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</p:sldMasterIdLst>
  <p:sldIdLst>
    <p:sldId id="256" r:id="rId2"/>
    <p:sldId id="257" r:id="rId3"/>
    <p:sldId id="258" r:id="rId4"/>
    <p:sldId id="260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271" r:id="rId14"/>
    <p:sldId id="338" r:id="rId15"/>
    <p:sldId id="272" r:id="rId16"/>
    <p:sldId id="339" r:id="rId17"/>
    <p:sldId id="340" r:id="rId18"/>
    <p:sldId id="341" r:id="rId19"/>
    <p:sldId id="342" r:id="rId20"/>
    <p:sldId id="344" r:id="rId21"/>
    <p:sldId id="345" r:id="rId22"/>
    <p:sldId id="347" r:id="rId23"/>
    <p:sldId id="348" r:id="rId24"/>
    <p:sldId id="349" r:id="rId25"/>
    <p:sldId id="350" r:id="rId26"/>
    <p:sldId id="282" r:id="rId27"/>
    <p:sldId id="283" r:id="rId28"/>
    <p:sldId id="284" r:id="rId29"/>
    <p:sldId id="351" r:id="rId30"/>
    <p:sldId id="286" r:id="rId31"/>
    <p:sldId id="287" r:id="rId32"/>
    <p:sldId id="288" r:id="rId33"/>
    <p:sldId id="289" r:id="rId34"/>
    <p:sldId id="290" r:id="rId35"/>
    <p:sldId id="352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62" r:id="rId44"/>
    <p:sldId id="363" r:id="rId45"/>
    <p:sldId id="364" r:id="rId46"/>
    <p:sldId id="365" r:id="rId47"/>
    <p:sldId id="366" r:id="rId48"/>
    <p:sldId id="304" r:id="rId49"/>
    <p:sldId id="305" r:id="rId50"/>
    <p:sldId id="306" r:id="rId51"/>
    <p:sldId id="307" r:id="rId52"/>
    <p:sldId id="367" r:id="rId53"/>
    <p:sldId id="368" r:id="rId54"/>
    <p:sldId id="309" r:id="rId55"/>
    <p:sldId id="312" r:id="rId56"/>
    <p:sldId id="313" r:id="rId57"/>
    <p:sldId id="310" r:id="rId58"/>
    <p:sldId id="311" r:id="rId59"/>
    <p:sldId id="314" r:id="rId60"/>
    <p:sldId id="315" r:id="rId61"/>
    <p:sldId id="316" r:id="rId62"/>
    <p:sldId id="317" r:id="rId63"/>
    <p:sldId id="318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26" r:id="rId72"/>
    <p:sldId id="327" r:id="rId73"/>
    <p:sldId id="360" r:id="rId74"/>
    <p:sldId id="361" r:id="rId75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6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2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F9C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5450" y="52580"/>
            <a:ext cx="7541731" cy="49550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22028" y="1876551"/>
            <a:ext cx="2099942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941B6C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941B6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144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941B6C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3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6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7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9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2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1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5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2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2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7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85341" y="273843"/>
            <a:ext cx="3630007" cy="1355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/>
            <a:r>
              <a:rPr lang="en-US" b="1" spc="-10" dirty="0"/>
              <a:t>Approaching </a:t>
            </a:r>
            <a:r>
              <a:rPr lang="en-US" b="1" dirty="0"/>
              <a:t>a</a:t>
            </a:r>
            <a:r>
              <a:rPr lang="en-US" b="1" spc="-175" dirty="0"/>
              <a:t> </a:t>
            </a:r>
            <a:r>
              <a:rPr lang="en-US" b="1" spc="-70" dirty="0"/>
              <a:t>Brea</a:t>
            </a:r>
            <a:r>
              <a:rPr lang="en-US" b="1" cap="small" spc="-70" dirty="0"/>
              <a:t>s</a:t>
            </a:r>
            <a:r>
              <a:rPr lang="en-US" b="1" spc="-70" dirty="0"/>
              <a:t>t</a:t>
            </a:r>
            <a:r>
              <a:rPr lang="en-US" b="1" spc="-170" dirty="0"/>
              <a:t> </a:t>
            </a:r>
            <a:r>
              <a:rPr lang="en-US" b="1" spc="-114" dirty="0"/>
              <a:t>Ma</a:t>
            </a:r>
            <a:r>
              <a:rPr lang="en-US" b="1" cap="small" spc="-114" dirty="0"/>
              <a:t>ss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2330E-7A3B-329F-AF4A-8D4359644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3" r="-1" b="11476"/>
          <a:stretch/>
        </p:blipFill>
        <p:spPr>
          <a:xfrm>
            <a:off x="20" y="10"/>
            <a:ext cx="4587406" cy="51434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object 4"/>
          <p:cNvSpPr txBox="1"/>
          <p:nvPr/>
        </p:nvSpPr>
        <p:spPr>
          <a:xfrm>
            <a:off x="4885341" y="2113506"/>
            <a:ext cx="3630007" cy="2519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Dr.</a:t>
            </a:r>
            <a:r>
              <a:rPr lang="en-US" sz="1500" b="1" kern="1200" spc="-55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500" b="1" kern="1200" spc="-1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Tariq</a:t>
            </a:r>
            <a:r>
              <a:rPr lang="en-US" sz="1500" b="1" kern="1200" spc="-55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500" b="1" kern="1200" spc="-1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AlAdwan</a:t>
            </a:r>
            <a:endParaRPr lang="en-US" sz="1500" b="1" kern="1200" spc="-1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500" b="1" kern="1200" spc="-1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500" b="1" kern="1200" spc="-1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LAREEN </a:t>
            </a:r>
            <a:r>
              <a:rPr lang="en-US" sz="1500" b="1" kern="1200" spc="-1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ABUALHAJ</a:t>
            </a:r>
            <a:endParaRPr lang="en-US" sz="1500" b="1" kern="1200" spc="-1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500" b="1" kern="1200" spc="-1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ASHAR </a:t>
            </a:r>
            <a:r>
              <a:rPr lang="en-US" sz="1500" b="1" kern="1200" spc="-1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ALFTENAT</a:t>
            </a:r>
            <a:endParaRPr lang="en-US" sz="1500" b="1" kern="1200" spc="-1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500" b="1" kern="1200" spc="-1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TASNEEM</a:t>
            </a:r>
            <a:r>
              <a:rPr lang="en-US" sz="1500" b="1" kern="1200" spc="-1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500" b="1" kern="1200" spc="-1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QADOOMI</a:t>
            </a:r>
            <a:endParaRPr lang="en-US" sz="1500" b="1" kern="1200" spc="-1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500" b="1" kern="1200" spc="-1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RASHED </a:t>
            </a:r>
            <a:r>
              <a:rPr lang="en-US" sz="1500" b="1" kern="1200" spc="-1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DARADKEH</a:t>
            </a:r>
            <a:endParaRPr lang="en-US" sz="1500" b="1" kern="12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2700" marR="5080" indent="-228600" algn="l" rtl="0">
              <a:lnSpc>
                <a:spcPct val="90000"/>
              </a:lnSpc>
              <a:spcBef>
                <a:spcPts val="1010"/>
              </a:spcBef>
              <a:buFont typeface="Arial" panose="020B0604020202020204" pitchFamily="34" charset="0"/>
              <a:buChar char="•"/>
            </a:pPr>
            <a:endParaRPr lang="en-US" sz="1500" b="1" kern="12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C035EA-5607-99DF-9FA7-6DC6D9D9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62" y="396081"/>
            <a:ext cx="4288638" cy="4351338"/>
          </a:xfr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04EC5D0A-2858-BE62-F024-8EF48B95BA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4495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25" dirty="0">
                <a:solidFill>
                  <a:srgbClr val="32186B"/>
                </a:solidFill>
                <a:latin typeface="Georgia"/>
                <a:cs typeface="Georgia"/>
              </a:rPr>
              <a:t>Blood</a:t>
            </a:r>
            <a:r>
              <a:rPr lang="en-US" sz="3600" b="1" spc="-12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lang="en-US" sz="3600" b="1" spc="-35" dirty="0">
                <a:solidFill>
                  <a:srgbClr val="32186B"/>
                </a:solidFill>
                <a:latin typeface="Georgia"/>
                <a:cs typeface="Georgia"/>
              </a:rPr>
              <a:t>Supply</a:t>
            </a:r>
            <a:endParaRPr lang="en-US" sz="3600" b="1" dirty="0">
              <a:latin typeface="Georgia"/>
              <a:cs typeface="Georgia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7F19EC8-EE1D-28C6-7DBE-878C73E2F59D}"/>
              </a:ext>
            </a:extLst>
          </p:cNvPr>
          <p:cNvSpPr txBox="1"/>
          <p:nvPr/>
        </p:nvSpPr>
        <p:spPr>
          <a:xfrm>
            <a:off x="838200" y="1695702"/>
            <a:ext cx="3450439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Artery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ts val="1645"/>
              </a:lnSpc>
              <a:spcBef>
                <a:spcPts val="20"/>
              </a:spcBef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Superior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Thoracic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Artery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ts val="1645"/>
              </a:lnSpc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Thoracoacromial</a:t>
            </a:r>
            <a:r>
              <a:rPr sz="1400" spc="-11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Artery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Lateral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Thoracic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Artery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32186B"/>
              </a:buClr>
              <a:buFont typeface="Arial MT"/>
              <a:buChar char="•"/>
            </a:pP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Internal</a:t>
            </a:r>
            <a:r>
              <a:rPr sz="1400" spc="1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Mammary</a:t>
            </a:r>
            <a:r>
              <a:rPr sz="1400" spc="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Artery</a:t>
            </a:r>
            <a:r>
              <a:rPr sz="1400" spc="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(medially)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2nd,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3rd,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4th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intercostal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branches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Intercostal</a:t>
            </a:r>
            <a:r>
              <a:rPr sz="1400" spc="-9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Artery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lateral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branch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posterior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intercostal</a:t>
            </a:r>
            <a:endParaRPr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7989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C55E88-76EA-6F65-26F8-06F55D894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5895"/>
            <a:ext cx="4343400" cy="4140200"/>
          </a:xfr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C1E29987-96B2-0232-3590-2065720ABB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21439"/>
            <a:ext cx="10515600" cy="412934"/>
          </a:xfrm>
          <a:prstGeom prst="rect">
            <a:avLst/>
          </a:prstGeom>
        </p:spPr>
        <p:txBody>
          <a:bodyPr vert="horz" wrap="square" lIns="0" tIns="3111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690"/>
              </a:lnSpc>
              <a:spcBef>
                <a:spcPts val="245"/>
              </a:spcBef>
            </a:pPr>
            <a:r>
              <a:rPr lang="en-US" sz="3600" b="1" spc="-10" dirty="0">
                <a:solidFill>
                  <a:srgbClr val="32186B"/>
                </a:solidFill>
                <a:latin typeface="Georgia"/>
                <a:cs typeface="Georgia"/>
              </a:rPr>
              <a:t>Venous </a:t>
            </a:r>
            <a:r>
              <a:rPr lang="en-US" sz="3600" b="1" spc="-50" dirty="0">
                <a:solidFill>
                  <a:srgbClr val="32186B"/>
                </a:solidFill>
                <a:latin typeface="Georgia"/>
                <a:cs typeface="Georgia"/>
              </a:rPr>
              <a:t>Drainage</a:t>
            </a:r>
            <a:endParaRPr lang="en-US" sz="3600" b="1" dirty="0">
              <a:latin typeface="Georgia"/>
              <a:cs typeface="Georgia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87F8262-24A8-501D-04CF-0CA202BC550E}"/>
              </a:ext>
            </a:extLst>
          </p:cNvPr>
          <p:cNvSpPr txBox="1"/>
          <p:nvPr/>
        </p:nvSpPr>
        <p:spPr>
          <a:xfrm>
            <a:off x="838200" y="2089464"/>
            <a:ext cx="2586752" cy="1113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32186B"/>
                </a:solidFill>
                <a:latin typeface="Tahoma"/>
                <a:cs typeface="Tahoma"/>
              </a:rPr>
              <a:t>Internal </a:t>
            </a:r>
            <a:r>
              <a:rPr dirty="0">
                <a:solidFill>
                  <a:srgbClr val="32186B"/>
                </a:solidFill>
                <a:latin typeface="Tahoma"/>
                <a:cs typeface="Tahoma"/>
              </a:rPr>
              <a:t>Mammary</a:t>
            </a:r>
            <a:r>
              <a:rPr spc="-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32186B"/>
                </a:solidFill>
                <a:latin typeface="Tahoma"/>
                <a:cs typeface="Tahoma"/>
              </a:rPr>
              <a:t>Vein</a:t>
            </a:r>
            <a:endParaRPr dirty="0">
              <a:latin typeface="Tahoma"/>
              <a:cs typeface="Tahoma"/>
            </a:endParaRPr>
          </a:p>
          <a:p>
            <a:pPr marL="12700" marR="615950">
              <a:lnSpc>
                <a:spcPts val="3379"/>
              </a:lnSpc>
              <a:spcBef>
                <a:spcPts val="125"/>
              </a:spcBef>
            </a:pPr>
            <a:r>
              <a:rPr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pc="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32186B"/>
                </a:solidFill>
                <a:latin typeface="Tahoma"/>
                <a:cs typeface="Tahoma"/>
              </a:rPr>
              <a:t>Vein </a:t>
            </a:r>
            <a:r>
              <a:rPr spc="-10" dirty="0">
                <a:solidFill>
                  <a:srgbClr val="32186B"/>
                </a:solidFill>
                <a:latin typeface="Tahoma"/>
                <a:cs typeface="Tahoma"/>
              </a:rPr>
              <a:t>Intercostal</a:t>
            </a:r>
            <a:r>
              <a:rPr spc="-9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pc="-20" dirty="0">
                <a:solidFill>
                  <a:srgbClr val="32186B"/>
                </a:solidFill>
                <a:latin typeface="Tahoma"/>
                <a:cs typeface="Tahoma"/>
              </a:rPr>
              <a:t>Vein</a:t>
            </a:r>
            <a:endParaRPr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3295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C77E99-74B2-6F42-4B16-805909A4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2" y="594529"/>
            <a:ext cx="4001418" cy="4134799"/>
          </a:xfr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B5148C97-8F10-A9DC-6FE3-10B006BF3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28204"/>
            <a:ext cx="10515600" cy="399405"/>
          </a:xfrm>
          <a:prstGeom prst="rect">
            <a:avLst/>
          </a:prstGeom>
        </p:spPr>
        <p:txBody>
          <a:bodyPr vert="horz" wrap="square" lIns="0" tIns="3111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690"/>
              </a:lnSpc>
              <a:spcBef>
                <a:spcPts val="245"/>
              </a:spcBef>
            </a:pPr>
            <a:r>
              <a:rPr lang="en-US" sz="3200" b="1" spc="-30" dirty="0">
                <a:solidFill>
                  <a:srgbClr val="32186B"/>
                </a:solidFill>
                <a:latin typeface="Georgia"/>
                <a:cs typeface="Georgia"/>
              </a:rPr>
              <a:t>Lymphatic </a:t>
            </a:r>
            <a:r>
              <a:rPr lang="en-US" sz="3200" b="1" spc="-10" dirty="0">
                <a:solidFill>
                  <a:srgbClr val="32186B"/>
                </a:solidFill>
                <a:latin typeface="Georgia"/>
                <a:cs typeface="Georgia"/>
              </a:rPr>
              <a:t>Drainage</a:t>
            </a:r>
            <a:endParaRPr lang="en-US" sz="3200" b="1" dirty="0">
              <a:latin typeface="Georgia"/>
              <a:cs typeface="Georgia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3231A58-A643-E609-FFF1-4567271286DC}"/>
              </a:ext>
            </a:extLst>
          </p:cNvPr>
          <p:cNvSpPr txBox="1"/>
          <p:nvPr/>
        </p:nvSpPr>
        <p:spPr>
          <a:xfrm>
            <a:off x="838200" y="1865471"/>
            <a:ext cx="3510509" cy="2097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1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 Nodes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(75%)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ts val="1645"/>
              </a:lnSpc>
              <a:spcBef>
                <a:spcPts val="25"/>
              </a:spcBef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anterior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(pectoral)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nodes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ts val="1645"/>
              </a:lnSpc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posterior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(scapular)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nodes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20"/>
              </a:spcBef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lateral</a:t>
            </a:r>
            <a:r>
              <a:rPr sz="1400" spc="-8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nodes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central</a:t>
            </a:r>
            <a:r>
              <a:rPr sz="1400" spc="-8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8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nodes</a:t>
            </a:r>
            <a:endParaRPr sz="14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SzPct val="71428"/>
              <a:buFont typeface="Arial MT"/>
              <a:buChar char="•"/>
              <a:tabLst>
                <a:tab pos="354965" algn="l"/>
              </a:tabLst>
            </a:pP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apical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nodes</a:t>
            </a:r>
            <a:endParaRPr sz="1400" dirty="0">
              <a:latin typeface="Tahoma"/>
              <a:cs typeface="Tahoma"/>
            </a:endParaRPr>
          </a:p>
          <a:p>
            <a:pPr marL="12700" marR="912494">
              <a:lnSpc>
                <a:spcPts val="3410"/>
              </a:lnSpc>
              <a:spcBef>
                <a:spcPts val="105"/>
              </a:spcBef>
            </a:pP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Internal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Mammary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Nodes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Supraclavicular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Nodes</a:t>
            </a:r>
            <a:endParaRPr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1522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742294" y="3076955"/>
            <a:ext cx="990600" cy="8883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1115" algn="ctr">
              <a:lnSpc>
                <a:spcPct val="100000"/>
              </a:lnSpc>
              <a:spcBef>
                <a:spcPts val="965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Clinical</a:t>
            </a:r>
            <a:endParaRPr sz="1400">
              <a:latin typeface="Georgia"/>
              <a:cs typeface="Georgia"/>
            </a:endParaRPr>
          </a:p>
          <a:p>
            <a:pPr marL="12700" marR="5080" indent="-1905" algn="ctr">
              <a:lnSpc>
                <a:spcPct val="101400"/>
              </a:lnSpc>
              <a:spcBef>
                <a:spcPts val="840"/>
              </a:spcBef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History Examination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7706" y="3076955"/>
            <a:ext cx="1328420" cy="8883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Imaging</a:t>
            </a:r>
            <a:endParaRPr sz="1400">
              <a:latin typeface="Georgia"/>
              <a:cs typeface="Georgia"/>
            </a:endParaRPr>
          </a:p>
          <a:p>
            <a:pPr marL="12700" marR="5080" algn="ctr">
              <a:lnSpc>
                <a:spcPct val="101400"/>
              </a:lnSpc>
              <a:spcBef>
                <a:spcPts val="840"/>
              </a:spcBef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Ultrasonography Mammography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0605" y="3079821"/>
            <a:ext cx="2509512" cy="133177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R="11430" algn="ctr">
              <a:lnSpc>
                <a:spcPct val="100000"/>
              </a:lnSpc>
              <a:spcBef>
                <a:spcPts val="965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Pathology</a:t>
            </a:r>
            <a:endParaRPr sz="1400" dirty="0">
              <a:latin typeface="Georgia"/>
              <a:cs typeface="Georgia"/>
            </a:endParaRPr>
          </a:p>
          <a:p>
            <a:pPr marL="12700" marR="5080" indent="-635" algn="ctr">
              <a:lnSpc>
                <a:spcPct val="99500"/>
              </a:lnSpc>
              <a:spcBef>
                <a:spcPts val="869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Fine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Needle Aspiration </a:t>
            </a:r>
            <a:endParaRPr lang="en-US" sz="1400" spc="-10" dirty="0">
              <a:solidFill>
                <a:srgbClr val="32186B"/>
              </a:solidFill>
              <a:latin typeface="Tahoma"/>
              <a:cs typeface="Tahoma"/>
            </a:endParaRPr>
          </a:p>
          <a:p>
            <a:pPr marL="12700" marR="5080" indent="-635" algn="ctr">
              <a:lnSpc>
                <a:spcPct val="99500"/>
              </a:lnSpc>
              <a:spcBef>
                <a:spcPts val="869"/>
              </a:spcBef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Cytology</a:t>
            </a:r>
            <a:endParaRPr lang="en-US" sz="1400" spc="-10" dirty="0">
              <a:solidFill>
                <a:srgbClr val="32186B"/>
              </a:solidFill>
              <a:latin typeface="Tahoma"/>
              <a:cs typeface="Tahoma"/>
            </a:endParaRPr>
          </a:p>
          <a:p>
            <a:pPr marL="12700" marR="5080" indent="-635" algn="ctr">
              <a:lnSpc>
                <a:spcPct val="99500"/>
              </a:lnSpc>
              <a:spcBef>
                <a:spcPts val="869"/>
              </a:spcBef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Core</a:t>
            </a:r>
            <a:r>
              <a:rPr sz="1400" spc="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Biopsy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1857" y="5026"/>
            <a:ext cx="10515600" cy="1325563"/>
          </a:xfrm>
          <a:prstGeom prst="rect">
            <a:avLst/>
          </a:prstGeom>
        </p:spPr>
        <p:txBody>
          <a:bodyPr vert="horz" wrap="square" lIns="0" tIns="513079" rIns="0" bIns="0" rtlCol="0">
            <a:spAutoFit/>
          </a:bodyPr>
          <a:lstStyle/>
          <a:p>
            <a:pPr marL="2956560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solidFill>
                  <a:srgbClr val="32186B"/>
                </a:solidFill>
                <a:latin typeface="Georgia"/>
                <a:cs typeface="Georgia"/>
              </a:rPr>
              <a:t>Triple</a:t>
            </a:r>
            <a:r>
              <a:rPr sz="2500" spc="-11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32186B"/>
                </a:solidFill>
                <a:latin typeface="Georgia"/>
                <a:cs typeface="Georgia"/>
              </a:rPr>
              <a:t>Assessment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32625" y="1683445"/>
            <a:ext cx="792480" cy="1116330"/>
            <a:chOff x="1932625" y="1683445"/>
            <a:chExt cx="792480" cy="1116330"/>
          </a:xfrm>
        </p:grpSpPr>
        <p:sp>
          <p:nvSpPr>
            <p:cNvPr id="9" name="object 9"/>
            <p:cNvSpPr/>
            <p:nvPr/>
          </p:nvSpPr>
          <p:spPr>
            <a:xfrm>
              <a:off x="1932625" y="1683445"/>
              <a:ext cx="734060" cy="1116330"/>
            </a:xfrm>
            <a:custGeom>
              <a:avLst/>
              <a:gdLst/>
              <a:ahLst/>
              <a:cxnLst/>
              <a:rect l="l" t="t" r="r" b="b"/>
              <a:pathLst>
                <a:path w="734060" h="1116330">
                  <a:moveTo>
                    <a:pt x="231072" y="0"/>
                  </a:moveTo>
                  <a:lnTo>
                    <a:pt x="26068" y="0"/>
                  </a:lnTo>
                  <a:lnTo>
                    <a:pt x="15923" y="2042"/>
                  </a:lnTo>
                  <a:lnTo>
                    <a:pt x="7637" y="7619"/>
                  </a:lnTo>
                  <a:lnTo>
                    <a:pt x="2049" y="15903"/>
                  </a:lnTo>
                  <a:lnTo>
                    <a:pt x="0" y="26068"/>
                  </a:lnTo>
                  <a:lnTo>
                    <a:pt x="0" y="1089853"/>
                  </a:lnTo>
                  <a:lnTo>
                    <a:pt x="2049" y="1099996"/>
                  </a:lnTo>
                  <a:lnTo>
                    <a:pt x="7637" y="1108282"/>
                  </a:lnTo>
                  <a:lnTo>
                    <a:pt x="15923" y="1113870"/>
                  </a:lnTo>
                  <a:lnTo>
                    <a:pt x="26068" y="1115919"/>
                  </a:lnTo>
                  <a:lnTo>
                    <a:pt x="361313" y="1115919"/>
                  </a:lnTo>
                  <a:lnTo>
                    <a:pt x="371457" y="1113870"/>
                  </a:lnTo>
                  <a:lnTo>
                    <a:pt x="379744" y="1108282"/>
                  </a:lnTo>
                  <a:lnTo>
                    <a:pt x="385332" y="1099996"/>
                  </a:lnTo>
                  <a:lnTo>
                    <a:pt x="387381" y="1089853"/>
                  </a:lnTo>
                  <a:lnTo>
                    <a:pt x="387381" y="975939"/>
                  </a:lnTo>
                  <a:lnTo>
                    <a:pt x="393825" y="969785"/>
                  </a:lnTo>
                  <a:lnTo>
                    <a:pt x="403565" y="969930"/>
                  </a:lnTo>
                  <a:lnTo>
                    <a:pt x="412514" y="971112"/>
                  </a:lnTo>
                  <a:lnTo>
                    <a:pt x="423115" y="972154"/>
                  </a:lnTo>
                  <a:lnTo>
                    <a:pt x="435207" y="972895"/>
                  </a:lnTo>
                  <a:lnTo>
                    <a:pt x="448626" y="973178"/>
                  </a:lnTo>
                  <a:lnTo>
                    <a:pt x="478614" y="971761"/>
                  </a:lnTo>
                  <a:lnTo>
                    <a:pt x="547402" y="956725"/>
                  </a:lnTo>
                  <a:lnTo>
                    <a:pt x="583695" y="940639"/>
                  </a:lnTo>
                  <a:lnTo>
                    <a:pt x="619583" y="917197"/>
                  </a:lnTo>
                  <a:lnTo>
                    <a:pt x="653812" y="885165"/>
                  </a:lnTo>
                  <a:lnTo>
                    <a:pt x="685129" y="843310"/>
                  </a:lnTo>
                  <a:lnTo>
                    <a:pt x="712281" y="790397"/>
                  </a:lnTo>
                  <a:lnTo>
                    <a:pt x="734014" y="725195"/>
                  </a:lnTo>
                  <a:lnTo>
                    <a:pt x="710666" y="699247"/>
                  </a:lnTo>
                  <a:lnTo>
                    <a:pt x="695500" y="667548"/>
                  </a:lnTo>
                  <a:lnTo>
                    <a:pt x="689609" y="632270"/>
                  </a:lnTo>
                  <a:lnTo>
                    <a:pt x="694089" y="595536"/>
                  </a:lnTo>
                  <a:lnTo>
                    <a:pt x="682207" y="585458"/>
                  </a:lnTo>
                  <a:lnTo>
                    <a:pt x="656518" y="562379"/>
                  </a:lnTo>
                  <a:lnTo>
                    <a:pt x="643601" y="551103"/>
                  </a:lnTo>
                  <a:lnTo>
                    <a:pt x="609188" y="568775"/>
                  </a:lnTo>
                  <a:lnTo>
                    <a:pt x="572781" y="581859"/>
                  </a:lnTo>
                  <a:lnTo>
                    <a:pt x="534330" y="589983"/>
                  </a:lnTo>
                  <a:lnTo>
                    <a:pt x="491265" y="592773"/>
                  </a:lnTo>
                  <a:lnTo>
                    <a:pt x="442341" y="588308"/>
                  </a:lnTo>
                  <a:lnTo>
                    <a:pt x="396189" y="576253"/>
                  </a:lnTo>
                  <a:lnTo>
                    <a:pt x="353419" y="557263"/>
                  </a:lnTo>
                  <a:lnTo>
                    <a:pt x="314642" y="531998"/>
                  </a:lnTo>
                  <a:lnTo>
                    <a:pt x="280470" y="501112"/>
                  </a:lnTo>
                  <a:lnTo>
                    <a:pt x="251513" y="465265"/>
                  </a:lnTo>
                  <a:lnTo>
                    <a:pt x="228383" y="425111"/>
                  </a:lnTo>
                  <a:lnTo>
                    <a:pt x="211690" y="381309"/>
                  </a:lnTo>
                  <a:lnTo>
                    <a:pt x="202046" y="334516"/>
                  </a:lnTo>
                  <a:lnTo>
                    <a:pt x="200063" y="285388"/>
                  </a:lnTo>
                  <a:lnTo>
                    <a:pt x="206568" y="233453"/>
                  </a:lnTo>
                  <a:lnTo>
                    <a:pt x="221473" y="185084"/>
                  </a:lnTo>
                  <a:lnTo>
                    <a:pt x="244290" y="140740"/>
                  </a:lnTo>
                  <a:lnTo>
                    <a:pt x="274534" y="100879"/>
                  </a:lnTo>
                  <a:lnTo>
                    <a:pt x="268816" y="82169"/>
                  </a:lnTo>
                  <a:lnTo>
                    <a:pt x="263675" y="61705"/>
                  </a:lnTo>
                  <a:lnTo>
                    <a:pt x="259578" y="41423"/>
                  </a:lnTo>
                  <a:lnTo>
                    <a:pt x="256994" y="23257"/>
                  </a:lnTo>
                  <a:lnTo>
                    <a:pt x="254225" y="14043"/>
                  </a:lnTo>
                  <a:lnTo>
                    <a:pt x="248503" y="6668"/>
                  </a:lnTo>
                  <a:lnTo>
                    <a:pt x="240546" y="1773"/>
                  </a:lnTo>
                  <a:lnTo>
                    <a:pt x="231072" y="0"/>
                  </a:lnTo>
                  <a:close/>
                </a:path>
              </a:pathLst>
            </a:custGeom>
            <a:solidFill>
              <a:srgbClr val="EFCA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8040" y="2279028"/>
              <a:ext cx="84563" cy="1296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05917" y="2626776"/>
              <a:ext cx="128270" cy="57785"/>
            </a:xfrm>
            <a:custGeom>
              <a:avLst/>
              <a:gdLst/>
              <a:ahLst/>
              <a:cxnLst/>
              <a:rect l="l" t="t" r="r" b="b"/>
              <a:pathLst>
                <a:path w="128269" h="57785">
                  <a:moveTo>
                    <a:pt x="16649" y="0"/>
                  </a:moveTo>
                  <a:lnTo>
                    <a:pt x="9042" y="0"/>
                  </a:lnTo>
                  <a:lnTo>
                    <a:pt x="2162" y="5184"/>
                  </a:lnTo>
                  <a:lnTo>
                    <a:pt x="272" y="12887"/>
                  </a:lnTo>
                  <a:lnTo>
                    <a:pt x="0" y="19486"/>
                  </a:lnTo>
                  <a:lnTo>
                    <a:pt x="2198" y="25485"/>
                  </a:lnTo>
                  <a:lnTo>
                    <a:pt x="6486" y="30249"/>
                  </a:lnTo>
                  <a:lnTo>
                    <a:pt x="12482" y="33141"/>
                  </a:lnTo>
                  <a:lnTo>
                    <a:pt x="114137" y="57755"/>
                  </a:lnTo>
                  <a:lnTo>
                    <a:pt x="114088" y="32851"/>
                  </a:lnTo>
                  <a:lnTo>
                    <a:pt x="120338" y="26551"/>
                  </a:lnTo>
                  <a:lnTo>
                    <a:pt x="128043" y="26455"/>
                  </a:lnTo>
                  <a:lnTo>
                    <a:pt x="19169" y="144"/>
                  </a:lnTo>
                  <a:lnTo>
                    <a:pt x="16649" y="0"/>
                  </a:lnTo>
                  <a:close/>
                </a:path>
              </a:pathLst>
            </a:custGeom>
            <a:solidFill>
              <a:srgbClr val="F2B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27987" y="1683445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470" y="0"/>
                  </a:moveTo>
                  <a:lnTo>
                    <a:pt x="250128" y="3914"/>
                  </a:lnTo>
                  <a:lnTo>
                    <a:pt x="204243" y="15244"/>
                  </a:lnTo>
                  <a:lnTo>
                    <a:pt x="161435" y="33370"/>
                  </a:lnTo>
                  <a:lnTo>
                    <a:pt x="122324" y="57672"/>
                  </a:lnTo>
                  <a:lnTo>
                    <a:pt x="87530" y="87530"/>
                  </a:lnTo>
                  <a:lnTo>
                    <a:pt x="57672" y="122324"/>
                  </a:lnTo>
                  <a:lnTo>
                    <a:pt x="33370" y="161435"/>
                  </a:lnTo>
                  <a:lnTo>
                    <a:pt x="15244" y="204243"/>
                  </a:lnTo>
                  <a:lnTo>
                    <a:pt x="3914" y="250128"/>
                  </a:lnTo>
                  <a:lnTo>
                    <a:pt x="0" y="298470"/>
                  </a:lnTo>
                  <a:lnTo>
                    <a:pt x="3914" y="346837"/>
                  </a:lnTo>
                  <a:lnTo>
                    <a:pt x="15244" y="392739"/>
                  </a:lnTo>
                  <a:lnTo>
                    <a:pt x="33370" y="435558"/>
                  </a:lnTo>
                  <a:lnTo>
                    <a:pt x="57672" y="474675"/>
                  </a:lnTo>
                  <a:lnTo>
                    <a:pt x="87530" y="509471"/>
                  </a:lnTo>
                  <a:lnTo>
                    <a:pt x="122324" y="539328"/>
                  </a:lnTo>
                  <a:lnTo>
                    <a:pt x="161435" y="563627"/>
                  </a:lnTo>
                  <a:lnTo>
                    <a:pt x="204243" y="581749"/>
                  </a:lnTo>
                  <a:lnTo>
                    <a:pt x="250128" y="593077"/>
                  </a:lnTo>
                  <a:lnTo>
                    <a:pt x="298470" y="596990"/>
                  </a:lnTo>
                  <a:lnTo>
                    <a:pt x="346837" y="593077"/>
                  </a:lnTo>
                  <a:lnTo>
                    <a:pt x="392739" y="581749"/>
                  </a:lnTo>
                  <a:lnTo>
                    <a:pt x="435557" y="563627"/>
                  </a:lnTo>
                  <a:lnTo>
                    <a:pt x="474674" y="539328"/>
                  </a:lnTo>
                  <a:lnTo>
                    <a:pt x="509470" y="509471"/>
                  </a:lnTo>
                  <a:lnTo>
                    <a:pt x="539327" y="474675"/>
                  </a:lnTo>
                  <a:lnTo>
                    <a:pt x="563626" y="435558"/>
                  </a:lnTo>
                  <a:lnTo>
                    <a:pt x="581748" y="392739"/>
                  </a:lnTo>
                  <a:lnTo>
                    <a:pt x="593075" y="346837"/>
                  </a:lnTo>
                  <a:lnTo>
                    <a:pt x="596988" y="298470"/>
                  </a:lnTo>
                  <a:lnTo>
                    <a:pt x="593075" y="250128"/>
                  </a:lnTo>
                  <a:lnTo>
                    <a:pt x="581748" y="204243"/>
                  </a:lnTo>
                  <a:lnTo>
                    <a:pt x="563626" y="161435"/>
                  </a:lnTo>
                  <a:lnTo>
                    <a:pt x="539327" y="122324"/>
                  </a:lnTo>
                  <a:lnTo>
                    <a:pt x="509470" y="87530"/>
                  </a:lnTo>
                  <a:lnTo>
                    <a:pt x="474674" y="57672"/>
                  </a:lnTo>
                  <a:lnTo>
                    <a:pt x="435557" y="33370"/>
                  </a:lnTo>
                  <a:lnTo>
                    <a:pt x="392739" y="15244"/>
                  </a:lnTo>
                  <a:lnTo>
                    <a:pt x="346837" y="3914"/>
                  </a:lnTo>
                  <a:lnTo>
                    <a:pt x="29847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79929" y="1735388"/>
              <a:ext cx="493395" cy="493395"/>
            </a:xfrm>
            <a:custGeom>
              <a:avLst/>
              <a:gdLst/>
              <a:ahLst/>
              <a:cxnLst/>
              <a:rect l="l" t="t" r="r" b="b"/>
              <a:pathLst>
                <a:path w="493394" h="493394">
                  <a:moveTo>
                    <a:pt x="246528" y="0"/>
                  </a:moveTo>
                  <a:lnTo>
                    <a:pt x="196900" y="5016"/>
                  </a:lnTo>
                  <a:lnTo>
                    <a:pt x="150650" y="19400"/>
                  </a:lnTo>
                  <a:lnTo>
                    <a:pt x="108777" y="42154"/>
                  </a:lnTo>
                  <a:lnTo>
                    <a:pt x="72279" y="72279"/>
                  </a:lnTo>
                  <a:lnTo>
                    <a:pt x="42154" y="108777"/>
                  </a:lnTo>
                  <a:lnTo>
                    <a:pt x="19400" y="150650"/>
                  </a:lnTo>
                  <a:lnTo>
                    <a:pt x="5016" y="196900"/>
                  </a:lnTo>
                  <a:lnTo>
                    <a:pt x="0" y="246528"/>
                  </a:lnTo>
                  <a:lnTo>
                    <a:pt x="5020" y="296174"/>
                  </a:lnTo>
                  <a:lnTo>
                    <a:pt x="19414" y="342441"/>
                  </a:lnTo>
                  <a:lnTo>
                    <a:pt x="42180" y="384330"/>
                  </a:lnTo>
                  <a:lnTo>
                    <a:pt x="72316" y="420843"/>
                  </a:lnTo>
                  <a:lnTo>
                    <a:pt x="108820" y="450981"/>
                  </a:lnTo>
                  <a:lnTo>
                    <a:pt x="150691" y="473744"/>
                  </a:lnTo>
                  <a:lnTo>
                    <a:pt x="196928" y="488134"/>
                  </a:lnTo>
                  <a:lnTo>
                    <a:pt x="246528" y="493153"/>
                  </a:lnTo>
                  <a:lnTo>
                    <a:pt x="296174" y="488134"/>
                  </a:lnTo>
                  <a:lnTo>
                    <a:pt x="342441" y="473744"/>
                  </a:lnTo>
                  <a:lnTo>
                    <a:pt x="384330" y="450981"/>
                  </a:lnTo>
                  <a:lnTo>
                    <a:pt x="420843" y="420843"/>
                  </a:lnTo>
                  <a:lnTo>
                    <a:pt x="450981" y="384330"/>
                  </a:lnTo>
                  <a:lnTo>
                    <a:pt x="473744" y="342441"/>
                  </a:lnTo>
                  <a:lnTo>
                    <a:pt x="488134" y="296174"/>
                  </a:lnTo>
                  <a:lnTo>
                    <a:pt x="493153" y="246528"/>
                  </a:lnTo>
                  <a:lnTo>
                    <a:pt x="488136" y="196900"/>
                  </a:lnTo>
                  <a:lnTo>
                    <a:pt x="473751" y="150650"/>
                  </a:lnTo>
                  <a:lnTo>
                    <a:pt x="450994" y="108777"/>
                  </a:lnTo>
                  <a:lnTo>
                    <a:pt x="420862" y="72279"/>
                  </a:lnTo>
                  <a:lnTo>
                    <a:pt x="384352" y="42154"/>
                  </a:lnTo>
                  <a:lnTo>
                    <a:pt x="342462" y="19400"/>
                  </a:lnTo>
                  <a:lnTo>
                    <a:pt x="296188" y="5016"/>
                  </a:lnTo>
                  <a:lnTo>
                    <a:pt x="246528" y="0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8120" y="2046358"/>
              <a:ext cx="110084" cy="11008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78321" y="1955025"/>
              <a:ext cx="62230" cy="62865"/>
            </a:xfrm>
            <a:custGeom>
              <a:avLst/>
              <a:gdLst/>
              <a:ahLst/>
              <a:cxnLst/>
              <a:rect l="l" t="t" r="r" b="b"/>
              <a:pathLst>
                <a:path w="62230" h="62864">
                  <a:moveTo>
                    <a:pt x="30894" y="0"/>
                  </a:moveTo>
                  <a:lnTo>
                    <a:pt x="0" y="28173"/>
                  </a:lnTo>
                  <a:lnTo>
                    <a:pt x="478" y="37211"/>
                  </a:lnTo>
                  <a:lnTo>
                    <a:pt x="3518" y="45740"/>
                  </a:lnTo>
                  <a:lnTo>
                    <a:pt x="8993" y="53152"/>
                  </a:lnTo>
                  <a:lnTo>
                    <a:pt x="14953" y="59112"/>
                  </a:lnTo>
                  <a:lnTo>
                    <a:pt x="22900" y="62261"/>
                  </a:lnTo>
                  <a:lnTo>
                    <a:pt x="35061" y="62261"/>
                  </a:lnTo>
                  <a:lnTo>
                    <a:pt x="62195" y="31154"/>
                  </a:lnTo>
                  <a:lnTo>
                    <a:pt x="59746" y="19029"/>
                  </a:lnTo>
                  <a:lnTo>
                    <a:pt x="53067" y="9126"/>
                  </a:lnTo>
                  <a:lnTo>
                    <a:pt x="43164" y="2448"/>
                  </a:lnTo>
                  <a:lnTo>
                    <a:pt x="30894" y="0"/>
                  </a:lnTo>
                  <a:close/>
                </a:path>
              </a:pathLst>
            </a:custGeom>
            <a:solidFill>
              <a:srgbClr val="F9A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78157" y="1955025"/>
              <a:ext cx="55880" cy="62865"/>
            </a:xfrm>
            <a:custGeom>
              <a:avLst/>
              <a:gdLst/>
              <a:ahLst/>
              <a:cxnLst/>
              <a:rect l="l" t="t" r="r" b="b"/>
              <a:pathLst>
                <a:path w="55880" h="62864">
                  <a:moveTo>
                    <a:pt x="31154" y="0"/>
                  </a:moveTo>
                  <a:lnTo>
                    <a:pt x="27763" y="0"/>
                  </a:lnTo>
                  <a:lnTo>
                    <a:pt x="24323" y="581"/>
                  </a:lnTo>
                  <a:lnTo>
                    <a:pt x="0" y="31154"/>
                  </a:lnTo>
                  <a:lnTo>
                    <a:pt x="1513" y="40744"/>
                  </a:lnTo>
                  <a:lnTo>
                    <a:pt x="27763" y="62310"/>
                  </a:lnTo>
                  <a:lnTo>
                    <a:pt x="31154" y="62310"/>
                  </a:lnTo>
                  <a:lnTo>
                    <a:pt x="38077" y="61524"/>
                  </a:lnTo>
                  <a:lnTo>
                    <a:pt x="44642" y="59220"/>
                  </a:lnTo>
                  <a:lnTo>
                    <a:pt x="50580" y="55482"/>
                  </a:lnTo>
                  <a:lnTo>
                    <a:pt x="55623" y="50389"/>
                  </a:lnTo>
                  <a:lnTo>
                    <a:pt x="51310" y="44914"/>
                  </a:lnTo>
                  <a:lnTo>
                    <a:pt x="48936" y="38131"/>
                  </a:lnTo>
                  <a:lnTo>
                    <a:pt x="48936" y="24128"/>
                  </a:lnTo>
                  <a:lnTo>
                    <a:pt x="51310" y="17345"/>
                  </a:lnTo>
                  <a:lnTo>
                    <a:pt x="55623" y="11870"/>
                  </a:lnTo>
                  <a:lnTo>
                    <a:pt x="50580" y="6786"/>
                  </a:lnTo>
                  <a:lnTo>
                    <a:pt x="44642" y="3064"/>
                  </a:lnTo>
                  <a:lnTo>
                    <a:pt x="38077" y="778"/>
                  </a:lnTo>
                  <a:lnTo>
                    <a:pt x="31154" y="0"/>
                  </a:lnTo>
                  <a:close/>
                </a:path>
              </a:pathLst>
            </a:custGeom>
            <a:solidFill>
              <a:srgbClr val="FF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0538" y="1858458"/>
              <a:ext cx="125493" cy="1255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65604" y="2015252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348" y="0"/>
                  </a:moveTo>
                  <a:lnTo>
                    <a:pt x="0" y="23940"/>
                  </a:lnTo>
                  <a:lnTo>
                    <a:pt x="401" y="31615"/>
                  </a:lnTo>
                  <a:lnTo>
                    <a:pt x="2982" y="38854"/>
                  </a:lnTo>
                  <a:lnTo>
                    <a:pt x="7645" y="45158"/>
                  </a:lnTo>
                  <a:lnTo>
                    <a:pt x="12732" y="50246"/>
                  </a:lnTo>
                  <a:lnTo>
                    <a:pt x="19467" y="52910"/>
                  </a:lnTo>
                  <a:lnTo>
                    <a:pt x="29788" y="52910"/>
                  </a:lnTo>
                  <a:lnTo>
                    <a:pt x="52803" y="26455"/>
                  </a:lnTo>
                  <a:lnTo>
                    <a:pt x="50727" y="16148"/>
                  </a:lnTo>
                  <a:lnTo>
                    <a:pt x="45063" y="7740"/>
                  </a:lnTo>
                  <a:lnTo>
                    <a:pt x="36655" y="2075"/>
                  </a:lnTo>
                  <a:lnTo>
                    <a:pt x="26348" y="0"/>
                  </a:lnTo>
                  <a:close/>
                </a:path>
              </a:pathLst>
            </a:custGeom>
            <a:solidFill>
              <a:srgbClr val="FF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6957" y="1830403"/>
              <a:ext cx="71662" cy="7166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22540" y="2052802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31203" y="0"/>
                  </a:moveTo>
                  <a:lnTo>
                    <a:pt x="27279" y="0"/>
                  </a:lnTo>
                  <a:lnTo>
                    <a:pt x="23403" y="0"/>
                  </a:lnTo>
                  <a:lnTo>
                    <a:pt x="19526" y="1502"/>
                  </a:lnTo>
                  <a:lnTo>
                    <a:pt x="0" y="21028"/>
                  </a:lnTo>
                  <a:lnTo>
                    <a:pt x="0" y="30670"/>
                  </a:lnTo>
                  <a:lnTo>
                    <a:pt x="8915" y="39585"/>
                  </a:lnTo>
                  <a:lnTo>
                    <a:pt x="12791" y="41040"/>
                  </a:lnTo>
                  <a:lnTo>
                    <a:pt x="20544" y="41040"/>
                  </a:lnTo>
                  <a:lnTo>
                    <a:pt x="24420" y="39585"/>
                  </a:lnTo>
                  <a:lnTo>
                    <a:pt x="43947" y="20011"/>
                  </a:lnTo>
                  <a:lnTo>
                    <a:pt x="43947" y="10417"/>
                  </a:lnTo>
                  <a:lnTo>
                    <a:pt x="35079" y="1502"/>
                  </a:lnTo>
                  <a:lnTo>
                    <a:pt x="31203" y="0"/>
                  </a:lnTo>
                  <a:close/>
                </a:path>
              </a:pathLst>
            </a:custGeom>
            <a:solidFill>
              <a:srgbClr val="FF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115486" y="1635320"/>
            <a:ext cx="1099820" cy="1173480"/>
            <a:chOff x="6115486" y="1635320"/>
            <a:chExt cx="1099820" cy="117348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58136" y="2466960"/>
              <a:ext cx="332268" cy="18512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898215" y="1972387"/>
              <a:ext cx="177800" cy="305435"/>
            </a:xfrm>
            <a:custGeom>
              <a:avLst/>
              <a:gdLst/>
              <a:ahLst/>
              <a:cxnLst/>
              <a:rect l="l" t="t" r="r" b="b"/>
              <a:pathLst>
                <a:path w="177800" h="305435">
                  <a:moveTo>
                    <a:pt x="37219" y="0"/>
                  </a:moveTo>
                  <a:lnTo>
                    <a:pt x="0" y="104919"/>
                  </a:lnTo>
                  <a:lnTo>
                    <a:pt x="33594" y="131773"/>
                  </a:lnTo>
                  <a:lnTo>
                    <a:pt x="49911" y="148073"/>
                  </a:lnTo>
                  <a:lnTo>
                    <a:pt x="62012" y="167353"/>
                  </a:lnTo>
                  <a:lnTo>
                    <a:pt x="69528" y="188846"/>
                  </a:lnTo>
                  <a:lnTo>
                    <a:pt x="72090" y="211778"/>
                  </a:lnTo>
                  <a:lnTo>
                    <a:pt x="72090" y="305208"/>
                  </a:lnTo>
                  <a:lnTo>
                    <a:pt x="177264" y="305208"/>
                  </a:lnTo>
                  <a:lnTo>
                    <a:pt x="177264" y="211778"/>
                  </a:lnTo>
                  <a:lnTo>
                    <a:pt x="172068" y="165327"/>
                  </a:lnTo>
                  <a:lnTo>
                    <a:pt x="156835" y="121761"/>
                  </a:lnTo>
                  <a:lnTo>
                    <a:pt x="132326" y="82666"/>
                  </a:lnTo>
                  <a:lnTo>
                    <a:pt x="99302" y="49626"/>
                  </a:lnTo>
                  <a:lnTo>
                    <a:pt x="37219" y="0"/>
                  </a:lnTo>
                  <a:close/>
                </a:path>
              </a:pathLst>
            </a:custGeom>
            <a:solidFill>
              <a:srgbClr val="3E22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27452" y="1913214"/>
              <a:ext cx="197839" cy="36438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95681" y="2144547"/>
              <a:ext cx="174793" cy="2157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5115" y="1635320"/>
              <a:ext cx="158306" cy="14897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16321" y="2449448"/>
              <a:ext cx="289560" cy="34925"/>
            </a:xfrm>
            <a:custGeom>
              <a:avLst/>
              <a:gdLst/>
              <a:ahLst/>
              <a:cxnLst/>
              <a:rect l="l" t="t" r="r" b="b"/>
              <a:pathLst>
                <a:path w="289559" h="34925">
                  <a:moveTo>
                    <a:pt x="281212" y="0"/>
                  </a:moveTo>
                  <a:lnTo>
                    <a:pt x="17461" y="0"/>
                  </a:lnTo>
                  <a:lnTo>
                    <a:pt x="7811" y="0"/>
                  </a:lnTo>
                  <a:lnTo>
                    <a:pt x="0" y="7811"/>
                  </a:lnTo>
                  <a:lnTo>
                    <a:pt x="0" y="27059"/>
                  </a:lnTo>
                  <a:lnTo>
                    <a:pt x="7811" y="34922"/>
                  </a:lnTo>
                  <a:lnTo>
                    <a:pt x="281212" y="34922"/>
                  </a:lnTo>
                  <a:lnTo>
                    <a:pt x="289024" y="27059"/>
                  </a:lnTo>
                  <a:lnTo>
                    <a:pt x="289024" y="7811"/>
                  </a:lnTo>
                  <a:lnTo>
                    <a:pt x="281212" y="0"/>
                  </a:lnTo>
                  <a:close/>
                </a:path>
              </a:pathLst>
            </a:custGeom>
            <a:solidFill>
              <a:srgbClr val="92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72994" y="2723462"/>
              <a:ext cx="576580" cy="85725"/>
            </a:xfrm>
            <a:custGeom>
              <a:avLst/>
              <a:gdLst/>
              <a:ahLst/>
              <a:cxnLst/>
              <a:rect l="l" t="t" r="r" b="b"/>
              <a:pathLst>
                <a:path w="576579" h="85725">
                  <a:moveTo>
                    <a:pt x="576209" y="0"/>
                  </a:moveTo>
                  <a:lnTo>
                    <a:pt x="0" y="0"/>
                  </a:lnTo>
                  <a:lnTo>
                    <a:pt x="0" y="43345"/>
                  </a:lnTo>
                  <a:lnTo>
                    <a:pt x="3297" y="59673"/>
                  </a:lnTo>
                  <a:lnTo>
                    <a:pt x="12291" y="72995"/>
                  </a:lnTo>
                  <a:lnTo>
                    <a:pt x="25631" y="81971"/>
                  </a:lnTo>
                  <a:lnTo>
                    <a:pt x="41967" y="85261"/>
                  </a:lnTo>
                  <a:lnTo>
                    <a:pt x="534242" y="85261"/>
                  </a:lnTo>
                  <a:lnTo>
                    <a:pt x="550556" y="81971"/>
                  </a:lnTo>
                  <a:lnTo>
                    <a:pt x="563898" y="72995"/>
                  </a:lnTo>
                  <a:lnTo>
                    <a:pt x="572904" y="59673"/>
                  </a:lnTo>
                  <a:lnTo>
                    <a:pt x="576209" y="43345"/>
                  </a:lnTo>
                  <a:lnTo>
                    <a:pt x="576209" y="0"/>
                  </a:lnTo>
                  <a:close/>
                </a:path>
              </a:pathLst>
            </a:custGeom>
            <a:solidFill>
              <a:srgbClr val="3E22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16407" y="1744281"/>
              <a:ext cx="440690" cy="908050"/>
            </a:xfrm>
            <a:custGeom>
              <a:avLst/>
              <a:gdLst/>
              <a:ahLst/>
              <a:cxnLst/>
              <a:rect l="l" t="t" r="r" b="b"/>
              <a:pathLst>
                <a:path w="440690" h="908050">
                  <a:moveTo>
                    <a:pt x="206857" y="58445"/>
                  </a:moveTo>
                  <a:lnTo>
                    <a:pt x="81889" y="406"/>
                  </a:lnTo>
                  <a:lnTo>
                    <a:pt x="79438" y="0"/>
                  </a:lnTo>
                  <a:lnTo>
                    <a:pt x="77089" y="0"/>
                  </a:lnTo>
                  <a:lnTo>
                    <a:pt x="68300" y="0"/>
                  </a:lnTo>
                  <a:lnTo>
                    <a:pt x="60032" y="5461"/>
                  </a:lnTo>
                  <a:lnTo>
                    <a:pt x="0" y="175475"/>
                  </a:lnTo>
                  <a:lnTo>
                    <a:pt x="10934" y="204622"/>
                  </a:lnTo>
                  <a:lnTo>
                    <a:pt x="18275" y="234200"/>
                  </a:lnTo>
                  <a:lnTo>
                    <a:pt x="22390" y="264947"/>
                  </a:lnTo>
                  <a:lnTo>
                    <a:pt x="23685" y="297599"/>
                  </a:lnTo>
                  <a:lnTo>
                    <a:pt x="22415" y="324777"/>
                  </a:lnTo>
                  <a:lnTo>
                    <a:pt x="18770" y="351624"/>
                  </a:lnTo>
                  <a:lnTo>
                    <a:pt x="13004" y="377748"/>
                  </a:lnTo>
                  <a:lnTo>
                    <a:pt x="5359" y="402767"/>
                  </a:lnTo>
                  <a:lnTo>
                    <a:pt x="60236" y="420535"/>
                  </a:lnTo>
                  <a:lnTo>
                    <a:pt x="62636" y="420954"/>
                  </a:lnTo>
                  <a:lnTo>
                    <a:pt x="73774" y="420954"/>
                  </a:lnTo>
                  <a:lnTo>
                    <a:pt x="82042" y="415480"/>
                  </a:lnTo>
                  <a:lnTo>
                    <a:pt x="205701" y="66827"/>
                  </a:lnTo>
                  <a:lnTo>
                    <a:pt x="206857" y="58445"/>
                  </a:lnTo>
                  <a:close/>
                </a:path>
                <a:path w="440690" h="908050">
                  <a:moveTo>
                    <a:pt x="440550" y="557923"/>
                  </a:moveTo>
                  <a:lnTo>
                    <a:pt x="438048" y="545630"/>
                  </a:lnTo>
                  <a:lnTo>
                    <a:pt x="431279" y="535597"/>
                  </a:lnTo>
                  <a:lnTo>
                    <a:pt x="421271" y="528828"/>
                  </a:lnTo>
                  <a:lnTo>
                    <a:pt x="409003" y="526326"/>
                  </a:lnTo>
                  <a:lnTo>
                    <a:pt x="200901" y="526326"/>
                  </a:lnTo>
                  <a:lnTo>
                    <a:pt x="188633" y="528828"/>
                  </a:lnTo>
                  <a:lnTo>
                    <a:pt x="178612" y="535597"/>
                  </a:lnTo>
                  <a:lnTo>
                    <a:pt x="171843" y="545630"/>
                  </a:lnTo>
                  <a:lnTo>
                    <a:pt x="169341" y="557923"/>
                  </a:lnTo>
                  <a:lnTo>
                    <a:pt x="169341" y="907808"/>
                  </a:lnTo>
                  <a:lnTo>
                    <a:pt x="440550" y="907808"/>
                  </a:lnTo>
                  <a:lnTo>
                    <a:pt x="440550" y="557923"/>
                  </a:lnTo>
                  <a:close/>
                </a:path>
              </a:pathLst>
            </a:custGeom>
            <a:solidFill>
              <a:srgbClr val="92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07336" y="2647440"/>
              <a:ext cx="708025" cy="81280"/>
            </a:xfrm>
            <a:custGeom>
              <a:avLst/>
              <a:gdLst/>
              <a:ahLst/>
              <a:cxnLst/>
              <a:rect l="l" t="t" r="r" b="b"/>
              <a:pathLst>
                <a:path w="708025" h="81280">
                  <a:moveTo>
                    <a:pt x="686591" y="0"/>
                  </a:moveTo>
                  <a:lnTo>
                    <a:pt x="20881" y="50"/>
                  </a:lnTo>
                  <a:lnTo>
                    <a:pt x="0" y="20881"/>
                  </a:lnTo>
                  <a:lnTo>
                    <a:pt x="0" y="59837"/>
                  </a:lnTo>
                  <a:lnTo>
                    <a:pt x="1640" y="67938"/>
                  </a:lnTo>
                  <a:lnTo>
                    <a:pt x="6113" y="74560"/>
                  </a:lnTo>
                  <a:lnTo>
                    <a:pt x="12750" y="79028"/>
                  </a:lnTo>
                  <a:lnTo>
                    <a:pt x="20881" y="80667"/>
                  </a:lnTo>
                  <a:lnTo>
                    <a:pt x="686591" y="80667"/>
                  </a:lnTo>
                  <a:lnTo>
                    <a:pt x="694722" y="79027"/>
                  </a:lnTo>
                  <a:lnTo>
                    <a:pt x="701359" y="74553"/>
                  </a:lnTo>
                  <a:lnTo>
                    <a:pt x="705833" y="67916"/>
                  </a:lnTo>
                  <a:lnTo>
                    <a:pt x="707473" y="59785"/>
                  </a:lnTo>
                  <a:lnTo>
                    <a:pt x="707473" y="20881"/>
                  </a:lnTo>
                  <a:lnTo>
                    <a:pt x="705833" y="12751"/>
                  </a:lnTo>
                  <a:lnTo>
                    <a:pt x="701359" y="6113"/>
                  </a:lnTo>
                  <a:lnTo>
                    <a:pt x="694722" y="1640"/>
                  </a:lnTo>
                  <a:lnTo>
                    <a:pt x="686591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15486" y="1726965"/>
              <a:ext cx="630555" cy="630555"/>
            </a:xfrm>
            <a:custGeom>
              <a:avLst/>
              <a:gdLst/>
              <a:ahLst/>
              <a:cxnLst/>
              <a:rect l="l" t="t" r="r" b="b"/>
              <a:pathLst>
                <a:path w="630554" h="630555">
                  <a:moveTo>
                    <a:pt x="315012" y="0"/>
                  </a:moveTo>
                  <a:lnTo>
                    <a:pt x="268526" y="3420"/>
                  </a:lnTo>
                  <a:lnTo>
                    <a:pt x="224136" y="13355"/>
                  </a:lnTo>
                  <a:lnTo>
                    <a:pt x="182334" y="29314"/>
                  </a:lnTo>
                  <a:lnTo>
                    <a:pt x="143611" y="50806"/>
                  </a:lnTo>
                  <a:lnTo>
                    <a:pt x="108457" y="77341"/>
                  </a:lnTo>
                  <a:lnTo>
                    <a:pt x="77363" y="108427"/>
                  </a:lnTo>
                  <a:lnTo>
                    <a:pt x="50822" y="143574"/>
                  </a:lnTo>
                  <a:lnTo>
                    <a:pt x="29324" y="182292"/>
                  </a:lnTo>
                  <a:lnTo>
                    <a:pt x="13360" y="224089"/>
                  </a:lnTo>
                  <a:lnTo>
                    <a:pt x="3421" y="268475"/>
                  </a:lnTo>
                  <a:lnTo>
                    <a:pt x="0" y="314960"/>
                  </a:lnTo>
                  <a:lnTo>
                    <a:pt x="3421" y="361445"/>
                  </a:lnTo>
                  <a:lnTo>
                    <a:pt x="13360" y="405835"/>
                  </a:lnTo>
                  <a:lnTo>
                    <a:pt x="29324" y="447637"/>
                  </a:lnTo>
                  <a:lnTo>
                    <a:pt x="50822" y="486360"/>
                  </a:lnTo>
                  <a:lnTo>
                    <a:pt x="77363" y="521514"/>
                  </a:lnTo>
                  <a:lnTo>
                    <a:pt x="108457" y="552607"/>
                  </a:lnTo>
                  <a:lnTo>
                    <a:pt x="143611" y="579148"/>
                  </a:lnTo>
                  <a:lnTo>
                    <a:pt x="182334" y="600646"/>
                  </a:lnTo>
                  <a:lnTo>
                    <a:pt x="224136" y="616610"/>
                  </a:lnTo>
                  <a:lnTo>
                    <a:pt x="268526" y="626548"/>
                  </a:lnTo>
                  <a:lnTo>
                    <a:pt x="315012" y="629970"/>
                  </a:lnTo>
                  <a:lnTo>
                    <a:pt x="361496" y="626548"/>
                  </a:lnTo>
                  <a:lnTo>
                    <a:pt x="405882" y="616610"/>
                  </a:lnTo>
                  <a:lnTo>
                    <a:pt x="447679" y="600646"/>
                  </a:lnTo>
                  <a:lnTo>
                    <a:pt x="486397" y="579148"/>
                  </a:lnTo>
                  <a:lnTo>
                    <a:pt x="521544" y="552607"/>
                  </a:lnTo>
                  <a:lnTo>
                    <a:pt x="552630" y="521514"/>
                  </a:lnTo>
                  <a:lnTo>
                    <a:pt x="579165" y="486360"/>
                  </a:lnTo>
                  <a:lnTo>
                    <a:pt x="600657" y="447637"/>
                  </a:lnTo>
                  <a:lnTo>
                    <a:pt x="616616" y="405835"/>
                  </a:lnTo>
                  <a:lnTo>
                    <a:pt x="626551" y="361445"/>
                  </a:lnTo>
                  <a:lnTo>
                    <a:pt x="629972" y="314960"/>
                  </a:lnTo>
                  <a:lnTo>
                    <a:pt x="626551" y="268475"/>
                  </a:lnTo>
                  <a:lnTo>
                    <a:pt x="616616" y="224089"/>
                  </a:lnTo>
                  <a:lnTo>
                    <a:pt x="600657" y="182292"/>
                  </a:lnTo>
                  <a:lnTo>
                    <a:pt x="579165" y="143574"/>
                  </a:lnTo>
                  <a:lnTo>
                    <a:pt x="552630" y="108427"/>
                  </a:lnTo>
                  <a:lnTo>
                    <a:pt x="521544" y="77341"/>
                  </a:lnTo>
                  <a:lnTo>
                    <a:pt x="486397" y="50806"/>
                  </a:lnTo>
                  <a:lnTo>
                    <a:pt x="447679" y="29314"/>
                  </a:lnTo>
                  <a:lnTo>
                    <a:pt x="405882" y="13355"/>
                  </a:lnTo>
                  <a:lnTo>
                    <a:pt x="361496" y="3420"/>
                  </a:lnTo>
                  <a:lnTo>
                    <a:pt x="315012" y="0"/>
                  </a:lnTo>
                  <a:close/>
                </a:path>
              </a:pathLst>
            </a:custGeom>
            <a:solidFill>
              <a:srgbClr val="92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70268" y="1781747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60229" y="0"/>
                  </a:moveTo>
                  <a:lnTo>
                    <a:pt x="213506" y="4200"/>
                  </a:lnTo>
                  <a:lnTo>
                    <a:pt x="169509" y="16309"/>
                  </a:lnTo>
                  <a:lnTo>
                    <a:pt x="128977" y="35583"/>
                  </a:lnTo>
                  <a:lnTo>
                    <a:pt x="92650" y="61282"/>
                  </a:lnTo>
                  <a:lnTo>
                    <a:pt x="61269" y="92663"/>
                  </a:lnTo>
                  <a:lnTo>
                    <a:pt x="35574" y="128984"/>
                  </a:lnTo>
                  <a:lnTo>
                    <a:pt x="16304" y="169505"/>
                  </a:lnTo>
                  <a:lnTo>
                    <a:pt x="4199" y="213484"/>
                  </a:lnTo>
                  <a:lnTo>
                    <a:pt x="0" y="260178"/>
                  </a:lnTo>
                  <a:lnTo>
                    <a:pt x="4201" y="306889"/>
                  </a:lnTo>
                  <a:lnTo>
                    <a:pt x="16310" y="350884"/>
                  </a:lnTo>
                  <a:lnTo>
                    <a:pt x="35585" y="391421"/>
                  </a:lnTo>
                  <a:lnTo>
                    <a:pt x="61286" y="427757"/>
                  </a:lnTo>
                  <a:lnTo>
                    <a:pt x="92671" y="459150"/>
                  </a:lnTo>
                  <a:lnTo>
                    <a:pt x="129000" y="484859"/>
                  </a:lnTo>
                  <a:lnTo>
                    <a:pt x="169529" y="504142"/>
                  </a:lnTo>
                  <a:lnTo>
                    <a:pt x="213519" y="516255"/>
                  </a:lnTo>
                  <a:lnTo>
                    <a:pt x="260229" y="520458"/>
                  </a:lnTo>
                  <a:lnTo>
                    <a:pt x="306936" y="516255"/>
                  </a:lnTo>
                  <a:lnTo>
                    <a:pt x="350922" y="504142"/>
                  </a:lnTo>
                  <a:lnTo>
                    <a:pt x="391445" y="484859"/>
                  </a:lnTo>
                  <a:lnTo>
                    <a:pt x="427765" y="459150"/>
                  </a:lnTo>
                  <a:lnTo>
                    <a:pt x="459142" y="427757"/>
                  </a:lnTo>
                  <a:lnTo>
                    <a:pt x="484835" y="391421"/>
                  </a:lnTo>
                  <a:lnTo>
                    <a:pt x="504104" y="350884"/>
                  </a:lnTo>
                  <a:lnTo>
                    <a:pt x="516208" y="306889"/>
                  </a:lnTo>
                  <a:lnTo>
                    <a:pt x="520407" y="260178"/>
                  </a:lnTo>
                  <a:lnTo>
                    <a:pt x="516206" y="213470"/>
                  </a:lnTo>
                  <a:lnTo>
                    <a:pt x="504098" y="169485"/>
                  </a:lnTo>
                  <a:lnTo>
                    <a:pt x="484824" y="128962"/>
                  </a:lnTo>
                  <a:lnTo>
                    <a:pt x="459125" y="92642"/>
                  </a:lnTo>
                  <a:lnTo>
                    <a:pt x="427744" y="61265"/>
                  </a:lnTo>
                  <a:lnTo>
                    <a:pt x="391422" y="35572"/>
                  </a:lnTo>
                  <a:lnTo>
                    <a:pt x="350902" y="16303"/>
                  </a:lnTo>
                  <a:lnTo>
                    <a:pt x="306923" y="4199"/>
                  </a:lnTo>
                  <a:lnTo>
                    <a:pt x="260229" y="0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68977" y="2109930"/>
              <a:ext cx="116048" cy="1161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85025" y="2013539"/>
              <a:ext cx="65759" cy="657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8585" y="1911631"/>
              <a:ext cx="132538" cy="13253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260699" y="2077101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80">
                  <a:moveTo>
                    <a:pt x="27813" y="0"/>
                  </a:moveTo>
                  <a:lnTo>
                    <a:pt x="0" y="25213"/>
                  </a:lnTo>
                  <a:lnTo>
                    <a:pt x="422" y="33333"/>
                  </a:lnTo>
                  <a:lnTo>
                    <a:pt x="3142" y="40984"/>
                  </a:lnTo>
                  <a:lnTo>
                    <a:pt x="8055" y="47635"/>
                  </a:lnTo>
                  <a:lnTo>
                    <a:pt x="13364" y="52995"/>
                  </a:lnTo>
                  <a:lnTo>
                    <a:pt x="20513" y="55855"/>
                  </a:lnTo>
                  <a:lnTo>
                    <a:pt x="31386" y="55855"/>
                  </a:lnTo>
                  <a:lnTo>
                    <a:pt x="55740" y="27876"/>
                  </a:lnTo>
                  <a:lnTo>
                    <a:pt x="53545" y="17037"/>
                  </a:lnTo>
                  <a:lnTo>
                    <a:pt x="47559" y="8175"/>
                  </a:lnTo>
                  <a:lnTo>
                    <a:pt x="38681" y="2194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rgbClr val="F9A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4834" y="1882071"/>
              <a:ext cx="75613" cy="7561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533361" y="211697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31156" y="0"/>
                  </a:moveTo>
                  <a:lnTo>
                    <a:pt x="27072" y="0"/>
                  </a:lnTo>
                  <a:lnTo>
                    <a:pt x="23038" y="0"/>
                  </a:lnTo>
                  <a:lnTo>
                    <a:pt x="19056" y="1480"/>
                  </a:lnTo>
                  <a:lnTo>
                    <a:pt x="15941" y="4442"/>
                  </a:lnTo>
                  <a:lnTo>
                    <a:pt x="4710" y="15725"/>
                  </a:lnTo>
                  <a:lnTo>
                    <a:pt x="1177" y="21011"/>
                  </a:lnTo>
                  <a:lnTo>
                    <a:pt x="0" y="27034"/>
                  </a:lnTo>
                  <a:lnTo>
                    <a:pt x="1177" y="33057"/>
                  </a:lnTo>
                  <a:lnTo>
                    <a:pt x="4710" y="38342"/>
                  </a:lnTo>
                  <a:lnTo>
                    <a:pt x="7824" y="41456"/>
                  </a:lnTo>
                  <a:lnTo>
                    <a:pt x="11908" y="43040"/>
                  </a:lnTo>
                  <a:lnTo>
                    <a:pt x="20127" y="43040"/>
                  </a:lnTo>
                  <a:lnTo>
                    <a:pt x="24213" y="41456"/>
                  </a:lnTo>
                  <a:lnTo>
                    <a:pt x="38610" y="27110"/>
                  </a:lnTo>
                  <a:lnTo>
                    <a:pt x="41981" y="21827"/>
                  </a:lnTo>
                  <a:lnTo>
                    <a:pt x="43064" y="15859"/>
                  </a:lnTo>
                  <a:lnTo>
                    <a:pt x="41869" y="9900"/>
                  </a:lnTo>
                  <a:lnTo>
                    <a:pt x="38405" y="4645"/>
                  </a:lnTo>
                  <a:lnTo>
                    <a:pt x="35291" y="1531"/>
                  </a:lnTo>
                  <a:lnTo>
                    <a:pt x="31156" y="0"/>
                  </a:lnTo>
                  <a:close/>
                </a:path>
              </a:pathLst>
            </a:custGeom>
            <a:solidFill>
              <a:srgbClr val="F9A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4005550" y="1832660"/>
            <a:ext cx="1053465" cy="977900"/>
            <a:chOff x="4005550" y="1832660"/>
            <a:chExt cx="1053465" cy="977900"/>
          </a:xfrm>
        </p:grpSpPr>
        <p:sp>
          <p:nvSpPr>
            <p:cNvPr id="40" name="object 40"/>
            <p:cNvSpPr/>
            <p:nvPr/>
          </p:nvSpPr>
          <p:spPr>
            <a:xfrm>
              <a:off x="4407883" y="2700909"/>
              <a:ext cx="381635" cy="89535"/>
            </a:xfrm>
            <a:custGeom>
              <a:avLst/>
              <a:gdLst/>
              <a:ahLst/>
              <a:cxnLst/>
              <a:rect l="l" t="t" r="r" b="b"/>
              <a:pathLst>
                <a:path w="381635" h="89535">
                  <a:moveTo>
                    <a:pt x="381534" y="0"/>
                  </a:moveTo>
                  <a:lnTo>
                    <a:pt x="0" y="0"/>
                  </a:lnTo>
                  <a:lnTo>
                    <a:pt x="0" y="89098"/>
                  </a:lnTo>
                  <a:lnTo>
                    <a:pt x="381534" y="89098"/>
                  </a:lnTo>
                  <a:lnTo>
                    <a:pt x="381534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07883" y="2700909"/>
              <a:ext cx="381635" cy="89535"/>
            </a:xfrm>
            <a:custGeom>
              <a:avLst/>
              <a:gdLst/>
              <a:ahLst/>
              <a:cxnLst/>
              <a:rect l="l" t="t" r="r" b="b"/>
              <a:pathLst>
                <a:path w="381635" h="89535">
                  <a:moveTo>
                    <a:pt x="0" y="0"/>
                  </a:moveTo>
                  <a:lnTo>
                    <a:pt x="381534" y="0"/>
                  </a:lnTo>
                  <a:lnTo>
                    <a:pt x="381534" y="89098"/>
                  </a:lnTo>
                  <a:lnTo>
                    <a:pt x="0" y="8909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218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07883" y="2700909"/>
              <a:ext cx="61594" cy="89535"/>
            </a:xfrm>
            <a:custGeom>
              <a:avLst/>
              <a:gdLst/>
              <a:ahLst/>
              <a:cxnLst/>
              <a:rect l="l" t="t" r="r" b="b"/>
              <a:pathLst>
                <a:path w="61595" h="89535">
                  <a:moveTo>
                    <a:pt x="61105" y="0"/>
                  </a:moveTo>
                  <a:lnTo>
                    <a:pt x="0" y="0"/>
                  </a:lnTo>
                  <a:lnTo>
                    <a:pt x="0" y="89098"/>
                  </a:lnTo>
                  <a:lnTo>
                    <a:pt x="61105" y="89098"/>
                  </a:lnTo>
                  <a:lnTo>
                    <a:pt x="61105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07883" y="2700909"/>
              <a:ext cx="61594" cy="89535"/>
            </a:xfrm>
            <a:custGeom>
              <a:avLst/>
              <a:gdLst/>
              <a:ahLst/>
              <a:cxnLst/>
              <a:rect l="l" t="t" r="r" b="b"/>
              <a:pathLst>
                <a:path w="61595" h="89535">
                  <a:moveTo>
                    <a:pt x="0" y="0"/>
                  </a:moveTo>
                  <a:lnTo>
                    <a:pt x="61105" y="0"/>
                  </a:lnTo>
                  <a:lnTo>
                    <a:pt x="61105" y="89098"/>
                  </a:lnTo>
                  <a:lnTo>
                    <a:pt x="0" y="8909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218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54402" y="2610044"/>
              <a:ext cx="884555" cy="98425"/>
            </a:xfrm>
            <a:custGeom>
              <a:avLst/>
              <a:gdLst/>
              <a:ahLst/>
              <a:cxnLst/>
              <a:rect l="l" t="t" r="r" b="b"/>
              <a:pathLst>
                <a:path w="884554" h="98425">
                  <a:moveTo>
                    <a:pt x="884193" y="0"/>
                  </a:moveTo>
                  <a:lnTo>
                    <a:pt x="0" y="0"/>
                  </a:lnTo>
                  <a:lnTo>
                    <a:pt x="0" y="97930"/>
                  </a:lnTo>
                  <a:lnTo>
                    <a:pt x="862858" y="97930"/>
                  </a:lnTo>
                  <a:lnTo>
                    <a:pt x="871160" y="96253"/>
                  </a:lnTo>
                  <a:lnTo>
                    <a:pt x="877942" y="91680"/>
                  </a:lnTo>
                  <a:lnTo>
                    <a:pt x="882515" y="84898"/>
                  </a:lnTo>
                  <a:lnTo>
                    <a:pt x="884193" y="76596"/>
                  </a:lnTo>
                  <a:lnTo>
                    <a:pt x="884193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54402" y="2610043"/>
              <a:ext cx="884555" cy="98425"/>
            </a:xfrm>
            <a:custGeom>
              <a:avLst/>
              <a:gdLst/>
              <a:ahLst/>
              <a:cxnLst/>
              <a:rect l="l" t="t" r="r" b="b"/>
              <a:pathLst>
                <a:path w="884554" h="98425">
                  <a:moveTo>
                    <a:pt x="0" y="0"/>
                  </a:moveTo>
                  <a:lnTo>
                    <a:pt x="0" y="97931"/>
                  </a:lnTo>
                  <a:lnTo>
                    <a:pt x="862858" y="97931"/>
                  </a:lnTo>
                  <a:lnTo>
                    <a:pt x="871160" y="96254"/>
                  </a:lnTo>
                  <a:lnTo>
                    <a:pt x="877942" y="91680"/>
                  </a:lnTo>
                  <a:lnTo>
                    <a:pt x="882516" y="84898"/>
                  </a:lnTo>
                  <a:lnTo>
                    <a:pt x="884193" y="76596"/>
                  </a:lnTo>
                  <a:lnTo>
                    <a:pt x="884193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218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154402" y="2610043"/>
              <a:ext cx="61594" cy="98425"/>
            </a:xfrm>
            <a:custGeom>
              <a:avLst/>
              <a:gdLst/>
              <a:ahLst/>
              <a:cxnLst/>
              <a:rect l="l" t="t" r="r" b="b"/>
              <a:pathLst>
                <a:path w="61595" h="98425">
                  <a:moveTo>
                    <a:pt x="61105" y="0"/>
                  </a:moveTo>
                  <a:lnTo>
                    <a:pt x="0" y="0"/>
                  </a:lnTo>
                  <a:lnTo>
                    <a:pt x="0" y="97931"/>
                  </a:lnTo>
                  <a:lnTo>
                    <a:pt x="61105" y="97931"/>
                  </a:lnTo>
                  <a:lnTo>
                    <a:pt x="61105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08615" y="2506370"/>
              <a:ext cx="190500" cy="54610"/>
            </a:xfrm>
            <a:custGeom>
              <a:avLst/>
              <a:gdLst/>
              <a:ahLst/>
              <a:cxnLst/>
              <a:rect l="l" t="t" r="r" b="b"/>
              <a:pathLst>
                <a:path w="190500" h="54610">
                  <a:moveTo>
                    <a:pt x="189979" y="23685"/>
                  </a:moveTo>
                  <a:lnTo>
                    <a:pt x="188099" y="14465"/>
                  </a:lnTo>
                  <a:lnTo>
                    <a:pt x="183019" y="6946"/>
                  </a:lnTo>
                  <a:lnTo>
                    <a:pt x="175501" y="1879"/>
                  </a:lnTo>
                  <a:lnTo>
                    <a:pt x="166281" y="0"/>
                  </a:lnTo>
                  <a:lnTo>
                    <a:pt x="84213" y="0"/>
                  </a:lnTo>
                  <a:lnTo>
                    <a:pt x="23647" y="0"/>
                  </a:lnTo>
                  <a:lnTo>
                    <a:pt x="14427" y="1879"/>
                  </a:lnTo>
                  <a:lnTo>
                    <a:pt x="6908" y="6946"/>
                  </a:lnTo>
                  <a:lnTo>
                    <a:pt x="1854" y="14465"/>
                  </a:lnTo>
                  <a:lnTo>
                    <a:pt x="0" y="23685"/>
                  </a:lnTo>
                  <a:lnTo>
                    <a:pt x="0" y="30886"/>
                  </a:lnTo>
                  <a:lnTo>
                    <a:pt x="1854" y="40081"/>
                  </a:lnTo>
                  <a:lnTo>
                    <a:pt x="6908" y="47586"/>
                  </a:lnTo>
                  <a:lnTo>
                    <a:pt x="14427" y="52654"/>
                  </a:lnTo>
                  <a:lnTo>
                    <a:pt x="23647" y="54533"/>
                  </a:lnTo>
                  <a:lnTo>
                    <a:pt x="84213" y="54533"/>
                  </a:lnTo>
                  <a:lnTo>
                    <a:pt x="166281" y="54533"/>
                  </a:lnTo>
                  <a:lnTo>
                    <a:pt x="175501" y="52679"/>
                  </a:lnTo>
                  <a:lnTo>
                    <a:pt x="183019" y="47599"/>
                  </a:lnTo>
                  <a:lnTo>
                    <a:pt x="188099" y="40081"/>
                  </a:lnTo>
                  <a:lnTo>
                    <a:pt x="189979" y="30886"/>
                  </a:lnTo>
                  <a:lnTo>
                    <a:pt x="189979" y="23685"/>
                  </a:lnTo>
                  <a:close/>
                </a:path>
              </a:pathLst>
            </a:custGeom>
            <a:solidFill>
              <a:srgbClr val="F9A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374953" y="2434338"/>
              <a:ext cx="84455" cy="38735"/>
            </a:xfrm>
            <a:custGeom>
              <a:avLst/>
              <a:gdLst/>
              <a:ahLst/>
              <a:cxnLst/>
              <a:rect l="l" t="t" r="r" b="b"/>
              <a:pathLst>
                <a:path w="84454" h="38735">
                  <a:moveTo>
                    <a:pt x="34833" y="0"/>
                  </a:moveTo>
                  <a:lnTo>
                    <a:pt x="407" y="30257"/>
                  </a:lnTo>
                  <a:lnTo>
                    <a:pt x="0" y="33066"/>
                  </a:lnTo>
                  <a:lnTo>
                    <a:pt x="0" y="35874"/>
                  </a:lnTo>
                  <a:lnTo>
                    <a:pt x="361" y="38638"/>
                  </a:lnTo>
                  <a:lnTo>
                    <a:pt x="633" y="35874"/>
                  </a:lnTo>
                  <a:lnTo>
                    <a:pt x="1268" y="37052"/>
                  </a:lnTo>
                  <a:lnTo>
                    <a:pt x="34878" y="11776"/>
                  </a:lnTo>
                  <a:lnTo>
                    <a:pt x="38954" y="11776"/>
                  </a:lnTo>
                  <a:lnTo>
                    <a:pt x="43077" y="12501"/>
                  </a:lnTo>
                  <a:lnTo>
                    <a:pt x="82304" y="27313"/>
                  </a:lnTo>
                  <a:lnTo>
                    <a:pt x="82304" y="10961"/>
                  </a:lnTo>
                  <a:lnTo>
                    <a:pt x="82938" y="8425"/>
                  </a:lnTo>
                  <a:lnTo>
                    <a:pt x="84207" y="6160"/>
                  </a:lnTo>
                  <a:lnTo>
                    <a:pt x="37823" y="90"/>
                  </a:lnTo>
                  <a:lnTo>
                    <a:pt x="34833" y="0"/>
                  </a:lnTo>
                  <a:close/>
                </a:path>
              </a:pathLst>
            </a:custGeom>
            <a:solidFill>
              <a:srgbClr val="F0A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85153" y="2065027"/>
              <a:ext cx="173628" cy="11031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443032" y="1950840"/>
              <a:ext cx="262890" cy="125730"/>
            </a:xfrm>
            <a:custGeom>
              <a:avLst/>
              <a:gdLst/>
              <a:ahLst/>
              <a:cxnLst/>
              <a:rect l="l" t="t" r="r" b="b"/>
              <a:pathLst>
                <a:path w="262889" h="125730">
                  <a:moveTo>
                    <a:pt x="262585" y="0"/>
                  </a:moveTo>
                  <a:lnTo>
                    <a:pt x="0" y="0"/>
                  </a:lnTo>
                  <a:lnTo>
                    <a:pt x="0" y="97298"/>
                  </a:lnTo>
                  <a:lnTo>
                    <a:pt x="2186" y="108096"/>
                  </a:lnTo>
                  <a:lnTo>
                    <a:pt x="8148" y="116928"/>
                  </a:lnTo>
                  <a:lnTo>
                    <a:pt x="16989" y="122898"/>
                  </a:lnTo>
                  <a:lnTo>
                    <a:pt x="27812" y="125110"/>
                  </a:lnTo>
                  <a:lnTo>
                    <a:pt x="234819" y="125110"/>
                  </a:lnTo>
                  <a:lnTo>
                    <a:pt x="245610" y="122898"/>
                  </a:lnTo>
                  <a:lnTo>
                    <a:pt x="254426" y="116928"/>
                  </a:lnTo>
                  <a:lnTo>
                    <a:pt x="260380" y="108096"/>
                  </a:lnTo>
                  <a:lnTo>
                    <a:pt x="262585" y="97298"/>
                  </a:lnTo>
                  <a:lnTo>
                    <a:pt x="262585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43032" y="1950840"/>
              <a:ext cx="88917" cy="12511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154348" y="2560218"/>
              <a:ext cx="884555" cy="53975"/>
            </a:xfrm>
            <a:custGeom>
              <a:avLst/>
              <a:gdLst/>
              <a:ahLst/>
              <a:cxnLst/>
              <a:rect l="l" t="t" r="r" b="b"/>
              <a:pathLst>
                <a:path w="884554" h="53975">
                  <a:moveTo>
                    <a:pt x="302907" y="0"/>
                  </a:moveTo>
                  <a:lnTo>
                    <a:pt x="96037" y="0"/>
                  </a:lnTo>
                  <a:lnTo>
                    <a:pt x="34836" y="0"/>
                  </a:lnTo>
                  <a:lnTo>
                    <a:pt x="21272" y="3048"/>
                  </a:lnTo>
                  <a:lnTo>
                    <a:pt x="10198" y="11315"/>
                  </a:lnTo>
                  <a:lnTo>
                    <a:pt x="2743" y="23583"/>
                  </a:lnTo>
                  <a:lnTo>
                    <a:pt x="0" y="38595"/>
                  </a:lnTo>
                  <a:lnTo>
                    <a:pt x="0" y="53860"/>
                  </a:lnTo>
                  <a:lnTo>
                    <a:pt x="61150" y="53860"/>
                  </a:lnTo>
                  <a:lnTo>
                    <a:pt x="302907" y="53860"/>
                  </a:lnTo>
                  <a:lnTo>
                    <a:pt x="302907" y="0"/>
                  </a:lnTo>
                  <a:close/>
                </a:path>
                <a:path w="884554" h="53975">
                  <a:moveTo>
                    <a:pt x="884237" y="38595"/>
                  </a:moveTo>
                  <a:lnTo>
                    <a:pt x="881494" y="23583"/>
                  </a:lnTo>
                  <a:lnTo>
                    <a:pt x="874026" y="11315"/>
                  </a:lnTo>
                  <a:lnTo>
                    <a:pt x="862952" y="3048"/>
                  </a:lnTo>
                  <a:lnTo>
                    <a:pt x="849414" y="0"/>
                  </a:lnTo>
                  <a:lnTo>
                    <a:pt x="635063" y="0"/>
                  </a:lnTo>
                  <a:lnTo>
                    <a:pt x="635063" y="53949"/>
                  </a:lnTo>
                  <a:lnTo>
                    <a:pt x="884237" y="53949"/>
                  </a:lnTo>
                  <a:lnTo>
                    <a:pt x="884237" y="38595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061679" y="1864323"/>
              <a:ext cx="332105" cy="925830"/>
            </a:xfrm>
            <a:custGeom>
              <a:avLst/>
              <a:gdLst/>
              <a:ahLst/>
              <a:cxnLst/>
              <a:rect l="l" t="t" r="r" b="b"/>
              <a:pathLst>
                <a:path w="332104" h="925830">
                  <a:moveTo>
                    <a:pt x="331527" y="0"/>
                  </a:moveTo>
                  <a:lnTo>
                    <a:pt x="128009" y="0"/>
                  </a:lnTo>
                  <a:lnTo>
                    <a:pt x="78235" y="10077"/>
                  </a:lnTo>
                  <a:lnTo>
                    <a:pt x="37540" y="37539"/>
                  </a:lnTo>
                  <a:lnTo>
                    <a:pt x="10077" y="78234"/>
                  </a:lnTo>
                  <a:lnTo>
                    <a:pt x="0" y="128008"/>
                  </a:lnTo>
                  <a:lnTo>
                    <a:pt x="0" y="925730"/>
                  </a:lnTo>
                  <a:lnTo>
                    <a:pt x="92678" y="925730"/>
                  </a:lnTo>
                  <a:lnTo>
                    <a:pt x="92678" y="128008"/>
                  </a:lnTo>
                  <a:lnTo>
                    <a:pt x="95472" y="114251"/>
                  </a:lnTo>
                  <a:lnTo>
                    <a:pt x="103039" y="103021"/>
                  </a:lnTo>
                  <a:lnTo>
                    <a:pt x="114258" y="95452"/>
                  </a:lnTo>
                  <a:lnTo>
                    <a:pt x="128009" y="92676"/>
                  </a:lnTo>
                  <a:lnTo>
                    <a:pt x="331527" y="92676"/>
                  </a:lnTo>
                  <a:lnTo>
                    <a:pt x="331527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393206" y="1864323"/>
              <a:ext cx="360045" cy="92710"/>
            </a:xfrm>
            <a:custGeom>
              <a:avLst/>
              <a:gdLst/>
              <a:ahLst/>
              <a:cxnLst/>
              <a:rect l="l" t="t" r="r" b="b"/>
              <a:pathLst>
                <a:path w="360045" h="92710">
                  <a:moveTo>
                    <a:pt x="313181" y="0"/>
                  </a:moveTo>
                  <a:lnTo>
                    <a:pt x="0" y="0"/>
                  </a:lnTo>
                  <a:lnTo>
                    <a:pt x="0" y="92678"/>
                  </a:lnTo>
                  <a:lnTo>
                    <a:pt x="313181" y="92678"/>
                  </a:lnTo>
                  <a:lnTo>
                    <a:pt x="331207" y="89036"/>
                  </a:lnTo>
                  <a:lnTo>
                    <a:pt x="345954" y="79105"/>
                  </a:lnTo>
                  <a:lnTo>
                    <a:pt x="355911" y="64376"/>
                  </a:lnTo>
                  <a:lnTo>
                    <a:pt x="359566" y="46338"/>
                  </a:lnTo>
                  <a:lnTo>
                    <a:pt x="355911" y="28262"/>
                  </a:lnTo>
                  <a:lnTo>
                    <a:pt x="345954" y="13538"/>
                  </a:lnTo>
                  <a:lnTo>
                    <a:pt x="331207" y="3628"/>
                  </a:lnTo>
                  <a:lnTo>
                    <a:pt x="313181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2483" y="2358647"/>
              <a:ext cx="147758" cy="1477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85388" y="2452276"/>
              <a:ext cx="154732" cy="10816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457256" y="2432480"/>
              <a:ext cx="332740" cy="222250"/>
            </a:xfrm>
            <a:custGeom>
              <a:avLst/>
              <a:gdLst/>
              <a:ahLst/>
              <a:cxnLst/>
              <a:rect l="l" t="t" r="r" b="b"/>
              <a:pathLst>
                <a:path w="332739" h="222250">
                  <a:moveTo>
                    <a:pt x="325321" y="45"/>
                  </a:moveTo>
                  <a:lnTo>
                    <a:pt x="15355" y="0"/>
                  </a:lnTo>
                  <a:lnTo>
                    <a:pt x="6884" y="45"/>
                  </a:lnTo>
                  <a:lnTo>
                    <a:pt x="0" y="6930"/>
                  </a:lnTo>
                  <a:lnTo>
                    <a:pt x="0" y="214887"/>
                  </a:lnTo>
                  <a:lnTo>
                    <a:pt x="6884" y="221772"/>
                  </a:lnTo>
                  <a:lnTo>
                    <a:pt x="325321" y="221772"/>
                  </a:lnTo>
                  <a:lnTo>
                    <a:pt x="332162" y="214887"/>
                  </a:lnTo>
                  <a:lnTo>
                    <a:pt x="332162" y="6930"/>
                  </a:lnTo>
                  <a:lnTo>
                    <a:pt x="325321" y="45"/>
                  </a:lnTo>
                  <a:close/>
                </a:path>
              </a:pathLst>
            </a:custGeom>
            <a:solidFill>
              <a:srgbClr val="92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457256" y="2432526"/>
              <a:ext cx="68580" cy="222250"/>
            </a:xfrm>
            <a:custGeom>
              <a:avLst/>
              <a:gdLst/>
              <a:ahLst/>
              <a:cxnLst/>
              <a:rect l="l" t="t" r="r" b="b"/>
              <a:pathLst>
                <a:path w="68579" h="222250">
                  <a:moveTo>
                    <a:pt x="68036" y="0"/>
                  </a:moveTo>
                  <a:lnTo>
                    <a:pt x="6930" y="0"/>
                  </a:lnTo>
                  <a:lnTo>
                    <a:pt x="0" y="6884"/>
                  </a:lnTo>
                  <a:lnTo>
                    <a:pt x="0" y="214842"/>
                  </a:lnTo>
                  <a:lnTo>
                    <a:pt x="6930" y="221726"/>
                  </a:lnTo>
                  <a:lnTo>
                    <a:pt x="68036" y="221726"/>
                  </a:lnTo>
                  <a:lnTo>
                    <a:pt x="61196" y="214842"/>
                  </a:lnTo>
                  <a:lnTo>
                    <a:pt x="61196" y="6884"/>
                  </a:lnTo>
                  <a:lnTo>
                    <a:pt x="68036" y="0"/>
                  </a:lnTo>
                  <a:close/>
                </a:path>
              </a:pathLst>
            </a:custGeom>
            <a:solidFill>
              <a:srgbClr val="3E22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488955" y="2210307"/>
              <a:ext cx="170815" cy="156210"/>
            </a:xfrm>
            <a:custGeom>
              <a:avLst/>
              <a:gdLst/>
              <a:ahLst/>
              <a:cxnLst/>
              <a:rect l="l" t="t" r="r" b="b"/>
              <a:pathLst>
                <a:path w="170814" h="156210">
                  <a:moveTo>
                    <a:pt x="135445" y="6934"/>
                  </a:moveTo>
                  <a:lnTo>
                    <a:pt x="128778" y="139"/>
                  </a:lnTo>
                  <a:lnTo>
                    <a:pt x="120408" y="0"/>
                  </a:lnTo>
                  <a:lnTo>
                    <a:pt x="49961" y="0"/>
                  </a:lnTo>
                  <a:lnTo>
                    <a:pt x="41541" y="0"/>
                  </a:lnTo>
                  <a:lnTo>
                    <a:pt x="34747" y="6794"/>
                  </a:lnTo>
                  <a:lnTo>
                    <a:pt x="34747" y="23736"/>
                  </a:lnTo>
                  <a:lnTo>
                    <a:pt x="41541" y="30530"/>
                  </a:lnTo>
                  <a:lnTo>
                    <a:pt x="120408" y="30530"/>
                  </a:lnTo>
                  <a:lnTo>
                    <a:pt x="128778" y="30391"/>
                  </a:lnTo>
                  <a:lnTo>
                    <a:pt x="135445" y="23596"/>
                  </a:lnTo>
                  <a:lnTo>
                    <a:pt x="135445" y="6934"/>
                  </a:lnTo>
                  <a:close/>
                </a:path>
                <a:path w="170814" h="156210">
                  <a:moveTo>
                    <a:pt x="153377" y="70891"/>
                  </a:moveTo>
                  <a:lnTo>
                    <a:pt x="146761" y="64096"/>
                  </a:lnTo>
                  <a:lnTo>
                    <a:pt x="138430" y="63906"/>
                  </a:lnTo>
                  <a:lnTo>
                    <a:pt x="32486" y="63906"/>
                  </a:lnTo>
                  <a:lnTo>
                    <a:pt x="24053" y="63906"/>
                  </a:lnTo>
                  <a:lnTo>
                    <a:pt x="17170" y="70751"/>
                  </a:lnTo>
                  <a:lnTo>
                    <a:pt x="17170" y="87642"/>
                  </a:lnTo>
                  <a:lnTo>
                    <a:pt x="24053" y="94488"/>
                  </a:lnTo>
                  <a:lnTo>
                    <a:pt x="138430" y="94488"/>
                  </a:lnTo>
                  <a:lnTo>
                    <a:pt x="146761" y="94310"/>
                  </a:lnTo>
                  <a:lnTo>
                    <a:pt x="153377" y="87515"/>
                  </a:lnTo>
                  <a:lnTo>
                    <a:pt x="153377" y="70891"/>
                  </a:lnTo>
                  <a:close/>
                </a:path>
                <a:path w="170814" h="156210">
                  <a:moveTo>
                    <a:pt x="170726" y="132041"/>
                  </a:moveTo>
                  <a:lnTo>
                    <a:pt x="164071" y="125285"/>
                  </a:lnTo>
                  <a:lnTo>
                    <a:pt x="155689" y="125107"/>
                  </a:lnTo>
                  <a:lnTo>
                    <a:pt x="14998" y="125107"/>
                  </a:lnTo>
                  <a:lnTo>
                    <a:pt x="6667" y="125285"/>
                  </a:lnTo>
                  <a:lnTo>
                    <a:pt x="0" y="132041"/>
                  </a:lnTo>
                  <a:lnTo>
                    <a:pt x="0" y="148704"/>
                  </a:lnTo>
                  <a:lnTo>
                    <a:pt x="6667" y="155498"/>
                  </a:lnTo>
                  <a:lnTo>
                    <a:pt x="14998" y="155676"/>
                  </a:lnTo>
                  <a:lnTo>
                    <a:pt x="155689" y="155676"/>
                  </a:lnTo>
                  <a:lnTo>
                    <a:pt x="164071" y="155498"/>
                  </a:lnTo>
                  <a:lnTo>
                    <a:pt x="170726" y="148704"/>
                  </a:lnTo>
                  <a:lnTo>
                    <a:pt x="170726" y="132041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377761" y="1832660"/>
              <a:ext cx="31115" cy="154305"/>
            </a:xfrm>
            <a:custGeom>
              <a:avLst/>
              <a:gdLst/>
              <a:ahLst/>
              <a:cxnLst/>
              <a:rect l="l" t="t" r="r" b="b"/>
              <a:pathLst>
                <a:path w="31114" h="154305">
                  <a:moveTo>
                    <a:pt x="24006" y="0"/>
                  </a:moveTo>
                  <a:lnTo>
                    <a:pt x="15445" y="0"/>
                  </a:lnTo>
                  <a:lnTo>
                    <a:pt x="6840" y="0"/>
                  </a:lnTo>
                  <a:lnTo>
                    <a:pt x="0" y="7021"/>
                  </a:lnTo>
                  <a:lnTo>
                    <a:pt x="135" y="15582"/>
                  </a:lnTo>
                  <a:lnTo>
                    <a:pt x="135" y="147396"/>
                  </a:lnTo>
                  <a:lnTo>
                    <a:pt x="7020" y="154280"/>
                  </a:lnTo>
                  <a:lnTo>
                    <a:pt x="23916" y="154280"/>
                  </a:lnTo>
                  <a:lnTo>
                    <a:pt x="30711" y="147396"/>
                  </a:lnTo>
                  <a:lnTo>
                    <a:pt x="30711" y="15582"/>
                  </a:lnTo>
                  <a:lnTo>
                    <a:pt x="30892" y="7021"/>
                  </a:lnTo>
                  <a:lnTo>
                    <a:pt x="24006" y="0"/>
                  </a:lnTo>
                  <a:close/>
                </a:path>
              </a:pathLst>
            </a:custGeom>
            <a:solidFill>
              <a:srgbClr val="C3C8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010313" y="2774744"/>
              <a:ext cx="1043940" cy="31115"/>
            </a:xfrm>
            <a:custGeom>
              <a:avLst/>
              <a:gdLst/>
              <a:ahLst/>
              <a:cxnLst/>
              <a:rect l="l" t="t" r="r" b="b"/>
              <a:pathLst>
                <a:path w="1043939" h="31114">
                  <a:moveTo>
                    <a:pt x="1037024" y="0"/>
                  </a:moveTo>
                  <a:lnTo>
                    <a:pt x="15219" y="0"/>
                  </a:lnTo>
                  <a:lnTo>
                    <a:pt x="6840" y="0"/>
                  </a:lnTo>
                  <a:lnTo>
                    <a:pt x="0" y="6838"/>
                  </a:lnTo>
                  <a:lnTo>
                    <a:pt x="0" y="23780"/>
                  </a:lnTo>
                  <a:lnTo>
                    <a:pt x="6884" y="30573"/>
                  </a:lnTo>
                  <a:lnTo>
                    <a:pt x="1036934" y="30573"/>
                  </a:lnTo>
                  <a:lnTo>
                    <a:pt x="1043865" y="23780"/>
                  </a:lnTo>
                  <a:lnTo>
                    <a:pt x="1043865" y="6838"/>
                  </a:lnTo>
                  <a:lnTo>
                    <a:pt x="1037024" y="0"/>
                  </a:lnTo>
                  <a:close/>
                </a:path>
              </a:pathLst>
            </a:custGeom>
            <a:solidFill>
              <a:srgbClr val="321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010312" y="2774744"/>
              <a:ext cx="1043940" cy="31115"/>
            </a:xfrm>
            <a:custGeom>
              <a:avLst/>
              <a:gdLst/>
              <a:ahLst/>
              <a:cxnLst/>
              <a:rect l="l" t="t" r="r" b="b"/>
              <a:pathLst>
                <a:path w="1043939" h="31114">
                  <a:moveTo>
                    <a:pt x="15219" y="0"/>
                  </a:moveTo>
                  <a:lnTo>
                    <a:pt x="6839" y="0"/>
                  </a:lnTo>
                  <a:lnTo>
                    <a:pt x="0" y="6839"/>
                  </a:lnTo>
                  <a:lnTo>
                    <a:pt x="0" y="15264"/>
                  </a:lnTo>
                  <a:lnTo>
                    <a:pt x="0" y="23780"/>
                  </a:lnTo>
                  <a:lnTo>
                    <a:pt x="6885" y="30575"/>
                  </a:lnTo>
                  <a:lnTo>
                    <a:pt x="15310" y="30575"/>
                  </a:lnTo>
                  <a:lnTo>
                    <a:pt x="15400" y="30575"/>
                  </a:lnTo>
                  <a:lnTo>
                    <a:pt x="1036934" y="30575"/>
                  </a:lnTo>
                  <a:lnTo>
                    <a:pt x="1043864" y="23780"/>
                  </a:lnTo>
                  <a:lnTo>
                    <a:pt x="1043864" y="15264"/>
                  </a:lnTo>
                  <a:lnTo>
                    <a:pt x="1043864" y="6839"/>
                  </a:lnTo>
                  <a:lnTo>
                    <a:pt x="1037024" y="0"/>
                  </a:lnTo>
                  <a:lnTo>
                    <a:pt x="15355" y="0"/>
                  </a:lnTo>
                  <a:lnTo>
                    <a:pt x="15219" y="0"/>
                  </a:lnTo>
                  <a:close/>
                </a:path>
              </a:pathLst>
            </a:custGeom>
            <a:ln w="9525">
              <a:solidFill>
                <a:srgbClr val="3218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375056" y="2442039"/>
              <a:ext cx="360680" cy="118745"/>
            </a:xfrm>
            <a:custGeom>
              <a:avLst/>
              <a:gdLst/>
              <a:ahLst/>
              <a:cxnLst/>
              <a:rect l="l" t="t" r="r" b="b"/>
              <a:pathLst>
                <a:path w="360679" h="118744">
                  <a:moveTo>
                    <a:pt x="38851" y="0"/>
                  </a:moveTo>
                  <a:lnTo>
                    <a:pt x="34774" y="0"/>
                  </a:lnTo>
                  <a:lnTo>
                    <a:pt x="24506" y="1555"/>
                  </a:lnTo>
                  <a:lnTo>
                    <a:pt x="15211" y="6024"/>
                  </a:lnTo>
                  <a:lnTo>
                    <a:pt x="7555" y="13108"/>
                  </a:lnTo>
                  <a:lnTo>
                    <a:pt x="2205" y="22512"/>
                  </a:lnTo>
                  <a:lnTo>
                    <a:pt x="0" y="36130"/>
                  </a:lnTo>
                  <a:lnTo>
                    <a:pt x="3077" y="49106"/>
                  </a:lnTo>
                  <a:lnTo>
                    <a:pt x="155398" y="117453"/>
                  </a:lnTo>
                  <a:lnTo>
                    <a:pt x="325940" y="118224"/>
                  </a:lnTo>
                  <a:lnTo>
                    <a:pt x="339472" y="115496"/>
                  </a:lnTo>
                  <a:lnTo>
                    <a:pt x="350514" y="108054"/>
                  </a:lnTo>
                  <a:lnTo>
                    <a:pt x="357956" y="97012"/>
                  </a:lnTo>
                  <a:lnTo>
                    <a:pt x="360684" y="83480"/>
                  </a:lnTo>
                  <a:lnTo>
                    <a:pt x="357956" y="69950"/>
                  </a:lnTo>
                  <a:lnTo>
                    <a:pt x="350514" y="58907"/>
                  </a:lnTo>
                  <a:lnTo>
                    <a:pt x="339472" y="51466"/>
                  </a:lnTo>
                  <a:lnTo>
                    <a:pt x="325940" y="48738"/>
                  </a:lnTo>
                  <a:lnTo>
                    <a:pt x="170075" y="48738"/>
                  </a:lnTo>
                  <a:lnTo>
                    <a:pt x="42972" y="723"/>
                  </a:lnTo>
                  <a:lnTo>
                    <a:pt x="38851" y="0"/>
                  </a:lnTo>
                  <a:close/>
                </a:path>
              </a:pathLst>
            </a:custGeom>
            <a:solidFill>
              <a:srgbClr val="F7B5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375841" y="2452320"/>
              <a:ext cx="360045" cy="107950"/>
            </a:xfrm>
            <a:custGeom>
              <a:avLst/>
              <a:gdLst/>
              <a:ahLst/>
              <a:cxnLst/>
              <a:rect l="l" t="t" r="r" b="b"/>
              <a:pathLst>
                <a:path w="360045" h="107950">
                  <a:moveTo>
                    <a:pt x="9303" y="0"/>
                  </a:moveTo>
                  <a:lnTo>
                    <a:pt x="432" y="15210"/>
                  </a:lnTo>
                  <a:lnTo>
                    <a:pt x="0" y="31895"/>
                  </a:lnTo>
                  <a:lnTo>
                    <a:pt x="7321" y="46889"/>
                  </a:lnTo>
                  <a:lnTo>
                    <a:pt x="21713" y="57029"/>
                  </a:lnTo>
                  <a:lnTo>
                    <a:pt x="154615" y="107172"/>
                  </a:lnTo>
                  <a:lnTo>
                    <a:pt x="158782" y="107896"/>
                  </a:lnTo>
                  <a:lnTo>
                    <a:pt x="325157" y="107896"/>
                  </a:lnTo>
                  <a:lnTo>
                    <a:pt x="357273" y="86517"/>
                  </a:lnTo>
                  <a:lnTo>
                    <a:pt x="359775" y="76542"/>
                  </a:lnTo>
                  <a:lnTo>
                    <a:pt x="359288" y="66479"/>
                  </a:lnTo>
                  <a:lnTo>
                    <a:pt x="355948" y="56967"/>
                  </a:lnTo>
                  <a:lnTo>
                    <a:pt x="349889" y="48648"/>
                  </a:lnTo>
                  <a:lnTo>
                    <a:pt x="344559" y="53059"/>
                  </a:lnTo>
                  <a:lnTo>
                    <a:pt x="338542" y="56315"/>
                  </a:lnTo>
                  <a:lnTo>
                    <a:pt x="332015" y="58331"/>
                  </a:lnTo>
                  <a:lnTo>
                    <a:pt x="325157" y="59021"/>
                  </a:lnTo>
                  <a:lnTo>
                    <a:pt x="158782" y="59021"/>
                  </a:lnTo>
                  <a:lnTo>
                    <a:pt x="154615" y="58206"/>
                  </a:lnTo>
                  <a:lnTo>
                    <a:pt x="17049" y="6342"/>
                  </a:lnTo>
                  <a:lnTo>
                    <a:pt x="12836" y="3578"/>
                  </a:lnTo>
                  <a:lnTo>
                    <a:pt x="9303" y="0"/>
                  </a:lnTo>
                  <a:close/>
                </a:path>
              </a:pathLst>
            </a:custGeom>
            <a:solidFill>
              <a:srgbClr val="F0A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B0BB-4BD9-6325-AE00-EC85CB16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8482"/>
            <a:ext cx="10515600" cy="1325563"/>
          </a:xfrm>
        </p:spPr>
        <p:txBody>
          <a:bodyPr/>
          <a:lstStyle/>
          <a:p>
            <a:r>
              <a:rPr lang="en-US" b="1" dirty="0"/>
              <a:t>History</a:t>
            </a:r>
            <a:endParaRPr lang="en-JO" b="1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99186A1-D4FF-55DC-9EF6-8557796232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4028150"/>
            <a:ext cx="5085308" cy="266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800" dirty="0">
                <a:solidFill>
                  <a:srgbClr val="32186B"/>
                </a:solidFill>
                <a:latin typeface="Tahoma"/>
                <a:cs typeface="Tahoma"/>
              </a:rPr>
              <a:t>Over</a:t>
            </a:r>
            <a:r>
              <a:rPr sz="1800" spc="-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32186B"/>
                </a:solidFill>
                <a:latin typeface="Tahoma"/>
                <a:cs typeface="Tahoma"/>
              </a:rPr>
              <a:t>85%</a:t>
            </a:r>
            <a:r>
              <a:rPr sz="1800" spc="-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800" spc="-10" dirty="0">
                <a:solidFill>
                  <a:srgbClr val="32186B"/>
                </a:solidFill>
                <a:latin typeface="Tahoma"/>
                <a:cs typeface="Tahoma"/>
              </a:rPr>
              <a:t> breast </a:t>
            </a:r>
            <a:r>
              <a:rPr sz="1800" spc="-25" dirty="0">
                <a:solidFill>
                  <a:srgbClr val="32186B"/>
                </a:solidFill>
                <a:latin typeface="Tahoma"/>
                <a:cs typeface="Tahoma"/>
              </a:rPr>
              <a:t>masses </a:t>
            </a:r>
            <a:r>
              <a:rPr sz="1800" spc="-10" dirty="0">
                <a:solidFill>
                  <a:srgbClr val="32186B"/>
                </a:solidFill>
                <a:latin typeface="Tahoma"/>
                <a:cs typeface="Tahoma"/>
              </a:rPr>
              <a:t>are</a:t>
            </a:r>
            <a:r>
              <a:rPr sz="1800" spc="-9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2186B"/>
                </a:solidFill>
                <a:latin typeface="Tahoma"/>
                <a:cs typeface="Tahoma"/>
              </a:rPr>
              <a:t>BENIGN!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0455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7716" y="-146231"/>
            <a:ext cx="10515600" cy="1325563"/>
          </a:xfrm>
          <a:prstGeom prst="rect">
            <a:avLst/>
          </a:prstGeom>
        </p:spPr>
        <p:txBody>
          <a:bodyPr vert="horz" wrap="square" lIns="0" tIns="513079" rIns="0" bIns="0" rtlCol="0">
            <a:spAutoFit/>
          </a:bodyPr>
          <a:lstStyle/>
          <a:p>
            <a:pPr marL="2546985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solidFill>
                  <a:srgbClr val="32186B"/>
                </a:solidFill>
                <a:latin typeface="Georgia"/>
                <a:cs typeface="Georgia"/>
              </a:rPr>
              <a:t>Patient</a:t>
            </a:r>
            <a:r>
              <a:rPr sz="2500" spc="-12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2500" spc="-25" dirty="0">
                <a:solidFill>
                  <a:srgbClr val="32186B"/>
                </a:solidFill>
                <a:latin typeface="Georgia"/>
                <a:cs typeface="Georgia"/>
              </a:rPr>
              <a:t>Medical</a:t>
            </a:r>
            <a:r>
              <a:rPr sz="2500" spc="-114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32186B"/>
                </a:solidFill>
                <a:latin typeface="Georgia"/>
                <a:cs typeface="Georgia"/>
              </a:rPr>
              <a:t>History</a:t>
            </a:r>
            <a:endParaRPr sz="250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34130" y="1400175"/>
            <a:ext cx="6508750" cy="3743325"/>
            <a:chOff x="1299150" y="1400355"/>
            <a:chExt cx="6508750" cy="3743325"/>
          </a:xfrm>
        </p:grpSpPr>
        <p:sp>
          <p:nvSpPr>
            <p:cNvPr id="5" name="object 5"/>
            <p:cNvSpPr/>
            <p:nvPr/>
          </p:nvSpPr>
          <p:spPr>
            <a:xfrm>
              <a:off x="4546024" y="2412150"/>
              <a:ext cx="3261995" cy="0"/>
            </a:xfrm>
            <a:custGeom>
              <a:avLst/>
              <a:gdLst/>
              <a:ahLst/>
              <a:cxnLst/>
              <a:rect l="l" t="t" r="r" b="b"/>
              <a:pathLst>
                <a:path w="3261995">
                  <a:moveTo>
                    <a:pt x="0" y="0"/>
                  </a:moveTo>
                  <a:lnTo>
                    <a:pt x="3261600" y="1"/>
                  </a:lnTo>
                </a:path>
              </a:pathLst>
            </a:custGeom>
            <a:ln w="9525">
              <a:solidFill>
                <a:srgbClr val="F9CA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46024" y="3461929"/>
              <a:ext cx="3261995" cy="0"/>
            </a:xfrm>
            <a:custGeom>
              <a:avLst/>
              <a:gdLst/>
              <a:ahLst/>
              <a:cxnLst/>
              <a:rect l="l" t="t" r="r" b="b"/>
              <a:pathLst>
                <a:path w="3261995">
                  <a:moveTo>
                    <a:pt x="0" y="0"/>
                  </a:moveTo>
                  <a:lnTo>
                    <a:pt x="3261600" y="1"/>
                  </a:lnTo>
                </a:path>
              </a:pathLst>
            </a:custGeom>
            <a:ln w="9525">
              <a:solidFill>
                <a:srgbClr val="F9CA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9150" y="2076450"/>
              <a:ext cx="3172460" cy="0"/>
            </a:xfrm>
            <a:custGeom>
              <a:avLst/>
              <a:gdLst/>
              <a:ahLst/>
              <a:cxnLst/>
              <a:rect l="l" t="t" r="r" b="b"/>
              <a:pathLst>
                <a:path w="3172460">
                  <a:moveTo>
                    <a:pt x="0" y="0"/>
                  </a:moveTo>
                  <a:lnTo>
                    <a:pt x="3171900" y="1"/>
                  </a:lnTo>
                </a:path>
              </a:pathLst>
            </a:custGeom>
            <a:ln w="9525">
              <a:solidFill>
                <a:srgbClr val="F9CA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9150" y="2777399"/>
              <a:ext cx="3172460" cy="0"/>
            </a:xfrm>
            <a:custGeom>
              <a:avLst/>
              <a:gdLst/>
              <a:ahLst/>
              <a:cxnLst/>
              <a:rect l="l" t="t" r="r" b="b"/>
              <a:pathLst>
                <a:path w="3172460">
                  <a:moveTo>
                    <a:pt x="0" y="0"/>
                  </a:moveTo>
                  <a:lnTo>
                    <a:pt x="3171900" y="1"/>
                  </a:lnTo>
                </a:path>
              </a:pathLst>
            </a:custGeom>
            <a:ln w="9525">
              <a:solidFill>
                <a:srgbClr val="F9CA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9150" y="3487874"/>
              <a:ext cx="3172460" cy="0"/>
            </a:xfrm>
            <a:custGeom>
              <a:avLst/>
              <a:gdLst/>
              <a:ahLst/>
              <a:cxnLst/>
              <a:rect l="l" t="t" r="r" b="b"/>
              <a:pathLst>
                <a:path w="3172460">
                  <a:moveTo>
                    <a:pt x="0" y="0"/>
                  </a:moveTo>
                  <a:lnTo>
                    <a:pt x="3171900" y="1"/>
                  </a:lnTo>
                </a:path>
              </a:pathLst>
            </a:custGeom>
            <a:ln w="9525">
              <a:solidFill>
                <a:srgbClr val="F9CA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87948" y="1811646"/>
              <a:ext cx="3028315" cy="3332479"/>
            </a:xfrm>
            <a:custGeom>
              <a:avLst/>
              <a:gdLst/>
              <a:ahLst/>
              <a:cxnLst/>
              <a:rect l="l" t="t" r="r" b="b"/>
              <a:pathLst>
                <a:path w="3028315" h="3332479">
                  <a:moveTo>
                    <a:pt x="1588305" y="113"/>
                  </a:moveTo>
                  <a:lnTo>
                    <a:pt x="1542998" y="0"/>
                  </a:lnTo>
                  <a:lnTo>
                    <a:pt x="1493813" y="3181"/>
                  </a:lnTo>
                  <a:lnTo>
                    <a:pt x="1445093" y="9701"/>
                  </a:lnTo>
                  <a:lnTo>
                    <a:pt x="1396951" y="19437"/>
                  </a:lnTo>
                  <a:lnTo>
                    <a:pt x="1349503" y="32267"/>
                  </a:lnTo>
                  <a:lnTo>
                    <a:pt x="1302864" y="48069"/>
                  </a:lnTo>
                  <a:lnTo>
                    <a:pt x="1257149" y="66719"/>
                  </a:lnTo>
                  <a:lnTo>
                    <a:pt x="1212473" y="88095"/>
                  </a:lnTo>
                  <a:lnTo>
                    <a:pt x="1168950" y="112075"/>
                  </a:lnTo>
                  <a:lnTo>
                    <a:pt x="1126696" y="138535"/>
                  </a:lnTo>
                  <a:lnTo>
                    <a:pt x="1085825" y="167355"/>
                  </a:lnTo>
                  <a:lnTo>
                    <a:pt x="1046453" y="198410"/>
                  </a:lnTo>
                  <a:lnTo>
                    <a:pt x="1008694" y="231579"/>
                  </a:lnTo>
                  <a:lnTo>
                    <a:pt x="972663" y="266739"/>
                  </a:lnTo>
                  <a:lnTo>
                    <a:pt x="938476" y="303768"/>
                  </a:lnTo>
                  <a:lnTo>
                    <a:pt x="906246" y="342542"/>
                  </a:lnTo>
                  <a:lnTo>
                    <a:pt x="876090" y="382940"/>
                  </a:lnTo>
                  <a:lnTo>
                    <a:pt x="848122" y="424838"/>
                  </a:lnTo>
                  <a:lnTo>
                    <a:pt x="822456" y="468115"/>
                  </a:lnTo>
                  <a:lnTo>
                    <a:pt x="799933" y="511166"/>
                  </a:lnTo>
                  <a:lnTo>
                    <a:pt x="779774" y="555280"/>
                  </a:lnTo>
                  <a:lnTo>
                    <a:pt x="762085" y="600346"/>
                  </a:lnTo>
                  <a:lnTo>
                    <a:pt x="746969" y="646255"/>
                  </a:lnTo>
                  <a:lnTo>
                    <a:pt x="734531" y="692894"/>
                  </a:lnTo>
                  <a:lnTo>
                    <a:pt x="724873" y="740154"/>
                  </a:lnTo>
                  <a:lnTo>
                    <a:pt x="718101" y="787924"/>
                  </a:lnTo>
                  <a:lnTo>
                    <a:pt x="714319" y="836092"/>
                  </a:lnTo>
                  <a:lnTo>
                    <a:pt x="713630" y="884549"/>
                  </a:lnTo>
                  <a:lnTo>
                    <a:pt x="715997" y="935244"/>
                  </a:lnTo>
                  <a:lnTo>
                    <a:pt x="720948" y="985637"/>
                  </a:lnTo>
                  <a:lnTo>
                    <a:pt x="728074" y="1035771"/>
                  </a:lnTo>
                  <a:lnTo>
                    <a:pt x="736964" y="1085690"/>
                  </a:lnTo>
                  <a:lnTo>
                    <a:pt x="747207" y="1135437"/>
                  </a:lnTo>
                  <a:lnTo>
                    <a:pt x="758393" y="1185055"/>
                  </a:lnTo>
                  <a:lnTo>
                    <a:pt x="781953" y="1284075"/>
                  </a:lnTo>
                  <a:lnTo>
                    <a:pt x="793505" y="1333563"/>
                  </a:lnTo>
                  <a:lnTo>
                    <a:pt x="804358" y="1383095"/>
                  </a:lnTo>
                  <a:lnTo>
                    <a:pt x="814101" y="1432712"/>
                  </a:lnTo>
                  <a:lnTo>
                    <a:pt x="822324" y="1482459"/>
                  </a:lnTo>
                  <a:lnTo>
                    <a:pt x="828617" y="1532378"/>
                  </a:lnTo>
                  <a:lnTo>
                    <a:pt x="832569" y="1582512"/>
                  </a:lnTo>
                  <a:lnTo>
                    <a:pt x="833769" y="1632905"/>
                  </a:lnTo>
                  <a:lnTo>
                    <a:pt x="831807" y="1683599"/>
                  </a:lnTo>
                  <a:lnTo>
                    <a:pt x="826432" y="1734436"/>
                  </a:lnTo>
                  <a:lnTo>
                    <a:pt x="817869" y="1784134"/>
                  </a:lnTo>
                  <a:lnTo>
                    <a:pt x="806314" y="1832768"/>
                  </a:lnTo>
                  <a:lnTo>
                    <a:pt x="791958" y="1880411"/>
                  </a:lnTo>
                  <a:lnTo>
                    <a:pt x="774994" y="1927139"/>
                  </a:lnTo>
                  <a:lnTo>
                    <a:pt x="755616" y="1973027"/>
                  </a:lnTo>
                  <a:lnTo>
                    <a:pt x="734016" y="2018148"/>
                  </a:lnTo>
                  <a:lnTo>
                    <a:pt x="710388" y="2062578"/>
                  </a:lnTo>
                  <a:lnTo>
                    <a:pt x="685494" y="2105447"/>
                  </a:lnTo>
                  <a:lnTo>
                    <a:pt x="659025" y="2147795"/>
                  </a:lnTo>
                  <a:lnTo>
                    <a:pt x="631160" y="2189692"/>
                  </a:lnTo>
                  <a:lnTo>
                    <a:pt x="602080" y="2231208"/>
                  </a:lnTo>
                  <a:lnTo>
                    <a:pt x="571966" y="2272412"/>
                  </a:lnTo>
                  <a:lnTo>
                    <a:pt x="540998" y="2313375"/>
                  </a:lnTo>
                  <a:lnTo>
                    <a:pt x="509357" y="2354167"/>
                  </a:lnTo>
                  <a:lnTo>
                    <a:pt x="477224" y="2394856"/>
                  </a:lnTo>
                  <a:lnTo>
                    <a:pt x="379678" y="2517014"/>
                  </a:lnTo>
                  <a:lnTo>
                    <a:pt x="347383" y="2557996"/>
                  </a:lnTo>
                  <a:lnTo>
                    <a:pt x="315498" y="2599226"/>
                  </a:lnTo>
                  <a:lnTo>
                    <a:pt x="284205" y="2640773"/>
                  </a:lnTo>
                  <a:lnTo>
                    <a:pt x="253684" y="2682707"/>
                  </a:lnTo>
                  <a:lnTo>
                    <a:pt x="224115" y="2725100"/>
                  </a:lnTo>
                  <a:lnTo>
                    <a:pt x="195680" y="2768019"/>
                  </a:lnTo>
                  <a:lnTo>
                    <a:pt x="168560" y="2811535"/>
                  </a:lnTo>
                  <a:lnTo>
                    <a:pt x="142934" y="2855719"/>
                  </a:lnTo>
                  <a:lnTo>
                    <a:pt x="120365" y="2897923"/>
                  </a:lnTo>
                  <a:lnTo>
                    <a:pt x="99433" y="2940840"/>
                  </a:lnTo>
                  <a:lnTo>
                    <a:pt x="80367" y="2984482"/>
                  </a:lnTo>
                  <a:lnTo>
                    <a:pt x="63323" y="3028728"/>
                  </a:lnTo>
                  <a:lnTo>
                    <a:pt x="48278" y="3073514"/>
                  </a:lnTo>
                  <a:lnTo>
                    <a:pt x="35207" y="3118779"/>
                  </a:lnTo>
                  <a:lnTo>
                    <a:pt x="24086" y="3164460"/>
                  </a:lnTo>
                  <a:lnTo>
                    <a:pt x="14890" y="3210493"/>
                  </a:lnTo>
                  <a:lnTo>
                    <a:pt x="7594" y="3256816"/>
                  </a:lnTo>
                  <a:lnTo>
                    <a:pt x="2175" y="3303365"/>
                  </a:lnTo>
                  <a:lnTo>
                    <a:pt x="0" y="3331853"/>
                  </a:lnTo>
                  <a:lnTo>
                    <a:pt x="3003775" y="3331853"/>
                  </a:lnTo>
                  <a:lnTo>
                    <a:pt x="3013902" y="3271906"/>
                  </a:lnTo>
                  <a:lnTo>
                    <a:pt x="3020663" y="3218603"/>
                  </a:lnTo>
                  <a:lnTo>
                    <a:pt x="3025237" y="3166438"/>
                  </a:lnTo>
                  <a:lnTo>
                    <a:pt x="3027695" y="3115354"/>
                  </a:lnTo>
                  <a:lnTo>
                    <a:pt x="3028109" y="3065297"/>
                  </a:lnTo>
                  <a:lnTo>
                    <a:pt x="3026549" y="3016209"/>
                  </a:lnTo>
                  <a:lnTo>
                    <a:pt x="3023085" y="2968036"/>
                  </a:lnTo>
                  <a:lnTo>
                    <a:pt x="3017789" y="2920721"/>
                  </a:lnTo>
                  <a:lnTo>
                    <a:pt x="3010732" y="2874209"/>
                  </a:lnTo>
                  <a:lnTo>
                    <a:pt x="3001984" y="2828444"/>
                  </a:lnTo>
                  <a:lnTo>
                    <a:pt x="2991616" y="2783369"/>
                  </a:lnTo>
                  <a:lnTo>
                    <a:pt x="2979699" y="2738930"/>
                  </a:lnTo>
                  <a:lnTo>
                    <a:pt x="2966304" y="2695070"/>
                  </a:lnTo>
                  <a:lnTo>
                    <a:pt x="2951502" y="2651734"/>
                  </a:lnTo>
                  <a:lnTo>
                    <a:pt x="2935364" y="2608865"/>
                  </a:lnTo>
                  <a:lnTo>
                    <a:pt x="2917960" y="2566409"/>
                  </a:lnTo>
                  <a:lnTo>
                    <a:pt x="2899361" y="2524308"/>
                  </a:lnTo>
                  <a:lnTo>
                    <a:pt x="2879639" y="2482508"/>
                  </a:lnTo>
                  <a:lnTo>
                    <a:pt x="2858864" y="2440952"/>
                  </a:lnTo>
                  <a:lnTo>
                    <a:pt x="2837106" y="2399585"/>
                  </a:lnTo>
                  <a:lnTo>
                    <a:pt x="2814437" y="2358350"/>
                  </a:lnTo>
                  <a:lnTo>
                    <a:pt x="2790928" y="2317193"/>
                  </a:lnTo>
                  <a:lnTo>
                    <a:pt x="2766650" y="2276057"/>
                  </a:lnTo>
                  <a:lnTo>
                    <a:pt x="2741672" y="2234886"/>
                  </a:lnTo>
                  <a:lnTo>
                    <a:pt x="2716067" y="2193625"/>
                  </a:lnTo>
                  <a:lnTo>
                    <a:pt x="2689904" y="2152217"/>
                  </a:lnTo>
                  <a:lnTo>
                    <a:pt x="2663256" y="2110607"/>
                  </a:lnTo>
                  <a:lnTo>
                    <a:pt x="2553217" y="1941031"/>
                  </a:lnTo>
                  <a:lnTo>
                    <a:pt x="2497123" y="1853580"/>
                  </a:lnTo>
                  <a:lnTo>
                    <a:pt x="2469483" y="1809762"/>
                  </a:lnTo>
                  <a:lnTo>
                    <a:pt x="2442308" y="1765440"/>
                  </a:lnTo>
                  <a:lnTo>
                    <a:pt x="2416202" y="1720455"/>
                  </a:lnTo>
                  <a:lnTo>
                    <a:pt x="2391769" y="1674651"/>
                  </a:lnTo>
                  <a:lnTo>
                    <a:pt x="2369611" y="1627869"/>
                  </a:lnTo>
                  <a:lnTo>
                    <a:pt x="2350332" y="1579953"/>
                  </a:lnTo>
                  <a:lnTo>
                    <a:pt x="2334535" y="1530742"/>
                  </a:lnTo>
                  <a:lnTo>
                    <a:pt x="2322824" y="1480082"/>
                  </a:lnTo>
                  <a:lnTo>
                    <a:pt x="2315950" y="1431230"/>
                  </a:lnTo>
                  <a:lnTo>
                    <a:pt x="2312915" y="1382178"/>
                  </a:lnTo>
                  <a:lnTo>
                    <a:pt x="2313158" y="1332945"/>
                  </a:lnTo>
                  <a:lnTo>
                    <a:pt x="2316119" y="1283553"/>
                  </a:lnTo>
                  <a:lnTo>
                    <a:pt x="2321240" y="1234022"/>
                  </a:lnTo>
                  <a:lnTo>
                    <a:pt x="2327960" y="1184373"/>
                  </a:lnTo>
                  <a:lnTo>
                    <a:pt x="2335719" y="1134626"/>
                  </a:lnTo>
                  <a:lnTo>
                    <a:pt x="2352115" y="1034923"/>
                  </a:lnTo>
                  <a:lnTo>
                    <a:pt x="2359632" y="985008"/>
                  </a:lnTo>
                  <a:lnTo>
                    <a:pt x="2365949" y="935078"/>
                  </a:lnTo>
                  <a:lnTo>
                    <a:pt x="2370506" y="885154"/>
                  </a:lnTo>
                  <a:lnTo>
                    <a:pt x="2372743" y="835257"/>
                  </a:lnTo>
                  <a:lnTo>
                    <a:pt x="2372138" y="789153"/>
                  </a:lnTo>
                  <a:lnTo>
                    <a:pt x="2368725" y="743472"/>
                  </a:lnTo>
                  <a:lnTo>
                    <a:pt x="2362593" y="698304"/>
                  </a:lnTo>
                  <a:lnTo>
                    <a:pt x="2353832" y="653739"/>
                  </a:lnTo>
                  <a:lnTo>
                    <a:pt x="2342532" y="609868"/>
                  </a:lnTo>
                  <a:lnTo>
                    <a:pt x="2328782" y="566780"/>
                  </a:lnTo>
                  <a:lnTo>
                    <a:pt x="2312673" y="524567"/>
                  </a:lnTo>
                  <a:lnTo>
                    <a:pt x="2294294" y="483319"/>
                  </a:lnTo>
                  <a:lnTo>
                    <a:pt x="2273735" y="443125"/>
                  </a:lnTo>
                  <a:lnTo>
                    <a:pt x="2251085" y="404078"/>
                  </a:lnTo>
                  <a:lnTo>
                    <a:pt x="2226435" y="366266"/>
                  </a:lnTo>
                  <a:lnTo>
                    <a:pt x="2199875" y="329780"/>
                  </a:lnTo>
                  <a:lnTo>
                    <a:pt x="2171493" y="294711"/>
                  </a:lnTo>
                  <a:lnTo>
                    <a:pt x="2141380" y="261148"/>
                  </a:lnTo>
                  <a:lnTo>
                    <a:pt x="2109626" y="229183"/>
                  </a:lnTo>
                  <a:lnTo>
                    <a:pt x="2076320" y="198906"/>
                  </a:lnTo>
                  <a:lnTo>
                    <a:pt x="2041552" y="170407"/>
                  </a:lnTo>
                  <a:lnTo>
                    <a:pt x="2005413" y="143776"/>
                  </a:lnTo>
                  <a:lnTo>
                    <a:pt x="1967991" y="119104"/>
                  </a:lnTo>
                  <a:lnTo>
                    <a:pt x="1929376" y="96481"/>
                  </a:lnTo>
                  <a:lnTo>
                    <a:pt x="1889659" y="75998"/>
                  </a:lnTo>
                  <a:lnTo>
                    <a:pt x="1848929" y="57744"/>
                  </a:lnTo>
                  <a:lnTo>
                    <a:pt x="1807276" y="41811"/>
                  </a:lnTo>
                  <a:lnTo>
                    <a:pt x="1764789" y="28289"/>
                  </a:lnTo>
                  <a:lnTo>
                    <a:pt x="1721559" y="17267"/>
                  </a:lnTo>
                  <a:lnTo>
                    <a:pt x="1677675" y="8837"/>
                  </a:lnTo>
                  <a:lnTo>
                    <a:pt x="1633227" y="3089"/>
                  </a:lnTo>
                  <a:lnTo>
                    <a:pt x="1588305" y="113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97579" y="1400365"/>
              <a:ext cx="1508125" cy="2548255"/>
            </a:xfrm>
            <a:custGeom>
              <a:avLst/>
              <a:gdLst/>
              <a:ahLst/>
              <a:cxnLst/>
              <a:rect l="l" t="t" r="r" b="b"/>
              <a:pathLst>
                <a:path w="1508125" h="2548254">
                  <a:moveTo>
                    <a:pt x="1507540" y="1869427"/>
                  </a:moveTo>
                  <a:lnTo>
                    <a:pt x="1494002" y="1809267"/>
                  </a:lnTo>
                  <a:lnTo>
                    <a:pt x="1467573" y="1750136"/>
                  </a:lnTo>
                  <a:lnTo>
                    <a:pt x="1435277" y="1688782"/>
                  </a:lnTo>
                  <a:lnTo>
                    <a:pt x="1419098" y="1656245"/>
                  </a:lnTo>
                  <a:lnTo>
                    <a:pt x="1391069" y="1585468"/>
                  </a:lnTo>
                  <a:lnTo>
                    <a:pt x="1380959" y="1546402"/>
                  </a:lnTo>
                  <a:lnTo>
                    <a:pt x="1374609" y="1504353"/>
                  </a:lnTo>
                  <a:lnTo>
                    <a:pt x="1372920" y="1458899"/>
                  </a:lnTo>
                  <a:lnTo>
                    <a:pt x="1376730" y="1409636"/>
                  </a:lnTo>
                  <a:lnTo>
                    <a:pt x="1386941" y="1356169"/>
                  </a:lnTo>
                  <a:lnTo>
                    <a:pt x="1404404" y="1298092"/>
                  </a:lnTo>
                  <a:lnTo>
                    <a:pt x="1430007" y="1234986"/>
                  </a:lnTo>
                  <a:lnTo>
                    <a:pt x="1454251" y="1174445"/>
                  </a:lnTo>
                  <a:lnTo>
                    <a:pt x="1471891" y="1114907"/>
                  </a:lnTo>
                  <a:lnTo>
                    <a:pt x="1483652" y="1056678"/>
                  </a:lnTo>
                  <a:lnTo>
                    <a:pt x="1490230" y="1000074"/>
                  </a:lnTo>
                  <a:lnTo>
                    <a:pt x="1492338" y="945400"/>
                  </a:lnTo>
                  <a:lnTo>
                    <a:pt x="1490675" y="892975"/>
                  </a:lnTo>
                  <a:lnTo>
                    <a:pt x="1485963" y="843102"/>
                  </a:lnTo>
                  <a:lnTo>
                    <a:pt x="1478902" y="796099"/>
                  </a:lnTo>
                  <a:lnTo>
                    <a:pt x="1470190" y="752284"/>
                  </a:lnTo>
                  <a:lnTo>
                    <a:pt x="1460538" y="711949"/>
                  </a:lnTo>
                  <a:lnTo>
                    <a:pt x="1433042" y="614997"/>
                  </a:lnTo>
                  <a:lnTo>
                    <a:pt x="1413751" y="553364"/>
                  </a:lnTo>
                  <a:lnTo>
                    <a:pt x="1392453" y="495376"/>
                  </a:lnTo>
                  <a:lnTo>
                    <a:pt x="1369263" y="440994"/>
                  </a:lnTo>
                  <a:lnTo>
                    <a:pt x="1344295" y="390131"/>
                  </a:lnTo>
                  <a:lnTo>
                    <a:pt x="1317637" y="342722"/>
                  </a:lnTo>
                  <a:lnTo>
                    <a:pt x="1289405" y="298704"/>
                  </a:lnTo>
                  <a:lnTo>
                    <a:pt x="1259713" y="258025"/>
                  </a:lnTo>
                  <a:lnTo>
                    <a:pt x="1228648" y="220586"/>
                  </a:lnTo>
                  <a:lnTo>
                    <a:pt x="1196327" y="186347"/>
                  </a:lnTo>
                  <a:lnTo>
                    <a:pt x="1162862" y="155232"/>
                  </a:lnTo>
                  <a:lnTo>
                    <a:pt x="1128356" y="127177"/>
                  </a:lnTo>
                  <a:lnTo>
                    <a:pt x="1092898" y="102108"/>
                  </a:lnTo>
                  <a:lnTo>
                    <a:pt x="1056614" y="79959"/>
                  </a:lnTo>
                  <a:lnTo>
                    <a:pt x="1019606" y="60680"/>
                  </a:lnTo>
                  <a:lnTo>
                    <a:pt x="981964" y="44170"/>
                  </a:lnTo>
                  <a:lnTo>
                    <a:pt x="943825" y="30391"/>
                  </a:lnTo>
                  <a:lnTo>
                    <a:pt x="905256" y="19278"/>
                  </a:lnTo>
                  <a:lnTo>
                    <a:pt x="866394" y="10744"/>
                  </a:lnTo>
                  <a:lnTo>
                    <a:pt x="827341" y="4724"/>
                  </a:lnTo>
                  <a:lnTo>
                    <a:pt x="788187" y="1168"/>
                  </a:lnTo>
                  <a:lnTo>
                    <a:pt x="749046" y="0"/>
                  </a:lnTo>
                  <a:lnTo>
                    <a:pt x="698309" y="1943"/>
                  </a:lnTo>
                  <a:lnTo>
                    <a:pt x="648004" y="7658"/>
                  </a:lnTo>
                  <a:lnTo>
                    <a:pt x="598373" y="17018"/>
                  </a:lnTo>
                  <a:lnTo>
                    <a:pt x="549643" y="29870"/>
                  </a:lnTo>
                  <a:lnTo>
                    <a:pt x="502043" y="46062"/>
                  </a:lnTo>
                  <a:lnTo>
                    <a:pt x="455828" y="65443"/>
                  </a:lnTo>
                  <a:lnTo>
                    <a:pt x="411213" y="87871"/>
                  </a:lnTo>
                  <a:lnTo>
                    <a:pt x="368427" y="113195"/>
                  </a:lnTo>
                  <a:lnTo>
                    <a:pt x="327723" y="141274"/>
                  </a:lnTo>
                  <a:lnTo>
                    <a:pt x="289318" y="171945"/>
                  </a:lnTo>
                  <a:lnTo>
                    <a:pt x="253453" y="205079"/>
                  </a:lnTo>
                  <a:lnTo>
                    <a:pt x="220357" y="240525"/>
                  </a:lnTo>
                  <a:lnTo>
                    <a:pt x="190284" y="278130"/>
                  </a:lnTo>
                  <a:lnTo>
                    <a:pt x="163436" y="317741"/>
                  </a:lnTo>
                  <a:lnTo>
                    <a:pt x="132041" y="376796"/>
                  </a:lnTo>
                  <a:lnTo>
                    <a:pt x="116801" y="411797"/>
                  </a:lnTo>
                  <a:lnTo>
                    <a:pt x="102006" y="450126"/>
                  </a:lnTo>
                  <a:lnTo>
                    <a:pt x="87769" y="491528"/>
                  </a:lnTo>
                  <a:lnTo>
                    <a:pt x="74206" y="535749"/>
                  </a:lnTo>
                  <a:lnTo>
                    <a:pt x="61417" y="582536"/>
                  </a:lnTo>
                  <a:lnTo>
                    <a:pt x="49530" y="631647"/>
                  </a:lnTo>
                  <a:lnTo>
                    <a:pt x="38646" y="682828"/>
                  </a:lnTo>
                  <a:lnTo>
                    <a:pt x="28892" y="735825"/>
                  </a:lnTo>
                  <a:lnTo>
                    <a:pt x="20345" y="790397"/>
                  </a:lnTo>
                  <a:lnTo>
                    <a:pt x="13157" y="846289"/>
                  </a:lnTo>
                  <a:lnTo>
                    <a:pt x="7416" y="903249"/>
                  </a:lnTo>
                  <a:lnTo>
                    <a:pt x="3225" y="961034"/>
                  </a:lnTo>
                  <a:lnTo>
                    <a:pt x="723" y="1019378"/>
                  </a:lnTo>
                  <a:lnTo>
                    <a:pt x="0" y="1078052"/>
                  </a:lnTo>
                  <a:lnTo>
                    <a:pt x="1181" y="1136777"/>
                  </a:lnTo>
                  <a:lnTo>
                    <a:pt x="4368" y="1195336"/>
                  </a:lnTo>
                  <a:lnTo>
                    <a:pt x="9664" y="1253451"/>
                  </a:lnTo>
                  <a:lnTo>
                    <a:pt x="17208" y="1310894"/>
                  </a:lnTo>
                  <a:lnTo>
                    <a:pt x="35852" y="1429740"/>
                  </a:lnTo>
                  <a:lnTo>
                    <a:pt x="41656" y="1474685"/>
                  </a:lnTo>
                  <a:lnTo>
                    <a:pt x="44462" y="1515706"/>
                  </a:lnTo>
                  <a:lnTo>
                    <a:pt x="43802" y="1557134"/>
                  </a:lnTo>
                  <a:lnTo>
                    <a:pt x="39179" y="1603273"/>
                  </a:lnTo>
                  <a:lnTo>
                    <a:pt x="30111" y="1658429"/>
                  </a:lnTo>
                  <a:lnTo>
                    <a:pt x="16116" y="1726920"/>
                  </a:lnTo>
                  <a:lnTo>
                    <a:pt x="11925" y="1748802"/>
                  </a:lnTo>
                  <a:lnTo>
                    <a:pt x="5308" y="1800656"/>
                  </a:lnTo>
                  <a:lnTo>
                    <a:pt x="2032" y="1861578"/>
                  </a:lnTo>
                  <a:lnTo>
                    <a:pt x="1993" y="1894801"/>
                  </a:lnTo>
                  <a:lnTo>
                    <a:pt x="3213" y="1929498"/>
                  </a:lnTo>
                  <a:lnTo>
                    <a:pt x="9982" y="2002358"/>
                  </a:lnTo>
                  <a:lnTo>
                    <a:pt x="23469" y="2078075"/>
                  </a:lnTo>
                  <a:lnTo>
                    <a:pt x="33096" y="2116366"/>
                  </a:lnTo>
                  <a:lnTo>
                    <a:pt x="44818" y="2154605"/>
                  </a:lnTo>
                  <a:lnTo>
                    <a:pt x="58775" y="2192515"/>
                  </a:lnTo>
                  <a:lnTo>
                    <a:pt x="75133" y="2229866"/>
                  </a:lnTo>
                  <a:lnTo>
                    <a:pt x="94005" y="2266365"/>
                  </a:lnTo>
                  <a:lnTo>
                    <a:pt x="115557" y="2301786"/>
                  </a:lnTo>
                  <a:lnTo>
                    <a:pt x="139915" y="2335860"/>
                  </a:lnTo>
                  <a:lnTo>
                    <a:pt x="167220" y="2368308"/>
                  </a:lnTo>
                  <a:lnTo>
                    <a:pt x="197624" y="2398903"/>
                  </a:lnTo>
                  <a:lnTo>
                    <a:pt x="231267" y="2427376"/>
                  </a:lnTo>
                  <a:lnTo>
                    <a:pt x="268274" y="2453462"/>
                  </a:lnTo>
                  <a:lnTo>
                    <a:pt x="308800" y="2476919"/>
                  </a:lnTo>
                  <a:lnTo>
                    <a:pt x="352983" y="2497467"/>
                  </a:lnTo>
                  <a:lnTo>
                    <a:pt x="400964" y="2514854"/>
                  </a:lnTo>
                  <a:lnTo>
                    <a:pt x="452894" y="2528836"/>
                  </a:lnTo>
                  <a:lnTo>
                    <a:pt x="508889" y="2539136"/>
                  </a:lnTo>
                  <a:lnTo>
                    <a:pt x="569125" y="2545511"/>
                  </a:lnTo>
                  <a:lnTo>
                    <a:pt x="633717" y="2547683"/>
                  </a:lnTo>
                  <a:lnTo>
                    <a:pt x="651002" y="2547543"/>
                  </a:lnTo>
                  <a:lnTo>
                    <a:pt x="704659" y="2545296"/>
                  </a:lnTo>
                  <a:lnTo>
                    <a:pt x="783945" y="2538920"/>
                  </a:lnTo>
                  <a:lnTo>
                    <a:pt x="857669" y="2530640"/>
                  </a:lnTo>
                  <a:lnTo>
                    <a:pt x="926020" y="2520505"/>
                  </a:lnTo>
                  <a:lnTo>
                    <a:pt x="989228" y="2508567"/>
                  </a:lnTo>
                  <a:lnTo>
                    <a:pt x="1047496" y="2494889"/>
                  </a:lnTo>
                  <a:lnTo>
                    <a:pt x="1101039" y="2479522"/>
                  </a:lnTo>
                  <a:lnTo>
                    <a:pt x="1150061" y="2462517"/>
                  </a:lnTo>
                  <a:lnTo>
                    <a:pt x="1194803" y="2443924"/>
                  </a:lnTo>
                  <a:lnTo>
                    <a:pt x="1235443" y="2423807"/>
                  </a:lnTo>
                  <a:lnTo>
                    <a:pt x="1272209" y="2402217"/>
                  </a:lnTo>
                  <a:lnTo>
                    <a:pt x="1305318" y="2379205"/>
                  </a:lnTo>
                  <a:lnTo>
                    <a:pt x="1334985" y="2354834"/>
                  </a:lnTo>
                  <a:lnTo>
                    <a:pt x="1384808" y="2302218"/>
                  </a:lnTo>
                  <a:lnTo>
                    <a:pt x="1423403" y="2244788"/>
                  </a:lnTo>
                  <a:lnTo>
                    <a:pt x="1452448" y="2183003"/>
                  </a:lnTo>
                  <a:lnTo>
                    <a:pt x="1473669" y="2117280"/>
                  </a:lnTo>
                  <a:lnTo>
                    <a:pt x="1488744" y="2048065"/>
                  </a:lnTo>
                  <a:lnTo>
                    <a:pt x="1499387" y="1975802"/>
                  </a:lnTo>
                  <a:lnTo>
                    <a:pt x="1507312" y="1900897"/>
                  </a:lnTo>
                  <a:lnTo>
                    <a:pt x="1507540" y="1869427"/>
                  </a:lnTo>
                  <a:close/>
                </a:path>
              </a:pathLst>
            </a:custGeom>
            <a:solidFill>
              <a:srgbClr val="FF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39151" y="2065826"/>
              <a:ext cx="882650" cy="1432560"/>
            </a:xfrm>
            <a:custGeom>
              <a:avLst/>
              <a:gdLst/>
              <a:ahLst/>
              <a:cxnLst/>
              <a:rect l="l" t="t" r="r" b="b"/>
              <a:pathLst>
                <a:path w="882650" h="1432560">
                  <a:moveTo>
                    <a:pt x="0" y="106583"/>
                  </a:moveTo>
                  <a:lnTo>
                    <a:pt x="5267" y="165604"/>
                  </a:lnTo>
                  <a:lnTo>
                    <a:pt x="15406" y="312680"/>
                  </a:lnTo>
                  <a:lnTo>
                    <a:pt x="21924" y="502830"/>
                  </a:lnTo>
                  <a:lnTo>
                    <a:pt x="16328" y="691071"/>
                  </a:lnTo>
                  <a:lnTo>
                    <a:pt x="13340" y="735735"/>
                  </a:lnTo>
                  <a:lnTo>
                    <a:pt x="11704" y="783157"/>
                  </a:lnTo>
                  <a:lnTo>
                    <a:pt x="11657" y="836469"/>
                  </a:lnTo>
                  <a:lnTo>
                    <a:pt x="13006" y="883790"/>
                  </a:lnTo>
                  <a:lnTo>
                    <a:pt x="16201" y="935758"/>
                  </a:lnTo>
                  <a:lnTo>
                    <a:pt x="21265" y="987998"/>
                  </a:lnTo>
                  <a:lnTo>
                    <a:pt x="28327" y="1039889"/>
                  </a:lnTo>
                  <a:lnTo>
                    <a:pt x="37516" y="1090808"/>
                  </a:lnTo>
                  <a:lnTo>
                    <a:pt x="48961" y="1140134"/>
                  </a:lnTo>
                  <a:lnTo>
                    <a:pt x="62791" y="1187245"/>
                  </a:lnTo>
                  <a:lnTo>
                    <a:pt x="79135" y="1231520"/>
                  </a:lnTo>
                  <a:lnTo>
                    <a:pt x="98123" y="1272337"/>
                  </a:lnTo>
                  <a:lnTo>
                    <a:pt x="119883" y="1309074"/>
                  </a:lnTo>
                  <a:lnTo>
                    <a:pt x="144544" y="1341110"/>
                  </a:lnTo>
                  <a:lnTo>
                    <a:pt x="172237" y="1367823"/>
                  </a:lnTo>
                  <a:lnTo>
                    <a:pt x="246905" y="1407455"/>
                  </a:lnTo>
                  <a:lnTo>
                    <a:pt x="297981" y="1421049"/>
                  </a:lnTo>
                  <a:lnTo>
                    <a:pt x="354662" y="1429276"/>
                  </a:lnTo>
                  <a:lnTo>
                    <a:pt x="415289" y="1432040"/>
                  </a:lnTo>
                  <a:lnTo>
                    <a:pt x="462914" y="1430433"/>
                  </a:lnTo>
                  <a:lnTo>
                    <a:pt x="511138" y="1425583"/>
                  </a:lnTo>
                  <a:lnTo>
                    <a:pt x="559240" y="1417448"/>
                  </a:lnTo>
                  <a:lnTo>
                    <a:pt x="606498" y="1405987"/>
                  </a:lnTo>
                  <a:lnTo>
                    <a:pt x="652191" y="1391157"/>
                  </a:lnTo>
                  <a:lnTo>
                    <a:pt x="695596" y="1372918"/>
                  </a:lnTo>
                  <a:lnTo>
                    <a:pt x="735992" y="1351226"/>
                  </a:lnTo>
                  <a:lnTo>
                    <a:pt x="772656" y="1326041"/>
                  </a:lnTo>
                  <a:lnTo>
                    <a:pt x="804867" y="1297319"/>
                  </a:lnTo>
                  <a:lnTo>
                    <a:pt x="831903" y="1265021"/>
                  </a:lnTo>
                  <a:lnTo>
                    <a:pt x="853041" y="1229102"/>
                  </a:lnTo>
                  <a:lnTo>
                    <a:pt x="867561" y="1189522"/>
                  </a:lnTo>
                  <a:lnTo>
                    <a:pt x="876872" y="1143585"/>
                  </a:lnTo>
                  <a:lnTo>
                    <a:pt x="881542" y="1095479"/>
                  </a:lnTo>
                  <a:lnTo>
                    <a:pt x="882181" y="1045606"/>
                  </a:lnTo>
                  <a:lnTo>
                    <a:pt x="879398" y="994366"/>
                  </a:lnTo>
                  <a:lnTo>
                    <a:pt x="873802" y="942163"/>
                  </a:lnTo>
                  <a:lnTo>
                    <a:pt x="866003" y="889396"/>
                  </a:lnTo>
                  <a:lnTo>
                    <a:pt x="856608" y="836469"/>
                  </a:lnTo>
                  <a:lnTo>
                    <a:pt x="846229" y="783782"/>
                  </a:lnTo>
                  <a:lnTo>
                    <a:pt x="824952" y="680737"/>
                  </a:lnTo>
                  <a:lnTo>
                    <a:pt x="815272" y="631182"/>
                  </a:lnTo>
                  <a:lnTo>
                    <a:pt x="807045" y="583474"/>
                  </a:lnTo>
                  <a:lnTo>
                    <a:pt x="800878" y="538015"/>
                  </a:lnTo>
                  <a:lnTo>
                    <a:pt x="797381" y="495207"/>
                  </a:lnTo>
                  <a:lnTo>
                    <a:pt x="797164" y="455450"/>
                  </a:lnTo>
                  <a:lnTo>
                    <a:pt x="800835" y="419148"/>
                  </a:lnTo>
                  <a:lnTo>
                    <a:pt x="821905" y="276163"/>
                  </a:lnTo>
                  <a:lnTo>
                    <a:pt x="838020" y="140691"/>
                  </a:lnTo>
                  <a:lnTo>
                    <a:pt x="839809" y="123144"/>
                  </a:lnTo>
                  <a:lnTo>
                    <a:pt x="126431" y="123144"/>
                  </a:lnTo>
                  <a:lnTo>
                    <a:pt x="89060" y="122199"/>
                  </a:lnTo>
                  <a:lnTo>
                    <a:pt x="55203" y="119244"/>
                  </a:lnTo>
                  <a:lnTo>
                    <a:pt x="25352" y="114099"/>
                  </a:lnTo>
                  <a:lnTo>
                    <a:pt x="0" y="106583"/>
                  </a:lnTo>
                  <a:close/>
                </a:path>
                <a:path w="882650" h="1432560">
                  <a:moveTo>
                    <a:pt x="851946" y="0"/>
                  </a:moveTo>
                  <a:lnTo>
                    <a:pt x="801549" y="12807"/>
                  </a:lnTo>
                  <a:lnTo>
                    <a:pt x="721859" y="31926"/>
                  </a:lnTo>
                  <a:lnTo>
                    <a:pt x="616375" y="55424"/>
                  </a:lnTo>
                  <a:lnTo>
                    <a:pt x="556927" y="67720"/>
                  </a:lnTo>
                  <a:lnTo>
                    <a:pt x="494593" y="79797"/>
                  </a:lnTo>
                  <a:lnTo>
                    <a:pt x="430558" y="91217"/>
                  </a:lnTo>
                  <a:lnTo>
                    <a:pt x="366011" y="101543"/>
                  </a:lnTo>
                  <a:lnTo>
                    <a:pt x="302137" y="110337"/>
                  </a:lnTo>
                  <a:lnTo>
                    <a:pt x="240124" y="117160"/>
                  </a:lnTo>
                  <a:lnTo>
                    <a:pt x="181160" y="121575"/>
                  </a:lnTo>
                  <a:lnTo>
                    <a:pt x="126431" y="123144"/>
                  </a:lnTo>
                  <a:lnTo>
                    <a:pt x="839809" y="123144"/>
                  </a:lnTo>
                  <a:lnTo>
                    <a:pt x="848321" y="39660"/>
                  </a:lnTo>
                  <a:lnTo>
                    <a:pt x="851946" y="0"/>
                  </a:lnTo>
                  <a:close/>
                </a:path>
              </a:pathLst>
            </a:custGeom>
            <a:solidFill>
              <a:srgbClr val="32186B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24694" y="1768576"/>
              <a:ext cx="2290445" cy="3336290"/>
            </a:xfrm>
            <a:custGeom>
              <a:avLst/>
              <a:gdLst/>
              <a:ahLst/>
              <a:cxnLst/>
              <a:rect l="l" t="t" r="r" b="b"/>
              <a:pathLst>
                <a:path w="2290445" h="3336290">
                  <a:moveTo>
                    <a:pt x="2290368" y="2482024"/>
                  </a:moveTo>
                  <a:lnTo>
                    <a:pt x="2290229" y="2443073"/>
                  </a:lnTo>
                  <a:lnTo>
                    <a:pt x="2267508" y="2371928"/>
                  </a:lnTo>
                  <a:lnTo>
                    <a:pt x="2246668" y="2333828"/>
                  </a:lnTo>
                  <a:lnTo>
                    <a:pt x="2220645" y="2290127"/>
                  </a:lnTo>
                  <a:lnTo>
                    <a:pt x="2190305" y="2237879"/>
                  </a:lnTo>
                  <a:lnTo>
                    <a:pt x="2178189" y="2215819"/>
                  </a:lnTo>
                  <a:lnTo>
                    <a:pt x="2163445" y="2188362"/>
                  </a:lnTo>
                  <a:lnTo>
                    <a:pt x="2105126" y="2078926"/>
                  </a:lnTo>
                  <a:lnTo>
                    <a:pt x="2081593" y="2035213"/>
                  </a:lnTo>
                  <a:lnTo>
                    <a:pt x="2056295" y="1988794"/>
                  </a:lnTo>
                  <a:lnTo>
                    <a:pt x="2029421" y="1940204"/>
                  </a:lnTo>
                  <a:lnTo>
                    <a:pt x="2001139" y="1889963"/>
                  </a:lnTo>
                  <a:lnTo>
                    <a:pt x="1988083" y="1867255"/>
                  </a:lnTo>
                  <a:lnTo>
                    <a:pt x="1971624" y="1838617"/>
                  </a:lnTo>
                  <a:lnTo>
                    <a:pt x="1941055" y="1786712"/>
                  </a:lnTo>
                  <a:lnTo>
                    <a:pt x="1909610" y="1734781"/>
                  </a:lnTo>
                  <a:lnTo>
                    <a:pt x="1877466" y="1683359"/>
                  </a:lnTo>
                  <a:lnTo>
                    <a:pt x="1844789" y="1632991"/>
                  </a:lnTo>
                  <a:lnTo>
                    <a:pt x="1811756" y="1584198"/>
                  </a:lnTo>
                  <a:lnTo>
                    <a:pt x="1778558" y="1537538"/>
                  </a:lnTo>
                  <a:lnTo>
                    <a:pt x="1745348" y="1493545"/>
                  </a:lnTo>
                  <a:lnTo>
                    <a:pt x="1712328" y="1452753"/>
                  </a:lnTo>
                  <a:lnTo>
                    <a:pt x="1679651" y="1415694"/>
                  </a:lnTo>
                  <a:lnTo>
                    <a:pt x="1647494" y="1382903"/>
                  </a:lnTo>
                  <a:lnTo>
                    <a:pt x="1616049" y="1354937"/>
                  </a:lnTo>
                  <a:lnTo>
                    <a:pt x="1555978" y="1315605"/>
                  </a:lnTo>
                  <a:lnTo>
                    <a:pt x="1379524" y="1262138"/>
                  </a:lnTo>
                  <a:lnTo>
                    <a:pt x="1268920" y="1221016"/>
                  </a:lnTo>
                  <a:lnTo>
                    <a:pt x="1199743" y="1190244"/>
                  </a:lnTo>
                  <a:lnTo>
                    <a:pt x="1170317" y="1158214"/>
                  </a:lnTo>
                  <a:lnTo>
                    <a:pt x="1158582" y="1105433"/>
                  </a:lnTo>
                  <a:lnTo>
                    <a:pt x="1147787" y="1030376"/>
                  </a:lnTo>
                  <a:lnTo>
                    <a:pt x="1146086" y="975106"/>
                  </a:lnTo>
                  <a:lnTo>
                    <a:pt x="1145349" y="951471"/>
                  </a:lnTo>
                  <a:lnTo>
                    <a:pt x="1145260" y="948512"/>
                  </a:lnTo>
                  <a:lnTo>
                    <a:pt x="1145247" y="948143"/>
                  </a:lnTo>
                  <a:lnTo>
                    <a:pt x="1156703" y="941578"/>
                  </a:lnTo>
                  <a:lnTo>
                    <a:pt x="1190650" y="912596"/>
                  </a:lnTo>
                  <a:lnTo>
                    <a:pt x="1247051" y="854303"/>
                  </a:lnTo>
                  <a:lnTo>
                    <a:pt x="1311935" y="769835"/>
                  </a:lnTo>
                  <a:lnTo>
                    <a:pt x="1361516" y="669544"/>
                  </a:lnTo>
                  <a:lnTo>
                    <a:pt x="1385951" y="593940"/>
                  </a:lnTo>
                  <a:lnTo>
                    <a:pt x="1405407" y="532650"/>
                  </a:lnTo>
                  <a:lnTo>
                    <a:pt x="1420672" y="482587"/>
                  </a:lnTo>
                  <a:lnTo>
                    <a:pt x="1432521" y="440677"/>
                  </a:lnTo>
                  <a:lnTo>
                    <a:pt x="1462493" y="314121"/>
                  </a:lnTo>
                  <a:lnTo>
                    <a:pt x="1466392" y="297256"/>
                  </a:lnTo>
                  <a:lnTo>
                    <a:pt x="1455140" y="299897"/>
                  </a:lnTo>
                  <a:lnTo>
                    <a:pt x="1423682" y="305689"/>
                  </a:lnTo>
                  <a:lnTo>
                    <a:pt x="1375511" y="311492"/>
                  </a:lnTo>
                  <a:lnTo>
                    <a:pt x="1314145" y="314121"/>
                  </a:lnTo>
                  <a:lnTo>
                    <a:pt x="1277861" y="313182"/>
                  </a:lnTo>
                  <a:lnTo>
                    <a:pt x="1239405" y="310032"/>
                  </a:lnTo>
                  <a:lnTo>
                    <a:pt x="1199286" y="304241"/>
                  </a:lnTo>
                  <a:lnTo>
                    <a:pt x="1158011" y="295338"/>
                  </a:lnTo>
                  <a:lnTo>
                    <a:pt x="1116076" y="282867"/>
                  </a:lnTo>
                  <a:lnTo>
                    <a:pt x="1073988" y="266382"/>
                  </a:lnTo>
                  <a:lnTo>
                    <a:pt x="1032256" y="245402"/>
                  </a:lnTo>
                  <a:lnTo>
                    <a:pt x="991387" y="219506"/>
                  </a:lnTo>
                  <a:lnTo>
                    <a:pt x="951877" y="188214"/>
                  </a:lnTo>
                  <a:lnTo>
                    <a:pt x="914234" y="151066"/>
                  </a:lnTo>
                  <a:lnTo>
                    <a:pt x="878967" y="107632"/>
                  </a:lnTo>
                  <a:lnTo>
                    <a:pt x="846670" y="57581"/>
                  </a:lnTo>
                  <a:lnTo>
                    <a:pt x="846556" y="57416"/>
                  </a:lnTo>
                  <a:lnTo>
                    <a:pt x="817537" y="0"/>
                  </a:lnTo>
                  <a:lnTo>
                    <a:pt x="818045" y="7200"/>
                  </a:lnTo>
                  <a:lnTo>
                    <a:pt x="818883" y="27190"/>
                  </a:lnTo>
                  <a:lnTo>
                    <a:pt x="817308" y="95973"/>
                  </a:lnTo>
                  <a:lnTo>
                    <a:pt x="812812" y="139979"/>
                  </a:lnTo>
                  <a:lnTo>
                    <a:pt x="804456" y="187198"/>
                  </a:lnTo>
                  <a:lnTo>
                    <a:pt x="791184" y="235229"/>
                  </a:lnTo>
                  <a:lnTo>
                    <a:pt x="771944" y="281686"/>
                  </a:lnTo>
                  <a:lnTo>
                    <a:pt x="745693" y="324167"/>
                  </a:lnTo>
                  <a:lnTo>
                    <a:pt x="711403" y="360286"/>
                  </a:lnTo>
                  <a:lnTo>
                    <a:pt x="667994" y="387642"/>
                  </a:lnTo>
                  <a:lnTo>
                    <a:pt x="614451" y="403834"/>
                  </a:lnTo>
                  <a:lnTo>
                    <a:pt x="625729" y="458152"/>
                  </a:lnTo>
                  <a:lnTo>
                    <a:pt x="663638" y="589838"/>
                  </a:lnTo>
                  <a:lnTo>
                    <a:pt x="734212" y="751967"/>
                  </a:lnTo>
                  <a:lnTo>
                    <a:pt x="843546" y="897623"/>
                  </a:lnTo>
                  <a:lnTo>
                    <a:pt x="893419" y="937044"/>
                  </a:lnTo>
                  <a:lnTo>
                    <a:pt x="896429" y="951471"/>
                  </a:lnTo>
                  <a:lnTo>
                    <a:pt x="902652" y="1028458"/>
                  </a:lnTo>
                  <a:lnTo>
                    <a:pt x="887018" y="1118082"/>
                  </a:lnTo>
                  <a:lnTo>
                    <a:pt x="828255" y="1188720"/>
                  </a:lnTo>
                  <a:lnTo>
                    <a:pt x="762101" y="1213993"/>
                  </a:lnTo>
                  <a:lnTo>
                    <a:pt x="721550" y="1223454"/>
                  </a:lnTo>
                  <a:lnTo>
                    <a:pt x="584225" y="1249006"/>
                  </a:lnTo>
                  <a:lnTo>
                    <a:pt x="537197" y="1259306"/>
                  </a:lnTo>
                  <a:lnTo>
                    <a:pt x="491528" y="1271866"/>
                  </a:lnTo>
                  <a:lnTo>
                    <a:pt x="448398" y="1287513"/>
                  </a:lnTo>
                  <a:lnTo>
                    <a:pt x="409016" y="1307058"/>
                  </a:lnTo>
                  <a:lnTo>
                    <a:pt x="374548" y="1331328"/>
                  </a:lnTo>
                  <a:lnTo>
                    <a:pt x="346202" y="1361147"/>
                  </a:lnTo>
                  <a:lnTo>
                    <a:pt x="325158" y="1397330"/>
                  </a:lnTo>
                  <a:lnTo>
                    <a:pt x="297421" y="1464348"/>
                  </a:lnTo>
                  <a:lnTo>
                    <a:pt x="280606" y="1506296"/>
                  </a:lnTo>
                  <a:lnTo>
                    <a:pt x="262242" y="1552841"/>
                  </a:lnTo>
                  <a:lnTo>
                    <a:pt x="242608" y="1603222"/>
                  </a:lnTo>
                  <a:lnTo>
                    <a:pt x="221996" y="1656676"/>
                  </a:lnTo>
                  <a:lnTo>
                    <a:pt x="200710" y="1712429"/>
                  </a:lnTo>
                  <a:lnTo>
                    <a:pt x="179044" y="1769732"/>
                  </a:lnTo>
                  <a:lnTo>
                    <a:pt x="157302" y="1827809"/>
                  </a:lnTo>
                  <a:lnTo>
                    <a:pt x="135750" y="1885886"/>
                  </a:lnTo>
                  <a:lnTo>
                    <a:pt x="114719" y="1943214"/>
                  </a:lnTo>
                  <a:lnTo>
                    <a:pt x="94475" y="1999018"/>
                  </a:lnTo>
                  <a:lnTo>
                    <a:pt x="75336" y="2052535"/>
                  </a:lnTo>
                  <a:lnTo>
                    <a:pt x="57581" y="2103005"/>
                  </a:lnTo>
                  <a:lnTo>
                    <a:pt x="41516" y="2149652"/>
                  </a:lnTo>
                  <a:lnTo>
                    <a:pt x="27432" y="2191715"/>
                  </a:lnTo>
                  <a:lnTo>
                    <a:pt x="15621" y="2228443"/>
                  </a:lnTo>
                  <a:lnTo>
                    <a:pt x="0" y="2282774"/>
                  </a:lnTo>
                  <a:lnTo>
                    <a:pt x="77177" y="2463508"/>
                  </a:lnTo>
                  <a:lnTo>
                    <a:pt x="276860" y="2737383"/>
                  </a:lnTo>
                  <a:lnTo>
                    <a:pt x="482295" y="2987471"/>
                  </a:lnTo>
                  <a:lnTo>
                    <a:pt x="576719" y="3096831"/>
                  </a:lnTo>
                  <a:lnTo>
                    <a:pt x="674890" y="2955709"/>
                  </a:lnTo>
                  <a:lnTo>
                    <a:pt x="496189" y="2638209"/>
                  </a:lnTo>
                  <a:lnTo>
                    <a:pt x="361696" y="2401798"/>
                  </a:lnTo>
                  <a:lnTo>
                    <a:pt x="276085" y="2256282"/>
                  </a:lnTo>
                  <a:lnTo>
                    <a:pt x="299961" y="2198471"/>
                  </a:lnTo>
                  <a:lnTo>
                    <a:pt x="356616" y="2069922"/>
                  </a:lnTo>
                  <a:lnTo>
                    <a:pt x="423621" y="1937918"/>
                  </a:lnTo>
                  <a:lnTo>
                    <a:pt x="478548" y="1869770"/>
                  </a:lnTo>
                  <a:lnTo>
                    <a:pt x="505879" y="1867408"/>
                  </a:lnTo>
                  <a:lnTo>
                    <a:pt x="525094" y="1867408"/>
                  </a:lnTo>
                  <a:lnTo>
                    <a:pt x="796099" y="1878609"/>
                  </a:lnTo>
                  <a:lnTo>
                    <a:pt x="1687195" y="1939937"/>
                  </a:lnTo>
                  <a:lnTo>
                    <a:pt x="1733689" y="2008543"/>
                  </a:lnTo>
                  <a:lnTo>
                    <a:pt x="1838274" y="2164067"/>
                  </a:lnTo>
                  <a:lnTo>
                    <a:pt x="1948624" y="2331085"/>
                  </a:lnTo>
                  <a:lnTo>
                    <a:pt x="2012391" y="2434196"/>
                  </a:lnTo>
                  <a:lnTo>
                    <a:pt x="1953412" y="2569375"/>
                  </a:lnTo>
                  <a:lnTo>
                    <a:pt x="1793798" y="2806928"/>
                  </a:lnTo>
                  <a:lnTo>
                    <a:pt x="1628432" y="3032976"/>
                  </a:lnTo>
                  <a:lnTo>
                    <a:pt x="1552219" y="3133623"/>
                  </a:lnTo>
                  <a:lnTo>
                    <a:pt x="1619732" y="3336099"/>
                  </a:lnTo>
                  <a:lnTo>
                    <a:pt x="1704860" y="3256140"/>
                  </a:lnTo>
                  <a:lnTo>
                    <a:pt x="1900415" y="3060014"/>
                  </a:lnTo>
                  <a:lnTo>
                    <a:pt x="2116683" y="2813253"/>
                  </a:lnTo>
                  <a:lnTo>
                    <a:pt x="2263902" y="2581440"/>
                  </a:lnTo>
                  <a:lnTo>
                    <a:pt x="2281885" y="2527173"/>
                  </a:lnTo>
                  <a:lnTo>
                    <a:pt x="2290368" y="2482024"/>
                  </a:lnTo>
                  <a:close/>
                </a:path>
              </a:pathLst>
            </a:custGeom>
            <a:solidFill>
              <a:srgbClr val="EFCA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01994" y="2946714"/>
              <a:ext cx="1773555" cy="1924685"/>
            </a:xfrm>
            <a:custGeom>
              <a:avLst/>
              <a:gdLst/>
              <a:ahLst/>
              <a:cxnLst/>
              <a:rect l="l" t="t" r="r" b="b"/>
              <a:pathLst>
                <a:path w="1773554" h="1924685">
                  <a:moveTo>
                    <a:pt x="998528" y="0"/>
                  </a:moveTo>
                  <a:lnTo>
                    <a:pt x="999498" y="24565"/>
                  </a:lnTo>
                  <a:lnTo>
                    <a:pt x="998555" y="85678"/>
                  </a:lnTo>
                  <a:lnTo>
                    <a:pt x="989921" y="164460"/>
                  </a:lnTo>
                  <a:lnTo>
                    <a:pt x="967818" y="242035"/>
                  </a:lnTo>
                  <a:lnTo>
                    <a:pt x="942021" y="259149"/>
                  </a:lnTo>
                  <a:lnTo>
                    <a:pt x="862560" y="220310"/>
                  </a:lnTo>
                  <a:lnTo>
                    <a:pt x="766285" y="134862"/>
                  </a:lnTo>
                  <a:lnTo>
                    <a:pt x="685114" y="49415"/>
                  </a:lnTo>
                  <a:lnTo>
                    <a:pt x="650965" y="10575"/>
                  </a:lnTo>
                  <a:lnTo>
                    <a:pt x="640604" y="14974"/>
                  </a:lnTo>
                  <a:lnTo>
                    <a:pt x="603329" y="27268"/>
                  </a:lnTo>
                  <a:lnTo>
                    <a:pt x="529855" y="46096"/>
                  </a:lnTo>
                  <a:lnTo>
                    <a:pt x="410894" y="70101"/>
                  </a:lnTo>
                  <a:lnTo>
                    <a:pt x="336257" y="87599"/>
                  </a:lnTo>
                  <a:lnTo>
                    <a:pt x="276741" y="109115"/>
                  </a:lnTo>
                  <a:lnTo>
                    <a:pt x="230685" y="132999"/>
                  </a:lnTo>
                  <a:lnTo>
                    <a:pt x="196430" y="157600"/>
                  </a:lnTo>
                  <a:lnTo>
                    <a:pt x="156682" y="202344"/>
                  </a:lnTo>
                  <a:lnTo>
                    <a:pt x="118915" y="292051"/>
                  </a:lnTo>
                  <a:lnTo>
                    <a:pt x="0" y="596244"/>
                  </a:lnTo>
                  <a:lnTo>
                    <a:pt x="12705" y="619025"/>
                  </a:lnTo>
                  <a:lnTo>
                    <a:pt x="53317" y="672572"/>
                  </a:lnTo>
                  <a:lnTo>
                    <a:pt x="125578" y="734695"/>
                  </a:lnTo>
                  <a:lnTo>
                    <a:pt x="233227" y="783201"/>
                  </a:lnTo>
                  <a:lnTo>
                    <a:pt x="238717" y="769239"/>
                  </a:lnTo>
                  <a:lnTo>
                    <a:pt x="253535" y="738337"/>
                  </a:lnTo>
                  <a:lnTo>
                    <a:pt x="275206" y="706974"/>
                  </a:lnTo>
                  <a:lnTo>
                    <a:pt x="301506" y="691607"/>
                  </a:lnTo>
                  <a:lnTo>
                    <a:pt x="310789" y="696655"/>
                  </a:lnTo>
                  <a:lnTo>
                    <a:pt x="344796" y="734259"/>
                  </a:lnTo>
                  <a:lnTo>
                    <a:pt x="367993" y="764959"/>
                  </a:lnTo>
                  <a:lnTo>
                    <a:pt x="394301" y="802355"/>
                  </a:lnTo>
                  <a:lnTo>
                    <a:pt x="422955" y="845519"/>
                  </a:lnTo>
                  <a:lnTo>
                    <a:pt x="453193" y="893524"/>
                  </a:lnTo>
                  <a:lnTo>
                    <a:pt x="484251" y="945442"/>
                  </a:lnTo>
                  <a:lnTo>
                    <a:pt x="515364" y="1000345"/>
                  </a:lnTo>
                  <a:lnTo>
                    <a:pt x="545770" y="1057307"/>
                  </a:lnTo>
                  <a:lnTo>
                    <a:pt x="574705" y="1115399"/>
                  </a:lnTo>
                  <a:lnTo>
                    <a:pt x="601405" y="1173695"/>
                  </a:lnTo>
                  <a:lnTo>
                    <a:pt x="625106" y="1231265"/>
                  </a:lnTo>
                  <a:lnTo>
                    <a:pt x="645044" y="1287184"/>
                  </a:lnTo>
                  <a:lnTo>
                    <a:pt x="660457" y="1340524"/>
                  </a:lnTo>
                  <a:lnTo>
                    <a:pt x="670580" y="1390357"/>
                  </a:lnTo>
                  <a:lnTo>
                    <a:pt x="674649" y="1435755"/>
                  </a:lnTo>
                  <a:lnTo>
                    <a:pt x="671902" y="1475791"/>
                  </a:lnTo>
                  <a:lnTo>
                    <a:pt x="628394" y="1616920"/>
                  </a:lnTo>
                  <a:lnTo>
                    <a:pt x="570284" y="1710213"/>
                  </a:lnTo>
                  <a:lnTo>
                    <a:pt x="519405" y="1761739"/>
                  </a:lnTo>
                  <a:lnTo>
                    <a:pt x="497593" y="1777566"/>
                  </a:lnTo>
                  <a:lnTo>
                    <a:pt x="542692" y="1800498"/>
                  </a:lnTo>
                  <a:lnTo>
                    <a:pt x="665366" y="1850947"/>
                  </a:lnTo>
                  <a:lnTo>
                    <a:pt x="846675" y="1901396"/>
                  </a:lnTo>
                  <a:lnTo>
                    <a:pt x="1067683" y="1924327"/>
                  </a:lnTo>
                  <a:lnTo>
                    <a:pt x="1116157" y="1923133"/>
                  </a:lnTo>
                  <a:lnTo>
                    <a:pt x="1165337" y="1919390"/>
                  </a:lnTo>
                  <a:lnTo>
                    <a:pt x="1215063" y="1912863"/>
                  </a:lnTo>
                  <a:lnTo>
                    <a:pt x="1265171" y="1903313"/>
                  </a:lnTo>
                  <a:lnTo>
                    <a:pt x="1315499" y="1890504"/>
                  </a:lnTo>
                  <a:lnTo>
                    <a:pt x="1365886" y="1874198"/>
                  </a:lnTo>
                  <a:lnTo>
                    <a:pt x="1356580" y="1828882"/>
                  </a:lnTo>
                  <a:lnTo>
                    <a:pt x="1349280" y="1685171"/>
                  </a:lnTo>
                  <a:lnTo>
                    <a:pt x="1374915" y="1431419"/>
                  </a:lnTo>
                  <a:lnTo>
                    <a:pt x="1464411" y="1055981"/>
                  </a:lnTo>
                  <a:lnTo>
                    <a:pt x="1505794" y="928933"/>
                  </a:lnTo>
                  <a:lnTo>
                    <a:pt x="1527930" y="852003"/>
                  </a:lnTo>
                  <a:lnTo>
                    <a:pt x="1536814" y="814030"/>
                  </a:lnTo>
                  <a:lnTo>
                    <a:pt x="1538443" y="803852"/>
                  </a:lnTo>
                  <a:lnTo>
                    <a:pt x="1565821" y="797046"/>
                  </a:lnTo>
                  <a:lnTo>
                    <a:pt x="1631011" y="770747"/>
                  </a:lnTo>
                  <a:lnTo>
                    <a:pt x="1708594" y="716132"/>
                  </a:lnTo>
                  <a:lnTo>
                    <a:pt x="1773154" y="624381"/>
                  </a:lnTo>
                  <a:lnTo>
                    <a:pt x="1731450" y="553969"/>
                  </a:lnTo>
                  <a:lnTo>
                    <a:pt x="1626713" y="395180"/>
                  </a:lnTo>
                  <a:lnTo>
                    <a:pt x="1489507" y="226687"/>
                  </a:lnTo>
                  <a:lnTo>
                    <a:pt x="1350397" y="127162"/>
                  </a:lnTo>
                  <a:lnTo>
                    <a:pt x="1276382" y="103822"/>
                  </a:lnTo>
                  <a:lnTo>
                    <a:pt x="1204913" y="79319"/>
                  </a:lnTo>
                  <a:lnTo>
                    <a:pt x="1139213" y="55385"/>
                  </a:lnTo>
                  <a:lnTo>
                    <a:pt x="1082502" y="33753"/>
                  </a:lnTo>
                  <a:lnTo>
                    <a:pt x="1038003" y="16156"/>
                  </a:lnTo>
                  <a:lnTo>
                    <a:pt x="998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26235" y="4724281"/>
              <a:ext cx="1247140" cy="419734"/>
            </a:xfrm>
            <a:custGeom>
              <a:avLst/>
              <a:gdLst/>
              <a:ahLst/>
              <a:cxnLst/>
              <a:rect l="l" t="t" r="r" b="b"/>
              <a:pathLst>
                <a:path w="1247139" h="419735">
                  <a:moveTo>
                    <a:pt x="273352" y="0"/>
                  </a:moveTo>
                  <a:lnTo>
                    <a:pt x="157549" y="147176"/>
                  </a:lnTo>
                  <a:lnTo>
                    <a:pt x="71705" y="282202"/>
                  </a:lnTo>
                  <a:lnTo>
                    <a:pt x="18347" y="380927"/>
                  </a:lnTo>
                  <a:lnTo>
                    <a:pt x="0" y="419202"/>
                  </a:lnTo>
                  <a:lnTo>
                    <a:pt x="1246583" y="419202"/>
                  </a:lnTo>
                  <a:lnTo>
                    <a:pt x="1141644" y="96613"/>
                  </a:lnTo>
                  <a:lnTo>
                    <a:pt x="1086094" y="110967"/>
                  </a:lnTo>
                  <a:lnTo>
                    <a:pt x="1031623" y="122258"/>
                  </a:lnTo>
                  <a:lnTo>
                    <a:pt x="978319" y="130686"/>
                  </a:lnTo>
                  <a:lnTo>
                    <a:pt x="926267" y="136456"/>
                  </a:lnTo>
                  <a:lnTo>
                    <a:pt x="875557" y="139770"/>
                  </a:lnTo>
                  <a:lnTo>
                    <a:pt x="826274" y="140829"/>
                  </a:lnTo>
                  <a:lnTo>
                    <a:pt x="601339" y="118825"/>
                  </a:lnTo>
                  <a:lnTo>
                    <a:pt x="426665" y="70414"/>
                  </a:lnTo>
                  <a:lnTo>
                    <a:pt x="313565" y="22004"/>
                  </a:lnTo>
                  <a:lnTo>
                    <a:pt x="273352" y="0"/>
                  </a:lnTo>
                  <a:close/>
                </a:path>
              </a:pathLst>
            </a:custGeom>
            <a:solidFill>
              <a:srgbClr val="929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91335" y="3796319"/>
              <a:ext cx="323850" cy="209550"/>
            </a:xfrm>
            <a:custGeom>
              <a:avLst/>
              <a:gdLst/>
              <a:ahLst/>
              <a:cxnLst/>
              <a:rect l="l" t="t" r="r" b="b"/>
              <a:pathLst>
                <a:path w="323850" h="209550">
                  <a:moveTo>
                    <a:pt x="12147" y="0"/>
                  </a:moveTo>
                  <a:lnTo>
                    <a:pt x="0" y="0"/>
                  </a:lnTo>
                  <a:lnTo>
                    <a:pt x="18036" y="31634"/>
                  </a:lnTo>
                  <a:lnTo>
                    <a:pt x="75032" y="101776"/>
                  </a:lnTo>
                  <a:lnTo>
                    <a:pt x="175319" y="173285"/>
                  </a:lnTo>
                  <a:lnTo>
                    <a:pt x="323230" y="209020"/>
                  </a:lnTo>
                  <a:lnTo>
                    <a:pt x="292397" y="200626"/>
                  </a:lnTo>
                  <a:lnTo>
                    <a:pt x="215087" y="169219"/>
                  </a:lnTo>
                  <a:lnTo>
                    <a:pt x="114077" y="105457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8420" y="3468212"/>
              <a:ext cx="138544" cy="20171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8542" y="2705911"/>
              <a:ext cx="252503" cy="947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5583" y="2271220"/>
              <a:ext cx="93636" cy="15770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292150" y="1467611"/>
            <a:ext cx="3625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32186B"/>
                </a:solidFill>
                <a:latin typeface="Georgia"/>
                <a:cs typeface="Georgia"/>
              </a:rPr>
              <a:t>Age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2150" y="2174748"/>
            <a:ext cx="8229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Location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92150" y="2878835"/>
            <a:ext cx="11296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Progression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2150" y="3585972"/>
            <a:ext cx="20497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Association</a:t>
            </a:r>
            <a:r>
              <a:rPr sz="1400" b="1" spc="-5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32186B"/>
                </a:solidFill>
                <a:latin typeface="Georgia"/>
                <a:cs typeface="Georgia"/>
              </a:rPr>
              <a:t>with</a:t>
            </a:r>
            <a:r>
              <a:rPr sz="1400" b="1" spc="-5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Cycle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14739" y="1467611"/>
            <a:ext cx="1430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32186B"/>
                </a:solidFill>
                <a:latin typeface="Georgia"/>
                <a:cs typeface="Georgia"/>
              </a:rPr>
              <a:t>Onset/Duration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65516" y="2513076"/>
            <a:ext cx="177736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32186B"/>
                </a:solidFill>
                <a:latin typeface="Georgia"/>
                <a:cs typeface="Georgia"/>
              </a:rPr>
              <a:t>Unilateral/Bilateral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11639" y="3585972"/>
            <a:ext cx="43243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2186B"/>
                </a:solidFill>
                <a:latin typeface="Georgia"/>
                <a:cs typeface="Georgia"/>
              </a:rPr>
              <a:t>Pain</a:t>
            </a:r>
            <a:endParaRPr sz="1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53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45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995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01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7646" y="1138831"/>
            <a:ext cx="1188085" cy="81216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45"/>
              </a:spcBef>
            </a:pPr>
            <a:r>
              <a:rPr sz="2200" b="1" spc="-25" dirty="0">
                <a:solidFill>
                  <a:srgbClr val="32186B"/>
                </a:solidFill>
                <a:latin typeface="Georgia"/>
                <a:cs typeface="Georgia"/>
              </a:rPr>
              <a:t>01</a:t>
            </a:r>
            <a:endParaRPr sz="2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Introduction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023" y="1183405"/>
            <a:ext cx="1322705" cy="81216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1245"/>
              </a:spcBef>
            </a:pPr>
            <a:r>
              <a:rPr sz="2200" b="1" spc="-25" dirty="0">
                <a:solidFill>
                  <a:srgbClr val="32186B"/>
                </a:solidFill>
                <a:latin typeface="Georgia"/>
                <a:cs typeface="Georgia"/>
              </a:rPr>
              <a:t>02</a:t>
            </a:r>
            <a:endParaRPr sz="2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Abnormalities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3009" y="2122872"/>
            <a:ext cx="1379855" cy="80342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45"/>
              </a:spcBef>
            </a:pPr>
            <a:r>
              <a:rPr sz="2200" b="1" spc="-25" dirty="0">
                <a:solidFill>
                  <a:srgbClr val="32186B"/>
                </a:solidFill>
                <a:latin typeface="Georgia"/>
                <a:cs typeface="Georgia"/>
              </a:rPr>
              <a:t>03</a:t>
            </a:r>
            <a:endParaRPr sz="2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sz="1400" b="1" dirty="0">
                <a:solidFill>
                  <a:srgbClr val="32186B"/>
                </a:solidFill>
                <a:latin typeface="Georgia"/>
                <a:cs typeface="Georgia"/>
              </a:rPr>
              <a:t>Benign</a:t>
            </a:r>
            <a:r>
              <a:rPr sz="1400" b="1" spc="-8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Masses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984" y="3188521"/>
            <a:ext cx="1675130" cy="80454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sz="2200" b="1" spc="-25" dirty="0">
                <a:solidFill>
                  <a:srgbClr val="32186B"/>
                </a:solidFill>
                <a:latin typeface="Georgia"/>
                <a:cs typeface="Georgia"/>
              </a:rPr>
              <a:t>04</a:t>
            </a:r>
            <a:endParaRPr sz="2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400" b="1" spc="-30" dirty="0">
                <a:solidFill>
                  <a:srgbClr val="32186B"/>
                </a:solidFill>
                <a:latin typeface="Georgia"/>
                <a:cs typeface="Georgia"/>
              </a:rPr>
              <a:t>Cancerous</a:t>
            </a:r>
            <a:r>
              <a:rPr sz="1400" b="1" spc="-4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Masses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83306" y="3200124"/>
            <a:ext cx="988694" cy="804545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24765" algn="ctr">
              <a:lnSpc>
                <a:spcPct val="100000"/>
              </a:lnSpc>
              <a:spcBef>
                <a:spcPts val="1205"/>
              </a:spcBef>
            </a:pPr>
            <a:r>
              <a:rPr sz="2200" b="1" spc="-25" dirty="0">
                <a:solidFill>
                  <a:srgbClr val="32186B"/>
                </a:solidFill>
                <a:latin typeface="Georgia"/>
                <a:cs typeface="Georgia"/>
              </a:rPr>
              <a:t>05</a:t>
            </a:r>
            <a:endParaRPr sz="2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Treatment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1674494" y="-273270"/>
            <a:ext cx="10515600" cy="1325563"/>
          </a:xfrm>
          <a:prstGeom prst="rect">
            <a:avLst/>
          </a:prstGeom>
        </p:spPr>
        <p:txBody>
          <a:bodyPr vert="horz" wrap="square" lIns="0" tIns="513079" rIns="0" bIns="0" rtlCol="0">
            <a:spAutoFit/>
          </a:bodyPr>
          <a:lstStyle/>
          <a:p>
            <a:pPr marL="303022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32186B"/>
                </a:solidFill>
                <a:latin typeface="Georgia"/>
                <a:cs typeface="Georgia"/>
              </a:rPr>
              <a:t>Table</a:t>
            </a:r>
            <a:r>
              <a:rPr sz="2500" spc="-7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2500" dirty="0">
                <a:solidFill>
                  <a:srgbClr val="32186B"/>
                </a:solidFill>
                <a:latin typeface="Georgia"/>
                <a:cs typeface="Georgia"/>
              </a:rPr>
              <a:t>of</a:t>
            </a:r>
            <a:r>
              <a:rPr sz="2500" spc="-7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2500" spc="-10" dirty="0">
                <a:solidFill>
                  <a:srgbClr val="32186B"/>
                </a:solidFill>
                <a:latin typeface="Georgia"/>
                <a:cs typeface="Georgia"/>
              </a:rPr>
              <a:t>Contents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BDC48-4503-89A6-F09A-822A3BD6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72" y="810573"/>
            <a:ext cx="10515600" cy="1325563"/>
          </a:xfrm>
        </p:spPr>
        <p:txBody>
          <a:bodyPr/>
          <a:lstStyle/>
          <a:p>
            <a:r>
              <a:rPr lang="en-US" b="1" dirty="0"/>
              <a:t>Examination</a:t>
            </a:r>
            <a:endParaRPr lang="en-JO" b="1" dirty="0"/>
          </a:p>
        </p:txBody>
      </p:sp>
    </p:spTree>
    <p:extLst>
      <p:ext uri="{BB962C8B-B14F-4D97-AF65-F5344CB8AC3E}">
        <p14:creationId xmlns:p14="http://schemas.microsoft.com/office/powerpoint/2010/main" val="203658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004EB864-DA25-DBBA-202E-BA5FBAD065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62546" y="188580"/>
            <a:ext cx="10515600" cy="1072087"/>
          </a:xfrm>
          <a:prstGeom prst="rect">
            <a:avLst/>
          </a:prstGeom>
        </p:spPr>
        <p:txBody>
          <a:bodyPr vert="horz" wrap="square" lIns="0" tIns="5130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82670">
              <a:lnSpc>
                <a:spcPct val="100000"/>
              </a:lnSpc>
              <a:spcBef>
                <a:spcPts val="100"/>
              </a:spcBef>
            </a:pPr>
            <a:r>
              <a:rPr lang="en-US" sz="3600" b="1" spc="-10" dirty="0">
                <a:solidFill>
                  <a:srgbClr val="32186B"/>
                </a:solidFill>
                <a:latin typeface="Georgia"/>
                <a:cs typeface="Georgia"/>
              </a:rPr>
              <a:t>Inspection</a:t>
            </a:r>
            <a:endParaRPr lang="en-US" sz="3600" b="1" dirty="0">
              <a:latin typeface="Georgia"/>
              <a:cs typeface="Georgia"/>
            </a:endParaRPr>
          </a:p>
        </p:txBody>
      </p:sp>
      <p:pic>
        <p:nvPicPr>
          <p:cNvPr id="9" name="object 7">
            <a:extLst>
              <a:ext uri="{FF2B5EF4-FFF2-40B4-BE49-F238E27FC236}">
                <a16:creationId xmlns:a16="http://schemas.microsoft.com/office/drawing/2014/main" id="{283B2311-780C-0B2C-ED61-A3D48B344C1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973" y="2155395"/>
            <a:ext cx="3116251" cy="2109530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E813C5EE-B70A-55A6-6462-10BC4D45E951}"/>
              </a:ext>
            </a:extLst>
          </p:cNvPr>
          <p:cNvSpPr txBox="1"/>
          <p:nvPr/>
        </p:nvSpPr>
        <p:spPr>
          <a:xfrm>
            <a:off x="820595" y="1547730"/>
            <a:ext cx="149952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32186B"/>
                </a:solidFill>
                <a:latin typeface="Georgia"/>
                <a:cs typeface="Georgia"/>
              </a:rPr>
              <a:t>Positions</a:t>
            </a:r>
            <a:endParaRPr sz="2000" b="1" dirty="0">
              <a:latin typeface="Georgia"/>
              <a:cs typeface="Georgia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0B0EE4D5-75EA-43B2-D2E7-8BB412B45D03}"/>
              </a:ext>
            </a:extLst>
          </p:cNvPr>
          <p:cNvSpPr txBox="1"/>
          <p:nvPr/>
        </p:nvSpPr>
        <p:spPr>
          <a:xfrm>
            <a:off x="5056331" y="1547730"/>
            <a:ext cx="2802671" cy="2776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skin</a:t>
            </a:r>
            <a:r>
              <a:rPr sz="1600" spc="-10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changes:</a:t>
            </a:r>
            <a:endParaRPr sz="1600" dirty="0">
              <a:latin typeface="Tahoma"/>
              <a:cs typeface="Tahoma"/>
            </a:endParaRPr>
          </a:p>
          <a:p>
            <a:pPr marL="124460" indent="-111760">
              <a:lnSpc>
                <a:spcPts val="1630"/>
              </a:lnSpc>
              <a:spcBef>
                <a:spcPts val="25"/>
              </a:spcBef>
              <a:buChar char="-"/>
              <a:tabLst>
                <a:tab pos="124460" algn="l"/>
              </a:tabLst>
            </a:pP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peau</a:t>
            </a:r>
            <a:r>
              <a:rPr sz="1600" spc="-9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d’orange</a:t>
            </a:r>
            <a:endParaRPr sz="1600" dirty="0">
              <a:latin typeface="Tahoma"/>
              <a:cs typeface="Tahoma"/>
            </a:endParaRPr>
          </a:p>
          <a:p>
            <a:pPr marL="124460" indent="-111760">
              <a:lnSpc>
                <a:spcPts val="1630"/>
              </a:lnSpc>
              <a:buChar char="-"/>
              <a:tabLst>
                <a:tab pos="124460" algn="l"/>
              </a:tabLst>
            </a:pP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erythema</a:t>
            </a:r>
            <a:endParaRPr sz="1600" dirty="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20"/>
              </a:spcBef>
              <a:buChar char="-"/>
              <a:tabLst>
                <a:tab pos="124460" algn="l"/>
              </a:tabLst>
            </a:pP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dimpling</a:t>
            </a:r>
            <a:endParaRPr sz="1600" dirty="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25"/>
              </a:spcBef>
              <a:buChar char="-"/>
              <a:tabLst>
                <a:tab pos="124460" algn="l"/>
              </a:tabLst>
            </a:pPr>
            <a:r>
              <a:rPr sz="1600" spc="-20" dirty="0">
                <a:solidFill>
                  <a:srgbClr val="32186B"/>
                </a:solidFill>
                <a:latin typeface="Tahoma"/>
                <a:cs typeface="Tahoma"/>
              </a:rPr>
              <a:t>rash</a:t>
            </a:r>
            <a:endParaRPr sz="1600" dirty="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25"/>
              </a:spcBef>
              <a:buChar char="-"/>
              <a:tabLst>
                <a:tab pos="124460" algn="l"/>
              </a:tabLst>
            </a:pP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ulcer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1600" spc="-20" dirty="0">
                <a:solidFill>
                  <a:srgbClr val="32186B"/>
                </a:solidFill>
                <a:latin typeface="Tahoma"/>
                <a:cs typeface="Tahoma"/>
              </a:rPr>
              <a:t>edema</a:t>
            </a:r>
            <a:r>
              <a:rPr sz="16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6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arm</a:t>
            </a:r>
            <a:endParaRPr sz="1600" dirty="0">
              <a:latin typeface="Tahoma"/>
              <a:cs typeface="Tahoma"/>
            </a:endParaRPr>
          </a:p>
          <a:p>
            <a:pPr marL="12700" marR="5080">
              <a:lnSpc>
                <a:spcPct val="202900"/>
              </a:lnSpc>
            </a:pPr>
            <a:r>
              <a:rPr lang="en-US" sz="1600" dirty="0">
                <a:solidFill>
                  <a:srgbClr val="32186B"/>
                </a:solidFill>
                <a:latin typeface="Tahoma"/>
                <a:cs typeface="Tahoma"/>
              </a:rPr>
              <a:t>N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ipple</a:t>
            </a:r>
            <a:r>
              <a:rPr lang="en-US"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retraction/inversion discharge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1290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EC01BE0F-05B8-EDC3-AD47-52D3E6718E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69113" y="285700"/>
            <a:ext cx="10515600" cy="1010532"/>
          </a:xfrm>
          <a:prstGeom prst="rect">
            <a:avLst/>
          </a:prstGeom>
        </p:spPr>
        <p:txBody>
          <a:bodyPr vert="horz" wrap="square" lIns="0" tIns="5130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71570">
              <a:lnSpc>
                <a:spcPct val="100000"/>
              </a:lnSpc>
              <a:spcBef>
                <a:spcPts val="100"/>
              </a:spcBef>
            </a:pPr>
            <a:r>
              <a:rPr lang="en-US" sz="3200" b="1" spc="-25" dirty="0">
                <a:solidFill>
                  <a:srgbClr val="32186B"/>
                </a:solidFill>
                <a:latin typeface="Georgia"/>
                <a:cs typeface="Georgia"/>
              </a:rPr>
              <a:t>Palpation</a:t>
            </a:r>
            <a:endParaRPr lang="en-US" sz="3200" b="1" dirty="0">
              <a:latin typeface="Georgia"/>
              <a:cs typeface="Georgi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681E6B0A-9D9A-3846-F4D0-7F04505B6B94}"/>
              </a:ext>
            </a:extLst>
          </p:cNvPr>
          <p:cNvSpPr txBox="1"/>
          <p:nvPr/>
        </p:nvSpPr>
        <p:spPr>
          <a:xfrm>
            <a:off x="746169" y="1693073"/>
            <a:ext cx="2409876" cy="4273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Lay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patient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flat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on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their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back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at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a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45*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angle.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7E87822-864F-7631-27B3-E98F5E865BA8}"/>
              </a:ext>
            </a:extLst>
          </p:cNvPr>
          <p:cNvSpPr txBox="1"/>
          <p:nvPr/>
        </p:nvSpPr>
        <p:spPr>
          <a:xfrm>
            <a:off x="746169" y="2318196"/>
            <a:ext cx="205232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Have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patient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put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their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ipsilateral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arm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under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their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head.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EAE0C52-3873-4606-6112-CE2F1F16F06D}"/>
              </a:ext>
            </a:extLst>
          </p:cNvPr>
          <p:cNvSpPr txBox="1"/>
          <p:nvPr/>
        </p:nvSpPr>
        <p:spPr>
          <a:xfrm>
            <a:off x="706977" y="3101257"/>
            <a:ext cx="2286000" cy="8883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Palpate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breast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(start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with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“normal”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breast)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with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a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flat hand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continuous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circular motions.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6093CCC0-3904-4232-DB1E-8B6212AB955A}"/>
              </a:ext>
            </a:extLst>
          </p:cNvPr>
          <p:cNvSpPr txBox="1"/>
          <p:nvPr/>
        </p:nvSpPr>
        <p:spPr>
          <a:xfrm>
            <a:off x="706977" y="4168428"/>
            <a:ext cx="4656070" cy="4273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NOTE:</a:t>
            </a:r>
            <a:r>
              <a:rPr sz="1400" spc="-1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32186B"/>
                </a:solidFill>
                <a:latin typeface="Tahoma"/>
                <a:cs typeface="Tahoma"/>
              </a:rPr>
              <a:t>Do</a:t>
            </a:r>
            <a:r>
              <a:rPr sz="1400" spc="-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not</a:t>
            </a:r>
            <a:r>
              <a:rPr sz="1400" spc="-1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forget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the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tail,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as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most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breast lumps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are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outer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upper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quadrant.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8EBD57EA-E6B6-D02C-35BA-CD44F2C8D7E3}"/>
              </a:ext>
            </a:extLst>
          </p:cNvPr>
          <p:cNvSpPr txBox="1"/>
          <p:nvPr/>
        </p:nvSpPr>
        <p:spPr>
          <a:xfrm>
            <a:off x="4012009" y="1707095"/>
            <a:ext cx="2120006" cy="4273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Once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lump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is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found, identify: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70CB9EED-98C3-A86E-8196-2552966B2FAC}"/>
              </a:ext>
            </a:extLst>
          </p:cNvPr>
          <p:cNvSpPr txBox="1"/>
          <p:nvPr/>
        </p:nvSpPr>
        <p:spPr>
          <a:xfrm>
            <a:off x="3967112" y="2134456"/>
            <a:ext cx="110490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 indent="-111760">
              <a:lnSpc>
                <a:spcPct val="100000"/>
              </a:lnSpc>
              <a:spcBef>
                <a:spcPts val="100"/>
              </a:spcBef>
              <a:buChar char="-"/>
              <a:tabLst>
                <a:tab pos="124460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location</a:t>
            </a:r>
            <a:endParaRPr sz="1400" dirty="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20"/>
              </a:spcBef>
              <a:buChar char="-"/>
              <a:tabLst>
                <a:tab pos="124460" algn="l"/>
              </a:tabLst>
            </a:pP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size</a:t>
            </a:r>
            <a:endParaRPr sz="1400" dirty="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buChar char="-"/>
              <a:tabLst>
                <a:tab pos="124460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consistency</a:t>
            </a:r>
            <a:endParaRPr sz="1400" dirty="0">
              <a:latin typeface="Tahoma"/>
              <a:cs typeface="Tahoma"/>
            </a:endParaRPr>
          </a:p>
          <a:p>
            <a:pPr marL="124460" indent="-111760">
              <a:lnSpc>
                <a:spcPts val="1645"/>
              </a:lnSpc>
              <a:spcBef>
                <a:spcPts val="25"/>
              </a:spcBef>
              <a:buChar char="-"/>
              <a:tabLst>
                <a:tab pos="124460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surface</a:t>
            </a:r>
            <a:endParaRPr sz="1400" dirty="0">
              <a:latin typeface="Tahoma"/>
              <a:cs typeface="Tahoma"/>
            </a:endParaRPr>
          </a:p>
          <a:p>
            <a:pPr marL="124460" indent="-111760">
              <a:lnSpc>
                <a:spcPts val="1645"/>
              </a:lnSpc>
              <a:buChar char="-"/>
              <a:tabLst>
                <a:tab pos="124460" algn="l"/>
              </a:tabLst>
            </a:pP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edge</a:t>
            </a:r>
            <a:endParaRPr sz="1400" dirty="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25"/>
              </a:spcBef>
              <a:buChar char="-"/>
              <a:tabLst>
                <a:tab pos="124460" algn="l"/>
              </a:tabLst>
            </a:pP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attachments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87D52240-C677-F708-A3F3-FA49C732CEA9}"/>
              </a:ext>
            </a:extLst>
          </p:cNvPr>
          <p:cNvSpPr txBox="1"/>
          <p:nvPr/>
        </p:nvSpPr>
        <p:spPr>
          <a:xfrm>
            <a:off x="6474062" y="1696306"/>
            <a:ext cx="2292350" cy="876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0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Ask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patient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squeeze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their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nipple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check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for discharge.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If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negative,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ask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for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consent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check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yourself.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EE26717A-D1C2-E945-8E1B-07DB770A700F}"/>
              </a:ext>
            </a:extLst>
          </p:cNvPr>
          <p:cNvSpPr txBox="1"/>
          <p:nvPr/>
        </p:nvSpPr>
        <p:spPr>
          <a:xfrm>
            <a:off x="6474062" y="3006376"/>
            <a:ext cx="16897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Palpate</a:t>
            </a:r>
            <a:r>
              <a:rPr sz="1400" spc="-8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lymph</a:t>
            </a:r>
            <a:r>
              <a:rPr sz="1400" spc="-9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nodes.</a:t>
            </a:r>
            <a:endParaRPr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27343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427D-9D1B-5CE2-16F6-EB52544D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Investigation</a:t>
            </a:r>
            <a:endParaRPr lang="en-JO" b="1" dirty="0"/>
          </a:p>
        </p:txBody>
      </p:sp>
    </p:spTree>
    <p:extLst>
      <p:ext uri="{BB962C8B-B14F-4D97-AF65-F5344CB8AC3E}">
        <p14:creationId xmlns:p14="http://schemas.microsoft.com/office/powerpoint/2010/main" val="4050920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DDDE3AE1-4C2C-A824-17D9-B49A5563FC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5273"/>
            <a:ext cx="10515600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 dirty="0">
                <a:solidFill>
                  <a:srgbClr val="32186B"/>
                </a:solidFill>
                <a:latin typeface="Georgia"/>
                <a:cs typeface="Georgia"/>
              </a:rPr>
              <a:t>Radiology</a:t>
            </a:r>
            <a:endParaRPr lang="en-US" sz="3200" b="1" dirty="0">
              <a:latin typeface="Georgia"/>
              <a:cs typeface="Georgi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5A2C329-526F-5006-C34C-7CF602434B73}"/>
              </a:ext>
            </a:extLst>
          </p:cNvPr>
          <p:cNvSpPr txBox="1"/>
          <p:nvPr/>
        </p:nvSpPr>
        <p:spPr>
          <a:xfrm>
            <a:off x="838200" y="1683595"/>
            <a:ext cx="3215473" cy="23819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5400">
              <a:lnSpc>
                <a:spcPct val="99600"/>
              </a:lnSpc>
              <a:spcBef>
                <a:spcPts val="105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Mammography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is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done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for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women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over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age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35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due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false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positives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given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by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dense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breast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tissue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in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young</a:t>
            </a:r>
            <a:r>
              <a:rPr sz="1400" spc="-10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patients.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400" dirty="0">
              <a:latin typeface="Tahoma"/>
              <a:cs typeface="Tahoma"/>
            </a:endParaRPr>
          </a:p>
          <a:p>
            <a:pPr marL="12700" marR="38100">
              <a:lnSpc>
                <a:spcPts val="1580"/>
              </a:lnSpc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Ultrasonography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is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used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for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women</a:t>
            </a: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under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age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35.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 dirty="0">
              <a:latin typeface="Tahoma"/>
              <a:cs typeface="Tahoma"/>
            </a:endParaRPr>
          </a:p>
          <a:p>
            <a:pPr marL="12700" marR="5080">
              <a:lnSpc>
                <a:spcPct val="99000"/>
              </a:lnSpc>
            </a:pP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mammography,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well-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defined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masses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are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generally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benign,</a:t>
            </a:r>
            <a:r>
              <a:rPr sz="14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while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irregular,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spikey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masses</a:t>
            </a:r>
            <a:r>
              <a:rPr sz="1400" spc="-8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are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32186B"/>
                </a:solidFill>
                <a:latin typeface="Tahoma"/>
                <a:cs typeface="Tahoma"/>
              </a:rPr>
              <a:t>malignant.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4F8C8-8121-6E11-178E-248A15F6E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45" y="609008"/>
            <a:ext cx="3548909" cy="3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3280DE75-122E-463D-73E2-4E39148007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96577" y="228835"/>
            <a:ext cx="10515600" cy="1010532"/>
          </a:xfrm>
          <a:prstGeom prst="rect">
            <a:avLst/>
          </a:prstGeom>
        </p:spPr>
        <p:txBody>
          <a:bodyPr vert="horz" wrap="square" lIns="0" tIns="5130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29660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 dirty="0">
                <a:solidFill>
                  <a:srgbClr val="32186B"/>
                </a:solidFill>
                <a:latin typeface="Georgia"/>
                <a:cs typeface="Georgia"/>
              </a:rPr>
              <a:t>Pathology</a:t>
            </a:r>
            <a:endParaRPr lang="en-US" sz="3200" b="1" dirty="0">
              <a:latin typeface="Georgia"/>
              <a:cs typeface="Georgi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3A9BFBDF-73B3-8F12-326F-606EF3BC585C}"/>
              </a:ext>
            </a:extLst>
          </p:cNvPr>
          <p:cNvSpPr txBox="1"/>
          <p:nvPr/>
        </p:nvSpPr>
        <p:spPr>
          <a:xfrm>
            <a:off x="1750795" y="1693073"/>
            <a:ext cx="3272338" cy="1519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Fine</a:t>
            </a:r>
            <a:r>
              <a:rPr sz="1400" spc="1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Needle</a:t>
            </a:r>
            <a:r>
              <a:rPr sz="1400" spc="1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Aspiration</a:t>
            </a:r>
            <a:endParaRPr sz="1400" dirty="0">
              <a:latin typeface="Tahoma"/>
              <a:cs typeface="Tahoma"/>
            </a:endParaRPr>
          </a:p>
          <a:p>
            <a:pPr marL="12700" marR="5080">
              <a:lnSpc>
                <a:spcPct val="101400"/>
              </a:lnSpc>
              <a:spcBef>
                <a:spcPts val="1585"/>
              </a:spcBef>
            </a:pPr>
            <a:r>
              <a:rPr sz="1400" spc="-55" dirty="0">
                <a:solidFill>
                  <a:srgbClr val="32186B"/>
                </a:solidFill>
                <a:latin typeface="Tahoma"/>
                <a:cs typeface="Tahoma"/>
              </a:rPr>
              <a:t>(also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may</a:t>
            </a:r>
            <a:r>
              <a:rPr sz="14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drain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fluid;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If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fluid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is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present,</a:t>
            </a:r>
            <a:r>
              <a:rPr sz="14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tumor</a:t>
            </a:r>
            <a:r>
              <a:rPr sz="14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is</a:t>
            </a:r>
            <a:r>
              <a:rPr sz="14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most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benign.)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 dirty="0">
              <a:latin typeface="Tahoma"/>
              <a:cs typeface="Tahoma"/>
            </a:endParaRPr>
          </a:p>
          <a:p>
            <a:pPr marL="12700" marR="147955">
              <a:lnSpc>
                <a:spcPct val="97900"/>
              </a:lnSpc>
            </a:pP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Biopsy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–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used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400" spc="-1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confirm </a:t>
            </a:r>
            <a:r>
              <a:rPr sz="1400" spc="-20" dirty="0">
                <a:solidFill>
                  <a:srgbClr val="32186B"/>
                </a:solidFill>
                <a:latin typeface="Tahoma"/>
                <a:cs typeface="Tahoma"/>
              </a:rPr>
              <a:t>diagnosis</a:t>
            </a:r>
            <a:r>
              <a:rPr sz="14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2186B"/>
                </a:solidFill>
                <a:latin typeface="Tahoma"/>
                <a:cs typeface="Tahoma"/>
              </a:rPr>
              <a:t>when</a:t>
            </a:r>
            <a:r>
              <a:rPr sz="14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32186B"/>
                </a:solidFill>
                <a:latin typeface="Tahoma"/>
                <a:cs typeface="Tahoma"/>
              </a:rPr>
              <a:t>imaging</a:t>
            </a:r>
            <a:r>
              <a:rPr sz="14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32186B"/>
                </a:solidFill>
                <a:latin typeface="Tahoma"/>
                <a:cs typeface="Tahoma"/>
              </a:rPr>
              <a:t>is </a:t>
            </a:r>
            <a:r>
              <a:rPr sz="1400" spc="-10" dirty="0">
                <a:solidFill>
                  <a:srgbClr val="32186B"/>
                </a:solidFill>
                <a:latin typeface="Tahoma"/>
                <a:cs typeface="Tahoma"/>
              </a:rPr>
              <a:t>inconclusive.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53F9A-B08B-68F9-366B-B65B1F0B1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33" y="349700"/>
            <a:ext cx="3525190" cy="352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2971" y="1467877"/>
            <a:ext cx="471170" cy="12700"/>
          </a:xfrm>
          <a:custGeom>
            <a:avLst/>
            <a:gdLst/>
            <a:ahLst/>
            <a:cxnLst/>
            <a:rect l="l" t="t" r="r" b="b"/>
            <a:pathLst>
              <a:path w="471169" h="12700">
                <a:moveTo>
                  <a:pt x="470839" y="0"/>
                </a:moveTo>
                <a:lnTo>
                  <a:pt x="0" y="0"/>
                </a:lnTo>
                <a:lnTo>
                  <a:pt x="59419" y="12684"/>
                </a:lnTo>
                <a:lnTo>
                  <a:pt x="424273" y="12684"/>
                </a:lnTo>
                <a:lnTo>
                  <a:pt x="470839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74385" y="2449751"/>
            <a:ext cx="2092325" cy="0"/>
          </a:xfrm>
          <a:custGeom>
            <a:avLst/>
            <a:gdLst/>
            <a:ahLst/>
            <a:cxnLst/>
            <a:rect l="l" t="t" r="r" b="b"/>
            <a:pathLst>
              <a:path w="2092325">
                <a:moveTo>
                  <a:pt x="0" y="0"/>
                </a:moveTo>
                <a:lnTo>
                  <a:pt x="2092281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1085" y="524853"/>
            <a:ext cx="705710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dirty="0">
                <a:latin typeface="Arial MT"/>
                <a:cs typeface="Arial MT"/>
              </a:rPr>
              <a:t>Other investigations</a:t>
            </a:r>
            <a:endParaRPr sz="600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3661" y="1933955"/>
            <a:ext cx="6883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2000" b="1" spc="-100" dirty="0">
                <a:solidFill>
                  <a:srgbClr val="941B6C"/>
                </a:solidFill>
                <a:latin typeface="Tahoma"/>
                <a:cs typeface="Tahoma"/>
              </a:rPr>
              <a:t>Chest </a:t>
            </a:r>
            <a:r>
              <a:rPr sz="2000" b="1" spc="-125" dirty="0">
                <a:solidFill>
                  <a:srgbClr val="941B6C"/>
                </a:solidFill>
                <a:latin typeface="Tahoma"/>
                <a:cs typeface="Tahoma"/>
              </a:rPr>
              <a:t>x-</a:t>
            </a:r>
            <a:r>
              <a:rPr sz="2000" b="1" spc="-100" dirty="0">
                <a:solidFill>
                  <a:srgbClr val="941B6C"/>
                </a:solidFill>
                <a:latin typeface="Tahoma"/>
                <a:cs typeface="Tahoma"/>
              </a:rPr>
              <a:t>ray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9417" y="3390900"/>
            <a:ext cx="1582420" cy="1089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8255" algn="ctr">
              <a:lnSpc>
                <a:spcPct val="99000"/>
              </a:lnSpc>
              <a:spcBef>
                <a:spcPts val="114"/>
              </a:spcBef>
            </a:pPr>
            <a:r>
              <a:rPr sz="1400" b="1" spc="-20" dirty="0">
                <a:solidFill>
                  <a:srgbClr val="941B6C"/>
                </a:solidFill>
                <a:latin typeface="Tahoma"/>
                <a:cs typeface="Tahoma"/>
              </a:rPr>
              <a:t>carcinoembryonic </a:t>
            </a:r>
            <a:r>
              <a:rPr sz="1400" b="1" spc="-114" dirty="0">
                <a:solidFill>
                  <a:srgbClr val="941B6C"/>
                </a:solidFill>
                <a:latin typeface="Tahoma"/>
                <a:cs typeface="Tahoma"/>
              </a:rPr>
              <a:t>antigen</a:t>
            </a:r>
            <a:r>
              <a:rPr sz="1400" b="1" spc="-1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941B6C"/>
                </a:solidFill>
                <a:latin typeface="Tahoma"/>
                <a:cs typeface="Tahoma"/>
              </a:rPr>
              <a:t>(CEA), </a:t>
            </a:r>
            <a:r>
              <a:rPr sz="1400" b="1" spc="-8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400" b="1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941B6C"/>
                </a:solidFill>
                <a:latin typeface="Tahoma"/>
                <a:cs typeface="Tahoma"/>
              </a:rPr>
              <a:t>antigen</a:t>
            </a:r>
            <a:r>
              <a:rPr sz="1400" b="1" spc="-1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941B6C"/>
                </a:solidFill>
                <a:latin typeface="Tahoma"/>
                <a:cs typeface="Tahoma"/>
              </a:rPr>
              <a:t>(CA) </a:t>
            </a:r>
            <a:r>
              <a:rPr sz="1400" b="1" spc="-200" dirty="0">
                <a:solidFill>
                  <a:srgbClr val="941B6C"/>
                </a:solidFill>
                <a:latin typeface="Tahoma"/>
                <a:cs typeface="Tahoma"/>
              </a:rPr>
              <a:t>15-</a:t>
            </a:r>
            <a:r>
              <a:rPr sz="1400" b="1" spc="-25" dirty="0">
                <a:solidFill>
                  <a:srgbClr val="941B6C"/>
                </a:solidFill>
                <a:latin typeface="Tahoma"/>
                <a:cs typeface="Tahoma"/>
              </a:rPr>
              <a:t>3,</a:t>
            </a:r>
            <a:endParaRPr sz="1400">
              <a:latin typeface="Tahoma"/>
              <a:cs typeface="Tahoma"/>
            </a:endParaRPr>
          </a:p>
          <a:p>
            <a:pPr marR="13335" algn="ctr">
              <a:lnSpc>
                <a:spcPct val="100000"/>
              </a:lnSpc>
              <a:spcBef>
                <a:spcPts val="25"/>
              </a:spcBef>
            </a:pPr>
            <a:r>
              <a:rPr sz="1400" b="1" spc="-65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400" b="1" spc="-2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941B6C"/>
                </a:solidFill>
                <a:latin typeface="Tahoma"/>
                <a:cs typeface="Tahoma"/>
              </a:rPr>
              <a:t>CA</a:t>
            </a:r>
            <a:r>
              <a:rPr sz="1400" b="1" spc="-1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941B6C"/>
                </a:solidFill>
                <a:latin typeface="Tahoma"/>
                <a:cs typeface="Tahoma"/>
              </a:rPr>
              <a:t>27-</a:t>
            </a:r>
            <a:r>
              <a:rPr sz="1400" b="1" spc="-35" dirty="0">
                <a:solidFill>
                  <a:srgbClr val="941B6C"/>
                </a:solidFill>
                <a:latin typeface="Tahoma"/>
                <a:cs typeface="Tahoma"/>
              </a:rPr>
              <a:t>29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57574" y="3479291"/>
            <a:ext cx="112077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spc="-114" dirty="0">
                <a:solidFill>
                  <a:srgbClr val="941B6C"/>
                </a:solidFill>
                <a:latin typeface="Tahoma"/>
                <a:cs typeface="Tahoma"/>
              </a:rPr>
              <a:t>Abdominal</a:t>
            </a:r>
            <a:r>
              <a:rPr sz="1400" b="1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941B6C"/>
                </a:solidFill>
                <a:latin typeface="Tahoma"/>
                <a:cs typeface="Tahoma"/>
              </a:rPr>
              <a:t>CT </a:t>
            </a:r>
            <a:r>
              <a:rPr sz="1400" b="1" spc="-90" dirty="0">
                <a:solidFill>
                  <a:srgbClr val="941B6C"/>
                </a:solidFill>
                <a:latin typeface="Tahoma"/>
                <a:cs typeface="Tahoma"/>
              </a:rPr>
              <a:t>Chest</a:t>
            </a:r>
            <a:r>
              <a:rPr sz="1400" b="1" spc="-1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941B6C"/>
                </a:solidFill>
                <a:latin typeface="Tahoma"/>
                <a:cs typeface="Tahoma"/>
              </a:rPr>
              <a:t>CT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1061" y="4119372"/>
            <a:ext cx="3409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40" dirty="0">
                <a:solidFill>
                  <a:srgbClr val="941B6C"/>
                </a:solidFill>
                <a:latin typeface="Tahoma"/>
                <a:cs typeface="Tahoma"/>
              </a:rPr>
              <a:t>MRI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1163" y="1871979"/>
            <a:ext cx="1307465" cy="75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600" b="1" spc="-95" dirty="0">
                <a:solidFill>
                  <a:srgbClr val="941B6C"/>
                </a:solidFill>
                <a:latin typeface="Tahoma"/>
                <a:cs typeface="Tahoma"/>
              </a:rPr>
              <a:t>measurement </a:t>
            </a:r>
            <a:r>
              <a:rPr sz="1600" b="1" spc="-5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b="1" spc="-1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serum </a:t>
            </a:r>
            <a:r>
              <a:rPr sz="1600" b="1" spc="-100" dirty="0">
                <a:solidFill>
                  <a:srgbClr val="941B6C"/>
                </a:solidFill>
                <a:latin typeface="Tahoma"/>
                <a:cs typeface="Tahoma"/>
              </a:rPr>
              <a:t>calcium</a:t>
            </a:r>
            <a:r>
              <a:rPr sz="1600" b="1" spc="-1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levels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5973" y="1911604"/>
            <a:ext cx="1028700" cy="75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(CBC),</a:t>
            </a:r>
            <a:r>
              <a:rPr sz="1600" b="1" spc="-2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rgbClr val="941B6C"/>
                </a:solidFill>
                <a:latin typeface="Tahoma"/>
                <a:cs typeface="Tahoma"/>
              </a:rPr>
              <a:t>liver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function tests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7058" y="3535171"/>
            <a:ext cx="93662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6985" indent="200660">
              <a:lnSpc>
                <a:spcPts val="2110"/>
              </a:lnSpc>
              <a:spcBef>
                <a:spcPts val="210"/>
              </a:spcBef>
            </a:pPr>
            <a:r>
              <a:rPr sz="1800" b="1" spc="-20" dirty="0">
                <a:solidFill>
                  <a:srgbClr val="941B6C"/>
                </a:solidFill>
                <a:latin typeface="Tahoma"/>
                <a:cs typeface="Tahoma"/>
              </a:rPr>
              <a:t>Bone </a:t>
            </a:r>
            <a:r>
              <a:rPr sz="1800" b="1" spc="-125" dirty="0">
                <a:solidFill>
                  <a:srgbClr val="941B6C"/>
                </a:solidFill>
                <a:latin typeface="Tahoma"/>
                <a:cs typeface="Tahoma"/>
              </a:rPr>
              <a:t>scanning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0590" y="4580567"/>
            <a:ext cx="3693160" cy="558165"/>
          </a:xfrm>
          <a:custGeom>
            <a:avLst/>
            <a:gdLst/>
            <a:ahLst/>
            <a:cxnLst/>
            <a:rect l="l" t="t" r="r" b="b"/>
            <a:pathLst>
              <a:path w="3693159" h="558164">
                <a:moveTo>
                  <a:pt x="3247388" y="0"/>
                </a:moveTo>
                <a:lnTo>
                  <a:pt x="0" y="0"/>
                </a:lnTo>
                <a:lnTo>
                  <a:pt x="67837" y="12684"/>
                </a:lnTo>
                <a:lnTo>
                  <a:pt x="265783" y="12684"/>
                </a:lnTo>
                <a:lnTo>
                  <a:pt x="329920" y="25368"/>
                </a:lnTo>
                <a:lnTo>
                  <a:pt x="393142" y="25368"/>
                </a:lnTo>
                <a:lnTo>
                  <a:pt x="455447" y="38053"/>
                </a:lnTo>
                <a:lnTo>
                  <a:pt x="577328" y="38053"/>
                </a:lnTo>
                <a:lnTo>
                  <a:pt x="695584" y="63421"/>
                </a:lnTo>
                <a:lnTo>
                  <a:pt x="753361" y="63421"/>
                </a:lnTo>
                <a:lnTo>
                  <a:pt x="810240" y="76106"/>
                </a:lnTo>
                <a:lnTo>
                  <a:pt x="866227" y="76106"/>
                </a:lnTo>
                <a:lnTo>
                  <a:pt x="975528" y="101474"/>
                </a:lnTo>
                <a:lnTo>
                  <a:pt x="1028851" y="101474"/>
                </a:lnTo>
                <a:lnTo>
                  <a:pt x="1183533" y="139527"/>
                </a:lnTo>
                <a:lnTo>
                  <a:pt x="1233342" y="139527"/>
                </a:lnTo>
                <a:lnTo>
                  <a:pt x="1282280" y="152212"/>
                </a:lnTo>
                <a:lnTo>
                  <a:pt x="1469389" y="202949"/>
                </a:lnTo>
                <a:lnTo>
                  <a:pt x="1600724" y="241002"/>
                </a:lnTo>
                <a:lnTo>
                  <a:pt x="1724433" y="279055"/>
                </a:lnTo>
                <a:lnTo>
                  <a:pt x="1763989" y="304424"/>
                </a:lnTo>
                <a:lnTo>
                  <a:pt x="1840597" y="329792"/>
                </a:lnTo>
                <a:lnTo>
                  <a:pt x="1913886" y="355161"/>
                </a:lnTo>
                <a:lnTo>
                  <a:pt x="1949292" y="380530"/>
                </a:lnTo>
                <a:lnTo>
                  <a:pt x="2017648" y="405898"/>
                </a:lnTo>
                <a:lnTo>
                  <a:pt x="2050601" y="431267"/>
                </a:lnTo>
                <a:lnTo>
                  <a:pt x="2082744" y="443951"/>
                </a:lnTo>
                <a:lnTo>
                  <a:pt x="2114076" y="456636"/>
                </a:lnTo>
                <a:lnTo>
                  <a:pt x="2144603" y="482004"/>
                </a:lnTo>
                <a:lnTo>
                  <a:pt x="2174326" y="494689"/>
                </a:lnTo>
                <a:lnTo>
                  <a:pt x="2203248" y="507373"/>
                </a:lnTo>
                <a:lnTo>
                  <a:pt x="2231373" y="532742"/>
                </a:lnTo>
                <a:lnTo>
                  <a:pt x="2258703" y="545426"/>
                </a:lnTo>
                <a:lnTo>
                  <a:pt x="2278073" y="558110"/>
                </a:lnTo>
                <a:lnTo>
                  <a:pt x="3692851" y="558110"/>
                </a:lnTo>
                <a:lnTo>
                  <a:pt x="3681200" y="545426"/>
                </a:lnTo>
                <a:lnTo>
                  <a:pt x="3653655" y="494689"/>
                </a:lnTo>
                <a:lnTo>
                  <a:pt x="3624198" y="456636"/>
                </a:lnTo>
                <a:lnTo>
                  <a:pt x="3592758" y="405898"/>
                </a:lnTo>
                <a:lnTo>
                  <a:pt x="3559261" y="367845"/>
                </a:lnTo>
                <a:lnTo>
                  <a:pt x="3533330" y="329792"/>
                </a:lnTo>
                <a:lnTo>
                  <a:pt x="3506922" y="291739"/>
                </a:lnTo>
                <a:lnTo>
                  <a:pt x="3480032" y="253686"/>
                </a:lnTo>
                <a:lnTo>
                  <a:pt x="3452661" y="228318"/>
                </a:lnTo>
                <a:lnTo>
                  <a:pt x="3424806" y="190265"/>
                </a:lnTo>
                <a:lnTo>
                  <a:pt x="3396463" y="164896"/>
                </a:lnTo>
                <a:lnTo>
                  <a:pt x="3367633" y="126843"/>
                </a:lnTo>
                <a:lnTo>
                  <a:pt x="3338313" y="101474"/>
                </a:lnTo>
                <a:lnTo>
                  <a:pt x="3308499" y="63421"/>
                </a:lnTo>
                <a:lnTo>
                  <a:pt x="3278191" y="38053"/>
                </a:lnTo>
                <a:lnTo>
                  <a:pt x="3247388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637" y="3692663"/>
            <a:ext cx="8682355" cy="1065530"/>
            <a:chOff x="5637" y="3692663"/>
            <a:chExt cx="8682355" cy="1065530"/>
          </a:xfrm>
        </p:grpSpPr>
        <p:sp>
          <p:nvSpPr>
            <p:cNvPr id="4" name="object 4"/>
            <p:cNvSpPr/>
            <p:nvPr/>
          </p:nvSpPr>
          <p:spPr>
            <a:xfrm>
              <a:off x="5626" y="3692664"/>
              <a:ext cx="8682355" cy="1065530"/>
            </a:xfrm>
            <a:custGeom>
              <a:avLst/>
              <a:gdLst/>
              <a:ahLst/>
              <a:cxnLst/>
              <a:rect l="l" t="t" r="r" b="b"/>
              <a:pathLst>
                <a:path w="8682355" h="1065529">
                  <a:moveTo>
                    <a:pt x="8682342" y="887907"/>
                  </a:moveTo>
                  <a:lnTo>
                    <a:pt x="8651037" y="862545"/>
                  </a:lnTo>
                  <a:lnTo>
                    <a:pt x="8619236" y="837171"/>
                  </a:lnTo>
                  <a:lnTo>
                    <a:pt x="8586940" y="799122"/>
                  </a:lnTo>
                  <a:lnTo>
                    <a:pt x="8554123" y="773747"/>
                  </a:lnTo>
                  <a:lnTo>
                    <a:pt x="8520811" y="748385"/>
                  </a:lnTo>
                  <a:lnTo>
                    <a:pt x="8486978" y="723011"/>
                  </a:lnTo>
                  <a:lnTo>
                    <a:pt x="8452637" y="697649"/>
                  </a:lnTo>
                  <a:lnTo>
                    <a:pt x="8417788" y="659587"/>
                  </a:lnTo>
                  <a:lnTo>
                    <a:pt x="8382432" y="634225"/>
                  </a:lnTo>
                  <a:lnTo>
                    <a:pt x="8346541" y="608850"/>
                  </a:lnTo>
                  <a:lnTo>
                    <a:pt x="8273224" y="558114"/>
                  </a:lnTo>
                  <a:lnTo>
                    <a:pt x="8235785" y="545426"/>
                  </a:lnTo>
                  <a:lnTo>
                    <a:pt x="8159318" y="494690"/>
                  </a:lnTo>
                  <a:lnTo>
                    <a:pt x="8080730" y="443953"/>
                  </a:lnTo>
                  <a:lnTo>
                    <a:pt x="8040649" y="431279"/>
                  </a:lnTo>
                  <a:lnTo>
                    <a:pt x="7958861" y="380530"/>
                  </a:lnTo>
                  <a:lnTo>
                    <a:pt x="7917167" y="367855"/>
                  </a:lnTo>
                  <a:lnTo>
                    <a:pt x="7874914" y="342480"/>
                  </a:lnTo>
                  <a:lnTo>
                    <a:pt x="7832141" y="329793"/>
                  </a:lnTo>
                  <a:lnTo>
                    <a:pt x="7788808" y="304431"/>
                  </a:lnTo>
                  <a:lnTo>
                    <a:pt x="7744930" y="291744"/>
                  </a:lnTo>
                  <a:lnTo>
                    <a:pt x="7700505" y="266382"/>
                  </a:lnTo>
                  <a:lnTo>
                    <a:pt x="7609992" y="241007"/>
                  </a:lnTo>
                  <a:lnTo>
                    <a:pt x="7563904" y="215633"/>
                  </a:lnTo>
                  <a:lnTo>
                    <a:pt x="7275614" y="139534"/>
                  </a:lnTo>
                  <a:lnTo>
                    <a:pt x="7072058" y="88798"/>
                  </a:lnTo>
                  <a:lnTo>
                    <a:pt x="7019722" y="88798"/>
                  </a:lnTo>
                  <a:lnTo>
                    <a:pt x="6913321" y="63423"/>
                  </a:lnTo>
                  <a:lnTo>
                    <a:pt x="6859244" y="63423"/>
                  </a:lnTo>
                  <a:lnTo>
                    <a:pt x="6749339" y="38061"/>
                  </a:lnTo>
                  <a:lnTo>
                    <a:pt x="6637071" y="38061"/>
                  </a:lnTo>
                  <a:lnTo>
                    <a:pt x="6580048" y="25374"/>
                  </a:lnTo>
                  <a:lnTo>
                    <a:pt x="6464211" y="25374"/>
                  </a:lnTo>
                  <a:lnTo>
                    <a:pt x="6405397" y="12687"/>
                  </a:lnTo>
                  <a:lnTo>
                    <a:pt x="5887656" y="12687"/>
                  </a:lnTo>
                  <a:lnTo>
                    <a:pt x="5840438" y="25374"/>
                  </a:lnTo>
                  <a:lnTo>
                    <a:pt x="5696763" y="25374"/>
                  </a:lnTo>
                  <a:lnTo>
                    <a:pt x="5648198" y="38061"/>
                  </a:lnTo>
                  <a:lnTo>
                    <a:pt x="5550065" y="38061"/>
                  </a:lnTo>
                  <a:lnTo>
                    <a:pt x="5500497" y="50736"/>
                  </a:lnTo>
                  <a:lnTo>
                    <a:pt x="5450586" y="50736"/>
                  </a:lnTo>
                  <a:lnTo>
                    <a:pt x="5400332" y="63423"/>
                  </a:lnTo>
                  <a:lnTo>
                    <a:pt x="5298821" y="63423"/>
                  </a:lnTo>
                  <a:lnTo>
                    <a:pt x="5195938" y="88798"/>
                  </a:lnTo>
                  <a:lnTo>
                    <a:pt x="5143982" y="88798"/>
                  </a:lnTo>
                  <a:lnTo>
                    <a:pt x="5091684" y="101485"/>
                  </a:lnTo>
                  <a:lnTo>
                    <a:pt x="5039042" y="101485"/>
                  </a:lnTo>
                  <a:lnTo>
                    <a:pt x="4879035" y="139534"/>
                  </a:lnTo>
                  <a:lnTo>
                    <a:pt x="4824996" y="139534"/>
                  </a:lnTo>
                  <a:lnTo>
                    <a:pt x="4668494" y="177584"/>
                  </a:lnTo>
                  <a:lnTo>
                    <a:pt x="4616297" y="177584"/>
                  </a:lnTo>
                  <a:lnTo>
                    <a:pt x="4511916" y="202958"/>
                  </a:lnTo>
                  <a:lnTo>
                    <a:pt x="4459719" y="202958"/>
                  </a:lnTo>
                  <a:lnTo>
                    <a:pt x="4355376" y="228320"/>
                  </a:lnTo>
                  <a:lnTo>
                    <a:pt x="4303230" y="228320"/>
                  </a:lnTo>
                  <a:lnTo>
                    <a:pt x="4199001" y="253695"/>
                  </a:lnTo>
                  <a:lnTo>
                    <a:pt x="4146931" y="253695"/>
                  </a:lnTo>
                  <a:lnTo>
                    <a:pt x="4042892" y="279057"/>
                  </a:lnTo>
                  <a:lnTo>
                    <a:pt x="3990937" y="279057"/>
                  </a:lnTo>
                  <a:lnTo>
                    <a:pt x="3939019" y="291744"/>
                  </a:lnTo>
                  <a:lnTo>
                    <a:pt x="3887165" y="291744"/>
                  </a:lnTo>
                  <a:lnTo>
                    <a:pt x="3835349" y="304431"/>
                  </a:lnTo>
                  <a:lnTo>
                    <a:pt x="3783609" y="304431"/>
                  </a:lnTo>
                  <a:lnTo>
                    <a:pt x="3680307" y="329793"/>
                  </a:lnTo>
                  <a:lnTo>
                    <a:pt x="3628758" y="329793"/>
                  </a:lnTo>
                  <a:lnTo>
                    <a:pt x="3577285" y="342480"/>
                  </a:lnTo>
                  <a:lnTo>
                    <a:pt x="3474580" y="342480"/>
                  </a:lnTo>
                  <a:lnTo>
                    <a:pt x="3423361" y="355168"/>
                  </a:lnTo>
                  <a:lnTo>
                    <a:pt x="3372231" y="355168"/>
                  </a:lnTo>
                  <a:lnTo>
                    <a:pt x="3321189" y="367855"/>
                  </a:lnTo>
                  <a:lnTo>
                    <a:pt x="3270250" y="367855"/>
                  </a:lnTo>
                  <a:lnTo>
                    <a:pt x="3219424" y="380530"/>
                  </a:lnTo>
                  <a:lnTo>
                    <a:pt x="3118091" y="380530"/>
                  </a:lnTo>
                  <a:lnTo>
                    <a:pt x="3067596" y="393217"/>
                  </a:lnTo>
                  <a:lnTo>
                    <a:pt x="2966974" y="393217"/>
                  </a:lnTo>
                  <a:lnTo>
                    <a:pt x="2916847" y="405904"/>
                  </a:lnTo>
                  <a:lnTo>
                    <a:pt x="2767304" y="405904"/>
                  </a:lnTo>
                  <a:lnTo>
                    <a:pt x="2717736" y="418592"/>
                  </a:lnTo>
                  <a:lnTo>
                    <a:pt x="2521013" y="418592"/>
                  </a:lnTo>
                  <a:lnTo>
                    <a:pt x="2472232" y="431279"/>
                  </a:lnTo>
                  <a:lnTo>
                    <a:pt x="1795945" y="431279"/>
                  </a:lnTo>
                  <a:lnTo>
                    <a:pt x="1740446" y="418592"/>
                  </a:lnTo>
                  <a:lnTo>
                    <a:pt x="1576019" y="418592"/>
                  </a:lnTo>
                  <a:lnTo>
                    <a:pt x="1521929" y="405904"/>
                  </a:lnTo>
                  <a:lnTo>
                    <a:pt x="1468221" y="405904"/>
                  </a:lnTo>
                  <a:lnTo>
                    <a:pt x="1414894" y="393217"/>
                  </a:lnTo>
                  <a:lnTo>
                    <a:pt x="1309408" y="393217"/>
                  </a:lnTo>
                  <a:lnTo>
                    <a:pt x="1205534" y="367855"/>
                  </a:lnTo>
                  <a:lnTo>
                    <a:pt x="1154226" y="367855"/>
                  </a:lnTo>
                  <a:lnTo>
                    <a:pt x="1103337" y="355168"/>
                  </a:lnTo>
                  <a:lnTo>
                    <a:pt x="1052880" y="355168"/>
                  </a:lnTo>
                  <a:lnTo>
                    <a:pt x="904189" y="317119"/>
                  </a:lnTo>
                  <a:lnTo>
                    <a:pt x="855548" y="317119"/>
                  </a:lnTo>
                  <a:lnTo>
                    <a:pt x="573773" y="241007"/>
                  </a:lnTo>
                  <a:lnTo>
                    <a:pt x="439724" y="202958"/>
                  </a:lnTo>
                  <a:lnTo>
                    <a:pt x="396100" y="177584"/>
                  </a:lnTo>
                  <a:lnTo>
                    <a:pt x="310502" y="152222"/>
                  </a:lnTo>
                  <a:lnTo>
                    <a:pt x="268528" y="126847"/>
                  </a:lnTo>
                  <a:lnTo>
                    <a:pt x="186309" y="101485"/>
                  </a:lnTo>
                  <a:lnTo>
                    <a:pt x="146050" y="76111"/>
                  </a:lnTo>
                  <a:lnTo>
                    <a:pt x="106387" y="63423"/>
                  </a:lnTo>
                  <a:lnTo>
                    <a:pt x="67322" y="38061"/>
                  </a:lnTo>
                  <a:lnTo>
                    <a:pt x="28867" y="12687"/>
                  </a:lnTo>
                  <a:lnTo>
                    <a:pt x="0" y="0"/>
                  </a:lnTo>
                  <a:lnTo>
                    <a:pt x="0" y="583488"/>
                  </a:lnTo>
                  <a:lnTo>
                    <a:pt x="41313" y="608850"/>
                  </a:lnTo>
                  <a:lnTo>
                    <a:pt x="95046" y="634225"/>
                  </a:lnTo>
                  <a:lnTo>
                    <a:pt x="123215" y="659587"/>
                  </a:lnTo>
                  <a:lnTo>
                    <a:pt x="152285" y="672274"/>
                  </a:lnTo>
                  <a:lnTo>
                    <a:pt x="182257" y="684961"/>
                  </a:lnTo>
                  <a:lnTo>
                    <a:pt x="213144" y="697649"/>
                  </a:lnTo>
                  <a:lnTo>
                    <a:pt x="244944" y="723011"/>
                  </a:lnTo>
                  <a:lnTo>
                    <a:pt x="277698" y="735698"/>
                  </a:lnTo>
                  <a:lnTo>
                    <a:pt x="311404" y="748385"/>
                  </a:lnTo>
                  <a:lnTo>
                    <a:pt x="346075" y="761060"/>
                  </a:lnTo>
                  <a:lnTo>
                    <a:pt x="381711" y="773747"/>
                  </a:lnTo>
                  <a:lnTo>
                    <a:pt x="418338" y="799122"/>
                  </a:lnTo>
                  <a:lnTo>
                    <a:pt x="455968" y="811809"/>
                  </a:lnTo>
                  <a:lnTo>
                    <a:pt x="534276" y="837171"/>
                  </a:lnTo>
                  <a:lnTo>
                    <a:pt x="616737" y="862545"/>
                  </a:lnTo>
                  <a:lnTo>
                    <a:pt x="703427" y="887907"/>
                  </a:lnTo>
                  <a:lnTo>
                    <a:pt x="841616" y="925957"/>
                  </a:lnTo>
                  <a:lnTo>
                    <a:pt x="989901" y="964018"/>
                  </a:lnTo>
                  <a:lnTo>
                    <a:pt x="1041628" y="964018"/>
                  </a:lnTo>
                  <a:lnTo>
                    <a:pt x="1203871" y="1002068"/>
                  </a:lnTo>
                  <a:lnTo>
                    <a:pt x="1260335" y="1002068"/>
                  </a:lnTo>
                  <a:lnTo>
                    <a:pt x="1376946" y="1027442"/>
                  </a:lnTo>
                  <a:lnTo>
                    <a:pt x="1437106" y="1027442"/>
                  </a:lnTo>
                  <a:lnTo>
                    <a:pt x="1498523" y="1040117"/>
                  </a:lnTo>
                  <a:lnTo>
                    <a:pt x="1561198" y="1040117"/>
                  </a:lnTo>
                  <a:lnTo>
                    <a:pt x="1625155" y="1052804"/>
                  </a:lnTo>
                  <a:lnTo>
                    <a:pt x="1756956" y="1052804"/>
                  </a:lnTo>
                  <a:lnTo>
                    <a:pt x="1824812" y="1065491"/>
                  </a:lnTo>
                  <a:lnTo>
                    <a:pt x="2598775" y="1065491"/>
                  </a:lnTo>
                  <a:lnTo>
                    <a:pt x="2647264" y="1052804"/>
                  </a:lnTo>
                  <a:lnTo>
                    <a:pt x="2795701" y="1052804"/>
                  </a:lnTo>
                  <a:lnTo>
                    <a:pt x="2846184" y="1040117"/>
                  </a:lnTo>
                  <a:lnTo>
                    <a:pt x="2948648" y="1040117"/>
                  </a:lnTo>
                  <a:lnTo>
                    <a:pt x="3000641" y="1027442"/>
                  </a:lnTo>
                  <a:lnTo>
                    <a:pt x="3106166" y="1027442"/>
                  </a:lnTo>
                  <a:lnTo>
                    <a:pt x="3159709" y="1014755"/>
                  </a:lnTo>
                  <a:lnTo>
                    <a:pt x="3213760" y="1014755"/>
                  </a:lnTo>
                  <a:lnTo>
                    <a:pt x="3268332" y="1002068"/>
                  </a:lnTo>
                  <a:lnTo>
                    <a:pt x="3323425" y="1002068"/>
                  </a:lnTo>
                  <a:lnTo>
                    <a:pt x="3379787" y="989380"/>
                  </a:lnTo>
                  <a:lnTo>
                    <a:pt x="3435769" y="989380"/>
                  </a:lnTo>
                  <a:lnTo>
                    <a:pt x="3491382" y="976693"/>
                  </a:lnTo>
                  <a:lnTo>
                    <a:pt x="3546640" y="976693"/>
                  </a:lnTo>
                  <a:lnTo>
                    <a:pt x="3601529" y="964018"/>
                  </a:lnTo>
                  <a:lnTo>
                    <a:pt x="3710203" y="964018"/>
                  </a:lnTo>
                  <a:lnTo>
                    <a:pt x="3764000" y="951331"/>
                  </a:lnTo>
                  <a:lnTo>
                    <a:pt x="3817442" y="951331"/>
                  </a:lnTo>
                  <a:lnTo>
                    <a:pt x="3870515" y="938644"/>
                  </a:lnTo>
                  <a:lnTo>
                    <a:pt x="3975570" y="938644"/>
                  </a:lnTo>
                  <a:lnTo>
                    <a:pt x="4027563" y="925957"/>
                  </a:lnTo>
                  <a:lnTo>
                    <a:pt x="4181386" y="925957"/>
                  </a:lnTo>
                  <a:lnTo>
                    <a:pt x="4231945" y="913282"/>
                  </a:lnTo>
                  <a:lnTo>
                    <a:pt x="4381487" y="913282"/>
                  </a:lnTo>
                  <a:lnTo>
                    <a:pt x="4430623" y="900595"/>
                  </a:lnTo>
                  <a:lnTo>
                    <a:pt x="4671022" y="900595"/>
                  </a:lnTo>
                  <a:lnTo>
                    <a:pt x="4718050" y="887907"/>
                  </a:lnTo>
                  <a:lnTo>
                    <a:pt x="8682342" y="887907"/>
                  </a:lnTo>
                  <a:close/>
                </a:path>
              </a:pathLst>
            </a:custGeom>
            <a:solidFill>
              <a:srgbClr val="FFD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31998" y="4102114"/>
              <a:ext cx="2895600" cy="0"/>
            </a:xfrm>
            <a:custGeom>
              <a:avLst/>
              <a:gdLst/>
              <a:ahLst/>
              <a:cxnLst/>
              <a:rect l="l" t="t" r="r" b="b"/>
              <a:pathLst>
                <a:path w="2895600">
                  <a:moveTo>
                    <a:pt x="2895073" y="0"/>
                  </a:moveTo>
                  <a:lnTo>
                    <a:pt x="0" y="0"/>
                  </a:lnTo>
                </a:path>
              </a:pathLst>
            </a:custGeom>
            <a:ln w="274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2484" y="4213228"/>
              <a:ext cx="118724" cy="1978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42283" y="4134117"/>
              <a:ext cx="130175" cy="277495"/>
            </a:xfrm>
            <a:custGeom>
              <a:avLst/>
              <a:gdLst/>
              <a:ahLst/>
              <a:cxnLst/>
              <a:rect l="l" t="t" r="r" b="b"/>
              <a:pathLst>
                <a:path w="130175" h="277495">
                  <a:moveTo>
                    <a:pt x="129718" y="0"/>
                  </a:moveTo>
                  <a:lnTo>
                    <a:pt x="113434" y="4475"/>
                  </a:lnTo>
                  <a:lnTo>
                    <a:pt x="104994" y="6475"/>
                  </a:lnTo>
                  <a:lnTo>
                    <a:pt x="68344" y="13649"/>
                  </a:lnTo>
                  <a:lnTo>
                    <a:pt x="48151" y="19931"/>
                  </a:lnTo>
                  <a:lnTo>
                    <a:pt x="31466" y="32651"/>
                  </a:lnTo>
                  <a:lnTo>
                    <a:pt x="13974" y="57434"/>
                  </a:lnTo>
                  <a:lnTo>
                    <a:pt x="0" y="92250"/>
                  </a:lnTo>
                  <a:lnTo>
                    <a:pt x="1527" y="121672"/>
                  </a:lnTo>
                  <a:lnTo>
                    <a:pt x="15471" y="149751"/>
                  </a:lnTo>
                  <a:lnTo>
                    <a:pt x="38747" y="180536"/>
                  </a:lnTo>
                  <a:lnTo>
                    <a:pt x="58696" y="204754"/>
                  </a:lnTo>
                  <a:lnTo>
                    <a:pt x="78499" y="228162"/>
                  </a:lnTo>
                  <a:lnTo>
                    <a:pt x="97257" y="251860"/>
                  </a:lnTo>
                  <a:lnTo>
                    <a:pt x="114066" y="276949"/>
                  </a:lnTo>
                  <a:lnTo>
                    <a:pt x="105464" y="227055"/>
                  </a:lnTo>
                  <a:lnTo>
                    <a:pt x="91189" y="177832"/>
                  </a:lnTo>
                  <a:lnTo>
                    <a:pt x="81657" y="127645"/>
                  </a:lnTo>
                  <a:lnTo>
                    <a:pt x="87289" y="74862"/>
                  </a:lnTo>
                  <a:lnTo>
                    <a:pt x="95333" y="54581"/>
                  </a:lnTo>
                  <a:lnTo>
                    <a:pt x="105084" y="35309"/>
                  </a:lnTo>
                  <a:lnTo>
                    <a:pt x="116544" y="17097"/>
                  </a:lnTo>
                  <a:lnTo>
                    <a:pt x="129718" y="0"/>
                  </a:lnTo>
                  <a:close/>
                </a:path>
              </a:pathLst>
            </a:custGeom>
            <a:solidFill>
              <a:srgbClr val="FFB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44053" y="4012348"/>
              <a:ext cx="314325" cy="389890"/>
            </a:xfrm>
            <a:custGeom>
              <a:avLst/>
              <a:gdLst/>
              <a:ahLst/>
              <a:cxnLst/>
              <a:rect l="l" t="t" r="r" b="b"/>
              <a:pathLst>
                <a:path w="314325" h="389889">
                  <a:moveTo>
                    <a:pt x="314147" y="61252"/>
                  </a:moveTo>
                  <a:lnTo>
                    <a:pt x="311188" y="54305"/>
                  </a:lnTo>
                  <a:lnTo>
                    <a:pt x="309626" y="50622"/>
                  </a:lnTo>
                  <a:lnTo>
                    <a:pt x="272796" y="16713"/>
                  </a:lnTo>
                  <a:lnTo>
                    <a:pt x="233870" y="952"/>
                  </a:lnTo>
                  <a:lnTo>
                    <a:pt x="222542" y="50"/>
                  </a:lnTo>
                  <a:lnTo>
                    <a:pt x="222542" y="61468"/>
                  </a:lnTo>
                  <a:lnTo>
                    <a:pt x="221716" y="68630"/>
                  </a:lnTo>
                  <a:lnTo>
                    <a:pt x="217538" y="74701"/>
                  </a:lnTo>
                  <a:lnTo>
                    <a:pt x="211404" y="77266"/>
                  </a:lnTo>
                  <a:lnTo>
                    <a:pt x="210007" y="77266"/>
                  </a:lnTo>
                  <a:lnTo>
                    <a:pt x="208737" y="76911"/>
                  </a:lnTo>
                  <a:lnTo>
                    <a:pt x="206324" y="75615"/>
                  </a:lnTo>
                  <a:lnTo>
                    <a:pt x="202209" y="69875"/>
                  </a:lnTo>
                  <a:lnTo>
                    <a:pt x="202958" y="62814"/>
                  </a:lnTo>
                  <a:lnTo>
                    <a:pt x="207149" y="56832"/>
                  </a:lnTo>
                  <a:lnTo>
                    <a:pt x="213296" y="54305"/>
                  </a:lnTo>
                  <a:lnTo>
                    <a:pt x="214693" y="54305"/>
                  </a:lnTo>
                  <a:lnTo>
                    <a:pt x="216217" y="54698"/>
                  </a:lnTo>
                  <a:lnTo>
                    <a:pt x="217614" y="55638"/>
                  </a:lnTo>
                  <a:lnTo>
                    <a:pt x="218630" y="55638"/>
                  </a:lnTo>
                  <a:lnTo>
                    <a:pt x="222542" y="61468"/>
                  </a:lnTo>
                  <a:lnTo>
                    <a:pt x="222542" y="50"/>
                  </a:lnTo>
                  <a:lnTo>
                    <a:pt x="221932" y="0"/>
                  </a:lnTo>
                  <a:lnTo>
                    <a:pt x="185826" y="8826"/>
                  </a:lnTo>
                  <a:lnTo>
                    <a:pt x="153466" y="30772"/>
                  </a:lnTo>
                  <a:lnTo>
                    <a:pt x="123431" y="59042"/>
                  </a:lnTo>
                  <a:lnTo>
                    <a:pt x="94322" y="86880"/>
                  </a:lnTo>
                  <a:lnTo>
                    <a:pt x="85572" y="94576"/>
                  </a:lnTo>
                  <a:lnTo>
                    <a:pt x="48526" y="133489"/>
                  </a:lnTo>
                  <a:lnTo>
                    <a:pt x="22466" y="171716"/>
                  </a:lnTo>
                  <a:lnTo>
                    <a:pt x="5270" y="212445"/>
                  </a:lnTo>
                  <a:lnTo>
                    <a:pt x="0" y="255828"/>
                  </a:lnTo>
                  <a:lnTo>
                    <a:pt x="9715" y="302006"/>
                  </a:lnTo>
                  <a:lnTo>
                    <a:pt x="23012" y="338836"/>
                  </a:lnTo>
                  <a:lnTo>
                    <a:pt x="26758" y="350164"/>
                  </a:lnTo>
                  <a:lnTo>
                    <a:pt x="31470" y="278968"/>
                  </a:lnTo>
                  <a:lnTo>
                    <a:pt x="48907" y="209296"/>
                  </a:lnTo>
                  <a:lnTo>
                    <a:pt x="68453" y="173164"/>
                  </a:lnTo>
                  <a:lnTo>
                    <a:pt x="93421" y="141490"/>
                  </a:lnTo>
                  <a:lnTo>
                    <a:pt x="123202" y="114147"/>
                  </a:lnTo>
                  <a:lnTo>
                    <a:pt x="157238" y="90995"/>
                  </a:lnTo>
                  <a:lnTo>
                    <a:pt x="161290" y="89204"/>
                  </a:lnTo>
                  <a:lnTo>
                    <a:pt x="162941" y="89204"/>
                  </a:lnTo>
                  <a:lnTo>
                    <a:pt x="168440" y="91579"/>
                  </a:lnTo>
                  <a:lnTo>
                    <a:pt x="171157" y="97218"/>
                  </a:lnTo>
                  <a:lnTo>
                    <a:pt x="170395" y="103911"/>
                  </a:lnTo>
                  <a:lnTo>
                    <a:pt x="165481" y="109423"/>
                  </a:lnTo>
                  <a:lnTo>
                    <a:pt x="126479" y="137541"/>
                  </a:lnTo>
                  <a:lnTo>
                    <a:pt x="95389" y="170713"/>
                  </a:lnTo>
                  <a:lnTo>
                    <a:pt x="72097" y="208737"/>
                  </a:lnTo>
                  <a:lnTo>
                    <a:pt x="56476" y="251383"/>
                  </a:lnTo>
                  <a:lnTo>
                    <a:pt x="48399" y="298424"/>
                  </a:lnTo>
                  <a:lnTo>
                    <a:pt x="45593" y="344601"/>
                  </a:lnTo>
                  <a:lnTo>
                    <a:pt x="43929" y="367080"/>
                  </a:lnTo>
                  <a:lnTo>
                    <a:pt x="41173" y="389585"/>
                  </a:lnTo>
                  <a:lnTo>
                    <a:pt x="59804" y="351078"/>
                  </a:lnTo>
                  <a:lnTo>
                    <a:pt x="74866" y="311226"/>
                  </a:lnTo>
                  <a:lnTo>
                    <a:pt x="91274" y="271754"/>
                  </a:lnTo>
                  <a:lnTo>
                    <a:pt x="113982" y="234403"/>
                  </a:lnTo>
                  <a:lnTo>
                    <a:pt x="145135" y="202361"/>
                  </a:lnTo>
                  <a:lnTo>
                    <a:pt x="181686" y="176530"/>
                  </a:lnTo>
                  <a:lnTo>
                    <a:pt x="220243" y="153212"/>
                  </a:lnTo>
                  <a:lnTo>
                    <a:pt x="257429" y="128689"/>
                  </a:lnTo>
                  <a:lnTo>
                    <a:pt x="289852" y="99275"/>
                  </a:lnTo>
                  <a:lnTo>
                    <a:pt x="296291" y="89204"/>
                  </a:lnTo>
                  <a:lnTo>
                    <a:pt x="303911" y="77266"/>
                  </a:lnTo>
                  <a:lnTo>
                    <a:pt x="314147" y="61252"/>
                  </a:lnTo>
                  <a:close/>
                </a:path>
              </a:pathLst>
            </a:custGeom>
            <a:solidFill>
              <a:srgbClr val="FFAA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2217" y="3969689"/>
              <a:ext cx="481330" cy="514984"/>
            </a:xfrm>
            <a:custGeom>
              <a:avLst/>
              <a:gdLst/>
              <a:ahLst/>
              <a:cxnLst/>
              <a:rect l="l" t="t" r="r" b="b"/>
              <a:pathLst>
                <a:path w="481330" h="514985">
                  <a:moveTo>
                    <a:pt x="381125" y="0"/>
                  </a:moveTo>
                  <a:lnTo>
                    <a:pt x="322998" y="13135"/>
                  </a:lnTo>
                  <a:lnTo>
                    <a:pt x="272292" y="47286"/>
                  </a:lnTo>
                  <a:lnTo>
                    <a:pt x="240408" y="76312"/>
                  </a:lnTo>
                  <a:lnTo>
                    <a:pt x="209935" y="100425"/>
                  </a:lnTo>
                  <a:lnTo>
                    <a:pt x="176136" y="119026"/>
                  </a:lnTo>
                  <a:lnTo>
                    <a:pt x="134553" y="131294"/>
                  </a:lnTo>
                  <a:lnTo>
                    <a:pt x="115250" y="135094"/>
                  </a:lnTo>
                  <a:lnTo>
                    <a:pt x="96145" y="139415"/>
                  </a:lnTo>
                  <a:lnTo>
                    <a:pt x="60058" y="153302"/>
                  </a:lnTo>
                  <a:lnTo>
                    <a:pt x="24534" y="180885"/>
                  </a:lnTo>
                  <a:lnTo>
                    <a:pt x="0" y="243723"/>
                  </a:lnTo>
                  <a:lnTo>
                    <a:pt x="5893" y="277708"/>
                  </a:lnTo>
                  <a:lnTo>
                    <a:pt x="20499" y="312556"/>
                  </a:lnTo>
                  <a:lnTo>
                    <a:pt x="41270" y="347632"/>
                  </a:lnTo>
                  <a:lnTo>
                    <a:pt x="65658" y="382300"/>
                  </a:lnTo>
                  <a:lnTo>
                    <a:pt x="115094" y="447872"/>
                  </a:lnTo>
                  <a:lnTo>
                    <a:pt x="135048" y="477505"/>
                  </a:lnTo>
                  <a:lnTo>
                    <a:pt x="148430" y="504189"/>
                  </a:lnTo>
                  <a:lnTo>
                    <a:pt x="149978" y="510366"/>
                  </a:lnTo>
                  <a:lnTo>
                    <a:pt x="155114" y="514437"/>
                  </a:lnTo>
                  <a:lnTo>
                    <a:pt x="165883" y="514437"/>
                  </a:lnTo>
                  <a:lnTo>
                    <a:pt x="170500" y="512890"/>
                  </a:lnTo>
                  <a:lnTo>
                    <a:pt x="174128" y="509846"/>
                  </a:lnTo>
                  <a:lnTo>
                    <a:pt x="194589" y="496410"/>
                  </a:lnTo>
                  <a:lnTo>
                    <a:pt x="215991" y="484612"/>
                  </a:lnTo>
                  <a:lnTo>
                    <a:pt x="238277" y="474547"/>
                  </a:lnTo>
                  <a:lnTo>
                    <a:pt x="261384" y="466314"/>
                  </a:lnTo>
                  <a:lnTo>
                    <a:pt x="280818" y="459934"/>
                  </a:lnTo>
                  <a:lnTo>
                    <a:pt x="298787" y="452593"/>
                  </a:lnTo>
                  <a:lnTo>
                    <a:pt x="315022" y="442377"/>
                  </a:lnTo>
                  <a:lnTo>
                    <a:pt x="315658" y="441706"/>
                  </a:lnTo>
                  <a:lnTo>
                    <a:pt x="210013" y="441706"/>
                  </a:lnTo>
                  <a:lnTo>
                    <a:pt x="210553" y="440678"/>
                  </a:lnTo>
                  <a:lnTo>
                    <a:pt x="165364" y="440678"/>
                  </a:lnTo>
                  <a:lnTo>
                    <a:pt x="148580" y="415698"/>
                  </a:lnTo>
                  <a:lnTo>
                    <a:pt x="129676" y="392154"/>
                  </a:lnTo>
                  <a:lnTo>
                    <a:pt x="89346" y="344391"/>
                  </a:lnTo>
                  <a:lnTo>
                    <a:pt x="65901" y="313649"/>
                  </a:lnTo>
                  <a:lnTo>
                    <a:pt x="50045" y="256216"/>
                  </a:lnTo>
                  <a:lnTo>
                    <a:pt x="64180" y="221442"/>
                  </a:lnTo>
                  <a:lnTo>
                    <a:pt x="81955" y="196692"/>
                  </a:lnTo>
                  <a:lnTo>
                    <a:pt x="98909" y="183991"/>
                  </a:lnTo>
                  <a:lnTo>
                    <a:pt x="119428" y="177723"/>
                  </a:lnTo>
                  <a:lnTo>
                    <a:pt x="156666" y="170555"/>
                  </a:lnTo>
                  <a:lnTo>
                    <a:pt x="173619" y="166364"/>
                  </a:lnTo>
                  <a:lnTo>
                    <a:pt x="181802" y="164084"/>
                  </a:lnTo>
                  <a:lnTo>
                    <a:pt x="212241" y="164084"/>
                  </a:lnTo>
                  <a:lnTo>
                    <a:pt x="233733" y="139996"/>
                  </a:lnTo>
                  <a:lnTo>
                    <a:pt x="238298" y="136913"/>
                  </a:lnTo>
                  <a:lnTo>
                    <a:pt x="242992" y="133337"/>
                  </a:lnTo>
                  <a:lnTo>
                    <a:pt x="247051" y="129227"/>
                  </a:lnTo>
                  <a:lnTo>
                    <a:pt x="306096" y="73041"/>
                  </a:lnTo>
                  <a:lnTo>
                    <a:pt x="338307" y="51020"/>
                  </a:lnTo>
                  <a:lnTo>
                    <a:pt x="374275" y="42161"/>
                  </a:lnTo>
                  <a:lnTo>
                    <a:pt x="480835" y="42161"/>
                  </a:lnTo>
                  <a:lnTo>
                    <a:pt x="459055" y="23007"/>
                  </a:lnTo>
                  <a:lnTo>
                    <a:pt x="415499" y="4769"/>
                  </a:lnTo>
                  <a:lnTo>
                    <a:pt x="406846" y="2648"/>
                  </a:lnTo>
                  <a:lnTo>
                    <a:pt x="398217" y="1161"/>
                  </a:lnTo>
                  <a:lnTo>
                    <a:pt x="389635" y="286"/>
                  </a:lnTo>
                  <a:lnTo>
                    <a:pt x="381125" y="0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231" y="4214687"/>
              <a:ext cx="187956" cy="19670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24864" y="4011853"/>
              <a:ext cx="369570" cy="398780"/>
            </a:xfrm>
            <a:custGeom>
              <a:avLst/>
              <a:gdLst/>
              <a:ahLst/>
              <a:cxnLst/>
              <a:rect l="l" t="t" r="r" b="b"/>
              <a:pathLst>
                <a:path w="369569" h="398779">
                  <a:moveTo>
                    <a:pt x="369138" y="65900"/>
                  </a:moveTo>
                  <a:lnTo>
                    <a:pt x="367817" y="34150"/>
                  </a:lnTo>
                  <a:lnTo>
                    <a:pt x="354152" y="5257"/>
                  </a:lnTo>
                  <a:lnTo>
                    <a:pt x="348183" y="0"/>
                  </a:lnTo>
                  <a:lnTo>
                    <a:pt x="241617" y="0"/>
                  </a:lnTo>
                  <a:lnTo>
                    <a:pt x="253568" y="965"/>
                  </a:lnTo>
                  <a:lnTo>
                    <a:pt x="266026" y="3975"/>
                  </a:lnTo>
                  <a:lnTo>
                    <a:pt x="308902" y="28625"/>
                  </a:lnTo>
                  <a:lnTo>
                    <a:pt x="333717" y="61468"/>
                  </a:lnTo>
                  <a:lnTo>
                    <a:pt x="309384" y="99301"/>
                  </a:lnTo>
                  <a:lnTo>
                    <a:pt x="277037" y="128676"/>
                  </a:lnTo>
                  <a:lnTo>
                    <a:pt x="240004" y="153238"/>
                  </a:lnTo>
                  <a:lnTo>
                    <a:pt x="201599" y="176644"/>
                  </a:lnTo>
                  <a:lnTo>
                    <a:pt x="165138" y="202552"/>
                  </a:lnTo>
                  <a:lnTo>
                    <a:pt x="133934" y="234619"/>
                  </a:lnTo>
                  <a:lnTo>
                    <a:pt x="111404" y="271983"/>
                  </a:lnTo>
                  <a:lnTo>
                    <a:pt x="95262" y="311454"/>
                  </a:lnTo>
                  <a:lnTo>
                    <a:pt x="80479" y="351307"/>
                  </a:lnTo>
                  <a:lnTo>
                    <a:pt x="62014" y="389813"/>
                  </a:lnTo>
                  <a:lnTo>
                    <a:pt x="64401" y="367004"/>
                  </a:lnTo>
                  <a:lnTo>
                    <a:pt x="65506" y="350354"/>
                  </a:lnTo>
                  <a:lnTo>
                    <a:pt x="67132" y="321538"/>
                  </a:lnTo>
                  <a:lnTo>
                    <a:pt x="68732" y="298119"/>
                  </a:lnTo>
                  <a:lnTo>
                    <a:pt x="76733" y="251066"/>
                  </a:lnTo>
                  <a:lnTo>
                    <a:pt x="92265" y="208457"/>
                  </a:lnTo>
                  <a:lnTo>
                    <a:pt x="115468" y="170510"/>
                  </a:lnTo>
                  <a:lnTo>
                    <a:pt x="146443" y="137477"/>
                  </a:lnTo>
                  <a:lnTo>
                    <a:pt x="185305" y="109613"/>
                  </a:lnTo>
                  <a:lnTo>
                    <a:pt x="190030" y="104114"/>
                  </a:lnTo>
                  <a:lnTo>
                    <a:pt x="190766" y="97256"/>
                  </a:lnTo>
                  <a:lnTo>
                    <a:pt x="188353" y="91935"/>
                  </a:lnTo>
                  <a:lnTo>
                    <a:pt x="183019" y="89598"/>
                  </a:lnTo>
                  <a:lnTo>
                    <a:pt x="181368" y="89598"/>
                  </a:lnTo>
                  <a:lnTo>
                    <a:pt x="143573" y="114350"/>
                  </a:lnTo>
                  <a:lnTo>
                    <a:pt x="113728" y="141706"/>
                  </a:lnTo>
                  <a:lnTo>
                    <a:pt x="88696" y="173380"/>
                  </a:lnTo>
                  <a:lnTo>
                    <a:pt x="69113" y="209511"/>
                  </a:lnTo>
                  <a:lnTo>
                    <a:pt x="52184" y="278980"/>
                  </a:lnTo>
                  <a:lnTo>
                    <a:pt x="47104" y="350354"/>
                  </a:lnTo>
                  <a:lnTo>
                    <a:pt x="43662" y="339026"/>
                  </a:lnTo>
                  <a:lnTo>
                    <a:pt x="39585" y="327253"/>
                  </a:lnTo>
                  <a:lnTo>
                    <a:pt x="30137" y="302234"/>
                  </a:lnTo>
                  <a:lnTo>
                    <a:pt x="20459" y="256044"/>
                  </a:lnTo>
                  <a:lnTo>
                    <a:pt x="25742" y="212648"/>
                  </a:lnTo>
                  <a:lnTo>
                    <a:pt x="42964" y="171919"/>
                  </a:lnTo>
                  <a:lnTo>
                    <a:pt x="69088" y="133705"/>
                  </a:lnTo>
                  <a:lnTo>
                    <a:pt x="79590" y="121932"/>
                  </a:lnTo>
                  <a:lnTo>
                    <a:pt x="49149" y="121932"/>
                  </a:lnTo>
                  <a:lnTo>
                    <a:pt x="24117" y="157187"/>
                  </a:lnTo>
                  <a:lnTo>
                    <a:pt x="6019" y="196697"/>
                  </a:lnTo>
                  <a:lnTo>
                    <a:pt x="0" y="249415"/>
                  </a:lnTo>
                  <a:lnTo>
                    <a:pt x="9537" y="299542"/>
                  </a:lnTo>
                  <a:lnTo>
                    <a:pt x="23990" y="348691"/>
                  </a:lnTo>
                  <a:lnTo>
                    <a:pt x="32715" y="398526"/>
                  </a:lnTo>
                  <a:lnTo>
                    <a:pt x="77901" y="398526"/>
                  </a:lnTo>
                  <a:lnTo>
                    <a:pt x="82473" y="389813"/>
                  </a:lnTo>
                  <a:lnTo>
                    <a:pt x="98983" y="358394"/>
                  </a:lnTo>
                  <a:lnTo>
                    <a:pt x="117424" y="315772"/>
                  </a:lnTo>
                  <a:lnTo>
                    <a:pt x="137033" y="274066"/>
                  </a:lnTo>
                  <a:lnTo>
                    <a:pt x="162140" y="235635"/>
                  </a:lnTo>
                  <a:lnTo>
                    <a:pt x="197104" y="202844"/>
                  </a:lnTo>
                  <a:lnTo>
                    <a:pt x="265315" y="202844"/>
                  </a:lnTo>
                  <a:lnTo>
                    <a:pt x="285508" y="187998"/>
                  </a:lnTo>
                  <a:lnTo>
                    <a:pt x="316293" y="161531"/>
                  </a:lnTo>
                  <a:lnTo>
                    <a:pt x="341642" y="131241"/>
                  </a:lnTo>
                  <a:lnTo>
                    <a:pt x="359829" y="98818"/>
                  </a:lnTo>
                  <a:lnTo>
                    <a:pt x="369138" y="65900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44687" y="4064099"/>
              <a:ext cx="20320" cy="24765"/>
            </a:xfrm>
            <a:custGeom>
              <a:avLst/>
              <a:gdLst/>
              <a:ahLst/>
              <a:cxnLst/>
              <a:rect l="l" t="t" r="r" b="b"/>
              <a:pathLst>
                <a:path w="20319" h="24764">
                  <a:moveTo>
                    <a:pt x="12419" y="0"/>
                  </a:moveTo>
                  <a:lnTo>
                    <a:pt x="11023" y="0"/>
                  </a:lnTo>
                  <a:lnTo>
                    <a:pt x="4939" y="2668"/>
                  </a:lnTo>
                  <a:lnTo>
                    <a:pt x="779" y="8994"/>
                  </a:lnTo>
                  <a:lnTo>
                    <a:pt x="0" y="16455"/>
                  </a:lnTo>
                  <a:lnTo>
                    <a:pt x="4047" y="22527"/>
                  </a:lnTo>
                  <a:lnTo>
                    <a:pt x="5062" y="23047"/>
                  </a:lnTo>
                  <a:lnTo>
                    <a:pt x="6456" y="23910"/>
                  </a:lnTo>
                  <a:lnTo>
                    <a:pt x="7725" y="24277"/>
                  </a:lnTo>
                  <a:lnTo>
                    <a:pt x="9121" y="24277"/>
                  </a:lnTo>
                  <a:lnTo>
                    <a:pt x="15191" y="21565"/>
                  </a:lnTo>
                  <a:lnTo>
                    <a:pt x="19348" y="15140"/>
                  </a:lnTo>
                  <a:lnTo>
                    <a:pt x="20198" y="7565"/>
                  </a:lnTo>
                  <a:lnTo>
                    <a:pt x="16351" y="1407"/>
                  </a:lnTo>
                  <a:lnTo>
                    <a:pt x="15336" y="1407"/>
                  </a:lnTo>
                  <a:lnTo>
                    <a:pt x="13813" y="405"/>
                  </a:lnTo>
                  <a:lnTo>
                    <a:pt x="12419" y="0"/>
                  </a:lnTo>
                  <a:close/>
                </a:path>
              </a:pathLst>
            </a:custGeom>
            <a:solidFill>
              <a:srgbClr val="AE1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2070" y="4523752"/>
              <a:ext cx="125730" cy="106680"/>
            </a:xfrm>
            <a:custGeom>
              <a:avLst/>
              <a:gdLst/>
              <a:ahLst/>
              <a:cxnLst/>
              <a:rect l="l" t="t" r="r" b="b"/>
              <a:pathLst>
                <a:path w="125730" h="106679">
                  <a:moveTo>
                    <a:pt x="42583" y="91681"/>
                  </a:moveTo>
                  <a:lnTo>
                    <a:pt x="42075" y="80924"/>
                  </a:lnTo>
                  <a:lnTo>
                    <a:pt x="36245" y="78473"/>
                  </a:lnTo>
                  <a:lnTo>
                    <a:pt x="32689" y="76873"/>
                  </a:lnTo>
                  <a:lnTo>
                    <a:pt x="28892" y="76136"/>
                  </a:lnTo>
                  <a:lnTo>
                    <a:pt x="18745" y="76136"/>
                  </a:lnTo>
                  <a:lnTo>
                    <a:pt x="12141" y="78511"/>
                  </a:lnTo>
                  <a:lnTo>
                    <a:pt x="6819" y="82867"/>
                  </a:lnTo>
                  <a:lnTo>
                    <a:pt x="2882" y="85813"/>
                  </a:lnTo>
                  <a:lnTo>
                    <a:pt x="469" y="90208"/>
                  </a:lnTo>
                  <a:lnTo>
                    <a:pt x="0" y="95084"/>
                  </a:lnTo>
                  <a:lnTo>
                    <a:pt x="0" y="103568"/>
                  </a:lnTo>
                  <a:lnTo>
                    <a:pt x="8839" y="106502"/>
                  </a:lnTo>
                  <a:lnTo>
                    <a:pt x="17729" y="106502"/>
                  </a:lnTo>
                  <a:lnTo>
                    <a:pt x="26860" y="105841"/>
                  </a:lnTo>
                  <a:lnTo>
                    <a:pt x="33705" y="102425"/>
                  </a:lnTo>
                  <a:lnTo>
                    <a:pt x="38150" y="97536"/>
                  </a:lnTo>
                  <a:lnTo>
                    <a:pt x="42583" y="91681"/>
                  </a:lnTo>
                  <a:close/>
                </a:path>
                <a:path w="125730" h="106679">
                  <a:moveTo>
                    <a:pt x="125196" y="17043"/>
                  </a:moveTo>
                  <a:lnTo>
                    <a:pt x="122885" y="8940"/>
                  </a:lnTo>
                  <a:lnTo>
                    <a:pt x="117424" y="3784"/>
                  </a:lnTo>
                  <a:lnTo>
                    <a:pt x="111836" y="1231"/>
                  </a:lnTo>
                  <a:lnTo>
                    <a:pt x="105879" y="0"/>
                  </a:lnTo>
                  <a:lnTo>
                    <a:pt x="100050" y="0"/>
                  </a:lnTo>
                  <a:lnTo>
                    <a:pt x="65290" y="15824"/>
                  </a:lnTo>
                  <a:lnTo>
                    <a:pt x="60845" y="30911"/>
                  </a:lnTo>
                  <a:lnTo>
                    <a:pt x="63004" y="39077"/>
                  </a:lnTo>
                  <a:lnTo>
                    <a:pt x="68656" y="44577"/>
                  </a:lnTo>
                  <a:lnTo>
                    <a:pt x="76466" y="47688"/>
                  </a:lnTo>
                  <a:lnTo>
                    <a:pt x="85204" y="48666"/>
                  </a:lnTo>
                  <a:lnTo>
                    <a:pt x="87744" y="48666"/>
                  </a:lnTo>
                  <a:lnTo>
                    <a:pt x="90284" y="48425"/>
                  </a:lnTo>
                  <a:lnTo>
                    <a:pt x="92557" y="47980"/>
                  </a:lnTo>
                  <a:lnTo>
                    <a:pt x="100520" y="46774"/>
                  </a:lnTo>
                  <a:lnTo>
                    <a:pt x="107924" y="44030"/>
                  </a:lnTo>
                  <a:lnTo>
                    <a:pt x="114579" y="39878"/>
                  </a:lnTo>
                  <a:lnTo>
                    <a:pt x="120345" y="34417"/>
                  </a:lnTo>
                  <a:lnTo>
                    <a:pt x="124358" y="26174"/>
                  </a:lnTo>
                  <a:lnTo>
                    <a:pt x="125196" y="17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745626" y="2107692"/>
            <a:ext cx="56991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345" dirty="0">
                <a:solidFill>
                  <a:srgbClr val="941B6C"/>
                </a:solidFill>
                <a:latin typeface="Arial MT"/>
                <a:cs typeface="Arial MT"/>
              </a:rPr>
              <a:t>Abnormalities</a:t>
            </a:r>
            <a:endParaRPr sz="80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04774" y="1841765"/>
            <a:ext cx="563245" cy="414020"/>
            <a:chOff x="804774" y="1841765"/>
            <a:chExt cx="563245" cy="414020"/>
          </a:xfrm>
        </p:grpSpPr>
        <p:sp>
          <p:nvSpPr>
            <p:cNvPr id="16" name="object 16"/>
            <p:cNvSpPr/>
            <p:nvPr/>
          </p:nvSpPr>
          <p:spPr>
            <a:xfrm>
              <a:off x="851928" y="1887435"/>
              <a:ext cx="459740" cy="323215"/>
            </a:xfrm>
            <a:custGeom>
              <a:avLst/>
              <a:gdLst/>
              <a:ahLst/>
              <a:cxnLst/>
              <a:rect l="l" t="t" r="r" b="b"/>
              <a:pathLst>
                <a:path w="459740" h="323214">
                  <a:moveTo>
                    <a:pt x="386626" y="18770"/>
                  </a:moveTo>
                  <a:lnTo>
                    <a:pt x="346278" y="13817"/>
                  </a:lnTo>
                  <a:lnTo>
                    <a:pt x="303136" y="7581"/>
                  </a:lnTo>
                  <a:lnTo>
                    <a:pt x="258940" y="2260"/>
                  </a:lnTo>
                  <a:lnTo>
                    <a:pt x="215442" y="0"/>
                  </a:lnTo>
                  <a:lnTo>
                    <a:pt x="191617" y="927"/>
                  </a:lnTo>
                  <a:lnTo>
                    <a:pt x="168935" y="3937"/>
                  </a:lnTo>
                  <a:lnTo>
                    <a:pt x="128206" y="17754"/>
                  </a:lnTo>
                  <a:lnTo>
                    <a:pt x="90843" y="46101"/>
                  </a:lnTo>
                  <a:lnTo>
                    <a:pt x="63157" y="82677"/>
                  </a:lnTo>
                  <a:lnTo>
                    <a:pt x="42672" y="125145"/>
                  </a:lnTo>
                  <a:lnTo>
                    <a:pt x="26962" y="171196"/>
                  </a:lnTo>
                  <a:lnTo>
                    <a:pt x="13538" y="218541"/>
                  </a:lnTo>
                  <a:lnTo>
                    <a:pt x="0" y="264845"/>
                  </a:lnTo>
                  <a:lnTo>
                    <a:pt x="30162" y="235254"/>
                  </a:lnTo>
                  <a:lnTo>
                    <a:pt x="55156" y="202857"/>
                  </a:lnTo>
                  <a:lnTo>
                    <a:pt x="77546" y="167754"/>
                  </a:lnTo>
                  <a:lnTo>
                    <a:pt x="99872" y="130009"/>
                  </a:lnTo>
                  <a:lnTo>
                    <a:pt x="115722" y="106070"/>
                  </a:lnTo>
                  <a:lnTo>
                    <a:pt x="154381" y="67221"/>
                  </a:lnTo>
                  <a:lnTo>
                    <a:pt x="228803" y="33413"/>
                  </a:lnTo>
                  <a:lnTo>
                    <a:pt x="280695" y="24587"/>
                  </a:lnTo>
                  <a:lnTo>
                    <a:pt x="333565" y="21234"/>
                  </a:lnTo>
                  <a:lnTo>
                    <a:pt x="386626" y="18770"/>
                  </a:lnTo>
                  <a:close/>
                </a:path>
                <a:path w="459740" h="323214">
                  <a:moveTo>
                    <a:pt x="459689" y="88277"/>
                  </a:moveTo>
                  <a:lnTo>
                    <a:pt x="433616" y="132854"/>
                  </a:lnTo>
                  <a:lnTo>
                    <a:pt x="399249" y="172758"/>
                  </a:lnTo>
                  <a:lnTo>
                    <a:pt x="359803" y="207441"/>
                  </a:lnTo>
                  <a:lnTo>
                    <a:pt x="318490" y="236308"/>
                  </a:lnTo>
                  <a:lnTo>
                    <a:pt x="272072" y="259181"/>
                  </a:lnTo>
                  <a:lnTo>
                    <a:pt x="224409" y="273151"/>
                  </a:lnTo>
                  <a:lnTo>
                    <a:pt x="175818" y="281152"/>
                  </a:lnTo>
                  <a:lnTo>
                    <a:pt x="77012" y="290957"/>
                  </a:lnTo>
                  <a:lnTo>
                    <a:pt x="27393" y="298589"/>
                  </a:lnTo>
                  <a:lnTo>
                    <a:pt x="57365" y="309105"/>
                  </a:lnTo>
                  <a:lnTo>
                    <a:pt x="87528" y="316636"/>
                  </a:lnTo>
                  <a:lnTo>
                    <a:pt x="117805" y="321183"/>
                  </a:lnTo>
                  <a:lnTo>
                    <a:pt x="148043" y="322694"/>
                  </a:lnTo>
                  <a:lnTo>
                    <a:pt x="200863" y="317944"/>
                  </a:lnTo>
                  <a:lnTo>
                    <a:pt x="252539" y="303593"/>
                  </a:lnTo>
                  <a:lnTo>
                    <a:pt x="302412" y="279514"/>
                  </a:lnTo>
                  <a:lnTo>
                    <a:pt x="349808" y="245567"/>
                  </a:lnTo>
                  <a:lnTo>
                    <a:pt x="382943" y="213182"/>
                  </a:lnTo>
                  <a:lnTo>
                    <a:pt x="411276" y="177241"/>
                  </a:lnTo>
                  <a:lnTo>
                    <a:pt x="435584" y="138201"/>
                  </a:lnTo>
                  <a:lnTo>
                    <a:pt x="456641" y="96532"/>
                  </a:lnTo>
                  <a:lnTo>
                    <a:pt x="459689" y="88277"/>
                  </a:lnTo>
                  <a:close/>
                </a:path>
              </a:pathLst>
            </a:custGeom>
            <a:solidFill>
              <a:srgbClr val="FFB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124" y="2069830"/>
              <a:ext cx="235118" cy="824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1501" y="1920417"/>
              <a:ext cx="417195" cy="224154"/>
            </a:xfrm>
            <a:custGeom>
              <a:avLst/>
              <a:gdLst/>
              <a:ahLst/>
              <a:cxnLst/>
              <a:rect l="l" t="t" r="r" b="b"/>
              <a:pathLst>
                <a:path w="417194" h="224155">
                  <a:moveTo>
                    <a:pt x="417068" y="0"/>
                  </a:moveTo>
                  <a:lnTo>
                    <a:pt x="368554" y="7645"/>
                  </a:lnTo>
                  <a:lnTo>
                    <a:pt x="345262" y="9055"/>
                  </a:lnTo>
                  <a:lnTo>
                    <a:pt x="345262" y="68110"/>
                  </a:lnTo>
                  <a:lnTo>
                    <a:pt x="342696" y="75641"/>
                  </a:lnTo>
                  <a:lnTo>
                    <a:pt x="336143" y="79019"/>
                  </a:lnTo>
                  <a:lnTo>
                    <a:pt x="333959" y="79019"/>
                  </a:lnTo>
                  <a:lnTo>
                    <a:pt x="327647" y="75006"/>
                  </a:lnTo>
                  <a:lnTo>
                    <a:pt x="325907" y="67157"/>
                  </a:lnTo>
                  <a:lnTo>
                    <a:pt x="327266" y="63169"/>
                  </a:lnTo>
                  <a:lnTo>
                    <a:pt x="328510" y="59499"/>
                  </a:lnTo>
                  <a:lnTo>
                    <a:pt x="335229" y="56057"/>
                  </a:lnTo>
                  <a:lnTo>
                    <a:pt x="337007" y="56057"/>
                  </a:lnTo>
                  <a:lnTo>
                    <a:pt x="343484" y="60286"/>
                  </a:lnTo>
                  <a:lnTo>
                    <a:pt x="345262" y="68110"/>
                  </a:lnTo>
                  <a:lnTo>
                    <a:pt x="345262" y="9055"/>
                  </a:lnTo>
                  <a:lnTo>
                    <a:pt x="319024" y="10617"/>
                  </a:lnTo>
                  <a:lnTo>
                    <a:pt x="278574" y="12319"/>
                  </a:lnTo>
                  <a:lnTo>
                    <a:pt x="278574" y="125196"/>
                  </a:lnTo>
                  <a:lnTo>
                    <a:pt x="275869" y="132727"/>
                  </a:lnTo>
                  <a:lnTo>
                    <a:pt x="269100" y="136093"/>
                  </a:lnTo>
                  <a:lnTo>
                    <a:pt x="267271" y="136093"/>
                  </a:lnTo>
                  <a:lnTo>
                    <a:pt x="260794" y="131851"/>
                  </a:lnTo>
                  <a:lnTo>
                    <a:pt x="259016" y="123990"/>
                  </a:lnTo>
                  <a:lnTo>
                    <a:pt x="261581" y="116408"/>
                  </a:lnTo>
                  <a:lnTo>
                    <a:pt x="268147" y="113017"/>
                  </a:lnTo>
                  <a:lnTo>
                    <a:pt x="268541" y="113017"/>
                  </a:lnTo>
                  <a:lnTo>
                    <a:pt x="268922" y="113144"/>
                  </a:lnTo>
                  <a:lnTo>
                    <a:pt x="270332" y="113144"/>
                  </a:lnTo>
                  <a:lnTo>
                    <a:pt x="276860" y="117373"/>
                  </a:lnTo>
                  <a:lnTo>
                    <a:pt x="278574" y="125196"/>
                  </a:lnTo>
                  <a:lnTo>
                    <a:pt x="278574" y="12319"/>
                  </a:lnTo>
                  <a:lnTo>
                    <a:pt x="269367" y="12700"/>
                  </a:lnTo>
                  <a:lnTo>
                    <a:pt x="220433" y="17614"/>
                  </a:lnTo>
                  <a:lnTo>
                    <a:pt x="176949" y="28194"/>
                  </a:lnTo>
                  <a:lnTo>
                    <a:pt x="176949" y="75641"/>
                  </a:lnTo>
                  <a:lnTo>
                    <a:pt x="174294" y="83172"/>
                  </a:lnTo>
                  <a:lnTo>
                    <a:pt x="167513" y="86626"/>
                  </a:lnTo>
                  <a:lnTo>
                    <a:pt x="166738" y="86626"/>
                  </a:lnTo>
                  <a:lnTo>
                    <a:pt x="166738" y="86118"/>
                  </a:lnTo>
                  <a:lnTo>
                    <a:pt x="165684" y="86118"/>
                  </a:lnTo>
                  <a:lnTo>
                    <a:pt x="159461" y="82105"/>
                  </a:lnTo>
                  <a:lnTo>
                    <a:pt x="157848" y="74269"/>
                  </a:lnTo>
                  <a:lnTo>
                    <a:pt x="160464" y="66611"/>
                  </a:lnTo>
                  <a:lnTo>
                    <a:pt x="166979" y="63169"/>
                  </a:lnTo>
                  <a:lnTo>
                    <a:pt x="168783" y="63169"/>
                  </a:lnTo>
                  <a:lnTo>
                    <a:pt x="175298" y="67475"/>
                  </a:lnTo>
                  <a:lnTo>
                    <a:pt x="176949" y="75641"/>
                  </a:lnTo>
                  <a:lnTo>
                    <a:pt x="176949" y="28194"/>
                  </a:lnTo>
                  <a:lnTo>
                    <a:pt x="128244" y="50990"/>
                  </a:lnTo>
                  <a:lnTo>
                    <a:pt x="96507" y="79629"/>
                  </a:lnTo>
                  <a:lnTo>
                    <a:pt x="73228" y="114350"/>
                  </a:lnTo>
                  <a:lnTo>
                    <a:pt x="53225" y="151625"/>
                  </a:lnTo>
                  <a:lnTo>
                    <a:pt x="31292" y="187972"/>
                  </a:lnTo>
                  <a:lnTo>
                    <a:pt x="24104" y="197675"/>
                  </a:lnTo>
                  <a:lnTo>
                    <a:pt x="16421" y="206857"/>
                  </a:lnTo>
                  <a:lnTo>
                    <a:pt x="8356" y="215646"/>
                  </a:lnTo>
                  <a:lnTo>
                    <a:pt x="0" y="224129"/>
                  </a:lnTo>
                  <a:lnTo>
                    <a:pt x="36664" y="202399"/>
                  </a:lnTo>
                  <a:lnTo>
                    <a:pt x="69316" y="176352"/>
                  </a:lnTo>
                  <a:lnTo>
                    <a:pt x="97891" y="145021"/>
                  </a:lnTo>
                  <a:lnTo>
                    <a:pt x="122085" y="107556"/>
                  </a:lnTo>
                  <a:lnTo>
                    <a:pt x="123952" y="103886"/>
                  </a:lnTo>
                  <a:lnTo>
                    <a:pt x="126339" y="102362"/>
                  </a:lnTo>
                  <a:lnTo>
                    <a:pt x="134924" y="102362"/>
                  </a:lnTo>
                  <a:lnTo>
                    <a:pt x="141033" y="112509"/>
                  </a:lnTo>
                  <a:lnTo>
                    <a:pt x="118643" y="150050"/>
                  </a:lnTo>
                  <a:lnTo>
                    <a:pt x="71970" y="201561"/>
                  </a:lnTo>
                  <a:lnTo>
                    <a:pt x="44119" y="222732"/>
                  </a:lnTo>
                  <a:lnTo>
                    <a:pt x="81330" y="208610"/>
                  </a:lnTo>
                  <a:lnTo>
                    <a:pt x="117094" y="191338"/>
                  </a:lnTo>
                  <a:lnTo>
                    <a:pt x="151968" y="171742"/>
                  </a:lnTo>
                  <a:lnTo>
                    <a:pt x="187833" y="149796"/>
                  </a:lnTo>
                  <a:lnTo>
                    <a:pt x="189344" y="149415"/>
                  </a:lnTo>
                  <a:lnTo>
                    <a:pt x="317728" y="149415"/>
                  </a:lnTo>
                  <a:lnTo>
                    <a:pt x="332867" y="136093"/>
                  </a:lnTo>
                  <a:lnTo>
                    <a:pt x="350634" y="120459"/>
                  </a:lnTo>
                  <a:lnTo>
                    <a:pt x="356908" y="113017"/>
                  </a:lnTo>
                  <a:lnTo>
                    <a:pt x="365899" y="102362"/>
                  </a:lnTo>
                  <a:lnTo>
                    <a:pt x="379158" y="86626"/>
                  </a:lnTo>
                  <a:lnTo>
                    <a:pt x="381876" y="83400"/>
                  </a:lnTo>
                  <a:lnTo>
                    <a:pt x="384365" y="79019"/>
                  </a:lnTo>
                  <a:lnTo>
                    <a:pt x="397383" y="56057"/>
                  </a:lnTo>
                  <a:lnTo>
                    <a:pt x="404812" y="42964"/>
                  </a:lnTo>
                  <a:lnTo>
                    <a:pt x="417068" y="0"/>
                  </a:lnTo>
                  <a:close/>
                </a:path>
              </a:pathLst>
            </a:custGeom>
            <a:solidFill>
              <a:srgbClr val="FFAA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4773" y="1841766"/>
              <a:ext cx="563245" cy="414020"/>
            </a:xfrm>
            <a:custGeom>
              <a:avLst/>
              <a:gdLst/>
              <a:ahLst/>
              <a:cxnLst/>
              <a:rect l="l" t="t" r="r" b="b"/>
              <a:pathLst>
                <a:path w="563244" h="414019">
                  <a:moveTo>
                    <a:pt x="562711" y="85051"/>
                  </a:moveTo>
                  <a:lnTo>
                    <a:pt x="562076" y="78270"/>
                  </a:lnTo>
                  <a:lnTo>
                    <a:pt x="560158" y="57835"/>
                  </a:lnTo>
                  <a:lnTo>
                    <a:pt x="551561" y="46939"/>
                  </a:lnTo>
                  <a:lnTo>
                    <a:pt x="541464" y="34124"/>
                  </a:lnTo>
                  <a:lnTo>
                    <a:pt x="524256" y="25323"/>
                  </a:lnTo>
                  <a:lnTo>
                    <a:pt x="505701" y="20789"/>
                  </a:lnTo>
                  <a:lnTo>
                    <a:pt x="505701" y="133692"/>
                  </a:lnTo>
                  <a:lnTo>
                    <a:pt x="502653" y="141947"/>
                  </a:lnTo>
                  <a:lnTo>
                    <a:pt x="502018" y="141947"/>
                  </a:lnTo>
                  <a:lnTo>
                    <a:pt x="481190" y="183527"/>
                  </a:lnTo>
                  <a:lnTo>
                    <a:pt x="457111" y="222529"/>
                  </a:lnTo>
                  <a:lnTo>
                    <a:pt x="428879" y="258470"/>
                  </a:lnTo>
                  <a:lnTo>
                    <a:pt x="395605" y="290855"/>
                  </a:lnTo>
                  <a:lnTo>
                    <a:pt x="348526" y="324726"/>
                  </a:lnTo>
                  <a:lnTo>
                    <a:pt x="298881" y="348754"/>
                  </a:lnTo>
                  <a:lnTo>
                    <a:pt x="247370" y="363093"/>
                  </a:lnTo>
                  <a:lnTo>
                    <a:pt x="194703" y="367855"/>
                  </a:lnTo>
                  <a:lnTo>
                    <a:pt x="164604" y="366318"/>
                  </a:lnTo>
                  <a:lnTo>
                    <a:pt x="134480" y="361746"/>
                  </a:lnTo>
                  <a:lnTo>
                    <a:pt x="104470" y="354203"/>
                  </a:lnTo>
                  <a:lnTo>
                    <a:pt x="74701" y="343750"/>
                  </a:lnTo>
                  <a:lnTo>
                    <a:pt x="124167" y="336105"/>
                  </a:lnTo>
                  <a:lnTo>
                    <a:pt x="222681" y="326326"/>
                  </a:lnTo>
                  <a:lnTo>
                    <a:pt x="271132" y="318338"/>
                  </a:lnTo>
                  <a:lnTo>
                    <a:pt x="364921" y="281597"/>
                  </a:lnTo>
                  <a:lnTo>
                    <a:pt x="406057" y="252945"/>
                  </a:lnTo>
                  <a:lnTo>
                    <a:pt x="445274" y="218249"/>
                  </a:lnTo>
                  <a:lnTo>
                    <a:pt x="479513" y="178269"/>
                  </a:lnTo>
                  <a:lnTo>
                    <a:pt x="505701" y="133692"/>
                  </a:lnTo>
                  <a:lnTo>
                    <a:pt x="505701" y="20789"/>
                  </a:lnTo>
                  <a:lnTo>
                    <a:pt x="503770" y="20307"/>
                  </a:lnTo>
                  <a:lnTo>
                    <a:pt x="503034" y="20243"/>
                  </a:lnTo>
                  <a:lnTo>
                    <a:pt x="503034" y="78270"/>
                  </a:lnTo>
                  <a:lnTo>
                    <a:pt x="490829" y="121577"/>
                  </a:lnTo>
                  <a:lnTo>
                    <a:pt x="467982" y="162394"/>
                  </a:lnTo>
                  <a:lnTo>
                    <a:pt x="436829" y="199809"/>
                  </a:lnTo>
                  <a:lnTo>
                    <a:pt x="399694" y="232943"/>
                  </a:lnTo>
                  <a:lnTo>
                    <a:pt x="358927" y="260858"/>
                  </a:lnTo>
                  <a:lnTo>
                    <a:pt x="316877" y="282663"/>
                  </a:lnTo>
                  <a:lnTo>
                    <a:pt x="275869" y="297459"/>
                  </a:lnTo>
                  <a:lnTo>
                    <a:pt x="222935" y="307835"/>
                  </a:lnTo>
                  <a:lnTo>
                    <a:pt x="168871" y="312420"/>
                  </a:lnTo>
                  <a:lnTo>
                    <a:pt x="172339" y="310769"/>
                  </a:lnTo>
                  <a:lnTo>
                    <a:pt x="185153" y="304685"/>
                  </a:lnTo>
                  <a:lnTo>
                    <a:pt x="188353" y="303161"/>
                  </a:lnTo>
                  <a:lnTo>
                    <a:pt x="225818" y="283946"/>
                  </a:lnTo>
                  <a:lnTo>
                    <a:pt x="280454" y="251282"/>
                  </a:lnTo>
                  <a:lnTo>
                    <a:pt x="285216" y="238315"/>
                  </a:lnTo>
                  <a:lnTo>
                    <a:pt x="282575" y="232016"/>
                  </a:lnTo>
                  <a:lnTo>
                    <a:pt x="277342" y="229336"/>
                  </a:lnTo>
                  <a:lnTo>
                    <a:pt x="275971" y="229336"/>
                  </a:lnTo>
                  <a:lnTo>
                    <a:pt x="274421" y="229717"/>
                  </a:lnTo>
                  <a:lnTo>
                    <a:pt x="238531" y="251663"/>
                  </a:lnTo>
                  <a:lnTo>
                    <a:pt x="203809" y="271373"/>
                  </a:lnTo>
                  <a:lnTo>
                    <a:pt x="168122" y="288861"/>
                  </a:lnTo>
                  <a:lnTo>
                    <a:pt x="131000" y="303161"/>
                  </a:lnTo>
                  <a:lnTo>
                    <a:pt x="158788" y="281800"/>
                  </a:lnTo>
                  <a:lnTo>
                    <a:pt x="183654" y="257289"/>
                  </a:lnTo>
                  <a:lnTo>
                    <a:pt x="205346" y="229908"/>
                  </a:lnTo>
                  <a:lnTo>
                    <a:pt x="223685" y="199809"/>
                  </a:lnTo>
                  <a:lnTo>
                    <a:pt x="227711" y="192176"/>
                  </a:lnTo>
                  <a:lnTo>
                    <a:pt x="221881" y="181902"/>
                  </a:lnTo>
                  <a:lnTo>
                    <a:pt x="213258" y="181902"/>
                  </a:lnTo>
                  <a:lnTo>
                    <a:pt x="210794" y="183426"/>
                  </a:lnTo>
                  <a:lnTo>
                    <a:pt x="208788" y="187096"/>
                  </a:lnTo>
                  <a:lnTo>
                    <a:pt x="184581" y="225183"/>
                  </a:lnTo>
                  <a:lnTo>
                    <a:pt x="155956" y="256882"/>
                  </a:lnTo>
                  <a:lnTo>
                    <a:pt x="123291" y="283083"/>
                  </a:lnTo>
                  <a:lnTo>
                    <a:pt x="86982" y="304685"/>
                  </a:lnTo>
                  <a:lnTo>
                    <a:pt x="95313" y="296113"/>
                  </a:lnTo>
                  <a:lnTo>
                    <a:pt x="140081" y="231698"/>
                  </a:lnTo>
                  <a:lnTo>
                    <a:pt x="160045" y="193789"/>
                  </a:lnTo>
                  <a:lnTo>
                    <a:pt x="183261" y="158584"/>
                  </a:lnTo>
                  <a:lnTo>
                    <a:pt x="214934" y="129641"/>
                  </a:lnTo>
                  <a:lnTo>
                    <a:pt x="259702" y="107632"/>
                  </a:lnTo>
                  <a:lnTo>
                    <a:pt x="306920" y="96024"/>
                  </a:lnTo>
                  <a:lnTo>
                    <a:pt x="355739" y="91059"/>
                  </a:lnTo>
                  <a:lnTo>
                    <a:pt x="405269" y="88963"/>
                  </a:lnTo>
                  <a:lnTo>
                    <a:pt x="454660" y="85953"/>
                  </a:lnTo>
                  <a:lnTo>
                    <a:pt x="503034" y="78270"/>
                  </a:lnTo>
                  <a:lnTo>
                    <a:pt x="503034" y="20243"/>
                  </a:lnTo>
                  <a:lnTo>
                    <a:pt x="481355" y="18034"/>
                  </a:lnTo>
                  <a:lnTo>
                    <a:pt x="469404" y="17767"/>
                  </a:lnTo>
                  <a:lnTo>
                    <a:pt x="458330" y="17513"/>
                  </a:lnTo>
                  <a:lnTo>
                    <a:pt x="436346" y="17703"/>
                  </a:lnTo>
                  <a:lnTo>
                    <a:pt x="431952" y="17703"/>
                  </a:lnTo>
                  <a:lnTo>
                    <a:pt x="431952" y="65455"/>
                  </a:lnTo>
                  <a:lnTo>
                    <a:pt x="379196" y="67881"/>
                  </a:lnTo>
                  <a:lnTo>
                    <a:pt x="326644" y="71196"/>
                  </a:lnTo>
                  <a:lnTo>
                    <a:pt x="275043" y="79971"/>
                  </a:lnTo>
                  <a:lnTo>
                    <a:pt x="225183" y="98818"/>
                  </a:lnTo>
                  <a:lnTo>
                    <a:pt x="180276" y="131622"/>
                  </a:lnTo>
                  <a:lnTo>
                    <a:pt x="146888" y="176314"/>
                  </a:lnTo>
                  <a:lnTo>
                    <a:pt x="124663" y="213944"/>
                  </a:lnTo>
                  <a:lnTo>
                    <a:pt x="102400" y="248970"/>
                  </a:lnTo>
                  <a:lnTo>
                    <a:pt x="77558" y="281266"/>
                  </a:lnTo>
                  <a:lnTo>
                    <a:pt x="47586" y="310769"/>
                  </a:lnTo>
                  <a:lnTo>
                    <a:pt x="61226" y="264756"/>
                  </a:lnTo>
                  <a:lnTo>
                    <a:pt x="74625" y="217589"/>
                  </a:lnTo>
                  <a:lnTo>
                    <a:pt x="90258" y="171627"/>
                  </a:lnTo>
                  <a:lnTo>
                    <a:pt x="110629" y="129209"/>
                  </a:lnTo>
                  <a:lnTo>
                    <a:pt x="138226" y="92697"/>
                  </a:lnTo>
                  <a:lnTo>
                    <a:pt x="175552" y="64439"/>
                  </a:lnTo>
                  <a:lnTo>
                    <a:pt x="175018" y="64947"/>
                  </a:lnTo>
                  <a:lnTo>
                    <a:pt x="176187" y="64439"/>
                  </a:lnTo>
                  <a:lnTo>
                    <a:pt x="194551" y="56464"/>
                  </a:lnTo>
                  <a:lnTo>
                    <a:pt x="215798" y="50901"/>
                  </a:lnTo>
                  <a:lnTo>
                    <a:pt x="238429" y="47866"/>
                  </a:lnTo>
                  <a:lnTo>
                    <a:pt x="262140" y="46939"/>
                  </a:lnTo>
                  <a:lnTo>
                    <a:pt x="305308" y="49187"/>
                  </a:lnTo>
                  <a:lnTo>
                    <a:pt x="349135" y="54483"/>
                  </a:lnTo>
                  <a:lnTo>
                    <a:pt x="391922" y="60642"/>
                  </a:lnTo>
                  <a:lnTo>
                    <a:pt x="431952" y="65455"/>
                  </a:lnTo>
                  <a:lnTo>
                    <a:pt x="431952" y="17703"/>
                  </a:lnTo>
                  <a:lnTo>
                    <a:pt x="414058" y="17640"/>
                  </a:lnTo>
                  <a:lnTo>
                    <a:pt x="408419" y="17259"/>
                  </a:lnTo>
                  <a:lnTo>
                    <a:pt x="370801" y="13271"/>
                  </a:lnTo>
                  <a:lnTo>
                    <a:pt x="332320" y="7493"/>
                  </a:lnTo>
                  <a:lnTo>
                    <a:pt x="293598" y="2273"/>
                  </a:lnTo>
                  <a:lnTo>
                    <a:pt x="255270" y="0"/>
                  </a:lnTo>
                  <a:lnTo>
                    <a:pt x="180606" y="12852"/>
                  </a:lnTo>
                  <a:lnTo>
                    <a:pt x="143675" y="32232"/>
                  </a:lnTo>
                  <a:lnTo>
                    <a:pt x="114084" y="58597"/>
                  </a:lnTo>
                  <a:lnTo>
                    <a:pt x="90538" y="90627"/>
                  </a:lnTo>
                  <a:lnTo>
                    <a:pt x="71691" y="126987"/>
                  </a:lnTo>
                  <a:lnTo>
                    <a:pt x="56235" y="166357"/>
                  </a:lnTo>
                  <a:lnTo>
                    <a:pt x="42862" y="207391"/>
                  </a:lnTo>
                  <a:lnTo>
                    <a:pt x="30187" y="248970"/>
                  </a:lnTo>
                  <a:lnTo>
                    <a:pt x="17068" y="289166"/>
                  </a:lnTo>
                  <a:lnTo>
                    <a:pt x="482" y="330809"/>
                  </a:lnTo>
                  <a:lnTo>
                    <a:pt x="0" y="334492"/>
                  </a:lnTo>
                  <a:lnTo>
                    <a:pt x="54800" y="384860"/>
                  </a:lnTo>
                  <a:lnTo>
                    <a:pt x="100342" y="401066"/>
                  </a:lnTo>
                  <a:lnTo>
                    <a:pt x="146456" y="410781"/>
                  </a:lnTo>
                  <a:lnTo>
                    <a:pt x="192697" y="414020"/>
                  </a:lnTo>
                  <a:lnTo>
                    <a:pt x="240080" y="410578"/>
                  </a:lnTo>
                  <a:lnTo>
                    <a:pt x="286727" y="400240"/>
                  </a:lnTo>
                  <a:lnTo>
                    <a:pt x="332168" y="383006"/>
                  </a:lnTo>
                  <a:lnTo>
                    <a:pt x="417639" y="327774"/>
                  </a:lnTo>
                  <a:lnTo>
                    <a:pt x="450494" y="295846"/>
                  </a:lnTo>
                  <a:lnTo>
                    <a:pt x="478866" y="260680"/>
                  </a:lnTo>
                  <a:lnTo>
                    <a:pt x="503440" y="222808"/>
                  </a:lnTo>
                  <a:lnTo>
                    <a:pt x="524916" y="182714"/>
                  </a:lnTo>
                  <a:lnTo>
                    <a:pt x="544004" y="140931"/>
                  </a:lnTo>
                  <a:lnTo>
                    <a:pt x="546976" y="133692"/>
                  </a:lnTo>
                  <a:lnTo>
                    <a:pt x="555269" y="113499"/>
                  </a:lnTo>
                  <a:lnTo>
                    <a:pt x="562711" y="85051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0455" y="1975713"/>
              <a:ext cx="187960" cy="82550"/>
            </a:xfrm>
            <a:custGeom>
              <a:avLst/>
              <a:gdLst/>
              <a:ahLst/>
              <a:cxnLst/>
              <a:rect l="l" t="t" r="r" b="b"/>
              <a:pathLst>
                <a:path w="187959" h="82550">
                  <a:moveTo>
                    <a:pt x="19761" y="20193"/>
                  </a:moveTo>
                  <a:lnTo>
                    <a:pt x="17983" y="12954"/>
                  </a:lnTo>
                  <a:lnTo>
                    <a:pt x="11277" y="9271"/>
                  </a:lnTo>
                  <a:lnTo>
                    <a:pt x="9829" y="9271"/>
                  </a:lnTo>
                  <a:lnTo>
                    <a:pt x="9461" y="9144"/>
                  </a:lnTo>
                  <a:lnTo>
                    <a:pt x="9067" y="9144"/>
                  </a:lnTo>
                  <a:lnTo>
                    <a:pt x="2565" y="12280"/>
                  </a:lnTo>
                  <a:lnTo>
                    <a:pt x="0" y="19278"/>
                  </a:lnTo>
                  <a:lnTo>
                    <a:pt x="1727" y="26543"/>
                  </a:lnTo>
                  <a:lnTo>
                    <a:pt x="8089" y="30441"/>
                  </a:lnTo>
                  <a:lnTo>
                    <a:pt x="9969" y="30441"/>
                  </a:lnTo>
                  <a:lnTo>
                    <a:pt x="16954" y="27266"/>
                  </a:lnTo>
                  <a:lnTo>
                    <a:pt x="19761" y="20193"/>
                  </a:lnTo>
                  <a:close/>
                </a:path>
                <a:path w="187959" h="82550">
                  <a:moveTo>
                    <a:pt x="120230" y="70662"/>
                  </a:moveTo>
                  <a:lnTo>
                    <a:pt x="118452" y="62407"/>
                  </a:lnTo>
                  <a:lnTo>
                    <a:pt x="111734" y="57975"/>
                  </a:lnTo>
                  <a:lnTo>
                    <a:pt x="110680" y="57975"/>
                  </a:lnTo>
                  <a:lnTo>
                    <a:pt x="110286" y="57848"/>
                  </a:lnTo>
                  <a:lnTo>
                    <a:pt x="109486" y="57848"/>
                  </a:lnTo>
                  <a:lnTo>
                    <a:pt x="102793" y="61417"/>
                  </a:lnTo>
                  <a:lnTo>
                    <a:pt x="100266" y="69392"/>
                  </a:lnTo>
                  <a:lnTo>
                    <a:pt x="102120" y="77647"/>
                  </a:lnTo>
                  <a:lnTo>
                    <a:pt x="108572" y="82067"/>
                  </a:lnTo>
                  <a:lnTo>
                    <a:pt x="109626" y="82067"/>
                  </a:lnTo>
                  <a:lnTo>
                    <a:pt x="109918" y="82194"/>
                  </a:lnTo>
                  <a:lnTo>
                    <a:pt x="110464" y="82194"/>
                  </a:lnTo>
                  <a:lnTo>
                    <a:pt x="117436" y="78638"/>
                  </a:lnTo>
                  <a:lnTo>
                    <a:pt x="120230" y="70662"/>
                  </a:lnTo>
                  <a:close/>
                </a:path>
                <a:path w="187959" h="82550">
                  <a:moveTo>
                    <a:pt x="187350" y="12801"/>
                  </a:moveTo>
                  <a:lnTo>
                    <a:pt x="185508" y="4508"/>
                  </a:lnTo>
                  <a:lnTo>
                    <a:pt x="178828" y="0"/>
                  </a:lnTo>
                  <a:lnTo>
                    <a:pt x="176987" y="0"/>
                  </a:lnTo>
                  <a:lnTo>
                    <a:pt x="170256" y="3657"/>
                  </a:lnTo>
                  <a:lnTo>
                    <a:pt x="167551" y="11734"/>
                  </a:lnTo>
                  <a:lnTo>
                    <a:pt x="169214" y="20015"/>
                  </a:lnTo>
                  <a:lnTo>
                    <a:pt x="175679" y="24231"/>
                  </a:lnTo>
                  <a:lnTo>
                    <a:pt x="176733" y="24231"/>
                  </a:lnTo>
                  <a:lnTo>
                    <a:pt x="177139" y="24358"/>
                  </a:lnTo>
                  <a:lnTo>
                    <a:pt x="177939" y="24358"/>
                  </a:lnTo>
                  <a:lnTo>
                    <a:pt x="184696" y="20789"/>
                  </a:lnTo>
                  <a:lnTo>
                    <a:pt x="187350" y="12801"/>
                  </a:lnTo>
                  <a:close/>
                </a:path>
              </a:pathLst>
            </a:custGeom>
            <a:solidFill>
              <a:srgbClr val="AE15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805053" y="125"/>
            <a:ext cx="7333615" cy="1965960"/>
            <a:chOff x="1805053" y="125"/>
            <a:chExt cx="7333615" cy="1965960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5053" y="125"/>
              <a:ext cx="7333307" cy="172595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60101" y="1442209"/>
              <a:ext cx="565325" cy="523862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3434" y="2840531"/>
            <a:ext cx="617036" cy="5416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169" y="904246"/>
            <a:ext cx="6841839" cy="33166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FF7D-3B31-C8B2-4007-CB26FFB2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23" y="-522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Congenital abnormalities :</a:t>
            </a:r>
            <a:endParaRPr lang="en-JO" b="1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A7DFD1D-7186-6F85-1C5D-FCC62075FD65}"/>
              </a:ext>
            </a:extLst>
          </p:cNvPr>
          <p:cNvSpPr txBox="1"/>
          <p:nvPr/>
        </p:nvSpPr>
        <p:spPr>
          <a:xfrm>
            <a:off x="410604" y="1092011"/>
            <a:ext cx="6630670" cy="327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4254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941B6C"/>
                </a:solidFill>
                <a:latin typeface="Tahoma"/>
                <a:cs typeface="Tahoma"/>
              </a:rPr>
              <a:t>1-</a:t>
            </a:r>
            <a:r>
              <a:rPr sz="1800" b="1" spc="-160" dirty="0">
                <a:solidFill>
                  <a:srgbClr val="941B6C"/>
                </a:solidFill>
                <a:latin typeface="Tahoma"/>
                <a:cs typeface="Tahoma"/>
              </a:rPr>
              <a:t>amazia</a:t>
            </a:r>
            <a:r>
              <a:rPr sz="18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0" dirty="0">
                <a:solidFill>
                  <a:srgbClr val="941B6C"/>
                </a:solidFill>
                <a:latin typeface="Tahoma"/>
                <a:cs typeface="Tahoma"/>
              </a:rPr>
              <a:t>: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Congenital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absence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occur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on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one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or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both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sides.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It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sometimes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associated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absence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sternal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portion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pectoralis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major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(Poland’s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syndrome).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It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more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males.</a:t>
            </a:r>
            <a:endParaRPr sz="1800" dirty="0">
              <a:latin typeface="Tahoma"/>
              <a:cs typeface="Tahoma"/>
            </a:endParaRPr>
          </a:p>
          <a:p>
            <a:pPr marL="12700" marR="506730" indent="-8890">
              <a:lnSpc>
                <a:spcPct val="100000"/>
              </a:lnSpc>
              <a:spcBef>
                <a:spcPts val="1085"/>
              </a:spcBef>
              <a:buSzPct val="87500"/>
              <a:buAutoNum type="arabicPlain" startAt="2"/>
              <a:tabLst>
                <a:tab pos="205104" algn="l"/>
              </a:tabLst>
            </a:pPr>
            <a:r>
              <a:rPr sz="1600" b="1" spc="-125" dirty="0">
                <a:solidFill>
                  <a:srgbClr val="941B6C"/>
                </a:solidFill>
                <a:latin typeface="Tahoma"/>
                <a:cs typeface="Tahoma"/>
              </a:rPr>
              <a:t>	Polymazia</a:t>
            </a:r>
            <a:r>
              <a:rPr sz="1600" spc="-125" dirty="0">
                <a:solidFill>
                  <a:srgbClr val="941B6C"/>
                </a:solidFill>
                <a:latin typeface="Tahoma"/>
                <a:cs typeface="Tahoma"/>
              </a:rPr>
              <a:t>: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Accessory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have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been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recorded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axilla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(the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frequent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site),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groin,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buttock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thigh.</a:t>
            </a:r>
            <a:endParaRPr sz="1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95"/>
              </a:spcBef>
              <a:buClr>
                <a:srgbClr val="941B6C"/>
              </a:buClr>
              <a:buFont typeface="Tahoma"/>
              <a:buAutoNum type="arabicPlain" startAt="2"/>
            </a:pPr>
            <a:endParaRPr sz="1600" dirty="0">
              <a:latin typeface="Tahoma"/>
              <a:cs typeface="Tahoma"/>
            </a:endParaRPr>
          </a:p>
          <a:p>
            <a:pPr marL="12700" marR="27305" indent="-8890">
              <a:lnSpc>
                <a:spcPts val="1900"/>
              </a:lnSpc>
              <a:buSzPct val="87500"/>
              <a:buAutoNum type="arabicPlain" startAt="2"/>
              <a:tabLst>
                <a:tab pos="205104" algn="l"/>
              </a:tabLst>
            </a:pPr>
            <a:r>
              <a:rPr sz="1600" b="1" spc="-85" dirty="0">
                <a:solidFill>
                  <a:srgbClr val="941B6C"/>
                </a:solidFill>
                <a:latin typeface="Tahoma"/>
                <a:cs typeface="Tahoma"/>
              </a:rPr>
              <a:t>	Mastitis</a:t>
            </a:r>
            <a:r>
              <a:rPr sz="16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of </a:t>
            </a: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infants</a:t>
            </a:r>
            <a:r>
              <a:rPr sz="1600" spc="-120" dirty="0">
                <a:solidFill>
                  <a:srgbClr val="941B6C"/>
                </a:solidFill>
                <a:latin typeface="Tahoma"/>
                <a:cs typeface="Tahoma"/>
              </a:rPr>
              <a:t>: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least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as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boys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as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girls.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941B6C"/>
                </a:solidFill>
                <a:latin typeface="Tahoma"/>
                <a:cs typeface="Tahoma"/>
              </a:rPr>
              <a:t>On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third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fourth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day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life,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infants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usually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present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unilateral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swelling,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erythema,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warmth,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tenderness,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induration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breast,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occasionally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purulent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discharge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from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nipple,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and/or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fluctuation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suggesting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1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abscess.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10" name="object 6">
            <a:extLst>
              <a:ext uri="{FF2B5EF4-FFF2-40B4-BE49-F238E27FC236}">
                <a16:creationId xmlns:a16="http://schemas.microsoft.com/office/drawing/2014/main" id="{C03D9D80-6A7D-8A58-4431-79D847C17D29}"/>
              </a:ext>
            </a:extLst>
          </p:cNvPr>
          <p:cNvGrpSpPr/>
          <p:nvPr/>
        </p:nvGrpSpPr>
        <p:grpSpPr>
          <a:xfrm>
            <a:off x="7041274" y="689117"/>
            <a:ext cx="2052655" cy="4266277"/>
            <a:chOff x="6789001" y="877222"/>
            <a:chExt cx="2052655" cy="4266277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9A9906C4-6334-2025-55AB-2A9AEFE190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9001" y="877222"/>
              <a:ext cx="1722565" cy="160736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AFDC21CF-12BF-A1CC-A9F6-33083276EF9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3577" y="2523956"/>
              <a:ext cx="1854337" cy="1324867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7754D803-F0DF-49A2-D50F-A99B6BCCEE7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8354" y="3936208"/>
              <a:ext cx="1483302" cy="1207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13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51435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321512" y="197145"/>
            <a:ext cx="3028950" cy="4073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4100" kern="1200" spc="-2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571999" y="534984"/>
            <a:ext cx="3943351" cy="564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indent="-228600" algn="l" rtl="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Anatomy</a:t>
            </a:r>
            <a:r>
              <a:rPr lang="en-US" b="1" kern="1200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b="1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b="1" kern="1200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Breast</a:t>
            </a:r>
            <a:endParaRPr lang="en-US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FCD29-FA54-BE0E-B86B-B6BC0E51D059}"/>
              </a:ext>
            </a:extLst>
          </p:cNvPr>
          <p:cNvSpPr txBox="1"/>
          <p:nvPr/>
        </p:nvSpPr>
        <p:spPr>
          <a:xfrm>
            <a:off x="4576902" y="189466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JO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F696B6F-ED5B-B574-FC2C-8392BB0CE7C4}"/>
              </a:ext>
            </a:extLst>
          </p:cNvPr>
          <p:cNvSpPr txBox="1">
            <a:spLocks/>
          </p:cNvSpPr>
          <p:nvPr/>
        </p:nvSpPr>
        <p:spPr>
          <a:xfrm>
            <a:off x="4576902" y="1691468"/>
            <a:ext cx="1228090" cy="4064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941B6C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30" dirty="0">
                <a:solidFill>
                  <a:srgbClr val="32186B"/>
                </a:solidFill>
                <a:latin typeface="Georgia"/>
                <a:cs typeface="Georgia"/>
              </a:rPr>
              <a:t>Breasts</a:t>
            </a:r>
            <a:endParaRPr lang="en-US" sz="2500" dirty="0">
              <a:latin typeface="Georgia"/>
              <a:cs typeface="Georgia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43B63F8-6034-F068-0DBA-333962C77811}"/>
              </a:ext>
            </a:extLst>
          </p:cNvPr>
          <p:cNvSpPr txBox="1"/>
          <p:nvPr/>
        </p:nvSpPr>
        <p:spPr>
          <a:xfrm>
            <a:off x="4602371" y="2233911"/>
            <a:ext cx="4212830" cy="11503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ct val="90600"/>
              </a:lnSpc>
              <a:spcBef>
                <a:spcPts val="235"/>
              </a:spcBef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paired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structures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lying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superficial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fascia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of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anterior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thoracic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wall</a:t>
            </a:r>
            <a:r>
              <a:rPr sz="16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6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men</a:t>
            </a:r>
            <a:r>
              <a:rPr sz="16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and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women</a:t>
            </a:r>
            <a:r>
              <a:rPr sz="1600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alike, although</a:t>
            </a:r>
            <a:r>
              <a:rPr sz="1600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it</a:t>
            </a:r>
            <a:r>
              <a:rPr sz="16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normally</a:t>
            </a:r>
            <a:r>
              <a:rPr sz="16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enlarges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after</a:t>
            </a:r>
            <a:r>
              <a:rPr sz="16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puberty</a:t>
            </a:r>
            <a:r>
              <a:rPr sz="16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in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women,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and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abnormally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men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(gynecomastia)</a:t>
            </a:r>
            <a:endParaRPr sz="1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1334" y="-12207"/>
            <a:ext cx="10515600" cy="1003865"/>
          </a:xfrm>
          <a:prstGeom prst="rect">
            <a:avLst/>
          </a:prstGeom>
        </p:spPr>
        <p:txBody>
          <a:bodyPr vert="horz" wrap="square" lIns="0" tIns="323596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100"/>
              </a:spcBef>
            </a:pPr>
            <a:r>
              <a:rPr sz="4400" b="1" spc="-30" dirty="0">
                <a:latin typeface="Georgia"/>
                <a:cs typeface="Georgia"/>
              </a:rPr>
              <a:t>Inflammatory</a:t>
            </a:r>
            <a:r>
              <a:rPr sz="4400" b="1" spc="-204" dirty="0">
                <a:latin typeface="Georgia"/>
                <a:cs typeface="Georgia"/>
              </a:rPr>
              <a:t> </a:t>
            </a:r>
            <a:r>
              <a:rPr sz="4400" b="1" spc="-10" dirty="0">
                <a:latin typeface="Georgia"/>
                <a:cs typeface="Georgia"/>
              </a:rPr>
              <a:t>Conditions</a:t>
            </a:r>
            <a:r>
              <a:rPr lang="en-US" sz="4400" b="1" spc="-10" dirty="0">
                <a:latin typeface="Georgia"/>
                <a:cs typeface="Georgia"/>
              </a:rPr>
              <a:t> :</a:t>
            </a:r>
            <a:endParaRPr sz="4400" b="1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755" y="1031381"/>
            <a:ext cx="8389620" cy="2762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95" dirty="0">
                <a:solidFill>
                  <a:srgbClr val="941B6C"/>
                </a:solidFill>
                <a:latin typeface="Tahoma"/>
                <a:cs typeface="Tahoma"/>
              </a:rPr>
              <a:t>Acute</a:t>
            </a:r>
            <a:r>
              <a:rPr sz="18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941B6C"/>
                </a:solidFill>
                <a:latin typeface="Tahoma"/>
                <a:cs typeface="Tahoma"/>
              </a:rPr>
              <a:t>Mastitis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ts val="2125"/>
              </a:lnSpc>
            </a:pP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Inflammation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parenchyma.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commonly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caused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by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Staphylococcus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ts val="2125"/>
              </a:lnSpc>
              <a:spcBef>
                <a:spcPts val="45"/>
              </a:spcBef>
            </a:pPr>
            <a:r>
              <a:rPr sz="1800" spc="-35" dirty="0">
                <a:solidFill>
                  <a:srgbClr val="941B6C"/>
                </a:solidFill>
                <a:latin typeface="Tahoma"/>
                <a:cs typeface="Tahoma"/>
              </a:rPr>
              <a:t>aureus.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(particularly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2–4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weeks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postpartum).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ts val="2125"/>
              </a:lnSpc>
            </a:pPr>
            <a:r>
              <a:rPr sz="1800" b="1" spc="-100" dirty="0">
                <a:solidFill>
                  <a:srgbClr val="941B6C"/>
                </a:solidFill>
                <a:latin typeface="Tahoma"/>
                <a:cs typeface="Tahoma"/>
              </a:rPr>
              <a:t>Clinical</a:t>
            </a:r>
            <a:r>
              <a:rPr sz="18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941B6C"/>
                </a:solidFill>
                <a:latin typeface="Tahoma"/>
                <a:cs typeface="Tahoma"/>
              </a:rPr>
              <a:t>features:</a:t>
            </a:r>
            <a:endParaRPr sz="1800" dirty="0">
              <a:latin typeface="Tahoma"/>
              <a:cs typeface="Tahoma"/>
            </a:endParaRPr>
          </a:p>
          <a:p>
            <a:pPr marL="297815" indent="-285115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Tender,</a:t>
            </a:r>
            <a:r>
              <a:rPr sz="18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firm,</a:t>
            </a:r>
            <a:r>
              <a:rPr sz="18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swollen,</a:t>
            </a:r>
            <a:r>
              <a:rPr sz="18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erythematous</a:t>
            </a:r>
            <a:r>
              <a:rPr sz="1800" spc="-1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941B6C"/>
                </a:solidFill>
                <a:latin typeface="Tahoma"/>
                <a:cs typeface="Tahoma"/>
              </a:rPr>
              <a:t>(generally</a:t>
            </a:r>
            <a:r>
              <a:rPr sz="1800" spc="-1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unilateral).</a:t>
            </a:r>
            <a:endParaRPr sz="1800" dirty="0">
              <a:latin typeface="Tahoma"/>
              <a:cs typeface="Tahoma"/>
            </a:endParaRPr>
          </a:p>
          <a:p>
            <a:pPr marL="297815" indent="-285115">
              <a:lnSpc>
                <a:spcPts val="2125"/>
              </a:lnSpc>
              <a:spcBef>
                <a:spcPts val="45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Pain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during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breastfeeding.</a:t>
            </a:r>
            <a:endParaRPr sz="1800" dirty="0">
              <a:latin typeface="Tahoma"/>
              <a:cs typeface="Tahoma"/>
            </a:endParaRPr>
          </a:p>
          <a:p>
            <a:pPr marL="297815" indent="-285115">
              <a:lnSpc>
                <a:spcPts val="2125"/>
              </a:lnSpc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Reduced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milk</a:t>
            </a:r>
            <a:r>
              <a:rPr sz="18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secretion.</a:t>
            </a:r>
            <a:endParaRPr sz="1800" dirty="0">
              <a:latin typeface="Tahoma"/>
              <a:cs typeface="Tahoma"/>
            </a:endParaRPr>
          </a:p>
          <a:p>
            <a:pPr marL="298450" marR="2011680" indent="-285750">
              <a:lnSpc>
                <a:spcPts val="2090"/>
              </a:lnSpc>
              <a:spcBef>
                <a:spcPts val="180"/>
              </a:spcBef>
              <a:buClr>
                <a:srgbClr val="000000"/>
              </a:buClr>
              <a:buFont typeface="Arial MT"/>
              <a:buChar char="•"/>
              <a:tabLst>
                <a:tab pos="298450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Flu-like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symptoms,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malaise,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fever,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chills.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x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some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cases,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reactive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lymphadenopathy.</a:t>
            </a:r>
            <a:endParaRPr sz="1800" dirty="0">
              <a:latin typeface="Tahoma"/>
              <a:cs typeface="Tahoma"/>
            </a:endParaRPr>
          </a:p>
          <a:p>
            <a:pPr marL="297815" indent="-285115">
              <a:lnSpc>
                <a:spcPts val="2150"/>
              </a:lnSpc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Purulent</a:t>
            </a:r>
            <a:r>
              <a:rPr sz="18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nipple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discharge.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3646" y="2644918"/>
            <a:ext cx="2470354" cy="24450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7001" y="-71317"/>
            <a:ext cx="10515600" cy="1015149"/>
          </a:xfrm>
          <a:prstGeom prst="rect">
            <a:avLst/>
          </a:prstGeom>
        </p:spPr>
        <p:txBody>
          <a:bodyPr vert="horz" wrap="square" lIns="0" tIns="395731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100"/>
              </a:spcBef>
            </a:pPr>
            <a:r>
              <a:rPr sz="4000" b="1" spc="-110" dirty="0">
                <a:latin typeface="Georgia"/>
                <a:cs typeface="Georgia"/>
              </a:rPr>
              <a:t>Duct</a:t>
            </a:r>
            <a:r>
              <a:rPr sz="4000" b="1" spc="-145" dirty="0">
                <a:latin typeface="Georgia"/>
                <a:cs typeface="Georgia"/>
              </a:rPr>
              <a:t> </a:t>
            </a:r>
            <a:r>
              <a:rPr sz="4000" b="1" spc="-55" dirty="0">
                <a:latin typeface="Georgia"/>
                <a:cs typeface="Georgia"/>
              </a:rPr>
              <a:t>Ecta</a:t>
            </a:r>
            <a:r>
              <a:rPr sz="4000" b="1" cap="small" spc="-55" dirty="0">
                <a:latin typeface="Georgia"/>
                <a:cs typeface="Georgia"/>
              </a:rPr>
              <a:t>s</a:t>
            </a:r>
            <a:r>
              <a:rPr sz="4000" b="1" spc="-55" dirty="0">
                <a:latin typeface="Georgia"/>
                <a:cs typeface="Georgia"/>
              </a:rPr>
              <a:t>ia</a:t>
            </a:r>
            <a:r>
              <a:rPr sz="4000" b="1" spc="-200" dirty="0">
                <a:latin typeface="Georgia"/>
                <a:cs typeface="Georgia"/>
              </a:rPr>
              <a:t> </a:t>
            </a:r>
            <a:r>
              <a:rPr sz="4000" b="1" dirty="0">
                <a:latin typeface="Georgia"/>
                <a:cs typeface="Georgia"/>
              </a:rPr>
              <a:t>/</a:t>
            </a:r>
            <a:r>
              <a:rPr sz="4000" b="1" spc="-185" dirty="0">
                <a:latin typeface="Georgia"/>
                <a:cs typeface="Georgia"/>
              </a:rPr>
              <a:t> </a:t>
            </a:r>
            <a:r>
              <a:rPr sz="4000" b="1" spc="-80" dirty="0" err="1">
                <a:latin typeface="Georgia"/>
                <a:cs typeface="Georgia"/>
              </a:rPr>
              <a:t>Periductal</a:t>
            </a:r>
            <a:r>
              <a:rPr sz="4000" b="1" spc="-175" dirty="0">
                <a:latin typeface="Georgia"/>
                <a:cs typeface="Georgia"/>
              </a:rPr>
              <a:t> </a:t>
            </a:r>
            <a:r>
              <a:rPr sz="4000" b="1" spc="-10" dirty="0">
                <a:latin typeface="Georgia"/>
                <a:cs typeface="Georgia"/>
              </a:rPr>
              <a:t>Ma</a:t>
            </a:r>
            <a:r>
              <a:rPr sz="4000" b="1" cap="small" spc="-10" dirty="0">
                <a:latin typeface="Georgia"/>
                <a:cs typeface="Georgia"/>
              </a:rPr>
              <a:t>s</a:t>
            </a:r>
            <a:r>
              <a:rPr sz="4000" b="1" spc="-10" dirty="0">
                <a:latin typeface="Georgia"/>
                <a:cs typeface="Georgia"/>
              </a:rPr>
              <a:t>titi</a:t>
            </a:r>
            <a:r>
              <a:rPr sz="4000" b="1" cap="small" spc="-10" dirty="0">
                <a:latin typeface="Georgia"/>
                <a:cs typeface="Georgia"/>
              </a:rPr>
              <a:t>s</a:t>
            </a:r>
            <a:r>
              <a:rPr lang="en-US" sz="4000" b="1" cap="small" spc="-10" dirty="0">
                <a:latin typeface="Georgia"/>
                <a:cs typeface="Georgia"/>
              </a:rPr>
              <a:t> :</a:t>
            </a:r>
            <a:endParaRPr sz="4000" b="1" dirty="0">
              <a:latin typeface="Georgia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5554" y="2096641"/>
            <a:ext cx="3308446" cy="30468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00471" y="1477771"/>
            <a:ext cx="5434330" cy="29273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-The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characteristic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pathological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feature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dilatation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of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mammary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ducts,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which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full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inspissated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material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containing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macrophages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chronic inflammatory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debris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inflammatory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complications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closely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related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smoking.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spc="-130" dirty="0">
                <a:solidFill>
                  <a:srgbClr val="941B6C"/>
                </a:solidFill>
                <a:latin typeface="Tahoma"/>
                <a:cs typeface="Tahoma"/>
              </a:rPr>
              <a:t>presenting</a:t>
            </a:r>
            <a:r>
              <a:rPr sz="18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941B6C"/>
                </a:solidFill>
                <a:latin typeface="Tahoma"/>
                <a:cs typeface="Tahoma"/>
              </a:rPr>
              <a:t>features:</a:t>
            </a:r>
            <a:endParaRPr sz="1800">
              <a:latin typeface="Tahoma"/>
              <a:cs typeface="Tahoma"/>
            </a:endParaRPr>
          </a:p>
          <a:p>
            <a:pPr marL="12700" marR="675640" indent="180340">
              <a:lnSpc>
                <a:spcPct val="101699"/>
              </a:lnSpc>
              <a:spcBef>
                <a:spcPts val="1115"/>
              </a:spcBef>
              <a:buClr>
                <a:srgbClr val="000000"/>
              </a:buClr>
              <a:buFont typeface="Microsoft Sans Serif"/>
              <a:buChar char="●"/>
              <a:tabLst>
                <a:tab pos="193040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Nipple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inversion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(slit–like</a:t>
            </a:r>
            <a:r>
              <a:rPr sz="18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nipple</a:t>
            </a:r>
            <a:r>
              <a:rPr sz="18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retraction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)</a:t>
            </a:r>
            <a:r>
              <a:rPr sz="1800" spc="5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If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uncomplicated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long-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standing,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it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usually ignored.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4074" y="485138"/>
            <a:ext cx="30690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65" dirty="0">
                <a:latin typeface="Georgia"/>
                <a:cs typeface="Georgia"/>
              </a:rPr>
              <a:t>Fat</a:t>
            </a:r>
            <a:r>
              <a:rPr sz="3600" b="1" spc="-360" dirty="0">
                <a:latin typeface="Georgia"/>
                <a:cs typeface="Georgia"/>
              </a:rPr>
              <a:t> </a:t>
            </a:r>
            <a:r>
              <a:rPr sz="3600" b="1" spc="-114" dirty="0">
                <a:latin typeface="Georgia"/>
                <a:cs typeface="Georgia"/>
              </a:rPr>
              <a:t>Necrosis</a:t>
            </a:r>
            <a:r>
              <a:rPr lang="en-US" sz="3600" b="1" spc="-114" dirty="0">
                <a:latin typeface="Georgia"/>
                <a:cs typeface="Georgia"/>
              </a:rPr>
              <a:t> :</a:t>
            </a:r>
            <a:endParaRPr sz="3600" b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251" y="1223771"/>
            <a:ext cx="5246596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 marR="2281555" indent="-150495">
              <a:lnSpc>
                <a:spcPct val="100000"/>
              </a:lnSpc>
              <a:spcBef>
                <a:spcPts val="100"/>
              </a:spcBef>
              <a:buChar char="●"/>
              <a:tabLst>
                <a:tab pos="162560" algn="l"/>
                <a:tab pos="354965" algn="l"/>
              </a:tabLst>
            </a:pPr>
            <a:r>
              <a:rPr sz="1800" dirty="0">
                <a:solidFill>
                  <a:srgbClr val="32186B"/>
                </a:solidFill>
                <a:latin typeface="Tahoma"/>
                <a:cs typeface="Tahoma"/>
              </a:rPr>
              <a:t>	</a:t>
            </a:r>
            <a:r>
              <a:rPr sz="2000" spc="-40" dirty="0">
                <a:solidFill>
                  <a:srgbClr val="941B6C"/>
                </a:solidFill>
                <a:latin typeface="Tahoma"/>
                <a:cs typeface="Tahoma"/>
              </a:rPr>
              <a:t>It’s</a:t>
            </a:r>
            <a:r>
              <a:rPr sz="2000" spc="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2000" spc="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nonsuppurative</a:t>
            </a:r>
            <a:r>
              <a:rPr sz="2000" spc="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inflammatory</a:t>
            </a:r>
            <a:r>
              <a:rPr sz="2000" spc="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lesion</a:t>
            </a:r>
            <a:r>
              <a:rPr sz="2000" spc="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affecting breast</a:t>
            </a:r>
            <a:r>
              <a:rPr sz="2000" spc="-2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adipose</a:t>
            </a:r>
            <a:r>
              <a:rPr sz="2000" spc="-2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tissue</a:t>
            </a:r>
            <a:r>
              <a:rPr sz="2000" spc="-204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941B6C"/>
                </a:solidFill>
                <a:latin typeface="Tahoma"/>
                <a:cs typeface="Tahoma"/>
              </a:rPr>
              <a:t>causing</a:t>
            </a:r>
            <a:r>
              <a:rPr sz="2000" spc="-204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necrosis</a:t>
            </a:r>
            <a:r>
              <a:rPr sz="2000" spc="-1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2000" spc="-2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2000" spc="-2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941B6C"/>
                </a:solidFill>
                <a:latin typeface="Tahoma"/>
                <a:cs typeface="Tahoma"/>
              </a:rPr>
              <a:t>fat.</a:t>
            </a:r>
            <a:endParaRPr sz="20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32186B"/>
              </a:buClr>
              <a:buSzPct val="90000"/>
              <a:buChar char="●"/>
              <a:tabLst>
                <a:tab pos="354965" algn="l"/>
              </a:tabLst>
            </a:pPr>
            <a:r>
              <a:rPr sz="2000" spc="-20" dirty="0">
                <a:solidFill>
                  <a:srgbClr val="941B6C"/>
                </a:solidFill>
                <a:latin typeface="Tahoma"/>
                <a:cs typeface="Tahoma"/>
              </a:rPr>
              <a:t>Usually</a:t>
            </a:r>
            <a:r>
              <a:rPr sz="2000" spc="-254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941B6C"/>
                </a:solidFill>
                <a:latin typeface="Tahoma"/>
                <a:cs typeface="Tahoma"/>
              </a:rPr>
              <a:t>caused</a:t>
            </a:r>
            <a:r>
              <a:rPr sz="2000" spc="-204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941B6C"/>
                </a:solidFill>
                <a:latin typeface="Tahoma"/>
                <a:cs typeface="Tahoma"/>
              </a:rPr>
              <a:t>by</a:t>
            </a:r>
            <a:r>
              <a:rPr sz="2000" spc="-3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trauma.</a:t>
            </a:r>
            <a:endParaRPr sz="2000">
              <a:latin typeface="Tahoma"/>
              <a:cs typeface="Tahoma"/>
            </a:endParaRPr>
          </a:p>
          <a:p>
            <a:pPr marL="12700" marR="5080" indent="342265">
              <a:lnSpc>
                <a:spcPct val="100000"/>
              </a:lnSpc>
              <a:buClr>
                <a:srgbClr val="32186B"/>
              </a:buClr>
              <a:buSzPct val="90000"/>
              <a:buChar char="●"/>
              <a:tabLst>
                <a:tab pos="354965" algn="l"/>
              </a:tabLst>
            </a:pP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Present</a:t>
            </a:r>
            <a:r>
              <a:rPr sz="2000" spc="-229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rgbClr val="941B6C"/>
                </a:solidFill>
                <a:latin typeface="Tahoma"/>
                <a:cs typeface="Tahoma"/>
              </a:rPr>
              <a:t>as</a:t>
            </a:r>
            <a:r>
              <a:rPr sz="2000" spc="-2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45" dirty="0">
                <a:solidFill>
                  <a:srgbClr val="941B6C"/>
                </a:solidFill>
                <a:latin typeface="Tahoma"/>
                <a:cs typeface="Tahoma"/>
              </a:rPr>
              <a:t>irregularly</a:t>
            </a:r>
            <a:r>
              <a:rPr sz="2000" spc="-1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defined</a:t>
            </a:r>
            <a:r>
              <a:rPr sz="2000" spc="-2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6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2000" spc="-2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941B6C"/>
                </a:solidFill>
                <a:latin typeface="Tahoma"/>
                <a:cs typeface="Tahoma"/>
              </a:rPr>
              <a:t>dense</a:t>
            </a:r>
            <a:r>
              <a:rPr sz="2000" spc="-2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2000" spc="-2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55" dirty="0">
                <a:solidFill>
                  <a:srgbClr val="941B6C"/>
                </a:solidFill>
                <a:latin typeface="Tahoma"/>
                <a:cs typeface="Tahoma"/>
              </a:rPr>
              <a:t>mass</a:t>
            </a:r>
            <a:r>
              <a:rPr sz="2000" spc="-2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95" dirty="0">
                <a:solidFill>
                  <a:srgbClr val="941B6C"/>
                </a:solidFill>
                <a:latin typeface="Tahoma"/>
                <a:cs typeface="Tahoma"/>
              </a:rPr>
              <a:t>(generally</a:t>
            </a:r>
            <a:r>
              <a:rPr sz="2000" spc="-2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peri</a:t>
            </a:r>
            <a:r>
              <a:rPr sz="2000" spc="-2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areolar) </a:t>
            </a:r>
            <a:r>
              <a:rPr sz="2000" spc="-25" dirty="0">
                <a:solidFill>
                  <a:srgbClr val="941B6C"/>
                </a:solidFill>
                <a:latin typeface="Tahoma"/>
                <a:cs typeface="Tahoma"/>
              </a:rPr>
              <a:t>causing</a:t>
            </a:r>
            <a:r>
              <a:rPr sz="2000" spc="-2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skin</a:t>
            </a:r>
            <a:r>
              <a:rPr sz="2000" spc="-2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retraction,</a:t>
            </a:r>
            <a:r>
              <a:rPr sz="2000" spc="-2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65" dirty="0">
                <a:solidFill>
                  <a:srgbClr val="941B6C"/>
                </a:solidFill>
                <a:latin typeface="Tahoma"/>
                <a:cs typeface="Tahoma"/>
              </a:rPr>
              <a:t>erythema,</a:t>
            </a:r>
            <a:r>
              <a:rPr sz="2000" spc="-2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2000" spc="-2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ecchymosis.</a:t>
            </a:r>
            <a:endParaRPr sz="20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32186B"/>
              </a:buClr>
              <a:buSzPct val="90000"/>
              <a:buChar char="●"/>
              <a:tabLst>
                <a:tab pos="354965" algn="l"/>
              </a:tabLst>
            </a:pPr>
            <a:r>
              <a:rPr sz="2000" spc="-20" dirty="0">
                <a:solidFill>
                  <a:srgbClr val="941B6C"/>
                </a:solidFill>
                <a:latin typeface="Tahoma"/>
                <a:cs typeface="Tahoma"/>
              </a:rPr>
              <a:t>Treatment</a:t>
            </a:r>
            <a:r>
              <a:rPr sz="2000" spc="-2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2000" spc="-2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Tahoma"/>
                <a:cs typeface="Tahoma"/>
              </a:rPr>
              <a:t>unnecessary.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0847" y="404675"/>
            <a:ext cx="3593153" cy="27703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96678" y="4103637"/>
            <a:ext cx="3068320" cy="0"/>
          </a:xfrm>
          <a:custGeom>
            <a:avLst/>
            <a:gdLst/>
            <a:ahLst/>
            <a:cxnLst/>
            <a:rect l="l" t="t" r="r" b="b"/>
            <a:pathLst>
              <a:path w="3068320">
                <a:moveTo>
                  <a:pt x="0" y="0"/>
                </a:moveTo>
                <a:lnTo>
                  <a:pt x="3067962" y="0"/>
                </a:lnTo>
              </a:path>
            </a:pathLst>
          </a:custGeom>
          <a:ln w="24384">
            <a:solidFill>
              <a:srgbClr val="FFDE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2947" y="122602"/>
            <a:ext cx="338817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0" dirty="0">
                <a:latin typeface="Georgia"/>
                <a:cs typeface="Georgia"/>
              </a:rPr>
              <a:t>Breast</a:t>
            </a:r>
            <a:r>
              <a:rPr sz="4000" b="1" spc="-85" dirty="0">
                <a:latin typeface="Georgia"/>
                <a:cs typeface="Georgia"/>
              </a:rPr>
              <a:t> </a:t>
            </a:r>
            <a:r>
              <a:rPr sz="4000" b="1" spc="-10" dirty="0">
                <a:latin typeface="Georgia"/>
                <a:cs typeface="Georgia"/>
              </a:rPr>
              <a:t>cysts</a:t>
            </a:r>
            <a:r>
              <a:rPr lang="en-US" sz="4000" b="1" spc="-10" dirty="0">
                <a:latin typeface="Georgia"/>
                <a:cs typeface="Georgia"/>
              </a:rPr>
              <a:t> :</a:t>
            </a:r>
            <a:endParaRPr sz="4000" b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199331" y="869001"/>
            <a:ext cx="9011218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0"/>
              </a:spcBef>
            </a:pPr>
            <a:r>
              <a:rPr sz="2000" spc="-10" dirty="0"/>
              <a:t>These</a:t>
            </a:r>
            <a:r>
              <a:rPr sz="2000" spc="-85" dirty="0"/>
              <a:t> </a:t>
            </a:r>
            <a:r>
              <a:rPr sz="2000" dirty="0"/>
              <a:t>occur</a:t>
            </a:r>
            <a:r>
              <a:rPr sz="2000" spc="-80" dirty="0"/>
              <a:t> </a:t>
            </a:r>
            <a:r>
              <a:rPr sz="2000" dirty="0"/>
              <a:t>most</a:t>
            </a:r>
            <a:r>
              <a:rPr sz="2000" spc="-85" dirty="0"/>
              <a:t> </a:t>
            </a:r>
            <a:r>
              <a:rPr sz="2000" dirty="0"/>
              <a:t>commonly</a:t>
            </a:r>
            <a:r>
              <a:rPr sz="2000" spc="-80" dirty="0"/>
              <a:t> </a:t>
            </a:r>
            <a:r>
              <a:rPr sz="2000" dirty="0"/>
              <a:t>in</a:t>
            </a:r>
            <a:r>
              <a:rPr sz="2000" spc="-80" dirty="0"/>
              <a:t> </a:t>
            </a:r>
            <a:r>
              <a:rPr sz="2000" dirty="0"/>
              <a:t>the</a:t>
            </a:r>
            <a:r>
              <a:rPr sz="2000" spc="-85" dirty="0"/>
              <a:t> </a:t>
            </a:r>
            <a:r>
              <a:rPr sz="2000" spc="-10" dirty="0"/>
              <a:t>last</a:t>
            </a:r>
            <a:r>
              <a:rPr sz="2000" spc="-85" dirty="0"/>
              <a:t> </a:t>
            </a:r>
            <a:r>
              <a:rPr sz="2000" dirty="0"/>
              <a:t>decade</a:t>
            </a:r>
            <a:r>
              <a:rPr sz="2000" spc="-80" dirty="0"/>
              <a:t> </a:t>
            </a:r>
            <a:r>
              <a:rPr sz="2000" spc="50" dirty="0"/>
              <a:t>of</a:t>
            </a:r>
            <a:r>
              <a:rPr sz="2000" spc="-80" dirty="0"/>
              <a:t> </a:t>
            </a:r>
            <a:r>
              <a:rPr sz="2000" dirty="0"/>
              <a:t>reproductive</a:t>
            </a:r>
            <a:r>
              <a:rPr sz="2000" spc="-85" dirty="0"/>
              <a:t> </a:t>
            </a:r>
            <a:r>
              <a:rPr sz="2000" dirty="0"/>
              <a:t>life</a:t>
            </a:r>
            <a:r>
              <a:rPr sz="2000" spc="-105" dirty="0"/>
              <a:t> </a:t>
            </a:r>
            <a:r>
              <a:rPr sz="2000" spc="-30" dirty="0"/>
              <a:t>(30-</a:t>
            </a:r>
            <a:r>
              <a:rPr sz="2000" spc="-25" dirty="0"/>
              <a:t>40) </a:t>
            </a:r>
            <a:r>
              <a:rPr sz="2000" spc="-45" dirty="0"/>
              <a:t>as</a:t>
            </a:r>
            <a:r>
              <a:rPr sz="2000" spc="-105" dirty="0"/>
              <a:t> </a:t>
            </a:r>
            <a:r>
              <a:rPr sz="2000" spc="-70" dirty="0"/>
              <a:t>a</a:t>
            </a:r>
            <a:r>
              <a:rPr sz="2000" spc="-105" dirty="0"/>
              <a:t> </a:t>
            </a:r>
            <a:r>
              <a:rPr sz="2000" dirty="0"/>
              <a:t>result</a:t>
            </a:r>
            <a:r>
              <a:rPr sz="2000" spc="-105" dirty="0"/>
              <a:t> </a:t>
            </a:r>
            <a:r>
              <a:rPr sz="2000" spc="50" dirty="0"/>
              <a:t>of</a:t>
            </a:r>
            <a:r>
              <a:rPr sz="2000" spc="-95" dirty="0"/>
              <a:t> </a:t>
            </a:r>
            <a:r>
              <a:rPr sz="2000" spc="-70" dirty="0"/>
              <a:t>a</a:t>
            </a:r>
            <a:r>
              <a:rPr sz="2000" spc="-105" dirty="0"/>
              <a:t> </a:t>
            </a:r>
            <a:r>
              <a:rPr sz="2000" dirty="0"/>
              <a:t>non-</a:t>
            </a:r>
            <a:r>
              <a:rPr sz="2000" spc="-10" dirty="0"/>
              <a:t>integrated</a:t>
            </a:r>
            <a:r>
              <a:rPr sz="2000" spc="-95" dirty="0"/>
              <a:t> </a:t>
            </a:r>
            <a:r>
              <a:rPr sz="2000" dirty="0"/>
              <a:t>involution</a:t>
            </a:r>
            <a:r>
              <a:rPr sz="2000" spc="-95" dirty="0"/>
              <a:t> </a:t>
            </a:r>
            <a:r>
              <a:rPr sz="2000" spc="50" dirty="0"/>
              <a:t>of</a:t>
            </a:r>
            <a:r>
              <a:rPr sz="2000" spc="-100" dirty="0"/>
              <a:t> </a:t>
            </a:r>
            <a:r>
              <a:rPr sz="2000" spc="-10" dirty="0"/>
              <a:t>stroma</a:t>
            </a:r>
            <a:r>
              <a:rPr sz="2000" spc="-105" dirty="0"/>
              <a:t> </a:t>
            </a:r>
            <a:r>
              <a:rPr sz="2000" spc="-20" dirty="0"/>
              <a:t>and</a:t>
            </a:r>
            <a:r>
              <a:rPr sz="2000" spc="-90" dirty="0"/>
              <a:t> </a:t>
            </a:r>
            <a:r>
              <a:rPr sz="2000" spc="-10" dirty="0"/>
              <a:t>epithelium.</a:t>
            </a:r>
            <a:r>
              <a:rPr sz="2000" spc="-95" dirty="0"/>
              <a:t> </a:t>
            </a:r>
            <a:r>
              <a:rPr sz="2000" dirty="0"/>
              <a:t>They</a:t>
            </a:r>
            <a:r>
              <a:rPr sz="2000" spc="-105" dirty="0"/>
              <a:t> </a:t>
            </a:r>
            <a:r>
              <a:rPr sz="2000" spc="-25" dirty="0"/>
              <a:t>are </a:t>
            </a:r>
            <a:r>
              <a:rPr sz="2000" dirty="0"/>
              <a:t>often</a:t>
            </a:r>
            <a:r>
              <a:rPr sz="2000" spc="-100" dirty="0"/>
              <a:t> </a:t>
            </a:r>
            <a:r>
              <a:rPr sz="2000" spc="-20" dirty="0"/>
              <a:t>multiple,</a:t>
            </a:r>
            <a:r>
              <a:rPr sz="2000" spc="-100" dirty="0"/>
              <a:t> </a:t>
            </a:r>
            <a:r>
              <a:rPr sz="2000" spc="-35" dirty="0"/>
              <a:t>may</a:t>
            </a:r>
            <a:r>
              <a:rPr sz="2000" spc="-100" dirty="0"/>
              <a:t> </a:t>
            </a:r>
            <a:r>
              <a:rPr sz="2000" dirty="0"/>
              <a:t>be</a:t>
            </a:r>
            <a:r>
              <a:rPr sz="2000" spc="-100" dirty="0"/>
              <a:t> </a:t>
            </a:r>
            <a:r>
              <a:rPr sz="2000" spc="-10" dirty="0"/>
              <a:t>bilateral</a:t>
            </a:r>
            <a:r>
              <a:rPr sz="2000" spc="-90" dirty="0"/>
              <a:t> </a:t>
            </a:r>
            <a:r>
              <a:rPr sz="2000" spc="-20" dirty="0"/>
              <a:t>and</a:t>
            </a:r>
            <a:r>
              <a:rPr sz="2000" spc="-85" dirty="0"/>
              <a:t> </a:t>
            </a:r>
            <a:r>
              <a:rPr sz="2000" spc="-10" dirty="0"/>
              <a:t>can</a:t>
            </a:r>
            <a:r>
              <a:rPr sz="2000" spc="-100" dirty="0"/>
              <a:t> </a:t>
            </a:r>
            <a:r>
              <a:rPr sz="2000" spc="-10" dirty="0"/>
              <a:t>mimic</a:t>
            </a:r>
            <a:r>
              <a:rPr sz="2000" spc="-100" dirty="0"/>
              <a:t> </a:t>
            </a:r>
            <a:r>
              <a:rPr sz="2000" spc="-10" dirty="0"/>
              <a:t>malignancy.</a:t>
            </a:r>
            <a:endParaRPr sz="2000"/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000" dirty="0"/>
              <a:t>-Diagnosis</a:t>
            </a:r>
            <a:r>
              <a:rPr sz="2000" spc="-80" dirty="0"/>
              <a:t> </a:t>
            </a:r>
            <a:r>
              <a:rPr sz="2000" spc="-10" dirty="0"/>
              <a:t>can</a:t>
            </a:r>
            <a:r>
              <a:rPr sz="2000" spc="-80" dirty="0"/>
              <a:t> </a:t>
            </a:r>
            <a:r>
              <a:rPr sz="2000" dirty="0"/>
              <a:t>be</a:t>
            </a:r>
            <a:r>
              <a:rPr sz="2000" spc="-80" dirty="0"/>
              <a:t> </a:t>
            </a:r>
            <a:r>
              <a:rPr sz="2000" dirty="0"/>
              <a:t>confirmed</a:t>
            </a:r>
            <a:r>
              <a:rPr sz="2000" spc="-75" dirty="0"/>
              <a:t> </a:t>
            </a:r>
            <a:r>
              <a:rPr sz="2000" dirty="0"/>
              <a:t>by</a:t>
            </a:r>
            <a:r>
              <a:rPr sz="2000" spc="-85" dirty="0"/>
              <a:t> </a:t>
            </a:r>
            <a:r>
              <a:rPr sz="2000" spc="-10" dirty="0"/>
              <a:t>aspiration</a:t>
            </a:r>
            <a:r>
              <a:rPr sz="2000" spc="-75" dirty="0"/>
              <a:t> </a:t>
            </a:r>
            <a:r>
              <a:rPr sz="2000" dirty="0"/>
              <a:t>and/or</a:t>
            </a:r>
            <a:r>
              <a:rPr sz="2000" spc="-80" dirty="0"/>
              <a:t> </a:t>
            </a:r>
            <a:r>
              <a:rPr sz="2000" spc="-10" dirty="0"/>
              <a:t>ultrasound</a:t>
            </a:r>
            <a:endParaRPr sz="2000"/>
          </a:p>
          <a:p>
            <a:pPr marL="12700" marR="5080" indent="147955" algn="just">
              <a:lnSpc>
                <a:spcPct val="100000"/>
              </a:lnSpc>
              <a:spcBef>
                <a:spcPts val="2185"/>
              </a:spcBef>
              <a:buClr>
                <a:srgbClr val="000000"/>
              </a:buClr>
              <a:buFont typeface="Arial MT"/>
              <a:buChar char="-"/>
              <a:tabLst>
                <a:tab pos="160655" algn="l"/>
              </a:tabLst>
            </a:pPr>
            <a:r>
              <a:rPr sz="2000" dirty="0"/>
              <a:t>Treatment</a:t>
            </a:r>
            <a:r>
              <a:rPr sz="2000" spc="145" dirty="0"/>
              <a:t> </a:t>
            </a:r>
            <a:r>
              <a:rPr sz="2000" spc="140" dirty="0"/>
              <a:t>A</a:t>
            </a:r>
            <a:r>
              <a:rPr sz="2000" spc="145" dirty="0"/>
              <a:t> </a:t>
            </a:r>
            <a:r>
              <a:rPr sz="2000" dirty="0"/>
              <a:t>solitary</a:t>
            </a:r>
            <a:r>
              <a:rPr sz="2000" spc="145" dirty="0"/>
              <a:t> </a:t>
            </a:r>
            <a:r>
              <a:rPr sz="2000" dirty="0"/>
              <a:t>cyst</a:t>
            </a:r>
            <a:r>
              <a:rPr sz="2000" spc="155" dirty="0"/>
              <a:t> </a:t>
            </a:r>
            <a:r>
              <a:rPr sz="2000" dirty="0"/>
              <a:t>or</a:t>
            </a:r>
            <a:r>
              <a:rPr sz="2000" spc="150" dirty="0"/>
              <a:t> </a:t>
            </a:r>
            <a:r>
              <a:rPr sz="2000" dirty="0"/>
              <a:t>small</a:t>
            </a:r>
            <a:r>
              <a:rPr sz="2000" spc="155" dirty="0"/>
              <a:t> </a:t>
            </a:r>
            <a:r>
              <a:rPr sz="2000" dirty="0"/>
              <a:t>collection</a:t>
            </a:r>
            <a:r>
              <a:rPr sz="2000" spc="155" dirty="0"/>
              <a:t> </a:t>
            </a:r>
            <a:r>
              <a:rPr sz="2000" spc="50" dirty="0"/>
              <a:t>of</a:t>
            </a:r>
            <a:r>
              <a:rPr sz="2000" spc="150" dirty="0"/>
              <a:t> </a:t>
            </a:r>
            <a:r>
              <a:rPr sz="2000" dirty="0"/>
              <a:t>cysts</a:t>
            </a:r>
            <a:r>
              <a:rPr sz="2000" spc="150" dirty="0"/>
              <a:t> </a:t>
            </a:r>
            <a:r>
              <a:rPr sz="2000" dirty="0"/>
              <a:t>can</a:t>
            </a:r>
            <a:r>
              <a:rPr sz="2000" spc="155" dirty="0"/>
              <a:t> </a:t>
            </a:r>
            <a:r>
              <a:rPr sz="2000" dirty="0"/>
              <a:t>be</a:t>
            </a:r>
            <a:r>
              <a:rPr sz="2000" spc="145" dirty="0"/>
              <a:t> </a:t>
            </a:r>
            <a:r>
              <a:rPr sz="2000" dirty="0"/>
              <a:t>aspirated.</a:t>
            </a:r>
            <a:r>
              <a:rPr sz="2000" spc="155" dirty="0"/>
              <a:t> </a:t>
            </a:r>
            <a:r>
              <a:rPr sz="2000" spc="-25" dirty="0"/>
              <a:t>If </a:t>
            </a:r>
            <a:r>
              <a:rPr sz="2000" dirty="0"/>
              <a:t>they</a:t>
            </a:r>
            <a:r>
              <a:rPr sz="2000" spc="330" dirty="0"/>
              <a:t> </a:t>
            </a:r>
            <a:r>
              <a:rPr sz="2000" dirty="0"/>
              <a:t>resolve</a:t>
            </a:r>
            <a:r>
              <a:rPr sz="2000" spc="330" dirty="0"/>
              <a:t> </a:t>
            </a:r>
            <a:r>
              <a:rPr sz="2000" dirty="0"/>
              <a:t>completely,</a:t>
            </a:r>
            <a:r>
              <a:rPr sz="2000" spc="335" dirty="0"/>
              <a:t> </a:t>
            </a:r>
            <a:r>
              <a:rPr sz="2000" dirty="0"/>
              <a:t>and</a:t>
            </a:r>
            <a:r>
              <a:rPr sz="2000" spc="340" dirty="0"/>
              <a:t> </a:t>
            </a:r>
            <a:r>
              <a:rPr sz="2000" dirty="0"/>
              <a:t>if</a:t>
            </a:r>
            <a:r>
              <a:rPr sz="2000" spc="335" dirty="0"/>
              <a:t> </a:t>
            </a:r>
            <a:r>
              <a:rPr sz="2000" dirty="0"/>
              <a:t>the</a:t>
            </a:r>
            <a:r>
              <a:rPr sz="2000" spc="335" dirty="0"/>
              <a:t> </a:t>
            </a:r>
            <a:r>
              <a:rPr sz="2000" dirty="0"/>
              <a:t>fluid</a:t>
            </a:r>
            <a:r>
              <a:rPr sz="2000" spc="340" dirty="0"/>
              <a:t> </a:t>
            </a:r>
            <a:r>
              <a:rPr sz="2000" dirty="0"/>
              <a:t>is</a:t>
            </a:r>
            <a:r>
              <a:rPr sz="2000" spc="330" dirty="0"/>
              <a:t> </a:t>
            </a:r>
            <a:r>
              <a:rPr sz="2000" dirty="0"/>
              <a:t>not</a:t>
            </a:r>
            <a:r>
              <a:rPr sz="2000" spc="335" dirty="0"/>
              <a:t> </a:t>
            </a:r>
            <a:r>
              <a:rPr sz="2000" dirty="0"/>
              <a:t>blood-stained,</a:t>
            </a:r>
            <a:r>
              <a:rPr sz="2000" spc="330" dirty="0"/>
              <a:t> </a:t>
            </a:r>
            <a:r>
              <a:rPr sz="2000" dirty="0"/>
              <a:t>no</a:t>
            </a:r>
            <a:r>
              <a:rPr sz="2000" spc="345" dirty="0"/>
              <a:t> </a:t>
            </a:r>
            <a:r>
              <a:rPr sz="2000" spc="-10" dirty="0"/>
              <a:t>further treatment</a:t>
            </a:r>
            <a:r>
              <a:rPr sz="2000" spc="-105" dirty="0"/>
              <a:t> </a:t>
            </a:r>
            <a:r>
              <a:rPr sz="2000" dirty="0"/>
              <a:t>is</a:t>
            </a:r>
            <a:r>
              <a:rPr sz="2000" spc="-105" dirty="0"/>
              <a:t> </a:t>
            </a:r>
            <a:r>
              <a:rPr sz="2000" spc="-10" dirty="0"/>
              <a:t>required.</a:t>
            </a:r>
            <a:endParaRPr sz="2000"/>
          </a:p>
          <a:p>
            <a:pPr marL="160655" indent="-147955" algn="just">
              <a:lnSpc>
                <a:spcPct val="100000"/>
              </a:lnSpc>
              <a:spcBef>
                <a:spcPts val="505"/>
              </a:spcBef>
              <a:buClr>
                <a:srgbClr val="000000"/>
              </a:buClr>
              <a:buFont typeface="Arial MT"/>
              <a:buChar char="-"/>
              <a:tabLst>
                <a:tab pos="160655" algn="l"/>
              </a:tabLst>
            </a:pPr>
            <a:r>
              <a:rPr sz="2000" spc="-10" dirty="0"/>
              <a:t>Residual</a:t>
            </a:r>
            <a:r>
              <a:rPr sz="2000" spc="-105" dirty="0"/>
              <a:t> </a:t>
            </a:r>
            <a:r>
              <a:rPr sz="2000" spc="-50" dirty="0"/>
              <a:t>lump:</a:t>
            </a:r>
            <a:r>
              <a:rPr sz="2000" spc="-114" dirty="0"/>
              <a:t> </a:t>
            </a:r>
            <a:r>
              <a:rPr sz="2000" spc="-10" dirty="0"/>
              <a:t>excision</a:t>
            </a:r>
            <a:endParaRPr sz="20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424" y="3371961"/>
            <a:ext cx="2583723" cy="17621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6790" y="3371961"/>
            <a:ext cx="2677313" cy="17621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6" y="9194"/>
            <a:ext cx="9133205" cy="1471930"/>
          </a:xfrm>
          <a:custGeom>
            <a:avLst/>
            <a:gdLst/>
            <a:ahLst/>
            <a:cxnLst/>
            <a:rect l="l" t="t" r="r" b="b"/>
            <a:pathLst>
              <a:path w="9133205" h="1471930">
                <a:moveTo>
                  <a:pt x="9132735" y="0"/>
                </a:moveTo>
                <a:lnTo>
                  <a:pt x="7745946" y="0"/>
                </a:lnTo>
                <a:lnTo>
                  <a:pt x="7720203" y="25361"/>
                </a:lnTo>
                <a:lnTo>
                  <a:pt x="7693660" y="38049"/>
                </a:lnTo>
                <a:lnTo>
                  <a:pt x="7666329" y="50736"/>
                </a:lnTo>
                <a:lnTo>
                  <a:pt x="7638212" y="76098"/>
                </a:lnTo>
                <a:lnTo>
                  <a:pt x="7609281" y="88785"/>
                </a:lnTo>
                <a:lnTo>
                  <a:pt x="7579563" y="114160"/>
                </a:lnTo>
                <a:lnTo>
                  <a:pt x="7549032" y="126834"/>
                </a:lnTo>
                <a:lnTo>
                  <a:pt x="7517701" y="152209"/>
                </a:lnTo>
                <a:lnTo>
                  <a:pt x="7452601" y="177571"/>
                </a:lnTo>
                <a:lnTo>
                  <a:pt x="7418832" y="202946"/>
                </a:lnTo>
                <a:lnTo>
                  <a:pt x="7384250" y="215633"/>
                </a:lnTo>
                <a:lnTo>
                  <a:pt x="7312609" y="240995"/>
                </a:lnTo>
                <a:lnTo>
                  <a:pt x="7275550" y="266369"/>
                </a:lnTo>
                <a:lnTo>
                  <a:pt x="7237666" y="279057"/>
                </a:lnTo>
                <a:lnTo>
                  <a:pt x="7159396" y="304419"/>
                </a:lnTo>
                <a:lnTo>
                  <a:pt x="7035686" y="342468"/>
                </a:lnTo>
                <a:lnTo>
                  <a:pt x="6904342" y="380530"/>
                </a:lnTo>
                <a:lnTo>
                  <a:pt x="6765315" y="418579"/>
                </a:lnTo>
                <a:lnTo>
                  <a:pt x="6567805" y="469315"/>
                </a:lnTo>
                <a:lnTo>
                  <a:pt x="6516243" y="469315"/>
                </a:lnTo>
                <a:lnTo>
                  <a:pt x="6356274" y="507365"/>
                </a:lnTo>
                <a:lnTo>
                  <a:pt x="6301181" y="507365"/>
                </a:lnTo>
                <a:lnTo>
                  <a:pt x="6245199" y="520052"/>
                </a:lnTo>
                <a:lnTo>
                  <a:pt x="6188316" y="520052"/>
                </a:lnTo>
                <a:lnTo>
                  <a:pt x="6071870" y="545426"/>
                </a:lnTo>
                <a:lnTo>
                  <a:pt x="6012281" y="545426"/>
                </a:lnTo>
                <a:lnTo>
                  <a:pt x="5951804" y="558101"/>
                </a:lnTo>
                <a:lnTo>
                  <a:pt x="5828106" y="558101"/>
                </a:lnTo>
                <a:lnTo>
                  <a:pt x="5764873" y="570788"/>
                </a:lnTo>
                <a:lnTo>
                  <a:pt x="5635688" y="570788"/>
                </a:lnTo>
                <a:lnTo>
                  <a:pt x="5569699" y="583476"/>
                </a:lnTo>
                <a:lnTo>
                  <a:pt x="5154257" y="583476"/>
                </a:lnTo>
                <a:lnTo>
                  <a:pt x="5081727" y="596163"/>
                </a:lnTo>
                <a:lnTo>
                  <a:pt x="5037480" y="596163"/>
                </a:lnTo>
                <a:lnTo>
                  <a:pt x="4992890" y="583476"/>
                </a:lnTo>
                <a:lnTo>
                  <a:pt x="4527842" y="583476"/>
                </a:lnTo>
                <a:lnTo>
                  <a:pt x="4479417" y="570788"/>
                </a:lnTo>
                <a:lnTo>
                  <a:pt x="4282148" y="570788"/>
                </a:lnTo>
                <a:lnTo>
                  <a:pt x="4231945" y="558101"/>
                </a:lnTo>
                <a:lnTo>
                  <a:pt x="4130471" y="558101"/>
                </a:lnTo>
                <a:lnTo>
                  <a:pt x="4079202" y="545426"/>
                </a:lnTo>
                <a:lnTo>
                  <a:pt x="3975570" y="545426"/>
                </a:lnTo>
                <a:lnTo>
                  <a:pt x="3923220" y="532739"/>
                </a:lnTo>
                <a:lnTo>
                  <a:pt x="3817442" y="532739"/>
                </a:lnTo>
                <a:lnTo>
                  <a:pt x="3764000" y="520052"/>
                </a:lnTo>
                <a:lnTo>
                  <a:pt x="3656050" y="520052"/>
                </a:lnTo>
                <a:lnTo>
                  <a:pt x="3601529" y="507365"/>
                </a:lnTo>
                <a:lnTo>
                  <a:pt x="3546640" y="507365"/>
                </a:lnTo>
                <a:lnTo>
                  <a:pt x="3491382" y="494690"/>
                </a:lnTo>
                <a:lnTo>
                  <a:pt x="3435769" y="494690"/>
                </a:lnTo>
                <a:lnTo>
                  <a:pt x="3379787" y="482003"/>
                </a:lnTo>
                <a:lnTo>
                  <a:pt x="3323425" y="482003"/>
                </a:lnTo>
                <a:lnTo>
                  <a:pt x="3268332" y="469315"/>
                </a:lnTo>
                <a:lnTo>
                  <a:pt x="3213760" y="469315"/>
                </a:lnTo>
                <a:lnTo>
                  <a:pt x="3159709" y="456628"/>
                </a:lnTo>
                <a:lnTo>
                  <a:pt x="3106166" y="456628"/>
                </a:lnTo>
                <a:lnTo>
                  <a:pt x="3053156" y="443953"/>
                </a:lnTo>
                <a:lnTo>
                  <a:pt x="2948648" y="443953"/>
                </a:lnTo>
                <a:lnTo>
                  <a:pt x="2897162" y="431266"/>
                </a:lnTo>
                <a:lnTo>
                  <a:pt x="2745727" y="431266"/>
                </a:lnTo>
                <a:lnTo>
                  <a:pt x="2696248" y="418579"/>
                </a:lnTo>
                <a:lnTo>
                  <a:pt x="2503284" y="418579"/>
                </a:lnTo>
                <a:lnTo>
                  <a:pt x="2456256" y="405892"/>
                </a:lnTo>
                <a:lnTo>
                  <a:pt x="1964524" y="405892"/>
                </a:lnTo>
                <a:lnTo>
                  <a:pt x="1894001" y="418579"/>
                </a:lnTo>
                <a:lnTo>
                  <a:pt x="1690408" y="418579"/>
                </a:lnTo>
                <a:lnTo>
                  <a:pt x="1625155" y="431266"/>
                </a:lnTo>
                <a:lnTo>
                  <a:pt x="1561198" y="431266"/>
                </a:lnTo>
                <a:lnTo>
                  <a:pt x="1498523" y="443953"/>
                </a:lnTo>
                <a:lnTo>
                  <a:pt x="1437106" y="443953"/>
                </a:lnTo>
                <a:lnTo>
                  <a:pt x="1376946" y="456628"/>
                </a:lnTo>
                <a:lnTo>
                  <a:pt x="1318031" y="456628"/>
                </a:lnTo>
                <a:lnTo>
                  <a:pt x="1203871" y="482003"/>
                </a:lnTo>
                <a:lnTo>
                  <a:pt x="1148600" y="482003"/>
                </a:lnTo>
                <a:lnTo>
                  <a:pt x="989901" y="520052"/>
                </a:lnTo>
                <a:lnTo>
                  <a:pt x="841616" y="558101"/>
                </a:lnTo>
                <a:lnTo>
                  <a:pt x="794448" y="558101"/>
                </a:lnTo>
                <a:lnTo>
                  <a:pt x="748385" y="570788"/>
                </a:lnTo>
                <a:lnTo>
                  <a:pt x="659536" y="596163"/>
                </a:lnTo>
                <a:lnTo>
                  <a:pt x="616737" y="621525"/>
                </a:lnTo>
                <a:lnTo>
                  <a:pt x="574979" y="634212"/>
                </a:lnTo>
                <a:lnTo>
                  <a:pt x="494614" y="659587"/>
                </a:lnTo>
                <a:lnTo>
                  <a:pt x="418338" y="684949"/>
                </a:lnTo>
                <a:lnTo>
                  <a:pt x="346075" y="710323"/>
                </a:lnTo>
                <a:lnTo>
                  <a:pt x="311404" y="735685"/>
                </a:lnTo>
                <a:lnTo>
                  <a:pt x="277698" y="748372"/>
                </a:lnTo>
                <a:lnTo>
                  <a:pt x="244944" y="761060"/>
                </a:lnTo>
                <a:lnTo>
                  <a:pt x="213144" y="773734"/>
                </a:lnTo>
                <a:lnTo>
                  <a:pt x="182257" y="786422"/>
                </a:lnTo>
                <a:lnTo>
                  <a:pt x="152285" y="811796"/>
                </a:lnTo>
                <a:lnTo>
                  <a:pt x="123215" y="824484"/>
                </a:lnTo>
                <a:lnTo>
                  <a:pt x="95046" y="837158"/>
                </a:lnTo>
                <a:lnTo>
                  <a:pt x="67741" y="849845"/>
                </a:lnTo>
                <a:lnTo>
                  <a:pt x="41313" y="875220"/>
                </a:lnTo>
                <a:lnTo>
                  <a:pt x="15748" y="887895"/>
                </a:lnTo>
                <a:lnTo>
                  <a:pt x="0" y="900582"/>
                </a:lnTo>
                <a:lnTo>
                  <a:pt x="0" y="1471383"/>
                </a:lnTo>
                <a:lnTo>
                  <a:pt x="28867" y="1458696"/>
                </a:lnTo>
                <a:lnTo>
                  <a:pt x="67322" y="1446009"/>
                </a:lnTo>
                <a:lnTo>
                  <a:pt x="106387" y="1420647"/>
                </a:lnTo>
                <a:lnTo>
                  <a:pt x="146050" y="1407960"/>
                </a:lnTo>
                <a:lnTo>
                  <a:pt x="186309" y="1382585"/>
                </a:lnTo>
                <a:lnTo>
                  <a:pt x="227139" y="1369898"/>
                </a:lnTo>
                <a:lnTo>
                  <a:pt x="268528" y="1344536"/>
                </a:lnTo>
                <a:lnTo>
                  <a:pt x="353034" y="1319161"/>
                </a:lnTo>
                <a:lnTo>
                  <a:pt x="396100" y="1293799"/>
                </a:lnTo>
                <a:lnTo>
                  <a:pt x="665721" y="1217688"/>
                </a:lnTo>
                <a:lnTo>
                  <a:pt x="953300" y="1141590"/>
                </a:lnTo>
                <a:lnTo>
                  <a:pt x="1002868" y="1141590"/>
                </a:lnTo>
                <a:lnTo>
                  <a:pt x="1103337" y="1116215"/>
                </a:lnTo>
                <a:lnTo>
                  <a:pt x="1154226" y="1116215"/>
                </a:lnTo>
                <a:lnTo>
                  <a:pt x="1205534" y="1103528"/>
                </a:lnTo>
                <a:lnTo>
                  <a:pt x="1257274" y="1103528"/>
                </a:lnTo>
                <a:lnTo>
                  <a:pt x="1309408" y="1090853"/>
                </a:lnTo>
                <a:lnTo>
                  <a:pt x="1361960" y="1090853"/>
                </a:lnTo>
                <a:lnTo>
                  <a:pt x="1414894" y="1078166"/>
                </a:lnTo>
                <a:lnTo>
                  <a:pt x="1468221" y="1078166"/>
                </a:lnTo>
                <a:lnTo>
                  <a:pt x="1521929" y="1065479"/>
                </a:lnTo>
                <a:lnTo>
                  <a:pt x="1685277" y="1065479"/>
                </a:lnTo>
                <a:lnTo>
                  <a:pt x="1740446" y="1052791"/>
                </a:lnTo>
                <a:lnTo>
                  <a:pt x="2569959" y="1052791"/>
                </a:lnTo>
                <a:lnTo>
                  <a:pt x="2619057" y="1065479"/>
                </a:lnTo>
                <a:lnTo>
                  <a:pt x="2817012" y="1065479"/>
                </a:lnTo>
                <a:lnTo>
                  <a:pt x="2866860" y="1078166"/>
                </a:lnTo>
                <a:lnTo>
                  <a:pt x="2966974" y="1078166"/>
                </a:lnTo>
                <a:lnTo>
                  <a:pt x="3017228" y="1090853"/>
                </a:lnTo>
                <a:lnTo>
                  <a:pt x="3118091" y="1090853"/>
                </a:lnTo>
                <a:lnTo>
                  <a:pt x="3168700" y="1103528"/>
                </a:lnTo>
                <a:lnTo>
                  <a:pt x="3270250" y="1103528"/>
                </a:lnTo>
                <a:lnTo>
                  <a:pt x="3321189" y="1116215"/>
                </a:lnTo>
                <a:lnTo>
                  <a:pt x="3372231" y="1116215"/>
                </a:lnTo>
                <a:lnTo>
                  <a:pt x="3423361" y="1128903"/>
                </a:lnTo>
                <a:lnTo>
                  <a:pt x="3474580" y="1128903"/>
                </a:lnTo>
                <a:lnTo>
                  <a:pt x="3525888" y="1141590"/>
                </a:lnTo>
                <a:lnTo>
                  <a:pt x="3577285" y="1141590"/>
                </a:lnTo>
                <a:lnTo>
                  <a:pt x="3628758" y="1154264"/>
                </a:lnTo>
                <a:lnTo>
                  <a:pt x="3680307" y="1154264"/>
                </a:lnTo>
                <a:lnTo>
                  <a:pt x="3731920" y="1166952"/>
                </a:lnTo>
                <a:lnTo>
                  <a:pt x="3783609" y="1166952"/>
                </a:lnTo>
                <a:lnTo>
                  <a:pt x="3835349" y="1179639"/>
                </a:lnTo>
                <a:lnTo>
                  <a:pt x="3887165" y="1179639"/>
                </a:lnTo>
                <a:lnTo>
                  <a:pt x="3939019" y="1192326"/>
                </a:lnTo>
                <a:lnTo>
                  <a:pt x="3990937" y="1192326"/>
                </a:lnTo>
                <a:lnTo>
                  <a:pt x="4094886" y="1217688"/>
                </a:lnTo>
                <a:lnTo>
                  <a:pt x="4146931" y="1217688"/>
                </a:lnTo>
                <a:lnTo>
                  <a:pt x="4251109" y="1243063"/>
                </a:lnTo>
                <a:lnTo>
                  <a:pt x="4303230" y="1243063"/>
                </a:lnTo>
                <a:lnTo>
                  <a:pt x="4407547" y="1268425"/>
                </a:lnTo>
                <a:lnTo>
                  <a:pt x="4459719" y="1268425"/>
                </a:lnTo>
                <a:lnTo>
                  <a:pt x="4564100" y="1293799"/>
                </a:lnTo>
                <a:lnTo>
                  <a:pt x="4616297" y="1293799"/>
                </a:lnTo>
                <a:lnTo>
                  <a:pt x="4772850" y="1331849"/>
                </a:lnTo>
                <a:lnTo>
                  <a:pt x="4824996" y="1331849"/>
                </a:lnTo>
                <a:lnTo>
                  <a:pt x="4986045" y="1369898"/>
                </a:lnTo>
                <a:lnTo>
                  <a:pt x="5039042" y="1369898"/>
                </a:lnTo>
                <a:lnTo>
                  <a:pt x="5091684" y="1382585"/>
                </a:lnTo>
                <a:lnTo>
                  <a:pt x="5143982" y="1382585"/>
                </a:lnTo>
                <a:lnTo>
                  <a:pt x="5247551" y="1407960"/>
                </a:lnTo>
                <a:lnTo>
                  <a:pt x="5298821" y="1407960"/>
                </a:lnTo>
                <a:lnTo>
                  <a:pt x="5349748" y="1420647"/>
                </a:lnTo>
                <a:lnTo>
                  <a:pt x="5400332" y="1420647"/>
                </a:lnTo>
                <a:lnTo>
                  <a:pt x="5450586" y="1433322"/>
                </a:lnTo>
                <a:lnTo>
                  <a:pt x="5550065" y="1433322"/>
                </a:lnTo>
                <a:lnTo>
                  <a:pt x="5599303" y="1446009"/>
                </a:lnTo>
                <a:lnTo>
                  <a:pt x="5696750" y="1446009"/>
                </a:lnTo>
                <a:lnTo>
                  <a:pt x="5744984" y="1458696"/>
                </a:lnTo>
                <a:lnTo>
                  <a:pt x="5934557" y="1458696"/>
                </a:lnTo>
                <a:lnTo>
                  <a:pt x="5981116" y="1471383"/>
                </a:lnTo>
                <a:lnTo>
                  <a:pt x="6345974" y="1471383"/>
                </a:lnTo>
                <a:lnTo>
                  <a:pt x="6405397" y="1458696"/>
                </a:lnTo>
                <a:lnTo>
                  <a:pt x="6580048" y="1458696"/>
                </a:lnTo>
                <a:lnTo>
                  <a:pt x="6637071" y="1446009"/>
                </a:lnTo>
                <a:lnTo>
                  <a:pt x="6693509" y="1446009"/>
                </a:lnTo>
                <a:lnTo>
                  <a:pt x="6749339" y="1433322"/>
                </a:lnTo>
                <a:lnTo>
                  <a:pt x="6804584" y="1433322"/>
                </a:lnTo>
                <a:lnTo>
                  <a:pt x="6859244" y="1420647"/>
                </a:lnTo>
                <a:lnTo>
                  <a:pt x="6913321" y="1420647"/>
                </a:lnTo>
                <a:lnTo>
                  <a:pt x="7072046" y="1382585"/>
                </a:lnTo>
                <a:lnTo>
                  <a:pt x="7123798" y="1382585"/>
                </a:lnTo>
                <a:lnTo>
                  <a:pt x="7422299" y="1306487"/>
                </a:lnTo>
                <a:lnTo>
                  <a:pt x="7470064" y="1293799"/>
                </a:lnTo>
                <a:lnTo>
                  <a:pt x="7517257" y="1268425"/>
                </a:lnTo>
                <a:lnTo>
                  <a:pt x="7655522" y="1230376"/>
                </a:lnTo>
                <a:lnTo>
                  <a:pt x="7700505" y="1205014"/>
                </a:lnTo>
                <a:lnTo>
                  <a:pt x="7788808" y="1179639"/>
                </a:lnTo>
                <a:lnTo>
                  <a:pt x="7832141" y="1154264"/>
                </a:lnTo>
                <a:lnTo>
                  <a:pt x="7874914" y="1141590"/>
                </a:lnTo>
                <a:lnTo>
                  <a:pt x="7958861" y="1090853"/>
                </a:lnTo>
                <a:lnTo>
                  <a:pt x="8000022" y="1078166"/>
                </a:lnTo>
                <a:lnTo>
                  <a:pt x="8040649" y="1052791"/>
                </a:lnTo>
                <a:lnTo>
                  <a:pt x="8080730" y="1027430"/>
                </a:lnTo>
                <a:lnTo>
                  <a:pt x="8120291" y="1014742"/>
                </a:lnTo>
                <a:lnTo>
                  <a:pt x="8197812" y="964006"/>
                </a:lnTo>
                <a:lnTo>
                  <a:pt x="8273224" y="913269"/>
                </a:lnTo>
                <a:lnTo>
                  <a:pt x="8346541" y="862533"/>
                </a:lnTo>
                <a:lnTo>
                  <a:pt x="8382432" y="837158"/>
                </a:lnTo>
                <a:lnTo>
                  <a:pt x="8417788" y="811796"/>
                </a:lnTo>
                <a:lnTo>
                  <a:pt x="8452637" y="786422"/>
                </a:lnTo>
                <a:lnTo>
                  <a:pt x="8486978" y="761060"/>
                </a:lnTo>
                <a:lnTo>
                  <a:pt x="8520811" y="735685"/>
                </a:lnTo>
                <a:lnTo>
                  <a:pt x="8554123" y="697636"/>
                </a:lnTo>
                <a:lnTo>
                  <a:pt x="8586940" y="672261"/>
                </a:lnTo>
                <a:lnTo>
                  <a:pt x="8619236" y="646899"/>
                </a:lnTo>
                <a:lnTo>
                  <a:pt x="8651037" y="621525"/>
                </a:lnTo>
                <a:lnTo>
                  <a:pt x="8671916" y="596163"/>
                </a:lnTo>
                <a:lnTo>
                  <a:pt x="8682342" y="583476"/>
                </a:lnTo>
                <a:lnTo>
                  <a:pt x="8713152" y="558101"/>
                </a:lnTo>
                <a:lnTo>
                  <a:pt x="8743455" y="520052"/>
                </a:lnTo>
                <a:lnTo>
                  <a:pt x="8773274" y="494690"/>
                </a:lnTo>
                <a:lnTo>
                  <a:pt x="8802586" y="456628"/>
                </a:lnTo>
                <a:lnTo>
                  <a:pt x="8831428" y="431266"/>
                </a:lnTo>
                <a:lnTo>
                  <a:pt x="8859761" y="393204"/>
                </a:lnTo>
                <a:lnTo>
                  <a:pt x="8887625" y="367842"/>
                </a:lnTo>
                <a:lnTo>
                  <a:pt x="8914994" y="329793"/>
                </a:lnTo>
                <a:lnTo>
                  <a:pt x="8941879" y="291731"/>
                </a:lnTo>
                <a:lnTo>
                  <a:pt x="8968283" y="266369"/>
                </a:lnTo>
                <a:lnTo>
                  <a:pt x="8994216" y="228307"/>
                </a:lnTo>
                <a:lnTo>
                  <a:pt x="9027719" y="177571"/>
                </a:lnTo>
                <a:lnTo>
                  <a:pt x="9059151" y="139522"/>
                </a:lnTo>
                <a:lnTo>
                  <a:pt x="9088615" y="88785"/>
                </a:lnTo>
                <a:lnTo>
                  <a:pt x="9116162" y="50736"/>
                </a:lnTo>
                <a:lnTo>
                  <a:pt x="9132735" y="12674"/>
                </a:lnTo>
                <a:lnTo>
                  <a:pt x="9132735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66" y="3692664"/>
            <a:ext cx="9128125" cy="1446530"/>
          </a:xfrm>
          <a:custGeom>
            <a:avLst/>
            <a:gdLst/>
            <a:ahLst/>
            <a:cxnLst/>
            <a:rect l="l" t="t" r="r" b="b"/>
            <a:pathLst>
              <a:path w="9128125" h="1446529">
                <a:moveTo>
                  <a:pt x="9127795" y="0"/>
                </a:moveTo>
                <a:lnTo>
                  <a:pt x="9098940" y="12687"/>
                </a:lnTo>
                <a:lnTo>
                  <a:pt x="9060472" y="38061"/>
                </a:lnTo>
                <a:lnTo>
                  <a:pt x="9021394" y="63423"/>
                </a:lnTo>
                <a:lnTo>
                  <a:pt x="8981732" y="76111"/>
                </a:lnTo>
                <a:lnTo>
                  <a:pt x="8941486" y="101473"/>
                </a:lnTo>
                <a:lnTo>
                  <a:pt x="8859241" y="126847"/>
                </a:lnTo>
                <a:lnTo>
                  <a:pt x="8817280" y="152222"/>
                </a:lnTo>
                <a:lnTo>
                  <a:pt x="8731669" y="177584"/>
                </a:lnTo>
                <a:lnTo>
                  <a:pt x="8688045" y="202958"/>
                </a:lnTo>
                <a:lnTo>
                  <a:pt x="8553996" y="241007"/>
                </a:lnTo>
                <a:lnTo>
                  <a:pt x="8272221" y="317119"/>
                </a:lnTo>
                <a:lnTo>
                  <a:pt x="8223580" y="317119"/>
                </a:lnTo>
                <a:lnTo>
                  <a:pt x="8074888" y="355168"/>
                </a:lnTo>
                <a:lnTo>
                  <a:pt x="8024431" y="355168"/>
                </a:lnTo>
                <a:lnTo>
                  <a:pt x="7973555" y="367855"/>
                </a:lnTo>
                <a:lnTo>
                  <a:pt x="7922234" y="367855"/>
                </a:lnTo>
                <a:lnTo>
                  <a:pt x="7818374" y="393217"/>
                </a:lnTo>
                <a:lnTo>
                  <a:pt x="7712888" y="393217"/>
                </a:lnTo>
                <a:lnTo>
                  <a:pt x="7659560" y="405904"/>
                </a:lnTo>
                <a:lnTo>
                  <a:pt x="7605852" y="405904"/>
                </a:lnTo>
                <a:lnTo>
                  <a:pt x="7551763" y="418592"/>
                </a:lnTo>
                <a:lnTo>
                  <a:pt x="7387349" y="418592"/>
                </a:lnTo>
                <a:lnTo>
                  <a:pt x="7331850" y="431266"/>
                </a:lnTo>
                <a:lnTo>
                  <a:pt x="6655562" y="431266"/>
                </a:lnTo>
                <a:lnTo>
                  <a:pt x="6606781" y="418592"/>
                </a:lnTo>
                <a:lnTo>
                  <a:pt x="6410058" y="418592"/>
                </a:lnTo>
                <a:lnTo>
                  <a:pt x="6360490" y="405904"/>
                </a:lnTo>
                <a:lnTo>
                  <a:pt x="6210947" y="405904"/>
                </a:lnTo>
                <a:lnTo>
                  <a:pt x="6160821" y="393217"/>
                </a:lnTo>
                <a:lnTo>
                  <a:pt x="6060198" y="393217"/>
                </a:lnTo>
                <a:lnTo>
                  <a:pt x="6009703" y="380530"/>
                </a:lnTo>
                <a:lnTo>
                  <a:pt x="5908370" y="380530"/>
                </a:lnTo>
                <a:lnTo>
                  <a:pt x="5857545" y="367855"/>
                </a:lnTo>
                <a:lnTo>
                  <a:pt x="5806605" y="367855"/>
                </a:lnTo>
                <a:lnTo>
                  <a:pt x="5755564" y="355168"/>
                </a:lnTo>
                <a:lnTo>
                  <a:pt x="5704433" y="355168"/>
                </a:lnTo>
                <a:lnTo>
                  <a:pt x="5653214" y="342480"/>
                </a:lnTo>
                <a:lnTo>
                  <a:pt x="5550509" y="342480"/>
                </a:lnTo>
                <a:lnTo>
                  <a:pt x="5499036" y="329793"/>
                </a:lnTo>
                <a:lnTo>
                  <a:pt x="5447487" y="329793"/>
                </a:lnTo>
                <a:lnTo>
                  <a:pt x="5344185" y="304431"/>
                </a:lnTo>
                <a:lnTo>
                  <a:pt x="5292445" y="304431"/>
                </a:lnTo>
                <a:lnTo>
                  <a:pt x="5240629" y="291744"/>
                </a:lnTo>
                <a:lnTo>
                  <a:pt x="5188775" y="291744"/>
                </a:lnTo>
                <a:lnTo>
                  <a:pt x="5136858" y="279057"/>
                </a:lnTo>
                <a:lnTo>
                  <a:pt x="5084902" y="279057"/>
                </a:lnTo>
                <a:lnTo>
                  <a:pt x="4980864" y="253695"/>
                </a:lnTo>
                <a:lnTo>
                  <a:pt x="4928794" y="253695"/>
                </a:lnTo>
                <a:lnTo>
                  <a:pt x="4824565" y="228320"/>
                </a:lnTo>
                <a:lnTo>
                  <a:pt x="4772418" y="228320"/>
                </a:lnTo>
                <a:lnTo>
                  <a:pt x="4668075" y="202958"/>
                </a:lnTo>
                <a:lnTo>
                  <a:pt x="4615878" y="202958"/>
                </a:lnTo>
                <a:lnTo>
                  <a:pt x="4511497" y="177584"/>
                </a:lnTo>
                <a:lnTo>
                  <a:pt x="4459300" y="177584"/>
                </a:lnTo>
                <a:lnTo>
                  <a:pt x="4302798" y="139534"/>
                </a:lnTo>
                <a:lnTo>
                  <a:pt x="4248759" y="139534"/>
                </a:lnTo>
                <a:lnTo>
                  <a:pt x="4088752" y="101473"/>
                </a:lnTo>
                <a:lnTo>
                  <a:pt x="4036110" y="101473"/>
                </a:lnTo>
                <a:lnTo>
                  <a:pt x="3983812" y="88798"/>
                </a:lnTo>
                <a:lnTo>
                  <a:pt x="3931856" y="88798"/>
                </a:lnTo>
                <a:lnTo>
                  <a:pt x="3828973" y="63423"/>
                </a:lnTo>
                <a:lnTo>
                  <a:pt x="3727462" y="63423"/>
                </a:lnTo>
                <a:lnTo>
                  <a:pt x="3677208" y="50736"/>
                </a:lnTo>
                <a:lnTo>
                  <a:pt x="3627297" y="50736"/>
                </a:lnTo>
                <a:lnTo>
                  <a:pt x="3577729" y="38061"/>
                </a:lnTo>
                <a:lnTo>
                  <a:pt x="3479596" y="38061"/>
                </a:lnTo>
                <a:lnTo>
                  <a:pt x="3431044" y="25374"/>
                </a:lnTo>
                <a:lnTo>
                  <a:pt x="3287357" y="25374"/>
                </a:lnTo>
                <a:lnTo>
                  <a:pt x="3240138" y="12687"/>
                </a:lnTo>
                <a:lnTo>
                  <a:pt x="2722397" y="12687"/>
                </a:lnTo>
                <a:lnTo>
                  <a:pt x="2663583" y="25374"/>
                </a:lnTo>
                <a:lnTo>
                  <a:pt x="2547747" y="25374"/>
                </a:lnTo>
                <a:lnTo>
                  <a:pt x="2490724" y="38061"/>
                </a:lnTo>
                <a:lnTo>
                  <a:pt x="2378456" y="38061"/>
                </a:lnTo>
                <a:lnTo>
                  <a:pt x="2268550" y="63423"/>
                </a:lnTo>
                <a:lnTo>
                  <a:pt x="2214473" y="63423"/>
                </a:lnTo>
                <a:lnTo>
                  <a:pt x="2108073" y="88798"/>
                </a:lnTo>
                <a:lnTo>
                  <a:pt x="2055749" y="88798"/>
                </a:lnTo>
                <a:lnTo>
                  <a:pt x="1852180" y="139534"/>
                </a:lnTo>
                <a:lnTo>
                  <a:pt x="1563890" y="215633"/>
                </a:lnTo>
                <a:lnTo>
                  <a:pt x="1517802" y="241007"/>
                </a:lnTo>
                <a:lnTo>
                  <a:pt x="1427289" y="266369"/>
                </a:lnTo>
                <a:lnTo>
                  <a:pt x="1382864" y="291744"/>
                </a:lnTo>
                <a:lnTo>
                  <a:pt x="1338986" y="304431"/>
                </a:lnTo>
                <a:lnTo>
                  <a:pt x="1295654" y="329793"/>
                </a:lnTo>
                <a:lnTo>
                  <a:pt x="1252867" y="342480"/>
                </a:lnTo>
                <a:lnTo>
                  <a:pt x="1210627" y="367855"/>
                </a:lnTo>
                <a:lnTo>
                  <a:pt x="1168920" y="380530"/>
                </a:lnTo>
                <a:lnTo>
                  <a:pt x="1087145" y="431266"/>
                </a:lnTo>
                <a:lnTo>
                  <a:pt x="1047051" y="443953"/>
                </a:lnTo>
                <a:lnTo>
                  <a:pt x="968463" y="494690"/>
                </a:lnTo>
                <a:lnTo>
                  <a:pt x="891997" y="545426"/>
                </a:lnTo>
                <a:lnTo>
                  <a:pt x="854557" y="558114"/>
                </a:lnTo>
                <a:lnTo>
                  <a:pt x="781227" y="608850"/>
                </a:lnTo>
                <a:lnTo>
                  <a:pt x="745350" y="634225"/>
                </a:lnTo>
                <a:lnTo>
                  <a:pt x="709980" y="659587"/>
                </a:lnTo>
                <a:lnTo>
                  <a:pt x="675132" y="697649"/>
                </a:lnTo>
                <a:lnTo>
                  <a:pt x="640791" y="723011"/>
                </a:lnTo>
                <a:lnTo>
                  <a:pt x="606971" y="748385"/>
                </a:lnTo>
                <a:lnTo>
                  <a:pt x="573646" y="773747"/>
                </a:lnTo>
                <a:lnTo>
                  <a:pt x="540842" y="799122"/>
                </a:lnTo>
                <a:lnTo>
                  <a:pt x="508533" y="837171"/>
                </a:lnTo>
                <a:lnTo>
                  <a:pt x="476719" y="862545"/>
                </a:lnTo>
                <a:lnTo>
                  <a:pt x="445414" y="887907"/>
                </a:lnTo>
                <a:lnTo>
                  <a:pt x="414616" y="925957"/>
                </a:lnTo>
                <a:lnTo>
                  <a:pt x="384302" y="951331"/>
                </a:lnTo>
                <a:lnTo>
                  <a:pt x="354482" y="989380"/>
                </a:lnTo>
                <a:lnTo>
                  <a:pt x="325170" y="1014755"/>
                </a:lnTo>
                <a:lnTo>
                  <a:pt x="296329" y="1052804"/>
                </a:lnTo>
                <a:lnTo>
                  <a:pt x="267995" y="1078179"/>
                </a:lnTo>
                <a:lnTo>
                  <a:pt x="240131" y="1116228"/>
                </a:lnTo>
                <a:lnTo>
                  <a:pt x="212763" y="1141590"/>
                </a:lnTo>
                <a:lnTo>
                  <a:pt x="185864" y="1179652"/>
                </a:lnTo>
                <a:lnTo>
                  <a:pt x="159461" y="1217701"/>
                </a:lnTo>
                <a:lnTo>
                  <a:pt x="133527" y="1255750"/>
                </a:lnTo>
                <a:lnTo>
                  <a:pt x="100076" y="1293812"/>
                </a:lnTo>
                <a:lnTo>
                  <a:pt x="68656" y="1344549"/>
                </a:lnTo>
                <a:lnTo>
                  <a:pt x="39204" y="1382598"/>
                </a:lnTo>
                <a:lnTo>
                  <a:pt x="11645" y="1433334"/>
                </a:lnTo>
                <a:lnTo>
                  <a:pt x="0" y="1446022"/>
                </a:lnTo>
                <a:lnTo>
                  <a:pt x="1414767" y="1446022"/>
                </a:lnTo>
                <a:lnTo>
                  <a:pt x="1434134" y="1433334"/>
                </a:lnTo>
                <a:lnTo>
                  <a:pt x="1461465" y="1420647"/>
                </a:lnTo>
                <a:lnTo>
                  <a:pt x="1489583" y="1395285"/>
                </a:lnTo>
                <a:lnTo>
                  <a:pt x="1518513" y="1382598"/>
                </a:lnTo>
                <a:lnTo>
                  <a:pt x="1548231" y="1369910"/>
                </a:lnTo>
                <a:lnTo>
                  <a:pt x="1578762" y="1344549"/>
                </a:lnTo>
                <a:lnTo>
                  <a:pt x="1610093" y="1331861"/>
                </a:lnTo>
                <a:lnTo>
                  <a:pt x="1642237" y="1319174"/>
                </a:lnTo>
                <a:lnTo>
                  <a:pt x="1675193" y="1293812"/>
                </a:lnTo>
                <a:lnTo>
                  <a:pt x="1743544" y="1268437"/>
                </a:lnTo>
                <a:lnTo>
                  <a:pt x="1778952" y="1243076"/>
                </a:lnTo>
                <a:lnTo>
                  <a:pt x="1852244" y="1217701"/>
                </a:lnTo>
                <a:lnTo>
                  <a:pt x="1928850" y="1192326"/>
                </a:lnTo>
                <a:lnTo>
                  <a:pt x="1968398" y="1166964"/>
                </a:lnTo>
                <a:lnTo>
                  <a:pt x="2092109" y="1128915"/>
                </a:lnTo>
                <a:lnTo>
                  <a:pt x="2223452" y="1090853"/>
                </a:lnTo>
                <a:lnTo>
                  <a:pt x="2410561" y="1040117"/>
                </a:lnTo>
                <a:lnTo>
                  <a:pt x="2459494" y="1027430"/>
                </a:lnTo>
                <a:lnTo>
                  <a:pt x="2509304" y="1027430"/>
                </a:lnTo>
                <a:lnTo>
                  <a:pt x="2663990" y="989380"/>
                </a:lnTo>
                <a:lnTo>
                  <a:pt x="2717304" y="989380"/>
                </a:lnTo>
                <a:lnTo>
                  <a:pt x="2826613" y="964018"/>
                </a:lnTo>
                <a:lnTo>
                  <a:pt x="2882595" y="964018"/>
                </a:lnTo>
                <a:lnTo>
                  <a:pt x="2939478" y="951331"/>
                </a:lnTo>
                <a:lnTo>
                  <a:pt x="2997250" y="951331"/>
                </a:lnTo>
                <a:lnTo>
                  <a:pt x="3115513" y="925957"/>
                </a:lnTo>
                <a:lnTo>
                  <a:pt x="3237395" y="925957"/>
                </a:lnTo>
                <a:lnTo>
                  <a:pt x="3299701" y="913282"/>
                </a:lnTo>
                <a:lnTo>
                  <a:pt x="3362922" y="913282"/>
                </a:lnTo>
                <a:lnTo>
                  <a:pt x="3427057" y="900595"/>
                </a:lnTo>
                <a:lnTo>
                  <a:pt x="3624999" y="900595"/>
                </a:lnTo>
                <a:lnTo>
                  <a:pt x="3692842" y="887907"/>
                </a:lnTo>
                <a:lnTo>
                  <a:pt x="4409745" y="887907"/>
                </a:lnTo>
                <a:lnTo>
                  <a:pt x="4456773" y="900595"/>
                </a:lnTo>
                <a:lnTo>
                  <a:pt x="4697171" y="900595"/>
                </a:lnTo>
                <a:lnTo>
                  <a:pt x="4746307" y="913282"/>
                </a:lnTo>
                <a:lnTo>
                  <a:pt x="4895850" y="913282"/>
                </a:lnTo>
                <a:lnTo>
                  <a:pt x="4946408" y="925957"/>
                </a:lnTo>
                <a:lnTo>
                  <a:pt x="5100231" y="925957"/>
                </a:lnTo>
                <a:lnTo>
                  <a:pt x="5152225" y="938644"/>
                </a:lnTo>
                <a:lnTo>
                  <a:pt x="5257279" y="938644"/>
                </a:lnTo>
                <a:lnTo>
                  <a:pt x="5310352" y="951331"/>
                </a:lnTo>
                <a:lnTo>
                  <a:pt x="5363794" y="951331"/>
                </a:lnTo>
                <a:lnTo>
                  <a:pt x="5417591" y="964018"/>
                </a:lnTo>
                <a:lnTo>
                  <a:pt x="5526265" y="964018"/>
                </a:lnTo>
                <a:lnTo>
                  <a:pt x="5581154" y="976693"/>
                </a:lnTo>
                <a:lnTo>
                  <a:pt x="5636412" y="976693"/>
                </a:lnTo>
                <a:lnTo>
                  <a:pt x="5692025" y="989380"/>
                </a:lnTo>
                <a:lnTo>
                  <a:pt x="5748020" y="989380"/>
                </a:lnTo>
                <a:lnTo>
                  <a:pt x="5804370" y="1002068"/>
                </a:lnTo>
                <a:lnTo>
                  <a:pt x="5859462" y="1002068"/>
                </a:lnTo>
                <a:lnTo>
                  <a:pt x="5914034" y="1014755"/>
                </a:lnTo>
                <a:lnTo>
                  <a:pt x="5968085" y="1014755"/>
                </a:lnTo>
                <a:lnTo>
                  <a:pt x="6021629" y="1027430"/>
                </a:lnTo>
                <a:lnTo>
                  <a:pt x="6127153" y="1027430"/>
                </a:lnTo>
                <a:lnTo>
                  <a:pt x="6179147" y="1040117"/>
                </a:lnTo>
                <a:lnTo>
                  <a:pt x="6281610" y="1040117"/>
                </a:lnTo>
                <a:lnTo>
                  <a:pt x="6332093" y="1052804"/>
                </a:lnTo>
                <a:lnTo>
                  <a:pt x="6480530" y="1052804"/>
                </a:lnTo>
                <a:lnTo>
                  <a:pt x="6529019" y="1065491"/>
                </a:lnTo>
                <a:lnTo>
                  <a:pt x="7302995" y="1065491"/>
                </a:lnTo>
                <a:lnTo>
                  <a:pt x="7370851" y="1052804"/>
                </a:lnTo>
                <a:lnTo>
                  <a:pt x="7502652" y="1052804"/>
                </a:lnTo>
                <a:lnTo>
                  <a:pt x="7566609" y="1040117"/>
                </a:lnTo>
                <a:lnTo>
                  <a:pt x="7629284" y="1040117"/>
                </a:lnTo>
                <a:lnTo>
                  <a:pt x="7690701" y="1027430"/>
                </a:lnTo>
                <a:lnTo>
                  <a:pt x="7750861" y="1027430"/>
                </a:lnTo>
                <a:lnTo>
                  <a:pt x="7867472" y="1002068"/>
                </a:lnTo>
                <a:lnTo>
                  <a:pt x="7923949" y="1002068"/>
                </a:lnTo>
                <a:lnTo>
                  <a:pt x="8086191" y="964018"/>
                </a:lnTo>
                <a:lnTo>
                  <a:pt x="8137919" y="964018"/>
                </a:lnTo>
                <a:lnTo>
                  <a:pt x="8286204" y="925957"/>
                </a:lnTo>
                <a:lnTo>
                  <a:pt x="8424393" y="887907"/>
                </a:lnTo>
                <a:lnTo>
                  <a:pt x="8511095" y="862545"/>
                </a:lnTo>
                <a:lnTo>
                  <a:pt x="8593544" y="837171"/>
                </a:lnTo>
                <a:lnTo>
                  <a:pt x="8671852" y="811796"/>
                </a:lnTo>
                <a:lnTo>
                  <a:pt x="8709482" y="799122"/>
                </a:lnTo>
                <a:lnTo>
                  <a:pt x="8746109" y="773747"/>
                </a:lnTo>
                <a:lnTo>
                  <a:pt x="8781745" y="761060"/>
                </a:lnTo>
                <a:lnTo>
                  <a:pt x="8816416" y="748385"/>
                </a:lnTo>
                <a:lnTo>
                  <a:pt x="8850122" y="735698"/>
                </a:lnTo>
                <a:lnTo>
                  <a:pt x="8882863" y="723011"/>
                </a:lnTo>
                <a:lnTo>
                  <a:pt x="8914676" y="697649"/>
                </a:lnTo>
                <a:lnTo>
                  <a:pt x="8945562" y="684961"/>
                </a:lnTo>
                <a:lnTo>
                  <a:pt x="8975534" y="672274"/>
                </a:lnTo>
                <a:lnTo>
                  <a:pt x="9004592" y="659587"/>
                </a:lnTo>
                <a:lnTo>
                  <a:pt x="9032773" y="634225"/>
                </a:lnTo>
                <a:lnTo>
                  <a:pt x="9060066" y="621538"/>
                </a:lnTo>
                <a:lnTo>
                  <a:pt x="9086494" y="608850"/>
                </a:lnTo>
                <a:lnTo>
                  <a:pt x="9112059" y="596163"/>
                </a:lnTo>
                <a:lnTo>
                  <a:pt x="9127795" y="583488"/>
                </a:lnTo>
                <a:lnTo>
                  <a:pt x="9127795" y="431266"/>
                </a:lnTo>
                <a:lnTo>
                  <a:pt x="9127795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23318" y="2171581"/>
            <a:ext cx="415925" cy="659765"/>
            <a:chOff x="923318" y="2171581"/>
            <a:chExt cx="415925" cy="659765"/>
          </a:xfrm>
        </p:grpSpPr>
        <p:sp>
          <p:nvSpPr>
            <p:cNvPr id="5" name="object 5"/>
            <p:cNvSpPr/>
            <p:nvPr/>
          </p:nvSpPr>
          <p:spPr>
            <a:xfrm>
              <a:off x="969010" y="2258834"/>
              <a:ext cx="324485" cy="509905"/>
            </a:xfrm>
            <a:custGeom>
              <a:avLst/>
              <a:gdLst/>
              <a:ahLst/>
              <a:cxnLst/>
              <a:rect l="l" t="t" r="r" b="b"/>
              <a:pathLst>
                <a:path w="324484" h="509905">
                  <a:moveTo>
                    <a:pt x="115658" y="500773"/>
                  </a:moveTo>
                  <a:lnTo>
                    <a:pt x="98666" y="451256"/>
                  </a:lnTo>
                  <a:lnTo>
                    <a:pt x="59829" y="355307"/>
                  </a:lnTo>
                  <a:lnTo>
                    <a:pt x="43662" y="306590"/>
                  </a:lnTo>
                  <a:lnTo>
                    <a:pt x="33451" y="255854"/>
                  </a:lnTo>
                  <a:lnTo>
                    <a:pt x="32042" y="201930"/>
                  </a:lnTo>
                  <a:lnTo>
                    <a:pt x="38658" y="149796"/>
                  </a:lnTo>
                  <a:lnTo>
                    <a:pt x="51549" y="96583"/>
                  </a:lnTo>
                  <a:lnTo>
                    <a:pt x="71691" y="45567"/>
                  </a:lnTo>
                  <a:lnTo>
                    <a:pt x="100152" y="0"/>
                  </a:lnTo>
                  <a:lnTo>
                    <a:pt x="94068" y="6845"/>
                  </a:lnTo>
                  <a:lnTo>
                    <a:pt x="65824" y="46380"/>
                  </a:lnTo>
                  <a:lnTo>
                    <a:pt x="41592" y="87680"/>
                  </a:lnTo>
                  <a:lnTo>
                    <a:pt x="22148" y="131216"/>
                  </a:lnTo>
                  <a:lnTo>
                    <a:pt x="8331" y="177457"/>
                  </a:lnTo>
                  <a:lnTo>
                    <a:pt x="850" y="225806"/>
                  </a:lnTo>
                  <a:lnTo>
                    <a:pt x="0" y="272605"/>
                  </a:lnTo>
                  <a:lnTo>
                    <a:pt x="5537" y="317614"/>
                  </a:lnTo>
                  <a:lnTo>
                    <a:pt x="17272" y="360540"/>
                  </a:lnTo>
                  <a:lnTo>
                    <a:pt x="34975" y="401078"/>
                  </a:lnTo>
                  <a:lnTo>
                    <a:pt x="69875" y="453974"/>
                  </a:lnTo>
                  <a:lnTo>
                    <a:pt x="91440" y="478167"/>
                  </a:lnTo>
                  <a:lnTo>
                    <a:pt x="115658" y="500773"/>
                  </a:lnTo>
                  <a:close/>
                </a:path>
                <a:path w="324484" h="509905">
                  <a:moveTo>
                    <a:pt x="324459" y="272072"/>
                  </a:moveTo>
                  <a:lnTo>
                    <a:pt x="317576" y="227914"/>
                  </a:lnTo>
                  <a:lnTo>
                    <a:pt x="298729" y="183159"/>
                  </a:lnTo>
                  <a:lnTo>
                    <a:pt x="275640" y="144208"/>
                  </a:lnTo>
                  <a:lnTo>
                    <a:pt x="249402" y="106083"/>
                  </a:lnTo>
                  <a:lnTo>
                    <a:pt x="222821" y="69380"/>
                  </a:lnTo>
                  <a:lnTo>
                    <a:pt x="198729" y="34620"/>
                  </a:lnTo>
                  <a:lnTo>
                    <a:pt x="222123" y="84683"/>
                  </a:lnTo>
                  <a:lnTo>
                    <a:pt x="244602" y="135001"/>
                  </a:lnTo>
                  <a:lnTo>
                    <a:pt x="261531" y="187071"/>
                  </a:lnTo>
                  <a:lnTo>
                    <a:pt x="268363" y="242392"/>
                  </a:lnTo>
                  <a:lnTo>
                    <a:pt x="266306" y="271907"/>
                  </a:lnTo>
                  <a:lnTo>
                    <a:pt x="259829" y="299631"/>
                  </a:lnTo>
                  <a:lnTo>
                    <a:pt x="249250" y="326212"/>
                  </a:lnTo>
                  <a:lnTo>
                    <a:pt x="234861" y="352374"/>
                  </a:lnTo>
                  <a:lnTo>
                    <a:pt x="210896" y="391147"/>
                  </a:lnTo>
                  <a:lnTo>
                    <a:pt x="189369" y="428713"/>
                  </a:lnTo>
                  <a:lnTo>
                    <a:pt x="171602" y="467398"/>
                  </a:lnTo>
                  <a:lnTo>
                    <a:pt x="158915" y="509524"/>
                  </a:lnTo>
                  <a:lnTo>
                    <a:pt x="195021" y="474662"/>
                  </a:lnTo>
                  <a:lnTo>
                    <a:pt x="232156" y="439432"/>
                  </a:lnTo>
                  <a:lnTo>
                    <a:pt x="266992" y="402704"/>
                  </a:lnTo>
                  <a:lnTo>
                    <a:pt x="296189" y="363321"/>
                  </a:lnTo>
                  <a:lnTo>
                    <a:pt x="316458" y="320167"/>
                  </a:lnTo>
                  <a:lnTo>
                    <a:pt x="324459" y="272072"/>
                  </a:lnTo>
                  <a:close/>
                </a:path>
              </a:pathLst>
            </a:custGeom>
            <a:solidFill>
              <a:srgbClr val="FFB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7199" y="2512786"/>
              <a:ext cx="126988" cy="2162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3454" y="2234349"/>
              <a:ext cx="190500" cy="422275"/>
            </a:xfrm>
            <a:custGeom>
              <a:avLst/>
              <a:gdLst/>
              <a:ahLst/>
              <a:cxnLst/>
              <a:rect l="l" t="t" r="r" b="b"/>
              <a:pathLst>
                <a:path w="190500" h="422275">
                  <a:moveTo>
                    <a:pt x="190360" y="278447"/>
                  </a:moveTo>
                  <a:lnTo>
                    <a:pt x="190347" y="278028"/>
                  </a:lnTo>
                  <a:lnTo>
                    <a:pt x="189750" y="256247"/>
                  </a:lnTo>
                  <a:lnTo>
                    <a:pt x="189306" y="239623"/>
                  </a:lnTo>
                  <a:lnTo>
                    <a:pt x="181622" y="208661"/>
                  </a:lnTo>
                  <a:lnTo>
                    <a:pt x="177063" y="190258"/>
                  </a:lnTo>
                  <a:lnTo>
                    <a:pt x="175679" y="186817"/>
                  </a:lnTo>
                  <a:lnTo>
                    <a:pt x="160578" y="149275"/>
                  </a:lnTo>
                  <a:lnTo>
                    <a:pt x="160578" y="261937"/>
                  </a:lnTo>
                  <a:lnTo>
                    <a:pt x="160528" y="269557"/>
                  </a:lnTo>
                  <a:lnTo>
                    <a:pt x="154686" y="275691"/>
                  </a:lnTo>
                  <a:lnTo>
                    <a:pt x="146608" y="278028"/>
                  </a:lnTo>
                  <a:lnTo>
                    <a:pt x="139877" y="274243"/>
                  </a:lnTo>
                  <a:lnTo>
                    <a:pt x="139509" y="273608"/>
                  </a:lnTo>
                  <a:lnTo>
                    <a:pt x="139369" y="273354"/>
                  </a:lnTo>
                  <a:lnTo>
                    <a:pt x="138874" y="273608"/>
                  </a:lnTo>
                  <a:lnTo>
                    <a:pt x="138468" y="272846"/>
                  </a:lnTo>
                  <a:lnTo>
                    <a:pt x="138404" y="264896"/>
                  </a:lnTo>
                  <a:lnTo>
                    <a:pt x="144272" y="258610"/>
                  </a:lnTo>
                  <a:lnTo>
                    <a:pt x="152552" y="256247"/>
                  </a:lnTo>
                  <a:lnTo>
                    <a:pt x="159715" y="260159"/>
                  </a:lnTo>
                  <a:lnTo>
                    <a:pt x="160578" y="261937"/>
                  </a:lnTo>
                  <a:lnTo>
                    <a:pt x="160578" y="149275"/>
                  </a:lnTo>
                  <a:lnTo>
                    <a:pt x="157911" y="142633"/>
                  </a:lnTo>
                  <a:lnTo>
                    <a:pt x="146837" y="119151"/>
                  </a:lnTo>
                  <a:lnTo>
                    <a:pt x="136525" y="97307"/>
                  </a:lnTo>
                  <a:lnTo>
                    <a:pt x="114554" y="48526"/>
                  </a:lnTo>
                  <a:lnTo>
                    <a:pt x="98145" y="0"/>
                  </a:lnTo>
                  <a:lnTo>
                    <a:pt x="85737" y="11785"/>
                  </a:lnTo>
                  <a:lnTo>
                    <a:pt x="85737" y="110794"/>
                  </a:lnTo>
                  <a:lnTo>
                    <a:pt x="79883" y="116941"/>
                  </a:lnTo>
                  <a:lnTo>
                    <a:pt x="71729" y="119151"/>
                  </a:lnTo>
                  <a:lnTo>
                    <a:pt x="65201" y="115455"/>
                  </a:lnTo>
                  <a:lnTo>
                    <a:pt x="65201" y="200444"/>
                  </a:lnTo>
                  <a:lnTo>
                    <a:pt x="59397" y="206502"/>
                  </a:lnTo>
                  <a:lnTo>
                    <a:pt x="51244" y="208661"/>
                  </a:lnTo>
                  <a:lnTo>
                    <a:pt x="44183" y="204724"/>
                  </a:lnTo>
                  <a:lnTo>
                    <a:pt x="43268" y="203073"/>
                  </a:lnTo>
                  <a:lnTo>
                    <a:pt x="43129" y="195199"/>
                  </a:lnTo>
                  <a:lnTo>
                    <a:pt x="48844" y="189026"/>
                  </a:lnTo>
                  <a:lnTo>
                    <a:pt x="56946" y="186817"/>
                  </a:lnTo>
                  <a:lnTo>
                    <a:pt x="64033" y="190779"/>
                  </a:lnTo>
                  <a:lnTo>
                    <a:pt x="65163" y="192671"/>
                  </a:lnTo>
                  <a:lnTo>
                    <a:pt x="65201" y="200444"/>
                  </a:lnTo>
                  <a:lnTo>
                    <a:pt x="65201" y="115455"/>
                  </a:lnTo>
                  <a:lnTo>
                    <a:pt x="64935" y="115303"/>
                  </a:lnTo>
                  <a:lnTo>
                    <a:pt x="63804" y="113271"/>
                  </a:lnTo>
                  <a:lnTo>
                    <a:pt x="63779" y="105562"/>
                  </a:lnTo>
                  <a:lnTo>
                    <a:pt x="69570" y="99491"/>
                  </a:lnTo>
                  <a:lnTo>
                    <a:pt x="77724" y="97307"/>
                  </a:lnTo>
                  <a:lnTo>
                    <a:pt x="84785" y="101219"/>
                  </a:lnTo>
                  <a:lnTo>
                    <a:pt x="85572" y="102743"/>
                  </a:lnTo>
                  <a:lnTo>
                    <a:pt x="85737" y="110794"/>
                  </a:lnTo>
                  <a:lnTo>
                    <a:pt x="85737" y="11785"/>
                  </a:lnTo>
                  <a:lnTo>
                    <a:pt x="37642" y="73164"/>
                  </a:lnTo>
                  <a:lnTo>
                    <a:pt x="18326" y="120116"/>
                  </a:lnTo>
                  <a:lnTo>
                    <a:pt x="5880" y="170510"/>
                  </a:lnTo>
                  <a:lnTo>
                    <a:pt x="0" y="221754"/>
                  </a:lnTo>
                  <a:lnTo>
                    <a:pt x="342" y="271233"/>
                  </a:lnTo>
                  <a:lnTo>
                    <a:pt x="6629" y="316344"/>
                  </a:lnTo>
                  <a:lnTo>
                    <a:pt x="22847" y="370497"/>
                  </a:lnTo>
                  <a:lnTo>
                    <a:pt x="44602" y="422135"/>
                  </a:lnTo>
                  <a:lnTo>
                    <a:pt x="43281" y="389153"/>
                  </a:lnTo>
                  <a:lnTo>
                    <a:pt x="43167" y="356196"/>
                  </a:lnTo>
                  <a:lnTo>
                    <a:pt x="46583" y="289966"/>
                  </a:lnTo>
                  <a:lnTo>
                    <a:pt x="63741" y="278447"/>
                  </a:lnTo>
                  <a:lnTo>
                    <a:pt x="190360" y="278447"/>
                  </a:lnTo>
                  <a:close/>
                </a:path>
              </a:pathLst>
            </a:custGeom>
            <a:solidFill>
              <a:srgbClr val="FFAA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3318" y="2171581"/>
              <a:ext cx="269875" cy="659765"/>
            </a:xfrm>
            <a:custGeom>
              <a:avLst/>
              <a:gdLst/>
              <a:ahLst/>
              <a:cxnLst/>
              <a:rect l="l" t="t" r="r" b="b"/>
              <a:pathLst>
                <a:path w="269875" h="659764">
                  <a:moveTo>
                    <a:pt x="189436" y="0"/>
                  </a:moveTo>
                  <a:lnTo>
                    <a:pt x="140428" y="31424"/>
                  </a:lnTo>
                  <a:lnTo>
                    <a:pt x="91238" y="93088"/>
                  </a:lnTo>
                  <a:lnTo>
                    <a:pt x="64672" y="132417"/>
                  </a:lnTo>
                  <a:lnTo>
                    <a:pt x="41657" y="173530"/>
                  </a:lnTo>
                  <a:lnTo>
                    <a:pt x="22984" y="216818"/>
                  </a:lnTo>
                  <a:lnTo>
                    <a:pt x="9441" y="262669"/>
                  </a:lnTo>
                  <a:lnTo>
                    <a:pt x="1018" y="316312"/>
                  </a:lnTo>
                  <a:lnTo>
                    <a:pt x="0" y="368580"/>
                  </a:lnTo>
                  <a:lnTo>
                    <a:pt x="6158" y="419039"/>
                  </a:lnTo>
                  <a:lnTo>
                    <a:pt x="19270" y="467258"/>
                  </a:lnTo>
                  <a:lnTo>
                    <a:pt x="39110" y="512804"/>
                  </a:lnTo>
                  <a:lnTo>
                    <a:pt x="64565" y="554026"/>
                  </a:lnTo>
                  <a:lnTo>
                    <a:pt x="95944" y="592001"/>
                  </a:lnTo>
                  <a:lnTo>
                    <a:pt x="133032" y="626338"/>
                  </a:lnTo>
                  <a:lnTo>
                    <a:pt x="175619" y="656644"/>
                  </a:lnTo>
                  <a:lnTo>
                    <a:pt x="189320" y="659608"/>
                  </a:lnTo>
                  <a:lnTo>
                    <a:pt x="196315" y="658054"/>
                  </a:lnTo>
                  <a:lnTo>
                    <a:pt x="206188" y="652712"/>
                  </a:lnTo>
                  <a:lnTo>
                    <a:pt x="209257" y="650556"/>
                  </a:lnTo>
                  <a:lnTo>
                    <a:pt x="239678" y="614973"/>
                  </a:lnTo>
                  <a:lnTo>
                    <a:pt x="257001" y="597155"/>
                  </a:lnTo>
                  <a:lnTo>
                    <a:pt x="204856" y="597155"/>
                  </a:lnTo>
                  <a:lnTo>
                    <a:pt x="207615" y="588022"/>
                  </a:lnTo>
                  <a:lnTo>
                    <a:pt x="161349" y="588022"/>
                  </a:lnTo>
                  <a:lnTo>
                    <a:pt x="96840" y="515691"/>
                  </a:lnTo>
                  <a:lnTo>
                    <a:pt x="63118" y="448017"/>
                  </a:lnTo>
                  <a:lnTo>
                    <a:pt x="51382" y="405090"/>
                  </a:lnTo>
                  <a:lnTo>
                    <a:pt x="45841" y="360105"/>
                  </a:lnTo>
                  <a:lnTo>
                    <a:pt x="46730" y="313373"/>
                  </a:lnTo>
                  <a:lnTo>
                    <a:pt x="54280" y="265205"/>
                  </a:lnTo>
                  <a:lnTo>
                    <a:pt x="67996" y="218747"/>
                  </a:lnTo>
                  <a:lnTo>
                    <a:pt x="87449" y="175225"/>
                  </a:lnTo>
                  <a:lnTo>
                    <a:pt x="111750" y="134011"/>
                  </a:lnTo>
                  <a:lnTo>
                    <a:pt x="140014" y="94474"/>
                  </a:lnTo>
                  <a:lnTo>
                    <a:pt x="139760" y="94094"/>
                  </a:lnTo>
                  <a:lnTo>
                    <a:pt x="145848" y="87243"/>
                  </a:lnTo>
                  <a:lnTo>
                    <a:pt x="172474" y="87243"/>
                  </a:lnTo>
                  <a:lnTo>
                    <a:pt x="198286" y="62763"/>
                  </a:lnTo>
                  <a:lnTo>
                    <a:pt x="269518" y="62763"/>
                  </a:lnTo>
                  <a:lnTo>
                    <a:pt x="264490" y="53667"/>
                  </a:lnTo>
                  <a:lnTo>
                    <a:pt x="251487" y="33986"/>
                  </a:lnTo>
                  <a:lnTo>
                    <a:pt x="236881" y="17466"/>
                  </a:lnTo>
                  <a:lnTo>
                    <a:pt x="220381" y="5811"/>
                  </a:lnTo>
                  <a:lnTo>
                    <a:pt x="189436" y="0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8175" y="2530905"/>
              <a:ext cx="210496" cy="2378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01052" y="2234349"/>
              <a:ext cx="236854" cy="525780"/>
            </a:xfrm>
            <a:custGeom>
              <a:avLst/>
              <a:gdLst/>
              <a:ahLst/>
              <a:cxnLst/>
              <a:rect l="l" t="t" r="r" b="b"/>
              <a:pathLst>
                <a:path w="236855" h="525780">
                  <a:moveTo>
                    <a:pt x="236575" y="267258"/>
                  </a:moveTo>
                  <a:lnTo>
                    <a:pt x="229755" y="212001"/>
                  </a:lnTo>
                  <a:lnTo>
                    <a:pt x="212813" y="159969"/>
                  </a:lnTo>
                  <a:lnTo>
                    <a:pt x="190347" y="109664"/>
                  </a:lnTo>
                  <a:lnTo>
                    <a:pt x="166941" y="59613"/>
                  </a:lnTo>
                  <a:lnTo>
                    <a:pt x="223926" y="59613"/>
                  </a:lnTo>
                  <a:lnTo>
                    <a:pt x="198437" y="12052"/>
                  </a:lnTo>
                  <a:lnTo>
                    <a:pt x="191782" y="0"/>
                  </a:lnTo>
                  <a:lnTo>
                    <a:pt x="120548" y="0"/>
                  </a:lnTo>
                  <a:lnTo>
                    <a:pt x="136956" y="48526"/>
                  </a:lnTo>
                  <a:lnTo>
                    <a:pt x="158178" y="95732"/>
                  </a:lnTo>
                  <a:lnTo>
                    <a:pt x="180314" y="142633"/>
                  </a:lnTo>
                  <a:lnTo>
                    <a:pt x="199466" y="190258"/>
                  </a:lnTo>
                  <a:lnTo>
                    <a:pt x="211709" y="239623"/>
                  </a:lnTo>
                  <a:lnTo>
                    <a:pt x="213131" y="291744"/>
                  </a:lnTo>
                  <a:lnTo>
                    <a:pt x="201777" y="335064"/>
                  </a:lnTo>
                  <a:lnTo>
                    <a:pt x="180543" y="373621"/>
                  </a:lnTo>
                  <a:lnTo>
                    <a:pt x="155244" y="410464"/>
                  </a:lnTo>
                  <a:lnTo>
                    <a:pt x="131673" y="448652"/>
                  </a:lnTo>
                  <a:lnTo>
                    <a:pt x="126453" y="459854"/>
                  </a:lnTo>
                  <a:lnTo>
                    <a:pt x="121767" y="471373"/>
                  </a:lnTo>
                  <a:lnTo>
                    <a:pt x="117538" y="483095"/>
                  </a:lnTo>
                  <a:lnTo>
                    <a:pt x="113677" y="494944"/>
                  </a:lnTo>
                  <a:lnTo>
                    <a:pt x="115849" y="453466"/>
                  </a:lnTo>
                  <a:lnTo>
                    <a:pt x="93713" y="453466"/>
                  </a:lnTo>
                  <a:lnTo>
                    <a:pt x="90119" y="422897"/>
                  </a:lnTo>
                  <a:lnTo>
                    <a:pt x="66763" y="422897"/>
                  </a:lnTo>
                  <a:lnTo>
                    <a:pt x="44716" y="370611"/>
                  </a:lnTo>
                  <a:lnTo>
                    <a:pt x="28536" y="316598"/>
                  </a:lnTo>
                  <a:lnTo>
                    <a:pt x="22301" y="271424"/>
                  </a:lnTo>
                  <a:lnTo>
                    <a:pt x="22021" y="221894"/>
                  </a:lnTo>
                  <a:lnTo>
                    <a:pt x="28003" y="170611"/>
                  </a:lnTo>
                  <a:lnTo>
                    <a:pt x="40551" y="120180"/>
                  </a:lnTo>
                  <a:lnTo>
                    <a:pt x="59956" y="73202"/>
                  </a:lnTo>
                  <a:lnTo>
                    <a:pt x="86525" y="32270"/>
                  </a:lnTo>
                  <a:lnTo>
                    <a:pt x="94729" y="24485"/>
                  </a:lnTo>
                  <a:lnTo>
                    <a:pt x="68110" y="24485"/>
                  </a:lnTo>
                  <a:lnTo>
                    <a:pt x="39687" y="70307"/>
                  </a:lnTo>
                  <a:lnTo>
                    <a:pt x="19418" y="121361"/>
                  </a:lnTo>
                  <a:lnTo>
                    <a:pt x="6464" y="174459"/>
                  </a:lnTo>
                  <a:lnTo>
                    <a:pt x="0" y="226415"/>
                  </a:lnTo>
                  <a:lnTo>
                    <a:pt x="1409" y="280327"/>
                  </a:lnTo>
                  <a:lnTo>
                    <a:pt x="11620" y="331063"/>
                  </a:lnTo>
                  <a:lnTo>
                    <a:pt x="27800" y="379793"/>
                  </a:lnTo>
                  <a:lnTo>
                    <a:pt x="66624" y="475742"/>
                  </a:lnTo>
                  <a:lnTo>
                    <a:pt x="83604" y="525259"/>
                  </a:lnTo>
                  <a:lnTo>
                    <a:pt x="129870" y="525259"/>
                  </a:lnTo>
                  <a:lnTo>
                    <a:pt x="139039" y="494944"/>
                  </a:lnTo>
                  <a:lnTo>
                    <a:pt x="139827" y="492340"/>
                  </a:lnTo>
                  <a:lnTo>
                    <a:pt x="157594" y="453694"/>
                  </a:lnTo>
                  <a:lnTo>
                    <a:pt x="179108" y="416128"/>
                  </a:lnTo>
                  <a:lnTo>
                    <a:pt x="203060" y="377355"/>
                  </a:lnTo>
                  <a:lnTo>
                    <a:pt x="217474" y="351269"/>
                  </a:lnTo>
                  <a:lnTo>
                    <a:pt x="228130" y="324789"/>
                  </a:lnTo>
                  <a:lnTo>
                    <a:pt x="234657" y="296557"/>
                  </a:lnTo>
                  <a:lnTo>
                    <a:pt x="236575" y="267258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416" y="2293961"/>
              <a:ext cx="272256" cy="393848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232872" y="1397530"/>
            <a:ext cx="34925" cy="47625"/>
          </a:xfrm>
          <a:custGeom>
            <a:avLst/>
            <a:gdLst/>
            <a:ahLst/>
            <a:cxnLst/>
            <a:rect l="l" t="t" r="r" b="b"/>
            <a:pathLst>
              <a:path w="34925" h="47625">
                <a:moveTo>
                  <a:pt x="17654" y="0"/>
                </a:moveTo>
                <a:lnTo>
                  <a:pt x="11646" y="1630"/>
                </a:lnTo>
                <a:lnTo>
                  <a:pt x="6168" y="5473"/>
                </a:lnTo>
                <a:lnTo>
                  <a:pt x="2435" y="10683"/>
                </a:lnTo>
                <a:lnTo>
                  <a:pt x="0" y="18294"/>
                </a:lnTo>
                <a:lnTo>
                  <a:pt x="240" y="26666"/>
                </a:lnTo>
                <a:lnTo>
                  <a:pt x="3196" y="33261"/>
                </a:lnTo>
                <a:lnTo>
                  <a:pt x="4680" y="36940"/>
                </a:lnTo>
                <a:lnTo>
                  <a:pt x="6912" y="40618"/>
                </a:lnTo>
                <a:lnTo>
                  <a:pt x="9690" y="43282"/>
                </a:lnTo>
                <a:lnTo>
                  <a:pt x="13939" y="47595"/>
                </a:lnTo>
                <a:lnTo>
                  <a:pt x="34834" y="24637"/>
                </a:lnTo>
                <a:lnTo>
                  <a:pt x="33733" y="17073"/>
                </a:lnTo>
                <a:lnTo>
                  <a:pt x="30891" y="10151"/>
                </a:lnTo>
                <a:lnTo>
                  <a:pt x="26382" y="4215"/>
                </a:lnTo>
                <a:lnTo>
                  <a:pt x="25355" y="3200"/>
                </a:lnTo>
                <a:lnTo>
                  <a:pt x="22970" y="1424"/>
                </a:lnTo>
                <a:lnTo>
                  <a:pt x="17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1421" y="1191693"/>
            <a:ext cx="59055" cy="63500"/>
          </a:xfrm>
          <a:custGeom>
            <a:avLst/>
            <a:gdLst/>
            <a:ahLst/>
            <a:cxnLst/>
            <a:rect l="l" t="t" r="r" b="b"/>
            <a:pathLst>
              <a:path w="59055" h="63500">
                <a:moveTo>
                  <a:pt x="20091" y="0"/>
                </a:moveTo>
                <a:lnTo>
                  <a:pt x="12167" y="1977"/>
                </a:lnTo>
                <a:lnTo>
                  <a:pt x="5536" y="8213"/>
                </a:lnTo>
                <a:lnTo>
                  <a:pt x="1158" y="16873"/>
                </a:lnTo>
                <a:lnTo>
                  <a:pt x="0" y="26130"/>
                </a:lnTo>
                <a:lnTo>
                  <a:pt x="1500" y="33018"/>
                </a:lnTo>
                <a:lnTo>
                  <a:pt x="35499" y="63406"/>
                </a:lnTo>
                <a:lnTo>
                  <a:pt x="45698" y="62416"/>
                </a:lnTo>
                <a:lnTo>
                  <a:pt x="54084" y="55684"/>
                </a:lnTo>
                <a:lnTo>
                  <a:pt x="58143" y="48073"/>
                </a:lnTo>
                <a:lnTo>
                  <a:pt x="58905" y="39575"/>
                </a:lnTo>
                <a:lnTo>
                  <a:pt x="55987" y="32218"/>
                </a:lnTo>
                <a:lnTo>
                  <a:pt x="53957" y="24480"/>
                </a:lnTo>
                <a:lnTo>
                  <a:pt x="27140" y="1747"/>
                </a:lnTo>
                <a:lnTo>
                  <a:pt x="200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9488" y="439004"/>
            <a:ext cx="617721" cy="70524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543711" y="4000132"/>
            <a:ext cx="523240" cy="381000"/>
            <a:chOff x="3543711" y="4000132"/>
            <a:chExt cx="523240" cy="381000"/>
          </a:xfrm>
        </p:grpSpPr>
        <p:sp>
          <p:nvSpPr>
            <p:cNvPr id="16" name="object 16"/>
            <p:cNvSpPr/>
            <p:nvPr/>
          </p:nvSpPr>
          <p:spPr>
            <a:xfrm>
              <a:off x="3597834" y="4042790"/>
              <a:ext cx="423545" cy="295275"/>
            </a:xfrm>
            <a:custGeom>
              <a:avLst/>
              <a:gdLst/>
              <a:ahLst/>
              <a:cxnLst/>
              <a:rect l="l" t="t" r="r" b="b"/>
              <a:pathLst>
                <a:path w="423545" h="295275">
                  <a:moveTo>
                    <a:pt x="398805" y="273024"/>
                  </a:moveTo>
                  <a:lnTo>
                    <a:pt x="353009" y="265963"/>
                  </a:lnTo>
                  <a:lnTo>
                    <a:pt x="261861" y="256933"/>
                  </a:lnTo>
                  <a:lnTo>
                    <a:pt x="217043" y="249567"/>
                  </a:lnTo>
                  <a:lnTo>
                    <a:pt x="173088" y="236702"/>
                  </a:lnTo>
                  <a:lnTo>
                    <a:pt x="130276" y="215620"/>
                  </a:lnTo>
                  <a:lnTo>
                    <a:pt x="92100" y="188976"/>
                  </a:lnTo>
                  <a:lnTo>
                    <a:pt x="55714" y="156984"/>
                  </a:lnTo>
                  <a:lnTo>
                    <a:pt x="24028" y="120192"/>
                  </a:lnTo>
                  <a:lnTo>
                    <a:pt x="0" y="79121"/>
                  </a:lnTo>
                  <a:lnTo>
                    <a:pt x="2921" y="86690"/>
                  </a:lnTo>
                  <a:lnTo>
                    <a:pt x="22275" y="125107"/>
                  </a:lnTo>
                  <a:lnTo>
                    <a:pt x="44665" y="161124"/>
                  </a:lnTo>
                  <a:lnTo>
                    <a:pt x="70777" y="194297"/>
                  </a:lnTo>
                  <a:lnTo>
                    <a:pt x="101346" y="224180"/>
                  </a:lnTo>
                  <a:lnTo>
                    <a:pt x="145097" y="255460"/>
                  </a:lnTo>
                  <a:lnTo>
                    <a:pt x="191122" y="277634"/>
                  </a:lnTo>
                  <a:lnTo>
                    <a:pt x="238798" y="290880"/>
                  </a:lnTo>
                  <a:lnTo>
                    <a:pt x="287553" y="295262"/>
                  </a:lnTo>
                  <a:lnTo>
                    <a:pt x="315404" y="293865"/>
                  </a:lnTo>
                  <a:lnTo>
                    <a:pt x="343319" y="289661"/>
                  </a:lnTo>
                  <a:lnTo>
                    <a:pt x="371157" y="282714"/>
                  </a:lnTo>
                  <a:lnTo>
                    <a:pt x="398805" y="273024"/>
                  </a:lnTo>
                  <a:close/>
                </a:path>
                <a:path w="423545" h="295275">
                  <a:moveTo>
                    <a:pt x="423151" y="243471"/>
                  </a:moveTo>
                  <a:lnTo>
                    <a:pt x="410641" y="200901"/>
                  </a:lnTo>
                  <a:lnTo>
                    <a:pt x="398284" y="157365"/>
                  </a:lnTo>
                  <a:lnTo>
                    <a:pt x="383794" y="115011"/>
                  </a:lnTo>
                  <a:lnTo>
                    <a:pt x="364934" y="75971"/>
                  </a:lnTo>
                  <a:lnTo>
                    <a:pt x="339432" y="42367"/>
                  </a:lnTo>
                  <a:lnTo>
                    <a:pt x="305066" y="16344"/>
                  </a:lnTo>
                  <a:lnTo>
                    <a:pt x="267500" y="3606"/>
                  </a:lnTo>
                  <a:lnTo>
                    <a:pt x="224637" y="0"/>
                  </a:lnTo>
                  <a:lnTo>
                    <a:pt x="184581" y="2070"/>
                  </a:lnTo>
                  <a:lnTo>
                    <a:pt x="143903" y="6959"/>
                  </a:lnTo>
                  <a:lnTo>
                    <a:pt x="104165" y="12687"/>
                  </a:lnTo>
                  <a:lnTo>
                    <a:pt x="66979" y="17284"/>
                  </a:lnTo>
                  <a:lnTo>
                    <a:pt x="115836" y="19507"/>
                  </a:lnTo>
                  <a:lnTo>
                    <a:pt x="164541" y="22567"/>
                  </a:lnTo>
                  <a:lnTo>
                    <a:pt x="212344" y="30670"/>
                  </a:lnTo>
                  <a:lnTo>
                    <a:pt x="258508" y="48056"/>
                  </a:lnTo>
                  <a:lnTo>
                    <a:pt x="300024" y="78282"/>
                  </a:lnTo>
                  <a:lnTo>
                    <a:pt x="331190" y="119507"/>
                  </a:lnTo>
                  <a:lnTo>
                    <a:pt x="351739" y="154178"/>
                  </a:lnTo>
                  <a:lnTo>
                    <a:pt x="372364" y="186461"/>
                  </a:lnTo>
                  <a:lnTo>
                    <a:pt x="395389" y="216255"/>
                  </a:lnTo>
                  <a:lnTo>
                    <a:pt x="423151" y="243471"/>
                  </a:lnTo>
                  <a:close/>
                </a:path>
              </a:pathLst>
            </a:custGeom>
            <a:solidFill>
              <a:srgbClr val="FFB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00885" y="4072294"/>
              <a:ext cx="309245" cy="213995"/>
            </a:xfrm>
            <a:custGeom>
              <a:avLst/>
              <a:gdLst/>
              <a:ahLst/>
              <a:cxnLst/>
              <a:rect l="l" t="t" r="r" b="b"/>
              <a:pathLst>
                <a:path w="309245" h="213995">
                  <a:moveTo>
                    <a:pt x="0" y="0"/>
                  </a:moveTo>
                  <a:lnTo>
                    <a:pt x="14164" y="46028"/>
                  </a:lnTo>
                  <a:lnTo>
                    <a:pt x="41186" y="88726"/>
                  </a:lnTo>
                  <a:lnTo>
                    <a:pt x="77643" y="126800"/>
                  </a:lnTo>
                  <a:lnTo>
                    <a:pt x="120116" y="158955"/>
                  </a:lnTo>
                  <a:lnTo>
                    <a:pt x="165181" y="183898"/>
                  </a:lnTo>
                  <a:lnTo>
                    <a:pt x="209417" y="200335"/>
                  </a:lnTo>
                  <a:lnTo>
                    <a:pt x="258221" y="209796"/>
                  </a:lnTo>
                  <a:lnTo>
                    <a:pt x="307595" y="213958"/>
                  </a:lnTo>
                  <a:lnTo>
                    <a:pt x="281308" y="201521"/>
                  </a:lnTo>
                  <a:lnTo>
                    <a:pt x="255510" y="188157"/>
                  </a:lnTo>
                  <a:lnTo>
                    <a:pt x="230163" y="173819"/>
                  </a:lnTo>
                  <a:lnTo>
                    <a:pt x="205233" y="158465"/>
                  </a:lnTo>
                  <a:lnTo>
                    <a:pt x="201317" y="153202"/>
                  </a:lnTo>
                  <a:lnTo>
                    <a:pt x="200840" y="146362"/>
                  </a:lnTo>
                  <a:lnTo>
                    <a:pt x="203287" y="140433"/>
                  </a:lnTo>
                  <a:lnTo>
                    <a:pt x="208150" y="137903"/>
                  </a:lnTo>
                  <a:lnTo>
                    <a:pt x="274128" y="137903"/>
                  </a:lnTo>
                  <a:lnTo>
                    <a:pt x="266578" y="125599"/>
                  </a:lnTo>
                  <a:lnTo>
                    <a:pt x="136103" y="125599"/>
                  </a:lnTo>
                  <a:lnTo>
                    <a:pt x="129860" y="122480"/>
                  </a:lnTo>
                  <a:lnTo>
                    <a:pt x="127350" y="115514"/>
                  </a:lnTo>
                  <a:lnTo>
                    <a:pt x="128931" y="108288"/>
                  </a:lnTo>
                  <a:lnTo>
                    <a:pt x="134960" y="104391"/>
                  </a:lnTo>
                  <a:lnTo>
                    <a:pt x="254069" y="104327"/>
                  </a:lnTo>
                  <a:lnTo>
                    <a:pt x="253813" y="103845"/>
                  </a:lnTo>
                  <a:lnTo>
                    <a:pt x="259520" y="94498"/>
                  </a:lnTo>
                  <a:lnTo>
                    <a:pt x="308875" y="94498"/>
                  </a:lnTo>
                  <a:lnTo>
                    <a:pt x="299182" y="79987"/>
                  </a:lnTo>
                  <a:lnTo>
                    <a:pt x="229458" y="79987"/>
                  </a:lnTo>
                  <a:lnTo>
                    <a:pt x="223234" y="76793"/>
                  </a:lnTo>
                  <a:lnTo>
                    <a:pt x="221900" y="72959"/>
                  </a:lnTo>
                  <a:lnTo>
                    <a:pt x="74457" y="72959"/>
                  </a:lnTo>
                  <a:lnTo>
                    <a:pt x="68395" y="69836"/>
                  </a:lnTo>
                  <a:lnTo>
                    <a:pt x="66022" y="62861"/>
                  </a:lnTo>
                  <a:lnTo>
                    <a:pt x="67642" y="55627"/>
                  </a:lnTo>
                  <a:lnTo>
                    <a:pt x="73569" y="51725"/>
                  </a:lnTo>
                  <a:lnTo>
                    <a:pt x="270780" y="51701"/>
                  </a:lnTo>
                  <a:lnTo>
                    <a:pt x="265610" y="47019"/>
                  </a:lnTo>
                  <a:lnTo>
                    <a:pt x="224370" y="26858"/>
                  </a:lnTo>
                  <a:lnTo>
                    <a:pt x="180850" y="16239"/>
                  </a:lnTo>
                  <a:lnTo>
                    <a:pt x="135848" y="11703"/>
                  </a:lnTo>
                  <a:lnTo>
                    <a:pt x="90171" y="9790"/>
                  </a:lnTo>
                  <a:lnTo>
                    <a:pt x="44620" y="7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A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65132" y="4121902"/>
              <a:ext cx="319327" cy="1572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543706" y="4016171"/>
              <a:ext cx="523240" cy="365125"/>
            </a:xfrm>
            <a:custGeom>
              <a:avLst/>
              <a:gdLst/>
              <a:ahLst/>
              <a:cxnLst/>
              <a:rect l="l" t="t" r="r" b="b"/>
              <a:pathLst>
                <a:path w="523239" h="365125">
                  <a:moveTo>
                    <a:pt x="522947" y="303631"/>
                  </a:moveTo>
                  <a:lnTo>
                    <a:pt x="521550" y="294652"/>
                  </a:lnTo>
                  <a:lnTo>
                    <a:pt x="521550" y="291363"/>
                  </a:lnTo>
                  <a:lnTo>
                    <a:pt x="521042" y="288048"/>
                  </a:lnTo>
                  <a:lnTo>
                    <a:pt x="514261" y="271081"/>
                  </a:lnTo>
                  <a:lnTo>
                    <a:pt x="513702" y="269659"/>
                  </a:lnTo>
                  <a:lnTo>
                    <a:pt x="477405" y="269659"/>
                  </a:lnTo>
                  <a:lnTo>
                    <a:pt x="471614" y="263994"/>
                  </a:lnTo>
                  <a:lnTo>
                    <a:pt x="452285" y="263994"/>
                  </a:lnTo>
                  <a:lnTo>
                    <a:pt x="452285" y="299859"/>
                  </a:lnTo>
                  <a:lnTo>
                    <a:pt x="424726" y="309511"/>
                  </a:lnTo>
                  <a:lnTo>
                    <a:pt x="396913" y="316433"/>
                  </a:lnTo>
                  <a:lnTo>
                    <a:pt x="368973" y="320611"/>
                  </a:lnTo>
                  <a:lnTo>
                    <a:pt x="341045" y="322008"/>
                  </a:lnTo>
                  <a:lnTo>
                    <a:pt x="292265" y="317639"/>
                  </a:lnTo>
                  <a:lnTo>
                    <a:pt x="244525" y="304469"/>
                  </a:lnTo>
                  <a:lnTo>
                    <a:pt x="198488" y="282371"/>
                  </a:lnTo>
                  <a:lnTo>
                    <a:pt x="154838" y="251256"/>
                  </a:lnTo>
                  <a:lnTo>
                    <a:pt x="124053" y="221513"/>
                  </a:lnTo>
                  <a:lnTo>
                    <a:pt x="97904" y="188493"/>
                  </a:lnTo>
                  <a:lnTo>
                    <a:pt x="75552" y="152565"/>
                  </a:lnTo>
                  <a:lnTo>
                    <a:pt x="56286" y="114414"/>
                  </a:lnTo>
                  <a:lnTo>
                    <a:pt x="55778" y="114414"/>
                  </a:lnTo>
                  <a:lnTo>
                    <a:pt x="52857" y="106883"/>
                  </a:lnTo>
                  <a:lnTo>
                    <a:pt x="77139" y="147815"/>
                  </a:lnTo>
                  <a:lnTo>
                    <a:pt x="108889" y="184556"/>
                  </a:lnTo>
                  <a:lnTo>
                    <a:pt x="145262" y="216420"/>
                  </a:lnTo>
                  <a:lnTo>
                    <a:pt x="183388" y="242747"/>
                  </a:lnTo>
                  <a:lnTo>
                    <a:pt x="226225" y="263728"/>
                  </a:lnTo>
                  <a:lnTo>
                    <a:pt x="270243" y="276542"/>
                  </a:lnTo>
                  <a:lnTo>
                    <a:pt x="315125" y="283870"/>
                  </a:lnTo>
                  <a:lnTo>
                    <a:pt x="406425" y="292836"/>
                  </a:lnTo>
                  <a:lnTo>
                    <a:pt x="452285" y="299859"/>
                  </a:lnTo>
                  <a:lnTo>
                    <a:pt x="452285" y="263994"/>
                  </a:lnTo>
                  <a:lnTo>
                    <a:pt x="440880" y="263994"/>
                  </a:lnTo>
                  <a:lnTo>
                    <a:pt x="438467" y="262572"/>
                  </a:lnTo>
                  <a:lnTo>
                    <a:pt x="400164" y="262572"/>
                  </a:lnTo>
                  <a:lnTo>
                    <a:pt x="332651" y="233375"/>
                  </a:lnTo>
                  <a:lnTo>
                    <a:pt x="267220" y="195122"/>
                  </a:lnTo>
                  <a:lnTo>
                    <a:pt x="265709" y="194729"/>
                  </a:lnTo>
                  <a:lnTo>
                    <a:pt x="264439" y="194729"/>
                  </a:lnTo>
                  <a:lnTo>
                    <a:pt x="259588" y="197205"/>
                  </a:lnTo>
                  <a:lnTo>
                    <a:pt x="257187" y="202996"/>
                  </a:lnTo>
                  <a:lnTo>
                    <a:pt x="257708" y="209715"/>
                  </a:lnTo>
                  <a:lnTo>
                    <a:pt x="312242" y="244944"/>
                  </a:lnTo>
                  <a:lnTo>
                    <a:pt x="365023" y="271081"/>
                  </a:lnTo>
                  <a:lnTo>
                    <a:pt x="339839" y="269671"/>
                  </a:lnTo>
                  <a:lnTo>
                    <a:pt x="290233" y="262788"/>
                  </a:lnTo>
                  <a:lnTo>
                    <a:pt x="221348" y="240868"/>
                  </a:lnTo>
                  <a:lnTo>
                    <a:pt x="176034" y="215747"/>
                  </a:lnTo>
                  <a:lnTo>
                    <a:pt x="133337" y="183375"/>
                  </a:lnTo>
                  <a:lnTo>
                    <a:pt x="96697" y="145059"/>
                  </a:lnTo>
                  <a:lnTo>
                    <a:pt x="72529" y="106883"/>
                  </a:lnTo>
                  <a:lnTo>
                    <a:pt x="55270" y="55918"/>
                  </a:lnTo>
                  <a:lnTo>
                    <a:pt x="257467" y="55918"/>
                  </a:lnTo>
                  <a:lnTo>
                    <a:pt x="218821" y="49377"/>
                  </a:lnTo>
                  <a:lnTo>
                    <a:pt x="170103" y="46329"/>
                  </a:lnTo>
                  <a:lnTo>
                    <a:pt x="121234" y="44119"/>
                  </a:lnTo>
                  <a:lnTo>
                    <a:pt x="158330" y="39687"/>
                  </a:lnTo>
                  <a:lnTo>
                    <a:pt x="197967" y="34036"/>
                  </a:lnTo>
                  <a:lnTo>
                    <a:pt x="238569" y="29171"/>
                  </a:lnTo>
                  <a:lnTo>
                    <a:pt x="278511" y="27101"/>
                  </a:lnTo>
                  <a:lnTo>
                    <a:pt x="403631" y="27101"/>
                  </a:lnTo>
                  <a:lnTo>
                    <a:pt x="395020" y="18478"/>
                  </a:lnTo>
                  <a:lnTo>
                    <a:pt x="363220" y="228"/>
                  </a:lnTo>
                  <a:lnTo>
                    <a:pt x="125793" y="228"/>
                  </a:lnTo>
                  <a:lnTo>
                    <a:pt x="96748" y="0"/>
                  </a:lnTo>
                  <a:lnTo>
                    <a:pt x="54635" y="2590"/>
                  </a:lnTo>
                  <a:lnTo>
                    <a:pt x="2400" y="37109"/>
                  </a:lnTo>
                  <a:lnTo>
                    <a:pt x="0" y="62115"/>
                  </a:lnTo>
                  <a:lnTo>
                    <a:pt x="6870" y="88252"/>
                  </a:lnTo>
                  <a:lnTo>
                    <a:pt x="39789" y="161277"/>
                  </a:lnTo>
                  <a:lnTo>
                    <a:pt x="65938" y="206438"/>
                  </a:lnTo>
                  <a:lnTo>
                    <a:pt x="97066" y="248056"/>
                  </a:lnTo>
                  <a:lnTo>
                    <a:pt x="134416" y="285242"/>
                  </a:lnTo>
                  <a:lnTo>
                    <a:pt x="173062" y="313791"/>
                  </a:lnTo>
                  <a:lnTo>
                    <a:pt x="213652" y="335978"/>
                  </a:lnTo>
                  <a:lnTo>
                    <a:pt x="255778" y="351828"/>
                  </a:lnTo>
                  <a:lnTo>
                    <a:pt x="299021" y="361327"/>
                  </a:lnTo>
                  <a:lnTo>
                    <a:pt x="342950" y="364502"/>
                  </a:lnTo>
                  <a:lnTo>
                    <a:pt x="385813" y="361518"/>
                  </a:lnTo>
                  <a:lnTo>
                    <a:pt x="428536" y="352577"/>
                  </a:lnTo>
                  <a:lnTo>
                    <a:pt x="470738" y="337680"/>
                  </a:lnTo>
                  <a:lnTo>
                    <a:pt x="512038" y="316826"/>
                  </a:lnTo>
                  <a:lnTo>
                    <a:pt x="519137" y="312115"/>
                  </a:lnTo>
                  <a:lnTo>
                    <a:pt x="522947" y="303631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02519" y="4059342"/>
              <a:ext cx="154899" cy="22647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598983" y="4072078"/>
              <a:ext cx="416559" cy="208279"/>
            </a:xfrm>
            <a:custGeom>
              <a:avLst/>
              <a:gdLst/>
              <a:ahLst/>
              <a:cxnLst/>
              <a:rect l="l" t="t" r="r" b="b"/>
              <a:pathLst>
                <a:path w="416560" h="208279">
                  <a:moveTo>
                    <a:pt x="202191" y="0"/>
                  </a:moveTo>
                  <a:lnTo>
                    <a:pt x="0" y="0"/>
                  </a:lnTo>
                  <a:lnTo>
                    <a:pt x="44865" y="7069"/>
                  </a:lnTo>
                  <a:lnTo>
                    <a:pt x="90646" y="9825"/>
                  </a:lnTo>
                  <a:lnTo>
                    <a:pt x="136546" y="11744"/>
                  </a:lnTo>
                  <a:lnTo>
                    <a:pt x="181771" y="16294"/>
                  </a:lnTo>
                  <a:lnTo>
                    <a:pt x="225522" y="26951"/>
                  </a:lnTo>
                  <a:lnTo>
                    <a:pt x="267006" y="47185"/>
                  </a:lnTo>
                  <a:lnTo>
                    <a:pt x="296393" y="73800"/>
                  </a:lnTo>
                  <a:lnTo>
                    <a:pt x="317933" y="106165"/>
                  </a:lnTo>
                  <a:lnTo>
                    <a:pt x="336428" y="141011"/>
                  </a:lnTo>
                  <a:lnTo>
                    <a:pt x="356684" y="175068"/>
                  </a:lnTo>
                  <a:lnTo>
                    <a:pt x="363325" y="183733"/>
                  </a:lnTo>
                  <a:lnTo>
                    <a:pt x="370470" y="192140"/>
                  </a:lnTo>
                  <a:lnTo>
                    <a:pt x="377892" y="200199"/>
                  </a:lnTo>
                  <a:lnTo>
                    <a:pt x="385603" y="208085"/>
                  </a:lnTo>
                  <a:lnTo>
                    <a:pt x="416347" y="208085"/>
                  </a:lnTo>
                  <a:lnTo>
                    <a:pt x="394370" y="186602"/>
                  </a:lnTo>
                  <a:lnTo>
                    <a:pt x="371350" y="156894"/>
                  </a:lnTo>
                  <a:lnTo>
                    <a:pt x="350732" y="124704"/>
                  </a:lnTo>
                  <a:lnTo>
                    <a:pt x="330173" y="90121"/>
                  </a:lnTo>
                  <a:lnTo>
                    <a:pt x="315625" y="68172"/>
                  </a:lnTo>
                  <a:lnTo>
                    <a:pt x="299223" y="49010"/>
                  </a:lnTo>
                  <a:lnTo>
                    <a:pt x="280156" y="32594"/>
                  </a:lnTo>
                  <a:lnTo>
                    <a:pt x="257619" y="18886"/>
                  </a:lnTo>
                  <a:lnTo>
                    <a:pt x="211386" y="1554"/>
                  </a:lnTo>
                  <a:lnTo>
                    <a:pt x="202191" y="0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4192" y="4167337"/>
              <a:ext cx="127990" cy="11140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675723" y="4000144"/>
              <a:ext cx="288290" cy="59690"/>
            </a:xfrm>
            <a:custGeom>
              <a:avLst/>
              <a:gdLst/>
              <a:ahLst/>
              <a:cxnLst/>
              <a:rect l="l" t="t" r="r" b="b"/>
              <a:pathLst>
                <a:path w="288289" h="59689">
                  <a:moveTo>
                    <a:pt x="231203" y="16256"/>
                  </a:moveTo>
                  <a:lnTo>
                    <a:pt x="179857" y="1638"/>
                  </a:lnTo>
                  <a:lnTo>
                    <a:pt x="159715" y="88"/>
                  </a:lnTo>
                  <a:lnTo>
                    <a:pt x="152971" y="0"/>
                  </a:lnTo>
                  <a:lnTo>
                    <a:pt x="117411" y="2070"/>
                  </a:lnTo>
                  <a:lnTo>
                    <a:pt x="81521" y="6858"/>
                  </a:lnTo>
                  <a:lnTo>
                    <a:pt x="45872" y="12166"/>
                  </a:lnTo>
                  <a:lnTo>
                    <a:pt x="11036" y="15811"/>
                  </a:lnTo>
                  <a:lnTo>
                    <a:pt x="5829" y="16167"/>
                  </a:lnTo>
                  <a:lnTo>
                    <a:pt x="0" y="16256"/>
                  </a:lnTo>
                  <a:lnTo>
                    <a:pt x="231203" y="16256"/>
                  </a:lnTo>
                  <a:close/>
                </a:path>
                <a:path w="288289" h="59689">
                  <a:moveTo>
                    <a:pt x="287667" y="59207"/>
                  </a:moveTo>
                  <a:lnTo>
                    <a:pt x="271614" y="43129"/>
                  </a:lnTo>
                  <a:lnTo>
                    <a:pt x="146494" y="43129"/>
                  </a:lnTo>
                  <a:lnTo>
                    <a:pt x="168529" y="43980"/>
                  </a:lnTo>
                  <a:lnTo>
                    <a:pt x="189509" y="46774"/>
                  </a:lnTo>
                  <a:lnTo>
                    <a:pt x="209194" y="51892"/>
                  </a:lnTo>
                  <a:lnTo>
                    <a:pt x="227304" y="59690"/>
                  </a:lnTo>
                  <a:lnTo>
                    <a:pt x="226796" y="59207"/>
                  </a:lnTo>
                  <a:lnTo>
                    <a:pt x="287667" y="59207"/>
                  </a:lnTo>
                  <a:close/>
                </a:path>
              </a:pathLst>
            </a:custGeom>
            <a:solidFill>
              <a:srgbClr val="941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82001" y="1020572"/>
            <a:ext cx="7031990" cy="223266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864995" marR="5080" indent="-1852930">
              <a:lnSpc>
                <a:spcPct val="101099"/>
              </a:lnSpc>
              <a:spcBef>
                <a:spcPts val="5"/>
              </a:spcBef>
            </a:pPr>
            <a:r>
              <a:rPr sz="7200" dirty="0">
                <a:latin typeface="Georgia"/>
                <a:cs typeface="Georgia"/>
              </a:rPr>
              <a:t>Benign</a:t>
            </a:r>
            <a:r>
              <a:rPr sz="7200" spc="-245" dirty="0">
                <a:latin typeface="Georgia"/>
                <a:cs typeface="Georgia"/>
              </a:rPr>
              <a:t> </a:t>
            </a:r>
            <a:r>
              <a:rPr sz="7200" spc="-10" dirty="0">
                <a:latin typeface="Georgia"/>
                <a:cs typeface="Georgia"/>
              </a:rPr>
              <a:t>Breast </a:t>
            </a:r>
            <a:r>
              <a:rPr sz="7200" spc="-50" dirty="0">
                <a:latin typeface="Georgia"/>
                <a:cs typeface="Georgia"/>
              </a:rPr>
              <a:t>Neoplasms</a:t>
            </a:r>
            <a:endParaRPr sz="7200">
              <a:latin typeface="Georgia"/>
              <a:cs typeface="Georg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36497" y="3990771"/>
            <a:ext cx="40005" cy="27940"/>
          </a:xfrm>
          <a:custGeom>
            <a:avLst/>
            <a:gdLst/>
            <a:ahLst/>
            <a:cxnLst/>
            <a:rect l="l" t="t" r="r" b="b"/>
            <a:pathLst>
              <a:path w="40005" h="27939">
                <a:moveTo>
                  <a:pt x="17758" y="0"/>
                </a:moveTo>
                <a:lnTo>
                  <a:pt x="9893" y="3132"/>
                </a:lnTo>
                <a:lnTo>
                  <a:pt x="4185" y="10020"/>
                </a:lnTo>
                <a:lnTo>
                  <a:pt x="3550" y="10984"/>
                </a:lnTo>
                <a:lnTo>
                  <a:pt x="0" y="16996"/>
                </a:lnTo>
                <a:lnTo>
                  <a:pt x="5199" y="24900"/>
                </a:lnTo>
                <a:lnTo>
                  <a:pt x="11035" y="26688"/>
                </a:lnTo>
                <a:lnTo>
                  <a:pt x="16869" y="27830"/>
                </a:lnTo>
                <a:lnTo>
                  <a:pt x="23211" y="26879"/>
                </a:lnTo>
                <a:lnTo>
                  <a:pt x="28032" y="24050"/>
                </a:lnTo>
                <a:lnTo>
                  <a:pt x="30695" y="22591"/>
                </a:lnTo>
                <a:lnTo>
                  <a:pt x="33359" y="20561"/>
                </a:lnTo>
                <a:lnTo>
                  <a:pt x="38178" y="14599"/>
                </a:lnTo>
                <a:lnTo>
                  <a:pt x="39575" y="10248"/>
                </a:lnTo>
                <a:lnTo>
                  <a:pt x="36657" y="6049"/>
                </a:lnTo>
                <a:lnTo>
                  <a:pt x="33994" y="2624"/>
                </a:lnTo>
                <a:lnTo>
                  <a:pt x="29806" y="988"/>
                </a:lnTo>
                <a:lnTo>
                  <a:pt x="25749" y="710"/>
                </a:lnTo>
                <a:lnTo>
                  <a:pt x="177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83015" y="3984227"/>
            <a:ext cx="46990" cy="46355"/>
          </a:xfrm>
          <a:custGeom>
            <a:avLst/>
            <a:gdLst/>
            <a:ahLst/>
            <a:cxnLst/>
            <a:rect l="l" t="t" r="r" b="b"/>
            <a:pathLst>
              <a:path w="46989" h="46354">
                <a:moveTo>
                  <a:pt x="34119" y="0"/>
                </a:moveTo>
                <a:lnTo>
                  <a:pt x="27777" y="265"/>
                </a:lnTo>
                <a:lnTo>
                  <a:pt x="22324" y="3132"/>
                </a:lnTo>
                <a:lnTo>
                  <a:pt x="16616" y="5339"/>
                </a:lnTo>
                <a:lnTo>
                  <a:pt x="0" y="33233"/>
                </a:lnTo>
                <a:lnTo>
                  <a:pt x="1929" y="39052"/>
                </a:lnTo>
                <a:lnTo>
                  <a:pt x="6974" y="43501"/>
                </a:lnTo>
                <a:lnTo>
                  <a:pt x="13733" y="46019"/>
                </a:lnTo>
                <a:lnTo>
                  <a:pt x="20801" y="46045"/>
                </a:lnTo>
                <a:lnTo>
                  <a:pt x="27904" y="44230"/>
                </a:lnTo>
                <a:lnTo>
                  <a:pt x="46932" y="15759"/>
                </a:lnTo>
                <a:lnTo>
                  <a:pt x="45624" y="8143"/>
                </a:lnTo>
                <a:lnTo>
                  <a:pt x="40082" y="2448"/>
                </a:lnTo>
                <a:lnTo>
                  <a:pt x="34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86567" y="3528402"/>
            <a:ext cx="535309" cy="46932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8D5DADF0-C2EA-1FA1-0A63-CFD1292CFC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13718"/>
            <a:ext cx="10515600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Georgia"/>
                <a:cs typeface="Georgia"/>
              </a:rPr>
              <a:t>Benign</a:t>
            </a:r>
            <a:r>
              <a:rPr lang="en-US" sz="4000" b="1" spc="-145" dirty="0">
                <a:latin typeface="Georgia"/>
                <a:cs typeface="Georgia"/>
              </a:rPr>
              <a:t> </a:t>
            </a:r>
            <a:r>
              <a:rPr lang="en-US" sz="4000" b="1" spc="-75" dirty="0">
                <a:latin typeface="Georgia"/>
                <a:cs typeface="Georgia"/>
              </a:rPr>
              <a:t>Brea</a:t>
            </a:r>
            <a:r>
              <a:rPr lang="en-US" sz="4000" b="1" cap="small" spc="-75" dirty="0">
                <a:latin typeface="Georgia"/>
                <a:cs typeface="Georgia"/>
              </a:rPr>
              <a:t>s</a:t>
            </a:r>
            <a:r>
              <a:rPr lang="en-US" sz="4000" b="1" spc="-75" dirty="0">
                <a:latin typeface="Georgia"/>
                <a:cs typeface="Georgia"/>
              </a:rPr>
              <a:t>t</a:t>
            </a:r>
            <a:r>
              <a:rPr lang="en-US" sz="4000" b="1" spc="-145" dirty="0">
                <a:latin typeface="Georgia"/>
                <a:cs typeface="Georgia"/>
              </a:rPr>
              <a:t> </a:t>
            </a:r>
            <a:r>
              <a:rPr lang="en-US" sz="4000" b="1" spc="-70" dirty="0">
                <a:latin typeface="Georgia"/>
                <a:cs typeface="Georgia"/>
              </a:rPr>
              <a:t>Neopla</a:t>
            </a:r>
            <a:r>
              <a:rPr lang="en-US" sz="4000" b="1" cap="small" spc="-70" dirty="0">
                <a:latin typeface="Georgia"/>
                <a:cs typeface="Georgia"/>
              </a:rPr>
              <a:t>s</a:t>
            </a:r>
            <a:r>
              <a:rPr lang="en-US" sz="4000" b="1" spc="-70" dirty="0">
                <a:latin typeface="Georgia"/>
                <a:cs typeface="Georgia"/>
              </a:rPr>
              <a:t>m</a:t>
            </a:r>
            <a:r>
              <a:rPr lang="en-US" sz="4000" b="1" cap="small" spc="-70" dirty="0">
                <a:latin typeface="Georgia"/>
                <a:cs typeface="Georgia"/>
              </a:rPr>
              <a:t>s</a:t>
            </a:r>
            <a:endParaRPr lang="en-US" sz="4000" b="1" dirty="0">
              <a:latin typeface="Georgia"/>
              <a:cs typeface="Georgi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BD24A07-F9FC-BB9A-9C71-2C6C1EF6B5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9916" y="1736738"/>
            <a:ext cx="10515600" cy="2064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941B6C"/>
                </a:solidFill>
                <a:latin typeface="Georgia"/>
                <a:cs typeface="Georgia"/>
              </a:rPr>
              <a:t>Fibroadenomas.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0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000" b="1" spc="-20" dirty="0">
                <a:solidFill>
                  <a:srgbClr val="941B6C"/>
                </a:solidFill>
                <a:latin typeface="Georgia"/>
                <a:cs typeface="Georgia"/>
              </a:rPr>
              <a:t>Phyllodes</a:t>
            </a:r>
            <a:r>
              <a:rPr sz="2000" b="1" spc="-30" dirty="0">
                <a:solidFill>
                  <a:srgbClr val="941B6C"/>
                </a:solidFill>
                <a:latin typeface="Georgia"/>
                <a:cs typeface="Georgia"/>
              </a:rPr>
              <a:t> </a:t>
            </a:r>
            <a:r>
              <a:rPr sz="2000" b="1" spc="-10" dirty="0">
                <a:solidFill>
                  <a:srgbClr val="941B6C"/>
                </a:solidFill>
                <a:latin typeface="Georgia"/>
                <a:cs typeface="Georgia"/>
              </a:rPr>
              <a:t>tumor.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000" dirty="0">
              <a:latin typeface="Georgia"/>
              <a:cs typeface="Georgia"/>
            </a:endParaRPr>
          </a:p>
          <a:p>
            <a:pPr marL="12700" marR="774700">
              <a:lnSpc>
                <a:spcPct val="100000"/>
              </a:lnSpc>
            </a:pPr>
            <a:r>
              <a:rPr sz="2000" b="1" spc="-40" dirty="0" err="1">
                <a:solidFill>
                  <a:srgbClr val="941B6C"/>
                </a:solidFill>
                <a:latin typeface="Georgia"/>
                <a:cs typeface="Georgia"/>
              </a:rPr>
              <a:t>Intraductal</a:t>
            </a:r>
            <a:r>
              <a:rPr sz="2000" b="1" spc="-40" dirty="0">
                <a:solidFill>
                  <a:srgbClr val="941B6C"/>
                </a:solidFill>
                <a:latin typeface="Georgia"/>
                <a:cs typeface="Georgia"/>
              </a:rPr>
              <a:t> </a:t>
            </a:r>
            <a:r>
              <a:rPr sz="2000" b="1" spc="-10" dirty="0">
                <a:solidFill>
                  <a:srgbClr val="941B6C"/>
                </a:solidFill>
                <a:latin typeface="Georgia"/>
                <a:cs typeface="Georgia"/>
              </a:rPr>
              <a:t>papilloma.</a:t>
            </a:r>
            <a:endParaRPr sz="20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17422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74874" y="913397"/>
            <a:ext cx="1435100" cy="25400"/>
          </a:xfrm>
          <a:custGeom>
            <a:avLst/>
            <a:gdLst/>
            <a:ahLst/>
            <a:cxnLst/>
            <a:rect l="l" t="t" r="r" b="b"/>
            <a:pathLst>
              <a:path w="1435100" h="25400">
                <a:moveTo>
                  <a:pt x="1435100" y="0"/>
                </a:moveTo>
                <a:lnTo>
                  <a:pt x="0" y="0"/>
                </a:lnTo>
                <a:lnTo>
                  <a:pt x="0" y="25400"/>
                </a:lnTo>
                <a:lnTo>
                  <a:pt x="1435100" y="25400"/>
                </a:lnTo>
                <a:lnTo>
                  <a:pt x="1435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969" y="203707"/>
            <a:ext cx="58534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600" dirty="0">
                <a:latin typeface="Georgia"/>
                <a:cs typeface="Georgia"/>
              </a:rPr>
              <a:t>1-</a:t>
            </a:r>
            <a:r>
              <a:rPr sz="5400" spc="-90" dirty="0">
                <a:latin typeface="Georgia"/>
                <a:cs typeface="Georgia"/>
              </a:rPr>
              <a:t>Fibroadenoma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02" y="1188211"/>
            <a:ext cx="7935595" cy="5359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b="1" spc="-130" dirty="0">
                <a:solidFill>
                  <a:srgbClr val="941B6C"/>
                </a:solidFill>
                <a:latin typeface="Tahoma"/>
                <a:cs typeface="Tahoma"/>
              </a:rPr>
              <a:t>Fibroadenomas</a:t>
            </a:r>
            <a:r>
              <a:rPr sz="1800" b="1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70" dirty="0">
                <a:solidFill>
                  <a:srgbClr val="941B6C"/>
                </a:solidFill>
                <a:latin typeface="Tahoma"/>
                <a:cs typeface="Tahoma"/>
              </a:rPr>
              <a:t>: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common,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benign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(non-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cancerous)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made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up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of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both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glandular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stromal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(connective)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tissue.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102" y="1957323"/>
            <a:ext cx="4403090" cy="26803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5080" indent="-285750">
              <a:lnSpc>
                <a:spcPts val="1900"/>
              </a:lnSpc>
              <a:spcBef>
                <a:spcPts val="180"/>
              </a:spcBef>
              <a:buClr>
                <a:srgbClr val="000000"/>
              </a:buClr>
              <a:buFont typeface="Arial MT"/>
              <a:buChar char="-"/>
              <a:tabLst>
                <a:tab pos="298450" algn="l"/>
              </a:tabLst>
            </a:pPr>
            <a:r>
              <a:rPr sz="1600" spc="65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women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their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reproductive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age.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1830"/>
              </a:lnSpc>
              <a:buClr>
                <a:srgbClr val="000000"/>
              </a:buClr>
              <a:buFont typeface="Arial MT"/>
              <a:buChar char="-"/>
              <a:tabLst>
                <a:tab pos="297815" algn="l"/>
              </a:tabLst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Estrogen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sensitive.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2130"/>
              </a:lnSpc>
              <a:spcBef>
                <a:spcPts val="1575"/>
              </a:spcBef>
            </a:pPr>
            <a:r>
              <a:rPr sz="1800" b="1" spc="-100" dirty="0">
                <a:solidFill>
                  <a:srgbClr val="941B6C"/>
                </a:solidFill>
                <a:latin typeface="Tahoma"/>
                <a:cs typeface="Tahoma"/>
              </a:rPr>
              <a:t>Clinical</a:t>
            </a:r>
            <a:r>
              <a:rPr sz="18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941B6C"/>
                </a:solidFill>
                <a:latin typeface="Tahoma"/>
                <a:cs typeface="Tahoma"/>
              </a:rPr>
              <a:t>features:</a:t>
            </a:r>
            <a:endParaRPr sz="1800">
              <a:latin typeface="Tahoma"/>
              <a:cs typeface="Tahoma"/>
            </a:endParaRPr>
          </a:p>
          <a:p>
            <a:pPr marL="133985" indent="-121285">
              <a:lnSpc>
                <a:spcPts val="1889"/>
              </a:lnSpc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Mostly</a:t>
            </a:r>
            <a:r>
              <a:rPr sz="1600" spc="204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solid.</a:t>
            </a:r>
            <a:endParaRPr sz="1600">
              <a:latin typeface="Tahoma"/>
              <a:cs typeface="Tahoma"/>
            </a:endParaRPr>
          </a:p>
          <a:p>
            <a:pPr marL="133985" indent="-121285">
              <a:lnSpc>
                <a:spcPts val="1910"/>
              </a:lnSpc>
              <a:spcBef>
                <a:spcPts val="70"/>
              </a:spcBef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Highly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mobile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mass.</a:t>
            </a:r>
            <a:endParaRPr sz="1600">
              <a:latin typeface="Tahoma"/>
              <a:cs typeface="Tahoma"/>
            </a:endParaRPr>
          </a:p>
          <a:p>
            <a:pPr marL="133985" indent="-121285">
              <a:lnSpc>
                <a:spcPts val="1895"/>
              </a:lnSpc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Well-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defined.</a:t>
            </a:r>
            <a:endParaRPr sz="1600">
              <a:latin typeface="Tahoma"/>
              <a:cs typeface="Tahoma"/>
            </a:endParaRPr>
          </a:p>
          <a:p>
            <a:pPr marL="133985" indent="-121285">
              <a:lnSpc>
                <a:spcPts val="1910"/>
              </a:lnSpc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Firm.</a:t>
            </a:r>
            <a:endParaRPr sz="1600">
              <a:latin typeface="Tahoma"/>
              <a:cs typeface="Tahoma"/>
            </a:endParaRPr>
          </a:p>
          <a:p>
            <a:pPr marL="133985" marR="1029335" indent="-121285">
              <a:lnSpc>
                <a:spcPts val="1900"/>
              </a:lnSpc>
              <a:spcBef>
                <a:spcPts val="80"/>
              </a:spcBef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spc="7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painful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during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menstrual cycle.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1516" y="0"/>
            <a:ext cx="1246958" cy="135557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59029" y="1834388"/>
            <a:ext cx="2844165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941B6C"/>
                </a:solidFill>
                <a:latin typeface="Tahoma"/>
                <a:cs typeface="Tahoma"/>
              </a:rPr>
              <a:t>Diagnosis: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1900"/>
              </a:lnSpc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-Ultrasound: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well-defined</a:t>
            </a:r>
            <a:r>
              <a:rPr sz="1600" spc="-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mass.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59030" y="2597404"/>
            <a:ext cx="383222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Mammogram: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well-defined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mass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that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may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have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popcorn-like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calcification.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59030" y="3328923"/>
            <a:ext cx="3622675" cy="5226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3699"/>
              </a:lnSpc>
              <a:spcBef>
                <a:spcPts val="25"/>
              </a:spcBef>
            </a:pP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If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imaging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inconclusive: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fine-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needle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aspiration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showing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fibrous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glandular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59030" y="3837940"/>
            <a:ext cx="170497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tissue.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1175"/>
              </a:spcBef>
            </a:pP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Management: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Regular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check-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ups.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64705" y="2094437"/>
            <a:ext cx="0" cy="2335530"/>
          </a:xfrm>
          <a:custGeom>
            <a:avLst/>
            <a:gdLst/>
            <a:ahLst/>
            <a:cxnLst/>
            <a:rect l="l" t="t" r="r" b="b"/>
            <a:pathLst>
              <a:path h="2335529">
                <a:moveTo>
                  <a:pt x="0" y="0"/>
                </a:moveTo>
                <a:lnTo>
                  <a:pt x="0" y="2335148"/>
                </a:lnTo>
              </a:path>
            </a:pathLst>
          </a:custGeom>
          <a:ln w="243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494" y="406907"/>
            <a:ext cx="54025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490" dirty="0">
                <a:latin typeface="Georgia"/>
                <a:cs typeface="Georgia"/>
              </a:rPr>
              <a:t>2-</a:t>
            </a:r>
            <a:r>
              <a:rPr sz="4400" b="1" spc="-30" dirty="0">
                <a:latin typeface="Georgia"/>
                <a:cs typeface="Georgia"/>
              </a:rPr>
              <a:t>Phyllodes</a:t>
            </a:r>
            <a:r>
              <a:rPr sz="4400" b="1" spc="-225" dirty="0">
                <a:latin typeface="Georgia"/>
                <a:cs typeface="Georgia"/>
              </a:rPr>
              <a:t> </a:t>
            </a:r>
            <a:r>
              <a:rPr sz="4400" b="1" spc="-10" dirty="0">
                <a:latin typeface="Georgia"/>
                <a:cs typeface="Georgia"/>
              </a:rPr>
              <a:t>tumor</a:t>
            </a:r>
            <a:endParaRPr sz="4400" b="1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376" y="1277620"/>
            <a:ext cx="8328659" cy="30886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3970">
              <a:lnSpc>
                <a:spcPts val="1900"/>
              </a:lnSpc>
              <a:spcBef>
                <a:spcPts val="180"/>
              </a:spcBef>
            </a:pPr>
            <a:r>
              <a:rPr sz="1600" b="1" spc="-105" dirty="0">
                <a:solidFill>
                  <a:srgbClr val="941B6C"/>
                </a:solidFill>
                <a:latin typeface="Tahoma"/>
                <a:cs typeface="Tahoma"/>
              </a:rPr>
              <a:t>Phyllodes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941B6C"/>
                </a:solidFill>
                <a:latin typeface="Tahoma"/>
                <a:cs typeface="Tahoma"/>
              </a:rPr>
              <a:t>tumors: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Rare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started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connective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(stromal)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tissue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the breast,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ducts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glands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95" dirty="0">
                <a:solidFill>
                  <a:srgbClr val="941B6C"/>
                </a:solidFill>
                <a:latin typeface="Tahoma"/>
                <a:cs typeface="Tahoma"/>
              </a:rPr>
              <a:t>(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which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where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start.)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35" dirty="0">
                <a:solidFill>
                  <a:srgbClr val="941B6C"/>
                </a:solidFill>
                <a:latin typeface="Tahoma"/>
                <a:cs typeface="Tahoma"/>
              </a:rPr>
              <a:t>,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common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women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their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40s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33985" indent="-121285">
              <a:lnSpc>
                <a:spcPts val="1814"/>
              </a:lnSpc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spc="65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phyllodes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tumors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benign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only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25%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malignant.</a:t>
            </a:r>
            <a:endParaRPr sz="1600">
              <a:latin typeface="Tahoma"/>
              <a:cs typeface="Tahoma"/>
            </a:endParaRPr>
          </a:p>
          <a:p>
            <a:pPr marL="133985" indent="-121285">
              <a:lnSpc>
                <a:spcPts val="1910"/>
              </a:lnSpc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Histologically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similar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that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fibroadenoma.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Arial MT"/>
              <a:buChar char="-"/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sz="1600" b="1" spc="-95" dirty="0">
                <a:solidFill>
                  <a:srgbClr val="941B6C"/>
                </a:solidFill>
                <a:latin typeface="Tahoma"/>
                <a:cs typeface="Tahoma"/>
              </a:rPr>
              <a:t>Clinical</a:t>
            </a:r>
            <a:r>
              <a:rPr sz="16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features:</a:t>
            </a:r>
            <a:endParaRPr sz="1600">
              <a:latin typeface="Tahoma"/>
              <a:cs typeface="Tahoma"/>
            </a:endParaRPr>
          </a:p>
          <a:p>
            <a:pPr marL="133985" indent="-121285">
              <a:lnSpc>
                <a:spcPts val="1895"/>
              </a:lnSpc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Painless,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smooth,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multinodular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lump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breast.</a:t>
            </a:r>
            <a:endParaRPr sz="1600">
              <a:latin typeface="Tahoma"/>
              <a:cs typeface="Tahoma"/>
            </a:endParaRPr>
          </a:p>
          <a:p>
            <a:pPr marL="172720" indent="-118110">
              <a:lnSpc>
                <a:spcPts val="1910"/>
              </a:lnSpc>
              <a:buClr>
                <a:srgbClr val="000000"/>
              </a:buClr>
              <a:buFont typeface="Arial MT"/>
              <a:buChar char="-"/>
              <a:tabLst>
                <a:tab pos="172720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Average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size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4–7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cm.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b="1" spc="-30" dirty="0">
                <a:solidFill>
                  <a:srgbClr val="941B6C"/>
                </a:solidFill>
                <a:latin typeface="Tahoma"/>
                <a:cs typeface="Tahoma"/>
              </a:rPr>
              <a:t>Diagnosis: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If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phyllodes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suspected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(based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clinical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imaging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findings)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→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core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needle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biopsy.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22237" y="3430858"/>
            <a:ext cx="4371975" cy="1382395"/>
          </a:xfrm>
          <a:custGeom>
            <a:avLst/>
            <a:gdLst/>
            <a:ahLst/>
            <a:cxnLst/>
            <a:rect l="l" t="t" r="r" b="b"/>
            <a:pathLst>
              <a:path w="4371975" h="1382395">
                <a:moveTo>
                  <a:pt x="4371530" y="0"/>
                </a:moveTo>
                <a:lnTo>
                  <a:pt x="0" y="0"/>
                </a:lnTo>
                <a:lnTo>
                  <a:pt x="0" y="1382085"/>
                </a:lnTo>
                <a:lnTo>
                  <a:pt x="4371530" y="1382085"/>
                </a:lnTo>
                <a:lnTo>
                  <a:pt x="4371530" y="0"/>
                </a:lnTo>
                <a:close/>
              </a:path>
            </a:pathLst>
          </a:custGeom>
          <a:solidFill>
            <a:srgbClr val="FFDE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5514" y="-139369"/>
            <a:ext cx="10515600" cy="939231"/>
          </a:xfrm>
          <a:prstGeom prst="rect">
            <a:avLst/>
          </a:prstGeom>
        </p:spPr>
        <p:txBody>
          <a:bodyPr vert="horz" wrap="square" lIns="0" tIns="259588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00"/>
              </a:spcBef>
            </a:pPr>
            <a:r>
              <a:rPr sz="4400" b="1" spc="425" dirty="0">
                <a:latin typeface="Georgia"/>
                <a:cs typeface="Georgia"/>
              </a:rPr>
              <a:t>3-</a:t>
            </a:r>
            <a:r>
              <a:rPr sz="4400" b="1" spc="-140" dirty="0">
                <a:latin typeface="Georgia"/>
                <a:cs typeface="Georgia"/>
              </a:rPr>
              <a:t> </a:t>
            </a:r>
            <a:r>
              <a:rPr sz="4400" b="1" spc="-75" dirty="0">
                <a:latin typeface="Georgia"/>
                <a:cs typeface="Georgia"/>
              </a:rPr>
              <a:t>Intraductal</a:t>
            </a:r>
            <a:r>
              <a:rPr sz="4400" b="1" spc="-130" dirty="0">
                <a:latin typeface="Georgia"/>
                <a:cs typeface="Georgia"/>
              </a:rPr>
              <a:t> </a:t>
            </a:r>
            <a:r>
              <a:rPr sz="4400" b="1" spc="-25" dirty="0">
                <a:latin typeface="Georgia"/>
                <a:cs typeface="Georgia"/>
              </a:rPr>
              <a:t>papilloma</a:t>
            </a:r>
            <a:endParaRPr sz="4400" b="1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237" y="957754"/>
            <a:ext cx="8425815" cy="202183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130" dirty="0">
                <a:solidFill>
                  <a:srgbClr val="941B6C"/>
                </a:solidFill>
                <a:latin typeface="Tahoma"/>
                <a:cs typeface="Tahoma"/>
              </a:rPr>
              <a:t>Intraductal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941B6C"/>
                </a:solidFill>
                <a:latin typeface="Tahoma"/>
                <a:cs typeface="Tahoma"/>
              </a:rPr>
              <a:t>papilloma: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benign,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wart-like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that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grow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within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milk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ducts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breast.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They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made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up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gland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tissue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along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fibrous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tissue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blood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vessels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95" dirty="0">
                <a:solidFill>
                  <a:srgbClr val="941B6C"/>
                </a:solidFill>
                <a:latin typeface="Tahoma"/>
                <a:cs typeface="Tahoma"/>
              </a:rPr>
              <a:t>(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called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fibrovascular tissue).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1225"/>
              </a:spcBef>
            </a:pPr>
            <a:r>
              <a:rPr sz="1600" b="1" spc="-95" dirty="0">
                <a:solidFill>
                  <a:srgbClr val="941B6C"/>
                </a:solidFill>
                <a:latin typeface="Tahoma"/>
                <a:cs typeface="Tahoma"/>
              </a:rPr>
              <a:t>Clinical</a:t>
            </a:r>
            <a:r>
              <a:rPr sz="16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features: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Features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6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related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size</a:t>
            </a:r>
            <a:r>
              <a:rPr sz="16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location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1080"/>
              </a:spcBef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Central</a:t>
            </a:r>
            <a:r>
              <a:rPr sz="1600" u="heavy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papilloma</a:t>
            </a:r>
            <a:r>
              <a:rPr sz="1600" u="heavy" spc="-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usually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 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large,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subareolar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located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lesion.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Peripheral</a:t>
            </a:r>
            <a:r>
              <a:rPr sz="1600" u="heavy" spc="-8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papilloma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usually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multiple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small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lesions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located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external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areas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237" y="3430859"/>
            <a:ext cx="4371975" cy="1124585"/>
          </a:xfrm>
          <a:prstGeom prst="rect">
            <a:avLst/>
          </a:prstGeom>
          <a:solidFill>
            <a:srgbClr val="FFDEEB"/>
          </a:solidFill>
          <a:ln w="24383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60"/>
              </a:spcBef>
            </a:pPr>
            <a:r>
              <a:rPr sz="1400" b="1" u="sng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Solitary</a:t>
            </a:r>
            <a:r>
              <a:rPr sz="1400" b="1" u="sng" spc="-6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400" b="1" u="sng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papilloma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ahoma"/>
              <a:cs typeface="Tahoma"/>
            </a:endParaRPr>
          </a:p>
          <a:p>
            <a:pPr marL="92075">
              <a:lnSpc>
                <a:spcPts val="1645"/>
              </a:lnSpc>
              <a:spcBef>
                <a:spcPts val="5"/>
              </a:spcBef>
            </a:pP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cause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bloody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nipple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discharge.</a:t>
            </a:r>
            <a:endParaRPr sz="1400">
              <a:latin typeface="Tahoma"/>
              <a:cs typeface="Tahoma"/>
            </a:endParaRPr>
          </a:p>
          <a:p>
            <a:pPr marL="92075">
              <a:lnSpc>
                <a:spcPts val="1645"/>
              </a:lnSpc>
            </a:pP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Single,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large,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central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lesion.</a:t>
            </a:r>
            <a:endParaRPr sz="140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20"/>
              </a:spcBef>
            </a:pP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Palpable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close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behind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nipple.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21627" y="3430858"/>
            <a:ext cx="4128135" cy="1382395"/>
          </a:xfrm>
          <a:custGeom>
            <a:avLst/>
            <a:gdLst/>
            <a:ahLst/>
            <a:cxnLst/>
            <a:rect l="l" t="t" r="r" b="b"/>
            <a:pathLst>
              <a:path w="4128134" h="1382395">
                <a:moveTo>
                  <a:pt x="4127992" y="0"/>
                </a:moveTo>
                <a:lnTo>
                  <a:pt x="0" y="0"/>
                </a:lnTo>
                <a:lnTo>
                  <a:pt x="0" y="1382085"/>
                </a:lnTo>
                <a:lnTo>
                  <a:pt x="4127992" y="1382085"/>
                </a:lnTo>
                <a:lnTo>
                  <a:pt x="4127992" y="0"/>
                </a:lnTo>
                <a:close/>
              </a:path>
            </a:pathLst>
          </a:custGeom>
          <a:solidFill>
            <a:srgbClr val="FFDE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21627" y="3430859"/>
            <a:ext cx="4128135" cy="1124585"/>
          </a:xfrm>
          <a:prstGeom prst="rect">
            <a:avLst/>
          </a:prstGeom>
          <a:solidFill>
            <a:srgbClr val="FFDEEB"/>
          </a:solidFill>
          <a:ln w="24384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60"/>
              </a:spcBef>
            </a:pPr>
            <a:r>
              <a:rPr sz="1400" b="1" u="sng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Multiple</a:t>
            </a:r>
            <a:r>
              <a:rPr sz="1400" b="1" u="sng" spc="-8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400" b="1" u="sng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papilloma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400">
              <a:latin typeface="Tahoma"/>
              <a:cs typeface="Tahoma"/>
            </a:endParaRPr>
          </a:p>
          <a:p>
            <a:pPr marL="92075" marR="527685">
              <a:lnSpc>
                <a:spcPts val="1610"/>
              </a:lnSpc>
            </a:pP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Usually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asymptomatic</a:t>
            </a:r>
            <a:r>
              <a:rPr sz="14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but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cause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nipple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discharge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rare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cases.</a:t>
            </a:r>
            <a:endParaRPr sz="1400">
              <a:latin typeface="Tahoma"/>
              <a:cs typeface="Tahoma"/>
            </a:endParaRPr>
          </a:p>
          <a:p>
            <a:pPr marL="92075">
              <a:lnSpc>
                <a:spcPts val="1660"/>
              </a:lnSpc>
            </a:pP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Peripheral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lesions;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smaller</a:t>
            </a:r>
            <a:r>
              <a:rPr sz="14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than</a:t>
            </a:r>
            <a:r>
              <a:rPr sz="14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solitary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papilloma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33" y="1153704"/>
            <a:ext cx="8887537" cy="3904113"/>
            <a:chOff x="60433" y="1153704"/>
            <a:chExt cx="8887537" cy="390411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33" y="1181224"/>
              <a:ext cx="4409329" cy="3870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9381" y="1153704"/>
              <a:ext cx="4418589" cy="390411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600" y="198627"/>
            <a:ext cx="8898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Tumor</a:t>
            </a:r>
            <a:r>
              <a:rPr sz="4000" cap="small" dirty="0">
                <a:latin typeface="Georgia"/>
                <a:cs typeface="Georgia"/>
              </a:rPr>
              <a:t>s</a:t>
            </a:r>
            <a:r>
              <a:rPr sz="4000" spc="20" dirty="0">
                <a:latin typeface="Georgia"/>
                <a:cs typeface="Georgia"/>
              </a:rPr>
              <a:t> </a:t>
            </a:r>
            <a:r>
              <a:rPr sz="4000" dirty="0">
                <a:latin typeface="Arial"/>
                <a:cs typeface="Arial"/>
              </a:rPr>
              <a:t>types: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Benign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VS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spc="-35" dirty="0">
                <a:latin typeface="Arial"/>
                <a:cs typeface="Arial"/>
              </a:rPr>
              <a:t>Malignant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3193" y="790487"/>
            <a:ext cx="7023100" cy="6350"/>
          </a:xfrm>
          <a:custGeom>
            <a:avLst/>
            <a:gdLst/>
            <a:ahLst/>
            <a:cxnLst/>
            <a:rect l="l" t="t" r="r" b="b"/>
            <a:pathLst>
              <a:path w="7023100" h="6350">
                <a:moveTo>
                  <a:pt x="7023051" y="0"/>
                </a:moveTo>
                <a:lnTo>
                  <a:pt x="0" y="0"/>
                </a:lnTo>
                <a:lnTo>
                  <a:pt x="0" y="6088"/>
                </a:lnTo>
                <a:lnTo>
                  <a:pt x="7023051" y="6088"/>
                </a:lnTo>
                <a:lnTo>
                  <a:pt x="7023051" y="0"/>
                </a:lnTo>
                <a:close/>
              </a:path>
            </a:pathLst>
          </a:custGeom>
          <a:solidFill>
            <a:srgbClr val="941B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175885" cy="5143500"/>
            <a:chOff x="0" y="0"/>
            <a:chExt cx="517588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338320" cy="4943475"/>
            </a:xfrm>
            <a:custGeom>
              <a:avLst/>
              <a:gdLst/>
              <a:ahLst/>
              <a:cxnLst/>
              <a:rect l="l" t="t" r="r" b="b"/>
              <a:pathLst>
                <a:path w="4338320" h="4943475">
                  <a:moveTo>
                    <a:pt x="962009" y="0"/>
                  </a:moveTo>
                  <a:lnTo>
                    <a:pt x="0" y="0"/>
                  </a:lnTo>
                  <a:lnTo>
                    <a:pt x="0" y="2720062"/>
                  </a:lnTo>
                  <a:lnTo>
                    <a:pt x="3634" y="2738579"/>
                  </a:lnTo>
                  <a:lnTo>
                    <a:pt x="13582" y="2789752"/>
                  </a:lnTo>
                  <a:lnTo>
                    <a:pt x="33175" y="2891138"/>
                  </a:lnTo>
                  <a:lnTo>
                    <a:pt x="42906" y="2941336"/>
                  </a:lnTo>
                  <a:lnTo>
                    <a:pt x="52651" y="2991194"/>
                  </a:lnTo>
                  <a:lnTo>
                    <a:pt x="62452" y="3040704"/>
                  </a:lnTo>
                  <a:lnTo>
                    <a:pt x="72352" y="3089860"/>
                  </a:lnTo>
                  <a:lnTo>
                    <a:pt x="82394" y="3138655"/>
                  </a:lnTo>
                  <a:lnTo>
                    <a:pt x="92621" y="3187079"/>
                  </a:lnTo>
                  <a:lnTo>
                    <a:pt x="103075" y="3235127"/>
                  </a:lnTo>
                  <a:lnTo>
                    <a:pt x="113799" y="3282791"/>
                  </a:lnTo>
                  <a:lnTo>
                    <a:pt x="124837" y="3330063"/>
                  </a:lnTo>
                  <a:lnTo>
                    <a:pt x="136230" y="3376936"/>
                  </a:lnTo>
                  <a:lnTo>
                    <a:pt x="148022" y="3423403"/>
                  </a:lnTo>
                  <a:lnTo>
                    <a:pt x="160255" y="3469455"/>
                  </a:lnTo>
                  <a:lnTo>
                    <a:pt x="172972" y="3515087"/>
                  </a:lnTo>
                  <a:lnTo>
                    <a:pt x="186216" y="3560290"/>
                  </a:lnTo>
                  <a:lnTo>
                    <a:pt x="200030" y="3605057"/>
                  </a:lnTo>
                  <a:lnTo>
                    <a:pt x="214456" y="3649381"/>
                  </a:lnTo>
                  <a:lnTo>
                    <a:pt x="229537" y="3693254"/>
                  </a:lnTo>
                  <a:lnTo>
                    <a:pt x="245317" y="3736668"/>
                  </a:lnTo>
                  <a:lnTo>
                    <a:pt x="261837" y="3779617"/>
                  </a:lnTo>
                  <a:lnTo>
                    <a:pt x="279141" y="3822093"/>
                  </a:lnTo>
                  <a:lnTo>
                    <a:pt x="297271" y="3864089"/>
                  </a:lnTo>
                  <a:lnTo>
                    <a:pt x="316271" y="3905597"/>
                  </a:lnTo>
                  <a:lnTo>
                    <a:pt x="336182" y="3946609"/>
                  </a:lnTo>
                  <a:lnTo>
                    <a:pt x="357048" y="3987119"/>
                  </a:lnTo>
                  <a:lnTo>
                    <a:pt x="378912" y="4027119"/>
                  </a:lnTo>
                  <a:lnTo>
                    <a:pt x="401816" y="4066602"/>
                  </a:lnTo>
                  <a:lnTo>
                    <a:pt x="425803" y="4105560"/>
                  </a:lnTo>
                  <a:lnTo>
                    <a:pt x="450916" y="4143986"/>
                  </a:lnTo>
                  <a:lnTo>
                    <a:pt x="477198" y="4181872"/>
                  </a:lnTo>
                  <a:lnTo>
                    <a:pt x="504701" y="4219224"/>
                  </a:lnTo>
                  <a:lnTo>
                    <a:pt x="533438" y="4255996"/>
                  </a:lnTo>
                  <a:lnTo>
                    <a:pt x="563482" y="4292219"/>
                  </a:lnTo>
                  <a:lnTo>
                    <a:pt x="594866" y="4327872"/>
                  </a:lnTo>
                  <a:lnTo>
                    <a:pt x="627633" y="4362950"/>
                  </a:lnTo>
                  <a:lnTo>
                    <a:pt x="661825" y="4397443"/>
                  </a:lnTo>
                  <a:lnTo>
                    <a:pt x="697485" y="4431345"/>
                  </a:lnTo>
                  <a:lnTo>
                    <a:pt x="734656" y="4464648"/>
                  </a:lnTo>
                  <a:lnTo>
                    <a:pt x="773381" y="4497345"/>
                  </a:lnTo>
                  <a:lnTo>
                    <a:pt x="813702" y="4529428"/>
                  </a:lnTo>
                  <a:lnTo>
                    <a:pt x="855662" y="4560890"/>
                  </a:lnTo>
                  <a:lnTo>
                    <a:pt x="899305" y="4591724"/>
                  </a:lnTo>
                  <a:lnTo>
                    <a:pt x="944672" y="4621923"/>
                  </a:lnTo>
                  <a:lnTo>
                    <a:pt x="989373" y="4649943"/>
                  </a:lnTo>
                  <a:lnTo>
                    <a:pt x="1034699" y="4676660"/>
                  </a:lnTo>
                  <a:lnTo>
                    <a:pt x="1080623" y="4702077"/>
                  </a:lnTo>
                  <a:lnTo>
                    <a:pt x="1127119" y="4726198"/>
                  </a:lnTo>
                  <a:lnTo>
                    <a:pt x="1174159" y="4749027"/>
                  </a:lnTo>
                  <a:lnTo>
                    <a:pt x="1221716" y="4770566"/>
                  </a:lnTo>
                  <a:lnTo>
                    <a:pt x="1269920" y="4790882"/>
                  </a:lnTo>
                  <a:lnTo>
                    <a:pt x="1318277" y="4809794"/>
                  </a:lnTo>
                  <a:lnTo>
                    <a:pt x="1367226" y="4827489"/>
                  </a:lnTo>
                  <a:lnTo>
                    <a:pt x="1416585" y="4843910"/>
                  </a:lnTo>
                  <a:lnTo>
                    <a:pt x="1466328" y="4859061"/>
                  </a:lnTo>
                  <a:lnTo>
                    <a:pt x="1516426" y="4872944"/>
                  </a:lnTo>
                  <a:lnTo>
                    <a:pt x="1564150" y="4884921"/>
                  </a:lnTo>
                  <a:lnTo>
                    <a:pt x="1612145" y="4895768"/>
                  </a:lnTo>
                  <a:lnTo>
                    <a:pt x="1660388" y="4905488"/>
                  </a:lnTo>
                  <a:lnTo>
                    <a:pt x="1708858" y="4914084"/>
                  </a:lnTo>
                  <a:lnTo>
                    <a:pt x="1757530" y="4921559"/>
                  </a:lnTo>
                  <a:lnTo>
                    <a:pt x="1806383" y="4927917"/>
                  </a:lnTo>
                  <a:lnTo>
                    <a:pt x="1855393" y="4933159"/>
                  </a:lnTo>
                  <a:lnTo>
                    <a:pt x="1904537" y="4937289"/>
                  </a:lnTo>
                  <a:lnTo>
                    <a:pt x="1953793" y="4940310"/>
                  </a:lnTo>
                  <a:lnTo>
                    <a:pt x="2003137" y="4942225"/>
                  </a:lnTo>
                  <a:lnTo>
                    <a:pt x="2052547" y="4943036"/>
                  </a:lnTo>
                  <a:lnTo>
                    <a:pt x="2102000" y="4942747"/>
                  </a:lnTo>
                  <a:lnTo>
                    <a:pt x="2151474" y="4941361"/>
                  </a:lnTo>
                  <a:lnTo>
                    <a:pt x="2200944" y="4938880"/>
                  </a:lnTo>
                  <a:lnTo>
                    <a:pt x="2250389" y="4935308"/>
                  </a:lnTo>
                  <a:lnTo>
                    <a:pt x="2299785" y="4930647"/>
                  </a:lnTo>
                  <a:lnTo>
                    <a:pt x="2349110" y="4924901"/>
                  </a:lnTo>
                  <a:lnTo>
                    <a:pt x="2398340" y="4918071"/>
                  </a:lnTo>
                  <a:lnTo>
                    <a:pt x="2447454" y="4910163"/>
                  </a:lnTo>
                  <a:lnTo>
                    <a:pt x="2496427" y="4901177"/>
                  </a:lnTo>
                  <a:lnTo>
                    <a:pt x="2545238" y="4891118"/>
                  </a:lnTo>
                  <a:lnTo>
                    <a:pt x="2593863" y="4879987"/>
                  </a:lnTo>
                  <a:lnTo>
                    <a:pt x="2642279" y="4867789"/>
                  </a:lnTo>
                  <a:lnTo>
                    <a:pt x="2690464" y="4854526"/>
                  </a:lnTo>
                  <a:lnTo>
                    <a:pt x="2738395" y="4840200"/>
                  </a:lnTo>
                  <a:lnTo>
                    <a:pt x="2786049" y="4824816"/>
                  </a:lnTo>
                  <a:lnTo>
                    <a:pt x="2833402" y="4808375"/>
                  </a:lnTo>
                  <a:lnTo>
                    <a:pt x="2880433" y="4790882"/>
                  </a:lnTo>
                  <a:lnTo>
                    <a:pt x="2927118" y="4772337"/>
                  </a:lnTo>
                  <a:lnTo>
                    <a:pt x="2973434" y="4752746"/>
                  </a:lnTo>
                  <a:lnTo>
                    <a:pt x="3019359" y="4732110"/>
                  </a:lnTo>
                  <a:lnTo>
                    <a:pt x="3064869" y="4710433"/>
                  </a:lnTo>
                  <a:lnTo>
                    <a:pt x="3109942" y="4687717"/>
                  </a:lnTo>
                  <a:lnTo>
                    <a:pt x="3151361" y="4664688"/>
                  </a:lnTo>
                  <a:lnTo>
                    <a:pt x="3192363" y="4640752"/>
                  </a:lnTo>
                  <a:lnTo>
                    <a:pt x="3232932" y="4615926"/>
                  </a:lnTo>
                  <a:lnTo>
                    <a:pt x="3273050" y="4590223"/>
                  </a:lnTo>
                  <a:lnTo>
                    <a:pt x="3312702" y="4563662"/>
                  </a:lnTo>
                  <a:lnTo>
                    <a:pt x="3351869" y="4536256"/>
                  </a:lnTo>
                  <a:lnTo>
                    <a:pt x="3390536" y="4508021"/>
                  </a:lnTo>
                  <a:lnTo>
                    <a:pt x="3428684" y="4478974"/>
                  </a:lnTo>
                  <a:lnTo>
                    <a:pt x="3466298" y="4449131"/>
                  </a:lnTo>
                  <a:lnTo>
                    <a:pt x="3503359" y="4418505"/>
                  </a:lnTo>
                  <a:lnTo>
                    <a:pt x="3539852" y="4387114"/>
                  </a:lnTo>
                  <a:lnTo>
                    <a:pt x="3575759" y="4354974"/>
                  </a:lnTo>
                  <a:lnTo>
                    <a:pt x="3611064" y="4322098"/>
                  </a:lnTo>
                  <a:lnTo>
                    <a:pt x="3645748" y="4288505"/>
                  </a:lnTo>
                  <a:lnTo>
                    <a:pt x="3679796" y="4254208"/>
                  </a:lnTo>
                  <a:lnTo>
                    <a:pt x="3713191" y="4219224"/>
                  </a:lnTo>
                  <a:lnTo>
                    <a:pt x="3745915" y="4183568"/>
                  </a:lnTo>
                  <a:lnTo>
                    <a:pt x="3777951" y="4147257"/>
                  </a:lnTo>
                  <a:lnTo>
                    <a:pt x="3809283" y="4110305"/>
                  </a:lnTo>
                  <a:lnTo>
                    <a:pt x="3839894" y="4072729"/>
                  </a:lnTo>
                  <a:lnTo>
                    <a:pt x="3869766" y="4034543"/>
                  </a:lnTo>
                  <a:lnTo>
                    <a:pt x="3898884" y="3995765"/>
                  </a:lnTo>
                  <a:lnTo>
                    <a:pt x="3927228" y="3956409"/>
                  </a:lnTo>
                  <a:lnTo>
                    <a:pt x="3954784" y="3916491"/>
                  </a:lnTo>
                  <a:lnTo>
                    <a:pt x="3981534" y="3876027"/>
                  </a:lnTo>
                  <a:lnTo>
                    <a:pt x="4007460" y="3835032"/>
                  </a:lnTo>
                  <a:lnTo>
                    <a:pt x="4032547" y="3793523"/>
                  </a:lnTo>
                  <a:lnTo>
                    <a:pt x="4056777" y="3751514"/>
                  </a:lnTo>
                  <a:lnTo>
                    <a:pt x="4080132" y="3709022"/>
                  </a:lnTo>
                  <a:lnTo>
                    <a:pt x="4102597" y="3666062"/>
                  </a:lnTo>
                  <a:lnTo>
                    <a:pt x="4124154" y="3622649"/>
                  </a:lnTo>
                  <a:lnTo>
                    <a:pt x="4144787" y="3578801"/>
                  </a:lnTo>
                  <a:lnTo>
                    <a:pt x="4164477" y="3534531"/>
                  </a:lnTo>
                  <a:lnTo>
                    <a:pt x="4183209" y="3489857"/>
                  </a:lnTo>
                  <a:lnTo>
                    <a:pt x="4200966" y="3444793"/>
                  </a:lnTo>
                  <a:lnTo>
                    <a:pt x="4217730" y="3399355"/>
                  </a:lnTo>
                  <a:lnTo>
                    <a:pt x="4233484" y="3353559"/>
                  </a:lnTo>
                  <a:lnTo>
                    <a:pt x="4248212" y="3307421"/>
                  </a:lnTo>
                  <a:lnTo>
                    <a:pt x="4261896" y="3260956"/>
                  </a:lnTo>
                  <a:lnTo>
                    <a:pt x="4274521" y="3214179"/>
                  </a:lnTo>
                  <a:lnTo>
                    <a:pt x="4286067" y="3167108"/>
                  </a:lnTo>
                  <a:lnTo>
                    <a:pt x="4296520" y="3119756"/>
                  </a:lnTo>
                  <a:lnTo>
                    <a:pt x="4305862" y="3072141"/>
                  </a:lnTo>
                  <a:lnTo>
                    <a:pt x="4314075" y="3024277"/>
                  </a:lnTo>
                  <a:lnTo>
                    <a:pt x="4321143" y="2976181"/>
                  </a:lnTo>
                  <a:lnTo>
                    <a:pt x="4327049" y="2927867"/>
                  </a:lnTo>
                  <a:lnTo>
                    <a:pt x="4331776" y="2879352"/>
                  </a:lnTo>
                  <a:lnTo>
                    <a:pt x="4335245" y="2830712"/>
                  </a:lnTo>
                  <a:lnTo>
                    <a:pt x="4337392" y="2782030"/>
                  </a:lnTo>
                  <a:lnTo>
                    <a:pt x="4338141" y="2738579"/>
                  </a:lnTo>
                  <a:lnTo>
                    <a:pt x="4338107" y="2720062"/>
                  </a:lnTo>
                  <a:lnTo>
                    <a:pt x="4336043" y="2636064"/>
                  </a:lnTo>
                  <a:lnTo>
                    <a:pt x="4333043" y="2587547"/>
                  </a:lnTo>
                  <a:lnTo>
                    <a:pt x="4328789" y="2539155"/>
                  </a:lnTo>
                  <a:lnTo>
                    <a:pt x="4323297" y="2490920"/>
                  </a:lnTo>
                  <a:lnTo>
                    <a:pt x="4316579" y="2442876"/>
                  </a:lnTo>
                  <a:lnTo>
                    <a:pt x="4308650" y="2395057"/>
                  </a:lnTo>
                  <a:lnTo>
                    <a:pt x="4299523" y="2347496"/>
                  </a:lnTo>
                  <a:lnTo>
                    <a:pt x="4289211" y="2300226"/>
                  </a:lnTo>
                  <a:lnTo>
                    <a:pt x="4277729" y="2253281"/>
                  </a:lnTo>
                  <a:lnTo>
                    <a:pt x="4265090" y="2206693"/>
                  </a:lnTo>
                  <a:lnTo>
                    <a:pt x="4251307" y="2160497"/>
                  </a:lnTo>
                  <a:lnTo>
                    <a:pt x="4236395" y="2114725"/>
                  </a:lnTo>
                  <a:lnTo>
                    <a:pt x="4220366" y="2069411"/>
                  </a:lnTo>
                  <a:lnTo>
                    <a:pt x="4203236" y="2024588"/>
                  </a:lnTo>
                  <a:lnTo>
                    <a:pt x="4185017" y="1980290"/>
                  </a:lnTo>
                  <a:lnTo>
                    <a:pt x="4165722" y="1936549"/>
                  </a:lnTo>
                  <a:lnTo>
                    <a:pt x="4145367" y="1893400"/>
                  </a:lnTo>
                  <a:lnTo>
                    <a:pt x="4123964" y="1850875"/>
                  </a:lnTo>
                  <a:lnTo>
                    <a:pt x="4101527" y="1809007"/>
                  </a:lnTo>
                  <a:lnTo>
                    <a:pt x="4078069" y="1767831"/>
                  </a:lnTo>
                  <a:lnTo>
                    <a:pt x="4053606" y="1727380"/>
                  </a:lnTo>
                  <a:lnTo>
                    <a:pt x="4028149" y="1687686"/>
                  </a:lnTo>
                  <a:lnTo>
                    <a:pt x="4001713" y="1648783"/>
                  </a:lnTo>
                  <a:lnTo>
                    <a:pt x="3974311" y="1610705"/>
                  </a:lnTo>
                  <a:lnTo>
                    <a:pt x="3945957" y="1573484"/>
                  </a:lnTo>
                  <a:lnTo>
                    <a:pt x="3916666" y="1537154"/>
                  </a:lnTo>
                  <a:lnTo>
                    <a:pt x="3886449" y="1501749"/>
                  </a:lnTo>
                  <a:lnTo>
                    <a:pt x="3855322" y="1467302"/>
                  </a:lnTo>
                  <a:lnTo>
                    <a:pt x="3823298" y="1433845"/>
                  </a:lnTo>
                  <a:lnTo>
                    <a:pt x="3790390" y="1401413"/>
                  </a:lnTo>
                  <a:lnTo>
                    <a:pt x="3756612" y="1370039"/>
                  </a:lnTo>
                  <a:lnTo>
                    <a:pt x="3721978" y="1339755"/>
                  </a:lnTo>
                  <a:lnTo>
                    <a:pt x="3686501" y="1310596"/>
                  </a:lnTo>
                  <a:lnTo>
                    <a:pt x="3650196" y="1282595"/>
                  </a:lnTo>
                  <a:lnTo>
                    <a:pt x="3613075" y="1255785"/>
                  </a:lnTo>
                  <a:lnTo>
                    <a:pt x="3575153" y="1230199"/>
                  </a:lnTo>
                  <a:lnTo>
                    <a:pt x="3536443" y="1205870"/>
                  </a:lnTo>
                  <a:lnTo>
                    <a:pt x="3496959" y="1182833"/>
                  </a:lnTo>
                  <a:lnTo>
                    <a:pt x="3456714" y="1161120"/>
                  </a:lnTo>
                  <a:lnTo>
                    <a:pt x="3415723" y="1140765"/>
                  </a:lnTo>
                  <a:lnTo>
                    <a:pt x="3373998" y="1121800"/>
                  </a:lnTo>
                  <a:lnTo>
                    <a:pt x="3331554" y="1104260"/>
                  </a:lnTo>
                  <a:lnTo>
                    <a:pt x="3288404" y="1088177"/>
                  </a:lnTo>
                  <a:lnTo>
                    <a:pt x="3227847" y="1068271"/>
                  </a:lnTo>
                  <a:lnTo>
                    <a:pt x="3166402" y="1050822"/>
                  </a:lnTo>
                  <a:lnTo>
                    <a:pt x="3118083" y="1038802"/>
                  </a:lnTo>
                  <a:lnTo>
                    <a:pt x="3069324" y="1028026"/>
                  </a:lnTo>
                  <a:lnTo>
                    <a:pt x="3020167" y="1018391"/>
                  </a:lnTo>
                  <a:lnTo>
                    <a:pt x="2970653" y="1009794"/>
                  </a:lnTo>
                  <a:lnTo>
                    <a:pt x="2920824" y="1002135"/>
                  </a:lnTo>
                  <a:lnTo>
                    <a:pt x="2870720" y="995309"/>
                  </a:lnTo>
                  <a:lnTo>
                    <a:pt x="2820384" y="989215"/>
                  </a:lnTo>
                  <a:lnTo>
                    <a:pt x="2769856" y="983751"/>
                  </a:lnTo>
                  <a:lnTo>
                    <a:pt x="2668394" y="974301"/>
                  </a:lnTo>
                  <a:lnTo>
                    <a:pt x="2313348" y="946003"/>
                  </a:lnTo>
                  <a:lnTo>
                    <a:pt x="2263190" y="941202"/>
                  </a:lnTo>
                  <a:lnTo>
                    <a:pt x="2213296" y="935905"/>
                  </a:lnTo>
                  <a:lnTo>
                    <a:pt x="2163709" y="930008"/>
                  </a:lnTo>
                  <a:lnTo>
                    <a:pt x="2114469" y="923411"/>
                  </a:lnTo>
                  <a:lnTo>
                    <a:pt x="2065619" y="916009"/>
                  </a:lnTo>
                  <a:lnTo>
                    <a:pt x="2017200" y="907702"/>
                  </a:lnTo>
                  <a:lnTo>
                    <a:pt x="1969253" y="898386"/>
                  </a:lnTo>
                  <a:lnTo>
                    <a:pt x="1921819" y="887959"/>
                  </a:lnTo>
                  <a:lnTo>
                    <a:pt x="1874941" y="876319"/>
                  </a:lnTo>
                  <a:lnTo>
                    <a:pt x="1827866" y="863127"/>
                  </a:lnTo>
                  <a:lnTo>
                    <a:pt x="1781452" y="848467"/>
                  </a:lnTo>
                  <a:lnTo>
                    <a:pt x="1735743" y="832230"/>
                  </a:lnTo>
                  <a:lnTo>
                    <a:pt x="1690783" y="814308"/>
                  </a:lnTo>
                  <a:lnTo>
                    <a:pt x="1646615" y="794594"/>
                  </a:lnTo>
                  <a:lnTo>
                    <a:pt x="1603283" y="772980"/>
                  </a:lnTo>
                  <a:lnTo>
                    <a:pt x="1560831" y="749358"/>
                  </a:lnTo>
                  <a:lnTo>
                    <a:pt x="1519302" y="723621"/>
                  </a:lnTo>
                  <a:lnTo>
                    <a:pt x="1478741" y="695660"/>
                  </a:lnTo>
                  <a:lnTo>
                    <a:pt x="1439190" y="665367"/>
                  </a:lnTo>
                  <a:lnTo>
                    <a:pt x="1400694" y="632636"/>
                  </a:lnTo>
                  <a:lnTo>
                    <a:pt x="1365671" y="599670"/>
                  </a:lnTo>
                  <a:lnTo>
                    <a:pt x="1332310" y="565151"/>
                  </a:lnTo>
                  <a:lnTo>
                    <a:pt x="1300465" y="529212"/>
                  </a:lnTo>
                  <a:lnTo>
                    <a:pt x="1269990" y="491988"/>
                  </a:lnTo>
                  <a:lnTo>
                    <a:pt x="1240740" y="453612"/>
                  </a:lnTo>
                  <a:lnTo>
                    <a:pt x="1212570" y="414218"/>
                  </a:lnTo>
                  <a:lnTo>
                    <a:pt x="1185333" y="373938"/>
                  </a:lnTo>
                  <a:lnTo>
                    <a:pt x="1158884" y="332908"/>
                  </a:lnTo>
                  <a:lnTo>
                    <a:pt x="1133078" y="291261"/>
                  </a:lnTo>
                  <a:lnTo>
                    <a:pt x="1107770" y="249130"/>
                  </a:lnTo>
                  <a:lnTo>
                    <a:pt x="1082812" y="206649"/>
                  </a:lnTo>
                  <a:lnTo>
                    <a:pt x="1008594" y="78442"/>
                  </a:lnTo>
                  <a:lnTo>
                    <a:pt x="983587" y="35897"/>
                  </a:lnTo>
                  <a:lnTo>
                    <a:pt x="962009" y="0"/>
                  </a:lnTo>
                  <a:close/>
                </a:path>
              </a:pathLst>
            </a:custGeom>
            <a:solidFill>
              <a:srgbClr val="F9C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75504" cy="51434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51408" y="3178048"/>
            <a:ext cx="1398270" cy="756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260"/>
              </a:spcBef>
            </a:pPr>
            <a:r>
              <a:rPr sz="1300" spc="-60" dirty="0">
                <a:solidFill>
                  <a:srgbClr val="111111"/>
                </a:solidFill>
                <a:latin typeface="Roboto"/>
                <a:cs typeface="Roboto"/>
              </a:rPr>
              <a:t>Upper-</a:t>
            </a:r>
            <a:r>
              <a:rPr sz="1300" dirty="0">
                <a:solidFill>
                  <a:srgbClr val="111111"/>
                </a:solidFill>
                <a:latin typeface="Roboto"/>
                <a:cs typeface="Roboto"/>
              </a:rPr>
              <a:t>Outer</a:t>
            </a:r>
            <a:r>
              <a:rPr sz="1300" spc="-10" dirty="0">
                <a:solidFill>
                  <a:srgbClr val="111111"/>
                </a:solidFill>
                <a:latin typeface="Roboto"/>
                <a:cs typeface="Roboto"/>
              </a:rPr>
              <a:t> </a:t>
            </a:r>
            <a:r>
              <a:rPr sz="1300" spc="-20" dirty="0">
                <a:solidFill>
                  <a:srgbClr val="111111"/>
                </a:solidFill>
                <a:latin typeface="Roboto"/>
                <a:cs typeface="Roboto"/>
              </a:rPr>
              <a:t>(UOQ) </a:t>
            </a:r>
            <a:r>
              <a:rPr sz="1300" spc="-60" dirty="0">
                <a:solidFill>
                  <a:srgbClr val="111111"/>
                </a:solidFill>
                <a:latin typeface="Roboto"/>
                <a:cs typeface="Roboto"/>
              </a:rPr>
              <a:t>Upper-</a:t>
            </a:r>
            <a:r>
              <a:rPr sz="1300" spc="-10" dirty="0">
                <a:solidFill>
                  <a:srgbClr val="111111"/>
                </a:solidFill>
                <a:latin typeface="Roboto"/>
                <a:cs typeface="Roboto"/>
              </a:rPr>
              <a:t>Inner </a:t>
            </a:r>
            <a:r>
              <a:rPr sz="1300" spc="-20" dirty="0">
                <a:solidFill>
                  <a:srgbClr val="111111"/>
                </a:solidFill>
                <a:latin typeface="Roboto"/>
                <a:cs typeface="Roboto"/>
              </a:rPr>
              <a:t>(UIQ) </a:t>
            </a:r>
            <a:r>
              <a:rPr sz="1300" spc="-55" dirty="0">
                <a:solidFill>
                  <a:srgbClr val="111111"/>
                </a:solidFill>
                <a:latin typeface="Roboto"/>
                <a:cs typeface="Roboto"/>
              </a:rPr>
              <a:t>Lower-</a:t>
            </a:r>
            <a:r>
              <a:rPr sz="1300" dirty="0">
                <a:solidFill>
                  <a:srgbClr val="111111"/>
                </a:solidFill>
                <a:latin typeface="Roboto"/>
                <a:cs typeface="Roboto"/>
              </a:rPr>
              <a:t>Outer </a:t>
            </a:r>
            <a:r>
              <a:rPr sz="1300" spc="-20" dirty="0">
                <a:solidFill>
                  <a:srgbClr val="111111"/>
                </a:solidFill>
                <a:latin typeface="Roboto"/>
                <a:cs typeface="Roboto"/>
              </a:rPr>
              <a:t>(LOQ) </a:t>
            </a:r>
            <a:r>
              <a:rPr sz="1300" spc="-55" dirty="0">
                <a:solidFill>
                  <a:srgbClr val="111111"/>
                </a:solidFill>
                <a:latin typeface="Roboto"/>
                <a:cs typeface="Roboto"/>
              </a:rPr>
              <a:t>Lower-</a:t>
            </a:r>
            <a:r>
              <a:rPr sz="1300" spc="-10" dirty="0">
                <a:solidFill>
                  <a:srgbClr val="111111"/>
                </a:solidFill>
                <a:latin typeface="Roboto"/>
                <a:cs typeface="Roboto"/>
              </a:rPr>
              <a:t>Inner</a:t>
            </a:r>
            <a:r>
              <a:rPr sz="1300" dirty="0">
                <a:solidFill>
                  <a:srgbClr val="111111"/>
                </a:solidFill>
                <a:latin typeface="Roboto"/>
                <a:cs typeface="Roboto"/>
              </a:rPr>
              <a:t> </a:t>
            </a:r>
            <a:r>
              <a:rPr sz="1300" spc="-20" dirty="0">
                <a:solidFill>
                  <a:srgbClr val="111111"/>
                </a:solidFill>
                <a:latin typeface="Roboto"/>
                <a:cs typeface="Roboto"/>
              </a:rPr>
              <a:t>(LIQ)</a:t>
            </a:r>
            <a:endParaRPr sz="1300">
              <a:latin typeface="Roboto"/>
              <a:cs typeface="Robo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6524" y="2060448"/>
            <a:ext cx="2486025" cy="7175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2690"/>
              </a:lnSpc>
              <a:spcBef>
                <a:spcPts val="245"/>
              </a:spcBef>
            </a:pPr>
            <a:r>
              <a:rPr sz="2300" spc="-70" dirty="0">
                <a:solidFill>
                  <a:srgbClr val="32186B"/>
                </a:solidFill>
                <a:latin typeface="Georgia"/>
                <a:cs typeface="Georgia"/>
              </a:rPr>
              <a:t>Quadrants</a:t>
            </a:r>
            <a:r>
              <a:rPr sz="2300" spc="-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2300" dirty="0">
                <a:solidFill>
                  <a:srgbClr val="32186B"/>
                </a:solidFill>
                <a:latin typeface="Georgia"/>
                <a:cs typeface="Georgia"/>
              </a:rPr>
              <a:t>of </a:t>
            </a:r>
            <a:r>
              <a:rPr sz="2300" spc="-25" dirty="0">
                <a:solidFill>
                  <a:srgbClr val="32186B"/>
                </a:solidFill>
                <a:latin typeface="Georgia"/>
                <a:cs typeface="Georgia"/>
              </a:rPr>
              <a:t>the </a:t>
            </a:r>
            <a:r>
              <a:rPr sz="2300" spc="-10" dirty="0">
                <a:solidFill>
                  <a:srgbClr val="32186B"/>
                </a:solidFill>
                <a:latin typeface="Georgia"/>
                <a:cs typeface="Georgia"/>
              </a:rPr>
              <a:t>Breast</a:t>
            </a:r>
            <a:endParaRPr sz="2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5711" y="217932"/>
            <a:ext cx="74053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70" dirty="0">
                <a:latin typeface="Georgia"/>
                <a:cs typeface="Georgia"/>
              </a:rPr>
              <a:t>Breast</a:t>
            </a:r>
            <a:r>
              <a:rPr sz="4400" b="1" spc="-165" dirty="0">
                <a:latin typeface="Georgia"/>
                <a:cs typeface="Georgia"/>
              </a:rPr>
              <a:t> </a:t>
            </a:r>
            <a:r>
              <a:rPr sz="4400" b="1" spc="-75" dirty="0">
                <a:latin typeface="Georgia"/>
                <a:cs typeface="Georgia"/>
              </a:rPr>
              <a:t>cancer</a:t>
            </a:r>
            <a:r>
              <a:rPr sz="4400" b="1" spc="-155" dirty="0">
                <a:latin typeface="Georgia"/>
                <a:cs typeface="Georgia"/>
              </a:rPr>
              <a:t> </a:t>
            </a:r>
            <a:r>
              <a:rPr sz="4400" b="1" dirty="0">
                <a:latin typeface="Georgia"/>
                <a:cs typeface="Georgia"/>
              </a:rPr>
              <a:t>risk</a:t>
            </a:r>
            <a:r>
              <a:rPr sz="4400" b="1" spc="-160" dirty="0">
                <a:latin typeface="Georgia"/>
                <a:cs typeface="Georgia"/>
              </a:rPr>
              <a:t> </a:t>
            </a:r>
            <a:r>
              <a:rPr sz="4400" b="1" spc="-10" dirty="0">
                <a:latin typeface="Georgia"/>
                <a:cs typeface="Georgia"/>
              </a:rPr>
              <a:t>factors:</a:t>
            </a:r>
            <a:endParaRPr sz="4400" b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399" y="903732"/>
            <a:ext cx="8642985" cy="389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790" marR="129921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Increased</a:t>
            </a:r>
            <a:r>
              <a:rPr sz="2000" b="1" spc="-8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exposure</a:t>
            </a:r>
            <a:r>
              <a:rPr sz="2000" b="1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to</a:t>
            </a:r>
            <a:r>
              <a:rPr sz="2000" b="1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spc="-105" dirty="0">
                <a:solidFill>
                  <a:srgbClr val="941B6C"/>
                </a:solidFill>
                <a:latin typeface="Palatino Linotype"/>
                <a:cs typeface="Palatino Linotype"/>
              </a:rPr>
              <a:t>estro</a:t>
            </a:r>
            <a:r>
              <a:rPr sz="2000" b="1" u="heavy" spc="-30" dirty="0">
                <a:solidFill>
                  <a:srgbClr val="941B6C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sz="2000" b="1" u="heavy" dirty="0">
                <a:solidFill>
                  <a:srgbClr val="941B6C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gen,</a:t>
            </a:r>
            <a:r>
              <a:rPr sz="2000" b="1" u="heavy" spc="-40" dirty="0">
                <a:solidFill>
                  <a:srgbClr val="941B6C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sz="2000" b="1" u="heavy" dirty="0">
                <a:solidFill>
                  <a:srgbClr val="941B6C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whereas</a:t>
            </a:r>
            <a:r>
              <a:rPr sz="2000" b="1" u="heavy" spc="-45" dirty="0">
                <a:solidFill>
                  <a:srgbClr val="941B6C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sz="2000" b="1" u="heavy" dirty="0">
                <a:solidFill>
                  <a:srgbClr val="941B6C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redu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cing</a:t>
            </a:r>
            <a:r>
              <a:rPr sz="2000" b="1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exposure</a:t>
            </a:r>
            <a:r>
              <a:rPr sz="2000" b="1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spc="-25" dirty="0">
                <a:solidFill>
                  <a:srgbClr val="941B6C"/>
                </a:solidFill>
                <a:latin typeface="Palatino Linotype"/>
                <a:cs typeface="Palatino Linotype"/>
              </a:rPr>
              <a:t>is 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thought</a:t>
            </a:r>
            <a:r>
              <a:rPr sz="2000" b="1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to</a:t>
            </a:r>
            <a:r>
              <a:rPr sz="2000" b="1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dirty="0">
                <a:solidFill>
                  <a:srgbClr val="941B6C"/>
                </a:solidFill>
                <a:latin typeface="Palatino Linotype"/>
                <a:cs typeface="Palatino Linotype"/>
              </a:rPr>
              <a:t>be</a:t>
            </a:r>
            <a:r>
              <a:rPr sz="2000" b="1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20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prote</a:t>
            </a:r>
            <a:r>
              <a:rPr sz="2000" b="1" u="sng" spc="-10" dirty="0">
                <a:solidFill>
                  <a:srgbClr val="941B6C"/>
                </a:solidFill>
                <a:uFill>
                  <a:solidFill>
                    <a:srgbClr val="FFD3E6"/>
                  </a:solidFill>
                </a:uFill>
                <a:latin typeface="Palatino Linotype"/>
                <a:cs typeface="Palatino Linotype"/>
              </a:rPr>
              <a:t>ctive</a:t>
            </a:r>
            <a:r>
              <a:rPr sz="20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.</a:t>
            </a:r>
            <a:endParaRPr sz="2000">
              <a:latin typeface="Palatino Linotype"/>
              <a:cs typeface="Palatino Linotype"/>
            </a:endParaRPr>
          </a:p>
          <a:p>
            <a:pPr marL="291465" indent="-215265">
              <a:lnSpc>
                <a:spcPct val="100000"/>
              </a:lnSpc>
              <a:spcBef>
                <a:spcPts val="950"/>
              </a:spcBef>
              <a:buClr>
                <a:srgbClr val="000000"/>
              </a:buClr>
              <a:buSzPct val="93750"/>
              <a:buAutoNum type="arabicPlain"/>
              <a:tabLst>
                <a:tab pos="291465" algn="l"/>
              </a:tabLst>
            </a:pPr>
            <a:r>
              <a:rPr sz="1600" b="1" spc="-125" dirty="0">
                <a:solidFill>
                  <a:srgbClr val="941B6C"/>
                </a:solidFill>
                <a:latin typeface="Tahoma"/>
                <a:cs typeface="Tahoma"/>
              </a:rPr>
              <a:t>Age:</a:t>
            </a:r>
            <a:r>
              <a:rPr sz="16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strongest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factor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for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,most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cancers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occur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women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0" dirty="0">
                <a:solidFill>
                  <a:srgbClr val="941B6C"/>
                </a:solidFill>
                <a:latin typeface="Tahoma"/>
                <a:cs typeface="Tahoma"/>
              </a:rPr>
              <a:t>&gt;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50.</a:t>
            </a:r>
            <a:endParaRPr sz="1600">
              <a:latin typeface="Tahoma"/>
              <a:cs typeface="Tahoma"/>
            </a:endParaRPr>
          </a:p>
          <a:p>
            <a:pPr marL="137160" marR="68580" indent="236854" algn="just">
              <a:lnSpc>
                <a:spcPct val="99400"/>
              </a:lnSpc>
              <a:spcBef>
                <a:spcPts val="1475"/>
              </a:spcBef>
              <a:buClr>
                <a:srgbClr val="000000"/>
              </a:buClr>
              <a:buSzPct val="93750"/>
              <a:buAutoNum type="arabicPlain"/>
              <a:tabLst>
                <a:tab pos="374015" algn="l"/>
              </a:tabLst>
            </a:pP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Family</a:t>
            </a:r>
            <a:r>
              <a:rPr sz="1600" b="1" spc="3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941B6C"/>
                </a:solidFill>
                <a:latin typeface="Tahoma"/>
                <a:cs typeface="Tahoma"/>
              </a:rPr>
              <a:t>history:</a:t>
            </a:r>
            <a:r>
              <a:rPr sz="1600" b="1" spc="3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Having</a:t>
            </a:r>
            <a:r>
              <a:rPr sz="1600" spc="3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a1</a:t>
            </a:r>
            <a:r>
              <a:rPr sz="1500" baseline="22222" dirty="0">
                <a:solidFill>
                  <a:srgbClr val="941B6C"/>
                </a:solidFill>
                <a:latin typeface="Tahoma"/>
                <a:cs typeface="Tahoma"/>
              </a:rPr>
              <a:t>st</a:t>
            </a:r>
            <a:r>
              <a:rPr sz="1500" spc="419" baseline="22222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degree</a:t>
            </a:r>
            <a:r>
              <a:rPr sz="1600" spc="3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relative</a:t>
            </a:r>
            <a:r>
              <a:rPr sz="1600" spc="3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(mother,</a:t>
            </a:r>
            <a:r>
              <a:rPr sz="1600" spc="3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sister,</a:t>
            </a:r>
            <a:r>
              <a:rPr sz="1600" spc="3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daughter)</a:t>
            </a:r>
            <a:r>
              <a:rPr sz="1600" spc="3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600" spc="30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31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941B6C"/>
                </a:solidFill>
                <a:latin typeface="Tahoma"/>
                <a:cs typeface="Tahoma"/>
              </a:rPr>
              <a:t>CA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increases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2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3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times.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Having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multiple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cases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941B6C"/>
                </a:solidFill>
                <a:latin typeface="Tahoma"/>
                <a:cs typeface="Tahoma"/>
              </a:rPr>
              <a:t>CA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among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more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one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1</a:t>
            </a:r>
            <a:r>
              <a:rPr sz="1500" spc="-37" baseline="22222" dirty="0">
                <a:solidFill>
                  <a:srgbClr val="941B6C"/>
                </a:solidFill>
                <a:latin typeface="Tahoma"/>
                <a:cs typeface="Tahoma"/>
              </a:rPr>
              <a:t>st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degree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relatives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might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indicate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up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5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6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times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increased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risk.</a:t>
            </a:r>
            <a:endParaRPr sz="1600">
              <a:latin typeface="Tahoma"/>
              <a:cs typeface="Tahoma"/>
            </a:endParaRPr>
          </a:p>
          <a:p>
            <a:pPr marL="370840" indent="-233679">
              <a:lnSpc>
                <a:spcPct val="100000"/>
              </a:lnSpc>
              <a:spcBef>
                <a:spcPts val="1775"/>
              </a:spcBef>
              <a:buClr>
                <a:srgbClr val="000000"/>
              </a:buClr>
              <a:buSzPct val="93750"/>
              <a:buAutoNum type="arabicPlain"/>
              <a:tabLst>
                <a:tab pos="370840" algn="l"/>
              </a:tabLst>
            </a:pPr>
            <a:r>
              <a:rPr sz="1600" b="1" spc="-105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941B6C"/>
                </a:solidFill>
                <a:latin typeface="Tahoma"/>
                <a:cs typeface="Tahoma"/>
              </a:rPr>
              <a:t>gene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941B6C"/>
                </a:solidFill>
                <a:latin typeface="Tahoma"/>
                <a:cs typeface="Tahoma"/>
              </a:rPr>
              <a:t>mutations:</a:t>
            </a:r>
            <a:endParaRPr sz="1600">
              <a:latin typeface="Tahoma"/>
              <a:cs typeface="Tahoma"/>
            </a:endParaRPr>
          </a:p>
          <a:p>
            <a:pPr marL="258445" lvl="1" indent="-121285">
              <a:lnSpc>
                <a:spcPts val="1910"/>
              </a:lnSpc>
              <a:spcBef>
                <a:spcPts val="480"/>
              </a:spcBef>
              <a:buClr>
                <a:srgbClr val="000000"/>
              </a:buClr>
              <a:buFont typeface="Arial MT"/>
              <a:buChar char="-"/>
              <a:tabLst>
                <a:tab pos="258445" algn="l"/>
              </a:tabLst>
            </a:pP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5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10%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women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carry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mutation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941B6C"/>
                </a:solidFill>
                <a:latin typeface="Tahoma"/>
                <a:cs typeface="Tahoma"/>
              </a:rPr>
              <a:t>BRCA1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941B6C"/>
                </a:solidFill>
                <a:latin typeface="Tahoma"/>
                <a:cs typeface="Tahoma"/>
              </a:rPr>
              <a:t>BRCA2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genes.</a:t>
            </a:r>
            <a:endParaRPr sz="1600">
              <a:latin typeface="Tahoma"/>
              <a:cs typeface="Tahoma"/>
            </a:endParaRPr>
          </a:p>
          <a:p>
            <a:pPr marL="137160" marR="346075" lvl="1" indent="121285">
              <a:lnSpc>
                <a:spcPts val="1900"/>
              </a:lnSpc>
              <a:spcBef>
                <a:spcPts val="70"/>
              </a:spcBef>
              <a:buClr>
                <a:srgbClr val="000000"/>
              </a:buClr>
              <a:buFont typeface="Arial MT"/>
              <a:buChar char="-"/>
              <a:tabLst>
                <a:tab pos="258445" algn="l"/>
              </a:tabLst>
            </a:pP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If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relatives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such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woman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also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carry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mutation,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they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have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50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85%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lifetime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of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developing</a:t>
            </a:r>
            <a:r>
              <a:rPr sz="1600" spc="-1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114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cancer.</a:t>
            </a:r>
            <a:endParaRPr sz="1600">
              <a:latin typeface="Tahoma"/>
              <a:cs typeface="Tahoma"/>
            </a:endParaRPr>
          </a:p>
          <a:p>
            <a:pPr marL="137160" marR="260985">
              <a:lnSpc>
                <a:spcPct val="100000"/>
              </a:lnSpc>
              <a:spcBef>
                <a:spcPts val="1810"/>
              </a:spcBef>
            </a:pP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4-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Personal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history: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developing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contralateral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after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mastectomy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is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about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0.5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1%/year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follow-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up.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7320" y="256539"/>
            <a:ext cx="8385175" cy="425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44450" indent="23431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SzPct val="75000"/>
              <a:buAutoNum type="arabicPlain" startAt="5"/>
              <a:tabLst>
                <a:tab pos="254635" algn="l"/>
              </a:tabLst>
            </a:pPr>
            <a:r>
              <a:rPr sz="1600" b="1" spc="-85" dirty="0">
                <a:solidFill>
                  <a:srgbClr val="941B6C"/>
                </a:solidFill>
                <a:latin typeface="Tahoma"/>
                <a:cs typeface="Tahoma"/>
              </a:rPr>
              <a:t>History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b="1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941B6C"/>
                </a:solidFill>
                <a:latin typeface="Tahoma"/>
                <a:cs typeface="Tahoma"/>
              </a:rPr>
              <a:t>changes:</a:t>
            </a:r>
            <a:r>
              <a:rPr sz="1600" b="1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History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a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lesion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that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required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biopsy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5" dirty="0">
                <a:solidFill>
                  <a:srgbClr val="941B6C"/>
                </a:solidFill>
                <a:latin typeface="Tahoma"/>
                <a:cs typeface="Tahoma"/>
              </a:rPr>
              <a:t>(e.g.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atypical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hyperplasia) increases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risk.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Tahoma"/>
              <a:buAutoNum type="arabicPlain" startAt="5"/>
            </a:pPr>
            <a:endParaRPr sz="1600">
              <a:latin typeface="Tahoma"/>
              <a:cs typeface="Tahoma"/>
            </a:endParaRPr>
          </a:p>
          <a:p>
            <a:pPr marL="20320" marR="5080" indent="234950">
              <a:lnSpc>
                <a:spcPts val="1900"/>
              </a:lnSpc>
              <a:buClr>
                <a:srgbClr val="000000"/>
              </a:buClr>
              <a:buSzPct val="75000"/>
              <a:buAutoNum type="arabicPlain" startAt="5"/>
              <a:tabLst>
                <a:tab pos="255270" algn="l"/>
              </a:tabLst>
            </a:pPr>
            <a:r>
              <a:rPr sz="1600" b="1" spc="-150" dirty="0">
                <a:solidFill>
                  <a:srgbClr val="941B6C"/>
                </a:solidFill>
                <a:latin typeface="Tahoma"/>
                <a:cs typeface="Tahoma"/>
              </a:rPr>
              <a:t>Gy</a:t>
            </a:r>
            <a:r>
              <a:rPr sz="1600" b="1" u="heavy" spc="-295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05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necologic</a:t>
            </a:r>
            <a:r>
              <a:rPr sz="1600" b="1" u="heavy" spc="-50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14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histo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ry: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Early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menarche,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late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menopause,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late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first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pregnancy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increases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risk.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Women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who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have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first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pregnancy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after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age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30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higher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than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those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who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are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nulliparous.</a:t>
            </a:r>
            <a:endParaRPr sz="1600">
              <a:latin typeface="Tahoma"/>
              <a:cs typeface="Tahoma"/>
            </a:endParaRPr>
          </a:p>
          <a:p>
            <a:pPr marL="20320" marR="498475" indent="-7620">
              <a:lnSpc>
                <a:spcPts val="1900"/>
              </a:lnSpc>
              <a:spcBef>
                <a:spcPts val="1500"/>
              </a:spcBef>
              <a:buClr>
                <a:srgbClr val="000000"/>
              </a:buClr>
              <a:buSzPct val="75000"/>
              <a:buAutoNum type="arabicPlain" startAt="5"/>
              <a:tabLst>
                <a:tab pos="20320" algn="l"/>
                <a:tab pos="242570" algn="l"/>
              </a:tabLst>
            </a:pP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	Lobular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situ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90" dirty="0">
                <a:solidFill>
                  <a:srgbClr val="941B6C"/>
                </a:solidFill>
                <a:latin typeface="Tahoma"/>
                <a:cs typeface="Tahoma"/>
              </a:rPr>
              <a:t>(LCIS):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Having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LCIS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increases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developing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invasive carcinoma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either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by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about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25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times.</a:t>
            </a:r>
            <a:endParaRPr sz="1600">
              <a:latin typeface="Tahoma"/>
              <a:cs typeface="Tahoma"/>
            </a:endParaRPr>
          </a:p>
          <a:p>
            <a:pPr marL="254000" indent="-233679">
              <a:lnSpc>
                <a:spcPct val="100000"/>
              </a:lnSpc>
              <a:spcBef>
                <a:spcPts val="1325"/>
              </a:spcBef>
              <a:buClr>
                <a:srgbClr val="000000"/>
              </a:buClr>
              <a:buSzPct val="75000"/>
              <a:buAutoNum type="arabicPlain" startAt="5"/>
              <a:tabLst>
                <a:tab pos="254000" algn="l"/>
              </a:tabLst>
            </a:pPr>
            <a:r>
              <a:rPr sz="1600" b="1" spc="-95" dirty="0">
                <a:solidFill>
                  <a:srgbClr val="941B6C"/>
                </a:solidFill>
                <a:latin typeface="Tahoma"/>
                <a:cs typeface="Tahoma"/>
              </a:rPr>
              <a:t>Use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oral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contraceptives.</a:t>
            </a:r>
            <a:endParaRPr sz="1600">
              <a:latin typeface="Tahoma"/>
              <a:cs typeface="Tahoma"/>
            </a:endParaRPr>
          </a:p>
          <a:p>
            <a:pPr marL="252095" indent="-231775">
              <a:lnSpc>
                <a:spcPct val="100000"/>
              </a:lnSpc>
              <a:spcBef>
                <a:spcPts val="1370"/>
              </a:spcBef>
              <a:buClr>
                <a:srgbClr val="000000"/>
              </a:buClr>
              <a:buSzPct val="75000"/>
              <a:buAutoNum type="arabicPlain" startAt="5"/>
              <a:tabLst>
                <a:tab pos="252095" algn="l"/>
              </a:tabLst>
            </a:pPr>
            <a:r>
              <a:rPr sz="1600" b="1" spc="-100" dirty="0">
                <a:solidFill>
                  <a:srgbClr val="941B6C"/>
                </a:solidFill>
                <a:latin typeface="Tahoma"/>
                <a:cs typeface="Tahoma"/>
              </a:rPr>
              <a:t>Hormone</a:t>
            </a:r>
            <a:r>
              <a:rPr sz="16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therapy.</a:t>
            </a:r>
            <a:endParaRPr sz="1600">
              <a:latin typeface="Tahoma"/>
              <a:cs typeface="Tahoma"/>
            </a:endParaRPr>
          </a:p>
          <a:p>
            <a:pPr marL="288925" indent="-269240">
              <a:lnSpc>
                <a:spcPct val="100000"/>
              </a:lnSpc>
              <a:spcBef>
                <a:spcPts val="1390"/>
              </a:spcBef>
              <a:buClr>
                <a:srgbClr val="000000"/>
              </a:buClr>
              <a:buSzPct val="75000"/>
              <a:buAutoNum type="arabicPlain" startAt="5"/>
              <a:tabLst>
                <a:tab pos="288925" algn="l"/>
              </a:tabLst>
            </a:pPr>
            <a:r>
              <a:rPr sz="1600" b="1" spc="-100" dirty="0">
                <a:solidFill>
                  <a:srgbClr val="941B6C"/>
                </a:solidFill>
                <a:latin typeface="Tahoma"/>
                <a:cs typeface="Tahoma"/>
              </a:rPr>
              <a:t>Dense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tissue.</a:t>
            </a:r>
            <a:endParaRPr sz="1600">
              <a:latin typeface="Tahoma"/>
              <a:cs typeface="Tahoma"/>
            </a:endParaRPr>
          </a:p>
          <a:p>
            <a:pPr marL="287020" indent="-269875">
              <a:lnSpc>
                <a:spcPct val="100000"/>
              </a:lnSpc>
              <a:spcBef>
                <a:spcPts val="1465"/>
              </a:spcBef>
              <a:buClr>
                <a:srgbClr val="000000"/>
              </a:buClr>
              <a:buSzPct val="75000"/>
              <a:buAutoNum type="arabicPlain" startAt="5"/>
              <a:tabLst>
                <a:tab pos="287020" algn="l"/>
              </a:tabLst>
            </a:pP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Radiation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941B6C"/>
                </a:solidFill>
                <a:latin typeface="Tahoma"/>
                <a:cs typeface="Tahoma"/>
              </a:rPr>
              <a:t>therapy:</a:t>
            </a:r>
            <a:r>
              <a:rPr sz="1600" b="1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Exposure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radiation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therapy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before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age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30.</a:t>
            </a:r>
            <a:endParaRPr sz="1600">
              <a:latin typeface="Tahoma"/>
              <a:cs typeface="Tahoma"/>
            </a:endParaRPr>
          </a:p>
          <a:p>
            <a:pPr marL="330200" indent="-309880">
              <a:lnSpc>
                <a:spcPct val="100000"/>
              </a:lnSpc>
              <a:spcBef>
                <a:spcPts val="1395"/>
              </a:spcBef>
              <a:buClr>
                <a:srgbClr val="000000"/>
              </a:buClr>
              <a:buSzPct val="75000"/>
              <a:buAutoNum type="arabicPlain" startAt="5"/>
              <a:tabLst>
                <a:tab pos="330200" algn="l"/>
              </a:tabLst>
            </a:pPr>
            <a:r>
              <a:rPr sz="1600" b="1" spc="-100" dirty="0">
                <a:solidFill>
                  <a:srgbClr val="941B6C"/>
                </a:solidFill>
                <a:latin typeface="Tahoma"/>
                <a:cs typeface="Tahoma"/>
              </a:rPr>
              <a:t>Lifestyle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factors: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Smoking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alcohol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contribute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higher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cancer.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7564"/>
            <a:ext cx="8484870" cy="824230"/>
          </a:xfrm>
          <a:custGeom>
            <a:avLst/>
            <a:gdLst/>
            <a:ahLst/>
            <a:cxnLst/>
            <a:rect l="l" t="t" r="r" b="b"/>
            <a:pathLst>
              <a:path w="8484870" h="824230">
                <a:moveTo>
                  <a:pt x="4044290" y="0"/>
                </a:moveTo>
                <a:lnTo>
                  <a:pt x="606795" y="0"/>
                </a:lnTo>
                <a:lnTo>
                  <a:pt x="560733" y="12684"/>
                </a:lnTo>
                <a:lnTo>
                  <a:pt x="471884" y="38053"/>
                </a:lnTo>
                <a:lnTo>
                  <a:pt x="429075" y="63422"/>
                </a:lnTo>
                <a:lnTo>
                  <a:pt x="387326" y="76106"/>
                </a:lnTo>
                <a:lnTo>
                  <a:pt x="306959" y="101475"/>
                </a:lnTo>
                <a:lnTo>
                  <a:pt x="230688" y="126843"/>
                </a:lnTo>
                <a:lnTo>
                  <a:pt x="158416" y="152212"/>
                </a:lnTo>
                <a:lnTo>
                  <a:pt x="123749" y="177581"/>
                </a:lnTo>
                <a:lnTo>
                  <a:pt x="90047" y="190265"/>
                </a:lnTo>
                <a:lnTo>
                  <a:pt x="57295" y="202949"/>
                </a:lnTo>
                <a:lnTo>
                  <a:pt x="25482" y="215634"/>
                </a:lnTo>
                <a:lnTo>
                  <a:pt x="0" y="226099"/>
                </a:lnTo>
                <a:lnTo>
                  <a:pt x="0" y="824062"/>
                </a:lnTo>
                <a:lnTo>
                  <a:pt x="39477" y="811797"/>
                </a:lnTo>
                <a:lnTo>
                  <a:pt x="80879" y="786429"/>
                </a:lnTo>
                <a:lnTo>
                  <a:pt x="165373" y="761060"/>
                </a:lnTo>
                <a:lnTo>
                  <a:pt x="208450" y="735691"/>
                </a:lnTo>
                <a:lnTo>
                  <a:pt x="478064" y="659585"/>
                </a:lnTo>
                <a:lnTo>
                  <a:pt x="765649" y="583479"/>
                </a:lnTo>
                <a:lnTo>
                  <a:pt x="815216" y="583479"/>
                </a:lnTo>
                <a:lnTo>
                  <a:pt x="915684" y="558111"/>
                </a:lnTo>
                <a:lnTo>
                  <a:pt x="966571" y="558111"/>
                </a:lnTo>
                <a:lnTo>
                  <a:pt x="1017883" y="545426"/>
                </a:lnTo>
                <a:lnTo>
                  <a:pt x="1069614" y="545426"/>
                </a:lnTo>
                <a:lnTo>
                  <a:pt x="1121755" y="532742"/>
                </a:lnTo>
                <a:lnTo>
                  <a:pt x="1174299" y="532742"/>
                </a:lnTo>
                <a:lnTo>
                  <a:pt x="1227240" y="520058"/>
                </a:lnTo>
                <a:lnTo>
                  <a:pt x="1280568" y="520058"/>
                </a:lnTo>
                <a:lnTo>
                  <a:pt x="1334278" y="507373"/>
                </a:lnTo>
                <a:lnTo>
                  <a:pt x="1497622" y="507373"/>
                </a:lnTo>
                <a:lnTo>
                  <a:pt x="1552784" y="494689"/>
                </a:lnTo>
                <a:lnTo>
                  <a:pt x="7852990" y="494689"/>
                </a:lnTo>
                <a:lnTo>
                  <a:pt x="7893079" y="469320"/>
                </a:lnTo>
                <a:lnTo>
                  <a:pt x="7932635" y="456636"/>
                </a:lnTo>
                <a:lnTo>
                  <a:pt x="8010155" y="405899"/>
                </a:lnTo>
                <a:lnTo>
                  <a:pt x="8085569" y="355161"/>
                </a:lnTo>
                <a:lnTo>
                  <a:pt x="8158890" y="304424"/>
                </a:lnTo>
                <a:lnTo>
                  <a:pt x="8194772" y="279055"/>
                </a:lnTo>
                <a:lnTo>
                  <a:pt x="8230137" y="253687"/>
                </a:lnTo>
                <a:lnTo>
                  <a:pt x="8264986" y="228318"/>
                </a:lnTo>
                <a:lnTo>
                  <a:pt x="8299323" y="202949"/>
                </a:lnTo>
                <a:lnTo>
                  <a:pt x="8333148" y="177581"/>
                </a:lnTo>
                <a:lnTo>
                  <a:pt x="8366465" y="139528"/>
                </a:lnTo>
                <a:lnTo>
                  <a:pt x="8399278" y="114159"/>
                </a:lnTo>
                <a:lnTo>
                  <a:pt x="8431583" y="88790"/>
                </a:lnTo>
                <a:lnTo>
                  <a:pt x="8463386" y="63422"/>
                </a:lnTo>
                <a:lnTo>
                  <a:pt x="8484255" y="38053"/>
                </a:lnTo>
                <a:lnTo>
                  <a:pt x="4849827" y="38053"/>
                </a:lnTo>
                <a:lnTo>
                  <a:pt x="4805235" y="25369"/>
                </a:lnTo>
                <a:lnTo>
                  <a:pt x="4340185" y="25369"/>
                </a:lnTo>
                <a:lnTo>
                  <a:pt x="4291755" y="12684"/>
                </a:lnTo>
                <a:lnTo>
                  <a:pt x="4094493" y="12684"/>
                </a:lnTo>
                <a:lnTo>
                  <a:pt x="4044290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2291" y="1032255"/>
            <a:ext cx="5471160" cy="419100"/>
          </a:xfrm>
          <a:custGeom>
            <a:avLst/>
            <a:gdLst/>
            <a:ahLst/>
            <a:cxnLst/>
            <a:rect l="l" t="t" r="r" b="b"/>
            <a:pathLst>
              <a:path w="5471159" h="419100">
                <a:moveTo>
                  <a:pt x="5470690" y="0"/>
                </a:moveTo>
                <a:lnTo>
                  <a:pt x="0" y="0"/>
                </a:lnTo>
                <a:lnTo>
                  <a:pt x="49110" y="12687"/>
                </a:lnTo>
                <a:lnTo>
                  <a:pt x="247065" y="12687"/>
                </a:lnTo>
                <a:lnTo>
                  <a:pt x="296913" y="25374"/>
                </a:lnTo>
                <a:lnTo>
                  <a:pt x="397014" y="25374"/>
                </a:lnTo>
                <a:lnTo>
                  <a:pt x="447268" y="38061"/>
                </a:lnTo>
                <a:lnTo>
                  <a:pt x="548132" y="38061"/>
                </a:lnTo>
                <a:lnTo>
                  <a:pt x="598741" y="50736"/>
                </a:lnTo>
                <a:lnTo>
                  <a:pt x="700303" y="50736"/>
                </a:lnTo>
                <a:lnTo>
                  <a:pt x="751243" y="63423"/>
                </a:lnTo>
                <a:lnTo>
                  <a:pt x="802271" y="63423"/>
                </a:lnTo>
                <a:lnTo>
                  <a:pt x="853401" y="76111"/>
                </a:lnTo>
                <a:lnTo>
                  <a:pt x="904621" y="76111"/>
                </a:lnTo>
                <a:lnTo>
                  <a:pt x="955941" y="88798"/>
                </a:lnTo>
                <a:lnTo>
                  <a:pt x="1007325" y="88798"/>
                </a:lnTo>
                <a:lnTo>
                  <a:pt x="1058799" y="101473"/>
                </a:lnTo>
                <a:lnTo>
                  <a:pt x="1110348" y="101473"/>
                </a:lnTo>
                <a:lnTo>
                  <a:pt x="1161973" y="114160"/>
                </a:lnTo>
                <a:lnTo>
                  <a:pt x="1213650" y="114160"/>
                </a:lnTo>
                <a:lnTo>
                  <a:pt x="1265402" y="126847"/>
                </a:lnTo>
                <a:lnTo>
                  <a:pt x="1317205" y="126847"/>
                </a:lnTo>
                <a:lnTo>
                  <a:pt x="1369072" y="139534"/>
                </a:lnTo>
                <a:lnTo>
                  <a:pt x="1420977" y="139534"/>
                </a:lnTo>
                <a:lnTo>
                  <a:pt x="1524939" y="164896"/>
                </a:lnTo>
                <a:lnTo>
                  <a:pt x="1576971" y="164896"/>
                </a:lnTo>
                <a:lnTo>
                  <a:pt x="1681149" y="190271"/>
                </a:lnTo>
                <a:lnTo>
                  <a:pt x="1733283" y="190271"/>
                </a:lnTo>
                <a:lnTo>
                  <a:pt x="1837588" y="215633"/>
                </a:lnTo>
                <a:lnTo>
                  <a:pt x="1889772" y="215633"/>
                </a:lnTo>
                <a:lnTo>
                  <a:pt x="1994154" y="241007"/>
                </a:lnTo>
                <a:lnTo>
                  <a:pt x="2046351" y="241007"/>
                </a:lnTo>
                <a:lnTo>
                  <a:pt x="2202891" y="279057"/>
                </a:lnTo>
                <a:lnTo>
                  <a:pt x="2255050" y="279057"/>
                </a:lnTo>
                <a:lnTo>
                  <a:pt x="2416098" y="317106"/>
                </a:lnTo>
                <a:lnTo>
                  <a:pt x="2469083" y="317106"/>
                </a:lnTo>
                <a:lnTo>
                  <a:pt x="2521724" y="329793"/>
                </a:lnTo>
                <a:lnTo>
                  <a:pt x="2574023" y="329793"/>
                </a:lnTo>
                <a:lnTo>
                  <a:pt x="2677591" y="355168"/>
                </a:lnTo>
                <a:lnTo>
                  <a:pt x="2728861" y="355168"/>
                </a:lnTo>
                <a:lnTo>
                  <a:pt x="2779788" y="367855"/>
                </a:lnTo>
                <a:lnTo>
                  <a:pt x="2830385" y="367855"/>
                </a:lnTo>
                <a:lnTo>
                  <a:pt x="2880626" y="380530"/>
                </a:lnTo>
                <a:lnTo>
                  <a:pt x="2980105" y="380530"/>
                </a:lnTo>
                <a:lnTo>
                  <a:pt x="3029343" y="393217"/>
                </a:lnTo>
                <a:lnTo>
                  <a:pt x="3126803" y="393217"/>
                </a:lnTo>
                <a:lnTo>
                  <a:pt x="3175025" y="405904"/>
                </a:lnTo>
                <a:lnTo>
                  <a:pt x="3364598" y="405904"/>
                </a:lnTo>
                <a:lnTo>
                  <a:pt x="3411169" y="418592"/>
                </a:lnTo>
                <a:lnTo>
                  <a:pt x="3776027" y="418592"/>
                </a:lnTo>
                <a:lnTo>
                  <a:pt x="3835438" y="405904"/>
                </a:lnTo>
                <a:lnTo>
                  <a:pt x="4010101" y="405904"/>
                </a:lnTo>
                <a:lnTo>
                  <a:pt x="4067124" y="393217"/>
                </a:lnTo>
                <a:lnTo>
                  <a:pt x="4123550" y="393217"/>
                </a:lnTo>
                <a:lnTo>
                  <a:pt x="4179392" y="380530"/>
                </a:lnTo>
                <a:lnTo>
                  <a:pt x="4234637" y="380530"/>
                </a:lnTo>
                <a:lnTo>
                  <a:pt x="4289298" y="367855"/>
                </a:lnTo>
                <a:lnTo>
                  <a:pt x="4343374" y="367855"/>
                </a:lnTo>
                <a:lnTo>
                  <a:pt x="4502099" y="329793"/>
                </a:lnTo>
                <a:lnTo>
                  <a:pt x="4553851" y="329793"/>
                </a:lnTo>
                <a:lnTo>
                  <a:pt x="4852340" y="253695"/>
                </a:lnTo>
                <a:lnTo>
                  <a:pt x="4900104" y="241007"/>
                </a:lnTo>
                <a:lnTo>
                  <a:pt x="4947310" y="215633"/>
                </a:lnTo>
                <a:lnTo>
                  <a:pt x="5085575" y="177584"/>
                </a:lnTo>
                <a:lnTo>
                  <a:pt x="5130546" y="152209"/>
                </a:lnTo>
                <a:lnTo>
                  <a:pt x="5218849" y="126847"/>
                </a:lnTo>
                <a:lnTo>
                  <a:pt x="5262181" y="101473"/>
                </a:lnTo>
                <a:lnTo>
                  <a:pt x="5304968" y="88798"/>
                </a:lnTo>
                <a:lnTo>
                  <a:pt x="5388902" y="38061"/>
                </a:lnTo>
                <a:lnTo>
                  <a:pt x="5430075" y="25374"/>
                </a:lnTo>
                <a:lnTo>
                  <a:pt x="5470690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94077" y="0"/>
            <a:ext cx="4048125" cy="575945"/>
          </a:xfrm>
          <a:custGeom>
            <a:avLst/>
            <a:gdLst/>
            <a:ahLst/>
            <a:cxnLst/>
            <a:rect l="l" t="t" r="r" b="b"/>
            <a:pathLst>
              <a:path w="4048125" h="575945">
                <a:moveTo>
                  <a:pt x="4047573" y="0"/>
                </a:moveTo>
                <a:lnTo>
                  <a:pt x="2643362" y="0"/>
                </a:lnTo>
                <a:lnTo>
                  <a:pt x="2638468" y="4822"/>
                </a:lnTo>
                <a:lnTo>
                  <a:pt x="2611927" y="17506"/>
                </a:lnTo>
                <a:lnTo>
                  <a:pt x="2584598" y="30191"/>
                </a:lnTo>
                <a:lnTo>
                  <a:pt x="2556473" y="55559"/>
                </a:lnTo>
                <a:lnTo>
                  <a:pt x="2527550" y="68244"/>
                </a:lnTo>
                <a:lnTo>
                  <a:pt x="2497827" y="93612"/>
                </a:lnTo>
                <a:lnTo>
                  <a:pt x="2467300" y="106297"/>
                </a:lnTo>
                <a:lnTo>
                  <a:pt x="2435969" y="131665"/>
                </a:lnTo>
                <a:lnTo>
                  <a:pt x="2370872" y="157034"/>
                </a:lnTo>
                <a:lnTo>
                  <a:pt x="2337104" y="182403"/>
                </a:lnTo>
                <a:lnTo>
                  <a:pt x="2302517" y="195087"/>
                </a:lnTo>
                <a:lnTo>
                  <a:pt x="2230878" y="220456"/>
                </a:lnTo>
                <a:lnTo>
                  <a:pt x="2193822" y="245825"/>
                </a:lnTo>
                <a:lnTo>
                  <a:pt x="2155932" y="258509"/>
                </a:lnTo>
                <a:lnTo>
                  <a:pt x="2077657" y="283878"/>
                </a:lnTo>
                <a:lnTo>
                  <a:pt x="1953948" y="321931"/>
                </a:lnTo>
                <a:lnTo>
                  <a:pt x="1822615" y="359984"/>
                </a:lnTo>
                <a:lnTo>
                  <a:pt x="1683576" y="398037"/>
                </a:lnTo>
                <a:lnTo>
                  <a:pt x="1486073" y="448774"/>
                </a:lnTo>
                <a:lnTo>
                  <a:pt x="1434513" y="448774"/>
                </a:lnTo>
                <a:lnTo>
                  <a:pt x="1274546" y="486827"/>
                </a:lnTo>
                <a:lnTo>
                  <a:pt x="1219451" y="486827"/>
                </a:lnTo>
                <a:lnTo>
                  <a:pt x="1163466" y="499511"/>
                </a:lnTo>
                <a:lnTo>
                  <a:pt x="1106585" y="499511"/>
                </a:lnTo>
                <a:lnTo>
                  <a:pt x="990131" y="524880"/>
                </a:lnTo>
                <a:lnTo>
                  <a:pt x="930551" y="524880"/>
                </a:lnTo>
                <a:lnTo>
                  <a:pt x="870066" y="537564"/>
                </a:lnTo>
                <a:lnTo>
                  <a:pt x="746366" y="537564"/>
                </a:lnTo>
                <a:lnTo>
                  <a:pt x="683145" y="550249"/>
                </a:lnTo>
                <a:lnTo>
                  <a:pt x="553949" y="550249"/>
                </a:lnTo>
                <a:lnTo>
                  <a:pt x="487968" y="562933"/>
                </a:lnTo>
                <a:lnTo>
                  <a:pt x="72525" y="562933"/>
                </a:lnTo>
                <a:lnTo>
                  <a:pt x="0" y="575617"/>
                </a:lnTo>
                <a:lnTo>
                  <a:pt x="3590178" y="575617"/>
                </a:lnTo>
                <a:lnTo>
                  <a:pt x="3600612" y="562933"/>
                </a:lnTo>
                <a:lnTo>
                  <a:pt x="3631416" y="537564"/>
                </a:lnTo>
                <a:lnTo>
                  <a:pt x="3661724" y="499511"/>
                </a:lnTo>
                <a:lnTo>
                  <a:pt x="3691538" y="474143"/>
                </a:lnTo>
                <a:lnTo>
                  <a:pt x="3720858" y="436090"/>
                </a:lnTo>
                <a:lnTo>
                  <a:pt x="3749688" y="410721"/>
                </a:lnTo>
                <a:lnTo>
                  <a:pt x="3778030" y="372668"/>
                </a:lnTo>
                <a:lnTo>
                  <a:pt x="3805886" y="347299"/>
                </a:lnTo>
                <a:lnTo>
                  <a:pt x="3833257" y="309246"/>
                </a:lnTo>
                <a:lnTo>
                  <a:pt x="3860147" y="271193"/>
                </a:lnTo>
                <a:lnTo>
                  <a:pt x="3886553" y="245825"/>
                </a:lnTo>
                <a:lnTo>
                  <a:pt x="3912485" y="207772"/>
                </a:lnTo>
                <a:lnTo>
                  <a:pt x="3945983" y="157034"/>
                </a:lnTo>
                <a:lnTo>
                  <a:pt x="3977424" y="118981"/>
                </a:lnTo>
                <a:lnTo>
                  <a:pt x="4006879" y="68244"/>
                </a:lnTo>
                <a:lnTo>
                  <a:pt x="4034424" y="30191"/>
                </a:lnTo>
                <a:lnTo>
                  <a:pt x="4047573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3961" y="385355"/>
            <a:ext cx="3289300" cy="152400"/>
          </a:xfrm>
          <a:custGeom>
            <a:avLst/>
            <a:gdLst/>
            <a:ahLst/>
            <a:cxnLst/>
            <a:rect l="l" t="t" r="r" b="b"/>
            <a:pathLst>
              <a:path w="3289300" h="152400">
                <a:moveTo>
                  <a:pt x="3288842" y="152209"/>
                </a:moveTo>
                <a:lnTo>
                  <a:pt x="3237573" y="139534"/>
                </a:lnTo>
                <a:lnTo>
                  <a:pt x="3133953" y="139534"/>
                </a:lnTo>
                <a:lnTo>
                  <a:pt x="3081604" y="126847"/>
                </a:lnTo>
                <a:lnTo>
                  <a:pt x="2975813" y="126847"/>
                </a:lnTo>
                <a:lnTo>
                  <a:pt x="2922384" y="114160"/>
                </a:lnTo>
                <a:lnTo>
                  <a:pt x="2814421" y="114160"/>
                </a:lnTo>
                <a:lnTo>
                  <a:pt x="2759900" y="101473"/>
                </a:lnTo>
                <a:lnTo>
                  <a:pt x="2705011" y="101473"/>
                </a:lnTo>
                <a:lnTo>
                  <a:pt x="2649766" y="88798"/>
                </a:lnTo>
                <a:lnTo>
                  <a:pt x="2594140" y="88798"/>
                </a:lnTo>
                <a:lnTo>
                  <a:pt x="2538158" y="76111"/>
                </a:lnTo>
                <a:lnTo>
                  <a:pt x="2481808" y="76111"/>
                </a:lnTo>
                <a:lnTo>
                  <a:pt x="2426716" y="63423"/>
                </a:lnTo>
                <a:lnTo>
                  <a:pt x="2372131" y="63423"/>
                </a:lnTo>
                <a:lnTo>
                  <a:pt x="2318080" y="50736"/>
                </a:lnTo>
                <a:lnTo>
                  <a:pt x="2264549" y="50736"/>
                </a:lnTo>
                <a:lnTo>
                  <a:pt x="2211527" y="38049"/>
                </a:lnTo>
                <a:lnTo>
                  <a:pt x="2107019" y="38049"/>
                </a:lnTo>
                <a:lnTo>
                  <a:pt x="2055533" y="25374"/>
                </a:lnTo>
                <a:lnTo>
                  <a:pt x="1904098" y="25374"/>
                </a:lnTo>
                <a:lnTo>
                  <a:pt x="1854619" y="12687"/>
                </a:lnTo>
                <a:lnTo>
                  <a:pt x="1661655" y="12687"/>
                </a:lnTo>
                <a:lnTo>
                  <a:pt x="1614639" y="0"/>
                </a:lnTo>
                <a:lnTo>
                  <a:pt x="1122908" y="0"/>
                </a:lnTo>
                <a:lnTo>
                  <a:pt x="1052372" y="12687"/>
                </a:lnTo>
                <a:lnTo>
                  <a:pt x="848779" y="12687"/>
                </a:lnTo>
                <a:lnTo>
                  <a:pt x="783539" y="25374"/>
                </a:lnTo>
                <a:lnTo>
                  <a:pt x="719582" y="25374"/>
                </a:lnTo>
                <a:lnTo>
                  <a:pt x="656894" y="38049"/>
                </a:lnTo>
                <a:lnTo>
                  <a:pt x="595490" y="38049"/>
                </a:lnTo>
                <a:lnTo>
                  <a:pt x="535330" y="50736"/>
                </a:lnTo>
                <a:lnTo>
                  <a:pt x="476402" y="50736"/>
                </a:lnTo>
                <a:lnTo>
                  <a:pt x="362242" y="76111"/>
                </a:lnTo>
                <a:lnTo>
                  <a:pt x="306971" y="76111"/>
                </a:lnTo>
                <a:lnTo>
                  <a:pt x="148285" y="114160"/>
                </a:lnTo>
                <a:lnTo>
                  <a:pt x="0" y="152209"/>
                </a:lnTo>
                <a:lnTo>
                  <a:pt x="3288842" y="152209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66" y="3692664"/>
            <a:ext cx="9128125" cy="1446530"/>
          </a:xfrm>
          <a:custGeom>
            <a:avLst/>
            <a:gdLst/>
            <a:ahLst/>
            <a:cxnLst/>
            <a:rect l="l" t="t" r="r" b="b"/>
            <a:pathLst>
              <a:path w="9128125" h="1446529">
                <a:moveTo>
                  <a:pt x="9127795" y="0"/>
                </a:moveTo>
                <a:lnTo>
                  <a:pt x="9098940" y="12687"/>
                </a:lnTo>
                <a:lnTo>
                  <a:pt x="9060472" y="38061"/>
                </a:lnTo>
                <a:lnTo>
                  <a:pt x="9021394" y="63423"/>
                </a:lnTo>
                <a:lnTo>
                  <a:pt x="8981732" y="76111"/>
                </a:lnTo>
                <a:lnTo>
                  <a:pt x="8941486" y="101473"/>
                </a:lnTo>
                <a:lnTo>
                  <a:pt x="8859241" y="126847"/>
                </a:lnTo>
                <a:lnTo>
                  <a:pt x="8817280" y="152222"/>
                </a:lnTo>
                <a:lnTo>
                  <a:pt x="8731669" y="177584"/>
                </a:lnTo>
                <a:lnTo>
                  <a:pt x="8688045" y="202958"/>
                </a:lnTo>
                <a:lnTo>
                  <a:pt x="8553996" y="241007"/>
                </a:lnTo>
                <a:lnTo>
                  <a:pt x="8272221" y="317119"/>
                </a:lnTo>
                <a:lnTo>
                  <a:pt x="8223580" y="317119"/>
                </a:lnTo>
                <a:lnTo>
                  <a:pt x="8074888" y="355168"/>
                </a:lnTo>
                <a:lnTo>
                  <a:pt x="8024431" y="355168"/>
                </a:lnTo>
                <a:lnTo>
                  <a:pt x="7973555" y="367855"/>
                </a:lnTo>
                <a:lnTo>
                  <a:pt x="7922234" y="367855"/>
                </a:lnTo>
                <a:lnTo>
                  <a:pt x="7818374" y="393217"/>
                </a:lnTo>
                <a:lnTo>
                  <a:pt x="7712888" y="393217"/>
                </a:lnTo>
                <a:lnTo>
                  <a:pt x="7659560" y="405904"/>
                </a:lnTo>
                <a:lnTo>
                  <a:pt x="7605852" y="405904"/>
                </a:lnTo>
                <a:lnTo>
                  <a:pt x="7551763" y="418592"/>
                </a:lnTo>
                <a:lnTo>
                  <a:pt x="7387349" y="418592"/>
                </a:lnTo>
                <a:lnTo>
                  <a:pt x="7331850" y="431266"/>
                </a:lnTo>
                <a:lnTo>
                  <a:pt x="6655562" y="431266"/>
                </a:lnTo>
                <a:lnTo>
                  <a:pt x="6606781" y="418592"/>
                </a:lnTo>
                <a:lnTo>
                  <a:pt x="6410058" y="418592"/>
                </a:lnTo>
                <a:lnTo>
                  <a:pt x="6360490" y="405904"/>
                </a:lnTo>
                <a:lnTo>
                  <a:pt x="6210947" y="405904"/>
                </a:lnTo>
                <a:lnTo>
                  <a:pt x="6160821" y="393217"/>
                </a:lnTo>
                <a:lnTo>
                  <a:pt x="6060198" y="393217"/>
                </a:lnTo>
                <a:lnTo>
                  <a:pt x="6009703" y="380530"/>
                </a:lnTo>
                <a:lnTo>
                  <a:pt x="5908370" y="380530"/>
                </a:lnTo>
                <a:lnTo>
                  <a:pt x="5857545" y="367855"/>
                </a:lnTo>
                <a:lnTo>
                  <a:pt x="5806605" y="367855"/>
                </a:lnTo>
                <a:lnTo>
                  <a:pt x="5755564" y="355168"/>
                </a:lnTo>
                <a:lnTo>
                  <a:pt x="5704433" y="355168"/>
                </a:lnTo>
                <a:lnTo>
                  <a:pt x="5653214" y="342480"/>
                </a:lnTo>
                <a:lnTo>
                  <a:pt x="5550509" y="342480"/>
                </a:lnTo>
                <a:lnTo>
                  <a:pt x="5499036" y="329793"/>
                </a:lnTo>
                <a:lnTo>
                  <a:pt x="5447487" y="329793"/>
                </a:lnTo>
                <a:lnTo>
                  <a:pt x="5344185" y="304431"/>
                </a:lnTo>
                <a:lnTo>
                  <a:pt x="5292445" y="304431"/>
                </a:lnTo>
                <a:lnTo>
                  <a:pt x="5240629" y="291744"/>
                </a:lnTo>
                <a:lnTo>
                  <a:pt x="5188775" y="291744"/>
                </a:lnTo>
                <a:lnTo>
                  <a:pt x="5136858" y="279057"/>
                </a:lnTo>
                <a:lnTo>
                  <a:pt x="5084902" y="279057"/>
                </a:lnTo>
                <a:lnTo>
                  <a:pt x="4980864" y="253695"/>
                </a:lnTo>
                <a:lnTo>
                  <a:pt x="4928794" y="253695"/>
                </a:lnTo>
                <a:lnTo>
                  <a:pt x="4824565" y="228320"/>
                </a:lnTo>
                <a:lnTo>
                  <a:pt x="4772418" y="228320"/>
                </a:lnTo>
                <a:lnTo>
                  <a:pt x="4668075" y="202958"/>
                </a:lnTo>
                <a:lnTo>
                  <a:pt x="4615878" y="202958"/>
                </a:lnTo>
                <a:lnTo>
                  <a:pt x="4511497" y="177584"/>
                </a:lnTo>
                <a:lnTo>
                  <a:pt x="4459300" y="177584"/>
                </a:lnTo>
                <a:lnTo>
                  <a:pt x="4302798" y="139534"/>
                </a:lnTo>
                <a:lnTo>
                  <a:pt x="4248759" y="139534"/>
                </a:lnTo>
                <a:lnTo>
                  <a:pt x="4088752" y="101473"/>
                </a:lnTo>
                <a:lnTo>
                  <a:pt x="4036110" y="101473"/>
                </a:lnTo>
                <a:lnTo>
                  <a:pt x="3983812" y="88798"/>
                </a:lnTo>
                <a:lnTo>
                  <a:pt x="3931856" y="88798"/>
                </a:lnTo>
                <a:lnTo>
                  <a:pt x="3828973" y="63423"/>
                </a:lnTo>
                <a:lnTo>
                  <a:pt x="3727462" y="63423"/>
                </a:lnTo>
                <a:lnTo>
                  <a:pt x="3677208" y="50736"/>
                </a:lnTo>
                <a:lnTo>
                  <a:pt x="3627297" y="50736"/>
                </a:lnTo>
                <a:lnTo>
                  <a:pt x="3577729" y="38061"/>
                </a:lnTo>
                <a:lnTo>
                  <a:pt x="3479596" y="38061"/>
                </a:lnTo>
                <a:lnTo>
                  <a:pt x="3431044" y="25374"/>
                </a:lnTo>
                <a:lnTo>
                  <a:pt x="3287357" y="25374"/>
                </a:lnTo>
                <a:lnTo>
                  <a:pt x="3240138" y="12687"/>
                </a:lnTo>
                <a:lnTo>
                  <a:pt x="2722397" y="12687"/>
                </a:lnTo>
                <a:lnTo>
                  <a:pt x="2663583" y="25374"/>
                </a:lnTo>
                <a:lnTo>
                  <a:pt x="2547747" y="25374"/>
                </a:lnTo>
                <a:lnTo>
                  <a:pt x="2490724" y="38061"/>
                </a:lnTo>
                <a:lnTo>
                  <a:pt x="2378456" y="38061"/>
                </a:lnTo>
                <a:lnTo>
                  <a:pt x="2268550" y="63423"/>
                </a:lnTo>
                <a:lnTo>
                  <a:pt x="2214473" y="63423"/>
                </a:lnTo>
                <a:lnTo>
                  <a:pt x="2108073" y="88798"/>
                </a:lnTo>
                <a:lnTo>
                  <a:pt x="2055749" y="88798"/>
                </a:lnTo>
                <a:lnTo>
                  <a:pt x="1852180" y="139534"/>
                </a:lnTo>
                <a:lnTo>
                  <a:pt x="1563890" y="215633"/>
                </a:lnTo>
                <a:lnTo>
                  <a:pt x="1517802" y="241007"/>
                </a:lnTo>
                <a:lnTo>
                  <a:pt x="1427289" y="266369"/>
                </a:lnTo>
                <a:lnTo>
                  <a:pt x="1382864" y="291744"/>
                </a:lnTo>
                <a:lnTo>
                  <a:pt x="1338986" y="304431"/>
                </a:lnTo>
                <a:lnTo>
                  <a:pt x="1295654" y="329793"/>
                </a:lnTo>
                <a:lnTo>
                  <a:pt x="1252867" y="342480"/>
                </a:lnTo>
                <a:lnTo>
                  <a:pt x="1210627" y="367855"/>
                </a:lnTo>
                <a:lnTo>
                  <a:pt x="1168920" y="380530"/>
                </a:lnTo>
                <a:lnTo>
                  <a:pt x="1087145" y="431266"/>
                </a:lnTo>
                <a:lnTo>
                  <a:pt x="1047051" y="443953"/>
                </a:lnTo>
                <a:lnTo>
                  <a:pt x="968463" y="494690"/>
                </a:lnTo>
                <a:lnTo>
                  <a:pt x="891997" y="545426"/>
                </a:lnTo>
                <a:lnTo>
                  <a:pt x="854557" y="558114"/>
                </a:lnTo>
                <a:lnTo>
                  <a:pt x="781227" y="608850"/>
                </a:lnTo>
                <a:lnTo>
                  <a:pt x="745350" y="634225"/>
                </a:lnTo>
                <a:lnTo>
                  <a:pt x="709980" y="659587"/>
                </a:lnTo>
                <a:lnTo>
                  <a:pt x="675132" y="697649"/>
                </a:lnTo>
                <a:lnTo>
                  <a:pt x="640791" y="723011"/>
                </a:lnTo>
                <a:lnTo>
                  <a:pt x="606971" y="748385"/>
                </a:lnTo>
                <a:lnTo>
                  <a:pt x="573646" y="773747"/>
                </a:lnTo>
                <a:lnTo>
                  <a:pt x="540842" y="799122"/>
                </a:lnTo>
                <a:lnTo>
                  <a:pt x="508533" y="837171"/>
                </a:lnTo>
                <a:lnTo>
                  <a:pt x="476719" y="862545"/>
                </a:lnTo>
                <a:lnTo>
                  <a:pt x="445414" y="887907"/>
                </a:lnTo>
                <a:lnTo>
                  <a:pt x="414616" y="925957"/>
                </a:lnTo>
                <a:lnTo>
                  <a:pt x="384302" y="951331"/>
                </a:lnTo>
                <a:lnTo>
                  <a:pt x="354482" y="989380"/>
                </a:lnTo>
                <a:lnTo>
                  <a:pt x="325170" y="1014755"/>
                </a:lnTo>
                <a:lnTo>
                  <a:pt x="296329" y="1052804"/>
                </a:lnTo>
                <a:lnTo>
                  <a:pt x="267995" y="1078179"/>
                </a:lnTo>
                <a:lnTo>
                  <a:pt x="240131" y="1116228"/>
                </a:lnTo>
                <a:lnTo>
                  <a:pt x="212763" y="1141590"/>
                </a:lnTo>
                <a:lnTo>
                  <a:pt x="185864" y="1179652"/>
                </a:lnTo>
                <a:lnTo>
                  <a:pt x="159461" y="1217701"/>
                </a:lnTo>
                <a:lnTo>
                  <a:pt x="133527" y="1255750"/>
                </a:lnTo>
                <a:lnTo>
                  <a:pt x="100076" y="1293812"/>
                </a:lnTo>
                <a:lnTo>
                  <a:pt x="68656" y="1344549"/>
                </a:lnTo>
                <a:lnTo>
                  <a:pt x="39204" y="1382598"/>
                </a:lnTo>
                <a:lnTo>
                  <a:pt x="11645" y="1433334"/>
                </a:lnTo>
                <a:lnTo>
                  <a:pt x="0" y="1446022"/>
                </a:lnTo>
                <a:lnTo>
                  <a:pt x="1414767" y="1446022"/>
                </a:lnTo>
                <a:lnTo>
                  <a:pt x="1434134" y="1433334"/>
                </a:lnTo>
                <a:lnTo>
                  <a:pt x="1461465" y="1420647"/>
                </a:lnTo>
                <a:lnTo>
                  <a:pt x="1489583" y="1395285"/>
                </a:lnTo>
                <a:lnTo>
                  <a:pt x="1518513" y="1382598"/>
                </a:lnTo>
                <a:lnTo>
                  <a:pt x="1548231" y="1369910"/>
                </a:lnTo>
                <a:lnTo>
                  <a:pt x="1578762" y="1344549"/>
                </a:lnTo>
                <a:lnTo>
                  <a:pt x="1610093" y="1331861"/>
                </a:lnTo>
                <a:lnTo>
                  <a:pt x="1642237" y="1319174"/>
                </a:lnTo>
                <a:lnTo>
                  <a:pt x="1675193" y="1293812"/>
                </a:lnTo>
                <a:lnTo>
                  <a:pt x="1743544" y="1268437"/>
                </a:lnTo>
                <a:lnTo>
                  <a:pt x="1778952" y="1243076"/>
                </a:lnTo>
                <a:lnTo>
                  <a:pt x="1852244" y="1217701"/>
                </a:lnTo>
                <a:lnTo>
                  <a:pt x="1928850" y="1192326"/>
                </a:lnTo>
                <a:lnTo>
                  <a:pt x="1968398" y="1166964"/>
                </a:lnTo>
                <a:lnTo>
                  <a:pt x="2092109" y="1128915"/>
                </a:lnTo>
                <a:lnTo>
                  <a:pt x="2223452" y="1090853"/>
                </a:lnTo>
                <a:lnTo>
                  <a:pt x="2410561" y="1040117"/>
                </a:lnTo>
                <a:lnTo>
                  <a:pt x="2459494" y="1027430"/>
                </a:lnTo>
                <a:lnTo>
                  <a:pt x="2509304" y="1027430"/>
                </a:lnTo>
                <a:lnTo>
                  <a:pt x="2663990" y="989380"/>
                </a:lnTo>
                <a:lnTo>
                  <a:pt x="2717304" y="989380"/>
                </a:lnTo>
                <a:lnTo>
                  <a:pt x="2826613" y="964018"/>
                </a:lnTo>
                <a:lnTo>
                  <a:pt x="2882595" y="964018"/>
                </a:lnTo>
                <a:lnTo>
                  <a:pt x="2939478" y="951331"/>
                </a:lnTo>
                <a:lnTo>
                  <a:pt x="2997250" y="951331"/>
                </a:lnTo>
                <a:lnTo>
                  <a:pt x="3115513" y="925957"/>
                </a:lnTo>
                <a:lnTo>
                  <a:pt x="3237395" y="925957"/>
                </a:lnTo>
                <a:lnTo>
                  <a:pt x="3299701" y="913282"/>
                </a:lnTo>
                <a:lnTo>
                  <a:pt x="3362922" y="913282"/>
                </a:lnTo>
                <a:lnTo>
                  <a:pt x="3427057" y="900595"/>
                </a:lnTo>
                <a:lnTo>
                  <a:pt x="3624999" y="900595"/>
                </a:lnTo>
                <a:lnTo>
                  <a:pt x="3692842" y="887907"/>
                </a:lnTo>
                <a:lnTo>
                  <a:pt x="4409745" y="887907"/>
                </a:lnTo>
                <a:lnTo>
                  <a:pt x="4456773" y="900595"/>
                </a:lnTo>
                <a:lnTo>
                  <a:pt x="4697171" y="900595"/>
                </a:lnTo>
                <a:lnTo>
                  <a:pt x="4746307" y="913282"/>
                </a:lnTo>
                <a:lnTo>
                  <a:pt x="4895850" y="913282"/>
                </a:lnTo>
                <a:lnTo>
                  <a:pt x="4946408" y="925957"/>
                </a:lnTo>
                <a:lnTo>
                  <a:pt x="5100231" y="925957"/>
                </a:lnTo>
                <a:lnTo>
                  <a:pt x="5152225" y="938644"/>
                </a:lnTo>
                <a:lnTo>
                  <a:pt x="5257279" y="938644"/>
                </a:lnTo>
                <a:lnTo>
                  <a:pt x="5310352" y="951331"/>
                </a:lnTo>
                <a:lnTo>
                  <a:pt x="5363794" y="951331"/>
                </a:lnTo>
                <a:lnTo>
                  <a:pt x="5417591" y="964018"/>
                </a:lnTo>
                <a:lnTo>
                  <a:pt x="5526265" y="964018"/>
                </a:lnTo>
                <a:lnTo>
                  <a:pt x="5581154" y="976693"/>
                </a:lnTo>
                <a:lnTo>
                  <a:pt x="5636412" y="976693"/>
                </a:lnTo>
                <a:lnTo>
                  <a:pt x="5692025" y="989380"/>
                </a:lnTo>
                <a:lnTo>
                  <a:pt x="5748020" y="989380"/>
                </a:lnTo>
                <a:lnTo>
                  <a:pt x="5804370" y="1002068"/>
                </a:lnTo>
                <a:lnTo>
                  <a:pt x="5859462" y="1002068"/>
                </a:lnTo>
                <a:lnTo>
                  <a:pt x="5914034" y="1014755"/>
                </a:lnTo>
                <a:lnTo>
                  <a:pt x="5968085" y="1014755"/>
                </a:lnTo>
                <a:lnTo>
                  <a:pt x="6021629" y="1027430"/>
                </a:lnTo>
                <a:lnTo>
                  <a:pt x="6127153" y="1027430"/>
                </a:lnTo>
                <a:lnTo>
                  <a:pt x="6179147" y="1040117"/>
                </a:lnTo>
                <a:lnTo>
                  <a:pt x="6281610" y="1040117"/>
                </a:lnTo>
                <a:lnTo>
                  <a:pt x="6332093" y="1052804"/>
                </a:lnTo>
                <a:lnTo>
                  <a:pt x="6480530" y="1052804"/>
                </a:lnTo>
                <a:lnTo>
                  <a:pt x="6529019" y="1065491"/>
                </a:lnTo>
                <a:lnTo>
                  <a:pt x="7302995" y="1065491"/>
                </a:lnTo>
                <a:lnTo>
                  <a:pt x="7370851" y="1052804"/>
                </a:lnTo>
                <a:lnTo>
                  <a:pt x="7502652" y="1052804"/>
                </a:lnTo>
                <a:lnTo>
                  <a:pt x="7566609" y="1040117"/>
                </a:lnTo>
                <a:lnTo>
                  <a:pt x="7629284" y="1040117"/>
                </a:lnTo>
                <a:lnTo>
                  <a:pt x="7690701" y="1027430"/>
                </a:lnTo>
                <a:lnTo>
                  <a:pt x="7750861" y="1027430"/>
                </a:lnTo>
                <a:lnTo>
                  <a:pt x="7867472" y="1002068"/>
                </a:lnTo>
                <a:lnTo>
                  <a:pt x="7923949" y="1002068"/>
                </a:lnTo>
                <a:lnTo>
                  <a:pt x="8086191" y="964018"/>
                </a:lnTo>
                <a:lnTo>
                  <a:pt x="8137919" y="964018"/>
                </a:lnTo>
                <a:lnTo>
                  <a:pt x="8286204" y="925957"/>
                </a:lnTo>
                <a:lnTo>
                  <a:pt x="8424393" y="887907"/>
                </a:lnTo>
                <a:lnTo>
                  <a:pt x="8511095" y="862545"/>
                </a:lnTo>
                <a:lnTo>
                  <a:pt x="8593544" y="837171"/>
                </a:lnTo>
                <a:lnTo>
                  <a:pt x="8671852" y="811796"/>
                </a:lnTo>
                <a:lnTo>
                  <a:pt x="8709482" y="799122"/>
                </a:lnTo>
                <a:lnTo>
                  <a:pt x="8746109" y="773747"/>
                </a:lnTo>
                <a:lnTo>
                  <a:pt x="8781745" y="761060"/>
                </a:lnTo>
                <a:lnTo>
                  <a:pt x="8816416" y="748385"/>
                </a:lnTo>
                <a:lnTo>
                  <a:pt x="8850122" y="735698"/>
                </a:lnTo>
                <a:lnTo>
                  <a:pt x="8882863" y="723011"/>
                </a:lnTo>
                <a:lnTo>
                  <a:pt x="8914676" y="697649"/>
                </a:lnTo>
                <a:lnTo>
                  <a:pt x="8945562" y="684961"/>
                </a:lnTo>
                <a:lnTo>
                  <a:pt x="8975534" y="672274"/>
                </a:lnTo>
                <a:lnTo>
                  <a:pt x="9004592" y="659587"/>
                </a:lnTo>
                <a:lnTo>
                  <a:pt x="9032773" y="634225"/>
                </a:lnTo>
                <a:lnTo>
                  <a:pt x="9060066" y="621538"/>
                </a:lnTo>
                <a:lnTo>
                  <a:pt x="9086494" y="608850"/>
                </a:lnTo>
                <a:lnTo>
                  <a:pt x="9112059" y="596163"/>
                </a:lnTo>
                <a:lnTo>
                  <a:pt x="9127795" y="583488"/>
                </a:lnTo>
                <a:lnTo>
                  <a:pt x="9127795" y="431266"/>
                </a:lnTo>
                <a:lnTo>
                  <a:pt x="9127795" y="0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21446" y="2056892"/>
            <a:ext cx="53416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90" dirty="0">
                <a:latin typeface="Georgia"/>
                <a:cs typeface="Georgia"/>
              </a:rPr>
              <a:t>Breast</a:t>
            </a:r>
            <a:r>
              <a:rPr sz="6000" spc="-260" dirty="0">
                <a:latin typeface="Georgia"/>
                <a:cs typeface="Georgia"/>
              </a:rPr>
              <a:t> </a:t>
            </a:r>
            <a:r>
              <a:rPr sz="6000" spc="-125" dirty="0">
                <a:latin typeface="Georgia"/>
                <a:cs typeface="Georgia"/>
              </a:rPr>
              <a:t>Cancer</a:t>
            </a:r>
            <a:endParaRPr sz="6000">
              <a:latin typeface="Georgia"/>
              <a:cs typeface="Georgi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538" y="1158840"/>
            <a:ext cx="3145579" cy="282604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104954" y="1005583"/>
            <a:ext cx="45085" cy="57785"/>
          </a:xfrm>
          <a:custGeom>
            <a:avLst/>
            <a:gdLst/>
            <a:ahLst/>
            <a:cxnLst/>
            <a:rect l="l" t="t" r="r" b="b"/>
            <a:pathLst>
              <a:path w="45085" h="57784">
                <a:moveTo>
                  <a:pt x="15829" y="0"/>
                </a:moveTo>
                <a:lnTo>
                  <a:pt x="0" y="18609"/>
                </a:lnTo>
                <a:lnTo>
                  <a:pt x="720" y="29428"/>
                </a:lnTo>
                <a:lnTo>
                  <a:pt x="28895" y="57237"/>
                </a:lnTo>
                <a:lnTo>
                  <a:pt x="44622" y="36055"/>
                </a:lnTo>
                <a:lnTo>
                  <a:pt x="42847" y="28063"/>
                </a:lnTo>
                <a:lnTo>
                  <a:pt x="158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1015" y="946504"/>
            <a:ext cx="29845" cy="45720"/>
          </a:xfrm>
          <a:custGeom>
            <a:avLst/>
            <a:gdLst/>
            <a:ahLst/>
            <a:cxnLst/>
            <a:rect l="l" t="t" r="r" b="b"/>
            <a:pathLst>
              <a:path w="29844" h="45719">
                <a:moveTo>
                  <a:pt x="13434" y="0"/>
                </a:moveTo>
                <a:lnTo>
                  <a:pt x="0" y="25393"/>
                </a:lnTo>
                <a:lnTo>
                  <a:pt x="2143" y="36784"/>
                </a:lnTo>
                <a:lnTo>
                  <a:pt x="5062" y="40589"/>
                </a:lnTo>
                <a:lnTo>
                  <a:pt x="9375" y="42872"/>
                </a:lnTo>
                <a:lnTo>
                  <a:pt x="14448" y="45157"/>
                </a:lnTo>
                <a:lnTo>
                  <a:pt x="18887" y="42872"/>
                </a:lnTo>
                <a:lnTo>
                  <a:pt x="24469" y="36277"/>
                </a:lnTo>
                <a:lnTo>
                  <a:pt x="26118" y="32852"/>
                </a:lnTo>
                <a:lnTo>
                  <a:pt x="27133" y="29681"/>
                </a:lnTo>
                <a:lnTo>
                  <a:pt x="29415" y="23465"/>
                </a:lnTo>
                <a:lnTo>
                  <a:pt x="29163" y="16489"/>
                </a:lnTo>
                <a:lnTo>
                  <a:pt x="26498" y="10527"/>
                </a:lnTo>
                <a:lnTo>
                  <a:pt x="23200" y="4439"/>
                </a:lnTo>
                <a:lnTo>
                  <a:pt x="1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66440" y="864358"/>
            <a:ext cx="60960" cy="41275"/>
          </a:xfrm>
          <a:custGeom>
            <a:avLst/>
            <a:gdLst/>
            <a:ahLst/>
            <a:cxnLst/>
            <a:rect l="l" t="t" r="r" b="b"/>
            <a:pathLst>
              <a:path w="60960" h="41275">
                <a:moveTo>
                  <a:pt x="23787" y="0"/>
                </a:moveTo>
                <a:lnTo>
                  <a:pt x="0" y="21709"/>
                </a:lnTo>
                <a:lnTo>
                  <a:pt x="1271" y="27857"/>
                </a:lnTo>
                <a:lnTo>
                  <a:pt x="33232" y="41241"/>
                </a:lnTo>
                <a:lnTo>
                  <a:pt x="60634" y="21515"/>
                </a:lnTo>
                <a:lnTo>
                  <a:pt x="60128" y="17710"/>
                </a:lnTo>
                <a:lnTo>
                  <a:pt x="237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63448" y="964008"/>
            <a:ext cx="41910" cy="33020"/>
          </a:xfrm>
          <a:custGeom>
            <a:avLst/>
            <a:gdLst/>
            <a:ahLst/>
            <a:cxnLst/>
            <a:rect l="l" t="t" r="r" b="b"/>
            <a:pathLst>
              <a:path w="41909" h="33019">
                <a:moveTo>
                  <a:pt x="21436" y="0"/>
                </a:moveTo>
                <a:lnTo>
                  <a:pt x="14839" y="0"/>
                </a:lnTo>
                <a:lnTo>
                  <a:pt x="7863" y="635"/>
                </a:lnTo>
                <a:lnTo>
                  <a:pt x="0" y="7865"/>
                </a:lnTo>
                <a:lnTo>
                  <a:pt x="2282" y="15093"/>
                </a:lnTo>
                <a:lnTo>
                  <a:pt x="29173" y="32725"/>
                </a:lnTo>
                <a:lnTo>
                  <a:pt x="33867" y="31584"/>
                </a:lnTo>
                <a:lnTo>
                  <a:pt x="37672" y="28540"/>
                </a:lnTo>
                <a:lnTo>
                  <a:pt x="41857" y="24734"/>
                </a:lnTo>
                <a:lnTo>
                  <a:pt x="41476" y="19787"/>
                </a:lnTo>
                <a:lnTo>
                  <a:pt x="37672" y="12176"/>
                </a:lnTo>
                <a:lnTo>
                  <a:pt x="35135" y="9259"/>
                </a:lnTo>
                <a:lnTo>
                  <a:pt x="32598" y="6977"/>
                </a:lnTo>
                <a:lnTo>
                  <a:pt x="27904" y="2409"/>
                </a:lnTo>
                <a:lnTo>
                  <a:pt x="21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E096D82A-2040-DDFE-DEFC-B5CC98F728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22322" y="0"/>
            <a:ext cx="10515600" cy="1140311"/>
          </a:xfrm>
          <a:prstGeom prst="rect">
            <a:avLst/>
          </a:prstGeom>
        </p:spPr>
        <p:txBody>
          <a:bodyPr vert="horz" wrap="square" lIns="0" tIns="45872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4545">
              <a:lnSpc>
                <a:spcPct val="100000"/>
              </a:lnSpc>
              <a:spcBef>
                <a:spcPts val="100"/>
              </a:spcBef>
            </a:pPr>
            <a:r>
              <a:rPr lang="en-US" b="1" spc="-235" dirty="0">
                <a:latin typeface="Tahoma"/>
                <a:cs typeface="Tahoma"/>
              </a:rPr>
              <a:t>Breast</a:t>
            </a:r>
            <a:r>
              <a:rPr lang="en-US" b="1" spc="-155" dirty="0">
                <a:latin typeface="Tahoma"/>
                <a:cs typeface="Tahoma"/>
              </a:rPr>
              <a:t> </a:t>
            </a:r>
            <a:r>
              <a:rPr lang="en-US" b="1" spc="-245" dirty="0">
                <a:latin typeface="Tahoma"/>
                <a:cs typeface="Tahoma"/>
              </a:rPr>
              <a:t>cancer</a:t>
            </a:r>
            <a:r>
              <a:rPr lang="en-US" b="1" spc="-155" dirty="0">
                <a:latin typeface="Tahoma"/>
                <a:cs typeface="Tahoma"/>
              </a:rPr>
              <a:t> </a:t>
            </a:r>
            <a:r>
              <a:rPr lang="en-US" b="1" spc="-235" dirty="0">
                <a:latin typeface="Tahoma"/>
                <a:cs typeface="Tahoma"/>
              </a:rPr>
              <a:t>in</a:t>
            </a:r>
            <a:r>
              <a:rPr lang="en-US" b="1" spc="-155" dirty="0">
                <a:latin typeface="Tahoma"/>
                <a:cs typeface="Tahoma"/>
              </a:rPr>
              <a:t> </a:t>
            </a:r>
            <a:r>
              <a:rPr lang="en-US" b="1" spc="-270" dirty="0">
                <a:latin typeface="Tahoma"/>
                <a:cs typeface="Tahoma"/>
              </a:rPr>
              <a:t>Jordan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2C843AB-CABA-3374-F381-280B472FA05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1857" y="1493908"/>
            <a:ext cx="7739039" cy="598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1100"/>
              </a:lnSpc>
              <a:spcBef>
                <a:spcPts val="100"/>
              </a:spcBef>
              <a:buClr>
                <a:srgbClr val="32186B"/>
              </a:buClr>
              <a:buChar char="●"/>
              <a:tabLst>
                <a:tab pos="355600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cancers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resembles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10" dirty="0">
                <a:solidFill>
                  <a:srgbClr val="941B6C"/>
                </a:solidFill>
                <a:latin typeface="Tahoma"/>
                <a:cs typeface="Tahoma"/>
              </a:rPr>
              <a:t>(37.3%)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all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cancers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Jordanian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females,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and </a:t>
            </a:r>
            <a:r>
              <a:rPr sz="1800" spc="-105" dirty="0">
                <a:solidFill>
                  <a:srgbClr val="941B6C"/>
                </a:solidFill>
                <a:latin typeface="Tahoma"/>
                <a:cs typeface="Tahoma"/>
              </a:rPr>
              <a:t>(20.4%)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mortalities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D90F39AC-20CD-6B4A-8A19-33C67716B2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8459" y="2284984"/>
            <a:ext cx="2680321" cy="2539909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B5426E28-9D34-11B0-9811-FF94063F2C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0520" y="2284984"/>
            <a:ext cx="2775914" cy="25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7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F232FEA1-6BA1-998C-719D-B53EDD02AE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02865"/>
            <a:ext cx="10515600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Georgia"/>
                <a:cs typeface="Georgia"/>
              </a:rPr>
              <a:t>Malignant</a:t>
            </a:r>
            <a:r>
              <a:rPr lang="en-US" b="1" spc="-130" dirty="0">
                <a:latin typeface="Georgia"/>
                <a:cs typeface="Georgia"/>
              </a:rPr>
              <a:t> </a:t>
            </a:r>
            <a:r>
              <a:rPr lang="en-US" b="1" spc="-55" dirty="0">
                <a:latin typeface="Georgia"/>
                <a:cs typeface="Georgia"/>
              </a:rPr>
              <a:t>breast</a:t>
            </a:r>
            <a:r>
              <a:rPr lang="en-US" b="1" spc="-125" dirty="0">
                <a:latin typeface="Georgia"/>
                <a:cs typeface="Georgia"/>
              </a:rPr>
              <a:t> </a:t>
            </a:r>
            <a:r>
              <a:rPr lang="en-US" b="1" spc="-45" dirty="0">
                <a:latin typeface="Georgia"/>
                <a:cs typeface="Georgia"/>
              </a:rPr>
              <a:t>cancer</a:t>
            </a:r>
            <a:endParaRPr lang="en-US" b="1" dirty="0">
              <a:latin typeface="Georgia"/>
              <a:cs typeface="Georgia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47267B6-642F-A783-B54D-91E83F2557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1856" y="1342937"/>
            <a:ext cx="8269786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20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most</a:t>
            </a:r>
            <a:r>
              <a:rPr sz="20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common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malignancy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women.</a:t>
            </a:r>
            <a:endParaRPr sz="20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1700"/>
              </a:spcBef>
              <a:buClr>
                <a:srgbClr val="000000"/>
              </a:buClr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second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leading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cause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20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cancer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death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women.</a:t>
            </a:r>
            <a:endParaRPr sz="20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disease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old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age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postmenopausal</a:t>
            </a:r>
            <a:r>
              <a:rPr sz="20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women</a:t>
            </a:r>
            <a:r>
              <a:rPr lang="en-US"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[peak</a:t>
            </a:r>
            <a:r>
              <a:rPr sz="2000" spc="-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incidence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Cambria Math"/>
                <a:cs typeface="Cambria Math"/>
              </a:rPr>
              <a:t>∼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50-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60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years]</a:t>
            </a:r>
            <a:endParaRPr sz="20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A3843C4-83FA-3F63-C82C-A1DBFB739CF9}"/>
              </a:ext>
            </a:extLst>
          </p:cNvPr>
          <p:cNvSpPr txBox="1"/>
          <p:nvPr/>
        </p:nvSpPr>
        <p:spPr>
          <a:xfrm>
            <a:off x="838200" y="3154735"/>
            <a:ext cx="2350135" cy="148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5"/>
              </a:lnSpc>
              <a:spcBef>
                <a:spcPts val="100"/>
              </a:spcBef>
            </a:pPr>
            <a:r>
              <a:rPr sz="240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2400" spc="-40" dirty="0">
                <a:solidFill>
                  <a:srgbClr val="941B6C"/>
                </a:solidFill>
                <a:latin typeface="Tahoma"/>
                <a:cs typeface="Tahoma"/>
              </a:rPr>
              <a:t>bone[back]</a:t>
            </a:r>
            <a:r>
              <a:rPr sz="2400" spc="-11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941B6C"/>
                </a:solidFill>
                <a:latin typeface="Tahoma"/>
                <a:cs typeface="Tahoma"/>
              </a:rPr>
              <a:t>mets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ts val="2845"/>
              </a:lnSpc>
            </a:pPr>
            <a:r>
              <a:rPr sz="2400" dirty="0">
                <a:solidFill>
                  <a:srgbClr val="941B6C"/>
                </a:solidFill>
                <a:latin typeface="Tahoma"/>
                <a:cs typeface="Tahoma"/>
              </a:rPr>
              <a:t>-liver</a:t>
            </a:r>
            <a:r>
              <a:rPr sz="24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941B6C"/>
                </a:solidFill>
                <a:latin typeface="Tahoma"/>
                <a:cs typeface="Tahoma"/>
              </a:rPr>
              <a:t>mets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2400" spc="-20" dirty="0">
                <a:solidFill>
                  <a:srgbClr val="941B6C"/>
                </a:solidFill>
                <a:latin typeface="Tahoma"/>
                <a:cs typeface="Tahoma"/>
              </a:rPr>
              <a:t>lung</a:t>
            </a:r>
            <a:r>
              <a:rPr sz="2400" spc="-1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941B6C"/>
                </a:solidFill>
                <a:latin typeface="Tahoma"/>
                <a:cs typeface="Tahoma"/>
              </a:rPr>
              <a:t>mets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2400" spc="-10" dirty="0">
                <a:solidFill>
                  <a:srgbClr val="941B6C"/>
                </a:solidFill>
                <a:latin typeface="Tahoma"/>
                <a:cs typeface="Tahoma"/>
              </a:rPr>
              <a:t>brain</a:t>
            </a:r>
            <a:r>
              <a:rPr sz="2400" spc="-1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941B6C"/>
                </a:solidFill>
                <a:latin typeface="Tahoma"/>
                <a:cs typeface="Tahoma"/>
              </a:rPr>
              <a:t>mets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BEEF5D2D-D376-9A26-1CB5-81F895B7C9B0}"/>
              </a:ext>
            </a:extLst>
          </p:cNvPr>
          <p:cNvSpPr txBox="1"/>
          <p:nvPr/>
        </p:nvSpPr>
        <p:spPr>
          <a:xfrm>
            <a:off x="3546175" y="3598908"/>
            <a:ext cx="225425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b="1" spc="-445" dirty="0">
                <a:solidFill>
                  <a:srgbClr val="941B6C"/>
                </a:solidFill>
                <a:latin typeface="Tahoma"/>
                <a:cs typeface="Tahoma"/>
              </a:rPr>
              <a:t>#</a:t>
            </a:r>
            <a:r>
              <a:rPr sz="1800" b="1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14" dirty="0">
                <a:solidFill>
                  <a:srgbClr val="941B6C"/>
                </a:solidFill>
                <a:latin typeface="Tahoma"/>
                <a:cs typeface="Tahoma"/>
              </a:rPr>
              <a:t>Frequency</a:t>
            </a:r>
            <a:r>
              <a:rPr sz="18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75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14" dirty="0">
                <a:solidFill>
                  <a:srgbClr val="941B6C"/>
                </a:solidFill>
                <a:latin typeface="Tahoma"/>
                <a:cs typeface="Tahoma"/>
              </a:rPr>
              <a:t>breast </a:t>
            </a:r>
            <a:r>
              <a:rPr sz="1800" b="1" spc="-135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8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35" dirty="0">
                <a:solidFill>
                  <a:srgbClr val="941B6C"/>
                </a:solidFill>
                <a:latin typeface="Tahoma"/>
                <a:cs typeface="Tahoma"/>
              </a:rPr>
              <a:t>at</a:t>
            </a:r>
            <a:r>
              <a:rPr sz="18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941B6C"/>
                </a:solidFill>
                <a:latin typeface="Tahoma"/>
                <a:cs typeface="Tahoma"/>
              </a:rPr>
              <a:t>various </a:t>
            </a:r>
            <a:r>
              <a:rPr sz="1800" b="1" spc="-135" dirty="0">
                <a:solidFill>
                  <a:srgbClr val="941B6C"/>
                </a:solidFill>
                <a:latin typeface="Tahoma"/>
                <a:cs typeface="Tahoma"/>
              </a:rPr>
              <a:t>anatomic</a:t>
            </a:r>
            <a:r>
              <a:rPr sz="18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941B6C"/>
                </a:solidFill>
                <a:latin typeface="Tahoma"/>
                <a:cs typeface="Tahoma"/>
              </a:rPr>
              <a:t>site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70AA1D90-42A2-2427-84C7-54CE610A5B6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2542" y="2788985"/>
            <a:ext cx="2491458" cy="23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81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B4E98A3-3C5E-FA8F-B7A5-40D456E4E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4337" y="114829"/>
            <a:ext cx="10515600" cy="868443"/>
          </a:xfrm>
          <a:prstGeom prst="rect">
            <a:avLst/>
          </a:prstGeom>
        </p:spPr>
        <p:txBody>
          <a:bodyPr vert="horz" wrap="square" lIns="0" tIns="18948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075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Georgia"/>
                <a:cs typeface="Georgia"/>
              </a:rPr>
              <a:t>Signs</a:t>
            </a:r>
            <a:r>
              <a:rPr lang="en-US" b="1" spc="-70" dirty="0">
                <a:latin typeface="Georgia"/>
                <a:cs typeface="Georgia"/>
              </a:rPr>
              <a:t> </a:t>
            </a:r>
            <a:r>
              <a:rPr lang="en-US" b="1" spc="-80" dirty="0">
                <a:latin typeface="Georgia"/>
                <a:cs typeface="Georgia"/>
              </a:rPr>
              <a:t>and</a:t>
            </a:r>
            <a:r>
              <a:rPr lang="en-US" b="1" spc="-75" dirty="0">
                <a:latin typeface="Georgia"/>
                <a:cs typeface="Georgia"/>
              </a:rPr>
              <a:t> </a:t>
            </a:r>
            <a:r>
              <a:rPr lang="en-US" b="1" spc="-10" dirty="0">
                <a:latin typeface="Georgia"/>
                <a:cs typeface="Georgia"/>
              </a:rPr>
              <a:t>Symptoms</a:t>
            </a:r>
            <a:endParaRPr lang="en-US" b="1" dirty="0">
              <a:latin typeface="Georgia"/>
              <a:cs typeface="Georgia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2793449-9F51-8BC3-EB0F-EE876D6896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2827" y="1152714"/>
            <a:ext cx="7682173" cy="31681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06680" marR="5080" indent="-93980">
              <a:lnSpc>
                <a:spcPts val="2090"/>
              </a:lnSpc>
              <a:spcBef>
                <a:spcPts val="225"/>
              </a:spcBef>
              <a:buClr>
                <a:srgbClr val="000000"/>
              </a:buClr>
              <a:buFont typeface="Arial MT"/>
              <a:buChar char="-"/>
              <a:tabLst>
                <a:tab pos="107950" algn="l"/>
              </a:tabLst>
            </a:pPr>
            <a:r>
              <a:rPr sz="1800" b="1" u="sng" spc="-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sng" spc="-12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Painless</a:t>
            </a:r>
            <a:r>
              <a:rPr sz="1800" b="1" u="sng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sng" spc="-14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lump</a:t>
            </a:r>
            <a:r>
              <a:rPr sz="1800" b="1" u="sng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70%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patients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about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95" dirty="0">
                <a:solidFill>
                  <a:srgbClr val="941B6C"/>
                </a:solidFill>
                <a:latin typeface="Tahoma"/>
                <a:cs typeface="Tahoma"/>
              </a:rPr>
              <a:t>90%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masses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discovered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by the</a:t>
            </a:r>
            <a:r>
              <a:rPr lang="en-US" sz="1800" dirty="0"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patient</a:t>
            </a:r>
            <a:endParaRPr sz="1800" dirty="0">
              <a:latin typeface="Tahoma"/>
              <a:cs typeface="Tahoma"/>
            </a:endParaRPr>
          </a:p>
          <a:p>
            <a:pPr marL="154305" indent="-136525">
              <a:lnSpc>
                <a:spcPts val="2125"/>
              </a:lnSpc>
              <a:buClr>
                <a:srgbClr val="000000"/>
              </a:buClr>
              <a:buFont typeface="Arial MT"/>
              <a:buChar char="-"/>
              <a:tabLst>
                <a:tab pos="154305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pain</a:t>
            </a:r>
            <a:endParaRPr sz="1800" dirty="0">
              <a:latin typeface="Tahoma"/>
              <a:cs typeface="Tahoma"/>
            </a:endParaRPr>
          </a:p>
          <a:p>
            <a:pPr marL="154305" indent="-136525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Font typeface="Arial MT"/>
              <a:buChar char="-"/>
              <a:tabLst>
                <a:tab pos="154305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Nipple</a:t>
            </a:r>
            <a:r>
              <a:rPr sz="1800" spc="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discharge</a:t>
            </a:r>
            <a:endParaRPr sz="1800" dirty="0">
              <a:latin typeface="Tahoma"/>
              <a:cs typeface="Tahoma"/>
            </a:endParaRPr>
          </a:p>
          <a:p>
            <a:pPr marL="154305" indent="-136525">
              <a:lnSpc>
                <a:spcPts val="2125"/>
              </a:lnSpc>
              <a:spcBef>
                <a:spcPts val="50"/>
              </a:spcBef>
              <a:buClr>
                <a:srgbClr val="000000"/>
              </a:buClr>
              <a:buFont typeface="Arial MT"/>
              <a:buChar char="-"/>
              <a:tabLst>
                <a:tab pos="154305" algn="l"/>
              </a:tabLst>
            </a:pP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Erosion</a:t>
            </a:r>
            <a:endParaRPr sz="1800" dirty="0">
              <a:latin typeface="Tahoma"/>
              <a:cs typeface="Tahoma"/>
            </a:endParaRPr>
          </a:p>
          <a:p>
            <a:pPr marL="154305" indent="-136525">
              <a:lnSpc>
                <a:spcPts val="2125"/>
              </a:lnSpc>
              <a:buClr>
                <a:srgbClr val="000000"/>
              </a:buClr>
              <a:buFont typeface="Arial MT"/>
              <a:buChar char="-"/>
              <a:tabLst>
                <a:tab pos="154305" algn="l"/>
              </a:tabLst>
            </a:pP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Retraction</a:t>
            </a:r>
            <a:endParaRPr sz="1800" dirty="0">
              <a:latin typeface="Tahoma"/>
              <a:cs typeface="Tahoma"/>
            </a:endParaRPr>
          </a:p>
          <a:p>
            <a:pPr marL="153670" indent="-135890">
              <a:lnSpc>
                <a:spcPts val="2125"/>
              </a:lnSpc>
              <a:spcBef>
                <a:spcPts val="45"/>
              </a:spcBef>
              <a:buClr>
                <a:srgbClr val="000000"/>
              </a:buClr>
              <a:buFont typeface="Arial MT"/>
              <a:buChar char="-"/>
              <a:tabLst>
                <a:tab pos="153670" algn="l"/>
              </a:tabLst>
            </a:pP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Enlargement,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itching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nipple</a:t>
            </a:r>
            <a:endParaRPr sz="1800" dirty="0">
              <a:latin typeface="Tahoma"/>
              <a:cs typeface="Tahoma"/>
            </a:endParaRPr>
          </a:p>
          <a:p>
            <a:pPr marL="154305" indent="-136525">
              <a:lnSpc>
                <a:spcPts val="2125"/>
              </a:lnSpc>
              <a:buClr>
                <a:srgbClr val="000000"/>
              </a:buClr>
              <a:buFont typeface="Arial MT"/>
              <a:buChar char="-"/>
              <a:tabLst>
                <a:tab pos="154305" algn="l"/>
              </a:tabLst>
            </a:pP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Redness,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generalized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941B6C"/>
                </a:solidFill>
                <a:latin typeface="Tahoma"/>
                <a:cs typeface="Tahoma"/>
              </a:rPr>
              <a:t>hardness,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941B6C"/>
                </a:solidFill>
                <a:latin typeface="Tahoma"/>
                <a:cs typeface="Tahoma"/>
              </a:rPr>
              <a:t>enlargement,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shrinking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endParaRPr sz="1800" dirty="0">
              <a:latin typeface="Tahoma"/>
              <a:cs typeface="Tahoma"/>
            </a:endParaRPr>
          </a:p>
          <a:p>
            <a:pPr marL="153670" indent="-135890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Font typeface="Arial MT"/>
              <a:buChar char="-"/>
              <a:tabLst>
                <a:tab pos="153670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Axillary</a:t>
            </a:r>
            <a:r>
              <a:rPr sz="1800" spc="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mass</a:t>
            </a:r>
            <a:endParaRPr sz="1800" dirty="0">
              <a:latin typeface="Tahoma"/>
              <a:cs typeface="Tahoma"/>
            </a:endParaRPr>
          </a:p>
          <a:p>
            <a:pPr marL="154305" indent="-136525">
              <a:lnSpc>
                <a:spcPct val="100000"/>
              </a:lnSpc>
              <a:spcBef>
                <a:spcPts val="45"/>
              </a:spcBef>
              <a:buClr>
                <a:srgbClr val="000000"/>
              </a:buClr>
              <a:buFont typeface="Arial MT"/>
              <a:buChar char="-"/>
              <a:tabLst>
                <a:tab pos="154305" algn="l"/>
                <a:tab pos="3387725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Sw</a:t>
            </a:r>
            <a:r>
              <a:rPr sz="1800" u="heavy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elling</a:t>
            </a:r>
            <a:r>
              <a:rPr sz="1800" u="heavy" spc="-65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 </a:t>
            </a:r>
            <a:r>
              <a:rPr sz="1800" u="heavy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of</a:t>
            </a:r>
            <a:r>
              <a:rPr sz="1800" u="heavy" spc="-75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 </a:t>
            </a:r>
            <a:r>
              <a:rPr sz="1800" u="heavy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the</a:t>
            </a:r>
            <a:r>
              <a:rPr sz="1800" u="heavy" spc="-70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 </a:t>
            </a:r>
            <a:r>
              <a:rPr sz="1800" u="heavy" spc="-25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arm</a:t>
            </a:r>
            <a:r>
              <a:rPr sz="1800" u="heavy" dirty="0">
                <a:solidFill>
                  <a:srgbClr val="941B6C"/>
                </a:solidFill>
                <a:uFill>
                  <a:solidFill>
                    <a:srgbClr val="FFDEEB"/>
                  </a:solidFill>
                </a:uFill>
                <a:latin typeface="Tahoma"/>
                <a:cs typeface="Tahoma"/>
              </a:rPr>
              <a:t>	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77615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>
            <a:extLst>
              <a:ext uri="{FF2B5EF4-FFF2-40B4-BE49-F238E27FC236}">
                <a16:creationId xmlns:a16="http://schemas.microsoft.com/office/drawing/2014/main" id="{DBF20FCC-B53B-DEBB-537E-E8E0C389B86C}"/>
              </a:ext>
            </a:extLst>
          </p:cNvPr>
          <p:cNvGrpSpPr/>
          <p:nvPr/>
        </p:nvGrpSpPr>
        <p:grpSpPr>
          <a:xfrm>
            <a:off x="1244643" y="334865"/>
            <a:ext cx="2605871" cy="2234473"/>
            <a:chOff x="1244643" y="334865"/>
            <a:chExt cx="2605871" cy="2234473"/>
          </a:xfrm>
        </p:grpSpPr>
        <p:sp>
          <p:nvSpPr>
            <p:cNvPr id="3" name="object 6">
              <a:extLst>
                <a:ext uri="{FF2B5EF4-FFF2-40B4-BE49-F238E27FC236}">
                  <a16:creationId xmlns:a16="http://schemas.microsoft.com/office/drawing/2014/main" id="{BC34E233-5A36-132A-8D1B-E10D5EDC0301}"/>
                </a:ext>
              </a:extLst>
            </p:cNvPr>
            <p:cNvSpPr/>
            <p:nvPr/>
          </p:nvSpPr>
          <p:spPr>
            <a:xfrm>
              <a:off x="2139650" y="1190297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5">
                  <a:moveTo>
                    <a:pt x="0" y="0"/>
                  </a:moveTo>
                  <a:lnTo>
                    <a:pt x="114792" y="0"/>
                  </a:lnTo>
                </a:path>
              </a:pathLst>
            </a:custGeom>
            <a:ln w="24384">
              <a:solidFill>
                <a:srgbClr val="FFDE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7">
              <a:extLst>
                <a:ext uri="{FF2B5EF4-FFF2-40B4-BE49-F238E27FC236}">
                  <a16:creationId xmlns:a16="http://schemas.microsoft.com/office/drawing/2014/main" id="{FAE0E5C4-215E-79CA-6453-2DF42163D8B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643" y="334865"/>
              <a:ext cx="2605871" cy="2234473"/>
            </a:xfrm>
            <a:prstGeom prst="rect">
              <a:avLst/>
            </a:prstGeom>
          </p:spPr>
        </p:pic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635292E9-DF78-D584-3799-A81E476A2F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4643" y="2045730"/>
            <a:ext cx="2606040" cy="491490"/>
          </a:xfrm>
          <a:prstGeom prst="rect">
            <a:avLst/>
          </a:prstGeom>
          <a:solidFill>
            <a:srgbClr val="FFC4D2">
              <a:alpha val="39999"/>
            </a:srgbClr>
          </a:solidFill>
        </p:spPr>
        <p:txBody>
          <a:bodyPr vert="horz" wrap="square" lIns="0" tIns="168910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1330"/>
              </a:spcBef>
            </a:pPr>
            <a:r>
              <a:rPr sz="2000" spc="-10" dirty="0">
                <a:latin typeface="Arial"/>
                <a:cs typeface="Arial"/>
              </a:rPr>
              <a:t>Inverted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nipple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9" name="object 13">
            <a:extLst>
              <a:ext uri="{FF2B5EF4-FFF2-40B4-BE49-F238E27FC236}">
                <a16:creationId xmlns:a16="http://schemas.microsoft.com/office/drawing/2014/main" id="{0971D312-FB2C-3E14-339D-74EBAAEBE0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0016" y="334865"/>
            <a:ext cx="2605871" cy="2423120"/>
          </a:xfrm>
          <a:prstGeom prst="rect">
            <a:avLst/>
          </a:prstGeom>
        </p:spPr>
      </p:pic>
      <p:sp>
        <p:nvSpPr>
          <p:cNvPr id="11" name="object 14">
            <a:extLst>
              <a:ext uri="{FF2B5EF4-FFF2-40B4-BE49-F238E27FC236}">
                <a16:creationId xmlns:a16="http://schemas.microsoft.com/office/drawing/2014/main" id="{531144F9-5123-305E-4702-3F91BF10907E}"/>
              </a:ext>
            </a:extLst>
          </p:cNvPr>
          <p:cNvSpPr txBox="1"/>
          <p:nvPr/>
        </p:nvSpPr>
        <p:spPr>
          <a:xfrm>
            <a:off x="5330016" y="2045730"/>
            <a:ext cx="2606040" cy="393065"/>
          </a:xfrm>
          <a:prstGeom prst="rect">
            <a:avLst/>
          </a:prstGeom>
          <a:solidFill>
            <a:srgbClr val="FFC4D2">
              <a:alpha val="39999"/>
            </a:srgbClr>
          </a:solidFill>
        </p:spPr>
        <p:txBody>
          <a:bodyPr vert="horz" wrap="square" lIns="0" tIns="8699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685"/>
              </a:spcBef>
            </a:pPr>
            <a:r>
              <a:rPr sz="1900" b="1" dirty="0">
                <a:solidFill>
                  <a:srgbClr val="941B6C"/>
                </a:solidFill>
                <a:latin typeface="Arial"/>
                <a:cs typeface="Arial"/>
              </a:rPr>
              <a:t>Duct</a:t>
            </a:r>
            <a:r>
              <a:rPr sz="1900" b="1" spc="-90" dirty="0">
                <a:solidFill>
                  <a:srgbClr val="941B6C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941B6C"/>
                </a:solidFill>
                <a:latin typeface="Arial"/>
                <a:cs typeface="Arial"/>
              </a:rPr>
              <a:t>milky</a:t>
            </a:r>
            <a:r>
              <a:rPr sz="1900" b="1" spc="-100" dirty="0">
                <a:solidFill>
                  <a:srgbClr val="941B6C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941B6C"/>
                </a:solidFill>
                <a:latin typeface="Arial"/>
                <a:cs typeface="Arial"/>
              </a:rPr>
              <a:t>discharge</a:t>
            </a:r>
            <a:endParaRPr sz="1900" dirty="0">
              <a:latin typeface="Arial"/>
              <a:cs typeface="Arial"/>
            </a:endParaRPr>
          </a:p>
        </p:txBody>
      </p:sp>
      <p:grpSp>
        <p:nvGrpSpPr>
          <p:cNvPr id="15" name="object 9">
            <a:extLst>
              <a:ext uri="{FF2B5EF4-FFF2-40B4-BE49-F238E27FC236}">
                <a16:creationId xmlns:a16="http://schemas.microsoft.com/office/drawing/2014/main" id="{751301B6-407F-F5B1-7E18-B2A39690FBB2}"/>
              </a:ext>
            </a:extLst>
          </p:cNvPr>
          <p:cNvGrpSpPr/>
          <p:nvPr/>
        </p:nvGrpSpPr>
        <p:grpSpPr>
          <a:xfrm>
            <a:off x="1237032" y="2757985"/>
            <a:ext cx="2621091" cy="2231429"/>
            <a:chOff x="1262909" y="2691108"/>
            <a:chExt cx="2621091" cy="2231429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50B2759E-70C7-9D4A-9DD7-B984DE05BF4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8129" y="2691108"/>
              <a:ext cx="2605871" cy="2231429"/>
            </a:xfrm>
            <a:prstGeom prst="rect">
              <a:avLst/>
            </a:prstGeom>
          </p:spPr>
        </p:pic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7C1CC06-BCAF-434B-5434-20EA90BC28F4}"/>
                </a:ext>
              </a:extLst>
            </p:cNvPr>
            <p:cNvSpPr/>
            <p:nvPr/>
          </p:nvSpPr>
          <p:spPr>
            <a:xfrm>
              <a:off x="1262909" y="4252804"/>
              <a:ext cx="2606040" cy="390525"/>
            </a:xfrm>
            <a:custGeom>
              <a:avLst/>
              <a:gdLst/>
              <a:ahLst/>
              <a:cxnLst/>
              <a:rect l="l" t="t" r="r" b="b"/>
              <a:pathLst>
                <a:path w="2606040" h="390525">
                  <a:moveTo>
                    <a:pt x="2605997" y="0"/>
                  </a:moveTo>
                  <a:lnTo>
                    <a:pt x="0" y="0"/>
                  </a:lnTo>
                  <a:lnTo>
                    <a:pt x="0" y="390330"/>
                  </a:lnTo>
                  <a:lnTo>
                    <a:pt x="2605997" y="390330"/>
                  </a:lnTo>
                  <a:lnTo>
                    <a:pt x="2605997" y="0"/>
                  </a:lnTo>
                  <a:close/>
                </a:path>
              </a:pathLst>
            </a:custGeom>
            <a:solidFill>
              <a:srgbClr val="FFC4D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2">
            <a:extLst>
              <a:ext uri="{FF2B5EF4-FFF2-40B4-BE49-F238E27FC236}">
                <a16:creationId xmlns:a16="http://schemas.microsoft.com/office/drawing/2014/main" id="{31A41E66-D759-6EAF-41C1-8DAB15D1084E}"/>
              </a:ext>
            </a:extLst>
          </p:cNvPr>
          <p:cNvSpPr txBox="1"/>
          <p:nvPr/>
        </p:nvSpPr>
        <p:spPr>
          <a:xfrm>
            <a:off x="1320059" y="4339844"/>
            <a:ext cx="2468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941B6C"/>
                </a:solidFill>
                <a:latin typeface="Arial"/>
                <a:cs typeface="Arial"/>
              </a:rPr>
              <a:t>Duct</a:t>
            </a:r>
            <a:r>
              <a:rPr sz="1800" b="1" spc="-40" dirty="0">
                <a:solidFill>
                  <a:srgbClr val="941B6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41B6C"/>
                </a:solidFill>
                <a:latin typeface="Arial"/>
                <a:cs typeface="Arial"/>
              </a:rPr>
              <a:t>bloody</a:t>
            </a:r>
            <a:r>
              <a:rPr sz="1800" b="1" spc="-70" dirty="0">
                <a:solidFill>
                  <a:srgbClr val="941B6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41B6C"/>
                </a:solidFill>
                <a:latin typeface="Arial"/>
                <a:cs typeface="Arial"/>
              </a:rPr>
              <a:t>discharge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9" name="object 15">
            <a:extLst>
              <a:ext uri="{FF2B5EF4-FFF2-40B4-BE49-F238E27FC236}">
                <a16:creationId xmlns:a16="http://schemas.microsoft.com/office/drawing/2014/main" id="{8DDF198C-796C-1DB9-F0D4-FD545732EF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0016" y="2691108"/>
            <a:ext cx="2605871" cy="2231429"/>
          </a:xfrm>
          <a:prstGeom prst="rect">
            <a:avLst/>
          </a:prstGeom>
        </p:spPr>
      </p:pic>
      <p:sp>
        <p:nvSpPr>
          <p:cNvPr id="21" name="object 16">
            <a:extLst>
              <a:ext uri="{FF2B5EF4-FFF2-40B4-BE49-F238E27FC236}">
                <a16:creationId xmlns:a16="http://schemas.microsoft.com/office/drawing/2014/main" id="{F1A73BFD-8A0E-BF7C-DE6C-FC349F04CDE4}"/>
              </a:ext>
            </a:extLst>
          </p:cNvPr>
          <p:cNvSpPr txBox="1"/>
          <p:nvPr/>
        </p:nvSpPr>
        <p:spPr>
          <a:xfrm>
            <a:off x="5329847" y="4425886"/>
            <a:ext cx="2606040" cy="427355"/>
          </a:xfrm>
          <a:prstGeom prst="rect">
            <a:avLst/>
          </a:prstGeom>
          <a:solidFill>
            <a:srgbClr val="FFC4D2">
              <a:alpha val="39999"/>
            </a:srgbClr>
          </a:solidFill>
        </p:spPr>
        <p:txBody>
          <a:bodyPr vert="horz" wrap="square" lIns="0" tIns="4445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50"/>
              </a:spcBef>
            </a:pPr>
            <a:r>
              <a:rPr sz="2400" b="1" dirty="0">
                <a:solidFill>
                  <a:srgbClr val="941B6C"/>
                </a:solidFill>
                <a:latin typeface="Arial"/>
                <a:cs typeface="Arial"/>
              </a:rPr>
              <a:t>Nipple</a:t>
            </a:r>
            <a:r>
              <a:rPr sz="2400" b="1" spc="-75" dirty="0">
                <a:solidFill>
                  <a:srgbClr val="941B6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941B6C"/>
                </a:solidFill>
                <a:latin typeface="Arial"/>
                <a:cs typeface="Arial"/>
              </a:rPr>
              <a:t>retraction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749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0800DC-DB59-8EA3-8754-5121D2AF3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82" y="1307694"/>
            <a:ext cx="3060035" cy="3060035"/>
          </a:xfr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6F776A8E-A5CA-3616-835F-C5E68863A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170" y="252563"/>
            <a:ext cx="10515600" cy="754566"/>
          </a:xfrm>
          <a:prstGeom prst="rect">
            <a:avLst/>
          </a:prstGeom>
        </p:spPr>
        <p:txBody>
          <a:bodyPr vert="horz" wrap="square" lIns="0" tIns="7670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7099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Mass</a:t>
            </a:r>
            <a:r>
              <a:rPr lang="en-US" b="1" spc="-150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 </a:t>
            </a:r>
            <a:r>
              <a:rPr lang="en-US" b="1" spc="-10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types:</a:t>
            </a:r>
            <a:r>
              <a:rPr lang="en-US" b="1" spc="-145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 </a:t>
            </a:r>
            <a:r>
              <a:rPr lang="en-US" b="1" spc="-10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Malignant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5587BFA4-CFC7-13EA-28DE-88DC7F2CCC13}"/>
              </a:ext>
            </a:extLst>
          </p:cNvPr>
          <p:cNvSpPr txBox="1"/>
          <p:nvPr/>
        </p:nvSpPr>
        <p:spPr>
          <a:xfrm>
            <a:off x="307724" y="1621028"/>
            <a:ext cx="2865755" cy="79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0"/>
              </a:lnSpc>
              <a:spcBef>
                <a:spcPts val="100"/>
              </a:spcBef>
            </a:pPr>
            <a:r>
              <a:rPr sz="1800" b="1" spc="-125" dirty="0">
                <a:solidFill>
                  <a:srgbClr val="941B6C"/>
                </a:solidFill>
                <a:latin typeface="Tahoma"/>
                <a:cs typeface="Tahoma"/>
              </a:rPr>
              <a:t>1-</a:t>
            </a:r>
            <a:r>
              <a:rPr sz="18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u="heavy" spc="-12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Carcinoma</a:t>
            </a:r>
            <a:r>
              <a:rPr sz="1800" b="1" u="heavy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14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in</a:t>
            </a:r>
            <a:r>
              <a:rPr sz="1800" b="1" u="heavy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situ: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ts val="1900"/>
              </a:lnSpc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Ductal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situ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(DCIS).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Lobular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situ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(LCIS).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D912A60-FE53-3BAD-0EC7-D5A227B40BF1}"/>
              </a:ext>
            </a:extLst>
          </p:cNvPr>
          <p:cNvSpPr txBox="1"/>
          <p:nvPr/>
        </p:nvSpPr>
        <p:spPr>
          <a:xfrm>
            <a:off x="6327077" y="1621028"/>
            <a:ext cx="2675255" cy="1513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800" b="1" spc="-125" dirty="0">
                <a:solidFill>
                  <a:srgbClr val="941B6C"/>
                </a:solidFill>
                <a:latin typeface="Tahoma"/>
                <a:cs typeface="Tahoma"/>
              </a:rPr>
              <a:t>2-</a:t>
            </a:r>
            <a:r>
              <a:rPr sz="18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u="heavy" spc="-1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Invasive</a:t>
            </a:r>
            <a:r>
              <a:rPr sz="1800" b="1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4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carcinoma:</a:t>
            </a:r>
            <a:r>
              <a:rPr sz="18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Adenocarcinoma</a:t>
            </a:r>
            <a:r>
              <a:rPr sz="1600" b="1" spc="1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(ductal </a:t>
            </a:r>
            <a:r>
              <a:rPr sz="1600" b="1" spc="-85" dirty="0">
                <a:solidFill>
                  <a:srgbClr val="941B6C"/>
                </a:solidFill>
                <a:latin typeface="Tahoma"/>
                <a:cs typeface="Tahoma"/>
              </a:rPr>
              <a:t>type)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[most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type], </a:t>
            </a:r>
            <a:r>
              <a:rPr sz="1600" b="1" spc="-130" dirty="0">
                <a:solidFill>
                  <a:srgbClr val="941B6C"/>
                </a:solidFill>
                <a:latin typeface="Tahoma"/>
                <a:cs typeface="Tahoma"/>
              </a:rPr>
              <a:t>Infiltrating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lobular</a:t>
            </a:r>
            <a:r>
              <a:rPr sz="1600" spc="-114" dirty="0">
                <a:solidFill>
                  <a:srgbClr val="941B6C"/>
                </a:solidFill>
                <a:latin typeface="Tahoma"/>
                <a:cs typeface="Tahoma"/>
              </a:rPr>
              <a:t>,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medullary,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mucinous,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papillary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and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tubular</a:t>
            </a:r>
            <a:r>
              <a:rPr sz="16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carcinomas.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423A6022-831B-289E-82D3-0E7304620AA7}"/>
              </a:ext>
            </a:extLst>
          </p:cNvPr>
          <p:cNvSpPr txBox="1"/>
          <p:nvPr/>
        </p:nvSpPr>
        <p:spPr>
          <a:xfrm>
            <a:off x="214874" y="4099052"/>
            <a:ext cx="3093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>
                <a:solidFill>
                  <a:srgbClr val="941B6C"/>
                </a:solidFill>
                <a:latin typeface="Tahoma"/>
                <a:cs typeface="Tahoma"/>
              </a:rPr>
              <a:t>3-</a:t>
            </a:r>
            <a:r>
              <a:rPr sz="1800" b="1" u="heavy" spc="-114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5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Inflammatory</a:t>
            </a:r>
            <a:r>
              <a:rPr sz="1800" b="1" u="heavy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3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breast</a:t>
            </a:r>
            <a:r>
              <a:rPr sz="1800" b="1" u="heavy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cancer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A65CB2A-9EB7-613D-BF6E-136E84F9B93A}"/>
              </a:ext>
            </a:extLst>
          </p:cNvPr>
          <p:cNvSpPr txBox="1"/>
          <p:nvPr/>
        </p:nvSpPr>
        <p:spPr>
          <a:xfrm>
            <a:off x="5839109" y="4089908"/>
            <a:ext cx="3034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5" dirty="0">
                <a:solidFill>
                  <a:srgbClr val="941B6C"/>
                </a:solidFill>
                <a:latin typeface="Tahoma"/>
                <a:cs typeface="Tahoma"/>
              </a:rPr>
              <a:t>4-</a:t>
            </a:r>
            <a:r>
              <a:rPr sz="18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u="heavy" spc="-14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Paget</a:t>
            </a:r>
            <a:r>
              <a:rPr sz="1800" b="1" u="heavy" spc="-6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3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disease</a:t>
            </a:r>
            <a:r>
              <a:rPr sz="1800" b="1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7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of</a:t>
            </a:r>
            <a:r>
              <a:rPr sz="1800" b="1" u="heavy" spc="-7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the</a:t>
            </a:r>
            <a:r>
              <a:rPr sz="1800" b="1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8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nipple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66724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5954" y="439419"/>
            <a:ext cx="5433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455" dirty="0">
                <a:latin typeface="Georgia"/>
                <a:cs typeface="Georgia"/>
              </a:rPr>
              <a:t>1-</a:t>
            </a:r>
            <a:r>
              <a:rPr sz="4000" b="1" spc="-85" dirty="0">
                <a:latin typeface="Georgia"/>
                <a:cs typeface="Georgia"/>
              </a:rPr>
              <a:t> </a:t>
            </a:r>
            <a:r>
              <a:rPr sz="4000" b="1" spc="-80" dirty="0">
                <a:latin typeface="Georgia"/>
                <a:cs typeface="Georgia"/>
              </a:rPr>
              <a:t>Carcinoma</a:t>
            </a:r>
            <a:r>
              <a:rPr sz="4000" b="1" spc="-85" dirty="0">
                <a:latin typeface="Georgia"/>
                <a:cs typeface="Georgia"/>
              </a:rPr>
              <a:t> </a:t>
            </a:r>
            <a:r>
              <a:rPr sz="4000" b="1" dirty="0">
                <a:latin typeface="Georgia"/>
                <a:cs typeface="Georgia"/>
              </a:rPr>
              <a:t>in</a:t>
            </a:r>
            <a:r>
              <a:rPr sz="4000" b="1" spc="-80" dirty="0">
                <a:latin typeface="Georgia"/>
                <a:cs typeface="Georgia"/>
              </a:rPr>
              <a:t> </a:t>
            </a:r>
            <a:r>
              <a:rPr sz="4000" b="1" cap="small" spc="-85" dirty="0">
                <a:latin typeface="Georgia"/>
                <a:cs typeface="Georgia"/>
              </a:rPr>
              <a:t>s</a:t>
            </a:r>
            <a:r>
              <a:rPr sz="4000" b="1" spc="-85" dirty="0">
                <a:latin typeface="Georgia"/>
                <a:cs typeface="Georgia"/>
              </a:rPr>
              <a:t>itu:</a:t>
            </a:r>
            <a:endParaRPr sz="4000" b="1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721" y="1091691"/>
            <a:ext cx="7726045" cy="378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9207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Malignant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clonal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proliferation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epithelial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cells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within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the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lobules</a:t>
            </a:r>
            <a:r>
              <a:rPr sz="1600" spc="-10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&amp;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ducts.</a:t>
            </a:r>
            <a:endParaRPr sz="1600">
              <a:latin typeface="Tahoma"/>
              <a:cs typeface="Tahoma"/>
            </a:endParaRPr>
          </a:p>
          <a:p>
            <a:pPr marL="173990" indent="-161290">
              <a:lnSpc>
                <a:spcPts val="1885"/>
              </a:lnSpc>
              <a:buClr>
                <a:srgbClr val="000000"/>
              </a:buClr>
              <a:buFont typeface="Arial MT"/>
              <a:buChar char="-"/>
              <a:tabLst>
                <a:tab pos="173990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Both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types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CIS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arise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from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cells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terminal</a:t>
            </a:r>
            <a:r>
              <a:rPr sz="16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941B6C"/>
                </a:solidFill>
                <a:latin typeface="Tahoma"/>
                <a:cs typeface="Tahoma"/>
              </a:rPr>
              <a:t>duct</a:t>
            </a:r>
            <a:endParaRPr sz="1600">
              <a:latin typeface="Tahoma"/>
              <a:cs typeface="Tahoma"/>
            </a:endParaRPr>
          </a:p>
          <a:p>
            <a:pPr marL="191135" marR="2472690" indent="-178435">
              <a:lnSpc>
                <a:spcPts val="1900"/>
              </a:lnSpc>
              <a:spcBef>
                <a:spcPts val="65"/>
              </a:spcBef>
              <a:buChar char="-"/>
              <a:tabLst>
                <a:tab pos="300990" algn="l"/>
              </a:tabLst>
            </a:pP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LCIS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expands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involved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lobules.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DCIS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distorts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lobules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into 	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duct-like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spaces</a:t>
            </a:r>
            <a:endParaRPr sz="1600">
              <a:latin typeface="Tahoma"/>
              <a:cs typeface="Tahoma"/>
            </a:endParaRPr>
          </a:p>
          <a:p>
            <a:pPr marL="12700" marR="2553335" indent="121285">
              <a:lnSpc>
                <a:spcPct val="100000"/>
              </a:lnSpc>
              <a:spcBef>
                <a:spcPts val="10"/>
              </a:spcBef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Both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"respect"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basement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membrane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&amp;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not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invade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into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stroma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lymphovascular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channels.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u="heavy" spc="-6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A-</a:t>
            </a:r>
            <a:r>
              <a:rPr sz="1800" b="1" u="heavy" spc="-1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Ductal</a:t>
            </a:r>
            <a:r>
              <a:rPr sz="1800" b="1" u="heavy" spc="-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3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carcinoma</a:t>
            </a:r>
            <a:r>
              <a:rPr sz="1800" b="1" u="heavy" spc="-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14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in</a:t>
            </a:r>
            <a:r>
              <a:rPr sz="1800" b="1" u="heavy" spc="-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114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situ</a:t>
            </a:r>
            <a:r>
              <a:rPr sz="1800" b="1" u="heavy" spc="-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heavy" spc="-5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(DCIS):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1900"/>
              </a:lnSpc>
              <a:spcBef>
                <a:spcPts val="1355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About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85%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situ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this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type.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660"/>
              </a:lnSpc>
            </a:pPr>
            <a:r>
              <a:rPr sz="1400" b="1" spc="-85" dirty="0">
                <a:solidFill>
                  <a:srgbClr val="941B6C"/>
                </a:solidFill>
                <a:latin typeface="Tahoma"/>
                <a:cs typeface="Tahoma"/>
              </a:rPr>
              <a:t>Histologic</a:t>
            </a:r>
            <a:r>
              <a:rPr sz="1400" b="1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941B6C"/>
                </a:solidFill>
                <a:latin typeface="Tahoma"/>
                <a:cs typeface="Tahoma"/>
              </a:rPr>
              <a:t>appearances</a:t>
            </a:r>
            <a:r>
              <a:rPr sz="1400" spc="-114" dirty="0">
                <a:solidFill>
                  <a:srgbClr val="941B6C"/>
                </a:solidFill>
                <a:latin typeface="Tahoma"/>
                <a:cs typeface="Tahoma"/>
              </a:rPr>
              <a:t>;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solid,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941B6C"/>
                </a:solidFill>
                <a:latin typeface="Tahoma"/>
                <a:cs typeface="Tahoma"/>
              </a:rPr>
              <a:t>comedo,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cribriform,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941B6C"/>
                </a:solidFill>
                <a:latin typeface="Tahoma"/>
                <a:cs typeface="Tahoma"/>
              </a:rPr>
              <a:t>papillary,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941B6C"/>
                </a:solidFill>
                <a:latin typeface="Tahoma"/>
                <a:cs typeface="Tahoma"/>
              </a:rPr>
              <a:t>&amp;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micropapillary.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1400"/>
              </a:lnSpc>
            </a:pPr>
            <a:r>
              <a:rPr sz="1400" b="1" spc="-90" dirty="0">
                <a:solidFill>
                  <a:srgbClr val="941B6C"/>
                </a:solidFill>
                <a:latin typeface="Tahoma"/>
                <a:cs typeface="Tahoma"/>
              </a:rPr>
              <a:t>Comedo</a:t>
            </a:r>
            <a:r>
              <a:rPr sz="14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941B6C"/>
                </a:solidFill>
                <a:latin typeface="Tahoma"/>
                <a:cs typeface="Tahoma"/>
              </a:rPr>
              <a:t>subtype</a:t>
            </a:r>
            <a:r>
              <a:rPr sz="1400" spc="-105" dirty="0">
                <a:solidFill>
                  <a:srgbClr val="941B6C"/>
                </a:solidFill>
                <a:latin typeface="Tahoma"/>
                <a:cs typeface="Tahoma"/>
              </a:rPr>
              <a:t>:</a:t>
            </a:r>
            <a:r>
              <a:rPr sz="14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Extensive</a:t>
            </a:r>
            <a:r>
              <a:rPr sz="14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central</a:t>
            </a:r>
            <a:r>
              <a:rPr sz="14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necrosis</a:t>
            </a:r>
            <a:r>
              <a:rPr sz="14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210" dirty="0">
                <a:solidFill>
                  <a:srgbClr val="941B6C"/>
                </a:solidFill>
                <a:latin typeface="Tahoma"/>
                <a:cs typeface="Tahoma"/>
              </a:rPr>
              <a:t>&gt;</a:t>
            </a:r>
            <a:r>
              <a:rPr sz="14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941B6C"/>
                </a:solidFill>
                <a:latin typeface="Tahoma"/>
                <a:cs typeface="Tahoma"/>
              </a:rPr>
              <a:t>ass</a:t>
            </a:r>
            <a:r>
              <a:rPr sz="14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4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calcifications</a:t>
            </a:r>
            <a:r>
              <a:rPr sz="14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210" dirty="0">
                <a:solidFill>
                  <a:srgbClr val="941B6C"/>
                </a:solidFill>
                <a:latin typeface="Tahoma"/>
                <a:cs typeface="Tahoma"/>
              </a:rPr>
              <a:t>&gt;</a:t>
            </a:r>
            <a:r>
              <a:rPr sz="14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detected</a:t>
            </a:r>
            <a:r>
              <a:rPr sz="14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by</a:t>
            </a:r>
            <a:r>
              <a:rPr sz="14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mammography.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Excellent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prognosis</a:t>
            </a:r>
            <a:r>
              <a:rPr sz="14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if</a:t>
            </a:r>
            <a:r>
              <a:rPr sz="14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treated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610"/>
              </a:lnSpc>
            </a:pPr>
            <a:r>
              <a:rPr sz="1400" b="1" spc="-110" dirty="0">
                <a:solidFill>
                  <a:srgbClr val="941B6C"/>
                </a:solidFill>
                <a:latin typeface="Tahoma"/>
                <a:cs typeface="Tahoma"/>
              </a:rPr>
              <a:t>Management:</a:t>
            </a:r>
            <a:r>
              <a:rPr sz="14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surgery</a:t>
            </a:r>
            <a:r>
              <a:rPr sz="14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4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irradiation</a:t>
            </a:r>
            <a:r>
              <a:rPr sz="14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4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41B6C"/>
                </a:solidFill>
                <a:latin typeface="Tahoma"/>
                <a:cs typeface="Tahoma"/>
              </a:rPr>
              <a:t>Tamoxifen</a:t>
            </a:r>
            <a:r>
              <a:rPr sz="14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(anti-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estrogenic</a:t>
            </a:r>
            <a:r>
              <a:rPr sz="14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941B6C"/>
                </a:solidFill>
                <a:latin typeface="Tahoma"/>
                <a:cs typeface="Tahoma"/>
              </a:rPr>
              <a:t>agents).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0340" y="771471"/>
            <a:ext cx="2973659" cy="25664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161578"/>
            <a:ext cx="10515600" cy="825354"/>
          </a:xfrm>
          <a:prstGeom prst="rect">
            <a:avLst/>
          </a:prstGeom>
        </p:spPr>
        <p:txBody>
          <a:bodyPr vert="horz" wrap="square" lIns="0" tIns="512572" rIns="0" bIns="0" rtlCol="0">
            <a:spAutoFit/>
          </a:bodyPr>
          <a:lstStyle/>
          <a:p>
            <a:pPr marL="671195">
              <a:lnSpc>
                <a:spcPct val="100000"/>
              </a:lnSpc>
              <a:spcBef>
                <a:spcPts val="100"/>
              </a:spcBef>
            </a:pPr>
            <a:r>
              <a:rPr sz="1800" b="1" u="heavy" spc="17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B-</a:t>
            </a:r>
            <a:r>
              <a:rPr sz="1800" b="1" u="heavy" spc="-4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Lobular</a:t>
            </a:r>
            <a:r>
              <a:rPr sz="1800" b="1" u="heavy" spc="-5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 </a:t>
            </a:r>
            <a:r>
              <a:rPr sz="2000" b="1" u="heavy" spc="-2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carcinoma</a:t>
            </a:r>
            <a:r>
              <a:rPr sz="2000" b="1" u="heavy" spc="-10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 </a:t>
            </a:r>
            <a:r>
              <a:rPr sz="1800" b="1" u="heavy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in</a:t>
            </a:r>
            <a:r>
              <a:rPr sz="1800" b="1" u="heavy" spc="-5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 </a:t>
            </a:r>
            <a:r>
              <a:rPr sz="1800" b="1" u="heavy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situ</a:t>
            </a:r>
            <a:r>
              <a:rPr sz="1800" b="1" u="heavy" spc="-4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 </a:t>
            </a:r>
            <a:r>
              <a:rPr sz="1800" b="1" u="heavy" spc="-3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(LCIS):</a:t>
            </a:r>
            <a:endParaRPr sz="1800" b="1" dirty="0">
              <a:solidFill>
                <a:schemeClr val="accent5">
                  <a:lumMod val="50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318" y="1415020"/>
            <a:ext cx="7964170" cy="293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2284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Monomorphic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cells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forms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941B6C"/>
                </a:solidFill>
                <a:latin typeface="Tahoma"/>
                <a:cs typeface="Tahoma"/>
              </a:rPr>
              <a:t>loosely</a:t>
            </a:r>
            <a:r>
              <a:rPr sz="1600" b="1" spc="-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941B6C"/>
                </a:solidFill>
                <a:latin typeface="Tahoma"/>
                <a:cs typeface="Tahoma"/>
              </a:rPr>
              <a:t>cohesive</a:t>
            </a:r>
            <a:r>
              <a:rPr sz="1600" b="1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clusters</a:t>
            </a:r>
            <a:r>
              <a:rPr sz="1600" b="1" spc="-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within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lobules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0" dirty="0">
                <a:solidFill>
                  <a:srgbClr val="941B6C"/>
                </a:solidFill>
                <a:latin typeface="Tahoma"/>
                <a:cs typeface="Tahoma"/>
              </a:rPr>
              <a:t>&gt;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mutation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in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adhesion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protein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cadherin.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ahoma"/>
              <a:cs typeface="Tahoma"/>
            </a:endParaRPr>
          </a:p>
          <a:p>
            <a:pPr marL="12700" marR="5080">
              <a:lnSpc>
                <a:spcPts val="1900"/>
              </a:lnSpc>
            </a:pPr>
            <a:r>
              <a:rPr sz="1600" b="1" spc="-130" dirty="0">
                <a:solidFill>
                  <a:srgbClr val="941B6C"/>
                </a:solidFill>
                <a:latin typeface="Tahoma"/>
                <a:cs typeface="Tahoma"/>
              </a:rPr>
              <a:t>"lobular":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because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cells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expand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but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distort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involved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spaces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0" dirty="0">
                <a:solidFill>
                  <a:srgbClr val="941B6C"/>
                </a:solidFill>
                <a:latin typeface="Tahoma"/>
                <a:cs typeface="Tahoma"/>
              </a:rPr>
              <a:t>&gt;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underlying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lobular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architecture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preserved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-Always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an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incidental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finding,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calcifications.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ahoma"/>
              <a:cs typeface="Tahoma"/>
            </a:endParaRPr>
          </a:p>
          <a:p>
            <a:pPr marL="12700" marR="548005" indent="121285">
              <a:lnSpc>
                <a:spcPts val="1900"/>
              </a:lnSpc>
              <a:spcBef>
                <a:spcPts val="5"/>
              </a:spcBef>
              <a:buClr>
                <a:srgbClr val="000000"/>
              </a:buClr>
              <a:buFont typeface="Arial MT"/>
              <a:buChar char="-"/>
              <a:tabLst>
                <a:tab pos="133985" algn="l"/>
              </a:tabLst>
            </a:pP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Invasive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after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LCIS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diagnosis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arise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either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(2/3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same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941B6C"/>
                </a:solidFill>
                <a:latin typeface="Tahoma"/>
                <a:cs typeface="Tahoma"/>
              </a:rPr>
              <a:t>&amp;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941B6C"/>
                </a:solidFill>
                <a:latin typeface="Tahoma"/>
                <a:cs typeface="Tahoma"/>
              </a:rPr>
              <a:t>1/3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contralateral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breast)</a:t>
            </a:r>
            <a:endParaRPr sz="1600">
              <a:latin typeface="Tahoma"/>
              <a:cs typeface="Tahoma"/>
            </a:endParaRPr>
          </a:p>
          <a:p>
            <a:pPr marL="133350" indent="-120650">
              <a:lnSpc>
                <a:spcPct val="100000"/>
              </a:lnSpc>
              <a:spcBef>
                <a:spcPts val="1805"/>
              </a:spcBef>
              <a:buClr>
                <a:srgbClr val="000000"/>
              </a:buClr>
              <a:buFont typeface="Tahoma"/>
              <a:buChar char="-"/>
              <a:tabLst>
                <a:tab pos="133350" algn="l"/>
              </a:tabLst>
            </a:pP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Management</a:t>
            </a:r>
            <a:r>
              <a:rPr sz="1600" b="1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variable.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2816516-480D-4F35-56DC-AC770C8E378E}"/>
              </a:ext>
            </a:extLst>
          </p:cNvPr>
          <p:cNvSpPr txBox="1"/>
          <p:nvPr/>
        </p:nvSpPr>
        <p:spPr>
          <a:xfrm>
            <a:off x="1085430" y="1277393"/>
            <a:ext cx="6743077" cy="2356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00"/>
              </a:spcBef>
              <a:buClr>
                <a:srgbClr val="434343"/>
              </a:buClr>
              <a:buSzPct val="85714"/>
              <a:buFont typeface="Verdana"/>
              <a:buChar char="●"/>
              <a:tabLst>
                <a:tab pos="316865" algn="l"/>
              </a:tabLst>
            </a:pP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Vertically:</a:t>
            </a:r>
            <a:r>
              <a:rPr sz="1600" b="1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rib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2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-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rib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6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(midclavicular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line)</a:t>
            </a:r>
            <a:endParaRPr sz="1600" b="1" dirty="0">
              <a:latin typeface="Tahoma"/>
              <a:cs typeface="Tahoma"/>
            </a:endParaRPr>
          </a:p>
          <a:p>
            <a:pPr marL="316865" indent="-304165">
              <a:lnSpc>
                <a:spcPct val="100000"/>
              </a:lnSpc>
              <a:spcBef>
                <a:spcPts val="1630"/>
              </a:spcBef>
              <a:buClr>
                <a:srgbClr val="434343"/>
              </a:buClr>
              <a:buSzPct val="85714"/>
              <a:buFont typeface="Verdana"/>
              <a:buChar char="●"/>
              <a:tabLst>
                <a:tab pos="316865" algn="l"/>
              </a:tabLst>
            </a:pP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Horizontally: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lateral</a:t>
            </a:r>
            <a:r>
              <a:rPr sz="1600" b="1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sternal</a:t>
            </a:r>
            <a:r>
              <a:rPr sz="1600" b="1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border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-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mid-axillary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line</a:t>
            </a:r>
            <a:endParaRPr sz="1600" b="1" dirty="0">
              <a:latin typeface="Tahoma"/>
              <a:cs typeface="Tahoma"/>
            </a:endParaRPr>
          </a:p>
          <a:p>
            <a:pPr marL="317500" marR="5080" indent="-304800">
              <a:lnSpc>
                <a:spcPct val="101400"/>
              </a:lnSpc>
              <a:spcBef>
                <a:spcPts val="1680"/>
              </a:spcBef>
              <a:buClr>
                <a:srgbClr val="434343"/>
              </a:buClr>
              <a:buSzPct val="85714"/>
              <a:buFont typeface="Verdana"/>
              <a:buChar char="●"/>
              <a:tabLst>
                <a:tab pos="317500" algn="l"/>
              </a:tabLst>
            </a:pP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Centrally:</a:t>
            </a:r>
            <a:r>
              <a:rPr sz="1600" b="1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Areola</a:t>
            </a:r>
            <a:r>
              <a:rPr sz="1600" b="1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(not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600" b="1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be</a:t>
            </a:r>
            <a:r>
              <a:rPr sz="1600" b="1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confused</a:t>
            </a:r>
            <a:r>
              <a:rPr sz="1600" b="1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with</a:t>
            </a:r>
            <a:r>
              <a:rPr sz="1600" b="1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b="1" spc="-40" dirty="0">
                <a:solidFill>
                  <a:srgbClr val="32186B"/>
                </a:solidFill>
                <a:latin typeface="Tahoma"/>
                <a:cs typeface="Tahoma"/>
              </a:rPr>
              <a:t> nipple),</a:t>
            </a:r>
            <a:r>
              <a:rPr sz="1600" b="1" spc="-50" dirty="0">
                <a:solidFill>
                  <a:srgbClr val="32186B"/>
                </a:solidFill>
                <a:latin typeface="Tahoma"/>
                <a:cs typeface="Tahoma"/>
              </a:rPr>
              <a:t> a</a:t>
            </a:r>
            <a:r>
              <a:rPr sz="1600" b="1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circular pigmented</a:t>
            </a:r>
            <a:r>
              <a:rPr sz="1600" b="1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area</a:t>
            </a:r>
            <a:r>
              <a:rPr sz="1600" b="1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surrounding</a:t>
            </a:r>
            <a:r>
              <a:rPr sz="1600" b="1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b="1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nipple</a:t>
            </a:r>
            <a:r>
              <a:rPr sz="1600" b="1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(protruded)</a:t>
            </a:r>
            <a:r>
              <a:rPr sz="1600" b="1" spc="-5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at</a:t>
            </a:r>
            <a:r>
              <a:rPr sz="1600" b="1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b="1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4th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intercostal</a:t>
            </a:r>
            <a:r>
              <a:rPr sz="1600" b="1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space</a:t>
            </a:r>
            <a:endParaRPr sz="1600" b="1" dirty="0">
              <a:latin typeface="Tahoma"/>
              <a:cs typeface="Tahoma"/>
            </a:endParaRPr>
          </a:p>
          <a:p>
            <a:pPr marL="317500" marR="26034" indent="-304800">
              <a:lnSpc>
                <a:spcPct val="101400"/>
              </a:lnSpc>
              <a:spcBef>
                <a:spcPts val="1585"/>
              </a:spcBef>
              <a:buClr>
                <a:srgbClr val="434343"/>
              </a:buClr>
              <a:buSzPct val="85714"/>
              <a:buFont typeface="Verdana"/>
              <a:buChar char="●"/>
              <a:tabLst>
                <a:tab pos="317500" algn="l"/>
              </a:tabLst>
            </a:pP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Montgomery's</a:t>
            </a:r>
            <a:r>
              <a:rPr sz="1600" b="1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Tubercles: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sebaceous</a:t>
            </a:r>
            <a:r>
              <a:rPr sz="1600" b="1" spc="-3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glands</a:t>
            </a:r>
            <a:r>
              <a:rPr sz="1600" b="1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that</a:t>
            </a:r>
            <a:r>
              <a:rPr sz="1600" b="1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enlarge</a:t>
            </a:r>
            <a:r>
              <a:rPr sz="1600" b="1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during pregnancy</a:t>
            </a:r>
            <a:r>
              <a:rPr sz="1600" b="1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for</a:t>
            </a:r>
            <a:r>
              <a:rPr sz="1600" b="1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Tahoma"/>
                <a:cs typeface="Tahoma"/>
              </a:rPr>
              <a:t>lubrication</a:t>
            </a:r>
            <a:endParaRPr sz="1600" b="1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71461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19267" y="483414"/>
            <a:ext cx="7701106" cy="3914198"/>
            <a:chOff x="1075163" y="606623"/>
            <a:chExt cx="7026275" cy="2861310"/>
          </a:xfrm>
        </p:grpSpPr>
        <p:sp>
          <p:nvSpPr>
            <p:cNvPr id="4" name="object 4"/>
            <p:cNvSpPr/>
            <p:nvPr/>
          </p:nvSpPr>
          <p:spPr>
            <a:xfrm>
              <a:off x="1279880" y="1282306"/>
              <a:ext cx="3199130" cy="700405"/>
            </a:xfrm>
            <a:custGeom>
              <a:avLst/>
              <a:gdLst/>
              <a:ahLst/>
              <a:cxnLst/>
              <a:rect l="l" t="t" r="r" b="b"/>
              <a:pathLst>
                <a:path w="3199129" h="700405">
                  <a:moveTo>
                    <a:pt x="3198977" y="0"/>
                  </a:moveTo>
                  <a:lnTo>
                    <a:pt x="2710307" y="0"/>
                  </a:lnTo>
                  <a:lnTo>
                    <a:pt x="2684856" y="24536"/>
                  </a:lnTo>
                  <a:lnTo>
                    <a:pt x="2671343" y="36372"/>
                  </a:lnTo>
                  <a:lnTo>
                    <a:pt x="2657310" y="48209"/>
                  </a:lnTo>
                  <a:lnTo>
                    <a:pt x="2642743" y="60058"/>
                  </a:lnTo>
                  <a:lnTo>
                    <a:pt x="2627630" y="71043"/>
                  </a:lnTo>
                  <a:lnTo>
                    <a:pt x="2611996" y="82892"/>
                  </a:lnTo>
                  <a:lnTo>
                    <a:pt x="2595816" y="93040"/>
                  </a:lnTo>
                  <a:lnTo>
                    <a:pt x="2579090" y="104025"/>
                  </a:lnTo>
                  <a:lnTo>
                    <a:pt x="2561831" y="114173"/>
                  </a:lnTo>
                  <a:lnTo>
                    <a:pt x="2525661" y="134480"/>
                  </a:lnTo>
                  <a:lnTo>
                    <a:pt x="2467254" y="162382"/>
                  </a:lnTo>
                  <a:lnTo>
                    <a:pt x="2403805" y="187756"/>
                  </a:lnTo>
                  <a:lnTo>
                    <a:pt x="2358669" y="202984"/>
                  </a:lnTo>
                  <a:lnTo>
                    <a:pt x="2261501" y="230047"/>
                  </a:lnTo>
                  <a:lnTo>
                    <a:pt x="2154974" y="251180"/>
                  </a:lnTo>
                  <a:lnTo>
                    <a:pt x="2068855" y="263867"/>
                  </a:lnTo>
                  <a:lnTo>
                    <a:pt x="1945576" y="274866"/>
                  </a:lnTo>
                  <a:lnTo>
                    <a:pt x="1880260" y="278257"/>
                  </a:lnTo>
                  <a:lnTo>
                    <a:pt x="1812480" y="279946"/>
                  </a:lnTo>
                  <a:lnTo>
                    <a:pt x="1733981" y="279946"/>
                  </a:lnTo>
                  <a:lnTo>
                    <a:pt x="1711794" y="279095"/>
                  </a:lnTo>
                  <a:lnTo>
                    <a:pt x="1689366" y="279095"/>
                  </a:lnTo>
                  <a:lnTo>
                    <a:pt x="1643786" y="277406"/>
                  </a:lnTo>
                  <a:lnTo>
                    <a:pt x="1620634" y="275717"/>
                  </a:lnTo>
                  <a:lnTo>
                    <a:pt x="1597253" y="274866"/>
                  </a:lnTo>
                  <a:lnTo>
                    <a:pt x="1476667" y="266407"/>
                  </a:lnTo>
                  <a:lnTo>
                    <a:pt x="1375803" y="256260"/>
                  </a:lnTo>
                  <a:lnTo>
                    <a:pt x="1244155" y="239344"/>
                  </a:lnTo>
                  <a:lnTo>
                    <a:pt x="1134491" y="222427"/>
                  </a:lnTo>
                  <a:lnTo>
                    <a:pt x="1107198" y="219049"/>
                  </a:lnTo>
                  <a:lnTo>
                    <a:pt x="1053719" y="211442"/>
                  </a:lnTo>
                  <a:lnTo>
                    <a:pt x="951217" y="201295"/>
                  </a:lnTo>
                  <a:lnTo>
                    <a:pt x="878128" y="196215"/>
                  </a:lnTo>
                  <a:lnTo>
                    <a:pt x="808228" y="193675"/>
                  </a:lnTo>
                  <a:lnTo>
                    <a:pt x="725957" y="193675"/>
                  </a:lnTo>
                  <a:lnTo>
                    <a:pt x="689559" y="194525"/>
                  </a:lnTo>
                  <a:lnTo>
                    <a:pt x="654126" y="196215"/>
                  </a:lnTo>
                  <a:lnTo>
                    <a:pt x="586155" y="201295"/>
                  </a:lnTo>
                  <a:lnTo>
                    <a:pt x="553580" y="205524"/>
                  </a:lnTo>
                  <a:lnTo>
                    <a:pt x="521944" y="208902"/>
                  </a:lnTo>
                  <a:lnTo>
                    <a:pt x="461391" y="219049"/>
                  </a:lnTo>
                  <a:lnTo>
                    <a:pt x="404393" y="230886"/>
                  </a:lnTo>
                  <a:lnTo>
                    <a:pt x="350862" y="244424"/>
                  </a:lnTo>
                  <a:lnTo>
                    <a:pt x="276821" y="267258"/>
                  </a:lnTo>
                  <a:lnTo>
                    <a:pt x="231495" y="285013"/>
                  </a:lnTo>
                  <a:lnTo>
                    <a:pt x="189268" y="303618"/>
                  </a:lnTo>
                  <a:lnTo>
                    <a:pt x="150063" y="322224"/>
                  </a:lnTo>
                  <a:lnTo>
                    <a:pt x="113753" y="342531"/>
                  </a:lnTo>
                  <a:lnTo>
                    <a:pt x="96647" y="353517"/>
                  </a:lnTo>
                  <a:lnTo>
                    <a:pt x="80251" y="363664"/>
                  </a:lnTo>
                  <a:lnTo>
                    <a:pt x="64516" y="373811"/>
                  </a:lnTo>
                  <a:lnTo>
                    <a:pt x="49441" y="384810"/>
                  </a:lnTo>
                  <a:lnTo>
                    <a:pt x="35026" y="395808"/>
                  </a:lnTo>
                  <a:lnTo>
                    <a:pt x="21247" y="405955"/>
                  </a:lnTo>
                  <a:lnTo>
                    <a:pt x="0" y="423710"/>
                  </a:lnTo>
                  <a:lnTo>
                    <a:pt x="0" y="700265"/>
                  </a:lnTo>
                  <a:lnTo>
                    <a:pt x="33731" y="676592"/>
                  </a:lnTo>
                  <a:lnTo>
                    <a:pt x="53454" y="663054"/>
                  </a:lnTo>
                  <a:lnTo>
                    <a:pt x="94132" y="638530"/>
                  </a:lnTo>
                  <a:lnTo>
                    <a:pt x="136398" y="616546"/>
                  </a:lnTo>
                  <a:lnTo>
                    <a:pt x="180200" y="596239"/>
                  </a:lnTo>
                  <a:lnTo>
                    <a:pt x="248640" y="570026"/>
                  </a:lnTo>
                  <a:lnTo>
                    <a:pt x="296024" y="554799"/>
                  </a:lnTo>
                  <a:lnTo>
                    <a:pt x="344728" y="541274"/>
                  </a:lnTo>
                  <a:lnTo>
                    <a:pt x="445897" y="520128"/>
                  </a:lnTo>
                  <a:lnTo>
                    <a:pt x="524814" y="509130"/>
                  </a:lnTo>
                  <a:lnTo>
                    <a:pt x="606120" y="501523"/>
                  </a:lnTo>
                  <a:lnTo>
                    <a:pt x="717905" y="497293"/>
                  </a:lnTo>
                  <a:lnTo>
                    <a:pt x="792949" y="497293"/>
                  </a:lnTo>
                  <a:lnTo>
                    <a:pt x="863727" y="499833"/>
                  </a:lnTo>
                  <a:lnTo>
                    <a:pt x="887552" y="501523"/>
                  </a:lnTo>
                  <a:lnTo>
                    <a:pt x="911491" y="502373"/>
                  </a:lnTo>
                  <a:lnTo>
                    <a:pt x="959688" y="505752"/>
                  </a:lnTo>
                  <a:lnTo>
                    <a:pt x="1008291" y="510832"/>
                  </a:lnTo>
                  <a:lnTo>
                    <a:pt x="1032725" y="512521"/>
                  </a:lnTo>
                  <a:lnTo>
                    <a:pt x="1057262" y="515899"/>
                  </a:lnTo>
                  <a:lnTo>
                    <a:pt x="1081874" y="518439"/>
                  </a:lnTo>
                  <a:lnTo>
                    <a:pt x="1106563" y="521817"/>
                  </a:lnTo>
                  <a:lnTo>
                    <a:pt x="1131328" y="524357"/>
                  </a:lnTo>
                  <a:lnTo>
                    <a:pt x="1156182" y="527735"/>
                  </a:lnTo>
                  <a:lnTo>
                    <a:pt x="1181087" y="531964"/>
                  </a:lnTo>
                  <a:lnTo>
                    <a:pt x="1206068" y="535355"/>
                  </a:lnTo>
                  <a:lnTo>
                    <a:pt x="1331798" y="556501"/>
                  </a:lnTo>
                  <a:lnTo>
                    <a:pt x="1357083" y="561568"/>
                  </a:lnTo>
                  <a:lnTo>
                    <a:pt x="1382407" y="565797"/>
                  </a:lnTo>
                  <a:lnTo>
                    <a:pt x="1433144" y="575945"/>
                  </a:lnTo>
                  <a:lnTo>
                    <a:pt x="1458556" y="581863"/>
                  </a:lnTo>
                  <a:lnTo>
                    <a:pt x="1509445" y="592023"/>
                  </a:lnTo>
                  <a:lnTo>
                    <a:pt x="1636839" y="621614"/>
                  </a:lnTo>
                  <a:lnTo>
                    <a:pt x="1662315" y="628383"/>
                  </a:lnTo>
                  <a:lnTo>
                    <a:pt x="1687791" y="634301"/>
                  </a:lnTo>
                  <a:lnTo>
                    <a:pt x="1767586" y="652907"/>
                  </a:lnTo>
                  <a:lnTo>
                    <a:pt x="1845183" y="668134"/>
                  </a:lnTo>
                  <a:lnTo>
                    <a:pt x="1895690" y="676592"/>
                  </a:lnTo>
                  <a:lnTo>
                    <a:pt x="1945246" y="683361"/>
                  </a:lnTo>
                  <a:lnTo>
                    <a:pt x="2017788" y="690968"/>
                  </a:lnTo>
                  <a:lnTo>
                    <a:pt x="2088210" y="696036"/>
                  </a:lnTo>
                  <a:lnTo>
                    <a:pt x="2111210" y="696887"/>
                  </a:lnTo>
                  <a:lnTo>
                    <a:pt x="2186571" y="696887"/>
                  </a:lnTo>
                  <a:lnTo>
                    <a:pt x="2216200" y="696036"/>
                  </a:lnTo>
                  <a:lnTo>
                    <a:pt x="2274201" y="692658"/>
                  </a:lnTo>
                  <a:lnTo>
                    <a:pt x="2302573" y="689279"/>
                  </a:lnTo>
                  <a:lnTo>
                    <a:pt x="2330551" y="686739"/>
                  </a:lnTo>
                  <a:lnTo>
                    <a:pt x="2385263" y="678281"/>
                  </a:lnTo>
                  <a:lnTo>
                    <a:pt x="2464295" y="661365"/>
                  </a:lnTo>
                  <a:lnTo>
                    <a:pt x="2539720" y="639381"/>
                  </a:lnTo>
                  <a:lnTo>
                    <a:pt x="2588031" y="622465"/>
                  </a:lnTo>
                  <a:lnTo>
                    <a:pt x="2657589" y="592861"/>
                  </a:lnTo>
                  <a:lnTo>
                    <a:pt x="2723692" y="558190"/>
                  </a:lnTo>
                  <a:lnTo>
                    <a:pt x="2765869" y="532815"/>
                  </a:lnTo>
                  <a:lnTo>
                    <a:pt x="2817025" y="497293"/>
                  </a:lnTo>
                  <a:lnTo>
                    <a:pt x="2864789" y="460082"/>
                  </a:lnTo>
                  <a:lnTo>
                    <a:pt x="2883471" y="444855"/>
                  </a:lnTo>
                  <a:lnTo>
                    <a:pt x="2919755" y="411035"/>
                  </a:lnTo>
                  <a:lnTo>
                    <a:pt x="2954617" y="376351"/>
                  </a:lnTo>
                  <a:lnTo>
                    <a:pt x="2988043" y="339991"/>
                  </a:lnTo>
                  <a:lnTo>
                    <a:pt x="3020085" y="301091"/>
                  </a:lnTo>
                  <a:lnTo>
                    <a:pt x="3050730" y="261340"/>
                  </a:lnTo>
                  <a:lnTo>
                    <a:pt x="3080016" y="219049"/>
                  </a:lnTo>
                  <a:lnTo>
                    <a:pt x="3107931" y="175920"/>
                  </a:lnTo>
                  <a:lnTo>
                    <a:pt x="3134525" y="131089"/>
                  </a:lnTo>
                  <a:lnTo>
                    <a:pt x="3161855" y="80352"/>
                  </a:lnTo>
                  <a:lnTo>
                    <a:pt x="3187636" y="26225"/>
                  </a:lnTo>
                  <a:lnTo>
                    <a:pt x="3198977" y="0"/>
                  </a:lnTo>
                  <a:close/>
                </a:path>
              </a:pathLst>
            </a:custGeom>
            <a:solidFill>
              <a:srgbClr val="FFD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163" y="606623"/>
              <a:ext cx="7026135" cy="2860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5848" y="-167558"/>
            <a:ext cx="10515600" cy="1018226"/>
          </a:xfrm>
          <a:prstGeom prst="rect">
            <a:avLst/>
          </a:prstGeom>
        </p:spPr>
        <p:txBody>
          <a:bodyPr vert="horz" wrap="square" lIns="0" tIns="398779" rIns="0" bIns="0" rtlCol="0">
            <a:spAutoFit/>
          </a:bodyPr>
          <a:lstStyle/>
          <a:p>
            <a:pPr marL="514984">
              <a:lnSpc>
                <a:spcPct val="100000"/>
              </a:lnSpc>
              <a:spcBef>
                <a:spcPts val="100"/>
              </a:spcBef>
            </a:pPr>
            <a:r>
              <a:rPr sz="4000" b="1" spc="465" dirty="0">
                <a:latin typeface="Georgia"/>
                <a:cs typeface="Georgia"/>
              </a:rPr>
              <a:t>2-</a:t>
            </a:r>
            <a:r>
              <a:rPr sz="4000" b="1" spc="-135" dirty="0">
                <a:latin typeface="Georgia"/>
                <a:cs typeface="Georgia"/>
              </a:rPr>
              <a:t> </a:t>
            </a:r>
            <a:r>
              <a:rPr sz="4000" b="1" spc="-20" dirty="0">
                <a:latin typeface="Georgia"/>
                <a:cs typeface="Georgia"/>
              </a:rPr>
              <a:t>Invasive</a:t>
            </a:r>
            <a:r>
              <a:rPr sz="4000" b="1" spc="-140" dirty="0">
                <a:latin typeface="Georgia"/>
                <a:cs typeface="Georgia"/>
              </a:rPr>
              <a:t> </a:t>
            </a:r>
            <a:r>
              <a:rPr sz="4000" b="1" spc="-40" dirty="0">
                <a:latin typeface="Georgia"/>
                <a:cs typeface="Georgia"/>
              </a:rPr>
              <a:t>carcinoma:</a:t>
            </a:r>
            <a:endParaRPr sz="4000" b="1" dirty="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0421" y="1479101"/>
            <a:ext cx="2667000" cy="38100"/>
          </a:xfrm>
          <a:custGeom>
            <a:avLst/>
            <a:gdLst/>
            <a:ahLst/>
            <a:cxnLst/>
            <a:rect l="l" t="t" r="r" b="b"/>
            <a:pathLst>
              <a:path w="2667000" h="38100">
                <a:moveTo>
                  <a:pt x="2666999" y="0"/>
                </a:moveTo>
                <a:lnTo>
                  <a:pt x="0" y="0"/>
                </a:lnTo>
                <a:lnTo>
                  <a:pt x="0" y="38100"/>
                </a:lnTo>
                <a:lnTo>
                  <a:pt x="2666999" y="38100"/>
                </a:lnTo>
                <a:lnTo>
                  <a:pt x="2666999" y="0"/>
                </a:lnTo>
                <a:close/>
              </a:path>
            </a:pathLst>
          </a:custGeom>
          <a:solidFill>
            <a:srgbClr val="941B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4477" y="997132"/>
            <a:ext cx="8198484" cy="367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marR="4572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majority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(80%)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Invasive</a:t>
            </a:r>
            <a:r>
              <a:rPr sz="1600" b="1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ductal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.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will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classically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form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duct-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like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885"/>
              </a:lnSpc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structures.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910"/>
              </a:lnSpc>
            </a:pP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Usually</a:t>
            </a:r>
            <a:r>
              <a:rPr sz="1600" b="1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presented</a:t>
            </a:r>
            <a:r>
              <a:rPr sz="1600" b="1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941B6C"/>
                </a:solidFill>
                <a:latin typeface="Tahoma"/>
                <a:cs typeface="Tahoma"/>
              </a:rPr>
              <a:t>as;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910"/>
              </a:lnSpc>
              <a:spcBef>
                <a:spcPts val="70"/>
              </a:spcBef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unilateral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910"/>
              </a:lnSpc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single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910"/>
              </a:lnSpc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irregular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895"/>
              </a:lnSpc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large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895"/>
              </a:lnSpc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firm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ts val="1910"/>
              </a:lnSpc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fixed</a:t>
            </a:r>
            <a:endParaRPr sz="1600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70"/>
              </a:spcBef>
            </a:pP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Early</a:t>
            </a:r>
            <a:r>
              <a:rPr sz="1600" spc="-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metastases</a:t>
            </a:r>
            <a:endParaRPr sz="1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Tahoma"/>
              <a:cs typeface="Tahoma"/>
            </a:endParaRPr>
          </a:p>
          <a:p>
            <a:pPr marL="12700" marR="5080" indent="42545">
              <a:lnSpc>
                <a:spcPts val="1900"/>
              </a:lnSpc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600" b="1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post-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menopausal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carcinoma.</a:t>
            </a:r>
            <a:r>
              <a:rPr sz="16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mass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woman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older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than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50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should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considered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until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proven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otherwise.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Advanced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tumors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result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dimpling</a:t>
            </a:r>
            <a:r>
              <a:rPr sz="16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skin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b="1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retraction</a:t>
            </a:r>
            <a:r>
              <a:rPr sz="1600" b="1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b="1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b="1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nipple.</a:t>
            </a:r>
            <a:endParaRPr sz="160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9367" y="1814367"/>
            <a:ext cx="6198076" cy="203964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114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AF033550-7392-C7F5-B4F8-E1D21D1D46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79" y="675710"/>
            <a:ext cx="1051560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u="heavy" spc="-1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Invasive</a:t>
            </a:r>
            <a:r>
              <a:rPr lang="en-US" sz="2400" b="1" u="heavy" spc="-8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 </a:t>
            </a:r>
            <a:r>
              <a:rPr lang="en-US" sz="2400" b="1" u="heavy" spc="-3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lobular</a:t>
            </a:r>
            <a:r>
              <a:rPr lang="en-US" sz="2400" b="1" u="heavy" spc="-8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 </a:t>
            </a:r>
            <a:r>
              <a:rPr lang="en-US" sz="2400" b="1" u="heavy" spc="-10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carcinoma: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23A991A-07F5-D3FB-C15D-2363E78F3B2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9171" y="1135412"/>
            <a:ext cx="7217769" cy="3692292"/>
          </a:xfrm>
          <a:prstGeom prst="rect">
            <a:avLst/>
          </a:prstGeom>
        </p:spPr>
        <p:txBody>
          <a:bodyPr vert="horz" wrap="square" lIns="0" tIns="14579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885">
              <a:lnSpc>
                <a:spcPct val="100000"/>
              </a:lnSpc>
              <a:spcBef>
                <a:spcPts val="100"/>
              </a:spcBef>
            </a:pPr>
            <a:r>
              <a:rPr lang="en-US" sz="1600" spc="-75" dirty="0"/>
              <a:t>10%</a:t>
            </a:r>
            <a:r>
              <a:rPr lang="en-US" sz="1600" spc="-65" dirty="0"/>
              <a:t> </a:t>
            </a:r>
            <a:r>
              <a:rPr lang="en-US" sz="1600" dirty="0"/>
              <a:t>of</a:t>
            </a:r>
            <a:r>
              <a:rPr lang="en-US" sz="1600" spc="-50" dirty="0"/>
              <a:t> </a:t>
            </a:r>
            <a:r>
              <a:rPr lang="en-US" sz="1600" spc="-10" dirty="0"/>
              <a:t>breast</a:t>
            </a:r>
            <a:r>
              <a:rPr lang="en-US" sz="1600" spc="-55" dirty="0"/>
              <a:t> </a:t>
            </a:r>
            <a:r>
              <a:rPr lang="en-US" sz="1600" spc="-10" dirty="0"/>
              <a:t>cancer</a:t>
            </a:r>
          </a:p>
          <a:p>
            <a:pPr marL="603885">
              <a:lnSpc>
                <a:spcPts val="1910"/>
              </a:lnSpc>
              <a:spcBef>
                <a:spcPts val="1870"/>
              </a:spcBef>
            </a:pPr>
            <a:r>
              <a:rPr lang="en-US" sz="1600" b="1" spc="-105" dirty="0">
                <a:latin typeface="Tahoma"/>
                <a:cs typeface="Tahoma"/>
              </a:rPr>
              <a:t>Usually</a:t>
            </a:r>
            <a:r>
              <a:rPr lang="en-US" sz="1600" b="1" spc="-70" dirty="0">
                <a:latin typeface="Tahoma"/>
                <a:cs typeface="Tahoma"/>
              </a:rPr>
              <a:t> </a:t>
            </a:r>
            <a:r>
              <a:rPr lang="en-US" sz="1600" b="1" spc="-110" dirty="0">
                <a:latin typeface="Tahoma"/>
                <a:cs typeface="Tahoma"/>
              </a:rPr>
              <a:t>presented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25" dirty="0">
                <a:latin typeface="Tahoma"/>
                <a:cs typeface="Tahoma"/>
              </a:rPr>
              <a:t>as:</a:t>
            </a:r>
          </a:p>
          <a:p>
            <a:pPr marL="603885">
              <a:lnSpc>
                <a:spcPts val="1910"/>
              </a:lnSpc>
            </a:pPr>
            <a:r>
              <a:rPr lang="en-US" sz="1600" b="1" spc="-105" dirty="0">
                <a:latin typeface="Tahoma"/>
                <a:cs typeface="Tahoma"/>
              </a:rPr>
              <a:t>-</a:t>
            </a:r>
            <a:r>
              <a:rPr lang="en-US" sz="1600" dirty="0"/>
              <a:t>Mainly</a:t>
            </a:r>
            <a:r>
              <a:rPr lang="en-US" sz="1600" spc="145" dirty="0"/>
              <a:t> </a:t>
            </a:r>
            <a:r>
              <a:rPr lang="en-US" sz="1600" spc="-10" dirty="0"/>
              <a:t>bilateral</a:t>
            </a:r>
          </a:p>
          <a:p>
            <a:pPr marL="603885">
              <a:lnSpc>
                <a:spcPts val="1910"/>
              </a:lnSpc>
            </a:pPr>
            <a:r>
              <a:rPr lang="en-US" sz="1600" spc="-10" dirty="0"/>
              <a:t>-Multifocal</a:t>
            </a:r>
          </a:p>
          <a:p>
            <a:pPr marL="603885">
              <a:lnSpc>
                <a:spcPts val="1910"/>
              </a:lnSpc>
            </a:pPr>
            <a:r>
              <a:rPr lang="en-US" sz="1600" spc="-10" dirty="0"/>
              <a:t>-Less</a:t>
            </a:r>
            <a:r>
              <a:rPr lang="en-US" sz="1600" spc="-95" dirty="0"/>
              <a:t> </a:t>
            </a:r>
            <a:r>
              <a:rPr lang="en-US" sz="1600" spc="-25" dirty="0"/>
              <a:t>aggressive</a:t>
            </a:r>
            <a:r>
              <a:rPr lang="en-US" sz="1600" spc="-90" dirty="0"/>
              <a:t> </a:t>
            </a:r>
            <a:r>
              <a:rPr lang="en-US" sz="1600" dirty="0"/>
              <a:t>than</a:t>
            </a:r>
            <a:r>
              <a:rPr lang="en-US" sz="1600" spc="-95" dirty="0"/>
              <a:t> </a:t>
            </a:r>
            <a:r>
              <a:rPr lang="en-US" sz="1600" dirty="0"/>
              <a:t>ductal</a:t>
            </a:r>
            <a:r>
              <a:rPr lang="en-US" sz="1600" spc="-90" dirty="0"/>
              <a:t> </a:t>
            </a:r>
            <a:r>
              <a:rPr lang="en-US" sz="1600" spc="-10" dirty="0"/>
              <a:t>carcinoma</a:t>
            </a:r>
          </a:p>
          <a:p>
            <a:pPr marL="603885">
              <a:lnSpc>
                <a:spcPct val="100000"/>
              </a:lnSpc>
              <a:spcBef>
                <a:spcPts val="75"/>
              </a:spcBef>
            </a:pPr>
            <a:r>
              <a:rPr lang="en-US" sz="1600" spc="-10" dirty="0"/>
              <a:t>-</a:t>
            </a:r>
            <a:r>
              <a:rPr lang="en-US" sz="1600" dirty="0"/>
              <a:t>Slower</a:t>
            </a:r>
            <a:r>
              <a:rPr lang="en-US" sz="1600" spc="-50" dirty="0"/>
              <a:t> </a:t>
            </a:r>
            <a:r>
              <a:rPr lang="en-US" sz="1600" spc="-25" dirty="0"/>
              <a:t>met</a:t>
            </a:r>
          </a:p>
          <a:p>
            <a:pPr marL="603885">
              <a:lnSpc>
                <a:spcPct val="100000"/>
              </a:lnSpc>
              <a:spcBef>
                <a:spcPts val="1270"/>
              </a:spcBef>
            </a:pPr>
            <a:r>
              <a:rPr lang="en-US" sz="1600" b="1" spc="-105" dirty="0">
                <a:latin typeface="Tahoma"/>
                <a:cs typeface="Tahoma"/>
              </a:rPr>
              <a:t>Higher</a:t>
            </a:r>
            <a:r>
              <a:rPr lang="en-US" sz="1600" b="1" spc="-55" dirty="0">
                <a:latin typeface="Tahoma"/>
                <a:cs typeface="Tahoma"/>
              </a:rPr>
              <a:t> </a:t>
            </a:r>
            <a:r>
              <a:rPr lang="en-US" sz="1600" b="1" spc="-105" dirty="0">
                <a:latin typeface="Tahoma"/>
                <a:cs typeface="Tahoma"/>
              </a:rPr>
              <a:t>incidence</a:t>
            </a:r>
            <a:r>
              <a:rPr lang="en-US" sz="1600" b="1" spc="-65" dirty="0">
                <a:latin typeface="Tahoma"/>
                <a:cs typeface="Tahoma"/>
              </a:rPr>
              <a:t> </a:t>
            </a:r>
            <a:r>
              <a:rPr lang="en-US" sz="1600" b="1" spc="-70" dirty="0">
                <a:latin typeface="Tahoma"/>
                <a:cs typeface="Tahoma"/>
              </a:rPr>
              <a:t>of</a:t>
            </a:r>
            <a:r>
              <a:rPr lang="en-US" sz="1600" b="1" spc="-50" dirty="0">
                <a:latin typeface="Tahoma"/>
                <a:cs typeface="Tahoma"/>
              </a:rPr>
              <a:t> </a:t>
            </a:r>
            <a:r>
              <a:rPr lang="en-US" sz="1600" b="1" spc="-105" dirty="0" err="1">
                <a:latin typeface="Tahoma"/>
                <a:cs typeface="Tahoma"/>
              </a:rPr>
              <a:t>multicentricity</a:t>
            </a:r>
            <a:r>
              <a:rPr lang="en-US" sz="1600" b="1" spc="-65" dirty="0">
                <a:latin typeface="Tahoma"/>
                <a:cs typeface="Tahoma"/>
              </a:rPr>
              <a:t> </a:t>
            </a:r>
            <a:r>
              <a:rPr lang="en-US" sz="1600" b="1" spc="-114" dirty="0">
                <a:latin typeface="Tahoma"/>
                <a:cs typeface="Tahoma"/>
              </a:rPr>
              <a:t>in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10" dirty="0">
                <a:latin typeface="Tahoma"/>
                <a:cs typeface="Tahoma"/>
              </a:rPr>
              <a:t>the</a:t>
            </a:r>
            <a:r>
              <a:rPr lang="en-US" sz="1600" b="1" spc="-65" dirty="0">
                <a:latin typeface="Tahoma"/>
                <a:cs typeface="Tahoma"/>
              </a:rPr>
              <a:t> </a:t>
            </a:r>
            <a:r>
              <a:rPr lang="en-US" sz="1600" b="1" spc="-150" dirty="0">
                <a:latin typeface="Tahoma"/>
                <a:cs typeface="Tahoma"/>
              </a:rPr>
              <a:t>same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14" dirty="0">
                <a:latin typeface="Tahoma"/>
                <a:cs typeface="Tahoma"/>
              </a:rPr>
              <a:t>breast</a:t>
            </a:r>
            <a:r>
              <a:rPr lang="en-US" sz="1600" b="1" spc="-55" dirty="0">
                <a:latin typeface="Tahoma"/>
                <a:cs typeface="Tahoma"/>
              </a:rPr>
              <a:t> </a:t>
            </a:r>
            <a:r>
              <a:rPr lang="en-US" sz="1600" b="1" spc="-140" dirty="0">
                <a:latin typeface="Tahoma"/>
                <a:cs typeface="Tahoma"/>
              </a:rPr>
              <a:t>and</a:t>
            </a:r>
            <a:r>
              <a:rPr lang="en-US" sz="1600" b="1" spc="-55" dirty="0">
                <a:latin typeface="Tahoma"/>
                <a:cs typeface="Tahoma"/>
              </a:rPr>
              <a:t> </a:t>
            </a:r>
            <a:r>
              <a:rPr lang="en-US" sz="1600" b="1" spc="-114" dirty="0">
                <a:latin typeface="Tahoma"/>
                <a:cs typeface="Tahoma"/>
              </a:rPr>
              <a:t>in</a:t>
            </a:r>
            <a:r>
              <a:rPr lang="en-US" sz="1600" b="1" spc="-55" dirty="0">
                <a:latin typeface="Tahoma"/>
                <a:cs typeface="Tahoma"/>
              </a:rPr>
              <a:t> </a:t>
            </a:r>
            <a:r>
              <a:rPr lang="en-US" sz="1600" b="1" spc="-110" dirty="0">
                <a:latin typeface="Tahoma"/>
                <a:cs typeface="Tahoma"/>
              </a:rPr>
              <a:t>the</a:t>
            </a:r>
            <a:r>
              <a:rPr lang="en-US" sz="1600" b="1" spc="-65" dirty="0">
                <a:latin typeface="Tahoma"/>
                <a:cs typeface="Tahoma"/>
              </a:rPr>
              <a:t> </a:t>
            </a:r>
            <a:r>
              <a:rPr lang="en-US" sz="1600" b="1" spc="-114" dirty="0">
                <a:latin typeface="Tahoma"/>
                <a:cs typeface="Tahoma"/>
              </a:rPr>
              <a:t>contralateral</a:t>
            </a:r>
            <a:r>
              <a:rPr lang="en-US" sz="1600" b="1" spc="-55" dirty="0">
                <a:latin typeface="Tahoma"/>
                <a:cs typeface="Tahoma"/>
              </a:rPr>
              <a:t> </a:t>
            </a:r>
            <a:r>
              <a:rPr lang="en-US" sz="1600" b="1" spc="-50" dirty="0">
                <a:latin typeface="Tahoma"/>
                <a:cs typeface="Tahoma"/>
              </a:rPr>
              <a:t>breast.</a:t>
            </a:r>
          </a:p>
          <a:p>
            <a:pPr marL="603885" marR="267335">
              <a:lnSpc>
                <a:spcPct val="135000"/>
              </a:lnSpc>
              <a:spcBef>
                <a:spcPts val="1225"/>
              </a:spcBef>
            </a:pPr>
            <a:r>
              <a:rPr lang="en-US" sz="1600" b="1" spc="-110" dirty="0">
                <a:latin typeface="Tahoma"/>
                <a:cs typeface="Tahoma"/>
              </a:rPr>
              <a:t>#Difficult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75" dirty="0">
                <a:latin typeface="Tahoma"/>
                <a:cs typeface="Tahoma"/>
              </a:rPr>
              <a:t>to</a:t>
            </a:r>
            <a:r>
              <a:rPr lang="en-US" sz="1600" b="1" spc="-65" dirty="0">
                <a:latin typeface="Tahoma"/>
                <a:cs typeface="Tahoma"/>
              </a:rPr>
              <a:t> </a:t>
            </a:r>
            <a:r>
              <a:rPr lang="en-US" sz="1600" b="1" spc="-95" dirty="0">
                <a:latin typeface="Tahoma"/>
                <a:cs typeface="Tahoma"/>
              </a:rPr>
              <a:t>detect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35" dirty="0" err="1">
                <a:latin typeface="Tahoma"/>
                <a:cs typeface="Tahoma"/>
              </a:rPr>
              <a:t>mammographically</a:t>
            </a:r>
            <a:r>
              <a:rPr lang="en-US" sz="1600" b="1" spc="-65" dirty="0">
                <a:latin typeface="Tahoma"/>
                <a:cs typeface="Tahoma"/>
              </a:rPr>
              <a:t> </a:t>
            </a:r>
            <a:r>
              <a:rPr lang="en-US" sz="1600" b="1" spc="-140" dirty="0">
                <a:latin typeface="Tahoma"/>
                <a:cs typeface="Tahoma"/>
              </a:rPr>
              <a:t>and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10" dirty="0">
                <a:latin typeface="Tahoma"/>
                <a:cs typeface="Tahoma"/>
              </a:rPr>
              <a:t>on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14" dirty="0">
                <a:latin typeface="Tahoma"/>
                <a:cs typeface="Tahoma"/>
              </a:rPr>
              <a:t>physical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25" dirty="0">
                <a:latin typeface="Tahoma"/>
                <a:cs typeface="Tahoma"/>
              </a:rPr>
              <a:t>examination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120" dirty="0">
                <a:latin typeface="Tahoma"/>
                <a:cs typeface="Tahoma"/>
              </a:rPr>
              <a:t>because</a:t>
            </a:r>
            <a:r>
              <a:rPr lang="en-US" sz="1600" b="1" spc="-70" dirty="0">
                <a:latin typeface="Tahoma"/>
                <a:cs typeface="Tahoma"/>
              </a:rPr>
              <a:t> of</a:t>
            </a:r>
            <a:r>
              <a:rPr lang="en-US" sz="1600" b="1" spc="-60" dirty="0">
                <a:latin typeface="Tahoma"/>
                <a:cs typeface="Tahoma"/>
              </a:rPr>
              <a:t> </a:t>
            </a:r>
            <a:r>
              <a:rPr lang="en-US" sz="1600" b="1" spc="-25" dirty="0">
                <a:latin typeface="Tahoma"/>
                <a:cs typeface="Tahoma"/>
              </a:rPr>
              <a:t>its </a:t>
            </a:r>
            <a:r>
              <a:rPr lang="en-US" sz="1600" b="1" spc="-105" dirty="0">
                <a:latin typeface="Tahoma"/>
                <a:cs typeface="Tahoma"/>
              </a:rPr>
              <a:t>indistinct</a:t>
            </a:r>
            <a:r>
              <a:rPr lang="en-US" sz="1600" b="1" spc="-55" dirty="0">
                <a:latin typeface="Tahoma"/>
                <a:cs typeface="Tahoma"/>
              </a:rPr>
              <a:t> </a:t>
            </a:r>
            <a:r>
              <a:rPr lang="en-US" sz="1600" b="1" spc="-10" dirty="0">
                <a:latin typeface="Tahoma"/>
                <a:cs typeface="Tahoma"/>
              </a:rPr>
              <a:t>border.</a:t>
            </a:r>
          </a:p>
        </p:txBody>
      </p:sp>
    </p:spTree>
    <p:extLst>
      <p:ext uri="{BB962C8B-B14F-4D97-AF65-F5344CB8AC3E}">
        <p14:creationId xmlns:p14="http://schemas.microsoft.com/office/powerpoint/2010/main" val="214430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86" y="660791"/>
            <a:ext cx="7781120" cy="366099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36" y="3909567"/>
            <a:ext cx="7740015" cy="1229360"/>
          </a:xfrm>
          <a:custGeom>
            <a:avLst/>
            <a:gdLst/>
            <a:ahLst/>
            <a:cxnLst/>
            <a:rect l="l" t="t" r="r" b="b"/>
            <a:pathLst>
              <a:path w="7740015" h="1229360">
                <a:moveTo>
                  <a:pt x="7739507" y="1229118"/>
                </a:moveTo>
                <a:lnTo>
                  <a:pt x="7708443" y="1178382"/>
                </a:lnTo>
                <a:lnTo>
                  <a:pt x="7683487" y="1140320"/>
                </a:lnTo>
                <a:lnTo>
                  <a:pt x="7656843" y="1101001"/>
                </a:lnTo>
                <a:lnTo>
                  <a:pt x="7628496" y="1061681"/>
                </a:lnTo>
                <a:lnTo>
                  <a:pt x="7602563" y="1027430"/>
                </a:lnTo>
                <a:lnTo>
                  <a:pt x="7576058" y="993190"/>
                </a:lnTo>
                <a:lnTo>
                  <a:pt x="7548981" y="960208"/>
                </a:lnTo>
                <a:lnTo>
                  <a:pt x="7521346" y="925957"/>
                </a:lnTo>
                <a:lnTo>
                  <a:pt x="7493140" y="894245"/>
                </a:lnTo>
                <a:lnTo>
                  <a:pt x="7464361" y="861275"/>
                </a:lnTo>
                <a:lnTo>
                  <a:pt x="7434999" y="830834"/>
                </a:lnTo>
                <a:lnTo>
                  <a:pt x="7405052" y="799122"/>
                </a:lnTo>
                <a:lnTo>
                  <a:pt x="7374534" y="768680"/>
                </a:lnTo>
                <a:lnTo>
                  <a:pt x="7311720" y="709053"/>
                </a:lnTo>
                <a:lnTo>
                  <a:pt x="7279437" y="679881"/>
                </a:lnTo>
                <a:lnTo>
                  <a:pt x="7246556" y="651979"/>
                </a:lnTo>
                <a:lnTo>
                  <a:pt x="7213066" y="624078"/>
                </a:lnTo>
                <a:lnTo>
                  <a:pt x="7178992" y="596163"/>
                </a:lnTo>
                <a:lnTo>
                  <a:pt x="7144309" y="569531"/>
                </a:lnTo>
                <a:lnTo>
                  <a:pt x="7109015" y="542899"/>
                </a:lnTo>
                <a:lnTo>
                  <a:pt x="7073125" y="517525"/>
                </a:lnTo>
                <a:lnTo>
                  <a:pt x="7036613" y="492150"/>
                </a:lnTo>
                <a:lnTo>
                  <a:pt x="6999491" y="468058"/>
                </a:lnTo>
                <a:lnTo>
                  <a:pt x="6961759" y="443953"/>
                </a:lnTo>
                <a:lnTo>
                  <a:pt x="6884416" y="398297"/>
                </a:lnTo>
                <a:lnTo>
                  <a:pt x="6844805" y="375462"/>
                </a:lnTo>
                <a:lnTo>
                  <a:pt x="6722211" y="313309"/>
                </a:lnTo>
                <a:lnTo>
                  <a:pt x="6680073" y="293014"/>
                </a:lnTo>
                <a:lnTo>
                  <a:pt x="6637299" y="273989"/>
                </a:lnTo>
                <a:lnTo>
                  <a:pt x="6505105" y="220713"/>
                </a:lnTo>
                <a:lnTo>
                  <a:pt x="6413741" y="187731"/>
                </a:lnTo>
                <a:lnTo>
                  <a:pt x="6367069" y="172504"/>
                </a:lnTo>
                <a:lnTo>
                  <a:pt x="6223089" y="130657"/>
                </a:lnTo>
                <a:lnTo>
                  <a:pt x="6173762" y="117970"/>
                </a:lnTo>
                <a:lnTo>
                  <a:pt x="6073102" y="95135"/>
                </a:lnTo>
                <a:lnTo>
                  <a:pt x="5969736" y="74841"/>
                </a:lnTo>
                <a:lnTo>
                  <a:pt x="5863653" y="57086"/>
                </a:lnTo>
                <a:lnTo>
                  <a:pt x="5754814" y="41859"/>
                </a:lnTo>
                <a:lnTo>
                  <a:pt x="5699353" y="36791"/>
                </a:lnTo>
                <a:lnTo>
                  <a:pt x="5643194" y="30441"/>
                </a:lnTo>
                <a:lnTo>
                  <a:pt x="5586349" y="25374"/>
                </a:lnTo>
                <a:lnTo>
                  <a:pt x="5470525" y="17767"/>
                </a:lnTo>
                <a:lnTo>
                  <a:pt x="5411559" y="15227"/>
                </a:lnTo>
                <a:lnTo>
                  <a:pt x="5291506" y="12687"/>
                </a:lnTo>
                <a:lnTo>
                  <a:pt x="5139956" y="12687"/>
                </a:lnTo>
                <a:lnTo>
                  <a:pt x="5047983" y="15227"/>
                </a:lnTo>
                <a:lnTo>
                  <a:pt x="5001425" y="17767"/>
                </a:lnTo>
                <a:lnTo>
                  <a:pt x="4954473" y="19024"/>
                </a:lnTo>
                <a:lnTo>
                  <a:pt x="4907127" y="21564"/>
                </a:lnTo>
                <a:lnTo>
                  <a:pt x="4713859" y="36791"/>
                </a:lnTo>
                <a:lnTo>
                  <a:pt x="4614850" y="46939"/>
                </a:lnTo>
                <a:lnTo>
                  <a:pt x="4412069" y="72301"/>
                </a:lnTo>
                <a:lnTo>
                  <a:pt x="4308259" y="87528"/>
                </a:lnTo>
                <a:lnTo>
                  <a:pt x="4149509" y="114160"/>
                </a:lnTo>
                <a:lnTo>
                  <a:pt x="4095788" y="124307"/>
                </a:lnTo>
                <a:lnTo>
                  <a:pt x="4043730" y="133184"/>
                </a:lnTo>
                <a:lnTo>
                  <a:pt x="3991660" y="143332"/>
                </a:lnTo>
                <a:lnTo>
                  <a:pt x="3679215" y="196608"/>
                </a:lnTo>
                <a:lnTo>
                  <a:pt x="3627183" y="204216"/>
                </a:lnTo>
                <a:lnTo>
                  <a:pt x="3575189" y="213106"/>
                </a:lnTo>
                <a:lnTo>
                  <a:pt x="3264103" y="258762"/>
                </a:lnTo>
                <a:lnTo>
                  <a:pt x="3160890" y="271449"/>
                </a:lnTo>
                <a:lnTo>
                  <a:pt x="3109404" y="279057"/>
                </a:lnTo>
                <a:lnTo>
                  <a:pt x="3006687" y="291744"/>
                </a:lnTo>
                <a:lnTo>
                  <a:pt x="2955467" y="296811"/>
                </a:lnTo>
                <a:lnTo>
                  <a:pt x="2904363" y="303161"/>
                </a:lnTo>
                <a:lnTo>
                  <a:pt x="2650528" y="328523"/>
                </a:lnTo>
                <a:lnTo>
                  <a:pt x="2600147" y="332333"/>
                </a:lnTo>
                <a:lnTo>
                  <a:pt x="2549906" y="337400"/>
                </a:lnTo>
                <a:lnTo>
                  <a:pt x="2449880" y="345020"/>
                </a:lnTo>
                <a:lnTo>
                  <a:pt x="2400109" y="347548"/>
                </a:lnTo>
                <a:lnTo>
                  <a:pt x="2350490" y="351358"/>
                </a:lnTo>
                <a:lnTo>
                  <a:pt x="2153818" y="361505"/>
                </a:lnTo>
                <a:lnTo>
                  <a:pt x="2105113" y="362775"/>
                </a:lnTo>
                <a:lnTo>
                  <a:pt x="2056612" y="365315"/>
                </a:lnTo>
                <a:lnTo>
                  <a:pt x="2008314" y="366585"/>
                </a:lnTo>
                <a:lnTo>
                  <a:pt x="1960232" y="366585"/>
                </a:lnTo>
                <a:lnTo>
                  <a:pt x="1912366" y="367855"/>
                </a:lnTo>
                <a:lnTo>
                  <a:pt x="1864715" y="367855"/>
                </a:lnTo>
                <a:lnTo>
                  <a:pt x="1817293" y="369112"/>
                </a:lnTo>
                <a:lnTo>
                  <a:pt x="1759470" y="367855"/>
                </a:lnTo>
                <a:lnTo>
                  <a:pt x="1702003" y="367855"/>
                </a:lnTo>
                <a:lnTo>
                  <a:pt x="1588198" y="365315"/>
                </a:lnTo>
                <a:lnTo>
                  <a:pt x="1420469" y="357708"/>
                </a:lnTo>
                <a:lnTo>
                  <a:pt x="1365389" y="353898"/>
                </a:lnTo>
                <a:lnTo>
                  <a:pt x="1310741" y="348818"/>
                </a:lnTo>
                <a:lnTo>
                  <a:pt x="1256550" y="345020"/>
                </a:lnTo>
                <a:lnTo>
                  <a:pt x="1202804" y="339940"/>
                </a:lnTo>
                <a:lnTo>
                  <a:pt x="1044435" y="320916"/>
                </a:lnTo>
                <a:lnTo>
                  <a:pt x="890536" y="298081"/>
                </a:lnTo>
                <a:lnTo>
                  <a:pt x="840282" y="289204"/>
                </a:lnTo>
                <a:lnTo>
                  <a:pt x="692797" y="258762"/>
                </a:lnTo>
                <a:lnTo>
                  <a:pt x="644766" y="247345"/>
                </a:lnTo>
                <a:lnTo>
                  <a:pt x="504202" y="209296"/>
                </a:lnTo>
                <a:lnTo>
                  <a:pt x="413550" y="181394"/>
                </a:lnTo>
                <a:lnTo>
                  <a:pt x="369163" y="166166"/>
                </a:lnTo>
                <a:lnTo>
                  <a:pt x="239928" y="116700"/>
                </a:lnTo>
                <a:lnTo>
                  <a:pt x="198183" y="98945"/>
                </a:lnTo>
                <a:lnTo>
                  <a:pt x="116776" y="60883"/>
                </a:lnTo>
                <a:lnTo>
                  <a:pt x="77127" y="41859"/>
                </a:lnTo>
                <a:lnTo>
                  <a:pt x="38201" y="21564"/>
                </a:lnTo>
                <a:lnTo>
                  <a:pt x="0" y="0"/>
                </a:lnTo>
                <a:lnTo>
                  <a:pt x="0" y="492150"/>
                </a:lnTo>
                <a:lnTo>
                  <a:pt x="24790" y="507377"/>
                </a:lnTo>
                <a:lnTo>
                  <a:pt x="50584" y="522592"/>
                </a:lnTo>
                <a:lnTo>
                  <a:pt x="77381" y="539089"/>
                </a:lnTo>
                <a:lnTo>
                  <a:pt x="105206" y="554304"/>
                </a:lnTo>
                <a:lnTo>
                  <a:pt x="134086" y="570801"/>
                </a:lnTo>
                <a:lnTo>
                  <a:pt x="164020" y="586016"/>
                </a:lnTo>
                <a:lnTo>
                  <a:pt x="227164" y="616458"/>
                </a:lnTo>
                <a:lnTo>
                  <a:pt x="294754" y="646899"/>
                </a:lnTo>
                <a:lnTo>
                  <a:pt x="330263" y="662127"/>
                </a:lnTo>
                <a:lnTo>
                  <a:pt x="366928" y="676084"/>
                </a:lnTo>
                <a:lnTo>
                  <a:pt x="404787" y="691299"/>
                </a:lnTo>
                <a:lnTo>
                  <a:pt x="443839" y="705256"/>
                </a:lnTo>
                <a:lnTo>
                  <a:pt x="484098" y="719201"/>
                </a:lnTo>
                <a:lnTo>
                  <a:pt x="525589" y="731888"/>
                </a:lnTo>
                <a:lnTo>
                  <a:pt x="568337" y="745845"/>
                </a:lnTo>
                <a:lnTo>
                  <a:pt x="657631" y="771207"/>
                </a:lnTo>
                <a:lnTo>
                  <a:pt x="704227" y="782624"/>
                </a:lnTo>
                <a:lnTo>
                  <a:pt x="752119" y="795312"/>
                </a:lnTo>
                <a:lnTo>
                  <a:pt x="801357" y="806729"/>
                </a:lnTo>
                <a:lnTo>
                  <a:pt x="957224" y="837171"/>
                </a:lnTo>
                <a:lnTo>
                  <a:pt x="1125677" y="863803"/>
                </a:lnTo>
                <a:lnTo>
                  <a:pt x="1184706" y="871423"/>
                </a:lnTo>
                <a:lnTo>
                  <a:pt x="1370647" y="890447"/>
                </a:lnTo>
                <a:lnTo>
                  <a:pt x="1435646" y="895515"/>
                </a:lnTo>
                <a:lnTo>
                  <a:pt x="1570253" y="903135"/>
                </a:lnTo>
                <a:lnTo>
                  <a:pt x="1711121" y="908202"/>
                </a:lnTo>
                <a:lnTo>
                  <a:pt x="1783943" y="909472"/>
                </a:lnTo>
                <a:lnTo>
                  <a:pt x="1903704" y="909472"/>
                </a:lnTo>
                <a:lnTo>
                  <a:pt x="1949615" y="908202"/>
                </a:lnTo>
                <a:lnTo>
                  <a:pt x="1996109" y="908202"/>
                </a:lnTo>
                <a:lnTo>
                  <a:pt x="2090902" y="905662"/>
                </a:lnTo>
                <a:lnTo>
                  <a:pt x="2139200" y="903135"/>
                </a:lnTo>
                <a:lnTo>
                  <a:pt x="2188108" y="901865"/>
                </a:lnTo>
                <a:lnTo>
                  <a:pt x="2287752" y="896785"/>
                </a:lnTo>
                <a:lnTo>
                  <a:pt x="2338501" y="892987"/>
                </a:lnTo>
                <a:lnTo>
                  <a:pt x="2389860" y="890447"/>
                </a:lnTo>
                <a:lnTo>
                  <a:pt x="2441854" y="886637"/>
                </a:lnTo>
                <a:lnTo>
                  <a:pt x="2494470" y="881570"/>
                </a:lnTo>
                <a:lnTo>
                  <a:pt x="2547721" y="877760"/>
                </a:lnTo>
                <a:lnTo>
                  <a:pt x="2656128" y="867613"/>
                </a:lnTo>
                <a:lnTo>
                  <a:pt x="2711285" y="861275"/>
                </a:lnTo>
                <a:lnTo>
                  <a:pt x="2767088" y="856195"/>
                </a:lnTo>
                <a:lnTo>
                  <a:pt x="2823540" y="849858"/>
                </a:lnTo>
                <a:lnTo>
                  <a:pt x="2881134" y="842238"/>
                </a:lnTo>
                <a:lnTo>
                  <a:pt x="2938272" y="835901"/>
                </a:lnTo>
                <a:lnTo>
                  <a:pt x="2994952" y="830834"/>
                </a:lnTo>
                <a:lnTo>
                  <a:pt x="3051187" y="824484"/>
                </a:lnTo>
                <a:lnTo>
                  <a:pt x="3106966" y="819416"/>
                </a:lnTo>
                <a:lnTo>
                  <a:pt x="3162300" y="813066"/>
                </a:lnTo>
                <a:lnTo>
                  <a:pt x="3217189" y="807999"/>
                </a:lnTo>
                <a:lnTo>
                  <a:pt x="3271634" y="804189"/>
                </a:lnTo>
                <a:lnTo>
                  <a:pt x="3379178" y="794042"/>
                </a:lnTo>
                <a:lnTo>
                  <a:pt x="3537166" y="782624"/>
                </a:lnTo>
                <a:lnTo>
                  <a:pt x="3588943" y="780084"/>
                </a:lnTo>
                <a:lnTo>
                  <a:pt x="3640277" y="776287"/>
                </a:lnTo>
                <a:lnTo>
                  <a:pt x="3890403" y="763600"/>
                </a:lnTo>
                <a:lnTo>
                  <a:pt x="3939121" y="762330"/>
                </a:lnTo>
                <a:lnTo>
                  <a:pt x="3987406" y="759790"/>
                </a:lnTo>
                <a:lnTo>
                  <a:pt x="4082669" y="757262"/>
                </a:lnTo>
                <a:lnTo>
                  <a:pt x="4129659" y="757262"/>
                </a:lnTo>
                <a:lnTo>
                  <a:pt x="4176217" y="755992"/>
                </a:lnTo>
                <a:lnTo>
                  <a:pt x="4222343" y="755992"/>
                </a:lnTo>
                <a:lnTo>
                  <a:pt x="4268051" y="754722"/>
                </a:lnTo>
                <a:lnTo>
                  <a:pt x="4385157" y="754722"/>
                </a:lnTo>
                <a:lnTo>
                  <a:pt x="4525556" y="757262"/>
                </a:lnTo>
                <a:lnTo>
                  <a:pt x="4728019" y="764870"/>
                </a:lnTo>
                <a:lnTo>
                  <a:pt x="4920805" y="776287"/>
                </a:lnTo>
                <a:lnTo>
                  <a:pt x="5043995" y="786434"/>
                </a:lnTo>
                <a:lnTo>
                  <a:pt x="5220894" y="805459"/>
                </a:lnTo>
                <a:lnTo>
                  <a:pt x="5388407" y="828294"/>
                </a:lnTo>
                <a:lnTo>
                  <a:pt x="5494921" y="846048"/>
                </a:lnTo>
                <a:lnTo>
                  <a:pt x="5695683" y="886637"/>
                </a:lnTo>
                <a:lnTo>
                  <a:pt x="5790019" y="909472"/>
                </a:lnTo>
                <a:lnTo>
                  <a:pt x="5835675" y="922159"/>
                </a:lnTo>
                <a:lnTo>
                  <a:pt x="5880354" y="933577"/>
                </a:lnTo>
                <a:lnTo>
                  <a:pt x="5924029" y="946251"/>
                </a:lnTo>
                <a:lnTo>
                  <a:pt x="5966714" y="960208"/>
                </a:lnTo>
                <a:lnTo>
                  <a:pt x="6008421" y="972896"/>
                </a:lnTo>
                <a:lnTo>
                  <a:pt x="6088900" y="1000798"/>
                </a:lnTo>
                <a:lnTo>
                  <a:pt x="6127686" y="1016025"/>
                </a:lnTo>
                <a:lnTo>
                  <a:pt x="6165494" y="1031240"/>
                </a:lnTo>
                <a:lnTo>
                  <a:pt x="6202350" y="1046467"/>
                </a:lnTo>
                <a:lnTo>
                  <a:pt x="6238240" y="1061681"/>
                </a:lnTo>
                <a:lnTo>
                  <a:pt x="6273177" y="1078179"/>
                </a:lnTo>
                <a:lnTo>
                  <a:pt x="6307163" y="1093393"/>
                </a:lnTo>
                <a:lnTo>
                  <a:pt x="6340195" y="1109878"/>
                </a:lnTo>
                <a:lnTo>
                  <a:pt x="6372288" y="1127645"/>
                </a:lnTo>
                <a:lnTo>
                  <a:pt x="6403441" y="1144130"/>
                </a:lnTo>
                <a:lnTo>
                  <a:pt x="6433667" y="1161884"/>
                </a:lnTo>
                <a:lnTo>
                  <a:pt x="6462954" y="1179652"/>
                </a:lnTo>
                <a:lnTo>
                  <a:pt x="6491313" y="1197406"/>
                </a:lnTo>
                <a:lnTo>
                  <a:pt x="6518757" y="1216431"/>
                </a:lnTo>
                <a:lnTo>
                  <a:pt x="6537757" y="1229118"/>
                </a:lnTo>
                <a:lnTo>
                  <a:pt x="7739507" y="1229118"/>
                </a:lnTo>
                <a:close/>
              </a:path>
            </a:pathLst>
          </a:custGeom>
          <a:solidFill>
            <a:srgbClr val="FFD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0365" y="466851"/>
            <a:ext cx="79241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390" dirty="0">
                <a:latin typeface="Georgia"/>
                <a:cs typeface="Georgia"/>
              </a:rPr>
              <a:t>3-</a:t>
            </a:r>
            <a:r>
              <a:rPr sz="4000" b="1" spc="-150" dirty="0">
                <a:latin typeface="Georgia"/>
                <a:cs typeface="Georgia"/>
              </a:rPr>
              <a:t> </a:t>
            </a:r>
            <a:r>
              <a:rPr sz="4000" b="1" spc="-30" dirty="0">
                <a:latin typeface="Georgia"/>
                <a:cs typeface="Georgia"/>
              </a:rPr>
              <a:t>Inflammatory</a:t>
            </a:r>
            <a:r>
              <a:rPr sz="4000" b="1" spc="-150" dirty="0">
                <a:latin typeface="Georgia"/>
                <a:cs typeface="Georgia"/>
              </a:rPr>
              <a:t> </a:t>
            </a:r>
            <a:r>
              <a:rPr sz="4000" b="1" spc="-50" dirty="0">
                <a:latin typeface="Georgia"/>
                <a:cs typeface="Georgia"/>
              </a:rPr>
              <a:t>breast</a:t>
            </a:r>
            <a:r>
              <a:rPr sz="4000" b="1" spc="-155" dirty="0">
                <a:latin typeface="Georgia"/>
                <a:cs typeface="Georgia"/>
              </a:rPr>
              <a:t> </a:t>
            </a:r>
            <a:r>
              <a:rPr sz="4000" b="1" spc="-20" dirty="0">
                <a:latin typeface="Georgia"/>
                <a:cs typeface="Georgia"/>
              </a:rPr>
              <a:t>cancer</a:t>
            </a:r>
            <a:endParaRPr sz="4000" b="1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0365" y="1169414"/>
            <a:ext cx="8110220" cy="2735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fast-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growing,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often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fatal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cancer.</a:t>
            </a:r>
            <a:endParaRPr sz="1600">
              <a:latin typeface="Tahoma"/>
              <a:cs typeface="Tahoma"/>
            </a:endParaRPr>
          </a:p>
          <a:p>
            <a:pPr marL="54610">
              <a:lnSpc>
                <a:spcPct val="100000"/>
              </a:lnSpc>
            </a:pP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characterized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5" dirty="0">
                <a:solidFill>
                  <a:srgbClr val="941B6C"/>
                </a:solidFill>
                <a:latin typeface="Tahoma"/>
                <a:cs typeface="Tahoma"/>
              </a:rPr>
              <a:t>by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30" dirty="0">
                <a:solidFill>
                  <a:srgbClr val="941B6C"/>
                </a:solidFill>
                <a:latin typeface="Tahoma"/>
                <a:cs typeface="Tahoma"/>
              </a:rPr>
              <a:t>dermal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941B6C"/>
                </a:solidFill>
                <a:latin typeface="Tahoma"/>
                <a:cs typeface="Tahoma"/>
              </a:rPr>
              <a:t>lymphatic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941B6C"/>
                </a:solidFill>
                <a:latin typeface="Tahoma"/>
                <a:cs typeface="Tahoma"/>
              </a:rPr>
              <a:t>invasion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941B6C"/>
                </a:solidFill>
                <a:latin typeface="Tahoma"/>
                <a:cs typeface="Tahoma"/>
              </a:rPr>
              <a:t>cells</a:t>
            </a:r>
            <a:r>
              <a:rPr sz="1600" b="1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mostly</a:t>
            </a: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ductal</a:t>
            </a:r>
            <a:r>
              <a:rPr sz="1600" b="1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941B6C"/>
                </a:solidFill>
                <a:latin typeface="Tahoma"/>
                <a:cs typeface="Tahoma"/>
              </a:rPr>
              <a:t>carcinoma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ahoma"/>
              <a:cs typeface="Tahoma"/>
            </a:endParaRPr>
          </a:p>
          <a:p>
            <a:pPr marL="137160" marR="517525" indent="-125095">
              <a:lnSpc>
                <a:spcPts val="1900"/>
              </a:lnSpc>
              <a:buClr>
                <a:srgbClr val="000000"/>
              </a:buClr>
              <a:buFont typeface="Arial MT"/>
              <a:buChar char="-"/>
              <a:tabLst>
                <a:tab pos="137160" algn="l"/>
              </a:tabLst>
            </a:pPr>
            <a:r>
              <a:rPr sz="1600" b="1" spc="-65" dirty="0">
                <a:solidFill>
                  <a:srgbClr val="941B6C"/>
                </a:solidFill>
                <a:latin typeface="Tahoma"/>
                <a:cs typeface="Tahoma"/>
              </a:rPr>
              <a:t>As</a:t>
            </a:r>
            <a:r>
              <a:rPr sz="16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rgbClr val="941B6C"/>
                </a:solidFill>
                <a:latin typeface="Tahoma"/>
                <a:cs typeface="Tahoma"/>
              </a:rPr>
              <a:t>result</a:t>
            </a:r>
            <a:r>
              <a:rPr sz="1600" spc="-110" dirty="0">
                <a:solidFill>
                  <a:srgbClr val="941B6C"/>
                </a:solidFill>
                <a:latin typeface="Tahoma"/>
                <a:cs typeface="Tahoma"/>
              </a:rPr>
              <a:t>,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appears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inflamed,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skin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appears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thickened,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resembling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orange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peel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(peau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d’orange).</a:t>
            </a:r>
            <a:endParaRPr sz="1600">
              <a:latin typeface="Tahoma"/>
              <a:cs typeface="Tahoma"/>
            </a:endParaRPr>
          </a:p>
          <a:p>
            <a:pPr marL="176530" indent="-163830">
              <a:lnSpc>
                <a:spcPts val="1780"/>
              </a:lnSpc>
              <a:buClr>
                <a:srgbClr val="000000"/>
              </a:buClr>
              <a:buChar char="-"/>
              <a:tabLst>
                <a:tab pos="176530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lymph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nodes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feel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like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hard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lumps.</a:t>
            </a:r>
            <a:endParaRPr sz="1600">
              <a:latin typeface="Tahoma"/>
              <a:cs typeface="Tahoma"/>
            </a:endParaRPr>
          </a:p>
          <a:p>
            <a:pPr marL="54610">
              <a:lnSpc>
                <a:spcPts val="2110"/>
              </a:lnSpc>
            </a:pPr>
            <a:r>
              <a:rPr sz="1800" b="1" spc="-114" dirty="0">
                <a:solidFill>
                  <a:srgbClr val="941B6C"/>
                </a:solidFill>
                <a:latin typeface="Tahoma"/>
                <a:cs typeface="Tahoma"/>
              </a:rPr>
              <a:t>-</a:t>
            </a:r>
            <a:r>
              <a:rPr sz="1600" b="1" dirty="0">
                <a:solidFill>
                  <a:srgbClr val="941B6C"/>
                </a:solidFill>
                <a:latin typeface="Tahoma"/>
                <a:cs typeface="Tahoma"/>
              </a:rPr>
              <a:t>NO</a:t>
            </a:r>
            <a:r>
              <a:rPr sz="16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mass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felt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itself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because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this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dispersed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throughout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b="1" u="heavy" spc="-9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Unlike</a:t>
            </a:r>
            <a:r>
              <a:rPr sz="1600" b="1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mastitis</a:t>
            </a:r>
            <a:r>
              <a:rPr sz="1600" u="heavy" spc="-1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,</a:t>
            </a:r>
            <a:r>
              <a:rPr sz="1600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no</a:t>
            </a:r>
            <a:r>
              <a:rPr sz="1600" u="heavy" spc="-7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fever</a:t>
            </a:r>
            <a:r>
              <a:rPr sz="1600" u="heavy" spc="-5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or</a:t>
            </a:r>
            <a:r>
              <a:rPr sz="1600" u="heavy" spc="-6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leukocytosis</a:t>
            </a:r>
            <a:r>
              <a:rPr sz="1600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is</a:t>
            </a:r>
            <a:r>
              <a:rPr sz="1600" u="heavy" spc="-7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present.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  <a:spcBef>
                <a:spcPts val="5"/>
              </a:spcBef>
            </a:pPr>
            <a:r>
              <a:rPr sz="1600" b="1" u="heavy" spc="-14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x</a:t>
            </a:r>
            <a:r>
              <a:rPr sz="1600" b="1" u="heavy" spc="-7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Treatment</a:t>
            </a:r>
            <a:r>
              <a:rPr sz="1600" u="heavy" spc="-12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:</a:t>
            </a:r>
            <a:r>
              <a:rPr sz="1600" u="heavy" spc="-8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chemotherapy</a:t>
            </a:r>
            <a:r>
              <a:rPr sz="1600" u="heavy" spc="-8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25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+</a:t>
            </a:r>
            <a:r>
              <a:rPr sz="1600" u="heavy" spc="-8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radiotherapy</a:t>
            </a:r>
            <a:r>
              <a:rPr sz="1600" u="heavy" spc="-8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25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+</a:t>
            </a:r>
            <a:r>
              <a:rPr sz="1600" u="heavy" spc="-8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radical</a:t>
            </a:r>
            <a:r>
              <a:rPr sz="1600" u="heavy" spc="-8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heavy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mastectomy.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sz="1600" b="1" u="heavy" spc="-14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x</a:t>
            </a:r>
            <a:r>
              <a:rPr sz="1600" b="1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9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Poor</a:t>
            </a:r>
            <a:r>
              <a:rPr sz="1600" b="1" u="heavy" spc="-65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b="1" u="heavy" spc="-10" dirty="0">
                <a:solidFill>
                  <a:srgbClr val="941B6C"/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prognosis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1843" y="3766322"/>
            <a:ext cx="2529263" cy="1372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C6FA9-D917-73FD-AD13-77C30A891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97" y="3027696"/>
            <a:ext cx="2517708" cy="188972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7689" y="-122381"/>
            <a:ext cx="10515600" cy="1021304"/>
          </a:xfrm>
          <a:prstGeom prst="rect">
            <a:avLst/>
          </a:prstGeom>
        </p:spPr>
        <p:txBody>
          <a:bodyPr vert="horz" wrap="square" lIns="0" tIns="401827" rIns="0" bIns="0" rtlCol="0">
            <a:spAutoFit/>
          </a:bodyPr>
          <a:lstStyle/>
          <a:p>
            <a:pPr marL="154940">
              <a:lnSpc>
                <a:spcPct val="100000"/>
              </a:lnSpc>
              <a:spcBef>
                <a:spcPts val="100"/>
              </a:spcBef>
            </a:pPr>
            <a:r>
              <a:rPr sz="4000" b="1" spc="540" dirty="0">
                <a:latin typeface="Georgia"/>
                <a:cs typeface="Georgia"/>
              </a:rPr>
              <a:t>4-</a:t>
            </a:r>
            <a:r>
              <a:rPr sz="4000" b="1" spc="-125" dirty="0">
                <a:latin typeface="Georgia"/>
                <a:cs typeface="Georgia"/>
              </a:rPr>
              <a:t> </a:t>
            </a:r>
            <a:r>
              <a:rPr sz="4000" b="1" dirty="0">
                <a:latin typeface="Georgia"/>
                <a:cs typeface="Georgia"/>
              </a:rPr>
              <a:t>Paget</a:t>
            </a:r>
            <a:r>
              <a:rPr sz="4000" b="1" spc="-125" dirty="0">
                <a:latin typeface="Georgia"/>
                <a:cs typeface="Georgia"/>
              </a:rPr>
              <a:t> </a:t>
            </a:r>
            <a:r>
              <a:rPr sz="4000" b="1" spc="-35" dirty="0">
                <a:latin typeface="Georgia"/>
                <a:cs typeface="Georgia"/>
              </a:rPr>
              <a:t>disease</a:t>
            </a:r>
            <a:r>
              <a:rPr sz="4000" b="1" spc="-120" dirty="0">
                <a:latin typeface="Georgia"/>
                <a:cs typeface="Georgia"/>
              </a:rPr>
              <a:t> </a:t>
            </a:r>
            <a:r>
              <a:rPr sz="4000" b="1" dirty="0">
                <a:latin typeface="Georgia"/>
                <a:cs typeface="Georgia"/>
              </a:rPr>
              <a:t>of</a:t>
            </a:r>
            <a:r>
              <a:rPr sz="4000" b="1" spc="-125" dirty="0">
                <a:latin typeface="Georgia"/>
                <a:cs typeface="Georgia"/>
              </a:rPr>
              <a:t> </a:t>
            </a:r>
            <a:r>
              <a:rPr sz="4000" b="1" dirty="0">
                <a:latin typeface="Georgia"/>
                <a:cs typeface="Georgia"/>
              </a:rPr>
              <a:t>the</a:t>
            </a:r>
            <a:r>
              <a:rPr sz="4000" b="1" spc="-120" dirty="0">
                <a:latin typeface="Georgia"/>
                <a:cs typeface="Georgia"/>
              </a:rPr>
              <a:t> </a:t>
            </a:r>
            <a:r>
              <a:rPr sz="4000" b="1" spc="-10" dirty="0">
                <a:latin typeface="Georgia"/>
                <a:cs typeface="Georgia"/>
              </a:rPr>
              <a:t>nipple</a:t>
            </a:r>
            <a:endParaRPr sz="4000" b="1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2567" y="1200125"/>
            <a:ext cx="8698865" cy="3128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32186B"/>
              </a:buClr>
              <a:buSzPct val="112500"/>
              <a:buChar char="●"/>
              <a:tabLst>
                <a:tab pos="354965" algn="l"/>
              </a:tabLst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Ductal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(either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situ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or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invasive)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that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infiltrates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nipple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areola.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32186B"/>
              </a:buClr>
              <a:buFont typeface="Tahoma"/>
              <a:buChar char="●"/>
            </a:pP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0"/>
              </a:spcBef>
              <a:buClr>
                <a:srgbClr val="32186B"/>
              </a:buClr>
              <a:buFont typeface="Tahoma"/>
              <a:buChar char="●"/>
            </a:pP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32186B"/>
              </a:buClr>
              <a:buFont typeface="Tahoma"/>
              <a:buChar char="●"/>
              <a:tabLst>
                <a:tab pos="354965" algn="l"/>
              </a:tabLst>
            </a:pPr>
            <a:r>
              <a:rPr sz="1800" b="1" u="sng" spc="-10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Clinical</a:t>
            </a:r>
            <a:r>
              <a:rPr sz="1800" b="1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800" b="1" u="sng" spc="-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feature: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ts val="1910"/>
              </a:lnSpc>
              <a:spcBef>
                <a:spcPts val="60"/>
              </a:spcBef>
              <a:buClr>
                <a:srgbClr val="32186B"/>
              </a:buClr>
              <a:buSzPct val="112500"/>
              <a:buFont typeface="Tahoma"/>
              <a:buChar char="●"/>
              <a:tabLst>
                <a:tab pos="354965" algn="l"/>
              </a:tabLst>
            </a:pPr>
            <a:r>
              <a:rPr sz="1600" b="1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Erythematous,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ts val="1895"/>
              </a:lnSpc>
              <a:buClr>
                <a:srgbClr val="32186B"/>
              </a:buClr>
              <a:buSzPct val="112500"/>
              <a:buFont typeface="Tahoma"/>
              <a:buChar char="●"/>
              <a:tabLst>
                <a:tab pos="354965" algn="l"/>
              </a:tabLst>
            </a:pPr>
            <a:r>
              <a:rPr sz="1600" b="1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vesicular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rash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affecting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nipple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areola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ts val="1895"/>
              </a:lnSpc>
              <a:buClr>
                <a:srgbClr val="32186B"/>
              </a:buClr>
              <a:buSzPct val="112500"/>
              <a:buFont typeface="Tahoma"/>
              <a:buChar char="●"/>
              <a:tabLst>
                <a:tab pos="354965" algn="l"/>
              </a:tabLst>
            </a:pPr>
            <a:r>
              <a:rPr sz="1600" b="1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Pruritus,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burning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sensation,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nipple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retraction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ts val="1910"/>
              </a:lnSpc>
              <a:buClr>
                <a:srgbClr val="32186B"/>
              </a:buClr>
              <a:buSzPct val="112500"/>
              <a:buFont typeface="Tahoma"/>
              <a:buChar char="●"/>
              <a:tabLst>
                <a:tab pos="354965" algn="l"/>
              </a:tabLst>
            </a:pPr>
            <a:r>
              <a:rPr sz="1600" b="1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lesion</a:t>
            </a:r>
            <a:r>
              <a:rPr sz="16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eventually</a:t>
            </a:r>
            <a:r>
              <a:rPr sz="16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ulcerates</a:t>
            </a:r>
            <a:r>
              <a:rPr sz="16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→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blood-tinged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nipple</a:t>
            </a:r>
            <a:r>
              <a:rPr sz="16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discharge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45720" marR="5080" indent="-33655">
              <a:lnSpc>
                <a:spcPct val="101800"/>
              </a:lnSpc>
              <a:spcBef>
                <a:spcPts val="1835"/>
              </a:spcBef>
              <a:buClr>
                <a:srgbClr val="32186B"/>
              </a:buClr>
              <a:buSzPct val="75000"/>
              <a:buFont typeface="Tahoma"/>
              <a:buChar char="●"/>
              <a:tabLst>
                <a:tab pos="45720" algn="l"/>
                <a:tab pos="354965" algn="l"/>
              </a:tabLst>
            </a:pPr>
            <a:r>
              <a:rPr sz="2400" b="1" spc="-1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	Note</a:t>
            </a:r>
            <a:r>
              <a:rPr sz="2400" b="1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that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eczematous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skin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lesion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might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resemble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eczema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nipple,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however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unlike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later,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Paget's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disease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usually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presents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with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destroyed</a:t>
            </a:r>
            <a:r>
              <a:rPr sz="1600" u="sng" spc="-6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nipple</a:t>
            </a:r>
            <a:r>
              <a:rPr sz="1600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and</a:t>
            </a:r>
            <a:r>
              <a:rPr sz="1600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6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a</a:t>
            </a:r>
            <a:r>
              <a:rPr sz="1600" u="sng" spc="-6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skin</a:t>
            </a:r>
            <a:r>
              <a:rPr sz="1600" u="sng" spc="-7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lesion</a:t>
            </a:r>
            <a:r>
              <a:rPr sz="1600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of</a:t>
            </a:r>
            <a:r>
              <a:rPr sz="1600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2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ill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u="sng" spc="-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demarcated</a:t>
            </a:r>
            <a:r>
              <a:rPr sz="1600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2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edges</a:t>
            </a:r>
            <a:r>
              <a:rPr sz="1600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that</a:t>
            </a:r>
            <a:r>
              <a:rPr sz="1600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does</a:t>
            </a:r>
            <a:r>
              <a:rPr sz="1600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not</a:t>
            </a:r>
            <a:r>
              <a:rPr sz="1600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show</a:t>
            </a:r>
            <a:r>
              <a:rPr sz="1600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significant</a:t>
            </a:r>
            <a:r>
              <a:rPr sz="1600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response</a:t>
            </a:r>
            <a:r>
              <a:rPr sz="1600" u="sng" spc="-8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to</a:t>
            </a:r>
            <a:r>
              <a:rPr sz="1600" u="sng" spc="-8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steroidal</a:t>
            </a:r>
            <a:r>
              <a:rPr sz="1600" u="sng" spc="-7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 </a:t>
            </a:r>
            <a:r>
              <a:rPr sz="1600" u="sng" spc="-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C"/>
                  </a:solidFill>
                </a:uFill>
                <a:latin typeface="Tahoma"/>
                <a:cs typeface="Tahoma"/>
              </a:rPr>
              <a:t>therapy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.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B161A2-8FC1-9DBC-4E8D-245CEE25B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84" y="1529995"/>
            <a:ext cx="2280048" cy="187764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3982" y="1172971"/>
            <a:ext cx="7118984" cy="360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indent="-271780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284480" algn="l"/>
              </a:tabLst>
            </a:pPr>
            <a:r>
              <a:rPr sz="1800" b="1" spc="-1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Tubular</a:t>
            </a:r>
            <a:r>
              <a:rPr sz="1800" b="1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</a:t>
            </a:r>
            <a:r>
              <a:rPr sz="18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: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 marR="1270635">
              <a:lnSpc>
                <a:spcPct val="102200"/>
              </a:lnSpc>
            </a:pP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1–2%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invasive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carcinomas.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x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Typically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occurs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women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their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late</a:t>
            </a:r>
            <a:r>
              <a:rPr sz="18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40s.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lvl="1" indent="-285115">
              <a:lnSpc>
                <a:spcPts val="2090"/>
              </a:lnSpc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Characterized</a:t>
            </a:r>
            <a:r>
              <a:rPr sz="18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by</a:t>
            </a:r>
            <a:r>
              <a:rPr sz="1800" spc="-4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well-differentiated</a:t>
            </a:r>
            <a:r>
              <a:rPr sz="18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tubules</a:t>
            </a:r>
            <a:r>
              <a:rPr sz="18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that</a:t>
            </a:r>
            <a:r>
              <a:rPr sz="18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lack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lvl="1" indent="-285115">
              <a:lnSpc>
                <a:spcPct val="100000"/>
              </a:lnSpc>
              <a:spcBef>
                <a:spcPts val="45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myoepithelial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cells.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lvl="1" indent="-285115">
              <a:lnSpc>
                <a:spcPts val="2125"/>
              </a:lnSpc>
              <a:spcBef>
                <a:spcPts val="50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Excellent</a:t>
            </a:r>
            <a:r>
              <a:rPr sz="1800" spc="-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prognosis.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>
              <a:lnSpc>
                <a:spcPts val="2125"/>
              </a:lnSpc>
            </a:pPr>
            <a:r>
              <a:rPr sz="1800" b="1" spc="-1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2-</a:t>
            </a:r>
            <a:r>
              <a:rPr sz="1800" b="1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Medullary</a:t>
            </a:r>
            <a:r>
              <a:rPr sz="1800" b="1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b="1" spc="-1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</a:t>
            </a:r>
            <a:r>
              <a:rPr sz="1800" b="1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2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:</a:t>
            </a:r>
            <a:r>
              <a:rPr sz="18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5%</a:t>
            </a:r>
            <a:r>
              <a:rPr sz="18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8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invasive</a:t>
            </a:r>
            <a:r>
              <a:rPr sz="18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carcinomas.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 marR="5080" indent="285115">
              <a:lnSpc>
                <a:spcPts val="2090"/>
              </a:lnSpc>
              <a:spcBef>
                <a:spcPts val="175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characterized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by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large,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anaplastic,</a:t>
            </a:r>
            <a:r>
              <a:rPr sz="18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high-</a:t>
            </a:r>
            <a:r>
              <a:rPr sz="18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grade</a:t>
            </a:r>
            <a:r>
              <a:rPr sz="18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cells</a:t>
            </a:r>
            <a:r>
              <a:rPr sz="18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growing</a:t>
            </a:r>
            <a:r>
              <a:rPr sz="18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8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sheets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with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associated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lymphocytes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plasma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cells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8450" marR="1687195" indent="-285750">
              <a:lnSpc>
                <a:spcPts val="2210"/>
              </a:lnSpc>
              <a:spcBef>
                <a:spcPts val="20"/>
              </a:spcBef>
              <a:buClr>
                <a:srgbClr val="000000"/>
              </a:buClr>
              <a:buFont typeface="Arial MT"/>
              <a:buChar char="•"/>
              <a:tabLst>
                <a:tab pos="298450" algn="l"/>
              </a:tabLst>
            </a:pP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Grows</a:t>
            </a:r>
            <a:r>
              <a:rPr sz="18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as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a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well-circumscribed</a:t>
            </a:r>
            <a:r>
              <a:rPr sz="18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mass</a:t>
            </a:r>
            <a:r>
              <a:rPr sz="18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that</a:t>
            </a:r>
            <a:r>
              <a:rPr sz="18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can</a:t>
            </a:r>
            <a:r>
              <a:rPr sz="18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mimic fibroadenoma</a:t>
            </a:r>
            <a:r>
              <a:rPr sz="18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on</a:t>
            </a:r>
            <a:r>
              <a:rPr sz="18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mammography.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indent="-285115">
              <a:lnSpc>
                <a:spcPts val="2005"/>
              </a:lnSpc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Increased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incidence</a:t>
            </a:r>
            <a:r>
              <a:rPr sz="18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BRCA1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carriers.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indent="-285115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Relatively</a:t>
            </a:r>
            <a:r>
              <a:rPr sz="18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good</a:t>
            </a:r>
            <a:r>
              <a:rPr sz="18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prognosis</a:t>
            </a:r>
            <a:r>
              <a:rPr sz="1800" b="1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.</a:t>
            </a:r>
            <a:endParaRPr sz="18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45372" y="3392805"/>
            <a:ext cx="2527935" cy="1750695"/>
            <a:chOff x="6616389" y="3388240"/>
            <a:chExt cx="2527935" cy="17506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1975" y="3411478"/>
              <a:ext cx="2502024" cy="17268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6389" y="3388240"/>
              <a:ext cx="2527609" cy="17254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3982" y="239625"/>
            <a:ext cx="10515600" cy="51937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sz="3200" b="1" spc="800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-</a:t>
            </a:r>
            <a:r>
              <a:rPr sz="3200" b="1" spc="-6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Overview</a:t>
            </a:r>
            <a:r>
              <a:rPr sz="3200" b="1" spc="-9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of</a:t>
            </a:r>
            <a:r>
              <a:rPr sz="3200" b="1" spc="-8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3200" b="1" spc="-20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other</a:t>
            </a:r>
            <a:r>
              <a:rPr sz="3200" b="1" spc="-8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types</a:t>
            </a:r>
            <a:r>
              <a:rPr sz="3200" b="1" spc="-9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of</a:t>
            </a:r>
            <a:r>
              <a:rPr sz="3200" b="1" spc="-8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invasive</a:t>
            </a:r>
            <a:r>
              <a:rPr sz="3200" b="1" spc="-85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3200" b="1" spc="-10" dirty="0">
                <a:solidFill>
                  <a:schemeClr val="accent5">
                    <a:lumMod val="50000"/>
                  </a:schemeClr>
                </a:solidFill>
                <a:latin typeface="Georgia"/>
                <a:cs typeface="Georgia"/>
              </a:rPr>
              <a:t>breast cancer:</a:t>
            </a:r>
            <a:endParaRPr sz="3200" b="1" dirty="0">
              <a:solidFill>
                <a:schemeClr val="accent5">
                  <a:lumMod val="50000"/>
                </a:schemeClr>
              </a:solidFill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03020" y="1220604"/>
            <a:ext cx="2640965" cy="1887220"/>
            <a:chOff x="6503020" y="1220604"/>
            <a:chExt cx="2640965" cy="188722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9034" y="1245600"/>
              <a:ext cx="2614345" cy="18618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3020" y="1220604"/>
              <a:ext cx="2612641" cy="18603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30860" y="404490"/>
            <a:ext cx="4469066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3-</a:t>
            </a:r>
            <a:r>
              <a:rPr sz="2000" b="1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Mucinous</a:t>
            </a:r>
            <a:r>
              <a:rPr sz="2000" b="1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b="1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</a:t>
            </a:r>
            <a:r>
              <a:rPr sz="20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:</a:t>
            </a:r>
            <a:endParaRPr sz="20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354965" algn="l"/>
              </a:tabLst>
            </a:pPr>
            <a:r>
              <a:rPr sz="2000" spc="-2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&lt;</a:t>
            </a:r>
            <a:r>
              <a:rPr sz="2000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5%</a:t>
            </a:r>
            <a:r>
              <a:rPr sz="2000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2000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invasive</a:t>
            </a:r>
            <a:r>
              <a:rPr sz="2000" spc="-1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carcinomas.</a:t>
            </a:r>
            <a:endParaRPr sz="20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420370" indent="-40767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420370" algn="l"/>
              </a:tabLst>
            </a:pPr>
            <a:r>
              <a:rPr sz="2000" spc="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More</a:t>
            </a:r>
            <a:r>
              <a:rPr sz="2000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common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older</a:t>
            </a:r>
            <a:r>
              <a:rPr sz="20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women.</a:t>
            </a:r>
            <a:endParaRPr sz="20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  <a:tab pos="420370" algn="l"/>
              </a:tabLst>
            </a:pPr>
            <a:r>
              <a:rPr sz="2000" dirty="0">
                <a:solidFill>
                  <a:schemeClr val="bg1">
                    <a:lumMod val="10000"/>
                  </a:schemeClr>
                </a:solidFill>
                <a:latin typeface="Arial MT"/>
                <a:cs typeface="Arial MT"/>
              </a:rPr>
              <a:t>	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Characterized</a:t>
            </a:r>
            <a:r>
              <a:rPr sz="20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by</a:t>
            </a:r>
            <a:r>
              <a:rPr sz="20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</a:t>
            </a:r>
            <a:r>
              <a:rPr sz="20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with</a:t>
            </a:r>
            <a:r>
              <a:rPr sz="20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abundant extracellular</a:t>
            </a:r>
            <a:r>
              <a:rPr sz="2000" spc="-114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mucin</a:t>
            </a:r>
            <a:r>
              <a:rPr sz="2000" spc="-114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3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(tumor</a:t>
            </a:r>
            <a:r>
              <a:rPr sz="2000" spc="-1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cells</a:t>
            </a:r>
            <a:r>
              <a:rPr sz="2000" spc="-114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floating</a:t>
            </a:r>
            <a:r>
              <a:rPr sz="2000" spc="-1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2000" spc="-114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</a:t>
            </a:r>
            <a:r>
              <a:rPr sz="2000" spc="-1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mucus </a:t>
            </a:r>
            <a:r>
              <a:rPr sz="20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pool).</a:t>
            </a:r>
            <a:r>
              <a:rPr sz="20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x</a:t>
            </a:r>
            <a:r>
              <a:rPr sz="20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Relatively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good</a:t>
            </a:r>
            <a:r>
              <a:rPr sz="20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prognosis</a:t>
            </a:r>
            <a:endParaRPr sz="20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860" y="3212113"/>
            <a:ext cx="4842553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4-</a:t>
            </a:r>
            <a:r>
              <a:rPr sz="2000" b="1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b="1" spc="-1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Papillary</a:t>
            </a:r>
            <a:r>
              <a:rPr sz="2000" b="1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b="1" spc="-1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carcinoma</a:t>
            </a:r>
            <a:r>
              <a:rPr sz="2000" spc="-1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:</a:t>
            </a:r>
            <a:r>
              <a:rPr sz="20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</a:t>
            </a:r>
            <a:r>
              <a:rPr sz="2000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rare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type</a:t>
            </a:r>
            <a:r>
              <a:rPr sz="2000" spc="-10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20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invasive</a:t>
            </a:r>
            <a:r>
              <a:rPr sz="2000" spc="5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cancers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usually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well</a:t>
            </a:r>
            <a:r>
              <a:rPr sz="20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defined</a:t>
            </a:r>
            <a:r>
              <a:rPr sz="20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border</a:t>
            </a:r>
            <a:r>
              <a:rPr sz="20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20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</a:t>
            </a:r>
            <a:r>
              <a:rPr sz="2000" spc="-1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made</a:t>
            </a:r>
            <a:r>
              <a:rPr sz="2000" spc="-9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up</a:t>
            </a:r>
            <a:r>
              <a:rPr sz="20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 </a:t>
            </a:r>
            <a:r>
              <a:rPr sz="20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small</a:t>
            </a:r>
            <a:r>
              <a:rPr sz="20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finger-</a:t>
            </a:r>
            <a:r>
              <a:rPr sz="20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like</a:t>
            </a:r>
            <a:r>
              <a:rPr sz="20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projections.</a:t>
            </a:r>
            <a:endParaRPr sz="20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73413" y="133679"/>
            <a:ext cx="3051810" cy="2166620"/>
            <a:chOff x="5917580" y="173521"/>
            <a:chExt cx="3051810" cy="21666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645" y="199739"/>
              <a:ext cx="3025391" cy="21402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7580" y="173521"/>
              <a:ext cx="3023840" cy="213864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644488" y="2843398"/>
            <a:ext cx="2905760" cy="2139950"/>
            <a:chOff x="6232100" y="2927188"/>
            <a:chExt cx="2905760" cy="21399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6920" y="2954031"/>
              <a:ext cx="2880730" cy="21127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2100" y="2927188"/>
              <a:ext cx="2879253" cy="21112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7861" y="1277062"/>
            <a:ext cx="6692900" cy="12700"/>
          </a:xfrm>
          <a:custGeom>
            <a:avLst/>
            <a:gdLst/>
            <a:ahLst/>
            <a:cxnLst/>
            <a:rect l="l" t="t" r="r" b="b"/>
            <a:pathLst>
              <a:path w="6692900" h="12700">
                <a:moveTo>
                  <a:pt x="6692899" y="0"/>
                </a:moveTo>
                <a:lnTo>
                  <a:pt x="0" y="0"/>
                </a:lnTo>
                <a:lnTo>
                  <a:pt x="0" y="12700"/>
                </a:lnTo>
                <a:lnTo>
                  <a:pt x="6692899" y="12700"/>
                </a:lnTo>
                <a:lnTo>
                  <a:pt x="6692899" y="0"/>
                </a:lnTo>
                <a:close/>
              </a:path>
            </a:pathLst>
          </a:custGeom>
          <a:solidFill>
            <a:srgbClr val="941B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7861" y="658073"/>
            <a:ext cx="715542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5" dirty="0">
                <a:latin typeface="Georgia"/>
                <a:cs typeface="Georgia"/>
              </a:rPr>
              <a:t>Molecular</a:t>
            </a:r>
            <a:r>
              <a:rPr sz="4000" spc="-50" dirty="0">
                <a:latin typeface="Georgia"/>
                <a:cs typeface="Georgia"/>
              </a:rPr>
              <a:t> </a:t>
            </a:r>
            <a:r>
              <a:rPr sz="4000" dirty="0">
                <a:latin typeface="Georgia"/>
                <a:cs typeface="Georgia"/>
              </a:rPr>
              <a:t>Types</a:t>
            </a:r>
            <a:r>
              <a:rPr sz="4000" spc="-50" dirty="0">
                <a:latin typeface="Georgia"/>
                <a:cs typeface="Georgia"/>
              </a:rPr>
              <a:t> </a:t>
            </a:r>
            <a:r>
              <a:rPr sz="4000" dirty="0">
                <a:latin typeface="Georgia"/>
                <a:cs typeface="Georgia"/>
              </a:rPr>
              <a:t>of</a:t>
            </a:r>
            <a:r>
              <a:rPr sz="4000" spc="-50" dirty="0">
                <a:latin typeface="Georgia"/>
                <a:cs typeface="Georgia"/>
              </a:rPr>
              <a:t> </a:t>
            </a:r>
            <a:r>
              <a:rPr sz="4000" spc="-25" dirty="0">
                <a:latin typeface="Georgia"/>
                <a:cs typeface="Georgia"/>
              </a:rPr>
              <a:t>Breast</a:t>
            </a:r>
            <a:r>
              <a:rPr lang="en-US" sz="4000" spc="-25" dirty="0">
                <a:latin typeface="Georgia"/>
                <a:cs typeface="Georgia"/>
              </a:rPr>
              <a:t> Cancer: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8384" y="1664146"/>
            <a:ext cx="4479228" cy="1424748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09"/>
              </a:spcBef>
              <a:buClr>
                <a:srgbClr val="32186B"/>
              </a:buClr>
              <a:buSzPct val="90000"/>
              <a:buAutoNum type="arabicPeriod"/>
              <a:tabLst>
                <a:tab pos="354965" algn="l"/>
              </a:tabLst>
            </a:pP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Luminal</a:t>
            </a:r>
            <a:r>
              <a:rPr sz="2000" spc="-3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A</a:t>
            </a:r>
            <a:r>
              <a:rPr sz="2000" spc="-30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Breast</a:t>
            </a:r>
            <a:r>
              <a:rPr sz="2000" spc="-3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Microsoft Sans Serif"/>
                <a:cs typeface="Microsoft Sans Serif"/>
              </a:rPr>
              <a:t>Cancer.</a:t>
            </a:r>
            <a:endParaRPr sz="20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315"/>
              </a:spcBef>
              <a:buClr>
                <a:srgbClr val="32186B"/>
              </a:buClr>
              <a:buSzPct val="90000"/>
              <a:buAutoNum type="arabicPeriod"/>
              <a:tabLst>
                <a:tab pos="354965" algn="l"/>
              </a:tabLst>
            </a:pP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Luminal</a:t>
            </a:r>
            <a:r>
              <a:rPr sz="2000" spc="-3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B</a:t>
            </a:r>
            <a:r>
              <a:rPr sz="2000" spc="-30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Breast</a:t>
            </a:r>
            <a:r>
              <a:rPr sz="2000" spc="-3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Microsoft Sans Serif"/>
                <a:cs typeface="Microsoft Sans Serif"/>
              </a:rPr>
              <a:t>Cancer</a:t>
            </a:r>
            <a:endParaRPr sz="20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380"/>
              </a:spcBef>
              <a:buClr>
                <a:srgbClr val="32186B"/>
              </a:buClr>
              <a:buSzPct val="90000"/>
              <a:buAutoNum type="arabicPeriod"/>
              <a:tabLst>
                <a:tab pos="354965" algn="l"/>
              </a:tabLst>
            </a:pPr>
            <a:r>
              <a:rPr sz="2000" spc="-10" dirty="0">
                <a:solidFill>
                  <a:srgbClr val="941B6C"/>
                </a:solidFill>
                <a:latin typeface="Microsoft Sans Serif"/>
                <a:cs typeface="Microsoft Sans Serif"/>
              </a:rPr>
              <a:t>Her-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2</a:t>
            </a:r>
            <a:r>
              <a:rPr sz="2000" spc="-2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type</a:t>
            </a:r>
            <a:r>
              <a:rPr sz="2000" spc="-3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Breast</a:t>
            </a:r>
            <a:r>
              <a:rPr sz="2000" spc="-2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Microsoft Sans Serif"/>
                <a:cs typeface="Microsoft Sans Serif"/>
              </a:rPr>
              <a:t>Cancer</a:t>
            </a:r>
            <a:endParaRPr sz="20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spcBef>
                <a:spcPts val="409"/>
              </a:spcBef>
              <a:buClr>
                <a:srgbClr val="32186B"/>
              </a:buClr>
              <a:buSzPct val="90000"/>
              <a:buAutoNum type="arabicPeriod"/>
              <a:tabLst>
                <a:tab pos="354965" algn="l"/>
              </a:tabLst>
            </a:pP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Triple</a:t>
            </a:r>
            <a:r>
              <a:rPr sz="2000" spc="-5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Negative</a:t>
            </a:r>
            <a:r>
              <a:rPr sz="2000" spc="-60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941B6C"/>
                </a:solidFill>
                <a:latin typeface="Microsoft Sans Serif"/>
                <a:cs typeface="Microsoft Sans Serif"/>
              </a:rPr>
              <a:t>Breast</a:t>
            </a:r>
            <a:r>
              <a:rPr sz="2000" spc="-55" dirty="0">
                <a:solidFill>
                  <a:srgbClr val="941B6C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941B6C"/>
                </a:solidFill>
                <a:latin typeface="Microsoft Sans Serif"/>
                <a:cs typeface="Microsoft Sans Serif"/>
              </a:rPr>
              <a:t>Cancer.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A6A9-7603-D4ED-852C-774AE454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Axillary and circular body </a:t>
            </a:r>
            <a:endParaRPr lang="en-JO" b="1" dirty="0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3A05D329-CFBF-356E-8673-150CD34EAD7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155" y="1529569"/>
            <a:ext cx="3756335" cy="2726055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2BE037B-7222-7B27-D88A-D6535E1456D4}"/>
              </a:ext>
            </a:extLst>
          </p:cNvPr>
          <p:cNvSpPr txBox="1"/>
          <p:nvPr/>
        </p:nvSpPr>
        <p:spPr>
          <a:xfrm>
            <a:off x="4296163" y="1594008"/>
            <a:ext cx="3920927" cy="2827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600" b="1" spc="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32186B"/>
                </a:solidFill>
                <a:latin typeface="Tahoma"/>
                <a:cs typeface="Tahoma"/>
              </a:rPr>
              <a:t>Body:</a:t>
            </a:r>
            <a:endParaRPr sz="1600" b="1" dirty="0">
              <a:latin typeface="Tahoma"/>
              <a:cs typeface="Tahoma"/>
            </a:endParaRPr>
          </a:p>
          <a:p>
            <a:pPr marL="12700" marR="720725">
              <a:lnSpc>
                <a:spcPts val="2810"/>
              </a:lnSpc>
              <a:spcBef>
                <a:spcPts val="275"/>
              </a:spcBef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more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commonly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known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32186B"/>
                </a:solidFill>
                <a:latin typeface="Tahoma"/>
                <a:cs typeface="Tahoma"/>
              </a:rPr>
              <a:t>as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tail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Spence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present</a:t>
            </a:r>
            <a:r>
              <a:rPr sz="1600" spc="-5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6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2-</a:t>
            </a:r>
            <a:r>
              <a:rPr sz="1600" spc="-110" dirty="0">
                <a:solidFill>
                  <a:srgbClr val="32186B"/>
                </a:solidFill>
                <a:latin typeface="Tahoma"/>
                <a:cs typeface="Tahoma"/>
              </a:rPr>
              <a:t>6%</a:t>
            </a:r>
            <a:r>
              <a:rPr sz="16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of</a:t>
            </a:r>
            <a:r>
              <a:rPr sz="1600" spc="-4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population</a:t>
            </a:r>
            <a:endParaRPr sz="1600" dirty="0">
              <a:latin typeface="Tahoma"/>
              <a:cs typeface="Tahoma"/>
            </a:endParaRPr>
          </a:p>
          <a:p>
            <a:pPr marL="355600" marR="173355" indent="-342900">
              <a:lnSpc>
                <a:spcPts val="1390"/>
              </a:lnSpc>
              <a:spcBef>
                <a:spcPts val="1230"/>
              </a:spcBef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accessory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breast</a:t>
            </a:r>
            <a:r>
              <a:rPr sz="16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tissue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that</a:t>
            </a:r>
            <a:r>
              <a:rPr sz="1600" spc="-7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pierces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pectoral fascia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in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axillary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2186B"/>
                </a:solidFill>
                <a:latin typeface="Tahoma"/>
                <a:cs typeface="Tahoma"/>
              </a:rPr>
              <a:t>area</a:t>
            </a:r>
            <a:endParaRPr sz="1600" dirty="0">
              <a:latin typeface="Tahoma"/>
              <a:cs typeface="Tahoma"/>
            </a:endParaRPr>
          </a:p>
          <a:p>
            <a:pPr marL="355600" marR="136525" indent="-342900">
              <a:lnSpc>
                <a:spcPct val="90000"/>
              </a:lnSpc>
              <a:spcBef>
                <a:spcPts val="1385"/>
              </a:spcBef>
            </a:pPr>
            <a:endParaRPr sz="1600" dirty="0">
              <a:latin typeface="Tahoma"/>
              <a:cs typeface="Tahoma"/>
            </a:endParaRPr>
          </a:p>
          <a:p>
            <a:pPr marL="355600" marR="5080" indent="-342900">
              <a:lnSpc>
                <a:spcPts val="1420"/>
              </a:lnSpc>
              <a:spcBef>
                <a:spcPts val="1390"/>
              </a:spcBef>
            </a:pP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It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is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32186B"/>
                </a:solidFill>
                <a:latin typeface="Tahoma"/>
                <a:cs typeface="Tahoma"/>
              </a:rPr>
              <a:t>ONLY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breast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tissue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lying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deep</a:t>
            </a:r>
            <a:r>
              <a:rPr sz="1600" spc="-6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to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the</a:t>
            </a:r>
            <a:r>
              <a:rPr sz="1600" spc="-6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2186B"/>
                </a:solidFill>
                <a:latin typeface="Tahoma"/>
                <a:cs typeface="Tahoma"/>
              </a:rPr>
              <a:t>deep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fascia.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3732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895" y="518667"/>
            <a:ext cx="26473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sng" spc="-10" dirty="0">
                <a:uFill>
                  <a:solidFill>
                    <a:srgbClr val="941B6C"/>
                  </a:solidFill>
                </a:uFill>
                <a:latin typeface="Georgia"/>
                <a:cs typeface="Georgia"/>
              </a:rPr>
              <a:t>Prognosis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354" y="1305052"/>
            <a:ext cx="5502275" cy="12325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483234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most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important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prognostic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factor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breast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cancer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whether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or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not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they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have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metastasized</a:t>
            </a:r>
            <a:r>
              <a:rPr sz="1600" b="1" spc="-4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to</a:t>
            </a:r>
            <a:r>
              <a:rPr sz="1600" b="1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1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b="1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axillary nodes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.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</a:t>
            </a:r>
            <a:r>
              <a:rPr sz="1600" spc="114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sentinel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node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biopsy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used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to</a:t>
            </a:r>
            <a:r>
              <a:rPr sz="16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assess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axillary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lymph</a:t>
            </a:r>
            <a:r>
              <a:rPr sz="1600" spc="-9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nodes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249" y="2905251"/>
            <a:ext cx="53873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0" dirty="0">
                <a:solidFill>
                  <a:srgbClr val="941B6C"/>
                </a:solidFill>
                <a:latin typeface="Georgia"/>
                <a:cs typeface="Georgia"/>
              </a:rPr>
              <a:t>Sentinel</a:t>
            </a:r>
            <a:r>
              <a:rPr sz="4000" b="1" spc="-204" dirty="0">
                <a:solidFill>
                  <a:srgbClr val="941B6C"/>
                </a:solidFill>
                <a:latin typeface="Georgia"/>
                <a:cs typeface="Georgia"/>
              </a:rPr>
              <a:t> </a:t>
            </a:r>
            <a:r>
              <a:rPr sz="4000" b="1" spc="-25" dirty="0">
                <a:solidFill>
                  <a:srgbClr val="941B6C"/>
                </a:solidFill>
                <a:latin typeface="Georgia"/>
                <a:cs typeface="Georgia"/>
              </a:rPr>
              <a:t>node</a:t>
            </a:r>
            <a:r>
              <a:rPr sz="4000" b="1" spc="-204" dirty="0">
                <a:solidFill>
                  <a:srgbClr val="941B6C"/>
                </a:solidFill>
                <a:latin typeface="Georgia"/>
                <a:cs typeface="Georgia"/>
              </a:rPr>
              <a:t> </a:t>
            </a:r>
            <a:r>
              <a:rPr sz="4000" b="1" spc="-10" dirty="0">
                <a:solidFill>
                  <a:srgbClr val="941B6C"/>
                </a:solidFill>
                <a:latin typeface="Georgia"/>
                <a:cs typeface="Georgia"/>
              </a:rPr>
              <a:t>biopsy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1949" y="3424834"/>
            <a:ext cx="5359400" cy="76200"/>
          </a:xfrm>
          <a:custGeom>
            <a:avLst/>
            <a:gdLst/>
            <a:ahLst/>
            <a:cxnLst/>
            <a:rect l="l" t="t" r="r" b="b"/>
            <a:pathLst>
              <a:path w="5359400" h="76200">
                <a:moveTo>
                  <a:pt x="5359400" y="0"/>
                </a:moveTo>
                <a:lnTo>
                  <a:pt x="0" y="0"/>
                </a:lnTo>
                <a:lnTo>
                  <a:pt x="0" y="76199"/>
                </a:lnTo>
                <a:lnTo>
                  <a:pt x="5359400" y="76199"/>
                </a:lnTo>
                <a:lnTo>
                  <a:pt x="5359400" y="0"/>
                </a:lnTo>
                <a:close/>
              </a:path>
            </a:pathLst>
          </a:custGeom>
          <a:solidFill>
            <a:srgbClr val="941B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9249" y="3880611"/>
            <a:ext cx="5234940" cy="10054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452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-Standard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care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management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axilla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patients</a:t>
            </a:r>
            <a:r>
              <a:rPr sz="16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with</a:t>
            </a:r>
            <a:r>
              <a:rPr sz="16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clinically</a:t>
            </a:r>
            <a:r>
              <a:rPr sz="1600" spc="-3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node-negative</a:t>
            </a:r>
            <a:r>
              <a:rPr sz="16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disease.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 marR="5080">
              <a:lnSpc>
                <a:spcPts val="1900"/>
              </a:lnSpc>
              <a:spcBef>
                <a:spcPts val="55"/>
              </a:spcBef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-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b="1" spc="-2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b="1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patients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whom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there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tumor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involvement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sentinel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node,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further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axillary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dissection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can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be</a:t>
            </a:r>
            <a:r>
              <a:rPr sz="1600" spc="-8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avoided.</a:t>
            </a:r>
            <a:endParaRPr sz="160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3338" y="1065908"/>
            <a:ext cx="3010662" cy="371657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8895" y="438947"/>
            <a:ext cx="6725634" cy="419869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1371" y="660910"/>
            <a:ext cx="46456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10" dirty="0">
                <a:solidFill>
                  <a:srgbClr val="941B6C"/>
                </a:solidFill>
                <a:latin typeface="Arial MT"/>
                <a:cs typeface="Arial MT"/>
              </a:rPr>
              <a:t>Treatment</a:t>
            </a:r>
            <a:endParaRPr sz="8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56949" y="344111"/>
            <a:ext cx="10515600" cy="786881"/>
          </a:xfrm>
          <a:prstGeom prst="rect">
            <a:avLst/>
          </a:prstGeom>
        </p:spPr>
        <p:txBody>
          <a:bodyPr vert="horz" wrap="square" lIns="0" tIns="108711" rIns="0" bIns="0" rtlCol="0">
            <a:spAutoFit/>
          </a:bodyPr>
          <a:lstStyle/>
          <a:p>
            <a:pPr marL="1782445">
              <a:lnSpc>
                <a:spcPct val="100000"/>
              </a:lnSpc>
              <a:spcBef>
                <a:spcPts val="100"/>
              </a:spcBef>
            </a:pPr>
            <a:r>
              <a:rPr b="1" dirty="0"/>
              <a:t>Types</a:t>
            </a:r>
            <a:r>
              <a:rPr b="1" spc="-50" dirty="0"/>
              <a:t> </a:t>
            </a:r>
            <a:r>
              <a:rPr b="1" dirty="0"/>
              <a:t>of</a:t>
            </a:r>
            <a:r>
              <a:rPr b="1" spc="-55" dirty="0"/>
              <a:t> </a:t>
            </a:r>
            <a:r>
              <a:rPr b="1" spc="-10" dirty="0"/>
              <a:t>treatment</a:t>
            </a:r>
            <a:endParaRPr b="1" dirty="0"/>
          </a:p>
        </p:txBody>
      </p:sp>
      <p:sp>
        <p:nvSpPr>
          <p:cNvPr id="3" name="object 3"/>
          <p:cNvSpPr txBox="1"/>
          <p:nvPr/>
        </p:nvSpPr>
        <p:spPr>
          <a:xfrm>
            <a:off x="312158" y="1466618"/>
            <a:ext cx="6663364" cy="190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1100"/>
              </a:lnSpc>
              <a:spcBef>
                <a:spcPts val="100"/>
              </a:spcBef>
              <a:buClr>
                <a:srgbClr val="32186B"/>
              </a:buClr>
              <a:buChar char="●"/>
              <a:tabLst>
                <a:tab pos="355600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two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basic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principles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treatment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are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to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reduce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the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chance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local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recurrence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8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metastatic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spread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80"/>
              </a:spcBef>
              <a:buClr>
                <a:srgbClr val="32186B"/>
              </a:buClr>
              <a:buFont typeface="Tahoma"/>
              <a:buChar char="●"/>
            </a:pPr>
            <a:endParaRPr sz="18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32186B"/>
              </a:buClr>
              <a:buChar char="●"/>
              <a:tabLst>
                <a:tab pos="354965" algn="l"/>
              </a:tabLst>
            </a:pPr>
            <a:r>
              <a:rPr sz="1800" spc="-10" dirty="0">
                <a:latin typeface="Tahoma"/>
                <a:cs typeface="Tahoma"/>
              </a:rPr>
              <a:t>Types:</a:t>
            </a:r>
            <a:endParaRPr sz="1800">
              <a:latin typeface="Tahoma"/>
              <a:cs typeface="Tahoma"/>
            </a:endParaRPr>
          </a:p>
          <a:p>
            <a:pPr marL="309880" indent="-297180">
              <a:lnSpc>
                <a:spcPct val="100000"/>
              </a:lnSpc>
              <a:spcBef>
                <a:spcPts val="340"/>
              </a:spcBef>
              <a:buFont typeface="Tahoma"/>
              <a:buAutoNum type="arabicPeriod"/>
              <a:tabLst>
                <a:tab pos="309880" algn="l"/>
              </a:tabLst>
            </a:pPr>
            <a:r>
              <a:rPr sz="1800" dirty="0">
                <a:latin typeface="Tahoma"/>
                <a:cs typeface="Tahoma"/>
              </a:rPr>
              <a:t>Local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-200" dirty="0">
                <a:latin typeface="Tahoma"/>
                <a:cs typeface="Tahoma"/>
              </a:rPr>
              <a:t>: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surgery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and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radiotherapy</a:t>
            </a:r>
            <a:endParaRPr sz="1800">
              <a:latin typeface="Tahoma"/>
              <a:cs typeface="Tahoma"/>
            </a:endParaRPr>
          </a:p>
          <a:p>
            <a:pPr marL="258445" indent="-24574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258445" algn="l"/>
              </a:tabLst>
            </a:pPr>
            <a:r>
              <a:rPr sz="1800" dirty="0">
                <a:latin typeface="Tahoma"/>
                <a:cs typeface="Tahoma"/>
              </a:rPr>
              <a:t>Systemic</a:t>
            </a:r>
            <a:r>
              <a:rPr sz="1800" spc="-14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:</a:t>
            </a:r>
            <a:r>
              <a:rPr sz="1800" spc="254" dirty="0">
                <a:latin typeface="Tahoma"/>
                <a:cs typeface="Tahoma"/>
              </a:rPr>
              <a:t> </a:t>
            </a:r>
            <a:r>
              <a:rPr sz="1800" spc="-35" dirty="0">
                <a:latin typeface="Tahoma"/>
                <a:cs typeface="Tahoma"/>
              </a:rPr>
              <a:t>adjuvant,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and</a:t>
            </a:r>
            <a:r>
              <a:rPr sz="1800" spc="-13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neoadjuvant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9250965-FD56-AEC0-4714-D4E6D8731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275" y="80797"/>
            <a:ext cx="10515600" cy="132556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Arial"/>
                <a:cs typeface="Arial"/>
              </a:rPr>
              <a:t>Surgical</a:t>
            </a:r>
            <a:r>
              <a:rPr lang="en-US" spc="-135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treatment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D41B0E52-CF18-7E0C-8927-1E83F699C4C1}"/>
              </a:ext>
            </a:extLst>
          </p:cNvPr>
          <p:cNvSpPr txBox="1"/>
          <p:nvPr/>
        </p:nvSpPr>
        <p:spPr>
          <a:xfrm>
            <a:off x="369829" y="1381252"/>
            <a:ext cx="5467350" cy="317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Mastectomy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indicated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for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 large</a:t>
            </a:r>
            <a:r>
              <a:rPr sz="1600" spc="-3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tumors</a:t>
            </a:r>
            <a:endParaRPr sz="1600" dirty="0">
              <a:latin typeface="Tahoma"/>
              <a:cs typeface="Tahoma"/>
            </a:endParaRPr>
          </a:p>
          <a:p>
            <a:pPr marL="12700" marR="5080" indent="285115">
              <a:lnSpc>
                <a:spcPct val="99200"/>
              </a:lnSpc>
              <a:spcBef>
                <a:spcPts val="1885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radical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mastectomy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commonly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performed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which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includes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whole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breast;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a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large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portion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941B6C"/>
                </a:solidFill>
                <a:latin typeface="Tahoma"/>
                <a:cs typeface="Tahoma"/>
              </a:rPr>
              <a:t>skin,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the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center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which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overlies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but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which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always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includes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nipple;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all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fat,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fascia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lymph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nodes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axilla.</a:t>
            </a:r>
            <a:endParaRPr sz="1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4"/>
              </a:spcBef>
              <a:buFont typeface="Arial MT"/>
              <a:buChar char="•"/>
            </a:pPr>
            <a:endParaRPr sz="1600" dirty="0">
              <a:latin typeface="Tahoma"/>
              <a:cs typeface="Tahoma"/>
            </a:endParaRPr>
          </a:p>
          <a:p>
            <a:pPr marL="297815" marR="164465" indent="-285750">
              <a:lnSpc>
                <a:spcPts val="1900"/>
              </a:lnSpc>
              <a:spcBef>
                <a:spcPts val="5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Simple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mastectomy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involves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removal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only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breasts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no</a:t>
            </a:r>
            <a:r>
              <a:rPr sz="16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dissection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axillary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lymph</a:t>
            </a:r>
            <a:r>
              <a:rPr sz="16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nodes</a:t>
            </a:r>
            <a:endParaRPr sz="1600" dirty="0">
              <a:latin typeface="Tahoma"/>
              <a:cs typeface="Tahoma"/>
            </a:endParaRPr>
          </a:p>
          <a:p>
            <a:pPr marL="297815" marR="594360" indent="-285750" algn="just">
              <a:lnSpc>
                <a:spcPts val="1900"/>
              </a:lnSpc>
              <a:spcBef>
                <a:spcPts val="1910"/>
              </a:spcBef>
              <a:buFont typeface="Arial MT"/>
              <a:buChar char="•"/>
              <a:tabLst>
                <a:tab pos="297815" algn="l"/>
                <a:tab pos="300355" algn="l"/>
              </a:tabLst>
            </a:pPr>
            <a:r>
              <a:rPr sz="1600" dirty="0">
                <a:latin typeface="Tahoma"/>
                <a:cs typeface="Tahoma"/>
              </a:rPr>
              <a:t>	</a:t>
            </a:r>
            <a:r>
              <a:rPr sz="1600" spc="10" dirty="0">
                <a:solidFill>
                  <a:srgbClr val="941B6C"/>
                </a:solidFill>
                <a:latin typeface="Tahoma"/>
                <a:cs typeface="Tahoma"/>
              </a:rPr>
              <a:t>Conservative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surgery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941B6C"/>
                </a:solidFill>
                <a:latin typeface="Tahoma"/>
                <a:cs typeface="Tahoma"/>
              </a:rPr>
              <a:t>This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aimed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at</a:t>
            </a:r>
            <a:r>
              <a:rPr sz="1600" spc="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removing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941B6C"/>
                </a:solidFill>
                <a:latin typeface="Tahoma"/>
                <a:cs typeface="Tahoma"/>
              </a:rPr>
              <a:t>plus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margin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941B6C"/>
                </a:solidFill>
                <a:latin typeface="Tahoma"/>
                <a:cs typeface="Tahoma"/>
              </a:rPr>
              <a:t>normal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3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tissue.</a:t>
            </a:r>
            <a:endParaRPr sz="1600" dirty="0">
              <a:latin typeface="Tahoma"/>
              <a:cs typeface="Tahom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90618-639A-738E-FB0A-6D891A2E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25" y="527842"/>
            <a:ext cx="3174333" cy="305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8F5632EE-61ED-C8CA-E53E-C4F034222D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221692" y="-227754"/>
            <a:ext cx="10515600" cy="1325563"/>
          </a:xfrm>
          <a:prstGeom prst="rect">
            <a:avLst/>
          </a:prstGeom>
        </p:spPr>
        <p:txBody>
          <a:bodyPr vert="horz" wrap="square" lIns="0" tIns="45872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75255">
              <a:lnSpc>
                <a:spcPct val="100000"/>
              </a:lnSpc>
              <a:spcBef>
                <a:spcPts val="100"/>
              </a:spcBef>
            </a:pPr>
            <a:r>
              <a:rPr lang="en-US" spc="-120" dirty="0">
                <a:solidFill>
                  <a:srgbClr val="941B6D"/>
                </a:solidFill>
                <a:latin typeface="Tahoma"/>
                <a:cs typeface="Tahoma"/>
              </a:rPr>
              <a:t>RADIOTHERAPY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DB9055A-7B98-44D5-E7D9-8FE2F099B2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6047" y="1230495"/>
            <a:ext cx="8200548" cy="358303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27025">
              <a:lnSpc>
                <a:spcPts val="1900"/>
              </a:lnSpc>
              <a:spcBef>
                <a:spcPts val="180"/>
              </a:spcBef>
              <a:buChar char="•"/>
              <a:tabLst>
                <a:tab pos="339725" algn="l"/>
              </a:tabLst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Radiotherapy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mandatory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after</a:t>
            </a:r>
            <a:r>
              <a:rPr sz="1600" spc="-4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Breast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Conserving</a:t>
            </a:r>
            <a:r>
              <a:rPr sz="1600" spc="-4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Surgery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aside</a:t>
            </a:r>
            <a:r>
              <a:rPr sz="1600" spc="-4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decreases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Local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recurrence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rate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.</a:t>
            </a: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>
              <a:lnSpc>
                <a:spcPts val="1820"/>
              </a:lnSpc>
            </a:pPr>
            <a:r>
              <a:rPr sz="1600" b="1" u="sng" spc="-29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((</a:t>
            </a:r>
            <a:r>
              <a:rPr sz="1600" b="1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if </a:t>
            </a:r>
            <a:r>
              <a:rPr sz="1600" b="1" u="sng" spc="-8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it</a:t>
            </a:r>
            <a:r>
              <a:rPr sz="1600" b="1" u="sng" spc="-7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isn’t</a:t>
            </a:r>
            <a:r>
              <a:rPr sz="1600" b="1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done</a:t>
            </a:r>
            <a:r>
              <a:rPr sz="1600" b="1" u="sng" spc="-8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9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post-</a:t>
            </a:r>
            <a:r>
              <a:rPr sz="1600" b="1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BCS</a:t>
            </a:r>
            <a:r>
              <a:rPr sz="1600" b="1" u="sng" spc="32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40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&gt;&gt;&gt;</a:t>
            </a:r>
            <a:r>
              <a:rPr sz="1600" b="1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0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Local</a:t>
            </a:r>
            <a:r>
              <a:rPr sz="1600" b="1" u="sng" spc="-7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recurrence</a:t>
            </a:r>
            <a:r>
              <a:rPr sz="1600" b="1" u="sng" spc="-8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rate</a:t>
            </a:r>
            <a:r>
              <a:rPr sz="1600" b="1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will</a:t>
            </a:r>
            <a:r>
              <a:rPr sz="1600" b="1" u="sng" spc="-7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4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increase</a:t>
            </a:r>
            <a:r>
              <a:rPr sz="1600" b="1" u="sng" spc="-8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4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about</a:t>
            </a:r>
            <a:r>
              <a:rPr sz="1600" b="1" u="sng" spc="-7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30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30%</a:t>
            </a: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12700">
              <a:lnSpc>
                <a:spcPts val="1910"/>
              </a:lnSpc>
            </a:pPr>
            <a:r>
              <a:rPr sz="1600" b="1" u="sng" spc="-13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than</a:t>
            </a:r>
            <a:r>
              <a:rPr sz="1600" b="1" u="sng" spc="-5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2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who</a:t>
            </a:r>
            <a:r>
              <a:rPr sz="1600" b="1" u="sng" spc="-4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2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underwent</a:t>
            </a:r>
            <a:r>
              <a:rPr sz="1600" b="1" u="sng" spc="-4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14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Radiotherapy</a:t>
            </a:r>
            <a:r>
              <a:rPr sz="1600" b="1" u="sng" spc="-4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0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post-</a:t>
            </a:r>
            <a:r>
              <a:rPr sz="1600" b="1" u="sng" spc="-85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BCS.</a:t>
            </a:r>
            <a:r>
              <a:rPr sz="1600" b="1" u="sng" spc="-5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320" dirty="0">
                <a:solidFill>
                  <a:schemeClr val="bg1">
                    <a:lumMod val="10000"/>
                  </a:schemeClr>
                </a:solidFill>
                <a:uFill>
                  <a:solidFill>
                    <a:srgbClr val="941B6D"/>
                  </a:solidFill>
                </a:uFill>
                <a:latin typeface="Tahoma"/>
                <a:cs typeface="Tahoma"/>
              </a:rPr>
              <a:t>))</a:t>
            </a: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8450" marR="114300" indent="-285750">
              <a:lnSpc>
                <a:spcPts val="1900"/>
              </a:lnSpc>
              <a:buClr>
                <a:srgbClr val="000000"/>
              </a:buClr>
              <a:buFont typeface="Arial MT"/>
              <a:buChar char="•"/>
              <a:tabLst>
                <a:tab pos="298450" algn="l"/>
              </a:tabLst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Radiotherapy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to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chest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wall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after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mastectomy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is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indicated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selected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patients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whom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risks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local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recurrence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are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high;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like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pectoral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muscle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invasion,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tumor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size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greater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than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5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cm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positive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margins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post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mastectomy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don’t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want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to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redo</a:t>
            </a:r>
            <a:r>
              <a:rPr sz="1600" spc="-6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surgery.</a:t>
            </a: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indent="-285115">
              <a:lnSpc>
                <a:spcPct val="100000"/>
              </a:lnSpc>
              <a:spcBef>
                <a:spcPts val="1920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Radiotherapy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to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all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cases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inflammatory</a:t>
            </a:r>
            <a:r>
              <a:rPr sz="1600" spc="-7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breast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cancer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.</a:t>
            </a: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  <a:p>
            <a:pPr marL="297815" indent="-285115">
              <a:lnSpc>
                <a:spcPct val="100000"/>
              </a:lnSpc>
              <a:spcBef>
                <a:spcPts val="1870"/>
              </a:spcBef>
              <a:buClr>
                <a:srgbClr val="000000"/>
              </a:buClr>
              <a:buFont typeface="Arial MT"/>
              <a:buChar char="•"/>
              <a:tabLst>
                <a:tab pos="297815" algn="l"/>
              </a:tabLst>
            </a:pP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Radiotherapy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to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axilla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if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there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are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4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and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more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of</a:t>
            </a:r>
            <a:r>
              <a:rPr sz="1600" spc="-5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8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+ve</a:t>
            </a:r>
            <a:r>
              <a:rPr sz="1600" spc="-5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LNs</a:t>
            </a:r>
            <a:r>
              <a:rPr sz="1600" spc="-7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on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final</a:t>
            </a:r>
            <a:r>
              <a:rPr sz="1600" spc="-65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chemeClr val="bg1">
                    <a:lumMod val="10000"/>
                  </a:schemeClr>
                </a:solidFill>
                <a:latin typeface="Tahoma"/>
                <a:cs typeface="Tahoma"/>
              </a:rPr>
              <a:t>pathology.</a:t>
            </a:r>
            <a:endParaRPr sz="1600" dirty="0">
              <a:solidFill>
                <a:schemeClr val="bg1">
                  <a:lumMod val="10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41779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918758-B810-1AB6-AB99-0D563F8C45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35456" y="0"/>
            <a:ext cx="10515600" cy="1325563"/>
          </a:xfrm>
          <a:prstGeom prst="rect">
            <a:avLst/>
          </a:prstGeom>
        </p:spPr>
        <p:txBody>
          <a:bodyPr vert="horz" wrap="square" lIns="0" tIns="45872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3487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Tahoma"/>
                <a:cs typeface="Tahoma"/>
              </a:rPr>
              <a:t>HORMONE</a:t>
            </a:r>
            <a:r>
              <a:rPr lang="en-US" spc="-235" dirty="0">
                <a:latin typeface="Tahoma"/>
                <a:cs typeface="Tahoma"/>
              </a:rPr>
              <a:t> </a:t>
            </a:r>
            <a:r>
              <a:rPr lang="en-US" spc="-75" dirty="0">
                <a:latin typeface="Tahoma"/>
                <a:cs typeface="Tahoma"/>
              </a:rPr>
              <a:t>THERAPY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7AFA78F-991B-B610-E2AD-B5572F5B47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8573" y="1657076"/>
            <a:ext cx="7928591" cy="91467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5080" indent="-342900">
              <a:lnSpc>
                <a:spcPct val="113300"/>
              </a:lnSpc>
              <a:spcBef>
                <a:spcPts val="50"/>
              </a:spcBef>
              <a:buClr>
                <a:srgbClr val="32186B"/>
              </a:buClr>
              <a:buChar char="●"/>
              <a:tabLst>
                <a:tab pos="355600" algn="l"/>
              </a:tabLst>
            </a:pP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Tamoxifen</a:t>
            </a:r>
            <a:r>
              <a:rPr sz="1800" spc="-10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D"/>
                </a:solidFill>
                <a:latin typeface="Tahoma"/>
                <a:cs typeface="Tahoma"/>
              </a:rPr>
              <a:t>has</a:t>
            </a:r>
            <a:r>
              <a:rPr sz="1800" spc="-9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been</a:t>
            </a:r>
            <a:r>
              <a:rPr sz="1800" spc="-9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the</a:t>
            </a:r>
            <a:r>
              <a:rPr sz="1800" spc="-9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most</a:t>
            </a:r>
            <a:r>
              <a:rPr sz="1800" spc="-9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widely</a:t>
            </a:r>
            <a:r>
              <a:rPr sz="1800" spc="-9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used</a:t>
            </a:r>
            <a:r>
              <a:rPr sz="1800" spc="-9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‘hormonal’</a:t>
            </a:r>
            <a:r>
              <a:rPr sz="1800" spc="-9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treatment</a:t>
            </a:r>
            <a:r>
              <a:rPr sz="1800" spc="-9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in</a:t>
            </a:r>
            <a:r>
              <a:rPr sz="1800" spc="-9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D"/>
                </a:solidFill>
                <a:latin typeface="Tahoma"/>
                <a:cs typeface="Tahoma"/>
              </a:rPr>
              <a:t>breast </a:t>
            </a:r>
            <a:r>
              <a:rPr sz="1800" spc="-25" dirty="0">
                <a:solidFill>
                  <a:srgbClr val="941B6D"/>
                </a:solidFill>
                <a:latin typeface="Tahoma"/>
                <a:cs typeface="Tahoma"/>
              </a:rPr>
              <a:t>cancer.</a:t>
            </a:r>
            <a:r>
              <a:rPr sz="1800" spc="-8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941B6D"/>
                </a:solidFill>
                <a:latin typeface="Tahoma"/>
                <a:cs typeface="Tahoma"/>
              </a:rPr>
              <a:t>It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act</a:t>
            </a:r>
            <a:r>
              <a:rPr sz="1800" spc="-7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941B6D"/>
                </a:solidFill>
                <a:latin typeface="Tahoma"/>
                <a:cs typeface="Tahoma"/>
              </a:rPr>
              <a:t>as</a:t>
            </a:r>
            <a:r>
              <a:rPr sz="1800" spc="-9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D"/>
                </a:solidFill>
                <a:latin typeface="Tahoma"/>
                <a:cs typeface="Tahoma"/>
              </a:rPr>
              <a:t>an</a:t>
            </a:r>
            <a:r>
              <a:rPr sz="1800" spc="-8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estrogen</a:t>
            </a:r>
            <a:r>
              <a:rPr sz="1800" spc="-8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D"/>
                </a:solidFill>
                <a:latin typeface="Tahoma"/>
                <a:cs typeface="Tahoma"/>
              </a:rPr>
              <a:t>receptor</a:t>
            </a:r>
            <a:r>
              <a:rPr sz="1800" spc="-8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D"/>
                </a:solidFill>
                <a:latin typeface="Tahoma"/>
                <a:cs typeface="Tahoma"/>
              </a:rPr>
              <a:t>antagonist,</a:t>
            </a:r>
            <a:r>
              <a:rPr sz="1800" spc="-8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D"/>
                </a:solidFill>
                <a:latin typeface="Tahoma"/>
                <a:cs typeface="Tahoma"/>
              </a:rPr>
              <a:t>decreasing</a:t>
            </a:r>
            <a:r>
              <a:rPr sz="1800" spc="-8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b="1" spc="-125" dirty="0">
                <a:solidFill>
                  <a:srgbClr val="941B6D"/>
                </a:solidFill>
                <a:latin typeface="Tahoma"/>
                <a:cs typeface="Tahoma"/>
              </a:rPr>
              <a:t>recurrence</a:t>
            </a:r>
            <a:r>
              <a:rPr sz="1800" b="1" spc="-4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D"/>
                </a:solidFill>
                <a:latin typeface="Tahoma"/>
                <a:cs typeface="Tahoma"/>
              </a:rPr>
              <a:t>rates</a:t>
            </a:r>
            <a:r>
              <a:rPr sz="1800" spc="-85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D"/>
                </a:solidFill>
                <a:latin typeface="Tahoma"/>
                <a:cs typeface="Tahoma"/>
              </a:rPr>
              <a:t>in </a:t>
            </a:r>
            <a:r>
              <a:rPr sz="1800" spc="-90" dirty="0">
                <a:solidFill>
                  <a:srgbClr val="941B6D"/>
                </a:solidFill>
                <a:latin typeface="Tahoma"/>
                <a:cs typeface="Tahoma"/>
              </a:rPr>
              <a:t>ER+</a:t>
            </a:r>
            <a:r>
              <a:rPr sz="1800" spc="-80" dirty="0">
                <a:solidFill>
                  <a:srgbClr val="941B6D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D"/>
                </a:solidFill>
                <a:latin typeface="Tahoma"/>
                <a:cs typeface="Tahoma"/>
              </a:rPr>
              <a:t>cancers.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09659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123B18B-C199-FEFA-60EA-39D374B09D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01800" y="0"/>
            <a:ext cx="10515600" cy="1325563"/>
          </a:xfrm>
          <a:prstGeom prst="rect">
            <a:avLst/>
          </a:prstGeom>
        </p:spPr>
        <p:txBody>
          <a:bodyPr vert="horz" wrap="square" lIns="0" tIns="45872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46985">
              <a:lnSpc>
                <a:spcPct val="100000"/>
              </a:lnSpc>
              <a:spcBef>
                <a:spcPts val="100"/>
              </a:spcBef>
            </a:pPr>
            <a:r>
              <a:rPr lang="en-US" spc="-40" dirty="0">
                <a:latin typeface="Tahoma"/>
                <a:cs typeface="Tahoma"/>
              </a:rPr>
              <a:t>CHEMOTHERAPY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F44E0C9-7640-7D43-7EE2-F39642DD28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8319" y="1484430"/>
            <a:ext cx="8195481" cy="1248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028825" indent="-342900">
              <a:lnSpc>
                <a:spcPct val="111100"/>
              </a:lnSpc>
              <a:spcBef>
                <a:spcPts val="100"/>
              </a:spcBef>
              <a:buClr>
                <a:srgbClr val="32186B"/>
              </a:buClr>
              <a:buChar char="●"/>
              <a:tabLst>
                <a:tab pos="355600" algn="l"/>
              </a:tabLst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Chemotherapy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using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a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first-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generation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regime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such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941B6C"/>
                </a:solidFill>
                <a:latin typeface="Tahoma"/>
                <a:cs typeface="Tahoma"/>
              </a:rPr>
              <a:t>as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a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6-monthly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cycle</a:t>
            </a:r>
            <a:r>
              <a:rPr sz="1800" spc="-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cyclophosphamide,</a:t>
            </a:r>
            <a:r>
              <a:rPr sz="1800" spc="-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methotrexate</a:t>
            </a:r>
            <a:r>
              <a:rPr sz="1800" spc="-1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endParaRPr sz="1800" dirty="0">
              <a:latin typeface="Tahoma"/>
              <a:cs typeface="Tahoma"/>
            </a:endParaRPr>
          </a:p>
          <a:p>
            <a:pPr marL="355600" marR="5080">
              <a:lnSpc>
                <a:spcPts val="2520"/>
              </a:lnSpc>
              <a:spcBef>
                <a:spcPts val="75"/>
              </a:spcBef>
            </a:pP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5-fluorouracil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(CMF)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will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achieve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a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85" dirty="0">
                <a:solidFill>
                  <a:srgbClr val="941B6C"/>
                </a:solidFill>
                <a:latin typeface="Tahoma"/>
                <a:cs typeface="Tahoma"/>
              </a:rPr>
              <a:t>25%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reduction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risk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relapse</a:t>
            </a:r>
            <a:r>
              <a:rPr sz="18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over</a:t>
            </a:r>
            <a:r>
              <a:rPr sz="18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941B6C"/>
                </a:solidFill>
                <a:latin typeface="Tahoma"/>
                <a:cs typeface="Tahoma"/>
              </a:rPr>
              <a:t>a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10–15-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year</a:t>
            </a:r>
            <a:r>
              <a:rPr sz="1800" spc="16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period.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394732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5C402C7-6F16-CD0B-B223-F0ECA33B3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85800" y="-123209"/>
            <a:ext cx="10515600" cy="1325563"/>
          </a:xfrm>
          <a:prstGeom prst="rect">
            <a:avLst/>
          </a:prstGeom>
        </p:spPr>
        <p:txBody>
          <a:bodyPr vert="horz" wrap="square" lIns="0" tIns="45872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05255">
              <a:lnSpc>
                <a:spcPct val="100000"/>
              </a:lnSpc>
              <a:spcBef>
                <a:spcPts val="100"/>
              </a:spcBef>
            </a:pPr>
            <a:r>
              <a:rPr lang="en-US" spc="-220" dirty="0">
                <a:latin typeface="Tahoma"/>
                <a:cs typeface="Tahoma"/>
              </a:rPr>
              <a:t>Biological</a:t>
            </a:r>
            <a:r>
              <a:rPr lang="en-US" spc="-145" dirty="0">
                <a:latin typeface="Tahoma"/>
                <a:cs typeface="Tahoma"/>
              </a:rPr>
              <a:t> </a:t>
            </a:r>
            <a:r>
              <a:rPr lang="en-US" spc="-655" dirty="0">
                <a:latin typeface="Tahoma"/>
                <a:cs typeface="Tahoma"/>
              </a:rPr>
              <a:t>(</a:t>
            </a:r>
            <a:r>
              <a:rPr lang="en-US" spc="-150" dirty="0">
                <a:latin typeface="Tahoma"/>
                <a:cs typeface="Tahoma"/>
              </a:rPr>
              <a:t> </a:t>
            </a:r>
            <a:r>
              <a:rPr lang="en-US" spc="-240" dirty="0">
                <a:latin typeface="Tahoma"/>
                <a:cs typeface="Tahoma"/>
              </a:rPr>
              <a:t>Targeted</a:t>
            </a:r>
            <a:r>
              <a:rPr lang="en-US" spc="-155" dirty="0">
                <a:latin typeface="Tahoma"/>
                <a:cs typeface="Tahoma"/>
              </a:rPr>
              <a:t> </a:t>
            </a:r>
            <a:r>
              <a:rPr lang="en-US" spc="-655" dirty="0">
                <a:latin typeface="Tahoma"/>
                <a:cs typeface="Tahoma"/>
              </a:rPr>
              <a:t>)</a:t>
            </a:r>
            <a:r>
              <a:rPr lang="en-US" spc="-145" dirty="0">
                <a:latin typeface="Tahoma"/>
                <a:cs typeface="Tahoma"/>
              </a:rPr>
              <a:t> </a:t>
            </a:r>
            <a:r>
              <a:rPr lang="en-US" spc="-190" dirty="0">
                <a:latin typeface="Tahoma"/>
                <a:cs typeface="Tahoma"/>
              </a:rPr>
              <a:t>therapy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8B5B272-6E29-2F09-E1B0-E09561F383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5512" y="1550774"/>
            <a:ext cx="7919115" cy="6016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5080" indent="-342900">
              <a:lnSpc>
                <a:spcPct val="113300"/>
              </a:lnSpc>
              <a:spcBef>
                <a:spcPts val="50"/>
              </a:spcBef>
              <a:buClr>
                <a:srgbClr val="32186B"/>
              </a:buClr>
              <a:buChar char="●"/>
              <a:tabLst>
                <a:tab pos="355600" algn="l"/>
              </a:tabLst>
            </a:pP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Taxane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941B6C"/>
                </a:solidFill>
                <a:latin typeface="Tahoma"/>
                <a:cs typeface="Tahoma"/>
              </a:rPr>
              <a:t>Trastuzumab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was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initially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approved</a:t>
            </a:r>
            <a:r>
              <a:rPr sz="1800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for</a:t>
            </a:r>
            <a:r>
              <a:rPr sz="18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8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treatment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HER2/neu-positive 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800" spc="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cancer</a:t>
            </a:r>
            <a:r>
              <a:rPr sz="1800" spc="-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patients</a:t>
            </a:r>
            <a:r>
              <a:rPr sz="1800" spc="-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41B6C"/>
                </a:solidFill>
                <a:latin typeface="Tahoma"/>
                <a:cs typeface="Tahoma"/>
              </a:rPr>
              <a:t>with</a:t>
            </a:r>
            <a:r>
              <a:rPr sz="1800" spc="-10" dirty="0">
                <a:solidFill>
                  <a:srgbClr val="941B6C"/>
                </a:solidFill>
                <a:latin typeface="Tahoma"/>
                <a:cs typeface="Tahoma"/>
              </a:rPr>
              <a:t> metastatic disease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16717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25BC9A49-1678-B3E5-7BE4-953EEFE62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464860" y="-123209"/>
            <a:ext cx="10515600" cy="1325563"/>
          </a:xfrm>
          <a:prstGeom prst="rect">
            <a:avLst/>
          </a:prstGeom>
        </p:spPr>
        <p:txBody>
          <a:bodyPr vert="horz" wrap="square" lIns="0" tIns="4343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53589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Genetic</a:t>
            </a:r>
            <a:r>
              <a:rPr lang="en-US" spc="-130" dirty="0"/>
              <a:t> </a:t>
            </a:r>
            <a:r>
              <a:rPr lang="en-US" spc="-10" dirty="0"/>
              <a:t>predisposition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01BE5BB5-9995-A8DE-F257-A5321976A788}"/>
              </a:ext>
            </a:extLst>
          </p:cNvPr>
          <p:cNvSpPr txBox="1"/>
          <p:nvPr/>
        </p:nvSpPr>
        <p:spPr>
          <a:xfrm>
            <a:off x="914592" y="1402853"/>
            <a:ext cx="5210175" cy="293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282575" indent="-342900">
              <a:lnSpc>
                <a:spcPct val="105300"/>
              </a:lnSpc>
              <a:spcBef>
                <a:spcPts val="100"/>
              </a:spcBef>
              <a:buClr>
                <a:srgbClr val="32186B"/>
              </a:buClr>
              <a:buSzPct val="120000"/>
              <a:buFont typeface="Tahoma"/>
              <a:buChar char="●"/>
              <a:tabLst>
                <a:tab pos="393700" algn="l"/>
              </a:tabLst>
            </a:pP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The</a:t>
            </a:r>
            <a:r>
              <a:rPr sz="1500" spc="-4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overexpression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of</a:t>
            </a:r>
            <a:r>
              <a:rPr sz="1500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ER/PR</a:t>
            </a:r>
            <a:r>
              <a:rPr sz="1500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(estrogen/progesterone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receptors)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or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HER-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2/neu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(c-erb-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β</a:t>
            </a:r>
            <a:r>
              <a:rPr sz="1500" baseline="-16666" dirty="0">
                <a:solidFill>
                  <a:srgbClr val="941B6C"/>
                </a:solidFill>
                <a:latin typeface="Palatino Linotype"/>
                <a:cs typeface="Palatino Linotype"/>
              </a:rPr>
              <a:t>2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,</a:t>
            </a:r>
            <a:r>
              <a:rPr sz="1500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</a:t>
            </a:r>
            <a:r>
              <a:rPr sz="1500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EGF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receptor)</a:t>
            </a:r>
            <a:r>
              <a:rPr sz="1500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is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common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and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can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help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aid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in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therapy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and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prognosis.</a:t>
            </a:r>
            <a:endParaRPr sz="1500" dirty="0">
              <a:latin typeface="Palatino Linotype"/>
              <a:cs typeface="Palatino Linotype"/>
            </a:endParaRPr>
          </a:p>
          <a:p>
            <a:pPr marL="393700" marR="177800" indent="-342900">
              <a:lnSpc>
                <a:spcPts val="1920"/>
              </a:lnSpc>
              <a:spcBef>
                <a:spcPts val="60"/>
              </a:spcBef>
              <a:buClr>
                <a:srgbClr val="32186B"/>
              </a:buClr>
              <a:buSzPct val="120000"/>
              <a:buFont typeface="Tahoma"/>
              <a:buChar char="●"/>
              <a:tabLst>
                <a:tab pos="393700" algn="l"/>
              </a:tabLst>
            </a:pP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ER/PR-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positive</a:t>
            </a:r>
            <a:r>
              <a:rPr sz="1500" b="1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tumors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can</a:t>
            </a:r>
            <a:r>
              <a:rPr sz="1500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be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treated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with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Tamoxifen,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and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carry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</a:t>
            </a:r>
            <a:r>
              <a:rPr sz="1500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better</a:t>
            </a:r>
            <a:r>
              <a:rPr sz="1500" b="1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prognosis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.</a:t>
            </a:r>
            <a:endParaRPr sz="1500" dirty="0">
              <a:latin typeface="Palatino Linotype"/>
              <a:cs typeface="Palatino Linotype"/>
            </a:endParaRPr>
          </a:p>
          <a:p>
            <a:pPr marL="393065" indent="-342265">
              <a:lnSpc>
                <a:spcPct val="100000"/>
              </a:lnSpc>
              <a:spcBef>
                <a:spcPts val="10"/>
              </a:spcBef>
              <a:buClr>
                <a:srgbClr val="32186B"/>
              </a:buClr>
              <a:buSzPct val="120000"/>
              <a:buFont typeface="Tahoma"/>
              <a:buChar char="●"/>
              <a:tabLst>
                <a:tab pos="393065" algn="l"/>
              </a:tabLst>
            </a:pP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HER-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2/neu</a:t>
            </a:r>
            <a:r>
              <a:rPr sz="1500" b="1" spc="-1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(c-erb-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β</a:t>
            </a:r>
            <a:r>
              <a:rPr sz="1500" b="1" baseline="-16666" dirty="0">
                <a:solidFill>
                  <a:srgbClr val="941B6C"/>
                </a:solidFill>
                <a:latin typeface="Palatino Linotype"/>
                <a:cs typeface="Palatino Linotype"/>
              </a:rPr>
              <a:t>2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)</a:t>
            </a:r>
            <a:r>
              <a:rPr sz="1500" spc="-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is</a:t>
            </a:r>
            <a:r>
              <a:rPr sz="1500" spc="-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 proto-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oncogene</a:t>
            </a:r>
            <a:r>
              <a:rPr sz="1500" spc="-1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that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 exhibits</a:t>
            </a:r>
            <a:endParaRPr sz="1500" dirty="0">
              <a:latin typeface="Palatino Linotype"/>
              <a:cs typeface="Palatino Linotype"/>
            </a:endParaRPr>
          </a:p>
          <a:p>
            <a:pPr marL="393700" marR="55880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gene</a:t>
            </a:r>
            <a:r>
              <a:rPr sz="1500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amplification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and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can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be</a:t>
            </a:r>
            <a:r>
              <a:rPr sz="1500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treated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with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trastuzumab,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antibody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directed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against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the</a:t>
            </a:r>
            <a:r>
              <a:rPr sz="1500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HER-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2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receptor.</a:t>
            </a:r>
            <a:endParaRPr sz="1500" dirty="0">
              <a:latin typeface="Palatino Linotype"/>
              <a:cs typeface="Palatino Linotype"/>
            </a:endParaRPr>
          </a:p>
          <a:p>
            <a:pPr marL="393700">
              <a:lnSpc>
                <a:spcPct val="100000"/>
              </a:lnSpc>
              <a:spcBef>
                <a:spcPts val="290"/>
              </a:spcBef>
            </a:pP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Individuals</a:t>
            </a:r>
            <a:r>
              <a:rPr sz="1500" spc="-5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(most</a:t>
            </a:r>
            <a:r>
              <a:rPr sz="1500" spc="-5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commonly</a:t>
            </a:r>
            <a:r>
              <a:rPr sz="1500" spc="-5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African</a:t>
            </a:r>
            <a:endParaRPr sz="1500" dirty="0">
              <a:latin typeface="Palatino Linotype"/>
              <a:cs typeface="Palatino Linotype"/>
            </a:endParaRPr>
          </a:p>
          <a:p>
            <a:pPr marL="393700" marR="92075">
              <a:lnSpc>
                <a:spcPct val="105300"/>
              </a:lnSpc>
              <a:spcBef>
                <a:spcPts val="25"/>
              </a:spcBef>
            </a:pP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American</a:t>
            </a:r>
            <a:r>
              <a:rPr sz="1500" b="1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women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)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with</a:t>
            </a:r>
            <a:r>
              <a:rPr sz="1500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tumors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negative</a:t>
            </a:r>
            <a:r>
              <a:rPr sz="1500" spc="-4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for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ER,</a:t>
            </a:r>
            <a:r>
              <a:rPr sz="1500" spc="-3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PR,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and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HER-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2/neu</a:t>
            </a:r>
            <a:r>
              <a:rPr sz="1500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are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941B6C"/>
                </a:solidFill>
                <a:latin typeface="Palatino Linotype"/>
                <a:cs typeface="Palatino Linotype"/>
              </a:rPr>
              <a:t>termed</a:t>
            </a:r>
            <a:r>
              <a:rPr sz="1500" spc="-2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"triple-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negative"</a:t>
            </a:r>
            <a:r>
              <a:rPr sz="1500" b="1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and</a:t>
            </a:r>
            <a:r>
              <a:rPr sz="1500" b="1" spc="-2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have</a:t>
            </a:r>
            <a:r>
              <a:rPr sz="1500" b="1" spc="-15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spc="-50" dirty="0">
                <a:solidFill>
                  <a:srgbClr val="941B6C"/>
                </a:solidFill>
                <a:latin typeface="Palatino Linotype"/>
                <a:cs typeface="Palatino Linotype"/>
              </a:rPr>
              <a:t>a </a:t>
            </a:r>
            <a:r>
              <a:rPr sz="1500" b="1" dirty="0">
                <a:solidFill>
                  <a:srgbClr val="941B6C"/>
                </a:solidFill>
                <a:latin typeface="Palatino Linotype"/>
                <a:cs typeface="Palatino Linotype"/>
              </a:rPr>
              <a:t>poor</a:t>
            </a:r>
            <a:r>
              <a:rPr sz="1500" b="1" spc="-30" dirty="0">
                <a:solidFill>
                  <a:srgbClr val="941B6C"/>
                </a:solidFill>
                <a:latin typeface="Palatino Linotype"/>
                <a:cs typeface="Palatino Linotype"/>
              </a:rPr>
              <a:t> </a:t>
            </a:r>
            <a:r>
              <a:rPr sz="1500" b="1" spc="-10" dirty="0">
                <a:solidFill>
                  <a:srgbClr val="941B6C"/>
                </a:solidFill>
                <a:latin typeface="Palatino Linotype"/>
                <a:cs typeface="Palatino Linotype"/>
              </a:rPr>
              <a:t>prognosis</a:t>
            </a:r>
            <a:r>
              <a:rPr sz="1500" spc="-10" dirty="0">
                <a:solidFill>
                  <a:srgbClr val="941B6C"/>
                </a:solidFill>
                <a:latin typeface="Palatino Linotype"/>
                <a:cs typeface="Palatino Linotype"/>
              </a:rPr>
              <a:t>.</a:t>
            </a:r>
            <a:endParaRPr sz="15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97887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8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849D59A-4C62-3AEA-C13E-DB82DDA4FC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096" y="1137767"/>
            <a:ext cx="1051560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32186B"/>
                </a:solidFill>
                <a:latin typeface="Georgia"/>
                <a:cs typeface="Georgia"/>
              </a:rPr>
              <a:t>Let’s</a:t>
            </a:r>
            <a:r>
              <a:rPr lang="en-US" sz="2800" spc="-1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lang="en-US" sz="2800" dirty="0">
                <a:solidFill>
                  <a:srgbClr val="32186B"/>
                </a:solidFill>
                <a:latin typeface="Georgia"/>
                <a:cs typeface="Georgia"/>
              </a:rPr>
              <a:t>dig</a:t>
            </a:r>
            <a:r>
              <a:rPr lang="en-US" sz="2800" spc="-1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lang="en-US" sz="2800" dirty="0">
                <a:solidFill>
                  <a:srgbClr val="32186B"/>
                </a:solidFill>
                <a:latin typeface="Georgia"/>
                <a:cs typeface="Georgia"/>
              </a:rPr>
              <a:t>a</a:t>
            </a:r>
            <a:r>
              <a:rPr lang="en-US" sz="2800" spc="-1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lang="en-US" sz="2800" dirty="0">
                <a:solidFill>
                  <a:srgbClr val="32186B"/>
                </a:solidFill>
                <a:latin typeface="Georgia"/>
                <a:cs typeface="Georgia"/>
              </a:rPr>
              <a:t>little</a:t>
            </a:r>
            <a:r>
              <a:rPr lang="en-US" sz="2800" spc="-1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lang="en-US" sz="2800" spc="-45" dirty="0">
                <a:solidFill>
                  <a:srgbClr val="32186B"/>
                </a:solidFill>
                <a:latin typeface="Georgia"/>
                <a:cs typeface="Georgia"/>
              </a:rPr>
              <a:t>deeper!</a:t>
            </a:r>
            <a:endParaRPr lang="en-US" sz="2800" dirty="0">
              <a:latin typeface="Georgia"/>
              <a:cs typeface="Georgi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1DB32E8-413A-0EF8-F631-E4BF7F533785}"/>
              </a:ext>
            </a:extLst>
          </p:cNvPr>
          <p:cNvSpPr txBox="1"/>
          <p:nvPr/>
        </p:nvSpPr>
        <p:spPr>
          <a:xfrm>
            <a:off x="559224" y="2039928"/>
            <a:ext cx="4463910" cy="16818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27965" indent="196215">
              <a:lnSpc>
                <a:spcPct val="101400"/>
              </a:lnSpc>
              <a:spcBef>
                <a:spcPts val="75"/>
              </a:spcBef>
              <a:buAutoNum type="arabicParenR"/>
              <a:tabLst>
                <a:tab pos="208915" algn="l"/>
              </a:tabLst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retro-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mammaray</a:t>
            </a:r>
            <a:r>
              <a:rPr sz="1600" spc="-2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space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containing</a:t>
            </a:r>
            <a:r>
              <a:rPr sz="1600" spc="-25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loose areolar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connective</a:t>
            </a:r>
            <a:r>
              <a:rPr sz="1600" spc="-3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tissue</a:t>
            </a:r>
            <a:endParaRPr sz="1600" dirty="0">
              <a:latin typeface="Tahoma"/>
              <a:cs typeface="Tahoma"/>
            </a:endParaRPr>
          </a:p>
          <a:p>
            <a:pPr marL="208915" indent="-196215">
              <a:lnSpc>
                <a:spcPct val="100000"/>
              </a:lnSpc>
              <a:spcBef>
                <a:spcPts val="1610"/>
              </a:spcBef>
              <a:buAutoNum type="arabicParenR"/>
              <a:tabLst>
                <a:tab pos="208915" algn="l"/>
              </a:tabLst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deep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fascia</a:t>
            </a:r>
            <a:endParaRPr sz="1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32186B"/>
              </a:buClr>
              <a:buFont typeface="Tahoma"/>
              <a:buAutoNum type="arabicParenR"/>
            </a:pPr>
            <a:endParaRPr sz="1600" dirty="0">
              <a:latin typeface="Tahoma"/>
              <a:cs typeface="Tahoma"/>
            </a:endParaRPr>
          </a:p>
          <a:p>
            <a:pPr marL="12700" marR="5080" indent="196215">
              <a:lnSpc>
                <a:spcPct val="101400"/>
              </a:lnSpc>
              <a:spcBef>
                <a:spcPts val="5"/>
              </a:spcBef>
              <a:buAutoNum type="arabicParenR"/>
              <a:tabLst>
                <a:tab pos="208915" algn="l"/>
              </a:tabLst>
            </a:pP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pectoralis</a:t>
            </a:r>
            <a:r>
              <a:rPr sz="1600" spc="-8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32186B"/>
                </a:solidFill>
                <a:latin typeface="Tahoma"/>
                <a:cs typeface="Tahoma"/>
              </a:rPr>
              <a:t>major,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serratus</a:t>
            </a:r>
            <a:r>
              <a:rPr sz="1600" spc="-8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anterior,</a:t>
            </a:r>
            <a:r>
              <a:rPr sz="1600" spc="-7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external </a:t>
            </a:r>
            <a:r>
              <a:rPr sz="1600" dirty="0">
                <a:solidFill>
                  <a:srgbClr val="32186B"/>
                </a:solidFill>
                <a:latin typeface="Tahoma"/>
                <a:cs typeface="Tahoma"/>
              </a:rPr>
              <a:t>oblique</a:t>
            </a:r>
            <a:r>
              <a:rPr sz="1600" spc="-40" dirty="0">
                <a:solidFill>
                  <a:srgbClr val="32186B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2186B"/>
                </a:solidFill>
                <a:latin typeface="Tahoma"/>
                <a:cs typeface="Tahoma"/>
              </a:rPr>
              <a:t>muscle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99120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0A030CF2-F1E7-3522-723E-A597506FC4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155" y="74226"/>
            <a:ext cx="9928368" cy="124393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82590" algn="l"/>
              </a:tabLst>
            </a:pPr>
            <a:r>
              <a:rPr lang="en-US" sz="4000" b="1" spc="-45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Aberrations</a:t>
            </a:r>
            <a:r>
              <a:rPr lang="en-US" sz="4000" spc="-60" dirty="0">
                <a:latin typeface="Georgia"/>
                <a:cs typeface="Georgia"/>
              </a:rPr>
              <a:t> </a:t>
            </a:r>
            <a:r>
              <a:rPr lang="en-US" sz="4000" dirty="0">
                <a:latin typeface="Arial MT"/>
                <a:cs typeface="Arial MT"/>
              </a:rPr>
              <a:t>of</a:t>
            </a:r>
            <a:r>
              <a:rPr lang="en-US" sz="4000" spc="-150" dirty="0">
                <a:latin typeface="Arial MT"/>
                <a:cs typeface="Arial MT"/>
              </a:rPr>
              <a:t> </a:t>
            </a:r>
            <a:r>
              <a:rPr lang="en-US" sz="4000" spc="-10" dirty="0">
                <a:latin typeface="Arial MT"/>
                <a:cs typeface="Arial MT"/>
              </a:rPr>
              <a:t>normal development and involution (ANDI) :</a:t>
            </a:r>
            <a:endParaRPr lang="en-US" sz="4000" dirty="0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C85F8F2-5D8D-2363-46E2-B67AF92B5562}"/>
              </a:ext>
            </a:extLst>
          </p:cNvPr>
          <p:cNvSpPr txBox="1"/>
          <p:nvPr/>
        </p:nvSpPr>
        <p:spPr>
          <a:xfrm>
            <a:off x="315161" y="1690267"/>
            <a:ext cx="8322945" cy="24974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-it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is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60" dirty="0">
                <a:solidFill>
                  <a:srgbClr val="C50F71"/>
                </a:solidFill>
                <a:latin typeface="Tahoma"/>
                <a:cs typeface="Tahoma"/>
              </a:rPr>
              <a:t>a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framework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used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to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classify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benign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breast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disorders.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It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emphasizes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that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many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benign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breast</a:t>
            </a:r>
            <a:r>
              <a:rPr sz="1800" spc="-7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conditions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arise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from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slight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deviations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in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normal</a:t>
            </a:r>
            <a:r>
              <a:rPr sz="1800" spc="-7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physiological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processes,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such</a:t>
            </a:r>
            <a:r>
              <a:rPr sz="1800" spc="-10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C50F71"/>
                </a:solidFill>
                <a:latin typeface="Tahoma"/>
                <a:cs typeface="Tahoma"/>
              </a:rPr>
              <a:t>as</a:t>
            </a:r>
            <a:r>
              <a:rPr sz="1800" spc="-10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development,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hormonal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C50F71"/>
                </a:solidFill>
                <a:latin typeface="Tahoma"/>
                <a:cs typeface="Tahoma"/>
              </a:rPr>
              <a:t>response,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and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breast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involution.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This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approach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helps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avoid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over-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medicalizing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normal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changes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40" dirty="0">
                <a:solidFill>
                  <a:srgbClr val="C50F71"/>
                </a:solidFill>
                <a:latin typeface="Tahoma"/>
                <a:cs typeface="Tahoma"/>
              </a:rPr>
              <a:t>as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pathological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conditions,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such</a:t>
            </a:r>
            <a:r>
              <a:rPr sz="1800" spc="-6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50" dirty="0">
                <a:solidFill>
                  <a:srgbClr val="C50F71"/>
                </a:solidFill>
                <a:latin typeface="Tahoma"/>
                <a:cs typeface="Tahoma"/>
              </a:rPr>
              <a:t>as</a:t>
            </a:r>
            <a:r>
              <a:rPr sz="1800" spc="-6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the</a:t>
            </a:r>
            <a:r>
              <a:rPr sz="1800" spc="-6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outdated</a:t>
            </a:r>
            <a:r>
              <a:rPr sz="1800" spc="-5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term</a:t>
            </a:r>
            <a:r>
              <a:rPr sz="1800" spc="-7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"fibrocystic</a:t>
            </a:r>
            <a:r>
              <a:rPr sz="1800" spc="-5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disease."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ts val="2125"/>
              </a:lnSpc>
              <a:spcBef>
                <a:spcPts val="50"/>
              </a:spcBef>
            </a:pP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The</a:t>
            </a:r>
            <a:r>
              <a:rPr sz="1800" spc="-9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C50F71"/>
                </a:solidFill>
                <a:latin typeface="Tahoma"/>
                <a:cs typeface="Tahoma"/>
              </a:rPr>
              <a:t>ANDI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system</a:t>
            </a:r>
            <a:r>
              <a:rPr sz="1800" spc="-9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organizes</a:t>
            </a:r>
            <a:r>
              <a:rPr sz="1800" spc="-9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breast</a:t>
            </a:r>
            <a:r>
              <a:rPr sz="1800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disorders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into</a:t>
            </a:r>
            <a:r>
              <a:rPr sz="1800" spc="-8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C50F71"/>
                </a:solidFill>
                <a:latin typeface="Tahoma"/>
                <a:cs typeface="Tahoma"/>
              </a:rPr>
              <a:t>three</a:t>
            </a:r>
            <a:r>
              <a:rPr sz="1800" spc="-9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C50F71"/>
                </a:solidFill>
                <a:latin typeface="Tahoma"/>
                <a:cs typeface="Tahoma"/>
              </a:rPr>
              <a:t>main</a:t>
            </a:r>
            <a:r>
              <a:rPr sz="1800" spc="-95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C50F71"/>
                </a:solidFill>
                <a:latin typeface="Tahoma"/>
                <a:cs typeface="Tahoma"/>
              </a:rPr>
              <a:t>categories:</a:t>
            </a:r>
            <a:endParaRPr sz="1800" dirty="0">
              <a:latin typeface="Tahoma"/>
              <a:cs typeface="Tahoma"/>
            </a:endParaRPr>
          </a:p>
          <a:p>
            <a:pPr marL="199390" indent="-193675">
              <a:lnSpc>
                <a:spcPts val="2125"/>
              </a:lnSpc>
              <a:buClr>
                <a:srgbClr val="000000"/>
              </a:buClr>
              <a:buSzPct val="83333"/>
              <a:buAutoNum type="arabicPeriod"/>
              <a:tabLst>
                <a:tab pos="199390" algn="l"/>
              </a:tabLst>
            </a:pPr>
            <a:r>
              <a:rPr sz="1800" b="1" spc="-114" dirty="0">
                <a:solidFill>
                  <a:srgbClr val="C50F71"/>
                </a:solidFill>
                <a:latin typeface="Tahoma"/>
                <a:cs typeface="Tahoma"/>
              </a:rPr>
              <a:t>Developmental</a:t>
            </a:r>
            <a:r>
              <a:rPr sz="1800" b="1" spc="-5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C50F71"/>
                </a:solidFill>
                <a:latin typeface="Tahoma"/>
                <a:cs typeface="Tahoma"/>
              </a:rPr>
              <a:t>disorders</a:t>
            </a:r>
            <a:endParaRPr sz="1800" dirty="0">
              <a:latin typeface="Tahoma"/>
              <a:cs typeface="Tahoma"/>
            </a:endParaRPr>
          </a:p>
          <a:p>
            <a:pPr marL="199390" indent="-193675">
              <a:lnSpc>
                <a:spcPct val="100000"/>
              </a:lnSpc>
              <a:spcBef>
                <a:spcPts val="45"/>
              </a:spcBef>
              <a:buClr>
                <a:srgbClr val="000000"/>
              </a:buClr>
              <a:buSzPct val="83333"/>
              <a:buAutoNum type="arabicPeriod"/>
              <a:tabLst>
                <a:tab pos="199390" algn="l"/>
              </a:tabLst>
            </a:pPr>
            <a:r>
              <a:rPr sz="1800" b="1" spc="-95" dirty="0">
                <a:solidFill>
                  <a:srgbClr val="C50F71"/>
                </a:solidFill>
                <a:latin typeface="Tahoma"/>
                <a:cs typeface="Tahoma"/>
              </a:rPr>
              <a:t>Cyclical</a:t>
            </a:r>
            <a:r>
              <a:rPr sz="1800" b="1" spc="-8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C50F71"/>
                </a:solidFill>
                <a:latin typeface="Tahoma"/>
                <a:cs typeface="Tahoma"/>
              </a:rPr>
              <a:t>changes</a:t>
            </a:r>
            <a:endParaRPr sz="1800" dirty="0">
              <a:latin typeface="Tahoma"/>
              <a:cs typeface="Tahoma"/>
            </a:endParaRPr>
          </a:p>
          <a:p>
            <a:pPr marL="199390" indent="-193675">
              <a:lnSpc>
                <a:spcPct val="100000"/>
              </a:lnSpc>
              <a:spcBef>
                <a:spcPts val="50"/>
              </a:spcBef>
              <a:buClr>
                <a:srgbClr val="000000"/>
              </a:buClr>
              <a:buSzPct val="83333"/>
              <a:buAutoNum type="arabicPeriod"/>
              <a:tabLst>
                <a:tab pos="199390" algn="l"/>
              </a:tabLst>
            </a:pPr>
            <a:r>
              <a:rPr sz="1800" b="1" spc="-135" dirty="0">
                <a:solidFill>
                  <a:srgbClr val="C50F71"/>
                </a:solidFill>
                <a:latin typeface="Tahoma"/>
                <a:cs typeface="Tahoma"/>
              </a:rPr>
              <a:t>Involutional</a:t>
            </a:r>
            <a:r>
              <a:rPr sz="1800" b="1" spc="-50" dirty="0">
                <a:solidFill>
                  <a:srgbClr val="C50F71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C50F71"/>
                </a:solidFill>
                <a:latin typeface="Tahoma"/>
                <a:cs typeface="Tahoma"/>
              </a:rPr>
              <a:t>disorders</a:t>
            </a:r>
            <a:endParaRPr sz="1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45513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544" y="264181"/>
            <a:ext cx="8111201" cy="45773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7172" y="558588"/>
            <a:ext cx="6759952" cy="425487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0D999027-CAA6-C495-6F9C-480FC7F42B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588" y="169001"/>
            <a:ext cx="10515600" cy="124393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82590" algn="l"/>
              </a:tabLst>
            </a:pPr>
            <a:r>
              <a:rPr lang="en-US" sz="4000" b="1" spc="-45" dirty="0">
                <a:solidFill>
                  <a:schemeClr val="accent5">
                    <a:lumMod val="75000"/>
                  </a:schemeClr>
                </a:solidFill>
                <a:latin typeface="Georgia"/>
                <a:cs typeface="Georgia"/>
              </a:rPr>
              <a:t>Aberrations</a:t>
            </a:r>
            <a:r>
              <a:rPr lang="en-US" sz="4000" spc="-60" dirty="0">
                <a:latin typeface="Georgia"/>
                <a:cs typeface="Georgia"/>
              </a:rPr>
              <a:t> </a:t>
            </a:r>
            <a:r>
              <a:rPr lang="en-US" sz="4000" dirty="0">
                <a:latin typeface="Arial MT"/>
                <a:cs typeface="Arial MT"/>
              </a:rPr>
              <a:t>of</a:t>
            </a:r>
            <a:r>
              <a:rPr lang="en-US" sz="4000" spc="-150" dirty="0">
                <a:latin typeface="Arial MT"/>
                <a:cs typeface="Arial MT"/>
              </a:rPr>
              <a:t> </a:t>
            </a:r>
            <a:r>
              <a:rPr lang="en-US" sz="4000" spc="-10" dirty="0">
                <a:latin typeface="Arial MT"/>
                <a:cs typeface="Arial MT"/>
              </a:rPr>
              <a:t>normal development and involution (ANDI) :</a:t>
            </a:r>
            <a:endParaRPr lang="en-US" sz="4000" dirty="0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9151D31B-B6F4-0F80-D718-EFEE27A0ED3A}"/>
              </a:ext>
            </a:extLst>
          </p:cNvPr>
          <p:cNvSpPr txBox="1"/>
          <p:nvPr/>
        </p:nvSpPr>
        <p:spPr>
          <a:xfrm>
            <a:off x="309880" y="1823999"/>
            <a:ext cx="8834120" cy="1757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0" dirty="0">
                <a:solidFill>
                  <a:srgbClr val="941B6C"/>
                </a:solidFill>
                <a:latin typeface="Tahoma"/>
                <a:cs typeface="Tahoma"/>
              </a:rPr>
              <a:t>Fibrocystic</a:t>
            </a:r>
            <a:r>
              <a:rPr sz="1800" b="1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941B6C"/>
                </a:solidFill>
                <a:latin typeface="Tahoma"/>
                <a:cs typeface="Tahoma"/>
              </a:rPr>
              <a:t>changes</a:t>
            </a:r>
            <a:r>
              <a:rPr sz="1800" b="1" spc="-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150" dirty="0">
                <a:solidFill>
                  <a:srgbClr val="941B6C"/>
                </a:solidFill>
                <a:latin typeface="Tahoma"/>
                <a:cs typeface="Tahoma"/>
              </a:rPr>
              <a:t>(FCCSs)</a:t>
            </a:r>
            <a:r>
              <a:rPr sz="1800" b="1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941B6C"/>
                </a:solidFill>
                <a:latin typeface="Tahoma"/>
                <a:cs typeface="Tahoma"/>
              </a:rPr>
              <a:t>:</a:t>
            </a:r>
            <a:endParaRPr sz="18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1855"/>
              </a:spcBef>
              <a:buClr>
                <a:srgbClr val="32186B"/>
              </a:buClr>
              <a:buSzPct val="112500"/>
              <a:buChar char="●"/>
              <a:tabLst>
                <a:tab pos="35496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Benign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fibrous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and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glandular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tissue.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It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is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most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common</a:t>
            </a:r>
            <a:r>
              <a:rPr sz="1600" spc="-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benign</a:t>
            </a:r>
            <a:r>
              <a:rPr sz="1600" spc="-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tumor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of</a:t>
            </a:r>
            <a:r>
              <a:rPr sz="1600" spc="-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941B6C"/>
                </a:solidFill>
                <a:latin typeface="Tahoma"/>
                <a:cs typeface="Tahoma"/>
              </a:rPr>
              <a:t>the</a:t>
            </a:r>
            <a:endParaRPr sz="1600" dirty="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70"/>
              </a:spcBef>
              <a:buClr>
                <a:srgbClr val="32186B"/>
              </a:buClr>
              <a:buSzPct val="112500"/>
              <a:buChar char="●"/>
              <a:tabLst>
                <a:tab pos="35496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breast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,Usually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seen</a:t>
            </a:r>
            <a:r>
              <a:rPr sz="1600" spc="-9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in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premenopausal</a:t>
            </a:r>
            <a:r>
              <a:rPr sz="1600" spc="-9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women</a:t>
            </a:r>
            <a:endParaRPr sz="1600" dirty="0">
              <a:latin typeface="Tahoma"/>
              <a:cs typeface="Tahoma"/>
            </a:endParaRPr>
          </a:p>
          <a:p>
            <a:pPr marL="28575" marR="1292860" indent="-15875">
              <a:lnSpc>
                <a:spcPct val="100000"/>
              </a:lnSpc>
              <a:spcBef>
                <a:spcPts val="1875"/>
              </a:spcBef>
              <a:buClr>
                <a:srgbClr val="32186B"/>
              </a:buClr>
              <a:buSzPct val="112500"/>
              <a:buChar char="●"/>
              <a:tabLst>
                <a:tab pos="28575" algn="l"/>
                <a:tab pos="354965" algn="l"/>
              </a:tabLst>
            </a:pP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	Hormonal</a:t>
            </a:r>
            <a:r>
              <a:rPr sz="1600" spc="1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relationship</a:t>
            </a:r>
            <a:r>
              <a:rPr sz="1600" spc="18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has</a:t>
            </a:r>
            <a:r>
              <a:rPr sz="1600" spc="16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been</a:t>
            </a:r>
            <a:r>
              <a:rPr sz="1600" spc="1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established;</a:t>
            </a:r>
            <a:r>
              <a:rPr sz="1600" spc="1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(increased</a:t>
            </a:r>
            <a:r>
              <a:rPr sz="1600" spc="18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estrogen,</a:t>
            </a:r>
            <a:r>
              <a:rPr sz="1600" spc="1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941B6C"/>
                </a:solidFill>
                <a:latin typeface="Tahoma"/>
                <a:cs typeface="Tahoma"/>
              </a:rPr>
              <a:t>e.g.,</a:t>
            </a:r>
            <a:r>
              <a:rPr sz="1600" spc="17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during pregnancy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or</a:t>
            </a:r>
            <a:r>
              <a:rPr sz="1600" spc="-5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941B6C"/>
                </a:solidFill>
                <a:latin typeface="Tahoma"/>
                <a:cs typeface="Tahoma"/>
              </a:rPr>
              <a:t>before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menstruation,</a:t>
            </a:r>
            <a:r>
              <a:rPr sz="1600" spc="-4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941B6C"/>
                </a:solidFill>
                <a:latin typeface="Tahoma"/>
                <a:cs typeface="Tahoma"/>
              </a:rPr>
              <a:t>may</a:t>
            </a:r>
            <a:r>
              <a:rPr sz="1600" spc="-55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stimulate</a:t>
            </a:r>
            <a:r>
              <a:rPr sz="1600" spc="-70" dirty="0">
                <a:solidFill>
                  <a:srgbClr val="941B6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941B6C"/>
                </a:solidFill>
                <a:latin typeface="Tahoma"/>
                <a:cs typeface="Tahoma"/>
              </a:rPr>
              <a:t>growth).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494258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B27DF-F4D5-E626-CC30-04750AC4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52" y="-635759"/>
            <a:ext cx="3465438" cy="34253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THANKS</a:t>
            </a:r>
            <a:r>
              <a:rPr lang="en-US" sz="3300" dirty="0"/>
              <a:t>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D313B-552B-5B96-DF96-C1CEF98AC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b="10766"/>
          <a:stretch/>
        </p:blipFill>
        <p:spPr>
          <a:xfrm>
            <a:off x="4671911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323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0930EEB-14C3-8059-3FFF-D309F476F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20756" y="126422"/>
            <a:ext cx="10515600" cy="1072087"/>
          </a:xfrm>
          <a:prstGeom prst="rect">
            <a:avLst/>
          </a:prstGeom>
        </p:spPr>
        <p:txBody>
          <a:bodyPr vert="horz" wrap="square" lIns="0" tIns="5130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42335">
              <a:lnSpc>
                <a:spcPct val="100000"/>
              </a:lnSpc>
              <a:spcBef>
                <a:spcPts val="100"/>
              </a:spcBef>
            </a:pPr>
            <a:r>
              <a:rPr lang="en-US" sz="3600" b="1" spc="-30" dirty="0">
                <a:solidFill>
                  <a:srgbClr val="32186B"/>
                </a:solidFill>
                <a:latin typeface="Georgia"/>
                <a:cs typeface="Georgia"/>
              </a:rPr>
              <a:t>Parenchyma</a:t>
            </a:r>
            <a:endParaRPr lang="en-US" sz="3600" b="1" dirty="0">
              <a:latin typeface="Georgia"/>
              <a:cs typeface="Georgia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35E24D4-CCA9-C137-A792-2D5AC95148A6}"/>
              </a:ext>
            </a:extLst>
          </p:cNvPr>
          <p:cNvSpPr txBox="1"/>
          <p:nvPr/>
        </p:nvSpPr>
        <p:spPr>
          <a:xfrm>
            <a:off x="1563369" y="1547428"/>
            <a:ext cx="3488197" cy="26044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32186B"/>
                </a:solidFill>
                <a:latin typeface="Georgia"/>
                <a:cs typeface="Georgia"/>
              </a:rPr>
              <a:t>Mammary</a:t>
            </a:r>
            <a:r>
              <a:rPr sz="1400" b="1" spc="-2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60" dirty="0">
                <a:solidFill>
                  <a:srgbClr val="32186B"/>
                </a:solidFill>
                <a:latin typeface="Georgia"/>
                <a:cs typeface="Georgia"/>
              </a:rPr>
              <a:t>Gland</a:t>
            </a:r>
            <a:r>
              <a:rPr sz="1400" b="1" spc="-2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35" dirty="0">
                <a:solidFill>
                  <a:srgbClr val="32186B"/>
                </a:solidFill>
                <a:latin typeface="Georgia"/>
                <a:cs typeface="Georgia"/>
              </a:rPr>
              <a:t>(lined</a:t>
            </a:r>
            <a:r>
              <a:rPr sz="1400" b="1" spc="-2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35" dirty="0">
                <a:solidFill>
                  <a:srgbClr val="32186B"/>
                </a:solidFill>
                <a:latin typeface="Georgia"/>
                <a:cs typeface="Georgia"/>
              </a:rPr>
              <a:t>with</a:t>
            </a:r>
            <a:r>
              <a:rPr sz="1400" b="1" spc="-3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35" dirty="0">
                <a:solidFill>
                  <a:srgbClr val="32186B"/>
                </a:solidFill>
                <a:latin typeface="Georgia"/>
                <a:cs typeface="Georgia"/>
              </a:rPr>
              <a:t>epithelial</a:t>
            </a:r>
            <a:r>
              <a:rPr sz="1400" b="1" spc="-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cells)</a:t>
            </a:r>
            <a:endParaRPr sz="1400" dirty="0">
              <a:latin typeface="Georgia"/>
              <a:cs typeface="Georgia"/>
            </a:endParaRPr>
          </a:p>
          <a:p>
            <a:pPr marL="12700" marR="2038350">
              <a:lnSpc>
                <a:spcPct val="210900"/>
              </a:lnSpc>
            </a:pPr>
            <a:r>
              <a:rPr sz="1400" b="1" spc="-45" dirty="0">
                <a:solidFill>
                  <a:srgbClr val="32186B"/>
                </a:solidFill>
                <a:latin typeface="Georgia"/>
                <a:cs typeface="Georgia"/>
              </a:rPr>
              <a:t>Lobes</a:t>
            </a:r>
            <a:r>
              <a:rPr sz="1400" b="1" spc="114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32186B"/>
                </a:solidFill>
                <a:latin typeface="Georgia"/>
                <a:cs typeface="Georgia"/>
              </a:rPr>
              <a:t>(15-</a:t>
            </a:r>
            <a:r>
              <a:rPr sz="1400" b="1" spc="-50" dirty="0">
                <a:solidFill>
                  <a:srgbClr val="32186B"/>
                </a:solidFill>
                <a:latin typeface="Georgia"/>
                <a:cs typeface="Georgia"/>
              </a:rPr>
              <a:t>20) </a:t>
            </a: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Lobules</a:t>
            </a:r>
            <a:endParaRPr lang="en-US" sz="1400" b="1" spc="-1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 marR="2038350">
              <a:lnSpc>
                <a:spcPct val="210900"/>
              </a:lnSpc>
            </a:pP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 Alveoli</a:t>
            </a:r>
            <a:endParaRPr sz="1400" dirty="0">
              <a:latin typeface="Georgia"/>
              <a:cs typeface="Georgia"/>
            </a:endParaRPr>
          </a:p>
          <a:p>
            <a:pPr marL="12700" marR="1807210">
              <a:lnSpc>
                <a:spcPts val="271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32186B"/>
                </a:solidFill>
                <a:latin typeface="Georgia"/>
                <a:cs typeface="Georgia"/>
              </a:rPr>
              <a:t>Lactiferous</a:t>
            </a:r>
            <a:r>
              <a:rPr sz="1400" b="1" spc="3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20" dirty="0">
                <a:solidFill>
                  <a:srgbClr val="32186B"/>
                </a:solidFill>
                <a:latin typeface="Georgia"/>
                <a:cs typeface="Georgia"/>
              </a:rPr>
              <a:t>Duct </a:t>
            </a:r>
            <a:r>
              <a:rPr sz="1400" b="1" spc="-50" dirty="0">
                <a:solidFill>
                  <a:srgbClr val="32186B"/>
                </a:solidFill>
                <a:latin typeface="Georgia"/>
                <a:cs typeface="Georgia"/>
              </a:rPr>
              <a:t>Lactiferous</a:t>
            </a:r>
            <a:r>
              <a:rPr sz="1400" b="1" spc="3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400" b="1" spc="-35" dirty="0">
                <a:solidFill>
                  <a:srgbClr val="32186B"/>
                </a:solidFill>
                <a:latin typeface="Georgia"/>
                <a:cs typeface="Georgia"/>
              </a:rPr>
              <a:t>Sinus </a:t>
            </a:r>
            <a:r>
              <a:rPr sz="1400" b="1" spc="-10" dirty="0">
                <a:solidFill>
                  <a:srgbClr val="32186B"/>
                </a:solidFill>
                <a:latin typeface="Georgia"/>
                <a:cs typeface="Georgia"/>
              </a:rPr>
              <a:t>Nipple</a:t>
            </a:r>
            <a:endParaRPr sz="1400" dirty="0">
              <a:latin typeface="Georgia"/>
              <a:cs typeface="Georg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35B1E7-2990-AFB9-AFB6-C91223CE3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54" y="486209"/>
            <a:ext cx="3494387" cy="34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1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77151B4-CBB5-43DF-36D5-6CBDCEC87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5215" y="708930"/>
            <a:ext cx="10515600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-30" dirty="0" err="1">
                <a:solidFill>
                  <a:srgbClr val="32186B"/>
                </a:solidFill>
                <a:latin typeface="Georgia"/>
                <a:cs typeface="Georgia"/>
              </a:rPr>
              <a:t>Stroma</a:t>
            </a:r>
            <a:endParaRPr lang="en-US" sz="3200" b="1" dirty="0">
              <a:latin typeface="Georgia"/>
              <a:cs typeface="Georgia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6C6E09C-BAC4-7BC7-D91E-7B21CDBD6E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6111" y="1605911"/>
            <a:ext cx="10515600" cy="2828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32186B"/>
                </a:solidFill>
                <a:latin typeface="Georgia"/>
                <a:cs typeface="Georgia"/>
              </a:rPr>
              <a:t>Fibrous</a:t>
            </a:r>
            <a:r>
              <a:rPr sz="1800" b="1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800" b="1" spc="-10" dirty="0">
                <a:solidFill>
                  <a:srgbClr val="32186B"/>
                </a:solidFill>
                <a:latin typeface="Georgia"/>
                <a:cs typeface="Georgia"/>
              </a:rPr>
              <a:t>Component:</a:t>
            </a:r>
            <a:endParaRPr sz="1800" b="1" dirty="0">
              <a:latin typeface="Georgia"/>
              <a:cs typeface="Georgia"/>
            </a:endParaRPr>
          </a:p>
          <a:p>
            <a:pPr marL="12700">
              <a:lnSpc>
                <a:spcPts val="1310"/>
              </a:lnSpc>
              <a:spcBef>
                <a:spcPts val="1175"/>
              </a:spcBef>
            </a:pPr>
            <a:r>
              <a:rPr sz="1600" b="1" spc="-35" dirty="0">
                <a:solidFill>
                  <a:srgbClr val="32186B"/>
                </a:solidFill>
                <a:latin typeface="Georgia"/>
                <a:cs typeface="Georgia"/>
              </a:rPr>
              <a:t>Cooper's</a:t>
            </a:r>
            <a:r>
              <a:rPr sz="1600" b="1" spc="-2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600" b="1" spc="-10" dirty="0">
                <a:solidFill>
                  <a:srgbClr val="32186B"/>
                </a:solidFill>
                <a:latin typeface="Georgia"/>
                <a:cs typeface="Georgia"/>
              </a:rPr>
              <a:t>ligaments</a:t>
            </a:r>
            <a:r>
              <a:rPr lang="en-US" sz="1600" dirty="0">
                <a:latin typeface="Georgia"/>
                <a:cs typeface="Georgia"/>
              </a:rPr>
              <a:t> </a:t>
            </a:r>
          </a:p>
          <a:p>
            <a:pPr marL="12700">
              <a:lnSpc>
                <a:spcPts val="1310"/>
              </a:lnSpc>
              <a:spcBef>
                <a:spcPts val="1175"/>
              </a:spcBef>
            </a:pPr>
            <a:endParaRPr lang="en-US" sz="1600" b="1" spc="-4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>
              <a:lnSpc>
                <a:spcPts val="1310"/>
              </a:lnSpc>
              <a:spcBef>
                <a:spcPts val="1175"/>
              </a:spcBef>
            </a:pPr>
            <a:endParaRPr lang="en-US" sz="1600" b="1" spc="-4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>
              <a:lnSpc>
                <a:spcPts val="1310"/>
              </a:lnSpc>
              <a:spcBef>
                <a:spcPts val="1175"/>
              </a:spcBef>
            </a:pPr>
            <a:endParaRPr lang="en-US" sz="1600" b="1" spc="-4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>
              <a:lnSpc>
                <a:spcPts val="1310"/>
              </a:lnSpc>
              <a:spcBef>
                <a:spcPts val="1175"/>
              </a:spcBef>
            </a:pPr>
            <a:endParaRPr lang="en-US" sz="1600" b="1" spc="-4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>
              <a:lnSpc>
                <a:spcPts val="1310"/>
              </a:lnSpc>
              <a:spcBef>
                <a:spcPts val="1175"/>
              </a:spcBef>
            </a:pPr>
            <a:r>
              <a:rPr sz="1600" b="1" spc="-10" dirty="0">
                <a:solidFill>
                  <a:srgbClr val="32186B"/>
                </a:solidFill>
                <a:latin typeface="Georgia"/>
                <a:cs typeface="Georgia"/>
              </a:rPr>
              <a:t>Collagen</a:t>
            </a:r>
            <a:endParaRPr lang="en-US" sz="1600" b="1" spc="-1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 marR="1812289">
              <a:lnSpc>
                <a:spcPts val="2500"/>
              </a:lnSpc>
              <a:spcBef>
                <a:spcPts val="40"/>
              </a:spcBef>
            </a:pPr>
            <a:r>
              <a:rPr sz="1600" b="1" spc="-10" dirty="0">
                <a:solidFill>
                  <a:srgbClr val="32186B"/>
                </a:solidFill>
                <a:latin typeface="Georgia"/>
                <a:cs typeface="Georgia"/>
              </a:rPr>
              <a:t> Elastin</a:t>
            </a:r>
            <a:endParaRPr lang="en-US" sz="1600" b="1" spc="-10" dirty="0">
              <a:solidFill>
                <a:srgbClr val="32186B"/>
              </a:solidFill>
              <a:latin typeface="Georgia"/>
              <a:cs typeface="Georgia"/>
            </a:endParaRPr>
          </a:p>
          <a:p>
            <a:pPr marL="12700" marR="1812289">
              <a:lnSpc>
                <a:spcPts val="2500"/>
              </a:lnSpc>
              <a:spcBef>
                <a:spcPts val="40"/>
              </a:spcBef>
            </a:pPr>
            <a:r>
              <a:rPr sz="1600" b="1" spc="-10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600" b="1" spc="-50" dirty="0">
                <a:solidFill>
                  <a:srgbClr val="32186B"/>
                </a:solidFill>
                <a:latin typeface="Georgia"/>
                <a:cs typeface="Georgia"/>
              </a:rPr>
              <a:t>Adipose</a:t>
            </a:r>
            <a:r>
              <a:rPr sz="1600" b="1" spc="-15" dirty="0">
                <a:solidFill>
                  <a:srgbClr val="32186B"/>
                </a:solidFill>
                <a:latin typeface="Georgia"/>
                <a:cs typeface="Georgia"/>
              </a:rPr>
              <a:t> </a:t>
            </a:r>
            <a:r>
              <a:rPr sz="1600" b="1" spc="-25" dirty="0">
                <a:solidFill>
                  <a:srgbClr val="32186B"/>
                </a:solidFill>
                <a:latin typeface="Georgia"/>
                <a:cs typeface="Georgia"/>
              </a:rPr>
              <a:t>Tissue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3A0D1-6136-20E7-E775-749DEE43ACB6}"/>
              </a:ext>
            </a:extLst>
          </p:cNvPr>
          <p:cNvSpPr txBox="1"/>
          <p:nvPr/>
        </p:nvSpPr>
        <p:spPr>
          <a:xfrm>
            <a:off x="951931" y="2255861"/>
            <a:ext cx="5104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( suspensory ligaments of cooper ) maintain breast shape , separate secretory lobules , secure breast to skin and underlying pectoral fascia (associated with </a:t>
            </a:r>
            <a:r>
              <a:rPr lang="en-US" sz="1600" dirty="0" err="1"/>
              <a:t>pectoralis</a:t>
            </a:r>
            <a:r>
              <a:rPr lang="en-US" sz="1600" dirty="0"/>
              <a:t> major </a:t>
            </a:r>
            <a:endParaRPr lang="en-JO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8E3683-AF5C-A76B-5C2C-EAF4B95F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18" y="708930"/>
            <a:ext cx="3014758" cy="29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3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(16:9)</PresentationFormat>
  <Slides>74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Approaching a Breast Mass</vt:lpstr>
      <vt:lpstr>Table of Contents</vt:lpstr>
      <vt:lpstr>Introduction</vt:lpstr>
      <vt:lpstr>Quadrants of the Breast</vt:lpstr>
      <vt:lpstr>PowerPoint Presentation</vt:lpstr>
      <vt:lpstr>Axillary and circular body </vt:lpstr>
      <vt:lpstr>Let’s dig a little deeper!</vt:lpstr>
      <vt:lpstr>Parenchyma</vt:lpstr>
      <vt:lpstr>Stroma</vt:lpstr>
      <vt:lpstr>Blood Supply</vt:lpstr>
      <vt:lpstr>Venous Drainage</vt:lpstr>
      <vt:lpstr>Lymphatic Drainage</vt:lpstr>
      <vt:lpstr>Triple Assessment</vt:lpstr>
      <vt:lpstr>History</vt:lpstr>
      <vt:lpstr>Patient Medical History</vt:lpstr>
      <vt:lpstr>PowerPoint Presentation</vt:lpstr>
      <vt:lpstr>PowerPoint Presentation</vt:lpstr>
      <vt:lpstr>PowerPoint Presentation</vt:lpstr>
      <vt:lpstr>PowerPoint Presentation</vt:lpstr>
      <vt:lpstr>Examination</vt:lpstr>
      <vt:lpstr>Inspection</vt:lpstr>
      <vt:lpstr>Palpation</vt:lpstr>
      <vt:lpstr>Investigation</vt:lpstr>
      <vt:lpstr>Radiology</vt:lpstr>
      <vt:lpstr>Pathology</vt:lpstr>
      <vt:lpstr>Other investigations</vt:lpstr>
      <vt:lpstr>PowerPoint Presentation</vt:lpstr>
      <vt:lpstr>PowerPoint Presentation</vt:lpstr>
      <vt:lpstr>Congenital abnormalities :</vt:lpstr>
      <vt:lpstr>Inflammatory Conditions :</vt:lpstr>
      <vt:lpstr>Duct Ectasia / Periductal Mastitis :</vt:lpstr>
      <vt:lpstr>Fat Necrosis :</vt:lpstr>
      <vt:lpstr>Breast cysts :</vt:lpstr>
      <vt:lpstr>Benign Breast Neoplasms</vt:lpstr>
      <vt:lpstr>Benign Breast Neoplasms</vt:lpstr>
      <vt:lpstr>1-Fibroadenoma</vt:lpstr>
      <vt:lpstr>2-Phyllodes tumor</vt:lpstr>
      <vt:lpstr>3- Intraductal papilloma</vt:lpstr>
      <vt:lpstr>Tumors types: Benign VS Malignant</vt:lpstr>
      <vt:lpstr>Breast cancer risk factors:</vt:lpstr>
      <vt:lpstr>PowerPoint Presentation</vt:lpstr>
      <vt:lpstr>Breast Cancer</vt:lpstr>
      <vt:lpstr>Breast cancer in Jordan</vt:lpstr>
      <vt:lpstr>Malignant breast cancer</vt:lpstr>
      <vt:lpstr>Signs and Symptoms</vt:lpstr>
      <vt:lpstr>Inverted nipple</vt:lpstr>
      <vt:lpstr>Mass types: Malignant</vt:lpstr>
      <vt:lpstr>1- Carcinoma in situ:</vt:lpstr>
      <vt:lpstr>B-Lobular carcinoma in situ (LCIS):</vt:lpstr>
      <vt:lpstr>PowerPoint Presentation</vt:lpstr>
      <vt:lpstr>2- Invasive carcinoma:</vt:lpstr>
      <vt:lpstr>PowerPoint Presentation</vt:lpstr>
      <vt:lpstr>Invasive lobular carcinoma:</vt:lpstr>
      <vt:lpstr>PowerPoint Presentation</vt:lpstr>
      <vt:lpstr>3- Inflammatory breast cancer</vt:lpstr>
      <vt:lpstr>4- Paget disease of the nipple</vt:lpstr>
      <vt:lpstr>-Overview of other types of invasive breast cancer:</vt:lpstr>
      <vt:lpstr>PowerPoint Presentation</vt:lpstr>
      <vt:lpstr>Molecular Types of Breast Cancer:</vt:lpstr>
      <vt:lpstr>Prognosis</vt:lpstr>
      <vt:lpstr>PowerPoint Presentation</vt:lpstr>
      <vt:lpstr>PowerPoint Presentation</vt:lpstr>
      <vt:lpstr>Types of treatment</vt:lpstr>
      <vt:lpstr>Surgical treatment</vt:lpstr>
      <vt:lpstr>RADIOTHERAPY</vt:lpstr>
      <vt:lpstr>HORMONE THERAPY</vt:lpstr>
      <vt:lpstr>CHEMOTHERAPY</vt:lpstr>
      <vt:lpstr>Biological ( Targeted ) therapy</vt:lpstr>
      <vt:lpstr>Genetic predisposition</vt:lpstr>
      <vt:lpstr>Aberrations of normal development and involution (ANDI) :</vt:lpstr>
      <vt:lpstr>PowerPoint Presentation</vt:lpstr>
      <vt:lpstr>PowerPoint Presentation</vt:lpstr>
      <vt:lpstr>Aberrations of normal development and involution (ANDI) :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Approaching a Breast Mass</dc:title>
  <cp:lastModifiedBy>لارين بسام عبدالرحمن أبوالحاج</cp:lastModifiedBy>
  <cp:revision>1</cp:revision>
  <dcterms:created xsi:type="dcterms:W3CDTF">2025-04-13T15:19:34Z</dcterms:created>
  <dcterms:modified xsi:type="dcterms:W3CDTF">2025-04-13T19:29:06Z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2024-10-29T00:00:00Z</vt:filetime>
  </property>
  <property fmtid="{D5CDD505-2E9C-101B-9397-08002B2CF9AE}" pid="3" name="LastSaved">
    <vt:filetime>2025-04-13T00:00:00Z</vt:filetime>
  </property>
  <property fmtid="{D5CDD505-2E9C-101B-9397-08002B2CF9AE}" pid="4" name="Producer">
    <vt:lpwstr>macOS Version 14.4 (Build 23E214) Quartz PDFContext</vt:lpwstr>
  </property>
</Properties>
</file>