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8" r:id="rId8"/>
    <p:sldId id="261" r:id="rId9"/>
    <p:sldId id="269" r:id="rId10"/>
    <p:sldId id="262" r:id="rId11"/>
    <p:sldId id="270" r:id="rId12"/>
    <p:sldId id="263" r:id="rId13"/>
    <p:sldId id="271" r:id="rId14"/>
    <p:sldId id="264" r:id="rId15"/>
    <p:sldId id="272" r:id="rId16"/>
    <p:sldId id="265" r:id="rId17"/>
    <p:sldId id="273" r:id="rId18"/>
    <p:sldId id="266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0845-D7E2-4CBC-B04D-0095B8D158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549-0489-4703-8B42-8573EEB09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0845-D7E2-4CBC-B04D-0095B8D158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549-0489-4703-8B42-8573EEB09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0845-D7E2-4CBC-B04D-0095B8D158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549-0489-4703-8B42-8573EEB09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0845-D7E2-4CBC-B04D-0095B8D158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549-0489-4703-8B42-8573EEB09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0845-D7E2-4CBC-B04D-0095B8D158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549-0489-4703-8B42-8573EEB09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0845-D7E2-4CBC-B04D-0095B8D158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549-0489-4703-8B42-8573EEB09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0845-D7E2-4CBC-B04D-0095B8D158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549-0489-4703-8B42-8573EEB09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0845-D7E2-4CBC-B04D-0095B8D158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549-0489-4703-8B42-8573EEB09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0845-D7E2-4CBC-B04D-0095B8D158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549-0489-4703-8B42-8573EEB09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0845-D7E2-4CBC-B04D-0095B8D158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549-0489-4703-8B42-8573EEB09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0845-D7E2-4CBC-B04D-0095B8D158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D549-0489-4703-8B42-8573EEB09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0845-D7E2-4CBC-B04D-0095B8D158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D549-0489-4703-8B42-8573EEB094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3B3771BE-981F-4B61-946C-30552C910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429" y="1997469"/>
            <a:ext cx="2831594" cy="2831594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051" y="320442"/>
            <a:ext cx="4929369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970" y="962526"/>
            <a:ext cx="4038600" cy="3210689"/>
          </a:xfrm>
        </p:spPr>
        <p:txBody>
          <a:bodyPr anchor="b">
            <a:normAutofit/>
          </a:bodyPr>
          <a:lstStyle/>
          <a:p>
            <a:pPr algn="l"/>
            <a:r>
              <a:rPr lang="en-US" sz="6300" b="1"/>
              <a:t>Clinical Skills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1970" y="4269462"/>
            <a:ext cx="3036570" cy="1095017"/>
          </a:xfrm>
        </p:spPr>
        <p:txBody>
          <a:bodyPr anchor="t">
            <a:normAutofit/>
          </a:bodyPr>
          <a:lstStyle/>
          <a:p>
            <a:pPr algn="l"/>
            <a:r>
              <a:rPr lang="en-US" sz="1700" b="1"/>
              <a:t>Abdomen</a:t>
            </a:r>
            <a:endParaRPr lang="ar-JO" sz="1700" b="1"/>
          </a:p>
          <a:p>
            <a:pPr algn="l"/>
            <a:r>
              <a:rPr lang="en-US" sz="1700" b="1">
                <a:latin typeface="Monotype Corsiva" panose="03010101010201010101" pitchFamily="66" charset="0"/>
              </a:rPr>
              <a:t>Dr. Ali Jad Abdelwahab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75" y="1395413"/>
            <a:ext cx="57340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EE2B4-C9AE-48AC-8756-419CDA57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Case of </a:t>
            </a: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3C105-5B4E-4C69-B645-D01075D0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/>
              <a:t>Bilateral hydronephrosis associated with a large, retroperitoneal cyst</a:t>
            </a:r>
          </a:p>
        </p:txBody>
      </p:sp>
    </p:spTree>
    <p:extLst>
      <p:ext uri="{BB962C8B-B14F-4D97-AF65-F5344CB8AC3E}">
        <p14:creationId xmlns:p14="http://schemas.microsoft.com/office/powerpoint/2010/main" val="2259532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188" r="7797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2" name="Rectangle 201">
            <a:extLst>
              <a:ext uri="{FF2B5EF4-FFF2-40B4-BE49-F238E27FC236}">
                <a16:creationId xmlns:a16="http://schemas.microsoft.com/office/drawing/2014/main" id="{8E2CC403-21CD-41DF-BAC4-329D7FF03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F63CB-B26D-457E-91F2-D83EB102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21" y="1147158"/>
            <a:ext cx="4528852" cy="47133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Cholangiocarcinoma:</a:t>
            </a:r>
            <a:br>
              <a:rPr lang="en-US"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13AA5FE-3FFC-4725-9ADD-E428544EC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4FA70700-3F72-44D4-8175-FEB2B9B2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7093C0F6-5741-4C9D-90FF-A25824BFC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921B2E1B-E962-432C-ADA1-2934CE3C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9" name="Rectangle 208">
            <a:extLst>
              <a:ext uri="{FF2B5EF4-FFF2-40B4-BE49-F238E27FC236}">
                <a16:creationId xmlns:a16="http://schemas.microsoft.com/office/drawing/2014/main" id="{7653717E-6F8C-43E0-9893-C03AE87D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35BB14B4-EC3F-47C7-9AF3-B0E017B75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9620" y="391886"/>
            <a:ext cx="3021762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15212-9D4F-4C96-B0F4-FEF5A5991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942" y="1687486"/>
            <a:ext cx="2475117" cy="3636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jaundice, telangiectasis and gynecomastia</a:t>
            </a:r>
          </a:p>
        </p:txBody>
      </p:sp>
    </p:spTree>
    <p:extLst>
      <p:ext uri="{BB962C8B-B14F-4D97-AF65-F5344CB8AC3E}">
        <p14:creationId xmlns:p14="http://schemas.microsoft.com/office/powerpoint/2010/main" val="3745443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3458" y="918546"/>
            <a:ext cx="3286360" cy="4979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E2CC403-21CD-41DF-BAC4-329D7FF03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EE2B0-0A77-44CC-B8C6-D8BFAD84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21" y="1147158"/>
            <a:ext cx="4528852" cy="47133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the abnormality?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13AA5FE-3FFC-4725-9ADD-E428544EC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FA70700-3F72-44D4-8175-FEB2B9B2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093C0F6-5741-4C9D-90FF-A25824BFC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21B2E1B-E962-432C-ADA1-2934CE3C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653717E-6F8C-43E0-9893-C03AE87D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5BB14B4-EC3F-47C7-9AF3-B0E017B75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9620" y="391886"/>
            <a:ext cx="3021762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909FE-22B6-4500-BED4-BC704C608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458" y="1687486"/>
            <a:ext cx="2899602" cy="3636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Hepatosplenomegaly</a:t>
            </a:r>
          </a:p>
        </p:txBody>
      </p:sp>
    </p:spTree>
    <p:extLst>
      <p:ext uri="{BB962C8B-B14F-4D97-AF65-F5344CB8AC3E}">
        <p14:creationId xmlns:p14="http://schemas.microsoft.com/office/powerpoint/2010/main" val="3169610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0"/>
            <a:ext cx="6598466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29642" y="1112293"/>
            <a:ext cx="3139137" cy="4633414"/>
          </a:xfrm>
          <a:prstGeom prst="rect">
            <a:avLst/>
          </a:prstGeom>
          <a:noFill/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43ECB-46CD-4479-B18A-0FF1E106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8" y="735106"/>
            <a:ext cx="7540322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Portal hypertension:</a:t>
            </a:r>
            <a:b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5ACAD-1E1B-4A4C-BA5F-F80D3A2F4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011" y="4870824"/>
            <a:ext cx="7504463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gynecomastia and dilated surface veins</a:t>
            </a:r>
          </a:p>
        </p:txBody>
      </p:sp>
    </p:spTree>
    <p:extLst>
      <p:ext uri="{BB962C8B-B14F-4D97-AF65-F5344CB8AC3E}">
        <p14:creationId xmlns:p14="http://schemas.microsoft.com/office/powerpoint/2010/main" val="1287506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54691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0770" y="643466"/>
            <a:ext cx="4469602" cy="5566833"/>
          </a:xfrm>
          <a:prstGeom prst="rect">
            <a:avLst/>
          </a:prstGeom>
          <a:noFill/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75188"/>
            <a:chExt cx="1562267" cy="1172973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84EEE-9895-4DFD-85B6-95BA44664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br>
              <a:rPr lang="en-US" sz="3000">
                <a:solidFill>
                  <a:srgbClr val="FFFFFF"/>
                </a:solidFill>
              </a:rPr>
            </a:br>
            <a:r>
              <a:rPr lang="en-US" sz="3000" b="1">
                <a:solidFill>
                  <a:srgbClr val="FFFFFF"/>
                </a:solidFill>
              </a:rPr>
              <a:t>Portal hypertension: </a:t>
            </a:r>
            <a:br>
              <a:rPr lang="en-US" sz="3000">
                <a:solidFill>
                  <a:srgbClr val="FFFFFF"/>
                </a:solidFill>
              </a:rPr>
            </a:b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A4A5B-5088-43EC-B5DB-BD2DD5BB6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/>
              <a:t>dilated veins drain away from the umbilicus to the caval circulation</a:t>
            </a:r>
          </a:p>
        </p:txBody>
      </p:sp>
    </p:spTree>
    <p:extLst>
      <p:ext uri="{BB962C8B-B14F-4D97-AF65-F5344CB8AC3E}">
        <p14:creationId xmlns:p14="http://schemas.microsoft.com/office/powerpoint/2010/main" val="261585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4501" y="1090453"/>
            <a:ext cx="7098924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4501" y="1090453"/>
            <a:ext cx="7098924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0939" r="-2" b="26560"/>
          <a:stretch/>
        </p:blipFill>
        <p:spPr bwMode="auto">
          <a:xfrm>
            <a:off x="960500" y="677668"/>
            <a:ext cx="7222999" cy="541725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77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5206" y="168141"/>
            <a:ext cx="756834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9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5206" y="168141"/>
            <a:ext cx="756834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595" y="4428611"/>
            <a:ext cx="423905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595" y="4428611"/>
            <a:ext cx="423905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3721" y="1913722"/>
            <a:ext cx="6858000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925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6188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859A1-5871-4682-A385-FE47C94F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1" y="2945176"/>
            <a:ext cx="2159016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700" b="1">
                <a:solidFill>
                  <a:srgbClr val="FFFFFF"/>
                </a:solidFill>
              </a:rPr>
              <a:t>Venous Obstructions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A4CD87E-0335-4B7F-9608-1C0B4BC42A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81412" y="1948519"/>
            <a:ext cx="2360560" cy="296070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3BD7EC-D576-441D-ACF6-A20C5FDCF9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99810" y="1951208"/>
            <a:ext cx="2356480" cy="295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56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8BDC9-09D9-44C4-9B9B-C7C7E3CC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this?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D04938-8278-487E-B39F-7C028DD06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821" y="1224534"/>
            <a:ext cx="5419311" cy="44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54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2E6C3-C5C2-4FE4-82C1-0CCE22DC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7BC0-D97F-4B8F-9672-364C52BD3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1700" kern="1200">
                <a:latin typeface="+mn-lt"/>
                <a:ea typeface="+mn-ea"/>
                <a:cs typeface="+mn-cs"/>
              </a:rPr>
              <a:t>Caput medusae</a:t>
            </a:r>
          </a:p>
        </p:txBody>
      </p:sp>
    </p:spTree>
    <p:extLst>
      <p:ext uri="{BB962C8B-B14F-4D97-AF65-F5344CB8AC3E}">
        <p14:creationId xmlns:p14="http://schemas.microsoft.com/office/powerpoint/2010/main" val="35483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ave A Nice Day">
            <a:extLst>
              <a:ext uri="{FF2B5EF4-FFF2-40B4-BE49-F238E27FC236}">
                <a16:creationId xmlns:a16="http://schemas.microsoft.com/office/drawing/2014/main" id="{6D794EBB-DBD3-4BB5-95F8-93B85EBC5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9" r="-1" b="17789"/>
          <a:stretch/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0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3" name="Freeform: Shape 72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54691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08609" y="643466"/>
            <a:ext cx="3033923" cy="5566833"/>
          </a:xfrm>
          <a:prstGeom prst="rect">
            <a:avLst/>
          </a:prstGeom>
          <a:noFill/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75188"/>
            <a:chExt cx="1562267" cy="1172973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E096D-8981-4E01-A40A-92AB2D805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677" y="949325"/>
            <a:ext cx="605377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53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3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Simple obesity:</a:t>
            </a:r>
            <a:br>
              <a:rPr lang="en-US" sz="53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53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EDD1C-3F17-4732-B516-40376E59E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676" y="3429000"/>
            <a:ext cx="6053773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deposition of fat in suprainguinal, suprapubic and lateral abdominal skin folds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96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0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54691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0174" y="643466"/>
            <a:ext cx="4230793" cy="5566833"/>
          </a:xfrm>
          <a:prstGeom prst="rect">
            <a:avLst/>
          </a:prstGeom>
          <a:noFill/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75188"/>
            <a:chExt cx="1562267" cy="1172973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6917"/>
          <a:stretch/>
        </p:blipFill>
        <p:spPr bwMode="auto">
          <a:xfrm>
            <a:off x="2911927" y="10"/>
            <a:ext cx="6232072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2" name="Rectangle 20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D3C85D-3677-4024-ACDF-27FFEFF7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Ascites:</a:t>
            </a:r>
          </a:p>
        </p:txBody>
      </p:sp>
      <p:sp>
        <p:nvSpPr>
          <p:cNvPr id="206" name="Arc 20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320A3-6E61-4DB4-B6A6-E3405940A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kern="1200">
                <a:latin typeface="+mn-lt"/>
                <a:ea typeface="+mn-ea"/>
                <a:cs typeface="+mn-cs"/>
              </a:rPr>
              <a:t>central protuberance with a stretched umbilicus</a:t>
            </a:r>
          </a:p>
        </p:txBody>
      </p:sp>
    </p:spTree>
    <p:extLst>
      <p:ext uri="{BB962C8B-B14F-4D97-AF65-F5344CB8AC3E}">
        <p14:creationId xmlns:p14="http://schemas.microsoft.com/office/powerpoint/2010/main" val="323821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reeform: Shape 70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0"/>
            <a:ext cx="6598466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12266" y="1112293"/>
            <a:ext cx="3173888" cy="4633414"/>
          </a:xfrm>
          <a:prstGeom prst="rect">
            <a:avLst/>
          </a:prstGeom>
          <a:noFill/>
        </p:spPr>
      </p:pic>
      <p:grpSp>
        <p:nvGrpSpPr>
          <p:cNvPr id="5125" name="Group 72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C0909-34CF-4327-9E13-685533928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Ascites</a:t>
            </a:r>
            <a:r>
              <a:rPr lang="en-US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8D38-D0CE-4AB5-B4B4-C591390A3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/>
              <a:t>Gravitation of fluid centrally, leaving a furrow in the suprainguinal region.</a:t>
            </a:r>
          </a:p>
          <a:p>
            <a:r>
              <a:rPr lang="en-US"/>
              <a:t>Note gynecomastia and dilated veins due to</a:t>
            </a:r>
          </a:p>
          <a:p>
            <a:pPr marL="0" indent="0">
              <a:buNone/>
            </a:pPr>
            <a:r>
              <a:rPr lang="en-US"/>
              <a:t>underlying hepatic cirrhosis</a:t>
            </a:r>
          </a:p>
        </p:txBody>
      </p:sp>
    </p:spTree>
    <p:extLst>
      <p:ext uri="{BB962C8B-B14F-4D97-AF65-F5344CB8AC3E}">
        <p14:creationId xmlns:p14="http://schemas.microsoft.com/office/powerpoint/2010/main" val="2287985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120</Words>
  <Application>Microsoft Office PowerPoint</Application>
  <PresentationFormat>On-screen Show (4:3)</PresentationFormat>
  <Paragraphs>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Monotype Corsiva</vt:lpstr>
      <vt:lpstr>Office Theme</vt:lpstr>
      <vt:lpstr>Clinical Skills</vt:lpstr>
      <vt:lpstr>PowerPoint Presentation</vt:lpstr>
      <vt:lpstr>PowerPoint Presentation</vt:lpstr>
      <vt:lpstr> Simple obesity: </vt:lpstr>
      <vt:lpstr>PowerPoint Presentation</vt:lpstr>
      <vt:lpstr>PowerPoint Presentation</vt:lpstr>
      <vt:lpstr>Ascites:</vt:lpstr>
      <vt:lpstr>PowerPoint Presentation</vt:lpstr>
      <vt:lpstr>Ascites:</vt:lpstr>
      <vt:lpstr>PowerPoint Presentation</vt:lpstr>
      <vt:lpstr>Case of </vt:lpstr>
      <vt:lpstr>PowerPoint Presentation</vt:lpstr>
      <vt:lpstr> Cholangiocarcinoma: </vt:lpstr>
      <vt:lpstr>PowerPoint Presentation</vt:lpstr>
      <vt:lpstr>What is the abnormality?</vt:lpstr>
      <vt:lpstr>PowerPoint Presentation</vt:lpstr>
      <vt:lpstr> Portal hypertension: </vt:lpstr>
      <vt:lpstr>PowerPoint Presentation</vt:lpstr>
      <vt:lpstr> Portal hypertension:  </vt:lpstr>
      <vt:lpstr>Venous Obstructions </vt:lpstr>
      <vt:lpstr>What is this?</vt:lpstr>
      <vt:lpstr>Answer: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Skills</dc:title>
  <dc:creator>Ali Abdel Wahab</dc:creator>
  <cp:lastModifiedBy>Ali Abdel Wahab</cp:lastModifiedBy>
  <cp:revision>2</cp:revision>
  <dcterms:created xsi:type="dcterms:W3CDTF">2021-10-10T21:54:24Z</dcterms:created>
  <dcterms:modified xsi:type="dcterms:W3CDTF">2021-10-10T21:56:37Z</dcterms:modified>
</cp:coreProperties>
</file>