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0" r:id="rId1"/>
  </p:sldMasterIdLst>
  <p:notesMasterIdLst>
    <p:notesMasterId r:id="rId24"/>
  </p:notesMasterIdLst>
  <p:sldIdLst>
    <p:sldId id="256" r:id="rId2"/>
    <p:sldId id="257" r:id="rId3"/>
    <p:sldId id="258" r:id="rId4"/>
    <p:sldId id="277" r:id="rId5"/>
    <p:sldId id="259" r:id="rId6"/>
    <p:sldId id="268" r:id="rId7"/>
    <p:sldId id="279" r:id="rId8"/>
    <p:sldId id="262" r:id="rId9"/>
    <p:sldId id="261" r:id="rId10"/>
    <p:sldId id="266" r:id="rId11"/>
    <p:sldId id="267" r:id="rId12"/>
    <p:sldId id="263" r:id="rId13"/>
    <p:sldId id="264" r:id="rId14"/>
    <p:sldId id="270" r:id="rId15"/>
    <p:sldId id="271" r:id="rId16"/>
    <p:sldId id="273" r:id="rId17"/>
    <p:sldId id="280" r:id="rId18"/>
    <p:sldId id="276" r:id="rId19"/>
    <p:sldId id="260" r:id="rId20"/>
    <p:sldId id="274" r:id="rId21"/>
    <p:sldId id="278" r:id="rId22"/>
    <p:sldId id="275"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0033CC"/>
    <a:srgbClr val="3ED850"/>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82" autoAdjust="0"/>
    <p:restoredTop sz="81673" autoAdjust="0"/>
  </p:normalViewPr>
  <p:slideViewPr>
    <p:cSldViewPr>
      <p:cViewPr>
        <p:scale>
          <a:sx n="76" d="100"/>
          <a:sy n="76" d="100"/>
        </p:scale>
        <p:origin x="-468" y="-30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JO"/>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EAEEEE6-1364-42AC-978A-30581370973D}" type="datetimeFigureOut">
              <a:rPr lang="ar-JO" smtClean="0"/>
              <a:t>25/02/1442</a:t>
            </a:fld>
            <a:endParaRPr lang="ar-JO"/>
          </a:p>
        </p:txBody>
      </p:sp>
      <p:sp>
        <p:nvSpPr>
          <p:cNvPr id="4" name="عنصر نائب لصورة الشريحة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ar-JO"/>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JO"/>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7FEB7DA6-238B-4CE8-AC95-FBE639007374}" type="slidenum">
              <a:rPr lang="ar-JO" smtClean="0"/>
              <a:t>‹#›</a:t>
            </a:fld>
            <a:endParaRPr lang="ar-JO"/>
          </a:p>
        </p:txBody>
      </p:sp>
    </p:spTree>
    <p:extLst>
      <p:ext uri="{BB962C8B-B14F-4D97-AF65-F5344CB8AC3E}">
        <p14:creationId xmlns:p14="http://schemas.microsoft.com/office/powerpoint/2010/main" val="200503563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JO" dirty="0"/>
          </a:p>
        </p:txBody>
      </p:sp>
      <p:sp>
        <p:nvSpPr>
          <p:cNvPr id="4" name="عنصر نائب لرقم الشريحة 3"/>
          <p:cNvSpPr>
            <a:spLocks noGrp="1"/>
          </p:cNvSpPr>
          <p:nvPr>
            <p:ph type="sldNum" sz="quarter" idx="10"/>
          </p:nvPr>
        </p:nvSpPr>
        <p:spPr/>
        <p:txBody>
          <a:bodyPr/>
          <a:lstStyle/>
          <a:p>
            <a:fld id="{7FEB7DA6-238B-4CE8-AC95-FBE639007374}" type="slidenum">
              <a:rPr lang="ar-JO" smtClean="0"/>
              <a:t>1</a:t>
            </a:fld>
            <a:endParaRPr lang="ar-JO"/>
          </a:p>
        </p:txBody>
      </p:sp>
    </p:spTree>
    <p:extLst>
      <p:ext uri="{BB962C8B-B14F-4D97-AF65-F5344CB8AC3E}">
        <p14:creationId xmlns:p14="http://schemas.microsoft.com/office/powerpoint/2010/main" val="3821296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8" name="عنوان 7"/>
          <p:cNvSpPr>
            <a:spLocks noGrp="1"/>
          </p:cNvSpPr>
          <p:nvPr>
            <p:ph type="ctrTitle"/>
          </p:nvPr>
        </p:nvSpPr>
        <p:spPr>
          <a:xfrm>
            <a:off x="1625600" y="3886200"/>
            <a:ext cx="9144000" cy="990600"/>
          </a:xfrm>
        </p:spPr>
        <p:txBody>
          <a:bodyPr anchor="t" anchorCtr="0"/>
          <a:lstStyle>
            <a:lvl1pPr algn="r">
              <a:defRPr sz="3200">
                <a:solidFill>
                  <a:schemeClr val="tx1"/>
                </a:solidFill>
              </a:defRPr>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1625600" y="5124450"/>
            <a:ext cx="9144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a:xfrm>
            <a:off x="8534400" y="6355080"/>
            <a:ext cx="3048000" cy="365760"/>
          </a:xfrm>
        </p:spPr>
        <p:txBody>
          <a:bodyPr/>
          <a:lstStyle>
            <a:lvl1pPr>
              <a:defRPr sz="1400"/>
            </a:lvl1pPr>
          </a:lstStyle>
          <a:p>
            <a:fld id="{9334D819-9F07-4261-B09B-9E467E5D9002}" type="datetimeFigureOut">
              <a:rPr lang="en-US" smtClean="0"/>
              <a:pPr/>
              <a:t>10/12/2020</a:t>
            </a:fld>
            <a:endParaRPr lang="en-US" dirty="0"/>
          </a:p>
        </p:txBody>
      </p:sp>
      <p:sp>
        <p:nvSpPr>
          <p:cNvPr id="17" name="عنصر نائب للتذييل 16"/>
          <p:cNvSpPr>
            <a:spLocks noGrp="1"/>
          </p:cNvSpPr>
          <p:nvPr>
            <p:ph type="ftr" sz="quarter" idx="11"/>
          </p:nvPr>
        </p:nvSpPr>
        <p:spPr>
          <a:xfrm>
            <a:off x="3864864" y="6355080"/>
            <a:ext cx="4632960" cy="365760"/>
          </a:xfrm>
        </p:spPr>
        <p:txBody>
          <a:bodyPr/>
          <a:lstStyle/>
          <a:p>
            <a:endParaRPr lang="en-US" dirty="0"/>
          </a:p>
        </p:txBody>
      </p:sp>
      <p:sp>
        <p:nvSpPr>
          <p:cNvPr id="29" name="عنصر نائب لرقم الشريحة 28"/>
          <p:cNvSpPr>
            <a:spLocks noGrp="1"/>
          </p:cNvSpPr>
          <p:nvPr>
            <p:ph type="sldNum" sz="quarter" idx="12"/>
          </p:nvPr>
        </p:nvSpPr>
        <p:spPr>
          <a:xfrm>
            <a:off x="1621536" y="6355080"/>
            <a:ext cx="1625600" cy="365760"/>
          </a:xfrm>
        </p:spPr>
        <p:txBody>
          <a:bodyPr/>
          <a:lstStyle/>
          <a:p>
            <a:fld id="{71766878-3199-4EAB-94E7-2D6D11070E14}" type="slidenum">
              <a:rPr lang="en-US" smtClean="0"/>
              <a:pPr/>
              <a:t>‹#›</a:t>
            </a:fld>
            <a:endParaRPr lang="en-US" dirty="0"/>
          </a:p>
        </p:txBody>
      </p:sp>
      <p:sp>
        <p:nvSpPr>
          <p:cNvPr id="21" name="مستطيل 20"/>
          <p:cNvSpPr/>
          <p:nvPr/>
        </p:nvSpPr>
        <p:spPr>
          <a:xfrm>
            <a:off x="1206500" y="3648075"/>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مستطيل 32"/>
          <p:cNvSpPr/>
          <p:nvPr/>
        </p:nvSpPr>
        <p:spPr>
          <a:xfrm>
            <a:off x="1219200" y="5048250"/>
            <a:ext cx="97536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مستطيل 21"/>
          <p:cNvSpPr/>
          <p:nvPr/>
        </p:nvSpPr>
        <p:spPr>
          <a:xfrm>
            <a:off x="1206500" y="3648075"/>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مستطيل 31"/>
          <p:cNvSpPr/>
          <p:nvPr/>
        </p:nvSpPr>
        <p:spPr>
          <a:xfrm>
            <a:off x="1219200" y="5048250"/>
            <a:ext cx="3048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9334D819-9F07-4261-B09B-9E467E5D9002}" type="datetimeFigureOut">
              <a:rPr lang="en-US" smtClean="0"/>
              <a:pPr/>
              <a:t>10/12/2020</a:t>
            </a:fld>
            <a:endParaRPr lang="en-US" dirty="0"/>
          </a:p>
        </p:txBody>
      </p:sp>
      <p:sp>
        <p:nvSpPr>
          <p:cNvPr id="5" name="عنصر نائب للتذييل 4"/>
          <p:cNvSpPr>
            <a:spLocks noGrp="1"/>
          </p:cNvSpPr>
          <p:nvPr>
            <p:ph type="ftr" sz="quarter" idx="11"/>
          </p:nvPr>
        </p:nvSpPr>
        <p:spPr/>
        <p:txBody>
          <a:bodyPr/>
          <a:lstStyle/>
          <a:p>
            <a:endParaRPr lang="en-US" dirty="0"/>
          </a:p>
        </p:txBody>
      </p:sp>
      <p:sp>
        <p:nvSpPr>
          <p:cNvPr id="6" name="عنصر نائب لرقم الشريحة 5"/>
          <p:cNvSpPr>
            <a:spLocks noGrp="1"/>
          </p:cNvSpPr>
          <p:nvPr>
            <p:ph type="sldNum" sz="quarter" idx="12"/>
          </p:nvPr>
        </p:nvSpPr>
        <p:spPr/>
        <p:txBody>
          <a:bodyPr/>
          <a:lstStyle/>
          <a:p>
            <a:fld id="{71766878-3199-4EAB-94E7-2D6D11070E1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839200" y="274639"/>
            <a:ext cx="274320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609600" y="274639"/>
            <a:ext cx="80264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9334D819-9F07-4261-B09B-9E467E5D9002}" type="datetimeFigureOut">
              <a:rPr lang="en-US" smtClean="0"/>
              <a:pPr/>
              <a:t>10/12/2020</a:t>
            </a:fld>
            <a:endParaRPr lang="en-US" dirty="0"/>
          </a:p>
        </p:txBody>
      </p:sp>
      <p:sp>
        <p:nvSpPr>
          <p:cNvPr id="5" name="عنصر نائب للتذييل 4"/>
          <p:cNvSpPr>
            <a:spLocks noGrp="1"/>
          </p:cNvSpPr>
          <p:nvPr>
            <p:ph type="ftr" sz="quarter" idx="11"/>
          </p:nvPr>
        </p:nvSpPr>
        <p:spPr/>
        <p:txBody>
          <a:bodyPr/>
          <a:lstStyle/>
          <a:p>
            <a:endParaRPr lang="en-US" dirty="0"/>
          </a:p>
        </p:txBody>
      </p:sp>
      <p:sp>
        <p:nvSpPr>
          <p:cNvPr id="6" name="عنصر نائب لرقم الشريحة 5"/>
          <p:cNvSpPr>
            <a:spLocks noGrp="1"/>
          </p:cNvSpPr>
          <p:nvPr>
            <p:ph type="sldNum" sz="quarter" idx="12"/>
          </p:nvPr>
        </p:nvSpPr>
        <p:spPr/>
        <p:txBody>
          <a:bodyPr/>
          <a:lstStyle/>
          <a:p>
            <a:fld id="{71766878-3199-4EAB-94E7-2D6D11070E14}" type="slidenum">
              <a:rPr lang="en-US" smtClean="0"/>
              <a:pPr/>
              <a:t>‹#›</a:t>
            </a:fld>
            <a:endParaRPr lang="en-US" dirty="0"/>
          </a:p>
        </p:txBody>
      </p:sp>
      <p:sp>
        <p:nvSpPr>
          <p:cNvPr id="7" name="رابط مستقيم 6"/>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مثلث متساوي الساقين 7"/>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رابط مستقيم 8"/>
          <p:cNvSpPr>
            <a:spLocks noChangeShapeType="1"/>
          </p:cNvSpPr>
          <p:nvPr/>
        </p:nvSpPr>
        <p:spPr bwMode="auto">
          <a:xfrm rot="5400000">
            <a:off x="5814836"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4" name="عنصر نائب للتاريخ 3"/>
          <p:cNvSpPr>
            <a:spLocks noGrp="1"/>
          </p:cNvSpPr>
          <p:nvPr>
            <p:ph type="dt" sz="half" idx="10"/>
          </p:nvPr>
        </p:nvSpPr>
        <p:spPr/>
        <p:txBody>
          <a:bodyPr/>
          <a:lstStyle/>
          <a:p>
            <a:fld id="{9334D819-9F07-4261-B09B-9E467E5D9002}" type="datetimeFigureOut">
              <a:rPr lang="en-US" smtClean="0"/>
              <a:pPr/>
              <a:t>10/12/2020</a:t>
            </a:fld>
            <a:endParaRPr lang="en-US" dirty="0"/>
          </a:p>
        </p:txBody>
      </p:sp>
      <p:sp>
        <p:nvSpPr>
          <p:cNvPr id="5" name="عنصر نائب للتذييل 4"/>
          <p:cNvSpPr>
            <a:spLocks noGrp="1"/>
          </p:cNvSpPr>
          <p:nvPr>
            <p:ph type="ftr" sz="quarter" idx="11"/>
          </p:nvPr>
        </p:nvSpPr>
        <p:spPr/>
        <p:txBody>
          <a:bodyPr/>
          <a:lstStyle/>
          <a:p>
            <a:endParaRPr lang="en-US" dirty="0"/>
          </a:p>
        </p:txBody>
      </p:sp>
      <p:sp>
        <p:nvSpPr>
          <p:cNvPr id="6" name="عنصر نائب لرقم الشريحة 5"/>
          <p:cNvSpPr>
            <a:spLocks noGrp="1"/>
          </p:cNvSpPr>
          <p:nvPr>
            <p:ph type="sldNum" sz="quarter" idx="12"/>
          </p:nvPr>
        </p:nvSpPr>
        <p:spPr/>
        <p:txBody>
          <a:bodyPr/>
          <a:lstStyle/>
          <a:p>
            <a:fld id="{71766878-3199-4EAB-94E7-2D6D11070E14}" type="slidenum">
              <a:rPr lang="en-US" smtClean="0"/>
              <a:pPr/>
              <a:t>‹#›</a:t>
            </a:fld>
            <a:endParaRPr lang="en-US" dirty="0"/>
          </a:p>
        </p:txBody>
      </p:sp>
      <p:sp>
        <p:nvSpPr>
          <p:cNvPr id="8" name="عنصر نائب للمحتوى 7"/>
          <p:cNvSpPr>
            <a:spLocks noGrp="1"/>
          </p:cNvSpPr>
          <p:nvPr>
            <p:ph sz="quarter" idx="1"/>
          </p:nvPr>
        </p:nvSpPr>
        <p:spPr>
          <a:xfrm>
            <a:off x="609600" y="1219200"/>
            <a:ext cx="10972800" cy="493776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1625600" y="2971800"/>
            <a:ext cx="9144000" cy="1066800"/>
          </a:xfrm>
        </p:spPr>
        <p:txBody>
          <a:bodyPr anchor="t" anchorCtr="0"/>
          <a:lstStyle>
            <a:lvl1pPr algn="r">
              <a:buNone/>
              <a:defRPr sz="3200" b="0" cap="none"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1727200" y="4267200"/>
            <a:ext cx="90424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a:xfrm>
            <a:off x="8534400" y="6355080"/>
            <a:ext cx="3048000" cy="365760"/>
          </a:xfrm>
        </p:spPr>
        <p:txBody>
          <a:bodyPr/>
          <a:lstStyle/>
          <a:p>
            <a:fld id="{9334D819-9F07-4261-B09B-9E467E5D9002}" type="datetimeFigureOut">
              <a:rPr lang="en-US" smtClean="0"/>
              <a:pPr/>
              <a:t>10/12/2020</a:t>
            </a:fld>
            <a:endParaRPr lang="en-US" dirty="0"/>
          </a:p>
        </p:txBody>
      </p:sp>
      <p:sp>
        <p:nvSpPr>
          <p:cNvPr id="5" name="عنصر نائب للتذييل 4"/>
          <p:cNvSpPr>
            <a:spLocks noGrp="1"/>
          </p:cNvSpPr>
          <p:nvPr>
            <p:ph type="ftr" sz="quarter" idx="11"/>
          </p:nvPr>
        </p:nvSpPr>
        <p:spPr>
          <a:xfrm>
            <a:off x="3864864" y="6355080"/>
            <a:ext cx="4632960" cy="365760"/>
          </a:xfrm>
        </p:spPr>
        <p:txBody>
          <a:bodyPr/>
          <a:lstStyle/>
          <a:p>
            <a:endParaRPr lang="en-US" dirty="0"/>
          </a:p>
        </p:txBody>
      </p:sp>
      <p:sp>
        <p:nvSpPr>
          <p:cNvPr id="6" name="عنصر نائب لرقم الشريحة 5"/>
          <p:cNvSpPr>
            <a:spLocks noGrp="1"/>
          </p:cNvSpPr>
          <p:nvPr>
            <p:ph type="sldNum" sz="quarter" idx="12"/>
          </p:nvPr>
        </p:nvSpPr>
        <p:spPr>
          <a:xfrm>
            <a:off x="1426464" y="6355080"/>
            <a:ext cx="2027936" cy="365760"/>
          </a:xfrm>
        </p:spPr>
        <p:txBody>
          <a:bodyPr/>
          <a:lstStyle/>
          <a:p>
            <a:fld id="{71766878-3199-4EAB-94E7-2D6D11070E14}" type="slidenum">
              <a:rPr lang="en-US" smtClean="0"/>
              <a:pPr/>
              <a:t>‹#›</a:t>
            </a:fld>
            <a:endParaRPr lang="en-US" dirty="0"/>
          </a:p>
        </p:txBody>
      </p:sp>
      <p:sp>
        <p:nvSpPr>
          <p:cNvPr id="7" name="مستطيل 6"/>
          <p:cNvSpPr/>
          <p:nvPr/>
        </p:nvSpPr>
        <p:spPr>
          <a:xfrm>
            <a:off x="1219200" y="2819400"/>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مستطيل 7"/>
          <p:cNvSpPr/>
          <p:nvPr/>
        </p:nvSpPr>
        <p:spPr>
          <a:xfrm>
            <a:off x="1219200" y="2819400"/>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28600"/>
            <a:ext cx="10972800" cy="914400"/>
          </a:xfrm>
        </p:spPr>
        <p:txBody>
          <a:bodyPr/>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9334D819-9F07-4261-B09B-9E467E5D9002}" type="datetimeFigureOut">
              <a:rPr lang="en-US" smtClean="0"/>
              <a:pPr/>
              <a:t>10/12/2020</a:t>
            </a:fld>
            <a:endParaRPr lang="en-US" dirty="0"/>
          </a:p>
        </p:txBody>
      </p:sp>
      <p:sp>
        <p:nvSpPr>
          <p:cNvPr id="6" name="عنصر نائب للتذييل 5"/>
          <p:cNvSpPr>
            <a:spLocks noGrp="1"/>
          </p:cNvSpPr>
          <p:nvPr>
            <p:ph type="ftr" sz="quarter" idx="11"/>
          </p:nvPr>
        </p:nvSpPr>
        <p:spPr/>
        <p:txBody>
          <a:bodyPr/>
          <a:lstStyle/>
          <a:p>
            <a:endParaRPr lang="en-US" dirty="0"/>
          </a:p>
        </p:txBody>
      </p:sp>
      <p:sp>
        <p:nvSpPr>
          <p:cNvPr id="7" name="عنصر نائب لرقم الشريحة 6"/>
          <p:cNvSpPr>
            <a:spLocks noGrp="1"/>
          </p:cNvSpPr>
          <p:nvPr>
            <p:ph type="sldNum" sz="quarter" idx="12"/>
          </p:nvPr>
        </p:nvSpPr>
        <p:spPr/>
        <p:txBody>
          <a:bodyPr/>
          <a:lstStyle/>
          <a:p>
            <a:fld id="{71766878-3199-4EAB-94E7-2D6D11070E14}" type="slidenum">
              <a:rPr lang="en-US" smtClean="0"/>
              <a:pPr/>
              <a:t>‹#›</a:t>
            </a:fld>
            <a:endParaRPr lang="en-US" dirty="0"/>
          </a:p>
        </p:txBody>
      </p:sp>
      <p:sp>
        <p:nvSpPr>
          <p:cNvPr id="9" name="عنصر نائب للمحتوى 8"/>
          <p:cNvSpPr>
            <a:spLocks noGrp="1"/>
          </p:cNvSpPr>
          <p:nvPr>
            <p:ph sz="quarter" idx="1"/>
          </p:nvPr>
        </p:nvSpPr>
        <p:spPr>
          <a:xfrm>
            <a:off x="609600" y="1219200"/>
            <a:ext cx="5388864" cy="493776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1" name="عنصر نائب للمحتوى 10"/>
          <p:cNvSpPr>
            <a:spLocks noGrp="1"/>
          </p:cNvSpPr>
          <p:nvPr>
            <p:ph sz="quarter" idx="2"/>
          </p:nvPr>
        </p:nvSpPr>
        <p:spPr>
          <a:xfrm>
            <a:off x="6176264" y="1216152"/>
            <a:ext cx="5388864" cy="493776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28600"/>
            <a:ext cx="10972800" cy="914400"/>
          </a:xfrm>
        </p:spPr>
        <p:txBody>
          <a:bodyPr anchor="ctr"/>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609600" y="1285875"/>
            <a:ext cx="5386917"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6197601" y="1295400"/>
            <a:ext cx="5389033"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7" name="عنصر نائب للتاريخ 6"/>
          <p:cNvSpPr>
            <a:spLocks noGrp="1"/>
          </p:cNvSpPr>
          <p:nvPr>
            <p:ph type="dt" sz="half" idx="10"/>
          </p:nvPr>
        </p:nvSpPr>
        <p:spPr/>
        <p:txBody>
          <a:bodyPr/>
          <a:lstStyle/>
          <a:p>
            <a:fld id="{9334D819-9F07-4261-B09B-9E467E5D9002}" type="datetimeFigureOut">
              <a:rPr lang="en-US" smtClean="0"/>
              <a:pPr/>
              <a:t>10/12/2020</a:t>
            </a:fld>
            <a:endParaRPr lang="en-US" dirty="0"/>
          </a:p>
        </p:txBody>
      </p:sp>
      <p:sp>
        <p:nvSpPr>
          <p:cNvPr id="8" name="عنصر نائب للتذييل 7"/>
          <p:cNvSpPr>
            <a:spLocks noGrp="1"/>
          </p:cNvSpPr>
          <p:nvPr>
            <p:ph type="ftr" sz="quarter" idx="11"/>
          </p:nvPr>
        </p:nvSpPr>
        <p:spPr/>
        <p:txBody>
          <a:bodyPr/>
          <a:lstStyle/>
          <a:p>
            <a:endParaRPr lang="en-US" dirty="0"/>
          </a:p>
        </p:txBody>
      </p:sp>
      <p:sp>
        <p:nvSpPr>
          <p:cNvPr id="9" name="عنصر نائب لرقم الشريحة 8"/>
          <p:cNvSpPr>
            <a:spLocks noGrp="1"/>
          </p:cNvSpPr>
          <p:nvPr>
            <p:ph type="sldNum" sz="quarter" idx="12"/>
          </p:nvPr>
        </p:nvSpPr>
        <p:spPr/>
        <p:txBody>
          <a:bodyPr/>
          <a:lstStyle/>
          <a:p>
            <a:fld id="{71766878-3199-4EAB-94E7-2D6D11070E14}" type="slidenum">
              <a:rPr lang="en-US" smtClean="0"/>
              <a:pPr/>
              <a:t>‹#›</a:t>
            </a:fld>
            <a:endParaRPr lang="en-US" dirty="0"/>
          </a:p>
        </p:txBody>
      </p:sp>
      <p:sp>
        <p:nvSpPr>
          <p:cNvPr id="11" name="عنصر نائب للمحتوى 10"/>
          <p:cNvSpPr>
            <a:spLocks noGrp="1"/>
          </p:cNvSpPr>
          <p:nvPr>
            <p:ph sz="quarter" idx="2"/>
          </p:nvPr>
        </p:nvSpPr>
        <p:spPr>
          <a:xfrm>
            <a:off x="609600" y="2133600"/>
            <a:ext cx="5384800" cy="40386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quarter" idx="4"/>
          </p:nvPr>
        </p:nvSpPr>
        <p:spPr>
          <a:xfrm>
            <a:off x="6197600" y="2133600"/>
            <a:ext cx="5384800" cy="40386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28600"/>
            <a:ext cx="10972800" cy="914400"/>
          </a:xfrm>
        </p:spPr>
        <p:txBody>
          <a:body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9334D819-9F07-4261-B09B-9E467E5D9002}" type="datetimeFigureOut">
              <a:rPr lang="en-US" smtClean="0"/>
              <a:pPr/>
              <a:t>10/12/2020</a:t>
            </a:fld>
            <a:endParaRPr lang="en-US" dirty="0"/>
          </a:p>
        </p:txBody>
      </p:sp>
      <p:sp>
        <p:nvSpPr>
          <p:cNvPr id="4" name="عنصر نائب للتذييل 3"/>
          <p:cNvSpPr>
            <a:spLocks noGrp="1"/>
          </p:cNvSpPr>
          <p:nvPr>
            <p:ph type="ftr" sz="quarter" idx="11"/>
          </p:nvPr>
        </p:nvSpPr>
        <p:spPr/>
        <p:txBody>
          <a:bodyPr/>
          <a:lstStyle/>
          <a:p>
            <a:endParaRPr lang="en-US" dirty="0"/>
          </a:p>
        </p:txBody>
      </p:sp>
      <p:sp>
        <p:nvSpPr>
          <p:cNvPr id="5" name="عنصر نائب لرقم الشريحة 4"/>
          <p:cNvSpPr>
            <a:spLocks noGrp="1"/>
          </p:cNvSpPr>
          <p:nvPr>
            <p:ph type="sldNum" sz="quarter" idx="12"/>
          </p:nvPr>
        </p:nvSpPr>
        <p:spPr/>
        <p:txBody>
          <a:bodyPr/>
          <a:lstStyle/>
          <a:p>
            <a:fld id="{71766878-3199-4EAB-94E7-2D6D11070E14}" type="slidenum">
              <a:rPr lang="en-US" smtClean="0"/>
              <a:pPr/>
              <a:t>‹#›</a:t>
            </a:fld>
            <a:endParaRPr lang="en-US" dirty="0"/>
          </a:p>
        </p:txBody>
      </p:sp>
      <p:sp>
        <p:nvSpPr>
          <p:cNvPr id="6" name="مثلث متساوي الساقين 5"/>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9334D819-9F07-4261-B09B-9E467E5D9002}" type="datetimeFigureOut">
              <a:rPr lang="en-US" smtClean="0"/>
              <a:pPr/>
              <a:t>10/12/2020</a:t>
            </a:fld>
            <a:endParaRPr lang="en-US" dirty="0"/>
          </a:p>
        </p:txBody>
      </p:sp>
      <p:sp>
        <p:nvSpPr>
          <p:cNvPr id="3" name="عنصر نائب للتذييل 2"/>
          <p:cNvSpPr>
            <a:spLocks noGrp="1"/>
          </p:cNvSpPr>
          <p:nvPr>
            <p:ph type="ftr" sz="quarter" idx="11"/>
          </p:nvPr>
        </p:nvSpPr>
        <p:spPr/>
        <p:txBody>
          <a:bodyPr/>
          <a:lstStyle/>
          <a:p>
            <a:endParaRPr lang="en-US" dirty="0"/>
          </a:p>
        </p:txBody>
      </p:sp>
      <p:sp>
        <p:nvSpPr>
          <p:cNvPr id="4" name="عنصر نائب لرقم الشريحة 3"/>
          <p:cNvSpPr>
            <a:spLocks noGrp="1"/>
          </p:cNvSpPr>
          <p:nvPr>
            <p:ph type="sldNum" sz="quarter" idx="12"/>
          </p:nvPr>
        </p:nvSpPr>
        <p:spPr/>
        <p:txBody>
          <a:bodyPr/>
          <a:lstStyle/>
          <a:p>
            <a:fld id="{71766878-3199-4EAB-94E7-2D6D11070E14}" type="slidenum">
              <a:rPr lang="en-US" smtClean="0"/>
              <a:pPr/>
              <a:t>‹#›</a:t>
            </a:fld>
            <a:endParaRPr lang="en-US" dirty="0"/>
          </a:p>
        </p:txBody>
      </p:sp>
      <p:sp>
        <p:nvSpPr>
          <p:cNvPr id="5" name="رابط مستقيم 4"/>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مثلث متساوي الساقين 5"/>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432800" y="304800"/>
            <a:ext cx="3352800" cy="838200"/>
          </a:xfrm>
        </p:spPr>
        <p:txBody>
          <a:bodyPr anchor="b" anchorCtr="0">
            <a:noAutofit/>
          </a:bodyPr>
          <a:lstStyle>
            <a:lvl1pPr algn="l">
              <a:buNone/>
              <a:defRPr sz="2000" b="1">
                <a:solidFill>
                  <a:schemeClr val="tx2"/>
                </a:solidFill>
                <a:latin typeface="+mn-lt"/>
                <a:ea typeface="+mn-ea"/>
                <a:cs typeface="+mn-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8432800" y="1219201"/>
            <a:ext cx="33528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9334D819-9F07-4261-B09B-9E467E5D9002}" type="datetimeFigureOut">
              <a:rPr lang="en-US" smtClean="0"/>
              <a:pPr/>
              <a:t>10/12/2020</a:t>
            </a:fld>
            <a:endParaRPr lang="en-US" dirty="0"/>
          </a:p>
        </p:txBody>
      </p:sp>
      <p:sp>
        <p:nvSpPr>
          <p:cNvPr id="6" name="عنصر نائب للتذييل 5"/>
          <p:cNvSpPr>
            <a:spLocks noGrp="1"/>
          </p:cNvSpPr>
          <p:nvPr>
            <p:ph type="ftr" sz="quarter" idx="11"/>
          </p:nvPr>
        </p:nvSpPr>
        <p:spPr/>
        <p:txBody>
          <a:bodyPr/>
          <a:lstStyle/>
          <a:p>
            <a:endParaRPr lang="en-US" dirty="0"/>
          </a:p>
        </p:txBody>
      </p:sp>
      <p:sp>
        <p:nvSpPr>
          <p:cNvPr id="7" name="عنصر نائب لرقم الشريحة 6"/>
          <p:cNvSpPr>
            <a:spLocks noGrp="1"/>
          </p:cNvSpPr>
          <p:nvPr>
            <p:ph type="sldNum" sz="quarter" idx="12"/>
          </p:nvPr>
        </p:nvSpPr>
        <p:spPr/>
        <p:txBody>
          <a:bodyPr/>
          <a:lstStyle/>
          <a:p>
            <a:fld id="{71766878-3199-4EAB-94E7-2D6D11070E14}" type="slidenum">
              <a:rPr lang="en-US" smtClean="0"/>
              <a:pPr/>
              <a:t>‹#›</a:t>
            </a:fld>
            <a:endParaRPr lang="en-US" dirty="0"/>
          </a:p>
        </p:txBody>
      </p:sp>
      <p:sp>
        <p:nvSpPr>
          <p:cNvPr id="8" name="رابط مستقيم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رابط مستقيم 9"/>
          <p:cNvSpPr>
            <a:spLocks noChangeShapeType="1"/>
          </p:cNvSpPr>
          <p:nvPr/>
        </p:nvSpPr>
        <p:spPr bwMode="auto">
          <a:xfrm rot="5400000">
            <a:off x="5220033"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مثلث متساوي الساقين 8"/>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عنصر نائب للمحتوى 11"/>
          <p:cNvSpPr>
            <a:spLocks noGrp="1"/>
          </p:cNvSpPr>
          <p:nvPr>
            <p:ph sz="quarter" idx="1"/>
          </p:nvPr>
        </p:nvSpPr>
        <p:spPr>
          <a:xfrm>
            <a:off x="406400" y="304800"/>
            <a:ext cx="7620000" cy="5715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500856"/>
            <a:ext cx="10972800" cy="674688"/>
          </a:xfrm>
          <a:ln>
            <a:solidFill>
              <a:schemeClr val="accent1"/>
            </a:solidFill>
          </a:ln>
        </p:spPr>
        <p:txBody>
          <a:bodyPr lIns="274320" anchor="ctr"/>
          <a:lstStyle>
            <a:lvl1pPr algn="r">
              <a:buNone/>
              <a:defRPr sz="2000" b="0">
                <a:solidFill>
                  <a:schemeClr val="tx1"/>
                </a:solidFill>
              </a:defRPr>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609600" y="1905000"/>
            <a:ext cx="10972800" cy="4270248"/>
          </a:xfrm>
          <a:solidFill>
            <a:schemeClr val="tx1">
              <a:shade val="50000"/>
            </a:schemeClr>
          </a:solidFill>
          <a:ln>
            <a:noFill/>
          </a:ln>
          <a:effectLst/>
        </p:spPr>
        <p:txBody>
          <a:bodyPr/>
          <a:lstStyle>
            <a:lvl1pPr marL="0" indent="0">
              <a:spcBef>
                <a:spcPts val="600"/>
              </a:spcBef>
              <a:buNone/>
              <a:defRPr sz="3200"/>
            </a:lvl1pPr>
          </a:lstStyle>
          <a:p>
            <a:r>
              <a:rPr kumimoji="0" lang="ar-SA" smtClean="0"/>
              <a:t>انقر فوق الأيقونة لإضافة صورة</a:t>
            </a:r>
            <a:endParaRPr kumimoji="0" lang="en-US" dirty="0"/>
          </a:p>
        </p:txBody>
      </p:sp>
      <p:sp>
        <p:nvSpPr>
          <p:cNvPr id="4" name="عنصر نائب للنص 3"/>
          <p:cNvSpPr>
            <a:spLocks noGrp="1"/>
          </p:cNvSpPr>
          <p:nvPr>
            <p:ph type="body" sz="half" idx="2"/>
          </p:nvPr>
        </p:nvSpPr>
        <p:spPr>
          <a:xfrm>
            <a:off x="609600" y="1219200"/>
            <a:ext cx="109728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9334D819-9F07-4261-B09B-9E467E5D9002}" type="datetimeFigureOut">
              <a:rPr lang="en-US" smtClean="0"/>
              <a:pPr/>
              <a:t>10/12/2020</a:t>
            </a:fld>
            <a:endParaRPr lang="en-US" dirty="0"/>
          </a:p>
        </p:txBody>
      </p:sp>
      <p:sp>
        <p:nvSpPr>
          <p:cNvPr id="6" name="عنصر نائب للتذييل 5"/>
          <p:cNvSpPr>
            <a:spLocks noGrp="1"/>
          </p:cNvSpPr>
          <p:nvPr>
            <p:ph type="ftr" sz="quarter" idx="11"/>
          </p:nvPr>
        </p:nvSpPr>
        <p:spPr/>
        <p:txBody>
          <a:bodyPr/>
          <a:lstStyle/>
          <a:p>
            <a:endParaRPr lang="en-US" dirty="0"/>
          </a:p>
        </p:txBody>
      </p:sp>
      <p:sp>
        <p:nvSpPr>
          <p:cNvPr id="7" name="عنصر نائب لرقم الشريحة 6"/>
          <p:cNvSpPr>
            <a:spLocks noGrp="1"/>
          </p:cNvSpPr>
          <p:nvPr>
            <p:ph type="sldNum" sz="quarter" idx="12"/>
          </p:nvPr>
        </p:nvSpPr>
        <p:spPr/>
        <p:txBody>
          <a:bodyPr/>
          <a:lstStyle/>
          <a:p>
            <a:fld id="{71766878-3199-4EAB-94E7-2D6D11070E14}" type="slidenum">
              <a:rPr lang="en-US" smtClean="0"/>
              <a:pPr/>
              <a:t>‹#›</a:t>
            </a:fld>
            <a:endParaRPr lang="en-US" dirty="0"/>
          </a:p>
        </p:txBody>
      </p:sp>
      <p:sp>
        <p:nvSpPr>
          <p:cNvPr id="8" name="رابط مستقيم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مثلث متساوي الساقين 8"/>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a:xfrm>
            <a:off x="609600" y="500856"/>
            <a:ext cx="24384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عنصر نائب للعنوان 21"/>
          <p:cNvSpPr>
            <a:spLocks noGrp="1"/>
          </p:cNvSpPr>
          <p:nvPr>
            <p:ph type="title"/>
          </p:nvPr>
        </p:nvSpPr>
        <p:spPr>
          <a:xfrm>
            <a:off x="609600" y="152400"/>
            <a:ext cx="10972800" cy="990600"/>
          </a:xfrm>
          <a:prstGeom prst="rect">
            <a:avLst/>
          </a:prstGeom>
        </p:spPr>
        <p:txBody>
          <a:bodyPr vert="horz" anchor="b" anchorCtr="0">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609600" y="1219200"/>
            <a:ext cx="10972800" cy="4910328"/>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a:off x="8534400" y="6356350"/>
            <a:ext cx="3052064" cy="365760"/>
          </a:xfrm>
          <a:prstGeom prst="rect">
            <a:avLst/>
          </a:prstGeom>
        </p:spPr>
        <p:txBody>
          <a:bodyPr vert="horz"/>
          <a:lstStyle>
            <a:lvl1pPr algn="l" eaLnBrk="1" latinLnBrk="0" hangingPunct="1">
              <a:defRPr kumimoji="0" sz="1400">
                <a:solidFill>
                  <a:schemeClr val="tx2"/>
                </a:solidFill>
              </a:defRPr>
            </a:lvl1pPr>
          </a:lstStyle>
          <a:p>
            <a:fld id="{9334D819-9F07-4261-B09B-9E467E5D9002}" type="datetimeFigureOut">
              <a:rPr lang="en-US" smtClean="0"/>
              <a:pPr/>
              <a:t>10/12/2020</a:t>
            </a:fld>
            <a:endParaRPr lang="en-US" dirty="0"/>
          </a:p>
        </p:txBody>
      </p:sp>
      <p:sp>
        <p:nvSpPr>
          <p:cNvPr id="3" name="عنصر نائب للتذييل 2"/>
          <p:cNvSpPr>
            <a:spLocks noGrp="1"/>
          </p:cNvSpPr>
          <p:nvPr>
            <p:ph type="ftr" sz="quarter" idx="3"/>
          </p:nvPr>
        </p:nvSpPr>
        <p:spPr>
          <a:xfrm>
            <a:off x="3864864" y="6356350"/>
            <a:ext cx="4673600" cy="365760"/>
          </a:xfrm>
          <a:prstGeom prst="rect">
            <a:avLst/>
          </a:prstGeom>
        </p:spPr>
        <p:txBody>
          <a:bodyPr vert="horz"/>
          <a:lstStyle>
            <a:lvl1pPr algn="r" eaLnBrk="1" latinLnBrk="0" hangingPunct="1">
              <a:defRPr kumimoji="0" sz="1400">
                <a:solidFill>
                  <a:schemeClr val="tx2"/>
                </a:solidFill>
              </a:defRPr>
            </a:lvl1pPr>
          </a:lstStyle>
          <a:p>
            <a:endParaRPr lang="en-US" dirty="0"/>
          </a:p>
        </p:txBody>
      </p:sp>
      <p:sp>
        <p:nvSpPr>
          <p:cNvPr id="23" name="عنصر نائب لرقم الشريحة 22"/>
          <p:cNvSpPr>
            <a:spLocks noGrp="1"/>
          </p:cNvSpPr>
          <p:nvPr>
            <p:ph type="sldNum" sz="quarter" idx="4"/>
          </p:nvPr>
        </p:nvSpPr>
        <p:spPr>
          <a:xfrm>
            <a:off x="816864" y="6356350"/>
            <a:ext cx="2641600" cy="365760"/>
          </a:xfrm>
          <a:prstGeom prst="rect">
            <a:avLst/>
          </a:prstGeom>
        </p:spPr>
        <p:txBody>
          <a:bodyPr vert="horz"/>
          <a:lstStyle>
            <a:lvl1pPr algn="l" eaLnBrk="1" latinLnBrk="0" hangingPunct="1">
              <a:defRPr kumimoji="0" sz="1400">
                <a:solidFill>
                  <a:schemeClr val="tx2"/>
                </a:solidFill>
              </a:defRPr>
            </a:lvl1pPr>
          </a:lstStyle>
          <a:p>
            <a:fld id="{71766878-3199-4EAB-94E7-2D6D11070E14}" type="slidenum">
              <a:rPr lang="en-US" smtClean="0"/>
              <a:pPr/>
              <a:t>‹#›</a:t>
            </a:fld>
            <a:endParaRPr lang="en-US" dirty="0"/>
          </a:p>
        </p:txBody>
      </p:sp>
      <p:sp>
        <p:nvSpPr>
          <p:cNvPr id="28" name="رابط مستقيم 2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رابط مستقيم 28"/>
          <p:cNvSpPr>
            <a:spLocks noChangeShapeType="1"/>
          </p:cNvSpPr>
          <p:nvPr/>
        </p:nvSpPr>
        <p:spPr bwMode="auto">
          <a:xfrm>
            <a:off x="609600" y="1143000"/>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مثلث متساوي الساقين 9"/>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1" eaLnBrk="1" latinLnBrk="0" hangingPunct="1">
        <a:spcBef>
          <a:spcPct val="0"/>
        </a:spcBef>
        <a:buNone/>
        <a:defRPr kumimoji="0" sz="3200" kern="120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r" rtl="1"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r" rtl="1"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r" rtl="1"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r" rtl="1"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r" rtl="1"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r" rtl="1"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r" rtl="1"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r" rtl="1"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مربع نص 12"/>
          <p:cNvSpPr txBox="1"/>
          <p:nvPr/>
        </p:nvSpPr>
        <p:spPr>
          <a:xfrm>
            <a:off x="1574104" y="3886200"/>
            <a:ext cx="8001000" cy="769441"/>
          </a:xfrm>
          <a:prstGeom prst="rect">
            <a:avLst/>
          </a:prstGeom>
          <a:noFill/>
        </p:spPr>
        <p:txBody>
          <a:bodyPr wrap="square" rtlCol="1">
            <a:spAutoFit/>
          </a:bodyPr>
          <a:lstStyle/>
          <a:p>
            <a:r>
              <a:rPr lang="en-US" sz="4400" dirty="0" smtClean="0">
                <a:latin typeface="Calibri" pitchFamily="34" charset="0"/>
              </a:rPr>
              <a:t>Lung Collapse (Atelectasis)</a:t>
            </a:r>
            <a:endParaRPr lang="ar-JO" sz="4400" dirty="0">
              <a:latin typeface="Calibri" pitchFamily="34" charset="0"/>
            </a:endParaRPr>
          </a:p>
        </p:txBody>
      </p:sp>
      <p:pic>
        <p:nvPicPr>
          <p:cNvPr id="21" name="صورة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811711"/>
            <a:ext cx="6553200" cy="2619375"/>
          </a:xfrm>
          <a:prstGeom prst="rect">
            <a:avLst/>
          </a:prstGeom>
        </p:spPr>
      </p:pic>
      <p:sp>
        <p:nvSpPr>
          <p:cNvPr id="2" name="مستطيل 1"/>
          <p:cNvSpPr/>
          <p:nvPr/>
        </p:nvSpPr>
        <p:spPr>
          <a:xfrm>
            <a:off x="533400" y="4981705"/>
            <a:ext cx="10820400" cy="1600200"/>
          </a:xfrm>
          <a:prstGeom prst="rect">
            <a:avLst/>
          </a:prstGeom>
          <a:ln>
            <a:no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JO"/>
          </a:p>
        </p:txBody>
      </p:sp>
      <p:sp>
        <p:nvSpPr>
          <p:cNvPr id="7" name="مربع نص 6"/>
          <p:cNvSpPr txBox="1"/>
          <p:nvPr/>
        </p:nvSpPr>
        <p:spPr>
          <a:xfrm>
            <a:off x="1219200" y="5181600"/>
            <a:ext cx="4953000"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marL="342900" indent="-342900">
              <a:buFont typeface="Arial" pitchFamily="34" charset="0"/>
              <a:buChar char="•"/>
            </a:pPr>
            <a:r>
              <a:rPr lang="en-US" sz="2000" dirty="0" err="1" smtClean="0">
                <a:solidFill>
                  <a:schemeClr val="tx2">
                    <a:lumMod val="50000"/>
                  </a:schemeClr>
                </a:solidFill>
                <a:latin typeface="Calibri" pitchFamily="34" charset="0"/>
              </a:rPr>
              <a:t>Majida</a:t>
            </a:r>
            <a:r>
              <a:rPr lang="en-US" sz="2000" dirty="0" smtClean="0">
                <a:solidFill>
                  <a:schemeClr val="tx2">
                    <a:lumMod val="50000"/>
                  </a:schemeClr>
                </a:solidFill>
                <a:latin typeface="Calibri" pitchFamily="34" charset="0"/>
              </a:rPr>
              <a:t> </a:t>
            </a:r>
            <a:r>
              <a:rPr lang="en-US" sz="2000" dirty="0" err="1" smtClean="0">
                <a:solidFill>
                  <a:schemeClr val="tx2">
                    <a:lumMod val="50000"/>
                  </a:schemeClr>
                </a:solidFill>
                <a:latin typeface="Calibri" pitchFamily="34" charset="0"/>
              </a:rPr>
              <a:t>Akayleh</a:t>
            </a:r>
            <a:r>
              <a:rPr lang="en-US" sz="2000" dirty="0" smtClean="0">
                <a:solidFill>
                  <a:schemeClr val="tx2">
                    <a:lumMod val="50000"/>
                  </a:schemeClr>
                </a:solidFill>
                <a:latin typeface="Calibri" pitchFamily="34" charset="0"/>
              </a:rPr>
              <a:t> </a:t>
            </a:r>
            <a:endParaRPr lang="en-US" sz="2000" dirty="0">
              <a:solidFill>
                <a:schemeClr val="tx2">
                  <a:lumMod val="50000"/>
                </a:schemeClr>
              </a:solidFill>
              <a:latin typeface="Calibri" pitchFamily="34" charset="0"/>
            </a:endParaRPr>
          </a:p>
          <a:p>
            <a:pPr marL="342900" indent="-342900">
              <a:buFont typeface="Arial" pitchFamily="34" charset="0"/>
              <a:buChar char="•"/>
            </a:pPr>
            <a:r>
              <a:rPr lang="en-US" sz="2000" dirty="0" err="1" smtClean="0">
                <a:solidFill>
                  <a:schemeClr val="tx2">
                    <a:lumMod val="50000"/>
                  </a:schemeClr>
                </a:solidFill>
                <a:latin typeface="Calibri" pitchFamily="34" charset="0"/>
              </a:rPr>
              <a:t>Karam</a:t>
            </a:r>
            <a:r>
              <a:rPr lang="en-US" sz="2000" dirty="0" smtClean="0">
                <a:solidFill>
                  <a:schemeClr val="tx2">
                    <a:lumMod val="50000"/>
                  </a:schemeClr>
                </a:solidFill>
                <a:latin typeface="Calibri" pitchFamily="34" charset="0"/>
              </a:rPr>
              <a:t> </a:t>
            </a:r>
            <a:r>
              <a:rPr lang="en-US" sz="2000" dirty="0" err="1" smtClean="0">
                <a:solidFill>
                  <a:schemeClr val="tx2">
                    <a:lumMod val="50000"/>
                  </a:schemeClr>
                </a:solidFill>
                <a:latin typeface="Calibri" pitchFamily="34" charset="0"/>
              </a:rPr>
              <a:t>AlShamayleh</a:t>
            </a:r>
            <a:endParaRPr lang="en-US" sz="2000" dirty="0" smtClean="0">
              <a:solidFill>
                <a:schemeClr val="tx2">
                  <a:lumMod val="50000"/>
                </a:schemeClr>
              </a:solidFill>
              <a:latin typeface="Calibri" pitchFamily="34" charset="0"/>
            </a:endParaRPr>
          </a:p>
          <a:p>
            <a:pPr marL="342900" indent="-342900">
              <a:buFont typeface="Arial" pitchFamily="34" charset="0"/>
              <a:buChar char="•"/>
            </a:pPr>
            <a:r>
              <a:rPr lang="en-US" sz="2000" dirty="0" err="1" smtClean="0">
                <a:solidFill>
                  <a:schemeClr val="tx2">
                    <a:lumMod val="50000"/>
                  </a:schemeClr>
                </a:solidFill>
                <a:latin typeface="Calibri" pitchFamily="34" charset="0"/>
              </a:rPr>
              <a:t>Raheeq</a:t>
            </a:r>
            <a:r>
              <a:rPr lang="en-US" sz="2000" dirty="0" smtClean="0">
                <a:solidFill>
                  <a:schemeClr val="tx2">
                    <a:lumMod val="50000"/>
                  </a:schemeClr>
                </a:solidFill>
                <a:latin typeface="Calibri" pitchFamily="34" charset="0"/>
              </a:rPr>
              <a:t> </a:t>
            </a:r>
            <a:r>
              <a:rPr lang="en-US" sz="2000" dirty="0" err="1" smtClean="0">
                <a:solidFill>
                  <a:schemeClr val="tx2">
                    <a:lumMod val="50000"/>
                  </a:schemeClr>
                </a:solidFill>
                <a:latin typeface="Calibri" pitchFamily="34" charset="0"/>
              </a:rPr>
              <a:t>fisal</a:t>
            </a:r>
            <a:r>
              <a:rPr lang="en-US" sz="2000" dirty="0" smtClean="0">
                <a:solidFill>
                  <a:schemeClr val="tx2">
                    <a:lumMod val="50000"/>
                  </a:schemeClr>
                </a:solidFill>
                <a:latin typeface="Calibri" pitchFamily="34" charset="0"/>
              </a:rPr>
              <a:t> </a:t>
            </a:r>
          </a:p>
        </p:txBody>
      </p:sp>
    </p:spTree>
    <p:extLst>
      <p:ext uri="{BB962C8B-B14F-4D97-AF65-F5344CB8AC3E}">
        <p14:creationId xmlns:p14="http://schemas.microsoft.com/office/powerpoint/2010/main" val="42880034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2438400"/>
            <a:ext cx="32004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مربع نص 6"/>
          <p:cNvSpPr txBox="1"/>
          <p:nvPr/>
        </p:nvSpPr>
        <p:spPr>
          <a:xfrm>
            <a:off x="1143000" y="560633"/>
            <a:ext cx="1828800" cy="523220"/>
          </a:xfrm>
          <a:prstGeom prst="rect">
            <a:avLst/>
          </a:prstGeom>
          <a:noFill/>
        </p:spPr>
        <p:txBody>
          <a:bodyPr wrap="square" rtlCol="1">
            <a:spAutoFit/>
          </a:bodyPr>
          <a:lstStyle/>
          <a:p>
            <a:r>
              <a:rPr lang="en-US" sz="2800" dirty="0" smtClean="0"/>
              <a:t>Example 2 </a:t>
            </a:r>
            <a:endParaRPr lang="ar-JO" sz="2800" dirty="0"/>
          </a:p>
        </p:txBody>
      </p:sp>
      <p:sp>
        <p:nvSpPr>
          <p:cNvPr id="5" name="مربع نص 4"/>
          <p:cNvSpPr txBox="1"/>
          <p:nvPr/>
        </p:nvSpPr>
        <p:spPr>
          <a:xfrm>
            <a:off x="6211864" y="2159297"/>
            <a:ext cx="3895595" cy="923330"/>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r>
              <a:rPr lang="en-US" dirty="0" err="1"/>
              <a:t>Resorptive</a:t>
            </a:r>
            <a:r>
              <a:rPr lang="en-US" dirty="0"/>
              <a:t> Atelectasis. </a:t>
            </a:r>
            <a:r>
              <a:rPr lang="en-US" dirty="0" err="1" smtClean="0"/>
              <a:t>Malpositioned</a:t>
            </a:r>
            <a:r>
              <a:rPr lang="en-US" dirty="0" smtClean="0"/>
              <a:t> Endotracheal tube in </a:t>
            </a:r>
            <a:r>
              <a:rPr lang="en-US" dirty="0"/>
              <a:t>right main bronchus. Totally </a:t>
            </a:r>
            <a:r>
              <a:rPr lang="en-US" dirty="0" err="1" smtClean="0"/>
              <a:t>atelectatic</a:t>
            </a:r>
            <a:r>
              <a:rPr lang="en-US" dirty="0" smtClean="0"/>
              <a:t> </a:t>
            </a:r>
            <a:r>
              <a:rPr lang="en-US" dirty="0"/>
              <a:t>left </a:t>
            </a:r>
            <a:r>
              <a:rPr lang="en-US" dirty="0" smtClean="0"/>
              <a:t>lung.</a:t>
            </a:r>
            <a:endParaRPr lang="ar-JO" dirty="0"/>
          </a:p>
        </p:txBody>
      </p:sp>
      <p:sp>
        <p:nvSpPr>
          <p:cNvPr id="10" name="مربع نص 1"/>
          <p:cNvSpPr txBox="1"/>
          <p:nvPr/>
        </p:nvSpPr>
        <p:spPr>
          <a:xfrm>
            <a:off x="6239004" y="3525167"/>
            <a:ext cx="4821477" cy="1200329"/>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dirty="0"/>
              <a:t>Note how the cardiac shadow was </a:t>
            </a:r>
            <a:r>
              <a:rPr lang="en-US" b="1" dirty="0">
                <a:solidFill>
                  <a:srgbClr val="FF0000"/>
                </a:solidFill>
              </a:rPr>
              <a:t>not</a:t>
            </a:r>
            <a:r>
              <a:rPr lang="en-US" dirty="0"/>
              <a:t> seen in the</a:t>
            </a:r>
            <a:r>
              <a:rPr lang="en-US" dirty="0">
                <a:solidFill>
                  <a:srgbClr val="FF0000"/>
                </a:solidFill>
              </a:rPr>
              <a:t> </a:t>
            </a:r>
            <a:r>
              <a:rPr lang="en-US" b="1" dirty="0">
                <a:solidFill>
                  <a:srgbClr val="FF0000"/>
                </a:solidFill>
              </a:rPr>
              <a:t>right</a:t>
            </a:r>
            <a:r>
              <a:rPr lang="en-US" dirty="0">
                <a:solidFill>
                  <a:srgbClr val="FF0000"/>
                </a:solidFill>
              </a:rPr>
              <a:t> </a:t>
            </a:r>
            <a:r>
              <a:rPr lang="en-US" dirty="0" err="1"/>
              <a:t>hemithorax</a:t>
            </a:r>
            <a:r>
              <a:rPr lang="en-US" dirty="0"/>
              <a:t> as the central </a:t>
            </a:r>
            <a:r>
              <a:rPr lang="en-US" dirty="0" err="1"/>
              <a:t>mediastinal</a:t>
            </a:r>
            <a:r>
              <a:rPr lang="en-US" dirty="0"/>
              <a:t> structures have all shifted to the </a:t>
            </a:r>
            <a:r>
              <a:rPr lang="en-US" b="1" dirty="0">
                <a:solidFill>
                  <a:srgbClr val="00B0F0"/>
                </a:solidFill>
              </a:rPr>
              <a:t>left</a:t>
            </a:r>
            <a:r>
              <a:rPr lang="en-US" dirty="0"/>
              <a:t> due to the total atelectasis of the </a:t>
            </a:r>
            <a:r>
              <a:rPr lang="en-US" b="1" dirty="0">
                <a:solidFill>
                  <a:srgbClr val="00B0F0"/>
                </a:solidFill>
              </a:rPr>
              <a:t>left</a:t>
            </a:r>
            <a:r>
              <a:rPr lang="en-US" dirty="0"/>
              <a:t> lung.</a:t>
            </a:r>
            <a:endParaRPr lang="ar-JO" dirty="0"/>
          </a:p>
        </p:txBody>
      </p:sp>
      <p:sp>
        <p:nvSpPr>
          <p:cNvPr id="15" name="ضرب 14"/>
          <p:cNvSpPr/>
          <p:nvPr/>
        </p:nvSpPr>
        <p:spPr>
          <a:xfrm>
            <a:off x="2406641" y="3812105"/>
            <a:ext cx="706714" cy="1219200"/>
          </a:xfrm>
          <a:prstGeom prst="mathMultiply">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JO"/>
          </a:p>
        </p:txBody>
      </p:sp>
      <p:sp>
        <p:nvSpPr>
          <p:cNvPr id="16" name="سهم إلى اليمين 15"/>
          <p:cNvSpPr/>
          <p:nvPr/>
        </p:nvSpPr>
        <p:spPr>
          <a:xfrm>
            <a:off x="3428999" y="4535735"/>
            <a:ext cx="614428" cy="379521"/>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pic>
        <p:nvPicPr>
          <p:cNvPr id="6" name="صورة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371600"/>
            <a:ext cx="4572000" cy="4572000"/>
          </a:xfrm>
          <a:prstGeom prst="rect">
            <a:avLst/>
          </a:prstGeom>
          <a:ln w="57150">
            <a:solidFill>
              <a:schemeClr val="tx1"/>
            </a:solidFill>
          </a:ln>
        </p:spPr>
      </p:pic>
      <p:sp>
        <p:nvSpPr>
          <p:cNvPr id="17" name="مربع نص 7"/>
          <p:cNvSpPr txBox="1"/>
          <p:nvPr/>
        </p:nvSpPr>
        <p:spPr>
          <a:xfrm rot="19992014">
            <a:off x="1126999" y="1676625"/>
            <a:ext cx="1828800" cy="369332"/>
          </a:xfrm>
          <a:prstGeom prst="rect">
            <a:avLst/>
          </a:prstGeom>
          <a:noFill/>
        </p:spPr>
        <p:txBody>
          <a:bodyPr wrap="square" rtlCol="1">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bg1"/>
                </a:solidFill>
              </a:rPr>
              <a:t>R</a:t>
            </a:r>
            <a:endParaRPr lang="ar-JO" dirty="0">
              <a:solidFill>
                <a:schemeClr val="bg1"/>
              </a:solidFill>
            </a:endParaRPr>
          </a:p>
        </p:txBody>
      </p:sp>
      <p:sp>
        <p:nvSpPr>
          <p:cNvPr id="9" name="ضرب 8"/>
          <p:cNvSpPr/>
          <p:nvPr/>
        </p:nvSpPr>
        <p:spPr>
          <a:xfrm rot="19905781">
            <a:off x="2828465" y="3960350"/>
            <a:ext cx="569780" cy="764105"/>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11" name="سهم مخطط إلى اليمين 10"/>
          <p:cNvSpPr/>
          <p:nvPr/>
        </p:nvSpPr>
        <p:spPr>
          <a:xfrm rot="20217729">
            <a:off x="3678442" y="3769563"/>
            <a:ext cx="773749" cy="467731"/>
          </a:xfrm>
          <a:prstGeom prst="striped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extLst>
      <p:ext uri="{BB962C8B-B14F-4D97-AF65-F5344CB8AC3E}">
        <p14:creationId xmlns:p14="http://schemas.microsoft.com/office/powerpoint/2010/main" val="29141884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rotWithShape="1">
          <a:blip r:embed="rId2">
            <a:extLst>
              <a:ext uri="{28A0092B-C50C-407E-A947-70E740481C1C}">
                <a14:useLocalDpi xmlns:a14="http://schemas.microsoft.com/office/drawing/2010/main" val="0"/>
              </a:ext>
            </a:extLst>
          </a:blip>
          <a:srcRect l="49082" t="1" b="43452"/>
          <a:stretch/>
        </p:blipFill>
        <p:spPr>
          <a:xfrm>
            <a:off x="685800" y="1351767"/>
            <a:ext cx="4724400" cy="4267200"/>
          </a:xfrm>
          <a:prstGeom prst="rect">
            <a:avLst/>
          </a:prstGeom>
          <a:ln w="28575">
            <a:solidFill>
              <a:schemeClr val="tx1">
                <a:lumMod val="95000"/>
                <a:lumOff val="5000"/>
              </a:schemeClr>
            </a:solidFill>
          </a:ln>
        </p:spPr>
      </p:pic>
      <p:sp>
        <p:nvSpPr>
          <p:cNvPr id="5" name="مربع نص 4"/>
          <p:cNvSpPr txBox="1"/>
          <p:nvPr/>
        </p:nvSpPr>
        <p:spPr>
          <a:xfrm>
            <a:off x="685800" y="5715000"/>
            <a:ext cx="4419600" cy="46166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1">
            <a:spAutoFit/>
          </a:bodyPr>
          <a:lstStyle/>
          <a:p>
            <a:r>
              <a:rPr lang="en-US" sz="1200" dirty="0" smtClean="0"/>
              <a:t>Chest x-ray </a:t>
            </a:r>
            <a:r>
              <a:rPr lang="en-US" sz="1200" dirty="0"/>
              <a:t>of </a:t>
            </a:r>
            <a:r>
              <a:rPr lang="en-US" sz="1200" dirty="0" smtClean="0"/>
              <a:t>a </a:t>
            </a:r>
            <a:r>
              <a:rPr lang="en-US" sz="1200" dirty="0"/>
              <a:t>patient with asthma and a mucus plug shows </a:t>
            </a:r>
            <a:r>
              <a:rPr lang="en-US" sz="1200" dirty="0" smtClean="0"/>
              <a:t>lower left lobe collapse </a:t>
            </a:r>
            <a:endParaRPr lang="ar-JO" sz="1200" dirty="0"/>
          </a:p>
        </p:txBody>
      </p:sp>
      <p:sp>
        <p:nvSpPr>
          <p:cNvPr id="6" name="مربع نص 5"/>
          <p:cNvSpPr txBox="1"/>
          <p:nvPr/>
        </p:nvSpPr>
        <p:spPr>
          <a:xfrm>
            <a:off x="5943600" y="1771471"/>
            <a:ext cx="4114800" cy="1477328"/>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r>
              <a:rPr lang="en-US" dirty="0" smtClean="0"/>
              <a:t>Although </a:t>
            </a:r>
            <a:r>
              <a:rPr lang="en-US" dirty="0"/>
              <a:t>the descending aortic contour is distinct superiorly (straight arrows), the distal descending aortic silhouette is obscured (curved arrow) because of the adjacent collapsed left lower </a:t>
            </a:r>
            <a:r>
              <a:rPr lang="en-US" dirty="0" smtClean="0"/>
              <a:t>lobe.</a:t>
            </a:r>
            <a:endParaRPr lang="ar-JO" dirty="0"/>
          </a:p>
        </p:txBody>
      </p:sp>
      <p:sp>
        <p:nvSpPr>
          <p:cNvPr id="7" name="مربع نص 6"/>
          <p:cNvSpPr txBox="1"/>
          <p:nvPr/>
        </p:nvSpPr>
        <p:spPr>
          <a:xfrm>
            <a:off x="685800" y="533400"/>
            <a:ext cx="1905000" cy="584775"/>
          </a:xfrm>
          <a:prstGeom prst="rect">
            <a:avLst/>
          </a:prstGeom>
          <a:noFill/>
        </p:spPr>
        <p:txBody>
          <a:bodyPr wrap="square" rtlCol="1">
            <a:spAutoFit/>
          </a:bodyPr>
          <a:lstStyle/>
          <a:p>
            <a:r>
              <a:rPr lang="en-US" sz="3200" dirty="0" smtClean="0"/>
              <a:t>Example 3</a:t>
            </a:r>
            <a:endParaRPr lang="ar-JO" sz="3200" dirty="0"/>
          </a:p>
        </p:txBody>
      </p:sp>
      <p:sp>
        <p:nvSpPr>
          <p:cNvPr id="2" name="مربع نص 1"/>
          <p:cNvSpPr txBox="1"/>
          <p:nvPr/>
        </p:nvSpPr>
        <p:spPr>
          <a:xfrm>
            <a:off x="4495800" y="1586805"/>
            <a:ext cx="762000" cy="369332"/>
          </a:xfrm>
          <a:prstGeom prst="rect">
            <a:avLst/>
          </a:prstGeom>
          <a:noFill/>
        </p:spPr>
        <p:txBody>
          <a:bodyPr wrap="square" rtlCol="1">
            <a:spAutoFit/>
          </a:bodyPr>
          <a:lstStyle/>
          <a:p>
            <a:r>
              <a:rPr lang="en-US" dirty="0" smtClean="0"/>
              <a:t>L </a:t>
            </a:r>
            <a:endParaRPr lang="ar-JO" dirty="0"/>
          </a:p>
        </p:txBody>
      </p:sp>
    </p:spTree>
    <p:extLst>
      <p:ext uri="{BB962C8B-B14F-4D97-AF65-F5344CB8AC3E}">
        <p14:creationId xmlns:p14="http://schemas.microsoft.com/office/powerpoint/2010/main" val="5742728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6172200" y="1371600"/>
            <a:ext cx="4648200" cy="4524315"/>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r>
              <a:rPr lang="en-US" dirty="0"/>
              <a:t>Compressive atelectasis refers to a form of lung atelectasis due to compression by a space-occupying process</a:t>
            </a:r>
            <a:r>
              <a:rPr lang="en-US" dirty="0" smtClean="0"/>
              <a:t>.</a:t>
            </a:r>
          </a:p>
          <a:p>
            <a:endParaRPr lang="en-US" dirty="0"/>
          </a:p>
          <a:p>
            <a:r>
              <a:rPr lang="en-US" dirty="0" err="1" smtClean="0"/>
              <a:t>Aetiology</a:t>
            </a:r>
            <a:r>
              <a:rPr lang="en-US" dirty="0" smtClean="0"/>
              <a:t> :</a:t>
            </a:r>
          </a:p>
          <a:p>
            <a:endParaRPr lang="en-US" dirty="0" smtClean="0"/>
          </a:p>
          <a:p>
            <a:pPr marL="342900" indent="-342900">
              <a:buFont typeface="+mj-lt"/>
              <a:buAutoNum type="arabicPeriod"/>
            </a:pPr>
            <a:r>
              <a:rPr lang="en-US" dirty="0" err="1" smtClean="0"/>
              <a:t>Extrapulmonary</a:t>
            </a:r>
            <a:r>
              <a:rPr lang="en-US" dirty="0" smtClean="0"/>
              <a:t> </a:t>
            </a:r>
            <a:r>
              <a:rPr lang="en-US" dirty="0"/>
              <a:t>(pleural </a:t>
            </a:r>
            <a:r>
              <a:rPr lang="en-US" dirty="0" smtClean="0"/>
              <a:t>effusion, empyema, </a:t>
            </a:r>
            <a:r>
              <a:rPr lang="en-US" dirty="0" err="1" smtClean="0"/>
              <a:t>haemothorax</a:t>
            </a:r>
            <a:r>
              <a:rPr lang="en-US" dirty="0" smtClean="0"/>
              <a:t>, pneumothorax, pleural tumor, chest </a:t>
            </a:r>
            <a:r>
              <a:rPr lang="en-US" dirty="0"/>
              <a:t>wall mass </a:t>
            </a:r>
            <a:r>
              <a:rPr lang="en-US" dirty="0" smtClean="0"/>
              <a:t>lesion)</a:t>
            </a:r>
          </a:p>
          <a:p>
            <a:pPr marL="342900" indent="-342900">
              <a:buFont typeface="+mj-lt"/>
              <a:buAutoNum type="arabicPeriod"/>
            </a:pPr>
            <a:endParaRPr lang="en-US" dirty="0" smtClean="0"/>
          </a:p>
          <a:p>
            <a:pPr marL="342900" indent="-342900">
              <a:buFont typeface="+mj-lt"/>
              <a:buAutoNum type="arabicPeriod"/>
            </a:pPr>
            <a:r>
              <a:rPr lang="en-US" dirty="0" smtClean="0"/>
              <a:t>Intrapulmonary (lung cancer) </a:t>
            </a:r>
          </a:p>
          <a:p>
            <a:pPr marL="342900" indent="-342900">
              <a:buFont typeface="+mj-lt"/>
              <a:buAutoNum type="arabicPeriod"/>
            </a:pPr>
            <a:endParaRPr lang="en-US" dirty="0" smtClean="0"/>
          </a:p>
          <a:p>
            <a:pPr marL="342900" indent="-342900">
              <a:buFont typeface="+mj-lt"/>
              <a:buAutoNum type="arabicPeriod"/>
            </a:pPr>
            <a:r>
              <a:rPr lang="en-US" dirty="0" smtClean="0"/>
              <a:t>Abdominal distension (</a:t>
            </a:r>
            <a:r>
              <a:rPr lang="en-US" dirty="0" err="1" smtClean="0"/>
              <a:t>hepatosplenomegaly</a:t>
            </a:r>
            <a:r>
              <a:rPr lang="en-US" dirty="0" smtClean="0"/>
              <a:t>,  massive ascites, large intra-abdominal tumor, morbid obesity, pregnancy)</a:t>
            </a:r>
          </a:p>
          <a:p>
            <a:pPr marL="342900" indent="-342900">
              <a:buFont typeface="+mj-lt"/>
              <a:buAutoNum type="arabicPeriod"/>
            </a:pPr>
            <a:endParaRPr lang="en-US" dirty="0" smtClean="0"/>
          </a:p>
        </p:txBody>
      </p:sp>
      <p:sp>
        <p:nvSpPr>
          <p:cNvPr id="5" name="مربع نص 4"/>
          <p:cNvSpPr txBox="1"/>
          <p:nvPr/>
        </p:nvSpPr>
        <p:spPr>
          <a:xfrm>
            <a:off x="587520" y="457200"/>
            <a:ext cx="5029200" cy="523220"/>
          </a:xfrm>
          <a:prstGeom prst="rect">
            <a:avLst/>
          </a:prstGeom>
          <a:noFill/>
        </p:spPr>
        <p:txBody>
          <a:bodyPr wrap="square" rtlCol="1">
            <a:spAutoFit/>
          </a:bodyPr>
          <a:lstStyle/>
          <a:p>
            <a:r>
              <a:rPr lang="en-US" sz="2800" dirty="0" smtClean="0">
                <a:solidFill>
                  <a:srgbClr val="0033CC"/>
                </a:solidFill>
              </a:rPr>
              <a:t>2. Compressive Atelectasis </a:t>
            </a:r>
            <a:endParaRPr lang="ar-JO" sz="2800" dirty="0">
              <a:solidFill>
                <a:srgbClr val="0033CC"/>
              </a:solidFill>
            </a:endParaRPr>
          </a:p>
        </p:txBody>
      </p:sp>
      <p:pic>
        <p:nvPicPr>
          <p:cNvPr id="9" name="صورة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054" y="1447800"/>
            <a:ext cx="5340423" cy="3943350"/>
          </a:xfrm>
          <a:prstGeom prst="rect">
            <a:avLst/>
          </a:prstGeom>
          <a:ln w="76200">
            <a:solidFill>
              <a:schemeClr val="tx1">
                <a:lumMod val="95000"/>
                <a:lumOff val="5000"/>
              </a:schemeClr>
            </a:solidFill>
          </a:ln>
        </p:spPr>
      </p:pic>
      <p:sp>
        <p:nvSpPr>
          <p:cNvPr id="10" name="مربع نص 9"/>
          <p:cNvSpPr txBox="1"/>
          <p:nvPr/>
        </p:nvSpPr>
        <p:spPr>
          <a:xfrm>
            <a:off x="510436" y="5546364"/>
            <a:ext cx="5486400" cy="307777"/>
          </a:xfrm>
          <a:prstGeom prst="rect">
            <a:avLst/>
          </a:prstGeom>
          <a:noFill/>
        </p:spPr>
        <p:txBody>
          <a:bodyPr wrap="square" rtlCol="1">
            <a:spAutoFit/>
          </a:bodyPr>
          <a:lstStyle/>
          <a:p>
            <a:r>
              <a:rPr lang="en-US" sz="1400" dirty="0"/>
              <a:t>Large Pleural </a:t>
            </a:r>
            <a:r>
              <a:rPr lang="en-US" sz="1400" dirty="0" smtClean="0"/>
              <a:t>Effusions : compressive atelectasis </a:t>
            </a:r>
            <a:endParaRPr lang="ar-JO" sz="1400" dirty="0"/>
          </a:p>
        </p:txBody>
      </p:sp>
      <p:sp>
        <p:nvSpPr>
          <p:cNvPr id="11" name="مربع نص 10"/>
          <p:cNvSpPr txBox="1"/>
          <p:nvPr/>
        </p:nvSpPr>
        <p:spPr>
          <a:xfrm>
            <a:off x="990600" y="1676400"/>
            <a:ext cx="990600" cy="461665"/>
          </a:xfrm>
          <a:prstGeom prst="rect">
            <a:avLst/>
          </a:prstGeom>
          <a:noFill/>
        </p:spPr>
        <p:txBody>
          <a:bodyPr wrap="square" rtlCol="1">
            <a:spAutoFit/>
          </a:bodyPr>
          <a:lstStyle/>
          <a:p>
            <a:r>
              <a:rPr lang="en-US" sz="2400" dirty="0" smtClean="0"/>
              <a:t>R </a:t>
            </a:r>
            <a:endParaRPr lang="ar-JO" sz="2400" dirty="0"/>
          </a:p>
        </p:txBody>
      </p:sp>
    </p:spTree>
    <p:extLst>
      <p:ext uri="{BB962C8B-B14F-4D97-AF65-F5344CB8AC3E}">
        <p14:creationId xmlns:p14="http://schemas.microsoft.com/office/powerpoint/2010/main" val="19513572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p:cNvPicPr>
            <a:picLocks noChangeAspect="1"/>
          </p:cNvPicPr>
          <p:nvPr/>
        </p:nvPicPr>
        <p:blipFill rotWithShape="1">
          <a:blip r:embed="rId2">
            <a:extLst>
              <a:ext uri="{28A0092B-C50C-407E-A947-70E740481C1C}">
                <a14:useLocalDpi xmlns:a14="http://schemas.microsoft.com/office/drawing/2010/main" val="0"/>
              </a:ext>
            </a:extLst>
          </a:blip>
          <a:srcRect l="10165" r="8917"/>
          <a:stretch/>
        </p:blipFill>
        <p:spPr>
          <a:xfrm>
            <a:off x="6858000" y="1626718"/>
            <a:ext cx="4320956" cy="4309444"/>
          </a:xfrm>
          <a:prstGeom prst="rect">
            <a:avLst/>
          </a:prstGeom>
          <a:ln w="76200">
            <a:solidFill>
              <a:schemeClr val="tx1">
                <a:lumMod val="95000"/>
                <a:lumOff val="5000"/>
              </a:schemeClr>
            </a:solidFill>
            <a:prstDash val="solid"/>
          </a:ln>
        </p:spPr>
      </p:pic>
      <p:sp>
        <p:nvSpPr>
          <p:cNvPr id="8" name="مربع نص 7"/>
          <p:cNvSpPr txBox="1"/>
          <p:nvPr/>
        </p:nvSpPr>
        <p:spPr>
          <a:xfrm>
            <a:off x="381000" y="1981199"/>
            <a:ext cx="5963431" cy="646331"/>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r>
              <a:rPr lang="en-US" dirty="0"/>
              <a:t>Right sided pneumothorax. Collapsed lung is demarcated by arrows</a:t>
            </a:r>
            <a:endParaRPr lang="ar-JO" dirty="0"/>
          </a:p>
        </p:txBody>
      </p:sp>
      <p:sp>
        <p:nvSpPr>
          <p:cNvPr id="9" name="مربع نص 8"/>
          <p:cNvSpPr txBox="1"/>
          <p:nvPr/>
        </p:nvSpPr>
        <p:spPr>
          <a:xfrm>
            <a:off x="10378856" y="1898113"/>
            <a:ext cx="1600200" cy="646331"/>
          </a:xfrm>
          <a:prstGeom prst="rect">
            <a:avLst/>
          </a:prstGeom>
          <a:noFill/>
        </p:spPr>
        <p:txBody>
          <a:bodyPr wrap="square" rtlCol="1">
            <a:spAutoFit/>
          </a:bodyPr>
          <a:lstStyle/>
          <a:p>
            <a:r>
              <a:rPr lang="en-US" dirty="0" smtClean="0"/>
              <a:t>L</a:t>
            </a:r>
          </a:p>
          <a:p>
            <a:endParaRPr lang="ar-JO" dirty="0"/>
          </a:p>
        </p:txBody>
      </p:sp>
      <p:sp>
        <p:nvSpPr>
          <p:cNvPr id="10" name="مربع نص 9"/>
          <p:cNvSpPr txBox="1"/>
          <p:nvPr/>
        </p:nvSpPr>
        <p:spPr>
          <a:xfrm>
            <a:off x="380999" y="2971800"/>
            <a:ext cx="5963431" cy="646331"/>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r>
              <a:rPr lang="en-US" dirty="0" smtClean="0"/>
              <a:t>Note the Positive silhouette sign (disappearance of right heart border) due to collapsed lung </a:t>
            </a:r>
            <a:endParaRPr lang="ar-JO" dirty="0"/>
          </a:p>
        </p:txBody>
      </p:sp>
      <p:pic>
        <p:nvPicPr>
          <p:cNvPr id="11" name="صورة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275" y="3781440"/>
            <a:ext cx="2743200" cy="2318031"/>
          </a:xfrm>
          <a:prstGeom prst="rect">
            <a:avLst/>
          </a:prstGeom>
        </p:spPr>
      </p:pic>
      <p:sp>
        <p:nvSpPr>
          <p:cNvPr id="12" name="مربع نص 11"/>
          <p:cNvSpPr txBox="1"/>
          <p:nvPr/>
        </p:nvSpPr>
        <p:spPr>
          <a:xfrm>
            <a:off x="651352" y="533400"/>
            <a:ext cx="1787047" cy="461665"/>
          </a:xfrm>
          <a:prstGeom prst="rect">
            <a:avLst/>
          </a:prstGeom>
          <a:noFill/>
        </p:spPr>
        <p:txBody>
          <a:bodyPr wrap="square" rtlCol="1">
            <a:spAutoFit/>
          </a:bodyPr>
          <a:lstStyle/>
          <a:p>
            <a:r>
              <a:rPr lang="en-US" sz="2400" dirty="0" smtClean="0"/>
              <a:t>Example 1</a:t>
            </a:r>
            <a:endParaRPr lang="ar-JO" sz="2400" dirty="0"/>
          </a:p>
        </p:txBody>
      </p:sp>
      <p:pic>
        <p:nvPicPr>
          <p:cNvPr id="2" name="صورة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7600" y="3962400"/>
            <a:ext cx="2686830" cy="1804825"/>
          </a:xfrm>
          <a:prstGeom prst="rect">
            <a:avLst/>
          </a:prstGeom>
        </p:spPr>
      </p:pic>
    </p:spTree>
    <p:extLst>
      <p:ext uri="{BB962C8B-B14F-4D97-AF65-F5344CB8AC3E}">
        <p14:creationId xmlns:p14="http://schemas.microsoft.com/office/powerpoint/2010/main" val="40505819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p:cNvPicPr>
            <a:picLocks noChangeAspect="1"/>
          </p:cNvPicPr>
          <p:nvPr/>
        </p:nvPicPr>
        <p:blipFill rotWithShape="1">
          <a:blip r:embed="rId2">
            <a:extLst>
              <a:ext uri="{28A0092B-C50C-407E-A947-70E740481C1C}">
                <a14:useLocalDpi xmlns:a14="http://schemas.microsoft.com/office/drawing/2010/main" val="0"/>
              </a:ext>
            </a:extLst>
          </a:blip>
          <a:srcRect t="2656"/>
          <a:stretch/>
        </p:blipFill>
        <p:spPr>
          <a:xfrm>
            <a:off x="951978" y="1751556"/>
            <a:ext cx="4476750" cy="3634636"/>
          </a:xfrm>
          <a:prstGeom prst="rect">
            <a:avLst/>
          </a:prstGeom>
          <a:ln w="38100">
            <a:solidFill>
              <a:schemeClr val="tx1">
                <a:lumMod val="95000"/>
                <a:lumOff val="5000"/>
              </a:schemeClr>
            </a:solidFill>
          </a:ln>
        </p:spPr>
      </p:pic>
      <p:sp>
        <p:nvSpPr>
          <p:cNvPr id="9" name="مربع نص 8"/>
          <p:cNvSpPr txBox="1"/>
          <p:nvPr/>
        </p:nvSpPr>
        <p:spPr>
          <a:xfrm>
            <a:off x="914400" y="5486400"/>
            <a:ext cx="4609578" cy="523220"/>
          </a:xfrm>
          <a:prstGeom prst="rect">
            <a:avLst/>
          </a:prstGeom>
          <a:noFill/>
        </p:spPr>
        <p:txBody>
          <a:bodyPr wrap="square" rtlCol="1">
            <a:spAutoFit/>
          </a:bodyPr>
          <a:lstStyle/>
          <a:p>
            <a:r>
              <a:rPr lang="en-US" sz="1400" dirty="0"/>
              <a:t>Chest X-ray – left-sided massive </a:t>
            </a:r>
            <a:r>
              <a:rPr lang="en-US" sz="1400" dirty="0" err="1" smtClean="0"/>
              <a:t>haemothorax</a:t>
            </a:r>
            <a:r>
              <a:rPr lang="en-US" sz="1400" dirty="0" smtClean="0"/>
              <a:t> resulting in progressing left lung collapse </a:t>
            </a:r>
            <a:endParaRPr lang="ar-JO" sz="1400" dirty="0"/>
          </a:p>
        </p:txBody>
      </p:sp>
      <p:pic>
        <p:nvPicPr>
          <p:cNvPr id="10" name="صورة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1625774"/>
            <a:ext cx="4066674" cy="3886200"/>
          </a:xfrm>
          <a:prstGeom prst="rect">
            <a:avLst/>
          </a:prstGeom>
        </p:spPr>
      </p:pic>
      <p:sp>
        <p:nvSpPr>
          <p:cNvPr id="11" name="مربع نص 10"/>
          <p:cNvSpPr txBox="1"/>
          <p:nvPr/>
        </p:nvSpPr>
        <p:spPr>
          <a:xfrm>
            <a:off x="685800" y="438834"/>
            <a:ext cx="4038600" cy="1077218"/>
          </a:xfrm>
          <a:prstGeom prst="rect">
            <a:avLst/>
          </a:prstGeom>
          <a:noFill/>
        </p:spPr>
        <p:txBody>
          <a:bodyPr wrap="square" rtlCol="1">
            <a:spAutoFit/>
          </a:bodyPr>
          <a:lstStyle/>
          <a:p>
            <a:r>
              <a:rPr lang="en-US" sz="3200" dirty="0" smtClean="0"/>
              <a:t>Example 2</a:t>
            </a:r>
          </a:p>
          <a:p>
            <a:endParaRPr lang="ar-JO" sz="3200" dirty="0"/>
          </a:p>
        </p:txBody>
      </p:sp>
      <p:sp>
        <p:nvSpPr>
          <p:cNvPr id="2" name="مربع نص 1"/>
          <p:cNvSpPr txBox="1"/>
          <p:nvPr/>
        </p:nvSpPr>
        <p:spPr>
          <a:xfrm>
            <a:off x="4609578" y="1981199"/>
            <a:ext cx="1828800" cy="646331"/>
          </a:xfrm>
          <a:prstGeom prst="rect">
            <a:avLst/>
          </a:prstGeom>
          <a:noFill/>
        </p:spPr>
        <p:txBody>
          <a:bodyPr wrap="square" rtlCol="1">
            <a:spAutoFit/>
          </a:bodyPr>
          <a:lstStyle/>
          <a:p>
            <a:r>
              <a:rPr lang="en-US" dirty="0" smtClean="0"/>
              <a:t>L</a:t>
            </a:r>
          </a:p>
          <a:p>
            <a:endParaRPr lang="ar-JO" dirty="0"/>
          </a:p>
        </p:txBody>
      </p:sp>
    </p:spTree>
    <p:extLst>
      <p:ext uri="{BB962C8B-B14F-4D97-AF65-F5344CB8AC3E}">
        <p14:creationId xmlns:p14="http://schemas.microsoft.com/office/powerpoint/2010/main" val="18348952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799" y="1295400"/>
            <a:ext cx="4108537" cy="4419600"/>
          </a:xfrm>
          <a:prstGeom prst="rect">
            <a:avLst/>
          </a:prstGeom>
        </p:spPr>
      </p:pic>
      <p:sp>
        <p:nvSpPr>
          <p:cNvPr id="3" name="مربع نص 2"/>
          <p:cNvSpPr txBox="1"/>
          <p:nvPr/>
        </p:nvSpPr>
        <p:spPr>
          <a:xfrm>
            <a:off x="679537" y="5715000"/>
            <a:ext cx="4114800" cy="523220"/>
          </a:xfrm>
          <a:prstGeom prst="rect">
            <a:avLst/>
          </a:prstGeom>
          <a:noFill/>
        </p:spPr>
        <p:txBody>
          <a:bodyPr wrap="square" rtlCol="1">
            <a:spAutoFit/>
          </a:bodyPr>
          <a:lstStyle/>
          <a:p>
            <a:r>
              <a:rPr lang="en-US" sz="1400" dirty="0"/>
              <a:t>chronic pulmonary </a:t>
            </a:r>
            <a:r>
              <a:rPr lang="en-US" sz="1400" dirty="0" smtClean="0"/>
              <a:t>tuberculosis resulting in contraction atelectasis. </a:t>
            </a:r>
            <a:endParaRPr lang="ar-JO" sz="1400" dirty="0"/>
          </a:p>
        </p:txBody>
      </p:sp>
      <p:sp>
        <p:nvSpPr>
          <p:cNvPr id="4" name="مربع نص 3"/>
          <p:cNvSpPr txBox="1"/>
          <p:nvPr/>
        </p:nvSpPr>
        <p:spPr>
          <a:xfrm>
            <a:off x="5715000" y="1447800"/>
            <a:ext cx="3962400" cy="1754326"/>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r>
              <a:rPr lang="en-US" dirty="0" smtClean="0"/>
              <a:t>Contraction or </a:t>
            </a:r>
            <a:r>
              <a:rPr lang="en-US" dirty="0" err="1" smtClean="0"/>
              <a:t>Cicatrisation</a:t>
            </a:r>
            <a:r>
              <a:rPr lang="en-US" dirty="0" smtClean="0"/>
              <a:t> atelectasis :  </a:t>
            </a:r>
            <a:r>
              <a:rPr lang="en-US" dirty="0"/>
              <a:t>is a form of lung atelectasis which occurs as a result of scarring or fibrosis that reduces lung expansion. </a:t>
            </a:r>
            <a:r>
              <a:rPr lang="en-US" dirty="0" err="1" smtClean="0"/>
              <a:t>Cicatrisation</a:t>
            </a:r>
            <a:r>
              <a:rPr lang="en-US" dirty="0" smtClean="0"/>
              <a:t> </a:t>
            </a:r>
            <a:r>
              <a:rPr lang="en-US" dirty="0"/>
              <a:t>atelectasis is classic in tuberculosis. </a:t>
            </a:r>
            <a:endParaRPr lang="ar-JO" dirty="0"/>
          </a:p>
        </p:txBody>
      </p:sp>
      <p:sp>
        <p:nvSpPr>
          <p:cNvPr id="5" name="مربع نص 4"/>
          <p:cNvSpPr txBox="1"/>
          <p:nvPr/>
        </p:nvSpPr>
        <p:spPr>
          <a:xfrm>
            <a:off x="533400" y="457200"/>
            <a:ext cx="6629400" cy="523220"/>
          </a:xfrm>
          <a:prstGeom prst="rect">
            <a:avLst/>
          </a:prstGeom>
          <a:noFill/>
        </p:spPr>
        <p:txBody>
          <a:bodyPr wrap="square" rtlCol="1">
            <a:spAutoFit/>
          </a:bodyPr>
          <a:lstStyle/>
          <a:p>
            <a:r>
              <a:rPr lang="en-US" sz="2800" dirty="0" smtClean="0">
                <a:solidFill>
                  <a:srgbClr val="0033CC"/>
                </a:solidFill>
              </a:rPr>
              <a:t>3. Contraction (</a:t>
            </a:r>
            <a:r>
              <a:rPr lang="en-US" sz="2800" dirty="0" err="1" smtClean="0">
                <a:solidFill>
                  <a:srgbClr val="0033CC"/>
                </a:solidFill>
              </a:rPr>
              <a:t>Cicatrisation</a:t>
            </a:r>
            <a:r>
              <a:rPr lang="en-US" sz="2800" dirty="0" smtClean="0">
                <a:solidFill>
                  <a:srgbClr val="0033CC"/>
                </a:solidFill>
              </a:rPr>
              <a:t>) atelectasis </a:t>
            </a:r>
            <a:endParaRPr lang="ar-JO" sz="2800" dirty="0">
              <a:solidFill>
                <a:srgbClr val="0033CC"/>
              </a:solidFill>
            </a:endParaRPr>
          </a:p>
        </p:txBody>
      </p:sp>
      <p:sp>
        <p:nvSpPr>
          <p:cNvPr id="6" name="مربع نص 5"/>
          <p:cNvSpPr txBox="1"/>
          <p:nvPr/>
        </p:nvSpPr>
        <p:spPr>
          <a:xfrm>
            <a:off x="5486400" y="3578661"/>
            <a:ext cx="5029200" cy="1754326"/>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r>
              <a:rPr lang="en-US" dirty="0" err="1" smtClean="0"/>
              <a:t>Aetiology</a:t>
            </a:r>
            <a:endParaRPr lang="en-US" dirty="0" smtClean="0"/>
          </a:p>
          <a:p>
            <a:endParaRPr lang="en-US" dirty="0"/>
          </a:p>
          <a:p>
            <a:pPr marL="285750" indent="-285750">
              <a:buFont typeface="Arial" pitchFamily="34" charset="0"/>
              <a:buChar char="•"/>
            </a:pPr>
            <a:r>
              <a:rPr lang="en-US" dirty="0" smtClean="0"/>
              <a:t>granulomatous </a:t>
            </a:r>
            <a:r>
              <a:rPr lang="en-US" dirty="0"/>
              <a:t>disease especially </a:t>
            </a:r>
            <a:r>
              <a:rPr lang="en-US" dirty="0" smtClean="0"/>
              <a:t>tuberculosis</a:t>
            </a:r>
            <a:endParaRPr lang="en-US" dirty="0"/>
          </a:p>
          <a:p>
            <a:pPr marL="285750" indent="-285750">
              <a:buFont typeface="Arial" pitchFamily="34" charset="0"/>
              <a:buChar char="•"/>
            </a:pPr>
            <a:r>
              <a:rPr lang="en-US" dirty="0"/>
              <a:t>necrotizing </a:t>
            </a:r>
            <a:r>
              <a:rPr lang="en-US" dirty="0" smtClean="0"/>
              <a:t>pneumonia</a:t>
            </a:r>
          </a:p>
          <a:p>
            <a:pPr marL="285750" indent="-285750">
              <a:buFont typeface="Arial" pitchFamily="34" charset="0"/>
              <a:buChar char="•"/>
            </a:pPr>
            <a:r>
              <a:rPr lang="en-US" dirty="0" smtClean="0"/>
              <a:t>any </a:t>
            </a:r>
            <a:r>
              <a:rPr lang="en-US" dirty="0" err="1"/>
              <a:t>fibrosing</a:t>
            </a:r>
            <a:r>
              <a:rPr lang="en-US" dirty="0"/>
              <a:t> </a:t>
            </a:r>
            <a:r>
              <a:rPr lang="en-US" dirty="0" smtClean="0"/>
              <a:t>process (silicosis, scleroderma, idiopathic </a:t>
            </a:r>
            <a:r>
              <a:rPr lang="en-US" dirty="0"/>
              <a:t>pulmonary </a:t>
            </a:r>
            <a:r>
              <a:rPr lang="en-US" dirty="0" smtClean="0"/>
              <a:t>fibrosis)</a:t>
            </a:r>
            <a:endParaRPr lang="ar-JO" dirty="0"/>
          </a:p>
        </p:txBody>
      </p:sp>
    </p:spTree>
    <p:extLst>
      <p:ext uri="{BB962C8B-B14F-4D97-AF65-F5344CB8AC3E}">
        <p14:creationId xmlns:p14="http://schemas.microsoft.com/office/powerpoint/2010/main" val="650383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402915"/>
            <a:ext cx="4108450" cy="4419600"/>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5410200" y="1676400"/>
            <a:ext cx="4953000"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err="1"/>
              <a:t>Cicatrisation</a:t>
            </a:r>
            <a:r>
              <a:rPr lang="en-US" dirty="0"/>
              <a:t> collapse of right upper lobe in a patient </a:t>
            </a:r>
            <a:r>
              <a:rPr lang="en-US" dirty="0" smtClean="0"/>
              <a:t>with chronic pulmonary </a:t>
            </a:r>
            <a:r>
              <a:rPr lang="en-US" dirty="0"/>
              <a:t>tuberculosis. </a:t>
            </a:r>
          </a:p>
        </p:txBody>
      </p:sp>
      <p:sp>
        <p:nvSpPr>
          <p:cNvPr id="5" name="مربع نص 4"/>
          <p:cNvSpPr txBox="1"/>
          <p:nvPr/>
        </p:nvSpPr>
        <p:spPr>
          <a:xfrm>
            <a:off x="869515" y="493342"/>
            <a:ext cx="2209800" cy="523220"/>
          </a:xfrm>
          <a:prstGeom prst="rect">
            <a:avLst/>
          </a:prstGeom>
          <a:noFill/>
        </p:spPr>
        <p:txBody>
          <a:bodyPr wrap="square" rtlCol="1">
            <a:spAutoFit/>
          </a:bodyPr>
          <a:lstStyle/>
          <a:p>
            <a:r>
              <a:rPr lang="en-US" sz="2800" dirty="0" smtClean="0"/>
              <a:t>Example 1</a:t>
            </a:r>
          </a:p>
        </p:txBody>
      </p:sp>
      <p:sp>
        <p:nvSpPr>
          <p:cNvPr id="2" name="مربع نص 1"/>
          <p:cNvSpPr txBox="1"/>
          <p:nvPr/>
        </p:nvSpPr>
        <p:spPr>
          <a:xfrm>
            <a:off x="5410200" y="2514600"/>
            <a:ext cx="4876800" cy="2585323"/>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r>
              <a:rPr lang="en-US" dirty="0"/>
              <a:t>Right upper lobe </a:t>
            </a:r>
            <a:r>
              <a:rPr lang="en-US" dirty="0" smtClean="0"/>
              <a:t>collapse (</a:t>
            </a:r>
            <a:r>
              <a:rPr lang="en-US" dirty="0" smtClean="0">
                <a:solidFill>
                  <a:srgbClr val="FF0000"/>
                </a:solidFill>
              </a:rPr>
              <a:t>red arrow</a:t>
            </a:r>
            <a:r>
              <a:rPr lang="en-US" dirty="0" smtClean="0"/>
              <a:t>) </a:t>
            </a:r>
            <a:r>
              <a:rPr lang="en-US" dirty="0"/>
              <a:t>due to fibrosis and pleural thickening with right sided </a:t>
            </a:r>
            <a:r>
              <a:rPr lang="en-US" dirty="0" smtClean="0"/>
              <a:t>tracheal (</a:t>
            </a:r>
            <a:r>
              <a:rPr lang="en-US" dirty="0" smtClean="0">
                <a:solidFill>
                  <a:srgbClr val="FFC000"/>
                </a:solidFill>
              </a:rPr>
              <a:t>yellow arrow</a:t>
            </a:r>
            <a:r>
              <a:rPr lang="en-US" dirty="0" smtClean="0"/>
              <a:t>) </a:t>
            </a:r>
            <a:r>
              <a:rPr lang="en-US" dirty="0"/>
              <a:t>and </a:t>
            </a:r>
            <a:r>
              <a:rPr lang="en-US" dirty="0" err="1"/>
              <a:t>mediastinal</a:t>
            </a:r>
            <a:r>
              <a:rPr lang="en-US" dirty="0"/>
              <a:t> </a:t>
            </a:r>
            <a:r>
              <a:rPr lang="en-US" dirty="0" smtClean="0"/>
              <a:t>shift (</a:t>
            </a:r>
            <a:r>
              <a:rPr lang="en-US" dirty="0" smtClean="0">
                <a:solidFill>
                  <a:srgbClr val="00B0F0"/>
                </a:solidFill>
              </a:rPr>
              <a:t>blue arrow</a:t>
            </a:r>
            <a:r>
              <a:rPr lang="en-US" dirty="0" smtClean="0"/>
              <a:t>), </a:t>
            </a:r>
            <a:r>
              <a:rPr lang="en-US" dirty="0"/>
              <a:t>crowding of right upper ribs, uplifting of right </a:t>
            </a:r>
            <a:r>
              <a:rPr lang="en-US" dirty="0" smtClean="0"/>
              <a:t>hilum (not well demarcated in figure) </a:t>
            </a:r>
            <a:endParaRPr lang="en-US" dirty="0"/>
          </a:p>
          <a:p>
            <a:endParaRPr lang="en-US" dirty="0"/>
          </a:p>
          <a:p>
            <a:r>
              <a:rPr lang="en-US" dirty="0"/>
              <a:t>The left lung is </a:t>
            </a:r>
            <a:r>
              <a:rPr lang="en-US" dirty="0" err="1" smtClean="0"/>
              <a:t>hyperinflated</a:t>
            </a:r>
            <a:r>
              <a:rPr lang="en-US" dirty="0" smtClean="0"/>
              <a:t> compensating the </a:t>
            </a:r>
            <a:r>
              <a:rPr lang="en-US" dirty="0" err="1" smtClean="0"/>
              <a:t>mediastinal</a:t>
            </a:r>
            <a:r>
              <a:rPr lang="en-US" dirty="0" smtClean="0"/>
              <a:t> </a:t>
            </a:r>
            <a:r>
              <a:rPr lang="en-US" dirty="0"/>
              <a:t>shift (note the large  shadow of left lung</a:t>
            </a:r>
            <a:r>
              <a:rPr lang="en-US" dirty="0" smtClean="0"/>
              <a:t>).</a:t>
            </a:r>
            <a:endParaRPr lang="ar-JO" dirty="0"/>
          </a:p>
        </p:txBody>
      </p:sp>
      <p:cxnSp>
        <p:nvCxnSpPr>
          <p:cNvPr id="6" name="رابط كسهم مستقيم 5"/>
          <p:cNvCxnSpPr/>
          <p:nvPr/>
        </p:nvCxnSpPr>
        <p:spPr>
          <a:xfrm>
            <a:off x="1853852" y="1600200"/>
            <a:ext cx="0" cy="646331"/>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رابط كسهم مستقيم 10"/>
          <p:cNvCxnSpPr/>
          <p:nvPr/>
        </p:nvCxnSpPr>
        <p:spPr>
          <a:xfrm flipH="1">
            <a:off x="2734676" y="1675152"/>
            <a:ext cx="646221" cy="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6" name="سهم مخطط إلى اليمين 25"/>
          <p:cNvSpPr/>
          <p:nvPr/>
        </p:nvSpPr>
        <p:spPr>
          <a:xfrm rot="10800000">
            <a:off x="2873636" y="3269906"/>
            <a:ext cx="1327366" cy="398857"/>
          </a:xfrm>
          <a:prstGeom prst="striped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extLst>
      <p:ext uri="{BB962C8B-B14F-4D97-AF65-F5344CB8AC3E}">
        <p14:creationId xmlns:p14="http://schemas.microsoft.com/office/powerpoint/2010/main" val="27284755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230" y="1600200"/>
            <a:ext cx="3581400" cy="4267200"/>
          </a:xfrm>
          <a:prstGeom prst="rect">
            <a:avLst/>
          </a:prstGeom>
          <a:ln w="57150" cap="sq">
            <a:solidFill>
              <a:srgbClr val="000000"/>
            </a:solidFill>
            <a:prstDash val="solid"/>
            <a:miter lim="800000"/>
          </a:ln>
          <a:effectLst>
            <a:outerShdw blurRad="50800" dist="38100" dir="2700000" algn="tl" rotWithShape="0">
              <a:srgbClr val="000000">
                <a:alpha val="43000"/>
              </a:srgbClr>
            </a:outerShdw>
          </a:effectLst>
        </p:spPr>
      </p:pic>
      <p:sp>
        <p:nvSpPr>
          <p:cNvPr id="5" name="مربع نص 4"/>
          <p:cNvSpPr txBox="1"/>
          <p:nvPr/>
        </p:nvSpPr>
        <p:spPr>
          <a:xfrm>
            <a:off x="5105400" y="1979474"/>
            <a:ext cx="6019800" cy="1477328"/>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r>
              <a:rPr lang="en-US" dirty="0" smtClean="0"/>
              <a:t>Interstitial pneumonitis (scleroderma):</a:t>
            </a:r>
            <a:r>
              <a:rPr lang="en-US" dirty="0"/>
              <a:t>In contrast to </a:t>
            </a:r>
            <a:r>
              <a:rPr lang="en-US" dirty="0" smtClean="0"/>
              <a:t>tuberculosis this </a:t>
            </a:r>
            <a:r>
              <a:rPr lang="en-US" dirty="0"/>
              <a:t>diseases do not usually result in segmental or lobar opacities. The volume loss tends to be </a:t>
            </a:r>
            <a:r>
              <a:rPr lang="en-US" dirty="0" smtClean="0"/>
              <a:t>bilateral in </a:t>
            </a:r>
            <a:r>
              <a:rPr lang="en-US" dirty="0"/>
              <a:t>the radiologic appearance </a:t>
            </a:r>
            <a:r>
              <a:rPr lang="en-US" dirty="0" smtClean="0"/>
              <a:t>and increased </a:t>
            </a:r>
            <a:r>
              <a:rPr lang="en-US" dirty="0"/>
              <a:t>basilar opacity, crowding of vessels, and elevation of the diaphragm. </a:t>
            </a:r>
            <a:endParaRPr lang="ar-JO" dirty="0"/>
          </a:p>
        </p:txBody>
      </p:sp>
      <p:sp>
        <p:nvSpPr>
          <p:cNvPr id="6" name="مربع نص 5"/>
          <p:cNvSpPr txBox="1"/>
          <p:nvPr/>
        </p:nvSpPr>
        <p:spPr>
          <a:xfrm>
            <a:off x="5105399" y="3886200"/>
            <a:ext cx="6178985" cy="923330"/>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r>
              <a:rPr lang="en-US" dirty="0"/>
              <a:t>Chest </a:t>
            </a:r>
            <a:r>
              <a:rPr lang="en-US" dirty="0" smtClean="0"/>
              <a:t>x-ray </a:t>
            </a:r>
            <a:r>
              <a:rPr lang="en-US" dirty="0"/>
              <a:t>in a patient with advanced interstitial lung disease and pulmonary fibrosis shows coarse interstitial markings at the lung bases (arrows) and volume </a:t>
            </a:r>
            <a:r>
              <a:rPr lang="en-US" dirty="0" smtClean="0"/>
              <a:t>loss</a:t>
            </a:r>
            <a:r>
              <a:rPr lang="en-US" dirty="0"/>
              <a:t> </a:t>
            </a:r>
            <a:r>
              <a:rPr lang="en-US" dirty="0" smtClean="0"/>
              <a:t>(</a:t>
            </a:r>
            <a:r>
              <a:rPr lang="en-US" dirty="0" smtClean="0">
                <a:solidFill>
                  <a:srgbClr val="00B050"/>
                </a:solidFill>
              </a:rPr>
              <a:t>clear in left lung</a:t>
            </a:r>
            <a:r>
              <a:rPr lang="en-US" dirty="0" smtClean="0"/>
              <a:t>) </a:t>
            </a:r>
            <a:endParaRPr lang="ar-JO" dirty="0"/>
          </a:p>
        </p:txBody>
      </p:sp>
      <p:sp>
        <p:nvSpPr>
          <p:cNvPr id="8" name="مربع نص 7"/>
          <p:cNvSpPr txBox="1"/>
          <p:nvPr/>
        </p:nvSpPr>
        <p:spPr>
          <a:xfrm>
            <a:off x="990600" y="446782"/>
            <a:ext cx="2286000" cy="584775"/>
          </a:xfrm>
          <a:prstGeom prst="rect">
            <a:avLst/>
          </a:prstGeom>
          <a:noFill/>
        </p:spPr>
        <p:txBody>
          <a:bodyPr wrap="square" rtlCol="1">
            <a:spAutoFit/>
          </a:bodyPr>
          <a:lstStyle/>
          <a:p>
            <a:r>
              <a:rPr lang="en-US" sz="3200" dirty="0" smtClean="0"/>
              <a:t>Example 2</a:t>
            </a:r>
          </a:p>
        </p:txBody>
      </p:sp>
      <p:cxnSp>
        <p:nvCxnSpPr>
          <p:cNvPr id="10" name="رابط كسهم مستقيم 9"/>
          <p:cNvCxnSpPr/>
          <p:nvPr/>
        </p:nvCxnSpPr>
        <p:spPr>
          <a:xfrm>
            <a:off x="3276600" y="2971800"/>
            <a:ext cx="0" cy="6096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04820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102290" y="551258"/>
            <a:ext cx="2667000" cy="584775"/>
          </a:xfrm>
          <a:prstGeom prst="rect">
            <a:avLst/>
          </a:prstGeom>
          <a:noFill/>
        </p:spPr>
        <p:txBody>
          <a:bodyPr wrap="square" rtlCol="1">
            <a:spAutoFit/>
          </a:bodyPr>
          <a:lstStyle/>
          <a:p>
            <a:r>
              <a:rPr lang="en-US" sz="3200" dirty="0" smtClean="0"/>
              <a:t>Example 3</a:t>
            </a:r>
            <a:endParaRPr lang="ar-JO" sz="3200" dirty="0"/>
          </a:p>
        </p:txBody>
      </p:sp>
      <p:sp>
        <p:nvSpPr>
          <p:cNvPr id="7" name="سهم إلى اليسار 6"/>
          <p:cNvSpPr/>
          <p:nvPr/>
        </p:nvSpPr>
        <p:spPr>
          <a:xfrm>
            <a:off x="2414913" y="3351756"/>
            <a:ext cx="802710" cy="457200"/>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9" name="مربع نص 8"/>
          <p:cNvSpPr txBox="1"/>
          <p:nvPr/>
        </p:nvSpPr>
        <p:spPr>
          <a:xfrm>
            <a:off x="4191000" y="1847588"/>
            <a:ext cx="3429000" cy="1200329"/>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r>
              <a:rPr lang="en-US" dirty="0"/>
              <a:t>Radiation </a:t>
            </a:r>
            <a:r>
              <a:rPr lang="en-US" dirty="0" smtClean="0"/>
              <a:t>pneumonitis (radiation therapy induced fibrosis) </a:t>
            </a:r>
            <a:r>
              <a:rPr lang="en-US" dirty="0"/>
              <a:t>leaves scarring in the lung with significant volume loss during its later </a:t>
            </a:r>
            <a:r>
              <a:rPr lang="en-US" dirty="0" smtClean="0"/>
              <a:t>stages </a:t>
            </a:r>
            <a:endParaRPr lang="ar-JO" dirty="0"/>
          </a:p>
        </p:txBody>
      </p:sp>
      <p:pic>
        <p:nvPicPr>
          <p:cNvPr id="12" name="صورة 11"/>
          <p:cNvPicPr>
            <a:picLocks noChangeAspect="1"/>
          </p:cNvPicPr>
          <p:nvPr/>
        </p:nvPicPr>
        <p:blipFill rotWithShape="1">
          <a:blip r:embed="rId2">
            <a:extLst>
              <a:ext uri="{28A0092B-C50C-407E-A947-70E740481C1C}">
                <a14:useLocalDpi xmlns:a14="http://schemas.microsoft.com/office/drawing/2010/main" val="0"/>
              </a:ext>
            </a:extLst>
          </a:blip>
          <a:srcRect l="15940" t="17690" r="42425" b="18296"/>
          <a:stretch/>
        </p:blipFill>
        <p:spPr>
          <a:xfrm>
            <a:off x="8077200" y="1847588"/>
            <a:ext cx="3200400" cy="35514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مربع نص 13"/>
          <p:cNvSpPr txBox="1"/>
          <p:nvPr/>
        </p:nvSpPr>
        <p:spPr>
          <a:xfrm>
            <a:off x="4191000" y="3223736"/>
            <a:ext cx="3429000" cy="1477328"/>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r>
              <a:rPr lang="en-US" dirty="0"/>
              <a:t>It is frequently localized by sharply defined </a:t>
            </a:r>
            <a:r>
              <a:rPr lang="en-US" dirty="0" smtClean="0"/>
              <a:t>lines (</a:t>
            </a:r>
            <a:r>
              <a:rPr lang="en-US" dirty="0" smtClean="0">
                <a:solidFill>
                  <a:srgbClr val="FF0000"/>
                </a:solidFill>
              </a:rPr>
              <a:t>red arrows</a:t>
            </a:r>
            <a:r>
              <a:rPr lang="en-US" dirty="0" smtClean="0"/>
              <a:t>) </a:t>
            </a:r>
            <a:r>
              <a:rPr lang="en-US" dirty="0"/>
              <a:t>that coincide with the portals of the radiation therapy beam to which the patient was </a:t>
            </a:r>
            <a:r>
              <a:rPr lang="en-US" dirty="0" smtClean="0"/>
              <a:t>exposed. </a:t>
            </a:r>
            <a:endParaRPr lang="ar-JO" dirty="0"/>
          </a:p>
        </p:txBody>
      </p:sp>
      <p:pic>
        <p:nvPicPr>
          <p:cNvPr id="16" name="صورة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809" y="1761689"/>
            <a:ext cx="3504591" cy="36373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24" name="رابط كسهم مستقيم 23"/>
          <p:cNvCxnSpPr/>
          <p:nvPr/>
        </p:nvCxnSpPr>
        <p:spPr>
          <a:xfrm flipH="1">
            <a:off x="1652392" y="3351756"/>
            <a:ext cx="533400"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رابط كسهم مستقيم 27"/>
          <p:cNvCxnSpPr/>
          <p:nvPr/>
        </p:nvCxnSpPr>
        <p:spPr>
          <a:xfrm flipV="1">
            <a:off x="9067800" y="3223736"/>
            <a:ext cx="304800" cy="35661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رابط كسهم مستقيم 29"/>
          <p:cNvCxnSpPr/>
          <p:nvPr/>
        </p:nvCxnSpPr>
        <p:spPr>
          <a:xfrm flipH="1" flipV="1">
            <a:off x="10095978" y="3263847"/>
            <a:ext cx="304800" cy="31650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مربع نص 2"/>
          <p:cNvSpPr txBox="1"/>
          <p:nvPr/>
        </p:nvSpPr>
        <p:spPr>
          <a:xfrm>
            <a:off x="3429000" y="1839237"/>
            <a:ext cx="1524000" cy="369332"/>
          </a:xfrm>
          <a:prstGeom prst="rect">
            <a:avLst/>
          </a:prstGeom>
          <a:noFill/>
        </p:spPr>
        <p:txBody>
          <a:bodyPr wrap="square" rtlCol="1">
            <a:spAutoFit/>
          </a:bodyPr>
          <a:lstStyle/>
          <a:p>
            <a:r>
              <a:rPr lang="en-US" dirty="0" smtClean="0"/>
              <a:t>L </a:t>
            </a:r>
            <a:endParaRPr lang="ar-JO" dirty="0"/>
          </a:p>
        </p:txBody>
      </p:sp>
      <p:sp>
        <p:nvSpPr>
          <p:cNvPr id="4" name="مربع نص 3"/>
          <p:cNvSpPr txBox="1"/>
          <p:nvPr/>
        </p:nvSpPr>
        <p:spPr>
          <a:xfrm>
            <a:off x="10896600" y="1816194"/>
            <a:ext cx="2091325" cy="369332"/>
          </a:xfrm>
          <a:prstGeom prst="rect">
            <a:avLst/>
          </a:prstGeom>
          <a:noFill/>
        </p:spPr>
        <p:txBody>
          <a:bodyPr wrap="square" rtlCol="1">
            <a:spAutoFit/>
          </a:bodyPr>
          <a:lstStyle/>
          <a:p>
            <a:r>
              <a:rPr lang="en-US" dirty="0" smtClean="0">
                <a:solidFill>
                  <a:schemeClr val="bg1"/>
                </a:solidFill>
              </a:rPr>
              <a:t>L </a:t>
            </a:r>
            <a:endParaRPr lang="ar-JO" dirty="0">
              <a:solidFill>
                <a:schemeClr val="bg1"/>
              </a:solidFill>
            </a:endParaRPr>
          </a:p>
        </p:txBody>
      </p:sp>
    </p:spTree>
    <p:extLst>
      <p:ext uri="{BB962C8B-B14F-4D97-AF65-F5344CB8AC3E}">
        <p14:creationId xmlns:p14="http://schemas.microsoft.com/office/powerpoint/2010/main" val="31117262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1066800" y="1551159"/>
            <a:ext cx="2895600" cy="2031325"/>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r>
              <a:rPr lang="en-US" dirty="0" smtClean="0"/>
              <a:t>Sign </a:t>
            </a:r>
            <a:r>
              <a:rPr lang="en-US" dirty="0"/>
              <a:t>and symptoms : </a:t>
            </a:r>
            <a:endParaRPr lang="en-US" dirty="0" smtClean="0"/>
          </a:p>
          <a:p>
            <a:endParaRPr lang="en-US" dirty="0"/>
          </a:p>
          <a:p>
            <a:r>
              <a:rPr lang="en-US" dirty="0"/>
              <a:t>1.Difficulty breathing </a:t>
            </a:r>
          </a:p>
          <a:p>
            <a:r>
              <a:rPr lang="en-US" dirty="0"/>
              <a:t>2.Rapid, shallow breathing </a:t>
            </a:r>
          </a:p>
          <a:p>
            <a:r>
              <a:rPr lang="en-US" dirty="0"/>
              <a:t>3.Wheezing </a:t>
            </a:r>
          </a:p>
          <a:p>
            <a:r>
              <a:rPr lang="en-US" dirty="0"/>
              <a:t>4.Cough </a:t>
            </a:r>
            <a:endParaRPr lang="en-US" dirty="0" smtClean="0"/>
          </a:p>
          <a:p>
            <a:endParaRPr lang="en-US" dirty="0"/>
          </a:p>
        </p:txBody>
      </p:sp>
      <p:sp>
        <p:nvSpPr>
          <p:cNvPr id="2" name="مربع نص 1"/>
          <p:cNvSpPr txBox="1"/>
          <p:nvPr/>
        </p:nvSpPr>
        <p:spPr>
          <a:xfrm>
            <a:off x="1066800" y="3962400"/>
            <a:ext cx="2971800" cy="2308324"/>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r>
              <a:rPr lang="en-US" dirty="0" err="1" smtClean="0"/>
              <a:t>Mediastinal</a:t>
            </a:r>
            <a:r>
              <a:rPr lang="en-US" dirty="0" smtClean="0"/>
              <a:t> and tracheal shift to the </a:t>
            </a:r>
            <a:r>
              <a:rPr lang="en-US" dirty="0" smtClean="0">
                <a:solidFill>
                  <a:srgbClr val="FF0000"/>
                </a:solidFill>
              </a:rPr>
              <a:t>affected</a:t>
            </a:r>
            <a:r>
              <a:rPr lang="en-US" dirty="0" smtClean="0"/>
              <a:t> side in obstructive atelectasis, to the </a:t>
            </a:r>
            <a:r>
              <a:rPr lang="en-US" dirty="0" smtClean="0">
                <a:solidFill>
                  <a:srgbClr val="FF0000"/>
                </a:solidFill>
              </a:rPr>
              <a:t>counter</a:t>
            </a:r>
            <a:r>
              <a:rPr lang="en-US" dirty="0" smtClean="0"/>
              <a:t> side in compressive atelectasis and</a:t>
            </a:r>
            <a:r>
              <a:rPr lang="en-US" dirty="0" smtClean="0">
                <a:solidFill>
                  <a:srgbClr val="FF0000"/>
                </a:solidFill>
              </a:rPr>
              <a:t> mostly (not always) </a:t>
            </a:r>
            <a:r>
              <a:rPr lang="en-US" dirty="0" smtClean="0">
                <a:solidFill>
                  <a:srgbClr val="00B0F0"/>
                </a:solidFill>
              </a:rPr>
              <a:t>absent</a:t>
            </a:r>
            <a:r>
              <a:rPr lang="en-US" dirty="0" smtClean="0"/>
              <a:t> in contraction atelectasis.</a:t>
            </a:r>
          </a:p>
          <a:p>
            <a:endParaRPr lang="en-US" dirty="0" smtClean="0"/>
          </a:p>
        </p:txBody>
      </p:sp>
      <p:sp>
        <p:nvSpPr>
          <p:cNvPr id="3" name="مربع نص 2"/>
          <p:cNvSpPr txBox="1"/>
          <p:nvPr/>
        </p:nvSpPr>
        <p:spPr>
          <a:xfrm>
            <a:off x="1066800" y="577334"/>
            <a:ext cx="2133600" cy="523220"/>
          </a:xfrm>
          <a:prstGeom prst="rect">
            <a:avLst/>
          </a:prstGeom>
          <a:noFill/>
        </p:spPr>
        <p:txBody>
          <a:bodyPr wrap="square" rtlCol="1">
            <a:spAutoFit/>
          </a:bodyPr>
          <a:lstStyle/>
          <a:p>
            <a:r>
              <a:rPr lang="en-US" sz="2800" dirty="0" smtClean="0"/>
              <a:t>NOTES </a:t>
            </a:r>
            <a:endParaRPr lang="ar-JO" sz="2800" dirty="0"/>
          </a:p>
        </p:txBody>
      </p:sp>
      <p:sp>
        <p:nvSpPr>
          <p:cNvPr id="6" name="سهم إلى اليمين 5"/>
          <p:cNvSpPr/>
          <p:nvPr/>
        </p:nvSpPr>
        <p:spPr>
          <a:xfrm>
            <a:off x="457200" y="2590800"/>
            <a:ext cx="533400" cy="35593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JO"/>
          </a:p>
        </p:txBody>
      </p:sp>
      <p:sp>
        <p:nvSpPr>
          <p:cNvPr id="7" name="سهم إلى اليمين 6"/>
          <p:cNvSpPr/>
          <p:nvPr/>
        </p:nvSpPr>
        <p:spPr>
          <a:xfrm>
            <a:off x="457200" y="4622124"/>
            <a:ext cx="533400" cy="35593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JO"/>
          </a:p>
        </p:txBody>
      </p:sp>
      <p:sp>
        <p:nvSpPr>
          <p:cNvPr id="4" name="مربع نص 3"/>
          <p:cNvSpPr txBox="1"/>
          <p:nvPr/>
        </p:nvSpPr>
        <p:spPr>
          <a:xfrm>
            <a:off x="5486400" y="1551159"/>
            <a:ext cx="3276600" cy="1477328"/>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r>
              <a:rPr lang="en-US" dirty="0" smtClean="0"/>
              <a:t>Both </a:t>
            </a:r>
            <a:r>
              <a:rPr lang="en-US" dirty="0" smtClean="0">
                <a:solidFill>
                  <a:srgbClr val="00B0F0"/>
                </a:solidFill>
              </a:rPr>
              <a:t>obstructive </a:t>
            </a:r>
            <a:r>
              <a:rPr lang="en-US" dirty="0" err="1" smtClean="0">
                <a:solidFill>
                  <a:srgbClr val="00B0F0"/>
                </a:solidFill>
              </a:rPr>
              <a:t>resorptive</a:t>
            </a:r>
            <a:r>
              <a:rPr lang="en-US" dirty="0" smtClean="0">
                <a:solidFill>
                  <a:srgbClr val="00B0F0"/>
                </a:solidFill>
              </a:rPr>
              <a:t> &amp; compression </a:t>
            </a:r>
            <a:r>
              <a:rPr lang="en-US" dirty="0" smtClean="0"/>
              <a:t>atelectasis are </a:t>
            </a:r>
            <a:r>
              <a:rPr lang="en-US" b="1" dirty="0" smtClean="0"/>
              <a:t>reversible</a:t>
            </a:r>
            <a:r>
              <a:rPr lang="en-US" dirty="0" smtClean="0"/>
              <a:t> | on the contrary </a:t>
            </a:r>
            <a:r>
              <a:rPr lang="en-US" dirty="0" smtClean="0">
                <a:solidFill>
                  <a:srgbClr val="FF0000"/>
                </a:solidFill>
              </a:rPr>
              <a:t>contraction (</a:t>
            </a:r>
            <a:r>
              <a:rPr lang="en-US" dirty="0" err="1" smtClean="0">
                <a:solidFill>
                  <a:srgbClr val="FF0000"/>
                </a:solidFill>
              </a:rPr>
              <a:t>cicatrisation</a:t>
            </a:r>
            <a:r>
              <a:rPr lang="en-US" dirty="0" smtClean="0">
                <a:solidFill>
                  <a:srgbClr val="FF0000"/>
                </a:solidFill>
              </a:rPr>
              <a:t>) </a:t>
            </a:r>
            <a:r>
              <a:rPr lang="en-US" dirty="0" smtClean="0"/>
              <a:t>atelectasis is </a:t>
            </a:r>
            <a:r>
              <a:rPr lang="en-US" b="1" dirty="0" smtClean="0"/>
              <a:t>irreversible </a:t>
            </a:r>
            <a:endParaRPr lang="ar-JO" b="1" dirty="0"/>
          </a:p>
        </p:txBody>
      </p:sp>
      <p:sp>
        <p:nvSpPr>
          <p:cNvPr id="8" name="سهم إلى اليمين 7"/>
          <p:cNvSpPr/>
          <p:nvPr/>
        </p:nvSpPr>
        <p:spPr>
          <a:xfrm>
            <a:off x="4648200" y="2057400"/>
            <a:ext cx="6858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JO"/>
          </a:p>
        </p:txBody>
      </p:sp>
    </p:spTree>
    <p:extLst>
      <p:ext uri="{BB962C8B-B14F-4D97-AF65-F5344CB8AC3E}">
        <p14:creationId xmlns:p14="http://schemas.microsoft.com/office/powerpoint/2010/main" val="41759578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457200" y="463463"/>
            <a:ext cx="4191000" cy="523220"/>
          </a:xfrm>
          <a:prstGeom prst="rect">
            <a:avLst/>
          </a:prstGeom>
          <a:noFill/>
        </p:spPr>
        <p:txBody>
          <a:bodyPr wrap="square" rtlCol="1">
            <a:spAutoFit/>
          </a:bodyPr>
          <a:lstStyle/>
          <a:p>
            <a:r>
              <a:rPr lang="en-US" sz="2800" dirty="0" smtClean="0"/>
              <a:t>Normal PA Chest X-Ray </a:t>
            </a:r>
            <a:endParaRPr lang="ar-JO" sz="2800" dirty="0"/>
          </a:p>
        </p:txBody>
      </p:sp>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371600"/>
            <a:ext cx="4953000" cy="4953000"/>
          </a:xfrm>
          <a:prstGeom prst="rect">
            <a:avLst/>
          </a:prstGeom>
        </p:spPr>
      </p:pic>
      <p:sp>
        <p:nvSpPr>
          <p:cNvPr id="7" name="مربع نص 6"/>
          <p:cNvSpPr txBox="1"/>
          <p:nvPr/>
        </p:nvSpPr>
        <p:spPr>
          <a:xfrm>
            <a:off x="5638800" y="1752600"/>
            <a:ext cx="5334000" cy="1477328"/>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marL="342900" indent="-342900">
              <a:buFont typeface="Wingdings" pitchFamily="2" charset="2"/>
              <a:buChar char="ü"/>
            </a:pPr>
            <a:r>
              <a:rPr lang="en-US" dirty="0" smtClean="0"/>
              <a:t>Name : S. A. </a:t>
            </a:r>
          </a:p>
          <a:p>
            <a:pPr marL="342900" indent="-342900">
              <a:buFont typeface="Wingdings" pitchFamily="2" charset="2"/>
              <a:buChar char="ü"/>
            </a:pPr>
            <a:r>
              <a:rPr lang="en-US" dirty="0" smtClean="0"/>
              <a:t>Sex : male</a:t>
            </a:r>
          </a:p>
          <a:p>
            <a:pPr marL="342900" indent="-342900">
              <a:buFont typeface="Wingdings" pitchFamily="2" charset="2"/>
              <a:buChar char="ü"/>
            </a:pPr>
            <a:r>
              <a:rPr lang="en-US" dirty="0" smtClean="0"/>
              <a:t>Age : 20y</a:t>
            </a:r>
          </a:p>
          <a:p>
            <a:pPr marL="342900" indent="-342900">
              <a:buFont typeface="Wingdings" pitchFamily="2" charset="2"/>
              <a:buChar char="ü"/>
            </a:pPr>
            <a:r>
              <a:rPr lang="en-US" dirty="0" smtClean="0"/>
              <a:t>Date : 22-5-2020</a:t>
            </a:r>
          </a:p>
          <a:p>
            <a:pPr marL="342900" indent="-342900">
              <a:buFont typeface="Wingdings" pitchFamily="2" charset="2"/>
              <a:buChar char="ü"/>
            </a:pPr>
            <a:r>
              <a:rPr lang="en-US" dirty="0" smtClean="0"/>
              <a:t>Projection : PA </a:t>
            </a:r>
            <a:endParaRPr lang="en-US" dirty="0"/>
          </a:p>
        </p:txBody>
      </p:sp>
      <p:sp>
        <p:nvSpPr>
          <p:cNvPr id="9" name="مربع نص 8"/>
          <p:cNvSpPr txBox="1"/>
          <p:nvPr/>
        </p:nvSpPr>
        <p:spPr>
          <a:xfrm>
            <a:off x="5638800" y="3581400"/>
            <a:ext cx="5334000" cy="2031325"/>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r>
              <a:rPr lang="en-US" dirty="0" smtClean="0"/>
              <a:t>Image Quality : </a:t>
            </a:r>
          </a:p>
          <a:p>
            <a:endParaRPr lang="en-US" dirty="0" smtClean="0"/>
          </a:p>
          <a:p>
            <a:pPr marL="285750" indent="-285750">
              <a:buFont typeface="Wingdings" pitchFamily="2" charset="2"/>
              <a:buChar char="ü"/>
            </a:pPr>
            <a:r>
              <a:rPr lang="en-US" dirty="0" smtClean="0"/>
              <a:t>Centralized position ( no rotation ) </a:t>
            </a:r>
          </a:p>
          <a:p>
            <a:pPr marL="285750" indent="-285750">
              <a:buFont typeface="Wingdings" pitchFamily="2" charset="2"/>
              <a:buChar char="ü"/>
            </a:pPr>
            <a:r>
              <a:rPr lang="en-US" dirty="0" smtClean="0"/>
              <a:t>Full inspiration </a:t>
            </a:r>
          </a:p>
          <a:p>
            <a:pPr marL="342900" indent="-342900">
              <a:buFont typeface="Wingdings" pitchFamily="2" charset="2"/>
              <a:buChar char="ü"/>
            </a:pPr>
            <a:r>
              <a:rPr lang="en-US" dirty="0" smtClean="0"/>
              <a:t>First ribs | </a:t>
            </a:r>
            <a:r>
              <a:rPr lang="en-US" dirty="0" err="1" smtClean="0"/>
              <a:t>costophrenic</a:t>
            </a:r>
            <a:r>
              <a:rPr lang="en-US" dirty="0" smtClean="0"/>
              <a:t> angles | lateral edges of the ribs are all visible </a:t>
            </a:r>
          </a:p>
          <a:p>
            <a:pPr marL="285750" indent="-285750">
              <a:buFont typeface="Wingdings" pitchFamily="2" charset="2"/>
              <a:buChar char="ü"/>
            </a:pPr>
            <a:r>
              <a:rPr lang="en-US" dirty="0" smtClean="0"/>
              <a:t>Optimum exposure </a:t>
            </a:r>
          </a:p>
        </p:txBody>
      </p:sp>
      <p:pic>
        <p:nvPicPr>
          <p:cNvPr id="12" name="صورة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2901" y="1962060"/>
            <a:ext cx="2336626" cy="1106424"/>
          </a:xfrm>
          <a:prstGeom prst="rect">
            <a:avLst/>
          </a:prstGeom>
        </p:spPr>
      </p:pic>
    </p:spTree>
    <p:extLst>
      <p:ext uri="{BB962C8B-B14F-4D97-AF65-F5344CB8AC3E}">
        <p14:creationId xmlns:p14="http://schemas.microsoft.com/office/powerpoint/2010/main" val="9580817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990600" y="533400"/>
            <a:ext cx="3733800" cy="584775"/>
          </a:xfrm>
          <a:prstGeom prst="rect">
            <a:avLst/>
          </a:prstGeom>
          <a:noFill/>
        </p:spPr>
        <p:txBody>
          <a:bodyPr wrap="square" rtlCol="1">
            <a:spAutoFit/>
          </a:bodyPr>
          <a:lstStyle/>
          <a:p>
            <a:r>
              <a:rPr lang="en-US" sz="3200" dirty="0" smtClean="0"/>
              <a:t>Complication </a:t>
            </a:r>
            <a:endParaRPr lang="ar-JO" sz="3200" dirty="0"/>
          </a:p>
        </p:txBody>
      </p:sp>
      <p:sp>
        <p:nvSpPr>
          <p:cNvPr id="5" name="مربع نص 4"/>
          <p:cNvSpPr txBox="1"/>
          <p:nvPr/>
        </p:nvSpPr>
        <p:spPr>
          <a:xfrm>
            <a:off x="609600" y="1893838"/>
            <a:ext cx="5486400" cy="2308324"/>
          </a:xfrm>
          <a:prstGeom prst="rect">
            <a:avLst/>
          </a:prstGeom>
          <a:noFill/>
        </p:spPr>
        <p:txBody>
          <a:bodyPr wrap="square" rtlCol="1">
            <a:spAutoFit/>
          </a:bodyPr>
          <a:lstStyle/>
          <a:p>
            <a:pPr marL="285750" indent="-285750">
              <a:buFontTx/>
              <a:buChar char="-"/>
            </a:pPr>
            <a:r>
              <a:rPr lang="en-US" dirty="0" smtClean="0"/>
              <a:t>[ </a:t>
            </a:r>
            <a:r>
              <a:rPr lang="en-US" dirty="0"/>
              <a:t>] 1.systemic hypoxia if atelectasis is significant enough (</a:t>
            </a:r>
            <a:r>
              <a:rPr lang="en-US" dirty="0" smtClean="0"/>
              <a:t>affected </a:t>
            </a:r>
            <a:r>
              <a:rPr lang="en-US" dirty="0"/>
              <a:t>ventilation/perfusion ratio</a:t>
            </a:r>
            <a:r>
              <a:rPr lang="en-US" dirty="0" smtClean="0"/>
              <a:t>).</a:t>
            </a:r>
          </a:p>
          <a:p>
            <a:pPr marL="285750" indent="-285750">
              <a:buFontTx/>
              <a:buChar char="-"/>
            </a:pPr>
            <a:endParaRPr lang="en-US" dirty="0"/>
          </a:p>
          <a:p>
            <a:pPr marL="285750" indent="-285750">
              <a:buFontTx/>
              <a:buChar char="-"/>
            </a:pPr>
            <a:r>
              <a:rPr lang="en-US" dirty="0" smtClean="0"/>
              <a:t>[ </a:t>
            </a:r>
            <a:r>
              <a:rPr lang="en-US" dirty="0"/>
              <a:t>] 2.increased incidence of pneumonia (infections due to settled </a:t>
            </a:r>
            <a:r>
              <a:rPr lang="en-US" dirty="0" smtClean="0"/>
              <a:t>secretions </a:t>
            </a:r>
            <a:r>
              <a:rPr lang="en-US" dirty="0"/>
              <a:t>that accumulate in the affected area</a:t>
            </a:r>
            <a:r>
              <a:rPr lang="en-US" dirty="0" smtClean="0"/>
              <a:t>).</a:t>
            </a:r>
          </a:p>
          <a:p>
            <a:pPr marL="285750" indent="-285750">
              <a:buFontTx/>
              <a:buChar char="-"/>
            </a:pPr>
            <a:endParaRPr lang="en-US" dirty="0"/>
          </a:p>
          <a:p>
            <a:r>
              <a:rPr lang="en-US" dirty="0"/>
              <a:t>- [ ] 3. Respiratory failure.</a:t>
            </a:r>
            <a:endParaRPr lang="ar-JO" dirty="0"/>
          </a:p>
        </p:txBody>
      </p:sp>
    </p:spTree>
    <p:extLst>
      <p:ext uri="{BB962C8B-B14F-4D97-AF65-F5344CB8AC3E}">
        <p14:creationId xmlns:p14="http://schemas.microsoft.com/office/powerpoint/2010/main" val="38519125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959285" y="1563144"/>
            <a:ext cx="8991600" cy="923330"/>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r>
              <a:rPr lang="en-US" dirty="0" smtClean="0"/>
              <a:t>A 62-year-old man is </a:t>
            </a:r>
            <a:r>
              <a:rPr lang="en-US" dirty="0" err="1" smtClean="0"/>
              <a:t>dyspneic</a:t>
            </a:r>
            <a:r>
              <a:rPr lang="en-US" dirty="0" smtClean="0"/>
              <a:t> 24h after cholecystectomy. His respiratory rate is 22/min and pulse 112/min. He has a mild fever,  and decreased breath sounds are noted in the left lower lobe. Complete blood count shows leukocytosis 27,000/mm^3. </a:t>
            </a:r>
            <a:endParaRPr lang="ar-JO" dirty="0"/>
          </a:p>
        </p:txBody>
      </p:sp>
      <p:sp>
        <p:nvSpPr>
          <p:cNvPr id="7" name="مستطيل 6"/>
          <p:cNvSpPr/>
          <p:nvPr/>
        </p:nvSpPr>
        <p:spPr>
          <a:xfrm>
            <a:off x="4953000" y="1315755"/>
            <a:ext cx="304800" cy="228600"/>
          </a:xfrm>
          <a:prstGeom prst="rect">
            <a:avLst/>
          </a:prstGeom>
          <a:ln>
            <a:no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JO"/>
          </a:p>
        </p:txBody>
      </p:sp>
      <p:sp>
        <p:nvSpPr>
          <p:cNvPr id="8" name="مربع نص 7"/>
          <p:cNvSpPr txBox="1"/>
          <p:nvPr/>
        </p:nvSpPr>
        <p:spPr>
          <a:xfrm>
            <a:off x="869515" y="2895600"/>
            <a:ext cx="4114800" cy="2308324"/>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r>
              <a:rPr lang="en-US" dirty="0" smtClean="0"/>
              <a:t>This is typical post operative lung atelectasis, most commonly seen in immediate post operative period, often secondary to poor inspiration or lack of coughing, large quantities of bronchial secretions, increased aspiration incidence and dimensioned surfactant activity with diaphragm dysfunction. </a:t>
            </a:r>
            <a:endParaRPr lang="ar-JO" dirty="0"/>
          </a:p>
        </p:txBody>
      </p:sp>
      <p:sp>
        <p:nvSpPr>
          <p:cNvPr id="9" name="مربع نص 8"/>
          <p:cNvSpPr txBox="1"/>
          <p:nvPr/>
        </p:nvSpPr>
        <p:spPr>
          <a:xfrm>
            <a:off x="1752600" y="457200"/>
            <a:ext cx="3351756" cy="584775"/>
          </a:xfrm>
          <a:prstGeom prst="rect">
            <a:avLst/>
          </a:prstGeom>
          <a:noFill/>
        </p:spPr>
        <p:txBody>
          <a:bodyPr wrap="square" rtlCol="1">
            <a:spAutoFit/>
          </a:bodyPr>
          <a:lstStyle/>
          <a:p>
            <a:r>
              <a:rPr lang="en-US" sz="3200" dirty="0" smtClean="0">
                <a:solidFill>
                  <a:srgbClr val="FF0000"/>
                </a:solidFill>
              </a:rPr>
              <a:t>Case study </a:t>
            </a:r>
            <a:endParaRPr lang="ar-JO" sz="3200" dirty="0">
              <a:solidFill>
                <a:srgbClr val="FF0000"/>
              </a:solidFill>
            </a:endParaRPr>
          </a:p>
        </p:txBody>
      </p:sp>
    </p:spTree>
    <p:extLst>
      <p:ext uri="{BB962C8B-B14F-4D97-AF65-F5344CB8AC3E}">
        <p14:creationId xmlns:p14="http://schemas.microsoft.com/office/powerpoint/2010/main" val="32131637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a:xfrm>
            <a:off x="381000" y="609600"/>
            <a:ext cx="11582400" cy="6096000"/>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JO"/>
          </a:p>
        </p:txBody>
      </p:sp>
      <p:pic>
        <p:nvPicPr>
          <p:cNvPr id="7" name="صورة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192315"/>
            <a:ext cx="6553200" cy="6410740"/>
          </a:xfrm>
          <a:prstGeom prst="rect">
            <a:avLst/>
          </a:prstGeom>
        </p:spPr>
      </p:pic>
      <p:sp>
        <p:nvSpPr>
          <p:cNvPr id="2" name="مستطيل 1"/>
          <p:cNvSpPr/>
          <p:nvPr/>
        </p:nvSpPr>
        <p:spPr>
          <a:xfrm>
            <a:off x="4343400" y="5791200"/>
            <a:ext cx="2590800" cy="914400"/>
          </a:xfrm>
          <a:prstGeom prst="rect">
            <a:avLst/>
          </a:prstGeom>
          <a:ln>
            <a:no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JO"/>
          </a:p>
        </p:txBody>
      </p:sp>
    </p:spTree>
    <p:extLst>
      <p:ext uri="{BB962C8B-B14F-4D97-AF65-F5344CB8AC3E}">
        <p14:creationId xmlns:p14="http://schemas.microsoft.com/office/powerpoint/2010/main" val="11328143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405" y="1295400"/>
            <a:ext cx="4884107" cy="4884107"/>
          </a:xfrm>
          <a:prstGeom prst="rect">
            <a:avLst/>
          </a:prstGeom>
        </p:spPr>
      </p:pic>
      <p:sp>
        <p:nvSpPr>
          <p:cNvPr id="7" name="مربع نص 6"/>
          <p:cNvSpPr txBox="1"/>
          <p:nvPr/>
        </p:nvSpPr>
        <p:spPr>
          <a:xfrm>
            <a:off x="6096000" y="1752600"/>
            <a:ext cx="4343400" cy="2031325"/>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marL="285750" indent="-285750">
              <a:buFont typeface="Wingdings" pitchFamily="2" charset="2"/>
              <a:buChar char="q"/>
            </a:pPr>
            <a:r>
              <a:rPr lang="en-US" dirty="0" smtClean="0"/>
              <a:t>Normal equally sized inflated clear lungs </a:t>
            </a:r>
          </a:p>
          <a:p>
            <a:pPr marL="285750" indent="-285750">
              <a:buFont typeface="Wingdings" pitchFamily="2" charset="2"/>
              <a:buChar char="q"/>
            </a:pPr>
            <a:r>
              <a:rPr lang="en-US" dirty="0" smtClean="0"/>
              <a:t>Patent </a:t>
            </a:r>
            <a:r>
              <a:rPr lang="en-US" dirty="0" err="1" smtClean="0"/>
              <a:t>costophrenic</a:t>
            </a:r>
            <a:r>
              <a:rPr lang="en-US" dirty="0" smtClean="0"/>
              <a:t> angles </a:t>
            </a:r>
          </a:p>
          <a:p>
            <a:pPr marL="285750" indent="-285750">
              <a:buFont typeface="Wingdings" pitchFamily="2" charset="2"/>
              <a:buChar char="q"/>
            </a:pPr>
            <a:r>
              <a:rPr lang="en-US" dirty="0" smtClean="0"/>
              <a:t>Centrally located trachea </a:t>
            </a:r>
          </a:p>
          <a:p>
            <a:pPr marL="285750" indent="-285750">
              <a:buFont typeface="Wingdings" pitchFamily="2" charset="2"/>
              <a:buChar char="q"/>
            </a:pPr>
            <a:r>
              <a:rPr lang="en-US" dirty="0" smtClean="0"/>
              <a:t>Normal cardiothoracic ratio </a:t>
            </a:r>
          </a:p>
          <a:p>
            <a:pPr marL="285750" indent="-285750">
              <a:buFont typeface="Wingdings" pitchFamily="2" charset="2"/>
              <a:buChar char="q"/>
            </a:pPr>
            <a:r>
              <a:rPr lang="en-US" dirty="0" smtClean="0"/>
              <a:t>No bone fractures</a:t>
            </a:r>
          </a:p>
          <a:p>
            <a:pPr marL="285750" indent="-285750">
              <a:buFont typeface="Wingdings" pitchFamily="2" charset="2"/>
              <a:buChar char="q"/>
            </a:pPr>
            <a:r>
              <a:rPr lang="en-US" dirty="0" smtClean="0"/>
              <a:t>clear heart contour </a:t>
            </a:r>
          </a:p>
          <a:p>
            <a:pPr marL="285750" indent="-285750">
              <a:buFont typeface="Wingdings" pitchFamily="2" charset="2"/>
              <a:buChar char="q"/>
            </a:pPr>
            <a:r>
              <a:rPr lang="en-US" dirty="0" smtClean="0"/>
              <a:t>Normal </a:t>
            </a:r>
            <a:r>
              <a:rPr lang="en-US" dirty="0" err="1" smtClean="0"/>
              <a:t>bronchovascuar</a:t>
            </a:r>
            <a:r>
              <a:rPr lang="en-US" dirty="0" smtClean="0"/>
              <a:t> tapering </a:t>
            </a:r>
            <a:endParaRPr lang="ar-JO" dirty="0"/>
          </a:p>
        </p:txBody>
      </p:sp>
      <p:sp>
        <p:nvSpPr>
          <p:cNvPr id="8" name="مربع نص 7"/>
          <p:cNvSpPr txBox="1"/>
          <p:nvPr/>
        </p:nvSpPr>
        <p:spPr>
          <a:xfrm>
            <a:off x="685800" y="457200"/>
            <a:ext cx="4648200" cy="523220"/>
          </a:xfrm>
          <a:prstGeom prst="rect">
            <a:avLst/>
          </a:prstGeom>
          <a:noFill/>
        </p:spPr>
        <p:txBody>
          <a:bodyPr wrap="square" rtlCol="1">
            <a:spAutoFit/>
          </a:bodyPr>
          <a:lstStyle/>
          <a:p>
            <a:r>
              <a:rPr lang="en-US" sz="2800" dirty="0" smtClean="0"/>
              <a:t>Normal PA Chest X-Ray </a:t>
            </a:r>
            <a:endParaRPr lang="ar-JO" sz="2800" dirty="0"/>
          </a:p>
        </p:txBody>
      </p:sp>
      <p:pic>
        <p:nvPicPr>
          <p:cNvPr id="9" name="صورة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3884982"/>
            <a:ext cx="3514138" cy="2294525"/>
          </a:xfrm>
          <a:prstGeom prst="rect">
            <a:avLst/>
          </a:prstGeom>
        </p:spPr>
      </p:pic>
      <p:cxnSp>
        <p:nvCxnSpPr>
          <p:cNvPr id="15" name="رابط كسهم مستقيم 14"/>
          <p:cNvCxnSpPr/>
          <p:nvPr/>
        </p:nvCxnSpPr>
        <p:spPr>
          <a:xfrm>
            <a:off x="5029200" y="5032244"/>
            <a:ext cx="0" cy="75895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رابط كسهم مستقيم 16"/>
          <p:cNvCxnSpPr/>
          <p:nvPr/>
        </p:nvCxnSpPr>
        <p:spPr>
          <a:xfrm>
            <a:off x="685800" y="4931558"/>
            <a:ext cx="0" cy="762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مستطيل 21"/>
          <p:cNvSpPr/>
          <p:nvPr/>
        </p:nvSpPr>
        <p:spPr>
          <a:xfrm>
            <a:off x="2857499" y="1430055"/>
            <a:ext cx="191541" cy="83820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cxnSp>
        <p:nvCxnSpPr>
          <p:cNvPr id="28" name="رابط مستقيم 27"/>
          <p:cNvCxnSpPr/>
          <p:nvPr/>
        </p:nvCxnSpPr>
        <p:spPr>
          <a:xfrm>
            <a:off x="685800" y="6019800"/>
            <a:ext cx="4343400"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رابط مستقيم 30"/>
          <p:cNvCxnSpPr/>
          <p:nvPr/>
        </p:nvCxnSpPr>
        <p:spPr>
          <a:xfrm flipH="1">
            <a:off x="2362200" y="5312558"/>
            <a:ext cx="16764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25" name="رابط كسهم مستقيم 1024"/>
          <p:cNvCxnSpPr/>
          <p:nvPr/>
        </p:nvCxnSpPr>
        <p:spPr>
          <a:xfrm>
            <a:off x="1143000" y="1430055"/>
            <a:ext cx="152400" cy="322545"/>
          </a:xfrm>
          <a:prstGeom prst="straightConnector1">
            <a:avLst/>
          </a:prstGeom>
          <a:ln w="28575">
            <a:solidFill>
              <a:srgbClr val="CC0066"/>
            </a:solidFill>
            <a:tailEnd type="arrow"/>
          </a:ln>
        </p:spPr>
        <p:style>
          <a:lnRef idx="1">
            <a:schemeClr val="accent1"/>
          </a:lnRef>
          <a:fillRef idx="0">
            <a:schemeClr val="accent1"/>
          </a:fillRef>
          <a:effectRef idx="0">
            <a:schemeClr val="accent1"/>
          </a:effectRef>
          <a:fontRef idx="minor">
            <a:schemeClr val="tx1"/>
          </a:fontRef>
        </p:style>
      </p:cxnSp>
      <p:cxnSp>
        <p:nvCxnSpPr>
          <p:cNvPr id="1028" name="رابط كسهم مستقيم 1027"/>
          <p:cNvCxnSpPr/>
          <p:nvPr/>
        </p:nvCxnSpPr>
        <p:spPr>
          <a:xfrm>
            <a:off x="914400" y="1849155"/>
            <a:ext cx="152400" cy="284445"/>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030" name="رابط كسهم مستقيم 1029"/>
          <p:cNvCxnSpPr/>
          <p:nvPr/>
        </p:nvCxnSpPr>
        <p:spPr>
          <a:xfrm flipH="1">
            <a:off x="4648200" y="1849155"/>
            <a:ext cx="152400" cy="284445"/>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032" name="رابط كسهم مستقيم 1031"/>
          <p:cNvCxnSpPr/>
          <p:nvPr/>
        </p:nvCxnSpPr>
        <p:spPr>
          <a:xfrm flipH="1">
            <a:off x="4495800" y="1430055"/>
            <a:ext cx="152400" cy="322545"/>
          </a:xfrm>
          <a:prstGeom prst="straightConnector1">
            <a:avLst/>
          </a:prstGeom>
          <a:ln w="28575">
            <a:solidFill>
              <a:srgbClr val="CC0066"/>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99994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p:cNvPicPr>
            <a:picLocks noChangeAspect="1"/>
          </p:cNvPicPr>
          <p:nvPr/>
        </p:nvPicPr>
        <p:blipFill rotWithShape="1">
          <a:blip r:embed="rId2">
            <a:extLst>
              <a:ext uri="{28A0092B-C50C-407E-A947-70E740481C1C}">
                <a14:useLocalDpi xmlns:a14="http://schemas.microsoft.com/office/drawing/2010/main" val="0"/>
              </a:ext>
            </a:extLst>
          </a:blip>
          <a:srcRect l="27605" t="17290" r="43877" b="17868"/>
          <a:stretch/>
        </p:blipFill>
        <p:spPr>
          <a:xfrm>
            <a:off x="990599" y="1310014"/>
            <a:ext cx="4648201" cy="4877846"/>
          </a:xfrm>
          <a:prstGeom prst="rect">
            <a:avLst/>
          </a:prstGeom>
          <a:ln w="57150">
            <a:solidFill>
              <a:schemeClr val="tx1"/>
            </a:solidFill>
          </a:ln>
        </p:spPr>
      </p:pic>
      <p:pic>
        <p:nvPicPr>
          <p:cNvPr id="7" name="صورة 6"/>
          <p:cNvPicPr>
            <a:picLocks noChangeAspect="1"/>
          </p:cNvPicPr>
          <p:nvPr/>
        </p:nvPicPr>
        <p:blipFill rotWithShape="1">
          <a:blip r:embed="rId3">
            <a:extLst>
              <a:ext uri="{28A0092B-C50C-407E-A947-70E740481C1C}">
                <a14:useLocalDpi xmlns:a14="http://schemas.microsoft.com/office/drawing/2010/main" val="0"/>
              </a:ext>
            </a:extLst>
          </a:blip>
          <a:srcRect l="29265" t="20348" r="28518" b="14973"/>
          <a:stretch/>
        </p:blipFill>
        <p:spPr>
          <a:xfrm>
            <a:off x="5943600" y="1310013"/>
            <a:ext cx="4628368" cy="4877845"/>
          </a:xfrm>
          <a:prstGeom prst="rect">
            <a:avLst/>
          </a:prstGeom>
          <a:ln w="57150">
            <a:solidFill>
              <a:schemeClr val="tx1"/>
            </a:solidFill>
          </a:ln>
        </p:spPr>
      </p:pic>
      <p:sp>
        <p:nvSpPr>
          <p:cNvPr id="8" name="مربع نص 7"/>
          <p:cNvSpPr txBox="1"/>
          <p:nvPr/>
        </p:nvSpPr>
        <p:spPr>
          <a:xfrm>
            <a:off x="9886168" y="1524000"/>
            <a:ext cx="1371600" cy="369332"/>
          </a:xfrm>
          <a:prstGeom prst="rect">
            <a:avLst/>
          </a:prstGeom>
          <a:noFill/>
        </p:spPr>
        <p:txBody>
          <a:bodyPr wrap="square" rtlCol="1">
            <a:spAutoFit/>
          </a:bodyPr>
          <a:lstStyle/>
          <a:p>
            <a:r>
              <a:rPr lang="en-US" dirty="0" smtClean="0"/>
              <a:t>L</a:t>
            </a:r>
            <a:endParaRPr lang="ar-JO" dirty="0"/>
          </a:p>
        </p:txBody>
      </p:sp>
      <p:sp>
        <p:nvSpPr>
          <p:cNvPr id="10" name="مربع نص 9"/>
          <p:cNvSpPr txBox="1"/>
          <p:nvPr/>
        </p:nvSpPr>
        <p:spPr>
          <a:xfrm>
            <a:off x="1143000" y="1524000"/>
            <a:ext cx="914400" cy="369332"/>
          </a:xfrm>
          <a:prstGeom prst="rect">
            <a:avLst/>
          </a:prstGeom>
          <a:noFill/>
        </p:spPr>
        <p:txBody>
          <a:bodyPr wrap="square" rtlCol="1">
            <a:spAutoFit/>
          </a:bodyPr>
          <a:lstStyle/>
          <a:p>
            <a:r>
              <a:rPr lang="en-US" dirty="0"/>
              <a:t>R</a:t>
            </a:r>
            <a:endParaRPr lang="ar-JO" dirty="0"/>
          </a:p>
        </p:txBody>
      </p:sp>
    </p:spTree>
    <p:extLst>
      <p:ext uri="{BB962C8B-B14F-4D97-AF65-F5344CB8AC3E}">
        <p14:creationId xmlns:p14="http://schemas.microsoft.com/office/powerpoint/2010/main" val="17434143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295399"/>
            <a:ext cx="4572000" cy="4038601"/>
          </a:xfrm>
          <a:prstGeom prst="rect">
            <a:avLst/>
          </a:prstGeom>
          <a:ln w="57150">
            <a:solidFill>
              <a:schemeClr val="tx1">
                <a:lumMod val="95000"/>
                <a:lumOff val="5000"/>
              </a:schemeClr>
            </a:solidFill>
          </a:ln>
        </p:spPr>
      </p:pic>
      <p:sp>
        <p:nvSpPr>
          <p:cNvPr id="7" name="مربع نص 6"/>
          <p:cNvSpPr txBox="1"/>
          <p:nvPr/>
        </p:nvSpPr>
        <p:spPr>
          <a:xfrm>
            <a:off x="685800" y="5410200"/>
            <a:ext cx="2743200" cy="307777"/>
          </a:xfrm>
          <a:prstGeom prst="rect">
            <a:avLst/>
          </a:prstGeom>
          <a:noFill/>
        </p:spPr>
        <p:txBody>
          <a:bodyPr wrap="square" rtlCol="1">
            <a:spAutoFit/>
          </a:bodyPr>
          <a:lstStyle/>
          <a:p>
            <a:r>
              <a:rPr lang="en-US" sz="1400" dirty="0" smtClean="0"/>
              <a:t>Left lower lobe atelectasis </a:t>
            </a:r>
            <a:endParaRPr lang="ar-JO" sz="1400" dirty="0"/>
          </a:p>
        </p:txBody>
      </p:sp>
      <p:sp>
        <p:nvSpPr>
          <p:cNvPr id="2" name="مربع نص 1"/>
          <p:cNvSpPr txBox="1"/>
          <p:nvPr/>
        </p:nvSpPr>
        <p:spPr>
          <a:xfrm>
            <a:off x="4722312" y="1491734"/>
            <a:ext cx="685800" cy="369332"/>
          </a:xfrm>
          <a:prstGeom prst="rect">
            <a:avLst/>
          </a:prstGeom>
          <a:noFill/>
        </p:spPr>
        <p:txBody>
          <a:bodyPr wrap="square" rtlCol="1">
            <a:spAutoFit/>
          </a:bodyPr>
          <a:lstStyle/>
          <a:p>
            <a:r>
              <a:rPr lang="en-US" dirty="0"/>
              <a:t>L</a:t>
            </a:r>
            <a:endParaRPr lang="ar-JO" dirty="0"/>
          </a:p>
        </p:txBody>
      </p:sp>
      <p:pic>
        <p:nvPicPr>
          <p:cNvPr id="4"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1219200"/>
            <a:ext cx="3886200" cy="2514599"/>
          </a:xfrm>
          <a:prstGeom prst="rect">
            <a:avLst/>
          </a:prstGeom>
        </p:spPr>
      </p:pic>
      <p:sp>
        <p:nvSpPr>
          <p:cNvPr id="8" name="مربع نص 7"/>
          <p:cNvSpPr txBox="1"/>
          <p:nvPr/>
        </p:nvSpPr>
        <p:spPr>
          <a:xfrm>
            <a:off x="1423792" y="570585"/>
            <a:ext cx="3429000" cy="523220"/>
          </a:xfrm>
          <a:prstGeom prst="rect">
            <a:avLst/>
          </a:prstGeom>
          <a:noFill/>
        </p:spPr>
        <p:txBody>
          <a:bodyPr wrap="square" rtlCol="1">
            <a:spAutoFit/>
          </a:bodyPr>
          <a:lstStyle/>
          <a:p>
            <a:r>
              <a:rPr lang="en-US" sz="2800" dirty="0" smtClean="0"/>
              <a:t>Definition </a:t>
            </a:r>
            <a:endParaRPr lang="ar-JO" sz="2800" dirty="0"/>
          </a:p>
        </p:txBody>
      </p:sp>
      <p:sp>
        <p:nvSpPr>
          <p:cNvPr id="10" name="مستطيل 9"/>
          <p:cNvSpPr/>
          <p:nvPr/>
        </p:nvSpPr>
        <p:spPr>
          <a:xfrm>
            <a:off x="457200" y="6324600"/>
            <a:ext cx="11201400" cy="381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JO"/>
          </a:p>
        </p:txBody>
      </p:sp>
      <p:sp>
        <p:nvSpPr>
          <p:cNvPr id="11" name="مربع نص 10"/>
          <p:cNvSpPr txBox="1"/>
          <p:nvPr/>
        </p:nvSpPr>
        <p:spPr>
          <a:xfrm>
            <a:off x="762000" y="5794177"/>
            <a:ext cx="4648200" cy="738664"/>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r>
              <a:rPr lang="en-US" sz="1400" dirty="0" smtClean="0"/>
              <a:t>Note the normal appearance of left heart border (</a:t>
            </a:r>
            <a:r>
              <a:rPr lang="en-US" sz="1400" dirty="0" smtClean="0">
                <a:solidFill>
                  <a:srgbClr val="FF9933"/>
                </a:solidFill>
              </a:rPr>
              <a:t>orange arrows</a:t>
            </a:r>
            <a:r>
              <a:rPr lang="en-US" sz="1400" dirty="0" smtClean="0"/>
              <a:t>) | note the collapsed </a:t>
            </a:r>
            <a:r>
              <a:rPr lang="en-US" sz="1400" dirty="0"/>
              <a:t>lobe is triangular or pyramidal in shape, with the apex pointing </a:t>
            </a:r>
            <a:r>
              <a:rPr lang="en-US" sz="1400" dirty="0" smtClean="0"/>
              <a:t>inwards ( </a:t>
            </a:r>
            <a:r>
              <a:rPr lang="en-US" sz="1400" dirty="0" smtClean="0">
                <a:solidFill>
                  <a:srgbClr val="0033CC"/>
                </a:solidFill>
              </a:rPr>
              <a:t>blue triangle</a:t>
            </a:r>
            <a:r>
              <a:rPr lang="en-US" sz="1400" dirty="0" smtClean="0"/>
              <a:t>). </a:t>
            </a:r>
            <a:endParaRPr lang="ar-JO" sz="1400" dirty="0"/>
          </a:p>
        </p:txBody>
      </p:sp>
      <p:sp>
        <p:nvSpPr>
          <p:cNvPr id="12" name="مربع نص 11"/>
          <p:cNvSpPr txBox="1"/>
          <p:nvPr/>
        </p:nvSpPr>
        <p:spPr>
          <a:xfrm>
            <a:off x="5943600" y="3902839"/>
            <a:ext cx="3886200" cy="2585323"/>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r>
              <a:rPr lang="en-US" dirty="0" smtClean="0"/>
              <a:t>Atelectasis : </a:t>
            </a:r>
          </a:p>
          <a:p>
            <a:endParaRPr lang="en-US" dirty="0"/>
          </a:p>
          <a:p>
            <a:r>
              <a:rPr lang="en-US" dirty="0" smtClean="0"/>
              <a:t>Definition : a condition in which alveoli are deflated, collapsed or inadequately expanded resulting in air-devoid alveoli and thus decreased normal parenchymal volume. </a:t>
            </a:r>
          </a:p>
          <a:p>
            <a:endParaRPr lang="en-US" dirty="0" smtClean="0"/>
          </a:p>
          <a:p>
            <a:r>
              <a:rPr lang="en-US" dirty="0" smtClean="0"/>
              <a:t>Laterality : usually unilateral.</a:t>
            </a:r>
          </a:p>
        </p:txBody>
      </p:sp>
    </p:spTree>
    <p:extLst>
      <p:ext uri="{BB962C8B-B14F-4D97-AF65-F5344CB8AC3E}">
        <p14:creationId xmlns:p14="http://schemas.microsoft.com/office/powerpoint/2010/main" val="18992805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مربع نص 2059"/>
          <p:cNvSpPr txBox="1"/>
          <p:nvPr/>
        </p:nvSpPr>
        <p:spPr>
          <a:xfrm>
            <a:off x="6705600" y="1915177"/>
            <a:ext cx="4871406" cy="4247317"/>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marL="285750" indent="-285750">
              <a:buFont typeface="Arial" pitchFamily="34" charset="0"/>
              <a:buChar char="•"/>
            </a:pPr>
            <a:r>
              <a:rPr lang="en-US" dirty="0" smtClean="0">
                <a:solidFill>
                  <a:srgbClr val="0070C0"/>
                </a:solidFill>
              </a:rPr>
              <a:t>Direct signs </a:t>
            </a:r>
            <a:r>
              <a:rPr lang="en-US" dirty="0">
                <a:solidFill>
                  <a:srgbClr val="0070C0"/>
                </a:solidFill>
              </a:rPr>
              <a:t>include: </a:t>
            </a:r>
            <a:endParaRPr lang="en-US" dirty="0" smtClean="0">
              <a:solidFill>
                <a:srgbClr val="0070C0"/>
              </a:solidFill>
            </a:endParaRPr>
          </a:p>
          <a:p>
            <a:pPr marL="285750" indent="-285750">
              <a:buFont typeface="Arial" pitchFamily="34" charset="0"/>
              <a:buChar char="•"/>
            </a:pPr>
            <a:endParaRPr lang="en-US" dirty="0"/>
          </a:p>
          <a:p>
            <a:pPr marL="342900" indent="-342900">
              <a:buFont typeface="+mj-lt"/>
              <a:buAutoNum type="arabicPeriod"/>
            </a:pPr>
            <a:r>
              <a:rPr lang="en-US" dirty="0" smtClean="0"/>
              <a:t>displacement </a:t>
            </a:r>
            <a:r>
              <a:rPr lang="en-US" dirty="0"/>
              <a:t>of the </a:t>
            </a:r>
            <a:r>
              <a:rPr lang="en-US" dirty="0" err="1"/>
              <a:t>interlobar</a:t>
            </a:r>
            <a:r>
              <a:rPr lang="en-US" dirty="0"/>
              <a:t> </a:t>
            </a:r>
            <a:r>
              <a:rPr lang="en-US" dirty="0" smtClean="0"/>
              <a:t>fissures.</a:t>
            </a:r>
          </a:p>
          <a:p>
            <a:pPr marL="342900" indent="-342900">
              <a:buFont typeface="+mj-lt"/>
              <a:buAutoNum type="arabicPeriod"/>
            </a:pPr>
            <a:r>
              <a:rPr lang="en-US" dirty="0" smtClean="0"/>
              <a:t> crowding </a:t>
            </a:r>
            <a:r>
              <a:rPr lang="en-US" dirty="0"/>
              <a:t>of bronchi and vessels within the area of atelectasis</a:t>
            </a:r>
            <a:r>
              <a:rPr lang="en-US" dirty="0" smtClean="0"/>
              <a:t>. </a:t>
            </a:r>
          </a:p>
          <a:p>
            <a:endParaRPr lang="en-US" dirty="0"/>
          </a:p>
          <a:p>
            <a:pPr marL="285750" indent="-285750">
              <a:buFont typeface="Arial" pitchFamily="34" charset="0"/>
              <a:buChar char="•"/>
            </a:pPr>
            <a:r>
              <a:rPr lang="en-US" dirty="0">
                <a:solidFill>
                  <a:srgbClr val="0070C0"/>
                </a:solidFill>
              </a:rPr>
              <a:t>Indirect signs include: </a:t>
            </a:r>
            <a:endParaRPr lang="en-US" dirty="0" smtClean="0">
              <a:solidFill>
                <a:srgbClr val="0070C0"/>
              </a:solidFill>
            </a:endParaRPr>
          </a:p>
          <a:p>
            <a:pPr marL="285750" indent="-285750">
              <a:buFont typeface="Arial" pitchFamily="34" charset="0"/>
              <a:buChar char="•"/>
            </a:pPr>
            <a:endParaRPr lang="en-US" dirty="0"/>
          </a:p>
          <a:p>
            <a:pPr marL="342900" indent="-342900">
              <a:buFont typeface="+mj-lt"/>
              <a:buAutoNum type="arabicPeriod"/>
            </a:pPr>
            <a:r>
              <a:rPr lang="en-US" dirty="0" smtClean="0"/>
              <a:t> pulmonary </a:t>
            </a:r>
            <a:r>
              <a:rPr lang="en-US" dirty="0" err="1" smtClean="0"/>
              <a:t>opacification</a:t>
            </a:r>
            <a:r>
              <a:rPr lang="en-US" dirty="0"/>
              <a:t>.</a:t>
            </a:r>
          </a:p>
          <a:p>
            <a:pPr marL="342900" indent="-342900">
              <a:buFont typeface="+mj-lt"/>
              <a:buAutoNum type="arabicPeriod"/>
            </a:pPr>
            <a:r>
              <a:rPr lang="en-US" dirty="0"/>
              <a:t> </a:t>
            </a:r>
            <a:r>
              <a:rPr lang="en-US" dirty="0" smtClean="0"/>
              <a:t>signs </a:t>
            </a:r>
            <a:r>
              <a:rPr lang="en-US" dirty="0"/>
              <a:t>related to shift of other structures to compensate for </a:t>
            </a:r>
            <a:r>
              <a:rPr lang="en-US" dirty="0" smtClean="0"/>
              <a:t>the loss </a:t>
            </a:r>
            <a:r>
              <a:rPr lang="en-US" dirty="0"/>
              <a:t>of </a:t>
            </a:r>
            <a:r>
              <a:rPr lang="en-US" dirty="0" smtClean="0"/>
              <a:t>volume (trachea and mediastinum).</a:t>
            </a:r>
          </a:p>
          <a:p>
            <a:pPr marL="342900" indent="-342900">
              <a:buFont typeface="+mj-lt"/>
              <a:buAutoNum type="arabicPeriod"/>
            </a:pPr>
            <a:r>
              <a:rPr lang="en-US" dirty="0" smtClean="0"/>
              <a:t>  </a:t>
            </a:r>
            <a:r>
              <a:rPr lang="en-US" dirty="0" err="1" smtClean="0"/>
              <a:t>hilar</a:t>
            </a:r>
            <a:r>
              <a:rPr lang="en-US" dirty="0" smtClean="0"/>
              <a:t> shadow displacement.</a:t>
            </a:r>
          </a:p>
          <a:p>
            <a:pPr marL="342900" indent="-342900">
              <a:buFont typeface="+mj-lt"/>
              <a:buAutoNum type="arabicPeriod"/>
            </a:pPr>
            <a:r>
              <a:rPr lang="en-US" dirty="0" smtClean="0"/>
              <a:t> diaphragm elevation (tenting). </a:t>
            </a:r>
          </a:p>
          <a:p>
            <a:endParaRPr lang="en-US" dirty="0"/>
          </a:p>
        </p:txBody>
      </p:sp>
      <p:pic>
        <p:nvPicPr>
          <p:cNvPr id="5" name="صورة 4"/>
          <p:cNvPicPr>
            <a:picLocks noChangeAspect="1"/>
          </p:cNvPicPr>
          <p:nvPr/>
        </p:nvPicPr>
        <p:blipFill rotWithShape="1">
          <a:blip r:embed="rId2">
            <a:extLst>
              <a:ext uri="{28A0092B-C50C-407E-A947-70E740481C1C}">
                <a14:useLocalDpi xmlns:a14="http://schemas.microsoft.com/office/drawing/2010/main" val="0"/>
              </a:ext>
            </a:extLst>
          </a:blip>
          <a:srcRect l="27024" t="29873" r="28767" b="24277"/>
          <a:stretch/>
        </p:blipFill>
        <p:spPr>
          <a:xfrm>
            <a:off x="381000" y="1676400"/>
            <a:ext cx="5943600" cy="4435869"/>
          </a:xfrm>
          <a:prstGeom prst="rect">
            <a:avLst/>
          </a:prstGeom>
        </p:spPr>
      </p:pic>
      <p:sp>
        <p:nvSpPr>
          <p:cNvPr id="2" name="مربع نص 1"/>
          <p:cNvSpPr txBox="1"/>
          <p:nvPr/>
        </p:nvSpPr>
        <p:spPr>
          <a:xfrm>
            <a:off x="5486400" y="2286000"/>
            <a:ext cx="685800" cy="369332"/>
          </a:xfrm>
          <a:prstGeom prst="rect">
            <a:avLst/>
          </a:prstGeom>
          <a:noFill/>
        </p:spPr>
        <p:txBody>
          <a:bodyPr wrap="square" rtlCol="1">
            <a:spAutoFit/>
          </a:bodyPr>
          <a:lstStyle/>
          <a:p>
            <a:r>
              <a:rPr lang="en-US" dirty="0" smtClean="0">
                <a:solidFill>
                  <a:schemeClr val="bg1"/>
                </a:solidFill>
              </a:rPr>
              <a:t>L </a:t>
            </a:r>
            <a:endParaRPr lang="ar-JO" dirty="0">
              <a:solidFill>
                <a:schemeClr val="bg1"/>
              </a:solidFill>
            </a:endParaRPr>
          </a:p>
        </p:txBody>
      </p:sp>
    </p:spTree>
    <p:extLst>
      <p:ext uri="{BB962C8B-B14F-4D97-AF65-F5344CB8AC3E}">
        <p14:creationId xmlns:p14="http://schemas.microsoft.com/office/powerpoint/2010/main" val="8169367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rotWithShape="1">
          <a:blip r:embed="rId2">
            <a:extLst>
              <a:ext uri="{28A0092B-C50C-407E-A947-70E740481C1C}">
                <a14:useLocalDpi xmlns:a14="http://schemas.microsoft.com/office/drawing/2010/main" val="0"/>
              </a:ext>
            </a:extLst>
          </a:blip>
          <a:srcRect l="66246" t="17933" b="21446"/>
          <a:stretch/>
        </p:blipFill>
        <p:spPr>
          <a:xfrm>
            <a:off x="9098071" y="2726540"/>
            <a:ext cx="2057400" cy="1921660"/>
          </a:xfrm>
          <a:prstGeom prst="rect">
            <a:avLst/>
          </a:prstGeom>
          <a:ln w="38100">
            <a:solidFill>
              <a:schemeClr val="tx1"/>
            </a:solidFill>
          </a:ln>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5486" t="25810" r="31146" b="12203"/>
          <a:stretch/>
        </p:blipFill>
        <p:spPr bwMode="auto">
          <a:xfrm>
            <a:off x="9144000" y="457200"/>
            <a:ext cx="1981200" cy="1932339"/>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21341" r="67636" b="22567"/>
          <a:stretch/>
        </p:blipFill>
        <p:spPr bwMode="auto">
          <a:xfrm>
            <a:off x="9190972" y="4901210"/>
            <a:ext cx="1981200" cy="173412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ربع نص 4"/>
          <p:cNvSpPr txBox="1"/>
          <p:nvPr/>
        </p:nvSpPr>
        <p:spPr>
          <a:xfrm>
            <a:off x="457200" y="2726540"/>
            <a:ext cx="5486400" cy="769441"/>
          </a:xfrm>
          <a:prstGeom prst="rect">
            <a:avLst/>
          </a:prstGeom>
          <a:noFill/>
        </p:spPr>
        <p:txBody>
          <a:bodyPr wrap="square" rtlCol="1">
            <a:spAutoFit/>
          </a:bodyPr>
          <a:lstStyle/>
          <a:p>
            <a:r>
              <a:rPr lang="en-US" sz="4400" b="1" dirty="0" smtClean="0">
                <a:latin typeface="Ebrima" pitchFamily="2" charset="0"/>
                <a:ea typeface="Ebrima" pitchFamily="2" charset="0"/>
                <a:cs typeface="Ebrima" pitchFamily="2" charset="0"/>
              </a:rPr>
              <a:t>Atelectasis Types :</a:t>
            </a:r>
            <a:endParaRPr lang="ar-JO" sz="4400" b="1" dirty="0">
              <a:latin typeface="Ebrima" pitchFamily="2" charset="0"/>
              <a:ea typeface="Ebrima" pitchFamily="2" charset="0"/>
            </a:endParaRPr>
          </a:p>
        </p:txBody>
      </p:sp>
      <p:sp>
        <p:nvSpPr>
          <p:cNvPr id="7" name="مربع نص 6"/>
          <p:cNvSpPr txBox="1"/>
          <p:nvPr/>
        </p:nvSpPr>
        <p:spPr>
          <a:xfrm>
            <a:off x="6286500" y="1295400"/>
            <a:ext cx="1638300" cy="923330"/>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r>
              <a:rPr lang="en-US" dirty="0" smtClean="0">
                <a:solidFill>
                  <a:schemeClr val="tx2">
                    <a:lumMod val="50000"/>
                  </a:schemeClr>
                </a:solidFill>
              </a:rPr>
              <a:t>1. </a:t>
            </a:r>
            <a:r>
              <a:rPr lang="en-US" dirty="0" err="1" smtClean="0">
                <a:solidFill>
                  <a:schemeClr val="tx2">
                    <a:lumMod val="50000"/>
                  </a:schemeClr>
                </a:solidFill>
              </a:rPr>
              <a:t>Resorptive</a:t>
            </a:r>
            <a:r>
              <a:rPr lang="en-US" dirty="0" smtClean="0">
                <a:solidFill>
                  <a:schemeClr val="tx2">
                    <a:lumMod val="50000"/>
                  </a:schemeClr>
                </a:solidFill>
              </a:rPr>
              <a:t> (obstructive) Atelectasis </a:t>
            </a:r>
            <a:endParaRPr lang="ar-JO" dirty="0">
              <a:solidFill>
                <a:schemeClr val="tx2">
                  <a:lumMod val="50000"/>
                </a:schemeClr>
              </a:solidFill>
            </a:endParaRPr>
          </a:p>
        </p:txBody>
      </p:sp>
      <p:sp>
        <p:nvSpPr>
          <p:cNvPr id="8" name="مربع نص 7"/>
          <p:cNvSpPr txBox="1"/>
          <p:nvPr/>
        </p:nvSpPr>
        <p:spPr>
          <a:xfrm>
            <a:off x="6286500" y="3225705"/>
            <a:ext cx="1638300" cy="923330"/>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r>
              <a:rPr lang="en-US" dirty="0" smtClean="0"/>
              <a:t>2. Compression Atelectasis </a:t>
            </a:r>
          </a:p>
          <a:p>
            <a:endParaRPr lang="ar-JO" dirty="0"/>
          </a:p>
        </p:txBody>
      </p:sp>
      <p:sp>
        <p:nvSpPr>
          <p:cNvPr id="10" name="مربع نص 9"/>
          <p:cNvSpPr txBox="1"/>
          <p:nvPr/>
        </p:nvSpPr>
        <p:spPr>
          <a:xfrm>
            <a:off x="6286500" y="5306609"/>
            <a:ext cx="1638300" cy="923330"/>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r>
              <a:rPr lang="en-US" dirty="0" smtClean="0"/>
              <a:t>3. Contraction (</a:t>
            </a:r>
            <a:r>
              <a:rPr lang="en-US" dirty="0" err="1" smtClean="0"/>
              <a:t>cicatrisation</a:t>
            </a:r>
            <a:r>
              <a:rPr lang="en-US" dirty="0" smtClean="0"/>
              <a:t>) Atelectasis  </a:t>
            </a:r>
            <a:endParaRPr lang="ar-JO" dirty="0"/>
          </a:p>
        </p:txBody>
      </p:sp>
      <p:cxnSp>
        <p:nvCxnSpPr>
          <p:cNvPr id="12" name="رابط كسهم مستقيم 11"/>
          <p:cNvCxnSpPr/>
          <p:nvPr/>
        </p:nvCxnSpPr>
        <p:spPr>
          <a:xfrm>
            <a:off x="8077200" y="1757065"/>
            <a:ext cx="838200" cy="0"/>
          </a:xfrm>
          <a:prstGeom prst="straightConnector1">
            <a:avLst/>
          </a:prstGeom>
          <a:ln w="57150">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رابط كسهم مستقيم 14"/>
          <p:cNvCxnSpPr/>
          <p:nvPr/>
        </p:nvCxnSpPr>
        <p:spPr>
          <a:xfrm>
            <a:off x="8077200" y="5890944"/>
            <a:ext cx="838200" cy="0"/>
          </a:xfrm>
          <a:prstGeom prst="straightConnector1">
            <a:avLst/>
          </a:prstGeom>
          <a:ln w="57150">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رابط كسهم مستقيم 15"/>
          <p:cNvCxnSpPr/>
          <p:nvPr/>
        </p:nvCxnSpPr>
        <p:spPr>
          <a:xfrm>
            <a:off x="8077200" y="3669914"/>
            <a:ext cx="838200" cy="0"/>
          </a:xfrm>
          <a:prstGeom prst="straightConnector1">
            <a:avLst/>
          </a:prstGeom>
          <a:ln w="57150">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مربع نص 12"/>
          <p:cNvSpPr txBox="1"/>
          <p:nvPr/>
        </p:nvSpPr>
        <p:spPr>
          <a:xfrm>
            <a:off x="551144" y="3540973"/>
            <a:ext cx="3348103" cy="830997"/>
          </a:xfrm>
          <a:prstGeom prst="rect">
            <a:avLst/>
          </a:prstGeom>
          <a:noFill/>
        </p:spPr>
        <p:txBody>
          <a:bodyPr wrap="square" rtlCol="1">
            <a:spAutoFit/>
          </a:bodyPr>
          <a:lstStyle/>
          <a:p>
            <a:r>
              <a:rPr lang="en-US" sz="1600" dirty="0">
                <a:solidFill>
                  <a:schemeClr val="tx2">
                    <a:lumMod val="50000"/>
                  </a:schemeClr>
                </a:solidFill>
              </a:rPr>
              <a:t>The synonym “collapse” </a:t>
            </a:r>
            <a:r>
              <a:rPr lang="en-US" sz="1600" dirty="0" smtClean="0">
                <a:solidFill>
                  <a:schemeClr val="tx2">
                    <a:lumMod val="50000"/>
                  </a:schemeClr>
                </a:solidFill>
              </a:rPr>
              <a:t>is </a:t>
            </a:r>
            <a:r>
              <a:rPr lang="en-US" sz="1600" dirty="0">
                <a:solidFill>
                  <a:schemeClr val="tx2">
                    <a:lumMod val="50000"/>
                  </a:schemeClr>
                </a:solidFill>
              </a:rPr>
              <a:t>used interchangeably </a:t>
            </a:r>
            <a:r>
              <a:rPr lang="en-US" sz="1600" dirty="0" smtClean="0">
                <a:solidFill>
                  <a:schemeClr val="tx2">
                    <a:lumMod val="50000"/>
                  </a:schemeClr>
                </a:solidFill>
              </a:rPr>
              <a:t>with “atelectasis” in these slides.</a:t>
            </a:r>
            <a:endParaRPr lang="ar-JO" sz="1600" dirty="0">
              <a:solidFill>
                <a:schemeClr val="tx2">
                  <a:lumMod val="50000"/>
                </a:schemeClr>
              </a:solidFill>
            </a:endParaRPr>
          </a:p>
        </p:txBody>
      </p:sp>
    </p:spTree>
    <p:extLst>
      <p:ext uri="{BB962C8B-B14F-4D97-AF65-F5344CB8AC3E}">
        <p14:creationId xmlns:p14="http://schemas.microsoft.com/office/powerpoint/2010/main" val="11596486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7162800" y="1371600"/>
            <a:ext cx="3713967" cy="4524315"/>
          </a:xfrm>
          <a:prstGeom prst="rect">
            <a:avLst/>
          </a:prstGeom>
          <a:noFill/>
        </p:spPr>
        <p:txBody>
          <a:bodyPr wrap="square" rtlCol="1">
            <a:spAutoFit/>
          </a:bodyPr>
          <a:lstStyle/>
          <a:p>
            <a:r>
              <a:rPr lang="en-US" dirty="0" err="1"/>
              <a:t>Resorptive</a:t>
            </a:r>
            <a:r>
              <a:rPr lang="en-US" dirty="0"/>
              <a:t> or obstructive atelectasis is a form of lung collapse that is due to obstruction of the airways supplying a lung segment or lobe</a:t>
            </a:r>
            <a:r>
              <a:rPr lang="en-US" dirty="0" smtClean="0"/>
              <a:t>. </a:t>
            </a:r>
            <a:endParaRPr lang="en-US" dirty="0"/>
          </a:p>
          <a:p>
            <a:endParaRPr lang="en-US" dirty="0" smtClean="0"/>
          </a:p>
          <a:p>
            <a:endParaRPr lang="en-US" dirty="0"/>
          </a:p>
          <a:p>
            <a:r>
              <a:rPr lang="en-US" dirty="0" smtClean="0"/>
              <a:t>Obstruction is often :</a:t>
            </a:r>
          </a:p>
          <a:p>
            <a:pPr marL="342900" indent="-342900">
              <a:buAutoNum type="arabicPeriod"/>
            </a:pPr>
            <a:r>
              <a:rPr lang="en-US" dirty="0" smtClean="0"/>
              <a:t>Mucus </a:t>
            </a:r>
            <a:r>
              <a:rPr lang="en-US" dirty="0"/>
              <a:t>plug (</a:t>
            </a:r>
            <a:r>
              <a:rPr lang="en-US" dirty="0" smtClean="0"/>
              <a:t>asthma, pneumonia, postoperative, post anesthetic)</a:t>
            </a:r>
          </a:p>
          <a:p>
            <a:pPr marL="342900" indent="-342900">
              <a:buAutoNum type="arabicPeriod"/>
            </a:pPr>
            <a:r>
              <a:rPr lang="en-US" dirty="0" smtClean="0"/>
              <a:t>Foreign body </a:t>
            </a:r>
          </a:p>
          <a:p>
            <a:pPr marL="342900" indent="-342900">
              <a:buAutoNum type="arabicPeriod"/>
            </a:pPr>
            <a:r>
              <a:rPr lang="en-US" dirty="0" smtClean="0"/>
              <a:t>Neoplasm (mass)</a:t>
            </a:r>
          </a:p>
          <a:p>
            <a:pPr marL="342900" indent="-342900">
              <a:buAutoNum type="arabicPeriod"/>
            </a:pPr>
            <a:r>
              <a:rPr lang="en-US" dirty="0" smtClean="0"/>
              <a:t>Pus (bacterial pneumonia)</a:t>
            </a:r>
          </a:p>
          <a:p>
            <a:pPr marL="342900" indent="-342900">
              <a:buAutoNum type="arabicPeriod"/>
            </a:pPr>
            <a:r>
              <a:rPr lang="en-US" dirty="0" smtClean="0"/>
              <a:t>Blood (post-traumatic lung injury)</a:t>
            </a:r>
          </a:p>
          <a:p>
            <a:pPr marL="342900" indent="-342900">
              <a:buAutoNum type="arabicPeriod"/>
            </a:pPr>
            <a:r>
              <a:rPr lang="en-US" dirty="0" smtClean="0"/>
              <a:t>Fibrotic stricture </a:t>
            </a:r>
          </a:p>
          <a:p>
            <a:pPr marL="342900" indent="-342900">
              <a:buAutoNum type="arabicPeriod"/>
            </a:pPr>
            <a:r>
              <a:rPr lang="en-US" dirty="0" err="1" smtClean="0"/>
              <a:t>Malpositioned</a:t>
            </a:r>
            <a:r>
              <a:rPr lang="en-US" dirty="0" smtClean="0"/>
              <a:t> endotracheal tube.</a:t>
            </a:r>
            <a:endParaRPr lang="en-US" dirty="0"/>
          </a:p>
          <a:p>
            <a:endParaRPr lang="ar-JO" dirty="0"/>
          </a:p>
        </p:txBody>
      </p:sp>
      <p:sp>
        <p:nvSpPr>
          <p:cNvPr id="5" name="مربع نص 4"/>
          <p:cNvSpPr txBox="1"/>
          <p:nvPr/>
        </p:nvSpPr>
        <p:spPr>
          <a:xfrm>
            <a:off x="762000" y="381000"/>
            <a:ext cx="6400800" cy="523220"/>
          </a:xfrm>
          <a:prstGeom prst="rect">
            <a:avLst/>
          </a:prstGeom>
          <a:noFill/>
        </p:spPr>
        <p:txBody>
          <a:bodyPr wrap="square" rtlCol="1">
            <a:spAutoFit/>
          </a:bodyPr>
          <a:lstStyle/>
          <a:p>
            <a:r>
              <a:rPr lang="en-US" sz="2800" dirty="0" smtClean="0">
                <a:solidFill>
                  <a:srgbClr val="0033CC"/>
                </a:solidFill>
              </a:rPr>
              <a:t>1. </a:t>
            </a:r>
            <a:r>
              <a:rPr lang="en-US" sz="2800" dirty="0" err="1" smtClean="0">
                <a:solidFill>
                  <a:srgbClr val="0033CC"/>
                </a:solidFill>
              </a:rPr>
              <a:t>Resorptive</a:t>
            </a:r>
            <a:r>
              <a:rPr lang="en-US" sz="2800" dirty="0" smtClean="0">
                <a:solidFill>
                  <a:srgbClr val="0033CC"/>
                </a:solidFill>
              </a:rPr>
              <a:t> Atelectasis (obstructive)</a:t>
            </a:r>
            <a:endParaRPr lang="ar-JO" sz="2800" dirty="0">
              <a:solidFill>
                <a:srgbClr val="0033CC"/>
              </a:solidFill>
            </a:endParaRPr>
          </a:p>
        </p:txBody>
      </p:sp>
      <p:sp>
        <p:nvSpPr>
          <p:cNvPr id="6" name="مستطيل 5"/>
          <p:cNvSpPr/>
          <p:nvPr/>
        </p:nvSpPr>
        <p:spPr>
          <a:xfrm>
            <a:off x="6951945" y="1295400"/>
            <a:ext cx="3942567" cy="43235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pic>
        <p:nvPicPr>
          <p:cNvPr id="7" name="صورة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320452"/>
            <a:ext cx="4190478" cy="4364012"/>
          </a:xfrm>
          <a:prstGeom prst="rect">
            <a:avLst/>
          </a:prstGeom>
          <a:ln w="76200">
            <a:solidFill>
              <a:schemeClr val="tx1">
                <a:lumMod val="95000"/>
                <a:lumOff val="5000"/>
              </a:schemeClr>
            </a:solidFill>
          </a:ln>
        </p:spPr>
      </p:pic>
      <p:sp>
        <p:nvSpPr>
          <p:cNvPr id="10" name="مربع نص 9"/>
          <p:cNvSpPr txBox="1"/>
          <p:nvPr/>
        </p:nvSpPr>
        <p:spPr>
          <a:xfrm>
            <a:off x="838200" y="5803725"/>
            <a:ext cx="2576969" cy="307777"/>
          </a:xfrm>
          <a:prstGeom prst="rect">
            <a:avLst/>
          </a:prstGeom>
          <a:noFill/>
        </p:spPr>
        <p:txBody>
          <a:bodyPr wrap="square" rtlCol="1">
            <a:spAutoFit/>
          </a:bodyPr>
          <a:lstStyle/>
          <a:p>
            <a:r>
              <a:rPr lang="en-US" sz="1400" dirty="0" smtClean="0"/>
              <a:t>RLL Collapse (red arrow) </a:t>
            </a:r>
            <a:endParaRPr lang="ar-JO" sz="1400" dirty="0"/>
          </a:p>
        </p:txBody>
      </p:sp>
      <p:cxnSp>
        <p:nvCxnSpPr>
          <p:cNvPr id="12" name="رابط كسهم مستقيم 11"/>
          <p:cNvCxnSpPr/>
          <p:nvPr/>
        </p:nvCxnSpPr>
        <p:spPr>
          <a:xfrm flipH="1">
            <a:off x="2276736" y="3502458"/>
            <a:ext cx="704719" cy="48139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09287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5933162" y="1784866"/>
            <a:ext cx="3505200" cy="523220"/>
          </a:xfrm>
          <a:prstGeom prst="rect">
            <a:avLst/>
          </a:prstGeom>
          <a:noFill/>
        </p:spPr>
        <p:txBody>
          <a:bodyPr wrap="square" rtlCol="1">
            <a:spAutoFit/>
          </a:bodyPr>
          <a:lstStyle/>
          <a:p>
            <a:r>
              <a:rPr lang="en-US" sz="2800" dirty="0" smtClean="0"/>
              <a:t>S-sign of Golden </a:t>
            </a:r>
          </a:p>
        </p:txBody>
      </p:sp>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371600"/>
            <a:ext cx="4572000" cy="4567535"/>
          </a:xfrm>
          <a:prstGeom prst="rect">
            <a:avLst/>
          </a:prstGeom>
        </p:spPr>
      </p:pic>
      <p:sp>
        <p:nvSpPr>
          <p:cNvPr id="7" name="مربع نص 6"/>
          <p:cNvSpPr txBox="1"/>
          <p:nvPr/>
        </p:nvSpPr>
        <p:spPr>
          <a:xfrm>
            <a:off x="685800" y="1597068"/>
            <a:ext cx="1143000" cy="369332"/>
          </a:xfrm>
          <a:prstGeom prst="rect">
            <a:avLst/>
          </a:prstGeom>
          <a:noFill/>
        </p:spPr>
        <p:txBody>
          <a:bodyPr wrap="square" rtlCol="1">
            <a:spAutoFit/>
          </a:bodyPr>
          <a:lstStyle/>
          <a:p>
            <a:r>
              <a:rPr lang="en-US" dirty="0" smtClean="0"/>
              <a:t>R</a:t>
            </a:r>
            <a:endParaRPr lang="ar-JO" dirty="0"/>
          </a:p>
        </p:txBody>
      </p:sp>
      <p:sp>
        <p:nvSpPr>
          <p:cNvPr id="8" name="مربع نص 7"/>
          <p:cNvSpPr txBox="1"/>
          <p:nvPr/>
        </p:nvSpPr>
        <p:spPr>
          <a:xfrm>
            <a:off x="5933162" y="2514600"/>
            <a:ext cx="5791200" cy="923330"/>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r>
              <a:rPr lang="en-US" dirty="0"/>
              <a:t>Right </a:t>
            </a:r>
            <a:r>
              <a:rPr lang="en-US" dirty="0" err="1"/>
              <a:t>hilar</a:t>
            </a:r>
            <a:r>
              <a:rPr lang="en-US" dirty="0"/>
              <a:t> mass (</a:t>
            </a:r>
            <a:r>
              <a:rPr lang="en-US" dirty="0">
                <a:solidFill>
                  <a:srgbClr val="FF9933"/>
                </a:solidFill>
              </a:rPr>
              <a:t>orange</a:t>
            </a:r>
            <a:r>
              <a:rPr lang="en-US" dirty="0"/>
              <a:t>) obstructing the right upper lobe bronchus results in collapse of the right upper lobe (</a:t>
            </a:r>
            <a:r>
              <a:rPr lang="en-US" dirty="0">
                <a:solidFill>
                  <a:srgbClr val="00B050"/>
                </a:solidFill>
              </a:rPr>
              <a:t>green arrow</a:t>
            </a:r>
            <a:r>
              <a:rPr lang="en-US" dirty="0"/>
              <a:t>). This results in a reverse </a:t>
            </a:r>
            <a:r>
              <a:rPr lang="en-US" b="1" dirty="0">
                <a:solidFill>
                  <a:srgbClr val="0070C0"/>
                </a:solidFill>
              </a:rPr>
              <a:t>S</a:t>
            </a:r>
            <a:r>
              <a:rPr lang="en-US" b="1" dirty="0"/>
              <a:t> </a:t>
            </a:r>
            <a:r>
              <a:rPr lang="en-US" dirty="0"/>
              <a:t>shape to the pleural edge.</a:t>
            </a:r>
            <a:endParaRPr lang="ar-JO" dirty="0"/>
          </a:p>
        </p:txBody>
      </p:sp>
      <p:sp>
        <p:nvSpPr>
          <p:cNvPr id="11" name="مربع نص 10"/>
          <p:cNvSpPr txBox="1"/>
          <p:nvPr/>
        </p:nvSpPr>
        <p:spPr>
          <a:xfrm>
            <a:off x="5935250" y="3733800"/>
            <a:ext cx="5342350" cy="646331"/>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r>
              <a:rPr lang="en-US" dirty="0" smtClean="0"/>
              <a:t>Note the </a:t>
            </a:r>
            <a:r>
              <a:rPr lang="en-US" dirty="0" err="1" smtClean="0"/>
              <a:t>ipsilateral</a:t>
            </a:r>
            <a:r>
              <a:rPr lang="en-US" dirty="0" smtClean="0"/>
              <a:t> tracheal deviation </a:t>
            </a:r>
            <a:r>
              <a:rPr lang="en-US" dirty="0" smtClean="0">
                <a:solidFill>
                  <a:srgbClr val="FF0000"/>
                </a:solidFill>
              </a:rPr>
              <a:t>(the trachea is deviated to the right).</a:t>
            </a:r>
            <a:endParaRPr lang="ar-JO" dirty="0">
              <a:solidFill>
                <a:srgbClr val="FF0000"/>
              </a:solidFill>
            </a:endParaRPr>
          </a:p>
        </p:txBody>
      </p:sp>
      <p:sp>
        <p:nvSpPr>
          <p:cNvPr id="12" name="مربع نص 11"/>
          <p:cNvSpPr txBox="1"/>
          <p:nvPr/>
        </p:nvSpPr>
        <p:spPr>
          <a:xfrm>
            <a:off x="487993" y="5963143"/>
            <a:ext cx="4343400" cy="307777"/>
          </a:xfrm>
          <a:prstGeom prst="rect">
            <a:avLst/>
          </a:prstGeom>
          <a:noFill/>
        </p:spPr>
        <p:txBody>
          <a:bodyPr wrap="square" rtlCol="1">
            <a:spAutoFit/>
          </a:bodyPr>
          <a:lstStyle/>
          <a:p>
            <a:r>
              <a:rPr lang="en-US" sz="1400" dirty="0" smtClean="0"/>
              <a:t>RUL Collapse (</a:t>
            </a:r>
            <a:r>
              <a:rPr lang="en-US" sz="1400" dirty="0" smtClean="0">
                <a:solidFill>
                  <a:srgbClr val="00B050"/>
                </a:solidFill>
              </a:rPr>
              <a:t>green arrow</a:t>
            </a:r>
            <a:r>
              <a:rPr lang="en-US" sz="1400" dirty="0" smtClean="0"/>
              <a:t>)</a:t>
            </a:r>
            <a:endParaRPr lang="ar-JO" sz="1400" dirty="0"/>
          </a:p>
        </p:txBody>
      </p:sp>
      <p:sp>
        <p:nvSpPr>
          <p:cNvPr id="13" name="مربع نص 12"/>
          <p:cNvSpPr txBox="1"/>
          <p:nvPr/>
        </p:nvSpPr>
        <p:spPr>
          <a:xfrm>
            <a:off x="685800" y="493641"/>
            <a:ext cx="1828800" cy="523220"/>
          </a:xfrm>
          <a:prstGeom prst="rect">
            <a:avLst/>
          </a:prstGeom>
          <a:noFill/>
        </p:spPr>
        <p:txBody>
          <a:bodyPr wrap="square" rtlCol="1">
            <a:spAutoFit/>
          </a:bodyPr>
          <a:lstStyle/>
          <a:p>
            <a:r>
              <a:rPr lang="en-US" sz="2800" dirty="0" smtClean="0"/>
              <a:t>Example 1 </a:t>
            </a:r>
            <a:endParaRPr lang="ar-JO" sz="2800" dirty="0"/>
          </a:p>
        </p:txBody>
      </p:sp>
      <p:cxnSp>
        <p:nvCxnSpPr>
          <p:cNvPr id="14" name="رابط كسهم مستقيم 13"/>
          <p:cNvCxnSpPr/>
          <p:nvPr/>
        </p:nvCxnSpPr>
        <p:spPr>
          <a:xfrm flipH="1">
            <a:off x="3029211" y="2046476"/>
            <a:ext cx="3048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424953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أصل">
  <a:themeElements>
    <a:clrScheme name="أصل">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أصل">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أصل">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728</TotalTime>
  <Words>1093</Words>
  <Application>Microsoft Office PowerPoint</Application>
  <PresentationFormat>مخصص</PresentationFormat>
  <Paragraphs>138</Paragraphs>
  <Slides>22</Slides>
  <Notes>1</Notes>
  <HiddenSlides>0</HiddenSlides>
  <MMClips>0</MMClips>
  <ScaleCrop>false</ScaleCrop>
  <HeadingPairs>
    <vt:vector size="4" baseType="variant">
      <vt:variant>
        <vt:lpstr>نسق</vt:lpstr>
      </vt:variant>
      <vt:variant>
        <vt:i4>1</vt:i4>
      </vt:variant>
      <vt:variant>
        <vt:lpstr>عناوين الشرائح</vt:lpstr>
      </vt:variant>
      <vt:variant>
        <vt:i4>22</vt:i4>
      </vt:variant>
    </vt:vector>
  </HeadingPairs>
  <TitlesOfParts>
    <vt:vector size="23" baseType="lpstr">
      <vt:lpstr>أصل</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Chest x ray</dc:title>
  <dc:creator>Majeda Akayleh</dc:creator>
  <cp:lastModifiedBy>majeda 17</cp:lastModifiedBy>
  <cp:revision>90</cp:revision>
  <dcterms:created xsi:type="dcterms:W3CDTF">2020-10-05T10:57:17Z</dcterms:created>
  <dcterms:modified xsi:type="dcterms:W3CDTF">2020-10-12T07:24:12Z</dcterms:modified>
</cp:coreProperties>
</file>