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7.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1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notesSlides/notesSlide5.xml" ContentType="application/vnd.openxmlformats-officedocument.presentationml.notesSlide+xml"/>
  <Override PartName="/ppt/slideLayouts/slideLayout3.xml" ContentType="application/vnd.openxmlformats-officedocument.presentationml.slideLayout+xml"/>
  <Override PartName="/ppt/notesSlides/notesSlide4.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4"/>
  </p:notesMasterIdLst>
  <p:sldIdLst>
    <p:sldId id="256" r:id="rId2"/>
    <p:sldId id="257" r:id="rId3"/>
    <p:sldId id="258" r:id="rId4"/>
    <p:sldId id="261" r:id="rId5"/>
    <p:sldId id="259" r:id="rId6"/>
    <p:sldId id="260" r:id="rId7"/>
    <p:sldId id="262" r:id="rId8"/>
    <p:sldId id="268" r:id="rId9"/>
    <p:sldId id="265" r:id="rId10"/>
    <p:sldId id="271" r:id="rId11"/>
    <p:sldId id="270" r:id="rId12"/>
    <p:sldId id="269" r:id="rId13"/>
    <p:sldId id="273" r:id="rId14"/>
    <p:sldId id="272" r:id="rId15"/>
    <p:sldId id="274" r:id="rId16"/>
    <p:sldId id="275" r:id="rId17"/>
    <p:sldId id="276" r:id="rId18"/>
    <p:sldId id="277" r:id="rId19"/>
    <p:sldId id="278" r:id="rId20"/>
    <p:sldId id="279" r:id="rId21"/>
    <p:sldId id="280" r:id="rId22"/>
    <p:sldId id="26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5C3FAC2-3D2D-4211-B44B-CD91DF85DEF2}" type="datetimeFigureOut">
              <a:rPr lang="ar-SA" smtClean="0"/>
              <a:t>19/02/1442</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EFC79CC-C659-49F5-A782-6DC434D17621}" type="slidenum">
              <a:rPr lang="ar-SA" smtClean="0"/>
              <a:t>‹#›</a:t>
            </a:fld>
            <a:endParaRPr lang="ar-SA"/>
          </a:p>
        </p:txBody>
      </p:sp>
    </p:spTree>
    <p:extLst>
      <p:ext uri="{BB962C8B-B14F-4D97-AF65-F5344CB8AC3E}">
        <p14:creationId xmlns:p14="http://schemas.microsoft.com/office/powerpoint/2010/main" val="394458331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DAA29D-0D3A-46D0-ACDD-B586CC8CF5CE}" type="slidenum">
              <a:rPr lang="en-US" smtClean="0"/>
              <a:t>18</a:t>
            </a:fld>
            <a:endParaRPr lang="en-US"/>
          </a:p>
        </p:txBody>
      </p:sp>
    </p:spTree>
    <p:extLst>
      <p:ext uri="{BB962C8B-B14F-4D97-AF65-F5344CB8AC3E}">
        <p14:creationId xmlns:p14="http://schemas.microsoft.com/office/powerpoint/2010/main" val="3282406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t>
            </a:r>
            <a:endParaRPr lang="en-US" dirty="0"/>
          </a:p>
        </p:txBody>
      </p:sp>
      <p:sp>
        <p:nvSpPr>
          <p:cNvPr id="4" name="Slide Number Placeholder 3"/>
          <p:cNvSpPr>
            <a:spLocks noGrp="1"/>
          </p:cNvSpPr>
          <p:nvPr>
            <p:ph type="sldNum" sz="quarter" idx="10"/>
          </p:nvPr>
        </p:nvSpPr>
        <p:spPr/>
        <p:txBody>
          <a:bodyPr/>
          <a:lstStyle/>
          <a:p>
            <a:fld id="{09DAA29D-0D3A-46D0-ACDD-B586CC8CF5CE}" type="slidenum">
              <a:rPr lang="en-US" smtClean="0"/>
              <a:t>19</a:t>
            </a:fld>
            <a:endParaRPr lang="en-US"/>
          </a:p>
        </p:txBody>
      </p:sp>
    </p:spTree>
    <p:extLst>
      <p:ext uri="{BB962C8B-B14F-4D97-AF65-F5344CB8AC3E}">
        <p14:creationId xmlns:p14="http://schemas.microsoft.com/office/powerpoint/2010/main" val="42722034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DAA29D-0D3A-46D0-ACDD-B586CC8CF5CE}" type="slidenum">
              <a:rPr lang="en-US" smtClean="0"/>
              <a:t>20</a:t>
            </a:fld>
            <a:endParaRPr lang="en-US"/>
          </a:p>
        </p:txBody>
      </p:sp>
    </p:spTree>
    <p:extLst>
      <p:ext uri="{BB962C8B-B14F-4D97-AF65-F5344CB8AC3E}">
        <p14:creationId xmlns:p14="http://schemas.microsoft.com/office/powerpoint/2010/main" val="1598443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DAA29D-0D3A-46D0-ACDD-B586CC8CF5CE}" type="slidenum">
              <a:rPr lang="en-US" smtClean="0"/>
              <a:t>21</a:t>
            </a:fld>
            <a:endParaRPr lang="en-US"/>
          </a:p>
        </p:txBody>
      </p:sp>
    </p:spTree>
    <p:extLst>
      <p:ext uri="{BB962C8B-B14F-4D97-AF65-F5344CB8AC3E}">
        <p14:creationId xmlns:p14="http://schemas.microsoft.com/office/powerpoint/2010/main" val="579651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45435" y="4272197"/>
            <a:ext cx="5367130" cy="3091095"/>
          </a:xfrm>
        </p:spPr>
        <p:txBody>
          <a:bodyPr/>
          <a:lstStyle/>
          <a:p>
            <a:pPr defTabSz="902239">
              <a:defRPr/>
            </a:pPr>
            <a:endParaRPr lang="en-US" sz="1100" dirty="0"/>
          </a:p>
        </p:txBody>
      </p:sp>
      <p:sp>
        <p:nvSpPr>
          <p:cNvPr id="4" name="Slide Number Placeholder 3"/>
          <p:cNvSpPr>
            <a:spLocks noGrp="1"/>
          </p:cNvSpPr>
          <p:nvPr>
            <p:ph type="sldNum" sz="quarter" idx="10"/>
          </p:nvPr>
        </p:nvSpPr>
        <p:spPr/>
        <p:txBody>
          <a:bodyPr/>
          <a:lstStyle/>
          <a:p>
            <a:pPr>
              <a:defRPr/>
            </a:pPr>
            <a:fld id="{E56C1B69-6936-4942-9916-14430690B8EB}" type="slidenum">
              <a:rPr lang="en-US" smtClean="0"/>
              <a:pPr>
                <a:defRPr/>
              </a:pPr>
              <a:t>22</a:t>
            </a:fld>
            <a:endParaRPr lang="en-US" dirty="0"/>
          </a:p>
        </p:txBody>
      </p:sp>
    </p:spTree>
    <p:extLst>
      <p:ext uri="{BB962C8B-B14F-4D97-AF65-F5344CB8AC3E}">
        <p14:creationId xmlns:p14="http://schemas.microsoft.com/office/powerpoint/2010/main" val="3676525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1D8BD707-D9CF-40AE-B4C6-C98DA3205C09}" type="datetimeFigureOut">
              <a:rPr lang="en-US" smtClean="0"/>
              <a:pPr/>
              <a:t>10/6/2020</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1D8BD707-D9CF-40AE-B4C6-C98DA3205C09}" type="datetimeFigureOut">
              <a:rPr lang="en-US" smtClean="0"/>
              <a:pPr/>
              <a:t>10/6/2020</a:t>
            </a:fld>
            <a:endParaRPr lang="en-US"/>
          </a:p>
        </p:txBody>
      </p:sp>
      <p:sp>
        <p:nvSpPr>
          <p:cNvPr id="27" name="Slide Number Placeholder 26"/>
          <p:cNvSpPr>
            <a:spLocks noGrp="1"/>
          </p:cNvSpPr>
          <p:nvPr>
            <p:ph type="sldNum" sz="quarter" idx="11"/>
          </p:nvPr>
        </p:nvSpPr>
        <p:spPr/>
        <p:txBody>
          <a:bodyPr rtlCol="0"/>
          <a:lstStyle/>
          <a:p>
            <a:fld id="{B6F15528-21DE-4FAA-801E-634DDDAF4B2B}"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1D8BD707-D9CF-40AE-B4C6-C98DA3205C09}" type="datetimeFigureOut">
              <a:rPr lang="en-US" smtClean="0"/>
              <a:pPr/>
              <a:t>10/6/2020</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D8BD707-D9CF-40AE-B4C6-C98DA3205C09}" type="datetimeFigureOut">
              <a:rPr lang="en-US" smtClean="0"/>
              <a:pPr/>
              <a:t>10/6/2020</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365760" indent="-256032" algn="r" rtl="1"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r" rtl="1"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r" rtl="1"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r" rtl="1"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r" rtl="1"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r" rtl="1"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r" rtl="1"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r" rtl="1"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r" rtl="1"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un.org/sustainabledevelopment/decade-of-action/"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who.int/news-room/photo-story/photo-story-detail/urgent-health-challenges-for-the-next-decade?fbclid=IwAR11jj4jJRSEOpRSmyymKQZZcje6hGsdHaqwrsvv97ZLEu4uY2HvdefsZCQ"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who.int/news-room/photo-story/photo-story-detail/urgent-health-challenges-for-the-next-decade?fbclid=IwAR11jj4jJRSEOpRSmyymKQZZcje6hGsdHaqwrsvv97ZLEu4uY2HvdefsZCQ"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who.int/news-room/photo-story/photo-story-detail/urgent-health-challenges-for-the-next-decade?fbclid=IwAR11jj4jJRSEOpRSmyymKQZZcje6hGsdHaqwrsvv97ZLEu4uY2HvdefsZCQ"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www.who.int/csr/disease/yellowfev/en/" TargetMode="External"/><Relationship Id="rId3" Type="http://schemas.openxmlformats.org/officeDocument/2006/relationships/hyperlink" Target="https://www.who.int/influenza/spotlight" TargetMode="External"/><Relationship Id="rId7" Type="http://schemas.openxmlformats.org/officeDocument/2006/relationships/hyperlink" Target="https://www.who.int/health-topics/chikungunya"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www.who.int/emergencies/diseases/zika/en/" TargetMode="External"/><Relationship Id="rId5" Type="http://schemas.openxmlformats.org/officeDocument/2006/relationships/hyperlink" Target="https://www.who.int/malaria/en/" TargetMode="External"/><Relationship Id="rId4" Type="http://schemas.openxmlformats.org/officeDocument/2006/relationships/hyperlink" Target="https://www.who.int/health-topics/dengue-and-severe-dengue" TargetMode="External"/><Relationship Id="rId9" Type="http://schemas.openxmlformats.org/officeDocument/2006/relationships/hyperlink" Target="https://www.who.int/news-room/photo-story/photo-story-detail/urgent-health-challenges-for-the-next-decade?fbclid=IwAR11jj4jJRSEOpRSmyymKQZZcje6hGsdHaqwrsvv97ZLEu4uY2HvdefsZCQ"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Epidemiology</a:t>
            </a:r>
            <a:br>
              <a:rPr lang="en-US" dirty="0" smtClean="0"/>
            </a:br>
            <a:r>
              <a:rPr lang="en-US" dirty="0" smtClean="0"/>
              <a:t>Third year</a:t>
            </a:r>
            <a:endParaRPr lang="ar-SA" dirty="0"/>
          </a:p>
        </p:txBody>
      </p:sp>
      <p:sp>
        <p:nvSpPr>
          <p:cNvPr id="3" name="Subtitle 2"/>
          <p:cNvSpPr>
            <a:spLocks noGrp="1"/>
          </p:cNvSpPr>
          <p:nvPr>
            <p:ph type="subTitle" idx="1"/>
          </p:nvPr>
        </p:nvSpPr>
        <p:spPr/>
        <p:txBody>
          <a:bodyPr>
            <a:normAutofit/>
          </a:bodyPr>
          <a:lstStyle/>
          <a:p>
            <a:r>
              <a:rPr lang="en-US" dirty="0" smtClean="0"/>
              <a:t>Ibrahim </a:t>
            </a:r>
            <a:r>
              <a:rPr lang="en-US" dirty="0" err="1" smtClean="0"/>
              <a:t>Kharboush</a:t>
            </a:r>
            <a:endParaRPr lang="en-US" dirty="0" smtClean="0"/>
          </a:p>
          <a:p>
            <a:r>
              <a:rPr lang="en-US" dirty="0" smtClean="0"/>
              <a:t>2020</a:t>
            </a:r>
            <a:endParaRPr lang="ar-S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0"/>
            <a:r>
              <a:rPr lang="en-US" b="1" dirty="0" smtClean="0"/>
              <a:t>The Sustainable Development Goals</a:t>
            </a:r>
            <a:endParaRPr lang="ar-SA" dirty="0"/>
          </a:p>
        </p:txBody>
      </p:sp>
      <p:pic>
        <p:nvPicPr>
          <p:cNvPr id="2050" name="Picture 2" descr="C:\Documents and Settings\Mr Ebrahim\My Documents\Downloads\sdgs.png"/>
          <p:cNvPicPr>
            <a:picLocks noGrp="1" noChangeAspect="1" noChangeArrowheads="1"/>
          </p:cNvPicPr>
          <p:nvPr>
            <p:ph idx="1"/>
          </p:nvPr>
        </p:nvPicPr>
        <p:blipFill>
          <a:blip r:embed="rId2" cstate="print"/>
          <a:srcRect/>
          <a:stretch>
            <a:fillRect/>
          </a:stretch>
        </p:blipFill>
        <p:spPr bwMode="auto">
          <a:xfrm>
            <a:off x="613353" y="1845562"/>
            <a:ext cx="7692447" cy="4631438"/>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0"/>
            <a:r>
              <a:rPr lang="en-US" b="1" dirty="0" smtClean="0"/>
              <a:t>The Sustainable Development Goals</a:t>
            </a:r>
            <a:endParaRPr lang="ar-SA" dirty="0"/>
          </a:p>
        </p:txBody>
      </p:sp>
      <p:sp>
        <p:nvSpPr>
          <p:cNvPr id="3" name="Content Placeholder 2"/>
          <p:cNvSpPr>
            <a:spLocks noGrp="1"/>
          </p:cNvSpPr>
          <p:nvPr>
            <p:ph idx="1"/>
          </p:nvPr>
        </p:nvSpPr>
        <p:spPr/>
        <p:txBody>
          <a:bodyPr>
            <a:normAutofit/>
          </a:bodyPr>
          <a:lstStyle/>
          <a:p>
            <a:endParaRPr lang="en-US" dirty="0" smtClean="0"/>
          </a:p>
          <a:p>
            <a:pPr algn="l" rtl="0"/>
            <a:r>
              <a:rPr lang="en-US" sz="4400" dirty="0" smtClean="0"/>
              <a:t>Goal 3: ensure healthy life and promote well-being for all at all ages</a:t>
            </a:r>
          </a:p>
          <a:p>
            <a:endParaRPr lang="en-US" dirty="0" smtClean="0"/>
          </a:p>
          <a:p>
            <a:pPr algn="l" rtl="0"/>
            <a:r>
              <a:rPr lang="en-US" dirty="0" smtClean="0"/>
              <a:t>https://www.undp.org/content/undp/en/home/sustainable-development-goals.html</a:t>
            </a:r>
            <a:endParaRPr lang="ar-S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a:r>
              <a:rPr lang="en-US" dirty="0" smtClean="0"/>
              <a:t>Goal 3: targets</a:t>
            </a:r>
          </a:p>
        </p:txBody>
      </p:sp>
      <p:sp>
        <p:nvSpPr>
          <p:cNvPr id="3" name="Content Placeholder 2"/>
          <p:cNvSpPr>
            <a:spLocks noGrp="1"/>
          </p:cNvSpPr>
          <p:nvPr>
            <p:ph idx="1"/>
          </p:nvPr>
        </p:nvSpPr>
        <p:spPr/>
        <p:txBody>
          <a:bodyPr>
            <a:normAutofit fontScale="55000" lnSpcReduction="20000"/>
          </a:bodyPr>
          <a:lstStyle/>
          <a:p>
            <a:pPr algn="l" rtl="0"/>
            <a:r>
              <a:rPr lang="en-US" sz="3600" dirty="0" smtClean="0"/>
              <a:t>By 2030, reduce the global maternal mortality ratio to less than 70 per 100,000 live births</a:t>
            </a:r>
          </a:p>
          <a:p>
            <a:pPr algn="l" rtl="0"/>
            <a:r>
              <a:rPr lang="en-US" sz="3600" dirty="0" smtClean="0"/>
              <a:t>By 2030, end preventable deaths of newborns and children under 5 years of age, with all countries aiming to reduce neonatal mortality to at least as low as 12 per 1,000 live births and under-5 mortality to at least as low as 25 per 1,000 live births</a:t>
            </a:r>
          </a:p>
          <a:p>
            <a:pPr algn="l" rtl="0"/>
            <a:r>
              <a:rPr lang="en-US" sz="3600" b="1" dirty="0" smtClean="0">
                <a:solidFill>
                  <a:srgbClr val="FF0000"/>
                </a:solidFill>
              </a:rPr>
              <a:t>By 2030, end the epidemics of AIDS, tuberculosis, malaria and neglected tropical diseases and combat hepatitis, water-borne diseases and other communicable diseases</a:t>
            </a:r>
          </a:p>
          <a:p>
            <a:pPr algn="l" rtl="0"/>
            <a:r>
              <a:rPr lang="en-US" sz="3600" b="1" dirty="0" smtClean="0">
                <a:solidFill>
                  <a:srgbClr val="0070C0"/>
                </a:solidFill>
              </a:rPr>
              <a:t>By 2030, reduce by one third premature mortality from non-communicable diseases through prevention and treatment and promote mental health and well-being</a:t>
            </a:r>
          </a:p>
          <a:p>
            <a:pPr algn="l" rtl="0"/>
            <a:r>
              <a:rPr lang="en-US" sz="3600" dirty="0" smtClean="0"/>
              <a:t>Strengthen the prevention and treatment of substance abuse, including narcotic drug abuse and harmful use of alcohol</a:t>
            </a:r>
          </a:p>
          <a:p>
            <a:pPr algn="l" rtl="0"/>
            <a:r>
              <a:rPr lang="en-US" dirty="0" smtClean="0"/>
              <a:t>https://www.undp.org/content/undp/en/home/sustainable-development-goals.html</a:t>
            </a:r>
            <a:endParaRPr lang="ar-S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a:r>
              <a:rPr lang="en-US" dirty="0" smtClean="0"/>
              <a:t>Goal 3: targets</a:t>
            </a:r>
            <a:endParaRPr lang="ar-SA" dirty="0"/>
          </a:p>
        </p:txBody>
      </p:sp>
      <p:sp>
        <p:nvSpPr>
          <p:cNvPr id="3" name="Content Placeholder 2"/>
          <p:cNvSpPr>
            <a:spLocks noGrp="1"/>
          </p:cNvSpPr>
          <p:nvPr>
            <p:ph idx="1"/>
          </p:nvPr>
        </p:nvSpPr>
        <p:spPr/>
        <p:txBody>
          <a:bodyPr>
            <a:normAutofit fontScale="70000" lnSpcReduction="20000"/>
          </a:bodyPr>
          <a:lstStyle/>
          <a:p>
            <a:pPr algn="l" rtl="0"/>
            <a:r>
              <a:rPr lang="en-US" dirty="0" smtClean="0"/>
              <a:t>By 2020, halve the number of global deaths and injuries from road traffic accidents</a:t>
            </a:r>
          </a:p>
          <a:p>
            <a:pPr algn="l" rtl="0"/>
            <a:r>
              <a:rPr lang="en-US" dirty="0" smtClean="0"/>
              <a:t>By 2030, ensure universal access to sexual and reproductive health-care services, including for family planning, information and education, and the integration of reproductive health into national strategies and </a:t>
            </a:r>
            <a:r>
              <a:rPr lang="en-US" dirty="0" err="1" smtClean="0"/>
              <a:t>programmes</a:t>
            </a:r>
            <a:endParaRPr lang="en-US" dirty="0" smtClean="0"/>
          </a:p>
          <a:p>
            <a:pPr algn="l" rtl="0"/>
            <a:r>
              <a:rPr lang="en-US" dirty="0" smtClean="0"/>
              <a:t>Achieve universal health coverage, including financial risk protection, access to quality essential health-care services and access to safe, effective, quality and affordable essential medicines and vaccines for all</a:t>
            </a:r>
          </a:p>
          <a:p>
            <a:pPr algn="l" rtl="0"/>
            <a:r>
              <a:rPr lang="en-US" dirty="0" smtClean="0"/>
              <a:t>By 2030, substantially reduce the number of deaths and illnesses from hazardous chemicals and air, water and soil pollution and contamination</a:t>
            </a:r>
          </a:p>
          <a:p>
            <a:endParaRPr lang="en-US" dirty="0" smtClean="0"/>
          </a:p>
          <a:p>
            <a:pPr algn="l" rtl="0"/>
            <a:r>
              <a:rPr lang="en-US" dirty="0" smtClean="0"/>
              <a:t>https://www.undp.org/content/undp/en/home/sustainable-development-goals.html</a:t>
            </a:r>
            <a:endParaRPr lang="ar-S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a:r>
              <a:rPr lang="en-US" dirty="0" smtClean="0"/>
              <a:t>Goal 3: targets</a:t>
            </a:r>
            <a:endParaRPr lang="ar-SA" dirty="0"/>
          </a:p>
        </p:txBody>
      </p:sp>
      <p:sp>
        <p:nvSpPr>
          <p:cNvPr id="3" name="Content Placeholder 2"/>
          <p:cNvSpPr>
            <a:spLocks noGrp="1"/>
          </p:cNvSpPr>
          <p:nvPr>
            <p:ph idx="1"/>
          </p:nvPr>
        </p:nvSpPr>
        <p:spPr/>
        <p:txBody>
          <a:bodyPr>
            <a:normAutofit fontScale="55000" lnSpcReduction="20000"/>
          </a:bodyPr>
          <a:lstStyle/>
          <a:p>
            <a:pPr algn="l" rtl="0"/>
            <a:r>
              <a:rPr lang="en-US" sz="2900" b="1" dirty="0" smtClean="0">
                <a:solidFill>
                  <a:srgbClr val="FF0000"/>
                </a:solidFill>
              </a:rPr>
              <a:t>Strengthen the implementation of the World Health Organization Framework Convention on Tobacco Control in all countries, as appropriate</a:t>
            </a:r>
          </a:p>
          <a:p>
            <a:pPr algn="l" rtl="0"/>
            <a:r>
              <a:rPr lang="en-US" sz="2900" dirty="0" smtClean="0"/>
              <a:t>Support the research and development </a:t>
            </a:r>
            <a:r>
              <a:rPr lang="en-US" sz="2900" b="1" dirty="0" smtClean="0">
                <a:solidFill>
                  <a:srgbClr val="FF0000"/>
                </a:solidFill>
              </a:rPr>
              <a:t>of vaccines </a:t>
            </a:r>
            <a:r>
              <a:rPr lang="en-US" sz="2900" dirty="0" smtClean="0"/>
              <a:t>and medicines for the </a:t>
            </a:r>
            <a:r>
              <a:rPr lang="en-US" sz="2900" b="1" dirty="0" smtClean="0">
                <a:solidFill>
                  <a:srgbClr val="FF0000"/>
                </a:solidFill>
              </a:rPr>
              <a:t>communicable and </a:t>
            </a:r>
            <a:r>
              <a:rPr lang="en-US" sz="2900" b="1" dirty="0" err="1" smtClean="0">
                <a:solidFill>
                  <a:srgbClr val="FF0000"/>
                </a:solidFill>
              </a:rPr>
              <a:t>noncommunicable</a:t>
            </a:r>
            <a:r>
              <a:rPr lang="en-US" sz="2900" b="1" dirty="0" smtClean="0">
                <a:solidFill>
                  <a:srgbClr val="FF0000"/>
                </a:solidFill>
              </a:rPr>
              <a:t> diseases</a:t>
            </a:r>
            <a:r>
              <a:rPr lang="en-US" sz="2900" dirty="0" smtClean="0"/>
              <a:t> that primarily affect developing countries, provide access to affordable essential medicines and vaccines, in accordance with the Doha Declaration on the TRIPS Agreement and Public Health, which affirms the right of developing countries to use to the full the provisions in the Agreement on Trade Related Aspects of Intellectual Property Rights regarding flexibilities to protect public health, and, in particular, provide access to medicines for all</a:t>
            </a:r>
          </a:p>
          <a:p>
            <a:pPr algn="l" rtl="0"/>
            <a:r>
              <a:rPr lang="en-US" sz="2900" dirty="0" smtClean="0"/>
              <a:t>Substantially increase health financing and the recruitment, development, training and retention of the health workforce in developing countries, especially in least developed countries and small island developing States</a:t>
            </a:r>
          </a:p>
          <a:p>
            <a:pPr algn="l" rtl="0"/>
            <a:r>
              <a:rPr lang="en-US" sz="2900" b="1" dirty="0" smtClean="0">
                <a:solidFill>
                  <a:srgbClr val="FF0000"/>
                </a:solidFill>
              </a:rPr>
              <a:t>Strengthen the capacity of all countries, in particular developing countries, for early warning, risk reduction and management of national and global health ris</a:t>
            </a:r>
            <a:r>
              <a:rPr lang="en-US" b="1" dirty="0" smtClean="0">
                <a:solidFill>
                  <a:srgbClr val="FF0000"/>
                </a:solidFill>
              </a:rPr>
              <a:t>ks</a:t>
            </a:r>
          </a:p>
          <a:p>
            <a:pPr algn="l" rtl="0"/>
            <a:r>
              <a:rPr lang="en-US" dirty="0" smtClean="0"/>
              <a:t>https://www.undp.org/content/undp/en/home/sustainable-development-goals.html</a:t>
            </a:r>
            <a:endParaRPr lang="ar-S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Ten threats to global health in 2019</a:t>
            </a:r>
            <a:endParaRPr lang="ar-SA" dirty="0"/>
          </a:p>
        </p:txBody>
      </p:sp>
      <p:sp>
        <p:nvSpPr>
          <p:cNvPr id="3" name="Content Placeholder 2"/>
          <p:cNvSpPr>
            <a:spLocks noGrp="1"/>
          </p:cNvSpPr>
          <p:nvPr>
            <p:ph idx="1"/>
          </p:nvPr>
        </p:nvSpPr>
        <p:spPr/>
        <p:txBody>
          <a:bodyPr>
            <a:normAutofit fontScale="62500" lnSpcReduction="20000"/>
          </a:bodyPr>
          <a:lstStyle/>
          <a:p>
            <a:pPr algn="l" rtl="0"/>
            <a:endParaRPr lang="en-US" dirty="0" smtClean="0"/>
          </a:p>
          <a:p>
            <a:pPr algn="l" rtl="0"/>
            <a:r>
              <a:rPr lang="en-US" sz="3800" dirty="0" smtClean="0"/>
              <a:t>The world is facing multiple health challenges. </a:t>
            </a:r>
          </a:p>
          <a:p>
            <a:pPr algn="l" rtl="0"/>
            <a:r>
              <a:rPr lang="en-US" sz="3800" dirty="0" smtClean="0"/>
              <a:t>These range from outbreaks of vaccine-preventable diseases like measles and diphtheria, increasing reports of drug-resistant pathogens, growing rates of obesity and physical inactivity to the  health impacts of environmental pollution and climate change and multiple humanitarian crises.   </a:t>
            </a:r>
            <a:br>
              <a:rPr lang="en-US" sz="3800" dirty="0" smtClean="0"/>
            </a:br>
            <a:r>
              <a:rPr lang="en-US" sz="3800" dirty="0" smtClean="0"/>
              <a:t/>
            </a:r>
            <a:br>
              <a:rPr lang="en-US" sz="3800" dirty="0" smtClean="0"/>
            </a:br>
            <a:endParaRPr lang="en-US" sz="3800" dirty="0" smtClean="0"/>
          </a:p>
          <a:p>
            <a:pPr algn="l" rtl="0"/>
            <a:r>
              <a:rPr lang="en-US" sz="3800" dirty="0" smtClean="0"/>
              <a:t>Here are 10 of the many issues that will demand attention from WHO and health partners in 2019. </a:t>
            </a:r>
            <a:br>
              <a:rPr lang="en-US" sz="3800" dirty="0" smtClean="0"/>
            </a:br>
            <a:endParaRPr lang="en-US" dirty="0" smtClean="0"/>
          </a:p>
          <a:p>
            <a:pPr algn="l" rtl="0"/>
            <a:r>
              <a:rPr lang="en-US" dirty="0" smtClean="0"/>
              <a:t>https://www.who.int/emergencies/ten-threats-to-global-health-in-2019</a:t>
            </a:r>
            <a:endParaRPr lang="ar-SA" dirty="0"/>
          </a:p>
        </p:txBody>
      </p:sp>
    </p:spTree>
    <p:extLst>
      <p:ext uri="{BB962C8B-B14F-4D97-AF65-F5344CB8AC3E}">
        <p14:creationId xmlns:p14="http://schemas.microsoft.com/office/powerpoint/2010/main" val="30008683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mtClean="0"/>
              <a:t>Ten threats to global health in 2019</a:t>
            </a:r>
            <a:endParaRPr lang="ar-SA"/>
          </a:p>
        </p:txBody>
      </p:sp>
      <p:sp>
        <p:nvSpPr>
          <p:cNvPr id="3" name="Content Placeholder 2"/>
          <p:cNvSpPr>
            <a:spLocks noGrp="1"/>
          </p:cNvSpPr>
          <p:nvPr>
            <p:ph idx="1"/>
          </p:nvPr>
        </p:nvSpPr>
        <p:spPr/>
        <p:txBody>
          <a:bodyPr>
            <a:normAutofit fontScale="77500" lnSpcReduction="20000"/>
          </a:bodyPr>
          <a:lstStyle/>
          <a:p>
            <a:pPr algn="l" rtl="0"/>
            <a:endParaRPr lang="en-US" dirty="0" smtClean="0"/>
          </a:p>
          <a:p>
            <a:pPr algn="l" rtl="0"/>
            <a:r>
              <a:rPr lang="en-US" sz="4600" b="1" dirty="0" smtClean="0"/>
              <a:t>Air pollution and climate change</a:t>
            </a:r>
          </a:p>
          <a:p>
            <a:pPr algn="l" rtl="0"/>
            <a:r>
              <a:rPr lang="en-US" sz="4600" b="1" dirty="0" err="1" smtClean="0"/>
              <a:t>Noncommunicable</a:t>
            </a:r>
            <a:r>
              <a:rPr lang="en-US" sz="4600" b="1" dirty="0" smtClean="0"/>
              <a:t> diseases</a:t>
            </a:r>
          </a:p>
          <a:p>
            <a:pPr algn="l" rtl="0"/>
            <a:r>
              <a:rPr lang="en-US" sz="4600" b="1" dirty="0" smtClean="0"/>
              <a:t>Global influenza pandemic</a:t>
            </a:r>
          </a:p>
          <a:p>
            <a:pPr algn="l" rtl="0"/>
            <a:r>
              <a:rPr lang="en-US" sz="4600" b="1" dirty="0" smtClean="0"/>
              <a:t>Fragile and vulnerable settings</a:t>
            </a:r>
          </a:p>
          <a:p>
            <a:pPr algn="l" rtl="0"/>
            <a:r>
              <a:rPr lang="en-US" sz="4600" b="1" dirty="0" smtClean="0"/>
              <a:t>Antimicrobial resistance</a:t>
            </a:r>
          </a:p>
          <a:p>
            <a:pPr algn="l" rtl="0"/>
            <a:endParaRPr lang="en-US" dirty="0" smtClean="0"/>
          </a:p>
          <a:p>
            <a:pPr algn="l" rtl="0"/>
            <a:endParaRPr lang="en-US" dirty="0" smtClean="0"/>
          </a:p>
          <a:p>
            <a:pPr algn="l" rtl="0"/>
            <a:r>
              <a:rPr lang="en-US" dirty="0" smtClean="0"/>
              <a:t>https://www.who.int/emergencies/ten-threats-to-global-health-in-2019</a:t>
            </a:r>
            <a:endParaRPr lang="ar-SA" dirty="0"/>
          </a:p>
        </p:txBody>
      </p:sp>
    </p:spTree>
    <p:extLst>
      <p:ext uri="{BB962C8B-B14F-4D97-AF65-F5344CB8AC3E}">
        <p14:creationId xmlns:p14="http://schemas.microsoft.com/office/powerpoint/2010/main" val="4985417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mtClean="0"/>
              <a:t>Ten threats to global health in 2019</a:t>
            </a:r>
            <a:endParaRPr lang="ar-SA"/>
          </a:p>
        </p:txBody>
      </p:sp>
      <p:sp>
        <p:nvSpPr>
          <p:cNvPr id="3" name="Content Placeholder 2"/>
          <p:cNvSpPr>
            <a:spLocks noGrp="1"/>
          </p:cNvSpPr>
          <p:nvPr>
            <p:ph idx="1"/>
          </p:nvPr>
        </p:nvSpPr>
        <p:spPr/>
        <p:txBody>
          <a:bodyPr>
            <a:normAutofit fontScale="70000" lnSpcReduction="20000"/>
          </a:bodyPr>
          <a:lstStyle/>
          <a:p>
            <a:pPr algn="l" rtl="0"/>
            <a:endParaRPr lang="en-US" dirty="0" smtClean="0"/>
          </a:p>
          <a:p>
            <a:pPr algn="l" rtl="0"/>
            <a:r>
              <a:rPr lang="en-US" sz="5100" b="1" dirty="0" smtClean="0"/>
              <a:t>Ebola and other high-threat pathogens</a:t>
            </a:r>
          </a:p>
          <a:p>
            <a:pPr algn="l" rtl="0"/>
            <a:r>
              <a:rPr lang="en-US" sz="5100" b="1" dirty="0" smtClean="0"/>
              <a:t>Weak primary health care</a:t>
            </a:r>
          </a:p>
          <a:p>
            <a:pPr algn="l" rtl="0"/>
            <a:r>
              <a:rPr lang="en-US" sz="5100" b="1" dirty="0" smtClean="0"/>
              <a:t>Vaccine hesitancy</a:t>
            </a:r>
          </a:p>
          <a:p>
            <a:pPr algn="l" rtl="0"/>
            <a:r>
              <a:rPr lang="en-US" sz="5100" b="1" dirty="0" smtClean="0"/>
              <a:t>Dengue</a:t>
            </a:r>
          </a:p>
          <a:p>
            <a:pPr algn="l" rtl="0"/>
            <a:r>
              <a:rPr lang="en-US" sz="5100" b="1" dirty="0" smtClean="0"/>
              <a:t>HIV</a:t>
            </a:r>
            <a:endParaRPr lang="en-US" sz="5100" dirty="0" smtClean="0"/>
          </a:p>
          <a:p>
            <a:pPr algn="l" rtl="0"/>
            <a:endParaRPr lang="en-US" dirty="0" smtClean="0"/>
          </a:p>
          <a:p>
            <a:pPr algn="l" rtl="0"/>
            <a:endParaRPr lang="en-US" dirty="0" smtClean="0"/>
          </a:p>
          <a:p>
            <a:pPr algn="l" rtl="0"/>
            <a:r>
              <a:rPr lang="en-US" dirty="0" smtClean="0"/>
              <a:t>https://www.who.int/emergencies/ten-threats-to-global-health-in-2019</a:t>
            </a:r>
            <a:endParaRPr lang="ar-SA" dirty="0"/>
          </a:p>
        </p:txBody>
      </p:sp>
    </p:spTree>
    <p:extLst>
      <p:ext uri="{BB962C8B-B14F-4D97-AF65-F5344CB8AC3E}">
        <p14:creationId xmlns:p14="http://schemas.microsoft.com/office/powerpoint/2010/main" val="30319970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Urgent health challenges for the next decade</a:t>
            </a:r>
          </a:p>
        </p:txBody>
      </p:sp>
      <p:sp>
        <p:nvSpPr>
          <p:cNvPr id="3" name="Content Placeholder 2"/>
          <p:cNvSpPr>
            <a:spLocks noGrp="1"/>
          </p:cNvSpPr>
          <p:nvPr>
            <p:ph sz="quarter" idx="1"/>
          </p:nvPr>
        </p:nvSpPr>
        <p:spPr/>
        <p:txBody>
          <a:bodyPr>
            <a:normAutofit fontScale="47500" lnSpcReduction="20000"/>
          </a:bodyPr>
          <a:lstStyle/>
          <a:p>
            <a:pPr algn="l" rtl="0"/>
            <a:r>
              <a:rPr lang="en-US" dirty="0"/>
              <a:t>13 January 2020</a:t>
            </a:r>
            <a:endParaRPr lang="en-US" b="1" dirty="0"/>
          </a:p>
          <a:p>
            <a:pPr algn="l" rtl="0"/>
            <a:r>
              <a:rPr lang="en-US" sz="2900" dirty="0" smtClean="0"/>
              <a:t>As a new year and a new decade kick off, WHO is releasing a list of urgent, global health challenges. This list, developed with input from our </a:t>
            </a:r>
            <a:r>
              <a:rPr lang="en-US" sz="2900" b="1" dirty="0" smtClean="0"/>
              <a:t>experts around the world</a:t>
            </a:r>
            <a:r>
              <a:rPr lang="en-US" sz="2900" dirty="0" smtClean="0"/>
              <a:t>, reflects a deep concern that leaders are failing to invest enough resources in core health priorities and systems. This puts lives, livelihoods and economies in jeopardy. None of these issues are simple to address, but they are </a:t>
            </a:r>
            <a:r>
              <a:rPr lang="en-US" sz="2900" b="1" dirty="0" smtClean="0"/>
              <a:t>within reach</a:t>
            </a:r>
            <a:r>
              <a:rPr lang="en-US" sz="2900" dirty="0" smtClean="0"/>
              <a:t>. Public health is ultimately a political choice.</a:t>
            </a:r>
          </a:p>
          <a:p>
            <a:pPr algn="l" rtl="0"/>
            <a:r>
              <a:rPr lang="en-US" sz="2900" dirty="0" smtClean="0"/>
              <a:t>We </a:t>
            </a:r>
            <a:r>
              <a:rPr lang="en-US" sz="2900" dirty="0"/>
              <a:t>need to realize that </a:t>
            </a:r>
            <a:r>
              <a:rPr lang="en-US" sz="2900" b="1" dirty="0">
                <a:solidFill>
                  <a:srgbClr val="0070C0"/>
                </a:solidFill>
              </a:rPr>
              <a:t>health is an investment in the future. </a:t>
            </a:r>
            <a:r>
              <a:rPr lang="en-US" sz="2900" dirty="0"/>
              <a:t>Countries invest heavily in protecting their people from terrorist attacks, but not against the attack of a virus, which could be far more deadly, and far more damaging economically and socially. A pandemic could bring economies and nations to their knees. Which is why health security cannot be a matter for ministries of health alone.</a:t>
            </a:r>
          </a:p>
          <a:p>
            <a:pPr algn="l" rtl="0"/>
            <a:r>
              <a:rPr lang="en-US" sz="2900" dirty="0"/>
              <a:t>All the challenges in this list demand a response from more than just the health sector. We face shared threats and we have a shared responsibility to act. With the deadline for the 2030 Sustainable Development Goals quickly approaching, the United Nations General Assembly has underscored that the next 10 years must be the </a:t>
            </a:r>
            <a:r>
              <a:rPr lang="en-US" sz="3800" b="1" dirty="0"/>
              <a:t>"</a:t>
            </a:r>
            <a:r>
              <a:rPr lang="en-US" sz="3800" b="1" dirty="0">
                <a:hlinkClick r:id="rId3"/>
              </a:rPr>
              <a:t>decade of action</a:t>
            </a:r>
            <a:r>
              <a:rPr lang="en-US" sz="3800" b="1" dirty="0"/>
              <a:t>".</a:t>
            </a:r>
          </a:p>
          <a:p>
            <a:pPr algn="l" rtl="0"/>
            <a:r>
              <a:rPr lang="en-US" sz="2900" dirty="0"/>
              <a:t>This means advocating for national funding to address gaps in health systems and health infrastructure, as well as providing support to the most vulnerable countries. Investing now will save lives – and money – later. The cost of doing nothing is one we cannot afford. Governments, communities, and international agencies must work together to achieve these critical goals. There are no shortcuts to a healthier world. 2030 is fast approaching, and we must hold our leaders accountable for their commitments.</a:t>
            </a:r>
          </a:p>
          <a:p>
            <a:pPr algn="l" rtl="0"/>
            <a:r>
              <a:rPr lang="en-US" i="1" dirty="0" err="1"/>
              <a:t>Dr</a:t>
            </a:r>
            <a:r>
              <a:rPr lang="en-US" i="1" dirty="0"/>
              <a:t> </a:t>
            </a:r>
            <a:r>
              <a:rPr lang="en-US" i="1" dirty="0" err="1"/>
              <a:t>Tedros</a:t>
            </a:r>
            <a:r>
              <a:rPr lang="en-US" i="1" dirty="0"/>
              <a:t> </a:t>
            </a:r>
            <a:r>
              <a:rPr lang="en-US" i="1" dirty="0" err="1"/>
              <a:t>Adhanom</a:t>
            </a:r>
            <a:r>
              <a:rPr lang="en-US" i="1" dirty="0"/>
              <a:t> Ghebreyesus, WHO Director-General  </a:t>
            </a:r>
            <a:endParaRPr lang="en-US" dirty="0"/>
          </a:p>
          <a:p>
            <a:pPr algn="l" rtl="0"/>
            <a:r>
              <a:rPr lang="en-US" sz="1600" dirty="0" smtClean="0">
                <a:hlinkClick r:id="rId4"/>
              </a:rPr>
              <a:t>https</a:t>
            </a:r>
            <a:r>
              <a:rPr lang="en-US" sz="1600" dirty="0">
                <a:hlinkClick r:id="rId4"/>
              </a:rPr>
              <a:t>://www.who.int/news-room/photo-story/photo-story-detail/urgent-health-challenges-for-the-next-decade?fbclid=IwAR11jj4jJRSEOpRSmyymKQZZcje6hGsdHaqwrsvv97ZLEu4uY2HvdefsZCQ</a:t>
            </a:r>
            <a:endParaRPr lang="en-US" sz="1600" dirty="0"/>
          </a:p>
        </p:txBody>
      </p:sp>
    </p:spTree>
    <p:extLst>
      <p:ext uri="{BB962C8B-B14F-4D97-AF65-F5344CB8AC3E}">
        <p14:creationId xmlns:p14="http://schemas.microsoft.com/office/powerpoint/2010/main" val="21654518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Urgent health challenges for the next decade</a:t>
            </a:r>
          </a:p>
        </p:txBody>
      </p:sp>
      <p:sp>
        <p:nvSpPr>
          <p:cNvPr id="3" name="Content Placeholder 2"/>
          <p:cNvSpPr>
            <a:spLocks noGrp="1"/>
          </p:cNvSpPr>
          <p:nvPr>
            <p:ph sz="quarter" idx="1"/>
          </p:nvPr>
        </p:nvSpPr>
        <p:spPr/>
        <p:txBody>
          <a:bodyPr>
            <a:normAutofit/>
          </a:bodyPr>
          <a:lstStyle/>
          <a:p>
            <a:pPr algn="l" rtl="0"/>
            <a:r>
              <a:rPr lang="en-US" dirty="0"/>
              <a:t>Elevating health in the climate debate</a:t>
            </a:r>
          </a:p>
          <a:p>
            <a:pPr algn="l" rtl="0"/>
            <a:r>
              <a:rPr lang="en-US" dirty="0" smtClean="0"/>
              <a:t>Delivering health in conflict and crisis</a:t>
            </a:r>
          </a:p>
          <a:p>
            <a:pPr algn="l" rtl="0"/>
            <a:r>
              <a:rPr lang="en-US" dirty="0" smtClean="0"/>
              <a:t>Making health care fairer</a:t>
            </a:r>
          </a:p>
          <a:p>
            <a:pPr algn="l" rtl="0"/>
            <a:r>
              <a:rPr lang="en-US" dirty="0" smtClean="0"/>
              <a:t>Expanding access to medicines</a:t>
            </a:r>
          </a:p>
          <a:p>
            <a:pPr algn="l" rtl="0"/>
            <a:r>
              <a:rPr lang="en-US" dirty="0" smtClean="0"/>
              <a:t>Stopping infectious diseases</a:t>
            </a:r>
          </a:p>
          <a:p>
            <a:pPr algn="l" rtl="0"/>
            <a:r>
              <a:rPr lang="en-US" dirty="0" smtClean="0"/>
              <a:t>Preparing for the epidemics</a:t>
            </a:r>
          </a:p>
          <a:p>
            <a:pPr algn="l" rtl="0"/>
            <a:r>
              <a:rPr lang="en-US" sz="1600" dirty="0" smtClean="0">
                <a:hlinkClick r:id="rId3"/>
              </a:rPr>
              <a:t>https</a:t>
            </a:r>
            <a:r>
              <a:rPr lang="en-US" sz="1600" dirty="0">
                <a:hlinkClick r:id="rId3"/>
              </a:rPr>
              <a:t>://www.who.int/news-room/photo-story/photo-story-detail/urgent-health-challenges-for-the-next-decade?fbclid=IwAR11jj4jJRSEOpRSmyymKQZZcje6hGsdHaqwrsvv97ZLEu4uY2HvdefsZCQ</a:t>
            </a:r>
            <a:endParaRPr lang="en-US" sz="1600" dirty="0"/>
          </a:p>
        </p:txBody>
      </p:sp>
    </p:spTree>
    <p:extLst>
      <p:ext uri="{BB962C8B-B14F-4D97-AF65-F5344CB8AC3E}">
        <p14:creationId xmlns:p14="http://schemas.microsoft.com/office/powerpoint/2010/main" val="4258734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a:t>
            </a:r>
            <a:endParaRPr lang="ar-SA" dirty="0"/>
          </a:p>
        </p:txBody>
      </p:sp>
      <p:sp>
        <p:nvSpPr>
          <p:cNvPr id="3" name="Subtitle 2"/>
          <p:cNvSpPr>
            <a:spLocks noGrp="1"/>
          </p:cNvSpPr>
          <p:nvPr>
            <p:ph type="subTitle" idx="1"/>
          </p:nvPr>
        </p:nvSpPr>
        <p:spPr/>
        <p:txBody>
          <a:bodyPr/>
          <a:lstStyle/>
          <a:p>
            <a:endParaRPr lang="ar-SA"/>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Urgent health challenges for the next decade</a:t>
            </a:r>
          </a:p>
        </p:txBody>
      </p:sp>
      <p:sp>
        <p:nvSpPr>
          <p:cNvPr id="3" name="Content Placeholder 2"/>
          <p:cNvSpPr>
            <a:spLocks noGrp="1"/>
          </p:cNvSpPr>
          <p:nvPr>
            <p:ph sz="quarter" idx="1"/>
          </p:nvPr>
        </p:nvSpPr>
        <p:spPr/>
        <p:txBody>
          <a:bodyPr>
            <a:normAutofit/>
          </a:bodyPr>
          <a:lstStyle/>
          <a:p>
            <a:pPr algn="l" rtl="0"/>
            <a:r>
              <a:rPr lang="en-US" dirty="0" smtClean="0"/>
              <a:t>Protecting people from dangerous products</a:t>
            </a:r>
          </a:p>
          <a:p>
            <a:pPr algn="l" rtl="0"/>
            <a:r>
              <a:rPr lang="en-US" dirty="0" smtClean="0"/>
              <a:t>Investing in the people who defend our health</a:t>
            </a:r>
          </a:p>
          <a:p>
            <a:pPr algn="l" rtl="0"/>
            <a:r>
              <a:rPr lang="en-US" dirty="0" smtClean="0"/>
              <a:t>Keeping adolescents safe</a:t>
            </a:r>
          </a:p>
          <a:p>
            <a:pPr algn="l" rtl="0"/>
            <a:r>
              <a:rPr lang="en-US" dirty="0" smtClean="0"/>
              <a:t>Earning public trust</a:t>
            </a:r>
          </a:p>
          <a:p>
            <a:pPr algn="l" rtl="0"/>
            <a:r>
              <a:rPr lang="en-US" dirty="0" smtClean="0"/>
              <a:t>Harnessing new technologies</a:t>
            </a:r>
          </a:p>
          <a:p>
            <a:pPr algn="l" rtl="0"/>
            <a:r>
              <a:rPr lang="en-US" dirty="0" smtClean="0"/>
              <a:t>Protecting the medicines that protect us</a:t>
            </a:r>
          </a:p>
          <a:p>
            <a:pPr algn="l" rtl="0"/>
            <a:r>
              <a:rPr lang="en-US" dirty="0" smtClean="0"/>
              <a:t>Keeping health care clean</a:t>
            </a:r>
            <a:endParaRPr lang="en-US" dirty="0" smtClean="0"/>
          </a:p>
          <a:p>
            <a:pPr algn="l" rtl="0"/>
            <a:r>
              <a:rPr lang="en-US" sz="1600" dirty="0">
                <a:hlinkClick r:id="rId3"/>
              </a:rPr>
              <a:t>https://www.who.int/news-room/photo-story/photo-story-detail/urgent-health-challenges-for-the-next-decade?fbclid=IwAR11jj4jJRSEOpRSmyymKQZZcje6hGsdHaqwrsvv97ZLEu4uY2HvdefsZCQ</a:t>
            </a:r>
            <a:endParaRPr lang="en-US" sz="1600" dirty="0"/>
          </a:p>
        </p:txBody>
      </p:sp>
    </p:spTree>
    <p:extLst>
      <p:ext uri="{BB962C8B-B14F-4D97-AF65-F5344CB8AC3E}">
        <p14:creationId xmlns:p14="http://schemas.microsoft.com/office/powerpoint/2010/main" val="39901776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Urgent health challenges for the next decade</a:t>
            </a:r>
          </a:p>
        </p:txBody>
      </p:sp>
      <p:sp>
        <p:nvSpPr>
          <p:cNvPr id="3" name="Content Placeholder 2"/>
          <p:cNvSpPr>
            <a:spLocks noGrp="1"/>
          </p:cNvSpPr>
          <p:nvPr>
            <p:ph sz="quarter" idx="1"/>
          </p:nvPr>
        </p:nvSpPr>
        <p:spPr/>
        <p:txBody>
          <a:bodyPr>
            <a:normAutofit fontScale="77500" lnSpcReduction="20000"/>
          </a:bodyPr>
          <a:lstStyle/>
          <a:p>
            <a:pPr algn="l" rtl="0"/>
            <a:r>
              <a:rPr lang="en-US" b="1" dirty="0"/>
              <a:t>Preparing for </a:t>
            </a:r>
            <a:r>
              <a:rPr lang="en-US" b="1" dirty="0" smtClean="0"/>
              <a:t>epidemics </a:t>
            </a:r>
          </a:p>
          <a:p>
            <a:pPr algn="l" rtl="0"/>
            <a:r>
              <a:rPr lang="en-US" b="1" dirty="0" smtClean="0"/>
              <a:t>What’s the challenge?</a:t>
            </a:r>
            <a:r>
              <a:rPr lang="en-US" dirty="0" smtClean="0"/>
              <a:t/>
            </a:r>
            <a:br>
              <a:rPr lang="en-US" dirty="0" smtClean="0"/>
            </a:br>
            <a:r>
              <a:rPr lang="en-US" dirty="0" smtClean="0"/>
              <a:t>Every </a:t>
            </a:r>
            <a:r>
              <a:rPr lang="en-US" dirty="0"/>
              <a:t>year, the world spends far more responding to disease outbreaks, natural disasters and other health emergencies than it does </a:t>
            </a:r>
            <a:r>
              <a:rPr lang="en-US" b="1" dirty="0">
                <a:solidFill>
                  <a:srgbClr val="FF0000"/>
                </a:solidFill>
              </a:rPr>
              <a:t>preparing for and preventing them</a:t>
            </a:r>
            <a:r>
              <a:rPr lang="en-US" dirty="0"/>
              <a:t>. A pandemic of a new, highly infectious, airborne virus - most likely a strain of </a:t>
            </a:r>
            <a:r>
              <a:rPr lang="en-US" dirty="0">
                <a:hlinkClick r:id="rId3"/>
              </a:rPr>
              <a:t>influenza</a:t>
            </a:r>
            <a:r>
              <a:rPr lang="en-US" dirty="0"/>
              <a:t> - to which most people lack immunity is inevitable. It is not a matter of if another pandemic will strike, but when, and when it strikes it will spread fast, potentially threatening millions of lives. Meanwhile, vector-borne diseases like </a:t>
            </a:r>
            <a:r>
              <a:rPr lang="en-US" dirty="0">
                <a:hlinkClick r:id="rId4"/>
              </a:rPr>
              <a:t>dengue</a:t>
            </a:r>
            <a:r>
              <a:rPr lang="en-US" dirty="0"/>
              <a:t>, </a:t>
            </a:r>
            <a:r>
              <a:rPr lang="en-US" dirty="0">
                <a:hlinkClick r:id="rId5"/>
              </a:rPr>
              <a:t>malaria</a:t>
            </a:r>
            <a:r>
              <a:rPr lang="en-US" dirty="0"/>
              <a:t>, </a:t>
            </a:r>
            <a:r>
              <a:rPr lang="en-US" dirty="0" err="1">
                <a:hlinkClick r:id="rId6"/>
              </a:rPr>
              <a:t>Zika</a:t>
            </a:r>
            <a:r>
              <a:rPr lang="en-US" dirty="0"/>
              <a:t>, </a:t>
            </a:r>
            <a:r>
              <a:rPr lang="en-US" dirty="0">
                <a:hlinkClick r:id="rId7"/>
              </a:rPr>
              <a:t>chikungunya</a:t>
            </a:r>
            <a:r>
              <a:rPr lang="en-US" dirty="0"/>
              <a:t>, and </a:t>
            </a:r>
            <a:r>
              <a:rPr lang="en-US" dirty="0">
                <a:hlinkClick r:id="rId8"/>
              </a:rPr>
              <a:t>yellow fever</a:t>
            </a:r>
            <a:r>
              <a:rPr lang="en-US" dirty="0"/>
              <a:t> are spreading as mosquito populations move into new areas, fanned by climate change</a:t>
            </a:r>
            <a:r>
              <a:rPr lang="en-US" dirty="0" smtClean="0"/>
              <a:t>.</a:t>
            </a:r>
          </a:p>
          <a:p>
            <a:pPr algn="l" rtl="0"/>
            <a:r>
              <a:rPr lang="en-US" sz="1600" dirty="0">
                <a:hlinkClick r:id="rId9"/>
              </a:rPr>
              <a:t>https://www.who.int/news-room/photo-story/photo-story-detail/urgent-health-challenges-for-the-next-decade?fbclid=IwAR11jj4jJRSEOpRSmyymKQZZcje6hGsdHaqwrsvv97ZLEu4uY2HvdefsZCQ</a:t>
            </a:r>
            <a:endParaRPr lang="en-US" sz="1600" dirty="0"/>
          </a:p>
        </p:txBody>
      </p:sp>
    </p:spTree>
    <p:extLst>
      <p:ext uri="{BB962C8B-B14F-4D97-AF65-F5344CB8AC3E}">
        <p14:creationId xmlns:p14="http://schemas.microsoft.com/office/powerpoint/2010/main" val="30742610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575050" y="1357298"/>
            <a:ext cx="5111750" cy="4768865"/>
          </a:xfrm>
        </p:spPr>
        <p:txBody>
          <a:bodyPr>
            <a:noAutofit/>
          </a:bodyPr>
          <a:lstStyle/>
          <a:p>
            <a:pPr marL="0" indent="0">
              <a:buNone/>
            </a:pPr>
            <a:r>
              <a:rPr lang="en-US" sz="2800" b="0" dirty="0" smtClean="0">
                <a:solidFill>
                  <a:schemeClr val="tx1"/>
                </a:solidFill>
                <a:latin typeface="+mj-lt"/>
              </a:rPr>
              <a:t>“The science </a:t>
            </a:r>
            <a:r>
              <a:rPr lang="en-US" sz="2800" b="0" dirty="0">
                <a:solidFill>
                  <a:schemeClr val="tx1"/>
                </a:solidFill>
                <a:latin typeface="+mj-lt"/>
              </a:rPr>
              <a:t>and art of preventing disease, prolonging </a:t>
            </a:r>
            <a:r>
              <a:rPr lang="en-US" sz="2800" b="0" dirty="0" smtClean="0">
                <a:solidFill>
                  <a:schemeClr val="tx1"/>
                </a:solidFill>
                <a:latin typeface="+mj-lt"/>
              </a:rPr>
              <a:t>life, and </a:t>
            </a:r>
            <a:r>
              <a:rPr lang="en-US" sz="2800" b="0" dirty="0">
                <a:solidFill>
                  <a:schemeClr val="tx1"/>
                </a:solidFill>
                <a:latin typeface="+mj-lt"/>
              </a:rPr>
              <a:t>promoting health through the </a:t>
            </a:r>
            <a:r>
              <a:rPr lang="en-GB" sz="2800" b="0" dirty="0" smtClean="0">
                <a:solidFill>
                  <a:schemeClr val="tx1"/>
                </a:solidFill>
                <a:latin typeface="+mj-lt"/>
              </a:rPr>
              <a:t>organised</a:t>
            </a:r>
            <a:r>
              <a:rPr lang="en-US" sz="2800" b="0" dirty="0" smtClean="0">
                <a:solidFill>
                  <a:schemeClr val="tx1"/>
                </a:solidFill>
                <a:latin typeface="+mj-lt"/>
              </a:rPr>
              <a:t> </a:t>
            </a:r>
            <a:r>
              <a:rPr lang="en-US" sz="2800" b="0" dirty="0">
                <a:solidFill>
                  <a:schemeClr val="tx1"/>
                </a:solidFill>
                <a:latin typeface="+mj-lt"/>
              </a:rPr>
              <a:t>efforts and informed choices of society, organizations, public and private </a:t>
            </a:r>
            <a:r>
              <a:rPr lang="en-US" sz="2800" b="0" dirty="0" smtClean="0">
                <a:solidFill>
                  <a:schemeClr val="tx1"/>
                </a:solidFill>
                <a:latin typeface="+mj-lt"/>
              </a:rPr>
              <a:t>communities, </a:t>
            </a:r>
            <a:r>
              <a:rPr lang="en-US" sz="2800" b="0" dirty="0">
                <a:solidFill>
                  <a:schemeClr val="tx1"/>
                </a:solidFill>
                <a:latin typeface="+mj-lt"/>
              </a:rPr>
              <a:t>and individuals</a:t>
            </a:r>
            <a:r>
              <a:rPr lang="en-US" sz="2800" b="0" dirty="0" smtClean="0">
                <a:solidFill>
                  <a:schemeClr val="tx1"/>
                </a:solidFill>
                <a:latin typeface="+mj-lt"/>
              </a:rPr>
              <a:t>.”</a:t>
            </a:r>
          </a:p>
          <a:p>
            <a:pPr marL="0" indent="0" algn="r">
              <a:buNone/>
            </a:pPr>
            <a:r>
              <a:rPr lang="en-US" sz="3200" b="0" dirty="0" smtClean="0">
                <a:solidFill>
                  <a:srgbClr val="0039A6"/>
                </a:solidFill>
                <a:latin typeface="Century Gothic" panose="020B0502020202020204" pitchFamily="34" charset="0"/>
              </a:rPr>
              <a:t>—CEA Winslow</a:t>
            </a:r>
          </a:p>
        </p:txBody>
      </p:sp>
      <p:sp>
        <p:nvSpPr>
          <p:cNvPr id="10" name="TextBox 9"/>
          <p:cNvSpPr txBox="1"/>
          <p:nvPr/>
        </p:nvSpPr>
        <p:spPr>
          <a:xfrm>
            <a:off x="489717" y="541742"/>
            <a:ext cx="8197082" cy="553998"/>
          </a:xfrm>
          <a:prstGeom prst="rect">
            <a:avLst/>
          </a:prstGeom>
          <a:noFill/>
          <a:ln w="19050">
            <a:noFill/>
          </a:ln>
        </p:spPr>
        <p:txBody>
          <a:bodyPr wrap="square" rtlCol="0">
            <a:spAutoFit/>
          </a:bodyPr>
          <a:lstStyle/>
          <a:p>
            <a:pPr algn="ctr"/>
            <a:r>
              <a:rPr lang="en-US" sz="3000" dirty="0" smtClean="0">
                <a:solidFill>
                  <a:srgbClr val="0039A6"/>
                </a:solidFill>
                <a:effectLst/>
                <a:latin typeface="Century Gothic" panose="020B0502020202020204" pitchFamily="34" charset="0"/>
              </a:rPr>
              <a:t>Public Health </a:t>
            </a:r>
            <a:endParaRPr lang="en-US" sz="3000" dirty="0">
              <a:solidFill>
                <a:srgbClr val="0039A6"/>
              </a:solidFill>
              <a:effectLst/>
              <a:latin typeface="Century Gothic" panose="020B0502020202020204" pitchFamily="34" charset="0"/>
            </a:endParaRPr>
          </a:p>
        </p:txBody>
      </p:sp>
      <p:cxnSp>
        <p:nvCxnSpPr>
          <p:cNvPr id="9" name="Straight Connector 8"/>
          <p:cNvCxnSpPr/>
          <p:nvPr/>
        </p:nvCxnSpPr>
        <p:spPr>
          <a:xfrm>
            <a:off x="555658" y="1219200"/>
            <a:ext cx="8131141" cy="0"/>
          </a:xfrm>
          <a:prstGeom prst="line">
            <a:avLst/>
          </a:prstGeom>
          <a:ln w="22225">
            <a:solidFill>
              <a:srgbClr val="0039A6"/>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57200" y="6232367"/>
            <a:ext cx="7787640" cy="246221"/>
          </a:xfrm>
          <a:prstGeom prst="rect">
            <a:avLst/>
          </a:prstGeom>
          <a:noFill/>
        </p:spPr>
        <p:txBody>
          <a:bodyPr wrap="square" rtlCol="0">
            <a:spAutoFit/>
          </a:bodyPr>
          <a:lstStyle/>
          <a:p>
            <a:r>
              <a:rPr lang="en-US" sz="1000" dirty="0">
                <a:effectLst/>
                <a:latin typeface="Arial" pitchFamily="34" charset="0"/>
                <a:cs typeface="Arial" pitchFamily="34" charset="0"/>
              </a:rPr>
              <a:t>Winslow CEA. The untilled field of public health. Mod Med 1920;2:183–91</a:t>
            </a:r>
            <a:r>
              <a:rPr lang="en-US" sz="1000" dirty="0" smtClean="0">
                <a:effectLst/>
                <a:latin typeface="Arial" pitchFamily="34" charset="0"/>
                <a:cs typeface="Arial" pitchFamily="34" charset="0"/>
              </a:rPr>
              <a:t>.</a:t>
            </a:r>
            <a:endParaRPr lang="en-US" sz="1000" dirty="0">
              <a:effectLst/>
              <a:latin typeface="Arial" pitchFamily="34" charset="0"/>
              <a:cs typeface="Arial" pitchFamily="34" charset="0"/>
            </a:endParaRPr>
          </a:p>
        </p:txBody>
      </p:sp>
      <p:pic>
        <p:nvPicPr>
          <p:cNvPr id="47106" name="Picture 2" descr="https://news.yale.edu/sites/default/files/d6_files/imce/Winslow720.jpg"/>
          <p:cNvPicPr>
            <a:picLocks noChangeAspect="1" noChangeArrowheads="1"/>
          </p:cNvPicPr>
          <p:nvPr/>
        </p:nvPicPr>
        <p:blipFill>
          <a:blip r:embed="rId3" cstate="print"/>
          <a:srcRect/>
          <a:stretch>
            <a:fillRect/>
          </a:stretch>
        </p:blipFill>
        <p:spPr bwMode="auto">
          <a:xfrm>
            <a:off x="642910" y="1785926"/>
            <a:ext cx="2782716" cy="2928958"/>
          </a:xfrm>
          <a:prstGeom prst="rect">
            <a:avLst/>
          </a:prstGeom>
          <a:noFill/>
        </p:spPr>
      </p:pic>
      <p:sp>
        <p:nvSpPr>
          <p:cNvPr id="13" name="Slide Number Placeholder 12"/>
          <p:cNvSpPr>
            <a:spLocks noGrp="1"/>
          </p:cNvSpPr>
          <p:nvPr>
            <p:ph type="sldNum" sz="quarter" idx="12"/>
          </p:nvPr>
        </p:nvSpPr>
        <p:spPr/>
        <p:txBody>
          <a:bodyPr/>
          <a:lstStyle/>
          <a:p>
            <a:fld id="{4F925D94-CA64-476B-81ED-3418A858162E}" type="slidenum">
              <a:rPr lang="en-US" smtClean="0"/>
              <a:pPr/>
              <a:t>22</a:t>
            </a:fld>
            <a:endParaRPr lang="en-US"/>
          </a:p>
        </p:txBody>
      </p:sp>
    </p:spTree>
    <p:extLst>
      <p:ext uri="{BB962C8B-B14F-4D97-AF65-F5344CB8AC3E}">
        <p14:creationId xmlns:p14="http://schemas.microsoft.com/office/powerpoint/2010/main" val="32042860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b="1" dirty="0" smtClean="0"/>
              <a:t>Objectives and Expected Learning Outcomes </a:t>
            </a:r>
            <a:endParaRPr lang="ar-SA" sz="3000" dirty="0"/>
          </a:p>
        </p:txBody>
      </p:sp>
      <p:sp>
        <p:nvSpPr>
          <p:cNvPr id="3" name="Content Placeholder 2"/>
          <p:cNvSpPr>
            <a:spLocks noGrp="1"/>
          </p:cNvSpPr>
          <p:nvPr>
            <p:ph idx="1"/>
          </p:nvPr>
        </p:nvSpPr>
        <p:spPr/>
        <p:txBody>
          <a:bodyPr>
            <a:normAutofit lnSpcReduction="10000"/>
          </a:bodyPr>
          <a:lstStyle/>
          <a:p>
            <a:pPr algn="l" rtl="0"/>
            <a:r>
              <a:rPr lang="en-US" b="1" dirty="0" smtClean="0"/>
              <a:t>1</a:t>
            </a:r>
            <a:r>
              <a:rPr lang="en-US" b="1" dirty="0"/>
              <a:t>. Understand principle of epidemiology; Descriptive and Analytical </a:t>
            </a:r>
            <a:endParaRPr lang="en-US" dirty="0"/>
          </a:p>
          <a:p>
            <a:pPr algn="l" rtl="0"/>
            <a:r>
              <a:rPr lang="en-US" b="1" dirty="0"/>
              <a:t>2. Explain epidemiology and prevention of common communicable diseases</a:t>
            </a:r>
            <a:endParaRPr lang="en-US" dirty="0"/>
          </a:p>
          <a:p>
            <a:pPr algn="l" rtl="0"/>
            <a:r>
              <a:rPr lang="en-US" b="1" dirty="0"/>
              <a:t>3. Understand principles of epidemics investigations</a:t>
            </a:r>
            <a:endParaRPr lang="en-US" dirty="0"/>
          </a:p>
          <a:p>
            <a:pPr algn="l" rtl="0"/>
            <a:r>
              <a:rPr lang="en-US" b="1" dirty="0"/>
              <a:t>4. Recognize main study designs</a:t>
            </a:r>
            <a:endParaRPr lang="en-US" dirty="0"/>
          </a:p>
          <a:p>
            <a:pPr algn="l" rtl="0"/>
            <a:r>
              <a:rPr lang="en-US" b="1" dirty="0"/>
              <a:t>5. Identify chronic diseases risk factors and preventive measures for modifiable risk factor</a:t>
            </a:r>
            <a:endParaRPr lang="en-US" dirty="0"/>
          </a:p>
          <a:p>
            <a:endParaRPr lang="ar-S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Objectives and Expected Learning Outcomes </a:t>
            </a:r>
            <a:endParaRPr lang="ar-SA" dirty="0"/>
          </a:p>
        </p:txBody>
      </p:sp>
      <p:sp>
        <p:nvSpPr>
          <p:cNvPr id="3" name="Content Placeholder 2"/>
          <p:cNvSpPr>
            <a:spLocks noGrp="1"/>
          </p:cNvSpPr>
          <p:nvPr>
            <p:ph idx="1"/>
          </p:nvPr>
        </p:nvSpPr>
        <p:spPr/>
        <p:txBody>
          <a:bodyPr>
            <a:normAutofit lnSpcReduction="10000"/>
          </a:bodyPr>
          <a:lstStyle/>
          <a:p>
            <a:pPr algn="l" rtl="0"/>
            <a:r>
              <a:rPr lang="en-US" b="1" dirty="0" smtClean="0"/>
              <a:t>6</a:t>
            </a:r>
            <a:r>
              <a:rPr lang="en-US" b="1" dirty="0"/>
              <a:t>. Identify risk assessment calculation</a:t>
            </a:r>
            <a:endParaRPr lang="en-US" dirty="0"/>
          </a:p>
          <a:p>
            <a:pPr algn="l" rtl="0"/>
            <a:r>
              <a:rPr lang="en-US" b="1" dirty="0"/>
              <a:t>7. Understand principles of medical screening</a:t>
            </a:r>
            <a:endParaRPr lang="en-US" dirty="0"/>
          </a:p>
          <a:p>
            <a:pPr algn="l" rtl="0"/>
            <a:r>
              <a:rPr lang="en-US" b="1" dirty="0"/>
              <a:t>8. Understand screening validity assessment </a:t>
            </a:r>
            <a:endParaRPr lang="en-US" dirty="0"/>
          </a:p>
          <a:p>
            <a:pPr algn="l" rtl="0"/>
            <a:r>
              <a:rPr lang="en-US" b="1" dirty="0"/>
              <a:t>9. Understand surveillance systems and their applications</a:t>
            </a:r>
            <a:endParaRPr lang="en-US" dirty="0"/>
          </a:p>
          <a:p>
            <a:pPr algn="l" rtl="0"/>
            <a:r>
              <a:rPr lang="en-US" b="1" dirty="0"/>
              <a:t>10. Recognize Epidemiology and prevention of common non-communicable diseases</a:t>
            </a:r>
            <a:endParaRPr lang="en-US" dirty="0"/>
          </a:p>
          <a:p>
            <a:endParaRPr lang="ar-S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Course Plan Distribution</a:t>
            </a:r>
            <a:endParaRPr lang="ar-SA" dirty="0"/>
          </a:p>
        </p:txBody>
      </p:sp>
      <p:sp>
        <p:nvSpPr>
          <p:cNvPr id="3" name="Content Placeholder 2"/>
          <p:cNvSpPr>
            <a:spLocks noGrp="1"/>
          </p:cNvSpPr>
          <p:nvPr>
            <p:ph idx="1"/>
          </p:nvPr>
        </p:nvSpPr>
        <p:spPr/>
        <p:txBody>
          <a:bodyPr>
            <a:normAutofit lnSpcReduction="10000"/>
          </a:bodyPr>
          <a:lstStyle/>
          <a:p>
            <a:pPr algn="l" rtl="0"/>
            <a:r>
              <a:rPr lang="en-US" dirty="0"/>
              <a:t>Introduction to epidemiology     </a:t>
            </a:r>
          </a:p>
          <a:p>
            <a:pPr algn="l" rtl="0"/>
            <a:r>
              <a:rPr lang="en-US" dirty="0"/>
              <a:t>Determinants of diseases </a:t>
            </a:r>
          </a:p>
          <a:p>
            <a:pPr algn="l" rtl="0"/>
            <a:r>
              <a:rPr lang="en-US" dirty="0"/>
              <a:t>Measurements of diseases</a:t>
            </a:r>
          </a:p>
          <a:p>
            <a:pPr algn="l" rtl="0"/>
            <a:r>
              <a:rPr lang="en-US" dirty="0"/>
              <a:t>Review: infectious process </a:t>
            </a:r>
          </a:p>
          <a:p>
            <a:pPr algn="l" rtl="0"/>
            <a:r>
              <a:rPr lang="en-US" dirty="0"/>
              <a:t>General measurements of prevention and control of communicable diseases</a:t>
            </a:r>
          </a:p>
          <a:p>
            <a:pPr algn="l" rtl="0"/>
            <a:r>
              <a:rPr lang="en-US" dirty="0"/>
              <a:t>Elimination and eradication of diseases &amp; WHO International Regulations</a:t>
            </a:r>
          </a:p>
          <a:p>
            <a:pPr algn="l" rtl="0"/>
            <a:r>
              <a:rPr lang="en-US" dirty="0"/>
              <a:t>Diseases under international regulations: Cholera, Plague &amp; yellow fever</a:t>
            </a:r>
          </a:p>
          <a:p>
            <a:pPr algn="l" rtl="0"/>
            <a:endParaRPr lang="ar-S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Course Plan Distribution</a:t>
            </a:r>
            <a:endParaRPr lang="ar-SA" dirty="0"/>
          </a:p>
        </p:txBody>
      </p:sp>
      <p:sp>
        <p:nvSpPr>
          <p:cNvPr id="3" name="Content Placeholder 2"/>
          <p:cNvSpPr>
            <a:spLocks noGrp="1"/>
          </p:cNvSpPr>
          <p:nvPr>
            <p:ph idx="1"/>
          </p:nvPr>
        </p:nvSpPr>
        <p:spPr/>
        <p:txBody>
          <a:bodyPr>
            <a:normAutofit fontScale="92500" lnSpcReduction="10000"/>
          </a:bodyPr>
          <a:lstStyle/>
          <a:p>
            <a:pPr algn="l" rtl="0"/>
            <a:r>
              <a:rPr lang="en-US" dirty="0" smtClean="0"/>
              <a:t>Epidemiology </a:t>
            </a:r>
            <a:r>
              <a:rPr lang="en-US" dirty="0"/>
              <a:t>of some communicable diseases:</a:t>
            </a:r>
          </a:p>
          <a:p>
            <a:pPr lvl="1" algn="l" rtl="0"/>
            <a:r>
              <a:rPr lang="en-US" dirty="0"/>
              <a:t>Influenza, Meningitis</a:t>
            </a:r>
          </a:p>
          <a:p>
            <a:pPr lvl="1" algn="l" rtl="0"/>
            <a:r>
              <a:rPr lang="en-US" dirty="0"/>
              <a:t>Viral hepatitis </a:t>
            </a:r>
          </a:p>
          <a:p>
            <a:pPr lvl="1" algn="l" rtl="0"/>
            <a:r>
              <a:rPr lang="en-US" dirty="0"/>
              <a:t>Brucellosis</a:t>
            </a:r>
          </a:p>
          <a:p>
            <a:pPr lvl="1" algn="l" rtl="0"/>
            <a:r>
              <a:rPr lang="en-US" dirty="0"/>
              <a:t>Malaria </a:t>
            </a:r>
          </a:p>
          <a:p>
            <a:pPr algn="l" rtl="0"/>
            <a:r>
              <a:rPr lang="en-US" dirty="0"/>
              <a:t>Analytic Epidemiology:</a:t>
            </a:r>
          </a:p>
          <a:p>
            <a:pPr lvl="1" algn="l" rtl="0"/>
            <a:r>
              <a:rPr lang="en-US" dirty="0"/>
              <a:t>Study designs</a:t>
            </a:r>
          </a:p>
          <a:p>
            <a:pPr algn="l" rtl="0"/>
            <a:r>
              <a:rPr lang="en-US" dirty="0"/>
              <a:t>Epidemiology of non-communicable diseases: </a:t>
            </a:r>
          </a:p>
          <a:p>
            <a:pPr lvl="1" algn="l" rtl="0"/>
            <a:r>
              <a:rPr lang="en-US" dirty="0"/>
              <a:t>Cancer epidemiology</a:t>
            </a:r>
          </a:p>
          <a:p>
            <a:pPr algn="l" rtl="0"/>
            <a:r>
              <a:rPr lang="en-US" dirty="0"/>
              <a:t>Screening for diseases</a:t>
            </a:r>
          </a:p>
          <a:p>
            <a:pPr algn="l" rtl="0"/>
            <a:r>
              <a:rPr lang="en-US" dirty="0"/>
              <a:t>Surveillance for diseases</a:t>
            </a:r>
          </a:p>
          <a:p>
            <a:pPr algn="l" rtl="0"/>
            <a:endParaRPr lang="ar-S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Learning resources</a:t>
            </a:r>
            <a:endParaRPr lang="ar-SA" dirty="0"/>
          </a:p>
        </p:txBody>
      </p:sp>
      <p:sp>
        <p:nvSpPr>
          <p:cNvPr id="3" name="Content Placeholder 2"/>
          <p:cNvSpPr>
            <a:spLocks noGrp="1"/>
          </p:cNvSpPr>
          <p:nvPr>
            <p:ph idx="1"/>
          </p:nvPr>
        </p:nvSpPr>
        <p:spPr/>
        <p:txBody>
          <a:bodyPr/>
          <a:lstStyle/>
          <a:p>
            <a:pPr algn="l" rtl="0"/>
            <a:r>
              <a:rPr lang="en-US" b="1" dirty="0" smtClean="0"/>
              <a:t>WHO Basic Epidemiology </a:t>
            </a:r>
            <a:endParaRPr lang="en-US" dirty="0" smtClean="0"/>
          </a:p>
          <a:p>
            <a:pPr algn="l" rtl="0"/>
            <a:r>
              <a:rPr lang="en-US" b="1" dirty="0" smtClean="0"/>
              <a:t>Oxford Textbook of Global Public Health</a:t>
            </a:r>
            <a:endParaRPr lang="en-US" dirty="0" smtClean="0"/>
          </a:p>
          <a:p>
            <a:pPr algn="l" rtl="0"/>
            <a:r>
              <a:rPr lang="en-US" b="1" dirty="0" smtClean="0"/>
              <a:t>Clinical EPIDEMIOLOGY: a BASIC science for CLINICAL medicine</a:t>
            </a:r>
            <a:endParaRPr lang="en-US" dirty="0" smtClean="0"/>
          </a:p>
          <a:p>
            <a:pPr algn="l" rtl="0"/>
            <a:r>
              <a:rPr lang="en-US" b="1" dirty="0" smtClean="0"/>
              <a:t>Park's  textbook of  Preventive and social medicine</a:t>
            </a:r>
            <a:endParaRPr lang="en-US" dirty="0" smtClean="0"/>
          </a:p>
          <a:p>
            <a:pPr algn="l" rtl="0"/>
            <a:endParaRPr lang="ar-S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255426" y="85822"/>
            <a:ext cx="5983573" cy="6467377"/>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0"/>
            <a:r>
              <a:rPr lang="en-US" b="1" dirty="0" smtClean="0"/>
              <a:t>The Sustainable Development Goals</a:t>
            </a:r>
            <a:endParaRPr lang="ar-SA" dirty="0"/>
          </a:p>
        </p:txBody>
      </p:sp>
      <p:pic>
        <p:nvPicPr>
          <p:cNvPr id="1026" name="Picture 2" descr="C:\Documents and Settings\Mr Ebrahim\My Documents\Downloads\SDGs Arabic.jpg"/>
          <p:cNvPicPr>
            <a:picLocks noGrp="1" noChangeAspect="1" noChangeArrowheads="1"/>
          </p:cNvPicPr>
          <p:nvPr>
            <p:ph idx="1"/>
          </p:nvPr>
        </p:nvPicPr>
        <p:blipFill>
          <a:blip r:embed="rId2" cstate="print"/>
          <a:srcRect/>
          <a:stretch>
            <a:fillRect/>
          </a:stretch>
        </p:blipFill>
        <p:spPr bwMode="auto">
          <a:xfrm>
            <a:off x="673543" y="2057400"/>
            <a:ext cx="7708457" cy="4125913"/>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4E32ACC886DB2468481C09BE227C1CB" ma:contentTypeVersion="2" ma:contentTypeDescription="Create a new document." ma:contentTypeScope="" ma:versionID="bd1661bd93c6c393692d08106c3f2465">
  <xsd:schema xmlns:xsd="http://www.w3.org/2001/XMLSchema" xmlns:xs="http://www.w3.org/2001/XMLSchema" xmlns:p="http://schemas.microsoft.com/office/2006/metadata/properties" xmlns:ns2="015a186d-d9bb-4c7d-ae2d-91123e3458e9" targetNamespace="http://schemas.microsoft.com/office/2006/metadata/properties" ma:root="true" ma:fieldsID="11a1645618718dc38dba71392f8cb957" ns2:_="">
    <xsd:import namespace="015a186d-d9bb-4c7d-ae2d-91123e3458e9"/>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5a186d-d9bb-4c7d-ae2d-91123e3458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D879F83-8B81-4499-991A-169B1300C6F2}"/>
</file>

<file path=customXml/itemProps2.xml><?xml version="1.0" encoding="utf-8"?>
<ds:datastoreItem xmlns:ds="http://schemas.openxmlformats.org/officeDocument/2006/customXml" ds:itemID="{66640A67-8AD1-4D9D-9858-0610202A6DBB}"/>
</file>

<file path=customXml/itemProps3.xml><?xml version="1.0" encoding="utf-8"?>
<ds:datastoreItem xmlns:ds="http://schemas.openxmlformats.org/officeDocument/2006/customXml" ds:itemID="{5F220A93-4F87-4694-B411-DA0E565823AA}"/>
</file>

<file path=docProps/app.xml><?xml version="1.0" encoding="utf-8"?>
<Properties xmlns="http://schemas.openxmlformats.org/officeDocument/2006/extended-properties" xmlns:vt="http://schemas.openxmlformats.org/officeDocument/2006/docPropsVTypes">
  <Template>Urban</Template>
  <TotalTime>317</TotalTime>
  <Words>1087</Words>
  <Application>Microsoft Office PowerPoint</Application>
  <PresentationFormat>On-screen Show (4:3)</PresentationFormat>
  <Paragraphs>134</Paragraphs>
  <Slides>22</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Calibri</vt:lpstr>
      <vt:lpstr>Century Gothic</vt:lpstr>
      <vt:lpstr>Georgia</vt:lpstr>
      <vt:lpstr>Tahoma</vt:lpstr>
      <vt:lpstr>Trebuchet MS</vt:lpstr>
      <vt:lpstr>Wingdings 2</vt:lpstr>
      <vt:lpstr>Urban</vt:lpstr>
      <vt:lpstr>Epidemiology Third year</vt:lpstr>
      <vt:lpstr>Introduction</vt:lpstr>
      <vt:lpstr>Objectives and Expected Learning Outcomes </vt:lpstr>
      <vt:lpstr>Objectives and Expected Learning Outcomes </vt:lpstr>
      <vt:lpstr>Course Plan Distribution</vt:lpstr>
      <vt:lpstr>Course Plan Distribution</vt:lpstr>
      <vt:lpstr>Learning resources</vt:lpstr>
      <vt:lpstr>PowerPoint Presentation</vt:lpstr>
      <vt:lpstr>The Sustainable Development Goals</vt:lpstr>
      <vt:lpstr>The Sustainable Development Goals</vt:lpstr>
      <vt:lpstr>The Sustainable Development Goals</vt:lpstr>
      <vt:lpstr>Goal 3: targets</vt:lpstr>
      <vt:lpstr>Goal 3: targets</vt:lpstr>
      <vt:lpstr>Goal 3: targets</vt:lpstr>
      <vt:lpstr>Ten threats to global health in 2019</vt:lpstr>
      <vt:lpstr>Ten threats to global health in 2019</vt:lpstr>
      <vt:lpstr>Ten threats to global health in 2019</vt:lpstr>
      <vt:lpstr>Urgent health challenges for the next decade</vt:lpstr>
      <vt:lpstr>Urgent health challenges for the next decade</vt:lpstr>
      <vt:lpstr>Urgent health challenges for the next decade</vt:lpstr>
      <vt:lpstr>Urgent health challenges for the next decade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Epidemiology Third year</dc:title>
  <dc:creator>Mutah</dc:creator>
  <cp:lastModifiedBy>Windows User</cp:lastModifiedBy>
  <cp:revision>19</cp:revision>
  <dcterms:created xsi:type="dcterms:W3CDTF">2006-08-16T00:00:00Z</dcterms:created>
  <dcterms:modified xsi:type="dcterms:W3CDTF">2020-10-06T12:43:52Z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0x01010074E32ACC886DB2468481C09BE227C1CB</vt:lpwstr>
  </property>
</Properties>
</file>