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28"/>
  </p:notesMasterIdLst>
  <p:sldIdLst>
    <p:sldId id="440" r:id="rId2"/>
    <p:sldId id="447" r:id="rId3"/>
    <p:sldId id="569" r:id="rId4"/>
    <p:sldId id="544" r:id="rId5"/>
    <p:sldId id="571" r:id="rId6"/>
    <p:sldId id="416" r:id="rId7"/>
    <p:sldId id="546" r:id="rId8"/>
    <p:sldId id="487" r:id="rId9"/>
    <p:sldId id="549" r:id="rId10"/>
    <p:sldId id="559" r:id="rId11"/>
    <p:sldId id="492" r:id="rId12"/>
    <p:sldId id="573" r:id="rId13"/>
    <p:sldId id="500" r:id="rId14"/>
    <p:sldId id="304" r:id="rId15"/>
    <p:sldId id="498" r:id="rId16"/>
    <p:sldId id="561" r:id="rId17"/>
    <p:sldId id="503" r:id="rId18"/>
    <p:sldId id="565" r:id="rId19"/>
    <p:sldId id="567" r:id="rId20"/>
    <p:sldId id="309" r:id="rId21"/>
    <p:sldId id="521" r:id="rId22"/>
    <p:sldId id="505" r:id="rId23"/>
    <p:sldId id="563" r:id="rId24"/>
    <p:sldId id="577" r:id="rId25"/>
    <p:sldId id="317" r:id="rId26"/>
    <p:sldId id="318" r:id="rId2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00"/>
    <a:srgbClr val="FF0066"/>
    <a:srgbClr val="990000"/>
    <a:srgbClr val="0000A4"/>
    <a:srgbClr val="FFCCFF"/>
    <a:srgbClr val="00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4" autoAdjust="0"/>
  </p:normalViewPr>
  <p:slideViewPr>
    <p:cSldViewPr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07963E-6923-4CC0-B471-979637E105D8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13C4B3-16C3-4A96-8173-0A2ACB3F828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01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7ED4BA-080F-482A-9C7D-C322E54C479B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1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15B41-6ED3-4D67-A46D-3D69913250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7D746-C43D-4B19-8CD4-68D711D502E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33732-5DD8-440F-8E09-CA14E8EC19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50202-9269-4B6A-9CB6-BAE95FEBD15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97BAA-254C-497B-9F07-54EB07C115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527DB-B031-4088-BC24-E6206CB95E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D6FE3-AE84-41E2-9C3C-B02DCA32D2A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2B92C-A08D-4AD3-A083-A3A6DD206D6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E10C5-C11A-45B4-8296-51D54DB0BC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3C94F-033E-4FDC-BF18-B94B438BD20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8DDFA-547A-4F1F-AA2F-31264F76F46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DA27A3-A122-4934-B43D-A2FBEBC502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hlin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hlin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hlin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124200" y="76200"/>
            <a:ext cx="6019800" cy="2209800"/>
          </a:xfrm>
        </p:spPr>
        <p:txBody>
          <a:bodyPr/>
          <a:lstStyle/>
          <a:p>
            <a:pPr rtl="0"/>
            <a:r>
              <a:rPr lang="en-US" sz="6600" smtClean="0">
                <a:solidFill>
                  <a:schemeClr val="tx1"/>
                </a:solidFill>
              </a:rPr>
              <a:t> Vitamins</a:t>
            </a:r>
            <a:endParaRPr lang="ar-JO" sz="6600" smtClean="0">
              <a:solidFill>
                <a:schemeClr val="tx1"/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81000" y="4800600"/>
            <a:ext cx="8610600" cy="1752600"/>
          </a:xfrm>
        </p:spPr>
        <p:txBody>
          <a:bodyPr/>
          <a:lstStyle/>
          <a:p>
            <a:pPr algn="ctr"/>
            <a:r>
              <a:rPr lang="en-US" sz="2800" b="1" smtClean="0">
                <a:solidFill>
                  <a:srgbClr val="C00000"/>
                </a:solidFill>
              </a:rPr>
              <a:t>Dr. Eman Shaat</a:t>
            </a:r>
          </a:p>
          <a:p>
            <a:pPr algn="ctr"/>
            <a:r>
              <a:rPr lang="en-US" sz="2800" smtClean="0"/>
              <a:t>Professor of Biochemistry &amp; Molecular Biology</a:t>
            </a:r>
            <a:endParaRPr lang="ar-JO" sz="280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514600" y="1828800"/>
            <a:ext cx="624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eaLnBrk="0" hangingPunct="0">
              <a:defRPr/>
            </a:pPr>
            <a:r>
              <a:rPr lang="en-US" sz="4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Lecture 2 </a:t>
            </a:r>
            <a:r>
              <a:rPr lang="en-US" sz="4800" kern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(26 </a:t>
            </a:r>
            <a:r>
              <a:rPr lang="en-US" sz="4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slides)</a:t>
            </a:r>
            <a:endParaRPr lang="ar-JO" sz="48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B5FE3E-6A90-47DF-9B4A-824BEB1A6B00}" type="slidenum">
              <a:rPr lang="ar-SA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2286000"/>
            <a:ext cx="6629400" cy="1371600"/>
          </a:xfrm>
        </p:spPr>
        <p:txBody>
          <a:bodyPr/>
          <a:lstStyle/>
          <a:p>
            <a:r>
              <a:rPr lang="en-US" sz="4000" b="1" smtClean="0">
                <a:solidFill>
                  <a:schemeClr val="bg1"/>
                </a:solidFill>
              </a:rPr>
              <a:t>Vitamin B2 (Riboflavin)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609600"/>
            <a:ext cx="8229600" cy="990600"/>
          </a:xfrm>
        </p:spPr>
        <p:txBody>
          <a:bodyPr/>
          <a:lstStyle/>
          <a:p>
            <a:pPr algn="l" rtl="0">
              <a:defRPr/>
            </a:pP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Water Soluble Vitamins</a:t>
            </a:r>
            <a:endParaRPr lang="en-US" sz="36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343275" y="324643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Vitamin B1 (Thiamin)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16C900-55B4-47AD-A88B-FEAF7790F6A0}" type="slidenum">
              <a:rPr lang="ar-SA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Vitamin B2 (Riboflavin)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6019800" cy="487680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2000" b="1" dirty="0" err="1" smtClean="0">
                <a:solidFill>
                  <a:srgbClr val="C00000"/>
                </a:solidFill>
              </a:rPr>
              <a:t>Chemistry:</a:t>
            </a:r>
            <a:r>
              <a:rPr lang="en-US" sz="2000" dirty="0" err="1" smtClean="0"/>
              <a:t>It</a:t>
            </a:r>
            <a:r>
              <a:rPr lang="en-US" sz="2000" dirty="0" smtClean="0"/>
              <a:t> consists of a </a:t>
            </a:r>
            <a:r>
              <a:rPr lang="en-US" sz="2000" b="1" i="1" dirty="0" err="1" smtClean="0"/>
              <a:t>flavin</a:t>
            </a:r>
            <a:r>
              <a:rPr lang="en-US" sz="2000" b="1" i="1" dirty="0" smtClean="0"/>
              <a:t> ring</a:t>
            </a:r>
            <a:r>
              <a:rPr lang="en-US" sz="2000" dirty="0" smtClean="0"/>
              <a:t> attached to the sugar alcohol </a:t>
            </a:r>
            <a:r>
              <a:rPr lang="en-US" sz="2000" b="1" i="1" dirty="0" smtClean="0"/>
              <a:t>D-</a:t>
            </a:r>
            <a:r>
              <a:rPr lang="en-US" sz="2000" b="1" i="1" dirty="0" err="1" smtClean="0"/>
              <a:t>ribitol</a:t>
            </a:r>
            <a:r>
              <a:rPr lang="en-US" sz="2000" b="1" i="1" dirty="0" smtClean="0"/>
              <a:t>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Co enzyme forms</a:t>
            </a:r>
          </a:p>
          <a:p>
            <a:pPr algn="l" rtl="0">
              <a:defRPr/>
            </a:pPr>
            <a:r>
              <a:rPr lang="en-US" sz="2000" dirty="0" err="1" smtClean="0"/>
              <a:t>Flavin</a:t>
            </a:r>
            <a:r>
              <a:rPr lang="en-US" sz="2000" dirty="0" smtClean="0"/>
              <a:t> mononucleotide (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FMN</a:t>
            </a:r>
            <a:r>
              <a:rPr lang="en-US" sz="2000" dirty="0" smtClean="0"/>
              <a:t>) is formed by ATP-dependent </a:t>
            </a:r>
            <a:r>
              <a:rPr lang="en-US" sz="2000" dirty="0" err="1" smtClean="0"/>
              <a:t>phosphorylation</a:t>
            </a:r>
            <a:r>
              <a:rPr lang="en-US" sz="2000" dirty="0" smtClean="0"/>
              <a:t> of riboflavin.</a:t>
            </a:r>
          </a:p>
          <a:p>
            <a:pPr algn="l" rtl="0">
              <a:defRPr/>
            </a:pPr>
            <a:r>
              <a:rPr lang="en-US" sz="2000" dirty="0" smtClean="0"/>
              <a:t>Flavin </a:t>
            </a:r>
            <a:r>
              <a:rPr lang="en-US" sz="2000" dirty="0" smtClean="0"/>
              <a:t>adenine dinucleotide (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FAD</a:t>
            </a:r>
            <a:r>
              <a:rPr lang="en-US" sz="2000" dirty="0" smtClean="0"/>
              <a:t>) is synthesized by a further reaction with ATP in which the AMP moiety of ATP is transferred to FMN.  Biosynthesis of FMN and FAD occurs in most tissues.</a:t>
            </a:r>
          </a:p>
          <a:p>
            <a:pPr algn="l" rtl="0">
              <a:defRPr/>
            </a:pPr>
            <a:endParaRPr lang="en-US" sz="2000" dirty="0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4682" y="563696"/>
            <a:ext cx="2286000" cy="1905000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Picture 6" descr="6"/>
          <p:cNvPicPr>
            <a:picLocks noChangeAspect="1" noChangeArrowheads="1"/>
          </p:cNvPicPr>
          <p:nvPr/>
        </p:nvPicPr>
        <p:blipFill>
          <a:blip r:embed="rId3"/>
          <a:srcRect r="30000" b="43475"/>
          <a:stretch>
            <a:fillRect/>
          </a:stretch>
        </p:blipFill>
        <p:spPr bwMode="gray">
          <a:xfrm>
            <a:off x="6705600" y="2557749"/>
            <a:ext cx="2352675" cy="1828800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381000" y="4495800"/>
            <a:ext cx="8305800" cy="2209800"/>
            <a:chOff x="381000" y="1981200"/>
            <a:chExt cx="8305800" cy="3248025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1981200"/>
              <a:ext cx="8305800" cy="3248025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7924800" y="3885215"/>
              <a:ext cx="762000" cy="914674"/>
            </a:xfrm>
            <a:prstGeom prst="ellipse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391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8B85FF0-FC54-42F1-AB87-8666AF1113DA}" type="slidenum">
              <a:rPr lang="ar-SA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716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/>
              <a:t>Absorption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3886200"/>
          </a:xfrm>
        </p:spPr>
        <p:txBody>
          <a:bodyPr/>
          <a:lstStyle/>
          <a:p>
            <a:pPr algn="l" rtl="0"/>
            <a:r>
              <a:rPr lang="en-US" sz="2000" dirty="0" smtClean="0"/>
              <a:t>In diet, riboflavin (RF) exists in the free and FMN and FAD forms. They are </a:t>
            </a:r>
            <a:r>
              <a:rPr lang="en-US" sz="2000" b="1" dirty="0" smtClean="0">
                <a:solidFill>
                  <a:srgbClr val="C00000"/>
                </a:solidFill>
              </a:rPr>
              <a:t>hydrolyzed to free </a:t>
            </a:r>
            <a:r>
              <a:rPr lang="en-US" sz="2000" b="1" dirty="0" err="1" smtClean="0">
                <a:solidFill>
                  <a:srgbClr val="C00000"/>
                </a:solidFill>
              </a:rPr>
              <a:t>Rf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by intestinal phosphatases.</a:t>
            </a:r>
          </a:p>
          <a:p>
            <a:pPr algn="l" rtl="0"/>
            <a:r>
              <a:rPr lang="en-US" sz="2000" dirty="0" smtClean="0"/>
              <a:t>RF absorption in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intestines</a:t>
            </a:r>
            <a:r>
              <a:rPr lang="en-US" sz="2000" dirty="0" smtClean="0"/>
              <a:t> involve a </a:t>
            </a:r>
            <a:r>
              <a:rPr lang="en-US" sz="2000" b="1" dirty="0" err="1" smtClean="0">
                <a:solidFill>
                  <a:srgbClr val="C00000"/>
                </a:solidFill>
              </a:rPr>
              <a:t>speciﬁc</a:t>
            </a:r>
            <a:r>
              <a:rPr lang="en-US" sz="2000" b="1" dirty="0" smtClean="0">
                <a:solidFill>
                  <a:srgbClr val="C00000"/>
                </a:solidFill>
              </a:rPr>
              <a:t> carrier-mediated mechanism for </a:t>
            </a:r>
            <a:r>
              <a:rPr lang="en-US" sz="2000" b="1" dirty="0" err="1" smtClean="0">
                <a:solidFill>
                  <a:srgbClr val="C00000"/>
                </a:solidFill>
              </a:rPr>
              <a:t>Rf</a:t>
            </a:r>
            <a:r>
              <a:rPr lang="en-US" sz="2000" b="1" dirty="0" smtClean="0">
                <a:solidFill>
                  <a:srgbClr val="C00000"/>
                </a:solidFill>
              </a:rPr>
              <a:t> uptake </a:t>
            </a:r>
            <a:r>
              <a:rPr lang="en-US" sz="2000" dirty="0" smtClean="0"/>
              <a:t>located at the apical membrane &amp; across the BLM.</a:t>
            </a:r>
          </a:p>
          <a:p>
            <a:pPr algn="l" rtl="0"/>
            <a:r>
              <a:rPr lang="en-US" sz="2000" dirty="0" smtClean="0"/>
              <a:t>Both </a:t>
            </a:r>
            <a:r>
              <a:rPr lang="en-US" sz="2000" b="1" dirty="0" smtClean="0">
                <a:solidFill>
                  <a:srgbClr val="C00000"/>
                </a:solidFill>
              </a:rPr>
              <a:t>RFT-1</a:t>
            </a:r>
            <a:r>
              <a:rPr lang="en-US" sz="2000" dirty="0" smtClean="0"/>
              <a:t> (RF transporter1) and </a:t>
            </a:r>
            <a:r>
              <a:rPr lang="en-US" sz="2000" b="1" dirty="0" smtClean="0">
                <a:solidFill>
                  <a:srgbClr val="C00000"/>
                </a:solidFill>
              </a:rPr>
              <a:t>RFT-2</a:t>
            </a:r>
            <a:r>
              <a:rPr lang="en-US" sz="2000" dirty="0" smtClean="0"/>
              <a:t> are expressed in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intestine.</a:t>
            </a:r>
          </a:p>
          <a:p>
            <a:pPr algn="l" rtl="0"/>
            <a:r>
              <a:rPr lang="en-US" sz="2000" b="1" dirty="0" smtClean="0">
                <a:solidFill>
                  <a:srgbClr val="C00000"/>
                </a:solidFill>
              </a:rPr>
              <a:t>RFT-3</a:t>
            </a:r>
            <a:r>
              <a:rPr lang="en-US" sz="2000" dirty="0" smtClean="0"/>
              <a:t>  is more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</a:t>
            </a:r>
            <a:r>
              <a:rPr lang="en-US" sz="2000" dirty="0" smtClean="0"/>
              <a:t>-</a:t>
            </a:r>
            <a:r>
              <a:rPr lang="en-US" sz="2000" dirty="0" err="1" smtClean="0"/>
              <a:t>speciﬁc</a:t>
            </a:r>
            <a:r>
              <a:rPr lang="en-US" sz="2000" dirty="0" smtClean="0"/>
              <a:t>.</a:t>
            </a:r>
          </a:p>
          <a:p>
            <a:pPr algn="l" rtl="0"/>
            <a:r>
              <a:rPr lang="en-US" sz="2000" dirty="0" smtClean="0"/>
              <a:t>Riboflavin in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</a:t>
            </a:r>
            <a:r>
              <a:rPr lang="en-US" sz="2000" dirty="0" smtClean="0"/>
              <a:t> associates with </a:t>
            </a:r>
            <a:r>
              <a:rPr lang="en-US" sz="2000" b="1" dirty="0" smtClean="0">
                <a:solidFill>
                  <a:srgbClr val="C00000"/>
                </a:solidFill>
              </a:rPr>
              <a:t>albumin or globulins.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657600"/>
            <a:ext cx="830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4795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rtl="0" eaLnBrk="1" hangingPunct="1"/>
            <a:r>
              <a:rPr lang="en-US" sz="3200" dirty="0" smtClean="0"/>
              <a:t>Riboflavin: </a:t>
            </a:r>
            <a:r>
              <a:rPr lang="cs-CZ" sz="2800" b="1" dirty="0" smtClean="0">
                <a:solidFill>
                  <a:srgbClr val="C00000"/>
                </a:solidFill>
              </a:rPr>
              <a:t>Sources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43000"/>
            <a:ext cx="8218487" cy="41148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70C0"/>
                </a:solidFill>
              </a:rPr>
              <a:t>A</a:t>
            </a:r>
            <a:r>
              <a:rPr lang="cs-CZ" sz="2200" b="1" dirty="0" smtClean="0">
                <a:solidFill>
                  <a:srgbClr val="0070C0"/>
                </a:solidFill>
              </a:rPr>
              <a:t>nimal origin</a:t>
            </a:r>
            <a:r>
              <a:rPr lang="en-US" sz="2200" b="1" dirty="0" smtClean="0">
                <a:solidFill>
                  <a:srgbClr val="0070C0"/>
                </a:solidFill>
              </a:rPr>
              <a:t>: </a:t>
            </a:r>
            <a:r>
              <a:rPr lang="cs-CZ" sz="2200" dirty="0" smtClean="0"/>
              <a:t>liver and beef, milk, dairy products, fish</a:t>
            </a:r>
            <a:r>
              <a:rPr lang="en-US" sz="2200" dirty="0" smtClean="0"/>
              <a:t>,</a:t>
            </a:r>
            <a:r>
              <a:rPr lang="cs-CZ" sz="2200" dirty="0" smtClean="0"/>
              <a:t> eggs</a:t>
            </a:r>
            <a:r>
              <a:rPr lang="en-US" sz="2200" dirty="0" smtClean="0"/>
              <a:t>, </a:t>
            </a:r>
            <a:r>
              <a:rPr lang="cs-CZ" sz="2200" dirty="0" smtClean="0"/>
              <a:t>nuts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70C0"/>
                </a:solidFill>
              </a:rPr>
              <a:t>Y</a:t>
            </a:r>
            <a:r>
              <a:rPr lang="cs-CZ" sz="2200" b="1" dirty="0" smtClean="0">
                <a:solidFill>
                  <a:srgbClr val="0070C0"/>
                </a:solidFill>
              </a:rPr>
              <a:t>east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70C0"/>
                </a:solidFill>
              </a:rPr>
              <a:t>Plant origin: </a:t>
            </a:r>
            <a:r>
              <a:rPr lang="en-US" sz="2200" dirty="0" smtClean="0"/>
              <a:t>Green leafy vegetables, nuts, </a:t>
            </a:r>
            <a:r>
              <a:rPr lang="cs-CZ" sz="2200" dirty="0" smtClean="0"/>
              <a:t>of smaller quantities in cereals.</a:t>
            </a:r>
            <a:endParaRPr lang="en-US" sz="2200" dirty="0" smtClean="0"/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Function: </a:t>
            </a:r>
          </a:p>
          <a:p>
            <a:pPr algn="l" rtl="0">
              <a:lnSpc>
                <a:spcPct val="90000"/>
              </a:lnSpc>
            </a:pPr>
            <a:r>
              <a:rPr lang="en-US" sz="2200" b="1" i="1" dirty="0" smtClean="0">
                <a:solidFill>
                  <a:srgbClr val="0070C0"/>
                </a:solidFill>
              </a:rPr>
              <a:t>Involved in energy metabolism (ATP production): </a:t>
            </a:r>
            <a:r>
              <a:rPr lang="en-US" sz="2200" dirty="0" smtClean="0"/>
              <a:t>Participate in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Oxidative </a:t>
            </a:r>
            <a:r>
              <a:rPr lang="en-US" sz="2200" dirty="0" err="1" smtClean="0"/>
              <a:t>decarboxylation</a:t>
            </a:r>
            <a:endParaRPr lang="en-US" sz="2200" dirty="0" smtClean="0"/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Citric acid cycle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i="1" dirty="0" smtClean="0"/>
              <a:t> </a:t>
            </a:r>
            <a:r>
              <a:rPr lang="en-US" sz="2200" dirty="0" smtClean="0"/>
              <a:t>Beta-oxidation of fatty acids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 Electron transport</a:t>
            </a:r>
          </a:p>
          <a:p>
            <a:pPr algn="l" rtl="0">
              <a:lnSpc>
                <a:spcPct val="90000"/>
              </a:lnSpc>
            </a:pPr>
            <a:r>
              <a:rPr lang="en-US" sz="2200" b="1" i="1" dirty="0">
                <a:solidFill>
                  <a:srgbClr val="0070C0"/>
                </a:solidFill>
              </a:rPr>
              <a:t>Associated with antioxidant glutathione reductase </a:t>
            </a:r>
            <a:r>
              <a:rPr lang="en-US" sz="2200" dirty="0"/>
              <a:t>(utilizes an </a:t>
            </a:r>
            <a:r>
              <a:rPr lang="en-US" sz="2200" b="1" dirty="0">
                <a:solidFill>
                  <a:srgbClr val="C00000"/>
                </a:solidFill>
              </a:rPr>
              <a:t>FAD</a:t>
            </a:r>
            <a:r>
              <a:rPr lang="en-US" sz="2200" dirty="0"/>
              <a:t> prosthetic group and </a:t>
            </a:r>
            <a:r>
              <a:rPr lang="en-US" sz="2200" b="1" dirty="0">
                <a:solidFill>
                  <a:srgbClr val="C00000"/>
                </a:solidFill>
              </a:rPr>
              <a:t>NADPH</a:t>
            </a:r>
            <a:r>
              <a:rPr lang="en-US" sz="2200" dirty="0"/>
              <a:t> to reduce GSSG to two GSH</a:t>
            </a:r>
            <a:r>
              <a:rPr lang="en-US" sz="2200" dirty="0" smtClean="0"/>
              <a:t>.)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C00000"/>
                </a:solidFill>
              </a:rPr>
              <a:t>GS–SG + NADPH + H</a:t>
            </a:r>
            <a:r>
              <a:rPr lang="en-US" sz="2400" b="1" baseline="30000" dirty="0">
                <a:solidFill>
                  <a:srgbClr val="C00000"/>
                </a:solidFill>
              </a:rPr>
              <a:t>+</a:t>
            </a:r>
            <a:r>
              <a:rPr lang="en-US" sz="2400" b="1" dirty="0">
                <a:solidFill>
                  <a:srgbClr val="C00000"/>
                </a:solidFill>
              </a:rPr>
              <a:t> → 2 GSH + NADP</a:t>
            </a:r>
            <a:r>
              <a:rPr lang="en-US" sz="2400" b="1" baseline="30000" dirty="0">
                <a:solidFill>
                  <a:srgbClr val="C00000"/>
                </a:solidFill>
              </a:rPr>
              <a:t>+</a:t>
            </a:r>
            <a:endParaRPr lang="en-US" sz="2400" b="1" dirty="0">
              <a:solidFill>
                <a:srgbClr val="C00000"/>
              </a:solidFill>
            </a:endParaRPr>
          </a:p>
          <a:p>
            <a:pPr marL="0" indent="0" algn="l" rtl="0">
              <a:lnSpc>
                <a:spcPct val="90000"/>
              </a:lnSpc>
              <a:buNone/>
            </a:pPr>
            <a:endParaRPr lang="en-US" sz="2200" b="1" dirty="0">
              <a:solidFill>
                <a:srgbClr val="0070C0"/>
              </a:solidFill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endParaRPr lang="cs-CZ" sz="22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2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200" dirty="0" smtClean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7A059FC-8D05-4396-82BB-C819FE6D993B}" type="slidenum">
              <a:rPr lang="ar-SA" smtClean="0"/>
              <a:pPr/>
              <a:t>13</a:t>
            </a:fld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0225" y="3505201"/>
            <a:ext cx="3228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z="3200" smtClean="0">
                <a:solidFill>
                  <a:schemeClr val="bg2"/>
                </a:solidFill>
              </a:rPr>
              <a:t>Vitamin B 2 (riboflavin)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334000"/>
          </a:xfrm>
        </p:spPr>
        <p:txBody>
          <a:bodyPr/>
          <a:lstStyle/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1. Chemical </a:t>
            </a:r>
            <a:r>
              <a:rPr lang="en-US" sz="2000" b="1" i="1" u="sng" smtClean="0"/>
              <a:t>structure</a:t>
            </a:r>
            <a:r>
              <a:rPr lang="en-US" sz="2000" smtClean="0"/>
              <a:t> of vitamin B2 is</a:t>
            </a:r>
            <a:r>
              <a:rPr lang="en-US" sz="1800" smtClean="0"/>
              <a:t> ……..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             </a:t>
            </a:r>
            <a:r>
              <a:rPr lang="en-US" sz="1800" b="1" smtClean="0">
                <a:solidFill>
                  <a:srgbClr val="CC0000"/>
                </a:solidFill>
              </a:rPr>
              <a:t>[flavin + ribitol ], </a:t>
            </a:r>
            <a:r>
              <a:rPr lang="en-US" sz="1600" b="1" smtClean="0">
                <a:solidFill>
                  <a:srgbClr val="009900"/>
                </a:solidFill>
              </a:rPr>
              <a:t>fluorescent, light sensitive, heat stable.</a:t>
            </a:r>
            <a:r>
              <a:rPr lang="en-US" sz="1800" b="1" smtClean="0">
                <a:solidFill>
                  <a:srgbClr val="CC0000"/>
                </a:solidFill>
              </a:rPr>
              <a:t> </a:t>
            </a:r>
          </a:p>
          <a:p>
            <a:pPr marL="457200" indent="-457200" algn="l">
              <a:lnSpc>
                <a:spcPct val="70000"/>
              </a:lnSpc>
              <a:buFont typeface="Wingdings" pitchFamily="2" charset="2"/>
              <a:buNone/>
            </a:pPr>
            <a:r>
              <a:rPr lang="en-US" sz="2000" smtClean="0"/>
              <a:t>2. Active form </a:t>
            </a:r>
            <a:r>
              <a:rPr lang="en-US" sz="2000" b="1" i="1" u="sng" smtClean="0"/>
              <a:t>(Co-enzyme)</a:t>
            </a:r>
            <a:r>
              <a:rPr lang="en-US" sz="2000" smtClean="0"/>
              <a:t> of vitamin B2 is  ……..</a:t>
            </a:r>
          </a:p>
          <a:p>
            <a:pPr marL="457200" indent="-457200" algn="l">
              <a:lnSpc>
                <a:spcPct val="70000"/>
              </a:lnSpc>
              <a:buFont typeface="Wingdings" pitchFamily="2" charset="2"/>
              <a:buNone/>
            </a:pPr>
            <a:r>
              <a:rPr lang="en-US" sz="1800" smtClean="0"/>
              <a:t>                        </a:t>
            </a:r>
            <a:r>
              <a:rPr lang="en-US" sz="1800" b="1" smtClean="0">
                <a:solidFill>
                  <a:srgbClr val="CC0000"/>
                </a:solidFill>
              </a:rPr>
              <a:t>[FMN &amp;  FAD]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3. Its </a:t>
            </a:r>
            <a:r>
              <a:rPr lang="en-US" sz="2000" b="1" i="1" u="sng" smtClean="0"/>
              <a:t>function</a:t>
            </a:r>
            <a:r>
              <a:rPr lang="en-US" sz="2000" smtClean="0"/>
              <a:t> is to act as ………</a:t>
            </a:r>
            <a:r>
              <a:rPr lang="en-US" sz="1800" smtClean="0"/>
              <a:t> 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            </a:t>
            </a:r>
            <a:r>
              <a:rPr lang="en-US" sz="1800" b="1" smtClean="0">
                <a:solidFill>
                  <a:srgbClr val="CC0000"/>
                </a:solidFill>
              </a:rPr>
              <a:t>[prosthetic groups of oxidoreductases]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4. </a:t>
            </a:r>
            <a:r>
              <a:rPr lang="en-US" sz="2000" b="1" i="1" u="sng" smtClean="0"/>
              <a:t>Reactions</a:t>
            </a:r>
            <a:r>
              <a:rPr lang="en-US" sz="2000" smtClean="0"/>
              <a:t> requiring </a:t>
            </a:r>
            <a:r>
              <a:rPr lang="en-US" sz="2000" b="1" u="sng" smtClean="0"/>
              <a:t>FAD</a:t>
            </a:r>
            <a:r>
              <a:rPr lang="en-US" sz="2000" smtClean="0"/>
              <a:t> are: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     a-   </a:t>
            </a:r>
            <a:r>
              <a:rPr lang="en-US" sz="1800" b="1" smtClean="0">
                <a:solidFill>
                  <a:srgbClr val="CC0000"/>
                </a:solidFill>
              </a:rPr>
              <a:t>[</a:t>
            </a:r>
            <a:r>
              <a:rPr lang="en-US" sz="1800" b="1" u="sng" smtClean="0">
                <a:solidFill>
                  <a:srgbClr val="CC0000"/>
                </a:solidFill>
              </a:rPr>
              <a:t>oxidative decarboxylation</a:t>
            </a:r>
            <a:r>
              <a:rPr lang="en-US" sz="1800" b="1" smtClean="0">
                <a:solidFill>
                  <a:srgbClr val="CC0000"/>
                </a:solidFill>
              </a:rPr>
              <a:t> of a keto acids as </a:t>
            </a:r>
            <a:r>
              <a:rPr lang="en-US" sz="1800" smtClean="0">
                <a:solidFill>
                  <a:srgbClr val="CC0000"/>
                </a:solidFill>
              </a:rPr>
              <a:t> </a:t>
            </a:r>
            <a:r>
              <a:rPr lang="en-US" sz="1800" b="1" smtClean="0">
                <a:solidFill>
                  <a:schemeClr val="bg2"/>
                </a:solidFill>
              </a:rPr>
              <a:t>PDH        </a:t>
            </a:r>
            <a:r>
              <a:rPr lang="en-US" sz="1800" b="1" smtClean="0">
                <a:solidFill>
                  <a:srgbClr val="CC0000"/>
                </a:solidFill>
              </a:rPr>
              <a:t>Energy (ATP)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     b-   </a:t>
            </a:r>
            <a:r>
              <a:rPr lang="en-US" sz="1800" b="1" smtClean="0">
                <a:solidFill>
                  <a:srgbClr val="CC0000"/>
                </a:solidFill>
              </a:rPr>
              <a:t>[C.A.C.]                      Energy (ATP)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     c-   </a:t>
            </a:r>
            <a:r>
              <a:rPr lang="en-US" sz="1800" b="1" smtClean="0">
                <a:solidFill>
                  <a:srgbClr val="CC0000"/>
                </a:solidFill>
              </a:rPr>
              <a:t>[ </a:t>
            </a:r>
            <a:r>
              <a:rPr lang="en-US" sz="1800" b="1" smtClean="0">
                <a:solidFill>
                  <a:srgbClr val="CC0000"/>
                </a:solidFill>
                <a:latin typeface="Symbol" pitchFamily="18" charset="2"/>
              </a:rPr>
              <a:t>b</a:t>
            </a:r>
            <a:r>
              <a:rPr lang="en-US" sz="1800" b="1" smtClean="0">
                <a:solidFill>
                  <a:srgbClr val="CC0000"/>
                </a:solidFill>
              </a:rPr>
              <a:t> -oxidation of F.A.]</a:t>
            </a:r>
            <a:r>
              <a:rPr lang="en-US" sz="1800" smtClean="0"/>
              <a:t>               </a:t>
            </a:r>
            <a:r>
              <a:rPr lang="en-US" sz="1800" b="1" smtClean="0">
                <a:solidFill>
                  <a:srgbClr val="CC0000"/>
                </a:solidFill>
              </a:rPr>
              <a:t>Energy (ATP)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smtClean="0">
                <a:solidFill>
                  <a:srgbClr val="CC0000"/>
                </a:solidFill>
              </a:rPr>
              <a:t>    </a:t>
            </a:r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2209800" y="3505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3733800" y="38100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Slide Number Placeholder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B9905CE-5F42-47C0-89F5-7372BAEAAD6E}" type="slidenum">
              <a:rPr lang="ar-SA" smtClean="0"/>
              <a:pPr/>
              <a:t>14</a:t>
            </a:fld>
            <a:endParaRPr lang="en-US" smtClean="0"/>
          </a:p>
        </p:txBody>
      </p:sp>
      <p:sp>
        <p:nvSpPr>
          <p:cNvPr id="18439" name="Line 6"/>
          <p:cNvSpPr>
            <a:spLocks noChangeShapeType="1"/>
          </p:cNvSpPr>
          <p:nvPr/>
        </p:nvSpPr>
        <p:spPr bwMode="auto">
          <a:xfrm>
            <a:off x="6781800" y="3276600"/>
            <a:ext cx="381000" cy="46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8440" name="Group 11"/>
          <p:cNvGrpSpPr>
            <a:grpSpLocks/>
          </p:cNvGrpSpPr>
          <p:nvPr/>
        </p:nvGrpSpPr>
        <p:grpSpPr bwMode="auto">
          <a:xfrm>
            <a:off x="261938" y="4038600"/>
            <a:ext cx="8729662" cy="2537762"/>
            <a:chOff x="82550" y="2133600"/>
            <a:chExt cx="8729663" cy="4091224"/>
          </a:xfrm>
        </p:grpSpPr>
        <p:pic>
          <p:nvPicPr>
            <p:cNvPr id="18441" name="Picture 2"/>
            <p:cNvPicPr>
              <a:picLocks noChangeAspect="1" noChangeArrowheads="1"/>
            </p:cNvPicPr>
            <p:nvPr/>
          </p:nvPicPr>
          <p:blipFill>
            <a:blip r:embed="rId2"/>
            <a:srcRect b="24402"/>
            <a:stretch>
              <a:fillRect/>
            </a:stretch>
          </p:blipFill>
          <p:spPr bwMode="auto">
            <a:xfrm>
              <a:off x="82550" y="2133600"/>
              <a:ext cx="8729663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762000" y="4835525"/>
              <a:ext cx="7696200" cy="1389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 dirty="0"/>
                <a:t>     </a:t>
              </a:r>
              <a:r>
                <a:rPr lang="en-US" sz="2000" b="1" dirty="0">
                  <a:solidFill>
                    <a:schemeClr val="bg2"/>
                  </a:solidFill>
                </a:rPr>
                <a:t>FMN                                                                          </a:t>
              </a:r>
              <a:r>
                <a:rPr lang="en-US" sz="2000" b="1" dirty="0" smtClean="0">
                  <a:solidFill>
                    <a:schemeClr val="bg2"/>
                  </a:solidFill>
                </a:rPr>
                <a:t>FMNH2</a:t>
              </a:r>
              <a:endParaRPr lang="en-US" sz="2000" b="1" dirty="0">
                <a:solidFill>
                  <a:schemeClr val="bg2"/>
                </a:solidFill>
              </a:endParaRPr>
            </a:p>
            <a:p>
              <a:pPr algn="l">
                <a:spcBef>
                  <a:spcPct val="50000"/>
                </a:spcBef>
              </a:pPr>
              <a:r>
                <a:rPr lang="en-US" sz="2000" b="1" dirty="0">
                  <a:solidFill>
                    <a:schemeClr val="bg2"/>
                  </a:solidFill>
                </a:rPr>
                <a:t>     FAD                                                                           </a:t>
              </a:r>
              <a:r>
                <a:rPr lang="en-US" sz="2000" b="1" dirty="0" smtClean="0">
                  <a:solidFill>
                    <a:schemeClr val="bg2"/>
                  </a:solidFill>
                </a:rPr>
                <a:t>FADH2  </a:t>
              </a:r>
              <a:endParaRPr lang="en-US" sz="2000" b="1" dirty="0">
                <a:solidFill>
                  <a:schemeClr val="bg2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0800000">
              <a:off x="4114800" y="4342251"/>
              <a:ext cx="1219200" cy="0"/>
            </a:xfrm>
            <a:prstGeom prst="straightConnector1">
              <a:avLst/>
            </a:prstGeom>
            <a:ln w="38100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 rot="10800000">
              <a:off x="4495801" y="4037697"/>
              <a:ext cx="457200" cy="304554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5" name="TextBox 17"/>
            <p:cNvSpPr txBox="1">
              <a:spLocks noChangeArrowheads="1"/>
            </p:cNvSpPr>
            <p:nvPr/>
          </p:nvSpPr>
          <p:spPr bwMode="auto">
            <a:xfrm>
              <a:off x="3962400" y="3645409"/>
              <a:ext cx="479425" cy="369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2H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2819400" y="4267200"/>
            <a:ext cx="533400" cy="381000"/>
          </a:xfrm>
          <a:prstGeom prst="ellipse">
            <a:avLst/>
          </a:prstGeom>
          <a:noFill/>
          <a:ln w="9525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57400" y="4876800"/>
            <a:ext cx="533400" cy="381000"/>
          </a:xfrm>
          <a:prstGeom prst="ellipse">
            <a:avLst/>
          </a:prstGeom>
          <a:noFill/>
          <a:ln w="9525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001000" y="4114800"/>
            <a:ext cx="457200" cy="533400"/>
          </a:xfrm>
          <a:prstGeom prst="ellipse">
            <a:avLst/>
          </a:prstGeom>
          <a:noFill/>
          <a:ln w="9525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39000" y="4953000"/>
            <a:ext cx="457200" cy="533400"/>
          </a:xfrm>
          <a:prstGeom prst="ellipse">
            <a:avLst/>
          </a:prstGeom>
          <a:noFill/>
          <a:ln w="9525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sz="2800" b="1" smtClean="0"/>
              <a:t>Riboflavin: </a:t>
            </a:r>
            <a:r>
              <a:rPr lang="cs-CZ" sz="2800" smtClean="0"/>
              <a:t>symptoms of deficiency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6324600" cy="38862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009900"/>
                </a:solidFill>
              </a:rPr>
              <a:t>Related to Energy production (skin &amp; mucous membrane inflammation).</a:t>
            </a:r>
            <a:endParaRPr lang="en-US" sz="2000" b="1" dirty="0" smtClean="0">
              <a:solidFill>
                <a:srgbClr val="CC0000"/>
              </a:solidFill>
            </a:endParaRPr>
          </a:p>
          <a:p>
            <a:pPr algn="l" rtl="0" eaLnBrk="1" hangingPunct="1">
              <a:defRPr/>
            </a:pPr>
            <a:r>
              <a:rPr lang="en-US" sz="1800" b="1" dirty="0" err="1" smtClean="0">
                <a:solidFill>
                  <a:srgbClr val="CC0000"/>
                </a:solidFill>
              </a:rPr>
              <a:t>Glossitis</a:t>
            </a:r>
            <a:r>
              <a:rPr lang="en-US" sz="1800" b="1" dirty="0" smtClean="0">
                <a:solidFill>
                  <a:srgbClr val="CC0000"/>
                </a:solidFill>
              </a:rPr>
              <a:t> &amp; angular </a:t>
            </a:r>
            <a:r>
              <a:rPr lang="en-US" sz="1800" b="1" dirty="0" err="1" smtClean="0">
                <a:solidFill>
                  <a:srgbClr val="CC0000"/>
                </a:solidFill>
              </a:rPr>
              <a:t>stomatitis</a:t>
            </a:r>
            <a:r>
              <a:rPr lang="en-US" sz="1800" b="1" dirty="0" smtClean="0">
                <a:solidFill>
                  <a:srgbClr val="CC0000"/>
                </a:solidFill>
              </a:rPr>
              <a:t> (</a:t>
            </a:r>
            <a:r>
              <a:rPr lang="en-US" sz="1800" dirty="0" smtClean="0"/>
              <a:t>Inflammation of the lining of mouth and tongue).</a:t>
            </a:r>
          </a:p>
          <a:p>
            <a:pPr algn="l" rtl="0" eaLnBrk="1" hangingPunct="1">
              <a:defRPr/>
            </a:pPr>
            <a:r>
              <a:rPr lang="en-US" sz="1800" dirty="0" err="1" smtClean="0"/>
              <a:t>Keratitis</a:t>
            </a:r>
            <a:r>
              <a:rPr lang="en-US" sz="1800" dirty="0" smtClean="0"/>
              <a:t> , dermatitis (Dry and scaling skin).</a:t>
            </a:r>
          </a:p>
          <a:p>
            <a:pPr algn="l" rtl="0" eaLnBrk="1" hangingPunct="1">
              <a:defRPr/>
            </a:pPr>
            <a:r>
              <a:rPr lang="en-US" sz="1800" b="1" dirty="0" err="1" smtClean="0">
                <a:solidFill>
                  <a:srgbClr val="CC0000"/>
                </a:solidFill>
              </a:rPr>
              <a:t>Cheilosis</a:t>
            </a:r>
            <a:r>
              <a:rPr lang="en-US" sz="1800" b="1" dirty="0" smtClean="0">
                <a:solidFill>
                  <a:srgbClr val="CC0000"/>
                </a:solidFill>
              </a:rPr>
              <a:t> </a:t>
            </a:r>
            <a:r>
              <a:rPr lang="en-US" sz="1800" dirty="0" smtClean="0"/>
              <a:t>(cracked and red lips). </a:t>
            </a:r>
          </a:p>
          <a:p>
            <a:pPr algn="l" rtl="0" eaLnBrk="1" hangingPunct="1">
              <a:defRPr/>
            </a:pPr>
            <a:r>
              <a:rPr lang="en-US" sz="1800" b="1" dirty="0" smtClean="0">
                <a:solidFill>
                  <a:srgbClr val="CC0000"/>
                </a:solidFill>
              </a:rPr>
              <a:t>Ocular </a:t>
            </a:r>
            <a:r>
              <a:rPr lang="en-US" sz="1800" b="1" dirty="0" smtClean="0">
                <a:solidFill>
                  <a:srgbClr val="CC0000"/>
                </a:solidFill>
              </a:rPr>
              <a:t>manifestations 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1800" b="1" dirty="0" smtClean="0">
                <a:solidFill>
                  <a:schemeClr val="bg2"/>
                </a:solidFill>
              </a:rPr>
              <a:t>vascularization of cornea)</a:t>
            </a:r>
            <a:r>
              <a:rPr lang="en-US" sz="1800" b="1" dirty="0" smtClean="0">
                <a:solidFill>
                  <a:srgbClr val="CC0000"/>
                </a:solidFill>
              </a:rPr>
              <a:t>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1400" b="1" dirty="0" smtClean="0">
              <a:solidFill>
                <a:srgbClr val="CC0000"/>
              </a:solidFill>
            </a:endParaRPr>
          </a:p>
          <a:p>
            <a:pPr algn="l" rtl="0" eaLnBrk="1" hangingPunct="1">
              <a:defRPr/>
            </a:pPr>
            <a:endParaRPr lang="en-US" sz="2000" dirty="0" smtClean="0"/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b="1" dirty="0" smtClean="0"/>
              <a:t>N.B. </a:t>
            </a:r>
            <a:r>
              <a:rPr lang="en-US" sz="2000" dirty="0" smtClean="0"/>
              <a:t>:</a:t>
            </a:r>
          </a:p>
          <a:p>
            <a:pPr algn="l" rtl="0">
              <a:defRPr/>
            </a:pPr>
            <a:r>
              <a:rPr lang="en-US" sz="2000" dirty="0" smtClean="0"/>
              <a:t>Deficiency occurs in </a:t>
            </a:r>
            <a:r>
              <a:rPr lang="en-US" sz="2000" b="1" dirty="0" smtClean="0">
                <a:solidFill>
                  <a:srgbClr val="0070C0"/>
                </a:solidFill>
              </a:rPr>
              <a:t>newborn infants with </a:t>
            </a:r>
            <a:r>
              <a:rPr lang="en-US" sz="2000" b="1" dirty="0" err="1" smtClean="0">
                <a:solidFill>
                  <a:srgbClr val="0070C0"/>
                </a:solidFill>
              </a:rPr>
              <a:t>hyperbilirubinemia</a:t>
            </a:r>
            <a:r>
              <a:rPr lang="en-US" sz="2000" dirty="0" smtClean="0"/>
              <a:t> who are treated by </a:t>
            </a:r>
            <a:r>
              <a:rPr lang="en-US" sz="2000" dirty="0" smtClean="0">
                <a:solidFill>
                  <a:srgbClr val="C00000"/>
                </a:solidFill>
              </a:rPr>
              <a:t>phototherapy.</a:t>
            </a:r>
            <a:r>
              <a:rPr lang="en-US" sz="2000" dirty="0" smtClean="0"/>
              <a:t> 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C0000"/>
                </a:solidFill>
              </a:rPr>
              <a:t> </a:t>
            </a:r>
            <a:endParaRPr lang="cs-CZ" sz="2000" dirty="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9906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3D65706-0619-4666-9A04-37C90E048F05}" type="slidenum">
              <a:rPr lang="ar-SA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2286000"/>
            <a:ext cx="6629400" cy="1371600"/>
          </a:xfrm>
        </p:spPr>
        <p:txBody>
          <a:bodyPr/>
          <a:lstStyle/>
          <a:p>
            <a:pPr algn="ctr" rtl="0"/>
            <a:r>
              <a:rPr lang="en-US" sz="4000" b="1" smtClean="0">
                <a:solidFill>
                  <a:schemeClr val="bg1"/>
                </a:solidFill>
              </a:rPr>
              <a:t>Vitamin B3 (Niacin ; nicotinic acid)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609600"/>
            <a:ext cx="8229600" cy="990600"/>
          </a:xfrm>
        </p:spPr>
        <p:txBody>
          <a:bodyPr/>
          <a:lstStyle/>
          <a:p>
            <a:pPr algn="l" rtl="0">
              <a:defRPr/>
            </a:pP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Water Soluble Vitamins</a:t>
            </a:r>
            <a:endParaRPr lang="en-US" sz="36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9733AB-34F5-4962-882A-722C6BD059CD}" type="slidenum">
              <a:rPr lang="ar-SA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3200" smtClean="0"/>
              <a:t>Niacin  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6720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C00000"/>
                </a:solidFill>
              </a:rPr>
              <a:t>Chemistry:</a:t>
            </a:r>
          </a:p>
          <a:p>
            <a:pPr algn="l" rtl="0">
              <a:defRPr/>
            </a:pPr>
            <a:r>
              <a:rPr lang="en-US" sz="1800" dirty="0" smtClean="0"/>
              <a:t>Nicotinic acid is a carboxylic acid derivative of pyridine.	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C00000"/>
                </a:solidFill>
              </a:rPr>
              <a:t>Synthesis:        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PLP (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vit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. B6)</a:t>
            </a:r>
          </a:p>
          <a:p>
            <a:pPr algn="l" rtl="0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Tryptophan</a:t>
            </a:r>
            <a:r>
              <a:rPr lang="en-US" sz="1800" dirty="0" smtClean="0"/>
              <a:t> →→ → →→→→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Niacin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(vit.B3)   </a:t>
            </a:r>
            <a:r>
              <a:rPr lang="en-US" sz="1800" dirty="0" smtClean="0"/>
              <a:t>(insufficient)</a:t>
            </a:r>
          </a:p>
          <a:p>
            <a:pPr algn="l" rtl="0">
              <a:defRPr/>
            </a:pPr>
            <a:r>
              <a:rPr lang="en-US" sz="1800" dirty="0" smtClean="0"/>
              <a:t>most people require dietary sources of both tryptophan and niacin.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srgbClr val="C00000"/>
                </a:solidFill>
              </a:rPr>
              <a:t>Sources</a:t>
            </a:r>
            <a:r>
              <a:rPr lang="en-US" sz="1800" b="1" dirty="0" smtClean="0">
                <a:solidFill>
                  <a:srgbClr val="C00000"/>
                </a:solidFill>
              </a:rPr>
              <a:t>:</a:t>
            </a:r>
            <a:endParaRPr lang="en-US" sz="1800" b="1" dirty="0" smtClean="0"/>
          </a:p>
          <a:p>
            <a:pPr algn="l" rtl="0">
              <a:defRPr/>
            </a:pPr>
            <a:r>
              <a:rPr lang="en-US" sz="1800" dirty="0" smtClean="0"/>
              <a:t>Food stuffs containing nicotinic acid: as B</a:t>
            </a:r>
            <a:r>
              <a:rPr lang="en-US" sz="1800" baseline="-25000" dirty="0" smtClean="0"/>
              <a:t>1</a:t>
            </a:r>
            <a:endParaRPr lang="en-US" sz="1800" dirty="0" smtClean="0"/>
          </a:p>
          <a:p>
            <a:pPr algn="l" rtl="0">
              <a:defRPr/>
            </a:pPr>
            <a:r>
              <a:rPr lang="en-US" sz="1800" dirty="0" smtClean="0"/>
              <a:t>Tryptophan containing proteins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C00000"/>
                </a:solidFill>
              </a:rPr>
              <a:t>Functions: </a:t>
            </a:r>
            <a:r>
              <a:rPr lang="en-US" sz="1800" dirty="0" smtClean="0"/>
              <a:t>niacin required for the synthesis of NAD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(nicotinamide adenine dinucleotide) and NADP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(nicotinamide </a:t>
            </a:r>
            <a:r>
              <a:rPr lang="en-US" sz="1800" dirty="0" smtClean="0"/>
              <a:t>adenine di-nucleotide </a:t>
            </a:r>
            <a:r>
              <a:rPr lang="en-US" sz="1800" dirty="0" smtClean="0"/>
              <a:t>phosphate)</a:t>
            </a:r>
          </a:p>
          <a:p>
            <a:pPr algn="l" rtl="0">
              <a:defRPr/>
            </a:pPr>
            <a:r>
              <a:rPr lang="en-US" sz="1800" dirty="0" smtClean="0"/>
              <a:t>NAD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and NADP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are coenzymes of many </a:t>
            </a:r>
            <a:r>
              <a:rPr lang="en-US" sz="1800" dirty="0" err="1" smtClean="0"/>
              <a:t>oxidoreductase</a:t>
            </a:r>
            <a:r>
              <a:rPr lang="en-US" sz="1800" dirty="0" smtClean="0"/>
              <a:t> enzymes.</a:t>
            </a:r>
          </a:p>
          <a:p>
            <a:pPr algn="l" rtl="0">
              <a:defRPr/>
            </a:pPr>
            <a:r>
              <a:rPr lang="en-US" sz="1800" dirty="0" smtClean="0"/>
              <a:t>Generally, NAD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-linked </a:t>
            </a:r>
            <a:r>
              <a:rPr lang="en-US" sz="1800" dirty="0" err="1" smtClean="0"/>
              <a:t>dehydrogenases</a:t>
            </a:r>
            <a:r>
              <a:rPr lang="en-US" sz="1800" dirty="0" smtClean="0"/>
              <a:t> catalyze </a:t>
            </a:r>
            <a:r>
              <a:rPr lang="en-US" sz="1800" dirty="0" err="1" smtClean="0"/>
              <a:t>oxidoreduction</a:t>
            </a:r>
            <a:r>
              <a:rPr lang="en-US" sz="1800" dirty="0" smtClean="0"/>
              <a:t> reactions in </a:t>
            </a:r>
            <a:r>
              <a:rPr lang="en-US" sz="1800" b="1" i="1" u="sng" dirty="0"/>
              <a:t>oxidative pathways</a:t>
            </a:r>
            <a:r>
              <a:rPr lang="en-US" sz="1800" dirty="0" smtClean="0"/>
              <a:t>, e.g.  the citric acid cycle.</a:t>
            </a:r>
          </a:p>
          <a:p>
            <a:pPr algn="l" rtl="0">
              <a:defRPr/>
            </a:pPr>
            <a:r>
              <a:rPr lang="en-US" sz="1800" dirty="0" smtClean="0"/>
              <a:t>Whereas NADP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-linked </a:t>
            </a:r>
            <a:r>
              <a:rPr lang="en-US" sz="1800" dirty="0" err="1" smtClean="0"/>
              <a:t>dehydrogenases</a:t>
            </a:r>
            <a:r>
              <a:rPr lang="en-US" sz="1800" dirty="0" smtClean="0"/>
              <a:t>  are often found in pathways concerned with </a:t>
            </a:r>
            <a:r>
              <a:rPr lang="en-US" sz="1800" b="1" i="1" u="sng" dirty="0" smtClean="0"/>
              <a:t>reductive synthesis </a:t>
            </a:r>
            <a:r>
              <a:rPr lang="en-US" sz="1800" dirty="0" smtClean="0"/>
              <a:t>e.g.  the pentose phosphate pathway.</a:t>
            </a:r>
          </a:p>
          <a:p>
            <a:pPr algn="l" rtl="0">
              <a:defRPr/>
            </a:pPr>
            <a:r>
              <a:rPr lang="en-US" sz="2400" dirty="0" smtClean="0"/>
              <a:t>NAD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+ 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dirty="0" smtClean="0"/>
              <a:t>  </a:t>
            </a:r>
            <a:r>
              <a:rPr lang="en-US" sz="2400" dirty="0" smtClean="0">
                <a:sym typeface="Symbol" pitchFamily="18" charset="2"/>
              </a:rPr>
              <a:t></a:t>
            </a:r>
            <a:r>
              <a:rPr lang="en-US" sz="2400" dirty="0" smtClean="0"/>
              <a:t>	 NAD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dirty="0" smtClean="0"/>
              <a:t> +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400" dirty="0" smtClean="0"/>
              <a:t> + A</a:t>
            </a:r>
          </a:p>
          <a:p>
            <a:pPr algn="l" rtl="0" eaLnBrk="1" hangingPunct="1">
              <a:defRPr/>
            </a:pPr>
            <a:endParaRPr lang="en-US" sz="1800" dirty="0" smtClean="0"/>
          </a:p>
          <a:p>
            <a:pPr algn="l" rtl="0">
              <a:defRPr/>
            </a:pPr>
            <a:endParaRPr lang="en-US" sz="1800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4F9FB1C-56CA-4EDF-99F0-9DCC4F1E25B2}" type="slidenum">
              <a:rPr lang="ar-SA" smtClean="0"/>
              <a:pPr/>
              <a:t>17</a:t>
            </a:fld>
            <a:endParaRPr lang="en-US" smtClean="0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/>
          <a:srcRect b="68161"/>
          <a:stretch>
            <a:fillRect/>
          </a:stretch>
        </p:blipFill>
        <p:spPr bwMode="auto">
          <a:xfrm>
            <a:off x="4953000" y="152400"/>
            <a:ext cx="1779588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3"/>
          <a:srcRect t="48387" b="15959"/>
          <a:stretch>
            <a:fillRect/>
          </a:stretch>
        </p:blipFill>
        <p:spPr bwMode="auto">
          <a:xfrm>
            <a:off x="7086600" y="76200"/>
            <a:ext cx="1482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4495800" y="922337"/>
            <a:ext cx="251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1600" dirty="0">
                <a:latin typeface="Calibri" pitchFamily="34" charset="0"/>
              </a:rPr>
              <a:t>Niacin (nicotinic acid)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7162800" y="609600"/>
            <a:ext cx="1657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 rtl="0"/>
            <a:r>
              <a:rPr lang="en-US" sz="1600">
                <a:cs typeface="Times New Roman" pitchFamily="18" charset="0"/>
              </a:rPr>
              <a:t>        Niacinamid (nicotinamide)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Structure of NAD+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9600"/>
          </a:xfrm>
          <a:ln>
            <a:solidFill>
              <a:srgbClr val="CC0000"/>
            </a:solidFill>
          </a:ln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b="1" dirty="0" smtClean="0"/>
              <a:t>NAD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b="1" dirty="0" smtClean="0"/>
              <a:t>                                        NADH+H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/>
              <a:t>                         </a:t>
            </a:r>
            <a:endParaRPr lang="en-US" sz="2000" b="1" dirty="0" smtClean="0">
              <a:solidFill>
                <a:srgbClr val="800000"/>
              </a:solidFill>
            </a:endParaRPr>
          </a:p>
          <a:p>
            <a:pPr algn="l">
              <a:buFont typeface="Wingdings" pitchFamily="2" charset="2"/>
              <a:buNone/>
            </a:pPr>
            <a:endParaRPr lang="en-US" dirty="0" smtClean="0"/>
          </a:p>
          <a:p>
            <a:pPr algn="l">
              <a:buFont typeface="Wingdings" pitchFamily="2" charset="2"/>
              <a:buNone/>
            </a:pPr>
            <a:endParaRPr lang="en-US" dirty="0" smtClean="0"/>
          </a:p>
          <a:p>
            <a:pPr algn="l">
              <a:buFont typeface="Wingdings" pitchFamily="2" charset="2"/>
              <a:buNone/>
            </a:pPr>
            <a:r>
              <a:rPr lang="en-US" b="1" dirty="0" smtClean="0"/>
              <a:t>NADP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b="1" dirty="0" smtClean="0"/>
              <a:t>                                    NADPH+H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/>
              <a:t>                                                        </a:t>
            </a:r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 flipV="1">
            <a:off x="2057400" y="1828800"/>
            <a:ext cx="373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57" name="Rectangle 9"/>
          <p:cNvSpPr>
            <a:spLocks noChangeArrowheads="1"/>
          </p:cNvSpPr>
          <p:nvPr/>
        </p:nvSpPr>
        <p:spPr bwMode="auto">
          <a:xfrm>
            <a:off x="609600" y="2057400"/>
            <a:ext cx="4648200" cy="1219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l"/>
            <a:r>
              <a:rPr lang="en-US" sz="2000" b="1" i="1">
                <a:solidFill>
                  <a:srgbClr val="990000"/>
                </a:solidFill>
              </a:rPr>
              <a:t>Nicotinamide</a:t>
            </a:r>
            <a:r>
              <a:rPr lang="en-US" sz="2000" b="1" i="1"/>
              <a:t>                   </a:t>
            </a:r>
            <a:r>
              <a:rPr lang="en-US" sz="2000" b="1" i="1">
                <a:solidFill>
                  <a:srgbClr val="CC0000"/>
                </a:solidFill>
              </a:rPr>
              <a:t>Adenine</a:t>
            </a:r>
          </a:p>
          <a:p>
            <a:pPr algn="l"/>
            <a:endParaRPr lang="en-US" sz="2000" b="1" i="1">
              <a:solidFill>
                <a:srgbClr val="CC0000"/>
              </a:solidFill>
            </a:endParaRPr>
          </a:p>
          <a:p>
            <a:pPr algn="l"/>
            <a:r>
              <a:rPr lang="en-US" sz="2000" b="1" i="1">
                <a:solidFill>
                  <a:srgbClr val="990000"/>
                </a:solidFill>
              </a:rPr>
              <a:t>Ribose—P-----</a:t>
            </a:r>
            <a:r>
              <a:rPr lang="en-US" sz="2000" b="1" i="1"/>
              <a:t>--—---</a:t>
            </a:r>
            <a:r>
              <a:rPr lang="en-US" sz="2000" b="1" i="1">
                <a:solidFill>
                  <a:srgbClr val="CC0000"/>
                </a:solidFill>
              </a:rPr>
              <a:t>P----Ribose</a:t>
            </a:r>
          </a:p>
        </p:txBody>
      </p:sp>
      <p:sp>
        <p:nvSpPr>
          <p:cNvPr id="74758" name="Line 10"/>
          <p:cNvSpPr>
            <a:spLocks noChangeShapeType="1"/>
          </p:cNvSpPr>
          <p:nvPr/>
        </p:nvSpPr>
        <p:spPr bwMode="auto">
          <a:xfrm>
            <a:off x="1295400" y="25146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9" name="Line 11"/>
          <p:cNvSpPr>
            <a:spLocks noChangeShapeType="1"/>
          </p:cNvSpPr>
          <p:nvPr/>
        </p:nvSpPr>
        <p:spPr bwMode="auto">
          <a:xfrm>
            <a:off x="4114800" y="2514600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0" name="Line 12"/>
          <p:cNvSpPr>
            <a:spLocks noChangeShapeType="1"/>
          </p:cNvSpPr>
          <p:nvPr/>
        </p:nvSpPr>
        <p:spPr bwMode="auto">
          <a:xfrm>
            <a:off x="2286000" y="4114800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1" name="Rectangle 13"/>
          <p:cNvSpPr>
            <a:spLocks noChangeArrowheads="1"/>
          </p:cNvSpPr>
          <p:nvPr/>
        </p:nvSpPr>
        <p:spPr bwMode="auto">
          <a:xfrm>
            <a:off x="762000" y="4495800"/>
            <a:ext cx="4648200" cy="1219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l"/>
            <a:r>
              <a:rPr lang="en-US" sz="2000" b="1" i="1">
                <a:solidFill>
                  <a:srgbClr val="990000"/>
                </a:solidFill>
              </a:rPr>
              <a:t>Nicotinamide</a:t>
            </a:r>
            <a:r>
              <a:rPr lang="en-US" sz="2000" b="1" i="1"/>
              <a:t>                   </a:t>
            </a:r>
            <a:r>
              <a:rPr lang="en-US" sz="2000" b="1" i="1">
                <a:solidFill>
                  <a:srgbClr val="CC0000"/>
                </a:solidFill>
              </a:rPr>
              <a:t>Adenine</a:t>
            </a:r>
          </a:p>
          <a:p>
            <a:pPr algn="l"/>
            <a:endParaRPr lang="en-US" sz="2000" b="1" i="1">
              <a:solidFill>
                <a:srgbClr val="CC0000"/>
              </a:solidFill>
            </a:endParaRPr>
          </a:p>
          <a:p>
            <a:pPr algn="l"/>
            <a:r>
              <a:rPr lang="en-US" sz="2000" b="1" i="1">
                <a:solidFill>
                  <a:srgbClr val="990000"/>
                </a:solidFill>
              </a:rPr>
              <a:t>Ribose—P-----</a:t>
            </a:r>
            <a:r>
              <a:rPr lang="en-US" sz="2000" b="1" i="1"/>
              <a:t>--—---</a:t>
            </a:r>
            <a:r>
              <a:rPr lang="en-US" sz="2000" b="1" i="1">
                <a:solidFill>
                  <a:srgbClr val="CC0000"/>
                </a:solidFill>
              </a:rPr>
              <a:t>P----Ribose-</a:t>
            </a:r>
            <a:r>
              <a:rPr lang="en-US" sz="2000" b="1" i="1">
                <a:solidFill>
                  <a:schemeClr val="bg2"/>
                </a:solidFill>
              </a:rPr>
              <a:t>P</a:t>
            </a:r>
          </a:p>
        </p:txBody>
      </p:sp>
      <p:sp>
        <p:nvSpPr>
          <p:cNvPr id="74762" name="Line 14"/>
          <p:cNvSpPr>
            <a:spLocks noChangeShapeType="1"/>
          </p:cNvSpPr>
          <p:nvPr/>
        </p:nvSpPr>
        <p:spPr bwMode="auto">
          <a:xfrm>
            <a:off x="1447800" y="49530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3" name="Line 15"/>
          <p:cNvSpPr>
            <a:spLocks noChangeShapeType="1"/>
          </p:cNvSpPr>
          <p:nvPr/>
        </p:nvSpPr>
        <p:spPr bwMode="auto">
          <a:xfrm>
            <a:off x="4191000" y="49530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1800" y="1981200"/>
            <a:ext cx="1905000" cy="1447800"/>
          </a:xfrm>
          <a:prstGeom prst="ellipse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48000" y="4419600"/>
            <a:ext cx="2057400" cy="1447800"/>
          </a:xfrm>
          <a:prstGeom prst="ellipse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766" name="TextBox 13"/>
          <p:cNvSpPr txBox="1">
            <a:spLocks noChangeArrowheads="1"/>
          </p:cNvSpPr>
          <p:nvPr/>
        </p:nvSpPr>
        <p:spPr bwMode="auto">
          <a:xfrm>
            <a:off x="5187950" y="2438400"/>
            <a:ext cx="755650" cy="4000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AMP</a:t>
            </a:r>
          </a:p>
        </p:txBody>
      </p:sp>
      <p:sp>
        <p:nvSpPr>
          <p:cNvPr id="74767" name="TextBox 14"/>
          <p:cNvSpPr txBox="1">
            <a:spLocks noChangeArrowheads="1"/>
          </p:cNvSpPr>
          <p:nvPr/>
        </p:nvSpPr>
        <p:spPr bwMode="auto">
          <a:xfrm>
            <a:off x="5264617" y="5029200"/>
            <a:ext cx="1212383" cy="40011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AMP + P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 eaLnBrk="1" hangingPunct="1"/>
            <a:r>
              <a:rPr lang="en-GB" sz="4000" dirty="0" smtClean="0"/>
              <a:t>Reduction of NAD+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6553200" y="5334000"/>
            <a:ext cx="2057400" cy="830997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anchor="ctr">
            <a:spAutoFit/>
          </a:bodyPr>
          <a:lstStyle/>
          <a:p>
            <a:pPr indent="457200" algn="l" rtl="0"/>
            <a:r>
              <a:rPr lang="en-US" sz="2400" b="1">
                <a:cs typeface="Times New Roman" pitchFamily="18" charset="0"/>
              </a:rPr>
              <a:t>          NADH + </a:t>
            </a:r>
            <a:r>
              <a:rPr lang="en-US" sz="2400" b="1">
                <a:solidFill>
                  <a:srgbClr val="CC0000"/>
                </a:solidFill>
                <a:cs typeface="Times New Roman" pitchFamily="18" charset="0"/>
              </a:rPr>
              <a:t>H+</a:t>
            </a:r>
            <a:endParaRPr lang="en-US" sz="2400">
              <a:solidFill>
                <a:srgbClr val="CC0000"/>
              </a:solidFill>
              <a:cs typeface="Times New Roman" pitchFamily="18" charset="0"/>
            </a:endParaRPr>
          </a:p>
        </p:txBody>
      </p:sp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2"/>
          <a:srcRect t="48387" b="15959"/>
          <a:stretch>
            <a:fillRect/>
          </a:stretch>
        </p:blipFill>
        <p:spPr bwMode="auto">
          <a:xfrm>
            <a:off x="533400" y="1828800"/>
            <a:ext cx="34512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Rectangle 4"/>
          <p:cNvSpPr>
            <a:spLocks noChangeArrowheads="1"/>
          </p:cNvSpPr>
          <p:nvPr/>
        </p:nvSpPr>
        <p:spPr bwMode="auto">
          <a:xfrm>
            <a:off x="457200" y="3435350"/>
            <a:ext cx="1143000" cy="1200329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anchor="ctr">
            <a:spAutoFit/>
          </a:bodyPr>
          <a:lstStyle/>
          <a:p>
            <a:pPr indent="457200" algn="ctr" rtl="0"/>
            <a:r>
              <a:rPr lang="en-US" sz="2400" b="1">
                <a:cs typeface="Times New Roman" pitchFamily="18" charset="0"/>
              </a:rPr>
              <a:t>          NAD+</a:t>
            </a:r>
          </a:p>
          <a:p>
            <a:pPr indent="457200" algn="ctr" rtl="0"/>
            <a:endParaRPr lang="en-US" sz="2400" b="1">
              <a:cs typeface="Times New Roman" pitchFamily="18" charset="0"/>
            </a:endParaRPr>
          </a:p>
        </p:txBody>
      </p:sp>
      <p:sp>
        <p:nvSpPr>
          <p:cNvPr id="76806" name="Text Box 9"/>
          <p:cNvSpPr txBox="1">
            <a:spLocks noChangeArrowheads="1"/>
          </p:cNvSpPr>
          <p:nvPr/>
        </p:nvSpPr>
        <p:spPr bwMode="auto">
          <a:xfrm>
            <a:off x="1219200" y="4038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6807" name="Text Box 11"/>
          <p:cNvSpPr txBox="1">
            <a:spLocks noChangeArrowheads="1"/>
          </p:cNvSpPr>
          <p:nvPr/>
        </p:nvSpPr>
        <p:spPr bwMode="auto">
          <a:xfrm>
            <a:off x="1905000" y="3962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2"/>
                </a:solidFill>
              </a:rPr>
              <a:t>R</a:t>
            </a:r>
          </a:p>
        </p:txBody>
      </p:sp>
      <p:sp>
        <p:nvSpPr>
          <p:cNvPr id="76808" name="Line 13"/>
          <p:cNvSpPr>
            <a:spLocks noChangeShapeType="1"/>
          </p:cNvSpPr>
          <p:nvPr/>
        </p:nvSpPr>
        <p:spPr bwMode="auto">
          <a:xfrm>
            <a:off x="2133600" y="3810000"/>
            <a:ext cx="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9" name="Text Box 15"/>
          <p:cNvSpPr txBox="1">
            <a:spLocks noChangeArrowheads="1"/>
          </p:cNvSpPr>
          <p:nvPr/>
        </p:nvSpPr>
        <p:spPr bwMode="auto">
          <a:xfrm>
            <a:off x="4191000" y="4800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6810" name="Line 16"/>
          <p:cNvSpPr>
            <a:spLocks noChangeShapeType="1"/>
          </p:cNvSpPr>
          <p:nvPr/>
        </p:nvSpPr>
        <p:spPr bwMode="auto">
          <a:xfrm>
            <a:off x="5105400" y="4800600"/>
            <a:ext cx="533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1" name="Line 17"/>
          <p:cNvSpPr>
            <a:spLocks noChangeShapeType="1"/>
          </p:cNvSpPr>
          <p:nvPr/>
        </p:nvSpPr>
        <p:spPr bwMode="auto">
          <a:xfrm>
            <a:off x="5638800" y="5029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2" name="Line 18"/>
          <p:cNvSpPr>
            <a:spLocks noChangeShapeType="1"/>
          </p:cNvSpPr>
          <p:nvPr/>
        </p:nvSpPr>
        <p:spPr bwMode="auto">
          <a:xfrm flipH="1">
            <a:off x="4648200" y="48006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3" name="Line 19"/>
          <p:cNvSpPr>
            <a:spLocks noChangeShapeType="1"/>
          </p:cNvSpPr>
          <p:nvPr/>
        </p:nvSpPr>
        <p:spPr bwMode="auto">
          <a:xfrm>
            <a:off x="4648200" y="5105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4" name="Line 20"/>
          <p:cNvSpPr>
            <a:spLocks noChangeShapeType="1"/>
          </p:cNvSpPr>
          <p:nvPr/>
        </p:nvSpPr>
        <p:spPr bwMode="auto">
          <a:xfrm flipH="1">
            <a:off x="5334000" y="56388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5" name="Line 21"/>
          <p:cNvSpPr>
            <a:spLocks noChangeShapeType="1"/>
          </p:cNvSpPr>
          <p:nvPr/>
        </p:nvSpPr>
        <p:spPr bwMode="auto">
          <a:xfrm flipH="1" flipV="1">
            <a:off x="4648200" y="57150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6" name="Line 22"/>
          <p:cNvSpPr>
            <a:spLocks noChangeShapeType="1"/>
          </p:cNvSpPr>
          <p:nvPr/>
        </p:nvSpPr>
        <p:spPr bwMode="auto">
          <a:xfrm>
            <a:off x="5486400" y="5181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7" name="Line 23"/>
          <p:cNvSpPr>
            <a:spLocks noChangeShapeType="1"/>
          </p:cNvSpPr>
          <p:nvPr/>
        </p:nvSpPr>
        <p:spPr bwMode="auto">
          <a:xfrm>
            <a:off x="4800600" y="5181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8" name="Text Box 24"/>
          <p:cNvSpPr txBox="1">
            <a:spLocks noChangeArrowheads="1"/>
          </p:cNvSpPr>
          <p:nvPr/>
        </p:nvSpPr>
        <p:spPr bwMode="auto">
          <a:xfrm>
            <a:off x="5029200" y="5791200"/>
            <a:ext cx="428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N</a:t>
            </a:r>
          </a:p>
        </p:txBody>
      </p:sp>
      <p:sp>
        <p:nvSpPr>
          <p:cNvPr id="76819" name="Line 25"/>
          <p:cNvSpPr>
            <a:spLocks noChangeShapeType="1"/>
          </p:cNvSpPr>
          <p:nvPr/>
        </p:nvSpPr>
        <p:spPr bwMode="auto">
          <a:xfrm>
            <a:off x="5257800" y="6096000"/>
            <a:ext cx="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20" name="Text Box 26"/>
          <p:cNvSpPr txBox="1">
            <a:spLocks noChangeArrowheads="1"/>
          </p:cNvSpPr>
          <p:nvPr/>
        </p:nvSpPr>
        <p:spPr bwMode="auto">
          <a:xfrm>
            <a:off x="5029200" y="6248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2"/>
                </a:solidFill>
              </a:rPr>
              <a:t>R</a:t>
            </a:r>
          </a:p>
        </p:txBody>
      </p:sp>
      <p:sp>
        <p:nvSpPr>
          <p:cNvPr id="76821" name="Line 27"/>
          <p:cNvSpPr>
            <a:spLocks noChangeShapeType="1"/>
          </p:cNvSpPr>
          <p:nvPr/>
        </p:nvSpPr>
        <p:spPr bwMode="auto">
          <a:xfrm>
            <a:off x="2895600" y="3429000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22" name="Text Box 28"/>
          <p:cNvSpPr txBox="1">
            <a:spLocks noChangeArrowheads="1"/>
          </p:cNvSpPr>
          <p:nvPr/>
        </p:nvSpPr>
        <p:spPr bwMode="auto">
          <a:xfrm>
            <a:off x="3124200" y="3276600"/>
            <a:ext cx="3962400" cy="523220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2H = H + e + H+</a:t>
            </a:r>
          </a:p>
        </p:txBody>
      </p:sp>
      <p:sp>
        <p:nvSpPr>
          <p:cNvPr id="76823" name="Text Box 29"/>
          <p:cNvSpPr txBox="1">
            <a:spLocks noChangeArrowheads="1"/>
          </p:cNvSpPr>
          <p:nvPr/>
        </p:nvSpPr>
        <p:spPr bwMode="auto">
          <a:xfrm>
            <a:off x="1905000" y="31242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2"/>
                </a:solidFill>
              </a:rPr>
              <a:t>+</a:t>
            </a:r>
          </a:p>
        </p:txBody>
      </p:sp>
      <p:sp>
        <p:nvSpPr>
          <p:cNvPr id="76824" name="Text Box 30"/>
          <p:cNvSpPr txBox="1">
            <a:spLocks noChangeArrowheads="1"/>
          </p:cNvSpPr>
          <p:nvPr/>
        </p:nvSpPr>
        <p:spPr bwMode="auto">
          <a:xfrm>
            <a:off x="4724400" y="4343400"/>
            <a:ext cx="76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76825" name="Text Box 31"/>
          <p:cNvSpPr txBox="1">
            <a:spLocks noChangeArrowheads="1"/>
          </p:cNvSpPr>
          <p:nvPr/>
        </p:nvSpPr>
        <p:spPr bwMode="auto">
          <a:xfrm>
            <a:off x="4953000" y="5420380"/>
            <a:ext cx="53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C0000"/>
                </a:solidFill>
              </a:rPr>
              <a:t>e</a:t>
            </a:r>
          </a:p>
        </p:txBody>
      </p:sp>
      <p:sp>
        <p:nvSpPr>
          <p:cNvPr id="76826" name="Text Box 32"/>
          <p:cNvSpPr txBox="1">
            <a:spLocks noChangeArrowheads="1"/>
          </p:cNvSpPr>
          <p:nvPr/>
        </p:nvSpPr>
        <p:spPr bwMode="auto">
          <a:xfrm>
            <a:off x="5638800" y="48006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  </a:t>
            </a:r>
            <a:r>
              <a:rPr lang="en-US" sz="2000" b="1"/>
              <a:t>CONH2</a:t>
            </a:r>
          </a:p>
        </p:txBody>
      </p:sp>
      <p:sp>
        <p:nvSpPr>
          <p:cNvPr id="76827" name="Line 33"/>
          <p:cNvSpPr>
            <a:spLocks noChangeShapeType="1"/>
          </p:cNvSpPr>
          <p:nvPr/>
        </p:nvSpPr>
        <p:spPr bwMode="auto">
          <a:xfrm flipV="1">
            <a:off x="5638800" y="49530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257800" y="3124200"/>
            <a:ext cx="609600" cy="83820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772400" y="5486400"/>
            <a:ext cx="533400" cy="76200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5888"/>
            <a:ext cx="8610600" cy="874712"/>
          </a:xfrm>
        </p:spPr>
        <p:txBody>
          <a:bodyPr/>
          <a:lstStyle/>
          <a:p>
            <a:r>
              <a:rPr lang="en-US" sz="3200" smtClean="0"/>
              <a:t>Vitamins: classification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77200" cy="5791200"/>
          </a:xfrm>
        </p:spPr>
        <p:txBody>
          <a:bodyPr/>
          <a:lstStyle/>
          <a:p>
            <a:pPr algn="l" rtl="0">
              <a:lnSpc>
                <a:spcPct val="80000"/>
              </a:lnSpc>
              <a:defRPr/>
            </a:pPr>
            <a:r>
              <a:rPr lang="en-US" sz="2400" dirty="0" smtClean="0"/>
              <a:t>Vitamins grouped into two major categories: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Fat-soluble</a:t>
            </a:r>
            <a:r>
              <a:rPr lang="en-US" sz="2400" dirty="0" smtClean="0"/>
              <a:t> (4 fat soluble) Vitamin A, D, E, K.</a:t>
            </a:r>
          </a:p>
          <a:p>
            <a:pPr lvl="1" algn="l" rtl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lvl="1" algn="l" rtl="0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Water-soluble</a:t>
            </a:r>
            <a:r>
              <a:rPr lang="en-US" sz="2400" dirty="0" smtClean="0"/>
              <a:t> (9 water soluble)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en-US" sz="2000" b="1" dirty="0" smtClean="0"/>
              <a:t>Vitamin B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 (</a:t>
            </a:r>
            <a:r>
              <a:rPr lang="cs-CZ" sz="2000" b="1" dirty="0" smtClean="0">
                <a:solidFill>
                  <a:schemeClr val="hlink"/>
                </a:solidFill>
              </a:rPr>
              <a:t>thiamine</a:t>
            </a:r>
            <a:r>
              <a:rPr lang="en-US" sz="2000" b="1" dirty="0" smtClean="0"/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en-US" sz="2000" b="1" dirty="0" smtClean="0"/>
              <a:t>Vitamin B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(</a:t>
            </a:r>
            <a:r>
              <a:rPr lang="cs-CZ" sz="2000" b="1" dirty="0" smtClean="0">
                <a:solidFill>
                  <a:schemeClr val="hlink"/>
                </a:solidFill>
              </a:rPr>
              <a:t>riboflavin</a:t>
            </a:r>
            <a:r>
              <a:rPr lang="en-US" sz="2000" b="1" dirty="0" smtClean="0"/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en-US" sz="2000" b="1" dirty="0" smtClean="0"/>
              <a:t>Vitamin B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 or Vitamin P or Vitamin PP (</a:t>
            </a:r>
            <a:r>
              <a:rPr lang="cs-CZ" sz="2000" b="1" dirty="0" smtClean="0">
                <a:solidFill>
                  <a:schemeClr val="hlink"/>
                </a:solidFill>
              </a:rPr>
              <a:t>niacin</a:t>
            </a:r>
            <a:r>
              <a:rPr lang="en-US" sz="2000" b="1" dirty="0" smtClean="0"/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en-US" sz="2000" b="1" dirty="0" smtClean="0"/>
              <a:t>Vitamin B</a:t>
            </a:r>
            <a:r>
              <a:rPr lang="en-US" sz="2000" b="1" baseline="-25000" dirty="0" smtClean="0"/>
              <a:t>5</a:t>
            </a:r>
            <a:r>
              <a:rPr lang="en-US" sz="2000" b="1" dirty="0" smtClean="0"/>
              <a:t> (</a:t>
            </a:r>
            <a:r>
              <a:rPr lang="cs-CZ" sz="2000" b="1" dirty="0" smtClean="0">
                <a:solidFill>
                  <a:schemeClr val="hlink"/>
                </a:solidFill>
              </a:rPr>
              <a:t>panthotenic acid</a:t>
            </a:r>
            <a:r>
              <a:rPr lang="en-US" sz="2000" b="1" dirty="0" smtClean="0"/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cs-CZ" sz="2000" dirty="0" smtClean="0"/>
              <a:t>Vitamin B</a:t>
            </a:r>
            <a:r>
              <a:rPr lang="cs-CZ" sz="2000" baseline="-25000" dirty="0" smtClean="0"/>
              <a:t>6</a:t>
            </a:r>
            <a:r>
              <a:rPr lang="en-US" sz="2000" dirty="0" smtClean="0"/>
              <a:t> (</a:t>
            </a:r>
            <a:r>
              <a:rPr lang="cs-CZ" sz="2000" dirty="0" smtClean="0">
                <a:solidFill>
                  <a:schemeClr val="hlink"/>
                </a:solidFill>
              </a:rPr>
              <a:t>pyridoxine</a:t>
            </a:r>
            <a:r>
              <a:rPr lang="en-US" sz="2000" dirty="0" smtClean="0"/>
              <a:t> and </a:t>
            </a:r>
            <a:r>
              <a:rPr lang="cs-CZ" sz="2000" dirty="0" smtClean="0">
                <a:solidFill>
                  <a:schemeClr val="hlink"/>
                </a:solidFill>
              </a:rPr>
              <a:t>pyridoxamine</a:t>
            </a:r>
            <a:r>
              <a:rPr lang="en-US" sz="2000" dirty="0" smtClean="0"/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en-US" sz="2000" dirty="0" smtClean="0"/>
              <a:t>Vitamin B</a:t>
            </a:r>
            <a:r>
              <a:rPr lang="en-US" sz="2000" baseline="-25000" dirty="0" smtClean="0"/>
              <a:t>7</a:t>
            </a:r>
            <a:r>
              <a:rPr lang="en-US" sz="2000" dirty="0" smtClean="0"/>
              <a:t> or Vitamin H (</a:t>
            </a:r>
            <a:r>
              <a:rPr lang="cs-CZ" sz="2000" dirty="0" smtClean="0">
                <a:solidFill>
                  <a:schemeClr val="hlink"/>
                </a:solidFill>
              </a:rPr>
              <a:t>biotin</a:t>
            </a:r>
            <a:r>
              <a:rPr lang="en-US" sz="2000" dirty="0" smtClean="0"/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en-US" sz="2000" dirty="0" smtClean="0"/>
              <a:t>Vitamin B</a:t>
            </a:r>
            <a:r>
              <a:rPr lang="en-US" sz="2000" baseline="-25000" dirty="0" smtClean="0"/>
              <a:t>9</a:t>
            </a:r>
            <a:r>
              <a:rPr lang="en-US" sz="2000" dirty="0" smtClean="0"/>
              <a:t> or Vitamin M (</a:t>
            </a:r>
            <a:r>
              <a:rPr lang="cs-CZ" sz="2000" dirty="0" smtClean="0">
                <a:solidFill>
                  <a:schemeClr val="hlink"/>
                </a:solidFill>
              </a:rPr>
              <a:t>folic acid</a:t>
            </a:r>
            <a:r>
              <a:rPr lang="en-US" sz="2000" dirty="0" smtClean="0"/>
              <a:t>)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en-US" sz="2000" dirty="0" smtClean="0"/>
              <a:t>Vitamin B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 </a:t>
            </a:r>
            <a:r>
              <a:rPr lang="cs-CZ" sz="2000" dirty="0" smtClean="0"/>
              <a:t>(</a:t>
            </a:r>
            <a:r>
              <a:rPr lang="cs-CZ" sz="2000" dirty="0" smtClean="0">
                <a:solidFill>
                  <a:schemeClr val="hlink"/>
                </a:solidFill>
              </a:rPr>
              <a:t>cobalamin</a:t>
            </a:r>
            <a:r>
              <a:rPr lang="en-US" sz="2000" dirty="0" smtClean="0"/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rgbClr val="990000"/>
                </a:solidFill>
              </a:rPr>
              <a:t>Vitamin C</a:t>
            </a:r>
          </a:p>
          <a:p>
            <a:pPr lvl="1" algn="l" rtl="0">
              <a:lnSpc>
                <a:spcPct val="80000"/>
              </a:lnSpc>
              <a:defRPr/>
            </a:pPr>
            <a:endParaRPr lang="en-US" sz="2400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5D0CD7D-2FC4-4A80-A4C1-27D7DF2483D6}" type="slidenum">
              <a:rPr lang="ar-SA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z="3200" smtClean="0"/>
              <a:t>Niacin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3657600"/>
          </a:xfrm>
        </p:spPr>
        <p:txBody>
          <a:bodyPr/>
          <a:lstStyle/>
          <a:p>
            <a:pPr algn="l" rtl="0">
              <a:lnSpc>
                <a:spcPct val="120000"/>
              </a:lnSpc>
              <a:defRPr/>
            </a:pPr>
            <a:r>
              <a:rPr lang="en-US" sz="2400" dirty="0" smtClean="0"/>
              <a:t> </a:t>
            </a:r>
            <a:r>
              <a:rPr lang="en-US" sz="2400" b="1" i="1" u="sng" dirty="0" smtClean="0"/>
              <a:t>Reactions</a:t>
            </a:r>
            <a:r>
              <a:rPr lang="en-US" sz="2400" dirty="0" smtClean="0"/>
              <a:t> requiring </a:t>
            </a:r>
            <a:r>
              <a:rPr lang="en-US" sz="2400" b="1" dirty="0" smtClean="0"/>
              <a:t>NAD+</a:t>
            </a:r>
            <a:r>
              <a:rPr lang="en-US" sz="2400" dirty="0" smtClean="0"/>
              <a:t> are: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 smtClean="0"/>
              <a:t>     a-   </a:t>
            </a:r>
            <a:r>
              <a:rPr lang="en-US" sz="2400" dirty="0" smtClean="0">
                <a:solidFill>
                  <a:srgbClr val="CC0000"/>
                </a:solidFill>
              </a:rPr>
              <a:t>[</a:t>
            </a:r>
            <a:r>
              <a:rPr lang="en-US" sz="2400" u="sng" dirty="0" smtClean="0">
                <a:solidFill>
                  <a:srgbClr val="CC0000"/>
                </a:solidFill>
              </a:rPr>
              <a:t>oxidative </a:t>
            </a:r>
            <a:r>
              <a:rPr lang="en-US" sz="2400" u="sng" dirty="0" err="1" smtClean="0">
                <a:solidFill>
                  <a:srgbClr val="CC0000"/>
                </a:solidFill>
              </a:rPr>
              <a:t>decarboxylation</a:t>
            </a:r>
            <a:r>
              <a:rPr lang="en-US" sz="2400" dirty="0" smtClean="0">
                <a:solidFill>
                  <a:srgbClr val="CC0000"/>
                </a:solidFill>
              </a:rPr>
              <a:t> of a </a:t>
            </a:r>
            <a:r>
              <a:rPr lang="en-US" sz="2400" dirty="0" err="1" smtClean="0">
                <a:solidFill>
                  <a:srgbClr val="CC0000"/>
                </a:solidFill>
              </a:rPr>
              <a:t>keto</a:t>
            </a:r>
            <a:r>
              <a:rPr lang="en-US" sz="2400" dirty="0" smtClean="0">
                <a:solidFill>
                  <a:srgbClr val="CC0000"/>
                </a:solidFill>
              </a:rPr>
              <a:t> acids as 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CC0000"/>
                </a:solidFill>
              </a:rPr>
              <a:t>      </a:t>
            </a:r>
            <a:r>
              <a:rPr lang="en-US" sz="2400" dirty="0" smtClean="0">
                <a:solidFill>
                  <a:schemeClr val="bg2"/>
                </a:solidFill>
              </a:rPr>
              <a:t>PDH</a:t>
            </a:r>
            <a:r>
              <a:rPr lang="en-US" sz="2400" dirty="0" smtClean="0">
                <a:solidFill>
                  <a:srgbClr val="CC0000"/>
                </a:solidFill>
              </a:rPr>
              <a:t>]                                        Energy (ATP)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 smtClean="0"/>
              <a:t>     b-   </a:t>
            </a:r>
            <a:r>
              <a:rPr lang="en-US" sz="2400" dirty="0" smtClean="0">
                <a:solidFill>
                  <a:srgbClr val="CC0000"/>
                </a:solidFill>
              </a:rPr>
              <a:t>[C.A.C.]                                 Energy (ATP)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 smtClean="0"/>
              <a:t>     c-   </a:t>
            </a:r>
            <a:r>
              <a:rPr lang="en-US" sz="2400" dirty="0" smtClean="0">
                <a:solidFill>
                  <a:srgbClr val="CC0000"/>
                </a:solidFill>
              </a:rPr>
              <a:t>[beta oxidation of F.A.]</a:t>
            </a:r>
            <a:r>
              <a:rPr lang="en-US" sz="2400" dirty="0" smtClean="0"/>
              <a:t>           </a:t>
            </a:r>
            <a:r>
              <a:rPr lang="en-US" sz="2400" dirty="0" smtClean="0">
                <a:solidFill>
                  <a:srgbClr val="CC0000"/>
                </a:solidFill>
              </a:rPr>
              <a:t>Energy (ATP)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CC0000"/>
                </a:solidFill>
              </a:rPr>
              <a:t>    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sz="2400" b="1" dirty="0" smtClean="0"/>
              <a:t>Reactions</a:t>
            </a:r>
            <a:r>
              <a:rPr lang="en-US" sz="2400" dirty="0" smtClean="0"/>
              <a:t> requiring co-enzyme  </a:t>
            </a:r>
            <a:r>
              <a:rPr lang="en-US" sz="2400" b="1" dirty="0" smtClean="0"/>
              <a:t>NADP+</a:t>
            </a:r>
            <a:r>
              <a:rPr lang="en-US" sz="2400" dirty="0" smtClean="0"/>
              <a:t> as: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Glucose-6-phosphate </a:t>
            </a:r>
            <a:r>
              <a:rPr lang="en-US" sz="2400" dirty="0"/>
              <a:t>dehydrogenase (NADP+)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Folate reductase (NADPH+H+)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l" rtl="0">
              <a:lnSpc>
                <a:spcPct val="120000"/>
              </a:lnSpc>
              <a:defRPr/>
            </a:pPr>
            <a:endParaRPr lang="en-US" sz="2400" b="1" dirty="0" smtClean="0"/>
          </a:p>
          <a:p>
            <a:pPr algn="l" rtl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bg2"/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algn="l" rtl="0">
              <a:lnSpc>
                <a:spcPct val="80000"/>
              </a:lnSpc>
              <a:defRPr/>
            </a:pPr>
            <a:endParaRPr lang="en-US" sz="2400" dirty="0" smtClean="0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2438400" y="24384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V="1">
            <a:off x="3048000" y="2819400"/>
            <a:ext cx="1981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876800" y="3276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6BC39BF-AF60-4239-9940-DACB61056717}" type="slidenum">
              <a:rPr lang="ar-SA" smtClean="0"/>
              <a:pPr/>
              <a:t>20</a:t>
            </a:fld>
            <a:endParaRPr lang="en-US" smtClean="0"/>
          </a:p>
        </p:txBody>
      </p:sp>
      <p:sp>
        <p:nvSpPr>
          <p:cNvPr id="8" name="Rectangle 7"/>
          <p:cNvSpPr/>
          <p:nvPr/>
        </p:nvSpPr>
        <p:spPr>
          <a:xfrm>
            <a:off x="503104" y="5181600"/>
            <a:ext cx="7955096" cy="978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  <a:defRPr/>
            </a:pPr>
            <a:r>
              <a:rPr lang="en-US" sz="2400" dirty="0"/>
              <a:t>intestinal niacin absorption process: intracellular </a:t>
            </a:r>
            <a:r>
              <a:rPr lang="en-US" sz="2400" b="1" dirty="0">
                <a:solidFill>
                  <a:srgbClr val="C00000"/>
                </a:solidFill>
              </a:rPr>
              <a:t>protein-tyrosine-kinase-mediated pathway</a:t>
            </a:r>
            <a:r>
              <a:rPr lang="en-US" sz="2400" dirty="0"/>
              <a:t> regulates vitamin uptake.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Niacin: deficiency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105400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i="1" u="sng" dirty="0" smtClean="0"/>
              <a:t>Causes </a:t>
            </a:r>
            <a:r>
              <a:rPr lang="en-US" sz="2000" b="1" dirty="0" smtClean="0"/>
              <a:t>of deficiency:</a:t>
            </a:r>
            <a:r>
              <a:rPr lang="en-US" sz="2000" b="1" dirty="0" smtClean="0">
                <a:solidFill>
                  <a:srgbClr val="CC0000"/>
                </a:solidFill>
              </a:rPr>
              <a:t> </a:t>
            </a:r>
          </a:p>
          <a:p>
            <a:pPr marL="342900" lvl="2" indent="-342900" algn="l" rtl="0">
              <a:lnSpc>
                <a:spcPct val="90000"/>
              </a:lnSpc>
              <a:buSzPct val="75000"/>
              <a:buFont typeface="Wingdings" pitchFamily="2" charset="2"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</a:t>
            </a:r>
            <a:r>
              <a:rPr lang="en-US" sz="2000" dirty="0" err="1" smtClean="0">
                <a:latin typeface="Wingdings 3" pitchFamily="18" charset="2"/>
              </a:rPr>
              <a:t>hhh</a:t>
            </a:r>
            <a:r>
              <a:rPr lang="en-US" sz="2000" dirty="0" smtClean="0"/>
              <a:t> needs.           -  in elderly on very restricted diet.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- </a:t>
            </a:r>
            <a:r>
              <a:rPr lang="en-US" sz="2000" dirty="0" err="1" smtClean="0"/>
              <a:t>malabsorption</a:t>
            </a:r>
            <a:r>
              <a:rPr lang="en-US" sz="2000" dirty="0" smtClean="0"/>
              <a:t>.     - in maize-dependant population. 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- in </a:t>
            </a:r>
            <a:r>
              <a:rPr lang="en-US" sz="2000" dirty="0" err="1" smtClean="0"/>
              <a:t>vit</a:t>
            </a:r>
            <a:r>
              <a:rPr lang="en-US" sz="2000" dirty="0" smtClean="0"/>
              <a:t>. B6 def.       </a:t>
            </a:r>
            <a:r>
              <a:rPr lang="en-US" sz="2000" b="1" dirty="0" smtClean="0">
                <a:solidFill>
                  <a:srgbClr val="CC0000"/>
                </a:solidFill>
              </a:rPr>
              <a:t>       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C0000"/>
                </a:solidFill>
              </a:rPr>
              <a:t>   - </a:t>
            </a:r>
            <a:r>
              <a:rPr lang="en-US" sz="2000" dirty="0" err="1" smtClean="0"/>
              <a:t>Hartnup</a:t>
            </a:r>
            <a:r>
              <a:rPr lang="en-US" sz="2000" dirty="0" smtClean="0"/>
              <a:t> disease (decreased tryptophan absorption)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- Malignant </a:t>
            </a:r>
            <a:r>
              <a:rPr lang="en-US" sz="2000" dirty="0" err="1" smtClean="0"/>
              <a:t>carcinoid</a:t>
            </a:r>
            <a:r>
              <a:rPr lang="en-US" sz="2000" dirty="0" smtClean="0"/>
              <a:t> syndrome (increased tryptophan metabolism    to serotonin)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- INH (anti-TB) (decreased B6)</a:t>
            </a:r>
          </a:p>
          <a:p>
            <a:pPr marL="448056" lvl="1" indent="0" algn="l" rtl="0" eaLnBrk="1" fontAlgn="auto" hangingPunct="1">
              <a:spcAft>
                <a:spcPts val="0"/>
              </a:spcAft>
              <a:buNone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8056" lvl="1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use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of hyperlipidemia</a:t>
            </a:r>
          </a:p>
          <a:p>
            <a:pPr marL="448056" lvl="1" indent="0" algn="l" rtl="0" eaLnBrk="1" fontAlgn="auto" hangingPunct="1">
              <a:spcAft>
                <a:spcPts val="0"/>
              </a:spcAft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05840" lvl="2" indent="-256032" algn="l" rtl="0" eaLnBrk="1" fontAlgn="auto" hangingPunct="1">
              <a:spcAft>
                <a:spcPts val="0"/>
              </a:spcAft>
              <a:buFont typeface="Arial"/>
              <a:buChar char="○"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CC240B0-5B06-495B-9DCF-77AF648A826D}" type="slidenum">
              <a:rPr lang="ar-SA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3200" smtClean="0"/>
              <a:t>Niacin 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6705600" cy="3886200"/>
          </a:xfrm>
        </p:spPr>
        <p:txBody>
          <a:bodyPr/>
          <a:lstStyle/>
          <a:p>
            <a:pPr algn="l" rtl="0">
              <a:defRPr/>
            </a:pPr>
            <a:r>
              <a:rPr lang="en-US" sz="2000" dirty="0" smtClean="0"/>
              <a:t>Deficiencies found in southeast if subsisting on diet of corn ; niacin is bound by protein. </a:t>
            </a:r>
            <a:r>
              <a:rPr lang="cs-CZ" sz="2000" dirty="0" smtClean="0"/>
              <a:t>Pelagra is </a:t>
            </a:r>
            <a:r>
              <a:rPr lang="en-US" sz="2000" dirty="0" smtClean="0"/>
              <a:t>very rare now</a:t>
            </a:r>
          </a:p>
          <a:p>
            <a:pPr algn="l" rtl="0">
              <a:defRPr/>
            </a:pPr>
            <a:r>
              <a:rPr lang="en-US" sz="2000" b="1" dirty="0" smtClean="0"/>
              <a:t>Deficiency:</a:t>
            </a:r>
          </a:p>
          <a:p>
            <a:pPr algn="l" rtl="0">
              <a:defRPr/>
            </a:pPr>
            <a:r>
              <a:rPr lang="en-US" sz="2000" b="1" dirty="0" smtClean="0"/>
              <a:t>Milder</a:t>
            </a:r>
            <a:r>
              <a:rPr lang="en-US" sz="2000" dirty="0" smtClean="0"/>
              <a:t> </a:t>
            </a:r>
            <a:r>
              <a:rPr lang="en-US" sz="2000" b="1" dirty="0" smtClean="0"/>
              <a:t>deficiencies of niacin </a:t>
            </a:r>
            <a:r>
              <a:rPr lang="en-US" sz="2000" dirty="0" smtClean="0"/>
              <a:t>cause: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 smtClean="0"/>
              <a:t> Poor appetite, fatigue.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 smtClean="0"/>
              <a:t>Dermatitis, Diarrhea.</a:t>
            </a:r>
            <a:endParaRPr lang="en-US" sz="2000" b="1" dirty="0" smtClean="0"/>
          </a:p>
          <a:p>
            <a:pPr algn="l" rtl="0">
              <a:defRPr/>
            </a:pPr>
            <a:r>
              <a:rPr lang="en-US" sz="2000" b="1" dirty="0" smtClean="0"/>
              <a:t>Severe deficiencies </a:t>
            </a:r>
            <a:r>
              <a:rPr lang="en-US" sz="2000" dirty="0" smtClean="0"/>
              <a:t>lead to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pellagra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/>
              <a:t>which is characterized by “</a:t>
            </a:r>
            <a:r>
              <a:rPr lang="en-US" sz="2000" i="1" dirty="0" smtClean="0"/>
              <a:t>the </a:t>
            </a:r>
            <a:r>
              <a:rPr lang="en-US" sz="2000" i="1" dirty="0" err="1" smtClean="0"/>
              <a:t>fourD</a:t>
            </a:r>
            <a:r>
              <a:rPr lang="en-US" sz="2000" i="1" baseline="-25000" dirty="0" err="1" smtClean="0"/>
              <a:t>S</a:t>
            </a:r>
            <a:r>
              <a:rPr lang="en-US" sz="2000" dirty="0" smtClean="0"/>
              <a:t>”: dermatitis, diarrhea and dementia (</a:t>
            </a:r>
            <a:r>
              <a:rPr lang="en-US" sz="2000" i="1" dirty="0" smtClean="0"/>
              <a:t>lack of concentration</a:t>
            </a:r>
            <a:r>
              <a:rPr lang="en-US" sz="2000" dirty="0" smtClean="0"/>
              <a:t>) &amp; death.</a:t>
            </a:r>
          </a:p>
          <a:p>
            <a:pPr algn="l" rtl="0">
              <a:defRPr/>
            </a:pPr>
            <a:r>
              <a:rPr lang="en-US" sz="2000" dirty="0" smtClean="0"/>
              <a:t>Dermatitis is usually seen in skin areas exposed to sun light and is symmetric.  </a:t>
            </a:r>
          </a:p>
          <a:p>
            <a:pPr algn="l" rtl="0">
              <a:defRPr/>
            </a:pPr>
            <a:r>
              <a:rPr lang="en-US" sz="2000" dirty="0" smtClean="0"/>
              <a:t>The neurologic symptoms start by nervous disorders and mental disturbances.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3C5424-D939-4D80-8A5D-12C08BDDD43A}" type="slidenum">
              <a:rPr lang="ar-SA" smtClean="0"/>
              <a:pPr/>
              <a:t>22</a:t>
            </a:fld>
            <a:endParaRPr lang="en-US" smtClean="0"/>
          </a:p>
        </p:txBody>
      </p:sp>
      <p:pic>
        <p:nvPicPr>
          <p:cNvPr id="25605" name="Picture 5" descr="p07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676400"/>
            <a:ext cx="20716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2286000"/>
            <a:ext cx="6629400" cy="1371600"/>
          </a:xfrm>
        </p:spPr>
        <p:txBody>
          <a:bodyPr/>
          <a:lstStyle/>
          <a:p>
            <a:pPr algn="ctr" rtl="0"/>
            <a:r>
              <a:rPr lang="en-US" sz="4000" b="1" dirty="0" smtClean="0">
                <a:solidFill>
                  <a:schemeClr val="bg1"/>
                </a:solidFill>
              </a:rPr>
              <a:t>Vitamin B5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(</a:t>
            </a:r>
            <a:r>
              <a:rPr lang="en-US" sz="4000" b="1" dirty="0" err="1" smtClean="0">
                <a:solidFill>
                  <a:schemeClr val="bg1"/>
                </a:solidFill>
              </a:rPr>
              <a:t>pantothenic</a:t>
            </a:r>
            <a:r>
              <a:rPr lang="en-US" sz="4000" b="1" dirty="0" smtClean="0">
                <a:solidFill>
                  <a:schemeClr val="bg1"/>
                </a:solidFill>
              </a:rPr>
              <a:t>  acid)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609600"/>
            <a:ext cx="8229600" cy="990600"/>
          </a:xfrm>
        </p:spPr>
        <p:txBody>
          <a:bodyPr/>
          <a:lstStyle/>
          <a:p>
            <a:pPr algn="l" rtl="0">
              <a:defRPr/>
            </a:pP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Water Soluble Vitamins</a:t>
            </a:r>
            <a:endParaRPr lang="en-US" sz="36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42C707-00A6-4C9E-9697-8172A39B80FD}" type="slidenum">
              <a:rPr lang="ar-SA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74345"/>
            <a:ext cx="8001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C00000"/>
                </a:solidFill>
              </a:rPr>
              <a:t>Absorption</a:t>
            </a:r>
          </a:p>
          <a:p>
            <a:pPr algn="l" rtl="0"/>
            <a:endParaRPr lang="en-US" sz="2800" dirty="0" smtClean="0">
              <a:solidFill>
                <a:srgbClr val="C00000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For the intestinal cells to absorb pantothenic vitamin, it must be converted into free pantothenic acid.</a:t>
            </a:r>
          </a:p>
          <a:p>
            <a:pPr algn="l" rtl="0"/>
            <a:r>
              <a:rPr lang="en-US" sz="2400" dirty="0" smtClean="0"/>
              <a:t> </a:t>
            </a:r>
          </a:p>
          <a:p>
            <a:pPr algn="ctr" rtl="0">
              <a:buFont typeface="Arial" pitchFamily="34" charset="0"/>
              <a:buChar char="•"/>
            </a:pPr>
            <a:r>
              <a:rPr lang="en-US" sz="2400" dirty="0" smtClean="0"/>
              <a:t>Free </a:t>
            </a:r>
            <a:r>
              <a:rPr lang="en-US" sz="2400" b="1" i="1" u="sng" dirty="0" smtClean="0"/>
              <a:t>Pantothenic </a:t>
            </a:r>
            <a:r>
              <a:rPr lang="en-US" sz="2400" b="1" i="1" u="sng" dirty="0"/>
              <a:t>acid </a:t>
            </a:r>
            <a:r>
              <a:rPr lang="en-US" sz="2400" dirty="0" smtClean="0"/>
              <a:t>and </a:t>
            </a:r>
            <a:r>
              <a:rPr lang="en-US" sz="2400" b="1" i="1" u="sng" dirty="0"/>
              <a:t>Biotin </a:t>
            </a:r>
            <a:r>
              <a:rPr lang="en-US" sz="2400" dirty="0" smtClean="0"/>
              <a:t>is absorbed into intestinal cells via a </a:t>
            </a:r>
            <a:r>
              <a:rPr lang="en-US" sz="2400" dirty="0" err="1" smtClean="0"/>
              <a:t>saturable</a:t>
            </a:r>
            <a:r>
              <a:rPr lang="en-US" sz="2400" dirty="0" smtClean="0"/>
              <a:t>, sodium-dependent active transport system. </a:t>
            </a:r>
            <a:r>
              <a:rPr lang="en-US" sz="2400" b="1" dirty="0" smtClean="0">
                <a:solidFill>
                  <a:srgbClr val="C00000"/>
                </a:solidFill>
              </a:rPr>
              <a:t>[Sodium-dependent multivitamin transporter (SMVT)]  </a:t>
            </a:r>
          </a:p>
          <a:p>
            <a:pPr algn="ctr" rtl="0"/>
            <a:endParaRPr lang="en-US" sz="2400" b="1" dirty="0" smtClean="0">
              <a:solidFill>
                <a:srgbClr val="C00000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high levels of intake</a:t>
            </a:r>
            <a:r>
              <a:rPr lang="en-US" sz="2400" dirty="0" smtClean="0"/>
              <a:t>, when this mechanism is saturated, some pantothenic acid may also be absorbed via passive diffusion.</a:t>
            </a:r>
            <a:r>
              <a:rPr lang="en-US" sz="2400" baseline="30000" dirty="0"/>
              <a:t> </a:t>
            </a:r>
            <a:r>
              <a:rPr lang="en-US" sz="2400" dirty="0" smtClean="0"/>
              <a:t>As intake increases 10-fold, however, absorption rate decreases to 10%.</a:t>
            </a:r>
          </a:p>
        </p:txBody>
      </p:sp>
    </p:spTree>
    <p:extLst>
      <p:ext uri="{BB962C8B-B14F-4D97-AF65-F5344CB8AC3E}">
        <p14:creationId xmlns:p14="http://schemas.microsoft.com/office/powerpoint/2010/main" val="501006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en-US" sz="3200" smtClean="0">
                <a:solidFill>
                  <a:schemeClr val="bg2"/>
                </a:solidFill>
              </a:rPr>
              <a:t>Pantothenic acid (B5)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00600"/>
          </a:xfrm>
        </p:spPr>
        <p:txBody>
          <a:bodyPr/>
          <a:lstStyle/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1. Chemical </a:t>
            </a:r>
            <a:r>
              <a:rPr lang="en-US" sz="2400" b="1" i="1" u="sng" dirty="0" smtClean="0"/>
              <a:t>structure</a:t>
            </a:r>
            <a:r>
              <a:rPr lang="en-US" sz="2400" dirty="0" smtClean="0"/>
              <a:t>  is ……..</a:t>
            </a:r>
            <a:r>
              <a:rPr lang="en-US" sz="1800" dirty="0" smtClean="0"/>
              <a:t>    </a:t>
            </a:r>
            <a:r>
              <a:rPr lang="en-US" sz="2000" b="1" dirty="0" smtClean="0">
                <a:solidFill>
                  <a:srgbClr val="CC0000"/>
                </a:solidFill>
              </a:rPr>
              <a:t>[</a:t>
            </a:r>
            <a:r>
              <a:rPr lang="en-US" sz="2000" b="1" dirty="0" err="1" smtClean="0">
                <a:solidFill>
                  <a:srgbClr val="CC0000"/>
                </a:solidFill>
              </a:rPr>
              <a:t>Pantoic</a:t>
            </a:r>
            <a:r>
              <a:rPr lang="en-US" sz="2000" b="1" dirty="0" smtClean="0">
                <a:solidFill>
                  <a:srgbClr val="CC0000"/>
                </a:solidFill>
              </a:rPr>
              <a:t> &amp; </a:t>
            </a:r>
            <a:r>
              <a:rPr lang="en-US" sz="2000" b="1" dirty="0" smtClean="0">
                <a:solidFill>
                  <a:srgbClr val="CC0000"/>
                </a:solidFill>
                <a:latin typeface="Symbol" pitchFamily="18" charset="2"/>
              </a:rPr>
              <a:t>b</a:t>
            </a:r>
            <a:r>
              <a:rPr lang="en-US" sz="2000" b="1" dirty="0" smtClean="0">
                <a:solidFill>
                  <a:srgbClr val="CC0000"/>
                </a:solidFill>
              </a:rPr>
              <a:t>- </a:t>
            </a:r>
            <a:r>
              <a:rPr lang="en-US" sz="2000" b="1" dirty="0" err="1" smtClean="0">
                <a:solidFill>
                  <a:srgbClr val="CC0000"/>
                </a:solidFill>
              </a:rPr>
              <a:t>Alanine</a:t>
            </a:r>
            <a:r>
              <a:rPr lang="en-US" sz="2000" b="1" dirty="0" smtClean="0">
                <a:solidFill>
                  <a:srgbClr val="CC0000"/>
                </a:solidFill>
              </a:rPr>
              <a:t> ]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2. </a:t>
            </a:r>
            <a:r>
              <a:rPr lang="en-US" sz="2000" b="1" i="1" u="sng" dirty="0" smtClean="0"/>
              <a:t>Active </a:t>
            </a:r>
            <a:r>
              <a:rPr lang="en-US" sz="2000" b="1" i="1" u="sng" dirty="0" err="1" smtClean="0"/>
              <a:t>pantothenic</a:t>
            </a:r>
            <a:r>
              <a:rPr lang="en-US" sz="2000" dirty="0" smtClean="0"/>
              <a:t> acid is ……….. </a:t>
            </a:r>
            <a:r>
              <a:rPr lang="en-US" sz="2000" b="1" dirty="0" smtClean="0">
                <a:solidFill>
                  <a:srgbClr val="CC0000"/>
                </a:solidFill>
              </a:rPr>
              <a:t>  [ 4-phosphopantotheine ]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3. Active form enters in the structure of  ……</a:t>
            </a:r>
          </a:p>
          <a:p>
            <a:pPr algn="l" rtl="0">
              <a:lnSpc>
                <a:spcPct val="80000"/>
              </a:lnSpc>
            </a:pPr>
            <a:r>
              <a:rPr lang="en-US" sz="2000" b="1" dirty="0" smtClean="0">
                <a:solidFill>
                  <a:srgbClr val="CC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C0000"/>
                </a:solidFill>
              </a:rPr>
              <a:t>CoASH</a:t>
            </a:r>
            <a:r>
              <a:rPr lang="en-US" sz="2400" b="1" dirty="0" smtClean="0">
                <a:solidFill>
                  <a:srgbClr val="CC0000"/>
                </a:solidFill>
              </a:rPr>
              <a:t> </a:t>
            </a:r>
            <a:r>
              <a:rPr lang="en-US" sz="2000" dirty="0" smtClean="0">
                <a:solidFill>
                  <a:srgbClr val="CC0000"/>
                </a:solidFill>
              </a:rPr>
              <a:t>= 4-phosphopantotheine + AMP</a:t>
            </a:r>
            <a:endParaRPr lang="en-US" sz="2000" b="1" dirty="0" smtClean="0">
              <a:solidFill>
                <a:srgbClr val="CC0000"/>
              </a:solidFill>
            </a:endParaRPr>
          </a:p>
          <a:p>
            <a:pPr algn="l" rtl="0">
              <a:lnSpc>
                <a:spcPct val="80000"/>
              </a:lnSpc>
            </a:pPr>
            <a:r>
              <a:rPr lang="en-US" sz="2000" b="1" dirty="0" smtClean="0">
                <a:solidFill>
                  <a:srgbClr val="CC0000"/>
                </a:solidFill>
              </a:rPr>
              <a:t> </a:t>
            </a:r>
            <a:r>
              <a:rPr lang="en-US" sz="2400" b="1" u="sng" dirty="0" smtClean="0">
                <a:solidFill>
                  <a:srgbClr val="CC0000"/>
                </a:solidFill>
              </a:rPr>
              <a:t>ACP</a:t>
            </a:r>
            <a:r>
              <a:rPr lang="en-US" sz="2000" dirty="0" smtClean="0">
                <a:solidFill>
                  <a:srgbClr val="CC0000"/>
                </a:solidFill>
              </a:rPr>
              <a:t>; </a:t>
            </a:r>
            <a:r>
              <a:rPr lang="en-US" sz="2000" dirty="0" err="1" smtClean="0">
                <a:solidFill>
                  <a:srgbClr val="CC0000"/>
                </a:solidFill>
              </a:rPr>
              <a:t>acyl</a:t>
            </a:r>
            <a:r>
              <a:rPr lang="en-US" sz="2000" dirty="0" smtClean="0">
                <a:solidFill>
                  <a:srgbClr val="CC0000"/>
                </a:solidFill>
              </a:rPr>
              <a:t> carrier protein</a:t>
            </a:r>
            <a:r>
              <a:rPr lang="en-US" sz="2400" b="1" dirty="0" smtClean="0">
                <a:solidFill>
                  <a:srgbClr val="CC0000"/>
                </a:solidFill>
              </a:rPr>
              <a:t> </a:t>
            </a:r>
            <a:endParaRPr lang="en-US" sz="2000" b="1" dirty="0" smtClean="0">
              <a:solidFill>
                <a:srgbClr val="CC0000"/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1800" b="1" dirty="0" smtClean="0">
              <a:solidFill>
                <a:srgbClr val="CC0000"/>
              </a:solidFill>
            </a:endParaRPr>
          </a:p>
          <a:p>
            <a:pPr algn="l" rtl="0">
              <a:lnSpc>
                <a:spcPct val="70000"/>
              </a:lnSpc>
              <a:buFont typeface="Wingdings" pitchFamily="2" charset="2"/>
              <a:buNone/>
            </a:pPr>
            <a:r>
              <a:rPr lang="en-US" sz="2000" dirty="0" smtClean="0"/>
              <a:t>4. Its </a:t>
            </a:r>
            <a:r>
              <a:rPr lang="en-US" sz="2000" b="1" i="1" u="sng" dirty="0" smtClean="0"/>
              <a:t>active</a:t>
            </a:r>
            <a:r>
              <a:rPr lang="en-US" sz="2000" i="1" dirty="0" smtClean="0"/>
              <a:t> group</a:t>
            </a:r>
            <a:r>
              <a:rPr lang="en-US" sz="2000" dirty="0" smtClean="0"/>
              <a:t> is: …….    </a:t>
            </a:r>
            <a:r>
              <a:rPr lang="en-US" sz="2000" b="1" dirty="0" smtClean="0">
                <a:solidFill>
                  <a:srgbClr val="CC0000"/>
                </a:solidFill>
              </a:rPr>
              <a:t>[ </a:t>
            </a:r>
            <a:r>
              <a:rPr lang="en-US" sz="2000" b="1" dirty="0" err="1" smtClean="0">
                <a:solidFill>
                  <a:srgbClr val="CC0000"/>
                </a:solidFill>
              </a:rPr>
              <a:t>Thiol</a:t>
            </a:r>
            <a:r>
              <a:rPr lang="en-US" sz="2000" b="1" dirty="0" smtClean="0">
                <a:solidFill>
                  <a:srgbClr val="CC0000"/>
                </a:solidFill>
              </a:rPr>
              <a:t> group ]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400" dirty="0" smtClean="0"/>
              <a:t>5. Its </a:t>
            </a:r>
            <a:r>
              <a:rPr lang="en-US" sz="2400" b="1" i="1" u="sng" dirty="0" smtClean="0"/>
              <a:t>function </a:t>
            </a:r>
            <a:r>
              <a:rPr lang="en-US" sz="2400" b="1" i="1" dirty="0" smtClean="0"/>
              <a:t>as is:</a:t>
            </a:r>
            <a:r>
              <a:rPr lang="en-US" sz="2400" dirty="0" smtClean="0"/>
              <a:t> </a:t>
            </a:r>
            <a:r>
              <a:rPr lang="en-US" sz="2000" b="1" dirty="0" smtClean="0">
                <a:solidFill>
                  <a:srgbClr val="CC0000"/>
                </a:solidFill>
              </a:rPr>
              <a:t> [ Carrier of acyl radicals ].</a:t>
            </a:r>
            <a:r>
              <a:rPr lang="en-US" sz="2000" dirty="0"/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coenzyme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000" dirty="0"/>
              <a:t>used in energy metabolism 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2000" b="1" dirty="0" smtClean="0">
              <a:solidFill>
                <a:srgbClr val="CC0000"/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/>
              <a:t>       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63BE5EE-43FC-4366-B77B-BDD5F7CFE0D2}" type="slidenum">
              <a:rPr lang="ar-SA" smtClean="0"/>
              <a:pPr/>
              <a:t>25</a:t>
            </a:fld>
            <a:endParaRPr lang="en-US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0" y="4191000"/>
            <a:ext cx="3663950" cy="2057400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pSp>
        <p:nvGrpSpPr>
          <p:cNvPr id="27654" name="Group 5"/>
          <p:cNvGrpSpPr>
            <a:grpSpLocks/>
          </p:cNvGrpSpPr>
          <p:nvPr/>
        </p:nvGrpSpPr>
        <p:grpSpPr bwMode="auto">
          <a:xfrm>
            <a:off x="4267200" y="3886200"/>
            <a:ext cx="4408488" cy="2286000"/>
            <a:chOff x="328613" y="3246120"/>
            <a:chExt cx="8575675" cy="36576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8613" y="3855720"/>
              <a:ext cx="8575675" cy="3048000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6094385" y="3246120"/>
              <a:ext cx="76303" cy="1219200"/>
            </a:xfrm>
            <a:prstGeom prst="downArrow">
              <a:avLst>
                <a:gd name="adj1" fmla="val 50000"/>
                <a:gd name="adj2" fmla="val 400000"/>
              </a:avLst>
            </a:prstGeom>
            <a:solidFill>
              <a:schemeClr val="bg2"/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457996" y="4922520"/>
              <a:ext cx="683400" cy="76200"/>
            </a:xfrm>
            <a:prstGeom prst="rightArrow">
              <a:avLst>
                <a:gd name="adj1" fmla="val 50000"/>
                <a:gd name="adj2" fmla="val 225000"/>
              </a:avLst>
            </a:prstGeom>
            <a:solidFill>
              <a:schemeClr val="bg2"/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3506754" y="3779520"/>
              <a:ext cx="76303" cy="685800"/>
            </a:xfrm>
            <a:prstGeom prst="downArrow">
              <a:avLst>
                <a:gd name="adj1" fmla="val 50000"/>
                <a:gd name="adj2" fmla="val 225000"/>
              </a:avLst>
            </a:prstGeom>
            <a:solidFill>
              <a:srgbClr val="CC0000"/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8382000" y="4419600"/>
            <a:ext cx="304800" cy="609600"/>
          </a:xfrm>
          <a:prstGeom prst="ellipse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04800"/>
          </a:xfrm>
        </p:spPr>
        <p:txBody>
          <a:bodyPr/>
          <a:lstStyle/>
          <a:p>
            <a:r>
              <a:rPr lang="en-US" sz="3200" smtClean="0"/>
              <a:t>Pantothenic acid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648200"/>
          </a:xfrm>
        </p:spPr>
        <p:txBody>
          <a:bodyPr/>
          <a:lstStyle/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sz="2000" b="1" i="1" u="sng" dirty="0" smtClean="0"/>
              <a:t>6- Sources</a:t>
            </a:r>
            <a:r>
              <a:rPr lang="en-US" sz="2000" dirty="0" smtClean="0"/>
              <a:t>  are: </a:t>
            </a:r>
            <a:r>
              <a:rPr lang="en-US" sz="1800" dirty="0" smtClean="0"/>
              <a:t> 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CC0000"/>
                </a:solidFill>
              </a:rPr>
              <a:t>[as B1 ]</a:t>
            </a:r>
          </a:p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endParaRPr lang="en-US" sz="1800" b="1" dirty="0" smtClean="0">
              <a:solidFill>
                <a:srgbClr val="CC0000"/>
              </a:solidFill>
            </a:endParaRPr>
          </a:p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7-</a:t>
            </a:r>
            <a:r>
              <a:rPr lang="en-US" sz="2000" b="1" i="1" u="sng" dirty="0" smtClean="0"/>
              <a:t> Reactions</a:t>
            </a:r>
            <a:r>
              <a:rPr lang="en-US" sz="2000" b="1" dirty="0" smtClean="0"/>
              <a:t> </a:t>
            </a:r>
            <a:r>
              <a:rPr lang="en-US" sz="2000" dirty="0" smtClean="0"/>
              <a:t>requiring</a:t>
            </a:r>
            <a:r>
              <a:rPr lang="en-US" sz="2000" b="1" dirty="0" smtClean="0"/>
              <a:t> </a:t>
            </a:r>
            <a:r>
              <a:rPr lang="en-US" sz="2000" b="1" u="sng" dirty="0" err="1" smtClean="0"/>
              <a:t>CoASH</a:t>
            </a:r>
            <a:r>
              <a:rPr lang="en-US" sz="2000" b="1" dirty="0" smtClean="0"/>
              <a:t>:</a:t>
            </a:r>
          </a:p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     </a:t>
            </a:r>
            <a:r>
              <a:rPr lang="en-US" sz="2000" dirty="0" smtClean="0">
                <a:solidFill>
                  <a:srgbClr val="CC0000"/>
                </a:solidFill>
              </a:rPr>
              <a:t>a- oxidative </a:t>
            </a:r>
            <a:r>
              <a:rPr lang="en-US" sz="2000" dirty="0" err="1" smtClean="0">
                <a:solidFill>
                  <a:srgbClr val="CC0000"/>
                </a:solidFill>
              </a:rPr>
              <a:t>decarboxylation</a:t>
            </a:r>
            <a:r>
              <a:rPr lang="en-US" sz="2000" dirty="0" smtClean="0">
                <a:solidFill>
                  <a:srgbClr val="CC0000"/>
                </a:solidFill>
              </a:rPr>
              <a:t> of a </a:t>
            </a:r>
            <a:r>
              <a:rPr lang="en-US" sz="2000" dirty="0" err="1" smtClean="0">
                <a:solidFill>
                  <a:srgbClr val="CC0000"/>
                </a:solidFill>
              </a:rPr>
              <a:t>keto</a:t>
            </a:r>
            <a:r>
              <a:rPr lang="en-US" sz="2000" dirty="0" smtClean="0">
                <a:solidFill>
                  <a:srgbClr val="CC0000"/>
                </a:solidFill>
              </a:rPr>
              <a:t> acids           Energy.</a:t>
            </a:r>
          </a:p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CC0000"/>
                </a:solidFill>
              </a:rPr>
              <a:t>      b- oxidation of Fatty acid                                              </a:t>
            </a:r>
          </a:p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CC0000"/>
                </a:solidFill>
              </a:rPr>
              <a:t>      e- acetylating reactions </a:t>
            </a:r>
            <a:r>
              <a:rPr lang="en-US" sz="2000" dirty="0" smtClean="0">
                <a:solidFill>
                  <a:srgbClr val="0000A4"/>
                </a:solidFill>
              </a:rPr>
              <a:t>as acetyl choline</a:t>
            </a:r>
            <a:r>
              <a:rPr lang="en-US" sz="2000" dirty="0" smtClean="0">
                <a:solidFill>
                  <a:srgbClr val="0000A4"/>
                </a:solidFill>
              </a:rPr>
              <a:t>.</a:t>
            </a:r>
            <a:endParaRPr lang="en-US" sz="1800" b="1" dirty="0" smtClean="0">
              <a:solidFill>
                <a:srgbClr val="CC0000"/>
              </a:solidFill>
            </a:endParaRPr>
          </a:p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8-</a:t>
            </a:r>
            <a:r>
              <a:rPr lang="en-US" sz="2000" b="1" u="sng" dirty="0" smtClean="0"/>
              <a:t> </a:t>
            </a:r>
            <a:r>
              <a:rPr lang="en-US" sz="2000" b="1" i="1" u="sng" dirty="0" smtClean="0"/>
              <a:t>Reaction</a:t>
            </a:r>
            <a:r>
              <a:rPr lang="en-US" sz="2000" b="1" dirty="0" smtClean="0"/>
              <a:t> </a:t>
            </a:r>
            <a:r>
              <a:rPr lang="en-US" sz="2000" dirty="0" smtClean="0"/>
              <a:t>requiring</a:t>
            </a:r>
            <a:r>
              <a:rPr lang="en-US" sz="2000" b="1" dirty="0" smtClean="0"/>
              <a:t> </a:t>
            </a:r>
            <a:r>
              <a:rPr lang="en-US" sz="2000" b="1" u="sng" dirty="0" smtClean="0"/>
              <a:t>ACP</a:t>
            </a:r>
            <a:r>
              <a:rPr lang="en-US" sz="2000" b="1" dirty="0" smtClean="0"/>
              <a:t> is :</a:t>
            </a:r>
            <a:r>
              <a:rPr lang="en-US" sz="2000" b="1" u="sng" dirty="0" smtClean="0"/>
              <a:t> </a:t>
            </a:r>
            <a:r>
              <a:rPr lang="en-US" sz="1800" b="1" dirty="0" smtClean="0">
                <a:solidFill>
                  <a:srgbClr val="CC0000"/>
                </a:solidFill>
              </a:rPr>
              <a:t> [  Fatty acids </a:t>
            </a:r>
            <a:r>
              <a:rPr lang="en-US" sz="1800" b="1" smtClean="0">
                <a:solidFill>
                  <a:srgbClr val="CC0000"/>
                </a:solidFill>
              </a:rPr>
              <a:t>synthesis </a:t>
            </a:r>
            <a:r>
              <a:rPr lang="en-US" sz="1800" b="1" smtClean="0">
                <a:solidFill>
                  <a:srgbClr val="CC0000"/>
                </a:solidFill>
              </a:rPr>
              <a:t>]</a:t>
            </a:r>
          </a:p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endParaRPr lang="en-US" sz="1200" b="1" dirty="0" smtClean="0">
              <a:solidFill>
                <a:srgbClr val="CC0000"/>
              </a:solidFill>
            </a:endParaRPr>
          </a:p>
          <a:p>
            <a:pPr algn="l" rtl="0"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Destruction: </a:t>
            </a:r>
            <a:r>
              <a:rPr lang="en-US" sz="2000" dirty="0" smtClean="0"/>
              <a:t>Easily destroyed by food processing.</a:t>
            </a:r>
          </a:p>
          <a:p>
            <a:pPr algn="l" rtl="0"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Functions: </a:t>
            </a:r>
            <a:r>
              <a:rPr lang="en-US" sz="2000" dirty="0" smtClean="0"/>
              <a:t>Part of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coenzyme A </a:t>
            </a:r>
            <a:r>
              <a:rPr lang="en-US" sz="2000" dirty="0" smtClean="0"/>
              <a:t>used in </a:t>
            </a:r>
            <a:r>
              <a:rPr lang="en-US" sz="2000" b="1" dirty="0" smtClean="0">
                <a:solidFill>
                  <a:srgbClr val="00B050"/>
                </a:solidFill>
              </a:rPr>
              <a:t>energy metabolism. </a:t>
            </a:r>
          </a:p>
          <a:p>
            <a:pPr algn="l" rtl="0"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Deficiency: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rare</a:t>
            </a:r>
            <a:r>
              <a:rPr lang="en-US" sz="2000" dirty="0" smtClean="0"/>
              <a:t> because it is very widespread in natural food.</a:t>
            </a:r>
          </a:p>
          <a:p>
            <a:pPr algn="l" rtl="0">
              <a:buFontTx/>
              <a:buChar char="-"/>
              <a:defRPr/>
            </a:pPr>
            <a:r>
              <a:rPr lang="en-US" sz="2000" dirty="0" smtClean="0"/>
              <a:t>Nausea, vomiting.    -Easy fatigability.    -Dermatitis.</a:t>
            </a:r>
          </a:p>
          <a:p>
            <a:pPr algn="l" rtl="0">
              <a:buFontTx/>
              <a:buChar char="-"/>
              <a:defRPr/>
            </a:pPr>
            <a:r>
              <a:rPr lang="en-US" sz="2000" dirty="0" smtClean="0"/>
              <a:t>Depression,</a:t>
            </a:r>
            <a:r>
              <a:rPr lang="cs-CZ" sz="2000" dirty="0" smtClean="0"/>
              <a:t> neurological symptoms</a:t>
            </a:r>
            <a:r>
              <a:rPr lang="en-US" sz="2000" dirty="0" smtClean="0"/>
              <a:t>  (</a:t>
            </a:r>
            <a:r>
              <a:rPr lang="cs-CZ" sz="2000" dirty="0" smtClean="0"/>
              <a:t>disorders of the synthesis of acetylcholine</a:t>
            </a:r>
            <a:r>
              <a:rPr lang="en-US" sz="2000" dirty="0" smtClean="0"/>
              <a:t>). Numbness, muscle cramps, inability to walk.</a:t>
            </a:r>
          </a:p>
          <a:p>
            <a:pPr algn="l" rtl="0">
              <a:buFontTx/>
              <a:buChar char="-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Burning foot syndrome </a:t>
            </a:r>
            <a:r>
              <a:rPr lang="en-US" sz="2000" dirty="0" smtClean="0"/>
              <a:t>(severe burning and excessive sweating).</a:t>
            </a:r>
          </a:p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endParaRPr lang="en-US" sz="1800" b="1" dirty="0" smtClean="0">
              <a:solidFill>
                <a:srgbClr val="CC0000"/>
              </a:solidFill>
            </a:endParaRPr>
          </a:p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rgbClr val="CC0000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5867400" y="2133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 flipV="1">
            <a:off x="3810000" y="2209800"/>
            <a:ext cx="2590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4574E9C-F254-4426-BFE8-549FCE9D132D}" type="slidenum">
              <a:rPr lang="ar-SA" smtClean="0"/>
              <a:pPr/>
              <a:t>26</a:t>
            </a:fld>
            <a:endParaRPr 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0" y="6172200"/>
            <a:ext cx="6075125" cy="584775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Thank you &amp; Best wishes: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Dr.Eman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 </a:t>
            </a:r>
            <a:r>
              <a:rPr lang="en-US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Shaat</a:t>
            </a:r>
            <a:endParaRPr lang="en-US" sz="3200" dirty="0">
              <a:solidFill>
                <a:schemeClr val="bg2">
                  <a:lumMod val="60000"/>
                  <a:lumOff val="4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00600" y="381000"/>
            <a:ext cx="4038600" cy="1447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1600" kern="0" dirty="0">
                <a:latin typeface="+mn-lt"/>
                <a:cs typeface="+mn-cs"/>
              </a:rPr>
              <a:t>     Adenine                   </a:t>
            </a:r>
            <a:r>
              <a:rPr lang="en-US" sz="1600" kern="0" dirty="0" err="1">
                <a:latin typeface="+mn-lt"/>
                <a:cs typeface="+mn-cs"/>
              </a:rPr>
              <a:t>Thioethanolamine</a:t>
            </a:r>
            <a:endParaRPr lang="en-US" sz="1600" kern="0" dirty="0">
              <a:latin typeface="+mn-lt"/>
              <a:cs typeface="+mn-cs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1600" kern="0" dirty="0">
                <a:latin typeface="+mn-lt"/>
                <a:cs typeface="+mn-cs"/>
              </a:rPr>
              <a:t>       ¦                                   ¦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1600" kern="0" dirty="0">
                <a:latin typeface="+mn-lt"/>
                <a:cs typeface="+mn-cs"/>
              </a:rPr>
              <a:t>    Ribose — P — P — </a:t>
            </a:r>
            <a:r>
              <a:rPr lang="en-US" sz="1600" kern="0" dirty="0" err="1">
                <a:latin typeface="+mn-lt"/>
                <a:cs typeface="+mn-cs"/>
              </a:rPr>
              <a:t>Pantothenic</a:t>
            </a:r>
            <a:r>
              <a:rPr lang="en-US" sz="1600" kern="0" dirty="0">
                <a:latin typeface="+mn-lt"/>
                <a:cs typeface="+mn-cs"/>
              </a:rPr>
              <a:t> acid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1600" kern="0" dirty="0">
              <a:latin typeface="+mn-lt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410200" y="144780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 of Co-ASH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53000" y="304800"/>
            <a:ext cx="1371600" cy="1219200"/>
          </a:xfrm>
          <a:prstGeom prst="ellipse">
            <a:avLst/>
          </a:prstGeom>
          <a:noFill/>
          <a:ln w="31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sz="1400"/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420597" y="1066800"/>
            <a:ext cx="684803" cy="36933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>
          <a:xfrm>
            <a:off x="55563" y="107950"/>
            <a:ext cx="9088437" cy="958850"/>
          </a:xfrm>
        </p:spPr>
        <p:txBody>
          <a:bodyPr/>
          <a:lstStyle/>
          <a:p>
            <a:r>
              <a:rPr lang="en-US" sz="3200" smtClean="0">
                <a:solidFill>
                  <a:srgbClr val="C00000"/>
                </a:solidFill>
              </a:rPr>
              <a:t>Digesting and absorbing water-soluble vitamins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/>
          <a:srcRect t="1735" b="1761"/>
          <a:stretch>
            <a:fillRect/>
          </a:stretch>
        </p:blipFill>
        <p:spPr bwMode="auto">
          <a:xfrm>
            <a:off x="1781175" y="930275"/>
            <a:ext cx="5578475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3200" b="1" dirty="0" smtClean="0"/>
              <a:t>Thiamin (B1)</a:t>
            </a:r>
            <a:r>
              <a:rPr lang="en-US" sz="3200" dirty="0" smtClean="0"/>
              <a:t>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181600" cy="2362200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sz="2000" b="1" smtClean="0">
                <a:solidFill>
                  <a:srgbClr val="0070C0"/>
                </a:solidFill>
              </a:rPr>
              <a:t>Chemistry:</a:t>
            </a:r>
          </a:p>
          <a:p>
            <a:pPr algn="l" rtl="0"/>
            <a:r>
              <a:rPr lang="en-US" sz="2000" smtClean="0"/>
              <a:t>a substituted </a:t>
            </a:r>
            <a:r>
              <a:rPr lang="en-US" sz="2000" b="1" smtClean="0">
                <a:solidFill>
                  <a:srgbClr val="00B050"/>
                </a:solidFill>
              </a:rPr>
              <a:t>pyrimidine</a:t>
            </a:r>
            <a:r>
              <a:rPr lang="en-US" sz="2000" smtClean="0"/>
              <a:t> joined by a methylene bridge to a substituted </a:t>
            </a:r>
            <a:r>
              <a:rPr lang="en-US" sz="2000" b="1" smtClean="0">
                <a:solidFill>
                  <a:srgbClr val="00B050"/>
                </a:solidFill>
              </a:rPr>
              <a:t>thiazole.</a:t>
            </a:r>
            <a:endParaRPr lang="en-US" sz="2000" smtClean="0"/>
          </a:p>
          <a:p>
            <a:pPr algn="l" rtl="0">
              <a:buFont typeface="Wingdings" pitchFamily="2" charset="2"/>
              <a:buNone/>
            </a:pPr>
            <a:r>
              <a:rPr lang="en-US" sz="2000" b="1" smtClean="0">
                <a:solidFill>
                  <a:srgbClr val="0070C0"/>
                </a:solidFill>
              </a:rPr>
              <a:t>Requirements:</a:t>
            </a:r>
            <a:r>
              <a:rPr lang="en-US" sz="2000" smtClean="0"/>
              <a:t> </a:t>
            </a:r>
            <a:r>
              <a:rPr lang="en-US" sz="2000" b="1" smtClean="0">
                <a:solidFill>
                  <a:srgbClr val="00B050"/>
                </a:solidFill>
              </a:rPr>
              <a:t>1-1.5 mg/day </a:t>
            </a:r>
            <a:r>
              <a:rPr lang="en-US" sz="2000" smtClean="0"/>
              <a:t>for adults</a:t>
            </a:r>
            <a:r>
              <a:rPr lang="en-US" sz="2000" b="1" smtClean="0"/>
              <a:t>.</a:t>
            </a:r>
            <a:r>
              <a:rPr lang="en-US" sz="2000" smtClean="0"/>
              <a:t> (Higher needs in pregnancy, high CHO diet)</a:t>
            </a:r>
          </a:p>
          <a:p>
            <a:pPr algn="l" rtl="0">
              <a:buFont typeface="Wingdings" pitchFamily="2" charset="2"/>
              <a:buNone/>
            </a:pPr>
            <a:endParaRPr lang="en-US" sz="2000" smtClean="0"/>
          </a:p>
        </p:txBody>
      </p:sp>
      <p:pic>
        <p:nvPicPr>
          <p:cNvPr id="10244" name="Picture 4" descr="thiami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685800"/>
            <a:ext cx="3657600" cy="19050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3505200"/>
            <a:ext cx="807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kern="0" dirty="0">
                <a:solidFill>
                  <a:srgbClr val="0070C0"/>
                </a:solidFill>
                <a:latin typeface="+mn-lt"/>
                <a:cs typeface="+mn-cs"/>
              </a:rPr>
              <a:t>Sources: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b="1" kern="0" dirty="0">
                <a:solidFill>
                  <a:srgbClr val="00B050"/>
                </a:solidFill>
                <a:latin typeface="+mn-lt"/>
                <a:cs typeface="+mn-cs"/>
              </a:rPr>
              <a:t>Plant sources: </a:t>
            </a:r>
            <a:r>
              <a:rPr lang="en-US" sz="2000" kern="0" dirty="0">
                <a:latin typeface="+mn-lt"/>
                <a:cs typeface="+mn-cs"/>
              </a:rPr>
              <a:t>whole grains (unrefined cereal grains), beans, peas, nuts and bran.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b="1" kern="0" dirty="0">
                <a:solidFill>
                  <a:srgbClr val="00B050"/>
                </a:solidFill>
                <a:latin typeface="+mn-lt"/>
                <a:cs typeface="+mn-cs"/>
              </a:rPr>
              <a:t>Animal sources: </a:t>
            </a:r>
            <a:r>
              <a:rPr lang="en-US" sz="2000" kern="0" dirty="0">
                <a:latin typeface="+mn-lt"/>
                <a:cs typeface="+mn-cs"/>
              </a:rPr>
              <a:t>liver, heart, kidney and milk.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b="1" kern="0" dirty="0">
                <a:solidFill>
                  <a:srgbClr val="00B050"/>
                </a:solidFill>
                <a:latin typeface="+mn-lt"/>
                <a:cs typeface="+mn-cs"/>
              </a:rPr>
              <a:t>Yeast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kern="0" dirty="0">
                <a:solidFill>
                  <a:srgbClr val="0070C0"/>
                </a:solidFill>
                <a:latin typeface="+mn-lt"/>
                <a:cs typeface="+mn-cs"/>
              </a:rPr>
              <a:t>Activation (Co-enzyme):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cs typeface="+mn-cs"/>
              </a:rPr>
              <a:t>Conversion of thiamin to its active form </a:t>
            </a:r>
            <a:r>
              <a:rPr lang="en-US" sz="2000" b="1" kern="0" dirty="0">
                <a:solidFill>
                  <a:srgbClr val="00B050"/>
                </a:solidFill>
                <a:latin typeface="+mn-lt"/>
                <a:cs typeface="+mn-cs"/>
              </a:rPr>
              <a:t>thiamin </a:t>
            </a:r>
            <a:r>
              <a:rPr lang="en-US" sz="2000" b="1" kern="0" dirty="0" err="1" smtClean="0">
                <a:solidFill>
                  <a:srgbClr val="00B050"/>
                </a:solidFill>
                <a:latin typeface="+mn-lt"/>
                <a:cs typeface="+mn-cs"/>
              </a:rPr>
              <a:t>pyro-pphosphate</a:t>
            </a:r>
            <a:endParaRPr lang="en-US" sz="2000" b="1" kern="0" dirty="0">
              <a:solidFill>
                <a:srgbClr val="00B050"/>
              </a:solidFill>
              <a:latin typeface="+mn-lt"/>
              <a:cs typeface="+mn-cs"/>
            </a:endParaRPr>
          </a:p>
          <a:p>
            <a:pPr marL="342900" indent="-342900" algn="ctr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kern="0" dirty="0">
                <a:solidFill>
                  <a:srgbClr val="00B050"/>
                </a:solidFill>
                <a:latin typeface="+mn-lt"/>
                <a:cs typeface="+mn-cs"/>
              </a:rPr>
              <a:t>TPP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  <a:cs typeface="+mn-cs"/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917B3B8-503A-4F39-87F0-648B934029E8}" type="slidenum">
              <a:rPr lang="ar-SA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en-US" sz="3200" b="1" dirty="0" smtClean="0"/>
              <a:t>Absorption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791200"/>
          </a:xfrm>
        </p:spPr>
        <p:txBody>
          <a:bodyPr>
            <a:noAutofit/>
          </a:bodyPr>
          <a:lstStyle/>
          <a:p>
            <a:pPr marL="0" indent="0" algn="l" rtl="0"/>
            <a:r>
              <a:rPr lang="en-US" sz="2000" dirty="0" smtClean="0"/>
              <a:t>Thiamine </a:t>
            </a:r>
            <a:r>
              <a:rPr lang="en-US" sz="2000" dirty="0"/>
              <a:t>is released by the </a:t>
            </a:r>
            <a:r>
              <a:rPr lang="en-US" sz="2000" dirty="0" smtClean="0"/>
              <a:t>action of</a:t>
            </a:r>
            <a:r>
              <a:rPr lang="en-US" sz="2000" dirty="0"/>
              <a:t> </a:t>
            </a:r>
            <a:r>
              <a:rPr lang="en-US" sz="2000" dirty="0" err="1"/>
              <a:t>pyrophosphatase</a:t>
            </a:r>
            <a:r>
              <a:rPr lang="en-US" sz="2000" dirty="0"/>
              <a:t> </a:t>
            </a:r>
            <a:endParaRPr lang="en-US" sz="2000" dirty="0" smtClean="0"/>
          </a:p>
          <a:p>
            <a:pPr marL="0" indent="0" algn="l" rtl="0"/>
            <a:r>
              <a:rPr lang="en-US" sz="2000" dirty="0" smtClean="0"/>
              <a:t>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low concentrations</a:t>
            </a:r>
            <a:r>
              <a:rPr lang="en-US" sz="2000" dirty="0"/>
              <a:t>, the process is </a:t>
            </a:r>
            <a:r>
              <a:rPr lang="en-US" sz="2000" b="1" dirty="0" smtClean="0">
                <a:solidFill>
                  <a:srgbClr val="C00000"/>
                </a:solidFill>
              </a:rPr>
              <a:t>carrier-mediated.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concentrations</a:t>
            </a:r>
            <a:r>
              <a:rPr lang="en-US" sz="2000" dirty="0"/>
              <a:t>, absorption also occurs via </a:t>
            </a:r>
            <a:r>
              <a:rPr lang="en-US" sz="2000" b="1" dirty="0">
                <a:solidFill>
                  <a:srgbClr val="C00000"/>
                </a:solidFill>
              </a:rPr>
              <a:t>passive diffusion.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0" indent="0" algn="l" rtl="0"/>
            <a:r>
              <a:rPr lang="en-US" sz="2000" dirty="0" smtClean="0"/>
              <a:t> It can </a:t>
            </a:r>
            <a:r>
              <a:rPr lang="en-US" sz="2000" dirty="0"/>
              <a:t>be inhibited by 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alcohol </a:t>
            </a:r>
            <a:r>
              <a:rPr 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consumption</a:t>
            </a:r>
            <a:r>
              <a:rPr lang="en-US" sz="2000" baseline="30000" dirty="0" smtClean="0"/>
              <a:t>.</a:t>
            </a:r>
            <a:r>
              <a:rPr lang="en-US" sz="2000" dirty="0" smtClean="0"/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0" indent="0" algn="l" rtl="0"/>
            <a:r>
              <a:rPr lang="en-US" sz="2000" dirty="0" smtClean="0"/>
              <a:t>On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serosal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 of the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intestine</a:t>
            </a:r>
            <a:r>
              <a:rPr lang="en-US" sz="2000" dirty="0" smtClean="0"/>
              <a:t>, its transport is dependent </a:t>
            </a:r>
            <a:r>
              <a:rPr lang="en-US" sz="2000" dirty="0"/>
              <a:t>on </a:t>
            </a:r>
            <a:r>
              <a:rPr lang="en-US" sz="2000" b="1" dirty="0">
                <a:solidFill>
                  <a:srgbClr val="C00000"/>
                </a:solidFill>
              </a:rPr>
              <a:t>Na</a:t>
            </a:r>
            <a:r>
              <a:rPr lang="en-US" sz="2000" b="1" baseline="30000" dirty="0">
                <a:solidFill>
                  <a:srgbClr val="C00000"/>
                </a:solidFill>
              </a:rPr>
              <a:t>+</a:t>
            </a:r>
            <a:r>
              <a:rPr lang="en-US" sz="2000" b="1" dirty="0">
                <a:solidFill>
                  <a:srgbClr val="C00000"/>
                </a:solidFill>
              </a:rPr>
              <a:t>-dependent ATPase</a:t>
            </a:r>
            <a:r>
              <a:rPr lang="en-US" sz="2000" dirty="0" smtClean="0"/>
              <a:t>.</a:t>
            </a:r>
          </a:p>
          <a:p>
            <a:pPr algn="l" rtl="0"/>
            <a:r>
              <a:rPr lang="en-US" sz="2000" dirty="0" smtClean="0"/>
              <a:t>The </a:t>
            </a:r>
            <a:r>
              <a:rPr lang="en-US" sz="2000" dirty="0"/>
              <a:t>majority of thiamine in </a:t>
            </a:r>
            <a:r>
              <a:rPr lang="en-US" sz="2000" b="1" u="sng" dirty="0">
                <a:solidFill>
                  <a:srgbClr val="0070C0"/>
                </a:solidFill>
              </a:rPr>
              <a:t>serum</a:t>
            </a:r>
            <a:r>
              <a:rPr lang="en-US" sz="2000" dirty="0"/>
              <a:t> is bound to proteins, mainly </a:t>
            </a:r>
            <a:r>
              <a:rPr lang="en-US" sz="2000" b="1" dirty="0">
                <a:solidFill>
                  <a:srgbClr val="C00000"/>
                </a:solidFill>
              </a:rPr>
              <a:t>albumin</a:t>
            </a:r>
            <a:r>
              <a:rPr lang="en-US" sz="2000" dirty="0"/>
              <a:t>.</a:t>
            </a:r>
          </a:p>
          <a:p>
            <a:pPr algn="l" rtl="0"/>
            <a:r>
              <a:rPr lang="en-US" sz="2000" dirty="0"/>
              <a:t> Approximately 90% of total thiamine in blood is in </a:t>
            </a:r>
            <a:r>
              <a:rPr lang="en-US" sz="2000" b="1" dirty="0">
                <a:solidFill>
                  <a:srgbClr val="C00000"/>
                </a:solidFill>
              </a:rPr>
              <a:t>RBC</a:t>
            </a:r>
            <a:r>
              <a:rPr lang="en-US" sz="2000" b="1" dirty="0" smtClean="0">
                <a:solidFill>
                  <a:srgbClr val="C00000"/>
                </a:solidFill>
              </a:rPr>
              <a:t>.</a:t>
            </a:r>
          </a:p>
          <a:p>
            <a:pPr algn="l" rtl="0">
              <a:buNone/>
            </a:pPr>
            <a:r>
              <a:rPr lang="en-US" sz="2000" b="1" u="sng" dirty="0">
                <a:solidFill>
                  <a:srgbClr val="0070C0"/>
                </a:solidFill>
              </a:rPr>
              <a:t>Cellular uptake</a:t>
            </a:r>
          </a:p>
          <a:p>
            <a:pPr algn="l" rtl="0"/>
            <a:r>
              <a:rPr lang="en-US" sz="2000" dirty="0"/>
              <a:t>Thiamine uptake and secretion appears to be mediated by a soluble thiamine transporter that is </a:t>
            </a:r>
            <a:r>
              <a:rPr lang="en-US" sz="2000" b="1" dirty="0">
                <a:solidFill>
                  <a:srgbClr val="C00000"/>
                </a:solidFill>
              </a:rPr>
              <a:t>dependent on </a:t>
            </a:r>
            <a:r>
              <a:rPr lang="en-US" sz="2000" b="1" dirty="0" smtClean="0">
                <a:solidFill>
                  <a:srgbClr val="C00000"/>
                </a:solidFill>
              </a:rPr>
              <a:t>Na</a:t>
            </a:r>
            <a:r>
              <a:rPr lang="en-US" sz="2000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[Thiamin </a:t>
            </a:r>
            <a:r>
              <a:rPr lang="en-US" sz="2000" b="1" dirty="0">
                <a:solidFill>
                  <a:srgbClr val="C00000"/>
                </a:solidFill>
              </a:rPr>
              <a:t>transporter-1 &amp; 2 (</a:t>
            </a:r>
            <a:r>
              <a:rPr lang="en-US" sz="2000" dirty="0"/>
              <a:t>human THTR-1 &amp; 2</a:t>
            </a:r>
            <a:r>
              <a:rPr lang="en-US" sz="2000" dirty="0" smtClean="0"/>
              <a:t>)].</a:t>
            </a:r>
            <a:endParaRPr lang="en-US" sz="2000" dirty="0"/>
          </a:p>
          <a:p>
            <a:pPr marL="0" indent="0" algn="l" rtl="0">
              <a:buNone/>
            </a:pPr>
            <a:r>
              <a:rPr lang="en-US" sz="2000" b="1" u="sng" dirty="0">
                <a:solidFill>
                  <a:srgbClr val="0070C0"/>
                </a:solidFill>
              </a:rPr>
              <a:t>Storage</a:t>
            </a:r>
            <a:r>
              <a:rPr lang="en-US" sz="2000" b="1" dirty="0">
                <a:solidFill>
                  <a:srgbClr val="0070C0"/>
                </a:solidFill>
              </a:rPr>
              <a:t>:  </a:t>
            </a:r>
            <a:r>
              <a:rPr lang="en-US" sz="2000" dirty="0"/>
              <a:t>of thiamine occurs in </a:t>
            </a:r>
            <a:r>
              <a:rPr lang="en-US" sz="2000" dirty="0" smtClean="0"/>
              <a:t>muscle</a:t>
            </a:r>
            <a:r>
              <a:rPr lang="en-US" sz="2000" dirty="0"/>
              <a:t>, heart, brain, liver, and kidneys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 algn="l" rtl="0">
              <a:buNone/>
            </a:pPr>
            <a:r>
              <a:rPr lang="en-US" sz="2000" b="1" u="sng" dirty="0">
                <a:solidFill>
                  <a:srgbClr val="0070C0"/>
                </a:solidFill>
              </a:rPr>
              <a:t>Excretion:</a:t>
            </a:r>
            <a:r>
              <a:rPr lang="en-US" sz="2000" b="1" dirty="0"/>
              <a:t> </a:t>
            </a:r>
            <a:r>
              <a:rPr lang="en-US" sz="2000" dirty="0"/>
              <a:t>Thiamine and its </a:t>
            </a:r>
            <a:r>
              <a:rPr lang="en-US" sz="2000" dirty="0" smtClean="0"/>
              <a:t>metabolites </a:t>
            </a:r>
            <a:r>
              <a:rPr lang="en-US" sz="2000" dirty="0"/>
              <a:t>are </a:t>
            </a:r>
            <a:r>
              <a:rPr lang="en-US" sz="2000" dirty="0" smtClean="0"/>
              <a:t>excreted </a:t>
            </a:r>
            <a:r>
              <a:rPr lang="en-US" sz="2000" dirty="0"/>
              <a:t>in </a:t>
            </a:r>
            <a:r>
              <a:rPr lang="en-US" sz="2000" b="1" dirty="0" smtClean="0">
                <a:solidFill>
                  <a:srgbClr val="C00000"/>
                </a:solidFill>
              </a:rPr>
              <a:t>urine</a:t>
            </a:r>
            <a:r>
              <a:rPr lang="en-US" sz="2000" b="1" dirty="0">
                <a:solidFill>
                  <a:srgbClr val="C00000"/>
                </a:solidFill>
              </a:rPr>
              <a:t>.</a:t>
            </a:r>
          </a:p>
          <a:p>
            <a:pPr algn="l" rtl="0"/>
            <a:endParaRPr lang="en-US" sz="2000" b="1" dirty="0">
              <a:solidFill>
                <a:srgbClr val="C00000"/>
              </a:solidFill>
            </a:endParaRPr>
          </a:p>
          <a:p>
            <a:pPr marL="0" indent="0" algn="l" rtl="0"/>
            <a:endParaRPr lang="en-US" sz="2000" dirty="0"/>
          </a:p>
          <a:p>
            <a:pPr algn="l" rt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70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/>
          <a:lstStyle/>
          <a:p>
            <a:r>
              <a:rPr lang="en-US" sz="3200" b="1" smtClean="0"/>
              <a:t>Thiamin: activation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3886200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Thiamin                            TPP</a:t>
            </a:r>
          </a:p>
        </p:txBody>
      </p:sp>
      <p:grpSp>
        <p:nvGrpSpPr>
          <p:cNvPr id="11268" name="Group 10"/>
          <p:cNvGrpSpPr>
            <a:grpSpLocks/>
          </p:cNvGrpSpPr>
          <p:nvPr/>
        </p:nvGrpSpPr>
        <p:grpSpPr bwMode="auto">
          <a:xfrm>
            <a:off x="2209800" y="1066800"/>
            <a:ext cx="6705600" cy="1524000"/>
            <a:chOff x="2590800" y="2133600"/>
            <a:chExt cx="6705600" cy="1524000"/>
          </a:xfrm>
        </p:grpSpPr>
        <p:sp>
          <p:nvSpPr>
            <p:cNvPr id="4" name="Right Arrow 3"/>
            <p:cNvSpPr/>
            <p:nvPr/>
          </p:nvSpPr>
          <p:spPr>
            <a:xfrm>
              <a:off x="2590800" y="2819400"/>
              <a:ext cx="25146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1285" name="TextBox 4"/>
            <p:cNvSpPr txBox="1">
              <a:spLocks noChangeArrowheads="1"/>
            </p:cNvSpPr>
            <p:nvPr/>
          </p:nvSpPr>
          <p:spPr bwMode="auto">
            <a:xfrm>
              <a:off x="2590800" y="2133600"/>
              <a:ext cx="2655406" cy="6463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ATP-dependent thiamin </a:t>
              </a:r>
            </a:p>
            <a:p>
              <a:r>
                <a:rPr lang="en-US"/>
                <a:t>diphosphotransferase</a:t>
              </a:r>
            </a:p>
          </p:txBody>
        </p:sp>
        <p:sp>
          <p:nvSpPr>
            <p:cNvPr id="11286" name="TextBox 5"/>
            <p:cNvSpPr txBox="1">
              <a:spLocks noChangeArrowheads="1"/>
            </p:cNvSpPr>
            <p:nvPr/>
          </p:nvSpPr>
          <p:spPr bwMode="auto">
            <a:xfrm>
              <a:off x="3276600" y="2971800"/>
              <a:ext cx="1397000" cy="4000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Brain, liver</a:t>
              </a:r>
            </a:p>
          </p:txBody>
        </p:sp>
        <p:grpSp>
          <p:nvGrpSpPr>
            <p:cNvPr id="11287" name="Group 6"/>
            <p:cNvGrpSpPr>
              <a:grpSpLocks/>
            </p:cNvGrpSpPr>
            <p:nvPr/>
          </p:nvGrpSpPr>
          <p:grpSpPr bwMode="auto">
            <a:xfrm>
              <a:off x="6388100" y="2133600"/>
              <a:ext cx="2908300" cy="1524000"/>
              <a:chOff x="1394703" y="7620"/>
              <a:chExt cx="8699500" cy="2590800"/>
            </a:xfrm>
          </p:grpSpPr>
          <p:pic>
            <p:nvPicPr>
              <p:cNvPr id="1128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b="30104"/>
              <a:stretch>
                <a:fillRect/>
              </a:stretch>
            </p:blipFill>
            <p:spPr bwMode="auto">
              <a:xfrm>
                <a:off x="1394703" y="7620"/>
                <a:ext cx="8699500" cy="259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Oval 8"/>
              <p:cNvSpPr/>
              <p:nvPr/>
            </p:nvSpPr>
            <p:spPr>
              <a:xfrm>
                <a:off x="7586924" y="784860"/>
                <a:ext cx="992466" cy="160036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8726596" y="784860"/>
                <a:ext cx="1220401" cy="160036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1269" name="Group 11"/>
          <p:cNvGrpSpPr>
            <a:grpSpLocks/>
          </p:cNvGrpSpPr>
          <p:nvPr/>
        </p:nvGrpSpPr>
        <p:grpSpPr bwMode="auto">
          <a:xfrm>
            <a:off x="1076325" y="3108325"/>
            <a:ext cx="7153275" cy="3216275"/>
            <a:chOff x="323850" y="1003425"/>
            <a:chExt cx="8287409" cy="5235454"/>
          </a:xfrm>
        </p:grpSpPr>
        <p:grpSp>
          <p:nvGrpSpPr>
            <p:cNvPr id="11272" name="Group 3"/>
            <p:cNvGrpSpPr>
              <a:grpSpLocks/>
            </p:cNvGrpSpPr>
            <p:nvPr/>
          </p:nvGrpSpPr>
          <p:grpSpPr bwMode="auto">
            <a:xfrm>
              <a:off x="323850" y="2854327"/>
              <a:ext cx="8287409" cy="2160589"/>
              <a:chOff x="612" y="2551"/>
              <a:chExt cx="4414" cy="1361"/>
            </a:xfrm>
          </p:grpSpPr>
          <p:sp>
            <p:nvSpPr>
              <p:cNvPr id="11277" name="Text Box 4"/>
              <p:cNvSpPr txBox="1">
                <a:spLocks noChangeArrowheads="1"/>
              </p:cNvSpPr>
              <p:nvPr/>
            </p:nvSpPr>
            <p:spPr bwMode="auto">
              <a:xfrm>
                <a:off x="612" y="2976"/>
                <a:ext cx="1089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 altLang="zh-CN">
                    <a:ea typeface="楷体_GB2312"/>
                    <a:cs typeface="楷体_GB2312"/>
                  </a:rPr>
                  <a:t>pyruvate</a:t>
                </a:r>
              </a:p>
            </p:txBody>
          </p:sp>
          <p:sp>
            <p:nvSpPr>
              <p:cNvPr id="11278" name="Text Box 5"/>
              <p:cNvSpPr txBox="1">
                <a:spLocks noChangeArrowheads="1"/>
              </p:cNvSpPr>
              <p:nvPr/>
            </p:nvSpPr>
            <p:spPr bwMode="auto">
              <a:xfrm>
                <a:off x="4059" y="3069"/>
                <a:ext cx="834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/>
                <a:r>
                  <a:rPr kumimoji="1" lang="en-US" altLang="zh-CN">
                    <a:ea typeface="楷体_GB2312"/>
                    <a:cs typeface="楷体_GB2312"/>
                  </a:rPr>
                  <a:t>acetyl CoA </a:t>
                </a:r>
              </a:p>
            </p:txBody>
          </p:sp>
          <p:sp>
            <p:nvSpPr>
              <p:cNvPr id="11279" name="Line 6"/>
              <p:cNvSpPr>
                <a:spLocks noChangeShapeType="1"/>
              </p:cNvSpPr>
              <p:nvPr/>
            </p:nvSpPr>
            <p:spPr bwMode="auto">
              <a:xfrm>
                <a:off x="1510" y="3193"/>
                <a:ext cx="248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Text Box 7"/>
              <p:cNvSpPr txBox="1">
                <a:spLocks noChangeArrowheads="1"/>
              </p:cNvSpPr>
              <p:nvPr/>
            </p:nvSpPr>
            <p:spPr bwMode="auto">
              <a:xfrm>
                <a:off x="1433" y="2551"/>
                <a:ext cx="3593" cy="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kumimoji="1" lang="en-US" altLang="zh-CN" sz="2800" dirty="0">
                    <a:ea typeface="宋体" charset="-122"/>
                  </a:rPr>
                  <a:t>NAD</a:t>
                </a:r>
                <a:r>
                  <a:rPr kumimoji="1" lang="en-US" altLang="zh-CN" sz="2800" baseline="30000" dirty="0">
                    <a:ea typeface="宋体" charset="-122"/>
                  </a:rPr>
                  <a:t>+ </a:t>
                </a:r>
                <a:r>
                  <a:rPr kumimoji="1" lang="en-US" altLang="zh-CN" sz="2800" dirty="0">
                    <a:ea typeface="宋体" charset="-122"/>
                  </a:rPr>
                  <a:t>                 </a:t>
                </a:r>
                <a:r>
                  <a:rPr kumimoji="1" lang="en-US" altLang="zh-CN" sz="2800" dirty="0" smtClean="0">
                    <a:ea typeface="宋体" charset="-122"/>
                  </a:rPr>
                  <a:t>           </a:t>
                </a:r>
                <a:r>
                  <a:rPr kumimoji="1" lang="en-US" altLang="zh-CN" sz="2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Antique Olive"/>
                    <a:ea typeface="宋体" charset="-122"/>
                  </a:rPr>
                  <a:t>NADH + H</a:t>
                </a:r>
                <a:r>
                  <a:rPr kumimoji="1" lang="en-US" altLang="zh-CN" sz="2800" baseline="30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Antique Olive"/>
                    <a:ea typeface="宋体" charset="-122"/>
                  </a:rPr>
                  <a:t>+ </a:t>
                </a:r>
              </a:p>
            </p:txBody>
          </p:sp>
          <p:sp>
            <p:nvSpPr>
              <p:cNvPr id="11281" name="Line 8"/>
              <p:cNvSpPr>
                <a:spLocks noChangeShapeType="1"/>
              </p:cNvSpPr>
              <p:nvPr/>
            </p:nvSpPr>
            <p:spPr bwMode="auto">
              <a:xfrm flipH="1" flipV="1">
                <a:off x="1872" y="2905"/>
                <a:ext cx="414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Line 9"/>
              <p:cNvSpPr>
                <a:spLocks noChangeShapeType="1"/>
              </p:cNvSpPr>
              <p:nvPr/>
            </p:nvSpPr>
            <p:spPr bwMode="auto">
              <a:xfrm flipV="1">
                <a:off x="3113" y="2905"/>
                <a:ext cx="620" cy="2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3" name="Rectangle 10"/>
              <p:cNvSpPr>
                <a:spLocks noChangeArrowheads="1"/>
              </p:cNvSpPr>
              <p:nvPr/>
            </p:nvSpPr>
            <p:spPr bwMode="auto">
              <a:xfrm>
                <a:off x="1746" y="3249"/>
                <a:ext cx="2161" cy="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/>
                <a:r>
                  <a:rPr kumimoji="1" lang="en-US" altLang="zh-CN" b="1">
                    <a:solidFill>
                      <a:srgbClr val="C00000"/>
                    </a:solidFill>
                    <a:latin typeface="Times New Roman" pitchFamily="18" charset="0"/>
                    <a:ea typeface="楷体_GB2312"/>
                    <a:cs typeface="楷体_GB2312"/>
                  </a:rPr>
                  <a:t>Pyruvate Dehydrogenase complex</a:t>
                </a:r>
              </a:p>
              <a:p>
                <a:pPr algn="ctr" rtl="0"/>
                <a:r>
                  <a:rPr kumimoji="1" lang="en-US" altLang="zh-CN" b="1">
                    <a:solidFill>
                      <a:srgbClr val="C00000"/>
                    </a:solidFill>
                    <a:latin typeface="Times New Roman" pitchFamily="18" charset="0"/>
                    <a:ea typeface="楷体_GB2312"/>
                    <a:cs typeface="楷体_GB2312"/>
                  </a:rPr>
                  <a:t>PDH</a:t>
                </a:r>
              </a:p>
            </p:txBody>
          </p:sp>
        </p:grpSp>
        <p:sp>
          <p:nvSpPr>
            <p:cNvPr id="14" name="Up Arrow 13"/>
            <p:cNvSpPr/>
            <p:nvPr/>
          </p:nvSpPr>
          <p:spPr>
            <a:xfrm>
              <a:off x="7161974" y="1905288"/>
              <a:ext cx="485547" cy="976802"/>
            </a:xfrm>
            <a:prstGeom prst="upArrow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1274" name="TextBox 11"/>
            <p:cNvSpPr txBox="1">
              <a:spLocks noChangeArrowheads="1"/>
            </p:cNvSpPr>
            <p:nvPr/>
          </p:nvSpPr>
          <p:spPr bwMode="auto">
            <a:xfrm>
              <a:off x="6748203" y="1003425"/>
              <a:ext cx="1252798" cy="95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00B050"/>
                  </a:solidFill>
                </a:rPr>
                <a:t>ATP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84989" y="2220553"/>
              <a:ext cx="926954" cy="7493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ETC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9377" y="4887378"/>
              <a:ext cx="7533339" cy="13515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dirty="0" err="1">
                  <a:solidFill>
                    <a:srgbClr val="C00000"/>
                  </a:solidFill>
                </a:rPr>
                <a:t>Vit</a:t>
              </a:r>
              <a:r>
                <a:rPr lang="en-US" sz="2400" b="1" dirty="0">
                  <a:solidFill>
                    <a:srgbClr val="C00000"/>
                  </a:solidFill>
                </a:rPr>
                <a:t>. </a:t>
              </a:r>
              <a:r>
                <a:rPr lang="en-US" sz="20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(thiamin, </a:t>
              </a:r>
              <a:r>
                <a:rPr lang="en-US" sz="2000" dirty="0" err="1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lipoic</a:t>
              </a:r>
              <a:r>
                <a:rPr lang="en-US" sz="20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, riboflavin, Niacin, </a:t>
              </a:r>
              <a:r>
                <a:rPr lang="en-US" sz="2000" dirty="0" err="1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pantothenic</a:t>
              </a:r>
              <a:r>
                <a:rPr lang="en-US" sz="20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)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rgbClr val="C00000"/>
                  </a:solidFill>
                </a:rPr>
                <a:t>Co enzymes </a:t>
              </a:r>
              <a:r>
                <a:rPr lang="en-US" sz="20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(TPP, </a:t>
              </a:r>
              <a:r>
                <a:rPr lang="en-US" sz="2000" dirty="0" err="1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Lipoamide</a:t>
              </a:r>
              <a:r>
                <a:rPr lang="en-US" sz="20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, FAD, NAD+, </a:t>
              </a:r>
              <a:r>
                <a:rPr lang="en-US" sz="2000" dirty="0" err="1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CoASH</a:t>
              </a:r>
              <a:r>
                <a:rPr lang="en-US" sz="20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)</a:t>
              </a: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33400" y="3505200"/>
            <a:ext cx="609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400" b="1" kern="0" dirty="0">
                <a:latin typeface="+mn-lt"/>
                <a:ea typeface="宋体" charset="-122"/>
                <a:cs typeface="+mn-cs"/>
              </a:rPr>
              <a:t>Oxidative </a:t>
            </a:r>
            <a:r>
              <a:rPr lang="en-US" altLang="zh-CN" sz="2400" b="1" kern="0" dirty="0" err="1">
                <a:latin typeface="+mn-lt"/>
                <a:ea typeface="宋体" charset="-122"/>
                <a:cs typeface="+mn-cs"/>
              </a:rPr>
              <a:t>decarboxylation</a:t>
            </a:r>
            <a:r>
              <a:rPr lang="en-US" altLang="zh-CN" sz="2400" b="1" kern="0" dirty="0">
                <a:latin typeface="+mn-lt"/>
                <a:ea typeface="宋体" charset="-122"/>
                <a:cs typeface="+mn-cs"/>
              </a:rPr>
              <a:t> of </a:t>
            </a:r>
            <a:r>
              <a:rPr lang="en-US" altLang="zh-CN" sz="2400" b="1" kern="0" dirty="0" err="1">
                <a:latin typeface="+mn-lt"/>
                <a:ea typeface="宋体" charset="-122"/>
                <a:cs typeface="+mn-cs"/>
              </a:rPr>
              <a:t>pyruvate</a:t>
            </a:r>
            <a:endParaRPr lang="en-US" altLang="zh-CN" sz="2400" b="1" kern="0" dirty="0">
              <a:latin typeface="+mn-lt"/>
              <a:ea typeface="宋体" charset="-122"/>
              <a:cs typeface="+mn-cs"/>
            </a:endParaRPr>
          </a:p>
        </p:txBody>
      </p:sp>
      <p:sp>
        <p:nvSpPr>
          <p:cNvPr id="11271" name="Slide Number Placeholder 2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3350125-5444-4CBA-8E1E-F0CC8A54F536}" type="slidenum">
              <a:rPr lang="ar-SA" smtClean="0"/>
              <a:pPr/>
              <a:t>6</a:t>
            </a:fld>
            <a:endParaRPr lang="en-US" smtClean="0"/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4495800" y="4648200"/>
            <a:ext cx="4572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191000" y="409569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kumimoji="1" lang="en-US" altLang="zh-CN" sz="2000" dirty="0" smtClean="0">
                <a:ea typeface="宋体" charset="-122"/>
              </a:rPr>
              <a:t>CO2</a:t>
            </a:r>
            <a:endParaRPr kumimoji="1" lang="en-US" altLang="zh-CN" sz="2000" baseline="30000" dirty="0">
              <a:solidFill>
                <a:schemeClr val="bg2">
                  <a:lumMod val="60000"/>
                  <a:lumOff val="40000"/>
                </a:schemeClr>
              </a:solidFill>
              <a:latin typeface="Antique Olive"/>
              <a:ea typeface="宋体" charset="-122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641880" y="2625280"/>
            <a:ext cx="4953000" cy="4485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Thiamine + ATP → TPP + AMP  (EC 2.7.6.2).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Thiamin:</a:t>
            </a:r>
            <a:r>
              <a:rPr lang="en-US" sz="3200" dirty="0" smtClean="0">
                <a:solidFill>
                  <a:srgbClr val="C00000"/>
                </a:solidFill>
              </a:rPr>
              <a:t> Function 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486400"/>
          </a:xfrm>
        </p:spPr>
        <p:txBody>
          <a:bodyPr/>
          <a:lstStyle/>
          <a:p>
            <a:pPr algn="l" rtl="0">
              <a:defRPr/>
            </a:pPr>
            <a:r>
              <a:rPr lang="en-US" sz="2000" dirty="0" smtClean="0"/>
              <a:t>TPP serves as a coenzyme transferring an </a:t>
            </a:r>
            <a:r>
              <a:rPr lang="en-US" sz="2000" b="1" dirty="0" smtClean="0">
                <a:solidFill>
                  <a:srgbClr val="C00000"/>
                </a:solidFill>
              </a:rPr>
              <a:t>activated </a:t>
            </a:r>
            <a:r>
              <a:rPr lang="en-US" sz="2000" b="1" dirty="0" err="1" smtClean="0">
                <a:solidFill>
                  <a:srgbClr val="C00000"/>
                </a:solidFill>
              </a:rPr>
              <a:t>aldehyde</a:t>
            </a:r>
            <a:r>
              <a:rPr lang="en-US" sz="2000" b="1" dirty="0" smtClean="0">
                <a:solidFill>
                  <a:srgbClr val="C00000"/>
                </a:solidFill>
              </a:rPr>
              <a:t> unit </a:t>
            </a:r>
            <a:r>
              <a:rPr lang="en-US" sz="2000" dirty="0" smtClean="0"/>
              <a:t>in the following enzymatic reactions:</a:t>
            </a:r>
          </a:p>
          <a:p>
            <a:pPr marL="457200" indent="-457200" algn="l" rtl="0">
              <a:buFont typeface="Wingdings" pitchFamily="2" charset="2"/>
              <a:buAutoNum type="arabicPeriod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Oxidative decarboxylation</a:t>
            </a:r>
            <a:r>
              <a:rPr lang="en-US" sz="2000" dirty="0" smtClean="0"/>
              <a:t> of α-keto acids.</a:t>
            </a:r>
          </a:p>
          <a:p>
            <a:pPr marL="457200" indent="-457200" algn="l" rtl="0">
              <a:buFont typeface="Wingdings" pitchFamily="2" charset="2"/>
              <a:buAutoNum type="arabicPeriod"/>
              <a:defRPr/>
            </a:pPr>
            <a:r>
              <a:rPr lang="en-US" sz="2000" b="1" dirty="0" err="1" smtClean="0">
                <a:solidFill>
                  <a:srgbClr val="0070C0"/>
                </a:solidFill>
              </a:rPr>
              <a:t>Transketolase</a:t>
            </a:r>
            <a:r>
              <a:rPr lang="en-US" sz="2000" b="1" dirty="0" smtClean="0">
                <a:solidFill>
                  <a:srgbClr val="0070C0"/>
                </a:solidFill>
              </a:rPr>
              <a:t> reaction </a:t>
            </a:r>
            <a:r>
              <a:rPr lang="en-US" sz="2000" dirty="0" smtClean="0"/>
              <a:t>(pentose phosphate pathway; PPP).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smtClean="0"/>
              <a:t>It is used for </a:t>
            </a:r>
            <a:r>
              <a:rPr lang="en-US" sz="2000" dirty="0"/>
              <a:t>the biosynthesis of </a:t>
            </a:r>
            <a:r>
              <a:rPr lang="en-US" sz="2000" dirty="0" smtClean="0"/>
              <a:t>pentose</a:t>
            </a:r>
            <a:r>
              <a:rPr lang="en-US" sz="2000" dirty="0"/>
              <a:t> sugars deoxyribose and ribose</a:t>
            </a:r>
            <a:r>
              <a:rPr lang="en-US" sz="2000" dirty="0" smtClean="0"/>
              <a:t>.</a:t>
            </a:r>
          </a:p>
          <a:p>
            <a:pPr marL="457200" indent="-457200" algn="l" rtl="0">
              <a:buFont typeface="Wingdings" pitchFamily="2" charset="2"/>
              <a:buAutoNum type="arabicPeriod" startAt="3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Acetylcholine synthesis </a:t>
            </a:r>
            <a:r>
              <a:rPr lang="en-US" sz="2000" dirty="0" smtClean="0"/>
              <a:t>which is one of neurotransmitters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/>
              <a:t>for myelin synthesis.</a:t>
            </a:r>
            <a:endParaRPr lang="en-US" sz="2000" dirty="0" smtClean="0"/>
          </a:p>
          <a:p>
            <a:pPr algn="l" rtl="0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in:</a:t>
            </a:r>
          </a:p>
          <a:p>
            <a:pPr lvl="1" algn="l" rtl="0">
              <a:defRPr/>
            </a:pPr>
            <a:r>
              <a:rPr lang="en-US" sz="2000" dirty="0" smtClean="0"/>
              <a:t>Producing </a:t>
            </a:r>
            <a:r>
              <a:rPr lang="en-US" sz="2000" b="1" dirty="0" smtClean="0">
                <a:solidFill>
                  <a:srgbClr val="0070C0"/>
                </a:solidFill>
              </a:rPr>
              <a:t>energy from carbohydrates</a:t>
            </a:r>
          </a:p>
          <a:p>
            <a:pPr lvl="1" algn="l" rtl="0"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Nerve </a:t>
            </a:r>
            <a:r>
              <a:rPr lang="en-US" sz="2000" b="1" dirty="0" smtClean="0">
                <a:solidFill>
                  <a:srgbClr val="0070C0"/>
                </a:solidFill>
              </a:rPr>
              <a:t>function</a:t>
            </a:r>
          </a:p>
          <a:p>
            <a:pPr lvl="1" algn="l" rtl="0">
              <a:defRPr/>
            </a:pPr>
            <a:r>
              <a:rPr lang="en-US" sz="2000" b="1" dirty="0">
                <a:solidFill>
                  <a:srgbClr val="0070C0"/>
                </a:solidFill>
              </a:rPr>
              <a:t>Muscle </a:t>
            </a:r>
            <a:r>
              <a:rPr lang="en-US" sz="2000" b="1" dirty="0" smtClean="0">
                <a:solidFill>
                  <a:srgbClr val="0070C0"/>
                </a:solidFill>
              </a:rPr>
              <a:t>function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lvl="1" algn="l" rtl="0"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Appetite</a:t>
            </a:r>
          </a:p>
          <a:p>
            <a:pPr lvl="1" algn="l" rtl="0"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Growth </a:t>
            </a:r>
          </a:p>
          <a:p>
            <a:pPr algn="l" rtl="0">
              <a:defRPr/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Therapy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800" dirty="0" smtClean="0"/>
              <a:t>It can be used for treatment of Heart failure &amp; Alzheimer disease.</a:t>
            </a:r>
            <a:endParaRPr lang="en-US" sz="2000" dirty="0" smtClean="0"/>
          </a:p>
          <a:p>
            <a:pPr marL="457200" indent="-457200" algn="l" rtl="0">
              <a:buFont typeface="Wingdings" pitchFamily="2" charset="2"/>
              <a:buAutoNum type="arabicPeriod" startAt="3"/>
              <a:defRPr/>
            </a:pPr>
            <a:endParaRPr lang="en-US" sz="2000" dirty="0" smtClean="0"/>
          </a:p>
          <a:p>
            <a:pPr algn="l" rtl="0"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12292" name="Slide Number Placeholder 1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22508B-20A9-4C12-A518-0AA8750C783D}" type="slidenum">
              <a:rPr lang="ar-SA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3200" b="1" dirty="0" smtClean="0"/>
              <a:t>Deficiency</a:t>
            </a:r>
            <a:endParaRPr lang="en-US" sz="3200" dirty="0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662940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2200" b="1" u="sng" dirty="0" smtClean="0"/>
              <a:t>Causes:</a:t>
            </a:r>
            <a:endParaRPr lang="en-US" sz="2200" dirty="0" smtClean="0"/>
          </a:p>
          <a:p>
            <a:pPr algn="l" rtl="0"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Low intake, </a:t>
            </a:r>
            <a:r>
              <a:rPr lang="en-US" sz="2200" b="1" dirty="0" err="1" smtClean="0">
                <a:solidFill>
                  <a:srgbClr val="0070C0"/>
                </a:solidFill>
              </a:rPr>
              <a:t>malabsorption</a:t>
            </a:r>
            <a:r>
              <a:rPr lang="en-US" sz="2200" b="1" dirty="0" smtClean="0">
                <a:solidFill>
                  <a:srgbClr val="0070C0"/>
                </a:solidFill>
              </a:rPr>
              <a:t> , and/ or defective </a:t>
            </a:r>
            <a:r>
              <a:rPr lang="en-US" sz="2200" b="1" dirty="0" err="1" smtClean="0">
                <a:solidFill>
                  <a:srgbClr val="0070C0"/>
                </a:solidFill>
              </a:rPr>
              <a:t>phosphorylation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/>
              <a:t>to TPP.</a:t>
            </a:r>
            <a:endParaRPr lang="en-US" sz="2200" b="1" dirty="0" smtClean="0">
              <a:solidFill>
                <a:srgbClr val="0070C0"/>
              </a:solidFill>
            </a:endParaRPr>
          </a:p>
          <a:p>
            <a:pPr algn="l" rtl="0"/>
            <a:r>
              <a:rPr lang="en-US" sz="2200" b="1" dirty="0" err="1" smtClean="0">
                <a:solidFill>
                  <a:srgbClr val="0070C0"/>
                </a:solidFill>
              </a:rPr>
              <a:t>Antithiamine</a:t>
            </a:r>
            <a:r>
              <a:rPr lang="en-US" sz="2200" b="1" dirty="0" smtClean="0">
                <a:solidFill>
                  <a:srgbClr val="0070C0"/>
                </a:solidFill>
              </a:rPr>
              <a:t> factors : </a:t>
            </a:r>
            <a:r>
              <a:rPr lang="en-US" sz="2200" dirty="0" smtClean="0"/>
              <a:t>These are enzymes present in the viscera of shell fish and many microorganisms . They cause cleavage of thiamin producing </a:t>
            </a:r>
            <a:r>
              <a:rPr lang="en-US" sz="2200" dirty="0" err="1" smtClean="0"/>
              <a:t>pyrimidine</a:t>
            </a:r>
            <a:r>
              <a:rPr lang="en-US" sz="2200" dirty="0" smtClean="0"/>
              <a:t> and </a:t>
            </a:r>
            <a:r>
              <a:rPr lang="en-US" sz="2200" dirty="0" err="1" smtClean="0"/>
              <a:t>thiazole</a:t>
            </a:r>
            <a:r>
              <a:rPr lang="en-US" sz="2200" dirty="0" smtClean="0"/>
              <a:t> rings so they are called </a:t>
            </a:r>
            <a:r>
              <a:rPr lang="en-US" sz="2200" b="1" i="1" dirty="0" err="1" smtClean="0"/>
              <a:t>thiaminases</a:t>
            </a:r>
            <a:r>
              <a:rPr lang="en-US" sz="2200" b="1" i="1" dirty="0" smtClean="0"/>
              <a:t>.</a:t>
            </a:r>
            <a:r>
              <a:rPr lang="en-US" sz="2200" dirty="0" smtClean="0"/>
              <a:t> These </a:t>
            </a:r>
            <a:r>
              <a:rPr lang="en-US" sz="2200" dirty="0" err="1" smtClean="0"/>
              <a:t>antithiamine</a:t>
            </a:r>
            <a:r>
              <a:rPr lang="en-US" sz="2200" dirty="0" smtClean="0"/>
              <a:t> factors cause an isolated thiamine deficiency</a:t>
            </a:r>
            <a:r>
              <a:rPr lang="en-US" sz="2200" dirty="0"/>
              <a:t>.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</a:t>
            </a:r>
            <a:r>
              <a:rPr lang="en-US" sz="2200" dirty="0"/>
              <a:t>thiamine antagonists are </a:t>
            </a:r>
            <a:r>
              <a:rPr lang="en-US" sz="2200" dirty="0" smtClean="0"/>
              <a:t>heat-stable; for examples</a:t>
            </a:r>
            <a:r>
              <a:rPr lang="en-US" sz="2200" dirty="0"/>
              <a:t> </a:t>
            </a:r>
            <a:r>
              <a:rPr lang="en-US" sz="2200" b="1" i="1" dirty="0" err="1" smtClean="0">
                <a:solidFill>
                  <a:srgbClr val="C00000"/>
                </a:solidFill>
              </a:rPr>
              <a:t>caffeic</a:t>
            </a:r>
            <a:r>
              <a:rPr 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sz="2200" b="1" i="1" dirty="0">
                <a:solidFill>
                  <a:srgbClr val="C00000"/>
                </a:solidFill>
              </a:rPr>
              <a:t>acid</a:t>
            </a:r>
            <a:r>
              <a:rPr lang="en-US" sz="2200" dirty="0"/>
              <a:t>, and </a:t>
            </a:r>
            <a:r>
              <a:rPr lang="en-US" sz="2200" b="1" i="1" dirty="0">
                <a:solidFill>
                  <a:srgbClr val="C00000"/>
                </a:solidFill>
              </a:rPr>
              <a:t>tannic acid</a:t>
            </a:r>
            <a:r>
              <a:rPr lang="en-US" sz="2200" dirty="0"/>
              <a:t>. These compounds interact with the thiamine to oxidize the </a:t>
            </a:r>
            <a:r>
              <a:rPr lang="en-US" sz="2200" dirty="0" err="1"/>
              <a:t>thiazole</a:t>
            </a:r>
            <a:r>
              <a:rPr lang="en-US" sz="2200" dirty="0"/>
              <a:t> ring, thus rendering it unable to be absorbed. </a:t>
            </a:r>
            <a:endParaRPr lang="en-US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lvl="2" indent="-342900" algn="l" rtl="0">
              <a:buSzPct val="75000"/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Alcoholism :</a:t>
            </a:r>
            <a:r>
              <a:rPr lang="en-US" sz="2200" dirty="0" smtClean="0"/>
              <a:t> Chronic alcoholism  gives the manifestation of moderate thiamine deficiency.  This is called </a:t>
            </a:r>
            <a:r>
              <a:rPr lang="en-US" sz="2200" b="1" i="1" dirty="0" err="1" smtClean="0"/>
              <a:t>Wernike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korsacoff</a:t>
            </a:r>
            <a:r>
              <a:rPr lang="en-US" sz="2200" b="1" i="1" dirty="0" smtClean="0"/>
              <a:t> </a:t>
            </a:r>
            <a:r>
              <a:rPr lang="en-US" sz="2200" b="1" i="1" baseline="30000" dirty="0" smtClean="0"/>
              <a:t>,</a:t>
            </a:r>
            <a:r>
              <a:rPr lang="en-US" sz="2200" b="1" i="1" dirty="0" smtClean="0"/>
              <a:t> syndrome.</a:t>
            </a:r>
            <a:r>
              <a:rPr lang="en-US" sz="2200" dirty="0" smtClean="0"/>
              <a:t> Alcohol interferes with absorption</a:t>
            </a:r>
          </a:p>
          <a:p>
            <a:pPr algn="l" rtl="0"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Excessive loss </a:t>
            </a:r>
            <a:r>
              <a:rPr lang="en-US" sz="2200" dirty="0" smtClean="0"/>
              <a:t>(diuretics).</a:t>
            </a:r>
          </a:p>
          <a:p>
            <a:pPr algn="l" rtl="0">
              <a:defRPr/>
            </a:pPr>
            <a:endParaRPr lang="en-US" sz="2200" dirty="0" smtClean="0"/>
          </a:p>
          <a:p>
            <a:pPr algn="l" rtl="0">
              <a:defRPr/>
            </a:pPr>
            <a:endParaRPr lang="en-US" sz="2200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1E28B54-4875-413C-97F1-C629439E9BE2}" type="slidenum">
              <a:rPr lang="ar-SA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3886200"/>
          </a:xfrm>
        </p:spPr>
        <p:txBody>
          <a:bodyPr/>
          <a:lstStyle/>
          <a:p>
            <a:pPr marL="514350" indent="-514350" algn="l" rtl="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Mild deficiency: </a:t>
            </a:r>
            <a:r>
              <a:rPr lang="en-US" sz="2000" dirty="0" smtClean="0"/>
              <a:t>leads to </a:t>
            </a:r>
          </a:p>
          <a:p>
            <a:pPr marL="514350" indent="-514350" algn="l" rtl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Gastrointestinal complaints</a:t>
            </a:r>
          </a:p>
          <a:p>
            <a:pPr marL="514350" indent="-514350" algn="l" rtl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Weakness.</a:t>
            </a:r>
          </a:p>
          <a:p>
            <a:pPr marL="381000" indent="-381000" algn="l" rtl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2. Moderate deficiency:</a:t>
            </a:r>
          </a:p>
          <a:p>
            <a:pPr marL="381000" indent="-381000" algn="l" rtl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Wernike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korsacoff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syndrome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marL="381000" indent="-381000" algn="l" rtl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Peripheral neuropathy.</a:t>
            </a:r>
          </a:p>
          <a:p>
            <a:pPr marL="381000" indent="-381000" algn="l" rtl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Mental abnormalities.</a:t>
            </a:r>
            <a:r>
              <a:rPr lang="en-US" sz="2000" b="1" i="1" dirty="0" smtClean="0"/>
              <a:t> </a:t>
            </a:r>
            <a:endParaRPr lang="en-US" sz="2000" dirty="0" smtClean="0"/>
          </a:p>
          <a:p>
            <a:pPr marL="514350" indent="-514350" algn="l" rtl="0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3. Severe thiamin deficiency </a:t>
            </a:r>
          </a:p>
          <a:p>
            <a:pPr marL="514350" indent="-514350" algn="l" rtl="0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beriberi</a:t>
            </a:r>
            <a:endParaRPr lang="en-US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defRPr/>
            </a:pPr>
            <a:r>
              <a:rPr lang="en-US" sz="2000" b="1" dirty="0" smtClean="0">
                <a:solidFill>
                  <a:srgbClr val="00B050"/>
                </a:solidFill>
              </a:rPr>
              <a:t>Dry beriberi </a:t>
            </a:r>
            <a:r>
              <a:rPr lang="en-US" sz="2000" dirty="0" smtClean="0"/>
              <a:t>is characterized by advanced neuromuscular symptoms: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 smtClean="0"/>
              <a:t>Atrophy and weakness of the muscles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 smtClean="0"/>
              <a:t> Peripheral neuropathy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 smtClean="0"/>
              <a:t>Memory loss.</a:t>
            </a:r>
          </a:p>
          <a:p>
            <a:pPr algn="l" rtl="0">
              <a:defRPr/>
            </a:pPr>
            <a:r>
              <a:rPr lang="en-US" sz="2000" b="1" dirty="0" smtClean="0">
                <a:solidFill>
                  <a:srgbClr val="00B050"/>
                </a:solidFill>
              </a:rPr>
              <a:t>Wet beriberi: </a:t>
            </a:r>
            <a:r>
              <a:rPr lang="en-US" sz="2000" dirty="0" smtClean="0"/>
              <a:t>the previous symptoms (dry beriberi) are coupled </a:t>
            </a:r>
          </a:p>
          <a:p>
            <a:pPr marL="0" indent="0" algn="l" rtl="0">
              <a:buNone/>
              <a:defRPr/>
            </a:pPr>
            <a:r>
              <a:rPr lang="en-US" sz="2000" dirty="0" smtClean="0"/>
              <a:t>with </a:t>
            </a:r>
            <a:r>
              <a:rPr lang="en-US" sz="2000" dirty="0" err="1" smtClean="0"/>
              <a:t>oedema</a:t>
            </a:r>
            <a:r>
              <a:rPr lang="en-US" sz="2000" dirty="0" smtClean="0"/>
              <a:t>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Wernike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korsacoff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syndrome</a:t>
            </a:r>
            <a:endParaRPr lang="en-US" sz="2000" dirty="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71600"/>
          </a:xfrm>
        </p:spPr>
        <p:txBody>
          <a:bodyPr/>
          <a:lstStyle/>
          <a:p>
            <a:pPr rtl="0"/>
            <a:r>
              <a:rPr lang="en-US" sz="2800" b="1" smtClean="0"/>
              <a:t>Manifestation of  thiamine deficiency</a:t>
            </a:r>
            <a:endParaRPr lang="en-US" sz="2800" smtClean="0"/>
          </a:p>
        </p:txBody>
      </p:sp>
      <p:pic>
        <p:nvPicPr>
          <p:cNvPr id="14340" name="Picture 5" descr="p07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914400"/>
            <a:ext cx="2971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72BB250-B81B-4BA9-BA4F-08C02A2700C1}" type="slidenum">
              <a:rPr lang="ar-SA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3565</TotalTime>
  <Words>1577</Words>
  <Application>Microsoft Office PowerPoint</Application>
  <PresentationFormat>On-screen Show (4:3)</PresentationFormat>
  <Paragraphs>289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宋体</vt:lpstr>
      <vt:lpstr>Antique Olive</vt:lpstr>
      <vt:lpstr>Arial</vt:lpstr>
      <vt:lpstr>Arial Black</vt:lpstr>
      <vt:lpstr>Brush Script MT</vt:lpstr>
      <vt:lpstr>Calibri</vt:lpstr>
      <vt:lpstr>楷体_GB2312</vt:lpstr>
      <vt:lpstr>Symbol</vt:lpstr>
      <vt:lpstr>Times New Roman</vt:lpstr>
      <vt:lpstr>Wingdings</vt:lpstr>
      <vt:lpstr>Wingdings 3</vt:lpstr>
      <vt:lpstr>Pixel</vt:lpstr>
      <vt:lpstr> Vitamins</vt:lpstr>
      <vt:lpstr>Vitamins: classification</vt:lpstr>
      <vt:lpstr>Digesting and absorbing water-soluble vitamins</vt:lpstr>
      <vt:lpstr>Thiamin (B1) </vt:lpstr>
      <vt:lpstr>Absorption</vt:lpstr>
      <vt:lpstr>Thiamin: activation </vt:lpstr>
      <vt:lpstr>Thiamin: Function </vt:lpstr>
      <vt:lpstr>Deficiency</vt:lpstr>
      <vt:lpstr>Manifestation of  thiamine deficiency</vt:lpstr>
      <vt:lpstr>Vitamin B2 (Riboflavin)</vt:lpstr>
      <vt:lpstr>Vitamin B2 (Riboflavin)</vt:lpstr>
      <vt:lpstr>Absorption </vt:lpstr>
      <vt:lpstr>Riboflavin: Sources</vt:lpstr>
      <vt:lpstr>Vitamin B 2 (riboflavin)</vt:lpstr>
      <vt:lpstr>Riboflavin: symptoms of deficiency</vt:lpstr>
      <vt:lpstr>Vitamin B3 (Niacin ; nicotinic acid)</vt:lpstr>
      <vt:lpstr>Niacin  </vt:lpstr>
      <vt:lpstr>Structure of NAD+</vt:lpstr>
      <vt:lpstr>Reduction of NAD+</vt:lpstr>
      <vt:lpstr>Niacin </vt:lpstr>
      <vt:lpstr>Niacin: deficiency  </vt:lpstr>
      <vt:lpstr>Niacin </vt:lpstr>
      <vt:lpstr>Vitamin B5  (pantothenic  acid)</vt:lpstr>
      <vt:lpstr>PowerPoint Presentation</vt:lpstr>
      <vt:lpstr>Pantothenic acid (B5)</vt:lpstr>
      <vt:lpstr>Pantothenic acid</vt:lpstr>
    </vt:vector>
  </TitlesOfParts>
  <Company>Wesmosis@Yahoo.Dk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WW</dc:creator>
  <cp:lastModifiedBy>Windows User</cp:lastModifiedBy>
  <cp:revision>639</cp:revision>
  <dcterms:created xsi:type="dcterms:W3CDTF">2008-12-25T08:52:50Z</dcterms:created>
  <dcterms:modified xsi:type="dcterms:W3CDTF">2018-12-04T06:48:31Z</dcterms:modified>
</cp:coreProperties>
</file>