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0"/>
  </p:notesMasterIdLst>
  <p:sldIdLst>
    <p:sldId id="256" r:id="rId2"/>
    <p:sldId id="259" r:id="rId3"/>
    <p:sldId id="260" r:id="rId4"/>
    <p:sldId id="261" r:id="rId5"/>
    <p:sldId id="262" r:id="rId6"/>
    <p:sldId id="263" r:id="rId7"/>
    <p:sldId id="264" r:id="rId8"/>
    <p:sldId id="265" r:id="rId9"/>
    <p:sldId id="266" r:id="rId10"/>
    <p:sldId id="267" r:id="rId11"/>
    <p:sldId id="268" r:id="rId12"/>
    <p:sldId id="270" r:id="rId13"/>
    <p:sldId id="271" r:id="rId14"/>
    <p:sldId id="272" r:id="rId15"/>
    <p:sldId id="276" r:id="rId16"/>
    <p:sldId id="278" r:id="rId17"/>
    <p:sldId id="280" r:id="rId18"/>
    <p:sldId id="281" r:id="rId19"/>
  </p:sldIdLst>
  <p:sldSz cx="9144000" cy="5143500" type="screen16x9"/>
  <p:notesSz cx="6858000" cy="9144000"/>
  <p:embeddedFontLst>
    <p:embeddedFont>
      <p:font typeface="Poppins" panose="020B060402020202020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Open Sans" panose="020B0604020202020204" charset="0"/>
      <p:regular r:id="rId29"/>
      <p:bold r:id="rId30"/>
      <p:italic r:id="rId31"/>
      <p:boldItalic r:id="rId32"/>
    </p:embeddedFont>
    <p:embeddedFont>
      <p:font typeface="Anaheim" panose="020B0604020202020204" charset="0"/>
      <p:regular r:id="rId33"/>
      <p:bold r:id="rId34"/>
    </p:embeddedFont>
    <p:embeddedFont>
      <p:font typeface="Bahnschrift" panose="020B0502040204020203" pitchFamily="34" charset="0"/>
      <p:regular r:id="rId35"/>
      <p:bold r:id="rId36"/>
    </p:embeddedFont>
    <p:embeddedFont>
      <p:font typeface="Bebas Neue" panose="020B060402020202020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27">
          <p15:clr>
            <a:srgbClr val="747775"/>
          </p15:clr>
        </p15:guide>
        <p15:guide id="2" orient="horz" pos="26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B2698F-EC39-492E-B2BB-3E1C5340B539}">
  <a:tblStyle styleId="{37B2698F-EC39-492E-B2BB-3E1C5340B5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pos="127"/>
        <p:guide orient="horz" pos="26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fa138a9a9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fa138a9a9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18d152111a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118d152111a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11ea0acc3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11ea0acc3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28b704c32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228b704c32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118898af350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118898af35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11ea0acc3c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11ea0acc3c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11ea0acc3c9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11ea0acc3c9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228b704c32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228b704c32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11ea0acc3c9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11ea0acc3c9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10f9e629ec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10f9e629ec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1fa1b73fb8d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1fa1b73fb8d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28b704c32a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228b704c32a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105afc42a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1105afc42a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0f9e629ec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10f9e629ec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fa1b73fb8d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1fa1b73fb8d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28b704c32a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228b704c32a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228b704c32a_2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228b704c32a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25" y="-16475"/>
            <a:ext cx="9144000" cy="222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115725" y="851750"/>
            <a:ext cx="6912600" cy="26604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2392500" y="3512150"/>
            <a:ext cx="4359000" cy="4095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CUSTOM_3_2_1">
    <p:spTree>
      <p:nvGrpSpPr>
        <p:cNvPr id="1" name="Shape 193"/>
        <p:cNvGrpSpPr/>
        <p:nvPr/>
      </p:nvGrpSpPr>
      <p:grpSpPr>
        <a:xfrm>
          <a:off x="0" y="0"/>
          <a:ext cx="0" cy="0"/>
          <a:chOff x="0" y="0"/>
          <a:chExt cx="0" cy="0"/>
        </a:xfrm>
      </p:grpSpPr>
      <p:sp>
        <p:nvSpPr>
          <p:cNvPr id="194" name="Google Shape;194;p16"/>
          <p:cNvSpPr/>
          <p:nvPr/>
        </p:nvSpPr>
        <p:spPr>
          <a:xfrm flipH="1">
            <a:off x="4599000" y="0"/>
            <a:ext cx="4545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6" name="Google Shape;196;p16"/>
          <p:cNvSpPr/>
          <p:nvPr/>
        </p:nvSpPr>
        <p:spPr>
          <a:xfrm flipH="1">
            <a:off x="-75" y="116824"/>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flipH="1">
            <a:off x="5999982" y="4502000"/>
            <a:ext cx="3143924" cy="561183"/>
          </a:xfrm>
          <a:custGeom>
            <a:avLst/>
            <a:gdLst/>
            <a:ahLst/>
            <a:cxnLst/>
            <a:rect l="l" t="t" r="r" b="b"/>
            <a:pathLst>
              <a:path w="208483" h="54273" fill="none" extrusionOk="0">
                <a:moveTo>
                  <a:pt x="1" y="34859"/>
                </a:moveTo>
                <a:lnTo>
                  <a:pt x="8240" y="34859"/>
                </a:lnTo>
                <a:lnTo>
                  <a:pt x="10341" y="38729"/>
                </a:lnTo>
                <a:lnTo>
                  <a:pt x="15311" y="23818"/>
                </a:lnTo>
                <a:lnTo>
                  <a:pt x="22683" y="54273"/>
                </a:lnTo>
                <a:lnTo>
                  <a:pt x="32290" y="6205"/>
                </a:lnTo>
                <a:lnTo>
                  <a:pt x="41297" y="38528"/>
                </a:lnTo>
                <a:lnTo>
                  <a:pt x="42764" y="35860"/>
                </a:lnTo>
                <a:lnTo>
                  <a:pt x="71518" y="35860"/>
                </a:lnTo>
                <a:lnTo>
                  <a:pt x="73219" y="39796"/>
                </a:lnTo>
                <a:lnTo>
                  <a:pt x="80258" y="19782"/>
                </a:lnTo>
                <a:lnTo>
                  <a:pt x="85628" y="52505"/>
                </a:lnTo>
                <a:lnTo>
                  <a:pt x="95635" y="34"/>
                </a:lnTo>
                <a:lnTo>
                  <a:pt x="104342" y="41464"/>
                </a:lnTo>
                <a:lnTo>
                  <a:pt x="106210" y="35860"/>
                </a:lnTo>
                <a:lnTo>
                  <a:pt x="131728" y="35860"/>
                </a:lnTo>
                <a:lnTo>
                  <a:pt x="134630" y="41931"/>
                </a:lnTo>
                <a:lnTo>
                  <a:pt x="141301" y="15779"/>
                </a:lnTo>
                <a:lnTo>
                  <a:pt x="147006" y="52672"/>
                </a:lnTo>
                <a:lnTo>
                  <a:pt x="158013" y="1"/>
                </a:lnTo>
                <a:lnTo>
                  <a:pt x="166653" y="45400"/>
                </a:lnTo>
                <a:lnTo>
                  <a:pt x="169922" y="36327"/>
                </a:lnTo>
                <a:lnTo>
                  <a:pt x="208483"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6"/>
          <p:cNvGrpSpPr/>
          <p:nvPr/>
        </p:nvGrpSpPr>
        <p:grpSpPr>
          <a:xfrm>
            <a:off x="123620" y="3843606"/>
            <a:ext cx="467662" cy="1033792"/>
            <a:chOff x="8617450" y="941175"/>
            <a:chExt cx="338150" cy="747500"/>
          </a:xfrm>
        </p:grpSpPr>
        <p:sp>
          <p:nvSpPr>
            <p:cNvPr id="199" name="Google Shape;199;p16"/>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6"/>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16"/>
          <p:cNvGrpSpPr/>
          <p:nvPr/>
        </p:nvGrpSpPr>
        <p:grpSpPr>
          <a:xfrm>
            <a:off x="8552695" y="273768"/>
            <a:ext cx="467662" cy="1956806"/>
            <a:chOff x="8617450" y="273775"/>
            <a:chExt cx="338150" cy="1414899"/>
          </a:xfrm>
        </p:grpSpPr>
        <p:sp>
          <p:nvSpPr>
            <p:cNvPr id="208" name="Google Shape;208;p16"/>
            <p:cNvSpPr/>
            <p:nvPr/>
          </p:nvSpPr>
          <p:spPr>
            <a:xfrm>
              <a:off x="861745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887550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861745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887550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861745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a:off x="887550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22"/>
        <p:cNvGrpSpPr/>
        <p:nvPr/>
      </p:nvGrpSpPr>
      <p:grpSpPr>
        <a:xfrm>
          <a:off x="0" y="0"/>
          <a:ext cx="0" cy="0"/>
          <a:chOff x="0" y="0"/>
          <a:chExt cx="0" cy="0"/>
        </a:xfrm>
      </p:grpSpPr>
      <p:sp>
        <p:nvSpPr>
          <p:cNvPr id="223" name="Google Shape;223;p17"/>
          <p:cNvSpPr/>
          <p:nvPr/>
        </p:nvSpPr>
        <p:spPr>
          <a:xfrm>
            <a:off x="-75" y="0"/>
            <a:ext cx="4599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txBox="1">
            <a:spLocks noGrp="1"/>
          </p:cNvSpPr>
          <p:nvPr>
            <p:ph type="title"/>
          </p:nvPr>
        </p:nvSpPr>
        <p:spPr>
          <a:xfrm>
            <a:off x="1474050" y="1640550"/>
            <a:ext cx="6195900" cy="1289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sz="2400" b="0">
                <a:latin typeface="Open Sans"/>
                <a:ea typeface="Open Sans"/>
                <a:cs typeface="Open Sans"/>
                <a:sym typeface="Open Sans"/>
              </a:defRPr>
            </a:lvl1pPr>
            <a:lvl2pPr lvl="1">
              <a:spcBef>
                <a:spcPts val="0"/>
              </a:spcBef>
              <a:spcAft>
                <a:spcPts val="0"/>
              </a:spcAft>
              <a:buSzPts val="3500"/>
              <a:buNone/>
              <a:defRPr>
                <a:latin typeface="Anaheim"/>
                <a:ea typeface="Anaheim"/>
                <a:cs typeface="Anaheim"/>
                <a:sym typeface="Anaheim"/>
              </a:defRPr>
            </a:lvl2pPr>
            <a:lvl3pPr lvl="2">
              <a:spcBef>
                <a:spcPts val="0"/>
              </a:spcBef>
              <a:spcAft>
                <a:spcPts val="0"/>
              </a:spcAft>
              <a:buSzPts val="3500"/>
              <a:buNone/>
              <a:defRPr>
                <a:latin typeface="Anaheim"/>
                <a:ea typeface="Anaheim"/>
                <a:cs typeface="Anaheim"/>
                <a:sym typeface="Anaheim"/>
              </a:defRPr>
            </a:lvl3pPr>
            <a:lvl4pPr lvl="3">
              <a:spcBef>
                <a:spcPts val="0"/>
              </a:spcBef>
              <a:spcAft>
                <a:spcPts val="0"/>
              </a:spcAft>
              <a:buSzPts val="3500"/>
              <a:buNone/>
              <a:defRPr>
                <a:latin typeface="Anaheim"/>
                <a:ea typeface="Anaheim"/>
                <a:cs typeface="Anaheim"/>
                <a:sym typeface="Anaheim"/>
              </a:defRPr>
            </a:lvl4pPr>
            <a:lvl5pPr lvl="4">
              <a:spcBef>
                <a:spcPts val="0"/>
              </a:spcBef>
              <a:spcAft>
                <a:spcPts val="0"/>
              </a:spcAft>
              <a:buSzPts val="3500"/>
              <a:buNone/>
              <a:defRPr>
                <a:latin typeface="Anaheim"/>
                <a:ea typeface="Anaheim"/>
                <a:cs typeface="Anaheim"/>
                <a:sym typeface="Anaheim"/>
              </a:defRPr>
            </a:lvl5pPr>
            <a:lvl6pPr lvl="5">
              <a:spcBef>
                <a:spcPts val="0"/>
              </a:spcBef>
              <a:spcAft>
                <a:spcPts val="0"/>
              </a:spcAft>
              <a:buSzPts val="3500"/>
              <a:buNone/>
              <a:defRPr>
                <a:latin typeface="Anaheim"/>
                <a:ea typeface="Anaheim"/>
                <a:cs typeface="Anaheim"/>
                <a:sym typeface="Anaheim"/>
              </a:defRPr>
            </a:lvl6pPr>
            <a:lvl7pPr lvl="6">
              <a:spcBef>
                <a:spcPts val="0"/>
              </a:spcBef>
              <a:spcAft>
                <a:spcPts val="0"/>
              </a:spcAft>
              <a:buSzPts val="3500"/>
              <a:buNone/>
              <a:defRPr>
                <a:latin typeface="Anaheim"/>
                <a:ea typeface="Anaheim"/>
                <a:cs typeface="Anaheim"/>
                <a:sym typeface="Anaheim"/>
              </a:defRPr>
            </a:lvl7pPr>
            <a:lvl8pPr lvl="7">
              <a:spcBef>
                <a:spcPts val="0"/>
              </a:spcBef>
              <a:spcAft>
                <a:spcPts val="0"/>
              </a:spcAft>
              <a:buSzPts val="3500"/>
              <a:buNone/>
              <a:defRPr>
                <a:latin typeface="Anaheim"/>
                <a:ea typeface="Anaheim"/>
                <a:cs typeface="Anaheim"/>
                <a:sym typeface="Anaheim"/>
              </a:defRPr>
            </a:lvl8pPr>
            <a:lvl9pPr lvl="8">
              <a:spcBef>
                <a:spcPts val="0"/>
              </a:spcBef>
              <a:spcAft>
                <a:spcPts val="0"/>
              </a:spcAft>
              <a:buSzPts val="3500"/>
              <a:buNone/>
              <a:defRPr>
                <a:latin typeface="Anaheim"/>
                <a:ea typeface="Anaheim"/>
                <a:cs typeface="Anaheim"/>
                <a:sym typeface="Anaheim"/>
              </a:defRPr>
            </a:lvl9pPr>
          </a:lstStyle>
          <a:p>
            <a:endParaRPr/>
          </a:p>
        </p:txBody>
      </p:sp>
      <p:sp>
        <p:nvSpPr>
          <p:cNvPr id="225" name="Google Shape;225;p17"/>
          <p:cNvSpPr txBox="1">
            <a:spLocks noGrp="1"/>
          </p:cNvSpPr>
          <p:nvPr>
            <p:ph type="title" idx="2"/>
          </p:nvPr>
        </p:nvSpPr>
        <p:spPr>
          <a:xfrm>
            <a:off x="2483850" y="2930250"/>
            <a:ext cx="417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230"/>
        <p:cNvGrpSpPr/>
        <p:nvPr/>
      </p:nvGrpSpPr>
      <p:grpSpPr>
        <a:xfrm>
          <a:off x="0" y="0"/>
          <a:ext cx="0" cy="0"/>
          <a:chOff x="0" y="0"/>
          <a:chExt cx="0" cy="0"/>
        </a:xfrm>
      </p:grpSpPr>
      <p:sp>
        <p:nvSpPr>
          <p:cNvPr id="231" name="Google Shape;231;p19"/>
          <p:cNvSpPr/>
          <p:nvPr/>
        </p:nvSpPr>
        <p:spPr>
          <a:xfrm>
            <a:off x="-75" y="0"/>
            <a:ext cx="20046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9"/>
          <p:cNvSpPr txBox="1">
            <a:spLocks noGrp="1"/>
          </p:cNvSpPr>
          <p:nvPr>
            <p:ph type="subTitle" idx="1"/>
          </p:nvPr>
        </p:nvSpPr>
        <p:spPr>
          <a:xfrm>
            <a:off x="715088" y="3001798"/>
            <a:ext cx="4025400" cy="78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233" name="Google Shape;233;p19"/>
          <p:cNvSpPr txBox="1">
            <a:spLocks noGrp="1"/>
          </p:cNvSpPr>
          <p:nvPr>
            <p:ph type="title"/>
          </p:nvPr>
        </p:nvSpPr>
        <p:spPr>
          <a:xfrm>
            <a:off x="715088" y="1357514"/>
            <a:ext cx="4025400" cy="17259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4" name="Google Shape;234;p19"/>
          <p:cNvSpPr>
            <a:spLocks noGrp="1"/>
          </p:cNvSpPr>
          <p:nvPr>
            <p:ph type="pic" idx="2"/>
          </p:nvPr>
        </p:nvSpPr>
        <p:spPr>
          <a:xfrm>
            <a:off x="5047888" y="881250"/>
            <a:ext cx="3381000" cy="3381000"/>
          </a:xfrm>
          <a:prstGeom prst="rect">
            <a:avLst/>
          </a:prstGeom>
          <a:noFill/>
          <a:ln>
            <a:noFill/>
          </a:ln>
        </p:spPr>
      </p:sp>
      <p:sp>
        <p:nvSpPr>
          <p:cNvPr id="235" name="Google Shape;235;p19"/>
          <p:cNvSpPr/>
          <p:nvPr/>
        </p:nvSpPr>
        <p:spPr>
          <a:xfrm>
            <a:off x="7856707" y="116824"/>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a:off x="7" y="4502000"/>
            <a:ext cx="3143924" cy="561183"/>
          </a:xfrm>
          <a:custGeom>
            <a:avLst/>
            <a:gdLst/>
            <a:ahLst/>
            <a:cxnLst/>
            <a:rect l="l" t="t" r="r" b="b"/>
            <a:pathLst>
              <a:path w="208483" h="54273" fill="none" extrusionOk="0">
                <a:moveTo>
                  <a:pt x="1" y="34859"/>
                </a:moveTo>
                <a:lnTo>
                  <a:pt x="8240" y="34859"/>
                </a:lnTo>
                <a:lnTo>
                  <a:pt x="10341" y="38729"/>
                </a:lnTo>
                <a:lnTo>
                  <a:pt x="15311" y="23818"/>
                </a:lnTo>
                <a:lnTo>
                  <a:pt x="22683" y="54273"/>
                </a:lnTo>
                <a:lnTo>
                  <a:pt x="32290" y="6205"/>
                </a:lnTo>
                <a:lnTo>
                  <a:pt x="41297" y="38528"/>
                </a:lnTo>
                <a:lnTo>
                  <a:pt x="42764" y="35860"/>
                </a:lnTo>
                <a:lnTo>
                  <a:pt x="71518" y="35860"/>
                </a:lnTo>
                <a:lnTo>
                  <a:pt x="73219" y="39796"/>
                </a:lnTo>
                <a:lnTo>
                  <a:pt x="80258" y="19782"/>
                </a:lnTo>
                <a:lnTo>
                  <a:pt x="85628" y="52505"/>
                </a:lnTo>
                <a:lnTo>
                  <a:pt x="95635" y="34"/>
                </a:lnTo>
                <a:lnTo>
                  <a:pt x="104342" y="41464"/>
                </a:lnTo>
                <a:lnTo>
                  <a:pt x="106210" y="35860"/>
                </a:lnTo>
                <a:lnTo>
                  <a:pt x="131728" y="35860"/>
                </a:lnTo>
                <a:lnTo>
                  <a:pt x="134630" y="41931"/>
                </a:lnTo>
                <a:lnTo>
                  <a:pt x="141301" y="15779"/>
                </a:lnTo>
                <a:lnTo>
                  <a:pt x="147006" y="52672"/>
                </a:lnTo>
                <a:lnTo>
                  <a:pt x="158013" y="1"/>
                </a:lnTo>
                <a:lnTo>
                  <a:pt x="166653" y="45400"/>
                </a:lnTo>
                <a:lnTo>
                  <a:pt x="169922" y="36327"/>
                </a:lnTo>
                <a:lnTo>
                  <a:pt x="208483"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19"/>
          <p:cNvGrpSpPr/>
          <p:nvPr/>
        </p:nvGrpSpPr>
        <p:grpSpPr>
          <a:xfrm>
            <a:off x="123620" y="273768"/>
            <a:ext cx="467662" cy="1033792"/>
            <a:chOff x="8617450" y="273775"/>
            <a:chExt cx="338150" cy="747500"/>
          </a:xfrm>
        </p:grpSpPr>
        <p:sp>
          <p:nvSpPr>
            <p:cNvPr id="238" name="Google Shape;238;p19"/>
            <p:cNvSpPr/>
            <p:nvPr/>
          </p:nvSpPr>
          <p:spPr>
            <a:xfrm>
              <a:off x="861745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9"/>
            <p:cNvSpPr/>
            <p:nvPr/>
          </p:nvSpPr>
          <p:spPr>
            <a:xfrm>
              <a:off x="887550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9"/>
            <p:cNvSpPr/>
            <p:nvPr/>
          </p:nvSpPr>
          <p:spPr>
            <a:xfrm>
              <a:off x="861745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9"/>
            <p:cNvSpPr/>
            <p:nvPr/>
          </p:nvSpPr>
          <p:spPr>
            <a:xfrm>
              <a:off x="887550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861745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887550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9"/>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19"/>
          <p:cNvGrpSpPr/>
          <p:nvPr/>
        </p:nvGrpSpPr>
        <p:grpSpPr>
          <a:xfrm>
            <a:off x="8552720" y="4458949"/>
            <a:ext cx="467662" cy="418450"/>
            <a:chOff x="8617450" y="1386108"/>
            <a:chExt cx="338150" cy="302567"/>
          </a:xfrm>
        </p:grpSpPr>
        <p:sp>
          <p:nvSpPr>
            <p:cNvPr id="247" name="Google Shape;247;p19"/>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54"/>
        <p:cNvGrpSpPr/>
        <p:nvPr/>
      </p:nvGrpSpPr>
      <p:grpSpPr>
        <a:xfrm>
          <a:off x="0" y="0"/>
          <a:ext cx="0" cy="0"/>
          <a:chOff x="0" y="0"/>
          <a:chExt cx="0" cy="0"/>
        </a:xfrm>
      </p:grpSpPr>
      <p:sp>
        <p:nvSpPr>
          <p:cNvPr id="255" name="Google Shape;255;p21"/>
          <p:cNvSpPr/>
          <p:nvPr/>
        </p:nvSpPr>
        <p:spPr>
          <a:xfrm>
            <a:off x="0" y="3427250"/>
            <a:ext cx="9144000" cy="1716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1"/>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7" name="Google Shape;257;p21"/>
          <p:cNvSpPr txBox="1">
            <a:spLocks noGrp="1"/>
          </p:cNvSpPr>
          <p:nvPr>
            <p:ph type="subTitle" idx="1"/>
          </p:nvPr>
        </p:nvSpPr>
        <p:spPr>
          <a:xfrm>
            <a:off x="872400" y="2483575"/>
            <a:ext cx="2336400" cy="466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Poppins"/>
                <a:ea typeface="Poppins"/>
                <a:cs typeface="Poppins"/>
                <a:sym typeface="Poppi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58" name="Google Shape;258;p21"/>
          <p:cNvSpPr txBox="1">
            <a:spLocks noGrp="1"/>
          </p:cNvSpPr>
          <p:nvPr>
            <p:ph type="subTitle" idx="2"/>
          </p:nvPr>
        </p:nvSpPr>
        <p:spPr>
          <a:xfrm>
            <a:off x="872400" y="2875081"/>
            <a:ext cx="23364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9" name="Google Shape;259;p21"/>
          <p:cNvSpPr txBox="1">
            <a:spLocks noGrp="1"/>
          </p:cNvSpPr>
          <p:nvPr>
            <p:ph type="subTitle" idx="3"/>
          </p:nvPr>
        </p:nvSpPr>
        <p:spPr>
          <a:xfrm>
            <a:off x="3403800" y="2875081"/>
            <a:ext cx="23364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0" name="Google Shape;260;p21"/>
          <p:cNvSpPr txBox="1">
            <a:spLocks noGrp="1"/>
          </p:cNvSpPr>
          <p:nvPr>
            <p:ph type="subTitle" idx="4"/>
          </p:nvPr>
        </p:nvSpPr>
        <p:spPr>
          <a:xfrm>
            <a:off x="5935200" y="2875081"/>
            <a:ext cx="23364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1" name="Google Shape;261;p21"/>
          <p:cNvSpPr txBox="1">
            <a:spLocks noGrp="1"/>
          </p:cNvSpPr>
          <p:nvPr>
            <p:ph type="subTitle" idx="5"/>
          </p:nvPr>
        </p:nvSpPr>
        <p:spPr>
          <a:xfrm>
            <a:off x="3403800" y="2483575"/>
            <a:ext cx="2336400" cy="466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Poppins"/>
                <a:ea typeface="Poppins"/>
                <a:cs typeface="Poppins"/>
                <a:sym typeface="Poppi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2" name="Google Shape;262;p21"/>
          <p:cNvSpPr txBox="1">
            <a:spLocks noGrp="1"/>
          </p:cNvSpPr>
          <p:nvPr>
            <p:ph type="subTitle" idx="6"/>
          </p:nvPr>
        </p:nvSpPr>
        <p:spPr>
          <a:xfrm>
            <a:off x="5935200" y="2483575"/>
            <a:ext cx="2336400" cy="466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latin typeface="Poppins"/>
                <a:ea typeface="Poppins"/>
                <a:cs typeface="Poppins"/>
                <a:sym typeface="Poppi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63" name="Google Shape;263;p21"/>
          <p:cNvSpPr/>
          <p:nvPr/>
        </p:nvSpPr>
        <p:spPr>
          <a:xfrm>
            <a:off x="-125" y="206074"/>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21"/>
          <p:cNvGrpSpPr/>
          <p:nvPr/>
        </p:nvGrpSpPr>
        <p:grpSpPr>
          <a:xfrm>
            <a:off x="123632" y="3842156"/>
            <a:ext cx="467662" cy="1033792"/>
            <a:chOff x="8617450" y="941175"/>
            <a:chExt cx="338150" cy="747500"/>
          </a:xfrm>
        </p:grpSpPr>
        <p:sp>
          <p:nvSpPr>
            <p:cNvPr id="265" name="Google Shape;265;p21"/>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1"/>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1"/>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1"/>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1"/>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1"/>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1"/>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1"/>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 name="Google Shape;273;p21"/>
          <p:cNvSpPr/>
          <p:nvPr/>
        </p:nvSpPr>
        <p:spPr>
          <a:xfrm>
            <a:off x="6000064" y="4224950"/>
            <a:ext cx="3143924" cy="561183"/>
          </a:xfrm>
          <a:custGeom>
            <a:avLst/>
            <a:gdLst/>
            <a:ahLst/>
            <a:cxnLst/>
            <a:rect l="l" t="t" r="r" b="b"/>
            <a:pathLst>
              <a:path w="208483" h="54273" fill="none" extrusionOk="0">
                <a:moveTo>
                  <a:pt x="1" y="34859"/>
                </a:moveTo>
                <a:lnTo>
                  <a:pt x="8240" y="34859"/>
                </a:lnTo>
                <a:lnTo>
                  <a:pt x="10341" y="38729"/>
                </a:lnTo>
                <a:lnTo>
                  <a:pt x="15311" y="23818"/>
                </a:lnTo>
                <a:lnTo>
                  <a:pt x="22683" y="54273"/>
                </a:lnTo>
                <a:lnTo>
                  <a:pt x="32290" y="6205"/>
                </a:lnTo>
                <a:lnTo>
                  <a:pt x="41297" y="38528"/>
                </a:lnTo>
                <a:lnTo>
                  <a:pt x="42764" y="35860"/>
                </a:lnTo>
                <a:lnTo>
                  <a:pt x="71518" y="35860"/>
                </a:lnTo>
                <a:lnTo>
                  <a:pt x="73219" y="39796"/>
                </a:lnTo>
                <a:lnTo>
                  <a:pt x="80258" y="19782"/>
                </a:lnTo>
                <a:lnTo>
                  <a:pt x="85628" y="52505"/>
                </a:lnTo>
                <a:lnTo>
                  <a:pt x="95635" y="34"/>
                </a:lnTo>
                <a:lnTo>
                  <a:pt x="104342" y="41464"/>
                </a:lnTo>
                <a:lnTo>
                  <a:pt x="106210" y="35860"/>
                </a:lnTo>
                <a:lnTo>
                  <a:pt x="131728" y="35860"/>
                </a:lnTo>
                <a:lnTo>
                  <a:pt x="134630" y="41931"/>
                </a:lnTo>
                <a:lnTo>
                  <a:pt x="141301" y="15779"/>
                </a:lnTo>
                <a:lnTo>
                  <a:pt x="147006" y="52672"/>
                </a:lnTo>
                <a:lnTo>
                  <a:pt x="158013" y="1"/>
                </a:lnTo>
                <a:lnTo>
                  <a:pt x="166653" y="45400"/>
                </a:lnTo>
                <a:lnTo>
                  <a:pt x="169922" y="36327"/>
                </a:lnTo>
                <a:lnTo>
                  <a:pt x="208483"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 name="Google Shape;274;p21"/>
          <p:cNvGrpSpPr/>
          <p:nvPr/>
        </p:nvGrpSpPr>
        <p:grpSpPr>
          <a:xfrm>
            <a:off x="8552707" y="273768"/>
            <a:ext cx="467662" cy="1956806"/>
            <a:chOff x="8617450" y="273775"/>
            <a:chExt cx="338150" cy="1414899"/>
          </a:xfrm>
        </p:grpSpPr>
        <p:sp>
          <p:nvSpPr>
            <p:cNvPr id="275" name="Google Shape;275;p21"/>
            <p:cNvSpPr/>
            <p:nvPr/>
          </p:nvSpPr>
          <p:spPr>
            <a:xfrm>
              <a:off x="861745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1"/>
            <p:cNvSpPr/>
            <p:nvPr/>
          </p:nvSpPr>
          <p:spPr>
            <a:xfrm>
              <a:off x="887550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1"/>
            <p:cNvSpPr/>
            <p:nvPr/>
          </p:nvSpPr>
          <p:spPr>
            <a:xfrm>
              <a:off x="861745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1"/>
            <p:cNvSpPr/>
            <p:nvPr/>
          </p:nvSpPr>
          <p:spPr>
            <a:xfrm>
              <a:off x="887550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1"/>
            <p:cNvSpPr/>
            <p:nvPr/>
          </p:nvSpPr>
          <p:spPr>
            <a:xfrm>
              <a:off x="861745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1"/>
            <p:cNvSpPr/>
            <p:nvPr/>
          </p:nvSpPr>
          <p:spPr>
            <a:xfrm>
              <a:off x="887550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1"/>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1"/>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1"/>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1"/>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1"/>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1"/>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1"/>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1"/>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289"/>
        <p:cNvGrpSpPr/>
        <p:nvPr/>
      </p:nvGrpSpPr>
      <p:grpSpPr>
        <a:xfrm>
          <a:off x="0" y="0"/>
          <a:ext cx="0" cy="0"/>
          <a:chOff x="0" y="0"/>
          <a:chExt cx="0" cy="0"/>
        </a:xfrm>
      </p:grpSpPr>
      <p:sp>
        <p:nvSpPr>
          <p:cNvPr id="290" name="Google Shape;290;p22"/>
          <p:cNvSpPr/>
          <p:nvPr/>
        </p:nvSpPr>
        <p:spPr>
          <a:xfrm rot="10800000" flipH="1">
            <a:off x="-75" y="2571607"/>
            <a:ext cx="9144000" cy="2571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2" name="Google Shape;292;p22"/>
          <p:cNvSpPr txBox="1">
            <a:spLocks noGrp="1"/>
          </p:cNvSpPr>
          <p:nvPr>
            <p:ph type="subTitle" idx="1"/>
          </p:nvPr>
        </p:nvSpPr>
        <p:spPr>
          <a:xfrm>
            <a:off x="717997" y="2951663"/>
            <a:ext cx="2412900" cy="466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FF0000"/>
              </a:buClr>
              <a:buSzPts val="2400"/>
              <a:buFont typeface="Bebas Neue"/>
              <a:buNone/>
              <a:defRPr sz="2400" b="1">
                <a:latin typeface="Poppins"/>
                <a:ea typeface="Poppins"/>
                <a:cs typeface="Poppins"/>
                <a:sym typeface="Poppins"/>
              </a:defRPr>
            </a:lvl1pPr>
            <a:lvl2pPr lvl="1"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2pPr>
            <a:lvl3pPr lvl="2"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3pPr>
            <a:lvl4pPr lvl="3"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4pPr>
            <a:lvl5pPr lvl="4"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5pPr>
            <a:lvl6pPr lvl="5"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6pPr>
            <a:lvl7pPr lvl="6"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7pPr>
            <a:lvl8pPr lvl="7"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8pPr>
            <a:lvl9pPr lvl="8"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9pPr>
          </a:lstStyle>
          <a:p>
            <a:endParaRPr/>
          </a:p>
        </p:txBody>
      </p:sp>
      <p:sp>
        <p:nvSpPr>
          <p:cNvPr id="293" name="Google Shape;293;p22"/>
          <p:cNvSpPr txBox="1">
            <a:spLocks noGrp="1"/>
          </p:cNvSpPr>
          <p:nvPr>
            <p:ph type="subTitle" idx="2"/>
          </p:nvPr>
        </p:nvSpPr>
        <p:spPr>
          <a:xfrm>
            <a:off x="3362138" y="2951664"/>
            <a:ext cx="2412900" cy="466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FF0000"/>
              </a:buClr>
              <a:buSzPts val="2400"/>
              <a:buFont typeface="Bebas Neue"/>
              <a:buNone/>
              <a:defRPr sz="2400" b="1">
                <a:latin typeface="Poppins"/>
                <a:ea typeface="Poppins"/>
                <a:cs typeface="Poppins"/>
                <a:sym typeface="Poppins"/>
              </a:defRPr>
            </a:lvl1pPr>
            <a:lvl2pPr lvl="1"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2pPr>
            <a:lvl3pPr lvl="2"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3pPr>
            <a:lvl4pPr lvl="3"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4pPr>
            <a:lvl5pPr lvl="4"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5pPr>
            <a:lvl6pPr lvl="5"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6pPr>
            <a:lvl7pPr lvl="6"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7pPr>
            <a:lvl8pPr lvl="7"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8pPr>
            <a:lvl9pPr lvl="8"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9pPr>
          </a:lstStyle>
          <a:p>
            <a:endParaRPr/>
          </a:p>
        </p:txBody>
      </p:sp>
      <p:sp>
        <p:nvSpPr>
          <p:cNvPr id="294" name="Google Shape;294;p22"/>
          <p:cNvSpPr txBox="1">
            <a:spLocks noGrp="1"/>
          </p:cNvSpPr>
          <p:nvPr>
            <p:ph type="subTitle" idx="3"/>
          </p:nvPr>
        </p:nvSpPr>
        <p:spPr>
          <a:xfrm>
            <a:off x="6006278" y="2951664"/>
            <a:ext cx="2412900" cy="466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FF0000"/>
              </a:buClr>
              <a:buSzPts val="2400"/>
              <a:buFont typeface="Bebas Neue"/>
              <a:buNone/>
              <a:defRPr sz="2400" b="1">
                <a:latin typeface="Poppins"/>
                <a:ea typeface="Poppins"/>
                <a:cs typeface="Poppins"/>
                <a:sym typeface="Poppins"/>
              </a:defRPr>
            </a:lvl1pPr>
            <a:lvl2pPr lvl="1"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2pPr>
            <a:lvl3pPr lvl="2"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3pPr>
            <a:lvl4pPr lvl="3"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4pPr>
            <a:lvl5pPr lvl="4"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5pPr>
            <a:lvl6pPr lvl="5"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6pPr>
            <a:lvl7pPr lvl="6"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7pPr>
            <a:lvl8pPr lvl="7"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8pPr>
            <a:lvl9pPr lvl="8"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9pPr>
          </a:lstStyle>
          <a:p>
            <a:endParaRPr/>
          </a:p>
        </p:txBody>
      </p:sp>
      <p:sp>
        <p:nvSpPr>
          <p:cNvPr id="295" name="Google Shape;295;p22"/>
          <p:cNvSpPr txBox="1">
            <a:spLocks noGrp="1"/>
          </p:cNvSpPr>
          <p:nvPr>
            <p:ph type="subTitle" idx="4"/>
          </p:nvPr>
        </p:nvSpPr>
        <p:spPr>
          <a:xfrm>
            <a:off x="715100" y="1982625"/>
            <a:ext cx="2412900" cy="10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6" name="Google Shape;296;p22"/>
          <p:cNvSpPr txBox="1">
            <a:spLocks noGrp="1"/>
          </p:cNvSpPr>
          <p:nvPr>
            <p:ph type="subTitle" idx="5"/>
          </p:nvPr>
        </p:nvSpPr>
        <p:spPr>
          <a:xfrm>
            <a:off x="3359238" y="1982636"/>
            <a:ext cx="2412900" cy="10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7" name="Google Shape;297;p22"/>
          <p:cNvSpPr txBox="1">
            <a:spLocks noGrp="1"/>
          </p:cNvSpPr>
          <p:nvPr>
            <p:ph type="subTitle" idx="6"/>
          </p:nvPr>
        </p:nvSpPr>
        <p:spPr>
          <a:xfrm>
            <a:off x="6003377" y="1982648"/>
            <a:ext cx="2412900" cy="10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8" name="Google Shape;298;p22"/>
          <p:cNvSpPr/>
          <p:nvPr/>
        </p:nvSpPr>
        <p:spPr>
          <a:xfrm>
            <a:off x="7856707" y="4545761"/>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22"/>
          <p:cNvGrpSpPr/>
          <p:nvPr/>
        </p:nvGrpSpPr>
        <p:grpSpPr>
          <a:xfrm>
            <a:off x="123645" y="3535935"/>
            <a:ext cx="467662" cy="726121"/>
            <a:chOff x="8617450" y="718708"/>
            <a:chExt cx="338150" cy="525033"/>
          </a:xfrm>
        </p:grpSpPr>
        <p:sp>
          <p:nvSpPr>
            <p:cNvPr id="300" name="Google Shape;300;p22"/>
            <p:cNvSpPr/>
            <p:nvPr/>
          </p:nvSpPr>
          <p:spPr>
            <a:xfrm>
              <a:off x="861745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2"/>
            <p:cNvSpPr/>
            <p:nvPr/>
          </p:nvSpPr>
          <p:spPr>
            <a:xfrm>
              <a:off x="887550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2"/>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2"/>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2"/>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2"/>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22"/>
          <p:cNvGrpSpPr/>
          <p:nvPr/>
        </p:nvGrpSpPr>
        <p:grpSpPr>
          <a:xfrm>
            <a:off x="8552720" y="273781"/>
            <a:ext cx="467662" cy="1033792"/>
            <a:chOff x="8617450" y="941175"/>
            <a:chExt cx="338150" cy="747500"/>
          </a:xfrm>
        </p:grpSpPr>
        <p:sp>
          <p:nvSpPr>
            <p:cNvPr id="307" name="Google Shape;307;p22"/>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2"/>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2"/>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2"/>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2"/>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2"/>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2"/>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2"/>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_1">
    <p:spTree>
      <p:nvGrpSpPr>
        <p:cNvPr id="1" name="Shape 315"/>
        <p:cNvGrpSpPr/>
        <p:nvPr/>
      </p:nvGrpSpPr>
      <p:grpSpPr>
        <a:xfrm>
          <a:off x="0" y="0"/>
          <a:ext cx="0" cy="0"/>
          <a:chOff x="0" y="0"/>
          <a:chExt cx="0" cy="0"/>
        </a:xfrm>
      </p:grpSpPr>
      <p:sp>
        <p:nvSpPr>
          <p:cNvPr id="316" name="Google Shape;316;p23"/>
          <p:cNvSpPr/>
          <p:nvPr/>
        </p:nvSpPr>
        <p:spPr>
          <a:xfrm>
            <a:off x="0" y="0"/>
            <a:ext cx="45666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txBox="1">
            <a:spLocks noGrp="1"/>
          </p:cNvSpPr>
          <p:nvPr>
            <p:ph type="subTitle" idx="1"/>
          </p:nvPr>
        </p:nvSpPr>
        <p:spPr>
          <a:xfrm>
            <a:off x="2186638" y="1971543"/>
            <a:ext cx="2112000" cy="548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8" name="Google Shape;318;p23"/>
          <p:cNvSpPr txBox="1">
            <a:spLocks noGrp="1"/>
          </p:cNvSpPr>
          <p:nvPr>
            <p:ph type="subTitle" idx="2"/>
          </p:nvPr>
        </p:nvSpPr>
        <p:spPr>
          <a:xfrm>
            <a:off x="4845355" y="1971543"/>
            <a:ext cx="2112000" cy="548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9" name="Google Shape;319;p23"/>
          <p:cNvSpPr txBox="1">
            <a:spLocks noGrp="1"/>
          </p:cNvSpPr>
          <p:nvPr>
            <p:ph type="subTitle" idx="3"/>
          </p:nvPr>
        </p:nvSpPr>
        <p:spPr>
          <a:xfrm>
            <a:off x="2186641" y="3349691"/>
            <a:ext cx="2112000" cy="548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0" name="Google Shape;320;p23"/>
          <p:cNvSpPr txBox="1">
            <a:spLocks noGrp="1"/>
          </p:cNvSpPr>
          <p:nvPr>
            <p:ph type="subTitle" idx="4"/>
          </p:nvPr>
        </p:nvSpPr>
        <p:spPr>
          <a:xfrm>
            <a:off x="4845359" y="3349691"/>
            <a:ext cx="2112000" cy="548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1" name="Google Shape;321;p23"/>
          <p:cNvSpPr txBox="1">
            <a:spLocks noGrp="1"/>
          </p:cNvSpPr>
          <p:nvPr>
            <p:ph type="subTitle" idx="5"/>
          </p:nvPr>
        </p:nvSpPr>
        <p:spPr>
          <a:xfrm>
            <a:off x="2186638" y="1591700"/>
            <a:ext cx="2112000" cy="466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dk1"/>
                </a:solidFill>
                <a:latin typeface="Poppins"/>
                <a:ea typeface="Poppins"/>
                <a:cs typeface="Poppins"/>
                <a:sym typeface="Poppins"/>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22" name="Google Shape;322;p23"/>
          <p:cNvSpPr txBox="1">
            <a:spLocks noGrp="1"/>
          </p:cNvSpPr>
          <p:nvPr>
            <p:ph type="subTitle" idx="6"/>
          </p:nvPr>
        </p:nvSpPr>
        <p:spPr>
          <a:xfrm>
            <a:off x="4844005" y="1591700"/>
            <a:ext cx="2112300" cy="466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dk1"/>
                </a:solidFill>
                <a:latin typeface="Poppins"/>
                <a:ea typeface="Poppins"/>
                <a:cs typeface="Poppins"/>
                <a:sym typeface="Poppins"/>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23" name="Google Shape;323;p23"/>
          <p:cNvSpPr txBox="1">
            <a:spLocks noGrp="1"/>
          </p:cNvSpPr>
          <p:nvPr>
            <p:ph type="subTitle" idx="7"/>
          </p:nvPr>
        </p:nvSpPr>
        <p:spPr>
          <a:xfrm>
            <a:off x="2186641" y="2969850"/>
            <a:ext cx="2112000" cy="466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dk1"/>
                </a:solidFill>
                <a:latin typeface="Poppins"/>
                <a:ea typeface="Poppins"/>
                <a:cs typeface="Poppins"/>
                <a:sym typeface="Poppins"/>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24" name="Google Shape;324;p23"/>
          <p:cNvSpPr txBox="1">
            <a:spLocks noGrp="1"/>
          </p:cNvSpPr>
          <p:nvPr>
            <p:ph type="subTitle" idx="8"/>
          </p:nvPr>
        </p:nvSpPr>
        <p:spPr>
          <a:xfrm>
            <a:off x="4844009" y="2969839"/>
            <a:ext cx="2112300" cy="466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dk1"/>
                </a:solidFill>
                <a:latin typeface="Poppins"/>
                <a:ea typeface="Poppins"/>
                <a:cs typeface="Poppins"/>
                <a:sym typeface="Poppins"/>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25" name="Google Shape;325;p23"/>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6" name="Google Shape;326;p23"/>
          <p:cNvSpPr/>
          <p:nvPr/>
        </p:nvSpPr>
        <p:spPr>
          <a:xfrm>
            <a:off x="7856707" y="200824"/>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23"/>
          <p:cNvGrpSpPr/>
          <p:nvPr/>
        </p:nvGrpSpPr>
        <p:grpSpPr>
          <a:xfrm>
            <a:off x="8552695" y="2920593"/>
            <a:ext cx="467662" cy="1956806"/>
            <a:chOff x="8617450" y="273775"/>
            <a:chExt cx="338150" cy="1414899"/>
          </a:xfrm>
        </p:grpSpPr>
        <p:sp>
          <p:nvSpPr>
            <p:cNvPr id="328" name="Google Shape;328;p23"/>
            <p:cNvSpPr/>
            <p:nvPr/>
          </p:nvSpPr>
          <p:spPr>
            <a:xfrm>
              <a:off x="861745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a:off x="887550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a:off x="861745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3"/>
            <p:cNvSpPr/>
            <p:nvPr/>
          </p:nvSpPr>
          <p:spPr>
            <a:xfrm>
              <a:off x="887550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861745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a:off x="887550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23"/>
          <p:cNvGrpSpPr/>
          <p:nvPr/>
        </p:nvGrpSpPr>
        <p:grpSpPr>
          <a:xfrm>
            <a:off x="123620" y="273781"/>
            <a:ext cx="467662" cy="1033792"/>
            <a:chOff x="8617450" y="941175"/>
            <a:chExt cx="338150" cy="747500"/>
          </a:xfrm>
        </p:grpSpPr>
        <p:sp>
          <p:nvSpPr>
            <p:cNvPr id="343" name="Google Shape;343;p23"/>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23"/>
          <p:cNvSpPr/>
          <p:nvPr/>
        </p:nvSpPr>
        <p:spPr>
          <a:xfrm>
            <a:off x="-125" y="4507225"/>
            <a:ext cx="3143924" cy="561183"/>
          </a:xfrm>
          <a:custGeom>
            <a:avLst/>
            <a:gdLst/>
            <a:ahLst/>
            <a:cxnLst/>
            <a:rect l="l" t="t" r="r" b="b"/>
            <a:pathLst>
              <a:path w="208483" h="54273" fill="none" extrusionOk="0">
                <a:moveTo>
                  <a:pt x="1" y="34859"/>
                </a:moveTo>
                <a:lnTo>
                  <a:pt x="8240" y="34859"/>
                </a:lnTo>
                <a:lnTo>
                  <a:pt x="10341" y="38729"/>
                </a:lnTo>
                <a:lnTo>
                  <a:pt x="15311" y="23818"/>
                </a:lnTo>
                <a:lnTo>
                  <a:pt x="22683" y="54273"/>
                </a:lnTo>
                <a:lnTo>
                  <a:pt x="32290" y="6205"/>
                </a:lnTo>
                <a:lnTo>
                  <a:pt x="41297" y="38528"/>
                </a:lnTo>
                <a:lnTo>
                  <a:pt x="42764" y="35860"/>
                </a:lnTo>
                <a:lnTo>
                  <a:pt x="71518" y="35860"/>
                </a:lnTo>
                <a:lnTo>
                  <a:pt x="73219" y="39796"/>
                </a:lnTo>
                <a:lnTo>
                  <a:pt x="80258" y="19782"/>
                </a:lnTo>
                <a:lnTo>
                  <a:pt x="85628" y="52505"/>
                </a:lnTo>
                <a:lnTo>
                  <a:pt x="95635" y="34"/>
                </a:lnTo>
                <a:lnTo>
                  <a:pt x="104342" y="41464"/>
                </a:lnTo>
                <a:lnTo>
                  <a:pt x="106210" y="35860"/>
                </a:lnTo>
                <a:lnTo>
                  <a:pt x="131728" y="35860"/>
                </a:lnTo>
                <a:lnTo>
                  <a:pt x="134630" y="41931"/>
                </a:lnTo>
                <a:lnTo>
                  <a:pt x="141301" y="15779"/>
                </a:lnTo>
                <a:lnTo>
                  <a:pt x="147006" y="52672"/>
                </a:lnTo>
                <a:lnTo>
                  <a:pt x="158013" y="1"/>
                </a:lnTo>
                <a:lnTo>
                  <a:pt x="166653" y="45400"/>
                </a:lnTo>
                <a:lnTo>
                  <a:pt x="169922" y="36327"/>
                </a:lnTo>
                <a:lnTo>
                  <a:pt x="208483"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_2">
    <p:spTree>
      <p:nvGrpSpPr>
        <p:cNvPr id="1" name="Shape 352"/>
        <p:cNvGrpSpPr/>
        <p:nvPr/>
      </p:nvGrpSpPr>
      <p:grpSpPr>
        <a:xfrm>
          <a:off x="0" y="0"/>
          <a:ext cx="0" cy="0"/>
          <a:chOff x="0" y="0"/>
          <a:chExt cx="0" cy="0"/>
        </a:xfrm>
      </p:grpSpPr>
      <p:sp>
        <p:nvSpPr>
          <p:cNvPr id="353" name="Google Shape;353;p24"/>
          <p:cNvSpPr/>
          <p:nvPr/>
        </p:nvSpPr>
        <p:spPr>
          <a:xfrm>
            <a:off x="4577400" y="0"/>
            <a:ext cx="45666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txBox="1">
            <a:spLocks noGrp="1"/>
          </p:cNvSpPr>
          <p:nvPr>
            <p:ph type="subTitle" idx="1"/>
          </p:nvPr>
        </p:nvSpPr>
        <p:spPr>
          <a:xfrm>
            <a:off x="858332" y="1971543"/>
            <a:ext cx="2112000" cy="548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5" name="Google Shape;355;p24"/>
          <p:cNvSpPr txBox="1">
            <a:spLocks noGrp="1"/>
          </p:cNvSpPr>
          <p:nvPr>
            <p:ph type="subTitle" idx="2"/>
          </p:nvPr>
        </p:nvSpPr>
        <p:spPr>
          <a:xfrm>
            <a:off x="3517050" y="1971543"/>
            <a:ext cx="2112000" cy="548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6" name="Google Shape;356;p24"/>
          <p:cNvSpPr txBox="1">
            <a:spLocks noGrp="1"/>
          </p:cNvSpPr>
          <p:nvPr>
            <p:ph type="subTitle" idx="3"/>
          </p:nvPr>
        </p:nvSpPr>
        <p:spPr>
          <a:xfrm>
            <a:off x="6175768" y="1971543"/>
            <a:ext cx="2107500" cy="548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7" name="Google Shape;357;p24"/>
          <p:cNvSpPr txBox="1">
            <a:spLocks noGrp="1"/>
          </p:cNvSpPr>
          <p:nvPr>
            <p:ph type="subTitle" idx="4"/>
          </p:nvPr>
        </p:nvSpPr>
        <p:spPr>
          <a:xfrm>
            <a:off x="858332" y="3349691"/>
            <a:ext cx="2112000" cy="548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8" name="Google Shape;358;p24"/>
          <p:cNvSpPr txBox="1">
            <a:spLocks noGrp="1"/>
          </p:cNvSpPr>
          <p:nvPr>
            <p:ph type="subTitle" idx="5"/>
          </p:nvPr>
        </p:nvSpPr>
        <p:spPr>
          <a:xfrm>
            <a:off x="3517050" y="3349691"/>
            <a:ext cx="2112000" cy="548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9" name="Google Shape;359;p24"/>
          <p:cNvSpPr txBox="1">
            <a:spLocks noGrp="1"/>
          </p:cNvSpPr>
          <p:nvPr>
            <p:ph type="subTitle" idx="6"/>
          </p:nvPr>
        </p:nvSpPr>
        <p:spPr>
          <a:xfrm>
            <a:off x="6175768" y="3349691"/>
            <a:ext cx="2107500" cy="548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0" name="Google Shape;360;p24"/>
          <p:cNvSpPr txBox="1">
            <a:spLocks noGrp="1"/>
          </p:cNvSpPr>
          <p:nvPr>
            <p:ph type="subTitle" idx="7"/>
          </p:nvPr>
        </p:nvSpPr>
        <p:spPr>
          <a:xfrm>
            <a:off x="858332" y="1591700"/>
            <a:ext cx="2112000" cy="466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dk1"/>
                </a:solidFill>
                <a:latin typeface="Poppins"/>
                <a:ea typeface="Poppins"/>
                <a:cs typeface="Poppins"/>
                <a:sym typeface="Poppins"/>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1" name="Google Shape;361;p24"/>
          <p:cNvSpPr txBox="1">
            <a:spLocks noGrp="1"/>
          </p:cNvSpPr>
          <p:nvPr>
            <p:ph type="subTitle" idx="8"/>
          </p:nvPr>
        </p:nvSpPr>
        <p:spPr>
          <a:xfrm>
            <a:off x="3515700" y="1591700"/>
            <a:ext cx="2112300" cy="466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dk1"/>
                </a:solidFill>
                <a:latin typeface="Poppins"/>
                <a:ea typeface="Poppins"/>
                <a:cs typeface="Poppins"/>
                <a:sym typeface="Poppins"/>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2" name="Google Shape;362;p24"/>
          <p:cNvSpPr txBox="1">
            <a:spLocks noGrp="1"/>
          </p:cNvSpPr>
          <p:nvPr>
            <p:ph type="subTitle" idx="9"/>
          </p:nvPr>
        </p:nvSpPr>
        <p:spPr>
          <a:xfrm>
            <a:off x="6173368" y="1591700"/>
            <a:ext cx="2112300" cy="466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dk1"/>
                </a:solidFill>
                <a:latin typeface="Poppins"/>
                <a:ea typeface="Poppins"/>
                <a:cs typeface="Poppins"/>
                <a:sym typeface="Poppins"/>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3" name="Google Shape;363;p24"/>
          <p:cNvSpPr txBox="1">
            <a:spLocks noGrp="1"/>
          </p:cNvSpPr>
          <p:nvPr>
            <p:ph type="subTitle" idx="13"/>
          </p:nvPr>
        </p:nvSpPr>
        <p:spPr>
          <a:xfrm>
            <a:off x="858332" y="2969850"/>
            <a:ext cx="2112000" cy="466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dk1"/>
                </a:solidFill>
                <a:latin typeface="Poppins"/>
                <a:ea typeface="Poppins"/>
                <a:cs typeface="Poppins"/>
                <a:sym typeface="Poppins"/>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4" name="Google Shape;364;p24"/>
          <p:cNvSpPr txBox="1">
            <a:spLocks noGrp="1"/>
          </p:cNvSpPr>
          <p:nvPr>
            <p:ph type="subTitle" idx="14"/>
          </p:nvPr>
        </p:nvSpPr>
        <p:spPr>
          <a:xfrm>
            <a:off x="3515700" y="2969839"/>
            <a:ext cx="2112300" cy="466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dk1"/>
                </a:solidFill>
                <a:latin typeface="Poppins"/>
                <a:ea typeface="Poppins"/>
                <a:cs typeface="Poppins"/>
                <a:sym typeface="Poppins"/>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5" name="Google Shape;365;p24"/>
          <p:cNvSpPr txBox="1">
            <a:spLocks noGrp="1"/>
          </p:cNvSpPr>
          <p:nvPr>
            <p:ph type="subTitle" idx="15"/>
          </p:nvPr>
        </p:nvSpPr>
        <p:spPr>
          <a:xfrm>
            <a:off x="6173368" y="2969839"/>
            <a:ext cx="2112300" cy="466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dk1"/>
                </a:solidFill>
                <a:latin typeface="Poppins"/>
                <a:ea typeface="Poppins"/>
                <a:cs typeface="Poppins"/>
                <a:sym typeface="Poppins"/>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6" name="Google Shape;366;p24"/>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7" name="Google Shape;367;p24"/>
          <p:cNvSpPr/>
          <p:nvPr/>
        </p:nvSpPr>
        <p:spPr>
          <a:xfrm>
            <a:off x="-125" y="4507225"/>
            <a:ext cx="3143924" cy="561183"/>
          </a:xfrm>
          <a:custGeom>
            <a:avLst/>
            <a:gdLst/>
            <a:ahLst/>
            <a:cxnLst/>
            <a:rect l="l" t="t" r="r" b="b"/>
            <a:pathLst>
              <a:path w="208483" h="54273" fill="none" extrusionOk="0">
                <a:moveTo>
                  <a:pt x="1" y="34859"/>
                </a:moveTo>
                <a:lnTo>
                  <a:pt x="8240" y="34859"/>
                </a:lnTo>
                <a:lnTo>
                  <a:pt x="10341" y="38729"/>
                </a:lnTo>
                <a:lnTo>
                  <a:pt x="15311" y="23818"/>
                </a:lnTo>
                <a:lnTo>
                  <a:pt x="22683" y="54273"/>
                </a:lnTo>
                <a:lnTo>
                  <a:pt x="32290" y="6205"/>
                </a:lnTo>
                <a:lnTo>
                  <a:pt x="41297" y="38528"/>
                </a:lnTo>
                <a:lnTo>
                  <a:pt x="42764" y="35860"/>
                </a:lnTo>
                <a:lnTo>
                  <a:pt x="71518" y="35860"/>
                </a:lnTo>
                <a:lnTo>
                  <a:pt x="73219" y="39796"/>
                </a:lnTo>
                <a:lnTo>
                  <a:pt x="80258" y="19782"/>
                </a:lnTo>
                <a:lnTo>
                  <a:pt x="85628" y="52505"/>
                </a:lnTo>
                <a:lnTo>
                  <a:pt x="95635" y="34"/>
                </a:lnTo>
                <a:lnTo>
                  <a:pt x="104342" y="41464"/>
                </a:lnTo>
                <a:lnTo>
                  <a:pt x="106210" y="35860"/>
                </a:lnTo>
                <a:lnTo>
                  <a:pt x="131728" y="35860"/>
                </a:lnTo>
                <a:lnTo>
                  <a:pt x="134630" y="41931"/>
                </a:lnTo>
                <a:lnTo>
                  <a:pt x="141301" y="15779"/>
                </a:lnTo>
                <a:lnTo>
                  <a:pt x="147006" y="52672"/>
                </a:lnTo>
                <a:lnTo>
                  <a:pt x="158013" y="1"/>
                </a:lnTo>
                <a:lnTo>
                  <a:pt x="166653" y="45400"/>
                </a:lnTo>
                <a:lnTo>
                  <a:pt x="169922" y="36327"/>
                </a:lnTo>
                <a:lnTo>
                  <a:pt x="208483"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8" name="Google Shape;368;p24"/>
          <p:cNvGrpSpPr/>
          <p:nvPr/>
        </p:nvGrpSpPr>
        <p:grpSpPr>
          <a:xfrm>
            <a:off x="8552695" y="2920593"/>
            <a:ext cx="467662" cy="1956806"/>
            <a:chOff x="8617450" y="273775"/>
            <a:chExt cx="338150" cy="1414899"/>
          </a:xfrm>
        </p:grpSpPr>
        <p:sp>
          <p:nvSpPr>
            <p:cNvPr id="369" name="Google Shape;369;p24"/>
            <p:cNvSpPr/>
            <p:nvPr/>
          </p:nvSpPr>
          <p:spPr>
            <a:xfrm>
              <a:off x="861745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887550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a:off x="861745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a:off x="887550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a:off x="861745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a:off x="887550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4"/>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4"/>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24"/>
          <p:cNvGrpSpPr/>
          <p:nvPr/>
        </p:nvGrpSpPr>
        <p:grpSpPr>
          <a:xfrm>
            <a:off x="123620" y="273781"/>
            <a:ext cx="467662" cy="1033792"/>
            <a:chOff x="8617450" y="941175"/>
            <a:chExt cx="338150" cy="747500"/>
          </a:xfrm>
        </p:grpSpPr>
        <p:sp>
          <p:nvSpPr>
            <p:cNvPr id="384" name="Google Shape;384;p24"/>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4"/>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4"/>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4"/>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4"/>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4"/>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 name="Google Shape;392;p24"/>
          <p:cNvSpPr/>
          <p:nvPr/>
        </p:nvSpPr>
        <p:spPr>
          <a:xfrm>
            <a:off x="7856707" y="200824"/>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393"/>
        <p:cNvGrpSpPr/>
        <p:nvPr/>
      </p:nvGrpSpPr>
      <p:grpSpPr>
        <a:xfrm>
          <a:off x="0" y="0"/>
          <a:ext cx="0" cy="0"/>
          <a:chOff x="0" y="0"/>
          <a:chExt cx="0" cy="0"/>
        </a:xfrm>
      </p:grpSpPr>
      <p:sp>
        <p:nvSpPr>
          <p:cNvPr id="394" name="Google Shape;394;p25"/>
          <p:cNvSpPr/>
          <p:nvPr/>
        </p:nvSpPr>
        <p:spPr>
          <a:xfrm>
            <a:off x="-75" y="0"/>
            <a:ext cx="9144000" cy="2571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6" name="Google Shape;396;p25"/>
          <p:cNvSpPr txBox="1">
            <a:spLocks noGrp="1"/>
          </p:cNvSpPr>
          <p:nvPr>
            <p:ph type="title" idx="2" hasCustomPrompt="1"/>
          </p:nvPr>
        </p:nvSpPr>
        <p:spPr>
          <a:xfrm>
            <a:off x="3648248" y="1569125"/>
            <a:ext cx="1847100" cy="699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3500"/>
              <a:buNone/>
              <a:defRPr sz="3600">
                <a:solidFill>
                  <a:schemeClr val="dk2"/>
                </a:solidFill>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397" name="Google Shape;397;p25"/>
          <p:cNvSpPr txBox="1">
            <a:spLocks noGrp="1"/>
          </p:cNvSpPr>
          <p:nvPr>
            <p:ph type="subTitle" idx="1"/>
          </p:nvPr>
        </p:nvSpPr>
        <p:spPr>
          <a:xfrm flipH="1">
            <a:off x="1848530" y="2158374"/>
            <a:ext cx="5446800" cy="60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98" name="Google Shape;398;p25"/>
          <p:cNvSpPr txBox="1">
            <a:spLocks noGrp="1"/>
          </p:cNvSpPr>
          <p:nvPr>
            <p:ph type="title" idx="3" hasCustomPrompt="1"/>
          </p:nvPr>
        </p:nvSpPr>
        <p:spPr>
          <a:xfrm>
            <a:off x="3648302" y="2918274"/>
            <a:ext cx="1847100" cy="699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5"/>
              </a:buClr>
              <a:buSzPts val="3500"/>
              <a:buNone/>
              <a:defRPr sz="3600">
                <a:solidFill>
                  <a:schemeClr val="dk2"/>
                </a:solidFill>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399" name="Google Shape;399;p25"/>
          <p:cNvSpPr txBox="1">
            <a:spLocks noGrp="1"/>
          </p:cNvSpPr>
          <p:nvPr>
            <p:ph type="subTitle" idx="4"/>
          </p:nvPr>
        </p:nvSpPr>
        <p:spPr>
          <a:xfrm flipH="1">
            <a:off x="1848650" y="3510827"/>
            <a:ext cx="5446800" cy="60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grpSp>
        <p:nvGrpSpPr>
          <p:cNvPr id="400" name="Google Shape;400;p25"/>
          <p:cNvGrpSpPr/>
          <p:nvPr/>
        </p:nvGrpSpPr>
        <p:grpSpPr>
          <a:xfrm>
            <a:off x="8552695" y="534993"/>
            <a:ext cx="467662" cy="1956806"/>
            <a:chOff x="8617450" y="273775"/>
            <a:chExt cx="338150" cy="1414899"/>
          </a:xfrm>
        </p:grpSpPr>
        <p:sp>
          <p:nvSpPr>
            <p:cNvPr id="401" name="Google Shape;401;p25"/>
            <p:cNvSpPr/>
            <p:nvPr/>
          </p:nvSpPr>
          <p:spPr>
            <a:xfrm>
              <a:off x="861745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887550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861745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887550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861745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887550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25"/>
          <p:cNvGrpSpPr/>
          <p:nvPr/>
        </p:nvGrpSpPr>
        <p:grpSpPr>
          <a:xfrm>
            <a:off x="123620" y="2762581"/>
            <a:ext cx="467662" cy="1033792"/>
            <a:chOff x="8617450" y="941175"/>
            <a:chExt cx="338150" cy="747500"/>
          </a:xfrm>
        </p:grpSpPr>
        <p:sp>
          <p:nvSpPr>
            <p:cNvPr id="416" name="Google Shape;416;p25"/>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5"/>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5"/>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25"/>
          <p:cNvSpPr/>
          <p:nvPr/>
        </p:nvSpPr>
        <p:spPr>
          <a:xfrm>
            <a:off x="7" y="116824"/>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32"/>
        <p:cNvGrpSpPr/>
        <p:nvPr/>
      </p:nvGrpSpPr>
      <p:grpSpPr>
        <a:xfrm>
          <a:off x="0" y="0"/>
          <a:ext cx="0" cy="0"/>
          <a:chOff x="0" y="0"/>
          <a:chExt cx="0" cy="0"/>
        </a:xfrm>
      </p:grpSpPr>
      <p:sp>
        <p:nvSpPr>
          <p:cNvPr id="433" name="Google Shape;433;p27"/>
          <p:cNvSpPr/>
          <p:nvPr/>
        </p:nvSpPr>
        <p:spPr>
          <a:xfrm>
            <a:off x="-75" y="0"/>
            <a:ext cx="9144000" cy="2571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a:off x="7" y="116824"/>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a:off x="6000064" y="4502000"/>
            <a:ext cx="3143924" cy="561183"/>
          </a:xfrm>
          <a:custGeom>
            <a:avLst/>
            <a:gdLst/>
            <a:ahLst/>
            <a:cxnLst/>
            <a:rect l="l" t="t" r="r" b="b"/>
            <a:pathLst>
              <a:path w="208483" h="54273" fill="none" extrusionOk="0">
                <a:moveTo>
                  <a:pt x="1" y="34859"/>
                </a:moveTo>
                <a:lnTo>
                  <a:pt x="8240" y="34859"/>
                </a:lnTo>
                <a:lnTo>
                  <a:pt x="10341" y="38729"/>
                </a:lnTo>
                <a:lnTo>
                  <a:pt x="15311" y="23818"/>
                </a:lnTo>
                <a:lnTo>
                  <a:pt x="22683" y="54273"/>
                </a:lnTo>
                <a:lnTo>
                  <a:pt x="32290" y="6205"/>
                </a:lnTo>
                <a:lnTo>
                  <a:pt x="41297" y="38528"/>
                </a:lnTo>
                <a:lnTo>
                  <a:pt x="42764" y="35860"/>
                </a:lnTo>
                <a:lnTo>
                  <a:pt x="71518" y="35860"/>
                </a:lnTo>
                <a:lnTo>
                  <a:pt x="73219" y="39796"/>
                </a:lnTo>
                <a:lnTo>
                  <a:pt x="80258" y="19782"/>
                </a:lnTo>
                <a:lnTo>
                  <a:pt x="85628" y="52505"/>
                </a:lnTo>
                <a:lnTo>
                  <a:pt x="95635" y="34"/>
                </a:lnTo>
                <a:lnTo>
                  <a:pt x="104342" y="41464"/>
                </a:lnTo>
                <a:lnTo>
                  <a:pt x="106210" y="35860"/>
                </a:lnTo>
                <a:lnTo>
                  <a:pt x="131728" y="35860"/>
                </a:lnTo>
                <a:lnTo>
                  <a:pt x="134630" y="41931"/>
                </a:lnTo>
                <a:lnTo>
                  <a:pt x="141301" y="15779"/>
                </a:lnTo>
                <a:lnTo>
                  <a:pt x="147006" y="52672"/>
                </a:lnTo>
                <a:lnTo>
                  <a:pt x="158013" y="1"/>
                </a:lnTo>
                <a:lnTo>
                  <a:pt x="166653" y="45400"/>
                </a:lnTo>
                <a:lnTo>
                  <a:pt x="169922" y="36327"/>
                </a:lnTo>
                <a:lnTo>
                  <a:pt x="208483"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27"/>
          <p:cNvGrpSpPr/>
          <p:nvPr/>
        </p:nvGrpSpPr>
        <p:grpSpPr>
          <a:xfrm>
            <a:off x="8552695" y="273768"/>
            <a:ext cx="467662" cy="1033792"/>
            <a:chOff x="8617450" y="273775"/>
            <a:chExt cx="338150" cy="747500"/>
          </a:xfrm>
        </p:grpSpPr>
        <p:sp>
          <p:nvSpPr>
            <p:cNvPr id="437" name="Google Shape;437;p27"/>
            <p:cNvSpPr/>
            <p:nvPr/>
          </p:nvSpPr>
          <p:spPr>
            <a:xfrm>
              <a:off x="861745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a:off x="887550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861745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a:off x="887550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7"/>
            <p:cNvSpPr/>
            <p:nvPr/>
          </p:nvSpPr>
          <p:spPr>
            <a:xfrm>
              <a:off x="861745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7"/>
            <p:cNvSpPr/>
            <p:nvPr/>
          </p:nvSpPr>
          <p:spPr>
            <a:xfrm>
              <a:off x="887550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27"/>
          <p:cNvGrpSpPr/>
          <p:nvPr/>
        </p:nvGrpSpPr>
        <p:grpSpPr>
          <a:xfrm>
            <a:off x="123620" y="4458949"/>
            <a:ext cx="467662" cy="418450"/>
            <a:chOff x="8617450" y="1386108"/>
            <a:chExt cx="338150" cy="302567"/>
          </a:xfrm>
        </p:grpSpPr>
        <p:sp>
          <p:nvSpPr>
            <p:cNvPr id="446" name="Google Shape;446;p27"/>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50"/>
        <p:cNvGrpSpPr/>
        <p:nvPr/>
      </p:nvGrpSpPr>
      <p:grpSpPr>
        <a:xfrm>
          <a:off x="0" y="0"/>
          <a:ext cx="0" cy="0"/>
          <a:chOff x="0" y="0"/>
          <a:chExt cx="0" cy="0"/>
        </a:xfrm>
      </p:grpSpPr>
      <p:sp>
        <p:nvSpPr>
          <p:cNvPr id="451" name="Google Shape;451;p28"/>
          <p:cNvSpPr/>
          <p:nvPr/>
        </p:nvSpPr>
        <p:spPr>
          <a:xfrm>
            <a:off x="-75" y="2571600"/>
            <a:ext cx="9144000" cy="2571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8"/>
          <p:cNvGrpSpPr/>
          <p:nvPr/>
        </p:nvGrpSpPr>
        <p:grpSpPr>
          <a:xfrm>
            <a:off x="8552695" y="534993"/>
            <a:ext cx="467662" cy="1956806"/>
            <a:chOff x="8617450" y="273775"/>
            <a:chExt cx="338150" cy="1414899"/>
          </a:xfrm>
        </p:grpSpPr>
        <p:sp>
          <p:nvSpPr>
            <p:cNvPr id="453" name="Google Shape;453;p28"/>
            <p:cNvSpPr/>
            <p:nvPr/>
          </p:nvSpPr>
          <p:spPr>
            <a:xfrm>
              <a:off x="861745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887550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861745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887550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861745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887550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 name="Google Shape;467;p28"/>
          <p:cNvGrpSpPr/>
          <p:nvPr/>
        </p:nvGrpSpPr>
        <p:grpSpPr>
          <a:xfrm>
            <a:off x="123620" y="2762581"/>
            <a:ext cx="467662" cy="1033792"/>
            <a:chOff x="8617450" y="941175"/>
            <a:chExt cx="338150" cy="747500"/>
          </a:xfrm>
        </p:grpSpPr>
        <p:sp>
          <p:nvSpPr>
            <p:cNvPr id="468" name="Google Shape;468;p28"/>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 name="Google Shape;476;p28"/>
          <p:cNvSpPr/>
          <p:nvPr/>
        </p:nvSpPr>
        <p:spPr>
          <a:xfrm>
            <a:off x="7" y="207424"/>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4577375" y="0"/>
            <a:ext cx="45666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2391900" y="2365888"/>
            <a:ext cx="43602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4021675" y="1556275"/>
            <a:ext cx="1100700" cy="951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2391900" y="3151013"/>
            <a:ext cx="4360200" cy="43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7"/>
        <p:cNvGrpSpPr/>
        <p:nvPr/>
      </p:nvGrpSpPr>
      <p:grpSpPr>
        <a:xfrm>
          <a:off x="0" y="0"/>
          <a:ext cx="0" cy="0"/>
          <a:chOff x="0" y="0"/>
          <a:chExt cx="0" cy="0"/>
        </a:xfrm>
      </p:grpSpPr>
      <p:sp>
        <p:nvSpPr>
          <p:cNvPr id="48" name="Google Shape;48;p5"/>
          <p:cNvSpPr/>
          <p:nvPr/>
        </p:nvSpPr>
        <p:spPr>
          <a:xfrm rot="10800000" flipH="1">
            <a:off x="-75" y="2571607"/>
            <a:ext cx="9144000" cy="2571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txBox="1">
            <a:spLocks noGrp="1"/>
          </p:cNvSpPr>
          <p:nvPr>
            <p:ph type="subTitle" idx="1"/>
          </p:nvPr>
        </p:nvSpPr>
        <p:spPr>
          <a:xfrm>
            <a:off x="1448000" y="2453963"/>
            <a:ext cx="2768400" cy="713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400" b="1">
                <a:latin typeface="Poppins"/>
                <a:ea typeface="Poppins"/>
                <a:cs typeface="Poppins"/>
                <a:sym typeface="Poppins"/>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0" name="Google Shape;50;p5"/>
          <p:cNvSpPr txBox="1">
            <a:spLocks noGrp="1"/>
          </p:cNvSpPr>
          <p:nvPr>
            <p:ph type="subTitle" idx="2"/>
          </p:nvPr>
        </p:nvSpPr>
        <p:spPr>
          <a:xfrm>
            <a:off x="4927731" y="2453963"/>
            <a:ext cx="27684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400" b="1">
                <a:latin typeface="Poppins"/>
                <a:ea typeface="Poppins"/>
                <a:cs typeface="Poppins"/>
                <a:sym typeface="Poppin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51" name="Google Shape;51;p5"/>
          <p:cNvSpPr txBox="1">
            <a:spLocks noGrp="1"/>
          </p:cNvSpPr>
          <p:nvPr>
            <p:ph type="subTitle" idx="3"/>
          </p:nvPr>
        </p:nvSpPr>
        <p:spPr>
          <a:xfrm>
            <a:off x="1448000" y="2999383"/>
            <a:ext cx="2768400" cy="87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2" name="Google Shape;52;p5"/>
          <p:cNvSpPr txBox="1">
            <a:spLocks noGrp="1"/>
          </p:cNvSpPr>
          <p:nvPr>
            <p:ph type="subTitle" idx="4"/>
          </p:nvPr>
        </p:nvSpPr>
        <p:spPr>
          <a:xfrm>
            <a:off x="4927728" y="2999383"/>
            <a:ext cx="2768400" cy="87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53" name="Google Shape;53;p5"/>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 name="Google Shape;54;p5"/>
          <p:cNvSpPr/>
          <p:nvPr/>
        </p:nvSpPr>
        <p:spPr>
          <a:xfrm>
            <a:off x="7856707" y="4545761"/>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5"/>
          <p:cNvGrpSpPr/>
          <p:nvPr/>
        </p:nvGrpSpPr>
        <p:grpSpPr>
          <a:xfrm>
            <a:off x="123645" y="3535935"/>
            <a:ext cx="467662" cy="1341463"/>
            <a:chOff x="8617450" y="718708"/>
            <a:chExt cx="338150" cy="969966"/>
          </a:xfrm>
        </p:grpSpPr>
        <p:sp>
          <p:nvSpPr>
            <p:cNvPr id="56" name="Google Shape;56;p5"/>
            <p:cNvSpPr/>
            <p:nvPr/>
          </p:nvSpPr>
          <p:spPr>
            <a:xfrm>
              <a:off x="861745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887550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5"/>
          <p:cNvGrpSpPr/>
          <p:nvPr/>
        </p:nvGrpSpPr>
        <p:grpSpPr>
          <a:xfrm>
            <a:off x="8552695" y="273781"/>
            <a:ext cx="467662" cy="1033792"/>
            <a:chOff x="8617450" y="941175"/>
            <a:chExt cx="338150" cy="747500"/>
          </a:xfrm>
        </p:grpSpPr>
        <p:sp>
          <p:nvSpPr>
            <p:cNvPr id="67" name="Google Shape;67;p5"/>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sp>
        <p:nvSpPr>
          <p:cNvPr id="94" name="Google Shape;94;p7"/>
          <p:cNvSpPr/>
          <p:nvPr/>
        </p:nvSpPr>
        <p:spPr>
          <a:xfrm flipH="1">
            <a:off x="4599000" y="0"/>
            <a:ext cx="4545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txBox="1">
            <a:spLocks noGrp="1"/>
          </p:cNvSpPr>
          <p:nvPr>
            <p:ph type="body" idx="1"/>
          </p:nvPr>
        </p:nvSpPr>
        <p:spPr>
          <a:xfrm>
            <a:off x="1779150" y="1817250"/>
            <a:ext cx="5585700" cy="150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96" name="Google Shape;96;p7"/>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 name="Google Shape;97;p7"/>
          <p:cNvSpPr/>
          <p:nvPr/>
        </p:nvSpPr>
        <p:spPr>
          <a:xfrm flipH="1">
            <a:off x="-75" y="116824"/>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flipH="1">
            <a:off x="5999982" y="4502000"/>
            <a:ext cx="3143924" cy="561183"/>
          </a:xfrm>
          <a:custGeom>
            <a:avLst/>
            <a:gdLst/>
            <a:ahLst/>
            <a:cxnLst/>
            <a:rect l="l" t="t" r="r" b="b"/>
            <a:pathLst>
              <a:path w="208483" h="54273" fill="none" extrusionOk="0">
                <a:moveTo>
                  <a:pt x="1" y="34859"/>
                </a:moveTo>
                <a:lnTo>
                  <a:pt x="8240" y="34859"/>
                </a:lnTo>
                <a:lnTo>
                  <a:pt x="10341" y="38729"/>
                </a:lnTo>
                <a:lnTo>
                  <a:pt x="15311" y="23818"/>
                </a:lnTo>
                <a:lnTo>
                  <a:pt x="22683" y="54273"/>
                </a:lnTo>
                <a:lnTo>
                  <a:pt x="32290" y="6205"/>
                </a:lnTo>
                <a:lnTo>
                  <a:pt x="41297" y="38528"/>
                </a:lnTo>
                <a:lnTo>
                  <a:pt x="42764" y="35860"/>
                </a:lnTo>
                <a:lnTo>
                  <a:pt x="71518" y="35860"/>
                </a:lnTo>
                <a:lnTo>
                  <a:pt x="73219" y="39796"/>
                </a:lnTo>
                <a:lnTo>
                  <a:pt x="80258" y="19782"/>
                </a:lnTo>
                <a:lnTo>
                  <a:pt x="85628" y="52505"/>
                </a:lnTo>
                <a:lnTo>
                  <a:pt x="95635" y="34"/>
                </a:lnTo>
                <a:lnTo>
                  <a:pt x="104342" y="41464"/>
                </a:lnTo>
                <a:lnTo>
                  <a:pt x="106210" y="35860"/>
                </a:lnTo>
                <a:lnTo>
                  <a:pt x="131728" y="35860"/>
                </a:lnTo>
                <a:lnTo>
                  <a:pt x="134630" y="41931"/>
                </a:lnTo>
                <a:lnTo>
                  <a:pt x="141301" y="15779"/>
                </a:lnTo>
                <a:lnTo>
                  <a:pt x="147006" y="52672"/>
                </a:lnTo>
                <a:lnTo>
                  <a:pt x="158013" y="1"/>
                </a:lnTo>
                <a:lnTo>
                  <a:pt x="166653" y="45400"/>
                </a:lnTo>
                <a:lnTo>
                  <a:pt x="169922" y="36327"/>
                </a:lnTo>
                <a:lnTo>
                  <a:pt x="208483"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7"/>
          <p:cNvGrpSpPr/>
          <p:nvPr/>
        </p:nvGrpSpPr>
        <p:grpSpPr>
          <a:xfrm>
            <a:off x="8552695" y="273768"/>
            <a:ext cx="467662" cy="1033792"/>
            <a:chOff x="8617450" y="273775"/>
            <a:chExt cx="338150" cy="747500"/>
          </a:xfrm>
        </p:grpSpPr>
        <p:sp>
          <p:nvSpPr>
            <p:cNvPr id="100" name="Google Shape;100;p7"/>
            <p:cNvSpPr/>
            <p:nvPr/>
          </p:nvSpPr>
          <p:spPr>
            <a:xfrm>
              <a:off x="861745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887550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861745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87550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861745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887550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7"/>
          <p:cNvGrpSpPr/>
          <p:nvPr/>
        </p:nvGrpSpPr>
        <p:grpSpPr>
          <a:xfrm>
            <a:off x="123620" y="4151278"/>
            <a:ext cx="467662" cy="726121"/>
            <a:chOff x="8617450" y="1163641"/>
            <a:chExt cx="338150" cy="525033"/>
          </a:xfrm>
        </p:grpSpPr>
        <p:sp>
          <p:nvSpPr>
            <p:cNvPr id="109" name="Google Shape;109;p7"/>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5"/>
        <p:cNvGrpSpPr/>
        <p:nvPr/>
      </p:nvGrpSpPr>
      <p:grpSpPr>
        <a:xfrm>
          <a:off x="0" y="0"/>
          <a:ext cx="0" cy="0"/>
          <a:chOff x="0" y="0"/>
          <a:chExt cx="0" cy="0"/>
        </a:xfrm>
      </p:grpSpPr>
      <p:sp>
        <p:nvSpPr>
          <p:cNvPr id="116" name="Google Shape;116;p8"/>
          <p:cNvSpPr/>
          <p:nvPr/>
        </p:nvSpPr>
        <p:spPr>
          <a:xfrm>
            <a:off x="-75" y="0"/>
            <a:ext cx="9144000" cy="2571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a:spLocks noGrp="1"/>
          </p:cNvSpPr>
          <p:nvPr>
            <p:ph type="title"/>
          </p:nvPr>
        </p:nvSpPr>
        <p:spPr>
          <a:xfrm>
            <a:off x="1933550" y="1614025"/>
            <a:ext cx="5277000" cy="191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9"/>
          <p:cNvSpPr/>
          <p:nvPr/>
        </p:nvSpPr>
        <p:spPr>
          <a:xfrm>
            <a:off x="-125" y="0"/>
            <a:ext cx="45666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txBox="1">
            <a:spLocks noGrp="1"/>
          </p:cNvSpPr>
          <p:nvPr>
            <p:ph type="title"/>
          </p:nvPr>
        </p:nvSpPr>
        <p:spPr>
          <a:xfrm>
            <a:off x="2201850" y="1522593"/>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1" name="Google Shape;121;p9"/>
          <p:cNvSpPr txBox="1">
            <a:spLocks noGrp="1"/>
          </p:cNvSpPr>
          <p:nvPr>
            <p:ph type="subTitle" idx="1"/>
          </p:nvPr>
        </p:nvSpPr>
        <p:spPr>
          <a:xfrm>
            <a:off x="2201925" y="2210732"/>
            <a:ext cx="4740300" cy="116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146"/>
        <p:cNvGrpSpPr/>
        <p:nvPr/>
      </p:nvGrpSpPr>
      <p:grpSpPr>
        <a:xfrm>
          <a:off x="0" y="0"/>
          <a:ext cx="0" cy="0"/>
          <a:chOff x="0" y="0"/>
          <a:chExt cx="0" cy="0"/>
        </a:xfrm>
      </p:grpSpPr>
      <p:sp>
        <p:nvSpPr>
          <p:cNvPr id="147" name="Google Shape;147;p14"/>
          <p:cNvSpPr/>
          <p:nvPr/>
        </p:nvSpPr>
        <p:spPr>
          <a:xfrm>
            <a:off x="-75" y="0"/>
            <a:ext cx="9144000" cy="2571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a:lvl1pPr>
            <a:lvl2pPr lvl="1">
              <a:spcBef>
                <a:spcPts val="0"/>
              </a:spcBef>
              <a:spcAft>
                <a:spcPts val="0"/>
              </a:spcAft>
              <a:buSzPts val="3500"/>
              <a:buNone/>
              <a:defRPr>
                <a:latin typeface="Open Sans"/>
                <a:ea typeface="Open Sans"/>
                <a:cs typeface="Open Sans"/>
                <a:sym typeface="Open Sans"/>
              </a:defRPr>
            </a:lvl2pPr>
            <a:lvl3pPr lvl="2">
              <a:spcBef>
                <a:spcPts val="0"/>
              </a:spcBef>
              <a:spcAft>
                <a:spcPts val="0"/>
              </a:spcAft>
              <a:buSzPts val="3500"/>
              <a:buNone/>
              <a:defRPr>
                <a:latin typeface="Open Sans"/>
                <a:ea typeface="Open Sans"/>
                <a:cs typeface="Open Sans"/>
                <a:sym typeface="Open Sans"/>
              </a:defRPr>
            </a:lvl3pPr>
            <a:lvl4pPr lvl="3">
              <a:spcBef>
                <a:spcPts val="0"/>
              </a:spcBef>
              <a:spcAft>
                <a:spcPts val="0"/>
              </a:spcAft>
              <a:buSzPts val="3500"/>
              <a:buNone/>
              <a:defRPr>
                <a:latin typeface="Open Sans"/>
                <a:ea typeface="Open Sans"/>
                <a:cs typeface="Open Sans"/>
                <a:sym typeface="Open Sans"/>
              </a:defRPr>
            </a:lvl4pPr>
            <a:lvl5pPr lvl="4">
              <a:spcBef>
                <a:spcPts val="0"/>
              </a:spcBef>
              <a:spcAft>
                <a:spcPts val="0"/>
              </a:spcAft>
              <a:buSzPts val="3500"/>
              <a:buNone/>
              <a:defRPr>
                <a:latin typeface="Open Sans"/>
                <a:ea typeface="Open Sans"/>
                <a:cs typeface="Open Sans"/>
                <a:sym typeface="Open Sans"/>
              </a:defRPr>
            </a:lvl5pPr>
            <a:lvl6pPr lvl="5">
              <a:spcBef>
                <a:spcPts val="0"/>
              </a:spcBef>
              <a:spcAft>
                <a:spcPts val="0"/>
              </a:spcAft>
              <a:buSzPts val="3500"/>
              <a:buNone/>
              <a:defRPr>
                <a:latin typeface="Open Sans"/>
                <a:ea typeface="Open Sans"/>
                <a:cs typeface="Open Sans"/>
                <a:sym typeface="Open Sans"/>
              </a:defRPr>
            </a:lvl6pPr>
            <a:lvl7pPr lvl="6">
              <a:spcBef>
                <a:spcPts val="0"/>
              </a:spcBef>
              <a:spcAft>
                <a:spcPts val="0"/>
              </a:spcAft>
              <a:buSzPts val="3500"/>
              <a:buNone/>
              <a:defRPr>
                <a:latin typeface="Open Sans"/>
                <a:ea typeface="Open Sans"/>
                <a:cs typeface="Open Sans"/>
                <a:sym typeface="Open Sans"/>
              </a:defRPr>
            </a:lvl7pPr>
            <a:lvl8pPr lvl="7">
              <a:spcBef>
                <a:spcPts val="0"/>
              </a:spcBef>
              <a:spcAft>
                <a:spcPts val="0"/>
              </a:spcAft>
              <a:buSzPts val="3500"/>
              <a:buNone/>
              <a:defRPr>
                <a:latin typeface="Open Sans"/>
                <a:ea typeface="Open Sans"/>
                <a:cs typeface="Open Sans"/>
                <a:sym typeface="Open Sans"/>
              </a:defRPr>
            </a:lvl8pPr>
            <a:lvl9pPr lvl="8">
              <a:spcBef>
                <a:spcPts val="0"/>
              </a:spcBef>
              <a:spcAft>
                <a:spcPts val="0"/>
              </a:spcAft>
              <a:buSzPts val="3500"/>
              <a:buNone/>
              <a:defRPr>
                <a:latin typeface="Open Sans"/>
                <a:ea typeface="Open Sans"/>
                <a:cs typeface="Open Sans"/>
                <a:sym typeface="Open Sans"/>
              </a:defRPr>
            </a:lvl9pPr>
          </a:lstStyle>
          <a:p>
            <a:endParaRPr/>
          </a:p>
        </p:txBody>
      </p:sp>
      <p:sp>
        <p:nvSpPr>
          <p:cNvPr id="149" name="Google Shape;149;p14"/>
          <p:cNvSpPr/>
          <p:nvPr/>
        </p:nvSpPr>
        <p:spPr>
          <a:xfrm>
            <a:off x="7" y="116824"/>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6000064" y="4502000"/>
            <a:ext cx="3143924" cy="561183"/>
          </a:xfrm>
          <a:custGeom>
            <a:avLst/>
            <a:gdLst/>
            <a:ahLst/>
            <a:cxnLst/>
            <a:rect l="l" t="t" r="r" b="b"/>
            <a:pathLst>
              <a:path w="208483" h="54273" fill="none" extrusionOk="0">
                <a:moveTo>
                  <a:pt x="1" y="34859"/>
                </a:moveTo>
                <a:lnTo>
                  <a:pt x="8240" y="34859"/>
                </a:lnTo>
                <a:lnTo>
                  <a:pt x="10341" y="38729"/>
                </a:lnTo>
                <a:lnTo>
                  <a:pt x="15311" y="23818"/>
                </a:lnTo>
                <a:lnTo>
                  <a:pt x="22683" y="54273"/>
                </a:lnTo>
                <a:lnTo>
                  <a:pt x="32290" y="6205"/>
                </a:lnTo>
                <a:lnTo>
                  <a:pt x="41297" y="38528"/>
                </a:lnTo>
                <a:lnTo>
                  <a:pt x="42764" y="35860"/>
                </a:lnTo>
                <a:lnTo>
                  <a:pt x="71518" y="35860"/>
                </a:lnTo>
                <a:lnTo>
                  <a:pt x="73219" y="39796"/>
                </a:lnTo>
                <a:lnTo>
                  <a:pt x="80258" y="19782"/>
                </a:lnTo>
                <a:lnTo>
                  <a:pt x="85628" y="52505"/>
                </a:lnTo>
                <a:lnTo>
                  <a:pt x="95635" y="34"/>
                </a:lnTo>
                <a:lnTo>
                  <a:pt x="104342" y="41464"/>
                </a:lnTo>
                <a:lnTo>
                  <a:pt x="106210" y="35860"/>
                </a:lnTo>
                <a:lnTo>
                  <a:pt x="131728" y="35860"/>
                </a:lnTo>
                <a:lnTo>
                  <a:pt x="134630" y="41931"/>
                </a:lnTo>
                <a:lnTo>
                  <a:pt x="141301" y="15779"/>
                </a:lnTo>
                <a:lnTo>
                  <a:pt x="147006" y="52672"/>
                </a:lnTo>
                <a:lnTo>
                  <a:pt x="158013" y="1"/>
                </a:lnTo>
                <a:lnTo>
                  <a:pt x="166653" y="45400"/>
                </a:lnTo>
                <a:lnTo>
                  <a:pt x="169922" y="36327"/>
                </a:lnTo>
                <a:lnTo>
                  <a:pt x="208483"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14"/>
          <p:cNvGrpSpPr/>
          <p:nvPr/>
        </p:nvGrpSpPr>
        <p:grpSpPr>
          <a:xfrm>
            <a:off x="8552695" y="273768"/>
            <a:ext cx="467662" cy="1033792"/>
            <a:chOff x="8617450" y="273775"/>
            <a:chExt cx="338150" cy="747500"/>
          </a:xfrm>
        </p:grpSpPr>
        <p:sp>
          <p:nvSpPr>
            <p:cNvPr id="152" name="Google Shape;152;p14"/>
            <p:cNvSpPr/>
            <p:nvPr/>
          </p:nvSpPr>
          <p:spPr>
            <a:xfrm>
              <a:off x="861745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887550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861745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887550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861745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887550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14"/>
          <p:cNvGrpSpPr/>
          <p:nvPr/>
        </p:nvGrpSpPr>
        <p:grpSpPr>
          <a:xfrm>
            <a:off x="123620" y="4458949"/>
            <a:ext cx="467662" cy="418450"/>
            <a:chOff x="8617450" y="1386108"/>
            <a:chExt cx="338150" cy="302567"/>
          </a:xfrm>
        </p:grpSpPr>
        <p:sp>
          <p:nvSpPr>
            <p:cNvPr id="161" name="Google Shape;161;p14"/>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3_2">
    <p:spTree>
      <p:nvGrpSpPr>
        <p:cNvPr id="1" name="Shape 165"/>
        <p:cNvGrpSpPr/>
        <p:nvPr/>
      </p:nvGrpSpPr>
      <p:grpSpPr>
        <a:xfrm>
          <a:off x="0" y="0"/>
          <a:ext cx="0" cy="0"/>
          <a:chOff x="0" y="0"/>
          <a:chExt cx="0" cy="0"/>
        </a:xfrm>
      </p:grpSpPr>
      <p:sp>
        <p:nvSpPr>
          <p:cNvPr id="166" name="Google Shape;166;p15"/>
          <p:cNvSpPr/>
          <p:nvPr/>
        </p:nvSpPr>
        <p:spPr>
          <a:xfrm rot="10800000" flipH="1">
            <a:off x="-75" y="2571607"/>
            <a:ext cx="9144000" cy="2571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atin typeface="Open Sans"/>
                <a:ea typeface="Open Sans"/>
                <a:cs typeface="Open Sans"/>
                <a:sym typeface="Open Sans"/>
              </a:defRPr>
            </a:lvl2pPr>
            <a:lvl3pPr lvl="2" rtl="0">
              <a:spcBef>
                <a:spcPts val="0"/>
              </a:spcBef>
              <a:spcAft>
                <a:spcPts val="0"/>
              </a:spcAft>
              <a:buSzPts val="3500"/>
              <a:buNone/>
              <a:defRPr>
                <a:latin typeface="Open Sans"/>
                <a:ea typeface="Open Sans"/>
                <a:cs typeface="Open Sans"/>
                <a:sym typeface="Open Sans"/>
              </a:defRPr>
            </a:lvl3pPr>
            <a:lvl4pPr lvl="3" rtl="0">
              <a:spcBef>
                <a:spcPts val="0"/>
              </a:spcBef>
              <a:spcAft>
                <a:spcPts val="0"/>
              </a:spcAft>
              <a:buSzPts val="3500"/>
              <a:buNone/>
              <a:defRPr>
                <a:latin typeface="Open Sans"/>
                <a:ea typeface="Open Sans"/>
                <a:cs typeface="Open Sans"/>
                <a:sym typeface="Open Sans"/>
              </a:defRPr>
            </a:lvl4pPr>
            <a:lvl5pPr lvl="4" rtl="0">
              <a:spcBef>
                <a:spcPts val="0"/>
              </a:spcBef>
              <a:spcAft>
                <a:spcPts val="0"/>
              </a:spcAft>
              <a:buSzPts val="3500"/>
              <a:buNone/>
              <a:defRPr>
                <a:latin typeface="Open Sans"/>
                <a:ea typeface="Open Sans"/>
                <a:cs typeface="Open Sans"/>
                <a:sym typeface="Open Sans"/>
              </a:defRPr>
            </a:lvl5pPr>
            <a:lvl6pPr lvl="5" rtl="0">
              <a:spcBef>
                <a:spcPts val="0"/>
              </a:spcBef>
              <a:spcAft>
                <a:spcPts val="0"/>
              </a:spcAft>
              <a:buSzPts val="3500"/>
              <a:buNone/>
              <a:defRPr>
                <a:latin typeface="Open Sans"/>
                <a:ea typeface="Open Sans"/>
                <a:cs typeface="Open Sans"/>
                <a:sym typeface="Open Sans"/>
              </a:defRPr>
            </a:lvl6pPr>
            <a:lvl7pPr lvl="6" rtl="0">
              <a:spcBef>
                <a:spcPts val="0"/>
              </a:spcBef>
              <a:spcAft>
                <a:spcPts val="0"/>
              </a:spcAft>
              <a:buSzPts val="3500"/>
              <a:buNone/>
              <a:defRPr>
                <a:latin typeface="Open Sans"/>
                <a:ea typeface="Open Sans"/>
                <a:cs typeface="Open Sans"/>
                <a:sym typeface="Open Sans"/>
              </a:defRPr>
            </a:lvl7pPr>
            <a:lvl8pPr lvl="7" rtl="0">
              <a:spcBef>
                <a:spcPts val="0"/>
              </a:spcBef>
              <a:spcAft>
                <a:spcPts val="0"/>
              </a:spcAft>
              <a:buSzPts val="3500"/>
              <a:buNone/>
              <a:defRPr>
                <a:latin typeface="Open Sans"/>
                <a:ea typeface="Open Sans"/>
                <a:cs typeface="Open Sans"/>
                <a:sym typeface="Open Sans"/>
              </a:defRPr>
            </a:lvl8pPr>
            <a:lvl9pPr lvl="8" rtl="0">
              <a:spcBef>
                <a:spcPts val="0"/>
              </a:spcBef>
              <a:spcAft>
                <a:spcPts val="0"/>
              </a:spcAft>
              <a:buSzPts val="3500"/>
              <a:buNone/>
              <a:defRPr>
                <a:latin typeface="Open Sans"/>
                <a:ea typeface="Open Sans"/>
                <a:cs typeface="Open Sans"/>
                <a:sym typeface="Open Sans"/>
              </a:defRPr>
            </a:lvl9pPr>
          </a:lstStyle>
          <a:p>
            <a:endParaRPr/>
          </a:p>
        </p:txBody>
      </p:sp>
      <p:sp>
        <p:nvSpPr>
          <p:cNvPr id="168" name="Google Shape;168;p15"/>
          <p:cNvSpPr/>
          <p:nvPr/>
        </p:nvSpPr>
        <p:spPr>
          <a:xfrm>
            <a:off x="7856707" y="4545761"/>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169;p15"/>
          <p:cNvGrpSpPr/>
          <p:nvPr/>
        </p:nvGrpSpPr>
        <p:grpSpPr>
          <a:xfrm>
            <a:off x="123620" y="2920593"/>
            <a:ext cx="467662" cy="1956806"/>
            <a:chOff x="8617450" y="273775"/>
            <a:chExt cx="338150" cy="1414899"/>
          </a:xfrm>
        </p:grpSpPr>
        <p:sp>
          <p:nvSpPr>
            <p:cNvPr id="170" name="Google Shape;170;p15"/>
            <p:cNvSpPr/>
            <p:nvPr/>
          </p:nvSpPr>
          <p:spPr>
            <a:xfrm>
              <a:off x="861745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887550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861745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887550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861745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887550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5"/>
          <p:cNvGrpSpPr/>
          <p:nvPr/>
        </p:nvGrpSpPr>
        <p:grpSpPr>
          <a:xfrm>
            <a:off x="8552720" y="273781"/>
            <a:ext cx="467662" cy="1033792"/>
            <a:chOff x="8617450" y="941175"/>
            <a:chExt cx="338150" cy="747500"/>
          </a:xfrm>
        </p:grpSpPr>
        <p:sp>
          <p:nvSpPr>
            <p:cNvPr id="185" name="Google Shape;185;p15"/>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5"/>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1pPr>
            <a:lvl2pPr lvl="1"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2pPr>
            <a:lvl3pPr lvl="2"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3pPr>
            <a:lvl4pPr lvl="3"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4pPr>
            <a:lvl5pPr lvl="4"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5pPr>
            <a:lvl6pPr lvl="5"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6pPr>
            <a:lvl7pPr lvl="6"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7pPr>
            <a:lvl8pPr lvl="7"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8pPr>
            <a:lvl9pPr lvl="8"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8" r:id="rId7"/>
    <p:sldLayoutId id="2147483660" r:id="rId8"/>
    <p:sldLayoutId id="2147483661" r:id="rId9"/>
    <p:sldLayoutId id="2147483662" r:id="rId10"/>
    <p:sldLayoutId id="2147483663" r:id="rId11"/>
    <p:sldLayoutId id="2147483665" r:id="rId12"/>
    <p:sldLayoutId id="2147483667" r:id="rId13"/>
    <p:sldLayoutId id="2147483668" r:id="rId14"/>
    <p:sldLayoutId id="2147483669" r:id="rId15"/>
    <p:sldLayoutId id="2147483670" r:id="rId16"/>
    <p:sldLayoutId id="2147483671" r:id="rId17"/>
    <p:sldLayoutId id="2147483673" r:id="rId18"/>
    <p:sldLayoutId id="2147483674"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2"/>
          <p:cNvSpPr txBox="1">
            <a:spLocks noGrp="1"/>
          </p:cNvSpPr>
          <p:nvPr>
            <p:ph type="ctrTitle"/>
          </p:nvPr>
        </p:nvSpPr>
        <p:spPr>
          <a:xfrm>
            <a:off x="1115725" y="252024"/>
            <a:ext cx="6912600" cy="3260126"/>
          </a:xfrm>
          <a:prstGeom prst="rect">
            <a:avLst/>
          </a:prstGeom>
        </p:spPr>
        <p:txBody>
          <a:bodyPr spcFirstLastPara="1" wrap="square" lIns="91425" tIns="91425" rIns="91425" bIns="91425" anchor="t" anchorCtr="0">
            <a:noAutofit/>
          </a:bodyPr>
          <a:lstStyle/>
          <a:p>
            <a:pPr lvl="0"/>
            <a:r>
              <a:rPr lang="en-US" dirty="0" smtClean="0">
                <a:solidFill>
                  <a:schemeClr val="tx2">
                    <a:lumMod val="75000"/>
                  </a:schemeClr>
                </a:solidFill>
              </a:rPr>
              <a:t>Secondary</a:t>
            </a:r>
            <a:r>
              <a:rPr lang="en-US" dirty="0" smtClean="0">
                <a:solidFill>
                  <a:srgbClr val="FF0000"/>
                </a:solidFill>
              </a:rPr>
              <a:t/>
            </a:r>
            <a:br>
              <a:rPr lang="en-US" dirty="0" smtClean="0">
                <a:solidFill>
                  <a:srgbClr val="FF0000"/>
                </a:solidFill>
              </a:rPr>
            </a:br>
            <a:r>
              <a:rPr lang="en" dirty="0" smtClean="0"/>
              <a:t>Hypertension</a:t>
            </a:r>
            <a:endParaRPr dirty="0">
              <a:solidFill>
                <a:schemeClr val="dk2"/>
              </a:solidFill>
            </a:endParaRPr>
          </a:p>
        </p:txBody>
      </p:sp>
      <p:sp>
        <p:nvSpPr>
          <p:cNvPr id="488" name="Google Shape;488;p32"/>
          <p:cNvSpPr txBox="1">
            <a:spLocks noGrp="1"/>
          </p:cNvSpPr>
          <p:nvPr>
            <p:ph type="subTitle" idx="1"/>
          </p:nvPr>
        </p:nvSpPr>
        <p:spPr>
          <a:xfrm>
            <a:off x="2392500" y="2641909"/>
            <a:ext cx="4323610" cy="120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t>Presented by:</a:t>
            </a:r>
          </a:p>
          <a:p>
            <a:pPr marL="0" lvl="0" indent="0" algn="ctr" rtl="0">
              <a:spcBef>
                <a:spcPts val="0"/>
              </a:spcBef>
              <a:spcAft>
                <a:spcPts val="0"/>
              </a:spcAft>
              <a:buNone/>
            </a:pPr>
            <a:r>
              <a:rPr lang="en-US" sz="3600" b="1" dirty="0" smtClean="0">
                <a:solidFill>
                  <a:schemeClr val="tx2">
                    <a:lumMod val="50000"/>
                  </a:schemeClr>
                </a:solidFill>
                <a:latin typeface="Cambria" panose="02040503050406030204" pitchFamily="18" charset="0"/>
                <a:ea typeface="Cambria" panose="02040503050406030204" pitchFamily="18" charset="0"/>
              </a:rPr>
              <a:t>Hala AL-</a:t>
            </a:r>
            <a:r>
              <a:rPr lang="en-US" sz="3600" b="1" dirty="0" err="1" smtClean="0">
                <a:solidFill>
                  <a:schemeClr val="tx2">
                    <a:lumMod val="50000"/>
                  </a:schemeClr>
                </a:solidFill>
                <a:latin typeface="Cambria" panose="02040503050406030204" pitchFamily="18" charset="0"/>
                <a:ea typeface="Cambria" panose="02040503050406030204" pitchFamily="18" charset="0"/>
              </a:rPr>
              <a:t>Tarawneh</a:t>
            </a:r>
            <a:r>
              <a:rPr lang="en-US" sz="3600" b="1" dirty="0" smtClean="0">
                <a:solidFill>
                  <a:schemeClr val="tx2">
                    <a:lumMod val="50000"/>
                  </a:schemeClr>
                </a:solidFill>
                <a:latin typeface="Cambria" panose="02040503050406030204" pitchFamily="18" charset="0"/>
                <a:ea typeface="Cambria" panose="02040503050406030204" pitchFamily="18" charset="0"/>
              </a:rPr>
              <a:t> </a:t>
            </a:r>
          </a:p>
          <a:p>
            <a:pPr marL="0" lvl="0" indent="0" algn="ctr" rtl="0">
              <a:spcBef>
                <a:spcPts val="0"/>
              </a:spcBef>
              <a:spcAft>
                <a:spcPts val="0"/>
              </a:spcAft>
              <a:buNone/>
            </a:pPr>
            <a:r>
              <a:rPr lang="en-US" sz="3600" b="1" dirty="0" err="1">
                <a:solidFill>
                  <a:schemeClr val="tx2">
                    <a:lumMod val="50000"/>
                  </a:schemeClr>
                </a:solidFill>
                <a:latin typeface="Cambria" panose="02040503050406030204" pitchFamily="18" charset="0"/>
                <a:ea typeface="Cambria" panose="02040503050406030204" pitchFamily="18" charset="0"/>
              </a:rPr>
              <a:t>E</a:t>
            </a:r>
            <a:r>
              <a:rPr lang="en-US" sz="3600" b="1" dirty="0" err="1" smtClean="0">
                <a:solidFill>
                  <a:schemeClr val="tx2">
                    <a:lumMod val="50000"/>
                  </a:schemeClr>
                </a:solidFill>
                <a:latin typeface="Cambria" panose="02040503050406030204" pitchFamily="18" charset="0"/>
                <a:ea typeface="Cambria" panose="02040503050406030204" pitchFamily="18" charset="0"/>
              </a:rPr>
              <a:t>sra’a</a:t>
            </a:r>
            <a:r>
              <a:rPr lang="en-US" sz="3600" b="1" dirty="0" smtClean="0">
                <a:solidFill>
                  <a:schemeClr val="tx2">
                    <a:lumMod val="50000"/>
                  </a:schemeClr>
                </a:solidFill>
                <a:latin typeface="Cambria" panose="02040503050406030204" pitchFamily="18" charset="0"/>
                <a:ea typeface="Cambria" panose="02040503050406030204" pitchFamily="18" charset="0"/>
              </a:rPr>
              <a:t> Jamal </a:t>
            </a:r>
            <a:endParaRPr sz="3600" b="1" dirty="0">
              <a:solidFill>
                <a:schemeClr val="tx2">
                  <a:lumMod val="50000"/>
                </a:schemeClr>
              </a:solidFill>
              <a:latin typeface="Cambria" panose="02040503050406030204" pitchFamily="18" charset="0"/>
              <a:ea typeface="Cambria" panose="02040503050406030204" pitchFamily="18" charset="0"/>
            </a:endParaRPr>
          </a:p>
        </p:txBody>
      </p:sp>
      <p:sp>
        <p:nvSpPr>
          <p:cNvPr id="489" name="Google Shape;489;p32"/>
          <p:cNvSpPr/>
          <p:nvPr/>
        </p:nvSpPr>
        <p:spPr>
          <a:xfrm>
            <a:off x="0" y="4419875"/>
            <a:ext cx="3143924" cy="561183"/>
          </a:xfrm>
          <a:custGeom>
            <a:avLst/>
            <a:gdLst/>
            <a:ahLst/>
            <a:cxnLst/>
            <a:rect l="l" t="t" r="r" b="b"/>
            <a:pathLst>
              <a:path w="208483" h="54273" fill="none" extrusionOk="0">
                <a:moveTo>
                  <a:pt x="1" y="34859"/>
                </a:moveTo>
                <a:lnTo>
                  <a:pt x="8240" y="34859"/>
                </a:lnTo>
                <a:lnTo>
                  <a:pt x="10341" y="38729"/>
                </a:lnTo>
                <a:lnTo>
                  <a:pt x="15311" y="23818"/>
                </a:lnTo>
                <a:lnTo>
                  <a:pt x="22683" y="54273"/>
                </a:lnTo>
                <a:lnTo>
                  <a:pt x="32290" y="6205"/>
                </a:lnTo>
                <a:lnTo>
                  <a:pt x="41297" y="38528"/>
                </a:lnTo>
                <a:lnTo>
                  <a:pt x="42764" y="35860"/>
                </a:lnTo>
                <a:lnTo>
                  <a:pt x="71518" y="35860"/>
                </a:lnTo>
                <a:lnTo>
                  <a:pt x="73219" y="39796"/>
                </a:lnTo>
                <a:lnTo>
                  <a:pt x="80258" y="19782"/>
                </a:lnTo>
                <a:lnTo>
                  <a:pt x="85628" y="52505"/>
                </a:lnTo>
                <a:lnTo>
                  <a:pt x="95635" y="34"/>
                </a:lnTo>
                <a:lnTo>
                  <a:pt x="104342" y="41464"/>
                </a:lnTo>
                <a:lnTo>
                  <a:pt x="106210" y="35860"/>
                </a:lnTo>
                <a:lnTo>
                  <a:pt x="131728" y="35860"/>
                </a:lnTo>
                <a:lnTo>
                  <a:pt x="134630" y="41931"/>
                </a:lnTo>
                <a:lnTo>
                  <a:pt x="141301" y="15779"/>
                </a:lnTo>
                <a:lnTo>
                  <a:pt x="147006" y="52672"/>
                </a:lnTo>
                <a:lnTo>
                  <a:pt x="158013" y="1"/>
                </a:lnTo>
                <a:lnTo>
                  <a:pt x="166653" y="45400"/>
                </a:lnTo>
                <a:lnTo>
                  <a:pt x="169922" y="36327"/>
                </a:lnTo>
                <a:lnTo>
                  <a:pt x="208483"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7856682" y="252024"/>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 name="Google Shape;491;p32"/>
          <p:cNvGrpSpPr/>
          <p:nvPr/>
        </p:nvGrpSpPr>
        <p:grpSpPr>
          <a:xfrm>
            <a:off x="8195070" y="2920593"/>
            <a:ext cx="467662" cy="1956806"/>
            <a:chOff x="8617450" y="273775"/>
            <a:chExt cx="338150" cy="1414899"/>
          </a:xfrm>
        </p:grpSpPr>
        <p:sp>
          <p:nvSpPr>
            <p:cNvPr id="492" name="Google Shape;492;p32"/>
            <p:cNvSpPr/>
            <p:nvPr/>
          </p:nvSpPr>
          <p:spPr>
            <a:xfrm>
              <a:off x="861745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887550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861745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887550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861745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887550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32"/>
          <p:cNvGrpSpPr/>
          <p:nvPr/>
        </p:nvGrpSpPr>
        <p:grpSpPr>
          <a:xfrm>
            <a:off x="481270" y="1608119"/>
            <a:ext cx="467662" cy="1033792"/>
            <a:chOff x="8617450" y="941175"/>
            <a:chExt cx="338150" cy="747500"/>
          </a:xfrm>
        </p:grpSpPr>
        <p:sp>
          <p:nvSpPr>
            <p:cNvPr id="507" name="Google Shape;507;p32"/>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43"/>
          <p:cNvSpPr txBox="1">
            <a:spLocks noGrp="1"/>
          </p:cNvSpPr>
          <p:nvPr>
            <p:ph type="subTitle" idx="1"/>
          </p:nvPr>
        </p:nvSpPr>
        <p:spPr>
          <a:xfrm>
            <a:off x="717997" y="2951663"/>
            <a:ext cx="8268348" cy="1284006"/>
          </a:xfrm>
          <a:prstGeom prst="rect">
            <a:avLst/>
          </a:prstGeom>
        </p:spPr>
        <p:txBody>
          <a:bodyPr spcFirstLastPara="1" wrap="square" lIns="91425" tIns="91425" rIns="91425" bIns="91425" anchor="t" anchorCtr="0">
            <a:noAutofit/>
          </a:bodyPr>
          <a:lstStyle/>
          <a:p>
            <a:pPr marL="0" lvl="0" indent="0"/>
            <a:r>
              <a:rPr lang="en-US" sz="1400" dirty="0"/>
              <a:t>Workup and findings: Duplex ultrasonography or MRA or CTA of the renal arteries</a:t>
            </a:r>
            <a:endParaRPr sz="1400" dirty="0"/>
          </a:p>
        </p:txBody>
      </p:sp>
      <p:sp>
        <p:nvSpPr>
          <p:cNvPr id="791" name="Google Shape;791;p43"/>
          <p:cNvSpPr txBox="1">
            <a:spLocks noGrp="1"/>
          </p:cNvSpPr>
          <p:nvPr>
            <p:ph type="subTitle" idx="4"/>
          </p:nvPr>
        </p:nvSpPr>
        <p:spPr>
          <a:xfrm>
            <a:off x="715099" y="1881352"/>
            <a:ext cx="6747245" cy="1123673"/>
          </a:xfrm>
          <a:prstGeom prst="rect">
            <a:avLst/>
          </a:prstGeom>
        </p:spPr>
        <p:txBody>
          <a:bodyPr spcFirstLastPara="1" wrap="square" lIns="91425" tIns="91425" rIns="91425" bIns="91425" anchor="b" anchorCtr="0">
            <a:noAutofit/>
          </a:bodyPr>
          <a:lstStyle/>
          <a:p>
            <a:pPr marL="0" lvl="0" indent="0"/>
            <a:r>
              <a:rPr lang="en-US" dirty="0"/>
              <a:t>o Resistant hypertension </a:t>
            </a:r>
            <a:endParaRPr lang="en-US" dirty="0" smtClean="0"/>
          </a:p>
          <a:p>
            <a:pPr marL="0" lvl="0" indent="0"/>
            <a:r>
              <a:rPr lang="en-US" dirty="0" smtClean="0"/>
              <a:t>o </a:t>
            </a:r>
            <a:r>
              <a:rPr lang="en-US" dirty="0"/>
              <a:t>Recurrent flash pulmonary edema </a:t>
            </a:r>
            <a:endParaRPr lang="en-US" dirty="0" smtClean="0"/>
          </a:p>
          <a:p>
            <a:pPr marL="0" lvl="0" indent="0"/>
            <a:r>
              <a:rPr lang="en-US" dirty="0" smtClean="0"/>
              <a:t>o </a:t>
            </a:r>
            <a:r>
              <a:rPr lang="en-US" dirty="0"/>
              <a:t>Abdominal bruit </a:t>
            </a:r>
            <a:endParaRPr lang="en-US" dirty="0" smtClean="0"/>
          </a:p>
          <a:p>
            <a:pPr marL="0" lvl="0" indent="0"/>
            <a:r>
              <a:rPr lang="en-US" dirty="0" smtClean="0"/>
              <a:t>o </a:t>
            </a:r>
            <a:r>
              <a:rPr lang="en-US" dirty="0"/>
              <a:t>↑ Serum creatinine (by ≥ 50%) within 1 week of starting an ACEI or </a:t>
            </a:r>
            <a:r>
              <a:rPr lang="en-US" dirty="0" smtClean="0"/>
              <a:t>ARB</a:t>
            </a:r>
          </a:p>
          <a:p>
            <a:pPr marL="0" lvl="0" indent="0"/>
            <a:r>
              <a:rPr lang="en-US" dirty="0" smtClean="0"/>
              <a:t> </a:t>
            </a:r>
            <a:r>
              <a:rPr lang="en-US" dirty="0"/>
              <a:t>o Hypokalemia o Asymmetric kidney size</a:t>
            </a:r>
            <a:endParaRPr dirty="0"/>
          </a:p>
        </p:txBody>
      </p:sp>
      <p:sp>
        <p:nvSpPr>
          <p:cNvPr id="793" name="Google Shape;793;p43"/>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lvl="0"/>
            <a:r>
              <a:rPr lang="en-US" sz="1600" dirty="0"/>
              <a:t> Potential indications for further workup in renal artery stenosis :</a:t>
            </a:r>
            <a:endParaRPr sz="1600" dirty="0">
              <a:solidFill>
                <a:schemeClr val="dk2"/>
              </a:solidFill>
            </a:endParaRPr>
          </a:p>
        </p:txBody>
      </p:sp>
      <p:sp>
        <p:nvSpPr>
          <p:cNvPr id="5" name="Google Shape;791;p43"/>
          <p:cNvSpPr txBox="1">
            <a:spLocks noGrp="1"/>
          </p:cNvSpPr>
          <p:nvPr>
            <p:ph type="subTitle" idx="4"/>
          </p:nvPr>
        </p:nvSpPr>
        <p:spPr>
          <a:xfrm>
            <a:off x="541678" y="3341812"/>
            <a:ext cx="6747245" cy="651193"/>
          </a:xfrm>
          <a:prstGeom prst="rect">
            <a:avLst/>
          </a:prstGeom>
        </p:spPr>
        <p:txBody>
          <a:bodyPr spcFirstLastPara="1" wrap="square" lIns="91425" tIns="91425" rIns="91425" bIns="91425" anchor="b" anchorCtr="0">
            <a:noAutofit/>
          </a:bodyPr>
          <a:lstStyle/>
          <a:p>
            <a:pPr marL="0" lvl="0" indent="0"/>
            <a:r>
              <a:rPr lang="en-US" dirty="0" smtClean="0"/>
              <a:t>3.Chronic kidney disease </a:t>
            </a:r>
          </a:p>
          <a:p>
            <a:pPr marL="0" lvl="0" indent="0"/>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800" name="Google Shape;800;p44"/>
          <p:cNvSpPr txBox="1">
            <a:spLocks noGrp="1"/>
          </p:cNvSpPr>
          <p:nvPr>
            <p:ph type="body" idx="1"/>
          </p:nvPr>
        </p:nvSpPr>
        <p:spPr>
          <a:xfrm>
            <a:off x="346841" y="1817249"/>
            <a:ext cx="8797159" cy="572701"/>
          </a:xfrm>
          <a:prstGeom prst="rect">
            <a:avLst/>
          </a:prstGeom>
        </p:spPr>
        <p:txBody>
          <a:bodyPr spcFirstLastPara="1" wrap="square" lIns="91425" tIns="91425" rIns="91425" bIns="91425" anchor="t" anchorCtr="0">
            <a:noAutofit/>
          </a:bodyPr>
          <a:lstStyle/>
          <a:p>
            <a:pPr marL="139700" lvl="0" indent="0">
              <a:buNone/>
            </a:pPr>
            <a:r>
              <a:rPr lang="en-US" sz="1200" dirty="0"/>
              <a:t> Definition: Primary </a:t>
            </a:r>
            <a:r>
              <a:rPr lang="en-US" sz="1200" dirty="0" err="1"/>
              <a:t>aldosteronism</a:t>
            </a:r>
            <a:r>
              <a:rPr lang="en-US" sz="1200" dirty="0"/>
              <a:t> is due to excess aldosterone secretion by the adrenal cortex, secreted generally by adenomas and occasionally due to bilateral adrenocortical hyperplasia. </a:t>
            </a:r>
            <a:r>
              <a:rPr lang="en-US" sz="1200" dirty="0" smtClean="0"/>
              <a:t></a:t>
            </a:r>
            <a:endParaRPr sz="1200" dirty="0"/>
          </a:p>
        </p:txBody>
      </p:sp>
      <p:sp>
        <p:nvSpPr>
          <p:cNvPr id="5" name="Google Shape;799;p44"/>
          <p:cNvSpPr txBox="1">
            <a:spLocks/>
          </p:cNvSpPr>
          <p:nvPr/>
        </p:nvSpPr>
        <p:spPr>
          <a:xfrm>
            <a:off x="-578027" y="1412500"/>
            <a:ext cx="641126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9pPr>
          </a:lstStyle>
          <a:p>
            <a:r>
              <a:rPr lang="en-US" sz="1400"/>
              <a:t>1. Primary Hyperaldosteronism (Conn Syndrome)</a:t>
            </a:r>
            <a:endParaRPr lang="en-US" sz="1400" dirty="0">
              <a:solidFill>
                <a:schemeClr val="dk2"/>
              </a:solidFill>
            </a:endParaRPr>
          </a:p>
        </p:txBody>
      </p:sp>
      <p:sp>
        <p:nvSpPr>
          <p:cNvPr id="6" name="Google Shape;800;p44"/>
          <p:cNvSpPr txBox="1">
            <a:spLocks/>
          </p:cNvSpPr>
          <p:nvPr/>
        </p:nvSpPr>
        <p:spPr>
          <a:xfrm flipH="1" flipV="1">
            <a:off x="8797159" y="2813149"/>
            <a:ext cx="220717" cy="771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pPr marL="139700" indent="0">
              <a:buFont typeface="Open Sans"/>
              <a:buNone/>
            </a:pPr>
            <a:r>
              <a:rPr lang="en-US" sz="1200" dirty="0" smtClean="0"/>
              <a:t></a:t>
            </a:r>
            <a:endParaRPr lang="en-US" sz="1200" dirty="0"/>
          </a:p>
        </p:txBody>
      </p:sp>
      <p:sp>
        <p:nvSpPr>
          <p:cNvPr id="8" name="Google Shape;800;p44"/>
          <p:cNvSpPr txBox="1">
            <a:spLocks/>
          </p:cNvSpPr>
          <p:nvPr/>
        </p:nvSpPr>
        <p:spPr>
          <a:xfrm>
            <a:off x="720000" y="2317644"/>
            <a:ext cx="8077159" cy="23804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pPr marL="139700" indent="0">
              <a:buNone/>
            </a:pPr>
            <a:r>
              <a:rPr lang="en-US" sz="1200"/>
              <a:t>The prevalence varies from &lt;2% - 15% of hypertensive individual. This is potentially </a:t>
            </a:r>
          </a:p>
          <a:p>
            <a:pPr marL="139700" indent="0">
              <a:buNone/>
            </a:pPr>
            <a:r>
              <a:rPr lang="en-US" sz="1200"/>
              <a:t>curable form of hypertension.</a:t>
            </a:r>
          </a:p>
          <a:p>
            <a:pPr marL="139700" indent="0">
              <a:buNone/>
            </a:pPr>
            <a:r>
              <a:rPr lang="en-US" sz="1200"/>
              <a:t> In these pt. increased aldosterone production is independent of renin-angiotensin </a:t>
            </a:r>
          </a:p>
          <a:p>
            <a:pPr marL="139700" indent="0">
              <a:buNone/>
            </a:pPr>
            <a:r>
              <a:rPr lang="en-US" sz="1200"/>
              <a:t>system and the consequences are;</a:t>
            </a:r>
          </a:p>
          <a:p>
            <a:pPr marL="139700" indent="0">
              <a:buNone/>
            </a:pPr>
            <a:r>
              <a:rPr lang="en-US" sz="1200"/>
              <a:t>1. Sodium retention</a:t>
            </a:r>
          </a:p>
          <a:p>
            <a:pPr marL="139700" indent="0">
              <a:buNone/>
            </a:pPr>
            <a:r>
              <a:rPr lang="en-US" sz="1200"/>
              <a:t>2. Hypertension</a:t>
            </a:r>
          </a:p>
          <a:p>
            <a:pPr marL="139700" indent="0">
              <a:buNone/>
            </a:pPr>
            <a:r>
              <a:rPr lang="en-US" sz="1200"/>
              <a:t>3. Hypokalemia</a:t>
            </a:r>
          </a:p>
          <a:p>
            <a:pPr marL="139700" indent="0">
              <a:buNone/>
            </a:pPr>
            <a:r>
              <a:rPr lang="en-US" sz="1200"/>
              <a:t>4. Low Plasma renin activity(PRA)</a:t>
            </a:r>
          </a:p>
          <a:p>
            <a:pPr marL="139700" indent="0">
              <a:buNone/>
            </a:pPr>
            <a:r>
              <a:rPr lang="en-US" sz="1200"/>
              <a:t> suspected in a case of hypertension showing persistent hypokalemic metabolic alkalosis</a:t>
            </a:r>
          </a:p>
          <a:p>
            <a:pPr marL="139700" indent="0">
              <a:buNone/>
            </a:pPr>
            <a:r>
              <a:rPr lang="en-US" sz="1200"/>
              <a:t>in the absence of diuretic therapy.</a:t>
            </a:r>
            <a:endParaRPr lang="en-US" sz="1200" dirty="0"/>
          </a:p>
        </p:txBody>
      </p:sp>
      <p:sp>
        <p:nvSpPr>
          <p:cNvPr id="2" name="Title 1"/>
          <p:cNvSpPr>
            <a:spLocks noGrp="1"/>
          </p:cNvSpPr>
          <p:nvPr>
            <p:ph type="title"/>
          </p:nvPr>
        </p:nvSpPr>
        <p:spPr/>
        <p:txBody>
          <a:bodyPr/>
          <a:lstStyle/>
          <a:p>
            <a:r>
              <a:rPr lang="en-US" dirty="0" smtClean="0"/>
              <a:t>Endocrine Hypertension </a:t>
            </a:r>
            <a:br>
              <a:rPr lang="en-US" dirty="0" smtClean="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46"/>
          <p:cNvSpPr txBox="1">
            <a:spLocks noGrp="1"/>
          </p:cNvSpPr>
          <p:nvPr>
            <p:ph type="title"/>
          </p:nvPr>
        </p:nvSpPr>
        <p:spPr>
          <a:xfrm>
            <a:off x="715088" y="1219200"/>
            <a:ext cx="4025400" cy="430924"/>
          </a:xfrm>
          <a:prstGeom prst="rect">
            <a:avLst/>
          </a:prstGeom>
        </p:spPr>
        <p:txBody>
          <a:bodyPr spcFirstLastPara="1" wrap="square" lIns="91425" tIns="91425" rIns="91425" bIns="91425" anchor="b" anchorCtr="0">
            <a:noAutofit/>
          </a:bodyPr>
          <a:lstStyle/>
          <a:p>
            <a:pPr lvl="0"/>
            <a:r>
              <a:rPr lang="en-US" sz="1400" dirty="0"/>
              <a:t> Potential indication for further workup</a:t>
            </a:r>
            <a:endParaRPr sz="1400" dirty="0">
              <a:solidFill>
                <a:schemeClr val="dk2"/>
              </a:solidFill>
            </a:endParaRPr>
          </a:p>
        </p:txBody>
      </p:sp>
      <p:sp>
        <p:nvSpPr>
          <p:cNvPr id="839" name="Google Shape;839;p46"/>
          <p:cNvSpPr txBox="1">
            <a:spLocks noGrp="1"/>
          </p:cNvSpPr>
          <p:nvPr>
            <p:ph type="subTitle" idx="1"/>
          </p:nvPr>
        </p:nvSpPr>
        <p:spPr>
          <a:xfrm>
            <a:off x="305183" y="1650124"/>
            <a:ext cx="7903395" cy="2186152"/>
          </a:xfrm>
          <a:prstGeom prst="rect">
            <a:avLst/>
          </a:prstGeom>
        </p:spPr>
        <p:txBody>
          <a:bodyPr spcFirstLastPara="1" wrap="square" lIns="91425" tIns="91425" rIns="91425" bIns="91425" anchor="t" anchorCtr="0">
            <a:noAutofit/>
          </a:bodyPr>
          <a:lstStyle/>
          <a:p>
            <a:pPr marL="0" lvl="0" indent="0">
              <a:buNone/>
            </a:pPr>
            <a:r>
              <a:rPr lang="en-US" b="1" dirty="0">
                <a:solidFill>
                  <a:schemeClr val="tx2">
                    <a:lumMod val="75000"/>
                  </a:schemeClr>
                </a:solidFill>
              </a:rPr>
              <a:t>o Resistant hypertension o Stroke at &lt; 40 years of </a:t>
            </a:r>
            <a:r>
              <a:rPr lang="en-US" b="1" dirty="0" smtClean="0">
                <a:solidFill>
                  <a:schemeClr val="tx2">
                    <a:lumMod val="75000"/>
                  </a:schemeClr>
                </a:solidFill>
              </a:rPr>
              <a:t>age</a:t>
            </a:r>
          </a:p>
          <a:p>
            <a:pPr marL="0" lvl="0" indent="0">
              <a:buNone/>
            </a:pPr>
            <a:endParaRPr lang="en-US" b="1" dirty="0" smtClean="0">
              <a:solidFill>
                <a:schemeClr val="tx2">
                  <a:lumMod val="75000"/>
                </a:schemeClr>
              </a:solidFill>
            </a:endParaRPr>
          </a:p>
          <a:p>
            <a:pPr marL="0" lvl="0" indent="0">
              <a:buNone/>
            </a:pPr>
            <a:r>
              <a:rPr lang="en-US" b="1" dirty="0" smtClean="0">
                <a:solidFill>
                  <a:schemeClr val="tx2">
                    <a:lumMod val="75000"/>
                  </a:schemeClr>
                </a:solidFill>
              </a:rPr>
              <a:t> </a:t>
            </a:r>
            <a:r>
              <a:rPr lang="en-US" b="1" dirty="0">
                <a:solidFill>
                  <a:schemeClr val="tx2">
                    <a:lumMod val="75000"/>
                  </a:schemeClr>
                </a:solidFill>
              </a:rPr>
              <a:t>o Family history of early-onset hypertension and/or primary </a:t>
            </a:r>
            <a:r>
              <a:rPr lang="en-US" b="1" dirty="0" smtClean="0">
                <a:solidFill>
                  <a:schemeClr val="tx2">
                    <a:lumMod val="75000"/>
                  </a:schemeClr>
                </a:solidFill>
              </a:rPr>
              <a:t>hyperaldosteronism</a:t>
            </a:r>
          </a:p>
          <a:p>
            <a:pPr marL="0" lvl="0" indent="0">
              <a:buNone/>
            </a:pPr>
            <a:endParaRPr lang="en-US" b="1" dirty="0" smtClean="0">
              <a:solidFill>
                <a:schemeClr val="tx2">
                  <a:lumMod val="75000"/>
                </a:schemeClr>
              </a:solidFill>
            </a:endParaRPr>
          </a:p>
          <a:p>
            <a:pPr marL="0" lvl="0" indent="0">
              <a:buNone/>
            </a:pPr>
            <a:r>
              <a:rPr lang="en-US" b="1" dirty="0" smtClean="0">
                <a:solidFill>
                  <a:schemeClr val="tx2">
                    <a:lumMod val="75000"/>
                  </a:schemeClr>
                </a:solidFill>
              </a:rPr>
              <a:t> </a:t>
            </a:r>
            <a:r>
              <a:rPr lang="en-US" b="1" dirty="0">
                <a:solidFill>
                  <a:schemeClr val="tx2">
                    <a:lumMod val="75000"/>
                  </a:schemeClr>
                </a:solidFill>
              </a:rPr>
              <a:t>o Adrenal </a:t>
            </a:r>
            <a:r>
              <a:rPr lang="en-US" b="1" dirty="0" err="1">
                <a:solidFill>
                  <a:schemeClr val="tx2">
                    <a:lumMod val="75000"/>
                  </a:schemeClr>
                </a:solidFill>
              </a:rPr>
              <a:t>incidentaloma</a:t>
            </a:r>
            <a:r>
              <a:rPr lang="en-US" b="1" dirty="0">
                <a:solidFill>
                  <a:schemeClr val="tx2">
                    <a:lumMod val="75000"/>
                  </a:schemeClr>
                </a:solidFill>
              </a:rPr>
              <a:t> </a:t>
            </a:r>
            <a:endParaRPr lang="en-US" b="1" dirty="0" smtClean="0">
              <a:solidFill>
                <a:schemeClr val="tx2">
                  <a:lumMod val="75000"/>
                </a:schemeClr>
              </a:solidFill>
            </a:endParaRPr>
          </a:p>
          <a:p>
            <a:pPr marL="0" lvl="0" indent="0">
              <a:buNone/>
            </a:pPr>
            <a:r>
              <a:rPr lang="en-US" b="1" dirty="0" smtClean="0">
                <a:solidFill>
                  <a:schemeClr val="tx2">
                    <a:lumMod val="75000"/>
                  </a:schemeClr>
                </a:solidFill>
              </a:rPr>
              <a:t>o </a:t>
            </a:r>
            <a:r>
              <a:rPr lang="en-US" b="1" dirty="0">
                <a:solidFill>
                  <a:schemeClr val="tx2">
                    <a:lumMod val="75000"/>
                  </a:schemeClr>
                </a:solidFill>
              </a:rPr>
              <a:t>Possible hypokalemia with consequent metabolic alkalosis</a:t>
            </a:r>
            <a:endParaRPr b="1" dirty="0">
              <a:solidFill>
                <a:schemeClr val="tx2">
                  <a:lumMod val="75000"/>
                </a:schemeClr>
              </a:solidFill>
            </a:endParaRPr>
          </a:p>
        </p:txBody>
      </p:sp>
      <p:sp>
        <p:nvSpPr>
          <p:cNvPr id="6" name="Google Shape;839;p46"/>
          <p:cNvSpPr txBox="1">
            <a:spLocks/>
          </p:cNvSpPr>
          <p:nvPr/>
        </p:nvSpPr>
        <p:spPr>
          <a:xfrm>
            <a:off x="201613" y="2601310"/>
            <a:ext cx="7903395" cy="10405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00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pPr marL="0" indent="0">
              <a:buFont typeface="Open Sans"/>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7"/>
          <p:cNvSpPr txBox="1">
            <a:spLocks noGrp="1"/>
          </p:cNvSpPr>
          <p:nvPr>
            <p:ph type="title"/>
          </p:nvPr>
        </p:nvSpPr>
        <p:spPr>
          <a:xfrm>
            <a:off x="588976" y="0"/>
            <a:ext cx="7713900" cy="572700"/>
          </a:xfrm>
          <a:prstGeom prst="rect">
            <a:avLst/>
          </a:prstGeom>
        </p:spPr>
        <p:txBody>
          <a:bodyPr spcFirstLastPara="1" wrap="square" lIns="91425" tIns="91425" rIns="91425" bIns="91425" anchor="t" anchorCtr="0">
            <a:noAutofit/>
          </a:bodyPr>
          <a:lstStyle/>
          <a:p>
            <a:pPr lvl="0"/>
            <a:r>
              <a:rPr lang="en-US" sz="1800" dirty="0">
                <a:solidFill>
                  <a:schemeClr val="tx2">
                    <a:lumMod val="50000"/>
                  </a:schemeClr>
                </a:solidFill>
              </a:rPr>
              <a:t>2. </a:t>
            </a:r>
            <a:r>
              <a:rPr lang="en-US" sz="1800" dirty="0" err="1">
                <a:solidFill>
                  <a:schemeClr val="tx2">
                    <a:lumMod val="50000"/>
                  </a:schemeClr>
                </a:solidFill>
              </a:rPr>
              <a:t>Hypercortisolism</a:t>
            </a:r>
            <a:r>
              <a:rPr lang="en-US" sz="1800" dirty="0">
                <a:solidFill>
                  <a:schemeClr val="tx2">
                    <a:lumMod val="50000"/>
                  </a:schemeClr>
                </a:solidFill>
              </a:rPr>
              <a:t> (Cushing Syndrome)</a:t>
            </a:r>
            <a:endParaRPr sz="1800" dirty="0">
              <a:solidFill>
                <a:schemeClr val="tx2">
                  <a:lumMod val="50000"/>
                </a:schemeClr>
              </a:solidFill>
            </a:endParaRPr>
          </a:p>
        </p:txBody>
      </p:sp>
      <p:sp>
        <p:nvSpPr>
          <p:cNvPr id="848" name="Google Shape;848;p47"/>
          <p:cNvSpPr txBox="1"/>
          <p:nvPr/>
        </p:nvSpPr>
        <p:spPr>
          <a:xfrm>
            <a:off x="233194" y="286350"/>
            <a:ext cx="7777655" cy="2049517"/>
          </a:xfrm>
          <a:prstGeom prst="rect">
            <a:avLst/>
          </a:prstGeom>
          <a:noFill/>
          <a:ln>
            <a:noFill/>
          </a:ln>
        </p:spPr>
        <p:txBody>
          <a:bodyPr spcFirstLastPara="1" wrap="square" lIns="91425" tIns="91425" rIns="91425" bIns="91425" anchor="t" anchorCtr="0">
            <a:noAutofit/>
          </a:bodyPr>
          <a:lstStyle/>
          <a:p>
            <a:pPr lvl="0"/>
            <a:r>
              <a:rPr lang="en-US" dirty="0"/>
              <a:t> Hypertension occurs in 75-80% of patients with Cushing syndrome</a:t>
            </a:r>
            <a:r>
              <a:rPr lang="en-US" dirty="0" smtClean="0"/>
              <a:t>.</a:t>
            </a:r>
          </a:p>
          <a:p>
            <a:pPr lvl="0"/>
            <a:endParaRPr lang="en-US" dirty="0" smtClean="0"/>
          </a:p>
          <a:p>
            <a:pPr lvl="0"/>
            <a:r>
              <a:rPr lang="en-US" dirty="0" smtClean="0"/>
              <a:t> </a:t>
            </a:r>
            <a:r>
              <a:rPr lang="en-US" dirty="0"/>
              <a:t> The mechanism may be related to stimulation of mineralocorticoid receptor by cortisol and increased secretion of other adrenal steroids</a:t>
            </a:r>
            <a:r>
              <a:rPr lang="en-US" dirty="0" smtClean="0"/>
              <a:t>.</a:t>
            </a:r>
          </a:p>
          <a:p>
            <a:pPr lvl="0"/>
            <a:endParaRPr lang="en-US" dirty="0" smtClean="0"/>
          </a:p>
          <a:p>
            <a:pPr lvl="0"/>
            <a:r>
              <a:rPr lang="en-US" dirty="0" smtClean="0"/>
              <a:t> </a:t>
            </a:r>
            <a:r>
              <a:rPr lang="en-US" dirty="0"/>
              <a:t> This syndrome is related to excess cortisol production due to either ACTH secretion (from pituitary tumor or an ectopic tumor) or ACTH independent adrenal production of cortisol as well as administration of exogenous glucocorticoid. </a:t>
            </a:r>
            <a:endParaRPr lang="en-US" dirty="0" smtClean="0"/>
          </a:p>
          <a:p>
            <a:pPr lvl="0"/>
            <a:endParaRPr lang="en-US" dirty="0" smtClean="0"/>
          </a:p>
          <a:p>
            <a:pPr lvl="0"/>
            <a:r>
              <a:rPr lang="en-US" dirty="0" smtClean="0"/>
              <a:t> </a:t>
            </a:r>
            <a:r>
              <a:rPr lang="en-US" dirty="0"/>
              <a:t>↑ Serum cortisol following a low-dose dexamethasone suppression test </a:t>
            </a:r>
            <a:endParaRPr dirty="0">
              <a:solidFill>
                <a:schemeClr val="dk1"/>
              </a:solidFill>
              <a:latin typeface="Open Sans"/>
              <a:ea typeface="Open Sans"/>
              <a:cs typeface="Open Sans"/>
              <a:sym typeface="Open Sans"/>
            </a:endParaRPr>
          </a:p>
        </p:txBody>
      </p:sp>
      <p:pic>
        <p:nvPicPr>
          <p:cNvPr id="7" name="Picture 6"/>
          <p:cNvPicPr>
            <a:picLocks noChangeAspect="1"/>
          </p:cNvPicPr>
          <p:nvPr/>
        </p:nvPicPr>
        <p:blipFill>
          <a:blip r:embed="rId3"/>
          <a:stretch>
            <a:fillRect/>
          </a:stretch>
        </p:blipFill>
        <p:spPr>
          <a:xfrm>
            <a:off x="1483924" y="2622217"/>
            <a:ext cx="5276193" cy="245811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77" name="Google Shape;877;p48"/>
          <p:cNvSpPr txBox="1"/>
          <p:nvPr/>
        </p:nvSpPr>
        <p:spPr>
          <a:xfrm>
            <a:off x="201613" y="1282261"/>
            <a:ext cx="7954415" cy="3195145"/>
          </a:xfrm>
          <a:prstGeom prst="rect">
            <a:avLst/>
          </a:prstGeom>
          <a:noFill/>
          <a:ln>
            <a:noFill/>
          </a:ln>
        </p:spPr>
        <p:txBody>
          <a:bodyPr spcFirstLastPara="1" wrap="square" lIns="91425" tIns="91425" rIns="91425" bIns="91425" anchor="t" anchorCtr="0">
            <a:noAutofit/>
          </a:bodyPr>
          <a:lstStyle/>
          <a:p>
            <a:pPr lvl="0"/>
            <a:r>
              <a:rPr lang="en-US" dirty="0"/>
              <a:t> </a:t>
            </a:r>
            <a:r>
              <a:rPr lang="en-US" dirty="0">
                <a:solidFill>
                  <a:schemeClr val="tx2">
                    <a:lumMod val="50000"/>
                  </a:schemeClr>
                </a:solidFill>
                <a:latin typeface="Bahnschrift" panose="020B0502040204020203" pitchFamily="34" charset="0"/>
              </a:rPr>
              <a:t>This is uncommon found in approximately 2 individuals per million population</a:t>
            </a:r>
            <a:r>
              <a:rPr lang="en-US" dirty="0" smtClean="0">
                <a:solidFill>
                  <a:schemeClr val="tx2">
                    <a:lumMod val="50000"/>
                  </a:schemeClr>
                </a:solidFill>
                <a:latin typeface="Bahnschrift" panose="020B0502040204020203" pitchFamily="34" charset="0"/>
              </a:rPr>
              <a:t>.</a:t>
            </a:r>
          </a:p>
          <a:p>
            <a:pPr lvl="0"/>
            <a:r>
              <a:rPr lang="en-US" dirty="0" smtClean="0">
                <a:solidFill>
                  <a:schemeClr val="tx2">
                    <a:lumMod val="50000"/>
                  </a:schemeClr>
                </a:solidFill>
                <a:latin typeface="Bahnschrift" panose="020B0502040204020203" pitchFamily="34" charset="0"/>
              </a:rPr>
              <a:t> </a:t>
            </a:r>
            <a:r>
              <a:rPr lang="en-US" dirty="0">
                <a:solidFill>
                  <a:schemeClr val="tx2">
                    <a:lumMod val="50000"/>
                  </a:schemeClr>
                </a:solidFill>
                <a:latin typeface="Bahnschrift" panose="020B0502040204020203" pitchFamily="34" charset="0"/>
              </a:rPr>
              <a:t> </a:t>
            </a:r>
            <a:r>
              <a:rPr lang="en-US" dirty="0" err="1">
                <a:solidFill>
                  <a:schemeClr val="tx2">
                    <a:lumMod val="50000"/>
                  </a:schemeClr>
                </a:solidFill>
                <a:latin typeface="Bahnschrift" panose="020B0502040204020203" pitchFamily="34" charset="0"/>
              </a:rPr>
              <a:t>Pheochromocytoma</a:t>
            </a:r>
            <a:r>
              <a:rPr lang="en-US" dirty="0">
                <a:solidFill>
                  <a:schemeClr val="tx2">
                    <a:lumMod val="50000"/>
                  </a:schemeClr>
                </a:solidFill>
                <a:latin typeface="Bahnschrift" panose="020B0502040204020203" pitchFamily="34" charset="0"/>
              </a:rPr>
              <a:t> is catecholamine secreting tumor of adrenal </a:t>
            </a:r>
            <a:r>
              <a:rPr lang="en-US" dirty="0" smtClean="0">
                <a:solidFill>
                  <a:schemeClr val="tx2">
                    <a:lumMod val="50000"/>
                  </a:schemeClr>
                </a:solidFill>
                <a:latin typeface="Bahnschrift" panose="020B0502040204020203" pitchFamily="34" charset="0"/>
              </a:rPr>
              <a:t>medulla</a:t>
            </a:r>
          </a:p>
          <a:p>
            <a:pPr lvl="0"/>
            <a:r>
              <a:rPr lang="en-US" dirty="0" smtClean="0">
                <a:solidFill>
                  <a:schemeClr val="tx2">
                    <a:lumMod val="50000"/>
                  </a:schemeClr>
                </a:solidFill>
                <a:latin typeface="Bahnschrift" panose="020B0502040204020203" pitchFamily="34" charset="0"/>
              </a:rPr>
              <a:t> </a:t>
            </a:r>
            <a:r>
              <a:rPr lang="en-US" dirty="0">
                <a:solidFill>
                  <a:schemeClr val="tx2">
                    <a:lumMod val="50000"/>
                  </a:schemeClr>
                </a:solidFill>
                <a:latin typeface="Bahnschrift" panose="020B0502040204020203" pitchFamily="34" charset="0"/>
              </a:rPr>
              <a:t> Hypertension is primary related to increased circulating catecholamine (norepinephrine, neuropeptide y) and other vasoactive substance but in few cases epinephrine is main catecholamine which produce hypotension rather than hypertension</a:t>
            </a:r>
            <a:r>
              <a:rPr lang="en-US" dirty="0" smtClean="0">
                <a:solidFill>
                  <a:schemeClr val="tx2">
                    <a:lumMod val="50000"/>
                  </a:schemeClr>
                </a:solidFill>
                <a:latin typeface="Bahnschrift" panose="020B0502040204020203" pitchFamily="34" charset="0"/>
              </a:rPr>
              <a:t>.</a:t>
            </a:r>
          </a:p>
          <a:p>
            <a:pPr lvl="0"/>
            <a:r>
              <a:rPr lang="en-US" dirty="0" smtClean="0">
                <a:solidFill>
                  <a:schemeClr val="tx2">
                    <a:lumMod val="50000"/>
                  </a:schemeClr>
                </a:solidFill>
                <a:latin typeface="Bahnschrift" panose="020B0502040204020203" pitchFamily="34" charset="0"/>
              </a:rPr>
              <a:t> </a:t>
            </a:r>
            <a:r>
              <a:rPr lang="en-US" dirty="0">
                <a:solidFill>
                  <a:schemeClr val="tx2">
                    <a:lumMod val="50000"/>
                  </a:schemeClr>
                </a:solidFill>
                <a:latin typeface="Bahnschrift" panose="020B0502040204020203" pitchFamily="34" charset="0"/>
              </a:rPr>
              <a:t> ↑ 24-hour urinary fractionated </a:t>
            </a:r>
            <a:r>
              <a:rPr lang="en-US" dirty="0" err="1">
                <a:solidFill>
                  <a:schemeClr val="tx2">
                    <a:lumMod val="50000"/>
                  </a:schemeClr>
                </a:solidFill>
                <a:latin typeface="Bahnschrift" panose="020B0502040204020203" pitchFamily="34" charset="0"/>
              </a:rPr>
              <a:t>metanephrines</a:t>
            </a:r>
            <a:r>
              <a:rPr lang="en-US" dirty="0">
                <a:solidFill>
                  <a:schemeClr val="tx2">
                    <a:lumMod val="50000"/>
                  </a:schemeClr>
                </a:solidFill>
                <a:latin typeface="Bahnschrift" panose="020B0502040204020203" pitchFamily="34" charset="0"/>
              </a:rPr>
              <a:t> , ↑ Plasma </a:t>
            </a:r>
            <a:r>
              <a:rPr lang="en-US" dirty="0" err="1">
                <a:solidFill>
                  <a:schemeClr val="tx2">
                    <a:lumMod val="50000"/>
                  </a:schemeClr>
                </a:solidFill>
                <a:latin typeface="Bahnschrift" panose="020B0502040204020203" pitchFamily="34" charset="0"/>
              </a:rPr>
              <a:t>metanephrines</a:t>
            </a:r>
            <a:r>
              <a:rPr lang="en-US" dirty="0">
                <a:solidFill>
                  <a:schemeClr val="tx2">
                    <a:lumMod val="50000"/>
                  </a:schemeClr>
                </a:solidFill>
                <a:latin typeface="Bahnschrift" panose="020B0502040204020203" pitchFamily="34" charset="0"/>
              </a:rPr>
              <a:t> </a:t>
            </a:r>
            <a:endParaRPr lang="en-US" dirty="0" smtClean="0">
              <a:solidFill>
                <a:schemeClr val="tx2">
                  <a:lumMod val="50000"/>
                </a:schemeClr>
              </a:solidFill>
              <a:latin typeface="Bahnschrift" panose="020B0502040204020203" pitchFamily="34" charset="0"/>
            </a:endParaRPr>
          </a:p>
          <a:p>
            <a:pPr lvl="0"/>
            <a:r>
              <a:rPr lang="en-US" dirty="0" smtClean="0">
                <a:solidFill>
                  <a:schemeClr val="tx2">
                    <a:lumMod val="50000"/>
                  </a:schemeClr>
                </a:solidFill>
                <a:latin typeface="Bahnschrift" panose="020B0502040204020203" pitchFamily="34" charset="0"/>
              </a:rPr>
              <a:t> </a:t>
            </a:r>
            <a:r>
              <a:rPr lang="en-US" dirty="0">
                <a:solidFill>
                  <a:schemeClr val="tx2">
                    <a:lumMod val="50000"/>
                  </a:schemeClr>
                </a:solidFill>
                <a:latin typeface="Bahnschrift" panose="020B0502040204020203" pitchFamily="34" charset="0"/>
              </a:rPr>
              <a:t>Potential indication for further workup </a:t>
            </a:r>
            <a:endParaRPr lang="en-US" dirty="0" smtClean="0">
              <a:solidFill>
                <a:schemeClr val="tx2">
                  <a:lumMod val="50000"/>
                </a:schemeClr>
              </a:solidFill>
              <a:latin typeface="Bahnschrift" panose="020B0502040204020203" pitchFamily="34" charset="0"/>
            </a:endParaRPr>
          </a:p>
          <a:p>
            <a:pPr lvl="0"/>
            <a:r>
              <a:rPr lang="en-US" dirty="0" smtClean="0">
                <a:solidFill>
                  <a:schemeClr val="tx2">
                    <a:lumMod val="50000"/>
                  </a:schemeClr>
                </a:solidFill>
                <a:latin typeface="Bahnschrift" panose="020B0502040204020203" pitchFamily="34" charset="0"/>
              </a:rPr>
              <a:t>o </a:t>
            </a:r>
            <a:r>
              <a:rPr lang="en-US" dirty="0">
                <a:solidFill>
                  <a:schemeClr val="tx2">
                    <a:lumMod val="50000"/>
                  </a:schemeClr>
                </a:solidFill>
                <a:latin typeface="Bahnschrift" panose="020B0502040204020203" pitchFamily="34" charset="0"/>
              </a:rPr>
              <a:t>Resistant </a:t>
            </a:r>
            <a:r>
              <a:rPr lang="en-US" dirty="0" smtClean="0">
                <a:solidFill>
                  <a:schemeClr val="tx2">
                    <a:lumMod val="50000"/>
                  </a:schemeClr>
                </a:solidFill>
                <a:latin typeface="Bahnschrift" panose="020B0502040204020203" pitchFamily="34" charset="0"/>
              </a:rPr>
              <a:t>hypertension</a:t>
            </a:r>
          </a:p>
          <a:p>
            <a:pPr lvl="0"/>
            <a:r>
              <a:rPr lang="en-US" dirty="0" smtClean="0">
                <a:solidFill>
                  <a:schemeClr val="tx2">
                    <a:lumMod val="50000"/>
                  </a:schemeClr>
                </a:solidFill>
                <a:latin typeface="Bahnschrift" panose="020B0502040204020203" pitchFamily="34" charset="0"/>
              </a:rPr>
              <a:t> </a:t>
            </a:r>
            <a:r>
              <a:rPr lang="en-US" dirty="0">
                <a:solidFill>
                  <a:schemeClr val="tx2">
                    <a:lumMod val="50000"/>
                  </a:schemeClr>
                </a:solidFill>
                <a:latin typeface="Bahnschrift" panose="020B0502040204020203" pitchFamily="34" charset="0"/>
              </a:rPr>
              <a:t>o Paroxysmal </a:t>
            </a:r>
            <a:r>
              <a:rPr lang="en-US" dirty="0" smtClean="0">
                <a:solidFill>
                  <a:schemeClr val="tx2">
                    <a:lumMod val="50000"/>
                  </a:schemeClr>
                </a:solidFill>
                <a:latin typeface="Bahnschrift" panose="020B0502040204020203" pitchFamily="34" charset="0"/>
              </a:rPr>
              <a:t>hypertension</a:t>
            </a:r>
          </a:p>
          <a:p>
            <a:pPr lvl="0"/>
            <a:r>
              <a:rPr lang="en-US" dirty="0" smtClean="0">
                <a:solidFill>
                  <a:schemeClr val="tx2">
                    <a:lumMod val="50000"/>
                  </a:schemeClr>
                </a:solidFill>
                <a:latin typeface="Bahnschrift" panose="020B0502040204020203" pitchFamily="34" charset="0"/>
              </a:rPr>
              <a:t> </a:t>
            </a:r>
            <a:r>
              <a:rPr lang="en-US" dirty="0">
                <a:solidFill>
                  <a:schemeClr val="tx2">
                    <a:lumMod val="50000"/>
                  </a:schemeClr>
                </a:solidFill>
                <a:latin typeface="Bahnschrift" panose="020B0502040204020203" pitchFamily="34" charset="0"/>
              </a:rPr>
              <a:t>o Episodes of headaches, palpitations, and </a:t>
            </a:r>
            <a:r>
              <a:rPr lang="en-US" dirty="0" smtClean="0">
                <a:solidFill>
                  <a:schemeClr val="tx2">
                    <a:lumMod val="50000"/>
                  </a:schemeClr>
                </a:solidFill>
                <a:latin typeface="Bahnschrift" panose="020B0502040204020203" pitchFamily="34" charset="0"/>
              </a:rPr>
              <a:t>diaphoresis</a:t>
            </a:r>
          </a:p>
          <a:p>
            <a:pPr lvl="0"/>
            <a:r>
              <a:rPr lang="en-US" dirty="0" smtClean="0">
                <a:solidFill>
                  <a:schemeClr val="tx2">
                    <a:lumMod val="50000"/>
                  </a:schemeClr>
                </a:solidFill>
                <a:latin typeface="Bahnschrift" panose="020B0502040204020203" pitchFamily="34" charset="0"/>
              </a:rPr>
              <a:t> </a:t>
            </a:r>
            <a:r>
              <a:rPr lang="en-US" dirty="0">
                <a:solidFill>
                  <a:schemeClr val="tx2">
                    <a:lumMod val="50000"/>
                  </a:schemeClr>
                </a:solidFill>
                <a:latin typeface="Bahnschrift" panose="020B0502040204020203" pitchFamily="34" charset="0"/>
              </a:rPr>
              <a:t>o Family history of endocrine tumors o Cutaneous features suggestive of NF type 1</a:t>
            </a:r>
            <a:endParaRPr dirty="0">
              <a:solidFill>
                <a:schemeClr val="tx2">
                  <a:lumMod val="50000"/>
                </a:schemeClr>
              </a:solidFill>
              <a:latin typeface="Bahnschrift" panose="020B0502040204020203" pitchFamily="34" charset="0"/>
              <a:ea typeface="Open Sans"/>
              <a:cs typeface="Open Sans"/>
              <a:sym typeface="Open Sans"/>
            </a:endParaRPr>
          </a:p>
        </p:txBody>
      </p:sp>
      <p:sp>
        <p:nvSpPr>
          <p:cNvPr id="894" name="Google Shape;894;p48"/>
          <p:cNvSpPr txBox="1">
            <a:spLocks noGrp="1"/>
          </p:cNvSpPr>
          <p:nvPr>
            <p:ph type="title"/>
          </p:nvPr>
        </p:nvSpPr>
        <p:spPr>
          <a:xfrm>
            <a:off x="715100" y="535000"/>
            <a:ext cx="7713900" cy="572700"/>
          </a:xfrm>
          <a:prstGeom prst="rect">
            <a:avLst/>
          </a:prstGeom>
        </p:spPr>
        <p:txBody>
          <a:bodyPr spcFirstLastPara="1" wrap="square" lIns="91425" tIns="91425" rIns="91425" bIns="91425" anchor="t" anchorCtr="0">
            <a:noAutofit/>
          </a:bodyPr>
          <a:lstStyle/>
          <a:p>
            <a:pPr lvl="0"/>
            <a:r>
              <a:rPr lang="en-US" dirty="0">
                <a:solidFill>
                  <a:schemeClr val="tx2">
                    <a:lumMod val="50000"/>
                  </a:schemeClr>
                </a:solidFill>
              </a:rPr>
              <a:t>3. </a:t>
            </a:r>
            <a:r>
              <a:rPr lang="en-US" dirty="0" err="1">
                <a:solidFill>
                  <a:schemeClr val="tx2">
                    <a:lumMod val="50000"/>
                  </a:schemeClr>
                </a:solidFill>
              </a:rPr>
              <a:t>Pheochromocytoma</a:t>
            </a:r>
            <a:endParaRPr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graphicFrame>
        <p:nvGraphicFramePr>
          <p:cNvPr id="961" name="Google Shape;961;p52"/>
          <p:cNvGraphicFramePr/>
          <p:nvPr>
            <p:extLst>
              <p:ext uri="{D42A27DB-BD31-4B8C-83A1-F6EECF244321}">
                <p14:modId xmlns:p14="http://schemas.microsoft.com/office/powerpoint/2010/main" val="3744481176"/>
              </p:ext>
            </p:extLst>
          </p:nvPr>
        </p:nvGraphicFramePr>
        <p:xfrm>
          <a:off x="420412" y="567559"/>
          <a:ext cx="8208582" cy="4245185"/>
        </p:xfrm>
        <a:graphic>
          <a:graphicData uri="http://schemas.openxmlformats.org/drawingml/2006/table">
            <a:tbl>
              <a:tblPr>
                <a:noFill/>
                <a:tableStyleId>{37B2698F-EC39-492E-B2BB-3E1C5340B539}</a:tableStyleId>
              </a:tblPr>
              <a:tblGrid>
                <a:gridCol w="1800735">
                  <a:extLst>
                    <a:ext uri="{9D8B030D-6E8A-4147-A177-3AD203B41FA5}">
                      <a16:colId xmlns:a16="http://schemas.microsoft.com/office/drawing/2014/main" val="20000"/>
                    </a:ext>
                  </a:extLst>
                </a:gridCol>
                <a:gridCol w="1793805">
                  <a:extLst>
                    <a:ext uri="{9D8B030D-6E8A-4147-A177-3AD203B41FA5}">
                      <a16:colId xmlns:a16="http://schemas.microsoft.com/office/drawing/2014/main" val="20001"/>
                    </a:ext>
                  </a:extLst>
                </a:gridCol>
                <a:gridCol w="4614042">
                  <a:extLst>
                    <a:ext uri="{9D8B030D-6E8A-4147-A177-3AD203B41FA5}">
                      <a16:colId xmlns:a16="http://schemas.microsoft.com/office/drawing/2014/main" val="20002"/>
                    </a:ext>
                  </a:extLst>
                </a:gridCol>
              </a:tblGrid>
              <a:tr h="732942">
                <a:tc>
                  <a:txBody>
                    <a:bodyPr/>
                    <a:lstStyle/>
                    <a:p>
                      <a:pPr marL="0" lvl="0" indent="0" algn="ctr" rtl="0">
                        <a:spcBef>
                          <a:spcPts val="0"/>
                        </a:spcBef>
                        <a:spcAft>
                          <a:spcPts val="0"/>
                        </a:spcAft>
                        <a:buNone/>
                      </a:pPr>
                      <a:r>
                        <a:rPr lang="en-US" b="1" dirty="0" smtClean="0">
                          <a:solidFill>
                            <a:schemeClr val="accent6"/>
                          </a:solidFill>
                        </a:rPr>
                        <a:t>Common Causes of Endocrine Hypertension</a:t>
                      </a:r>
                      <a:endParaRPr b="1" dirty="0">
                        <a:solidFill>
                          <a:schemeClr val="accent6"/>
                        </a:solidFill>
                        <a:latin typeface="Poppins"/>
                        <a:ea typeface="Poppins"/>
                        <a:cs typeface="Poppins"/>
                        <a:sym typeface="Poppi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US" b="1" dirty="0" smtClean="0">
                          <a:solidFill>
                            <a:schemeClr val="accent6"/>
                          </a:solidFill>
                        </a:rPr>
                        <a:t>Potential Indication For Further Workup</a:t>
                      </a:r>
                      <a:endParaRPr b="1" dirty="0">
                        <a:solidFill>
                          <a:schemeClr val="accent6"/>
                        </a:solidFill>
                        <a:latin typeface="Poppins"/>
                        <a:ea typeface="Poppins"/>
                        <a:cs typeface="Poppins"/>
                        <a:sym typeface="Poppins"/>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US" b="1" dirty="0" smtClean="0">
                          <a:solidFill>
                            <a:schemeClr val="accent6"/>
                          </a:solidFill>
                        </a:rPr>
                        <a:t>Typical Findings</a:t>
                      </a:r>
                      <a:endParaRPr b="1" dirty="0">
                        <a:solidFill>
                          <a:schemeClr val="accent6"/>
                        </a:solidFill>
                        <a:latin typeface="Poppins"/>
                        <a:ea typeface="Poppins"/>
                        <a:cs typeface="Poppins"/>
                        <a:sym typeface="Poppins"/>
                      </a:endParaRPr>
                    </a:p>
                  </a:txBody>
                  <a:tcPr marL="91425" marR="91425" marT="91425" marB="91425">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lgn="ctr">
                      <a:solidFill>
                        <a:schemeClr val="tx1"/>
                      </a:solidFill>
                      <a:prstDash val="solid"/>
                      <a:round/>
                      <a:headEnd type="none" w="med" len="med"/>
                      <a:tailEnd type="none" w="med" len="med"/>
                    </a:lnB>
                    <a:solidFill>
                      <a:schemeClr val="dk2"/>
                    </a:solidFill>
                  </a:tcPr>
                </a:tc>
                <a:extLst>
                  <a:ext uri="{0D108BD9-81ED-4DB2-BD59-A6C34878D82A}">
                    <a16:rowId xmlns:a16="http://schemas.microsoft.com/office/drawing/2014/main" val="10000"/>
                  </a:ext>
                </a:extLst>
              </a:tr>
              <a:tr h="922970">
                <a:tc>
                  <a:txBody>
                    <a:bodyPr/>
                    <a:lstStyle/>
                    <a:p>
                      <a:pPr marL="0" lvl="0" indent="0" algn="ctr" rtl="0">
                        <a:spcBef>
                          <a:spcPts val="0"/>
                        </a:spcBef>
                        <a:spcAft>
                          <a:spcPts val="0"/>
                        </a:spcAft>
                        <a:buNone/>
                      </a:pPr>
                      <a:r>
                        <a:rPr lang="en-US" dirty="0" smtClean="0"/>
                        <a:t>Hyperthyroidism </a:t>
                      </a:r>
                      <a:endParaRPr dirty="0">
                        <a:solidFill>
                          <a:schemeClr val="dk1"/>
                        </a:solidFill>
                        <a:latin typeface="Open Sans"/>
                        <a:ea typeface="Open Sans"/>
                        <a:cs typeface="Open Sans"/>
                        <a:sym typeface="Open Sans"/>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t>Heat intolerance, diarrhea, tachycardia, and/or tremor </a:t>
                      </a:r>
                      <a:endParaRPr dirty="0">
                        <a:solidFill>
                          <a:schemeClr val="dk1"/>
                        </a:solidFill>
                        <a:latin typeface="Open Sans"/>
                        <a:ea typeface="Open Sans"/>
                        <a:cs typeface="Open Sans"/>
                        <a:sym typeface="Open Sans"/>
                      </a:endParaRPr>
                    </a:p>
                  </a:txBody>
                  <a:tcPr marL="91425" marR="91425" marT="91425" marB="91425" anchor="ctr">
                    <a:lnL w="19050" cap="flat" cmpd="sng" algn="ctr">
                      <a:solidFill>
                        <a:schemeClr val="dk1"/>
                      </a:solidFill>
                      <a:prstDash val="solid"/>
                      <a:round/>
                      <a:headEnd type="none" w="sm" len="sm"/>
                      <a:tailEnd type="none" w="sm" len="sm"/>
                    </a:lnL>
                    <a:lnR w="12700" cap="flat" cmpd="sng" algn="ctr">
                      <a:solidFill>
                        <a:schemeClr val="tx1"/>
                      </a:solidFill>
                      <a:prstDash val="solid"/>
                      <a:round/>
                      <a:headEnd type="none" w="med" len="med"/>
                      <a:tailEnd type="none" w="med" len="med"/>
                    </a:lnR>
                    <a:lnT w="19050" cap="flat" cmpd="sng" algn="ctr">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rowSpan="3">
                  <a:txBody>
                    <a:bodyPr/>
                    <a:lstStyle/>
                    <a:p>
                      <a:pPr marL="425450" lvl="0" indent="-285750" algn="l" rtl="0">
                        <a:spcBef>
                          <a:spcPts val="0"/>
                        </a:spcBef>
                        <a:spcAft>
                          <a:spcPts val="0"/>
                        </a:spcAft>
                        <a:buClr>
                          <a:schemeClr val="dk1"/>
                        </a:buClr>
                        <a:buSzPts val="1400"/>
                        <a:buFont typeface="Arial" panose="020B0604020202020204" pitchFamily="34" charset="0"/>
                        <a:buChar char="•"/>
                      </a:pPr>
                      <a:r>
                        <a:rPr lang="en-US" dirty="0" smtClean="0"/>
                        <a:t>↓ TSH, ↑ free T4</a:t>
                      </a:r>
                    </a:p>
                    <a:p>
                      <a:pPr marL="425450" lvl="0" indent="-285750" algn="l" rtl="0">
                        <a:spcBef>
                          <a:spcPts val="0"/>
                        </a:spcBef>
                        <a:spcAft>
                          <a:spcPts val="0"/>
                        </a:spcAft>
                        <a:buClr>
                          <a:schemeClr val="dk1"/>
                        </a:buClr>
                        <a:buSzPts val="1400"/>
                        <a:buFont typeface="Arial" panose="020B0604020202020204" pitchFamily="34" charset="0"/>
                        <a:buChar char="•"/>
                      </a:pPr>
                      <a:endParaRPr lang="en-US" dirty="0" smtClean="0"/>
                    </a:p>
                    <a:p>
                      <a:pPr marL="139700" lvl="0" indent="0" algn="l" rtl="0">
                        <a:spcBef>
                          <a:spcPts val="0"/>
                        </a:spcBef>
                        <a:spcAft>
                          <a:spcPts val="0"/>
                        </a:spcAft>
                        <a:buClr>
                          <a:schemeClr val="dk1"/>
                        </a:buClr>
                        <a:buSzPts val="1400"/>
                        <a:buFont typeface="Arial" panose="020B0604020202020204" pitchFamily="34" charset="0"/>
                        <a:buNone/>
                      </a:pPr>
                      <a:endParaRPr lang="en-US" dirty="0" smtClean="0"/>
                    </a:p>
                    <a:p>
                      <a:pPr marL="425450" lvl="0" indent="-285750" algn="l" rtl="0">
                        <a:spcBef>
                          <a:spcPts val="0"/>
                        </a:spcBef>
                        <a:spcAft>
                          <a:spcPts val="0"/>
                        </a:spcAft>
                        <a:buClr>
                          <a:schemeClr val="dk1"/>
                        </a:buClr>
                        <a:buSzPts val="1400"/>
                        <a:buFont typeface="Arial" panose="020B0604020202020204" pitchFamily="34" charset="0"/>
                        <a:buChar char="•"/>
                      </a:pPr>
                      <a:r>
                        <a:rPr lang="en-US" dirty="0" smtClean="0"/>
                        <a:t>↑ PTH level ↓ Serum phosphates</a:t>
                      </a:r>
                    </a:p>
                    <a:p>
                      <a:pPr marL="425450" lvl="0" indent="-285750" algn="l" rtl="0">
                        <a:spcBef>
                          <a:spcPts val="0"/>
                        </a:spcBef>
                        <a:spcAft>
                          <a:spcPts val="0"/>
                        </a:spcAft>
                        <a:buClr>
                          <a:schemeClr val="dk1"/>
                        </a:buClr>
                        <a:buSzPts val="1400"/>
                        <a:buFont typeface="Arial" panose="020B0604020202020204" pitchFamily="34" charset="0"/>
                        <a:buChar char="•"/>
                      </a:pPr>
                      <a:endParaRPr lang="en-US" dirty="0" smtClean="0"/>
                    </a:p>
                    <a:p>
                      <a:pPr marL="425450" lvl="0" indent="-285750" algn="l" rtl="0">
                        <a:spcBef>
                          <a:spcPts val="0"/>
                        </a:spcBef>
                        <a:spcAft>
                          <a:spcPts val="0"/>
                        </a:spcAft>
                        <a:buClr>
                          <a:schemeClr val="dk1"/>
                        </a:buClr>
                        <a:buSzPts val="1400"/>
                        <a:buFont typeface="Arial" panose="020B0604020202020204" pitchFamily="34" charset="0"/>
                        <a:buChar char="•"/>
                      </a:pPr>
                      <a:endParaRPr lang="en-US" dirty="0" smtClean="0"/>
                    </a:p>
                    <a:p>
                      <a:pPr marL="425450" lvl="0" indent="-285750" algn="l" rtl="0">
                        <a:spcBef>
                          <a:spcPts val="0"/>
                        </a:spcBef>
                        <a:spcAft>
                          <a:spcPts val="0"/>
                        </a:spcAft>
                        <a:buClr>
                          <a:schemeClr val="dk1"/>
                        </a:buClr>
                        <a:buSzPts val="1400"/>
                        <a:buFont typeface="Arial" panose="020B0604020202020204" pitchFamily="34" charset="0"/>
                        <a:buChar char="•"/>
                      </a:pPr>
                      <a:r>
                        <a:rPr lang="en-US" dirty="0" smtClean="0"/>
                        <a:t>↑ 17-hydroxyprogesterone </a:t>
                      </a:r>
                      <a:endParaRPr dirty="0">
                        <a:solidFill>
                          <a:schemeClr val="dk1"/>
                        </a:solidFill>
                        <a:latin typeface="Open Sans"/>
                        <a:ea typeface="Open Sans"/>
                        <a:cs typeface="Open Sans"/>
                        <a:sym typeface="Open Sans"/>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942">
                <a:tc>
                  <a:txBody>
                    <a:bodyPr/>
                    <a:lstStyle/>
                    <a:p>
                      <a:pPr marL="0" lvl="0" indent="0" algn="ctr" rtl="0">
                        <a:spcBef>
                          <a:spcPts val="0"/>
                        </a:spcBef>
                        <a:spcAft>
                          <a:spcPts val="0"/>
                        </a:spcAft>
                        <a:buNone/>
                      </a:pPr>
                      <a:r>
                        <a:rPr lang="en-US" dirty="0" smtClean="0"/>
                        <a:t>Primary Hyperparathyroidism</a:t>
                      </a: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dirty="0" smtClean="0"/>
                        <a:t>Typically asymptomatic ↑ Serum calcium</a:t>
                      </a:r>
                      <a:endParaRPr dirty="0">
                        <a:solidFill>
                          <a:schemeClr val="dk1"/>
                        </a:solidFill>
                        <a:latin typeface="Open Sans"/>
                        <a:ea typeface="Open Sans"/>
                        <a:cs typeface="Open Sans"/>
                        <a:sym typeface="Open Sans"/>
                      </a:endParaRPr>
                    </a:p>
                  </a:txBody>
                  <a:tcPr marL="91425" marR="91425" marT="91425" marB="91425" anchor="ctr">
                    <a:lnL w="19050" cap="flat" cmpd="sng">
                      <a:solidFill>
                        <a:schemeClr val="dk1"/>
                      </a:solidFill>
                      <a:prstDash val="solid"/>
                      <a:round/>
                      <a:headEnd type="none" w="sm" len="sm"/>
                      <a:tailEnd type="none" w="sm" len="sm"/>
                    </a:lnL>
                    <a:lnR w="12700" cap="flat" cmpd="sng" algn="ctr">
                      <a:solidFill>
                        <a:schemeClr val="tx1"/>
                      </a:solidFill>
                      <a:prstDash val="solid"/>
                      <a:round/>
                      <a:headEnd type="none" w="med" len="med"/>
                      <a:tailEnd type="none" w="med" len="med"/>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r h="1563035">
                <a:tc>
                  <a:txBody>
                    <a:bodyPr/>
                    <a:lstStyle/>
                    <a:p>
                      <a:pPr marL="0" lvl="0" indent="0" algn="ctr" rtl="0">
                        <a:spcBef>
                          <a:spcPts val="0"/>
                        </a:spcBef>
                        <a:spcAft>
                          <a:spcPts val="0"/>
                        </a:spcAft>
                        <a:buNone/>
                      </a:pPr>
                      <a:r>
                        <a:rPr lang="en-US" dirty="0" smtClean="0"/>
                        <a:t>Congenital Adrenal Hyperplasia</a:t>
                      </a:r>
                      <a:endParaRPr dirty="0">
                        <a:solidFill>
                          <a:schemeClr val="dk1"/>
                        </a:solidFill>
                        <a:latin typeface="Open Sans"/>
                        <a:ea typeface="Open Sans"/>
                        <a:cs typeface="Open Sans"/>
                        <a:sym typeface="Open Sans"/>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l-GR" sz="1000" dirty="0" smtClean="0"/>
                        <a:t> 11β-</a:t>
                      </a:r>
                      <a:r>
                        <a:rPr lang="en-US" sz="1000" dirty="0" smtClean="0"/>
                        <a:t>hydroxylase deficiency: </a:t>
                      </a:r>
                      <a:r>
                        <a:rPr lang="en-US" sz="1000" dirty="0" err="1" smtClean="0"/>
                        <a:t>virilization</a:t>
                      </a:r>
                      <a:r>
                        <a:rPr lang="en-US" sz="1000" dirty="0" smtClean="0"/>
                        <a:t>  17</a:t>
                      </a:r>
                      <a:r>
                        <a:rPr lang="el-GR" sz="1000" dirty="0" smtClean="0"/>
                        <a:t>α-</a:t>
                      </a:r>
                      <a:r>
                        <a:rPr lang="en-US" sz="1000" dirty="0" smtClean="0"/>
                        <a:t>hydroxylase deficiency : Incomplete masculinization (males) Primary amenorrhea (females)  Hypokalemia</a:t>
                      </a:r>
                      <a:endParaRPr sz="1000" dirty="0">
                        <a:solidFill>
                          <a:schemeClr val="dk1"/>
                        </a:solidFill>
                        <a:latin typeface="Open Sans"/>
                        <a:ea typeface="Open Sans"/>
                        <a:cs typeface="Open Sans"/>
                        <a:sym typeface="Open Sans"/>
                      </a:endParaRPr>
                    </a:p>
                  </a:txBody>
                  <a:tcPr marL="91425" marR="91425" marT="91425" marB="91425" anchor="ctr">
                    <a:lnL w="19050" cap="flat" cmpd="sng">
                      <a:solidFill>
                        <a:schemeClr val="dk1"/>
                      </a:solidFill>
                      <a:prstDash val="solid"/>
                      <a:round/>
                      <a:headEnd type="none" w="sm" len="sm"/>
                      <a:tailEnd type="none" w="sm" len="sm"/>
                    </a:lnL>
                    <a:lnR w="12700" cap="flat" cmpd="sng" algn="ctr">
                      <a:solidFill>
                        <a:schemeClr val="tx1"/>
                      </a:solidFill>
                      <a:prstDash val="solid"/>
                      <a:round/>
                      <a:headEnd type="none" w="med" len="med"/>
                      <a:tailEnd type="none" w="med" len="med"/>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3"/>
                  </a:ext>
                </a:extLst>
              </a:tr>
            </a:tbl>
          </a:graphicData>
        </a:graphic>
      </p:graphicFrame>
      <p:cxnSp>
        <p:nvCxnSpPr>
          <p:cNvPr id="4" name="Straight Connector 3"/>
          <p:cNvCxnSpPr/>
          <p:nvPr/>
        </p:nvCxnSpPr>
        <p:spPr>
          <a:xfrm>
            <a:off x="4141075" y="1649627"/>
            <a:ext cx="4656083" cy="21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72911" y="3552000"/>
            <a:ext cx="4656083" cy="4204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54"/>
          <p:cNvSpPr txBox="1">
            <a:spLocks noGrp="1"/>
          </p:cNvSpPr>
          <p:nvPr>
            <p:ph type="title"/>
          </p:nvPr>
        </p:nvSpPr>
        <p:spPr>
          <a:xfrm>
            <a:off x="715100" y="535000"/>
            <a:ext cx="8355328" cy="572700"/>
          </a:xfrm>
          <a:prstGeom prst="rect">
            <a:avLst/>
          </a:prstGeom>
        </p:spPr>
        <p:txBody>
          <a:bodyPr spcFirstLastPara="1" wrap="square" lIns="91425" tIns="91425" rIns="91425" bIns="91425" anchor="t" anchorCtr="0">
            <a:noAutofit/>
          </a:bodyPr>
          <a:lstStyle/>
          <a:p>
            <a:pPr lvl="0"/>
            <a:r>
              <a:rPr lang="en-US" sz="1600" dirty="0">
                <a:solidFill>
                  <a:schemeClr val="tx2">
                    <a:lumMod val="50000"/>
                  </a:schemeClr>
                </a:solidFill>
              </a:rPr>
              <a:t>Other Cause of Secondary Hypertension</a:t>
            </a:r>
            <a:endParaRPr sz="1600" dirty="0">
              <a:solidFill>
                <a:schemeClr val="tx2">
                  <a:lumMod val="50000"/>
                </a:schemeClr>
              </a:solidFill>
            </a:endParaRPr>
          </a:p>
        </p:txBody>
      </p:sp>
      <p:sp>
        <p:nvSpPr>
          <p:cNvPr id="990" name="Google Shape;990;p54"/>
          <p:cNvSpPr txBox="1"/>
          <p:nvPr/>
        </p:nvSpPr>
        <p:spPr>
          <a:xfrm>
            <a:off x="409903" y="2619221"/>
            <a:ext cx="2112300" cy="466200"/>
          </a:xfrm>
          <a:prstGeom prst="rect">
            <a:avLst/>
          </a:prstGeom>
          <a:noFill/>
          <a:ln>
            <a:noFill/>
          </a:ln>
        </p:spPr>
        <p:txBody>
          <a:bodyPr spcFirstLastPara="1" wrap="square" lIns="91425" tIns="91425" rIns="91425" bIns="91425" anchor="b" anchorCtr="0">
            <a:noAutofit/>
          </a:bodyPr>
          <a:lstStyle/>
          <a:p>
            <a:pPr lvl="0"/>
            <a:r>
              <a:rPr lang="en-US" b="1" dirty="0">
                <a:solidFill>
                  <a:schemeClr val="tx2">
                    <a:lumMod val="50000"/>
                  </a:schemeClr>
                </a:solidFill>
              </a:rPr>
              <a:t>Clinical presentation :</a:t>
            </a:r>
            <a:endParaRPr b="1" dirty="0">
              <a:solidFill>
                <a:schemeClr val="tx2">
                  <a:lumMod val="50000"/>
                </a:schemeClr>
              </a:solidFill>
              <a:latin typeface="Poppins"/>
              <a:ea typeface="Poppins"/>
              <a:cs typeface="Poppins"/>
              <a:sym typeface="Poppins"/>
            </a:endParaRPr>
          </a:p>
        </p:txBody>
      </p:sp>
      <p:sp>
        <p:nvSpPr>
          <p:cNvPr id="991" name="Google Shape;991;p54"/>
          <p:cNvSpPr txBox="1"/>
          <p:nvPr/>
        </p:nvSpPr>
        <p:spPr>
          <a:xfrm>
            <a:off x="715099" y="1296290"/>
            <a:ext cx="3835879" cy="466200"/>
          </a:xfrm>
          <a:prstGeom prst="rect">
            <a:avLst/>
          </a:prstGeom>
          <a:noFill/>
          <a:ln>
            <a:noFill/>
          </a:ln>
        </p:spPr>
        <p:txBody>
          <a:bodyPr spcFirstLastPara="1" wrap="square" lIns="91425" tIns="91425" rIns="91425" bIns="91425" anchor="b" anchorCtr="0">
            <a:noAutofit/>
          </a:bodyPr>
          <a:lstStyle/>
          <a:p>
            <a:pPr lvl="0"/>
            <a:r>
              <a:rPr lang="en-US" sz="2400" b="1">
                <a:solidFill>
                  <a:schemeClr val="tx2">
                    <a:lumMod val="50000"/>
                  </a:schemeClr>
                </a:solidFill>
              </a:rPr>
              <a:t>1. Coarctation of Aorta </a:t>
            </a:r>
            <a:endParaRPr sz="2400" b="1" dirty="0">
              <a:solidFill>
                <a:schemeClr val="tx2">
                  <a:lumMod val="50000"/>
                </a:schemeClr>
              </a:solidFill>
              <a:latin typeface="Poppins"/>
              <a:ea typeface="Poppins"/>
              <a:cs typeface="Poppins"/>
              <a:sym typeface="Poppins"/>
            </a:endParaRPr>
          </a:p>
        </p:txBody>
      </p:sp>
      <p:sp>
        <p:nvSpPr>
          <p:cNvPr id="992" name="Google Shape;992;p54"/>
          <p:cNvSpPr txBox="1"/>
          <p:nvPr/>
        </p:nvSpPr>
        <p:spPr>
          <a:xfrm>
            <a:off x="409903" y="1650235"/>
            <a:ext cx="7874855" cy="968986"/>
          </a:xfrm>
          <a:prstGeom prst="rect">
            <a:avLst/>
          </a:prstGeom>
          <a:noFill/>
          <a:ln>
            <a:noFill/>
          </a:ln>
        </p:spPr>
        <p:txBody>
          <a:bodyPr spcFirstLastPara="1" wrap="square" lIns="91425" tIns="91425" rIns="91425" bIns="91425" anchor="t" anchorCtr="0">
            <a:noAutofit/>
          </a:bodyPr>
          <a:lstStyle/>
          <a:p>
            <a:pPr lvl="0"/>
            <a:r>
              <a:rPr lang="en-US" dirty="0"/>
              <a:t> most common congenital cardiovascular cause of hypertension </a:t>
            </a:r>
            <a:endParaRPr lang="en-US" dirty="0" smtClean="0"/>
          </a:p>
          <a:p>
            <a:pPr lvl="0"/>
            <a:r>
              <a:rPr lang="en-US" dirty="0" smtClean="0"/>
              <a:t> </a:t>
            </a:r>
            <a:r>
              <a:rPr lang="en-US" dirty="0"/>
              <a:t>35% of children is associated with Turner syndrome. </a:t>
            </a:r>
            <a:endParaRPr lang="en-US" dirty="0" smtClean="0"/>
          </a:p>
          <a:p>
            <a:pPr lvl="0"/>
            <a:r>
              <a:rPr lang="en-US" dirty="0" smtClean="0"/>
              <a:t> </a:t>
            </a:r>
            <a:r>
              <a:rPr lang="en-US" dirty="0" err="1"/>
              <a:t>Coarctaion</a:t>
            </a:r>
            <a:r>
              <a:rPr lang="en-US" dirty="0"/>
              <a:t> of aorta consists of localized narrowing of aortic arch just distal to the origin of the left subclavian artery. </a:t>
            </a:r>
            <a:endParaRPr dirty="0">
              <a:solidFill>
                <a:schemeClr val="dk1"/>
              </a:solidFill>
              <a:latin typeface="Open Sans"/>
              <a:ea typeface="Open Sans"/>
              <a:cs typeface="Open Sans"/>
              <a:sym typeface="Open Sans"/>
            </a:endParaRPr>
          </a:p>
        </p:txBody>
      </p:sp>
      <p:sp>
        <p:nvSpPr>
          <p:cNvPr id="993" name="Google Shape;993;p54"/>
          <p:cNvSpPr txBox="1"/>
          <p:nvPr/>
        </p:nvSpPr>
        <p:spPr>
          <a:xfrm>
            <a:off x="409902" y="2896166"/>
            <a:ext cx="7874855" cy="1045986"/>
          </a:xfrm>
          <a:prstGeom prst="rect">
            <a:avLst/>
          </a:prstGeom>
          <a:noFill/>
          <a:ln>
            <a:noFill/>
          </a:ln>
        </p:spPr>
        <p:txBody>
          <a:bodyPr spcFirstLastPara="1" wrap="square" lIns="91425" tIns="91425" rIns="91425" bIns="91425" anchor="t" anchorCtr="0">
            <a:noAutofit/>
          </a:bodyPr>
          <a:lstStyle/>
          <a:p>
            <a:pPr lvl="0"/>
            <a:r>
              <a:rPr lang="en-US" dirty="0"/>
              <a:t>o differential systolic BP in arms and </a:t>
            </a:r>
            <a:r>
              <a:rPr lang="en-US" dirty="0" smtClean="0"/>
              <a:t>leg</a:t>
            </a:r>
          </a:p>
          <a:p>
            <a:pPr lvl="0"/>
            <a:r>
              <a:rPr lang="en-US" dirty="0" smtClean="0"/>
              <a:t> </a:t>
            </a:r>
            <a:r>
              <a:rPr lang="en-US" dirty="0"/>
              <a:t>o diminished/absent femoral artery pulse </a:t>
            </a:r>
            <a:endParaRPr lang="en-US" dirty="0" smtClean="0"/>
          </a:p>
          <a:p>
            <a:pPr lvl="0"/>
            <a:r>
              <a:rPr lang="en-US" dirty="0" smtClean="0"/>
              <a:t> </a:t>
            </a:r>
            <a:r>
              <a:rPr lang="en-US" dirty="0"/>
              <a:t>Diagnosis may be confirmed by chest x-ray and trans esophageal echocardiography</a:t>
            </a:r>
            <a:r>
              <a:rPr lang="en-US" dirty="0" smtClean="0"/>
              <a:t>.</a:t>
            </a:r>
          </a:p>
          <a:p>
            <a:pPr lvl="0"/>
            <a:r>
              <a:rPr lang="en-US" dirty="0" smtClean="0"/>
              <a:t> </a:t>
            </a:r>
            <a:r>
              <a:rPr lang="en-US" dirty="0"/>
              <a:t> Therapeutic options include surgical repair and balloon angioplasty. </a:t>
            </a:r>
            <a:endParaRPr dirty="0">
              <a:solidFill>
                <a:schemeClr val="dk1"/>
              </a:solidFill>
              <a:latin typeface="Open Sans"/>
              <a:ea typeface="Open Sans"/>
              <a:cs typeface="Open Sans"/>
              <a:sym typeface="Open Sans"/>
            </a:endParaRPr>
          </a:p>
        </p:txBody>
      </p:sp>
      <p:pic>
        <p:nvPicPr>
          <p:cNvPr id="2" name="Picture 1"/>
          <p:cNvPicPr>
            <a:picLocks noChangeAspect="1"/>
          </p:cNvPicPr>
          <p:nvPr/>
        </p:nvPicPr>
        <p:blipFill>
          <a:blip r:embed="rId3"/>
          <a:stretch>
            <a:fillRect/>
          </a:stretch>
        </p:blipFill>
        <p:spPr>
          <a:xfrm>
            <a:off x="7073462" y="587420"/>
            <a:ext cx="1334813" cy="1539324"/>
          </a:xfrm>
          <a:prstGeom prst="rect">
            <a:avLst/>
          </a:prstGeom>
        </p:spPr>
      </p:pic>
      <p:pic>
        <p:nvPicPr>
          <p:cNvPr id="3" name="Picture 2"/>
          <p:cNvPicPr>
            <a:picLocks noChangeAspect="1"/>
          </p:cNvPicPr>
          <p:nvPr/>
        </p:nvPicPr>
        <p:blipFill>
          <a:blip r:embed="rId4"/>
          <a:stretch>
            <a:fillRect/>
          </a:stretch>
        </p:blipFill>
        <p:spPr>
          <a:xfrm>
            <a:off x="7346731" y="2403689"/>
            <a:ext cx="1797269" cy="180636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56"/>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lvl="0"/>
            <a:r>
              <a:rPr lang="en-US" dirty="0">
                <a:solidFill>
                  <a:schemeClr val="tx2">
                    <a:lumMod val="50000"/>
                  </a:schemeClr>
                </a:solidFill>
              </a:rPr>
              <a:t>2. Obstructive Sleep Apnea</a:t>
            </a:r>
            <a:endParaRPr dirty="0">
              <a:solidFill>
                <a:schemeClr val="tx2">
                  <a:lumMod val="50000"/>
                </a:schemeClr>
              </a:solidFill>
            </a:endParaRPr>
          </a:p>
        </p:txBody>
      </p:sp>
      <p:sp>
        <p:nvSpPr>
          <p:cNvPr id="1086" name="Google Shape;1086;p56"/>
          <p:cNvSpPr txBox="1">
            <a:spLocks noGrp="1"/>
          </p:cNvSpPr>
          <p:nvPr>
            <p:ph type="subTitle" idx="1"/>
          </p:nvPr>
        </p:nvSpPr>
        <p:spPr>
          <a:xfrm flipH="1">
            <a:off x="472966" y="1107699"/>
            <a:ext cx="6822364" cy="1887749"/>
          </a:xfrm>
          <a:prstGeom prst="rect">
            <a:avLst/>
          </a:prstGeom>
        </p:spPr>
        <p:txBody>
          <a:bodyPr spcFirstLastPara="1" wrap="square" lIns="91425" tIns="91425" rIns="91425" bIns="91425" anchor="t" anchorCtr="0">
            <a:noAutofit/>
          </a:bodyPr>
          <a:lstStyle/>
          <a:p>
            <a:pPr marL="0" lvl="0" indent="0"/>
            <a:r>
              <a:rPr lang="en-US" dirty="0"/>
              <a:t> Pathophysiology: ↑ </a:t>
            </a:r>
            <a:r>
              <a:rPr lang="en-US" dirty="0" err="1"/>
              <a:t>catecholamines</a:t>
            </a:r>
            <a:r>
              <a:rPr lang="en-US" dirty="0"/>
              <a:t> during apneic phases → secondary hypertension </a:t>
            </a:r>
            <a:r>
              <a:rPr lang="en-US" dirty="0" smtClean="0"/>
              <a:t></a:t>
            </a:r>
          </a:p>
          <a:p>
            <a:pPr marL="0" lvl="0" indent="0"/>
            <a:r>
              <a:rPr lang="en-US" dirty="0" smtClean="0"/>
              <a:t> </a:t>
            </a:r>
            <a:r>
              <a:rPr lang="en-US" dirty="0"/>
              <a:t>Potential indications for further workup </a:t>
            </a:r>
            <a:endParaRPr lang="en-US" dirty="0" smtClean="0"/>
          </a:p>
          <a:p>
            <a:pPr marL="0" lvl="0" indent="0"/>
            <a:r>
              <a:rPr lang="en-US" dirty="0" smtClean="0"/>
              <a:t>o </a:t>
            </a:r>
            <a:r>
              <a:rPr lang="en-US" dirty="0"/>
              <a:t>Resistant hypertension </a:t>
            </a:r>
            <a:endParaRPr lang="en-US" dirty="0" smtClean="0"/>
          </a:p>
          <a:p>
            <a:pPr marL="0" lvl="0" indent="0"/>
            <a:r>
              <a:rPr lang="en-US" dirty="0" smtClean="0"/>
              <a:t>o </a:t>
            </a:r>
            <a:r>
              <a:rPr lang="en-US" dirty="0"/>
              <a:t>Obesity, snoring, and/or daytime sleepiness o </a:t>
            </a:r>
            <a:r>
              <a:rPr lang="en-US" dirty="0" err="1"/>
              <a:t>Nondipping</a:t>
            </a:r>
            <a:r>
              <a:rPr lang="en-US" dirty="0"/>
              <a:t> pattern on 24-hour blood pressure monitoring </a:t>
            </a:r>
            <a:endParaRPr lang="en-US" dirty="0" smtClean="0"/>
          </a:p>
          <a:p>
            <a:pPr marL="0" lvl="0" indent="0"/>
            <a:r>
              <a:rPr lang="en-US" dirty="0" smtClean="0"/>
              <a:t> </a:t>
            </a:r>
            <a:r>
              <a:rPr lang="en-US" dirty="0"/>
              <a:t>Workup and findings: sleep studies often leads to resolution of hypertension.  Continuous positive airway pressure (CPAP)</a:t>
            </a:r>
            <a:endParaRPr dirty="0"/>
          </a:p>
        </p:txBody>
      </p:sp>
      <p:sp>
        <p:nvSpPr>
          <p:cNvPr id="1088" name="Google Shape;1088;p56"/>
          <p:cNvSpPr txBox="1">
            <a:spLocks noGrp="1"/>
          </p:cNvSpPr>
          <p:nvPr>
            <p:ph type="subTitle" idx="4"/>
          </p:nvPr>
        </p:nvSpPr>
        <p:spPr>
          <a:xfrm flipH="1">
            <a:off x="720000" y="3510827"/>
            <a:ext cx="7951034" cy="1378268"/>
          </a:xfrm>
          <a:prstGeom prst="rect">
            <a:avLst/>
          </a:prstGeom>
        </p:spPr>
        <p:txBody>
          <a:bodyPr spcFirstLastPara="1" wrap="square" lIns="91425" tIns="91425" rIns="91425" bIns="91425" anchor="t" anchorCtr="0">
            <a:noAutofit/>
          </a:bodyPr>
          <a:lstStyle/>
          <a:p>
            <a:pPr marL="0" lvl="0" indent="0"/>
            <a:r>
              <a:rPr lang="en-US" sz="1050" dirty="0"/>
              <a:t> Potential indications for further workup o Recreational drug use: amphetamines, cocaine, </a:t>
            </a:r>
            <a:r>
              <a:rPr lang="en-US" sz="1050" dirty="0" smtClean="0"/>
              <a:t>phencyclidine</a:t>
            </a:r>
          </a:p>
          <a:p>
            <a:pPr marL="0" lvl="0" indent="0"/>
            <a:r>
              <a:rPr lang="en-US" sz="1050" dirty="0" smtClean="0"/>
              <a:t> </a:t>
            </a:r>
            <a:r>
              <a:rPr lang="en-US" sz="1050" dirty="0"/>
              <a:t>o Caffeine, nicotine, and/or alcohol </a:t>
            </a:r>
            <a:r>
              <a:rPr lang="en-US" sz="1050" dirty="0" smtClean="0"/>
              <a:t>use</a:t>
            </a:r>
          </a:p>
          <a:p>
            <a:pPr marL="0" lvl="0" indent="0"/>
            <a:r>
              <a:rPr lang="en-US" sz="1050" dirty="0" smtClean="0"/>
              <a:t> </a:t>
            </a:r>
            <a:r>
              <a:rPr lang="en-US" sz="1050" dirty="0"/>
              <a:t>o Use of certain medications: sympathomimetic drugs (e.g., decongestants), corticosteroids, NSAIDs, oral contraceptives  Workup and </a:t>
            </a:r>
            <a:r>
              <a:rPr lang="en-US" sz="1050" dirty="0" smtClean="0"/>
              <a:t>findings</a:t>
            </a:r>
          </a:p>
          <a:p>
            <a:pPr marL="0" lvl="0" indent="0"/>
            <a:r>
              <a:rPr lang="en-US" sz="1050" dirty="0" smtClean="0"/>
              <a:t> </a:t>
            </a:r>
            <a:r>
              <a:rPr lang="en-US" sz="1050" dirty="0"/>
              <a:t>o Urine drug screening o Response to withdrawal of suspected culprit </a:t>
            </a:r>
            <a:r>
              <a:rPr lang="en-US" sz="1050" dirty="0" smtClean="0"/>
              <a:t></a:t>
            </a:r>
          </a:p>
          <a:p>
            <a:pPr marL="0" lvl="0" indent="0"/>
            <a:r>
              <a:rPr lang="en-US" sz="1050" dirty="0" smtClean="0"/>
              <a:t> </a:t>
            </a:r>
            <a:r>
              <a:rPr lang="en-US" sz="1050" dirty="0"/>
              <a:t>Management  Management of secondary hypertension depends on the suspected cause</a:t>
            </a:r>
            <a:endParaRPr sz="1050" dirty="0"/>
          </a:p>
        </p:txBody>
      </p:sp>
      <p:sp>
        <p:nvSpPr>
          <p:cNvPr id="1089" name="Google Shape;1089;p56"/>
          <p:cNvSpPr/>
          <p:nvPr/>
        </p:nvSpPr>
        <p:spPr>
          <a:xfrm>
            <a:off x="6000064" y="4327912"/>
            <a:ext cx="3143924" cy="561183"/>
          </a:xfrm>
          <a:custGeom>
            <a:avLst/>
            <a:gdLst/>
            <a:ahLst/>
            <a:cxnLst/>
            <a:rect l="l" t="t" r="r" b="b"/>
            <a:pathLst>
              <a:path w="208483" h="54273" fill="none" extrusionOk="0">
                <a:moveTo>
                  <a:pt x="1" y="34859"/>
                </a:moveTo>
                <a:lnTo>
                  <a:pt x="8240" y="34859"/>
                </a:lnTo>
                <a:lnTo>
                  <a:pt x="10341" y="38729"/>
                </a:lnTo>
                <a:lnTo>
                  <a:pt x="15311" y="23818"/>
                </a:lnTo>
                <a:lnTo>
                  <a:pt x="22683" y="54273"/>
                </a:lnTo>
                <a:lnTo>
                  <a:pt x="32290" y="6205"/>
                </a:lnTo>
                <a:lnTo>
                  <a:pt x="41297" y="38528"/>
                </a:lnTo>
                <a:lnTo>
                  <a:pt x="42764" y="35860"/>
                </a:lnTo>
                <a:lnTo>
                  <a:pt x="71518" y="35860"/>
                </a:lnTo>
                <a:lnTo>
                  <a:pt x="73219" y="39796"/>
                </a:lnTo>
                <a:lnTo>
                  <a:pt x="80258" y="19782"/>
                </a:lnTo>
                <a:lnTo>
                  <a:pt x="85628" y="52505"/>
                </a:lnTo>
                <a:lnTo>
                  <a:pt x="95635" y="34"/>
                </a:lnTo>
                <a:lnTo>
                  <a:pt x="104342" y="41464"/>
                </a:lnTo>
                <a:lnTo>
                  <a:pt x="106210" y="35860"/>
                </a:lnTo>
                <a:lnTo>
                  <a:pt x="131728" y="35860"/>
                </a:lnTo>
                <a:lnTo>
                  <a:pt x="134630" y="41931"/>
                </a:lnTo>
                <a:lnTo>
                  <a:pt x="141301" y="15779"/>
                </a:lnTo>
                <a:lnTo>
                  <a:pt x="147006" y="52672"/>
                </a:lnTo>
                <a:lnTo>
                  <a:pt x="158013" y="1"/>
                </a:lnTo>
                <a:lnTo>
                  <a:pt x="166653" y="45400"/>
                </a:lnTo>
                <a:lnTo>
                  <a:pt x="169922" y="36327"/>
                </a:lnTo>
                <a:lnTo>
                  <a:pt x="208483"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84;p56"/>
          <p:cNvSpPr txBox="1">
            <a:spLocks noGrp="1"/>
          </p:cNvSpPr>
          <p:nvPr>
            <p:ph type="title"/>
          </p:nvPr>
        </p:nvSpPr>
        <p:spPr>
          <a:xfrm>
            <a:off x="201613" y="2896956"/>
            <a:ext cx="7704000" cy="572700"/>
          </a:xfrm>
          <a:prstGeom prst="rect">
            <a:avLst/>
          </a:prstGeom>
        </p:spPr>
        <p:txBody>
          <a:bodyPr spcFirstLastPara="1" wrap="square" lIns="91425" tIns="91425" rIns="91425" bIns="91425" anchor="t" anchorCtr="0">
            <a:noAutofit/>
          </a:bodyPr>
          <a:lstStyle/>
          <a:p>
            <a:pPr lvl="0"/>
            <a:r>
              <a:rPr lang="en-US" dirty="0"/>
              <a:t>3. Substance-Related</a:t>
            </a:r>
            <a:endParaRPr dirty="0">
              <a:solidFill>
                <a:schemeClr val="tx2">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0"/>
            <a:ext cx="7704000" cy="2260752"/>
          </a:xfrm>
        </p:spPr>
        <p:txBody>
          <a:bodyPr/>
          <a:lstStyle/>
          <a:p>
            <a:r>
              <a:rPr lang="en-US" dirty="0" smtClean="0">
                <a:solidFill>
                  <a:schemeClr val="tx2">
                    <a:lumMod val="50000"/>
                  </a:schemeClr>
                </a:solidFill>
                <a:latin typeface="Poppins" panose="020B0604020202020204" charset="0"/>
                <a:cs typeface="Poppins" panose="020B0604020202020204" charset="0"/>
              </a:rPr>
              <a:t>THANKS</a:t>
            </a:r>
            <a:r>
              <a:rPr lang="en-US" dirty="0" smtClean="0">
                <a:latin typeface="Poppins" panose="020B0604020202020204" charset="0"/>
                <a:cs typeface="Poppins" panose="020B0604020202020204" charset="0"/>
              </a:rPr>
              <a:t> </a:t>
            </a:r>
            <a:br>
              <a:rPr lang="en-US" dirty="0" smtClean="0">
                <a:latin typeface="Poppins" panose="020B0604020202020204" charset="0"/>
                <a:cs typeface="Poppins" panose="020B0604020202020204" charset="0"/>
              </a:rPr>
            </a:br>
            <a:r>
              <a:rPr lang="en-US" dirty="0" smtClean="0">
                <a:latin typeface="Poppins" panose="020B0604020202020204" charset="0"/>
                <a:cs typeface="Poppins" panose="020B0604020202020204" charset="0"/>
              </a:rPr>
              <a:t>GOOD LUCK </a:t>
            </a:r>
            <a:endParaRPr lang="en-US" dirty="0">
              <a:latin typeface="Poppins" panose="020B0604020202020204" charset="0"/>
              <a:cs typeface="Poppins" panose="020B0604020202020204" charset="0"/>
            </a:endParaRPr>
          </a:p>
        </p:txBody>
      </p:sp>
      <p:pic>
        <p:nvPicPr>
          <p:cNvPr id="3" name="Picture 2"/>
          <p:cNvPicPr>
            <a:picLocks noChangeAspect="1"/>
          </p:cNvPicPr>
          <p:nvPr/>
        </p:nvPicPr>
        <p:blipFill>
          <a:blip r:embed="rId2"/>
          <a:stretch>
            <a:fillRect/>
          </a:stretch>
        </p:blipFill>
        <p:spPr>
          <a:xfrm>
            <a:off x="4004441" y="1135117"/>
            <a:ext cx="4419559" cy="4008383"/>
          </a:xfrm>
          <a:prstGeom prst="rect">
            <a:avLst/>
          </a:prstGeom>
        </p:spPr>
      </p:pic>
    </p:spTree>
    <p:extLst>
      <p:ext uri="{BB962C8B-B14F-4D97-AF65-F5344CB8AC3E}">
        <p14:creationId xmlns:p14="http://schemas.microsoft.com/office/powerpoint/2010/main" val="3804531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5"/>
          <p:cNvSpPr txBox="1">
            <a:spLocks noGrp="1"/>
          </p:cNvSpPr>
          <p:nvPr>
            <p:ph type="title"/>
          </p:nvPr>
        </p:nvSpPr>
        <p:spPr>
          <a:xfrm>
            <a:off x="2116328" y="908858"/>
            <a:ext cx="4740300" cy="841800"/>
          </a:xfrm>
          <a:prstGeom prst="rect">
            <a:avLst/>
          </a:prstGeom>
        </p:spPr>
        <p:txBody>
          <a:bodyPr spcFirstLastPara="1" wrap="square" lIns="91425" tIns="91425" rIns="91425" bIns="91425" anchor="b" anchorCtr="0">
            <a:noAutofit/>
          </a:bodyPr>
          <a:lstStyle/>
          <a:p>
            <a:pPr lvl="0"/>
            <a:r>
              <a:rPr lang="en-US" dirty="0"/>
              <a:t>Definitions</a:t>
            </a:r>
            <a:endParaRPr dirty="0"/>
          </a:p>
        </p:txBody>
      </p:sp>
      <p:sp>
        <p:nvSpPr>
          <p:cNvPr id="571" name="Google Shape;571;p35"/>
          <p:cNvSpPr txBox="1">
            <a:spLocks noGrp="1"/>
          </p:cNvSpPr>
          <p:nvPr>
            <p:ph type="subTitle" idx="1"/>
          </p:nvPr>
        </p:nvSpPr>
        <p:spPr>
          <a:xfrm>
            <a:off x="2201925" y="2210732"/>
            <a:ext cx="4740300" cy="1625544"/>
          </a:xfrm>
          <a:prstGeom prst="rect">
            <a:avLst/>
          </a:prstGeom>
        </p:spPr>
        <p:txBody>
          <a:bodyPr spcFirstLastPara="1" wrap="square" lIns="91425" tIns="91425" rIns="91425" bIns="91425" anchor="t" anchorCtr="0">
            <a:noAutofit/>
          </a:bodyPr>
          <a:lstStyle/>
          <a:p>
            <a:pPr marL="0" lvl="0" indent="0"/>
            <a:r>
              <a:rPr lang="en-US" dirty="0"/>
              <a:t> 2017 ACC/AHA: persistent systolic blood pressure (SBP) ≥ 130 mm Hg and/or diastolic blood pressure (DBP) ≥ 80 mm Hg </a:t>
            </a:r>
            <a:endParaRPr lang="en-US" dirty="0" smtClean="0"/>
          </a:p>
          <a:p>
            <a:pPr marL="0" lvl="0" indent="0"/>
            <a:endParaRPr lang="en-US" dirty="0" smtClean="0"/>
          </a:p>
          <a:p>
            <a:pPr marL="0" lvl="0" indent="0"/>
            <a:r>
              <a:rPr lang="en-US" dirty="0" smtClean="0"/>
              <a:t> </a:t>
            </a:r>
            <a:r>
              <a:rPr lang="en-US" dirty="0"/>
              <a:t>2020 International Society of Hypertension (ISH) and 2014 JNC 8: persistent SBP ≥ 140 mm Hg and/or DBP ≥ 90 mm Hg </a:t>
            </a:r>
            <a:endParaRPr dirty="0"/>
          </a:p>
        </p:txBody>
      </p:sp>
      <p:sp>
        <p:nvSpPr>
          <p:cNvPr id="572" name="Google Shape;572;p35"/>
          <p:cNvSpPr/>
          <p:nvPr/>
        </p:nvSpPr>
        <p:spPr>
          <a:xfrm>
            <a:off x="-125" y="498025"/>
            <a:ext cx="3143924" cy="561183"/>
          </a:xfrm>
          <a:custGeom>
            <a:avLst/>
            <a:gdLst/>
            <a:ahLst/>
            <a:cxnLst/>
            <a:rect l="l" t="t" r="r" b="b"/>
            <a:pathLst>
              <a:path w="208483" h="54273" fill="none" extrusionOk="0">
                <a:moveTo>
                  <a:pt x="1" y="34859"/>
                </a:moveTo>
                <a:lnTo>
                  <a:pt x="8240" y="34859"/>
                </a:lnTo>
                <a:lnTo>
                  <a:pt x="10341" y="38729"/>
                </a:lnTo>
                <a:lnTo>
                  <a:pt x="15311" y="23818"/>
                </a:lnTo>
                <a:lnTo>
                  <a:pt x="22683" y="54273"/>
                </a:lnTo>
                <a:lnTo>
                  <a:pt x="32290" y="6205"/>
                </a:lnTo>
                <a:lnTo>
                  <a:pt x="41297" y="38528"/>
                </a:lnTo>
                <a:lnTo>
                  <a:pt x="42764" y="35860"/>
                </a:lnTo>
                <a:lnTo>
                  <a:pt x="71518" y="35860"/>
                </a:lnTo>
                <a:lnTo>
                  <a:pt x="73219" y="39796"/>
                </a:lnTo>
                <a:lnTo>
                  <a:pt x="80258" y="19782"/>
                </a:lnTo>
                <a:lnTo>
                  <a:pt x="85628" y="52505"/>
                </a:lnTo>
                <a:lnTo>
                  <a:pt x="95635" y="34"/>
                </a:lnTo>
                <a:lnTo>
                  <a:pt x="104342" y="41464"/>
                </a:lnTo>
                <a:lnTo>
                  <a:pt x="106210" y="35860"/>
                </a:lnTo>
                <a:lnTo>
                  <a:pt x="131728" y="35860"/>
                </a:lnTo>
                <a:lnTo>
                  <a:pt x="134630" y="41931"/>
                </a:lnTo>
                <a:lnTo>
                  <a:pt x="141301" y="15779"/>
                </a:lnTo>
                <a:lnTo>
                  <a:pt x="147006" y="52672"/>
                </a:lnTo>
                <a:lnTo>
                  <a:pt x="158013" y="1"/>
                </a:lnTo>
                <a:lnTo>
                  <a:pt x="166653" y="45400"/>
                </a:lnTo>
                <a:lnTo>
                  <a:pt x="169922" y="36327"/>
                </a:lnTo>
                <a:lnTo>
                  <a:pt x="208483"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7499232" y="4262324"/>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5"/>
          <p:cNvGrpSpPr/>
          <p:nvPr/>
        </p:nvGrpSpPr>
        <p:grpSpPr>
          <a:xfrm>
            <a:off x="7961245" y="535431"/>
            <a:ext cx="467662" cy="1033792"/>
            <a:chOff x="8617450" y="941175"/>
            <a:chExt cx="338150" cy="747500"/>
          </a:xfrm>
        </p:grpSpPr>
        <p:sp>
          <p:nvSpPr>
            <p:cNvPr id="575" name="Google Shape;575;p35"/>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35"/>
          <p:cNvGrpSpPr/>
          <p:nvPr/>
        </p:nvGrpSpPr>
        <p:grpSpPr>
          <a:xfrm>
            <a:off x="123623" y="4262324"/>
            <a:ext cx="4418206" cy="486425"/>
            <a:chOff x="123623" y="3916365"/>
            <a:chExt cx="4418206" cy="467662"/>
          </a:xfrm>
        </p:grpSpPr>
        <p:sp>
          <p:nvSpPr>
            <p:cNvPr id="584" name="Google Shape;584;p35"/>
            <p:cNvSpPr/>
            <p:nvPr/>
          </p:nvSpPr>
          <p:spPr>
            <a:xfrm rot="5400000">
              <a:off x="1969650" y="3916365"/>
              <a:ext cx="110778" cy="11077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rot="5400000">
              <a:off x="1969650" y="4273248"/>
              <a:ext cx="110778" cy="11077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rot="5400000">
              <a:off x="1661979" y="3916365"/>
              <a:ext cx="110778" cy="11077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rot="5400000">
              <a:off x="1661979" y="4273248"/>
              <a:ext cx="110778" cy="11077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rot="5400000">
              <a:off x="1354308" y="3916365"/>
              <a:ext cx="110778" cy="11077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rot="5400000">
              <a:off x="1354308" y="4273248"/>
              <a:ext cx="110778" cy="11077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rot="5400000">
              <a:off x="1046637" y="3916365"/>
              <a:ext cx="110778" cy="11077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rot="5400000">
              <a:off x="1046637" y="4273248"/>
              <a:ext cx="110778" cy="11077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rot="5400000">
              <a:off x="738965" y="3916365"/>
              <a:ext cx="110778" cy="11077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5"/>
            <p:cNvSpPr/>
            <p:nvPr/>
          </p:nvSpPr>
          <p:spPr>
            <a:xfrm rot="5400000">
              <a:off x="738965" y="4273248"/>
              <a:ext cx="110778" cy="11077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rot="5400000">
              <a:off x="431294" y="3916365"/>
              <a:ext cx="110778" cy="11077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rot="5400000">
              <a:off x="431294" y="4273248"/>
              <a:ext cx="110778" cy="11077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rot="5400000">
              <a:off x="123623" y="3916365"/>
              <a:ext cx="110778" cy="11077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5"/>
            <p:cNvSpPr/>
            <p:nvPr/>
          </p:nvSpPr>
          <p:spPr>
            <a:xfrm rot="5400000">
              <a:off x="123623" y="4273248"/>
              <a:ext cx="110778" cy="11077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5"/>
            <p:cNvSpPr/>
            <p:nvPr/>
          </p:nvSpPr>
          <p:spPr>
            <a:xfrm rot="5400000">
              <a:off x="2277404" y="3916365"/>
              <a:ext cx="110700" cy="11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rot="5400000">
              <a:off x="2277404" y="4273248"/>
              <a:ext cx="110700" cy="11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rot="5400000">
              <a:off x="2585079" y="3916365"/>
              <a:ext cx="110700" cy="11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rot="5400000">
              <a:off x="2585079" y="4273248"/>
              <a:ext cx="110700" cy="11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rot="5400000">
              <a:off x="2892754" y="3916365"/>
              <a:ext cx="110700" cy="11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rot="5400000">
              <a:off x="2892754" y="4273248"/>
              <a:ext cx="110700" cy="11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rot="5400000">
              <a:off x="3200429" y="3916365"/>
              <a:ext cx="110700" cy="11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rot="5400000">
              <a:off x="3200429" y="4273248"/>
              <a:ext cx="110700" cy="11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rot="5400000">
              <a:off x="3508104" y="3916365"/>
              <a:ext cx="110700" cy="11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rot="5400000">
              <a:off x="3508104" y="4273248"/>
              <a:ext cx="110700" cy="11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rot="5400000">
              <a:off x="3815779" y="3916365"/>
              <a:ext cx="110700" cy="11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rot="5400000">
              <a:off x="3815779" y="4273248"/>
              <a:ext cx="110700" cy="11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rot="5400000">
              <a:off x="4123454" y="3916365"/>
              <a:ext cx="110700" cy="11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rot="5400000">
              <a:off x="4123454" y="4273248"/>
              <a:ext cx="110700" cy="11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rot="5400000">
              <a:off x="4431129" y="3916365"/>
              <a:ext cx="110700" cy="11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rot="5400000">
              <a:off x="4431129" y="4273248"/>
              <a:ext cx="110700" cy="11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36"/>
          <p:cNvSpPr txBox="1">
            <a:spLocks noGrp="1"/>
          </p:cNvSpPr>
          <p:nvPr>
            <p:ph type="title"/>
          </p:nvPr>
        </p:nvSpPr>
        <p:spPr>
          <a:xfrm>
            <a:off x="2391900" y="451945"/>
            <a:ext cx="4360200" cy="1145627"/>
          </a:xfrm>
          <a:prstGeom prst="rect">
            <a:avLst/>
          </a:prstGeom>
        </p:spPr>
        <p:txBody>
          <a:bodyPr spcFirstLastPara="1" wrap="square" lIns="91425" tIns="91425" rIns="91425" bIns="91425" anchor="b" anchorCtr="0">
            <a:noAutofit/>
          </a:bodyPr>
          <a:lstStyle/>
          <a:p>
            <a:pPr lvl="0"/>
            <a:r>
              <a:rPr lang="en-US" dirty="0"/>
              <a:t>Types of Hypertension</a:t>
            </a:r>
            <a:endParaRPr dirty="0"/>
          </a:p>
        </p:txBody>
      </p:sp>
      <p:sp>
        <p:nvSpPr>
          <p:cNvPr id="619" name="Google Shape;619;p36"/>
          <p:cNvSpPr txBox="1">
            <a:spLocks noGrp="1"/>
          </p:cNvSpPr>
          <p:nvPr>
            <p:ph type="subTitle" idx="1"/>
          </p:nvPr>
        </p:nvSpPr>
        <p:spPr>
          <a:xfrm>
            <a:off x="1954924" y="1597572"/>
            <a:ext cx="4797176" cy="2449740"/>
          </a:xfrm>
          <a:prstGeom prst="rect">
            <a:avLst/>
          </a:prstGeom>
        </p:spPr>
        <p:txBody>
          <a:bodyPr spcFirstLastPara="1" wrap="square" lIns="91425" tIns="91425" rIns="91425" bIns="91425" anchor="t" anchorCtr="0">
            <a:noAutofit/>
          </a:bodyPr>
          <a:lstStyle/>
          <a:p>
            <a:pPr marL="342900" lvl="0" indent="-342900">
              <a:buAutoNum type="arabicPeriod"/>
            </a:pPr>
            <a:r>
              <a:rPr lang="en-US" b="1" dirty="0" smtClean="0">
                <a:solidFill>
                  <a:schemeClr val="tx2">
                    <a:lumMod val="50000"/>
                  </a:schemeClr>
                </a:solidFill>
              </a:rPr>
              <a:t>Primary </a:t>
            </a:r>
            <a:r>
              <a:rPr lang="en-US" b="1" dirty="0">
                <a:solidFill>
                  <a:schemeClr val="tx2">
                    <a:lumMod val="50000"/>
                  </a:schemeClr>
                </a:solidFill>
              </a:rPr>
              <a:t>Essential </a:t>
            </a:r>
            <a:r>
              <a:rPr lang="en-US" b="1" dirty="0" err="1">
                <a:solidFill>
                  <a:schemeClr val="tx2">
                    <a:lumMod val="50000"/>
                  </a:schemeClr>
                </a:solidFill>
              </a:rPr>
              <a:t>Hpertension</a:t>
            </a:r>
            <a:r>
              <a:rPr lang="en-US" dirty="0"/>
              <a:t>; - Essential hypertension is the term applied to the 80-95% of hypertensive patients in which elevated blood pressure results from complex interaction between multiple genetic and environmental </a:t>
            </a:r>
            <a:r>
              <a:rPr lang="en-US" dirty="0" smtClean="0"/>
              <a:t>factor</a:t>
            </a:r>
          </a:p>
          <a:p>
            <a:pPr marL="342900" lvl="0" indent="-342900">
              <a:buAutoNum type="arabicPeriod"/>
            </a:pPr>
            <a:endParaRPr lang="en-US" dirty="0"/>
          </a:p>
          <a:p>
            <a:pPr marL="0" lvl="0" indent="0"/>
            <a:r>
              <a:rPr lang="en-US" dirty="0" smtClean="0"/>
              <a:t>2</a:t>
            </a:r>
            <a:r>
              <a:rPr lang="en-US" b="1" dirty="0">
                <a:solidFill>
                  <a:schemeClr val="tx2">
                    <a:lumMod val="50000"/>
                  </a:schemeClr>
                </a:solidFill>
              </a:rPr>
              <a:t>. Secondary Hypertension </a:t>
            </a:r>
            <a:r>
              <a:rPr lang="en-US" dirty="0"/>
              <a:t>- It accounts for only 5-20% of hypertensive patients </a:t>
            </a:r>
            <a:endParaRPr lang="en-US" dirty="0" smtClean="0"/>
          </a:p>
          <a:p>
            <a:pPr marL="0" lvl="0" indent="0"/>
            <a:r>
              <a:rPr lang="en-US" dirty="0" smtClean="0"/>
              <a:t>- </a:t>
            </a:r>
            <a:r>
              <a:rPr lang="en-US" dirty="0"/>
              <a:t>A specific underlying disorder causing the elevation of blood pressure.</a:t>
            </a:r>
            <a:endParaRPr dirty="0"/>
          </a:p>
        </p:txBody>
      </p:sp>
      <p:sp>
        <p:nvSpPr>
          <p:cNvPr id="621" name="Google Shape;621;p36"/>
          <p:cNvSpPr/>
          <p:nvPr/>
        </p:nvSpPr>
        <p:spPr>
          <a:xfrm>
            <a:off x="0" y="4047312"/>
            <a:ext cx="3143924" cy="561183"/>
          </a:xfrm>
          <a:custGeom>
            <a:avLst/>
            <a:gdLst/>
            <a:ahLst/>
            <a:cxnLst/>
            <a:rect l="l" t="t" r="r" b="b"/>
            <a:pathLst>
              <a:path w="208483" h="54273" fill="none" extrusionOk="0">
                <a:moveTo>
                  <a:pt x="1" y="34859"/>
                </a:moveTo>
                <a:lnTo>
                  <a:pt x="8240" y="34859"/>
                </a:lnTo>
                <a:lnTo>
                  <a:pt x="10341" y="38729"/>
                </a:lnTo>
                <a:lnTo>
                  <a:pt x="15311" y="23818"/>
                </a:lnTo>
                <a:lnTo>
                  <a:pt x="22683" y="54273"/>
                </a:lnTo>
                <a:lnTo>
                  <a:pt x="32290" y="6205"/>
                </a:lnTo>
                <a:lnTo>
                  <a:pt x="41297" y="38528"/>
                </a:lnTo>
                <a:lnTo>
                  <a:pt x="42764" y="35860"/>
                </a:lnTo>
                <a:lnTo>
                  <a:pt x="71518" y="35860"/>
                </a:lnTo>
                <a:lnTo>
                  <a:pt x="73219" y="39796"/>
                </a:lnTo>
                <a:lnTo>
                  <a:pt x="80258" y="19782"/>
                </a:lnTo>
                <a:lnTo>
                  <a:pt x="85628" y="52505"/>
                </a:lnTo>
                <a:lnTo>
                  <a:pt x="95635" y="34"/>
                </a:lnTo>
                <a:lnTo>
                  <a:pt x="104342" y="41464"/>
                </a:lnTo>
                <a:lnTo>
                  <a:pt x="106210" y="35860"/>
                </a:lnTo>
                <a:lnTo>
                  <a:pt x="131728" y="35860"/>
                </a:lnTo>
                <a:lnTo>
                  <a:pt x="134630" y="41931"/>
                </a:lnTo>
                <a:lnTo>
                  <a:pt x="141301" y="15779"/>
                </a:lnTo>
                <a:lnTo>
                  <a:pt x="147006" y="52672"/>
                </a:lnTo>
                <a:lnTo>
                  <a:pt x="158013" y="1"/>
                </a:lnTo>
                <a:lnTo>
                  <a:pt x="166653" y="45400"/>
                </a:lnTo>
                <a:lnTo>
                  <a:pt x="169922" y="36327"/>
                </a:lnTo>
                <a:lnTo>
                  <a:pt x="208483"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a:off x="7856682" y="534999"/>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36"/>
          <p:cNvGrpSpPr/>
          <p:nvPr/>
        </p:nvGrpSpPr>
        <p:grpSpPr>
          <a:xfrm>
            <a:off x="7656445" y="2390718"/>
            <a:ext cx="467662" cy="1956806"/>
            <a:chOff x="8617450" y="273775"/>
            <a:chExt cx="338150" cy="1414899"/>
          </a:xfrm>
        </p:grpSpPr>
        <p:sp>
          <p:nvSpPr>
            <p:cNvPr id="624" name="Google Shape;624;p36"/>
            <p:cNvSpPr/>
            <p:nvPr/>
          </p:nvSpPr>
          <p:spPr>
            <a:xfrm>
              <a:off x="861745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a:off x="887550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a:off x="861745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887550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861745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a:off x="887550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36"/>
          <p:cNvGrpSpPr/>
          <p:nvPr/>
        </p:nvGrpSpPr>
        <p:grpSpPr>
          <a:xfrm>
            <a:off x="1019895" y="783144"/>
            <a:ext cx="467662" cy="1033792"/>
            <a:chOff x="8617450" y="941175"/>
            <a:chExt cx="338150" cy="747500"/>
          </a:xfrm>
        </p:grpSpPr>
        <p:sp>
          <p:nvSpPr>
            <p:cNvPr id="639" name="Google Shape;639;p36"/>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6"/>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6"/>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6"/>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7"/>
          <p:cNvSpPr txBox="1">
            <a:spLocks noGrp="1"/>
          </p:cNvSpPr>
          <p:nvPr>
            <p:ph type="subTitle" idx="3"/>
          </p:nvPr>
        </p:nvSpPr>
        <p:spPr>
          <a:xfrm>
            <a:off x="388883" y="1922188"/>
            <a:ext cx="8523889" cy="1376064"/>
          </a:xfrm>
          <a:prstGeom prst="rect">
            <a:avLst/>
          </a:prstGeom>
        </p:spPr>
        <p:txBody>
          <a:bodyPr spcFirstLastPara="1" wrap="square" lIns="91425" tIns="91425" rIns="91425" bIns="91425" anchor="ctr" anchorCtr="0">
            <a:noAutofit/>
          </a:bodyPr>
          <a:lstStyle/>
          <a:p>
            <a:pPr marL="0" lvl="0" indent="0">
              <a:buNone/>
            </a:pPr>
            <a:r>
              <a:rPr lang="en-US" dirty="0" smtClean="0"/>
              <a:t>O &lt; </a:t>
            </a:r>
            <a:r>
              <a:rPr lang="en-US" dirty="0"/>
              <a:t>40 years of age: thyroid dysfunction, fibromuscular dysplasia, and renal parenchymal </a:t>
            </a:r>
            <a:r>
              <a:rPr lang="en-US" dirty="0" smtClean="0"/>
              <a:t>disease</a:t>
            </a:r>
          </a:p>
          <a:p>
            <a:pPr marL="0" lvl="0" indent="0">
              <a:buNone/>
            </a:pPr>
            <a:r>
              <a:rPr lang="en-US" dirty="0" smtClean="0"/>
              <a:t> </a:t>
            </a:r>
            <a:r>
              <a:rPr lang="en-US" dirty="0"/>
              <a:t>o 40–64 years of age: hyperaldosteronism, thyroid dysfunction, and obstructive sleep apnea </a:t>
            </a:r>
            <a:endParaRPr lang="en-US" dirty="0" smtClean="0"/>
          </a:p>
          <a:p>
            <a:pPr marL="0" lvl="0" indent="0">
              <a:buNone/>
            </a:pPr>
            <a:r>
              <a:rPr lang="en-US" dirty="0" smtClean="0"/>
              <a:t>o </a:t>
            </a:r>
            <a:r>
              <a:rPr lang="en-US" dirty="0"/>
              <a:t>≥ 65 years of age: renal artery stenosis </a:t>
            </a:r>
            <a:r>
              <a:rPr lang="en-US" dirty="0" smtClean="0"/>
              <a:t></a:t>
            </a:r>
          </a:p>
          <a:p>
            <a:pPr marL="0" lvl="0" indent="0">
              <a:buNone/>
            </a:pPr>
            <a:r>
              <a:rPr lang="en-US" dirty="0" smtClean="0"/>
              <a:t> </a:t>
            </a:r>
            <a:r>
              <a:rPr lang="en-US" dirty="0"/>
              <a:t>Most common causes in children and adolescents (&lt; 18 years of age) include renal parenchymal disease and </a:t>
            </a:r>
            <a:r>
              <a:rPr lang="en-US" dirty="0" err="1"/>
              <a:t>coarctation</a:t>
            </a:r>
            <a:r>
              <a:rPr lang="en-US" dirty="0"/>
              <a:t> of the aorta</a:t>
            </a:r>
            <a:endParaRPr dirty="0"/>
          </a:p>
        </p:txBody>
      </p:sp>
      <p:sp>
        <p:nvSpPr>
          <p:cNvPr id="652" name="Google Shape;652;p37"/>
          <p:cNvSpPr txBox="1">
            <a:spLocks noGrp="1"/>
          </p:cNvSpPr>
          <p:nvPr>
            <p:ph type="title"/>
          </p:nvPr>
        </p:nvSpPr>
        <p:spPr>
          <a:xfrm>
            <a:off x="720000" y="189187"/>
            <a:ext cx="7704000" cy="1192341"/>
          </a:xfrm>
          <a:prstGeom prst="rect">
            <a:avLst/>
          </a:prstGeom>
        </p:spPr>
        <p:txBody>
          <a:bodyPr spcFirstLastPara="1" wrap="square" lIns="91425" tIns="91425" rIns="91425" bIns="91425" anchor="t" anchorCtr="0">
            <a:noAutofit/>
          </a:bodyPr>
          <a:lstStyle/>
          <a:p>
            <a:pPr lvl="0"/>
            <a:r>
              <a:rPr lang="en-US" dirty="0"/>
              <a:t>Causes of Secondary </a:t>
            </a:r>
            <a:r>
              <a:rPr lang="en-US" dirty="0" err="1"/>
              <a:t>Hypertensio</a:t>
            </a:r>
            <a:endParaRPr dirty="0">
              <a:solidFill>
                <a:schemeClr val="dk2"/>
              </a:solidFill>
            </a:endParaRPr>
          </a:p>
        </p:txBody>
      </p:sp>
      <p:sp>
        <p:nvSpPr>
          <p:cNvPr id="653" name="Google Shape;653;p37"/>
          <p:cNvSpPr txBox="1">
            <a:spLocks noGrp="1"/>
          </p:cNvSpPr>
          <p:nvPr>
            <p:ph type="subTitle" idx="1"/>
          </p:nvPr>
        </p:nvSpPr>
        <p:spPr>
          <a:xfrm>
            <a:off x="893379" y="1381528"/>
            <a:ext cx="7420303" cy="724383"/>
          </a:xfrm>
          <a:prstGeom prst="rect">
            <a:avLst/>
          </a:prstGeom>
        </p:spPr>
        <p:txBody>
          <a:bodyPr spcFirstLastPara="1" wrap="square" lIns="91425" tIns="91425" rIns="91425" bIns="91425" anchor="ctr" anchorCtr="0">
            <a:noAutofit/>
          </a:bodyPr>
          <a:lstStyle/>
          <a:p>
            <a:pPr marL="0" lvl="0" indent="0"/>
            <a:r>
              <a:rPr lang="en-US" b="0" dirty="0" smtClean="0">
                <a:solidFill>
                  <a:schemeClr val="tx2">
                    <a:lumMod val="50000"/>
                  </a:schemeClr>
                </a:solidFill>
              </a:rPr>
              <a:t>Most </a:t>
            </a:r>
            <a:r>
              <a:rPr lang="en-US" b="0" dirty="0">
                <a:solidFill>
                  <a:schemeClr val="tx2">
                    <a:lumMod val="50000"/>
                  </a:schemeClr>
                </a:solidFill>
              </a:rPr>
              <a:t>common causes in adults include</a:t>
            </a:r>
            <a:r>
              <a:rPr lang="en-US" dirty="0">
                <a:solidFill>
                  <a:schemeClr val="tx2">
                    <a:lumMod val="50000"/>
                  </a:schemeClr>
                </a:solidFill>
              </a:rPr>
              <a:t>:</a:t>
            </a:r>
            <a:endParaRPr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9" name="Google Shape;679;p38"/>
          <p:cNvSpPr txBox="1">
            <a:spLocks noGrp="1"/>
          </p:cNvSpPr>
          <p:nvPr>
            <p:ph type="title"/>
          </p:nvPr>
        </p:nvSpPr>
        <p:spPr>
          <a:xfrm>
            <a:off x="1187668" y="1061980"/>
            <a:ext cx="7236331" cy="45719"/>
          </a:xfrm>
          <a:prstGeom prst="rect">
            <a:avLst/>
          </a:prstGeom>
        </p:spPr>
        <p:txBody>
          <a:bodyPr spcFirstLastPara="1" wrap="square" lIns="91425" tIns="91425" rIns="91425" bIns="91425" anchor="t" anchorCtr="0">
            <a:noAutofit/>
          </a:bodyPr>
          <a:lstStyle/>
          <a:p>
            <a:pPr lvl="0"/>
            <a:r>
              <a:rPr lang="en-US" sz="1800" dirty="0">
                <a:solidFill>
                  <a:schemeClr val="tx2">
                    <a:lumMod val="50000"/>
                  </a:schemeClr>
                </a:solidFill>
              </a:rPr>
              <a:t>RECENT</a:t>
            </a:r>
            <a:r>
              <a:rPr lang="en-US" sz="1800" dirty="0"/>
              <a:t>: Renal (e.g., renal artery stenosis, glomerulonephritis), Endocrine (e.g., Cushing syndrome, hyperthyroidism, Conn syndrome), </a:t>
            </a:r>
            <a:r>
              <a:rPr lang="en-US" sz="1800" dirty="0" err="1"/>
              <a:t>Coarctation</a:t>
            </a:r>
            <a:r>
              <a:rPr lang="en-US" sz="1800" dirty="0"/>
              <a:t> of the aorta, Estrogen (oral contraceptives), Neurological (raised intracranial pressure, psychostimulants use), and Treatment (e.g., glucocorticoids, NSAIDs) are the causes of secondary hypertension.</a:t>
            </a:r>
            <a:endParaRPr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39"/>
          <p:cNvSpPr txBox="1">
            <a:spLocks noGrp="1"/>
          </p:cNvSpPr>
          <p:nvPr>
            <p:ph type="subTitle" idx="1"/>
          </p:nvPr>
        </p:nvSpPr>
        <p:spPr>
          <a:xfrm>
            <a:off x="872400" y="1973559"/>
            <a:ext cx="2336400" cy="604964"/>
          </a:xfrm>
          <a:prstGeom prst="rect">
            <a:avLst/>
          </a:prstGeom>
        </p:spPr>
        <p:txBody>
          <a:bodyPr spcFirstLastPara="1" wrap="square" lIns="91425" tIns="91425" rIns="91425" bIns="91425" anchor="b" anchorCtr="0">
            <a:noAutofit/>
          </a:bodyPr>
          <a:lstStyle/>
          <a:p>
            <a:pPr marL="0" lvl="0" indent="0"/>
            <a:r>
              <a:rPr lang="en-US" sz="1400" dirty="0" smtClean="0"/>
              <a:t> </a:t>
            </a:r>
            <a:r>
              <a:rPr lang="en-US" sz="1400" dirty="0"/>
              <a:t>Severe hypertension</a:t>
            </a:r>
            <a:endParaRPr sz="1400" dirty="0"/>
          </a:p>
        </p:txBody>
      </p:sp>
      <p:sp>
        <p:nvSpPr>
          <p:cNvPr id="689" name="Google Shape;689;p39"/>
          <p:cNvSpPr txBox="1">
            <a:spLocks noGrp="1"/>
          </p:cNvSpPr>
          <p:nvPr>
            <p:ph type="subTitle" idx="5"/>
          </p:nvPr>
        </p:nvSpPr>
        <p:spPr>
          <a:xfrm>
            <a:off x="3403800" y="1973558"/>
            <a:ext cx="2336400" cy="604965"/>
          </a:xfrm>
          <a:prstGeom prst="rect">
            <a:avLst/>
          </a:prstGeom>
        </p:spPr>
        <p:txBody>
          <a:bodyPr spcFirstLastPara="1" wrap="square" lIns="91425" tIns="91425" rIns="91425" bIns="91425" anchor="b" anchorCtr="0">
            <a:noAutofit/>
          </a:bodyPr>
          <a:lstStyle/>
          <a:p>
            <a:pPr marL="0" lvl="0" indent="0"/>
            <a:r>
              <a:rPr lang="en-US" sz="1400" dirty="0"/>
              <a:t>Unusual onset of hypertension</a:t>
            </a:r>
            <a:endParaRPr sz="1400" dirty="0"/>
          </a:p>
        </p:txBody>
      </p:sp>
      <p:sp>
        <p:nvSpPr>
          <p:cNvPr id="690" name="Google Shape;690;p39"/>
          <p:cNvSpPr txBox="1">
            <a:spLocks noGrp="1"/>
          </p:cNvSpPr>
          <p:nvPr>
            <p:ph type="subTitle" idx="6"/>
          </p:nvPr>
        </p:nvSpPr>
        <p:spPr>
          <a:xfrm>
            <a:off x="6274676" y="2459421"/>
            <a:ext cx="1996924" cy="1030012"/>
          </a:xfrm>
          <a:prstGeom prst="rect">
            <a:avLst/>
          </a:prstGeom>
        </p:spPr>
        <p:txBody>
          <a:bodyPr spcFirstLastPara="1" wrap="square" lIns="91425" tIns="91425" rIns="91425" bIns="91425" anchor="b" anchorCtr="0">
            <a:noAutofit/>
          </a:bodyPr>
          <a:lstStyle/>
          <a:p>
            <a:pPr marL="0" lvl="0" indent="0"/>
            <a:r>
              <a:rPr lang="en-US" sz="1600" dirty="0"/>
              <a:t>Unprovoked or significant hypokalemia </a:t>
            </a:r>
            <a:endParaRPr sz="1600" dirty="0"/>
          </a:p>
        </p:txBody>
      </p:sp>
      <p:sp>
        <p:nvSpPr>
          <p:cNvPr id="691" name="Google Shape;691;p39"/>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p>
            <a:pPr lvl="0"/>
            <a:r>
              <a:rPr lang="en-US" sz="1800" dirty="0"/>
              <a:t>Signs Suggestive of Secondary Hypertension </a:t>
            </a:r>
            <a:endParaRPr sz="1800" dirty="0"/>
          </a:p>
        </p:txBody>
      </p:sp>
      <p:sp>
        <p:nvSpPr>
          <p:cNvPr id="692" name="Google Shape;692;p39"/>
          <p:cNvSpPr txBox="1">
            <a:spLocks noGrp="1"/>
          </p:cNvSpPr>
          <p:nvPr>
            <p:ph type="subTitle" idx="2"/>
          </p:nvPr>
        </p:nvSpPr>
        <p:spPr>
          <a:xfrm>
            <a:off x="872400" y="2875080"/>
            <a:ext cx="2336400" cy="1402629"/>
          </a:xfrm>
          <a:prstGeom prst="rect">
            <a:avLst/>
          </a:prstGeom>
        </p:spPr>
        <p:txBody>
          <a:bodyPr spcFirstLastPara="1" wrap="square" lIns="91425" tIns="91425" rIns="91425" bIns="91425" anchor="t" anchorCtr="0">
            <a:noAutofit/>
          </a:bodyPr>
          <a:lstStyle/>
          <a:p>
            <a:pPr marL="0" lvl="0" indent="0"/>
            <a:r>
              <a:rPr lang="en-US" dirty="0"/>
              <a:t>o Resistant hypertension o Target organ damage disproportionate to the degree of </a:t>
            </a:r>
            <a:r>
              <a:rPr lang="en-US" dirty="0" smtClean="0"/>
              <a:t>hypertension </a:t>
            </a:r>
          </a:p>
          <a:p>
            <a:pPr marL="0" lvl="0" indent="0"/>
            <a:r>
              <a:rPr lang="en-US" dirty="0" smtClean="0"/>
              <a:t> </a:t>
            </a:r>
            <a:r>
              <a:rPr lang="en-US" dirty="0"/>
              <a:t>o Hypertensive emergency</a:t>
            </a:r>
            <a:endParaRPr dirty="0"/>
          </a:p>
        </p:txBody>
      </p:sp>
      <p:sp>
        <p:nvSpPr>
          <p:cNvPr id="693" name="Google Shape;693;p39"/>
          <p:cNvSpPr txBox="1">
            <a:spLocks noGrp="1"/>
          </p:cNvSpPr>
          <p:nvPr>
            <p:ph type="subTitle" idx="3"/>
          </p:nvPr>
        </p:nvSpPr>
        <p:spPr>
          <a:xfrm>
            <a:off x="3403800" y="2875080"/>
            <a:ext cx="2336400" cy="1938658"/>
          </a:xfrm>
          <a:prstGeom prst="rect">
            <a:avLst/>
          </a:prstGeom>
        </p:spPr>
        <p:txBody>
          <a:bodyPr spcFirstLastPara="1" wrap="square" lIns="91425" tIns="91425" rIns="91425" bIns="91425" anchor="t" anchorCtr="0">
            <a:noAutofit/>
          </a:bodyPr>
          <a:lstStyle/>
          <a:p>
            <a:pPr marL="0" lvl="0" indent="0"/>
            <a:r>
              <a:rPr lang="en-US" sz="1200" dirty="0"/>
              <a:t>o Abrupt onset </a:t>
            </a:r>
            <a:endParaRPr lang="en-US" sz="1200" dirty="0" smtClean="0"/>
          </a:p>
          <a:p>
            <a:pPr marL="0" lvl="0" indent="0"/>
            <a:r>
              <a:rPr lang="en-US" sz="1200" dirty="0" smtClean="0"/>
              <a:t>o </a:t>
            </a:r>
            <a:r>
              <a:rPr lang="en-US" sz="1200" dirty="0"/>
              <a:t>Onset at &lt; 30 years of age </a:t>
            </a:r>
            <a:endParaRPr lang="en-US" sz="1200" dirty="0" smtClean="0"/>
          </a:p>
          <a:p>
            <a:pPr marL="0" lvl="0" indent="0"/>
            <a:r>
              <a:rPr lang="en-US" sz="1200" dirty="0" smtClean="0"/>
              <a:t>o </a:t>
            </a:r>
            <a:r>
              <a:rPr lang="en-US" sz="1200" dirty="0"/>
              <a:t>Onset of diastolic hypertension at &gt; 65 years of age </a:t>
            </a:r>
            <a:endParaRPr lang="en-US" sz="1200" dirty="0" smtClean="0"/>
          </a:p>
          <a:p>
            <a:pPr marL="0" lvl="0" indent="0"/>
            <a:r>
              <a:rPr lang="en-US" sz="1200" dirty="0" smtClean="0"/>
              <a:t>o </a:t>
            </a:r>
            <a:r>
              <a:rPr lang="en-US" sz="1200" dirty="0"/>
              <a:t>Exacerbation of previously controlled </a:t>
            </a:r>
            <a:r>
              <a:rPr lang="en-US" sz="1200" dirty="0" smtClean="0"/>
              <a:t>hypertension</a:t>
            </a:r>
          </a:p>
          <a:p>
            <a:pPr marL="0" lvl="0" indent="0"/>
            <a:r>
              <a:rPr lang="en-US" sz="1200" dirty="0" smtClean="0"/>
              <a:t> </a:t>
            </a:r>
            <a:r>
              <a:rPr lang="en-US" sz="1200" dirty="0"/>
              <a:t>o Drug-induced hypertension </a:t>
            </a:r>
            <a:endParaRPr sz="1200" dirty="0"/>
          </a:p>
        </p:txBody>
      </p:sp>
      <p:grpSp>
        <p:nvGrpSpPr>
          <p:cNvPr id="698" name="Google Shape;698;p39"/>
          <p:cNvGrpSpPr/>
          <p:nvPr/>
        </p:nvGrpSpPr>
        <p:grpSpPr>
          <a:xfrm>
            <a:off x="1863722" y="1786792"/>
            <a:ext cx="353757" cy="331241"/>
            <a:chOff x="-25834600" y="3564375"/>
            <a:chExt cx="296950" cy="278050"/>
          </a:xfrm>
        </p:grpSpPr>
        <p:sp>
          <p:nvSpPr>
            <p:cNvPr id="699" name="Google Shape;699;p39"/>
            <p:cNvSpPr/>
            <p:nvPr/>
          </p:nvSpPr>
          <p:spPr>
            <a:xfrm>
              <a:off x="-25694400" y="3703775"/>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3" y="537"/>
                    <a:pt x="693" y="347"/>
                  </a:cubicBezTo>
                  <a:cubicBezTo>
                    <a:pt x="693" y="158"/>
                    <a:pt x="504"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25591225" y="3703775"/>
              <a:ext cx="53575" cy="18150"/>
            </a:xfrm>
            <a:custGeom>
              <a:avLst/>
              <a:gdLst/>
              <a:ahLst/>
              <a:cxnLst/>
              <a:rect l="l" t="t" r="r" b="b"/>
              <a:pathLst>
                <a:path w="2143" h="726" extrusionOk="0">
                  <a:moveTo>
                    <a:pt x="347" y="1"/>
                  </a:moveTo>
                  <a:cubicBezTo>
                    <a:pt x="158" y="1"/>
                    <a:pt x="0" y="158"/>
                    <a:pt x="0" y="347"/>
                  </a:cubicBezTo>
                  <a:cubicBezTo>
                    <a:pt x="0" y="537"/>
                    <a:pt x="158" y="726"/>
                    <a:pt x="347" y="726"/>
                  </a:cubicBezTo>
                  <a:lnTo>
                    <a:pt x="1765" y="726"/>
                  </a:lnTo>
                  <a:cubicBezTo>
                    <a:pt x="1985" y="726"/>
                    <a:pt x="2143" y="568"/>
                    <a:pt x="2143" y="347"/>
                  </a:cubicBezTo>
                  <a:cubicBezTo>
                    <a:pt x="2143" y="158"/>
                    <a:pt x="1985" y="1"/>
                    <a:pt x="1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25834600" y="3703775"/>
              <a:ext cx="53575" cy="18150"/>
            </a:xfrm>
            <a:custGeom>
              <a:avLst/>
              <a:gdLst/>
              <a:ahLst/>
              <a:cxnLst/>
              <a:rect l="l" t="t" r="r" b="b"/>
              <a:pathLst>
                <a:path w="2143" h="726" extrusionOk="0">
                  <a:moveTo>
                    <a:pt x="378" y="1"/>
                  </a:moveTo>
                  <a:cubicBezTo>
                    <a:pt x="158" y="1"/>
                    <a:pt x="0" y="158"/>
                    <a:pt x="0" y="347"/>
                  </a:cubicBezTo>
                  <a:cubicBezTo>
                    <a:pt x="0" y="568"/>
                    <a:pt x="158" y="726"/>
                    <a:pt x="378" y="726"/>
                  </a:cubicBezTo>
                  <a:lnTo>
                    <a:pt x="1796" y="726"/>
                  </a:lnTo>
                  <a:cubicBezTo>
                    <a:pt x="1985" y="726"/>
                    <a:pt x="2143" y="568"/>
                    <a:pt x="2143" y="347"/>
                  </a:cubicBezTo>
                  <a:cubicBezTo>
                    <a:pt x="2143" y="158"/>
                    <a:pt x="1985" y="1"/>
                    <a:pt x="17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p:nvPr/>
          </p:nvSpPr>
          <p:spPr>
            <a:xfrm>
              <a:off x="-25695200" y="3564375"/>
              <a:ext cx="17350" cy="52800"/>
            </a:xfrm>
            <a:custGeom>
              <a:avLst/>
              <a:gdLst/>
              <a:ahLst/>
              <a:cxnLst/>
              <a:rect l="l" t="t" r="r" b="b"/>
              <a:pathLst>
                <a:path w="694" h="2112" extrusionOk="0">
                  <a:moveTo>
                    <a:pt x="347" y="1"/>
                  </a:moveTo>
                  <a:cubicBezTo>
                    <a:pt x="158" y="1"/>
                    <a:pt x="1" y="158"/>
                    <a:pt x="1" y="347"/>
                  </a:cubicBezTo>
                  <a:lnTo>
                    <a:pt x="1" y="1765"/>
                  </a:lnTo>
                  <a:cubicBezTo>
                    <a:pt x="1" y="1954"/>
                    <a:pt x="158" y="2111"/>
                    <a:pt x="347" y="2111"/>
                  </a:cubicBezTo>
                  <a:cubicBezTo>
                    <a:pt x="536" y="2111"/>
                    <a:pt x="694" y="1954"/>
                    <a:pt x="694" y="1765"/>
                  </a:cubicBezTo>
                  <a:lnTo>
                    <a:pt x="694" y="347"/>
                  </a:lnTo>
                  <a:cubicBezTo>
                    <a:pt x="694" y="158"/>
                    <a:pt x="536"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9"/>
            <p:cNvSpPr/>
            <p:nvPr/>
          </p:nvSpPr>
          <p:spPr>
            <a:xfrm>
              <a:off x="-25792850" y="3606125"/>
              <a:ext cx="42550" cy="40975"/>
            </a:xfrm>
            <a:custGeom>
              <a:avLst/>
              <a:gdLst/>
              <a:ahLst/>
              <a:cxnLst/>
              <a:rect l="l" t="t" r="r" b="b"/>
              <a:pathLst>
                <a:path w="1702" h="1639" extrusionOk="0">
                  <a:moveTo>
                    <a:pt x="351" y="0"/>
                  </a:moveTo>
                  <a:cubicBezTo>
                    <a:pt x="260" y="0"/>
                    <a:pt x="173" y="32"/>
                    <a:pt x="126" y="95"/>
                  </a:cubicBezTo>
                  <a:cubicBezTo>
                    <a:pt x="0" y="221"/>
                    <a:pt x="0" y="441"/>
                    <a:pt x="126" y="567"/>
                  </a:cubicBezTo>
                  <a:lnTo>
                    <a:pt x="1103" y="1544"/>
                  </a:lnTo>
                  <a:cubicBezTo>
                    <a:pt x="1166" y="1607"/>
                    <a:pt x="1252" y="1639"/>
                    <a:pt x="1339" y="1639"/>
                  </a:cubicBezTo>
                  <a:cubicBezTo>
                    <a:pt x="1426" y="1639"/>
                    <a:pt x="1512" y="1607"/>
                    <a:pt x="1575" y="1544"/>
                  </a:cubicBezTo>
                  <a:cubicBezTo>
                    <a:pt x="1701" y="1418"/>
                    <a:pt x="1701" y="1198"/>
                    <a:pt x="1575" y="1071"/>
                  </a:cubicBezTo>
                  <a:lnTo>
                    <a:pt x="599" y="95"/>
                  </a:lnTo>
                  <a:cubicBezTo>
                    <a:pt x="536" y="32"/>
                    <a:pt x="441"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25621950" y="3606125"/>
              <a:ext cx="43350" cy="40975"/>
            </a:xfrm>
            <a:custGeom>
              <a:avLst/>
              <a:gdLst/>
              <a:ahLst/>
              <a:cxnLst/>
              <a:rect l="l" t="t" r="r" b="b"/>
              <a:pathLst>
                <a:path w="1734" h="1639" extrusionOk="0">
                  <a:moveTo>
                    <a:pt x="1351" y="0"/>
                  </a:moveTo>
                  <a:cubicBezTo>
                    <a:pt x="1261" y="0"/>
                    <a:pt x="1166" y="32"/>
                    <a:pt x="1103" y="95"/>
                  </a:cubicBezTo>
                  <a:lnTo>
                    <a:pt x="127" y="1071"/>
                  </a:lnTo>
                  <a:cubicBezTo>
                    <a:pt x="1" y="1198"/>
                    <a:pt x="1" y="1418"/>
                    <a:pt x="127" y="1544"/>
                  </a:cubicBezTo>
                  <a:cubicBezTo>
                    <a:pt x="190" y="1607"/>
                    <a:pt x="284" y="1639"/>
                    <a:pt x="375" y="1639"/>
                  </a:cubicBezTo>
                  <a:cubicBezTo>
                    <a:pt x="465" y="1639"/>
                    <a:pt x="552" y="1607"/>
                    <a:pt x="599" y="1544"/>
                  </a:cubicBezTo>
                  <a:lnTo>
                    <a:pt x="1576" y="567"/>
                  </a:lnTo>
                  <a:cubicBezTo>
                    <a:pt x="1733" y="441"/>
                    <a:pt x="1733" y="221"/>
                    <a:pt x="1576" y="95"/>
                  </a:cubicBezTo>
                  <a:cubicBezTo>
                    <a:pt x="1529" y="32"/>
                    <a:pt x="1442" y="0"/>
                    <a:pt x="1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25783400" y="3806975"/>
              <a:ext cx="192200" cy="35450"/>
            </a:xfrm>
            <a:custGeom>
              <a:avLst/>
              <a:gdLst/>
              <a:ahLst/>
              <a:cxnLst/>
              <a:rect l="l" t="t" r="r" b="b"/>
              <a:pathLst>
                <a:path w="7688" h="1418" extrusionOk="0">
                  <a:moveTo>
                    <a:pt x="725" y="0"/>
                  </a:moveTo>
                  <a:cubicBezTo>
                    <a:pt x="315" y="0"/>
                    <a:pt x="0" y="315"/>
                    <a:pt x="0" y="725"/>
                  </a:cubicBezTo>
                  <a:lnTo>
                    <a:pt x="0" y="1071"/>
                  </a:lnTo>
                  <a:cubicBezTo>
                    <a:pt x="0" y="1260"/>
                    <a:pt x="158" y="1418"/>
                    <a:pt x="378" y="1418"/>
                  </a:cubicBezTo>
                  <a:lnTo>
                    <a:pt x="7309" y="1418"/>
                  </a:lnTo>
                  <a:cubicBezTo>
                    <a:pt x="7530" y="1418"/>
                    <a:pt x="7687" y="1260"/>
                    <a:pt x="7687" y="1071"/>
                  </a:cubicBezTo>
                  <a:lnTo>
                    <a:pt x="7687" y="725"/>
                  </a:lnTo>
                  <a:cubicBezTo>
                    <a:pt x="7687" y="315"/>
                    <a:pt x="7372" y="0"/>
                    <a:pt x="69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25764500" y="3635275"/>
              <a:ext cx="153600" cy="155175"/>
            </a:xfrm>
            <a:custGeom>
              <a:avLst/>
              <a:gdLst/>
              <a:ahLst/>
              <a:cxnLst/>
              <a:rect l="l" t="t" r="r" b="b"/>
              <a:pathLst>
                <a:path w="6144" h="6207" extrusionOk="0">
                  <a:moveTo>
                    <a:pt x="3025" y="0"/>
                  </a:moveTo>
                  <a:cubicBezTo>
                    <a:pt x="1355" y="0"/>
                    <a:pt x="0" y="1355"/>
                    <a:pt x="0" y="3087"/>
                  </a:cubicBezTo>
                  <a:lnTo>
                    <a:pt x="0" y="6206"/>
                  </a:lnTo>
                  <a:lnTo>
                    <a:pt x="2773" y="6206"/>
                  </a:lnTo>
                  <a:lnTo>
                    <a:pt x="2773" y="4064"/>
                  </a:lnTo>
                  <a:cubicBezTo>
                    <a:pt x="2363" y="3938"/>
                    <a:pt x="2048" y="3560"/>
                    <a:pt x="2048" y="3087"/>
                  </a:cubicBezTo>
                  <a:cubicBezTo>
                    <a:pt x="2048" y="2489"/>
                    <a:pt x="2521" y="2079"/>
                    <a:pt x="3088" y="2079"/>
                  </a:cubicBezTo>
                  <a:cubicBezTo>
                    <a:pt x="3655" y="2079"/>
                    <a:pt x="4096" y="2552"/>
                    <a:pt x="4096" y="3087"/>
                  </a:cubicBezTo>
                  <a:cubicBezTo>
                    <a:pt x="4096" y="3529"/>
                    <a:pt x="3812" y="3938"/>
                    <a:pt x="3403" y="4064"/>
                  </a:cubicBezTo>
                  <a:lnTo>
                    <a:pt x="3403" y="6206"/>
                  </a:lnTo>
                  <a:lnTo>
                    <a:pt x="6144" y="6206"/>
                  </a:lnTo>
                  <a:lnTo>
                    <a:pt x="6144" y="3087"/>
                  </a:lnTo>
                  <a:cubicBezTo>
                    <a:pt x="6144" y="1355"/>
                    <a:pt x="4726" y="0"/>
                    <a:pt x="30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 name="Google Shape;711;p39"/>
          <p:cNvSpPr/>
          <p:nvPr/>
        </p:nvSpPr>
        <p:spPr>
          <a:xfrm>
            <a:off x="4395822" y="1831481"/>
            <a:ext cx="352833" cy="241864"/>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40"/>
          <p:cNvSpPr txBox="1">
            <a:spLocks noGrp="1"/>
          </p:cNvSpPr>
          <p:nvPr>
            <p:ph type="subTitle" idx="13"/>
          </p:nvPr>
        </p:nvSpPr>
        <p:spPr>
          <a:xfrm>
            <a:off x="858332" y="2232514"/>
            <a:ext cx="2112000" cy="466200"/>
          </a:xfrm>
          <a:prstGeom prst="rect">
            <a:avLst/>
          </a:prstGeom>
        </p:spPr>
        <p:txBody>
          <a:bodyPr spcFirstLastPara="1" wrap="square" lIns="91425" tIns="91425" rIns="91425" bIns="91425" anchor="b" anchorCtr="0">
            <a:noAutofit/>
          </a:bodyPr>
          <a:lstStyle/>
          <a:p>
            <a:pPr marL="0" lvl="0" indent="0"/>
            <a:r>
              <a:rPr lang="en-US" sz="1100" dirty="0"/>
              <a:t>Polycystic kidney disease</a:t>
            </a:r>
            <a:endParaRPr sz="1100" dirty="0"/>
          </a:p>
        </p:txBody>
      </p:sp>
      <p:sp>
        <p:nvSpPr>
          <p:cNvPr id="717" name="Google Shape;717;p40"/>
          <p:cNvSpPr txBox="1">
            <a:spLocks noGrp="1"/>
          </p:cNvSpPr>
          <p:nvPr>
            <p:ph type="subTitle" idx="15"/>
          </p:nvPr>
        </p:nvSpPr>
        <p:spPr>
          <a:xfrm>
            <a:off x="6173368" y="2255829"/>
            <a:ext cx="2112300" cy="419570"/>
          </a:xfrm>
          <a:prstGeom prst="rect">
            <a:avLst/>
          </a:prstGeom>
        </p:spPr>
        <p:txBody>
          <a:bodyPr spcFirstLastPara="1" wrap="square" lIns="91425" tIns="91425" rIns="91425" bIns="91425" anchor="b" anchorCtr="0">
            <a:noAutofit/>
          </a:bodyPr>
          <a:lstStyle/>
          <a:p>
            <a:pPr marL="0" lvl="0" indent="0"/>
            <a:r>
              <a:rPr lang="en-US" sz="1100" dirty="0"/>
              <a:t>Analgesic nephropathy</a:t>
            </a:r>
            <a:endParaRPr sz="1100" dirty="0"/>
          </a:p>
        </p:txBody>
      </p:sp>
      <p:sp>
        <p:nvSpPr>
          <p:cNvPr id="718" name="Google Shape;718;p40"/>
          <p:cNvSpPr txBox="1">
            <a:spLocks noGrp="1"/>
          </p:cNvSpPr>
          <p:nvPr>
            <p:ph type="subTitle" idx="7"/>
          </p:nvPr>
        </p:nvSpPr>
        <p:spPr>
          <a:xfrm>
            <a:off x="858332" y="1710278"/>
            <a:ext cx="2112000" cy="347622"/>
          </a:xfrm>
          <a:prstGeom prst="rect">
            <a:avLst/>
          </a:prstGeom>
        </p:spPr>
        <p:txBody>
          <a:bodyPr spcFirstLastPara="1" wrap="square" lIns="91425" tIns="91425" rIns="91425" bIns="91425" anchor="b" anchorCtr="0">
            <a:noAutofit/>
          </a:bodyPr>
          <a:lstStyle/>
          <a:p>
            <a:pPr marL="0" lvl="0" indent="0"/>
            <a:r>
              <a:rPr lang="en-US" sz="1050" dirty="0"/>
              <a:t>Glomerulonephritis</a:t>
            </a:r>
            <a:endParaRPr sz="1050" dirty="0"/>
          </a:p>
        </p:txBody>
      </p:sp>
      <p:sp>
        <p:nvSpPr>
          <p:cNvPr id="719" name="Google Shape;719;p40"/>
          <p:cNvSpPr txBox="1">
            <a:spLocks noGrp="1"/>
          </p:cNvSpPr>
          <p:nvPr>
            <p:ph type="subTitle" idx="8"/>
          </p:nvPr>
        </p:nvSpPr>
        <p:spPr>
          <a:xfrm>
            <a:off x="3515700" y="1591700"/>
            <a:ext cx="2112300" cy="466200"/>
          </a:xfrm>
          <a:prstGeom prst="rect">
            <a:avLst/>
          </a:prstGeom>
        </p:spPr>
        <p:txBody>
          <a:bodyPr spcFirstLastPara="1" wrap="square" lIns="91425" tIns="91425" rIns="91425" bIns="91425" anchor="b" anchorCtr="0">
            <a:noAutofit/>
          </a:bodyPr>
          <a:lstStyle/>
          <a:p>
            <a:pPr marL="0" lvl="0" indent="0"/>
            <a:r>
              <a:rPr lang="en-US" sz="1050" dirty="0"/>
              <a:t>Pyelonephritis</a:t>
            </a:r>
            <a:endParaRPr sz="1050" dirty="0"/>
          </a:p>
        </p:txBody>
      </p:sp>
      <p:sp>
        <p:nvSpPr>
          <p:cNvPr id="720" name="Google Shape;720;p40"/>
          <p:cNvSpPr txBox="1">
            <a:spLocks noGrp="1"/>
          </p:cNvSpPr>
          <p:nvPr>
            <p:ph type="subTitle" idx="9"/>
          </p:nvPr>
        </p:nvSpPr>
        <p:spPr>
          <a:xfrm>
            <a:off x="6173368" y="1591700"/>
            <a:ext cx="2112300" cy="466200"/>
          </a:xfrm>
          <a:prstGeom prst="rect">
            <a:avLst/>
          </a:prstGeom>
        </p:spPr>
        <p:txBody>
          <a:bodyPr spcFirstLastPara="1" wrap="square" lIns="91425" tIns="91425" rIns="91425" bIns="91425" anchor="b" anchorCtr="0">
            <a:noAutofit/>
          </a:bodyPr>
          <a:lstStyle/>
          <a:p>
            <a:pPr marL="0" lvl="0" indent="0"/>
            <a:r>
              <a:rPr lang="en-US" sz="1100" dirty="0" err="1"/>
              <a:t>Neprocalcinosis</a:t>
            </a:r>
            <a:endParaRPr sz="1100" dirty="0"/>
          </a:p>
        </p:txBody>
      </p:sp>
      <p:sp>
        <p:nvSpPr>
          <p:cNvPr id="721" name="Google Shape;721;p40"/>
          <p:cNvSpPr txBox="1">
            <a:spLocks noGrp="1"/>
          </p:cNvSpPr>
          <p:nvPr>
            <p:ph type="subTitle" idx="14"/>
          </p:nvPr>
        </p:nvSpPr>
        <p:spPr>
          <a:xfrm>
            <a:off x="3159658" y="2675399"/>
            <a:ext cx="2112300" cy="466200"/>
          </a:xfrm>
          <a:prstGeom prst="rect">
            <a:avLst/>
          </a:prstGeom>
        </p:spPr>
        <p:txBody>
          <a:bodyPr spcFirstLastPara="1" wrap="square" lIns="91425" tIns="91425" rIns="91425" bIns="91425" anchor="b" anchorCtr="0">
            <a:noAutofit/>
          </a:bodyPr>
          <a:lstStyle/>
          <a:p>
            <a:pPr marL="0" lvl="0" indent="0"/>
            <a:r>
              <a:rPr lang="en-US" sz="1100" dirty="0"/>
              <a:t>Obstructive nephropathy</a:t>
            </a:r>
            <a:endParaRPr sz="1100" dirty="0"/>
          </a:p>
        </p:txBody>
      </p:sp>
      <p:sp>
        <p:nvSpPr>
          <p:cNvPr id="722" name="Google Shape;722;p40"/>
          <p:cNvSpPr txBox="1">
            <a:spLocks noGrp="1"/>
          </p:cNvSpPr>
          <p:nvPr>
            <p:ph type="title"/>
          </p:nvPr>
        </p:nvSpPr>
        <p:spPr>
          <a:xfrm>
            <a:off x="720000" y="137446"/>
            <a:ext cx="7704000" cy="624806"/>
          </a:xfrm>
          <a:prstGeom prst="rect">
            <a:avLst/>
          </a:prstGeom>
        </p:spPr>
        <p:txBody>
          <a:bodyPr spcFirstLastPara="1" wrap="square" lIns="91425" tIns="91425" rIns="91425" bIns="91425" anchor="t" anchorCtr="0">
            <a:noAutofit/>
          </a:bodyPr>
          <a:lstStyle/>
          <a:p>
            <a:pPr lvl="0"/>
            <a:r>
              <a:rPr lang="en-US" dirty="0"/>
              <a:t>Renal Hypertension</a:t>
            </a:r>
            <a:endParaRPr dirty="0"/>
          </a:p>
        </p:txBody>
      </p:sp>
      <p:sp>
        <p:nvSpPr>
          <p:cNvPr id="15" name="Google Shape;725;p40"/>
          <p:cNvSpPr txBox="1">
            <a:spLocks/>
          </p:cNvSpPr>
          <p:nvPr/>
        </p:nvSpPr>
        <p:spPr>
          <a:xfrm>
            <a:off x="858332" y="691801"/>
            <a:ext cx="7034937" cy="7596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342900" indent="-342900">
              <a:buAutoNum type="arabicPeriod"/>
            </a:pPr>
            <a:r>
              <a:rPr lang="en-US" dirty="0" smtClean="0"/>
              <a:t>Renal </a:t>
            </a:r>
            <a:r>
              <a:rPr lang="en-US" dirty="0"/>
              <a:t>Parenchymal </a:t>
            </a:r>
            <a:r>
              <a:rPr lang="en-US" dirty="0" smtClean="0"/>
              <a:t>Disease</a:t>
            </a:r>
          </a:p>
          <a:p>
            <a:pPr marL="0" indent="0"/>
            <a:r>
              <a:rPr lang="en-US" dirty="0" smtClean="0"/>
              <a:t>Renal </a:t>
            </a:r>
            <a:r>
              <a:rPr lang="en-US" dirty="0"/>
              <a:t>diseases is the most common causes of secondary hypertension.  Secondary HTN is more severe in glomerular diseases than in interstitial diseases. </a:t>
            </a:r>
          </a:p>
        </p:txBody>
      </p:sp>
      <p:sp>
        <p:nvSpPr>
          <p:cNvPr id="16" name="Google Shape;725;p40"/>
          <p:cNvSpPr txBox="1">
            <a:spLocks/>
          </p:cNvSpPr>
          <p:nvPr/>
        </p:nvSpPr>
        <p:spPr>
          <a:xfrm>
            <a:off x="-1439918" y="1310072"/>
            <a:ext cx="5655726" cy="4110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r>
              <a:rPr lang="en-US" dirty="0" smtClean="0"/>
              <a:t>causes:</a:t>
            </a:r>
            <a:endParaRPr lang="en-US" dirty="0"/>
          </a:p>
        </p:txBody>
      </p:sp>
      <p:sp>
        <p:nvSpPr>
          <p:cNvPr id="17" name="Google Shape;721;p40"/>
          <p:cNvSpPr txBox="1">
            <a:spLocks/>
          </p:cNvSpPr>
          <p:nvPr/>
        </p:nvSpPr>
        <p:spPr>
          <a:xfrm>
            <a:off x="3515700" y="2265792"/>
            <a:ext cx="2112300" cy="466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1100" dirty="0" smtClean="0"/>
              <a:t>Neoplasm</a:t>
            </a:r>
            <a:endParaRPr lang="en-US" sz="1100" dirty="0"/>
          </a:p>
        </p:txBody>
      </p:sp>
      <p:sp>
        <p:nvSpPr>
          <p:cNvPr id="18" name="Google Shape;721;p40"/>
          <p:cNvSpPr txBox="1">
            <a:spLocks/>
          </p:cNvSpPr>
          <p:nvPr/>
        </p:nvSpPr>
        <p:spPr>
          <a:xfrm>
            <a:off x="501990" y="2731992"/>
            <a:ext cx="2112300" cy="466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en-US" sz="1100"/>
              <a:t>Gout with renal failure</a:t>
            </a:r>
            <a:endParaRPr lang="en-US"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41"/>
          <p:cNvSpPr txBox="1">
            <a:spLocks noGrp="1"/>
          </p:cNvSpPr>
          <p:nvPr>
            <p:ph type="title"/>
          </p:nvPr>
        </p:nvSpPr>
        <p:spPr>
          <a:xfrm>
            <a:off x="1933550" y="1059208"/>
            <a:ext cx="5277000" cy="2626277"/>
          </a:xfrm>
          <a:prstGeom prst="rect">
            <a:avLst/>
          </a:prstGeom>
        </p:spPr>
        <p:txBody>
          <a:bodyPr spcFirstLastPara="1" wrap="square" lIns="91425" tIns="91425" rIns="91425" bIns="91425" anchor="ctr" anchorCtr="0">
            <a:noAutofit/>
          </a:bodyPr>
          <a:lstStyle/>
          <a:p>
            <a:pPr lvl="0"/>
            <a:r>
              <a:rPr lang="en-US" sz="1800" dirty="0" err="1"/>
              <a:t>Renovascular</a:t>
            </a:r>
            <a:r>
              <a:rPr lang="en-US" sz="1800" dirty="0"/>
              <a:t> Hypertension</a:t>
            </a:r>
            <a:endParaRPr sz="1800" dirty="0">
              <a:solidFill>
                <a:schemeClr val="dk2"/>
              </a:solidFill>
            </a:endParaRPr>
          </a:p>
        </p:txBody>
      </p:sp>
      <p:sp>
        <p:nvSpPr>
          <p:cNvPr id="734" name="Google Shape;734;p41"/>
          <p:cNvSpPr/>
          <p:nvPr/>
        </p:nvSpPr>
        <p:spPr>
          <a:xfrm>
            <a:off x="-125" y="498025"/>
            <a:ext cx="3143924" cy="561183"/>
          </a:xfrm>
          <a:custGeom>
            <a:avLst/>
            <a:gdLst/>
            <a:ahLst/>
            <a:cxnLst/>
            <a:rect l="l" t="t" r="r" b="b"/>
            <a:pathLst>
              <a:path w="208483" h="54273" fill="none" extrusionOk="0">
                <a:moveTo>
                  <a:pt x="1" y="34859"/>
                </a:moveTo>
                <a:lnTo>
                  <a:pt x="8240" y="34859"/>
                </a:lnTo>
                <a:lnTo>
                  <a:pt x="10341" y="38729"/>
                </a:lnTo>
                <a:lnTo>
                  <a:pt x="15311" y="23818"/>
                </a:lnTo>
                <a:lnTo>
                  <a:pt x="22683" y="54273"/>
                </a:lnTo>
                <a:lnTo>
                  <a:pt x="32290" y="6205"/>
                </a:lnTo>
                <a:lnTo>
                  <a:pt x="41297" y="38528"/>
                </a:lnTo>
                <a:lnTo>
                  <a:pt x="42764" y="35860"/>
                </a:lnTo>
                <a:lnTo>
                  <a:pt x="71518" y="35860"/>
                </a:lnTo>
                <a:lnTo>
                  <a:pt x="73219" y="39796"/>
                </a:lnTo>
                <a:lnTo>
                  <a:pt x="80258" y="19782"/>
                </a:lnTo>
                <a:lnTo>
                  <a:pt x="85628" y="52505"/>
                </a:lnTo>
                <a:lnTo>
                  <a:pt x="95635" y="34"/>
                </a:lnTo>
                <a:lnTo>
                  <a:pt x="104342" y="41464"/>
                </a:lnTo>
                <a:lnTo>
                  <a:pt x="106210" y="35860"/>
                </a:lnTo>
                <a:lnTo>
                  <a:pt x="131728" y="35860"/>
                </a:lnTo>
                <a:lnTo>
                  <a:pt x="134630" y="41931"/>
                </a:lnTo>
                <a:lnTo>
                  <a:pt x="141301" y="15779"/>
                </a:lnTo>
                <a:lnTo>
                  <a:pt x="147006" y="52672"/>
                </a:lnTo>
                <a:lnTo>
                  <a:pt x="158013" y="1"/>
                </a:lnTo>
                <a:lnTo>
                  <a:pt x="166653" y="45400"/>
                </a:lnTo>
                <a:lnTo>
                  <a:pt x="169922" y="36327"/>
                </a:lnTo>
                <a:lnTo>
                  <a:pt x="208483"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7499232" y="4262324"/>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6" name="Google Shape;736;p41"/>
          <p:cNvGrpSpPr/>
          <p:nvPr/>
        </p:nvGrpSpPr>
        <p:grpSpPr>
          <a:xfrm>
            <a:off x="715095" y="2651693"/>
            <a:ext cx="467662" cy="1956806"/>
            <a:chOff x="8617450" y="273775"/>
            <a:chExt cx="338150" cy="1414899"/>
          </a:xfrm>
        </p:grpSpPr>
        <p:sp>
          <p:nvSpPr>
            <p:cNvPr id="737" name="Google Shape;737;p41"/>
            <p:cNvSpPr/>
            <p:nvPr/>
          </p:nvSpPr>
          <p:spPr>
            <a:xfrm>
              <a:off x="861745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887550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a:off x="861745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a:off x="887550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1"/>
            <p:cNvSpPr/>
            <p:nvPr/>
          </p:nvSpPr>
          <p:spPr>
            <a:xfrm>
              <a:off x="861745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1"/>
            <p:cNvSpPr/>
            <p:nvPr/>
          </p:nvSpPr>
          <p:spPr>
            <a:xfrm>
              <a:off x="887550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41"/>
          <p:cNvGrpSpPr/>
          <p:nvPr/>
        </p:nvGrpSpPr>
        <p:grpSpPr>
          <a:xfrm>
            <a:off x="7961245" y="535431"/>
            <a:ext cx="467662" cy="1033792"/>
            <a:chOff x="8617450" y="941175"/>
            <a:chExt cx="338150" cy="747500"/>
          </a:xfrm>
        </p:grpSpPr>
        <p:sp>
          <p:nvSpPr>
            <p:cNvPr id="752" name="Google Shape;752;p41"/>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1"/>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1"/>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1"/>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42"/>
          <p:cNvSpPr txBox="1">
            <a:spLocks noGrp="1"/>
          </p:cNvSpPr>
          <p:nvPr>
            <p:ph type="title"/>
          </p:nvPr>
        </p:nvSpPr>
        <p:spPr>
          <a:xfrm>
            <a:off x="1683886" y="645771"/>
            <a:ext cx="6195900" cy="3818254"/>
          </a:xfrm>
          <a:prstGeom prst="rect">
            <a:avLst/>
          </a:prstGeom>
        </p:spPr>
        <p:txBody>
          <a:bodyPr spcFirstLastPara="1" wrap="square" lIns="91425" tIns="91425" rIns="91425" bIns="91425" anchor="t" anchorCtr="0">
            <a:noAutofit/>
          </a:bodyPr>
          <a:lstStyle/>
          <a:p>
            <a:pPr lvl="0"/>
            <a:r>
              <a:rPr lang="en-US" sz="1100" dirty="0"/>
              <a:t> </a:t>
            </a:r>
            <a:r>
              <a:rPr lang="en-US" sz="1600" dirty="0"/>
              <a:t>Renal artery stenosis is a common cause of secondary hypertension with 2% prevalence  </a:t>
            </a:r>
            <a:r>
              <a:rPr lang="en-US" sz="1600" dirty="0" smtClean="0"/>
              <a:t/>
            </a:r>
            <a:br>
              <a:rPr lang="en-US" sz="1600" dirty="0" smtClean="0"/>
            </a:br>
            <a:r>
              <a:rPr lang="en-US" sz="1600" dirty="0" smtClean="0"/>
              <a:t>Hypertension </a:t>
            </a:r>
            <a:r>
              <a:rPr lang="en-US" sz="1600" dirty="0"/>
              <a:t>is mainly due to renal artery stenosis which can be unilateral or bilateral </a:t>
            </a:r>
            <a:r>
              <a:rPr lang="en-US" sz="1600" dirty="0" smtClean="0"/>
              <a:t></a:t>
            </a:r>
            <a:br>
              <a:rPr lang="en-US" sz="1600" dirty="0" smtClean="0"/>
            </a:br>
            <a:r>
              <a:rPr lang="en-US" sz="1600" dirty="0" smtClean="0"/>
              <a:t> </a:t>
            </a:r>
            <a:r>
              <a:rPr lang="en-US" sz="1600" dirty="0"/>
              <a:t>The most common cause of </a:t>
            </a:r>
            <a:r>
              <a:rPr lang="en-US" sz="1600" dirty="0" err="1"/>
              <a:t>renovascular</a:t>
            </a:r>
            <a:r>
              <a:rPr lang="en-US" sz="1600" dirty="0"/>
              <a:t> disease in Western population are atherosclerotic disease in 60% of elderly population and fibromuscular dysplasia in 35% of young  </a:t>
            </a:r>
            <a:r>
              <a:rPr lang="en-US" sz="1600" dirty="0" smtClean="0"/>
              <a:t/>
            </a:r>
            <a:br>
              <a:rPr lang="en-US" sz="1600" dirty="0" smtClean="0"/>
            </a:br>
            <a:r>
              <a:rPr lang="en-US" sz="1600" dirty="0" smtClean="0"/>
              <a:t/>
            </a:r>
            <a:br>
              <a:rPr lang="en-US" sz="1600" dirty="0" smtClean="0"/>
            </a:br>
            <a:r>
              <a:rPr lang="en-US" sz="1600" dirty="0" smtClean="0"/>
              <a:t>Fibromuscular </a:t>
            </a:r>
            <a:r>
              <a:rPr lang="en-US" sz="1600" dirty="0"/>
              <a:t>dysplasia sometimes produce total occlusion </a:t>
            </a:r>
            <a:r>
              <a:rPr lang="en-US" sz="1600" dirty="0" smtClean="0"/>
              <a:t/>
            </a:r>
            <a:br>
              <a:rPr lang="en-US" sz="1600" dirty="0" smtClean="0"/>
            </a:br>
            <a:r>
              <a:rPr lang="en-US" sz="1600" dirty="0" smtClean="0"/>
              <a:t>and </a:t>
            </a:r>
            <a:r>
              <a:rPr lang="en-US" sz="1600" dirty="0"/>
              <a:t>can be associated with renal artery aneurysm.  </a:t>
            </a:r>
            <a:r>
              <a:rPr lang="en-US" sz="1600" dirty="0" smtClean="0"/>
              <a:t/>
            </a:r>
            <a:br>
              <a:rPr lang="en-US" sz="1600" dirty="0" smtClean="0"/>
            </a:br>
            <a:r>
              <a:rPr lang="en-US" sz="1600" dirty="0" smtClean="0"/>
              <a:t>Atherosclerotic </a:t>
            </a:r>
            <a:r>
              <a:rPr lang="en-US" sz="1600" dirty="0"/>
              <a:t>disease cause the proximal segment renal artery stenosis and fibromuscular dysplasia involves the distal segment of renal artery. </a:t>
            </a:r>
            <a:endParaRPr sz="1600" dirty="0"/>
          </a:p>
        </p:txBody>
      </p:sp>
      <p:sp>
        <p:nvSpPr>
          <p:cNvPr id="766" name="Google Shape;766;p42"/>
          <p:cNvSpPr/>
          <p:nvPr/>
        </p:nvSpPr>
        <p:spPr>
          <a:xfrm flipH="1">
            <a:off x="-75" y="534999"/>
            <a:ext cx="1287281" cy="486426"/>
          </a:xfrm>
          <a:custGeom>
            <a:avLst/>
            <a:gdLst/>
            <a:ahLst/>
            <a:cxnLst/>
            <a:rect l="l" t="t" r="r" b="b"/>
            <a:pathLst>
              <a:path w="95602" h="52672" fill="none" extrusionOk="0">
                <a:moveTo>
                  <a:pt x="0" y="35826"/>
                </a:moveTo>
                <a:lnTo>
                  <a:pt x="18847" y="35826"/>
                </a:lnTo>
                <a:lnTo>
                  <a:pt x="21749" y="41931"/>
                </a:lnTo>
                <a:lnTo>
                  <a:pt x="28420" y="15745"/>
                </a:lnTo>
                <a:lnTo>
                  <a:pt x="34125" y="52672"/>
                </a:lnTo>
                <a:lnTo>
                  <a:pt x="45132" y="1"/>
                </a:lnTo>
                <a:lnTo>
                  <a:pt x="53772" y="45400"/>
                </a:lnTo>
                <a:lnTo>
                  <a:pt x="57041" y="36327"/>
                </a:lnTo>
                <a:lnTo>
                  <a:pt x="95602"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2"/>
          <p:cNvSpPr/>
          <p:nvPr/>
        </p:nvSpPr>
        <p:spPr>
          <a:xfrm flipH="1">
            <a:off x="5999982" y="4047325"/>
            <a:ext cx="3143924" cy="561183"/>
          </a:xfrm>
          <a:custGeom>
            <a:avLst/>
            <a:gdLst/>
            <a:ahLst/>
            <a:cxnLst/>
            <a:rect l="l" t="t" r="r" b="b"/>
            <a:pathLst>
              <a:path w="208483" h="54273" fill="none" extrusionOk="0">
                <a:moveTo>
                  <a:pt x="1" y="34859"/>
                </a:moveTo>
                <a:lnTo>
                  <a:pt x="8240" y="34859"/>
                </a:lnTo>
                <a:lnTo>
                  <a:pt x="10341" y="38729"/>
                </a:lnTo>
                <a:lnTo>
                  <a:pt x="15311" y="23818"/>
                </a:lnTo>
                <a:lnTo>
                  <a:pt x="22683" y="54273"/>
                </a:lnTo>
                <a:lnTo>
                  <a:pt x="32290" y="6205"/>
                </a:lnTo>
                <a:lnTo>
                  <a:pt x="41297" y="38528"/>
                </a:lnTo>
                <a:lnTo>
                  <a:pt x="42764" y="35860"/>
                </a:lnTo>
                <a:lnTo>
                  <a:pt x="71518" y="35860"/>
                </a:lnTo>
                <a:lnTo>
                  <a:pt x="73219" y="39796"/>
                </a:lnTo>
                <a:lnTo>
                  <a:pt x="80258" y="19782"/>
                </a:lnTo>
                <a:lnTo>
                  <a:pt x="85628" y="52505"/>
                </a:lnTo>
                <a:lnTo>
                  <a:pt x="95635" y="34"/>
                </a:lnTo>
                <a:lnTo>
                  <a:pt x="104342" y="41464"/>
                </a:lnTo>
                <a:lnTo>
                  <a:pt x="106210" y="35860"/>
                </a:lnTo>
                <a:lnTo>
                  <a:pt x="131728" y="35860"/>
                </a:lnTo>
                <a:lnTo>
                  <a:pt x="134630" y="41931"/>
                </a:lnTo>
                <a:lnTo>
                  <a:pt x="141301" y="15779"/>
                </a:lnTo>
                <a:lnTo>
                  <a:pt x="147006" y="52672"/>
                </a:lnTo>
                <a:lnTo>
                  <a:pt x="158013" y="1"/>
                </a:lnTo>
                <a:lnTo>
                  <a:pt x="166653" y="45400"/>
                </a:lnTo>
                <a:lnTo>
                  <a:pt x="169922" y="36327"/>
                </a:lnTo>
                <a:lnTo>
                  <a:pt x="208483" y="36327"/>
                </a:lnTo>
              </a:path>
            </a:pathLst>
          </a:custGeom>
          <a:noFill/>
          <a:ln w="28575"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8" name="Google Shape;768;p42"/>
          <p:cNvGrpSpPr/>
          <p:nvPr/>
        </p:nvGrpSpPr>
        <p:grpSpPr>
          <a:xfrm>
            <a:off x="8195070" y="534993"/>
            <a:ext cx="467662" cy="1033792"/>
            <a:chOff x="8617450" y="273775"/>
            <a:chExt cx="338150" cy="747500"/>
          </a:xfrm>
        </p:grpSpPr>
        <p:sp>
          <p:nvSpPr>
            <p:cNvPr id="769" name="Google Shape;769;p42"/>
            <p:cNvSpPr/>
            <p:nvPr/>
          </p:nvSpPr>
          <p:spPr>
            <a:xfrm>
              <a:off x="861745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2"/>
            <p:cNvSpPr/>
            <p:nvPr/>
          </p:nvSpPr>
          <p:spPr>
            <a:xfrm>
              <a:off x="8875500" y="2737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2"/>
            <p:cNvSpPr/>
            <p:nvPr/>
          </p:nvSpPr>
          <p:spPr>
            <a:xfrm>
              <a:off x="861745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2"/>
            <p:cNvSpPr/>
            <p:nvPr/>
          </p:nvSpPr>
          <p:spPr>
            <a:xfrm>
              <a:off x="8875500" y="496242"/>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2"/>
            <p:cNvSpPr/>
            <p:nvPr/>
          </p:nvSpPr>
          <p:spPr>
            <a:xfrm>
              <a:off x="861745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2"/>
            <p:cNvSpPr/>
            <p:nvPr/>
          </p:nvSpPr>
          <p:spPr>
            <a:xfrm>
              <a:off x="8875500" y="7187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2"/>
            <p:cNvSpPr/>
            <p:nvPr/>
          </p:nvSpPr>
          <p:spPr>
            <a:xfrm>
              <a:off x="861745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2"/>
            <p:cNvSpPr/>
            <p:nvPr/>
          </p:nvSpPr>
          <p:spPr>
            <a:xfrm>
              <a:off x="8875500" y="941175"/>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42"/>
          <p:cNvGrpSpPr/>
          <p:nvPr/>
        </p:nvGrpSpPr>
        <p:grpSpPr>
          <a:xfrm>
            <a:off x="1287195" y="3444428"/>
            <a:ext cx="467662" cy="726121"/>
            <a:chOff x="8617450" y="1163641"/>
            <a:chExt cx="338150" cy="525033"/>
          </a:xfrm>
        </p:grpSpPr>
        <p:sp>
          <p:nvSpPr>
            <p:cNvPr id="778" name="Google Shape;778;p42"/>
            <p:cNvSpPr/>
            <p:nvPr/>
          </p:nvSpPr>
          <p:spPr>
            <a:xfrm>
              <a:off x="861745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2"/>
            <p:cNvSpPr/>
            <p:nvPr/>
          </p:nvSpPr>
          <p:spPr>
            <a:xfrm>
              <a:off x="8875500" y="1163641"/>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2"/>
            <p:cNvSpPr/>
            <p:nvPr/>
          </p:nvSpPr>
          <p:spPr>
            <a:xfrm>
              <a:off x="861745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2"/>
            <p:cNvSpPr/>
            <p:nvPr/>
          </p:nvSpPr>
          <p:spPr>
            <a:xfrm>
              <a:off x="8875500" y="1386108"/>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861745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8875500" y="1608574"/>
              <a:ext cx="80100" cy="8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Hypertension Treatment Breakthrough by Slidesgo">
  <a:themeElements>
    <a:clrScheme name="Simple Light">
      <a:dk1>
        <a:srgbClr val="191919"/>
      </a:dk1>
      <a:lt1>
        <a:srgbClr val="FFFFFF"/>
      </a:lt1>
      <a:dk2>
        <a:srgbClr val="980000"/>
      </a:dk2>
      <a:lt2>
        <a:srgbClr val="CC4125"/>
      </a:lt2>
      <a:accent1>
        <a:srgbClr val="F8F8F8"/>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1204</Words>
  <Application>Microsoft Office PowerPoint</Application>
  <PresentationFormat>On-screen Show (16:9)</PresentationFormat>
  <Paragraphs>131</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Poppins</vt:lpstr>
      <vt:lpstr>Cambria</vt:lpstr>
      <vt:lpstr>Open Sans</vt:lpstr>
      <vt:lpstr>Anaheim</vt:lpstr>
      <vt:lpstr>Bahnschrift</vt:lpstr>
      <vt:lpstr>Bebas Neue</vt:lpstr>
      <vt:lpstr>Arial</vt:lpstr>
      <vt:lpstr>Hypertension Treatment Breakthrough by Slidesgo</vt:lpstr>
      <vt:lpstr>Secondary Hypertension</vt:lpstr>
      <vt:lpstr>Definitions</vt:lpstr>
      <vt:lpstr>Types of Hypertension</vt:lpstr>
      <vt:lpstr>Causes of Secondary Hypertensio</vt:lpstr>
      <vt:lpstr>RECENT: Renal (e.g., renal artery stenosis, glomerulonephritis), Endocrine (e.g., Cushing syndrome, hyperthyroidism, Conn syndrome), Coarctation of the aorta, Estrogen (oral contraceptives), Neurological (raised intracranial pressure, psychostimulants use), and Treatment (e.g., glucocorticoids, NSAIDs) are the causes of secondary hypertension.</vt:lpstr>
      <vt:lpstr>Signs Suggestive of Secondary Hypertension </vt:lpstr>
      <vt:lpstr>Renal Hypertension</vt:lpstr>
      <vt:lpstr>Renovascular Hypertension</vt:lpstr>
      <vt:lpstr> Renal artery stenosis is a common cause of secondary hypertension with 2% prevalence   Hypertension is mainly due to renal artery stenosis which can be unilateral or bilateral   The most common cause of renovascular disease in Western population are atherosclerotic disease in 60% of elderly population and fibromuscular dysplasia in 35% of young    Fibromuscular dysplasia sometimes produce total occlusion  and can be associated with renal artery aneurysm.   Atherosclerotic disease cause the proximal segment renal artery stenosis and fibromuscular dysplasia involves the distal segment of renal artery. </vt:lpstr>
      <vt:lpstr> Potential indications for further workup in renal artery stenosis :</vt:lpstr>
      <vt:lpstr>Endocrine Hypertension  </vt:lpstr>
      <vt:lpstr> Potential indication for further workup</vt:lpstr>
      <vt:lpstr>2. Hypercortisolism (Cushing Syndrome)</vt:lpstr>
      <vt:lpstr>3. Pheochromocytoma</vt:lpstr>
      <vt:lpstr>PowerPoint Presentation</vt:lpstr>
      <vt:lpstr>Other Cause of Secondary Hypertension</vt:lpstr>
      <vt:lpstr>2. Obstructive Sleep Apnea</vt:lpstr>
      <vt:lpstr>THANKS  GOOD LUCK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Hypertension</dc:title>
  <dc:creator>Hala</dc:creator>
  <cp:lastModifiedBy>Hala</cp:lastModifiedBy>
  <cp:revision>13</cp:revision>
  <dcterms:modified xsi:type="dcterms:W3CDTF">2025-02-06T07:25:17Z</dcterms:modified>
</cp:coreProperties>
</file>