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1" r:id="rId2"/>
    <p:sldMasterId id="2147483685" r:id="rId3"/>
    <p:sldMasterId id="2147483721" r:id="rId4"/>
  </p:sldMasterIdLst>
  <p:notesMasterIdLst>
    <p:notesMasterId r:id="rId28"/>
  </p:notesMasterIdLst>
  <p:sldIdLst>
    <p:sldId id="601" r:id="rId5"/>
    <p:sldId id="333" r:id="rId6"/>
    <p:sldId id="288" r:id="rId7"/>
    <p:sldId id="578" r:id="rId8"/>
    <p:sldId id="361" r:id="rId9"/>
    <p:sldId id="573" r:id="rId10"/>
    <p:sldId id="322" r:id="rId11"/>
    <p:sldId id="323" r:id="rId12"/>
    <p:sldId id="597" r:id="rId13"/>
    <p:sldId id="581" r:id="rId14"/>
    <p:sldId id="363" r:id="rId15"/>
    <p:sldId id="364" r:id="rId16"/>
    <p:sldId id="592" r:id="rId17"/>
    <p:sldId id="306" r:id="rId18"/>
    <p:sldId id="316" r:id="rId19"/>
    <p:sldId id="590" r:id="rId20"/>
    <p:sldId id="598" r:id="rId21"/>
    <p:sldId id="591" r:id="rId22"/>
    <p:sldId id="599" r:id="rId23"/>
    <p:sldId id="584" r:id="rId24"/>
    <p:sldId id="583" r:id="rId25"/>
    <p:sldId id="365" r:id="rId26"/>
    <p:sldId id="559" r:id="rId2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  <a:srgbClr val="D60093"/>
    <a:srgbClr val="99FFCC"/>
    <a:srgbClr val="6600CC"/>
    <a:srgbClr val="00FF00"/>
    <a:srgbClr val="00FFFF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412" autoAdjust="0"/>
    <p:restoredTop sz="84530" autoAdjust="0"/>
  </p:normalViewPr>
  <p:slideViewPr>
    <p:cSldViewPr>
      <p:cViewPr varScale="1">
        <p:scale>
          <a:sx n="25" d="100"/>
          <a:sy n="25" d="100"/>
        </p:scale>
        <p:origin x="-72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6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C1BF0AE-ECD7-4AC1-81BA-D45B66CE4E61}" type="datetimeFigureOut">
              <a:rPr lang="ar-SA" smtClean="0"/>
              <a:pPr/>
              <a:t>13/05/1442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9B2E439-C216-4E62-9EA3-8664F1B6825A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57885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xmlns="" id="{601675CF-CEA7-43B2-83EB-8C430FA27E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xmlns="" id="{E886C0C0-6ED1-4BBD-AE87-3F58A1E6D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xmlns="" id="{27B47866-C51C-496F-A9E0-9881371157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5A8954-9AAB-499E-AE0F-A92DB9F5AE7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B2E439-C216-4E62-9EA3-8664F1B6825A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3189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xmlns="" id="{0E148A7D-CDEC-49D1-AEAD-CF19C87B66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xmlns="" id="{60BB6D5A-8817-40DA-BBA6-D0DBC03F9D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xmlns="" id="{73933CE6-F433-4EE9-85F4-D896827FCA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9C59B9-599B-4D43-AD20-35EF3D9355C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solidFill>
                <a:srgbClr val="0000FF"/>
              </a:solidFill>
            </a:endParaRPr>
          </a:p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2E439-C216-4E62-9EA3-8664F1B6825A}" type="slidenum">
              <a:rPr lang="ar-SA" smtClean="0"/>
              <a:pPr/>
              <a:t>3</a:t>
            </a:fld>
            <a:endParaRPr lang="ar-S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2E439-C216-4E62-9EA3-8664F1B6825A}" type="slidenum">
              <a:rPr lang="ar-SA" smtClean="0"/>
              <a:pPr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1790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B2E439-C216-4E62-9EA3-8664F1B6825A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B2E439-C216-4E62-9EA3-8664F1B6825A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B2E439-C216-4E62-9EA3-8664F1B6825A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00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EG" sz="2400" b="1" dirty="0">
                <a:solidFill>
                  <a:srgbClr val="FF0066"/>
                </a:solidFill>
              </a:rPr>
              <a:t>ألقبو </a:t>
            </a:r>
            <a:endParaRPr lang="en-US" sz="2400" b="1" dirty="0">
              <a:solidFill>
                <a:srgbClr val="FF00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2E439-C216-4E62-9EA3-8664F1B6825A}" type="slidenum">
              <a:rPr lang="ar-SA" smtClean="0"/>
              <a:pPr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067163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2E439-C216-4E62-9EA3-8664F1B6825A}" type="slidenum">
              <a:rPr lang="ar-SA" smtClean="0"/>
              <a:pPr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043981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B2E439-C216-4E62-9EA3-8664F1B6825A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267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60B0-D26E-43DC-8741-361383043177}" type="datetimeFigureOut">
              <a:rPr lang="ar-SA" smtClean="0"/>
              <a:pPr/>
              <a:t>13/05/1442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0335B-71B9-4715-B76E-ECB4E6424C9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60B0-D26E-43DC-8741-361383043177}" type="datetimeFigureOut">
              <a:rPr lang="ar-SA" smtClean="0"/>
              <a:pPr/>
              <a:t>13/05/1442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0335B-71B9-4715-B76E-ECB4E6424C9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60B0-D26E-43DC-8741-361383043177}" type="datetimeFigureOut">
              <a:rPr lang="ar-SA" smtClean="0"/>
              <a:pPr/>
              <a:t>13/05/1442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0335B-71B9-4715-B76E-ECB4E6424C9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DED4B3-1DB2-403C-84CF-37454D47D9EB}" type="datetimeFigureOut">
              <a:rPr kumimoji="0" lang="ar-EG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13/05/1442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6F730D-1F5A-4FC4-8F52-7958F0440D6F}" type="slidenum">
              <a:rPr kumimoji="0" lang="ar-EG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327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D49CFC-D9C6-4E18-9AE7-DE47DCD07239}" type="datetimeFigureOut">
              <a:rPr kumimoji="0" lang="ar-EG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13/05/1442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2916C7-FC9D-413C-AF3B-983879F8E427}" type="slidenum">
              <a:rPr kumimoji="0" lang="ar-EG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391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9BFBC4-1B55-42EF-8379-C251A0C940B5}" type="datetimeFigureOut">
              <a:rPr kumimoji="0" lang="ar-EG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13/05/1442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0038C6-48E8-4312-8B6E-037098358BFD}" type="slidenum">
              <a:rPr kumimoji="0" lang="ar-EG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1248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87EDFC-D7DC-45C7-AEE5-3CDCD4C1C076}" type="datetimeFigureOut">
              <a:rPr kumimoji="0" lang="ar-EG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13/05/1442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6212B7-7CEF-4D83-9070-F2496544F12C}" type="slidenum">
              <a:rPr kumimoji="0" lang="ar-EG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753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9F9D64-25A6-4A33-A843-96AC378D1EC4}" type="datetimeFigureOut">
              <a:rPr kumimoji="0" lang="ar-EG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13/05/1442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CDBA6E-2BA4-4BB6-BA88-CE52C3BFD7AD}" type="slidenum">
              <a:rPr kumimoji="0" lang="ar-EG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908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91AC75-CDD3-4F28-80AB-D4C24E971EDE}" type="datetimeFigureOut">
              <a:rPr kumimoji="0" lang="ar-EG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13/05/1442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46AC0C-AD23-4164-9222-622B9949B7E6}" type="slidenum">
              <a:rPr kumimoji="0" lang="ar-EG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4992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BC5AA6-F02D-493B-B4A6-09301BA812FB}" type="datetimeFigureOut">
              <a:rPr kumimoji="0" lang="ar-EG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13/05/1442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D15074-BFD9-403E-8C2A-F78C6C628D47}" type="slidenum">
              <a:rPr kumimoji="0" lang="ar-EG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584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7F571C-806C-42FA-9A70-D0B6781E98B7}" type="datetimeFigureOut">
              <a:rPr kumimoji="0" lang="ar-EG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13/05/1442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622DBB-E723-4695-9D2F-02E8D68D6D81}" type="slidenum">
              <a:rPr kumimoji="0" lang="ar-EG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387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60B0-D26E-43DC-8741-361383043177}" type="datetimeFigureOut">
              <a:rPr lang="ar-SA" smtClean="0"/>
              <a:pPr/>
              <a:t>13/05/1442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0335B-71B9-4715-B76E-ECB4E6424C9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8DC2C8-92D8-4C25-AB97-682133574594}" type="datetimeFigureOut">
              <a:rPr kumimoji="0" lang="ar-EG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13/05/1442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7C931F-3707-4135-A12D-75F0D6C8C91C}" type="slidenum">
              <a:rPr kumimoji="0" lang="ar-EG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2340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4BA838-7DE0-4297-9211-0FCBF33F367C}" type="datetimeFigureOut">
              <a:rPr kumimoji="0" lang="ar-EG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13/05/1442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1D1D2A-4E7A-4A43-94F9-5EC10F7A33E7}" type="slidenum">
              <a:rPr kumimoji="0" lang="ar-EG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4408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ECD7B3-98D2-43B2-A806-317CF1E3F3DE}" type="datetimeFigureOut">
              <a:rPr kumimoji="0" lang="ar-EG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13/05/1442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752B1B-9D7B-4934-B44E-3F51834AC1A0}" type="slidenum">
              <a:rPr kumimoji="0" lang="ar-EG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7741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DED4B3-1DB2-403C-84CF-37454D47D9EB}" type="datetimeFigureOut">
              <a:rPr kumimoji="0" lang="ar-EG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13/05/1442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6F730D-1F5A-4FC4-8F52-7958F0440D6F}" type="slidenum">
              <a:rPr kumimoji="0" lang="ar-EG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2112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D49CFC-D9C6-4E18-9AE7-DE47DCD07239}" type="datetimeFigureOut">
              <a:rPr kumimoji="0" lang="ar-EG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13/05/1442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2916C7-FC9D-413C-AF3B-983879F8E427}" type="slidenum">
              <a:rPr kumimoji="0" lang="ar-EG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9437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9BFBC4-1B55-42EF-8379-C251A0C940B5}" type="datetimeFigureOut">
              <a:rPr kumimoji="0" lang="ar-EG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13/05/1442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0038C6-48E8-4312-8B6E-037098358BFD}" type="slidenum">
              <a:rPr kumimoji="0" lang="ar-EG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5584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87EDFC-D7DC-45C7-AEE5-3CDCD4C1C076}" type="datetimeFigureOut">
              <a:rPr kumimoji="0" lang="ar-EG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13/05/1442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6212B7-7CEF-4D83-9070-F2496544F12C}" type="slidenum">
              <a:rPr kumimoji="0" lang="ar-EG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0920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9F9D64-25A6-4A33-A843-96AC378D1EC4}" type="datetimeFigureOut">
              <a:rPr kumimoji="0" lang="ar-EG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13/05/1442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CDBA6E-2BA4-4BB6-BA88-CE52C3BFD7AD}" type="slidenum">
              <a:rPr kumimoji="0" lang="ar-EG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8280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91AC75-CDD3-4F28-80AB-D4C24E971EDE}" type="datetimeFigureOut">
              <a:rPr kumimoji="0" lang="ar-EG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13/05/1442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46AC0C-AD23-4164-9222-622B9949B7E6}" type="slidenum">
              <a:rPr kumimoji="0" lang="ar-EG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1816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BC5AA6-F02D-493B-B4A6-09301BA812FB}" type="datetimeFigureOut">
              <a:rPr kumimoji="0" lang="ar-EG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13/05/1442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D15074-BFD9-403E-8C2A-F78C6C628D47}" type="slidenum">
              <a:rPr kumimoji="0" lang="ar-EG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646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60B0-D26E-43DC-8741-361383043177}" type="datetimeFigureOut">
              <a:rPr lang="ar-SA" smtClean="0"/>
              <a:pPr/>
              <a:t>13/05/1442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0335B-71B9-4715-B76E-ECB4E6424C9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7F571C-806C-42FA-9A70-D0B6781E98B7}" type="datetimeFigureOut">
              <a:rPr kumimoji="0" lang="ar-EG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13/05/1442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622DBB-E723-4695-9D2F-02E8D68D6D81}" type="slidenum">
              <a:rPr kumimoji="0" lang="ar-EG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1680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8DC2C8-92D8-4C25-AB97-682133574594}" type="datetimeFigureOut">
              <a:rPr kumimoji="0" lang="ar-EG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13/05/1442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7C931F-3707-4135-A12D-75F0D6C8C91C}" type="slidenum">
              <a:rPr kumimoji="0" lang="ar-EG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051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4BA838-7DE0-4297-9211-0FCBF33F367C}" type="datetimeFigureOut">
              <a:rPr kumimoji="0" lang="ar-EG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13/05/1442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1D1D2A-4E7A-4A43-94F9-5EC10F7A33E7}" type="slidenum">
              <a:rPr kumimoji="0" lang="ar-EG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3671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ECD7B3-98D2-43B2-A806-317CF1E3F3DE}" type="datetimeFigureOut">
              <a:rPr kumimoji="0" lang="ar-EG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13/05/1442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752B1B-9D7B-4934-B44E-3F51834AC1A0}" type="slidenum">
              <a:rPr kumimoji="0" lang="ar-EG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424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257175" indent="0" algn="ctr">
              <a:buNone/>
              <a:defRPr/>
            </a:lvl2pPr>
            <a:lvl3pPr marL="514350" indent="0" algn="ctr">
              <a:buNone/>
              <a:defRPr/>
            </a:lvl3pPr>
            <a:lvl4pPr marL="771525" indent="0" algn="ctr">
              <a:buNone/>
              <a:defRPr/>
            </a:lvl4pPr>
            <a:lvl5pPr marL="1028700" indent="0" algn="ctr">
              <a:buNone/>
              <a:defRPr/>
            </a:lvl5pPr>
            <a:lvl6pPr marL="1285875" indent="0" algn="ctr">
              <a:buNone/>
              <a:defRPr/>
            </a:lvl6pPr>
            <a:lvl7pPr marL="1543050" indent="0" algn="ctr">
              <a:buNone/>
              <a:defRPr/>
            </a:lvl7pPr>
            <a:lvl8pPr marL="1800225" indent="0" algn="ctr">
              <a:buNone/>
              <a:defRPr/>
            </a:lvl8pPr>
            <a:lvl9pPr marL="20574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6C89B58-616A-4F99-9156-2AAB06913B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AA7DB08-9182-4202-8EA5-0AF5A6BBF4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07850D52-9E37-4050-B88F-168ED86CC7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19C4A-04B1-4C5F-859C-3105AFA9A5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261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277D50DA-3D1C-4A72-B05F-B7CDD1F6CF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E75B82AB-0156-4A31-A857-0633FC230D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8E020074-3670-4299-B221-CB82A5029C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EA57C-C668-450C-A782-64815E9636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7890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125"/>
            </a:lvl1pPr>
            <a:lvl2pPr marL="257175" indent="0">
              <a:buNone/>
              <a:defRPr sz="1013"/>
            </a:lvl2pPr>
            <a:lvl3pPr marL="514350" indent="0">
              <a:buNone/>
              <a:defRPr sz="900"/>
            </a:lvl3pPr>
            <a:lvl4pPr marL="771525" indent="0">
              <a:buNone/>
              <a:defRPr sz="788"/>
            </a:lvl4pPr>
            <a:lvl5pPr marL="1028700" indent="0">
              <a:buNone/>
              <a:defRPr sz="788"/>
            </a:lvl5pPr>
            <a:lvl6pPr marL="1285875" indent="0">
              <a:buNone/>
              <a:defRPr sz="788"/>
            </a:lvl6pPr>
            <a:lvl7pPr marL="1543050" indent="0">
              <a:buNone/>
              <a:defRPr sz="788"/>
            </a:lvl7pPr>
            <a:lvl8pPr marL="1800225" indent="0">
              <a:buNone/>
              <a:defRPr sz="788"/>
            </a:lvl8pPr>
            <a:lvl9pPr marL="2057400" indent="0">
              <a:buNone/>
              <a:defRPr sz="78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4ACCD923-5EB9-4B79-815D-98C9C86F51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F7768FD-A25F-4F89-80B9-9AD4F8ECE2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2EF87D9C-BFE4-4CD8-BE5C-C51472B0A8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4DDF5-7621-41A7-A220-A5AAB8746D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3374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FE712FB-AE92-46EF-9E80-47DEEC3EBF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E237884-2C41-4CDC-8A83-70297248D3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8F5049D-C04C-4794-9E3A-5B2A41ED7C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9F5F7-4ED3-4B20-BE1F-E550B6DA23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25454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75129373-7974-4A3D-B03E-D17FB9AC7A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9B1933E5-B4DA-4A0E-A161-1ACE1471E0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300D5066-C185-4F09-9431-C17B466730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A42E5-13B9-4374-BE53-A07FB3EEA5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06808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64A26D26-D977-45DE-8469-6AB30C8CBA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028C62BD-7722-4E50-A766-9A8FB87F96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29D42D56-9725-488C-938E-8BAF25A6CE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5DB6F-5354-4DD8-BA73-02CF048B90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3312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60B0-D26E-43DC-8741-361383043177}" type="datetimeFigureOut">
              <a:rPr lang="ar-SA" smtClean="0"/>
              <a:pPr/>
              <a:t>13/05/1442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0335B-71B9-4715-B76E-ECB4E6424C9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D381B01F-4AFF-4F95-92BB-67E156C919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7B1AA12D-C8A6-40A5-BCD9-EB70D12081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F3C17137-6F50-481A-ABBF-C062988210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2132E-A974-4F97-AB9F-E1BB1BDEB8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58909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8B49B43-BA30-405F-A219-0BF9D96E4D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BDBE569-8E72-4B05-8E5C-2BD6489DE4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BA92E20-3676-4DFD-95A1-978A56ABDC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C8803-4EB0-4A12-B040-C9A92D038C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74808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C597F78-2763-46B3-A630-29E09A081E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385588A-2698-4F89-B051-BED052287A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D352C60-AAEE-4A9A-A370-167190A100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9C582-44BF-419C-8FC7-67D1CF9B50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69896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F66593FD-7233-4F13-8FB8-4B827BCB76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A089191-D261-4A41-89AF-E50BA972E4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78A07273-0144-49E6-A3FB-86B6009D44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8085F-C2B9-4177-A0BC-3FC53D3469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64147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C2750A1E-D7BC-471C-A957-71F10177C0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EBAFCFA-49AF-493D-B085-F80017B2A4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C56AAC8-FDB1-43AB-BA2C-9BC2621F47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E4091-4F6E-4D2F-8269-86286C2E93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98811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781B135-0E14-4FF9-9821-E52F836FDF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E1CDA40-15F2-4D5A-A5D8-913E06E28D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8447402-FBB8-4CD3-9218-FD1C74667E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F0B95-679B-48F3-B81E-FB01FDB307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7701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60B0-D26E-43DC-8741-361383043177}" type="datetimeFigureOut">
              <a:rPr lang="ar-SA" smtClean="0"/>
              <a:pPr/>
              <a:t>13/05/1442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0335B-71B9-4715-B76E-ECB4E6424C9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60B0-D26E-43DC-8741-361383043177}" type="datetimeFigureOut">
              <a:rPr lang="ar-SA" smtClean="0"/>
              <a:pPr/>
              <a:t>13/05/1442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0335B-71B9-4715-B76E-ECB4E6424C9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60B0-D26E-43DC-8741-361383043177}" type="datetimeFigureOut">
              <a:rPr lang="ar-SA" smtClean="0"/>
              <a:pPr/>
              <a:t>13/05/1442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0335B-71B9-4715-B76E-ECB4E6424C9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60B0-D26E-43DC-8741-361383043177}" type="datetimeFigureOut">
              <a:rPr lang="ar-SA" smtClean="0"/>
              <a:pPr/>
              <a:t>13/05/1442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0335B-71B9-4715-B76E-ECB4E6424C9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60B0-D26E-43DC-8741-361383043177}" type="datetimeFigureOut">
              <a:rPr lang="ar-SA" smtClean="0"/>
              <a:pPr/>
              <a:t>13/05/1442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0335B-71B9-4715-B76E-ECB4E6424C9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760B0-D26E-43DC-8741-361383043177}" type="datetimeFigureOut">
              <a:rPr lang="ar-SA" smtClean="0"/>
              <a:pPr/>
              <a:t>13/05/1442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0335B-71B9-4715-B76E-ECB4E6424C96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نمط العنوان الرئيسي</a:t>
            </a:r>
            <a:endParaRPr lang="ar-EG" altLang="en-US"/>
          </a:p>
        </p:txBody>
      </p:sp>
      <p:sp>
        <p:nvSpPr>
          <p:cNvPr id="1027" name="عنصر نائب للنص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أنماط النص الرئيسي</a:t>
            </a:r>
          </a:p>
          <a:p>
            <a:pPr lvl="1"/>
            <a:r>
              <a:rPr lang="ar-SA" altLang="en-US"/>
              <a:t>المستوى الثاني</a:t>
            </a:r>
          </a:p>
          <a:p>
            <a:pPr lvl="2"/>
            <a:r>
              <a:rPr lang="ar-SA" altLang="en-US"/>
              <a:t>المستوى الثالث</a:t>
            </a:r>
          </a:p>
          <a:p>
            <a:pPr lvl="3"/>
            <a:r>
              <a:rPr lang="ar-SA" altLang="en-US"/>
              <a:t>المستوى الرابع</a:t>
            </a:r>
          </a:p>
          <a:p>
            <a:pPr lvl="4"/>
            <a:r>
              <a:rPr lang="ar-SA" altLang="en-US"/>
              <a:t>المستوى الخامس</a:t>
            </a:r>
            <a:endParaRPr lang="ar-EG" alt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233FD3-A2D9-4D8B-824B-A3BB5020F3BA}" type="datetimeFigureOut">
              <a:rPr kumimoji="0" lang="ar-EG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13/05/1442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ACE1AA-F765-452A-B498-19B2F385A288}" type="slidenum">
              <a:rPr kumimoji="0" lang="ar-EG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486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نمط العنوان الرئيسي</a:t>
            </a:r>
            <a:endParaRPr lang="ar-EG" altLang="en-US"/>
          </a:p>
        </p:txBody>
      </p:sp>
      <p:sp>
        <p:nvSpPr>
          <p:cNvPr id="1027" name="عنصر نائب للنص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أنماط النص الرئيسي</a:t>
            </a:r>
          </a:p>
          <a:p>
            <a:pPr lvl="1"/>
            <a:r>
              <a:rPr lang="ar-SA" altLang="en-US"/>
              <a:t>المستوى الثاني</a:t>
            </a:r>
          </a:p>
          <a:p>
            <a:pPr lvl="2"/>
            <a:r>
              <a:rPr lang="ar-SA" altLang="en-US"/>
              <a:t>المستوى الثالث</a:t>
            </a:r>
          </a:p>
          <a:p>
            <a:pPr lvl="3"/>
            <a:r>
              <a:rPr lang="ar-SA" altLang="en-US"/>
              <a:t>المستوى الرابع</a:t>
            </a:r>
          </a:p>
          <a:p>
            <a:pPr lvl="4"/>
            <a:r>
              <a:rPr lang="ar-SA" altLang="en-US"/>
              <a:t>المستوى الخامس</a:t>
            </a:r>
            <a:endParaRPr lang="ar-EG" alt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233FD3-A2D9-4D8B-824B-A3BB5020F3BA}" type="datetimeFigureOut">
              <a:rPr kumimoji="0" lang="ar-EG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13/05/1442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ACE1AA-F765-452A-B498-19B2F385A288}" type="slidenum">
              <a:rPr kumimoji="0" lang="ar-EG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96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C735A81A-D1F8-4DF9-B47C-52516E887D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485FECF4-E68B-447A-BF94-C96A3636D8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E2BAA173-8A5E-493B-9BF1-BCFF37DCF6A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788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1BFC40D4-AC09-4B80-967E-12E47CDE03C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88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1C9F4987-4E7F-449A-AF33-71077704BB9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88"/>
            </a:lvl1pPr>
          </a:lstStyle>
          <a:p>
            <a:pPr>
              <a:defRPr/>
            </a:pPr>
            <a:fld id="{207EC088-F30F-4887-A980-82E919C4F6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4986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  <a:cs typeface="Arial" charset="0"/>
        </a:defRPr>
      </a:lvl5pPr>
      <a:lvl6pPr marL="257175" algn="ctr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  <a:cs typeface="Arial" charset="0"/>
        </a:defRPr>
      </a:lvl6pPr>
      <a:lvl7pPr marL="514350" algn="ctr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  <a:cs typeface="Arial" charset="0"/>
        </a:defRPr>
      </a:lvl7pPr>
      <a:lvl8pPr marL="771525" algn="ctr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  <a:cs typeface="Arial" charset="0"/>
        </a:defRPr>
      </a:lvl8pPr>
      <a:lvl9pPr marL="1028700" algn="ctr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192881" indent="-192881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17910" indent="-160735" algn="l" rtl="0" eaLnBrk="0" fontAlgn="base" hangingPunct="0">
        <a:spcBef>
          <a:spcPct val="20000"/>
        </a:spcBef>
        <a:spcAft>
          <a:spcPct val="0"/>
        </a:spcAft>
        <a:buChar char="–"/>
        <a:defRPr sz="1575">
          <a:solidFill>
            <a:schemeClr val="tx1"/>
          </a:solidFill>
          <a:latin typeface="+mn-lt"/>
          <a:cs typeface="+mn-cs"/>
        </a:defRPr>
      </a:lvl2pPr>
      <a:lvl3pPr marL="642938" indent="-128588" algn="l" rtl="0" eaLnBrk="0" fontAlgn="base" hangingPunct="0">
        <a:spcBef>
          <a:spcPct val="20000"/>
        </a:spcBef>
        <a:spcAft>
          <a:spcPct val="0"/>
        </a:spcAft>
        <a:buChar char="•"/>
        <a:defRPr sz="1350">
          <a:solidFill>
            <a:schemeClr val="tx1"/>
          </a:solidFill>
          <a:latin typeface="+mn-lt"/>
          <a:cs typeface="+mn-cs"/>
        </a:defRPr>
      </a:lvl3pPr>
      <a:lvl4pPr marL="900113" indent="-128588" algn="l" rtl="0" eaLnBrk="0" fontAlgn="base" hangingPunct="0">
        <a:spcBef>
          <a:spcPct val="20000"/>
        </a:spcBef>
        <a:spcAft>
          <a:spcPct val="0"/>
        </a:spcAft>
        <a:buChar char="–"/>
        <a:defRPr sz="1125">
          <a:solidFill>
            <a:schemeClr val="tx1"/>
          </a:solidFill>
          <a:latin typeface="+mn-lt"/>
          <a:cs typeface="+mn-cs"/>
        </a:defRPr>
      </a:lvl4pPr>
      <a:lvl5pPr marL="1157288" indent="-128588" algn="l" rtl="0" eaLnBrk="0" fontAlgn="base" hangingPunct="0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  <a:cs typeface="+mn-cs"/>
        </a:defRPr>
      </a:lvl5pPr>
      <a:lvl6pPr marL="1414463" indent="-128588" algn="l" rtl="0" fontAlgn="base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  <a:cs typeface="+mn-cs"/>
        </a:defRPr>
      </a:lvl6pPr>
      <a:lvl7pPr marL="1671638" indent="-128588" algn="l" rtl="0" fontAlgn="base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  <a:cs typeface="+mn-cs"/>
        </a:defRPr>
      </a:lvl7pPr>
      <a:lvl8pPr marL="1928813" indent="-128588" algn="l" rtl="0" fontAlgn="base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  <a:cs typeface="+mn-cs"/>
        </a:defRPr>
      </a:lvl8pPr>
      <a:lvl9pPr marL="2185988" indent="-128588" algn="l" rtl="0" fontAlgn="base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3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5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>
            <a:extLst>
              <a:ext uri="{FF2B5EF4-FFF2-40B4-BE49-F238E27FC236}">
                <a16:creationId xmlns:a16="http://schemas.microsoft.com/office/drawing/2014/main" xmlns="" id="{B95847AF-3100-47D8-9DAF-6921C1F02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-27384"/>
            <a:ext cx="7665064" cy="3286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4258CE3F-9F34-41E4-A82E-1F166008E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3284984"/>
            <a:ext cx="8136904" cy="33123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rtlCol="1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14350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cs typeface="+mj-cs"/>
              </a:rPr>
              <a:t>ا</a:t>
            </a:r>
            <a:r>
              <a:rPr kumimoji="0" lang="ar-EG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cs typeface="+mj-cs"/>
              </a:rPr>
              <a:t>لأستاذ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cs typeface="+mj-cs"/>
              </a:rPr>
              <a:t>الدكتور</a:t>
            </a:r>
            <a:r>
              <a:rPr kumimoji="0" lang="ar-EG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cs typeface="+mj-cs"/>
              </a:rPr>
              <a:t>/ يوسف </a:t>
            </a:r>
            <a:r>
              <a:rPr kumimoji="0" lang="ar-EG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cs typeface="+mj-cs"/>
              </a:rPr>
              <a:t>حسي</a:t>
            </a:r>
            <a:r>
              <a:rPr lang="ar-JO" sz="4000" b="1" noProof="0" dirty="0" smtClean="0">
                <a:solidFill>
                  <a:srgbClr val="FF0000"/>
                </a:solidFill>
                <a:latin typeface="Arial Black" pitchFamily="34" charset="0"/>
                <a:cs typeface="+mj-cs"/>
              </a:rPr>
              <a:t>ن</a:t>
            </a:r>
            <a:endParaRPr kumimoji="0" lang="ar-EG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cs typeface="+mj-cs"/>
            </a:endParaRPr>
          </a:p>
          <a:p>
            <a:pPr marL="0" marR="0" lvl="0" indent="0" algn="ctr" defTabSz="51435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cs typeface="+mj-cs"/>
              </a:rPr>
              <a:t>أستاذ</a:t>
            </a:r>
            <a:r>
              <a:rPr kumimoji="0" lang="ar-EG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cs typeface="+mj-cs"/>
              </a:rPr>
              <a:t> </a:t>
            </a:r>
            <a:r>
              <a:rPr kumimoji="0" lang="ar-E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cs typeface="+mj-cs"/>
              </a:rPr>
              <a:t>التشريح وعلم الأجنة</a:t>
            </a:r>
            <a:r>
              <a:rPr kumimoji="0" lang="ar-EG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cs typeface="+mj-cs"/>
              </a:rPr>
              <a:t> </a:t>
            </a:r>
            <a:endParaRPr kumimoji="0" lang="ar-EG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cs typeface="+mj-cs"/>
            </a:endParaRPr>
          </a:p>
          <a:p>
            <a:pPr marL="0" marR="0" lvl="0" indent="0" algn="ctr" defTabSz="51435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cs typeface="+mj-cs"/>
              </a:rPr>
              <a:t>كلية الطب – </a:t>
            </a:r>
            <a:r>
              <a:rPr kumimoji="0" lang="ar-EG" sz="40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cs typeface="+mj-cs"/>
              </a:rPr>
              <a:t>جامعة</a:t>
            </a:r>
            <a:r>
              <a:rPr kumimoji="0" lang="ar-EG" sz="4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cs typeface="+mj-cs"/>
              </a:rPr>
              <a:t> </a:t>
            </a:r>
            <a:r>
              <a:rPr kumimoji="0" lang="ar-EG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cs typeface="+mj-cs"/>
              </a:rPr>
              <a:t>الزقازيق- </a:t>
            </a:r>
            <a:r>
              <a:rPr kumimoji="0" lang="ar-EG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cs typeface="+mj-cs"/>
              </a:rPr>
              <a:t>مصر</a:t>
            </a:r>
            <a:endParaRPr kumimoji="0" lang="ar-JO" sz="4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itchFamily="34" charset="0"/>
              <a:cs typeface="+mj-cs"/>
            </a:endParaRPr>
          </a:p>
          <a:p>
            <a:pPr marL="0" marR="0" lvl="0" indent="0" algn="ctr" defTabSz="51435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ar-JO" sz="4000" b="1" dirty="0" smtClean="0">
                <a:solidFill>
                  <a:srgbClr val="002060"/>
                </a:solidFill>
                <a:latin typeface="Arial Black" pitchFamily="34" charset="0"/>
                <a:cs typeface="+mj-cs"/>
              </a:rPr>
              <a:t>كلية الطب-جامعة مؤتة-الأردن</a:t>
            </a:r>
            <a:endParaRPr kumimoji="0" lang="ar-EG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itchFamily="34" charset="0"/>
              <a:cs typeface="+mj-cs"/>
            </a:endParaRPr>
          </a:p>
          <a:p>
            <a:pPr marL="0" marR="0" lvl="0" indent="0" algn="ctr" defTabSz="51435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cs typeface="+mj-cs"/>
              </a:rPr>
              <a:t>دكتوراة</a:t>
            </a:r>
            <a:r>
              <a:rPr kumimoji="0" lang="ar-EG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cs typeface="+mj-cs"/>
              </a:rPr>
              <a:t> </a:t>
            </a:r>
            <a:r>
              <a:rPr kumimoji="0" lang="ar-EG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cs typeface="+mj-cs"/>
              </a:rPr>
              <a:t>من جامعة كولونيا المانيا</a:t>
            </a:r>
          </a:p>
          <a:p>
            <a:pPr marL="0" marR="0" lvl="0" indent="0" algn="ctr" defTabSz="51435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EG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itchFamily="34" charset="0"/>
              <a:cs typeface="+mj-cs"/>
            </a:endParaRPr>
          </a:p>
        </p:txBody>
      </p:sp>
      <p:sp>
        <p:nvSpPr>
          <p:cNvPr id="16388" name="TextBox 1">
            <a:extLst>
              <a:ext uri="{FF2B5EF4-FFF2-40B4-BE49-F238E27FC236}">
                <a16:creationId xmlns:a16="http://schemas.microsoft.com/office/drawing/2014/main" xmlns="" id="{F2D27060-7E36-4419-BF6B-9AFEE87A4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216" y="37073"/>
            <a:ext cx="131827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abic Typesetting" pitchFamily="66" charset="-78"/>
                <a:cs typeface="+mj-cs"/>
              </a:rPr>
              <a:t>أهلا</a:t>
            </a:r>
            <a:endParaRPr kumimoji="0" lang="en-US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abic Typesetting" pitchFamily="66" charset="-78"/>
              <a:cs typeface="+mj-cs"/>
            </a:endParaRPr>
          </a:p>
        </p:txBody>
      </p:sp>
      <p:sp>
        <p:nvSpPr>
          <p:cNvPr id="16389" name="TextBox 3">
            <a:extLst>
              <a:ext uri="{FF2B5EF4-FFF2-40B4-BE49-F238E27FC236}">
                <a16:creationId xmlns:a16="http://schemas.microsoft.com/office/drawing/2014/main" xmlns="" id="{51CB0AB2-58E8-4FC4-8DD1-E484652C2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9778"/>
            <a:ext cx="208867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abic Typesetting" pitchFamily="66" charset="-78"/>
                <a:cs typeface="+mj-cs"/>
              </a:rPr>
              <a:t>وسهلا</a:t>
            </a:r>
            <a:endParaRPr kumimoji="0" lang="en-US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abic Typesetting" pitchFamily="66" charset="-7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93609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1DB6270-05C9-4B20-A8F0-825DEF4E92B4}"/>
              </a:ext>
            </a:extLst>
          </p:cNvPr>
          <p:cNvSpPr/>
          <p:nvPr/>
        </p:nvSpPr>
        <p:spPr>
          <a:xfrm>
            <a:off x="0" y="116632"/>
            <a:ext cx="9144000" cy="6517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lnSpc>
                <a:spcPct val="125000"/>
              </a:lnSpc>
              <a:tabLst>
                <a:tab pos="129540" algn="l"/>
                <a:tab pos="6057900" algn="r"/>
              </a:tabLst>
            </a:pPr>
            <a:r>
              <a:rPr lang="en-US" sz="21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5- Fornix</a:t>
            </a:r>
            <a:endParaRPr lang="en-US" sz="2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0" algn="justLow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129540" algn="l"/>
                <a:tab pos="129540" algn="l"/>
                <a:tab pos="6057900" algn="r"/>
              </a:tabLst>
            </a:pP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</a:rPr>
              <a:t>- The fornix is the </a:t>
            </a:r>
            <a:r>
              <a:rPr lang="en-US" sz="2100" b="1" dirty="0">
                <a:solidFill>
                  <a:srgbClr val="FF0066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only efferent 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</a:rPr>
              <a:t>system of the hippocampus. </a:t>
            </a:r>
            <a:endParaRPr lang="en-US" sz="2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129540" algn="l"/>
                <a:tab pos="6057900" algn="r"/>
              </a:tabLst>
            </a:pP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</a:rPr>
              <a:t>- It forms a part of the </a:t>
            </a:r>
            <a:r>
              <a:rPr lang="en-US" sz="2100" b="1" dirty="0">
                <a:solidFill>
                  <a:srgbClr val="FF0066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limbic system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0" algn="justLow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129540" algn="l"/>
                <a:tab pos="129540" algn="l"/>
                <a:tab pos="6057900" algn="r"/>
              </a:tabLst>
            </a:pPr>
            <a:r>
              <a:rPr lang="en-US" sz="2100" b="1" dirty="0">
                <a:latin typeface="Arial" panose="020B0604020202020204" pitchFamily="34" charset="0"/>
                <a:ea typeface="Times New Roman" panose="02020603050405020304" pitchFamily="18" charset="0"/>
              </a:rPr>
              <a:t>- Structure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</a:rPr>
              <a:t>; It is formed.</a:t>
            </a:r>
            <a:endParaRPr lang="en-US" sz="2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129540" algn="l"/>
                <a:tab pos="129540" algn="l"/>
                <a:tab pos="6057900" algn="r"/>
              </a:tabLst>
            </a:pPr>
            <a:r>
              <a:rPr lang="en-US" sz="21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1- Two Posterior columns (</a:t>
            </a:r>
            <a:r>
              <a:rPr lang="en-US" sz="21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Crurae</a:t>
            </a:r>
            <a:r>
              <a:rPr lang="en-US" sz="21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); efferent 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</a:rPr>
              <a:t> of hippocampus.</a:t>
            </a:r>
            <a:endParaRPr lang="en-US" sz="2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129540" algn="l"/>
                <a:tab pos="129540" algn="l"/>
                <a:tab pos="6057900" algn="r"/>
              </a:tabLst>
            </a:pP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</a:rPr>
              <a:t>- They lie below and behind the posterior end of the thalamus.  </a:t>
            </a:r>
            <a:endParaRPr lang="en-US" sz="2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129540" algn="l"/>
                <a:tab pos="129540" algn="l"/>
                <a:tab pos="6057900" algn="r"/>
              </a:tabLst>
            </a:pP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</a:rPr>
              <a:t>- Each crus is the continuation fibers of the fimbria of the hippocampus.</a:t>
            </a:r>
            <a:endParaRPr lang="en-US" sz="2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129540" algn="l"/>
                <a:tab pos="129540" algn="l"/>
                <a:tab pos="6057900" algn="r"/>
              </a:tabLst>
            </a:pP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</a:rPr>
              <a:t>- The 2 </a:t>
            </a:r>
            <a:r>
              <a:rPr lang="en-US" sz="2100" dirty="0" err="1">
                <a:latin typeface="Arial" panose="020B0604020202020204" pitchFamily="34" charset="0"/>
                <a:ea typeface="Times New Roman" panose="02020603050405020304" pitchFamily="18" charset="0"/>
              </a:rPr>
              <a:t>crurae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</a:rPr>
              <a:t> are connected together by commissure of fornix.</a:t>
            </a:r>
            <a:endParaRPr lang="en-US" sz="2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129540" algn="l"/>
                <a:tab pos="129540" algn="l"/>
                <a:tab pos="6057900" algn="r"/>
              </a:tabLst>
            </a:pP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</a:rPr>
              <a:t>- They come together in the median plane to form the body.</a:t>
            </a:r>
            <a:endParaRPr lang="en-US" sz="2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0" algn="justLow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129540" algn="l"/>
                <a:tab pos="129540" algn="l"/>
                <a:tab pos="6057900" algn="r"/>
              </a:tabLst>
            </a:pPr>
            <a:r>
              <a:rPr lang="en-US" sz="21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2- Body; 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</a:rPr>
              <a:t>triangular in shape, with narrow anterior and broad posterior.</a:t>
            </a:r>
            <a:endParaRPr lang="en-US" sz="2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0" algn="justLow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129540" algn="l"/>
                <a:tab pos="129540" algn="l"/>
                <a:tab pos="6057900" algn="r"/>
              </a:tabLst>
            </a:pPr>
            <a:r>
              <a:rPr lang="en-US" sz="2100" b="1" dirty="0">
                <a:latin typeface="Arial" panose="020B0604020202020204" pitchFamily="34" charset="0"/>
                <a:ea typeface="Times New Roman" panose="02020603050405020304" pitchFamily="18" charset="0"/>
              </a:rPr>
              <a:t>- The upper surface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</a:rPr>
              <a:t> is connected with the lower surface of the corpus callosum by the </a:t>
            </a:r>
            <a:r>
              <a:rPr lang="en-US" sz="2100" b="1" dirty="0">
                <a:latin typeface="Arial" panose="020B0604020202020204" pitchFamily="34" charset="0"/>
                <a:ea typeface="Times New Roman" panose="02020603050405020304" pitchFamily="18" charset="0"/>
              </a:rPr>
              <a:t>septum pellucidum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0" algn="justLow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129540" algn="l"/>
                <a:tab pos="129540" algn="l"/>
                <a:tab pos="6057900" algn="r"/>
              </a:tabLst>
            </a:pPr>
            <a:r>
              <a:rPr lang="en-US" sz="2100" b="1" dirty="0">
                <a:latin typeface="Arial" panose="020B0604020202020204" pitchFamily="34" charset="0"/>
                <a:ea typeface="Times New Roman" panose="02020603050405020304" pitchFamily="18" charset="0"/>
              </a:rPr>
              <a:t>- The lower surface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</a:rPr>
              <a:t> rests on upper surface of the 2 thalami and roof of the 3rd ventricle.</a:t>
            </a:r>
            <a:endParaRPr lang="en-US" sz="2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129540" algn="l"/>
                <a:tab pos="129540" algn="l"/>
                <a:tab pos="6057900" algn="r"/>
              </a:tabLst>
            </a:pPr>
            <a:r>
              <a:rPr lang="en-US" sz="21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3- </a:t>
            </a:r>
            <a:r>
              <a:rPr lang="en-US" sz="2100" b="1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Two anterior columns; </a:t>
            </a:r>
            <a:r>
              <a:rPr lang="en-US" sz="21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end 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</a:rPr>
              <a:t>in the mammillary body of </a:t>
            </a:r>
            <a:r>
              <a:rPr lang="en-US" sz="21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the hypothalamus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189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عنوان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  <a:solidFill>
            <a:srgbClr val="FFFF00"/>
          </a:solidFill>
        </p:spPr>
        <p:txBody>
          <a:bodyPr/>
          <a:lstStyle/>
          <a:p>
            <a:pPr rtl="0"/>
            <a:r>
              <a:rPr lang="en-US" altLang="en-US" sz="3200" b="1" dirty="0">
                <a:solidFill>
                  <a:srgbClr val="C00000"/>
                </a:solidFill>
                <a:cs typeface="Times New Roman" panose="02020603050405020304" pitchFamily="18" charset="0"/>
              </a:rPr>
              <a:t>Medial longitudinal bundle</a:t>
            </a:r>
            <a:endParaRPr lang="ar-EG" alt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5516" y="908720"/>
            <a:ext cx="8712968" cy="5662389"/>
          </a:xfrm>
        </p:spPr>
        <p:txBody>
          <a:bodyPr/>
          <a:lstStyle/>
          <a:p>
            <a:pPr marL="0" marR="0" algn="justLow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129540" algn="l"/>
                <a:tab pos="129540" algn="l"/>
                <a:tab pos="6057900" algn="r"/>
              </a:tabLst>
            </a:pP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It is an 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associative coordinating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 tract present 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in the brain steam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 and extends from the upper end of the midbrain to the lower end of medulla oblongata.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rtl="0">
              <a:buFont typeface="Arial" panose="020B0604020202020204" pitchFamily="34" charset="0"/>
              <a:buNone/>
            </a:pPr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* Hearing reflex function</a:t>
            </a:r>
            <a:endParaRPr lang="en-US" altLang="en-US" sz="28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l" rtl="0"/>
            <a:r>
              <a:rPr lang="en-US" altLang="en-US" sz="2800" dirty="0">
                <a:cs typeface="Arial" panose="020B0604020202020204" pitchFamily="34" charset="0"/>
              </a:rPr>
              <a:t>It connects the </a:t>
            </a:r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cochlear nuclei </a:t>
            </a:r>
            <a:r>
              <a:rPr lang="en-US" altLang="en-US" sz="2800" dirty="0">
                <a:cs typeface="Arial" panose="020B0604020202020204" pitchFamily="34" charset="0"/>
              </a:rPr>
              <a:t>with:</a:t>
            </a:r>
          </a:p>
          <a:p>
            <a:pPr algn="l" rtl="0"/>
            <a:r>
              <a:rPr lang="en-US" altLang="en-US" sz="2800" dirty="0">
                <a:cs typeface="Arial" panose="020B0604020202020204" pitchFamily="34" charset="0"/>
              </a:rPr>
              <a:t>a- Motor nuclei of </a:t>
            </a:r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3, 4 &amp; 6 </a:t>
            </a:r>
            <a:r>
              <a:rPr lang="en-US" altLang="en-US" sz="2800" dirty="0">
                <a:cs typeface="Arial" panose="020B0604020202020204" pitchFamily="34" charset="0"/>
              </a:rPr>
              <a:t>cranial nerves together.</a:t>
            </a:r>
          </a:p>
          <a:p>
            <a:pPr algn="l" rtl="0"/>
            <a:r>
              <a:rPr lang="en-US" altLang="en-US" sz="2800" dirty="0">
                <a:cs typeface="Arial" panose="020B0604020202020204" pitchFamily="34" charset="0"/>
              </a:rPr>
              <a:t>b- Motor nuclei of anterior horn cells of the spinal cord.</a:t>
            </a:r>
          </a:p>
          <a:p>
            <a:pPr algn="l" rtl="0"/>
            <a:r>
              <a:rPr lang="en-US" altLang="en-US" sz="2800" dirty="0">
                <a:cs typeface="Arial" panose="020B0604020202020204" pitchFamily="34" charset="0"/>
              </a:rPr>
              <a:t>C- Spinal part of accessory nerve nuclei</a:t>
            </a:r>
          </a:p>
          <a:p>
            <a:pPr algn="l" rtl="0"/>
            <a:r>
              <a:rPr lang="en-US" altLang="en-US" sz="2800" dirty="0">
                <a:cs typeface="Arial" panose="020B0604020202020204" pitchFamily="34" charset="0"/>
              </a:rPr>
              <a:t>- </a:t>
            </a:r>
            <a:r>
              <a:rPr lang="en-US" altLang="en-US" sz="2800" b="1" dirty="0">
                <a:cs typeface="Arial" panose="020B0604020202020204" pitchFamily="34" charset="0"/>
              </a:rPr>
              <a:t>So</a:t>
            </a:r>
            <a:r>
              <a:rPr lang="en-US" altLang="en-US" sz="2800" dirty="0">
                <a:cs typeface="Arial" panose="020B0604020202020204" pitchFamily="34" charset="0"/>
              </a:rPr>
              <a:t>, both eyes and neck move to the direction of the </a:t>
            </a:r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sound stimuli</a:t>
            </a:r>
            <a:r>
              <a:rPr lang="en-US" altLang="en-US" sz="2800" dirty="0">
                <a:cs typeface="Arial" panose="020B0604020202020204" pitchFamily="34" charset="0"/>
              </a:rPr>
              <a:t>.</a:t>
            </a:r>
          </a:p>
          <a:p>
            <a:pPr algn="l" rtl="0"/>
            <a:endParaRPr lang="en-US" altLang="en-US" dirty="0">
              <a:cs typeface="Arial" panose="020B0604020202020204" pitchFamily="34" charset="0"/>
            </a:endParaRPr>
          </a:p>
          <a:p>
            <a:endParaRPr lang="en-US" altLang="en-US" sz="2000" dirty="0">
              <a:cs typeface="Arial" panose="020B0604020202020204" pitchFamily="34" charset="0"/>
            </a:endParaRPr>
          </a:p>
          <a:p>
            <a:pPr algn="l" rtl="0"/>
            <a:endParaRPr lang="en-US" altLang="en-US" sz="2000" dirty="0">
              <a:cs typeface="Arial" panose="020B0604020202020204" pitchFamily="34" charset="0"/>
            </a:endParaRPr>
          </a:p>
          <a:p>
            <a:endParaRPr lang="en-US" altLang="en-US" sz="2000" dirty="0">
              <a:cs typeface="Arial" panose="020B0604020202020204" pitchFamily="34" charset="0"/>
            </a:endParaRPr>
          </a:p>
          <a:p>
            <a:endParaRPr lang="en-US" altLang="en-US" sz="2000" dirty="0">
              <a:cs typeface="Arial" panose="020B0604020202020204" pitchFamily="34" charset="0"/>
            </a:endParaRPr>
          </a:p>
          <a:p>
            <a:endParaRPr lang="en-US" altLang="en-US" sz="2000" dirty="0">
              <a:cs typeface="Arial" panose="020B0604020202020204" pitchFamily="34" charset="0"/>
            </a:endParaRPr>
          </a:p>
          <a:p>
            <a:endParaRPr lang="en-US" altLang="en-US" sz="2000" dirty="0">
              <a:cs typeface="Arial" panose="020B0604020202020204" pitchFamily="34" charset="0"/>
            </a:endParaRPr>
          </a:p>
          <a:p>
            <a:endParaRPr lang="en-US" altLang="en-US" sz="2000" dirty="0">
              <a:cs typeface="Arial" panose="020B0604020202020204" pitchFamily="34" charset="0"/>
            </a:endParaRPr>
          </a:p>
          <a:p>
            <a:endParaRPr lang="en-US" altLang="en-US" sz="2000" dirty="0">
              <a:cs typeface="Arial" panose="020B0604020202020204" pitchFamily="34" charset="0"/>
            </a:endParaRPr>
          </a:p>
          <a:p>
            <a:endParaRPr lang="en-US" altLang="en-US" sz="2000" dirty="0">
              <a:cs typeface="Arial" panose="020B0604020202020204" pitchFamily="34" charset="0"/>
            </a:endParaRPr>
          </a:p>
          <a:p>
            <a:endParaRPr lang="en-US" altLang="en-US" sz="2000" dirty="0">
              <a:cs typeface="Arial" panose="020B0604020202020204" pitchFamily="34" charset="0"/>
            </a:endParaRPr>
          </a:p>
          <a:p>
            <a:endParaRPr lang="en-US" altLang="en-US" sz="2000" dirty="0">
              <a:cs typeface="Arial" panose="020B0604020202020204" pitchFamily="34" charset="0"/>
            </a:endParaRPr>
          </a:p>
          <a:p>
            <a:endParaRPr lang="ar-EG" altLang="en-US" sz="2000" dirty="0"/>
          </a:p>
        </p:txBody>
      </p:sp>
    </p:spTree>
    <p:extLst>
      <p:ext uri="{BB962C8B-B14F-4D97-AF65-F5344CB8AC3E}">
        <p14:creationId xmlns:p14="http://schemas.microsoft.com/office/powerpoint/2010/main" val="630648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عنوان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64096"/>
          </a:xfrm>
          <a:solidFill>
            <a:srgbClr val="FFFF00"/>
          </a:solidFill>
        </p:spPr>
        <p:txBody>
          <a:bodyPr/>
          <a:lstStyle/>
          <a:p>
            <a:pPr rtl="0"/>
            <a:r>
              <a:rPr lang="en-US" altLang="en-US" b="1" dirty="0">
                <a:solidFill>
                  <a:srgbClr val="C00000"/>
                </a:solidFill>
                <a:cs typeface="Times New Roman" panose="02020603050405020304" pitchFamily="18" charset="0"/>
              </a:rPr>
              <a:t>Medial longitudinal bundle</a:t>
            </a:r>
            <a:endParaRPr lang="ar-EG" alt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5805264"/>
          </a:xfrm>
        </p:spPr>
        <p:txBody>
          <a:bodyPr/>
          <a:lstStyle/>
          <a:p>
            <a:pPr algn="ctr" rtl="0">
              <a:buFont typeface="Wingdings" panose="05000000000000000000" pitchFamily="2" charset="2"/>
              <a:buChar char="v"/>
            </a:pPr>
            <a:r>
              <a:rPr lang="en-US" alt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Speech function</a:t>
            </a:r>
          </a:p>
          <a:p>
            <a:pPr marL="0" indent="0" algn="l" rtl="0">
              <a:buNone/>
            </a:pP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Connects</a:t>
            </a:r>
            <a:r>
              <a:rPr lang="en-US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ranial nerves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concerned in the </a:t>
            </a: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speech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 algn="l" rtl="0"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Facial nerve (7</a:t>
            </a:r>
            <a:r>
              <a:rPr lang="en-US" altLang="en-US" sz="24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supplies muscles of the lips.</a:t>
            </a:r>
          </a:p>
          <a:p>
            <a:pPr marL="0" indent="0" algn="l" rtl="0"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Cranial root of accessory nerve (11</a:t>
            </a:r>
            <a:r>
              <a:rPr lang="en-US" altLang="en-US" sz="24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supplies muscles of the larynx.</a:t>
            </a:r>
          </a:p>
          <a:p>
            <a:pPr marL="0" indent="0" algn="l" rtl="0"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Hypoglossal nerve (12</a:t>
            </a:r>
            <a:r>
              <a:rPr lang="en-US" altLang="en-US" sz="24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supplies the muscle of the tongue.</a:t>
            </a:r>
          </a:p>
          <a:p>
            <a:pPr marL="0" indent="0" algn="l" rtl="0">
              <a:buNone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 So,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muscles of the lips, larynx and tongue work together during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speech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l" rtl="0">
              <a:buNone/>
            </a:pPr>
            <a:endParaRPr lang="en-US" alt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buFontTx/>
              <a:buChar char="-"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Connects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motor nuclei of the cranial nerve 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5th, 7th and 12th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together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the coordination of </a:t>
            </a:r>
            <a:r>
              <a:rPr lang="en-US" alt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Mastication and </a:t>
            </a:r>
            <a:r>
              <a:rPr lang="en-US" alt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swallowing</a:t>
            </a:r>
          </a:p>
          <a:p>
            <a:pPr marL="0" indent="0" algn="l" rtl="0">
              <a:buNone/>
            </a:pPr>
            <a:endParaRPr lang="en-US" altLang="en-US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rtl="0">
              <a:buNone/>
            </a:pPr>
            <a:r>
              <a:rPr lang="en-US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Connects motor nuclei of the cranial nerve  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24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4</a:t>
            </a:r>
            <a:r>
              <a:rPr lang="en-US" altLang="en-US" sz="24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6th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7th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the coordination of </a:t>
            </a:r>
            <a:r>
              <a:rPr lang="en-US" alt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eye lids and eye movements</a:t>
            </a:r>
            <a:r>
              <a:rPr lang="en-US" alt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000" dirty="0">
              <a:cs typeface="Arial" panose="020B0604020202020204" pitchFamily="34" charset="0"/>
            </a:endParaRPr>
          </a:p>
          <a:p>
            <a:pPr algn="l" rtl="0"/>
            <a:endParaRPr lang="en-US" altLang="en-US" sz="2000" dirty="0">
              <a:cs typeface="Arial" panose="020B0604020202020204" pitchFamily="34" charset="0"/>
            </a:endParaRPr>
          </a:p>
          <a:p>
            <a:pPr algn="l" rtl="0"/>
            <a:endParaRPr lang="en-US" altLang="en-US" sz="2000" dirty="0">
              <a:cs typeface="Arial" panose="020B0604020202020204" pitchFamily="34" charset="0"/>
            </a:endParaRPr>
          </a:p>
          <a:p>
            <a:pPr algn="l" rtl="0"/>
            <a:endParaRPr lang="en-US" altLang="en-US" sz="2000" dirty="0">
              <a:cs typeface="Arial" panose="020B0604020202020204" pitchFamily="34" charset="0"/>
            </a:endParaRPr>
          </a:p>
          <a:p>
            <a:pPr algn="l" rtl="0"/>
            <a:endParaRPr lang="en-US" altLang="en-US" sz="2000" dirty="0">
              <a:cs typeface="Arial" panose="020B0604020202020204" pitchFamily="34" charset="0"/>
            </a:endParaRPr>
          </a:p>
          <a:p>
            <a:pPr algn="l" rtl="0"/>
            <a:endParaRPr lang="en-US" altLang="en-US" sz="2000" dirty="0">
              <a:cs typeface="Arial" panose="020B0604020202020204" pitchFamily="34" charset="0"/>
            </a:endParaRPr>
          </a:p>
          <a:p>
            <a:pPr algn="l" rtl="0"/>
            <a:endParaRPr lang="ar-EG" altLang="en-US" sz="2000" dirty="0"/>
          </a:p>
        </p:txBody>
      </p:sp>
    </p:spTree>
    <p:extLst>
      <p:ext uri="{BB962C8B-B14F-4D97-AF65-F5344CB8AC3E}">
        <p14:creationId xmlns:p14="http://schemas.microsoft.com/office/powerpoint/2010/main" val="61602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224B35C-7563-4743-9A80-DBD10649F267}"/>
              </a:ext>
            </a:extLst>
          </p:cNvPr>
          <p:cNvSpPr txBox="1"/>
          <p:nvPr/>
        </p:nvSpPr>
        <p:spPr>
          <a:xfrm>
            <a:off x="251520" y="44624"/>
            <a:ext cx="878497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71500" marR="0" lvl="0" indent="-57150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>
                <a:tab pos="6057900" algn="r"/>
              </a:tabLst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Commissural Fibers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62255" algn="l"/>
                <a:tab pos="262255" algn="l"/>
                <a:tab pos="6057900" algn="r"/>
              </a:tabLst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They connect parts of cerebral cortex of one hemisphere with the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same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part on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opposite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side.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They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coordination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of the activities of the right and left cerebral hemisphere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206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 l="34570" t="24414" r="21484" b="26758"/>
          <a:stretch>
            <a:fillRect/>
          </a:stretch>
        </p:blipFill>
        <p:spPr>
          <a:xfrm>
            <a:off x="1907293" y="764704"/>
            <a:ext cx="6625147" cy="4104456"/>
          </a:xfrm>
          <a:prstGeom prst="rect">
            <a:avLst/>
          </a:prstGeom>
          <a:noFill/>
        </p:spPr>
      </p:pic>
      <p:sp>
        <p:nvSpPr>
          <p:cNvPr id="7" name="AutoShape 10"/>
          <p:cNvSpPr>
            <a:spLocks/>
          </p:cNvSpPr>
          <p:nvPr/>
        </p:nvSpPr>
        <p:spPr bwMode="auto">
          <a:xfrm flipH="1">
            <a:off x="-1" y="2492896"/>
            <a:ext cx="1763277" cy="792088"/>
          </a:xfrm>
          <a:prstGeom prst="callout2">
            <a:avLst>
              <a:gd name="adj1" fmla="val 44468"/>
              <a:gd name="adj2" fmla="val 15912"/>
              <a:gd name="adj3" fmla="val 8422"/>
              <a:gd name="adj4" fmla="val -30413"/>
              <a:gd name="adj5" fmla="val -5155"/>
              <a:gd name="adj6" fmla="val -104335"/>
            </a:avLst>
          </a:prstGeom>
          <a:noFill/>
          <a:ln w="38100">
            <a:solidFill>
              <a:srgbClr val="00FF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sz="3600" b="1" dirty="0">
                <a:latin typeface="Arial Black" pitchFamily="34" charset="0"/>
              </a:rPr>
              <a:t>Genu </a:t>
            </a:r>
            <a:endParaRPr lang="en-US" sz="3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9" name="AutoShape 10"/>
          <p:cNvSpPr>
            <a:spLocks/>
          </p:cNvSpPr>
          <p:nvPr/>
        </p:nvSpPr>
        <p:spPr bwMode="auto">
          <a:xfrm flipH="1">
            <a:off x="2339752" y="44624"/>
            <a:ext cx="2411760" cy="720080"/>
          </a:xfrm>
          <a:prstGeom prst="callout2">
            <a:avLst>
              <a:gd name="adj1" fmla="val 49776"/>
              <a:gd name="adj2" fmla="val 6414"/>
              <a:gd name="adj3" fmla="val 54058"/>
              <a:gd name="adj4" fmla="val -7278"/>
              <a:gd name="adj5" fmla="val 283173"/>
              <a:gd name="adj6" fmla="val -9708"/>
            </a:avLst>
          </a:prstGeom>
          <a:noFill/>
          <a:ln w="38100">
            <a:solidFill>
              <a:srgbClr val="00FF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0"/>
            <a:r>
              <a:rPr lang="en-US" sz="3200" b="1" dirty="0" smtClean="0">
                <a:solidFill>
                  <a:srgbClr val="C00000"/>
                </a:solidFill>
                <a:latin typeface="Arial Black" pitchFamily="34" charset="0"/>
              </a:rPr>
              <a:t>The body </a:t>
            </a:r>
            <a:endParaRPr lang="en-US" sz="32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0" name="AutoShape 10"/>
          <p:cNvSpPr>
            <a:spLocks/>
          </p:cNvSpPr>
          <p:nvPr/>
        </p:nvSpPr>
        <p:spPr bwMode="auto">
          <a:xfrm flipH="1">
            <a:off x="6030210" y="221784"/>
            <a:ext cx="2411760" cy="720080"/>
          </a:xfrm>
          <a:prstGeom prst="callout2">
            <a:avLst>
              <a:gd name="adj1" fmla="val 60346"/>
              <a:gd name="adj2" fmla="val 23217"/>
              <a:gd name="adj3" fmla="val 82443"/>
              <a:gd name="adj4" fmla="val 22218"/>
              <a:gd name="adj5" fmla="val 314931"/>
              <a:gd name="adj6" fmla="val 94972"/>
            </a:avLst>
          </a:prstGeom>
          <a:noFill/>
          <a:ln w="38100">
            <a:solidFill>
              <a:srgbClr val="00FF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0"/>
            <a:r>
              <a:rPr lang="en-US" sz="3200" b="1" dirty="0" err="1">
                <a:solidFill>
                  <a:srgbClr val="C00000"/>
                </a:solidFill>
                <a:latin typeface="Arial Black" pitchFamily="34" charset="0"/>
              </a:rPr>
              <a:t>Spelnium</a:t>
            </a:r>
            <a:endParaRPr lang="en-US" sz="32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07492" y="5590981"/>
            <a:ext cx="439248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457200" indent="-457200" algn="ctr" rtl="0">
              <a:buFont typeface="Wingdings" panose="05000000000000000000" pitchFamily="2" charset="2"/>
              <a:buChar char="v"/>
            </a:pPr>
            <a:r>
              <a:rPr lang="en-US" sz="3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Corpus 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callosum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6DF0E0E-B2BE-4637-8DDC-EA0C6357C5BA}"/>
              </a:ext>
            </a:extLst>
          </p:cNvPr>
          <p:cNvSpPr txBox="1"/>
          <p:nvPr/>
        </p:nvSpPr>
        <p:spPr>
          <a:xfrm>
            <a:off x="3409318" y="1556792"/>
            <a:ext cx="1746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Cingulate gyrus</a:t>
            </a:r>
          </a:p>
        </p:txBody>
      </p:sp>
      <p:sp>
        <p:nvSpPr>
          <p:cNvPr id="12" name="AutoShape 10"/>
          <p:cNvSpPr>
            <a:spLocks/>
          </p:cNvSpPr>
          <p:nvPr/>
        </p:nvSpPr>
        <p:spPr bwMode="auto">
          <a:xfrm flipH="1">
            <a:off x="35496" y="4600646"/>
            <a:ext cx="2592288" cy="792088"/>
          </a:xfrm>
          <a:prstGeom prst="callout2">
            <a:avLst>
              <a:gd name="adj1" fmla="val 22444"/>
              <a:gd name="adj2" fmla="val 44643"/>
              <a:gd name="adj3" fmla="val -14183"/>
              <a:gd name="adj4" fmla="val 44098"/>
              <a:gd name="adj5" fmla="val -254084"/>
              <a:gd name="adj6" fmla="val -60893"/>
            </a:avLst>
          </a:prstGeom>
          <a:noFill/>
          <a:ln w="38100">
            <a:solidFill>
              <a:srgbClr val="00FF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sz="3600" b="1" dirty="0">
                <a:latin typeface="Arial Black" pitchFamily="34" charset="0"/>
              </a:rPr>
              <a:t>Rostrum </a:t>
            </a:r>
            <a:endParaRPr lang="en-US" sz="3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.tif (417132 bytes)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5483308" y="1268760"/>
            <a:ext cx="3631761" cy="4032448"/>
          </a:xfrm>
          <a:prstGeom prst="rect">
            <a:avLst/>
          </a:prstGeom>
          <a:noFill/>
        </p:spPr>
      </p:pic>
      <p:sp>
        <p:nvSpPr>
          <p:cNvPr id="9" name="AutoShape 10"/>
          <p:cNvSpPr>
            <a:spLocks/>
          </p:cNvSpPr>
          <p:nvPr/>
        </p:nvSpPr>
        <p:spPr bwMode="auto">
          <a:xfrm flipH="1">
            <a:off x="5472615" y="44624"/>
            <a:ext cx="2699785" cy="1091065"/>
          </a:xfrm>
          <a:prstGeom prst="callout2">
            <a:avLst>
              <a:gd name="adj1" fmla="val 66147"/>
              <a:gd name="adj2" fmla="val 26891"/>
              <a:gd name="adj3" fmla="val 85633"/>
              <a:gd name="adj4" fmla="val 25697"/>
              <a:gd name="adj5" fmla="val 205587"/>
              <a:gd name="adj6" fmla="val 48644"/>
            </a:avLst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forceps minor is projection from genu 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 l="34570" t="24414" r="21484" b="26758"/>
          <a:stretch>
            <a:fillRect/>
          </a:stretch>
        </p:blipFill>
        <p:spPr>
          <a:xfrm>
            <a:off x="107504" y="1124744"/>
            <a:ext cx="5347060" cy="3312647"/>
          </a:xfrm>
          <a:prstGeom prst="rect">
            <a:avLst/>
          </a:prstGeom>
          <a:noFill/>
        </p:spPr>
      </p:pic>
      <p:sp>
        <p:nvSpPr>
          <p:cNvPr id="11" name="AutoShape 10"/>
          <p:cNvSpPr>
            <a:spLocks/>
          </p:cNvSpPr>
          <p:nvPr/>
        </p:nvSpPr>
        <p:spPr bwMode="auto">
          <a:xfrm flipH="1">
            <a:off x="107504" y="0"/>
            <a:ext cx="3078087" cy="844578"/>
          </a:xfrm>
          <a:prstGeom prst="callout2">
            <a:avLst>
              <a:gd name="adj1" fmla="val 95985"/>
              <a:gd name="adj2" fmla="val 88733"/>
              <a:gd name="adj3" fmla="val 154666"/>
              <a:gd name="adj4" fmla="val 87410"/>
              <a:gd name="adj5" fmla="val 299781"/>
              <a:gd name="adj6" fmla="val 43547"/>
            </a:avLst>
          </a:prstGeom>
          <a:noFill/>
          <a:ln w="38100">
            <a:solidFill>
              <a:srgbClr val="00FF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0"/>
            <a:r>
              <a:rPr lang="en-US" sz="2800" b="1" dirty="0">
                <a:solidFill>
                  <a:srgbClr val="0000FF"/>
                </a:solidFill>
              </a:rPr>
              <a:t>septum </a:t>
            </a:r>
            <a:r>
              <a:rPr lang="en-US" sz="2800" b="1" dirty="0" err="1">
                <a:solidFill>
                  <a:srgbClr val="0000FF"/>
                </a:solidFill>
              </a:rPr>
              <a:t>pellucidum</a:t>
            </a:r>
            <a:r>
              <a:rPr lang="en-US" sz="2800" b="1" dirty="0">
                <a:solidFill>
                  <a:srgbClr val="0000FF"/>
                </a:solidFill>
              </a:rPr>
              <a:t> &amp; </a:t>
            </a:r>
            <a:r>
              <a:rPr lang="en-US" sz="2800" b="1" dirty="0" smtClean="0">
                <a:solidFill>
                  <a:srgbClr val="0000FF"/>
                </a:solidFill>
              </a:rPr>
              <a:t>Ant horn of lat</a:t>
            </a:r>
            <a:r>
              <a:rPr lang="en-US" sz="2800" b="1" dirty="0">
                <a:solidFill>
                  <a:srgbClr val="0000FF"/>
                </a:solidFill>
              </a:rPr>
              <a:t>. vent</a:t>
            </a:r>
          </a:p>
        </p:txBody>
      </p:sp>
      <p:sp>
        <p:nvSpPr>
          <p:cNvPr id="12" name="AutoShape 10"/>
          <p:cNvSpPr>
            <a:spLocks/>
          </p:cNvSpPr>
          <p:nvPr/>
        </p:nvSpPr>
        <p:spPr bwMode="auto">
          <a:xfrm flipH="1">
            <a:off x="82456" y="3621263"/>
            <a:ext cx="1338940" cy="792088"/>
          </a:xfrm>
          <a:prstGeom prst="callout2">
            <a:avLst>
              <a:gd name="adj1" fmla="val 22548"/>
              <a:gd name="adj2" fmla="val 87791"/>
              <a:gd name="adj3" fmla="val -79255"/>
              <a:gd name="adj4" fmla="val 93306"/>
              <a:gd name="adj5" fmla="val -146900"/>
              <a:gd name="adj6" fmla="val -5582"/>
            </a:avLst>
          </a:prstGeom>
          <a:noFill/>
          <a:ln w="38100">
            <a:solidFill>
              <a:srgbClr val="00FF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sz="3600" b="1" dirty="0"/>
              <a:t>Genu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3" name="AutoShape 10"/>
          <p:cNvSpPr>
            <a:spLocks/>
          </p:cNvSpPr>
          <p:nvPr/>
        </p:nvSpPr>
        <p:spPr bwMode="auto">
          <a:xfrm flipH="1">
            <a:off x="35496" y="4600646"/>
            <a:ext cx="2123728" cy="792088"/>
          </a:xfrm>
          <a:prstGeom prst="callout2">
            <a:avLst>
              <a:gd name="adj1" fmla="val 22444"/>
              <a:gd name="adj2" fmla="val 44643"/>
              <a:gd name="adj3" fmla="val -14183"/>
              <a:gd name="adj4" fmla="val 44098"/>
              <a:gd name="adj5" fmla="val -254084"/>
              <a:gd name="adj6" fmla="val 12521"/>
            </a:avLst>
          </a:prstGeom>
          <a:noFill/>
          <a:ln w="38100">
            <a:solidFill>
              <a:srgbClr val="00FF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sz="3600" b="1" dirty="0"/>
              <a:t>Rostrum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4" name="AutoShape 10"/>
          <p:cNvSpPr>
            <a:spLocks/>
          </p:cNvSpPr>
          <p:nvPr/>
        </p:nvSpPr>
        <p:spPr bwMode="auto">
          <a:xfrm flipH="1">
            <a:off x="35496" y="5392734"/>
            <a:ext cx="2771800" cy="844578"/>
          </a:xfrm>
          <a:prstGeom prst="callout2">
            <a:avLst>
              <a:gd name="adj1" fmla="val 18819"/>
              <a:gd name="adj2" fmla="val 31301"/>
              <a:gd name="adj3" fmla="val 4487"/>
              <a:gd name="adj4" fmla="val 24459"/>
              <a:gd name="adj5" fmla="val -283410"/>
              <a:gd name="adj6" fmla="val 28260"/>
            </a:avLst>
          </a:prstGeom>
          <a:noFill/>
          <a:ln w="38100">
            <a:solidFill>
              <a:srgbClr val="00FF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sz="3600" b="1" dirty="0">
                <a:solidFill>
                  <a:srgbClr val="6600CC"/>
                </a:solidFill>
              </a:rPr>
              <a:t>lamina </a:t>
            </a:r>
            <a:r>
              <a:rPr lang="en-US" sz="3600" b="1" dirty="0" err="1">
                <a:solidFill>
                  <a:srgbClr val="6600CC"/>
                </a:solidFill>
              </a:rPr>
              <a:t>terminalis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59101" y="5879013"/>
            <a:ext cx="439248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457200" indent="-457200" algn="ctr" rtl="0">
              <a:buFont typeface="Wingdings" panose="05000000000000000000" pitchFamily="2" charset="2"/>
              <a:buChar char="v"/>
            </a:pPr>
            <a:r>
              <a:rPr lang="en-US" sz="3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Corpus 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callosum</a:t>
            </a:r>
          </a:p>
        </p:txBody>
      </p:sp>
    </p:spTree>
    <p:extLst>
      <p:ext uri="{BB962C8B-B14F-4D97-AF65-F5344CB8AC3E}">
        <p14:creationId xmlns:p14="http://schemas.microsoft.com/office/powerpoint/2010/main" val="69188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4CA8970-5088-4897-8184-B93452271A69}"/>
              </a:ext>
            </a:extLst>
          </p:cNvPr>
          <p:cNvSpPr/>
          <p:nvPr/>
        </p:nvSpPr>
        <p:spPr>
          <a:xfrm>
            <a:off x="0" y="12094"/>
            <a:ext cx="5148064" cy="7402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lnSpc>
                <a:spcPct val="125000"/>
              </a:lnSpc>
              <a:tabLst>
                <a:tab pos="262255" algn="l"/>
                <a:tab pos="129540" algn="l"/>
                <a:tab pos="262255" algn="l"/>
                <a:tab pos="6057900" algn="r"/>
              </a:tabLst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 Parts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 the corpus callosum</a:t>
            </a: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68325" marR="0" indent="-4572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AutoNum type="alphaLcParenR"/>
              <a:tabLst>
                <a:tab pos="413385" algn="l"/>
                <a:tab pos="111125" algn="l"/>
                <a:tab pos="413385" algn="l"/>
                <a:tab pos="6057900" algn="r"/>
              </a:tabLst>
            </a:pPr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Rostrum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</a:p>
          <a:p>
            <a:pPr marL="413385" marR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413385" algn="l"/>
                <a:tab pos="111125" algn="l"/>
                <a:tab pos="413385" algn="l"/>
                <a:tab pos="6057900" algn="r"/>
              </a:tabLst>
            </a:pP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Downward tapering part of corpus callosum.</a:t>
            </a:r>
          </a:p>
          <a:p>
            <a:pPr marL="413385" marR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413385" algn="l"/>
                <a:tab pos="111125" algn="l"/>
                <a:tab pos="413385" algn="l"/>
                <a:tab pos="6057900" algn="r"/>
              </a:tabLs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It connects the genu with the lamina terminalis.</a:t>
            </a:r>
          </a:p>
          <a:p>
            <a:pPr marL="413385" marR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413385" algn="l"/>
                <a:tab pos="111125" algn="l"/>
                <a:tab pos="413385" algn="l"/>
                <a:tab pos="6057900" algn="r"/>
              </a:tabLst>
            </a:pP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It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forms floor of anterior horn of lateral ventricle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413385" algn="l" rtl="0">
              <a:lnSpc>
                <a:spcPct val="125000"/>
              </a:lnSpc>
              <a:tabLst>
                <a:tab pos="413385" algn="l"/>
                <a:tab pos="111125" algn="l"/>
                <a:tab pos="413385" algn="l"/>
                <a:tab pos="6057900" algn="r"/>
              </a:tabLst>
            </a:pP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it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connects fibers of </a:t>
            </a: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frontal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lobe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l" rtl="0">
              <a:lnSpc>
                <a:spcPct val="125000"/>
              </a:lnSpc>
              <a:tabLst>
                <a:tab pos="874395" algn="l"/>
                <a:tab pos="874395" algn="l"/>
                <a:tab pos="6057900" algn="r"/>
              </a:tabLst>
            </a:pP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Genu;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0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63550" algn="l" rtl="0">
              <a:lnSpc>
                <a:spcPct val="125000"/>
              </a:lnSpc>
              <a:tabLst>
                <a:tab pos="874395" algn="l"/>
                <a:tab pos="874395" algn="l"/>
                <a:tab pos="6057900" algn="r"/>
              </a:tabLst>
            </a:pP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 is the thick anterior end of the corpus callosum. </a:t>
            </a:r>
          </a:p>
          <a:p>
            <a:pPr marL="457200" marR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874395" algn="l"/>
                <a:tab pos="874395" algn="l"/>
                <a:tab pos="6057900" algn="r"/>
              </a:tabLs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It forms anterior 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boundary &amp; roof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 anterior 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horn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 lateral ventricle.</a:t>
            </a:r>
          </a:p>
          <a:p>
            <a:pPr marL="566738" marR="0" indent="-109538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874395" algn="l"/>
                <a:tab pos="874395" algn="l"/>
                <a:tab pos="6057900" algn="r"/>
              </a:tabLst>
            </a:pP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On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each side, the fibers curve forward and form the 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forceps </a:t>
            </a:r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minor</a:t>
            </a:r>
          </a:p>
          <a:p>
            <a:pPr marL="457200" algn="l" rtl="0">
              <a:lnSpc>
                <a:spcPct val="125000"/>
              </a:lnSpc>
              <a:tabLst>
                <a:tab pos="874395" algn="l"/>
                <a:tab pos="874395" algn="l"/>
                <a:tab pos="6057900" algn="r"/>
              </a:tabLst>
            </a:pP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It connects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fibers of the </a:t>
            </a: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frontal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lobe.</a:t>
            </a:r>
            <a:endParaRPr lang="en-US" sz="2000" dirty="0">
              <a:solidFill>
                <a:srgbClr val="0000FF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marR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874395" algn="l"/>
                <a:tab pos="874395" algn="l"/>
                <a:tab pos="6057900" algn="r"/>
              </a:tabLst>
            </a:pP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764704"/>
            <a:ext cx="4176464" cy="453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3953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922019"/>
            <a:ext cx="9041130" cy="507166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3528" y="5589240"/>
            <a:ext cx="2736304" cy="576064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3528" y="5589240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800" b="1" dirty="0" smtClean="0"/>
              <a:t>Coronal section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773522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BEB5EA3-35CB-494E-BC91-470AA4F529F6}"/>
              </a:ext>
            </a:extLst>
          </p:cNvPr>
          <p:cNvSpPr/>
          <p:nvPr/>
        </p:nvSpPr>
        <p:spPr>
          <a:xfrm>
            <a:off x="0" y="-99392"/>
            <a:ext cx="9144000" cy="7046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marR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874395" algn="l"/>
                <a:tab pos="874395" algn="l"/>
                <a:tab pos="6057900" algn="r"/>
              </a:tabLst>
            </a:pP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c) Body (trunk); </a:t>
            </a:r>
            <a:endParaRPr lang="en-US" sz="2600" b="1" dirty="0" smtClean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114300" marR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874395" algn="l"/>
                <a:tab pos="874395" algn="l"/>
                <a:tab pos="6057900" algn="r"/>
              </a:tabLst>
            </a:pPr>
            <a:r>
              <a:rPr lang="en-US" sz="2600" b="1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1- </a:t>
            </a:r>
            <a:r>
              <a:rPr lang="en-US" sz="26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The inferior surface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endParaRPr lang="en-US" sz="2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89535" algn="l"/>
                <a:tab pos="89535" algn="l"/>
                <a:tab pos="6057900" algn="r"/>
              </a:tabLst>
            </a:pPr>
            <a:r>
              <a:rPr lang="en-US" sz="2600" b="1" dirty="0">
                <a:latin typeface="Arial" panose="020B0604020202020204" pitchFamily="34" charset="0"/>
                <a:ea typeface="Times New Roman" panose="02020603050405020304" pitchFamily="18" charset="0"/>
              </a:rPr>
              <a:t>a- Median plane,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</a:rPr>
              <a:t> attached to fornix by septum pellucidum.</a:t>
            </a:r>
            <a:endParaRPr lang="en-US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89535" algn="l"/>
                <a:tab pos="89535" algn="l"/>
                <a:tab pos="6057900" algn="r"/>
              </a:tabLst>
            </a:pPr>
            <a:r>
              <a:rPr lang="en-US" sz="2600" b="1" dirty="0">
                <a:latin typeface="Arial" panose="020B0604020202020204" pitchFamily="34" charset="0"/>
                <a:ea typeface="Times New Roman" panose="02020603050405020304" pitchFamily="18" charset="0"/>
              </a:rPr>
              <a:t>b- On each side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</a:rPr>
              <a:t>, forms roof central part of lateral ventricle.</a:t>
            </a:r>
            <a:endParaRPr lang="en-US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874395" algn="l"/>
                <a:tab pos="874395" algn="l"/>
                <a:tab pos="6057900" algn="r"/>
              </a:tabLst>
            </a:pPr>
            <a:r>
              <a:rPr lang="en-US" sz="26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2- The superior surface;</a:t>
            </a:r>
            <a:endParaRPr lang="en-US" sz="26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874395" algn="l"/>
                <a:tab pos="874395" algn="l"/>
                <a:tab pos="6057900" algn="r"/>
              </a:tabLst>
            </a:pPr>
            <a:r>
              <a:rPr lang="en-US" sz="2600" b="1" dirty="0">
                <a:latin typeface="Arial" panose="020B0604020202020204" pitchFamily="34" charset="0"/>
                <a:ea typeface="Times New Roman" panose="02020603050405020304" pitchFamily="18" charset="0"/>
              </a:rPr>
              <a:t>a- Median plane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</a:rPr>
              <a:t>, it lies in the floor of the median longitudinal fissure and related to the falx cerebri.</a:t>
            </a:r>
            <a:endParaRPr lang="en-US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89535" algn="l"/>
                <a:tab pos="89535" algn="l"/>
                <a:tab pos="6057900" algn="r"/>
              </a:tabLst>
            </a:pPr>
            <a:r>
              <a:rPr lang="en-US" sz="2600" b="1" dirty="0">
                <a:latin typeface="Arial" panose="020B0604020202020204" pitchFamily="34" charset="0"/>
                <a:ea typeface="Times New Roman" panose="02020603050405020304" pitchFamily="18" charset="0"/>
              </a:rPr>
              <a:t>b- On each side,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</a:rPr>
              <a:t> related to cingulate gyrus separated from it by callosal sulcus that contains anterior cerebral artery</a:t>
            </a:r>
            <a:r>
              <a:rPr lang="en-US" sz="2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pPr marL="457200" algn="l" rtl="0">
              <a:lnSpc>
                <a:spcPct val="125000"/>
              </a:lnSpc>
              <a:tabLst>
                <a:tab pos="89535" algn="l"/>
                <a:tab pos="89535" algn="l"/>
                <a:tab pos="6057900" algn="r"/>
              </a:tabLst>
            </a:pPr>
            <a:r>
              <a:rPr lang="en-US" sz="2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- It connects 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</a:rPr>
              <a:t>fibers of posterior part of the </a:t>
            </a:r>
            <a:r>
              <a:rPr lang="en-US" sz="2600" b="1" dirty="0">
                <a:latin typeface="Arial" panose="020B0604020202020204" pitchFamily="34" charset="0"/>
                <a:ea typeface="Times New Roman" panose="02020603050405020304" pitchFamily="18" charset="0"/>
              </a:rPr>
              <a:t>frontal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</a:rPr>
              <a:t> lobe and </a:t>
            </a:r>
            <a:r>
              <a:rPr lang="en-US" sz="2600" b="1" dirty="0">
                <a:latin typeface="Arial" panose="020B0604020202020204" pitchFamily="34" charset="0"/>
                <a:ea typeface="Times New Roman" panose="02020603050405020304" pitchFamily="18" charset="0"/>
              </a:rPr>
              <a:t>parietal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lobe.</a:t>
            </a:r>
            <a:endParaRPr lang="en-US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2829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tif (417132 bytes)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4807830" y="44624"/>
            <a:ext cx="4320480" cy="4797152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9040"/>
            <a:ext cx="4030980" cy="284988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8991187-E68A-4E35-B75B-B0C013E0035D}"/>
              </a:ext>
            </a:extLst>
          </p:cNvPr>
          <p:cNvSpPr/>
          <p:nvPr/>
        </p:nvSpPr>
        <p:spPr>
          <a:xfrm>
            <a:off x="2751994" y="5307706"/>
            <a:ext cx="6356510" cy="1433662"/>
          </a:xfrm>
          <a:prstGeom prst="rect">
            <a:avLst/>
          </a:prstGeom>
          <a:ln>
            <a:solidFill>
              <a:srgbClr val="D60093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l" rtl="0">
              <a:lnSpc>
                <a:spcPct val="125000"/>
              </a:lnSpc>
              <a:tabLst>
                <a:tab pos="173038" algn="l"/>
                <a:tab pos="873125" algn="l"/>
                <a:tab pos="873125" algn="l"/>
                <a:tab pos="6057900" algn="r"/>
              </a:tabLst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Tapetum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fibers of the trunk and splenium which form the roof, lateral wall and floor of posterior horn of the lateral ventricle. 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504" y="86286"/>
            <a:ext cx="4572000" cy="2631490"/>
          </a:xfrm>
          <a:prstGeom prst="rect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 algn="l" rtl="0">
              <a:lnSpc>
                <a:spcPct val="125000"/>
              </a:lnSpc>
              <a:tabLst>
                <a:tab pos="413385" algn="l"/>
                <a:tab pos="111125" algn="l"/>
                <a:tab pos="413385" algn="l"/>
                <a:tab pos="6057900" algn="r"/>
              </a:tabLst>
            </a:pP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d) </a:t>
            </a:r>
            <a:r>
              <a:rPr lang="en-US" sz="22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Splenium</a:t>
            </a:r>
            <a:r>
              <a:rPr lang="en-US" sz="22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r>
              <a:rPr lang="en-US" sz="22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</a:rPr>
              <a:t>thick posterior end of the corpus callosum.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873125" algn="l"/>
                <a:tab pos="873125" algn="l"/>
                <a:tab pos="6057900" algn="r"/>
              </a:tabLst>
            </a:pPr>
            <a:r>
              <a:rPr lang="en-US" sz="22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- Its 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</a:rPr>
              <a:t>posterior fibers curve posteriorly forming </a:t>
            </a:r>
            <a:r>
              <a:rPr lang="en-US" sz="2200" b="1" dirty="0">
                <a:latin typeface="Arial" panose="020B0604020202020204" pitchFamily="34" charset="0"/>
                <a:ea typeface="Times New Roman" panose="02020603050405020304" pitchFamily="18" charset="0"/>
              </a:rPr>
              <a:t>forceps </a:t>
            </a:r>
            <a:r>
              <a:rPr lang="en-US" sz="22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major</a:t>
            </a:r>
          </a:p>
          <a:p>
            <a:pPr marR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873125" algn="l"/>
                <a:tab pos="873125" algn="l"/>
                <a:tab pos="6057900" algn="r"/>
              </a:tabLst>
            </a:pPr>
            <a:r>
              <a:rPr lang="en-US" sz="2200" dirty="0" smtClean="0">
                <a:latin typeface="Arial" panose="020B0604020202020204" pitchFamily="34" charset="0"/>
              </a:rPr>
              <a:t>- It 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connects fibers of 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occipital and temporal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lobes.</a:t>
            </a:r>
            <a:endParaRPr lang="en-US" sz="2200" dirty="0"/>
          </a:p>
        </p:txBody>
      </p:sp>
      <p:sp>
        <p:nvSpPr>
          <p:cNvPr id="8" name="AutoShape 10"/>
          <p:cNvSpPr>
            <a:spLocks/>
          </p:cNvSpPr>
          <p:nvPr/>
        </p:nvSpPr>
        <p:spPr bwMode="auto">
          <a:xfrm flipH="1">
            <a:off x="2699792" y="3346047"/>
            <a:ext cx="2123728" cy="1091065"/>
          </a:xfrm>
          <a:prstGeom prst="callout2">
            <a:avLst>
              <a:gd name="adj1" fmla="val 40241"/>
              <a:gd name="adj2" fmla="val 16679"/>
              <a:gd name="adj3" fmla="val 42218"/>
              <a:gd name="adj4" fmla="val -7780"/>
              <a:gd name="adj5" fmla="val -26772"/>
              <a:gd name="adj6" fmla="val -62745"/>
            </a:avLst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forceps major is projection from splenium </a:t>
            </a:r>
          </a:p>
        </p:txBody>
      </p:sp>
    </p:spTree>
    <p:extLst>
      <p:ext uri="{BB962C8B-B14F-4D97-AF65-F5344CB8AC3E}">
        <p14:creationId xmlns:p14="http://schemas.microsoft.com/office/powerpoint/2010/main" val="119438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AutoShape 2">
            <a:extLst>
              <a:ext uri="{FF2B5EF4-FFF2-40B4-BE49-F238E27FC236}">
                <a16:creationId xmlns:a16="http://schemas.microsoft.com/office/drawing/2014/main" xmlns="" id="{FD76B35F-6DBC-4EC2-9E22-30B27E0ED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616" y="836712"/>
            <a:ext cx="6552728" cy="5184576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en-US" sz="1013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xmlns="" id="{65BA34F3-2CB8-46C3-9A8C-883DED3B5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3728" y="1487912"/>
            <a:ext cx="4752528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White Matter of cerebral hemisphere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lum bright="-10000" contrast="40000"/>
          </a:blip>
          <a:srcRect l="7547" b="26992"/>
          <a:stretch>
            <a:fillRect/>
          </a:stretch>
        </p:blipFill>
        <p:spPr bwMode="auto">
          <a:xfrm>
            <a:off x="1115616" y="0"/>
            <a:ext cx="7920880" cy="6308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AutoShape 15"/>
          <p:cNvSpPr>
            <a:spLocks/>
          </p:cNvSpPr>
          <p:nvPr/>
        </p:nvSpPr>
        <p:spPr bwMode="auto">
          <a:xfrm flipH="1">
            <a:off x="6156176" y="2419147"/>
            <a:ext cx="2088232" cy="500066"/>
          </a:xfrm>
          <a:prstGeom prst="callout2">
            <a:avLst>
              <a:gd name="adj1" fmla="val 94116"/>
              <a:gd name="adj2" fmla="val 70398"/>
              <a:gd name="adj3" fmla="val 253605"/>
              <a:gd name="adj4" fmla="val 78933"/>
              <a:gd name="adj5" fmla="val 310558"/>
              <a:gd name="adj6" fmla="val 108488"/>
            </a:avLst>
          </a:prstGeom>
          <a:noFill/>
          <a:ln w="38100">
            <a:solidFill>
              <a:srgbClr val="00FF00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Pineal body</a:t>
            </a:r>
          </a:p>
        </p:txBody>
      </p:sp>
      <p:sp>
        <p:nvSpPr>
          <p:cNvPr id="8" name="AutoShape 10">
            <a:extLst>
              <a:ext uri="{FF2B5EF4-FFF2-40B4-BE49-F238E27FC236}">
                <a16:creationId xmlns:a16="http://schemas.microsoft.com/office/drawing/2014/main" xmlns="" id="{B3914724-A6CA-4FBF-A7E4-C96C133D28DD}"/>
              </a:ext>
            </a:extLst>
          </p:cNvPr>
          <p:cNvSpPr>
            <a:spLocks/>
          </p:cNvSpPr>
          <p:nvPr/>
        </p:nvSpPr>
        <p:spPr bwMode="auto">
          <a:xfrm flipH="1">
            <a:off x="0" y="1749849"/>
            <a:ext cx="2771800" cy="844578"/>
          </a:xfrm>
          <a:prstGeom prst="callout2">
            <a:avLst>
              <a:gd name="adj1" fmla="val 55561"/>
              <a:gd name="adj2" fmla="val 14569"/>
              <a:gd name="adj3" fmla="val 260223"/>
              <a:gd name="adj4" fmla="val 7452"/>
              <a:gd name="adj5" fmla="val 262484"/>
              <a:gd name="adj6" fmla="val -63292"/>
            </a:avLst>
          </a:prstGeom>
          <a:noFill/>
          <a:ln w="5715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2-The anterior commissure </a:t>
            </a:r>
          </a:p>
        </p:txBody>
      </p:sp>
      <p:sp>
        <p:nvSpPr>
          <p:cNvPr id="12" name="AutoShape 15">
            <a:extLst>
              <a:ext uri="{FF2B5EF4-FFF2-40B4-BE49-F238E27FC236}">
                <a16:creationId xmlns:a16="http://schemas.microsoft.com/office/drawing/2014/main" xmlns="" id="{86340035-2BFA-4CE3-B87F-08FCFE02535A}"/>
              </a:ext>
            </a:extLst>
          </p:cNvPr>
          <p:cNvSpPr>
            <a:spLocks/>
          </p:cNvSpPr>
          <p:nvPr/>
        </p:nvSpPr>
        <p:spPr bwMode="auto">
          <a:xfrm flipH="1">
            <a:off x="6830847" y="-17625"/>
            <a:ext cx="2421673" cy="844578"/>
          </a:xfrm>
          <a:prstGeom prst="callout2">
            <a:avLst>
              <a:gd name="adj1" fmla="val 65854"/>
              <a:gd name="adj2" fmla="val 77969"/>
              <a:gd name="adj3" fmla="val 80580"/>
              <a:gd name="adj4" fmla="val 112937"/>
              <a:gd name="adj5" fmla="val 452291"/>
              <a:gd name="adj6" fmla="val 137649"/>
            </a:avLst>
          </a:prstGeom>
          <a:noFill/>
          <a:ln w="57150">
            <a:solidFill>
              <a:srgbClr val="FF0066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4-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Habenular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commissure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BE31A8C-67EA-4CB3-BA85-D8587EFEBFD2}"/>
              </a:ext>
            </a:extLst>
          </p:cNvPr>
          <p:cNvSpPr txBox="1"/>
          <p:nvPr/>
        </p:nvSpPr>
        <p:spPr>
          <a:xfrm>
            <a:off x="3977126" y="2272882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3600" b="1" dirty="0"/>
              <a:t>CC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75495BD-387C-44DD-B821-489E617ACE6D}"/>
              </a:ext>
            </a:extLst>
          </p:cNvPr>
          <p:cNvSpPr txBox="1"/>
          <p:nvPr/>
        </p:nvSpPr>
        <p:spPr>
          <a:xfrm>
            <a:off x="3581082" y="1848972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3600" b="1" dirty="0"/>
              <a:t>CG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766229A-9534-4DD1-893E-8FA1A1697B8C}"/>
              </a:ext>
            </a:extLst>
          </p:cNvPr>
          <p:cNvSpPr txBox="1"/>
          <p:nvPr/>
        </p:nvSpPr>
        <p:spPr>
          <a:xfrm>
            <a:off x="196706" y="6146922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3600" b="1" dirty="0"/>
              <a:t>Sagittal section</a:t>
            </a:r>
          </a:p>
        </p:txBody>
      </p:sp>
      <p:sp>
        <p:nvSpPr>
          <p:cNvPr id="13" name="AutoShape 10"/>
          <p:cNvSpPr>
            <a:spLocks/>
          </p:cNvSpPr>
          <p:nvPr/>
        </p:nvSpPr>
        <p:spPr bwMode="auto">
          <a:xfrm flipH="1">
            <a:off x="196706" y="-17625"/>
            <a:ext cx="2771800" cy="844578"/>
          </a:xfrm>
          <a:prstGeom prst="callout2">
            <a:avLst>
              <a:gd name="adj1" fmla="val 46228"/>
              <a:gd name="adj2" fmla="val 22532"/>
              <a:gd name="adj3" fmla="val 211825"/>
              <a:gd name="adj4" fmla="val -47209"/>
              <a:gd name="adj5" fmla="val 482243"/>
              <a:gd name="adj6" fmla="val -101042"/>
            </a:avLst>
          </a:prstGeom>
          <a:noFill/>
          <a:ln w="38100">
            <a:solidFill>
              <a:srgbClr val="00FF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3-Posterior commissure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6600C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3926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EA9D45E-E60D-4507-B0BE-0903C6B2D113}"/>
              </a:ext>
            </a:extLst>
          </p:cNvPr>
          <p:cNvSpPr/>
          <p:nvPr/>
        </p:nvSpPr>
        <p:spPr>
          <a:xfrm>
            <a:off x="0" y="-64850"/>
            <a:ext cx="9144000" cy="7094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2255" algn="l"/>
                <a:tab pos="129540" algn="l"/>
                <a:tab pos="262255" algn="l"/>
                <a:tab pos="6057900" algn="r"/>
              </a:tabLst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2- Anterior commissure: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2255" algn="l"/>
                <a:tab pos="129540" algn="l"/>
                <a:tab pos="262255" algn="l"/>
                <a:tab pos="6057900" algn="r"/>
              </a:tabLst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- It presents between lamina terminalis and anterior column of the fornix.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2255" algn="l"/>
                <a:tab pos="262255" algn="l"/>
                <a:tab pos="6057900" algn="r"/>
              </a:tabLst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- It connects the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olfactory bulbs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and anterior parts of the temporal lobe.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2255" algn="l"/>
                <a:tab pos="129540" algn="l"/>
                <a:tab pos="262255" algn="l"/>
                <a:tab pos="6057900" algn="r"/>
              </a:tabLst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3- Posterior commissure: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2255" algn="l"/>
                <a:tab pos="129540" algn="l"/>
                <a:tab pos="262255" algn="l"/>
                <a:tab pos="6057900" algn="r"/>
              </a:tabLst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- It presents above the tectum of the midbrain and below the pineal body (gland).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2255" algn="l"/>
                <a:tab pos="129540" algn="l"/>
                <a:tab pos="262255" algn="l"/>
                <a:tab pos="6057900" algn="r"/>
              </a:tabLst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- It connects the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superior colliculus, pretectal nuclei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of the midbrain and medial longitudinal bundles.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2255" algn="l"/>
                <a:tab pos="262255" algn="l"/>
                <a:tab pos="6057900" algn="r"/>
              </a:tabLst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4- Habenular commissure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;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2255" algn="l"/>
                <a:tab pos="262255" algn="l"/>
                <a:tab pos="6057900" algn="r"/>
              </a:tabLst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- It presents at the root of the pineal body (gland).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2255" algn="l"/>
                <a:tab pos="262255" algn="l"/>
                <a:tab pos="6057900" algn="r"/>
              </a:tabLst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- It connects the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habenular nuclei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of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the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epithalamus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of both sides.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51554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7" name="Picture 4" descr="D:\جامعة مؤتة\Integrated Modules\2- C N S\Images\6- basal ganglia &amp; ventricles\Boundaries-and-recess-of-Third-Ventricle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4" t="1647" r="1332" b="-1647"/>
          <a:stretch/>
        </p:blipFill>
        <p:spPr>
          <a:xfrm>
            <a:off x="-24886" y="188640"/>
            <a:ext cx="9168714" cy="6470923"/>
          </a:xfrm>
          <a:noFill/>
        </p:spPr>
      </p:pic>
      <p:sp>
        <p:nvSpPr>
          <p:cNvPr id="4" name="نجمة ذات 5 نقاط 3"/>
          <p:cNvSpPr/>
          <p:nvPr/>
        </p:nvSpPr>
        <p:spPr>
          <a:xfrm>
            <a:off x="61300" y="2851795"/>
            <a:ext cx="357187" cy="214313"/>
          </a:xfrm>
          <a:prstGeom prst="star5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EG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نجمة ذات 5 نقاط 4"/>
          <p:cNvSpPr/>
          <p:nvPr/>
        </p:nvSpPr>
        <p:spPr>
          <a:xfrm>
            <a:off x="8684599" y="2708920"/>
            <a:ext cx="285750" cy="285750"/>
          </a:xfrm>
          <a:prstGeom prst="star5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E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نجمة ذات 5 نقاط 6"/>
          <p:cNvSpPr/>
          <p:nvPr/>
        </p:nvSpPr>
        <p:spPr>
          <a:xfrm>
            <a:off x="8783466" y="1700808"/>
            <a:ext cx="357187" cy="214312"/>
          </a:xfrm>
          <a:prstGeom prst="star5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E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2EDF36B-BAF8-4AB3-AAFF-7D46F40369C5}"/>
              </a:ext>
            </a:extLst>
          </p:cNvPr>
          <p:cNvSpPr txBox="1"/>
          <p:nvPr/>
        </p:nvSpPr>
        <p:spPr>
          <a:xfrm>
            <a:off x="239894" y="40393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3600" b="1" dirty="0">
                <a:solidFill>
                  <a:srgbClr val="FF0000"/>
                </a:solidFill>
              </a:rPr>
              <a:t>Commissural </a:t>
            </a:r>
            <a:r>
              <a:rPr lang="en-US" sz="3600" b="1" dirty="0" err="1">
                <a:solidFill>
                  <a:srgbClr val="FF0000"/>
                </a:solidFill>
              </a:rPr>
              <a:t>fibres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7646D46-111B-4334-8927-1A1AE29096EC}"/>
              </a:ext>
            </a:extLst>
          </p:cNvPr>
          <p:cNvSpPr txBox="1"/>
          <p:nvPr/>
        </p:nvSpPr>
        <p:spPr>
          <a:xfrm>
            <a:off x="5558903" y="6211669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3600" b="1" dirty="0"/>
              <a:t>Sagittal section</a:t>
            </a:r>
          </a:p>
        </p:txBody>
      </p:sp>
    </p:spTree>
    <p:extLst>
      <p:ext uri="{BB962C8B-B14F-4D97-AF65-F5344CB8AC3E}">
        <p14:creationId xmlns:p14="http://schemas.microsoft.com/office/powerpoint/2010/main" val="18251664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Object 2">
            <a:extLst>
              <a:ext uri="{FF2B5EF4-FFF2-40B4-BE49-F238E27FC236}">
                <a16:creationId xmlns:a16="http://schemas.microsoft.com/office/drawing/2014/main" xmlns="" id="{5BEAF321-CE8B-4EFD-9974-5224A4C8CD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96880" y="2018110"/>
          <a:ext cx="1950244" cy="282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" name="Clip" r:id="rId4" imgW="3467100" imgH="5018088" progId="MS_ClipArt_Gallery.2">
                  <p:embed/>
                </p:oleObj>
              </mc:Choice>
              <mc:Fallback>
                <p:oleObj name="Clip" r:id="rId4" imgW="3467100" imgH="5018088" progId="MS_ClipArt_Gallery.2">
                  <p:embed/>
                  <p:pic>
                    <p:nvPicPr>
                      <p:cNvPr id="36866" name="Object 2">
                        <a:extLst>
                          <a:ext uri="{FF2B5EF4-FFF2-40B4-BE49-F238E27FC236}">
                            <a16:creationId xmlns:a16="http://schemas.microsoft.com/office/drawing/2014/main" xmlns="" id="{5BEAF321-CE8B-4EFD-9974-5224A4C8CD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6880" y="2018110"/>
                        <a:ext cx="1950244" cy="282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7" name="Object 3">
            <a:extLst>
              <a:ext uri="{FF2B5EF4-FFF2-40B4-BE49-F238E27FC236}">
                <a16:creationId xmlns:a16="http://schemas.microsoft.com/office/drawing/2014/main" xmlns="" id="{D3B55F9F-14CC-4C1F-9099-44FA0F7FA8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82605" y="2103835"/>
          <a:ext cx="1950244" cy="282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1" name="Clip" r:id="rId6" imgW="3467100" imgH="5018088" progId="MS_ClipArt_Gallery.2">
                  <p:embed/>
                </p:oleObj>
              </mc:Choice>
              <mc:Fallback>
                <p:oleObj name="Clip" r:id="rId6" imgW="3467100" imgH="5018088" progId="MS_ClipArt_Gallery.2">
                  <p:embed/>
                  <p:pic>
                    <p:nvPicPr>
                      <p:cNvPr id="36867" name="Object 3">
                        <a:extLst>
                          <a:ext uri="{FF2B5EF4-FFF2-40B4-BE49-F238E27FC236}">
                            <a16:creationId xmlns:a16="http://schemas.microsoft.com/office/drawing/2014/main" xmlns="" id="{D3B55F9F-14CC-4C1F-9099-44FA0F7FA8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2605" y="2103835"/>
                        <a:ext cx="1950244" cy="282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8" name="Object 4">
            <a:extLst>
              <a:ext uri="{FF2B5EF4-FFF2-40B4-BE49-F238E27FC236}">
                <a16:creationId xmlns:a16="http://schemas.microsoft.com/office/drawing/2014/main" xmlns="" id="{7E469F78-8BBE-4AF3-975C-D1349B7061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68330" y="2189560"/>
          <a:ext cx="1950244" cy="282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2" name="Clip" r:id="rId7" imgW="3467100" imgH="5018088" progId="MS_ClipArt_Gallery.2">
                  <p:embed/>
                </p:oleObj>
              </mc:Choice>
              <mc:Fallback>
                <p:oleObj name="Clip" r:id="rId7" imgW="3467100" imgH="5018088" progId="MS_ClipArt_Gallery.2">
                  <p:embed/>
                  <p:pic>
                    <p:nvPicPr>
                      <p:cNvPr id="36868" name="Object 4">
                        <a:extLst>
                          <a:ext uri="{FF2B5EF4-FFF2-40B4-BE49-F238E27FC236}">
                            <a16:creationId xmlns:a16="http://schemas.microsoft.com/office/drawing/2014/main" xmlns="" id="{7E469F78-8BBE-4AF3-975C-D1349B7061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8330" y="2189560"/>
                        <a:ext cx="1950244" cy="282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9" name="Object 5">
            <a:extLst>
              <a:ext uri="{FF2B5EF4-FFF2-40B4-BE49-F238E27FC236}">
                <a16:creationId xmlns:a16="http://schemas.microsoft.com/office/drawing/2014/main" xmlns="" id="{BB1B67DB-B310-4519-BECC-22BCB09537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00439" y="1971675"/>
          <a:ext cx="1950244" cy="282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3" name="Clip" r:id="rId8" imgW="3467100" imgH="5018088" progId="MS_ClipArt_Gallery.2">
                  <p:embed/>
                </p:oleObj>
              </mc:Choice>
              <mc:Fallback>
                <p:oleObj name="Clip" r:id="rId8" imgW="3467100" imgH="5018088" progId="MS_ClipArt_Gallery.2">
                  <p:embed/>
                  <p:pic>
                    <p:nvPicPr>
                      <p:cNvPr id="36869" name="Object 5">
                        <a:extLst>
                          <a:ext uri="{FF2B5EF4-FFF2-40B4-BE49-F238E27FC236}">
                            <a16:creationId xmlns:a16="http://schemas.microsoft.com/office/drawing/2014/main" xmlns="" id="{BB1B67DB-B310-4519-BECC-22BCB09537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0439" y="1971675"/>
                        <a:ext cx="1950244" cy="282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0" name="Object 6">
            <a:extLst>
              <a:ext uri="{FF2B5EF4-FFF2-40B4-BE49-F238E27FC236}">
                <a16:creationId xmlns:a16="http://schemas.microsoft.com/office/drawing/2014/main" xmlns="" id="{67334DEF-34EF-4363-9A6F-2F92348B8A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43376" y="1628775"/>
          <a:ext cx="1950244" cy="282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4" name="Clip" r:id="rId9" imgW="3467100" imgH="5018088" progId="MS_ClipArt_Gallery.2">
                  <p:embed/>
                </p:oleObj>
              </mc:Choice>
              <mc:Fallback>
                <p:oleObj name="Clip" r:id="rId9" imgW="3467100" imgH="5018088" progId="MS_ClipArt_Gallery.2">
                  <p:embed/>
                  <p:pic>
                    <p:nvPicPr>
                      <p:cNvPr id="36870" name="Object 6">
                        <a:extLst>
                          <a:ext uri="{FF2B5EF4-FFF2-40B4-BE49-F238E27FC236}">
                            <a16:creationId xmlns:a16="http://schemas.microsoft.com/office/drawing/2014/main" xmlns="" id="{67334DEF-34EF-4363-9A6F-2F92348B8A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76" y="1628775"/>
                        <a:ext cx="1950244" cy="282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1" name="Object 7">
            <a:extLst>
              <a:ext uri="{FF2B5EF4-FFF2-40B4-BE49-F238E27FC236}">
                <a16:creationId xmlns:a16="http://schemas.microsoft.com/office/drawing/2014/main" xmlns="" id="{8736F3C8-B101-422E-95D6-8E009B9B0B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71701" y="1971675"/>
          <a:ext cx="1950244" cy="282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5" name="Clip" r:id="rId10" imgW="3467100" imgH="5018088" progId="MS_ClipArt_Gallery.2">
                  <p:embed/>
                </p:oleObj>
              </mc:Choice>
              <mc:Fallback>
                <p:oleObj name="Clip" r:id="rId10" imgW="3467100" imgH="5018088" progId="MS_ClipArt_Gallery.2">
                  <p:embed/>
                  <p:pic>
                    <p:nvPicPr>
                      <p:cNvPr id="36871" name="Object 7">
                        <a:extLst>
                          <a:ext uri="{FF2B5EF4-FFF2-40B4-BE49-F238E27FC236}">
                            <a16:creationId xmlns:a16="http://schemas.microsoft.com/office/drawing/2014/main" xmlns="" id="{8736F3C8-B101-422E-95D6-8E009B9B0B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1701" y="1971675"/>
                        <a:ext cx="1950244" cy="282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2" name="Text Box 8">
            <a:extLst>
              <a:ext uri="{FF2B5EF4-FFF2-40B4-BE49-F238E27FC236}">
                <a16:creationId xmlns:a16="http://schemas.microsoft.com/office/drawing/2014/main" xmlns="" id="{41807D45-1B01-4BFB-BA03-084B5B5A2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3675" y="5237263"/>
            <a:ext cx="600075" cy="121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33" tIns="25717" rIns="51433" bIns="2571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I/Azzam - 2004</a:t>
            </a:r>
          </a:p>
        </p:txBody>
      </p:sp>
      <p:sp>
        <p:nvSpPr>
          <p:cNvPr id="370697" name="Text Box 9">
            <a:extLst>
              <a:ext uri="{FF2B5EF4-FFF2-40B4-BE49-F238E27FC236}">
                <a16:creationId xmlns:a16="http://schemas.microsoft.com/office/drawing/2014/main" xmlns="" id="{94EDC775-5621-493E-A9F0-362F809EBA02}"/>
              </a:ext>
            </a:extLst>
          </p:cNvPr>
          <p:cNvSpPr txBox="1">
            <a:spLocks noChangeArrowheads="1"/>
          </p:cNvSpPr>
          <p:nvPr/>
        </p:nvSpPr>
        <p:spPr bwMode="auto">
          <a:xfrm rot="1856420">
            <a:off x="4003179" y="3090718"/>
            <a:ext cx="2914650" cy="212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1433" tIns="25717" rIns="51433" bIns="25717">
            <a:spAutoFit/>
          </a:bodyPr>
          <a:lstStyle/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00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Arial" charset="0"/>
              </a:rPr>
              <a:t>Thank you </a:t>
            </a:r>
          </a:p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>
              <a:ln>
                <a:noFill/>
              </a:ln>
              <a:solidFill>
                <a:srgbClr val="00CC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Monotype Corsiva" pitchFamily="66" charset="0"/>
              <a:ea typeface="+mn-ea"/>
              <a:cs typeface="Arial" charset="0"/>
            </a:endParaRPr>
          </a:p>
        </p:txBody>
      </p:sp>
      <p:sp>
        <p:nvSpPr>
          <p:cNvPr id="370698" name="Text Box 10">
            <a:extLst>
              <a:ext uri="{FF2B5EF4-FFF2-40B4-BE49-F238E27FC236}">
                <a16:creationId xmlns:a16="http://schemas.microsoft.com/office/drawing/2014/main" xmlns="" id="{188880D0-E2C4-4790-B498-DC6603882F9C}"/>
              </a:ext>
            </a:extLst>
          </p:cNvPr>
          <p:cNvSpPr txBox="1">
            <a:spLocks noChangeArrowheads="1"/>
          </p:cNvSpPr>
          <p:nvPr/>
        </p:nvSpPr>
        <p:spPr bwMode="auto">
          <a:xfrm rot="1856420">
            <a:off x="3463826" y="3941717"/>
            <a:ext cx="2914650" cy="212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1433" tIns="25717" rIns="51433" bIns="25717">
            <a:spAutoFit/>
          </a:bodyPr>
          <a:lstStyle/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Arial" charset="0"/>
              </a:rPr>
              <a:t>Questions </a:t>
            </a:r>
          </a:p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Monotype Corsiva" pitchFamily="66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903 0.26667 C -0.71129 0.25764 -0.7158 0.24954 -0.71945 0.24144 C -0.72066 0.23796 -0.72327 0.23496 -0.72379 0.23102 C -0.72587 0.21898 -0.72553 0.2088 -0.72657 0.19676 C -0.725 0.1831 -0.72917 0.16991 -0.72987 0.15625 C -0.73056 0.14491 -0.72969 0.1331 -0.73021 0.12176 C -0.73125 0.10046 -0.73108 0.12755 -0.73108 0.11158 C -0.73125 0.10695 -0.73073 0.10139 -0.73108 0.09676 C -0.73143 0.09468 -0.73247 0.09329 -0.73247 0.09144 C -0.73316 0.08681 -0.73334 0.08241 -0.73386 0.07708 C -0.73455 0.06783 -0.7323 0.0757 -0.73438 0.06458 C -0.73698 0.05093 -0.73855 0.03843 -0.73785 0.02408 C -0.73178 0.00116 -0.7323 -0.0081 -0.7198 -0.02106 C -0.71493 -0.02616 -0.71303 -0.02847 -0.70678 -0.0287 C -0.69671 -0.03194 -0.69671 -0.03148 -0.68473 -0.02801 C -0.68351 -0.02731 -0.68247 -0.02569 -0.68091 -0.02523 C -0.66737 -0.01967 -0.67171 -0.02199 -0.66684 -0.03912 C -0.66407 -0.05324 -0.65816 -0.075 -0.65938 -0.09143 C -0.65816 -0.10949 -0.65643 -0.13333 -0.65973 -0.15162 C -0.65938 -0.16065 -0.65973 -0.1794 -0.66285 -0.1875 C -0.66337 -0.19444 -0.6632 -0.20116 -0.66528 -0.20787 C -0.66493 -0.21597 -0.66563 -0.22338 -0.66789 -0.23102 C -0.66737 -0.24398 -0.66962 -0.25648 -0.66858 -0.26898 C -0.66789 -0.27569 -0.66632 -0.28889 -0.6665 -0.28866 C -0.65973 -0.31065 -0.65209 -0.33241 -0.63733 -0.34676 C -0.63247 -0.35185 -0.62882 -0.35625 -0.62223 -0.35879 C -0.61841 -0.36273 -0.61667 -0.36342 -0.61198 -0.36435 C -0.60625 -0.36782 -0.60521 -0.36759 -0.59914 -0.36366 C -0.59497 -0.35926 -0.58959 -0.35254 -0.58577 -0.34699 C -0.58282 -0.35301 -0.57813 -0.35417 -0.57327 -0.35741 C -0.56928 -0.36018 -0.56719 -0.3625 -0.56268 -0.36435 C -0.55921 -0.36736 -0.55608 -0.36944 -0.55191 -0.37106 C -0.54549 -0.37685 -0.53768 -0.38032 -0.53073 -0.38472 C -0.52605 -0.3875 -0.52466 -0.39143 -0.51893 -0.3912 C -0.51459 -0.3993 -0.50261 -0.40162 -0.4948 -0.40648 C -0.48976 -0.40208 -0.49011 -0.39491 -0.48629 -0.38912 C -0.48386 -0.38148 -0.47934 -0.37592 -0.47709 -0.36875 C -0.47344 -0.35926 -0.47743 -0.36551 -0.47257 -0.35879 C -0.47084 -0.35278 -0.46962 -0.35 -0.46632 -0.34514 C -0.46337 -0.33333 -0.46007 -0.32199 -0.45816 -0.31018 C -0.45747 -0.30486 -0.45469 -0.30046 -0.45348 -0.29583 C -0.45226 -0.29097 -0.44948 -0.27454 -0.44653 -0.27037 C -0.44584 -0.25995 -0.44306 -0.26157 -0.43941 -0.25231 C -0.43282 -0.23634 -0.43924 -0.24815 -0.42934 -0.23171 C -0.42674 -0.22731 -0.42865 -0.2287 -0.42674 -0.22384 C -0.42379 -0.21782 -0.42136 -0.2118 -0.41771 -0.20764 C -0.4158 -0.19629 -0.41823 -0.20625 -0.41112 -0.19398 C -0.40747 -0.18704 -0.40504 -0.18079 -0.39966 -0.17546 C -0.39375 -0.17708 -0.39254 -0.18217 -0.38976 -0.18819 C -0.38872 -0.19028 -0.38594 -0.19514 -0.38594 -0.19491 C -0.37535 -0.22338 -0.37327 -0.25278 -0.37414 -0.28449 C -0.37344 -0.2868 -0.36997 -0.30254 -0.36563 -0.30486 C -0.35556 -0.31134 -0.34549 -0.31829 -0.33334 -0.31713 C -0.33004 -0.31504 -0.32657 -0.31435 -0.32327 -0.31157 C -0.32171 -0.31018 -0.32118 -0.30787 -0.31997 -0.30602 C -0.31389 -0.29884 -0.30625 -0.29167 -0.29931 -0.28518 C -0.28577 -0.27245 -0.26823 -0.26551 -0.25278 -0.25856 C -0.2507 -0.25671 -0.24827 -0.25486 -0.24618 -0.25301 C -0.24341 -0.25092 -0.23733 -0.24653 -0.23733 -0.24629 C -0.23056 -0.23819 -0.22188 -0.23565 -0.21268 -0.23403 C -0.20712 -0.2375 -0.20209 -0.2419 -0.19618 -0.2456 C -0.19063 -0.25648 -0.18195 -0.26088 -0.17136 -0.26018 C -0.15243 -0.25162 -0.13473 -0.24004 -0.11667 -0.23055 C -0.11268 -0.22662 -0.10921 -0.22361 -0.10625 -0.21921 C -0.104 -0.21018 -0.10174 -0.20486 -0.09792 -0.19676 C -0.09705 -0.19352 -0.09671 -0.19028 -0.09532 -0.18727 C -0.09445 -0.18379 -0.09375 -0.18079 -0.09271 -0.17801 C -0.09237 -0.17639 -0.0915 -0.17315 -0.0915 -0.17315 C -0.0915 -0.17153 -0.09167 -0.17014 -0.09132 -0.16898 C -0.09115 -0.1669 -0.09063 -0.16504 -0.09046 -0.16319 C -0.09046 -0.16042 -0.09115 -0.15741 -0.09132 -0.15486 C -0.09115 -0.15324 -0.09115 -0.15208 -0.09098 -0.15092 C -0.09966 -0.11782 -0.11181 -0.08796 -0.1224 -0.05625 C -0.12605 -0.04375 -0.12969 -0.03472 -0.13351 -0.02361 C -0.13507 -0.01551 -0.13698 -0.00694 -0.13768 0.00139 C -0.13855 0.00533 -0.1382 0.01366 -0.1382 0.01389 C -0.14063 0.03009 -0.14428 0.04908 -0.14323 0.06597 C -0.14358 0.07431 -0.14428 0.08472 -0.14237 0.09306 C -0.14271 0.10324 -0.14341 0.11389 -0.14393 0.12408 C -0.14671 0.14722 -0.1474 0.17662 -0.1625 0.19167 C -0.16528 0.19722 -0.16702 0.20093 -0.17101 0.20509 C -0.175 0.21458 -0.18056 0.22292 -0.18507 0.23264 C -0.18803 0.23912 -0.19063 0.24537 -0.19393 0.25116 C -0.1974 0.25695 -0.19966 0.26482 -0.20573 0.26435 C -0.20712 0.2588 -0.20678 0.25347 -0.20678 0.24769 C -0.20191 0.23033 -0.19358 0.1963 -0.18143 0.18426 C -0.17813 0.17755 -0.1757 0.1706 -0.17101 0.16482 C -0.16441 0.14653 -0.15625 0.12871 -0.14879 0.11111 C -0.14514 0.09861 -0.14167 0.08843 -0.1375 0.07685 C -0.12917 0.03449 -0.12327 -0.00903 -0.1198 -0.05278 C -0.11719 -0.06921 -0.11528 -0.10162 -0.11771 -0.11829 C -0.11858 -0.12569 -0.12084 -0.13333 -0.12153 -0.14051 C -0.12275 -0.15 -0.1224 -0.15926 -0.12483 -0.16829 C -0.12448 -0.17199 -0.12448 -0.17407 -0.12518 -0.17824 C -0.1257 -0.18217 -0.12657 -0.19004 -0.12674 -0.18981 C -0.12553 -0.20208 -0.12709 -0.2162 -0.12709 -0.22893 C -0.12709 -0.23704 -0.1257 -0.24375 -0.12778 -0.25139 C -0.12726 -0.25741 -0.12709 -0.26227 -0.12743 -0.26782 C -0.12709 -0.2706 -0.12657 -0.27361 -0.12657 -0.27592 C -0.12657 -0.27731 -0.12848 -0.27824 -0.12865 -0.27963 C -0.12865 -0.28426 -0.12761 -0.28866 -0.12778 -0.29305 C -0.11841 -0.29583 -0.12639 -0.29051 -0.12327 -0.28611 C -0.12257 -0.28426 -0.12084 -0.28356 -0.11962 -0.28287 C -0.1066 -0.2831 -0.1125 -0.28356 -0.10191 -0.28125 C -0.09393 -0.28125 -0.08733 -0.27893 -0.07987 -0.27685 C -0.0441 -0.26157 -0.01823 -0.25162 0.01336 -0.23379 C 0.02187 -0.22754 0.01354 -0.23356 0.02968 -0.225 C 0.04392 -0.21667 0.05763 -0.20717 0.07204 -0.19954 C 0.07812 -0.19329 0.08437 -0.1875 0.09097 -0.18241 C 0.09444 -0.17917 0.0967 -0.17569 0.10017 -0.17268 C 0.10382 -0.16435 0.09878 -0.17546 0.10538 -0.16528 C 0.10642 -0.16389 0.10677 -0.1618 0.10763 -0.16018 C 0.10833 -0.15879 0.1092 -0.15787 0.11024 -0.15625 C 0.11354 -0.14398 0.10902 -0.15949 0.11423 -0.14792 C 0.11614 -0.14352 0.11632 -0.13727 0.11736 -0.13264 C 0.1177 -0.12708 0.11753 -0.12245 0.11736 -0.11736 C 0.11562 -0.1118 0.11423 -0.10555 0.1125 -0.1 C 0.10972 -0.0919 0.09826 -0.08565 0.09201 -0.08148 C 0.09149 -0.08032 0.09114 -0.07917 0.09045 -0.07847 C 0.08854 -0.07592 0.08593 -0.07477 0.08454 -0.07222 C 0.07864 -0.06204 0.07222 -0.05185 0.06632 -0.0419 C 0.06458 -0.0331 0.06267 -0.02477 0.0618 -0.0162 C 0.06145 -0.01319 0.06354 -0.00903 0.06527 -0.00741 C 0.06979 -0.00231 0.07725 0.00371 0.08229 0.00764 C 0.09132 0.02037 0.09635 0.03889 0.09687 0.05486 C 0.09392 0.06505 0.09375 0.0713 0.0875 0.07755 C 0.0835 0.08542 0.07656 0.09329 0.06944 0.09537 C 0.06458 0.10046 0.05434 0.10695 0.04826 0.10926 C 0.04184 0.11574 0.03125 0.12431 0.02708 0.13287 C 0.02447 0.13727 0.02257 0.14121 0.01961 0.14514 C 0.01597 0.15324 0.01319 0.16158 0.01041 0.17037 C 0.00954 0.18218 0.00989 0.18496 0.01059 0.19537 C 0.00937 0.20533 0.00763 0.21621 0.01059 0.22616 C 0.01024 0.23472 0.01163 0.24213 0.01302 0.2507 C 0.01423 0.25648 0.01267 0.25857 0.01579 0.26412 C 0.01527 0.27269 0.01632 0.28357 0.0184 0.2919 C 0.01857 0.30208 0.01944 0.31181 0.021 0.32199 C 0.021 0.32384 0.02083 0.3257 0.021 0.32732 C 0.02083 0.32917 0.02187 0.33056 0.02204 0.33218 C 0.02274 0.3382 0.0217 0.34306 0.02274 0.34931 C 0.02204 0.35417 0.02118 0.3588 0.02048 0.36366 C 0.02048 0.36644 0.02118 0.37199 0.02118 0.37222 C 0.01875 0.38912 0.01562 0.40556 0.00694 0.41945 C 0.00486 0.42454 0.00347 0.42801 -0.00035 0.43148 C -0.00591 0.4419 -0.01546 0.45278 -0.02466 0.4581 C -0.03108 0.46621 -0.04688 0.47732 -0.05591 0.48125 C -0.06459 0.49283 -0.05348 0.47986 -0.06407 0.48681 C -0.07431 0.49306 -0.05938 0.48935 -0.07223 0.49144 L -0.08473 0.50185 C -0.08473 0.50208 -0.08473 0.50185 -0.08473 0.50208 C -0.09184 0.50949 -0.08803 0.50764 -0.09532 0.5088 C -0.11372 0.52755 -0.14011 0.52176 -0.1625 0.52408 C -0.21059 0.50301 -0.19323 0.51088 -0.21997 0.49375 C -0.22743 0.48634 -0.23386 0.47523 -0.24132 0.46852 C -0.26702 0.43079 -0.29375 0.39445 -0.31337 0.35093 C -0.32032 0.33611 -0.32639 0.32153 -0.33316 0.30695 C -0.33646 0.29954 -0.33959 0.2882 -0.34497 0.2838 C -0.35348 0.27477 -0.3625 0.28171 -0.37153 0.28056 C -0.37882 0.28287 -0.3875 0.28333 -0.39532 0.28333 C -0.4007 0.28519 -0.404 0.28565 -0.41007 0.28426 C -0.42535 0.28472 -0.4257 0.2669 -0.42952 0.25301 C -0.43368 0.23958 -0.43421 0.225 -0.43733 0.21111 C -0.4408 0.19699 -0.44323 0.1838 -0.44636 0.16991 C -0.44671 0.16389 -0.44862 0.15972 -0.44966 0.15463 C -0.45261 0.13704 -0.45365 0.11621 -0.46146 0.1 C -0.46146 0.09283 -0.46389 0.0838 -0.46528 0.07639 C -0.46459 0.06921 -0.46493 0.06458 -0.46563 0.05833 C -0.46511 0.04653 -0.46459 0.03519 -0.46372 0.02431 C -0.46007 0.01273 -0.46007 0.00833 -0.45 0.00857 C -0.44445 0.00278 -0.4415 0.00463 -0.43334 0.00556 C -0.43178 0.00579 -0.42882 0.00602 -0.42882 0.00625 C -0.42153 0.00486 -0.41459 0.00324 -0.4073 0.00208 C -0.39184 -0.0081 -0.41823 0.00903 -0.3974 -0.00208 C -0.38855 -0.00671 -0.38212 -0.01643 -0.37726 -0.02616 C -0.37535 -0.04074 -0.37466 -0.05764 -0.37553 -0.07268 C -0.37587 -0.07639 -0.37622 -0.08333 -0.37709 -0.08704 C -0.37778 -0.09051 -0.37969 -0.09653 -0.37969 -0.09629 C -0.37848 -0.11296 -0.37205 -0.13241 -0.36893 -0.14815 C -0.35643 -0.17963 -0.33855 -0.20717 -0.32466 -0.23842 C -0.32362 -0.24259 -0.3224 -0.24676 -0.32084 -0.25092 C -0.3191 -0.25532 -0.31546 -0.26412 -0.31563 -0.26366 C -0.31285 -0.27847 -0.30868 -0.30023 -0.30973 -0.31551 C -0.30816 -0.32685 -0.30712 -0.33981 -0.30747 -0.35116 C -0.30643 -0.35347 -0.30678 -0.35787 -0.30469 -0.35856 C -0.30278 -0.35879 -0.30087 -0.35486 -0.29896 -0.35324 C -0.29636 -0.35116 -0.28299 -0.34421 -0.2816 -0.34352 C -0.26129 -0.32917 -0.23889 -0.31921 -0.21789 -0.30694 C -0.20886 -0.2993 -0.19688 -0.29514 -0.18646 -0.28889 C -0.18091 -0.28704 -0.16858 -0.2831 -0.16858 -0.28287 " pathEditMode="relative" rAng="1003855" ptsTypes="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9" dur="2000" fill="hold"/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50" y="-225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903 0.26667 C -0.71129 0.25764 -0.7158 0.24954 -0.71945 0.24144 C -0.72066 0.23796 -0.72327 0.23496 -0.72379 0.23102 C -0.72587 0.21898 -0.72553 0.2088 -0.72657 0.19676 C -0.725 0.1831 -0.72917 0.16991 -0.72987 0.15625 C -0.73056 0.14491 -0.72969 0.1331 -0.73021 0.12176 C -0.73125 0.10046 -0.73108 0.12755 -0.73108 0.11158 C -0.73125 0.10695 -0.73073 0.10139 -0.73108 0.09676 C -0.73143 0.09468 -0.73247 0.09329 -0.73247 0.09144 C -0.73316 0.08681 -0.73334 0.08241 -0.73386 0.07708 C -0.73455 0.06783 -0.7323 0.0757 -0.73438 0.06458 C -0.73698 0.05093 -0.73855 0.03843 -0.73785 0.02408 C -0.73178 0.00116 -0.7323 -0.0081 -0.7198 -0.02106 C -0.71493 -0.02616 -0.71303 -0.02847 -0.70678 -0.0287 C -0.69671 -0.03194 -0.69671 -0.03148 -0.68473 -0.02801 C -0.68351 -0.02731 -0.68247 -0.02569 -0.68091 -0.02523 C -0.66737 -0.01967 -0.67171 -0.02199 -0.66684 -0.03912 C -0.66407 -0.05324 -0.65816 -0.075 -0.65938 -0.09143 C -0.65816 -0.10949 -0.65643 -0.13333 -0.65973 -0.15162 C -0.65938 -0.16065 -0.65973 -0.1794 -0.66285 -0.1875 C -0.66337 -0.19444 -0.6632 -0.20116 -0.66528 -0.20787 C -0.66493 -0.21597 -0.66563 -0.22338 -0.66789 -0.23102 C -0.66737 -0.24398 -0.66962 -0.25648 -0.66858 -0.26898 C -0.66789 -0.27569 -0.66632 -0.28889 -0.6665 -0.28866 C -0.65973 -0.31065 -0.65209 -0.33241 -0.63733 -0.34676 C -0.63247 -0.35185 -0.62882 -0.35625 -0.62223 -0.35879 C -0.61841 -0.36273 -0.61667 -0.36342 -0.61198 -0.36435 C -0.60625 -0.36782 -0.60521 -0.36759 -0.59914 -0.36366 C -0.59497 -0.35926 -0.58959 -0.35254 -0.58577 -0.34699 C -0.58282 -0.35301 -0.57813 -0.35417 -0.57327 -0.35741 C -0.56928 -0.36018 -0.56719 -0.3625 -0.56268 -0.36435 C -0.55921 -0.36736 -0.55608 -0.36944 -0.55191 -0.37106 C -0.54549 -0.37685 -0.53768 -0.38032 -0.53073 -0.38472 C -0.52605 -0.3875 -0.52466 -0.39143 -0.51893 -0.3912 C -0.51459 -0.3993 -0.50261 -0.40162 -0.4948 -0.40648 C -0.48976 -0.40208 -0.49011 -0.39491 -0.48629 -0.38912 C -0.48386 -0.38148 -0.47934 -0.37592 -0.47709 -0.36875 C -0.47344 -0.35926 -0.47743 -0.36551 -0.47257 -0.35879 C -0.47084 -0.35278 -0.46962 -0.35 -0.46632 -0.34514 C -0.46337 -0.33333 -0.46007 -0.32199 -0.45816 -0.31018 C -0.45747 -0.30486 -0.45469 -0.30046 -0.45348 -0.29583 C -0.45226 -0.29097 -0.44948 -0.27454 -0.44653 -0.27037 C -0.44584 -0.25995 -0.44306 -0.26157 -0.43941 -0.25231 C -0.43282 -0.23634 -0.43924 -0.24815 -0.42934 -0.23171 C -0.42674 -0.22731 -0.42865 -0.2287 -0.42674 -0.22384 C -0.42379 -0.21782 -0.42136 -0.2118 -0.41771 -0.20764 C -0.4158 -0.19629 -0.41823 -0.20625 -0.41112 -0.19398 C -0.40747 -0.18704 -0.40504 -0.18079 -0.39966 -0.17546 C -0.39375 -0.17708 -0.39254 -0.18217 -0.38976 -0.18819 C -0.38872 -0.19028 -0.38594 -0.19514 -0.38594 -0.19491 C -0.37535 -0.22338 -0.37327 -0.25278 -0.37414 -0.28449 C -0.37344 -0.2868 -0.36997 -0.30254 -0.36563 -0.30486 C -0.35556 -0.31134 -0.34549 -0.31829 -0.33334 -0.31713 C -0.33004 -0.31504 -0.32657 -0.31435 -0.32327 -0.31157 C -0.32171 -0.31018 -0.32118 -0.30787 -0.31997 -0.30602 C -0.31389 -0.29884 -0.30625 -0.29167 -0.29931 -0.28518 C -0.28577 -0.27245 -0.26823 -0.26551 -0.25278 -0.25856 C -0.2507 -0.25671 -0.24827 -0.25486 -0.24618 -0.25301 C -0.24341 -0.25092 -0.23733 -0.24653 -0.23733 -0.24629 C -0.23056 -0.23819 -0.22188 -0.23565 -0.21268 -0.23403 C -0.20712 -0.2375 -0.20209 -0.2419 -0.19618 -0.2456 C -0.19063 -0.25648 -0.18195 -0.26088 -0.17136 -0.26018 C -0.15243 -0.25162 -0.13473 -0.24004 -0.11667 -0.23055 C -0.11268 -0.22662 -0.10921 -0.22361 -0.10625 -0.21921 C -0.104 -0.21018 -0.10174 -0.20486 -0.09792 -0.19676 C -0.09705 -0.19352 -0.09671 -0.19028 -0.09532 -0.18727 C -0.09445 -0.18379 -0.09375 -0.18079 -0.09271 -0.17801 C -0.09237 -0.17639 -0.0915 -0.17315 -0.0915 -0.17315 C -0.0915 -0.17153 -0.09167 -0.17014 -0.09132 -0.16898 C -0.09115 -0.1669 -0.09063 -0.16504 -0.09046 -0.16319 C -0.09046 -0.16042 -0.09115 -0.15741 -0.09132 -0.15486 C -0.09115 -0.15324 -0.09115 -0.15208 -0.09098 -0.15092 C -0.09966 -0.11782 -0.11181 -0.08796 -0.1224 -0.05625 C -0.12605 -0.04375 -0.12969 -0.03472 -0.13351 -0.02361 C -0.13507 -0.01551 -0.13698 -0.00694 -0.13768 0.00139 C -0.13855 0.00533 -0.1382 0.01366 -0.1382 0.01389 C -0.14063 0.03009 -0.14428 0.04908 -0.14323 0.06597 C -0.14358 0.07431 -0.14428 0.08472 -0.14237 0.09306 C -0.14271 0.10324 -0.14341 0.11389 -0.14393 0.12408 C -0.14671 0.14722 -0.1474 0.17662 -0.1625 0.19167 C -0.16528 0.19722 -0.16702 0.20093 -0.17101 0.20509 C -0.175 0.21458 -0.18056 0.22292 -0.18507 0.23264 C -0.18803 0.23912 -0.19063 0.24537 -0.19393 0.25116 C -0.1974 0.25695 -0.19966 0.26482 -0.20573 0.26435 C -0.20712 0.2588 -0.20678 0.25347 -0.20678 0.24769 C -0.20191 0.23033 -0.19358 0.1963 -0.18143 0.18426 C -0.17813 0.17755 -0.1757 0.1706 -0.17101 0.16482 C -0.16441 0.14653 -0.15625 0.12871 -0.14879 0.11111 C -0.14514 0.09861 -0.14167 0.08843 -0.1375 0.07685 C -0.12917 0.03449 -0.12327 -0.00903 -0.1198 -0.05278 C -0.11719 -0.06921 -0.11528 -0.10162 -0.11771 -0.11829 C -0.11858 -0.12569 -0.12084 -0.13333 -0.12153 -0.14051 C -0.12275 -0.15 -0.1224 -0.15926 -0.12483 -0.16829 C -0.12448 -0.17199 -0.12448 -0.17407 -0.12518 -0.17824 C -0.1257 -0.18217 -0.12657 -0.19004 -0.12674 -0.18981 C -0.12553 -0.20208 -0.12709 -0.2162 -0.12709 -0.22893 C -0.12709 -0.23704 -0.1257 -0.24375 -0.12778 -0.25139 C -0.12726 -0.25741 -0.12709 -0.26227 -0.12743 -0.26782 C -0.12709 -0.2706 -0.12657 -0.27361 -0.12657 -0.27592 C -0.12657 -0.27731 -0.12848 -0.27824 -0.12865 -0.27963 C -0.12865 -0.28426 -0.12761 -0.28866 -0.12778 -0.29305 C -0.11841 -0.29583 -0.12639 -0.29051 -0.12327 -0.28611 C -0.12257 -0.28426 -0.12084 -0.28356 -0.11962 -0.28287 C -0.1066 -0.2831 -0.1125 -0.28356 -0.10191 -0.28125 C -0.09393 -0.28125 -0.08733 -0.27893 -0.07987 -0.27685 C -0.0441 -0.26157 -0.01823 -0.25162 0.01336 -0.23379 C 0.02187 -0.22754 0.01354 -0.23356 0.02968 -0.225 C 0.04392 -0.21667 0.05763 -0.20717 0.07204 -0.19954 C 0.07812 -0.19329 0.08437 -0.1875 0.09097 -0.18241 C 0.09444 -0.17917 0.0967 -0.17569 0.10017 -0.17268 C 0.10382 -0.16435 0.09878 -0.17546 0.10538 -0.16528 C 0.10642 -0.16389 0.10677 -0.1618 0.10763 -0.16018 C 0.10833 -0.15879 0.1092 -0.15787 0.11024 -0.15625 C 0.11354 -0.14398 0.10902 -0.15949 0.11423 -0.14792 C 0.11614 -0.14352 0.11632 -0.13727 0.11736 -0.13264 C 0.1177 -0.12708 0.11753 -0.12245 0.11736 -0.11736 C 0.11562 -0.1118 0.11423 -0.10555 0.1125 -0.1 C 0.10972 -0.0919 0.09826 -0.08565 0.09201 -0.08148 C 0.09149 -0.08032 0.09114 -0.07917 0.09045 -0.07847 C 0.08854 -0.07592 0.08593 -0.07477 0.08454 -0.07222 C 0.07864 -0.06204 0.07222 -0.05185 0.06632 -0.0419 C 0.06458 -0.0331 0.06267 -0.02477 0.0618 -0.0162 C 0.06145 -0.01319 0.06354 -0.00903 0.06527 -0.00741 C 0.06979 -0.00231 0.07725 0.00371 0.08229 0.00764 C 0.09132 0.02037 0.09635 0.03889 0.09687 0.05486 C 0.09392 0.06505 0.09375 0.0713 0.0875 0.07755 C 0.0835 0.08542 0.07656 0.09329 0.06944 0.09537 C 0.06458 0.10046 0.05434 0.10695 0.04826 0.10926 C 0.04184 0.11574 0.03125 0.12431 0.02708 0.13287 C 0.02447 0.13727 0.02257 0.14121 0.01961 0.14514 C 0.01597 0.15324 0.01319 0.16158 0.01041 0.17037 C 0.00954 0.18218 0.00989 0.18496 0.01059 0.19537 C 0.00937 0.20533 0.00763 0.21621 0.01059 0.22616 C 0.01024 0.23472 0.01163 0.24213 0.01302 0.2507 C 0.01423 0.25648 0.01267 0.25857 0.01579 0.26412 C 0.01527 0.27269 0.01632 0.28357 0.0184 0.2919 C 0.01857 0.30208 0.01944 0.31181 0.021 0.32199 C 0.021 0.32384 0.02083 0.3257 0.021 0.32732 C 0.02083 0.32917 0.02187 0.33056 0.02204 0.33218 C 0.02274 0.3382 0.0217 0.34306 0.02274 0.34931 C 0.02204 0.35417 0.02118 0.3588 0.02048 0.36366 C 0.02048 0.36644 0.02118 0.37199 0.02118 0.37222 C 0.01875 0.38912 0.01562 0.40556 0.00694 0.41945 C 0.00486 0.42454 0.00347 0.42801 -0.00035 0.43148 C -0.00591 0.4419 -0.01546 0.45278 -0.02466 0.4581 C -0.03108 0.46621 -0.04688 0.47732 -0.05591 0.48125 C -0.06459 0.49283 -0.05348 0.47986 -0.06407 0.48681 C -0.07431 0.49306 -0.05938 0.48935 -0.07223 0.49144 L -0.08473 0.50185 C -0.08473 0.50208 -0.08473 0.50185 -0.08473 0.50208 C -0.09184 0.50949 -0.08803 0.50764 -0.09532 0.5088 C -0.11372 0.52755 -0.14011 0.52176 -0.1625 0.52408 C -0.21059 0.50301 -0.19323 0.51088 -0.21997 0.49375 C -0.22743 0.48634 -0.23386 0.47523 -0.24132 0.46852 C -0.26702 0.43079 -0.29375 0.39445 -0.31337 0.35093 C -0.32032 0.33611 -0.32639 0.32153 -0.33316 0.30695 C -0.33646 0.29954 -0.33959 0.2882 -0.34497 0.2838 C -0.35348 0.27477 -0.3625 0.28171 -0.37153 0.28056 C -0.37882 0.28287 -0.3875 0.28333 -0.39532 0.28333 C -0.4007 0.28519 -0.404 0.28565 -0.41007 0.28426 C -0.42535 0.28472 -0.4257 0.2669 -0.42952 0.25301 C -0.43368 0.23958 -0.43421 0.225 -0.43733 0.21111 C -0.4408 0.19699 -0.44323 0.1838 -0.44636 0.16991 C -0.44671 0.16389 -0.44862 0.15972 -0.44966 0.15463 C -0.45261 0.13704 -0.45365 0.11621 -0.46146 0.1 C -0.46146 0.09283 -0.46389 0.0838 -0.46528 0.07639 C -0.46459 0.06921 -0.46493 0.06458 -0.46563 0.05833 C -0.46511 0.04653 -0.46459 0.03519 -0.46372 0.02431 C -0.46007 0.01273 -0.46007 0.00833 -0.45 0.00857 C -0.44445 0.00278 -0.4415 0.00463 -0.43334 0.00556 C -0.43178 0.00579 -0.42882 0.00602 -0.42882 0.00625 C -0.42153 0.00486 -0.41459 0.00324 -0.4073 0.00208 C -0.39184 -0.0081 -0.41823 0.00903 -0.3974 -0.00208 C -0.38855 -0.00671 -0.38212 -0.01643 -0.37726 -0.02616 C -0.37535 -0.04074 -0.37466 -0.05764 -0.37553 -0.07268 C -0.37587 -0.07639 -0.37622 -0.08333 -0.37709 -0.08704 C -0.37778 -0.09051 -0.37969 -0.09653 -0.37969 -0.09629 C -0.37848 -0.11296 -0.37205 -0.13241 -0.36893 -0.14815 C -0.35643 -0.17963 -0.33855 -0.20717 -0.32466 -0.23842 C -0.32362 -0.24259 -0.3224 -0.24676 -0.32084 -0.25092 C -0.3191 -0.25532 -0.31546 -0.26412 -0.31563 -0.26366 C -0.31285 -0.27847 -0.30868 -0.30023 -0.30973 -0.31551 C -0.30816 -0.32685 -0.30712 -0.33981 -0.30747 -0.35116 C -0.30643 -0.35347 -0.30678 -0.35787 -0.30469 -0.35856 C -0.30278 -0.35879 -0.30087 -0.35486 -0.29896 -0.35324 C -0.29636 -0.35116 -0.28299 -0.34421 -0.2816 -0.34352 C -0.26129 -0.32917 -0.23889 -0.31921 -0.21789 -0.30694 C -0.20886 -0.2993 -0.19688 -0.29514 -0.18646 -0.28889 C -0.18091 -0.28704 -0.16858 -0.2831 -0.16858 -0.28287 " pathEditMode="relative" rAng="1003855" ptsTypes="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14" dur="2000" fill="hold"/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50" y="-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97" grpId="0" build="allAtOnce"/>
      <p:bldP spid="370697" grpId="1" build="allAtOnce"/>
      <p:bldP spid="370698" grpId="0" build="allAtOnce"/>
      <p:bldP spid="370698" grpI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hanan\صور حنان\2010-03 (Mar)\scan0024.jpg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 t="39864"/>
          <a:stretch>
            <a:fillRect/>
          </a:stretch>
        </p:blipFill>
        <p:spPr bwMode="auto">
          <a:xfrm rot="10800000">
            <a:off x="4139952" y="1484784"/>
            <a:ext cx="4824536" cy="4392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-72008" y="0"/>
            <a:ext cx="9324528" cy="646331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C00000"/>
                </a:solidFill>
              </a:rPr>
              <a:t>The white matter classified into three groups</a:t>
            </a:r>
            <a:endParaRPr lang="en-US" altLang="zh-CN" sz="3600" b="1" dirty="0">
              <a:ln w="11430"/>
              <a:solidFill>
                <a:srgbClr val="C00000"/>
              </a:solidFill>
              <a:ea typeface="SimSun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852936"/>
            <a:ext cx="3851920" cy="132343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0066"/>
                </a:solidFill>
              </a:rPr>
              <a:t>(2) Commissural fibers</a:t>
            </a:r>
            <a:endParaRPr lang="en-US" altLang="zh-CN" sz="4000" b="1" dirty="0">
              <a:ln w="11430"/>
              <a:solidFill>
                <a:srgbClr val="FF0066"/>
              </a:solidFill>
              <a:ea typeface="SimSun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84784"/>
            <a:ext cx="3966104" cy="132343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6600CC"/>
                </a:solidFill>
              </a:rPr>
              <a:t>(1) Association fibers</a:t>
            </a:r>
            <a:endParaRPr lang="en-US" altLang="zh-CN" sz="4000" b="1" dirty="0">
              <a:ln w="11430"/>
              <a:solidFill>
                <a:srgbClr val="6600CC"/>
              </a:solidFill>
              <a:ea typeface="SimSun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4365104"/>
            <a:ext cx="3458811" cy="132343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663300"/>
                </a:solidFill>
              </a:rPr>
              <a:t>(3) Projection fibers</a:t>
            </a:r>
            <a:endParaRPr lang="en-US" altLang="zh-CN" sz="4000" b="1" dirty="0">
              <a:ln w="11430"/>
              <a:solidFill>
                <a:srgbClr val="663300"/>
              </a:solidFill>
              <a:ea typeface="SimSun" pitchFamily="2" charset="-122"/>
            </a:endParaRPr>
          </a:p>
        </p:txBody>
      </p:sp>
      <p:cxnSp>
        <p:nvCxnSpPr>
          <p:cNvPr id="8" name="Elbow Connector 7"/>
          <p:cNvCxnSpPr/>
          <p:nvPr/>
        </p:nvCxnSpPr>
        <p:spPr>
          <a:xfrm flipV="1">
            <a:off x="2699792" y="1916832"/>
            <a:ext cx="2808312" cy="288032"/>
          </a:xfrm>
          <a:prstGeom prst="bentConnector3">
            <a:avLst>
              <a:gd name="adj1" fmla="val 50000"/>
            </a:avLst>
          </a:prstGeom>
          <a:ln w="57150">
            <a:solidFill>
              <a:srgbClr val="6600CC"/>
            </a:solidFill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/>
          <p:nvPr/>
        </p:nvCxnSpPr>
        <p:spPr>
          <a:xfrm flipV="1">
            <a:off x="2483768" y="3501008"/>
            <a:ext cx="2088232" cy="360040"/>
          </a:xfrm>
          <a:prstGeom prst="bentConnector3">
            <a:avLst>
              <a:gd name="adj1" fmla="val 50000"/>
            </a:avLst>
          </a:prstGeom>
          <a:ln w="57150">
            <a:solidFill>
              <a:srgbClr val="FF0066"/>
            </a:solidFill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/>
        </p:nvCxnSpPr>
        <p:spPr>
          <a:xfrm flipV="1">
            <a:off x="2555776" y="5085184"/>
            <a:ext cx="4392488" cy="288032"/>
          </a:xfrm>
          <a:prstGeom prst="bentConnector3">
            <a:avLst>
              <a:gd name="adj1" fmla="val 50000"/>
            </a:avLst>
          </a:prstGeom>
          <a:ln w="57150">
            <a:solidFill>
              <a:srgbClr val="6600CC"/>
            </a:solidFill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224B35C-7563-4743-9A80-DBD10649F267}"/>
              </a:ext>
            </a:extLst>
          </p:cNvPr>
          <p:cNvSpPr txBox="1"/>
          <p:nvPr/>
        </p:nvSpPr>
        <p:spPr>
          <a:xfrm>
            <a:off x="251520" y="260649"/>
            <a:ext cx="878497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 rtl="0">
              <a:buFont typeface="Wingdings" panose="05000000000000000000" pitchFamily="2" charset="2"/>
              <a:buChar char="v"/>
            </a:pP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ctr" rtl="0">
              <a:buFont typeface="Wingdings" panose="05000000000000000000" pitchFamily="2" charset="2"/>
              <a:buChar char="v"/>
            </a:pPr>
            <a:r>
              <a:rPr lang="en-US" sz="6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Association fibers</a:t>
            </a:r>
          </a:p>
          <a:p>
            <a:pPr marL="571500" indent="-571500" algn="ctr" rtl="0">
              <a:buFont typeface="Wingdings" panose="05000000000000000000" pitchFamily="2" charset="2"/>
              <a:buChar char="v"/>
            </a:pP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rtl="0">
              <a:buFont typeface="Wingdings" panose="05000000000000000000" pitchFamily="2" charset="2"/>
              <a:buChar char="§"/>
            </a:pP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>
                <a:latin typeface="Arial" panose="020B0604020202020204" pitchFamily="34" charset="0"/>
                <a:ea typeface="Times New Roman" panose="02020603050405020304" pitchFamily="18" charset="0"/>
              </a:rPr>
              <a:t>They connect parts of the cerebral cortex in the same hemisphere.</a:t>
            </a:r>
          </a:p>
        </p:txBody>
      </p:sp>
    </p:spTree>
    <p:extLst>
      <p:ext uri="{BB962C8B-B14F-4D97-AF65-F5344CB8AC3E}">
        <p14:creationId xmlns:p14="http://schemas.microsoft.com/office/powerpoint/2010/main" val="2059150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3" name="Picture 4" descr="D:\جامعة مؤتة\Integrated Modules\2- C N S\Images\5- White matter\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078" y="43340"/>
            <a:ext cx="8715846" cy="6600349"/>
          </a:xfrm>
          <a:solidFill>
            <a:srgbClr val="99FFCC"/>
          </a:solidFill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xmlns="" id="{356C96B3-6592-481F-83D0-7F927D230249}"/>
              </a:ext>
            </a:extLst>
          </p:cNvPr>
          <p:cNvCxnSpPr>
            <a:cxnSpLocks/>
          </p:cNvCxnSpPr>
          <p:nvPr/>
        </p:nvCxnSpPr>
        <p:spPr>
          <a:xfrm>
            <a:off x="5076056" y="1880828"/>
            <a:ext cx="504056" cy="180020"/>
          </a:xfrm>
          <a:prstGeom prst="straightConnector1">
            <a:avLst/>
          </a:prstGeom>
          <a:ln w="5715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8DF7620E-48A9-4418-8D0E-049FD1062C90}"/>
              </a:ext>
            </a:extLst>
          </p:cNvPr>
          <p:cNvCxnSpPr>
            <a:cxnSpLocks/>
          </p:cNvCxnSpPr>
          <p:nvPr/>
        </p:nvCxnSpPr>
        <p:spPr>
          <a:xfrm flipH="1">
            <a:off x="4242672" y="4149080"/>
            <a:ext cx="689368" cy="197701"/>
          </a:xfrm>
          <a:prstGeom prst="straightConnector1">
            <a:avLst/>
          </a:prstGeom>
          <a:ln w="5715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A79B653D-C288-4503-A72C-7C08464256F9}"/>
              </a:ext>
            </a:extLst>
          </p:cNvPr>
          <p:cNvCxnSpPr>
            <a:cxnSpLocks/>
          </p:cNvCxnSpPr>
          <p:nvPr/>
        </p:nvCxnSpPr>
        <p:spPr>
          <a:xfrm flipH="1">
            <a:off x="5652121" y="4941168"/>
            <a:ext cx="812387" cy="232598"/>
          </a:xfrm>
          <a:prstGeom prst="straightConnector1">
            <a:avLst/>
          </a:prstGeom>
          <a:ln w="5715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D00D87D7-19BF-485C-BABD-2CE7165A8BA9}"/>
              </a:ext>
            </a:extLst>
          </p:cNvPr>
          <p:cNvCxnSpPr/>
          <p:nvPr/>
        </p:nvCxnSpPr>
        <p:spPr>
          <a:xfrm>
            <a:off x="2627784" y="4247930"/>
            <a:ext cx="216024" cy="360040"/>
          </a:xfrm>
          <a:prstGeom prst="straightConnector1">
            <a:avLst/>
          </a:prstGeom>
          <a:ln w="5715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7602D499-0E94-4132-9032-09D8C10445FA}"/>
              </a:ext>
            </a:extLst>
          </p:cNvPr>
          <p:cNvCxnSpPr>
            <a:cxnSpLocks/>
          </p:cNvCxnSpPr>
          <p:nvPr/>
        </p:nvCxnSpPr>
        <p:spPr>
          <a:xfrm>
            <a:off x="7017154" y="3343514"/>
            <a:ext cx="651190" cy="617356"/>
          </a:xfrm>
          <a:prstGeom prst="straightConnector1">
            <a:avLst/>
          </a:prstGeom>
          <a:ln w="5715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F4E532B2-7106-438F-ACE3-04E8435075D8}"/>
              </a:ext>
            </a:extLst>
          </p:cNvPr>
          <p:cNvCxnSpPr>
            <a:cxnSpLocks/>
          </p:cNvCxnSpPr>
          <p:nvPr/>
        </p:nvCxnSpPr>
        <p:spPr>
          <a:xfrm flipH="1">
            <a:off x="3923928" y="4149080"/>
            <a:ext cx="2756604" cy="792088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76648F4-691E-4CFD-AFF9-518FFA7217D2}"/>
              </a:ext>
            </a:extLst>
          </p:cNvPr>
          <p:cNvSpPr txBox="1"/>
          <p:nvPr/>
        </p:nvSpPr>
        <p:spPr>
          <a:xfrm>
            <a:off x="1043608" y="3212976"/>
            <a:ext cx="57606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2FAFD2F-DDF5-43A9-860F-00FCEC3D0F5D}"/>
              </a:ext>
            </a:extLst>
          </p:cNvPr>
          <p:cNvSpPr txBox="1"/>
          <p:nvPr/>
        </p:nvSpPr>
        <p:spPr>
          <a:xfrm>
            <a:off x="7965873" y="3960870"/>
            <a:ext cx="57606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C319818-42E0-49C4-979F-2254F6E01ED7}"/>
              </a:ext>
            </a:extLst>
          </p:cNvPr>
          <p:cNvSpPr txBox="1"/>
          <p:nvPr/>
        </p:nvSpPr>
        <p:spPr>
          <a:xfrm>
            <a:off x="3050337" y="4703524"/>
            <a:ext cx="57606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68B248F-AC9B-413E-B9B2-B1927D1AE2EA}"/>
              </a:ext>
            </a:extLst>
          </p:cNvPr>
          <p:cNvSpPr txBox="1"/>
          <p:nvPr/>
        </p:nvSpPr>
        <p:spPr>
          <a:xfrm>
            <a:off x="3085796" y="3971062"/>
            <a:ext cx="97265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Uncus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AFC0CAC-7434-4154-98D6-EB4903DC55DE}"/>
              </a:ext>
            </a:extLst>
          </p:cNvPr>
          <p:cNvSpPr txBox="1"/>
          <p:nvPr/>
        </p:nvSpPr>
        <p:spPr>
          <a:xfrm>
            <a:off x="4177924" y="26163"/>
            <a:ext cx="427715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(Sup. Long. Bundle)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A9DA8A6A-6EA5-43EC-8B21-B9FDB227D083}"/>
              </a:ext>
            </a:extLst>
          </p:cNvPr>
          <p:cNvCxnSpPr>
            <a:cxnSpLocks/>
          </p:cNvCxnSpPr>
          <p:nvPr/>
        </p:nvCxnSpPr>
        <p:spPr>
          <a:xfrm flipH="1">
            <a:off x="4076328" y="4301480"/>
            <a:ext cx="2756604" cy="792088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06782859-CC76-426B-9FCC-F0751BC278B4}"/>
              </a:ext>
            </a:extLst>
          </p:cNvPr>
          <p:cNvCxnSpPr>
            <a:cxnSpLocks/>
          </p:cNvCxnSpPr>
          <p:nvPr/>
        </p:nvCxnSpPr>
        <p:spPr>
          <a:xfrm flipH="1">
            <a:off x="4076328" y="4187172"/>
            <a:ext cx="2756604" cy="792088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C9DF926B-5341-4F3E-A1CD-AF6227E4A309}"/>
              </a:ext>
            </a:extLst>
          </p:cNvPr>
          <p:cNvCxnSpPr>
            <a:cxnSpLocks/>
          </p:cNvCxnSpPr>
          <p:nvPr/>
        </p:nvCxnSpPr>
        <p:spPr>
          <a:xfrm flipH="1">
            <a:off x="6680532" y="3343514"/>
            <a:ext cx="336622" cy="904416"/>
          </a:xfrm>
          <a:prstGeom prst="straightConnector1">
            <a:avLst/>
          </a:prstGeom>
          <a:ln w="5715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083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FA21AA6-0785-416F-B165-B7814A63A09A}"/>
              </a:ext>
            </a:extLst>
          </p:cNvPr>
          <p:cNvSpPr/>
          <p:nvPr/>
        </p:nvSpPr>
        <p:spPr>
          <a:xfrm>
            <a:off x="107504" y="1"/>
            <a:ext cx="8928992" cy="6980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0">
              <a:lnSpc>
                <a:spcPct val="125000"/>
              </a:lnSpc>
              <a:tabLst>
                <a:tab pos="262255" algn="l"/>
                <a:tab pos="129540" algn="l"/>
                <a:tab pos="262255" algn="l"/>
                <a:tab pos="6057900" algn="r"/>
              </a:tabLst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A- Short association fibers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; connect adjacent gyri with one another.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 rtl="0">
              <a:lnSpc>
                <a:spcPct val="125000"/>
              </a:lnSpc>
              <a:tabLst>
                <a:tab pos="413385" algn="l"/>
                <a:tab pos="111125" algn="l"/>
                <a:tab pos="413385" algn="l"/>
                <a:tab pos="6057900" algn="r"/>
              </a:tabLst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B- Long association fibers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</a:p>
          <a:p>
            <a:pPr algn="justLow" rtl="0">
              <a:lnSpc>
                <a:spcPct val="125000"/>
              </a:lnSpc>
              <a:tabLst>
                <a:tab pos="413385" algn="l"/>
                <a:tab pos="111125" algn="l"/>
                <a:tab pos="413385" algn="l"/>
                <a:tab pos="6057900" algn="r"/>
              </a:tabLst>
            </a:pP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1- Superior longitudinal bundle;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from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frontal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lobe and extends posteriorly then divided into 2 bands;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13385" marR="0" indent="0" algn="justLow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413385" algn="l"/>
                <a:tab pos="111125" algn="l"/>
                <a:tab pos="413385" algn="l"/>
                <a:tab pos="6057900" algn="r"/>
              </a:tabLs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a- Superior band to the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occipital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lobe.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13385" marR="0" indent="0" algn="justLow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413385" algn="l"/>
                <a:tab pos="111125" algn="l"/>
                <a:tab pos="413385" algn="l"/>
                <a:tab pos="6057900" algn="r"/>
              </a:tabLs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b- Inferior band to the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temporal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lobe.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 rtl="0">
              <a:lnSpc>
                <a:spcPct val="125000"/>
              </a:lnSpc>
              <a:tabLst>
                <a:tab pos="413385" algn="l"/>
                <a:tab pos="111125" algn="l"/>
                <a:tab pos="413385" algn="l"/>
                <a:tab pos="6057900" algn="r"/>
              </a:tabLst>
            </a:pP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2- Inferior longitudinal bundle: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from the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occipital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pole to the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temporal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pole.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 rtl="0">
              <a:lnSpc>
                <a:spcPct val="125000"/>
              </a:lnSpc>
              <a:tabLst>
                <a:tab pos="413385" algn="l"/>
                <a:tab pos="111125" algn="l"/>
                <a:tab pos="413385" algn="l"/>
                <a:tab pos="6057900" algn="r"/>
              </a:tabLst>
            </a:pP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3- Uncinate bundle; from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the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frontal lobe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and curved around the steam of lateral sulcus to the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temporal lobe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­.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 rtl="0">
              <a:lnSpc>
                <a:spcPct val="125000"/>
              </a:lnSpc>
              <a:tabLst>
                <a:tab pos="413385" algn="l"/>
                <a:tab pos="111125" algn="l"/>
                <a:tab pos="413385" algn="l"/>
                <a:tab pos="6057900" algn="r"/>
              </a:tabLst>
            </a:pP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4- Cingulum: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from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frontal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lobe just below the rostrum of corpus callosum  → extends backwards in the cingulate gyrus → curves in the isthmus → passes forwards in the </a:t>
            </a:r>
            <a:r>
              <a:rPr lang="en-US" sz="24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parahippocampal</a:t>
            </a:r>
            <a:r>
              <a:rPr lang="en-US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gyrus  → ends in the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uncus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.  </a:t>
            </a:r>
            <a:r>
              <a:rPr lang="en-US" sz="2400" b="1" dirty="0">
                <a:solidFill>
                  <a:srgbClr val="FF0066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It is part of the limbic system</a:t>
            </a:r>
            <a:endParaRPr lang="en-US" sz="24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153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17516" t="14563" r="44832" b="44094"/>
          <a:stretch>
            <a:fillRect/>
          </a:stretch>
        </p:blipFill>
        <p:spPr bwMode="auto">
          <a:xfrm>
            <a:off x="2051720" y="332656"/>
            <a:ext cx="5112568" cy="4552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55226" y="5937068"/>
            <a:ext cx="2520280" cy="576064"/>
          </a:xfrm>
          <a:prstGeom prst="rect">
            <a:avLst/>
          </a:prstGeom>
          <a:noFill/>
          <a:ln w="57150">
            <a:solidFill>
              <a:srgbClr val="0000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fornix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ar-SA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AutoShape 15"/>
          <p:cNvSpPr>
            <a:spLocks/>
          </p:cNvSpPr>
          <p:nvPr/>
        </p:nvSpPr>
        <p:spPr bwMode="auto">
          <a:xfrm flipH="1">
            <a:off x="251520" y="5013176"/>
            <a:ext cx="3096344" cy="720080"/>
          </a:xfrm>
          <a:prstGeom prst="callout2">
            <a:avLst>
              <a:gd name="adj1" fmla="val 32433"/>
              <a:gd name="adj2" fmla="val 10724"/>
              <a:gd name="adj3" fmla="val -14718"/>
              <a:gd name="adj4" fmla="val -950"/>
              <a:gd name="adj5" fmla="val -105872"/>
              <a:gd name="adj6" fmla="val -28263"/>
            </a:avLst>
          </a:prstGeom>
          <a:noFill/>
          <a:ln w="38100">
            <a:solidFill>
              <a:srgbClr val="0000FF"/>
            </a:solidFill>
            <a:miter lim="800000"/>
            <a:headEnd type="triangl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7030A0"/>
                </a:solidFill>
                <a:latin typeface="Calibri"/>
              </a:rPr>
              <a:t>Hippocampus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AutoShape 15"/>
          <p:cNvSpPr>
            <a:spLocks/>
          </p:cNvSpPr>
          <p:nvPr/>
        </p:nvSpPr>
        <p:spPr bwMode="auto">
          <a:xfrm>
            <a:off x="6804248" y="1052736"/>
            <a:ext cx="2339752" cy="648072"/>
          </a:xfrm>
          <a:prstGeom prst="callout2">
            <a:avLst>
              <a:gd name="adj1" fmla="val 82047"/>
              <a:gd name="adj2" fmla="val 13029"/>
              <a:gd name="adj3" fmla="val 86496"/>
              <a:gd name="adj4" fmla="val -3620"/>
              <a:gd name="adj5" fmla="val 104518"/>
              <a:gd name="adj6" fmla="val -42483"/>
            </a:avLst>
          </a:prstGeom>
          <a:noFill/>
          <a:ln w="38100">
            <a:solidFill>
              <a:srgbClr val="66FF33"/>
            </a:solidFill>
            <a:miter lim="800000"/>
            <a:headEnd type="triangl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commissure of the fornix </a:t>
            </a:r>
          </a:p>
        </p:txBody>
      </p:sp>
      <p:sp>
        <p:nvSpPr>
          <p:cNvPr id="7" name="AutoShape 15"/>
          <p:cNvSpPr>
            <a:spLocks/>
          </p:cNvSpPr>
          <p:nvPr/>
        </p:nvSpPr>
        <p:spPr bwMode="auto">
          <a:xfrm flipH="1">
            <a:off x="6156176" y="3573016"/>
            <a:ext cx="2664296" cy="720080"/>
          </a:xfrm>
          <a:prstGeom prst="callout2">
            <a:avLst>
              <a:gd name="adj1" fmla="val -82889"/>
              <a:gd name="adj2" fmla="val 109417"/>
              <a:gd name="adj3" fmla="val 7676"/>
              <a:gd name="adj4" fmla="val 75268"/>
              <a:gd name="adj5" fmla="val -170131"/>
              <a:gd name="adj6" fmla="val 71215"/>
            </a:avLst>
          </a:prstGeom>
          <a:noFill/>
          <a:ln w="38100">
            <a:solidFill>
              <a:srgbClr val="66FF33"/>
            </a:solidFill>
            <a:miter lim="800000"/>
            <a:headEnd type="triangl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posterior columns of the fornix</a:t>
            </a:r>
          </a:p>
        </p:txBody>
      </p:sp>
      <p:sp>
        <p:nvSpPr>
          <p:cNvPr id="10" name="AutoShape 15"/>
          <p:cNvSpPr>
            <a:spLocks/>
          </p:cNvSpPr>
          <p:nvPr/>
        </p:nvSpPr>
        <p:spPr bwMode="auto">
          <a:xfrm flipH="1">
            <a:off x="323528" y="116632"/>
            <a:ext cx="2664296" cy="720080"/>
          </a:xfrm>
          <a:prstGeom prst="callout2">
            <a:avLst>
              <a:gd name="adj1" fmla="val 111969"/>
              <a:gd name="adj2" fmla="val -29048"/>
              <a:gd name="adj3" fmla="val 60222"/>
              <a:gd name="adj4" fmla="val 8401"/>
              <a:gd name="adj5" fmla="val 79462"/>
              <a:gd name="adj6" fmla="val -36480"/>
            </a:avLst>
          </a:prstGeom>
          <a:noFill/>
          <a:ln w="38100">
            <a:solidFill>
              <a:srgbClr val="66FF33"/>
            </a:solidFill>
            <a:miter lim="800000"/>
            <a:headEnd type="triangl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body of the fornix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6600C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AutoShape 15">
            <a:extLst>
              <a:ext uri="{FF2B5EF4-FFF2-40B4-BE49-F238E27FC236}">
                <a16:creationId xmlns:a16="http://schemas.microsoft.com/office/drawing/2014/main" xmlns="" id="{59764F79-97B3-40D3-8B9D-2A40D602BA6A}"/>
              </a:ext>
            </a:extLst>
          </p:cNvPr>
          <p:cNvSpPr>
            <a:spLocks/>
          </p:cNvSpPr>
          <p:nvPr/>
        </p:nvSpPr>
        <p:spPr bwMode="auto">
          <a:xfrm flipH="1">
            <a:off x="0" y="1340768"/>
            <a:ext cx="2664296" cy="720080"/>
          </a:xfrm>
          <a:prstGeom prst="callout2">
            <a:avLst>
              <a:gd name="adj1" fmla="val 114159"/>
              <a:gd name="adj2" fmla="val 2906"/>
              <a:gd name="adj3" fmla="val 60222"/>
              <a:gd name="adj4" fmla="val 21420"/>
              <a:gd name="adj5" fmla="val 83841"/>
              <a:gd name="adj6" fmla="val -11035"/>
            </a:avLst>
          </a:prstGeom>
          <a:noFill/>
          <a:ln w="38100">
            <a:solidFill>
              <a:srgbClr val="66FF33"/>
            </a:solidFill>
            <a:miter lim="800000"/>
            <a:headEnd type="triangl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sz="3200" b="1" dirty="0">
                <a:solidFill>
                  <a:srgbClr val="6600CC"/>
                </a:solidFill>
              </a:rPr>
              <a:t>Anterior columns of the fornix</a:t>
            </a:r>
          </a:p>
        </p:txBody>
      </p:sp>
      <p:sp>
        <p:nvSpPr>
          <p:cNvPr id="13" name="AutoShape 15">
            <a:extLst>
              <a:ext uri="{FF2B5EF4-FFF2-40B4-BE49-F238E27FC236}">
                <a16:creationId xmlns:a16="http://schemas.microsoft.com/office/drawing/2014/main" xmlns="" id="{EA51265C-EDC6-43A0-9005-2AD219C87552}"/>
              </a:ext>
            </a:extLst>
          </p:cNvPr>
          <p:cNvSpPr>
            <a:spLocks/>
          </p:cNvSpPr>
          <p:nvPr/>
        </p:nvSpPr>
        <p:spPr bwMode="auto">
          <a:xfrm flipH="1">
            <a:off x="0" y="2852936"/>
            <a:ext cx="2664296" cy="720080"/>
          </a:xfrm>
          <a:prstGeom prst="callout2">
            <a:avLst>
              <a:gd name="adj1" fmla="val 2498"/>
              <a:gd name="adj2" fmla="val -2420"/>
              <a:gd name="adj3" fmla="val 49275"/>
              <a:gd name="adj4" fmla="val 10768"/>
              <a:gd name="adj5" fmla="val -40956"/>
              <a:gd name="adj6" fmla="val -30563"/>
            </a:avLst>
          </a:prstGeom>
          <a:noFill/>
          <a:ln w="38100">
            <a:solidFill>
              <a:srgbClr val="66FF33"/>
            </a:solidFill>
            <a:miter lim="800000"/>
            <a:headEnd type="triangl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mammillary</a:t>
            </a:r>
            <a:r>
              <a:rPr lang="en-US" sz="3200" b="1" dirty="0">
                <a:solidFill>
                  <a:srgbClr val="FF0000"/>
                </a:solidFill>
              </a:rPr>
              <a:t> bodies </a:t>
            </a:r>
          </a:p>
        </p:txBody>
      </p:sp>
      <p:sp>
        <p:nvSpPr>
          <p:cNvPr id="11" name="AutoShape 15">
            <a:extLst>
              <a:ext uri="{FF2B5EF4-FFF2-40B4-BE49-F238E27FC236}">
                <a16:creationId xmlns:a16="http://schemas.microsoft.com/office/drawing/2014/main" xmlns="" id="{A2AE4E87-6100-40CF-9CBA-36EAAC15B68F}"/>
              </a:ext>
            </a:extLst>
          </p:cNvPr>
          <p:cNvSpPr>
            <a:spLocks/>
          </p:cNvSpPr>
          <p:nvPr/>
        </p:nvSpPr>
        <p:spPr bwMode="auto">
          <a:xfrm flipH="1">
            <a:off x="3491880" y="5073887"/>
            <a:ext cx="2664296" cy="720080"/>
          </a:xfrm>
          <a:prstGeom prst="callout2">
            <a:avLst>
              <a:gd name="adj1" fmla="val -1880"/>
              <a:gd name="adj2" fmla="val 36635"/>
              <a:gd name="adj3" fmla="val -5460"/>
              <a:gd name="adj4" fmla="val 50414"/>
              <a:gd name="adj5" fmla="val -130722"/>
              <a:gd name="adj6" fmla="val 50506"/>
            </a:avLst>
          </a:prstGeom>
          <a:noFill/>
          <a:ln w="38100">
            <a:solidFill>
              <a:srgbClr val="66FF33"/>
            </a:solidFill>
            <a:miter lim="800000"/>
            <a:headEnd type="triangl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0"/>
            <a:r>
              <a:rPr lang="en-US" sz="3200" dirty="0"/>
              <a:t>Fimbria of </a:t>
            </a:r>
            <a:r>
              <a:rPr lang="en-US" sz="3200" dirty="0" err="1"/>
              <a:t>hypocampus</a:t>
            </a:r>
            <a:r>
              <a:rPr lang="en-US" sz="3200" dirty="0"/>
              <a:t> </a:t>
            </a:r>
            <a:endParaRPr lang="en-US" sz="3200" b="1" dirty="0">
              <a:solidFill>
                <a:srgbClr val="6600CC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35985E3-4B2A-4BF8-8CE7-E67F09F07326}"/>
              </a:ext>
            </a:extLst>
          </p:cNvPr>
          <p:cNvSpPr/>
          <p:nvPr/>
        </p:nvSpPr>
        <p:spPr>
          <a:xfrm rot="10800000" flipV="1">
            <a:off x="6006732" y="5933522"/>
            <a:ext cx="28137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sagittal section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4" name="AutoShape 15"/>
          <p:cNvSpPr>
            <a:spLocks/>
          </p:cNvSpPr>
          <p:nvPr/>
        </p:nvSpPr>
        <p:spPr bwMode="auto">
          <a:xfrm flipH="1">
            <a:off x="-108520" y="3933056"/>
            <a:ext cx="3096344" cy="720080"/>
          </a:xfrm>
          <a:prstGeom prst="callout2">
            <a:avLst>
              <a:gd name="adj1" fmla="val 41957"/>
              <a:gd name="adj2" fmla="val 16630"/>
              <a:gd name="adj3" fmla="val -14718"/>
              <a:gd name="adj4" fmla="val -950"/>
              <a:gd name="adj5" fmla="val -70951"/>
              <a:gd name="adj6" fmla="val -28263"/>
            </a:avLst>
          </a:prstGeom>
          <a:noFill/>
          <a:ln w="38100">
            <a:solidFill>
              <a:srgbClr val="0000FF"/>
            </a:solidFill>
            <a:miter lim="800000"/>
            <a:headEnd type="triangl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solidFill>
                  <a:srgbClr val="7030A0"/>
                </a:solidFill>
                <a:latin typeface="Calibri"/>
              </a:rPr>
              <a:t>Amygdaloid</a:t>
            </a:r>
            <a:r>
              <a:rPr lang="en-US" sz="3200" b="1" dirty="0" smtClean="0">
                <a:solidFill>
                  <a:srgbClr val="7030A0"/>
                </a:solidFill>
                <a:latin typeface="Calibri"/>
              </a:rPr>
              <a:t> body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 l="34570" t="24414" r="21484" b="26758"/>
          <a:stretch>
            <a:fillRect/>
          </a:stretch>
        </p:blipFill>
        <p:spPr>
          <a:xfrm>
            <a:off x="2267744" y="476672"/>
            <a:ext cx="6625147" cy="4104456"/>
          </a:xfrm>
          <a:prstGeom prst="rect">
            <a:avLst/>
          </a:prstGeom>
          <a:noFill/>
        </p:spPr>
      </p:pic>
      <p:sp>
        <p:nvSpPr>
          <p:cNvPr id="4" name="AutoShape 10"/>
          <p:cNvSpPr>
            <a:spLocks/>
          </p:cNvSpPr>
          <p:nvPr/>
        </p:nvSpPr>
        <p:spPr bwMode="auto">
          <a:xfrm flipH="1">
            <a:off x="66540" y="1808820"/>
            <a:ext cx="2105472" cy="720080"/>
          </a:xfrm>
          <a:prstGeom prst="callout2">
            <a:avLst>
              <a:gd name="adj1" fmla="val 50209"/>
              <a:gd name="adj2" fmla="val 11397"/>
              <a:gd name="adj3" fmla="val 113913"/>
              <a:gd name="adj4" fmla="val -67790"/>
              <a:gd name="adj5" fmla="val 22447"/>
              <a:gd name="adj6" fmla="val -144453"/>
            </a:avLst>
          </a:prstGeom>
          <a:noFill/>
          <a:ln w="57150">
            <a:solidFill>
              <a:srgbClr val="00FF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Body of fornix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10"/>
          <p:cNvSpPr>
            <a:spLocks/>
          </p:cNvSpPr>
          <p:nvPr/>
        </p:nvSpPr>
        <p:spPr bwMode="auto">
          <a:xfrm flipH="1">
            <a:off x="6103927" y="4734455"/>
            <a:ext cx="2771800" cy="844578"/>
          </a:xfrm>
          <a:prstGeom prst="callout2">
            <a:avLst>
              <a:gd name="adj1" fmla="val 18228"/>
              <a:gd name="adj2" fmla="val 70310"/>
              <a:gd name="adj3" fmla="val 6803"/>
              <a:gd name="adj4" fmla="val 38938"/>
              <a:gd name="adj5" fmla="val -199964"/>
              <a:gd name="adj6" fmla="val 98587"/>
            </a:avLst>
          </a:prstGeom>
          <a:noFill/>
          <a:ln w="57150">
            <a:solidFill>
              <a:srgbClr val="00FF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 algn="l" rtl="0"/>
            <a:r>
              <a:rPr lang="en-US" sz="2800" b="1" dirty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Fimbriae of hippocampus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15"/>
          <p:cNvSpPr>
            <a:spLocks/>
          </p:cNvSpPr>
          <p:nvPr/>
        </p:nvSpPr>
        <p:spPr bwMode="auto">
          <a:xfrm flipH="1">
            <a:off x="3131840" y="0"/>
            <a:ext cx="3384376" cy="720080"/>
          </a:xfrm>
          <a:prstGeom prst="callout2">
            <a:avLst>
              <a:gd name="adj1" fmla="val 247713"/>
              <a:gd name="adj2" fmla="val 27330"/>
              <a:gd name="adj3" fmla="val 130284"/>
              <a:gd name="adj4" fmla="val 36892"/>
              <a:gd name="adj5" fmla="val 59758"/>
              <a:gd name="adj6" fmla="val 46652"/>
            </a:avLst>
          </a:prstGeom>
          <a:noFill/>
          <a:ln w="57150">
            <a:solidFill>
              <a:srgbClr val="66FF33"/>
            </a:solidFill>
            <a:miter lim="800000"/>
            <a:headEnd type="triangl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Corpus callosum </a:t>
            </a:r>
          </a:p>
        </p:txBody>
      </p:sp>
      <p:sp>
        <p:nvSpPr>
          <p:cNvPr id="9" name="AutoShape 15"/>
          <p:cNvSpPr>
            <a:spLocks/>
          </p:cNvSpPr>
          <p:nvPr/>
        </p:nvSpPr>
        <p:spPr bwMode="auto">
          <a:xfrm flipH="1">
            <a:off x="6263680" y="0"/>
            <a:ext cx="2880320" cy="648072"/>
          </a:xfrm>
          <a:prstGeom prst="callout2">
            <a:avLst>
              <a:gd name="adj1" fmla="val 419460"/>
              <a:gd name="adj2" fmla="val 97450"/>
              <a:gd name="adj3" fmla="val 140501"/>
              <a:gd name="adj4" fmla="val 61849"/>
              <a:gd name="adj5" fmla="val 125440"/>
              <a:gd name="adj6" fmla="val 55387"/>
            </a:avLst>
          </a:prstGeom>
          <a:noFill/>
          <a:ln w="57150">
            <a:solidFill>
              <a:srgbClr val="FF0066"/>
            </a:solidFill>
            <a:miter lim="800000"/>
            <a:headEnd type="triangl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Posterior column</a:t>
            </a:r>
          </a:p>
        </p:txBody>
      </p:sp>
      <p:sp>
        <p:nvSpPr>
          <p:cNvPr id="10" name="AutoShape 10"/>
          <p:cNvSpPr>
            <a:spLocks/>
          </p:cNvSpPr>
          <p:nvPr/>
        </p:nvSpPr>
        <p:spPr bwMode="auto">
          <a:xfrm flipH="1">
            <a:off x="0" y="252028"/>
            <a:ext cx="2304256" cy="792088"/>
          </a:xfrm>
          <a:prstGeom prst="callout2">
            <a:avLst>
              <a:gd name="adj1" fmla="val 50209"/>
              <a:gd name="adj2" fmla="val 11397"/>
              <a:gd name="adj3" fmla="val 80077"/>
              <a:gd name="adj4" fmla="val -47545"/>
              <a:gd name="adj5" fmla="val 224669"/>
              <a:gd name="adj6" fmla="val -101331"/>
            </a:avLst>
          </a:prstGeom>
          <a:noFill/>
          <a:ln w="57150">
            <a:solidFill>
              <a:srgbClr val="FF0066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septum pellucidum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AutoShape 10">
            <a:extLst>
              <a:ext uri="{FF2B5EF4-FFF2-40B4-BE49-F238E27FC236}">
                <a16:creationId xmlns:a16="http://schemas.microsoft.com/office/drawing/2014/main" xmlns="" id="{F50B0B46-0EB6-476C-8A81-D6B02405CF63}"/>
              </a:ext>
            </a:extLst>
          </p:cNvPr>
          <p:cNvSpPr>
            <a:spLocks/>
          </p:cNvSpPr>
          <p:nvPr/>
        </p:nvSpPr>
        <p:spPr bwMode="auto">
          <a:xfrm flipH="1">
            <a:off x="3347864" y="5057800"/>
            <a:ext cx="2105472" cy="720080"/>
          </a:xfrm>
          <a:prstGeom prst="callout2">
            <a:avLst>
              <a:gd name="adj1" fmla="val 50209"/>
              <a:gd name="adj2" fmla="val 11397"/>
              <a:gd name="adj3" fmla="val -37157"/>
              <a:gd name="adj4" fmla="val 16074"/>
              <a:gd name="adj5" fmla="val -325669"/>
              <a:gd name="adj6" fmla="val -16410"/>
            </a:avLst>
          </a:prstGeom>
          <a:noFill/>
          <a:ln w="57150">
            <a:solidFill>
              <a:srgbClr val="FF0066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Thalamus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AutoShape 10">
            <a:extLst>
              <a:ext uri="{FF2B5EF4-FFF2-40B4-BE49-F238E27FC236}">
                <a16:creationId xmlns:a16="http://schemas.microsoft.com/office/drawing/2014/main" xmlns="" id="{BC2E00F3-A8C4-492E-8B9E-F85266351283}"/>
              </a:ext>
            </a:extLst>
          </p:cNvPr>
          <p:cNvSpPr>
            <a:spLocks/>
          </p:cNvSpPr>
          <p:nvPr/>
        </p:nvSpPr>
        <p:spPr bwMode="auto">
          <a:xfrm flipH="1">
            <a:off x="162272" y="3068960"/>
            <a:ext cx="2105472" cy="720080"/>
          </a:xfrm>
          <a:prstGeom prst="callout2">
            <a:avLst>
              <a:gd name="adj1" fmla="val 50209"/>
              <a:gd name="adj2" fmla="val 11397"/>
              <a:gd name="adj3" fmla="val -19641"/>
              <a:gd name="adj4" fmla="val -93249"/>
              <a:gd name="adj5" fmla="val -78266"/>
              <a:gd name="adj6" fmla="val -125734"/>
            </a:avLst>
          </a:prstGeom>
          <a:noFill/>
          <a:ln w="57150">
            <a:solidFill>
              <a:srgbClr val="FF0066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Anterior column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AutoShape 10">
            <a:extLst>
              <a:ext uri="{FF2B5EF4-FFF2-40B4-BE49-F238E27FC236}">
                <a16:creationId xmlns:a16="http://schemas.microsoft.com/office/drawing/2014/main" xmlns="" id="{BA6ED9DF-AEBD-4234-B1D0-3F3142220160}"/>
              </a:ext>
            </a:extLst>
          </p:cNvPr>
          <p:cNvSpPr>
            <a:spLocks/>
          </p:cNvSpPr>
          <p:nvPr/>
        </p:nvSpPr>
        <p:spPr bwMode="auto">
          <a:xfrm flipH="1">
            <a:off x="251108" y="4606682"/>
            <a:ext cx="2592699" cy="720080"/>
          </a:xfrm>
          <a:prstGeom prst="callout2">
            <a:avLst>
              <a:gd name="adj1" fmla="val 50209"/>
              <a:gd name="adj2" fmla="val 11397"/>
              <a:gd name="adj3" fmla="val -39346"/>
              <a:gd name="adj4" fmla="val -38522"/>
              <a:gd name="adj5" fmla="val -246850"/>
              <a:gd name="adj6" fmla="val -87426"/>
            </a:avLst>
          </a:prstGeom>
          <a:noFill/>
          <a:ln w="57150">
            <a:solidFill>
              <a:srgbClr val="00FF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Mammillary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body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5F895DA-51EB-4D13-B9F6-C9A4EDB39295}"/>
              </a:ext>
            </a:extLst>
          </p:cNvPr>
          <p:cNvSpPr txBox="1"/>
          <p:nvPr/>
        </p:nvSpPr>
        <p:spPr>
          <a:xfrm>
            <a:off x="66540" y="5902378"/>
            <a:ext cx="8826351" cy="646331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l" rtl="0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Parts &amp; relations of fornix,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sagittal section</a:t>
            </a:r>
          </a:p>
        </p:txBody>
      </p:sp>
      <p:sp>
        <p:nvSpPr>
          <p:cNvPr id="15" name="AutoShape 10">
            <a:extLst>
              <a:ext uri="{FF2B5EF4-FFF2-40B4-BE49-F238E27FC236}">
                <a16:creationId xmlns:a16="http://schemas.microsoft.com/office/drawing/2014/main" xmlns="" id="{8989C4BD-624E-4042-8893-421FF09AAE9C}"/>
              </a:ext>
            </a:extLst>
          </p:cNvPr>
          <p:cNvSpPr>
            <a:spLocks/>
          </p:cNvSpPr>
          <p:nvPr/>
        </p:nvSpPr>
        <p:spPr bwMode="auto">
          <a:xfrm flipH="1">
            <a:off x="3093815" y="4573262"/>
            <a:ext cx="2105472" cy="720080"/>
          </a:xfrm>
          <a:prstGeom prst="callout2">
            <a:avLst>
              <a:gd name="adj1" fmla="val 15178"/>
              <a:gd name="adj2" fmla="val 45841"/>
              <a:gd name="adj3" fmla="val -37157"/>
              <a:gd name="adj4" fmla="val 16074"/>
              <a:gd name="adj5" fmla="val -189925"/>
              <a:gd name="adj6" fmla="val -3681"/>
            </a:avLst>
          </a:prstGeom>
          <a:noFill/>
          <a:ln w="57150">
            <a:solidFill>
              <a:srgbClr val="FF0066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Uncus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 l="18310" t="8789" r="47998" b="39453"/>
          <a:stretch>
            <a:fillRect/>
          </a:stretch>
        </p:blipFill>
        <p:spPr bwMode="auto">
          <a:xfrm>
            <a:off x="2786050" y="500018"/>
            <a:ext cx="5072098" cy="584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AutoShape 10"/>
          <p:cNvSpPr>
            <a:spLocks/>
          </p:cNvSpPr>
          <p:nvPr/>
        </p:nvSpPr>
        <p:spPr bwMode="auto">
          <a:xfrm flipH="1">
            <a:off x="357158" y="2571720"/>
            <a:ext cx="2304256" cy="792088"/>
          </a:xfrm>
          <a:prstGeom prst="callout2">
            <a:avLst>
              <a:gd name="adj1" fmla="val 52199"/>
              <a:gd name="adj2" fmla="val 28502"/>
              <a:gd name="adj3" fmla="val 12404"/>
              <a:gd name="adj4" fmla="val -48229"/>
              <a:gd name="adj5" fmla="val 11699"/>
              <a:gd name="adj6" fmla="val -110226"/>
            </a:avLst>
          </a:prstGeom>
          <a:noFill/>
          <a:ln w="38100">
            <a:solidFill>
              <a:srgbClr val="00FF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anterior columns of the fornix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10"/>
          <p:cNvSpPr>
            <a:spLocks/>
          </p:cNvSpPr>
          <p:nvPr/>
        </p:nvSpPr>
        <p:spPr bwMode="auto">
          <a:xfrm flipH="1">
            <a:off x="714348" y="4929174"/>
            <a:ext cx="2771800" cy="844578"/>
          </a:xfrm>
          <a:prstGeom prst="callout2">
            <a:avLst>
              <a:gd name="adj1" fmla="val 46228"/>
              <a:gd name="adj2" fmla="val 14000"/>
              <a:gd name="adj3" fmla="val -37997"/>
              <a:gd name="adj4" fmla="val -46948"/>
              <a:gd name="adj5" fmla="val -119698"/>
              <a:gd name="adj6" fmla="val -52708"/>
            </a:avLst>
          </a:prstGeom>
          <a:noFill/>
          <a:ln w="38100">
            <a:solidFill>
              <a:srgbClr val="00FF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crus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of the fornix</a:t>
            </a:r>
          </a:p>
        </p:txBody>
      </p:sp>
      <p:sp>
        <p:nvSpPr>
          <p:cNvPr id="6" name="AutoShape 15"/>
          <p:cNvSpPr>
            <a:spLocks/>
          </p:cNvSpPr>
          <p:nvPr/>
        </p:nvSpPr>
        <p:spPr bwMode="auto">
          <a:xfrm flipH="1">
            <a:off x="6263680" y="5357802"/>
            <a:ext cx="2880320" cy="648072"/>
          </a:xfrm>
          <a:prstGeom prst="callout2">
            <a:avLst>
              <a:gd name="adj1" fmla="val -196009"/>
              <a:gd name="adj2" fmla="val 141824"/>
              <a:gd name="adj3" fmla="val 28598"/>
              <a:gd name="adj4" fmla="val 93048"/>
              <a:gd name="adj5" fmla="val 57554"/>
              <a:gd name="adj6" fmla="val 78750"/>
            </a:avLst>
          </a:prstGeom>
          <a:noFill/>
          <a:ln w="38100">
            <a:solidFill>
              <a:srgbClr val="66FF33"/>
            </a:solidFill>
            <a:miter lim="800000"/>
            <a:headEnd type="triangl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splenium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of corpus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callosum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7" name="AutoShape 10"/>
          <p:cNvSpPr>
            <a:spLocks/>
          </p:cNvSpPr>
          <p:nvPr/>
        </p:nvSpPr>
        <p:spPr bwMode="auto">
          <a:xfrm flipH="1">
            <a:off x="642910" y="928646"/>
            <a:ext cx="2304256" cy="792088"/>
          </a:xfrm>
          <a:prstGeom prst="callout2">
            <a:avLst>
              <a:gd name="adj1" fmla="val 64142"/>
              <a:gd name="adj2" fmla="val 24397"/>
              <a:gd name="adj3" fmla="val 181586"/>
              <a:gd name="adj4" fmla="val -68755"/>
              <a:gd name="adj5" fmla="val 186852"/>
              <a:gd name="adj6" fmla="val -99279"/>
            </a:avLst>
          </a:prstGeom>
          <a:noFill/>
          <a:ln w="38100">
            <a:solidFill>
              <a:srgbClr val="00FF00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septum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pellucidum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AutoShape 15"/>
          <p:cNvSpPr>
            <a:spLocks/>
          </p:cNvSpPr>
          <p:nvPr/>
        </p:nvSpPr>
        <p:spPr bwMode="auto">
          <a:xfrm flipH="1">
            <a:off x="6263680" y="-71462"/>
            <a:ext cx="2880320" cy="648072"/>
          </a:xfrm>
          <a:prstGeom prst="callout2">
            <a:avLst>
              <a:gd name="adj1" fmla="val 327018"/>
              <a:gd name="adj2" fmla="val 141786"/>
              <a:gd name="adj3" fmla="val 145366"/>
              <a:gd name="adj4" fmla="val 72796"/>
              <a:gd name="adj5" fmla="val 140036"/>
              <a:gd name="adj6" fmla="val 56482"/>
            </a:avLst>
          </a:prstGeom>
          <a:noFill/>
          <a:ln w="38100">
            <a:solidFill>
              <a:srgbClr val="66FF33"/>
            </a:solidFill>
            <a:miter lim="800000"/>
            <a:headEnd type="triangl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of corpus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callosum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00166" y="6140255"/>
            <a:ext cx="6786610" cy="64633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Horizontal section of the brain </a:t>
            </a:r>
          </a:p>
        </p:txBody>
      </p:sp>
    </p:spTree>
    <p:extLst>
      <p:ext uri="{BB962C8B-B14F-4D97-AF65-F5344CB8AC3E}">
        <p14:creationId xmlns:p14="http://schemas.microsoft.com/office/powerpoint/2010/main" val="392284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5207</TotalTime>
  <Words>1114</Words>
  <Application>Microsoft Office PowerPoint</Application>
  <PresentationFormat>On-screen Show (4:3)</PresentationFormat>
  <Paragraphs>176</Paragraphs>
  <Slides>23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Office Theme</vt:lpstr>
      <vt:lpstr>سمة Office</vt:lpstr>
      <vt:lpstr>2_سمة Office</vt:lpstr>
      <vt:lpstr>1_Default Design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Medial longitudinal bundle</vt:lpstr>
      <vt:lpstr>Medial longitudinal bundle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hanan</dc:creator>
  <cp:lastModifiedBy>DELL</cp:lastModifiedBy>
  <cp:revision>281</cp:revision>
  <dcterms:created xsi:type="dcterms:W3CDTF">2012-11-14T09:45:06Z</dcterms:created>
  <dcterms:modified xsi:type="dcterms:W3CDTF">2020-12-27T10:25:01Z</dcterms:modified>
</cp:coreProperties>
</file>