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5" r:id="rId4"/>
    <p:sldId id="274" r:id="rId5"/>
    <p:sldId id="275" r:id="rId6"/>
    <p:sldId id="261" r:id="rId7"/>
    <p:sldId id="270" r:id="rId8"/>
    <p:sldId id="271" r:id="rId9"/>
    <p:sldId id="272" r:id="rId10"/>
    <p:sldId id="276" r:id="rId11"/>
    <p:sldId id="277" r:id="rId12"/>
    <p:sldId id="278" r:id="rId13"/>
    <p:sldId id="279" r:id="rId14"/>
    <p:sldId id="259" r:id="rId15"/>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944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898"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88375BA8-B462-48B0-8053-99124A74F640}"/>
              </a:ext>
            </a:extLst>
          </p:cNvPr>
          <p:cNvGrpSpPr>
            <a:grpSpLocks/>
          </p:cNvGrpSpPr>
          <p:nvPr/>
        </p:nvGrpSpPr>
        <p:grpSpPr bwMode="auto">
          <a:xfrm>
            <a:off x="-17463" y="0"/>
            <a:ext cx="12231688" cy="6856413"/>
            <a:chOff x="-16934" y="0"/>
            <a:chExt cx="12231160" cy="6856214"/>
          </a:xfrm>
        </p:grpSpPr>
        <p:pic>
          <p:nvPicPr>
            <p:cNvPr id="5" name="Picture 12" descr="HD-PanelTitleR1.png">
              <a:extLst>
                <a:ext uri="{FF2B5EF4-FFF2-40B4-BE49-F238E27FC236}">
                  <a16:creationId xmlns:a16="http://schemas.microsoft.com/office/drawing/2014/main" id="{F91B25B5-4C9C-45F4-97D9-4B1B65220C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966ED32-40C9-416F-85A6-5973CB72CB08}"/>
                </a:ext>
              </a:extLst>
            </p:cNvPr>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a:extLst>
                <a:ext uri="{FF2B5EF4-FFF2-40B4-BE49-F238E27FC236}">
                  <a16:creationId xmlns:a16="http://schemas.microsoft.com/office/drawing/2014/main" id="{767A92F1-46B2-445F-AED8-AA8A440589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34"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DRibbonTitle-UniformTrim.png">
              <a:extLst>
                <a:ext uri="{FF2B5EF4-FFF2-40B4-BE49-F238E27FC236}">
                  <a16:creationId xmlns:a16="http://schemas.microsoft.com/office/drawing/2014/main" id="{BC5F4A81-8999-4F63-97E9-3229C26C90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36202"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a:extLst>
              <a:ext uri="{FF2B5EF4-FFF2-40B4-BE49-F238E27FC236}">
                <a16:creationId xmlns:a16="http://schemas.microsoft.com/office/drawing/2014/main" id="{9D8790C3-56CE-4E10-A8B8-4AFD2FAE0304}"/>
              </a:ext>
            </a:extLst>
          </p:cNvPr>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10" name="Date Placeholder 3">
            <a:extLst>
              <a:ext uri="{FF2B5EF4-FFF2-40B4-BE49-F238E27FC236}">
                <a16:creationId xmlns:a16="http://schemas.microsoft.com/office/drawing/2014/main" id="{AF8507AB-0199-4F9A-99D7-6BA1F1C28981}"/>
              </a:ext>
            </a:extLst>
          </p:cNvPr>
          <p:cNvSpPr>
            <a:spLocks noGrp="1"/>
          </p:cNvSpPr>
          <p:nvPr>
            <p:ph type="dt" sz="half" idx="10"/>
          </p:nvPr>
        </p:nvSpPr>
        <p:spPr>
          <a:xfrm>
            <a:off x="7983538" y="5037138"/>
            <a:ext cx="896937" cy="279400"/>
          </a:xfrm>
        </p:spPr>
        <p:txBody>
          <a:bodyPr/>
          <a:lstStyle>
            <a:lvl1pPr>
              <a:defRPr/>
            </a:lvl1pPr>
          </a:lstStyle>
          <a:p>
            <a:pPr>
              <a:defRPr/>
            </a:pPr>
            <a:fld id="{D20E5B2F-E74B-4655-A6D0-30E0C4DA97F1}" type="datetimeFigureOut">
              <a:rPr lang="en-US"/>
              <a:pPr>
                <a:defRPr/>
              </a:pPr>
              <a:t>2/11/2021</a:t>
            </a:fld>
            <a:endParaRPr lang="en-US"/>
          </a:p>
        </p:txBody>
      </p:sp>
      <p:sp>
        <p:nvSpPr>
          <p:cNvPr id="11" name="Footer Placeholder 4">
            <a:extLst>
              <a:ext uri="{FF2B5EF4-FFF2-40B4-BE49-F238E27FC236}">
                <a16:creationId xmlns:a16="http://schemas.microsoft.com/office/drawing/2014/main" id="{9E4CC7DC-C482-4DBC-9160-B5E1F1778415}"/>
              </a:ext>
            </a:extLst>
          </p:cNvPr>
          <p:cNvSpPr>
            <a:spLocks noGrp="1"/>
          </p:cNvSpPr>
          <p:nvPr>
            <p:ph type="ftr" sz="quarter" idx="11"/>
          </p:nvPr>
        </p:nvSpPr>
        <p:spPr>
          <a:xfrm>
            <a:off x="2692400" y="5037138"/>
            <a:ext cx="5214938" cy="279400"/>
          </a:xfr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A286C39E-AA6E-467D-AC11-2A5E0B00D087}"/>
              </a:ext>
            </a:extLst>
          </p:cNvPr>
          <p:cNvSpPr>
            <a:spLocks noGrp="1"/>
          </p:cNvSpPr>
          <p:nvPr>
            <p:ph type="sldNum" sz="quarter" idx="12"/>
          </p:nvPr>
        </p:nvSpPr>
        <p:spPr>
          <a:xfrm>
            <a:off x="8956675" y="5037138"/>
            <a:ext cx="550863" cy="279400"/>
          </a:xfrm>
        </p:spPr>
        <p:txBody>
          <a:bodyPr/>
          <a:lstStyle>
            <a:lvl1pPr>
              <a:defRPr/>
            </a:lvl1pPr>
          </a:lstStyle>
          <a:p>
            <a:fld id="{7B0818E4-4B1B-4365-936D-EE9E187EE86D}" type="slidenum">
              <a:rPr lang="en-US" altLang="en-US"/>
              <a:pPr/>
              <a:t>‹#›</a:t>
            </a:fld>
            <a:endParaRPr lang="en-US" altLang="en-US"/>
          </a:p>
        </p:txBody>
      </p:sp>
    </p:spTree>
    <p:extLst>
      <p:ext uri="{BB962C8B-B14F-4D97-AF65-F5344CB8AC3E}">
        <p14:creationId xmlns:p14="http://schemas.microsoft.com/office/powerpoint/2010/main" val="280486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ar-SA" noProof="0"/>
              <a:t>انقر فوق الأيقونة لإضافة صورة</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3">
            <a:extLst>
              <a:ext uri="{FF2B5EF4-FFF2-40B4-BE49-F238E27FC236}">
                <a16:creationId xmlns:a16="http://schemas.microsoft.com/office/drawing/2014/main" id="{ECCB27D8-C7E7-4EC6-9FDB-3C1DFA8381DC}"/>
              </a:ext>
            </a:extLst>
          </p:cNvPr>
          <p:cNvSpPr>
            <a:spLocks noGrp="1"/>
          </p:cNvSpPr>
          <p:nvPr>
            <p:ph type="dt" sz="half" idx="10"/>
          </p:nvPr>
        </p:nvSpPr>
        <p:spPr/>
        <p:txBody>
          <a:bodyPr/>
          <a:lstStyle>
            <a:lvl1pPr>
              <a:defRPr/>
            </a:lvl1pPr>
          </a:lstStyle>
          <a:p>
            <a:pPr>
              <a:defRPr/>
            </a:pPr>
            <a:fld id="{10ABBE40-71F2-41D7-9A0F-0780F86BF164}" type="datetimeFigureOut">
              <a:rPr lang="en-US"/>
              <a:pPr>
                <a:defRPr/>
              </a:pPr>
              <a:t>2/11/2021</a:t>
            </a:fld>
            <a:endParaRPr lang="en-US"/>
          </a:p>
        </p:txBody>
      </p:sp>
      <p:sp>
        <p:nvSpPr>
          <p:cNvPr id="6" name="Footer Placeholder 4">
            <a:extLst>
              <a:ext uri="{FF2B5EF4-FFF2-40B4-BE49-F238E27FC236}">
                <a16:creationId xmlns:a16="http://schemas.microsoft.com/office/drawing/2014/main" id="{827DF6F7-53DB-4243-ADEF-BC392BBB2C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6DDA7E5-BAD4-4B14-96DA-9DB5EA1F5AF4}"/>
              </a:ext>
            </a:extLst>
          </p:cNvPr>
          <p:cNvSpPr>
            <a:spLocks noGrp="1"/>
          </p:cNvSpPr>
          <p:nvPr>
            <p:ph type="sldNum" sz="quarter" idx="12"/>
          </p:nvPr>
        </p:nvSpPr>
        <p:spPr/>
        <p:txBody>
          <a:bodyPr/>
          <a:lstStyle>
            <a:lvl1pPr>
              <a:defRPr/>
            </a:lvl1pPr>
          </a:lstStyle>
          <a:p>
            <a:fld id="{1C04DAD6-7AB6-4ADC-9B43-80A2478F098D}" type="slidenum">
              <a:rPr lang="en-US" altLang="en-US"/>
              <a:pPr/>
              <a:t>‹#›</a:t>
            </a:fld>
            <a:endParaRPr lang="en-US" altLang="en-US"/>
          </a:p>
        </p:txBody>
      </p:sp>
    </p:spTree>
    <p:extLst>
      <p:ext uri="{BB962C8B-B14F-4D97-AF65-F5344CB8AC3E}">
        <p14:creationId xmlns:p14="http://schemas.microsoft.com/office/powerpoint/2010/main" val="194153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6C62B97-525B-43CB-A898-45A15581ACEE}"/>
              </a:ext>
            </a:extLst>
          </p:cNvPr>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5" name="Date Placeholder 3">
            <a:extLst>
              <a:ext uri="{FF2B5EF4-FFF2-40B4-BE49-F238E27FC236}">
                <a16:creationId xmlns:a16="http://schemas.microsoft.com/office/drawing/2014/main" id="{46441871-FC71-4A71-8BC9-C4EFFFAC0518}"/>
              </a:ext>
            </a:extLst>
          </p:cNvPr>
          <p:cNvSpPr>
            <a:spLocks noGrp="1"/>
          </p:cNvSpPr>
          <p:nvPr>
            <p:ph type="dt" sz="half" idx="10"/>
          </p:nvPr>
        </p:nvSpPr>
        <p:spPr/>
        <p:txBody>
          <a:bodyPr/>
          <a:lstStyle>
            <a:lvl1pPr>
              <a:defRPr/>
            </a:lvl1pPr>
          </a:lstStyle>
          <a:p>
            <a:pPr>
              <a:defRPr/>
            </a:pPr>
            <a:fld id="{5D2B6D6E-CBC7-4AD3-91CD-9FEB07F76D61}" type="datetimeFigureOut">
              <a:rPr lang="en-US"/>
              <a:pPr>
                <a:defRPr/>
              </a:pPr>
              <a:t>2/11/2021</a:t>
            </a:fld>
            <a:endParaRPr lang="en-US"/>
          </a:p>
        </p:txBody>
      </p:sp>
      <p:sp>
        <p:nvSpPr>
          <p:cNvPr id="6" name="Footer Placeholder 4">
            <a:extLst>
              <a:ext uri="{FF2B5EF4-FFF2-40B4-BE49-F238E27FC236}">
                <a16:creationId xmlns:a16="http://schemas.microsoft.com/office/drawing/2014/main" id="{6028DFBB-FB1A-42A4-9406-6D5B753C9A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C2EB3B1-8488-4AAE-9D79-1EE224DAB7FF}"/>
              </a:ext>
            </a:extLst>
          </p:cNvPr>
          <p:cNvSpPr>
            <a:spLocks noGrp="1"/>
          </p:cNvSpPr>
          <p:nvPr>
            <p:ph type="sldNum" sz="quarter" idx="12"/>
          </p:nvPr>
        </p:nvSpPr>
        <p:spPr/>
        <p:txBody>
          <a:bodyPr/>
          <a:lstStyle>
            <a:lvl1pPr>
              <a:defRPr/>
            </a:lvl1pPr>
          </a:lstStyle>
          <a:p>
            <a:fld id="{D5502A83-6E2C-4730-ACE6-BEC7E07D2F35}" type="slidenum">
              <a:rPr lang="en-US" altLang="en-US"/>
              <a:pPr/>
              <a:t>‹#›</a:t>
            </a:fld>
            <a:endParaRPr lang="en-US" altLang="en-US"/>
          </a:p>
        </p:txBody>
      </p:sp>
    </p:spTree>
    <p:extLst>
      <p:ext uri="{BB962C8B-B14F-4D97-AF65-F5344CB8AC3E}">
        <p14:creationId xmlns:p14="http://schemas.microsoft.com/office/powerpoint/2010/main" val="102375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FF84FB-5C3B-4CBB-BAA5-2F330496AB1E}"/>
              </a:ext>
            </a:extLst>
          </p:cNvPr>
          <p:cNvSpPr txBox="1">
            <a:spLocks noChangeArrowheads="1"/>
          </p:cNvSpPr>
          <p:nvPr/>
        </p:nvSpPr>
        <p:spPr bwMode="auto">
          <a:xfrm>
            <a:off x="862013" y="879475"/>
            <a:ext cx="609600" cy="585788"/>
          </a:xfrm>
          <a:prstGeom prst="rect">
            <a:avLst/>
          </a:prstGeom>
          <a:noFill/>
          <a:ln w="9525">
            <a:noFill/>
            <a:miter lim="800000"/>
            <a:headEnd/>
            <a:tailEnd/>
          </a:ln>
        </p:spPr>
        <p:txBody>
          <a:bodyPr anchor="ctr"/>
          <a:lstStyle/>
          <a:p>
            <a:pPr eaLnBrk="1" hangingPunct="1">
              <a:defRPr/>
            </a:pPr>
            <a:r>
              <a:rPr lang="en-US" sz="8000">
                <a:latin typeface="Garamond" pitchFamily="18" charset="0"/>
              </a:rPr>
              <a:t>“</a:t>
            </a:r>
          </a:p>
        </p:txBody>
      </p:sp>
      <p:sp>
        <p:nvSpPr>
          <p:cNvPr id="6" name="TextBox 5">
            <a:extLst>
              <a:ext uri="{FF2B5EF4-FFF2-40B4-BE49-F238E27FC236}">
                <a16:creationId xmlns:a16="http://schemas.microsoft.com/office/drawing/2014/main" id="{8AA573BB-EE5B-4A14-8F7F-396EC27712B9}"/>
              </a:ext>
            </a:extLst>
          </p:cNvPr>
          <p:cNvSpPr txBox="1">
            <a:spLocks noChangeArrowheads="1"/>
          </p:cNvSpPr>
          <p:nvPr/>
        </p:nvSpPr>
        <p:spPr bwMode="auto">
          <a:xfrm>
            <a:off x="10599738" y="2827338"/>
            <a:ext cx="609600" cy="585787"/>
          </a:xfrm>
          <a:prstGeom prst="rect">
            <a:avLst/>
          </a:prstGeom>
          <a:noFill/>
          <a:ln w="9525">
            <a:noFill/>
            <a:miter lim="800000"/>
            <a:headEnd/>
            <a:tailEnd/>
          </a:ln>
        </p:spPr>
        <p:txBody>
          <a:bodyPr anchor="ctr"/>
          <a:lstStyle/>
          <a:p>
            <a:pPr algn="r" eaLnBrk="1" hangingPunct="1">
              <a:defRPr/>
            </a:pPr>
            <a:r>
              <a:rPr lang="en-US" sz="8000">
                <a:latin typeface="Garamond" pitchFamily="18" charset="0"/>
              </a:rPr>
              <a:t>”</a:t>
            </a:r>
          </a:p>
        </p:txBody>
      </p:sp>
      <p:cxnSp>
        <p:nvCxnSpPr>
          <p:cNvPr id="7" name="Straight Connector 6">
            <a:extLst>
              <a:ext uri="{FF2B5EF4-FFF2-40B4-BE49-F238E27FC236}">
                <a16:creationId xmlns:a16="http://schemas.microsoft.com/office/drawing/2014/main" id="{3BC58FB9-FD2C-4C37-A70C-72AD2D60C11A}"/>
              </a:ext>
            </a:extLst>
          </p:cNvPr>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8" name="Date Placeholder 3">
            <a:extLst>
              <a:ext uri="{FF2B5EF4-FFF2-40B4-BE49-F238E27FC236}">
                <a16:creationId xmlns:a16="http://schemas.microsoft.com/office/drawing/2014/main" id="{70A12528-564B-412D-A7D4-75B5256FA54E}"/>
              </a:ext>
            </a:extLst>
          </p:cNvPr>
          <p:cNvSpPr>
            <a:spLocks noGrp="1"/>
          </p:cNvSpPr>
          <p:nvPr>
            <p:ph type="dt" sz="half" idx="14"/>
          </p:nvPr>
        </p:nvSpPr>
        <p:spPr/>
        <p:txBody>
          <a:bodyPr/>
          <a:lstStyle>
            <a:lvl1pPr>
              <a:defRPr/>
            </a:lvl1pPr>
          </a:lstStyle>
          <a:p>
            <a:pPr>
              <a:defRPr/>
            </a:pPr>
            <a:fld id="{985D3B29-F3F1-4D79-9B5E-882820617A8C}" type="datetimeFigureOut">
              <a:rPr lang="en-US"/>
              <a:pPr>
                <a:defRPr/>
              </a:pPr>
              <a:t>2/11/2021</a:t>
            </a:fld>
            <a:endParaRPr lang="en-US"/>
          </a:p>
        </p:txBody>
      </p:sp>
      <p:sp>
        <p:nvSpPr>
          <p:cNvPr id="9" name="Footer Placeholder 4">
            <a:extLst>
              <a:ext uri="{FF2B5EF4-FFF2-40B4-BE49-F238E27FC236}">
                <a16:creationId xmlns:a16="http://schemas.microsoft.com/office/drawing/2014/main" id="{AD282EA8-3665-4D43-A678-197CAFCBF6AE}"/>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2442AF11-CC00-4FE4-80E6-1B1DEF87E3B9}"/>
              </a:ext>
            </a:extLst>
          </p:cNvPr>
          <p:cNvSpPr>
            <a:spLocks noGrp="1"/>
          </p:cNvSpPr>
          <p:nvPr>
            <p:ph type="sldNum" sz="quarter" idx="16"/>
          </p:nvPr>
        </p:nvSpPr>
        <p:spPr/>
        <p:txBody>
          <a:bodyPr/>
          <a:lstStyle>
            <a:lvl1pPr>
              <a:defRPr/>
            </a:lvl1pPr>
          </a:lstStyle>
          <a:p>
            <a:fld id="{D85B015F-1CB3-4895-9417-CE21DE9C73DC}" type="slidenum">
              <a:rPr lang="en-US" altLang="en-US"/>
              <a:pPr/>
              <a:t>‹#›</a:t>
            </a:fld>
            <a:endParaRPr lang="en-US" altLang="en-US"/>
          </a:p>
        </p:txBody>
      </p:sp>
    </p:spTree>
    <p:extLst>
      <p:ext uri="{BB962C8B-B14F-4D97-AF65-F5344CB8AC3E}">
        <p14:creationId xmlns:p14="http://schemas.microsoft.com/office/powerpoint/2010/main" val="2737493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a:extLst>
              <a:ext uri="{FF2B5EF4-FFF2-40B4-BE49-F238E27FC236}">
                <a16:creationId xmlns:a16="http://schemas.microsoft.com/office/drawing/2014/main" id="{24C8BDB5-F1E2-466A-B858-BFBCB41A4A84}"/>
              </a:ext>
            </a:extLst>
          </p:cNvPr>
          <p:cNvSpPr>
            <a:spLocks noGrp="1"/>
          </p:cNvSpPr>
          <p:nvPr>
            <p:ph type="dt" sz="half" idx="10"/>
          </p:nvPr>
        </p:nvSpPr>
        <p:spPr/>
        <p:txBody>
          <a:bodyPr/>
          <a:lstStyle>
            <a:lvl1pPr>
              <a:defRPr/>
            </a:lvl1pPr>
          </a:lstStyle>
          <a:p>
            <a:pPr>
              <a:defRPr/>
            </a:pPr>
            <a:fld id="{F9EEF608-BF0A-4D50-A065-C691A4818508}" type="datetimeFigureOut">
              <a:rPr lang="en-US"/>
              <a:pPr>
                <a:defRPr/>
              </a:pPr>
              <a:t>2/11/2021</a:t>
            </a:fld>
            <a:endParaRPr lang="en-US"/>
          </a:p>
        </p:txBody>
      </p:sp>
      <p:sp>
        <p:nvSpPr>
          <p:cNvPr id="5" name="Footer Placeholder 4">
            <a:extLst>
              <a:ext uri="{FF2B5EF4-FFF2-40B4-BE49-F238E27FC236}">
                <a16:creationId xmlns:a16="http://schemas.microsoft.com/office/drawing/2014/main" id="{C917CDAB-0734-4F07-B31A-696521D4D17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2C1ED7-8043-423E-A545-6C65E67C3927}"/>
              </a:ext>
            </a:extLst>
          </p:cNvPr>
          <p:cNvSpPr>
            <a:spLocks noGrp="1"/>
          </p:cNvSpPr>
          <p:nvPr>
            <p:ph type="sldNum" sz="quarter" idx="12"/>
          </p:nvPr>
        </p:nvSpPr>
        <p:spPr/>
        <p:txBody>
          <a:bodyPr/>
          <a:lstStyle>
            <a:lvl1pPr>
              <a:defRPr/>
            </a:lvl1pPr>
          </a:lstStyle>
          <a:p>
            <a:fld id="{B5F22526-57C3-434B-9E73-9B02F1E433A0}" type="slidenum">
              <a:rPr lang="en-US" altLang="en-US"/>
              <a:pPr/>
              <a:t>‹#›</a:t>
            </a:fld>
            <a:endParaRPr lang="en-US" altLang="en-US"/>
          </a:p>
        </p:txBody>
      </p:sp>
    </p:spTree>
    <p:extLst>
      <p:ext uri="{BB962C8B-B14F-4D97-AF65-F5344CB8AC3E}">
        <p14:creationId xmlns:p14="http://schemas.microsoft.com/office/powerpoint/2010/main" val="814593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73BBB6-845F-4A40-BFEE-9D18A598E594}"/>
              </a:ext>
            </a:extLst>
          </p:cNvPr>
          <p:cNvSpPr txBox="1">
            <a:spLocks noChangeArrowheads="1"/>
          </p:cNvSpPr>
          <p:nvPr/>
        </p:nvSpPr>
        <p:spPr bwMode="auto">
          <a:xfrm>
            <a:off x="862013" y="879475"/>
            <a:ext cx="609600" cy="585788"/>
          </a:xfrm>
          <a:prstGeom prst="rect">
            <a:avLst/>
          </a:prstGeom>
          <a:noFill/>
          <a:ln w="9525">
            <a:noFill/>
            <a:miter lim="800000"/>
            <a:headEnd/>
            <a:tailEnd/>
          </a:ln>
        </p:spPr>
        <p:txBody>
          <a:bodyPr anchor="ctr"/>
          <a:lstStyle/>
          <a:p>
            <a:pPr eaLnBrk="1" hangingPunct="1">
              <a:defRPr/>
            </a:pPr>
            <a:r>
              <a:rPr lang="en-US" sz="8000">
                <a:latin typeface="Garamond" pitchFamily="18" charset="0"/>
              </a:rPr>
              <a:t>“</a:t>
            </a:r>
          </a:p>
        </p:txBody>
      </p:sp>
      <p:sp>
        <p:nvSpPr>
          <p:cNvPr id="6" name="TextBox 5">
            <a:extLst>
              <a:ext uri="{FF2B5EF4-FFF2-40B4-BE49-F238E27FC236}">
                <a16:creationId xmlns:a16="http://schemas.microsoft.com/office/drawing/2014/main" id="{9754AD71-0D4C-42FA-B236-0FB890058504}"/>
              </a:ext>
            </a:extLst>
          </p:cNvPr>
          <p:cNvSpPr txBox="1">
            <a:spLocks noChangeArrowheads="1"/>
          </p:cNvSpPr>
          <p:nvPr/>
        </p:nvSpPr>
        <p:spPr bwMode="auto">
          <a:xfrm>
            <a:off x="10599738" y="2598738"/>
            <a:ext cx="609600" cy="585787"/>
          </a:xfrm>
          <a:prstGeom prst="rect">
            <a:avLst/>
          </a:prstGeom>
          <a:noFill/>
          <a:ln w="9525">
            <a:noFill/>
            <a:miter lim="800000"/>
            <a:headEnd/>
            <a:tailEnd/>
          </a:ln>
        </p:spPr>
        <p:txBody>
          <a:bodyPr anchor="ctr"/>
          <a:lstStyle/>
          <a:p>
            <a:pPr algn="r" eaLnBrk="1" hangingPunct="1">
              <a:defRPr/>
            </a:pPr>
            <a:r>
              <a:rPr lang="en-US" sz="8000">
                <a:latin typeface="Garamond" pitchFamily="18" charset="0"/>
              </a:rPr>
              <a:t>”</a:t>
            </a:r>
          </a:p>
        </p:txBody>
      </p:sp>
      <p:cxnSp>
        <p:nvCxnSpPr>
          <p:cNvPr id="7" name="Straight Connector 6">
            <a:extLst>
              <a:ext uri="{FF2B5EF4-FFF2-40B4-BE49-F238E27FC236}">
                <a16:creationId xmlns:a16="http://schemas.microsoft.com/office/drawing/2014/main" id="{192C7944-47A0-41CE-BF7C-802854B41817}"/>
              </a:ext>
            </a:extLst>
          </p:cNvPr>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8" name="Date Placeholder 3">
            <a:extLst>
              <a:ext uri="{FF2B5EF4-FFF2-40B4-BE49-F238E27FC236}">
                <a16:creationId xmlns:a16="http://schemas.microsoft.com/office/drawing/2014/main" id="{55818C16-8340-4EE5-8AA1-92491CCE8801}"/>
              </a:ext>
            </a:extLst>
          </p:cNvPr>
          <p:cNvSpPr>
            <a:spLocks noGrp="1"/>
          </p:cNvSpPr>
          <p:nvPr>
            <p:ph type="dt" sz="half" idx="14"/>
          </p:nvPr>
        </p:nvSpPr>
        <p:spPr/>
        <p:txBody>
          <a:bodyPr/>
          <a:lstStyle>
            <a:lvl1pPr>
              <a:defRPr/>
            </a:lvl1pPr>
          </a:lstStyle>
          <a:p>
            <a:pPr>
              <a:defRPr/>
            </a:pPr>
            <a:fld id="{FAA62842-DCB8-466E-B938-2E41E95CC97B}" type="datetimeFigureOut">
              <a:rPr lang="en-US"/>
              <a:pPr>
                <a:defRPr/>
              </a:pPr>
              <a:t>2/11/2021</a:t>
            </a:fld>
            <a:endParaRPr lang="en-US"/>
          </a:p>
        </p:txBody>
      </p:sp>
      <p:sp>
        <p:nvSpPr>
          <p:cNvPr id="9" name="Footer Placeholder 4">
            <a:extLst>
              <a:ext uri="{FF2B5EF4-FFF2-40B4-BE49-F238E27FC236}">
                <a16:creationId xmlns:a16="http://schemas.microsoft.com/office/drawing/2014/main" id="{509D67B7-AB89-46EA-AF09-43C8F87914D8}"/>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66778C53-3717-4D92-BB11-AD49E522A387}"/>
              </a:ext>
            </a:extLst>
          </p:cNvPr>
          <p:cNvSpPr>
            <a:spLocks noGrp="1"/>
          </p:cNvSpPr>
          <p:nvPr>
            <p:ph type="sldNum" sz="quarter" idx="16"/>
          </p:nvPr>
        </p:nvSpPr>
        <p:spPr/>
        <p:txBody>
          <a:bodyPr/>
          <a:lstStyle>
            <a:lvl1pPr>
              <a:defRPr/>
            </a:lvl1pPr>
          </a:lstStyle>
          <a:p>
            <a:fld id="{9A0D80B7-92EE-4380-A466-8A7E7D4A30A9}" type="slidenum">
              <a:rPr lang="en-US" altLang="en-US"/>
              <a:pPr/>
              <a:t>‹#›</a:t>
            </a:fld>
            <a:endParaRPr lang="en-US" altLang="en-US"/>
          </a:p>
        </p:txBody>
      </p:sp>
    </p:spTree>
    <p:extLst>
      <p:ext uri="{BB962C8B-B14F-4D97-AF65-F5344CB8AC3E}">
        <p14:creationId xmlns:p14="http://schemas.microsoft.com/office/powerpoint/2010/main" val="3916664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3D2F7C9-02A9-4CB4-988C-8CD38D15A914}"/>
              </a:ext>
            </a:extLst>
          </p:cNvPr>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ar-SA"/>
              <a:t>انقر لتحرير نمط عنوان الشكل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6" name="Date Placeholder 3">
            <a:extLst>
              <a:ext uri="{FF2B5EF4-FFF2-40B4-BE49-F238E27FC236}">
                <a16:creationId xmlns:a16="http://schemas.microsoft.com/office/drawing/2014/main" id="{CDD93B08-75D0-479A-82F9-218BEC5F273C}"/>
              </a:ext>
            </a:extLst>
          </p:cNvPr>
          <p:cNvSpPr>
            <a:spLocks noGrp="1"/>
          </p:cNvSpPr>
          <p:nvPr>
            <p:ph type="dt" sz="half" idx="14"/>
          </p:nvPr>
        </p:nvSpPr>
        <p:spPr/>
        <p:txBody>
          <a:bodyPr/>
          <a:lstStyle>
            <a:lvl1pPr>
              <a:defRPr/>
            </a:lvl1pPr>
          </a:lstStyle>
          <a:p>
            <a:pPr>
              <a:defRPr/>
            </a:pPr>
            <a:fld id="{ABFCCF8B-C1C5-487E-9244-7D514361C597}" type="datetimeFigureOut">
              <a:rPr lang="en-US"/>
              <a:pPr>
                <a:defRPr/>
              </a:pPr>
              <a:t>2/11/2021</a:t>
            </a:fld>
            <a:endParaRPr lang="en-US"/>
          </a:p>
        </p:txBody>
      </p:sp>
      <p:sp>
        <p:nvSpPr>
          <p:cNvPr id="7" name="Footer Placeholder 4">
            <a:extLst>
              <a:ext uri="{FF2B5EF4-FFF2-40B4-BE49-F238E27FC236}">
                <a16:creationId xmlns:a16="http://schemas.microsoft.com/office/drawing/2014/main" id="{C05523E4-BAFE-4062-BF3F-FD5567558BB9}"/>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BFFFB4B6-280E-4F18-B303-D560A188B989}"/>
              </a:ext>
            </a:extLst>
          </p:cNvPr>
          <p:cNvSpPr>
            <a:spLocks noGrp="1"/>
          </p:cNvSpPr>
          <p:nvPr>
            <p:ph type="sldNum" sz="quarter" idx="16"/>
          </p:nvPr>
        </p:nvSpPr>
        <p:spPr/>
        <p:txBody>
          <a:bodyPr/>
          <a:lstStyle>
            <a:lvl1pPr>
              <a:defRPr/>
            </a:lvl1pPr>
          </a:lstStyle>
          <a:p>
            <a:fld id="{1AC56925-39C4-4492-8D7E-36AE30E5DD79}" type="slidenum">
              <a:rPr lang="en-US" altLang="en-US"/>
              <a:pPr/>
              <a:t>‹#›</a:t>
            </a:fld>
            <a:endParaRPr lang="en-US" altLang="en-US"/>
          </a:p>
        </p:txBody>
      </p:sp>
    </p:spTree>
    <p:extLst>
      <p:ext uri="{BB962C8B-B14F-4D97-AF65-F5344CB8AC3E}">
        <p14:creationId xmlns:p14="http://schemas.microsoft.com/office/powerpoint/2010/main" val="3693150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57256B1-BBDA-4EC4-838C-E694CED75631}"/>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3">
            <a:extLst>
              <a:ext uri="{FF2B5EF4-FFF2-40B4-BE49-F238E27FC236}">
                <a16:creationId xmlns:a16="http://schemas.microsoft.com/office/drawing/2014/main" id="{A67A25A8-B798-452B-8AD1-F3DECFDB7249}"/>
              </a:ext>
            </a:extLst>
          </p:cNvPr>
          <p:cNvSpPr>
            <a:spLocks noGrp="1"/>
          </p:cNvSpPr>
          <p:nvPr>
            <p:ph type="dt" sz="half" idx="10"/>
          </p:nvPr>
        </p:nvSpPr>
        <p:spPr/>
        <p:txBody>
          <a:bodyPr/>
          <a:lstStyle>
            <a:lvl1pPr>
              <a:defRPr/>
            </a:lvl1pPr>
          </a:lstStyle>
          <a:p>
            <a:pPr>
              <a:defRPr/>
            </a:pPr>
            <a:fld id="{3606FA80-CEF5-416B-8A1B-FDE47C13AFC6}" type="datetimeFigureOut">
              <a:rPr lang="en-US"/>
              <a:pPr>
                <a:defRPr/>
              </a:pPr>
              <a:t>2/11/2021</a:t>
            </a:fld>
            <a:endParaRPr lang="en-US"/>
          </a:p>
        </p:txBody>
      </p:sp>
      <p:sp>
        <p:nvSpPr>
          <p:cNvPr id="6" name="Footer Placeholder 4">
            <a:extLst>
              <a:ext uri="{FF2B5EF4-FFF2-40B4-BE49-F238E27FC236}">
                <a16:creationId xmlns:a16="http://schemas.microsoft.com/office/drawing/2014/main" id="{33DA5366-FD48-4BE0-A3BF-F0606EBE289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F1C3C72-CF16-48DF-B3D9-D328BF479AE9}"/>
              </a:ext>
            </a:extLst>
          </p:cNvPr>
          <p:cNvSpPr>
            <a:spLocks noGrp="1"/>
          </p:cNvSpPr>
          <p:nvPr>
            <p:ph type="sldNum" sz="quarter" idx="12"/>
          </p:nvPr>
        </p:nvSpPr>
        <p:spPr/>
        <p:txBody>
          <a:bodyPr/>
          <a:lstStyle>
            <a:lvl1pPr>
              <a:defRPr/>
            </a:lvl1pPr>
          </a:lstStyle>
          <a:p>
            <a:fld id="{21CC8E55-7B4F-408D-BC81-6674D70E8D00}" type="slidenum">
              <a:rPr lang="en-US" altLang="en-US"/>
              <a:pPr/>
              <a:t>‹#›</a:t>
            </a:fld>
            <a:endParaRPr lang="en-US" altLang="en-US"/>
          </a:p>
        </p:txBody>
      </p:sp>
    </p:spTree>
    <p:extLst>
      <p:ext uri="{BB962C8B-B14F-4D97-AF65-F5344CB8AC3E}">
        <p14:creationId xmlns:p14="http://schemas.microsoft.com/office/powerpoint/2010/main" val="3500817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C02EC21-3696-4E10-96F2-4174F47B0B06}"/>
              </a:ext>
            </a:extLst>
          </p:cNvPr>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3">
            <a:extLst>
              <a:ext uri="{FF2B5EF4-FFF2-40B4-BE49-F238E27FC236}">
                <a16:creationId xmlns:a16="http://schemas.microsoft.com/office/drawing/2014/main" id="{A4680A28-C687-4AB0-99FC-8EB37225E9A2}"/>
              </a:ext>
            </a:extLst>
          </p:cNvPr>
          <p:cNvSpPr>
            <a:spLocks noGrp="1"/>
          </p:cNvSpPr>
          <p:nvPr>
            <p:ph type="dt" sz="half" idx="10"/>
          </p:nvPr>
        </p:nvSpPr>
        <p:spPr/>
        <p:txBody>
          <a:bodyPr/>
          <a:lstStyle>
            <a:lvl1pPr>
              <a:defRPr/>
            </a:lvl1pPr>
          </a:lstStyle>
          <a:p>
            <a:pPr>
              <a:defRPr/>
            </a:pPr>
            <a:fld id="{490F1B7C-69DD-4567-B44B-10BFA7E48D64}" type="datetimeFigureOut">
              <a:rPr lang="en-US"/>
              <a:pPr>
                <a:defRPr/>
              </a:pPr>
              <a:t>2/11/2021</a:t>
            </a:fld>
            <a:endParaRPr lang="en-US"/>
          </a:p>
        </p:txBody>
      </p:sp>
      <p:sp>
        <p:nvSpPr>
          <p:cNvPr id="6" name="Footer Placeholder 4">
            <a:extLst>
              <a:ext uri="{FF2B5EF4-FFF2-40B4-BE49-F238E27FC236}">
                <a16:creationId xmlns:a16="http://schemas.microsoft.com/office/drawing/2014/main" id="{17878892-D1A2-4A7E-B42D-9DA58433DB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227127A-54AF-4DDB-A356-2BD229120660}"/>
              </a:ext>
            </a:extLst>
          </p:cNvPr>
          <p:cNvSpPr>
            <a:spLocks noGrp="1"/>
          </p:cNvSpPr>
          <p:nvPr>
            <p:ph type="sldNum" sz="quarter" idx="12"/>
          </p:nvPr>
        </p:nvSpPr>
        <p:spPr/>
        <p:txBody>
          <a:bodyPr/>
          <a:lstStyle>
            <a:lvl1pPr>
              <a:defRPr/>
            </a:lvl1pPr>
          </a:lstStyle>
          <a:p>
            <a:fld id="{2D8A0100-3F10-4CC4-BB1C-41316A57A50D}" type="slidenum">
              <a:rPr lang="en-US" altLang="en-US"/>
              <a:pPr/>
              <a:t>‹#›</a:t>
            </a:fld>
            <a:endParaRPr lang="en-US" altLang="en-US"/>
          </a:p>
        </p:txBody>
      </p:sp>
    </p:spTree>
    <p:extLst>
      <p:ext uri="{BB962C8B-B14F-4D97-AF65-F5344CB8AC3E}">
        <p14:creationId xmlns:p14="http://schemas.microsoft.com/office/powerpoint/2010/main" val="286378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55FED7A-3D42-43DF-B04F-41649DF129DC}"/>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3">
            <a:extLst>
              <a:ext uri="{FF2B5EF4-FFF2-40B4-BE49-F238E27FC236}">
                <a16:creationId xmlns:a16="http://schemas.microsoft.com/office/drawing/2014/main" id="{2248CCAC-4A3F-48B4-9487-81FC8C5CDA8B}"/>
              </a:ext>
            </a:extLst>
          </p:cNvPr>
          <p:cNvSpPr>
            <a:spLocks noGrp="1"/>
          </p:cNvSpPr>
          <p:nvPr>
            <p:ph type="dt" sz="half" idx="10"/>
          </p:nvPr>
        </p:nvSpPr>
        <p:spPr/>
        <p:txBody>
          <a:bodyPr/>
          <a:lstStyle>
            <a:lvl1pPr>
              <a:defRPr/>
            </a:lvl1pPr>
          </a:lstStyle>
          <a:p>
            <a:pPr>
              <a:defRPr/>
            </a:pPr>
            <a:fld id="{006267CF-42D6-4712-A2DC-BA98401DCE17}" type="datetimeFigureOut">
              <a:rPr lang="en-US"/>
              <a:pPr>
                <a:defRPr/>
              </a:pPr>
              <a:t>2/11/2021</a:t>
            </a:fld>
            <a:endParaRPr lang="en-US"/>
          </a:p>
        </p:txBody>
      </p:sp>
      <p:sp>
        <p:nvSpPr>
          <p:cNvPr id="6" name="Footer Placeholder 4">
            <a:extLst>
              <a:ext uri="{FF2B5EF4-FFF2-40B4-BE49-F238E27FC236}">
                <a16:creationId xmlns:a16="http://schemas.microsoft.com/office/drawing/2014/main" id="{18117E2C-8645-4BB4-B01E-C57BF48B84E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1B38D5A-35F1-4E57-8FBD-359B9BC3C658}"/>
              </a:ext>
            </a:extLst>
          </p:cNvPr>
          <p:cNvSpPr>
            <a:spLocks noGrp="1"/>
          </p:cNvSpPr>
          <p:nvPr>
            <p:ph type="sldNum" sz="quarter" idx="12"/>
          </p:nvPr>
        </p:nvSpPr>
        <p:spPr/>
        <p:txBody>
          <a:bodyPr/>
          <a:lstStyle>
            <a:lvl1pPr>
              <a:defRPr/>
            </a:lvl1pPr>
          </a:lstStyle>
          <a:p>
            <a:fld id="{156C2218-A6B6-4347-BBAE-35B1D012D286}" type="slidenum">
              <a:rPr lang="en-US" altLang="en-US"/>
              <a:pPr/>
              <a:t>‹#›</a:t>
            </a:fld>
            <a:endParaRPr lang="en-US" altLang="en-US"/>
          </a:p>
        </p:txBody>
      </p:sp>
    </p:spTree>
    <p:extLst>
      <p:ext uri="{BB962C8B-B14F-4D97-AF65-F5344CB8AC3E}">
        <p14:creationId xmlns:p14="http://schemas.microsoft.com/office/powerpoint/2010/main" val="229975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C04360D-5481-449C-A38A-4AC154BBE282}"/>
              </a:ext>
            </a:extLst>
          </p:cNvPr>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5" name="Date Placeholder 3">
            <a:extLst>
              <a:ext uri="{FF2B5EF4-FFF2-40B4-BE49-F238E27FC236}">
                <a16:creationId xmlns:a16="http://schemas.microsoft.com/office/drawing/2014/main" id="{BA90EF99-8532-4976-9191-A454A68B5D55}"/>
              </a:ext>
            </a:extLst>
          </p:cNvPr>
          <p:cNvSpPr>
            <a:spLocks noGrp="1"/>
          </p:cNvSpPr>
          <p:nvPr>
            <p:ph type="dt" sz="half" idx="10"/>
          </p:nvPr>
        </p:nvSpPr>
        <p:spPr/>
        <p:txBody>
          <a:bodyPr/>
          <a:lstStyle>
            <a:lvl1pPr>
              <a:defRPr/>
            </a:lvl1pPr>
          </a:lstStyle>
          <a:p>
            <a:pPr>
              <a:defRPr/>
            </a:pPr>
            <a:fld id="{A24EB38D-776C-4CA5-8DD7-DFB682834FA2}" type="datetimeFigureOut">
              <a:rPr lang="en-US"/>
              <a:pPr>
                <a:defRPr/>
              </a:pPr>
              <a:t>2/11/2021</a:t>
            </a:fld>
            <a:endParaRPr lang="en-US"/>
          </a:p>
        </p:txBody>
      </p:sp>
      <p:sp>
        <p:nvSpPr>
          <p:cNvPr id="6" name="Footer Placeholder 4">
            <a:extLst>
              <a:ext uri="{FF2B5EF4-FFF2-40B4-BE49-F238E27FC236}">
                <a16:creationId xmlns:a16="http://schemas.microsoft.com/office/drawing/2014/main" id="{938E06F7-1802-4F96-AA35-2FDFA245BE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D693E68-8FC4-4946-BC29-2BDA38ABC8DB}"/>
              </a:ext>
            </a:extLst>
          </p:cNvPr>
          <p:cNvSpPr>
            <a:spLocks noGrp="1"/>
          </p:cNvSpPr>
          <p:nvPr>
            <p:ph type="sldNum" sz="quarter" idx="12"/>
          </p:nvPr>
        </p:nvSpPr>
        <p:spPr/>
        <p:txBody>
          <a:bodyPr/>
          <a:lstStyle>
            <a:lvl1pPr>
              <a:defRPr/>
            </a:lvl1pPr>
          </a:lstStyle>
          <a:p>
            <a:fld id="{4ED57749-F9F9-4692-9DA1-6DD7E419B027}" type="slidenum">
              <a:rPr lang="en-US" altLang="en-US"/>
              <a:pPr/>
              <a:t>‹#›</a:t>
            </a:fld>
            <a:endParaRPr lang="en-US" altLang="en-US"/>
          </a:p>
        </p:txBody>
      </p:sp>
    </p:spTree>
    <p:extLst>
      <p:ext uri="{BB962C8B-B14F-4D97-AF65-F5344CB8AC3E}">
        <p14:creationId xmlns:p14="http://schemas.microsoft.com/office/powerpoint/2010/main" val="160379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24299D4-C165-415B-AC09-38A2E4205CD9}"/>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6" name="Date Placeholder 4">
            <a:extLst>
              <a:ext uri="{FF2B5EF4-FFF2-40B4-BE49-F238E27FC236}">
                <a16:creationId xmlns:a16="http://schemas.microsoft.com/office/drawing/2014/main" id="{6F92F93D-C0F0-4B46-BB4F-7B80121955C2}"/>
              </a:ext>
            </a:extLst>
          </p:cNvPr>
          <p:cNvSpPr>
            <a:spLocks noGrp="1"/>
          </p:cNvSpPr>
          <p:nvPr>
            <p:ph type="dt" sz="half" idx="10"/>
          </p:nvPr>
        </p:nvSpPr>
        <p:spPr/>
        <p:txBody>
          <a:bodyPr/>
          <a:lstStyle>
            <a:lvl1pPr>
              <a:defRPr/>
            </a:lvl1pPr>
          </a:lstStyle>
          <a:p>
            <a:pPr>
              <a:defRPr/>
            </a:pPr>
            <a:fld id="{33704032-0D23-4650-95A9-89A68D6E311B}" type="datetimeFigureOut">
              <a:rPr lang="en-US"/>
              <a:pPr>
                <a:defRPr/>
              </a:pPr>
              <a:t>2/11/2021</a:t>
            </a:fld>
            <a:endParaRPr lang="en-US"/>
          </a:p>
        </p:txBody>
      </p:sp>
      <p:sp>
        <p:nvSpPr>
          <p:cNvPr id="7" name="Footer Placeholder 5">
            <a:extLst>
              <a:ext uri="{FF2B5EF4-FFF2-40B4-BE49-F238E27FC236}">
                <a16:creationId xmlns:a16="http://schemas.microsoft.com/office/drawing/2014/main" id="{6602EA6F-097B-406B-8567-8968380E9EC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303913C-0559-4904-8DCF-8125792BEB32}"/>
              </a:ext>
            </a:extLst>
          </p:cNvPr>
          <p:cNvSpPr>
            <a:spLocks noGrp="1"/>
          </p:cNvSpPr>
          <p:nvPr>
            <p:ph type="sldNum" sz="quarter" idx="12"/>
          </p:nvPr>
        </p:nvSpPr>
        <p:spPr/>
        <p:txBody>
          <a:bodyPr/>
          <a:lstStyle>
            <a:lvl1pPr>
              <a:defRPr/>
            </a:lvl1pPr>
          </a:lstStyle>
          <a:p>
            <a:fld id="{5F6443AF-0789-42A7-B69A-428FD2335417}" type="slidenum">
              <a:rPr lang="en-US" altLang="en-US"/>
              <a:pPr/>
              <a:t>‹#›</a:t>
            </a:fld>
            <a:endParaRPr lang="en-US" altLang="en-US"/>
          </a:p>
        </p:txBody>
      </p:sp>
    </p:spTree>
    <p:extLst>
      <p:ext uri="{BB962C8B-B14F-4D97-AF65-F5344CB8AC3E}">
        <p14:creationId xmlns:p14="http://schemas.microsoft.com/office/powerpoint/2010/main" val="300804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6331609-2DF6-48CC-A451-49542C608E19}"/>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80670" y="3243262"/>
            <a:ext cx="4718304" cy="2632605"/>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8" name="Date Placeholder 6">
            <a:extLst>
              <a:ext uri="{FF2B5EF4-FFF2-40B4-BE49-F238E27FC236}">
                <a16:creationId xmlns:a16="http://schemas.microsoft.com/office/drawing/2014/main" id="{53FB69D6-CE7A-4DAA-BE7B-60A91170E44D}"/>
              </a:ext>
            </a:extLst>
          </p:cNvPr>
          <p:cNvSpPr>
            <a:spLocks noGrp="1"/>
          </p:cNvSpPr>
          <p:nvPr>
            <p:ph type="dt" sz="half" idx="10"/>
          </p:nvPr>
        </p:nvSpPr>
        <p:spPr/>
        <p:txBody>
          <a:bodyPr/>
          <a:lstStyle>
            <a:lvl1pPr>
              <a:defRPr/>
            </a:lvl1pPr>
          </a:lstStyle>
          <a:p>
            <a:pPr>
              <a:defRPr/>
            </a:pPr>
            <a:fld id="{B1352EF5-A928-4EE4-84CE-B484E0FFA104}" type="datetimeFigureOut">
              <a:rPr lang="en-US"/>
              <a:pPr>
                <a:defRPr/>
              </a:pPr>
              <a:t>2/11/2021</a:t>
            </a:fld>
            <a:endParaRPr lang="en-US"/>
          </a:p>
        </p:txBody>
      </p:sp>
      <p:sp>
        <p:nvSpPr>
          <p:cNvPr id="9" name="Footer Placeholder 7">
            <a:extLst>
              <a:ext uri="{FF2B5EF4-FFF2-40B4-BE49-F238E27FC236}">
                <a16:creationId xmlns:a16="http://schemas.microsoft.com/office/drawing/2014/main" id="{572832A2-26C8-48DD-AE03-83EE5D8D201C}"/>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36933185-C35A-45B4-9079-73E42A0D2CC6}"/>
              </a:ext>
            </a:extLst>
          </p:cNvPr>
          <p:cNvSpPr>
            <a:spLocks noGrp="1"/>
          </p:cNvSpPr>
          <p:nvPr>
            <p:ph type="sldNum" sz="quarter" idx="12"/>
          </p:nvPr>
        </p:nvSpPr>
        <p:spPr/>
        <p:txBody>
          <a:bodyPr/>
          <a:lstStyle>
            <a:lvl1pPr>
              <a:defRPr/>
            </a:lvl1pPr>
          </a:lstStyle>
          <a:p>
            <a:fld id="{146E1E1E-5DDB-4877-9441-662D812AC860}" type="slidenum">
              <a:rPr lang="en-US" altLang="en-US"/>
              <a:pPr/>
              <a:t>‹#›</a:t>
            </a:fld>
            <a:endParaRPr lang="en-US" altLang="en-US"/>
          </a:p>
        </p:txBody>
      </p:sp>
    </p:spTree>
    <p:extLst>
      <p:ext uri="{BB962C8B-B14F-4D97-AF65-F5344CB8AC3E}">
        <p14:creationId xmlns:p14="http://schemas.microsoft.com/office/powerpoint/2010/main" val="345361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E118A6A-059E-4526-A409-B703BE35566F}"/>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4" name="Date Placeholder 2">
            <a:extLst>
              <a:ext uri="{FF2B5EF4-FFF2-40B4-BE49-F238E27FC236}">
                <a16:creationId xmlns:a16="http://schemas.microsoft.com/office/drawing/2014/main" id="{7BBB957E-129B-4FE5-9337-6B8B9E6A13AB}"/>
              </a:ext>
            </a:extLst>
          </p:cNvPr>
          <p:cNvSpPr>
            <a:spLocks noGrp="1"/>
          </p:cNvSpPr>
          <p:nvPr>
            <p:ph type="dt" sz="half" idx="10"/>
          </p:nvPr>
        </p:nvSpPr>
        <p:spPr/>
        <p:txBody>
          <a:bodyPr/>
          <a:lstStyle>
            <a:lvl1pPr>
              <a:defRPr/>
            </a:lvl1pPr>
          </a:lstStyle>
          <a:p>
            <a:pPr>
              <a:defRPr/>
            </a:pPr>
            <a:fld id="{4D9B9FBB-685D-4407-89CF-42A5165F8051}" type="datetimeFigureOut">
              <a:rPr lang="en-US"/>
              <a:pPr>
                <a:defRPr/>
              </a:pPr>
              <a:t>2/11/2021</a:t>
            </a:fld>
            <a:endParaRPr lang="en-US"/>
          </a:p>
        </p:txBody>
      </p:sp>
      <p:sp>
        <p:nvSpPr>
          <p:cNvPr id="5" name="Footer Placeholder 3">
            <a:extLst>
              <a:ext uri="{FF2B5EF4-FFF2-40B4-BE49-F238E27FC236}">
                <a16:creationId xmlns:a16="http://schemas.microsoft.com/office/drawing/2014/main" id="{333FC265-536F-4B49-935D-9DE48B87EB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023C4A2D-EBCD-464D-BCAC-193BB08E19A7}"/>
              </a:ext>
            </a:extLst>
          </p:cNvPr>
          <p:cNvSpPr>
            <a:spLocks noGrp="1"/>
          </p:cNvSpPr>
          <p:nvPr>
            <p:ph type="sldNum" sz="quarter" idx="12"/>
          </p:nvPr>
        </p:nvSpPr>
        <p:spPr/>
        <p:txBody>
          <a:bodyPr/>
          <a:lstStyle>
            <a:lvl1pPr>
              <a:defRPr/>
            </a:lvl1pPr>
          </a:lstStyle>
          <a:p>
            <a:fld id="{5E6EA55E-E73D-4846-AC5D-F9211405B956}" type="slidenum">
              <a:rPr lang="en-US" altLang="en-US"/>
              <a:pPr/>
              <a:t>‹#›</a:t>
            </a:fld>
            <a:endParaRPr lang="en-US" altLang="en-US"/>
          </a:p>
        </p:txBody>
      </p:sp>
    </p:spTree>
    <p:extLst>
      <p:ext uri="{BB962C8B-B14F-4D97-AF65-F5344CB8AC3E}">
        <p14:creationId xmlns:p14="http://schemas.microsoft.com/office/powerpoint/2010/main" val="323997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C25392-731E-4A3E-8D37-91854B41F8B8}"/>
              </a:ext>
            </a:extLst>
          </p:cNvPr>
          <p:cNvSpPr>
            <a:spLocks noGrp="1"/>
          </p:cNvSpPr>
          <p:nvPr>
            <p:ph type="dt" sz="half" idx="10"/>
          </p:nvPr>
        </p:nvSpPr>
        <p:spPr/>
        <p:txBody>
          <a:bodyPr/>
          <a:lstStyle>
            <a:lvl1pPr>
              <a:defRPr/>
            </a:lvl1pPr>
          </a:lstStyle>
          <a:p>
            <a:pPr>
              <a:defRPr/>
            </a:pPr>
            <a:fld id="{7D34FF2D-E4FD-4CD3-812D-5A15E4AB4191}" type="datetimeFigureOut">
              <a:rPr lang="en-US"/>
              <a:pPr>
                <a:defRPr/>
              </a:pPr>
              <a:t>2/11/2021</a:t>
            </a:fld>
            <a:endParaRPr lang="en-US"/>
          </a:p>
        </p:txBody>
      </p:sp>
      <p:sp>
        <p:nvSpPr>
          <p:cNvPr id="3" name="Footer Placeholder 4">
            <a:extLst>
              <a:ext uri="{FF2B5EF4-FFF2-40B4-BE49-F238E27FC236}">
                <a16:creationId xmlns:a16="http://schemas.microsoft.com/office/drawing/2014/main" id="{A2197B5D-4806-4C5E-8127-D41D3D94366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DA0470A-5400-44EB-8E20-CCB36A55FDA9}"/>
              </a:ext>
            </a:extLst>
          </p:cNvPr>
          <p:cNvSpPr>
            <a:spLocks noGrp="1"/>
          </p:cNvSpPr>
          <p:nvPr>
            <p:ph type="sldNum" sz="quarter" idx="12"/>
          </p:nvPr>
        </p:nvSpPr>
        <p:spPr/>
        <p:txBody>
          <a:bodyPr/>
          <a:lstStyle>
            <a:lvl1pPr>
              <a:defRPr/>
            </a:lvl1pPr>
          </a:lstStyle>
          <a:p>
            <a:fld id="{1430CEAF-337E-4B14-9CB5-89F34B401E5D}" type="slidenum">
              <a:rPr lang="en-US" altLang="en-US"/>
              <a:pPr/>
              <a:t>‹#›</a:t>
            </a:fld>
            <a:endParaRPr lang="en-US" altLang="en-US"/>
          </a:p>
        </p:txBody>
      </p:sp>
    </p:spTree>
    <p:extLst>
      <p:ext uri="{BB962C8B-B14F-4D97-AF65-F5344CB8AC3E}">
        <p14:creationId xmlns:p14="http://schemas.microsoft.com/office/powerpoint/2010/main" val="256999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DC3D213-7B43-4924-BEFC-67EB02EC03D7}"/>
              </a:ext>
            </a:extLst>
          </p:cNvPr>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6" name="Date Placeholder 4">
            <a:extLst>
              <a:ext uri="{FF2B5EF4-FFF2-40B4-BE49-F238E27FC236}">
                <a16:creationId xmlns:a16="http://schemas.microsoft.com/office/drawing/2014/main" id="{197000E6-0276-4CA5-BB41-578565306EDC}"/>
              </a:ext>
            </a:extLst>
          </p:cNvPr>
          <p:cNvSpPr>
            <a:spLocks noGrp="1"/>
          </p:cNvSpPr>
          <p:nvPr>
            <p:ph type="dt" sz="half" idx="10"/>
          </p:nvPr>
        </p:nvSpPr>
        <p:spPr/>
        <p:txBody>
          <a:bodyPr/>
          <a:lstStyle>
            <a:lvl1pPr>
              <a:defRPr/>
            </a:lvl1pPr>
          </a:lstStyle>
          <a:p>
            <a:pPr>
              <a:defRPr/>
            </a:pPr>
            <a:fld id="{2EEE1E56-075C-411E-81D9-3E0D39B126BA}" type="datetimeFigureOut">
              <a:rPr lang="en-US"/>
              <a:pPr>
                <a:defRPr/>
              </a:pPr>
              <a:t>2/11/2021</a:t>
            </a:fld>
            <a:endParaRPr lang="en-US"/>
          </a:p>
        </p:txBody>
      </p:sp>
      <p:sp>
        <p:nvSpPr>
          <p:cNvPr id="7" name="Footer Placeholder 5">
            <a:extLst>
              <a:ext uri="{FF2B5EF4-FFF2-40B4-BE49-F238E27FC236}">
                <a16:creationId xmlns:a16="http://schemas.microsoft.com/office/drawing/2014/main" id="{DB477C09-8639-465A-B4C9-3779B357279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51C37D5-1F42-4ED1-96D8-C9F87A0DEA35}"/>
              </a:ext>
            </a:extLst>
          </p:cNvPr>
          <p:cNvSpPr>
            <a:spLocks noGrp="1"/>
          </p:cNvSpPr>
          <p:nvPr>
            <p:ph type="sldNum" sz="quarter" idx="12"/>
          </p:nvPr>
        </p:nvSpPr>
        <p:spPr/>
        <p:txBody>
          <a:bodyPr/>
          <a:lstStyle>
            <a:lvl1pPr>
              <a:defRPr/>
            </a:lvl1pPr>
          </a:lstStyle>
          <a:p>
            <a:fld id="{57E5081C-3AE0-47A6-BE6B-B80990792176}" type="slidenum">
              <a:rPr lang="en-US" altLang="en-US"/>
              <a:pPr/>
              <a:t>‹#›</a:t>
            </a:fld>
            <a:endParaRPr lang="en-US" altLang="en-US"/>
          </a:p>
        </p:txBody>
      </p:sp>
    </p:spTree>
    <p:extLst>
      <p:ext uri="{BB962C8B-B14F-4D97-AF65-F5344CB8AC3E}">
        <p14:creationId xmlns:p14="http://schemas.microsoft.com/office/powerpoint/2010/main" val="2382994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a:t>انقر لتحرير نمط عنوان الشكل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ar-SA" noProof="0"/>
              <a:t>انقر فوق الأيقونة لإضافة صورة</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3">
            <a:extLst>
              <a:ext uri="{FF2B5EF4-FFF2-40B4-BE49-F238E27FC236}">
                <a16:creationId xmlns:a16="http://schemas.microsoft.com/office/drawing/2014/main" id="{A563D4BB-9694-4CC9-8984-8D27E4A43D87}"/>
              </a:ext>
            </a:extLst>
          </p:cNvPr>
          <p:cNvSpPr>
            <a:spLocks noGrp="1"/>
          </p:cNvSpPr>
          <p:nvPr>
            <p:ph type="dt" sz="half" idx="10"/>
          </p:nvPr>
        </p:nvSpPr>
        <p:spPr/>
        <p:txBody>
          <a:bodyPr/>
          <a:lstStyle>
            <a:lvl1pPr>
              <a:defRPr/>
            </a:lvl1pPr>
          </a:lstStyle>
          <a:p>
            <a:pPr>
              <a:defRPr/>
            </a:pPr>
            <a:fld id="{E6CBE820-7B3C-444C-8396-B1840102CC1C}" type="datetimeFigureOut">
              <a:rPr lang="en-US"/>
              <a:pPr>
                <a:defRPr/>
              </a:pPr>
              <a:t>2/11/2021</a:t>
            </a:fld>
            <a:endParaRPr lang="en-US"/>
          </a:p>
        </p:txBody>
      </p:sp>
      <p:sp>
        <p:nvSpPr>
          <p:cNvPr id="6" name="Footer Placeholder 4">
            <a:extLst>
              <a:ext uri="{FF2B5EF4-FFF2-40B4-BE49-F238E27FC236}">
                <a16:creationId xmlns:a16="http://schemas.microsoft.com/office/drawing/2014/main" id="{B60B6F15-4A35-4F79-B5AD-3204CCABF14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C3CE92-7FC2-47BD-A2B7-897F7168BCC0}"/>
              </a:ext>
            </a:extLst>
          </p:cNvPr>
          <p:cNvSpPr>
            <a:spLocks noGrp="1"/>
          </p:cNvSpPr>
          <p:nvPr>
            <p:ph type="sldNum" sz="quarter" idx="12"/>
          </p:nvPr>
        </p:nvSpPr>
        <p:spPr/>
        <p:txBody>
          <a:bodyPr/>
          <a:lstStyle>
            <a:lvl1pPr>
              <a:defRPr/>
            </a:lvl1pPr>
          </a:lstStyle>
          <a:p>
            <a:fld id="{16CEF176-2ACB-45E2-A85F-E3C16186D72F}" type="slidenum">
              <a:rPr lang="en-US" altLang="en-US"/>
              <a:pPr/>
              <a:t>‹#›</a:t>
            </a:fld>
            <a:endParaRPr lang="en-US" altLang="en-US"/>
          </a:p>
        </p:txBody>
      </p:sp>
    </p:spTree>
    <p:extLst>
      <p:ext uri="{BB962C8B-B14F-4D97-AF65-F5344CB8AC3E}">
        <p14:creationId xmlns:p14="http://schemas.microsoft.com/office/powerpoint/2010/main" val="59216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47F77"/>
        </a:soli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D0105AEB-4EF7-421E-A019-7BCEE7FB8259}"/>
              </a:ext>
            </a:extLst>
          </p:cNvPr>
          <p:cNvGrpSpPr>
            <a:grpSpLocks/>
          </p:cNvGrpSpPr>
          <p:nvPr/>
        </p:nvGrpSpPr>
        <p:grpSpPr bwMode="auto">
          <a:xfrm>
            <a:off x="-15875" y="0"/>
            <a:ext cx="12230100" cy="6856413"/>
            <a:chOff x="-15736" y="0"/>
            <a:chExt cx="12229962" cy="6856214"/>
          </a:xfrm>
        </p:grpSpPr>
        <p:pic>
          <p:nvPicPr>
            <p:cNvPr id="1032" name="Picture 7" descr="HD-PanelContent.png">
              <a:extLst>
                <a:ext uri="{FF2B5EF4-FFF2-40B4-BE49-F238E27FC236}">
                  <a16:creationId xmlns:a16="http://schemas.microsoft.com/office/drawing/2014/main" id="{F39958D3-38C5-4063-9AA4-33FEB93E0001}"/>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310B4E9E-393F-4D67-9D06-056209C56311}"/>
                </a:ext>
              </a:extLst>
            </p:cNvPr>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a:extLst>
                <a:ext uri="{FF2B5EF4-FFF2-40B4-BE49-F238E27FC236}">
                  <a16:creationId xmlns:a16="http://schemas.microsoft.com/office/drawing/2014/main" id="{D6B20979-1AD5-4AEF-86D0-7155EC7E680B}"/>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573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a:extLst>
                <a:ext uri="{FF2B5EF4-FFF2-40B4-BE49-F238E27FC236}">
                  <a16:creationId xmlns:a16="http://schemas.microsoft.com/office/drawing/2014/main" id="{AC3655DB-FD1F-4BA1-9EF4-0C04B5FE240A}"/>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143698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a:extLst>
              <a:ext uri="{FF2B5EF4-FFF2-40B4-BE49-F238E27FC236}">
                <a16:creationId xmlns:a16="http://schemas.microsoft.com/office/drawing/2014/main" id="{32AF9DE1-0465-436B-BB2E-470B09D3D33D}"/>
              </a:ext>
            </a:extLst>
          </p:cNvPr>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a:t>انقر لتحرير نمط عنوان الشكل الرئيسي</a:t>
            </a:r>
            <a:endParaRPr lang="en-US" altLang="en-US"/>
          </a:p>
        </p:txBody>
      </p:sp>
      <p:sp>
        <p:nvSpPr>
          <p:cNvPr id="1028" name="Text Placeholder 2">
            <a:extLst>
              <a:ext uri="{FF2B5EF4-FFF2-40B4-BE49-F238E27FC236}">
                <a16:creationId xmlns:a16="http://schemas.microsoft.com/office/drawing/2014/main" id="{0AD309B8-8683-4DC0-AD92-E6EEBBAEC746}"/>
              </a:ext>
            </a:extLst>
          </p:cNvPr>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نص الشكل الرئيسي</a:t>
            </a:r>
            <a:endParaRPr lang="en-US" altLang="en-US"/>
          </a:p>
          <a:p>
            <a:pPr lvl="1"/>
            <a:r>
              <a:rPr lang="ar-SA" altLang="en-US"/>
              <a:t>المستوى الثاني</a:t>
            </a:r>
            <a:endParaRPr lang="en-US" altLang="en-US"/>
          </a:p>
          <a:p>
            <a:pPr lvl="2"/>
            <a:r>
              <a:rPr lang="ar-SA" altLang="en-US"/>
              <a:t>المستوى الثالث</a:t>
            </a:r>
            <a:endParaRPr lang="en-US" altLang="en-US"/>
          </a:p>
          <a:p>
            <a:pPr lvl="3"/>
            <a:r>
              <a:rPr lang="ar-SA" altLang="en-US"/>
              <a:t>المستوى الرابع</a:t>
            </a:r>
            <a:endParaRPr lang="en-US" altLang="en-US"/>
          </a:p>
          <a:p>
            <a:pPr lvl="4"/>
            <a:r>
              <a:rPr lang="ar-SA" altLang="en-US"/>
              <a:t>المستوى الخامس</a:t>
            </a:r>
            <a:endParaRPr lang="en-US" altLang="en-US"/>
          </a:p>
        </p:txBody>
      </p:sp>
      <p:sp>
        <p:nvSpPr>
          <p:cNvPr id="4" name="Date Placeholder 3">
            <a:extLst>
              <a:ext uri="{FF2B5EF4-FFF2-40B4-BE49-F238E27FC236}">
                <a16:creationId xmlns:a16="http://schemas.microsoft.com/office/drawing/2014/main" id="{E4BA934A-530B-488E-9D69-6E646F69E2FE}"/>
              </a:ext>
            </a:extLst>
          </p:cNvPr>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rtl="0" eaLnBrk="1" fontAlgn="auto" hangingPunct="1">
              <a:spcBef>
                <a:spcPts val="0"/>
              </a:spcBef>
              <a:spcAft>
                <a:spcPts val="0"/>
              </a:spcAft>
              <a:defRPr sz="1000" b="0" i="0">
                <a:solidFill>
                  <a:schemeClr val="tx1"/>
                </a:solidFill>
                <a:effectLst/>
                <a:latin typeface="+mn-lt"/>
                <a:cs typeface="+mn-cs"/>
              </a:defRPr>
            </a:lvl1pPr>
          </a:lstStyle>
          <a:p>
            <a:pPr>
              <a:defRPr/>
            </a:pPr>
            <a:fld id="{8DF5487E-B5CB-4C54-BDD0-36E840432F91}" type="datetimeFigureOut">
              <a:rPr lang="en-US"/>
              <a:pPr>
                <a:defRPr/>
              </a:pPr>
              <a:t>2/11/2021</a:t>
            </a:fld>
            <a:endParaRPr lang="en-US"/>
          </a:p>
        </p:txBody>
      </p:sp>
      <p:sp>
        <p:nvSpPr>
          <p:cNvPr id="5" name="Footer Placeholder 4">
            <a:extLst>
              <a:ext uri="{FF2B5EF4-FFF2-40B4-BE49-F238E27FC236}">
                <a16:creationId xmlns:a16="http://schemas.microsoft.com/office/drawing/2014/main" id="{26CAEDA8-D4D9-42E9-ACFA-EA043C869F83}"/>
              </a:ext>
            </a:extLst>
          </p:cNvPr>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rtl="0" eaLnBrk="1" fontAlgn="auto" hangingPunct="1">
              <a:spcBef>
                <a:spcPts val="0"/>
              </a:spcBef>
              <a:spcAft>
                <a:spcPts val="0"/>
              </a:spcAft>
              <a:defRPr sz="1000" b="0" i="0">
                <a:solidFill>
                  <a:schemeClr val="tx1"/>
                </a:solidFill>
                <a:effectLst/>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71429E22-E975-4A22-966A-C5831A0220C8}"/>
              </a:ext>
            </a:extLst>
          </p:cNvPr>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atin typeface="Garamond" panose="02020404030301010803" pitchFamily="18" charset="0"/>
              </a:defRPr>
            </a:lvl1pPr>
          </a:lstStyle>
          <a:p>
            <a:fld id="{BF8496E5-9C42-4E4B-AF3D-4263126535E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11" r:id="rId7"/>
    <p:sldLayoutId id="2147483821" r:id="rId8"/>
    <p:sldLayoutId id="2147483812" r:id="rId9"/>
    <p:sldLayoutId id="2147483813" r:id="rId10"/>
    <p:sldLayoutId id="2147483822" r:id="rId11"/>
    <p:sldLayoutId id="2147483823" r:id="rId12"/>
    <p:sldLayoutId id="2147483814" r:id="rId13"/>
    <p:sldLayoutId id="2147483824" r:id="rId14"/>
    <p:sldLayoutId id="2147483825" r:id="rId15"/>
    <p:sldLayoutId id="2147483826" r:id="rId16"/>
    <p:sldLayoutId id="2147483827"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Arial" panose="020B0604020202020204" pitchFamily="34" charset="0"/>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cs typeface="Arial" panose="020B0604020202020204" pitchFamily="34"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cs typeface="Arial" panose="020B0604020202020204" pitchFamily="34"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cs typeface="Arial" panose="020B0604020202020204" pitchFamily="34"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cs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Arial" panose="020B0604020202020204" pitchFamily="34" charset="0"/>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Arial" pitchFamily="34" charset="0"/>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Arial" pitchFamily="34" charset="0"/>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Arial" pitchFamily="34" charset="0"/>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Arial" pitchFamily="34" charset="0"/>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C4BDBFF-DE3C-4A59-A4B2-20C265B198EE}"/>
              </a:ext>
            </a:extLst>
          </p:cNvPr>
          <p:cNvSpPr>
            <a:spLocks noGrp="1"/>
          </p:cNvSpPr>
          <p:nvPr>
            <p:ph type="ctrTitle"/>
          </p:nvPr>
        </p:nvSpPr>
        <p:spPr>
          <a:xfrm>
            <a:off x="1058863" y="2032000"/>
            <a:ext cx="10526712" cy="2387600"/>
          </a:xfrm>
        </p:spPr>
        <p:txBody>
          <a:bodyPr/>
          <a:lstStyle/>
          <a:p>
            <a:pPr eaLnBrk="1" hangingPunct="1"/>
            <a:r>
              <a:rPr lang="en-US" altLang="en-US" b="1">
                <a:ln>
                  <a:noFill/>
                </a:ln>
                <a:solidFill>
                  <a:srgbClr val="FF0000"/>
                </a:solidFill>
              </a:rPr>
              <a:t>2-Endocrin module</a:t>
            </a:r>
            <a:br>
              <a:rPr lang="en-US" altLang="en-US" b="1">
                <a:ln>
                  <a:noFill/>
                </a:ln>
                <a:solidFill>
                  <a:srgbClr val="FF0000"/>
                </a:solidFill>
              </a:rPr>
            </a:br>
            <a:r>
              <a:rPr lang="en-US" altLang="en-US" b="1">
                <a:ln>
                  <a:noFill/>
                </a:ln>
                <a:solidFill>
                  <a:srgbClr val="FF0000"/>
                </a:solidFill>
              </a:rPr>
              <a:t>Prolactin H.</a:t>
            </a:r>
            <a:br>
              <a:rPr lang="en-US" altLang="en-US" b="1">
                <a:ln>
                  <a:noFill/>
                </a:ln>
                <a:solidFill>
                  <a:srgbClr val="FF0000"/>
                </a:solidFill>
              </a:rPr>
            </a:br>
            <a:endParaRPr lang="en-US" altLang="en-US">
              <a:ln>
                <a:noFill/>
              </a:ln>
              <a:solidFill>
                <a:srgbClr val="FF0000"/>
              </a:solidFill>
            </a:endParaRPr>
          </a:p>
        </p:txBody>
      </p:sp>
      <p:sp>
        <p:nvSpPr>
          <p:cNvPr id="15363" name="TextBox 2">
            <a:extLst>
              <a:ext uri="{FF2B5EF4-FFF2-40B4-BE49-F238E27FC236}">
                <a16:creationId xmlns:a16="http://schemas.microsoft.com/office/drawing/2014/main" id="{17AF1635-25E6-4194-8DEF-7A557EF7A292}"/>
              </a:ext>
            </a:extLst>
          </p:cNvPr>
          <p:cNvSpPr txBox="1">
            <a:spLocks noChangeArrowheads="1"/>
          </p:cNvSpPr>
          <p:nvPr/>
        </p:nvSpPr>
        <p:spPr bwMode="auto">
          <a:xfrm>
            <a:off x="3322638" y="4165600"/>
            <a:ext cx="56118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rgbClr val="FF0000"/>
                </a:solidFill>
                <a:latin typeface="Times New Roman" panose="02020603050405020304" pitchFamily="18" charset="0"/>
                <a:cs typeface="Times New Roman" panose="02020603050405020304" pitchFamily="18" charset="0"/>
              </a:rPr>
              <a:t>Prof. Dr./ Sherif Wagih Mansour</a:t>
            </a:r>
          </a:p>
          <a:p>
            <a:pPr algn="ctr" eaLnBrk="1" hangingPunct="1"/>
            <a:r>
              <a:rPr lang="en-US" altLang="en-US" sz="2400" b="1">
                <a:solidFill>
                  <a:srgbClr val="FF0000"/>
                </a:solidFill>
                <a:latin typeface="Times New Roman" panose="02020603050405020304" pitchFamily="18" charset="0"/>
                <a:cs typeface="Times New Roman" panose="02020603050405020304" pitchFamily="18" charset="0"/>
              </a:rPr>
              <a:t>Prof. of  Physiology dpt.</a:t>
            </a:r>
          </a:p>
        </p:txBody>
      </p:sp>
      <p:pic>
        <p:nvPicPr>
          <p:cNvPr id="15364" name="Picture 2" descr="C:\Users\stars\Desktop\download.jpg">
            <a:extLst>
              <a:ext uri="{FF2B5EF4-FFF2-40B4-BE49-F238E27FC236}">
                <a16:creationId xmlns:a16="http://schemas.microsoft.com/office/drawing/2014/main" id="{710EEA30-2EB1-437F-9758-5EAC6A55B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838" y="0"/>
            <a:ext cx="147161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DDC861-314B-4DC1-BB2A-87677AB8727E}"/>
              </a:ext>
            </a:extLst>
          </p:cNvPr>
          <p:cNvSpPr>
            <a:spLocks noGrp="1"/>
          </p:cNvSpPr>
          <p:nvPr>
            <p:ph idx="1"/>
          </p:nvPr>
        </p:nvSpPr>
        <p:spPr>
          <a:xfrm>
            <a:off x="812800" y="728663"/>
            <a:ext cx="10406063" cy="3317875"/>
          </a:xfrm>
        </p:spPr>
        <p:txBody>
          <a:bodyPr/>
          <a:lstStyle/>
          <a:p>
            <a:pPr>
              <a:defRPr/>
            </a:pPr>
            <a:r>
              <a:rPr lang="en-US" sz="2000" b="1" dirty="0"/>
              <a:t> 2-</a:t>
            </a:r>
            <a:r>
              <a:rPr lang="en-US" sz="2000" b="1" u="sng" dirty="0"/>
              <a:t>Acromegally</a:t>
            </a:r>
            <a:r>
              <a:rPr lang="en-US" sz="2000" dirty="0"/>
              <a:t> :  (</a:t>
            </a:r>
            <a:r>
              <a:rPr lang="en-US" sz="2000" dirty="0" err="1"/>
              <a:t>Akros</a:t>
            </a:r>
            <a:r>
              <a:rPr lang="en-US" sz="2000" dirty="0"/>
              <a:t> = </a:t>
            </a:r>
            <a:r>
              <a:rPr lang="en-US" sz="2000" dirty="0" err="1"/>
              <a:t>extremily</a:t>
            </a:r>
            <a:r>
              <a:rPr lang="en-US" sz="2000" dirty="0"/>
              <a:t> ; </a:t>
            </a:r>
            <a:r>
              <a:rPr lang="en-US" sz="2000" dirty="0" err="1"/>
              <a:t>megaly</a:t>
            </a:r>
            <a:r>
              <a:rPr lang="en-US" sz="2000" dirty="0"/>
              <a:t> = large):</a:t>
            </a:r>
          </a:p>
          <a:p>
            <a:pPr>
              <a:defRPr/>
            </a:pPr>
            <a:r>
              <a:rPr lang="en-US" sz="2000" dirty="0"/>
              <a:t>It is a </a:t>
            </a:r>
            <a:r>
              <a:rPr lang="en-US" sz="2000" dirty="0" err="1"/>
              <a:t>hyperpituitarism</a:t>
            </a:r>
            <a:r>
              <a:rPr lang="en-US" sz="2000" dirty="0"/>
              <a:t> with excessive formation of growth hormone by the </a:t>
            </a:r>
            <a:r>
              <a:rPr lang="en-US" sz="2000" dirty="0" err="1"/>
              <a:t>acidophils</a:t>
            </a:r>
            <a:r>
              <a:rPr lang="en-US" sz="2000" dirty="0"/>
              <a:t> after the union of the </a:t>
            </a:r>
            <a:r>
              <a:rPr lang="en-US" sz="2000" dirty="0" err="1"/>
              <a:t>piphysis</a:t>
            </a:r>
            <a:r>
              <a:rPr lang="en-US" sz="2000" dirty="0"/>
              <a:t> (during adult life).</a:t>
            </a:r>
          </a:p>
          <a:p>
            <a:pPr>
              <a:defRPr/>
            </a:pPr>
            <a:r>
              <a:rPr lang="en-US" sz="2000" b="1" i="1" u="sng" dirty="0"/>
              <a:t>Clinical picture</a:t>
            </a:r>
            <a:r>
              <a:rPr lang="en-US" sz="2000" dirty="0"/>
              <a:t> :  </a:t>
            </a:r>
          </a:p>
          <a:p>
            <a:pPr>
              <a:defRPr/>
            </a:pPr>
            <a:r>
              <a:rPr lang="en-US" sz="2000" dirty="0"/>
              <a:t>Coarsening of facial features due to increase of connective tissue.</a:t>
            </a:r>
          </a:p>
          <a:p>
            <a:pPr>
              <a:defRPr/>
            </a:pPr>
            <a:r>
              <a:rPr lang="en-US" sz="2000" dirty="0"/>
              <a:t>Increased cartilaginous growth results in an enlargement of ears and nose. Overgrowth of certain parts of the skeleton in width only (thickening). Protruding lower jaw , upper jaw, lower half of the face ,   </a:t>
            </a:r>
            <a:r>
              <a:rPr lang="en-US" sz="2000" dirty="0" err="1"/>
              <a:t>supraorbital</a:t>
            </a:r>
            <a:r>
              <a:rPr lang="en-US" sz="2000" dirty="0"/>
              <a:t> ridge , and separation of teeth (bone deformities ).</a:t>
            </a:r>
          </a:p>
          <a:p>
            <a:pPr>
              <a:buFont typeface="Arial" panose="020B0604020202020204" pitchFamily="34" charset="0"/>
              <a:buNone/>
              <a:defRPr/>
            </a:pPr>
            <a:r>
              <a:rPr lang="en-US" sz="2000" dirty="0"/>
              <a:t>*The hands and </a:t>
            </a:r>
            <a:r>
              <a:rPr lang="en-US" sz="2000" dirty="0" err="1"/>
              <a:t>feets</a:t>
            </a:r>
            <a:r>
              <a:rPr lang="en-US" sz="2000" dirty="0"/>
              <a:t> are enlarged (thick, broad fingers) the big hands may reach a level below knees. </a:t>
            </a:r>
          </a:p>
          <a:p>
            <a:pPr>
              <a:buFont typeface="Arial" panose="020B0604020202020204" pitchFamily="34" charset="0"/>
              <a:buNone/>
              <a:defRPr/>
            </a:pPr>
            <a:r>
              <a:rPr lang="en-US" sz="2000" dirty="0"/>
              <a:t> -Bowing of the spine (</a:t>
            </a:r>
            <a:r>
              <a:rPr lang="en-US" sz="2000" dirty="0" err="1"/>
              <a:t>kyphosis</a:t>
            </a:r>
            <a:r>
              <a:rPr lang="en-US" sz="2000" dirty="0"/>
              <a:t>).</a:t>
            </a:r>
          </a:p>
          <a:p>
            <a:pPr>
              <a:buFont typeface="Arial" panose="020B0604020202020204" pitchFamily="34" charset="0"/>
              <a:buNone/>
              <a:defRPr/>
            </a:pPr>
            <a:r>
              <a:rPr lang="en-US" sz="2000" dirty="0"/>
              <a:t>-Overgrowth of soft tissues; lips, tongue , </a:t>
            </a:r>
            <a:r>
              <a:rPr lang="en-US" sz="2000" dirty="0" err="1"/>
              <a:t>splenomegaly</a:t>
            </a:r>
            <a:r>
              <a:rPr lang="en-US" sz="2000" dirty="0"/>
              <a:t> and  </a:t>
            </a:r>
            <a:r>
              <a:rPr lang="en-US" sz="2000" dirty="0" err="1"/>
              <a:t>hepatomegaly</a:t>
            </a:r>
            <a:r>
              <a:rPr lang="en-US" sz="2000" dirty="0"/>
              <a:t>.</a:t>
            </a:r>
          </a:p>
          <a:p>
            <a:pPr>
              <a:buFont typeface="Arial" panose="020B0604020202020204" pitchFamily="34" charset="0"/>
              <a:buNone/>
              <a:defRPr/>
            </a:pPr>
            <a:r>
              <a:rPr lang="en-US" sz="2000" dirty="0"/>
              <a:t>-Hyperthyroidism, increased B.M.R. , </a:t>
            </a:r>
            <a:r>
              <a:rPr lang="en-US" sz="2000" dirty="0" err="1"/>
              <a:t>hyperglycaemia</a:t>
            </a:r>
            <a:r>
              <a:rPr lang="en-US" sz="2000" dirty="0"/>
              <a:t> and </a:t>
            </a:r>
            <a:r>
              <a:rPr lang="en-US" sz="2000" dirty="0" err="1"/>
              <a:t>glycosuria</a:t>
            </a:r>
            <a:r>
              <a:rPr lang="en-US" sz="2000" dirty="0"/>
              <a:t>.</a:t>
            </a:r>
          </a:p>
          <a:p>
            <a:pPr>
              <a:defRPr/>
            </a:pPr>
            <a:r>
              <a:rPr lang="en-US" sz="2000" dirty="0" err="1"/>
              <a:t>Hypogonadism</a:t>
            </a:r>
            <a:r>
              <a:rPr lang="en-US" sz="2000" dirty="0"/>
              <a:t> (preceded by temporary increase in sexual function).</a:t>
            </a:r>
          </a:p>
          <a:p>
            <a:pPr>
              <a:buFont typeface="Arial" panose="020B0604020202020204" pitchFamily="34" charset="0"/>
              <a:buNone/>
              <a:defRPr/>
            </a:pPr>
            <a:r>
              <a:rPr lang="en-US" sz="2000" b="1" dirty="0"/>
              <a:t> </a:t>
            </a:r>
            <a:endParaRPr lang="en-US" sz="2000" dirty="0"/>
          </a:p>
          <a:p>
            <a:pPr>
              <a:defRPr/>
            </a:pPr>
            <a:endParaRPr lang="ar-EG" sz="2000" dirty="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F587C1C4-21FA-45DB-B3E9-38714B09476C}"/>
              </a:ext>
            </a:extLst>
          </p:cNvPr>
          <p:cNvSpPr>
            <a:spLocks noGrp="1"/>
          </p:cNvSpPr>
          <p:nvPr>
            <p:ph idx="1"/>
          </p:nvPr>
        </p:nvSpPr>
        <p:spPr>
          <a:xfrm>
            <a:off x="812800" y="555625"/>
            <a:ext cx="10609263" cy="3317875"/>
          </a:xfrm>
        </p:spPr>
        <p:txBody>
          <a:bodyPr/>
          <a:lstStyle/>
          <a:p>
            <a:pPr algn="ctr">
              <a:buFont typeface="Arial" panose="020B0604020202020204" pitchFamily="34" charset="0"/>
              <a:buNone/>
            </a:pPr>
            <a:r>
              <a:rPr lang="en-US" altLang="en-US" sz="2000" b="1"/>
              <a:t>3.</a:t>
            </a:r>
            <a:r>
              <a:rPr lang="en-US" altLang="en-US" sz="2000" b="1" u="sng"/>
              <a:t> Cushing’s Syndrome ( Nelson’s Syndrome</a:t>
            </a:r>
            <a:r>
              <a:rPr lang="en-US" altLang="en-US" sz="2000" b="1"/>
              <a:t>)  :</a:t>
            </a:r>
            <a:endParaRPr lang="en-US" altLang="en-US" sz="2000"/>
          </a:p>
          <a:p>
            <a:pPr>
              <a:buFont typeface="Arial" panose="020B0604020202020204" pitchFamily="34" charset="0"/>
              <a:buNone/>
            </a:pPr>
            <a:r>
              <a:rPr lang="en-US" altLang="en-US" sz="2000"/>
              <a:t>Adenoma of anterior pituitary formed of basophil (Beta) cells leading to increased secretion of ACTH (Corticotropin)</a:t>
            </a:r>
          </a:p>
          <a:p>
            <a:pPr algn="ctr">
              <a:buFont typeface="Arial" panose="020B0604020202020204" pitchFamily="34" charset="0"/>
              <a:buNone/>
            </a:pPr>
            <a:r>
              <a:rPr lang="en-US" altLang="en-US" b="1"/>
              <a:t>4.</a:t>
            </a:r>
            <a:r>
              <a:rPr lang="en-US" altLang="en-US"/>
              <a:t> </a:t>
            </a:r>
            <a:r>
              <a:rPr lang="en-US" altLang="en-US" b="1" u="sng"/>
              <a:t>Hyperprolactenaemia:</a:t>
            </a:r>
            <a:endParaRPr lang="en-US" altLang="en-US"/>
          </a:p>
          <a:p>
            <a:pPr>
              <a:buFont typeface="Arial" panose="020B0604020202020204" pitchFamily="34" charset="0"/>
              <a:buNone/>
            </a:pPr>
            <a:r>
              <a:rPr lang="en-US" altLang="en-US"/>
              <a:t>  Excessive production of prolactin hormone from the anterior pituitary as a result of removal of the inhibitory influence of the hypothalamus or excessive stimulation of pituitary lactotrophs.</a:t>
            </a:r>
          </a:p>
          <a:p>
            <a:r>
              <a:rPr lang="en-US" altLang="en-US" sz="2000" b="1" u="sng"/>
              <a:t>Causes of hyperprolactinaemia:</a:t>
            </a:r>
            <a:endParaRPr lang="en-US" altLang="en-US" sz="2000"/>
          </a:p>
          <a:p>
            <a:pPr>
              <a:buFont typeface="Arial" panose="020B0604020202020204" pitchFamily="34" charset="0"/>
              <a:buNone/>
            </a:pPr>
            <a:r>
              <a:rPr lang="en-US" altLang="en-US" sz="2000" b="1" i="1" u="sng"/>
              <a:t>1. Hypothalamic Dopamine Deficiency : </a:t>
            </a:r>
            <a:r>
              <a:rPr lang="en-US" altLang="en-US" sz="2000"/>
              <a:t>Stress can inhibit hypothalamic PIF (Dopamine): e.g. trauma, surgical procedures and anaesthesia .</a:t>
            </a:r>
          </a:p>
          <a:p>
            <a:pPr>
              <a:buFont typeface="Arial" panose="020B0604020202020204" pitchFamily="34" charset="0"/>
              <a:buNone/>
            </a:pPr>
            <a:r>
              <a:rPr lang="en-US" altLang="en-US" sz="2000" b="1" i="1" u="sng"/>
              <a:t>2. Defective Transport Mechanisms.</a:t>
            </a:r>
            <a:endParaRPr lang="en-US" altLang="en-US" sz="2000"/>
          </a:p>
          <a:p>
            <a:pPr>
              <a:buFont typeface="Arial" panose="020B0604020202020204" pitchFamily="34" charset="0"/>
              <a:buNone/>
            </a:pPr>
            <a:r>
              <a:rPr lang="en-US" altLang="en-US" sz="2000" b="1" i="1" u="sng"/>
              <a:t>3. Lactotroph insensitivity to Dopamine.</a:t>
            </a:r>
            <a:r>
              <a:rPr lang="en-US" altLang="en-US" sz="2000"/>
              <a:t>The use of dopamine receptor blocking agents as Phenothiazines.</a:t>
            </a:r>
          </a:p>
          <a:p>
            <a:pPr>
              <a:buFont typeface="Arial" panose="020B0604020202020204" pitchFamily="34" charset="0"/>
              <a:buNone/>
            </a:pPr>
            <a:r>
              <a:rPr lang="en-US" altLang="en-US" sz="2000" b="1" i="1" u="sng"/>
              <a:t>4. Stimulation of Lactotrophs: </a:t>
            </a:r>
            <a:r>
              <a:rPr lang="en-US" altLang="en-US" sz="2000"/>
              <a:t> Hypothyroidism- Excessive estrogen administration</a:t>
            </a:r>
            <a:endParaRPr lang="en-US" altLang="en-US"/>
          </a:p>
          <a:p>
            <a:endParaRPr lang="ar-EG"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B3E5FE88-EC3B-4DF3-941C-7819540C5674}"/>
              </a:ext>
            </a:extLst>
          </p:cNvPr>
          <p:cNvSpPr>
            <a:spLocks noGrp="1"/>
          </p:cNvSpPr>
          <p:nvPr>
            <p:ph idx="1"/>
          </p:nvPr>
        </p:nvSpPr>
        <p:spPr>
          <a:xfrm>
            <a:off x="754063" y="641350"/>
            <a:ext cx="5400675" cy="3317875"/>
          </a:xfrm>
        </p:spPr>
        <p:txBody>
          <a:bodyPr/>
          <a:lstStyle/>
          <a:p>
            <a:r>
              <a:rPr lang="en-US" altLang="en-US" sz="1800" b="1" u="sng"/>
              <a:t>Clinical manifestations :</a:t>
            </a:r>
            <a:endParaRPr lang="en-US" altLang="en-US" sz="1800"/>
          </a:p>
          <a:p>
            <a:pPr>
              <a:buFont typeface="Arial" panose="020B0604020202020204" pitchFamily="34" charset="0"/>
              <a:buNone/>
            </a:pPr>
            <a:r>
              <a:rPr lang="en-US" altLang="en-US" sz="1800" b="1" i="1"/>
              <a:t>1.</a:t>
            </a:r>
            <a:r>
              <a:rPr lang="en-US" altLang="en-US" sz="1800" i="1" u="sng"/>
              <a:t> </a:t>
            </a:r>
            <a:r>
              <a:rPr lang="en-US" altLang="en-US" sz="1800" b="1" i="1" u="sng"/>
              <a:t>Effect of the Structural lesion (Pituitary Tumor</a:t>
            </a:r>
            <a:r>
              <a:rPr lang="en-US" altLang="en-US" sz="1800" i="1" u="sng"/>
              <a:t>):</a:t>
            </a:r>
            <a:endParaRPr lang="en-US" altLang="en-US" sz="1800"/>
          </a:p>
          <a:p>
            <a:pPr>
              <a:buFont typeface="Arial" panose="020B0604020202020204" pitchFamily="34" charset="0"/>
              <a:buNone/>
            </a:pPr>
            <a:r>
              <a:rPr lang="en-US" altLang="en-US" sz="1800"/>
              <a:t>  Headache, visual field defects , external ophthalmoplegia, associated dysfunction of secretion of other anterior pituitary hormones , and impotence in males </a:t>
            </a:r>
          </a:p>
          <a:p>
            <a:pPr>
              <a:buFont typeface="Arial" panose="020B0604020202020204" pitchFamily="34" charset="0"/>
              <a:buNone/>
            </a:pPr>
            <a:r>
              <a:rPr lang="en-US" altLang="en-US" sz="1800" b="1" i="1"/>
              <a:t>  2.</a:t>
            </a:r>
            <a:r>
              <a:rPr lang="en-US" altLang="en-US" sz="1800" b="1" i="1" u="sng"/>
              <a:t> Direct Effect of Excess Prolactin :</a:t>
            </a:r>
            <a:endParaRPr lang="en-US" altLang="en-US" sz="1800"/>
          </a:p>
          <a:p>
            <a:r>
              <a:rPr lang="en-US" altLang="en-US" sz="1800"/>
              <a:t>a- </a:t>
            </a:r>
            <a:r>
              <a:rPr lang="en-US" altLang="en-US" sz="1800" u="sng"/>
              <a:t>Galactorrhoea</a:t>
            </a:r>
            <a:r>
              <a:rPr lang="en-US" altLang="en-US" sz="1800"/>
              <a:t> in 50 % of patients with high prolactin levels more than 100 ng/ml (normal level below 20 ng/ml).</a:t>
            </a:r>
          </a:p>
          <a:p>
            <a:r>
              <a:rPr lang="en-US" altLang="en-US" sz="1800"/>
              <a:t>b-  </a:t>
            </a:r>
            <a:r>
              <a:rPr lang="en-US" altLang="en-US" sz="1800" u="sng"/>
              <a:t>Changes in the breast: </a:t>
            </a:r>
            <a:r>
              <a:rPr lang="en-US" altLang="en-US" sz="1800"/>
              <a:t>   .Well developed breast , the Montgomery tubercles are hyperplastic.    .Galactorrhea is usually found in 30-80 % of women and 30% only in men because androgens reduce prolactin binding at the lactogenic receptors in the alveolar cells. </a:t>
            </a:r>
          </a:p>
          <a:p>
            <a:pPr>
              <a:buFont typeface="Arial" panose="020B0604020202020204" pitchFamily="34" charset="0"/>
              <a:buNone/>
            </a:pPr>
            <a:r>
              <a:rPr lang="en-US" altLang="en-US" sz="1800"/>
              <a:t>   .No Gynaecomastia (enlargement of the breast) in male patients with hyperprolactinaemia but milk may be expressed from the normal-sized male breast.</a:t>
            </a:r>
          </a:p>
        </p:txBody>
      </p:sp>
      <p:pic>
        <p:nvPicPr>
          <p:cNvPr id="26627" name="Picture 6" descr="bjmp-2012-5-4-a534a">
            <a:extLst>
              <a:ext uri="{FF2B5EF4-FFF2-40B4-BE49-F238E27FC236}">
                <a16:creationId xmlns:a16="http://schemas.microsoft.com/office/drawing/2014/main" id="{74A61848-6742-4E86-A6C7-9438B7706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357"/>
          <a:stretch>
            <a:fillRect/>
          </a:stretch>
        </p:blipFill>
        <p:spPr bwMode="auto">
          <a:xfrm>
            <a:off x="6415088" y="347663"/>
            <a:ext cx="5486400" cy="615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0611FC33-C385-4651-B43F-F66814C2373A}"/>
              </a:ext>
            </a:extLst>
          </p:cNvPr>
          <p:cNvSpPr>
            <a:spLocks noGrp="1"/>
          </p:cNvSpPr>
          <p:nvPr>
            <p:ph idx="1"/>
          </p:nvPr>
        </p:nvSpPr>
        <p:spPr>
          <a:xfrm>
            <a:off x="812800" y="962025"/>
            <a:ext cx="10494963" cy="3317875"/>
          </a:xfrm>
        </p:spPr>
        <p:txBody>
          <a:bodyPr/>
          <a:lstStyle/>
          <a:p>
            <a:r>
              <a:rPr lang="en-US" altLang="en-US"/>
              <a:t>c- </a:t>
            </a:r>
            <a:r>
              <a:rPr lang="en-US" altLang="en-US" u="sng"/>
              <a:t>Hypogonadism</a:t>
            </a:r>
            <a:r>
              <a:rPr lang="en-US" altLang="en-US"/>
              <a:t> and menstrual abnormalities ;amenorrhoea oligomenorrhoea , regular cycles with infertility  or menorrhagia in females and impotence in males. </a:t>
            </a:r>
          </a:p>
          <a:p>
            <a:pPr>
              <a:buFont typeface="Arial" panose="020B0604020202020204" pitchFamily="34" charset="0"/>
              <a:buNone/>
            </a:pPr>
            <a:r>
              <a:rPr lang="en-US" altLang="en-US"/>
              <a:t>-Suppression of gonadal function in hyperprolactinaemia may be </a:t>
            </a:r>
            <a:r>
              <a:rPr lang="en-US" altLang="en-US" b="1" u="sng"/>
              <a:t>due to</a:t>
            </a:r>
            <a:r>
              <a:rPr lang="en-US" altLang="en-US"/>
              <a:t> :</a:t>
            </a:r>
          </a:p>
          <a:p>
            <a:pPr>
              <a:buFont typeface="Arial" panose="020B0604020202020204" pitchFamily="34" charset="0"/>
              <a:buNone/>
            </a:pPr>
            <a:r>
              <a:rPr lang="en-US" altLang="en-US"/>
              <a:t>1- Suppression of pituitary gonadotrophin secretion. </a:t>
            </a:r>
          </a:p>
          <a:p>
            <a:pPr>
              <a:buFont typeface="Arial" panose="020B0604020202020204" pitchFamily="34" charset="0"/>
              <a:buNone/>
            </a:pPr>
            <a:r>
              <a:rPr lang="en-US" altLang="en-US"/>
              <a:t>2-Inhibition of the positive Estrogen feedback on LH secretion in women .</a:t>
            </a:r>
          </a:p>
          <a:p>
            <a:pPr>
              <a:buFont typeface="Arial" panose="020B0604020202020204" pitchFamily="34" charset="0"/>
              <a:buNone/>
            </a:pPr>
            <a:r>
              <a:rPr lang="en-US" altLang="en-US"/>
              <a:t>  3- Increase in adrenal androgen secretion → hirsutism. </a:t>
            </a:r>
          </a:p>
          <a:p>
            <a:pPr>
              <a:buFont typeface="Arial" panose="020B0604020202020204" pitchFamily="34" charset="0"/>
              <a:buNone/>
            </a:pPr>
            <a:r>
              <a:rPr lang="en-US" altLang="en-US"/>
              <a:t>4-Blockade of the effects of gonadotrophins at the gonadal level ; prolactin interfere with LH and FSH action at the gonads, blocking progesterone synthesis.The important mechanism is that prolactin feedback at the hypothalamus, which alters secretion of GnRH causing LH and FSH secretion at a low level inappropriate to gonadal steroid level. Abnormalities in LH pulsatility also occur.</a:t>
            </a:r>
          </a:p>
          <a:p>
            <a:endParaRPr lang="ar-EG" altLang="en-US"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444FC-1AAE-4EFE-8753-39AC5A3D8EAA}"/>
              </a:ext>
            </a:extLst>
          </p:cNvPr>
          <p:cNvSpPr>
            <a:spLocks noGrp="1"/>
          </p:cNvSpPr>
          <p:nvPr>
            <p:ph type="title"/>
          </p:nvPr>
        </p:nvSpPr>
        <p:spPr>
          <a:xfrm>
            <a:off x="684213" y="1581150"/>
            <a:ext cx="10515600" cy="661988"/>
          </a:xfrm>
        </p:spPr>
        <p:txBody>
          <a:bodyPr rtlCol="0">
            <a:noAutofit/>
          </a:bodyPr>
          <a:lstStyle/>
          <a:p>
            <a:pPr eaLnBrk="1" fontAlgn="auto" hangingPunct="1">
              <a:spcAft>
                <a:spcPts val="0"/>
              </a:spcAft>
              <a:defRPr/>
            </a:pPr>
            <a:r>
              <a:rPr lang="en-US" sz="6600" b="1" i="1" dirty="0">
                <a:solidFill>
                  <a:srgbClr val="FF0000"/>
                </a:solidFill>
                <a:effectLst>
                  <a:outerShdw blurRad="38100" dist="38100" dir="2700000" algn="tl">
                    <a:srgbClr val="000000">
                      <a:alpha val="43137"/>
                    </a:srgbClr>
                  </a:outerShdw>
                </a:effectLst>
                <a:cs typeface="+mj-cs"/>
              </a:rPr>
              <a:t>Thank You</a:t>
            </a:r>
            <a:endParaRPr lang="en-US" sz="6600" dirty="0">
              <a:solidFill>
                <a:srgbClr val="FF0000"/>
              </a:solidFill>
              <a:cs typeface="+mj-cs"/>
            </a:endParaRPr>
          </a:p>
        </p:txBody>
      </p:sp>
      <p:sp>
        <p:nvSpPr>
          <p:cNvPr id="28675" name="Content Placeholder 2">
            <a:extLst>
              <a:ext uri="{FF2B5EF4-FFF2-40B4-BE49-F238E27FC236}">
                <a16:creationId xmlns:a16="http://schemas.microsoft.com/office/drawing/2014/main" id="{519BEA9F-3CA4-48AF-84FA-2D248FA18FD1}"/>
              </a:ext>
            </a:extLst>
          </p:cNvPr>
          <p:cNvSpPr>
            <a:spLocks noGrp="1"/>
          </p:cNvSpPr>
          <p:nvPr>
            <p:ph idx="1"/>
          </p:nvPr>
        </p:nvSpPr>
        <p:spPr>
          <a:xfrm>
            <a:off x="838200" y="3086100"/>
            <a:ext cx="10515600" cy="4351338"/>
          </a:xfrm>
        </p:spPr>
        <p:txBody>
          <a:bodyPr/>
          <a:lstStyle/>
          <a:p>
            <a:pPr eaLnBrk="1" hangingPunct="1"/>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E6E7-5757-4350-9307-3EADB5F4F30F}"/>
              </a:ext>
            </a:extLst>
          </p:cNvPr>
          <p:cNvSpPr>
            <a:spLocks noGrp="1"/>
          </p:cNvSpPr>
          <p:nvPr>
            <p:ph type="title"/>
          </p:nvPr>
        </p:nvSpPr>
        <p:spPr>
          <a:xfrm>
            <a:off x="893763" y="1427163"/>
            <a:ext cx="5230812" cy="788987"/>
          </a:xfrm>
        </p:spPr>
        <p:txBody>
          <a:bodyPr rtlCol="0">
            <a:normAutofit fontScale="90000"/>
          </a:bodyPr>
          <a:lstStyle/>
          <a:p>
            <a:pPr algn="l">
              <a:defRPr/>
            </a:pPr>
            <a:br>
              <a:rPr lang="en-US" sz="3200" b="1" u="sng" dirty="0">
                <a:cs typeface="+mn-cs"/>
              </a:rPr>
            </a:br>
            <a:br>
              <a:rPr lang="en-US" sz="3200" b="1" u="sng" dirty="0">
                <a:cs typeface="+mn-cs"/>
              </a:rPr>
            </a:br>
            <a:br>
              <a:rPr lang="en-US" sz="3200" b="1" u="sng" dirty="0">
                <a:cs typeface="+mn-cs"/>
              </a:rPr>
            </a:br>
            <a:br>
              <a:rPr lang="en-US" sz="3200" b="1" u="sng" dirty="0">
                <a:cs typeface="+mn-cs"/>
              </a:rPr>
            </a:br>
            <a:br>
              <a:rPr lang="en-US" sz="3200" b="1" u="sng" dirty="0">
                <a:cs typeface="+mn-cs"/>
              </a:rPr>
            </a:br>
            <a:br>
              <a:rPr lang="en-US" sz="3200" b="1" u="sng" dirty="0">
                <a:cs typeface="+mn-cs"/>
              </a:rPr>
            </a:br>
            <a:br>
              <a:rPr lang="en-US" sz="3200" b="1" u="sng" dirty="0">
                <a:cs typeface="+mn-cs"/>
              </a:rPr>
            </a:br>
            <a:br>
              <a:rPr lang="en-US" sz="3200" b="1" u="sng" dirty="0">
                <a:cs typeface="+mn-cs"/>
              </a:rPr>
            </a:br>
            <a:br>
              <a:rPr lang="en-US" sz="3200" b="1" u="sng" dirty="0">
                <a:cs typeface="+mn-cs"/>
              </a:rPr>
            </a:br>
            <a:br>
              <a:rPr lang="en-US" sz="3200" b="1" u="sng" dirty="0">
                <a:cs typeface="+mn-cs"/>
              </a:rPr>
            </a:br>
            <a:br>
              <a:rPr lang="en-US" sz="3200" b="1" u="sng" dirty="0">
                <a:cs typeface="+mn-cs"/>
              </a:rPr>
            </a:br>
            <a:br>
              <a:rPr lang="en-US" sz="3200" b="1" u="sng" dirty="0">
                <a:cs typeface="+mn-cs"/>
              </a:rPr>
            </a:br>
            <a:br>
              <a:rPr lang="en-US" sz="3200" b="1" u="sng" dirty="0">
                <a:cs typeface="+mn-cs"/>
              </a:rPr>
            </a:br>
            <a:r>
              <a:rPr lang="en-US" sz="4000" b="1" u="sng" dirty="0" err="1">
                <a:cs typeface="+mn-cs"/>
              </a:rPr>
              <a:t>Prolactin</a:t>
            </a:r>
            <a:r>
              <a:rPr lang="en-US" sz="4000" b="1" u="sng" dirty="0">
                <a:cs typeface="+mn-cs"/>
              </a:rPr>
              <a:t> hormone</a:t>
            </a:r>
            <a:br>
              <a:rPr lang="en-US" dirty="0">
                <a:cs typeface="+mn-cs"/>
              </a:rPr>
            </a:br>
            <a:r>
              <a:rPr lang="en-US" dirty="0">
                <a:cs typeface="+mn-cs"/>
              </a:rPr>
              <a:t>-</a:t>
            </a:r>
            <a:r>
              <a:rPr lang="en-US" sz="2700" b="1" u="sng" dirty="0">
                <a:cs typeface="+mn-cs"/>
              </a:rPr>
              <a:t>It is</a:t>
            </a:r>
            <a:r>
              <a:rPr lang="en-US" sz="2700" dirty="0">
                <a:cs typeface="+mn-cs"/>
              </a:rPr>
              <a:t> one of the hormones of the anterior pituitary gland, secreted by the </a:t>
            </a:r>
            <a:r>
              <a:rPr lang="en-US" sz="2700" dirty="0" err="1">
                <a:cs typeface="+mn-cs"/>
              </a:rPr>
              <a:t>Lactotroph</a:t>
            </a:r>
            <a:r>
              <a:rPr lang="en-US" sz="2700" dirty="0">
                <a:cs typeface="+mn-cs"/>
              </a:rPr>
              <a:t> cells (alpha cells). It is a protein consists of 170 amino acids with a molecular weight of 25.000. </a:t>
            </a:r>
            <a:br>
              <a:rPr lang="en-US" sz="2700" dirty="0">
                <a:cs typeface="+mn-cs"/>
              </a:rPr>
            </a:br>
            <a:r>
              <a:rPr lang="en-US" sz="2700" dirty="0">
                <a:cs typeface="+mn-cs"/>
              </a:rPr>
              <a:t>-</a:t>
            </a:r>
            <a:r>
              <a:rPr lang="en-US" sz="2700" dirty="0">
                <a:cs typeface="+mj-cs"/>
              </a:rPr>
              <a:t>Dopamine is </a:t>
            </a:r>
            <a:r>
              <a:rPr lang="en-US" sz="2700" b="1" dirty="0">
                <a:cs typeface="+mj-cs"/>
              </a:rPr>
              <a:t>formed</a:t>
            </a:r>
            <a:r>
              <a:rPr lang="en-US" sz="2700" dirty="0">
                <a:cs typeface="+mj-cs"/>
              </a:rPr>
              <a:t> in the hypothalamus and </a:t>
            </a:r>
            <a:r>
              <a:rPr lang="en-US" sz="2700" b="1" dirty="0">
                <a:cs typeface="+mj-cs"/>
              </a:rPr>
              <a:t>stored</a:t>
            </a:r>
            <a:r>
              <a:rPr lang="en-US" sz="2700" dirty="0">
                <a:cs typeface="+mj-cs"/>
              </a:rPr>
              <a:t> in the median eminence. It is secreted into the </a:t>
            </a:r>
            <a:r>
              <a:rPr lang="en-US" sz="2700" dirty="0" err="1">
                <a:cs typeface="+mj-cs"/>
              </a:rPr>
              <a:t>hypothalamo</a:t>
            </a:r>
            <a:r>
              <a:rPr lang="en-US" sz="2700" dirty="0">
                <a:cs typeface="+mj-cs"/>
              </a:rPr>
              <a:t> -</a:t>
            </a:r>
            <a:r>
              <a:rPr lang="en-US" sz="2700" dirty="0" err="1">
                <a:cs typeface="+mj-cs"/>
              </a:rPr>
              <a:t>hypophyseal</a:t>
            </a:r>
            <a:r>
              <a:rPr lang="en-US" sz="2700" dirty="0">
                <a:cs typeface="+mj-cs"/>
              </a:rPr>
              <a:t> portal capillaries to </a:t>
            </a:r>
            <a:r>
              <a:rPr lang="en-US" sz="2700" dirty="0" err="1">
                <a:cs typeface="+mj-cs"/>
              </a:rPr>
              <a:t>tonically</a:t>
            </a:r>
            <a:r>
              <a:rPr lang="en-US" sz="2700" dirty="0">
                <a:cs typeface="+mj-cs"/>
              </a:rPr>
              <a:t> inhibit </a:t>
            </a:r>
            <a:r>
              <a:rPr lang="en-US" sz="2700" dirty="0" err="1">
                <a:cs typeface="+mj-cs"/>
              </a:rPr>
              <a:t>prolactin</a:t>
            </a:r>
            <a:r>
              <a:rPr lang="en-US" sz="2700" dirty="0">
                <a:cs typeface="+mj-cs"/>
              </a:rPr>
              <a:t> release from pituitary </a:t>
            </a:r>
            <a:r>
              <a:rPr lang="en-US" sz="2700" dirty="0" err="1">
                <a:cs typeface="+mj-cs"/>
              </a:rPr>
              <a:t>lactotrophs</a:t>
            </a:r>
            <a:r>
              <a:rPr lang="en-US" sz="2700" dirty="0">
                <a:cs typeface="+mj-cs"/>
              </a:rPr>
              <a:t>.</a:t>
            </a:r>
            <a:br>
              <a:rPr lang="en-US" sz="2700" dirty="0">
                <a:cs typeface="+mj-cs"/>
              </a:rPr>
            </a:br>
            <a:br>
              <a:rPr lang="en-US" sz="2200" dirty="0">
                <a:cs typeface="+mn-cs"/>
              </a:rPr>
            </a:br>
            <a:br>
              <a:rPr lang="en-US" sz="2200" dirty="0">
                <a:latin typeface="Times New Roman" panose="02020603050405020304" pitchFamily="18" charset="0"/>
                <a:cs typeface="+mn-cs"/>
              </a:rPr>
            </a:br>
            <a:br>
              <a:rPr lang="en-US" dirty="0">
                <a:solidFill>
                  <a:schemeClr val="tx1">
                    <a:lumMod val="85000"/>
                    <a:lumOff val="15000"/>
                  </a:schemeClr>
                </a:solidFill>
                <a:cs typeface="+mn-cs"/>
              </a:rPr>
            </a:br>
            <a:endParaRPr lang="en-US" dirty="0">
              <a:solidFill>
                <a:schemeClr val="tx1">
                  <a:lumMod val="85000"/>
                  <a:lumOff val="15000"/>
                </a:schemeClr>
              </a:solidFill>
              <a:cs typeface="+mn-cs"/>
            </a:endParaRPr>
          </a:p>
        </p:txBody>
      </p:sp>
      <p:pic>
        <p:nvPicPr>
          <p:cNvPr id="16387" name="Picture 3" descr="slide_3">
            <a:extLst>
              <a:ext uri="{FF2B5EF4-FFF2-40B4-BE49-F238E27FC236}">
                <a16:creationId xmlns:a16="http://schemas.microsoft.com/office/drawing/2014/main" id="{0607AA8B-92B1-4B21-82C2-752E72895AA8}"/>
              </a:ext>
            </a:extLst>
          </p:cNvPr>
          <p:cNvPicPr>
            <a:picLocks noChangeAspect="1" noChangeArrowheads="1"/>
          </p:cNvPicPr>
          <p:nvPr/>
        </p:nvPicPr>
        <p:blipFill>
          <a:blip r:embed="rId2">
            <a:lum bright="-10000" contrast="-10000"/>
            <a:extLst>
              <a:ext uri="{28A0092B-C50C-407E-A947-70E740481C1C}">
                <a14:useLocalDpi xmlns:a14="http://schemas.microsoft.com/office/drawing/2010/main" val="0"/>
              </a:ext>
            </a:extLst>
          </a:blip>
          <a:srcRect l="24803" t="15932" r="22044" b="34430"/>
          <a:stretch>
            <a:fillRect/>
          </a:stretch>
        </p:blipFill>
        <p:spPr bwMode="auto">
          <a:xfrm>
            <a:off x="6154738" y="1016000"/>
            <a:ext cx="5372100"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20D113F3-C689-4AFF-8756-CDD1F830BE5B}"/>
              </a:ext>
            </a:extLst>
          </p:cNvPr>
          <p:cNvSpPr>
            <a:spLocks noGrp="1"/>
          </p:cNvSpPr>
          <p:nvPr>
            <p:ph idx="1"/>
          </p:nvPr>
        </p:nvSpPr>
        <p:spPr>
          <a:xfrm>
            <a:off x="784225" y="696913"/>
            <a:ext cx="10710863" cy="3422650"/>
          </a:xfrm>
        </p:spPr>
        <p:txBody>
          <a:bodyPr/>
          <a:lstStyle/>
          <a:p>
            <a:r>
              <a:rPr lang="en-US" altLang="en-US" sz="2000" b="1" u="sng"/>
              <a:t>Control of secretion:</a:t>
            </a:r>
            <a:endParaRPr lang="en-US" altLang="en-US" sz="2000"/>
          </a:p>
          <a:p>
            <a:pPr>
              <a:buFont typeface="Arial" panose="020B0604020202020204" pitchFamily="34" charset="0"/>
              <a:buNone/>
            </a:pPr>
            <a:r>
              <a:rPr lang="en-US" altLang="en-US" sz="2000" b="1"/>
              <a:t>1. </a:t>
            </a:r>
            <a:r>
              <a:rPr lang="en-US" altLang="en-US" sz="2000" b="1" u="sng"/>
              <a:t>Prolactin release is under the control of the hypothalamus</a:t>
            </a:r>
            <a:r>
              <a:rPr lang="en-US" altLang="en-US" sz="2000" u="sng"/>
              <a:t>,</a:t>
            </a:r>
            <a:r>
              <a:rPr lang="en-US" altLang="en-US" sz="2000"/>
              <a:t> the hypothalamic effect is mainly tonic inhibition. Two hypothalamic neuresecretions have been reported in prolactin regulation :</a:t>
            </a:r>
          </a:p>
          <a:p>
            <a:pPr>
              <a:buFont typeface="Arial" panose="020B0604020202020204" pitchFamily="34" charset="0"/>
              <a:buNone/>
            </a:pPr>
            <a:r>
              <a:rPr lang="en-US" altLang="en-US" sz="2000"/>
              <a:t>a-</a:t>
            </a:r>
            <a:r>
              <a:rPr lang="en-US" altLang="en-US" sz="2000" u="sng"/>
              <a:t>The dominant is inhibitory (Prolactin Release Inhibiting Factor-PIF)  DOPAMIN.</a:t>
            </a:r>
            <a:endParaRPr lang="en-US" altLang="en-US" sz="2000"/>
          </a:p>
          <a:p>
            <a:pPr>
              <a:buFont typeface="Arial" panose="020B0604020202020204" pitchFamily="34" charset="0"/>
              <a:buNone/>
            </a:pPr>
            <a:r>
              <a:rPr lang="en-US" altLang="en-US" sz="2000"/>
              <a:t>b- </a:t>
            </a:r>
            <a:r>
              <a:rPr lang="en-US" altLang="en-US" sz="2000" u="sng"/>
              <a:t>A prolactin Releasing Factor (PRF)</a:t>
            </a:r>
            <a:r>
              <a:rPr lang="en-US" altLang="en-US" sz="2000"/>
              <a:t>.</a:t>
            </a:r>
          </a:p>
          <a:p>
            <a:pPr>
              <a:buFont typeface="Arial" panose="020B0604020202020204" pitchFamily="34" charset="0"/>
              <a:buNone/>
            </a:pPr>
            <a:r>
              <a:rPr lang="en-US" altLang="en-US" sz="2000" b="1" u="sng"/>
              <a:t>2.Thyroxine and Oestrogens</a:t>
            </a:r>
            <a:r>
              <a:rPr lang="en-US" altLang="en-US" sz="2000"/>
              <a:t> affect prolactin secretion as does hypothalamic thyrotropin releasing hormone (TRH).</a:t>
            </a:r>
          </a:p>
          <a:p>
            <a:pPr>
              <a:buFont typeface="Arial" panose="020B0604020202020204" pitchFamily="34" charset="0"/>
              <a:buNone/>
            </a:pPr>
            <a:r>
              <a:rPr lang="en-US" altLang="en-US" sz="2000" i="1" u="sng"/>
              <a:t>-</a:t>
            </a:r>
            <a:r>
              <a:rPr lang="en-US" altLang="en-US" sz="2000" b="1" i="1" u="sng"/>
              <a:t>Thyroxine  </a:t>
            </a:r>
            <a:r>
              <a:rPr lang="en-US" altLang="en-US" sz="2000"/>
              <a:t>→inhibition of prolactin secretion via -ve feedback  decreases the number of TRH receptor sites on the lactotrophs.</a:t>
            </a:r>
          </a:p>
          <a:p>
            <a:pPr>
              <a:buFont typeface="Arial" panose="020B0604020202020204" pitchFamily="34" charset="0"/>
              <a:buNone/>
            </a:pPr>
            <a:r>
              <a:rPr lang="en-US" altLang="en-US" sz="2000" i="1" u="sng"/>
              <a:t>-</a:t>
            </a:r>
            <a:r>
              <a:rPr lang="en-US" altLang="en-US" sz="2000" b="1" i="1" u="sng"/>
              <a:t>Estrogens</a:t>
            </a:r>
            <a:r>
              <a:rPr lang="en-US" altLang="en-US" sz="2000" b="1"/>
              <a:t> </a:t>
            </a:r>
            <a:r>
              <a:rPr lang="en-US" altLang="en-US" sz="2000"/>
              <a:t>→ stimulate the   release of prolactin via: </a:t>
            </a:r>
          </a:p>
          <a:p>
            <a:r>
              <a:rPr lang="en-US" altLang="en-US" sz="2000" i="1"/>
              <a:t> </a:t>
            </a:r>
            <a:r>
              <a:rPr lang="en-US" altLang="en-US" sz="2000"/>
              <a:t>a-increase the availability of TRH receptor sites on the lactotrophs  </a:t>
            </a:r>
          </a:p>
          <a:p>
            <a:r>
              <a:rPr lang="en-US" altLang="en-US" sz="2000"/>
              <a:t>b- stimulate directly the lactotrophs. </a:t>
            </a:r>
          </a:p>
          <a:p>
            <a:r>
              <a:rPr lang="en-US" altLang="en-US" sz="2000"/>
              <a:t>c-It also increase the mitotic activity of the lactotrophs.</a:t>
            </a:r>
          </a:p>
          <a:p>
            <a:pPr eaLnBrk="1" hangingPunct="1"/>
            <a:endParaRPr lang="en-US" altLang="en-US" sz="2000">
              <a:latin typeface="Times New Roman" panose="02020603050405020304" pitchFamily="18" charset="0"/>
              <a:cs typeface="Times New Roman" panose="02020603050405020304" pitchFamily="18" charset="0"/>
            </a:endParaRPr>
          </a:p>
          <a:p>
            <a:pPr eaLnBrk="1" hangingPunct="1"/>
            <a:endParaRPr lang="en-US" altLang="en-US" sz="2800"/>
          </a:p>
          <a:p>
            <a:pPr eaLnBrk="1" hangingPunct="1"/>
            <a:endParaRPr lang="en-US" alt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a:extLst>
              <a:ext uri="{FF2B5EF4-FFF2-40B4-BE49-F238E27FC236}">
                <a16:creationId xmlns:a16="http://schemas.microsoft.com/office/drawing/2014/main" id="{0FA36F1B-EB35-4ADC-8FF1-928B841F8A83}"/>
              </a:ext>
            </a:extLst>
          </p:cNvPr>
          <p:cNvSpPr>
            <a:spLocks noGrp="1" noChangeArrowheads="1"/>
          </p:cNvSpPr>
          <p:nvPr>
            <p:ph idx="1"/>
          </p:nvPr>
        </p:nvSpPr>
        <p:spPr>
          <a:xfrm>
            <a:off x="914400" y="682625"/>
            <a:ext cx="4441825" cy="5124450"/>
          </a:xfrm>
        </p:spPr>
        <p:txBody>
          <a:bodyPr anchor="ctr">
            <a:spAutoFit/>
          </a:bodyPr>
          <a:lstStyle/>
          <a:p>
            <a:r>
              <a:rPr lang="en-US" altLang="en-US" sz="2000" b="1"/>
              <a:t> </a:t>
            </a:r>
            <a:r>
              <a:rPr lang="en-US" altLang="en-US" sz="2000" b="1" u="sng"/>
              <a:t>Normal Level of Prolactin ;</a:t>
            </a:r>
            <a:endParaRPr lang="en-US" altLang="en-US" sz="2000"/>
          </a:p>
          <a:p>
            <a:pPr>
              <a:buFont typeface="Arial" panose="020B0604020202020204" pitchFamily="34" charset="0"/>
              <a:buNone/>
            </a:pPr>
            <a:r>
              <a:rPr lang="en-US" altLang="en-US" sz="2000"/>
              <a:t>- </a:t>
            </a:r>
            <a:r>
              <a:rPr lang="en-US" altLang="en-US" sz="2000" u="sng"/>
              <a:t>The normal level</a:t>
            </a:r>
            <a:r>
              <a:rPr lang="en-US" altLang="en-US" sz="2000"/>
              <a:t> of serum prolactin is </a:t>
            </a:r>
            <a:r>
              <a:rPr lang="en-US" altLang="en-US" sz="2000" b="1"/>
              <a:t>10-25</a:t>
            </a:r>
            <a:r>
              <a:rPr lang="en-US" altLang="en-US" sz="2000"/>
              <a:t> ng/ml with a marked diurnal variation in which the peak level occurs 4-5 hours after the onset of sleep.</a:t>
            </a:r>
          </a:p>
          <a:p>
            <a:pPr>
              <a:buFont typeface="Arial" panose="020B0604020202020204" pitchFamily="34" charset="0"/>
              <a:buNone/>
            </a:pPr>
            <a:r>
              <a:rPr lang="en-US" altLang="en-US" sz="2000"/>
              <a:t>  - </a:t>
            </a:r>
            <a:r>
              <a:rPr lang="en-US" altLang="en-US" sz="2000" u="sng"/>
              <a:t>During Pregnancy</a:t>
            </a:r>
            <a:r>
              <a:rPr lang="en-US" altLang="en-US" sz="2000"/>
              <a:t>, prolactin levels rise to high concentrations reaching a peak of </a:t>
            </a:r>
            <a:r>
              <a:rPr lang="en-US" altLang="en-US" sz="2000" b="1"/>
              <a:t>200-400</a:t>
            </a:r>
            <a:r>
              <a:rPr lang="en-US" altLang="en-US" sz="2000"/>
              <a:t> ng/ml at term. The initial rise of serum prolactin with pregnancy occurs at 7-8 weeks of gestation . </a:t>
            </a:r>
          </a:p>
          <a:p>
            <a:pPr>
              <a:buFont typeface="Arial" panose="020B0604020202020204" pitchFamily="34" charset="0"/>
              <a:buNone/>
            </a:pPr>
            <a:r>
              <a:rPr lang="en-US" altLang="en-US" sz="2000"/>
              <a:t>It correlates with the increase in estradiol secretion from the placenta which appear to act at the hypothalamic and pituitary levels to increase prolactin secretion.</a:t>
            </a:r>
          </a:p>
        </p:txBody>
      </p:sp>
      <p:pic>
        <p:nvPicPr>
          <p:cNvPr id="18435" name="Picture 4" descr="F3">
            <a:extLst>
              <a:ext uri="{FF2B5EF4-FFF2-40B4-BE49-F238E27FC236}">
                <a16:creationId xmlns:a16="http://schemas.microsoft.com/office/drawing/2014/main" id="{BF595425-D61A-4FEB-8D1E-258034DB416F}"/>
              </a:ext>
            </a:extLst>
          </p:cNvPr>
          <p:cNvPicPr>
            <a:picLocks noChangeAspect="1" noChangeArrowheads="1"/>
          </p:cNvPicPr>
          <p:nvPr/>
        </p:nvPicPr>
        <p:blipFill>
          <a:blip r:embed="rId2">
            <a:lum bright="-10000" contrast="-10000"/>
            <a:extLst>
              <a:ext uri="{28A0092B-C50C-407E-A947-70E740481C1C}">
                <a14:useLocalDpi xmlns:a14="http://schemas.microsoft.com/office/drawing/2010/main" val="0"/>
              </a:ext>
            </a:extLst>
          </a:blip>
          <a:srcRect/>
          <a:stretch>
            <a:fillRect/>
          </a:stretch>
        </p:blipFill>
        <p:spPr bwMode="auto">
          <a:xfrm>
            <a:off x="5486400" y="522288"/>
            <a:ext cx="6172200"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3D7FD4E9-0C06-414B-9F37-EC1EAB8BC13D}"/>
              </a:ext>
            </a:extLst>
          </p:cNvPr>
          <p:cNvSpPr>
            <a:spLocks noGrp="1"/>
          </p:cNvSpPr>
          <p:nvPr>
            <p:ph idx="1"/>
          </p:nvPr>
        </p:nvSpPr>
        <p:spPr>
          <a:xfrm>
            <a:off x="1295400" y="5059363"/>
            <a:ext cx="9601200" cy="815975"/>
          </a:xfrm>
        </p:spPr>
        <p:txBody>
          <a:bodyPr/>
          <a:lstStyle/>
          <a:p>
            <a:pPr eaLnBrk="1" hangingPunct="1"/>
            <a:endParaRPr lang="en-US" altLang="en-US"/>
          </a:p>
          <a:p>
            <a:pPr eaLnBrk="1" hangingPunct="1"/>
            <a:endParaRPr lang="ar-EG" altLang="en-US">
              <a:cs typeface="Times New Roman" panose="02020603050405020304" pitchFamily="18" charset="0"/>
            </a:endParaRPr>
          </a:p>
        </p:txBody>
      </p:sp>
      <p:sp>
        <p:nvSpPr>
          <p:cNvPr id="19460" name="Rectangle 2">
            <a:extLst>
              <a:ext uri="{FF2B5EF4-FFF2-40B4-BE49-F238E27FC236}">
                <a16:creationId xmlns:a16="http://schemas.microsoft.com/office/drawing/2014/main" id="{D5EA0536-56E9-4DC3-B678-D4A6426B385C}"/>
              </a:ext>
            </a:extLst>
          </p:cNvPr>
          <p:cNvSpPr>
            <a:spLocks noChangeArrowheads="1"/>
          </p:cNvSpPr>
          <p:nvPr/>
        </p:nvSpPr>
        <p:spPr bwMode="auto">
          <a:xfrm>
            <a:off x="900113" y="766763"/>
            <a:ext cx="5181600" cy="3170237"/>
          </a:xfrm>
          <a:prstGeom prst="rect">
            <a:avLst/>
          </a:prstGeom>
          <a:noFill/>
          <a:ln w="9525">
            <a:noFill/>
            <a:miter lim="800000"/>
            <a:headEnd/>
            <a:tailEnd/>
          </a:ln>
        </p:spPr>
        <p:txBody>
          <a:bodyPr>
            <a:spAutoFit/>
          </a:bodyPr>
          <a:lstStyle/>
          <a:p>
            <a:pPr>
              <a:defRPr/>
            </a:pPr>
            <a:r>
              <a:rPr lang="en-US" sz="2000" dirty="0">
                <a:latin typeface="+mn-lt"/>
                <a:cs typeface="+mn-cs"/>
              </a:rPr>
              <a:t>- </a:t>
            </a:r>
            <a:r>
              <a:rPr lang="en-US" sz="2000" u="sng" dirty="0">
                <a:latin typeface="+mn-lt"/>
                <a:cs typeface="+mn-cs"/>
              </a:rPr>
              <a:t>In a non-breast-feeding woman</a:t>
            </a:r>
            <a:r>
              <a:rPr lang="en-US" sz="2000" dirty="0">
                <a:latin typeface="+mn-lt"/>
                <a:cs typeface="+mn-cs"/>
              </a:rPr>
              <a:t> , </a:t>
            </a:r>
            <a:r>
              <a:rPr lang="en-US" sz="2000" dirty="0" err="1">
                <a:latin typeface="+mn-lt"/>
                <a:cs typeface="+mn-cs"/>
              </a:rPr>
              <a:t>prolactin</a:t>
            </a:r>
            <a:r>
              <a:rPr lang="en-US" sz="2000" dirty="0">
                <a:latin typeface="+mn-lt"/>
                <a:cs typeface="+mn-cs"/>
              </a:rPr>
              <a:t> level returns to normal non pregnant level in 7 days after delivery. However , in breast-feeding women </a:t>
            </a:r>
            <a:r>
              <a:rPr lang="en-US" sz="2000" dirty="0" err="1">
                <a:latin typeface="+mn-lt"/>
                <a:cs typeface="+mn-cs"/>
              </a:rPr>
              <a:t>prolactin</a:t>
            </a:r>
            <a:r>
              <a:rPr lang="en-US" sz="2000" dirty="0">
                <a:latin typeface="+mn-lt"/>
                <a:cs typeface="+mn-cs"/>
              </a:rPr>
              <a:t> levels decline approximately 50% (to about 100 </a:t>
            </a:r>
            <a:r>
              <a:rPr lang="en-US" sz="2000" dirty="0" err="1">
                <a:latin typeface="+mn-lt"/>
                <a:cs typeface="+mn-cs"/>
              </a:rPr>
              <a:t>ng</a:t>
            </a:r>
            <a:r>
              <a:rPr lang="en-US" sz="2000" dirty="0">
                <a:latin typeface="+mn-lt"/>
                <a:cs typeface="+mn-cs"/>
              </a:rPr>
              <a:t>/ml)  in  the first postpartum week.</a:t>
            </a:r>
          </a:p>
          <a:p>
            <a:pPr>
              <a:defRPr/>
            </a:pPr>
            <a:endParaRPr lang="en-US" sz="2000" dirty="0">
              <a:latin typeface="+mn-lt"/>
              <a:cs typeface="+mn-cs"/>
            </a:endParaRPr>
          </a:p>
          <a:p>
            <a:pPr>
              <a:defRPr/>
            </a:pPr>
            <a:r>
              <a:rPr lang="en-US" sz="2000" dirty="0">
                <a:latin typeface="+mn-lt"/>
                <a:cs typeface="+mn-cs"/>
              </a:rPr>
              <a:t>- </a:t>
            </a:r>
            <a:r>
              <a:rPr lang="en-US" sz="2000" u="sng" dirty="0">
                <a:latin typeface="+mn-lt"/>
                <a:cs typeface="+mn-cs"/>
              </a:rPr>
              <a:t>Until 2-5 months postpartum</a:t>
            </a:r>
            <a:r>
              <a:rPr lang="en-US" sz="2000" dirty="0">
                <a:latin typeface="+mn-lt"/>
                <a:cs typeface="+mn-cs"/>
              </a:rPr>
              <a:t> , suckling increases the </a:t>
            </a:r>
            <a:r>
              <a:rPr lang="en-US" sz="2000" dirty="0" err="1">
                <a:latin typeface="+mn-lt"/>
                <a:cs typeface="+mn-cs"/>
              </a:rPr>
              <a:t>prolactin</a:t>
            </a:r>
            <a:r>
              <a:rPr lang="en-US" sz="2000" dirty="0">
                <a:latin typeface="+mn-lt"/>
                <a:cs typeface="+mn-cs"/>
              </a:rPr>
              <a:t> level from a baseline of about 40-50 </a:t>
            </a:r>
            <a:r>
              <a:rPr lang="en-US" sz="2000" dirty="0" err="1">
                <a:latin typeface="+mn-lt"/>
                <a:cs typeface="+mn-cs"/>
              </a:rPr>
              <a:t>ng</a:t>
            </a:r>
            <a:r>
              <a:rPr lang="en-US" sz="2000" dirty="0">
                <a:latin typeface="+mn-lt"/>
                <a:cs typeface="+mn-cs"/>
              </a:rPr>
              <a:t>/ml  to 400-800 </a:t>
            </a:r>
            <a:r>
              <a:rPr lang="en-US" sz="2000" dirty="0" err="1">
                <a:latin typeface="+mn-lt"/>
                <a:cs typeface="+mn-cs"/>
              </a:rPr>
              <a:t>ng</a:t>
            </a:r>
            <a:r>
              <a:rPr lang="en-US" sz="2000" dirty="0">
                <a:latin typeface="+mn-lt"/>
                <a:cs typeface="+mn-cs"/>
              </a:rPr>
              <a:t>/ml (about 10-20 fold increase after suckling).</a:t>
            </a:r>
          </a:p>
        </p:txBody>
      </p:sp>
      <p:pic>
        <p:nvPicPr>
          <p:cNvPr id="2" name="Picture 5" descr="est_prog_preg_graph">
            <a:extLst>
              <a:ext uri="{FF2B5EF4-FFF2-40B4-BE49-F238E27FC236}">
                <a16:creationId xmlns:a16="http://schemas.microsoft.com/office/drawing/2014/main" id="{613BFF1C-4FE7-433E-AD74-B83A9E7AF432}"/>
              </a:ext>
            </a:extLst>
          </p:cNvPr>
          <p:cNvPicPr>
            <a:picLocks noChangeAspect="1" noChangeArrowheads="1"/>
          </p:cNvPicPr>
          <p:nvPr/>
        </p:nvPicPr>
        <p:blipFill>
          <a:blip r:embed="rId2">
            <a:lum bright="-10000" contrast="-10000"/>
            <a:extLst>
              <a:ext uri="{28A0092B-C50C-407E-A947-70E740481C1C}">
                <a14:useLocalDpi xmlns:a14="http://schemas.microsoft.com/office/drawing/2010/main" val="0"/>
              </a:ext>
            </a:extLst>
          </a:blip>
          <a:srcRect/>
          <a:stretch>
            <a:fillRect/>
          </a:stretch>
        </p:blipFill>
        <p:spPr bwMode="auto">
          <a:xfrm>
            <a:off x="6327775" y="769938"/>
            <a:ext cx="5619750"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AFCEC2-4EEC-496E-997B-B8CE6ABD7F7D}"/>
              </a:ext>
            </a:extLst>
          </p:cNvPr>
          <p:cNvSpPr/>
          <p:nvPr/>
        </p:nvSpPr>
        <p:spPr>
          <a:xfrm>
            <a:off x="739775" y="277813"/>
            <a:ext cx="10814050" cy="5878512"/>
          </a:xfrm>
          <a:prstGeom prst="rect">
            <a:avLst/>
          </a:prstGeom>
        </p:spPr>
        <p:txBody>
          <a:bodyPr>
            <a:spAutoFit/>
          </a:bodyPr>
          <a:lstStyle/>
          <a:p>
            <a:pPr algn="r" rtl="1" eaLnBrk="1" hangingPunct="1">
              <a:defRPr/>
            </a:pPr>
            <a:endParaRPr lang="en-US" dirty="0">
              <a:cs typeface="+mn-cs"/>
            </a:endParaRPr>
          </a:p>
          <a:p>
            <a:pPr algn="ctr">
              <a:defRPr/>
            </a:pPr>
            <a:r>
              <a:rPr lang="en-US" sz="2800" b="1" u="sng" dirty="0">
                <a:latin typeface="+mn-lt"/>
                <a:cs typeface="+mn-cs"/>
              </a:rPr>
              <a:t>Functions of </a:t>
            </a:r>
            <a:r>
              <a:rPr lang="en-US" sz="2800" b="1" u="sng" dirty="0" err="1">
                <a:latin typeface="+mn-lt"/>
                <a:cs typeface="+mn-cs"/>
              </a:rPr>
              <a:t>prolactin</a:t>
            </a:r>
            <a:endParaRPr lang="en-US" dirty="0">
              <a:latin typeface="+mn-lt"/>
              <a:cs typeface="+mn-cs"/>
            </a:endParaRPr>
          </a:p>
          <a:p>
            <a:pPr>
              <a:lnSpc>
                <a:spcPct val="150000"/>
              </a:lnSpc>
              <a:defRPr/>
            </a:pPr>
            <a:r>
              <a:rPr lang="en-US" sz="2000" dirty="0">
                <a:cs typeface="+mn-cs"/>
              </a:rPr>
              <a:t>1-Prolactin may be involved in the regulation of </a:t>
            </a:r>
            <a:r>
              <a:rPr lang="en-US" sz="2000" dirty="0" err="1">
                <a:cs typeface="+mn-cs"/>
              </a:rPr>
              <a:t>gonadal</a:t>
            </a:r>
            <a:r>
              <a:rPr lang="en-US" sz="2000" dirty="0">
                <a:cs typeface="+mn-cs"/>
              </a:rPr>
              <a:t> function in the females.</a:t>
            </a:r>
          </a:p>
          <a:p>
            <a:pPr>
              <a:lnSpc>
                <a:spcPct val="150000"/>
              </a:lnSpc>
              <a:defRPr/>
            </a:pPr>
            <a:r>
              <a:rPr lang="en-US" sz="2000" dirty="0">
                <a:cs typeface="+mn-cs"/>
              </a:rPr>
              <a:t>2-No clear function for </a:t>
            </a:r>
            <a:r>
              <a:rPr lang="en-US" sz="2000" dirty="0" err="1">
                <a:cs typeface="+mn-cs"/>
              </a:rPr>
              <a:t>prolactin</a:t>
            </a:r>
            <a:r>
              <a:rPr lang="en-US" sz="2000" dirty="0">
                <a:cs typeface="+mn-cs"/>
              </a:rPr>
              <a:t> has been established in males. </a:t>
            </a:r>
          </a:p>
          <a:p>
            <a:pPr>
              <a:lnSpc>
                <a:spcPct val="150000"/>
              </a:lnSpc>
              <a:defRPr/>
            </a:pPr>
            <a:r>
              <a:rPr lang="en-US" sz="2000" dirty="0">
                <a:cs typeface="+mn-cs"/>
              </a:rPr>
              <a:t>3- It has a general metabolic functions similar to those of </a:t>
            </a:r>
            <a:r>
              <a:rPr lang="en-US" sz="2000" dirty="0" err="1">
                <a:cs typeface="+mn-cs"/>
              </a:rPr>
              <a:t>Somatotrophin</a:t>
            </a:r>
            <a:r>
              <a:rPr lang="en-US" sz="2000" dirty="0">
                <a:cs typeface="+mn-cs"/>
              </a:rPr>
              <a:t> (growth hormone) </a:t>
            </a:r>
            <a:r>
              <a:rPr lang="en-US" sz="2000" dirty="0" err="1">
                <a:cs typeface="+mn-cs"/>
              </a:rPr>
              <a:t>i</a:t>
            </a:r>
            <a:r>
              <a:rPr lang="en-US" sz="2000" dirty="0">
                <a:cs typeface="+mn-cs"/>
              </a:rPr>
              <a:t> .e. </a:t>
            </a:r>
            <a:r>
              <a:rPr lang="en-US" sz="2000" dirty="0" err="1">
                <a:cs typeface="+mn-cs"/>
              </a:rPr>
              <a:t>diabetogenic</a:t>
            </a:r>
            <a:r>
              <a:rPr lang="en-US" sz="2000" dirty="0">
                <a:cs typeface="+mn-cs"/>
              </a:rPr>
              <a:t> .</a:t>
            </a:r>
          </a:p>
          <a:p>
            <a:pPr>
              <a:lnSpc>
                <a:spcPct val="150000"/>
              </a:lnSpc>
              <a:defRPr/>
            </a:pPr>
            <a:r>
              <a:rPr lang="en-US" sz="2000" dirty="0">
                <a:cs typeface="+mn-cs"/>
              </a:rPr>
              <a:t>4- It is the principal hormone involved in milk formation (formation of Casein) .</a:t>
            </a:r>
          </a:p>
          <a:p>
            <a:pPr>
              <a:lnSpc>
                <a:spcPct val="150000"/>
              </a:lnSpc>
              <a:defRPr/>
            </a:pPr>
            <a:r>
              <a:rPr lang="en-US" sz="2000" dirty="0">
                <a:cs typeface="+mn-cs"/>
              </a:rPr>
              <a:t> 5- During pregnancy , the high level of </a:t>
            </a:r>
            <a:r>
              <a:rPr lang="en-US" sz="2000" dirty="0" err="1">
                <a:cs typeface="+mn-cs"/>
              </a:rPr>
              <a:t>prolactin</a:t>
            </a:r>
            <a:r>
              <a:rPr lang="en-US" sz="2000" dirty="0">
                <a:cs typeface="+mn-cs"/>
              </a:rPr>
              <a:t> stimulates significant breast   growth , however , </a:t>
            </a:r>
            <a:r>
              <a:rPr lang="en-US" sz="2000" b="1" dirty="0">
                <a:cs typeface="+mn-cs"/>
              </a:rPr>
              <a:t>no lactation occurs</a:t>
            </a:r>
            <a:r>
              <a:rPr lang="en-US" sz="2000" dirty="0">
                <a:cs typeface="+mn-cs"/>
              </a:rPr>
              <a:t>, only </a:t>
            </a:r>
            <a:r>
              <a:rPr lang="en-US" sz="2000" dirty="0" err="1">
                <a:cs typeface="+mn-cs"/>
              </a:rPr>
              <a:t>colosatrum</a:t>
            </a:r>
            <a:r>
              <a:rPr lang="en-US" sz="2000" dirty="0">
                <a:cs typeface="+mn-cs"/>
              </a:rPr>
              <a:t> is produced  (composed of desquamated epithelial cells and </a:t>
            </a:r>
            <a:r>
              <a:rPr lang="en-US" sz="2000" dirty="0" err="1">
                <a:cs typeface="+mn-cs"/>
              </a:rPr>
              <a:t>transudate</a:t>
            </a:r>
            <a:r>
              <a:rPr lang="en-US" sz="2000" dirty="0">
                <a:cs typeface="+mn-cs"/>
              </a:rPr>
              <a:t>). Lactation is inhibited during pregnancy by </a:t>
            </a:r>
            <a:r>
              <a:rPr lang="en-US" sz="2000" b="1" dirty="0">
                <a:cs typeface="+mn-cs"/>
              </a:rPr>
              <a:t>progesterone</a:t>
            </a:r>
            <a:r>
              <a:rPr lang="en-US" sz="2000" dirty="0">
                <a:cs typeface="+mn-cs"/>
              </a:rPr>
              <a:t> which interferes with </a:t>
            </a:r>
            <a:r>
              <a:rPr lang="en-US" sz="2000" dirty="0" err="1">
                <a:cs typeface="+mn-cs"/>
              </a:rPr>
              <a:t>prolactin</a:t>
            </a:r>
            <a:r>
              <a:rPr lang="en-US" sz="2000" dirty="0">
                <a:cs typeface="+mn-cs"/>
              </a:rPr>
              <a:t> action at the </a:t>
            </a:r>
            <a:r>
              <a:rPr lang="en-US" sz="2000" b="1" dirty="0">
                <a:cs typeface="+mn-cs"/>
              </a:rPr>
              <a:t>receptor sites in the alveolar cells</a:t>
            </a:r>
            <a:r>
              <a:rPr lang="en-US" sz="2000" dirty="0">
                <a:cs typeface="+mn-cs"/>
              </a:rPr>
              <a:t>. The rapid disappearance of </a:t>
            </a:r>
            <a:r>
              <a:rPr lang="en-US" sz="2000" dirty="0" err="1">
                <a:cs typeface="+mn-cs"/>
              </a:rPr>
              <a:t>oestrogen</a:t>
            </a:r>
            <a:r>
              <a:rPr lang="en-US" sz="2000" dirty="0">
                <a:cs typeface="+mn-cs"/>
              </a:rPr>
              <a:t> and progesterone from the maternal circulation after delivery is the trigger for initiation of milk production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164F7-56D2-47B9-8137-DAB165B5F407}"/>
              </a:ext>
            </a:extLst>
          </p:cNvPr>
          <p:cNvSpPr>
            <a:spLocks noGrp="1"/>
          </p:cNvSpPr>
          <p:nvPr>
            <p:ph idx="1"/>
          </p:nvPr>
        </p:nvSpPr>
        <p:spPr>
          <a:xfrm>
            <a:off x="766763" y="641350"/>
            <a:ext cx="10747375" cy="5375275"/>
          </a:xfrm>
        </p:spPr>
        <p:txBody>
          <a:bodyPr rtlCol="0">
            <a:noAutofit/>
          </a:bodyPr>
          <a:lstStyle/>
          <a:p>
            <a:pPr marL="0" indent="0" algn="ctr" eaLnBrk="1" fontAlgn="auto" hangingPunct="1">
              <a:buFont typeface="Arial" panose="020B0604020202020204" pitchFamily="34" charset="0"/>
              <a:buNone/>
              <a:defRPr/>
            </a:pPr>
            <a:r>
              <a:rPr lang="en-US" sz="1800" b="1" u="sng" dirty="0"/>
              <a:t>Disorders of Anterior pituitary Function</a:t>
            </a:r>
          </a:p>
          <a:p>
            <a:pPr algn="ctr">
              <a:buFont typeface="Arial" panose="020B0604020202020204" pitchFamily="34" charset="0"/>
              <a:buNone/>
              <a:defRPr/>
            </a:pPr>
            <a:r>
              <a:rPr lang="en-US" sz="1800" b="1" dirty="0"/>
              <a:t>A.</a:t>
            </a:r>
            <a:r>
              <a:rPr lang="en-US" sz="1800" b="1" u="sng" dirty="0"/>
              <a:t> </a:t>
            </a:r>
            <a:r>
              <a:rPr lang="en-US" sz="1800" b="1" u="sng" dirty="0" err="1"/>
              <a:t>Hypopituitarism</a:t>
            </a:r>
            <a:r>
              <a:rPr lang="en-US" sz="1800" b="1" u="sng" dirty="0"/>
              <a:t>  (</a:t>
            </a:r>
            <a:r>
              <a:rPr lang="en-US" sz="1800" b="1" u="sng" dirty="0" err="1"/>
              <a:t>underactivity</a:t>
            </a:r>
            <a:r>
              <a:rPr lang="en-US" sz="1800" b="1" dirty="0"/>
              <a:t>)</a:t>
            </a:r>
            <a:endParaRPr lang="en-US" sz="1800" dirty="0"/>
          </a:p>
          <a:p>
            <a:pPr>
              <a:defRPr/>
            </a:pPr>
            <a:r>
              <a:rPr lang="en-US" sz="1800" b="1" u="sng" dirty="0"/>
              <a:t>1-Dwarfism:</a:t>
            </a:r>
            <a:r>
              <a:rPr lang="en-US" sz="1800" u="sng" dirty="0"/>
              <a:t> </a:t>
            </a:r>
            <a:endParaRPr lang="en-US" sz="1800" dirty="0"/>
          </a:p>
          <a:p>
            <a:pPr>
              <a:buFont typeface="Arial" panose="020B0604020202020204" pitchFamily="34" charset="0"/>
              <a:buNone/>
              <a:defRPr/>
            </a:pPr>
            <a:r>
              <a:rPr lang="en-US" sz="1800" dirty="0"/>
              <a:t>A condition due to deficiency of growth hormone during childhood. In the Lorain type of dwarfism the features of the body develop in appropriate proportion to each other , but the rate of development is decreased. The child on reaching the age of 20 may have the bodily development of a child of 10.</a:t>
            </a:r>
          </a:p>
          <a:p>
            <a:pPr>
              <a:buFont typeface="Arial" panose="020B0604020202020204" pitchFamily="34" charset="0"/>
              <a:buNone/>
              <a:defRPr/>
            </a:pPr>
            <a:r>
              <a:rPr lang="en-US" sz="1800" dirty="0"/>
              <a:t>- No thyroid or </a:t>
            </a:r>
            <a:r>
              <a:rPr lang="en-US" sz="1800" dirty="0" err="1"/>
              <a:t>adrenocortical</a:t>
            </a:r>
            <a:r>
              <a:rPr lang="en-US" sz="1800" dirty="0"/>
              <a:t> deficiency .</a:t>
            </a:r>
          </a:p>
          <a:p>
            <a:pPr>
              <a:buFont typeface="Arial" panose="020B0604020202020204" pitchFamily="34" charset="0"/>
              <a:buNone/>
              <a:defRPr/>
            </a:pPr>
            <a:r>
              <a:rPr lang="en-US" sz="1800" dirty="0"/>
              <a:t>- No mental retardation (Wise person with small stature).</a:t>
            </a:r>
          </a:p>
          <a:p>
            <a:pPr>
              <a:buFont typeface="Arial" panose="020B0604020202020204" pitchFamily="34" charset="0"/>
              <a:buNone/>
              <a:defRPr/>
            </a:pPr>
            <a:r>
              <a:rPr lang="en-US" sz="1800" dirty="0"/>
              <a:t>- </a:t>
            </a:r>
            <a:r>
              <a:rPr lang="en-US" sz="1800" dirty="0" err="1"/>
              <a:t>Hypogonadism</a:t>
            </a:r>
            <a:r>
              <a:rPr lang="en-US" sz="1800" dirty="0"/>
              <a:t>.</a:t>
            </a:r>
          </a:p>
          <a:p>
            <a:pPr>
              <a:buFont typeface="Arial" panose="020B0604020202020204" pitchFamily="34" charset="0"/>
              <a:buNone/>
              <a:defRPr/>
            </a:pPr>
            <a:r>
              <a:rPr lang="en-US" sz="1800" dirty="0"/>
              <a:t> - In the </a:t>
            </a:r>
            <a:r>
              <a:rPr lang="en-US" sz="1800" b="1" dirty="0"/>
              <a:t>Lorain type </a:t>
            </a:r>
            <a:r>
              <a:rPr lang="en-US" sz="1800" dirty="0"/>
              <a:t>of dwarfism there </a:t>
            </a:r>
            <a:r>
              <a:rPr lang="en-US" sz="1800" dirty="0" err="1"/>
              <a:t>ia</a:t>
            </a:r>
            <a:r>
              <a:rPr lang="en-US" sz="1800" dirty="0"/>
              <a:t> a hereditary inability to form </a:t>
            </a:r>
            <a:r>
              <a:rPr lang="en-US" sz="1800" b="1" dirty="0" err="1"/>
              <a:t>Somatomedin</a:t>
            </a:r>
            <a:r>
              <a:rPr lang="en-US" sz="1800" b="1" dirty="0"/>
              <a:t>-C</a:t>
            </a:r>
            <a:r>
              <a:rPr lang="en-US" sz="1800" dirty="0"/>
              <a:t> in response to growth hormone secretion , it is known as </a:t>
            </a:r>
            <a:r>
              <a:rPr lang="en-US" sz="1800" i="1" dirty="0"/>
              <a:t>Growth Hormone Insensitivity Syndrome </a:t>
            </a:r>
            <a:r>
              <a:rPr lang="en-US" sz="1800" dirty="0"/>
              <a:t>.</a:t>
            </a:r>
          </a:p>
          <a:p>
            <a:pPr>
              <a:defRPr/>
            </a:pPr>
            <a:r>
              <a:rPr lang="en-US" sz="1800" b="1" dirty="0"/>
              <a:t>2- </a:t>
            </a:r>
            <a:r>
              <a:rPr lang="en-US" sz="1800" b="1" u="sng" dirty="0" err="1"/>
              <a:t>Frohlich’s</a:t>
            </a:r>
            <a:r>
              <a:rPr lang="en-US" sz="1800" b="1" u="sng" dirty="0"/>
              <a:t> syndrome (</a:t>
            </a:r>
            <a:r>
              <a:rPr lang="en-US" sz="1800" b="1" u="sng" dirty="0" err="1"/>
              <a:t>Dystrophia</a:t>
            </a:r>
            <a:r>
              <a:rPr lang="en-US" sz="1800" b="1" u="sng" dirty="0"/>
              <a:t> </a:t>
            </a:r>
            <a:r>
              <a:rPr lang="en-US" sz="1800" b="1" u="sng" dirty="0" err="1"/>
              <a:t>Adiposo-Genitalis</a:t>
            </a:r>
            <a:r>
              <a:rPr lang="en-US" sz="1800" b="1" dirty="0"/>
              <a:t>) :</a:t>
            </a:r>
            <a:endParaRPr lang="en-US" sz="1800" dirty="0"/>
          </a:p>
          <a:p>
            <a:pPr>
              <a:buFont typeface="Arial" panose="020B0604020202020204" pitchFamily="34" charset="0"/>
              <a:buNone/>
              <a:defRPr/>
            </a:pPr>
            <a:r>
              <a:rPr lang="en-US" sz="1800" dirty="0"/>
              <a:t>  -It is a condition due to damage of the pituitary and hypothalamus by a tumor.</a:t>
            </a:r>
          </a:p>
          <a:p>
            <a:pPr>
              <a:buFont typeface="Arial" panose="020B0604020202020204" pitchFamily="34" charset="0"/>
              <a:buNone/>
              <a:defRPr/>
            </a:pPr>
            <a:r>
              <a:rPr lang="en-US" sz="1800" dirty="0"/>
              <a:t> - It is characterized by : - Stunted and stupid person.   - Obesity.        - Infantilism.       - Diabetes </a:t>
            </a:r>
            <a:r>
              <a:rPr lang="en-US" sz="1800" dirty="0" err="1"/>
              <a:t>insipidus</a:t>
            </a:r>
            <a:r>
              <a:rPr lang="en-US" sz="1800" dirty="0"/>
              <a:t> (</a:t>
            </a:r>
            <a:r>
              <a:rPr lang="en-US" sz="1800" dirty="0" err="1"/>
              <a:t>polyuria</a:t>
            </a:r>
            <a:r>
              <a:rPr lang="en-US" sz="1800" dirty="0"/>
              <a:t>) .</a:t>
            </a:r>
          </a:p>
          <a:p>
            <a:pPr>
              <a:buFont typeface="Arial" panose="020B0604020202020204" pitchFamily="34" charset="0"/>
              <a:buNone/>
              <a:defRPr/>
            </a:pPr>
            <a:r>
              <a:rPr lang="en-US" sz="1800" dirty="0"/>
              <a:t> - Disturbance of temperature and sleep mechanisms (</a:t>
            </a:r>
            <a:r>
              <a:rPr lang="en-US" sz="1800" i="1" dirty="0"/>
              <a:t>spends much of their times asleep</a:t>
            </a:r>
            <a:r>
              <a:rPr lang="en-US" sz="1800" dirty="0"/>
              <a:t>)             - Increased appetite  .</a:t>
            </a:r>
          </a:p>
          <a:p>
            <a:pPr marL="0" indent="0" eaLnBrk="1" fontAlgn="auto" hangingPunct="1">
              <a:buFont typeface="Arial"/>
              <a:buNone/>
              <a:defRPr/>
            </a:pPr>
            <a:endParaRPr lang="en-US" sz="1800" dirty="0">
              <a:solidFill>
                <a:schemeClr val="tx1"/>
              </a:solidFill>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507B53-3C39-4FEC-B872-3DEEA1525F99}"/>
              </a:ext>
            </a:extLst>
          </p:cNvPr>
          <p:cNvSpPr>
            <a:spLocks noGrp="1"/>
          </p:cNvSpPr>
          <p:nvPr>
            <p:ph idx="1"/>
          </p:nvPr>
        </p:nvSpPr>
        <p:spPr>
          <a:xfrm>
            <a:off x="830263" y="700088"/>
            <a:ext cx="10534650" cy="3978275"/>
          </a:xfrm>
        </p:spPr>
        <p:txBody>
          <a:bodyPr rtlCol="0">
            <a:noAutofit/>
          </a:bodyPr>
          <a:lstStyle/>
          <a:p>
            <a:pPr>
              <a:defRPr/>
            </a:pPr>
            <a:r>
              <a:rPr lang="en-US" sz="2000" b="1" dirty="0"/>
              <a:t>3-</a:t>
            </a:r>
            <a:r>
              <a:rPr lang="en-US" sz="2000" dirty="0"/>
              <a:t> </a:t>
            </a:r>
            <a:r>
              <a:rPr lang="en-US" sz="2000" b="1" u="sng" dirty="0" err="1"/>
              <a:t>Simmond’s</a:t>
            </a:r>
            <a:r>
              <a:rPr lang="en-US" sz="2000" b="1" u="sng" dirty="0"/>
              <a:t> disease (Pituitary </a:t>
            </a:r>
            <a:r>
              <a:rPr lang="en-US" sz="2000" b="1" u="sng" dirty="0" err="1"/>
              <a:t>Cachexia</a:t>
            </a:r>
            <a:r>
              <a:rPr lang="en-US" sz="2000" b="1" dirty="0"/>
              <a:t>):</a:t>
            </a:r>
            <a:r>
              <a:rPr lang="en-US" sz="2000" dirty="0"/>
              <a:t> </a:t>
            </a:r>
          </a:p>
          <a:p>
            <a:pPr>
              <a:buFont typeface="Arial" panose="020B0604020202020204" pitchFamily="34" charset="0"/>
              <a:buNone/>
              <a:defRPr/>
            </a:pPr>
            <a:r>
              <a:rPr lang="en-US" sz="2000" dirty="0"/>
              <a:t>- This condition is a </a:t>
            </a:r>
            <a:r>
              <a:rPr lang="en-US" sz="2000" dirty="0" err="1"/>
              <a:t>panhypopituitarism</a:t>
            </a:r>
            <a:r>
              <a:rPr lang="en-US" sz="2000" dirty="0"/>
              <a:t> (generalized </a:t>
            </a:r>
            <a:r>
              <a:rPr lang="en-US" sz="2000" dirty="0" err="1"/>
              <a:t>hypofunction</a:t>
            </a:r>
            <a:r>
              <a:rPr lang="en-US" sz="2000" dirty="0"/>
              <a:t> of </a:t>
            </a:r>
            <a:r>
              <a:rPr lang="en-US" sz="2000" dirty="0" err="1"/>
              <a:t>adenohypophysis</a:t>
            </a:r>
            <a:r>
              <a:rPr lang="en-US" sz="2000" dirty="0"/>
              <a:t>), most commonly follows severe postpartum hemorrhage which somehow leads to extensive pituitary necrosis (</a:t>
            </a:r>
            <a:r>
              <a:rPr lang="en-US" sz="2000" b="1" u="sng" dirty="0"/>
              <a:t>Sheehan's Syndrome</a:t>
            </a:r>
            <a:r>
              <a:rPr lang="en-US" sz="2000" dirty="0"/>
              <a:t>)  →  depression of </a:t>
            </a:r>
            <a:r>
              <a:rPr lang="en-US" sz="2000" dirty="0" err="1"/>
              <a:t>trophic</a:t>
            </a:r>
            <a:r>
              <a:rPr lang="en-US" sz="2000" dirty="0"/>
              <a:t> hormones of thyroid , adrenal and gonads , and loss of the direct pituitary influence on many organs.</a:t>
            </a:r>
          </a:p>
          <a:p>
            <a:pPr>
              <a:defRPr/>
            </a:pPr>
            <a:r>
              <a:rPr lang="en-US" sz="2000" b="1" i="1" dirty="0"/>
              <a:t> </a:t>
            </a:r>
            <a:r>
              <a:rPr lang="en-US" sz="2000" b="1" i="1" u="sng" dirty="0"/>
              <a:t>Clinical picture</a:t>
            </a:r>
            <a:r>
              <a:rPr lang="en-US" sz="2000" dirty="0"/>
              <a:t> : </a:t>
            </a:r>
          </a:p>
          <a:p>
            <a:pPr>
              <a:buFont typeface="Arial" panose="020B0604020202020204" pitchFamily="34" charset="0"/>
              <a:buNone/>
              <a:defRPr/>
            </a:pPr>
            <a:r>
              <a:rPr lang="en-US" sz="2000" dirty="0"/>
              <a:t>-Premature senility (</a:t>
            </a:r>
            <a:r>
              <a:rPr lang="en-US" sz="2000" dirty="0" err="1"/>
              <a:t>Progeria</a:t>
            </a:r>
            <a:r>
              <a:rPr lang="en-US" sz="2000" dirty="0"/>
              <a:t>), loss of hair, shrunken skin and emaciation (</a:t>
            </a:r>
            <a:r>
              <a:rPr lang="en-US" sz="2000" i="1" dirty="0"/>
              <a:t>loss of body weight</a:t>
            </a:r>
            <a:r>
              <a:rPr lang="en-US" sz="2000" dirty="0"/>
              <a:t>).</a:t>
            </a:r>
          </a:p>
          <a:p>
            <a:pPr>
              <a:buFont typeface="Arial" panose="020B0604020202020204" pitchFamily="34" charset="0"/>
              <a:buNone/>
              <a:defRPr/>
            </a:pPr>
            <a:r>
              <a:rPr lang="en-US" sz="2000" dirty="0"/>
              <a:t>- Asthenia (muscular weakness and easy fatigue).               - Mental deterioration.   </a:t>
            </a:r>
          </a:p>
          <a:p>
            <a:pPr>
              <a:buFont typeface="Arial" panose="020B0604020202020204" pitchFamily="34" charset="0"/>
              <a:buNone/>
              <a:defRPr/>
            </a:pPr>
            <a:r>
              <a:rPr lang="en-US" sz="2000" dirty="0"/>
              <a:t> - Atrophy of the thyroid gland with signs of </a:t>
            </a:r>
            <a:r>
              <a:rPr lang="en-US" sz="2000" dirty="0" err="1"/>
              <a:t>myxoedema</a:t>
            </a:r>
            <a:r>
              <a:rPr lang="en-US" sz="2000" dirty="0"/>
              <a:t> , low B.M.R. (below-20) , increased serum cholesterol .</a:t>
            </a:r>
          </a:p>
          <a:p>
            <a:pPr>
              <a:buFont typeface="Arial" panose="020B0604020202020204" pitchFamily="34" charset="0"/>
              <a:buNone/>
              <a:defRPr/>
            </a:pPr>
            <a:r>
              <a:rPr lang="en-US" sz="2000" dirty="0"/>
              <a:t>- Atrophy of adrenal cortex .                 - Increased sensitivity to insulin and hypoglycemia .  </a:t>
            </a:r>
          </a:p>
          <a:p>
            <a:pPr>
              <a:buFont typeface="Arial" panose="020B0604020202020204" pitchFamily="34" charset="0"/>
              <a:buNone/>
              <a:defRPr/>
            </a:pPr>
            <a:r>
              <a:rPr lang="en-US" sz="2000" dirty="0"/>
              <a:t>- Before puberty → infantilism.              - After puberty → </a:t>
            </a:r>
            <a:r>
              <a:rPr lang="en-US" sz="2000" dirty="0" err="1"/>
              <a:t>hypogonadism</a:t>
            </a:r>
            <a:r>
              <a:rPr lang="en-US" sz="2000" dirty="0"/>
              <a:t> , </a:t>
            </a:r>
            <a:r>
              <a:rPr lang="en-US" sz="2000" dirty="0" err="1"/>
              <a:t>impotance</a:t>
            </a:r>
            <a:r>
              <a:rPr lang="en-US" sz="2000" dirty="0"/>
              <a:t> and sterility.</a:t>
            </a:r>
          </a:p>
          <a:p>
            <a:pPr>
              <a:buFont typeface="Arial" panose="020B0604020202020204" pitchFamily="34" charset="0"/>
              <a:buNone/>
              <a:defRPr/>
            </a:pPr>
            <a:r>
              <a:rPr lang="en-US" sz="2000" dirty="0"/>
              <a:t>-  </a:t>
            </a:r>
            <a:r>
              <a:rPr lang="en-US" sz="2000" dirty="0" err="1"/>
              <a:t>Polyuria</a:t>
            </a:r>
            <a:r>
              <a:rPr lang="en-US" sz="2000" dirty="0"/>
              <a:t>  (mild).                                    - </a:t>
            </a:r>
            <a:r>
              <a:rPr lang="en-US" sz="2000" dirty="0" err="1"/>
              <a:t>Anaemia</a:t>
            </a:r>
            <a:r>
              <a:rPr lang="en-US" sz="2000" dirty="0"/>
              <a:t>.</a:t>
            </a:r>
          </a:p>
          <a:p>
            <a:pPr>
              <a:defRPr/>
            </a:pPr>
            <a:endParaRPr lang="en-US" sz="2000" dirty="0">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0">
            <a:extLst>
              <a:ext uri="{FF2B5EF4-FFF2-40B4-BE49-F238E27FC236}">
                <a16:creationId xmlns:a16="http://schemas.microsoft.com/office/drawing/2014/main" id="{D43AF7AB-522C-403C-9B47-CD2396B458AD}"/>
              </a:ext>
            </a:extLst>
          </p:cNvPr>
          <p:cNvSpPr>
            <a:spLocks noGrp="1" noChangeArrowheads="1"/>
          </p:cNvSpPr>
          <p:nvPr>
            <p:ph idx="1"/>
          </p:nvPr>
        </p:nvSpPr>
        <p:spPr>
          <a:xfrm>
            <a:off x="762000" y="471488"/>
            <a:ext cx="10631488" cy="6386512"/>
          </a:xfrm>
        </p:spPr>
        <p:txBody>
          <a:bodyPr anchor="ctr">
            <a:spAutoFit/>
          </a:bodyPr>
          <a:lstStyle/>
          <a:p>
            <a:pPr algn="ctr">
              <a:buFont typeface="Arial" panose="020B0604020202020204" pitchFamily="34" charset="0"/>
              <a:buNone/>
            </a:pPr>
            <a:r>
              <a:rPr lang="en-US" altLang="en-US" sz="2800" b="1"/>
              <a:t>B</a:t>
            </a:r>
            <a:r>
              <a:rPr lang="en-US" altLang="en-US" sz="2800"/>
              <a:t>. </a:t>
            </a:r>
            <a:r>
              <a:rPr lang="en-US" altLang="en-US" sz="2800" b="1" u="sng"/>
              <a:t>Hyperpituitarism (Overactivity</a:t>
            </a:r>
            <a:r>
              <a:rPr lang="en-US" altLang="en-US" sz="2800"/>
              <a:t>)</a:t>
            </a:r>
          </a:p>
          <a:p>
            <a:r>
              <a:rPr lang="en-US" altLang="en-US" b="1"/>
              <a:t>1-</a:t>
            </a:r>
            <a:r>
              <a:rPr lang="en-US" altLang="en-US" b="1" u="sng"/>
              <a:t>Gigantism</a:t>
            </a:r>
            <a:r>
              <a:rPr lang="en-US" altLang="en-US"/>
              <a:t> :  </a:t>
            </a:r>
          </a:p>
          <a:p>
            <a:pPr>
              <a:buFont typeface="Arial" panose="020B0604020202020204" pitchFamily="34" charset="0"/>
              <a:buNone/>
            </a:pPr>
            <a:r>
              <a:rPr lang="en-US" altLang="en-US"/>
              <a:t>It is a hyperpituitarism with excessive formation of growth hormone by the Acidophil (alpha) cells before the union of the epiphysis of the long bones.</a:t>
            </a:r>
          </a:p>
          <a:p>
            <a:r>
              <a:rPr lang="en-US" altLang="en-US" b="1" i="1" u="sng"/>
              <a:t>Clinical picture</a:t>
            </a:r>
            <a:r>
              <a:rPr lang="en-US" altLang="en-US"/>
              <a:t> :</a:t>
            </a:r>
          </a:p>
          <a:p>
            <a:pPr>
              <a:buFont typeface="Arial" panose="020B0604020202020204" pitchFamily="34" charset="0"/>
              <a:buNone/>
            </a:pPr>
            <a:r>
              <a:rPr lang="en-US" altLang="en-US"/>
              <a:t>-All body tissues grow rapidly i.e. general overgrowth of the skeleton so that the person becomes a </a:t>
            </a:r>
            <a:r>
              <a:rPr lang="en-US" altLang="en-US" b="1"/>
              <a:t>Giant </a:t>
            </a:r>
            <a:r>
              <a:rPr lang="en-US" altLang="en-US"/>
              <a:t>.</a:t>
            </a:r>
          </a:p>
          <a:p>
            <a:pPr>
              <a:buFont typeface="Arial" panose="020B0604020202020204" pitchFamily="34" charset="0"/>
              <a:buNone/>
            </a:pPr>
            <a:r>
              <a:rPr lang="en-US" altLang="en-US"/>
              <a:t>-High B.M.R. (direct effect of growth hormone on the metabolic activity + effect of thyrotropin) .</a:t>
            </a:r>
          </a:p>
          <a:p>
            <a:r>
              <a:rPr lang="en-US" altLang="en-US"/>
              <a:t>Hyperglycaemia → lowered general resistance .</a:t>
            </a:r>
          </a:p>
          <a:p>
            <a:r>
              <a:rPr lang="en-US" altLang="en-US"/>
              <a:t>Low gonadotropins → hypogonadism .</a:t>
            </a:r>
          </a:p>
          <a:p>
            <a:r>
              <a:rPr lang="en-US" altLang="en-US"/>
              <a:t>Short life , if survives till adulthood → Acromegaly </a:t>
            </a:r>
          </a:p>
          <a:p>
            <a:pPr algn="ctr">
              <a:buFont typeface="Arial" panose="020B0604020202020204" pitchFamily="34" charset="0"/>
              <a:buNone/>
            </a:pPr>
            <a:endParaRPr lang="en-US" altLang="en-US" sz="280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3759</TotalTime>
  <Words>1595</Words>
  <Application>Microsoft Office PowerPoint</Application>
  <PresentationFormat>Widescreen</PresentationFormat>
  <Paragraphs>93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Garamond</vt:lpstr>
      <vt:lpstr>Calibri</vt:lpstr>
      <vt:lpstr>Times New Roman</vt:lpstr>
      <vt:lpstr>عضوي</vt:lpstr>
      <vt:lpstr>2-Endocrin module Prolactin H. </vt:lpstr>
      <vt:lpstr>             Prolactin hormone -It is one of the hormones of the anterior pituitary gland, secreted by the Lactotroph cells (alpha cells). It is a protein consists of 170 amino acids with a molecular weight of 25.000.  -Dopamine is formed in the hypothalamus and stored in the median eminence. It is secreted into the hypothalamo -hypophyseal portal capillaries to tonically inhibit prolactin release from pituitary lactotrophs.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Treatments and drug therapies for arrhythmias</dc:title>
  <dc:creator>HP</dc:creator>
  <cp:lastModifiedBy>محمود بركات</cp:lastModifiedBy>
  <cp:revision>51</cp:revision>
  <dcterms:created xsi:type="dcterms:W3CDTF">2019-08-24T19:53:55Z</dcterms:created>
  <dcterms:modified xsi:type="dcterms:W3CDTF">2021-02-11T14:30:24Z</dcterms:modified>
</cp:coreProperties>
</file>