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3E2C48B-FB99-4AEC-97B1-4E7F5A0E6698}" type="datetimeFigureOut">
              <a:rPr lang="en-US" smtClean="0"/>
              <a:t>5/22/2021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1550DEA-4359-4F9D-94B7-7B2C60069BDE}" type="slidenum">
              <a:rPr lang="en-US" smtClean="0"/>
              <a:t>‹#›</a:t>
            </a:fld>
            <a:endParaRPr lang="en-US"/>
          </a:p>
        </p:txBody>
      </p:sp>
    </p:spTree>
    <p:extLst>
      <p:ext uri="{BB962C8B-B14F-4D97-AF65-F5344CB8AC3E}">
        <p14:creationId xmlns:p14="http://schemas.microsoft.com/office/powerpoint/2010/main" val="425560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0DEA-4359-4F9D-94B7-7B2C60069BDE}" type="slidenum">
              <a:rPr lang="en-US" smtClean="0"/>
              <a:t>15</a:t>
            </a:fld>
            <a:endParaRPr lang="en-US"/>
          </a:p>
        </p:txBody>
      </p:sp>
    </p:spTree>
    <p:extLst>
      <p:ext uri="{BB962C8B-B14F-4D97-AF65-F5344CB8AC3E}">
        <p14:creationId xmlns:p14="http://schemas.microsoft.com/office/powerpoint/2010/main" val="380675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8458" y="69596"/>
            <a:ext cx="6987082" cy="635000"/>
          </a:xfrm>
          <a:prstGeom prst="rect">
            <a:avLst/>
          </a:prstGeom>
        </p:spPr>
        <p:txBody>
          <a:bodyPr wrap="square" lIns="0" tIns="0" rIns="0" bIns="0">
            <a:spAutoFit/>
          </a:bodyPr>
          <a:lstStyle>
            <a:lvl1pPr>
              <a:defRPr sz="4000" b="1" i="0" u="heavy">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535940" y="1550319"/>
            <a:ext cx="3865879" cy="3699510"/>
          </a:xfrm>
          <a:prstGeom prst="rect">
            <a:avLst/>
          </a:prstGeom>
        </p:spPr>
        <p:txBody>
          <a:bodyPr wrap="square" lIns="0" tIns="0" rIns="0" bIns="0">
            <a:spAutoFit/>
          </a:bodyPr>
          <a:lstStyle>
            <a:lvl1pPr>
              <a:defRPr sz="2000" b="0" i="0">
                <a:solidFill>
                  <a:srgbClr val="FF0000"/>
                </a:solidFill>
                <a:latin typeface="Microsoft Sans Serif"/>
                <a:cs typeface="Microsoft Sans Serif"/>
              </a:defRPr>
            </a:lvl1pPr>
          </a:lstStyle>
          <a:p>
            <a:endParaRPr/>
          </a:p>
        </p:txBody>
      </p:sp>
      <p:sp>
        <p:nvSpPr>
          <p:cNvPr id="4" name="Holder 4"/>
          <p:cNvSpPr>
            <a:spLocks noGrp="1"/>
          </p:cNvSpPr>
          <p:nvPr>
            <p:ph sz="half" idx="3"/>
          </p:nvPr>
        </p:nvSpPr>
        <p:spPr>
          <a:xfrm>
            <a:off x="4727828" y="1554898"/>
            <a:ext cx="4027804" cy="3938904"/>
          </a:xfrm>
          <a:prstGeom prst="rect">
            <a:avLst/>
          </a:prstGeom>
        </p:spPr>
        <p:txBody>
          <a:bodyPr wrap="square" lIns="0" tIns="0" rIns="0" bIns="0">
            <a:spAutoFit/>
          </a:bodyPr>
          <a:lstStyle>
            <a:lvl1pPr>
              <a:defRPr sz="2000" b="0" i="0">
                <a:solidFill>
                  <a:srgbClr val="871701"/>
                </a:solidFill>
                <a:latin typeface="Arial Black"/>
                <a:cs typeface="Arial Blac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36749" y="533527"/>
            <a:ext cx="4270501" cy="574040"/>
          </a:xfrm>
          <a:prstGeom prst="rect">
            <a:avLst/>
          </a:prstGeom>
        </p:spPr>
        <p:txBody>
          <a:bodyPr wrap="square" lIns="0" tIns="0" rIns="0" bIns="0">
            <a:spAutoFit/>
          </a:bodyPr>
          <a:lstStyle>
            <a:lvl1pPr>
              <a:defRPr sz="36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307340" y="2136165"/>
            <a:ext cx="5082540" cy="2073910"/>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4975" y="1636712"/>
            <a:ext cx="5867400" cy="4803775"/>
          </a:xfrm>
          <a:prstGeom prst="rect">
            <a:avLst/>
          </a:prstGeom>
        </p:spPr>
      </p:pic>
      <p:sp>
        <p:nvSpPr>
          <p:cNvPr id="3" name="object 3"/>
          <p:cNvSpPr txBox="1">
            <a:spLocks noGrp="1"/>
          </p:cNvSpPr>
          <p:nvPr>
            <p:ph type="title"/>
          </p:nvPr>
        </p:nvSpPr>
        <p:spPr>
          <a:xfrm>
            <a:off x="2436622" y="647191"/>
            <a:ext cx="4699000" cy="574040"/>
          </a:xfrm>
          <a:prstGeom prst="rect">
            <a:avLst/>
          </a:prstGeom>
        </p:spPr>
        <p:txBody>
          <a:bodyPr vert="horz" wrap="square" lIns="0" tIns="12700" rIns="0" bIns="0" rtlCol="0">
            <a:spAutoFit/>
          </a:bodyPr>
          <a:lstStyle/>
          <a:p>
            <a:pPr marL="12700">
              <a:lnSpc>
                <a:spcPct val="100000"/>
              </a:lnSpc>
              <a:spcBef>
                <a:spcPts val="100"/>
              </a:spcBef>
            </a:pPr>
            <a:r>
              <a:rPr spc="-45" dirty="0"/>
              <a:t>PITUITARY</a:t>
            </a:r>
            <a:r>
              <a:rPr spc="-105" dirty="0"/>
              <a:t> </a:t>
            </a:r>
            <a:r>
              <a:rPr dirty="0"/>
              <a:t>GLAND</a:t>
            </a:r>
          </a:p>
        </p:txBody>
      </p:sp>
      <p:sp>
        <p:nvSpPr>
          <p:cNvPr id="4" name="object 4"/>
          <p:cNvSpPr txBox="1"/>
          <p:nvPr/>
        </p:nvSpPr>
        <p:spPr>
          <a:xfrm>
            <a:off x="52831" y="2313559"/>
            <a:ext cx="15373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Pars</a:t>
            </a:r>
            <a:r>
              <a:rPr sz="1800" b="1" spc="-40" dirty="0">
                <a:latin typeface="Arial"/>
                <a:cs typeface="Arial"/>
              </a:rPr>
              <a:t> </a:t>
            </a:r>
            <a:r>
              <a:rPr sz="1800" b="1" spc="-5" dirty="0">
                <a:latin typeface="Arial"/>
                <a:cs typeface="Arial"/>
              </a:rPr>
              <a:t>tuberalis</a:t>
            </a:r>
            <a:endParaRPr sz="1800">
              <a:latin typeface="Arial"/>
              <a:cs typeface="Arial"/>
            </a:endParaRPr>
          </a:p>
        </p:txBody>
      </p:sp>
      <p:sp>
        <p:nvSpPr>
          <p:cNvPr id="5" name="object 5"/>
          <p:cNvSpPr txBox="1"/>
          <p:nvPr/>
        </p:nvSpPr>
        <p:spPr>
          <a:xfrm>
            <a:off x="231140" y="4066413"/>
            <a:ext cx="137287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Pars</a:t>
            </a:r>
            <a:r>
              <a:rPr sz="1800" b="1" spc="-40" dirty="0">
                <a:latin typeface="Arial"/>
                <a:cs typeface="Arial"/>
              </a:rPr>
              <a:t> </a:t>
            </a:r>
            <a:r>
              <a:rPr sz="1800" b="1" spc="-5" dirty="0">
                <a:latin typeface="Arial"/>
                <a:cs typeface="Arial"/>
              </a:rPr>
              <a:t>distalis</a:t>
            </a:r>
            <a:endParaRPr sz="1800">
              <a:latin typeface="Arial"/>
              <a:cs typeface="Arial"/>
            </a:endParaRPr>
          </a:p>
        </p:txBody>
      </p:sp>
      <p:sp>
        <p:nvSpPr>
          <p:cNvPr id="6" name="object 6"/>
          <p:cNvSpPr txBox="1"/>
          <p:nvPr/>
        </p:nvSpPr>
        <p:spPr>
          <a:xfrm>
            <a:off x="7395209" y="3599815"/>
            <a:ext cx="1739900" cy="1071880"/>
          </a:xfrm>
          <a:prstGeom prst="rect">
            <a:avLst/>
          </a:prstGeom>
        </p:spPr>
        <p:txBody>
          <a:bodyPr vert="horz" wrap="square" lIns="0" tIns="12700" rIns="0" bIns="0" rtlCol="0">
            <a:spAutoFit/>
          </a:bodyPr>
          <a:lstStyle/>
          <a:p>
            <a:pPr marL="20320" algn="ctr">
              <a:lnSpc>
                <a:spcPct val="100000"/>
              </a:lnSpc>
              <a:spcBef>
                <a:spcPts val="100"/>
              </a:spcBef>
            </a:pPr>
            <a:r>
              <a:rPr sz="1800" b="1" spc="-5" dirty="0">
                <a:latin typeface="Arial"/>
                <a:cs typeface="Arial"/>
              </a:rPr>
              <a:t>Pars</a:t>
            </a:r>
            <a:r>
              <a:rPr sz="1800" b="1" spc="-30" dirty="0">
                <a:latin typeface="Arial"/>
                <a:cs typeface="Arial"/>
              </a:rPr>
              <a:t> </a:t>
            </a:r>
            <a:r>
              <a:rPr sz="1800" b="1" spc="-10" dirty="0">
                <a:latin typeface="Arial"/>
                <a:cs typeface="Arial"/>
              </a:rPr>
              <a:t>nervosa</a:t>
            </a:r>
            <a:endParaRPr sz="1800">
              <a:latin typeface="Arial"/>
              <a:cs typeface="Arial"/>
            </a:endParaRPr>
          </a:p>
          <a:p>
            <a:pPr>
              <a:lnSpc>
                <a:spcPct val="100000"/>
              </a:lnSpc>
            </a:pPr>
            <a:endParaRPr sz="2000">
              <a:latin typeface="Arial"/>
              <a:cs typeface="Arial"/>
            </a:endParaRPr>
          </a:p>
          <a:p>
            <a:pPr algn="ctr">
              <a:lnSpc>
                <a:spcPct val="100000"/>
              </a:lnSpc>
              <a:spcBef>
                <a:spcPts val="1614"/>
              </a:spcBef>
            </a:pPr>
            <a:r>
              <a:rPr sz="1800" b="1" spc="-5" dirty="0">
                <a:latin typeface="Arial"/>
                <a:cs typeface="Arial"/>
              </a:rPr>
              <a:t>Pars</a:t>
            </a:r>
            <a:r>
              <a:rPr sz="1800" b="1" spc="-35" dirty="0">
                <a:latin typeface="Arial"/>
                <a:cs typeface="Arial"/>
              </a:rPr>
              <a:t> </a:t>
            </a:r>
            <a:r>
              <a:rPr sz="1800" b="1" spc="-5" dirty="0">
                <a:latin typeface="Arial"/>
                <a:cs typeface="Arial"/>
              </a:rPr>
              <a:t>intermedia</a:t>
            </a:r>
            <a:endParaRPr sz="1800">
              <a:latin typeface="Arial"/>
              <a:cs typeface="Arial"/>
            </a:endParaRPr>
          </a:p>
        </p:txBody>
      </p:sp>
      <p:grpSp>
        <p:nvGrpSpPr>
          <p:cNvPr id="7" name="object 7"/>
          <p:cNvGrpSpPr/>
          <p:nvPr/>
        </p:nvGrpSpPr>
        <p:grpSpPr>
          <a:xfrm>
            <a:off x="1671637" y="2052637"/>
            <a:ext cx="5305425" cy="2562225"/>
            <a:chOff x="1671637" y="2052637"/>
            <a:chExt cx="5305425" cy="2562225"/>
          </a:xfrm>
        </p:grpSpPr>
        <p:sp>
          <p:nvSpPr>
            <p:cNvPr id="8" name="object 8"/>
            <p:cNvSpPr/>
            <p:nvPr/>
          </p:nvSpPr>
          <p:spPr>
            <a:xfrm>
              <a:off x="2819400" y="2057400"/>
              <a:ext cx="1714500" cy="285750"/>
            </a:xfrm>
            <a:custGeom>
              <a:avLst/>
              <a:gdLst/>
              <a:ahLst/>
              <a:cxnLst/>
              <a:rect l="l" t="t" r="r" b="b"/>
              <a:pathLst>
                <a:path w="1714500" h="285750">
                  <a:moveTo>
                    <a:pt x="0" y="285750"/>
                  </a:moveTo>
                  <a:lnTo>
                    <a:pt x="1714500" y="0"/>
                  </a:lnTo>
                </a:path>
              </a:pathLst>
            </a:custGeom>
            <a:ln w="9525">
              <a:solidFill>
                <a:srgbClr val="B6DCDF"/>
              </a:solidFill>
            </a:ln>
          </p:spPr>
          <p:txBody>
            <a:bodyPr wrap="square" lIns="0" tIns="0" rIns="0" bIns="0" rtlCol="0"/>
            <a:lstStyle/>
            <a:p>
              <a:endParaRPr/>
            </a:p>
          </p:txBody>
        </p:sp>
        <p:sp>
          <p:nvSpPr>
            <p:cNvPr id="9" name="object 9"/>
            <p:cNvSpPr/>
            <p:nvPr/>
          </p:nvSpPr>
          <p:spPr>
            <a:xfrm>
              <a:off x="1905000" y="2133600"/>
              <a:ext cx="2552700" cy="209550"/>
            </a:xfrm>
            <a:custGeom>
              <a:avLst/>
              <a:gdLst/>
              <a:ahLst/>
              <a:cxnLst/>
              <a:rect l="l" t="t" r="r" b="b"/>
              <a:pathLst>
                <a:path w="2552700" h="209550">
                  <a:moveTo>
                    <a:pt x="2447925" y="0"/>
                  </a:moveTo>
                  <a:lnTo>
                    <a:pt x="2447925" y="52450"/>
                  </a:lnTo>
                  <a:lnTo>
                    <a:pt x="0" y="52450"/>
                  </a:lnTo>
                  <a:lnTo>
                    <a:pt x="0" y="157225"/>
                  </a:lnTo>
                  <a:lnTo>
                    <a:pt x="2447925" y="157225"/>
                  </a:lnTo>
                  <a:lnTo>
                    <a:pt x="2447925" y="209550"/>
                  </a:lnTo>
                  <a:lnTo>
                    <a:pt x="2552700" y="104775"/>
                  </a:lnTo>
                  <a:lnTo>
                    <a:pt x="2447925" y="0"/>
                  </a:lnTo>
                  <a:close/>
                </a:path>
              </a:pathLst>
            </a:custGeom>
            <a:solidFill>
              <a:srgbClr val="333399"/>
            </a:solidFill>
          </p:spPr>
          <p:txBody>
            <a:bodyPr wrap="square" lIns="0" tIns="0" rIns="0" bIns="0" rtlCol="0"/>
            <a:lstStyle/>
            <a:p>
              <a:endParaRPr/>
            </a:p>
          </p:txBody>
        </p:sp>
        <p:sp>
          <p:nvSpPr>
            <p:cNvPr id="10" name="object 10"/>
            <p:cNvSpPr/>
            <p:nvPr/>
          </p:nvSpPr>
          <p:spPr>
            <a:xfrm>
              <a:off x="1905000" y="2133600"/>
              <a:ext cx="2552700" cy="209550"/>
            </a:xfrm>
            <a:custGeom>
              <a:avLst/>
              <a:gdLst/>
              <a:ahLst/>
              <a:cxnLst/>
              <a:rect l="l" t="t" r="r" b="b"/>
              <a:pathLst>
                <a:path w="2552700" h="209550">
                  <a:moveTo>
                    <a:pt x="0" y="52450"/>
                  </a:moveTo>
                  <a:lnTo>
                    <a:pt x="2447925" y="52450"/>
                  </a:lnTo>
                  <a:lnTo>
                    <a:pt x="2447925" y="0"/>
                  </a:lnTo>
                  <a:lnTo>
                    <a:pt x="2552700" y="104775"/>
                  </a:lnTo>
                  <a:lnTo>
                    <a:pt x="2447925" y="209550"/>
                  </a:lnTo>
                  <a:lnTo>
                    <a:pt x="2447925" y="157225"/>
                  </a:lnTo>
                  <a:lnTo>
                    <a:pt x="0" y="157225"/>
                  </a:lnTo>
                  <a:lnTo>
                    <a:pt x="0" y="52450"/>
                  </a:lnTo>
                  <a:close/>
                </a:path>
              </a:pathLst>
            </a:custGeom>
            <a:ln w="9525">
              <a:solidFill>
                <a:srgbClr val="000000"/>
              </a:solidFill>
            </a:ln>
          </p:spPr>
          <p:txBody>
            <a:bodyPr wrap="square" lIns="0" tIns="0" rIns="0" bIns="0" rtlCol="0"/>
            <a:lstStyle/>
            <a:p>
              <a:endParaRPr/>
            </a:p>
          </p:txBody>
        </p:sp>
        <p:sp>
          <p:nvSpPr>
            <p:cNvPr id="11" name="object 11"/>
            <p:cNvSpPr/>
            <p:nvPr/>
          </p:nvSpPr>
          <p:spPr>
            <a:xfrm>
              <a:off x="1676400" y="3938523"/>
              <a:ext cx="1143000" cy="282575"/>
            </a:xfrm>
            <a:custGeom>
              <a:avLst/>
              <a:gdLst/>
              <a:ahLst/>
              <a:cxnLst/>
              <a:rect l="l" t="t" r="r" b="b"/>
              <a:pathLst>
                <a:path w="1143000" h="282575">
                  <a:moveTo>
                    <a:pt x="1001394" y="0"/>
                  </a:moveTo>
                  <a:lnTo>
                    <a:pt x="1001394" y="70738"/>
                  </a:lnTo>
                  <a:lnTo>
                    <a:pt x="0" y="70738"/>
                  </a:lnTo>
                  <a:lnTo>
                    <a:pt x="0" y="211962"/>
                  </a:lnTo>
                  <a:lnTo>
                    <a:pt x="1001394" y="211962"/>
                  </a:lnTo>
                  <a:lnTo>
                    <a:pt x="1001394" y="282575"/>
                  </a:lnTo>
                  <a:lnTo>
                    <a:pt x="1143000" y="141350"/>
                  </a:lnTo>
                  <a:lnTo>
                    <a:pt x="1001394" y="0"/>
                  </a:lnTo>
                  <a:close/>
                </a:path>
              </a:pathLst>
            </a:custGeom>
            <a:solidFill>
              <a:srgbClr val="333399"/>
            </a:solidFill>
          </p:spPr>
          <p:txBody>
            <a:bodyPr wrap="square" lIns="0" tIns="0" rIns="0" bIns="0" rtlCol="0"/>
            <a:lstStyle/>
            <a:p>
              <a:endParaRPr/>
            </a:p>
          </p:txBody>
        </p:sp>
        <p:sp>
          <p:nvSpPr>
            <p:cNvPr id="12" name="object 12"/>
            <p:cNvSpPr/>
            <p:nvPr/>
          </p:nvSpPr>
          <p:spPr>
            <a:xfrm>
              <a:off x="1676400" y="3938523"/>
              <a:ext cx="1143000" cy="282575"/>
            </a:xfrm>
            <a:custGeom>
              <a:avLst/>
              <a:gdLst/>
              <a:ahLst/>
              <a:cxnLst/>
              <a:rect l="l" t="t" r="r" b="b"/>
              <a:pathLst>
                <a:path w="1143000" h="282575">
                  <a:moveTo>
                    <a:pt x="0" y="70738"/>
                  </a:moveTo>
                  <a:lnTo>
                    <a:pt x="1001394" y="70738"/>
                  </a:lnTo>
                  <a:lnTo>
                    <a:pt x="1001394" y="0"/>
                  </a:lnTo>
                  <a:lnTo>
                    <a:pt x="1143000" y="141350"/>
                  </a:lnTo>
                  <a:lnTo>
                    <a:pt x="1001394" y="282575"/>
                  </a:lnTo>
                  <a:lnTo>
                    <a:pt x="1001394" y="211962"/>
                  </a:lnTo>
                  <a:lnTo>
                    <a:pt x="0" y="211962"/>
                  </a:lnTo>
                  <a:lnTo>
                    <a:pt x="0" y="70738"/>
                  </a:lnTo>
                  <a:close/>
                </a:path>
              </a:pathLst>
            </a:custGeom>
            <a:ln w="9525">
              <a:solidFill>
                <a:srgbClr val="000000"/>
              </a:solidFill>
            </a:ln>
          </p:spPr>
          <p:txBody>
            <a:bodyPr wrap="square" lIns="0" tIns="0" rIns="0" bIns="0" rtlCol="0"/>
            <a:lstStyle/>
            <a:p>
              <a:endParaRPr/>
            </a:p>
          </p:txBody>
        </p:sp>
        <p:sp>
          <p:nvSpPr>
            <p:cNvPr id="13" name="object 13"/>
            <p:cNvSpPr/>
            <p:nvPr/>
          </p:nvSpPr>
          <p:spPr>
            <a:xfrm>
              <a:off x="4991100" y="4425950"/>
              <a:ext cx="1981200" cy="184150"/>
            </a:xfrm>
            <a:custGeom>
              <a:avLst/>
              <a:gdLst/>
              <a:ahLst/>
              <a:cxnLst/>
              <a:rect l="l" t="t" r="r" b="b"/>
              <a:pathLst>
                <a:path w="1981200" h="184150">
                  <a:moveTo>
                    <a:pt x="91694" y="0"/>
                  </a:moveTo>
                  <a:lnTo>
                    <a:pt x="0" y="92075"/>
                  </a:lnTo>
                  <a:lnTo>
                    <a:pt x="91694" y="184150"/>
                  </a:lnTo>
                  <a:lnTo>
                    <a:pt x="91694" y="138175"/>
                  </a:lnTo>
                  <a:lnTo>
                    <a:pt x="1981200" y="138175"/>
                  </a:lnTo>
                  <a:lnTo>
                    <a:pt x="1981200" y="46100"/>
                  </a:lnTo>
                  <a:lnTo>
                    <a:pt x="91694" y="46100"/>
                  </a:lnTo>
                  <a:lnTo>
                    <a:pt x="91694" y="0"/>
                  </a:lnTo>
                  <a:close/>
                </a:path>
              </a:pathLst>
            </a:custGeom>
            <a:solidFill>
              <a:srgbClr val="333399"/>
            </a:solidFill>
          </p:spPr>
          <p:txBody>
            <a:bodyPr wrap="square" lIns="0" tIns="0" rIns="0" bIns="0" rtlCol="0"/>
            <a:lstStyle/>
            <a:p>
              <a:endParaRPr/>
            </a:p>
          </p:txBody>
        </p:sp>
        <p:sp>
          <p:nvSpPr>
            <p:cNvPr id="14" name="object 14"/>
            <p:cNvSpPr/>
            <p:nvPr/>
          </p:nvSpPr>
          <p:spPr>
            <a:xfrm>
              <a:off x="4991100" y="4425950"/>
              <a:ext cx="1981200" cy="184150"/>
            </a:xfrm>
            <a:custGeom>
              <a:avLst/>
              <a:gdLst/>
              <a:ahLst/>
              <a:cxnLst/>
              <a:rect l="l" t="t" r="r" b="b"/>
              <a:pathLst>
                <a:path w="1981200" h="184150">
                  <a:moveTo>
                    <a:pt x="1981200" y="46100"/>
                  </a:moveTo>
                  <a:lnTo>
                    <a:pt x="91694" y="46100"/>
                  </a:lnTo>
                  <a:lnTo>
                    <a:pt x="91694" y="0"/>
                  </a:lnTo>
                  <a:lnTo>
                    <a:pt x="0" y="92075"/>
                  </a:lnTo>
                  <a:lnTo>
                    <a:pt x="91694" y="184150"/>
                  </a:lnTo>
                  <a:lnTo>
                    <a:pt x="91694" y="138175"/>
                  </a:lnTo>
                  <a:lnTo>
                    <a:pt x="1981200" y="138175"/>
                  </a:lnTo>
                  <a:lnTo>
                    <a:pt x="1981200" y="46100"/>
                  </a:lnTo>
                  <a:close/>
                </a:path>
              </a:pathLst>
            </a:custGeom>
            <a:ln w="9525">
              <a:solidFill>
                <a:srgbClr val="000000"/>
              </a:solidFill>
            </a:ln>
          </p:spPr>
          <p:txBody>
            <a:bodyPr wrap="square" lIns="0" tIns="0" rIns="0" bIns="0" rtlCol="0"/>
            <a:lstStyle/>
            <a:p>
              <a:endParaRPr/>
            </a:p>
          </p:txBody>
        </p:sp>
      </p:grpSp>
      <p:sp>
        <p:nvSpPr>
          <p:cNvPr id="15" name="object 15"/>
          <p:cNvSpPr txBox="1"/>
          <p:nvPr/>
        </p:nvSpPr>
        <p:spPr>
          <a:xfrm>
            <a:off x="7014209" y="2161159"/>
            <a:ext cx="192849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Infundibular</a:t>
            </a:r>
            <a:r>
              <a:rPr sz="1800" b="1" spc="-95" dirty="0">
                <a:latin typeface="Arial"/>
                <a:cs typeface="Arial"/>
              </a:rPr>
              <a:t> </a:t>
            </a:r>
            <a:r>
              <a:rPr sz="1800" b="1" spc="-5" dirty="0">
                <a:latin typeface="Arial"/>
                <a:cs typeface="Arial"/>
              </a:rPr>
              <a:t>stalk</a:t>
            </a:r>
            <a:endParaRPr sz="1800">
              <a:latin typeface="Arial"/>
              <a:cs typeface="Arial"/>
            </a:endParaRPr>
          </a:p>
        </p:txBody>
      </p:sp>
      <p:cxnSp>
        <p:nvCxnSpPr>
          <p:cNvPr id="17" name="Straight Arrow Connector 16"/>
          <p:cNvCxnSpPr/>
          <p:nvPr/>
        </p:nvCxnSpPr>
        <p:spPr>
          <a:xfrm flipV="1">
            <a:off x="1754378" y="5278361"/>
            <a:ext cx="1065022"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5259996"/>
            <a:ext cx="2021205" cy="646331"/>
          </a:xfrm>
          <a:prstGeom prst="rect">
            <a:avLst/>
          </a:prstGeom>
          <a:noFill/>
        </p:spPr>
        <p:txBody>
          <a:bodyPr wrap="square" rtlCol="0">
            <a:spAutoFit/>
          </a:bodyPr>
          <a:lstStyle/>
          <a:p>
            <a:r>
              <a:rPr lang="en-US" b="1" dirty="0" smtClean="0">
                <a:solidFill>
                  <a:srgbClr val="002060"/>
                </a:solidFill>
              </a:rPr>
              <a:t>Adenohypophysis (anterior lob), dark</a:t>
            </a:r>
            <a:endParaRPr lang="en-US" b="1" dirty="0">
              <a:solidFill>
                <a:srgbClr val="002060"/>
              </a:solidFill>
            </a:endParaRPr>
          </a:p>
        </p:txBody>
      </p:sp>
      <p:cxnSp>
        <p:nvCxnSpPr>
          <p:cNvPr id="20" name="Straight Arrow Connector 19"/>
          <p:cNvCxnSpPr/>
          <p:nvPr/>
        </p:nvCxnSpPr>
        <p:spPr>
          <a:xfrm flipH="1" flipV="1">
            <a:off x="6526022" y="5025581"/>
            <a:ext cx="1219200" cy="4432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35622" y="5468847"/>
            <a:ext cx="2079943" cy="646331"/>
          </a:xfrm>
          <a:prstGeom prst="rect">
            <a:avLst/>
          </a:prstGeom>
          <a:noFill/>
        </p:spPr>
        <p:txBody>
          <a:bodyPr wrap="square" rtlCol="0">
            <a:spAutoFit/>
          </a:bodyPr>
          <a:lstStyle/>
          <a:p>
            <a:r>
              <a:rPr lang="en-US" b="1" dirty="0" smtClean="0">
                <a:solidFill>
                  <a:srgbClr val="002060"/>
                </a:solidFill>
              </a:rPr>
              <a:t>Neurohypophysis (posterior lob), pale </a:t>
            </a:r>
            <a:endParaRPr lang="en-US" b="1" dirty="0">
              <a:solidFill>
                <a:srgbClr val="002060"/>
              </a:solidFill>
            </a:endParaRPr>
          </a:p>
        </p:txBody>
      </p:sp>
      <p:sp>
        <p:nvSpPr>
          <p:cNvPr id="22" name="Oval 21"/>
          <p:cNvSpPr/>
          <p:nvPr/>
        </p:nvSpPr>
        <p:spPr>
          <a:xfrm rot="20740726">
            <a:off x="3152845" y="2461519"/>
            <a:ext cx="736383" cy="2919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76485" y="3429000"/>
            <a:ext cx="228600" cy="11811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1484984" y="2732242"/>
            <a:ext cx="1746282" cy="348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3" idx="1"/>
          </p:cNvCxnSpPr>
          <p:nvPr/>
        </p:nvCxnSpPr>
        <p:spPr>
          <a:xfrm>
            <a:off x="1484984" y="3081197"/>
            <a:ext cx="1924979" cy="5207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7145" y="2854436"/>
            <a:ext cx="1409746" cy="646331"/>
          </a:xfrm>
          <a:prstGeom prst="rect">
            <a:avLst/>
          </a:prstGeom>
          <a:noFill/>
        </p:spPr>
        <p:txBody>
          <a:bodyPr wrap="square" rtlCol="0">
            <a:spAutoFit/>
          </a:bodyPr>
          <a:lstStyle/>
          <a:p>
            <a:r>
              <a:rPr lang="en-US" b="1" dirty="0" smtClean="0">
                <a:solidFill>
                  <a:srgbClr val="002060"/>
                </a:solidFill>
              </a:rPr>
              <a:t>B.Vs in parenchyma </a:t>
            </a:r>
            <a:endParaRPr lang="en-US" b="1" dirty="0">
              <a:solidFill>
                <a:srgbClr val="002060"/>
              </a:solidFill>
            </a:endParaRPr>
          </a:p>
        </p:txBody>
      </p:sp>
      <p:sp>
        <p:nvSpPr>
          <p:cNvPr id="32" name="Oval 31"/>
          <p:cNvSpPr/>
          <p:nvPr/>
        </p:nvSpPr>
        <p:spPr>
          <a:xfrm rot="1486703">
            <a:off x="2822829" y="5543915"/>
            <a:ext cx="1342770" cy="7134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2" idx="4"/>
          </p:cNvCxnSpPr>
          <p:nvPr/>
        </p:nvCxnSpPr>
        <p:spPr>
          <a:xfrm flipH="1">
            <a:off x="2514600" y="6224562"/>
            <a:ext cx="830099" cy="215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74978" y="6175136"/>
            <a:ext cx="2120101" cy="646331"/>
          </a:xfrm>
          <a:prstGeom prst="rect">
            <a:avLst/>
          </a:prstGeom>
          <a:noFill/>
        </p:spPr>
        <p:txBody>
          <a:bodyPr wrap="square" rtlCol="0">
            <a:spAutoFit/>
          </a:bodyPr>
          <a:lstStyle/>
          <a:p>
            <a:r>
              <a:rPr lang="en-US" b="1" dirty="0" smtClean="0">
                <a:solidFill>
                  <a:srgbClr val="002060"/>
                </a:solidFill>
              </a:rPr>
              <a:t>Nuclei of parenchymal cells</a:t>
            </a:r>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463" y="466166"/>
            <a:ext cx="2325370" cy="697230"/>
          </a:xfrm>
          <a:prstGeom prst="rect">
            <a:avLst/>
          </a:prstGeom>
        </p:spPr>
        <p:txBody>
          <a:bodyPr vert="horz" wrap="square" lIns="0" tIns="13335" rIns="0" bIns="0" rtlCol="0">
            <a:spAutoFit/>
          </a:bodyPr>
          <a:lstStyle/>
          <a:p>
            <a:pPr marL="12700">
              <a:lnSpc>
                <a:spcPct val="100000"/>
              </a:lnSpc>
              <a:spcBef>
                <a:spcPts val="105"/>
              </a:spcBef>
            </a:pPr>
            <a:r>
              <a:rPr sz="4400" spc="-5" dirty="0">
                <a:latin typeface="Arial Black"/>
                <a:cs typeface="Arial Black"/>
              </a:rPr>
              <a:t>Thyroid</a:t>
            </a:r>
            <a:endParaRPr sz="4400">
              <a:latin typeface="Arial Black"/>
              <a:cs typeface="Arial Black"/>
            </a:endParaRPr>
          </a:p>
        </p:txBody>
      </p:sp>
      <p:sp>
        <p:nvSpPr>
          <p:cNvPr id="3" name="object 3"/>
          <p:cNvSpPr txBox="1"/>
          <p:nvPr/>
        </p:nvSpPr>
        <p:spPr>
          <a:xfrm>
            <a:off x="4676775" y="152400"/>
            <a:ext cx="4419473" cy="1433726"/>
          </a:xfrm>
          <a:prstGeom prst="rect">
            <a:avLst/>
          </a:prstGeom>
        </p:spPr>
        <p:txBody>
          <a:bodyPr vert="horz" wrap="square" lIns="0" tIns="73660" rIns="0" bIns="0" rtlCol="0">
            <a:spAutoFit/>
          </a:bodyPr>
          <a:lstStyle/>
          <a:p>
            <a:pPr marL="622300" indent="-610235">
              <a:lnSpc>
                <a:spcPct val="100000"/>
              </a:lnSpc>
              <a:spcBef>
                <a:spcPts val="580"/>
              </a:spcBef>
              <a:buAutoNum type="arabicPeriod"/>
              <a:tabLst>
                <a:tab pos="622300" algn="l"/>
                <a:tab pos="622935" algn="l"/>
              </a:tabLst>
            </a:pPr>
            <a:r>
              <a:rPr sz="2000" b="1" spc="-5" dirty="0">
                <a:latin typeface="Arial"/>
                <a:cs typeface="Arial"/>
              </a:rPr>
              <a:t>Follicular</a:t>
            </a:r>
            <a:r>
              <a:rPr sz="2000" b="1" spc="-45" dirty="0">
                <a:latin typeface="Arial"/>
                <a:cs typeface="Arial"/>
              </a:rPr>
              <a:t> </a:t>
            </a:r>
            <a:r>
              <a:rPr sz="2000" b="1" spc="-5" dirty="0">
                <a:latin typeface="Arial"/>
                <a:cs typeface="Arial"/>
              </a:rPr>
              <a:t>cells</a:t>
            </a:r>
            <a:endParaRPr sz="2000" dirty="0">
              <a:latin typeface="Arial"/>
              <a:cs typeface="Arial"/>
            </a:endParaRPr>
          </a:p>
          <a:p>
            <a:pPr marL="559435" lvl="1" indent="-90170">
              <a:lnSpc>
                <a:spcPct val="100000"/>
              </a:lnSpc>
              <a:spcBef>
                <a:spcPts val="480"/>
              </a:spcBef>
              <a:buSzPct val="95000"/>
              <a:buFont typeface="Microsoft Sans Serif"/>
              <a:buChar char="•"/>
              <a:tabLst>
                <a:tab pos="560070" algn="l"/>
              </a:tabLst>
            </a:pPr>
            <a:r>
              <a:rPr sz="2000" b="1" dirty="0">
                <a:latin typeface="Arial"/>
                <a:cs typeface="Arial"/>
              </a:rPr>
              <a:t>Interfollicular</a:t>
            </a:r>
            <a:r>
              <a:rPr sz="2000" b="1" spc="-85" dirty="0">
                <a:latin typeface="Arial"/>
                <a:cs typeface="Arial"/>
              </a:rPr>
              <a:t> </a:t>
            </a:r>
            <a:r>
              <a:rPr sz="2000" b="1" spc="-5" dirty="0">
                <a:latin typeface="Arial"/>
                <a:cs typeface="Arial"/>
              </a:rPr>
              <a:t>cells</a:t>
            </a:r>
            <a:endParaRPr sz="2000" dirty="0">
              <a:latin typeface="Arial"/>
              <a:cs typeface="Arial"/>
            </a:endParaRPr>
          </a:p>
          <a:p>
            <a:pPr marL="622300" indent="-610235">
              <a:lnSpc>
                <a:spcPct val="100000"/>
              </a:lnSpc>
              <a:spcBef>
                <a:spcPts val="480"/>
              </a:spcBef>
              <a:buAutoNum type="arabicPeriod"/>
              <a:tabLst>
                <a:tab pos="622300" algn="l"/>
                <a:tab pos="622935" algn="l"/>
              </a:tabLst>
            </a:pPr>
            <a:r>
              <a:rPr sz="2000" b="1" dirty="0">
                <a:latin typeface="Arial"/>
                <a:cs typeface="Arial"/>
              </a:rPr>
              <a:t>Parafollicular</a:t>
            </a:r>
            <a:r>
              <a:rPr sz="2000" b="1" spc="-85" dirty="0">
                <a:latin typeface="Arial"/>
                <a:cs typeface="Arial"/>
              </a:rPr>
              <a:t> </a:t>
            </a:r>
            <a:r>
              <a:rPr sz="2000" b="1" dirty="0">
                <a:latin typeface="Arial"/>
                <a:cs typeface="Arial"/>
              </a:rPr>
              <a:t>(</a:t>
            </a:r>
            <a:r>
              <a:rPr sz="2000" b="1" dirty="0" smtClean="0">
                <a:latin typeface="Arial"/>
                <a:cs typeface="Arial"/>
              </a:rPr>
              <a:t>clear</a:t>
            </a:r>
            <a:r>
              <a:rPr lang="en-US" sz="2000" b="1" dirty="0" smtClean="0">
                <a:latin typeface="Arial"/>
                <a:cs typeface="Arial"/>
              </a:rPr>
              <a:t> = pale</a:t>
            </a:r>
            <a:r>
              <a:rPr sz="2000" b="1" dirty="0" smtClean="0">
                <a:latin typeface="Arial"/>
                <a:cs typeface="Arial"/>
              </a:rPr>
              <a:t>)</a:t>
            </a:r>
            <a:r>
              <a:rPr sz="2000" b="1" spc="-70" dirty="0" smtClean="0">
                <a:latin typeface="Arial"/>
                <a:cs typeface="Arial"/>
              </a:rPr>
              <a:t> </a:t>
            </a:r>
            <a:r>
              <a:rPr sz="2000" b="1" dirty="0">
                <a:latin typeface="Arial"/>
                <a:cs typeface="Arial"/>
              </a:rPr>
              <a:t>cells</a:t>
            </a:r>
            <a:endParaRPr sz="2000" dirty="0">
              <a:latin typeface="Arial"/>
              <a:cs typeface="Arial"/>
            </a:endParaRPr>
          </a:p>
        </p:txBody>
      </p:sp>
      <p:pic>
        <p:nvPicPr>
          <p:cNvPr id="4" name="object 4"/>
          <p:cNvPicPr/>
          <p:nvPr/>
        </p:nvPicPr>
        <p:blipFill>
          <a:blip r:embed="rId2" cstate="print"/>
          <a:stretch>
            <a:fillRect/>
          </a:stretch>
        </p:blipFill>
        <p:spPr>
          <a:xfrm>
            <a:off x="4676775" y="1730375"/>
            <a:ext cx="4270375" cy="4302125"/>
          </a:xfrm>
          <a:prstGeom prst="rect">
            <a:avLst/>
          </a:prstGeom>
        </p:spPr>
      </p:pic>
      <p:pic>
        <p:nvPicPr>
          <p:cNvPr id="5" name="object 5"/>
          <p:cNvPicPr/>
          <p:nvPr/>
        </p:nvPicPr>
        <p:blipFill>
          <a:blip r:embed="rId3" cstate="print"/>
          <a:stretch>
            <a:fillRect/>
          </a:stretch>
        </p:blipFill>
        <p:spPr>
          <a:xfrm>
            <a:off x="152400" y="1417700"/>
            <a:ext cx="4268851" cy="4614799"/>
          </a:xfrm>
          <a:prstGeom prst="rect">
            <a:avLst/>
          </a:prstGeom>
        </p:spPr>
      </p:pic>
      <p:sp>
        <p:nvSpPr>
          <p:cNvPr id="6" name="TextBox 5"/>
          <p:cNvSpPr txBox="1"/>
          <p:nvPr/>
        </p:nvSpPr>
        <p:spPr>
          <a:xfrm>
            <a:off x="4876800" y="5976694"/>
            <a:ext cx="2221955" cy="400110"/>
          </a:xfrm>
          <a:prstGeom prst="rect">
            <a:avLst/>
          </a:prstGeom>
          <a:noFill/>
        </p:spPr>
        <p:txBody>
          <a:bodyPr wrap="none" rtlCol="0">
            <a:spAutoFit/>
          </a:bodyPr>
          <a:lstStyle/>
          <a:p>
            <a:r>
              <a:rPr lang="en-US" sz="2000" b="1" dirty="0" smtClean="0">
                <a:solidFill>
                  <a:srgbClr val="0070C0"/>
                </a:solidFill>
              </a:rPr>
              <a:t>Para follicular cells </a:t>
            </a:r>
            <a:endParaRPr lang="en-US" sz="2000" b="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8575"/>
            <a:ext cx="5182235" cy="574675"/>
          </a:xfrm>
          <a:prstGeom prst="rect">
            <a:avLst/>
          </a:prstGeom>
        </p:spPr>
        <p:txBody>
          <a:bodyPr vert="horz" wrap="square" lIns="0" tIns="12700" rIns="0" bIns="0" rtlCol="0">
            <a:spAutoFit/>
          </a:bodyPr>
          <a:lstStyle/>
          <a:p>
            <a:pPr marL="12700">
              <a:lnSpc>
                <a:spcPct val="100000"/>
              </a:lnSpc>
              <a:spcBef>
                <a:spcPts val="100"/>
              </a:spcBef>
              <a:tabLst>
                <a:tab pos="3467100" algn="l"/>
              </a:tabLst>
            </a:pPr>
            <a:r>
              <a:rPr spc="-5" dirty="0"/>
              <a:t>E</a:t>
            </a:r>
            <a:r>
              <a:rPr dirty="0"/>
              <a:t>M</a:t>
            </a:r>
            <a:r>
              <a:rPr spc="-5" dirty="0"/>
              <a:t> </a:t>
            </a:r>
            <a:r>
              <a:rPr dirty="0"/>
              <a:t>of</a:t>
            </a:r>
            <a:r>
              <a:rPr spc="-5" dirty="0"/>
              <a:t> </a:t>
            </a:r>
            <a:r>
              <a:rPr dirty="0"/>
              <a:t>th</a:t>
            </a:r>
            <a:r>
              <a:rPr spc="-15" dirty="0"/>
              <a:t>y</a:t>
            </a:r>
            <a:r>
              <a:rPr dirty="0"/>
              <a:t>roid	</a:t>
            </a:r>
            <a:r>
              <a:rPr spc="-5" dirty="0"/>
              <a:t>follicle</a:t>
            </a:r>
          </a:p>
        </p:txBody>
      </p:sp>
      <p:pic>
        <p:nvPicPr>
          <p:cNvPr id="3" name="object 3"/>
          <p:cNvPicPr/>
          <p:nvPr/>
        </p:nvPicPr>
        <p:blipFill>
          <a:blip r:embed="rId2" cstate="print"/>
          <a:stretch>
            <a:fillRect/>
          </a:stretch>
        </p:blipFill>
        <p:spPr>
          <a:xfrm>
            <a:off x="28575" y="603250"/>
            <a:ext cx="7848600" cy="5848350"/>
          </a:xfrm>
          <a:prstGeom prst="rect">
            <a:avLst/>
          </a:prstGeom>
        </p:spPr>
      </p:pic>
      <p:sp>
        <p:nvSpPr>
          <p:cNvPr id="4" name="TextBox 3"/>
          <p:cNvSpPr txBox="1"/>
          <p:nvPr/>
        </p:nvSpPr>
        <p:spPr>
          <a:xfrm>
            <a:off x="990600" y="2743200"/>
            <a:ext cx="2686120" cy="646331"/>
          </a:xfrm>
          <a:prstGeom prst="rect">
            <a:avLst/>
          </a:prstGeom>
          <a:noFill/>
        </p:spPr>
        <p:txBody>
          <a:bodyPr wrap="none" rtlCol="0">
            <a:spAutoFit/>
          </a:bodyPr>
          <a:lstStyle/>
          <a:p>
            <a:r>
              <a:rPr lang="en-US" sz="3600" b="1" dirty="0" smtClean="0">
                <a:solidFill>
                  <a:schemeClr val="bg1"/>
                </a:solidFill>
              </a:rPr>
              <a:t>Follicular cell</a:t>
            </a:r>
            <a:endParaRPr lang="en-US" sz="3600" b="1" dirty="0">
              <a:solidFill>
                <a:schemeClr val="bg1"/>
              </a:solidFill>
            </a:endParaRPr>
          </a:p>
        </p:txBody>
      </p:sp>
      <p:sp>
        <p:nvSpPr>
          <p:cNvPr id="5" name="TextBox 4"/>
          <p:cNvSpPr txBox="1"/>
          <p:nvPr/>
        </p:nvSpPr>
        <p:spPr>
          <a:xfrm>
            <a:off x="3952875" y="3527425"/>
            <a:ext cx="3483133" cy="646331"/>
          </a:xfrm>
          <a:prstGeom prst="rect">
            <a:avLst/>
          </a:prstGeom>
          <a:noFill/>
        </p:spPr>
        <p:txBody>
          <a:bodyPr wrap="none" rtlCol="0">
            <a:spAutoFit/>
          </a:bodyPr>
          <a:lstStyle/>
          <a:p>
            <a:r>
              <a:rPr lang="en-US" sz="3600" b="1" dirty="0" smtClean="0">
                <a:solidFill>
                  <a:schemeClr val="bg1"/>
                </a:solidFill>
              </a:rPr>
              <a:t>Para follicular</a:t>
            </a:r>
            <a:r>
              <a:rPr lang="en-US" sz="3200" b="1" dirty="0" smtClean="0">
                <a:solidFill>
                  <a:schemeClr val="bg1"/>
                </a:solidFill>
              </a:rPr>
              <a:t> cell</a:t>
            </a:r>
            <a:endParaRPr lang="en-US" sz="3200" b="1" dirty="0">
              <a:solidFill>
                <a:schemeClr val="bg1"/>
              </a:solidFill>
            </a:endParaRPr>
          </a:p>
        </p:txBody>
      </p:sp>
      <p:sp>
        <p:nvSpPr>
          <p:cNvPr id="6" name="TextBox 5"/>
          <p:cNvSpPr txBox="1"/>
          <p:nvPr/>
        </p:nvSpPr>
        <p:spPr>
          <a:xfrm>
            <a:off x="7153515" y="5334000"/>
            <a:ext cx="723660" cy="523220"/>
          </a:xfrm>
          <a:prstGeom prst="rect">
            <a:avLst/>
          </a:prstGeom>
          <a:noFill/>
        </p:spPr>
        <p:txBody>
          <a:bodyPr wrap="none" rtlCol="0">
            <a:spAutoFit/>
          </a:bodyPr>
          <a:lstStyle/>
          <a:p>
            <a:r>
              <a:rPr lang="en-US" sz="2800" b="1" dirty="0" smtClean="0"/>
              <a:t>B.V</a:t>
            </a:r>
            <a:r>
              <a:rPr lang="en-US" dirty="0" smtClean="0"/>
              <a:t> </a:t>
            </a:r>
            <a:endParaRPr lang="en-US" dirty="0"/>
          </a:p>
        </p:txBody>
      </p:sp>
      <p:sp>
        <p:nvSpPr>
          <p:cNvPr id="7" name="TextBox 6"/>
          <p:cNvSpPr txBox="1"/>
          <p:nvPr/>
        </p:nvSpPr>
        <p:spPr>
          <a:xfrm>
            <a:off x="7848600" y="2362200"/>
            <a:ext cx="1371600" cy="2862322"/>
          </a:xfrm>
          <a:prstGeom prst="rect">
            <a:avLst/>
          </a:prstGeom>
          <a:noFill/>
        </p:spPr>
        <p:txBody>
          <a:bodyPr wrap="square" rtlCol="0">
            <a:spAutoFit/>
          </a:bodyPr>
          <a:lstStyle/>
          <a:p>
            <a:r>
              <a:rPr lang="en-US" b="1" dirty="0" smtClean="0">
                <a:solidFill>
                  <a:schemeClr val="tx2"/>
                </a:solidFill>
              </a:rPr>
              <a:t>Granules of Para follicular cells present at the base near B.V to release its content directly to blood </a:t>
            </a:r>
            <a:endParaRPr lang="en-US" b="1"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8100"/>
            <a:ext cx="3714115" cy="452120"/>
          </a:xfrm>
          <a:prstGeom prst="rect">
            <a:avLst/>
          </a:prstGeom>
        </p:spPr>
        <p:txBody>
          <a:bodyPr vert="horz" wrap="square" lIns="0" tIns="12065" rIns="0" bIns="0" rtlCol="0">
            <a:spAutoFit/>
          </a:bodyPr>
          <a:lstStyle/>
          <a:p>
            <a:pPr marL="12700">
              <a:lnSpc>
                <a:spcPct val="100000"/>
              </a:lnSpc>
              <a:spcBef>
                <a:spcPts val="95"/>
              </a:spcBef>
            </a:pPr>
            <a:r>
              <a:rPr sz="2800" spc="-5" dirty="0"/>
              <a:t>Interfollicular</a:t>
            </a:r>
            <a:r>
              <a:rPr sz="2800" spc="-65" dirty="0"/>
              <a:t> </a:t>
            </a:r>
            <a:r>
              <a:rPr sz="2800" spc="-5" dirty="0"/>
              <a:t>cells</a:t>
            </a:r>
            <a:endParaRPr sz="2800" dirty="0"/>
          </a:p>
        </p:txBody>
      </p:sp>
      <p:grpSp>
        <p:nvGrpSpPr>
          <p:cNvPr id="3" name="object 3"/>
          <p:cNvGrpSpPr/>
          <p:nvPr/>
        </p:nvGrpSpPr>
        <p:grpSpPr>
          <a:xfrm>
            <a:off x="19050" y="518795"/>
            <a:ext cx="8229600" cy="5257800"/>
            <a:chOff x="457200" y="1447800"/>
            <a:chExt cx="8229600" cy="5257800"/>
          </a:xfrm>
        </p:grpSpPr>
        <p:pic>
          <p:nvPicPr>
            <p:cNvPr id="4" name="object 4"/>
            <p:cNvPicPr/>
            <p:nvPr/>
          </p:nvPicPr>
          <p:blipFill>
            <a:blip r:embed="rId2" cstate="print"/>
            <a:stretch>
              <a:fillRect/>
            </a:stretch>
          </p:blipFill>
          <p:spPr>
            <a:xfrm>
              <a:off x="457200" y="1447800"/>
              <a:ext cx="8229600" cy="5257800"/>
            </a:xfrm>
            <a:prstGeom prst="rect">
              <a:avLst/>
            </a:prstGeom>
          </p:spPr>
        </p:pic>
        <p:sp>
          <p:nvSpPr>
            <p:cNvPr id="5" name="object 5"/>
            <p:cNvSpPr/>
            <p:nvPr/>
          </p:nvSpPr>
          <p:spPr>
            <a:xfrm>
              <a:off x="3200400" y="2743200"/>
              <a:ext cx="381000" cy="838200"/>
            </a:xfrm>
            <a:custGeom>
              <a:avLst/>
              <a:gdLst/>
              <a:ahLst/>
              <a:cxnLst/>
              <a:rect l="l" t="t" r="r" b="b"/>
              <a:pathLst>
                <a:path w="381000" h="838200">
                  <a:moveTo>
                    <a:pt x="285750" y="0"/>
                  </a:moveTo>
                  <a:lnTo>
                    <a:pt x="95250" y="0"/>
                  </a:lnTo>
                  <a:lnTo>
                    <a:pt x="95250" y="647700"/>
                  </a:lnTo>
                  <a:lnTo>
                    <a:pt x="0" y="647700"/>
                  </a:lnTo>
                  <a:lnTo>
                    <a:pt x="190500" y="838200"/>
                  </a:lnTo>
                  <a:lnTo>
                    <a:pt x="381000" y="647700"/>
                  </a:lnTo>
                  <a:lnTo>
                    <a:pt x="285750" y="647700"/>
                  </a:lnTo>
                  <a:lnTo>
                    <a:pt x="285750" y="0"/>
                  </a:lnTo>
                  <a:close/>
                </a:path>
              </a:pathLst>
            </a:custGeom>
            <a:solidFill>
              <a:srgbClr val="333399"/>
            </a:solidFill>
          </p:spPr>
          <p:txBody>
            <a:bodyPr wrap="square" lIns="0" tIns="0" rIns="0" bIns="0" rtlCol="0"/>
            <a:lstStyle/>
            <a:p>
              <a:endParaRPr/>
            </a:p>
          </p:txBody>
        </p:sp>
        <p:sp>
          <p:nvSpPr>
            <p:cNvPr id="6" name="object 6"/>
            <p:cNvSpPr/>
            <p:nvPr/>
          </p:nvSpPr>
          <p:spPr>
            <a:xfrm>
              <a:off x="3200400" y="2743200"/>
              <a:ext cx="381000" cy="838200"/>
            </a:xfrm>
            <a:custGeom>
              <a:avLst/>
              <a:gdLst/>
              <a:ahLst/>
              <a:cxnLst/>
              <a:rect l="l" t="t" r="r" b="b"/>
              <a:pathLst>
                <a:path w="381000" h="838200">
                  <a:moveTo>
                    <a:pt x="0" y="647700"/>
                  </a:moveTo>
                  <a:lnTo>
                    <a:pt x="95250" y="647700"/>
                  </a:lnTo>
                  <a:lnTo>
                    <a:pt x="95250" y="0"/>
                  </a:lnTo>
                  <a:lnTo>
                    <a:pt x="285750" y="0"/>
                  </a:lnTo>
                  <a:lnTo>
                    <a:pt x="285750" y="647700"/>
                  </a:lnTo>
                  <a:lnTo>
                    <a:pt x="381000" y="647700"/>
                  </a:lnTo>
                  <a:lnTo>
                    <a:pt x="190500" y="838200"/>
                  </a:lnTo>
                  <a:lnTo>
                    <a:pt x="0" y="647700"/>
                  </a:lnTo>
                  <a:close/>
                </a:path>
              </a:pathLst>
            </a:custGeom>
            <a:ln w="9525">
              <a:solidFill>
                <a:srgbClr val="000000"/>
              </a:solidFill>
            </a:ln>
          </p:spPr>
          <p:txBody>
            <a:bodyPr wrap="square" lIns="0" tIns="0" rIns="0" bIns="0" rtlCol="0"/>
            <a:lstStyle/>
            <a:p>
              <a:endParaRPr/>
            </a:p>
          </p:txBody>
        </p:sp>
      </p:grpSp>
      <p:sp>
        <p:nvSpPr>
          <p:cNvPr id="7" name="Rectangle 6"/>
          <p:cNvSpPr/>
          <p:nvPr/>
        </p:nvSpPr>
        <p:spPr>
          <a:xfrm>
            <a:off x="0" y="5791200"/>
            <a:ext cx="5410200" cy="1066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lining epithelium of follicular cells is cuboidal in normal state. in hypoactive state they become columnar in shape, in hyperactive state they become flattened   </a:t>
            </a:r>
            <a:endParaRPr lang="en-US" b="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1473" y="466166"/>
            <a:ext cx="2325370" cy="697230"/>
          </a:xfrm>
          <a:prstGeom prst="rect">
            <a:avLst/>
          </a:prstGeom>
        </p:spPr>
        <p:txBody>
          <a:bodyPr vert="horz" wrap="square" lIns="0" tIns="13335" rIns="0" bIns="0" rtlCol="0">
            <a:spAutoFit/>
          </a:bodyPr>
          <a:lstStyle/>
          <a:p>
            <a:pPr marL="12700">
              <a:lnSpc>
                <a:spcPct val="100000"/>
              </a:lnSpc>
              <a:spcBef>
                <a:spcPts val="105"/>
              </a:spcBef>
            </a:pPr>
            <a:r>
              <a:rPr sz="4400" spc="-5" dirty="0"/>
              <a:t>Thyroid</a:t>
            </a:r>
            <a:endParaRPr sz="4400"/>
          </a:p>
        </p:txBody>
      </p:sp>
      <p:pic>
        <p:nvPicPr>
          <p:cNvPr id="3" name="object 3"/>
          <p:cNvPicPr/>
          <p:nvPr/>
        </p:nvPicPr>
        <p:blipFill>
          <a:blip r:embed="rId2" cstate="print"/>
          <a:stretch>
            <a:fillRect/>
          </a:stretch>
        </p:blipFill>
        <p:spPr>
          <a:xfrm>
            <a:off x="345058" y="1163396"/>
            <a:ext cx="8458200" cy="5257800"/>
          </a:xfrm>
          <a:prstGeom prst="rect">
            <a:avLst/>
          </a:prstGeom>
        </p:spPr>
      </p:pic>
      <p:sp>
        <p:nvSpPr>
          <p:cNvPr id="4" name="Rectangle 3"/>
          <p:cNvSpPr/>
          <p:nvPr/>
        </p:nvSpPr>
        <p:spPr>
          <a:xfrm>
            <a:off x="345058" y="6421196"/>
            <a:ext cx="2550542" cy="381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Follicles of thyroid gland</a:t>
            </a:r>
            <a:endParaRPr lang="en-US" b="1"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5" y="19050"/>
            <a:ext cx="3419475" cy="873957"/>
          </a:xfrm>
          <a:prstGeom prst="rect">
            <a:avLst/>
          </a:prstGeom>
        </p:spPr>
        <p:txBody>
          <a:bodyPr vert="horz" wrap="square" lIns="0" tIns="12065" rIns="0" bIns="0" rtlCol="0">
            <a:spAutoFit/>
          </a:bodyPr>
          <a:lstStyle/>
          <a:p>
            <a:pPr marL="12700">
              <a:lnSpc>
                <a:spcPct val="100000"/>
              </a:lnSpc>
              <a:spcBef>
                <a:spcPts val="95"/>
              </a:spcBef>
            </a:pPr>
            <a:r>
              <a:rPr sz="2800" spc="-10" dirty="0"/>
              <a:t>Formation</a:t>
            </a:r>
            <a:r>
              <a:rPr sz="2800" dirty="0"/>
              <a:t> </a:t>
            </a:r>
            <a:r>
              <a:rPr sz="2800" spc="-5" dirty="0"/>
              <a:t>of</a:t>
            </a:r>
            <a:r>
              <a:rPr sz="2800" spc="-10" dirty="0"/>
              <a:t> thyroid</a:t>
            </a:r>
            <a:r>
              <a:rPr sz="2800" spc="15" dirty="0"/>
              <a:t> </a:t>
            </a:r>
            <a:r>
              <a:rPr sz="2800" spc="-10" dirty="0"/>
              <a:t>hormones</a:t>
            </a:r>
            <a:endParaRPr sz="2800" dirty="0"/>
          </a:p>
        </p:txBody>
      </p:sp>
      <p:pic>
        <p:nvPicPr>
          <p:cNvPr id="3" name="object 3"/>
          <p:cNvPicPr/>
          <p:nvPr/>
        </p:nvPicPr>
        <p:blipFill>
          <a:blip r:embed="rId2" cstate="print"/>
          <a:stretch>
            <a:fillRect/>
          </a:stretch>
        </p:blipFill>
        <p:spPr>
          <a:xfrm>
            <a:off x="76200" y="893007"/>
            <a:ext cx="5410200" cy="4288593"/>
          </a:xfrm>
          <a:prstGeom prst="rect">
            <a:avLst/>
          </a:prstGeom>
        </p:spPr>
      </p:pic>
      <p:sp>
        <p:nvSpPr>
          <p:cNvPr id="4" name="TextBox 3"/>
          <p:cNvSpPr txBox="1"/>
          <p:nvPr/>
        </p:nvSpPr>
        <p:spPr>
          <a:xfrm>
            <a:off x="5943600" y="19050"/>
            <a:ext cx="3200400" cy="5816977"/>
          </a:xfrm>
          <a:prstGeom prst="rect">
            <a:avLst/>
          </a:prstGeom>
          <a:noFill/>
        </p:spPr>
        <p:txBody>
          <a:bodyPr wrap="square" rtlCol="0">
            <a:spAutoFit/>
          </a:bodyPr>
          <a:lstStyle/>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organelles of protein synthesis produce thyroglobulin hormone (precursor)  </a:t>
            </a:r>
          </a:p>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Tg transmitted by exocytosis to lumen of follicles to stored as colloid </a:t>
            </a:r>
          </a:p>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3-</a:t>
            </a:r>
            <a:r>
              <a:rPr lang="en-US" dirty="0">
                <a:solidFill>
                  <a:srgbClr val="000000"/>
                </a:solidFill>
                <a:latin typeface="Arial" panose="020B0604020202020204" pitchFamily="34" charset="0"/>
                <a:cs typeface="Arial" panose="020B0604020202020204" pitchFamily="34" charset="0"/>
              </a:rPr>
              <a:t>iodine enter from the blood </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cell lumen, to iodinate the precursor </a:t>
            </a:r>
          </a:p>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sym typeface="Wingdings" panose="05000000000000000000" pitchFamily="2" charset="2"/>
              </a:rPr>
              <a:t>4-</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iodinated </a:t>
            </a:r>
            <a:r>
              <a:rPr lang="en-US" dirty="0" err="1">
                <a:solidFill>
                  <a:srgbClr val="000000"/>
                </a:solidFill>
                <a:latin typeface="Arial" panose="020B0604020202020204" pitchFamily="34" charset="0"/>
                <a:cs typeface="Arial" panose="020B0604020202020204" pitchFamily="34" charset="0"/>
                <a:sym typeface="Wingdings" panose="05000000000000000000" pitchFamily="2" charset="2"/>
              </a:rPr>
              <a:t>Tg</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 stored in the lumen until we need it</a:t>
            </a:r>
          </a:p>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sym typeface="Wingdings" panose="05000000000000000000" pitchFamily="2" charset="2"/>
              </a:rPr>
              <a:t>5-</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when we need it, the iodinated </a:t>
            </a:r>
            <a:r>
              <a:rPr lang="en-US" dirty="0" err="1">
                <a:solidFill>
                  <a:srgbClr val="000000"/>
                </a:solidFill>
                <a:latin typeface="Arial" panose="020B0604020202020204" pitchFamily="34" charset="0"/>
                <a:cs typeface="Arial" panose="020B0604020202020204" pitchFamily="34" charset="0"/>
                <a:sym typeface="Wingdings" panose="05000000000000000000" pitchFamily="2" charset="2"/>
              </a:rPr>
              <a:t>Tg</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 re-enter the cells by endocytosis</a:t>
            </a:r>
          </a:p>
          <a:p>
            <a:pPr lvl="0" eaLnBrk="0" fontAlgn="base" hangingPunct="0">
              <a:spcBef>
                <a:spcPct val="0"/>
              </a:spcBef>
              <a:spcAft>
                <a:spcPct val="0"/>
              </a:spcAft>
            </a:pPr>
            <a:r>
              <a:rPr lang="en-US" sz="2000" b="1" dirty="0">
                <a:solidFill>
                  <a:srgbClr val="000000"/>
                </a:solidFill>
                <a:latin typeface="Arial" panose="020B0604020202020204" pitchFamily="34" charset="0"/>
                <a:cs typeface="Arial" panose="020B0604020202020204" pitchFamily="34" charset="0"/>
                <a:sym typeface="Wingdings" panose="05000000000000000000" pitchFamily="2" charset="2"/>
              </a:rPr>
              <a:t>6-</a:t>
            </a:r>
            <a:r>
              <a:rPr lang="en-US" dirty="0">
                <a:solidFill>
                  <a:srgbClr val="000000"/>
                </a:solidFill>
                <a:latin typeface="Arial" panose="020B0604020202020204" pitchFamily="34" charset="0"/>
                <a:cs typeface="Arial" panose="020B0604020202020204" pitchFamily="34" charset="0"/>
                <a:sym typeface="Wingdings" panose="05000000000000000000" pitchFamily="2" charset="2"/>
              </a:rPr>
              <a:t>inside cells there is numerous lysosomes which will take the precursor and break it down, then it released to blood as T3, T4    </a:t>
            </a:r>
            <a:endParaRPr lang="en-US"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2441142" y="1447800"/>
            <a:ext cx="340158" cy="461665"/>
          </a:xfrm>
          <a:prstGeom prst="rect">
            <a:avLst/>
          </a:prstGeom>
          <a:noFill/>
        </p:spPr>
        <p:txBody>
          <a:bodyPr wrap="none" rtlCol="0">
            <a:spAutoFit/>
          </a:bodyPr>
          <a:lstStyle/>
          <a:p>
            <a:r>
              <a:rPr lang="en-US" sz="2400" b="1" dirty="0" smtClean="0"/>
              <a:t>1</a:t>
            </a:r>
            <a:endParaRPr lang="en-US" b="1" dirty="0"/>
          </a:p>
        </p:txBody>
      </p:sp>
      <p:sp>
        <p:nvSpPr>
          <p:cNvPr id="6" name="TextBox 5"/>
          <p:cNvSpPr txBox="1"/>
          <p:nvPr/>
        </p:nvSpPr>
        <p:spPr>
          <a:xfrm>
            <a:off x="3793692" y="1371600"/>
            <a:ext cx="340158" cy="461665"/>
          </a:xfrm>
          <a:prstGeom prst="rect">
            <a:avLst/>
          </a:prstGeom>
          <a:noFill/>
        </p:spPr>
        <p:txBody>
          <a:bodyPr wrap="none" rtlCol="0">
            <a:spAutoFit/>
          </a:bodyPr>
          <a:lstStyle/>
          <a:p>
            <a:r>
              <a:rPr lang="en-US" sz="2400" b="1" dirty="0" smtClean="0"/>
              <a:t>2</a:t>
            </a:r>
            <a:endParaRPr lang="en-US" b="1" dirty="0"/>
          </a:p>
        </p:txBody>
      </p:sp>
      <p:sp>
        <p:nvSpPr>
          <p:cNvPr id="7" name="TextBox 6"/>
          <p:cNvSpPr txBox="1"/>
          <p:nvPr/>
        </p:nvSpPr>
        <p:spPr>
          <a:xfrm>
            <a:off x="1905000" y="2612566"/>
            <a:ext cx="340158" cy="461665"/>
          </a:xfrm>
          <a:prstGeom prst="rect">
            <a:avLst/>
          </a:prstGeom>
          <a:noFill/>
        </p:spPr>
        <p:txBody>
          <a:bodyPr wrap="none" rtlCol="0">
            <a:spAutoFit/>
          </a:bodyPr>
          <a:lstStyle/>
          <a:p>
            <a:r>
              <a:rPr lang="en-US" sz="2400" b="1" dirty="0" smtClean="0"/>
              <a:t>3</a:t>
            </a:r>
            <a:endParaRPr lang="en-US" b="1" dirty="0"/>
          </a:p>
        </p:txBody>
      </p:sp>
      <p:sp>
        <p:nvSpPr>
          <p:cNvPr id="8" name="TextBox 7"/>
          <p:cNvSpPr txBox="1"/>
          <p:nvPr/>
        </p:nvSpPr>
        <p:spPr>
          <a:xfrm>
            <a:off x="4267200" y="2612566"/>
            <a:ext cx="340158" cy="461665"/>
          </a:xfrm>
          <a:prstGeom prst="rect">
            <a:avLst/>
          </a:prstGeom>
          <a:noFill/>
        </p:spPr>
        <p:txBody>
          <a:bodyPr wrap="none" rtlCol="0">
            <a:spAutoFit/>
          </a:bodyPr>
          <a:lstStyle/>
          <a:p>
            <a:r>
              <a:rPr lang="en-US" sz="2400" b="1" dirty="0" smtClean="0"/>
              <a:t>4</a:t>
            </a:r>
            <a:endParaRPr lang="en-US" b="1" dirty="0"/>
          </a:p>
        </p:txBody>
      </p:sp>
      <p:sp>
        <p:nvSpPr>
          <p:cNvPr id="9" name="TextBox 8"/>
          <p:cNvSpPr txBox="1"/>
          <p:nvPr/>
        </p:nvSpPr>
        <p:spPr>
          <a:xfrm>
            <a:off x="3528363" y="3037303"/>
            <a:ext cx="340158" cy="461665"/>
          </a:xfrm>
          <a:prstGeom prst="rect">
            <a:avLst/>
          </a:prstGeom>
          <a:noFill/>
        </p:spPr>
        <p:txBody>
          <a:bodyPr wrap="none" rtlCol="0">
            <a:spAutoFit/>
          </a:bodyPr>
          <a:lstStyle/>
          <a:p>
            <a:r>
              <a:rPr lang="en-US" sz="2400" b="1" dirty="0" smtClean="0"/>
              <a:t>5</a:t>
            </a:r>
            <a:endParaRPr lang="en-US" b="1" dirty="0"/>
          </a:p>
        </p:txBody>
      </p:sp>
      <p:sp>
        <p:nvSpPr>
          <p:cNvPr id="10" name="TextBox 9"/>
          <p:cNvSpPr txBox="1"/>
          <p:nvPr/>
        </p:nvSpPr>
        <p:spPr>
          <a:xfrm>
            <a:off x="2901084" y="3429000"/>
            <a:ext cx="340158" cy="461665"/>
          </a:xfrm>
          <a:prstGeom prst="rect">
            <a:avLst/>
          </a:prstGeom>
          <a:noFill/>
        </p:spPr>
        <p:txBody>
          <a:bodyPr wrap="none" rtlCol="0">
            <a:spAutoFit/>
          </a:bodyPr>
          <a:lstStyle/>
          <a:p>
            <a:r>
              <a:rPr lang="en-US" sz="2400" b="1" dirty="0" smtClean="0"/>
              <a:t>6</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4444365" cy="574040"/>
          </a:xfrm>
          <a:prstGeom prst="rect">
            <a:avLst/>
          </a:prstGeom>
        </p:spPr>
        <p:txBody>
          <a:bodyPr vert="horz" wrap="square" lIns="0" tIns="12700" rIns="0" bIns="0" rtlCol="0">
            <a:spAutoFit/>
          </a:bodyPr>
          <a:lstStyle/>
          <a:p>
            <a:pPr marL="12700">
              <a:lnSpc>
                <a:spcPct val="100000"/>
              </a:lnSpc>
              <a:spcBef>
                <a:spcPts val="100"/>
              </a:spcBef>
            </a:pPr>
            <a:r>
              <a:rPr spc="-10" dirty="0"/>
              <a:t>Parathyroid</a:t>
            </a:r>
            <a:r>
              <a:rPr spc="-40" dirty="0"/>
              <a:t> </a:t>
            </a:r>
            <a:r>
              <a:rPr dirty="0"/>
              <a:t>gland</a:t>
            </a:r>
          </a:p>
        </p:txBody>
      </p:sp>
      <p:sp>
        <p:nvSpPr>
          <p:cNvPr id="3" name="object 3"/>
          <p:cNvSpPr txBox="1"/>
          <p:nvPr/>
        </p:nvSpPr>
        <p:spPr>
          <a:xfrm>
            <a:off x="4989068" y="0"/>
            <a:ext cx="3926332" cy="1792157"/>
          </a:xfrm>
          <a:prstGeom prst="rect">
            <a:avLst/>
          </a:prstGeom>
        </p:spPr>
        <p:txBody>
          <a:bodyPr vert="horz" wrap="square" lIns="0" tIns="12065" rIns="0" bIns="0" rtlCol="0">
            <a:spAutoFit/>
          </a:bodyPr>
          <a:lstStyle/>
          <a:p>
            <a:pPr marL="622300" marR="5080" indent="-609600">
              <a:lnSpc>
                <a:spcPct val="100000"/>
              </a:lnSpc>
              <a:spcBef>
                <a:spcPts val="95"/>
              </a:spcBef>
              <a:buClr>
                <a:srgbClr val="009999"/>
              </a:buClr>
              <a:buSzPct val="80357"/>
              <a:buFont typeface="Wingdings"/>
              <a:buChar char=""/>
              <a:tabLst>
                <a:tab pos="621665" algn="l"/>
                <a:tab pos="622300" algn="l"/>
              </a:tabLst>
            </a:pPr>
            <a:r>
              <a:rPr sz="2800" spc="-10" dirty="0">
                <a:latin typeface="Microsoft Sans Serif"/>
                <a:cs typeface="Microsoft Sans Serif"/>
              </a:rPr>
              <a:t>Two</a:t>
            </a:r>
            <a:r>
              <a:rPr sz="2800" spc="5" dirty="0">
                <a:latin typeface="Microsoft Sans Serif"/>
                <a:cs typeface="Microsoft Sans Serif"/>
              </a:rPr>
              <a:t> </a:t>
            </a:r>
            <a:r>
              <a:rPr sz="2800" dirty="0">
                <a:latin typeface="Microsoft Sans Serif"/>
                <a:cs typeface="Microsoft Sans Serif"/>
              </a:rPr>
              <a:t>types</a:t>
            </a:r>
            <a:r>
              <a:rPr sz="2800" spc="-15" dirty="0">
                <a:latin typeface="Microsoft Sans Serif"/>
                <a:cs typeface="Microsoft Sans Serif"/>
              </a:rPr>
              <a:t> </a:t>
            </a:r>
            <a:r>
              <a:rPr sz="2800" spc="-5" dirty="0">
                <a:latin typeface="Microsoft Sans Serif"/>
                <a:cs typeface="Microsoft Sans Serif"/>
              </a:rPr>
              <a:t>of </a:t>
            </a:r>
            <a:r>
              <a:rPr sz="2800" spc="-730" dirty="0">
                <a:latin typeface="Microsoft Sans Serif"/>
                <a:cs typeface="Microsoft Sans Serif"/>
              </a:rPr>
              <a:t> </a:t>
            </a:r>
            <a:r>
              <a:rPr sz="2800" spc="-10" dirty="0">
                <a:latin typeface="Microsoft Sans Serif"/>
                <a:cs typeface="Microsoft Sans Serif"/>
              </a:rPr>
              <a:t>cells:</a:t>
            </a:r>
            <a:endParaRPr sz="2800" dirty="0">
              <a:latin typeface="Microsoft Sans Serif"/>
              <a:cs typeface="Microsoft Sans Serif"/>
            </a:endParaRPr>
          </a:p>
          <a:p>
            <a:pPr marL="622300" indent="-609600">
              <a:lnSpc>
                <a:spcPct val="100000"/>
              </a:lnSpc>
              <a:spcBef>
                <a:spcPts val="675"/>
              </a:spcBef>
              <a:buClr>
                <a:srgbClr val="009999"/>
              </a:buClr>
              <a:buSzPct val="80357"/>
              <a:buAutoNum type="arabicPeriod"/>
              <a:tabLst>
                <a:tab pos="621665" algn="l"/>
                <a:tab pos="622300" algn="l"/>
              </a:tabLst>
            </a:pPr>
            <a:r>
              <a:rPr sz="2800" spc="-5" dirty="0">
                <a:latin typeface="Microsoft Sans Serif"/>
                <a:cs typeface="Microsoft Sans Serif"/>
              </a:rPr>
              <a:t>Chief</a:t>
            </a:r>
            <a:r>
              <a:rPr sz="2800" spc="-50" dirty="0">
                <a:latin typeface="Microsoft Sans Serif"/>
                <a:cs typeface="Microsoft Sans Serif"/>
              </a:rPr>
              <a:t> </a:t>
            </a:r>
            <a:r>
              <a:rPr sz="2800" spc="-10" dirty="0">
                <a:latin typeface="Microsoft Sans Serif"/>
                <a:cs typeface="Microsoft Sans Serif"/>
              </a:rPr>
              <a:t>cells</a:t>
            </a:r>
            <a:endParaRPr sz="2800" dirty="0">
              <a:latin typeface="Microsoft Sans Serif"/>
              <a:cs typeface="Microsoft Sans Serif"/>
            </a:endParaRPr>
          </a:p>
          <a:p>
            <a:pPr marL="622300" indent="-609600">
              <a:lnSpc>
                <a:spcPct val="100000"/>
              </a:lnSpc>
              <a:spcBef>
                <a:spcPts val="675"/>
              </a:spcBef>
              <a:buClr>
                <a:srgbClr val="009999"/>
              </a:buClr>
              <a:buSzPct val="80357"/>
              <a:buAutoNum type="arabicPeriod"/>
              <a:tabLst>
                <a:tab pos="621665" algn="l"/>
                <a:tab pos="622300" algn="l"/>
              </a:tabLst>
            </a:pPr>
            <a:r>
              <a:rPr sz="2800" spc="-5" dirty="0" err="1">
                <a:latin typeface="Microsoft Sans Serif"/>
                <a:cs typeface="Microsoft Sans Serif"/>
              </a:rPr>
              <a:t>Oxyphil</a:t>
            </a:r>
            <a:r>
              <a:rPr sz="2800" spc="-50" dirty="0">
                <a:latin typeface="Microsoft Sans Serif"/>
                <a:cs typeface="Microsoft Sans Serif"/>
              </a:rPr>
              <a:t> </a:t>
            </a:r>
            <a:r>
              <a:rPr sz="2800" spc="-10" dirty="0" smtClean="0">
                <a:latin typeface="Microsoft Sans Serif"/>
                <a:cs typeface="Microsoft Sans Serif"/>
              </a:rPr>
              <a:t>cells</a:t>
            </a:r>
            <a:r>
              <a:rPr lang="en-US" sz="2800" spc="-10" dirty="0" smtClean="0">
                <a:latin typeface="Microsoft Sans Serif"/>
                <a:cs typeface="Microsoft Sans Serif"/>
              </a:rPr>
              <a:t> </a:t>
            </a:r>
            <a:r>
              <a:rPr lang="en-US" sz="2000" b="1" spc="-10" dirty="0" smtClean="0">
                <a:solidFill>
                  <a:schemeClr val="tx2"/>
                </a:solidFill>
                <a:latin typeface="Microsoft Sans Serif"/>
                <a:cs typeface="Microsoft Sans Serif"/>
              </a:rPr>
              <a:t>(degenerated chief cells)</a:t>
            </a:r>
            <a:endParaRPr sz="2000" b="1" dirty="0">
              <a:solidFill>
                <a:schemeClr val="tx2"/>
              </a:solidFill>
              <a:latin typeface="Microsoft Sans Serif"/>
              <a:cs typeface="Microsoft Sans Serif"/>
            </a:endParaRPr>
          </a:p>
        </p:txBody>
      </p:sp>
      <p:grpSp>
        <p:nvGrpSpPr>
          <p:cNvPr id="4" name="object 4"/>
          <p:cNvGrpSpPr/>
          <p:nvPr/>
        </p:nvGrpSpPr>
        <p:grpSpPr>
          <a:xfrm>
            <a:off x="5421503" y="1792157"/>
            <a:ext cx="2805493" cy="2322643"/>
            <a:chOff x="5018151" y="3714686"/>
            <a:chExt cx="2770505" cy="2754630"/>
          </a:xfrm>
        </p:grpSpPr>
        <p:pic>
          <p:nvPicPr>
            <p:cNvPr id="5" name="object 5"/>
            <p:cNvPicPr/>
            <p:nvPr/>
          </p:nvPicPr>
          <p:blipFill>
            <a:blip r:embed="rId3" cstate="print"/>
            <a:stretch>
              <a:fillRect/>
            </a:stretch>
          </p:blipFill>
          <p:spPr>
            <a:xfrm>
              <a:off x="5037201" y="3733736"/>
              <a:ext cx="2371344" cy="2716276"/>
            </a:xfrm>
            <a:prstGeom prst="rect">
              <a:avLst/>
            </a:prstGeom>
          </p:spPr>
        </p:pic>
        <p:sp>
          <p:nvSpPr>
            <p:cNvPr id="6" name="object 6"/>
            <p:cNvSpPr/>
            <p:nvPr/>
          </p:nvSpPr>
          <p:spPr>
            <a:xfrm>
              <a:off x="5027676" y="3724211"/>
              <a:ext cx="2390775" cy="2735580"/>
            </a:xfrm>
            <a:custGeom>
              <a:avLst/>
              <a:gdLst/>
              <a:ahLst/>
              <a:cxnLst/>
              <a:rect l="l" t="t" r="r" b="b"/>
              <a:pathLst>
                <a:path w="2390775" h="2735579">
                  <a:moveTo>
                    <a:pt x="0" y="2735326"/>
                  </a:moveTo>
                  <a:lnTo>
                    <a:pt x="2390394" y="2735326"/>
                  </a:lnTo>
                  <a:lnTo>
                    <a:pt x="2390394" y="0"/>
                  </a:lnTo>
                  <a:lnTo>
                    <a:pt x="0" y="0"/>
                  </a:lnTo>
                  <a:lnTo>
                    <a:pt x="0" y="2735326"/>
                  </a:lnTo>
                  <a:close/>
                </a:path>
                <a:path w="2390775" h="2735579">
                  <a:moveTo>
                    <a:pt x="9525" y="10096"/>
                  </a:moveTo>
                  <a:lnTo>
                    <a:pt x="9787" y="10096"/>
                  </a:lnTo>
                  <a:lnTo>
                    <a:pt x="9787" y="9634"/>
                  </a:lnTo>
                  <a:lnTo>
                    <a:pt x="9525" y="9634"/>
                  </a:lnTo>
                  <a:lnTo>
                    <a:pt x="9525" y="10096"/>
                  </a:lnTo>
                  <a:close/>
                </a:path>
              </a:pathLst>
            </a:custGeom>
            <a:ln w="19050">
              <a:solidFill>
                <a:srgbClr val="000000"/>
              </a:solidFill>
            </a:ln>
          </p:spPr>
          <p:txBody>
            <a:bodyPr wrap="square" lIns="0" tIns="0" rIns="0" bIns="0" rtlCol="0"/>
            <a:lstStyle/>
            <a:p>
              <a:endParaRPr/>
            </a:p>
          </p:txBody>
        </p:sp>
        <p:sp>
          <p:nvSpPr>
            <p:cNvPr id="7" name="object 7"/>
            <p:cNvSpPr/>
            <p:nvPr/>
          </p:nvSpPr>
          <p:spPr>
            <a:xfrm>
              <a:off x="6297041" y="4277105"/>
              <a:ext cx="1407795" cy="678815"/>
            </a:xfrm>
            <a:custGeom>
              <a:avLst/>
              <a:gdLst/>
              <a:ahLst/>
              <a:cxnLst/>
              <a:rect l="l" t="t" r="r" b="b"/>
              <a:pathLst>
                <a:path w="1407795" h="678814">
                  <a:moveTo>
                    <a:pt x="741299" y="0"/>
                  </a:moveTo>
                  <a:lnTo>
                    <a:pt x="1407540" y="272288"/>
                  </a:lnTo>
                </a:path>
                <a:path w="1407795" h="678814">
                  <a:moveTo>
                    <a:pt x="592836" y="678688"/>
                  </a:moveTo>
                  <a:lnTo>
                    <a:pt x="1407540" y="272288"/>
                  </a:lnTo>
                </a:path>
                <a:path w="1407795" h="678814">
                  <a:moveTo>
                    <a:pt x="0" y="678688"/>
                  </a:moveTo>
                  <a:lnTo>
                    <a:pt x="1407540" y="272288"/>
                  </a:lnTo>
                </a:path>
              </a:pathLst>
            </a:custGeom>
            <a:ln w="19050">
              <a:solidFill>
                <a:srgbClr val="00CCFF"/>
              </a:solidFill>
            </a:ln>
          </p:spPr>
          <p:txBody>
            <a:bodyPr wrap="square" lIns="0" tIns="0" rIns="0" bIns="0" rtlCol="0"/>
            <a:lstStyle/>
            <a:p>
              <a:endParaRPr/>
            </a:p>
          </p:txBody>
        </p:sp>
        <p:sp>
          <p:nvSpPr>
            <p:cNvPr id="8" name="object 8"/>
            <p:cNvSpPr/>
            <p:nvPr/>
          </p:nvSpPr>
          <p:spPr>
            <a:xfrm>
              <a:off x="6000242" y="5228081"/>
              <a:ext cx="1778635" cy="678815"/>
            </a:xfrm>
            <a:custGeom>
              <a:avLst/>
              <a:gdLst/>
              <a:ahLst/>
              <a:cxnLst/>
              <a:rect l="l" t="t" r="r" b="b"/>
              <a:pathLst>
                <a:path w="1778634" h="678814">
                  <a:moveTo>
                    <a:pt x="222631" y="0"/>
                  </a:moveTo>
                  <a:lnTo>
                    <a:pt x="1778508" y="135509"/>
                  </a:lnTo>
                </a:path>
                <a:path w="1778634" h="678814">
                  <a:moveTo>
                    <a:pt x="0" y="407784"/>
                  </a:moveTo>
                  <a:lnTo>
                    <a:pt x="1778508" y="135509"/>
                  </a:lnTo>
                </a:path>
                <a:path w="1778634" h="678814">
                  <a:moveTo>
                    <a:pt x="518540" y="678688"/>
                  </a:moveTo>
                  <a:lnTo>
                    <a:pt x="1778508" y="135509"/>
                  </a:lnTo>
                </a:path>
              </a:pathLst>
            </a:custGeom>
            <a:ln w="19050">
              <a:solidFill>
                <a:srgbClr val="333399"/>
              </a:solidFill>
            </a:ln>
          </p:spPr>
          <p:txBody>
            <a:bodyPr wrap="square" lIns="0" tIns="0" rIns="0" bIns="0" rtlCol="0"/>
            <a:lstStyle/>
            <a:p>
              <a:endParaRPr/>
            </a:p>
          </p:txBody>
        </p:sp>
        <p:sp>
          <p:nvSpPr>
            <p:cNvPr id="9" name="object 9"/>
            <p:cNvSpPr/>
            <p:nvPr/>
          </p:nvSpPr>
          <p:spPr>
            <a:xfrm>
              <a:off x="5185537" y="4820284"/>
              <a:ext cx="667385" cy="1358900"/>
            </a:xfrm>
            <a:custGeom>
              <a:avLst/>
              <a:gdLst/>
              <a:ahLst/>
              <a:cxnLst/>
              <a:rect l="l" t="t" r="r" b="b"/>
              <a:pathLst>
                <a:path w="667385" h="1358900">
                  <a:moveTo>
                    <a:pt x="667130" y="1358823"/>
                  </a:moveTo>
                  <a:lnTo>
                    <a:pt x="221868" y="0"/>
                  </a:lnTo>
                </a:path>
                <a:path w="667385" h="1358900">
                  <a:moveTo>
                    <a:pt x="667130" y="407796"/>
                  </a:moveTo>
                  <a:lnTo>
                    <a:pt x="221868" y="0"/>
                  </a:lnTo>
                </a:path>
                <a:path w="667385" h="1358900">
                  <a:moveTo>
                    <a:pt x="0" y="678687"/>
                  </a:moveTo>
                  <a:lnTo>
                    <a:pt x="221868" y="0"/>
                  </a:lnTo>
                </a:path>
              </a:pathLst>
            </a:custGeom>
            <a:ln w="19050">
              <a:solidFill>
                <a:srgbClr val="FF0000"/>
              </a:solidFill>
            </a:ln>
          </p:spPr>
          <p:txBody>
            <a:bodyPr wrap="square" lIns="0" tIns="0" rIns="0" bIns="0" rtlCol="0"/>
            <a:lstStyle/>
            <a:p>
              <a:endParaRPr>
                <a:solidFill>
                  <a:srgbClr val="FF0000"/>
                </a:solidFill>
              </a:endParaRPr>
            </a:p>
          </p:txBody>
        </p:sp>
      </p:grpSp>
      <p:sp>
        <p:nvSpPr>
          <p:cNvPr id="10" name="object 10"/>
          <p:cNvSpPr txBox="1"/>
          <p:nvPr/>
        </p:nvSpPr>
        <p:spPr>
          <a:xfrm>
            <a:off x="8082280" y="2212213"/>
            <a:ext cx="106172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FF00FF"/>
                </a:solidFill>
                <a:latin typeface="Arial Black"/>
                <a:cs typeface="Arial Black"/>
              </a:rPr>
              <a:t>Oxyphil</a:t>
            </a:r>
            <a:r>
              <a:rPr sz="1600" spc="-15" dirty="0">
                <a:solidFill>
                  <a:srgbClr val="FF00FF"/>
                </a:solidFill>
                <a:latin typeface="Arial Black"/>
                <a:cs typeface="Arial Black"/>
              </a:rPr>
              <a:t>i</a:t>
            </a:r>
            <a:r>
              <a:rPr sz="1600" spc="-5" dirty="0">
                <a:solidFill>
                  <a:srgbClr val="FF00FF"/>
                </a:solidFill>
                <a:latin typeface="Arial Black"/>
                <a:cs typeface="Arial Black"/>
              </a:rPr>
              <a:t>c  cells</a:t>
            </a:r>
            <a:endParaRPr sz="1600" dirty="0">
              <a:latin typeface="Arial Black"/>
              <a:cs typeface="Arial Black"/>
            </a:endParaRPr>
          </a:p>
        </p:txBody>
      </p:sp>
      <p:sp>
        <p:nvSpPr>
          <p:cNvPr id="11" name="object 11"/>
          <p:cNvSpPr txBox="1"/>
          <p:nvPr/>
        </p:nvSpPr>
        <p:spPr>
          <a:xfrm>
            <a:off x="8219124" y="3068218"/>
            <a:ext cx="924876" cy="504625"/>
          </a:xfrm>
          <a:prstGeom prst="rect">
            <a:avLst/>
          </a:prstGeom>
        </p:spPr>
        <p:txBody>
          <a:bodyPr vert="horz" wrap="square" lIns="0" tIns="12065" rIns="0" bIns="0" rtlCol="0">
            <a:spAutoFit/>
          </a:bodyPr>
          <a:lstStyle/>
          <a:p>
            <a:pPr marL="12700" marR="5080">
              <a:lnSpc>
                <a:spcPct val="100000"/>
              </a:lnSpc>
              <a:spcBef>
                <a:spcPts val="95"/>
              </a:spcBef>
            </a:pPr>
            <a:r>
              <a:rPr sz="1600" spc="-15" dirty="0">
                <a:solidFill>
                  <a:srgbClr val="333399"/>
                </a:solidFill>
                <a:latin typeface="Arial Black"/>
                <a:cs typeface="Arial Black"/>
              </a:rPr>
              <a:t>C</a:t>
            </a:r>
            <a:r>
              <a:rPr sz="1600" spc="-5" dirty="0">
                <a:solidFill>
                  <a:srgbClr val="333399"/>
                </a:solidFill>
                <a:latin typeface="Arial Black"/>
                <a:cs typeface="Arial Black"/>
              </a:rPr>
              <a:t>hief  cells</a:t>
            </a:r>
            <a:endParaRPr sz="1600" dirty="0">
              <a:latin typeface="Arial Black"/>
              <a:cs typeface="Arial Black"/>
            </a:endParaRPr>
          </a:p>
        </p:txBody>
      </p:sp>
      <p:sp>
        <p:nvSpPr>
          <p:cNvPr id="12" name="object 12"/>
          <p:cNvSpPr txBox="1"/>
          <p:nvPr/>
        </p:nvSpPr>
        <p:spPr>
          <a:xfrm rot="16200000">
            <a:off x="4504346" y="3058028"/>
            <a:ext cx="1345185" cy="289823"/>
          </a:xfrm>
          <a:prstGeom prst="rect">
            <a:avLst/>
          </a:prstGeom>
        </p:spPr>
        <p:txBody>
          <a:bodyPr vert="horz" wrap="square" lIns="0" tIns="12700" rIns="0" bIns="0" rtlCol="0">
            <a:spAutoFit/>
          </a:bodyPr>
          <a:lstStyle/>
          <a:p>
            <a:pPr marL="12700" marR="5080">
              <a:lnSpc>
                <a:spcPct val="100000"/>
              </a:lnSpc>
              <a:spcBef>
                <a:spcPts val="100"/>
              </a:spcBef>
            </a:pPr>
            <a:r>
              <a:rPr b="1" spc="-5" dirty="0" smtClean="0">
                <a:solidFill>
                  <a:srgbClr val="FF0000"/>
                </a:solidFill>
                <a:latin typeface="Times New Roman"/>
                <a:cs typeface="Times New Roman"/>
              </a:rPr>
              <a:t>Capillar</a:t>
            </a:r>
            <a:r>
              <a:rPr lang="en-US" sz="1600" b="1" spc="-5" dirty="0" smtClean="0">
                <a:solidFill>
                  <a:srgbClr val="FF0000"/>
                </a:solidFill>
                <a:latin typeface="Times New Roman"/>
                <a:cs typeface="Times New Roman"/>
              </a:rPr>
              <a:t>ies</a:t>
            </a:r>
            <a:endParaRPr sz="1600" b="1" dirty="0">
              <a:solidFill>
                <a:srgbClr val="FF0000"/>
              </a:solidFill>
              <a:latin typeface="Times New Roman"/>
              <a:cs typeface="Times New Roman"/>
            </a:endParaRPr>
          </a:p>
        </p:txBody>
      </p:sp>
      <p:pic>
        <p:nvPicPr>
          <p:cNvPr id="13" name="object 13"/>
          <p:cNvPicPr/>
          <p:nvPr/>
        </p:nvPicPr>
        <p:blipFill>
          <a:blip r:embed="rId4" cstate="print"/>
          <a:stretch>
            <a:fillRect/>
          </a:stretch>
        </p:blipFill>
        <p:spPr>
          <a:xfrm>
            <a:off x="0" y="574040"/>
            <a:ext cx="4876800" cy="5257800"/>
          </a:xfrm>
          <a:prstGeom prst="rect">
            <a:avLst/>
          </a:prstGeom>
        </p:spPr>
      </p:pic>
      <p:sp>
        <p:nvSpPr>
          <p:cNvPr id="14" name="TextBox 13"/>
          <p:cNvSpPr txBox="1"/>
          <p:nvPr/>
        </p:nvSpPr>
        <p:spPr>
          <a:xfrm rot="19249105">
            <a:off x="-3484" y="1771961"/>
            <a:ext cx="3361498" cy="461665"/>
          </a:xfrm>
          <a:prstGeom prst="rect">
            <a:avLst/>
          </a:prstGeom>
          <a:noFill/>
        </p:spPr>
        <p:txBody>
          <a:bodyPr wrap="none" rtlCol="0">
            <a:spAutoFit/>
          </a:bodyPr>
          <a:lstStyle/>
          <a:p>
            <a:r>
              <a:rPr lang="en-US" sz="2400" b="1" dirty="0" smtClean="0"/>
              <a:t>Follicles of thyroid gland </a:t>
            </a:r>
            <a:endParaRPr lang="en-US" sz="2400" b="1" dirty="0"/>
          </a:p>
        </p:txBody>
      </p:sp>
      <p:sp>
        <p:nvSpPr>
          <p:cNvPr id="15" name="Rectangle 14"/>
          <p:cNvSpPr/>
          <p:nvPr/>
        </p:nvSpPr>
        <p:spPr>
          <a:xfrm>
            <a:off x="0" y="5831840"/>
            <a:ext cx="4876800" cy="873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Parathyroid gland</a:t>
            </a:r>
            <a:r>
              <a:rPr lang="en-US" b="1" dirty="0" smtClean="0">
                <a:solidFill>
                  <a:schemeClr val="tx2"/>
                </a:solidFill>
                <a:sym typeface="Wingdings" panose="05000000000000000000" pitchFamily="2" charset="2"/>
              </a:rPr>
              <a:t> surrounded by a thin connective tissue capsule (stroma) + cells surrounded by B.Vs parenchyma </a:t>
            </a:r>
            <a:endParaRPr lang="en-US" b="1" dirty="0">
              <a:solidFill>
                <a:schemeClr val="tx2"/>
              </a:solidFill>
            </a:endParaRPr>
          </a:p>
        </p:txBody>
      </p:sp>
      <p:pic>
        <p:nvPicPr>
          <p:cNvPr id="17" name="Picture 16"/>
          <p:cNvPicPr>
            <a:picLocks noChangeAspect="1"/>
          </p:cNvPicPr>
          <p:nvPr/>
        </p:nvPicPr>
        <p:blipFill>
          <a:blip r:embed="rId5"/>
          <a:stretch>
            <a:fillRect/>
          </a:stretch>
        </p:blipFill>
        <p:spPr>
          <a:xfrm>
            <a:off x="4876801" y="4098524"/>
            <a:ext cx="4258944" cy="27492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8100"/>
            <a:ext cx="5427345" cy="697230"/>
          </a:xfrm>
          <a:prstGeom prst="rect">
            <a:avLst/>
          </a:prstGeom>
        </p:spPr>
        <p:txBody>
          <a:bodyPr vert="horz" wrap="square" lIns="0" tIns="13335" rIns="0" bIns="0" rtlCol="0">
            <a:spAutoFit/>
          </a:bodyPr>
          <a:lstStyle/>
          <a:p>
            <a:pPr marL="12700">
              <a:lnSpc>
                <a:spcPct val="100000"/>
              </a:lnSpc>
              <a:spcBef>
                <a:spcPts val="105"/>
              </a:spcBef>
            </a:pPr>
            <a:r>
              <a:rPr sz="4400" spc="-5" dirty="0"/>
              <a:t>Parathyroid</a:t>
            </a:r>
            <a:r>
              <a:rPr sz="4400" spc="-85" dirty="0"/>
              <a:t> </a:t>
            </a:r>
            <a:r>
              <a:rPr sz="4400" dirty="0"/>
              <a:t>gland</a:t>
            </a:r>
            <a:endParaRPr sz="4400"/>
          </a:p>
        </p:txBody>
      </p:sp>
      <p:pic>
        <p:nvPicPr>
          <p:cNvPr id="3" name="object 3"/>
          <p:cNvPicPr/>
          <p:nvPr/>
        </p:nvPicPr>
        <p:blipFill>
          <a:blip r:embed="rId2" cstate="print"/>
          <a:stretch>
            <a:fillRect/>
          </a:stretch>
        </p:blipFill>
        <p:spPr>
          <a:xfrm>
            <a:off x="0" y="735330"/>
            <a:ext cx="8435148" cy="5019336"/>
          </a:xfrm>
          <a:prstGeom prst="rect">
            <a:avLst/>
          </a:prstGeom>
        </p:spPr>
      </p:pic>
      <p:sp>
        <p:nvSpPr>
          <p:cNvPr id="4" name="Rectangle 3"/>
          <p:cNvSpPr/>
          <p:nvPr/>
        </p:nvSpPr>
        <p:spPr>
          <a:xfrm>
            <a:off x="152399" y="5508921"/>
            <a:ext cx="5274946" cy="66327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1"/>
                </a:solidFill>
              </a:rPr>
              <a:t>Parathyroid</a:t>
            </a:r>
            <a:r>
              <a:rPr lang="en-US" dirty="0" smtClean="0">
                <a:solidFill>
                  <a:schemeClr val="accent1"/>
                </a:solidFill>
              </a:rPr>
              <a:t> cells arranged in cords separated by B.Vs</a:t>
            </a:r>
          </a:p>
          <a:p>
            <a:r>
              <a:rPr lang="en-US" sz="2000" b="1" dirty="0" smtClean="0">
                <a:solidFill>
                  <a:schemeClr val="accent1"/>
                </a:solidFill>
              </a:rPr>
              <a:t>Thyroid</a:t>
            </a:r>
            <a:r>
              <a:rPr lang="en-US" dirty="0" smtClean="0">
                <a:solidFill>
                  <a:schemeClr val="accent1"/>
                </a:solidFill>
              </a:rPr>
              <a:t> cells arranged in follicles</a:t>
            </a:r>
            <a:endParaRPr lang="en-US"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5" y="0"/>
            <a:ext cx="7797800" cy="574040"/>
          </a:xfrm>
          <a:prstGeom prst="rect">
            <a:avLst/>
          </a:prstGeom>
        </p:spPr>
        <p:txBody>
          <a:bodyPr vert="horz" wrap="square" lIns="0" tIns="12700" rIns="0" bIns="0" rtlCol="0">
            <a:spAutoFit/>
          </a:bodyPr>
          <a:lstStyle/>
          <a:p>
            <a:pPr marL="12700">
              <a:lnSpc>
                <a:spcPct val="100000"/>
              </a:lnSpc>
              <a:spcBef>
                <a:spcPts val="100"/>
              </a:spcBef>
            </a:pPr>
            <a:r>
              <a:rPr spc="-10" dirty="0"/>
              <a:t>Parathyroid </a:t>
            </a:r>
            <a:r>
              <a:rPr dirty="0"/>
              <a:t>gland</a:t>
            </a:r>
            <a:r>
              <a:rPr spc="-15" dirty="0"/>
              <a:t> </a:t>
            </a:r>
            <a:r>
              <a:rPr spc="-5" dirty="0"/>
              <a:t>in</a:t>
            </a:r>
            <a:r>
              <a:rPr spc="-15" dirty="0"/>
              <a:t> </a:t>
            </a:r>
            <a:r>
              <a:rPr dirty="0"/>
              <a:t>old</a:t>
            </a:r>
            <a:r>
              <a:rPr spc="-15" dirty="0"/>
              <a:t> </a:t>
            </a:r>
            <a:r>
              <a:rPr dirty="0"/>
              <a:t>people</a:t>
            </a:r>
          </a:p>
        </p:txBody>
      </p:sp>
      <p:grpSp>
        <p:nvGrpSpPr>
          <p:cNvPr id="3" name="object 3"/>
          <p:cNvGrpSpPr/>
          <p:nvPr/>
        </p:nvGrpSpPr>
        <p:grpSpPr>
          <a:xfrm>
            <a:off x="28575" y="685800"/>
            <a:ext cx="4305300" cy="5143500"/>
            <a:chOff x="209550" y="1428750"/>
            <a:chExt cx="4305300" cy="5143500"/>
          </a:xfrm>
        </p:grpSpPr>
        <p:pic>
          <p:nvPicPr>
            <p:cNvPr id="4" name="object 4"/>
            <p:cNvPicPr/>
            <p:nvPr/>
          </p:nvPicPr>
          <p:blipFill>
            <a:blip r:embed="rId2" cstate="print"/>
            <a:stretch>
              <a:fillRect/>
            </a:stretch>
          </p:blipFill>
          <p:spPr>
            <a:xfrm>
              <a:off x="228600" y="1447800"/>
              <a:ext cx="4267200" cy="5105400"/>
            </a:xfrm>
            <a:prstGeom prst="rect">
              <a:avLst/>
            </a:prstGeom>
          </p:spPr>
        </p:pic>
        <p:sp>
          <p:nvSpPr>
            <p:cNvPr id="5" name="object 5"/>
            <p:cNvSpPr/>
            <p:nvPr/>
          </p:nvSpPr>
          <p:spPr>
            <a:xfrm>
              <a:off x="219075" y="1438275"/>
              <a:ext cx="4286250" cy="5124450"/>
            </a:xfrm>
            <a:custGeom>
              <a:avLst/>
              <a:gdLst/>
              <a:ahLst/>
              <a:cxnLst/>
              <a:rect l="l" t="t" r="r" b="b"/>
              <a:pathLst>
                <a:path w="4286250" h="5124450">
                  <a:moveTo>
                    <a:pt x="0" y="5124450"/>
                  </a:moveTo>
                  <a:lnTo>
                    <a:pt x="4286250" y="5124450"/>
                  </a:lnTo>
                  <a:lnTo>
                    <a:pt x="4286250" y="0"/>
                  </a:lnTo>
                  <a:lnTo>
                    <a:pt x="0" y="0"/>
                  </a:lnTo>
                  <a:lnTo>
                    <a:pt x="0" y="5124450"/>
                  </a:lnTo>
                  <a:close/>
                </a:path>
              </a:pathLst>
            </a:custGeom>
            <a:ln w="19050">
              <a:solidFill>
                <a:srgbClr val="00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352925" y="704850"/>
            <a:ext cx="4267200" cy="4800600"/>
          </a:xfrm>
          <a:prstGeom prst="rect">
            <a:avLst/>
          </a:prstGeom>
        </p:spPr>
      </p:pic>
      <p:sp>
        <p:nvSpPr>
          <p:cNvPr id="7" name="Rectangle 6"/>
          <p:cNvSpPr/>
          <p:nvPr/>
        </p:nvSpPr>
        <p:spPr>
          <a:xfrm>
            <a:off x="38100" y="5819775"/>
            <a:ext cx="4286250" cy="10382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Changes that occur in the gland with age</a:t>
            </a:r>
            <a:r>
              <a:rPr lang="ar-JO" b="1" dirty="0" smtClean="0">
                <a:solidFill>
                  <a:schemeClr val="accent1"/>
                </a:solidFill>
              </a:rPr>
              <a:t>:</a:t>
            </a:r>
          </a:p>
          <a:p>
            <a:r>
              <a:rPr lang="en-US" b="1" dirty="0">
                <a:solidFill>
                  <a:schemeClr val="accent1"/>
                </a:solidFill>
              </a:rPr>
              <a:t> </a:t>
            </a:r>
            <a:r>
              <a:rPr lang="en-US" b="1" dirty="0" smtClean="0">
                <a:solidFill>
                  <a:schemeClr val="accent1"/>
                </a:solidFill>
              </a:rPr>
              <a:t>1) </a:t>
            </a:r>
            <a:r>
              <a:rPr lang="en-US" dirty="0" smtClean="0">
                <a:solidFill>
                  <a:schemeClr val="accent1"/>
                </a:solidFill>
              </a:rPr>
              <a:t>fibrosis, </a:t>
            </a:r>
            <a:r>
              <a:rPr lang="en-US" b="1" dirty="0" smtClean="0">
                <a:solidFill>
                  <a:schemeClr val="accent1"/>
                </a:solidFill>
              </a:rPr>
              <a:t>2) </a:t>
            </a:r>
            <a:r>
              <a:rPr lang="en-US" dirty="0" smtClean="0">
                <a:solidFill>
                  <a:schemeClr val="accent1"/>
                </a:solidFill>
              </a:rPr>
              <a:t>↑fat cells, </a:t>
            </a:r>
            <a:r>
              <a:rPr lang="en-US" b="1" dirty="0" smtClean="0">
                <a:solidFill>
                  <a:schemeClr val="accent1"/>
                </a:solidFill>
              </a:rPr>
              <a:t>3) </a:t>
            </a:r>
            <a:r>
              <a:rPr lang="en-US" dirty="0" smtClean="0">
                <a:solidFill>
                  <a:schemeClr val="accent1"/>
                </a:solidFill>
              </a:rPr>
              <a:t>↑oxyphilic cells, </a:t>
            </a:r>
            <a:r>
              <a:rPr lang="en-US" b="1" dirty="0" smtClean="0">
                <a:solidFill>
                  <a:schemeClr val="accent1"/>
                </a:solidFill>
              </a:rPr>
              <a:t>4) </a:t>
            </a:r>
            <a:r>
              <a:rPr lang="en-US" dirty="0" smtClean="0">
                <a:solidFill>
                  <a:schemeClr val="accent1"/>
                </a:solidFill>
              </a:rPr>
              <a:t>↓chief cells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5" y="28575"/>
            <a:ext cx="6279515" cy="452120"/>
          </a:xfrm>
          <a:prstGeom prst="rect">
            <a:avLst/>
          </a:prstGeom>
        </p:spPr>
        <p:txBody>
          <a:bodyPr vert="horz" wrap="square" lIns="0" tIns="12065" rIns="0" bIns="0" rtlCol="0">
            <a:spAutoFit/>
          </a:bodyPr>
          <a:lstStyle/>
          <a:p>
            <a:pPr marL="12700">
              <a:lnSpc>
                <a:spcPct val="100000"/>
              </a:lnSpc>
              <a:spcBef>
                <a:spcPts val="95"/>
              </a:spcBef>
              <a:tabLst>
                <a:tab pos="2637790" algn="l"/>
              </a:tabLst>
            </a:pPr>
            <a:r>
              <a:rPr sz="2800" spc="-10" dirty="0"/>
              <a:t>Pineal</a:t>
            </a:r>
            <a:r>
              <a:rPr sz="2800" spc="35" dirty="0"/>
              <a:t> </a:t>
            </a:r>
            <a:r>
              <a:rPr sz="2800" spc="-10" dirty="0"/>
              <a:t>gland	(Epiphysis</a:t>
            </a:r>
            <a:r>
              <a:rPr sz="2800" spc="-5" dirty="0"/>
              <a:t> </a:t>
            </a:r>
            <a:r>
              <a:rPr sz="2800" spc="-10" dirty="0"/>
              <a:t>cerebri)</a:t>
            </a:r>
            <a:endParaRPr sz="2800" dirty="0"/>
          </a:p>
        </p:txBody>
      </p:sp>
      <p:pic>
        <p:nvPicPr>
          <p:cNvPr id="3" name="object 3"/>
          <p:cNvPicPr/>
          <p:nvPr/>
        </p:nvPicPr>
        <p:blipFill>
          <a:blip r:embed="rId2" cstate="print"/>
          <a:stretch>
            <a:fillRect/>
          </a:stretch>
        </p:blipFill>
        <p:spPr>
          <a:xfrm>
            <a:off x="4648200" y="3873436"/>
            <a:ext cx="4191000" cy="2767076"/>
          </a:xfrm>
          <a:prstGeom prst="rect">
            <a:avLst/>
          </a:prstGeom>
        </p:spPr>
      </p:pic>
      <p:pic>
        <p:nvPicPr>
          <p:cNvPr id="4" name="object 4"/>
          <p:cNvPicPr/>
          <p:nvPr/>
        </p:nvPicPr>
        <p:blipFill>
          <a:blip r:embed="rId3" cstate="print"/>
          <a:stretch>
            <a:fillRect/>
          </a:stretch>
        </p:blipFill>
        <p:spPr>
          <a:xfrm>
            <a:off x="4686300" y="1219200"/>
            <a:ext cx="4114800" cy="2590800"/>
          </a:xfrm>
          <a:prstGeom prst="rect">
            <a:avLst/>
          </a:prstGeom>
        </p:spPr>
      </p:pic>
      <p:grpSp>
        <p:nvGrpSpPr>
          <p:cNvPr id="5" name="object 5"/>
          <p:cNvGrpSpPr/>
          <p:nvPr/>
        </p:nvGrpSpPr>
        <p:grpSpPr>
          <a:xfrm>
            <a:off x="133350" y="2800350"/>
            <a:ext cx="4381500" cy="3771900"/>
            <a:chOff x="133350" y="2800350"/>
            <a:chExt cx="4381500" cy="3771900"/>
          </a:xfrm>
        </p:grpSpPr>
        <p:pic>
          <p:nvPicPr>
            <p:cNvPr id="6" name="object 6"/>
            <p:cNvPicPr/>
            <p:nvPr/>
          </p:nvPicPr>
          <p:blipFill>
            <a:blip r:embed="rId4" cstate="print"/>
            <a:stretch>
              <a:fillRect/>
            </a:stretch>
          </p:blipFill>
          <p:spPr>
            <a:xfrm>
              <a:off x="152400" y="2819400"/>
              <a:ext cx="4343400" cy="3733800"/>
            </a:xfrm>
            <a:prstGeom prst="rect">
              <a:avLst/>
            </a:prstGeom>
          </p:spPr>
        </p:pic>
        <p:sp>
          <p:nvSpPr>
            <p:cNvPr id="7" name="object 7"/>
            <p:cNvSpPr/>
            <p:nvPr/>
          </p:nvSpPr>
          <p:spPr>
            <a:xfrm>
              <a:off x="142875" y="2809875"/>
              <a:ext cx="4362450" cy="3752850"/>
            </a:xfrm>
            <a:custGeom>
              <a:avLst/>
              <a:gdLst/>
              <a:ahLst/>
              <a:cxnLst/>
              <a:rect l="l" t="t" r="r" b="b"/>
              <a:pathLst>
                <a:path w="4362450" h="3752850">
                  <a:moveTo>
                    <a:pt x="0" y="3752850"/>
                  </a:moveTo>
                  <a:lnTo>
                    <a:pt x="4362450" y="3752850"/>
                  </a:lnTo>
                  <a:lnTo>
                    <a:pt x="4362450" y="0"/>
                  </a:lnTo>
                  <a:lnTo>
                    <a:pt x="0" y="0"/>
                  </a:lnTo>
                  <a:lnTo>
                    <a:pt x="0" y="3752850"/>
                  </a:lnTo>
                  <a:close/>
                </a:path>
              </a:pathLst>
            </a:custGeom>
            <a:ln w="19050">
              <a:solidFill>
                <a:srgbClr val="000000"/>
              </a:solidFill>
            </a:ln>
          </p:spPr>
          <p:txBody>
            <a:bodyPr wrap="square" lIns="0" tIns="0" rIns="0" bIns="0" rtlCol="0"/>
            <a:lstStyle/>
            <a:p>
              <a:endParaRPr/>
            </a:p>
          </p:txBody>
        </p:sp>
      </p:grpSp>
      <p:sp>
        <p:nvSpPr>
          <p:cNvPr id="8" name="object 8"/>
          <p:cNvSpPr txBox="1"/>
          <p:nvPr/>
        </p:nvSpPr>
        <p:spPr>
          <a:xfrm>
            <a:off x="142875" y="820962"/>
            <a:ext cx="4343400" cy="1979388"/>
          </a:xfrm>
          <a:prstGeom prst="rect">
            <a:avLst/>
          </a:prstGeom>
          <a:solidFill>
            <a:srgbClr val="BADFE2"/>
          </a:solidFill>
          <a:ln w="9525">
            <a:solidFill>
              <a:srgbClr val="000000"/>
            </a:solidFill>
          </a:ln>
        </p:spPr>
        <p:txBody>
          <a:bodyPr vert="horz" wrap="square" lIns="0" tIns="40005" rIns="0" bIns="0" rtlCol="0">
            <a:spAutoFit/>
          </a:bodyPr>
          <a:lstStyle/>
          <a:p>
            <a:pPr marL="359410" indent="-267335">
              <a:lnSpc>
                <a:spcPct val="100000"/>
              </a:lnSpc>
              <a:spcBef>
                <a:spcPts val="315"/>
              </a:spcBef>
              <a:buAutoNum type="arabicPlain"/>
              <a:tabLst>
                <a:tab pos="360045" algn="l"/>
              </a:tabLst>
            </a:pPr>
            <a:r>
              <a:rPr lang="en-US" sz="1800" b="1" spc="-10" dirty="0" err="1" smtClean="0">
                <a:latin typeface="Microsoft Sans Serif"/>
                <a:cs typeface="Microsoft Sans Serif"/>
              </a:rPr>
              <a:t>P</a:t>
            </a:r>
            <a:r>
              <a:rPr sz="1800" b="1" spc="-10" dirty="0" err="1" smtClean="0">
                <a:latin typeface="Microsoft Sans Serif"/>
                <a:cs typeface="Microsoft Sans Serif"/>
              </a:rPr>
              <a:t>inealocytes</a:t>
            </a:r>
            <a:r>
              <a:rPr lang="en-US" sz="1800" spc="-10" dirty="0" smtClean="0">
                <a:latin typeface="Microsoft Sans Serif"/>
                <a:cs typeface="Microsoft Sans Serif"/>
              </a:rPr>
              <a:t> </a:t>
            </a:r>
            <a:r>
              <a:rPr lang="en-US" sz="1800" spc="-10" dirty="0" smtClean="0">
                <a:solidFill>
                  <a:schemeClr val="accent1"/>
                </a:solidFill>
                <a:latin typeface="Microsoft Sans Serif"/>
                <a:cs typeface="Microsoft Sans Serif"/>
              </a:rPr>
              <a:t>(neurosecretory cells, secrete melatonin)</a:t>
            </a:r>
            <a:endParaRPr sz="1800" dirty="0">
              <a:solidFill>
                <a:schemeClr val="accent1"/>
              </a:solidFill>
              <a:latin typeface="Microsoft Sans Serif"/>
              <a:cs typeface="Microsoft Sans Serif"/>
            </a:endParaRPr>
          </a:p>
          <a:p>
            <a:pPr marL="347345" indent="-255270">
              <a:lnSpc>
                <a:spcPct val="100000"/>
              </a:lnSpc>
              <a:buAutoNum type="arabicPlain"/>
              <a:tabLst>
                <a:tab pos="347980" algn="l"/>
              </a:tabLst>
            </a:pPr>
            <a:r>
              <a:rPr sz="1800" b="1" spc="-5" dirty="0" smtClean="0">
                <a:latin typeface="Microsoft Sans Serif"/>
                <a:cs typeface="Microsoft Sans Serif"/>
              </a:rPr>
              <a:t>Astrocytes</a:t>
            </a:r>
            <a:r>
              <a:rPr lang="en-US" sz="1800" spc="-5" dirty="0" smtClean="0">
                <a:latin typeface="Microsoft Sans Serif"/>
                <a:cs typeface="Microsoft Sans Serif"/>
              </a:rPr>
              <a:t> </a:t>
            </a:r>
            <a:r>
              <a:rPr lang="en-US" sz="1800" spc="-5" dirty="0" smtClean="0">
                <a:solidFill>
                  <a:schemeClr val="accent1"/>
                </a:solidFill>
                <a:latin typeface="Microsoft Sans Serif"/>
                <a:cs typeface="Microsoft Sans Serif"/>
              </a:rPr>
              <a:t>(glial cells)</a:t>
            </a:r>
            <a:endParaRPr sz="1800" dirty="0">
              <a:solidFill>
                <a:schemeClr val="accent1"/>
              </a:solidFill>
              <a:latin typeface="Microsoft Sans Serif"/>
              <a:cs typeface="Microsoft Sans Serif"/>
            </a:endParaRPr>
          </a:p>
          <a:p>
            <a:pPr marL="359410" indent="-267335">
              <a:lnSpc>
                <a:spcPct val="100000"/>
              </a:lnSpc>
              <a:buAutoNum type="arabicPlain"/>
              <a:tabLst>
                <a:tab pos="360045" algn="l"/>
              </a:tabLst>
            </a:pPr>
            <a:r>
              <a:rPr sz="1800" b="1" spc="-5" dirty="0">
                <a:latin typeface="Microsoft Sans Serif"/>
                <a:cs typeface="Microsoft Sans Serif"/>
              </a:rPr>
              <a:t>Blood</a:t>
            </a:r>
            <a:r>
              <a:rPr sz="1800" b="1" spc="-20" dirty="0">
                <a:latin typeface="Microsoft Sans Serif"/>
                <a:cs typeface="Microsoft Sans Serif"/>
              </a:rPr>
              <a:t> </a:t>
            </a:r>
            <a:r>
              <a:rPr sz="1800" b="1" spc="-5" dirty="0">
                <a:latin typeface="Microsoft Sans Serif"/>
                <a:cs typeface="Microsoft Sans Serif"/>
              </a:rPr>
              <a:t>vessel</a:t>
            </a:r>
            <a:endParaRPr sz="1800" b="1" dirty="0">
              <a:latin typeface="Microsoft Sans Serif"/>
              <a:cs typeface="Microsoft Sans Serif"/>
            </a:endParaRPr>
          </a:p>
          <a:p>
            <a:pPr marL="377825" indent="-287655">
              <a:lnSpc>
                <a:spcPct val="100000"/>
              </a:lnSpc>
              <a:buFont typeface="Wingdings"/>
              <a:buChar char=""/>
              <a:tabLst>
                <a:tab pos="378460" algn="l"/>
              </a:tabLst>
            </a:pPr>
            <a:r>
              <a:rPr sz="1800" b="1" spc="-5" dirty="0">
                <a:solidFill>
                  <a:srgbClr val="FF0000"/>
                </a:solidFill>
                <a:latin typeface="Arial"/>
                <a:cs typeface="Arial"/>
              </a:rPr>
              <a:t>Brain</a:t>
            </a:r>
            <a:r>
              <a:rPr sz="1800" b="1" spc="-10" dirty="0">
                <a:solidFill>
                  <a:srgbClr val="FF0000"/>
                </a:solidFill>
                <a:latin typeface="Arial"/>
                <a:cs typeface="Arial"/>
              </a:rPr>
              <a:t> </a:t>
            </a:r>
            <a:r>
              <a:rPr sz="1800" b="1" spc="-5" dirty="0">
                <a:solidFill>
                  <a:srgbClr val="FF0000"/>
                </a:solidFill>
                <a:latin typeface="Arial"/>
                <a:cs typeface="Arial"/>
              </a:rPr>
              <a:t>sand</a:t>
            </a:r>
            <a:r>
              <a:rPr sz="1800" b="1" spc="-15" dirty="0">
                <a:solidFill>
                  <a:srgbClr val="FF0000"/>
                </a:solidFill>
                <a:latin typeface="Arial"/>
                <a:cs typeface="Arial"/>
              </a:rPr>
              <a:t> </a:t>
            </a:r>
            <a:r>
              <a:rPr sz="1800" b="1" spc="5" dirty="0">
                <a:solidFill>
                  <a:srgbClr val="FF0000"/>
                </a:solidFill>
                <a:latin typeface="Arial"/>
                <a:cs typeface="Arial"/>
              </a:rPr>
              <a:t>with</a:t>
            </a:r>
            <a:r>
              <a:rPr sz="1800" b="1" spc="-45" dirty="0">
                <a:solidFill>
                  <a:srgbClr val="FF0000"/>
                </a:solidFill>
                <a:latin typeface="Arial"/>
                <a:cs typeface="Arial"/>
              </a:rPr>
              <a:t> </a:t>
            </a:r>
            <a:r>
              <a:rPr sz="1800" b="1" dirty="0">
                <a:solidFill>
                  <a:srgbClr val="FF0000"/>
                </a:solidFill>
                <a:latin typeface="Arial"/>
                <a:cs typeface="Arial"/>
              </a:rPr>
              <a:t>old</a:t>
            </a:r>
            <a:r>
              <a:rPr sz="1800" b="1" spc="-10" dirty="0">
                <a:solidFill>
                  <a:srgbClr val="FF0000"/>
                </a:solidFill>
                <a:latin typeface="Arial"/>
                <a:cs typeface="Arial"/>
              </a:rPr>
              <a:t> </a:t>
            </a:r>
            <a:r>
              <a:rPr sz="1800" b="1" spc="-5" dirty="0" smtClean="0">
                <a:solidFill>
                  <a:srgbClr val="FF0000"/>
                </a:solidFill>
                <a:latin typeface="Arial"/>
                <a:cs typeface="Arial"/>
              </a:rPr>
              <a:t>age</a:t>
            </a:r>
            <a:r>
              <a:rPr lang="en-US" sz="1800" b="1" spc="-5" dirty="0" smtClean="0">
                <a:solidFill>
                  <a:srgbClr val="FF0000"/>
                </a:solidFill>
                <a:latin typeface="Arial"/>
                <a:cs typeface="Arial"/>
              </a:rPr>
              <a:t> </a:t>
            </a:r>
            <a:r>
              <a:rPr lang="en-US" spc="-5" dirty="0">
                <a:solidFill>
                  <a:schemeClr val="accent1"/>
                </a:solidFill>
                <a:latin typeface="Arial"/>
                <a:cs typeface="Arial"/>
              </a:rPr>
              <a:t>(</a:t>
            </a:r>
            <a:r>
              <a:rPr lang="en-US" spc="-5" dirty="0" smtClean="0">
                <a:solidFill>
                  <a:schemeClr val="accent1"/>
                </a:solidFill>
                <a:latin typeface="Arial"/>
                <a:cs typeface="Arial"/>
              </a:rPr>
              <a:t>calcification, These </a:t>
            </a:r>
            <a:r>
              <a:rPr lang="en-US" spc="-5" dirty="0">
                <a:solidFill>
                  <a:schemeClr val="accent1"/>
                </a:solidFill>
                <a:latin typeface="Arial"/>
                <a:cs typeface="Arial"/>
              </a:rPr>
              <a:t>are not a degenerative change; not pathological)</a:t>
            </a:r>
            <a:endParaRPr sz="1800" dirty="0">
              <a:solidFill>
                <a:schemeClr val="accent1"/>
              </a:solidFill>
              <a:latin typeface="Arial"/>
              <a:cs typeface="Arial"/>
            </a:endParaRPr>
          </a:p>
        </p:txBody>
      </p:sp>
      <p:sp>
        <p:nvSpPr>
          <p:cNvPr id="9" name="Rectangle 8"/>
          <p:cNvSpPr/>
          <p:nvPr/>
        </p:nvSpPr>
        <p:spPr>
          <a:xfrm>
            <a:off x="7162800" y="-1"/>
            <a:ext cx="1981200" cy="91440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Pineal gland+ pars nervosa </a:t>
            </a:r>
            <a:r>
              <a:rPr lang="en-US" b="1" dirty="0" smtClean="0">
                <a:solidFill>
                  <a:schemeClr val="accent1"/>
                </a:solidFill>
                <a:sym typeface="Wingdings" panose="05000000000000000000" pitchFamily="2" charset="2"/>
              </a:rPr>
              <a:t>nervous in origin </a:t>
            </a:r>
            <a:endParaRPr lang="en-US" b="1"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 y="34291"/>
            <a:ext cx="4270501" cy="574040"/>
          </a:xfrm>
          <a:prstGeom prst="rect">
            <a:avLst/>
          </a:prstGeom>
        </p:spPr>
        <p:txBody>
          <a:bodyPr vert="horz" wrap="square" lIns="0" tIns="12700" rIns="0" bIns="0" rtlCol="0">
            <a:spAutoFit/>
          </a:bodyPr>
          <a:lstStyle/>
          <a:p>
            <a:pPr marL="16510">
              <a:lnSpc>
                <a:spcPct val="100000"/>
              </a:lnSpc>
              <a:spcBef>
                <a:spcPts val="100"/>
              </a:spcBef>
            </a:pPr>
            <a:r>
              <a:rPr spc="-5" dirty="0"/>
              <a:t>Suprarenal</a:t>
            </a:r>
            <a:r>
              <a:rPr spc="-95" dirty="0"/>
              <a:t> </a:t>
            </a:r>
            <a:r>
              <a:rPr dirty="0"/>
              <a:t>gland</a:t>
            </a:r>
          </a:p>
        </p:txBody>
      </p:sp>
      <p:grpSp>
        <p:nvGrpSpPr>
          <p:cNvPr id="3" name="object 3"/>
          <p:cNvGrpSpPr/>
          <p:nvPr/>
        </p:nvGrpSpPr>
        <p:grpSpPr>
          <a:xfrm>
            <a:off x="0" y="608331"/>
            <a:ext cx="6934200" cy="5106669"/>
            <a:chOff x="405523" y="1371600"/>
            <a:chExt cx="8510270" cy="5181600"/>
          </a:xfrm>
        </p:grpSpPr>
        <p:pic>
          <p:nvPicPr>
            <p:cNvPr id="4" name="object 4"/>
            <p:cNvPicPr/>
            <p:nvPr/>
          </p:nvPicPr>
          <p:blipFill>
            <a:blip r:embed="rId2" cstate="print"/>
            <a:stretch>
              <a:fillRect/>
            </a:stretch>
          </p:blipFill>
          <p:spPr>
            <a:xfrm>
              <a:off x="609600" y="1371600"/>
              <a:ext cx="8305800" cy="5181600"/>
            </a:xfrm>
            <a:prstGeom prst="rect">
              <a:avLst/>
            </a:prstGeom>
          </p:spPr>
        </p:pic>
        <p:pic>
          <p:nvPicPr>
            <p:cNvPr id="5" name="object 5"/>
            <p:cNvPicPr/>
            <p:nvPr/>
          </p:nvPicPr>
          <p:blipFill>
            <a:blip r:embed="rId3" cstate="print"/>
            <a:stretch>
              <a:fillRect/>
            </a:stretch>
          </p:blipFill>
          <p:spPr>
            <a:xfrm>
              <a:off x="424573" y="1412748"/>
              <a:ext cx="2491613" cy="3357626"/>
            </a:xfrm>
            <a:prstGeom prst="rect">
              <a:avLst/>
            </a:prstGeom>
          </p:spPr>
        </p:pic>
        <p:sp>
          <p:nvSpPr>
            <p:cNvPr id="6" name="object 6"/>
            <p:cNvSpPr/>
            <p:nvPr/>
          </p:nvSpPr>
          <p:spPr>
            <a:xfrm>
              <a:off x="415048" y="1403223"/>
              <a:ext cx="2510790" cy="3376929"/>
            </a:xfrm>
            <a:custGeom>
              <a:avLst/>
              <a:gdLst/>
              <a:ahLst/>
              <a:cxnLst/>
              <a:rect l="l" t="t" r="r" b="b"/>
              <a:pathLst>
                <a:path w="2510790" h="3376929">
                  <a:moveTo>
                    <a:pt x="0" y="3376676"/>
                  </a:moveTo>
                  <a:lnTo>
                    <a:pt x="2510663" y="3376676"/>
                  </a:lnTo>
                  <a:lnTo>
                    <a:pt x="2510663" y="0"/>
                  </a:lnTo>
                  <a:lnTo>
                    <a:pt x="0" y="0"/>
                  </a:lnTo>
                  <a:lnTo>
                    <a:pt x="0" y="3376676"/>
                  </a:lnTo>
                  <a:close/>
                </a:path>
              </a:pathLst>
            </a:custGeom>
            <a:ln w="19050">
              <a:solidFill>
                <a:srgbClr val="000000"/>
              </a:solidFill>
            </a:ln>
          </p:spPr>
          <p:txBody>
            <a:bodyPr wrap="square" lIns="0" tIns="0" rIns="0" bIns="0" rtlCol="0"/>
            <a:lstStyle/>
            <a:p>
              <a:endParaRPr/>
            </a:p>
          </p:txBody>
        </p:sp>
      </p:grpSp>
      <p:sp>
        <p:nvSpPr>
          <p:cNvPr id="7" name="object 7"/>
          <p:cNvSpPr txBox="1"/>
          <p:nvPr/>
        </p:nvSpPr>
        <p:spPr>
          <a:xfrm>
            <a:off x="206756" y="1440307"/>
            <a:ext cx="13849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CC"/>
                </a:solidFill>
                <a:latin typeface="Arial"/>
                <a:cs typeface="Arial"/>
              </a:rPr>
              <a:t>glomerulosa</a:t>
            </a:r>
            <a:endParaRPr sz="1800">
              <a:latin typeface="Arial"/>
              <a:cs typeface="Arial"/>
            </a:endParaRPr>
          </a:p>
        </p:txBody>
      </p:sp>
      <p:sp>
        <p:nvSpPr>
          <p:cNvPr id="8" name="object 8"/>
          <p:cNvSpPr txBox="1"/>
          <p:nvPr/>
        </p:nvSpPr>
        <p:spPr>
          <a:xfrm>
            <a:off x="103428" y="2637535"/>
            <a:ext cx="12058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CC"/>
                </a:solidFill>
                <a:latin typeface="Arial"/>
                <a:cs typeface="Arial"/>
              </a:rPr>
              <a:t>fasciculata</a:t>
            </a:r>
            <a:endParaRPr sz="1800">
              <a:latin typeface="Arial"/>
              <a:cs typeface="Arial"/>
            </a:endParaRPr>
          </a:p>
        </p:txBody>
      </p:sp>
      <p:sp>
        <p:nvSpPr>
          <p:cNvPr id="9" name="object 9"/>
          <p:cNvSpPr txBox="1"/>
          <p:nvPr/>
        </p:nvSpPr>
        <p:spPr>
          <a:xfrm>
            <a:off x="249427" y="3717163"/>
            <a:ext cx="1116965" cy="299720"/>
          </a:xfrm>
          <a:prstGeom prst="rect">
            <a:avLst/>
          </a:prstGeom>
        </p:spPr>
        <p:txBody>
          <a:bodyPr vert="horz" wrap="square" lIns="0" tIns="12700" rIns="0" bIns="0" rtlCol="0">
            <a:spAutoFit/>
          </a:bodyPr>
          <a:lstStyle/>
          <a:p>
            <a:pPr marL="12700">
              <a:lnSpc>
                <a:spcPct val="100000"/>
              </a:lnSpc>
              <a:spcBef>
                <a:spcPts val="100"/>
              </a:spcBef>
            </a:pPr>
            <a:r>
              <a:rPr sz="1800" b="1" spc="-5" dirty="0" err="1">
                <a:solidFill>
                  <a:srgbClr val="3333CC"/>
                </a:solidFill>
                <a:latin typeface="Arial"/>
                <a:cs typeface="Arial"/>
              </a:rPr>
              <a:t>reticularis</a:t>
            </a:r>
            <a:endParaRPr sz="1800" dirty="0">
              <a:latin typeface="Arial"/>
              <a:cs typeface="Arial"/>
            </a:endParaRPr>
          </a:p>
        </p:txBody>
      </p:sp>
      <p:sp>
        <p:nvSpPr>
          <p:cNvPr id="10" name="Rectangle 9"/>
          <p:cNvSpPr/>
          <p:nvPr/>
        </p:nvSpPr>
        <p:spPr>
          <a:xfrm>
            <a:off x="19050" y="5715001"/>
            <a:ext cx="7143750" cy="1108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1"/>
                </a:solidFill>
                <a:sym typeface="Wingdings" panose="05000000000000000000" pitchFamily="2" charset="2"/>
              </a:rPr>
              <a:t>cortex</a:t>
            </a:r>
            <a:r>
              <a:rPr lang="en-US"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yellow in fresh state , contain cells full of fat droplets (precursor)</a:t>
            </a:r>
          </a:p>
          <a:p>
            <a:r>
              <a:rPr lang="en-US" b="1" dirty="0" smtClean="0">
                <a:solidFill>
                  <a:schemeClr val="accent1"/>
                </a:solidFill>
                <a:sym typeface="Wingdings" panose="05000000000000000000" pitchFamily="2" charset="2"/>
              </a:rPr>
              <a:t>Medulla</a:t>
            </a:r>
            <a:r>
              <a:rPr lang="ar-JO"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Reddish-brown in fresh state, contain B.Vs</a:t>
            </a:r>
          </a:p>
          <a:p>
            <a:pPr algn="r"/>
            <a:r>
              <a:rPr lang="ar-JO" b="1" dirty="0" smtClean="0">
                <a:solidFill>
                  <a:schemeClr val="accent1"/>
                </a:solidFill>
                <a:sym typeface="Wingdings" panose="05000000000000000000" pitchFamily="2" charset="2"/>
              </a:rPr>
              <a:t>كيف اميزالنخاع من القشرة وهو اصلاً ما في حد فاصل واضح بينهم؟</a:t>
            </a:r>
          </a:p>
          <a:p>
            <a:pPr algn="r"/>
            <a:r>
              <a:rPr lang="ar-JO" dirty="0" smtClean="0">
                <a:solidFill>
                  <a:schemeClr val="accent1"/>
                </a:solidFill>
                <a:sym typeface="Wingdings" panose="05000000000000000000" pitchFamily="2" charset="2"/>
              </a:rPr>
              <a:t>من اختلاف اللون: القشرة لونها اصفر, والنخاع بني  </a:t>
            </a:r>
            <a:r>
              <a:rPr lang="en-US" dirty="0" smtClean="0">
                <a:solidFill>
                  <a:schemeClr val="accent1"/>
                </a:solidFill>
                <a:sym typeface="Wingdings" panose="05000000000000000000" pitchFamily="2" charset="2"/>
              </a:rPr>
              <a:t>   </a:t>
            </a:r>
            <a:endParaRPr lang="en-US" dirty="0">
              <a:solidFill>
                <a:schemeClr val="accent1"/>
              </a:solidFill>
            </a:endParaRPr>
          </a:p>
        </p:txBody>
      </p:sp>
      <p:cxnSp>
        <p:nvCxnSpPr>
          <p:cNvPr id="12" name="Straight Arrow Connector 11"/>
          <p:cNvCxnSpPr/>
          <p:nvPr/>
        </p:nvCxnSpPr>
        <p:spPr>
          <a:xfrm>
            <a:off x="5715000" y="417830"/>
            <a:ext cx="22860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32741" y="69315"/>
            <a:ext cx="3624710" cy="400110"/>
          </a:xfrm>
          <a:prstGeom prst="rect">
            <a:avLst/>
          </a:prstGeom>
          <a:noFill/>
        </p:spPr>
        <p:txBody>
          <a:bodyPr wrap="none" rtlCol="0">
            <a:spAutoFit/>
          </a:bodyPr>
          <a:lstStyle/>
          <a:p>
            <a:r>
              <a:rPr lang="en-US" sz="2000" b="1" dirty="0" smtClean="0">
                <a:solidFill>
                  <a:schemeClr val="accent1"/>
                </a:solidFill>
              </a:rPr>
              <a:t>Thick connective tissue capsule. </a:t>
            </a:r>
          </a:p>
        </p:txBody>
      </p:sp>
      <p:pic>
        <p:nvPicPr>
          <p:cNvPr id="14" name="Picture 13"/>
          <p:cNvPicPr>
            <a:picLocks noChangeAspect="1"/>
          </p:cNvPicPr>
          <p:nvPr/>
        </p:nvPicPr>
        <p:blipFill>
          <a:blip r:embed="rId4"/>
          <a:stretch>
            <a:fillRect/>
          </a:stretch>
        </p:blipFill>
        <p:spPr>
          <a:xfrm>
            <a:off x="6858001" y="1352897"/>
            <a:ext cx="2286000" cy="9331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3732" y="126314"/>
            <a:ext cx="5803265" cy="697230"/>
          </a:xfrm>
          <a:prstGeom prst="rect">
            <a:avLst/>
          </a:prstGeom>
        </p:spPr>
        <p:txBody>
          <a:bodyPr vert="horz" wrap="square" lIns="0" tIns="13335" rIns="0" bIns="0" rtlCol="0">
            <a:spAutoFit/>
          </a:bodyPr>
          <a:lstStyle/>
          <a:p>
            <a:pPr marL="12700">
              <a:lnSpc>
                <a:spcPct val="100000"/>
              </a:lnSpc>
              <a:spcBef>
                <a:spcPts val="105"/>
              </a:spcBef>
            </a:pPr>
            <a:r>
              <a:rPr sz="4400" spc="-5" dirty="0"/>
              <a:t>PITUITARY</a:t>
            </a:r>
            <a:r>
              <a:rPr sz="4400" spc="-90" dirty="0"/>
              <a:t> </a:t>
            </a:r>
            <a:r>
              <a:rPr sz="4400" spc="5" dirty="0"/>
              <a:t>GLAND</a:t>
            </a:r>
            <a:endParaRPr sz="4400"/>
          </a:p>
        </p:txBody>
      </p:sp>
      <p:grpSp>
        <p:nvGrpSpPr>
          <p:cNvPr id="3" name="object 3"/>
          <p:cNvGrpSpPr/>
          <p:nvPr/>
        </p:nvGrpSpPr>
        <p:grpSpPr>
          <a:xfrm>
            <a:off x="33338" y="818782"/>
            <a:ext cx="8439150" cy="5238750"/>
            <a:chOff x="352425" y="1343025"/>
            <a:chExt cx="8439150" cy="5238750"/>
          </a:xfrm>
        </p:grpSpPr>
        <p:pic>
          <p:nvPicPr>
            <p:cNvPr id="4" name="object 4"/>
            <p:cNvPicPr/>
            <p:nvPr/>
          </p:nvPicPr>
          <p:blipFill>
            <a:blip r:embed="rId2" cstate="print"/>
            <a:stretch>
              <a:fillRect/>
            </a:stretch>
          </p:blipFill>
          <p:spPr>
            <a:xfrm>
              <a:off x="381000" y="1371600"/>
              <a:ext cx="8382000" cy="5181600"/>
            </a:xfrm>
            <a:prstGeom prst="rect">
              <a:avLst/>
            </a:prstGeom>
          </p:spPr>
        </p:pic>
        <p:sp>
          <p:nvSpPr>
            <p:cNvPr id="5" name="object 5"/>
            <p:cNvSpPr/>
            <p:nvPr/>
          </p:nvSpPr>
          <p:spPr>
            <a:xfrm>
              <a:off x="366712" y="1357312"/>
              <a:ext cx="8410575" cy="5210175"/>
            </a:xfrm>
            <a:custGeom>
              <a:avLst/>
              <a:gdLst/>
              <a:ahLst/>
              <a:cxnLst/>
              <a:rect l="l" t="t" r="r" b="b"/>
              <a:pathLst>
                <a:path w="8410575" h="5210175">
                  <a:moveTo>
                    <a:pt x="0" y="5210175"/>
                  </a:moveTo>
                  <a:lnTo>
                    <a:pt x="8410575" y="5210175"/>
                  </a:lnTo>
                  <a:lnTo>
                    <a:pt x="8410575" y="0"/>
                  </a:lnTo>
                  <a:lnTo>
                    <a:pt x="0" y="0"/>
                  </a:lnTo>
                  <a:lnTo>
                    <a:pt x="0" y="5210175"/>
                  </a:lnTo>
                  <a:close/>
                </a:path>
              </a:pathLst>
            </a:custGeom>
            <a:ln w="28575">
              <a:solidFill>
                <a:srgbClr val="000000"/>
              </a:solidFill>
            </a:ln>
          </p:spPr>
          <p:txBody>
            <a:bodyPr wrap="square" lIns="0" tIns="0" rIns="0" bIns="0" rtlCol="0"/>
            <a:lstStyle/>
            <a:p>
              <a:endParaRPr/>
            </a:p>
          </p:txBody>
        </p:sp>
      </p:grpSp>
      <p:cxnSp>
        <p:nvCxnSpPr>
          <p:cNvPr id="7" name="Straight Arrow Connector 6"/>
          <p:cNvCxnSpPr/>
          <p:nvPr/>
        </p:nvCxnSpPr>
        <p:spPr>
          <a:xfrm flipH="1">
            <a:off x="3914776" y="5824169"/>
            <a:ext cx="257174"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338" y="6052769"/>
            <a:ext cx="3962400" cy="8147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Pale, full of fibers (unmyelinated axons) come from supraoptic + paraventricular nuclei to transmit neuro secretions</a:t>
            </a:r>
            <a:endParaRPr lang="en-US" b="1" dirty="0">
              <a:solidFill>
                <a:srgbClr val="002060"/>
              </a:solidFill>
            </a:endParaRPr>
          </a:p>
        </p:txBody>
      </p:sp>
      <p:sp>
        <p:nvSpPr>
          <p:cNvPr id="14" name="TextBox 13"/>
          <p:cNvSpPr txBox="1"/>
          <p:nvPr/>
        </p:nvSpPr>
        <p:spPr>
          <a:xfrm>
            <a:off x="61913" y="4267200"/>
            <a:ext cx="2264915" cy="461665"/>
          </a:xfrm>
          <a:prstGeom prst="rect">
            <a:avLst/>
          </a:prstGeom>
          <a:noFill/>
        </p:spPr>
        <p:txBody>
          <a:bodyPr wrap="none" rtlCol="0">
            <a:spAutoFit/>
          </a:bodyPr>
          <a:lstStyle/>
          <a:p>
            <a:r>
              <a:rPr lang="en-US" sz="2400" b="1" dirty="0" smtClean="0"/>
              <a:t>Pars intermedia </a:t>
            </a:r>
            <a:endParaRPr lang="en-US" sz="2400" b="1" dirty="0"/>
          </a:p>
        </p:txBody>
      </p:sp>
      <p:sp>
        <p:nvSpPr>
          <p:cNvPr id="15" name="TextBox 14"/>
          <p:cNvSpPr txBox="1"/>
          <p:nvPr/>
        </p:nvSpPr>
        <p:spPr>
          <a:xfrm>
            <a:off x="0" y="3244394"/>
            <a:ext cx="1853649" cy="677108"/>
          </a:xfrm>
          <a:prstGeom prst="rect">
            <a:avLst/>
          </a:prstGeom>
          <a:noFill/>
        </p:spPr>
        <p:txBody>
          <a:bodyPr wrap="none" rtlCol="0">
            <a:spAutoFit/>
          </a:bodyPr>
          <a:lstStyle/>
          <a:p>
            <a:r>
              <a:rPr lang="en-US" sz="2000" b="1" dirty="0" smtClean="0">
                <a:solidFill>
                  <a:schemeClr val="tx2"/>
                </a:solidFill>
              </a:rPr>
              <a:t>Rathke’s pouch </a:t>
            </a:r>
          </a:p>
          <a:p>
            <a:endParaRPr lang="en-US" dirty="0"/>
          </a:p>
        </p:txBody>
      </p:sp>
      <p:sp>
        <p:nvSpPr>
          <p:cNvPr id="16" name="Rectangle 15"/>
          <p:cNvSpPr/>
          <p:nvPr/>
        </p:nvSpPr>
        <p:spPr>
          <a:xfrm>
            <a:off x="5181600" y="6028957"/>
            <a:ext cx="3924301" cy="8290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a:p>
            <a:r>
              <a:rPr lang="en-US" sz="1600" b="1" dirty="0" smtClean="0">
                <a:solidFill>
                  <a:schemeClr val="tx2"/>
                </a:solidFill>
              </a:rPr>
              <a:t>Highly vascular region containing the veins of the </a:t>
            </a:r>
            <a:r>
              <a:rPr lang="en-US" sz="1600" b="1" dirty="0" err="1" smtClean="0">
                <a:solidFill>
                  <a:schemeClr val="tx2"/>
                </a:solidFill>
              </a:rPr>
              <a:t>hypophyseal</a:t>
            </a:r>
            <a:r>
              <a:rPr lang="en-US" sz="1600" b="1" dirty="0" smtClean="0">
                <a:solidFill>
                  <a:schemeClr val="tx2"/>
                </a:solidFill>
              </a:rPr>
              <a:t> portal system and wraps the infundibulum. Contain </a:t>
            </a:r>
            <a:r>
              <a:rPr lang="en-US" sz="1600" b="1" dirty="0" err="1" smtClean="0">
                <a:solidFill>
                  <a:schemeClr val="tx2"/>
                </a:solidFill>
              </a:rPr>
              <a:t>chromophobes</a:t>
            </a:r>
            <a:r>
              <a:rPr lang="en-US" sz="1600" b="1" dirty="0" smtClean="0">
                <a:solidFill>
                  <a:schemeClr val="tx2"/>
                </a:solidFill>
              </a:rPr>
              <a:t> </a:t>
            </a:r>
          </a:p>
          <a:p>
            <a:pPr algn="ctr"/>
            <a:endParaRPr lang="en-US" dirty="0">
              <a:solidFill>
                <a:schemeClr val="tx2"/>
              </a:solidFill>
            </a:endParaRPr>
          </a:p>
        </p:txBody>
      </p:sp>
      <p:cxnSp>
        <p:nvCxnSpPr>
          <p:cNvPr id="27" name="Straight Arrow Connector 26"/>
          <p:cNvCxnSpPr/>
          <p:nvPr/>
        </p:nvCxnSpPr>
        <p:spPr>
          <a:xfrm flipH="1">
            <a:off x="6553200" y="4081095"/>
            <a:ext cx="457200" cy="2081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914400" y="609600"/>
            <a:ext cx="38100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2162" y="236696"/>
            <a:ext cx="1364476" cy="400110"/>
          </a:xfrm>
          <a:prstGeom prst="rect">
            <a:avLst/>
          </a:prstGeom>
          <a:noFill/>
        </p:spPr>
        <p:txBody>
          <a:bodyPr wrap="none" rtlCol="0">
            <a:spAutoFit/>
          </a:bodyPr>
          <a:lstStyle/>
          <a:p>
            <a:r>
              <a:rPr lang="en-US" sz="2000" b="1" dirty="0" smtClean="0">
                <a:solidFill>
                  <a:srgbClr val="0070C0"/>
                </a:solidFill>
              </a:rPr>
              <a:t>Full of cells</a:t>
            </a:r>
            <a:endParaRPr lang="en-US" sz="20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7864" y="466166"/>
            <a:ext cx="5211445" cy="697230"/>
          </a:xfrm>
          <a:prstGeom prst="rect">
            <a:avLst/>
          </a:prstGeom>
        </p:spPr>
        <p:txBody>
          <a:bodyPr vert="horz" wrap="square" lIns="0" tIns="13335" rIns="0" bIns="0" rtlCol="0">
            <a:spAutoFit/>
          </a:bodyPr>
          <a:lstStyle/>
          <a:p>
            <a:pPr marL="12700">
              <a:lnSpc>
                <a:spcPct val="100000"/>
              </a:lnSpc>
              <a:spcBef>
                <a:spcPts val="105"/>
              </a:spcBef>
            </a:pPr>
            <a:r>
              <a:rPr sz="4400" spc="-5" dirty="0"/>
              <a:t>Suprarenal</a:t>
            </a:r>
            <a:r>
              <a:rPr sz="4400" spc="-80" dirty="0"/>
              <a:t> </a:t>
            </a:r>
            <a:r>
              <a:rPr sz="4400" dirty="0"/>
              <a:t>gland</a:t>
            </a:r>
            <a:endParaRPr sz="4400"/>
          </a:p>
        </p:txBody>
      </p:sp>
      <p:pic>
        <p:nvPicPr>
          <p:cNvPr id="3" name="object 3"/>
          <p:cNvPicPr/>
          <p:nvPr/>
        </p:nvPicPr>
        <p:blipFill>
          <a:blip r:embed="rId2" cstate="print"/>
          <a:stretch>
            <a:fillRect/>
          </a:stretch>
        </p:blipFill>
        <p:spPr>
          <a:xfrm>
            <a:off x="457200" y="1447800"/>
            <a:ext cx="8229600" cy="5105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5" y="9525"/>
            <a:ext cx="5211445" cy="697230"/>
          </a:xfrm>
          <a:prstGeom prst="rect">
            <a:avLst/>
          </a:prstGeom>
        </p:spPr>
        <p:txBody>
          <a:bodyPr vert="horz" wrap="square" lIns="0" tIns="13335" rIns="0" bIns="0" rtlCol="0">
            <a:spAutoFit/>
          </a:bodyPr>
          <a:lstStyle/>
          <a:p>
            <a:pPr marL="12700">
              <a:lnSpc>
                <a:spcPct val="100000"/>
              </a:lnSpc>
              <a:spcBef>
                <a:spcPts val="105"/>
              </a:spcBef>
            </a:pPr>
            <a:r>
              <a:rPr sz="4400" spc="-5" dirty="0"/>
              <a:t>Suprarenal</a:t>
            </a:r>
            <a:r>
              <a:rPr sz="4400" spc="-80" dirty="0"/>
              <a:t> </a:t>
            </a:r>
            <a:r>
              <a:rPr sz="4400" dirty="0"/>
              <a:t>gland</a:t>
            </a:r>
          </a:p>
        </p:txBody>
      </p:sp>
      <p:pic>
        <p:nvPicPr>
          <p:cNvPr id="3" name="object 3"/>
          <p:cNvPicPr/>
          <p:nvPr/>
        </p:nvPicPr>
        <p:blipFill>
          <a:blip r:embed="rId2" cstate="print"/>
          <a:stretch>
            <a:fillRect/>
          </a:stretch>
        </p:blipFill>
        <p:spPr>
          <a:xfrm>
            <a:off x="5227136" y="0"/>
            <a:ext cx="3886200" cy="5029200"/>
          </a:xfrm>
          <a:prstGeom prst="rect">
            <a:avLst/>
          </a:prstGeom>
        </p:spPr>
      </p:pic>
      <p:pic>
        <p:nvPicPr>
          <p:cNvPr id="4" name="object 4"/>
          <p:cNvPicPr/>
          <p:nvPr/>
        </p:nvPicPr>
        <p:blipFill>
          <a:blip r:embed="rId3" cstate="print"/>
          <a:stretch>
            <a:fillRect/>
          </a:stretch>
        </p:blipFill>
        <p:spPr>
          <a:xfrm>
            <a:off x="76200" y="1600200"/>
            <a:ext cx="5144770" cy="4343400"/>
          </a:xfrm>
          <a:prstGeom prst="rect">
            <a:avLst/>
          </a:prstGeom>
        </p:spPr>
      </p:pic>
      <p:cxnSp>
        <p:nvCxnSpPr>
          <p:cNvPr id="6" name="Straight Arrow Connector 5"/>
          <p:cNvCxnSpPr/>
          <p:nvPr/>
        </p:nvCxnSpPr>
        <p:spPr>
          <a:xfrm flipH="1">
            <a:off x="609600" y="1447800"/>
            <a:ext cx="76200" cy="99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1078468"/>
            <a:ext cx="981807" cy="369332"/>
          </a:xfrm>
          <a:prstGeom prst="rect">
            <a:avLst/>
          </a:prstGeom>
          <a:noFill/>
        </p:spPr>
        <p:txBody>
          <a:bodyPr wrap="none" rtlCol="0">
            <a:spAutoFit/>
          </a:bodyPr>
          <a:lstStyle/>
          <a:p>
            <a:r>
              <a:rPr lang="en-US" b="1" dirty="0" smtClean="0">
                <a:solidFill>
                  <a:schemeClr val="accent1"/>
                </a:solidFill>
              </a:rPr>
              <a:t>Capsule </a:t>
            </a:r>
            <a:endParaRPr lang="en-US" b="1" dirty="0">
              <a:solidFill>
                <a:schemeClr val="accent1"/>
              </a:solidFill>
            </a:endParaRPr>
          </a:p>
        </p:txBody>
      </p:sp>
      <p:cxnSp>
        <p:nvCxnSpPr>
          <p:cNvPr id="10" name="Straight Arrow Connector 9"/>
          <p:cNvCxnSpPr/>
          <p:nvPr/>
        </p:nvCxnSpPr>
        <p:spPr>
          <a:xfrm flipH="1">
            <a:off x="3124200" y="1263134"/>
            <a:ext cx="457200" cy="10990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1971" y="656808"/>
            <a:ext cx="3161029" cy="646331"/>
          </a:xfrm>
          <a:prstGeom prst="rect">
            <a:avLst/>
          </a:prstGeom>
          <a:noFill/>
        </p:spPr>
        <p:txBody>
          <a:bodyPr wrap="square" rtlCol="0">
            <a:spAutoFit/>
          </a:bodyPr>
          <a:lstStyle/>
          <a:p>
            <a:r>
              <a:rPr lang="en-US" b="1" dirty="0" smtClean="0">
                <a:solidFill>
                  <a:schemeClr val="accent1"/>
                </a:solidFill>
              </a:rPr>
              <a:t>Acidophilic, vacuolated, cortical, steroid producing cells</a:t>
            </a:r>
            <a:endParaRPr lang="en-US" b="1" dirty="0">
              <a:solidFill>
                <a:schemeClr val="accent1"/>
              </a:solidFill>
            </a:endParaRPr>
          </a:p>
        </p:txBody>
      </p:sp>
      <p:cxnSp>
        <p:nvCxnSpPr>
          <p:cNvPr id="13" name="Straight Arrow Connector 12"/>
          <p:cNvCxnSpPr/>
          <p:nvPr/>
        </p:nvCxnSpPr>
        <p:spPr>
          <a:xfrm flipV="1">
            <a:off x="1447800" y="5638800"/>
            <a:ext cx="228600" cy="609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675" y="6138208"/>
            <a:ext cx="2643096" cy="369332"/>
          </a:xfrm>
          <a:prstGeom prst="rect">
            <a:avLst/>
          </a:prstGeom>
          <a:noFill/>
        </p:spPr>
        <p:txBody>
          <a:bodyPr wrap="none" rtlCol="0">
            <a:spAutoFit/>
          </a:bodyPr>
          <a:lstStyle/>
          <a:p>
            <a:r>
              <a:rPr lang="en-US" b="1" dirty="0" smtClean="0">
                <a:solidFill>
                  <a:schemeClr val="accent1"/>
                </a:solidFill>
              </a:rPr>
              <a:t>Basophilic medullary cells</a:t>
            </a:r>
            <a:endParaRPr lang="en-US" b="1" dirty="0">
              <a:solidFill>
                <a:schemeClr val="accent1"/>
              </a:solidFill>
            </a:endParaRPr>
          </a:p>
        </p:txBody>
      </p:sp>
      <p:cxnSp>
        <p:nvCxnSpPr>
          <p:cNvPr id="16" name="Straight Arrow Connector 15"/>
          <p:cNvCxnSpPr/>
          <p:nvPr/>
        </p:nvCxnSpPr>
        <p:spPr>
          <a:xfrm flipH="1" flipV="1">
            <a:off x="2552700" y="5438776"/>
            <a:ext cx="990600" cy="809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6200776"/>
            <a:ext cx="1215841" cy="369332"/>
          </a:xfrm>
          <a:prstGeom prst="rect">
            <a:avLst/>
          </a:prstGeom>
          <a:noFill/>
        </p:spPr>
        <p:txBody>
          <a:bodyPr wrap="square" rtlCol="0">
            <a:spAutoFit/>
          </a:bodyPr>
          <a:lstStyle/>
          <a:p>
            <a:r>
              <a:rPr lang="en-US" b="1" dirty="0" smtClean="0">
                <a:solidFill>
                  <a:schemeClr val="accent1"/>
                </a:solidFill>
              </a:rPr>
              <a:t>Large B.V</a:t>
            </a:r>
            <a:endParaRPr lang="en-US" b="1" dirty="0">
              <a:solidFill>
                <a:schemeClr val="accent1"/>
              </a:solidFill>
            </a:endParaRPr>
          </a:p>
        </p:txBody>
      </p:sp>
      <p:sp>
        <p:nvSpPr>
          <p:cNvPr id="19" name="TextBox 18"/>
          <p:cNvSpPr txBox="1"/>
          <p:nvPr/>
        </p:nvSpPr>
        <p:spPr>
          <a:xfrm>
            <a:off x="-19050" y="6507540"/>
            <a:ext cx="3317255" cy="369332"/>
          </a:xfrm>
          <a:prstGeom prst="rect">
            <a:avLst/>
          </a:prstGeom>
          <a:noFill/>
        </p:spPr>
        <p:txBody>
          <a:bodyPr wrap="none" rtlCol="0">
            <a:spAutoFit/>
          </a:bodyPr>
          <a:lstStyle/>
          <a:p>
            <a:r>
              <a:rPr lang="en-US" b="1" dirty="0" smtClean="0">
                <a:solidFill>
                  <a:schemeClr val="accent1"/>
                </a:solidFill>
              </a:rPr>
              <a:t>**medulla</a:t>
            </a:r>
            <a:r>
              <a:rPr lang="en-US" b="1" dirty="0" smtClean="0">
                <a:solidFill>
                  <a:schemeClr val="accent1"/>
                </a:solidFill>
                <a:sym typeface="Wingdings" panose="05000000000000000000" pitchFamily="2" charset="2"/>
              </a:rPr>
              <a:t> highly vascularized </a:t>
            </a:r>
            <a:endParaRPr lang="en-US" b="1" dirty="0">
              <a:solidFill>
                <a:schemeClr val="accent1"/>
              </a:solidFill>
            </a:endParaRPr>
          </a:p>
        </p:txBody>
      </p:sp>
      <p:sp>
        <p:nvSpPr>
          <p:cNvPr id="21" name="Rectangle 20"/>
          <p:cNvSpPr/>
          <p:nvPr/>
        </p:nvSpPr>
        <p:spPr>
          <a:xfrm>
            <a:off x="5220970" y="5038725"/>
            <a:ext cx="3892366" cy="1531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chemeClr val="accent1"/>
                </a:solidFill>
              </a:rPr>
              <a:t>** اسباب تسمية الطبقات:</a:t>
            </a:r>
            <a:endParaRPr lang="en-US" b="1" dirty="0" smtClean="0">
              <a:solidFill>
                <a:schemeClr val="accent1"/>
              </a:solidFill>
            </a:endParaRPr>
          </a:p>
          <a:p>
            <a:pPr algn="ctr"/>
            <a:r>
              <a:rPr lang="en-US" b="1" dirty="0" smtClean="0">
                <a:solidFill>
                  <a:schemeClr val="accent1"/>
                </a:solidFill>
              </a:rPr>
              <a:t>1)Z. glomerulosa</a:t>
            </a:r>
            <a:r>
              <a:rPr lang="en-US" b="1" dirty="0" smtClean="0">
                <a:solidFill>
                  <a:schemeClr val="accent1"/>
                </a:solidFill>
                <a:sym typeface="Wingdings" panose="05000000000000000000" pitchFamily="2" charset="2"/>
              </a:rPr>
              <a:t> presence of arches</a:t>
            </a:r>
          </a:p>
          <a:p>
            <a:pPr algn="ctr"/>
            <a:r>
              <a:rPr lang="en-US" b="1" dirty="0" smtClean="0">
                <a:solidFill>
                  <a:schemeClr val="accent1"/>
                </a:solidFill>
                <a:sym typeface="Wingdings" panose="05000000000000000000" pitchFamily="2" charset="2"/>
              </a:rPr>
              <a:t>2)Z. fasciculata highly vacuolated </a:t>
            </a:r>
            <a:endParaRPr lang="en-US" b="1" dirty="0">
              <a:solidFill>
                <a:schemeClr val="accent1"/>
              </a:solidFill>
            </a:endParaRPr>
          </a:p>
          <a:p>
            <a:pPr algn="ctr"/>
            <a:r>
              <a:rPr lang="en-US" b="1" dirty="0" smtClean="0">
                <a:solidFill>
                  <a:schemeClr val="accent1"/>
                </a:solidFill>
              </a:rPr>
              <a:t> 3) Z. Reticularis</a:t>
            </a:r>
            <a:r>
              <a:rPr lang="en-US" b="1" dirty="0" smtClean="0">
                <a:solidFill>
                  <a:schemeClr val="accent1"/>
                </a:solidFill>
                <a:sym typeface="Wingdings" panose="05000000000000000000" pitchFamily="2" charset="2"/>
              </a:rPr>
              <a:t> cells for irregular anastomosing cords (reticulum) </a:t>
            </a:r>
            <a:endParaRPr lang="en-US" b="1"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 y="10594"/>
            <a:ext cx="5211445" cy="697230"/>
          </a:xfrm>
          <a:prstGeom prst="rect">
            <a:avLst/>
          </a:prstGeom>
        </p:spPr>
        <p:txBody>
          <a:bodyPr vert="horz" wrap="square" lIns="0" tIns="13335" rIns="0" bIns="0" rtlCol="0">
            <a:spAutoFit/>
          </a:bodyPr>
          <a:lstStyle/>
          <a:p>
            <a:pPr marL="12700">
              <a:lnSpc>
                <a:spcPct val="100000"/>
              </a:lnSpc>
              <a:spcBef>
                <a:spcPts val="105"/>
              </a:spcBef>
            </a:pPr>
            <a:r>
              <a:rPr sz="4400" spc="-5" dirty="0"/>
              <a:t>Suprarenal</a:t>
            </a:r>
            <a:r>
              <a:rPr sz="4400" spc="-80" dirty="0"/>
              <a:t> </a:t>
            </a:r>
            <a:r>
              <a:rPr sz="4400" dirty="0"/>
              <a:t>gland</a:t>
            </a:r>
          </a:p>
        </p:txBody>
      </p:sp>
      <p:grpSp>
        <p:nvGrpSpPr>
          <p:cNvPr id="3" name="object 3"/>
          <p:cNvGrpSpPr/>
          <p:nvPr/>
        </p:nvGrpSpPr>
        <p:grpSpPr>
          <a:xfrm>
            <a:off x="4379976" y="620649"/>
            <a:ext cx="4572000" cy="5146474"/>
            <a:chOff x="4511675" y="1066800"/>
            <a:chExt cx="4572000" cy="5410200"/>
          </a:xfrm>
        </p:grpSpPr>
        <p:pic>
          <p:nvPicPr>
            <p:cNvPr id="4" name="object 4"/>
            <p:cNvPicPr/>
            <p:nvPr/>
          </p:nvPicPr>
          <p:blipFill>
            <a:blip r:embed="rId2" cstate="print"/>
            <a:stretch>
              <a:fillRect/>
            </a:stretch>
          </p:blipFill>
          <p:spPr>
            <a:xfrm>
              <a:off x="4511675" y="1066800"/>
              <a:ext cx="4572000" cy="5410200"/>
            </a:xfrm>
            <a:prstGeom prst="rect">
              <a:avLst/>
            </a:prstGeom>
          </p:spPr>
        </p:pic>
        <p:sp>
          <p:nvSpPr>
            <p:cNvPr id="5" name="object 5"/>
            <p:cNvSpPr/>
            <p:nvPr/>
          </p:nvSpPr>
          <p:spPr>
            <a:xfrm>
              <a:off x="5181600" y="2438400"/>
              <a:ext cx="533400" cy="609600"/>
            </a:xfrm>
            <a:custGeom>
              <a:avLst/>
              <a:gdLst/>
              <a:ahLst/>
              <a:cxnLst/>
              <a:rect l="l" t="t" r="r" b="b"/>
              <a:pathLst>
                <a:path w="533400" h="609600">
                  <a:moveTo>
                    <a:pt x="533400" y="0"/>
                  </a:moveTo>
                  <a:lnTo>
                    <a:pt x="0" y="0"/>
                  </a:lnTo>
                  <a:lnTo>
                    <a:pt x="0" y="609600"/>
                  </a:lnTo>
                  <a:lnTo>
                    <a:pt x="533400" y="609600"/>
                  </a:lnTo>
                  <a:lnTo>
                    <a:pt x="533400" y="0"/>
                  </a:lnTo>
                  <a:close/>
                </a:path>
              </a:pathLst>
            </a:custGeom>
            <a:solidFill>
              <a:srgbClr val="BADFE2"/>
            </a:solidFill>
          </p:spPr>
          <p:txBody>
            <a:bodyPr wrap="square" lIns="0" tIns="0" rIns="0" bIns="0" rtlCol="0"/>
            <a:lstStyle/>
            <a:p>
              <a:endParaRPr/>
            </a:p>
          </p:txBody>
        </p:sp>
        <p:sp>
          <p:nvSpPr>
            <p:cNvPr id="6" name="object 6"/>
            <p:cNvSpPr/>
            <p:nvPr/>
          </p:nvSpPr>
          <p:spPr>
            <a:xfrm>
              <a:off x="5181600" y="2438400"/>
              <a:ext cx="533400" cy="609600"/>
            </a:xfrm>
            <a:custGeom>
              <a:avLst/>
              <a:gdLst/>
              <a:ahLst/>
              <a:cxnLst/>
              <a:rect l="l" t="t" r="r" b="b"/>
              <a:pathLst>
                <a:path w="533400" h="609600">
                  <a:moveTo>
                    <a:pt x="0" y="609600"/>
                  </a:moveTo>
                  <a:lnTo>
                    <a:pt x="533400" y="609600"/>
                  </a:lnTo>
                  <a:lnTo>
                    <a:pt x="533400" y="0"/>
                  </a:lnTo>
                  <a:lnTo>
                    <a:pt x="0" y="0"/>
                  </a:lnTo>
                  <a:lnTo>
                    <a:pt x="0" y="609600"/>
                  </a:lnTo>
                  <a:close/>
                </a:path>
              </a:pathLst>
            </a:custGeom>
            <a:ln w="9525">
              <a:solidFill>
                <a:srgbClr val="000000"/>
              </a:solidFill>
            </a:ln>
          </p:spPr>
          <p:txBody>
            <a:bodyPr wrap="square" lIns="0" tIns="0" rIns="0" bIns="0" rtlCol="0"/>
            <a:lstStyle/>
            <a:p>
              <a:endParaRPr/>
            </a:p>
          </p:txBody>
        </p:sp>
      </p:grpSp>
      <p:sp>
        <p:nvSpPr>
          <p:cNvPr id="7" name="object 7"/>
          <p:cNvSpPr txBox="1"/>
          <p:nvPr/>
        </p:nvSpPr>
        <p:spPr>
          <a:xfrm>
            <a:off x="5181600" y="2438400"/>
            <a:ext cx="533400" cy="609600"/>
          </a:xfrm>
          <a:prstGeom prst="rect">
            <a:avLst/>
          </a:prstGeom>
        </p:spPr>
        <p:txBody>
          <a:bodyPr vert="horz" wrap="square" lIns="0" tIns="34290" rIns="0" bIns="0" rtlCol="0">
            <a:spAutoFit/>
          </a:bodyPr>
          <a:lstStyle/>
          <a:p>
            <a:pPr marL="87630">
              <a:lnSpc>
                <a:spcPct val="100000"/>
              </a:lnSpc>
              <a:spcBef>
                <a:spcPts val="270"/>
              </a:spcBef>
            </a:pPr>
            <a:r>
              <a:rPr sz="3600" dirty="0">
                <a:latin typeface="Microsoft Sans Serif"/>
                <a:cs typeface="Microsoft Sans Serif"/>
              </a:rPr>
              <a:t>G</a:t>
            </a:r>
            <a:endParaRPr sz="3600">
              <a:latin typeface="Microsoft Sans Serif"/>
              <a:cs typeface="Microsoft Sans Serif"/>
            </a:endParaRPr>
          </a:p>
        </p:txBody>
      </p:sp>
      <p:sp>
        <p:nvSpPr>
          <p:cNvPr id="8" name="object 8"/>
          <p:cNvSpPr txBox="1"/>
          <p:nvPr/>
        </p:nvSpPr>
        <p:spPr>
          <a:xfrm>
            <a:off x="1388617" y="2593890"/>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10" name="object 10"/>
          <p:cNvSpPr txBox="1"/>
          <p:nvPr/>
        </p:nvSpPr>
        <p:spPr>
          <a:xfrm>
            <a:off x="1404492" y="2593890"/>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12" name="object 12"/>
          <p:cNvSpPr txBox="1"/>
          <p:nvPr/>
        </p:nvSpPr>
        <p:spPr>
          <a:xfrm>
            <a:off x="1414017" y="2593890"/>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14" name="object 14"/>
          <p:cNvSpPr txBox="1"/>
          <p:nvPr/>
        </p:nvSpPr>
        <p:spPr>
          <a:xfrm>
            <a:off x="1377441" y="2614613"/>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16" name="object 16"/>
          <p:cNvSpPr txBox="1"/>
          <p:nvPr/>
        </p:nvSpPr>
        <p:spPr>
          <a:xfrm>
            <a:off x="1401191" y="2614613"/>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18" name="object 18"/>
          <p:cNvSpPr txBox="1"/>
          <p:nvPr/>
        </p:nvSpPr>
        <p:spPr>
          <a:xfrm>
            <a:off x="1441069" y="2614613"/>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sp>
        <p:nvSpPr>
          <p:cNvPr id="20" name="object 20"/>
          <p:cNvSpPr txBox="1"/>
          <p:nvPr/>
        </p:nvSpPr>
        <p:spPr>
          <a:xfrm>
            <a:off x="1401191" y="2614613"/>
            <a:ext cx="516255" cy="2067560"/>
          </a:xfrm>
          <a:prstGeom prst="rect">
            <a:avLst/>
          </a:prstGeom>
        </p:spPr>
        <p:txBody>
          <a:bodyPr vert="horz" wrap="square" lIns="0" tIns="0" rIns="0" bIns="0" rtlCol="0">
            <a:spAutoFit/>
          </a:bodyPr>
          <a:lstStyle/>
          <a:p>
            <a:pPr>
              <a:lnSpc>
                <a:spcPts val="1989"/>
              </a:lnSpc>
            </a:pPr>
            <a:r>
              <a:rPr sz="1800" dirty="0">
                <a:solidFill>
                  <a:srgbClr val="FFFF00"/>
                </a:solidFill>
                <a:latin typeface="Microsoft Sans Serif"/>
                <a:cs typeface="Microsoft Sans Serif"/>
              </a:rPr>
              <a:t>G</a:t>
            </a:r>
            <a:endParaRPr sz="18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pPr>
            <a:endParaRPr sz="2000">
              <a:latin typeface="Microsoft Sans Serif"/>
              <a:cs typeface="Microsoft Sans Serif"/>
            </a:endParaRPr>
          </a:p>
          <a:p>
            <a:pPr>
              <a:lnSpc>
                <a:spcPct val="100000"/>
              </a:lnSpc>
              <a:spcBef>
                <a:spcPts val="50"/>
              </a:spcBef>
            </a:pPr>
            <a:endParaRPr sz="2650">
              <a:latin typeface="Microsoft Sans Serif"/>
              <a:cs typeface="Microsoft Sans Serif"/>
            </a:endParaRPr>
          </a:p>
          <a:p>
            <a:pPr algn="r">
              <a:lnSpc>
                <a:spcPct val="100000"/>
              </a:lnSpc>
            </a:pPr>
            <a:r>
              <a:rPr sz="1800" dirty="0">
                <a:solidFill>
                  <a:srgbClr val="FFFF00"/>
                </a:solidFill>
                <a:latin typeface="Microsoft Sans Serif"/>
                <a:cs typeface="Microsoft Sans Serif"/>
              </a:rPr>
              <a:t>F</a:t>
            </a:r>
            <a:endParaRPr sz="1800">
              <a:latin typeface="Microsoft Sans Serif"/>
              <a:cs typeface="Microsoft Sans Serif"/>
            </a:endParaRPr>
          </a:p>
        </p:txBody>
      </p:sp>
      <p:pic>
        <p:nvPicPr>
          <p:cNvPr id="21" name="object 21"/>
          <p:cNvPicPr/>
          <p:nvPr/>
        </p:nvPicPr>
        <p:blipFill>
          <a:blip r:embed="rId3" cstate="print"/>
          <a:stretch>
            <a:fillRect/>
          </a:stretch>
        </p:blipFill>
        <p:spPr>
          <a:xfrm>
            <a:off x="15874" y="707824"/>
            <a:ext cx="4327525" cy="5059299"/>
          </a:xfrm>
          <a:prstGeom prst="rect">
            <a:avLst/>
          </a:prstGeom>
        </p:spPr>
      </p:pic>
      <p:sp>
        <p:nvSpPr>
          <p:cNvPr id="22" name="object 22"/>
          <p:cNvSpPr txBox="1"/>
          <p:nvPr/>
        </p:nvSpPr>
        <p:spPr>
          <a:xfrm>
            <a:off x="1390269" y="2553411"/>
            <a:ext cx="342265" cy="514350"/>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00"/>
                </a:solidFill>
                <a:latin typeface="Arial"/>
                <a:cs typeface="Arial"/>
              </a:rPr>
              <a:t>G</a:t>
            </a:r>
            <a:endParaRPr sz="3200">
              <a:latin typeface="Arial"/>
              <a:cs typeface="Arial"/>
            </a:endParaRPr>
          </a:p>
        </p:txBody>
      </p:sp>
      <p:sp>
        <p:nvSpPr>
          <p:cNvPr id="23" name="object 23"/>
          <p:cNvSpPr txBox="1"/>
          <p:nvPr/>
        </p:nvSpPr>
        <p:spPr>
          <a:xfrm>
            <a:off x="1766442" y="4365497"/>
            <a:ext cx="304800"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00"/>
                </a:solidFill>
                <a:latin typeface="Arial"/>
                <a:cs typeface="Arial"/>
              </a:rPr>
              <a:t>F</a:t>
            </a:r>
            <a:endParaRPr sz="3600">
              <a:latin typeface="Arial"/>
              <a:cs typeface="Arial"/>
            </a:endParaRPr>
          </a:p>
        </p:txBody>
      </p:sp>
      <p:sp>
        <p:nvSpPr>
          <p:cNvPr id="24" name="Rectangle 23"/>
          <p:cNvSpPr/>
          <p:nvPr/>
        </p:nvSpPr>
        <p:spPr>
          <a:xfrm>
            <a:off x="9525" y="5767123"/>
            <a:ext cx="7305675" cy="1090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accent1"/>
              </a:solidFill>
            </a:endParaRPr>
          </a:p>
          <a:p>
            <a:pPr algn="ctr"/>
            <a:r>
              <a:rPr lang="en-US" b="1" dirty="0" smtClean="0">
                <a:solidFill>
                  <a:schemeClr val="accent1"/>
                </a:solidFill>
              </a:rPr>
              <a:t>Zona glomerulosa</a:t>
            </a:r>
            <a:r>
              <a:rPr lang="en-US"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15%, curved columns, produce aldosterone hormone.</a:t>
            </a:r>
          </a:p>
          <a:p>
            <a:pPr algn="ctr"/>
            <a:r>
              <a:rPr lang="en-US" b="1" dirty="0" smtClean="0">
                <a:solidFill>
                  <a:schemeClr val="accent1"/>
                </a:solidFill>
                <a:sym typeface="Wingdings" panose="05000000000000000000" pitchFamily="2" charset="2"/>
              </a:rPr>
              <a:t>Zona fasciculata  </a:t>
            </a:r>
            <a:r>
              <a:rPr lang="en-US" dirty="0" smtClean="0">
                <a:solidFill>
                  <a:schemeClr val="accent1"/>
                </a:solidFill>
                <a:sym typeface="Wingdings" panose="05000000000000000000" pitchFamily="2" charset="2"/>
              </a:rPr>
              <a:t>65%,</a:t>
            </a:r>
            <a:r>
              <a:rPr lang="en-US"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regular Cords, 1 or 2 cell thickness, separated by B.Vs, highly vacuolated with spongy appearance (lipid droplets) </a:t>
            </a:r>
            <a:r>
              <a:rPr lang="en-US" sz="1400" dirty="0" smtClean="0">
                <a:solidFill>
                  <a:schemeClr val="accent1"/>
                </a:solidFill>
                <a:sym typeface="Wingdings" panose="05000000000000000000" pitchFamily="2" charset="2"/>
              </a:rPr>
              <a:t></a:t>
            </a:r>
            <a:r>
              <a:rPr lang="en-US" dirty="0" smtClean="0">
                <a:solidFill>
                  <a:schemeClr val="accent1"/>
                </a:solidFill>
                <a:sym typeface="Wingdings" panose="05000000000000000000" pitchFamily="2" charset="2"/>
              </a:rPr>
              <a:t> spongiocytes, produce cortisone hormone  </a:t>
            </a:r>
          </a:p>
          <a:p>
            <a:pPr algn="ctr"/>
            <a:r>
              <a:rPr lang="en-US" b="1" dirty="0" smtClean="0">
                <a:solidFill>
                  <a:schemeClr val="accent1"/>
                </a:solidFill>
                <a:sym typeface="Wingdings" panose="05000000000000000000" pitchFamily="2" charset="2"/>
              </a:rPr>
              <a:t> </a:t>
            </a:r>
            <a:endParaRPr lang="en-US" b="1"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6510">
              <a:lnSpc>
                <a:spcPct val="100000"/>
              </a:lnSpc>
              <a:spcBef>
                <a:spcPts val="100"/>
              </a:spcBef>
            </a:pPr>
            <a:r>
              <a:rPr spc="-5" dirty="0"/>
              <a:t>Suprarenal</a:t>
            </a:r>
            <a:r>
              <a:rPr spc="-95" dirty="0"/>
              <a:t> </a:t>
            </a:r>
            <a:r>
              <a:rPr dirty="0"/>
              <a:t>gland</a:t>
            </a:r>
          </a:p>
        </p:txBody>
      </p:sp>
      <p:grpSp>
        <p:nvGrpSpPr>
          <p:cNvPr id="3" name="object 3"/>
          <p:cNvGrpSpPr/>
          <p:nvPr/>
        </p:nvGrpSpPr>
        <p:grpSpPr>
          <a:xfrm>
            <a:off x="152400" y="1627187"/>
            <a:ext cx="4419600" cy="4876800"/>
            <a:chOff x="152400" y="1627187"/>
            <a:chExt cx="4419600" cy="4876800"/>
          </a:xfrm>
        </p:grpSpPr>
        <p:pic>
          <p:nvPicPr>
            <p:cNvPr id="4" name="object 4"/>
            <p:cNvPicPr/>
            <p:nvPr/>
          </p:nvPicPr>
          <p:blipFill>
            <a:blip r:embed="rId2" cstate="print"/>
            <a:stretch>
              <a:fillRect/>
            </a:stretch>
          </p:blipFill>
          <p:spPr>
            <a:xfrm>
              <a:off x="152400" y="1627187"/>
              <a:ext cx="4419600" cy="4876800"/>
            </a:xfrm>
            <a:prstGeom prst="rect">
              <a:avLst/>
            </a:prstGeom>
          </p:spPr>
        </p:pic>
        <p:sp>
          <p:nvSpPr>
            <p:cNvPr id="5" name="object 5"/>
            <p:cNvSpPr/>
            <p:nvPr/>
          </p:nvSpPr>
          <p:spPr>
            <a:xfrm>
              <a:off x="1143000" y="3276536"/>
              <a:ext cx="46355" cy="46355"/>
            </a:xfrm>
            <a:custGeom>
              <a:avLst/>
              <a:gdLst/>
              <a:ahLst/>
              <a:cxnLst/>
              <a:rect l="l" t="t" r="r" b="b"/>
              <a:pathLst>
                <a:path w="46355" h="46354">
                  <a:moveTo>
                    <a:pt x="46037" y="0"/>
                  </a:moveTo>
                  <a:lnTo>
                    <a:pt x="0" y="0"/>
                  </a:lnTo>
                  <a:lnTo>
                    <a:pt x="0" y="46037"/>
                  </a:lnTo>
                  <a:lnTo>
                    <a:pt x="46037" y="46037"/>
                  </a:lnTo>
                  <a:lnTo>
                    <a:pt x="46037" y="0"/>
                  </a:lnTo>
                  <a:close/>
                </a:path>
              </a:pathLst>
            </a:custGeom>
            <a:solidFill>
              <a:srgbClr val="BADFE2"/>
            </a:solidFill>
          </p:spPr>
          <p:txBody>
            <a:bodyPr wrap="square" lIns="0" tIns="0" rIns="0" bIns="0" rtlCol="0"/>
            <a:lstStyle/>
            <a:p>
              <a:endParaRPr/>
            </a:p>
          </p:txBody>
        </p:sp>
        <p:sp>
          <p:nvSpPr>
            <p:cNvPr id="6" name="object 6"/>
            <p:cNvSpPr/>
            <p:nvPr/>
          </p:nvSpPr>
          <p:spPr>
            <a:xfrm>
              <a:off x="1143000" y="3276536"/>
              <a:ext cx="46355" cy="46355"/>
            </a:xfrm>
            <a:custGeom>
              <a:avLst/>
              <a:gdLst/>
              <a:ahLst/>
              <a:cxnLst/>
              <a:rect l="l" t="t" r="r" b="b"/>
              <a:pathLst>
                <a:path w="46355" h="46354">
                  <a:moveTo>
                    <a:pt x="0" y="46037"/>
                  </a:moveTo>
                  <a:lnTo>
                    <a:pt x="46037" y="46037"/>
                  </a:lnTo>
                  <a:lnTo>
                    <a:pt x="46037" y="0"/>
                  </a:lnTo>
                  <a:lnTo>
                    <a:pt x="0" y="0"/>
                  </a:lnTo>
                  <a:lnTo>
                    <a:pt x="0" y="46037"/>
                  </a:lnTo>
                  <a:close/>
                </a:path>
              </a:pathLst>
            </a:custGeom>
            <a:ln w="9525">
              <a:solidFill>
                <a:srgbClr val="000000"/>
              </a:solidFill>
            </a:ln>
          </p:spPr>
          <p:txBody>
            <a:bodyPr wrap="square" lIns="0" tIns="0" rIns="0" bIns="0" rtlCol="0"/>
            <a:lstStyle/>
            <a:p>
              <a:endParaRPr/>
            </a:p>
          </p:txBody>
        </p:sp>
        <p:sp>
          <p:nvSpPr>
            <p:cNvPr id="7" name="object 7"/>
            <p:cNvSpPr/>
            <p:nvPr/>
          </p:nvSpPr>
          <p:spPr>
            <a:xfrm>
              <a:off x="609600" y="3200400"/>
              <a:ext cx="381000" cy="381000"/>
            </a:xfrm>
            <a:custGeom>
              <a:avLst/>
              <a:gdLst/>
              <a:ahLst/>
              <a:cxnLst/>
              <a:rect l="l" t="t" r="r" b="b"/>
              <a:pathLst>
                <a:path w="381000" h="381000">
                  <a:moveTo>
                    <a:pt x="381000" y="0"/>
                  </a:moveTo>
                  <a:lnTo>
                    <a:pt x="0" y="0"/>
                  </a:lnTo>
                  <a:lnTo>
                    <a:pt x="0" y="381000"/>
                  </a:lnTo>
                  <a:lnTo>
                    <a:pt x="381000" y="381000"/>
                  </a:lnTo>
                  <a:lnTo>
                    <a:pt x="381000" y="0"/>
                  </a:lnTo>
                  <a:close/>
                </a:path>
              </a:pathLst>
            </a:custGeom>
            <a:solidFill>
              <a:srgbClr val="BADFE2"/>
            </a:solidFill>
          </p:spPr>
          <p:txBody>
            <a:bodyPr wrap="square" lIns="0" tIns="0" rIns="0" bIns="0" rtlCol="0"/>
            <a:lstStyle/>
            <a:p>
              <a:endParaRPr/>
            </a:p>
          </p:txBody>
        </p:sp>
        <p:sp>
          <p:nvSpPr>
            <p:cNvPr id="8" name="object 8"/>
            <p:cNvSpPr/>
            <p:nvPr/>
          </p:nvSpPr>
          <p:spPr>
            <a:xfrm>
              <a:off x="609600" y="3200400"/>
              <a:ext cx="381000" cy="381000"/>
            </a:xfrm>
            <a:custGeom>
              <a:avLst/>
              <a:gdLst/>
              <a:ahLst/>
              <a:cxnLst/>
              <a:rect l="l" t="t" r="r" b="b"/>
              <a:pathLst>
                <a:path w="381000" h="381000">
                  <a:moveTo>
                    <a:pt x="0" y="381000"/>
                  </a:moveTo>
                  <a:lnTo>
                    <a:pt x="381000" y="381000"/>
                  </a:lnTo>
                  <a:lnTo>
                    <a:pt x="381000" y="0"/>
                  </a:lnTo>
                  <a:lnTo>
                    <a:pt x="0" y="0"/>
                  </a:lnTo>
                  <a:lnTo>
                    <a:pt x="0" y="381000"/>
                  </a:lnTo>
                  <a:close/>
                </a:path>
              </a:pathLst>
            </a:custGeom>
            <a:ln w="9525">
              <a:solidFill>
                <a:srgbClr val="000000"/>
              </a:solidFill>
            </a:ln>
          </p:spPr>
          <p:txBody>
            <a:bodyPr wrap="square" lIns="0" tIns="0" rIns="0" bIns="0" rtlCol="0"/>
            <a:lstStyle/>
            <a:p>
              <a:endParaRPr/>
            </a:p>
          </p:txBody>
        </p:sp>
      </p:grpSp>
      <p:grpSp>
        <p:nvGrpSpPr>
          <p:cNvPr id="9" name="object 9"/>
          <p:cNvGrpSpPr/>
          <p:nvPr/>
        </p:nvGrpSpPr>
        <p:grpSpPr>
          <a:xfrm>
            <a:off x="4800600" y="1600200"/>
            <a:ext cx="3810000" cy="4876800"/>
            <a:chOff x="4800600" y="1600200"/>
            <a:chExt cx="3810000" cy="4876800"/>
          </a:xfrm>
        </p:grpSpPr>
        <p:pic>
          <p:nvPicPr>
            <p:cNvPr id="10" name="object 10"/>
            <p:cNvPicPr/>
            <p:nvPr/>
          </p:nvPicPr>
          <p:blipFill>
            <a:blip r:embed="rId3" cstate="print"/>
            <a:stretch>
              <a:fillRect/>
            </a:stretch>
          </p:blipFill>
          <p:spPr>
            <a:xfrm>
              <a:off x="4800600" y="1600200"/>
              <a:ext cx="3810000" cy="4876800"/>
            </a:xfrm>
            <a:prstGeom prst="rect">
              <a:avLst/>
            </a:prstGeom>
          </p:spPr>
        </p:pic>
        <p:sp>
          <p:nvSpPr>
            <p:cNvPr id="11" name="object 11"/>
            <p:cNvSpPr/>
            <p:nvPr/>
          </p:nvSpPr>
          <p:spPr>
            <a:xfrm>
              <a:off x="5029200" y="3581400"/>
              <a:ext cx="304800" cy="457200"/>
            </a:xfrm>
            <a:custGeom>
              <a:avLst/>
              <a:gdLst/>
              <a:ahLst/>
              <a:cxnLst/>
              <a:rect l="l" t="t" r="r" b="b"/>
              <a:pathLst>
                <a:path w="304800" h="457200">
                  <a:moveTo>
                    <a:pt x="304800" y="0"/>
                  </a:moveTo>
                  <a:lnTo>
                    <a:pt x="0" y="0"/>
                  </a:lnTo>
                  <a:lnTo>
                    <a:pt x="0" y="457200"/>
                  </a:lnTo>
                  <a:lnTo>
                    <a:pt x="304800" y="457200"/>
                  </a:lnTo>
                  <a:lnTo>
                    <a:pt x="304800" y="0"/>
                  </a:lnTo>
                  <a:close/>
                </a:path>
              </a:pathLst>
            </a:custGeom>
            <a:solidFill>
              <a:srgbClr val="BADFE2"/>
            </a:solidFill>
          </p:spPr>
          <p:txBody>
            <a:bodyPr wrap="square" lIns="0" tIns="0" rIns="0" bIns="0" rtlCol="0"/>
            <a:lstStyle/>
            <a:p>
              <a:endParaRPr/>
            </a:p>
          </p:txBody>
        </p:sp>
        <p:sp>
          <p:nvSpPr>
            <p:cNvPr id="12" name="object 12"/>
            <p:cNvSpPr/>
            <p:nvPr/>
          </p:nvSpPr>
          <p:spPr>
            <a:xfrm>
              <a:off x="5029200" y="3581400"/>
              <a:ext cx="304800" cy="457200"/>
            </a:xfrm>
            <a:custGeom>
              <a:avLst/>
              <a:gdLst/>
              <a:ahLst/>
              <a:cxnLst/>
              <a:rect l="l" t="t" r="r" b="b"/>
              <a:pathLst>
                <a:path w="304800" h="457200">
                  <a:moveTo>
                    <a:pt x="0" y="457200"/>
                  </a:moveTo>
                  <a:lnTo>
                    <a:pt x="304800" y="457200"/>
                  </a:lnTo>
                  <a:lnTo>
                    <a:pt x="304800" y="0"/>
                  </a:lnTo>
                  <a:lnTo>
                    <a:pt x="0" y="0"/>
                  </a:lnTo>
                  <a:lnTo>
                    <a:pt x="0" y="457200"/>
                  </a:lnTo>
                  <a:close/>
                </a:path>
              </a:pathLst>
            </a:custGeom>
            <a:ln w="9525">
              <a:solidFill>
                <a:srgbClr val="000000"/>
              </a:solidFill>
            </a:ln>
          </p:spPr>
          <p:txBody>
            <a:bodyPr wrap="square" lIns="0" tIns="0" rIns="0" bIns="0" rtlCol="0"/>
            <a:lstStyle/>
            <a:p>
              <a:endParaRPr/>
            </a:p>
          </p:txBody>
        </p:sp>
      </p:grpSp>
      <p:sp>
        <p:nvSpPr>
          <p:cNvPr id="13" name="object 13"/>
          <p:cNvSpPr txBox="1"/>
          <p:nvPr/>
        </p:nvSpPr>
        <p:spPr>
          <a:xfrm>
            <a:off x="609600" y="3200400"/>
            <a:ext cx="381000" cy="381000"/>
          </a:xfrm>
          <a:prstGeom prst="rect">
            <a:avLst/>
          </a:prstGeom>
        </p:spPr>
        <p:txBody>
          <a:bodyPr vert="horz" wrap="square" lIns="0" tIns="40640" rIns="0" bIns="0" rtlCol="0">
            <a:spAutoFit/>
          </a:bodyPr>
          <a:lstStyle/>
          <a:p>
            <a:pPr marL="92710">
              <a:lnSpc>
                <a:spcPct val="100000"/>
              </a:lnSpc>
              <a:spcBef>
                <a:spcPts val="320"/>
              </a:spcBef>
            </a:pPr>
            <a:r>
              <a:rPr sz="1800" dirty="0">
                <a:latin typeface="Microsoft Sans Serif"/>
                <a:cs typeface="Microsoft Sans Serif"/>
              </a:rPr>
              <a:t>G</a:t>
            </a:r>
            <a:endParaRPr sz="1800">
              <a:latin typeface="Microsoft Sans Serif"/>
              <a:cs typeface="Microsoft Sans Serif"/>
            </a:endParaRPr>
          </a:p>
        </p:txBody>
      </p:sp>
      <p:grpSp>
        <p:nvGrpSpPr>
          <p:cNvPr id="14" name="object 14"/>
          <p:cNvGrpSpPr/>
          <p:nvPr/>
        </p:nvGrpSpPr>
        <p:grpSpPr>
          <a:xfrm>
            <a:off x="681037" y="5329237"/>
            <a:ext cx="314325" cy="390525"/>
            <a:chOff x="681037" y="5329237"/>
            <a:chExt cx="314325" cy="390525"/>
          </a:xfrm>
        </p:grpSpPr>
        <p:sp>
          <p:nvSpPr>
            <p:cNvPr id="15" name="object 15"/>
            <p:cNvSpPr/>
            <p:nvPr/>
          </p:nvSpPr>
          <p:spPr>
            <a:xfrm>
              <a:off x="685800" y="5334000"/>
              <a:ext cx="304800" cy="381000"/>
            </a:xfrm>
            <a:custGeom>
              <a:avLst/>
              <a:gdLst/>
              <a:ahLst/>
              <a:cxnLst/>
              <a:rect l="l" t="t" r="r" b="b"/>
              <a:pathLst>
                <a:path w="304800" h="381000">
                  <a:moveTo>
                    <a:pt x="304800" y="0"/>
                  </a:moveTo>
                  <a:lnTo>
                    <a:pt x="0" y="0"/>
                  </a:lnTo>
                  <a:lnTo>
                    <a:pt x="0" y="381000"/>
                  </a:lnTo>
                  <a:lnTo>
                    <a:pt x="304800" y="381000"/>
                  </a:lnTo>
                  <a:lnTo>
                    <a:pt x="304800" y="0"/>
                  </a:lnTo>
                  <a:close/>
                </a:path>
              </a:pathLst>
            </a:custGeom>
            <a:solidFill>
              <a:srgbClr val="BADFE2"/>
            </a:solidFill>
          </p:spPr>
          <p:txBody>
            <a:bodyPr wrap="square" lIns="0" tIns="0" rIns="0" bIns="0" rtlCol="0"/>
            <a:lstStyle/>
            <a:p>
              <a:endParaRPr/>
            </a:p>
          </p:txBody>
        </p:sp>
        <p:sp>
          <p:nvSpPr>
            <p:cNvPr id="16" name="object 16"/>
            <p:cNvSpPr/>
            <p:nvPr/>
          </p:nvSpPr>
          <p:spPr>
            <a:xfrm>
              <a:off x="685800" y="5334000"/>
              <a:ext cx="304800" cy="381000"/>
            </a:xfrm>
            <a:custGeom>
              <a:avLst/>
              <a:gdLst/>
              <a:ahLst/>
              <a:cxnLst/>
              <a:rect l="l" t="t" r="r" b="b"/>
              <a:pathLst>
                <a:path w="304800" h="381000">
                  <a:moveTo>
                    <a:pt x="0" y="381000"/>
                  </a:moveTo>
                  <a:lnTo>
                    <a:pt x="304800" y="381000"/>
                  </a:lnTo>
                  <a:lnTo>
                    <a:pt x="304800" y="0"/>
                  </a:lnTo>
                  <a:lnTo>
                    <a:pt x="0" y="0"/>
                  </a:lnTo>
                  <a:lnTo>
                    <a:pt x="0" y="381000"/>
                  </a:lnTo>
                  <a:close/>
                </a:path>
              </a:pathLst>
            </a:custGeom>
            <a:ln w="9525">
              <a:solidFill>
                <a:srgbClr val="000000"/>
              </a:solidFill>
            </a:ln>
          </p:spPr>
          <p:txBody>
            <a:bodyPr wrap="square" lIns="0" tIns="0" rIns="0" bIns="0" rtlCol="0"/>
            <a:lstStyle/>
            <a:p>
              <a:endParaRPr/>
            </a:p>
          </p:txBody>
        </p:sp>
      </p:grpSp>
      <p:sp>
        <p:nvSpPr>
          <p:cNvPr id="17" name="object 17"/>
          <p:cNvSpPr txBox="1"/>
          <p:nvPr/>
        </p:nvSpPr>
        <p:spPr>
          <a:xfrm>
            <a:off x="685800" y="5334000"/>
            <a:ext cx="304800" cy="381000"/>
          </a:xfrm>
          <a:prstGeom prst="rect">
            <a:avLst/>
          </a:prstGeom>
        </p:spPr>
        <p:txBody>
          <a:bodyPr vert="horz" wrap="square" lIns="0" tIns="40640" rIns="0" bIns="0" rtlCol="0">
            <a:spAutoFit/>
          </a:bodyPr>
          <a:lstStyle/>
          <a:p>
            <a:pPr marL="73025">
              <a:lnSpc>
                <a:spcPct val="100000"/>
              </a:lnSpc>
              <a:spcBef>
                <a:spcPts val="320"/>
              </a:spcBef>
            </a:pPr>
            <a:r>
              <a:rPr sz="1800" dirty="0">
                <a:latin typeface="Microsoft Sans Serif"/>
                <a:cs typeface="Microsoft Sans Serif"/>
              </a:rPr>
              <a:t>F</a:t>
            </a:r>
            <a:endParaRPr sz="1800">
              <a:latin typeface="Microsoft Sans Serif"/>
              <a:cs typeface="Microsoft Sans Serif"/>
            </a:endParaRPr>
          </a:p>
        </p:txBody>
      </p:sp>
      <p:sp>
        <p:nvSpPr>
          <p:cNvPr id="18" name="object 18"/>
          <p:cNvSpPr txBox="1"/>
          <p:nvPr/>
        </p:nvSpPr>
        <p:spPr>
          <a:xfrm>
            <a:off x="5029200" y="3581400"/>
            <a:ext cx="304800" cy="457200"/>
          </a:xfrm>
          <a:prstGeom prst="rect">
            <a:avLst/>
          </a:prstGeom>
        </p:spPr>
        <p:txBody>
          <a:bodyPr vert="horz" wrap="square" lIns="0" tIns="40640" rIns="0" bIns="0" rtlCol="0">
            <a:spAutoFit/>
          </a:bodyPr>
          <a:lstStyle/>
          <a:p>
            <a:pPr marL="73660">
              <a:lnSpc>
                <a:spcPct val="100000"/>
              </a:lnSpc>
              <a:spcBef>
                <a:spcPts val="320"/>
              </a:spcBef>
            </a:pPr>
            <a:r>
              <a:rPr sz="1800" dirty="0">
                <a:latin typeface="Microsoft Sans Serif"/>
                <a:cs typeface="Microsoft Sans Serif"/>
              </a:rPr>
              <a:t>F</a:t>
            </a:r>
            <a:endParaRPr sz="1800">
              <a:latin typeface="Microsoft Sans Serif"/>
              <a:cs typeface="Microsoft Sans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4270501" cy="574040"/>
          </a:xfrm>
          <a:prstGeom prst="rect">
            <a:avLst/>
          </a:prstGeom>
        </p:spPr>
        <p:txBody>
          <a:bodyPr vert="horz" wrap="square" lIns="0" tIns="12700" rIns="0" bIns="0" rtlCol="0">
            <a:spAutoFit/>
          </a:bodyPr>
          <a:lstStyle/>
          <a:p>
            <a:pPr marL="16510">
              <a:lnSpc>
                <a:spcPct val="100000"/>
              </a:lnSpc>
              <a:spcBef>
                <a:spcPts val="100"/>
              </a:spcBef>
            </a:pPr>
            <a:r>
              <a:rPr spc="-5" dirty="0"/>
              <a:t>Suprarenal</a:t>
            </a:r>
            <a:r>
              <a:rPr spc="-95" dirty="0"/>
              <a:t> </a:t>
            </a:r>
            <a:r>
              <a:rPr dirty="0"/>
              <a:t>gland</a:t>
            </a:r>
          </a:p>
        </p:txBody>
      </p:sp>
      <p:grpSp>
        <p:nvGrpSpPr>
          <p:cNvPr id="3" name="object 3"/>
          <p:cNvGrpSpPr/>
          <p:nvPr/>
        </p:nvGrpSpPr>
        <p:grpSpPr>
          <a:xfrm>
            <a:off x="0" y="574040"/>
            <a:ext cx="4572000" cy="5181600"/>
            <a:chOff x="152400" y="1447800"/>
            <a:chExt cx="4572000" cy="5181600"/>
          </a:xfrm>
        </p:grpSpPr>
        <p:pic>
          <p:nvPicPr>
            <p:cNvPr id="4" name="object 4"/>
            <p:cNvPicPr/>
            <p:nvPr/>
          </p:nvPicPr>
          <p:blipFill>
            <a:blip r:embed="rId2" cstate="print"/>
            <a:stretch>
              <a:fillRect/>
            </a:stretch>
          </p:blipFill>
          <p:spPr>
            <a:xfrm>
              <a:off x="152400" y="1447800"/>
              <a:ext cx="4572000" cy="5181600"/>
            </a:xfrm>
            <a:prstGeom prst="rect">
              <a:avLst/>
            </a:prstGeom>
          </p:spPr>
        </p:pic>
        <p:sp>
          <p:nvSpPr>
            <p:cNvPr id="5" name="object 5"/>
            <p:cNvSpPr/>
            <p:nvPr/>
          </p:nvSpPr>
          <p:spPr>
            <a:xfrm>
              <a:off x="1752600" y="2400300"/>
              <a:ext cx="457200" cy="381000"/>
            </a:xfrm>
            <a:custGeom>
              <a:avLst/>
              <a:gdLst/>
              <a:ahLst/>
              <a:cxnLst/>
              <a:rect l="l" t="t" r="r" b="b"/>
              <a:pathLst>
                <a:path w="457200" h="381000">
                  <a:moveTo>
                    <a:pt x="457200" y="0"/>
                  </a:moveTo>
                  <a:lnTo>
                    <a:pt x="0" y="0"/>
                  </a:lnTo>
                  <a:lnTo>
                    <a:pt x="0" y="381000"/>
                  </a:lnTo>
                  <a:lnTo>
                    <a:pt x="457200" y="381000"/>
                  </a:lnTo>
                  <a:lnTo>
                    <a:pt x="457200" y="0"/>
                  </a:lnTo>
                  <a:close/>
                </a:path>
              </a:pathLst>
            </a:custGeom>
            <a:solidFill>
              <a:srgbClr val="BADFE2"/>
            </a:solidFill>
          </p:spPr>
          <p:txBody>
            <a:bodyPr wrap="square" lIns="0" tIns="0" rIns="0" bIns="0" rtlCol="0"/>
            <a:lstStyle/>
            <a:p>
              <a:endParaRPr/>
            </a:p>
          </p:txBody>
        </p:sp>
        <p:sp>
          <p:nvSpPr>
            <p:cNvPr id="6" name="object 6"/>
            <p:cNvSpPr/>
            <p:nvPr/>
          </p:nvSpPr>
          <p:spPr>
            <a:xfrm>
              <a:off x="1752600" y="2400300"/>
              <a:ext cx="457200" cy="381000"/>
            </a:xfrm>
            <a:custGeom>
              <a:avLst/>
              <a:gdLst/>
              <a:ahLst/>
              <a:cxnLst/>
              <a:rect l="l" t="t" r="r" b="b"/>
              <a:pathLst>
                <a:path w="457200" h="381000">
                  <a:moveTo>
                    <a:pt x="0" y="381000"/>
                  </a:moveTo>
                  <a:lnTo>
                    <a:pt x="457200" y="381000"/>
                  </a:lnTo>
                  <a:lnTo>
                    <a:pt x="457200" y="0"/>
                  </a:lnTo>
                  <a:lnTo>
                    <a:pt x="0" y="0"/>
                  </a:lnTo>
                  <a:lnTo>
                    <a:pt x="0" y="381000"/>
                  </a:lnTo>
                  <a:close/>
                </a:path>
              </a:pathLst>
            </a:custGeom>
            <a:ln w="9525">
              <a:solidFill>
                <a:srgbClr val="000000"/>
              </a:solidFill>
            </a:ln>
          </p:spPr>
          <p:txBody>
            <a:bodyPr wrap="square" lIns="0" tIns="0" rIns="0" bIns="0" rtlCol="0"/>
            <a:lstStyle/>
            <a:p>
              <a:endParaRPr/>
            </a:p>
          </p:txBody>
        </p:sp>
      </p:grpSp>
      <p:grpSp>
        <p:nvGrpSpPr>
          <p:cNvPr id="7" name="object 7"/>
          <p:cNvGrpSpPr/>
          <p:nvPr/>
        </p:nvGrpSpPr>
        <p:grpSpPr>
          <a:xfrm>
            <a:off x="4724400" y="574040"/>
            <a:ext cx="3886200" cy="2438400"/>
            <a:chOff x="4953000" y="1447800"/>
            <a:chExt cx="3886200" cy="2438400"/>
          </a:xfrm>
        </p:grpSpPr>
        <p:pic>
          <p:nvPicPr>
            <p:cNvPr id="8" name="object 8"/>
            <p:cNvPicPr/>
            <p:nvPr/>
          </p:nvPicPr>
          <p:blipFill>
            <a:blip r:embed="rId3" cstate="print"/>
            <a:stretch>
              <a:fillRect/>
            </a:stretch>
          </p:blipFill>
          <p:spPr>
            <a:xfrm>
              <a:off x="4953000" y="1447800"/>
              <a:ext cx="3886200" cy="2438400"/>
            </a:xfrm>
            <a:prstGeom prst="rect">
              <a:avLst/>
            </a:prstGeom>
          </p:spPr>
        </p:pic>
        <p:sp>
          <p:nvSpPr>
            <p:cNvPr id="9" name="object 9"/>
            <p:cNvSpPr/>
            <p:nvPr/>
          </p:nvSpPr>
          <p:spPr>
            <a:xfrm>
              <a:off x="5448300" y="2476500"/>
              <a:ext cx="381000" cy="381000"/>
            </a:xfrm>
            <a:custGeom>
              <a:avLst/>
              <a:gdLst/>
              <a:ahLst/>
              <a:cxnLst/>
              <a:rect l="l" t="t" r="r" b="b"/>
              <a:pathLst>
                <a:path w="381000" h="381000">
                  <a:moveTo>
                    <a:pt x="381000" y="0"/>
                  </a:moveTo>
                  <a:lnTo>
                    <a:pt x="0" y="0"/>
                  </a:lnTo>
                  <a:lnTo>
                    <a:pt x="0" y="381000"/>
                  </a:lnTo>
                  <a:lnTo>
                    <a:pt x="381000" y="381000"/>
                  </a:lnTo>
                  <a:lnTo>
                    <a:pt x="381000" y="0"/>
                  </a:lnTo>
                  <a:close/>
                </a:path>
              </a:pathLst>
            </a:custGeom>
            <a:solidFill>
              <a:srgbClr val="BADFE2"/>
            </a:solidFill>
          </p:spPr>
          <p:txBody>
            <a:bodyPr wrap="square" lIns="0" tIns="0" rIns="0" bIns="0" rtlCol="0"/>
            <a:lstStyle/>
            <a:p>
              <a:endParaRPr/>
            </a:p>
          </p:txBody>
        </p:sp>
        <p:sp>
          <p:nvSpPr>
            <p:cNvPr id="10" name="object 10"/>
            <p:cNvSpPr/>
            <p:nvPr/>
          </p:nvSpPr>
          <p:spPr>
            <a:xfrm>
              <a:off x="5448300" y="2476500"/>
              <a:ext cx="381000" cy="381000"/>
            </a:xfrm>
            <a:custGeom>
              <a:avLst/>
              <a:gdLst/>
              <a:ahLst/>
              <a:cxnLst/>
              <a:rect l="l" t="t" r="r" b="b"/>
              <a:pathLst>
                <a:path w="381000" h="381000">
                  <a:moveTo>
                    <a:pt x="0" y="381000"/>
                  </a:moveTo>
                  <a:lnTo>
                    <a:pt x="381000" y="381000"/>
                  </a:lnTo>
                  <a:lnTo>
                    <a:pt x="381000" y="0"/>
                  </a:lnTo>
                  <a:lnTo>
                    <a:pt x="0" y="0"/>
                  </a:lnTo>
                  <a:lnTo>
                    <a:pt x="0" y="381000"/>
                  </a:lnTo>
                  <a:close/>
                </a:path>
              </a:pathLst>
            </a:custGeom>
            <a:ln w="9525">
              <a:solidFill>
                <a:srgbClr val="000000"/>
              </a:solidFill>
            </a:ln>
          </p:spPr>
          <p:txBody>
            <a:bodyPr wrap="square" lIns="0" tIns="0" rIns="0" bIns="0" rtlCol="0"/>
            <a:lstStyle/>
            <a:p>
              <a:endParaRPr/>
            </a:p>
          </p:txBody>
        </p:sp>
      </p:grpSp>
      <p:grpSp>
        <p:nvGrpSpPr>
          <p:cNvPr id="11" name="object 11"/>
          <p:cNvGrpSpPr/>
          <p:nvPr/>
        </p:nvGrpSpPr>
        <p:grpSpPr>
          <a:xfrm>
            <a:off x="4724400" y="3064510"/>
            <a:ext cx="3886200" cy="2691130"/>
            <a:chOff x="5008626" y="3962463"/>
            <a:chExt cx="3886200" cy="2691130"/>
          </a:xfrm>
        </p:grpSpPr>
        <p:pic>
          <p:nvPicPr>
            <p:cNvPr id="12" name="object 12"/>
            <p:cNvPicPr/>
            <p:nvPr/>
          </p:nvPicPr>
          <p:blipFill>
            <a:blip r:embed="rId4" cstate="print"/>
            <a:stretch>
              <a:fillRect/>
            </a:stretch>
          </p:blipFill>
          <p:spPr>
            <a:xfrm>
              <a:off x="5008626" y="3962463"/>
              <a:ext cx="3886200" cy="2690749"/>
            </a:xfrm>
            <a:prstGeom prst="rect">
              <a:avLst/>
            </a:prstGeom>
          </p:spPr>
        </p:pic>
        <p:sp>
          <p:nvSpPr>
            <p:cNvPr id="13" name="object 13"/>
            <p:cNvSpPr/>
            <p:nvPr/>
          </p:nvSpPr>
          <p:spPr>
            <a:xfrm>
              <a:off x="5829300" y="4724400"/>
              <a:ext cx="457200" cy="381000"/>
            </a:xfrm>
            <a:custGeom>
              <a:avLst/>
              <a:gdLst/>
              <a:ahLst/>
              <a:cxnLst/>
              <a:rect l="l" t="t" r="r" b="b"/>
              <a:pathLst>
                <a:path w="457200" h="381000">
                  <a:moveTo>
                    <a:pt x="457200" y="0"/>
                  </a:moveTo>
                  <a:lnTo>
                    <a:pt x="0" y="0"/>
                  </a:lnTo>
                  <a:lnTo>
                    <a:pt x="0" y="381000"/>
                  </a:lnTo>
                  <a:lnTo>
                    <a:pt x="457200" y="381000"/>
                  </a:lnTo>
                  <a:lnTo>
                    <a:pt x="457200" y="0"/>
                  </a:lnTo>
                  <a:close/>
                </a:path>
              </a:pathLst>
            </a:custGeom>
            <a:solidFill>
              <a:srgbClr val="BADFE2"/>
            </a:solidFill>
          </p:spPr>
          <p:txBody>
            <a:bodyPr wrap="square" lIns="0" tIns="0" rIns="0" bIns="0" rtlCol="0"/>
            <a:lstStyle/>
            <a:p>
              <a:endParaRPr/>
            </a:p>
          </p:txBody>
        </p:sp>
        <p:sp>
          <p:nvSpPr>
            <p:cNvPr id="14" name="object 14"/>
            <p:cNvSpPr/>
            <p:nvPr/>
          </p:nvSpPr>
          <p:spPr>
            <a:xfrm>
              <a:off x="5829300" y="4724400"/>
              <a:ext cx="457200" cy="381000"/>
            </a:xfrm>
            <a:custGeom>
              <a:avLst/>
              <a:gdLst/>
              <a:ahLst/>
              <a:cxnLst/>
              <a:rect l="l" t="t" r="r" b="b"/>
              <a:pathLst>
                <a:path w="457200" h="381000">
                  <a:moveTo>
                    <a:pt x="0" y="381000"/>
                  </a:moveTo>
                  <a:lnTo>
                    <a:pt x="457200" y="381000"/>
                  </a:lnTo>
                  <a:lnTo>
                    <a:pt x="457200" y="0"/>
                  </a:lnTo>
                  <a:lnTo>
                    <a:pt x="0" y="0"/>
                  </a:lnTo>
                  <a:lnTo>
                    <a:pt x="0" y="381000"/>
                  </a:lnTo>
                  <a:close/>
                </a:path>
              </a:pathLst>
            </a:custGeom>
            <a:ln w="9525">
              <a:solidFill>
                <a:srgbClr val="000000"/>
              </a:solidFill>
            </a:ln>
          </p:spPr>
          <p:txBody>
            <a:bodyPr wrap="square" lIns="0" tIns="0" rIns="0" bIns="0" rtlCol="0"/>
            <a:lstStyle/>
            <a:p>
              <a:endParaRPr/>
            </a:p>
          </p:txBody>
        </p:sp>
      </p:grpSp>
      <p:sp>
        <p:nvSpPr>
          <p:cNvPr id="15" name="object 15"/>
          <p:cNvSpPr txBox="1"/>
          <p:nvPr/>
        </p:nvSpPr>
        <p:spPr>
          <a:xfrm>
            <a:off x="5219700" y="1628775"/>
            <a:ext cx="381000" cy="381000"/>
          </a:xfrm>
          <a:prstGeom prst="rect">
            <a:avLst/>
          </a:prstGeom>
        </p:spPr>
        <p:txBody>
          <a:bodyPr vert="horz" wrap="square" lIns="0" tIns="40005" rIns="0" bIns="0" rtlCol="0">
            <a:spAutoFit/>
          </a:bodyPr>
          <a:lstStyle/>
          <a:p>
            <a:pPr marL="93345">
              <a:lnSpc>
                <a:spcPct val="100000"/>
              </a:lnSpc>
              <a:spcBef>
                <a:spcPts val="315"/>
              </a:spcBef>
            </a:pPr>
            <a:r>
              <a:rPr sz="1800" spc="-5" dirty="0">
                <a:latin typeface="Microsoft Sans Serif"/>
                <a:cs typeface="Microsoft Sans Serif"/>
              </a:rPr>
              <a:t>R</a:t>
            </a:r>
            <a:endParaRPr sz="1800" dirty="0">
              <a:latin typeface="Microsoft Sans Serif"/>
              <a:cs typeface="Microsoft Sans Serif"/>
            </a:endParaRPr>
          </a:p>
        </p:txBody>
      </p:sp>
      <p:sp>
        <p:nvSpPr>
          <p:cNvPr id="16" name="object 16"/>
          <p:cNvSpPr txBox="1"/>
          <p:nvPr/>
        </p:nvSpPr>
        <p:spPr>
          <a:xfrm>
            <a:off x="5584698" y="3849942"/>
            <a:ext cx="457200" cy="381000"/>
          </a:xfrm>
          <a:prstGeom prst="rect">
            <a:avLst/>
          </a:prstGeom>
        </p:spPr>
        <p:txBody>
          <a:bodyPr vert="horz" wrap="square" lIns="0" tIns="40640" rIns="0" bIns="0" rtlCol="0">
            <a:spAutoFit/>
          </a:bodyPr>
          <a:lstStyle/>
          <a:p>
            <a:pPr marL="93345">
              <a:lnSpc>
                <a:spcPct val="100000"/>
              </a:lnSpc>
              <a:spcBef>
                <a:spcPts val="320"/>
              </a:spcBef>
            </a:pPr>
            <a:r>
              <a:rPr sz="1800" dirty="0">
                <a:latin typeface="Microsoft Sans Serif"/>
                <a:cs typeface="Microsoft Sans Serif"/>
              </a:rPr>
              <a:t>M</a:t>
            </a:r>
          </a:p>
        </p:txBody>
      </p:sp>
      <p:sp>
        <p:nvSpPr>
          <p:cNvPr id="17" name="object 17"/>
          <p:cNvSpPr txBox="1"/>
          <p:nvPr/>
        </p:nvSpPr>
        <p:spPr>
          <a:xfrm>
            <a:off x="1649475" y="1526540"/>
            <a:ext cx="457200" cy="381000"/>
          </a:xfrm>
          <a:prstGeom prst="rect">
            <a:avLst/>
          </a:prstGeom>
        </p:spPr>
        <p:txBody>
          <a:bodyPr vert="horz" wrap="square" lIns="0" tIns="40005" rIns="0" bIns="0" rtlCol="0">
            <a:spAutoFit/>
          </a:bodyPr>
          <a:lstStyle/>
          <a:p>
            <a:pPr marL="92710">
              <a:lnSpc>
                <a:spcPct val="100000"/>
              </a:lnSpc>
              <a:spcBef>
                <a:spcPts val="315"/>
              </a:spcBef>
            </a:pPr>
            <a:r>
              <a:rPr sz="1800" dirty="0">
                <a:latin typeface="Microsoft Sans Serif"/>
                <a:cs typeface="Microsoft Sans Serif"/>
              </a:rPr>
              <a:t>G</a:t>
            </a:r>
          </a:p>
        </p:txBody>
      </p:sp>
      <p:grpSp>
        <p:nvGrpSpPr>
          <p:cNvPr id="18" name="object 18"/>
          <p:cNvGrpSpPr/>
          <p:nvPr/>
        </p:nvGrpSpPr>
        <p:grpSpPr>
          <a:xfrm>
            <a:off x="1736850" y="4494530"/>
            <a:ext cx="390525" cy="466725"/>
            <a:chOff x="1824037" y="5481637"/>
            <a:chExt cx="390525" cy="466725"/>
          </a:xfrm>
        </p:grpSpPr>
        <p:sp>
          <p:nvSpPr>
            <p:cNvPr id="19" name="object 19"/>
            <p:cNvSpPr/>
            <p:nvPr/>
          </p:nvSpPr>
          <p:spPr>
            <a:xfrm>
              <a:off x="1828800" y="5486400"/>
              <a:ext cx="381000" cy="457200"/>
            </a:xfrm>
            <a:custGeom>
              <a:avLst/>
              <a:gdLst/>
              <a:ahLst/>
              <a:cxnLst/>
              <a:rect l="l" t="t" r="r" b="b"/>
              <a:pathLst>
                <a:path w="381000" h="457200">
                  <a:moveTo>
                    <a:pt x="381000" y="0"/>
                  </a:moveTo>
                  <a:lnTo>
                    <a:pt x="0" y="0"/>
                  </a:lnTo>
                  <a:lnTo>
                    <a:pt x="0" y="457200"/>
                  </a:lnTo>
                  <a:lnTo>
                    <a:pt x="381000" y="457200"/>
                  </a:lnTo>
                  <a:lnTo>
                    <a:pt x="381000" y="0"/>
                  </a:lnTo>
                  <a:close/>
                </a:path>
              </a:pathLst>
            </a:custGeom>
            <a:solidFill>
              <a:srgbClr val="BADFE2"/>
            </a:solidFill>
          </p:spPr>
          <p:txBody>
            <a:bodyPr wrap="square" lIns="0" tIns="0" rIns="0" bIns="0" rtlCol="0"/>
            <a:lstStyle/>
            <a:p>
              <a:endParaRPr/>
            </a:p>
          </p:txBody>
        </p:sp>
        <p:sp>
          <p:nvSpPr>
            <p:cNvPr id="20" name="object 20"/>
            <p:cNvSpPr/>
            <p:nvPr/>
          </p:nvSpPr>
          <p:spPr>
            <a:xfrm>
              <a:off x="1828800" y="5486400"/>
              <a:ext cx="381000" cy="457200"/>
            </a:xfrm>
            <a:custGeom>
              <a:avLst/>
              <a:gdLst/>
              <a:ahLst/>
              <a:cxnLst/>
              <a:rect l="l" t="t" r="r" b="b"/>
              <a:pathLst>
                <a:path w="381000" h="457200">
                  <a:moveTo>
                    <a:pt x="0" y="457200"/>
                  </a:moveTo>
                  <a:lnTo>
                    <a:pt x="381000" y="457200"/>
                  </a:lnTo>
                  <a:lnTo>
                    <a:pt x="381000" y="0"/>
                  </a:lnTo>
                  <a:lnTo>
                    <a:pt x="0" y="0"/>
                  </a:lnTo>
                  <a:lnTo>
                    <a:pt x="0" y="457200"/>
                  </a:lnTo>
                  <a:close/>
                </a:path>
              </a:pathLst>
            </a:custGeom>
            <a:ln w="9525">
              <a:solidFill>
                <a:srgbClr val="000000"/>
              </a:solidFill>
            </a:ln>
          </p:spPr>
          <p:txBody>
            <a:bodyPr wrap="square" lIns="0" tIns="0" rIns="0" bIns="0" rtlCol="0"/>
            <a:lstStyle/>
            <a:p>
              <a:endParaRPr/>
            </a:p>
          </p:txBody>
        </p:sp>
      </p:grpSp>
      <p:sp>
        <p:nvSpPr>
          <p:cNvPr id="21" name="object 21"/>
          <p:cNvSpPr txBox="1"/>
          <p:nvPr/>
        </p:nvSpPr>
        <p:spPr>
          <a:xfrm>
            <a:off x="1773300" y="4532630"/>
            <a:ext cx="381000" cy="457200"/>
          </a:xfrm>
          <a:prstGeom prst="rect">
            <a:avLst/>
          </a:prstGeom>
        </p:spPr>
        <p:txBody>
          <a:bodyPr vert="horz" wrap="square" lIns="0" tIns="40640" rIns="0" bIns="0" rtlCol="0">
            <a:spAutoFit/>
          </a:bodyPr>
          <a:lstStyle/>
          <a:p>
            <a:pPr marL="92710">
              <a:lnSpc>
                <a:spcPct val="100000"/>
              </a:lnSpc>
              <a:spcBef>
                <a:spcPts val="320"/>
              </a:spcBef>
            </a:pPr>
            <a:r>
              <a:rPr sz="1800" dirty="0">
                <a:latin typeface="Microsoft Sans Serif"/>
                <a:cs typeface="Microsoft Sans Serif"/>
              </a:rPr>
              <a:t>F</a:t>
            </a:r>
          </a:p>
        </p:txBody>
      </p:sp>
      <p:sp>
        <p:nvSpPr>
          <p:cNvPr id="22" name="Rectangle 21"/>
          <p:cNvSpPr/>
          <p:nvPr/>
        </p:nvSpPr>
        <p:spPr>
          <a:xfrm>
            <a:off x="0" y="5755259"/>
            <a:ext cx="4572000" cy="95288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accent1"/>
              </a:solidFill>
            </a:endParaRPr>
          </a:p>
          <a:p>
            <a:r>
              <a:rPr lang="en-US" b="1" dirty="0" smtClean="0">
                <a:solidFill>
                  <a:schemeClr val="accent1"/>
                </a:solidFill>
              </a:rPr>
              <a:t>Zona Reticularis</a:t>
            </a:r>
            <a:r>
              <a:rPr lang="en-US"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7%,  irregular anastomosing cords, form a reticulum, produce androgen hormone</a:t>
            </a:r>
            <a:r>
              <a:rPr lang="en-US" dirty="0" smtClean="0">
                <a:solidFill>
                  <a:schemeClr val="accent1"/>
                </a:solidFill>
              </a:rPr>
              <a:t> </a:t>
            </a:r>
          </a:p>
          <a:p>
            <a:pPr algn="ctr"/>
            <a:endParaRPr lang="en-US" dirty="0">
              <a:solidFill>
                <a:schemeClr val="accent1"/>
              </a:solidFill>
            </a:endParaRPr>
          </a:p>
        </p:txBody>
      </p:sp>
      <p:sp>
        <p:nvSpPr>
          <p:cNvPr id="23" name="Rectangle 22"/>
          <p:cNvSpPr/>
          <p:nvPr/>
        </p:nvSpPr>
        <p:spPr>
          <a:xfrm>
            <a:off x="4572000" y="5755259"/>
            <a:ext cx="4572000" cy="11027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Medulla</a:t>
            </a:r>
            <a:r>
              <a:rPr lang="en-US" b="1" dirty="0" smtClean="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basophilic cells arranged in groups, contain </a:t>
            </a:r>
            <a:r>
              <a:rPr lang="en-US" b="1" dirty="0" smtClean="0">
                <a:solidFill>
                  <a:schemeClr val="accent1"/>
                </a:solidFill>
                <a:sym typeface="Wingdings" panose="05000000000000000000" pitchFamily="2" charset="2"/>
              </a:rPr>
              <a:t>1)</a:t>
            </a:r>
            <a:r>
              <a:rPr lang="en-US" dirty="0" smtClean="0">
                <a:solidFill>
                  <a:schemeClr val="accent1"/>
                </a:solidFill>
                <a:sym typeface="Wingdings" panose="05000000000000000000" pitchFamily="2" charset="2"/>
              </a:rPr>
              <a:t>protein secreting cells called </a:t>
            </a:r>
            <a:r>
              <a:rPr lang="en-US" dirty="0" err="1" smtClean="0">
                <a:solidFill>
                  <a:schemeClr val="accent1"/>
                </a:solidFill>
                <a:sym typeface="Wingdings" panose="05000000000000000000" pitchFamily="2" charset="2"/>
              </a:rPr>
              <a:t>chromaffin</a:t>
            </a:r>
            <a:r>
              <a:rPr lang="en-US" dirty="0" smtClean="0">
                <a:solidFill>
                  <a:schemeClr val="accent1"/>
                </a:solidFill>
                <a:sym typeface="Wingdings" panose="05000000000000000000" pitchFamily="2" charset="2"/>
              </a:rPr>
              <a:t> cells produce A+ NA, </a:t>
            </a:r>
            <a:r>
              <a:rPr lang="en-US" b="1" dirty="0" smtClean="0">
                <a:solidFill>
                  <a:schemeClr val="accent1"/>
                </a:solidFill>
                <a:sym typeface="Wingdings" panose="05000000000000000000" pitchFamily="2" charset="2"/>
              </a:rPr>
              <a:t>2)</a:t>
            </a:r>
            <a:r>
              <a:rPr lang="en-US" dirty="0" smtClean="0">
                <a:solidFill>
                  <a:schemeClr val="accent1"/>
                </a:solidFill>
                <a:sym typeface="Wingdings" panose="05000000000000000000" pitchFamily="2" charset="2"/>
              </a:rPr>
              <a:t>Sympathetic ganglion cells, </a:t>
            </a:r>
            <a:r>
              <a:rPr lang="en-US" b="1" dirty="0" smtClean="0">
                <a:solidFill>
                  <a:schemeClr val="accent1"/>
                </a:solidFill>
                <a:sym typeface="Wingdings" panose="05000000000000000000" pitchFamily="2" charset="2"/>
              </a:rPr>
              <a:t>3)</a:t>
            </a:r>
            <a:r>
              <a:rPr lang="en-US" dirty="0" smtClean="0">
                <a:solidFill>
                  <a:schemeClr val="accent1"/>
                </a:solidFill>
                <a:sym typeface="Wingdings" panose="05000000000000000000" pitchFamily="2" charset="2"/>
              </a:rPr>
              <a:t>Lymphocyte like cells</a:t>
            </a:r>
            <a:endParaRPr lang="en-US" dirty="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4923" y="146304"/>
            <a:ext cx="6863080" cy="1027430"/>
            <a:chOff x="534923" y="146304"/>
            <a:chExt cx="6863080" cy="1027430"/>
          </a:xfrm>
        </p:grpSpPr>
        <p:pic>
          <p:nvPicPr>
            <p:cNvPr id="3" name="object 3"/>
            <p:cNvPicPr/>
            <p:nvPr/>
          </p:nvPicPr>
          <p:blipFill>
            <a:blip r:embed="rId2" cstate="print"/>
            <a:stretch>
              <a:fillRect/>
            </a:stretch>
          </p:blipFill>
          <p:spPr>
            <a:xfrm>
              <a:off x="534923" y="669036"/>
              <a:ext cx="6731508" cy="504444"/>
            </a:xfrm>
            <a:prstGeom prst="rect">
              <a:avLst/>
            </a:prstGeom>
          </p:spPr>
        </p:pic>
        <p:pic>
          <p:nvPicPr>
            <p:cNvPr id="4" name="object 4"/>
            <p:cNvPicPr/>
            <p:nvPr/>
          </p:nvPicPr>
          <p:blipFill>
            <a:blip r:embed="rId3" cstate="print"/>
            <a:stretch>
              <a:fillRect/>
            </a:stretch>
          </p:blipFill>
          <p:spPr>
            <a:xfrm>
              <a:off x="1219200" y="152400"/>
              <a:ext cx="6172200" cy="990600"/>
            </a:xfrm>
            <a:prstGeom prst="rect">
              <a:avLst/>
            </a:prstGeom>
          </p:spPr>
        </p:pic>
        <p:pic>
          <p:nvPicPr>
            <p:cNvPr id="5" name="object 5"/>
            <p:cNvPicPr/>
            <p:nvPr/>
          </p:nvPicPr>
          <p:blipFill>
            <a:blip r:embed="rId4" cstate="print"/>
            <a:stretch>
              <a:fillRect/>
            </a:stretch>
          </p:blipFill>
          <p:spPr>
            <a:xfrm>
              <a:off x="3010153" y="648716"/>
              <a:ext cx="209422" cy="169799"/>
            </a:xfrm>
            <a:prstGeom prst="rect">
              <a:avLst/>
            </a:prstGeom>
          </p:spPr>
        </p:pic>
        <p:sp>
          <p:nvSpPr>
            <p:cNvPr id="6" name="object 6"/>
            <p:cNvSpPr/>
            <p:nvPr/>
          </p:nvSpPr>
          <p:spPr>
            <a:xfrm>
              <a:off x="1219200" y="152400"/>
              <a:ext cx="6172200" cy="990600"/>
            </a:xfrm>
            <a:custGeom>
              <a:avLst/>
              <a:gdLst/>
              <a:ahLst/>
              <a:cxnLst/>
              <a:rect l="l" t="t" r="r" b="b"/>
              <a:pathLst>
                <a:path w="6172200" h="990600">
                  <a:moveTo>
                    <a:pt x="5137023" y="344677"/>
                  </a:moveTo>
                  <a:lnTo>
                    <a:pt x="5093208" y="353615"/>
                  </a:lnTo>
                  <a:lnTo>
                    <a:pt x="5057775" y="380364"/>
                  </a:lnTo>
                  <a:lnTo>
                    <a:pt x="5034343" y="425513"/>
                  </a:lnTo>
                  <a:lnTo>
                    <a:pt x="5026533" y="489330"/>
                  </a:lnTo>
                  <a:lnTo>
                    <a:pt x="5028463" y="523976"/>
                  </a:lnTo>
                  <a:lnTo>
                    <a:pt x="5043945" y="578788"/>
                  </a:lnTo>
                  <a:lnTo>
                    <a:pt x="5074025" y="614507"/>
                  </a:lnTo>
                  <a:lnTo>
                    <a:pt x="5112938" y="632275"/>
                  </a:lnTo>
                  <a:lnTo>
                    <a:pt x="5135372" y="634491"/>
                  </a:lnTo>
                  <a:lnTo>
                    <a:pt x="5158019" y="632301"/>
                  </a:lnTo>
                  <a:lnTo>
                    <a:pt x="5196933" y="614775"/>
                  </a:lnTo>
                  <a:lnTo>
                    <a:pt x="5226558" y="579344"/>
                  </a:lnTo>
                  <a:lnTo>
                    <a:pt x="5241797" y="523198"/>
                  </a:lnTo>
                  <a:lnTo>
                    <a:pt x="5243703" y="487172"/>
                  </a:lnTo>
                  <a:lnTo>
                    <a:pt x="5241776" y="453455"/>
                  </a:lnTo>
                  <a:lnTo>
                    <a:pt x="5226397" y="399786"/>
                  </a:lnTo>
                  <a:lnTo>
                    <a:pt x="5196709" y="364448"/>
                  </a:lnTo>
                  <a:lnTo>
                    <a:pt x="5158712" y="346870"/>
                  </a:lnTo>
                  <a:lnTo>
                    <a:pt x="5137023" y="344677"/>
                  </a:lnTo>
                  <a:close/>
                </a:path>
                <a:path w="6172200" h="990600">
                  <a:moveTo>
                    <a:pt x="5567172" y="210947"/>
                  </a:moveTo>
                  <a:lnTo>
                    <a:pt x="5622228" y="210947"/>
                  </a:lnTo>
                  <a:lnTo>
                    <a:pt x="5677296" y="210947"/>
                  </a:lnTo>
                  <a:lnTo>
                    <a:pt x="5732389" y="210947"/>
                  </a:lnTo>
                  <a:lnTo>
                    <a:pt x="5787517" y="210947"/>
                  </a:lnTo>
                  <a:lnTo>
                    <a:pt x="5787517" y="261800"/>
                  </a:lnTo>
                  <a:lnTo>
                    <a:pt x="5787517" y="515874"/>
                  </a:lnTo>
                  <a:lnTo>
                    <a:pt x="5788757" y="540142"/>
                  </a:lnTo>
                  <a:lnTo>
                    <a:pt x="5798714" y="577203"/>
                  </a:lnTo>
                  <a:lnTo>
                    <a:pt x="5831411" y="606504"/>
                  </a:lnTo>
                  <a:lnTo>
                    <a:pt x="5863463" y="612013"/>
                  </a:lnTo>
                  <a:lnTo>
                    <a:pt x="5882274" y="610181"/>
                  </a:lnTo>
                  <a:lnTo>
                    <a:pt x="5927852" y="582802"/>
                  </a:lnTo>
                  <a:lnTo>
                    <a:pt x="5946648" y="541909"/>
                  </a:lnTo>
                  <a:lnTo>
                    <a:pt x="5952871" y="477774"/>
                  </a:lnTo>
                  <a:lnTo>
                    <a:pt x="5952871" y="424432"/>
                  </a:lnTo>
                  <a:lnTo>
                    <a:pt x="5952871" y="371085"/>
                  </a:lnTo>
                  <a:lnTo>
                    <a:pt x="5952871" y="317726"/>
                  </a:lnTo>
                  <a:lnTo>
                    <a:pt x="5952871" y="264348"/>
                  </a:lnTo>
                  <a:lnTo>
                    <a:pt x="5952871" y="210947"/>
                  </a:lnTo>
                  <a:lnTo>
                    <a:pt x="6007715" y="210947"/>
                  </a:lnTo>
                  <a:lnTo>
                    <a:pt x="6062535" y="210947"/>
                  </a:lnTo>
                  <a:lnTo>
                    <a:pt x="6117355" y="210947"/>
                  </a:lnTo>
                  <a:lnTo>
                    <a:pt x="6172200" y="210947"/>
                  </a:lnTo>
                  <a:lnTo>
                    <a:pt x="6172200" y="261374"/>
                  </a:lnTo>
                  <a:lnTo>
                    <a:pt x="6172200" y="765555"/>
                  </a:lnTo>
                  <a:lnTo>
                    <a:pt x="6121030" y="765555"/>
                  </a:lnTo>
                  <a:lnTo>
                    <a:pt x="6069837" y="765555"/>
                  </a:lnTo>
                  <a:lnTo>
                    <a:pt x="6018645" y="765555"/>
                  </a:lnTo>
                  <a:lnTo>
                    <a:pt x="5967476" y="765555"/>
                  </a:lnTo>
                  <a:lnTo>
                    <a:pt x="5967476" y="743078"/>
                  </a:lnTo>
                  <a:lnTo>
                    <a:pt x="5967476" y="720613"/>
                  </a:lnTo>
                  <a:lnTo>
                    <a:pt x="5967476" y="698172"/>
                  </a:lnTo>
                  <a:lnTo>
                    <a:pt x="5967476" y="675766"/>
                  </a:lnTo>
                  <a:lnTo>
                    <a:pt x="5944492" y="701411"/>
                  </a:lnTo>
                  <a:lnTo>
                    <a:pt x="5898288" y="740792"/>
                  </a:lnTo>
                  <a:lnTo>
                    <a:pt x="5850425" y="764841"/>
                  </a:lnTo>
                  <a:lnTo>
                    <a:pt x="5793188" y="776652"/>
                  </a:lnTo>
                  <a:lnTo>
                    <a:pt x="5760593" y="778128"/>
                  </a:lnTo>
                  <a:lnTo>
                    <a:pt x="5717780" y="774842"/>
                  </a:lnTo>
                  <a:lnTo>
                    <a:pt x="5679836" y="764984"/>
                  </a:lnTo>
                  <a:lnTo>
                    <a:pt x="5618607" y="725551"/>
                  </a:lnTo>
                  <a:lnTo>
                    <a:pt x="5580030" y="658971"/>
                  </a:lnTo>
                  <a:lnTo>
                    <a:pt x="5570386" y="615037"/>
                  </a:lnTo>
                  <a:lnTo>
                    <a:pt x="5567172" y="564007"/>
                  </a:lnTo>
                  <a:lnTo>
                    <a:pt x="5567172" y="513558"/>
                  </a:lnTo>
                  <a:lnTo>
                    <a:pt x="5567172" y="463121"/>
                  </a:lnTo>
                  <a:lnTo>
                    <a:pt x="5567172" y="412691"/>
                  </a:lnTo>
                  <a:lnTo>
                    <a:pt x="5567172" y="362262"/>
                  </a:lnTo>
                  <a:lnTo>
                    <a:pt x="5567172" y="311832"/>
                  </a:lnTo>
                  <a:lnTo>
                    <a:pt x="5567172" y="261395"/>
                  </a:lnTo>
                  <a:lnTo>
                    <a:pt x="5567172" y="210947"/>
                  </a:lnTo>
                  <a:close/>
                </a:path>
                <a:path w="6172200" h="990600">
                  <a:moveTo>
                    <a:pt x="4115942" y="210947"/>
                  </a:moveTo>
                  <a:lnTo>
                    <a:pt x="4115942" y="210947"/>
                  </a:lnTo>
                  <a:lnTo>
                    <a:pt x="4347210" y="210947"/>
                  </a:lnTo>
                  <a:lnTo>
                    <a:pt x="4361973" y="257095"/>
                  </a:lnTo>
                  <a:lnTo>
                    <a:pt x="4450556" y="533987"/>
                  </a:lnTo>
                  <a:lnTo>
                    <a:pt x="4465320" y="580136"/>
                  </a:lnTo>
                  <a:lnTo>
                    <a:pt x="4479030" y="533987"/>
                  </a:lnTo>
                  <a:lnTo>
                    <a:pt x="4492732" y="487838"/>
                  </a:lnTo>
                  <a:lnTo>
                    <a:pt x="4506427" y="441690"/>
                  </a:lnTo>
                  <a:lnTo>
                    <a:pt x="4520120" y="395541"/>
                  </a:lnTo>
                  <a:lnTo>
                    <a:pt x="4533813" y="349392"/>
                  </a:lnTo>
                  <a:lnTo>
                    <a:pt x="4547508" y="303244"/>
                  </a:lnTo>
                  <a:lnTo>
                    <a:pt x="4561210" y="257095"/>
                  </a:lnTo>
                  <a:lnTo>
                    <a:pt x="4574921" y="210947"/>
                  </a:lnTo>
                  <a:lnTo>
                    <a:pt x="4628927" y="210947"/>
                  </a:lnTo>
                  <a:lnTo>
                    <a:pt x="4682934" y="210947"/>
                  </a:lnTo>
                  <a:lnTo>
                    <a:pt x="4736941" y="210947"/>
                  </a:lnTo>
                  <a:lnTo>
                    <a:pt x="4790948" y="210947"/>
                  </a:lnTo>
                  <a:lnTo>
                    <a:pt x="4772054" y="260320"/>
                  </a:lnTo>
                  <a:lnTo>
                    <a:pt x="4753155" y="309698"/>
                  </a:lnTo>
                  <a:lnTo>
                    <a:pt x="4734252" y="359080"/>
                  </a:lnTo>
                  <a:lnTo>
                    <a:pt x="4715345" y="408464"/>
                  </a:lnTo>
                  <a:lnTo>
                    <a:pt x="4696434" y="457851"/>
                  </a:lnTo>
                  <a:lnTo>
                    <a:pt x="4677521" y="507238"/>
                  </a:lnTo>
                  <a:lnTo>
                    <a:pt x="4658604" y="556624"/>
                  </a:lnTo>
                  <a:lnTo>
                    <a:pt x="4639686" y="606011"/>
                  </a:lnTo>
                  <a:lnTo>
                    <a:pt x="4620766" y="655395"/>
                  </a:lnTo>
                  <a:lnTo>
                    <a:pt x="4601844" y="704777"/>
                  </a:lnTo>
                  <a:lnTo>
                    <a:pt x="4582921" y="754155"/>
                  </a:lnTo>
                  <a:lnTo>
                    <a:pt x="4563999" y="803528"/>
                  </a:lnTo>
                  <a:lnTo>
                    <a:pt x="4544490" y="850084"/>
                  </a:lnTo>
                  <a:lnTo>
                    <a:pt x="4524803" y="888412"/>
                  </a:lnTo>
                  <a:lnTo>
                    <a:pt x="4484751" y="940435"/>
                  </a:lnTo>
                  <a:lnTo>
                    <a:pt x="4452512" y="962364"/>
                  </a:lnTo>
                  <a:lnTo>
                    <a:pt x="4412773" y="978042"/>
                  </a:lnTo>
                  <a:lnTo>
                    <a:pt x="4365557" y="987458"/>
                  </a:lnTo>
                  <a:lnTo>
                    <a:pt x="4310888" y="990600"/>
                  </a:lnTo>
                  <a:lnTo>
                    <a:pt x="4283934" y="989814"/>
                  </a:lnTo>
                  <a:lnTo>
                    <a:pt x="4250515" y="987456"/>
                  </a:lnTo>
                  <a:lnTo>
                    <a:pt x="4210643" y="983527"/>
                  </a:lnTo>
                  <a:lnTo>
                    <a:pt x="4164329" y="978026"/>
                  </a:lnTo>
                  <a:lnTo>
                    <a:pt x="4160043" y="940974"/>
                  </a:lnTo>
                  <a:lnTo>
                    <a:pt x="4155757" y="903922"/>
                  </a:lnTo>
                  <a:lnTo>
                    <a:pt x="4151471" y="866870"/>
                  </a:lnTo>
                  <a:lnTo>
                    <a:pt x="4147185" y="829817"/>
                  </a:lnTo>
                  <a:lnTo>
                    <a:pt x="4171495" y="836171"/>
                  </a:lnTo>
                  <a:lnTo>
                    <a:pt x="4197175" y="840739"/>
                  </a:lnTo>
                  <a:lnTo>
                    <a:pt x="4224212" y="843498"/>
                  </a:lnTo>
                  <a:lnTo>
                    <a:pt x="4252595" y="844423"/>
                  </a:lnTo>
                  <a:lnTo>
                    <a:pt x="4271077" y="843331"/>
                  </a:lnTo>
                  <a:lnTo>
                    <a:pt x="4315333" y="827151"/>
                  </a:lnTo>
                  <a:lnTo>
                    <a:pt x="4347211" y="785931"/>
                  </a:lnTo>
                  <a:lnTo>
                    <a:pt x="4355973" y="765428"/>
                  </a:lnTo>
                  <a:lnTo>
                    <a:pt x="4335970" y="719230"/>
                  </a:lnTo>
                  <a:lnTo>
                    <a:pt x="4315968" y="673027"/>
                  </a:lnTo>
                  <a:lnTo>
                    <a:pt x="4295965" y="626820"/>
                  </a:lnTo>
                  <a:lnTo>
                    <a:pt x="4275963" y="580611"/>
                  </a:lnTo>
                  <a:lnTo>
                    <a:pt x="4255960" y="534399"/>
                  </a:lnTo>
                  <a:lnTo>
                    <a:pt x="4235958" y="488188"/>
                  </a:lnTo>
                  <a:lnTo>
                    <a:pt x="4215955" y="441976"/>
                  </a:lnTo>
                  <a:lnTo>
                    <a:pt x="4195953" y="395764"/>
                  </a:lnTo>
                  <a:lnTo>
                    <a:pt x="4175950" y="349555"/>
                  </a:lnTo>
                  <a:lnTo>
                    <a:pt x="4155948" y="303348"/>
                  </a:lnTo>
                  <a:lnTo>
                    <a:pt x="4135945" y="257145"/>
                  </a:lnTo>
                  <a:lnTo>
                    <a:pt x="4115942" y="210947"/>
                  </a:lnTo>
                  <a:close/>
                </a:path>
                <a:path w="6172200" h="990600">
                  <a:moveTo>
                    <a:pt x="5133721" y="198374"/>
                  </a:moveTo>
                  <a:lnTo>
                    <a:pt x="5188713" y="201061"/>
                  </a:lnTo>
                  <a:lnTo>
                    <a:pt x="5239013" y="209121"/>
                  </a:lnTo>
                  <a:lnTo>
                    <a:pt x="5284628" y="222551"/>
                  </a:lnTo>
                  <a:lnTo>
                    <a:pt x="5325566" y="241347"/>
                  </a:lnTo>
                  <a:lnTo>
                    <a:pt x="5361832" y="265504"/>
                  </a:lnTo>
                  <a:lnTo>
                    <a:pt x="5393435" y="295021"/>
                  </a:lnTo>
                  <a:lnTo>
                    <a:pt x="5424346" y="336216"/>
                  </a:lnTo>
                  <a:lnTo>
                    <a:pt x="5446410" y="381888"/>
                  </a:lnTo>
                  <a:lnTo>
                    <a:pt x="5459640" y="432038"/>
                  </a:lnTo>
                  <a:lnTo>
                    <a:pt x="5464048" y="486663"/>
                  </a:lnTo>
                  <a:lnTo>
                    <a:pt x="5460543" y="536012"/>
                  </a:lnTo>
                  <a:lnTo>
                    <a:pt x="5450035" y="581647"/>
                  </a:lnTo>
                  <a:lnTo>
                    <a:pt x="5432528" y="623577"/>
                  </a:lnTo>
                  <a:lnTo>
                    <a:pt x="5408029" y="661806"/>
                  </a:lnTo>
                  <a:lnTo>
                    <a:pt x="5376545" y="696340"/>
                  </a:lnTo>
                  <a:lnTo>
                    <a:pt x="5338811" y="725768"/>
                  </a:lnTo>
                  <a:lnTo>
                    <a:pt x="5295720" y="748667"/>
                  </a:lnTo>
                  <a:lnTo>
                    <a:pt x="5247276" y="765030"/>
                  </a:lnTo>
                  <a:lnTo>
                    <a:pt x="5193486" y="774853"/>
                  </a:lnTo>
                  <a:lnTo>
                    <a:pt x="5134356" y="778128"/>
                  </a:lnTo>
                  <a:lnTo>
                    <a:pt x="5081242" y="775403"/>
                  </a:lnTo>
                  <a:lnTo>
                    <a:pt x="5032384" y="767233"/>
                  </a:lnTo>
                  <a:lnTo>
                    <a:pt x="4987768" y="753632"/>
                  </a:lnTo>
                  <a:lnTo>
                    <a:pt x="4947383" y="734611"/>
                  </a:lnTo>
                  <a:lnTo>
                    <a:pt x="4911217" y="710184"/>
                  </a:lnTo>
                  <a:lnTo>
                    <a:pt x="4873573" y="674478"/>
                  </a:lnTo>
                  <a:lnTo>
                    <a:pt x="4844305" y="634579"/>
                  </a:lnTo>
                  <a:lnTo>
                    <a:pt x="4823407" y="590498"/>
                  </a:lnTo>
                  <a:lnTo>
                    <a:pt x="4810872" y="542247"/>
                  </a:lnTo>
                  <a:lnTo>
                    <a:pt x="4806696" y="489838"/>
                  </a:lnTo>
                  <a:lnTo>
                    <a:pt x="4810231" y="440872"/>
                  </a:lnTo>
                  <a:lnTo>
                    <a:pt x="4820838" y="395472"/>
                  </a:lnTo>
                  <a:lnTo>
                    <a:pt x="4838517" y="353639"/>
                  </a:lnTo>
                  <a:lnTo>
                    <a:pt x="4863266" y="315371"/>
                  </a:lnTo>
                  <a:lnTo>
                    <a:pt x="4895088" y="280670"/>
                  </a:lnTo>
                  <a:lnTo>
                    <a:pt x="4932914" y="251043"/>
                  </a:lnTo>
                  <a:lnTo>
                    <a:pt x="4975685" y="228000"/>
                  </a:lnTo>
                  <a:lnTo>
                    <a:pt x="5023405" y="211541"/>
                  </a:lnTo>
                  <a:lnTo>
                    <a:pt x="5076082" y="201665"/>
                  </a:lnTo>
                  <a:lnTo>
                    <a:pt x="5133721" y="198374"/>
                  </a:lnTo>
                  <a:close/>
                </a:path>
                <a:path w="6172200" h="990600">
                  <a:moveTo>
                    <a:pt x="2750947" y="198374"/>
                  </a:moveTo>
                  <a:lnTo>
                    <a:pt x="2794000" y="201660"/>
                  </a:lnTo>
                  <a:lnTo>
                    <a:pt x="2832100" y="211518"/>
                  </a:lnTo>
                  <a:lnTo>
                    <a:pt x="2893441" y="250951"/>
                  </a:lnTo>
                  <a:lnTo>
                    <a:pt x="2932017" y="317690"/>
                  </a:lnTo>
                  <a:lnTo>
                    <a:pt x="2941661" y="361787"/>
                  </a:lnTo>
                  <a:lnTo>
                    <a:pt x="2944876" y="413003"/>
                  </a:lnTo>
                  <a:lnTo>
                    <a:pt x="2944876" y="463397"/>
                  </a:lnTo>
                  <a:lnTo>
                    <a:pt x="2944876" y="513777"/>
                  </a:lnTo>
                  <a:lnTo>
                    <a:pt x="2944876" y="765555"/>
                  </a:lnTo>
                  <a:lnTo>
                    <a:pt x="2889801" y="765555"/>
                  </a:lnTo>
                  <a:lnTo>
                    <a:pt x="2834703" y="765555"/>
                  </a:lnTo>
                  <a:lnTo>
                    <a:pt x="2779605" y="765555"/>
                  </a:lnTo>
                  <a:lnTo>
                    <a:pt x="2724530" y="765555"/>
                  </a:lnTo>
                  <a:lnTo>
                    <a:pt x="2724530" y="714702"/>
                  </a:lnTo>
                  <a:lnTo>
                    <a:pt x="2724530" y="460628"/>
                  </a:lnTo>
                  <a:lnTo>
                    <a:pt x="2723290" y="436381"/>
                  </a:lnTo>
                  <a:lnTo>
                    <a:pt x="2713333" y="399460"/>
                  </a:lnTo>
                  <a:lnTo>
                    <a:pt x="2680589" y="370427"/>
                  </a:lnTo>
                  <a:lnTo>
                    <a:pt x="2648585" y="364998"/>
                  </a:lnTo>
                  <a:lnTo>
                    <a:pt x="2629554" y="366829"/>
                  </a:lnTo>
                  <a:lnTo>
                    <a:pt x="2583941" y="394208"/>
                  </a:lnTo>
                  <a:lnTo>
                    <a:pt x="2565368" y="435101"/>
                  </a:lnTo>
                  <a:lnTo>
                    <a:pt x="2559177" y="499237"/>
                  </a:lnTo>
                  <a:lnTo>
                    <a:pt x="2559177" y="552500"/>
                  </a:lnTo>
                  <a:lnTo>
                    <a:pt x="2559177" y="605764"/>
                  </a:lnTo>
                  <a:lnTo>
                    <a:pt x="2559177" y="659028"/>
                  </a:lnTo>
                  <a:lnTo>
                    <a:pt x="2559177" y="712292"/>
                  </a:lnTo>
                  <a:lnTo>
                    <a:pt x="2559177" y="765555"/>
                  </a:lnTo>
                  <a:lnTo>
                    <a:pt x="2504314" y="765555"/>
                  </a:lnTo>
                  <a:lnTo>
                    <a:pt x="2449464" y="765555"/>
                  </a:lnTo>
                  <a:lnTo>
                    <a:pt x="2394638" y="765555"/>
                  </a:lnTo>
                  <a:lnTo>
                    <a:pt x="2339848" y="765555"/>
                  </a:lnTo>
                  <a:lnTo>
                    <a:pt x="2339848" y="715128"/>
                  </a:lnTo>
                  <a:lnTo>
                    <a:pt x="2339848" y="210947"/>
                  </a:lnTo>
                  <a:lnTo>
                    <a:pt x="2390902" y="210947"/>
                  </a:lnTo>
                  <a:lnTo>
                    <a:pt x="2441955" y="210947"/>
                  </a:lnTo>
                  <a:lnTo>
                    <a:pt x="2493009" y="210947"/>
                  </a:lnTo>
                  <a:lnTo>
                    <a:pt x="2544064" y="210947"/>
                  </a:lnTo>
                  <a:lnTo>
                    <a:pt x="2544064" y="233521"/>
                  </a:lnTo>
                  <a:lnTo>
                    <a:pt x="2544064" y="256095"/>
                  </a:lnTo>
                  <a:lnTo>
                    <a:pt x="2544064" y="278669"/>
                  </a:lnTo>
                  <a:lnTo>
                    <a:pt x="2544064" y="301244"/>
                  </a:lnTo>
                  <a:lnTo>
                    <a:pt x="2566995" y="275578"/>
                  </a:lnTo>
                  <a:lnTo>
                    <a:pt x="2613286" y="236057"/>
                  </a:lnTo>
                  <a:lnTo>
                    <a:pt x="2661417" y="211822"/>
                  </a:lnTo>
                  <a:lnTo>
                    <a:pt x="2718532" y="199872"/>
                  </a:lnTo>
                  <a:lnTo>
                    <a:pt x="2750947" y="198374"/>
                  </a:lnTo>
                  <a:close/>
                </a:path>
                <a:path w="6172200" h="990600">
                  <a:moveTo>
                    <a:pt x="1890268" y="198374"/>
                  </a:moveTo>
                  <a:lnTo>
                    <a:pt x="1937158" y="199060"/>
                  </a:lnTo>
                  <a:lnTo>
                    <a:pt x="1979167" y="201104"/>
                  </a:lnTo>
                  <a:lnTo>
                    <a:pt x="2048637" y="209169"/>
                  </a:lnTo>
                  <a:lnTo>
                    <a:pt x="2103485" y="225647"/>
                  </a:lnTo>
                  <a:lnTo>
                    <a:pt x="2148332" y="253746"/>
                  </a:lnTo>
                  <a:lnTo>
                    <a:pt x="2183693" y="300055"/>
                  </a:lnTo>
                  <a:lnTo>
                    <a:pt x="2199602" y="341707"/>
                  </a:lnTo>
                  <a:lnTo>
                    <a:pt x="2207654" y="382803"/>
                  </a:lnTo>
                  <a:lnTo>
                    <a:pt x="2208657" y="402589"/>
                  </a:lnTo>
                  <a:lnTo>
                    <a:pt x="2208657" y="451586"/>
                  </a:lnTo>
                  <a:lnTo>
                    <a:pt x="2208657" y="500583"/>
                  </a:lnTo>
                  <a:lnTo>
                    <a:pt x="2208657" y="549579"/>
                  </a:lnTo>
                  <a:lnTo>
                    <a:pt x="2208657" y="598576"/>
                  </a:lnTo>
                  <a:lnTo>
                    <a:pt x="2208657" y="647573"/>
                  </a:lnTo>
                  <a:lnTo>
                    <a:pt x="2208988" y="666051"/>
                  </a:lnTo>
                  <a:lnTo>
                    <a:pt x="2213864" y="708913"/>
                  </a:lnTo>
                  <a:lnTo>
                    <a:pt x="2228330" y="749079"/>
                  </a:lnTo>
                  <a:lnTo>
                    <a:pt x="2236216" y="765555"/>
                  </a:lnTo>
                  <a:lnTo>
                    <a:pt x="2184761" y="765555"/>
                  </a:lnTo>
                  <a:lnTo>
                    <a:pt x="2133282" y="765555"/>
                  </a:lnTo>
                  <a:lnTo>
                    <a:pt x="2081803" y="765555"/>
                  </a:lnTo>
                  <a:lnTo>
                    <a:pt x="2030349" y="765555"/>
                  </a:lnTo>
                  <a:lnTo>
                    <a:pt x="2024703" y="755455"/>
                  </a:lnTo>
                  <a:lnTo>
                    <a:pt x="2010425" y="718454"/>
                  </a:lnTo>
                  <a:lnTo>
                    <a:pt x="2006727" y="697611"/>
                  </a:lnTo>
                  <a:lnTo>
                    <a:pt x="1985152" y="716280"/>
                  </a:lnTo>
                  <a:lnTo>
                    <a:pt x="1942290" y="745045"/>
                  </a:lnTo>
                  <a:lnTo>
                    <a:pt x="1890760" y="765163"/>
                  </a:lnTo>
                  <a:lnTo>
                    <a:pt x="1823132" y="776680"/>
                  </a:lnTo>
                  <a:lnTo>
                    <a:pt x="1785747" y="778128"/>
                  </a:lnTo>
                  <a:lnTo>
                    <a:pt x="1737669" y="775249"/>
                  </a:lnTo>
                  <a:lnTo>
                    <a:pt x="1695735" y="766619"/>
                  </a:lnTo>
                  <a:lnTo>
                    <a:pt x="1659945" y="752250"/>
                  </a:lnTo>
                  <a:lnTo>
                    <a:pt x="1607109" y="707790"/>
                  </a:lnTo>
                  <a:lnTo>
                    <a:pt x="1580542" y="651109"/>
                  </a:lnTo>
                  <a:lnTo>
                    <a:pt x="1577213" y="618744"/>
                  </a:lnTo>
                  <a:lnTo>
                    <a:pt x="1579614" y="588599"/>
                  </a:lnTo>
                  <a:lnTo>
                    <a:pt x="1598751" y="536644"/>
                  </a:lnTo>
                  <a:lnTo>
                    <a:pt x="1638631" y="495784"/>
                  </a:lnTo>
                  <a:lnTo>
                    <a:pt x="1709255" y="465494"/>
                  </a:lnTo>
                  <a:lnTo>
                    <a:pt x="1756664" y="454278"/>
                  </a:lnTo>
                  <a:lnTo>
                    <a:pt x="1812956" y="443180"/>
                  </a:lnTo>
                  <a:lnTo>
                    <a:pt x="1858390" y="433879"/>
                  </a:lnTo>
                  <a:lnTo>
                    <a:pt x="1916683" y="420624"/>
                  </a:lnTo>
                  <a:lnTo>
                    <a:pt x="1954387" y="409463"/>
                  </a:lnTo>
                  <a:lnTo>
                    <a:pt x="1994281" y="395350"/>
                  </a:lnTo>
                  <a:lnTo>
                    <a:pt x="1993233" y="377205"/>
                  </a:lnTo>
                  <a:lnTo>
                    <a:pt x="1977517" y="340487"/>
                  </a:lnTo>
                  <a:lnTo>
                    <a:pt x="1938297" y="325842"/>
                  </a:lnTo>
                  <a:lnTo>
                    <a:pt x="1918843" y="324865"/>
                  </a:lnTo>
                  <a:lnTo>
                    <a:pt x="1893577" y="325893"/>
                  </a:lnTo>
                  <a:lnTo>
                    <a:pt x="1853191" y="334188"/>
                  </a:lnTo>
                  <a:lnTo>
                    <a:pt x="1819005" y="360314"/>
                  </a:lnTo>
                  <a:lnTo>
                    <a:pt x="1804035" y="390651"/>
                  </a:lnTo>
                  <a:lnTo>
                    <a:pt x="1751647" y="385244"/>
                  </a:lnTo>
                  <a:lnTo>
                    <a:pt x="1699260" y="379872"/>
                  </a:lnTo>
                  <a:lnTo>
                    <a:pt x="1646872" y="374524"/>
                  </a:lnTo>
                  <a:lnTo>
                    <a:pt x="1594485" y="369188"/>
                  </a:lnTo>
                  <a:lnTo>
                    <a:pt x="1601055" y="343947"/>
                  </a:lnTo>
                  <a:lnTo>
                    <a:pt x="1618148" y="302037"/>
                  </a:lnTo>
                  <a:lnTo>
                    <a:pt x="1641101" y="270629"/>
                  </a:lnTo>
                  <a:lnTo>
                    <a:pt x="1673296" y="244149"/>
                  </a:lnTo>
                  <a:lnTo>
                    <a:pt x="1709586" y="224766"/>
                  </a:lnTo>
                  <a:lnTo>
                    <a:pt x="1751115" y="212193"/>
                  </a:lnTo>
                  <a:lnTo>
                    <a:pt x="1803024" y="203410"/>
                  </a:lnTo>
                  <a:lnTo>
                    <a:pt x="1860123" y="198941"/>
                  </a:lnTo>
                  <a:lnTo>
                    <a:pt x="1890268" y="198374"/>
                  </a:lnTo>
                  <a:close/>
                </a:path>
                <a:path w="6172200" h="990600">
                  <a:moveTo>
                    <a:pt x="3075432" y="0"/>
                  </a:moveTo>
                  <a:lnTo>
                    <a:pt x="3131512" y="0"/>
                  </a:lnTo>
                  <a:lnTo>
                    <a:pt x="3187557" y="0"/>
                  </a:lnTo>
                  <a:lnTo>
                    <a:pt x="3243578" y="0"/>
                  </a:lnTo>
                  <a:lnTo>
                    <a:pt x="3299587" y="0"/>
                  </a:lnTo>
                  <a:lnTo>
                    <a:pt x="3299587" y="49387"/>
                  </a:lnTo>
                  <a:lnTo>
                    <a:pt x="3299587" y="395097"/>
                  </a:lnTo>
                  <a:lnTo>
                    <a:pt x="3332353" y="358291"/>
                  </a:lnTo>
                  <a:lnTo>
                    <a:pt x="3365118" y="321479"/>
                  </a:lnTo>
                  <a:lnTo>
                    <a:pt x="3397884" y="284655"/>
                  </a:lnTo>
                  <a:lnTo>
                    <a:pt x="3430650" y="247813"/>
                  </a:lnTo>
                  <a:lnTo>
                    <a:pt x="3463416" y="210947"/>
                  </a:lnTo>
                  <a:lnTo>
                    <a:pt x="3517379" y="210947"/>
                  </a:lnTo>
                  <a:lnTo>
                    <a:pt x="3571360" y="210947"/>
                  </a:lnTo>
                  <a:lnTo>
                    <a:pt x="3625348" y="210947"/>
                  </a:lnTo>
                  <a:lnTo>
                    <a:pt x="3679329" y="210947"/>
                  </a:lnTo>
                  <a:lnTo>
                    <a:pt x="3733291" y="210947"/>
                  </a:lnTo>
                  <a:lnTo>
                    <a:pt x="3699119" y="243332"/>
                  </a:lnTo>
                  <a:lnTo>
                    <a:pt x="3664928" y="275717"/>
                  </a:lnTo>
                  <a:lnTo>
                    <a:pt x="3630723" y="308102"/>
                  </a:lnTo>
                  <a:lnTo>
                    <a:pt x="3596508" y="340487"/>
                  </a:lnTo>
                  <a:lnTo>
                    <a:pt x="3562285" y="372872"/>
                  </a:lnTo>
                  <a:lnTo>
                    <a:pt x="3528060" y="405257"/>
                  </a:lnTo>
                  <a:lnTo>
                    <a:pt x="3555206" y="450268"/>
                  </a:lnTo>
                  <a:lnTo>
                    <a:pt x="3582352" y="495290"/>
                  </a:lnTo>
                  <a:lnTo>
                    <a:pt x="3609498" y="540320"/>
                  </a:lnTo>
                  <a:lnTo>
                    <a:pt x="3636644" y="585358"/>
                  </a:lnTo>
                  <a:lnTo>
                    <a:pt x="3663791" y="630402"/>
                  </a:lnTo>
                  <a:lnTo>
                    <a:pt x="3690937" y="675451"/>
                  </a:lnTo>
                  <a:lnTo>
                    <a:pt x="3718083" y="720502"/>
                  </a:lnTo>
                  <a:lnTo>
                    <a:pt x="3745229" y="765555"/>
                  </a:lnTo>
                  <a:lnTo>
                    <a:pt x="3695789" y="765555"/>
                  </a:lnTo>
                  <a:lnTo>
                    <a:pt x="3646367" y="765555"/>
                  </a:lnTo>
                  <a:lnTo>
                    <a:pt x="3596950" y="765555"/>
                  </a:lnTo>
                  <a:lnTo>
                    <a:pt x="3547528" y="765555"/>
                  </a:lnTo>
                  <a:lnTo>
                    <a:pt x="3498088" y="765555"/>
                  </a:lnTo>
                  <a:lnTo>
                    <a:pt x="3474923" y="721068"/>
                  </a:lnTo>
                  <a:lnTo>
                    <a:pt x="3451758" y="676599"/>
                  </a:lnTo>
                  <a:lnTo>
                    <a:pt x="3428593" y="632135"/>
                  </a:lnTo>
                  <a:lnTo>
                    <a:pt x="3405428" y="587666"/>
                  </a:lnTo>
                  <a:lnTo>
                    <a:pt x="3382264" y="543178"/>
                  </a:lnTo>
                  <a:lnTo>
                    <a:pt x="3361594" y="562778"/>
                  </a:lnTo>
                  <a:lnTo>
                    <a:pt x="3340925" y="582342"/>
                  </a:lnTo>
                  <a:lnTo>
                    <a:pt x="3320256" y="601882"/>
                  </a:lnTo>
                  <a:lnTo>
                    <a:pt x="3299587" y="621411"/>
                  </a:lnTo>
                  <a:lnTo>
                    <a:pt x="3299587" y="657435"/>
                  </a:lnTo>
                  <a:lnTo>
                    <a:pt x="3299587" y="693483"/>
                  </a:lnTo>
                  <a:lnTo>
                    <a:pt x="3299587" y="729531"/>
                  </a:lnTo>
                  <a:lnTo>
                    <a:pt x="3299587" y="765555"/>
                  </a:lnTo>
                  <a:lnTo>
                    <a:pt x="3243578" y="765555"/>
                  </a:lnTo>
                  <a:lnTo>
                    <a:pt x="3187557" y="765555"/>
                  </a:lnTo>
                  <a:lnTo>
                    <a:pt x="3131512" y="765555"/>
                  </a:lnTo>
                  <a:lnTo>
                    <a:pt x="3075432" y="765555"/>
                  </a:lnTo>
                  <a:lnTo>
                    <a:pt x="3075432" y="714525"/>
                  </a:lnTo>
                  <a:lnTo>
                    <a:pt x="3075432" y="51030"/>
                  </a:lnTo>
                  <a:lnTo>
                    <a:pt x="3075432" y="0"/>
                  </a:lnTo>
                  <a:close/>
                </a:path>
                <a:path w="6172200" h="990600">
                  <a:moveTo>
                    <a:pt x="868552" y="0"/>
                  </a:moveTo>
                  <a:lnTo>
                    <a:pt x="923343" y="0"/>
                  </a:lnTo>
                  <a:lnTo>
                    <a:pt x="978169" y="0"/>
                  </a:lnTo>
                  <a:lnTo>
                    <a:pt x="1033019" y="0"/>
                  </a:lnTo>
                  <a:lnTo>
                    <a:pt x="1087882" y="0"/>
                  </a:lnTo>
                  <a:lnTo>
                    <a:pt x="1087882" y="46990"/>
                  </a:lnTo>
                  <a:lnTo>
                    <a:pt x="1087882" y="281939"/>
                  </a:lnTo>
                  <a:lnTo>
                    <a:pt x="1110166" y="261131"/>
                  </a:lnTo>
                  <a:lnTo>
                    <a:pt x="1154640" y="229040"/>
                  </a:lnTo>
                  <a:lnTo>
                    <a:pt x="1199882" y="209303"/>
                  </a:lnTo>
                  <a:lnTo>
                    <a:pt x="1252130" y="199588"/>
                  </a:lnTo>
                  <a:lnTo>
                    <a:pt x="1281302" y="198374"/>
                  </a:lnTo>
                  <a:lnTo>
                    <a:pt x="1323615" y="201681"/>
                  </a:lnTo>
                  <a:lnTo>
                    <a:pt x="1361201" y="211597"/>
                  </a:lnTo>
                  <a:lnTo>
                    <a:pt x="1422145" y="251205"/>
                  </a:lnTo>
                  <a:lnTo>
                    <a:pt x="1460722" y="318008"/>
                  </a:lnTo>
                  <a:lnTo>
                    <a:pt x="1470366" y="361969"/>
                  </a:lnTo>
                  <a:lnTo>
                    <a:pt x="1473581" y="413003"/>
                  </a:lnTo>
                  <a:lnTo>
                    <a:pt x="1473581" y="463397"/>
                  </a:lnTo>
                  <a:lnTo>
                    <a:pt x="1473581" y="513777"/>
                  </a:lnTo>
                  <a:lnTo>
                    <a:pt x="1473581" y="765555"/>
                  </a:lnTo>
                  <a:lnTo>
                    <a:pt x="1418506" y="765555"/>
                  </a:lnTo>
                  <a:lnTo>
                    <a:pt x="1363408" y="765555"/>
                  </a:lnTo>
                  <a:lnTo>
                    <a:pt x="1308310" y="765555"/>
                  </a:lnTo>
                  <a:lnTo>
                    <a:pt x="1253236" y="765555"/>
                  </a:lnTo>
                  <a:lnTo>
                    <a:pt x="1253236" y="714702"/>
                  </a:lnTo>
                  <a:lnTo>
                    <a:pt x="1253236" y="460628"/>
                  </a:lnTo>
                  <a:lnTo>
                    <a:pt x="1251995" y="436381"/>
                  </a:lnTo>
                  <a:lnTo>
                    <a:pt x="1242038" y="399460"/>
                  </a:lnTo>
                  <a:lnTo>
                    <a:pt x="1209294" y="370427"/>
                  </a:lnTo>
                  <a:lnTo>
                    <a:pt x="1177289" y="364998"/>
                  </a:lnTo>
                  <a:lnTo>
                    <a:pt x="1158313" y="366829"/>
                  </a:lnTo>
                  <a:lnTo>
                    <a:pt x="1112647" y="394208"/>
                  </a:lnTo>
                  <a:lnTo>
                    <a:pt x="1094073" y="435101"/>
                  </a:lnTo>
                  <a:lnTo>
                    <a:pt x="1087882" y="499237"/>
                  </a:lnTo>
                  <a:lnTo>
                    <a:pt x="1087882" y="552500"/>
                  </a:lnTo>
                  <a:lnTo>
                    <a:pt x="1087882" y="605764"/>
                  </a:lnTo>
                  <a:lnTo>
                    <a:pt x="1087882" y="659028"/>
                  </a:lnTo>
                  <a:lnTo>
                    <a:pt x="1087882" y="712292"/>
                  </a:lnTo>
                  <a:lnTo>
                    <a:pt x="1087882" y="765555"/>
                  </a:lnTo>
                  <a:lnTo>
                    <a:pt x="1033019" y="765555"/>
                  </a:lnTo>
                  <a:lnTo>
                    <a:pt x="978169" y="765555"/>
                  </a:lnTo>
                  <a:lnTo>
                    <a:pt x="923343" y="765555"/>
                  </a:lnTo>
                  <a:lnTo>
                    <a:pt x="868552" y="765555"/>
                  </a:lnTo>
                  <a:lnTo>
                    <a:pt x="868552" y="714525"/>
                  </a:lnTo>
                  <a:lnTo>
                    <a:pt x="868552" y="51030"/>
                  </a:lnTo>
                  <a:lnTo>
                    <a:pt x="868552" y="0"/>
                  </a:lnTo>
                  <a:close/>
                </a:path>
                <a:path w="6172200" h="990600">
                  <a:moveTo>
                    <a:pt x="0" y="0"/>
                  </a:moveTo>
                  <a:lnTo>
                    <a:pt x="0" y="0"/>
                  </a:lnTo>
                  <a:lnTo>
                    <a:pt x="741933" y="0"/>
                  </a:lnTo>
                  <a:lnTo>
                    <a:pt x="741933" y="47244"/>
                  </a:lnTo>
                  <a:lnTo>
                    <a:pt x="741933" y="94488"/>
                  </a:lnTo>
                  <a:lnTo>
                    <a:pt x="741933" y="141732"/>
                  </a:lnTo>
                  <a:lnTo>
                    <a:pt x="741933" y="188975"/>
                  </a:lnTo>
                  <a:lnTo>
                    <a:pt x="692162" y="188975"/>
                  </a:lnTo>
                  <a:lnTo>
                    <a:pt x="642372" y="188975"/>
                  </a:lnTo>
                  <a:lnTo>
                    <a:pt x="592575" y="188975"/>
                  </a:lnTo>
                  <a:lnTo>
                    <a:pt x="542785" y="188975"/>
                  </a:lnTo>
                  <a:lnTo>
                    <a:pt x="493013" y="188975"/>
                  </a:lnTo>
                  <a:lnTo>
                    <a:pt x="493013" y="241412"/>
                  </a:lnTo>
                  <a:lnTo>
                    <a:pt x="493013" y="765555"/>
                  </a:lnTo>
                  <a:lnTo>
                    <a:pt x="444183" y="765555"/>
                  </a:lnTo>
                  <a:lnTo>
                    <a:pt x="395370" y="765555"/>
                  </a:lnTo>
                  <a:lnTo>
                    <a:pt x="346563" y="765555"/>
                  </a:lnTo>
                  <a:lnTo>
                    <a:pt x="297750" y="765555"/>
                  </a:lnTo>
                  <a:lnTo>
                    <a:pt x="248919" y="765555"/>
                  </a:lnTo>
                  <a:lnTo>
                    <a:pt x="248919" y="713151"/>
                  </a:lnTo>
                  <a:lnTo>
                    <a:pt x="248919" y="188975"/>
                  </a:lnTo>
                  <a:lnTo>
                    <a:pt x="199148" y="188975"/>
                  </a:lnTo>
                  <a:lnTo>
                    <a:pt x="149358" y="188975"/>
                  </a:lnTo>
                  <a:lnTo>
                    <a:pt x="99561" y="188975"/>
                  </a:lnTo>
                  <a:lnTo>
                    <a:pt x="49771" y="188975"/>
                  </a:lnTo>
                  <a:lnTo>
                    <a:pt x="0" y="188975"/>
                  </a:lnTo>
                  <a:lnTo>
                    <a:pt x="0" y="141731"/>
                  </a:lnTo>
                  <a:lnTo>
                    <a:pt x="0" y="94487"/>
                  </a:lnTo>
                  <a:lnTo>
                    <a:pt x="0" y="47243"/>
                  </a:lnTo>
                  <a:lnTo>
                    <a:pt x="0" y="0"/>
                  </a:lnTo>
                  <a:close/>
                </a:path>
              </a:pathLst>
            </a:custGeom>
            <a:ln w="12192">
              <a:solidFill>
                <a:srgbClr val="EAEAEA"/>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1219200" y="1447800"/>
            <a:ext cx="6629400" cy="472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2170" y="466166"/>
            <a:ext cx="4902200" cy="697230"/>
          </a:xfrm>
          <a:prstGeom prst="rect">
            <a:avLst/>
          </a:prstGeom>
        </p:spPr>
        <p:txBody>
          <a:bodyPr vert="horz" wrap="square" lIns="0" tIns="13335" rIns="0" bIns="0" rtlCol="0">
            <a:spAutoFit/>
          </a:bodyPr>
          <a:lstStyle/>
          <a:p>
            <a:pPr marL="12700">
              <a:lnSpc>
                <a:spcPct val="100000"/>
              </a:lnSpc>
              <a:spcBef>
                <a:spcPts val="105"/>
              </a:spcBef>
            </a:pPr>
            <a:r>
              <a:rPr sz="4400" dirty="0"/>
              <a:t>Pars</a:t>
            </a:r>
            <a:r>
              <a:rPr sz="4400" spc="-85" dirty="0"/>
              <a:t> </a:t>
            </a:r>
            <a:r>
              <a:rPr sz="4400" spc="-5" dirty="0"/>
              <a:t>Intermedia</a:t>
            </a:r>
            <a:endParaRPr sz="4400"/>
          </a:p>
        </p:txBody>
      </p:sp>
      <p:sp>
        <p:nvSpPr>
          <p:cNvPr id="3" name="object 3"/>
          <p:cNvSpPr txBox="1"/>
          <p:nvPr/>
        </p:nvSpPr>
        <p:spPr>
          <a:xfrm>
            <a:off x="4495800" y="1411575"/>
            <a:ext cx="4648200" cy="1061829"/>
          </a:xfrm>
          <a:prstGeom prst="rect">
            <a:avLst/>
          </a:prstGeom>
        </p:spPr>
        <p:txBody>
          <a:bodyPr vert="horz" wrap="square" lIns="0" tIns="73660" rIns="0" bIns="0" rtlCol="0">
            <a:spAutoFit/>
          </a:bodyPr>
          <a:lstStyle/>
          <a:p>
            <a:pPr marL="355600" indent="-342900">
              <a:lnSpc>
                <a:spcPct val="100000"/>
              </a:lnSpc>
              <a:spcBef>
                <a:spcPts val="580"/>
              </a:spcBef>
              <a:buChar char="•"/>
              <a:tabLst>
                <a:tab pos="354965" algn="l"/>
                <a:tab pos="355600" algn="l"/>
              </a:tabLst>
            </a:pPr>
            <a:r>
              <a:rPr sz="2000" spc="-5" dirty="0">
                <a:latin typeface="Times New Roman"/>
                <a:cs typeface="Times New Roman"/>
              </a:rPr>
              <a:t>Human/</a:t>
            </a:r>
            <a:r>
              <a:rPr sz="2000" spc="-25" dirty="0">
                <a:latin typeface="Times New Roman"/>
                <a:cs typeface="Times New Roman"/>
              </a:rPr>
              <a:t> </a:t>
            </a:r>
            <a:r>
              <a:rPr sz="2000" b="1" dirty="0">
                <a:latin typeface="Times New Roman"/>
                <a:cs typeface="Times New Roman"/>
              </a:rPr>
              <a:t>unclear</a:t>
            </a:r>
            <a:r>
              <a:rPr sz="2000" b="1" spc="-40" dirty="0">
                <a:latin typeface="Times New Roman"/>
                <a:cs typeface="Times New Roman"/>
              </a:rPr>
              <a:t> </a:t>
            </a:r>
            <a:r>
              <a:rPr sz="2000" b="1" dirty="0" smtClean="0">
                <a:latin typeface="Times New Roman"/>
                <a:cs typeface="Times New Roman"/>
              </a:rPr>
              <a:t>function</a:t>
            </a:r>
            <a:r>
              <a:rPr lang="en-US" sz="2000" b="1" dirty="0" smtClean="0">
                <a:latin typeface="Times New Roman"/>
                <a:cs typeface="Times New Roman"/>
              </a:rPr>
              <a:t> </a:t>
            </a:r>
            <a:r>
              <a:rPr lang="en-US" sz="2000" b="1" dirty="0" smtClean="0">
                <a:solidFill>
                  <a:schemeClr val="tx2"/>
                </a:solidFill>
                <a:latin typeface="Times New Roman"/>
                <a:cs typeface="Times New Roman"/>
              </a:rPr>
              <a:t>(</a:t>
            </a:r>
            <a:r>
              <a:rPr lang="en-US" b="1" dirty="0" smtClean="0">
                <a:solidFill>
                  <a:schemeClr val="tx2"/>
                </a:solidFill>
                <a:latin typeface="Times New Roman"/>
                <a:cs typeface="Times New Roman"/>
              </a:rPr>
              <a:t>rudimentary</a:t>
            </a:r>
            <a:r>
              <a:rPr lang="en-US" sz="2000" b="1" dirty="0" smtClean="0">
                <a:solidFill>
                  <a:schemeClr val="tx2"/>
                </a:solidFill>
                <a:latin typeface="Times New Roman"/>
                <a:cs typeface="Times New Roman"/>
              </a:rPr>
              <a:t>)</a:t>
            </a:r>
            <a:endParaRPr sz="2000" dirty="0">
              <a:solidFill>
                <a:schemeClr val="tx2"/>
              </a:solidFill>
              <a:latin typeface="Times New Roman"/>
              <a:cs typeface="Times New Roman"/>
            </a:endParaRPr>
          </a:p>
          <a:p>
            <a:pPr marL="355600" marR="5080" indent="-342900">
              <a:lnSpc>
                <a:spcPct val="100000"/>
              </a:lnSpc>
              <a:spcBef>
                <a:spcPts val="480"/>
              </a:spcBef>
              <a:buChar char="•"/>
              <a:tabLst>
                <a:tab pos="354965" algn="l"/>
                <a:tab pos="355600" algn="l"/>
              </a:tabLst>
            </a:pPr>
            <a:r>
              <a:rPr sz="2000" spc="-5" dirty="0">
                <a:latin typeface="Times New Roman"/>
                <a:cs typeface="Times New Roman"/>
              </a:rPr>
              <a:t>animals </a:t>
            </a:r>
            <a:r>
              <a:rPr sz="2000" dirty="0">
                <a:latin typeface="Times New Roman"/>
                <a:cs typeface="Times New Roman"/>
              </a:rPr>
              <a:t>/ </a:t>
            </a:r>
            <a:r>
              <a:rPr sz="2000" spc="-5" dirty="0">
                <a:latin typeface="Times New Roman"/>
                <a:cs typeface="Times New Roman"/>
              </a:rPr>
              <a:t>the basophilic cells </a:t>
            </a:r>
            <a:r>
              <a:rPr sz="2000" dirty="0">
                <a:latin typeface="Times New Roman"/>
                <a:cs typeface="Times New Roman"/>
              </a:rPr>
              <a:t> produce</a:t>
            </a:r>
            <a:r>
              <a:rPr sz="2000" spc="-50" dirty="0">
                <a:latin typeface="Times New Roman"/>
                <a:cs typeface="Times New Roman"/>
              </a:rPr>
              <a:t> </a:t>
            </a:r>
            <a:r>
              <a:rPr sz="2000" spc="-5" dirty="0">
                <a:latin typeface="Times New Roman"/>
                <a:cs typeface="Times New Roman"/>
              </a:rPr>
              <a:t>melanocyte</a:t>
            </a:r>
            <a:r>
              <a:rPr sz="2000" spc="-30" dirty="0">
                <a:latin typeface="Times New Roman"/>
                <a:cs typeface="Times New Roman"/>
              </a:rPr>
              <a:t> </a:t>
            </a:r>
            <a:r>
              <a:rPr sz="2000" spc="-5" dirty="0">
                <a:latin typeface="Times New Roman"/>
                <a:cs typeface="Times New Roman"/>
              </a:rPr>
              <a:t>stimulating </a:t>
            </a:r>
            <a:r>
              <a:rPr sz="2000" spc="-484" dirty="0">
                <a:latin typeface="Times New Roman"/>
                <a:cs typeface="Times New Roman"/>
              </a:rPr>
              <a:t> </a:t>
            </a:r>
            <a:r>
              <a:rPr sz="2000" dirty="0">
                <a:latin typeface="Times New Roman"/>
                <a:cs typeface="Times New Roman"/>
              </a:rPr>
              <a:t>hormone</a:t>
            </a:r>
            <a:r>
              <a:rPr sz="2000" spc="-40" dirty="0">
                <a:latin typeface="Times New Roman"/>
                <a:cs typeface="Times New Roman"/>
              </a:rPr>
              <a:t> </a:t>
            </a:r>
            <a:r>
              <a:rPr sz="2000" dirty="0">
                <a:latin typeface="Times New Roman"/>
                <a:cs typeface="Times New Roman"/>
              </a:rPr>
              <a:t>(</a:t>
            </a:r>
            <a:r>
              <a:rPr sz="2000" b="1" dirty="0">
                <a:latin typeface="Times New Roman"/>
                <a:cs typeface="Times New Roman"/>
              </a:rPr>
              <a:t>MSH</a:t>
            </a:r>
            <a:endParaRPr sz="2000" dirty="0">
              <a:latin typeface="Times New Roman"/>
              <a:cs typeface="Times New Roman"/>
            </a:endParaRPr>
          </a:p>
        </p:txBody>
      </p:sp>
      <p:pic>
        <p:nvPicPr>
          <p:cNvPr id="4" name="object 4"/>
          <p:cNvPicPr/>
          <p:nvPr/>
        </p:nvPicPr>
        <p:blipFill>
          <a:blip r:embed="rId2" cstate="print"/>
          <a:stretch>
            <a:fillRect/>
          </a:stretch>
        </p:blipFill>
        <p:spPr>
          <a:xfrm>
            <a:off x="0" y="1676400"/>
            <a:ext cx="4343400" cy="5181600"/>
          </a:xfrm>
          <a:prstGeom prst="rect">
            <a:avLst/>
          </a:prstGeom>
        </p:spPr>
      </p:pic>
      <p:pic>
        <p:nvPicPr>
          <p:cNvPr id="5" name="object 5"/>
          <p:cNvPicPr/>
          <p:nvPr/>
        </p:nvPicPr>
        <p:blipFill>
          <a:blip r:embed="rId3" cstate="print"/>
          <a:stretch>
            <a:fillRect/>
          </a:stretch>
        </p:blipFill>
        <p:spPr>
          <a:xfrm>
            <a:off x="4557776" y="3048000"/>
            <a:ext cx="4343400" cy="3505200"/>
          </a:xfrm>
          <a:prstGeom prst="rect">
            <a:avLst/>
          </a:prstGeom>
        </p:spPr>
      </p:pic>
      <p:sp>
        <p:nvSpPr>
          <p:cNvPr id="6" name="Rectangle 5"/>
          <p:cNvSpPr/>
          <p:nvPr/>
        </p:nvSpPr>
        <p:spPr>
          <a:xfrm>
            <a:off x="0" y="1295400"/>
            <a:ext cx="4343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solidFill>
              </a:rPr>
              <a:t>Pars intermedia in animals (presence of colloid)</a:t>
            </a:r>
            <a:endParaRPr lang="en-US" sz="1600" b="1" dirty="0">
              <a:solidFill>
                <a:schemeClr val="tx2"/>
              </a:solidFill>
            </a:endParaRPr>
          </a:p>
        </p:txBody>
      </p:sp>
      <p:sp>
        <p:nvSpPr>
          <p:cNvPr id="7" name="TextBox 6"/>
          <p:cNvSpPr txBox="1"/>
          <p:nvPr/>
        </p:nvSpPr>
        <p:spPr>
          <a:xfrm rot="16200000">
            <a:off x="2530656" y="5089343"/>
            <a:ext cx="2715552" cy="461665"/>
          </a:xfrm>
          <a:prstGeom prst="rect">
            <a:avLst/>
          </a:prstGeom>
          <a:noFill/>
        </p:spPr>
        <p:txBody>
          <a:bodyPr wrap="none" rtlCol="0">
            <a:spAutoFit/>
          </a:bodyPr>
          <a:lstStyle/>
          <a:p>
            <a:r>
              <a:rPr lang="en-US" sz="2400" b="1" dirty="0" smtClean="0"/>
              <a:t>Anterior lobe (dark)</a:t>
            </a:r>
            <a:endParaRPr lang="en-US" sz="2400" b="1" dirty="0"/>
          </a:p>
        </p:txBody>
      </p:sp>
      <p:sp>
        <p:nvSpPr>
          <p:cNvPr id="8" name="TextBox 7"/>
          <p:cNvSpPr txBox="1"/>
          <p:nvPr/>
        </p:nvSpPr>
        <p:spPr>
          <a:xfrm rot="16200000">
            <a:off x="1114615" y="4968702"/>
            <a:ext cx="2956835" cy="461665"/>
          </a:xfrm>
          <a:prstGeom prst="rect">
            <a:avLst/>
          </a:prstGeom>
          <a:noFill/>
        </p:spPr>
        <p:txBody>
          <a:bodyPr wrap="none" rtlCol="0">
            <a:spAutoFit/>
          </a:bodyPr>
          <a:lstStyle/>
          <a:p>
            <a:r>
              <a:rPr lang="en-US" sz="2400" b="1" dirty="0" smtClean="0"/>
              <a:t>Pars intermedia (cyst)</a:t>
            </a:r>
            <a:endParaRPr lang="en-US" sz="2400" b="1" dirty="0"/>
          </a:p>
        </p:txBody>
      </p:sp>
      <p:sp>
        <p:nvSpPr>
          <p:cNvPr id="9" name="TextBox 8"/>
          <p:cNvSpPr txBox="1"/>
          <p:nvPr/>
        </p:nvSpPr>
        <p:spPr>
          <a:xfrm rot="16200000">
            <a:off x="-1009455" y="5054431"/>
            <a:ext cx="2785378" cy="461665"/>
          </a:xfrm>
          <a:prstGeom prst="rect">
            <a:avLst/>
          </a:prstGeom>
          <a:noFill/>
        </p:spPr>
        <p:txBody>
          <a:bodyPr wrap="none" rtlCol="0">
            <a:spAutoFit/>
          </a:bodyPr>
          <a:lstStyle/>
          <a:p>
            <a:r>
              <a:rPr lang="en-US" sz="2400" b="1" dirty="0" smtClean="0"/>
              <a:t>Posterior lobe (pale)</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175" y="310641"/>
            <a:ext cx="5659425" cy="505267"/>
          </a:xfrm>
          <a:prstGeom prst="rect">
            <a:avLst/>
          </a:prstGeom>
        </p:spPr>
        <p:txBody>
          <a:bodyPr vert="horz" wrap="square" lIns="0" tIns="12700" rIns="0" bIns="0" rtlCol="0">
            <a:spAutoFit/>
          </a:bodyPr>
          <a:lstStyle/>
          <a:p>
            <a:pPr marL="12700">
              <a:lnSpc>
                <a:spcPct val="100000"/>
              </a:lnSpc>
              <a:spcBef>
                <a:spcPts val="100"/>
              </a:spcBef>
            </a:pPr>
            <a:r>
              <a:rPr sz="3200" dirty="0"/>
              <a:t>Pars</a:t>
            </a:r>
            <a:r>
              <a:rPr sz="3200" spc="-80" dirty="0"/>
              <a:t> </a:t>
            </a:r>
            <a:r>
              <a:rPr sz="3200" dirty="0" err="1" smtClean="0"/>
              <a:t>distalis</a:t>
            </a:r>
            <a:r>
              <a:rPr lang="en-US" sz="3200" dirty="0" smtClean="0"/>
              <a:t> </a:t>
            </a:r>
            <a:r>
              <a:rPr lang="en-US" sz="1800" dirty="0" smtClean="0"/>
              <a:t>=adenohypophysis</a:t>
            </a:r>
            <a:endParaRPr sz="3200" dirty="0"/>
          </a:p>
        </p:txBody>
      </p:sp>
      <p:sp>
        <p:nvSpPr>
          <p:cNvPr id="3" name="object 3"/>
          <p:cNvSpPr txBox="1"/>
          <p:nvPr/>
        </p:nvSpPr>
        <p:spPr>
          <a:xfrm>
            <a:off x="135737" y="943101"/>
            <a:ext cx="3360420" cy="2987356"/>
          </a:xfrm>
          <a:prstGeom prst="rect">
            <a:avLst/>
          </a:prstGeom>
        </p:spPr>
        <p:txBody>
          <a:bodyPr vert="horz" wrap="square" lIns="0" tIns="85725" rIns="0" bIns="0" rtlCol="0">
            <a:spAutoFit/>
          </a:bodyPr>
          <a:lstStyle/>
          <a:p>
            <a:pPr marL="12700">
              <a:lnSpc>
                <a:spcPct val="100000"/>
              </a:lnSpc>
              <a:spcBef>
                <a:spcPts val="675"/>
              </a:spcBef>
            </a:pPr>
            <a:r>
              <a:rPr sz="2400" spc="-10" dirty="0">
                <a:latin typeface="Microsoft Sans Serif"/>
                <a:cs typeface="Microsoft Sans Serif"/>
              </a:rPr>
              <a:t>Chromophils</a:t>
            </a:r>
            <a:endParaRPr sz="2400" dirty="0">
              <a:latin typeface="Microsoft Sans Serif"/>
              <a:cs typeface="Microsoft Sans Serif"/>
            </a:endParaRPr>
          </a:p>
          <a:p>
            <a:pPr marL="367665" indent="-355600">
              <a:lnSpc>
                <a:spcPct val="100000"/>
              </a:lnSpc>
              <a:spcBef>
                <a:spcPts val="575"/>
              </a:spcBef>
              <a:buAutoNum type="arabicPlain"/>
              <a:tabLst>
                <a:tab pos="368300" algn="l"/>
              </a:tabLst>
            </a:pPr>
            <a:r>
              <a:rPr sz="2400" spc="-10" dirty="0">
                <a:latin typeface="Microsoft Sans Serif"/>
                <a:cs typeface="Microsoft Sans Serif"/>
              </a:rPr>
              <a:t>Acidophils</a:t>
            </a:r>
            <a:r>
              <a:rPr sz="2400" spc="45" dirty="0">
                <a:latin typeface="Microsoft Sans Serif"/>
                <a:cs typeface="Microsoft Sans Serif"/>
              </a:rPr>
              <a:t> </a:t>
            </a:r>
            <a:r>
              <a:rPr sz="2400" spc="-5" dirty="0">
                <a:latin typeface="Microsoft Sans Serif"/>
                <a:cs typeface="Microsoft Sans Serif"/>
              </a:rPr>
              <a:t>37%</a:t>
            </a:r>
            <a:endParaRPr sz="2400" dirty="0">
              <a:latin typeface="Microsoft Sans Serif"/>
              <a:cs typeface="Microsoft Sans Serif"/>
            </a:endParaRPr>
          </a:p>
          <a:p>
            <a:pPr marL="367665" indent="-355600">
              <a:lnSpc>
                <a:spcPct val="100000"/>
              </a:lnSpc>
              <a:spcBef>
                <a:spcPts val="580"/>
              </a:spcBef>
              <a:buAutoNum type="arabicPlain"/>
              <a:tabLst>
                <a:tab pos="368300" algn="l"/>
              </a:tabLst>
            </a:pPr>
            <a:r>
              <a:rPr sz="2400" spc="-10" dirty="0">
                <a:latin typeface="Microsoft Sans Serif"/>
                <a:cs typeface="Microsoft Sans Serif"/>
              </a:rPr>
              <a:t>Basophils</a:t>
            </a:r>
            <a:r>
              <a:rPr sz="2400" spc="40" dirty="0">
                <a:latin typeface="Microsoft Sans Serif"/>
                <a:cs typeface="Microsoft Sans Serif"/>
              </a:rPr>
              <a:t> </a:t>
            </a:r>
            <a:r>
              <a:rPr sz="2400" spc="-5" dirty="0">
                <a:latin typeface="Microsoft Sans Serif"/>
                <a:cs typeface="Microsoft Sans Serif"/>
              </a:rPr>
              <a:t>11%</a:t>
            </a:r>
            <a:endParaRPr sz="2400" dirty="0">
              <a:latin typeface="Microsoft Sans Serif"/>
              <a:cs typeface="Microsoft Sans Serif"/>
            </a:endParaRPr>
          </a:p>
          <a:p>
            <a:pPr>
              <a:lnSpc>
                <a:spcPct val="100000"/>
              </a:lnSpc>
              <a:spcBef>
                <a:spcPts val="15"/>
              </a:spcBef>
              <a:buFont typeface="Microsoft Sans Serif"/>
              <a:buAutoNum type="arabicPlain"/>
            </a:pPr>
            <a:endParaRPr sz="3550" dirty="0">
              <a:latin typeface="Microsoft Sans Serif"/>
              <a:cs typeface="Microsoft Sans Serif"/>
            </a:endParaRPr>
          </a:p>
          <a:p>
            <a:pPr marL="367665" indent="-355600">
              <a:lnSpc>
                <a:spcPct val="100000"/>
              </a:lnSpc>
              <a:buAutoNum type="arabicPlain"/>
              <a:tabLst>
                <a:tab pos="368300" algn="l"/>
              </a:tabLst>
            </a:pPr>
            <a:r>
              <a:rPr sz="2400" spc="-5" dirty="0">
                <a:latin typeface="Microsoft Sans Serif"/>
                <a:cs typeface="Microsoft Sans Serif"/>
              </a:rPr>
              <a:t>Chromophobes</a:t>
            </a:r>
            <a:r>
              <a:rPr sz="2400" spc="35" dirty="0">
                <a:latin typeface="Microsoft Sans Serif"/>
                <a:cs typeface="Microsoft Sans Serif"/>
              </a:rPr>
              <a:t> </a:t>
            </a:r>
            <a:r>
              <a:rPr sz="2400" spc="-5" dirty="0">
                <a:latin typeface="Microsoft Sans Serif"/>
                <a:cs typeface="Microsoft Sans Serif"/>
              </a:rPr>
              <a:t>52</a:t>
            </a:r>
            <a:r>
              <a:rPr sz="2400" spc="-5" dirty="0" smtClean="0">
                <a:latin typeface="Microsoft Sans Serif"/>
                <a:cs typeface="Microsoft Sans Serif"/>
              </a:rPr>
              <a:t>%</a:t>
            </a:r>
            <a:r>
              <a:rPr lang="en-US" sz="2400" spc="-5" dirty="0" smtClean="0">
                <a:latin typeface="Microsoft Sans Serif"/>
                <a:cs typeface="Microsoft Sans Serif"/>
              </a:rPr>
              <a:t> </a:t>
            </a:r>
            <a:r>
              <a:rPr lang="en-US" b="1" spc="-5" dirty="0" smtClean="0">
                <a:solidFill>
                  <a:srgbClr val="002060"/>
                </a:solidFill>
                <a:latin typeface="Microsoft Sans Serif"/>
                <a:cs typeface="Microsoft Sans Serif"/>
              </a:rPr>
              <a:t>mostly found in pars </a:t>
            </a:r>
            <a:r>
              <a:rPr lang="en-US" b="1" spc="-5" dirty="0" err="1" smtClean="0">
                <a:solidFill>
                  <a:srgbClr val="002060"/>
                </a:solidFill>
                <a:latin typeface="Microsoft Sans Serif"/>
                <a:cs typeface="Microsoft Sans Serif"/>
              </a:rPr>
              <a:t>tuberalis</a:t>
            </a:r>
            <a:endParaRPr b="1" dirty="0">
              <a:solidFill>
                <a:srgbClr val="002060"/>
              </a:solidFill>
              <a:latin typeface="Microsoft Sans Serif"/>
              <a:cs typeface="Microsoft Sans Serif"/>
            </a:endParaRPr>
          </a:p>
          <a:p>
            <a:pPr marL="367665" indent="-355600">
              <a:lnSpc>
                <a:spcPct val="100000"/>
              </a:lnSpc>
              <a:spcBef>
                <a:spcPts val="575"/>
              </a:spcBef>
              <a:buAutoNum type="arabicPlain"/>
              <a:tabLst>
                <a:tab pos="368300" algn="l"/>
              </a:tabLst>
            </a:pPr>
            <a:r>
              <a:rPr sz="2400" spc="-5" dirty="0">
                <a:latin typeface="Microsoft Sans Serif"/>
                <a:cs typeface="Microsoft Sans Serif"/>
              </a:rPr>
              <a:t>Fenestrated</a:t>
            </a:r>
            <a:r>
              <a:rPr sz="2400" spc="10" dirty="0">
                <a:latin typeface="Microsoft Sans Serif"/>
                <a:cs typeface="Microsoft Sans Serif"/>
              </a:rPr>
              <a:t> </a:t>
            </a:r>
            <a:r>
              <a:rPr sz="2400" spc="-10" dirty="0">
                <a:latin typeface="Microsoft Sans Serif"/>
                <a:cs typeface="Microsoft Sans Serif"/>
              </a:rPr>
              <a:t>sinusoids</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3602101" y="838200"/>
            <a:ext cx="5532374" cy="4522851"/>
          </a:xfrm>
          <a:prstGeom prst="rect">
            <a:avLst/>
          </a:prstGeom>
        </p:spPr>
      </p:pic>
      <p:cxnSp>
        <p:nvCxnSpPr>
          <p:cNvPr id="6" name="Straight Arrow Connector 5"/>
          <p:cNvCxnSpPr/>
          <p:nvPr/>
        </p:nvCxnSpPr>
        <p:spPr>
          <a:xfrm flipV="1">
            <a:off x="5562600" y="4419600"/>
            <a:ext cx="381000" cy="1295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78263" y="5715000"/>
            <a:ext cx="1149674" cy="400110"/>
          </a:xfrm>
          <a:prstGeom prst="rect">
            <a:avLst/>
          </a:prstGeom>
          <a:noFill/>
        </p:spPr>
        <p:txBody>
          <a:bodyPr wrap="none" rtlCol="0">
            <a:spAutoFit/>
          </a:bodyPr>
          <a:lstStyle/>
          <a:p>
            <a:r>
              <a:rPr lang="en-US" sz="2000" b="1" dirty="0" smtClean="0">
                <a:solidFill>
                  <a:srgbClr val="002060"/>
                </a:solidFill>
              </a:rPr>
              <a:t>Basophil</a:t>
            </a:r>
            <a:r>
              <a:rPr lang="en-US" dirty="0" smtClean="0"/>
              <a:t> </a:t>
            </a:r>
            <a:endParaRPr lang="en-US" dirty="0"/>
          </a:p>
        </p:txBody>
      </p:sp>
      <p:cxnSp>
        <p:nvCxnSpPr>
          <p:cNvPr id="9" name="Straight Arrow Connector 8"/>
          <p:cNvCxnSpPr/>
          <p:nvPr/>
        </p:nvCxnSpPr>
        <p:spPr>
          <a:xfrm flipH="1" flipV="1">
            <a:off x="6420675" y="5056251"/>
            <a:ext cx="665925" cy="658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7212" y="5715000"/>
            <a:ext cx="1244251" cy="400110"/>
          </a:xfrm>
          <a:prstGeom prst="rect">
            <a:avLst/>
          </a:prstGeom>
          <a:noFill/>
        </p:spPr>
        <p:txBody>
          <a:bodyPr wrap="none" rtlCol="0">
            <a:spAutoFit/>
          </a:bodyPr>
          <a:lstStyle/>
          <a:p>
            <a:r>
              <a:rPr lang="en-US" sz="2000" b="1" dirty="0" smtClean="0">
                <a:solidFill>
                  <a:srgbClr val="002060"/>
                </a:solidFill>
              </a:rPr>
              <a:t>Acidophil </a:t>
            </a:r>
            <a:endParaRPr lang="en-US" sz="20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763" y="35432"/>
            <a:ext cx="1769110" cy="391160"/>
          </a:xfrm>
          <a:prstGeom prst="rect">
            <a:avLst/>
          </a:prstGeom>
        </p:spPr>
        <p:txBody>
          <a:bodyPr vert="horz" wrap="square" lIns="0" tIns="12700" rIns="0" bIns="0" rtlCol="0">
            <a:spAutoFit/>
          </a:bodyPr>
          <a:lstStyle/>
          <a:p>
            <a:pPr marL="12700">
              <a:lnSpc>
                <a:spcPct val="100000"/>
              </a:lnSpc>
              <a:spcBef>
                <a:spcPts val="100"/>
              </a:spcBef>
            </a:pPr>
            <a:r>
              <a:rPr sz="2400" spc="-5" dirty="0"/>
              <a:t>Acidophils</a:t>
            </a:r>
            <a:endParaRPr sz="2400"/>
          </a:p>
        </p:txBody>
      </p:sp>
      <p:sp>
        <p:nvSpPr>
          <p:cNvPr id="3" name="object 3"/>
          <p:cNvSpPr txBox="1"/>
          <p:nvPr/>
        </p:nvSpPr>
        <p:spPr>
          <a:xfrm>
            <a:off x="270763" y="395325"/>
            <a:ext cx="4283710" cy="5323840"/>
          </a:xfrm>
          <a:prstGeom prst="rect">
            <a:avLst/>
          </a:prstGeom>
        </p:spPr>
        <p:txBody>
          <a:bodyPr vert="horz" wrap="square" lIns="0" tIns="83185" rIns="0" bIns="0" rtlCol="0">
            <a:spAutoFit/>
          </a:bodyPr>
          <a:lstStyle/>
          <a:p>
            <a:pPr marL="355600" indent="-343535">
              <a:lnSpc>
                <a:spcPct val="100000"/>
              </a:lnSpc>
              <a:spcBef>
                <a:spcPts val="655"/>
              </a:spcBef>
              <a:buChar char="•"/>
              <a:tabLst>
                <a:tab pos="355600" algn="l"/>
                <a:tab pos="356235" algn="l"/>
              </a:tabLst>
            </a:pPr>
            <a:r>
              <a:rPr sz="2000" spc="-5" dirty="0">
                <a:latin typeface="Arial Black"/>
                <a:cs typeface="Arial Black"/>
              </a:rPr>
              <a:t>Somatotrophs</a:t>
            </a:r>
            <a:endParaRPr sz="2000" dirty="0">
              <a:latin typeface="Arial Black"/>
              <a:cs typeface="Arial Black"/>
            </a:endParaRPr>
          </a:p>
          <a:p>
            <a:pPr marL="355600" indent="-343535">
              <a:lnSpc>
                <a:spcPct val="100000"/>
              </a:lnSpc>
              <a:spcBef>
                <a:spcPts val="555"/>
              </a:spcBef>
              <a:buChar char="•"/>
              <a:tabLst>
                <a:tab pos="355600" algn="l"/>
                <a:tab pos="356235" algn="l"/>
              </a:tabLst>
            </a:pPr>
            <a:r>
              <a:rPr sz="2000" dirty="0">
                <a:solidFill>
                  <a:srgbClr val="FF0000"/>
                </a:solidFill>
                <a:latin typeface="Microsoft Sans Serif"/>
                <a:cs typeface="Microsoft Sans Serif"/>
              </a:rPr>
              <a:t>Growth</a:t>
            </a:r>
            <a:r>
              <a:rPr sz="2000" spc="-50" dirty="0">
                <a:solidFill>
                  <a:srgbClr val="FF0000"/>
                </a:solidFill>
                <a:latin typeface="Microsoft Sans Serif"/>
                <a:cs typeface="Microsoft Sans Serif"/>
              </a:rPr>
              <a:t> </a:t>
            </a:r>
            <a:r>
              <a:rPr sz="2000" dirty="0">
                <a:solidFill>
                  <a:srgbClr val="FF0000"/>
                </a:solidFill>
                <a:latin typeface="Microsoft Sans Serif"/>
                <a:cs typeface="Microsoft Sans Serif"/>
              </a:rPr>
              <a:t>H.</a:t>
            </a:r>
            <a:endParaRPr sz="2000" dirty="0">
              <a:latin typeface="Microsoft Sans Serif"/>
              <a:cs typeface="Microsoft Sans Serif"/>
            </a:endParaRPr>
          </a:p>
          <a:p>
            <a:pPr marL="355600" indent="-343535">
              <a:lnSpc>
                <a:spcPct val="100000"/>
              </a:lnSpc>
              <a:spcBef>
                <a:spcPts val="405"/>
              </a:spcBef>
              <a:buChar char="•"/>
              <a:tabLst>
                <a:tab pos="355600" algn="l"/>
                <a:tab pos="356235" algn="l"/>
              </a:tabLst>
            </a:pPr>
            <a:r>
              <a:rPr sz="2000" dirty="0">
                <a:latin typeface="Arial Black"/>
                <a:cs typeface="Arial Black"/>
              </a:rPr>
              <a:t>Mammotrophs</a:t>
            </a:r>
          </a:p>
          <a:p>
            <a:pPr marL="355600" indent="-343535">
              <a:lnSpc>
                <a:spcPct val="100000"/>
              </a:lnSpc>
              <a:spcBef>
                <a:spcPts val="555"/>
              </a:spcBef>
              <a:buChar char="•"/>
              <a:tabLst>
                <a:tab pos="355600" algn="l"/>
                <a:tab pos="356235" algn="l"/>
              </a:tabLst>
            </a:pPr>
            <a:r>
              <a:rPr sz="2000" spc="-5" dirty="0">
                <a:solidFill>
                  <a:srgbClr val="FF0000"/>
                </a:solidFill>
                <a:latin typeface="Microsoft Sans Serif"/>
                <a:cs typeface="Microsoft Sans Serif"/>
              </a:rPr>
              <a:t>Prolactin</a:t>
            </a:r>
            <a:endParaRPr sz="2000" dirty="0">
              <a:latin typeface="Microsoft Sans Serif"/>
              <a:cs typeface="Microsoft Sans Serif"/>
            </a:endParaRPr>
          </a:p>
          <a:p>
            <a:pPr marL="165100" indent="-152400">
              <a:lnSpc>
                <a:spcPct val="100000"/>
              </a:lnSpc>
              <a:spcBef>
                <a:spcPts val="470"/>
              </a:spcBef>
              <a:buClr>
                <a:srgbClr val="009999"/>
              </a:buClr>
              <a:buSzPct val="75000"/>
              <a:buFont typeface="Wingdings"/>
              <a:buChar char=""/>
              <a:tabLst>
                <a:tab pos="165100" algn="l"/>
              </a:tabLst>
            </a:pPr>
            <a:r>
              <a:rPr sz="2000" spc="-5" dirty="0">
                <a:latin typeface="Times New Roman"/>
                <a:cs typeface="Times New Roman"/>
              </a:rPr>
              <a:t>Small</a:t>
            </a:r>
            <a:r>
              <a:rPr sz="2000" spc="-10" dirty="0">
                <a:latin typeface="Times New Roman"/>
                <a:cs typeface="Times New Roman"/>
              </a:rPr>
              <a:t> </a:t>
            </a:r>
            <a:r>
              <a:rPr sz="2000" spc="-5" dirty="0">
                <a:latin typeface="Times New Roman"/>
                <a:cs typeface="Times New Roman"/>
              </a:rPr>
              <a:t>in</a:t>
            </a:r>
            <a:r>
              <a:rPr sz="2000" spc="-10" dirty="0">
                <a:latin typeface="Times New Roman"/>
                <a:cs typeface="Times New Roman"/>
              </a:rPr>
              <a:t> </a:t>
            </a:r>
            <a:r>
              <a:rPr sz="2000" b="1" dirty="0">
                <a:latin typeface="Times New Roman"/>
                <a:cs typeface="Times New Roman"/>
              </a:rPr>
              <a:t>♂</a:t>
            </a: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non</a:t>
            </a:r>
            <a:r>
              <a:rPr sz="2000" spc="-15" dirty="0">
                <a:latin typeface="Times New Roman"/>
                <a:cs typeface="Times New Roman"/>
              </a:rPr>
              <a:t> </a:t>
            </a:r>
            <a:r>
              <a:rPr sz="2000" dirty="0">
                <a:latin typeface="Times New Roman"/>
                <a:cs typeface="Times New Roman"/>
              </a:rPr>
              <a:t>preg</a:t>
            </a:r>
            <a:r>
              <a:rPr sz="2000" spc="-40" dirty="0">
                <a:latin typeface="Times New Roman"/>
                <a:cs typeface="Times New Roman"/>
              </a:rPr>
              <a:t> </a:t>
            </a:r>
            <a:r>
              <a:rPr sz="2000" b="1" dirty="0">
                <a:latin typeface="Times New Roman"/>
                <a:cs typeface="Times New Roman"/>
              </a:rPr>
              <a:t>♀</a:t>
            </a:r>
            <a:endParaRPr sz="2000" dirty="0">
              <a:latin typeface="Times New Roman"/>
              <a:cs typeface="Times New Roman"/>
            </a:endParaRPr>
          </a:p>
          <a:p>
            <a:pPr marL="165100" indent="-152400">
              <a:lnSpc>
                <a:spcPct val="100000"/>
              </a:lnSpc>
              <a:spcBef>
                <a:spcPts val="480"/>
              </a:spcBef>
              <a:buClr>
                <a:srgbClr val="009999"/>
              </a:buClr>
              <a:buSzPct val="75000"/>
              <a:buFont typeface="Wingdings"/>
              <a:buChar char=""/>
              <a:tabLst>
                <a:tab pos="165100" algn="l"/>
              </a:tabLst>
            </a:pPr>
            <a:r>
              <a:rPr sz="2000" dirty="0">
                <a:latin typeface="Times New Roman"/>
                <a:cs typeface="Times New Roman"/>
              </a:rPr>
              <a:t>Large</a:t>
            </a:r>
            <a:r>
              <a:rPr sz="2000" spc="-30" dirty="0">
                <a:latin typeface="Times New Roman"/>
                <a:cs typeface="Times New Roman"/>
              </a:rPr>
              <a:t> </a:t>
            </a:r>
            <a:r>
              <a:rPr sz="2000" dirty="0">
                <a:latin typeface="Times New Roman"/>
                <a:cs typeface="Times New Roman"/>
              </a:rPr>
              <a:t>irregular</a:t>
            </a:r>
            <a:r>
              <a:rPr sz="2000" spc="-4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pregnant</a:t>
            </a:r>
            <a:r>
              <a:rPr sz="2000" spc="-4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5" dirty="0">
                <a:latin typeface="Times New Roman"/>
                <a:cs typeface="Times New Roman"/>
              </a:rPr>
              <a:t>lactating</a:t>
            </a:r>
            <a:endParaRPr sz="2000" dirty="0">
              <a:latin typeface="Times New Roman"/>
              <a:cs typeface="Times New Roman"/>
            </a:endParaRPr>
          </a:p>
          <a:p>
            <a:pPr marL="12700">
              <a:lnSpc>
                <a:spcPct val="100000"/>
              </a:lnSpc>
            </a:pPr>
            <a:r>
              <a:rPr sz="2000" b="1" dirty="0">
                <a:latin typeface="Times New Roman"/>
                <a:cs typeface="Times New Roman"/>
              </a:rPr>
              <a:t>♀(Erdheim</a:t>
            </a:r>
            <a:r>
              <a:rPr sz="2000" b="1" spc="-90" dirty="0">
                <a:latin typeface="Times New Roman"/>
                <a:cs typeface="Times New Roman"/>
              </a:rPr>
              <a:t> </a:t>
            </a:r>
            <a:r>
              <a:rPr sz="2000" b="1" spc="-5" dirty="0">
                <a:latin typeface="Times New Roman"/>
                <a:cs typeface="Times New Roman"/>
              </a:rPr>
              <a:t>cells)</a:t>
            </a:r>
            <a:endParaRPr sz="2000" dirty="0">
              <a:latin typeface="Times New Roman"/>
              <a:cs typeface="Times New Roman"/>
            </a:endParaRPr>
          </a:p>
          <a:p>
            <a:pPr marL="228600" indent="-216535">
              <a:lnSpc>
                <a:spcPct val="100000"/>
              </a:lnSpc>
              <a:spcBef>
                <a:spcPts val="480"/>
              </a:spcBef>
              <a:buClr>
                <a:srgbClr val="009999"/>
              </a:buClr>
              <a:buSzPct val="75000"/>
              <a:buFont typeface="Wingdings"/>
              <a:buChar char=""/>
              <a:tabLst>
                <a:tab pos="229235" algn="l"/>
              </a:tabLst>
            </a:pPr>
            <a:r>
              <a:rPr sz="2000" b="1" dirty="0">
                <a:latin typeface="Times New Roman"/>
                <a:cs typeface="Times New Roman"/>
              </a:rPr>
              <a:t>Crinophagy:</a:t>
            </a:r>
            <a:endParaRPr sz="2000" dirty="0">
              <a:latin typeface="Times New Roman"/>
              <a:cs typeface="Times New Roman"/>
            </a:endParaRPr>
          </a:p>
          <a:p>
            <a:pPr marL="12700" marR="23495">
              <a:lnSpc>
                <a:spcPct val="100000"/>
              </a:lnSpc>
              <a:spcBef>
                <a:spcPts val="480"/>
              </a:spcBef>
            </a:pPr>
            <a:r>
              <a:rPr sz="2000" b="1" spc="-5" dirty="0">
                <a:latin typeface="Times New Roman"/>
                <a:cs typeface="Times New Roman"/>
              </a:rPr>
              <a:t>when</a:t>
            </a:r>
            <a:r>
              <a:rPr sz="2000" b="1" spc="-10" dirty="0">
                <a:latin typeface="Times New Roman"/>
                <a:cs typeface="Times New Roman"/>
              </a:rPr>
              <a:t> </a:t>
            </a:r>
            <a:r>
              <a:rPr sz="2000" b="1" dirty="0">
                <a:latin typeface="Times New Roman"/>
                <a:cs typeface="Times New Roman"/>
              </a:rPr>
              <a:t>suckling</a:t>
            </a:r>
            <a:r>
              <a:rPr sz="2000" b="1" spc="-40" dirty="0">
                <a:latin typeface="Times New Roman"/>
                <a:cs typeface="Times New Roman"/>
              </a:rPr>
              <a:t> </a:t>
            </a:r>
            <a:r>
              <a:rPr sz="2000" b="1" dirty="0">
                <a:latin typeface="Times New Roman"/>
                <a:cs typeface="Times New Roman"/>
              </a:rPr>
              <a:t>is</a:t>
            </a:r>
            <a:r>
              <a:rPr sz="2000" b="1" spc="-20" dirty="0">
                <a:latin typeface="Times New Roman"/>
                <a:cs typeface="Times New Roman"/>
              </a:rPr>
              <a:t> </a:t>
            </a:r>
            <a:r>
              <a:rPr sz="2000" b="1" dirty="0">
                <a:latin typeface="Times New Roman"/>
                <a:cs typeface="Times New Roman"/>
              </a:rPr>
              <a:t>terminated,</a:t>
            </a:r>
            <a:r>
              <a:rPr sz="2000" b="1" spc="-50" dirty="0">
                <a:latin typeface="Times New Roman"/>
                <a:cs typeface="Times New Roman"/>
              </a:rPr>
              <a:t> </a:t>
            </a:r>
            <a:r>
              <a:rPr sz="2000" b="1" dirty="0">
                <a:latin typeface="Times New Roman"/>
                <a:cs typeface="Times New Roman"/>
              </a:rPr>
              <a:t>lysosomes </a:t>
            </a:r>
            <a:r>
              <a:rPr sz="2000" b="1" spc="-484" dirty="0">
                <a:latin typeface="Times New Roman"/>
                <a:cs typeface="Times New Roman"/>
              </a:rPr>
              <a:t> </a:t>
            </a:r>
            <a:r>
              <a:rPr sz="2000" b="1" dirty="0">
                <a:latin typeface="Times New Roman"/>
                <a:cs typeface="Times New Roman"/>
              </a:rPr>
              <a:t>eliminate</a:t>
            </a:r>
            <a:r>
              <a:rPr sz="2000" b="1" spc="-50" dirty="0">
                <a:latin typeface="Times New Roman"/>
                <a:cs typeface="Times New Roman"/>
              </a:rPr>
              <a:t> </a:t>
            </a:r>
            <a:r>
              <a:rPr sz="2000" b="1" dirty="0">
                <a:latin typeface="Times New Roman"/>
                <a:cs typeface="Times New Roman"/>
              </a:rPr>
              <a:t>the</a:t>
            </a:r>
            <a:r>
              <a:rPr sz="2000" b="1" spc="-35" dirty="0">
                <a:latin typeface="Times New Roman"/>
                <a:cs typeface="Times New Roman"/>
              </a:rPr>
              <a:t> </a:t>
            </a:r>
            <a:r>
              <a:rPr sz="2000" b="1" dirty="0">
                <a:latin typeface="Times New Roman"/>
                <a:cs typeface="Times New Roman"/>
              </a:rPr>
              <a:t>excess</a:t>
            </a:r>
            <a:r>
              <a:rPr sz="2000" b="1" spc="-30" dirty="0">
                <a:latin typeface="Times New Roman"/>
                <a:cs typeface="Times New Roman"/>
              </a:rPr>
              <a:t> </a:t>
            </a:r>
            <a:r>
              <a:rPr sz="2000" b="1" dirty="0">
                <a:latin typeface="Times New Roman"/>
                <a:cs typeface="Times New Roman"/>
              </a:rPr>
              <a:t>secretory</a:t>
            </a:r>
            <a:r>
              <a:rPr sz="2000" b="1" spc="-30" dirty="0">
                <a:latin typeface="Times New Roman"/>
                <a:cs typeface="Times New Roman"/>
              </a:rPr>
              <a:t> </a:t>
            </a:r>
            <a:r>
              <a:rPr sz="2000" b="1" dirty="0">
                <a:latin typeface="Times New Roman"/>
                <a:cs typeface="Times New Roman"/>
              </a:rPr>
              <a:t>granules</a:t>
            </a:r>
            <a:endParaRPr sz="2000" dirty="0">
              <a:latin typeface="Times New Roman"/>
              <a:cs typeface="Times New Roman"/>
            </a:endParaRPr>
          </a:p>
          <a:p>
            <a:pPr marL="12700">
              <a:lnSpc>
                <a:spcPct val="100000"/>
              </a:lnSpc>
              <a:spcBef>
                <a:spcPts val="489"/>
              </a:spcBef>
            </a:pPr>
            <a:r>
              <a:rPr sz="2400" spc="-5" dirty="0">
                <a:latin typeface="Arial Black"/>
                <a:cs typeface="Arial Black"/>
              </a:rPr>
              <a:t>Basophils</a:t>
            </a:r>
            <a:r>
              <a:rPr sz="2400" spc="-40" dirty="0">
                <a:latin typeface="Arial Black"/>
                <a:cs typeface="Arial Black"/>
              </a:rPr>
              <a:t> </a:t>
            </a:r>
            <a:r>
              <a:rPr sz="2400" dirty="0">
                <a:latin typeface="Arial Black"/>
                <a:cs typeface="Arial Black"/>
              </a:rPr>
              <a:t>:</a:t>
            </a:r>
          </a:p>
          <a:p>
            <a:pPr marL="355600" indent="-343535">
              <a:lnSpc>
                <a:spcPct val="100000"/>
              </a:lnSpc>
              <a:spcBef>
                <a:spcPts val="575"/>
              </a:spcBef>
              <a:buClr>
                <a:srgbClr val="009999"/>
              </a:buClr>
              <a:buSzPct val="79166"/>
              <a:buFont typeface="Wingdings"/>
              <a:buChar char=""/>
              <a:tabLst>
                <a:tab pos="355600" algn="l"/>
                <a:tab pos="356235" algn="l"/>
              </a:tabLst>
            </a:pPr>
            <a:r>
              <a:rPr sz="2400" spc="-5" dirty="0">
                <a:latin typeface="Arial Black"/>
                <a:cs typeface="Arial Black"/>
              </a:rPr>
              <a:t>TSH</a:t>
            </a:r>
            <a:endParaRPr sz="2400" dirty="0">
              <a:latin typeface="Arial Black"/>
              <a:cs typeface="Arial Black"/>
            </a:endParaRPr>
          </a:p>
          <a:p>
            <a:pPr marL="355600" indent="-343535">
              <a:lnSpc>
                <a:spcPct val="100000"/>
              </a:lnSpc>
              <a:spcBef>
                <a:spcPts val="580"/>
              </a:spcBef>
              <a:buClr>
                <a:srgbClr val="009999"/>
              </a:buClr>
              <a:buSzPct val="79166"/>
              <a:buFont typeface="Wingdings"/>
              <a:buChar char=""/>
              <a:tabLst>
                <a:tab pos="355600" algn="l"/>
                <a:tab pos="356235" algn="l"/>
              </a:tabLst>
            </a:pPr>
            <a:r>
              <a:rPr sz="2400" spc="-5" dirty="0">
                <a:latin typeface="Arial Black"/>
                <a:cs typeface="Arial Black"/>
              </a:rPr>
              <a:t>FSH,LH</a:t>
            </a:r>
            <a:endParaRPr sz="2400" dirty="0">
              <a:latin typeface="Arial Black"/>
              <a:cs typeface="Arial Black"/>
            </a:endParaRPr>
          </a:p>
          <a:p>
            <a:pPr marL="355600" indent="-343535">
              <a:lnSpc>
                <a:spcPct val="100000"/>
              </a:lnSpc>
              <a:spcBef>
                <a:spcPts val="575"/>
              </a:spcBef>
              <a:buClr>
                <a:srgbClr val="009999"/>
              </a:buClr>
              <a:buSzPct val="79166"/>
              <a:buFont typeface="Wingdings"/>
              <a:buChar char=""/>
              <a:tabLst>
                <a:tab pos="355600" algn="l"/>
                <a:tab pos="356235" algn="l"/>
              </a:tabLst>
            </a:pPr>
            <a:r>
              <a:rPr sz="2400" dirty="0">
                <a:latin typeface="Arial Black"/>
                <a:cs typeface="Arial Black"/>
              </a:rPr>
              <a:t>ACTH</a:t>
            </a:r>
          </a:p>
        </p:txBody>
      </p:sp>
      <p:pic>
        <p:nvPicPr>
          <p:cNvPr id="4" name="object 4"/>
          <p:cNvPicPr/>
          <p:nvPr/>
        </p:nvPicPr>
        <p:blipFill>
          <a:blip r:embed="rId2" cstate="print"/>
          <a:stretch>
            <a:fillRect/>
          </a:stretch>
        </p:blipFill>
        <p:spPr>
          <a:xfrm>
            <a:off x="4697476" y="609600"/>
            <a:ext cx="4419600" cy="4498975"/>
          </a:xfrm>
          <a:prstGeom prst="rect">
            <a:avLst/>
          </a:prstGeom>
        </p:spPr>
      </p:pic>
      <p:sp>
        <p:nvSpPr>
          <p:cNvPr id="5" name="TextBox 4"/>
          <p:cNvSpPr txBox="1"/>
          <p:nvPr/>
        </p:nvSpPr>
        <p:spPr>
          <a:xfrm>
            <a:off x="6248400" y="5211333"/>
            <a:ext cx="1731564" cy="1015663"/>
          </a:xfrm>
          <a:prstGeom prst="rect">
            <a:avLst/>
          </a:prstGeom>
          <a:noFill/>
        </p:spPr>
        <p:txBody>
          <a:bodyPr wrap="none" rtlCol="0">
            <a:spAutoFit/>
          </a:bodyPr>
          <a:lstStyle/>
          <a:p>
            <a:r>
              <a:rPr lang="en-US" sz="2000" b="1" dirty="0" smtClean="0">
                <a:solidFill>
                  <a:srgbClr val="002060"/>
                </a:solidFill>
              </a:rPr>
              <a:t>         Acidophil</a:t>
            </a:r>
          </a:p>
          <a:p>
            <a:r>
              <a:rPr lang="en-US" sz="2000" b="1" dirty="0" smtClean="0">
                <a:solidFill>
                  <a:srgbClr val="002060"/>
                </a:solidFill>
              </a:rPr>
              <a:t> </a:t>
            </a:r>
          </a:p>
          <a:p>
            <a:r>
              <a:rPr lang="en-US" sz="2000" b="1" dirty="0" smtClean="0">
                <a:solidFill>
                  <a:srgbClr val="002060"/>
                </a:solidFill>
              </a:rPr>
              <a:t>         Basophil </a:t>
            </a:r>
            <a:endParaRPr lang="en-US" sz="2000" b="1" dirty="0">
              <a:solidFill>
                <a:srgbClr val="002060"/>
              </a:solidFill>
            </a:endParaRPr>
          </a:p>
        </p:txBody>
      </p:sp>
      <p:sp>
        <p:nvSpPr>
          <p:cNvPr id="6" name="Right Arrow 5"/>
          <p:cNvSpPr/>
          <p:nvPr/>
        </p:nvSpPr>
        <p:spPr>
          <a:xfrm>
            <a:off x="6248400" y="5334000"/>
            <a:ext cx="533400" cy="152400"/>
          </a:xfrm>
          <a:prstGeom prst="rightArrow">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38900" y="5788846"/>
            <a:ext cx="152400" cy="4572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5719165"/>
            <a:ext cx="5943600" cy="11162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solidFill>
                  <a:srgbClr val="0070C0"/>
                </a:solidFill>
              </a:rPr>
              <a:t>شكل السؤال: بتجيب صورة عادية زي اللي فوق و بتأشر على وحدة من الخلايا وبتحكيلك شو بتفرز هاي الخلية بدون ما تحكي اسمها, ف المفروض نكون عارفين اسم الخلية وشكلها وشو بتفرز. الخلايا الحمضية في الها نوعين وكل نوع بفرز هرمون, والخلايا القاعدية الها 3 انواع وكل نوع بفرز هرمون </a:t>
            </a:r>
            <a:endParaRPr lang="en-US"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4846" y="533527"/>
            <a:ext cx="6678930" cy="574040"/>
          </a:xfrm>
          <a:prstGeom prst="rect">
            <a:avLst/>
          </a:prstGeom>
        </p:spPr>
        <p:txBody>
          <a:bodyPr vert="horz" wrap="square" lIns="0" tIns="12700" rIns="0" bIns="0" rtlCol="0">
            <a:spAutoFit/>
          </a:bodyPr>
          <a:lstStyle/>
          <a:p>
            <a:pPr marL="12700">
              <a:lnSpc>
                <a:spcPct val="100000"/>
              </a:lnSpc>
              <a:spcBef>
                <a:spcPts val="100"/>
              </a:spcBef>
            </a:pPr>
            <a:r>
              <a:rPr dirty="0"/>
              <a:t>Where</a:t>
            </a:r>
            <a:r>
              <a:rPr spc="-25" dirty="0"/>
              <a:t> </a:t>
            </a:r>
            <a:r>
              <a:rPr spc="-5" dirty="0"/>
              <a:t>is</a:t>
            </a:r>
            <a:r>
              <a:rPr spc="-25" dirty="0"/>
              <a:t> </a:t>
            </a:r>
            <a:r>
              <a:rPr dirty="0"/>
              <a:t>oxytocin</a:t>
            </a:r>
            <a:r>
              <a:rPr spc="-25" dirty="0"/>
              <a:t> </a:t>
            </a:r>
            <a:r>
              <a:rPr spc="-5" dirty="0"/>
              <a:t>stored</a:t>
            </a:r>
            <a:r>
              <a:rPr spc="-25" dirty="0"/>
              <a:t> </a:t>
            </a:r>
            <a:r>
              <a:rPr dirty="0"/>
              <a:t>?</a:t>
            </a:r>
          </a:p>
        </p:txBody>
      </p:sp>
      <p:sp>
        <p:nvSpPr>
          <p:cNvPr id="3" name="object 3"/>
          <p:cNvSpPr txBox="1"/>
          <p:nvPr/>
        </p:nvSpPr>
        <p:spPr>
          <a:xfrm>
            <a:off x="228091" y="1327530"/>
            <a:ext cx="3086735" cy="2159635"/>
          </a:xfrm>
          <a:prstGeom prst="rect">
            <a:avLst/>
          </a:prstGeom>
        </p:spPr>
        <p:txBody>
          <a:bodyPr vert="horz" wrap="square" lIns="0" tIns="12065" rIns="0" bIns="0" rtlCol="0">
            <a:spAutoFit/>
          </a:bodyPr>
          <a:lstStyle/>
          <a:p>
            <a:pPr marL="407034" indent="-394970">
              <a:lnSpc>
                <a:spcPct val="100000"/>
              </a:lnSpc>
              <a:spcBef>
                <a:spcPts val="95"/>
              </a:spcBef>
              <a:buAutoNum type="alphaLcPeriod"/>
              <a:tabLst>
                <a:tab pos="407670" algn="l"/>
              </a:tabLst>
            </a:pPr>
            <a:r>
              <a:rPr sz="2800" b="1" spc="-5" dirty="0">
                <a:latin typeface="Arial"/>
                <a:cs typeface="Arial"/>
              </a:rPr>
              <a:t>Pars</a:t>
            </a:r>
            <a:r>
              <a:rPr sz="2800" b="1" spc="-45" dirty="0">
                <a:latin typeface="Arial"/>
                <a:cs typeface="Arial"/>
              </a:rPr>
              <a:t> </a:t>
            </a:r>
            <a:r>
              <a:rPr sz="2800" b="1" spc="-5" dirty="0">
                <a:latin typeface="Arial"/>
                <a:cs typeface="Arial"/>
              </a:rPr>
              <a:t>intermedia</a:t>
            </a:r>
            <a:endParaRPr sz="2800">
              <a:latin typeface="Arial"/>
              <a:cs typeface="Arial"/>
            </a:endParaRPr>
          </a:p>
          <a:p>
            <a:pPr marL="426720" indent="-414655">
              <a:lnSpc>
                <a:spcPct val="100000"/>
              </a:lnSpc>
              <a:buAutoNum type="alphaLcPeriod"/>
              <a:tabLst>
                <a:tab pos="427355" algn="l"/>
              </a:tabLst>
            </a:pPr>
            <a:r>
              <a:rPr sz="2800" b="1" spc="-5" dirty="0">
                <a:latin typeface="Arial"/>
                <a:cs typeface="Arial"/>
              </a:rPr>
              <a:t>Pars</a:t>
            </a:r>
            <a:r>
              <a:rPr sz="2800" b="1" spc="-20" dirty="0">
                <a:latin typeface="Arial"/>
                <a:cs typeface="Arial"/>
              </a:rPr>
              <a:t> </a:t>
            </a:r>
            <a:r>
              <a:rPr sz="2800" b="1" spc="-5" dirty="0">
                <a:latin typeface="Arial"/>
                <a:cs typeface="Arial"/>
              </a:rPr>
              <a:t>tuberalis</a:t>
            </a:r>
            <a:endParaRPr sz="2800">
              <a:latin typeface="Arial"/>
              <a:cs typeface="Arial"/>
            </a:endParaRPr>
          </a:p>
          <a:p>
            <a:pPr marL="407034" indent="-394970">
              <a:lnSpc>
                <a:spcPct val="100000"/>
              </a:lnSpc>
              <a:buAutoNum type="alphaLcPeriod"/>
              <a:tabLst>
                <a:tab pos="407670" algn="l"/>
              </a:tabLst>
            </a:pPr>
            <a:r>
              <a:rPr sz="2800" b="1" spc="-5" dirty="0">
                <a:latin typeface="Arial"/>
                <a:cs typeface="Arial"/>
              </a:rPr>
              <a:t>Infundibulum</a:t>
            </a:r>
            <a:endParaRPr sz="2800">
              <a:latin typeface="Arial"/>
              <a:cs typeface="Arial"/>
            </a:endParaRPr>
          </a:p>
          <a:p>
            <a:pPr marL="426720" indent="-414655">
              <a:lnSpc>
                <a:spcPct val="100000"/>
              </a:lnSpc>
              <a:buAutoNum type="alphaLcPeriod"/>
              <a:tabLst>
                <a:tab pos="427355" algn="l"/>
              </a:tabLst>
            </a:pPr>
            <a:r>
              <a:rPr sz="2800" b="1" spc="-5" dirty="0">
                <a:latin typeface="Arial"/>
                <a:cs typeface="Arial"/>
              </a:rPr>
              <a:t>Pars</a:t>
            </a:r>
            <a:r>
              <a:rPr sz="2800" b="1" spc="-20" dirty="0">
                <a:latin typeface="Arial"/>
                <a:cs typeface="Arial"/>
              </a:rPr>
              <a:t> </a:t>
            </a:r>
            <a:r>
              <a:rPr sz="2800" b="1" spc="-5" dirty="0">
                <a:latin typeface="Arial"/>
                <a:cs typeface="Arial"/>
              </a:rPr>
              <a:t>distalis</a:t>
            </a:r>
            <a:endParaRPr sz="2800">
              <a:latin typeface="Arial"/>
              <a:cs typeface="Arial"/>
            </a:endParaRPr>
          </a:p>
          <a:p>
            <a:pPr marL="407034" indent="-394970">
              <a:lnSpc>
                <a:spcPct val="100000"/>
              </a:lnSpc>
              <a:spcBef>
                <a:spcPts val="5"/>
              </a:spcBef>
              <a:buAutoNum type="alphaLcPeriod"/>
              <a:tabLst>
                <a:tab pos="407670" algn="l"/>
              </a:tabLst>
            </a:pPr>
            <a:r>
              <a:rPr sz="2800" b="1" spc="-5" dirty="0">
                <a:latin typeface="Arial"/>
                <a:cs typeface="Arial"/>
              </a:rPr>
              <a:t>Pars</a:t>
            </a:r>
            <a:r>
              <a:rPr sz="2800" b="1" spc="-25" dirty="0">
                <a:latin typeface="Arial"/>
                <a:cs typeface="Arial"/>
              </a:rPr>
              <a:t> </a:t>
            </a:r>
            <a:r>
              <a:rPr sz="2800" b="1" spc="-5" dirty="0">
                <a:latin typeface="Arial"/>
                <a:cs typeface="Arial"/>
              </a:rPr>
              <a:t>nervosa</a:t>
            </a:r>
            <a:endParaRPr sz="2800">
              <a:latin typeface="Arial"/>
              <a:cs typeface="Arial"/>
            </a:endParaRPr>
          </a:p>
        </p:txBody>
      </p:sp>
      <p:grpSp>
        <p:nvGrpSpPr>
          <p:cNvPr id="4" name="object 4"/>
          <p:cNvGrpSpPr/>
          <p:nvPr/>
        </p:nvGrpSpPr>
        <p:grpSpPr>
          <a:xfrm>
            <a:off x="4343400" y="1347787"/>
            <a:ext cx="4343400" cy="5029200"/>
            <a:chOff x="4343400" y="1347787"/>
            <a:chExt cx="4343400" cy="5029200"/>
          </a:xfrm>
        </p:grpSpPr>
        <p:pic>
          <p:nvPicPr>
            <p:cNvPr id="5" name="object 5"/>
            <p:cNvPicPr/>
            <p:nvPr/>
          </p:nvPicPr>
          <p:blipFill>
            <a:blip r:embed="rId2" cstate="print"/>
            <a:stretch>
              <a:fillRect/>
            </a:stretch>
          </p:blipFill>
          <p:spPr>
            <a:xfrm>
              <a:off x="4343400" y="1347787"/>
              <a:ext cx="4343400" cy="5029200"/>
            </a:xfrm>
            <a:prstGeom prst="rect">
              <a:avLst/>
            </a:prstGeom>
          </p:spPr>
        </p:pic>
        <p:sp>
          <p:nvSpPr>
            <p:cNvPr id="6" name="object 6"/>
            <p:cNvSpPr/>
            <p:nvPr/>
          </p:nvSpPr>
          <p:spPr>
            <a:xfrm>
              <a:off x="5867400" y="1676400"/>
              <a:ext cx="495300" cy="533400"/>
            </a:xfrm>
            <a:custGeom>
              <a:avLst/>
              <a:gdLst/>
              <a:ahLst/>
              <a:cxnLst/>
              <a:rect l="l" t="t" r="r" b="b"/>
              <a:pathLst>
                <a:path w="495300" h="533400">
                  <a:moveTo>
                    <a:pt x="495300" y="0"/>
                  </a:moveTo>
                  <a:lnTo>
                    <a:pt x="0" y="0"/>
                  </a:lnTo>
                  <a:lnTo>
                    <a:pt x="0" y="533400"/>
                  </a:lnTo>
                  <a:lnTo>
                    <a:pt x="495300" y="533400"/>
                  </a:lnTo>
                  <a:lnTo>
                    <a:pt x="495300" y="0"/>
                  </a:lnTo>
                  <a:close/>
                </a:path>
              </a:pathLst>
            </a:custGeom>
            <a:solidFill>
              <a:srgbClr val="BADFE2"/>
            </a:solidFill>
          </p:spPr>
          <p:txBody>
            <a:bodyPr wrap="square" lIns="0" tIns="0" rIns="0" bIns="0" rtlCol="0"/>
            <a:lstStyle/>
            <a:p>
              <a:endParaRPr/>
            </a:p>
          </p:txBody>
        </p:sp>
        <p:sp>
          <p:nvSpPr>
            <p:cNvPr id="7" name="object 7"/>
            <p:cNvSpPr/>
            <p:nvPr/>
          </p:nvSpPr>
          <p:spPr>
            <a:xfrm>
              <a:off x="5867400" y="1676400"/>
              <a:ext cx="495300" cy="533400"/>
            </a:xfrm>
            <a:custGeom>
              <a:avLst/>
              <a:gdLst/>
              <a:ahLst/>
              <a:cxnLst/>
              <a:rect l="l" t="t" r="r" b="b"/>
              <a:pathLst>
                <a:path w="495300" h="533400">
                  <a:moveTo>
                    <a:pt x="0" y="533400"/>
                  </a:moveTo>
                  <a:lnTo>
                    <a:pt x="495300" y="533400"/>
                  </a:lnTo>
                  <a:lnTo>
                    <a:pt x="495300" y="0"/>
                  </a:lnTo>
                  <a:lnTo>
                    <a:pt x="0" y="0"/>
                  </a:lnTo>
                  <a:lnTo>
                    <a:pt x="0" y="533400"/>
                  </a:lnTo>
                  <a:close/>
                </a:path>
              </a:pathLst>
            </a:custGeom>
            <a:ln w="9525">
              <a:solidFill>
                <a:srgbClr val="000000"/>
              </a:solidFill>
            </a:ln>
          </p:spPr>
          <p:txBody>
            <a:bodyPr wrap="square" lIns="0" tIns="0" rIns="0" bIns="0" rtlCol="0"/>
            <a:lstStyle/>
            <a:p>
              <a:endParaRPr/>
            </a:p>
          </p:txBody>
        </p:sp>
      </p:grpSp>
      <p:sp>
        <p:nvSpPr>
          <p:cNvPr id="8" name="object 8"/>
          <p:cNvSpPr txBox="1"/>
          <p:nvPr/>
        </p:nvSpPr>
        <p:spPr>
          <a:xfrm>
            <a:off x="5867400" y="1676400"/>
            <a:ext cx="495300" cy="533400"/>
          </a:xfrm>
          <a:prstGeom prst="rect">
            <a:avLst/>
          </a:prstGeom>
        </p:spPr>
        <p:txBody>
          <a:bodyPr vert="horz" wrap="square" lIns="0" tIns="107314" rIns="0" bIns="0" rtlCol="0">
            <a:spAutoFit/>
          </a:bodyPr>
          <a:lstStyle/>
          <a:p>
            <a:pPr algn="ctr">
              <a:lnSpc>
                <a:spcPct val="100000"/>
              </a:lnSpc>
              <a:spcBef>
                <a:spcPts val="844"/>
              </a:spcBef>
            </a:pPr>
            <a:r>
              <a:rPr sz="2000" b="1" dirty="0">
                <a:latin typeface="Arial"/>
                <a:cs typeface="Arial"/>
              </a:rPr>
              <a:t>1</a:t>
            </a:r>
            <a:endParaRPr sz="2000">
              <a:latin typeface="Arial"/>
              <a:cs typeface="Arial"/>
            </a:endParaRPr>
          </a:p>
        </p:txBody>
      </p:sp>
      <p:grpSp>
        <p:nvGrpSpPr>
          <p:cNvPr id="9" name="object 9"/>
          <p:cNvGrpSpPr/>
          <p:nvPr/>
        </p:nvGrpSpPr>
        <p:grpSpPr>
          <a:xfrm>
            <a:off x="7696263" y="1938337"/>
            <a:ext cx="542925" cy="390525"/>
            <a:chOff x="7696263" y="1938337"/>
            <a:chExt cx="542925" cy="390525"/>
          </a:xfrm>
        </p:grpSpPr>
        <p:sp>
          <p:nvSpPr>
            <p:cNvPr id="10" name="object 10"/>
            <p:cNvSpPr/>
            <p:nvPr/>
          </p:nvSpPr>
          <p:spPr>
            <a:xfrm>
              <a:off x="7701026" y="1943100"/>
              <a:ext cx="533400" cy="381000"/>
            </a:xfrm>
            <a:custGeom>
              <a:avLst/>
              <a:gdLst/>
              <a:ahLst/>
              <a:cxnLst/>
              <a:rect l="l" t="t" r="r" b="b"/>
              <a:pathLst>
                <a:path w="533400" h="381000">
                  <a:moveTo>
                    <a:pt x="533400" y="0"/>
                  </a:moveTo>
                  <a:lnTo>
                    <a:pt x="0" y="0"/>
                  </a:lnTo>
                  <a:lnTo>
                    <a:pt x="0" y="381000"/>
                  </a:lnTo>
                  <a:lnTo>
                    <a:pt x="533400" y="381000"/>
                  </a:lnTo>
                  <a:lnTo>
                    <a:pt x="533400" y="0"/>
                  </a:lnTo>
                  <a:close/>
                </a:path>
              </a:pathLst>
            </a:custGeom>
            <a:solidFill>
              <a:srgbClr val="BADFE2"/>
            </a:solidFill>
          </p:spPr>
          <p:txBody>
            <a:bodyPr wrap="square" lIns="0" tIns="0" rIns="0" bIns="0" rtlCol="0"/>
            <a:lstStyle/>
            <a:p>
              <a:endParaRPr/>
            </a:p>
          </p:txBody>
        </p:sp>
        <p:sp>
          <p:nvSpPr>
            <p:cNvPr id="11" name="object 11"/>
            <p:cNvSpPr/>
            <p:nvPr/>
          </p:nvSpPr>
          <p:spPr>
            <a:xfrm>
              <a:off x="7701026" y="1943100"/>
              <a:ext cx="533400" cy="381000"/>
            </a:xfrm>
            <a:custGeom>
              <a:avLst/>
              <a:gdLst/>
              <a:ahLst/>
              <a:cxnLst/>
              <a:rect l="l" t="t" r="r" b="b"/>
              <a:pathLst>
                <a:path w="533400" h="381000">
                  <a:moveTo>
                    <a:pt x="0" y="381000"/>
                  </a:moveTo>
                  <a:lnTo>
                    <a:pt x="533400" y="381000"/>
                  </a:lnTo>
                  <a:lnTo>
                    <a:pt x="533400" y="0"/>
                  </a:lnTo>
                  <a:lnTo>
                    <a:pt x="0" y="0"/>
                  </a:lnTo>
                  <a:lnTo>
                    <a:pt x="0" y="381000"/>
                  </a:lnTo>
                  <a:close/>
                </a:path>
              </a:pathLst>
            </a:custGeom>
            <a:ln w="9525">
              <a:solidFill>
                <a:srgbClr val="000000"/>
              </a:solidFill>
            </a:ln>
          </p:spPr>
          <p:txBody>
            <a:bodyPr wrap="square" lIns="0" tIns="0" rIns="0" bIns="0" rtlCol="0"/>
            <a:lstStyle/>
            <a:p>
              <a:endParaRPr/>
            </a:p>
          </p:txBody>
        </p:sp>
      </p:grpSp>
      <p:sp>
        <p:nvSpPr>
          <p:cNvPr id="12" name="object 12"/>
          <p:cNvSpPr txBox="1"/>
          <p:nvPr/>
        </p:nvSpPr>
        <p:spPr>
          <a:xfrm>
            <a:off x="7701026" y="1943100"/>
            <a:ext cx="533400" cy="381000"/>
          </a:xfrm>
          <a:prstGeom prst="rect">
            <a:avLst/>
          </a:prstGeom>
        </p:spPr>
        <p:txBody>
          <a:bodyPr vert="horz" wrap="square" lIns="0" tIns="31115" rIns="0" bIns="0" rtlCol="0">
            <a:spAutoFit/>
          </a:bodyPr>
          <a:lstStyle/>
          <a:p>
            <a:pPr marL="1905" algn="ctr">
              <a:lnSpc>
                <a:spcPct val="100000"/>
              </a:lnSpc>
              <a:spcBef>
                <a:spcPts val="245"/>
              </a:spcBef>
            </a:pPr>
            <a:r>
              <a:rPr sz="2000" dirty="0">
                <a:latin typeface="Microsoft Sans Serif"/>
                <a:cs typeface="Microsoft Sans Serif"/>
              </a:rPr>
              <a:t>2</a:t>
            </a:r>
          </a:p>
        </p:txBody>
      </p:sp>
      <p:grpSp>
        <p:nvGrpSpPr>
          <p:cNvPr id="13" name="object 13"/>
          <p:cNvGrpSpPr/>
          <p:nvPr/>
        </p:nvGrpSpPr>
        <p:grpSpPr>
          <a:xfrm>
            <a:off x="6853237" y="5634037"/>
            <a:ext cx="771525" cy="390525"/>
            <a:chOff x="6853237" y="5634037"/>
            <a:chExt cx="771525" cy="390525"/>
          </a:xfrm>
        </p:grpSpPr>
        <p:sp>
          <p:nvSpPr>
            <p:cNvPr id="14" name="object 14"/>
            <p:cNvSpPr/>
            <p:nvPr/>
          </p:nvSpPr>
          <p:spPr>
            <a:xfrm>
              <a:off x="6858000" y="5638800"/>
              <a:ext cx="762000" cy="381000"/>
            </a:xfrm>
            <a:custGeom>
              <a:avLst/>
              <a:gdLst/>
              <a:ahLst/>
              <a:cxnLst/>
              <a:rect l="l" t="t" r="r" b="b"/>
              <a:pathLst>
                <a:path w="762000" h="381000">
                  <a:moveTo>
                    <a:pt x="762000" y="0"/>
                  </a:moveTo>
                  <a:lnTo>
                    <a:pt x="0" y="0"/>
                  </a:lnTo>
                  <a:lnTo>
                    <a:pt x="0" y="381000"/>
                  </a:lnTo>
                  <a:lnTo>
                    <a:pt x="762000" y="381000"/>
                  </a:lnTo>
                  <a:lnTo>
                    <a:pt x="762000" y="0"/>
                  </a:lnTo>
                  <a:close/>
                </a:path>
              </a:pathLst>
            </a:custGeom>
            <a:solidFill>
              <a:srgbClr val="BADFE2"/>
            </a:solidFill>
          </p:spPr>
          <p:txBody>
            <a:bodyPr wrap="square" lIns="0" tIns="0" rIns="0" bIns="0" rtlCol="0"/>
            <a:lstStyle/>
            <a:p>
              <a:endParaRPr/>
            </a:p>
          </p:txBody>
        </p:sp>
        <p:sp>
          <p:nvSpPr>
            <p:cNvPr id="15" name="object 15"/>
            <p:cNvSpPr/>
            <p:nvPr/>
          </p:nvSpPr>
          <p:spPr>
            <a:xfrm>
              <a:off x="6858000" y="5638800"/>
              <a:ext cx="762000" cy="381000"/>
            </a:xfrm>
            <a:custGeom>
              <a:avLst/>
              <a:gdLst/>
              <a:ahLst/>
              <a:cxnLst/>
              <a:rect l="l" t="t" r="r" b="b"/>
              <a:pathLst>
                <a:path w="762000" h="381000">
                  <a:moveTo>
                    <a:pt x="0" y="381000"/>
                  </a:moveTo>
                  <a:lnTo>
                    <a:pt x="762000" y="381000"/>
                  </a:lnTo>
                  <a:lnTo>
                    <a:pt x="762000" y="0"/>
                  </a:lnTo>
                  <a:lnTo>
                    <a:pt x="0" y="0"/>
                  </a:lnTo>
                  <a:lnTo>
                    <a:pt x="0" y="381000"/>
                  </a:lnTo>
                  <a:close/>
                </a:path>
              </a:pathLst>
            </a:custGeom>
            <a:ln w="9525">
              <a:solidFill>
                <a:srgbClr val="000000"/>
              </a:solidFill>
            </a:ln>
          </p:spPr>
          <p:txBody>
            <a:bodyPr wrap="square" lIns="0" tIns="0" rIns="0" bIns="0" rtlCol="0"/>
            <a:lstStyle/>
            <a:p>
              <a:endParaRPr/>
            </a:p>
          </p:txBody>
        </p:sp>
      </p:grpSp>
      <p:sp>
        <p:nvSpPr>
          <p:cNvPr id="16" name="object 16"/>
          <p:cNvSpPr txBox="1"/>
          <p:nvPr/>
        </p:nvSpPr>
        <p:spPr>
          <a:xfrm>
            <a:off x="6858000" y="5638800"/>
            <a:ext cx="762000" cy="381000"/>
          </a:xfrm>
          <a:prstGeom prst="rect">
            <a:avLst/>
          </a:prstGeom>
        </p:spPr>
        <p:txBody>
          <a:bodyPr vert="horz" wrap="square" lIns="0" tIns="32384" rIns="0" bIns="0" rtlCol="0">
            <a:spAutoFit/>
          </a:bodyPr>
          <a:lstStyle/>
          <a:p>
            <a:pPr marL="1270" algn="ctr">
              <a:lnSpc>
                <a:spcPct val="100000"/>
              </a:lnSpc>
              <a:spcBef>
                <a:spcPts val="254"/>
              </a:spcBef>
            </a:pPr>
            <a:r>
              <a:rPr sz="2000" b="1" dirty="0">
                <a:latin typeface="Arial"/>
                <a:cs typeface="Arial"/>
              </a:rPr>
              <a:t>3</a:t>
            </a:r>
            <a:endParaRPr sz="2000">
              <a:latin typeface="Arial"/>
              <a:cs typeface="Arial"/>
            </a:endParaRPr>
          </a:p>
        </p:txBody>
      </p:sp>
      <p:sp>
        <p:nvSpPr>
          <p:cNvPr id="17" name="TextBox 16"/>
          <p:cNvSpPr txBox="1"/>
          <p:nvPr/>
        </p:nvSpPr>
        <p:spPr>
          <a:xfrm>
            <a:off x="4267200" y="3493055"/>
            <a:ext cx="1682961" cy="369332"/>
          </a:xfrm>
          <a:prstGeom prst="rect">
            <a:avLst/>
          </a:prstGeom>
          <a:noFill/>
        </p:spPr>
        <p:txBody>
          <a:bodyPr wrap="none" rtlCol="0">
            <a:spAutoFit/>
          </a:bodyPr>
          <a:lstStyle/>
          <a:p>
            <a:r>
              <a:rPr lang="en-US" b="1" dirty="0" smtClean="0"/>
              <a:t>Rathke’s pouch </a:t>
            </a:r>
            <a:endParaRPr lang="en-US" b="1" dirty="0"/>
          </a:p>
        </p:txBody>
      </p:sp>
      <p:sp>
        <p:nvSpPr>
          <p:cNvPr id="18" name="TextBox 17"/>
          <p:cNvSpPr txBox="1"/>
          <p:nvPr/>
        </p:nvSpPr>
        <p:spPr>
          <a:xfrm>
            <a:off x="4356188" y="1694468"/>
            <a:ext cx="463588" cy="523220"/>
          </a:xfrm>
          <a:prstGeom prst="rect">
            <a:avLst/>
          </a:prstGeom>
          <a:noFill/>
        </p:spPr>
        <p:txBody>
          <a:bodyPr wrap="none" rtlCol="0">
            <a:spAutoFit/>
          </a:bodyPr>
          <a:lstStyle/>
          <a:p>
            <a:r>
              <a:rPr lang="en-US" sz="2800" b="1" dirty="0" smtClean="0"/>
              <a:t>D</a:t>
            </a:r>
            <a:r>
              <a:rPr lang="en-US" dirty="0" smtClean="0"/>
              <a:t> </a:t>
            </a:r>
            <a:endParaRPr lang="en-US" dirty="0"/>
          </a:p>
        </p:txBody>
      </p:sp>
      <p:sp>
        <p:nvSpPr>
          <p:cNvPr id="20" name="TextBox 19"/>
          <p:cNvSpPr txBox="1"/>
          <p:nvPr/>
        </p:nvSpPr>
        <p:spPr>
          <a:xfrm>
            <a:off x="4888107" y="5758190"/>
            <a:ext cx="441146" cy="523220"/>
          </a:xfrm>
          <a:prstGeom prst="rect">
            <a:avLst/>
          </a:prstGeom>
          <a:noFill/>
        </p:spPr>
        <p:txBody>
          <a:bodyPr wrap="none" rtlCol="0">
            <a:spAutoFit/>
          </a:bodyPr>
          <a:lstStyle/>
          <a:p>
            <a:r>
              <a:rPr lang="en-US" sz="2800" b="1" dirty="0" smtClean="0"/>
              <a:t>E </a:t>
            </a:r>
            <a:endParaRPr lang="en-US" sz="2800" b="1" dirty="0"/>
          </a:p>
        </p:txBody>
      </p:sp>
      <p:sp>
        <p:nvSpPr>
          <p:cNvPr id="21" name="TextBox 20"/>
          <p:cNvSpPr txBox="1"/>
          <p:nvPr/>
        </p:nvSpPr>
        <p:spPr>
          <a:xfrm>
            <a:off x="7280532" y="4267200"/>
            <a:ext cx="439544" cy="523220"/>
          </a:xfrm>
          <a:prstGeom prst="rect">
            <a:avLst/>
          </a:prstGeom>
          <a:noFill/>
        </p:spPr>
        <p:txBody>
          <a:bodyPr wrap="none" rtlCol="0">
            <a:spAutoFit/>
          </a:bodyPr>
          <a:lstStyle/>
          <a:p>
            <a:r>
              <a:rPr lang="en-US" sz="2800" b="1" dirty="0" smtClean="0"/>
              <a:t>B</a:t>
            </a:r>
            <a:r>
              <a:rPr lang="en-US" dirty="0" smtClean="0"/>
              <a:t> </a:t>
            </a:r>
            <a:endParaRPr lang="en-US" dirty="0"/>
          </a:p>
        </p:txBody>
      </p:sp>
      <p:sp>
        <p:nvSpPr>
          <p:cNvPr id="22" name="TextBox 21"/>
          <p:cNvSpPr txBox="1"/>
          <p:nvPr/>
        </p:nvSpPr>
        <p:spPr>
          <a:xfrm>
            <a:off x="4432533" y="4287068"/>
            <a:ext cx="455574" cy="523220"/>
          </a:xfrm>
          <a:prstGeom prst="rect">
            <a:avLst/>
          </a:prstGeom>
          <a:noFill/>
        </p:spPr>
        <p:txBody>
          <a:bodyPr wrap="none" rtlCol="0">
            <a:spAutoFit/>
          </a:bodyPr>
          <a:lstStyle/>
          <a:p>
            <a:r>
              <a:rPr lang="en-US" sz="2800" b="1" dirty="0" smtClean="0"/>
              <a:t>A</a:t>
            </a:r>
            <a:r>
              <a:rPr lang="en-US" dirty="0" smtClean="0"/>
              <a:t> </a:t>
            </a:r>
            <a:endParaRPr lang="en-US" dirty="0"/>
          </a:p>
        </p:txBody>
      </p:sp>
      <p:sp>
        <p:nvSpPr>
          <p:cNvPr id="23" name="TextBox 22"/>
          <p:cNvSpPr txBox="1"/>
          <p:nvPr/>
        </p:nvSpPr>
        <p:spPr>
          <a:xfrm>
            <a:off x="7505915" y="1441270"/>
            <a:ext cx="428322" cy="523220"/>
          </a:xfrm>
          <a:prstGeom prst="rect">
            <a:avLst/>
          </a:prstGeom>
          <a:noFill/>
        </p:spPr>
        <p:txBody>
          <a:bodyPr wrap="none" rtlCol="0">
            <a:spAutoFit/>
          </a:bodyPr>
          <a:lstStyle/>
          <a:p>
            <a:r>
              <a:rPr lang="en-US" sz="2800" b="1" dirty="0" smtClean="0"/>
              <a:t>C</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3242" y="385394"/>
            <a:ext cx="3360420" cy="452120"/>
          </a:xfrm>
          <a:prstGeom prst="rect">
            <a:avLst/>
          </a:prstGeom>
        </p:spPr>
        <p:txBody>
          <a:bodyPr vert="horz" wrap="square" lIns="0" tIns="12065" rIns="0" bIns="0" rtlCol="0">
            <a:spAutoFit/>
          </a:bodyPr>
          <a:lstStyle/>
          <a:p>
            <a:pPr marL="12700">
              <a:lnSpc>
                <a:spcPct val="100000"/>
              </a:lnSpc>
              <a:spcBef>
                <a:spcPts val="95"/>
              </a:spcBef>
            </a:pPr>
            <a:r>
              <a:rPr sz="2800" spc="-5" dirty="0"/>
              <a:t>Neurohypophysis</a:t>
            </a:r>
            <a:endParaRPr sz="2800"/>
          </a:p>
        </p:txBody>
      </p:sp>
      <p:sp>
        <p:nvSpPr>
          <p:cNvPr id="3" name="object 3"/>
          <p:cNvSpPr txBox="1"/>
          <p:nvPr/>
        </p:nvSpPr>
        <p:spPr>
          <a:xfrm>
            <a:off x="231140" y="3852134"/>
            <a:ext cx="4041140" cy="2051844"/>
          </a:xfrm>
          <a:prstGeom prst="rect">
            <a:avLst/>
          </a:prstGeom>
        </p:spPr>
        <p:txBody>
          <a:bodyPr vert="horz" wrap="square" lIns="0" tIns="73660" rIns="0" bIns="0" rtlCol="0">
            <a:spAutoFit/>
          </a:bodyPr>
          <a:lstStyle/>
          <a:p>
            <a:pPr marL="469900" indent="-457200">
              <a:lnSpc>
                <a:spcPct val="100000"/>
              </a:lnSpc>
              <a:spcBef>
                <a:spcPts val="580"/>
              </a:spcBef>
              <a:buAutoNum type="arabicPeriod"/>
              <a:tabLst>
                <a:tab pos="469265" algn="l"/>
                <a:tab pos="469900" algn="l"/>
              </a:tabLst>
            </a:pPr>
            <a:r>
              <a:rPr sz="2000" spc="-5" dirty="0">
                <a:solidFill>
                  <a:srgbClr val="FF0000"/>
                </a:solidFill>
                <a:latin typeface="Microsoft Sans Serif"/>
                <a:cs typeface="Microsoft Sans Serif"/>
              </a:rPr>
              <a:t>Unmyelinated </a:t>
            </a:r>
            <a:r>
              <a:rPr sz="2000" dirty="0">
                <a:latin typeface="Microsoft Sans Serif"/>
                <a:cs typeface="Microsoft Sans Serif"/>
              </a:rPr>
              <a:t>axons</a:t>
            </a:r>
          </a:p>
          <a:p>
            <a:pPr marL="469900" indent="-457200">
              <a:lnSpc>
                <a:spcPct val="100000"/>
              </a:lnSpc>
              <a:spcBef>
                <a:spcPts val="480"/>
              </a:spcBef>
              <a:buClr>
                <a:srgbClr val="009999"/>
              </a:buClr>
              <a:buSzPct val="80000"/>
              <a:buAutoNum type="arabicPeriod"/>
              <a:tabLst>
                <a:tab pos="469265" algn="l"/>
                <a:tab pos="469900" algn="l"/>
              </a:tabLst>
            </a:pPr>
            <a:r>
              <a:rPr sz="2000" dirty="0">
                <a:latin typeface="Microsoft Sans Serif"/>
                <a:cs typeface="Microsoft Sans Serif"/>
              </a:rPr>
              <a:t>Herring</a:t>
            </a:r>
            <a:r>
              <a:rPr sz="2000" spc="-10" dirty="0">
                <a:latin typeface="Microsoft Sans Serif"/>
                <a:cs typeface="Microsoft Sans Serif"/>
              </a:rPr>
              <a:t> </a:t>
            </a:r>
            <a:r>
              <a:rPr sz="2000" dirty="0">
                <a:latin typeface="Microsoft Sans Serif"/>
                <a:cs typeface="Microsoft Sans Serif"/>
              </a:rPr>
              <a:t>bodies</a:t>
            </a:r>
            <a:r>
              <a:rPr sz="2000" spc="-10" dirty="0">
                <a:latin typeface="Microsoft Sans Serif"/>
                <a:cs typeface="Microsoft Sans Serif"/>
              </a:rPr>
              <a:t> </a:t>
            </a:r>
            <a:r>
              <a:rPr sz="2000" dirty="0">
                <a:latin typeface="Microsoft Sans Serif"/>
                <a:cs typeface="Microsoft Sans Serif"/>
              </a:rPr>
              <a:t>(ADH, </a:t>
            </a:r>
            <a:r>
              <a:rPr sz="2000" spc="-5" dirty="0">
                <a:latin typeface="Microsoft Sans Serif"/>
                <a:cs typeface="Microsoft Sans Serif"/>
              </a:rPr>
              <a:t>Oxytocin)</a:t>
            </a:r>
            <a:endParaRPr sz="2000" dirty="0">
              <a:latin typeface="Microsoft Sans Serif"/>
              <a:cs typeface="Microsoft Sans Serif"/>
            </a:endParaRPr>
          </a:p>
          <a:p>
            <a:pPr marL="469900" indent="-457200">
              <a:lnSpc>
                <a:spcPct val="100000"/>
              </a:lnSpc>
              <a:spcBef>
                <a:spcPts val="480"/>
              </a:spcBef>
              <a:buClr>
                <a:srgbClr val="009999"/>
              </a:buClr>
              <a:buSzPct val="80000"/>
              <a:buAutoNum type="arabicPeriod"/>
              <a:tabLst>
                <a:tab pos="469265" algn="l"/>
                <a:tab pos="469900" algn="l"/>
              </a:tabLst>
            </a:pPr>
            <a:r>
              <a:rPr sz="2000" spc="-5" dirty="0" err="1">
                <a:latin typeface="Microsoft Sans Serif"/>
                <a:cs typeface="Microsoft Sans Serif"/>
              </a:rPr>
              <a:t>Pituicytes</a:t>
            </a:r>
            <a:r>
              <a:rPr sz="2000" spc="-5" dirty="0" smtClean="0">
                <a:latin typeface="Microsoft Sans Serif"/>
                <a:cs typeface="Microsoft Sans Serif"/>
              </a:rPr>
              <a:t>.</a:t>
            </a:r>
            <a:r>
              <a:rPr lang="en-US" sz="2000" spc="-5" dirty="0" smtClean="0">
                <a:latin typeface="Microsoft Sans Serif"/>
                <a:cs typeface="Microsoft Sans Serif"/>
              </a:rPr>
              <a:t> </a:t>
            </a:r>
            <a:r>
              <a:rPr lang="en-US" b="1" spc="-5" dirty="0" smtClean="0">
                <a:solidFill>
                  <a:srgbClr val="0070C0"/>
                </a:solidFill>
                <a:latin typeface="Microsoft Sans Serif"/>
                <a:cs typeface="Microsoft Sans Serif"/>
              </a:rPr>
              <a:t>modified glial cells having supportive , nutritive and insulating function</a:t>
            </a:r>
            <a:endParaRPr sz="2000" b="1" dirty="0">
              <a:solidFill>
                <a:srgbClr val="0070C0"/>
              </a:solidFill>
              <a:latin typeface="Microsoft Sans Serif"/>
              <a:cs typeface="Microsoft Sans Serif"/>
            </a:endParaRPr>
          </a:p>
          <a:p>
            <a:pPr marL="469900" indent="-457200">
              <a:lnSpc>
                <a:spcPct val="100000"/>
              </a:lnSpc>
              <a:spcBef>
                <a:spcPts val="480"/>
              </a:spcBef>
              <a:buClr>
                <a:srgbClr val="009999"/>
              </a:buClr>
              <a:buSzPct val="80000"/>
              <a:buAutoNum type="arabicPeriod"/>
              <a:tabLst>
                <a:tab pos="469265" algn="l"/>
                <a:tab pos="469900" algn="l"/>
              </a:tabLst>
            </a:pPr>
            <a:r>
              <a:rPr sz="2000" dirty="0">
                <a:latin typeface="Microsoft Sans Serif"/>
                <a:cs typeface="Microsoft Sans Serif"/>
              </a:rPr>
              <a:t>Rich</a:t>
            </a:r>
            <a:r>
              <a:rPr sz="2000" spc="-5" dirty="0">
                <a:latin typeface="Microsoft Sans Serif"/>
                <a:cs typeface="Microsoft Sans Serif"/>
              </a:rPr>
              <a:t> blood</a:t>
            </a:r>
            <a:r>
              <a:rPr sz="2000" spc="5" dirty="0">
                <a:latin typeface="Microsoft Sans Serif"/>
                <a:cs typeface="Microsoft Sans Serif"/>
              </a:rPr>
              <a:t> </a:t>
            </a:r>
            <a:r>
              <a:rPr sz="2000" spc="-5" dirty="0">
                <a:latin typeface="Microsoft Sans Serif"/>
                <a:cs typeface="Microsoft Sans Serif"/>
              </a:rPr>
              <a:t>capillary</a:t>
            </a:r>
            <a:r>
              <a:rPr sz="2000" spc="15" dirty="0">
                <a:latin typeface="Microsoft Sans Serif"/>
                <a:cs typeface="Microsoft Sans Serif"/>
              </a:rPr>
              <a:t> </a:t>
            </a:r>
            <a:r>
              <a:rPr sz="2000" spc="-5" dirty="0">
                <a:latin typeface="Microsoft Sans Serif"/>
                <a:cs typeface="Microsoft Sans Serif"/>
              </a:rPr>
              <a:t>plexus</a:t>
            </a:r>
            <a:endParaRPr sz="2000" dirty="0">
              <a:latin typeface="Microsoft Sans Serif"/>
              <a:cs typeface="Microsoft Sans Serif"/>
            </a:endParaRPr>
          </a:p>
        </p:txBody>
      </p:sp>
      <p:pic>
        <p:nvPicPr>
          <p:cNvPr id="4" name="object 4"/>
          <p:cNvPicPr/>
          <p:nvPr/>
        </p:nvPicPr>
        <p:blipFill>
          <a:blip r:embed="rId2" cstate="print"/>
          <a:stretch>
            <a:fillRect/>
          </a:stretch>
        </p:blipFill>
        <p:spPr>
          <a:xfrm>
            <a:off x="4511675" y="914400"/>
            <a:ext cx="4495800" cy="5334000"/>
          </a:xfrm>
          <a:prstGeom prst="rect">
            <a:avLst/>
          </a:prstGeom>
        </p:spPr>
      </p:pic>
      <p:pic>
        <p:nvPicPr>
          <p:cNvPr id="5" name="object 5"/>
          <p:cNvPicPr/>
          <p:nvPr/>
        </p:nvPicPr>
        <p:blipFill>
          <a:blip r:embed="rId3" cstate="print"/>
          <a:stretch>
            <a:fillRect/>
          </a:stretch>
        </p:blipFill>
        <p:spPr>
          <a:xfrm>
            <a:off x="152400" y="914400"/>
            <a:ext cx="4191000" cy="2971800"/>
          </a:xfrm>
          <a:prstGeom prst="rect">
            <a:avLst/>
          </a:prstGeom>
        </p:spPr>
      </p:pic>
      <p:cxnSp>
        <p:nvCxnSpPr>
          <p:cNvPr id="9" name="Straight Arrow Connector 8"/>
          <p:cNvCxnSpPr/>
          <p:nvPr/>
        </p:nvCxnSpPr>
        <p:spPr>
          <a:xfrm flipH="1">
            <a:off x="7010400" y="762000"/>
            <a:ext cx="762000" cy="2133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98603" y="361890"/>
            <a:ext cx="1747594" cy="400110"/>
          </a:xfrm>
          <a:prstGeom prst="rect">
            <a:avLst/>
          </a:prstGeom>
          <a:noFill/>
        </p:spPr>
        <p:txBody>
          <a:bodyPr wrap="none" rtlCol="0">
            <a:spAutoFit/>
          </a:bodyPr>
          <a:lstStyle/>
          <a:p>
            <a:r>
              <a:rPr lang="en-US" sz="2000" b="1" dirty="0" smtClean="0">
                <a:solidFill>
                  <a:srgbClr val="0070C0"/>
                </a:solidFill>
              </a:rPr>
              <a:t>Herring bodies</a:t>
            </a:r>
            <a:endParaRPr lang="en-US" sz="2000" b="1" dirty="0">
              <a:solidFill>
                <a:srgbClr val="0070C0"/>
              </a:solidFill>
            </a:endParaRPr>
          </a:p>
        </p:txBody>
      </p:sp>
      <p:cxnSp>
        <p:nvCxnSpPr>
          <p:cNvPr id="13" name="Straight Arrow Connector 12"/>
          <p:cNvCxnSpPr/>
          <p:nvPr/>
        </p:nvCxnSpPr>
        <p:spPr>
          <a:xfrm flipV="1">
            <a:off x="7391400" y="5791200"/>
            <a:ext cx="0" cy="609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06271" y="6400800"/>
            <a:ext cx="1170257" cy="400110"/>
          </a:xfrm>
          <a:prstGeom prst="rect">
            <a:avLst/>
          </a:prstGeom>
          <a:noFill/>
        </p:spPr>
        <p:txBody>
          <a:bodyPr wrap="none" rtlCol="0">
            <a:spAutoFit/>
          </a:bodyPr>
          <a:lstStyle/>
          <a:p>
            <a:r>
              <a:rPr lang="en-US" sz="2000" b="1" dirty="0" err="1" smtClean="0">
                <a:solidFill>
                  <a:srgbClr val="0070C0"/>
                </a:solidFill>
              </a:rPr>
              <a:t>Pituicyte</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63212"/>
            <a:ext cx="6093460" cy="843821"/>
          </a:xfrm>
          <a:prstGeom prst="rect">
            <a:avLst/>
          </a:prstGeom>
        </p:spPr>
        <p:txBody>
          <a:bodyPr vert="horz" wrap="square" lIns="0" tIns="12700" rIns="0" bIns="0" rtlCol="0">
            <a:spAutoFit/>
          </a:bodyPr>
          <a:lstStyle/>
          <a:p>
            <a:pPr marL="203200" indent="-191135">
              <a:lnSpc>
                <a:spcPct val="100000"/>
              </a:lnSpc>
              <a:spcBef>
                <a:spcPts val="100"/>
              </a:spcBef>
              <a:buSzPct val="94444"/>
              <a:buAutoNum type="arabicPeriod"/>
              <a:tabLst>
                <a:tab pos="203835" algn="l"/>
              </a:tabLst>
            </a:pPr>
            <a:r>
              <a:rPr sz="1800" spc="-10" dirty="0">
                <a:latin typeface="Microsoft Sans Serif"/>
                <a:cs typeface="Microsoft Sans Serif"/>
              </a:rPr>
              <a:t>Follicular</a:t>
            </a:r>
            <a:r>
              <a:rPr sz="1800" spc="15" dirty="0">
                <a:latin typeface="Microsoft Sans Serif"/>
                <a:cs typeface="Microsoft Sans Serif"/>
              </a:rPr>
              <a:t> </a:t>
            </a:r>
            <a:r>
              <a:rPr sz="1800" spc="-10" dirty="0" smtClean="0">
                <a:latin typeface="Microsoft Sans Serif"/>
                <a:cs typeface="Microsoft Sans Serif"/>
              </a:rPr>
              <a:t>cells</a:t>
            </a:r>
            <a:r>
              <a:rPr lang="en-US" sz="1800" spc="-10" dirty="0" smtClean="0">
                <a:latin typeface="Microsoft Sans Serif"/>
                <a:cs typeface="Microsoft Sans Serif"/>
              </a:rPr>
              <a:t> </a:t>
            </a:r>
            <a:r>
              <a:rPr lang="en-US" sz="1800" b="1" spc="-10" dirty="0" smtClean="0">
                <a:solidFill>
                  <a:srgbClr val="0070C0"/>
                </a:solidFill>
                <a:latin typeface="Microsoft Sans Serif"/>
                <a:cs typeface="Microsoft Sans Serif"/>
              </a:rPr>
              <a:t>(most numerous produce T3, T4)</a:t>
            </a:r>
            <a:endParaRPr sz="1800" b="1" dirty="0">
              <a:solidFill>
                <a:srgbClr val="0070C0"/>
              </a:solidFill>
              <a:latin typeface="Microsoft Sans Serif"/>
              <a:cs typeface="Microsoft Sans Serif"/>
            </a:endParaRPr>
          </a:p>
          <a:p>
            <a:pPr marL="266700" indent="-254635">
              <a:lnSpc>
                <a:spcPct val="100000"/>
              </a:lnSpc>
              <a:buSzPct val="94444"/>
              <a:buAutoNum type="arabicPeriod"/>
              <a:tabLst>
                <a:tab pos="267335" algn="l"/>
              </a:tabLst>
            </a:pPr>
            <a:r>
              <a:rPr sz="1800" spc="-10" dirty="0">
                <a:latin typeface="Microsoft Sans Serif"/>
                <a:cs typeface="Microsoft Sans Serif"/>
              </a:rPr>
              <a:t>Parafollicular</a:t>
            </a:r>
            <a:r>
              <a:rPr sz="1800" spc="25" dirty="0">
                <a:latin typeface="Microsoft Sans Serif"/>
                <a:cs typeface="Microsoft Sans Serif"/>
              </a:rPr>
              <a:t> </a:t>
            </a:r>
            <a:r>
              <a:rPr sz="1800" spc="-5" dirty="0">
                <a:latin typeface="Microsoft Sans Serif"/>
                <a:cs typeface="Microsoft Sans Serif"/>
              </a:rPr>
              <a:t>(clear)</a:t>
            </a:r>
            <a:r>
              <a:rPr sz="1800" spc="15" dirty="0">
                <a:latin typeface="Microsoft Sans Serif"/>
                <a:cs typeface="Microsoft Sans Serif"/>
              </a:rPr>
              <a:t> </a:t>
            </a:r>
            <a:r>
              <a:rPr sz="1800" spc="-10" dirty="0" smtClean="0">
                <a:latin typeface="Microsoft Sans Serif"/>
                <a:cs typeface="Microsoft Sans Serif"/>
              </a:rPr>
              <a:t>cells</a:t>
            </a:r>
            <a:r>
              <a:rPr lang="en-US" sz="1800" spc="-10" dirty="0" smtClean="0">
                <a:latin typeface="Microsoft Sans Serif"/>
                <a:cs typeface="Microsoft Sans Serif"/>
              </a:rPr>
              <a:t> </a:t>
            </a:r>
            <a:r>
              <a:rPr lang="en-US" sz="1800" b="1" spc="-10" dirty="0" smtClean="0">
                <a:solidFill>
                  <a:srgbClr val="0070C0"/>
                </a:solidFill>
                <a:latin typeface="Microsoft Sans Serif"/>
                <a:cs typeface="Microsoft Sans Serif"/>
              </a:rPr>
              <a:t>(few in num. produce calcitonin)</a:t>
            </a:r>
            <a:endParaRPr sz="1800" b="1" dirty="0">
              <a:solidFill>
                <a:srgbClr val="0070C0"/>
              </a:solidFill>
              <a:latin typeface="Microsoft Sans Serif"/>
              <a:cs typeface="Microsoft Sans Serif"/>
            </a:endParaRPr>
          </a:p>
          <a:p>
            <a:pPr marL="266700" indent="-254635">
              <a:lnSpc>
                <a:spcPct val="100000"/>
              </a:lnSpc>
              <a:buSzPct val="94444"/>
              <a:buAutoNum type="arabicPeriod"/>
              <a:tabLst>
                <a:tab pos="267335" algn="l"/>
              </a:tabLst>
            </a:pPr>
            <a:r>
              <a:rPr sz="1800" spc="-5" dirty="0">
                <a:latin typeface="Microsoft Sans Serif"/>
                <a:cs typeface="Microsoft Sans Serif"/>
              </a:rPr>
              <a:t>Interfollicular</a:t>
            </a:r>
            <a:r>
              <a:rPr sz="1800" spc="-15" dirty="0">
                <a:latin typeface="Microsoft Sans Serif"/>
                <a:cs typeface="Microsoft Sans Serif"/>
              </a:rPr>
              <a:t> </a:t>
            </a:r>
            <a:r>
              <a:rPr sz="1800" spc="-10" dirty="0">
                <a:latin typeface="Microsoft Sans Serif"/>
                <a:cs typeface="Microsoft Sans Serif"/>
              </a:rPr>
              <a:t>cell</a:t>
            </a:r>
            <a:endParaRPr sz="1800" dirty="0">
              <a:latin typeface="Microsoft Sans Serif"/>
              <a:cs typeface="Microsoft Sans Serif"/>
            </a:endParaRPr>
          </a:p>
        </p:txBody>
      </p:sp>
      <p:pic>
        <p:nvPicPr>
          <p:cNvPr id="3" name="object 3"/>
          <p:cNvPicPr/>
          <p:nvPr/>
        </p:nvPicPr>
        <p:blipFill>
          <a:blip r:embed="rId2" cstate="print"/>
          <a:stretch>
            <a:fillRect/>
          </a:stretch>
        </p:blipFill>
        <p:spPr>
          <a:xfrm>
            <a:off x="481076" y="907033"/>
            <a:ext cx="8229600" cy="5105400"/>
          </a:xfrm>
          <a:prstGeom prst="rect">
            <a:avLst/>
          </a:prstGeom>
        </p:spPr>
      </p:pic>
      <p:sp>
        <p:nvSpPr>
          <p:cNvPr id="4" name="object 4"/>
          <p:cNvSpPr txBox="1">
            <a:spLocks noGrp="1"/>
          </p:cNvSpPr>
          <p:nvPr>
            <p:ph type="title"/>
          </p:nvPr>
        </p:nvSpPr>
        <p:spPr>
          <a:xfrm>
            <a:off x="6448425" y="396875"/>
            <a:ext cx="2667000" cy="457200"/>
          </a:xfrm>
          <a:prstGeom prst="rect">
            <a:avLst/>
          </a:prstGeom>
          <a:solidFill>
            <a:srgbClr val="BADFE2"/>
          </a:solidFill>
          <a:ln w="9525">
            <a:solidFill>
              <a:srgbClr val="000000"/>
            </a:solidFill>
          </a:ln>
        </p:spPr>
        <p:txBody>
          <a:bodyPr vert="horz" wrap="square" lIns="0" tIns="25400" rIns="0" bIns="0" rtlCol="0">
            <a:spAutoFit/>
          </a:bodyPr>
          <a:lstStyle/>
          <a:p>
            <a:pPr marL="93980">
              <a:lnSpc>
                <a:spcPct val="100000"/>
              </a:lnSpc>
              <a:spcBef>
                <a:spcPts val="200"/>
              </a:spcBef>
            </a:pPr>
            <a:r>
              <a:rPr sz="2800" spc="10" dirty="0"/>
              <a:t>Thyroid</a:t>
            </a:r>
            <a:endParaRPr sz="2800" dirty="0"/>
          </a:p>
        </p:txBody>
      </p:sp>
      <p:sp>
        <p:nvSpPr>
          <p:cNvPr id="5" name="Rectangle 4"/>
          <p:cNvSpPr/>
          <p:nvPr/>
        </p:nvSpPr>
        <p:spPr>
          <a:xfrm>
            <a:off x="0" y="6012433"/>
            <a:ext cx="9144000" cy="8489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r>
              <a:rPr lang="en-US" b="1" dirty="0" smtClean="0">
                <a:solidFill>
                  <a:srgbClr val="0070C0"/>
                </a:solidFill>
              </a:rPr>
              <a:t>Thyroid gland</a:t>
            </a:r>
            <a:r>
              <a:rPr lang="en-US" b="1" dirty="0" smtClean="0">
                <a:solidFill>
                  <a:srgbClr val="0070C0"/>
                </a:solidFill>
                <a:sym typeface="Wingdings" panose="05000000000000000000" pitchFamily="2" charset="2"/>
              </a:rPr>
              <a:t> stroma is double capsule (false + true capsule), contain incomplete lobulation, cells arranged in follicles, secretion of para follicular cells doesn't release directly to blood but  stored in colloid until we need it, colloid released to blood by phagocytosis </a:t>
            </a:r>
          </a:p>
          <a:p>
            <a:pPr algn="ctr"/>
            <a:r>
              <a:rPr lang="en-US" dirty="0" smtClean="0">
                <a:solidFill>
                  <a:srgbClr val="0070C0"/>
                </a:solidFill>
                <a:sym typeface="Wingdings" panose="05000000000000000000" pitchFamily="2" charset="2"/>
              </a:rPr>
              <a:t> </a:t>
            </a:r>
            <a:endParaRPr lang="en-US"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1473" y="466166"/>
            <a:ext cx="2325370" cy="697230"/>
          </a:xfrm>
          <a:prstGeom prst="rect">
            <a:avLst/>
          </a:prstGeom>
        </p:spPr>
        <p:txBody>
          <a:bodyPr vert="horz" wrap="square" lIns="0" tIns="13335" rIns="0" bIns="0" rtlCol="0">
            <a:spAutoFit/>
          </a:bodyPr>
          <a:lstStyle/>
          <a:p>
            <a:pPr marL="12700">
              <a:lnSpc>
                <a:spcPct val="100000"/>
              </a:lnSpc>
              <a:spcBef>
                <a:spcPts val="105"/>
              </a:spcBef>
            </a:pPr>
            <a:r>
              <a:rPr sz="4400" spc="-5" dirty="0"/>
              <a:t>Thyroid</a:t>
            </a:r>
            <a:endParaRPr sz="4400"/>
          </a:p>
        </p:txBody>
      </p:sp>
      <p:grpSp>
        <p:nvGrpSpPr>
          <p:cNvPr id="3" name="object 3"/>
          <p:cNvGrpSpPr/>
          <p:nvPr/>
        </p:nvGrpSpPr>
        <p:grpSpPr>
          <a:xfrm>
            <a:off x="209550" y="1504950"/>
            <a:ext cx="4305300" cy="5219700"/>
            <a:chOff x="209550" y="1504950"/>
            <a:chExt cx="4305300" cy="5219700"/>
          </a:xfrm>
        </p:grpSpPr>
        <p:pic>
          <p:nvPicPr>
            <p:cNvPr id="4" name="object 4"/>
            <p:cNvPicPr/>
            <p:nvPr/>
          </p:nvPicPr>
          <p:blipFill>
            <a:blip r:embed="rId2" cstate="print"/>
            <a:stretch>
              <a:fillRect/>
            </a:stretch>
          </p:blipFill>
          <p:spPr>
            <a:xfrm>
              <a:off x="228600" y="1524000"/>
              <a:ext cx="4267200" cy="5181600"/>
            </a:xfrm>
            <a:prstGeom prst="rect">
              <a:avLst/>
            </a:prstGeom>
          </p:spPr>
        </p:pic>
        <p:sp>
          <p:nvSpPr>
            <p:cNvPr id="5" name="object 5"/>
            <p:cNvSpPr/>
            <p:nvPr/>
          </p:nvSpPr>
          <p:spPr>
            <a:xfrm>
              <a:off x="219075" y="1514475"/>
              <a:ext cx="4286250" cy="5200650"/>
            </a:xfrm>
            <a:custGeom>
              <a:avLst/>
              <a:gdLst/>
              <a:ahLst/>
              <a:cxnLst/>
              <a:rect l="l" t="t" r="r" b="b"/>
              <a:pathLst>
                <a:path w="4286250" h="5200650">
                  <a:moveTo>
                    <a:pt x="0" y="5200650"/>
                  </a:moveTo>
                  <a:lnTo>
                    <a:pt x="4286250" y="5200650"/>
                  </a:lnTo>
                  <a:lnTo>
                    <a:pt x="4286250" y="0"/>
                  </a:lnTo>
                  <a:lnTo>
                    <a:pt x="0" y="0"/>
                  </a:lnTo>
                  <a:lnTo>
                    <a:pt x="0" y="5200650"/>
                  </a:lnTo>
                  <a:close/>
                </a:path>
              </a:pathLst>
            </a:custGeom>
            <a:ln w="19050">
              <a:solidFill>
                <a:srgbClr val="00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572000" y="1524000"/>
            <a:ext cx="4419600" cy="5029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TotalTime>
  <Words>919</Words>
  <Application>Microsoft Office PowerPoint</Application>
  <PresentationFormat>On-screen Show (4:3)</PresentationFormat>
  <Paragraphs>220</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Microsoft Sans Serif</vt:lpstr>
      <vt:lpstr>Times New Roman</vt:lpstr>
      <vt:lpstr>Wingdings</vt:lpstr>
      <vt:lpstr>Office Theme</vt:lpstr>
      <vt:lpstr>PITUITARY GLAND</vt:lpstr>
      <vt:lpstr>PITUITARY GLAND</vt:lpstr>
      <vt:lpstr>Pars Intermedia</vt:lpstr>
      <vt:lpstr>Pars distalis =adenohypophysis</vt:lpstr>
      <vt:lpstr>Acidophils</vt:lpstr>
      <vt:lpstr>Where is oxytocin stored ?</vt:lpstr>
      <vt:lpstr>Neurohypophysis</vt:lpstr>
      <vt:lpstr>Thyroid</vt:lpstr>
      <vt:lpstr>Thyroid</vt:lpstr>
      <vt:lpstr>PowerPoint Presentation</vt:lpstr>
      <vt:lpstr>EM of thyroid follicle</vt:lpstr>
      <vt:lpstr>Interfollicular cells</vt:lpstr>
      <vt:lpstr>Thyroid</vt:lpstr>
      <vt:lpstr>Formation of thyroid hormones</vt:lpstr>
      <vt:lpstr>Parathyroid gland</vt:lpstr>
      <vt:lpstr>Parathyroid gland</vt:lpstr>
      <vt:lpstr>Parathyroid gland in old people</vt:lpstr>
      <vt:lpstr>Pineal gland (Epiphysis cerebri)</vt:lpstr>
      <vt:lpstr>Suprarenal gland</vt:lpstr>
      <vt:lpstr>Suprarenal gland</vt:lpstr>
      <vt:lpstr>Suprarenal gland</vt:lpstr>
      <vt:lpstr>Suprarenal gland</vt:lpstr>
      <vt:lpstr>Suprarenal gland</vt:lpstr>
      <vt:lpstr>Suprarenal gland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dc:creator>
  <cp:lastModifiedBy>user</cp:lastModifiedBy>
  <cp:revision>39</cp:revision>
  <dcterms:created xsi:type="dcterms:W3CDTF">2021-05-20T15:05:17Z</dcterms:created>
  <dcterms:modified xsi:type="dcterms:W3CDTF">2021-05-22T02:51:49Z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2021-05-16T00:00:00Z</vt:filetime>
  </property>
  <property fmtid="{D5CDD505-2E9C-101B-9397-08002B2CF9AE}" pid="3" name="Creator">
    <vt:lpwstr>Microsoft® PowerPoint® 2010</vt:lpwstr>
  </property>
  <property fmtid="{D5CDD505-2E9C-101B-9397-08002B2CF9AE}" pid="4" name="LastSaved">
    <vt:filetime>2021-05-20T00:00:00Z</vt:filetime>
  </property>
</Properties>
</file>