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426" r:id="rId2"/>
    <p:sldId id="266" r:id="rId3"/>
    <p:sldId id="421" r:id="rId4"/>
    <p:sldId id="412" r:id="rId5"/>
    <p:sldId id="413" r:id="rId6"/>
    <p:sldId id="414" r:id="rId7"/>
    <p:sldId id="415" r:id="rId8"/>
    <p:sldId id="416" r:id="rId9"/>
    <p:sldId id="419" r:id="rId10"/>
    <p:sldId id="420" r:id="rId11"/>
    <p:sldId id="417" r:id="rId12"/>
    <p:sldId id="422" r:id="rId13"/>
    <p:sldId id="427" r:id="rId14"/>
    <p:sldId id="423" r:id="rId15"/>
    <p:sldId id="424" r:id="rId16"/>
    <p:sldId id="428" r:id="rId17"/>
    <p:sldId id="429" r:id="rId18"/>
    <p:sldId id="425" r:id="rId19"/>
    <p:sldId id="262" r:id="rId20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4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78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05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78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1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Big image backgro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1" y="419849"/>
            <a:ext cx="7900392" cy="1420772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Genital </a:t>
            </a:r>
            <a:r>
              <a:rPr lang="en-US" dirty="0" smtClean="0"/>
              <a:t>System, Lecture5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Gestational trophoblastic disease</a:t>
            </a:r>
          </a:p>
        </p:txBody>
      </p:sp>
      <p:sp>
        <p:nvSpPr>
          <p:cNvPr id="5" name="Subtitle 9"/>
          <p:cNvSpPr txBox="1">
            <a:spLocks/>
          </p:cNvSpPr>
          <p:nvPr/>
        </p:nvSpPr>
        <p:spPr>
          <a:xfrm>
            <a:off x="3730336" y="2571750"/>
            <a:ext cx="5302048" cy="266226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</a:rPr>
              <a:t>Dr.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2400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2400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GUS lectures 2021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279034"/>
            <a:ext cx="1532572" cy="13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984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</a:t>
            </a:r>
            <a:r>
              <a:rPr lang="en-US" sz="3200" b="1" dirty="0" smtClean="0"/>
              <a:t>Mole –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8352" y="1082955"/>
            <a:ext cx="8121184" cy="880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sz="1600" dirty="0"/>
              <a:t>U</a:t>
            </a:r>
            <a:r>
              <a:rPr lang="en-US" sz="1600" dirty="0" smtClean="0"/>
              <a:t>terine </a:t>
            </a:r>
            <a:r>
              <a:rPr lang="en-US" sz="1600" dirty="0"/>
              <a:t>cavity is expanded by </a:t>
            </a:r>
            <a:r>
              <a:rPr lang="en-US" sz="1600" dirty="0" smtClean="0"/>
              <a:t>friable </a:t>
            </a:r>
            <a:r>
              <a:rPr lang="en-US" sz="1600" dirty="0"/>
              <a:t>mass </a:t>
            </a:r>
            <a:r>
              <a:rPr lang="en-US" sz="1600" dirty="0" smtClean="0"/>
              <a:t>(</a:t>
            </a:r>
            <a:r>
              <a:rPr lang="en-US" sz="1600" b="1" dirty="0"/>
              <a:t>Grape-like </a:t>
            </a:r>
            <a:r>
              <a:rPr lang="en-US" sz="1600" b="1" dirty="0" smtClean="0"/>
              <a:t>villi</a:t>
            </a:r>
            <a:r>
              <a:rPr lang="en-US" sz="1600" dirty="0" smtClean="0"/>
              <a:t>) composed of </a:t>
            </a:r>
            <a:r>
              <a:rPr lang="en-US" sz="1600" dirty="0"/>
              <a:t>thin-walled, </a:t>
            </a:r>
            <a:r>
              <a:rPr lang="en-US" sz="1600" dirty="0" err="1" smtClean="0"/>
              <a:t>cystically</a:t>
            </a:r>
            <a:r>
              <a:rPr lang="en-US" sz="1600" dirty="0" smtClean="0"/>
              <a:t> dilated chorionic </a:t>
            </a:r>
            <a:r>
              <a:rPr lang="en-US" sz="1600" dirty="0" err="1" smtClean="0"/>
              <a:t>villli</a:t>
            </a:r>
            <a:r>
              <a:rPr lang="en-US" sz="1600" dirty="0"/>
              <a:t> covered by varying amount of atypical chronic </a:t>
            </a:r>
            <a:r>
              <a:rPr lang="en-US" sz="1600" dirty="0" smtClean="0"/>
              <a:t>epithelium.</a:t>
            </a:r>
            <a:endParaRPr lang="en-US" sz="1600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2057398"/>
            <a:ext cx="3782290" cy="2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0" y="2057397"/>
            <a:ext cx="4111048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8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</a:t>
            </a:r>
            <a:r>
              <a:rPr lang="en-US" sz="3200" b="1" dirty="0" smtClean="0"/>
              <a:t>Mole – </a:t>
            </a:r>
            <a:r>
              <a:rPr lang="en-US" sz="3200" b="1" dirty="0" smtClean="0">
                <a:solidFill>
                  <a:srgbClr val="7030A0"/>
                </a:solidFill>
              </a:rPr>
              <a:t>Ultrasound </a:t>
            </a:r>
            <a:r>
              <a:rPr lang="en-US" sz="3200" b="1" dirty="0" smtClean="0">
                <a:solidFill>
                  <a:srgbClr val="C00000"/>
                </a:solidFill>
              </a:rPr>
              <a:t>snow storm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5" y="1226128"/>
            <a:ext cx="4026188" cy="35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normal pregnancy ultras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normal pregnancy ultras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12 Weeks Pregnant Ultras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3537" r="12225" b="4049"/>
          <a:stretch/>
        </p:blipFill>
        <p:spPr>
          <a:xfrm>
            <a:off x="841375" y="1226128"/>
            <a:ext cx="3792970" cy="35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42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</a:t>
            </a:r>
            <a:r>
              <a:rPr lang="en-US" sz="3200" b="1" dirty="0" smtClean="0"/>
              <a:t>Mole – </a:t>
            </a:r>
            <a:r>
              <a:rPr lang="en-US" sz="3200" b="1" dirty="0" smtClean="0">
                <a:solidFill>
                  <a:srgbClr val="7030A0"/>
                </a:solidFill>
              </a:rPr>
              <a:t>treatment &amp; prognosis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: surgical evacuation of the uterine </a:t>
            </a:r>
            <a:r>
              <a:rPr lang="en-US" dirty="0"/>
              <a:t>cavity </a:t>
            </a:r>
            <a:r>
              <a:rPr lang="en-US" dirty="0" smtClean="0"/>
              <a:t>&amp; close follow up with serum </a:t>
            </a:r>
            <a:r>
              <a:rPr lang="en-US" dirty="0" err="1" smtClean="0"/>
              <a:t>hCG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majority of moles </a:t>
            </a:r>
            <a:r>
              <a:rPr lang="en-US" dirty="0"/>
              <a:t>do not recur after </a:t>
            </a:r>
            <a:r>
              <a:rPr lang="en-US" dirty="0" smtClean="0"/>
              <a:t>thorough curettage, 10</a:t>
            </a:r>
            <a:r>
              <a:rPr lang="en-US" dirty="0"/>
              <a:t>% of complete moles are </a:t>
            </a:r>
            <a:r>
              <a:rPr lang="en-US" dirty="0" smtClean="0"/>
              <a:t>invasive</a:t>
            </a:r>
          </a:p>
          <a:p>
            <a:r>
              <a:rPr lang="en-US" dirty="0" smtClean="0"/>
              <a:t>No </a:t>
            </a:r>
            <a:r>
              <a:rPr lang="en-US" dirty="0"/>
              <a:t>more than </a:t>
            </a:r>
            <a:r>
              <a:rPr lang="en-US" dirty="0" smtClean="0"/>
              <a:t>2-3</a:t>
            </a:r>
            <a:r>
              <a:rPr lang="en-US" dirty="0"/>
              <a:t>% give rise </a:t>
            </a:r>
            <a:r>
              <a:rPr lang="en-US" dirty="0" smtClean="0"/>
              <a:t>to </a:t>
            </a:r>
            <a:r>
              <a:rPr lang="en-US" dirty="0" err="1" smtClean="0"/>
              <a:t>choriocarcinoma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(usually complete, rarely partial).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So partial mole has much better prognosis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6093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3"/>
            <a:ext cx="9143999" cy="528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638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/>
              <a:t>Gestational </a:t>
            </a:r>
            <a:r>
              <a:rPr lang="en-US" sz="3600" b="1" dirty="0" err="1"/>
              <a:t>Choriocarcinoma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A very </a:t>
            </a:r>
            <a:r>
              <a:rPr lang="en-US" dirty="0"/>
              <a:t>aggressive malignant tumor</a:t>
            </a:r>
            <a:r>
              <a:rPr lang="en-US" dirty="0" smtClean="0"/>
              <a:t>, arises </a:t>
            </a:r>
            <a:r>
              <a:rPr lang="en-US" dirty="0"/>
              <a:t>from gestational chorionic epithelium or, less frequently</a:t>
            </a:r>
            <a:r>
              <a:rPr lang="en-US" dirty="0" smtClean="0"/>
              <a:t>, from </a:t>
            </a:r>
            <a:r>
              <a:rPr lang="en-US" dirty="0" err="1"/>
              <a:t>totipotential</a:t>
            </a:r>
            <a:r>
              <a:rPr lang="en-US" dirty="0"/>
              <a:t> cells within the gonads (as </a:t>
            </a:r>
            <a:r>
              <a:rPr lang="en-US" dirty="0" smtClean="0"/>
              <a:t>a germ </a:t>
            </a:r>
            <a:r>
              <a:rPr lang="en-US" dirty="0"/>
              <a:t>cell tumor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Rare tumor (higher </a:t>
            </a:r>
            <a:r>
              <a:rPr lang="en-US" dirty="0"/>
              <a:t>in Asian)</a:t>
            </a:r>
          </a:p>
          <a:p>
            <a:r>
              <a:rPr lang="en-US" dirty="0"/>
              <a:t>Most common before 20 &amp; after 40 years (maternal age</a:t>
            </a:r>
            <a:r>
              <a:rPr lang="en-US" dirty="0" smtClean="0"/>
              <a:t>)</a:t>
            </a:r>
          </a:p>
          <a:p>
            <a:r>
              <a:rPr lang="en-US" dirty="0"/>
              <a:t>50% </a:t>
            </a:r>
            <a:r>
              <a:rPr lang="en-US" dirty="0" smtClean="0"/>
              <a:t>from </a:t>
            </a:r>
            <a:r>
              <a:rPr lang="en-US" dirty="0"/>
              <a:t>complete </a:t>
            </a:r>
            <a:r>
              <a:rPr lang="en-US" dirty="0" smtClean="0"/>
              <a:t>moles</a:t>
            </a:r>
            <a:r>
              <a:rPr lang="en-US" dirty="0"/>
              <a:t>; </a:t>
            </a:r>
            <a:r>
              <a:rPr lang="en-US" dirty="0" smtClean="0"/>
              <a:t>25% after </a:t>
            </a:r>
            <a:r>
              <a:rPr lang="en-US" dirty="0"/>
              <a:t>an abortion, </a:t>
            </a:r>
            <a:r>
              <a:rPr lang="en-US" dirty="0" smtClean="0"/>
              <a:t>25% after an </a:t>
            </a:r>
            <a:r>
              <a:rPr lang="en-US" dirty="0"/>
              <a:t>apparently normal pregnancy</a:t>
            </a:r>
          </a:p>
          <a:p>
            <a:endParaRPr lang="en-US" dirty="0" smtClean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717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Gestational </a:t>
            </a:r>
            <a:r>
              <a:rPr lang="en-US" sz="3200" b="1" dirty="0" err="1" smtClean="0"/>
              <a:t>Choriocarcinoma</a:t>
            </a:r>
            <a:r>
              <a:rPr lang="en-US" sz="3200" b="1" dirty="0" smtClean="0"/>
              <a:t> 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Presentation</a:t>
            </a:r>
            <a:r>
              <a:rPr lang="en-US" dirty="0" smtClean="0"/>
              <a:t>: </a:t>
            </a:r>
            <a:r>
              <a:rPr lang="en-US" dirty="0"/>
              <a:t>a bloody, brownish </a:t>
            </a:r>
            <a:r>
              <a:rPr lang="en-US" dirty="0" smtClean="0"/>
              <a:t>discharge, very high </a:t>
            </a:r>
            <a:r>
              <a:rPr lang="en-US" dirty="0" err="1" smtClean="0"/>
              <a:t>hCG</a:t>
            </a:r>
            <a:r>
              <a:rPr lang="en-US" dirty="0" smtClean="0"/>
              <a:t> absence </a:t>
            </a:r>
            <a:r>
              <a:rPr lang="en-US" dirty="0"/>
              <a:t>of marked uterine </a:t>
            </a:r>
            <a:r>
              <a:rPr lang="en-US" dirty="0" smtClean="0"/>
              <a:t>enlargement (not like mole)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Gross</a:t>
            </a:r>
            <a:r>
              <a:rPr lang="en-US" dirty="0" smtClean="0"/>
              <a:t>: hemorrhagic</a:t>
            </a:r>
            <a:r>
              <a:rPr lang="en-US" dirty="0"/>
              <a:t>, </a:t>
            </a:r>
            <a:r>
              <a:rPr lang="en-US" dirty="0" smtClean="0"/>
              <a:t>necrotic uterine masses.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Microscopic</a:t>
            </a:r>
            <a:r>
              <a:rPr lang="en-US" b="1" dirty="0" smtClean="0"/>
              <a:t>: </a:t>
            </a:r>
            <a:r>
              <a:rPr lang="en-US" dirty="0" smtClean="0"/>
              <a:t>In contrast </a:t>
            </a:r>
            <a:r>
              <a:rPr lang="en-US" dirty="0"/>
              <a:t>with </a:t>
            </a:r>
            <a:r>
              <a:rPr lang="en-US" dirty="0" err="1"/>
              <a:t>hydatidiform</a:t>
            </a:r>
            <a:r>
              <a:rPr lang="en-US" dirty="0"/>
              <a:t> </a:t>
            </a:r>
            <a:r>
              <a:rPr lang="en-US" dirty="0" smtClean="0"/>
              <a:t>moles </a:t>
            </a:r>
            <a:r>
              <a:rPr lang="en-US" u="sng" dirty="0" smtClean="0"/>
              <a:t>chorionic </a:t>
            </a:r>
            <a:r>
              <a:rPr lang="en-US" u="sng" dirty="0"/>
              <a:t>villi are not formed</a:t>
            </a:r>
            <a:r>
              <a:rPr lang="en-US" dirty="0"/>
              <a:t>; </a:t>
            </a:r>
            <a:r>
              <a:rPr lang="en-US" dirty="0" smtClean="0"/>
              <a:t>the </a:t>
            </a:r>
            <a:r>
              <a:rPr lang="en-US" dirty="0"/>
              <a:t>tumor is </a:t>
            </a:r>
            <a:r>
              <a:rPr lang="en-US" dirty="0" smtClean="0"/>
              <a:t>composed of </a:t>
            </a:r>
            <a:r>
              <a:rPr lang="en-US" dirty="0"/>
              <a:t>anaplastic cuboidal </a:t>
            </a:r>
            <a:r>
              <a:rPr lang="en-US" dirty="0" err="1"/>
              <a:t>cytotrophoblasts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syncytiotrophoblasts</a:t>
            </a:r>
            <a:endParaRPr lang="en-US" dirty="0" smtClean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9691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 dirty="0"/>
          </a:p>
        </p:txBody>
      </p:sp>
      <p:sp>
        <p:nvSpPr>
          <p:cNvPr id="5" name="AutoShape 2" descr="File:Choriocarcinoma - high mag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-238125"/>
            <a:ext cx="74866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62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74866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78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Gestational </a:t>
            </a:r>
            <a:r>
              <a:rPr lang="en-US" sz="3200" b="1" dirty="0" err="1" smtClean="0"/>
              <a:t>Choriocarcinoma</a:t>
            </a:r>
            <a:r>
              <a:rPr lang="en-US" sz="3200" b="1" dirty="0" smtClean="0"/>
              <a:t> - </a:t>
            </a:r>
            <a:r>
              <a:rPr lang="en-US" sz="3200" b="1" dirty="0" smtClean="0">
                <a:solidFill>
                  <a:srgbClr val="7030A0"/>
                </a:solidFill>
              </a:rPr>
              <a:t>prognosis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Very aggressive disease.</a:t>
            </a:r>
          </a:p>
          <a:p>
            <a:r>
              <a:rPr lang="en-US" dirty="0" smtClean="0"/>
              <a:t>At diagnosis widespread vascular (</a:t>
            </a:r>
            <a:r>
              <a:rPr lang="en-US" dirty="0" err="1" smtClean="0"/>
              <a:t>hematogenous</a:t>
            </a:r>
            <a:r>
              <a:rPr lang="en-US" dirty="0" smtClean="0"/>
              <a:t>) spread </a:t>
            </a:r>
            <a:r>
              <a:rPr lang="en-US" dirty="0"/>
              <a:t>usually </a:t>
            </a:r>
            <a:r>
              <a:rPr lang="en-US" dirty="0" smtClean="0"/>
              <a:t>the lungs &amp; brain.</a:t>
            </a:r>
          </a:p>
          <a:p>
            <a:r>
              <a:rPr lang="en-US" dirty="0" smtClean="0"/>
              <a:t>Lymphatic invasion is uncommon.</a:t>
            </a:r>
          </a:p>
          <a:p>
            <a:r>
              <a:rPr lang="en-US" dirty="0"/>
              <a:t>Despite the extremely aggressive </a:t>
            </a:r>
            <a:r>
              <a:rPr lang="en-US" dirty="0" smtClean="0"/>
              <a:t>of </a:t>
            </a:r>
            <a:r>
              <a:rPr lang="en-US" dirty="0"/>
              <a:t>placental </a:t>
            </a:r>
            <a:r>
              <a:rPr lang="en-US" dirty="0" err="1" smtClean="0"/>
              <a:t>choriocarcinoma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7030A0"/>
                </a:solidFill>
              </a:rPr>
              <a:t>sensitive</a:t>
            </a:r>
            <a:r>
              <a:rPr lang="en-US" dirty="0" smtClean="0"/>
              <a:t> to chemotherapy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contrast, response to chemotherapy </a:t>
            </a:r>
            <a:r>
              <a:rPr lang="en-US" dirty="0" smtClean="0"/>
              <a:t>in gonads </a:t>
            </a:r>
            <a:r>
              <a:rPr lang="en-US" dirty="0" err="1" smtClean="0"/>
              <a:t>choriocarcinomas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7030A0"/>
                </a:solidFill>
              </a:rPr>
              <a:t>poor</a:t>
            </a:r>
            <a:r>
              <a:rPr lang="en-US" dirty="0"/>
              <a:t>.</a:t>
            </a:r>
            <a:endParaRPr lang="en-US" dirty="0" smtClean="0"/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7664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ctrTitle" idx="4294967295"/>
          </p:nvPr>
        </p:nvSpPr>
        <p:spPr>
          <a:xfrm>
            <a:off x="0" y="1887538"/>
            <a:ext cx="9331036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G</a:t>
            </a:r>
            <a:r>
              <a:rPr lang="en" sz="5400" dirty="0" smtClean="0"/>
              <a:t>ood luck in your exams</a:t>
            </a:r>
            <a:endParaRPr sz="5400" dirty="0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7841620" y="3181753"/>
            <a:ext cx="320399" cy="320378"/>
            <a:chOff x="1951075" y="2333250"/>
            <a:chExt cx="381200" cy="381175"/>
          </a:xfrm>
        </p:grpSpPr>
        <p:sp>
          <p:nvSpPr>
            <p:cNvPr id="139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>
            <a:off x="6134870" y="1247078"/>
            <a:ext cx="320378" cy="320378"/>
            <a:chOff x="1278900" y="2333250"/>
            <a:chExt cx="381175" cy="381175"/>
          </a:xfrm>
        </p:grpSpPr>
        <p:sp>
          <p:nvSpPr>
            <p:cNvPr id="144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0" y="1292400"/>
            <a:ext cx="1616425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0000"/>
                </a:solidFill>
              </a:rPr>
              <a:t>Placental disc histology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pic>
        <p:nvPicPr>
          <p:cNvPr id="1026" name="Picture 2" descr="Image result for placental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58" y="0"/>
            <a:ext cx="74578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pic>
        <p:nvPicPr>
          <p:cNvPr id="7170" name="Picture 2" descr="Image result for chorionic vil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859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Gestational trophoblastic disease</a:t>
            </a: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abnormal proliferation </a:t>
            </a:r>
            <a:r>
              <a:rPr lang="en-US" dirty="0"/>
              <a:t>of fetal </a:t>
            </a:r>
            <a:r>
              <a:rPr lang="en-US" dirty="0" err="1"/>
              <a:t>trophoblast</a:t>
            </a:r>
            <a:r>
              <a:rPr lang="en-US" dirty="0"/>
              <a:t> cells. </a:t>
            </a:r>
            <a:r>
              <a:rPr lang="en-US" dirty="0" smtClean="0"/>
              <a:t>(normal cells of placenta in pregnancy)</a:t>
            </a:r>
          </a:p>
          <a:p>
            <a:r>
              <a:rPr lang="en-US" dirty="0" smtClean="0"/>
              <a:t>In early embryo </a:t>
            </a:r>
            <a:r>
              <a:rPr lang="en-US" dirty="0" err="1" smtClean="0"/>
              <a:t>trophoblast</a:t>
            </a:r>
            <a:r>
              <a:rPr lang="en-US" dirty="0" smtClean="0"/>
              <a:t> cells form chorionic villi </a:t>
            </a:r>
            <a:r>
              <a:rPr lang="en-US" dirty="0" smtClean="0">
                <a:sym typeface="Wingdings" pitchFamily="2" charset="2"/>
              </a:rPr>
              <a:t> in time they make the placenta (</a:t>
            </a:r>
            <a:r>
              <a:rPr lang="en-US" dirty="0"/>
              <a:t>provide a large contact area </a:t>
            </a:r>
            <a:r>
              <a:rPr lang="en-US" dirty="0" smtClean="0"/>
              <a:t>between fetal &amp; maternal circulations to allow </a:t>
            </a:r>
            <a:r>
              <a:rPr lang="en-US" dirty="0"/>
              <a:t>gas </a:t>
            </a:r>
            <a:r>
              <a:rPr lang="en-US" dirty="0" smtClean="0"/>
              <a:t>&amp; nutrient exchange).</a:t>
            </a:r>
          </a:p>
          <a:p>
            <a:r>
              <a:rPr lang="en-US" dirty="0" smtClean="0"/>
              <a:t>All elaborate human </a:t>
            </a:r>
            <a:r>
              <a:rPr lang="en-US" dirty="0"/>
              <a:t>chorionic gonadotropins (</a:t>
            </a:r>
            <a:r>
              <a:rPr lang="en-US" dirty="0" err="1" smtClean="0"/>
              <a:t>hCG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detected in </a:t>
            </a:r>
            <a:r>
              <a:rPr lang="en-US" dirty="0"/>
              <a:t>the blood </a:t>
            </a:r>
            <a:r>
              <a:rPr lang="en-US" dirty="0" smtClean="0"/>
              <a:t>&amp; urine </a:t>
            </a:r>
            <a:r>
              <a:rPr lang="en-US" dirty="0"/>
              <a:t>at levels </a:t>
            </a:r>
            <a:r>
              <a:rPr lang="en-US" dirty="0" smtClean="0"/>
              <a:t>higher than those </a:t>
            </a:r>
            <a:r>
              <a:rPr lang="en-US" dirty="0"/>
              <a:t>found during normal pregnancy. </a:t>
            </a:r>
            <a:r>
              <a:rPr lang="en-US" dirty="0" smtClean="0"/>
              <a:t>(diagnosis, follow up).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7794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</a:t>
            </a:r>
            <a:r>
              <a:rPr lang="en-US" sz="3200" b="1" dirty="0" smtClean="0"/>
              <a:t>Mole - </a:t>
            </a:r>
            <a:r>
              <a:rPr lang="en-US" sz="3200" b="1" dirty="0" smtClean="0">
                <a:solidFill>
                  <a:srgbClr val="7030A0"/>
                </a:solidFill>
              </a:rPr>
              <a:t>Pathogenesis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abnormal gestational process due to abnormal fertilization with </a:t>
            </a:r>
            <a:r>
              <a:rPr lang="en-US" u="sng" dirty="0" smtClean="0"/>
              <a:t>an </a:t>
            </a:r>
            <a:r>
              <a:rPr lang="en-US" u="sng" dirty="0"/>
              <a:t>excess of paternal genetic material</a:t>
            </a:r>
            <a:r>
              <a:rPr lang="en-US" u="sng" dirty="0" smtClean="0"/>
              <a:t>, </a:t>
            </a:r>
            <a:r>
              <a:rPr lang="en-US" dirty="0" smtClean="0"/>
              <a:t>two forms:</a:t>
            </a:r>
          </a:p>
          <a:p>
            <a:pPr marL="533400" indent="-457200">
              <a:buAutoNum type="arabicPeriod"/>
            </a:pPr>
            <a:r>
              <a:rPr lang="en-US" dirty="0" smtClean="0"/>
              <a:t>Complete mole: an empty egg fertilized by two spermatozoa (or </a:t>
            </a:r>
            <a:r>
              <a:rPr lang="en-US" dirty="0"/>
              <a:t>a diploid sperm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diploid</a:t>
            </a:r>
            <a:r>
              <a:rPr lang="en-US" dirty="0"/>
              <a:t> karyotype </a:t>
            </a:r>
            <a:r>
              <a:rPr lang="en-US" dirty="0" smtClean="0"/>
              <a:t>containing only paternal chromosomes.</a:t>
            </a:r>
          </a:p>
          <a:p>
            <a:pPr marL="533400" indent="-457200">
              <a:buAutoNum type="arabicPeriod"/>
            </a:pPr>
            <a:r>
              <a:rPr lang="en-US" dirty="0" smtClean="0"/>
              <a:t>Partial mole: a normal egg </a:t>
            </a:r>
            <a:r>
              <a:rPr lang="en-US" dirty="0"/>
              <a:t>is fertilized by two spermatozoa (or a diploid sperm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7030A0"/>
                </a:solidFill>
              </a:rPr>
              <a:t>triploid </a:t>
            </a:r>
            <a:r>
              <a:rPr lang="en-US" dirty="0"/>
              <a:t>karyotype with a </a:t>
            </a:r>
            <a:r>
              <a:rPr lang="en-US" dirty="0" smtClean="0"/>
              <a:t> dominance of paternal </a:t>
            </a:r>
            <a:r>
              <a:rPr lang="en-US" dirty="0"/>
              <a:t>genes.</a:t>
            </a:r>
            <a:endParaRPr lang="en-US" dirty="0" smtClean="0"/>
          </a:p>
          <a:p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8098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197426"/>
            <a:ext cx="6993082" cy="47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78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err="1"/>
              <a:t>Hydatidiform</a:t>
            </a:r>
            <a:r>
              <a:rPr lang="en-US" sz="3600" b="1" dirty="0"/>
              <a:t> </a:t>
            </a:r>
            <a:r>
              <a:rPr lang="en-US" sz="3600" b="1" dirty="0" smtClean="0"/>
              <a:t>Mole - Complete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Complete mole </a:t>
            </a:r>
            <a:r>
              <a:rPr lang="en-US" dirty="0"/>
              <a:t>are not compatible with </a:t>
            </a:r>
            <a:r>
              <a:rPr lang="en-US" dirty="0" smtClean="0"/>
              <a:t>embryogenesis &amp; </a:t>
            </a:r>
            <a:r>
              <a:rPr lang="en-US" b="1" dirty="0" smtClean="0">
                <a:solidFill>
                  <a:srgbClr val="7030A0"/>
                </a:solidFill>
              </a:rPr>
              <a:t>does </a:t>
            </a:r>
            <a:r>
              <a:rPr lang="en-US" b="1" smtClean="0">
                <a:solidFill>
                  <a:srgbClr val="7030A0"/>
                </a:solidFill>
              </a:rPr>
              <a:t>not contain fetal </a:t>
            </a:r>
            <a:r>
              <a:rPr lang="en-US" b="1" dirty="0" smtClean="0">
                <a:solidFill>
                  <a:srgbClr val="7030A0"/>
                </a:solidFill>
              </a:rPr>
              <a:t>parts. </a:t>
            </a:r>
            <a:r>
              <a:rPr lang="en-US" dirty="0"/>
              <a:t>The chorionic epithelial cells are </a:t>
            </a:r>
            <a:r>
              <a:rPr lang="en-US" dirty="0" smtClean="0"/>
              <a:t>diploid (46,XX </a:t>
            </a:r>
            <a:r>
              <a:rPr lang="en-US" dirty="0"/>
              <a:t>or, uncommonly, 46,XY</a:t>
            </a:r>
            <a:r>
              <a:rPr lang="en-US" dirty="0" smtClean="0"/>
              <a:t>)</a:t>
            </a:r>
          </a:p>
          <a:p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pic>
        <p:nvPicPr>
          <p:cNvPr id="2050" name="Picture 2" descr="Image result for complete  mole origi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9"/>
          <a:stretch/>
        </p:blipFill>
        <p:spPr bwMode="auto">
          <a:xfrm>
            <a:off x="1059874" y="2878282"/>
            <a:ext cx="7304808" cy="20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0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 dirty="0" err="1"/>
              <a:t>Hydatidiform</a:t>
            </a:r>
            <a:r>
              <a:rPr lang="en-US" sz="3600" b="1" dirty="0"/>
              <a:t> </a:t>
            </a:r>
            <a:r>
              <a:rPr lang="en-US" sz="3600" b="1" dirty="0" smtClean="0"/>
              <a:t>Mole - Partial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2" y="1145300"/>
            <a:ext cx="828743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artial mole </a:t>
            </a:r>
            <a:r>
              <a:rPr lang="en-US" dirty="0"/>
              <a:t>is compatible with early embryo formation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7030A0"/>
                </a:solidFill>
              </a:rPr>
              <a:t>may </a:t>
            </a:r>
            <a:r>
              <a:rPr lang="en-US" b="1" dirty="0">
                <a:solidFill>
                  <a:srgbClr val="7030A0"/>
                </a:solidFill>
              </a:rPr>
              <a:t>contain fetal </a:t>
            </a:r>
            <a:r>
              <a:rPr lang="en-US" b="1" dirty="0" smtClean="0">
                <a:solidFill>
                  <a:srgbClr val="7030A0"/>
                </a:solidFill>
              </a:rPr>
              <a:t>parts &amp; some </a:t>
            </a:r>
            <a:r>
              <a:rPr lang="en-US" b="1" dirty="0">
                <a:solidFill>
                  <a:srgbClr val="7030A0"/>
                </a:solidFill>
              </a:rPr>
              <a:t>normal </a:t>
            </a:r>
            <a:r>
              <a:rPr lang="en-US" b="1" dirty="0" smtClean="0">
                <a:solidFill>
                  <a:srgbClr val="7030A0"/>
                </a:solidFill>
              </a:rPr>
              <a:t>chorionic villi</a:t>
            </a:r>
            <a:r>
              <a:rPr lang="en-US" b="1" dirty="0" smtClean="0"/>
              <a:t>. </a:t>
            </a:r>
            <a:r>
              <a:rPr lang="en-US" dirty="0" smtClean="0"/>
              <a:t> Chorionic epithelial </a:t>
            </a:r>
            <a:r>
              <a:rPr lang="en-US" dirty="0" err="1" smtClean="0"/>
              <a:t>cellsalmost</a:t>
            </a:r>
            <a:r>
              <a:rPr lang="en-US" dirty="0" smtClean="0"/>
              <a:t> </a:t>
            </a:r>
            <a:r>
              <a:rPr lang="en-US" dirty="0"/>
              <a:t>always triploid (e.g., 69,XXY</a:t>
            </a:r>
            <a:r>
              <a:rPr lang="en-US" dirty="0" smtClean="0"/>
              <a:t>)</a:t>
            </a:r>
            <a:endParaRPr lang="en-US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pic>
        <p:nvPicPr>
          <p:cNvPr id="2050" name="Picture 2" descr="Image result for complete  mole origi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0"/>
          <a:stretch/>
        </p:blipFill>
        <p:spPr bwMode="auto">
          <a:xfrm>
            <a:off x="935182" y="2878281"/>
            <a:ext cx="7408718" cy="18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15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813252" y="249381"/>
            <a:ext cx="7915112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err="1"/>
              <a:t>Hydatidiform</a:t>
            </a:r>
            <a:r>
              <a:rPr lang="en-US" sz="3200" b="1" dirty="0"/>
              <a:t> </a:t>
            </a:r>
            <a:r>
              <a:rPr lang="en-US" sz="3200" b="1" dirty="0" smtClean="0"/>
              <a:t>Mole – </a:t>
            </a:r>
            <a:r>
              <a:rPr lang="en-US" sz="3200" b="1" dirty="0" smtClean="0">
                <a:solidFill>
                  <a:srgbClr val="7030A0"/>
                </a:solidFill>
              </a:rPr>
              <a:t>Epidemiology &amp; clinical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145300"/>
            <a:ext cx="8121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Incidence complete </a:t>
            </a:r>
            <a:r>
              <a:rPr lang="en-US" sz="2000" dirty="0" err="1"/>
              <a:t>hydatidiform</a:t>
            </a:r>
            <a:r>
              <a:rPr lang="en-US" sz="2000" dirty="0"/>
              <a:t> mole is about </a:t>
            </a:r>
            <a:r>
              <a:rPr lang="en-US" sz="2000" dirty="0" smtClean="0"/>
              <a:t>1 to </a:t>
            </a:r>
            <a:r>
              <a:rPr lang="en-US" sz="2000" dirty="0"/>
              <a:t>1.5 per 2000 </a:t>
            </a:r>
            <a:r>
              <a:rPr lang="en-US" sz="2000" dirty="0" smtClean="0"/>
              <a:t>pregnancies(higher </a:t>
            </a:r>
            <a:r>
              <a:rPr lang="en-US" sz="2000" dirty="0"/>
              <a:t>in </a:t>
            </a:r>
            <a:r>
              <a:rPr lang="en-US" sz="2000" dirty="0" smtClean="0"/>
              <a:t>Asian)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Most common before 20 &amp; after 40 years (maternal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</a:rPr>
              <a:t>H</a:t>
            </a:r>
            <a:r>
              <a:rPr lang="en-US" sz="2000" b="1" dirty="0" smtClean="0">
                <a:solidFill>
                  <a:srgbClr val="7030A0"/>
                </a:solidFill>
              </a:rPr>
              <a:t>istory </a:t>
            </a:r>
            <a:r>
              <a:rPr lang="en-US" sz="2000" b="1" dirty="0">
                <a:solidFill>
                  <a:srgbClr val="7030A0"/>
                </a:solidFill>
              </a:rPr>
              <a:t>of </a:t>
            </a:r>
            <a:r>
              <a:rPr lang="en-US" sz="2000" b="1" dirty="0" smtClean="0">
                <a:solidFill>
                  <a:srgbClr val="7030A0"/>
                </a:solidFill>
              </a:rPr>
              <a:t>Mole increases </a:t>
            </a:r>
            <a:r>
              <a:rPr lang="en-US" sz="2000" b="1" dirty="0">
                <a:solidFill>
                  <a:srgbClr val="7030A0"/>
                </a:solidFill>
              </a:rPr>
              <a:t>the risk for molar </a:t>
            </a:r>
            <a:r>
              <a:rPr lang="en-US" sz="2000" b="1" dirty="0" smtClean="0">
                <a:solidFill>
                  <a:srgbClr val="7030A0"/>
                </a:solidFill>
              </a:rPr>
              <a:t>disease in </a:t>
            </a:r>
            <a:r>
              <a:rPr lang="en-US" sz="2000" b="1" dirty="0">
                <a:solidFill>
                  <a:srgbClr val="7030A0"/>
                </a:solidFill>
              </a:rPr>
              <a:t>subsequent pregnancies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</a:rPr>
              <a:t>Presentation</a:t>
            </a:r>
            <a:r>
              <a:rPr lang="en-US" sz="2000" dirty="0" smtClean="0"/>
              <a:t>: At 12-14 </a:t>
            </a:r>
            <a:r>
              <a:rPr lang="en-US" sz="2000" dirty="0"/>
              <a:t>weeks of </a:t>
            </a:r>
            <a:r>
              <a:rPr lang="en-US" sz="2000" dirty="0" smtClean="0"/>
              <a:t>pregnancy during </a:t>
            </a:r>
            <a:r>
              <a:rPr lang="en-US" sz="2000" dirty="0"/>
              <a:t>investigation for a </a:t>
            </a:r>
            <a:r>
              <a:rPr lang="en-US" sz="2000" dirty="0">
                <a:solidFill>
                  <a:srgbClr val="7030A0"/>
                </a:solidFill>
              </a:rPr>
              <a:t>gestation </a:t>
            </a:r>
            <a:r>
              <a:rPr lang="en-US" sz="2000" dirty="0" smtClean="0">
                <a:solidFill>
                  <a:srgbClr val="7030A0"/>
                </a:solidFill>
              </a:rPr>
              <a:t>“</a:t>
            </a:r>
            <a:r>
              <a:rPr lang="en-US" sz="2000" dirty="0">
                <a:solidFill>
                  <a:srgbClr val="7030A0"/>
                </a:solidFill>
              </a:rPr>
              <a:t>too large </a:t>
            </a:r>
            <a:r>
              <a:rPr lang="en-US" sz="2000" dirty="0" smtClean="0">
                <a:solidFill>
                  <a:srgbClr val="7030A0"/>
                </a:solidFill>
              </a:rPr>
              <a:t>for dates,”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+both moles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/>
              <a:t>Hyperemesis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smtClean="0"/>
              <a:t>elevation </a:t>
            </a:r>
            <a:r>
              <a:rPr lang="en-US" sz="2000" dirty="0"/>
              <a:t>of </a:t>
            </a:r>
            <a:r>
              <a:rPr lang="en-US" sz="2000" dirty="0" err="1"/>
              <a:t>hCG</a:t>
            </a:r>
            <a:r>
              <a:rPr lang="en-US" sz="2000" dirty="0"/>
              <a:t> in </a:t>
            </a:r>
            <a:r>
              <a:rPr lang="en-US" sz="2000" dirty="0" smtClean="0"/>
              <a:t>maternal blood &amp; no  </a:t>
            </a:r>
            <a:r>
              <a:rPr lang="en-US" sz="2000" dirty="0"/>
              <a:t>fetal heart </a:t>
            </a:r>
            <a:r>
              <a:rPr lang="en-US" sz="2000" dirty="0" smtClean="0"/>
              <a:t>sounds.</a:t>
            </a:r>
            <a:endParaRPr lang="en-US" sz="2000" u="sng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3768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5FFDEF-A437-4794-9746-EF06F636C6D6}"/>
</file>

<file path=customXml/itemProps2.xml><?xml version="1.0" encoding="utf-8"?>
<ds:datastoreItem xmlns:ds="http://schemas.openxmlformats.org/officeDocument/2006/customXml" ds:itemID="{1418DF58-AC24-414F-806D-23225BF7B2F2}"/>
</file>

<file path=customXml/itemProps3.xml><?xml version="1.0" encoding="utf-8"?>
<ds:datastoreItem xmlns:ds="http://schemas.openxmlformats.org/officeDocument/2006/customXml" ds:itemID="{14BBB810-08C3-452D-B97E-7BFF1B97B8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603</Words>
  <Application>Microsoft Office PowerPoint</Application>
  <PresentationFormat>On-screen Show (16:9)</PresentationFormat>
  <Paragraphs>63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Oriel</vt:lpstr>
      <vt:lpstr>Female Genital System, Lecture5  Gestational trophoblastic disease</vt:lpstr>
      <vt:lpstr>Placental disc histology</vt:lpstr>
      <vt:lpstr>PowerPoint Presentation</vt:lpstr>
      <vt:lpstr>Gestational trophoblastic disease</vt:lpstr>
      <vt:lpstr>Hydatidiform Mole - Pathogenesis</vt:lpstr>
      <vt:lpstr>PowerPoint Presentation</vt:lpstr>
      <vt:lpstr>Hydatidiform Mole - Complete</vt:lpstr>
      <vt:lpstr>Hydatidiform Mole - Partial</vt:lpstr>
      <vt:lpstr>Hydatidiform Mole – Epidemiology &amp; clinical</vt:lpstr>
      <vt:lpstr>Hydatidiform Mole – Morphology</vt:lpstr>
      <vt:lpstr>Hydatidiform Mole – Ultrasound snow storm</vt:lpstr>
      <vt:lpstr>Hydatidiform Mole – treatment &amp; prognosis</vt:lpstr>
      <vt:lpstr>PowerPoint Presentation</vt:lpstr>
      <vt:lpstr>Gestational Choriocarcinoma</vt:lpstr>
      <vt:lpstr>Gestational Choriocarcinoma - morphology</vt:lpstr>
      <vt:lpstr>PowerPoint Presentation</vt:lpstr>
      <vt:lpstr>PowerPoint Presentation</vt:lpstr>
      <vt:lpstr>Gestational Choriocarcinoma - prognosis</vt:lpstr>
      <vt:lpstr>Good luck in your exams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Toshiba</cp:lastModifiedBy>
  <cp:revision>207</cp:revision>
  <dcterms:modified xsi:type="dcterms:W3CDTF">2021-04-28T11:07:12Z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