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53" r:id="rId1"/>
  </p:sldMasterIdLst>
  <p:sldIdLst>
    <p:sldId id="256" r:id="rId2"/>
    <p:sldId id="340" r:id="rId3"/>
    <p:sldId id="341" r:id="rId4"/>
    <p:sldId id="342" r:id="rId5"/>
    <p:sldId id="343" r:id="rId6"/>
    <p:sldId id="329" r:id="rId7"/>
    <p:sldId id="270" r:id="rId8"/>
    <p:sldId id="271" r:id="rId9"/>
    <p:sldId id="273" r:id="rId10"/>
    <p:sldId id="280" r:id="rId11"/>
    <p:sldId id="289" r:id="rId12"/>
    <p:sldId id="279" r:id="rId13"/>
    <p:sldId id="281" r:id="rId14"/>
    <p:sldId id="286" r:id="rId15"/>
    <p:sldId id="283" r:id="rId16"/>
    <p:sldId id="285" r:id="rId17"/>
    <p:sldId id="284" r:id="rId18"/>
    <p:sldId id="290" r:id="rId19"/>
    <p:sldId id="282" r:id="rId20"/>
    <p:sldId id="287" r:id="rId21"/>
    <p:sldId id="288" r:id="rId22"/>
    <p:sldId id="350" r:id="rId23"/>
    <p:sldId id="272" r:id="rId24"/>
    <p:sldId id="349" r:id="rId25"/>
    <p:sldId id="274" r:id="rId26"/>
    <p:sldId id="292" r:id="rId27"/>
    <p:sldId id="276" r:id="rId28"/>
    <p:sldId id="275" r:id="rId29"/>
    <p:sldId id="277" r:id="rId30"/>
    <p:sldId id="278" r:id="rId31"/>
    <p:sldId id="333" r:id="rId32"/>
    <p:sldId id="330" r:id="rId33"/>
    <p:sldId id="294" r:id="rId34"/>
    <p:sldId id="259" r:id="rId35"/>
    <p:sldId id="266" r:id="rId36"/>
    <p:sldId id="293" r:id="rId37"/>
    <p:sldId id="297" r:id="rId38"/>
    <p:sldId id="295" r:id="rId39"/>
    <p:sldId id="296" r:id="rId40"/>
    <p:sldId id="298" r:id="rId41"/>
    <p:sldId id="299" r:id="rId42"/>
    <p:sldId id="300" r:id="rId43"/>
    <p:sldId id="301" r:id="rId44"/>
    <p:sldId id="302" r:id="rId45"/>
    <p:sldId id="303" r:id="rId46"/>
    <p:sldId id="305" r:id="rId47"/>
    <p:sldId id="307" r:id="rId48"/>
    <p:sldId id="308" r:id="rId49"/>
    <p:sldId id="339" r:id="rId50"/>
    <p:sldId id="332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44" r:id="rId60"/>
    <p:sldId id="345" r:id="rId61"/>
    <p:sldId id="347" r:id="rId62"/>
    <p:sldId id="346" r:id="rId63"/>
    <p:sldId id="338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48" r:id="rId73"/>
  </p:sldIdLst>
  <p:sldSz cx="9144000" cy="6858000" type="screen4x3"/>
  <p:notesSz cx="6858000" cy="9144000"/>
  <p:defaultTextStyle>
    <a:defPPr>
      <a:defRPr lang="ar-J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5A"/>
    <a:srgbClr val="CC0066"/>
    <a:srgbClr val="FFFFFF"/>
    <a:srgbClr val="008080"/>
    <a:srgbClr val="FF5050"/>
    <a:srgbClr val="996633"/>
    <a:srgbClr val="CC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26" autoAdjust="0"/>
    <p:restoredTop sz="94688" autoAdjust="0"/>
  </p:normalViewPr>
  <p:slideViewPr>
    <p:cSldViewPr>
      <p:cViewPr varScale="1">
        <p:scale>
          <a:sx n="64" d="100"/>
          <a:sy n="64" d="100"/>
        </p:scale>
        <p:origin x="13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DB73B6-8A98-4D4F-72BF-41498344D936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45803F-2B63-99FD-A217-72CA4979A488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35B7A7-285C-76C2-7329-F756144FE1C8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3CCDF0-97BD-616F-3D57-224F6C3F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9D7168-E03D-107E-B814-9A194593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6FD952-367C-3DD4-4F67-B165E2244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BB9530-68D8-40F0-A51A-41073E22F47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8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4F418-94CA-2E82-D91C-57CD64C1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67272-B572-48E5-EFEE-A05709C0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40646-27F1-5412-4205-6E70CE65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C343D4-5629-47A4-AB28-AD9E67A42AA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74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AAB7EC-AF5E-B70C-A314-C74054D0BDD7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07E086-CDBC-C89D-9AE5-EA9B01645C06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9342C3-8BAC-8A12-9401-C211E0EDF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C7ED76-DEF0-1669-E7D1-F6E1841C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25C8C11-4129-4546-B5CC-0AB09319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266FE3-E57A-47C6-AE16-B59558689DE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81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9F685-FFCE-3351-E11C-0361FAF4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D742D-9683-96AC-8176-913D858A4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83E537-23FE-4425-B287-F28319B9DA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A84CB5-7C2F-ECD7-20B2-65B6ECA72BC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11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B9C95-8298-6EFF-5320-7B0CE2C1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816B0-7026-0D23-A965-0CF7A88D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6223-70B5-BBEA-5427-58F59BFA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DE1876-5B3C-43EB-A549-7FE5A5A66E2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34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BF7B71-F862-6040-2831-348ED113356A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5FB59-29E1-FFF5-E68E-8176A3B2D8B0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5832B6-9870-4030-8DE4-937BA4745174}"/>
              </a:ext>
            </a:extLst>
          </p:cNvPr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3C09938-846F-DF29-7794-3CF1291A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A3288-6A81-B8D8-08F2-543F300D5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D4C2FF7-952B-53C2-0A5D-12EE295C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5F643A-570E-477B-8952-6C537E8B8D7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05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E8D2C3-0341-2C17-1E5F-493EB1C4D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A3A4-DB61-1BF9-7D72-07D4012F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3140-D769-3851-FC41-D6E62047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5C37DD-33A5-4AAC-B32C-604E0089AA0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80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C248FB-0903-3268-D373-8EEFCAAF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884AD7-CEC2-0079-BC20-1E9B1591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617730-8EDB-22A3-79AC-17DA517F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B56C65-89C4-45AB-B321-6406EB1BF67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35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89CB55-A9BF-9647-81FD-BC623E8E0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FAF74B8-F290-99CC-2499-2DADB9A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DB2AEA-4BEC-A7B3-5E93-183D2809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775E6F-4D1F-4FA7-951D-EFA2F359CB0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AA8C46-1204-6672-DA83-E00620CE5C64}"/>
              </a:ext>
            </a:extLst>
          </p:cNvPr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4DEF72-DBCF-9D0F-873C-C2E7B890CF5E}"/>
              </a:ext>
            </a:extLst>
          </p:cNvPr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6EC405B7-4F93-CE32-EB70-F54D34C7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DF118C87-3D8E-3F9A-2F89-49B3893EE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C4A043E-3955-10DB-B8FF-27EEB35D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9F97C-EAFA-4D86-8955-90E3145AA9C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23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1060C-4AFB-95E2-B26A-ED5958746F89}"/>
              </a:ext>
            </a:extLst>
          </p:cNvPr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277F7-AC52-016F-A023-E269E8F304DA}"/>
              </a:ext>
            </a:extLst>
          </p:cNvPr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859AF07-378B-DCB3-953C-B6C62F008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3764A2B-195B-F74A-ACDF-7F8C5C22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8280B1D-3C7E-8B92-DFE4-74E185B6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90FC9B-366B-47E4-83CE-D33D48CAD47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0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FAABAA-55DD-E016-E165-16DCB86B1DB3}"/>
              </a:ext>
            </a:extLst>
          </p:cNvPr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FABAC-BE36-6519-23F5-AEFCDD91FE9E}"/>
              </a:ext>
            </a:extLst>
          </p:cNvPr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440B8709-7717-405D-1394-3AD91EEF7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471BE58-D7FF-5A90-EA9D-28154AA11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4E2D079-A6BA-5186-51A3-6B38CACB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C5FF24-EC8B-4E71-B252-9C93BF90C57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C97F7A-F7C3-313A-CA3B-8492781E6138}"/>
              </a:ext>
            </a:extLst>
          </p:cNvPr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9ADC4-5907-94D6-AD02-94D2BCBE0B6B}"/>
              </a:ext>
            </a:extLst>
          </p:cNvPr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BFF2A-3B9D-3B5C-B9E1-57BF524F2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4D8FFB9-5994-70B3-3C1D-F33327DB3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B0F9-7ECB-5F4C-E6D3-9B19CAF62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EB51A-3F42-942C-49EF-E773798A8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B39C6-31DC-FF53-82C8-3D434E35D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9ED1F4-DDA1-4BF8-9E18-5D09E2F139B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DE5663-9CFB-A612-7ADD-7D3D183C1C89}"/>
              </a:ext>
            </a:extLst>
          </p:cNvPr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Times New Roman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Times New Roman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Times New Roman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Times New Roman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Times New Roman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Times New Roman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Times New Roman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  <a:cs typeface="Times New Roman" pitchFamily="18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biomedcentral.com/1471-2482/6/1/figure/F3?highres=y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ms.brown.edu/pedisurg/index.html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artleby.com/107/illus53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bartleby.com/107/illus531.html" TargetMode="Externa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4870955/#ref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mosis.org/learn/Clinical_Skills:_Abdominal_Assessment" TargetMode="External"/><Relationship Id="rId2" Type="http://schemas.openxmlformats.org/officeDocument/2006/relationships/hyperlink" Target="https://www.osmosis.org/learn/Urinary_system:_Renal_failu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mosis.org/learn/Anatomy_of_the_peritoneum_and_peritoneal_cavity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BD556F6-664E-54E1-2F6A-CE2C4540D8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-1524000"/>
            <a:ext cx="7543800" cy="3565525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PERITONITIS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A4112-FB6E-EECD-5D6F-176B2E53F39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2209800"/>
            <a:ext cx="8610600" cy="4191000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defRPr/>
            </a:pPr>
            <a:r>
              <a:rPr lang="en-US" altLang="en-US" b="1" dirty="0" err="1">
                <a:solidFill>
                  <a:schemeClr val="tx1"/>
                </a:solidFill>
              </a:rPr>
              <a:t>Prestend</a:t>
            </a:r>
            <a:r>
              <a:rPr lang="en-US" altLang="en-US" b="1" dirty="0">
                <a:solidFill>
                  <a:schemeClr val="tx1"/>
                </a:solidFill>
              </a:rPr>
              <a:t> by:</a:t>
            </a:r>
          </a:p>
          <a:p>
            <a:pPr eaLnBrk="1" fontAlgn="auto" hangingPunct="1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ABDALLAH ALSARAIREH</a:t>
            </a:r>
          </a:p>
          <a:p>
            <a:pPr eaLnBrk="1" fontAlgn="auto" hangingPunct="1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FERAS AHAMD </a:t>
            </a:r>
          </a:p>
          <a:p>
            <a:pPr eaLnBrk="1" fontAlgn="auto" hangingPunct="1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AHMAD AL ALSARAIREH</a:t>
            </a:r>
          </a:p>
          <a:p>
            <a:pPr eaLnBrk="1" fontAlgn="auto" hangingPunct="1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BARA KFAFI</a:t>
            </a:r>
          </a:p>
          <a:p>
            <a:pPr eaLnBrk="1" fontAlgn="auto" hangingPunct="1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ABDALRAHMAN ALSHAMASEEN</a:t>
            </a:r>
          </a:p>
          <a:p>
            <a:pPr eaLnBrk="1" fontAlgn="auto" hangingPunct="1">
              <a:defRPr/>
            </a:pPr>
            <a:endParaRPr lang="en-US" altLang="en-US" b="1" dirty="0">
              <a:solidFill>
                <a:schemeClr val="tx1"/>
              </a:solidFill>
            </a:endParaRPr>
          </a:p>
          <a:p>
            <a:pPr eaLnBrk="1" fontAlgn="auto" hangingPunct="1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Supervised by: </a:t>
            </a:r>
          </a:p>
          <a:p>
            <a:pPr eaLnBrk="1" fontAlgn="auto" hangingPunct="1"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DR.OSAMA SHATTARAH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4AB47BA0-9110-FD9B-81FF-1C0C0353A11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04EF46B-2108-7926-A316-20903F579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-1128713"/>
            <a:ext cx="69723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pic>
        <p:nvPicPr>
          <p:cNvPr id="23556" name="Picture 4" descr="1471-2482-6-1-3">
            <a:hlinkClick r:id="rId2"/>
            <a:extLst>
              <a:ext uri="{FF2B5EF4-FFF2-40B4-BE49-F238E27FC236}">
                <a16:creationId xmlns:a16="http://schemas.microsoft.com/office/drawing/2014/main" id="{33298CC1-AD01-521B-48AD-5CCB8DD5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02E193E2-4FB8-AB57-52B9-F36CCDB7A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3914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PERFORATED D.U</a:t>
            </a:r>
            <a:r>
              <a:rPr lang="en-US" altLang="en-US">
                <a:latin typeface="Arial" panose="020B0604020202020204" pitchFamily="34" charset="0"/>
              </a:rPr>
              <a:t>                                              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7D3AA848-97FF-31F5-250E-AE8AF3036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0"/>
            <a:ext cx="4038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3200" b="1"/>
              <a:t>PERFORATED DU</a:t>
            </a:r>
            <a:r>
              <a:rPr lang="en-US" altLang="en-US" b="1"/>
              <a:t> 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ulcer">
            <a:extLst>
              <a:ext uri="{FF2B5EF4-FFF2-40B4-BE49-F238E27FC236}">
                <a16:creationId xmlns:a16="http://schemas.microsoft.com/office/drawing/2014/main" id="{91BADCD8-63DB-86F9-AB71-E59BDEBB6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90600"/>
            <a:ext cx="4343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703019F7-CA1C-14A0-B789-58BC0F302E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GANGRENOUS APPENDIX</a:t>
            </a:r>
            <a:b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(translocation of bacteria)</a:t>
            </a:r>
          </a:p>
        </p:txBody>
      </p:sp>
      <p:pic>
        <p:nvPicPr>
          <p:cNvPr id="25603" name="Picture 3" descr="GANGRENOUS APPENDIX">
            <a:extLst>
              <a:ext uri="{FF2B5EF4-FFF2-40B4-BE49-F238E27FC236}">
                <a16:creationId xmlns:a16="http://schemas.microsoft.com/office/drawing/2014/main" id="{4B039A1D-E8BA-B690-BD02-47FBB186B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736725"/>
            <a:ext cx="6461125" cy="42306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D0CB7687-7F10-3D1F-E985-A4A00FCD72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GANGRENOUS CHOLECYSTITIS</a:t>
            </a:r>
          </a:p>
        </p:txBody>
      </p:sp>
      <p:pic>
        <p:nvPicPr>
          <p:cNvPr id="26627" name="Picture 3" descr="Image18">
            <a:extLst>
              <a:ext uri="{FF2B5EF4-FFF2-40B4-BE49-F238E27FC236}">
                <a16:creationId xmlns:a16="http://schemas.microsoft.com/office/drawing/2014/main" id="{82AC243E-ADC2-F0C5-C31C-1F3A3A423F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876425"/>
            <a:ext cx="5638800" cy="39624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8" name="Line 4">
            <a:extLst>
              <a:ext uri="{FF2B5EF4-FFF2-40B4-BE49-F238E27FC236}">
                <a16:creationId xmlns:a16="http://schemas.microsoft.com/office/drawing/2014/main" id="{A676EEEE-8D83-52C7-120D-3A51F950BD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429000"/>
            <a:ext cx="1600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D0C382D9-FEFF-5410-6B8E-AF3F2572A0D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BOWEL GANGRENE</a:t>
            </a:r>
          </a:p>
        </p:txBody>
      </p:sp>
      <p:pic>
        <p:nvPicPr>
          <p:cNvPr id="27651" name="Picture 3" descr="gangreneofthebowel">
            <a:extLst>
              <a:ext uri="{FF2B5EF4-FFF2-40B4-BE49-F238E27FC236}">
                <a16:creationId xmlns:a16="http://schemas.microsoft.com/office/drawing/2014/main" id="{9CE8F313-C6BC-E883-4BD6-17F2D4B5BF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363" y="2105025"/>
            <a:ext cx="5419725" cy="3505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Line 4">
            <a:extLst>
              <a:ext uri="{FF2B5EF4-FFF2-40B4-BE49-F238E27FC236}">
                <a16:creationId xmlns:a16="http://schemas.microsoft.com/office/drawing/2014/main" id="{0B39A0A6-8CE5-96C6-3F7A-E9C31B05B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54864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F3891815-359E-C1E9-8D97-7C1BA9C7E20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DIVERTICULAR DISEASE</a:t>
            </a:r>
          </a:p>
        </p:txBody>
      </p:sp>
      <p:pic>
        <p:nvPicPr>
          <p:cNvPr id="28675" name="Picture 3" descr="untitled">
            <a:extLst>
              <a:ext uri="{FF2B5EF4-FFF2-40B4-BE49-F238E27FC236}">
                <a16:creationId xmlns:a16="http://schemas.microsoft.com/office/drawing/2014/main" id="{920233E8-748D-7358-74BE-20D68F342A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338" y="2490788"/>
            <a:ext cx="4295775" cy="27336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Line 4">
            <a:extLst>
              <a:ext uri="{FF2B5EF4-FFF2-40B4-BE49-F238E27FC236}">
                <a16:creationId xmlns:a16="http://schemas.microsoft.com/office/drawing/2014/main" id="{3338C769-D56B-56A8-BF53-6B9A361986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362200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3D3E0180-AE2A-1577-0701-FE4A5A5473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627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Ba.ENEMA;DIVERTICULAR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B4C08FFD-9EB8-5955-38B9-805A0C04C25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81188" y="914400"/>
          <a:ext cx="54260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905266" imgH="1819529" progId="Paint.Picture">
                  <p:embed/>
                </p:oleObj>
              </mc:Choice>
              <mc:Fallback>
                <p:oleObj name="Bitmap Image" r:id="rId2" imgW="1905266" imgH="1819529" progId="Paint.Picture">
                  <p:embed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id="{B4C08FFD-9EB8-5955-38B9-805A0C04C25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914400"/>
                        <a:ext cx="54260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Line 4">
            <a:extLst>
              <a:ext uri="{FF2B5EF4-FFF2-40B4-BE49-F238E27FC236}">
                <a16:creationId xmlns:a16="http://schemas.microsoft.com/office/drawing/2014/main" id="{B7BD0F60-402D-AB22-229A-448B6B7762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E2F32420-C2DB-5F8E-7DB7-34141083564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DIVERTICULAR DISEASE</a:t>
            </a:r>
          </a:p>
        </p:txBody>
      </p:sp>
      <p:pic>
        <p:nvPicPr>
          <p:cNvPr id="30723" name="Picture 3" descr="diverticulitis">
            <a:extLst>
              <a:ext uri="{FF2B5EF4-FFF2-40B4-BE49-F238E27FC236}">
                <a16:creationId xmlns:a16="http://schemas.microsoft.com/office/drawing/2014/main" id="{413EF8F8-06C6-FDB0-FD4F-6DBAB3F81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725" y="2381250"/>
            <a:ext cx="2667000" cy="29527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4">
            <a:extLst>
              <a:ext uri="{FF2B5EF4-FFF2-40B4-BE49-F238E27FC236}">
                <a16:creationId xmlns:a16="http://schemas.microsoft.com/office/drawing/2014/main" id="{76D14C99-B308-DA03-0E3B-8F71ACB66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6491288"/>
            <a:ext cx="4343400" cy="404812"/>
          </a:xfrm>
          <a:prstGeom prst="rect">
            <a:avLst/>
          </a:prstGeom>
          <a:solidFill>
            <a:srgbClr val="FF7C80"/>
          </a:solidFill>
          <a:ln w="38100" cmpd="dbl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3-</a:t>
            </a:r>
            <a:r>
              <a:rPr lang="en-US" altLang="en-US">
                <a:solidFill>
                  <a:schemeClr val="bg2"/>
                </a:solidFill>
              </a:rPr>
              <a:t>IT </a:t>
            </a:r>
            <a:r>
              <a:rPr lang="en-US" altLang="en-US" b="1">
                <a:solidFill>
                  <a:schemeClr val="bg2"/>
                </a:solidFill>
              </a:rPr>
              <a:t>CAN PERFORATE</a:t>
            </a:r>
            <a:r>
              <a:rPr lang="en-US" altLang="en-US">
                <a:solidFill>
                  <a:schemeClr val="bg2"/>
                </a:solidFill>
              </a:rPr>
              <a:t> TOO</a:t>
            </a:r>
            <a:r>
              <a:rPr lang="en-US" altLang="en-US"/>
              <a:t>         </a:t>
            </a:r>
            <a:r>
              <a:rPr lang="en-US" altLang="en-US" b="1"/>
              <a:t>    </a:t>
            </a:r>
          </a:p>
        </p:txBody>
      </p:sp>
      <p:sp>
        <p:nvSpPr>
          <p:cNvPr id="30725" name="Text Box 5">
            <a:extLst>
              <a:ext uri="{FF2B5EF4-FFF2-40B4-BE49-F238E27FC236}">
                <a16:creationId xmlns:a16="http://schemas.microsoft.com/office/drawing/2014/main" id="{96591D1A-1E31-0599-D78C-6F4EA7D60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0"/>
            <a:ext cx="457200" cy="366713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1-</a:t>
            </a:r>
          </a:p>
        </p:txBody>
      </p:sp>
      <p:sp>
        <p:nvSpPr>
          <p:cNvPr id="30726" name="Text Box 6">
            <a:extLst>
              <a:ext uri="{FF2B5EF4-FFF2-40B4-BE49-F238E27FC236}">
                <a16:creationId xmlns:a16="http://schemas.microsoft.com/office/drawing/2014/main" id="{1DD7926B-1F5C-257F-C3AA-5655D28F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00600"/>
            <a:ext cx="457200" cy="366713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2-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01655AFD-B04C-B530-C576-49C6027D1A4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MECKLE`S DIVERTICULUM</a:t>
            </a:r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78E207C2-38E5-D39E-FE77-E6B97A81B78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279775" y="1846263"/>
          <a:ext cx="2628900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057143" imgH="4676190" progId="Paint.Picture">
                  <p:embed/>
                </p:oleObj>
              </mc:Choice>
              <mc:Fallback>
                <p:oleObj name="Bitmap Image" r:id="rId2" imgW="3057143" imgH="4676190" progId="Paint.Picture">
                  <p:embed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78E207C2-38E5-D39E-FE77-E6B97A81B78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846263"/>
                        <a:ext cx="2628900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Line 4">
            <a:extLst>
              <a:ext uri="{FF2B5EF4-FFF2-40B4-BE49-F238E27FC236}">
                <a16:creationId xmlns:a16="http://schemas.microsoft.com/office/drawing/2014/main" id="{D2E8A69D-B1FC-0EA1-088A-356F4C3E7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048000"/>
            <a:ext cx="228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9989A295-D72F-79E4-38F3-5A095CCBD06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PERFORATED MECKLE`S</a:t>
            </a:r>
          </a:p>
        </p:txBody>
      </p:sp>
      <p:pic>
        <p:nvPicPr>
          <p:cNvPr id="32771" name="Picture 4" descr="PerforatedMeckelDiverticulitis">
            <a:extLst>
              <a:ext uri="{FF2B5EF4-FFF2-40B4-BE49-F238E27FC236}">
                <a16:creationId xmlns:a16="http://schemas.microsoft.com/office/drawing/2014/main" id="{9B8DD09B-0629-8BE8-61C6-95CFBCCE3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0363"/>
            <a:ext cx="8650288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D2BC-389B-845F-9CFC-3BFC6D2CB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JO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FF247E6C-864F-FE01-16C0-DF94C4AC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7C2CA4C8-002C-7001-AC4A-B21364A6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6517" r="8195" b="6335"/>
          <a:stretch>
            <a:fillRect/>
          </a:stretch>
        </p:blipFill>
        <p:spPr bwMode="auto">
          <a:xfrm>
            <a:off x="-82550" y="4763"/>
            <a:ext cx="92265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BE270E6A-6ED7-D9D7-7400-0AC3531DC6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TORTION OF MECKLE`S DIVERT.</a:t>
            </a:r>
          </a:p>
        </p:txBody>
      </p:sp>
      <p:graphicFrame>
        <p:nvGraphicFramePr>
          <p:cNvPr id="176131" name="Group 3">
            <a:extLst>
              <a:ext uri="{FF2B5EF4-FFF2-40B4-BE49-F238E27FC236}">
                <a16:creationId xmlns:a16="http://schemas.microsoft.com/office/drawing/2014/main" id="{2F9F77BC-D477-B0D9-D837-2C1FE0B6925F}"/>
              </a:ext>
            </a:extLst>
          </p:cNvPr>
          <p:cNvGraphicFramePr>
            <a:graphicFrameLocks noGrp="1"/>
          </p:cNvGraphicFramePr>
          <p:nvPr/>
        </p:nvGraphicFramePr>
        <p:xfrm>
          <a:off x="1692275" y="4487863"/>
          <a:ext cx="4949825" cy="184150"/>
        </p:xfrm>
        <a:graphic>
          <a:graphicData uri="http://schemas.openxmlformats.org/drawingml/2006/table">
            <a:tbl>
              <a:tblPr rtl="1"/>
              <a:tblGrid>
                <a:gridCol w="494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  <a:hlinkClick r:id="rId2"/>
                        </a:rPr>
                        <a:t>Click here to return to the Pediatric Surgery at Brown Home Page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F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797" name="Rectangle 9">
            <a:extLst>
              <a:ext uri="{FF2B5EF4-FFF2-40B4-BE49-F238E27FC236}">
                <a16:creationId xmlns:a16="http://schemas.microsoft.com/office/drawing/2014/main" id="{D81184BD-074D-5689-08C0-60F1A3E45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92275" y="4672013"/>
            <a:ext cx="1252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r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t>Key words: Meckel, torsion, acute abdomen, necrosis, peritonitis, diverticulum, umbilicus, ileum, diverticulitis, hemorrhage</a:t>
            </a:r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3798" name="Picture 10" descr="MeckelTorsion">
            <a:extLst>
              <a:ext uri="{FF2B5EF4-FFF2-40B4-BE49-F238E27FC236}">
                <a16:creationId xmlns:a16="http://schemas.microsoft.com/office/drawing/2014/main" id="{2801A698-3F1C-870B-EE36-69CF9953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0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701A4C73-E3CF-8102-0DA4-D2462040C9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SALPINGITIS</a:t>
            </a:r>
          </a:p>
        </p:txBody>
      </p:sp>
      <p:pic>
        <p:nvPicPr>
          <p:cNvPr id="34819" name="Picture 3" descr="2940-0550x0350">
            <a:extLst>
              <a:ext uri="{FF2B5EF4-FFF2-40B4-BE49-F238E27FC236}">
                <a16:creationId xmlns:a16="http://schemas.microsoft.com/office/drawing/2014/main" id="{9C8634F5-73BC-B6E7-209C-61A19C32DD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1463" y="1846263"/>
            <a:ext cx="3565525" cy="4022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Line 4">
            <a:extLst>
              <a:ext uri="{FF2B5EF4-FFF2-40B4-BE49-F238E27FC236}">
                <a16:creationId xmlns:a16="http://schemas.microsoft.com/office/drawing/2014/main" id="{529DB968-49AF-C260-99F1-12FEF312C7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3657600"/>
            <a:ext cx="533400" cy="30480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EB629E52-0EA3-5841-3E18-7BC3BD48B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733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8184"/>
                </a:solidFill>
              </a:rPr>
              <a:t>PUS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C7D9B-6DCF-F6A5-D94D-2EAAC593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9921875" cy="3522661"/>
          </a:xfrm>
        </p:spPr>
        <p:txBody>
          <a:bodyPr>
            <a:normAutofit/>
          </a:bodyPr>
          <a:lstStyle/>
          <a:p>
            <a:r>
              <a:rPr lang="en-US" sz="8000" dirty="0"/>
              <a:t>pathology</a:t>
            </a:r>
          </a:p>
        </p:txBody>
      </p:sp>
    </p:spTree>
    <p:extLst>
      <p:ext uri="{BB962C8B-B14F-4D97-AF65-F5344CB8AC3E}">
        <p14:creationId xmlns:p14="http://schemas.microsoft.com/office/powerpoint/2010/main" val="2444461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33D98675-7745-7F11-EDD9-B81F60F940C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Bacterial TOXINS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9A1DA416-64F6-65F6-00F5-2173635DB0B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GRAM-VE[E-COLI] RELEASE ENDOTOXIN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   FROM THEIR CELL WALL WHICH THEN TRIGGERS THE RELEASE OF INF.MEDIATORS.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SYSTEMIC 				INFLAMMATORY RESPONSE</a:t>
            </a: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GRAM+VE [CLOSTRIDIA] RELEASE EXOTOXIN</a:t>
            </a:r>
          </a:p>
          <a:p>
            <a:pPr eaLnBrk="1" hangingPunct="1"/>
            <a:endParaRPr lang="en-US" altLang="en-US" sz="28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NB; NORMALY,STOMACH,UPPER SMALL BOWEL,GB,BILIARY TREE,URINARY SYSTEM ARE FREE OF ORGANISMS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E0449-8260-3F66-FE26-D5D7DB1B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C5882-560B-FAFE-BA94-3FFEF74F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A6CC9-79C5-DBA5-34BC-3EDD4AC9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30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605BA63C-85B1-7A3E-802A-45F1481D35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PATHOLOGY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D58D661-3E1B-A1A0-3415-4A35237BA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PERITONIUM:  LOSES ITS SHINY APPEARANCE. BECOMES RED &amp;</a:t>
            </a:r>
            <a:r>
              <a:rPr lang="en-US" sz="2400" b="0" i="0" dirty="0">
                <a:effectLst/>
                <a:latin typeface="Roboto" panose="02000000000000000000" pitchFamily="2" charset="0"/>
              </a:rPr>
              <a:t> </a:t>
            </a:r>
            <a:r>
              <a:rPr lang="en-US" sz="2400" b="1" i="0" dirty="0">
                <a:effectLst/>
                <a:latin typeface="Roboto" panose="02000000000000000000" pitchFamily="2" charset="0"/>
              </a:rPr>
              <a:t>soft appearance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. SHOWS FIBRIN DEPOSITS</a:t>
            </a: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CAVITY: BECOMES FULL OF FLUID [PLASMA]RICH IN LEUCOCYTES, AND     LATER PUS.</a:t>
            </a:r>
            <a:endParaRPr lang="ar-JO" altLang="en-US" sz="2800" b="1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GIT: LOSES ITS PERISTALSIS</a:t>
            </a:r>
          </a:p>
          <a:p>
            <a:pPr eaLnBrk="1" hangingPunct="1"/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OMENTUM: ADHERS TO THE INFLAMED AREA TO LOCALIZE THE INFECTION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AU03-51_PERITONITIS-1_rot">
            <a:extLst>
              <a:ext uri="{FF2B5EF4-FFF2-40B4-BE49-F238E27FC236}">
                <a16:creationId xmlns:a16="http://schemas.microsoft.com/office/drawing/2014/main" id="{AAC7B35D-18CB-23ED-17BD-127C0F46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 Box 5">
            <a:extLst>
              <a:ext uri="{FF2B5EF4-FFF2-40B4-BE49-F238E27FC236}">
                <a16:creationId xmlns:a16="http://schemas.microsoft.com/office/drawing/2014/main" id="{6699C1A8-C1FA-C945-A5FD-052EDD305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/>
              <a:t>OMENTUM ADHERS</a:t>
            </a:r>
          </a:p>
        </p:txBody>
      </p:sp>
      <p:sp>
        <p:nvSpPr>
          <p:cNvPr id="37892" name="Line 6">
            <a:extLst>
              <a:ext uri="{FF2B5EF4-FFF2-40B4-BE49-F238E27FC236}">
                <a16:creationId xmlns:a16="http://schemas.microsoft.com/office/drawing/2014/main" id="{0A350C8C-3A74-980A-B13E-D1CD0BA281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048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Text Box 7">
            <a:extLst>
              <a:ext uri="{FF2B5EF4-FFF2-40B4-BE49-F238E27FC236}">
                <a16:creationId xmlns:a16="http://schemas.microsoft.com/office/drawing/2014/main" id="{361C0D89-C534-CD22-586A-76C6CF683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/>
              <a:t>DULL SEROSA</a:t>
            </a:r>
          </a:p>
        </p:txBody>
      </p:sp>
      <p:sp>
        <p:nvSpPr>
          <p:cNvPr id="37894" name="Line 8">
            <a:extLst>
              <a:ext uri="{FF2B5EF4-FFF2-40B4-BE49-F238E27FC236}">
                <a16:creationId xmlns:a16="http://schemas.microsoft.com/office/drawing/2014/main" id="{F38133FF-9AC2-E739-8FE2-4F1DEE60D7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" y="1600200"/>
            <a:ext cx="228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Text Box 9">
            <a:extLst>
              <a:ext uri="{FF2B5EF4-FFF2-40B4-BE49-F238E27FC236}">
                <a16:creationId xmlns:a16="http://schemas.microsoft.com/office/drawing/2014/main" id="{E9CA592F-34F4-A0C6-E94B-C7E6AB4D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441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FULL OF GAS; NO PERISTALSIS</a:t>
            </a:r>
          </a:p>
        </p:txBody>
      </p:sp>
      <p:sp>
        <p:nvSpPr>
          <p:cNvPr id="37896" name="Line 10">
            <a:extLst>
              <a:ext uri="{FF2B5EF4-FFF2-40B4-BE49-F238E27FC236}">
                <a16:creationId xmlns:a16="http://schemas.microsoft.com/office/drawing/2014/main" id="{A30B1C2D-8260-0929-6A50-402C45E008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514600"/>
            <a:ext cx="12192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Text Box 11">
            <a:extLst>
              <a:ext uri="{FF2B5EF4-FFF2-40B4-BE49-F238E27FC236}">
                <a16:creationId xmlns:a16="http://schemas.microsoft.com/office/drawing/2014/main" id="{6DC6CE4D-59B7-3FE3-B76C-E1D3E8BD7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194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FIBRIN</a:t>
            </a:r>
          </a:p>
        </p:txBody>
      </p:sp>
      <p:sp>
        <p:nvSpPr>
          <p:cNvPr id="37898" name="Line 12">
            <a:extLst>
              <a:ext uri="{FF2B5EF4-FFF2-40B4-BE49-F238E27FC236}">
                <a16:creationId xmlns:a16="http://schemas.microsoft.com/office/drawing/2014/main" id="{BC946F7B-529E-5899-DDFF-58D98D409B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209800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Text Box 13">
            <a:extLst>
              <a:ext uri="{FF2B5EF4-FFF2-40B4-BE49-F238E27FC236}">
                <a16:creationId xmlns:a16="http://schemas.microsoft.com/office/drawing/2014/main" id="{BC9B4716-432F-A2E1-AE27-F382F01B5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FLUID RICH IN PLASMA &amp; LEUCOCYTES AND PUS</a:t>
            </a:r>
          </a:p>
        </p:txBody>
      </p:sp>
      <p:sp>
        <p:nvSpPr>
          <p:cNvPr id="37900" name="Line 14">
            <a:extLst>
              <a:ext uri="{FF2B5EF4-FFF2-40B4-BE49-F238E27FC236}">
                <a16:creationId xmlns:a16="http://schemas.microsoft.com/office/drawing/2014/main" id="{01B49AD4-0D47-13C0-53EE-A4E23D4A95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819400"/>
            <a:ext cx="3048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71502CFC-8196-7D9A-8D29-ADA924EEF0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b="1" dirty="0">
                <a:solidFill>
                  <a:schemeClr val="tx1"/>
                </a:solidFill>
              </a:rPr>
              <a:t>FACTORS HELP IN DEVELOPING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GENERALIZED  PERITONITIS</a:t>
            </a:r>
            <a:br>
              <a:rPr lang="en-US" altLang="en-US" sz="3200" b="1" dirty="0">
                <a:solidFill>
                  <a:schemeClr val="tx1"/>
                </a:solidFill>
              </a:rPr>
            </a:br>
            <a:r>
              <a:rPr lang="en-US" altLang="en-US" sz="3200" b="1" dirty="0">
                <a:solidFill>
                  <a:schemeClr val="tx1"/>
                </a:solidFill>
              </a:rPr>
              <a:t>AND  OUTCOME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0001310-CD40-CF90-D529-987B3A6DEB6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658911"/>
            <a:ext cx="7467600" cy="5181600"/>
          </a:xfrm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E1B101"/>
                </a:solidFill>
                <a:cs typeface="Arial" panose="020B0604020202020204" pitchFamily="34" charset="0"/>
              </a:rPr>
              <a:t>1-SPEED OF CONTAMINATION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E1B101"/>
                </a:solidFill>
                <a:cs typeface="Arial" panose="020B0604020202020204" pitchFamily="34" charset="0"/>
              </a:rPr>
              <a:t>2-VIRULENCE OF OFFENDING ORGANISM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E1B101"/>
                </a:solidFill>
                <a:cs typeface="Arial" panose="020B0604020202020204" pitchFamily="34" charset="0"/>
              </a:rPr>
              <a:t>3-STRONG PERISTALSIS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E1B101"/>
                </a:solidFill>
                <a:cs typeface="Arial" panose="020B0604020202020204" pitchFamily="34" charset="0"/>
              </a:rPr>
              <a:t>4-SMALL OMENTUM IN CHILDREN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E1B101"/>
                </a:solidFill>
                <a:cs typeface="Arial" panose="020B0604020202020204" pitchFamily="34" charset="0"/>
              </a:rPr>
              <a:t>5-DISRUPTION OF LOCAIZED INFECTION  BY  MANIPULATION 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E1B101"/>
                </a:solidFill>
                <a:cs typeface="Arial" panose="020B0604020202020204" pitchFamily="34" charset="0"/>
              </a:rPr>
              <a:t>6-DEFICIENT IMMUNITY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E1B101"/>
                </a:solidFill>
                <a:cs typeface="Arial" panose="020B0604020202020204" pitchFamily="34" charset="0"/>
              </a:rPr>
              <a:t>7-AGE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E1B101"/>
                </a:solidFill>
                <a:cs typeface="Arial" panose="020B0604020202020204" pitchFamily="34" charset="0"/>
              </a:rPr>
              <a:t>8-COMORBIDITIES : DM, renal, heart, resp.. </a:t>
            </a:r>
            <a:r>
              <a:rPr lang="en-US" altLang="en-US" sz="2400" b="1" dirty="0" err="1">
                <a:solidFill>
                  <a:srgbClr val="E1B101"/>
                </a:solidFill>
                <a:cs typeface="Arial" panose="020B0604020202020204" pitchFamily="34" charset="0"/>
              </a:rPr>
              <a:t>etc</a:t>
            </a:r>
            <a:endParaRPr lang="en-US" altLang="en-US" sz="2400" b="1" dirty="0">
              <a:solidFill>
                <a:srgbClr val="E1B101"/>
              </a:solidFill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folHlink"/>
                </a:solidFill>
                <a:cs typeface="Arial" panose="020B0604020202020204" pitchFamily="34" charset="0"/>
              </a:rPr>
              <a:t>NB: LOCALIZED PERITONITIS CAN BECOME GENERALIZED.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1800" b="1" dirty="0">
                <a:solidFill>
                  <a:schemeClr val="folHlink"/>
                </a:solidFill>
                <a:cs typeface="Arial" panose="020B0604020202020204" pitchFamily="34" charset="0"/>
              </a:rPr>
              <a:t>         GENERALIZED PERITONITIS CAN BECOME LOCALIZED.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chemeClr val="folHlink"/>
              </a:solidFill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 sz="1800" b="1" dirty="0">
              <a:solidFill>
                <a:srgbClr val="5A2BA7"/>
              </a:solidFill>
              <a:cs typeface="Arial" panose="020B0604020202020204" pitchFamily="34" charset="0"/>
            </a:endParaRPr>
          </a:p>
        </p:txBody>
      </p:sp>
      <p:pic>
        <p:nvPicPr>
          <p:cNvPr id="38916" name="Picture 5" descr="PE02522_">
            <a:extLst>
              <a:ext uri="{FF2B5EF4-FFF2-40B4-BE49-F238E27FC236}">
                <a16:creationId xmlns:a16="http://schemas.microsoft.com/office/drawing/2014/main" id="{4A192A1B-B791-5A9F-D48B-C9BC3FFA2C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2514600"/>
            <a:ext cx="1676400" cy="1905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7" name="Text Box 6">
            <a:extLst>
              <a:ext uri="{FF2B5EF4-FFF2-40B4-BE49-F238E27FC236}">
                <a16:creationId xmlns:a16="http://schemas.microsoft.com/office/drawing/2014/main" id="{0DCAE5A3-EDD9-2F78-CB8C-B16AA7CC2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2860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/>
              <a:t>Policeman </a:t>
            </a:r>
            <a:r>
              <a:rPr lang="en-US" altLang="en-US"/>
              <a:t>  </a:t>
            </a:r>
          </a:p>
        </p:txBody>
      </p:sp>
      <p:sp>
        <p:nvSpPr>
          <p:cNvPr id="38918" name="Text Box 7">
            <a:extLst>
              <a:ext uri="{FF2B5EF4-FFF2-40B4-BE49-F238E27FC236}">
                <a16:creationId xmlns:a16="http://schemas.microsoft.com/office/drawing/2014/main" id="{AE325336-A3F8-F262-76AB-FECAAEB10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95800"/>
            <a:ext cx="1676400" cy="1190625"/>
          </a:xfrm>
          <a:prstGeom prst="rect">
            <a:avLst/>
          </a:prstGeom>
          <a:solidFill>
            <a:srgbClr val="D4DB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990000"/>
                </a:solidFill>
              </a:rPr>
              <a:t>  Omentum</a:t>
            </a:r>
            <a:r>
              <a:rPr lang="en-US" altLang="en-US">
                <a:solidFill>
                  <a:srgbClr val="990000"/>
                </a:solidFill>
              </a:rPr>
              <a:t>            is the              policeman       of the abdomen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ED7DEB6E-84AC-FDBA-3D2F-11F8C938BF8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703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AREAS OF COLLECTION OF PUS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36B6C3B-8AD3-2842-F9FC-180DF2E7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410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SUBPHRENIC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PARAVERTEBRAL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SUPRACOLIC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INFRACOLIC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PARACOLIC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INTERLOOP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PLVIC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EXTRAPERITONEAL</a:t>
            </a:r>
          </a:p>
        </p:txBody>
      </p:sp>
      <p:pic>
        <p:nvPicPr>
          <p:cNvPr id="39940" name="Picture 4" descr="image531">
            <a:hlinkClick r:id="rId2"/>
            <a:extLst>
              <a:ext uri="{FF2B5EF4-FFF2-40B4-BE49-F238E27FC236}">
                <a16:creationId xmlns:a16="http://schemas.microsoft.com/office/drawing/2014/main" id="{5A7F64D2-5174-59E3-2A5C-D01DCBB2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Bild1_50">
            <a:extLst>
              <a:ext uri="{FF2B5EF4-FFF2-40B4-BE49-F238E27FC236}">
                <a16:creationId xmlns:a16="http://schemas.microsoft.com/office/drawing/2014/main" id="{39A8DB4E-D851-57BC-62B2-16DCE8DDD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Line 6">
            <a:extLst>
              <a:ext uri="{FF2B5EF4-FFF2-40B4-BE49-F238E27FC236}">
                <a16:creationId xmlns:a16="http://schemas.microsoft.com/office/drawing/2014/main" id="{A9E430A1-36DA-9CCC-F79A-65B38B84CF7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1905000"/>
            <a:ext cx="23622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5868050D-6049-4044-7FC0-C7D1958CBE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514600"/>
            <a:ext cx="2209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8">
            <a:extLst>
              <a:ext uri="{FF2B5EF4-FFF2-40B4-BE49-F238E27FC236}">
                <a16:creationId xmlns:a16="http://schemas.microsoft.com/office/drawing/2014/main" id="{7A0B64F2-3CF3-F527-8E0F-8650C13DB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971800"/>
            <a:ext cx="3505200" cy="22098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9">
            <a:extLst>
              <a:ext uri="{FF2B5EF4-FFF2-40B4-BE49-F238E27FC236}">
                <a16:creationId xmlns:a16="http://schemas.microsoft.com/office/drawing/2014/main" id="{117AB17D-AB12-C46D-03E3-124D24F2A0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05200"/>
            <a:ext cx="3581400" cy="2133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1">
            <a:extLst>
              <a:ext uri="{FF2B5EF4-FFF2-40B4-BE49-F238E27FC236}">
                <a16:creationId xmlns:a16="http://schemas.microsoft.com/office/drawing/2014/main" id="{58E8F347-1ABF-D531-4465-49D0803C0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267200"/>
            <a:ext cx="2743200" cy="13716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2">
            <a:extLst>
              <a:ext uri="{FF2B5EF4-FFF2-40B4-BE49-F238E27FC236}">
                <a16:creationId xmlns:a16="http://schemas.microsoft.com/office/drawing/2014/main" id="{D1A792C6-54EE-104B-448C-7C703E959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5486400"/>
            <a:ext cx="4572000" cy="1219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Line 13">
            <a:extLst>
              <a:ext uri="{FF2B5EF4-FFF2-40B4-BE49-F238E27FC236}">
                <a16:creationId xmlns:a16="http://schemas.microsoft.com/office/drawing/2014/main" id="{5ADDC99C-7D0A-3C41-3723-3BE8B2E597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953000"/>
            <a:ext cx="3733800" cy="10668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76E0BCF0-A297-ADA4-4157-5C256FC9DE3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00100" y="76200"/>
            <a:ext cx="7543800" cy="1143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PICTUREOF LOCALIZED PERITONITIS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F1E7E81-B2F6-1C87-F358-584BF2326F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bg1"/>
          </a:solidFill>
          <a:ln w="76200">
            <a:pattFill prst="horzBrick">
              <a:fgClr>
                <a:srgbClr val="FF8184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ABDOMINAL PAIN AT  THE  SITE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VOMITING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RISING TEMPERATURE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RISING PULSE 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TENDERNESS&amp;GUARDING(</a:t>
            </a:r>
            <a:r>
              <a:rPr lang="en-US" altLang="en-US" sz="2400" dirty="0">
                <a:solidFill>
                  <a:srgbClr val="202124"/>
                </a:solidFill>
                <a:latin typeface="Helvetica Neue"/>
                <a:cs typeface="Arial" panose="020B0604020202020204" pitchFamily="34" charset="0"/>
              </a:rPr>
              <a:t>voluntary)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MOST IMPORTANT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REBOUND TENDERNESS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IN SUBPHRENIC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; SHOULDER TIP PAIN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IN PELVIC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;DIARRHEA  AND TENDER RECTAL EXAMINATION , FULLNESS OF DOUGLAS(Female) OR RECTO-VESICAL POUCH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NB;IN SUBPHRENIC &amp;PELVIC PERITONITIS [COLLECTION] ;ABDOMINAL TENDERNSS IS MINIMAL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DDC4-6B66-7B38-69C6-3B79FA1B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JO" dirty="0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693601F-9B82-393C-4C64-4E9C61F33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852A6EA5-72C8-2795-581F-D1FFCB475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4" t="15128" r="8507" b="2203"/>
          <a:stretch>
            <a:fillRect/>
          </a:stretch>
        </p:blipFill>
        <p:spPr bwMode="auto">
          <a:xfrm>
            <a:off x="169863" y="76200"/>
            <a:ext cx="88487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713D72FA-C9D9-AA05-2FAC-5B3563E649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0"/>
            <a:ext cx="75438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chemeClr val="tx1"/>
                </a:solidFill>
              </a:rPr>
              <a:t>CLINICAL PICTURE</a:t>
            </a:r>
            <a:br>
              <a:rPr lang="en-US" altLang="en-US" sz="4000" b="1" dirty="0">
                <a:solidFill>
                  <a:schemeClr val="tx1"/>
                </a:solidFill>
              </a:rPr>
            </a:br>
            <a:r>
              <a:rPr lang="en-US" altLang="en-US" sz="4000" b="1" dirty="0">
                <a:solidFill>
                  <a:schemeClr val="tx1"/>
                </a:solidFill>
              </a:rPr>
              <a:t> GENERALIZED PERITONITIS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F0EA4B39-EF54-B933-1CB0-C77CBB5CE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572000"/>
          </a:xfrm>
          <a:solidFill>
            <a:schemeClr val="bg1"/>
          </a:solidFill>
          <a:ln w="76200" cmpd="tri">
            <a:pattFill prst="weave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SEVERE ABDOMINAL PAIN STARTS AT THE SITE AND SPREADS ALL OVER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VOMITING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PATIENT LIES STILL ( PAINFUL MOVEMENTS )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GENERALIZED TENDERNESS &amp; RIGIDITY(</a:t>
            </a:r>
            <a:r>
              <a:rPr lang="en-US" dirty="0">
                <a:solidFill>
                  <a:srgbClr val="202124"/>
                </a:solidFill>
                <a:latin typeface="Helvetica Neue"/>
              </a:rPr>
              <a:t>involuntary)</a:t>
            </a:r>
            <a:endParaRPr lang="en-US" altLang="en-US" sz="2400" b="1" dirty="0">
              <a:solidFill>
                <a:schemeClr val="tx1"/>
              </a:solidFill>
            </a:endParaRP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BOWEL SOUNDS DIMINISH THEN CEASE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PULSE ; RISE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RESP.RATE; RISE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TEMRETURE</a:t>
            </a:r>
            <a:r>
              <a:rPr lang="en-US" altLang="en-US" sz="2400" dirty="0">
                <a:solidFill>
                  <a:schemeClr val="tx1"/>
                </a:solidFill>
              </a:rPr>
              <a:t>;  </a:t>
            </a:r>
            <a:r>
              <a:rPr lang="en-US" altLang="en-US" sz="2400" b="1" dirty="0">
                <a:solidFill>
                  <a:schemeClr val="tx1"/>
                </a:solidFill>
              </a:rPr>
              <a:t>RISE OR BECOMES  SUBNORMAL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URINARY O.PUT.; DIMINISH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>
            <a:extLst>
              <a:ext uri="{FF2B5EF4-FFF2-40B4-BE49-F238E27FC236}">
                <a16:creationId xmlns:a16="http://schemas.microsoft.com/office/drawing/2014/main" id="{12E2F588-4539-F30B-82E0-16CEF15100B6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defRPr/>
            </a:pPr>
            <a:r>
              <a:rPr lang="en-US" altLang="en-US" sz="4000"/>
              <a:t>GENERALIZED PERITONITIS cont.</a:t>
            </a:r>
          </a:p>
        </p:txBody>
      </p:sp>
      <p:sp>
        <p:nvSpPr>
          <p:cNvPr id="235525" name="Rectangle 5">
            <a:extLst>
              <a:ext uri="{FF2B5EF4-FFF2-40B4-BE49-F238E27FC236}">
                <a16:creationId xmlns:a16="http://schemas.microsoft.com/office/drawing/2014/main" id="{DDCAE076-3A28-9F4C-4327-98D3FFFE6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8382000" cy="4800600"/>
          </a:xfrm>
          <a:prstGeom prst="rect">
            <a:avLst/>
          </a:prstGeom>
          <a:solidFill>
            <a:schemeClr val="bg1"/>
          </a:solidFill>
          <a:ln w="76200" cmpd="tri">
            <a:pattFill prst="plaid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dirty="0"/>
              <a:t>                                </a:t>
            </a:r>
            <a:r>
              <a:rPr lang="en-US" altLang="en-US" sz="2400" b="1" dirty="0"/>
              <a:t>LATER 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PATIENT BECOMES TOXIC ; LOOKS </a:t>
            </a:r>
            <a:r>
              <a:rPr lang="en-US" altLang="en-US" sz="2400" b="1" dirty="0">
                <a:solidFill>
                  <a:srgbClr val="808080"/>
                </a:solidFill>
              </a:rPr>
              <a:t>ILL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/>
              <a:t>   AND ANXIOUS(HYPOXIA) WITH SUNKEN EYES, DRY TONGUE (DEHYDRATED),  	[</a:t>
            </a:r>
            <a:r>
              <a:rPr lang="en-US" altLang="en-US" sz="2400" b="1" u="sng" dirty="0">
                <a:solidFill>
                  <a:srgbClr val="FF0000"/>
                </a:solidFill>
              </a:rPr>
              <a:t>HIPPOCRATIC FACE]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ar-JO" altLang="en-US" sz="2400" b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COLD,CLAMMY,THREADY PULSE DUE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/>
              <a:t>   TO </a:t>
            </a:r>
            <a:r>
              <a:rPr lang="en-US" altLang="en-US" sz="2400" b="1" dirty="0">
                <a:solidFill>
                  <a:srgbClr val="808080"/>
                </a:solidFill>
              </a:rPr>
              <a:t>CIRCULATORY COLLAPSE (SEPTIC SHOCK)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808080"/>
                </a:solidFill>
              </a:rPr>
              <a:t>RESPIRATION .; SHALLOW &amp; RAPID (ACIDOSIS)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ABDOMEN IS </a:t>
            </a:r>
            <a:r>
              <a:rPr lang="en-US" altLang="en-US" sz="2400" b="1" dirty="0">
                <a:solidFill>
                  <a:srgbClr val="808080"/>
                </a:solidFill>
              </a:rPr>
              <a:t>DITENDED</a:t>
            </a:r>
            <a:r>
              <a:rPr lang="en-US" altLang="en-US" sz="2400" b="1" dirty="0"/>
              <a:t> &amp; SILENT(DUE TO LOSS OF PERISTALSIS &amp; FLUID COLLECTION)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URINARY O.PUT.; </a:t>
            </a:r>
            <a:r>
              <a:rPr lang="en-US" altLang="en-US" sz="2400" b="1" dirty="0">
                <a:solidFill>
                  <a:srgbClr val="808080"/>
                </a:solidFill>
              </a:rPr>
              <a:t>oliguria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b="1" dirty="0"/>
              <a:t>FINALY PATIENT BECOMES </a:t>
            </a:r>
            <a:r>
              <a:rPr lang="en-US" altLang="en-US" sz="2400" b="1" dirty="0">
                <a:solidFill>
                  <a:srgbClr val="808080"/>
                </a:solidFill>
              </a:rPr>
              <a:t>UNCONSCIOUS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63" name="Rectangle 11">
            <a:extLst>
              <a:ext uri="{FF2B5EF4-FFF2-40B4-BE49-F238E27FC236}">
                <a16:creationId xmlns:a16="http://schemas.microsoft.com/office/drawing/2014/main" id="{F0A91C11-E1E6-40D7-1ED4-C369E32C98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4572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defRPr/>
            </a:pPr>
            <a:endParaRPr lang="en-US" altLang="en-US"/>
          </a:p>
        </p:txBody>
      </p:sp>
      <p:pic>
        <p:nvPicPr>
          <p:cNvPr id="44035" name="Picture 12">
            <a:extLst>
              <a:ext uri="{FF2B5EF4-FFF2-40B4-BE49-F238E27FC236}">
                <a16:creationId xmlns:a16="http://schemas.microsoft.com/office/drawing/2014/main" id="{161580DF-D56D-25C1-83EE-B3D2F200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168">
            <a:off x="-3430588" y="-4648200"/>
            <a:ext cx="11811001" cy="165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Rectangle 13">
            <a:extLst>
              <a:ext uri="{FF2B5EF4-FFF2-40B4-BE49-F238E27FC236}">
                <a16:creationId xmlns:a16="http://schemas.microsoft.com/office/drawing/2014/main" id="{B5ED954D-01D0-E14E-BA5B-70AF9F3F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-2057400"/>
            <a:ext cx="3505200" cy="998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44037" name="Rectangle 14">
            <a:extLst>
              <a:ext uri="{FF2B5EF4-FFF2-40B4-BE49-F238E27FC236}">
                <a16:creationId xmlns:a16="http://schemas.microsoft.com/office/drawing/2014/main" id="{0EED84AF-B820-8273-B68F-F9BBEB881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4200" y="-1905000"/>
            <a:ext cx="8763000" cy="2590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44038" name="Rectangle 15">
            <a:extLst>
              <a:ext uri="{FF2B5EF4-FFF2-40B4-BE49-F238E27FC236}">
                <a16:creationId xmlns:a16="http://schemas.microsoft.com/office/drawing/2014/main" id="{EF3F689C-DD84-7E36-7B94-62E375F73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4200" y="5562600"/>
            <a:ext cx="8763000" cy="1676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44039" name="Rectangle 16">
            <a:extLst>
              <a:ext uri="{FF2B5EF4-FFF2-40B4-BE49-F238E27FC236}">
                <a16:creationId xmlns:a16="http://schemas.microsoft.com/office/drawing/2014/main" id="{589186CF-0B5B-CE1E-FAF0-295A72A56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24200" y="533400"/>
            <a:ext cx="3810000" cy="502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44040" name="Text Box 17">
            <a:extLst>
              <a:ext uri="{FF2B5EF4-FFF2-40B4-BE49-F238E27FC236}">
                <a16:creationId xmlns:a16="http://schemas.microsoft.com/office/drawing/2014/main" id="{75CC13C8-E31C-5897-D221-5C9E9555B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019800"/>
            <a:ext cx="3124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3600" b="1"/>
              <a:t>Later</a:t>
            </a:r>
          </a:p>
        </p:txBody>
      </p:sp>
      <p:sp>
        <p:nvSpPr>
          <p:cNvPr id="228370" name="Text Box 18">
            <a:extLst>
              <a:ext uri="{FF2B5EF4-FFF2-40B4-BE49-F238E27FC236}">
                <a16:creationId xmlns:a16="http://schemas.microsoft.com/office/drawing/2014/main" id="{4AFE3EEB-3D61-E4CF-3559-8B05B48F0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52400"/>
            <a:ext cx="3505200" cy="6700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1.ILL,TOXIC.DEHYDRATED</a:t>
            </a: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-ANXIOUS WITH SUNKEN EYES, DRY TONGUE,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altLang="en-US" sz="2400" b="1" dirty="0">
                <a:solidFill>
                  <a:srgbClr val="8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HIPPOCRATIC FACE</a:t>
            </a:r>
            <a: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endParaRPr lang="ar-JO" alt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2-COLD,SWEATY</a:t>
            </a: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3-DISTENDED ABDOMEN.</a:t>
            </a: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4-NO U.OUTPUT</a:t>
            </a: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5-RESP ; RAPID</a:t>
            </a: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6-WEAK PULSE</a:t>
            </a: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7-FINALY UNCONS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14B17641-015A-173E-91B3-37F228DAF30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931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INVESTIGATIONS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027892EB-920D-1E91-6CC0-41C10FFD6D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371600"/>
            <a:ext cx="7543800" cy="4497388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en-US" altLang="en-US" sz="2400" b="1" dirty="0">
                <a:solidFill>
                  <a:schemeClr val="hlink"/>
                </a:solidFill>
              </a:rPr>
              <a:t>I-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FF8184"/>
                </a:solidFill>
              </a:rPr>
              <a:t>BLOOD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CBC e` differential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BLOOD GROUPING e` SAVING SERUM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BLOOD CULTURE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BUN. ,CREATININ, ELECTROLYTES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SERUM AMYLASE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ARTERIAL  BLOOD  GASES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en-US" altLang="en-US" sz="2400" b="1" dirty="0">
                <a:solidFill>
                  <a:schemeClr val="hlink"/>
                </a:solidFill>
              </a:rPr>
              <a:t>II-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FF8184"/>
                </a:solidFill>
              </a:rPr>
              <a:t>URINE</a:t>
            </a:r>
            <a:r>
              <a:rPr lang="en-US" altLang="en-US" b="1" dirty="0">
                <a:solidFill>
                  <a:srgbClr val="FF8184"/>
                </a:solidFill>
              </a:rPr>
              <a:t> 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rgbClr val="FF8184"/>
                </a:solidFill>
              </a:rPr>
              <a:t>         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ANALYSIS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OUTPUT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</a:t>
            </a:r>
            <a:r>
              <a:rPr lang="en-US" altLang="en-US" sz="2400" b="1" dirty="0">
                <a:solidFill>
                  <a:schemeClr val="hlink"/>
                </a:solidFill>
              </a:rPr>
              <a:t>III-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FF8184"/>
                </a:solidFill>
              </a:rPr>
              <a:t>RADIOLOGY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CXR; STANDING</a:t>
            </a: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US. OR  CT.  ABDOMEN</a:t>
            </a:r>
            <a:endParaRPr lang="ar-JO" alt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3400" indent="-53340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hlink"/>
                </a:solidFill>
              </a:rPr>
              <a:t>       IV-</a:t>
            </a:r>
            <a:r>
              <a:rPr lang="en-US" altLang="en-US" sz="2400" b="1" dirty="0">
                <a:solidFill>
                  <a:srgbClr val="FF8184"/>
                </a:solidFill>
              </a:rPr>
              <a:t>ECG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sz="2400" b="1" dirty="0">
                <a:solidFill>
                  <a:srgbClr val="FF8184"/>
                </a:solidFill>
              </a:rPr>
              <a:t>MONITORING &amp; OXYMETRY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>
            <a:extLst>
              <a:ext uri="{FF2B5EF4-FFF2-40B4-BE49-F238E27FC236}">
                <a16:creationId xmlns:a16="http://schemas.microsoft.com/office/drawing/2014/main" id="{3F7EC59E-CEE2-1920-10EE-8A4ECCD73E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3032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PERFORATED PEPTIC ULCER</a:t>
            </a:r>
          </a:p>
        </p:txBody>
      </p:sp>
      <p:graphicFrame>
        <p:nvGraphicFramePr>
          <p:cNvPr id="117848" name="Group 88">
            <a:extLst>
              <a:ext uri="{FF2B5EF4-FFF2-40B4-BE49-F238E27FC236}">
                <a16:creationId xmlns:a16="http://schemas.microsoft.com/office/drawing/2014/main" id="{E5508930-1408-B8CC-CCA7-8E5CBB798F41}"/>
              </a:ext>
            </a:extLst>
          </p:cNvPr>
          <p:cNvGraphicFramePr>
            <a:graphicFrameLocks noGrp="1"/>
          </p:cNvGraphicFramePr>
          <p:nvPr/>
        </p:nvGraphicFramePr>
        <p:xfrm>
          <a:off x="-2011363" y="6581775"/>
          <a:ext cx="8291513" cy="1379538"/>
        </p:xfrm>
        <a:graphic>
          <a:graphicData uri="http://schemas.openxmlformats.org/drawingml/2006/table">
            <a:tbl>
              <a:tblPr rtl="1"/>
              <a:tblGrid>
                <a:gridCol w="20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9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3" marR="91433" marT="41929" marB="41929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All images on this site are protected under U.S. copyright law. For licensing, contact us at 603.673.0999 </a:t>
                      </a: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433" marR="91433" marT="41929" marB="41929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rPr>
                        <a:t>   </a:t>
                      </a:r>
                    </a:p>
                  </a:txBody>
                  <a:tcPr marL="91433" marR="91433" marT="41929" marB="41929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792" name="Group 32">
            <a:extLst>
              <a:ext uri="{FF2B5EF4-FFF2-40B4-BE49-F238E27FC236}">
                <a16:creationId xmlns:a16="http://schemas.microsoft.com/office/drawing/2014/main" id="{7DC25B85-74B4-741A-23C2-DA7324434D22}"/>
              </a:ext>
            </a:extLst>
          </p:cNvPr>
          <p:cNvGraphicFramePr>
            <a:graphicFrameLocks noGrp="1"/>
          </p:cNvGraphicFramePr>
          <p:nvPr/>
        </p:nvGraphicFramePr>
        <p:xfrm>
          <a:off x="10277474" y="977900"/>
          <a:ext cx="415926" cy="517818"/>
        </p:xfrm>
        <a:graphic>
          <a:graphicData uri="http://schemas.openxmlformats.org/drawingml/2006/table">
            <a:tbl>
              <a:tblPr rtl="1"/>
              <a:tblGrid>
                <a:gridCol w="207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281" marR="91281" marT="45549" marB="45549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5pPr>
                      <a:lvl6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6pPr>
                      <a:lvl7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7pPr>
                      <a:lvl8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8pPr>
                      <a:lvl9pPr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  <a:cs typeface="Arial" panose="020B0604020202020204" pitchFamily="34" charset="0"/>
                      </a:endParaRPr>
                    </a:p>
                  </a:txBody>
                  <a:tcPr marL="91281" marR="91281" marT="45549" marB="45549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90" name="AutoShape 6" descr="dot">
            <a:extLst>
              <a:ext uri="{FF2B5EF4-FFF2-40B4-BE49-F238E27FC236}">
                <a16:creationId xmlns:a16="http://schemas.microsoft.com/office/drawing/2014/main" id="{6A415491-6847-E6F7-4D52-25F3786C153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9663" y="-590550"/>
            <a:ext cx="2857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pic>
        <p:nvPicPr>
          <p:cNvPr id="46091" name="Picture 9" descr="dot">
            <a:extLst>
              <a:ext uri="{FF2B5EF4-FFF2-40B4-BE49-F238E27FC236}">
                <a16:creationId xmlns:a16="http://schemas.microsoft.com/office/drawing/2014/main" id="{112A18D4-FEB3-AE6A-9B20-D530E7FAC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413" y="32385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1" descr="dot">
            <a:extLst>
              <a:ext uri="{FF2B5EF4-FFF2-40B4-BE49-F238E27FC236}">
                <a16:creationId xmlns:a16="http://schemas.microsoft.com/office/drawing/2014/main" id="{9212D211-72AA-89BC-E4E2-E42E6ED2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963613"/>
            <a:ext cx="2857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20" descr="dot">
            <a:extLst>
              <a:ext uri="{FF2B5EF4-FFF2-40B4-BE49-F238E27FC236}">
                <a16:creationId xmlns:a16="http://schemas.microsoft.com/office/drawing/2014/main" id="{D8446FAD-A291-5DEA-2FDB-8AE679D9D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813" y="963613"/>
            <a:ext cx="2857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22" descr="dot">
            <a:extLst>
              <a:ext uri="{FF2B5EF4-FFF2-40B4-BE49-F238E27FC236}">
                <a16:creationId xmlns:a16="http://schemas.microsoft.com/office/drawing/2014/main" id="{5418AEA6-B3BC-60EF-9026-EA193A0EF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5" y="1878013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58" descr="dot">
            <a:extLst>
              <a:ext uri="{FF2B5EF4-FFF2-40B4-BE49-F238E27FC236}">
                <a16:creationId xmlns:a16="http://schemas.microsoft.com/office/drawing/2014/main" id="{C41CEA6E-AA70-031A-0CF0-AB7534A09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038" y="4114800"/>
            <a:ext cx="2857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60" descr="x-ray - Perforated Duodenal Ulcer  ">
            <a:extLst>
              <a:ext uri="{FF2B5EF4-FFF2-40B4-BE49-F238E27FC236}">
                <a16:creationId xmlns:a16="http://schemas.microsoft.com/office/drawing/2014/main" id="{66F00FF3-BE73-E25C-792E-3F78DA60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663575"/>
            <a:ext cx="4600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7" name="AutoShape 62" descr="dot">
            <a:extLst>
              <a:ext uri="{FF2B5EF4-FFF2-40B4-BE49-F238E27FC236}">
                <a16:creationId xmlns:a16="http://schemas.microsoft.com/office/drawing/2014/main" id="{CF7E34A5-2D1C-10B4-3396-6162F42030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89663" y="4114800"/>
            <a:ext cx="28575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pic>
        <p:nvPicPr>
          <p:cNvPr id="46098" name="Picture 74" descr="dot">
            <a:extLst>
              <a:ext uri="{FF2B5EF4-FFF2-40B4-BE49-F238E27FC236}">
                <a16:creationId xmlns:a16="http://schemas.microsoft.com/office/drawing/2014/main" id="{53A4DB67-72C9-F314-C4AF-6FD6BE61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900" y="7175500"/>
            <a:ext cx="1428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77" descr="dot">
            <a:extLst>
              <a:ext uri="{FF2B5EF4-FFF2-40B4-BE49-F238E27FC236}">
                <a16:creationId xmlns:a16="http://schemas.microsoft.com/office/drawing/2014/main" id="{FE06BFED-3EDD-58C2-F142-E4DABDA96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6902450"/>
            <a:ext cx="1428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Text Box 90">
            <a:extLst>
              <a:ext uri="{FF2B5EF4-FFF2-40B4-BE49-F238E27FC236}">
                <a16:creationId xmlns:a16="http://schemas.microsoft.com/office/drawing/2014/main" id="{0BA91540-4F0E-41C8-4F37-22F3A698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05200"/>
            <a:ext cx="36576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GAS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UNDER THE </a:t>
            </a:r>
          </a:p>
          <a:p>
            <a:pPr algn="r" rtl="1" eaLnBrk="1" hangingPunct="1">
              <a:spcBef>
                <a:spcPct val="50000"/>
              </a:spcBef>
            </a:pPr>
            <a:r>
              <a:rPr lang="en-US" altLang="en-US" sz="3600" b="1">
                <a:latin typeface="Arial" panose="020B0604020202020204" pitchFamily="34" charset="0"/>
              </a:rPr>
              <a:t>DIAPHRAGM</a:t>
            </a:r>
          </a:p>
          <a:p>
            <a:pPr algn="r" rtl="1" eaLnBrk="1" hangingPunct="1">
              <a:spcBef>
                <a:spcPct val="50000"/>
              </a:spcBef>
            </a:pPr>
            <a:endParaRPr lang="en-US" altLang="en-US" sz="3600" b="1">
              <a:latin typeface="Arial" panose="020B0604020202020204" pitchFamily="34" charset="0"/>
            </a:endParaRPr>
          </a:p>
        </p:txBody>
      </p:sp>
      <p:sp>
        <p:nvSpPr>
          <p:cNvPr id="46101" name="Line 91">
            <a:extLst>
              <a:ext uri="{FF2B5EF4-FFF2-40B4-BE49-F238E27FC236}">
                <a16:creationId xmlns:a16="http://schemas.microsoft.com/office/drawing/2014/main" id="{F75E88E3-4BDD-B419-F444-78759298EB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410200"/>
            <a:ext cx="6858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2" name="Rectangle 6">
            <a:extLst>
              <a:ext uri="{FF2B5EF4-FFF2-40B4-BE49-F238E27FC236}">
                <a16:creationId xmlns:a16="http://schemas.microsoft.com/office/drawing/2014/main" id="{6D231E06-A825-D584-7C5C-37F85594DB8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627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Ba.ENEMA;DIVERTICULAR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</a:t>
            </a:r>
          </a:p>
        </p:txBody>
      </p:sp>
      <p:graphicFrame>
        <p:nvGraphicFramePr>
          <p:cNvPr id="47107" name="Object 5">
            <a:extLst>
              <a:ext uri="{FF2B5EF4-FFF2-40B4-BE49-F238E27FC236}">
                <a16:creationId xmlns:a16="http://schemas.microsoft.com/office/drawing/2014/main" id="{08EC93BB-3BAD-1E05-C3E7-C7E9C180E87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219200" y="1066800"/>
          <a:ext cx="54260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905266" imgH="1819529" progId="Paint.Picture">
                  <p:embed/>
                </p:oleObj>
              </mc:Choice>
              <mc:Fallback>
                <p:oleObj name="Bitmap Image" r:id="rId2" imgW="1905266" imgH="1819529" progId="Paint.Picture">
                  <p:embed/>
                  <p:pic>
                    <p:nvPicPr>
                      <p:cNvPr id="47107" name="Object 5">
                        <a:extLst>
                          <a:ext uri="{FF2B5EF4-FFF2-40B4-BE49-F238E27FC236}">
                            <a16:creationId xmlns:a16="http://schemas.microsoft.com/office/drawing/2014/main" id="{08EC93BB-3BAD-1E05-C3E7-C7E9C180E873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54260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Text Box 8">
            <a:extLst>
              <a:ext uri="{FF2B5EF4-FFF2-40B4-BE49-F238E27FC236}">
                <a16:creationId xmlns:a16="http://schemas.microsoft.com/office/drawing/2014/main" id="{99F2366B-1D67-1C8C-C182-E63D958D5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38400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/>
              <a:t>BARIUM LEAK</a:t>
            </a:r>
          </a:p>
        </p:txBody>
      </p:sp>
      <p:sp>
        <p:nvSpPr>
          <p:cNvPr id="47109" name="Line 9">
            <a:extLst>
              <a:ext uri="{FF2B5EF4-FFF2-40B4-BE49-F238E27FC236}">
                <a16:creationId xmlns:a16="http://schemas.microsoft.com/office/drawing/2014/main" id="{53CC846B-A29C-F421-6ED8-DF1D68C6FD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819400"/>
            <a:ext cx="228600" cy="22860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9" name="Rectangle 7">
            <a:extLst>
              <a:ext uri="{FF2B5EF4-FFF2-40B4-BE49-F238E27FC236}">
                <a16:creationId xmlns:a16="http://schemas.microsoft.com/office/drawing/2014/main" id="{3F319B7E-81AD-04AA-5542-C74CDDC58B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APPENDICITIS US</a:t>
            </a:r>
          </a:p>
        </p:txBody>
      </p:sp>
      <p:pic>
        <p:nvPicPr>
          <p:cNvPr id="48131" name="Picture 6" descr="2747Appendicitis__US">
            <a:extLst>
              <a:ext uri="{FF2B5EF4-FFF2-40B4-BE49-F238E27FC236}">
                <a16:creationId xmlns:a16="http://schemas.microsoft.com/office/drawing/2014/main" id="{FF6FD50C-5AB5-3871-252E-CC277894F8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4750" y="3030538"/>
            <a:ext cx="1758950" cy="1654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9">
            <a:extLst>
              <a:ext uri="{FF2B5EF4-FFF2-40B4-BE49-F238E27FC236}">
                <a16:creationId xmlns:a16="http://schemas.microsoft.com/office/drawing/2014/main" id="{691B79CC-8233-0915-96E6-074104AD6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sz="2800" b="1"/>
              <a:t>TARGET SIGN</a:t>
            </a:r>
          </a:p>
        </p:txBody>
      </p:sp>
      <p:sp>
        <p:nvSpPr>
          <p:cNvPr id="48133" name="Line 10">
            <a:extLst>
              <a:ext uri="{FF2B5EF4-FFF2-40B4-BE49-F238E27FC236}">
                <a16:creationId xmlns:a16="http://schemas.microsoft.com/office/drawing/2014/main" id="{97FE774B-2F48-CCFA-B98A-32C926F29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514600"/>
            <a:ext cx="1447800" cy="91440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F4A41B07-7AB4-35EB-96FF-A5FE75A83A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453A5CC-2793-4624-46AE-E005A2E88D6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>
                <a:solidFill>
                  <a:schemeClr val="hlink"/>
                </a:solidFill>
                <a:cs typeface="Arial" panose="020B0604020202020204" pitchFamily="34" charset="0"/>
              </a:rPr>
              <a:t>I.V.LINE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>
                <a:solidFill>
                  <a:schemeClr val="hlink"/>
                </a:solidFill>
                <a:cs typeface="Arial" panose="020B0604020202020204" pitchFamily="34" charset="0"/>
              </a:rPr>
              <a:t>N/G TUBE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>
                <a:solidFill>
                  <a:schemeClr val="hlink"/>
                </a:solidFill>
                <a:cs typeface="Arial" panose="020B0604020202020204" pitchFamily="34" charset="0"/>
              </a:rPr>
              <a:t>FOLEY`S CATHER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>
                <a:solidFill>
                  <a:schemeClr val="hlink"/>
                </a:solidFill>
                <a:cs typeface="Arial" panose="020B0604020202020204" pitchFamily="34" charset="0"/>
              </a:rPr>
              <a:t>O2 INHALATION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>
                <a:solidFill>
                  <a:schemeClr val="hlink"/>
                </a:solidFill>
                <a:cs typeface="Arial" panose="020B0604020202020204" pitchFamily="34" charset="0"/>
              </a:rPr>
              <a:t>ANTIBIOTICS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>
                <a:solidFill>
                  <a:schemeClr val="hlink"/>
                </a:solidFill>
                <a:cs typeface="Arial" panose="020B0604020202020204" pitchFamily="34" charset="0"/>
              </a:rPr>
              <a:t>ANALGESIA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 b="1">
                <a:solidFill>
                  <a:schemeClr val="hlink"/>
                </a:solidFill>
                <a:cs typeface="Arial" panose="020B0604020202020204" pitchFamily="34" charset="0"/>
              </a:rPr>
              <a:t>VITAL SYSTEM SUPPORT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32207793-5AA8-03B4-56E8-E8EFBC8A86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703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8B2BFDB4-335C-E3F0-3BB5-88E5A8038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371600"/>
            <a:ext cx="7543800" cy="4800600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           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          EARLY SURGERY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                          IS THE GOLDEN RULE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   [ </a:t>
            </a:r>
            <a:r>
              <a:rPr lang="en-US" altLang="en-US" b="1" dirty="0">
                <a:solidFill>
                  <a:schemeClr val="tx1"/>
                </a:solidFill>
              </a:rPr>
              <a:t>EXCEPTIONS: </a:t>
            </a:r>
            <a:r>
              <a:rPr lang="en-US" altLang="en-US" sz="1800" b="1" dirty="0">
                <a:solidFill>
                  <a:schemeClr val="tx1"/>
                </a:solidFill>
              </a:rPr>
              <a:t>1ry</a:t>
            </a:r>
            <a:r>
              <a:rPr lang="en-US" altLang="en-US" sz="24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</a:rPr>
              <a:t>PERITONITIS,</a:t>
            </a:r>
            <a:r>
              <a:rPr lang="en-US" altLang="en-US" sz="14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</a:rPr>
              <a:t>PANCREATITIS.</a:t>
            </a:r>
            <a:r>
              <a:rPr lang="en-US" altLang="en-US" sz="1400" b="1" dirty="0">
                <a:solidFill>
                  <a:schemeClr val="tx1"/>
                </a:solidFill>
              </a:rPr>
              <a:t>  </a:t>
            </a:r>
            <a:r>
              <a:rPr lang="en-US" altLang="en-US" sz="1800" b="1" dirty="0">
                <a:solidFill>
                  <a:schemeClr val="tx1"/>
                </a:solidFill>
              </a:rPr>
              <a:t>SALPINGITIS </a:t>
            </a:r>
            <a:r>
              <a:rPr lang="en-US" altLang="en-US" sz="2400" b="1" dirty="0">
                <a:solidFill>
                  <a:schemeClr val="tx1"/>
                </a:solidFill>
              </a:rPr>
              <a:t>]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                     they are treated conservatively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RESUSCITATION FIRST BY CORRECTION OF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1-FLUID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2-ELECTOLYTES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3-PLASMA PROTEIN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BE CAREFUL WITH PATIENTS WITH COMORBID FACTORS; DIABETICS, HEART, RESP.,RENAL ,OTHER ILLNESSES AND EXTREMES OF AGE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5F934B3D-F448-EED1-A7EB-CB76F124D0D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855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N/G TUBE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87BF5ED7-C3E0-1A66-0289-3C83F4253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295400"/>
            <a:ext cx="7543800" cy="4573588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609600" indent="-609600" eaLnBrk="1" fontAlgn="auto" hangingPunct="1">
              <a:defRPr/>
            </a:pPr>
            <a:endParaRPr lang="en-US" altLang="en-US" sz="2800" b="1" dirty="0">
              <a:solidFill>
                <a:schemeClr val="tx1"/>
              </a:solidFill>
            </a:endParaRPr>
          </a:p>
          <a:p>
            <a:pPr marL="609600" indent="-609600" eaLnBrk="1" fontAlgn="auto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STAYS IN UNTIL THE GIT. RESUMES ITS MOTILITY;</a:t>
            </a:r>
          </a:p>
          <a:p>
            <a:pPr marL="609600" indent="-609600" eaLnBrk="1" fontAlgn="auto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WHEN TO REMOVE:-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THE ASPIRATE IS MINIMAL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POSITIVE INTESTINAL SOUNDS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SOFT  NOT TENDER ABDOMEN</a:t>
            </a:r>
            <a:endParaRPr lang="ar-JO" altLang="en-US" sz="2800" b="1" dirty="0">
              <a:solidFill>
                <a:schemeClr val="tx1"/>
              </a:solidFill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   ORAL FLUID IS ALLOWED IN GRADUAL  			AMOUNTS</a:t>
            </a: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      DON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lang="en-US" altLang="en-US" sz="2800" b="1" dirty="0">
                <a:solidFill>
                  <a:schemeClr val="tx1"/>
                </a:solidFill>
              </a:rPr>
              <a:t>T KEEP THE N/G TUBE WHILE      		ALLOWING ORAL FLUID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DF55-F8F8-9B65-7177-6D159869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JO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28BD56AC-3685-7E7F-C64F-DDA0D268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6D8A4813-95B7-4F15-97DC-90C3D820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4438" r="11652" b="2109"/>
          <a:stretch>
            <a:fillRect/>
          </a:stretch>
        </p:blipFill>
        <p:spPr bwMode="auto">
          <a:xfrm>
            <a:off x="388938" y="287338"/>
            <a:ext cx="83661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65E7969B-52AB-5C25-4203-D9CA634CCF0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855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FOLEY`S CATHER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FF6FB3D0-917A-1F77-FBBE-9377EAF4CC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219200"/>
            <a:ext cx="7543800" cy="50292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609600" indent="-609600" eaLnBrk="1" fontAlgn="auto" hangingPunct="1">
              <a:defRPr/>
            </a:pPr>
            <a:endParaRPr lang="en-US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09600" indent="-609600" eaLnBrk="1" fontAlgn="auto" hangingPunct="1"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UNDER COMPLETE ASEPTIC CODITIONS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b="1" dirty="0">
                <a:solidFill>
                  <a:srgbClr val="FFCC00"/>
                </a:solidFill>
              </a:rPr>
              <a:t>FOR URINARY O.PUT MEASUREMENT.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b="1" dirty="0">
                <a:solidFill>
                  <a:srgbClr val="FFCC00"/>
                </a:solidFill>
              </a:rPr>
              <a:t>FOR THE NON ALERT PATIENTS.</a:t>
            </a:r>
            <a:endParaRPr lang="ar-JO" altLang="en-US" sz="2800" b="1" dirty="0">
              <a:solidFill>
                <a:srgbClr val="FFCC00"/>
              </a:solidFill>
            </a:endParaRP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</a:t>
            </a:r>
            <a:r>
              <a:rPr lang="en-US" altLang="en-US" sz="2800" b="1" dirty="0">
                <a:solidFill>
                  <a:srgbClr val="FF9966"/>
                </a:solidFill>
              </a:rPr>
              <a:t>HAZARDS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 SIZE CATHETER FOR URETHRA  CAN CAUSE URETHERAL STRICTURE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 OF CATHETER CAN CAUSE BACTERAEMIA &amp; SEPTICAEMIA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0EF9839D-B5EC-DA7D-D050-721E0F01CEE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1008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ANTIBIOTICS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DB7A56D8-2EB0-2400-31A9-38E2CAA81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371600"/>
            <a:ext cx="7543800" cy="449738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MULTIPLICATION OF BACTERIA AND RELEASE OF TOXINS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</a:t>
            </a:r>
            <a:r>
              <a:rPr lang="en-US" altLang="en-US" sz="3600" b="1" dirty="0">
                <a:solidFill>
                  <a:srgbClr val="FFCC00"/>
                </a:solidFill>
              </a:rPr>
              <a:t>[ORGANISMS ARE MIXED]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91440" indent="-91440" eaLnBrk="1" fontAlgn="auto" hangingPunct="1"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BROAD SPECTRUM ANTIBIOTICS AGAINST AEROBES &amp; ANAEROBES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50A3C461-4F31-9AC0-C7E4-36809E1C68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779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ANALGESIA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824037D-A2ED-627E-1ACB-E5D6D43DA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325" y="1295400"/>
            <a:ext cx="7543800" cy="4876800"/>
          </a:xfrm>
          <a:solidFill>
            <a:schemeClr val="bg1"/>
          </a:solidFill>
        </p:spPr>
        <p:txBody>
          <a:bodyPr/>
          <a:lstStyle/>
          <a:p>
            <a:pPr eaLnBrk="1" hangingPunct="1"/>
            <a:endParaRPr lang="en-US" altLang="en-US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ONCE DIAGNOSIS IS MADE MORPHINE OR PETHIDINE CAN BE GIVEN &amp; COTINUED AS NECESSARY. </a:t>
            </a:r>
          </a:p>
          <a:p>
            <a:pPr eaLnBrk="1" hangingPunct="1"/>
            <a:endParaRPr lang="en-US" altLang="en-US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ALLOWS EARLY POST OPERATIVE MOBILIZATION &amp; PHYSIOTHERAPY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   TO PREVENT;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BASAL PNEUMONIA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DVT &amp; PULMONARY EMBOLISM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45D9004C-0BB4-EE57-C827-46954D860E1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VITAL SYSTEM SUPPORT</a:t>
            </a:r>
            <a:b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IN MAJOR SEPSIS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34F35E8-5613-4865-FAB6-C71E0AA6A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 fontScale="92500" lnSpcReduction="20000"/>
          </a:bodyPr>
          <a:lstStyle/>
          <a:p>
            <a:pPr marL="609600" indent="-609600" eaLnBrk="1" fontAlgn="auto" hangingPunct="1">
              <a:defRPr/>
            </a:pPr>
            <a:r>
              <a:rPr lang="en-US" altLang="en-US" sz="2800" b="1" dirty="0">
                <a:solidFill>
                  <a:srgbClr val="FFCC00"/>
                </a:solidFill>
              </a:rPr>
              <a:t>RESPIRATORY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INHALATION UP TO 10 LITRES/min      </a:t>
            </a:r>
          </a:p>
          <a:p>
            <a:pPr marL="609600" indent="-60960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OR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MECHANICAL VENTILATION FOR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 ARDS ] WHEN THE PaO</a:t>
            </a:r>
            <a:r>
              <a:rPr lang="en-US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LESS THAN 60 mm Hg</a:t>
            </a:r>
          </a:p>
          <a:p>
            <a:pPr marL="609600" indent="-609600" eaLnBrk="1" fontAlgn="auto" hangingPunct="1">
              <a:defRPr/>
            </a:pPr>
            <a:r>
              <a:rPr lang="en-US" altLang="en-US" sz="2800" b="1" dirty="0">
                <a:solidFill>
                  <a:srgbClr val="FFCC00"/>
                </a:solidFill>
              </a:rPr>
              <a:t>RENAL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[OLIGURIA]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ADEQUATE FLUID[monitored by CVP line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DIURETICS after adequate  fluid replacement</a:t>
            </a:r>
          </a:p>
          <a:p>
            <a:pPr marL="609600" indent="-609600" eaLnBrk="1" fontAlgn="auto" hangingPunct="1"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INOTROPIC DRUGS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DOPAMINE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2E9FE36-579F-AC03-6DEC-C8361C9B186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703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COMPLICATIONS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B000F263-DF6B-890E-5833-2AE46268C9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4525963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                     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MORTALITY 10%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                 </a:t>
            </a:r>
            <a:r>
              <a:rPr lang="en-US" altLang="en-US" sz="2400" b="1" dirty="0">
                <a:solidFill>
                  <a:schemeClr val="tx1"/>
                </a:solidFill>
              </a:rPr>
              <a:t>IN MODERN MEDICINE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endParaRPr lang="en-US" altLang="en-US" sz="2400" b="1" dirty="0">
              <a:solidFill>
                <a:schemeClr val="tx1"/>
              </a:solidFill>
            </a:endParaRP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           </a:t>
            </a:r>
            <a:r>
              <a:rPr lang="en-US" altLang="en-US" sz="2800" b="1" dirty="0">
                <a:solidFill>
                  <a:schemeClr val="tx1"/>
                </a:solidFill>
              </a:rPr>
              <a:t>SYSTEMIC COMPLICATIONS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1-ENDOTOXIC SHOCK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2-BRONCHOPNEUMONIA-RESP.FAILURE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3-RENAL FAILURE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4-BONE MARROW SUPPRESSION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5-MOF[</a:t>
            </a:r>
            <a:r>
              <a:rPr lang="en-US" altLang="en-US" sz="2800" b="1" dirty="0" err="1">
                <a:solidFill>
                  <a:schemeClr val="tx1"/>
                </a:solidFill>
              </a:rPr>
              <a:t>Multiorgan</a:t>
            </a:r>
            <a:r>
              <a:rPr lang="en-US" altLang="en-US" sz="2800" b="1" dirty="0">
                <a:solidFill>
                  <a:schemeClr val="tx1"/>
                </a:solidFill>
              </a:rPr>
              <a:t> failure]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736735DD-FA95-339E-5435-75EBF98F03B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931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COMPLICATIONS cont.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55BDBD3-623D-1E1A-8222-66DA2B50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1"/>
                </a:solidFill>
                <a:cs typeface="Arial" panose="020B0604020202020204" pitchFamily="34" charset="0"/>
              </a:rPr>
              <a:t>                                </a:t>
            </a:r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LOCAL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tx1"/>
                </a:solidFill>
                <a:cs typeface="Arial" panose="020B0604020202020204" pitchFamily="34" charset="0"/>
              </a:rPr>
              <a:t>1-PARALYTIC ILEUS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tx1"/>
                </a:solidFill>
                <a:cs typeface="Arial" panose="020B0604020202020204" pitchFamily="34" charset="0"/>
              </a:rPr>
              <a:t>2-RESIDUAL OR RECURRENT [abdominal ] ABSCESSES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tx1"/>
                </a:solidFill>
                <a:cs typeface="Arial" panose="020B0604020202020204" pitchFamily="34" charset="0"/>
              </a:rPr>
              <a:t>3-PORTAL PYEMIA /LIVER ABSCESS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tx1"/>
                </a:solidFill>
                <a:cs typeface="Arial" panose="020B0604020202020204" pitchFamily="34" charset="0"/>
              </a:rPr>
              <a:t>4-ADHESIVE SMALL BOWEL OBSTRUCTION:-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tx1"/>
                </a:solidFill>
                <a:cs typeface="Arial" panose="020B0604020202020204" pitchFamily="34" charset="0"/>
              </a:rPr>
              <a:t>[Fibrinous in the first few days then fibrous after weeks ,months or years]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317F728F-A937-7452-0876-0C4A8916AB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INTRAPERITONEAL SPACES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1D1635D-5DF7-F075-A6F0-831273028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>
                <a:cs typeface="Arial" panose="020B0604020202020204" pitchFamily="34" charset="0"/>
              </a:rPr>
              <a:t>                         </a:t>
            </a:r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7AB0E963-1B76-728E-6817-B9516C012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7675"/>
            <a:ext cx="4572000" cy="4759325"/>
          </a:xfrm>
          <a:prstGeom prst="rect">
            <a:avLst/>
          </a:prstGeom>
          <a:solidFill>
            <a:schemeClr val="accent2">
              <a:alpha val="4392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3" name="Text Box 6">
            <a:extLst>
              <a:ext uri="{FF2B5EF4-FFF2-40B4-BE49-F238E27FC236}">
                <a16:creationId xmlns:a16="http://schemas.microsoft.com/office/drawing/2014/main" id="{C0654028-9A5D-65D2-5FC5-8CB12F620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2362200" cy="366713"/>
          </a:xfrm>
          <a:prstGeom prst="rect">
            <a:avLst/>
          </a:prstGeom>
          <a:solidFill>
            <a:srgbClr val="8A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CC00"/>
                </a:solidFill>
              </a:rPr>
              <a:t>1-</a:t>
            </a:r>
            <a:r>
              <a:rPr lang="en-US" altLang="en-US" b="1"/>
              <a:t>RT.SUBPHRENIC</a:t>
            </a:r>
          </a:p>
        </p:txBody>
      </p:sp>
      <p:sp>
        <p:nvSpPr>
          <p:cNvPr id="58374" name="Text Box 7">
            <a:extLst>
              <a:ext uri="{FF2B5EF4-FFF2-40B4-BE49-F238E27FC236}">
                <a16:creationId xmlns:a16="http://schemas.microsoft.com/office/drawing/2014/main" id="{A8C9A28D-5DA9-230B-AC18-F9D01CA8E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2286000" cy="2017713"/>
          </a:xfrm>
          <a:prstGeom prst="rect">
            <a:avLst/>
          </a:prstGeom>
          <a:solidFill>
            <a:srgbClr val="244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CC00"/>
                </a:solidFill>
              </a:rPr>
              <a:t>2-</a:t>
            </a:r>
            <a:r>
              <a:rPr lang="en-US" altLang="en-US" b="1"/>
              <a:t>RT.SUBHEPATIC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SOURCE:-  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-GB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-DEUDENUM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-APPENDIX </a:t>
            </a:r>
          </a:p>
        </p:txBody>
      </p:sp>
      <p:sp>
        <p:nvSpPr>
          <p:cNvPr id="58375" name="Freeform 8">
            <a:extLst>
              <a:ext uri="{FF2B5EF4-FFF2-40B4-BE49-F238E27FC236}">
                <a16:creationId xmlns:a16="http://schemas.microsoft.com/office/drawing/2014/main" id="{681C6F73-B54D-3515-9D00-BB8066D3BAF3}"/>
              </a:ext>
            </a:extLst>
          </p:cNvPr>
          <p:cNvSpPr>
            <a:spLocks/>
          </p:cNvSpPr>
          <p:nvPr/>
        </p:nvSpPr>
        <p:spPr bwMode="auto">
          <a:xfrm>
            <a:off x="3136900" y="2693988"/>
            <a:ext cx="1181100" cy="1287462"/>
          </a:xfrm>
          <a:custGeom>
            <a:avLst/>
            <a:gdLst>
              <a:gd name="T0" fmla="*/ 2147483646 w 744"/>
              <a:gd name="T1" fmla="*/ 2147483646 h 811"/>
              <a:gd name="T2" fmla="*/ 2147483646 w 744"/>
              <a:gd name="T3" fmla="*/ 2147483646 h 811"/>
              <a:gd name="T4" fmla="*/ 2147483646 w 744"/>
              <a:gd name="T5" fmla="*/ 2147483646 h 811"/>
              <a:gd name="T6" fmla="*/ 2147483646 w 744"/>
              <a:gd name="T7" fmla="*/ 2147483646 h 811"/>
              <a:gd name="T8" fmla="*/ 2147483646 w 744"/>
              <a:gd name="T9" fmla="*/ 2147483646 h 811"/>
              <a:gd name="T10" fmla="*/ 2147483646 w 744"/>
              <a:gd name="T11" fmla="*/ 2147483646 h 811"/>
              <a:gd name="T12" fmla="*/ 2147483646 w 744"/>
              <a:gd name="T13" fmla="*/ 2147483646 h 811"/>
              <a:gd name="T14" fmla="*/ 2147483646 w 744"/>
              <a:gd name="T15" fmla="*/ 2147483646 h 811"/>
              <a:gd name="T16" fmla="*/ 2147483646 w 744"/>
              <a:gd name="T17" fmla="*/ 2147483646 h 811"/>
              <a:gd name="T18" fmla="*/ 2147483646 w 744"/>
              <a:gd name="T19" fmla="*/ 2147483646 h 811"/>
              <a:gd name="T20" fmla="*/ 2147483646 w 744"/>
              <a:gd name="T21" fmla="*/ 2147483646 h 811"/>
              <a:gd name="T22" fmla="*/ 2147483646 w 744"/>
              <a:gd name="T23" fmla="*/ 2147483646 h 811"/>
              <a:gd name="T24" fmla="*/ 2147483646 w 744"/>
              <a:gd name="T25" fmla="*/ 2147483646 h 811"/>
              <a:gd name="T26" fmla="*/ 2147483646 w 744"/>
              <a:gd name="T27" fmla="*/ 2147483646 h 811"/>
              <a:gd name="T28" fmla="*/ 2147483646 w 744"/>
              <a:gd name="T29" fmla="*/ 2147483646 h 811"/>
              <a:gd name="T30" fmla="*/ 2147483646 w 744"/>
              <a:gd name="T31" fmla="*/ 2147483646 h 811"/>
              <a:gd name="T32" fmla="*/ 2147483646 w 744"/>
              <a:gd name="T33" fmla="*/ 2147483646 h 811"/>
              <a:gd name="T34" fmla="*/ 2147483646 w 744"/>
              <a:gd name="T35" fmla="*/ 2147483646 h 811"/>
              <a:gd name="T36" fmla="*/ 2147483646 w 744"/>
              <a:gd name="T37" fmla="*/ 2147483646 h 811"/>
              <a:gd name="T38" fmla="*/ 2147483646 w 744"/>
              <a:gd name="T39" fmla="*/ 2147483646 h 811"/>
              <a:gd name="T40" fmla="*/ 2147483646 w 744"/>
              <a:gd name="T41" fmla="*/ 2147483646 h 811"/>
              <a:gd name="T42" fmla="*/ 2147483646 w 744"/>
              <a:gd name="T43" fmla="*/ 2147483646 h 811"/>
              <a:gd name="T44" fmla="*/ 2147483646 w 744"/>
              <a:gd name="T45" fmla="*/ 2147483646 h 811"/>
              <a:gd name="T46" fmla="*/ 2147483646 w 744"/>
              <a:gd name="T47" fmla="*/ 2147483646 h 8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744" h="811">
                <a:moveTo>
                  <a:pt x="231" y="120"/>
                </a:moveTo>
                <a:cubicBezTo>
                  <a:pt x="257" y="102"/>
                  <a:pt x="329" y="68"/>
                  <a:pt x="363" y="58"/>
                </a:cubicBezTo>
                <a:cubicBezTo>
                  <a:pt x="391" y="15"/>
                  <a:pt x="425" y="15"/>
                  <a:pt x="470" y="4"/>
                </a:cubicBezTo>
                <a:cubicBezTo>
                  <a:pt x="497" y="7"/>
                  <a:pt x="526" y="0"/>
                  <a:pt x="550" y="13"/>
                </a:cubicBezTo>
                <a:cubicBezTo>
                  <a:pt x="599" y="39"/>
                  <a:pt x="571" y="82"/>
                  <a:pt x="629" y="102"/>
                </a:cubicBezTo>
                <a:cubicBezTo>
                  <a:pt x="647" y="153"/>
                  <a:pt x="658" y="209"/>
                  <a:pt x="674" y="261"/>
                </a:cubicBezTo>
                <a:cubicBezTo>
                  <a:pt x="682" y="288"/>
                  <a:pt x="700" y="341"/>
                  <a:pt x="700" y="341"/>
                </a:cubicBezTo>
                <a:cubicBezTo>
                  <a:pt x="700" y="358"/>
                  <a:pt x="744" y="666"/>
                  <a:pt x="647" y="731"/>
                </a:cubicBezTo>
                <a:cubicBezTo>
                  <a:pt x="633" y="772"/>
                  <a:pt x="625" y="763"/>
                  <a:pt x="585" y="775"/>
                </a:cubicBezTo>
                <a:cubicBezTo>
                  <a:pt x="330" y="765"/>
                  <a:pt x="451" y="778"/>
                  <a:pt x="310" y="731"/>
                </a:cubicBezTo>
                <a:cubicBezTo>
                  <a:pt x="301" y="725"/>
                  <a:pt x="294" y="717"/>
                  <a:pt x="284" y="713"/>
                </a:cubicBezTo>
                <a:cubicBezTo>
                  <a:pt x="267" y="705"/>
                  <a:pt x="231" y="696"/>
                  <a:pt x="231" y="696"/>
                </a:cubicBezTo>
                <a:cubicBezTo>
                  <a:pt x="210" y="699"/>
                  <a:pt x="187" y="696"/>
                  <a:pt x="168" y="704"/>
                </a:cubicBezTo>
                <a:cubicBezTo>
                  <a:pt x="153" y="710"/>
                  <a:pt x="148" y="746"/>
                  <a:pt x="142" y="758"/>
                </a:cubicBezTo>
                <a:cubicBezTo>
                  <a:pt x="126" y="790"/>
                  <a:pt x="103" y="800"/>
                  <a:pt x="71" y="811"/>
                </a:cubicBezTo>
                <a:cubicBezTo>
                  <a:pt x="62" y="808"/>
                  <a:pt x="51" y="809"/>
                  <a:pt x="44" y="802"/>
                </a:cubicBezTo>
                <a:cubicBezTo>
                  <a:pt x="29" y="787"/>
                  <a:pt x="9" y="749"/>
                  <a:pt x="9" y="749"/>
                </a:cubicBezTo>
                <a:cubicBezTo>
                  <a:pt x="13" y="652"/>
                  <a:pt x="0" y="549"/>
                  <a:pt x="53" y="465"/>
                </a:cubicBezTo>
                <a:cubicBezTo>
                  <a:pt x="57" y="399"/>
                  <a:pt x="29" y="312"/>
                  <a:pt x="80" y="270"/>
                </a:cubicBezTo>
                <a:cubicBezTo>
                  <a:pt x="104" y="251"/>
                  <a:pt x="135" y="243"/>
                  <a:pt x="160" y="226"/>
                </a:cubicBezTo>
                <a:cubicBezTo>
                  <a:pt x="169" y="220"/>
                  <a:pt x="186" y="208"/>
                  <a:pt x="186" y="208"/>
                </a:cubicBezTo>
                <a:cubicBezTo>
                  <a:pt x="189" y="193"/>
                  <a:pt x="187" y="177"/>
                  <a:pt x="195" y="164"/>
                </a:cubicBezTo>
                <a:cubicBezTo>
                  <a:pt x="200" y="155"/>
                  <a:pt x="215" y="154"/>
                  <a:pt x="222" y="146"/>
                </a:cubicBezTo>
                <a:cubicBezTo>
                  <a:pt x="228" y="139"/>
                  <a:pt x="228" y="129"/>
                  <a:pt x="231" y="120"/>
                </a:cubicBezTo>
                <a:close/>
              </a:path>
            </a:pathLst>
          </a:custGeom>
          <a:solidFill>
            <a:schemeClr val="accent1">
              <a:alpha val="45882"/>
            </a:schemeClr>
          </a:solidFill>
          <a:ln w="76200" cap="flat" cmpd="sng">
            <a:solidFill>
              <a:srgbClr val="006600"/>
            </a:solidFill>
            <a:prstDash val="lg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6" name="Freeform 9">
            <a:extLst>
              <a:ext uri="{FF2B5EF4-FFF2-40B4-BE49-F238E27FC236}">
                <a16:creationId xmlns:a16="http://schemas.microsoft.com/office/drawing/2014/main" id="{705C69B0-ED6F-D667-5E80-E044867BAAC0}"/>
              </a:ext>
            </a:extLst>
          </p:cNvPr>
          <p:cNvSpPr>
            <a:spLocks/>
          </p:cNvSpPr>
          <p:nvPr/>
        </p:nvSpPr>
        <p:spPr bwMode="auto">
          <a:xfrm>
            <a:off x="4343400" y="2057400"/>
            <a:ext cx="1943100" cy="1898650"/>
          </a:xfrm>
          <a:custGeom>
            <a:avLst/>
            <a:gdLst>
              <a:gd name="T0" fmla="*/ 2147483646 w 1224"/>
              <a:gd name="T1" fmla="*/ 2147483646 h 1196"/>
              <a:gd name="T2" fmla="*/ 2147483646 w 1224"/>
              <a:gd name="T3" fmla="*/ 2147483646 h 1196"/>
              <a:gd name="T4" fmla="*/ 2147483646 w 1224"/>
              <a:gd name="T5" fmla="*/ 2147483646 h 1196"/>
              <a:gd name="T6" fmla="*/ 2147483646 w 1224"/>
              <a:gd name="T7" fmla="*/ 2147483646 h 1196"/>
              <a:gd name="T8" fmla="*/ 2147483646 w 1224"/>
              <a:gd name="T9" fmla="*/ 2147483646 h 1196"/>
              <a:gd name="T10" fmla="*/ 2147483646 w 1224"/>
              <a:gd name="T11" fmla="*/ 2147483646 h 1196"/>
              <a:gd name="T12" fmla="*/ 2147483646 w 1224"/>
              <a:gd name="T13" fmla="*/ 2147483646 h 1196"/>
              <a:gd name="T14" fmla="*/ 2147483646 w 1224"/>
              <a:gd name="T15" fmla="*/ 2147483646 h 1196"/>
              <a:gd name="T16" fmla="*/ 2147483646 w 1224"/>
              <a:gd name="T17" fmla="*/ 2147483646 h 1196"/>
              <a:gd name="T18" fmla="*/ 2147483646 w 1224"/>
              <a:gd name="T19" fmla="*/ 2147483646 h 1196"/>
              <a:gd name="T20" fmla="*/ 2147483646 w 1224"/>
              <a:gd name="T21" fmla="*/ 2147483646 h 1196"/>
              <a:gd name="T22" fmla="*/ 2147483646 w 1224"/>
              <a:gd name="T23" fmla="*/ 2147483646 h 1196"/>
              <a:gd name="T24" fmla="*/ 2147483646 w 1224"/>
              <a:gd name="T25" fmla="*/ 2147483646 h 1196"/>
              <a:gd name="T26" fmla="*/ 2147483646 w 1224"/>
              <a:gd name="T27" fmla="*/ 2147483646 h 1196"/>
              <a:gd name="T28" fmla="*/ 2147483646 w 1224"/>
              <a:gd name="T29" fmla="*/ 2147483646 h 1196"/>
              <a:gd name="T30" fmla="*/ 2147483646 w 1224"/>
              <a:gd name="T31" fmla="*/ 2147483646 h 1196"/>
              <a:gd name="T32" fmla="*/ 2147483646 w 1224"/>
              <a:gd name="T33" fmla="*/ 2147483646 h 1196"/>
              <a:gd name="T34" fmla="*/ 2147483646 w 1224"/>
              <a:gd name="T35" fmla="*/ 2147483646 h 1196"/>
              <a:gd name="T36" fmla="*/ 2147483646 w 1224"/>
              <a:gd name="T37" fmla="*/ 2147483646 h 1196"/>
              <a:gd name="T38" fmla="*/ 2147483646 w 1224"/>
              <a:gd name="T39" fmla="*/ 2147483646 h 1196"/>
              <a:gd name="T40" fmla="*/ 2147483646 w 1224"/>
              <a:gd name="T41" fmla="*/ 2147483646 h 1196"/>
              <a:gd name="T42" fmla="*/ 2147483646 w 1224"/>
              <a:gd name="T43" fmla="*/ 2147483646 h 1196"/>
              <a:gd name="T44" fmla="*/ 2147483646 w 1224"/>
              <a:gd name="T45" fmla="*/ 2147483646 h 1196"/>
              <a:gd name="T46" fmla="*/ 2147483646 w 1224"/>
              <a:gd name="T47" fmla="*/ 2147483646 h 1196"/>
              <a:gd name="T48" fmla="*/ 2147483646 w 1224"/>
              <a:gd name="T49" fmla="*/ 2147483646 h 1196"/>
              <a:gd name="T50" fmla="*/ 2147483646 w 1224"/>
              <a:gd name="T51" fmla="*/ 2147483646 h 1196"/>
              <a:gd name="T52" fmla="*/ 2147483646 w 1224"/>
              <a:gd name="T53" fmla="*/ 2147483646 h 1196"/>
              <a:gd name="T54" fmla="*/ 2147483646 w 1224"/>
              <a:gd name="T55" fmla="*/ 2147483646 h 1196"/>
              <a:gd name="T56" fmla="*/ 2147483646 w 1224"/>
              <a:gd name="T57" fmla="*/ 2147483646 h 1196"/>
              <a:gd name="T58" fmla="*/ 2147483646 w 1224"/>
              <a:gd name="T59" fmla="*/ 2147483646 h 1196"/>
              <a:gd name="T60" fmla="*/ 2147483646 w 1224"/>
              <a:gd name="T61" fmla="*/ 2147483646 h 1196"/>
              <a:gd name="T62" fmla="*/ 2147483646 w 1224"/>
              <a:gd name="T63" fmla="*/ 2147483646 h 1196"/>
              <a:gd name="T64" fmla="*/ 2147483646 w 1224"/>
              <a:gd name="T65" fmla="*/ 2147483646 h 119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24" h="1196">
                <a:moveTo>
                  <a:pt x="410" y="242"/>
                </a:moveTo>
                <a:cubicBezTo>
                  <a:pt x="488" y="215"/>
                  <a:pt x="377" y="251"/>
                  <a:pt x="569" y="224"/>
                </a:cubicBezTo>
                <a:cubicBezTo>
                  <a:pt x="587" y="221"/>
                  <a:pt x="604" y="211"/>
                  <a:pt x="622" y="207"/>
                </a:cubicBezTo>
                <a:cubicBezTo>
                  <a:pt x="682" y="195"/>
                  <a:pt x="740" y="187"/>
                  <a:pt x="791" y="153"/>
                </a:cubicBezTo>
                <a:cubicBezTo>
                  <a:pt x="803" y="135"/>
                  <a:pt x="814" y="118"/>
                  <a:pt x="826" y="100"/>
                </a:cubicBezTo>
                <a:cubicBezTo>
                  <a:pt x="832" y="91"/>
                  <a:pt x="844" y="74"/>
                  <a:pt x="844" y="74"/>
                </a:cubicBezTo>
                <a:cubicBezTo>
                  <a:pt x="847" y="65"/>
                  <a:pt x="846" y="54"/>
                  <a:pt x="853" y="47"/>
                </a:cubicBezTo>
                <a:cubicBezTo>
                  <a:pt x="860" y="40"/>
                  <a:pt x="921" y="16"/>
                  <a:pt x="933" y="12"/>
                </a:cubicBezTo>
                <a:cubicBezTo>
                  <a:pt x="986" y="15"/>
                  <a:pt x="1043" y="0"/>
                  <a:pt x="1092" y="21"/>
                </a:cubicBezTo>
                <a:cubicBezTo>
                  <a:pt x="1111" y="29"/>
                  <a:pt x="1093" y="64"/>
                  <a:pt x="1101" y="83"/>
                </a:cubicBezTo>
                <a:cubicBezTo>
                  <a:pt x="1105" y="92"/>
                  <a:pt x="1118" y="94"/>
                  <a:pt x="1127" y="100"/>
                </a:cubicBezTo>
                <a:cubicBezTo>
                  <a:pt x="1152" y="173"/>
                  <a:pt x="1142" y="135"/>
                  <a:pt x="1154" y="215"/>
                </a:cubicBezTo>
                <a:cubicBezTo>
                  <a:pt x="1149" y="473"/>
                  <a:pt x="1224" y="580"/>
                  <a:pt x="1083" y="721"/>
                </a:cubicBezTo>
                <a:cubicBezTo>
                  <a:pt x="1060" y="786"/>
                  <a:pt x="1093" y="708"/>
                  <a:pt x="1048" y="765"/>
                </a:cubicBezTo>
                <a:cubicBezTo>
                  <a:pt x="1042" y="772"/>
                  <a:pt x="1043" y="783"/>
                  <a:pt x="1039" y="791"/>
                </a:cubicBezTo>
                <a:cubicBezTo>
                  <a:pt x="1028" y="810"/>
                  <a:pt x="1015" y="827"/>
                  <a:pt x="1003" y="845"/>
                </a:cubicBezTo>
                <a:cubicBezTo>
                  <a:pt x="988" y="868"/>
                  <a:pt x="950" y="862"/>
                  <a:pt x="924" y="871"/>
                </a:cubicBezTo>
                <a:cubicBezTo>
                  <a:pt x="915" y="874"/>
                  <a:pt x="897" y="880"/>
                  <a:pt x="897" y="880"/>
                </a:cubicBezTo>
                <a:cubicBezTo>
                  <a:pt x="881" y="891"/>
                  <a:pt x="860" y="895"/>
                  <a:pt x="844" y="907"/>
                </a:cubicBezTo>
                <a:cubicBezTo>
                  <a:pt x="836" y="913"/>
                  <a:pt x="833" y="926"/>
                  <a:pt x="826" y="933"/>
                </a:cubicBezTo>
                <a:cubicBezTo>
                  <a:pt x="808" y="951"/>
                  <a:pt x="796" y="952"/>
                  <a:pt x="773" y="960"/>
                </a:cubicBezTo>
                <a:cubicBezTo>
                  <a:pt x="752" y="991"/>
                  <a:pt x="729" y="995"/>
                  <a:pt x="702" y="1022"/>
                </a:cubicBezTo>
                <a:cubicBezTo>
                  <a:pt x="642" y="1196"/>
                  <a:pt x="306" y="1143"/>
                  <a:pt x="206" y="1146"/>
                </a:cubicBezTo>
                <a:cubicBezTo>
                  <a:pt x="115" y="1139"/>
                  <a:pt x="90" y="1157"/>
                  <a:pt x="46" y="1093"/>
                </a:cubicBezTo>
                <a:cubicBezTo>
                  <a:pt x="21" y="1009"/>
                  <a:pt x="20" y="922"/>
                  <a:pt x="2" y="836"/>
                </a:cubicBezTo>
                <a:cubicBezTo>
                  <a:pt x="5" y="735"/>
                  <a:pt x="0" y="634"/>
                  <a:pt x="11" y="534"/>
                </a:cubicBezTo>
                <a:cubicBezTo>
                  <a:pt x="14" y="508"/>
                  <a:pt x="49" y="507"/>
                  <a:pt x="64" y="499"/>
                </a:cubicBezTo>
                <a:cubicBezTo>
                  <a:pt x="82" y="489"/>
                  <a:pt x="117" y="464"/>
                  <a:pt x="117" y="464"/>
                </a:cubicBezTo>
                <a:cubicBezTo>
                  <a:pt x="140" y="430"/>
                  <a:pt x="155" y="428"/>
                  <a:pt x="188" y="410"/>
                </a:cubicBezTo>
                <a:cubicBezTo>
                  <a:pt x="244" y="379"/>
                  <a:pt x="247" y="369"/>
                  <a:pt x="295" y="322"/>
                </a:cubicBezTo>
                <a:cubicBezTo>
                  <a:pt x="302" y="316"/>
                  <a:pt x="313" y="318"/>
                  <a:pt x="321" y="313"/>
                </a:cubicBezTo>
                <a:cubicBezTo>
                  <a:pt x="340" y="302"/>
                  <a:pt x="374" y="277"/>
                  <a:pt x="374" y="277"/>
                </a:cubicBezTo>
                <a:cubicBezTo>
                  <a:pt x="386" y="242"/>
                  <a:pt x="374" y="254"/>
                  <a:pt x="410" y="242"/>
                </a:cubicBezTo>
                <a:close/>
              </a:path>
            </a:pathLst>
          </a:custGeom>
          <a:solidFill>
            <a:srgbClr val="FF9900">
              <a:alpha val="43137"/>
            </a:srgbClr>
          </a:solidFill>
          <a:ln w="38100" cmpd="sng">
            <a:solidFill>
              <a:srgbClr val="FF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7" name="Line 10">
            <a:extLst>
              <a:ext uri="{FF2B5EF4-FFF2-40B4-BE49-F238E27FC236}">
                <a16:creationId xmlns:a16="http://schemas.microsoft.com/office/drawing/2014/main" id="{8D234459-08A2-34D2-938F-20CFEEC94A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276600"/>
            <a:ext cx="990600" cy="76200"/>
          </a:xfrm>
          <a:prstGeom prst="line">
            <a:avLst/>
          </a:prstGeom>
          <a:noFill/>
          <a:ln w="76200" cmpd="tri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8" name="Freeform 11">
            <a:extLst>
              <a:ext uri="{FF2B5EF4-FFF2-40B4-BE49-F238E27FC236}">
                <a16:creationId xmlns:a16="http://schemas.microsoft.com/office/drawing/2014/main" id="{214400DE-1C55-291E-EB95-CA8DA25272D3}"/>
              </a:ext>
            </a:extLst>
          </p:cNvPr>
          <p:cNvSpPr>
            <a:spLocks/>
          </p:cNvSpPr>
          <p:nvPr/>
        </p:nvSpPr>
        <p:spPr bwMode="auto">
          <a:xfrm>
            <a:off x="2728913" y="1773238"/>
            <a:ext cx="1435100" cy="2184400"/>
          </a:xfrm>
          <a:custGeom>
            <a:avLst/>
            <a:gdLst>
              <a:gd name="T0" fmla="*/ 2147483646 w 904"/>
              <a:gd name="T1" fmla="*/ 2147483646 h 1376"/>
              <a:gd name="T2" fmla="*/ 2147483646 w 904"/>
              <a:gd name="T3" fmla="*/ 2147483646 h 1376"/>
              <a:gd name="T4" fmla="*/ 2147483646 w 904"/>
              <a:gd name="T5" fmla="*/ 2147483646 h 1376"/>
              <a:gd name="T6" fmla="*/ 2147483646 w 904"/>
              <a:gd name="T7" fmla="*/ 0 h 1376"/>
              <a:gd name="T8" fmla="*/ 2147483646 w 904"/>
              <a:gd name="T9" fmla="*/ 2147483646 h 1376"/>
              <a:gd name="T10" fmla="*/ 2147483646 w 904"/>
              <a:gd name="T11" fmla="*/ 2147483646 h 1376"/>
              <a:gd name="T12" fmla="*/ 2147483646 w 904"/>
              <a:gd name="T13" fmla="*/ 2147483646 h 1376"/>
              <a:gd name="T14" fmla="*/ 2147483646 w 904"/>
              <a:gd name="T15" fmla="*/ 2147483646 h 1376"/>
              <a:gd name="T16" fmla="*/ 2147483646 w 904"/>
              <a:gd name="T17" fmla="*/ 2147483646 h 1376"/>
              <a:gd name="T18" fmla="*/ 0 w 904"/>
              <a:gd name="T19" fmla="*/ 2147483646 h 1376"/>
              <a:gd name="T20" fmla="*/ 2147483646 w 904"/>
              <a:gd name="T21" fmla="*/ 2147483646 h 1376"/>
              <a:gd name="T22" fmla="*/ 2147483646 w 904"/>
              <a:gd name="T23" fmla="*/ 2147483646 h 1376"/>
              <a:gd name="T24" fmla="*/ 2147483646 w 904"/>
              <a:gd name="T25" fmla="*/ 2147483646 h 1376"/>
              <a:gd name="T26" fmla="*/ 2147483646 w 904"/>
              <a:gd name="T27" fmla="*/ 2147483646 h 1376"/>
              <a:gd name="T28" fmla="*/ 2147483646 w 904"/>
              <a:gd name="T29" fmla="*/ 2147483646 h 1376"/>
              <a:gd name="T30" fmla="*/ 2147483646 w 904"/>
              <a:gd name="T31" fmla="*/ 2147483646 h 1376"/>
              <a:gd name="T32" fmla="*/ 2147483646 w 904"/>
              <a:gd name="T33" fmla="*/ 2147483646 h 1376"/>
              <a:gd name="T34" fmla="*/ 2147483646 w 904"/>
              <a:gd name="T35" fmla="*/ 2147483646 h 1376"/>
              <a:gd name="T36" fmla="*/ 2147483646 w 904"/>
              <a:gd name="T37" fmla="*/ 2147483646 h 1376"/>
              <a:gd name="T38" fmla="*/ 2147483646 w 904"/>
              <a:gd name="T39" fmla="*/ 2147483646 h 1376"/>
              <a:gd name="T40" fmla="*/ 2147483646 w 904"/>
              <a:gd name="T41" fmla="*/ 2147483646 h 1376"/>
              <a:gd name="T42" fmla="*/ 2147483646 w 904"/>
              <a:gd name="T43" fmla="*/ 2147483646 h 1376"/>
              <a:gd name="T44" fmla="*/ 2147483646 w 904"/>
              <a:gd name="T45" fmla="*/ 2147483646 h 1376"/>
              <a:gd name="T46" fmla="*/ 2147483646 w 904"/>
              <a:gd name="T47" fmla="*/ 2147483646 h 1376"/>
              <a:gd name="T48" fmla="*/ 2147483646 w 904"/>
              <a:gd name="T49" fmla="*/ 2147483646 h 1376"/>
              <a:gd name="T50" fmla="*/ 2147483646 w 904"/>
              <a:gd name="T51" fmla="*/ 2147483646 h 1376"/>
              <a:gd name="T52" fmla="*/ 2147483646 w 904"/>
              <a:gd name="T53" fmla="*/ 2147483646 h 13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904" h="1376">
                <a:moveTo>
                  <a:pt x="886" y="177"/>
                </a:moveTo>
                <a:cubicBezTo>
                  <a:pt x="855" y="128"/>
                  <a:pt x="817" y="88"/>
                  <a:pt x="762" y="70"/>
                </a:cubicBezTo>
                <a:cubicBezTo>
                  <a:pt x="756" y="61"/>
                  <a:pt x="754" y="49"/>
                  <a:pt x="745" y="44"/>
                </a:cubicBezTo>
                <a:cubicBezTo>
                  <a:pt x="708" y="21"/>
                  <a:pt x="646" y="10"/>
                  <a:pt x="603" y="0"/>
                </a:cubicBezTo>
                <a:cubicBezTo>
                  <a:pt x="466" y="6"/>
                  <a:pt x="330" y="12"/>
                  <a:pt x="195" y="35"/>
                </a:cubicBezTo>
                <a:cubicBezTo>
                  <a:pt x="143" y="71"/>
                  <a:pt x="147" y="86"/>
                  <a:pt x="115" y="132"/>
                </a:cubicBezTo>
                <a:cubicBezTo>
                  <a:pt x="100" y="192"/>
                  <a:pt x="75" y="249"/>
                  <a:pt x="62" y="310"/>
                </a:cubicBezTo>
                <a:cubicBezTo>
                  <a:pt x="56" y="339"/>
                  <a:pt x="50" y="369"/>
                  <a:pt x="44" y="398"/>
                </a:cubicBezTo>
                <a:cubicBezTo>
                  <a:pt x="41" y="410"/>
                  <a:pt x="36" y="434"/>
                  <a:pt x="36" y="434"/>
                </a:cubicBezTo>
                <a:cubicBezTo>
                  <a:pt x="30" y="522"/>
                  <a:pt x="17" y="596"/>
                  <a:pt x="0" y="682"/>
                </a:cubicBezTo>
                <a:cubicBezTo>
                  <a:pt x="6" y="860"/>
                  <a:pt x="15" y="1030"/>
                  <a:pt x="36" y="1205"/>
                </a:cubicBezTo>
                <a:cubicBezTo>
                  <a:pt x="39" y="1230"/>
                  <a:pt x="62" y="1349"/>
                  <a:pt x="80" y="1355"/>
                </a:cubicBezTo>
                <a:cubicBezTo>
                  <a:pt x="105" y="1364"/>
                  <a:pt x="133" y="1361"/>
                  <a:pt x="160" y="1364"/>
                </a:cubicBezTo>
                <a:cubicBezTo>
                  <a:pt x="184" y="1361"/>
                  <a:pt x="220" y="1376"/>
                  <a:pt x="231" y="1355"/>
                </a:cubicBezTo>
                <a:cubicBezTo>
                  <a:pt x="257" y="1302"/>
                  <a:pt x="229" y="1234"/>
                  <a:pt x="248" y="1178"/>
                </a:cubicBezTo>
                <a:cubicBezTo>
                  <a:pt x="249" y="1146"/>
                  <a:pt x="215" y="867"/>
                  <a:pt x="328" y="833"/>
                </a:cubicBezTo>
                <a:cubicBezTo>
                  <a:pt x="346" y="821"/>
                  <a:pt x="374" y="817"/>
                  <a:pt x="381" y="797"/>
                </a:cubicBezTo>
                <a:cubicBezTo>
                  <a:pt x="390" y="770"/>
                  <a:pt x="399" y="744"/>
                  <a:pt x="408" y="717"/>
                </a:cubicBezTo>
                <a:cubicBezTo>
                  <a:pt x="411" y="708"/>
                  <a:pt x="409" y="696"/>
                  <a:pt x="417" y="691"/>
                </a:cubicBezTo>
                <a:cubicBezTo>
                  <a:pt x="462" y="661"/>
                  <a:pt x="475" y="652"/>
                  <a:pt x="523" y="638"/>
                </a:cubicBezTo>
                <a:cubicBezTo>
                  <a:pt x="560" y="613"/>
                  <a:pt x="588" y="589"/>
                  <a:pt x="629" y="576"/>
                </a:cubicBezTo>
                <a:cubicBezTo>
                  <a:pt x="660" y="556"/>
                  <a:pt x="679" y="535"/>
                  <a:pt x="700" y="505"/>
                </a:cubicBezTo>
                <a:cubicBezTo>
                  <a:pt x="714" y="464"/>
                  <a:pt x="722" y="422"/>
                  <a:pt x="736" y="381"/>
                </a:cubicBezTo>
                <a:cubicBezTo>
                  <a:pt x="743" y="361"/>
                  <a:pt x="771" y="357"/>
                  <a:pt x="789" y="345"/>
                </a:cubicBezTo>
                <a:cubicBezTo>
                  <a:pt x="798" y="339"/>
                  <a:pt x="815" y="327"/>
                  <a:pt x="815" y="327"/>
                </a:cubicBezTo>
                <a:cubicBezTo>
                  <a:pt x="845" y="284"/>
                  <a:pt x="827" y="256"/>
                  <a:pt x="877" y="239"/>
                </a:cubicBezTo>
                <a:cubicBezTo>
                  <a:pt x="904" y="198"/>
                  <a:pt x="894" y="158"/>
                  <a:pt x="860" y="124"/>
                </a:cubicBezTo>
              </a:path>
            </a:pathLst>
          </a:custGeom>
          <a:noFill/>
          <a:ln w="38100" cmpd="sng">
            <a:solidFill>
              <a:srgbClr val="612E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9" name="Text Box 12">
            <a:extLst>
              <a:ext uri="{FF2B5EF4-FFF2-40B4-BE49-F238E27FC236}">
                <a16:creationId xmlns:a16="http://schemas.microsoft.com/office/drawing/2014/main" id="{74563572-D60A-2E2E-987E-991523FF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438400"/>
            <a:ext cx="2286000" cy="2714625"/>
          </a:xfrm>
          <a:prstGeom prst="rect">
            <a:avLst/>
          </a:prstGeom>
          <a:solidFill>
            <a:srgbClr val="C8A200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CC00"/>
                </a:solidFill>
              </a:rPr>
              <a:t>3-</a:t>
            </a:r>
            <a:r>
              <a:rPr lang="en-US" altLang="en-US" b="1"/>
              <a:t>LT.SUBPHRENIC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SOURCE:-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STOMACH       	-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-      PANC.TAIL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-      SPLEEN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-SPL.FLEX. OF COLON</a:t>
            </a:r>
          </a:p>
        </p:txBody>
      </p:sp>
      <p:sp>
        <p:nvSpPr>
          <p:cNvPr id="58380" name="Line 13">
            <a:extLst>
              <a:ext uri="{FF2B5EF4-FFF2-40B4-BE49-F238E27FC236}">
                <a16:creationId xmlns:a16="http://schemas.microsoft.com/office/drawing/2014/main" id="{58E9B02C-9CFF-F221-5FFB-A336F72613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2667000"/>
            <a:ext cx="762000" cy="0"/>
          </a:xfrm>
          <a:prstGeom prst="line">
            <a:avLst/>
          </a:prstGeom>
          <a:noFill/>
          <a:ln w="76200" cmpd="tri">
            <a:solidFill>
              <a:srgbClr val="FF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4">
            <a:extLst>
              <a:ext uri="{FF2B5EF4-FFF2-40B4-BE49-F238E27FC236}">
                <a16:creationId xmlns:a16="http://schemas.microsoft.com/office/drawing/2014/main" id="{36D90B1D-0E11-87B6-675B-581B0C9FA7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2286000"/>
            <a:ext cx="609600" cy="0"/>
          </a:xfrm>
          <a:prstGeom prst="line">
            <a:avLst/>
          </a:prstGeom>
          <a:noFill/>
          <a:ln w="76200" cmpd="tri">
            <a:solidFill>
              <a:srgbClr val="612E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>
            <a:extLst>
              <a:ext uri="{FF2B5EF4-FFF2-40B4-BE49-F238E27FC236}">
                <a16:creationId xmlns:a16="http://schemas.microsoft.com/office/drawing/2014/main" id="{1DE2A536-AD64-A983-029A-E5004563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Freeform 5">
            <a:extLst>
              <a:ext uri="{FF2B5EF4-FFF2-40B4-BE49-F238E27FC236}">
                <a16:creationId xmlns:a16="http://schemas.microsoft.com/office/drawing/2014/main" id="{4A7974A2-DF99-03C2-85A7-8A6F7865BB32}"/>
              </a:ext>
            </a:extLst>
          </p:cNvPr>
          <p:cNvSpPr>
            <a:spLocks/>
          </p:cNvSpPr>
          <p:nvPr/>
        </p:nvSpPr>
        <p:spPr bwMode="auto">
          <a:xfrm>
            <a:off x="5029200" y="2286000"/>
            <a:ext cx="3702050" cy="1257300"/>
          </a:xfrm>
          <a:custGeom>
            <a:avLst/>
            <a:gdLst>
              <a:gd name="T0" fmla="*/ 2147483646 w 2332"/>
              <a:gd name="T1" fmla="*/ 2147483646 h 792"/>
              <a:gd name="T2" fmla="*/ 2147483646 w 2332"/>
              <a:gd name="T3" fmla="*/ 2147483646 h 792"/>
              <a:gd name="T4" fmla="*/ 2147483646 w 2332"/>
              <a:gd name="T5" fmla="*/ 2147483646 h 792"/>
              <a:gd name="T6" fmla="*/ 2147483646 w 2332"/>
              <a:gd name="T7" fmla="*/ 2147483646 h 792"/>
              <a:gd name="T8" fmla="*/ 2147483646 w 2332"/>
              <a:gd name="T9" fmla="*/ 2147483646 h 792"/>
              <a:gd name="T10" fmla="*/ 2147483646 w 2332"/>
              <a:gd name="T11" fmla="*/ 2147483646 h 792"/>
              <a:gd name="T12" fmla="*/ 2147483646 w 2332"/>
              <a:gd name="T13" fmla="*/ 2147483646 h 792"/>
              <a:gd name="T14" fmla="*/ 2147483646 w 2332"/>
              <a:gd name="T15" fmla="*/ 2147483646 h 792"/>
              <a:gd name="T16" fmla="*/ 2147483646 w 2332"/>
              <a:gd name="T17" fmla="*/ 2147483646 h 792"/>
              <a:gd name="T18" fmla="*/ 2147483646 w 2332"/>
              <a:gd name="T19" fmla="*/ 2147483646 h 792"/>
              <a:gd name="T20" fmla="*/ 2147483646 w 2332"/>
              <a:gd name="T21" fmla="*/ 2147483646 h 792"/>
              <a:gd name="T22" fmla="*/ 2147483646 w 2332"/>
              <a:gd name="T23" fmla="*/ 2147483646 h 792"/>
              <a:gd name="T24" fmla="*/ 2147483646 w 2332"/>
              <a:gd name="T25" fmla="*/ 2147483646 h 792"/>
              <a:gd name="T26" fmla="*/ 2147483646 w 2332"/>
              <a:gd name="T27" fmla="*/ 2147483646 h 792"/>
              <a:gd name="T28" fmla="*/ 2147483646 w 2332"/>
              <a:gd name="T29" fmla="*/ 2147483646 h 792"/>
              <a:gd name="T30" fmla="*/ 2147483646 w 2332"/>
              <a:gd name="T31" fmla="*/ 2147483646 h 792"/>
              <a:gd name="T32" fmla="*/ 2147483646 w 2332"/>
              <a:gd name="T33" fmla="*/ 2147483646 h 792"/>
              <a:gd name="T34" fmla="*/ 2147483646 w 2332"/>
              <a:gd name="T35" fmla="*/ 2147483646 h 792"/>
              <a:gd name="T36" fmla="*/ 2147483646 w 2332"/>
              <a:gd name="T37" fmla="*/ 2147483646 h 792"/>
              <a:gd name="T38" fmla="*/ 2147483646 w 2332"/>
              <a:gd name="T39" fmla="*/ 2147483646 h 792"/>
              <a:gd name="T40" fmla="*/ 2147483646 w 2332"/>
              <a:gd name="T41" fmla="*/ 2147483646 h 792"/>
              <a:gd name="T42" fmla="*/ 2147483646 w 2332"/>
              <a:gd name="T43" fmla="*/ 2147483646 h 792"/>
              <a:gd name="T44" fmla="*/ 2147483646 w 2332"/>
              <a:gd name="T45" fmla="*/ 2147483646 h 792"/>
              <a:gd name="T46" fmla="*/ 2147483646 w 2332"/>
              <a:gd name="T47" fmla="*/ 2147483646 h 792"/>
              <a:gd name="T48" fmla="*/ 2147483646 w 2332"/>
              <a:gd name="T49" fmla="*/ 2147483646 h 792"/>
              <a:gd name="T50" fmla="*/ 2147483646 w 2332"/>
              <a:gd name="T51" fmla="*/ 2147483646 h 792"/>
              <a:gd name="T52" fmla="*/ 2147483646 w 2332"/>
              <a:gd name="T53" fmla="*/ 2147483646 h 7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332" h="792">
                <a:moveTo>
                  <a:pt x="2040" y="93"/>
                </a:moveTo>
                <a:cubicBezTo>
                  <a:pt x="2119" y="68"/>
                  <a:pt x="2157" y="78"/>
                  <a:pt x="2251" y="84"/>
                </a:cubicBezTo>
                <a:cubicBezTo>
                  <a:pt x="2293" y="209"/>
                  <a:pt x="2332" y="383"/>
                  <a:pt x="2232" y="477"/>
                </a:cubicBezTo>
                <a:cubicBezTo>
                  <a:pt x="2220" y="513"/>
                  <a:pt x="2213" y="520"/>
                  <a:pt x="2177" y="532"/>
                </a:cubicBezTo>
                <a:cubicBezTo>
                  <a:pt x="2132" y="562"/>
                  <a:pt x="2090" y="596"/>
                  <a:pt x="2049" y="632"/>
                </a:cubicBezTo>
                <a:cubicBezTo>
                  <a:pt x="1984" y="689"/>
                  <a:pt x="2031" y="669"/>
                  <a:pt x="1976" y="687"/>
                </a:cubicBezTo>
                <a:cubicBezTo>
                  <a:pt x="1918" y="726"/>
                  <a:pt x="1826" y="741"/>
                  <a:pt x="1757" y="742"/>
                </a:cubicBezTo>
                <a:cubicBezTo>
                  <a:pt x="1349" y="748"/>
                  <a:pt x="940" y="748"/>
                  <a:pt x="532" y="751"/>
                </a:cubicBezTo>
                <a:cubicBezTo>
                  <a:pt x="403" y="792"/>
                  <a:pt x="258" y="783"/>
                  <a:pt x="129" y="742"/>
                </a:cubicBezTo>
                <a:cubicBezTo>
                  <a:pt x="120" y="736"/>
                  <a:pt x="112" y="729"/>
                  <a:pt x="102" y="724"/>
                </a:cubicBezTo>
                <a:cubicBezTo>
                  <a:pt x="94" y="720"/>
                  <a:pt x="83" y="720"/>
                  <a:pt x="75" y="715"/>
                </a:cubicBezTo>
                <a:cubicBezTo>
                  <a:pt x="58" y="705"/>
                  <a:pt x="45" y="689"/>
                  <a:pt x="29" y="678"/>
                </a:cubicBezTo>
                <a:cubicBezTo>
                  <a:pt x="2" y="596"/>
                  <a:pt x="0" y="612"/>
                  <a:pt x="20" y="495"/>
                </a:cubicBezTo>
                <a:cubicBezTo>
                  <a:pt x="24" y="474"/>
                  <a:pt x="63" y="439"/>
                  <a:pt x="75" y="422"/>
                </a:cubicBezTo>
                <a:cubicBezTo>
                  <a:pt x="96" y="358"/>
                  <a:pt x="75" y="373"/>
                  <a:pt x="120" y="358"/>
                </a:cubicBezTo>
                <a:cubicBezTo>
                  <a:pt x="175" y="306"/>
                  <a:pt x="99" y="372"/>
                  <a:pt x="166" y="331"/>
                </a:cubicBezTo>
                <a:cubicBezTo>
                  <a:pt x="226" y="293"/>
                  <a:pt x="136" y="328"/>
                  <a:pt x="212" y="303"/>
                </a:cubicBezTo>
                <a:cubicBezTo>
                  <a:pt x="237" y="286"/>
                  <a:pt x="258" y="262"/>
                  <a:pt x="285" y="248"/>
                </a:cubicBezTo>
                <a:cubicBezTo>
                  <a:pt x="375" y="202"/>
                  <a:pt x="505" y="208"/>
                  <a:pt x="596" y="203"/>
                </a:cubicBezTo>
                <a:cubicBezTo>
                  <a:pt x="614" y="196"/>
                  <a:pt x="635" y="195"/>
                  <a:pt x="651" y="184"/>
                </a:cubicBezTo>
                <a:cubicBezTo>
                  <a:pt x="680" y="165"/>
                  <a:pt x="688" y="131"/>
                  <a:pt x="715" y="111"/>
                </a:cubicBezTo>
                <a:cubicBezTo>
                  <a:pt x="771" y="69"/>
                  <a:pt x="831" y="25"/>
                  <a:pt x="897" y="1"/>
                </a:cubicBezTo>
                <a:cubicBezTo>
                  <a:pt x="928" y="4"/>
                  <a:pt x="960" y="0"/>
                  <a:pt x="989" y="11"/>
                </a:cubicBezTo>
                <a:cubicBezTo>
                  <a:pt x="998" y="14"/>
                  <a:pt x="991" y="32"/>
                  <a:pt x="998" y="38"/>
                </a:cubicBezTo>
                <a:cubicBezTo>
                  <a:pt x="1008" y="46"/>
                  <a:pt x="1023" y="44"/>
                  <a:pt x="1035" y="47"/>
                </a:cubicBezTo>
                <a:cubicBezTo>
                  <a:pt x="1055" y="78"/>
                  <a:pt x="1042" y="75"/>
                  <a:pt x="1062" y="75"/>
                </a:cubicBezTo>
                <a:lnTo>
                  <a:pt x="2040" y="93"/>
                </a:lnTo>
                <a:close/>
              </a:path>
            </a:pathLst>
          </a:custGeom>
          <a:solidFill>
            <a:srgbClr val="FF00FF">
              <a:alpha val="12941"/>
            </a:srgbClr>
          </a:solidFill>
          <a:ln w="28575" cap="flat" cmpd="sng">
            <a:solidFill>
              <a:srgbClr val="612EB4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6" name="Text Box 7">
            <a:extLst>
              <a:ext uri="{FF2B5EF4-FFF2-40B4-BE49-F238E27FC236}">
                <a16:creationId xmlns:a16="http://schemas.microsoft.com/office/drawing/2014/main" id="{553F6508-D672-57CD-87DC-7CE03CAA7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4114800" cy="187325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CC00"/>
                </a:solidFill>
              </a:rPr>
              <a:t>4-</a:t>
            </a:r>
            <a:r>
              <a:rPr lang="en-US" altLang="en-US" sz="2000" b="1"/>
              <a:t>LESSER SAC ABSCESS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000" b="1"/>
              <a:t> </a:t>
            </a:r>
            <a:r>
              <a:rPr lang="en-US" altLang="en-US" sz="2400" b="1"/>
              <a:t>- </a:t>
            </a:r>
            <a:r>
              <a:rPr lang="en-US" altLang="en-US" sz="2000" b="1"/>
              <a:t>PANCREATITIS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sz="2000" b="1"/>
              <a:t> </a:t>
            </a:r>
            <a:r>
              <a:rPr lang="en-US" altLang="en-US" sz="2400" b="1"/>
              <a:t>- </a:t>
            </a:r>
            <a:r>
              <a:rPr lang="en-US" altLang="en-US" sz="2000" b="1"/>
              <a:t>STOMACH POSTEROR WALL 	PERFORATION.  </a:t>
            </a:r>
          </a:p>
        </p:txBody>
      </p:sp>
      <p:sp>
        <p:nvSpPr>
          <p:cNvPr id="59397" name="Line 8">
            <a:extLst>
              <a:ext uri="{FF2B5EF4-FFF2-40B4-BE49-F238E27FC236}">
                <a16:creationId xmlns:a16="http://schemas.microsoft.com/office/drawing/2014/main" id="{9C867E7A-D5F3-6381-7459-3435AC6AC3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048000"/>
            <a:ext cx="1905000" cy="381000"/>
          </a:xfrm>
          <a:prstGeom prst="line">
            <a:avLst/>
          </a:prstGeom>
          <a:noFill/>
          <a:ln w="76200">
            <a:solidFill>
              <a:srgbClr val="B4005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86933CEC-D18E-1A96-B5F3-678F05EE049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1008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SUBPHRENIC ABSCESS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65184CCB-9364-5394-0C80-7861E1F2F9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458200" cy="4953000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PICTERE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    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NONSPCIFIC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</a:t>
            </a:r>
            <a:r>
              <a:rPr lang="en-US" altLang="en-US" b="1" dirty="0">
                <a:solidFill>
                  <a:srgbClr val="FFCC00"/>
                </a:solidFill>
              </a:rPr>
              <a:t>PUS  SOMEWHERE, PUS  NO WHERE  ELSE, PUS UNDER THE</a:t>
            </a:r>
            <a:r>
              <a:rPr lang="en-US" altLang="en-US" sz="1800" b="1" dirty="0">
                <a:solidFill>
                  <a:srgbClr val="FFCC00"/>
                </a:solidFill>
              </a:rPr>
              <a:t>    	                                        </a:t>
            </a:r>
            <a:r>
              <a:rPr lang="en-US" altLang="en-US" b="1" dirty="0">
                <a:solidFill>
                  <a:srgbClr val="FFCC00"/>
                </a:solidFill>
              </a:rPr>
              <a:t>DIAPHRAGM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COSTITUTIONAL SYMPTOMS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EPIGASTRIC PAIN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SHOULDER TIP PAIN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PERSISTENT HICCOUGHS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LEUCOCYTOSIS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CXR;  BASAL EFFUSION , TENTED DIAPHRAGM e` AIR FLUID LEVEL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&amp; CT ; ARE THE MAIN DIAGNOSTIC TOOLS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RADIOLABELLED WHITE CELLS</a:t>
            </a:r>
            <a:r>
              <a:rPr lang="ar-JO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DIFFICULT CASES</a:t>
            </a:r>
            <a:endParaRPr lang="ar-JO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rgbClr val="99CC00"/>
                </a:solidFill>
              </a:rPr>
              <a:t>DRAIN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:EXTRAPERITONEALY.OR INSERT A CATHETER WITH </a:t>
            </a: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GUIDANCE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sxray5">
            <a:extLst>
              <a:ext uri="{FF2B5EF4-FFF2-40B4-BE49-F238E27FC236}">
                <a16:creationId xmlns:a16="http://schemas.microsoft.com/office/drawing/2014/main" id="{5AD4B938-DD18-E03F-8E97-9422DABCE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543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35D3-EDBF-54AB-4206-589355DBA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ar-JO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599A5B0-B09D-1491-3D13-F091F11F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ar-JO" altLang="en-US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7525DC2D-D7DB-9AD4-1361-AF16B34FA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1" r="8368"/>
          <a:stretch>
            <a:fillRect/>
          </a:stretch>
        </p:blipFill>
        <p:spPr bwMode="auto">
          <a:xfrm>
            <a:off x="-76200" y="52388"/>
            <a:ext cx="9296400" cy="68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 descr="chf_right%20effusion">
            <a:extLst>
              <a:ext uri="{FF2B5EF4-FFF2-40B4-BE49-F238E27FC236}">
                <a16:creationId xmlns:a16="http://schemas.microsoft.com/office/drawing/2014/main" id="{FEB9C88B-B03B-2D8E-C87C-52F077630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5715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Line 6">
            <a:extLst>
              <a:ext uri="{FF2B5EF4-FFF2-40B4-BE49-F238E27FC236}">
                <a16:creationId xmlns:a16="http://schemas.microsoft.com/office/drawing/2014/main" id="{035642B7-7287-00B5-B769-31970242B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419600"/>
            <a:ext cx="381000" cy="2286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Text Box 7">
            <a:extLst>
              <a:ext uri="{FF2B5EF4-FFF2-40B4-BE49-F238E27FC236}">
                <a16:creationId xmlns:a16="http://schemas.microsoft.com/office/drawing/2014/main" id="{A0BDDEF7-0712-555A-C09A-6F9603531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674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400" b="1"/>
              <a:t>RT.SIDE PLEURAL EFFUSION IN        RT.SUPHRENIC ABSCESS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E96F4CBE-36E4-57B5-DF90-25052F0424E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855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FORMS OF ABSCESSES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9AD33C48-D8B7-F52C-9161-FA68C588B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447800"/>
            <a:ext cx="7543800" cy="442118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1-PELVIC 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2-SUBPHRENIC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</a:t>
            </a:r>
            <a:r>
              <a:rPr lang="en-US" altLang="en-US" sz="2800" b="1" dirty="0">
                <a:solidFill>
                  <a:schemeClr val="accent2"/>
                </a:solidFill>
              </a:rPr>
              <a:t>PELVIC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COMMONEST;  APPENDIX, TUBES, DIVERTICULITIS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AND EFFECT OF GRAVITY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SWINGING TEMPERATURE,MUCOUS DIARRHOEA</a:t>
            </a:r>
            <a:endParaRPr lang="ar-JO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P/R: BULGING TENDER  DOUGLAS  OR  RECTO- VESICAL POUCH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DRAINAGE ;  THROUGH  VAGINA, RECTUM.                       OR ASPIRATION  UNDER  US  GUIDANCE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>
            <a:extLst>
              <a:ext uri="{FF2B5EF4-FFF2-40B4-BE49-F238E27FC236}">
                <a16:creationId xmlns:a16="http://schemas.microsoft.com/office/drawing/2014/main" id="{9431A6E7-FFC9-54B4-38BA-5EC5305F577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819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EXTRAPERITONEAL SPACES</a:t>
            </a:r>
          </a:p>
        </p:txBody>
      </p:sp>
      <p:pic>
        <p:nvPicPr>
          <p:cNvPr id="64515" name="Picture 5" descr="image531">
            <a:hlinkClick r:id="rId2"/>
            <a:extLst>
              <a:ext uri="{FF2B5EF4-FFF2-40B4-BE49-F238E27FC236}">
                <a16:creationId xmlns:a16="http://schemas.microsoft.com/office/drawing/2014/main" id="{32F5E88A-9792-BCCD-C2EE-5E7ACB21E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191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Freeform 7">
            <a:extLst>
              <a:ext uri="{FF2B5EF4-FFF2-40B4-BE49-F238E27FC236}">
                <a16:creationId xmlns:a16="http://schemas.microsoft.com/office/drawing/2014/main" id="{5F816DEE-083F-23E9-B80D-B57CE38CBA5F}"/>
              </a:ext>
            </a:extLst>
          </p:cNvPr>
          <p:cNvSpPr>
            <a:spLocks/>
          </p:cNvSpPr>
          <p:nvPr/>
        </p:nvSpPr>
        <p:spPr bwMode="auto">
          <a:xfrm>
            <a:off x="5080000" y="3163888"/>
            <a:ext cx="1136650" cy="1408112"/>
          </a:xfrm>
          <a:custGeom>
            <a:avLst/>
            <a:gdLst>
              <a:gd name="T0" fmla="*/ 2147483646 w 716"/>
              <a:gd name="T1" fmla="*/ 2147483646 h 887"/>
              <a:gd name="T2" fmla="*/ 2147483646 w 716"/>
              <a:gd name="T3" fmla="*/ 2147483646 h 887"/>
              <a:gd name="T4" fmla="*/ 2147483646 w 716"/>
              <a:gd name="T5" fmla="*/ 2147483646 h 887"/>
              <a:gd name="T6" fmla="*/ 2147483646 w 716"/>
              <a:gd name="T7" fmla="*/ 2147483646 h 887"/>
              <a:gd name="T8" fmla="*/ 2147483646 w 716"/>
              <a:gd name="T9" fmla="*/ 2147483646 h 887"/>
              <a:gd name="T10" fmla="*/ 2147483646 w 716"/>
              <a:gd name="T11" fmla="*/ 2147483646 h 887"/>
              <a:gd name="T12" fmla="*/ 2147483646 w 716"/>
              <a:gd name="T13" fmla="*/ 2147483646 h 887"/>
              <a:gd name="T14" fmla="*/ 2147483646 w 716"/>
              <a:gd name="T15" fmla="*/ 2147483646 h 887"/>
              <a:gd name="T16" fmla="*/ 0 w 716"/>
              <a:gd name="T17" fmla="*/ 2147483646 h 887"/>
              <a:gd name="T18" fmla="*/ 2147483646 w 716"/>
              <a:gd name="T19" fmla="*/ 2147483646 h 887"/>
              <a:gd name="T20" fmla="*/ 2147483646 w 716"/>
              <a:gd name="T21" fmla="*/ 2147483646 h 887"/>
              <a:gd name="T22" fmla="*/ 2147483646 w 716"/>
              <a:gd name="T23" fmla="*/ 2147483646 h 887"/>
              <a:gd name="T24" fmla="*/ 2147483646 w 716"/>
              <a:gd name="T25" fmla="*/ 2147483646 h 887"/>
              <a:gd name="T26" fmla="*/ 2147483646 w 716"/>
              <a:gd name="T27" fmla="*/ 0 h 887"/>
              <a:gd name="T28" fmla="*/ 2147483646 w 716"/>
              <a:gd name="T29" fmla="*/ 2147483646 h 887"/>
              <a:gd name="T30" fmla="*/ 2147483646 w 716"/>
              <a:gd name="T31" fmla="*/ 2147483646 h 887"/>
              <a:gd name="T32" fmla="*/ 2147483646 w 716"/>
              <a:gd name="T33" fmla="*/ 2147483646 h 8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16" h="887">
                <a:moveTo>
                  <a:pt x="613" y="860"/>
                </a:moveTo>
                <a:cubicBezTo>
                  <a:pt x="580" y="871"/>
                  <a:pt x="545" y="876"/>
                  <a:pt x="512" y="887"/>
                </a:cubicBezTo>
                <a:cubicBezTo>
                  <a:pt x="436" y="884"/>
                  <a:pt x="359" y="883"/>
                  <a:pt x="283" y="878"/>
                </a:cubicBezTo>
                <a:cubicBezTo>
                  <a:pt x="250" y="876"/>
                  <a:pt x="261" y="867"/>
                  <a:pt x="238" y="850"/>
                </a:cubicBezTo>
                <a:cubicBezTo>
                  <a:pt x="220" y="837"/>
                  <a:pt x="183" y="814"/>
                  <a:pt x="183" y="814"/>
                </a:cubicBezTo>
                <a:cubicBezTo>
                  <a:pt x="162" y="748"/>
                  <a:pt x="192" y="822"/>
                  <a:pt x="146" y="768"/>
                </a:cubicBezTo>
                <a:cubicBezTo>
                  <a:pt x="124" y="742"/>
                  <a:pt x="117" y="711"/>
                  <a:pt x="91" y="686"/>
                </a:cubicBezTo>
                <a:cubicBezTo>
                  <a:pt x="77" y="642"/>
                  <a:pt x="45" y="609"/>
                  <a:pt x="27" y="567"/>
                </a:cubicBezTo>
                <a:cubicBezTo>
                  <a:pt x="10" y="528"/>
                  <a:pt x="7" y="481"/>
                  <a:pt x="0" y="439"/>
                </a:cubicBezTo>
                <a:cubicBezTo>
                  <a:pt x="3" y="363"/>
                  <a:pt x="5" y="286"/>
                  <a:pt x="9" y="210"/>
                </a:cubicBezTo>
                <a:cubicBezTo>
                  <a:pt x="11" y="183"/>
                  <a:pt x="8" y="154"/>
                  <a:pt x="18" y="128"/>
                </a:cubicBezTo>
                <a:cubicBezTo>
                  <a:pt x="22" y="118"/>
                  <a:pt x="37" y="117"/>
                  <a:pt x="46" y="110"/>
                </a:cubicBezTo>
                <a:cubicBezTo>
                  <a:pt x="72" y="88"/>
                  <a:pt x="83" y="57"/>
                  <a:pt x="110" y="37"/>
                </a:cubicBezTo>
                <a:cubicBezTo>
                  <a:pt x="128" y="24"/>
                  <a:pt x="165" y="0"/>
                  <a:pt x="165" y="0"/>
                </a:cubicBezTo>
                <a:cubicBezTo>
                  <a:pt x="308" y="3"/>
                  <a:pt x="451" y="0"/>
                  <a:pt x="594" y="9"/>
                </a:cubicBezTo>
                <a:cubicBezTo>
                  <a:pt x="620" y="11"/>
                  <a:pt x="635" y="114"/>
                  <a:pt x="640" y="128"/>
                </a:cubicBezTo>
                <a:cubicBezTo>
                  <a:pt x="716" y="360"/>
                  <a:pt x="622" y="616"/>
                  <a:pt x="613" y="860"/>
                </a:cubicBezTo>
                <a:close/>
              </a:path>
            </a:pathLst>
          </a:custGeom>
          <a:solidFill>
            <a:srgbClr val="FFCC99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Text Box 8">
            <a:extLst>
              <a:ext uri="{FF2B5EF4-FFF2-40B4-BE49-F238E27FC236}">
                <a16:creationId xmlns:a16="http://schemas.microsoft.com/office/drawing/2014/main" id="{1E4CBC06-79C2-D575-9D8E-6661A1C0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133600"/>
            <a:ext cx="3810000" cy="1054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1-BARE AREA OF THE LIVER;</a:t>
            </a:r>
          </a:p>
          <a:p>
            <a:pPr rtl="1" eaLnBrk="1" hangingPunct="1">
              <a:spcBef>
                <a:spcPct val="50000"/>
              </a:spcBef>
            </a:pPr>
            <a:r>
              <a:rPr lang="en-US" altLang="en-US" b="1"/>
              <a:t>AMOEBIC ABSCESS,PYOGENIC LIVER ABSCESS</a:t>
            </a:r>
          </a:p>
        </p:txBody>
      </p:sp>
      <p:sp>
        <p:nvSpPr>
          <p:cNvPr id="64518" name="Text Box 10">
            <a:extLst>
              <a:ext uri="{FF2B5EF4-FFF2-40B4-BE49-F238E27FC236}">
                <a16:creationId xmlns:a16="http://schemas.microsoft.com/office/drawing/2014/main" id="{C29CC923-A405-AE5D-95D9-199B1999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10000"/>
            <a:ext cx="3810000" cy="366713"/>
          </a:xfrm>
          <a:prstGeom prst="rect">
            <a:avLst/>
          </a:prstGeom>
          <a:solidFill>
            <a:srgbClr val="875B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r>
              <a:rPr lang="en-US" altLang="en-US"/>
              <a:t>2- PERINEPHRIC SPACES</a:t>
            </a:r>
          </a:p>
        </p:txBody>
      </p:sp>
      <p:sp>
        <p:nvSpPr>
          <p:cNvPr id="64519" name="Line 11">
            <a:extLst>
              <a:ext uri="{FF2B5EF4-FFF2-40B4-BE49-F238E27FC236}">
                <a16:creationId xmlns:a16="http://schemas.microsoft.com/office/drawing/2014/main" id="{FBC9E226-3EED-352F-9A7E-E965AA020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962400"/>
            <a:ext cx="685800" cy="0"/>
          </a:xfrm>
          <a:prstGeom prst="line">
            <a:avLst/>
          </a:prstGeom>
          <a:noFill/>
          <a:ln w="76200" cmpd="tri">
            <a:solidFill>
              <a:srgbClr val="7AB96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" name="Freeform 12">
            <a:extLst>
              <a:ext uri="{FF2B5EF4-FFF2-40B4-BE49-F238E27FC236}">
                <a16:creationId xmlns:a16="http://schemas.microsoft.com/office/drawing/2014/main" id="{34D959BA-FA22-ED37-BDAA-47C5FA5B5DCD}"/>
              </a:ext>
            </a:extLst>
          </p:cNvPr>
          <p:cNvSpPr>
            <a:spLocks/>
          </p:cNvSpPr>
          <p:nvPr/>
        </p:nvSpPr>
        <p:spPr bwMode="auto">
          <a:xfrm>
            <a:off x="5226050" y="1868488"/>
            <a:ext cx="1581150" cy="1181100"/>
          </a:xfrm>
          <a:custGeom>
            <a:avLst/>
            <a:gdLst>
              <a:gd name="T0" fmla="*/ 2147483646 w 996"/>
              <a:gd name="T1" fmla="*/ 2147483646 h 744"/>
              <a:gd name="T2" fmla="*/ 2147483646 w 996"/>
              <a:gd name="T3" fmla="*/ 2147483646 h 744"/>
              <a:gd name="T4" fmla="*/ 2147483646 w 996"/>
              <a:gd name="T5" fmla="*/ 2147483646 h 744"/>
              <a:gd name="T6" fmla="*/ 2147483646 w 996"/>
              <a:gd name="T7" fmla="*/ 2147483646 h 744"/>
              <a:gd name="T8" fmla="*/ 2147483646 w 996"/>
              <a:gd name="T9" fmla="*/ 2147483646 h 744"/>
              <a:gd name="T10" fmla="*/ 2147483646 w 996"/>
              <a:gd name="T11" fmla="*/ 2147483646 h 744"/>
              <a:gd name="T12" fmla="*/ 2147483646 w 996"/>
              <a:gd name="T13" fmla="*/ 2147483646 h 744"/>
              <a:gd name="T14" fmla="*/ 2147483646 w 996"/>
              <a:gd name="T15" fmla="*/ 2147483646 h 744"/>
              <a:gd name="T16" fmla="*/ 2147483646 w 996"/>
              <a:gd name="T17" fmla="*/ 2147483646 h 744"/>
              <a:gd name="T18" fmla="*/ 2147483646 w 996"/>
              <a:gd name="T19" fmla="*/ 2147483646 h 744"/>
              <a:gd name="T20" fmla="*/ 2147483646 w 996"/>
              <a:gd name="T21" fmla="*/ 2147483646 h 744"/>
              <a:gd name="T22" fmla="*/ 2147483646 w 996"/>
              <a:gd name="T23" fmla="*/ 2147483646 h 744"/>
              <a:gd name="T24" fmla="*/ 2147483646 w 996"/>
              <a:gd name="T25" fmla="*/ 2147483646 h 744"/>
              <a:gd name="T26" fmla="*/ 2147483646 w 996"/>
              <a:gd name="T27" fmla="*/ 2147483646 h 744"/>
              <a:gd name="T28" fmla="*/ 2147483646 w 996"/>
              <a:gd name="T29" fmla="*/ 2147483646 h 744"/>
              <a:gd name="T30" fmla="*/ 2147483646 w 996"/>
              <a:gd name="T31" fmla="*/ 2147483646 h 744"/>
              <a:gd name="T32" fmla="*/ 2147483646 w 996"/>
              <a:gd name="T33" fmla="*/ 2147483646 h 744"/>
              <a:gd name="T34" fmla="*/ 2147483646 w 996"/>
              <a:gd name="T35" fmla="*/ 2147483646 h 744"/>
              <a:gd name="T36" fmla="*/ 2147483646 w 996"/>
              <a:gd name="T37" fmla="*/ 2147483646 h 744"/>
              <a:gd name="T38" fmla="*/ 2147483646 w 996"/>
              <a:gd name="T39" fmla="*/ 2147483646 h 7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96" h="744">
                <a:moveTo>
                  <a:pt x="996" y="57"/>
                </a:moveTo>
                <a:cubicBezTo>
                  <a:pt x="824" y="0"/>
                  <a:pt x="633" y="31"/>
                  <a:pt x="457" y="66"/>
                </a:cubicBezTo>
                <a:cubicBezTo>
                  <a:pt x="451" y="72"/>
                  <a:pt x="446" y="81"/>
                  <a:pt x="438" y="85"/>
                </a:cubicBezTo>
                <a:cubicBezTo>
                  <a:pt x="421" y="94"/>
                  <a:pt x="383" y="103"/>
                  <a:pt x="383" y="103"/>
                </a:cubicBezTo>
                <a:cubicBezTo>
                  <a:pt x="374" y="109"/>
                  <a:pt x="366" y="116"/>
                  <a:pt x="356" y="121"/>
                </a:cubicBezTo>
                <a:cubicBezTo>
                  <a:pt x="348" y="125"/>
                  <a:pt x="337" y="125"/>
                  <a:pt x="329" y="130"/>
                </a:cubicBezTo>
                <a:cubicBezTo>
                  <a:pt x="312" y="140"/>
                  <a:pt x="299" y="156"/>
                  <a:pt x="283" y="167"/>
                </a:cubicBezTo>
                <a:cubicBezTo>
                  <a:pt x="268" y="190"/>
                  <a:pt x="247" y="221"/>
                  <a:pt x="228" y="240"/>
                </a:cubicBezTo>
                <a:cubicBezTo>
                  <a:pt x="204" y="264"/>
                  <a:pt x="201" y="254"/>
                  <a:pt x="173" y="268"/>
                </a:cubicBezTo>
                <a:cubicBezTo>
                  <a:pt x="151" y="279"/>
                  <a:pt x="144" y="288"/>
                  <a:pt x="127" y="304"/>
                </a:cubicBezTo>
                <a:cubicBezTo>
                  <a:pt x="115" y="342"/>
                  <a:pt x="99" y="364"/>
                  <a:pt x="91" y="405"/>
                </a:cubicBezTo>
                <a:cubicBezTo>
                  <a:pt x="101" y="744"/>
                  <a:pt x="0" y="721"/>
                  <a:pt x="265" y="697"/>
                </a:cubicBezTo>
                <a:cubicBezTo>
                  <a:pt x="277" y="696"/>
                  <a:pt x="289" y="691"/>
                  <a:pt x="301" y="688"/>
                </a:cubicBezTo>
                <a:cubicBezTo>
                  <a:pt x="367" y="645"/>
                  <a:pt x="335" y="658"/>
                  <a:pt x="393" y="642"/>
                </a:cubicBezTo>
                <a:cubicBezTo>
                  <a:pt x="438" y="574"/>
                  <a:pt x="413" y="498"/>
                  <a:pt x="438" y="423"/>
                </a:cubicBezTo>
                <a:cubicBezTo>
                  <a:pt x="447" y="316"/>
                  <a:pt x="426" y="321"/>
                  <a:pt x="493" y="277"/>
                </a:cubicBezTo>
                <a:cubicBezTo>
                  <a:pt x="496" y="256"/>
                  <a:pt x="492" y="232"/>
                  <a:pt x="502" y="213"/>
                </a:cubicBezTo>
                <a:cubicBezTo>
                  <a:pt x="503" y="211"/>
                  <a:pt x="555" y="197"/>
                  <a:pt x="566" y="194"/>
                </a:cubicBezTo>
                <a:cubicBezTo>
                  <a:pt x="662" y="165"/>
                  <a:pt x="760" y="135"/>
                  <a:pt x="859" y="121"/>
                </a:cubicBezTo>
                <a:cubicBezTo>
                  <a:pt x="908" y="105"/>
                  <a:pt x="954" y="87"/>
                  <a:pt x="996" y="5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1" name="Text Box 13">
            <a:extLst>
              <a:ext uri="{FF2B5EF4-FFF2-40B4-BE49-F238E27FC236}">
                <a16:creationId xmlns:a16="http://schemas.microsoft.com/office/drawing/2014/main" id="{362BD8B5-2547-A29B-0750-FDE95ACA1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371600"/>
            <a:ext cx="17526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TRIANG.LIG</a:t>
            </a:r>
          </a:p>
        </p:txBody>
      </p:sp>
      <p:sp>
        <p:nvSpPr>
          <p:cNvPr id="64522" name="Text Box 14">
            <a:extLst>
              <a:ext uri="{FF2B5EF4-FFF2-40B4-BE49-F238E27FC236}">
                <a16:creationId xmlns:a16="http://schemas.microsoft.com/office/drawing/2014/main" id="{7E56EB29-0C9B-E398-3D24-749D7D55E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371600"/>
            <a:ext cx="198120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CORONARY LIG</a:t>
            </a:r>
          </a:p>
        </p:txBody>
      </p:sp>
      <p:sp>
        <p:nvSpPr>
          <p:cNvPr id="64523" name="Line 15">
            <a:extLst>
              <a:ext uri="{FF2B5EF4-FFF2-40B4-BE49-F238E27FC236}">
                <a16:creationId xmlns:a16="http://schemas.microsoft.com/office/drawing/2014/main" id="{DADF02F7-8EB8-062D-9700-7521941CB5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4" name="Line 16">
            <a:extLst>
              <a:ext uri="{FF2B5EF4-FFF2-40B4-BE49-F238E27FC236}">
                <a16:creationId xmlns:a16="http://schemas.microsoft.com/office/drawing/2014/main" id="{CB699732-64C9-DC6F-C836-D7333F2583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667000"/>
            <a:ext cx="1295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5" name="Line 17">
            <a:extLst>
              <a:ext uri="{FF2B5EF4-FFF2-40B4-BE49-F238E27FC236}">
                <a16:creationId xmlns:a16="http://schemas.microsoft.com/office/drawing/2014/main" id="{C38890C7-BA89-BF67-E366-9C9842254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752600"/>
            <a:ext cx="1524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6" name="Line 18">
            <a:extLst>
              <a:ext uri="{FF2B5EF4-FFF2-40B4-BE49-F238E27FC236}">
                <a16:creationId xmlns:a16="http://schemas.microsoft.com/office/drawing/2014/main" id="{73730348-1EA0-74DB-988E-ABBF78431B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1752600"/>
            <a:ext cx="533400" cy="152400"/>
          </a:xfrm>
          <a:prstGeom prst="line">
            <a:avLst/>
          </a:prstGeom>
          <a:noFill/>
          <a:ln w="57150">
            <a:solidFill>
              <a:srgbClr val="582AA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2C1C3322-707A-8A22-A993-23F6A40D977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SPECIAL FORMS OF</a:t>
            </a:r>
            <a:b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PERITONITIS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41B43FC9-39D9-7167-3326-F4EA99025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 fontScale="70000" lnSpcReduction="20000"/>
          </a:bodyPr>
          <a:lstStyle/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POST  OPERATIVE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ON STEROIDS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IN CHILDREN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IN SENILE PATIENTS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BILE PEROTINITIS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MECONIUM PERITONITIS.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PNEUMOCOCCAL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PRIMARY STREPT IN INFANTS &amp; CHILDREN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IDIOPATHIC STREPT &amp; STAPH. IN ADULTS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FOLLOWING ABORTION/PARTURITION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FMF</a:t>
            </a:r>
          </a:p>
          <a:p>
            <a:pPr marL="457200" indent="-4572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TB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id="{C61E2281-9BD7-A2E5-D883-1D8D8B3E2D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rgbClr val="FF9900"/>
                </a:solidFill>
              </a:rPr>
              <a:t>1-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POST OP.PERITONITIS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C453CEC-C553-8F0E-6FC5-928B12D7E00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PATIENT IS UNWELL, TOXIC</a:t>
            </a:r>
          </a:p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DIFFICULT TO ASSESS</a:t>
            </a:r>
          </a:p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ALL INVESTIGATION CAN BE EQUIVOCAL BUT CT CAN  BE A HELP</a:t>
            </a:r>
          </a:p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RE-EXPLORATION IS THE SAFEST.     	BUT IT IS ALWAYS LATE</a:t>
            </a:r>
          </a:p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MORTALITY IS HIGH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508BFBE5-4ACF-9626-BDCF-F91B99E7F8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rgbClr val="FF9900"/>
                </a:solidFill>
              </a:rPr>
              <a:t>2-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0N STEROIDS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993D408-7324-A0C6-FC1D-1A718D66D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PAIN IS SLIGHT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EXAMINATION IS MISLEADING;    SOFTISH  ABDOMEN [ Muscles are week ]; DOES NOT EXPRESS THE SEREOUSNESS OF THE CONDITION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NB: PATIENTS ON STEROID WILL NEED MORE STEROID  AT  TIMES OF STRESS LIKE THIS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21734E56-A569-6445-B4B9-9932828227B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rgbClr val="FF9900"/>
                </a:solidFill>
              </a:rPr>
              <a:t>3-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 CHILDREN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83B038C-E2A2-D1FA-86B8-F6BC215466C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DIFFICULT</a:t>
            </a:r>
          </a:p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BUT GOOD HISTORY FROM PARENTS AND</a:t>
            </a:r>
          </a:p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A QUIET CHILD EXAMINATION IS REWARDING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D7DA6B6C-4D87-A622-2C52-1CD18CBE2B7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rgbClr val="FF9900"/>
                </a:solidFill>
              </a:rPr>
              <a:t>4-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IN SENILE PATIENTS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B3B3EF6-2E0C-6137-00B6-75FBB14860A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HISTORY DIFFICULTY</a:t>
            </a:r>
          </a:p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TENDERNESS  IS WELL MARKED</a:t>
            </a:r>
          </a:p>
          <a:p>
            <a:pPr eaLnBrk="1" hangingPunct="1"/>
            <a:r>
              <a:rPr lang="en-US" altLang="en-US" b="1">
                <a:cs typeface="Arial" panose="020B0604020202020204" pitchFamily="34" charset="0"/>
              </a:rPr>
              <a:t>GUARDING &amp;RIGIDITY ARE NOT WELL MARKED BECAUSE ,MUSCLES ARE WEAK,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>
                <a:cs typeface="Arial" panose="020B0604020202020204" pitchFamily="34" charset="0"/>
              </a:rPr>
              <a:t>                [ Like people on steroids ]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B1C57544-ACE4-2DEB-0CB4-89AF4ACC10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rgbClr val="FF9900"/>
                </a:solidFill>
              </a:rPr>
              <a:t>5-</a:t>
            </a: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BILE PERITONITIS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78FCD519-F9B2-A721-FD5F-64597E8903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 rtlCol="0">
            <a:normAutofit fontScale="85000" lnSpcReduction="20000"/>
          </a:bodyPr>
          <a:lstStyle/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</a:t>
            </a:r>
            <a:r>
              <a:rPr lang="en-US" altLang="en-US" sz="2800" b="1">
                <a:solidFill>
                  <a:srgbClr val="FF9900"/>
                </a:solidFill>
              </a:rPr>
              <a:t>CAUSES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PERFORATED CHOLECYSTITIS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POST CHOLECYSTECTOMY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GASTRECTOMY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LEAK AROUND BILIARY DRAINS OR ANASTOMOSIS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</a:t>
            </a:r>
            <a:r>
              <a:rPr lang="en-US" altLang="en-US" sz="2800" b="1">
                <a:solidFill>
                  <a:srgbClr val="FF9900"/>
                </a:solidFill>
              </a:rPr>
              <a:t>CLINICAL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JAUNDICE; Due to absorption of bile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SIGNS OF PERITONITIS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</a:t>
            </a:r>
            <a:r>
              <a:rPr lang="en-US" altLang="en-US" sz="2800" b="1">
                <a:solidFill>
                  <a:srgbClr val="FF9900"/>
                </a:solidFill>
              </a:rPr>
              <a:t>TRAETMENT</a:t>
            </a:r>
          </a:p>
          <a:p>
            <a:pPr marL="91440" indent="-91440" eaLnBrk="1" fontAlgn="auto" hangingPunct="1">
              <a:defRPr/>
            </a:pPr>
            <a:r>
              <a:rPr lang="en-US" alt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RE-EXPLORATION AND CONTROL OF BILE LEAK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C76F-4BC2-8061-B117-9C636151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-152400"/>
            <a:ext cx="7543800" cy="144938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6-MECONIUM PERITONITIS</a:t>
            </a:r>
            <a:endParaRPr lang="ar-JO" dirty="0"/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4D0BBCC6-E945-CAAE-820C-CD4FEAA4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543800" cy="4022725"/>
          </a:xfrm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Meconium peritonitis is an aseptic chemical peritonitis which results</a:t>
            </a:r>
          </a:p>
          <a:p>
            <a:r>
              <a:rPr lang="en-US" altLang="en-US">
                <a:cs typeface="Arial" panose="020B0604020202020204" pitchFamily="34" charset="0"/>
              </a:rPr>
              <a:t>from perforation of the gut of fetus in utero.[</a:t>
            </a:r>
            <a:r>
              <a:rPr lang="en-US" altLang="en-US" u="sng">
                <a:cs typeface="Arial" panose="020B0604020202020204" pitchFamily="34" charset="0"/>
                <a:hlinkClick r:id="rId2"/>
              </a:rPr>
              <a:t>1</a:t>
            </a:r>
            <a:r>
              <a:rPr lang="en-US" altLang="en-US">
                <a:cs typeface="Arial" panose="020B0604020202020204" pitchFamily="34" charset="0"/>
              </a:rPr>
              <a:t>] </a:t>
            </a:r>
          </a:p>
          <a:p>
            <a:r>
              <a:rPr lang="en-US" altLang="en-US">
                <a:cs typeface="Arial" panose="020B0604020202020204" pitchFamily="34" charset="0"/>
              </a:rPr>
              <a:t>Incidence is 1 in 35,000 live births. </a:t>
            </a:r>
          </a:p>
          <a:p>
            <a:r>
              <a:rPr lang="en-US" altLang="en-US">
                <a:cs typeface="Arial" panose="020B0604020202020204" pitchFamily="34" charset="0"/>
              </a:rPr>
              <a:t>What causes bowel perforation in a fetus?</a:t>
            </a:r>
          </a:p>
          <a:p>
            <a:r>
              <a:rPr lang="en-US" altLang="en-US" b="1" u="sng">
                <a:cs typeface="Arial" panose="020B0604020202020204" pitchFamily="34" charset="0"/>
              </a:rPr>
              <a:t>Intestinal obstruction </a:t>
            </a:r>
            <a:r>
              <a:rPr lang="en-US" altLang="en-US">
                <a:cs typeface="Arial" panose="020B0604020202020204" pitchFamily="34" charset="0"/>
              </a:rPr>
              <a:t>from a variety of causes, including, </a:t>
            </a:r>
            <a:r>
              <a:rPr lang="en-US" altLang="en-US" b="1">
                <a:cs typeface="Arial" panose="020B0604020202020204" pitchFamily="34" charset="0"/>
              </a:rPr>
              <a:t>meconium ileus, volvulus, atresia, mesenteric ischaemia, and internal hernia</a:t>
            </a:r>
            <a:r>
              <a:rPr lang="en-US" altLang="en-US">
                <a:cs typeface="Arial" panose="020B0604020202020204" pitchFamily="34" charset="0"/>
              </a:rPr>
              <a:t>, </a:t>
            </a:r>
            <a:r>
              <a:rPr lang="en-US" altLang="en-US" b="1">
                <a:cs typeface="Arial" panose="020B0604020202020204" pitchFamily="34" charset="0"/>
              </a:rPr>
              <a:t>Hirschsprung's disease</a:t>
            </a:r>
            <a:r>
              <a:rPr lang="en-US" altLang="en-US">
                <a:cs typeface="Arial" panose="020B0604020202020204" pitchFamily="34" charset="0"/>
              </a:rPr>
              <a:t>, can result in bowel necrosis and perforation during the fetal period.</a:t>
            </a:r>
          </a:p>
          <a:p>
            <a:endParaRPr lang="ar-JO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2B69B0D1-C976-13B8-C57E-7040B9D986F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-304800"/>
            <a:ext cx="7543800" cy="1449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PERITONEUM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096E063-DA85-0158-9AAA-972507804A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46482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Visceral : poor in nerves.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Parietal : rich in nerves, lymphatics &amp;</a:t>
            </a:r>
            <a:r>
              <a:rPr lang="en-US" alt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b.Vessels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Both lined by mesothelial layer</a:t>
            </a:r>
          </a:p>
          <a:p>
            <a:pPr eaLnBrk="1" hangingPunct="1">
              <a:defRPr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LARGE SURFACE 2 </a:t>
            </a:r>
            <a:r>
              <a:rPr lang="en-US" alt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sq.Meters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=SKIN SURFACE.</a:t>
            </a:r>
          </a:p>
          <a:p>
            <a:pPr marL="0" indent="0" eaLnBrk="1" hangingPunct="1">
              <a:buFont typeface="Calibri" panose="020F0502020204030204" pitchFamily="34" charset="0"/>
              <a:buNone/>
              <a:defRPr/>
            </a:pPr>
            <a:endParaRPr lang="en-US" alt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Defects heal from undersurface, [</a:t>
            </a:r>
            <a:r>
              <a:rPr lang="en-US" alt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not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from side to side]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; so  small and  large </a:t>
            </a:r>
            <a:r>
              <a:rPr lang="en-US" alt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defecs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heal at the same time.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8CBE-0B04-5E3D-E13D-1545D042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457200"/>
            <a:ext cx="7543800" cy="1449388"/>
          </a:xfrm>
        </p:spPr>
        <p:txBody>
          <a:bodyPr/>
          <a:lstStyle/>
          <a:p>
            <a:pPr>
              <a:defRPr/>
            </a:pPr>
            <a:endParaRPr lang="ar-JO" dirty="0"/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BF88F55E-D3D6-86D1-8ACC-A5DA2483D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4572000"/>
          </a:xfrm>
        </p:spPr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Perforation of the intestines </a:t>
            </a:r>
            <a:r>
              <a:rPr lang="en-US" altLang="en-US" i="1" dirty="0">
                <a:cs typeface="Arial" panose="020B0604020202020204" pitchFamily="34" charset="0"/>
              </a:rPr>
              <a:t>in utero</a:t>
            </a:r>
            <a:r>
              <a:rPr lang="en-US" altLang="en-US" dirty="0">
                <a:cs typeface="Arial" panose="020B0604020202020204" pitchFamily="34" charset="0"/>
              </a:rPr>
              <a:t> results in leakage of meconium 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into the peritoneal cavity. Inflammatory reaction and chemical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 peritonitis occurs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Then Huge abdominal cyst formation and ascites may develop which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 can cause </a:t>
            </a:r>
            <a:r>
              <a:rPr lang="en-US" altLang="en-US" dirty="0" err="1">
                <a:cs typeface="Arial" panose="020B0604020202020204" pitchFamily="34" charset="0"/>
              </a:rPr>
              <a:t>foetal</a:t>
            </a:r>
            <a:r>
              <a:rPr lang="en-US" altLang="en-US" dirty="0">
                <a:cs typeface="Arial" panose="020B0604020202020204" pitchFamily="34" charset="0"/>
              </a:rPr>
              <a:t> cardiac insufficiency and cardiorespiratory compromise after birth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Diagnosis: clinical feature++x ray or ultrasound</a:t>
            </a:r>
          </a:p>
          <a:p>
            <a:endParaRPr lang="en-US" altLang="en-US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DCB4B4-034D-F635-C065-CFAD314F5CCC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952500" y="-381000"/>
            <a:ext cx="7543800" cy="14509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  <a:cs typeface="Times New Roman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  <a:cs typeface="Times New Roman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  <a:cs typeface="Times New Roman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  <a:cs typeface="Times New Roman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  <a:cs typeface="Times New Roman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  <a:cs typeface="Times New Roman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  <a:cs typeface="Times New Roman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itchFamily="34" charset="0"/>
                <a:cs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6-MECONIUM PERITONITIS</a:t>
            </a:r>
          </a:p>
        </p:txBody>
      </p:sp>
      <p:sp>
        <p:nvSpPr>
          <p:cNvPr id="73731" name="AutoShape 6">
            <a:extLst>
              <a:ext uri="{FF2B5EF4-FFF2-40B4-BE49-F238E27FC236}">
                <a16:creationId xmlns:a16="http://schemas.microsoft.com/office/drawing/2014/main" id="{A6DA4487-16D4-DED0-CE17-833B2CA4D0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590800" y="2667000"/>
            <a:ext cx="4343400" cy="2895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lnTo>
                  <a:pt x="15662" y="1428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rgbClr val="00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2" name="AutoShape 7">
            <a:extLst>
              <a:ext uri="{FF2B5EF4-FFF2-40B4-BE49-F238E27FC236}">
                <a16:creationId xmlns:a16="http://schemas.microsoft.com/office/drawing/2014/main" id="{42241A98-01F1-04D6-B3FF-35D799BC8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286000"/>
            <a:ext cx="790575" cy="976313"/>
          </a:xfrm>
          <a:prstGeom prst="downArrow">
            <a:avLst>
              <a:gd name="adj1" fmla="val 50000"/>
              <a:gd name="adj2" fmla="val 30874"/>
            </a:avLst>
          </a:prstGeom>
          <a:solidFill>
            <a:srgbClr val="FEDDC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3733" name="Rectangle 8">
            <a:extLst>
              <a:ext uri="{FF2B5EF4-FFF2-40B4-BE49-F238E27FC236}">
                <a16:creationId xmlns:a16="http://schemas.microsoft.com/office/drawing/2014/main" id="{28715DD9-7D30-AF46-D234-D8A80261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81400"/>
            <a:ext cx="2362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3734" name="Line 9">
            <a:extLst>
              <a:ext uri="{FF2B5EF4-FFF2-40B4-BE49-F238E27FC236}">
                <a16:creationId xmlns:a16="http://schemas.microsoft.com/office/drawing/2014/main" id="{D7F6DAFB-3471-95B7-E98C-340A47ECE1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495800"/>
            <a:ext cx="12192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5" name="Freeform 10">
            <a:extLst>
              <a:ext uri="{FF2B5EF4-FFF2-40B4-BE49-F238E27FC236}">
                <a16:creationId xmlns:a16="http://schemas.microsoft.com/office/drawing/2014/main" id="{A8F0AEC9-929F-2513-62C7-072F02112A96}"/>
              </a:ext>
            </a:extLst>
          </p:cNvPr>
          <p:cNvSpPr>
            <a:spLocks/>
          </p:cNvSpPr>
          <p:nvPr/>
        </p:nvSpPr>
        <p:spPr bwMode="auto">
          <a:xfrm flipH="1">
            <a:off x="6553200" y="4572000"/>
            <a:ext cx="76200" cy="304800"/>
          </a:xfrm>
          <a:custGeom>
            <a:avLst/>
            <a:gdLst>
              <a:gd name="T0" fmla="*/ 2147483646 w 144"/>
              <a:gd name="T1" fmla="*/ 0 h 248"/>
              <a:gd name="T2" fmla="*/ 0 w 144"/>
              <a:gd name="T3" fmla="*/ 2147483646 h 248"/>
              <a:gd name="T4" fmla="*/ 2147483646 w 144"/>
              <a:gd name="T5" fmla="*/ 0 h 2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4" h="248">
                <a:moveTo>
                  <a:pt x="144" y="0"/>
                </a:moveTo>
                <a:cubicBezTo>
                  <a:pt x="144" y="0"/>
                  <a:pt x="0" y="232"/>
                  <a:pt x="0" y="240"/>
                </a:cubicBezTo>
                <a:cubicBezTo>
                  <a:pt x="0" y="248"/>
                  <a:pt x="144" y="0"/>
                  <a:pt x="144" y="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6" name="Freeform 11">
            <a:extLst>
              <a:ext uri="{FF2B5EF4-FFF2-40B4-BE49-F238E27FC236}">
                <a16:creationId xmlns:a16="http://schemas.microsoft.com/office/drawing/2014/main" id="{786B4C30-3EF2-38EC-FB25-D629A607B4DA}"/>
              </a:ext>
            </a:extLst>
          </p:cNvPr>
          <p:cNvSpPr>
            <a:spLocks/>
          </p:cNvSpPr>
          <p:nvPr/>
        </p:nvSpPr>
        <p:spPr bwMode="auto">
          <a:xfrm>
            <a:off x="6781800" y="4648200"/>
            <a:ext cx="209550" cy="323850"/>
          </a:xfrm>
          <a:custGeom>
            <a:avLst/>
            <a:gdLst>
              <a:gd name="T0" fmla="*/ 2147483646 w 132"/>
              <a:gd name="T1" fmla="*/ 0 h 204"/>
              <a:gd name="T2" fmla="*/ 2147483646 w 132"/>
              <a:gd name="T3" fmla="*/ 2147483646 h 204"/>
              <a:gd name="T4" fmla="*/ 2147483646 w 132"/>
              <a:gd name="T5" fmla="*/ 2147483646 h 204"/>
              <a:gd name="T6" fmla="*/ 0 w 132"/>
              <a:gd name="T7" fmla="*/ 2147483646 h 2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32" h="204">
                <a:moveTo>
                  <a:pt x="115" y="0"/>
                </a:moveTo>
                <a:cubicBezTo>
                  <a:pt x="132" y="48"/>
                  <a:pt x="127" y="7"/>
                  <a:pt x="97" y="44"/>
                </a:cubicBezTo>
                <a:cubicBezTo>
                  <a:pt x="87" y="56"/>
                  <a:pt x="56" y="140"/>
                  <a:pt x="53" y="150"/>
                </a:cubicBezTo>
                <a:cubicBezTo>
                  <a:pt x="43" y="178"/>
                  <a:pt x="19" y="185"/>
                  <a:pt x="0" y="204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7" name="Arc 12">
            <a:extLst>
              <a:ext uri="{FF2B5EF4-FFF2-40B4-BE49-F238E27FC236}">
                <a16:creationId xmlns:a16="http://schemas.microsoft.com/office/drawing/2014/main" id="{991B01CE-D72D-B811-669F-73E2F6B20FF5}"/>
              </a:ext>
            </a:extLst>
          </p:cNvPr>
          <p:cNvSpPr>
            <a:spLocks/>
          </p:cNvSpPr>
          <p:nvPr/>
        </p:nvSpPr>
        <p:spPr bwMode="auto">
          <a:xfrm rot="5400000" flipH="1">
            <a:off x="6639719" y="4734719"/>
            <a:ext cx="1054100" cy="754062"/>
          </a:xfrm>
          <a:custGeom>
            <a:avLst/>
            <a:gdLst>
              <a:gd name="T0" fmla="*/ 0 w 35120"/>
              <a:gd name="T1" fmla="*/ 2147483646 h 21600"/>
              <a:gd name="T2" fmla="*/ 2147483646 w 35120"/>
              <a:gd name="T3" fmla="*/ 2147483646 h 21600"/>
              <a:gd name="T4" fmla="*/ 2147483646 w 3512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5120" h="21600" fill="none" extrusionOk="0">
                <a:moveTo>
                  <a:pt x="0" y="4988"/>
                </a:moveTo>
                <a:cubicBezTo>
                  <a:pt x="3878" y="1764"/>
                  <a:pt x="8762" y="0"/>
                  <a:pt x="13806" y="0"/>
                </a:cubicBezTo>
                <a:cubicBezTo>
                  <a:pt x="24382" y="0"/>
                  <a:pt x="33404" y="7659"/>
                  <a:pt x="35119" y="18096"/>
                </a:cubicBezTo>
              </a:path>
              <a:path w="35120" h="21600" stroke="0" extrusionOk="0">
                <a:moveTo>
                  <a:pt x="0" y="4988"/>
                </a:moveTo>
                <a:cubicBezTo>
                  <a:pt x="3878" y="1764"/>
                  <a:pt x="8762" y="0"/>
                  <a:pt x="13806" y="0"/>
                </a:cubicBezTo>
                <a:cubicBezTo>
                  <a:pt x="24382" y="0"/>
                  <a:pt x="33404" y="7659"/>
                  <a:pt x="35119" y="18096"/>
                </a:cubicBezTo>
                <a:lnTo>
                  <a:pt x="13806" y="21600"/>
                </a:lnTo>
                <a:lnTo>
                  <a:pt x="0" y="4988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8" name="Arc 13">
            <a:extLst>
              <a:ext uri="{FF2B5EF4-FFF2-40B4-BE49-F238E27FC236}">
                <a16:creationId xmlns:a16="http://schemas.microsoft.com/office/drawing/2014/main" id="{81D135D2-25E2-16A6-488B-B0BC52237525}"/>
              </a:ext>
            </a:extLst>
          </p:cNvPr>
          <p:cNvSpPr>
            <a:spLocks/>
          </p:cNvSpPr>
          <p:nvPr/>
        </p:nvSpPr>
        <p:spPr bwMode="auto">
          <a:xfrm rot="10800000">
            <a:off x="6478588" y="4724400"/>
            <a:ext cx="1016000" cy="763588"/>
          </a:xfrm>
          <a:custGeom>
            <a:avLst/>
            <a:gdLst>
              <a:gd name="T0" fmla="*/ 0 w 41175"/>
              <a:gd name="T1" fmla="*/ 1300920091 h 42486"/>
              <a:gd name="T2" fmla="*/ 2147483646 w 41175"/>
              <a:gd name="T3" fmla="*/ 2147483646 h 42486"/>
              <a:gd name="T4" fmla="*/ 2147483646 w 41175"/>
              <a:gd name="T5" fmla="*/ 2147483646 h 4248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175" h="42486" fill="none" extrusionOk="0">
                <a:moveTo>
                  <a:pt x="0" y="12468"/>
                </a:moveTo>
                <a:cubicBezTo>
                  <a:pt x="3548" y="4861"/>
                  <a:pt x="11181" y="0"/>
                  <a:pt x="19575" y="0"/>
                </a:cubicBezTo>
                <a:cubicBezTo>
                  <a:pt x="31504" y="0"/>
                  <a:pt x="41175" y="9670"/>
                  <a:pt x="41175" y="21600"/>
                </a:cubicBezTo>
                <a:cubicBezTo>
                  <a:pt x="41175" y="31408"/>
                  <a:pt x="34566" y="39985"/>
                  <a:pt x="25082" y="42486"/>
                </a:cubicBezTo>
              </a:path>
              <a:path w="41175" h="42486" stroke="0" extrusionOk="0">
                <a:moveTo>
                  <a:pt x="0" y="12468"/>
                </a:moveTo>
                <a:cubicBezTo>
                  <a:pt x="3548" y="4861"/>
                  <a:pt x="11181" y="0"/>
                  <a:pt x="19575" y="0"/>
                </a:cubicBezTo>
                <a:cubicBezTo>
                  <a:pt x="31504" y="0"/>
                  <a:pt x="41175" y="9670"/>
                  <a:pt x="41175" y="21600"/>
                </a:cubicBezTo>
                <a:cubicBezTo>
                  <a:pt x="41175" y="31408"/>
                  <a:pt x="34566" y="39985"/>
                  <a:pt x="25082" y="42486"/>
                </a:cubicBezTo>
                <a:lnTo>
                  <a:pt x="19575" y="21600"/>
                </a:lnTo>
                <a:lnTo>
                  <a:pt x="0" y="12468"/>
                </a:lnTo>
                <a:close/>
              </a:path>
            </a:pathLst>
          </a:custGeom>
          <a:solidFill>
            <a:srgbClr val="0099CC"/>
          </a:solidFill>
          <a:ln w="9525">
            <a:solidFill>
              <a:srgbClr val="00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9" name="AutoShape 15">
            <a:extLst>
              <a:ext uri="{FF2B5EF4-FFF2-40B4-BE49-F238E27FC236}">
                <a16:creationId xmlns:a16="http://schemas.microsoft.com/office/drawing/2014/main" id="{303027B2-5BFB-78DB-0402-54E36F443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962400"/>
            <a:ext cx="762000" cy="1143000"/>
          </a:xfrm>
          <a:prstGeom prst="curvedRightArrow">
            <a:avLst>
              <a:gd name="adj1" fmla="val 30000"/>
              <a:gd name="adj2" fmla="val 60000"/>
              <a:gd name="adj3" fmla="val 46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3740" name="Oval 16">
            <a:extLst>
              <a:ext uri="{FF2B5EF4-FFF2-40B4-BE49-F238E27FC236}">
                <a16:creationId xmlns:a16="http://schemas.microsoft.com/office/drawing/2014/main" id="{A898F3CE-52B7-89C9-4D47-7944439F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3741" name="Oval 17">
            <a:extLst>
              <a:ext uri="{FF2B5EF4-FFF2-40B4-BE49-F238E27FC236}">
                <a16:creationId xmlns:a16="http://schemas.microsoft.com/office/drawing/2014/main" id="{C888B63A-A8B8-E373-5FA7-1A47230D0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638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3742" name="Oval 18">
            <a:extLst>
              <a:ext uri="{FF2B5EF4-FFF2-40B4-BE49-F238E27FC236}">
                <a16:creationId xmlns:a16="http://schemas.microsoft.com/office/drawing/2014/main" id="{04301E09-5B69-3353-F299-407D701D0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3743" name="Oval 19">
            <a:extLst>
              <a:ext uri="{FF2B5EF4-FFF2-40B4-BE49-F238E27FC236}">
                <a16:creationId xmlns:a16="http://schemas.microsoft.com/office/drawing/2014/main" id="{1346C3EF-F11D-5BA8-D6DE-0231EE9D7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791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3744" name="Oval 20">
            <a:extLst>
              <a:ext uri="{FF2B5EF4-FFF2-40B4-BE49-F238E27FC236}">
                <a16:creationId xmlns:a16="http://schemas.microsoft.com/office/drawing/2014/main" id="{8B27F3D7-6EF8-93A0-3D0E-2FC143B6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/>
            <a:endParaRPr lang="en-US" altLang="en-US"/>
          </a:p>
        </p:txBody>
      </p:sp>
      <p:sp>
        <p:nvSpPr>
          <p:cNvPr id="73745" name="Line 21">
            <a:extLst>
              <a:ext uri="{FF2B5EF4-FFF2-40B4-BE49-F238E27FC236}">
                <a16:creationId xmlns:a16="http://schemas.microsoft.com/office/drawing/2014/main" id="{D78AE7A0-4B3B-A4BF-9DBB-CADA3FB3ED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4196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22">
            <a:extLst>
              <a:ext uri="{FF2B5EF4-FFF2-40B4-BE49-F238E27FC236}">
                <a16:creationId xmlns:a16="http://schemas.microsoft.com/office/drawing/2014/main" id="{C721B0A0-F50A-C787-FCBE-C1C8D9470E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0400" y="4343400"/>
            <a:ext cx="1219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Line 23">
            <a:extLst>
              <a:ext uri="{FF2B5EF4-FFF2-40B4-BE49-F238E27FC236}">
                <a16:creationId xmlns:a16="http://schemas.microsoft.com/office/drawing/2014/main" id="{0BA2D0D9-A772-4F30-EE0E-5C70AC13E5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343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24">
            <a:extLst>
              <a:ext uri="{FF2B5EF4-FFF2-40B4-BE49-F238E27FC236}">
                <a16:creationId xmlns:a16="http://schemas.microsoft.com/office/drawing/2014/main" id="{32266DDF-C72E-ED8E-7510-0321B24E61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343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Text Box 25">
            <a:extLst>
              <a:ext uri="{FF2B5EF4-FFF2-40B4-BE49-F238E27FC236}">
                <a16:creationId xmlns:a16="http://schemas.microsoft.com/office/drawing/2014/main" id="{4C866CEF-FD74-0435-1C81-26252C3B2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/>
              <a:t>BLOCK</a:t>
            </a:r>
            <a:r>
              <a:rPr lang="en-US" altLang="en-US"/>
              <a:t>   </a:t>
            </a:r>
          </a:p>
        </p:txBody>
      </p:sp>
      <p:sp>
        <p:nvSpPr>
          <p:cNvPr id="73750" name="Text Box 26">
            <a:extLst>
              <a:ext uri="{FF2B5EF4-FFF2-40B4-BE49-F238E27FC236}">
                <a16:creationId xmlns:a16="http://schemas.microsoft.com/office/drawing/2014/main" id="{33DA5D9E-426B-34EE-1731-87B143F8F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352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9900"/>
                </a:solidFill>
              </a:rPr>
              <a:t>INTEST.OBST </a:t>
            </a:r>
            <a:r>
              <a:rPr lang="en-US" altLang="en-US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73751" name="Text Box 27">
            <a:extLst>
              <a:ext uri="{FF2B5EF4-FFF2-40B4-BE49-F238E27FC236}">
                <a16:creationId xmlns:a16="http://schemas.microsoft.com/office/drawing/2014/main" id="{AA6C5A43-DB53-583D-B96F-EB0809E1A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038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73752" name="Text Box 28">
            <a:extLst>
              <a:ext uri="{FF2B5EF4-FFF2-40B4-BE49-F238E27FC236}">
                <a16:creationId xmlns:a16="http://schemas.microsoft.com/office/drawing/2014/main" id="{285C1E4E-77D0-C298-1E01-128EA2F33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038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PERFORATION.</a:t>
            </a:r>
          </a:p>
        </p:txBody>
      </p:sp>
      <p:sp>
        <p:nvSpPr>
          <p:cNvPr id="73753" name="Line 29">
            <a:extLst>
              <a:ext uri="{FF2B5EF4-FFF2-40B4-BE49-F238E27FC236}">
                <a16:creationId xmlns:a16="http://schemas.microsoft.com/office/drawing/2014/main" id="{86138EF8-E2B5-C44E-B039-4339835A0E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343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0">
            <a:extLst>
              <a:ext uri="{FF2B5EF4-FFF2-40B4-BE49-F238E27FC236}">
                <a16:creationId xmlns:a16="http://schemas.microsoft.com/office/drawing/2014/main" id="{89CC0150-BC6B-DFE1-501E-E182E4D21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1387475"/>
            <a:ext cx="2667000" cy="5108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chemeClr val="hlink"/>
                </a:solidFill>
              </a:rPr>
              <a:t>CLINICAL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latin typeface="+mn-lt"/>
              </a:rPr>
              <a:t>hypotension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dirty="0"/>
              <a:t>DISTENDED ABDO.   VOMITING.              FLUID THRILL</a:t>
            </a:r>
          </a:p>
          <a:p>
            <a:pPr rtl="1" eaLnBrk="1" hangingPunct="1">
              <a:spcBef>
                <a:spcPct val="50000"/>
              </a:spcBef>
              <a:defRPr/>
            </a:pPr>
            <a:r>
              <a:rPr lang="en-US" altLang="en-US" dirty="0"/>
              <a:t> </a:t>
            </a:r>
            <a:r>
              <a:rPr lang="en-US" altLang="en-US" sz="2000" b="1" dirty="0">
                <a:solidFill>
                  <a:schemeClr val="hlink"/>
                </a:solidFill>
              </a:rPr>
              <a:t>X-RAY;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dirty="0"/>
              <a:t>AIR FLUID LEVEL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dirty="0"/>
              <a:t>FREE AIR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dirty="0"/>
              <a:t>CALCIFICATIONS                 ON LIVER &amp; SPLEEN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chemeClr val="hlink"/>
                </a:solidFill>
              </a:rPr>
              <a:t>TREATMENT;</a:t>
            </a:r>
            <a:r>
              <a:rPr lang="en-US" altLang="en-US" b="1" dirty="0"/>
              <a:t>          </a:t>
            </a:r>
            <a:r>
              <a:rPr lang="en-US" altLang="en-US" dirty="0"/>
              <a:t>.EARLY SURGERY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altLang="en-US" sz="2000" b="1" dirty="0">
                <a:solidFill>
                  <a:schemeClr val="hlink"/>
                </a:solidFill>
              </a:rPr>
              <a:t>PROGNOSIS</a:t>
            </a:r>
            <a:r>
              <a:rPr lang="en-US" altLang="en-US" dirty="0">
                <a:solidFill>
                  <a:schemeClr val="hlink"/>
                </a:solidFill>
              </a:rPr>
              <a:t>; </a:t>
            </a:r>
            <a:r>
              <a:rPr lang="en-US" altLang="en-US" dirty="0"/>
              <a:t>POOR</a:t>
            </a:r>
          </a:p>
        </p:txBody>
      </p:sp>
      <p:sp>
        <p:nvSpPr>
          <p:cNvPr id="73755" name="Line 31">
            <a:extLst>
              <a:ext uri="{FF2B5EF4-FFF2-40B4-BE49-F238E27FC236}">
                <a16:creationId xmlns:a16="http://schemas.microsoft.com/office/drawing/2014/main" id="{D2D95C8A-0A92-597C-CFE3-02BF493EA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3733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Text Box 32">
            <a:extLst>
              <a:ext uri="{FF2B5EF4-FFF2-40B4-BE49-F238E27FC236}">
                <a16:creationId xmlns:a16="http://schemas.microsoft.com/office/drawing/2014/main" id="{0DE8F23A-39C1-0AAD-BC5E-2C4E8F6F3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8862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/>
              <a:t>IN </a:t>
            </a:r>
            <a:r>
              <a:rPr lang="en-US" altLang="en-US" b="1"/>
              <a:t>50%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21B7-DCD6-F8E7-9A4E-F0539D28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838200"/>
            <a:ext cx="7543800" cy="1449388"/>
          </a:xfrm>
        </p:spPr>
        <p:txBody>
          <a:bodyPr/>
          <a:lstStyle/>
          <a:p>
            <a:pPr>
              <a:defRPr/>
            </a:pPr>
            <a:endParaRPr lang="ar-JO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57B240-418B-8F1B-30F9-E27043498801}"/>
              </a:ext>
            </a:extLst>
          </p:cNvPr>
          <p:cNvSpPr/>
          <p:nvPr/>
        </p:nvSpPr>
        <p:spPr>
          <a:xfrm>
            <a:off x="685800" y="1066800"/>
            <a:ext cx="63246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</a:rPr>
              <a:t>The three-stage approach consists of the</a:t>
            </a:r>
          </a:p>
          <a:p>
            <a:pPr>
              <a:defRPr/>
            </a:pPr>
            <a:endParaRPr lang="en-US" sz="2200" dirty="0">
              <a:latin typeface="+mn-lt"/>
            </a:endParaRPr>
          </a:p>
          <a:p>
            <a:pPr>
              <a:defRPr/>
            </a:pPr>
            <a:r>
              <a:rPr lang="en-US" sz="2200" dirty="0">
                <a:latin typeface="+mn-lt"/>
              </a:rPr>
              <a:t> abdominal drainage </a:t>
            </a:r>
            <a:r>
              <a:rPr lang="en-US" sz="2200" dirty="0" err="1">
                <a:latin typeface="+mn-lt"/>
              </a:rPr>
              <a:t>procedure,enterostomy</a:t>
            </a:r>
            <a:r>
              <a:rPr lang="en-US" sz="2200" dirty="0">
                <a:latin typeface="+mn-lt"/>
              </a:rPr>
              <a:t> and</a:t>
            </a:r>
          </a:p>
          <a:p>
            <a:pPr>
              <a:defRPr/>
            </a:pPr>
            <a:endParaRPr lang="en-US" sz="2200" dirty="0">
              <a:latin typeface="+mn-lt"/>
            </a:endParaRPr>
          </a:p>
          <a:p>
            <a:pPr>
              <a:defRPr/>
            </a:pPr>
            <a:r>
              <a:rPr lang="en-US" sz="2200" dirty="0">
                <a:latin typeface="+mn-lt"/>
              </a:rPr>
              <a:t> elective stoma closure(reverse ileostomy </a:t>
            </a:r>
            <a:r>
              <a:rPr lang="en-US" sz="2400" b="1" dirty="0">
                <a:latin typeface="+mn-lt"/>
              </a:rPr>
              <a:t> </a:t>
            </a:r>
            <a:r>
              <a:rPr lang="en-US" sz="2400" dirty="0">
                <a:latin typeface="+mn-lt"/>
              </a:rPr>
              <a:t>so you can 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have bowel movements like you did before your surgery)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Management</a:t>
            </a:r>
            <a:r>
              <a:rPr lang="en-US" sz="2200" dirty="0">
                <a:latin typeface="+mn-lt"/>
              </a:rPr>
              <a:t>:</a:t>
            </a:r>
            <a:r>
              <a:rPr lang="en-US" sz="2400" dirty="0">
                <a:latin typeface="+mn-lt"/>
              </a:rPr>
              <a:t> fluid and electrolytes </a:t>
            </a:r>
            <a:r>
              <a:rPr lang="en-US" sz="2400" dirty="0" err="1">
                <a:latin typeface="+mn-lt"/>
              </a:rPr>
              <a:t>parentral</a:t>
            </a: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Then gradual started feeding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 on 7 day post op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Do CBC and check bowel movement</a:t>
            </a:r>
          </a:p>
          <a:p>
            <a:pPr>
              <a:defRPr/>
            </a:pPr>
            <a:r>
              <a:rPr lang="en-US" sz="2400" dirty="0">
                <a:latin typeface="+mn-lt"/>
              </a:rPr>
              <a:t>Antibiotics maybe given</a:t>
            </a:r>
            <a:endParaRPr lang="en-US" sz="2200" dirty="0">
              <a:latin typeface="+mn-l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0" name="Rectangle 6">
            <a:extLst>
              <a:ext uri="{FF2B5EF4-FFF2-40B4-BE49-F238E27FC236}">
                <a16:creationId xmlns:a16="http://schemas.microsoft.com/office/drawing/2014/main" id="{A5BAEF74-DE1F-0D0E-6128-8160AAFF208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MECHONIUM PERITONITIS</a:t>
            </a:r>
          </a:p>
        </p:txBody>
      </p:sp>
      <p:pic>
        <p:nvPicPr>
          <p:cNvPr id="75779" name="Picture 5" descr="MeconiumPeritonitis">
            <a:extLst>
              <a:ext uri="{FF2B5EF4-FFF2-40B4-BE49-F238E27FC236}">
                <a16:creationId xmlns:a16="http://schemas.microsoft.com/office/drawing/2014/main" id="{E322C0A0-A1F4-591A-85A5-569609CCEB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841500"/>
            <a:ext cx="6248400" cy="40608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>
            <a:extLst>
              <a:ext uri="{FF2B5EF4-FFF2-40B4-BE49-F238E27FC236}">
                <a16:creationId xmlns:a16="http://schemas.microsoft.com/office/drawing/2014/main" id="{992BAAD1-0FFF-2300-D41B-2355295A19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7-PNEUMOCOCCAL PERITONITIS</a:t>
            </a:r>
          </a:p>
        </p:txBody>
      </p:sp>
      <p:sp>
        <p:nvSpPr>
          <p:cNvPr id="211971" name="Rectangle 3">
            <a:extLst>
              <a:ext uri="{FF2B5EF4-FFF2-40B4-BE49-F238E27FC236}">
                <a16:creationId xmlns:a16="http://schemas.microsoft.com/office/drawing/2014/main" id="{7084F077-703C-7D92-3D4C-7B4D41C6BA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 w="76200" cmpd="tri">
            <a:pattFill prst="sphere">
              <a:fgClr>
                <a:srgbClr val="000000"/>
              </a:fgClr>
              <a:bgClr>
                <a:srgbClr val="FB5F09"/>
              </a:bgClr>
            </a:patt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1RY.THE COMMONEST</a:t>
            </a:r>
          </a:p>
          <a:p>
            <a:pPr marL="91440" indent="-91440" eaLnBrk="1" fontAlgn="auto" hangingPunct="1"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2RY  </a:t>
            </a:r>
            <a:r>
              <a:rPr lang="en-US" altLang="en-US" sz="2800" b="1" dirty="0">
                <a:solidFill>
                  <a:schemeClr val="tx1"/>
                </a:solidFill>
              </a:rPr>
              <a:t>due</a:t>
            </a:r>
            <a:r>
              <a:rPr lang="en-US" altLang="en-US" sz="2800" dirty="0">
                <a:solidFill>
                  <a:schemeClr val="tx1"/>
                </a:solidFill>
              </a:rPr>
              <a:t> TO PNEUMONIA</a:t>
            </a:r>
            <a:endParaRPr lang="ar-JO" altLang="en-US" sz="2800" dirty="0">
              <a:solidFill>
                <a:schemeClr val="tx1"/>
              </a:solidFill>
            </a:endParaRPr>
          </a:p>
          <a:p>
            <a:pPr marL="91440" indent="-91440" eaLnBrk="1" fontAlgn="auto" hangingPunct="1">
              <a:defRPr/>
            </a:pPr>
            <a:r>
              <a:rPr lang="ar-JO" altLang="en-US" sz="2800" dirty="0">
                <a:solidFill>
                  <a:schemeClr val="tx1"/>
                </a:solidFill>
              </a:rPr>
              <a:t>                           </a:t>
            </a:r>
            <a:r>
              <a:rPr lang="en-US" altLang="en-US" sz="2800" dirty="0">
                <a:solidFill>
                  <a:schemeClr val="tx1"/>
                </a:solidFill>
              </a:rPr>
              <a:t>1RY</a:t>
            </a:r>
          </a:p>
          <a:p>
            <a:pPr marL="91440" indent="-91440" eaLnBrk="1" fontAlgn="auto" hangingPunct="1"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IN FEMALES; 3-6 YEARS OLD VIA VAGINA AND FALLOPIAN TUBE</a:t>
            </a:r>
            <a:endParaRPr lang="ar-JO" altLang="en-US" sz="2800" dirty="0">
              <a:solidFill>
                <a:schemeClr val="tx1"/>
              </a:solidFill>
            </a:endParaRPr>
          </a:p>
          <a:p>
            <a:pPr marL="91440" indent="-91440" eaLnBrk="1" fontAlgn="auto" hangingPunct="1"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IN THE MALE; &lt;10 YEARS BLOOD BORNE;UPPER RESP  TRACT, MIDDLE EAR</a:t>
            </a:r>
          </a:p>
          <a:p>
            <a:pPr marL="91440" indent="-91440" eaLnBrk="1" fontAlgn="auto" hangingPunct="1"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                 IT IS RARE NOWADAYS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901D383F-2618-5133-0057-A8029250C8A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762000" y="-76200"/>
            <a:ext cx="7543800" cy="14493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PNEUMOCOCCAL</a:t>
            </a:r>
            <a:b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PERITONITIS      cont.      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95B7A98B-7BD9-F1DC-4E18-C0D632C3A5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105400"/>
          </a:xfrm>
          <a:solidFill>
            <a:schemeClr val="bg1"/>
          </a:solidFill>
          <a:ln w="76200">
            <a:pattFill prst="pct75">
              <a:fgClr>
                <a:schemeClr val="bg2"/>
              </a:fgClr>
              <a:bgClr>
                <a:srgbClr val="FB5F09"/>
              </a:bgClr>
            </a:patt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    </a:t>
            </a:r>
            <a:r>
              <a:rPr lang="en-US" altLang="en-US" sz="2400" b="1" dirty="0">
                <a:solidFill>
                  <a:schemeClr val="tx1"/>
                </a:solidFill>
              </a:rPr>
              <a:t> CLINICAL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SUDDEN ONSET OF LOWER ABD. PAIN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VOMITING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TEMP: 39.5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BLOOD  STAINED  DIARRHOEA  IS CHARACTERESTIC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INCREASED  FREQUENCY   OF   MICTURITION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CYANOTIC LIPS ,LOWER ABD.  TENDERNESS  BUT  RIGIDITY   IS  MINIMAL</a:t>
            </a:r>
            <a:r>
              <a:rPr lang="en-US" altLang="en-US" sz="1800" b="1" dirty="0">
                <a:solidFill>
                  <a:schemeClr val="tx1"/>
                </a:solidFill>
              </a:rPr>
              <a:t>                                                                                                  </a:t>
            </a:r>
            <a:r>
              <a:rPr lang="en-US" altLang="en-US" sz="2400" b="1" dirty="0">
                <a:solidFill>
                  <a:schemeClr val="tx1"/>
                </a:solidFill>
              </a:rPr>
              <a:t>TESTS;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5400" b="1" dirty="0">
                <a:solidFill>
                  <a:schemeClr val="tx1"/>
                </a:solidFill>
              </a:rPr>
              <a:t>.</a:t>
            </a:r>
            <a:r>
              <a:rPr lang="en-US" altLang="en-US" b="1" dirty="0">
                <a:solidFill>
                  <a:schemeClr val="tx1"/>
                </a:solidFill>
              </a:rPr>
              <a:t>WBC  30,000 [90% Polymorphs]. CXR,TO EXCLUDE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PNEUMONIA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     TREATMENT</a:t>
            </a:r>
            <a:r>
              <a:rPr lang="en-US" altLang="en-US" sz="1800" b="1" dirty="0">
                <a:solidFill>
                  <a:schemeClr val="tx1"/>
                </a:solidFill>
              </a:rPr>
              <a:t>:  </a:t>
            </a:r>
            <a:r>
              <a:rPr lang="en-US" altLang="en-US" b="1" dirty="0">
                <a:solidFill>
                  <a:schemeClr val="tx1"/>
                </a:solidFill>
              </a:rPr>
              <a:t>1-Resuscitation    2-Early operation. IT IS ALWAYS DIFFICULT TO DIAGNOSE PREOPERATIVELY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       [MOSTLY DIAGNOSED AS PERFORATED APPENDIX ]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            </a:t>
            </a:r>
            <a:r>
              <a:rPr lang="en-US" altLang="en-US" sz="2400" b="1" dirty="0">
                <a:solidFill>
                  <a:schemeClr val="tx1"/>
                </a:solidFill>
              </a:rPr>
              <a:t>[ FLUID  IS  STICKY  &amp;  ODOURLESS</a:t>
            </a:r>
            <a:r>
              <a:rPr lang="ar-JO" altLang="en-US" sz="2400" b="1" dirty="0">
                <a:solidFill>
                  <a:schemeClr val="tx1"/>
                </a:solidFill>
              </a:rPr>
              <a:t>كالمخاط  </a:t>
            </a:r>
            <a:r>
              <a:rPr lang="en-US" altLang="en-US" sz="2400" b="1" dirty="0">
                <a:solidFill>
                  <a:schemeClr val="tx1"/>
                </a:solidFill>
              </a:rPr>
              <a:t> ]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F0CDE8DD-DA90-C253-4B6B-54595CC8D0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8-1RY STREPTOCOCCAL</a:t>
            </a:r>
            <a:br>
              <a:rPr lang="en-US" alt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PERITONITIS OF INFANTS &amp;CHILDREN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8677512-1365-9DF3-199C-0BEE424BD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MORE FREQUENT THAN PNEUMOCOCCAL</a:t>
            </a:r>
          </a:p>
          <a:p>
            <a:pPr eaLnBrk="1" hangingPunct="1"/>
            <a:r>
              <a:rPr lang="en-US" altLang="en-US" sz="2800" b="1">
                <a:solidFill>
                  <a:schemeClr val="hlink"/>
                </a:solidFill>
                <a:cs typeface="Arial" panose="020B0604020202020204" pitchFamily="34" charset="0"/>
              </a:rPr>
              <a:t>PERITONEAL EXUDATE IS THIN,                                                        					      CLOUDY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hlink"/>
                </a:solidFill>
                <a:cs typeface="Arial" panose="020B0604020202020204" pitchFamily="34" charset="0"/>
              </a:rPr>
              <a:t>                                  CONTAINS   FIBRIN</a:t>
            </a:r>
          </a:p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TREAT. THE SAME LIKE PNEUMOCOCCAL</a:t>
            </a:r>
          </a:p>
          <a:p>
            <a:pPr eaLnBrk="1" hangingPunct="1"/>
            <a:r>
              <a:rPr lang="en-US" altLang="en-US" sz="2800" b="1">
                <a:cs typeface="Arial" panose="020B0604020202020204" pitchFamily="34" charset="0"/>
              </a:rPr>
              <a:t>MORTALITY IS HIGHER</a:t>
            </a:r>
          </a:p>
        </p:txBody>
      </p:sp>
      <p:sp>
        <p:nvSpPr>
          <p:cNvPr id="78852" name="AutoShape 4">
            <a:extLst>
              <a:ext uri="{FF2B5EF4-FFF2-40B4-BE49-F238E27FC236}">
                <a16:creationId xmlns:a16="http://schemas.microsoft.com/office/drawing/2014/main" id="{260D4228-D51C-7465-52E7-8ABA71B50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743200"/>
            <a:ext cx="685800" cy="457200"/>
          </a:xfrm>
          <a:prstGeom prst="cloudCallout">
            <a:avLst>
              <a:gd name="adj1" fmla="val -41667"/>
              <a:gd name="adj2" fmla="val 7673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 eaLnBrk="1" hangingPunct="1"/>
            <a:endParaRPr lang="en-US" altLang="en-US"/>
          </a:p>
        </p:txBody>
      </p:sp>
      <p:sp>
        <p:nvSpPr>
          <p:cNvPr id="78853" name="Freeform 5">
            <a:extLst>
              <a:ext uri="{FF2B5EF4-FFF2-40B4-BE49-F238E27FC236}">
                <a16:creationId xmlns:a16="http://schemas.microsoft.com/office/drawing/2014/main" id="{760C54F2-8CCD-97B6-FAAB-527105B325A2}"/>
              </a:ext>
            </a:extLst>
          </p:cNvPr>
          <p:cNvSpPr>
            <a:spLocks/>
          </p:cNvSpPr>
          <p:nvPr/>
        </p:nvSpPr>
        <p:spPr bwMode="auto">
          <a:xfrm>
            <a:off x="7715250" y="2922588"/>
            <a:ext cx="136525" cy="111125"/>
          </a:xfrm>
          <a:custGeom>
            <a:avLst/>
            <a:gdLst>
              <a:gd name="T0" fmla="*/ 2147483646 w 86"/>
              <a:gd name="T1" fmla="*/ 2147483646 h 70"/>
              <a:gd name="T2" fmla="*/ 2147483646 w 86"/>
              <a:gd name="T3" fmla="*/ 2147483646 h 7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6" h="70">
                <a:moveTo>
                  <a:pt x="86" y="70"/>
                </a:moveTo>
                <a:cubicBezTo>
                  <a:pt x="65" y="37"/>
                  <a:pt x="0" y="0"/>
                  <a:pt x="86" y="7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4" name="Freeform 6">
            <a:extLst>
              <a:ext uri="{FF2B5EF4-FFF2-40B4-BE49-F238E27FC236}">
                <a16:creationId xmlns:a16="http://schemas.microsoft.com/office/drawing/2014/main" id="{2D96C3EA-C1BD-AE1B-0723-BBCC41080ED9}"/>
              </a:ext>
            </a:extLst>
          </p:cNvPr>
          <p:cNvSpPr>
            <a:spLocks/>
          </p:cNvSpPr>
          <p:nvPr/>
        </p:nvSpPr>
        <p:spPr bwMode="auto">
          <a:xfrm>
            <a:off x="7693025" y="2932113"/>
            <a:ext cx="74613" cy="130175"/>
          </a:xfrm>
          <a:custGeom>
            <a:avLst/>
            <a:gdLst>
              <a:gd name="T0" fmla="*/ 2147483646 w 47"/>
              <a:gd name="T1" fmla="*/ 2147483646 h 82"/>
              <a:gd name="T2" fmla="*/ 2147483646 w 47"/>
              <a:gd name="T3" fmla="*/ 2147483646 h 82"/>
              <a:gd name="T4" fmla="*/ 2147483646 w 47"/>
              <a:gd name="T5" fmla="*/ 2147483646 h 82"/>
              <a:gd name="T6" fmla="*/ 2147483646 w 47"/>
              <a:gd name="T7" fmla="*/ 0 h 8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" h="82">
                <a:moveTo>
                  <a:pt x="45" y="82"/>
                </a:moveTo>
                <a:cubicBezTo>
                  <a:pt x="42" y="67"/>
                  <a:pt x="47" y="47"/>
                  <a:pt x="36" y="36"/>
                </a:cubicBezTo>
                <a:cubicBezTo>
                  <a:pt x="29" y="29"/>
                  <a:pt x="15" y="54"/>
                  <a:pt x="9" y="46"/>
                </a:cubicBezTo>
                <a:cubicBezTo>
                  <a:pt x="0" y="34"/>
                  <a:pt x="9" y="15"/>
                  <a:pt x="9" y="0"/>
                </a:cubicBezTo>
              </a:path>
            </a:pathLst>
          </a:custGeom>
          <a:noFill/>
          <a:ln w="9525">
            <a:solidFill>
              <a:srgbClr val="582A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Freeform 7">
            <a:extLst>
              <a:ext uri="{FF2B5EF4-FFF2-40B4-BE49-F238E27FC236}">
                <a16:creationId xmlns:a16="http://schemas.microsoft.com/office/drawing/2014/main" id="{25AFB815-55C1-4109-FFA9-E994DA9DD792}"/>
              </a:ext>
            </a:extLst>
          </p:cNvPr>
          <p:cNvSpPr>
            <a:spLocks/>
          </p:cNvSpPr>
          <p:nvPr/>
        </p:nvSpPr>
        <p:spPr bwMode="auto">
          <a:xfrm>
            <a:off x="8113713" y="2913063"/>
            <a:ext cx="115887" cy="120650"/>
          </a:xfrm>
          <a:custGeom>
            <a:avLst/>
            <a:gdLst>
              <a:gd name="T0" fmla="*/ 2147483646 w 73"/>
              <a:gd name="T1" fmla="*/ 2147483646 h 76"/>
              <a:gd name="T2" fmla="*/ 2147483646 w 73"/>
              <a:gd name="T3" fmla="*/ 2147483646 h 76"/>
              <a:gd name="T4" fmla="*/ 0 w 73"/>
              <a:gd name="T5" fmla="*/ 2147483646 h 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" h="76">
                <a:moveTo>
                  <a:pt x="73" y="12"/>
                </a:moveTo>
                <a:cubicBezTo>
                  <a:pt x="64" y="9"/>
                  <a:pt x="55" y="0"/>
                  <a:pt x="46" y="3"/>
                </a:cubicBezTo>
                <a:cubicBezTo>
                  <a:pt x="36" y="7"/>
                  <a:pt x="15" y="61"/>
                  <a:pt x="0" y="76"/>
                </a:cubicBezTo>
              </a:path>
            </a:pathLst>
          </a:custGeom>
          <a:noFill/>
          <a:ln w="9525">
            <a:solidFill>
              <a:srgbClr val="582A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6" name="Freeform 8">
            <a:extLst>
              <a:ext uri="{FF2B5EF4-FFF2-40B4-BE49-F238E27FC236}">
                <a16:creationId xmlns:a16="http://schemas.microsoft.com/office/drawing/2014/main" id="{266B38A0-9C5C-8552-4D05-9C2501C38B52}"/>
              </a:ext>
            </a:extLst>
          </p:cNvPr>
          <p:cNvSpPr>
            <a:spLocks/>
          </p:cNvSpPr>
          <p:nvPr/>
        </p:nvSpPr>
        <p:spPr bwMode="auto">
          <a:xfrm>
            <a:off x="7835900" y="2873375"/>
            <a:ext cx="176213" cy="101600"/>
          </a:xfrm>
          <a:custGeom>
            <a:avLst/>
            <a:gdLst>
              <a:gd name="T0" fmla="*/ 2147483646 w 111"/>
              <a:gd name="T1" fmla="*/ 2147483646 h 64"/>
              <a:gd name="T2" fmla="*/ 2147483646 w 111"/>
              <a:gd name="T3" fmla="*/ 0 h 64"/>
              <a:gd name="T4" fmla="*/ 2147483646 w 111"/>
              <a:gd name="T5" fmla="*/ 2147483646 h 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1" h="64">
                <a:moveTo>
                  <a:pt x="111" y="64"/>
                </a:moveTo>
                <a:cubicBezTo>
                  <a:pt x="82" y="45"/>
                  <a:pt x="70" y="25"/>
                  <a:pt x="47" y="0"/>
                </a:cubicBezTo>
                <a:cubicBezTo>
                  <a:pt x="5" y="14"/>
                  <a:pt x="0" y="26"/>
                  <a:pt x="38" y="64"/>
                </a:cubicBezTo>
              </a:path>
            </a:pathLst>
          </a:custGeom>
          <a:noFill/>
          <a:ln w="9525">
            <a:solidFill>
              <a:srgbClr val="582AA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7" name="Line 9">
            <a:extLst>
              <a:ext uri="{FF2B5EF4-FFF2-40B4-BE49-F238E27FC236}">
                <a16:creationId xmlns:a16="http://schemas.microsoft.com/office/drawing/2014/main" id="{E6DC9E07-3A33-2E90-8FB8-3E8086AC5E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10">
            <a:extLst>
              <a:ext uri="{FF2B5EF4-FFF2-40B4-BE49-F238E27FC236}">
                <a16:creationId xmlns:a16="http://schemas.microsoft.com/office/drawing/2014/main" id="{664BF431-6EE2-D9E3-76BD-11F57E69D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43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9" name="Line 11">
            <a:extLst>
              <a:ext uri="{FF2B5EF4-FFF2-40B4-BE49-F238E27FC236}">
                <a16:creationId xmlns:a16="http://schemas.microsoft.com/office/drawing/2014/main" id="{74139746-3CC8-F8A5-FC56-D63700DE27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0" name="Line 12">
            <a:extLst>
              <a:ext uri="{FF2B5EF4-FFF2-40B4-BE49-F238E27FC236}">
                <a16:creationId xmlns:a16="http://schemas.microsoft.com/office/drawing/2014/main" id="{1421CB0E-C225-495C-2F40-2879D1226E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971800"/>
            <a:ext cx="990600" cy="381000"/>
          </a:xfrm>
          <a:prstGeom prst="line">
            <a:avLst/>
          </a:prstGeom>
          <a:noFill/>
          <a:ln w="9525">
            <a:solidFill>
              <a:srgbClr val="582AA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35F26D50-BC43-5B76-310D-9126202D08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9-IDIOPATHIC STREPTOCOCCAL&amp;STAPHYLOCOCCAL PERITONITIS IN ADULTS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71ECBF6-6E81-09A2-F41E-A86144427A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RARE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MORTALITY IS HIGH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IN </a:t>
            </a:r>
            <a:r>
              <a:rPr lang="en-US" altLang="en-US" sz="2400" b="1">
                <a:solidFill>
                  <a:schemeClr val="tx1"/>
                </a:solidFill>
                <a:cs typeface="Arial" panose="020B0604020202020204" pitchFamily="34" charset="0"/>
              </a:rPr>
              <a:t>STREPT.PERITONITIS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,THE PERITONEAL FLUID IS THIN,ODOURLESS,CONTAINS FIBRIN,AND MAY BE BLOOD STAINED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IN </a:t>
            </a:r>
            <a:r>
              <a:rPr lang="en-US" altLang="en-US" sz="2400" b="1">
                <a:solidFill>
                  <a:schemeClr val="tx1"/>
                </a:solidFill>
                <a:cs typeface="Arial" panose="020B0604020202020204" pitchFamily="34" charset="0"/>
              </a:rPr>
              <a:t>STAPHYL.PERITONITIS 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,VAGINAL </a:t>
            </a:r>
            <a:r>
              <a:rPr lang="en-US" altLang="en-US" sz="2400" i="1">
                <a:solidFill>
                  <a:schemeClr val="tx1"/>
                </a:solidFill>
                <a:cs typeface="Arial" panose="020B0604020202020204" pitchFamily="34" charset="0"/>
              </a:rPr>
              <a:t>TAMPONS</a:t>
            </a:r>
            <a:r>
              <a:rPr lang="en-US" altLang="en-US" sz="2400" b="1" i="1">
                <a:solidFill>
                  <a:schemeClr val="tx1"/>
                </a:solidFill>
                <a:cs typeface="Arial" panose="020B0604020202020204" pitchFamily="34" charset="0"/>
              </a:rPr>
              <a:t>(product designed to absorb blood and vaginal secretions by insertion into the vagina during menstruatio</a:t>
            </a:r>
            <a:r>
              <a:rPr lang="en-US" altLang="en-US" sz="2400" b="1">
                <a:solidFill>
                  <a:schemeClr val="tx1"/>
                </a:solidFill>
                <a:cs typeface="Arial" panose="020B0604020202020204" pitchFamily="34" charset="0"/>
              </a:rPr>
              <a:t>n</a:t>
            </a:r>
            <a:r>
              <a:rPr lang="en-US" altLang="en-US" sz="2400">
                <a:cs typeface="Arial" panose="020B0604020202020204" pitchFamily="34" charset="0"/>
              </a:rPr>
              <a:t>)</a:t>
            </a:r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 INCREASED ITS INCIDENCE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cs typeface="Arial" panose="020B0604020202020204" pitchFamily="34" charset="0"/>
              </a:rPr>
              <a:t>CAN   LEAD TO TOXIC SHOCK &amp; D.I.C.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4EA9E2C9-79C4-9C97-147C-F2E8FBC13F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10-PERITONITIS FOLLOWING </a:t>
            </a:r>
            <a:r>
              <a:rPr lang="en-US" alt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ABORTION/PARTURITION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848F1082-96B5-F4F8-0891-1185877262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cs typeface="Arial" pitchFamily="34" charset="0"/>
              </a:rPr>
              <a:t>DUE TO </a:t>
            </a:r>
            <a:r>
              <a:rPr lang="en-US" altLang="en-US" b="1" dirty="0">
                <a:solidFill>
                  <a:schemeClr val="hlink"/>
                </a:solidFill>
                <a:cs typeface="Arial" pitchFamily="34" charset="0"/>
              </a:rPr>
              <a:t>INSTRUMENTATION</a:t>
            </a:r>
            <a:r>
              <a:rPr lang="en-US" altLang="en-US" b="1" dirty="0">
                <a:cs typeface="Arial" pitchFamily="34" charset="0"/>
              </a:rPr>
              <a:t> IN ABORTION         OR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chemeClr val="hlink"/>
                </a:solidFill>
                <a:cs typeface="Arial" pitchFamily="34" charset="0"/>
              </a:rPr>
              <a:t>PUERPERAL SEPSIS</a:t>
            </a:r>
            <a:r>
              <a:rPr lang="en-US" altLang="en-US" b="1" dirty="0">
                <a:cs typeface="Arial" pitchFamily="34" charset="0"/>
              </a:rPr>
              <a:t> AFTER DELIVERY</a:t>
            </a:r>
          </a:p>
          <a:p>
            <a:pPr marL="0" indent="0" algn="ctr" rtl="1" eaLnBrk="1" hangingPunct="1">
              <a:buFont typeface="Calibri" panose="020F0502020204030204" pitchFamily="34" charset="0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OFFENSIVE LOCHIA</a:t>
            </a:r>
            <a:r>
              <a:rPr lang="ar-JO" altLang="en-US" b="1" dirty="0"/>
              <a:t> </a:t>
            </a:r>
            <a:endParaRPr lang="en-US" altLang="en-US" b="1" dirty="0"/>
          </a:p>
          <a:p>
            <a:pPr algn="ctr" rtl="1" eaLnBrk="1" hangingPunct="1">
              <a:defRPr/>
            </a:pPr>
            <a:r>
              <a:rPr lang="en-US" altLang="en-US" b="1" dirty="0"/>
              <a:t>:normal discharge from uterus after </a:t>
            </a:r>
            <a:r>
              <a:rPr lang="en-US" altLang="en-US" b="1" dirty="0" err="1"/>
              <a:t>childbitrh</a:t>
            </a:r>
            <a:r>
              <a:rPr lang="en-US" altLang="en-US" b="1" dirty="0"/>
              <a:t> but </a:t>
            </a:r>
            <a:r>
              <a:rPr lang="en-US" altLang="en-US" b="1" dirty="0" err="1"/>
              <a:t>wih</a:t>
            </a:r>
            <a:r>
              <a:rPr lang="en-US" altLang="en-US" b="1" dirty="0"/>
              <a:t> </a:t>
            </a:r>
            <a:r>
              <a:rPr lang="en-US" altLang="en-US" b="1" dirty="0" err="1"/>
              <a:t>srtong</a:t>
            </a:r>
            <a:r>
              <a:rPr lang="en-US" altLang="en-US" b="1" dirty="0"/>
              <a:t> smell</a:t>
            </a:r>
          </a:p>
          <a:p>
            <a:pPr eaLnBrk="1" hangingPunct="1">
              <a:defRPr/>
            </a:pPr>
            <a:endParaRPr lang="en-US" altLang="en-US" b="1" dirty="0"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>
                <a:cs typeface="Arial" pitchFamily="34" charset="0"/>
              </a:rPr>
              <a:t>      &amp; </a:t>
            </a:r>
            <a:r>
              <a:rPr lang="en-US" altLang="en-US" b="1" dirty="0">
                <a:solidFill>
                  <a:srgbClr val="009900"/>
                </a:solidFill>
                <a:cs typeface="Arial" pitchFamily="34" charset="0"/>
              </a:rPr>
              <a:t>DIARRHOEA IS COMMON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6A32C4"/>
                </a:solidFill>
                <a:cs typeface="Arial" pitchFamily="34" charset="0"/>
              </a:rPr>
              <a:t>TREATMENT </a:t>
            </a:r>
            <a:r>
              <a:rPr lang="en-US" altLang="en-US" b="1" dirty="0">
                <a:cs typeface="Arial" pitchFamily="34" charset="0"/>
              </a:rPr>
              <a:t>: - ANTIBIOTICS FIRST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b="1" dirty="0">
                <a:cs typeface="Arial" pitchFamily="34" charset="0"/>
              </a:rPr>
              <a:t>       - SURGERY FOR GENERALIZED PERITONITIS OR FOR COLLECTIONS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DCD11A6A-1C8B-C96A-1359-846224668C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85800" y="457200"/>
            <a:ext cx="7543800" cy="1008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11-familial </a:t>
            </a:r>
            <a:r>
              <a:rPr lang="en-US" alt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mediterranean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fever (FMF)</a:t>
            </a:r>
          </a:p>
        </p:txBody>
      </p:sp>
      <p:sp>
        <p:nvSpPr>
          <p:cNvPr id="217091" name="Rectangle 3">
            <a:extLst>
              <a:ext uri="{FF2B5EF4-FFF2-40B4-BE49-F238E27FC236}">
                <a16:creationId xmlns:a16="http://schemas.microsoft.com/office/drawing/2014/main" id="{5EEC67E6-B1F8-3225-E701-E82CF5CFF7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2413"/>
            <a:ext cx="8229600" cy="5029200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800000"/>
                </a:solidFill>
              </a:rPr>
              <a:t>PERIODIC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PERITONITIS LASTS 1-3 DAYS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en-US" sz="2800" b="1" dirty="0">
                <a:solidFill>
                  <a:srgbClr val="A93E03"/>
                </a:solidFill>
              </a:rPr>
              <a:t>ARABS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en-US" sz="2800" b="1" dirty="0">
                <a:solidFill>
                  <a:srgbClr val="FB5F09"/>
                </a:solidFill>
              </a:rPr>
              <a:t>JEWS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en-US" altLang="en-US" sz="2800" b="1" dirty="0">
                <a:solidFill>
                  <a:srgbClr val="FC965E"/>
                </a:solidFill>
              </a:rPr>
              <a:t>ARMENIANS </a:t>
            </a:r>
            <a:r>
              <a:rPr lang="ar-JO" altLang="en-US" sz="2800" b="1" dirty="0">
                <a:solidFill>
                  <a:srgbClr val="FC965E"/>
                </a:solidFill>
              </a:rPr>
              <a:t>( العرب و اليهود والارمن ) </a:t>
            </a:r>
            <a:endParaRPr lang="en-US" altLang="en-US" sz="2800" b="1" dirty="0">
              <a:solidFill>
                <a:srgbClr val="FC965E"/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LAPARATOMY TOOK PLACE,THE PERITONIUM AROUND THE GALL BLADDER AND SPLEEN IS INFLAMED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ar-JO" altLang="en-US" sz="2800" b="1" dirty="0">
                <a:solidFill>
                  <a:srgbClr val="FC965E"/>
                </a:solidFill>
              </a:rPr>
              <a:t>             </a:t>
            </a:r>
            <a:endParaRPr lang="en-US" altLang="en-US" sz="2800" b="1" dirty="0">
              <a:solidFill>
                <a:srgbClr val="FC965E"/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UNKNOWN AETIOLOGY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chemeClr val="hlink"/>
                </a:solidFill>
              </a:rPr>
              <a:t>CLINICAL :-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FEVER, POLYMORPHONUCLEAR 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LEUCOCYTOSIS,rash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legs.abdominal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chest or joint pain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rgbClr val="00B0F0"/>
                </a:solidFill>
              </a:rPr>
              <a:t>LAB TEST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:An 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elevatoin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wbc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CRB(indicate inflammation but not specific)</a:t>
            </a:r>
          </a:p>
          <a:p>
            <a:pPr marL="0" indent="0" eaLnBrk="1" fontAlgn="auto" hangingPunct="1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r>
              <a:rPr lang="en-US" altLang="en-US" sz="2800" b="1" dirty="0">
                <a:solidFill>
                  <a:schemeClr val="hlink"/>
                </a:solidFill>
              </a:rPr>
              <a:t>TREATMENT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 </a:t>
            </a:r>
            <a:r>
              <a:rPr lang="en-US" alt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cholchicine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reduce inflammation and reduce attack                           </a:t>
            </a:r>
            <a:endParaRPr lang="en-US" alt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DE630910-9AD8-ADB0-F1B7-1A45B6728A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779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&amp;TYPES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2392DD0-A585-BDFE-3EC1-F85C1A69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7543800" cy="40227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INFLAMATION OF PERITONIAL LINING Of THE ABDOMINAL WALL AND COVERING OF THE ABDOMINAL VISCERA</a:t>
            </a:r>
            <a:endParaRPr lang="ar-JO" altLang="en-US" sz="1400" b="1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TYPES: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[A]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1-PRIMARY :</a:t>
            </a:r>
            <a:r>
              <a:rPr lang="en-US" altLang="en-US" sz="1400">
                <a:cs typeface="Arial" panose="020B0604020202020204" pitchFamily="34" charset="0"/>
              </a:rPr>
              <a:t>  </a:t>
            </a:r>
            <a:r>
              <a:rPr lang="en-US" altLang="en-US" sz="1400" b="1">
                <a:cs typeface="Arial" panose="020B0604020202020204" pitchFamily="34" charset="0"/>
              </a:rPr>
              <a:t>or Spontaneous peritonitis is usually a complication of liver or </a:t>
            </a:r>
            <a:r>
              <a:rPr lang="en-US" altLang="en-US" sz="1400" b="1">
                <a:cs typeface="Arial" panose="020B0604020202020204" pitchFamily="34" charset="0"/>
                <a:hlinkClick r:id="rId2"/>
              </a:rPr>
              <a:t>kidney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  <a:hlinkClick r:id="rId2"/>
              </a:rPr>
              <a:t> failure</a:t>
            </a:r>
            <a:r>
              <a:rPr lang="en-US" altLang="en-US" sz="1400" b="1">
                <a:cs typeface="Arial" panose="020B0604020202020204" pitchFamily="34" charset="0"/>
              </a:rPr>
              <a:t>, resulting in fluid buildup in the abdominal cavity (also known as </a:t>
            </a:r>
            <a:r>
              <a:rPr lang="en-US" altLang="en-US" sz="1400" b="1">
                <a:cs typeface="Arial" panose="020B0604020202020204" pitchFamily="34" charset="0"/>
                <a:hlinkClick r:id="rId3"/>
              </a:rPr>
              <a:t>ascites</a:t>
            </a:r>
            <a:r>
              <a:rPr lang="en-US" altLang="en-US" sz="1400" b="1">
                <a:cs typeface="Arial" panose="020B0604020202020204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</a:rPr>
              <a:t> Spontaneous bacterial peritonitis is the development of an infection of the </a:t>
            </a:r>
            <a:r>
              <a:rPr lang="en-US" altLang="en-US" sz="1400" b="1">
                <a:cs typeface="Arial" panose="020B0604020202020204" pitchFamily="34" charset="0"/>
                <a:hlinkClick r:id="rId3"/>
              </a:rPr>
              <a:t>ascitic fluid</a:t>
            </a:r>
            <a:r>
              <a:rPr lang="en-US" altLang="en-US" sz="1400" b="1">
                <a:cs typeface="Arial" panose="020B0604020202020204" pitchFamily="34" charset="0"/>
              </a:rPr>
              <a:t> in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cs typeface="Arial" panose="020B0604020202020204" pitchFamily="34" charset="0"/>
              </a:rPr>
              <a:t> the </a:t>
            </a:r>
            <a:r>
              <a:rPr lang="en-US" altLang="en-US" sz="1400" b="1">
                <a:cs typeface="Arial" panose="020B0604020202020204" pitchFamily="34" charset="0"/>
                <a:hlinkClick r:id="rId4"/>
              </a:rPr>
              <a:t>peritoneum</a:t>
            </a:r>
            <a:endParaRPr lang="en-US" altLang="en-US" sz="1400" b="1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 LESS THAN 1% DUE TO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     I-BLOOD  &amp;  II-LYMPHATIC SPREAD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2-SECONDARY: due to preforation of GIT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[B]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1-LOCALIZED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chemeClr val="tx1"/>
                </a:solidFill>
                <a:cs typeface="Arial" panose="020B0604020202020204" pitchFamily="34" charset="0"/>
              </a:rPr>
              <a:t>2-GENERALIZED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EC045BDE-7570-A711-FD29-3508E05425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66800" y="0"/>
            <a:ext cx="7543800" cy="1008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12-TB PERITONITIS</a:t>
            </a:r>
            <a:b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I-ACUTE   II-CHRONIC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F4D42DA-BF2E-ABA1-137A-1B7D3333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45259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               </a:t>
            </a:r>
            <a:r>
              <a:rPr lang="en-US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ACUTE</a:t>
            </a:r>
          </a:p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RESEMBLES OTHER FORMS OF ACUTE PERITONITIS</a:t>
            </a:r>
          </a:p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ON LAPAROTOMY; FLUID IS STRAW-COLOURED,PERITONIUM IS</a:t>
            </a:r>
          </a:p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FULL OF TUBERCLES SIMILAR TO CARCINOMATOSA  PERITONII</a:t>
            </a:r>
          </a:p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BIOPSY; FOR  1- Z-NELSON STAIN(type of acid fast stain to</a:t>
            </a:r>
          </a:p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identify bacteria mainly mycobacteria)      2-TISSUE FOR</a:t>
            </a:r>
          </a:p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HISTOPATHOLOGY(to role our malignancy)     3-CULTURE FOR TB.</a:t>
            </a:r>
          </a:p>
          <a:p>
            <a:pPr marL="0" indent="0" eaLnBrk="1" hangingPunct="1">
              <a:buNone/>
            </a:pPr>
            <a:endParaRPr lang="en-US" altLang="en-US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ANTI-TB. </a:t>
            </a:r>
            <a:r>
              <a:rPr lang="en-US" alt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THERAPY:Rifampin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(RIF),Isoniazid (INH),Pyrazinamide (PZA), </a:t>
            </a:r>
            <a:r>
              <a:rPr lang="en-US" altLang="en-US" sz="2400" b="1" dirty="0" err="1">
                <a:solidFill>
                  <a:schemeClr val="tx1"/>
                </a:solidFill>
                <a:cs typeface="Arial" panose="020B0604020202020204" pitchFamily="34" charset="0"/>
              </a:rPr>
              <a:t>and.Ethambutol</a:t>
            </a:r>
            <a:r>
              <a:rPr lang="en-US" altLang="en-US" sz="2400" b="1" dirty="0">
                <a:solidFill>
                  <a:schemeClr val="tx1"/>
                </a:solidFill>
                <a:cs typeface="Arial" panose="020B0604020202020204" pitchFamily="34" charset="0"/>
              </a:rPr>
              <a:t> (EMB)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0D4C2723-A378-CA71-A293-B6A325C053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931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CHRONIC </a:t>
            </a:r>
            <a:b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TB PERITONITIS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B92988DB-C2C0-45E3-2EC0-3F7A6E3697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609600" indent="-60960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chemeClr val="bg2"/>
                </a:solidFill>
              </a:rPr>
              <a:t>ORIGIN</a:t>
            </a:r>
          </a:p>
          <a:p>
            <a:pPr marL="609600" indent="-6096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MESENTERIC L.N.</a:t>
            </a:r>
          </a:p>
          <a:p>
            <a:pPr marL="609600" indent="-6096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ILEOCAECAL TB</a:t>
            </a:r>
          </a:p>
          <a:p>
            <a:pPr marL="609600" indent="-6096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TB PYOSALPINX</a:t>
            </a:r>
          </a:p>
          <a:p>
            <a:pPr marL="609600" indent="-609600" eaLnBrk="1" fontAlgn="auto" hangingPunct="1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PULMONARY [BLOOD BORNE]</a:t>
            </a:r>
          </a:p>
          <a:p>
            <a:pPr marL="609600" indent="-60960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chemeClr val="bg2"/>
                </a:solidFill>
              </a:rPr>
              <a:t>CLINICAL</a:t>
            </a:r>
          </a:p>
          <a:p>
            <a:pPr marL="609600" indent="-60960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PAIN, FEVER, LOSS OF WT., ASCITES, NIGHT SWEATS. ABD.MASSES</a:t>
            </a:r>
          </a:p>
          <a:p>
            <a:pPr marL="609600" indent="-609600" eaLnBrk="1" fontAlgn="auto" hangingPunct="1">
              <a:lnSpc>
                <a:spcPct val="80000"/>
              </a:lnSpc>
              <a:defRPr/>
            </a:pPr>
            <a:r>
              <a:rPr lang="en-US" altLang="en-US" sz="2800" b="1" dirty="0">
                <a:solidFill>
                  <a:schemeClr val="bg2"/>
                </a:solidFill>
              </a:rPr>
              <a:t>TYPES:</a:t>
            </a:r>
          </a:p>
          <a:p>
            <a:pPr marL="609600" indent="-60960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1-ASCITIC 2-ENCYSTED 3-FIBROUS                         	                 4-PURULENT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240FE-34B3-76AE-9BDE-C9104B04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84995" name="Content Placeholder 2">
            <a:extLst>
              <a:ext uri="{FF2B5EF4-FFF2-40B4-BE49-F238E27FC236}">
                <a16:creationId xmlns:a16="http://schemas.microsoft.com/office/drawing/2014/main" id="{4EEE211D-8CE4-DCC9-DC5E-4FC4F0D85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altLang="en-US"/>
          </a:p>
        </p:txBody>
      </p:sp>
      <p:pic>
        <p:nvPicPr>
          <p:cNvPr id="84996" name="Picture 2" descr="C:\Users\obada\Documents\8f665a5f-d47d-4fef-b9da-660eaae0a03b.jpg">
            <a:extLst>
              <a:ext uri="{FF2B5EF4-FFF2-40B4-BE49-F238E27FC236}">
                <a16:creationId xmlns:a16="http://schemas.microsoft.com/office/drawing/2014/main" id="{8B3AD021-F791-DCAD-6668-8BDB19BAF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52400"/>
            <a:ext cx="929322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E009860B-6E16-B446-40D6-7ABC257080A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779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BACTERIOLOGY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4EBF94B2-BB31-DFAD-4D98-3F2865FEB5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066800"/>
            <a:ext cx="8229600" cy="5257800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                         </a:t>
            </a:r>
            <a:r>
              <a:rPr lang="en-US" altLang="en-US" sz="2400" b="1" dirty="0">
                <a:solidFill>
                  <a:schemeClr val="tx1"/>
                </a:solidFill>
              </a:rPr>
              <a:t>1ry PERITONITIS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                               </a:t>
            </a:r>
            <a:r>
              <a:rPr lang="en-US" altLang="en-US" sz="1800" b="1" dirty="0">
                <a:solidFill>
                  <a:schemeClr val="tx1"/>
                </a:solidFill>
              </a:rPr>
              <a:t>Single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Streptococci    or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Pneumococci    or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1800" b="1" dirty="0" err="1">
                <a:solidFill>
                  <a:schemeClr val="tx1"/>
                </a:solidFill>
              </a:rPr>
              <a:t>Haemophilus</a:t>
            </a:r>
            <a:r>
              <a:rPr lang="en-US" altLang="en-US" sz="1800" b="1" dirty="0">
                <a:solidFill>
                  <a:schemeClr val="tx1"/>
                </a:solidFill>
              </a:rPr>
              <a:t> species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                             </a:t>
            </a:r>
            <a:r>
              <a:rPr lang="en-US" altLang="en-US" sz="2400" b="1" dirty="0">
                <a:solidFill>
                  <a:schemeClr val="tx1"/>
                </a:solidFill>
              </a:rPr>
              <a:t>2ry PERITONITIS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                                          Mixed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1800" b="1" dirty="0" err="1">
                <a:solidFill>
                  <a:schemeClr val="tx1"/>
                </a:solidFill>
              </a:rPr>
              <a:t>Gram+ve</a:t>
            </a:r>
            <a:r>
              <a:rPr lang="en-US" altLang="en-US" sz="1800" b="1" dirty="0">
                <a:solidFill>
                  <a:schemeClr val="tx1"/>
                </a:solidFill>
              </a:rPr>
              <a:t> aerobes;  </a:t>
            </a:r>
            <a:r>
              <a:rPr lang="en-US" altLang="en-US" sz="1600" b="1" dirty="0">
                <a:solidFill>
                  <a:schemeClr val="tx1"/>
                </a:solidFill>
              </a:rPr>
              <a:t>staph., </a:t>
            </a:r>
            <a:r>
              <a:rPr lang="en-US" altLang="en-US" sz="1600" b="1" dirty="0" err="1">
                <a:solidFill>
                  <a:schemeClr val="tx1"/>
                </a:solidFill>
              </a:rPr>
              <a:t>Strept</a:t>
            </a:r>
            <a:endParaRPr lang="en-US" altLang="en-US" sz="1600" b="1" dirty="0">
              <a:solidFill>
                <a:schemeClr val="tx1"/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1800" b="1" dirty="0" err="1">
                <a:solidFill>
                  <a:schemeClr val="tx1"/>
                </a:solidFill>
              </a:rPr>
              <a:t>Gram+ve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</a:rPr>
              <a:t>anerobe</a:t>
            </a:r>
            <a:r>
              <a:rPr lang="en-US" altLang="en-US" sz="1800" b="1" dirty="0">
                <a:solidFill>
                  <a:schemeClr val="tx1"/>
                </a:solidFill>
              </a:rPr>
              <a:t>;  </a:t>
            </a:r>
            <a:r>
              <a:rPr lang="en-US" altLang="en-US" sz="1600" b="1" dirty="0">
                <a:solidFill>
                  <a:schemeClr val="tx1"/>
                </a:solidFill>
              </a:rPr>
              <a:t>clostridia ,</a:t>
            </a:r>
            <a:r>
              <a:rPr lang="en-US" altLang="en-US" sz="1600" b="1" dirty="0" err="1">
                <a:solidFill>
                  <a:schemeClr val="tx1"/>
                </a:solidFill>
              </a:rPr>
              <a:t>strept</a:t>
            </a:r>
            <a:r>
              <a:rPr lang="en-US" altLang="en-US" sz="1600" b="1" dirty="0">
                <a:solidFill>
                  <a:schemeClr val="tx1"/>
                </a:solidFill>
              </a:rPr>
              <a:t>.</a:t>
            </a:r>
            <a:r>
              <a:rPr lang="en-US" altLang="en-US" sz="1800" b="1" dirty="0">
                <a:solidFill>
                  <a:schemeClr val="tx1"/>
                </a:solidFill>
              </a:rPr>
              <a:t>                  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Gram-</a:t>
            </a:r>
            <a:r>
              <a:rPr lang="en-US" altLang="en-US" sz="1800" b="1" dirty="0" err="1">
                <a:solidFill>
                  <a:schemeClr val="tx1"/>
                </a:solidFill>
              </a:rPr>
              <a:t>ve</a:t>
            </a:r>
            <a:r>
              <a:rPr lang="en-US" altLang="en-US" sz="1800" b="1" dirty="0">
                <a:solidFill>
                  <a:schemeClr val="tx1"/>
                </a:solidFill>
              </a:rPr>
              <a:t> aerobes; </a:t>
            </a:r>
            <a:r>
              <a:rPr lang="en-US" altLang="en-US" sz="1600" b="1" dirty="0" err="1">
                <a:solidFill>
                  <a:schemeClr val="tx1"/>
                </a:solidFill>
              </a:rPr>
              <a:t>e.Coli</a:t>
            </a:r>
            <a:r>
              <a:rPr lang="en-US" altLang="en-US" sz="1600" b="1" dirty="0">
                <a:solidFill>
                  <a:schemeClr val="tx1"/>
                </a:solidFill>
              </a:rPr>
              <a:t>, </a:t>
            </a:r>
            <a:r>
              <a:rPr lang="en-US" altLang="en-US" sz="1600" b="1" dirty="0" err="1">
                <a:solidFill>
                  <a:schemeClr val="tx1"/>
                </a:solidFill>
              </a:rPr>
              <a:t>kleibsella,proteus,pseudomon</a:t>
            </a:r>
            <a:endParaRPr lang="en-US" altLang="en-US" sz="1600" b="1" dirty="0">
              <a:solidFill>
                <a:schemeClr val="tx1"/>
              </a:solidFill>
            </a:endParaRP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1800" b="1" dirty="0">
                <a:solidFill>
                  <a:schemeClr val="tx1"/>
                </a:solidFill>
              </a:rPr>
              <a:t>Gram-</a:t>
            </a:r>
            <a:r>
              <a:rPr lang="en-US" altLang="en-US" sz="1800" b="1" dirty="0" err="1">
                <a:solidFill>
                  <a:schemeClr val="tx1"/>
                </a:solidFill>
              </a:rPr>
              <a:t>ve</a:t>
            </a:r>
            <a:r>
              <a:rPr lang="en-US" altLang="en-US" sz="1800" b="1" dirty="0">
                <a:solidFill>
                  <a:schemeClr val="tx1"/>
                </a:solidFill>
              </a:rPr>
              <a:t> anaerobe </a:t>
            </a:r>
            <a:r>
              <a:rPr lang="en-US" altLang="en-US" b="1" dirty="0">
                <a:solidFill>
                  <a:schemeClr val="tx1"/>
                </a:solidFill>
              </a:rPr>
              <a:t>;[ </a:t>
            </a:r>
            <a:r>
              <a:rPr lang="en-US" altLang="en-US" b="1" dirty="0" err="1">
                <a:solidFill>
                  <a:schemeClr val="tx1"/>
                </a:solidFill>
              </a:rPr>
              <a:t>bacteroides</a:t>
            </a:r>
            <a:r>
              <a:rPr lang="en-US" altLang="en-US" b="1" dirty="0">
                <a:solidFill>
                  <a:schemeClr val="tx1"/>
                </a:solidFill>
              </a:rPr>
              <a:t>] </a:t>
            </a:r>
          </a:p>
          <a:p>
            <a:pPr marL="91440" indent="-91440" eaLnBrk="1" fontAlgn="auto" hangingPunct="1">
              <a:lnSpc>
                <a:spcPct val="80000"/>
              </a:lnSpc>
              <a:defRPr/>
            </a:pPr>
            <a:r>
              <a:rPr lang="en-US" altLang="en-US" sz="2400" b="1" dirty="0">
                <a:solidFill>
                  <a:schemeClr val="tx1"/>
                </a:solidFill>
              </a:rPr>
              <a:t>Nb: </a:t>
            </a:r>
            <a:r>
              <a:rPr lang="en-US" altLang="en-US" b="1" dirty="0">
                <a:solidFill>
                  <a:schemeClr val="tx1"/>
                </a:solidFill>
              </a:rPr>
              <a:t>non-bacterial peritonitis soon becomes bacterial;</a:t>
            </a:r>
          </a:p>
          <a:p>
            <a:pPr marL="91440" indent="-91440" eaLnBrk="1" fontAlgn="auto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      1-perf.Duod.Or gastric u. 2-pancreatitis 3-rupture      </a:t>
            </a:r>
            <a:r>
              <a:rPr lang="en-US" altLang="en-US" b="1" dirty="0" err="1">
                <a:solidFill>
                  <a:schemeClr val="tx1"/>
                </a:solidFill>
              </a:rPr>
              <a:t>u.Bladder</a:t>
            </a:r>
            <a:r>
              <a:rPr lang="en-US" altLang="en-US" b="1" dirty="0">
                <a:solidFill>
                  <a:schemeClr val="tx1"/>
                </a:solidFill>
              </a:rPr>
              <a:t>.        4-haemoperitoneum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5E12C452-1798-E42A-BA97-4748BEBF83A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22325" y="287338"/>
            <a:ext cx="7543800" cy="855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ROUTES of bacterial invasion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C539764-8593-DCC5-C379-4C460D80BA1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PERFORATION : PERFORATED VISCUS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TRANSLOCATION : NONPERFORATED APPENDICITIS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FROM OUTSIDE; DRAINS,OPEN SURGERY.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SEEPING FROM  Fallopian.TUBES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BLOOD BORN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  <a:cs typeface="Arial" panose="020B0604020202020204" pitchFamily="34" charset="0"/>
              </a:rPr>
              <a:t>LYMPHATICS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2387</Words>
  <Application>Microsoft Office PowerPoint</Application>
  <PresentationFormat>On-screen Show (4:3)</PresentationFormat>
  <Paragraphs>447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Arial</vt:lpstr>
      <vt:lpstr>Calibri</vt:lpstr>
      <vt:lpstr>Calibri Light</vt:lpstr>
      <vt:lpstr>Garamond</vt:lpstr>
      <vt:lpstr>Helvetica Neue</vt:lpstr>
      <vt:lpstr>Roboto</vt:lpstr>
      <vt:lpstr>Wingdings</vt:lpstr>
      <vt:lpstr>Retrospect</vt:lpstr>
      <vt:lpstr>Bitmap Image</vt:lpstr>
      <vt:lpstr>PERITONITIS</vt:lpstr>
      <vt:lpstr>PowerPoint Presentation</vt:lpstr>
      <vt:lpstr>PowerPoint Presentation</vt:lpstr>
      <vt:lpstr>PowerPoint Presentation</vt:lpstr>
      <vt:lpstr>PowerPoint Presentation</vt:lpstr>
      <vt:lpstr>THE PERITONEUM</vt:lpstr>
      <vt:lpstr>DEFINITION &amp;TYPES</vt:lpstr>
      <vt:lpstr>BACTERIOLOGY</vt:lpstr>
      <vt:lpstr>ROUTES of bacterial invasion</vt:lpstr>
      <vt:lpstr>PowerPoint Presentation</vt:lpstr>
      <vt:lpstr>PowerPoint Presentation</vt:lpstr>
      <vt:lpstr>GANGRENOUS APPENDIX (translocation of bacteria)</vt:lpstr>
      <vt:lpstr>GANGRENOUS CHOLECYSTITIS</vt:lpstr>
      <vt:lpstr>BOWEL GANGRENE</vt:lpstr>
      <vt:lpstr>DIVERTICULAR DISEASE</vt:lpstr>
      <vt:lpstr>Ba.ENEMA;DIVERTICULAR DIS</vt:lpstr>
      <vt:lpstr>DIVERTICULAR DISEASE</vt:lpstr>
      <vt:lpstr>MECKLE`S DIVERTICULUM</vt:lpstr>
      <vt:lpstr>PERFORATED MECKLE`S</vt:lpstr>
      <vt:lpstr>TORTION OF MECKLE`S DIVERT.</vt:lpstr>
      <vt:lpstr>SALPINGITIS</vt:lpstr>
      <vt:lpstr>pathology</vt:lpstr>
      <vt:lpstr>Bacterial TOXINS</vt:lpstr>
      <vt:lpstr>PowerPoint Presentation</vt:lpstr>
      <vt:lpstr>PATHOLOGY</vt:lpstr>
      <vt:lpstr>PowerPoint Presentation</vt:lpstr>
      <vt:lpstr>FACTORS HELP IN DEVELOPING GENERALIZED  PERITONITIS AND  OUTCOME</vt:lpstr>
      <vt:lpstr>AREAS OF COLLECTION OF PUS</vt:lpstr>
      <vt:lpstr>CLINICAL PICTUREOF LOCALIZED PERITONITIS</vt:lpstr>
      <vt:lpstr>CLINICAL PICTURE  GENERALIZED PERITONITIS</vt:lpstr>
      <vt:lpstr>PowerPoint Presentation</vt:lpstr>
      <vt:lpstr>PowerPoint Presentation</vt:lpstr>
      <vt:lpstr>INVESTIGATIONS</vt:lpstr>
      <vt:lpstr>PERFORATED PEPTIC ULCER</vt:lpstr>
      <vt:lpstr>Ba.ENEMA;DIVERTICULAR DIS</vt:lpstr>
      <vt:lpstr>APPENDICITIS US</vt:lpstr>
      <vt:lpstr>MANAGEMENT</vt:lpstr>
      <vt:lpstr>MANAGEMENT</vt:lpstr>
      <vt:lpstr>N/G TUBE</vt:lpstr>
      <vt:lpstr>FOLEY`S CATHER</vt:lpstr>
      <vt:lpstr>ANTIBIOTICS</vt:lpstr>
      <vt:lpstr>ANALGESIA</vt:lpstr>
      <vt:lpstr>VITAL SYSTEM SUPPORT IN MAJOR SEPSIS</vt:lpstr>
      <vt:lpstr>COMPLICATIONS</vt:lpstr>
      <vt:lpstr>COMPLICATIONS cont.</vt:lpstr>
      <vt:lpstr> INTRAPERITONEAL SPACES</vt:lpstr>
      <vt:lpstr>PowerPoint Presentation</vt:lpstr>
      <vt:lpstr>SUBPHRENIC ABSCESS</vt:lpstr>
      <vt:lpstr>PowerPoint Presentation</vt:lpstr>
      <vt:lpstr>PowerPoint Presentation</vt:lpstr>
      <vt:lpstr>SPECIAL FORMS OF ABSCESSES</vt:lpstr>
      <vt:lpstr>EXTRAPERITONEAL SPACES</vt:lpstr>
      <vt:lpstr>SPECIAL FORMS OF PERITONITIS</vt:lpstr>
      <vt:lpstr>1-POST OP.PERITONITIS</vt:lpstr>
      <vt:lpstr>2-0N STEROIDS</vt:lpstr>
      <vt:lpstr>3-IN CHILDREN</vt:lpstr>
      <vt:lpstr>4-IN SENILE PATIENTS</vt:lpstr>
      <vt:lpstr>5-BILE PERITONITIS</vt:lpstr>
      <vt:lpstr>6-MECONIUM PERITONITIS</vt:lpstr>
      <vt:lpstr>PowerPoint Presentation</vt:lpstr>
      <vt:lpstr>PowerPoint Presentation</vt:lpstr>
      <vt:lpstr>PowerPoint Presentation</vt:lpstr>
      <vt:lpstr>MECHONIUM PERITONITIS</vt:lpstr>
      <vt:lpstr>7-PNEUMOCOCCAL PERITONITIS</vt:lpstr>
      <vt:lpstr>PNEUMOCOCCAL  PERITONITIS      cont.      </vt:lpstr>
      <vt:lpstr>8-1RY STREPTOCOCCAL PERITONITIS OF INFANTS &amp;CHILDREN</vt:lpstr>
      <vt:lpstr>9-IDIOPATHIC STREPTOCOCCAL&amp;STAPHYLOCOCCAL PERITONITIS IN ADULTS</vt:lpstr>
      <vt:lpstr>10-PERITONITIS FOLLOWING ABORTION/PARTURITION</vt:lpstr>
      <vt:lpstr>11-familial mediterranean fever (FMF)</vt:lpstr>
      <vt:lpstr>12-TB PERITONITIS I-ACUTE   II-CHRONIC</vt:lpstr>
      <vt:lpstr>CHRONIC  TB PERITONITIS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PEROTINITIS</dc:title>
  <dc:creator>admin</dc:creator>
  <cp:lastModifiedBy>فراس احمد</cp:lastModifiedBy>
  <cp:revision>356</cp:revision>
  <dcterms:created xsi:type="dcterms:W3CDTF">2006-09-27T18:43:41Z</dcterms:created>
  <dcterms:modified xsi:type="dcterms:W3CDTF">2022-10-30T19:02:04Z</dcterms:modified>
</cp:coreProperties>
</file>