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87" r:id="rId2"/>
    <p:sldId id="257" r:id="rId3"/>
    <p:sldId id="258" r:id="rId4"/>
    <p:sldId id="259" r:id="rId5"/>
    <p:sldId id="260" r:id="rId6"/>
    <p:sldId id="282" r:id="rId7"/>
    <p:sldId id="261" r:id="rId8"/>
    <p:sldId id="262" r:id="rId9"/>
    <p:sldId id="283" r:id="rId10"/>
    <p:sldId id="263" r:id="rId11"/>
    <p:sldId id="264" r:id="rId12"/>
    <p:sldId id="265" r:id="rId13"/>
    <p:sldId id="284" r:id="rId14"/>
    <p:sldId id="266" r:id="rId15"/>
    <p:sldId id="267" r:id="rId16"/>
    <p:sldId id="269" r:id="rId17"/>
    <p:sldId id="268" r:id="rId18"/>
    <p:sldId id="281" r:id="rId19"/>
    <p:sldId id="271" r:id="rId20"/>
    <p:sldId id="270" r:id="rId21"/>
    <p:sldId id="272" r:id="rId22"/>
    <p:sldId id="273" r:id="rId23"/>
    <p:sldId id="274" r:id="rId24"/>
    <p:sldId id="275" r:id="rId25"/>
    <p:sldId id="285" r:id="rId26"/>
    <p:sldId id="276" r:id="rId27"/>
    <p:sldId id="277" r:id="rId28"/>
    <p:sldId id="278" r:id="rId29"/>
    <p:sldId id="279" r:id="rId30"/>
    <p:sldId id="280" r:id="rId31"/>
    <p:sldId id="286" r:id="rId32"/>
  </p:sldIdLst>
  <p:sldSz cx="9144000" cy="6858000" type="screen4x3"/>
  <p:notesSz cx="6815138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1" autoAdjust="0"/>
    <p:restoredTop sz="94660"/>
  </p:normalViewPr>
  <p:slideViewPr>
    <p:cSldViewPr>
      <p:cViewPr>
        <p:scale>
          <a:sx n="68" d="100"/>
          <a:sy n="68" d="100"/>
        </p:scale>
        <p:origin x="-1338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335" y="0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78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335" y="9446678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83A90B-2182-4271-97C6-8B3B1C3A21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90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335" y="0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514" y="4724202"/>
            <a:ext cx="5452110" cy="44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678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335" y="9446678"/>
            <a:ext cx="2953226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071AFB-1170-4B87-A0DA-AD7683D9C4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47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75C1F5C1-B41C-4BAE-A033-E8AA9DFDC3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92F41-F113-4909-AE72-DCBEB0240D0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827CBE41-2DA0-4129-9B40-1F7A46852A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4864F0CC-77EA-4E6D-A768-99D12E966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5C2200-C63B-4A3F-8650-7524D0FD5D21}" type="slidenum">
              <a:rPr lang="en-US"/>
              <a:pPr/>
              <a:t>12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A16CF-90DE-4980-AAF3-DF523FEE15F5}" type="slidenum">
              <a:rPr lang="en-US"/>
              <a:pPr/>
              <a:t>14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592E5-94B3-4A5A-BA06-98EF944827F4}" type="slidenum">
              <a:rPr lang="en-US"/>
              <a:pPr/>
              <a:t>15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3AF47-2AAF-4887-8038-60F89BA39660}" type="slidenum">
              <a:rPr lang="en-US"/>
              <a:pPr/>
              <a:t>16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7C052-24A1-4A2C-AF74-7DCC7EF6454E}" type="slidenum">
              <a:rPr lang="en-US"/>
              <a:pPr/>
              <a:t>17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21CA7-930E-4572-96FD-1261C2E61224}" type="slidenum">
              <a:rPr lang="en-US"/>
              <a:pPr/>
              <a:t>19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55A3C-3BB3-418D-8090-8267AC25A6B7}" type="slidenum">
              <a:rPr lang="en-US"/>
              <a:pPr/>
              <a:t>20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D32C95-D437-41EB-B891-7AEDF7D9B1A1}" type="slidenum">
              <a:rPr lang="en-US"/>
              <a:pPr/>
              <a:t>21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003FB-3276-430E-8D92-51821823EB23}" type="slidenum">
              <a:rPr lang="en-US"/>
              <a:pPr/>
              <a:t>22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26300-EE05-4E16-9977-B288039E1B11}" type="slidenum">
              <a:rPr lang="en-US"/>
              <a:pPr/>
              <a:t>23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225E5-CFB0-4563-A348-E9A71178E5E2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4E8CD-13B7-450B-8552-CE5E46ED6A8F}" type="slidenum">
              <a:rPr lang="en-US"/>
              <a:pPr/>
              <a:t>24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9AB969-9D3B-41FB-8F4A-965E2AA81576}" type="slidenum">
              <a:rPr lang="en-US"/>
              <a:pPr/>
              <a:t>26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27A252-54C5-4FD6-9AF1-BDBA8FCDCE8A}" type="slidenum">
              <a:rPr lang="en-US"/>
              <a:pPr/>
              <a:t>27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4A76D-D6C1-4F35-BA97-96E207434A15}" type="slidenum">
              <a:rPr lang="en-US"/>
              <a:pPr/>
              <a:t>28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179BA-778F-4B59-A478-19A67C0EE9D0}" type="slidenum">
              <a:rPr lang="en-US"/>
              <a:pPr/>
              <a:t>29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A7163-9A54-41C1-AA9D-3F7D2F68AC9F}" type="slidenum">
              <a:rPr lang="en-US"/>
              <a:pPr/>
              <a:t>30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3BADE-342D-4D0E-91B6-34A1C7253F15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304A8D-C56B-4723-93C2-383F0A73AEBD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BB1980-0CD7-42C6-8315-66D078587B6D}" type="slidenum">
              <a:rPr lang="en-US"/>
              <a:pPr/>
              <a:t>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EDC65-5B5F-4DC9-ACF0-73D9636973EE}" type="slidenum">
              <a:rPr lang="en-US"/>
              <a:pPr/>
              <a:t>7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E1E15-2047-4B88-B3C0-B52B7B3EE8D1}" type="slidenum">
              <a:rPr lang="en-US"/>
              <a:pPr/>
              <a:t>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B2843-2CFD-4F18-B0FA-8A4A9D2C437A}" type="slidenum">
              <a:rPr lang="en-US"/>
              <a:pPr/>
              <a:t>10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6CFA4-2220-4FCE-98E4-AB9DAC064F0D}" type="slidenum">
              <a:rPr lang="en-US"/>
              <a:pPr/>
              <a:t>11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A191DA-F606-4ABC-B209-46DF1CCE9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BF09E8D-522F-4D20-BF6A-374402C7C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C22590-E6B5-442E-9FB1-B88CB4F34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D15E07E-9470-4BDF-ABF4-3C6722A6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106C92-8EC2-4680-89C5-BD430D38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7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442B72-C0ED-4694-BC2C-2CC538DAB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5C83CD0-9AC3-450D-B8AF-B11273068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B37560-1EC5-4739-A895-CB7124B08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65FD8A-0D7D-4D79-A71F-3662A7366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2EA4E75-9F65-467D-9234-4956721A4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3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20545CB-A0C7-47E8-A870-7B0492B6E6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07CE034-979F-4E83-BEC7-CBDFE0570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86A534-2EEC-49CA-953E-6390E1BAF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57CBCD0-2DB9-4DEC-BABE-FDC2C036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E44B75-334A-4614-B33E-5320EA821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4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6BE716-63AB-422B-B696-6E724A21C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954C2A2-6B77-421E-917B-F7D554BC4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6CFDE53-80B3-4140-8B8A-AB38DB20A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8981136-E283-42D3-943B-440A39DA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F2A5AC-A667-4417-9C75-298CA8E2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1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F652A1-50D3-4B76-9F83-63A57F64B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720AC0A-BC31-4F7A-B4B1-7F7654F72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F4F54F3-9403-4F03-9394-8783FDDDD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13E84BF-0CA3-43D1-B24F-AF21D1002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AF58D4-A4B6-48F4-9444-94D23145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7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9270DB-EEEC-45E8-A595-7B1D43896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BF3D45-D286-491C-AEB1-C9AEC4DF3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3708D45-0AE1-4084-8B21-A7010AF90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1DB8F69-B226-4087-8F81-6D6E8D766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B737FB6-40B7-4EA0-B468-4CC79AF2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F21601F-60E4-4AE9-A141-9FFE0610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9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AF762E-EFD4-4DAB-92D0-3289B4CF4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FA68D73-00A7-473F-B059-1D91840BD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0B11AC7-BF62-48B7-8DBC-1AC5FBE78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E7970BC9-F6CC-424C-A451-842EFB29B7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9847691-8D27-4CA7-9908-87BC0D5CCC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7FCC780-DF63-491C-B44B-81CA859EC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7F7F433-25C9-4179-AA99-75AFFEF26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6E5CCD6-00F0-497D-9B67-8C87E57E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56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FE8D17-F203-40A3-99B6-DCEA7C017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613B91A-B396-4466-A838-7E858F180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CED525A-8F41-4434-AFEB-7E513B34C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C2EAB16-FF55-4215-9CBF-29CBA9910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9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B43E007-CC97-4CCF-AD48-963E3BAFB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5BDF35E-0BA9-4FB7-A293-3254C71FE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3B83C1D-13D1-451E-AC83-DC142C883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0A565C-7DD7-4E7B-8EC5-4A8649CA1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370866-DC5B-4DA7-8BCD-2EB62C7CE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AD55726-10E9-443F-B042-5D6822922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DA78278-5DED-4D04-ABFC-D253CEAB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AFAF82D-444C-404A-99E4-ABA32C313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B1213A5-A690-47FE-9DC9-193522FF4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26E21-843F-4EF7-9D5D-FCE9BF319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82CD9C8-ADD6-4333-ADDE-F1F87CE6B2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3CFBE3D-2D3E-47CE-B85F-FE2D87AD0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A3B6621-71FE-4BB0-8317-B1224EB0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5C10303-DC0A-41FD-B346-D0E99A1B5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1B305FC-E7BE-4B9E-B0CB-6FE6359B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1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D57CB4E-9E6F-4391-AFD7-4D09682C8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CA117A4-3E6C-4B6B-9487-248EFC0B0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4C68AD3-D07D-4D36-83CF-382810F14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0E72775-4074-4767-A38C-D0A860F70A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964A5A-A3A2-4AB0-A85A-00EDC63E6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AEFF9-1826-4510-94F6-BDC420B8A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3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Renal_artery" TargetMode="External"/><Relationship Id="rId3" Type="http://schemas.openxmlformats.org/officeDocument/2006/relationships/hyperlink" Target="https://en.wikipedia.org/wiki/Superior_suprarenal_artery" TargetMode="External"/><Relationship Id="rId7" Type="http://schemas.openxmlformats.org/officeDocument/2006/relationships/hyperlink" Target="https://en.wikipedia.org/wiki/Inferior_suprarenal_artery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Abdominal_aorta" TargetMode="External"/><Relationship Id="rId5" Type="http://schemas.openxmlformats.org/officeDocument/2006/relationships/hyperlink" Target="https://en.wikipedia.org/wiki/Middle_suprarenal_artery" TargetMode="External"/><Relationship Id="rId4" Type="http://schemas.openxmlformats.org/officeDocument/2006/relationships/hyperlink" Target="https://en.wikipedia.org/wiki/Inferior_phrenic_arteries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شعار لجنة الطب والجراحة بدون خلفية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6762"/>
            <a:ext cx="4419600" cy="446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Rectangle 6">
            <a:extLst>
              <a:ext uri="{FF2B5EF4-FFF2-40B4-BE49-F238E27FC236}">
                <a16:creationId xmlns="" xmlns:a16="http://schemas.microsoft.com/office/drawing/2014/main" id="{48AE7616-3B8D-49CF-A21D-ED0430F85F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7700" y="23446"/>
            <a:ext cx="7772400" cy="1161708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7200" u="sng" dirty="0">
                <a:latin typeface="Arial" pitchFamily="34" charset="0"/>
              </a:rPr>
              <a:t>Para Thyroid Glands</a:t>
            </a:r>
            <a:endParaRPr lang="en-US" altLang="en-US" sz="7200" u="sng" dirty="0"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8AE7616-3B8D-49CF-A21D-ED0430F85F78}"/>
              </a:ext>
            </a:extLst>
          </p:cNvPr>
          <p:cNvSpPr txBox="1">
            <a:spLocks noChangeArrowheads="1"/>
          </p:cNvSpPr>
          <p:nvPr/>
        </p:nvSpPr>
        <p:spPr>
          <a:xfrm>
            <a:off x="28134" y="2409654"/>
            <a:ext cx="4315265" cy="3991146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تم تفريغ كلام الدكتور </a:t>
            </a:r>
            <a:r>
              <a:rPr lang="ar-JO" altLang="en-US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بسام النشيوات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على المحاضرة </a:t>
            </a:r>
            <a:r>
              <a:rPr lang="ar-JO" altLang="en-US" sz="7200" dirty="0" smtClean="0">
                <a:solidFill>
                  <a:srgbClr val="00B050"/>
                </a:solidFill>
                <a:latin typeface="Traditional Arabic" pitchFamily="18" charset="-78"/>
                <a:cs typeface="Traditional Arabic" pitchFamily="18" charset="-78"/>
              </a:rPr>
              <a:t>باللون الأخضر</a:t>
            </a:r>
          </a:p>
          <a:p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</a:b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كل الشكر للطالبة : </a:t>
            </a:r>
            <a:r>
              <a:rPr lang="en-US" altLang="en-US" sz="7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JO" altLang="en-US" sz="7200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أبرار الصرايرة </a:t>
            </a:r>
            <a:r>
              <a:rPr lang="ar-JO" altLang="en-US" sz="7200" dirty="0" smtClean="0">
                <a:latin typeface="Traditional Arabic" pitchFamily="18" charset="-78"/>
                <a:cs typeface="Traditional Arabic" pitchFamily="18" charset="-78"/>
              </a:rPr>
              <a:t>على مجهودها</a:t>
            </a:r>
            <a:endParaRPr lang="en-US" altLang="en-US" sz="7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7376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Secondary Hyper Parathyroidism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>
            <a:normAutofit fontScale="550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Causes: Long standing kidney failure</a:t>
            </a:r>
          </a:p>
          <a:p>
            <a:pPr algn="l">
              <a:lnSpc>
                <a:spcPct val="80000"/>
              </a:lnSpc>
            </a:pPr>
            <a:endParaRPr lang="en-US" sz="3600" dirty="0">
              <a:latin typeface="Arial" pitchFamily="34" charset="0"/>
            </a:endParaRPr>
          </a:p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lose too much calcium &gt;&gt; so as a compensatory mechanism &gt;&gt; hyperplasia of the gland &gt;&gt; so hyperparathyroidism )</a:t>
            </a:r>
          </a:p>
          <a:p>
            <a:pPr algn="l">
              <a:lnSpc>
                <a:spcPct val="80000"/>
              </a:lnSpc>
            </a:pPr>
            <a:endParaRPr lang="en-US" sz="36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High parathyroid hormone level with low calcium </a:t>
            </a:r>
          </a:p>
          <a:p>
            <a:pPr algn="l">
              <a:lnSpc>
                <a:spcPct val="80000"/>
              </a:lnSpc>
            </a:pPr>
            <a:r>
              <a:rPr lang="en-US" sz="3600" dirty="0">
                <a:latin typeface="Arial" pitchFamily="34" charset="0"/>
              </a:rPr>
              <a:t>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Biochemical Findings: Low Ca, High PO4, High P.T.H.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Management: Correct kidneys function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Tertiary Hyper Parathyroidism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524000"/>
            <a:ext cx="8229600" cy="5105400"/>
          </a:xfrm>
          <a:noFill/>
          <a:ln/>
        </p:spPr>
        <p:txBody>
          <a:bodyPr>
            <a:normAutofit fontScale="92500"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Causes: following correction of secondary hyperparathyroidism (Autonomous)</a:t>
            </a:r>
          </a:p>
          <a:p>
            <a:pPr algn="l">
              <a:lnSpc>
                <a:spcPct val="80000"/>
              </a:lnSpc>
            </a:pPr>
            <a:endParaRPr lang="en-US" sz="3600" dirty="0">
              <a:solidFill>
                <a:srgbClr val="00B050"/>
              </a:solidFill>
              <a:latin typeface="Arial" pitchFamily="34" charset="0"/>
            </a:endParaRPr>
          </a:p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B050"/>
                </a:solidFill>
                <a:latin typeface="Arial" pitchFamily="34" charset="0"/>
              </a:rPr>
              <a:t>After correction of the kidney function the PTH remain high because of gland hyperplasia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Biochemical Findings: Normal or high Ca, normal PO4, high P.T.H.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Management: Surgery </a:t>
            </a:r>
            <a:r>
              <a:rPr lang="en-US" sz="3600" dirty="0">
                <a:solidFill>
                  <a:srgbClr val="00B050"/>
                </a:solidFill>
                <a:latin typeface="Arial" pitchFamily="34" charset="0"/>
              </a:rPr>
              <a:t>like the primary one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Hypo Parathyroidism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524000"/>
            <a:ext cx="8153400" cy="3124200"/>
          </a:xfrm>
          <a:noFill/>
          <a:ln/>
        </p:spPr>
        <p:txBody>
          <a:bodyPr>
            <a:normAutofit fontScale="625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Causes: Post operative (Thyroidectomy)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Biochemistry: Low P.T.H., Low Ca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Presentation: Neuro muscular disorder (Tetany)</a:t>
            </a:r>
          </a:p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perioral  paresthesia and numbness </a:t>
            </a:r>
          </a:p>
          <a:p>
            <a:pPr algn="l">
              <a:lnSpc>
                <a:spcPct val="80000"/>
              </a:lnSpc>
            </a:pP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tonic contraction  may involve the respiratory muscles leading to suffocation</a:t>
            </a:r>
            <a:r>
              <a:rPr lang="en-US" sz="3600" dirty="0">
                <a:latin typeface="Arial" pitchFamily="34" charset="0"/>
              </a:rPr>
              <a:t> 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Management: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 Correction of calcium </a:t>
            </a: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calcium gluconate iv immediately or 1- alpha drug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 Vitamin D supplement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 Diet rich with Ca and vitamin D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2283DD-FFB0-49CB-A8E5-3FB0E65BA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Causes of hypoparathyroidism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4159BA-50BE-465F-8B75-A65930518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ischemia : in case of ligation of the inferior thyroid artery ( in thyroidectomy )</a:t>
            </a:r>
          </a:p>
          <a:p>
            <a:endParaRPr 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complete removal of the gland </a:t>
            </a:r>
          </a:p>
          <a:p>
            <a:endParaRPr lang="en-US" sz="24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autoimmune disease </a:t>
            </a:r>
          </a:p>
        </p:txBody>
      </p:sp>
    </p:spTree>
    <p:extLst>
      <p:ext uri="{BB962C8B-B14F-4D97-AF65-F5344CB8AC3E}">
        <p14:creationId xmlns:p14="http://schemas.microsoft.com/office/powerpoint/2010/main" val="1420573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7200">
                <a:latin typeface="Arial" pitchFamily="34" charset="0"/>
              </a:rPr>
              <a:t>Adrenal Glands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8763000" cy="4800600"/>
          </a:xfrm>
          <a:noFill/>
          <a:ln/>
        </p:spPr>
        <p:txBody>
          <a:bodyPr>
            <a:normAutofit fontScale="700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Anatomy: Pair 5g each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Blood Supply: Rich 3 arteries</a:t>
            </a:r>
          </a:p>
          <a:p>
            <a:pPr algn="l"/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 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  <a:hlinkClick r:id="rId3" tooltip="Superior suprarenal artery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superior suprarenal artery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, a branch of the 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  <a:hlinkClick r:id="rId4" tooltip="Inferior phrenic arteries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inferior phrenic artery</a:t>
            </a:r>
            <a:endParaRPr lang="en-US" sz="29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 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  <a:hlinkClick r:id="rId5" tooltip="Middle suprarenal artery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middle suprarenal artery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, a direct branch of the 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  <a:hlinkClick r:id="rId6" tooltip="Abdominal aorta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abdominal aorta</a:t>
            </a:r>
            <a:endParaRPr lang="en-US" sz="29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 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  <a:hlinkClick r:id="rId7" tooltip="Inferior suprarenal artery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inferior suprarenal artery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, a branch of the </a:t>
            </a:r>
            <a:r>
              <a:rPr lang="en-US" sz="2900" dirty="0">
                <a:solidFill>
                  <a:srgbClr val="00B050"/>
                </a:solidFill>
                <a:latin typeface="Arial Rounded MT Bold" panose="020F0704030504030204" pitchFamily="34" charset="0"/>
                <a:hlinkClick r:id="rId8" tooltip="Renal artery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renal artery</a:t>
            </a:r>
            <a:endParaRPr lang="en-US" sz="29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22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19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900" dirty="0">
                <a:latin typeface="Arial" pitchFamily="34" charset="0"/>
              </a:rPr>
              <a:t> and 1 vein </a:t>
            </a:r>
            <a:r>
              <a:rPr lang="en-US" sz="2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the left side drains into the left renal and the right side drains into the IVC 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dirty="0">
                <a:latin typeface="Arial" pitchFamily="34" charset="0"/>
              </a:rPr>
              <a:t>Physiology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600" dirty="0">
                <a:latin typeface="Arial" pitchFamily="34" charset="0"/>
              </a:rPr>
              <a:t>Cortex (Mesoderm):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600" dirty="0" err="1">
                <a:latin typeface="Arial" pitchFamily="34" charset="0"/>
              </a:rPr>
              <a:t>Zona</a:t>
            </a:r>
            <a:r>
              <a:rPr lang="en-US" sz="2600" dirty="0">
                <a:latin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</a:rPr>
              <a:t>Glomerulosa</a:t>
            </a:r>
            <a:r>
              <a:rPr lang="en-US" sz="2600" dirty="0">
                <a:latin typeface="Arial" pitchFamily="34" charset="0"/>
              </a:rPr>
              <a:t>: </a:t>
            </a:r>
            <a:r>
              <a:rPr lang="en-US" sz="2600" dirty="0" err="1">
                <a:latin typeface="Arial" pitchFamily="34" charset="0"/>
              </a:rPr>
              <a:t>Aldosterone</a:t>
            </a:r>
            <a:endParaRPr lang="en-US" sz="2600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600" dirty="0" err="1">
                <a:latin typeface="Arial" pitchFamily="34" charset="0"/>
              </a:rPr>
              <a:t>Zona</a:t>
            </a:r>
            <a:r>
              <a:rPr lang="en-US" sz="2600" dirty="0">
                <a:latin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</a:rPr>
              <a:t>Fasiculata</a:t>
            </a:r>
            <a:r>
              <a:rPr lang="en-US" sz="2600" dirty="0">
                <a:latin typeface="Arial" pitchFamily="34" charset="0"/>
              </a:rPr>
              <a:t>: </a:t>
            </a:r>
            <a:r>
              <a:rPr lang="en-US" sz="2600" dirty="0" err="1">
                <a:latin typeface="Arial" pitchFamily="34" charset="0"/>
              </a:rPr>
              <a:t>Cortisol</a:t>
            </a:r>
            <a:r>
              <a:rPr lang="en-US" sz="2600" dirty="0">
                <a:latin typeface="Arial" pitchFamily="34" charset="0"/>
              </a:rPr>
              <a:t> and sex hormones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600" dirty="0">
                <a:latin typeface="Arial" pitchFamily="34" charset="0"/>
              </a:rPr>
              <a:t>Zona </a:t>
            </a:r>
            <a:r>
              <a:rPr lang="en-US" sz="2600" dirty="0" err="1">
                <a:latin typeface="Arial" pitchFamily="34" charset="0"/>
              </a:rPr>
              <a:t>Recticularis</a:t>
            </a:r>
            <a:r>
              <a:rPr lang="en-US" sz="2600" dirty="0">
                <a:latin typeface="Arial" pitchFamily="34" charset="0"/>
              </a:rPr>
              <a:t> : sex steroids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600" dirty="0">
                <a:latin typeface="Arial" pitchFamily="34" charset="0"/>
              </a:rPr>
              <a:t>Medulla (</a:t>
            </a:r>
            <a:r>
              <a:rPr lang="en-US" sz="2600" dirty="0" err="1">
                <a:latin typeface="Arial" pitchFamily="34" charset="0"/>
              </a:rPr>
              <a:t>Neuroectoderm</a:t>
            </a:r>
            <a:r>
              <a:rPr lang="en-US" sz="2600" dirty="0">
                <a:latin typeface="Arial" pitchFamily="34" charset="0"/>
              </a:rPr>
              <a:t>):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600" dirty="0">
                <a:latin typeface="Arial" pitchFamily="34" charset="0"/>
              </a:rPr>
              <a:t>Secretes Dopamine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600" dirty="0">
                <a:latin typeface="Arial" pitchFamily="34" charset="0"/>
              </a:rPr>
              <a:t>Nor adrenaline, Alpha 1 and Beta 1 receptors which affects C.V.S.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600" dirty="0">
                <a:latin typeface="Arial" pitchFamily="34" charset="0"/>
              </a:rPr>
              <a:t>Adrenaline, Alpha 2 receptors which affects skeletal muscles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8001000" cy="3657600"/>
          </a:xfrm>
          <a:noFill/>
          <a:ln/>
        </p:spPr>
        <p:txBody>
          <a:bodyPr>
            <a:normAutofit fontScale="92500"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 dirty="0">
                <a:latin typeface="Arial" pitchFamily="34" charset="0"/>
              </a:rPr>
              <a:t>Primary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 dirty="0">
                <a:latin typeface="Arial" pitchFamily="34" charset="0"/>
              </a:rPr>
              <a:t>Secondary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 dirty="0">
                <a:latin typeface="Arial" pitchFamily="34" charset="0"/>
              </a:rPr>
              <a:t>Cushing Syndrome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 dirty="0">
                <a:latin typeface="Arial" pitchFamily="34" charset="0"/>
              </a:rPr>
              <a:t>Pheochromocytoma and Paraganglioma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 dirty="0">
                <a:latin typeface="Arial" pitchFamily="34" charset="0"/>
              </a:rPr>
              <a:t>Adrenal Incidentaloma</a:t>
            </a:r>
            <a:endParaRPr lang="en-US" sz="1800" dirty="0"/>
          </a:p>
          <a:p>
            <a:pPr marL="609600" indent="-609600" algn="l">
              <a:lnSpc>
                <a:spcPct val="80000"/>
              </a:lnSpc>
            </a:pPr>
            <a:r>
              <a:rPr lang="en-US" sz="1800" dirty="0"/>
              <a:t>	</a:t>
            </a:r>
            <a:r>
              <a:rPr lang="en-US" sz="2400" dirty="0"/>
              <a:t>(Usually non-functioning and non malignant. Discovered incidentally)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3733800"/>
          </a:xfrm>
          <a:noFill/>
          <a:ln/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Primary hyper aldosteronism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Arial" pitchFamily="34" charset="0"/>
              </a:rPr>
              <a:t>70% due to Adenoma (Conn’ syndrome)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Arial" pitchFamily="34" charset="0"/>
              </a:rPr>
              <a:t>Findings: High aldosterone, Low plasma rennin activity, Low K+, alkalosis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Secondary hyper aldosteronism </a:t>
            </a: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due to hyponatremia</a:t>
            </a:r>
            <a:r>
              <a:rPr lang="en-US" sz="2800" dirty="0">
                <a:latin typeface="Arial" pitchFamily="34" charset="0"/>
              </a:rPr>
              <a:t>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Arial" pitchFamily="34" charset="0"/>
              </a:rPr>
              <a:t>Findings: High rennin and aldosterone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n-US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Management: surgery if there is adenoma or carcinoma </a:t>
            </a: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If its localized) </a:t>
            </a:r>
            <a:r>
              <a:rPr lang="en-US" sz="2800" dirty="0">
                <a:latin typeface="Arial" pitchFamily="34" charset="0"/>
              </a:rPr>
              <a:t>otherwise </a:t>
            </a: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in case of two glands hyperplasia)</a:t>
            </a:r>
            <a:r>
              <a:rPr lang="en-US" sz="2800" dirty="0">
                <a:latin typeface="Arial" pitchFamily="34" charset="0"/>
              </a:rPr>
              <a:t> it is managed medically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endParaRPr lang="en-US" sz="28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endParaRPr lang="en-US" sz="28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6875" y="-1588"/>
            <a:ext cx="8382000" cy="131762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4800" dirty="0">
                <a:latin typeface="Arial" pitchFamily="34" charset="0"/>
              </a:rPr>
              <a:t>Adrenal Glands - Cont. </a:t>
            </a:r>
            <a:br>
              <a:rPr lang="en-US" sz="4800" dirty="0">
                <a:latin typeface="Arial" pitchFamily="34" charset="0"/>
              </a:rPr>
            </a:br>
            <a:r>
              <a:rPr lang="en-US" sz="4800" dirty="0">
                <a:latin typeface="Arial" pitchFamily="34" charset="0"/>
              </a:rPr>
              <a:t>Disorders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428018"/>
            <a:ext cx="8534400" cy="4972782"/>
          </a:xfrm>
          <a:noFill/>
          <a:ln/>
        </p:spPr>
        <p:txBody>
          <a:bodyPr>
            <a:normAutofit fontScale="250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7200" dirty="0">
                <a:latin typeface="Arial" pitchFamily="34" charset="0"/>
              </a:rPr>
              <a:t>Primary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7200" dirty="0">
                <a:latin typeface="Arial" pitchFamily="34" charset="0"/>
              </a:rPr>
              <a:t>Secondary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7200" dirty="0">
                <a:latin typeface="Arial" pitchFamily="34" charset="0"/>
              </a:rPr>
              <a:t>Cushing Syndrome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7200" dirty="0" err="1">
                <a:latin typeface="Arial" pitchFamily="34" charset="0"/>
              </a:rPr>
              <a:t>Phaeochromocytoma</a:t>
            </a:r>
            <a:r>
              <a:rPr lang="en-US" sz="7200" dirty="0">
                <a:latin typeface="Arial" pitchFamily="34" charset="0"/>
              </a:rPr>
              <a:t> and Paraganglioma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7200" dirty="0">
                <a:latin typeface="Arial" pitchFamily="34" charset="0"/>
              </a:rPr>
              <a:t>Causes: 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>
                <a:latin typeface="Arial" pitchFamily="34" charset="0"/>
              </a:rPr>
              <a:t>90% hyperplasia or adenoma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>
                <a:latin typeface="Arial" pitchFamily="34" charset="0"/>
              </a:rPr>
              <a:t>10% </a:t>
            </a:r>
            <a:r>
              <a:rPr lang="en-US" sz="7200" dirty="0" err="1">
                <a:latin typeface="Arial" pitchFamily="34" charset="0"/>
              </a:rPr>
              <a:t>malignanat</a:t>
            </a:r>
            <a:endParaRPr lang="en-US" sz="7200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>
                <a:latin typeface="Arial" pitchFamily="34" charset="0"/>
              </a:rPr>
              <a:t>10% extra adrenal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>
                <a:latin typeface="Arial" pitchFamily="34" charset="0"/>
              </a:rPr>
              <a:t>Familial: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7200" dirty="0">
                <a:latin typeface="Arial" pitchFamily="34" charset="0"/>
              </a:rPr>
              <a:t>•	M.E.N. II </a:t>
            </a:r>
            <a:r>
              <a:rPr lang="en-US" sz="7200" dirty="0" err="1">
                <a:latin typeface="Arial" pitchFamily="34" charset="0"/>
              </a:rPr>
              <a:t>a&amp;b</a:t>
            </a:r>
            <a:endParaRPr lang="en-US" sz="7200" dirty="0">
              <a:latin typeface="Arial" pitchFamily="34" charset="0"/>
            </a:endParaRP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7200" dirty="0">
                <a:latin typeface="Arial" pitchFamily="34" charset="0"/>
              </a:rPr>
              <a:t>•	</a:t>
            </a:r>
            <a:r>
              <a:rPr lang="en-US" sz="7200" dirty="0" err="1">
                <a:latin typeface="Arial" pitchFamily="34" charset="0"/>
              </a:rPr>
              <a:t>Vonhippel</a:t>
            </a:r>
            <a:r>
              <a:rPr lang="en-US" sz="7200" dirty="0">
                <a:latin typeface="Arial" pitchFamily="34" charset="0"/>
              </a:rPr>
              <a:t> Lindau disease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7200" dirty="0">
                <a:latin typeface="Arial" pitchFamily="34" charset="0"/>
              </a:rPr>
              <a:t>(Renal carcinoma, </a:t>
            </a:r>
            <a:r>
              <a:rPr lang="en-US" sz="7200" dirty="0" err="1">
                <a:latin typeface="Arial" pitchFamily="34" charset="0"/>
              </a:rPr>
              <a:t>haemangio</a:t>
            </a:r>
            <a:r>
              <a:rPr lang="en-US" sz="7200" dirty="0">
                <a:latin typeface="Arial" pitchFamily="34" charset="0"/>
              </a:rPr>
              <a:t> blastoma, pancreatic carcinoma)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7200" dirty="0">
                <a:latin typeface="Arial" pitchFamily="34" charset="0"/>
              </a:rPr>
              <a:t>•	Neuro Fibro </a:t>
            </a:r>
            <a:r>
              <a:rPr lang="en-US" sz="7200" dirty="0" err="1">
                <a:latin typeface="Arial" pitchFamily="34" charset="0"/>
              </a:rPr>
              <a:t>matosis</a:t>
            </a:r>
            <a:r>
              <a:rPr lang="en-US" sz="7200" dirty="0">
                <a:latin typeface="Arial" pitchFamily="34" charset="0"/>
              </a:rPr>
              <a:t> type 1 (Von </a:t>
            </a:r>
            <a:r>
              <a:rPr lang="en-US" sz="7200" dirty="0" err="1">
                <a:latin typeface="Arial" pitchFamily="34" charset="0"/>
              </a:rPr>
              <a:t>Recklin-Hausen’s</a:t>
            </a:r>
            <a:r>
              <a:rPr lang="en-US" sz="7200" dirty="0">
                <a:latin typeface="Arial" pitchFamily="34" charset="0"/>
              </a:rPr>
              <a:t> disease)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7200" dirty="0">
                <a:latin typeface="Arial" pitchFamily="34" charset="0"/>
              </a:rPr>
              <a:t>Presentation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 smtClean="0">
                <a:latin typeface="Arial" pitchFamily="34" charset="0"/>
              </a:rPr>
              <a:t>Hypertension</a:t>
            </a:r>
            <a:endParaRPr lang="en-US" sz="7200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 smtClean="0">
                <a:latin typeface="Arial" pitchFamily="34" charset="0"/>
              </a:rPr>
              <a:t>Headache</a:t>
            </a:r>
            <a:endParaRPr lang="en-US" sz="7200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 smtClean="0">
                <a:latin typeface="Arial" pitchFamily="34" charset="0"/>
              </a:rPr>
              <a:t>Palpitation</a:t>
            </a:r>
            <a:endParaRPr lang="en-US" sz="7200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7200" dirty="0" smtClean="0">
                <a:latin typeface="Arial" pitchFamily="34" charset="0"/>
              </a:rPr>
              <a:t>Sweating</a:t>
            </a:r>
            <a:endParaRPr lang="en-US" sz="7200" dirty="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20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66ADE3-4655-4292-9F63-91D326C4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9D9F6F-E8BC-4EDA-BD8A-DA6E2FA9B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dirty="0">
                <a:latin typeface="Arial" pitchFamily="34" charset="0"/>
              </a:rPr>
              <a:t> Investigation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 dirty="0">
                <a:latin typeface="Arial" pitchFamily="34" charset="0"/>
              </a:rPr>
              <a:t>•	24 hours urine catecholamines and </a:t>
            </a:r>
            <a:r>
              <a:rPr lang="en-US" sz="1800" dirty="0" err="1">
                <a:latin typeface="Arial" pitchFamily="34" charset="0"/>
              </a:rPr>
              <a:t>metanephrine</a:t>
            </a:r>
            <a:endParaRPr lang="en-US" sz="1800" dirty="0">
              <a:latin typeface="Arial" pitchFamily="34" charset="0"/>
            </a:endParaRP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 dirty="0">
                <a:latin typeface="Arial" pitchFamily="34" charset="0"/>
              </a:rPr>
              <a:t>•	Imaging studies: C.T., M.R.I., 123I MIBG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 dirty="0">
                <a:latin typeface="Arial" pitchFamily="34" charset="0"/>
              </a:rPr>
              <a:t>        Management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 dirty="0">
                <a:latin typeface="Arial" pitchFamily="34" charset="0"/>
              </a:rPr>
              <a:t>•	Surgery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1600" dirty="0">
                <a:latin typeface="Arial" pitchFamily="34" charset="0"/>
              </a:rPr>
              <a:t>Preoperative adrenergic blockage by Alpha blocker (Phenoxybenzamine)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1600" dirty="0">
                <a:latin typeface="Arial" pitchFamily="34" charset="0"/>
              </a:rPr>
              <a:t>&amp; Beta blocker if </a:t>
            </a:r>
            <a:r>
              <a:rPr lang="en-US" sz="1600" dirty="0" err="1">
                <a:latin typeface="Arial" pitchFamily="34" charset="0"/>
              </a:rPr>
              <a:t>tachy</a:t>
            </a:r>
            <a:r>
              <a:rPr lang="en-US" sz="1600" dirty="0">
                <a:latin typeface="Arial" pitchFamily="34" charset="0"/>
              </a:rPr>
              <a:t> cardia occurs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 dirty="0">
                <a:latin typeface="Arial" pitchFamily="34" charset="0"/>
              </a:rPr>
              <a:t>Chemotherapy Plus Surgery if possible in Malignancy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5.	Adrenal Incidentaloma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</a:rPr>
              <a:t>Usually non-functioning and non malignant. Discovered incidentally.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137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1409114"/>
            <a:ext cx="8915400" cy="2819400"/>
          </a:xfrm>
          <a:noFill/>
          <a:ln/>
        </p:spPr>
        <p:txBody>
          <a:bodyPr>
            <a:normAutofit fontScale="625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Cushing Syndrome ( increase secretion </a:t>
            </a:r>
            <a:r>
              <a:rPr lang="en-US" sz="2800" dirty="0" smtClean="0">
                <a:latin typeface="Arial" pitchFamily="34" charset="0"/>
              </a:rPr>
              <a:t>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2800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300" dirty="0">
                <a:latin typeface="Arial" pitchFamily="34" charset="0"/>
              </a:rPr>
              <a:t>Causes: </a:t>
            </a:r>
            <a:endParaRPr lang="en-US" sz="3300" dirty="0" smtClean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 dirty="0">
                <a:latin typeface="Arial" pitchFamily="34" charset="0"/>
              </a:rPr>
              <a:t>A.C.T.H. </a:t>
            </a:r>
            <a:r>
              <a:rPr lang="en-US" sz="2800" dirty="0" err="1">
                <a:latin typeface="Arial" pitchFamily="34" charset="0"/>
              </a:rPr>
              <a:t>dependant</a:t>
            </a:r>
            <a:r>
              <a:rPr lang="en-US" sz="2800" dirty="0">
                <a:latin typeface="Arial" pitchFamily="34" charset="0"/>
              </a:rPr>
              <a:t> 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800" dirty="0">
                <a:latin typeface="Arial" pitchFamily="34" charset="0"/>
              </a:rPr>
              <a:t>Pituitary Adenoma (Cushing disease)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800" dirty="0">
                <a:latin typeface="Arial" pitchFamily="34" charset="0"/>
              </a:rPr>
              <a:t>Ectopic A.C.T.H. secretion </a:t>
            </a: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from lung </a:t>
            </a:r>
            <a:r>
              <a:rPr lang="en-US" sz="28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cancer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8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  <a:endParaRPr lang="en-US" sz="28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 dirty="0">
                <a:latin typeface="Arial" pitchFamily="34" charset="0"/>
              </a:rPr>
              <a:t>A.C.T.H. independent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800" dirty="0">
                <a:latin typeface="Arial" pitchFamily="34" charset="0"/>
              </a:rPr>
              <a:t>Adrenal Adenoma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800" dirty="0">
                <a:latin typeface="Arial" pitchFamily="34" charset="0"/>
              </a:rPr>
              <a:t>Adrenal Carcinoma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800" dirty="0" err="1">
                <a:latin typeface="Arial" pitchFamily="34" charset="0"/>
              </a:rPr>
              <a:t>Bil</a:t>
            </a:r>
            <a:r>
              <a:rPr lang="en-US" sz="2800" dirty="0">
                <a:latin typeface="Arial" pitchFamily="34" charset="0"/>
              </a:rPr>
              <a:t>. Hyper </a:t>
            </a:r>
            <a:r>
              <a:rPr lang="en-US" sz="2800" dirty="0" err="1">
                <a:latin typeface="Arial" pitchFamily="34" charset="0"/>
              </a:rPr>
              <a:t>plasia</a:t>
            </a:r>
            <a:endParaRPr lang="en-US" sz="28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28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Anatomy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Two pairs  -   40-50mg each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Occasionally  2 or 6 glands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Blood supply: mainly from inferior thyroid artery </a:t>
            </a:r>
            <a:r>
              <a:rPr lang="en-US" sz="3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branch from the subclavian artery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924800" cy="2819400"/>
          </a:xfrm>
          <a:noFill/>
          <a:ln/>
        </p:spPr>
        <p:txBody>
          <a:bodyPr>
            <a:normAutofit fontScale="475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 err="1">
                <a:latin typeface="Arial" pitchFamily="34" charset="0"/>
              </a:rPr>
              <a:t>Phaeochromocytoma</a:t>
            </a:r>
            <a:r>
              <a:rPr lang="en-US" sz="3600" dirty="0">
                <a:latin typeface="Arial" pitchFamily="34" charset="0"/>
              </a:rPr>
              <a:t> and </a:t>
            </a:r>
            <a:r>
              <a:rPr lang="en-US" sz="3600" dirty="0" err="1" smtClean="0">
                <a:latin typeface="Arial" pitchFamily="34" charset="0"/>
              </a:rPr>
              <a:t>Paraganglioma</a:t>
            </a:r>
            <a:endParaRPr lang="en-US" sz="3600" dirty="0" smtClean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5100" dirty="0">
                <a:latin typeface="Arial" pitchFamily="34" charset="0"/>
              </a:rPr>
              <a:t>Causes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3300" dirty="0">
                <a:latin typeface="Arial" pitchFamily="34" charset="0"/>
              </a:rPr>
              <a:t>90% hyperplasia or adenoma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3300" dirty="0">
                <a:latin typeface="Arial" pitchFamily="34" charset="0"/>
              </a:rPr>
              <a:t>10% malignant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3300" dirty="0">
                <a:latin typeface="Arial" pitchFamily="34" charset="0"/>
              </a:rPr>
              <a:t>10% extra adrenal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33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33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% </a:t>
            </a:r>
            <a:r>
              <a:rPr lang="en-US" sz="3300" dirty="0">
                <a:latin typeface="Arial" pitchFamily="34" charset="0"/>
              </a:rPr>
              <a:t>Famil</a:t>
            </a:r>
            <a:r>
              <a:rPr lang="en-US" sz="3400" dirty="0">
                <a:latin typeface="Arial" pitchFamily="34" charset="0"/>
              </a:rPr>
              <a:t>ial </a:t>
            </a:r>
            <a:endParaRPr lang="en-US" sz="3400" dirty="0" smtClean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3400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3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% bilateral </a:t>
            </a: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3300" dirty="0">
                <a:latin typeface="Arial" pitchFamily="34" charset="0"/>
              </a:rPr>
              <a:t>M.E.N. II </a:t>
            </a:r>
            <a:r>
              <a:rPr lang="en-US" sz="3300" dirty="0" err="1">
                <a:latin typeface="Arial" pitchFamily="34" charset="0"/>
              </a:rPr>
              <a:t>a&amp;b</a:t>
            </a:r>
            <a:endParaRPr lang="en-US" sz="3300" dirty="0">
              <a:latin typeface="Arial" pitchFamily="34" charset="0"/>
            </a:endParaRP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3300" dirty="0" err="1">
                <a:latin typeface="Arial" pitchFamily="34" charset="0"/>
              </a:rPr>
              <a:t>Vonhippel</a:t>
            </a:r>
            <a:r>
              <a:rPr lang="en-US" sz="3300" dirty="0">
                <a:latin typeface="Arial" pitchFamily="34" charset="0"/>
              </a:rPr>
              <a:t> Lindau disease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3300" dirty="0">
                <a:latin typeface="Arial" pitchFamily="34" charset="0"/>
              </a:rPr>
              <a:t>(Renal carcinoma, </a:t>
            </a:r>
            <a:r>
              <a:rPr lang="en-US" sz="3300" dirty="0" err="1">
                <a:latin typeface="Arial" pitchFamily="34" charset="0"/>
              </a:rPr>
              <a:t>haemangio</a:t>
            </a:r>
            <a:r>
              <a:rPr lang="en-US" sz="3300" dirty="0">
                <a:latin typeface="Arial" pitchFamily="34" charset="0"/>
              </a:rPr>
              <a:t> blastoma, pancreatic carcinoma)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3300" dirty="0">
                <a:latin typeface="Arial" pitchFamily="34" charset="0"/>
              </a:rPr>
              <a:t>Neuro Fibro </a:t>
            </a:r>
            <a:r>
              <a:rPr lang="en-US" sz="3300" dirty="0" err="1">
                <a:latin typeface="Arial" pitchFamily="34" charset="0"/>
              </a:rPr>
              <a:t>matosis</a:t>
            </a:r>
            <a:r>
              <a:rPr lang="en-US" sz="3300" dirty="0">
                <a:latin typeface="Arial" pitchFamily="34" charset="0"/>
              </a:rPr>
              <a:t> type 1 (Von </a:t>
            </a:r>
            <a:r>
              <a:rPr lang="en-US" sz="3300" dirty="0" err="1">
                <a:latin typeface="Arial" pitchFamily="34" charset="0"/>
              </a:rPr>
              <a:t>Recklin-Hausen’s</a:t>
            </a:r>
            <a:r>
              <a:rPr lang="en-US" sz="3300" dirty="0">
                <a:latin typeface="Arial" pitchFamily="34" charset="0"/>
              </a:rPr>
              <a:t> disease)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B1CFEE4-216E-4D99-8ABD-92663C7140FE}"/>
              </a:ext>
            </a:extLst>
          </p:cNvPr>
          <p:cNvSpPr txBox="1"/>
          <p:nvPr/>
        </p:nvSpPr>
        <p:spPr>
          <a:xfrm>
            <a:off x="5862" y="2210425"/>
            <a:ext cx="198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B050"/>
                </a:solidFill>
              </a:rPr>
              <a:t>Role of ten &gt;&gt;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3886200"/>
          </a:xfrm>
          <a:noFill/>
          <a:ln/>
        </p:spPr>
        <p:txBody>
          <a:bodyPr>
            <a:noAutofit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err="1">
                <a:latin typeface="Arial" pitchFamily="34" charset="0"/>
              </a:rPr>
              <a:t>Phaeochromocytoma</a:t>
            </a:r>
            <a:r>
              <a:rPr lang="en-US" dirty="0">
                <a:latin typeface="Arial" pitchFamily="34" charset="0"/>
              </a:rPr>
              <a:t> and Paraganglioma – Cont</a:t>
            </a:r>
            <a:r>
              <a:rPr lang="en-US" dirty="0" smtClean="0">
                <a:latin typeface="Arial" pitchFamily="34" charset="0"/>
              </a:rPr>
              <a:t>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Presentation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 dirty="0" smtClean="0">
                <a:latin typeface="Arial" pitchFamily="34" charset="0"/>
              </a:rPr>
              <a:t>Hypertension</a:t>
            </a:r>
            <a:endParaRPr lang="en-US" sz="2000" dirty="0">
              <a:latin typeface="Arial" pitchFamily="34" charset="0"/>
            </a:endParaRP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endParaRPr lang="en-US" sz="20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mainly Paroxysmal  but now in about 50% of cases its sustained hypertension </a:t>
            </a: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endParaRPr lang="en-US" sz="2000" dirty="0">
              <a:latin typeface="Arial" pitchFamily="34" charset="0"/>
            </a:endParaRP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>
                <a:latin typeface="Arial" pitchFamily="34" charset="0"/>
              </a:rPr>
              <a:t>b) Headache</a:t>
            </a:r>
            <a:endParaRPr lang="en-US" sz="2000" dirty="0">
              <a:latin typeface="Arial" pitchFamily="34" charset="0"/>
            </a:endParaRP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>
                <a:latin typeface="Arial" pitchFamily="34" charset="0"/>
              </a:rPr>
              <a:t>c) Palpitation</a:t>
            </a:r>
            <a:endParaRPr lang="en-US" sz="2000" dirty="0">
              <a:latin typeface="Arial" pitchFamily="34" charset="0"/>
            </a:endParaRP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>
                <a:latin typeface="Arial" pitchFamily="34" charset="0"/>
              </a:rPr>
              <a:t>d) Sweating</a:t>
            </a:r>
            <a:endParaRPr lang="en-US" sz="2000" dirty="0">
              <a:latin typeface="Arial" pitchFamily="34" charset="0"/>
            </a:endParaRPr>
          </a:p>
          <a:p>
            <a:pPr marL="914400" lvl="2" algn="l"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>
                <a:latin typeface="Arial" pitchFamily="34" charset="0"/>
              </a:rPr>
              <a:t>e) Others</a:t>
            </a:r>
            <a:endParaRPr lang="en-US" sz="20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5029200"/>
          </a:xfrm>
          <a:noFill/>
          <a:ln/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 err="1">
                <a:latin typeface="Arial" pitchFamily="34" charset="0"/>
              </a:rPr>
              <a:t>Phaeochromocytoma</a:t>
            </a:r>
            <a:r>
              <a:rPr lang="en-US" sz="2800" dirty="0">
                <a:latin typeface="Arial" pitchFamily="34" charset="0"/>
              </a:rPr>
              <a:t> and Paraganglioma</a:t>
            </a:r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arise from the sympathetic ganglion) </a:t>
            </a:r>
            <a:r>
              <a:rPr lang="en-US" sz="2800" dirty="0">
                <a:latin typeface="Arial" pitchFamily="34" charset="0"/>
              </a:rPr>
              <a:t>– Cont.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Investigation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24 hours urine catecholamines and </a:t>
            </a:r>
            <a:r>
              <a:rPr lang="en-US" dirty="0" err="1">
                <a:latin typeface="Arial" pitchFamily="34" charset="0"/>
              </a:rPr>
              <a:t>metanephrine</a:t>
            </a:r>
            <a:endParaRPr lang="en-US" dirty="0">
              <a:latin typeface="Arial" pitchFamily="34" charset="0"/>
            </a:endParaRP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Imaging studies: C.T., M.R.I., 123I MIBG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n-US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Management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Surgery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</a:rPr>
              <a:t>Preoperative adrenergic blockage by Alpha blocker (Phenoxybenzamine) </a:t>
            </a:r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because during manipulation a large amount of adrenaline and noradrenaline go to the blood causing hypertensive crisis 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</a:rPr>
              <a:t>&amp; Beta blocker if </a:t>
            </a:r>
            <a:r>
              <a:rPr lang="en-US" sz="2400" dirty="0" err="1">
                <a:latin typeface="Arial" pitchFamily="34" charset="0"/>
              </a:rPr>
              <a:t>tachy</a:t>
            </a:r>
            <a:r>
              <a:rPr lang="en-US" sz="2400" dirty="0">
                <a:latin typeface="Arial" pitchFamily="34" charset="0"/>
              </a:rPr>
              <a:t> cardia occurs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Chemotherapy Plus Surgery if possible in Malignancy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Pituitary Gland (Hypophysis)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3886200"/>
          </a:xfrm>
          <a:noFill/>
          <a:ln/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Master gland serves as the major link between </a:t>
            </a:r>
            <a:r>
              <a:rPr lang="en-US" sz="2400" dirty="0" err="1">
                <a:latin typeface="Arial" pitchFamily="34" charset="0"/>
              </a:rPr>
              <a:t>hypothalamous</a:t>
            </a:r>
            <a:r>
              <a:rPr lang="en-US" sz="2400" dirty="0">
                <a:latin typeface="Arial" pitchFamily="34" charset="0"/>
              </a:rPr>
              <a:t> with the organs outside the nervous system.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</a:rPr>
              <a:t>	Measurement: 6,9,12 mm    Weight: 0.6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endParaRPr lang="en-US" sz="24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Parts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romanUcPeriod"/>
            </a:pPr>
            <a:r>
              <a:rPr lang="en-US" sz="2400" dirty="0" err="1">
                <a:latin typeface="Arial" pitchFamily="34" charset="0"/>
              </a:rPr>
              <a:t>Adenolyphysis</a:t>
            </a:r>
            <a:r>
              <a:rPr lang="en-US" sz="2400" dirty="0">
                <a:latin typeface="Arial" pitchFamily="34" charset="0"/>
              </a:rPr>
              <a:t> (anterior pituitary)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200" dirty="0">
                <a:latin typeface="Arial" pitchFamily="34" charset="0"/>
              </a:rPr>
              <a:t>T.R.H.       T.S.H.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200" dirty="0">
                <a:latin typeface="Arial" pitchFamily="34" charset="0"/>
              </a:rPr>
              <a:t>Corticotropin-releasing hormone      A.C.T.H.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200" dirty="0">
                <a:latin typeface="Arial" pitchFamily="34" charset="0"/>
              </a:rPr>
              <a:t>Growth Hormone – releasing hormone        G.H.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200" dirty="0" err="1">
                <a:latin typeface="Arial" pitchFamily="34" charset="0"/>
              </a:rPr>
              <a:t>Gonadotophine</a:t>
            </a:r>
            <a:r>
              <a:rPr lang="en-US" sz="2200" dirty="0">
                <a:latin typeface="Arial" pitchFamily="34" charset="0"/>
              </a:rPr>
              <a:t>- releasing H.        L.H., F.S.H.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200" dirty="0">
                <a:latin typeface="Arial" pitchFamily="34" charset="0"/>
              </a:rPr>
              <a:t>Prolactin inhibitory factor(</a:t>
            </a:r>
            <a:r>
              <a:rPr lang="en-US" sz="2200" dirty="0" err="1">
                <a:latin typeface="Arial" pitchFamily="34" charset="0"/>
              </a:rPr>
              <a:t>dopamina</a:t>
            </a:r>
            <a:r>
              <a:rPr lang="en-US" dirty="0">
                <a:latin typeface="Arial" pitchFamily="34" charset="0"/>
              </a:rPr>
              <a:t>)        prolactin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Pituitary Gland (Hypophysis)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Cont.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>
            <a:normAutofit fontScale="925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Parts – Cont.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romanUcPeriod" startAt="2"/>
            </a:pPr>
            <a:r>
              <a:rPr lang="en-US" sz="2400" dirty="0">
                <a:latin typeface="Arial" pitchFamily="34" charset="0"/>
              </a:rPr>
              <a:t>Neurohypophysis (</a:t>
            </a:r>
            <a:r>
              <a:rPr lang="en-US" sz="2400" dirty="0" err="1">
                <a:latin typeface="Arial" pitchFamily="34" charset="0"/>
              </a:rPr>
              <a:t>Posteriopituitry</a:t>
            </a:r>
            <a:r>
              <a:rPr lang="en-US" sz="2400" dirty="0">
                <a:latin typeface="Arial" pitchFamily="34" charset="0"/>
              </a:rPr>
              <a:t>)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400" dirty="0">
                <a:latin typeface="Arial" pitchFamily="34" charset="0"/>
              </a:rPr>
              <a:t>A.D.H. </a:t>
            </a:r>
            <a:r>
              <a:rPr lang="en-US" sz="26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: act on the renal tubules for water absorption  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latin typeface="Arial" pitchFamily="34" charset="0"/>
              </a:rPr>
              <a:t>Serum osmolarity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latin typeface="Arial" pitchFamily="34" charset="0"/>
              </a:rPr>
              <a:t>Blood volume</a:t>
            </a:r>
          </a:p>
          <a:p>
            <a:pPr marL="1371600" lvl="2" indent="-4572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400" dirty="0">
                <a:latin typeface="Arial" pitchFamily="34" charset="0"/>
              </a:rPr>
              <a:t>Oxytocin: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latin typeface="Arial" pitchFamily="34" charset="0"/>
              </a:rPr>
              <a:t>Functions only during pregnancy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latin typeface="Arial" pitchFamily="34" charset="0"/>
              </a:rPr>
              <a:t>Uterine contraction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latin typeface="Arial" pitchFamily="34" charset="0"/>
              </a:rPr>
              <a:t> Milk secretion</a:t>
            </a:r>
          </a:p>
          <a:p>
            <a:pPr marL="1752600" lvl="3" indent="-381000" algn="l">
              <a:lnSpc>
                <a:spcPct val="80000"/>
              </a:lnSpc>
              <a:buClr>
                <a:schemeClr val="tx2"/>
              </a:buClr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In males it help in ejaculation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2A34A9-0AA4-4E06-AB44-2571C3A22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SYMPTOMS 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milky secretion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may cause infertility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headache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4- blurred of vision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5- tinnitus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6- others </a:t>
            </a:r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ABA9A6A6-BB86-4E1B-A3B3-8806D63649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 most common benign tumor of the pituitary is PROLACTENOMA </a:t>
            </a:r>
          </a:p>
        </p:txBody>
      </p:sp>
    </p:spTree>
    <p:extLst>
      <p:ext uri="{BB962C8B-B14F-4D97-AF65-F5344CB8AC3E}">
        <p14:creationId xmlns:p14="http://schemas.microsoft.com/office/powerpoint/2010/main" val="2816038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5400">
                <a:latin typeface="Arial" pitchFamily="34" charset="0"/>
              </a:rPr>
              <a:t>Pathology (Pituitry)</a:t>
            </a: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 dirty="0">
                <a:latin typeface="Arial" pitchFamily="34" charset="0"/>
              </a:rPr>
              <a:t>General Clinical Features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3600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600" dirty="0">
                <a:latin typeface="Arial" pitchFamily="34" charset="0"/>
              </a:rPr>
              <a:t>Mass pressure and compression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600" dirty="0">
                <a:latin typeface="Arial" pitchFamily="34" charset="0"/>
              </a:rPr>
              <a:t>Hyper secretion of hormones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600" dirty="0">
                <a:latin typeface="Arial" pitchFamily="34" charset="0"/>
              </a:rPr>
              <a:t>Both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3505200"/>
          </a:xfrm>
          <a:noFill/>
          <a:ln/>
        </p:spPr>
        <p:txBody>
          <a:bodyPr>
            <a:normAutofit fontScale="92500"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000" dirty="0">
                <a:latin typeface="Arial" pitchFamily="34" charset="0"/>
              </a:rPr>
              <a:t>Pressure effects </a:t>
            </a:r>
            <a:r>
              <a:rPr lang="en-US" sz="3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over the cella turcica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3200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 err="1">
                <a:latin typeface="Arial" pitchFamily="34" charset="0"/>
              </a:rPr>
              <a:t>Carnial</a:t>
            </a:r>
            <a:r>
              <a:rPr lang="en-US" sz="3200" dirty="0">
                <a:latin typeface="Arial" pitchFamily="34" charset="0"/>
              </a:rPr>
              <a:t> nerves 3rd, 4th, 6th diplopia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 5th ipsilateral facial nerve pressure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Carotid artery – cerebral Infarction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Optic chiasma – loss of vision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3rd ventricle – hydro cephalous</a:t>
            </a:r>
          </a:p>
          <a:p>
            <a:pPr marL="457200" lvl="1" algn="l">
              <a:lnSpc>
                <a:spcPct val="80000"/>
              </a:lnSpc>
              <a:buClr>
                <a:schemeClr val="tx2"/>
              </a:buClr>
            </a:pP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Closing the aqueduct of sylvius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intra cranial – Seizures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524000"/>
            <a:ext cx="7924800" cy="4572000"/>
          </a:xfrm>
          <a:noFill/>
          <a:ln/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>
                <a:latin typeface="Arial" pitchFamily="34" charset="0"/>
              </a:rPr>
              <a:t>Hyper Secretion Effects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3200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A.C.T.H. Cushing disease – Nelson Syndrome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G.H. Acromegaly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 err="1">
                <a:latin typeface="Arial" pitchFamily="34" charset="0"/>
              </a:rPr>
              <a:t>Prolactine</a:t>
            </a:r>
            <a:r>
              <a:rPr lang="en-US" sz="3200" dirty="0">
                <a:latin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</a:rPr>
              <a:t>hyperprolactenemia</a:t>
            </a:r>
            <a:r>
              <a:rPr lang="en-US" sz="3200" dirty="0">
                <a:latin typeface="Arial" pitchFamily="34" charset="0"/>
              </a:rPr>
              <a:t> – milk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T.S.H. Hyperthyroidism – rare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 dirty="0">
                <a:latin typeface="Arial" pitchFamily="34" charset="0"/>
              </a:rPr>
              <a:t>A.D.H. - I.A.D.H. syndrome or diabetes insipidus. </a:t>
            </a:r>
            <a:r>
              <a:rPr lang="en-US" sz="3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inappropriate anti- diuretic hormone syndrome ) &gt;&gt; no ADH secretion &gt;&gt; polyuria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 dirty="0">
                <a:latin typeface="Arial" pitchFamily="34" charset="0"/>
              </a:rPr>
              <a:t>Pathology (</a:t>
            </a:r>
            <a:r>
              <a:rPr lang="en-US" sz="4800" dirty="0" err="1">
                <a:latin typeface="Arial" pitchFamily="34" charset="0"/>
              </a:rPr>
              <a:t>Pituitry</a:t>
            </a:r>
            <a:r>
              <a:rPr lang="en-US" sz="4800" dirty="0">
                <a:latin typeface="Arial" pitchFamily="34" charset="0"/>
              </a:rPr>
              <a:t>) – Cont.</a:t>
            </a:r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523999"/>
            <a:ext cx="7924800" cy="4676775"/>
          </a:xfrm>
          <a:noFill/>
          <a:ln/>
        </p:spPr>
        <p:txBody>
          <a:bodyPr>
            <a:normAutofit fontScale="85000" lnSpcReduction="2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400" dirty="0">
                <a:latin typeface="Arial" pitchFamily="34" charset="0"/>
              </a:rPr>
              <a:t>General clinical signs and symptoms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400" dirty="0">
                <a:latin typeface="Arial" pitchFamily="34" charset="0"/>
              </a:rPr>
              <a:t>Endocrine evaluation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Prolactin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G.H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L.H.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F.S.H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Testosterone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Estrogen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Cortisol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A.C.T.H.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Electrolytes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Glucose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T.F.T.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400" dirty="0">
                <a:latin typeface="Arial" pitchFamily="34" charset="0"/>
              </a:rPr>
              <a:t>Urine specific gravity + Na – D.I</a:t>
            </a:r>
            <a:r>
              <a:rPr lang="en-US" sz="2000" dirty="0">
                <a:latin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Development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>
            <a:normAutofit/>
          </a:bodyPr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Upper pair + Thyroid: from 4th branchial pouch </a:t>
            </a:r>
            <a:r>
              <a:rPr lang="en-US" sz="3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so the upper two pairs are constant in position)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Lower pair +  thymus: from 3rd branchial pouch </a:t>
            </a:r>
            <a:r>
              <a:rPr lang="en-US" sz="3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may move to the chest mediastinum with the thymus)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524000"/>
            <a:ext cx="7924800" cy="4114800"/>
          </a:xfrm>
          <a:noFill/>
          <a:ln/>
        </p:spPr>
        <p:txBody>
          <a:bodyPr>
            <a:normAutofit fontScale="92500"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Imaging study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M.R.I.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C.T.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Plain skull X-ray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Angiography – aneurysm or occlusion of internal carotid artery 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</a:rPr>
              <a:t>       </a:t>
            </a:r>
            <a:endParaRPr lang="en-US" sz="2400" dirty="0" smtClean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n-US" sz="2400" dirty="0">
              <a:latin typeface="Arial" pitchFamily="34" charset="0"/>
            </a:endParaRP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n-US" sz="2400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Treatment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Surgical Excision of functioning Adenomas +/- radiation +/-medical treatment</a:t>
            </a:r>
          </a:p>
          <a:p>
            <a:pPr marL="990600" lvl="1" indent="-533400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Excision of non functioning adenoma + local radiation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240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991901-C939-496E-80FF-E478A0097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7886700" cy="4876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Prolactinoma : initially treated medically </a:t>
            </a: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/>
            </a:r>
            <a:b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(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bromocriptine) &gt;&gt; conservative</a:t>
            </a:r>
            <a:b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/>
            </a:r>
            <a:b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- if the patient started suffering from the previous mentioned symptoms &gt;&gt; we do trans – sphenoidal surgery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80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Physiology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Secretes P.T.H </a:t>
            </a: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increase calcium concentration in the blood </a:t>
            </a:r>
          </a:p>
          <a:p>
            <a:pPr marL="609600" indent="-609600" algn="l">
              <a:buFont typeface="Wingdings" pitchFamily="2" charset="2"/>
              <a:buChar char="Ø"/>
            </a:pPr>
            <a:endParaRPr lang="en-US" sz="4400" dirty="0">
              <a:latin typeface="Arial" pitchFamily="34" charset="0"/>
            </a:endParaRP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Regulation of Calcium and Phosphate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Hormonal Regulation of Calcium and Phosphate</a:t>
            </a:r>
          </a:p>
        </p:txBody>
      </p:sp>
      <p:pic>
        <p:nvPicPr>
          <p:cNvPr id="4506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9406" y="2209800"/>
            <a:ext cx="8148637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0F23E6C-312E-47BB-B8AF-29BC2E680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81000"/>
            <a:ext cx="7886700" cy="57959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 calcium metabolism will be affected at three sites: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GIT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bone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kidney </a:t>
            </a:r>
          </a:p>
          <a:p>
            <a:pPr marL="0" indent="0">
              <a:buNone/>
            </a:pPr>
            <a:endParaRPr lang="en-US" sz="2800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The PTH doesn’t increase or decrease the calcium absorption , but increase the osteolytic changes and the calcium reabsorption ( affect the kidney and the bone only )</a:t>
            </a:r>
          </a:p>
        </p:txBody>
      </p:sp>
    </p:spTree>
    <p:extLst>
      <p:ext uri="{BB962C8B-B14F-4D97-AF65-F5344CB8AC3E}">
        <p14:creationId xmlns:p14="http://schemas.microsoft.com/office/powerpoint/2010/main" val="3826368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-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Pathophysiology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86000"/>
            <a:ext cx="7772400" cy="33528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Hyper </a:t>
            </a:r>
            <a:r>
              <a:rPr lang="en-US" sz="2800" dirty="0" err="1">
                <a:latin typeface="Arial" pitchFamily="34" charset="0"/>
              </a:rPr>
              <a:t>Parathyroidism</a:t>
            </a:r>
            <a:endParaRPr lang="en-US" sz="2800" dirty="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Arial" pitchFamily="34" charset="0"/>
              </a:rPr>
              <a:t>Primary: increased Ca and P.T.H. and lowered Ph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Arial" pitchFamily="34" charset="0"/>
              </a:rPr>
              <a:t>Secondary: decreased Ca, increased P.T.H. and Ph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Arial" pitchFamily="34" charset="0"/>
              </a:rPr>
              <a:t>Tertiary: Ca may be normal or decreased, P.T.H. increased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dirty="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Hypo </a:t>
            </a:r>
            <a:r>
              <a:rPr lang="en-US" sz="2800" dirty="0" err="1">
                <a:latin typeface="Arial" pitchFamily="34" charset="0"/>
              </a:rPr>
              <a:t>Parathyroidism</a:t>
            </a:r>
            <a:endParaRPr lang="en-US" sz="2800" dirty="0">
              <a:latin typeface="Arial" pitchFamily="34" charset="0"/>
            </a:endParaRP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838200" y="1524000"/>
            <a:ext cx="7772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/>
              <a:t>Present as disorder of Ca. metabolism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-98425"/>
            <a:ext cx="8229600" cy="1470025"/>
          </a:xfrm>
          <a:noFill/>
          <a:ln/>
        </p:spPr>
        <p:txBody>
          <a:bodyPr/>
          <a:lstStyle/>
          <a:p>
            <a:r>
              <a:rPr lang="en-US" dirty="0">
                <a:latin typeface="Arial" pitchFamily="34" charset="0"/>
              </a:rPr>
              <a:t>Primary Hyper </a:t>
            </a:r>
            <a:r>
              <a:rPr lang="en-US" dirty="0" err="1">
                <a:latin typeface="Arial" pitchFamily="34" charset="0"/>
              </a:rPr>
              <a:t>Parathyrodism</a:t>
            </a:r>
            <a:r>
              <a:rPr lang="en-US" dirty="0">
                <a:latin typeface="Arial" pitchFamily="34" charset="0"/>
              </a:rPr>
              <a:t/>
            </a:r>
            <a:br>
              <a:rPr lang="en-US" dirty="0">
                <a:latin typeface="Arial" pitchFamily="34" charset="0"/>
              </a:rPr>
            </a:br>
            <a:r>
              <a:rPr lang="en-US" sz="2800" dirty="0">
                <a:solidFill>
                  <a:srgbClr val="00B050"/>
                </a:solidFill>
                <a:latin typeface="Arial" pitchFamily="34" charset="0"/>
              </a:rPr>
              <a:t>problem in the parathyroid itself </a:t>
            </a:r>
            <a:r>
              <a:rPr lang="en-US" dirty="0">
                <a:solidFill>
                  <a:srgbClr val="00B05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4876800"/>
          </a:xfrm>
          <a:noFill/>
          <a:ln/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Causes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85% Solitary Adenoma (Autonomous) </a:t>
            </a:r>
            <a:r>
              <a:rPr lang="en-US" sz="2400" dirty="0">
                <a:solidFill>
                  <a:srgbClr val="00B050"/>
                </a:solidFill>
                <a:latin typeface="Arial" pitchFamily="34" charset="0"/>
              </a:rPr>
              <a:t>&gt;&gt; functional ( secrete PTH )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10%  Four glands hyperplasia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 2% two glands hyperplasia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 1% carcinoma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 Familial causes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 dirty="0">
                <a:latin typeface="Arial" pitchFamily="34" charset="0"/>
              </a:rPr>
              <a:t>M.E.N.1 (P.P.P.) </a:t>
            </a:r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pituitary, parathyroid , pancreas 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 dirty="0">
                <a:latin typeface="Arial" pitchFamily="34" charset="0"/>
              </a:rPr>
              <a:t>M.E.N.II(P.P.T) </a:t>
            </a:r>
            <a:r>
              <a:rPr lang="en-US" sz="20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&gt;&gt; pheochromocytoma, parathyroid, thyroid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Clinical Features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</a:rPr>
              <a:t>	Stones, Bones, Psychic moans </a:t>
            </a: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 depression , obsessive necrosis, schizophrenia)</a:t>
            </a:r>
            <a:r>
              <a:rPr lang="en-US" sz="2400" dirty="0">
                <a:latin typeface="Arial" pitchFamily="34" charset="0"/>
              </a:rPr>
              <a:t> and abdominal groans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dirty="0">
                <a:latin typeface="Arial" pitchFamily="34" charset="0"/>
              </a:rPr>
              <a:t>Management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</a:rPr>
              <a:t>	Surgery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96CA4DF-7ACB-4827-9500-1350658A5318}"/>
              </a:ext>
            </a:extLst>
          </p:cNvPr>
          <p:cNvSpPr txBox="1"/>
          <p:nvPr/>
        </p:nvSpPr>
        <p:spPr>
          <a:xfrm>
            <a:off x="0" y="3500735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Functional autosomal &gt;&gt; dominant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E4B12F-87E9-44E3-9FBF-D9655EE6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Primary hyperparathyroidism clinically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DBA451-91DD-495C-BABA-89940ED5D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1- repeated kidney stones </a:t>
            </a: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2- osteolytic bone changes &gt;&gt; appeared obviously on hand x-ray &gt;&gt; the radial aspect of the middle phalanx show osteolytic changes , cysts and maybe fractures </a:t>
            </a: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3- abdominal groins : because hypercalcemia is one of the causes of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              1- peptic ulcer &gt;&gt; the calcium increase gastrin release                         which increase the secretion of HCL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               2- pancreatitis 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Most carcinomas are non functional </a:t>
            </a:r>
          </a:p>
        </p:txBody>
      </p:sp>
    </p:spTree>
    <p:extLst>
      <p:ext uri="{BB962C8B-B14F-4D97-AF65-F5344CB8AC3E}">
        <p14:creationId xmlns:p14="http://schemas.microsoft.com/office/powerpoint/2010/main" val="346160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1195</Words>
  <Application>Microsoft Office PowerPoint</Application>
  <PresentationFormat>عرض على الشاشة (3:4)‏</PresentationFormat>
  <Paragraphs>305</Paragraphs>
  <Slides>31</Slides>
  <Notes>25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31</vt:i4>
      </vt:variant>
    </vt:vector>
  </HeadingPairs>
  <TitlesOfParts>
    <vt:vector size="32" baseType="lpstr">
      <vt:lpstr>Office Theme</vt:lpstr>
      <vt:lpstr>Para Thyroid Glands</vt:lpstr>
      <vt:lpstr>Anatomy</vt:lpstr>
      <vt:lpstr>Development</vt:lpstr>
      <vt:lpstr>Physiology</vt:lpstr>
      <vt:lpstr>Hormonal Regulation of Calcium and Phosphate</vt:lpstr>
      <vt:lpstr>عرض تقديمي في PowerPoint</vt:lpstr>
      <vt:lpstr>Pathophysiology</vt:lpstr>
      <vt:lpstr>Primary Hyper Parathyrodism problem in the parathyroid itself  </vt:lpstr>
      <vt:lpstr>Primary hyperparathyroidism clinically :</vt:lpstr>
      <vt:lpstr>Secondary Hyper Parathyroidism</vt:lpstr>
      <vt:lpstr>Tertiary Hyper Parathyroidism</vt:lpstr>
      <vt:lpstr>Hypo Parathyroidism</vt:lpstr>
      <vt:lpstr>Causes of hypoparathyroidism </vt:lpstr>
      <vt:lpstr>Adrenal Glands</vt:lpstr>
      <vt:lpstr>Adrenal Glands - Cont.  Disorders</vt:lpstr>
      <vt:lpstr>Adrenal Glands - Cont.  Disorders</vt:lpstr>
      <vt:lpstr>Adrenal Glands - Cont.  Disorders</vt:lpstr>
      <vt:lpstr>عرض تقديمي في PowerPoint</vt:lpstr>
      <vt:lpstr>Adrenal Glands - Cont.  Disorders</vt:lpstr>
      <vt:lpstr>Adrenal Glands - Cont.  Disorders</vt:lpstr>
      <vt:lpstr>Adrenal Glands - Cont.  Disorders</vt:lpstr>
      <vt:lpstr>Adrenal Glands - Cont.  Disorders</vt:lpstr>
      <vt:lpstr>Pituitary Gland (Hypophysis)</vt:lpstr>
      <vt:lpstr>Pituitary Gland (Hypophysis) Cont.</vt:lpstr>
      <vt:lpstr>The most common benign tumor of the pituitary is PROLACTENOMA </vt:lpstr>
      <vt:lpstr>Pathology (Pituitry)</vt:lpstr>
      <vt:lpstr>Pathology (Pituitry) – Cont.</vt:lpstr>
      <vt:lpstr>Pathology (Pituitry) – Cont.</vt:lpstr>
      <vt:lpstr>Pathology (Pituitry) – Cont.</vt:lpstr>
      <vt:lpstr>Pathology (Pituitry) – Cont.</vt:lpstr>
      <vt:lpstr>Prolactinoma : initially treated medically  ( bromocriptine) &gt;&gt; conservative  - if the patient started suffering from the previous mentioned symptoms &gt;&gt; we do trans – sphenoidal surgery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Basem Nesheiwat</dc:creator>
  <cp:lastModifiedBy>user</cp:lastModifiedBy>
  <cp:revision>95</cp:revision>
  <cp:lastPrinted>2019-11-04T17:12:06Z</cp:lastPrinted>
  <dcterms:created xsi:type="dcterms:W3CDTF">2005-06-27T02:13:13Z</dcterms:created>
  <dcterms:modified xsi:type="dcterms:W3CDTF">2019-11-05T20:55:05Z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TC010690401033</vt:lpwstr>
  </property>
</Properties>
</file>