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85" r:id="rId14"/>
    <p:sldId id="266" r:id="rId15"/>
    <p:sldId id="267" r:id="rId16"/>
    <p:sldId id="268" r:id="rId17"/>
    <p:sldId id="282" r:id="rId18"/>
    <p:sldId id="270" r:id="rId19"/>
    <p:sldId id="281" r:id="rId20"/>
    <p:sldId id="280" r:id="rId21"/>
    <p:sldId id="283" r:id="rId22"/>
    <p:sldId id="271" r:id="rId23"/>
    <p:sldId id="272" r:id="rId24"/>
    <p:sldId id="274" r:id="rId25"/>
    <p:sldId id="275" r:id="rId26"/>
    <p:sldId id="276" r:id="rId27"/>
    <p:sldId id="277" r:id="rId28"/>
  </p:sldIdLst>
  <p:sldSz cx="9144000" cy="5143500" type="screen16x9"/>
  <p:notesSz cx="6858000" cy="9144000"/>
  <p:defaultTextStyle>
    <a:defPPr>
      <a:defRPr lang="en-US"/>
    </a:defPPr>
    <a:lvl1pPr marL="0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29688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59377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89066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18755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48443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78131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07821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637510" algn="l" defTabSz="659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66" d="100"/>
          <a:sy n="66" d="100"/>
        </p:scale>
        <p:origin x="-1963" y="-8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9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9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8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1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48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7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0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3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5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80"/>
            <a:ext cx="7772400" cy="102155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8"/>
            <a:ext cx="7772400" cy="112514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96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59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890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1875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4844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781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0782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375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9688" indent="0">
              <a:buNone/>
              <a:defRPr sz="1400" b="1"/>
            </a:lvl2pPr>
            <a:lvl3pPr marL="659377" indent="0">
              <a:buNone/>
              <a:defRPr sz="1300" b="1"/>
            </a:lvl3pPr>
            <a:lvl4pPr marL="989066" indent="0">
              <a:buNone/>
              <a:defRPr sz="1200" b="1"/>
            </a:lvl4pPr>
            <a:lvl5pPr marL="1318755" indent="0">
              <a:buNone/>
              <a:defRPr sz="1200" b="1"/>
            </a:lvl5pPr>
            <a:lvl6pPr marL="1648443" indent="0">
              <a:buNone/>
              <a:defRPr sz="1200" b="1"/>
            </a:lvl6pPr>
            <a:lvl7pPr marL="1978131" indent="0">
              <a:buNone/>
              <a:defRPr sz="1200" b="1"/>
            </a:lvl7pPr>
            <a:lvl8pPr marL="2307821" indent="0">
              <a:buNone/>
              <a:defRPr sz="1200" b="1"/>
            </a:lvl8pPr>
            <a:lvl9pPr marL="263751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9688" indent="0">
              <a:buNone/>
              <a:defRPr sz="1400" b="1"/>
            </a:lvl2pPr>
            <a:lvl3pPr marL="659377" indent="0">
              <a:buNone/>
              <a:defRPr sz="1300" b="1"/>
            </a:lvl3pPr>
            <a:lvl4pPr marL="989066" indent="0">
              <a:buNone/>
              <a:defRPr sz="1200" b="1"/>
            </a:lvl4pPr>
            <a:lvl5pPr marL="1318755" indent="0">
              <a:buNone/>
              <a:defRPr sz="1200" b="1"/>
            </a:lvl5pPr>
            <a:lvl6pPr marL="1648443" indent="0">
              <a:buNone/>
              <a:defRPr sz="1200" b="1"/>
            </a:lvl6pPr>
            <a:lvl7pPr marL="1978131" indent="0">
              <a:buNone/>
              <a:defRPr sz="1200" b="1"/>
            </a:lvl7pPr>
            <a:lvl8pPr marL="2307821" indent="0">
              <a:buNone/>
              <a:defRPr sz="1200" b="1"/>
            </a:lvl8pPr>
            <a:lvl9pPr marL="263751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0"/>
            <a:ext cx="3008313" cy="87153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4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31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29688" indent="0">
              <a:buNone/>
              <a:defRPr sz="900"/>
            </a:lvl2pPr>
            <a:lvl3pPr marL="659377" indent="0">
              <a:buNone/>
              <a:defRPr sz="800"/>
            </a:lvl3pPr>
            <a:lvl4pPr marL="989066" indent="0">
              <a:buNone/>
              <a:defRPr sz="600"/>
            </a:lvl4pPr>
            <a:lvl5pPr marL="1318755" indent="0">
              <a:buNone/>
              <a:defRPr sz="600"/>
            </a:lvl5pPr>
            <a:lvl6pPr marL="1648443" indent="0">
              <a:buNone/>
              <a:defRPr sz="600"/>
            </a:lvl6pPr>
            <a:lvl7pPr marL="1978131" indent="0">
              <a:buNone/>
              <a:defRPr sz="600"/>
            </a:lvl7pPr>
            <a:lvl8pPr marL="2307821" indent="0">
              <a:buNone/>
              <a:defRPr sz="600"/>
            </a:lvl8pPr>
            <a:lvl9pPr marL="263751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00"/>
            </a:lvl1pPr>
            <a:lvl2pPr marL="329688" indent="0">
              <a:buNone/>
              <a:defRPr sz="2000"/>
            </a:lvl2pPr>
            <a:lvl3pPr marL="659377" indent="0">
              <a:buNone/>
              <a:defRPr sz="1700"/>
            </a:lvl3pPr>
            <a:lvl4pPr marL="989066" indent="0">
              <a:buNone/>
              <a:defRPr sz="1400"/>
            </a:lvl4pPr>
            <a:lvl5pPr marL="1318755" indent="0">
              <a:buNone/>
              <a:defRPr sz="1400"/>
            </a:lvl5pPr>
            <a:lvl6pPr marL="1648443" indent="0">
              <a:buNone/>
              <a:defRPr sz="1400"/>
            </a:lvl6pPr>
            <a:lvl7pPr marL="1978131" indent="0">
              <a:buNone/>
              <a:defRPr sz="1400"/>
            </a:lvl7pPr>
            <a:lvl8pPr marL="2307821" indent="0">
              <a:buNone/>
              <a:defRPr sz="1400"/>
            </a:lvl8pPr>
            <a:lvl9pPr marL="2637510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8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29688" indent="0">
              <a:buNone/>
              <a:defRPr sz="900"/>
            </a:lvl2pPr>
            <a:lvl3pPr marL="659377" indent="0">
              <a:buNone/>
              <a:defRPr sz="800"/>
            </a:lvl3pPr>
            <a:lvl4pPr marL="989066" indent="0">
              <a:buNone/>
              <a:defRPr sz="600"/>
            </a:lvl4pPr>
            <a:lvl5pPr marL="1318755" indent="0">
              <a:buNone/>
              <a:defRPr sz="600"/>
            </a:lvl5pPr>
            <a:lvl6pPr marL="1648443" indent="0">
              <a:buNone/>
              <a:defRPr sz="600"/>
            </a:lvl6pPr>
            <a:lvl7pPr marL="1978131" indent="0">
              <a:buNone/>
              <a:defRPr sz="600"/>
            </a:lvl7pPr>
            <a:lvl8pPr marL="2307821" indent="0">
              <a:buNone/>
              <a:defRPr sz="600"/>
            </a:lvl8pPr>
            <a:lvl9pPr marL="263751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1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80"/>
            <a:ext cx="8229600" cy="857250"/>
          </a:xfrm>
          <a:prstGeom prst="rect">
            <a:avLst/>
          </a:prstGeom>
        </p:spPr>
        <p:txBody>
          <a:bodyPr vert="horz" lIns="65938" tIns="32968" rIns="65938" bIns="329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65938" tIns="32968" rIns="65938" bIns="32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65938" tIns="32968" rIns="65938" bIns="3296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2E70-91FE-4C2E-8524-6CE51B9A161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vert="horz" lIns="65938" tIns="32968" rIns="65938" bIns="3296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65938" tIns="32968" rIns="65938" bIns="3296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6F1D-206F-4627-8E1C-1C98388A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937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267" indent="-247267" algn="l" defTabSz="65937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45" indent="-206055" algn="l" defTabSz="659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4222" indent="-164845" algn="l" defTabSz="65937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3910" indent="-164845" algn="l" defTabSz="65937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599" indent="-164845" algn="l" defTabSz="659377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3287" indent="-164845" algn="l" defTabSz="65937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2976" indent="-164845" algn="l" defTabSz="65937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72665" indent="-164845" algn="l" defTabSz="65937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02353" indent="-164845" algn="l" defTabSz="65937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9688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9377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9066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55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8443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8131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07821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37510" algn="l" defTabSz="659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4" y="85729"/>
            <a:ext cx="8067675" cy="22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" y="2343155"/>
            <a:ext cx="8713788" cy="266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65938" tIns="32968" rIns="65938" bIns="32968" rtlCol="1"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97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7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6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62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62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62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62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23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71" y="102692"/>
            <a:ext cx="2087563" cy="6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38" tIns="32968" rIns="65938" bIns="329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39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2698"/>
            <a:ext cx="2305050" cy="6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38" tIns="32968" rIns="65938" bIns="329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3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19150"/>
            <a:ext cx="67056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Descending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thoracic aorta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45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63"/>
            <a:ext cx="9172275" cy="515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6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6"/>
            <a:ext cx="9144000" cy="51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5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19150"/>
            <a:ext cx="67056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 smtClean="0"/>
              <a:t>Brachiocephalic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 smtClean="0"/>
              <a:t>veins &amp; SVC</a:t>
            </a:r>
            <a:endParaRPr lang="en-US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710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88069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1"/>
            <a:ext cx="4953000" cy="4129231"/>
          </a:xfrm>
          <a:prstGeom prst="rect">
            <a:avLst/>
          </a:prstGeom>
        </p:spPr>
        <p:txBody>
          <a:bodyPr wrap="square" lIns="65938" tIns="32968" rIns="65938" bIns="32968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• Tributaries of left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brachiocephalic vein</a:t>
            </a:r>
          </a:p>
          <a:p>
            <a:r>
              <a:rPr lang="en-US" sz="2400" dirty="0"/>
              <a:t> 1. Left </a:t>
            </a:r>
            <a:r>
              <a:rPr lang="en-US" sz="2400" b="1" dirty="0" err="1">
                <a:solidFill>
                  <a:srgbClr val="0000CC"/>
                </a:solidFill>
              </a:rPr>
              <a:t>subclavian</a:t>
            </a:r>
            <a:r>
              <a:rPr lang="en-US" sz="2400" dirty="0"/>
              <a:t> vein.</a:t>
            </a:r>
          </a:p>
          <a:p>
            <a:r>
              <a:rPr lang="en-US" sz="2400" dirty="0"/>
              <a:t> 2. Left </a:t>
            </a:r>
            <a:r>
              <a:rPr lang="en-US" sz="2400" b="1" dirty="0">
                <a:solidFill>
                  <a:srgbClr val="0000CC"/>
                </a:solidFill>
              </a:rPr>
              <a:t>internal jugular </a:t>
            </a:r>
            <a:r>
              <a:rPr lang="en-US" sz="2400" dirty="0"/>
              <a:t>V.</a:t>
            </a:r>
          </a:p>
          <a:p>
            <a:r>
              <a:rPr lang="en-US" sz="2400" dirty="0"/>
              <a:t> 3. Left </a:t>
            </a:r>
            <a:r>
              <a:rPr lang="en-US" sz="2400" b="1" dirty="0">
                <a:solidFill>
                  <a:srgbClr val="0000CC"/>
                </a:solidFill>
              </a:rPr>
              <a:t>internal thoracic </a:t>
            </a:r>
            <a:r>
              <a:rPr lang="en-US" sz="2400" dirty="0"/>
              <a:t>(mammary) vein.</a:t>
            </a:r>
          </a:p>
          <a:p>
            <a:r>
              <a:rPr lang="en-US" sz="2400" dirty="0"/>
              <a:t> 4. Left </a:t>
            </a:r>
            <a:r>
              <a:rPr lang="en-US" sz="2400" b="1" dirty="0">
                <a:solidFill>
                  <a:srgbClr val="0000CC"/>
                </a:solidFill>
              </a:rPr>
              <a:t>inferior thyroid </a:t>
            </a:r>
            <a:r>
              <a:rPr lang="en-US" sz="2400" dirty="0"/>
              <a:t>vein.</a:t>
            </a:r>
          </a:p>
          <a:p>
            <a:r>
              <a:rPr lang="en-US" sz="2400" dirty="0"/>
              <a:t> 5. Left </a:t>
            </a:r>
            <a:r>
              <a:rPr lang="en-US" sz="2400" b="1" dirty="0">
                <a:solidFill>
                  <a:srgbClr val="0000CC"/>
                </a:solidFill>
              </a:rPr>
              <a:t>first posterior intercostal</a:t>
            </a:r>
          </a:p>
          <a:p>
            <a:r>
              <a:rPr lang="en-US" sz="2400" dirty="0"/>
              <a:t>     vein. </a:t>
            </a:r>
          </a:p>
          <a:p>
            <a:r>
              <a:rPr lang="en-US" sz="2400" dirty="0"/>
              <a:t> 6. Left</a:t>
            </a:r>
            <a:r>
              <a:rPr lang="en-US" sz="2400" b="1" dirty="0">
                <a:solidFill>
                  <a:srgbClr val="0000CC"/>
                </a:solidFill>
              </a:rPr>
              <a:t> vertebral </a:t>
            </a:r>
            <a:r>
              <a:rPr lang="en-US" sz="2400" dirty="0"/>
              <a:t>vein.</a:t>
            </a:r>
          </a:p>
          <a:p>
            <a:r>
              <a:rPr lang="en-US" sz="2400" dirty="0"/>
              <a:t> 7. Left </a:t>
            </a:r>
            <a:r>
              <a:rPr lang="en-US" sz="2400" b="1" dirty="0">
                <a:solidFill>
                  <a:srgbClr val="0000CC"/>
                </a:solidFill>
              </a:rPr>
              <a:t>superior intercostal </a:t>
            </a:r>
            <a:r>
              <a:rPr lang="en-US" sz="2400" dirty="0"/>
              <a:t>vein.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1" y="1271"/>
            <a:ext cx="4191000" cy="4129231"/>
          </a:xfrm>
          <a:prstGeom prst="rect">
            <a:avLst/>
          </a:prstGeom>
          <a:noFill/>
        </p:spPr>
        <p:txBody>
          <a:bodyPr wrap="square" lIns="65938" tIns="32968" rIns="65938" bIns="32968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• Tributaries of right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brachiocephalic vein</a:t>
            </a:r>
          </a:p>
          <a:p>
            <a:r>
              <a:rPr lang="en-US" sz="2400" dirty="0"/>
              <a:t> 1. Right </a:t>
            </a:r>
            <a:r>
              <a:rPr lang="en-US" sz="2400" b="1" dirty="0" err="1">
                <a:solidFill>
                  <a:srgbClr val="0000CC"/>
                </a:solidFill>
              </a:rPr>
              <a:t>subclavian</a:t>
            </a:r>
            <a:r>
              <a:rPr lang="en-US" sz="2400" dirty="0"/>
              <a:t> vein.</a:t>
            </a:r>
          </a:p>
          <a:p>
            <a:r>
              <a:rPr lang="en-US" sz="2400" dirty="0"/>
              <a:t> 2. Right </a:t>
            </a:r>
            <a:r>
              <a:rPr lang="en-US" sz="2400" b="1" dirty="0">
                <a:solidFill>
                  <a:srgbClr val="0000CC"/>
                </a:solidFill>
              </a:rPr>
              <a:t>internal jugular </a:t>
            </a:r>
            <a:r>
              <a:rPr lang="en-US" sz="2400" dirty="0"/>
              <a:t>V </a:t>
            </a:r>
          </a:p>
          <a:p>
            <a:r>
              <a:rPr lang="en-US" sz="2400" dirty="0"/>
              <a:t> 3. Right </a:t>
            </a:r>
            <a:r>
              <a:rPr lang="en-US" sz="2400" b="1" dirty="0">
                <a:solidFill>
                  <a:srgbClr val="0000CC"/>
                </a:solidFill>
              </a:rPr>
              <a:t>internal thoracic </a:t>
            </a:r>
            <a:r>
              <a:rPr lang="en-US" sz="2400" dirty="0"/>
              <a:t>(mammary) vein.</a:t>
            </a:r>
          </a:p>
          <a:p>
            <a:r>
              <a:rPr lang="en-US" sz="2400" dirty="0"/>
              <a:t> 4. Right </a:t>
            </a:r>
            <a:r>
              <a:rPr lang="en-US" sz="2400" b="1" dirty="0">
                <a:solidFill>
                  <a:srgbClr val="0000CC"/>
                </a:solidFill>
              </a:rPr>
              <a:t>inferior thyroid </a:t>
            </a:r>
            <a:r>
              <a:rPr lang="en-US" sz="2400" dirty="0"/>
              <a:t>vein.</a:t>
            </a:r>
          </a:p>
          <a:p>
            <a:r>
              <a:rPr lang="en-US" sz="2400" dirty="0"/>
              <a:t> 5. Right first </a:t>
            </a:r>
            <a:r>
              <a:rPr lang="en-US" sz="2400" b="1" dirty="0">
                <a:solidFill>
                  <a:srgbClr val="0000CC"/>
                </a:solidFill>
              </a:rPr>
              <a:t>posterior </a:t>
            </a:r>
          </a:p>
          <a:p>
            <a:r>
              <a:rPr lang="en-US" sz="2400" b="1" dirty="0">
                <a:solidFill>
                  <a:srgbClr val="0000CC"/>
                </a:solidFill>
              </a:rPr>
              <a:t>     intercostal</a:t>
            </a:r>
            <a:r>
              <a:rPr lang="en-US" sz="2400" dirty="0"/>
              <a:t> vein</a:t>
            </a:r>
          </a:p>
          <a:p>
            <a:r>
              <a:rPr lang="en-US" sz="2400" dirty="0"/>
              <a:t> 6. Right </a:t>
            </a:r>
            <a:r>
              <a:rPr lang="en-US" sz="2400" b="1" dirty="0">
                <a:solidFill>
                  <a:srgbClr val="0000CC"/>
                </a:solidFill>
              </a:rPr>
              <a:t>vertebral</a:t>
            </a:r>
            <a:r>
              <a:rPr lang="en-US" sz="2400" dirty="0"/>
              <a:t> vein.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248153"/>
            <a:ext cx="7239000" cy="1174576"/>
          </a:xfrm>
          <a:prstGeom prst="rect">
            <a:avLst/>
          </a:prstGeom>
          <a:noFill/>
        </p:spPr>
        <p:txBody>
          <a:bodyPr wrap="square" lIns="65938" tIns="32968" rIns="65938" bIns="32968" rtlCol="0">
            <a:spAutoFit/>
          </a:bodyPr>
          <a:lstStyle/>
          <a:p>
            <a:pPr marL="247267" indent="-247267">
              <a:buFont typeface="Wingdings" pitchFamily="2" charset="2"/>
              <a:buChar char="q"/>
            </a:pPr>
            <a:r>
              <a:rPr lang="en-US" sz="2400" b="1" dirty="0">
                <a:solidFill>
                  <a:srgbClr val="CC0066"/>
                </a:solidFill>
              </a:rPr>
              <a:t>N.B; Right superior intercostal vein ends in the arch of </a:t>
            </a:r>
            <a:r>
              <a:rPr lang="en-US" sz="2400" b="1" dirty="0" err="1">
                <a:solidFill>
                  <a:srgbClr val="CC0066"/>
                </a:solidFill>
              </a:rPr>
              <a:t>azygos</a:t>
            </a:r>
            <a:r>
              <a:rPr lang="en-US" sz="2400" b="1" dirty="0">
                <a:solidFill>
                  <a:srgbClr val="CC0066"/>
                </a:solidFill>
              </a:rPr>
              <a:t> </a:t>
            </a:r>
            <a:r>
              <a:rPr lang="en-US" sz="2400" b="1" dirty="0" smtClean="0">
                <a:solidFill>
                  <a:srgbClr val="CC0066"/>
                </a:solidFill>
              </a:rPr>
              <a:t>vein.</a:t>
            </a:r>
            <a:endParaRPr lang="en-US" sz="2400" b="1" dirty="0">
              <a:solidFill>
                <a:srgbClr val="CC0066"/>
              </a:solidFill>
            </a:endParaRPr>
          </a:p>
          <a:p>
            <a:endParaRPr lang="en-US" sz="2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6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B0C10D04-2A85-420E-906B-45A6E06E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10945" r="42438" b="22278"/>
          <a:stretch>
            <a:fillRect/>
          </a:stretch>
        </p:blipFill>
        <p:spPr bwMode="auto">
          <a:xfrm>
            <a:off x="5257801" y="0"/>
            <a:ext cx="3429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669729A6-35C1-451D-87F1-98AFB7836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809752"/>
            <a:ext cx="4608512" cy="2100579"/>
          </a:xfrm>
          <a:prstGeom prst="rect">
            <a:avLst/>
          </a:prstGeom>
          <a:gradFill rotWithShape="1">
            <a:gsLst>
              <a:gs pos="0">
                <a:srgbClr val="FF3300">
                  <a:gamma/>
                  <a:shade val="46275"/>
                  <a:invGamma/>
                  <a:alpha val="75999"/>
                </a:srgbClr>
              </a:gs>
              <a:gs pos="50000">
                <a:srgbClr val="FF3300">
                  <a:alpha val="94000"/>
                </a:srgbClr>
              </a:gs>
              <a:gs pos="100000">
                <a:srgbClr val="FF3300">
                  <a:gamma/>
                  <a:shade val="46275"/>
                  <a:invGamma/>
                  <a:alpha val="75999"/>
                </a:srgbClr>
              </a:gs>
            </a:gsLst>
            <a:lin ang="5400000" scaled="1"/>
          </a:gradFill>
          <a:ln w="57150" cmpd="thickThin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68584" tIns="34292" rIns="68584" bIns="34292"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FFFF00"/>
                </a:solidFill>
                <a:latin typeface="Franklin Gothic Book"/>
                <a:cs typeface="Arial" panose="020B0604020202020204" pitchFamily="34" charset="0"/>
              </a:rPr>
              <a:t>Abdominal aorta </a:t>
            </a:r>
          </a:p>
        </p:txBody>
      </p:sp>
    </p:spTree>
    <p:extLst>
      <p:ext uri="{BB962C8B-B14F-4D97-AF65-F5344CB8AC3E}">
        <p14:creationId xmlns:p14="http://schemas.microsoft.com/office/powerpoint/2010/main" val="11884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62"/>
            <a:ext cx="9140135" cy="51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0AF4D721-5072-45FF-8921-15E4385C54D0}"/>
              </a:ext>
            </a:extLst>
          </p:cNvPr>
          <p:cNvSpPr/>
          <p:nvPr/>
        </p:nvSpPr>
        <p:spPr>
          <a:xfrm>
            <a:off x="4140882" y="357188"/>
            <a:ext cx="685979" cy="410527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2F10CDA1-E74E-4B3A-8E14-5708B34E556E}"/>
              </a:ext>
            </a:extLst>
          </p:cNvPr>
          <p:cNvCxnSpPr/>
          <p:nvPr/>
        </p:nvCxnSpPr>
        <p:spPr>
          <a:xfrm>
            <a:off x="4140882" y="1059656"/>
            <a:ext cx="68597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C7E01945-09A0-4345-9B4A-87D154580F74}"/>
              </a:ext>
            </a:extLst>
          </p:cNvPr>
          <p:cNvCxnSpPr/>
          <p:nvPr/>
        </p:nvCxnSpPr>
        <p:spPr>
          <a:xfrm>
            <a:off x="4140882" y="1815704"/>
            <a:ext cx="68597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B4A5237D-5957-4DE2-83C0-F5E6EF5AE197}"/>
              </a:ext>
            </a:extLst>
          </p:cNvPr>
          <p:cNvCxnSpPr/>
          <p:nvPr/>
        </p:nvCxnSpPr>
        <p:spPr>
          <a:xfrm>
            <a:off x="4140882" y="2733675"/>
            <a:ext cx="68597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83371CEA-030A-4678-9BDE-3158C3780E66}"/>
              </a:ext>
            </a:extLst>
          </p:cNvPr>
          <p:cNvCxnSpPr/>
          <p:nvPr/>
        </p:nvCxnSpPr>
        <p:spPr>
          <a:xfrm>
            <a:off x="4140882" y="3706416"/>
            <a:ext cx="68597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8" name="TextBox 12">
            <a:extLst>
              <a:ext uri="{FF2B5EF4-FFF2-40B4-BE49-F238E27FC236}">
                <a16:creationId xmlns="" xmlns:a16="http://schemas.microsoft.com/office/drawing/2014/main" id="{9444FADA-F293-4AD5-9002-800809B98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883" y="573883"/>
            <a:ext cx="65382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prstClr val="white"/>
                </a:solidFill>
                <a:latin typeface="Arial" panose="020B0604020202020204" pitchFamily="34" charset="0"/>
              </a:rPr>
              <a:t>T12</a:t>
            </a:r>
          </a:p>
        </p:txBody>
      </p:sp>
      <p:sp>
        <p:nvSpPr>
          <p:cNvPr id="109" name="TextBox 13">
            <a:extLst>
              <a:ext uri="{FF2B5EF4-FFF2-40B4-BE49-F238E27FC236}">
                <a16:creationId xmlns="" xmlns:a16="http://schemas.microsoft.com/office/drawing/2014/main" id="{6182BB5B-7FB6-48D3-A0A4-64FAC200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037" y="1206105"/>
            <a:ext cx="653824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prstClr val="white"/>
                </a:solidFill>
                <a:latin typeface="Arial" panose="020B0604020202020204" pitchFamily="34" charset="0"/>
              </a:rPr>
              <a:t>L1</a:t>
            </a:r>
          </a:p>
        </p:txBody>
      </p:sp>
      <p:sp>
        <p:nvSpPr>
          <p:cNvPr id="110" name="TextBox 14">
            <a:extLst>
              <a:ext uri="{FF2B5EF4-FFF2-40B4-BE49-F238E27FC236}">
                <a16:creationId xmlns="" xmlns:a16="http://schemas.microsoft.com/office/drawing/2014/main" id="{A2C8585C-7EBC-46EA-B419-F67D959F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575" y="2018110"/>
            <a:ext cx="65382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prstClr val="white"/>
                </a:solidFill>
                <a:latin typeface="Arial" panose="020B0604020202020204" pitchFamily="34" charset="0"/>
              </a:rPr>
              <a:t>L2</a:t>
            </a:r>
          </a:p>
        </p:txBody>
      </p:sp>
      <p:sp>
        <p:nvSpPr>
          <p:cNvPr id="111" name="TextBox 15">
            <a:extLst>
              <a:ext uri="{FF2B5EF4-FFF2-40B4-BE49-F238E27FC236}">
                <a16:creationId xmlns="" xmlns:a16="http://schemas.microsoft.com/office/drawing/2014/main" id="{0C0F0E18-311C-4D97-9AF4-7E165664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292" y="2930128"/>
            <a:ext cx="65263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prstClr val="white"/>
                </a:solidFill>
                <a:latin typeface="Arial" panose="020B0604020202020204" pitchFamily="34" charset="0"/>
              </a:rPr>
              <a:t>L3</a:t>
            </a:r>
          </a:p>
        </p:txBody>
      </p:sp>
      <p:sp>
        <p:nvSpPr>
          <p:cNvPr id="112" name="TextBox 16">
            <a:extLst>
              <a:ext uri="{FF2B5EF4-FFF2-40B4-BE49-F238E27FC236}">
                <a16:creationId xmlns="" xmlns:a16="http://schemas.microsoft.com/office/drawing/2014/main" id="{563B6CAD-B0C9-4779-AEA2-29905A41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575" y="3839766"/>
            <a:ext cx="653823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prstClr val="white"/>
                </a:solidFill>
                <a:latin typeface="Arial" panose="020B0604020202020204" pitchFamily="34" charset="0"/>
              </a:rPr>
              <a:t>L4</a:t>
            </a:r>
          </a:p>
        </p:txBody>
      </p:sp>
      <p:sp>
        <p:nvSpPr>
          <p:cNvPr id="113" name="TextBox 17">
            <a:extLst>
              <a:ext uri="{FF2B5EF4-FFF2-40B4-BE49-F238E27FC236}">
                <a16:creationId xmlns="" xmlns:a16="http://schemas.microsoft.com/office/drawing/2014/main" id="{68DC7777-6F9B-4DB4-8ACD-F4B48F12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875" y="42864"/>
            <a:ext cx="2349715" cy="39290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prstClr val="black"/>
                </a:solidFill>
                <a:latin typeface="Arial" panose="020B0604020202020204" pitchFamily="34" charset="0"/>
              </a:rPr>
              <a:t>Single branches</a:t>
            </a:r>
          </a:p>
        </p:txBody>
      </p:sp>
      <p:sp>
        <p:nvSpPr>
          <p:cNvPr id="114" name="TextBox 18">
            <a:extLst>
              <a:ext uri="{FF2B5EF4-FFF2-40B4-BE49-F238E27FC236}">
                <a16:creationId xmlns="" xmlns:a16="http://schemas.microsoft.com/office/drawing/2014/main" id="{BBD65504-B6BE-492C-9C86-CEBA13B5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060" y="1"/>
            <a:ext cx="2349715" cy="39290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prstClr val="black"/>
                </a:solidFill>
                <a:latin typeface="Arial" panose="020B0604020202020204" pitchFamily="34" charset="0"/>
              </a:rPr>
              <a:t>Paired branches</a:t>
            </a:r>
          </a:p>
        </p:txBody>
      </p:sp>
      <p:sp>
        <p:nvSpPr>
          <p:cNvPr id="115" name="Line Callout 1 (No Border) 114">
            <a:extLst>
              <a:ext uri="{FF2B5EF4-FFF2-40B4-BE49-F238E27FC236}">
                <a16:creationId xmlns="" xmlns:a16="http://schemas.microsoft.com/office/drawing/2014/main" id="{53E4204B-71B2-4806-9741-CCBBE9AB6CE9}"/>
              </a:ext>
            </a:extLst>
          </p:cNvPr>
          <p:cNvSpPr/>
          <p:nvPr/>
        </p:nvSpPr>
        <p:spPr>
          <a:xfrm>
            <a:off x="5383027" y="573883"/>
            <a:ext cx="2620057" cy="346472"/>
          </a:xfrm>
          <a:prstGeom prst="callout1">
            <a:avLst>
              <a:gd name="adj1" fmla="val 53891"/>
              <a:gd name="adj2" fmla="val 3493"/>
              <a:gd name="adj3" fmla="val 51347"/>
              <a:gd name="adj4" fmla="val -21179"/>
            </a:avLst>
          </a:prstGeom>
          <a:noFill/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Calibri"/>
              </a:rPr>
              <a:t>Inferior phrenic artery</a:t>
            </a:r>
          </a:p>
        </p:txBody>
      </p:sp>
      <p:sp>
        <p:nvSpPr>
          <p:cNvPr id="116" name="Line Callout 1 (No Border) 115">
            <a:extLst>
              <a:ext uri="{FF2B5EF4-FFF2-40B4-BE49-F238E27FC236}">
                <a16:creationId xmlns="" xmlns:a16="http://schemas.microsoft.com/office/drawing/2014/main" id="{D9CC96D6-10D5-4501-A21B-067FB3545372}"/>
              </a:ext>
            </a:extLst>
          </p:cNvPr>
          <p:cNvSpPr/>
          <p:nvPr/>
        </p:nvSpPr>
        <p:spPr>
          <a:xfrm>
            <a:off x="5328244" y="1173957"/>
            <a:ext cx="2620057" cy="346472"/>
          </a:xfrm>
          <a:prstGeom prst="callout1">
            <a:avLst>
              <a:gd name="adj1" fmla="val 44307"/>
              <a:gd name="adj2" fmla="val 3493"/>
              <a:gd name="adj3" fmla="val 48152"/>
              <a:gd name="adj4" fmla="val -18645"/>
            </a:avLst>
          </a:prstGeom>
          <a:noFill/>
          <a:ln w="57150" cap="flat" cmpd="sng" algn="ctr">
            <a:solidFill>
              <a:srgbClr val="1F497D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Calibri"/>
              </a:rPr>
              <a:t>Middle suprarenal artery</a:t>
            </a:r>
          </a:p>
        </p:txBody>
      </p:sp>
      <p:sp>
        <p:nvSpPr>
          <p:cNvPr id="117" name="Line Callout 1 (No Border) 116">
            <a:extLst>
              <a:ext uri="{FF2B5EF4-FFF2-40B4-BE49-F238E27FC236}">
                <a16:creationId xmlns="" xmlns:a16="http://schemas.microsoft.com/office/drawing/2014/main" id="{C60FD9D9-9C29-4DF3-9A81-01FA5709E374}"/>
              </a:ext>
            </a:extLst>
          </p:cNvPr>
          <p:cNvSpPr/>
          <p:nvPr/>
        </p:nvSpPr>
        <p:spPr>
          <a:xfrm>
            <a:off x="5328244" y="1935958"/>
            <a:ext cx="1567271" cy="345281"/>
          </a:xfrm>
          <a:prstGeom prst="callout1">
            <a:avLst>
              <a:gd name="adj1" fmla="val 53891"/>
              <a:gd name="adj2" fmla="val 3493"/>
              <a:gd name="adj3" fmla="val 54542"/>
              <a:gd name="adj4" fmla="val -32177"/>
            </a:avLst>
          </a:prstGeom>
          <a:noFill/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Calibri"/>
              </a:rPr>
              <a:t>Renal artery</a:t>
            </a:r>
          </a:p>
        </p:txBody>
      </p:sp>
      <p:sp>
        <p:nvSpPr>
          <p:cNvPr id="118" name="Line Callout 1 (No Border) 117">
            <a:extLst>
              <a:ext uri="{FF2B5EF4-FFF2-40B4-BE49-F238E27FC236}">
                <a16:creationId xmlns="" xmlns:a16="http://schemas.microsoft.com/office/drawing/2014/main" id="{8DA0E519-CFF6-4979-93E0-4D8A3057C0C8}"/>
              </a:ext>
            </a:extLst>
          </p:cNvPr>
          <p:cNvSpPr/>
          <p:nvPr/>
        </p:nvSpPr>
        <p:spPr>
          <a:xfrm>
            <a:off x="5328244" y="2930128"/>
            <a:ext cx="1730429" cy="346472"/>
          </a:xfrm>
          <a:prstGeom prst="callout1">
            <a:avLst>
              <a:gd name="adj1" fmla="val 53891"/>
              <a:gd name="adj2" fmla="val 3493"/>
              <a:gd name="adj3" fmla="val 64126"/>
              <a:gd name="adj4" fmla="val -29662"/>
            </a:avLst>
          </a:prstGeom>
          <a:noFill/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Calibri"/>
              </a:rPr>
              <a:t>Gonadal artery</a:t>
            </a:r>
          </a:p>
        </p:txBody>
      </p:sp>
      <p:sp>
        <p:nvSpPr>
          <p:cNvPr id="119" name="Line Callout 1 (No Border) 118">
            <a:extLst>
              <a:ext uri="{FF2B5EF4-FFF2-40B4-BE49-F238E27FC236}">
                <a16:creationId xmlns="" xmlns:a16="http://schemas.microsoft.com/office/drawing/2014/main" id="{91583A95-3A4B-48A4-8FFA-13290B3A2332}"/>
              </a:ext>
            </a:extLst>
          </p:cNvPr>
          <p:cNvSpPr/>
          <p:nvPr/>
        </p:nvSpPr>
        <p:spPr>
          <a:xfrm>
            <a:off x="5265125" y="4672014"/>
            <a:ext cx="2620057" cy="346472"/>
          </a:xfrm>
          <a:prstGeom prst="callout1">
            <a:avLst>
              <a:gd name="adj1" fmla="val 53891"/>
              <a:gd name="adj2" fmla="val 3493"/>
              <a:gd name="adj3" fmla="val -89216"/>
              <a:gd name="adj4" fmla="val -24558"/>
            </a:avLst>
          </a:prstGeom>
          <a:noFill/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Calibri"/>
              </a:rPr>
              <a:t>Common iliac artery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="" xmlns:a16="http://schemas.microsoft.com/office/drawing/2014/main" id="{1D8ED243-59D1-4F66-A90F-D7B236983CA8}"/>
              </a:ext>
            </a:extLst>
          </p:cNvPr>
          <p:cNvCxnSpPr/>
          <p:nvPr/>
        </p:nvCxnSpPr>
        <p:spPr>
          <a:xfrm flipH="1">
            <a:off x="4140882" y="4354116"/>
            <a:ext cx="403727" cy="594122"/>
          </a:xfrm>
          <a:prstGeom prst="straightConnector1">
            <a:avLst/>
          </a:prstGeom>
          <a:noFill/>
          <a:ln w="57150" cap="flat" cmpd="sng" algn="ctr">
            <a:solidFill>
              <a:srgbClr val="1F497D"/>
            </a:solidFill>
            <a:prstDash val="solid"/>
            <a:tailEnd type="triangle"/>
          </a:ln>
          <a:effectLst/>
        </p:spPr>
      </p:cxnSp>
      <p:sp>
        <p:nvSpPr>
          <p:cNvPr id="121" name="Line Callout 1 (No Border) 120">
            <a:extLst>
              <a:ext uri="{FF2B5EF4-FFF2-40B4-BE49-F238E27FC236}">
                <a16:creationId xmlns="" xmlns:a16="http://schemas.microsoft.com/office/drawing/2014/main" id="{595572B4-4581-4A8E-A58A-90ACCD5A056C}"/>
              </a:ext>
            </a:extLst>
          </p:cNvPr>
          <p:cNvSpPr/>
          <p:nvPr/>
        </p:nvSpPr>
        <p:spPr>
          <a:xfrm>
            <a:off x="1243337" y="573883"/>
            <a:ext cx="2618867" cy="346472"/>
          </a:xfrm>
          <a:prstGeom prst="callout1">
            <a:avLst>
              <a:gd name="adj1" fmla="val 53891"/>
              <a:gd name="adj2" fmla="val 113730"/>
              <a:gd name="adj3" fmla="val 57736"/>
              <a:gd name="adj4" fmla="val 75964"/>
            </a:avLst>
          </a:prstGeom>
          <a:noFill/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/>
              </a:rPr>
              <a:t>Coeliac trunk</a:t>
            </a:r>
          </a:p>
        </p:txBody>
      </p:sp>
      <p:sp>
        <p:nvSpPr>
          <p:cNvPr id="122" name="Line Callout 1 (No Border) 121">
            <a:extLst>
              <a:ext uri="{FF2B5EF4-FFF2-40B4-BE49-F238E27FC236}">
                <a16:creationId xmlns="" xmlns:a16="http://schemas.microsoft.com/office/drawing/2014/main" id="{BE950D17-7CE6-46AC-85B7-C6671291EA02}"/>
              </a:ext>
            </a:extLst>
          </p:cNvPr>
          <p:cNvSpPr/>
          <p:nvPr/>
        </p:nvSpPr>
        <p:spPr>
          <a:xfrm>
            <a:off x="1198081" y="1206105"/>
            <a:ext cx="2692705" cy="345281"/>
          </a:xfrm>
          <a:prstGeom prst="callout1">
            <a:avLst>
              <a:gd name="adj1" fmla="val 53891"/>
              <a:gd name="adj2" fmla="val 113730"/>
              <a:gd name="adj3" fmla="val 57736"/>
              <a:gd name="adj4" fmla="val 95693"/>
            </a:avLst>
          </a:prstGeom>
          <a:noFill/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/>
              </a:rPr>
              <a:t>Superior mesenteric artery</a:t>
            </a:r>
          </a:p>
        </p:txBody>
      </p:sp>
      <p:sp>
        <p:nvSpPr>
          <p:cNvPr id="123" name="Line Callout 1 (No Border) 122">
            <a:extLst>
              <a:ext uri="{FF2B5EF4-FFF2-40B4-BE49-F238E27FC236}">
                <a16:creationId xmlns="" xmlns:a16="http://schemas.microsoft.com/office/drawing/2014/main" id="{F0C793E9-C3F5-44EE-96EB-C1A23B71B418}"/>
              </a:ext>
            </a:extLst>
          </p:cNvPr>
          <p:cNvSpPr/>
          <p:nvPr/>
        </p:nvSpPr>
        <p:spPr>
          <a:xfrm>
            <a:off x="1170690" y="2930128"/>
            <a:ext cx="2691513" cy="346472"/>
          </a:xfrm>
          <a:prstGeom prst="callout1">
            <a:avLst>
              <a:gd name="adj1" fmla="val 53891"/>
              <a:gd name="adj2" fmla="val 113730"/>
              <a:gd name="adj3" fmla="val 57736"/>
              <a:gd name="adj4" fmla="val 95693"/>
            </a:avLst>
          </a:prstGeom>
          <a:noFill/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/>
              </a:rPr>
              <a:t>Inferior  mesenteric artery</a:t>
            </a:r>
          </a:p>
        </p:txBody>
      </p:sp>
      <p:sp>
        <p:nvSpPr>
          <p:cNvPr id="124" name="Line Callout 1 (No Border) 123">
            <a:extLst>
              <a:ext uri="{FF2B5EF4-FFF2-40B4-BE49-F238E27FC236}">
                <a16:creationId xmlns="" xmlns:a16="http://schemas.microsoft.com/office/drawing/2014/main" id="{11BAF81C-BD90-4ED9-875C-64A1587355C6}"/>
              </a:ext>
            </a:extLst>
          </p:cNvPr>
          <p:cNvSpPr/>
          <p:nvPr/>
        </p:nvSpPr>
        <p:spPr>
          <a:xfrm>
            <a:off x="1198081" y="3839766"/>
            <a:ext cx="2692705" cy="346472"/>
          </a:xfrm>
          <a:prstGeom prst="callout1">
            <a:avLst>
              <a:gd name="adj1" fmla="val 53891"/>
              <a:gd name="adj2" fmla="val 113730"/>
              <a:gd name="adj3" fmla="val 57736"/>
              <a:gd name="adj4" fmla="val 77607"/>
            </a:avLst>
          </a:prstGeom>
          <a:noFill/>
          <a:ln w="57150" cap="flat" cmpd="sng" algn="ctr">
            <a:solidFill>
              <a:srgbClr val="002060"/>
            </a:solidFill>
            <a:prstDash val="sysDash"/>
          </a:ln>
          <a:effectLst/>
        </p:spPr>
        <p:txBody>
          <a:bodyPr lIns="68589" tIns="34295" rIns="68589" bIns="34295" anchor="ctr"/>
          <a:lstStyle/>
          <a:p>
            <a:pPr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0000"/>
                </a:solidFill>
                <a:latin typeface="Calibri"/>
              </a:rPr>
              <a:t>Median sacral artery</a:t>
            </a:r>
          </a:p>
        </p:txBody>
      </p:sp>
      <p:sp>
        <p:nvSpPr>
          <p:cNvPr id="125" name="TextBox 31">
            <a:extLst>
              <a:ext uri="{FF2B5EF4-FFF2-40B4-BE49-F238E27FC236}">
                <a16:creationId xmlns="" xmlns:a16="http://schemas.microsoft.com/office/drawing/2014/main" id="{0BCE4E35-94FA-40D1-8C84-06EB6061F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86250"/>
            <a:ext cx="2691513" cy="80792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Branches of Abdominal </a:t>
            </a: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aorta</a:t>
            </a:r>
          </a:p>
        </p:txBody>
      </p:sp>
      <p:sp>
        <p:nvSpPr>
          <p:cNvPr id="126" name="Line Callout 2 (No Border) 125">
            <a:extLst>
              <a:ext uri="{FF2B5EF4-FFF2-40B4-BE49-F238E27FC236}">
                <a16:creationId xmlns="" xmlns:a16="http://schemas.microsoft.com/office/drawing/2014/main" id="{9691BE30-99AD-4540-A04F-59AE9A69F2F1}"/>
              </a:ext>
            </a:extLst>
          </p:cNvPr>
          <p:cNvSpPr/>
          <p:nvPr/>
        </p:nvSpPr>
        <p:spPr>
          <a:xfrm>
            <a:off x="6139272" y="4186239"/>
            <a:ext cx="1296928" cy="459581"/>
          </a:xfrm>
          <a:prstGeom prst="callout2">
            <a:avLst>
              <a:gd name="adj1" fmla="val 1899"/>
              <a:gd name="adj2" fmla="val -101354"/>
              <a:gd name="adj3" fmla="val -79950"/>
              <a:gd name="adj4" fmla="val -18374"/>
              <a:gd name="adj5" fmla="val -171563"/>
              <a:gd name="adj6" fmla="val -100431"/>
            </a:avLst>
          </a:prstGeom>
          <a:noFill/>
          <a:ln w="57150" cap="flat" cmpd="sng" algn="ctr">
            <a:solidFill>
              <a:srgbClr val="1F497D"/>
            </a:solidFill>
            <a:prstDash val="solid"/>
          </a:ln>
          <a:effectLst/>
        </p:spPr>
        <p:txBody>
          <a:bodyPr lIns="68589" tIns="34295" rIns="68589" bIns="34295" anchor="ctr"/>
          <a:lstStyle/>
          <a:p>
            <a:pPr algn="ctr" defTabSz="6858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ectangle 33">
            <a:extLst>
              <a:ext uri="{FF2B5EF4-FFF2-40B4-BE49-F238E27FC236}">
                <a16:creationId xmlns="" xmlns:a16="http://schemas.microsoft.com/office/drawing/2014/main" id="{C84CA093-8F93-4FEA-BD59-4DCA63BD8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11" y="3609976"/>
            <a:ext cx="1885251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panose="020B0604020202020204" pitchFamily="34" charset="0"/>
              </a:rPr>
              <a:t>Lumbar arteries</a:t>
            </a:r>
          </a:p>
        </p:txBody>
      </p:sp>
    </p:spTree>
    <p:extLst>
      <p:ext uri="{BB962C8B-B14F-4D97-AF65-F5344CB8AC3E}">
        <p14:creationId xmlns:p14="http://schemas.microsoft.com/office/powerpoint/2010/main" val="352781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" y="-11334"/>
            <a:ext cx="9161802" cy="51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9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6" y="819150"/>
            <a:ext cx="71628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/>
              <a:t>Ascending aorta</a:t>
            </a:r>
          </a:p>
        </p:txBody>
      </p:sp>
    </p:spTree>
    <p:extLst>
      <p:ext uri="{BB962C8B-B14F-4D97-AF65-F5344CB8AC3E}">
        <p14:creationId xmlns:p14="http://schemas.microsoft.com/office/powerpoint/2010/main" val="35900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0" y="0"/>
            <a:ext cx="9156539" cy="51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" y="0"/>
            <a:ext cx="91416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42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" y="0"/>
            <a:ext cx="91416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10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742955"/>
            <a:ext cx="6172200" cy="3867149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/>
              <a:t>Inferior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/>
              <a:t> vena cava</a:t>
            </a:r>
          </a:p>
        </p:txBody>
      </p:sp>
    </p:spTree>
    <p:extLst>
      <p:ext uri="{BB962C8B-B14F-4D97-AF65-F5344CB8AC3E}">
        <p14:creationId xmlns:p14="http://schemas.microsoft.com/office/powerpoint/2010/main" val="35738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AA77CA5-27C9-45BB-81ED-F94180BD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9694" r="40085" b="36629"/>
          <a:stretch>
            <a:fillRect/>
          </a:stretch>
        </p:blipFill>
        <p:spPr bwMode="auto">
          <a:xfrm>
            <a:off x="4495800" y="-19049"/>
            <a:ext cx="4267200" cy="512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="" xmlns:a16="http://schemas.microsoft.com/office/drawing/2014/main" id="{3F0EEEFA-7157-45CD-974C-5ADB2F0C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8766"/>
            <a:ext cx="987424" cy="438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4" tIns="34292" rIns="68584" bIns="342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CC"/>
                </a:solidFill>
                <a:ea typeface="SimSun" panose="02010600030101010101" pitchFamily="2" charset="-122"/>
              </a:rPr>
              <a:t>T8 </a:t>
            </a:r>
            <a:endParaRPr lang="en-US" altLang="en-US" sz="2400" b="1" dirty="0">
              <a:solidFill>
                <a:srgbClr val="0000CC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757A375A-4E77-4088-A2C2-252C17276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330" y="3105152"/>
            <a:ext cx="1008063" cy="4847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4" tIns="34292" rIns="68584" bIns="342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</a:rPr>
              <a:t>L5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87" y="-24229"/>
            <a:ext cx="4572000" cy="4809013"/>
          </a:xfrm>
          <a:prstGeom prst="rect">
            <a:avLst/>
          </a:prstGeom>
        </p:spPr>
        <p:txBody>
          <a:bodyPr lIns="68584" tIns="34292" rIns="68584" bIns="34292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Inferior vena cava </a:t>
            </a:r>
            <a:endParaRPr lang="ar-JO" sz="2800" b="1" dirty="0">
              <a:solidFill>
                <a:srgbClr val="0000CC"/>
              </a:solidFill>
            </a:endParaRPr>
          </a:p>
          <a:p>
            <a:r>
              <a:rPr lang="ar-JO" sz="2800" b="1" dirty="0"/>
              <a:t>**</a:t>
            </a:r>
            <a:r>
              <a:rPr lang="en-US" sz="2800" b="1" dirty="0"/>
              <a:t>Beginning</a:t>
            </a:r>
            <a:r>
              <a:rPr lang="en-US" sz="2800" dirty="0"/>
              <a:t>: by the union of two common iliac veins in front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L5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vertebra</a:t>
            </a:r>
            <a:r>
              <a:rPr lang="en-US" sz="2800" dirty="0"/>
              <a:t> one inch to the right of the median plane</a:t>
            </a:r>
            <a:r>
              <a:rPr lang="en-US" sz="2800" b="1" dirty="0"/>
              <a:t>. </a:t>
            </a:r>
            <a:endParaRPr lang="ar-JO" sz="2800" b="1" dirty="0"/>
          </a:p>
          <a:p>
            <a:r>
              <a:rPr lang="ar-JO" sz="2800" b="1" dirty="0"/>
              <a:t>**</a:t>
            </a:r>
            <a:r>
              <a:rPr lang="en-US" sz="2800" b="1" dirty="0"/>
              <a:t>Course</a:t>
            </a:r>
            <a:r>
              <a:rPr lang="en-US" sz="2800" dirty="0"/>
              <a:t>: It ascends in front of vertebral column to the right side of aorta.</a:t>
            </a:r>
            <a:endParaRPr lang="ar-JO" sz="2800" dirty="0"/>
          </a:p>
          <a:p>
            <a:r>
              <a:rPr lang="en-US" sz="2800" dirty="0"/>
              <a:t>- It pierces the central tendon</a:t>
            </a:r>
            <a:endParaRPr lang="ar-JO" sz="2800" dirty="0"/>
          </a:p>
          <a:p>
            <a:r>
              <a:rPr lang="en-US" sz="2800" dirty="0"/>
              <a:t>of the diaphragm opposite</a:t>
            </a:r>
            <a:r>
              <a:rPr lang="ar-JO" sz="2800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T8.</a:t>
            </a:r>
            <a:endParaRPr lang="ar-JO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** end</a:t>
            </a:r>
            <a:r>
              <a:rPr lang="en-US" sz="2800" dirty="0"/>
              <a:t>: in the right atrium</a:t>
            </a:r>
          </a:p>
        </p:txBody>
      </p:sp>
    </p:spTree>
    <p:extLst>
      <p:ext uri="{BB962C8B-B14F-4D97-AF65-F5344CB8AC3E}">
        <p14:creationId xmlns:p14="http://schemas.microsoft.com/office/powerpoint/2010/main" val="21652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513"/>
            <a:ext cx="9113520" cy="4991005"/>
          </a:xfrm>
          <a:prstGeom prst="rect">
            <a:avLst/>
          </a:prstGeom>
        </p:spPr>
        <p:txBody>
          <a:bodyPr wrap="square" lIns="65938" tIns="32968" rIns="65938" bIns="32968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** Tributaries of IVC:</a:t>
            </a:r>
          </a:p>
          <a:p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1- Inferior phrenic veins (right and left).</a:t>
            </a:r>
          </a:p>
          <a:p>
            <a:r>
              <a:rPr lang="en-US" sz="3200" b="1" dirty="0"/>
              <a:t> </a:t>
            </a:r>
            <a:r>
              <a:rPr lang="en-US" sz="3200" b="1" dirty="0">
                <a:solidFill>
                  <a:srgbClr val="0000CC"/>
                </a:solidFill>
              </a:rPr>
              <a:t>2- Right suprarenal vein </a:t>
            </a:r>
            <a:r>
              <a:rPr lang="en-US" sz="3200" b="1" i="1" dirty="0">
                <a:solidFill>
                  <a:srgbClr val="0000CC"/>
                </a:solidFill>
              </a:rPr>
              <a:t>(the left ends in the left </a:t>
            </a:r>
          </a:p>
          <a:p>
            <a:r>
              <a:rPr lang="en-US" sz="3200" b="1" i="1" dirty="0">
                <a:solidFill>
                  <a:srgbClr val="0000CC"/>
                </a:solidFill>
              </a:rPr>
              <a:t>     renal vein).</a:t>
            </a:r>
          </a:p>
          <a:p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3- Renal veins (right and left).</a:t>
            </a:r>
          </a:p>
          <a:p>
            <a:r>
              <a:rPr lang="en-US" sz="3200" b="1" dirty="0">
                <a:solidFill>
                  <a:srgbClr val="0000CC"/>
                </a:solidFill>
              </a:rPr>
              <a:t> 4- Right gonadal (testicular or ovarian) vein </a:t>
            </a:r>
            <a:r>
              <a:rPr lang="en-US" sz="3200" b="1" i="1" dirty="0">
                <a:solidFill>
                  <a:srgbClr val="0000CC"/>
                </a:solidFill>
              </a:rPr>
              <a:t>(the left</a:t>
            </a:r>
          </a:p>
          <a:p>
            <a:r>
              <a:rPr lang="en-US" sz="3200" b="1" i="1" dirty="0">
                <a:solidFill>
                  <a:srgbClr val="0000CC"/>
                </a:solidFill>
              </a:rPr>
              <a:t>     ends in the left renal vein).</a:t>
            </a:r>
          </a:p>
          <a:p>
            <a:r>
              <a:rPr lang="en-US" sz="3200" b="1" dirty="0"/>
              <a:t> </a:t>
            </a:r>
            <a:r>
              <a:rPr lang="en-US" sz="3200" b="1" dirty="0">
                <a:solidFill>
                  <a:srgbClr val="CC0066"/>
                </a:solidFill>
              </a:rPr>
              <a:t>5- The Lumbar veins (right and left).</a:t>
            </a:r>
          </a:p>
          <a:p>
            <a:r>
              <a:rPr lang="en-US" sz="3200" b="1" dirty="0">
                <a:solidFill>
                  <a:srgbClr val="CC0066"/>
                </a:solidFill>
              </a:rPr>
              <a:t> 6- Common iliac veins (right and left).</a:t>
            </a:r>
          </a:p>
          <a:p>
            <a:r>
              <a:rPr lang="en-US" sz="3200" b="1" dirty="0"/>
              <a:t> 7- Hepatic veins (right and left).</a:t>
            </a:r>
          </a:p>
        </p:txBody>
      </p:sp>
    </p:spTree>
    <p:extLst>
      <p:ext uri="{BB962C8B-B14F-4D97-AF65-F5344CB8AC3E}">
        <p14:creationId xmlns:p14="http://schemas.microsoft.com/office/powerpoint/2010/main" val="2228252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4806339"/>
          </a:xfrm>
          <a:prstGeom prst="rect">
            <a:avLst/>
          </a:prstGeom>
        </p:spPr>
        <p:txBody>
          <a:bodyPr wrap="square" lIns="65938" tIns="32968" rIns="65938" bIns="32968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• Collateral venous anastomoses </a:t>
            </a:r>
            <a:r>
              <a:rPr lang="en-US" sz="2800" dirty="0"/>
              <a:t>between Inferior vena cava and superior vena cava</a:t>
            </a:r>
          </a:p>
          <a:p>
            <a:r>
              <a:rPr lang="en-US" sz="2800" dirty="0"/>
              <a:t> 1- </a:t>
            </a:r>
            <a:r>
              <a:rPr lang="en-US" sz="2800" b="1" dirty="0" err="1">
                <a:solidFill>
                  <a:srgbClr val="0000CC"/>
                </a:solidFill>
              </a:rPr>
              <a:t>Azygos</a:t>
            </a:r>
            <a:r>
              <a:rPr lang="en-US" sz="2800" b="1" dirty="0">
                <a:solidFill>
                  <a:srgbClr val="0000CC"/>
                </a:solidFill>
              </a:rPr>
              <a:t> vein </a:t>
            </a:r>
            <a:r>
              <a:rPr lang="en-US" sz="2800" dirty="0"/>
              <a:t>from back of Inferior vena cava to back of </a:t>
            </a:r>
          </a:p>
          <a:p>
            <a:r>
              <a:rPr lang="en-US" sz="2800" dirty="0"/>
              <a:t>      superior vena cava </a:t>
            </a:r>
          </a:p>
          <a:p>
            <a:r>
              <a:rPr lang="en-US" sz="2800" dirty="0"/>
              <a:t> 2- </a:t>
            </a:r>
            <a:r>
              <a:rPr lang="en-US" sz="2800" b="1" dirty="0">
                <a:solidFill>
                  <a:srgbClr val="0000CC"/>
                </a:solidFill>
              </a:rPr>
              <a:t>Vertebral venous plexus (</a:t>
            </a:r>
            <a:r>
              <a:rPr lang="en-US" sz="2800" b="1" dirty="0" err="1">
                <a:solidFill>
                  <a:srgbClr val="0000CC"/>
                </a:solidFill>
              </a:rPr>
              <a:t>valveless</a:t>
            </a:r>
            <a:r>
              <a:rPr lang="en-US" sz="2800" b="1" dirty="0">
                <a:solidFill>
                  <a:srgbClr val="0000CC"/>
                </a:solidFill>
              </a:rPr>
              <a:t>) </a:t>
            </a:r>
            <a:r>
              <a:rPr lang="en-US" sz="2800" dirty="0"/>
              <a:t>inside vertebral canal.</a:t>
            </a:r>
          </a:p>
          <a:p>
            <a:r>
              <a:rPr lang="en-US" sz="2800" dirty="0"/>
              <a:t> 3- Anastomoses between </a:t>
            </a:r>
            <a:r>
              <a:rPr lang="en-US" sz="2800" b="1" dirty="0">
                <a:solidFill>
                  <a:srgbClr val="0000CC"/>
                </a:solidFill>
              </a:rPr>
              <a:t>superior </a:t>
            </a:r>
            <a:r>
              <a:rPr lang="en-US" sz="2800" b="1" dirty="0" err="1">
                <a:solidFill>
                  <a:srgbClr val="0000CC"/>
                </a:solidFill>
              </a:rPr>
              <a:t>epigastric</a:t>
            </a:r>
            <a:r>
              <a:rPr lang="en-US" sz="2800" b="1" dirty="0">
                <a:solidFill>
                  <a:srgbClr val="0000CC"/>
                </a:solidFill>
              </a:rPr>
              <a:t> vein </a:t>
            </a:r>
            <a:r>
              <a:rPr lang="en-US" sz="2800" dirty="0"/>
              <a:t>(internal </a:t>
            </a:r>
          </a:p>
          <a:p>
            <a:r>
              <a:rPr lang="en-US" sz="2800" dirty="0"/>
              <a:t>      thoracic vein) and </a:t>
            </a:r>
            <a:r>
              <a:rPr lang="en-US" sz="2800" b="1" dirty="0">
                <a:solidFill>
                  <a:srgbClr val="0000CC"/>
                </a:solidFill>
              </a:rPr>
              <a:t>inferior </a:t>
            </a:r>
            <a:r>
              <a:rPr lang="en-US" sz="2800" b="1" dirty="0" err="1">
                <a:solidFill>
                  <a:srgbClr val="0000CC"/>
                </a:solidFill>
              </a:rPr>
              <a:t>epigastric</a:t>
            </a:r>
            <a:r>
              <a:rPr lang="en-US" sz="2800" b="1" dirty="0">
                <a:solidFill>
                  <a:srgbClr val="0000CC"/>
                </a:solidFill>
              </a:rPr>
              <a:t> vein </a:t>
            </a:r>
            <a:r>
              <a:rPr lang="en-US" sz="2800" dirty="0"/>
              <a:t>(external iliac </a:t>
            </a:r>
          </a:p>
          <a:p>
            <a:r>
              <a:rPr lang="en-US" sz="2800" dirty="0"/>
              <a:t>      vein) in abdominal rectus sheath.</a:t>
            </a:r>
          </a:p>
          <a:p>
            <a:r>
              <a:rPr lang="en-US" sz="2800" dirty="0"/>
              <a:t> 4- </a:t>
            </a:r>
            <a:r>
              <a:rPr lang="en-US" sz="2800" b="1" dirty="0" err="1">
                <a:solidFill>
                  <a:srgbClr val="0000CC"/>
                </a:solidFill>
              </a:rPr>
              <a:t>Thoracoepigastric</a:t>
            </a:r>
            <a:r>
              <a:rPr lang="en-US" sz="2800" b="1" dirty="0">
                <a:solidFill>
                  <a:srgbClr val="0000CC"/>
                </a:solidFill>
              </a:rPr>
              <a:t> vein </a:t>
            </a:r>
            <a:r>
              <a:rPr lang="en-US" sz="2800" dirty="0"/>
              <a:t>runs on lateral side of the trunk </a:t>
            </a:r>
          </a:p>
          <a:p>
            <a:r>
              <a:rPr lang="en-US" sz="2800" dirty="0"/>
              <a:t>     between lateral thoracic vein </a:t>
            </a:r>
            <a:r>
              <a:rPr lang="en-US" sz="2800" b="1" dirty="0">
                <a:solidFill>
                  <a:srgbClr val="0000CC"/>
                </a:solidFill>
              </a:rPr>
              <a:t>(axillary vein) </a:t>
            </a:r>
            <a:r>
              <a:rPr lang="en-US" sz="2800" dirty="0"/>
              <a:t>and superficial </a:t>
            </a:r>
          </a:p>
          <a:p>
            <a:r>
              <a:rPr lang="en-US" sz="2800" dirty="0"/>
              <a:t>     </a:t>
            </a:r>
            <a:r>
              <a:rPr lang="en-US" sz="2800" dirty="0" err="1"/>
              <a:t>epigastric</a:t>
            </a:r>
            <a:r>
              <a:rPr lang="en-US" sz="2800" dirty="0"/>
              <a:t> vein </a:t>
            </a:r>
            <a:r>
              <a:rPr lang="en-US" sz="2800" b="1" dirty="0">
                <a:solidFill>
                  <a:srgbClr val="0000CC"/>
                </a:solidFill>
              </a:rPr>
              <a:t>(femoral vein).</a:t>
            </a:r>
          </a:p>
        </p:txBody>
      </p:sp>
    </p:spTree>
    <p:extLst>
      <p:ext uri="{BB962C8B-B14F-4D97-AF65-F5344CB8AC3E}">
        <p14:creationId xmlns:p14="http://schemas.microsoft.com/office/powerpoint/2010/main" val="116611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>
            <a:extLst>
              <a:ext uri="{FF2B5EF4-FFF2-40B4-BE49-F238E27FC236}">
                <a16:creationId xmlns=""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1845" y="6905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Clip" r:id="rId3" imgW="3467100" imgH="5018088" progId="">
                  <p:embed/>
                </p:oleObj>
              </mc:Choice>
              <mc:Fallback>
                <p:oleObj name="Clip" r:id="rId3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45" y="690563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>
            <a:extLst>
              <a:ext uri="{FF2B5EF4-FFF2-40B4-BE49-F238E27FC236}">
                <a16:creationId xmlns=""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46" y="804864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lip" r:id="rId5" imgW="3467100" imgH="5018088" progId="">
                  <p:embed/>
                </p:oleObj>
              </mc:Choice>
              <mc:Fallback>
                <p:oleObj name="Clip" r:id="rId5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46" y="804864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=""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46" y="919164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Clip" r:id="rId7" imgW="3467100" imgH="5018088" progId="">
                  <p:embed/>
                </p:oleObj>
              </mc:Choice>
              <mc:Fallback>
                <p:oleObj name="Clip" r:id="rId7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46" y="919164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>
            <a:extLst>
              <a:ext uri="{FF2B5EF4-FFF2-40B4-BE49-F238E27FC236}">
                <a16:creationId xmlns=""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60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60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>
            <a:extLst>
              <a:ext uri="{FF2B5EF4-FFF2-40B4-BE49-F238E27FC236}">
                <a16:creationId xmlns=""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9" y="1714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9" y="1714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>
            <a:extLst>
              <a:ext uri="{FF2B5EF4-FFF2-40B4-BE49-F238E27FC236}">
                <a16:creationId xmlns=""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10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10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>
            <a:extLst>
              <a:ext uri="{FF2B5EF4-FFF2-40B4-BE49-F238E27FC236}">
                <a16:creationId xmlns=""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982771"/>
            <a:ext cx="800100" cy="12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452" tIns="24726" rIns="49452" bIns="247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5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=""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813573" y="2519903"/>
            <a:ext cx="3886200" cy="204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9452" tIns="24726" rIns="49452" bIns="2472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2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2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=""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094436" y="3654567"/>
            <a:ext cx="3886200" cy="204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9452" tIns="24726" rIns="49452" bIns="24726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" y="0"/>
            <a:ext cx="91189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8" y="-1"/>
            <a:ext cx="9158468" cy="512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17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="" xmlns:a16="http://schemas.microsoft.com/office/drawing/2014/main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9550"/>
            <a:ext cx="4343400" cy="2819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5938" tIns="32968" rIns="65938" bIns="3296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Arch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aorta</a:t>
            </a:r>
            <a:endParaRPr lang="en-US" alt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49" y="0"/>
            <a:ext cx="37695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9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Picture 007">
            <a:extLst>
              <a:ext uri="{FF2B5EF4-FFF2-40B4-BE49-F238E27FC236}">
                <a16:creationId xmlns="" xmlns:a16="http://schemas.microsoft.com/office/drawing/2014/main" id="{A9482BBF-24D6-4947-9B08-41A157F4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70" y="285751"/>
            <a:ext cx="3286125" cy="457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6">
            <a:extLst>
              <a:ext uri="{FF2B5EF4-FFF2-40B4-BE49-F238E27FC236}">
                <a16:creationId xmlns="" xmlns:a16="http://schemas.microsoft.com/office/drawing/2014/main" id="{9C45B5FD-DABD-4931-A171-E83E980B33CD}"/>
              </a:ext>
            </a:extLst>
          </p:cNvPr>
          <p:cNvSpPr>
            <a:spLocks noChangeArrowheads="1"/>
          </p:cNvSpPr>
          <p:nvPr/>
        </p:nvSpPr>
        <p:spPr bwMode="auto">
          <a:xfrm rot="20310569">
            <a:off x="2339881" y="2657793"/>
            <a:ext cx="669727" cy="24711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6897" tIns="28448" rIns="56897" bIns="2844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1100">
              <a:solidFill>
                <a:srgbClr val="000000"/>
              </a:solidFill>
            </a:endParaRPr>
          </a:p>
        </p:txBody>
      </p:sp>
      <p:sp>
        <p:nvSpPr>
          <p:cNvPr id="49" name="Oval 7">
            <a:extLst>
              <a:ext uri="{FF2B5EF4-FFF2-40B4-BE49-F238E27FC236}">
                <a16:creationId xmlns="" xmlns:a16="http://schemas.microsoft.com/office/drawing/2014/main" id="{4E374262-F186-403A-A4D2-73C4514B6B1F}"/>
              </a:ext>
            </a:extLst>
          </p:cNvPr>
          <p:cNvSpPr>
            <a:spLocks noChangeArrowheads="1"/>
          </p:cNvSpPr>
          <p:nvPr/>
        </p:nvSpPr>
        <p:spPr bwMode="auto">
          <a:xfrm rot="21187680">
            <a:off x="3011092" y="2212768"/>
            <a:ext cx="674192" cy="24711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6897" tIns="28448" rIns="56897" bIns="2844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ar-SA" altLang="en-US" sz="1100">
              <a:solidFill>
                <a:srgbClr val="000000"/>
              </a:solidFill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="" xmlns:a16="http://schemas.microsoft.com/office/drawing/2014/main" id="{7A026DB0-7DCB-4A8A-A38E-2A8BCE9E1718}"/>
              </a:ext>
            </a:extLst>
          </p:cNvPr>
          <p:cNvSpPr>
            <a:spLocks/>
          </p:cNvSpPr>
          <p:nvPr/>
        </p:nvSpPr>
        <p:spPr bwMode="auto">
          <a:xfrm>
            <a:off x="1954416" y="1468138"/>
            <a:ext cx="1677293" cy="1388658"/>
          </a:xfrm>
          <a:custGeom>
            <a:avLst/>
            <a:gdLst>
              <a:gd name="T0" fmla="*/ 2147483646 w 1127"/>
              <a:gd name="T1" fmla="*/ 2147483646 h 1270"/>
              <a:gd name="T2" fmla="*/ 2147483646 w 1127"/>
              <a:gd name="T3" fmla="*/ 2147483646 h 1270"/>
              <a:gd name="T4" fmla="*/ 2147483646 w 1127"/>
              <a:gd name="T5" fmla="*/ 2147483646 h 1270"/>
              <a:gd name="T6" fmla="*/ 2147483646 w 1127"/>
              <a:gd name="T7" fmla="*/ 2147483646 h 1270"/>
              <a:gd name="T8" fmla="*/ 2147483646 w 1127"/>
              <a:gd name="T9" fmla="*/ 0 h 1270"/>
              <a:gd name="T10" fmla="*/ 2147483646 w 1127"/>
              <a:gd name="T11" fmla="*/ 2147483646 h 1270"/>
              <a:gd name="T12" fmla="*/ 2147483646 w 1127"/>
              <a:gd name="T13" fmla="*/ 2147483646 h 1270"/>
              <a:gd name="T14" fmla="*/ 2147483646 w 1127"/>
              <a:gd name="T15" fmla="*/ 2147483646 h 1270"/>
              <a:gd name="T16" fmla="*/ 2147483646 w 1127"/>
              <a:gd name="T17" fmla="*/ 2147483646 h 12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27"/>
              <a:gd name="T28" fmla="*/ 0 h 1270"/>
              <a:gd name="T29" fmla="*/ 1127 w 1127"/>
              <a:gd name="T30" fmla="*/ 1270 h 12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27" h="1270">
                <a:moveTo>
                  <a:pt x="257" y="1270"/>
                </a:moveTo>
                <a:cubicBezTo>
                  <a:pt x="158" y="1160"/>
                  <a:pt x="60" y="1051"/>
                  <a:pt x="30" y="907"/>
                </a:cubicBezTo>
                <a:cubicBezTo>
                  <a:pt x="0" y="763"/>
                  <a:pt x="22" y="544"/>
                  <a:pt x="75" y="408"/>
                </a:cubicBezTo>
                <a:cubicBezTo>
                  <a:pt x="128" y="272"/>
                  <a:pt x="242" y="159"/>
                  <a:pt x="348" y="91"/>
                </a:cubicBezTo>
                <a:cubicBezTo>
                  <a:pt x="454" y="23"/>
                  <a:pt x="612" y="0"/>
                  <a:pt x="710" y="0"/>
                </a:cubicBezTo>
                <a:cubicBezTo>
                  <a:pt x="808" y="0"/>
                  <a:pt x="877" y="46"/>
                  <a:pt x="937" y="91"/>
                </a:cubicBezTo>
                <a:cubicBezTo>
                  <a:pt x="997" y="136"/>
                  <a:pt x="1043" y="181"/>
                  <a:pt x="1073" y="272"/>
                </a:cubicBezTo>
                <a:cubicBezTo>
                  <a:pt x="1103" y="363"/>
                  <a:pt x="1111" y="552"/>
                  <a:pt x="1119" y="635"/>
                </a:cubicBezTo>
                <a:cubicBezTo>
                  <a:pt x="1127" y="718"/>
                  <a:pt x="1123" y="744"/>
                  <a:pt x="1119" y="77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897" tIns="28448" rIns="56897" bIns="2844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10">
            <a:extLst>
              <a:ext uri="{FF2B5EF4-FFF2-40B4-BE49-F238E27FC236}">
                <a16:creationId xmlns="" xmlns:a16="http://schemas.microsoft.com/office/drawing/2014/main" id="{2C487D00-F47C-4D31-AF05-EDAD4BFDEDF6}"/>
              </a:ext>
            </a:extLst>
          </p:cNvPr>
          <p:cNvSpPr>
            <a:spLocks/>
          </p:cNvSpPr>
          <p:nvPr/>
        </p:nvSpPr>
        <p:spPr bwMode="auto">
          <a:xfrm>
            <a:off x="2652415" y="2146064"/>
            <a:ext cx="427136" cy="512820"/>
          </a:xfrm>
          <a:custGeom>
            <a:avLst/>
            <a:gdLst>
              <a:gd name="T0" fmla="*/ 2147483646 w 287"/>
              <a:gd name="T1" fmla="*/ 2147483646 h 469"/>
              <a:gd name="T2" fmla="*/ 2147483646 w 287"/>
              <a:gd name="T3" fmla="*/ 2147483646 h 469"/>
              <a:gd name="T4" fmla="*/ 2147483646 w 287"/>
              <a:gd name="T5" fmla="*/ 2147483646 h 469"/>
              <a:gd name="T6" fmla="*/ 2147483646 w 287"/>
              <a:gd name="T7" fmla="*/ 2147483646 h 469"/>
              <a:gd name="T8" fmla="*/ 2147483646 w 287"/>
              <a:gd name="T9" fmla="*/ 2147483646 h 469"/>
              <a:gd name="T10" fmla="*/ 2147483646 w 287"/>
              <a:gd name="T11" fmla="*/ 2147483646 h 4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7"/>
              <a:gd name="T19" fmla="*/ 0 h 469"/>
              <a:gd name="T20" fmla="*/ 287 w 287"/>
              <a:gd name="T21" fmla="*/ 469 h 4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7" h="469">
                <a:moveTo>
                  <a:pt x="287" y="197"/>
                </a:moveTo>
                <a:cubicBezTo>
                  <a:pt x="275" y="144"/>
                  <a:pt x="264" y="91"/>
                  <a:pt x="241" y="61"/>
                </a:cubicBezTo>
                <a:cubicBezTo>
                  <a:pt x="218" y="31"/>
                  <a:pt x="189" y="0"/>
                  <a:pt x="151" y="15"/>
                </a:cubicBezTo>
                <a:cubicBezTo>
                  <a:pt x="113" y="30"/>
                  <a:pt x="30" y="98"/>
                  <a:pt x="15" y="151"/>
                </a:cubicBezTo>
                <a:cubicBezTo>
                  <a:pt x="0" y="204"/>
                  <a:pt x="30" y="280"/>
                  <a:pt x="60" y="333"/>
                </a:cubicBezTo>
                <a:cubicBezTo>
                  <a:pt x="90" y="386"/>
                  <a:pt x="143" y="427"/>
                  <a:pt x="196" y="46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6897" tIns="28448" rIns="56897" bIns="2844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11">
            <a:extLst>
              <a:ext uri="{FF2B5EF4-FFF2-40B4-BE49-F238E27FC236}">
                <a16:creationId xmlns="" xmlns:a16="http://schemas.microsoft.com/office/drawing/2014/main" id="{582080BE-41C3-46B2-89E9-FECC517B046D}"/>
              </a:ext>
            </a:extLst>
          </p:cNvPr>
          <p:cNvSpPr>
            <a:spLocks/>
          </p:cNvSpPr>
          <p:nvPr/>
        </p:nvSpPr>
        <p:spPr bwMode="auto">
          <a:xfrm>
            <a:off x="76201" y="57151"/>
            <a:ext cx="2355950" cy="726038"/>
          </a:xfrm>
          <a:prstGeom prst="borderCallout2">
            <a:avLst>
              <a:gd name="adj1" fmla="val 33162"/>
              <a:gd name="adj2" fmla="val 90258"/>
              <a:gd name="adj3" fmla="val 33163"/>
              <a:gd name="adj4" fmla="val 110728"/>
              <a:gd name="adj5" fmla="val 215410"/>
              <a:gd name="adj6" fmla="val 113677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6897" tIns="28448" rIns="56897" bIns="2844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Arch of the aorta </a:t>
            </a:r>
          </a:p>
        </p:txBody>
      </p:sp>
      <p:sp>
        <p:nvSpPr>
          <p:cNvPr id="53" name="AutoShape 15">
            <a:extLst>
              <a:ext uri="{FF2B5EF4-FFF2-40B4-BE49-F238E27FC236}">
                <a16:creationId xmlns="" xmlns:a16="http://schemas.microsoft.com/office/drawing/2014/main" id="{42F27B0E-8AD0-4228-9734-AEA2BFEDFD41}"/>
              </a:ext>
            </a:extLst>
          </p:cNvPr>
          <p:cNvSpPr>
            <a:spLocks/>
          </p:cNvSpPr>
          <p:nvPr/>
        </p:nvSpPr>
        <p:spPr bwMode="auto">
          <a:xfrm>
            <a:off x="47925" y="3601422"/>
            <a:ext cx="1933277" cy="799128"/>
          </a:xfrm>
          <a:prstGeom prst="borderCallout2">
            <a:avLst>
              <a:gd name="adj1" fmla="val 4962"/>
              <a:gd name="adj2" fmla="val 91120"/>
              <a:gd name="adj3" fmla="val 617"/>
              <a:gd name="adj4" fmla="val 96530"/>
              <a:gd name="adj5" fmla="val -104774"/>
              <a:gd name="adj6" fmla="val 114207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6897" tIns="28448" rIns="56897" bIns="2844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700" b="1" dirty="0">
                <a:solidFill>
                  <a:srgbClr val="0000CC"/>
                </a:solidFill>
              </a:rPr>
              <a:t>Ascending aorta</a:t>
            </a:r>
            <a:endParaRPr lang="en-US" altLang="en-US" sz="1700" dirty="0">
              <a:solidFill>
                <a:srgbClr val="0000CC"/>
              </a:solidFill>
            </a:endParaRPr>
          </a:p>
        </p:txBody>
      </p:sp>
      <p:sp>
        <p:nvSpPr>
          <p:cNvPr id="54" name="Text Box 18">
            <a:extLst>
              <a:ext uri="{FF2B5EF4-FFF2-40B4-BE49-F238E27FC236}">
                <a16:creationId xmlns="" xmlns:a16="http://schemas.microsoft.com/office/drawing/2014/main" id="{7F88BA2D-3497-4B85-9981-D30DECA6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801" y="1657352"/>
            <a:ext cx="1409403" cy="2882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897" tIns="28448" rIns="56897" bIns="284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33CC"/>
                </a:solidFill>
              </a:rPr>
              <a:t>Right 2</a:t>
            </a:r>
            <a:r>
              <a:rPr lang="en-US" altLang="en-US" sz="1500" b="1" baseline="30000" dirty="0">
                <a:solidFill>
                  <a:srgbClr val="0033CC"/>
                </a:solidFill>
              </a:rPr>
              <a:t>nd</a:t>
            </a:r>
            <a:r>
              <a:rPr lang="en-US" altLang="en-US" sz="1500" b="1" dirty="0">
                <a:solidFill>
                  <a:srgbClr val="0033CC"/>
                </a:solidFill>
              </a:rPr>
              <a:t> CC    </a:t>
            </a:r>
          </a:p>
        </p:txBody>
      </p:sp>
      <p:sp>
        <p:nvSpPr>
          <p:cNvPr id="56" name="Line 17">
            <a:extLst>
              <a:ext uri="{FF2B5EF4-FFF2-40B4-BE49-F238E27FC236}">
                <a16:creationId xmlns="" xmlns:a16="http://schemas.microsoft.com/office/drawing/2014/main" id="{4A3D5941-EA53-485D-BE59-CF51054B5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190" y="2716948"/>
            <a:ext cx="632521" cy="693002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897" tIns="28448" rIns="56897" bIns="2844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2">
            <a:extLst>
              <a:ext uri="{FF2B5EF4-FFF2-40B4-BE49-F238E27FC236}">
                <a16:creationId xmlns="" xmlns:a16="http://schemas.microsoft.com/office/drawing/2014/main" id="{25811F52-7D26-4BCE-974F-4A52110B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90750"/>
            <a:ext cx="1295400" cy="519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6897" tIns="28448" rIns="56897" bIns="284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500" b="1" dirty="0">
                <a:solidFill>
                  <a:srgbClr val="0000CC"/>
                </a:solidFill>
              </a:rPr>
              <a:t>Sternal angle </a:t>
            </a:r>
          </a:p>
        </p:txBody>
      </p:sp>
      <p:sp>
        <p:nvSpPr>
          <p:cNvPr id="58" name="Line 23">
            <a:extLst>
              <a:ext uri="{FF2B5EF4-FFF2-40B4-BE49-F238E27FC236}">
                <a16:creationId xmlns="" xmlns:a16="http://schemas.microsoft.com/office/drawing/2014/main" id="{1C2A9E50-FEE3-4752-B6C0-E830F1025B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54176" y="2023712"/>
            <a:ext cx="572244" cy="25149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897" tIns="28448" rIns="56897" bIns="2844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86DAFF4-E8FA-4E2E-9232-24EFC7EE0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804" y="1123951"/>
            <a:ext cx="1435596" cy="64222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6897" tIns="28448" rIns="56897" bIns="284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b="1" dirty="0">
                <a:solidFill>
                  <a:srgbClr val="FF0000"/>
                </a:solidFill>
              </a:rPr>
              <a:t>Lower of T4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9B4CC975-E0CD-4E01-A38C-54B8A2F80C2F}"/>
              </a:ext>
            </a:extLst>
          </p:cNvPr>
          <p:cNvCxnSpPr/>
          <p:nvPr/>
        </p:nvCxnSpPr>
        <p:spPr>
          <a:xfrm flipH="1" flipV="1">
            <a:off x="3631709" y="2146066"/>
            <a:ext cx="698003" cy="382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971800" y="3351810"/>
            <a:ext cx="2057400" cy="623242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</a:rPr>
              <a:t>Left 3</a:t>
            </a:r>
            <a:r>
              <a:rPr lang="en-US" altLang="en-US" sz="1800" b="1" baseline="30000" dirty="0">
                <a:solidFill>
                  <a:srgbClr val="0033CC"/>
                </a:solidFill>
              </a:rPr>
              <a:t>rd</a:t>
            </a:r>
            <a:r>
              <a:rPr lang="en-US" altLang="en-US" sz="1800" b="1" dirty="0">
                <a:solidFill>
                  <a:srgbClr val="0033CC"/>
                </a:solidFill>
              </a:rPr>
              <a:t> CC    </a:t>
            </a:r>
          </a:p>
          <a:p>
            <a:endParaRPr lang="en-US" sz="1800" dirty="0"/>
          </a:p>
        </p:txBody>
      </p:sp>
      <p:sp>
        <p:nvSpPr>
          <p:cNvPr id="64" name="TextBox 63"/>
          <p:cNvSpPr txBox="1"/>
          <p:nvPr/>
        </p:nvSpPr>
        <p:spPr>
          <a:xfrm>
            <a:off x="4267200" y="1885954"/>
            <a:ext cx="1905000" cy="623242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en-US" altLang="en-US" sz="1800" b="1" dirty="0">
                <a:solidFill>
                  <a:srgbClr val="0033CC"/>
                </a:solidFill>
              </a:rPr>
              <a:t>Left 2nd CC    </a:t>
            </a:r>
          </a:p>
          <a:p>
            <a:endParaRPr lang="en-US" sz="1800" dirty="0"/>
          </a:p>
        </p:txBody>
      </p:sp>
      <p:sp>
        <p:nvSpPr>
          <p:cNvPr id="66" name="Line 23">
            <a:extLst>
              <a:ext uri="{FF2B5EF4-FFF2-40B4-BE49-F238E27FC236}">
                <a16:creationId xmlns="" xmlns:a16="http://schemas.microsoft.com/office/drawing/2014/main" id="{1C2A9E50-FEE3-4752-B6C0-E830F1025B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6419" y="2571752"/>
            <a:ext cx="482340" cy="1091679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6897" tIns="28448" rIns="56897" bIns="2844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67400" y="133350"/>
            <a:ext cx="3276600" cy="30361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4" tIns="34292" rIns="68584" bIns="34292" spcCol="0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867400" y="85964"/>
            <a:ext cx="3276600" cy="283924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• Arch of Aorta</a:t>
            </a:r>
          </a:p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**Begins</a:t>
            </a:r>
            <a:r>
              <a:rPr lang="en-US" sz="2000" b="1" dirty="0"/>
              <a:t>: </a:t>
            </a:r>
            <a:r>
              <a:rPr lang="en-US" sz="2000" dirty="0"/>
              <a:t>at the right 2nd </a:t>
            </a:r>
            <a:r>
              <a:rPr lang="en-US" sz="2000" dirty="0" err="1"/>
              <a:t>sternocostal</a:t>
            </a:r>
            <a:r>
              <a:rPr lang="en-US" sz="2000" dirty="0"/>
              <a:t> junction.</a:t>
            </a:r>
            <a:r>
              <a:rPr lang="en-US" sz="2000" b="1" dirty="0"/>
              <a:t>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**End</a:t>
            </a:r>
            <a:r>
              <a:rPr lang="en-US" sz="2000" dirty="0"/>
              <a:t>; at the left 2nd </a:t>
            </a:r>
            <a:r>
              <a:rPr lang="en-US" sz="2000" dirty="0" err="1"/>
              <a:t>sternocostal</a:t>
            </a:r>
            <a:r>
              <a:rPr lang="en-US" sz="2000" dirty="0"/>
              <a:t> junction, lower border of T4.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**Direction</a:t>
            </a:r>
            <a:r>
              <a:rPr lang="en-US" sz="2000" dirty="0"/>
              <a:t>; It passes upwards, backwards and to the left, and then downward.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419600" y="3409951"/>
            <a:ext cx="4724400" cy="1554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4" tIns="34292" rIns="68584" bIns="34292" spcCol="0"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419600" y="3409950"/>
            <a:ext cx="4724400" cy="145424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• Ascending of the aorta</a:t>
            </a:r>
          </a:p>
          <a:p>
            <a:pPr algn="ctr"/>
            <a:r>
              <a:rPr lang="en-US" sz="1800" b="1" dirty="0">
                <a:solidFill>
                  <a:srgbClr val="0000CC"/>
                </a:solidFill>
              </a:rPr>
              <a:t>**Begins</a:t>
            </a:r>
            <a:r>
              <a:rPr lang="en-US" sz="1800" b="1" dirty="0"/>
              <a:t>: From </a:t>
            </a:r>
            <a:r>
              <a:rPr lang="en-US" sz="1800" b="1" dirty="0">
                <a:solidFill>
                  <a:srgbClr val="FF0000"/>
                </a:solidFill>
              </a:rPr>
              <a:t>Left</a:t>
            </a:r>
            <a:r>
              <a:rPr lang="en-US" sz="1800" b="1" dirty="0"/>
              <a:t> </a:t>
            </a:r>
            <a:r>
              <a:rPr lang="en-US" sz="1800" dirty="0"/>
              <a:t>3rd </a:t>
            </a:r>
            <a:r>
              <a:rPr lang="en-US" sz="1800" dirty="0" err="1"/>
              <a:t>sternocostal</a:t>
            </a:r>
            <a:r>
              <a:rPr lang="en-US" sz="1800" dirty="0"/>
              <a:t> junction.</a:t>
            </a:r>
          </a:p>
          <a:p>
            <a:r>
              <a:rPr lang="en-US" sz="1800" b="1" dirty="0">
                <a:solidFill>
                  <a:srgbClr val="0000CC"/>
                </a:solidFill>
              </a:rPr>
              <a:t>**End</a:t>
            </a:r>
            <a:r>
              <a:rPr lang="en-US" sz="1800" dirty="0"/>
              <a:t>; to the </a:t>
            </a:r>
            <a:r>
              <a:rPr lang="en-US" sz="1800" b="1" dirty="0">
                <a:solidFill>
                  <a:srgbClr val="FF0000"/>
                </a:solidFill>
              </a:rPr>
              <a:t>right</a:t>
            </a:r>
            <a:r>
              <a:rPr lang="en-US" sz="1800" dirty="0"/>
              <a:t> 2nd </a:t>
            </a:r>
            <a:r>
              <a:rPr lang="en-US" sz="1800" dirty="0" err="1"/>
              <a:t>sternocostal</a:t>
            </a:r>
            <a:r>
              <a:rPr lang="en-US" sz="1800" dirty="0"/>
              <a:t> junction.</a:t>
            </a:r>
          </a:p>
          <a:p>
            <a:r>
              <a:rPr lang="en-US" sz="1800" dirty="0"/>
              <a:t> </a:t>
            </a:r>
            <a:r>
              <a:rPr lang="en-US" sz="1800" b="1" dirty="0">
                <a:solidFill>
                  <a:srgbClr val="0000CC"/>
                </a:solidFill>
              </a:rPr>
              <a:t>**Direction</a:t>
            </a:r>
            <a:r>
              <a:rPr lang="en-US" sz="1800" dirty="0"/>
              <a:t>; </a:t>
            </a:r>
            <a:r>
              <a:rPr lang="en-US" sz="1800" b="1" dirty="0">
                <a:solidFill>
                  <a:srgbClr val="FF0000"/>
                </a:solidFill>
              </a:rPr>
              <a:t>It extends </a:t>
            </a:r>
            <a:r>
              <a:rPr lang="en-US" sz="1800" dirty="0"/>
              <a:t>upward, forward and</a:t>
            </a:r>
          </a:p>
          <a:p>
            <a:r>
              <a:rPr lang="en-US" sz="1800" dirty="0"/>
              <a:t>     to the </a:t>
            </a:r>
            <a:r>
              <a:rPr lang="en-US" sz="1800" b="1" dirty="0">
                <a:solidFill>
                  <a:srgbClr val="FF0000"/>
                </a:solidFill>
              </a:rPr>
              <a:t>right.</a:t>
            </a:r>
          </a:p>
        </p:txBody>
      </p:sp>
    </p:spTree>
    <p:extLst>
      <p:ext uri="{BB962C8B-B14F-4D97-AF65-F5344CB8AC3E}">
        <p14:creationId xmlns:p14="http://schemas.microsoft.com/office/powerpoint/2010/main" val="18822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7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4" y="0"/>
            <a:ext cx="91552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" y="0"/>
            <a:ext cx="91330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3427"/>
            <a:ext cx="9144000" cy="5037171"/>
          </a:xfrm>
          <a:prstGeom prst="rect">
            <a:avLst/>
          </a:prstGeom>
        </p:spPr>
        <p:txBody>
          <a:bodyPr wrap="square" lIns="65938" tIns="32968" rIns="65938" bIns="32968">
            <a:spAutoFit/>
          </a:bodyPr>
          <a:lstStyle/>
          <a:p>
            <a:pPr algn="ctr"/>
            <a:r>
              <a:rPr lang="en-US" sz="1700" b="1" dirty="0">
                <a:solidFill>
                  <a:srgbClr val="FF0000"/>
                </a:solidFill>
              </a:rPr>
              <a:t>** Relations = contents of the superior mediastinum</a:t>
            </a:r>
          </a:p>
          <a:p>
            <a:r>
              <a:rPr lang="en-US" sz="1700" b="1" dirty="0">
                <a:solidFill>
                  <a:srgbClr val="0000CC"/>
                </a:solidFill>
              </a:rPr>
              <a:t> 1) Superiorly:</a:t>
            </a:r>
          </a:p>
          <a:p>
            <a:r>
              <a:rPr lang="en-US" sz="1700" dirty="0"/>
              <a:t>   1- The three branches of the aortic arch,</a:t>
            </a:r>
          </a:p>
          <a:p>
            <a:r>
              <a:rPr lang="en-US" sz="1700" dirty="0"/>
              <a:t>        a- Brachiocephalic artery.</a:t>
            </a:r>
          </a:p>
          <a:p>
            <a:r>
              <a:rPr lang="en-US" sz="1700" dirty="0"/>
              <a:t>        b- Left common carotid artery.</a:t>
            </a:r>
          </a:p>
          <a:p>
            <a:r>
              <a:rPr lang="en-US" sz="1700" dirty="0"/>
              <a:t>        c- Left </a:t>
            </a:r>
            <a:r>
              <a:rPr lang="en-US" sz="1700" dirty="0" err="1"/>
              <a:t>subclavian</a:t>
            </a:r>
            <a:r>
              <a:rPr lang="en-US" sz="1700" dirty="0"/>
              <a:t> artery.</a:t>
            </a:r>
          </a:p>
          <a:p>
            <a:r>
              <a:rPr lang="en-US" sz="1700" dirty="0"/>
              <a:t>   2- Left brachiocephalic vein crosses in front the 3 arteries.</a:t>
            </a:r>
          </a:p>
          <a:p>
            <a:r>
              <a:rPr lang="en-US" sz="1700" b="1" dirty="0">
                <a:solidFill>
                  <a:srgbClr val="0000CC"/>
                </a:solidFill>
              </a:rPr>
              <a:t> 2) Inferiorly;</a:t>
            </a:r>
          </a:p>
          <a:p>
            <a:r>
              <a:rPr lang="en-US" sz="1700" dirty="0"/>
              <a:t>       1- Left pulmonary artery.</a:t>
            </a:r>
          </a:p>
          <a:p>
            <a:r>
              <a:rPr lang="en-US" sz="1700" dirty="0"/>
              <a:t>       2- Left bronchus.</a:t>
            </a:r>
          </a:p>
          <a:p>
            <a:r>
              <a:rPr lang="en-US" sz="1700" dirty="0"/>
              <a:t>       3- </a:t>
            </a:r>
            <a:r>
              <a:rPr lang="en-US" sz="1700" dirty="0" err="1"/>
              <a:t>Ligamentum</a:t>
            </a:r>
            <a:r>
              <a:rPr lang="en-US" sz="1700" dirty="0"/>
              <a:t> </a:t>
            </a:r>
            <a:r>
              <a:rPr lang="en-US" sz="1700" dirty="0" err="1"/>
              <a:t>arteriosum</a:t>
            </a:r>
            <a:r>
              <a:rPr lang="en-US" sz="1700" dirty="0"/>
              <a:t>.</a:t>
            </a:r>
          </a:p>
          <a:p>
            <a:r>
              <a:rPr lang="en-US" sz="1700" dirty="0"/>
              <a:t>       4- Left recurrent laryngeal nerve.</a:t>
            </a:r>
          </a:p>
          <a:p>
            <a:r>
              <a:rPr lang="en-US" sz="1700" b="1" dirty="0">
                <a:solidFill>
                  <a:srgbClr val="0000CC"/>
                </a:solidFill>
              </a:rPr>
              <a:t> 3) Posterior:</a:t>
            </a:r>
          </a:p>
          <a:p>
            <a:r>
              <a:rPr lang="en-US" sz="1700" dirty="0"/>
              <a:t>       1- Trachea.                                   2- </a:t>
            </a:r>
            <a:r>
              <a:rPr lang="en-US" sz="1700" dirty="0" err="1"/>
              <a:t>Oesophagus</a:t>
            </a:r>
            <a:r>
              <a:rPr lang="en-US" sz="1700" dirty="0"/>
              <a:t>. </a:t>
            </a:r>
          </a:p>
          <a:p>
            <a:r>
              <a:rPr lang="en-US" sz="1700" dirty="0"/>
              <a:t>       3- Left recurrent laryngeal nerve </a:t>
            </a:r>
            <a:r>
              <a:rPr lang="en-US" sz="1700" i="1" dirty="0"/>
              <a:t>(between trachea and </a:t>
            </a:r>
            <a:r>
              <a:rPr lang="en-US" sz="1700" i="1" dirty="0" err="1"/>
              <a:t>oesophagus</a:t>
            </a:r>
            <a:r>
              <a:rPr lang="en-US" sz="1700" i="1" dirty="0"/>
              <a:t>).</a:t>
            </a:r>
          </a:p>
          <a:p>
            <a:r>
              <a:rPr lang="en-US" sz="1700" b="1" dirty="0">
                <a:solidFill>
                  <a:srgbClr val="0000CC"/>
                </a:solidFill>
              </a:rPr>
              <a:t> 4) Anterior,</a:t>
            </a:r>
          </a:p>
          <a:p>
            <a:r>
              <a:rPr lang="en-US" sz="1700" dirty="0"/>
              <a:t>       1- Manubrium </a:t>
            </a:r>
            <a:r>
              <a:rPr lang="en-US" sz="1700" dirty="0" err="1"/>
              <a:t>sterni</a:t>
            </a:r>
            <a:r>
              <a:rPr lang="en-US" sz="1700" dirty="0"/>
              <a:t> and thymus gland.</a:t>
            </a:r>
          </a:p>
          <a:p>
            <a:r>
              <a:rPr lang="en-US" sz="1700" dirty="0"/>
              <a:t>       2- Left pleura and lung              3- Left phrenic nerve. </a:t>
            </a:r>
          </a:p>
          <a:p>
            <a:r>
              <a:rPr lang="en-US" sz="1700" dirty="0"/>
              <a:t>       4-Left </a:t>
            </a:r>
            <a:r>
              <a:rPr lang="en-US" sz="1700" dirty="0" err="1"/>
              <a:t>vagus</a:t>
            </a:r>
            <a:r>
              <a:rPr lang="en-US" sz="1700" dirty="0"/>
              <a:t> nerve                      5- Left superior intercostal vein</a:t>
            </a:r>
          </a:p>
        </p:txBody>
      </p:sp>
    </p:spTree>
    <p:extLst>
      <p:ext uri="{BB962C8B-B14F-4D97-AF65-F5344CB8AC3E}">
        <p14:creationId xmlns:p14="http://schemas.microsoft.com/office/powerpoint/2010/main" val="199737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733</Words>
  <Application>Microsoft Office PowerPoint</Application>
  <PresentationFormat>On-screen Show (16:9)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created xsi:type="dcterms:W3CDTF">2020-11-17T09:26:06Z</dcterms:created>
  <dcterms:modified xsi:type="dcterms:W3CDTF">2020-11-17T12:28:05Z</dcterms:modified>
</cp:coreProperties>
</file>