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7" r:id="rId8"/>
    <p:sldId id="262" r:id="rId9"/>
    <p:sldId id="263" r:id="rId10"/>
    <p:sldId id="288" r:id="rId11"/>
    <p:sldId id="264" r:id="rId12"/>
    <p:sldId id="265" r:id="rId13"/>
    <p:sldId id="269" r:id="rId14"/>
    <p:sldId id="270" r:id="rId15"/>
    <p:sldId id="271" r:id="rId16"/>
    <p:sldId id="272" r:id="rId17"/>
    <p:sldId id="274" r:id="rId18"/>
    <p:sldId id="276" r:id="rId19"/>
    <p:sldId id="283" r:id="rId20"/>
    <p:sldId id="284" r:id="rId21"/>
    <p:sldId id="289" r:id="rId22"/>
    <p:sldId id="285" r:id="rId23"/>
    <p:sldId id="266" r:id="rId24"/>
    <p:sldId id="290" r:id="rId25"/>
    <p:sldId id="267" r:id="rId26"/>
    <p:sldId id="291" r:id="rId27"/>
    <p:sldId id="275" r:id="rId28"/>
    <p:sldId id="273" r:id="rId29"/>
    <p:sldId id="268" r:id="rId30"/>
    <p:sldId id="277" r:id="rId31"/>
    <p:sldId id="278" r:id="rId32"/>
    <p:sldId id="280" r:id="rId33"/>
    <p:sldId id="281" r:id="rId34"/>
    <p:sldId id="279" r:id="rId35"/>
    <p:sldId id="282" r:id="rId36"/>
    <p:sldId id="286"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8609AF7-6BCD-4417-ACB3-3BCEEE86CA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66D8A-9C68-4FE6-9009-B29942F63119}"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09AF7-6BCD-4417-ACB3-3BCEEE86CA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09AF7-6BCD-4417-ACB3-3BCEEE86CA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8609AF7-6BCD-4417-ACB3-3BCEEE86CA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66D8A-9C68-4FE6-9009-B29942F63119}"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09AF7-6BCD-4417-ACB3-3BCEEE86CA09}" type="datetimeFigureOut">
              <a:rPr lang="en-US" smtClean="0"/>
              <a:pPr/>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8609AF7-6BCD-4417-ACB3-3BCEEE86CA09}" type="datetimeFigureOut">
              <a:rPr lang="en-US" smtClean="0"/>
              <a:pPr/>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609AF7-6BCD-4417-ACB3-3BCEEE86CA09}" type="datetimeFigureOut">
              <a:rPr lang="en-US" smtClean="0"/>
              <a:pPr/>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609AF7-6BCD-4417-ACB3-3BCEEE86CA09}" type="datetimeFigureOut">
              <a:rPr lang="en-US" smtClean="0"/>
              <a:pPr/>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09AF7-6BCD-4417-ACB3-3BCEEE86CA09}" type="datetimeFigureOut">
              <a:rPr lang="en-US" smtClean="0"/>
              <a:pPr/>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09AF7-6BCD-4417-ACB3-3BCEEE86CA09}" type="datetimeFigureOut">
              <a:rPr lang="en-US" smtClean="0"/>
              <a:pPr/>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09AF7-6BCD-4417-ACB3-3BCEEE86CA09}" type="datetimeFigureOut">
              <a:rPr lang="en-US" smtClean="0"/>
              <a:pPr/>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66D8A-9C68-4FE6-9009-B29942F631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8609AF7-6BCD-4417-ACB3-3BCEEE86CA09}" type="datetimeFigureOut">
              <a:rPr lang="en-US" smtClean="0"/>
              <a:pPr/>
              <a:t>7/2/2018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E066D8A-9C68-4FE6-9009-B29942F6311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lstStyle/>
          <a:p>
            <a:r>
              <a:rPr lang="en-US" sz="4000" b="1" dirty="0"/>
              <a:t>Gestational trophoblastic disease</a:t>
            </a:r>
          </a:p>
        </p:txBody>
      </p:sp>
      <p:pic>
        <p:nvPicPr>
          <p:cNvPr id="1026" name="Picture 2" descr="C:\Users\TOSHIBA\Desktop\@ccs.medbank.png"/>
          <p:cNvPicPr>
            <a:picLocks noChangeAspect="1" noChangeArrowheads="1"/>
          </p:cNvPicPr>
          <p:nvPr/>
        </p:nvPicPr>
        <p:blipFill>
          <a:blip r:embed="rId2"/>
          <a:srcRect/>
          <a:stretch>
            <a:fillRect/>
          </a:stretch>
        </p:blipFill>
        <p:spPr bwMode="auto">
          <a:xfrm>
            <a:off x="214282" y="214290"/>
            <a:ext cx="2655877" cy="1511314"/>
          </a:xfrm>
          <a:prstGeom prst="rect">
            <a:avLst/>
          </a:prstGeom>
          <a:noFill/>
        </p:spPr>
      </p:pic>
      <p:sp>
        <p:nvSpPr>
          <p:cNvPr id="6" name="Subtitle 2"/>
          <p:cNvSpPr>
            <a:spLocks noGrp="1"/>
          </p:cNvSpPr>
          <p:nvPr>
            <p:ph type="subTitle" idx="1"/>
          </p:nvPr>
        </p:nvSpPr>
        <p:spPr>
          <a:xfrm>
            <a:off x="1214414" y="4572008"/>
            <a:ext cx="6400800" cy="1357322"/>
          </a:xfrm>
        </p:spPr>
        <p:txBody>
          <a:bodyPr>
            <a:normAutofit/>
          </a:bodyPr>
          <a:lstStyle/>
          <a:p>
            <a:pPr>
              <a:defRPr/>
            </a:pPr>
            <a:r>
              <a:rPr lang="en-US" altLang="en-US" sz="2400" dirty="0">
                <a:latin typeface="Calibri Light" pitchFamily="34" charset="0"/>
              </a:rPr>
              <a:t>Dr. Mohammed </a:t>
            </a:r>
            <a:r>
              <a:rPr lang="en-US" altLang="en-US" sz="2400" dirty="0" err="1">
                <a:latin typeface="Calibri Light" pitchFamily="34" charset="0"/>
              </a:rPr>
              <a:t>Khader</a:t>
            </a:r>
            <a:endParaRPr lang="en-US" altLang="en-US" sz="2400" dirty="0">
              <a:latin typeface="Calibri Light" pitchFamily="34" charset="0"/>
            </a:endParaRPr>
          </a:p>
          <a:p>
            <a:pPr>
              <a:defRPr/>
            </a:pPr>
            <a:r>
              <a:rPr lang="en-US" altLang="en-US" sz="1800" dirty="0">
                <a:latin typeface="Calibri Light" pitchFamily="34" charset="0"/>
              </a:rPr>
              <a:t>Consultant obstetrician and gynecologist  </a:t>
            </a:r>
          </a:p>
          <a:p>
            <a:pPr>
              <a:defRPr/>
            </a:pPr>
            <a:r>
              <a:rPr lang="en-US" altLang="en-US" sz="1800" dirty="0">
                <a:latin typeface="Calibri Light" pitchFamily="34" charset="0"/>
              </a:rPr>
              <a:t>oncologic gynecologist </a:t>
            </a:r>
          </a:p>
        </p:txBody>
      </p:sp>
      <p:sp>
        <p:nvSpPr>
          <p:cNvPr id="7" name="مربع نص 4"/>
          <p:cNvSpPr txBox="1"/>
          <p:nvPr/>
        </p:nvSpPr>
        <p:spPr>
          <a:xfrm rot="16200000">
            <a:off x="-607367" y="3198168"/>
            <a:ext cx="1676400" cy="46166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US" sz="2400" b="1"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a:t>
            </a:r>
            <a:r>
              <a:rPr lang="en-US" sz="2000" dirty="0" smtClean="0">
                <a:latin typeface="Candara" pitchFamily="34" charset="0"/>
              </a:rPr>
              <a:t>PRICE: 0.20 </a:t>
            </a:r>
            <a:r>
              <a:rPr lang="en-US" sz="2400" b="1"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a:t>
            </a:r>
            <a:endParaRPr lang="ar-JO" sz="2400" b="1" dirty="0">
              <a:solidFill>
                <a:schemeClr val="tx1">
                  <a:lumMod val="75000"/>
                  <a:lumOff val="25000"/>
                </a:schemeClr>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 xmlns:p14="http://schemas.microsoft.com/office/powerpoint/2010/main" val="292790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14282" y="714356"/>
            <a:ext cx="8572560" cy="171451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Theca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lutein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cysts are a form of ovarian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hyperstimulation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resulting from high circulating levels of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hCG</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that are associated with GTD. These cysts are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multiloculated</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often bilateral, and resolve a few weeks or months after treatment of GT</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25470"/>
          </a:xfrm>
        </p:spPr>
        <p:txBody>
          <a:bodyPr/>
          <a:lstStyle/>
          <a:p>
            <a:r>
              <a:rPr lang="en-US" sz="3200" b="1" dirty="0">
                <a:solidFill>
                  <a:srgbClr val="FFC000"/>
                </a:solidFill>
              </a:rPr>
              <a:t>Partial </a:t>
            </a:r>
            <a:r>
              <a:rPr lang="en-US" sz="3200" b="1" dirty="0" err="1">
                <a:solidFill>
                  <a:srgbClr val="FFC000"/>
                </a:solidFill>
              </a:rPr>
              <a:t>hydatidiform</a:t>
            </a:r>
            <a:r>
              <a:rPr lang="en-US" sz="3600" b="1" dirty="0">
                <a:solidFill>
                  <a:srgbClr val="FFC000"/>
                </a:solidFill>
              </a:rPr>
              <a:t> </a:t>
            </a:r>
            <a:r>
              <a:rPr lang="en-US" sz="3200" b="1" dirty="0">
                <a:solidFill>
                  <a:srgbClr val="FFC000"/>
                </a:solidFill>
              </a:rPr>
              <a:t>mole</a:t>
            </a:r>
          </a:p>
        </p:txBody>
      </p:sp>
      <p:sp>
        <p:nvSpPr>
          <p:cNvPr id="3" name="Content Placeholder 2"/>
          <p:cNvSpPr>
            <a:spLocks noGrp="1"/>
          </p:cNvSpPr>
          <p:nvPr>
            <p:ph sz="quarter" idx="13"/>
          </p:nvPr>
        </p:nvSpPr>
        <p:spPr>
          <a:xfrm>
            <a:off x="285720" y="1071546"/>
            <a:ext cx="8572560" cy="4643454"/>
          </a:xfrm>
        </p:spPr>
        <p:txBody>
          <a:bodyPr>
            <a:noAutofit/>
          </a:bodyPr>
          <a:lstStyle/>
          <a:p>
            <a:r>
              <a:rPr lang="en-US" sz="2400" dirty="0"/>
              <a:t>A partial mole is the result of fertilization of a haploid ovum by two sperm or duplication of one sperm, resulting in a triploid karyotype (69 XXY, 69 XXX, 69 XYY). </a:t>
            </a:r>
            <a:endParaRPr lang="en-US" sz="2400" dirty="0" smtClean="0"/>
          </a:p>
          <a:p>
            <a:r>
              <a:rPr lang="en-US" sz="2400" dirty="0" smtClean="0"/>
              <a:t>Partial </a:t>
            </a:r>
            <a:r>
              <a:rPr lang="en-US" sz="2400" dirty="0"/>
              <a:t>moles are the only type of GTD that are associated with the presence of a fetus, and fetal cardiac activity may be detected. However, there is a high rate of intrauterine death related to </a:t>
            </a:r>
            <a:r>
              <a:rPr lang="en-US" sz="2400" dirty="0" err="1"/>
              <a:t>triploidy</a:t>
            </a:r>
            <a:r>
              <a:rPr lang="en-US" sz="2400" dirty="0"/>
              <a:t>. </a:t>
            </a:r>
            <a:endParaRPr lang="en-US" sz="2400" dirty="0" smtClean="0"/>
          </a:p>
          <a:p>
            <a:r>
              <a:rPr lang="en-US" sz="2400" dirty="0" smtClean="0"/>
              <a:t>Thus</a:t>
            </a:r>
            <a:r>
              <a:rPr lang="en-US" sz="2400" dirty="0"/>
              <a:t>, a partial mole is often misdiagnosed as an incomplete or missed abortion and the correct diagnosis of GTD is made only after histologic review of the surgical </a:t>
            </a:r>
            <a:r>
              <a:rPr lang="en-US" sz="2400" dirty="0" smtClean="0"/>
              <a:t>specimen. </a:t>
            </a:r>
            <a:endParaRPr lang="en-US" sz="2400" dirty="0"/>
          </a:p>
          <a:p>
            <a:r>
              <a:rPr lang="en-US" sz="2400" dirty="0"/>
              <a:t>These pregnancies are infrequently associated with excessive uterine size, ovarian enlargement, preeclampsia, hyperemesis, or hyperthyroidism because </a:t>
            </a:r>
            <a:r>
              <a:rPr lang="en-US" sz="2400" dirty="0" err="1"/>
              <a:t>hCG</a:t>
            </a:r>
            <a:r>
              <a:rPr lang="en-US" sz="2400" dirty="0"/>
              <a:t> levels are generally lower than those observed with a complete mole. </a:t>
            </a:r>
          </a:p>
        </p:txBody>
      </p:sp>
    </p:spTree>
    <p:extLst>
      <p:ext uri="{BB962C8B-B14F-4D97-AF65-F5344CB8AC3E}">
        <p14:creationId xmlns="" xmlns:p14="http://schemas.microsoft.com/office/powerpoint/2010/main" val="1862430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152400" y="914400"/>
            <a:ext cx="8839200" cy="5410200"/>
          </a:xfrm>
        </p:spPr>
      </p:pic>
    </p:spTree>
    <p:extLst>
      <p:ext uri="{BB962C8B-B14F-4D97-AF65-F5344CB8AC3E}">
        <p14:creationId xmlns="" xmlns:p14="http://schemas.microsoft.com/office/powerpoint/2010/main" val="4226725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655638"/>
          </a:xfrm>
        </p:spPr>
        <p:txBody>
          <a:bodyPr/>
          <a:lstStyle/>
          <a:p>
            <a:r>
              <a:rPr lang="en-US" sz="3200" b="1" dirty="0">
                <a:solidFill>
                  <a:srgbClr val="FFC000"/>
                </a:solidFill>
              </a:rPr>
              <a:t>EVALUATION</a:t>
            </a:r>
          </a:p>
        </p:txBody>
      </p:sp>
      <p:sp>
        <p:nvSpPr>
          <p:cNvPr id="3" name="Content Placeholder 2"/>
          <p:cNvSpPr>
            <a:spLocks noGrp="1"/>
          </p:cNvSpPr>
          <p:nvPr>
            <p:ph sz="quarter" idx="13"/>
          </p:nvPr>
        </p:nvSpPr>
        <p:spPr>
          <a:xfrm>
            <a:off x="609600" y="1066800"/>
            <a:ext cx="7924800" cy="4648200"/>
          </a:xfrm>
        </p:spPr>
        <p:txBody>
          <a:bodyPr>
            <a:normAutofit/>
          </a:bodyPr>
          <a:lstStyle/>
          <a:p>
            <a:pPr marL="0" indent="0">
              <a:buNone/>
            </a:pPr>
            <a:r>
              <a:rPr lang="en-US" sz="2400" b="1" dirty="0">
                <a:solidFill>
                  <a:srgbClr val="FFC000"/>
                </a:solidFill>
              </a:rPr>
              <a:t>Human </a:t>
            </a:r>
            <a:r>
              <a:rPr lang="en-US" sz="2400" b="1" dirty="0" smtClean="0">
                <a:solidFill>
                  <a:srgbClr val="FFC000"/>
                </a:solidFill>
              </a:rPr>
              <a:t>chorionic </a:t>
            </a:r>
            <a:r>
              <a:rPr lang="en-US" sz="2400" b="1" dirty="0">
                <a:solidFill>
                  <a:srgbClr val="FFC000"/>
                </a:solidFill>
              </a:rPr>
              <a:t>gonadotropin </a:t>
            </a:r>
            <a:endParaRPr lang="en-US" sz="2400" b="1" dirty="0" smtClean="0">
              <a:solidFill>
                <a:srgbClr val="FFC000"/>
              </a:solidFill>
            </a:endParaRPr>
          </a:p>
          <a:p>
            <a:r>
              <a:rPr lang="en-US" sz="2400" dirty="0"/>
              <a:t>he serum </a:t>
            </a:r>
            <a:r>
              <a:rPr lang="en-US" sz="2400" dirty="0" err="1"/>
              <a:t>hCG</a:t>
            </a:r>
            <a:r>
              <a:rPr lang="en-US" sz="2400" dirty="0"/>
              <a:t> concentration is always elevated in women with GTD and is usually higher than that observed with intrauterine or ectopic pregnancies of the same gestational age. </a:t>
            </a:r>
            <a:endParaRPr lang="en-US" sz="2400" dirty="0" smtClean="0"/>
          </a:p>
          <a:p>
            <a:r>
              <a:rPr lang="en-US" sz="2400" dirty="0" smtClean="0"/>
              <a:t>About </a:t>
            </a:r>
            <a:r>
              <a:rPr lang="en-US" sz="2400" dirty="0"/>
              <a:t>40 percent of complete moles are associated with </a:t>
            </a:r>
            <a:r>
              <a:rPr lang="en-US" sz="2400" dirty="0" err="1"/>
              <a:t>hCG</a:t>
            </a:r>
            <a:r>
              <a:rPr lang="en-US" sz="2400" dirty="0"/>
              <a:t> levels &gt;100,000 </a:t>
            </a:r>
            <a:r>
              <a:rPr lang="en-US" sz="2400" dirty="0" err="1"/>
              <a:t>mIU</a:t>
            </a:r>
            <a:r>
              <a:rPr lang="en-US" sz="2400" dirty="0"/>
              <a:t>/mL (normal </a:t>
            </a:r>
            <a:r>
              <a:rPr lang="en-US" sz="2400" dirty="0" err="1"/>
              <a:t>nonpregnant</a:t>
            </a:r>
            <a:r>
              <a:rPr lang="en-US" sz="2400" dirty="0"/>
              <a:t> &lt;5 </a:t>
            </a:r>
            <a:r>
              <a:rPr lang="en-US" sz="2400" dirty="0" err="1"/>
              <a:t>mIU</a:t>
            </a:r>
            <a:r>
              <a:rPr lang="en-US" sz="2400" dirty="0"/>
              <a:t>/mL and peak normal pregnancy level typically &lt;100,000 </a:t>
            </a:r>
            <a:r>
              <a:rPr lang="en-US" sz="2400" dirty="0" err="1"/>
              <a:t>mIU</a:t>
            </a:r>
            <a:r>
              <a:rPr lang="en-US" sz="2400" dirty="0"/>
              <a:t>/mL). </a:t>
            </a:r>
            <a:endParaRPr lang="en-US" sz="2400" dirty="0" smtClean="0"/>
          </a:p>
          <a:p>
            <a:r>
              <a:rPr lang="en-US" sz="2400" dirty="0" smtClean="0"/>
              <a:t>Compared </a:t>
            </a:r>
            <a:r>
              <a:rPr lang="en-US" sz="2400" dirty="0"/>
              <a:t>to other types of GTD, PSTT is associated with lower levels of </a:t>
            </a:r>
            <a:r>
              <a:rPr lang="en-US" sz="2400" dirty="0" err="1"/>
              <a:t>hCG</a:t>
            </a:r>
            <a:r>
              <a:rPr lang="en-US" sz="2400" dirty="0"/>
              <a:t> relative to tumor size because of the lack of </a:t>
            </a:r>
            <a:r>
              <a:rPr lang="en-US" sz="2400" dirty="0" err="1"/>
              <a:t>syncytiotrophoblastic</a:t>
            </a:r>
            <a:r>
              <a:rPr lang="en-US" sz="2400" dirty="0"/>
              <a:t> </a:t>
            </a:r>
            <a:r>
              <a:rPr lang="en-US" sz="2400" dirty="0" smtClean="0"/>
              <a:t>proliferation</a:t>
            </a:r>
            <a:r>
              <a:rPr lang="en-US" sz="1800" dirty="0" smtClean="0"/>
              <a:t>.</a:t>
            </a:r>
            <a:endParaRPr lang="en-US" sz="1800" dirty="0"/>
          </a:p>
        </p:txBody>
      </p:sp>
    </p:spTree>
    <p:extLst>
      <p:ext uri="{BB962C8B-B14F-4D97-AF65-F5344CB8AC3E}">
        <p14:creationId xmlns="" xmlns:p14="http://schemas.microsoft.com/office/powerpoint/2010/main" val="68509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81000"/>
            <a:ext cx="7924800" cy="6096000"/>
          </a:xfrm>
        </p:spPr>
        <p:txBody>
          <a:bodyPr>
            <a:normAutofit/>
          </a:bodyPr>
          <a:lstStyle/>
          <a:p>
            <a:pPr marL="0" indent="0">
              <a:buNone/>
            </a:pPr>
            <a:r>
              <a:rPr lang="en-US" sz="2800" b="1" dirty="0">
                <a:solidFill>
                  <a:srgbClr val="FFC000"/>
                </a:solidFill>
              </a:rPr>
              <a:t>Ultrasound </a:t>
            </a:r>
            <a:r>
              <a:rPr lang="en-US" sz="2800" b="1" dirty="0" smtClean="0">
                <a:solidFill>
                  <a:srgbClr val="FFC000"/>
                </a:solidFill>
              </a:rPr>
              <a:t>findings</a:t>
            </a:r>
          </a:p>
          <a:p>
            <a:r>
              <a:rPr lang="en-US" sz="2400" b="1" dirty="0">
                <a:solidFill>
                  <a:srgbClr val="FFC000"/>
                </a:solidFill>
              </a:rPr>
              <a:t>Complete mole </a:t>
            </a:r>
            <a:endParaRPr lang="en-US" sz="2400" dirty="0"/>
          </a:p>
          <a:p>
            <a:pPr marL="457200" indent="-457200">
              <a:buFont typeface="+mj-lt"/>
              <a:buAutoNum type="arabicPeriod"/>
            </a:pPr>
            <a:r>
              <a:rPr lang="en-US" sz="2400" dirty="0"/>
              <a:t>The absence of an embryo or fetus </a:t>
            </a:r>
          </a:p>
          <a:p>
            <a:pPr marL="457200" indent="-457200">
              <a:buFont typeface="+mj-lt"/>
              <a:buAutoNum type="arabicPeriod"/>
            </a:pPr>
            <a:r>
              <a:rPr lang="en-US" sz="2400" dirty="0"/>
              <a:t>No amniotic fluid </a:t>
            </a:r>
          </a:p>
          <a:p>
            <a:pPr marL="457200" indent="-457200">
              <a:buFont typeface="+mj-lt"/>
              <a:buAutoNum type="arabicPeriod"/>
            </a:pPr>
            <a:r>
              <a:rPr lang="en-US" sz="2400" dirty="0"/>
              <a:t>Central heterogeneous mass with numerous discrete anechoic spaces, which correspond to diffuse </a:t>
            </a:r>
            <a:r>
              <a:rPr lang="en-US" sz="2400" dirty="0" err="1"/>
              <a:t>hydatidiform</a:t>
            </a:r>
            <a:r>
              <a:rPr lang="en-US" sz="2400" dirty="0"/>
              <a:t> swelling of the hydropic chorionic villi. This has classically been described as a "snowstorm pattern" on older </a:t>
            </a:r>
            <a:r>
              <a:rPr lang="en-US" sz="2400" dirty="0" smtClean="0"/>
              <a:t>ultrasounds </a:t>
            </a:r>
            <a:endParaRPr lang="en-US" sz="2400" dirty="0"/>
          </a:p>
          <a:p>
            <a:pPr marL="457200" indent="-457200">
              <a:buFont typeface="+mj-lt"/>
              <a:buAutoNum type="arabicPeriod"/>
            </a:pPr>
            <a:r>
              <a:rPr lang="en-US" sz="2400" dirty="0"/>
              <a:t>Theca lutein cysts </a:t>
            </a:r>
          </a:p>
          <a:p>
            <a:endParaRPr lang="en-US" sz="2400" dirty="0"/>
          </a:p>
        </p:txBody>
      </p:sp>
    </p:spTree>
    <p:extLst>
      <p:ext uri="{BB962C8B-B14F-4D97-AF65-F5344CB8AC3E}">
        <p14:creationId xmlns="" xmlns:p14="http://schemas.microsoft.com/office/powerpoint/2010/main" val="310614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533400" y="304800"/>
            <a:ext cx="7620000" cy="6324600"/>
          </a:xfrm>
        </p:spPr>
      </p:pic>
    </p:spTree>
    <p:extLst>
      <p:ext uri="{BB962C8B-B14F-4D97-AF65-F5344CB8AC3E}">
        <p14:creationId xmlns="" xmlns:p14="http://schemas.microsoft.com/office/powerpoint/2010/main" val="2951200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52400"/>
            <a:ext cx="7924800" cy="6324600"/>
          </a:xfrm>
        </p:spPr>
        <p:txBody>
          <a:bodyPr/>
          <a:lstStyle/>
          <a:p>
            <a:r>
              <a:rPr lang="en-US" sz="2800" b="1" dirty="0">
                <a:solidFill>
                  <a:srgbClr val="FFC000"/>
                </a:solidFill>
              </a:rPr>
              <a:t>Partial </a:t>
            </a:r>
            <a:r>
              <a:rPr lang="en-US" sz="2800" b="1" dirty="0" smtClean="0">
                <a:solidFill>
                  <a:srgbClr val="FFC000"/>
                </a:solidFill>
              </a:rPr>
              <a:t>mole</a:t>
            </a:r>
            <a:r>
              <a:rPr lang="en-US" sz="1800" b="1" dirty="0" smtClean="0">
                <a:solidFill>
                  <a:srgbClr val="FFC000"/>
                </a:solidFill>
              </a:rPr>
              <a:t> </a:t>
            </a:r>
            <a:endParaRPr lang="en-US" sz="1800" b="1" dirty="0">
              <a:solidFill>
                <a:srgbClr val="FFC000"/>
              </a:solidFill>
            </a:endParaRPr>
          </a:p>
          <a:p>
            <a:pPr>
              <a:buFont typeface="+mj-lt"/>
              <a:buAutoNum type="arabicPeriod"/>
            </a:pPr>
            <a:r>
              <a:rPr lang="en-US" dirty="0"/>
              <a:t>A fetus is present, may be viable, and is often growth restricted </a:t>
            </a:r>
          </a:p>
          <a:p>
            <a:pPr>
              <a:buFont typeface="+mj-lt"/>
              <a:buAutoNum type="arabicPeriod"/>
            </a:pPr>
            <a:r>
              <a:rPr lang="en-US" dirty="0"/>
              <a:t>Amniotic fluid is present, but may be reduced </a:t>
            </a:r>
          </a:p>
          <a:p>
            <a:pPr>
              <a:buFont typeface="+mj-lt"/>
              <a:buAutoNum type="arabicPeriod"/>
            </a:pPr>
            <a:r>
              <a:rPr lang="en-US" dirty="0"/>
              <a:t>Focal anechoic spaces and/or increased echogenicity of chorionic villi (</a:t>
            </a:r>
            <a:r>
              <a:rPr lang="en-US" dirty="0" err="1"/>
              <a:t>swiss</a:t>
            </a:r>
            <a:r>
              <a:rPr lang="en-US" dirty="0"/>
              <a:t> cheese pattern) </a:t>
            </a:r>
          </a:p>
          <a:p>
            <a:pPr>
              <a:buFont typeface="+mj-lt"/>
              <a:buAutoNum type="arabicPeriod"/>
            </a:pPr>
            <a:r>
              <a:rPr lang="en-US" dirty="0"/>
              <a:t>Increased transverse diameter of the gestational sac </a:t>
            </a:r>
          </a:p>
          <a:p>
            <a:pPr>
              <a:buFont typeface="+mj-lt"/>
              <a:buAutoNum type="arabicPeriod"/>
            </a:pPr>
            <a:r>
              <a:rPr lang="en-US" dirty="0"/>
              <a:t>Theca lutein cysts are usually absent </a:t>
            </a: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2895600"/>
            <a:ext cx="7772400" cy="3810000"/>
          </a:xfrm>
          <a:prstGeom prst="rect">
            <a:avLst/>
          </a:prstGeom>
        </p:spPr>
      </p:pic>
    </p:spTree>
    <p:extLst>
      <p:ext uri="{BB962C8B-B14F-4D97-AF65-F5344CB8AC3E}">
        <p14:creationId xmlns="" xmlns:p14="http://schemas.microsoft.com/office/powerpoint/2010/main" val="4031351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C000"/>
                </a:solidFill>
              </a:rPr>
              <a:t>DIAGNOSIS</a:t>
            </a:r>
          </a:p>
        </p:txBody>
      </p:sp>
      <p:sp>
        <p:nvSpPr>
          <p:cNvPr id="3" name="Content Placeholder 2"/>
          <p:cNvSpPr>
            <a:spLocks noGrp="1"/>
          </p:cNvSpPr>
          <p:nvPr>
            <p:ph sz="quarter" idx="13"/>
          </p:nvPr>
        </p:nvSpPr>
        <p:spPr>
          <a:xfrm>
            <a:off x="285720" y="1600200"/>
            <a:ext cx="8501122" cy="4114800"/>
          </a:xfrm>
        </p:spPr>
        <p:txBody>
          <a:bodyPr>
            <a:noAutofit/>
          </a:bodyPr>
          <a:lstStyle/>
          <a:p>
            <a:pPr marL="0" indent="0">
              <a:buNone/>
            </a:pPr>
            <a:r>
              <a:rPr lang="en-US" sz="2400" b="1" dirty="0" smtClean="0">
                <a:solidFill>
                  <a:srgbClr val="FFC000"/>
                </a:solidFill>
              </a:rPr>
              <a:t>Complete </a:t>
            </a:r>
            <a:r>
              <a:rPr lang="en-US" sz="2400" b="1" dirty="0">
                <a:solidFill>
                  <a:srgbClr val="FFC000"/>
                </a:solidFill>
              </a:rPr>
              <a:t>and partial mole </a:t>
            </a:r>
            <a:endParaRPr lang="en-US" sz="2400" b="1" dirty="0" smtClean="0">
              <a:solidFill>
                <a:srgbClr val="FFC000"/>
              </a:solidFill>
            </a:endParaRPr>
          </a:p>
          <a:p>
            <a:r>
              <a:rPr lang="en-US" sz="2400" dirty="0" smtClean="0"/>
              <a:t>When </a:t>
            </a:r>
            <a:r>
              <a:rPr lang="en-US" sz="2400" dirty="0"/>
              <a:t>complete or partial mole is suspected based upon sonographic findings and </a:t>
            </a:r>
            <a:r>
              <a:rPr lang="en-US" sz="2400" dirty="0" err="1"/>
              <a:t>hCG</a:t>
            </a:r>
            <a:r>
              <a:rPr lang="en-US" sz="2400" dirty="0"/>
              <a:t> determination, the diagnosis must be confirmed by histologic examination of tissue. The accuracy of histologic diagnosis is further enhanced by flow cytometry to determine the </a:t>
            </a:r>
            <a:r>
              <a:rPr lang="en-US" sz="2400" dirty="0" smtClean="0"/>
              <a:t>karyotype. </a:t>
            </a:r>
          </a:p>
          <a:p>
            <a:r>
              <a:rPr lang="en-US" sz="2400" dirty="0" smtClean="0"/>
              <a:t>Tissue </a:t>
            </a:r>
            <a:r>
              <a:rPr lang="en-US" sz="2400" dirty="0"/>
              <a:t>is obtained by evacuation of the uterine contents by suction curettage. </a:t>
            </a:r>
            <a:endParaRPr lang="en-US" sz="2400" dirty="0" smtClean="0"/>
          </a:p>
          <a:p>
            <a:r>
              <a:rPr lang="en-US" sz="2400" dirty="0" smtClean="0"/>
              <a:t>Twin </a:t>
            </a:r>
            <a:r>
              <a:rPr lang="en-US" sz="2400" dirty="0"/>
              <a:t>pregnancy may be complicated by GTD: either a mole (partial or complete) and a viable fetus or two moles. The diagnosis of mole is suggested by ultrasound examination and confirmed by cytogenetic studies and histopathologic </a:t>
            </a:r>
            <a:r>
              <a:rPr lang="en-US" sz="2400" dirty="0" smtClean="0"/>
              <a:t>examination.</a:t>
            </a:r>
            <a:endParaRPr lang="en-US" sz="2400" dirty="0"/>
          </a:p>
        </p:txBody>
      </p:sp>
    </p:spTree>
    <p:extLst>
      <p:ext uri="{BB962C8B-B14F-4D97-AF65-F5344CB8AC3E}">
        <p14:creationId xmlns="" xmlns:p14="http://schemas.microsoft.com/office/powerpoint/2010/main" val="2727301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731838"/>
          </a:xfrm>
        </p:spPr>
        <p:txBody>
          <a:bodyPr/>
          <a:lstStyle/>
          <a:p>
            <a:r>
              <a:rPr lang="en-US" sz="3200" b="1" dirty="0">
                <a:solidFill>
                  <a:srgbClr val="FFC000"/>
                </a:solidFill>
              </a:rPr>
              <a:t>Pretreatment evaluation</a:t>
            </a:r>
          </a:p>
        </p:txBody>
      </p:sp>
      <p:sp>
        <p:nvSpPr>
          <p:cNvPr id="3" name="Content Placeholder 2"/>
          <p:cNvSpPr>
            <a:spLocks noGrp="1"/>
          </p:cNvSpPr>
          <p:nvPr>
            <p:ph sz="quarter" idx="13"/>
          </p:nvPr>
        </p:nvSpPr>
        <p:spPr>
          <a:xfrm>
            <a:off x="214282" y="762000"/>
            <a:ext cx="8643998" cy="5791200"/>
          </a:xfrm>
        </p:spPr>
        <p:txBody>
          <a:bodyPr>
            <a:normAutofit/>
          </a:bodyPr>
          <a:lstStyle/>
          <a:p>
            <a:endParaRPr lang="en-US" sz="2000" dirty="0" smtClean="0"/>
          </a:p>
          <a:p>
            <a:r>
              <a:rPr lang="en-US" sz="2000" dirty="0" smtClean="0"/>
              <a:t>blood </a:t>
            </a:r>
            <a:r>
              <a:rPr lang="en-US" sz="2000" dirty="0"/>
              <a:t>tests are obtained to assess renal and hepatic </a:t>
            </a:r>
            <a:r>
              <a:rPr lang="en-US" sz="2000" dirty="0" smtClean="0"/>
              <a:t>function , thyroid function, </a:t>
            </a:r>
            <a:r>
              <a:rPr lang="en-US" sz="2000" dirty="0"/>
              <a:t>peripheral blood counts, and baseline serum </a:t>
            </a:r>
            <a:r>
              <a:rPr lang="en-US" sz="2000" dirty="0" err="1"/>
              <a:t>hCG</a:t>
            </a:r>
            <a:r>
              <a:rPr lang="en-US" sz="2000" dirty="0"/>
              <a:t> levels. </a:t>
            </a:r>
          </a:p>
          <a:p>
            <a:r>
              <a:rPr lang="en-US" sz="2000" dirty="0"/>
              <a:t>Radiographic evaluation includes pelvic ultrasound, both to look for evidence of retained trophoblastic tissue, and to evaluate the pelvis for local spread. </a:t>
            </a:r>
            <a:endParaRPr lang="en-US" sz="2000" dirty="0" smtClean="0"/>
          </a:p>
          <a:p>
            <a:r>
              <a:rPr lang="en-US" sz="2000" dirty="0" smtClean="0"/>
              <a:t>Chest </a:t>
            </a:r>
            <a:r>
              <a:rPr lang="en-US" sz="2000" dirty="0"/>
              <a:t>imaging is also required, as the lungs are the most common site of metastatic disease</a:t>
            </a:r>
          </a:p>
          <a:p>
            <a:r>
              <a:rPr lang="en-US" sz="2000" dirty="0" smtClean="0"/>
              <a:t>In </a:t>
            </a:r>
            <a:r>
              <a:rPr lang="en-US" sz="2000" dirty="0"/>
              <a:t>the absence of pulmonary and vaginal involvement, brain and liver metastases are rare. </a:t>
            </a:r>
            <a:endParaRPr lang="en-US" sz="2000" dirty="0" smtClean="0"/>
          </a:p>
          <a:p>
            <a:r>
              <a:rPr lang="en-US" sz="2000" dirty="0" smtClean="0"/>
              <a:t>Asymptomatic </a:t>
            </a:r>
            <a:r>
              <a:rPr lang="en-US" sz="2000" dirty="0"/>
              <a:t>patients with normal chest and pelvic imaging do not require further imaging of brain or </a:t>
            </a:r>
            <a:r>
              <a:rPr lang="en-US" sz="2000" dirty="0" smtClean="0"/>
              <a:t>liver. </a:t>
            </a:r>
          </a:p>
          <a:p>
            <a:r>
              <a:rPr lang="en-US" sz="2000" dirty="0" smtClean="0"/>
              <a:t>CT </a:t>
            </a:r>
            <a:r>
              <a:rPr lang="en-US" sz="2000" dirty="0"/>
              <a:t>scan or magnetic resonance imaging (MRI) of the brain is recommended in women with persistent disease who have vaginal or lung metastases and in all patients with </a:t>
            </a:r>
            <a:r>
              <a:rPr lang="en-US" sz="2000" dirty="0" err="1"/>
              <a:t>choriocarcinoma</a:t>
            </a:r>
            <a:r>
              <a:rPr lang="en-US" sz="2000" dirty="0"/>
              <a:t>. Cerebral involvement can also be assessed by measuring beta-</a:t>
            </a:r>
            <a:r>
              <a:rPr lang="en-US" sz="2000" dirty="0" err="1"/>
              <a:t>hCG</a:t>
            </a:r>
            <a:r>
              <a:rPr lang="en-US" sz="2000" dirty="0"/>
              <a:t> levels in the cerebrospinal fluid (CSF)</a:t>
            </a:r>
          </a:p>
        </p:txBody>
      </p:sp>
    </p:spTree>
    <p:extLst>
      <p:ext uri="{BB962C8B-B14F-4D97-AF65-F5344CB8AC3E}">
        <p14:creationId xmlns="" xmlns:p14="http://schemas.microsoft.com/office/powerpoint/2010/main" val="4147970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11156"/>
          </a:xfrm>
        </p:spPr>
        <p:txBody>
          <a:bodyPr/>
          <a:lstStyle/>
          <a:p>
            <a:r>
              <a:rPr lang="en-US" sz="3200" dirty="0">
                <a:solidFill>
                  <a:srgbClr val="FFC000"/>
                </a:solidFill>
              </a:rPr>
              <a:t>Management of </a:t>
            </a:r>
            <a:r>
              <a:rPr lang="en-US" sz="3200" dirty="0" err="1">
                <a:solidFill>
                  <a:srgbClr val="FFC000"/>
                </a:solidFill>
              </a:rPr>
              <a:t>hydatidiform</a:t>
            </a:r>
            <a:r>
              <a:rPr lang="en-US" sz="3200" dirty="0">
                <a:solidFill>
                  <a:srgbClr val="FFC000"/>
                </a:solidFill>
              </a:rPr>
              <a:t> mole</a:t>
            </a:r>
          </a:p>
        </p:txBody>
      </p:sp>
      <p:sp>
        <p:nvSpPr>
          <p:cNvPr id="3" name="Content Placeholder 2"/>
          <p:cNvSpPr>
            <a:spLocks noGrp="1"/>
          </p:cNvSpPr>
          <p:nvPr>
            <p:ph sz="quarter" idx="13"/>
          </p:nvPr>
        </p:nvSpPr>
        <p:spPr>
          <a:xfrm>
            <a:off x="214282" y="785794"/>
            <a:ext cx="8715436" cy="4929206"/>
          </a:xfrm>
        </p:spPr>
        <p:txBody>
          <a:bodyPr>
            <a:noAutofit/>
          </a:bodyPr>
          <a:lstStyle/>
          <a:p>
            <a:r>
              <a:rPr lang="en-US" sz="2400" dirty="0"/>
              <a:t>Initial management of suspected complete or partial mole is evacuation of the uterine contents by suction </a:t>
            </a:r>
            <a:r>
              <a:rPr lang="en-US" sz="2400" dirty="0" smtClean="0"/>
              <a:t>curettage. </a:t>
            </a:r>
          </a:p>
          <a:p>
            <a:r>
              <a:rPr lang="en-US" sz="2400" dirty="0" smtClean="0"/>
              <a:t>Evacuation </a:t>
            </a:r>
            <a:r>
              <a:rPr lang="en-US" sz="2400" dirty="0"/>
              <a:t>is indicated for pathologic confirmation of the diagnosis, relief of symptoms, and to prevent complications related to molar pregnancy. </a:t>
            </a:r>
            <a:endParaRPr lang="en-US" sz="2400" dirty="0" smtClean="0"/>
          </a:p>
          <a:p>
            <a:r>
              <a:rPr lang="en-US" sz="2400" dirty="0" smtClean="0"/>
              <a:t>This </a:t>
            </a:r>
            <a:r>
              <a:rPr lang="en-US" sz="2400" dirty="0"/>
              <a:t>procedure is a definitive therapy for most </a:t>
            </a:r>
            <a:r>
              <a:rPr lang="en-US" sz="2400" dirty="0" smtClean="0"/>
              <a:t>patients</a:t>
            </a:r>
          </a:p>
          <a:p>
            <a:r>
              <a:rPr lang="en-US" sz="2400" dirty="0"/>
              <a:t>Suction curettage is the preferred approach because it is less likely to result in uterine perforation or intrauterine adhesions than sharp curettage, and evacuates the uterus more completely than medical </a:t>
            </a:r>
            <a:r>
              <a:rPr lang="en-US" sz="2400" dirty="0" smtClean="0"/>
              <a:t>methods</a:t>
            </a:r>
          </a:p>
          <a:p>
            <a:r>
              <a:rPr lang="en-US" sz="2400" dirty="0"/>
              <a:t>Patients who have no desire for future fertility may opt for hysterectomy, which eliminates the risk of local invasion, but does not prevent metastasis. The </a:t>
            </a:r>
            <a:r>
              <a:rPr lang="en-US" sz="2400" dirty="0" err="1"/>
              <a:t>adnexae</a:t>
            </a:r>
            <a:r>
              <a:rPr lang="en-US" sz="2400" dirty="0"/>
              <a:t> may be retained; if prominent theca lutein cysts are present, these may be drained at the time of surgery</a:t>
            </a:r>
          </a:p>
        </p:txBody>
      </p:sp>
    </p:spTree>
    <p:extLst>
      <p:ext uri="{BB962C8B-B14F-4D97-AF65-F5344CB8AC3E}">
        <p14:creationId xmlns="" xmlns:p14="http://schemas.microsoft.com/office/powerpoint/2010/main" val="258799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C000"/>
                </a:solidFill>
              </a:rPr>
              <a:t>INTRODUCTION</a:t>
            </a:r>
          </a:p>
        </p:txBody>
      </p:sp>
      <p:sp>
        <p:nvSpPr>
          <p:cNvPr id="3" name="Content Placeholder 2"/>
          <p:cNvSpPr>
            <a:spLocks noGrp="1"/>
          </p:cNvSpPr>
          <p:nvPr>
            <p:ph sz="quarter" idx="13"/>
          </p:nvPr>
        </p:nvSpPr>
        <p:spPr/>
        <p:txBody>
          <a:bodyPr>
            <a:normAutofit/>
          </a:bodyPr>
          <a:lstStyle/>
          <a:p>
            <a:r>
              <a:rPr lang="en-US" sz="2800" dirty="0" smtClean="0"/>
              <a:t>It  is </a:t>
            </a:r>
            <a:r>
              <a:rPr lang="en-US" sz="2800" dirty="0"/>
              <a:t>a proliferative disorder of trophoblastic cells</a:t>
            </a:r>
            <a:r>
              <a:rPr lang="en-US" sz="2800" dirty="0" smtClean="0"/>
              <a:t>.</a:t>
            </a:r>
          </a:p>
          <a:p>
            <a:r>
              <a:rPr lang="en-US" sz="2800" dirty="0" smtClean="0"/>
              <a:t> </a:t>
            </a:r>
            <a:r>
              <a:rPr lang="en-US" sz="2800" dirty="0"/>
              <a:t>It defines a heterogeneous group of interrelated lesions arising from the trophoblastic epithelium of the placenta</a:t>
            </a:r>
            <a:r>
              <a:rPr lang="en-US" sz="2800" dirty="0" smtClean="0"/>
              <a:t>.</a:t>
            </a:r>
          </a:p>
          <a:p>
            <a:r>
              <a:rPr lang="en-US" sz="2800" dirty="0" smtClean="0"/>
              <a:t> </a:t>
            </a:r>
            <a:r>
              <a:rPr lang="en-US" sz="2800" dirty="0"/>
              <a:t>All forms of GTD are characterized by a distinct tumor marker, the beta subunit of human chorionic gonadotropin (</a:t>
            </a:r>
            <a:r>
              <a:rPr lang="en-US" sz="2800" dirty="0" err="1"/>
              <a:t>hCG</a:t>
            </a:r>
            <a:r>
              <a:rPr lang="en-US" sz="2800" dirty="0"/>
              <a:t>)</a:t>
            </a:r>
          </a:p>
        </p:txBody>
      </p:sp>
    </p:spTree>
    <p:extLst>
      <p:ext uri="{BB962C8B-B14F-4D97-AF65-F5344CB8AC3E}">
        <p14:creationId xmlns="" xmlns:p14="http://schemas.microsoft.com/office/powerpoint/2010/main" val="1465364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579438"/>
          </a:xfrm>
        </p:spPr>
        <p:txBody>
          <a:bodyPr/>
          <a:lstStyle/>
          <a:p>
            <a:r>
              <a:rPr lang="en-US" sz="3200" b="1" dirty="0">
                <a:solidFill>
                  <a:srgbClr val="FFC000"/>
                </a:solidFill>
              </a:rPr>
              <a:t>Procedure</a:t>
            </a:r>
          </a:p>
        </p:txBody>
      </p:sp>
      <p:sp>
        <p:nvSpPr>
          <p:cNvPr id="3" name="Content Placeholder 2"/>
          <p:cNvSpPr>
            <a:spLocks noGrp="1"/>
          </p:cNvSpPr>
          <p:nvPr>
            <p:ph sz="quarter" idx="13"/>
          </p:nvPr>
        </p:nvSpPr>
        <p:spPr>
          <a:xfrm>
            <a:off x="285720" y="857232"/>
            <a:ext cx="8572560" cy="5848368"/>
          </a:xfrm>
        </p:spPr>
        <p:txBody>
          <a:bodyPr>
            <a:noAutofit/>
          </a:bodyPr>
          <a:lstStyle/>
          <a:p>
            <a:r>
              <a:rPr lang="en-US" sz="2400" dirty="0" smtClean="0"/>
              <a:t>Under </a:t>
            </a:r>
            <a:r>
              <a:rPr lang="en-US" sz="2400" dirty="0"/>
              <a:t>adequate anesthesia, oxytocin is administered and the cervix is dilated to allow passage of the suction cannula. </a:t>
            </a:r>
            <a:endParaRPr lang="en-US" sz="2400" dirty="0" smtClean="0"/>
          </a:p>
          <a:p>
            <a:r>
              <a:rPr lang="en-US" sz="2400" dirty="0" smtClean="0"/>
              <a:t>During </a:t>
            </a:r>
            <a:r>
              <a:rPr lang="en-US" sz="2400" dirty="0"/>
              <a:t>dilation of the cervix, brisk uterine bleeding is often encountered, which generally slows significantly once suction evacuation has commenced. Heavy bleeding is nearly always self-limited, and inappropriate transfusion should be avoided. </a:t>
            </a:r>
          </a:p>
          <a:p>
            <a:r>
              <a:rPr lang="en-US" sz="2400" dirty="0"/>
              <a:t>A suction catheter of 12 mm is usually sufficient to evacuate a complete molar pregnancy since there is no fetus. A larger catheter may be needed to evacuate a partial mole with a coexistent fetus greater than 12 weeks of gestation. </a:t>
            </a:r>
            <a:endParaRPr lang="en-US" sz="2400" dirty="0" smtClean="0"/>
          </a:p>
          <a:p>
            <a:r>
              <a:rPr lang="en-US" sz="2400" dirty="0" smtClean="0"/>
              <a:t>The </a:t>
            </a:r>
            <a:r>
              <a:rPr lang="en-US" sz="2400" dirty="0"/>
              <a:t>suction curette is not advanced to the fundus; instead, it is placed just inside the internal </a:t>
            </a:r>
            <a:r>
              <a:rPr lang="en-US" sz="2400" dirty="0" err="1" smtClean="0"/>
              <a:t>os</a:t>
            </a:r>
            <a:r>
              <a:rPr lang="en-US" sz="2400" dirty="0" smtClean="0"/>
              <a:t>. </a:t>
            </a:r>
          </a:p>
          <a:p>
            <a:r>
              <a:rPr lang="en-US" sz="2400" dirty="0" smtClean="0"/>
              <a:t>Vacuum </a:t>
            </a:r>
            <a:r>
              <a:rPr lang="en-US" sz="2400" dirty="0"/>
              <a:t>pressures of 50 to 60 cm Hg are then applied and the hydropic placental tissue is drawn into the curette. </a:t>
            </a:r>
            <a:endParaRPr lang="en-US" sz="2400" dirty="0" smtClean="0"/>
          </a:p>
          <a:p>
            <a:endParaRPr lang="en-US" sz="2400" dirty="0"/>
          </a:p>
        </p:txBody>
      </p:sp>
    </p:spTree>
    <p:extLst>
      <p:ext uri="{BB962C8B-B14F-4D97-AF65-F5344CB8AC3E}">
        <p14:creationId xmlns="" xmlns:p14="http://schemas.microsoft.com/office/powerpoint/2010/main" val="442126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85720" y="914400"/>
            <a:ext cx="8572560" cy="3729046"/>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As additional tissue is evacuated, the uterus will contract and the suction curette may then be advanced to the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fundus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Suction curettage can be performed under ultrasound guidance if needed to facilitate the procedure and confirm complete evacuation of uterine contents.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Intravenous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oxytocin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is administered, and for uteri over 14-weeks size, we suggest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fundal</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massage to stimulate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myometrial</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contraction</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762000" y="914400"/>
            <a:ext cx="7620000" cy="5241575"/>
          </a:xfrm>
        </p:spPr>
      </p:pic>
    </p:spTree>
    <p:extLst>
      <p:ext uri="{BB962C8B-B14F-4D97-AF65-F5344CB8AC3E}">
        <p14:creationId xmlns="" xmlns:p14="http://schemas.microsoft.com/office/powerpoint/2010/main" val="1836154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79438"/>
          </a:xfrm>
        </p:spPr>
        <p:txBody>
          <a:bodyPr/>
          <a:lstStyle/>
          <a:p>
            <a:r>
              <a:rPr lang="en-US" sz="3200" b="1" dirty="0">
                <a:solidFill>
                  <a:srgbClr val="FFC000"/>
                </a:solidFill>
              </a:rPr>
              <a:t>Malignant </a:t>
            </a:r>
            <a:r>
              <a:rPr lang="en-US" sz="3200" b="1" dirty="0" smtClean="0">
                <a:solidFill>
                  <a:srgbClr val="FFC000"/>
                </a:solidFill>
              </a:rPr>
              <a:t>GTD </a:t>
            </a:r>
            <a:endParaRPr lang="en-US" sz="3200" b="1" dirty="0">
              <a:solidFill>
                <a:srgbClr val="FFC000"/>
              </a:solidFill>
            </a:endParaRPr>
          </a:p>
        </p:txBody>
      </p:sp>
      <p:sp>
        <p:nvSpPr>
          <p:cNvPr id="3" name="Content Placeholder 2"/>
          <p:cNvSpPr>
            <a:spLocks noGrp="1"/>
          </p:cNvSpPr>
          <p:nvPr>
            <p:ph sz="quarter" idx="13"/>
          </p:nvPr>
        </p:nvSpPr>
        <p:spPr>
          <a:xfrm>
            <a:off x="214282" y="609600"/>
            <a:ext cx="8715436" cy="6096000"/>
          </a:xfrm>
        </p:spPr>
        <p:txBody>
          <a:bodyPr>
            <a:noAutofit/>
          </a:bodyPr>
          <a:lstStyle/>
          <a:p>
            <a:r>
              <a:rPr lang="en-US" sz="2400" b="1" dirty="0">
                <a:solidFill>
                  <a:srgbClr val="FFC000"/>
                </a:solidFill>
              </a:rPr>
              <a:t>After a molar pregnancy </a:t>
            </a:r>
            <a:r>
              <a:rPr lang="en-US" sz="2400" dirty="0"/>
              <a:t> </a:t>
            </a:r>
            <a:endParaRPr lang="en-US" sz="2400" dirty="0" smtClean="0"/>
          </a:p>
          <a:p>
            <a:r>
              <a:rPr lang="en-US" sz="2400" dirty="0" smtClean="0"/>
              <a:t>Persistent </a:t>
            </a:r>
            <a:r>
              <a:rPr lang="en-US" sz="2400" dirty="0"/>
              <a:t>GTN is typically diagnosed in asymptomatic women undergoing routine </a:t>
            </a:r>
            <a:r>
              <a:rPr lang="en-US" sz="2400" dirty="0" err="1"/>
              <a:t>hCG</a:t>
            </a:r>
            <a:r>
              <a:rPr lang="en-US" sz="2400" dirty="0"/>
              <a:t> monitoring after evacuation of a molar pregnancy, accounting for greater than 90 percent of malignant GTN. </a:t>
            </a:r>
            <a:endParaRPr lang="en-US" sz="2400" dirty="0" smtClean="0"/>
          </a:p>
          <a:p>
            <a:r>
              <a:rPr lang="en-US" sz="2400" dirty="0" smtClean="0"/>
              <a:t>Rates </a:t>
            </a:r>
            <a:r>
              <a:rPr lang="en-US" sz="2400" dirty="0"/>
              <a:t>of persistent disease are 15 to 20 percent after a complete mole, and 3 to 5 percent after a partial mole. While GTN is rare after a partial mole, both localized or metastatic disease can </a:t>
            </a:r>
            <a:r>
              <a:rPr lang="en-US" sz="2400" dirty="0" smtClean="0"/>
              <a:t>occur. </a:t>
            </a:r>
          </a:p>
          <a:p>
            <a:r>
              <a:rPr lang="en-US" sz="2400" dirty="0" smtClean="0"/>
              <a:t>The </a:t>
            </a:r>
            <a:r>
              <a:rPr lang="en-US" sz="2400" dirty="0"/>
              <a:t>most common symptom is vaginal bleeding. Uterine rupture resulting in </a:t>
            </a:r>
            <a:r>
              <a:rPr lang="en-US" sz="2400" dirty="0" err="1"/>
              <a:t>hemoperitoneum</a:t>
            </a:r>
            <a:r>
              <a:rPr lang="en-US" sz="2400" dirty="0"/>
              <a:t> is rare, but may occur in patients who do not comply with recommended </a:t>
            </a:r>
            <a:r>
              <a:rPr lang="en-US" sz="2400" dirty="0" smtClean="0"/>
              <a:t>follow-up. </a:t>
            </a:r>
            <a:endParaRPr lang="en-US" sz="2400" dirty="0"/>
          </a:p>
          <a:p>
            <a:r>
              <a:rPr lang="en-US" sz="2400" dirty="0" smtClean="0"/>
              <a:t>Most </a:t>
            </a:r>
            <a:r>
              <a:rPr lang="en-US" sz="2400" dirty="0"/>
              <a:t>cases of localized GTN are due to invasive mole, but a few are due to </a:t>
            </a:r>
            <a:r>
              <a:rPr lang="en-US" sz="2400" dirty="0" err="1"/>
              <a:t>choriocarcinoma</a:t>
            </a:r>
            <a:r>
              <a:rPr lang="en-US" sz="2400" dirty="0"/>
              <a:t>, which may be localized at presentation. Metastatic disease is virtually always due to </a:t>
            </a:r>
            <a:r>
              <a:rPr lang="en-US" sz="2400" dirty="0" err="1"/>
              <a:t>choriocarcinoma</a:t>
            </a:r>
            <a:r>
              <a:rPr lang="en-US" sz="2400" dirty="0"/>
              <a:t> as metastasis of invasive mole occurs, but is uncommon. Placental site trophoblastic tumors are rare. </a:t>
            </a:r>
          </a:p>
        </p:txBody>
      </p:sp>
    </p:spTree>
    <p:extLst>
      <p:ext uri="{BB962C8B-B14F-4D97-AF65-F5344CB8AC3E}">
        <p14:creationId xmlns="" xmlns:p14="http://schemas.microsoft.com/office/powerpoint/2010/main" val="3454053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85720" y="609600"/>
            <a:ext cx="8572560" cy="2962276"/>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Characteristics that increase the likelihood of GTN after molar evacuation include </a:t>
            </a:r>
          </a:p>
          <a:p>
            <a:pPr marL="1143000" marR="0" lvl="2" indent="-2286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Large theca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lutein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cysts (≥6 cm), </a:t>
            </a:r>
          </a:p>
          <a:p>
            <a:pPr marL="1143000" marR="0" lvl="2" indent="-2286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Excessively enlarged uterus for dates, </a:t>
            </a:r>
          </a:p>
          <a:p>
            <a:pPr marL="1143000" marR="0" lvl="2" indent="-2286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Age over 40, previous GTD, </a:t>
            </a:r>
          </a:p>
          <a:p>
            <a:pPr marL="1143000" marR="0" lvl="2" indent="-2286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Initial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hCG</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&gt;100,000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mIU</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mL</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1143000" marR="0" lvl="2" indent="-2286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The presence of hyperplasia 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atypia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on histology. </a:t>
            </a:r>
          </a:p>
          <a:p>
            <a:pPr marL="1143000" marR="0" lvl="2" indent="-2286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Heterozygosity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dispermic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moles) </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5720" y="381000"/>
            <a:ext cx="8572560" cy="6172200"/>
          </a:xfrm>
        </p:spPr>
        <p:txBody>
          <a:bodyPr>
            <a:normAutofit/>
          </a:bodyPr>
          <a:lstStyle/>
          <a:p>
            <a:r>
              <a:rPr lang="en-US" sz="2400" b="1" dirty="0">
                <a:solidFill>
                  <a:srgbClr val="FFC000"/>
                </a:solidFill>
              </a:rPr>
              <a:t>After a </a:t>
            </a:r>
            <a:r>
              <a:rPr lang="en-US" sz="2400" b="1" dirty="0" err="1">
                <a:solidFill>
                  <a:srgbClr val="FFC000"/>
                </a:solidFill>
              </a:rPr>
              <a:t>nonmolar</a:t>
            </a:r>
            <a:r>
              <a:rPr lang="en-US" sz="2400" b="1" dirty="0">
                <a:solidFill>
                  <a:srgbClr val="FFC000"/>
                </a:solidFill>
              </a:rPr>
              <a:t> pregnancy </a:t>
            </a:r>
            <a:r>
              <a:rPr lang="en-US" sz="2400" dirty="0"/>
              <a:t> </a:t>
            </a:r>
            <a:endParaRPr lang="en-US" sz="2400" dirty="0" smtClean="0"/>
          </a:p>
          <a:p>
            <a:r>
              <a:rPr lang="en-US" sz="2400" dirty="0" smtClean="0"/>
              <a:t>Malignant </a:t>
            </a:r>
            <a:r>
              <a:rPr lang="en-US" sz="2400" dirty="0"/>
              <a:t>GTD after a </a:t>
            </a:r>
            <a:r>
              <a:rPr lang="en-US" sz="2400" dirty="0" err="1"/>
              <a:t>nonmolar</a:t>
            </a:r>
            <a:r>
              <a:rPr lang="en-US" sz="2400" dirty="0"/>
              <a:t> pregnancy is diagnosed histologically or clinically by plateau or rise in </a:t>
            </a:r>
            <a:r>
              <a:rPr lang="en-US" sz="2400" dirty="0" err="1"/>
              <a:t>hCG</a:t>
            </a:r>
            <a:r>
              <a:rPr lang="en-US" sz="2400" dirty="0"/>
              <a:t>.  The diagnosis is virtually always </a:t>
            </a:r>
            <a:r>
              <a:rPr lang="en-US" sz="2400" dirty="0" err="1"/>
              <a:t>choriocarcinoma</a:t>
            </a:r>
            <a:r>
              <a:rPr lang="en-US" sz="2400" dirty="0"/>
              <a:t>, rarely a placental site trophoblastic tumor (PSTT). </a:t>
            </a:r>
          </a:p>
          <a:p>
            <a:r>
              <a:rPr lang="en-US" sz="2400" dirty="0" err="1"/>
              <a:t>Choriocarcinoma</a:t>
            </a:r>
            <a:r>
              <a:rPr lang="en-US" sz="2400" dirty="0"/>
              <a:t> — </a:t>
            </a:r>
            <a:r>
              <a:rPr lang="en-US" sz="2400" dirty="0" err="1"/>
              <a:t>Choriocarcinoma</a:t>
            </a:r>
            <a:r>
              <a:rPr lang="en-US" sz="2400" dirty="0"/>
              <a:t> arising from </a:t>
            </a:r>
            <a:r>
              <a:rPr lang="en-US" sz="2400" dirty="0" err="1"/>
              <a:t>cytotrophoblast</a:t>
            </a:r>
            <a:r>
              <a:rPr lang="en-US" sz="2400" dirty="0"/>
              <a:t> occurs in approximately 1 in 16,000 normal gestations, 1 in 15,000 abortions, and 1 in 40 complete molar pregnancies</a:t>
            </a:r>
            <a:r>
              <a:rPr lang="en-US" sz="2400" dirty="0" smtClean="0"/>
              <a:t>.</a:t>
            </a:r>
          </a:p>
          <a:p>
            <a:r>
              <a:rPr lang="en-US" sz="2400" dirty="0" smtClean="0"/>
              <a:t> </a:t>
            </a:r>
            <a:r>
              <a:rPr lang="en-US" sz="2400" dirty="0"/>
              <a:t>About 50 percent of cases of </a:t>
            </a:r>
            <a:r>
              <a:rPr lang="en-US" sz="2400" dirty="0" err="1"/>
              <a:t>choriocarcinoma</a:t>
            </a:r>
            <a:r>
              <a:rPr lang="en-US" sz="2400" dirty="0"/>
              <a:t> arise from complete </a:t>
            </a:r>
            <a:r>
              <a:rPr lang="en-US" sz="2400" dirty="0" err="1"/>
              <a:t>hydatidiform</a:t>
            </a:r>
            <a:r>
              <a:rPr lang="en-US" sz="2400" dirty="0"/>
              <a:t> mole, an additional 25 percent arise after normal pregnancies, and 25 percent follow spontaneous abortion or ectopic pregnancy </a:t>
            </a:r>
            <a:r>
              <a:rPr lang="en-US" sz="2400" dirty="0" smtClean="0"/>
              <a:t>. </a:t>
            </a:r>
            <a:endParaRPr lang="en-US" sz="2400" dirty="0"/>
          </a:p>
        </p:txBody>
      </p:sp>
    </p:spTree>
    <p:extLst>
      <p:ext uri="{BB962C8B-B14F-4D97-AF65-F5344CB8AC3E}">
        <p14:creationId xmlns="" xmlns:p14="http://schemas.microsoft.com/office/powerpoint/2010/main" val="137918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14282" y="214290"/>
            <a:ext cx="8643998" cy="633891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Choriocarcinoma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is the most aggressive GTN, and is characterized by early vascular invasion and widespread metastases. Irregular vaginal bleeding is the most frequent symptom. The typical clinical presentation is late postpartum bleeding, which persists beyond the usual six to eight weeks. Primary or secondary postpartum hemorrhage are other common presentations. However, abnormal vaginal bleeding may develop a year or more after an antecedent pregnancy. Hemorrhage can be severe if the tumor erodes through the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myometrium</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uterine vessels.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Respiratory symptoms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eg</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cough, chest pain,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hemoptysis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signs of gastrointestinal, urologic, and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intracerebral</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bleeding are indicative of metastatic disease. Hepatic involvement from advanced disease may cause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epigastric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right upper quadrant pain.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Physical examination often reveals an enlarged uterus and bilateral ovarian cysts. Vaginal metastases are present in about 30 percent of cases; these lesions are very vascular and prone to bleeding; they may also become infected</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8600"/>
            <a:ext cx="7924800" cy="6553200"/>
          </a:xfrm>
        </p:spPr>
        <p:txBody>
          <a:bodyPr>
            <a:normAutofit fontScale="85000" lnSpcReduction="20000"/>
          </a:bodyPr>
          <a:lstStyle/>
          <a:p>
            <a:pPr marL="0" indent="0">
              <a:buNone/>
            </a:pPr>
            <a:r>
              <a:rPr lang="en-US" sz="3800" b="1" dirty="0" smtClean="0">
                <a:solidFill>
                  <a:srgbClr val="FFC000"/>
                </a:solidFill>
              </a:rPr>
              <a:t>DIAGNOSIS OF MALIGNANT DISEASE</a:t>
            </a:r>
          </a:p>
          <a:p>
            <a:r>
              <a:rPr lang="en-US" sz="2400" dirty="0" err="1" smtClean="0"/>
              <a:t>hCG</a:t>
            </a:r>
            <a:r>
              <a:rPr lang="en-US" sz="2400" dirty="0" smtClean="0"/>
              <a:t> </a:t>
            </a:r>
            <a:r>
              <a:rPr lang="en-US" sz="2400" dirty="0"/>
              <a:t>levels should be monitored serially after treatment of a molar pregnancy. In a representative study, the average times to normalization of serum </a:t>
            </a:r>
            <a:r>
              <a:rPr lang="en-US" sz="2400" dirty="0" err="1"/>
              <a:t>hCG</a:t>
            </a:r>
            <a:r>
              <a:rPr lang="en-US" sz="2400" dirty="0"/>
              <a:t> after a complete or partial mole were 99 and 59 days, respectively </a:t>
            </a:r>
            <a:endParaRPr lang="en-US" sz="2400" dirty="0" smtClean="0"/>
          </a:p>
          <a:p>
            <a:r>
              <a:rPr lang="en-US" sz="2400" dirty="0" smtClean="0"/>
              <a:t>According </a:t>
            </a:r>
            <a:r>
              <a:rPr lang="en-US" sz="2400" dirty="0"/>
              <a:t>to FIGO criteria, the presence of persistent (malignant) GTD after evacuation of a complete or partial molar pregnancy should be suspected if any of the following is present </a:t>
            </a:r>
            <a:r>
              <a:rPr lang="en-US" sz="2400" dirty="0" smtClean="0"/>
              <a:t>: </a:t>
            </a:r>
            <a:endParaRPr lang="en-US" sz="2400" dirty="0"/>
          </a:p>
          <a:p>
            <a:pPr marL="457200" indent="-457200">
              <a:buFont typeface="+mj-lt"/>
              <a:buAutoNum type="arabicPeriod"/>
            </a:pPr>
            <a:r>
              <a:rPr lang="en-US" sz="2400" dirty="0"/>
              <a:t>A serum </a:t>
            </a:r>
            <a:r>
              <a:rPr lang="en-US" sz="2400" dirty="0" err="1"/>
              <a:t>hCG</a:t>
            </a:r>
            <a:r>
              <a:rPr lang="en-US" sz="2400" dirty="0"/>
              <a:t> concentration that plateaus (decline of less than 10 percent for at least four values over three weeks) </a:t>
            </a:r>
          </a:p>
          <a:p>
            <a:pPr marL="457200" indent="-457200">
              <a:buFont typeface="+mj-lt"/>
              <a:buAutoNum type="arabicPeriod"/>
            </a:pPr>
            <a:r>
              <a:rPr lang="en-US" sz="2400" dirty="0"/>
              <a:t>A serum </a:t>
            </a:r>
            <a:r>
              <a:rPr lang="en-US" sz="2400" dirty="0" err="1"/>
              <a:t>hCG</a:t>
            </a:r>
            <a:r>
              <a:rPr lang="en-US" sz="2400" dirty="0"/>
              <a:t> concentration that rises (increase more than 10 percent of three values over two consecutive weeks </a:t>
            </a:r>
            <a:r>
              <a:rPr lang="en-US" sz="2400" dirty="0" err="1"/>
              <a:t>eg</a:t>
            </a:r>
            <a:r>
              <a:rPr lang="en-US" sz="2400" dirty="0"/>
              <a:t>, day 1, 7, 14) </a:t>
            </a:r>
          </a:p>
          <a:p>
            <a:pPr marL="457200" indent="-457200">
              <a:buFont typeface="+mj-lt"/>
              <a:buAutoNum type="arabicPeriod"/>
            </a:pPr>
            <a:r>
              <a:rPr lang="en-US" sz="2400" dirty="0"/>
              <a:t>Persistence of detectable serum </a:t>
            </a:r>
            <a:r>
              <a:rPr lang="en-US" sz="2400" dirty="0" err="1"/>
              <a:t>hCG</a:t>
            </a:r>
            <a:r>
              <a:rPr lang="en-US" sz="2400" dirty="0"/>
              <a:t> for more than six months after molar evacuation </a:t>
            </a:r>
            <a:endParaRPr lang="en-US" sz="2400" dirty="0" smtClean="0"/>
          </a:p>
          <a:p>
            <a:pPr marL="457200" indent="-457200">
              <a:buFont typeface="+mj-lt"/>
              <a:buAutoNum type="arabicPeriod"/>
            </a:pPr>
            <a:r>
              <a:rPr lang="en-US" sz="2400" dirty="0"/>
              <a:t>The histologic identification of </a:t>
            </a:r>
            <a:r>
              <a:rPr lang="en-US" sz="2400" dirty="0" err="1"/>
              <a:t>choriocarcinoma</a:t>
            </a:r>
            <a:endParaRPr lang="en-US" sz="2400" dirty="0"/>
          </a:p>
          <a:p>
            <a:pPr marL="457200" indent="-457200">
              <a:buFont typeface="+mj-lt"/>
              <a:buAutoNum type="arabicPeriod"/>
            </a:pPr>
            <a:r>
              <a:rPr lang="en-US" sz="2400" dirty="0" smtClean="0"/>
              <a:t>The </a:t>
            </a:r>
            <a:r>
              <a:rPr lang="en-US" sz="2400" dirty="0"/>
              <a:t>presence of metastatic disease usually implies the presence of </a:t>
            </a:r>
            <a:r>
              <a:rPr lang="en-US" sz="2400" dirty="0" err="1"/>
              <a:t>choriocarcinoma</a:t>
            </a:r>
            <a:r>
              <a:rPr lang="en-US" sz="2400" dirty="0"/>
              <a:t> rather than invasive mole</a:t>
            </a:r>
            <a:r>
              <a:rPr lang="en-US" sz="2400" dirty="0" smtClean="0"/>
              <a:t>.</a:t>
            </a:r>
          </a:p>
          <a:p>
            <a:r>
              <a:rPr lang="en-US" sz="2400" dirty="0"/>
              <a:t>Approximately 90 percent of these cases represent invasive mole, and &lt;10 percent are </a:t>
            </a:r>
            <a:r>
              <a:rPr lang="en-US" sz="2400" dirty="0" err="1"/>
              <a:t>choriocarcinomas</a:t>
            </a:r>
            <a:r>
              <a:rPr lang="en-US" sz="2400" dirty="0"/>
              <a:t>; PSTTs are rare. </a:t>
            </a:r>
          </a:p>
          <a:p>
            <a:pPr marL="457200" indent="-457200">
              <a:buFont typeface="+mj-lt"/>
              <a:buAutoNum type="arabicPeriod"/>
            </a:pPr>
            <a:endParaRPr lang="en-US" sz="2400" dirty="0"/>
          </a:p>
          <a:p>
            <a:pPr marL="0" indent="0">
              <a:buNone/>
            </a:pPr>
            <a:endParaRPr lang="en-US" sz="2400" dirty="0"/>
          </a:p>
        </p:txBody>
      </p:sp>
    </p:spTree>
    <p:extLst>
      <p:ext uri="{BB962C8B-B14F-4D97-AF65-F5344CB8AC3E}">
        <p14:creationId xmlns="" xmlns:p14="http://schemas.microsoft.com/office/powerpoint/2010/main" val="318892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0"/>
            <a:ext cx="7924800" cy="6553200"/>
          </a:xfrm>
        </p:spPr>
        <p:txBody>
          <a:bodyPr/>
          <a:lstStyle/>
          <a:p>
            <a:pPr marL="0" indent="0">
              <a:buNone/>
            </a:pPr>
            <a:r>
              <a:rPr lang="en-US" sz="3200" b="1" dirty="0" smtClean="0">
                <a:solidFill>
                  <a:srgbClr val="FFC000"/>
                </a:solidFill>
              </a:rPr>
              <a:t>ROLE OF U/S IN MALIGNANT DISEASE </a:t>
            </a:r>
          </a:p>
          <a:p>
            <a:r>
              <a:rPr lang="en-US" dirty="0" smtClean="0"/>
              <a:t>Invasive </a:t>
            </a:r>
            <a:r>
              <a:rPr lang="en-US" dirty="0"/>
              <a:t>mole typically appears as one or more poorly defined masses in the uterus with anechoic areas. Color Doppler of the anechoic areas reveals high vascular flow. Invasion into the myometrium may be visualized. </a:t>
            </a:r>
            <a:endParaRPr lang="en-US" dirty="0" smtClean="0"/>
          </a:p>
          <a:p>
            <a:r>
              <a:rPr lang="en-US" dirty="0" err="1" smtClean="0"/>
              <a:t>Choriocarcinoma</a:t>
            </a:r>
            <a:r>
              <a:rPr lang="en-US" dirty="0" smtClean="0"/>
              <a:t> </a:t>
            </a:r>
            <a:r>
              <a:rPr lang="en-US" dirty="0"/>
              <a:t>and PSTT — </a:t>
            </a:r>
            <a:r>
              <a:rPr lang="en-US" dirty="0" err="1"/>
              <a:t>Choriocarcinoma</a:t>
            </a:r>
            <a:r>
              <a:rPr lang="en-US" dirty="0"/>
              <a:t> appears as a mass enlarging the uterus, with a heterogeneous appearance that correlates with areas of necrosis and </a:t>
            </a:r>
            <a:r>
              <a:rPr lang="en-US" dirty="0" smtClean="0"/>
              <a:t>hemorrhage. </a:t>
            </a:r>
            <a:r>
              <a:rPr lang="en-US" dirty="0"/>
              <a:t>The tumor is usually markedly </a:t>
            </a:r>
            <a:r>
              <a:rPr lang="en-US" dirty="0" err="1"/>
              <a:t>hypervascular</a:t>
            </a:r>
            <a:r>
              <a:rPr lang="en-US" dirty="0"/>
              <a:t> on color Doppler </a:t>
            </a:r>
            <a:r>
              <a:rPr lang="en-US" dirty="0" smtClean="0"/>
              <a:t>. </a:t>
            </a:r>
            <a:r>
              <a:rPr lang="en-US" dirty="0"/>
              <a:t>The tumor may extend into the </a:t>
            </a:r>
            <a:r>
              <a:rPr lang="en-US" dirty="0" err="1"/>
              <a:t>parametrium</a:t>
            </a: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9486" y="2736669"/>
            <a:ext cx="4724400" cy="4114800"/>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19600" y="2736669"/>
            <a:ext cx="4515555" cy="4058238"/>
          </a:xfrm>
          <a:prstGeom prst="rect">
            <a:avLst/>
          </a:prstGeom>
        </p:spPr>
      </p:pic>
    </p:spTree>
    <p:extLst>
      <p:ext uri="{BB962C8B-B14F-4D97-AF65-F5344CB8AC3E}">
        <p14:creationId xmlns="" xmlns:p14="http://schemas.microsoft.com/office/powerpoint/2010/main" val="329911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685800" y="609600"/>
            <a:ext cx="8077200" cy="5890890"/>
          </a:xfrm>
        </p:spPr>
      </p:pic>
    </p:spTree>
    <p:extLst>
      <p:ext uri="{BB962C8B-B14F-4D97-AF65-F5344CB8AC3E}">
        <p14:creationId xmlns="" xmlns:p14="http://schemas.microsoft.com/office/powerpoint/2010/main" val="424674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C000"/>
                </a:solidFill>
              </a:rPr>
              <a:t>types of GTD</a:t>
            </a:r>
          </a:p>
        </p:txBody>
      </p:sp>
      <p:sp>
        <p:nvSpPr>
          <p:cNvPr id="3" name="Content Placeholder 2"/>
          <p:cNvSpPr>
            <a:spLocks noGrp="1"/>
          </p:cNvSpPr>
          <p:nvPr>
            <p:ph sz="quarter" idx="13"/>
          </p:nvPr>
        </p:nvSpPr>
        <p:spPr/>
        <p:txBody>
          <a:bodyPr/>
          <a:lstStyle/>
          <a:p>
            <a:pPr>
              <a:buFont typeface="+mj-lt"/>
              <a:buAutoNum type="arabicPeriod"/>
            </a:pPr>
            <a:r>
              <a:rPr lang="en-US" sz="3200" dirty="0" err="1"/>
              <a:t>Hydatidiform</a:t>
            </a:r>
            <a:r>
              <a:rPr lang="en-US" sz="3200" dirty="0"/>
              <a:t> mole (complete or partial) </a:t>
            </a:r>
          </a:p>
          <a:p>
            <a:pPr>
              <a:buFont typeface="+mj-lt"/>
              <a:buAutoNum type="arabicPeriod"/>
            </a:pPr>
            <a:r>
              <a:rPr lang="en-US" sz="3200" dirty="0"/>
              <a:t>Persistent/invasive gestational trophoblastic neoplasia (GTN) </a:t>
            </a:r>
          </a:p>
          <a:p>
            <a:pPr>
              <a:buFont typeface="+mj-lt"/>
              <a:buAutoNum type="arabicPeriod"/>
            </a:pPr>
            <a:r>
              <a:rPr lang="en-US" sz="3200" dirty="0" err="1"/>
              <a:t>Choriocarcinoma</a:t>
            </a:r>
            <a:r>
              <a:rPr lang="en-US" sz="3200" dirty="0"/>
              <a:t> </a:t>
            </a:r>
          </a:p>
          <a:p>
            <a:pPr>
              <a:buFont typeface="+mj-lt"/>
              <a:buAutoNum type="arabicPeriod"/>
            </a:pPr>
            <a:r>
              <a:rPr lang="en-US" sz="3200" dirty="0"/>
              <a:t>Placental site trophoblastic tumors </a:t>
            </a:r>
          </a:p>
          <a:p>
            <a:r>
              <a:rPr lang="en-US" dirty="0" smtClean="0"/>
              <a:t>. </a:t>
            </a:r>
            <a:endParaRPr lang="en-US" dirty="0"/>
          </a:p>
        </p:txBody>
      </p:sp>
    </p:spTree>
    <p:extLst>
      <p:ext uri="{BB962C8B-B14F-4D97-AF65-F5344CB8AC3E}">
        <p14:creationId xmlns="" xmlns:p14="http://schemas.microsoft.com/office/powerpoint/2010/main" val="3494559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11156"/>
          </a:xfrm>
        </p:spPr>
        <p:txBody>
          <a:bodyPr/>
          <a:lstStyle/>
          <a:p>
            <a:r>
              <a:rPr lang="en-US" sz="3200" b="1" dirty="0">
                <a:solidFill>
                  <a:srgbClr val="FFC000"/>
                </a:solidFill>
              </a:rPr>
              <a:t>Staging and prognostic stratification</a:t>
            </a:r>
          </a:p>
        </p:txBody>
      </p:sp>
      <p:sp>
        <p:nvSpPr>
          <p:cNvPr id="3" name="Content Placeholder 2"/>
          <p:cNvSpPr>
            <a:spLocks noGrp="1"/>
          </p:cNvSpPr>
          <p:nvPr>
            <p:ph sz="quarter" idx="13"/>
          </p:nvPr>
        </p:nvSpPr>
        <p:spPr>
          <a:xfrm>
            <a:off x="214282" y="857232"/>
            <a:ext cx="8715436" cy="4857768"/>
          </a:xfrm>
        </p:spPr>
        <p:txBody>
          <a:bodyPr>
            <a:noAutofit/>
          </a:bodyPr>
          <a:lstStyle/>
          <a:p>
            <a:pPr>
              <a:buFont typeface="+mj-lt"/>
              <a:buAutoNum type="arabicPeriod"/>
            </a:pPr>
            <a:r>
              <a:rPr lang="en-US" sz="2400" dirty="0"/>
              <a:t>Stage I — All patients with persistently elevated beta-</a:t>
            </a:r>
            <a:r>
              <a:rPr lang="en-US" sz="2400" dirty="0" err="1"/>
              <a:t>hCG</a:t>
            </a:r>
            <a:r>
              <a:rPr lang="en-US" sz="2400" dirty="0"/>
              <a:t> levels and tumor confined to the uterus. </a:t>
            </a:r>
          </a:p>
          <a:p>
            <a:pPr>
              <a:buFont typeface="+mj-lt"/>
              <a:buAutoNum type="arabicPeriod"/>
            </a:pPr>
            <a:r>
              <a:rPr lang="en-US" sz="2400" dirty="0"/>
              <a:t>Stage II — The presence of tumor outside of the uterus, but limited to the vagina and/or pelvis. </a:t>
            </a:r>
          </a:p>
          <a:p>
            <a:pPr>
              <a:buFont typeface="+mj-lt"/>
              <a:buAutoNum type="arabicPeriod"/>
            </a:pPr>
            <a:r>
              <a:rPr lang="en-US" sz="2400" dirty="0"/>
              <a:t>Stage III — Pulmonary metastases with or without uterine, vaginal, or pelvic involvement. </a:t>
            </a:r>
          </a:p>
          <a:p>
            <a:pPr>
              <a:buFont typeface="+mj-lt"/>
              <a:buAutoNum type="arabicPeriod"/>
            </a:pPr>
            <a:r>
              <a:rPr lang="en-US" sz="2400" dirty="0"/>
              <a:t>Stage IV — All other metastatic sites (</a:t>
            </a:r>
            <a:r>
              <a:rPr lang="en-US" sz="2400" dirty="0" err="1"/>
              <a:t>eg</a:t>
            </a:r>
            <a:r>
              <a:rPr lang="en-US" sz="2400" dirty="0"/>
              <a:t>, brain, liver, kidneys, gastrointestinal tract). </a:t>
            </a:r>
          </a:p>
          <a:p>
            <a:r>
              <a:rPr lang="en-US" sz="2400" dirty="0"/>
              <a:t>All stages were further stratified as A, B or C depending on the presence or absence of one or both of two risk factors for recurrence (beta-</a:t>
            </a:r>
            <a:r>
              <a:rPr lang="en-US" sz="2400" dirty="0" err="1"/>
              <a:t>hCG</a:t>
            </a:r>
            <a:r>
              <a:rPr lang="en-US" sz="2400" dirty="0"/>
              <a:t> ≥100,000 </a:t>
            </a:r>
            <a:r>
              <a:rPr lang="en-US" sz="2400" dirty="0" err="1"/>
              <a:t>mIU</a:t>
            </a:r>
            <a:r>
              <a:rPr lang="en-US" sz="2400" dirty="0"/>
              <a:t>/mL, or the detection of disease more than six months followed termination of an antecedent pregnancy).</a:t>
            </a:r>
          </a:p>
        </p:txBody>
      </p:sp>
    </p:spTree>
    <p:extLst>
      <p:ext uri="{BB962C8B-B14F-4D97-AF65-F5344CB8AC3E}">
        <p14:creationId xmlns="" xmlns:p14="http://schemas.microsoft.com/office/powerpoint/2010/main" val="153873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14282" y="304800"/>
            <a:ext cx="8715436" cy="1981192"/>
          </a:xfrm>
        </p:spPr>
        <p:txBody>
          <a:bodyPr>
            <a:normAutofit/>
          </a:bodyPr>
          <a:lstStyle/>
          <a:p>
            <a:r>
              <a:rPr lang="en-US" sz="2000" dirty="0"/>
              <a:t>In addition to its prognostic utility, the revised staging system is also capable of predicting which patients are likely to respond poorly to single-agent chemotherapy. A prognostic score of 7 or higher is considered a high-risk score; all of these patients are more likely to be resistant to single agent therapy and require combination chemotherapy. Patients with scores under 7 are considered low-risk and can usually be managed using single-agent chemotherapy</a:t>
            </a: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60" y="2670674"/>
            <a:ext cx="8858280" cy="4187326"/>
          </a:xfrm>
          <a:prstGeom prst="rect">
            <a:avLst/>
          </a:prstGeom>
        </p:spPr>
      </p:pic>
    </p:spTree>
    <p:extLst>
      <p:ext uri="{BB962C8B-B14F-4D97-AF65-F5344CB8AC3E}">
        <p14:creationId xmlns="" xmlns:p14="http://schemas.microsoft.com/office/powerpoint/2010/main" val="1136397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04800"/>
            <a:ext cx="7924800" cy="6172200"/>
          </a:xfrm>
        </p:spPr>
        <p:txBody>
          <a:bodyPr>
            <a:normAutofit fontScale="85000" lnSpcReduction="10000"/>
          </a:bodyPr>
          <a:lstStyle/>
          <a:p>
            <a:pPr marL="0" indent="0">
              <a:buNone/>
            </a:pPr>
            <a:r>
              <a:rPr lang="en-US" sz="3800" b="1" dirty="0" smtClean="0">
                <a:solidFill>
                  <a:srgbClr val="FFC000"/>
                </a:solidFill>
              </a:rPr>
              <a:t>Single-agent </a:t>
            </a:r>
            <a:r>
              <a:rPr lang="en-US" sz="3800" b="1" dirty="0">
                <a:solidFill>
                  <a:srgbClr val="FFC000"/>
                </a:solidFill>
              </a:rPr>
              <a:t>chemotherapy </a:t>
            </a:r>
            <a:endParaRPr lang="en-US" sz="3800" b="1" dirty="0" smtClean="0">
              <a:solidFill>
                <a:srgbClr val="FFC000"/>
              </a:solidFill>
            </a:endParaRPr>
          </a:p>
          <a:p>
            <a:r>
              <a:rPr lang="en-US" sz="2800" b="1" dirty="0">
                <a:solidFill>
                  <a:schemeClr val="tx2"/>
                </a:solidFill>
              </a:rPr>
              <a:t>Methotrexate with and without </a:t>
            </a:r>
            <a:r>
              <a:rPr lang="en-US" sz="2800" b="1" dirty="0" err="1" smtClean="0">
                <a:solidFill>
                  <a:schemeClr val="tx2"/>
                </a:solidFill>
              </a:rPr>
              <a:t>leucovorin</a:t>
            </a:r>
            <a:endParaRPr lang="en-US" sz="2800" b="1" dirty="0" smtClean="0">
              <a:solidFill>
                <a:schemeClr val="tx2"/>
              </a:solidFill>
            </a:endParaRPr>
          </a:p>
          <a:p>
            <a:r>
              <a:rPr lang="en-US" sz="2400" dirty="0" err="1" smtClean="0"/>
              <a:t>ceveral</a:t>
            </a:r>
            <a:r>
              <a:rPr lang="en-US" sz="2400" dirty="0" smtClean="0"/>
              <a:t> </a:t>
            </a:r>
            <a:r>
              <a:rPr lang="en-US" sz="2400" dirty="0"/>
              <a:t>dosing regimens for single agent MTX with or without </a:t>
            </a:r>
            <a:r>
              <a:rPr lang="en-US" sz="2400" dirty="0" err="1" smtClean="0"/>
              <a:t>leucovorin</a:t>
            </a:r>
            <a:r>
              <a:rPr lang="en-US" sz="2400" dirty="0" smtClean="0"/>
              <a:t>, are </a:t>
            </a:r>
            <a:r>
              <a:rPr lang="en-US" sz="2400" dirty="0"/>
              <a:t>in clinical use</a:t>
            </a:r>
            <a:r>
              <a:rPr lang="en-US" sz="2400" dirty="0" smtClean="0"/>
              <a:t>,</a:t>
            </a:r>
          </a:p>
          <a:p>
            <a:pPr marL="457200" indent="-457200">
              <a:buFont typeface="+mj-lt"/>
              <a:buAutoNum type="arabicPeriod"/>
            </a:pPr>
            <a:r>
              <a:rPr lang="en-US" sz="2400" dirty="0" err="1"/>
              <a:t>Infusional</a:t>
            </a:r>
            <a:r>
              <a:rPr lang="en-US" sz="2400" dirty="0"/>
              <a:t> MTX is administered as a single IV bolus dose of MTX 100 mg/m </a:t>
            </a:r>
            <a:r>
              <a:rPr lang="en-US" sz="2400" baseline="30000" dirty="0"/>
              <a:t>2 </a:t>
            </a:r>
            <a:r>
              <a:rPr lang="en-US" sz="2400" dirty="0"/>
              <a:t>over 30 minutes followed by a 12-hour infusion of MTX 200 mg/m </a:t>
            </a:r>
            <a:r>
              <a:rPr lang="en-US" sz="2400" baseline="30000" dirty="0"/>
              <a:t>2 </a:t>
            </a:r>
            <a:r>
              <a:rPr lang="en-US" sz="2400" dirty="0"/>
              <a:t>, with or without </a:t>
            </a:r>
            <a:r>
              <a:rPr lang="en-US" sz="2400" dirty="0" err="1"/>
              <a:t>leucovorin</a:t>
            </a:r>
            <a:r>
              <a:rPr lang="en-US" sz="2400" dirty="0"/>
              <a:t> rescue </a:t>
            </a:r>
            <a:endParaRPr lang="en-US" sz="2400" dirty="0" smtClean="0"/>
          </a:p>
          <a:p>
            <a:pPr marL="457200" indent="-457200">
              <a:buFont typeface="+mj-lt"/>
              <a:buAutoNum type="arabicPeriod"/>
            </a:pPr>
            <a:r>
              <a:rPr lang="en-US" sz="2400" dirty="0"/>
              <a:t>A regimen of weekly MTX (30 to 50 mg/m </a:t>
            </a:r>
            <a:r>
              <a:rPr lang="en-US" sz="2400" baseline="30000" dirty="0"/>
              <a:t>2 </a:t>
            </a:r>
            <a:r>
              <a:rPr lang="en-US" sz="2400" dirty="0"/>
              <a:t>IM weekly) </a:t>
            </a:r>
            <a:endParaRPr lang="en-US" sz="2400" dirty="0" smtClean="0"/>
          </a:p>
          <a:p>
            <a:pPr marL="457200" indent="-457200">
              <a:buFont typeface="+mj-lt"/>
              <a:buAutoNum type="arabicPeriod"/>
            </a:pPr>
            <a:r>
              <a:rPr lang="en-US" sz="2400" dirty="0"/>
              <a:t>An eight-day regimen of MTX (1 mg/kg IM every other day for four doses) and </a:t>
            </a:r>
            <a:r>
              <a:rPr lang="en-US" sz="2400" dirty="0" err="1"/>
              <a:t>leucovorin</a:t>
            </a:r>
            <a:r>
              <a:rPr lang="en-US" sz="2400" dirty="0"/>
              <a:t> calcium (0.1 mg/kg, given once, 24 hours after each dose) is easy to administer and well </a:t>
            </a:r>
            <a:r>
              <a:rPr lang="en-US" sz="2400" dirty="0" smtClean="0"/>
              <a:t>tolerated</a:t>
            </a:r>
          </a:p>
          <a:p>
            <a:r>
              <a:rPr lang="en-US" sz="2800" b="1" dirty="0" err="1" smtClean="0">
                <a:solidFill>
                  <a:schemeClr val="tx2"/>
                </a:solidFill>
              </a:rPr>
              <a:t>Dactinomycin</a:t>
            </a:r>
            <a:r>
              <a:rPr lang="en-US" sz="2400" dirty="0" smtClean="0"/>
              <a:t> </a:t>
            </a:r>
            <a:r>
              <a:rPr lang="en-US" sz="2400" dirty="0"/>
              <a:t>  </a:t>
            </a:r>
            <a:endParaRPr lang="en-US" sz="2400" dirty="0" smtClean="0"/>
          </a:p>
          <a:p>
            <a:r>
              <a:rPr lang="en-US" sz="2400" dirty="0" smtClean="0"/>
              <a:t>Older </a:t>
            </a:r>
            <a:r>
              <a:rPr lang="en-US" sz="2400" dirty="0"/>
              <a:t>retrospective series suggested that single </a:t>
            </a:r>
            <a:r>
              <a:rPr lang="en-US" sz="2400" dirty="0" smtClean="0"/>
              <a:t>agent </a:t>
            </a:r>
            <a:r>
              <a:rPr lang="en-US" sz="2400" dirty="0" err="1" smtClean="0"/>
              <a:t>dactinomycin</a:t>
            </a:r>
            <a:r>
              <a:rPr lang="en-US" sz="2400" dirty="0"/>
              <a:t> </a:t>
            </a:r>
            <a:r>
              <a:rPr lang="en-US" sz="2400" dirty="0" smtClean="0"/>
              <a:t>(</a:t>
            </a:r>
            <a:r>
              <a:rPr lang="en-US" sz="2400" dirty="0" err="1" smtClean="0"/>
              <a:t>actinomycin</a:t>
            </a:r>
            <a:r>
              <a:rPr lang="en-US" sz="2400" dirty="0" smtClean="0"/>
              <a:t> </a:t>
            </a:r>
            <a:r>
              <a:rPr lang="en-US" sz="2400" dirty="0"/>
              <a:t>D) was as effective but more toxic than MTX monotherapy when used for initial treatment of patients with low-risk GTD. </a:t>
            </a:r>
            <a:endParaRPr lang="en-US" sz="2400" dirty="0" smtClean="0"/>
          </a:p>
          <a:p>
            <a:r>
              <a:rPr lang="en-US" sz="2400" dirty="0"/>
              <a:t>F</a:t>
            </a:r>
            <a:r>
              <a:rPr lang="en-US" sz="2400" dirty="0" smtClean="0"/>
              <a:t>ive-day </a:t>
            </a:r>
            <a:r>
              <a:rPr lang="en-US" sz="2400" dirty="0"/>
              <a:t>regimens (12 mcg/kg or 0.5 mg total dose daily for five days, repeated every two </a:t>
            </a:r>
            <a:r>
              <a:rPr lang="en-US" sz="2400" dirty="0" smtClean="0"/>
              <a:t>weeks)</a:t>
            </a:r>
            <a:endParaRPr lang="en-US" sz="2400" dirty="0"/>
          </a:p>
        </p:txBody>
      </p:sp>
    </p:spTree>
    <p:extLst>
      <p:ext uri="{BB962C8B-B14F-4D97-AF65-F5344CB8AC3E}">
        <p14:creationId xmlns="" xmlns:p14="http://schemas.microsoft.com/office/powerpoint/2010/main" val="2819518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82594"/>
          </a:xfrm>
        </p:spPr>
        <p:txBody>
          <a:bodyPr/>
          <a:lstStyle/>
          <a:p>
            <a:r>
              <a:rPr lang="en-US" sz="3200" b="1" cap="none" dirty="0" err="1" smtClean="0">
                <a:solidFill>
                  <a:srgbClr val="FFC000"/>
                </a:solidFill>
              </a:rPr>
              <a:t>Multiagent</a:t>
            </a:r>
            <a:r>
              <a:rPr lang="en-US" sz="3200" b="1" cap="none" dirty="0" smtClean="0">
                <a:solidFill>
                  <a:srgbClr val="FFC000"/>
                </a:solidFill>
              </a:rPr>
              <a:t> chemotherapy</a:t>
            </a:r>
            <a:endParaRPr lang="en-US" sz="3200" b="1" cap="none" dirty="0">
              <a:solidFill>
                <a:srgbClr val="FFC000"/>
              </a:solidFill>
            </a:endParaRPr>
          </a:p>
        </p:txBody>
      </p:sp>
      <p:sp>
        <p:nvSpPr>
          <p:cNvPr id="3" name="Content Placeholder 2"/>
          <p:cNvSpPr>
            <a:spLocks noGrp="1"/>
          </p:cNvSpPr>
          <p:nvPr>
            <p:ph sz="quarter" idx="13"/>
          </p:nvPr>
        </p:nvSpPr>
        <p:spPr>
          <a:xfrm>
            <a:off x="142844" y="928670"/>
            <a:ext cx="8858312" cy="5395930"/>
          </a:xfrm>
        </p:spPr>
        <p:txBody>
          <a:bodyPr>
            <a:normAutofit/>
          </a:bodyPr>
          <a:lstStyle/>
          <a:p>
            <a:r>
              <a:rPr lang="en-US" sz="2000" b="1" dirty="0">
                <a:solidFill>
                  <a:schemeClr val="tx2"/>
                </a:solidFill>
              </a:rPr>
              <a:t>EMA/CO </a:t>
            </a:r>
            <a:endParaRPr lang="en-US" sz="2000" b="1" dirty="0" smtClean="0">
              <a:solidFill>
                <a:schemeClr val="tx2"/>
              </a:solidFill>
            </a:endParaRPr>
          </a:p>
          <a:p>
            <a:r>
              <a:rPr lang="en-US" sz="2000" dirty="0" smtClean="0"/>
              <a:t>Despite </a:t>
            </a:r>
            <a:r>
              <a:rPr lang="en-US" sz="2000" dirty="0"/>
              <a:t>the absence of randomized trials to prove its superiority, the combination of </a:t>
            </a:r>
            <a:r>
              <a:rPr lang="en-US" sz="2000" dirty="0" smtClean="0"/>
              <a:t>etoposide, methotrexate, </a:t>
            </a:r>
            <a:r>
              <a:rPr lang="en-US" sz="2000" dirty="0"/>
              <a:t>and </a:t>
            </a:r>
            <a:r>
              <a:rPr lang="en-US" sz="2000" dirty="0" err="1"/>
              <a:t>dactinomycin</a:t>
            </a:r>
            <a:r>
              <a:rPr lang="en-US" sz="2000" dirty="0"/>
              <a:t> followed by cyclophosphamide and vincristine (EMA/CO) has become the preferred regimen for initial treatment of high-risk GTD in most </a:t>
            </a:r>
            <a:r>
              <a:rPr lang="en-US" sz="2000" dirty="0" smtClean="0"/>
              <a:t>countries. </a:t>
            </a:r>
            <a:r>
              <a:rPr lang="en-US" sz="2000" dirty="0"/>
              <a:t>The components of this regimen are </a:t>
            </a:r>
            <a:r>
              <a:rPr lang="en-US" sz="2000" dirty="0" smtClean="0"/>
              <a:t>: </a:t>
            </a:r>
            <a:endParaRPr lang="en-US" sz="2000" dirty="0"/>
          </a:p>
          <a:p>
            <a:r>
              <a:rPr lang="en-US" sz="2000" dirty="0"/>
              <a:t>Etoposide — 100 mg/m </a:t>
            </a:r>
            <a:r>
              <a:rPr lang="en-US" sz="2000" baseline="30000" dirty="0"/>
              <a:t>2 </a:t>
            </a:r>
            <a:r>
              <a:rPr lang="en-US" sz="2000" dirty="0"/>
              <a:t>IV over 30 minutes on days 1 and 2 </a:t>
            </a:r>
          </a:p>
          <a:p>
            <a:r>
              <a:rPr lang="en-US" sz="2000" dirty="0"/>
              <a:t>Methotrexate — 100 mg/m </a:t>
            </a:r>
            <a:r>
              <a:rPr lang="en-US" sz="2000" baseline="30000" dirty="0"/>
              <a:t>2 </a:t>
            </a:r>
            <a:r>
              <a:rPr lang="en-US" sz="2000" dirty="0"/>
              <a:t>IV push followed by 200 mg/m </a:t>
            </a:r>
            <a:r>
              <a:rPr lang="en-US" sz="2000" baseline="30000" dirty="0"/>
              <a:t>2 </a:t>
            </a:r>
            <a:r>
              <a:rPr lang="en-US" sz="2000" dirty="0"/>
              <a:t>IV over 12 hours on day 1 </a:t>
            </a:r>
          </a:p>
          <a:p>
            <a:r>
              <a:rPr lang="en-US" sz="2000" dirty="0" err="1"/>
              <a:t>Dactinomycin</a:t>
            </a:r>
            <a:r>
              <a:rPr lang="en-US" sz="2000" dirty="0"/>
              <a:t> — 0.5 mg IV bolus on days 1 and 2 </a:t>
            </a:r>
          </a:p>
          <a:p>
            <a:r>
              <a:rPr lang="en-US" sz="2000" dirty="0" err="1"/>
              <a:t>Leucovorin</a:t>
            </a:r>
            <a:r>
              <a:rPr lang="en-US" sz="2000" dirty="0"/>
              <a:t> calcium — 15 mg orally every 12 hours for four doses, starting 24 hours after start of MTX </a:t>
            </a:r>
          </a:p>
          <a:p>
            <a:r>
              <a:rPr lang="en-US" sz="2000" dirty="0"/>
              <a:t>Cyclophosphamide — 600 mg/m </a:t>
            </a:r>
            <a:r>
              <a:rPr lang="en-US" sz="2000" baseline="30000" dirty="0"/>
              <a:t>2 </a:t>
            </a:r>
            <a:r>
              <a:rPr lang="en-US" sz="2000" dirty="0"/>
              <a:t>IV on day 8 </a:t>
            </a:r>
          </a:p>
          <a:p>
            <a:r>
              <a:rPr lang="en-US" sz="2000" dirty="0"/>
              <a:t>Vincristine </a:t>
            </a:r>
            <a:r>
              <a:rPr lang="en-US" sz="2000" dirty="0" err="1" smtClean="0"/>
              <a:t>Oncovin</a:t>
            </a:r>
            <a:r>
              <a:rPr lang="en-US" sz="2000" dirty="0"/>
              <a:t>®) — 1.0 mg/m </a:t>
            </a:r>
            <a:r>
              <a:rPr lang="en-US" sz="2000" baseline="30000" dirty="0"/>
              <a:t>2 </a:t>
            </a:r>
            <a:r>
              <a:rPr lang="en-US" sz="2000" dirty="0"/>
              <a:t>IV on day 8 </a:t>
            </a:r>
          </a:p>
          <a:p>
            <a:endParaRPr lang="en-US" sz="2000" dirty="0"/>
          </a:p>
        </p:txBody>
      </p:sp>
    </p:spTree>
    <p:extLst>
      <p:ext uri="{BB962C8B-B14F-4D97-AF65-F5344CB8AC3E}">
        <p14:creationId xmlns="" xmlns:p14="http://schemas.microsoft.com/office/powerpoint/2010/main" val="2028012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54032"/>
          </a:xfrm>
        </p:spPr>
        <p:txBody>
          <a:bodyPr/>
          <a:lstStyle/>
          <a:p>
            <a:r>
              <a:rPr lang="en-US" sz="3200" b="1" dirty="0">
                <a:solidFill>
                  <a:srgbClr val="FFC000"/>
                </a:solidFill>
              </a:rPr>
              <a:t>Chemotherapy</a:t>
            </a:r>
          </a:p>
        </p:txBody>
      </p:sp>
      <p:sp>
        <p:nvSpPr>
          <p:cNvPr id="3" name="Content Placeholder 2"/>
          <p:cNvSpPr>
            <a:spLocks noGrp="1"/>
          </p:cNvSpPr>
          <p:nvPr>
            <p:ph sz="quarter" idx="13"/>
          </p:nvPr>
        </p:nvSpPr>
        <p:spPr>
          <a:xfrm>
            <a:off x="285720" y="928670"/>
            <a:ext cx="8572560" cy="4786330"/>
          </a:xfrm>
        </p:spPr>
        <p:txBody>
          <a:bodyPr>
            <a:normAutofit/>
          </a:bodyPr>
          <a:lstStyle/>
          <a:p>
            <a:r>
              <a:rPr lang="en-US" sz="2000" dirty="0"/>
              <a:t>Assessment of response  — All women with GTD should be monitored with weekly serial measurements of serum beta-</a:t>
            </a:r>
            <a:r>
              <a:rPr lang="en-US" sz="2000" dirty="0" err="1"/>
              <a:t>hCG</a:t>
            </a:r>
            <a:r>
              <a:rPr lang="en-US" sz="2000" dirty="0"/>
              <a:t> during therapy. </a:t>
            </a:r>
            <a:r>
              <a:rPr lang="en-US" sz="2000" dirty="0" smtClean="0"/>
              <a:t>Remission </a:t>
            </a:r>
            <a:r>
              <a:rPr lang="en-US" sz="2000" dirty="0"/>
              <a:t>is defined as three consecutive normal </a:t>
            </a:r>
            <a:r>
              <a:rPr lang="en-US" sz="2000" dirty="0" err="1"/>
              <a:t>hCG</a:t>
            </a:r>
            <a:r>
              <a:rPr lang="en-US" sz="2000" dirty="0"/>
              <a:t> values (less than 5 </a:t>
            </a:r>
            <a:r>
              <a:rPr lang="en-US" sz="2000" dirty="0" err="1"/>
              <a:t>milli</a:t>
            </a:r>
            <a:r>
              <a:rPr lang="en-US" sz="2000" dirty="0"/>
              <a:t>-international units/mL) over 14 to 21 days. </a:t>
            </a:r>
          </a:p>
          <a:p>
            <a:r>
              <a:rPr lang="en-US" sz="2000" dirty="0"/>
              <a:t>When weekly or biweekly single agent chemotherapy regimens are used, the regimen is continued until the third negative result is obtained. When </a:t>
            </a:r>
            <a:r>
              <a:rPr lang="en-US" sz="2000" dirty="0" err="1"/>
              <a:t>infusional</a:t>
            </a:r>
            <a:r>
              <a:rPr lang="en-US" sz="2000" dirty="0"/>
              <a:t> MTX is given as a one-time dose, </a:t>
            </a:r>
            <a:r>
              <a:rPr lang="en-US" sz="2000" dirty="0" err="1"/>
              <a:t>hCG</a:t>
            </a:r>
            <a:r>
              <a:rPr lang="en-US" sz="2000" dirty="0"/>
              <a:t> levels are followed weekly, with additional therapy given only if an inadequate response is observed. </a:t>
            </a:r>
          </a:p>
          <a:p>
            <a:r>
              <a:rPr lang="en-US" sz="2000" dirty="0"/>
              <a:t>When combination chemotherapy with EMA/CO is used, the regimen is repeated every two weeks until normalization of beta-</a:t>
            </a:r>
            <a:r>
              <a:rPr lang="en-US" sz="2000" dirty="0" err="1"/>
              <a:t>hCG</a:t>
            </a:r>
            <a:r>
              <a:rPr lang="en-US" sz="2000" dirty="0"/>
              <a:t>, and then generally continued for an additional three cycles (six weeks). </a:t>
            </a:r>
            <a:br>
              <a:rPr lang="en-US" sz="2000" dirty="0"/>
            </a:br>
            <a:r>
              <a:rPr lang="en-US" sz="2000" dirty="0"/>
              <a:t/>
            </a:r>
            <a:br>
              <a:rPr lang="en-US" sz="2000" dirty="0"/>
            </a:br>
            <a:r>
              <a:rPr lang="en-US" sz="2000" dirty="0"/>
              <a:t>After remission is achieved, serum beta-</a:t>
            </a:r>
            <a:r>
              <a:rPr lang="en-US" sz="2000" dirty="0" err="1"/>
              <a:t>hCG</a:t>
            </a:r>
            <a:r>
              <a:rPr lang="en-US" sz="2000" dirty="0"/>
              <a:t> should be measured monthly until monitoring has shown one year of normal </a:t>
            </a:r>
            <a:r>
              <a:rPr lang="en-US" sz="2000" dirty="0" err="1"/>
              <a:t>hCG</a:t>
            </a:r>
            <a:r>
              <a:rPr lang="en-US" sz="2000" dirty="0"/>
              <a:t> levels</a:t>
            </a:r>
          </a:p>
          <a:p>
            <a:endParaRPr lang="en-US" sz="2000" dirty="0"/>
          </a:p>
        </p:txBody>
      </p:sp>
    </p:spTree>
    <p:extLst>
      <p:ext uri="{BB962C8B-B14F-4D97-AF65-F5344CB8AC3E}">
        <p14:creationId xmlns="" xmlns:p14="http://schemas.microsoft.com/office/powerpoint/2010/main" val="407650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82594"/>
          </a:xfrm>
        </p:spPr>
        <p:txBody>
          <a:bodyPr/>
          <a:lstStyle/>
          <a:p>
            <a:r>
              <a:rPr lang="en-US" sz="3200" b="1" dirty="0">
                <a:solidFill>
                  <a:srgbClr val="FFC000"/>
                </a:solidFill>
              </a:rPr>
              <a:t>ROLE OF SURGERY</a:t>
            </a:r>
          </a:p>
        </p:txBody>
      </p:sp>
      <p:sp>
        <p:nvSpPr>
          <p:cNvPr id="3" name="Content Placeholder 2"/>
          <p:cNvSpPr>
            <a:spLocks noGrp="1"/>
          </p:cNvSpPr>
          <p:nvPr>
            <p:ph sz="quarter" idx="13"/>
          </p:nvPr>
        </p:nvSpPr>
        <p:spPr>
          <a:xfrm>
            <a:off x="214282" y="857232"/>
            <a:ext cx="8715436" cy="5619768"/>
          </a:xfrm>
        </p:spPr>
        <p:txBody>
          <a:bodyPr>
            <a:noAutofit/>
          </a:bodyPr>
          <a:lstStyle/>
          <a:p>
            <a:r>
              <a:rPr lang="en-US" sz="2000" dirty="0"/>
              <a:t>Uterine evacuation  — The utility of repeat suction curettage in patients with persistent </a:t>
            </a:r>
            <a:r>
              <a:rPr lang="en-US" sz="2000" dirty="0" err="1"/>
              <a:t>postmolar</a:t>
            </a:r>
            <a:r>
              <a:rPr lang="en-US" sz="2000" dirty="0"/>
              <a:t> GTN is controversial and remains an area of debate. A second curettage may have a </a:t>
            </a:r>
            <a:r>
              <a:rPr lang="en-US" sz="2000" dirty="0" err="1"/>
              <a:t>debulking</a:t>
            </a:r>
            <a:r>
              <a:rPr lang="en-US" sz="2000" dirty="0"/>
              <a:t> effect and possibly lower the number of chemotherapy courses required for </a:t>
            </a:r>
            <a:r>
              <a:rPr lang="en-US" sz="2000" dirty="0" smtClean="0"/>
              <a:t>cure</a:t>
            </a:r>
          </a:p>
          <a:p>
            <a:r>
              <a:rPr lang="en-US" sz="2000" dirty="0"/>
              <a:t>Hysterectomy  — For women with </a:t>
            </a:r>
            <a:r>
              <a:rPr lang="en-US" sz="2000" dirty="0" err="1"/>
              <a:t>choriocarcinoma</a:t>
            </a:r>
            <a:r>
              <a:rPr lang="en-US" sz="2000" dirty="0"/>
              <a:t> who do not desire future fertility, hysterectomy is usually performed before chemotherapy. Hysterectomy prevents the persistence of drug-resistant local disease, and can shorten the duration and amount of chemotherapy required to produce </a:t>
            </a:r>
            <a:r>
              <a:rPr lang="en-US" sz="2000" dirty="0" smtClean="0"/>
              <a:t>remission</a:t>
            </a:r>
          </a:p>
          <a:p>
            <a:r>
              <a:rPr lang="en-US" sz="2000" dirty="0"/>
              <a:t>Pulmonary metastases  — An isolated pulmonary nodule that is resistant to chemotherapy may be treated by thoracotomy with wedge resection</a:t>
            </a:r>
            <a:endParaRPr lang="en-US" sz="2000" dirty="0" smtClean="0"/>
          </a:p>
          <a:p>
            <a:r>
              <a:rPr lang="en-US" sz="2000" dirty="0"/>
              <a:t>Craniotomy  — Craniotomy is reserved for life-threatening complications (</a:t>
            </a:r>
            <a:r>
              <a:rPr lang="en-US" sz="2000" dirty="0" err="1"/>
              <a:t>eg</a:t>
            </a:r>
            <a:r>
              <a:rPr lang="en-US" sz="2000" dirty="0"/>
              <a:t>, hemorrhage and the need for acute decompression). The incidence of intracranial hemorrhage from metastatic malignant GTD is appreciably higher than with other primary and secondary intracranial neoplasms</a:t>
            </a:r>
            <a:r>
              <a:rPr lang="en-US" sz="2000" dirty="0" smtClean="0"/>
              <a:t>.</a:t>
            </a:r>
          </a:p>
          <a:p>
            <a:r>
              <a:rPr lang="en-US" sz="2000" dirty="0"/>
              <a:t>Isolated liver metastases </a:t>
            </a:r>
            <a:r>
              <a:rPr lang="en-US" sz="2000" dirty="0" smtClean="0"/>
              <a:t>--Biopsy </a:t>
            </a:r>
            <a:r>
              <a:rPr lang="en-US" sz="2000" dirty="0"/>
              <a:t>of hepatic metastases should be avoided if at all possible. We reserve hepatic resection for control of bleeding or for excision of resistant tumor</a:t>
            </a:r>
          </a:p>
        </p:txBody>
      </p:sp>
    </p:spTree>
    <p:extLst>
      <p:ext uri="{BB962C8B-B14F-4D97-AF65-F5344CB8AC3E}">
        <p14:creationId xmlns="" xmlns:p14="http://schemas.microsoft.com/office/powerpoint/2010/main" val="214958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39718"/>
          </a:xfrm>
        </p:spPr>
        <p:txBody>
          <a:bodyPr/>
          <a:lstStyle/>
          <a:p>
            <a:r>
              <a:rPr lang="en-US" sz="3200" b="1" dirty="0">
                <a:solidFill>
                  <a:srgbClr val="FFC000"/>
                </a:solidFill>
              </a:rPr>
              <a:t>Contraception</a:t>
            </a:r>
            <a:r>
              <a:rPr lang="en-US" dirty="0"/>
              <a:t>  </a:t>
            </a:r>
          </a:p>
        </p:txBody>
      </p:sp>
      <p:sp>
        <p:nvSpPr>
          <p:cNvPr id="3" name="Content Placeholder 2"/>
          <p:cNvSpPr>
            <a:spLocks noGrp="1"/>
          </p:cNvSpPr>
          <p:nvPr>
            <p:ph sz="quarter" idx="13"/>
          </p:nvPr>
        </p:nvSpPr>
        <p:spPr>
          <a:xfrm>
            <a:off x="285720" y="642918"/>
            <a:ext cx="8643998" cy="6000792"/>
          </a:xfrm>
        </p:spPr>
        <p:txBody>
          <a:bodyPr>
            <a:noAutofit/>
          </a:bodyPr>
          <a:lstStyle/>
          <a:p>
            <a:pPr>
              <a:spcBef>
                <a:spcPts val="600"/>
              </a:spcBef>
              <a:spcAft>
                <a:spcPts val="0"/>
              </a:spcAft>
            </a:pPr>
            <a:r>
              <a:rPr lang="en-US" sz="2400" dirty="0"/>
              <a:t> It is essential that women use contraception both during and for the entire duration of beta-</a:t>
            </a:r>
            <a:r>
              <a:rPr lang="en-US" sz="2400" dirty="0" err="1"/>
              <a:t>hCG</a:t>
            </a:r>
            <a:r>
              <a:rPr lang="en-US" sz="2400" dirty="0"/>
              <a:t> </a:t>
            </a:r>
            <a:r>
              <a:rPr lang="en-US" sz="2400" dirty="0" smtClean="0"/>
              <a:t>follow-u. </a:t>
            </a:r>
          </a:p>
          <a:p>
            <a:pPr>
              <a:spcBef>
                <a:spcPts val="600"/>
              </a:spcBef>
              <a:spcAft>
                <a:spcPts val="0"/>
              </a:spcAft>
            </a:pPr>
            <a:r>
              <a:rPr lang="en-US" sz="2400" dirty="0" smtClean="0"/>
              <a:t>Estrogen-progestin </a:t>
            </a:r>
            <a:r>
              <a:rPr lang="en-US" sz="2400" dirty="0"/>
              <a:t>contraceptives are preferred because of their low failure rate and relatively low incidence of irregular bleeding, which may confuse the clinical picture. They are both safe and effective in women with </a:t>
            </a:r>
            <a:r>
              <a:rPr lang="en-US" sz="2400" dirty="0" smtClean="0"/>
              <a:t>GTD. </a:t>
            </a:r>
          </a:p>
          <a:p>
            <a:pPr>
              <a:spcBef>
                <a:spcPts val="600"/>
              </a:spcBef>
              <a:spcAft>
                <a:spcPts val="0"/>
              </a:spcAft>
            </a:pPr>
            <a:r>
              <a:rPr lang="en-US" sz="2400" dirty="0" smtClean="0"/>
              <a:t>Intrauterine </a:t>
            </a:r>
            <a:r>
              <a:rPr lang="en-US" sz="2400" dirty="0"/>
              <a:t>contraceptive devices are not recommended because of the risk of uterine perforation. </a:t>
            </a:r>
            <a:endParaRPr lang="en-US" sz="2400" dirty="0" smtClean="0"/>
          </a:p>
          <a:p>
            <a:pPr>
              <a:spcBef>
                <a:spcPts val="600"/>
              </a:spcBef>
              <a:spcAft>
                <a:spcPts val="0"/>
              </a:spcAft>
            </a:pPr>
            <a:r>
              <a:rPr lang="en-US" sz="2400" dirty="0"/>
              <a:t>Pregnancy should be avoided for at least one year following treatment for gestational trophoblastic neoplasia (GTN). </a:t>
            </a:r>
            <a:endParaRPr lang="en-US" sz="2400" dirty="0" smtClean="0"/>
          </a:p>
          <a:p>
            <a:pPr>
              <a:spcBef>
                <a:spcPts val="600"/>
              </a:spcBef>
              <a:spcAft>
                <a:spcPts val="0"/>
              </a:spcAft>
            </a:pPr>
            <a:r>
              <a:rPr lang="en-US" sz="2400" dirty="0"/>
              <a:t>R</a:t>
            </a:r>
            <a:r>
              <a:rPr lang="en-US" sz="2400" dirty="0" smtClean="0"/>
              <a:t>ecurrences </a:t>
            </a:r>
            <a:r>
              <a:rPr lang="en-US" sz="2400" dirty="0"/>
              <a:t>are most common within the first year, and the diagnosis of relapse is likely to be delayed in the presence of pregnancy. </a:t>
            </a:r>
          </a:p>
          <a:p>
            <a:pPr>
              <a:spcBef>
                <a:spcPts val="600"/>
              </a:spcBef>
              <a:spcAft>
                <a:spcPts val="0"/>
              </a:spcAft>
            </a:pPr>
            <a:r>
              <a:rPr lang="en-US" sz="2400" dirty="0"/>
              <a:t>Pregnancies that occur within six months of completing chemotherapy may be at increased risk of </a:t>
            </a:r>
            <a:r>
              <a:rPr lang="en-US" sz="2400" dirty="0" smtClean="0"/>
              <a:t>miscarriage, </a:t>
            </a:r>
            <a:r>
              <a:rPr lang="en-US" sz="2400" dirty="0"/>
              <a:t>and possibly stillbirths, and repeat </a:t>
            </a:r>
            <a:r>
              <a:rPr lang="en-US" sz="2400" dirty="0" smtClean="0"/>
              <a:t>moles. </a:t>
            </a:r>
            <a:endParaRPr lang="en-US" sz="2400" dirty="0"/>
          </a:p>
          <a:p>
            <a:pPr>
              <a:spcBef>
                <a:spcPts val="600"/>
              </a:spcBef>
              <a:spcAft>
                <a:spcPts val="0"/>
              </a:spcAft>
            </a:pPr>
            <a:endParaRPr lang="en-US" sz="2400" dirty="0"/>
          </a:p>
        </p:txBody>
      </p:sp>
    </p:spTree>
    <p:extLst>
      <p:ext uri="{BB962C8B-B14F-4D97-AF65-F5344CB8AC3E}">
        <p14:creationId xmlns="" xmlns:p14="http://schemas.microsoft.com/office/powerpoint/2010/main" val="378693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5720" y="357166"/>
            <a:ext cx="8501122" cy="6196034"/>
          </a:xfrm>
        </p:spPr>
        <p:txBody>
          <a:bodyPr>
            <a:normAutofit/>
          </a:bodyPr>
          <a:lstStyle/>
          <a:p>
            <a:r>
              <a:rPr lang="en-US" sz="2400" dirty="0"/>
              <a:t>Complete and partial </a:t>
            </a:r>
            <a:r>
              <a:rPr lang="en-US" sz="2400" dirty="0" err="1"/>
              <a:t>hydatidiform</a:t>
            </a:r>
            <a:r>
              <a:rPr lang="en-US" sz="2400" dirty="0"/>
              <a:t> moles are noninvasive, localized tumors that develop as a result of an aberrant fertilization event that leads to a proliferative process. </a:t>
            </a:r>
            <a:endParaRPr lang="en-US" sz="2400" dirty="0" smtClean="0"/>
          </a:p>
          <a:p>
            <a:r>
              <a:rPr lang="en-US" sz="2400" dirty="0" smtClean="0"/>
              <a:t>They </a:t>
            </a:r>
            <a:r>
              <a:rPr lang="en-US" sz="2400" dirty="0"/>
              <a:t>comprise 90 percent of GTD cases. </a:t>
            </a:r>
            <a:endParaRPr lang="en-US" sz="2400" dirty="0" smtClean="0"/>
          </a:p>
          <a:p>
            <a:r>
              <a:rPr lang="en-US" sz="2400" dirty="0" smtClean="0"/>
              <a:t>The </a:t>
            </a:r>
            <a:r>
              <a:rPr lang="en-US" sz="2400" dirty="0"/>
              <a:t>other three categories of GTD represent malignant disease because of their potential for local invasion and metastases. </a:t>
            </a:r>
            <a:endParaRPr lang="en-US" sz="2400" dirty="0" smtClean="0"/>
          </a:p>
          <a:p>
            <a:r>
              <a:rPr lang="en-US" sz="2400" dirty="0" smtClean="0"/>
              <a:t>Malignant </a:t>
            </a:r>
            <a:r>
              <a:rPr lang="en-US" sz="2400" dirty="0"/>
              <a:t>GTD can develop from a molar pregnancy or can arise after any gestational experience: spontaneous or induced abortion, ectopic </a:t>
            </a:r>
            <a:r>
              <a:rPr lang="en-US" sz="2400" dirty="0" smtClean="0"/>
              <a:t>pregnancy, </a:t>
            </a:r>
            <a:r>
              <a:rPr lang="en-US" sz="2400" dirty="0"/>
              <a:t>or preterm and term pregnancy. </a:t>
            </a:r>
            <a:endParaRPr lang="en-US" sz="2400" dirty="0" smtClean="0"/>
          </a:p>
          <a:p>
            <a:r>
              <a:rPr lang="en-US" sz="2400" dirty="0" smtClean="0"/>
              <a:t>Malignant </a:t>
            </a:r>
            <a:r>
              <a:rPr lang="en-US" sz="2400" dirty="0"/>
              <a:t>transformation of trophoblastic tissue is probably related to activation of oncogenes and inactivation of tumor suppressor genes</a:t>
            </a:r>
          </a:p>
        </p:txBody>
      </p:sp>
    </p:spTree>
    <p:extLst>
      <p:ext uri="{BB962C8B-B14F-4D97-AF65-F5344CB8AC3E}">
        <p14:creationId xmlns="" xmlns:p14="http://schemas.microsoft.com/office/powerpoint/2010/main" val="1434920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C000"/>
                </a:solidFill>
              </a:rPr>
              <a:t>EPIDEMIOLOGY</a:t>
            </a:r>
          </a:p>
        </p:txBody>
      </p:sp>
      <p:sp>
        <p:nvSpPr>
          <p:cNvPr id="3" name="Content Placeholder 2"/>
          <p:cNvSpPr>
            <a:spLocks noGrp="1"/>
          </p:cNvSpPr>
          <p:nvPr>
            <p:ph sz="quarter" idx="13"/>
          </p:nvPr>
        </p:nvSpPr>
        <p:spPr/>
        <p:txBody>
          <a:bodyPr>
            <a:normAutofit/>
          </a:bodyPr>
          <a:lstStyle/>
          <a:p>
            <a:r>
              <a:rPr lang="en-US" sz="2800" dirty="0"/>
              <a:t>The incidence of </a:t>
            </a:r>
            <a:r>
              <a:rPr lang="en-US" sz="2800" dirty="0" err="1"/>
              <a:t>hydatidiform</a:t>
            </a:r>
            <a:r>
              <a:rPr lang="en-US" sz="2800" dirty="0"/>
              <a:t> mole ranges from 23 to 1299 cases per 100,000 pregnancies, while malignant GTD is less common. </a:t>
            </a:r>
            <a:endParaRPr lang="en-US" sz="2800" dirty="0" smtClean="0"/>
          </a:p>
          <a:p>
            <a:r>
              <a:rPr lang="en-US" sz="2800" dirty="0" smtClean="0"/>
              <a:t>North </a:t>
            </a:r>
            <a:r>
              <a:rPr lang="en-US" sz="2800" dirty="0"/>
              <a:t>American and European countries tend to report low or intermediate rates of disease (1 per 1000 to 1500 pregnancies</a:t>
            </a:r>
            <a:r>
              <a:rPr lang="en-US" sz="2800" dirty="0" smtClean="0"/>
              <a:t>).</a:t>
            </a:r>
          </a:p>
          <a:p>
            <a:r>
              <a:rPr lang="en-US" sz="2800" dirty="0" smtClean="0"/>
              <a:t> Whereas </a:t>
            </a:r>
            <a:r>
              <a:rPr lang="en-US" sz="2800" dirty="0"/>
              <a:t>Asian and Latin American nations often have high rates (1 per 12 to 500 pregnancies)</a:t>
            </a:r>
          </a:p>
        </p:txBody>
      </p:sp>
    </p:spTree>
    <p:extLst>
      <p:ext uri="{BB962C8B-B14F-4D97-AF65-F5344CB8AC3E}">
        <p14:creationId xmlns="" xmlns:p14="http://schemas.microsoft.com/office/powerpoint/2010/main" val="62706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46"/>
          </a:xfrm>
        </p:spPr>
        <p:txBody>
          <a:bodyPr/>
          <a:lstStyle/>
          <a:p>
            <a:r>
              <a:rPr lang="en-US" sz="3200" b="1" dirty="0">
                <a:solidFill>
                  <a:srgbClr val="FFC000"/>
                </a:solidFill>
              </a:rPr>
              <a:t>RISK FACTORS</a:t>
            </a:r>
          </a:p>
        </p:txBody>
      </p:sp>
      <p:sp>
        <p:nvSpPr>
          <p:cNvPr id="3" name="Content Placeholder 2"/>
          <p:cNvSpPr>
            <a:spLocks noGrp="1"/>
          </p:cNvSpPr>
          <p:nvPr>
            <p:ph sz="quarter" idx="13"/>
          </p:nvPr>
        </p:nvSpPr>
        <p:spPr>
          <a:xfrm>
            <a:off x="357158" y="1285860"/>
            <a:ext cx="8429684" cy="4572032"/>
          </a:xfrm>
        </p:spPr>
        <p:txBody>
          <a:bodyPr>
            <a:noAutofit/>
          </a:bodyPr>
          <a:lstStyle/>
          <a:p>
            <a:r>
              <a:rPr lang="en-US" sz="2400" dirty="0"/>
              <a:t>Extremes of age — The most well-established risk factor for GTD is maternal </a:t>
            </a:r>
            <a:r>
              <a:rPr lang="en-US" sz="2400" dirty="0" smtClean="0"/>
              <a:t>age, </a:t>
            </a:r>
            <a:r>
              <a:rPr lang="en-US" sz="2400" dirty="0"/>
              <a:t>increased in those older than age 35 and slightly increased in those under age </a:t>
            </a:r>
            <a:r>
              <a:rPr lang="en-US" sz="2400" dirty="0" smtClean="0"/>
              <a:t>20]. </a:t>
            </a:r>
            <a:r>
              <a:rPr lang="en-US" sz="2400" dirty="0"/>
              <a:t>Paternal age does not appear to influence the risk of GTD. </a:t>
            </a:r>
          </a:p>
          <a:p>
            <a:r>
              <a:rPr lang="en-US" sz="2400" dirty="0"/>
              <a:t>Assisted reproductive technology has enhanced the fertility potential of older women, which may increase the proportion of cases in this age </a:t>
            </a:r>
            <a:r>
              <a:rPr lang="en-US" sz="2400" dirty="0" smtClean="0"/>
              <a:t>group. </a:t>
            </a:r>
            <a:endParaRPr lang="en-US" sz="2400" dirty="0"/>
          </a:p>
          <a:p>
            <a:r>
              <a:rPr lang="en-US" sz="2400" dirty="0"/>
              <a:t>History of previous GTD </a:t>
            </a:r>
            <a:r>
              <a:rPr lang="en-US" sz="2400" dirty="0" smtClean="0"/>
              <a:t>—approximately </a:t>
            </a:r>
            <a:r>
              <a:rPr lang="en-US" sz="2400" dirty="0"/>
              <a:t>1 percent chance of recurrence in subsequent pregnancies (compared to a 0.1 percent incidence in the general </a:t>
            </a:r>
            <a:r>
              <a:rPr lang="en-US" sz="2400" dirty="0" smtClean="0"/>
              <a:t>population)]. </a:t>
            </a:r>
            <a:r>
              <a:rPr lang="en-US" sz="2400" dirty="0"/>
              <a:t>The recurrence rate is much higher after two molar pregnancies (16 to 28 percent</a:t>
            </a:r>
            <a:r>
              <a:rPr lang="en-US" sz="2400" dirty="0" smtClean="0"/>
              <a:t>). </a:t>
            </a:r>
            <a:endParaRPr lang="en-US" sz="2400" dirty="0"/>
          </a:p>
        </p:txBody>
      </p:sp>
    </p:spTree>
    <p:extLst>
      <p:ext uri="{BB962C8B-B14F-4D97-AF65-F5344CB8AC3E}">
        <p14:creationId xmlns="" xmlns:p14="http://schemas.microsoft.com/office/powerpoint/2010/main" val="3083686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57158" y="857232"/>
            <a:ext cx="8429684" cy="257176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Current smoking (&gt;15 cigarettes per day)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Maternal blood type AB, A, or B.</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History of infertility,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nulliparity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 use of oral contraceptives (however, oral contraceptives do not increase the risk of developing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postmolar</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GTD )</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C000"/>
                </a:solidFill>
              </a:rPr>
              <a:t>CLINICAL MANIFESTATIONS</a:t>
            </a:r>
          </a:p>
        </p:txBody>
      </p:sp>
      <p:sp>
        <p:nvSpPr>
          <p:cNvPr id="3" name="Content Placeholder 2"/>
          <p:cNvSpPr>
            <a:spLocks noGrp="1"/>
          </p:cNvSpPr>
          <p:nvPr>
            <p:ph sz="quarter" idx="13"/>
          </p:nvPr>
        </p:nvSpPr>
        <p:spPr/>
        <p:txBody>
          <a:bodyPr>
            <a:noAutofit/>
          </a:bodyPr>
          <a:lstStyle/>
          <a:p>
            <a:r>
              <a:rPr lang="en-US" sz="2400" dirty="0"/>
              <a:t>Vaginal bleeding </a:t>
            </a:r>
          </a:p>
          <a:p>
            <a:r>
              <a:rPr lang="en-US" sz="2400" dirty="0"/>
              <a:t>Enlarged uterus </a:t>
            </a:r>
          </a:p>
          <a:p>
            <a:r>
              <a:rPr lang="en-US" sz="2400" dirty="0"/>
              <a:t>Pelvic pressure or pain </a:t>
            </a:r>
          </a:p>
          <a:p>
            <a:r>
              <a:rPr lang="en-US" sz="2400" dirty="0"/>
              <a:t>Theca lutein cysts </a:t>
            </a:r>
          </a:p>
          <a:p>
            <a:r>
              <a:rPr lang="en-US" sz="2400" dirty="0"/>
              <a:t>Anemia </a:t>
            </a:r>
          </a:p>
          <a:p>
            <a:r>
              <a:rPr lang="en-US" sz="2400" dirty="0"/>
              <a:t>Hyperemesis </a:t>
            </a:r>
            <a:r>
              <a:rPr lang="en-US" sz="2400" dirty="0" err="1"/>
              <a:t>gravidarum</a:t>
            </a:r>
            <a:r>
              <a:rPr lang="en-US" sz="2400" dirty="0"/>
              <a:t> </a:t>
            </a:r>
          </a:p>
          <a:p>
            <a:r>
              <a:rPr lang="en-US" sz="2400" dirty="0"/>
              <a:t>Hyperthyroidism </a:t>
            </a:r>
          </a:p>
          <a:p>
            <a:r>
              <a:rPr lang="en-US" sz="2400" dirty="0"/>
              <a:t>Preeclampsia before 20 weeks of gestation </a:t>
            </a:r>
          </a:p>
          <a:p>
            <a:r>
              <a:rPr lang="en-US" sz="2400" dirty="0"/>
              <a:t>Vaginal passage of hydropic vesicles </a:t>
            </a:r>
          </a:p>
          <a:p>
            <a:pPr marL="0" indent="0">
              <a:buNone/>
            </a:pPr>
            <a:endParaRPr lang="en-US" sz="2400" dirty="0"/>
          </a:p>
        </p:txBody>
      </p:sp>
    </p:spTree>
    <p:extLst>
      <p:ext uri="{BB962C8B-B14F-4D97-AF65-F5344CB8AC3E}">
        <p14:creationId xmlns="" xmlns:p14="http://schemas.microsoft.com/office/powerpoint/2010/main" val="843376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25470"/>
          </a:xfrm>
        </p:spPr>
        <p:txBody>
          <a:bodyPr/>
          <a:lstStyle/>
          <a:p>
            <a:r>
              <a:rPr lang="en-US" sz="3200" b="1" dirty="0">
                <a:solidFill>
                  <a:srgbClr val="FFC000"/>
                </a:solidFill>
              </a:rPr>
              <a:t>Complete </a:t>
            </a:r>
            <a:r>
              <a:rPr lang="en-US" sz="3200" b="1" dirty="0" err="1">
                <a:solidFill>
                  <a:srgbClr val="FFC000"/>
                </a:solidFill>
              </a:rPr>
              <a:t>hydatidiform</a:t>
            </a:r>
            <a:r>
              <a:rPr lang="en-US" sz="3200" b="1" dirty="0">
                <a:solidFill>
                  <a:srgbClr val="FFC000"/>
                </a:solidFill>
              </a:rPr>
              <a:t> mole</a:t>
            </a:r>
          </a:p>
        </p:txBody>
      </p:sp>
      <p:sp>
        <p:nvSpPr>
          <p:cNvPr id="3" name="Content Placeholder 2"/>
          <p:cNvSpPr>
            <a:spLocks noGrp="1"/>
          </p:cNvSpPr>
          <p:nvPr>
            <p:ph sz="quarter" idx="13"/>
          </p:nvPr>
        </p:nvSpPr>
        <p:spPr>
          <a:xfrm>
            <a:off x="214282" y="1000108"/>
            <a:ext cx="8572560" cy="4714892"/>
          </a:xfrm>
        </p:spPr>
        <p:txBody>
          <a:bodyPr>
            <a:noAutofit/>
          </a:bodyPr>
          <a:lstStyle/>
          <a:p>
            <a:r>
              <a:rPr lang="en-US" sz="2400" dirty="0"/>
              <a:t>A complete mole is a result of fertilization of an empty ovum by two sperms or a single sperm that duplicates, resulting in a 46 XX or 46 XY karyotype. </a:t>
            </a:r>
            <a:endParaRPr lang="en-US" sz="2400" dirty="0" smtClean="0"/>
          </a:p>
          <a:p>
            <a:r>
              <a:rPr lang="en-US" sz="2400" dirty="0" smtClean="0"/>
              <a:t>The </a:t>
            </a:r>
            <a:r>
              <a:rPr lang="en-US" sz="2400" dirty="0"/>
              <a:t>presence of a complete mole (which lacks a fetus) often leads to excessive uterine size for the expected "gestational age" (number of weeks since the last normal menstrual period). Uterine enlargement is due to the tumor itself and/or intrauterine hemorrhage with retained clot. </a:t>
            </a:r>
          </a:p>
          <a:p>
            <a:r>
              <a:rPr lang="en-US" sz="2400" dirty="0"/>
              <a:t>The marked elevation in serum </a:t>
            </a:r>
            <a:r>
              <a:rPr lang="en-US" sz="2400" dirty="0" err="1"/>
              <a:t>hCG</a:t>
            </a:r>
            <a:r>
              <a:rPr lang="en-US" sz="2400" dirty="0"/>
              <a:t> associated with a complete mole can lead to complications. These include ovarian enlargement due to theca lutein cysts; hyperemesis </a:t>
            </a:r>
            <a:r>
              <a:rPr lang="en-US" sz="2400" dirty="0" err="1"/>
              <a:t>gravidarum</a:t>
            </a:r>
            <a:r>
              <a:rPr lang="en-US" sz="2400" dirty="0"/>
              <a:t>; early development of preeclampsia (before 20 weeks of gestation); and hyperthyroidism, which is most often </a:t>
            </a:r>
            <a:r>
              <a:rPr lang="en-US" sz="2400" dirty="0" smtClean="0"/>
              <a:t>subclinical]. </a:t>
            </a:r>
            <a:r>
              <a:rPr lang="en-US" sz="2400" dirty="0"/>
              <a:t>These complications occur in approximately 25 percent of </a:t>
            </a:r>
            <a:r>
              <a:rPr lang="en-US" sz="2400" dirty="0" smtClean="0"/>
              <a:t>. </a:t>
            </a:r>
            <a:endParaRPr lang="en-US" sz="2400" dirty="0"/>
          </a:p>
        </p:txBody>
      </p:sp>
    </p:spTree>
    <p:extLst>
      <p:ext uri="{BB962C8B-B14F-4D97-AF65-F5344CB8AC3E}">
        <p14:creationId xmlns="" xmlns:p14="http://schemas.microsoft.com/office/powerpoint/2010/main" val="129028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275</TotalTime>
  <Words>2516</Words>
  <Application>Microsoft Office PowerPoint</Application>
  <PresentationFormat>عرض على الشاشة (3:4)‏</PresentationFormat>
  <Paragraphs>171</Paragraphs>
  <Slides>36</Slides>
  <Notes>0</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Horizon</vt:lpstr>
      <vt:lpstr>Gestational trophoblastic disease</vt:lpstr>
      <vt:lpstr>INTRODUCTION</vt:lpstr>
      <vt:lpstr>types of GTD</vt:lpstr>
      <vt:lpstr>الشريحة 4</vt:lpstr>
      <vt:lpstr>EPIDEMIOLOGY</vt:lpstr>
      <vt:lpstr>RISK FACTORS</vt:lpstr>
      <vt:lpstr>الشريحة 7</vt:lpstr>
      <vt:lpstr>CLINICAL MANIFESTATIONS</vt:lpstr>
      <vt:lpstr>Complete hydatidiform mole</vt:lpstr>
      <vt:lpstr>الشريحة 10</vt:lpstr>
      <vt:lpstr>Partial hydatidiform mole</vt:lpstr>
      <vt:lpstr>الشريحة 12</vt:lpstr>
      <vt:lpstr>EVALUATION</vt:lpstr>
      <vt:lpstr>الشريحة 14</vt:lpstr>
      <vt:lpstr>الشريحة 15</vt:lpstr>
      <vt:lpstr>الشريحة 16</vt:lpstr>
      <vt:lpstr>DIAGNOSIS</vt:lpstr>
      <vt:lpstr>Pretreatment evaluation</vt:lpstr>
      <vt:lpstr>Management of hydatidiform mole</vt:lpstr>
      <vt:lpstr>Procedure</vt:lpstr>
      <vt:lpstr>الشريحة 21</vt:lpstr>
      <vt:lpstr>الشريحة 22</vt:lpstr>
      <vt:lpstr>Malignant GTD </vt:lpstr>
      <vt:lpstr>الشريحة 24</vt:lpstr>
      <vt:lpstr>الشريحة 25</vt:lpstr>
      <vt:lpstr>الشريحة 26</vt:lpstr>
      <vt:lpstr>الشريحة 27</vt:lpstr>
      <vt:lpstr>الشريحة 28</vt:lpstr>
      <vt:lpstr>الشريحة 29</vt:lpstr>
      <vt:lpstr>Staging and prognostic stratification</vt:lpstr>
      <vt:lpstr>الشريحة 31</vt:lpstr>
      <vt:lpstr>الشريحة 32</vt:lpstr>
      <vt:lpstr>Multiagent chemotherapy</vt:lpstr>
      <vt:lpstr>Chemotherapy</vt:lpstr>
      <vt:lpstr>ROLE OF SURGERY</vt:lpstr>
      <vt:lpstr>Contraception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Gestational trophoblastic disease</dc:title>
  <dc:creator>DR MK</dc:creator>
  <cp:lastModifiedBy>TOSHIBA</cp:lastModifiedBy>
  <cp:revision>28</cp:revision>
  <dcterms:created xsi:type="dcterms:W3CDTF">2018-06-03T18:44:29Z</dcterms:created>
  <dcterms:modified xsi:type="dcterms:W3CDTF">2018-07-02T06:03:53Z</dcterms:modified>
</cp:coreProperties>
</file>