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63" r:id="rId5"/>
    <p:sldId id="264" r:id="rId6"/>
    <p:sldId id="259" r:id="rId7"/>
    <p:sldId id="260" r:id="rId8"/>
    <p:sldId id="261" r:id="rId9"/>
    <p:sldId id="262" r:id="rId10"/>
    <p:sldId id="265" r:id="rId11"/>
    <p:sldId id="266" r:id="rId12"/>
    <p:sldId id="267" r:id="rId13"/>
    <p:sldId id="268" r:id="rId14"/>
    <p:sldId id="271" r:id="rId15"/>
    <p:sldId id="269" r:id="rId16"/>
    <p:sldId id="272" r:id="rId17"/>
    <p:sldId id="274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97" r:id="rId26"/>
    <p:sldId id="283" r:id="rId27"/>
    <p:sldId id="285" r:id="rId28"/>
    <p:sldId id="287" r:id="rId29"/>
    <p:sldId id="288" r:id="rId30"/>
    <p:sldId id="289" r:id="rId31"/>
    <p:sldId id="291" r:id="rId32"/>
    <p:sldId id="292" r:id="rId33"/>
    <p:sldId id="294" r:id="rId34"/>
    <p:sldId id="295" r:id="rId35"/>
    <p:sldId id="296" r:id="rId36"/>
    <p:sldId id="298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A2EAB9-EBFE-4555-97F6-402C699FC6C3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JO"/>
        </a:p>
      </dgm:t>
    </dgm:pt>
    <dgm:pt modelId="{75565FA3-36B1-4D3F-BFA1-8313BFC89284}">
      <dgm:prSet phldrT="[Text]"/>
      <dgm:spPr>
        <a:solidFill>
          <a:srgbClr val="37E9A1"/>
        </a:solidFill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viral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C595EBE2-6BCF-443C-AA97-E43D1A675273}" type="parTrans" cxnId="{D728F64B-0F71-491E-AF13-3D76D11024B5}">
      <dgm:prSet/>
      <dgm:spPr/>
      <dgm:t>
        <a:bodyPr/>
        <a:lstStyle/>
        <a:p>
          <a:pPr rtl="1"/>
          <a:endParaRPr lang="ar-JO"/>
        </a:p>
      </dgm:t>
    </dgm:pt>
    <dgm:pt modelId="{57652637-A3DC-42EA-A30A-EEC4006794FB}" type="sibTrans" cxnId="{D728F64B-0F71-491E-AF13-3D76D11024B5}">
      <dgm:prSet/>
      <dgm:spPr/>
      <dgm:t>
        <a:bodyPr/>
        <a:lstStyle/>
        <a:p>
          <a:pPr rtl="1"/>
          <a:endParaRPr lang="ar-JO"/>
        </a:p>
      </dgm:t>
    </dgm:pt>
    <dgm:pt modelId="{687F1FC3-7CC9-4C70-A3F8-4EFD0E888599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Rhinovirus 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310740DC-0617-45E1-A2C9-5ECC1E573B7A}" type="parTrans" cxnId="{EFB42CCE-FE60-42E1-994B-1EBA3E1E4BB3}">
      <dgm:prSet/>
      <dgm:spPr/>
      <dgm:t>
        <a:bodyPr/>
        <a:lstStyle/>
        <a:p>
          <a:pPr rtl="1"/>
          <a:endParaRPr lang="ar-JO"/>
        </a:p>
      </dgm:t>
    </dgm:pt>
    <dgm:pt modelId="{8A58596B-6657-4848-B2F0-2D100FF1768B}" type="sibTrans" cxnId="{EFB42CCE-FE60-42E1-994B-1EBA3E1E4BB3}">
      <dgm:prSet/>
      <dgm:spPr/>
      <dgm:t>
        <a:bodyPr/>
        <a:lstStyle/>
        <a:p>
          <a:pPr rtl="1"/>
          <a:endParaRPr lang="ar-JO"/>
        </a:p>
      </dgm:t>
    </dgm:pt>
    <dgm:pt modelId="{FE761AEC-1135-468D-866B-E5188BEC0BFE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Adenovirus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CFA76E8D-1247-44AF-BDCA-EA084A237803}" type="parTrans" cxnId="{2F602C7F-3D2B-4620-9B5C-3D8D5918D8E5}">
      <dgm:prSet/>
      <dgm:spPr/>
      <dgm:t>
        <a:bodyPr/>
        <a:lstStyle/>
        <a:p>
          <a:pPr rtl="1"/>
          <a:endParaRPr lang="ar-JO"/>
        </a:p>
      </dgm:t>
    </dgm:pt>
    <dgm:pt modelId="{89EF907C-472D-4612-B447-855F187F2744}" type="sibTrans" cxnId="{2F602C7F-3D2B-4620-9B5C-3D8D5918D8E5}">
      <dgm:prSet/>
      <dgm:spPr/>
      <dgm:t>
        <a:bodyPr/>
        <a:lstStyle/>
        <a:p>
          <a:pPr rtl="1"/>
          <a:endParaRPr lang="ar-JO"/>
        </a:p>
      </dgm:t>
    </dgm:pt>
    <dgm:pt modelId="{6173857C-92E3-41B6-BD03-7805FB6730DF}">
      <dgm:prSet phldrT="[Text]"/>
      <dgm:spPr>
        <a:solidFill>
          <a:srgbClr val="C00000"/>
        </a:solidFill>
        <a:ln>
          <a:solidFill>
            <a:schemeClr val="bg1"/>
          </a:solidFill>
        </a:ln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bacterial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18722AF9-A8D8-4B0C-BFB3-87FA696B3FD6}" type="parTrans" cxnId="{881C5C1A-A8EE-4768-AFF5-FA5D064AFEBD}">
      <dgm:prSet/>
      <dgm:spPr/>
      <dgm:t>
        <a:bodyPr/>
        <a:lstStyle/>
        <a:p>
          <a:pPr rtl="1"/>
          <a:endParaRPr lang="ar-JO"/>
        </a:p>
      </dgm:t>
    </dgm:pt>
    <dgm:pt modelId="{7DBB5A91-EC87-4B34-AFBF-926197A6ABE0}" type="sibTrans" cxnId="{881C5C1A-A8EE-4768-AFF5-FA5D064AFEBD}">
      <dgm:prSet/>
      <dgm:spPr/>
      <dgm:t>
        <a:bodyPr/>
        <a:lstStyle/>
        <a:p>
          <a:pPr rtl="1"/>
          <a:endParaRPr lang="ar-JO"/>
        </a:p>
      </dgm:t>
    </dgm:pt>
    <dgm:pt modelId="{C6580512-E7A1-4CAE-A5C3-C83D1456707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pneumonia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ADD63E09-C1B2-4E70-B80D-4FB77C448887}" type="parTrans" cxnId="{9B69553E-7B6E-4FE2-BD0B-D43D05469FC4}">
      <dgm:prSet/>
      <dgm:spPr/>
      <dgm:t>
        <a:bodyPr/>
        <a:lstStyle/>
        <a:p>
          <a:pPr rtl="1"/>
          <a:endParaRPr lang="ar-JO"/>
        </a:p>
      </dgm:t>
    </dgm:pt>
    <dgm:pt modelId="{FA4710F5-A752-4169-95EA-941EF75EBC4E}" type="sibTrans" cxnId="{9B69553E-7B6E-4FE2-BD0B-D43D05469FC4}">
      <dgm:prSet/>
      <dgm:spPr/>
      <dgm:t>
        <a:bodyPr/>
        <a:lstStyle/>
        <a:p>
          <a:pPr rtl="1"/>
          <a:endParaRPr lang="ar-JO"/>
        </a:p>
      </dgm:t>
    </dgm:pt>
    <dgm:pt modelId="{D638FFE3-7FB3-425E-A89B-82BE536D349E}">
      <dgm:prSet phldrT="[Text]"/>
      <dgm:spPr>
        <a:solidFill>
          <a:srgbClr val="7030A0"/>
        </a:solidFill>
      </dgm:spPr>
      <dgm:t>
        <a:bodyPr/>
        <a:lstStyle/>
        <a:p>
          <a:pPr algn="l" rtl="1"/>
          <a:r>
            <a:rPr lang="en-US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fungal</a:t>
          </a:r>
          <a:endParaRPr lang="ar-JO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BBDE95D-157D-4BCC-BFC7-F1E73E0630A7}" type="parTrans" cxnId="{98A36B30-D4FF-4480-8D41-2854DDDCCF43}">
      <dgm:prSet/>
      <dgm:spPr/>
      <dgm:t>
        <a:bodyPr/>
        <a:lstStyle/>
        <a:p>
          <a:pPr rtl="1"/>
          <a:endParaRPr lang="ar-JO"/>
        </a:p>
      </dgm:t>
    </dgm:pt>
    <dgm:pt modelId="{433C7C7E-1DF6-408E-BC04-AA76E83E6C67}" type="sibTrans" cxnId="{98A36B30-D4FF-4480-8D41-2854DDDCCF43}">
      <dgm:prSet/>
      <dgm:spPr/>
      <dgm:t>
        <a:bodyPr/>
        <a:lstStyle/>
        <a:p>
          <a:pPr rtl="1"/>
          <a:endParaRPr lang="ar-JO"/>
        </a:p>
      </dgm:t>
    </dgm:pt>
    <dgm:pt modelId="{22F0DF9C-6A5D-4014-AD4F-3BEA5E507815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Aspergillus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2D4B721D-961B-4DB8-9B53-B1A449FF4F0A}" type="parTrans" cxnId="{4FA94D12-EB0F-4B7F-96FB-E3AEFA1AA4A9}">
      <dgm:prSet/>
      <dgm:spPr/>
      <dgm:t>
        <a:bodyPr/>
        <a:lstStyle/>
        <a:p>
          <a:pPr rtl="1"/>
          <a:endParaRPr lang="ar-JO"/>
        </a:p>
      </dgm:t>
    </dgm:pt>
    <dgm:pt modelId="{A524BA46-7EC0-4E0C-8073-00F41882AAEE}" type="sibTrans" cxnId="{4FA94D12-EB0F-4B7F-96FB-E3AEFA1AA4A9}">
      <dgm:prSet/>
      <dgm:spPr/>
      <dgm:t>
        <a:bodyPr/>
        <a:lstStyle/>
        <a:p>
          <a:pPr rtl="1"/>
          <a:endParaRPr lang="ar-JO"/>
        </a:p>
      </dgm:t>
    </dgm:pt>
    <dgm:pt modelId="{CACE836F-B5EB-4768-80EE-17903C0B7B73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candida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FA3B8799-026F-49C5-B211-643DEA107C83}" type="parTrans" cxnId="{1C926A5F-33EF-4B3D-BD85-319C3611B24D}">
      <dgm:prSet/>
      <dgm:spPr/>
      <dgm:t>
        <a:bodyPr/>
        <a:lstStyle/>
        <a:p>
          <a:pPr rtl="1"/>
          <a:endParaRPr lang="ar-JO"/>
        </a:p>
      </dgm:t>
    </dgm:pt>
    <dgm:pt modelId="{CF89B7C1-B2F6-45A7-90F0-5323662B43FE}" type="sibTrans" cxnId="{1C926A5F-33EF-4B3D-BD85-319C3611B24D}">
      <dgm:prSet/>
      <dgm:spPr/>
      <dgm:t>
        <a:bodyPr/>
        <a:lstStyle/>
        <a:p>
          <a:pPr rtl="1"/>
          <a:endParaRPr lang="ar-JO"/>
        </a:p>
      </dgm:t>
    </dgm:pt>
    <dgm:pt modelId="{6D889A67-95CF-4C79-8D5C-219BEA7664DB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Corona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9409235B-486F-4490-8405-59805355404F}" type="parTrans" cxnId="{6CEBFEAE-5609-4C2D-B176-75C232B24A85}">
      <dgm:prSet/>
      <dgm:spPr/>
      <dgm:t>
        <a:bodyPr/>
        <a:lstStyle/>
        <a:p>
          <a:pPr rtl="1"/>
          <a:endParaRPr lang="ar-JO"/>
        </a:p>
      </dgm:t>
    </dgm:pt>
    <dgm:pt modelId="{6ED88D65-97E4-4A69-A453-EFA3DACCA878}" type="sibTrans" cxnId="{6CEBFEAE-5609-4C2D-B176-75C232B24A85}">
      <dgm:prSet/>
      <dgm:spPr/>
      <dgm:t>
        <a:bodyPr/>
        <a:lstStyle/>
        <a:p>
          <a:pPr rtl="1"/>
          <a:endParaRPr lang="ar-JO"/>
        </a:p>
      </dgm:t>
    </dgm:pt>
    <dgm:pt modelId="{56A43513-40F2-4623-B323-583A81D140F0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RSV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E2ADA97-30A4-43B9-8CA9-C632D6547869}" type="parTrans" cxnId="{794A35BF-5C5C-4035-9207-79413203CC09}">
      <dgm:prSet/>
      <dgm:spPr/>
      <dgm:t>
        <a:bodyPr/>
        <a:lstStyle/>
        <a:p>
          <a:pPr rtl="1"/>
          <a:endParaRPr lang="ar-JO"/>
        </a:p>
      </dgm:t>
    </dgm:pt>
    <dgm:pt modelId="{17EC7A35-DD8C-4417-817C-AC4FFCCFB2D8}" type="sibTrans" cxnId="{794A35BF-5C5C-4035-9207-79413203CC09}">
      <dgm:prSet/>
      <dgm:spPr/>
      <dgm:t>
        <a:bodyPr/>
        <a:lstStyle/>
        <a:p>
          <a:pPr rtl="1"/>
          <a:endParaRPr lang="ar-JO"/>
        </a:p>
      </dgm:t>
    </dgm:pt>
    <dgm:pt modelId="{9744BE81-C130-4E22-A561-45D438AC8626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Influenza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43690774-B583-42AE-BB0A-A4A04D009AE3}" type="parTrans" cxnId="{4DB1A7B6-4630-4451-B6DC-50234017B9A8}">
      <dgm:prSet/>
      <dgm:spPr/>
      <dgm:t>
        <a:bodyPr/>
        <a:lstStyle/>
        <a:p>
          <a:pPr rtl="1"/>
          <a:endParaRPr lang="ar-JO"/>
        </a:p>
      </dgm:t>
    </dgm:pt>
    <dgm:pt modelId="{F2C91809-F0EC-4BE5-9BD0-1D10F56DC14B}" type="sibTrans" cxnId="{4DB1A7B6-4630-4451-B6DC-50234017B9A8}">
      <dgm:prSet/>
      <dgm:spPr/>
      <dgm:t>
        <a:bodyPr/>
        <a:lstStyle/>
        <a:p>
          <a:pPr rtl="1"/>
          <a:endParaRPr lang="ar-JO"/>
        </a:p>
      </dgm:t>
    </dgm:pt>
    <dgm:pt modelId="{1DF4190C-5246-4039-86B8-68455E2BA41A}">
      <dgm:prSet phldrT="[Text]" custT="1"/>
      <dgm:spPr/>
      <dgm:t>
        <a:bodyPr/>
        <a:lstStyle/>
        <a:p>
          <a:pPr algn="l" rtl="0"/>
          <a:r>
            <a:rPr lang="en-US" sz="1800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Parainfluenza virus</a:t>
          </a:r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8E3C7FCF-EF1D-40D4-A6F3-87FDAFA616A6}" type="parTrans" cxnId="{71AC5923-0733-4A55-8007-184575597415}">
      <dgm:prSet/>
      <dgm:spPr/>
      <dgm:t>
        <a:bodyPr/>
        <a:lstStyle/>
        <a:p>
          <a:pPr rtl="1"/>
          <a:endParaRPr lang="ar-JO"/>
        </a:p>
      </dgm:t>
    </dgm:pt>
    <dgm:pt modelId="{DD5E698B-E6F3-49EC-8BC2-BF01EB31D6F2}" type="sibTrans" cxnId="{71AC5923-0733-4A55-8007-184575597415}">
      <dgm:prSet/>
      <dgm:spPr/>
      <dgm:t>
        <a:bodyPr/>
        <a:lstStyle/>
        <a:p>
          <a:pPr rtl="1"/>
          <a:endParaRPr lang="ar-JO"/>
        </a:p>
      </dgm:t>
    </dgm:pt>
    <dgm:pt modelId="{B49C9A3C-693A-41BC-9F28-412BECBF26B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Haemophilus influenza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AC3B528E-F535-42B0-9EB0-87C72614D49F}" type="parTrans" cxnId="{480B7ED1-205E-40F4-8714-FBBAF4F1856A}">
      <dgm:prSet/>
      <dgm:spPr/>
      <dgm:t>
        <a:bodyPr/>
        <a:lstStyle/>
        <a:p>
          <a:pPr rtl="1"/>
          <a:endParaRPr lang="ar-JO"/>
        </a:p>
      </dgm:t>
    </dgm:pt>
    <dgm:pt modelId="{7C0516DF-C3C7-465C-A7C0-BDDE8211E402}" type="sibTrans" cxnId="{480B7ED1-205E-40F4-8714-FBBAF4F1856A}">
      <dgm:prSet/>
      <dgm:spPr/>
      <dgm:t>
        <a:bodyPr/>
        <a:lstStyle/>
        <a:p>
          <a:pPr rtl="1"/>
          <a:endParaRPr lang="ar-JO"/>
        </a:p>
      </dgm:t>
    </dgm:pt>
    <dgm:pt modelId="{D1511CC4-23A5-4ED4-9928-66E7E0486A7C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Moraxella Catarrhalis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93E4CD5-F5CC-44E6-BA60-AA24EDE7E92E}" type="parTrans" cxnId="{836B8870-D3BD-46AF-9CCC-C60B4B72BD11}">
      <dgm:prSet/>
      <dgm:spPr/>
      <dgm:t>
        <a:bodyPr/>
        <a:lstStyle/>
        <a:p>
          <a:pPr rtl="1"/>
          <a:endParaRPr lang="ar-JO"/>
        </a:p>
      </dgm:t>
    </dgm:pt>
    <dgm:pt modelId="{9E0E098E-859A-4A0A-8EB2-E692FC02B560}" type="sibTrans" cxnId="{836B8870-D3BD-46AF-9CCC-C60B4B72BD11}">
      <dgm:prSet/>
      <dgm:spPr/>
      <dgm:t>
        <a:bodyPr/>
        <a:lstStyle/>
        <a:p>
          <a:pPr rtl="1"/>
          <a:endParaRPr lang="ar-JO"/>
        </a:p>
      </dgm:t>
    </dgm:pt>
    <dgm:pt modelId="{0B8ACF2E-A6EE-4653-B8C5-A514BFD3C7CD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Staphylococcus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F9A295CF-18AE-4FEE-A95A-90A2473500E8}" type="parTrans" cxnId="{EB7C30C8-767A-40E4-A5CB-B509EF5D6F16}">
      <dgm:prSet/>
      <dgm:spPr/>
      <dgm:t>
        <a:bodyPr/>
        <a:lstStyle/>
        <a:p>
          <a:pPr rtl="1"/>
          <a:endParaRPr lang="ar-JO"/>
        </a:p>
      </dgm:t>
    </dgm:pt>
    <dgm:pt modelId="{3CB7DF0E-11BB-47BB-84E3-8F36AC8CFC88}" type="sibTrans" cxnId="{EB7C30C8-767A-40E4-A5CB-B509EF5D6F16}">
      <dgm:prSet/>
      <dgm:spPr/>
      <dgm:t>
        <a:bodyPr/>
        <a:lstStyle/>
        <a:p>
          <a:pPr rtl="1"/>
          <a:endParaRPr lang="ar-JO"/>
        </a:p>
      </dgm:t>
    </dgm:pt>
    <dgm:pt modelId="{7F9F3C5D-3DEF-448F-BED7-CAE744449E2E}">
      <dgm:prSet phldrT="[Text]"/>
      <dgm:spPr/>
      <dgm:t>
        <a:bodyPr/>
        <a:lstStyle/>
        <a:p>
          <a:pPr algn="l" rtl="0"/>
          <a:r>
            <a:rPr lang="en-US" b="1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pyogenes</a:t>
          </a:r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5710C107-D98E-4CB4-844A-370174CDC3C8}" type="parTrans" cxnId="{76371496-8BA2-490B-AF09-31E53DA4B35D}">
      <dgm:prSet/>
      <dgm:spPr/>
      <dgm:t>
        <a:bodyPr/>
        <a:lstStyle/>
        <a:p>
          <a:pPr rtl="1"/>
          <a:endParaRPr lang="ar-JO"/>
        </a:p>
      </dgm:t>
    </dgm:pt>
    <dgm:pt modelId="{97B9DB69-5CAF-4AA0-9D8B-505B614F827F}" type="sibTrans" cxnId="{76371496-8BA2-490B-AF09-31E53DA4B35D}">
      <dgm:prSet/>
      <dgm:spPr/>
      <dgm:t>
        <a:bodyPr/>
        <a:lstStyle/>
        <a:p>
          <a:pPr rtl="1"/>
          <a:endParaRPr lang="ar-JO"/>
        </a:p>
      </dgm:t>
    </dgm:pt>
    <dgm:pt modelId="{3DD5D66C-0341-41C9-B99A-8E09B4C3553C}">
      <dgm:prSet phldrT="[Text]" custT="1"/>
      <dgm:spPr/>
      <dgm:t>
        <a:bodyPr/>
        <a:lstStyle/>
        <a:p>
          <a:pPr algn="l" rtl="0"/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07B47265-75A7-4487-9BEC-780302FCB209}" type="parTrans" cxnId="{CAA0B49C-4AE8-48EF-A95E-E7BDF93071E8}">
      <dgm:prSet/>
      <dgm:spPr/>
      <dgm:t>
        <a:bodyPr/>
        <a:lstStyle/>
        <a:p>
          <a:endParaRPr lang="en-US"/>
        </a:p>
      </dgm:t>
    </dgm:pt>
    <dgm:pt modelId="{61EDEF6F-0C6A-4D45-B8B2-FAE57BFA15F4}" type="sibTrans" cxnId="{CAA0B49C-4AE8-48EF-A95E-E7BDF93071E8}">
      <dgm:prSet/>
      <dgm:spPr/>
      <dgm:t>
        <a:bodyPr/>
        <a:lstStyle/>
        <a:p>
          <a:endParaRPr lang="en-US"/>
        </a:p>
      </dgm:t>
    </dgm:pt>
    <dgm:pt modelId="{FD789E82-76C3-4D02-BEEE-8C23F87A3C01}">
      <dgm:prSet phldrT="[Text]" custT="1"/>
      <dgm:spPr/>
      <dgm:t>
        <a:bodyPr/>
        <a:lstStyle/>
        <a:p>
          <a:pPr algn="l" rtl="0"/>
          <a:endParaRPr lang="ar-JO" sz="1800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6570BB00-4140-4D52-A9CA-BBA09FF4C9D9}" type="parTrans" cxnId="{BF58EFF3-2448-40B7-88B5-051AA892515C}">
      <dgm:prSet/>
      <dgm:spPr/>
      <dgm:t>
        <a:bodyPr/>
        <a:lstStyle/>
        <a:p>
          <a:endParaRPr lang="en-US"/>
        </a:p>
      </dgm:t>
    </dgm:pt>
    <dgm:pt modelId="{FDC7595C-43E3-434D-A18C-7BE65CFDDFB1}" type="sibTrans" cxnId="{BF58EFF3-2448-40B7-88B5-051AA892515C}">
      <dgm:prSet/>
      <dgm:spPr/>
      <dgm:t>
        <a:bodyPr/>
        <a:lstStyle/>
        <a:p>
          <a:endParaRPr lang="en-US"/>
        </a:p>
      </dgm:t>
    </dgm:pt>
    <dgm:pt modelId="{F4D4B37E-076F-4420-9A07-743AAB36F9F5}">
      <dgm:prSet phldrT="[Text]"/>
      <dgm:spPr/>
      <dgm:t>
        <a:bodyPr/>
        <a:lstStyle/>
        <a:p>
          <a:pPr algn="l" rtl="0"/>
          <a:endParaRPr lang="ar-JO" b="1" dirty="0">
            <a:solidFill>
              <a:schemeClr val="bg1"/>
            </a:solidFill>
            <a:latin typeface="Century Schoolbook" pitchFamily="18" charset="0"/>
          </a:endParaRPr>
        </a:p>
      </dgm:t>
    </dgm:pt>
    <dgm:pt modelId="{BC9E9E76-5437-4AB8-9786-92F8036147C8}" type="parTrans" cxnId="{E13762FD-E838-4D62-AD03-F01B3E4B365C}">
      <dgm:prSet/>
      <dgm:spPr/>
      <dgm:t>
        <a:bodyPr/>
        <a:lstStyle/>
        <a:p>
          <a:endParaRPr lang="en-US"/>
        </a:p>
      </dgm:t>
    </dgm:pt>
    <dgm:pt modelId="{07F4E450-C406-4DE6-AB31-4A177E47F6D5}" type="sibTrans" cxnId="{E13762FD-E838-4D62-AD03-F01B3E4B365C}">
      <dgm:prSet/>
      <dgm:spPr/>
      <dgm:t>
        <a:bodyPr/>
        <a:lstStyle/>
        <a:p>
          <a:endParaRPr lang="en-US"/>
        </a:p>
      </dgm:t>
    </dgm:pt>
    <dgm:pt modelId="{0F1AB431-1306-4262-A844-F2B362898FB7}" type="pres">
      <dgm:prSet presAssocID="{47A2EAB9-EBFE-4555-97F6-402C699FC6C3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2805BA-AD0B-48A4-BF41-9426B8BB80C4}" type="pres">
      <dgm:prSet presAssocID="{75565FA3-36B1-4D3F-BFA1-8313BFC89284}" presName="circle1" presStyleLbl="node1" presStyleIdx="0" presStyleCnt="3" custScaleY="106585"/>
      <dgm:spPr>
        <a:solidFill>
          <a:srgbClr val="37E9A1"/>
        </a:solidFill>
      </dgm:spPr>
    </dgm:pt>
    <dgm:pt modelId="{D2613412-D01E-469B-9250-7C77B62BEEC0}" type="pres">
      <dgm:prSet presAssocID="{75565FA3-36B1-4D3F-BFA1-8313BFC89284}" presName="space" presStyleCnt="0"/>
      <dgm:spPr/>
    </dgm:pt>
    <dgm:pt modelId="{E8D41212-F27C-4D7A-BAD8-E265CB431DBF}" type="pres">
      <dgm:prSet presAssocID="{75565FA3-36B1-4D3F-BFA1-8313BFC89284}" presName="rect1" presStyleLbl="alignAcc1" presStyleIdx="0" presStyleCnt="3" custScaleY="106585" custLinFactNeighborX="445" custLinFactNeighborY="-473"/>
      <dgm:spPr/>
      <dgm:t>
        <a:bodyPr/>
        <a:lstStyle/>
        <a:p>
          <a:pPr rtl="1"/>
          <a:endParaRPr lang="ar-JO"/>
        </a:p>
      </dgm:t>
    </dgm:pt>
    <dgm:pt modelId="{C15BC4C0-2F74-458A-B865-1F38ED075D8D}" type="pres">
      <dgm:prSet presAssocID="{6173857C-92E3-41B6-BD03-7805FB6730DF}" presName="vertSpace2" presStyleLbl="node1" presStyleIdx="0" presStyleCnt="3"/>
      <dgm:spPr/>
    </dgm:pt>
    <dgm:pt modelId="{2A688E35-591E-487B-8A68-958D57C9A5B0}" type="pres">
      <dgm:prSet presAssocID="{6173857C-92E3-41B6-BD03-7805FB6730DF}" presName="circle2" presStyleLbl="node1" presStyleIdx="1" presStyleCnt="3"/>
      <dgm:spPr>
        <a:solidFill>
          <a:srgbClr val="C00000"/>
        </a:solidFill>
      </dgm:spPr>
    </dgm:pt>
    <dgm:pt modelId="{5251906F-E8A3-441A-BB9F-DC1C706B1A8A}" type="pres">
      <dgm:prSet presAssocID="{6173857C-92E3-41B6-BD03-7805FB6730DF}" presName="rect2" presStyleLbl="alignAcc1" presStyleIdx="1" presStyleCnt="3" custLinFactNeighborX="-116" custLinFactNeighborY="481"/>
      <dgm:spPr/>
      <dgm:t>
        <a:bodyPr/>
        <a:lstStyle/>
        <a:p>
          <a:pPr rtl="1"/>
          <a:endParaRPr lang="ar-JO"/>
        </a:p>
      </dgm:t>
    </dgm:pt>
    <dgm:pt modelId="{C096B15C-E1C0-4321-A861-5806A3462EAF}" type="pres">
      <dgm:prSet presAssocID="{D638FFE3-7FB3-425E-A89B-82BE536D349E}" presName="vertSpace3" presStyleLbl="node1" presStyleIdx="1" presStyleCnt="3"/>
      <dgm:spPr/>
    </dgm:pt>
    <dgm:pt modelId="{55A1102C-092B-4E22-B688-9D29F1418AAF}" type="pres">
      <dgm:prSet presAssocID="{D638FFE3-7FB3-425E-A89B-82BE536D349E}" presName="circle3" presStyleLbl="node1" presStyleIdx="2" presStyleCnt="3"/>
      <dgm:spPr>
        <a:solidFill>
          <a:srgbClr val="7030A0"/>
        </a:solidFill>
      </dgm:spPr>
    </dgm:pt>
    <dgm:pt modelId="{B8C6A050-DE00-418E-AEA1-B397B5F0DC8F}" type="pres">
      <dgm:prSet presAssocID="{D638FFE3-7FB3-425E-A89B-82BE536D349E}" presName="rect3" presStyleLbl="alignAcc1" presStyleIdx="2" presStyleCnt="3"/>
      <dgm:spPr/>
      <dgm:t>
        <a:bodyPr/>
        <a:lstStyle/>
        <a:p>
          <a:endParaRPr lang="en-US"/>
        </a:p>
      </dgm:t>
    </dgm:pt>
    <dgm:pt modelId="{9B5DAC3B-CC72-4AA1-BAD2-0026F8D40C67}" type="pres">
      <dgm:prSet presAssocID="{75565FA3-36B1-4D3F-BFA1-8313BFC89284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12BC1495-71C6-456B-995A-3D1D6774597E}" type="pres">
      <dgm:prSet presAssocID="{75565FA3-36B1-4D3F-BFA1-8313BFC89284}" presName="rect1ChTx" presStyleLbl="alignAcc1" presStyleIdx="2" presStyleCnt="3" custScaleY="121951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E51563E6-A16B-4655-9338-0CC37594A772}" type="pres">
      <dgm:prSet presAssocID="{6173857C-92E3-41B6-BD03-7805FB6730DF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563CFE6C-F512-4909-A095-FDBB9032574C}" type="pres">
      <dgm:prSet presAssocID="{6173857C-92E3-41B6-BD03-7805FB6730DF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  <dgm:pt modelId="{FDE67A09-DD22-45C5-9325-4F319C2AD419}" type="pres">
      <dgm:prSet presAssocID="{D638FFE3-7FB3-425E-A89B-82BE536D349E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0E06DF-527B-4FB6-8B9C-09E947D1081F}" type="pres">
      <dgm:prSet presAssocID="{D638FFE3-7FB3-425E-A89B-82BE536D349E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ar-JO"/>
        </a:p>
      </dgm:t>
    </dgm:pt>
  </dgm:ptLst>
  <dgm:cxnLst>
    <dgm:cxn modelId="{6E882EFC-9E47-4C15-BD68-3635D01D291C}" type="presOf" srcId="{56A43513-40F2-4623-B323-583A81D140F0}" destId="{12BC1495-71C6-456B-995A-3D1D6774597E}" srcOrd="0" destOrd="4" presId="urn:microsoft.com/office/officeart/2005/8/layout/target3"/>
    <dgm:cxn modelId="{E13762FD-E838-4D62-AD03-F01B3E4B365C}" srcId="{6173857C-92E3-41B6-BD03-7805FB6730DF}" destId="{F4D4B37E-076F-4420-9A07-743AAB36F9F5}" srcOrd="0" destOrd="0" parTransId="{BC9E9E76-5437-4AB8-9786-92F8036147C8}" sibTransId="{07F4E450-C406-4DE6-AB31-4A177E47F6D5}"/>
    <dgm:cxn modelId="{4DB1A7B6-4630-4451-B6DC-50234017B9A8}" srcId="{75565FA3-36B1-4D3F-BFA1-8313BFC89284}" destId="{9744BE81-C130-4E22-A561-45D438AC8626}" srcOrd="5" destOrd="0" parTransId="{43690774-B583-42AE-BB0A-A4A04D009AE3}" sibTransId="{F2C91809-F0EC-4BE5-9BD0-1D10F56DC14B}"/>
    <dgm:cxn modelId="{EB7C30C8-767A-40E4-A5CB-B509EF5D6F16}" srcId="{6173857C-92E3-41B6-BD03-7805FB6730DF}" destId="{0B8ACF2E-A6EE-4653-B8C5-A514BFD3C7CD}" srcOrd="4" destOrd="0" parTransId="{F9A295CF-18AE-4FEE-A95A-90A2473500E8}" sibTransId="{3CB7DF0E-11BB-47BB-84E3-8F36AC8CFC88}"/>
    <dgm:cxn modelId="{934ABC92-2C2E-4645-8556-C10E983646AB}" type="presOf" srcId="{687F1FC3-7CC9-4C70-A3F8-4EFD0E888599}" destId="{12BC1495-71C6-456B-995A-3D1D6774597E}" srcOrd="0" destOrd="1" presId="urn:microsoft.com/office/officeart/2005/8/layout/target3"/>
    <dgm:cxn modelId="{51F37A81-48A8-4EC8-814A-1C93C08E34DA}" type="presOf" srcId="{6D889A67-95CF-4C79-8D5C-219BEA7664DB}" destId="{12BC1495-71C6-456B-995A-3D1D6774597E}" srcOrd="0" destOrd="3" presId="urn:microsoft.com/office/officeart/2005/8/layout/target3"/>
    <dgm:cxn modelId="{668DC764-9D2B-4C35-B44E-B362F0C6B3E7}" type="presOf" srcId="{7F9F3C5D-3DEF-448F-BED7-CAE744449E2E}" destId="{563CFE6C-F512-4909-A095-FDBB9032574C}" srcOrd="0" destOrd="5" presId="urn:microsoft.com/office/officeart/2005/8/layout/target3"/>
    <dgm:cxn modelId="{DC837316-416D-411C-A360-EB3E9D9A7BD9}" type="presOf" srcId="{0B8ACF2E-A6EE-4653-B8C5-A514BFD3C7CD}" destId="{563CFE6C-F512-4909-A095-FDBB9032574C}" srcOrd="0" destOrd="4" presId="urn:microsoft.com/office/officeart/2005/8/layout/target3"/>
    <dgm:cxn modelId="{46A97288-CE05-4EFF-AABF-C24AD352770C}" type="presOf" srcId="{1DF4190C-5246-4039-86B8-68455E2BA41A}" destId="{12BC1495-71C6-456B-995A-3D1D6774597E}" srcOrd="0" destOrd="6" presId="urn:microsoft.com/office/officeart/2005/8/layout/target3"/>
    <dgm:cxn modelId="{EA3914BA-2033-456F-9786-55C6FF182DB9}" type="presOf" srcId="{3DD5D66C-0341-41C9-B99A-8E09B4C3553C}" destId="{12BC1495-71C6-456B-995A-3D1D6774597E}" srcOrd="0" destOrd="7" presId="urn:microsoft.com/office/officeart/2005/8/layout/target3"/>
    <dgm:cxn modelId="{D9924D13-392E-4375-B417-0A95B1F6036D}" type="presOf" srcId="{D638FFE3-7FB3-425E-A89B-82BE536D349E}" destId="{B8C6A050-DE00-418E-AEA1-B397B5F0DC8F}" srcOrd="0" destOrd="0" presId="urn:microsoft.com/office/officeart/2005/8/layout/target3"/>
    <dgm:cxn modelId="{FBF7FCA0-5EAB-40A9-8536-AD6481BA82FC}" type="presOf" srcId="{47A2EAB9-EBFE-4555-97F6-402C699FC6C3}" destId="{0F1AB431-1306-4262-A844-F2B362898FB7}" srcOrd="0" destOrd="0" presId="urn:microsoft.com/office/officeart/2005/8/layout/target3"/>
    <dgm:cxn modelId="{D728F64B-0F71-491E-AF13-3D76D11024B5}" srcId="{47A2EAB9-EBFE-4555-97F6-402C699FC6C3}" destId="{75565FA3-36B1-4D3F-BFA1-8313BFC89284}" srcOrd="0" destOrd="0" parTransId="{C595EBE2-6BCF-443C-AA97-E43D1A675273}" sibTransId="{57652637-A3DC-42EA-A30A-EEC4006794FB}"/>
    <dgm:cxn modelId="{881C5C1A-A8EE-4768-AFF5-FA5D064AFEBD}" srcId="{47A2EAB9-EBFE-4555-97F6-402C699FC6C3}" destId="{6173857C-92E3-41B6-BD03-7805FB6730DF}" srcOrd="1" destOrd="0" parTransId="{18722AF9-A8D8-4B0C-BFB3-87FA696B3FD6}" sibTransId="{7DBB5A91-EC87-4B34-AFBF-926197A6ABE0}"/>
    <dgm:cxn modelId="{EFB42CCE-FE60-42E1-994B-1EBA3E1E4BB3}" srcId="{75565FA3-36B1-4D3F-BFA1-8313BFC89284}" destId="{687F1FC3-7CC9-4C70-A3F8-4EFD0E888599}" srcOrd="1" destOrd="0" parTransId="{310740DC-0617-45E1-A2C9-5ECC1E573B7A}" sibTransId="{8A58596B-6657-4848-B2F0-2D100FF1768B}"/>
    <dgm:cxn modelId="{CEFC4884-7BBE-4998-8585-9C48E6E580D6}" type="presOf" srcId="{6173857C-92E3-41B6-BD03-7805FB6730DF}" destId="{5251906F-E8A3-441A-BB9F-DC1C706B1A8A}" srcOrd="0" destOrd="0" presId="urn:microsoft.com/office/officeart/2005/8/layout/target3"/>
    <dgm:cxn modelId="{3E7676EA-8272-40CD-B019-17E277E89F4C}" type="presOf" srcId="{F4D4B37E-076F-4420-9A07-743AAB36F9F5}" destId="{563CFE6C-F512-4909-A095-FDBB9032574C}" srcOrd="0" destOrd="0" presId="urn:microsoft.com/office/officeart/2005/8/layout/target3"/>
    <dgm:cxn modelId="{9B69553E-7B6E-4FE2-BD0B-D43D05469FC4}" srcId="{6173857C-92E3-41B6-BD03-7805FB6730DF}" destId="{C6580512-E7A1-4CAE-A5C3-C83D1456707E}" srcOrd="1" destOrd="0" parTransId="{ADD63E09-C1B2-4E70-B80D-4FB77C448887}" sibTransId="{FA4710F5-A752-4169-95EA-941EF75EBC4E}"/>
    <dgm:cxn modelId="{E233DEE2-0A12-49D7-BE77-9F60D7E6CCAB}" type="presOf" srcId="{9744BE81-C130-4E22-A561-45D438AC8626}" destId="{12BC1495-71C6-456B-995A-3D1D6774597E}" srcOrd="0" destOrd="5" presId="urn:microsoft.com/office/officeart/2005/8/layout/target3"/>
    <dgm:cxn modelId="{6CEBFEAE-5609-4C2D-B176-75C232B24A85}" srcId="{75565FA3-36B1-4D3F-BFA1-8313BFC89284}" destId="{6D889A67-95CF-4C79-8D5C-219BEA7664DB}" srcOrd="3" destOrd="0" parTransId="{9409235B-486F-4490-8405-59805355404F}" sibTransId="{6ED88D65-97E4-4A69-A453-EFA3DACCA878}"/>
    <dgm:cxn modelId="{DB8AC946-9BD1-4D80-84A1-E32A6A91D921}" type="presOf" srcId="{75565FA3-36B1-4D3F-BFA1-8313BFC89284}" destId="{9B5DAC3B-CC72-4AA1-BAD2-0026F8D40C67}" srcOrd="1" destOrd="0" presId="urn:microsoft.com/office/officeart/2005/8/layout/target3"/>
    <dgm:cxn modelId="{836B8870-D3BD-46AF-9CCC-C60B4B72BD11}" srcId="{6173857C-92E3-41B6-BD03-7805FB6730DF}" destId="{D1511CC4-23A5-4ED4-9928-66E7E0486A7C}" srcOrd="3" destOrd="0" parTransId="{593E4CD5-F5CC-44E6-BA60-AA24EDE7E92E}" sibTransId="{9E0E098E-859A-4A0A-8EB2-E692FC02B560}"/>
    <dgm:cxn modelId="{8B851102-55D9-4216-8529-432C3AADD7B8}" type="presOf" srcId="{B49C9A3C-693A-41BC-9F28-412BECBF26BE}" destId="{563CFE6C-F512-4909-A095-FDBB9032574C}" srcOrd="0" destOrd="2" presId="urn:microsoft.com/office/officeart/2005/8/layout/target3"/>
    <dgm:cxn modelId="{1687E8EC-F8F8-492E-8F55-AA5A8A9457C9}" type="presOf" srcId="{D1511CC4-23A5-4ED4-9928-66E7E0486A7C}" destId="{563CFE6C-F512-4909-A095-FDBB9032574C}" srcOrd="0" destOrd="3" presId="urn:microsoft.com/office/officeart/2005/8/layout/target3"/>
    <dgm:cxn modelId="{98A36B30-D4FF-4480-8D41-2854DDDCCF43}" srcId="{47A2EAB9-EBFE-4555-97F6-402C699FC6C3}" destId="{D638FFE3-7FB3-425E-A89B-82BE536D349E}" srcOrd="2" destOrd="0" parTransId="{6BBDE95D-157D-4BCC-BFC7-F1E73E0630A7}" sibTransId="{433C7C7E-1DF6-408E-BC04-AA76E83E6C67}"/>
    <dgm:cxn modelId="{480B7ED1-205E-40F4-8714-FBBAF4F1856A}" srcId="{6173857C-92E3-41B6-BD03-7805FB6730DF}" destId="{B49C9A3C-693A-41BC-9F28-412BECBF26BE}" srcOrd="2" destOrd="0" parTransId="{AC3B528E-F535-42B0-9EB0-87C72614D49F}" sibTransId="{7C0516DF-C3C7-465C-A7C0-BDDE8211E402}"/>
    <dgm:cxn modelId="{E7B4BEE2-DE3B-45DA-AC81-341338D21F78}" type="presOf" srcId="{C6580512-E7A1-4CAE-A5C3-C83D1456707E}" destId="{563CFE6C-F512-4909-A095-FDBB9032574C}" srcOrd="0" destOrd="1" presId="urn:microsoft.com/office/officeart/2005/8/layout/target3"/>
    <dgm:cxn modelId="{4FA94D12-EB0F-4B7F-96FB-E3AEFA1AA4A9}" srcId="{D638FFE3-7FB3-425E-A89B-82BE536D349E}" destId="{22F0DF9C-6A5D-4014-AD4F-3BEA5E507815}" srcOrd="0" destOrd="0" parTransId="{2D4B721D-961B-4DB8-9B53-B1A449FF4F0A}" sibTransId="{A524BA46-7EC0-4E0C-8073-00F41882AAEE}"/>
    <dgm:cxn modelId="{83F9C57B-FBB9-4821-8F6B-425B635BF373}" type="presOf" srcId="{CACE836F-B5EB-4768-80EE-17903C0B7B73}" destId="{450E06DF-527B-4FB6-8B9C-09E947D1081F}" srcOrd="0" destOrd="1" presId="urn:microsoft.com/office/officeart/2005/8/layout/target3"/>
    <dgm:cxn modelId="{1C926A5F-33EF-4B3D-BD85-319C3611B24D}" srcId="{D638FFE3-7FB3-425E-A89B-82BE536D349E}" destId="{CACE836F-B5EB-4768-80EE-17903C0B7B73}" srcOrd="1" destOrd="0" parTransId="{FA3B8799-026F-49C5-B211-643DEA107C83}" sibTransId="{CF89B7C1-B2F6-45A7-90F0-5323662B43FE}"/>
    <dgm:cxn modelId="{543BBEF2-F50C-42FE-8F60-97D527A0A285}" type="presOf" srcId="{FE761AEC-1135-468D-866B-E5188BEC0BFE}" destId="{12BC1495-71C6-456B-995A-3D1D6774597E}" srcOrd="0" destOrd="2" presId="urn:microsoft.com/office/officeart/2005/8/layout/target3"/>
    <dgm:cxn modelId="{703D488F-A060-4D36-8A30-F11DA838D5CF}" type="presOf" srcId="{6173857C-92E3-41B6-BD03-7805FB6730DF}" destId="{E51563E6-A16B-4655-9338-0CC37594A772}" srcOrd="1" destOrd="0" presId="urn:microsoft.com/office/officeart/2005/8/layout/target3"/>
    <dgm:cxn modelId="{2D68CA12-34D6-48FA-B497-70FFA7029261}" type="presOf" srcId="{D638FFE3-7FB3-425E-A89B-82BE536D349E}" destId="{FDE67A09-DD22-45C5-9325-4F319C2AD419}" srcOrd="1" destOrd="0" presId="urn:microsoft.com/office/officeart/2005/8/layout/target3"/>
    <dgm:cxn modelId="{794A35BF-5C5C-4035-9207-79413203CC09}" srcId="{75565FA3-36B1-4D3F-BFA1-8313BFC89284}" destId="{56A43513-40F2-4623-B323-583A81D140F0}" srcOrd="4" destOrd="0" parTransId="{5E2ADA97-30A4-43B9-8CA9-C632D6547869}" sibTransId="{17EC7A35-DD8C-4417-817C-AC4FFCCFB2D8}"/>
    <dgm:cxn modelId="{D4AB86E5-1AF8-4774-A41E-B21F169C24E1}" type="presOf" srcId="{FD789E82-76C3-4D02-BEEE-8C23F87A3C01}" destId="{12BC1495-71C6-456B-995A-3D1D6774597E}" srcOrd="0" destOrd="0" presId="urn:microsoft.com/office/officeart/2005/8/layout/target3"/>
    <dgm:cxn modelId="{7B6CFCDE-ABBA-4C42-A3B6-89142BE3D533}" type="presOf" srcId="{75565FA3-36B1-4D3F-BFA1-8313BFC89284}" destId="{E8D41212-F27C-4D7A-BAD8-E265CB431DBF}" srcOrd="0" destOrd="0" presId="urn:microsoft.com/office/officeart/2005/8/layout/target3"/>
    <dgm:cxn modelId="{2F602C7F-3D2B-4620-9B5C-3D8D5918D8E5}" srcId="{75565FA3-36B1-4D3F-BFA1-8313BFC89284}" destId="{FE761AEC-1135-468D-866B-E5188BEC0BFE}" srcOrd="2" destOrd="0" parTransId="{CFA76E8D-1247-44AF-BDCA-EA084A237803}" sibTransId="{89EF907C-472D-4612-B447-855F187F2744}"/>
    <dgm:cxn modelId="{BF58EFF3-2448-40B7-88B5-051AA892515C}" srcId="{75565FA3-36B1-4D3F-BFA1-8313BFC89284}" destId="{FD789E82-76C3-4D02-BEEE-8C23F87A3C01}" srcOrd="0" destOrd="0" parTransId="{6570BB00-4140-4D52-A9CA-BBA09FF4C9D9}" sibTransId="{FDC7595C-43E3-434D-A18C-7BE65CFDDFB1}"/>
    <dgm:cxn modelId="{76371496-8BA2-490B-AF09-31E53DA4B35D}" srcId="{6173857C-92E3-41B6-BD03-7805FB6730DF}" destId="{7F9F3C5D-3DEF-448F-BED7-CAE744449E2E}" srcOrd="5" destOrd="0" parTransId="{5710C107-D98E-4CB4-844A-370174CDC3C8}" sibTransId="{97B9DB69-5CAF-4AA0-9D8B-505B614F827F}"/>
    <dgm:cxn modelId="{71AC5923-0733-4A55-8007-184575597415}" srcId="{75565FA3-36B1-4D3F-BFA1-8313BFC89284}" destId="{1DF4190C-5246-4039-86B8-68455E2BA41A}" srcOrd="6" destOrd="0" parTransId="{8E3C7FCF-EF1D-40D4-A6F3-87FDAFA616A6}" sibTransId="{DD5E698B-E6F3-49EC-8BC2-BF01EB31D6F2}"/>
    <dgm:cxn modelId="{CAA0B49C-4AE8-48EF-A95E-E7BDF93071E8}" srcId="{75565FA3-36B1-4D3F-BFA1-8313BFC89284}" destId="{3DD5D66C-0341-41C9-B99A-8E09B4C3553C}" srcOrd="7" destOrd="0" parTransId="{07B47265-75A7-4487-9BEC-780302FCB209}" sibTransId="{61EDEF6F-0C6A-4D45-B8B2-FAE57BFA15F4}"/>
    <dgm:cxn modelId="{1DED03F6-7AA7-4535-9455-A52DE058985E}" type="presOf" srcId="{22F0DF9C-6A5D-4014-AD4F-3BEA5E507815}" destId="{450E06DF-527B-4FB6-8B9C-09E947D1081F}" srcOrd="0" destOrd="0" presId="urn:microsoft.com/office/officeart/2005/8/layout/target3"/>
    <dgm:cxn modelId="{BD119484-53A9-4A50-941E-21743878F5C8}" type="presParOf" srcId="{0F1AB431-1306-4262-A844-F2B362898FB7}" destId="{292805BA-AD0B-48A4-BF41-9426B8BB80C4}" srcOrd="0" destOrd="0" presId="urn:microsoft.com/office/officeart/2005/8/layout/target3"/>
    <dgm:cxn modelId="{7B4026E4-4CA6-49F9-AD61-044D4E4150AC}" type="presParOf" srcId="{0F1AB431-1306-4262-A844-F2B362898FB7}" destId="{D2613412-D01E-469B-9250-7C77B62BEEC0}" srcOrd="1" destOrd="0" presId="urn:microsoft.com/office/officeart/2005/8/layout/target3"/>
    <dgm:cxn modelId="{642D3606-5B7C-46F9-BF99-FDDC4B29ED84}" type="presParOf" srcId="{0F1AB431-1306-4262-A844-F2B362898FB7}" destId="{E8D41212-F27C-4D7A-BAD8-E265CB431DBF}" srcOrd="2" destOrd="0" presId="urn:microsoft.com/office/officeart/2005/8/layout/target3"/>
    <dgm:cxn modelId="{9CE0A617-755A-4537-8777-4DD012C04B40}" type="presParOf" srcId="{0F1AB431-1306-4262-A844-F2B362898FB7}" destId="{C15BC4C0-2F74-458A-B865-1F38ED075D8D}" srcOrd="3" destOrd="0" presId="urn:microsoft.com/office/officeart/2005/8/layout/target3"/>
    <dgm:cxn modelId="{35BEB9D9-2AA3-4B6E-AA7C-5978314115D5}" type="presParOf" srcId="{0F1AB431-1306-4262-A844-F2B362898FB7}" destId="{2A688E35-591E-487B-8A68-958D57C9A5B0}" srcOrd="4" destOrd="0" presId="urn:microsoft.com/office/officeart/2005/8/layout/target3"/>
    <dgm:cxn modelId="{6DC27098-AB59-432F-904D-853ABC51ED36}" type="presParOf" srcId="{0F1AB431-1306-4262-A844-F2B362898FB7}" destId="{5251906F-E8A3-441A-BB9F-DC1C706B1A8A}" srcOrd="5" destOrd="0" presId="urn:microsoft.com/office/officeart/2005/8/layout/target3"/>
    <dgm:cxn modelId="{EA5C77AF-C45A-475B-91EC-8A09E95F11BC}" type="presParOf" srcId="{0F1AB431-1306-4262-A844-F2B362898FB7}" destId="{C096B15C-E1C0-4321-A861-5806A3462EAF}" srcOrd="6" destOrd="0" presId="urn:microsoft.com/office/officeart/2005/8/layout/target3"/>
    <dgm:cxn modelId="{B75550C3-6795-4C4F-AAE8-B87AD394E2F1}" type="presParOf" srcId="{0F1AB431-1306-4262-A844-F2B362898FB7}" destId="{55A1102C-092B-4E22-B688-9D29F1418AAF}" srcOrd="7" destOrd="0" presId="urn:microsoft.com/office/officeart/2005/8/layout/target3"/>
    <dgm:cxn modelId="{6A01BD01-CBDD-4F6C-B76F-DA11B624D5B0}" type="presParOf" srcId="{0F1AB431-1306-4262-A844-F2B362898FB7}" destId="{B8C6A050-DE00-418E-AEA1-B397B5F0DC8F}" srcOrd="8" destOrd="0" presId="urn:microsoft.com/office/officeart/2005/8/layout/target3"/>
    <dgm:cxn modelId="{7E92BAD2-A274-4E41-BBA2-BBB7E13898D1}" type="presParOf" srcId="{0F1AB431-1306-4262-A844-F2B362898FB7}" destId="{9B5DAC3B-CC72-4AA1-BAD2-0026F8D40C67}" srcOrd="9" destOrd="0" presId="urn:microsoft.com/office/officeart/2005/8/layout/target3"/>
    <dgm:cxn modelId="{72155F00-68F8-4973-BBDF-95A3C77B9F3B}" type="presParOf" srcId="{0F1AB431-1306-4262-A844-F2B362898FB7}" destId="{12BC1495-71C6-456B-995A-3D1D6774597E}" srcOrd="10" destOrd="0" presId="urn:microsoft.com/office/officeart/2005/8/layout/target3"/>
    <dgm:cxn modelId="{5B9A6DB3-CF49-465F-87C3-0635D826EBE4}" type="presParOf" srcId="{0F1AB431-1306-4262-A844-F2B362898FB7}" destId="{E51563E6-A16B-4655-9338-0CC37594A772}" srcOrd="11" destOrd="0" presId="urn:microsoft.com/office/officeart/2005/8/layout/target3"/>
    <dgm:cxn modelId="{39D7AE28-7A47-4893-9316-153A93AA0439}" type="presParOf" srcId="{0F1AB431-1306-4262-A844-F2B362898FB7}" destId="{563CFE6C-F512-4909-A095-FDBB9032574C}" srcOrd="12" destOrd="0" presId="urn:microsoft.com/office/officeart/2005/8/layout/target3"/>
    <dgm:cxn modelId="{0566DA41-C341-4660-BF2E-CECE166F47D9}" type="presParOf" srcId="{0F1AB431-1306-4262-A844-F2B362898FB7}" destId="{FDE67A09-DD22-45C5-9325-4F319C2AD419}" srcOrd="13" destOrd="0" presId="urn:microsoft.com/office/officeart/2005/8/layout/target3"/>
    <dgm:cxn modelId="{D48D73D3-776B-46A2-B15A-1C74A9A9929F}" type="presParOf" srcId="{0F1AB431-1306-4262-A844-F2B362898FB7}" destId="{450E06DF-527B-4FB6-8B9C-09E947D1081F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2805BA-AD0B-48A4-BF41-9426B8BB80C4}">
      <dsp:nvSpPr>
        <dsp:cNvPr id="0" name=""/>
        <dsp:cNvSpPr/>
      </dsp:nvSpPr>
      <dsp:spPr>
        <a:xfrm>
          <a:off x="0" y="202963"/>
          <a:ext cx="5256177" cy="5602296"/>
        </a:xfrm>
        <a:prstGeom prst="pie">
          <a:avLst>
            <a:gd name="adj1" fmla="val 5400000"/>
            <a:gd name="adj2" fmla="val 16200000"/>
          </a:avLst>
        </a:prstGeom>
        <a:solidFill>
          <a:srgbClr val="37E9A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D41212-F27C-4D7A-BAD8-E265CB431DBF}">
      <dsp:nvSpPr>
        <dsp:cNvPr id="0" name=""/>
        <dsp:cNvSpPr/>
      </dsp:nvSpPr>
      <dsp:spPr>
        <a:xfrm>
          <a:off x="2628088" y="178101"/>
          <a:ext cx="6132207" cy="5602296"/>
        </a:xfrm>
        <a:prstGeom prst="rect">
          <a:avLst/>
        </a:prstGeom>
        <a:solidFill>
          <a:srgbClr val="37E9A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viral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8088" y="178101"/>
        <a:ext cx="3066103" cy="1680692"/>
      </dsp:txXfrm>
    </dsp:sp>
    <dsp:sp modelId="{2A688E35-591E-487B-8A68-958D57C9A5B0}">
      <dsp:nvSpPr>
        <dsp:cNvPr id="0" name=""/>
        <dsp:cNvSpPr/>
      </dsp:nvSpPr>
      <dsp:spPr>
        <a:xfrm>
          <a:off x="919832" y="1952880"/>
          <a:ext cx="3416512" cy="3416512"/>
        </a:xfrm>
        <a:prstGeom prst="pie">
          <a:avLst>
            <a:gd name="adj1" fmla="val 5400000"/>
            <a:gd name="adj2" fmla="val 1620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51906F-E8A3-441A-BB9F-DC1C706B1A8A}">
      <dsp:nvSpPr>
        <dsp:cNvPr id="0" name=""/>
        <dsp:cNvSpPr/>
      </dsp:nvSpPr>
      <dsp:spPr>
        <a:xfrm>
          <a:off x="2620975" y="1969313"/>
          <a:ext cx="6132207" cy="3416512"/>
        </a:xfrm>
        <a:prstGeom prst="rect">
          <a:avLst/>
        </a:prstGeom>
        <a:solidFill>
          <a:srgbClr val="C00000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bacterial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0975" y="1969313"/>
        <a:ext cx="3066103" cy="1576851"/>
      </dsp:txXfrm>
    </dsp:sp>
    <dsp:sp modelId="{55A1102C-092B-4E22-B688-9D29F1418AAF}">
      <dsp:nvSpPr>
        <dsp:cNvPr id="0" name=""/>
        <dsp:cNvSpPr/>
      </dsp:nvSpPr>
      <dsp:spPr>
        <a:xfrm>
          <a:off x="1839662" y="3529731"/>
          <a:ext cx="1576851" cy="1576851"/>
        </a:xfrm>
        <a:prstGeom prst="pie">
          <a:avLst>
            <a:gd name="adj1" fmla="val 5400000"/>
            <a:gd name="adj2" fmla="val 1620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6A050-DE00-418E-AEA1-B397B5F0DC8F}">
      <dsp:nvSpPr>
        <dsp:cNvPr id="0" name=""/>
        <dsp:cNvSpPr/>
      </dsp:nvSpPr>
      <dsp:spPr>
        <a:xfrm>
          <a:off x="2628088" y="3529731"/>
          <a:ext cx="6132207" cy="1576851"/>
        </a:xfrm>
        <a:prstGeom prst="rect">
          <a:avLst/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lvl="0" algn="l" defTabSz="2266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100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fungal</a:t>
          </a:r>
          <a:endParaRPr lang="ar-JO" sz="5100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2628088" y="3529731"/>
        <a:ext cx="3066103" cy="1576851"/>
      </dsp:txXfrm>
    </dsp:sp>
    <dsp:sp modelId="{12BC1495-71C6-456B-995A-3D1D6774597E}">
      <dsp:nvSpPr>
        <dsp:cNvPr id="0" name=""/>
        <dsp:cNvSpPr/>
      </dsp:nvSpPr>
      <dsp:spPr>
        <a:xfrm>
          <a:off x="5694192" y="202955"/>
          <a:ext cx="3066103" cy="192299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Rhinovirus 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Adenovirus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Corona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RSV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Influenza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Parainfluenza virus</a:t>
          </a: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8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202955"/>
        <a:ext cx="3066103" cy="1922992"/>
      </dsp:txXfrm>
    </dsp:sp>
    <dsp:sp modelId="{563CFE6C-F512-4909-A095-FDBB9032574C}">
      <dsp:nvSpPr>
        <dsp:cNvPr id="0" name=""/>
        <dsp:cNvSpPr/>
      </dsp:nvSpPr>
      <dsp:spPr>
        <a:xfrm>
          <a:off x="5694192" y="1952880"/>
          <a:ext cx="3066103" cy="1576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pneumonia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Haemophilus influenza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Moraxella Catarrhalis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Staphylococcus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Strep pyogenes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1952880"/>
        <a:ext cx="3066103" cy="1576851"/>
      </dsp:txXfrm>
    </dsp:sp>
    <dsp:sp modelId="{450E06DF-527B-4FB6-8B9C-09E947D1081F}">
      <dsp:nvSpPr>
        <dsp:cNvPr id="0" name=""/>
        <dsp:cNvSpPr/>
      </dsp:nvSpPr>
      <dsp:spPr>
        <a:xfrm>
          <a:off x="5694192" y="3529731"/>
          <a:ext cx="3066103" cy="1576851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Aspergillus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  <a:p>
          <a:pPr marL="114300" lvl="1" indent="-114300" algn="l" defTabSz="6667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500" b="1" kern="1200" dirty="0" smtClean="0">
              <a:solidFill>
                <a:schemeClr val="bg1"/>
              </a:solidFill>
              <a:latin typeface="Century Schoolbook" pitchFamily="18" charset="0"/>
              <a:cs typeface="Aparajita" pitchFamily="34" charset="0"/>
            </a:rPr>
            <a:t>candida</a:t>
          </a:r>
          <a:endParaRPr lang="ar-JO" sz="1500" b="1" kern="1200" dirty="0">
            <a:solidFill>
              <a:schemeClr val="bg1"/>
            </a:solidFill>
            <a:latin typeface="Century Schoolbook" pitchFamily="18" charset="0"/>
          </a:endParaRPr>
        </a:p>
      </dsp:txBody>
      <dsp:txXfrm>
        <a:off x="5694192" y="3529731"/>
        <a:ext cx="3066103" cy="15768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DEE24-4DF9-4272-A997-7DAD8A0C863A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A1BDE-ACAA-4D00-9057-4BFDB28CF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90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.slidesharecdn.com/cavernoussinusthrombosis-130816133407-phpapp01/95/cavernous-sinus-thrombosispdf-ppt-15-638.jpg?cb=1376660132" TargetMode="External"/><Relationship Id="rId3" Type="http://schemas.openxmlformats.org/officeDocument/2006/relationships/hyperlink" Target="http://image.slidesharecdn.com/cavernoussinusthrombosis-130816133407-phpapp01/95/cavernous-sinus-thrombosispdf-ppt-10-638.jpg?cb=1376660132" TargetMode="External"/><Relationship Id="rId7" Type="http://schemas.openxmlformats.org/officeDocument/2006/relationships/hyperlink" Target="http://image.slidesharecdn.com/cavernoussinusthrombosis-130816133407-phpapp01/95/cavernous-sinus-thrombosispdf-ppt-14-638.jpg?cb=1376660132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image.slidesharecdn.com/cavernoussinusthrombosis-130816133407-phpapp01/95/cavernous-sinus-thrombosispdf-ppt-13-638.jpg?cb=1376660132" TargetMode="External"/><Relationship Id="rId11" Type="http://schemas.openxmlformats.org/officeDocument/2006/relationships/hyperlink" Target="http://image.slidesharecdn.com/cavernoussinusthrombosis-130816133407-phpapp01/95/cavernous-sinus-thrombosispdf-ppt-24-638.jpg?cb=1376660132" TargetMode="External"/><Relationship Id="rId5" Type="http://schemas.openxmlformats.org/officeDocument/2006/relationships/hyperlink" Target="http://image.slidesharecdn.com/cavernoussinusthrombosis-130816133407-phpapp01/95/cavernous-sinus-thrombosispdf-ppt-12-638.jpg?cb=1376660132" TargetMode="External"/><Relationship Id="rId10" Type="http://schemas.openxmlformats.org/officeDocument/2006/relationships/hyperlink" Target="http://image.slidesharecdn.com/cavernoussinusthrombosis-130816133407-phpapp01/95/cavernous-sinus-thrombosispdf-ppt-23-638.jpg?cb=1376660132" TargetMode="External"/><Relationship Id="rId4" Type="http://schemas.openxmlformats.org/officeDocument/2006/relationships/hyperlink" Target="http://image.slidesharecdn.com/cavernoussinusthrombosis-130816133407-phpapp01/95/cavernous-sinus-thrombosispdf-ppt-11-638.jpg?cb=1376660132" TargetMode="External"/><Relationship Id="rId9" Type="http://schemas.openxmlformats.org/officeDocument/2006/relationships/hyperlink" Target="http://image.slidesharecdn.com/cavernoussinusthrombosis-130816133407-phpapp01/95/cavernous-sinus-thrombosispdf-ppt-22-638.jpg?cb=1376660132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D8E4E53-871C-4177-97F1-4031425D05B1}" type="slidenum">
              <a:rPr lang="ar-SA" smtClean="0"/>
              <a:pPr/>
              <a:t>3</a:t>
            </a:fld>
            <a:endParaRPr lang="en-US" smtClean="0"/>
          </a:p>
        </p:txBody>
      </p:sp>
      <p:sp>
        <p:nvSpPr>
          <p:cNvPr id="788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ct val="65000"/>
              </a:spcBef>
              <a:spcAft>
                <a:spcPts val="0"/>
              </a:spcAft>
              <a:defRPr/>
            </a:pP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8853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E93A11C6-004C-412C-9AD6-8205E883D446}" type="slidenum">
              <a:rPr lang="ar-SA" sz="1200"/>
              <a:pPr defTabSz="912813"/>
              <a:t>3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2613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55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926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Through </a:t>
            </a:r>
            <a:r>
              <a:rPr lang="en-US" dirty="0" err="1" smtClean="0"/>
              <a:t>ethmoidal</a:t>
            </a:r>
            <a:r>
              <a:rPr lang="en-US" dirty="0" smtClean="0"/>
              <a:t> veins</a:t>
            </a:r>
          </a:p>
          <a:p>
            <a:endParaRPr lang="en-US" dirty="0" smtClean="0"/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Etiology of CST&#10;Septic CST&#10;• Infectious&#10;Aseptic CST&#10;Trauma&#10;..."/>
              </a:rPr>
              <a:t>10. 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Etiology of CST Septic CST • Infectious Aseptic CST Trauma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Postsurgery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Rhinoplasty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Cataract extraction • Basal skull (including maxillary) • Tooth extraction Hematologic • Polycythemia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rubra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• Acute lymphocytic leukemia Malignancy • Nasopharyngeal tumor Other • Ulcerative colitis • Dehydration • Heroin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Septic cavernous sinus thrombosis&#10;• Most commonly results f..."/>
              </a:rPr>
              <a:t>11. 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Septic cavernous sinus thrombosis • Most commonly results from contiguous spread of infection from the nose (50%),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sphenoidal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ethmoidal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sinuses (30%) and dental infections (10%). • Staphylococcus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aureus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most common - found in 70% of the cases. • Streptococcus is the second leading cause. • Gram-negative rods and anaerobes may also lead to cavernous sinus thrombosis. • Rarely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Aspergillus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fumigatus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mucormycosis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Cavernous Sinus thrombosis&#10;Characterized by multiple crania..."/>
              </a:rPr>
              <a:t>12. 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Cavernous Sinus thrombosis Characterized by multiple cranial neuropathies Clinical feature -  General feature of infection – fever , rigors ,malaise, and severe frontal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periorbital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pain.  U/L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exopthalmos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tender eye ball 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Oedema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eyelid &amp;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conjuctiva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Oculomotor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feature –  External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opthalmoplegia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 Ptosis  Slight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exopthalmos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 dilated pupil with loss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accomdation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reflex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Cavernous Sinus thrombosis&#10;• Impairment of ocular motor ner..."/>
              </a:rPr>
              <a:t>13. 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Cavernous Sinus thrombosis • Impairment of ocular motor nerves, Horner’s syndrome and sensory loss of the first or second divisions of the trigeminal nerve in various combination • The pupil may be involved or spared or may appear spared with concomitant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oculosympathetic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involvement.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Occular manifestation of cavernous sinus thrombosis&#10;SIGN IN..."/>
              </a:rPr>
              <a:t>14. 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Occular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manifestation of cavernous sinus thrombosis SIGN INVOLVED STRUCTURES Ptosis Edema of upper eye lid Sympathetic plexus III cranial nerve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Chemosis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Thrombosis of superior and inferior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ophthalamic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vein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Venous engorgement Sensory loss/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Periorbital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pain V cranial nerve Corneal ulcers Corneal exposure due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proptosis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Lateral rectus palsy VI cranial nerve Complete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ophthalmoplegia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CN II, IV, VI Decreased visual acuity or blindness Central retinal artery/ vein occlusion secondary to ICA arteritis, septic emboli, ischemic optic neuropathy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Complication of Cavernous Sinus thrombosis&#10;• Intracranial e..."/>
              </a:rPr>
              <a:t>15. 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Complication of Cavernous Sinus thrombosis • Intracranial extension of infection may result in meningitis, encephalitis, brain abscess, pituitary infection, and epidural and subdural empyema. • Cortical vein thrombosis can result in hemorrhagic infarction. • Extension of the thrombus to other sinuses can occur.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TREATMENT OF CAVERNOUS SINUS THROMBOSIS&#10;• The indication of..."/>
              </a:rPr>
              <a:t>22. 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OF CAVERNOUS SINUS THROMBOSIS • The indication of anticoagulation is still debated because of possible bleeding complications and an eventual suppressive role of the thrombus on the extension of the infectious thrombophlebitis. • Although, no randomized controlled studies have been conducted, early anticoagulant therapy may have a beneficial effect on mortality and morbidity, reducing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oculomotor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blindness, and motor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sequelae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as well as the risk of hypopituitarism. (studied in only 7 cases) (Levine SR,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Twyman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RE, Gilman S: The role of anticoagulation in cavernous sinus thrombosis. Neurology, 1988; 38: 517–22)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TREATMENT OF CAVERNOUS SINUS THROMBOSIS&#10;• A Cochrane review..."/>
              </a:rPr>
              <a:t>23. 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OF CAVERNOUS SINUS THROMBOSIS • A Cochrane review found 2 small trials involving 79 patients who were treated with anticoagulants. • Limited evidence suggests anticoagulant drugs are probably safe and may be beneficial for people with sinus thrombosis. • Anticoagulation carries a significant risk of hemorrhage if cortical venous infarction or necrosis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intracavernous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portions of the carotid artery are present. • Anticoagulant is contraindicated in the presence of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intracerebral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hemorrhage or other bleeding diathesis.</a:t>
            </a:r>
          </a:p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Prognosis&#10; 100% mortality prior to effective antimicrobial..."/>
              </a:rPr>
              <a:t>24. 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Prognosis  100% mortality prior to effective antimicrobials  Typically, death is due to sepsis or central nervous system (CNS) infection.  With aggressive management, the mortality rate is now less than 30%.  Morbidity, however, remains high, and complete recovery is rare.  Roughly one sixth of patients are left with some degree of visual impairment, and one half (50 %) have cranial nerve deficits.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58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4F6EC32-4C77-4077-8D47-3E9A72C797BE}" type="slidenum">
              <a:rPr lang="ar-SA" smtClean="0"/>
              <a:pPr/>
              <a:t>6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201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0B07CD-49DD-43B7-9D05-A8C56B0E4532}" type="slidenum">
              <a:rPr lang="ar-SA" smtClean="0"/>
              <a:pPr/>
              <a:t>7</a:t>
            </a:fld>
            <a:endParaRPr lang="en-US" smtClean="0"/>
          </a:p>
        </p:txBody>
      </p:sp>
      <p:sp>
        <p:nvSpPr>
          <p:cNvPr id="8089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90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>
              <a:latin typeface="Arial" charset="0"/>
            </a:endParaRPr>
          </a:p>
        </p:txBody>
      </p:sp>
      <p:sp>
        <p:nvSpPr>
          <p:cNvPr id="80901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6C8E3EA9-C01A-457C-AE86-A6DCB9A3FCC1}" type="slidenum">
              <a:rPr lang="ar-SA" sz="1200"/>
              <a:pPr defTabSz="912813"/>
              <a:t>7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5655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F76CED6-FB9E-4C5F-9B36-50A5C94633BA}" type="slidenum">
              <a:rPr lang="ar-SA" smtClean="0"/>
              <a:pPr/>
              <a:t>8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96358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145FFA9-8F87-4BE3-9CC4-A8641FAAED76}" type="slidenum">
              <a:rPr lang="ar-SA" smtClean="0"/>
              <a:pPr/>
              <a:t>9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3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CE30DA2-6589-4E99-9080-885B97E21EF4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9113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4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JO" dirty="0" smtClean="0">
              <a:latin typeface="Arial" charset="0"/>
            </a:endParaRPr>
          </a:p>
        </p:txBody>
      </p:sp>
      <p:sp>
        <p:nvSpPr>
          <p:cNvPr id="91141" name="Slide Number Placeholder 3"/>
          <p:cNvSpPr txBox="1">
            <a:spLocks noGrp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865551DA-5B1E-42D2-BFCB-87F95111551F}" type="slidenum">
              <a:rPr lang="ar-SA" sz="1200"/>
              <a:pPr defTabSz="912813"/>
              <a:t>14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910819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7200C59-C850-4332-BE0A-48F4DFB2474F}" type="slidenum">
              <a:rPr lang="ar-SA" smtClean="0"/>
              <a:pPr/>
              <a:t>19</a:t>
            </a:fld>
            <a:endParaRPr lang="en-US" smtClean="0"/>
          </a:p>
        </p:txBody>
      </p:sp>
      <p:sp>
        <p:nvSpPr>
          <p:cNvPr id="96259" name="Rectangle 7"/>
          <p:cNvSpPr txBox="1">
            <a:spLocks noGrp="1" noChangeArrowheads="1"/>
          </p:cNvSpPr>
          <p:nvPr/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3" tIns="45716" rIns="91433" bIns="45716" anchor="b"/>
          <a:lstStyle/>
          <a:p>
            <a:pPr defTabSz="912813"/>
            <a:fld id="{D0253D8E-D42D-470B-972A-8243CA1C5A1A}" type="slidenum">
              <a:rPr lang="ar-SA" sz="1200"/>
              <a:pPr defTabSz="912813"/>
              <a:t>19</a:t>
            </a:fld>
            <a:endParaRPr lang="en-US" sz="1200"/>
          </a:p>
        </p:txBody>
      </p:sp>
      <p:sp>
        <p:nvSpPr>
          <p:cNvPr id="962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4213"/>
            <a:ext cx="6096000" cy="3430587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6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63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127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9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49BCF7-3D2C-4D03-9D31-8188A36081B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12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200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6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2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6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003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27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2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8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40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41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82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A7665-0F3F-410B-BC39-D56B48F77BF3}" type="datetimeFigureOut">
              <a:rPr lang="en-US" smtClean="0"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1DD2FF-D4FD-487A-B2A7-8334B5D6C4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48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Acute Rhinosinusitis (ARS)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993544"/>
          </a:xfrm>
        </p:spPr>
        <p:txBody>
          <a:bodyPr>
            <a:normAutofit/>
          </a:bodyPr>
          <a:lstStyle/>
          <a:p>
            <a:r>
              <a:rPr lang="en" b="1" dirty="0" smtClean="0"/>
              <a:t>Dr. Islam Alzayadneh MD</a:t>
            </a:r>
          </a:p>
          <a:p>
            <a:r>
              <a:rPr lang="en-US" sz="2000" b="1" dirty="0"/>
              <a:t>Otolaryngology, Head and Neck </a:t>
            </a:r>
            <a:r>
              <a:rPr lang="en-US" sz="2000" b="1" dirty="0" smtClean="0"/>
              <a:t>Surgeon</a:t>
            </a:r>
            <a:r>
              <a:rPr lang="en" sz="2000" b="1" dirty="0" smtClean="0"/>
              <a:t/>
            </a:r>
            <a:br>
              <a:rPr lang="en" sz="2000" b="1" dirty="0" smtClean="0"/>
            </a:br>
            <a:r>
              <a:rPr lang="en" dirty="0" smtClean="0"/>
              <a:t>Mutah University</a:t>
            </a:r>
            <a:br>
              <a:rPr lang="en" dirty="0" smtClean="0"/>
            </a:br>
            <a:r>
              <a:rPr lang="en-US" dirty="0" smtClean="0"/>
              <a:t>S</a:t>
            </a:r>
            <a:r>
              <a:rPr lang="en" dirty="0" smtClean="0"/>
              <a:t>chool of Medicine-</a:t>
            </a:r>
            <a:r>
              <a:rPr lang="en-US" dirty="0" smtClean="0"/>
              <a:t>S</a:t>
            </a:r>
            <a:r>
              <a:rPr lang="en" dirty="0" smtClean="0"/>
              <a:t>pecial Surgery Department</a:t>
            </a:r>
            <a:br>
              <a:rPr lang="en" dirty="0" smtClean="0"/>
            </a:br>
            <a:r>
              <a:rPr lang="en-US" dirty="0" smtClean="0"/>
              <a:t>U</a:t>
            </a:r>
            <a:r>
              <a:rPr lang="en" dirty="0" smtClean="0"/>
              <a:t>ndergraduate </a:t>
            </a:r>
            <a:r>
              <a:rPr lang="en" smtClean="0"/>
              <a:t>Seminars 2020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9280477" y="3742898"/>
            <a:ext cx="2775045" cy="286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2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75"/>
    </mc:Choice>
    <mc:Fallback xmlns="">
      <p:transition spd="slow" advTm="126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Rhinosinusitis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945" y="1540774"/>
            <a:ext cx="9766110" cy="49389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2060"/>
            </a:solidFill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03553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6"/>
    </mc:Choice>
    <mc:Fallback xmlns="">
      <p:transition spd="slow" advTm="826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 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373406348"/>
              </p:ext>
            </p:extLst>
          </p:nvPr>
        </p:nvGraphicFramePr>
        <p:xfrm>
          <a:off x="3038902" y="849784"/>
          <a:ext cx="8760296" cy="6008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75387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686"/>
    </mc:Choice>
    <mc:Fallback xmlns="">
      <p:transition spd="slow" advTm="206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2805BA-AD0B-48A4-BF41-9426B8BB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graphicEl>
                                              <a:dgm id="{292805BA-AD0B-48A4-BF41-9426B8BB80C4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8D41212-F27C-4D7A-BAD8-E265CB43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graphicEl>
                                              <a:dgm id="{E8D41212-F27C-4D7A-BAD8-E265CB431DB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2BC1495-71C6-456B-995A-3D1D67745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graphicEl>
                                              <a:dgm id="{12BC1495-71C6-456B-995A-3D1D6774597E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688E35-591E-487B-8A68-958D57C9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graphicEl>
                                              <a:dgm id="{2A688E35-591E-487B-8A68-958D57C9A5B0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251906F-E8A3-441A-BB9F-DC1C706B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graphicEl>
                                              <a:dgm id="{5251906F-E8A3-441A-BB9F-DC1C706B1A8A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63CFE6C-F512-4909-A095-FDBB9032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graphicEl>
                                              <a:dgm id="{563CFE6C-F512-4909-A095-FDBB90325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1102C-092B-4E22-B688-9D29F14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graphicEl>
                                              <a:dgm id="{55A1102C-092B-4E22-B688-9D29F1418AA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6A050-DE00-418E-AEA1-B397B5F0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graphicEl>
                                              <a:dgm id="{B8C6A050-DE00-418E-AEA1-B397B5F0DC8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50E06DF-527B-4FB6-8B9C-09E947D1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graphicEl>
                                              <a:dgm id="{450E06DF-527B-4FB6-8B9C-09E947D1081F}"/>
                                            </p:graphic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  <p:extLst mod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viral rhinosinusitis ( common cold)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The </a:t>
            </a:r>
            <a:r>
              <a:rPr lang="en-US" sz="2000" dirty="0"/>
              <a:t>vast </a:t>
            </a:r>
            <a:r>
              <a:rPr lang="en-US" sz="2000" dirty="0" smtClean="0"/>
              <a:t>majority ( up to 70%) </a:t>
            </a:r>
            <a:r>
              <a:rPr lang="en-US" sz="2000" dirty="0"/>
              <a:t>of rhinosinusitis episodes are caused by viral infection. </a:t>
            </a:r>
            <a:endParaRPr lang="en-US" sz="2000" dirty="0" smtClean="0"/>
          </a:p>
          <a:p>
            <a:r>
              <a:rPr lang="en-US" sz="2000" dirty="0" smtClean="0"/>
              <a:t>Most </a:t>
            </a:r>
            <a:r>
              <a:rPr lang="en-US" sz="2000" dirty="0"/>
              <a:t>viral upper respiratory tract infections are caused by rhinovirus, but coronavirus, influenza A and B, parainfluenza, respiratory syncytial virus, adenovirus, and enterovirus are also causative </a:t>
            </a:r>
            <a:r>
              <a:rPr lang="en-US" sz="2000" dirty="0" smtClean="0"/>
              <a:t>agents.</a:t>
            </a:r>
          </a:p>
          <a:p>
            <a:r>
              <a:rPr lang="en-US" sz="2000" dirty="0" smtClean="0"/>
              <a:t>Rhinovirus</a:t>
            </a:r>
            <a:r>
              <a:rPr lang="en-US" sz="2000" dirty="0"/>
              <a:t>, influenza, and parainfluenza viruses are the primary pathogens in 3-15% of patients with acute </a:t>
            </a:r>
            <a:r>
              <a:rPr lang="en-US" sz="2000" dirty="0" smtClean="0"/>
              <a:t>sinusitis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In </a:t>
            </a:r>
            <a:r>
              <a:rPr lang="en-US" sz="2000" dirty="0"/>
              <a:t>about 0.5-2% of cases, viral sinusitis can </a:t>
            </a:r>
            <a:r>
              <a:rPr lang="en-US" sz="2000" b="1" dirty="0"/>
              <a:t>progress</a:t>
            </a:r>
            <a:r>
              <a:rPr lang="en-US" sz="2000" dirty="0"/>
              <a:t> to acute bacterial </a:t>
            </a:r>
            <a:r>
              <a:rPr lang="en-US" sz="2000" dirty="0" smtClean="0"/>
              <a:t>sinusitis.</a:t>
            </a:r>
          </a:p>
          <a:p>
            <a:r>
              <a:rPr lang="en-US" sz="2000" dirty="0"/>
              <a:t>Approximately </a:t>
            </a:r>
            <a:r>
              <a:rPr lang="en-US" sz="2000" b="1" dirty="0"/>
              <a:t>90% of patients </a:t>
            </a:r>
            <a:r>
              <a:rPr lang="en-US" sz="2000" dirty="0"/>
              <a:t>who have viral upper respiratory tract infections have sinus involvement, but </a:t>
            </a:r>
            <a:r>
              <a:rPr lang="en-US" sz="2000" b="1" dirty="0"/>
              <a:t>only 5-10% </a:t>
            </a:r>
            <a:r>
              <a:rPr lang="en-US" sz="2000" dirty="0"/>
              <a:t>of these patients have </a:t>
            </a:r>
            <a:r>
              <a:rPr lang="en-US" sz="2000" b="1" u="sng" dirty="0">
                <a:solidFill>
                  <a:srgbClr val="C00000"/>
                </a:solidFill>
              </a:rPr>
              <a:t>bacterial superinfection requiring antimicrobial treatment.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085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47"/>
    </mc:Choice>
    <mc:Fallback xmlns="">
      <p:transition spd="slow" advTm="3147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bacterial rhinosinusitis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83140"/>
            <a:ext cx="6307541" cy="459382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Acute bacterial </a:t>
            </a:r>
            <a:r>
              <a:rPr lang="en-US" sz="2000" dirty="0" smtClean="0"/>
              <a:t>rhinosinusitis </a:t>
            </a:r>
            <a:r>
              <a:rPr lang="en-US" sz="2000" b="1" dirty="0" smtClean="0"/>
              <a:t>(ABRS) </a:t>
            </a:r>
            <a:r>
              <a:rPr lang="en-US" sz="2000" dirty="0"/>
              <a:t>is very frequently associated with</a:t>
            </a:r>
            <a:r>
              <a:rPr lang="en-US" sz="2000" b="1" dirty="0"/>
              <a:t> viral upper respiratory tract </a:t>
            </a:r>
            <a:r>
              <a:rPr lang="en-US" sz="2000" b="1" dirty="0" smtClean="0"/>
              <a:t>infection.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Onset with </a:t>
            </a:r>
            <a:r>
              <a:rPr lang="en-US" sz="2000" b="1" dirty="0" smtClean="0"/>
              <a:t>persistent </a:t>
            </a:r>
            <a:r>
              <a:rPr lang="en-US" sz="2000" dirty="0" smtClean="0"/>
              <a:t>symptoms</a:t>
            </a:r>
            <a:r>
              <a:rPr lang="en-US" sz="2000" b="1" dirty="0" smtClean="0"/>
              <a:t> </a:t>
            </a:r>
            <a:r>
              <a:rPr lang="en-US" sz="2000" dirty="0" smtClean="0"/>
              <a:t>or signs compatible with acute rhinosinusitis, lasting for </a:t>
            </a:r>
            <a:r>
              <a:rPr lang="en-US" sz="2000" b="1" dirty="0" smtClean="0"/>
              <a:t>&gt;10 days </a:t>
            </a:r>
            <a:r>
              <a:rPr lang="en-US" sz="2000" dirty="0" smtClean="0"/>
              <a:t>without any evidence of clinical improvement;</a:t>
            </a:r>
          </a:p>
          <a:p>
            <a:pPr marL="0" indent="0">
              <a:buNone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 smtClean="0"/>
              <a:t>Onset with severe </a:t>
            </a:r>
            <a:r>
              <a:rPr lang="en-US" sz="2000" dirty="0" smtClean="0"/>
              <a:t>symptoms</a:t>
            </a:r>
            <a:r>
              <a:rPr lang="en-US" sz="2000" b="1" dirty="0" smtClean="0"/>
              <a:t> </a:t>
            </a:r>
            <a:r>
              <a:rPr lang="en-US" sz="2000" dirty="0" smtClean="0"/>
              <a:t>or signs of high fever (&gt;39C [102F]) and purulent nasal discharge or facial pain lasting for at least </a:t>
            </a:r>
            <a:r>
              <a:rPr lang="en-US" sz="2000" b="1" dirty="0" smtClean="0"/>
              <a:t>3–4 </a:t>
            </a:r>
            <a:r>
              <a:rPr lang="en-US" sz="2000" dirty="0" smtClean="0"/>
              <a:t>consecutive days at the beginning of illness.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Onset with </a:t>
            </a:r>
            <a:r>
              <a:rPr lang="en-US" sz="2000" b="1" dirty="0" smtClean="0"/>
              <a:t>worsening </a:t>
            </a:r>
            <a:r>
              <a:rPr lang="en-US" sz="2000" dirty="0" smtClean="0"/>
              <a:t>symptoms</a:t>
            </a:r>
            <a:r>
              <a:rPr lang="en-US" sz="2000" b="1" dirty="0" smtClean="0"/>
              <a:t> </a:t>
            </a:r>
            <a:r>
              <a:rPr lang="en-US" sz="2000" dirty="0" smtClean="0"/>
              <a:t>or signs characterized by the new onset of fever, headache, or increase in nasal discharge following a typical viral upper respiratory infection (URI) that lasted </a:t>
            </a:r>
            <a:r>
              <a:rPr lang="en-US" sz="2000" b="1" dirty="0" smtClean="0"/>
              <a:t>5–6 days </a:t>
            </a:r>
            <a:r>
              <a:rPr lang="en-US" sz="2000" dirty="0" smtClean="0"/>
              <a:t>and were </a:t>
            </a:r>
            <a:r>
              <a:rPr lang="en-US" sz="2000" b="1" dirty="0" smtClean="0"/>
              <a:t>initially improving (‘‘double sickening’’)</a:t>
            </a:r>
          </a:p>
          <a:p>
            <a:pPr marL="0" indent="0">
              <a:buNone/>
            </a:pPr>
            <a:endParaRPr lang="en-US" sz="2000" b="1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310" y="1027906"/>
            <a:ext cx="4208060" cy="549732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1279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346"/>
    </mc:Choice>
    <mc:Fallback xmlns="">
      <p:transition spd="slow" advTm="86346"/>
    </mc:Fallback>
  </mc:AlternateContent>
  <p:timing>
    <p:tnLst>
      <p:par>
        <p:cTn id="1" dur="indefinite" restart="never" nodeType="tmRoot"/>
      </p:par>
    </p:tnLst>
  </p:timing>
  <p:extLst mod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 bwMode="auto">
          <a:xfrm>
            <a:off x="2743200" y="274638"/>
            <a:ext cx="6477000" cy="792162"/>
          </a:xfrm>
          <a:solidFill>
            <a:schemeClr val="accent2">
              <a:lumMod val="60000"/>
              <a:lumOff val="40000"/>
            </a:schemeClr>
          </a:solidFill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Road to Bacterial Sinus Infections</a:t>
            </a:r>
            <a:endParaRPr lang="ar-JO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437" name="Slide Number Placeholder 3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es-ES" sz="16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48000" y="4267201"/>
            <a:ext cx="6096000" cy="754065"/>
            <a:chOff x="0" y="3002233"/>
            <a:chExt cx="6096000" cy="525050"/>
          </a:xfrm>
        </p:grpSpPr>
        <p:sp>
          <p:nvSpPr>
            <p:cNvPr id="30" name="Rectangle 29"/>
            <p:cNvSpPr/>
            <p:nvPr/>
          </p:nvSpPr>
          <p:spPr>
            <a:xfrm>
              <a:off x="0" y="3002236"/>
              <a:ext cx="6096000" cy="525047"/>
            </a:xfrm>
            <a:prstGeom prst="rect">
              <a:avLst/>
            </a:prstGeom>
            <a:solidFill>
              <a:srgbClr val="FBDFFD"/>
            </a:solidFill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0" y="3002233"/>
              <a:ext cx="6096000" cy="525047"/>
            </a:xfrm>
            <a:prstGeom prst="rect">
              <a:avLst/>
            </a:prstGeom>
            <a:ln>
              <a:solidFill>
                <a:schemeClr val="bg2">
                  <a:lumMod val="40000"/>
                  <a:lumOff val="60000"/>
                </a:schemeClr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Decreased</a:t>
              </a:r>
              <a:r>
                <a:rPr lang="en-US" dirty="0">
                  <a:solidFill>
                    <a:schemeClr val="bg2"/>
                  </a:solidFill>
                  <a:latin typeface="Arial Rounded MT Bold" pitchFamily="34" charset="0"/>
                </a:rPr>
                <a:t> </a:t>
              </a:r>
              <a:r>
                <a:rPr lang="en-US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sinus  aeration and reduction in oxygen tension  </a:t>
              </a:r>
              <a:endParaRPr lang="ar-JO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4176713" y="6245221"/>
            <a:ext cx="3886200" cy="46196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106680" tIns="19050" rIns="106680" bIns="19050" spcCol="127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400" b="1" dirty="0">
                <a:ln/>
                <a:solidFill>
                  <a:schemeClr val="bg1"/>
                </a:solidFill>
                <a:latin typeface="Arial Rounded MT Bold" pitchFamily="34" charset="0"/>
              </a:rPr>
              <a:t>Bacterial growth</a:t>
            </a:r>
            <a:endParaRPr lang="ar-JO" sz="2400" b="1" dirty="0">
              <a:ln/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3048000" y="2898776"/>
            <a:ext cx="6096000" cy="1368425"/>
            <a:chOff x="0" y="1472999"/>
            <a:chExt cx="6096000" cy="1544296"/>
          </a:xfrm>
        </p:grpSpPr>
        <p:sp>
          <p:nvSpPr>
            <p:cNvPr id="24" name="Up Arrow Callout 23"/>
            <p:cNvSpPr/>
            <p:nvPr/>
          </p:nvSpPr>
          <p:spPr>
            <a:xfrm rot="10800000">
              <a:off x="0" y="1472999"/>
              <a:ext cx="6096000" cy="1544296"/>
            </a:xfrm>
            <a:prstGeom prst="upArrow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25" name="Up Arrow Callout 10"/>
            <p:cNvSpPr/>
            <p:nvPr/>
          </p:nvSpPr>
          <p:spPr>
            <a:xfrm>
              <a:off x="0" y="1472999"/>
              <a:ext cx="6096000" cy="5428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ar-JO" sz="1600" dirty="0">
                <a:solidFill>
                  <a:schemeClr val="bg2">
                    <a:lumMod val="20000"/>
                    <a:lumOff val="80000"/>
                  </a:schemeClr>
                </a:solidFill>
                <a:latin typeface="Arial Rounded MT Bold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 bwMode="auto">
          <a:xfrm>
            <a:off x="3071813" y="2852739"/>
            <a:ext cx="3048000" cy="1049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Increased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secretions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viscosity</a:t>
            </a:r>
            <a:r>
              <a:rPr lang="en-US" dirty="0">
                <a:solidFill>
                  <a:schemeClr val="bg2"/>
                </a:solidFill>
                <a:latin typeface="Arial Rounded MT Bold" pitchFamily="34" charset="0"/>
              </a:rPr>
              <a:t> </a:t>
            </a:r>
            <a:endParaRPr lang="ar-JO" dirty="0">
              <a:solidFill>
                <a:schemeClr val="bg2"/>
              </a:solidFill>
              <a:latin typeface="Arial Rounded MT Bold" pitchFamily="34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6096000" y="2819401"/>
            <a:ext cx="3048000" cy="104933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06680" tIns="19050" rIns="106680" bIns="19050" spcCol="1270" anchor="ctr"/>
          <a:lstStyle/>
          <a:p>
            <a:pPr algn="ctr" defTabSz="666750" rtl="1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Mucus accumulation</a:t>
            </a:r>
            <a:endParaRPr lang="ar-JO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bg2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  <a:latin typeface="Arial Rounded MT Bold" pitchFamily="34" charset="0"/>
            </a:endParaRPr>
          </a:p>
        </p:txBody>
      </p:sp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3048000" y="1425575"/>
            <a:ext cx="6096000" cy="1544638"/>
            <a:chOff x="0" y="0"/>
            <a:chExt cx="6096000" cy="1544296"/>
          </a:xfrm>
        </p:grpSpPr>
        <p:sp>
          <p:nvSpPr>
            <p:cNvPr id="18" name="Up Arrow Callout 17"/>
            <p:cNvSpPr/>
            <p:nvPr/>
          </p:nvSpPr>
          <p:spPr>
            <a:xfrm rot="10800000">
              <a:off x="0" y="0"/>
              <a:ext cx="6096000" cy="1544296"/>
            </a:xfrm>
            <a:prstGeom prst="upArrowCallou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9" name="Up Arrow Callout 16"/>
            <p:cNvSpPr/>
            <p:nvPr/>
          </p:nvSpPr>
          <p:spPr>
            <a:xfrm>
              <a:off x="0" y="0"/>
              <a:ext cx="6096000" cy="542805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Acute viral URTI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3071813" y="1911351"/>
            <a:ext cx="3048000" cy="461963"/>
            <a:chOff x="23652" y="485814"/>
            <a:chExt cx="3047999" cy="461744"/>
          </a:xfrm>
        </p:grpSpPr>
        <p:sp>
          <p:nvSpPr>
            <p:cNvPr id="16" name="Rectangle 15"/>
            <p:cNvSpPr/>
            <p:nvPr/>
          </p:nvSpPr>
          <p:spPr>
            <a:xfrm>
              <a:off x="23652" y="485814"/>
              <a:ext cx="3047999" cy="4617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17" name="Rectangle 16"/>
            <p:cNvSpPr/>
            <p:nvPr/>
          </p:nvSpPr>
          <p:spPr>
            <a:xfrm>
              <a:off x="23652" y="485814"/>
              <a:ext cx="3047999" cy="461744"/>
            </a:xfrm>
            <a:prstGeom prst="rect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35128" tIns="135128" rIns="135128" bIns="135128" spcCol="1270" anchor="ctr"/>
            <a:lstStyle/>
            <a:p>
              <a:pPr algn="ctr" defTabSz="8445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Ostia obstruction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6096000" y="1911351"/>
            <a:ext cx="3048000" cy="461963"/>
            <a:chOff x="3048000" y="485814"/>
            <a:chExt cx="3047999" cy="461744"/>
          </a:xfrm>
        </p:grpSpPr>
        <p:sp>
          <p:nvSpPr>
            <p:cNvPr id="14" name="Rectangle 13"/>
            <p:cNvSpPr/>
            <p:nvPr/>
          </p:nvSpPr>
          <p:spPr>
            <a:xfrm>
              <a:off x="3048000" y="485814"/>
              <a:ext cx="3047999" cy="461744"/>
            </a:xfrm>
            <a:prstGeom prst="rect">
              <a:avLst/>
            </a:prstGeom>
            <a:solidFill>
              <a:srgbClr val="FBDFFD">
                <a:alpha val="89804"/>
              </a:srgb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3048000" y="485814"/>
              <a:ext cx="3047999" cy="461744"/>
            </a:xfrm>
            <a:prstGeom prst="rect">
              <a:avLst/>
            </a:prstGeom>
            <a:ln>
              <a:solidFill>
                <a:schemeClr val="accent6"/>
              </a:solidFill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lIns="106680" tIns="19050" rIns="106680" bIns="19050" spcCol="1270" anchor="ctr"/>
            <a:lstStyle/>
            <a:p>
              <a:pPr algn="ctr" defTabSz="666750" rtl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Impaired cilia </a:t>
              </a:r>
              <a:r>
                <a:rPr lang="en-US" sz="24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bg2"/>
                  </a:solidFill>
                  <a:effectLst>
                    <a:glow rad="63500">
                      <a:schemeClr val="accent3">
                        <a:satMod val="175000"/>
                        <a:alpha val="40000"/>
                      </a:schemeClr>
                    </a:glow>
                  </a:effectLst>
                  <a:latin typeface="Arial Rounded MT Bold" pitchFamily="34" charset="0"/>
                </a:rPr>
                <a:t>function</a:t>
              </a:r>
              <a:endParaRPr lang="ar-JO" sz="2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endParaRPr>
            </a:p>
          </p:txBody>
        </p:sp>
      </p:grpSp>
      <p:sp>
        <p:nvSpPr>
          <p:cNvPr id="35" name="Down Arrow 34"/>
          <p:cNvSpPr/>
          <p:nvPr/>
        </p:nvSpPr>
        <p:spPr>
          <a:xfrm>
            <a:off x="5715000" y="5029200"/>
            <a:ext cx="762000" cy="228600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048000" y="5257800"/>
            <a:ext cx="6096000" cy="70788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bg2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Arial Rounded MT Bold" pitchFamily="34" charset="0"/>
              </a:rPr>
              <a:t>Reduce mucociliary transport and transudation of fluid into the sinuses.</a:t>
            </a:r>
          </a:p>
        </p:txBody>
      </p:sp>
    </p:spTree>
    <p:extLst>
      <p:ext uri="{BB962C8B-B14F-4D97-AF65-F5344CB8AC3E}">
        <p14:creationId xmlns:p14="http://schemas.microsoft.com/office/powerpoint/2010/main" val="2469262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113"/>
    </mc:Choice>
    <mc:Fallback xmlns="">
      <p:transition spd="slow" advTm="50113"/>
    </mc:Fallback>
  </mc:AlternateContent>
  <p:timing>
    <p:tnLst>
      <p:par>
        <p:cTn id="1" dur="indefinite" restart="never" nodeType="tmRoot"/>
      </p:par>
    </p:tnLst>
  </p:timing>
  <p:extLst mod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Epidemiology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 Sinusitis is more common in winter than in summer. </a:t>
            </a:r>
            <a:r>
              <a:rPr lang="en-US" sz="2000" dirty="0" smtClean="0"/>
              <a:t>Rhino viral </a:t>
            </a:r>
            <a:r>
              <a:rPr lang="en-US" sz="2000" dirty="0"/>
              <a:t>infections are prevalent in autumn and spring. </a:t>
            </a:r>
            <a:r>
              <a:rPr lang="en-US" sz="2000" dirty="0" smtClean="0"/>
              <a:t>Corona viral </a:t>
            </a:r>
            <a:r>
              <a:rPr lang="en-US" sz="2000" dirty="0"/>
              <a:t>infection occurs mostly from December to </a:t>
            </a:r>
            <a:r>
              <a:rPr lang="en-US" sz="2000" dirty="0" smtClean="0"/>
              <a:t>March.</a:t>
            </a:r>
          </a:p>
          <a:p>
            <a:endParaRPr lang="en-US" sz="2000" dirty="0" smtClean="0"/>
          </a:p>
          <a:p>
            <a:r>
              <a:rPr lang="en-US" sz="2000" dirty="0" smtClean="0"/>
              <a:t>An </a:t>
            </a:r>
            <a:r>
              <a:rPr lang="en-US" sz="2000" dirty="0"/>
              <a:t>average child is likely to have 6-8 colds </a:t>
            </a:r>
            <a:r>
              <a:rPr lang="en-US" sz="2000" dirty="0" smtClean="0"/>
              <a:t>(i.e., </a:t>
            </a:r>
            <a:r>
              <a:rPr lang="en-US" sz="2000" dirty="0"/>
              <a:t>upper respiratory tract infections) per year, and approximately 0.5-2% of upper respiratory tract infections in adults and 6-13% of viral upper respiratory tract infections in children are complicated by the development of acute bacterial sinusitis</a:t>
            </a:r>
            <a:r>
              <a:rPr lang="en-US" sz="2000" dirty="0" smtClean="0"/>
              <a:t>.</a:t>
            </a:r>
          </a:p>
          <a:p>
            <a:endParaRPr lang="en-US" sz="2000" dirty="0" smtClean="0"/>
          </a:p>
          <a:p>
            <a:r>
              <a:rPr lang="en-US" sz="2000" dirty="0" smtClean="0"/>
              <a:t>Women </a:t>
            </a:r>
            <a:r>
              <a:rPr lang="en-US" sz="2000" dirty="0"/>
              <a:t>have more episodes of infective sinusitis than men because they tend to have more close contact with young children. The rate in women is 20.3%, compared with 11.5% in men</a:t>
            </a:r>
          </a:p>
        </p:txBody>
      </p:sp>
    </p:spTree>
    <p:extLst>
      <p:ext uri="{BB962C8B-B14F-4D97-AF65-F5344CB8AC3E}">
        <p14:creationId xmlns:p14="http://schemas.microsoft.com/office/powerpoint/2010/main" val="227807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949"/>
    </mc:Choice>
    <mc:Fallback xmlns="">
      <p:transition spd="slow" advTm="1994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course</a:t>
            </a:r>
            <a:br>
              <a:rPr lang="en-US" dirty="0" smtClean="0"/>
            </a:br>
            <a:r>
              <a:rPr lang="en-US" dirty="0" smtClean="0"/>
              <a:t>History and  physical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Acute sinusitis is a clinical diagnosis; thus, an understanding of its presentation is of paramount importance in differentiating this entity from allergic or vasomotor rhinitis and common upper respiratory infections. </a:t>
            </a:r>
            <a:r>
              <a:rPr lang="en-US" b="1" dirty="0">
                <a:solidFill>
                  <a:srgbClr val="C00000"/>
                </a:solidFill>
              </a:rPr>
              <a:t>No specific clinical symptom or sign is sensitive or specific for acute sinusitis</a:t>
            </a:r>
            <a:r>
              <a:rPr lang="en-US" dirty="0"/>
              <a:t>, so the overall </a:t>
            </a:r>
            <a:r>
              <a:rPr lang="en-US" b="1" dirty="0"/>
              <a:t>clinical impression </a:t>
            </a:r>
            <a:r>
              <a:rPr lang="en-US" dirty="0"/>
              <a:t>should be used to guide </a:t>
            </a:r>
            <a:r>
              <a:rPr lang="en-US" dirty="0" smtClean="0"/>
              <a:t>management.</a:t>
            </a:r>
          </a:p>
          <a:p>
            <a:endParaRPr lang="en-US" dirty="0"/>
          </a:p>
          <a:p>
            <a:r>
              <a:rPr lang="en-US" dirty="0"/>
              <a:t>A change in the color or characteristic of the nasal discharge is</a:t>
            </a:r>
            <a:r>
              <a:rPr lang="en-US" b="1" dirty="0"/>
              <a:t> not </a:t>
            </a:r>
            <a:r>
              <a:rPr lang="en-US" dirty="0"/>
              <a:t>a specific sign of bacterial rhinosinusitis.</a:t>
            </a:r>
          </a:p>
        </p:txBody>
      </p:sp>
    </p:spTree>
    <p:extLst>
      <p:ext uri="{BB962C8B-B14F-4D97-AF65-F5344CB8AC3E}">
        <p14:creationId xmlns:p14="http://schemas.microsoft.com/office/powerpoint/2010/main" val="360274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09"/>
    </mc:Choice>
    <mc:Fallback xmlns="">
      <p:transition spd="slow" advTm="38009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659380" y="48293"/>
            <a:ext cx="749808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2">
                    <a:lumMod val="50000"/>
                  </a:schemeClr>
                </a:solidFill>
              </a:rPr>
              <a:t>Clinical presentation </a:t>
            </a:r>
            <a:endParaRPr lang="en-US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2651760" y="1752600"/>
            <a:ext cx="3810000" cy="4800600"/>
          </a:xfrm>
          <a:solidFill>
            <a:schemeClr val="accent6"/>
          </a:solidFill>
          <a:ln>
            <a:noFill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buFontTx/>
              <a:buNone/>
            </a:pP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Major  symptoms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endParaRPr lang="en-US" sz="2000" b="1" dirty="0">
              <a:solidFill>
                <a:schemeClr val="tx1"/>
              </a:solidFill>
            </a:endParaRP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Facial pain/pressure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Facial congestion/fullness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Nasal  obstruction/blockage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Nasal discharge /purulence /discolored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posterior drainage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Hyposmia / anosmia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Purulence  on nasal  examination </a:t>
            </a:r>
          </a:p>
          <a:p>
            <a:pPr rtl="0" eaLnBrk="1" hangingPunct="1">
              <a:buClr>
                <a:schemeClr val="bg1"/>
              </a:buClr>
              <a:buSzPct val="127000"/>
              <a:buFont typeface="Wingdings 2" pitchFamily="18" charset="2"/>
              <a:buChar char="R"/>
            </a:pPr>
            <a:r>
              <a:rPr lang="en-US" sz="2000" b="1" dirty="0">
                <a:solidFill>
                  <a:schemeClr val="tx1"/>
                </a:solidFill>
              </a:rPr>
              <a:t>Fever  (acute RS only) </a:t>
            </a:r>
          </a:p>
          <a:p>
            <a:pPr rtl="0" eaLnBrk="1" hangingPunct="1"/>
            <a:endParaRPr lang="ar-JO" sz="2000" b="1" dirty="0">
              <a:solidFill>
                <a:schemeClr val="bg2"/>
              </a:solidFill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 bwMode="auto">
          <a:xfrm>
            <a:off x="6890984" y="1752600"/>
            <a:ext cx="3687763" cy="4876800"/>
          </a:xfrm>
          <a:prstGeom prst="rect">
            <a:avLst/>
          </a:prstGeom>
          <a:solidFill>
            <a:schemeClr val="accent6"/>
          </a:solidFill>
          <a:ln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Minor symptoms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endParaRPr lang="en-US" sz="2000" b="1" dirty="0"/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Headache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Fever  (non acute)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Halitosis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Fatigue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Dental  pain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Cough </a:t>
            </a:r>
          </a:p>
          <a:p>
            <a:pPr marL="365760" indent="-283464">
              <a:spcBef>
                <a:spcPts val="600"/>
              </a:spcBef>
              <a:buClr>
                <a:schemeClr val="bg1"/>
              </a:buClr>
              <a:buSzPct val="122000"/>
              <a:buFont typeface="Wingdings 2" pitchFamily="18" charset="2"/>
              <a:buChar char="R"/>
              <a:defRPr/>
            </a:pPr>
            <a:r>
              <a:rPr lang="en-US" sz="2000" b="1" dirty="0"/>
              <a:t>Ear pain/pressure/ </a:t>
            </a:r>
            <a:r>
              <a:rPr lang="en-US" sz="2000" b="1" dirty="0" smtClean="0"/>
              <a:t>fullness</a:t>
            </a:r>
            <a:endParaRPr lang="ar-JO" sz="2000" b="1" dirty="0"/>
          </a:p>
          <a:p>
            <a:pPr marL="365760" indent="-283464"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ar-JO" sz="3600" dirty="0">
              <a:solidFill>
                <a:schemeClr val="bg2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66060" y="1191293"/>
            <a:ext cx="7391400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Requires two major factors,  or one major and  two minor</a:t>
            </a:r>
          </a:p>
        </p:txBody>
      </p:sp>
    </p:spTree>
    <p:extLst>
      <p:ext uri="{BB962C8B-B14F-4D97-AF65-F5344CB8AC3E}">
        <p14:creationId xmlns:p14="http://schemas.microsoft.com/office/powerpoint/2010/main" val="263950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51"/>
    </mc:Choice>
    <mc:Fallback xmlns="">
      <p:transition spd="slow" advTm="37151"/>
    </mc:Fallback>
  </mc:AlternateContent>
  <p:timing>
    <p:tnLst>
      <p:par>
        <p:cTn id="1" dur="indefinite" restart="never" nodeType="tmRoot"/>
      </p:par>
    </p:tnLst>
  </p:timing>
  <p:extLst mod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1997968" y="861935"/>
            <a:ext cx="8401626" cy="5310265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94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824"/>
    </mc:Choice>
    <mc:Fallback xmlns="">
      <p:transition spd="slow" advTm="26824"/>
    </mc:Fallback>
  </mc:AlternateContent>
  <p:timing>
    <p:tnLst>
      <p:par>
        <p:cTn id="1" dur="indefinite" restart="never" nodeType="tmRoot"/>
      </p:par>
    </p:tnLst>
  </p:timing>
  <p:extLst mod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5982" y="765175"/>
            <a:ext cx="7308850" cy="609600"/>
          </a:xfr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/>
            <a:r>
              <a:rPr lang="en-US" sz="3600" dirty="0">
                <a:solidFill>
                  <a:schemeClr val="accent5">
                    <a:lumMod val="75000"/>
                  </a:schemeClr>
                </a:solidFill>
              </a:rPr>
              <a:t>Differentiating Sinusitis from Rhinitis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sz="half" idx="1"/>
          </p:nvPr>
        </p:nvSpPr>
        <p:spPr bwMode="auto">
          <a:xfrm>
            <a:off x="3503614" y="1752600"/>
            <a:ext cx="282098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Sinusitis</a:t>
            </a:r>
            <a:endParaRPr lang="en-US" sz="3200" u="sng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Nasal congestion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Purulent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rhinorrhea 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Postnasal drip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Headache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Facial pain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Anosmia</a:t>
            </a:r>
          </a:p>
          <a:p>
            <a:pPr rtl="0" eaLnBrk="1" hangingPunct="1">
              <a:spcBef>
                <a:spcPct val="40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F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ever</a:t>
            </a: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40000"/>
              </a:spcBef>
              <a:buFontTx/>
              <a:buNone/>
            </a:pPr>
            <a:endParaRPr lang="en-US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81" name="Rectangle 4"/>
          <p:cNvSpPr>
            <a:spLocks noGrp="1" noChangeArrowheads="1"/>
          </p:cNvSpPr>
          <p:nvPr>
            <p:ph sz="half" idx="2"/>
          </p:nvPr>
        </p:nvSpPr>
        <p:spPr bwMode="auto">
          <a:xfrm>
            <a:off x="8221664" y="1752600"/>
            <a:ext cx="2446337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3200" dirty="0">
                <a:solidFill>
                  <a:schemeClr val="bg2">
                    <a:lumMod val="50000"/>
                  </a:schemeClr>
                </a:solidFill>
              </a:rPr>
              <a:t>Rhinitis</a:t>
            </a:r>
            <a:endParaRPr lang="en-US" sz="3200" u="sng" dirty="0">
              <a:solidFill>
                <a:schemeClr val="bg2">
                  <a:lumMod val="50000"/>
                </a:schemeClr>
              </a:solidFill>
            </a:endParaRP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Nasal congestion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rhinorrhea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clear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Runny nose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Itching, red eyes</a:t>
            </a:r>
          </a:p>
          <a:p>
            <a:pPr rtl="0" eaLnBrk="1" hangingPunct="1">
              <a:spcBef>
                <a:spcPct val="35000"/>
              </a:spcBef>
              <a:buFontTx/>
              <a:buNone/>
            </a:pP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85344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EC9221CF-FB1A-4F98-B96F-9A144F8A98E0}" type="slidenum">
              <a:rPr lang="ar-SA"/>
              <a:pPr/>
              <a:t>19</a:t>
            </a:fld>
            <a:endParaRPr lang="es-ES"/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8407" y="1752600"/>
            <a:ext cx="1835150" cy="180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1" y="1752600"/>
            <a:ext cx="1897063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8407" y="3629736"/>
            <a:ext cx="183515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Slide Number Placeholder 9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8D8092E-380A-4ED4-9B5F-3CEF9F396F69}" type="slidenum">
              <a:rPr lang="ar-SA" sz="1400"/>
              <a:pPr algn="r"/>
              <a:t>19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580120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894"/>
    </mc:Choice>
    <mc:Fallback xmlns="">
      <p:transition spd="slow" advTm="25894"/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and 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Inflammation </a:t>
            </a:r>
            <a:r>
              <a:rPr lang="en-US" sz="2000" dirty="0"/>
              <a:t>of the lining of the paranasal sinuses. </a:t>
            </a:r>
            <a:endParaRPr lang="en-US" sz="2000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Rhinosinusitis</a:t>
            </a:r>
            <a:r>
              <a:rPr lang="en-US" sz="2000" dirty="0" smtClean="0"/>
              <a:t> </a:t>
            </a:r>
            <a:r>
              <a:rPr lang="en-US" sz="2000" dirty="0"/>
              <a:t>is now the preferred term for this </a:t>
            </a:r>
            <a:r>
              <a:rPr lang="en-US" sz="2000" dirty="0" smtClean="0"/>
              <a:t>condition, because the nasal mucosa is simultaneously involved with sinuses mucosa inflammation and because sinusitis rarely occurs without concurrent rhinitis.</a:t>
            </a:r>
          </a:p>
          <a:p>
            <a:endParaRPr lang="en-US" sz="2000" dirty="0" smtClean="0"/>
          </a:p>
          <a:p>
            <a:r>
              <a:rPr lang="en-US" sz="2000" dirty="0" smtClean="0"/>
              <a:t>Rhinosinusitis </a:t>
            </a:r>
            <a:r>
              <a:rPr lang="en-US" sz="2000" dirty="0"/>
              <a:t>may be further</a:t>
            </a:r>
            <a:r>
              <a:rPr lang="en-US" sz="2000" b="1" dirty="0"/>
              <a:t> </a:t>
            </a:r>
            <a:r>
              <a:rPr lang="en-US" sz="2000" b="1" u="sng" dirty="0"/>
              <a:t>classified</a:t>
            </a:r>
            <a:r>
              <a:rPr lang="en-US" sz="2000" b="1" dirty="0"/>
              <a:t> </a:t>
            </a:r>
            <a:r>
              <a:rPr lang="en-US" sz="2000" dirty="0"/>
              <a:t>according to the anatomic site (maxillary, ethmoidal, frontal, sphenoidal), pathogenic organism (viral, bacterial, fungal), presence of complication (orbital, intracranial), and associated factors (nasal polyposis, immunosuppression, anatomic variants)</a:t>
            </a:r>
          </a:p>
        </p:txBody>
      </p:sp>
    </p:spTree>
    <p:extLst>
      <p:ext uri="{BB962C8B-B14F-4D97-AF65-F5344CB8AC3E}">
        <p14:creationId xmlns:p14="http://schemas.microsoft.com/office/powerpoint/2010/main" val="363455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3374"/>
    </mc:Choice>
    <mc:Fallback xmlns="">
      <p:transition spd="slow" advTm="63374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723" y="463345"/>
            <a:ext cx="6817967" cy="61574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Physical examination :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5723" y="1371601"/>
            <a:ext cx="7498080" cy="914400"/>
          </a:xfrm>
        </p:spPr>
        <p:txBody>
          <a:bodyPr>
            <a:normAutofit/>
          </a:bodyPr>
          <a:lstStyle/>
          <a:p>
            <a:pPr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dirty="0"/>
              <a:t>Anterior Rhinoscopy and Endoscopy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spcBef>
                <a:spcPct val="65000"/>
              </a:spcBef>
              <a:defRPr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Picture 5" descr="http://www.ctajournal.com/content/figures/2045-7022-1-2-6-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33788" y="2286001"/>
            <a:ext cx="4388824" cy="29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865723" y="2135875"/>
            <a:ext cx="3886200" cy="43703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Muco-purulent nasal discharge (Highest positive predictive value)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Swelling </a:t>
            </a:r>
            <a:r>
              <a:rPr lang="en-US" sz="2000" dirty="0"/>
              <a:t>of nasal mucosa</a:t>
            </a:r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endParaRPr lang="en-US" sz="2000" dirty="0" smtClean="0"/>
          </a:p>
          <a:p>
            <a:pPr marL="342900" indent="-342900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/>
            </a:pPr>
            <a:r>
              <a:rPr lang="en-US" sz="2000" dirty="0" smtClean="0"/>
              <a:t>Mild </a:t>
            </a:r>
            <a:r>
              <a:rPr lang="en-US" sz="2000" dirty="0"/>
              <a:t>erythema</a:t>
            </a:r>
          </a:p>
          <a:p>
            <a:pPr marL="365760" indent="-283464">
              <a:spcBef>
                <a:spcPct val="65000"/>
              </a:spcBef>
              <a:buClr>
                <a:schemeClr val="accent1"/>
              </a:buClr>
              <a:buSzPct val="80000"/>
              <a:buFont typeface="Wingdings 2"/>
              <a:buChar char=""/>
              <a:defRPr/>
            </a:pP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042200" y="1805870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800" dirty="0"/>
              <a:t>Check for complications</a:t>
            </a:r>
          </a:p>
        </p:txBody>
      </p:sp>
    </p:spTree>
    <p:extLst>
      <p:ext uri="{BB962C8B-B14F-4D97-AF65-F5344CB8AC3E}">
        <p14:creationId xmlns:p14="http://schemas.microsoft.com/office/powerpoint/2010/main" val="226582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69"/>
    </mc:Choice>
    <mc:Fallback xmlns="">
      <p:transition spd="slow" advTm="28869"/>
    </mc:Fallback>
  </mc:AlternateContent>
  <p:timing>
    <p:tnLst>
      <p:par>
        <p:cTn id="1" dur="indefinite" restart="never" nodeType="tmRoot"/>
      </p:par>
    </p:tnLst>
  </p:timing>
  <p:extLst mod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194" y="808046"/>
            <a:ext cx="5065594" cy="533401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Endoscopy 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373" y="1749479"/>
            <a:ext cx="4572000" cy="4927687"/>
          </a:xfrm>
        </p:spPr>
        <p:txBody>
          <a:bodyPr>
            <a:normAutofit/>
          </a:bodyPr>
          <a:lstStyle/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Mainly in ABRS to take </a:t>
            </a:r>
            <a:r>
              <a:rPr lang="en-US" sz="2000" dirty="0" smtClean="0"/>
              <a:t>cultures.</a:t>
            </a:r>
            <a:endParaRPr lang="en-US" sz="2000" dirty="0"/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endParaRPr lang="en-US" sz="2000" dirty="0"/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en-US" sz="2000" dirty="0"/>
              <a:t>Two critical areas to examine are the </a:t>
            </a:r>
            <a:r>
              <a:rPr lang="en-US" sz="2000" dirty="0" smtClean="0"/>
              <a:t>ostiomeatal </a:t>
            </a:r>
            <a:r>
              <a:rPr lang="en-US" sz="2000" dirty="0"/>
              <a:t>complex lateral to the middle turbinate and the </a:t>
            </a:r>
            <a:r>
              <a:rPr lang="en-US" sz="2000" dirty="0" smtClean="0"/>
              <a:t>Sphenoethmoidal </a:t>
            </a:r>
            <a:r>
              <a:rPr lang="en-US" sz="2000" dirty="0"/>
              <a:t>recess</a:t>
            </a:r>
          </a:p>
          <a:p>
            <a:pPr marL="342900" indent="-342900"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endParaRPr lang="en-US" sz="2000" dirty="0"/>
          </a:p>
        </p:txBody>
      </p:sp>
      <p:pic>
        <p:nvPicPr>
          <p:cNvPr id="4" name="Picture 7" descr="http://www.clinicalallergycenter.com/core/files/clinicalallergycenter/uploads/images/rhin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89699" y="334663"/>
            <a:ext cx="4350181" cy="3048000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036" y="3419669"/>
            <a:ext cx="4222844" cy="3438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38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287"/>
    </mc:Choice>
    <mc:Fallback xmlns="">
      <p:transition spd="slow" advTm="31287"/>
    </mc:Fallback>
  </mc:AlternateContent>
  <p:timing>
    <p:tnLst>
      <p:par>
        <p:cTn id="1" dur="indefinite" restart="never" nodeType="tmRoot"/>
      </p:par>
    </p:tnLst>
  </p:timing>
  <p:extLst mod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5302" y="544903"/>
            <a:ext cx="4976883" cy="81976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Radiology: Plain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films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185" y="1944807"/>
            <a:ext cx="4953000" cy="4762499"/>
          </a:xfrm>
        </p:spPr>
        <p:txBody>
          <a:bodyPr>
            <a:noAutofit/>
          </a:bodyPr>
          <a:lstStyle/>
          <a:p>
            <a:r>
              <a:rPr lang="en-US" sz="2000" dirty="0"/>
              <a:t>Plain radiographs are not cost-effective in the diagnosis of RS.</a:t>
            </a:r>
          </a:p>
          <a:p>
            <a:r>
              <a:rPr lang="en-US" sz="2000" dirty="0"/>
              <a:t>Poor specificity and sensitivity .</a:t>
            </a:r>
          </a:p>
          <a:p>
            <a:r>
              <a:rPr lang="en-US" sz="2000" dirty="0"/>
              <a:t>Have less role in CRS than in acute rhinosinusitis.</a:t>
            </a:r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 descr="lateralradi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259" y="188155"/>
            <a:ext cx="3708400" cy="30765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38248" y="3455159"/>
            <a:ext cx="5143500" cy="28824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63157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272"/>
    </mc:Choice>
    <mc:Fallback xmlns="">
      <p:transition spd="slow" advTm="12272"/>
    </mc:Fallback>
  </mc:AlternateContent>
  <p:timing>
    <p:tnLst>
      <p:par>
        <p:cTn id="1" dur="indefinite" restart="never" nodeType="tmRoot"/>
      </p:par>
    </p:tnLst>
  </p:timing>
  <p:extLst mod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704" y="433366"/>
            <a:ext cx="4864912" cy="625474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Radiology: CT scan 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603" y="1223861"/>
            <a:ext cx="5489013" cy="5620284"/>
          </a:xfrm>
        </p:spPr>
        <p:txBody>
          <a:bodyPr>
            <a:normAutofit/>
          </a:bodyPr>
          <a:lstStyle/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dirty="0"/>
              <a:t>Method of choice for sinus imaging </a:t>
            </a:r>
          </a:p>
          <a:p>
            <a:pPr algn="just">
              <a:lnSpc>
                <a:spcPct val="110000"/>
              </a:lnSpc>
              <a:spcBef>
                <a:spcPct val="65000"/>
              </a:spcBef>
            </a:pPr>
            <a:r>
              <a:rPr lang="en-US" sz="2200" dirty="0"/>
              <a:t>Providing excellent visualization of mucosal thickening, air fluid levels, and bony structures.</a:t>
            </a:r>
          </a:p>
          <a:p>
            <a:endParaRPr lang="en-US" sz="2200" dirty="0"/>
          </a:p>
          <a:p>
            <a:r>
              <a:rPr lang="en-US" sz="2200" dirty="0"/>
              <a:t>CT scans </a:t>
            </a:r>
            <a:r>
              <a:rPr lang="en-US" sz="2200" b="1" u="sng" dirty="0"/>
              <a:t>are not recommended </a:t>
            </a:r>
            <a:r>
              <a:rPr lang="en-US" sz="2200" dirty="0"/>
              <a:t>in the evaluation of ABRS.</a:t>
            </a:r>
          </a:p>
          <a:p>
            <a:pPr marL="0" indent="0">
              <a:buNone/>
            </a:pPr>
            <a:endParaRPr lang="en-US" sz="2200" dirty="0"/>
          </a:p>
          <a:p>
            <a:r>
              <a:rPr lang="en-US" sz="2200" b="1" dirty="0"/>
              <a:t>The role of CT scanning in ABRS </a:t>
            </a:r>
            <a:r>
              <a:rPr lang="en-US" sz="2200" dirty="0"/>
              <a:t>is mostly for evaluation of suspected or impending </a:t>
            </a:r>
            <a:r>
              <a:rPr lang="en-US" sz="2200" b="1" dirty="0">
                <a:solidFill>
                  <a:srgbClr val="C00000"/>
                </a:solidFill>
              </a:rPr>
              <a:t>complications</a:t>
            </a:r>
            <a:r>
              <a:rPr lang="en-US" sz="2200" dirty="0"/>
              <a:t>, such as orbital or intracranial involvement.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31867"/>
            <a:ext cx="5916304" cy="67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857"/>
    </mc:Choice>
    <mc:Fallback xmlns="">
      <p:transition spd="slow" advTm="165857"/>
    </mc:Fallback>
  </mc:AlternateContent>
  <p:timing>
    <p:tnLst>
      <p:par>
        <p:cTn id="1" dur="indefinite" restart="never" nodeType="tmRoot"/>
      </p:par>
    </p:tnLst>
  </p:timing>
  <p:extLst mod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00" b="1" dirty="0">
                <a:solidFill>
                  <a:srgbClr val="C00000"/>
                </a:solidFill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</a:rPr>
              <a:t>ccording to recommendations of last update2015 guidelines </a:t>
            </a:r>
            <a:r>
              <a:rPr lang="en-US" sz="2200" b="1" dirty="0">
                <a:solidFill>
                  <a:srgbClr val="C00000"/>
                </a:solidFill>
              </a:rPr>
              <a:t>by the American Academy of Otolaryngology--Head and Neck Surgery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guidelines state that clinicians may </a:t>
            </a:r>
            <a:endParaRPr lang="en-US" dirty="0" smtClean="0"/>
          </a:p>
          <a:p>
            <a:pPr marL="514350" indent="-514350">
              <a:buAutoNum type="arabicParenBoth"/>
            </a:pPr>
            <a:r>
              <a:rPr lang="en-US" dirty="0"/>
              <a:t>R</a:t>
            </a:r>
            <a:r>
              <a:rPr lang="en-US" dirty="0" smtClean="0"/>
              <a:t>ecommend </a:t>
            </a:r>
            <a:r>
              <a:rPr lang="en-US" dirty="0"/>
              <a:t>analgesics, topical intranasal steroids, and/or nasal saline irrigation for symptomatic relief of viral </a:t>
            </a:r>
            <a:r>
              <a:rPr lang="en-US" dirty="0" smtClean="0"/>
              <a:t>rhinosinusitis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en-US" dirty="0" smtClean="0"/>
              <a:t>Recommend </a:t>
            </a:r>
            <a:r>
              <a:rPr lang="en-US" dirty="0"/>
              <a:t>analgesics, topical intranasal steroids, and/or nasal saline irrigation for symptomatic relief of acute </a:t>
            </a:r>
            <a:r>
              <a:rPr lang="en-US" dirty="0" smtClean="0"/>
              <a:t>sinusitis</a:t>
            </a:r>
          </a:p>
          <a:p>
            <a:pPr marL="0" indent="0">
              <a:buNone/>
            </a:pPr>
            <a:r>
              <a:rPr lang="en-US" dirty="0" smtClean="0"/>
              <a:t>(3</a:t>
            </a:r>
            <a:r>
              <a:rPr lang="en-US" dirty="0"/>
              <a:t>) </a:t>
            </a:r>
            <a:r>
              <a:rPr lang="en-US" dirty="0" smtClean="0"/>
              <a:t>Obtain </a:t>
            </a:r>
            <a:r>
              <a:rPr lang="en-US" dirty="0"/>
              <a:t>testing for allergy and immune function in the evaluation of a patient with chronic or recurrent acute sinusitis</a:t>
            </a:r>
          </a:p>
        </p:txBody>
      </p:sp>
    </p:spTree>
    <p:extLst>
      <p:ext uri="{BB962C8B-B14F-4D97-AF65-F5344CB8AC3E}">
        <p14:creationId xmlns:p14="http://schemas.microsoft.com/office/powerpoint/2010/main" val="30256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574"/>
    </mc:Choice>
    <mc:Fallback xmlns="">
      <p:transition spd="slow" advTm="6757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Management – symptomatic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5374"/>
            <a:ext cx="10680510" cy="4766244"/>
          </a:xfrm>
        </p:spPr>
        <p:txBody>
          <a:bodyPr>
            <a:noAutofit/>
          </a:bodyPr>
          <a:lstStyle/>
          <a:p>
            <a:r>
              <a:rPr lang="en-US" sz="1800" dirty="0" smtClean="0"/>
              <a:t>Humidification/vaporizer, Warm compresses, Adequate hydration, Smoking cessation, Balanced nutrition Nonnarcotic analgesia.</a:t>
            </a:r>
            <a:endParaRPr lang="en-US" sz="1800" dirty="0"/>
          </a:p>
          <a:p>
            <a:r>
              <a:rPr lang="en-US" sz="1800" dirty="0"/>
              <a:t>Antihistamines </a:t>
            </a:r>
            <a:r>
              <a:rPr lang="en-US" sz="1800" b="1" dirty="0"/>
              <a:t>are not recommended </a:t>
            </a:r>
            <a:r>
              <a:rPr lang="en-US" sz="1800" dirty="0"/>
              <a:t>and have not been proven beneficial. </a:t>
            </a:r>
            <a:endParaRPr lang="en-US" sz="1800" dirty="0" smtClean="0"/>
          </a:p>
          <a:p>
            <a:r>
              <a:rPr lang="en-US" sz="1800" dirty="0" smtClean="0"/>
              <a:t>Topical </a:t>
            </a:r>
            <a:r>
              <a:rPr lang="en-US" sz="1800" dirty="0"/>
              <a:t>decongestants such as oxymetazoline can be used to decrease mucosal edema. To prevent rebound congestion, they should not be used for more than 3 days.</a:t>
            </a:r>
          </a:p>
          <a:p>
            <a:endParaRPr lang="en-US" sz="1800" dirty="0" smtClean="0"/>
          </a:p>
          <a:p>
            <a:r>
              <a:rPr lang="en-US" sz="1800" dirty="0" smtClean="0"/>
              <a:t>A </a:t>
            </a:r>
            <a:r>
              <a:rPr lang="en-US" sz="1800" dirty="0"/>
              <a:t>15- to 21-day course of intranasal corticosteroids may reduce symptom duration when compared to </a:t>
            </a:r>
            <a:r>
              <a:rPr lang="en-US" sz="1800" dirty="0" smtClean="0"/>
              <a:t>placebo.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Mometasone </a:t>
            </a:r>
            <a:r>
              <a:rPr lang="en-US" sz="1800" dirty="0"/>
              <a:t>200, 400, and 800 μg twice daily for 15 days is the usual regimen given, with minimal adverse effects. </a:t>
            </a:r>
            <a:r>
              <a:rPr lang="en-US" sz="1800" dirty="0" smtClean="0"/>
              <a:t>Systemic steroids have no proven benefit in sinusitis.</a:t>
            </a:r>
          </a:p>
          <a:p>
            <a:endParaRPr lang="en-US" sz="1800" dirty="0" smtClean="0"/>
          </a:p>
          <a:p>
            <a:r>
              <a:rPr lang="en-US" sz="1800" dirty="0" smtClean="0"/>
              <a:t>Topical ipratropium bromide 0.06% can be used to decrease rhinorrhea. </a:t>
            </a:r>
          </a:p>
          <a:p>
            <a:r>
              <a:rPr lang="en-US" sz="1800" dirty="0" smtClean="0"/>
              <a:t>Mucolytic such as guaifenesin can be used to thin secretions, though they have not been definitively shown to be of benefit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9799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168"/>
    </mc:Choice>
    <mc:Fallback xmlns="">
      <p:transition spd="slow" advTm="57168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Management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200" b="1" dirty="0">
                <a:solidFill>
                  <a:srgbClr val="C00000"/>
                </a:solidFill>
              </a:rPr>
              <a:t>A</a:t>
            </a:r>
            <a:r>
              <a:rPr lang="en-US" sz="2200" b="1" dirty="0" smtClean="0">
                <a:solidFill>
                  <a:srgbClr val="C00000"/>
                </a:solidFill>
              </a:rPr>
              <a:t>ccording to recommendations of last update2015 guidelines </a:t>
            </a:r>
            <a:r>
              <a:rPr lang="en-US" sz="2200" b="1" dirty="0">
                <a:solidFill>
                  <a:srgbClr val="C00000"/>
                </a:solidFill>
              </a:rPr>
              <a:t>by the American Academy of Otolaryngology--Head and Neck Surgery Foundation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 </a:t>
            </a:r>
            <a:r>
              <a:rPr lang="en-US" dirty="0"/>
              <a:t>recommended that clinicians </a:t>
            </a:r>
            <a:r>
              <a:rPr lang="en-US" dirty="0" smtClean="0"/>
              <a:t>:</a:t>
            </a:r>
          </a:p>
          <a:p>
            <a:pPr marL="514350" indent="-514350">
              <a:buAutoNum type="arabicParenBoth"/>
            </a:pPr>
            <a:r>
              <a:rPr lang="en-US" dirty="0"/>
              <a:t>E</a:t>
            </a:r>
            <a:r>
              <a:rPr lang="en-US" dirty="0" smtClean="0"/>
              <a:t>ither </a:t>
            </a:r>
            <a:r>
              <a:rPr lang="en-US" dirty="0"/>
              <a:t>offer watchful waiting (without antibiotics) or prescribe initial antibiotic therapy for adults with uncomplicated acute bacterial rhinosinusitis </a:t>
            </a:r>
          </a:p>
          <a:p>
            <a:pPr marL="0" indent="0">
              <a:buNone/>
            </a:pPr>
            <a:r>
              <a:rPr lang="en-US" dirty="0" smtClean="0"/>
              <a:t>(2</a:t>
            </a:r>
            <a:r>
              <a:rPr lang="en-US" dirty="0"/>
              <a:t>) </a:t>
            </a:r>
            <a:r>
              <a:rPr lang="en-US" dirty="0" smtClean="0"/>
              <a:t>Prescribe </a:t>
            </a:r>
            <a:r>
              <a:rPr lang="en-US" dirty="0"/>
              <a:t>amoxicillin with or without clavulanate as ﬁrst-line therapy for 5-10 days (if the decision is made to treat acute bacterial rhinosinusitis with an antibiotic).</a:t>
            </a:r>
          </a:p>
        </p:txBody>
      </p:sp>
    </p:spTree>
    <p:extLst>
      <p:ext uri="{BB962C8B-B14F-4D97-AF65-F5344CB8AC3E}">
        <p14:creationId xmlns:p14="http://schemas.microsoft.com/office/powerpoint/2010/main" val="225663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08"/>
    </mc:Choice>
    <mc:Fallback xmlns="">
      <p:transition spd="slow" advTm="31108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513" y="230188"/>
            <a:ext cx="9606887" cy="1598612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Which Antimicrobial Regimens Are Recommended for the Empiric Treatment of ABRS in Adults and Children With a History of Penicillin Allergy?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36" y="1828800"/>
            <a:ext cx="10358649" cy="4119563"/>
          </a:xfrm>
        </p:spPr>
        <p:txBody>
          <a:bodyPr>
            <a:normAutofit/>
          </a:bodyPr>
          <a:lstStyle/>
          <a:p>
            <a:r>
              <a:rPr lang="en-US" sz="2400" dirty="0"/>
              <a:t>Either </a:t>
            </a:r>
            <a:r>
              <a:rPr lang="en-US" sz="2400" b="1" dirty="0"/>
              <a:t>doxycycline</a:t>
            </a:r>
            <a:r>
              <a:rPr lang="en-US" sz="2400" dirty="0"/>
              <a:t> (not suitable for children) or a respiratory </a:t>
            </a:r>
            <a:r>
              <a:rPr lang="en-US" sz="2400" b="1" dirty="0"/>
              <a:t>fluoroquinolone</a:t>
            </a:r>
            <a:r>
              <a:rPr lang="en-US" sz="2400" dirty="0"/>
              <a:t> (levofloxacin or moxifloxacin) is recommended as an alternative agent for empiric antimicrobial therapy in adults who are allergic to penicillin</a:t>
            </a:r>
          </a:p>
          <a:p>
            <a:endParaRPr lang="en-US" sz="2400" dirty="0"/>
          </a:p>
          <a:p>
            <a:r>
              <a:rPr lang="en-US" sz="2400" dirty="0"/>
              <a:t>C</a:t>
            </a:r>
            <a:r>
              <a:rPr lang="en-US" sz="2400" dirty="0" smtClean="0"/>
              <a:t>ombination </a:t>
            </a:r>
            <a:r>
              <a:rPr lang="en-US" sz="2400" dirty="0"/>
              <a:t>therapy with clindamycin plus a third-generation oral cephalosporin (</a:t>
            </a:r>
            <a:r>
              <a:rPr lang="en-US" sz="2400" dirty="0" err="1"/>
              <a:t>cefixime</a:t>
            </a:r>
            <a:r>
              <a:rPr lang="en-US" sz="2400" dirty="0"/>
              <a:t> or </a:t>
            </a:r>
            <a:r>
              <a:rPr lang="en-US" sz="2400" dirty="0" err="1"/>
              <a:t>cefpodoxime</a:t>
            </a:r>
            <a:r>
              <a:rPr lang="en-US" sz="2400" dirty="0"/>
              <a:t>) is recommended in children with a history of non–type I hypersensitivity to penicillin</a:t>
            </a:r>
          </a:p>
        </p:txBody>
      </p:sp>
    </p:spTree>
    <p:extLst>
      <p:ext uri="{BB962C8B-B14F-4D97-AF65-F5344CB8AC3E}">
        <p14:creationId xmlns:p14="http://schemas.microsoft.com/office/powerpoint/2010/main" val="393600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014"/>
    </mc:Choice>
    <mc:Fallback xmlns="">
      <p:transition spd="slow" advTm="34014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641" y="329229"/>
            <a:ext cx="6773839" cy="11430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i="1" dirty="0" smtClean="0">
                <a:latin typeface="Arial Rounded MT Bold" pitchFamily="34" charset="0"/>
              </a:rPr>
              <a:t> </a:t>
            </a:r>
            <a:r>
              <a:rPr lang="en-US" b="1" dirty="0">
                <a:cs typeface="Times New Roman" pitchFamily="18" charset="0"/>
              </a:rPr>
              <a:t>Surgical Treatment :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39359"/>
            <a:ext cx="7391400" cy="467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394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879"/>
    </mc:Choice>
    <mc:Fallback xmlns="">
      <p:transition spd="slow" advTm="17879"/>
    </mc:Fallback>
  </mc:AlternateContent>
  <p:timing>
    <p:tnLst>
      <p:par>
        <p:cTn id="1" dur="indefinite" restart="never" nodeType="tmRoot"/>
      </p:par>
    </p:tnLst>
  </p:timing>
  <p:extLst mod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93935" y="912767"/>
            <a:ext cx="7900006" cy="4613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0846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142"/>
    </mc:Choice>
    <mc:Fallback xmlns="">
      <p:transition spd="slow" advTm="75142"/>
    </mc:Fallback>
  </mc:AlternateContent>
  <p:timing>
    <p:tnLst>
      <p:par>
        <p:cTn id="1" dur="indefinite" restart="never" nodeType="tmRoot"/>
      </p:par>
    </p:tnLst>
  </p:timing>
  <p:extLst mod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615" y="1460500"/>
            <a:ext cx="5460242" cy="4895850"/>
          </a:xfrm>
        </p:spPr>
        <p:txBody>
          <a:bodyPr>
            <a:normAutofit lnSpcReduction="10000"/>
          </a:bodyPr>
          <a:lstStyle/>
          <a:p>
            <a:pPr>
              <a:spcBef>
                <a:spcPct val="65000"/>
              </a:spcBef>
              <a:defRPr/>
            </a:pPr>
            <a:r>
              <a:rPr lang="en-US" sz="2200" dirty="0"/>
              <a:t>Maxillary and ethmoid sinuses present at birth</a:t>
            </a:r>
            <a:r>
              <a:rPr lang="en-US" sz="2200" dirty="0" smtClean="0"/>
              <a:t>, Frontal and sphenoid sinuses develop after birth.</a:t>
            </a:r>
          </a:p>
          <a:p>
            <a:pPr>
              <a:spcBef>
                <a:spcPct val="65000"/>
              </a:spcBef>
              <a:defRPr/>
            </a:pPr>
            <a:r>
              <a:rPr lang="en-US" sz="2200" dirty="0"/>
              <a:t>P</a:t>
            </a:r>
            <a:r>
              <a:rPr lang="en-US" sz="2200" dirty="0" smtClean="0"/>
              <a:t>aranasal sinuses </a:t>
            </a:r>
            <a:r>
              <a:rPr lang="en-US" sz="2200" dirty="0"/>
              <a:t>lined with pseudostratified  ciliated columnar epithelium and goblet cells</a:t>
            </a:r>
          </a:p>
          <a:p>
            <a:pPr>
              <a:spcBef>
                <a:spcPct val="65000"/>
              </a:spcBef>
              <a:defRPr/>
            </a:pPr>
            <a:r>
              <a:rPr lang="en-US" sz="2200" dirty="0"/>
              <a:t>Sinuses health depends on: </a:t>
            </a:r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 smtClean="0"/>
              <a:t>Mucous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secretion</a:t>
            </a:r>
            <a:r>
              <a:rPr lang="en-US" sz="2200" dirty="0"/>
              <a:t> of normal viscosity, volume, and </a:t>
            </a:r>
            <a:r>
              <a:rPr lang="en-US" sz="2200" dirty="0" smtClean="0"/>
              <a:t>composition.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/>
              <a:t>N</a:t>
            </a:r>
            <a:r>
              <a:rPr lang="en-US" sz="2200" dirty="0" smtClean="0"/>
              <a:t>ormal </a:t>
            </a:r>
            <a:r>
              <a:rPr lang="en-US" sz="2200" dirty="0"/>
              <a:t>mucociliary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flow</a:t>
            </a:r>
            <a:r>
              <a:rPr lang="en-US" sz="2200" dirty="0"/>
              <a:t> to prevent mucous stasis and subsequent </a:t>
            </a:r>
            <a:r>
              <a:rPr lang="en-US" sz="2200" dirty="0" smtClean="0"/>
              <a:t>infection</a:t>
            </a:r>
            <a:endParaRPr lang="en-US" sz="2200" dirty="0"/>
          </a:p>
          <a:p>
            <a:pPr marL="514350" indent="-514350">
              <a:spcBef>
                <a:spcPct val="65000"/>
              </a:spcBef>
              <a:buFont typeface="+mj-lt"/>
              <a:buAutoNum type="arabicPeriod"/>
              <a:defRPr/>
            </a:pPr>
            <a:r>
              <a:rPr lang="en-US" sz="2200" dirty="0" smtClean="0"/>
              <a:t> Open </a:t>
            </a:r>
            <a:r>
              <a:rPr lang="en-US" sz="2200" dirty="0"/>
              <a:t>sinus </a:t>
            </a:r>
            <a:r>
              <a:rPr lang="en-US" sz="22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ostia</a:t>
            </a:r>
            <a:r>
              <a:rPr lang="en-US" sz="2200" dirty="0"/>
              <a:t> to allow adequate drainage and aeration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77D53C9-03DA-4D83-8DEF-9D7CF4AC6F92}" type="slidenum">
              <a:rPr lang="ar-SA"/>
              <a:pPr/>
              <a:t>3</a:t>
            </a:fld>
            <a:endParaRPr lang="es-ES" dirty="0"/>
          </a:p>
        </p:txBody>
      </p:sp>
      <p:pic>
        <p:nvPicPr>
          <p:cNvPr id="5124" name="Picture 3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1437044"/>
            <a:ext cx="5906632" cy="4431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8167456"/>
      </p:ext>
    </p:extLst>
  </p:cSld>
  <p:clrMapOvr>
    <a:masterClrMapping/>
  </p:clrMapOvr>
  <p:transition advTm="249393"/>
  <p:timing>
    <p:tnLst>
      <p:par>
        <p:cTn id="1" dur="indefinite" restart="never" nodeType="tmRoot"/>
      </p:par>
    </p:tnLst>
  </p:timing>
  <p:extLst mod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3057" y="1630339"/>
            <a:ext cx="4800600" cy="510540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ym typeface="Wingdings 3" pitchFamily="18" charset="2"/>
              </a:rPr>
              <a:t>Complications are rare but can be </a:t>
            </a:r>
            <a:r>
              <a:rPr lang="en-US" sz="2400" dirty="0" smtClean="0">
                <a:sym typeface="Wingdings 3" pitchFamily="18" charset="2"/>
              </a:rPr>
              <a:t>severe, including intracranial and orbital complications.</a:t>
            </a:r>
          </a:p>
          <a:p>
            <a:r>
              <a:rPr lang="en-US" sz="2400" b="1" dirty="0" smtClean="0"/>
              <a:t>Ominous Signs suggesting complications: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Facial swelling / erythema over an involved sinus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Visual changes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Abnormal extraocular movements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Proptosis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Periorbital inflammation/edema</a:t>
            </a:r>
          </a:p>
          <a:p>
            <a:pPr marL="457200" indent="-457200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sz="2400" dirty="0" smtClean="0">
                <a:sym typeface="Wingdings 3" pitchFamily="18" charset="2"/>
              </a:rPr>
              <a:t>Intracranial or CNS involvement</a:t>
            </a:r>
          </a:p>
          <a:p>
            <a:pPr algn="ctr"/>
            <a:endParaRPr lang="en-US" sz="2400" dirty="0" smtClean="0">
              <a:sym typeface="Wingdings 3" pitchFamily="18" charset="2"/>
            </a:endParaRPr>
          </a:p>
          <a:p>
            <a:pPr marL="0" indent="0" algn="ctr">
              <a:buNone/>
            </a:pPr>
            <a:endParaRPr lang="en-US" sz="36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arajita" pitchFamily="34" charset="0"/>
              <a:cs typeface="Aparajita" pitchFamily="34" charset="0"/>
              <a:sym typeface="Wingdings 3" pitchFamily="18" charset="2"/>
            </a:endParaRPr>
          </a:p>
          <a:p>
            <a:pPr algn="just"/>
            <a:endParaRPr lang="en-US" dirty="0"/>
          </a:p>
        </p:txBody>
      </p:sp>
      <p:pic>
        <p:nvPicPr>
          <p:cNvPr id="4" name="Picture 2" descr="http://www.meddean.luc.edu/lumen/meded/elective/ent/lecture1/img01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631189" y="1690688"/>
            <a:ext cx="3433916" cy="2235017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1189" y="4183039"/>
            <a:ext cx="3433916" cy="2358474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Complications of 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68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972"/>
    </mc:Choice>
    <mc:Fallback xmlns="">
      <p:transition spd="slow" advTm="94972"/>
    </mc:Fallback>
  </mc:AlternateContent>
  <p:timing>
    <p:tnLst>
      <p:par>
        <p:cTn id="1" dur="indefinite" restart="never" nodeType="tmRoot"/>
      </p:par>
    </p:tnLst>
  </p:timing>
  <p:extLst mod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507" y="821488"/>
            <a:ext cx="6308725" cy="60959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/>
              <a:t>ARS complications</a:t>
            </a:r>
            <a:br>
              <a:rPr lang="en-US" sz="4000" b="1" dirty="0" smtClean="0"/>
            </a:br>
            <a:r>
              <a:rPr lang="en-US" sz="3200" b="1" dirty="0" smtClean="0"/>
              <a:t>Frontal </a:t>
            </a:r>
            <a:r>
              <a:rPr lang="en-US" sz="3200" b="1" dirty="0"/>
              <a:t>sinus</a:t>
            </a:r>
          </a:p>
        </p:txBody>
      </p:sp>
      <p:sp>
        <p:nvSpPr>
          <p:cNvPr id="62468" name="Content Placeholder 5"/>
          <p:cNvSpPr>
            <a:spLocks noGrp="1"/>
          </p:cNvSpPr>
          <p:nvPr>
            <p:ph type="subTitle" idx="1"/>
          </p:nvPr>
        </p:nvSpPr>
        <p:spPr>
          <a:xfrm>
            <a:off x="1398194" y="1431087"/>
            <a:ext cx="4685607" cy="5242619"/>
          </a:xfrm>
        </p:spPr>
        <p:txBody>
          <a:bodyPr>
            <a:noAutofit/>
          </a:bodyPr>
          <a:lstStyle/>
          <a:p>
            <a:pPr marL="457200" indent="-457200" algn="l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sym typeface="Wingdings 3" pitchFamily="18" charset="2"/>
              </a:rPr>
              <a:t>A </a:t>
            </a:r>
            <a:r>
              <a:rPr lang="en-US" dirty="0" smtClean="0">
                <a:sym typeface="Wingdings 3" pitchFamily="18" charset="2"/>
              </a:rPr>
              <a:t>sub periosteal </a:t>
            </a:r>
            <a:r>
              <a:rPr lang="en-US" dirty="0">
                <a:sym typeface="Wingdings 3" pitchFamily="18" charset="2"/>
              </a:rPr>
              <a:t>abscess Pott's puffy </a:t>
            </a:r>
            <a:r>
              <a:rPr lang="en-US" dirty="0" smtClean="0">
                <a:sym typeface="Wingdings 3" pitchFamily="18" charset="2"/>
              </a:rPr>
              <a:t>tumor</a:t>
            </a:r>
            <a:r>
              <a:rPr lang="en-US" dirty="0">
                <a:sym typeface="Wingdings 3" pitchFamily="18" charset="2"/>
              </a:rPr>
              <a:t>; local progression of the disease is through the outer table of the skull. </a:t>
            </a:r>
          </a:p>
          <a:p>
            <a:pPr marL="457200" indent="-457200" algn="l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endParaRPr lang="en-US" dirty="0">
              <a:sym typeface="Wingdings 3" pitchFamily="18" charset="2"/>
            </a:endParaRPr>
          </a:p>
          <a:p>
            <a:pPr marL="457200" indent="-457200" algn="l">
              <a:spcBef>
                <a:spcPct val="15000"/>
              </a:spcBef>
              <a:spcAft>
                <a:spcPct val="15000"/>
              </a:spcAft>
              <a:buFont typeface="+mj-lt"/>
              <a:buAutoNum type="arabicPeriod"/>
            </a:pPr>
            <a:r>
              <a:rPr lang="en-US" dirty="0">
                <a:sym typeface="Wingdings 3" pitchFamily="18" charset="2"/>
              </a:rPr>
              <a:t>If the progress is inward, there may be an acute intracranial complication, such as intracranial abscess or </a:t>
            </a:r>
            <a:r>
              <a:rPr lang="en-US" dirty="0" smtClean="0">
                <a:sym typeface="Wingdings 3" pitchFamily="18" charset="2"/>
              </a:rPr>
              <a:t>meningitis.</a:t>
            </a:r>
            <a:endParaRPr lang="ar-JO" dirty="0">
              <a:sym typeface="Wingdings 3" pitchFamily="18" charset="2"/>
            </a:endParaRPr>
          </a:p>
        </p:txBody>
      </p:sp>
      <p:pic>
        <p:nvPicPr>
          <p:cNvPr id="62470" name="Picture 4" descr="http://www.neurologyindia.com/articles/2010/58/5/images/ni_2010_58_5_815_72206_f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240260" y="3809898"/>
            <a:ext cx="3880798" cy="2863808"/>
          </a:xfrm>
          <a:noFill/>
        </p:spPr>
      </p:pic>
      <p:pic>
        <p:nvPicPr>
          <p:cNvPr id="5" name="Picture 2" descr="http://www.ghorayeb.com/files/pottspuffytumorctaxi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1" y="304801"/>
            <a:ext cx="2037657" cy="3451224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6" descr="&lt;p&gt;Cerebral abscess: T2&lt;/p&gt;&#10;&#10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42259" y="331045"/>
            <a:ext cx="2438400" cy="3452609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188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885"/>
    </mc:Choice>
    <mc:Fallback xmlns="">
      <p:transition spd="slow" advTm="57885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Placeholder 4"/>
          <p:cNvSpPr>
            <a:spLocks noGrp="1"/>
          </p:cNvSpPr>
          <p:nvPr>
            <p:ph type="subTitle" idx="1"/>
          </p:nvPr>
        </p:nvSpPr>
        <p:spPr>
          <a:xfrm>
            <a:off x="1713784" y="424644"/>
            <a:ext cx="5672854" cy="535795"/>
          </a:xfrm>
        </p:spPr>
        <p:txBody>
          <a:bodyPr>
            <a:noAutofit/>
          </a:bodyPr>
          <a:lstStyle/>
          <a:p>
            <a:pPr algn="l"/>
            <a:r>
              <a:rPr lang="en-US" sz="3600" b="1" dirty="0" smtClean="0"/>
              <a:t>ARS complications</a:t>
            </a:r>
          </a:p>
          <a:p>
            <a:pPr algn="l"/>
            <a:r>
              <a:rPr lang="en-US" sz="3200" b="1" dirty="0" smtClean="0"/>
              <a:t>Ethmoid sinus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endParaRPr lang="ar-JO" sz="3600" b="1" dirty="0">
              <a:latin typeface="+mj-lt"/>
              <a:ea typeface="+mj-ea"/>
              <a:cs typeface="+mj-cs"/>
            </a:endParaRPr>
          </a:p>
        </p:txBody>
      </p:sp>
      <p:pic>
        <p:nvPicPr>
          <p:cNvPr id="64518" name="Picture 2" descr="http://www.meddean.luc.edu/lumen/meded/elective/ent/lecture1/img013a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24067" y="3368647"/>
            <a:ext cx="3281362" cy="2235200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3913" y="960439"/>
            <a:ext cx="3281516" cy="22201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8063" y="1561462"/>
            <a:ext cx="6504295" cy="506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7089"/>
    </mc:Choice>
    <mc:Fallback xmlns="">
      <p:transition spd="slow" advTm="137089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>
          <a:xfrm>
            <a:off x="1895901" y="802944"/>
            <a:ext cx="6983360" cy="609600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ARS complications</a:t>
            </a:r>
            <a:br>
              <a:rPr lang="en-US" sz="3200" b="1" dirty="0" smtClean="0"/>
            </a:br>
            <a:r>
              <a:rPr lang="en-US" sz="3200" b="1" dirty="0" smtClean="0"/>
              <a:t>Maxillary </a:t>
            </a:r>
            <a:r>
              <a:rPr lang="en-US" sz="3200" b="1" dirty="0"/>
              <a:t>sinus</a:t>
            </a:r>
          </a:p>
        </p:txBody>
      </p:sp>
      <p:sp>
        <p:nvSpPr>
          <p:cNvPr id="66563" name="Content Placeholder 2"/>
          <p:cNvSpPr>
            <a:spLocks noGrp="1"/>
          </p:cNvSpPr>
          <p:nvPr>
            <p:ph idx="1"/>
          </p:nvPr>
        </p:nvSpPr>
        <p:spPr>
          <a:xfrm>
            <a:off x="614149" y="2031242"/>
            <a:ext cx="5890147" cy="4351338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 3" pitchFamily="18" charset="2"/>
              </a:rPr>
              <a:t>Isolated maxillary rhinosinusitis rarely gives rise to acute local complications</a:t>
            </a:r>
          </a:p>
          <a:p>
            <a:endParaRPr lang="en-US" sz="2400" dirty="0">
              <a:sym typeface="Wingdings 3" pitchFamily="18" charset="2"/>
            </a:endParaRPr>
          </a:p>
          <a:p>
            <a:r>
              <a:rPr lang="en-US" sz="2400" dirty="0">
                <a:sym typeface="Wingdings 3" pitchFamily="18" charset="2"/>
              </a:rPr>
              <a:t>Patients present with acute swelling of the cheek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6684" y="802944"/>
            <a:ext cx="4114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04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166"/>
    </mc:Choice>
    <mc:Fallback xmlns="">
      <p:transition spd="slow" advTm="20166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41427" y="768825"/>
            <a:ext cx="4840406" cy="53340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ARS complications Sphenoid sinus</a:t>
            </a:r>
            <a:endParaRPr lang="en-US" b="1" dirty="0"/>
          </a:p>
        </p:txBody>
      </p:sp>
      <p:sp>
        <p:nvSpPr>
          <p:cNvPr id="67588" name="Content Placeholder 5"/>
          <p:cNvSpPr>
            <a:spLocks noGrp="1"/>
          </p:cNvSpPr>
          <p:nvPr>
            <p:ph sz="half" idx="4294967295"/>
          </p:nvPr>
        </p:nvSpPr>
        <p:spPr>
          <a:xfrm>
            <a:off x="1662316" y="2156346"/>
            <a:ext cx="4738483" cy="3046869"/>
          </a:xfrm>
        </p:spPr>
        <p:txBody>
          <a:bodyPr>
            <a:noAutofit/>
          </a:bodyPr>
          <a:lstStyle/>
          <a:p>
            <a:r>
              <a:rPr lang="en-US" sz="2400" dirty="0">
                <a:sym typeface="Wingdings 3" pitchFamily="18" charset="2"/>
              </a:rPr>
              <a:t>Result in septic cavernous sinus thrombosis by direct </a:t>
            </a:r>
            <a:r>
              <a:rPr lang="en-US" sz="2400" dirty="0" smtClean="0">
                <a:sym typeface="Wingdings 3" pitchFamily="18" charset="2"/>
              </a:rPr>
              <a:t>spread</a:t>
            </a:r>
            <a:r>
              <a:rPr lang="en-US" sz="2400" dirty="0">
                <a:sym typeface="Wingdings 3" pitchFamily="18" charset="2"/>
              </a:rPr>
              <a:t>.</a:t>
            </a:r>
          </a:p>
        </p:txBody>
      </p:sp>
      <p:pic>
        <p:nvPicPr>
          <p:cNvPr id="67590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445376" y="14289"/>
            <a:ext cx="3222625" cy="3571875"/>
          </a:xfr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3346" y="3571875"/>
            <a:ext cx="3285233" cy="326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4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77"/>
    </mc:Choice>
    <mc:Fallback xmlns="">
      <p:transition spd="slow" advTm="13477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>
          <a:xfrm>
            <a:off x="1524001" y="523998"/>
            <a:ext cx="7219950" cy="533401"/>
          </a:xfrm>
        </p:spPr>
        <p:txBody>
          <a:bodyPr>
            <a:noAutofit/>
          </a:bodyPr>
          <a:lstStyle/>
          <a:p>
            <a:r>
              <a:rPr lang="en-US" b="1" dirty="0"/>
              <a:t>Distant </a:t>
            </a:r>
            <a:r>
              <a:rPr lang="en-US" b="1" dirty="0" smtClean="0"/>
              <a:t>complications of ARS</a:t>
            </a:r>
            <a:endParaRPr lang="en-US" b="1" dirty="0"/>
          </a:p>
        </p:txBody>
      </p:sp>
      <p:sp>
        <p:nvSpPr>
          <p:cNvPr id="68611" name="Content Placeholder 2"/>
          <p:cNvSpPr>
            <a:spLocks noGrp="1"/>
          </p:cNvSpPr>
          <p:nvPr>
            <p:ph idx="1"/>
          </p:nvPr>
        </p:nvSpPr>
        <p:spPr>
          <a:xfrm>
            <a:off x="1524001" y="1451527"/>
            <a:ext cx="5486398" cy="2206074"/>
          </a:xfrm>
        </p:spPr>
        <p:txBody>
          <a:bodyPr>
            <a:normAutofit/>
          </a:bodyPr>
          <a:lstStyle/>
          <a:p>
            <a:r>
              <a:rPr lang="en-US" sz="2400" dirty="0">
                <a:sym typeface="Wingdings 3" pitchFamily="18" charset="2"/>
              </a:rPr>
              <a:t>Brain abscess &amp; Meningitis</a:t>
            </a:r>
          </a:p>
          <a:p>
            <a:r>
              <a:rPr lang="en-US" sz="2400" dirty="0">
                <a:sym typeface="Wingdings 3" pitchFamily="18" charset="2"/>
              </a:rPr>
              <a:t>Septicemia.</a:t>
            </a:r>
          </a:p>
          <a:p>
            <a:r>
              <a:rPr lang="en-US" sz="2400" dirty="0">
                <a:sym typeface="Wingdings 3" pitchFamily="18" charset="2"/>
              </a:rPr>
              <a:t>Toxic shock syndrome</a:t>
            </a:r>
            <a:r>
              <a:rPr lang="en-US" sz="2400" dirty="0"/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6320" y="1299127"/>
            <a:ext cx="2753031" cy="23584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3622" y="3899328"/>
            <a:ext cx="2695729" cy="21204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1" y="3899328"/>
            <a:ext cx="4800599" cy="212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35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4"/>
    </mc:Choice>
    <mc:Fallback xmlns="">
      <p:transition spd="slow" advTm="8534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Good luck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97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617"/>
    </mc:Choice>
    <mc:Fallback xmlns="">
      <p:transition spd="slow" advTm="126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Anatomy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The posterior ethmoid and sphenoid sinuses drain into the superior meatus below the superior turbinate.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ostia of the maxillary, anterior ethmoid, and frontal sinuses share a common site of drainage within the middle meatus.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This </a:t>
            </a:r>
            <a:r>
              <a:rPr lang="en-US" sz="2000" dirty="0"/>
              <a:t>region is called the </a:t>
            </a:r>
            <a:r>
              <a:rPr lang="en-US" sz="2000" b="1" u="sng" dirty="0"/>
              <a:t>ostiomeatal complex </a:t>
            </a:r>
            <a:r>
              <a:rPr lang="en-US" sz="2000" dirty="0"/>
              <a:t>and can be visualized by coronal CT scan. 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common drainage pathway of the frontal, maxillary, and anterior ethmoid sinuses within the middle meatus allows relatively localized mucosal infection processes to promote infection in all these sinuses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1626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54"/>
    </mc:Choice>
    <mc:Fallback xmlns="">
      <p:transition spd="slow" advTm="53654"/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Sinus normal 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The possible roles of the sinuses may include: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reducing the weight of the skull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dampening pressure; humidifying and warming inspired air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absorbing heat and insulating the brain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aiding in sound resonance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providing mechanical rigidity and increasing the olfactory surface area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b="1" dirty="0" smtClean="0"/>
              <a:t>Ciliary</a:t>
            </a:r>
            <a:r>
              <a:rPr lang="en-US" sz="1800" dirty="0" smtClean="0"/>
              <a:t> </a:t>
            </a:r>
            <a:r>
              <a:rPr lang="en-US" sz="1800" dirty="0"/>
              <a:t>beat at the rate of 8-15 Hz is continuously moved by the cilia at a speed of 6 mm/min. The ciliary action can be affected due to </a:t>
            </a:r>
            <a:r>
              <a:rPr lang="en-US" sz="1800" b="1" dirty="0"/>
              <a:t>local factors</a:t>
            </a:r>
            <a:r>
              <a:rPr lang="en-US" sz="1800" dirty="0"/>
              <a:t>, such as infection and local hypoxia that is associated with complete occlusion of </a:t>
            </a:r>
            <a:r>
              <a:rPr lang="en-US" sz="1800" b="1" dirty="0"/>
              <a:t>sinus ostia</a:t>
            </a:r>
            <a:r>
              <a:rPr lang="en-US" sz="1800" dirty="0"/>
              <a:t>. The sinus mucosa has less secretory and vasomotor function than the nasal cavity does. Cilia are concentrated near and beat toward the natural sinus ostia. </a:t>
            </a:r>
            <a:endParaRPr lang="en-US" sz="1800" dirty="0" smtClean="0"/>
          </a:p>
          <a:p>
            <a:r>
              <a:rPr lang="en-US" sz="1800" b="1" dirty="0" smtClean="0"/>
              <a:t>Blockage </a:t>
            </a:r>
            <a:r>
              <a:rPr lang="en-US" sz="1800" b="1" dirty="0"/>
              <a:t>of the ostium</a:t>
            </a:r>
            <a:r>
              <a:rPr lang="en-US" sz="1800" dirty="0"/>
              <a:t> results in stasis of mucous flow, which can lead to development of disease.</a:t>
            </a:r>
            <a:endParaRPr lang="en-US" sz="1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96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817"/>
    </mc:Choice>
    <mc:Fallback xmlns="">
      <p:transition spd="slow" advTm="14817"/>
    </mc:Fallback>
  </mc:AlternateContent>
  <p:timing>
    <p:tnLst>
      <p:par>
        <p:cTn id="1" dur="indefinite" restart="never" nodeType="tmRoot"/>
      </p:par>
    </p:tnLst>
  </p:timing>
  <p:extLst mod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641143" y="381000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Frontal Sinuses</a:t>
            </a:r>
          </a:p>
        </p:txBody>
      </p:sp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C35A00F-DF07-4B3F-B9E3-3F9694DA443A}" type="slidenum">
              <a:rPr lang="ar-SA"/>
              <a:pPr/>
              <a:t>6</a:t>
            </a:fld>
            <a:endParaRPr lang="es-ES"/>
          </a:p>
        </p:txBody>
      </p:sp>
      <p:pic>
        <p:nvPicPr>
          <p:cNvPr id="6147" name="Picture 4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59044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Line 7"/>
          <p:cNvSpPr>
            <a:spLocks noChangeShapeType="1"/>
          </p:cNvSpPr>
          <p:nvPr/>
        </p:nvSpPr>
        <p:spPr bwMode="auto">
          <a:xfrm>
            <a:off x="3910741" y="1566301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0" name="Line 8"/>
          <p:cNvSpPr>
            <a:spLocks noChangeShapeType="1"/>
          </p:cNvSpPr>
          <p:nvPr/>
        </p:nvSpPr>
        <p:spPr bwMode="auto">
          <a:xfrm rot="6595593">
            <a:off x="6934199" y="1566301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151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8D89869-804B-42C3-BC10-CE3D818A17D5}" type="slidenum">
              <a:rPr lang="ar-SA" sz="1400"/>
              <a:pPr algn="r"/>
              <a:t>6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710464657"/>
      </p:ext>
    </p:extLst>
  </p:cSld>
  <p:clrMapOvr>
    <a:masterClrMapping/>
  </p:clrMapOvr>
  <p:transition advTm="5594"/>
  <p:timing>
    <p:tnLst>
      <p:par>
        <p:cTn id="1" dur="indefinite" restart="never" nodeType="tmRoot"/>
      </p:par>
    </p:tn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09131" y="409913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Maxillary Sinuses</a:t>
            </a:r>
          </a:p>
        </p:txBody>
      </p:sp>
      <p:sp>
        <p:nvSpPr>
          <p:cNvPr id="7170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F0990FA9-8E59-4D9D-8F20-EC7D4E46EBEC}" type="slidenum">
              <a:rPr lang="ar-SA"/>
              <a:pPr/>
              <a:t>7</a:t>
            </a:fld>
            <a:endParaRPr lang="es-ES"/>
          </a:p>
        </p:txBody>
      </p:sp>
      <p:pic>
        <p:nvPicPr>
          <p:cNvPr id="7172" name="Picture 3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614487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Line 4"/>
          <p:cNvSpPr>
            <a:spLocks noChangeShapeType="1"/>
          </p:cNvSpPr>
          <p:nvPr/>
        </p:nvSpPr>
        <p:spPr bwMode="auto">
          <a:xfrm>
            <a:off x="3581400" y="4114800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4" name="Line 5"/>
          <p:cNvSpPr>
            <a:spLocks noChangeShapeType="1"/>
          </p:cNvSpPr>
          <p:nvPr/>
        </p:nvSpPr>
        <p:spPr bwMode="auto">
          <a:xfrm rot="6595593">
            <a:off x="7619999" y="4151853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175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4E26179-68A5-4100-8B2E-DE24D2DCD05F}" type="slidenum">
              <a:rPr lang="ar-SA" sz="1400"/>
              <a:pPr algn="r"/>
              <a:t>7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330687177"/>
      </p:ext>
    </p:extLst>
  </p:cSld>
  <p:clrMapOvr>
    <a:masterClrMapping/>
  </p:clrMapOvr>
  <p:transition advTm="3060"/>
  <p:timing>
    <p:tnLst>
      <p:par>
        <p:cTn id="1" dur="indefinite" restart="never" nodeType="tmRoot"/>
      </p:par>
    </p:tn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91018" y="515879"/>
            <a:ext cx="81534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Ethmoid Sinuses</a:t>
            </a:r>
          </a:p>
        </p:txBody>
      </p:sp>
      <p:sp>
        <p:nvSpPr>
          <p:cNvPr id="8194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0534AFF3-0B79-4D05-AB7A-882A26304C07}" type="slidenum">
              <a:rPr lang="ar-SA"/>
              <a:pPr/>
              <a:t>8</a:t>
            </a:fld>
            <a:endParaRPr lang="es-ES"/>
          </a:p>
        </p:txBody>
      </p:sp>
      <p:pic>
        <p:nvPicPr>
          <p:cNvPr id="8196" name="Picture 5" descr="C:\Documents and Settings\Maureen\My Documents\My Pictures\sinus CTs\coron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4296" y="1658879"/>
            <a:ext cx="61722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Line 3"/>
          <p:cNvSpPr>
            <a:spLocks noChangeShapeType="1"/>
          </p:cNvSpPr>
          <p:nvPr/>
        </p:nvSpPr>
        <p:spPr bwMode="auto">
          <a:xfrm rot="5247068">
            <a:off x="5606793" y="2632074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8" name="Line 4"/>
          <p:cNvSpPr>
            <a:spLocks noChangeShapeType="1"/>
          </p:cNvSpPr>
          <p:nvPr/>
        </p:nvSpPr>
        <p:spPr bwMode="auto">
          <a:xfrm rot="8100000">
            <a:off x="6586865" y="3289917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8199" name="Slide Number Placeholder 5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CA69D94-3C88-49AA-876E-7FF978B63274}" type="slidenum">
              <a:rPr lang="ar-SA" sz="1400"/>
              <a:pPr algn="r"/>
              <a:t>8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1316023600"/>
      </p:ext>
    </p:extLst>
  </p:cSld>
  <p:clrMapOvr>
    <a:masterClrMapping/>
  </p:clrMapOvr>
  <p:transition advTm="3203"/>
  <p:timing>
    <p:tnLst>
      <p:par>
        <p:cTn id="1" dur="indefinite" restart="never" nodeType="tmRoot"/>
      </p:par>
    </p:tn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38300" y="546122"/>
            <a:ext cx="80772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 algn="ctr" rtl="0" eaLnBrk="1" hangingPunct="1"/>
            <a:r>
              <a:rPr lang="en-US" dirty="0" smtClean="0">
                <a:latin typeface="+mn-lt"/>
              </a:rPr>
              <a:t>Sphenoid Sinus</a:t>
            </a:r>
          </a:p>
        </p:txBody>
      </p:sp>
      <p:sp>
        <p:nvSpPr>
          <p:cNvPr id="9218" name="Rectangle 6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B1DD68F5-295F-4465-B517-94258B814130}" type="slidenum">
              <a:rPr lang="ar-SA"/>
              <a:pPr/>
              <a:t>9</a:t>
            </a:fld>
            <a:endParaRPr lang="es-ES"/>
          </a:p>
        </p:txBody>
      </p:sp>
      <p:pic>
        <p:nvPicPr>
          <p:cNvPr id="9220" name="Picture 3" descr="C:\Documents and Settings\Maureen\My Documents\My Pictures\sinus CTs\sagittal sinus 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1803400"/>
            <a:ext cx="61722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4"/>
          <p:cNvSpPr>
            <a:spLocks noChangeShapeType="1"/>
          </p:cNvSpPr>
          <p:nvPr/>
        </p:nvSpPr>
        <p:spPr bwMode="auto">
          <a:xfrm rot="8100000">
            <a:off x="7242526" y="3251158"/>
            <a:ext cx="914400" cy="527050"/>
          </a:xfrm>
          <a:prstGeom prst="line">
            <a:avLst/>
          </a:prstGeom>
          <a:noFill/>
          <a:ln w="76200">
            <a:solidFill>
              <a:schemeClr val="folHlink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9222" name="Slide Number Placeholder 4"/>
          <p:cNvSpPr txBox="1">
            <a:spLocks noGrp="1"/>
          </p:cNvSpPr>
          <p:nvPr/>
        </p:nvSpPr>
        <p:spPr bwMode="auto">
          <a:xfrm>
            <a:off x="807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BDD56286-E109-4886-BADB-15F5578E9979}" type="slidenum">
              <a:rPr lang="ar-SA" sz="1400"/>
              <a:pPr algn="r"/>
              <a:t>9</a:t>
            </a:fld>
            <a:endParaRPr lang="es-ES" sz="1400"/>
          </a:p>
        </p:txBody>
      </p:sp>
    </p:spTree>
    <p:extLst>
      <p:ext uri="{BB962C8B-B14F-4D97-AF65-F5344CB8AC3E}">
        <p14:creationId xmlns:p14="http://schemas.microsoft.com/office/powerpoint/2010/main" val="29041177"/>
      </p:ext>
    </p:extLst>
  </p:cSld>
  <p:clrMapOvr>
    <a:masterClrMapping/>
  </p:clrMapOvr>
  <p:transition advTm="5240"/>
  <p:timing>
    <p:tnLst>
      <p:par>
        <p:cTn id="1" dur="indefinite" restart="never" nodeType="tmRoot"/>
      </p:par>
    </p:tn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9|0.5|1.2|1.2|1.9|3.9|1.9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DE71F5D498A7468AA2A262088F09E7" ma:contentTypeVersion="2" ma:contentTypeDescription="Create a new document." ma:contentTypeScope="" ma:versionID="ea70fb55b5af520ffbf2d348a77392af">
  <xsd:schema xmlns:xsd="http://www.w3.org/2001/XMLSchema" xmlns:xs="http://www.w3.org/2001/XMLSchema" xmlns:p="http://schemas.microsoft.com/office/2006/metadata/properties" xmlns:ns2="89d7e991-0a37-4633-9877-eb75033ba4ab" targetNamespace="http://schemas.microsoft.com/office/2006/metadata/properties" ma:root="true" ma:fieldsID="e3c6ec3c3b0b2a6ce99060ed9d7202f9" ns2:_="">
    <xsd:import namespace="89d7e991-0a37-4633-9877-eb75033ba4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d7e991-0a37-4633-9877-eb75033ba4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D45276-98B9-4224-8956-E5DBA42A1150}"/>
</file>

<file path=customXml/itemProps2.xml><?xml version="1.0" encoding="utf-8"?>
<ds:datastoreItem xmlns:ds="http://schemas.openxmlformats.org/officeDocument/2006/customXml" ds:itemID="{7B83ADAC-4FD7-467A-85DD-46AA307045E4}"/>
</file>

<file path=customXml/itemProps3.xml><?xml version="1.0" encoding="utf-8"?>
<ds:datastoreItem xmlns:ds="http://schemas.openxmlformats.org/officeDocument/2006/customXml" ds:itemID="{7C5B6764-B725-4E9D-AB67-323659AC4518}"/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1558</Words>
  <Application>Microsoft Office PowerPoint</Application>
  <PresentationFormat>Widescreen</PresentationFormat>
  <Paragraphs>235</Paragraphs>
  <Slides>36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7" baseType="lpstr">
      <vt:lpstr>Aparajita</vt:lpstr>
      <vt:lpstr>Arial</vt:lpstr>
      <vt:lpstr>Arial Rounded MT Bold</vt:lpstr>
      <vt:lpstr>Calibri</vt:lpstr>
      <vt:lpstr>Calibri Light</vt:lpstr>
      <vt:lpstr>Century Schoolbook</vt:lpstr>
      <vt:lpstr>Times New Roman</vt:lpstr>
      <vt:lpstr>Wingdings</vt:lpstr>
      <vt:lpstr>Wingdings 2</vt:lpstr>
      <vt:lpstr>Wingdings 3</vt:lpstr>
      <vt:lpstr>Office Theme</vt:lpstr>
      <vt:lpstr>Acute Rhinosinusitis (ARS)</vt:lpstr>
      <vt:lpstr>Terminology and classification</vt:lpstr>
      <vt:lpstr>Sinus Anatomy</vt:lpstr>
      <vt:lpstr>Sinus Anatomy</vt:lpstr>
      <vt:lpstr>Sinus normal physiology</vt:lpstr>
      <vt:lpstr>Frontal Sinuses</vt:lpstr>
      <vt:lpstr>Maxillary Sinuses</vt:lpstr>
      <vt:lpstr>Ethmoid Sinuses</vt:lpstr>
      <vt:lpstr>Sphenoid Sinus</vt:lpstr>
      <vt:lpstr>Classification of Rhinosinusitis </vt:lpstr>
      <vt:lpstr>Etiology </vt:lpstr>
      <vt:lpstr>Acute viral rhinosinusitis ( common cold) </vt:lpstr>
      <vt:lpstr>Acute bacterial rhinosinusitis</vt:lpstr>
      <vt:lpstr>Road to Bacterial Sinus Infections</vt:lpstr>
      <vt:lpstr>Epidemiology </vt:lpstr>
      <vt:lpstr>Clinical course History and  physical exam</vt:lpstr>
      <vt:lpstr>Clinical presentation </vt:lpstr>
      <vt:lpstr>PowerPoint Presentation</vt:lpstr>
      <vt:lpstr>Differentiating Sinusitis from Rhinitis</vt:lpstr>
      <vt:lpstr>Physical examination :</vt:lpstr>
      <vt:lpstr>Endoscopy :</vt:lpstr>
      <vt:lpstr>Radiology: Plain films </vt:lpstr>
      <vt:lpstr>Radiology: CT scan </vt:lpstr>
      <vt:lpstr>Management  According to recommendations of last update2015 guidelines by the American Academy of Otolaryngology--Head and Neck Surgery Foundation</vt:lpstr>
      <vt:lpstr>Management – symptomatic treatment</vt:lpstr>
      <vt:lpstr>Management  According to recommendations of last update2015 guidelines by the American Academy of Otolaryngology--Head and Neck Surgery Foundation</vt:lpstr>
      <vt:lpstr>Which Antimicrobial Regimens Are Recommended for the Empiric Treatment of ABRS in Adults and Children With a History of Penicillin Allergy?</vt:lpstr>
      <vt:lpstr> Surgical Treatment :</vt:lpstr>
      <vt:lpstr>PowerPoint Presentation</vt:lpstr>
      <vt:lpstr>Complications of ARS</vt:lpstr>
      <vt:lpstr>ARS complications Frontal sinus</vt:lpstr>
      <vt:lpstr>PowerPoint Presentation</vt:lpstr>
      <vt:lpstr>ARS complications Maxillary sinus</vt:lpstr>
      <vt:lpstr>ARS complications Sphenoid sinus</vt:lpstr>
      <vt:lpstr>Distant complications of ARS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Rhinosinusitis</dc:title>
  <dc:creator>User</dc:creator>
  <cp:lastModifiedBy>User</cp:lastModifiedBy>
  <cp:revision>24</cp:revision>
  <dcterms:created xsi:type="dcterms:W3CDTF">2019-07-21T18:28:34Z</dcterms:created>
  <dcterms:modified xsi:type="dcterms:W3CDTF">2020-03-15T11:07:13Z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0x01010095DE71F5D498A7468AA2A262088F09E7</vt:lpwstr>
  </property>
</Properties>
</file>