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2" r:id="rId2"/>
    <p:sldId id="373" r:id="rId3"/>
    <p:sldId id="374" r:id="rId4"/>
    <p:sldId id="375" r:id="rId5"/>
    <p:sldId id="376" r:id="rId6"/>
    <p:sldId id="377" r:id="rId7"/>
    <p:sldId id="378" r:id="rId8"/>
    <p:sldId id="379" r:id="rId9"/>
    <p:sldId id="351" r:id="rId10"/>
    <p:sldId id="302" r:id="rId11"/>
    <p:sldId id="353" r:id="rId12"/>
    <p:sldId id="355" r:id="rId13"/>
    <p:sldId id="357" r:id="rId14"/>
    <p:sldId id="361" r:id="rId15"/>
    <p:sldId id="363" r:id="rId16"/>
    <p:sldId id="364" r:id="rId17"/>
    <p:sldId id="366" r:id="rId18"/>
    <p:sldId id="367" r:id="rId19"/>
    <p:sldId id="368" r:id="rId20"/>
    <p:sldId id="371" r:id="rId21"/>
    <p:sldId id="3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9" autoAdjust="0"/>
  </p:normalViewPr>
  <p:slideViewPr>
    <p:cSldViewPr snapToGrid="0">
      <p:cViewPr>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560CB-E7A3-4E72-B1B6-9DCEE5D35EDE}" type="datetimeFigureOut">
              <a:rPr lang="en-US" smtClean="0"/>
              <a:t>28/11/2022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7E8A7-42D5-41EE-9549-2BD188674E53}" type="slidenum">
              <a:rPr lang="en-US" smtClean="0"/>
              <a:t>‹#›</a:t>
            </a:fld>
            <a:endParaRPr lang="en-US"/>
          </a:p>
        </p:txBody>
      </p:sp>
    </p:spTree>
    <p:extLst>
      <p:ext uri="{BB962C8B-B14F-4D97-AF65-F5344CB8AC3E}">
        <p14:creationId xmlns:p14="http://schemas.microsoft.com/office/powerpoint/2010/main" val="221548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0857A9-6BE8-49BA-AEB1-D3C472715ABC}" type="datetimeFigureOut">
              <a:rPr lang="en-US" smtClean="0"/>
              <a:t>28/11/2022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349333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0857A9-6BE8-49BA-AEB1-D3C472715ABC}" type="datetimeFigureOut">
              <a:rPr lang="en-US" smtClean="0"/>
              <a:t>28/11/2022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83880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0857A9-6BE8-49BA-AEB1-D3C472715ABC}" type="datetimeFigureOut">
              <a:rPr lang="en-US" smtClean="0"/>
              <a:t>28/11/2022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75055C-A1A7-459B-9117-1AFC65F9F06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438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60857A9-6BE8-49BA-AEB1-D3C472715ABC}" type="datetimeFigureOut">
              <a:rPr lang="en-US" smtClean="0"/>
              <a:t>28/11/2022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47371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60857A9-6BE8-49BA-AEB1-D3C472715ABC}" type="datetimeFigureOut">
              <a:rPr lang="en-US" smtClean="0"/>
              <a:t>28/11/2022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5055C-A1A7-459B-9117-1AFC65F9F06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4303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60857A9-6BE8-49BA-AEB1-D3C472715ABC}" type="datetimeFigureOut">
              <a:rPr lang="en-US" smtClean="0"/>
              <a:t>28/11/2022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26850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0857A9-6BE8-49BA-AEB1-D3C472715ABC}" type="datetimeFigureOut">
              <a:rPr lang="en-US" smtClean="0"/>
              <a:t>28/11/2022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3873305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0857A9-6BE8-49BA-AEB1-D3C472715ABC}" type="datetimeFigureOut">
              <a:rPr lang="en-US" smtClean="0"/>
              <a:t>28/11/2022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228032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0857A9-6BE8-49BA-AEB1-D3C472715ABC}" type="datetimeFigureOut">
              <a:rPr lang="en-US" smtClean="0"/>
              <a:t>28/11/2022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106993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0857A9-6BE8-49BA-AEB1-D3C472715ABC}" type="datetimeFigureOut">
              <a:rPr lang="en-US" smtClean="0"/>
              <a:t>28/11/2022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145999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0857A9-6BE8-49BA-AEB1-D3C472715ABC}" type="datetimeFigureOut">
              <a:rPr lang="en-US" smtClean="0"/>
              <a:t>28/11/2022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42035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0857A9-6BE8-49BA-AEB1-D3C472715ABC}" type="datetimeFigureOut">
              <a:rPr lang="en-US" smtClean="0"/>
              <a:t>28/11/2022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245919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0857A9-6BE8-49BA-AEB1-D3C472715ABC}" type="datetimeFigureOut">
              <a:rPr lang="en-US" smtClean="0"/>
              <a:t>28/11/2022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214854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857A9-6BE8-49BA-AEB1-D3C472715ABC}" type="datetimeFigureOut">
              <a:rPr lang="en-US" smtClean="0"/>
              <a:t>28/11/2022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31547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0857A9-6BE8-49BA-AEB1-D3C472715ABC}" type="datetimeFigureOut">
              <a:rPr lang="en-US" smtClean="0"/>
              <a:t>28/11/2022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185287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0857A9-6BE8-49BA-AEB1-D3C472715ABC}" type="datetimeFigureOut">
              <a:rPr lang="en-US" smtClean="0"/>
              <a:t>28/11/2022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75055C-A1A7-459B-9117-1AFC65F9F064}" type="slidenum">
              <a:rPr lang="en-US" smtClean="0"/>
              <a:t>‹#›</a:t>
            </a:fld>
            <a:endParaRPr lang="en-US"/>
          </a:p>
        </p:txBody>
      </p:sp>
    </p:spTree>
    <p:extLst>
      <p:ext uri="{BB962C8B-B14F-4D97-AF65-F5344CB8AC3E}">
        <p14:creationId xmlns:p14="http://schemas.microsoft.com/office/powerpoint/2010/main" val="302189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0857A9-6BE8-49BA-AEB1-D3C472715ABC}" type="datetimeFigureOut">
              <a:rPr lang="en-US" smtClean="0"/>
              <a:t>28/11/2022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E75055C-A1A7-459B-9117-1AFC65F9F064}" type="slidenum">
              <a:rPr lang="en-US" smtClean="0"/>
              <a:t>‹#›</a:t>
            </a:fld>
            <a:endParaRPr lang="en-US"/>
          </a:p>
        </p:txBody>
      </p:sp>
    </p:spTree>
    <p:extLst>
      <p:ext uri="{BB962C8B-B14F-4D97-AF65-F5344CB8AC3E}">
        <p14:creationId xmlns:p14="http://schemas.microsoft.com/office/powerpoint/2010/main" val="1630414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9725" y="0"/>
            <a:ext cx="8915399" cy="2262781"/>
          </a:xfrm>
        </p:spPr>
        <p:txBody>
          <a:bodyPr>
            <a:normAutofit fontScale="90000"/>
          </a:bodyPr>
          <a:lstStyle/>
          <a:p>
            <a:r>
              <a:rPr lang="en-US" dirty="0" smtClean="0"/>
              <a:t> </a:t>
            </a:r>
            <a:r>
              <a:rPr lang="en-US" dirty="0" smtClean="0"/>
              <a:t>Heart Failure</a:t>
            </a:r>
            <a:br>
              <a:rPr lang="en-US" dirty="0" smtClean="0"/>
            </a:br>
            <a:r>
              <a:rPr lang="en-US" dirty="0"/>
              <a:t/>
            </a:r>
            <a:br>
              <a:rPr lang="en-US" dirty="0"/>
            </a:br>
            <a:r>
              <a:rPr lang="en-US" dirty="0" err="1" smtClean="0"/>
              <a:t>Valvular</a:t>
            </a:r>
            <a:r>
              <a:rPr lang="en-US" dirty="0" smtClean="0"/>
              <a:t> </a:t>
            </a:r>
            <a:r>
              <a:rPr lang="en-US" dirty="0" smtClean="0"/>
              <a:t>heart disease </a:t>
            </a:r>
            <a:endParaRPr lang="en-US" dirty="0"/>
          </a:p>
        </p:txBody>
      </p:sp>
      <p:pic>
        <p:nvPicPr>
          <p:cNvPr id="4" name="Picture 3"/>
          <p:cNvPicPr>
            <a:picLocks noChangeAspect="1"/>
          </p:cNvPicPr>
          <p:nvPr/>
        </p:nvPicPr>
        <p:blipFill rotWithShape="1">
          <a:blip r:embed="rId2"/>
          <a:srcRect l="53620" t="35615" r="19515" b="22573"/>
          <a:stretch/>
        </p:blipFill>
        <p:spPr>
          <a:xfrm>
            <a:off x="523677" y="5349875"/>
            <a:ext cx="1216633" cy="1256523"/>
          </a:xfrm>
          <a:prstGeom prst="rect">
            <a:avLst/>
          </a:prstGeom>
          <a:ln>
            <a:noFill/>
          </a:ln>
          <a:effectLst>
            <a:softEdge rad="112500"/>
          </a:effectLst>
        </p:spPr>
      </p:pic>
      <p:sp>
        <p:nvSpPr>
          <p:cNvPr id="6" name="Subtitle 2"/>
          <p:cNvSpPr>
            <a:spLocks noGrp="1"/>
          </p:cNvSpPr>
          <p:nvPr>
            <p:ph type="subTitle" idx="1"/>
          </p:nvPr>
        </p:nvSpPr>
        <p:spPr>
          <a:xfrm>
            <a:off x="2281084" y="3602037"/>
            <a:ext cx="8386916" cy="2498511"/>
          </a:xfrm>
        </p:spPr>
        <p:txBody>
          <a:bodyPr>
            <a:normAutofit/>
          </a:bodyPr>
          <a:lstStyle/>
          <a:p>
            <a:r>
              <a:rPr lang="en-US" dirty="0"/>
              <a:t>Dr. </a:t>
            </a:r>
            <a:r>
              <a:rPr lang="en-US" dirty="0" err="1"/>
              <a:t>Bushra</a:t>
            </a:r>
            <a:r>
              <a:rPr lang="en-US" dirty="0"/>
              <a:t> Al-</a:t>
            </a:r>
            <a:r>
              <a:rPr lang="en-US" dirty="0" err="1"/>
              <a:t>Tarawneh</a:t>
            </a:r>
            <a:r>
              <a:rPr lang="en-US" dirty="0"/>
              <a:t>, MD</a:t>
            </a:r>
          </a:p>
          <a:p>
            <a:r>
              <a:rPr lang="en-US" dirty="0"/>
              <a:t>Anatomical pathology </a:t>
            </a:r>
            <a:br>
              <a:rPr lang="en-US" dirty="0"/>
            </a:br>
            <a:r>
              <a:rPr lang="en-US" dirty="0" err="1"/>
              <a:t>Mutah</a:t>
            </a:r>
            <a:r>
              <a:rPr lang="en-US" dirty="0"/>
              <a:t> University</a:t>
            </a:r>
            <a:br>
              <a:rPr lang="en-US" dirty="0"/>
            </a:br>
            <a:r>
              <a:rPr lang="en-US" dirty="0"/>
              <a:t>School of Medicine- </a:t>
            </a:r>
          </a:p>
          <a:p>
            <a:r>
              <a:rPr lang="en-US" dirty="0"/>
              <a:t>Department of Microbiology &amp; Pathology</a:t>
            </a:r>
            <a:br>
              <a:rPr lang="en-US" dirty="0"/>
            </a:br>
            <a:r>
              <a:rPr lang="en-US"/>
              <a:t> </a:t>
            </a:r>
            <a:r>
              <a:rPr lang="en-US" smtClean="0"/>
              <a:t>CVS lectures </a:t>
            </a:r>
            <a:r>
              <a:rPr lang="en-US" dirty="0"/>
              <a:t>2022</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l="53619" t="35616" r="19514" b="22572"/>
          <a:stretch>
            <a:fillRect/>
          </a:stretch>
        </p:blipFill>
        <p:spPr bwMode="auto">
          <a:xfrm>
            <a:off x="7801652" y="3449843"/>
            <a:ext cx="2082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3200" dirty="0" smtClean="0"/>
              <a:t>STENOSIS: </a:t>
            </a:r>
            <a:r>
              <a:rPr lang="en-US" sz="3200" dirty="0"/>
              <a:t>Valve orifice is smaller, impending the forward flow of blood and creating a pressure gradient difference across an open </a:t>
            </a:r>
            <a:r>
              <a:rPr lang="en-US" sz="3200" dirty="0" smtClean="0"/>
              <a:t>valve.</a:t>
            </a:r>
            <a:endParaRPr lang="en-US" sz="3200" dirty="0"/>
          </a:p>
          <a:p>
            <a:endParaRPr lang="en-US" dirty="0" smtClean="0"/>
          </a:p>
          <a:p>
            <a:endParaRPr lang="en-US" dirty="0"/>
          </a:p>
          <a:p>
            <a:r>
              <a:rPr lang="en-US" sz="3200" dirty="0" smtClean="0"/>
              <a:t>REGURGITATION: Incomplete </a:t>
            </a:r>
            <a:r>
              <a:rPr lang="en-US" sz="3200" dirty="0"/>
              <a:t>closure of the valve leaflets results in the backward flow of </a:t>
            </a:r>
            <a:r>
              <a:rPr lang="en-US" sz="3200" dirty="0" smtClean="0"/>
              <a:t>blood</a:t>
            </a:r>
          </a:p>
          <a:p>
            <a:endParaRPr lang="en-US" sz="3200" dirty="0"/>
          </a:p>
          <a:p>
            <a:r>
              <a:rPr lang="en-US" sz="3200" dirty="0"/>
              <a:t>Generally, </a:t>
            </a:r>
            <a:r>
              <a:rPr lang="en-US" sz="3200" dirty="0" err="1"/>
              <a:t>valvular</a:t>
            </a:r>
            <a:r>
              <a:rPr lang="en-US" sz="3200" dirty="0"/>
              <a:t> stenosis leads to pressure overload cardiac hypertrophy, whereas </a:t>
            </a:r>
            <a:r>
              <a:rPr lang="en-US" sz="3200" dirty="0" err="1"/>
              <a:t>valvular</a:t>
            </a:r>
            <a:r>
              <a:rPr lang="en-US" sz="3200" dirty="0"/>
              <a:t> insufficiency leads to volume overload; both situations can culminate in heart failure.</a:t>
            </a:r>
          </a:p>
          <a:p>
            <a:pPr marL="0" indent="0">
              <a:buNone/>
            </a:pPr>
            <a:endParaRPr lang="en-US" sz="3200" dirty="0" smtClean="0"/>
          </a:p>
          <a:p>
            <a:endParaRPr lang="en-US" sz="3200" dirty="0"/>
          </a:p>
          <a:p>
            <a:endParaRPr lang="en-US" sz="3200" dirty="0" smtClean="0"/>
          </a:p>
          <a:p>
            <a:endParaRPr lang="en-US" sz="3200" dirty="0"/>
          </a:p>
          <a:p>
            <a:endParaRPr lang="en-US" sz="3200" dirty="0"/>
          </a:p>
          <a:p>
            <a:endParaRPr lang="en-US" dirty="0"/>
          </a:p>
        </p:txBody>
      </p:sp>
    </p:spTree>
    <p:extLst>
      <p:ext uri="{BB962C8B-B14F-4D97-AF65-F5344CB8AC3E}">
        <p14:creationId xmlns:p14="http://schemas.microsoft.com/office/powerpoint/2010/main" val="323581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Abnormal flow through diseased valves </a:t>
            </a:r>
            <a:r>
              <a:rPr lang="en-US" dirty="0" smtClean="0"/>
              <a:t>typically </a:t>
            </a:r>
            <a:r>
              <a:rPr lang="en-US" dirty="0"/>
              <a:t>produces abnormal heart sounds called </a:t>
            </a:r>
            <a:r>
              <a:rPr lang="en-US" dirty="0" smtClean="0"/>
              <a:t>murmurs</a:t>
            </a:r>
            <a:r>
              <a:rPr lang="en-US" dirty="0"/>
              <a:t>.</a:t>
            </a:r>
          </a:p>
          <a:p>
            <a:r>
              <a:rPr lang="en-US" dirty="0" smtClean="0"/>
              <a:t>Severe </a:t>
            </a:r>
            <a:r>
              <a:rPr lang="en-US" dirty="0"/>
              <a:t>lesions can even be externally palpated as thrills</a:t>
            </a:r>
            <a:r>
              <a:rPr lang="en-US" dirty="0" smtClean="0"/>
              <a:t>.</a:t>
            </a:r>
          </a:p>
          <a:p>
            <a:endParaRPr lang="en-US" dirty="0"/>
          </a:p>
          <a:p>
            <a:r>
              <a:rPr lang="en-US" dirty="0"/>
              <a:t>Depending on the valve involved, murmurs are best heard </a:t>
            </a:r>
            <a:r>
              <a:rPr lang="en-US" dirty="0" smtClean="0"/>
              <a:t>at </a:t>
            </a:r>
            <a:r>
              <a:rPr lang="en-US" dirty="0"/>
              <a:t>different locations on the chest wall; moreover, the nature </a:t>
            </a:r>
            <a:r>
              <a:rPr lang="en-US" dirty="0" smtClean="0"/>
              <a:t>(</a:t>
            </a:r>
            <a:r>
              <a:rPr lang="en-US" dirty="0"/>
              <a:t>regurgitation versus stenosis) and severity of the </a:t>
            </a:r>
            <a:r>
              <a:rPr lang="en-US" dirty="0" err="1"/>
              <a:t>valvular</a:t>
            </a:r>
            <a:r>
              <a:rPr lang="en-US" dirty="0"/>
              <a:t> </a:t>
            </a:r>
            <a:r>
              <a:rPr lang="en-US" dirty="0" smtClean="0"/>
              <a:t>disease </a:t>
            </a:r>
            <a:r>
              <a:rPr lang="en-US" dirty="0"/>
              <a:t>determines the quality and timing of the </a:t>
            </a:r>
            <a:r>
              <a:rPr lang="en-US" dirty="0" smtClean="0"/>
              <a:t>murmur.</a:t>
            </a:r>
            <a:endParaRPr lang="en-US" dirty="0"/>
          </a:p>
          <a:p>
            <a:endParaRPr lang="en-US" dirty="0"/>
          </a:p>
        </p:txBody>
      </p:sp>
    </p:spTree>
    <p:extLst>
      <p:ext uri="{BB962C8B-B14F-4D97-AF65-F5344CB8AC3E}">
        <p14:creationId xmlns:p14="http://schemas.microsoft.com/office/powerpoint/2010/main" val="107682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most frequent causes of the major </a:t>
            </a:r>
            <a:r>
              <a:rPr lang="en-US" dirty="0" err="1"/>
              <a:t>valvular</a:t>
            </a:r>
            <a:r>
              <a:rPr lang="en-US" dirty="0"/>
              <a:t> lesions are as follows:</a:t>
            </a:r>
            <a:br>
              <a:rPr lang="en-US" dirty="0"/>
            </a:br>
            <a:endParaRPr lang="en-US" dirty="0"/>
          </a:p>
        </p:txBody>
      </p:sp>
      <p:sp>
        <p:nvSpPr>
          <p:cNvPr id="3" name="Content Placeholder 2"/>
          <p:cNvSpPr>
            <a:spLocks noGrp="1"/>
          </p:cNvSpPr>
          <p:nvPr>
            <p:ph idx="1"/>
          </p:nvPr>
        </p:nvSpPr>
        <p:spPr>
          <a:xfrm>
            <a:off x="2094270" y="2133600"/>
            <a:ext cx="9410341" cy="3777622"/>
          </a:xfrm>
        </p:spPr>
        <p:txBody>
          <a:bodyPr>
            <a:normAutofit/>
          </a:bodyPr>
          <a:lstStyle/>
          <a:p>
            <a:pPr marL="0" indent="0">
              <a:buNone/>
            </a:pPr>
            <a:r>
              <a:rPr lang="en-US" dirty="0" smtClean="0"/>
              <a:t>• </a:t>
            </a:r>
            <a:r>
              <a:rPr lang="en-US" dirty="0"/>
              <a:t>Aortic stenosis: calcification and sclerosis of anatomically </a:t>
            </a:r>
            <a:r>
              <a:rPr lang="en-US" dirty="0" smtClean="0"/>
              <a:t>normal </a:t>
            </a:r>
            <a:r>
              <a:rPr lang="en-US" dirty="0"/>
              <a:t>or congenitally bicuspid aortic </a:t>
            </a:r>
            <a:r>
              <a:rPr lang="en-US" dirty="0" smtClean="0"/>
              <a:t>valves.</a:t>
            </a:r>
          </a:p>
          <a:p>
            <a:pPr marL="0" indent="0">
              <a:buNone/>
            </a:pPr>
            <a:endParaRPr lang="en-US" dirty="0"/>
          </a:p>
          <a:p>
            <a:pPr marL="0" indent="0">
              <a:buNone/>
            </a:pPr>
            <a:r>
              <a:rPr lang="en-US" dirty="0"/>
              <a:t>• Aortic insufficiency: dilation of the ascending aorta, often </a:t>
            </a:r>
            <a:r>
              <a:rPr lang="en-US" dirty="0" smtClean="0"/>
              <a:t>secondary </a:t>
            </a:r>
            <a:r>
              <a:rPr lang="en-US" dirty="0"/>
              <a:t>to hypertension and/or </a:t>
            </a:r>
            <a:r>
              <a:rPr lang="en-US" dirty="0" smtClean="0"/>
              <a:t>aging.</a:t>
            </a:r>
          </a:p>
          <a:p>
            <a:pPr marL="0" indent="0">
              <a:buNone/>
            </a:pPr>
            <a:endParaRPr lang="en-US" dirty="0"/>
          </a:p>
          <a:p>
            <a:pPr marL="0" indent="0">
              <a:buNone/>
            </a:pPr>
            <a:r>
              <a:rPr lang="en-US" dirty="0"/>
              <a:t>• Mitral stenosis: rheumatic heart disease (RHD</a:t>
            </a:r>
            <a:r>
              <a:rPr lang="en-US" dirty="0" smtClean="0"/>
              <a:t>).</a:t>
            </a:r>
          </a:p>
          <a:p>
            <a:pPr marL="0" indent="0">
              <a:buNone/>
            </a:pPr>
            <a:endParaRPr lang="en-US" dirty="0"/>
          </a:p>
          <a:p>
            <a:pPr marL="0" indent="0">
              <a:buNone/>
            </a:pPr>
            <a:r>
              <a:rPr lang="en-US" dirty="0"/>
              <a:t>• Mitral insufficiency: </a:t>
            </a:r>
            <a:r>
              <a:rPr lang="en-US" dirty="0" err="1"/>
              <a:t>myxomatous</a:t>
            </a:r>
            <a:r>
              <a:rPr lang="en-US" dirty="0"/>
              <a:t> degeneration (MVP), </a:t>
            </a:r>
            <a:r>
              <a:rPr lang="en-US" dirty="0" smtClean="0"/>
              <a:t>or </a:t>
            </a:r>
            <a:r>
              <a:rPr lang="en-US" dirty="0"/>
              <a:t>left ventricular dilation due to ischemic or </a:t>
            </a:r>
            <a:r>
              <a:rPr lang="en-US" dirty="0" err="1"/>
              <a:t>nonischemic</a:t>
            </a:r>
            <a:r>
              <a:rPr lang="en-US" dirty="0"/>
              <a:t> </a:t>
            </a:r>
            <a:r>
              <a:rPr lang="en-US" dirty="0" smtClean="0"/>
              <a:t>heart </a:t>
            </a:r>
            <a:r>
              <a:rPr lang="en-US" dirty="0"/>
              <a:t>failure</a:t>
            </a:r>
          </a:p>
        </p:txBody>
      </p:sp>
    </p:spTree>
    <p:extLst>
      <p:ext uri="{BB962C8B-B14F-4D97-AF65-F5344CB8AC3E}">
        <p14:creationId xmlns:p14="http://schemas.microsoft.com/office/powerpoint/2010/main" val="368233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dirty="0"/>
              <a:t>alcific Aortic Stenosis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most common of all </a:t>
            </a:r>
            <a:r>
              <a:rPr lang="en-US" dirty="0" err="1"/>
              <a:t>valvular</a:t>
            </a:r>
            <a:r>
              <a:rPr lang="en-US" dirty="0"/>
              <a:t> abnormalities, calcific </a:t>
            </a:r>
            <a:r>
              <a:rPr lang="en-US" dirty="0" smtClean="0"/>
              <a:t>aortic </a:t>
            </a:r>
            <a:r>
              <a:rPr lang="en-US" dirty="0"/>
              <a:t>stenosis is usually the consequence of age-associated </a:t>
            </a:r>
            <a:r>
              <a:rPr lang="en-US" dirty="0" smtClean="0"/>
              <a:t>“</a:t>
            </a:r>
            <a:r>
              <a:rPr lang="en-US" dirty="0"/>
              <a:t>wear and tear” of either anatomically normal valves or </a:t>
            </a:r>
            <a:r>
              <a:rPr lang="en-US" dirty="0" smtClean="0"/>
              <a:t>congenitally </a:t>
            </a:r>
            <a:r>
              <a:rPr lang="en-US" dirty="0"/>
              <a:t>bicuspid valves (found in approximately 1% </a:t>
            </a:r>
            <a:r>
              <a:rPr lang="en-US" dirty="0" smtClean="0"/>
              <a:t>of </a:t>
            </a:r>
            <a:r>
              <a:rPr lang="en-US" dirty="0"/>
              <a:t>the population). </a:t>
            </a:r>
            <a:endParaRPr lang="en-US" dirty="0" smtClean="0"/>
          </a:p>
          <a:p>
            <a:r>
              <a:rPr lang="en-US" dirty="0" smtClean="0"/>
              <a:t>The </a:t>
            </a:r>
            <a:r>
              <a:rPr lang="en-US" dirty="0"/>
              <a:t>prevalence of aortic stenosis is </a:t>
            </a:r>
            <a:r>
              <a:rPr lang="en-US" dirty="0" smtClean="0"/>
              <a:t>estimated </a:t>
            </a:r>
            <a:r>
              <a:rPr lang="en-US" dirty="0"/>
              <a:t>at 2% and is increasing as the general population </a:t>
            </a:r>
            <a:r>
              <a:rPr lang="en-US" dirty="0" smtClean="0"/>
              <a:t>ages</a:t>
            </a:r>
            <a:r>
              <a:rPr lang="en-US" dirty="0" smtClean="0"/>
              <a:t>.</a:t>
            </a:r>
            <a:endParaRPr lang="en-US" dirty="0"/>
          </a:p>
          <a:p>
            <a:r>
              <a:rPr lang="en-US" dirty="0" smtClean="0"/>
              <a:t>The </a:t>
            </a:r>
            <a:r>
              <a:rPr lang="en-US" dirty="0"/>
              <a:t>chronic progressive injury leads to </a:t>
            </a:r>
            <a:r>
              <a:rPr lang="en-US" dirty="0" err="1" smtClean="0"/>
              <a:t>valvular</a:t>
            </a:r>
            <a:r>
              <a:rPr lang="en-US" dirty="0" smtClean="0"/>
              <a:t> </a:t>
            </a:r>
            <a:r>
              <a:rPr lang="en-US" dirty="0"/>
              <a:t>degeneration and incites the deposition of </a:t>
            </a:r>
            <a:r>
              <a:rPr lang="en-US" dirty="0" smtClean="0"/>
              <a:t>hydroxyapatite </a:t>
            </a:r>
            <a:r>
              <a:rPr lang="en-US" dirty="0"/>
              <a:t>(the same calcium salt found in bone</a:t>
            </a:r>
            <a:r>
              <a:rPr lang="en-US" dirty="0" smtClean="0"/>
              <a:t>).</a:t>
            </a:r>
            <a:endParaRPr lang="en-US" dirty="0"/>
          </a:p>
        </p:txBody>
      </p:sp>
    </p:spTree>
    <p:extLst>
      <p:ext uri="{BB962C8B-B14F-4D97-AF65-F5344CB8AC3E}">
        <p14:creationId xmlns:p14="http://schemas.microsoft.com/office/powerpoint/2010/main" val="6303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1392" y="5840361"/>
            <a:ext cx="8915400" cy="1278193"/>
          </a:xfrm>
        </p:spPr>
        <p:txBody>
          <a:bodyPr>
            <a:normAutofit lnSpcReduction="10000"/>
          </a:bodyPr>
          <a:lstStyle/>
          <a:p>
            <a:r>
              <a:rPr lang="en-US" dirty="0"/>
              <a:t>The calcific process begins in </a:t>
            </a:r>
            <a:r>
              <a:rPr lang="en-US" dirty="0" smtClean="0"/>
              <a:t> the </a:t>
            </a:r>
            <a:r>
              <a:rPr lang="en-US" dirty="0" err="1"/>
              <a:t>valvular</a:t>
            </a:r>
            <a:r>
              <a:rPr lang="en-US" dirty="0"/>
              <a:t> </a:t>
            </a:r>
            <a:r>
              <a:rPr lang="en-US" dirty="0" err="1"/>
              <a:t>fibrosa</a:t>
            </a:r>
            <a:r>
              <a:rPr lang="en-US" dirty="0"/>
              <a:t> on the outflow surface of the valve, at the </a:t>
            </a:r>
            <a:r>
              <a:rPr lang="en-US" dirty="0" smtClean="0"/>
              <a:t>points </a:t>
            </a:r>
            <a:r>
              <a:rPr lang="en-US" dirty="0"/>
              <a:t>of maximal cusp </a:t>
            </a:r>
            <a:r>
              <a:rPr lang="en-US" dirty="0" smtClean="0"/>
              <a:t>flexion.</a:t>
            </a:r>
          </a:p>
          <a:p>
            <a:r>
              <a:rPr lang="en-US" dirty="0"/>
              <a:t>. In contrast with </a:t>
            </a:r>
            <a:r>
              <a:rPr lang="en-US" dirty="0" smtClean="0"/>
              <a:t>rheumatic </a:t>
            </a:r>
            <a:r>
              <a:rPr lang="en-US" dirty="0"/>
              <a:t>(and congenital) aortic stenosis </a:t>
            </a:r>
            <a:r>
              <a:rPr lang="en-US" dirty="0" smtClean="0"/>
              <a:t>commissural </a:t>
            </a:r>
            <a:r>
              <a:rPr lang="en-US" dirty="0"/>
              <a:t>fusion is not usually seen.</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95275" y="1366837"/>
            <a:ext cx="11601450" cy="4124325"/>
          </a:xfrm>
          <a:prstGeom prst="rect">
            <a:avLst/>
          </a:prstGeom>
        </p:spPr>
      </p:pic>
    </p:spTree>
    <p:extLst>
      <p:ext uri="{BB962C8B-B14F-4D97-AF65-F5344CB8AC3E}">
        <p14:creationId xmlns:p14="http://schemas.microsoft.com/office/powerpoint/2010/main" val="339356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Mitral Valve Prolapse (</a:t>
            </a:r>
            <a:r>
              <a:rPr lang="en-US" dirty="0" err="1"/>
              <a:t>Myxomatous</a:t>
            </a:r>
            <a:r>
              <a:rPr lang="en-US" dirty="0"/>
              <a:t> Degeneration </a:t>
            </a:r>
            <a:r>
              <a:rPr lang="en-US" dirty="0" smtClean="0"/>
              <a:t>of </a:t>
            </a:r>
            <a:r>
              <a:rPr lang="en-US" dirty="0"/>
              <a:t>the Mitral Valve)</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mitral valve prolapse (MVP), one or both mitral valve </a:t>
            </a:r>
            <a:r>
              <a:rPr lang="en-US" dirty="0" smtClean="0"/>
              <a:t>leaflets </a:t>
            </a:r>
            <a:r>
              <a:rPr lang="en-US" dirty="0"/>
              <a:t>are “floppy” and protrude into the left atrium </a:t>
            </a:r>
            <a:r>
              <a:rPr lang="en-US" dirty="0" smtClean="0"/>
              <a:t>during </a:t>
            </a:r>
            <a:r>
              <a:rPr lang="en-US" dirty="0"/>
              <a:t>systole. MVP affects approximately 2% to 3% of </a:t>
            </a:r>
            <a:r>
              <a:rPr lang="en-US" dirty="0" err="1"/>
              <a:t>dults</a:t>
            </a:r>
            <a:r>
              <a:rPr lang="en-US" dirty="0"/>
              <a:t> in the United States and is more common in women; </a:t>
            </a:r>
          </a:p>
          <a:p>
            <a:r>
              <a:rPr lang="en-US" dirty="0"/>
              <a:t>it is most often an incidental finding on physical examination, </a:t>
            </a:r>
          </a:p>
          <a:p>
            <a:r>
              <a:rPr lang="en-US" dirty="0"/>
              <a:t>but may lead to serious complications in a small minority </a:t>
            </a:r>
          </a:p>
          <a:p>
            <a:r>
              <a:rPr lang="en-US" dirty="0"/>
              <a:t>of affected individuals.</a:t>
            </a:r>
          </a:p>
          <a:p>
            <a:r>
              <a:rPr lang="en-US" dirty="0"/>
              <a:t>Pathogenesis</a:t>
            </a:r>
          </a:p>
          <a:p>
            <a:r>
              <a:rPr lang="en-US" dirty="0"/>
              <a:t>The etiologic basis for the changes that weaken the valve </a:t>
            </a:r>
            <a:r>
              <a:rPr lang="en-US" dirty="0" smtClean="0"/>
              <a:t>leaflets </a:t>
            </a:r>
            <a:r>
              <a:rPr lang="en-US" dirty="0"/>
              <a:t>and associated structures is unknown in most cases. </a:t>
            </a:r>
          </a:p>
        </p:txBody>
      </p:sp>
    </p:spTree>
    <p:extLst>
      <p:ext uri="{BB962C8B-B14F-4D97-AF65-F5344CB8AC3E}">
        <p14:creationId xmlns:p14="http://schemas.microsoft.com/office/powerpoint/2010/main" val="315680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
            </a:r>
            <a:r>
              <a:rPr lang="en-US" dirty="0"/>
              <a:t>ORPHOLOGY</a:t>
            </a:r>
            <a:br>
              <a:rPr lang="en-US" dirty="0"/>
            </a:b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r>
              <a:rPr lang="en-US" dirty="0" smtClean="0"/>
              <a:t>The </a:t>
            </a:r>
            <a:r>
              <a:rPr lang="en-US" dirty="0"/>
              <a:t>characteristic anatomic change in MVP is ballooning </a:t>
            </a:r>
            <a:r>
              <a:rPr lang="en-US" dirty="0" smtClean="0"/>
              <a:t>(</a:t>
            </a:r>
            <a:r>
              <a:rPr lang="en-US" dirty="0"/>
              <a:t>hooding) of the mitral </a:t>
            </a:r>
            <a:r>
              <a:rPr lang="en-US" dirty="0" smtClean="0"/>
              <a:t>leaflets</a:t>
            </a:r>
          </a:p>
          <a:p>
            <a:r>
              <a:rPr lang="en-US" dirty="0" smtClean="0"/>
              <a:t> </a:t>
            </a:r>
            <a:r>
              <a:rPr lang="en-US" dirty="0"/>
              <a:t>The key histologic </a:t>
            </a:r>
            <a:r>
              <a:rPr lang="en-US" dirty="0" smtClean="0"/>
              <a:t>change </a:t>
            </a:r>
            <a:r>
              <a:rPr lang="en-US" dirty="0"/>
              <a:t>in the tissue is marked </a:t>
            </a:r>
            <a:r>
              <a:rPr lang="en-US" dirty="0" err="1"/>
              <a:t>myxomatous</a:t>
            </a:r>
            <a:r>
              <a:rPr lang="en-US" dirty="0"/>
              <a:t> degeneration of </a:t>
            </a:r>
            <a:r>
              <a:rPr lang="en-US" dirty="0" smtClean="0"/>
              <a:t>the </a:t>
            </a:r>
            <a:r>
              <a:rPr lang="en-US" dirty="0" err="1"/>
              <a:t>spongiosa</a:t>
            </a:r>
            <a:r>
              <a:rPr lang="en-US" dirty="0"/>
              <a:t> layer, reflected by increased deposition of a highly </a:t>
            </a:r>
            <a:r>
              <a:rPr lang="en-US" dirty="0" smtClean="0"/>
              <a:t>sulfated </a:t>
            </a:r>
            <a:r>
              <a:rPr lang="en-US" dirty="0"/>
              <a:t>hydrophilic </a:t>
            </a:r>
            <a:r>
              <a:rPr lang="en-US" dirty="0" smtClean="0"/>
              <a:t>matrix</a:t>
            </a:r>
            <a:endParaRPr lang="en-US" dirty="0"/>
          </a:p>
        </p:txBody>
      </p:sp>
    </p:spTree>
    <p:extLst>
      <p:ext uri="{BB962C8B-B14F-4D97-AF65-F5344CB8AC3E}">
        <p14:creationId xmlns:p14="http://schemas.microsoft.com/office/powerpoint/2010/main" val="359577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7175" y="28575"/>
            <a:ext cx="11677650" cy="6800850"/>
          </a:xfrm>
          <a:prstGeom prst="rect">
            <a:avLst/>
          </a:prstGeom>
        </p:spPr>
      </p:pic>
    </p:spTree>
    <p:extLst>
      <p:ext uri="{BB962C8B-B14F-4D97-AF65-F5344CB8AC3E}">
        <p14:creationId xmlns:p14="http://schemas.microsoft.com/office/powerpoint/2010/main" val="304828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0075" y="133350"/>
            <a:ext cx="13392150" cy="6591300"/>
          </a:xfrm>
          <a:prstGeom prst="rect">
            <a:avLst/>
          </a:prstGeom>
        </p:spPr>
      </p:pic>
    </p:spTree>
    <p:extLst>
      <p:ext uri="{BB962C8B-B14F-4D97-AF65-F5344CB8AC3E}">
        <p14:creationId xmlns:p14="http://schemas.microsoft.com/office/powerpoint/2010/main" val="51005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Carcinoid Heart Disease</a:t>
            </a:r>
            <a:br>
              <a:rPr lang="en-US" dirty="0"/>
            </a:b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r>
              <a:rPr lang="en-US" sz="2000" dirty="0" smtClean="0"/>
              <a:t>The </a:t>
            </a:r>
            <a:r>
              <a:rPr lang="en-US" sz="2000" dirty="0"/>
              <a:t>carcinoid syndrome refers to a systemic disorder </a:t>
            </a:r>
            <a:r>
              <a:rPr lang="en-US" sz="2000" dirty="0" smtClean="0"/>
              <a:t>marked </a:t>
            </a:r>
            <a:r>
              <a:rPr lang="en-US" sz="2000" dirty="0"/>
              <a:t>by flushing, diarrhea, dermatitis, and bronchoconstriction that is caused by bioactive compounds such </a:t>
            </a:r>
            <a:r>
              <a:rPr lang="en-US" sz="2000" dirty="0" smtClean="0"/>
              <a:t>as </a:t>
            </a:r>
            <a:r>
              <a:rPr lang="en-US" sz="2000" dirty="0"/>
              <a:t>serotonin released by carcinoid </a:t>
            </a:r>
            <a:r>
              <a:rPr lang="en-US" sz="2000" dirty="0" err="1" smtClean="0"/>
              <a:t>tumorS</a:t>
            </a:r>
            <a:r>
              <a:rPr lang="en-US" sz="2000" dirty="0" smtClean="0"/>
              <a:t>. </a:t>
            </a:r>
            <a:endParaRPr lang="en-US" sz="2000" dirty="0"/>
          </a:p>
          <a:p>
            <a:r>
              <a:rPr lang="en-US" sz="2000" dirty="0" smtClean="0"/>
              <a:t>Cardiac </a:t>
            </a:r>
            <a:r>
              <a:rPr lang="en-US" sz="2000" dirty="0"/>
              <a:t>lesions do not typically occur until there </a:t>
            </a:r>
            <a:r>
              <a:rPr lang="en-US" sz="2000" dirty="0" smtClean="0"/>
              <a:t>is </a:t>
            </a:r>
            <a:r>
              <a:rPr lang="en-US" sz="2000" dirty="0"/>
              <a:t>a massive hepatic metastatic burden, because the liver </a:t>
            </a:r>
            <a:r>
              <a:rPr lang="en-US" sz="2000" dirty="0" smtClean="0"/>
              <a:t>normally </a:t>
            </a:r>
            <a:r>
              <a:rPr lang="en-US" sz="2000" dirty="0"/>
              <a:t>catabolizes circulating mediators before they can </a:t>
            </a:r>
            <a:r>
              <a:rPr lang="en-US" sz="2000" dirty="0" smtClean="0"/>
              <a:t>affect </a:t>
            </a:r>
            <a:r>
              <a:rPr lang="en-US" sz="2000" dirty="0"/>
              <a:t>the heart. </a:t>
            </a:r>
            <a:endParaRPr lang="en-US" sz="2000" dirty="0" smtClean="0"/>
          </a:p>
          <a:p>
            <a:r>
              <a:rPr lang="en-US" sz="2000" dirty="0" smtClean="0"/>
              <a:t>Classically</a:t>
            </a:r>
            <a:r>
              <a:rPr lang="en-US" sz="2000" dirty="0"/>
              <a:t>, endocardium and valves of the </a:t>
            </a:r>
            <a:r>
              <a:rPr lang="en-US" sz="2000" dirty="0" smtClean="0"/>
              <a:t>right </a:t>
            </a:r>
            <a:r>
              <a:rPr lang="en-US" sz="2000" dirty="0"/>
              <a:t>heart are primarily affected because they are the first </a:t>
            </a:r>
            <a:r>
              <a:rPr lang="en-US" sz="2000" dirty="0" smtClean="0"/>
              <a:t>cardiac </a:t>
            </a:r>
            <a:r>
              <a:rPr lang="en-US" sz="2000" dirty="0"/>
              <a:t>tissues bathed by the mediators released by </a:t>
            </a:r>
            <a:r>
              <a:rPr lang="en-US" sz="2000" dirty="0" smtClean="0"/>
              <a:t>gastrointestinal </a:t>
            </a:r>
            <a:r>
              <a:rPr lang="en-US" sz="2000" dirty="0"/>
              <a:t>carcinoid </a:t>
            </a:r>
            <a:r>
              <a:rPr lang="en-US" sz="2000" dirty="0" smtClean="0"/>
              <a:t>tumors.</a:t>
            </a:r>
            <a:endParaRPr lang="en-US" sz="2000" dirty="0"/>
          </a:p>
        </p:txBody>
      </p:sp>
    </p:spTree>
    <p:extLst>
      <p:ext uri="{BB962C8B-B14F-4D97-AF65-F5344CB8AC3E}">
        <p14:creationId xmlns:p14="http://schemas.microsoft.com/office/powerpoint/2010/main" val="188168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FAILURE</a:t>
            </a:r>
            <a:br>
              <a:rPr lang="en-US" dirty="0"/>
            </a:br>
            <a:endParaRPr lang="en-US" dirty="0"/>
          </a:p>
        </p:txBody>
      </p:sp>
      <p:sp>
        <p:nvSpPr>
          <p:cNvPr id="3" name="Content Placeholder 2"/>
          <p:cNvSpPr>
            <a:spLocks noGrp="1"/>
          </p:cNvSpPr>
          <p:nvPr>
            <p:ph idx="1"/>
          </p:nvPr>
        </p:nvSpPr>
        <p:spPr>
          <a:xfrm>
            <a:off x="1120877" y="1317523"/>
            <a:ext cx="10383735" cy="4593699"/>
          </a:xfrm>
        </p:spPr>
        <p:txBody>
          <a:bodyPr>
            <a:noAutofit/>
          </a:bodyPr>
          <a:lstStyle/>
          <a:p>
            <a:r>
              <a:rPr lang="en-US" sz="2400" dirty="0" smtClean="0"/>
              <a:t>Heart </a:t>
            </a:r>
            <a:r>
              <a:rPr lang="en-US" sz="2400" dirty="0"/>
              <a:t>failure, often called congestive heart failure (CHF</a:t>
            </a:r>
            <a:r>
              <a:rPr lang="en-US" sz="2400" dirty="0" smtClean="0"/>
              <a:t>), </a:t>
            </a:r>
            <a:r>
              <a:rPr lang="en-US" sz="2400" dirty="0"/>
              <a:t>usually progressive condition with a poor </a:t>
            </a:r>
            <a:r>
              <a:rPr lang="en-US" sz="2400" dirty="0" smtClean="0"/>
              <a:t>prognosis</a:t>
            </a:r>
            <a:r>
              <a:rPr lang="en-US" sz="2400" dirty="0"/>
              <a:t>. </a:t>
            </a:r>
            <a:endParaRPr lang="en-US" sz="2400" dirty="0" smtClean="0"/>
          </a:p>
          <a:p>
            <a:endParaRPr lang="en-US" sz="2400" dirty="0" smtClean="0"/>
          </a:p>
          <a:p>
            <a:r>
              <a:rPr lang="en-US" sz="2400" dirty="0" smtClean="0"/>
              <a:t>Heart </a:t>
            </a:r>
            <a:r>
              <a:rPr lang="en-US" sz="2400" dirty="0"/>
              <a:t>failure is defined as the condition in which a heart </a:t>
            </a:r>
            <a:r>
              <a:rPr lang="en-US" sz="2400" dirty="0" smtClean="0"/>
              <a:t>cannot </a:t>
            </a:r>
            <a:r>
              <a:rPr lang="en-US" sz="2400" dirty="0"/>
              <a:t>pump blood to adequately meet the metabolic </a:t>
            </a:r>
            <a:r>
              <a:rPr lang="en-US" sz="2400" dirty="0" smtClean="0"/>
              <a:t>demands </a:t>
            </a:r>
            <a:r>
              <a:rPr lang="en-US" sz="2400" dirty="0"/>
              <a:t>of peripheral tissues, or can do so only at elevated </a:t>
            </a:r>
            <a:r>
              <a:rPr lang="en-US" sz="2400" dirty="0" smtClean="0"/>
              <a:t>filling </a:t>
            </a:r>
            <a:r>
              <a:rPr lang="en-US" sz="2400" dirty="0"/>
              <a:t>pressures. </a:t>
            </a:r>
            <a:endParaRPr lang="en-US" sz="2400" dirty="0" smtClean="0"/>
          </a:p>
          <a:p>
            <a:endParaRPr lang="en-US" sz="2400" dirty="0"/>
          </a:p>
          <a:p>
            <a:r>
              <a:rPr lang="en-US" sz="2400" dirty="0" smtClean="0"/>
              <a:t>It </a:t>
            </a:r>
            <a:r>
              <a:rPr lang="en-US" sz="2400" dirty="0"/>
              <a:t>is the common end stage of many forms </a:t>
            </a:r>
            <a:r>
              <a:rPr lang="en-US" sz="2400" dirty="0" smtClean="0"/>
              <a:t>of </a:t>
            </a:r>
            <a:r>
              <a:rPr lang="en-US" sz="2400" dirty="0"/>
              <a:t>chronic heart </a:t>
            </a:r>
            <a:r>
              <a:rPr lang="en-US" sz="2400" dirty="0" smtClean="0"/>
              <a:t>disease, however</a:t>
            </a:r>
            <a:r>
              <a:rPr lang="en-US" sz="2400" dirty="0"/>
              <a:t>;</a:t>
            </a:r>
            <a:r>
              <a:rPr lang="en-US" sz="2400" dirty="0" smtClean="0"/>
              <a:t> </a:t>
            </a:r>
            <a:r>
              <a:rPr lang="en-US" sz="2400" dirty="0"/>
              <a:t>acute hemodynamic stresses, such as fluid overload, abrupt </a:t>
            </a:r>
            <a:r>
              <a:rPr lang="en-US" sz="2400" dirty="0" err="1"/>
              <a:t>valvular</a:t>
            </a:r>
            <a:r>
              <a:rPr lang="en-US" sz="2400" dirty="0"/>
              <a:t> </a:t>
            </a:r>
            <a:r>
              <a:rPr lang="en-US" sz="2400" dirty="0" smtClean="0"/>
              <a:t>dysfunction</a:t>
            </a:r>
            <a:r>
              <a:rPr lang="en-US" sz="2400" dirty="0"/>
              <a:t>, or myocardial infarction, can all precipitate </a:t>
            </a:r>
            <a:r>
              <a:rPr lang="en-US" sz="2400" dirty="0" smtClean="0"/>
              <a:t>sudden </a:t>
            </a:r>
            <a:r>
              <a:rPr lang="en-US" sz="2400" dirty="0"/>
              <a:t>CHF</a:t>
            </a:r>
            <a:r>
              <a:rPr lang="en-US" sz="2400" dirty="0" smtClean="0"/>
              <a:t>.</a:t>
            </a:r>
            <a:endParaRPr lang="en-US" sz="2400" dirty="0"/>
          </a:p>
        </p:txBody>
      </p:sp>
    </p:spTree>
    <p:extLst>
      <p:ext uri="{BB962C8B-B14F-4D97-AF65-F5344CB8AC3E}">
        <p14:creationId xmlns:p14="http://schemas.microsoft.com/office/powerpoint/2010/main" val="22027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Prosthetic Valves</a:t>
            </a:r>
            <a:br>
              <a:rPr lang="en-US" dirty="0"/>
            </a:br>
            <a:endParaRPr lang="en-US" dirty="0"/>
          </a:p>
        </p:txBody>
      </p:sp>
      <p:sp>
        <p:nvSpPr>
          <p:cNvPr id="3" name="Content Placeholder 2"/>
          <p:cNvSpPr>
            <a:spLocks noGrp="1"/>
          </p:cNvSpPr>
          <p:nvPr>
            <p:ph idx="1"/>
          </p:nvPr>
        </p:nvSpPr>
        <p:spPr>
          <a:xfrm>
            <a:off x="648929" y="2133600"/>
            <a:ext cx="11267768" cy="3777622"/>
          </a:xfrm>
        </p:spPr>
        <p:txBody>
          <a:bodyPr>
            <a:normAutofit/>
          </a:bodyPr>
          <a:lstStyle/>
          <a:p>
            <a:r>
              <a:rPr lang="en-US" dirty="0" smtClean="0"/>
              <a:t>Two </a:t>
            </a:r>
            <a:r>
              <a:rPr lang="en-US" dirty="0"/>
              <a:t>types of prosthetic valves are currently used, each with </a:t>
            </a:r>
            <a:r>
              <a:rPr lang="en-US" dirty="0" smtClean="0"/>
              <a:t>its </a:t>
            </a:r>
            <a:r>
              <a:rPr lang="en-US" dirty="0"/>
              <a:t>own advantages and disadvantages:</a:t>
            </a:r>
          </a:p>
          <a:p>
            <a:pPr marL="0" indent="0">
              <a:buNone/>
            </a:pPr>
            <a:r>
              <a:rPr lang="en-US" dirty="0"/>
              <a:t>• Mechanical valves. These consist of different configurations </a:t>
            </a:r>
            <a:r>
              <a:rPr lang="en-US" dirty="0" smtClean="0"/>
              <a:t>of </a:t>
            </a:r>
            <a:r>
              <a:rPr lang="en-US" dirty="0"/>
              <a:t>rigid </a:t>
            </a:r>
            <a:r>
              <a:rPr lang="en-US" dirty="0" err="1"/>
              <a:t>nonphysiologic</a:t>
            </a:r>
            <a:r>
              <a:rPr lang="en-US" dirty="0"/>
              <a:t> material, such as caged balls, </a:t>
            </a:r>
            <a:r>
              <a:rPr lang="en-US" dirty="0" smtClean="0"/>
              <a:t>tilting </a:t>
            </a:r>
            <a:r>
              <a:rPr lang="en-US" dirty="0"/>
              <a:t>disks, or hinged semicircular flaps (</a:t>
            </a:r>
            <a:r>
              <a:rPr lang="en-US" dirty="0" err="1"/>
              <a:t>bileaflet</a:t>
            </a:r>
            <a:r>
              <a:rPr lang="en-US" dirty="0"/>
              <a:t> tilting </a:t>
            </a:r>
            <a:r>
              <a:rPr lang="en-US" dirty="0" smtClean="0"/>
              <a:t>disk </a:t>
            </a:r>
            <a:r>
              <a:rPr lang="en-US" dirty="0"/>
              <a:t>valves).</a:t>
            </a:r>
          </a:p>
          <a:p>
            <a:pPr marL="0" indent="0">
              <a:buNone/>
            </a:pPr>
            <a:r>
              <a:rPr lang="en-US" dirty="0"/>
              <a:t>• Tissue valves (</a:t>
            </a:r>
            <a:r>
              <a:rPr lang="en-US" dirty="0" err="1"/>
              <a:t>bioprostheses</a:t>
            </a:r>
            <a:r>
              <a:rPr lang="en-US" dirty="0"/>
              <a:t>)</a:t>
            </a:r>
          </a:p>
        </p:txBody>
      </p:sp>
    </p:spTree>
    <p:extLst>
      <p:ext uri="{BB962C8B-B14F-4D97-AF65-F5344CB8AC3E}">
        <p14:creationId xmlns:p14="http://schemas.microsoft.com/office/powerpoint/2010/main" val="151699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9575" y="-319088"/>
            <a:ext cx="11372850" cy="7496175"/>
          </a:xfrm>
          <a:prstGeom prst="rect">
            <a:avLst/>
          </a:prstGeom>
        </p:spPr>
      </p:pic>
    </p:spTree>
    <p:extLst>
      <p:ext uri="{BB962C8B-B14F-4D97-AF65-F5344CB8AC3E}">
        <p14:creationId xmlns:p14="http://schemas.microsoft.com/office/powerpoint/2010/main" val="373765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581" y="275303"/>
            <a:ext cx="10718031" cy="1789471"/>
          </a:xfrm>
        </p:spPr>
        <p:txBody>
          <a:bodyPr>
            <a:normAutofit fontScale="92500"/>
          </a:bodyPr>
          <a:lstStyle/>
          <a:p>
            <a:r>
              <a:rPr lang="en-US" dirty="0"/>
              <a:t> Heart failure can result from progressive </a:t>
            </a:r>
            <a:r>
              <a:rPr lang="en-US" dirty="0" smtClean="0"/>
              <a:t>deterioration </a:t>
            </a:r>
            <a:r>
              <a:rPr lang="en-US" dirty="0"/>
              <a:t>of myocardial contractile function (systolic </a:t>
            </a:r>
            <a:r>
              <a:rPr lang="en-US" dirty="0" smtClean="0"/>
              <a:t>dysfunction</a:t>
            </a:r>
            <a:r>
              <a:rPr lang="en-US" dirty="0"/>
              <a:t>)—reflected as a decrease in ejection fraction </a:t>
            </a:r>
            <a:r>
              <a:rPr lang="en-US" dirty="0" smtClean="0"/>
              <a:t>(</a:t>
            </a:r>
            <a:r>
              <a:rPr lang="en-US" dirty="0"/>
              <a:t>EF, the percentage of blood volume ejected from the ventricle </a:t>
            </a:r>
            <a:r>
              <a:rPr lang="en-US" dirty="0" smtClean="0"/>
              <a:t>during </a:t>
            </a:r>
            <a:r>
              <a:rPr lang="en-US" dirty="0"/>
              <a:t>systole; normal is approximately 45% to 65%). </a:t>
            </a:r>
            <a:endParaRPr lang="en-US" dirty="0" smtClean="0"/>
          </a:p>
          <a:p>
            <a:endParaRPr lang="en-US" dirty="0"/>
          </a:p>
          <a:p>
            <a:r>
              <a:rPr lang="en-US" dirty="0" smtClean="0"/>
              <a:t>.</a:t>
            </a:r>
            <a:endParaRPr lang="en-US" dirty="0"/>
          </a:p>
        </p:txBody>
      </p:sp>
      <p:pic>
        <p:nvPicPr>
          <p:cNvPr id="4" name="Picture 3"/>
          <p:cNvPicPr>
            <a:picLocks noChangeAspect="1"/>
          </p:cNvPicPr>
          <p:nvPr/>
        </p:nvPicPr>
        <p:blipFill>
          <a:blip r:embed="rId2"/>
          <a:stretch>
            <a:fillRect/>
          </a:stretch>
        </p:blipFill>
        <p:spPr>
          <a:xfrm>
            <a:off x="2931395" y="1288026"/>
            <a:ext cx="5642334" cy="5247046"/>
          </a:xfrm>
          <a:prstGeom prst="rect">
            <a:avLst/>
          </a:prstGeom>
        </p:spPr>
      </p:pic>
    </p:spTree>
    <p:extLst>
      <p:ext uri="{BB962C8B-B14F-4D97-AF65-F5344CB8AC3E}">
        <p14:creationId xmlns:p14="http://schemas.microsoft.com/office/powerpoint/2010/main" val="44020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Left-Sided </a:t>
            </a:r>
            <a:r>
              <a:rPr lang="en-US" dirty="0"/>
              <a:t>Heart Failure</a:t>
            </a:r>
            <a:br>
              <a:rPr lang="en-US" dirty="0"/>
            </a:br>
            <a:endParaRPr lang="en-US" dirty="0"/>
          </a:p>
        </p:txBody>
      </p:sp>
      <p:sp>
        <p:nvSpPr>
          <p:cNvPr id="3" name="Content Placeholder 2"/>
          <p:cNvSpPr>
            <a:spLocks noGrp="1"/>
          </p:cNvSpPr>
          <p:nvPr>
            <p:ph idx="1"/>
          </p:nvPr>
        </p:nvSpPr>
        <p:spPr>
          <a:xfrm>
            <a:off x="855406" y="1366685"/>
            <a:ext cx="11336594" cy="5614218"/>
          </a:xfrm>
        </p:spPr>
        <p:txBody>
          <a:bodyPr>
            <a:normAutofit/>
          </a:bodyPr>
          <a:lstStyle/>
          <a:p>
            <a:pPr algn="just"/>
            <a:r>
              <a:rPr lang="en-US" dirty="0" smtClean="0"/>
              <a:t>Left-sided </a:t>
            </a:r>
            <a:r>
              <a:rPr lang="en-US" dirty="0"/>
              <a:t>heart failure is most often caused by the </a:t>
            </a:r>
            <a:r>
              <a:rPr lang="en-US" dirty="0" smtClean="0"/>
              <a:t>following</a:t>
            </a:r>
            <a:r>
              <a:rPr lang="en-US" dirty="0"/>
              <a:t>:</a:t>
            </a:r>
          </a:p>
          <a:p>
            <a:pPr marL="0" indent="0" algn="just">
              <a:buNone/>
            </a:pPr>
            <a:r>
              <a:rPr lang="en-US" dirty="0" smtClean="0"/>
              <a:t>• IHD</a:t>
            </a:r>
          </a:p>
          <a:p>
            <a:pPr marL="0" indent="0" algn="just">
              <a:buNone/>
            </a:pPr>
            <a:r>
              <a:rPr lang="en-US" dirty="0" smtClean="0"/>
              <a:t>• Hypertension</a:t>
            </a:r>
          </a:p>
          <a:p>
            <a:pPr marL="0" indent="0" algn="just">
              <a:buNone/>
            </a:pPr>
            <a:r>
              <a:rPr lang="en-US" dirty="0" smtClean="0"/>
              <a:t>• Aortic and mitral </a:t>
            </a:r>
            <a:r>
              <a:rPr lang="en-US" dirty="0" err="1" smtClean="0"/>
              <a:t>valvular</a:t>
            </a:r>
            <a:r>
              <a:rPr lang="en-US" dirty="0" smtClean="0"/>
              <a:t> diseases</a:t>
            </a:r>
          </a:p>
          <a:p>
            <a:pPr marL="0" indent="0" algn="just">
              <a:buNone/>
            </a:pPr>
            <a:r>
              <a:rPr lang="en-US" dirty="0" smtClean="0"/>
              <a:t>• Primary myocardial diseases</a:t>
            </a:r>
          </a:p>
          <a:p>
            <a:pPr marL="0" indent="0" algn="just">
              <a:buNone/>
            </a:pPr>
            <a:endParaRPr lang="en-US" dirty="0"/>
          </a:p>
          <a:p>
            <a:pPr algn="just"/>
            <a:r>
              <a:rPr lang="en-US" dirty="0"/>
              <a:t>The clinical and morphologic effects of left-sided CHF are a consequence of passive congestion (blood backing up in the </a:t>
            </a:r>
            <a:r>
              <a:rPr lang="en-US" b="1" dirty="0">
                <a:solidFill>
                  <a:srgbClr val="FF0000"/>
                </a:solidFill>
                <a:effectLst>
                  <a:outerShdw blurRad="38100" dist="38100" dir="2700000" algn="tl">
                    <a:srgbClr val="000000">
                      <a:alpha val="43137"/>
                    </a:srgbClr>
                  </a:outerShdw>
                </a:effectLst>
              </a:rPr>
              <a:t>pulmonary circulation</a:t>
            </a:r>
            <a:r>
              <a:rPr lang="en-US" dirty="0"/>
              <a:t>), stasis of blood in the left-sided chambers, and inadequate perfusion of </a:t>
            </a:r>
            <a:r>
              <a:rPr lang="en-US" dirty="0" err="1"/>
              <a:t>downstream</a:t>
            </a:r>
            <a:r>
              <a:rPr lang="en-US" dirty="0"/>
              <a:t> tissues leading to organ </a:t>
            </a:r>
            <a:r>
              <a:rPr lang="en-US" dirty="0" smtClean="0"/>
              <a:t>dysfunction.</a:t>
            </a:r>
          </a:p>
          <a:p>
            <a:pPr algn="just"/>
            <a:r>
              <a:rPr lang="en-US" dirty="0" smtClean="0"/>
              <a:t>Left-sided </a:t>
            </a:r>
            <a:r>
              <a:rPr lang="en-US" dirty="0"/>
              <a:t>heart failure can be divided into systolic and diastolic failure: </a:t>
            </a:r>
            <a:endParaRPr lang="en-US" dirty="0" smtClean="0"/>
          </a:p>
          <a:p>
            <a:pPr marL="0" indent="0" algn="just">
              <a:buNone/>
            </a:pPr>
            <a:r>
              <a:rPr lang="en-US" dirty="0" smtClean="0"/>
              <a:t>• </a:t>
            </a:r>
            <a:r>
              <a:rPr lang="en-US" dirty="0"/>
              <a:t>Systolic failure is defined by insufficient ejection fraction (pump failure) and can be caused by any of the many disorders that damage or derange the contractile function of the left ventricle. </a:t>
            </a:r>
            <a:endParaRPr lang="en-US" dirty="0" smtClean="0"/>
          </a:p>
          <a:p>
            <a:pPr marL="0" indent="0" algn="just">
              <a:buNone/>
            </a:pPr>
            <a:r>
              <a:rPr lang="en-US" dirty="0" smtClean="0"/>
              <a:t>• </a:t>
            </a:r>
            <a:r>
              <a:rPr lang="en-US" dirty="0"/>
              <a:t>In diastolic failure, the left ventricle is abnormally stiff and cannot relax during diastole.</a:t>
            </a:r>
          </a:p>
        </p:txBody>
      </p:sp>
    </p:spTree>
    <p:extLst>
      <p:ext uri="{BB962C8B-B14F-4D97-AF65-F5344CB8AC3E}">
        <p14:creationId xmlns:p14="http://schemas.microsoft.com/office/powerpoint/2010/main" val="121296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Content Placeholder 2"/>
          <p:cNvSpPr>
            <a:spLocks noGrp="1"/>
          </p:cNvSpPr>
          <p:nvPr>
            <p:ph idx="1"/>
          </p:nvPr>
        </p:nvSpPr>
        <p:spPr>
          <a:xfrm>
            <a:off x="1199536" y="2369574"/>
            <a:ext cx="10628670" cy="3777622"/>
          </a:xfrm>
        </p:spPr>
        <p:txBody>
          <a:bodyPr>
            <a:noAutofit/>
          </a:bodyPr>
          <a:lstStyle/>
          <a:p>
            <a:pPr algn="just"/>
            <a:r>
              <a:rPr lang="en-US" dirty="0">
                <a:solidFill>
                  <a:srgbClr val="FF0000"/>
                </a:solidFill>
              </a:rPr>
              <a:t>Heart</a:t>
            </a:r>
            <a:r>
              <a:rPr lang="en-US" dirty="0"/>
              <a:t>. The findings depend on the disease process, ranging from </a:t>
            </a:r>
            <a:r>
              <a:rPr lang="en-US" dirty="0" smtClean="0"/>
              <a:t>myocardial </a:t>
            </a:r>
            <a:r>
              <a:rPr lang="en-US" dirty="0"/>
              <a:t>infarcts, to stenotic or </a:t>
            </a:r>
            <a:r>
              <a:rPr lang="en-US" dirty="0" err="1"/>
              <a:t>regurgitant</a:t>
            </a:r>
            <a:r>
              <a:rPr lang="en-US" dirty="0"/>
              <a:t> valves, to intrinsic </a:t>
            </a:r>
            <a:r>
              <a:rPr lang="en-US" dirty="0" smtClean="0"/>
              <a:t>myocardial </a:t>
            </a:r>
            <a:r>
              <a:rPr lang="en-US" dirty="0"/>
              <a:t>pathology. </a:t>
            </a:r>
            <a:endParaRPr lang="en-US" dirty="0" smtClean="0"/>
          </a:p>
          <a:p>
            <a:pPr algn="just"/>
            <a:r>
              <a:rPr lang="en-US" dirty="0" smtClean="0">
                <a:solidFill>
                  <a:srgbClr val="FF0000"/>
                </a:solidFill>
              </a:rPr>
              <a:t>Lungs</a:t>
            </a:r>
            <a:r>
              <a:rPr lang="en-US" dirty="0"/>
              <a:t>. Pulmonary congestion and edema produce heavy, </a:t>
            </a:r>
            <a:r>
              <a:rPr lang="en-US" dirty="0" smtClean="0"/>
              <a:t>wet </a:t>
            </a:r>
            <a:r>
              <a:rPr lang="en-US" dirty="0" err="1" smtClean="0"/>
              <a:t>lungs.Pulmonary</a:t>
            </a:r>
            <a:r>
              <a:rPr lang="en-US" dirty="0" smtClean="0"/>
              <a:t> changes</a:t>
            </a:r>
          </a:p>
          <a:p>
            <a:pPr algn="just"/>
            <a:r>
              <a:rPr lang="en-US" dirty="0" smtClean="0"/>
              <a:t> </a:t>
            </a:r>
            <a:r>
              <a:rPr lang="en-US" dirty="0" err="1" smtClean="0"/>
              <a:t>Extravasated</a:t>
            </a:r>
            <a:r>
              <a:rPr lang="en-US" dirty="0" smtClean="0"/>
              <a:t> red cells and plasma proteins in the alveoli are phagocytosed and digested by </a:t>
            </a:r>
            <a:r>
              <a:rPr lang="en-US" dirty="0"/>
              <a:t>macrophages; the accumulated iron is stored as hemosiderin. </a:t>
            </a:r>
            <a:r>
              <a:rPr lang="en-US" dirty="0" smtClean="0"/>
              <a:t>These </a:t>
            </a:r>
            <a:r>
              <a:rPr lang="en-US" dirty="0"/>
              <a:t>hemosiderin-laden macrophages (also known as </a:t>
            </a:r>
            <a:r>
              <a:rPr lang="en-US" dirty="0">
                <a:solidFill>
                  <a:srgbClr val="FF0000"/>
                </a:solidFill>
              </a:rPr>
              <a:t>heart </a:t>
            </a:r>
            <a:r>
              <a:rPr lang="en-US" dirty="0" smtClean="0">
                <a:solidFill>
                  <a:srgbClr val="FF0000"/>
                </a:solidFill>
              </a:rPr>
              <a:t>failure </a:t>
            </a:r>
            <a:r>
              <a:rPr lang="en-US" dirty="0">
                <a:solidFill>
                  <a:srgbClr val="FF0000"/>
                </a:solidFill>
              </a:rPr>
              <a:t>cells</a:t>
            </a:r>
            <a:r>
              <a:rPr lang="en-US" dirty="0"/>
              <a:t>) are telltale signs of previous episodes of pulmonary </a:t>
            </a:r>
            <a:r>
              <a:rPr lang="en-US" dirty="0" smtClean="0"/>
              <a:t>edema</a:t>
            </a:r>
            <a:r>
              <a:rPr lang="en-US" dirty="0"/>
              <a:t>. </a:t>
            </a:r>
            <a:endParaRPr lang="en-US" dirty="0" smtClean="0"/>
          </a:p>
          <a:p>
            <a:pPr algn="just"/>
            <a:r>
              <a:rPr lang="en-US" dirty="0" smtClean="0"/>
              <a:t>Pleural </a:t>
            </a:r>
            <a:r>
              <a:rPr lang="en-US" dirty="0"/>
              <a:t>effusions (typically </a:t>
            </a:r>
            <a:r>
              <a:rPr lang="en-US" dirty="0">
                <a:solidFill>
                  <a:srgbClr val="FF0000"/>
                </a:solidFill>
              </a:rPr>
              <a:t>serou</a:t>
            </a:r>
            <a:r>
              <a:rPr lang="en-US" dirty="0"/>
              <a:t>s) arise from elevated </a:t>
            </a:r>
            <a:r>
              <a:rPr lang="en-US" dirty="0" smtClean="0"/>
              <a:t>pleural </a:t>
            </a:r>
            <a:r>
              <a:rPr lang="en-US" dirty="0"/>
              <a:t>capillary and lymphatic pressure and the resultant </a:t>
            </a:r>
            <a:r>
              <a:rPr lang="en-US" dirty="0" smtClean="0"/>
              <a:t>transudation </a:t>
            </a:r>
            <a:r>
              <a:rPr lang="en-US" dirty="0"/>
              <a:t>of fluid into the pleural cavities.</a:t>
            </a:r>
          </a:p>
        </p:txBody>
      </p:sp>
    </p:spTree>
    <p:extLst>
      <p:ext uri="{BB962C8B-B14F-4D97-AF65-F5344CB8AC3E}">
        <p14:creationId xmlns:p14="http://schemas.microsoft.com/office/powerpoint/2010/main" val="20572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07" y="624110"/>
            <a:ext cx="9734806" cy="1280890"/>
          </a:xfrm>
        </p:spPr>
        <p:txBody>
          <a:bodyPr>
            <a:normAutofit fontScale="90000"/>
          </a:bodyPr>
          <a:lstStyle/>
          <a:p>
            <a:r>
              <a:rPr lang="en-US" dirty="0" smtClean="0"/>
              <a:t>Left-sided </a:t>
            </a:r>
            <a:r>
              <a:rPr lang="en-US" dirty="0"/>
              <a:t>heart failure symptoms are related to </a:t>
            </a:r>
            <a:r>
              <a:rPr lang="en-US" dirty="0" smtClean="0"/>
              <a:t>pulmonary </a:t>
            </a:r>
            <a:r>
              <a:rPr lang="en-US" dirty="0"/>
              <a:t>congestion and edema</a:t>
            </a:r>
          </a:p>
        </p:txBody>
      </p:sp>
      <p:sp>
        <p:nvSpPr>
          <p:cNvPr id="3" name="Content Placeholder 2"/>
          <p:cNvSpPr>
            <a:spLocks noGrp="1"/>
          </p:cNvSpPr>
          <p:nvPr>
            <p:ph idx="1"/>
          </p:nvPr>
        </p:nvSpPr>
        <p:spPr>
          <a:xfrm>
            <a:off x="442452" y="1681315"/>
            <a:ext cx="11062160" cy="5279923"/>
          </a:xfrm>
        </p:spPr>
        <p:txBody>
          <a:bodyPr>
            <a:normAutofit/>
          </a:bodyPr>
          <a:lstStyle/>
          <a:p>
            <a:r>
              <a:rPr lang="en-US" dirty="0" smtClean="0">
                <a:solidFill>
                  <a:srgbClr val="FF0000"/>
                </a:solidFill>
              </a:rPr>
              <a:t>MILD</a:t>
            </a:r>
            <a:r>
              <a:rPr lang="en-US" dirty="0" smtClean="0"/>
              <a:t>: respiratory manifestations and cardiomegaly: (Initially</a:t>
            </a:r>
            <a:r>
              <a:rPr lang="en-US" dirty="0"/>
              <a:t>, cough and dyspnea (breathlessness) may occur only with exertion. As CHF progresses, worsening pulmonary edema may cause orthopnea (dyspnea when supine, relieved by sitting or standing) or paroxysmal nocturnal </a:t>
            </a:r>
            <a:r>
              <a:rPr lang="en-US" dirty="0" smtClean="0"/>
              <a:t>dyspnea) </a:t>
            </a:r>
          </a:p>
          <a:p>
            <a:endParaRPr lang="en-US" dirty="0" smtClean="0"/>
          </a:p>
          <a:p>
            <a:r>
              <a:rPr lang="en-US" dirty="0" smtClean="0">
                <a:solidFill>
                  <a:srgbClr val="FF0000"/>
                </a:solidFill>
              </a:rPr>
              <a:t>MODERATE</a:t>
            </a:r>
            <a:r>
              <a:rPr lang="en-US" dirty="0" smtClean="0"/>
              <a:t>: </a:t>
            </a:r>
            <a:r>
              <a:rPr lang="en-US" dirty="0"/>
              <a:t>Kidney </a:t>
            </a:r>
            <a:r>
              <a:rPr lang="en-US" dirty="0" smtClean="0"/>
              <a:t>manifestations(a </a:t>
            </a:r>
            <a:r>
              <a:rPr lang="en-US" dirty="0"/>
              <a:t>reduced ejection fraction leads to diminished renal perfusion, causing activation of the </a:t>
            </a:r>
            <a:r>
              <a:rPr lang="en-US" dirty="0" err="1" smtClean="0"/>
              <a:t>reninangiotensin</a:t>
            </a:r>
            <a:r>
              <a:rPr lang="en-US" dirty="0" smtClean="0"/>
              <a:t>-aldosterone </a:t>
            </a:r>
            <a:r>
              <a:rPr lang="en-US" dirty="0"/>
              <a:t>system as a compensatory </a:t>
            </a:r>
            <a:r>
              <a:rPr lang="en-US" dirty="0" smtClean="0"/>
              <a:t>mechanism </a:t>
            </a:r>
            <a:r>
              <a:rPr lang="en-US" dirty="0"/>
              <a:t>to correct the “perceived” hypotension. This leads to salt and water retention, with expansion of the interstitial and intravascular fluid </a:t>
            </a:r>
            <a:r>
              <a:rPr lang="en-US" dirty="0" smtClean="0"/>
              <a:t>volumes, exacerbating </a:t>
            </a:r>
            <a:r>
              <a:rPr lang="en-US" dirty="0"/>
              <a:t>the ongoing pulmonary edema. If the </a:t>
            </a:r>
            <a:r>
              <a:rPr lang="en-US" dirty="0" err="1"/>
              <a:t>hypoperfusion</a:t>
            </a:r>
            <a:r>
              <a:rPr lang="en-US" dirty="0"/>
              <a:t> of the kidney becomes sufficiently severe, impaired excretion of nitrogenous products may cause azotemia (called </a:t>
            </a:r>
            <a:r>
              <a:rPr lang="en-US" dirty="0" err="1"/>
              <a:t>prerenal</a:t>
            </a:r>
            <a:r>
              <a:rPr lang="en-US" dirty="0"/>
              <a:t> </a:t>
            </a:r>
            <a:r>
              <a:rPr lang="en-US" dirty="0" smtClean="0"/>
              <a:t>azotemia).</a:t>
            </a:r>
          </a:p>
          <a:p>
            <a:pPr marL="0" indent="0">
              <a:buNone/>
            </a:pPr>
            <a:endParaRPr lang="en-US" dirty="0" smtClean="0"/>
          </a:p>
          <a:p>
            <a:r>
              <a:rPr lang="en-US" dirty="0">
                <a:solidFill>
                  <a:srgbClr val="FF0000"/>
                </a:solidFill>
              </a:rPr>
              <a:t>SEVER</a:t>
            </a:r>
            <a:r>
              <a:rPr lang="en-US" dirty="0"/>
              <a:t>: CNS </a:t>
            </a:r>
            <a:r>
              <a:rPr lang="en-US" dirty="0" smtClean="0"/>
              <a:t>MANIFESTATIONS( </a:t>
            </a:r>
            <a:r>
              <a:rPr lang="en-US" dirty="0"/>
              <a:t>cerebral </a:t>
            </a:r>
            <a:r>
              <a:rPr lang="en-US" dirty="0" err="1"/>
              <a:t>hypoperfusion</a:t>
            </a:r>
            <a:r>
              <a:rPr lang="en-US" dirty="0"/>
              <a:t> can give rise to hypoxic encephalopathy </a:t>
            </a:r>
            <a:r>
              <a:rPr lang="en-US" dirty="0" smtClean="0"/>
              <a:t> </a:t>
            </a:r>
            <a:r>
              <a:rPr lang="en-US" dirty="0"/>
              <a:t>with irritability, loss of attention span, and restlessness that can progress to stupor and coma with ischemic cerebral injury.</a:t>
            </a:r>
          </a:p>
        </p:txBody>
      </p:sp>
    </p:spTree>
    <p:extLst>
      <p:ext uri="{BB962C8B-B14F-4D97-AF65-F5344CB8AC3E}">
        <p14:creationId xmlns:p14="http://schemas.microsoft.com/office/powerpoint/2010/main" val="232557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Right-Sided Heart Failure</a:t>
            </a:r>
            <a:br>
              <a:rPr lang="en-US" dirty="0"/>
            </a:br>
            <a:endParaRPr lang="en-US" dirty="0"/>
          </a:p>
        </p:txBody>
      </p:sp>
      <p:sp>
        <p:nvSpPr>
          <p:cNvPr id="3" name="Content Placeholder 2"/>
          <p:cNvSpPr>
            <a:spLocks noGrp="1"/>
          </p:cNvSpPr>
          <p:nvPr>
            <p:ph idx="1"/>
          </p:nvPr>
        </p:nvSpPr>
        <p:spPr>
          <a:xfrm>
            <a:off x="2589212" y="2133600"/>
            <a:ext cx="8915400" cy="3795252"/>
          </a:xfrm>
        </p:spPr>
        <p:txBody>
          <a:bodyPr>
            <a:normAutofit/>
          </a:bodyPr>
          <a:lstStyle/>
          <a:p>
            <a:r>
              <a:rPr lang="en-US" dirty="0" smtClean="0"/>
              <a:t>Right-sided </a:t>
            </a:r>
            <a:r>
              <a:rPr lang="en-US" dirty="0"/>
              <a:t>heart failure is most commonly caused by </a:t>
            </a:r>
            <a:r>
              <a:rPr lang="en-US" dirty="0" smtClean="0"/>
              <a:t> left-sided </a:t>
            </a:r>
            <a:r>
              <a:rPr lang="en-US" dirty="0"/>
              <a:t>heart failure, as any increase in pressure in the </a:t>
            </a:r>
            <a:r>
              <a:rPr lang="en-US" dirty="0" smtClean="0"/>
              <a:t>pulmonary </a:t>
            </a:r>
            <a:r>
              <a:rPr lang="en-US" dirty="0"/>
              <a:t>circulation from left-sided failure inevitably </a:t>
            </a:r>
            <a:r>
              <a:rPr lang="en-US" dirty="0" smtClean="0"/>
              <a:t>burdens </a:t>
            </a:r>
            <a:r>
              <a:rPr lang="en-US" dirty="0"/>
              <a:t>the right side of the heart. </a:t>
            </a:r>
            <a:r>
              <a:rPr lang="en-US" dirty="0" smtClean="0"/>
              <a:t>Consequently</a:t>
            </a:r>
            <a:r>
              <a:rPr lang="en-US" dirty="0"/>
              <a:t>, the causes </a:t>
            </a:r>
            <a:r>
              <a:rPr lang="en-US" dirty="0" smtClean="0"/>
              <a:t>of </a:t>
            </a:r>
            <a:r>
              <a:rPr lang="en-US" dirty="0"/>
              <a:t>right-sided heart failure include all the etiologies for </a:t>
            </a:r>
            <a:r>
              <a:rPr lang="en-US" dirty="0" smtClean="0"/>
              <a:t>left sided </a:t>
            </a:r>
            <a:r>
              <a:rPr lang="en-US" dirty="0"/>
              <a:t>heart failure</a:t>
            </a:r>
            <a:r>
              <a:rPr lang="en-US" dirty="0" smtClean="0"/>
              <a:t>.</a:t>
            </a:r>
          </a:p>
          <a:p>
            <a:r>
              <a:rPr lang="en-US" dirty="0" smtClean="0"/>
              <a:t> </a:t>
            </a:r>
            <a:r>
              <a:rPr lang="en-US" dirty="0"/>
              <a:t>Isolated right-sided heart failure is </a:t>
            </a:r>
            <a:r>
              <a:rPr lang="en-US" dirty="0" smtClean="0"/>
              <a:t>infrequent </a:t>
            </a:r>
            <a:r>
              <a:rPr lang="en-US" dirty="0"/>
              <a:t>and typically occurs in patients with one of a </a:t>
            </a:r>
            <a:r>
              <a:rPr lang="en-US" dirty="0" smtClean="0"/>
              <a:t>variety </a:t>
            </a:r>
            <a:r>
              <a:rPr lang="en-US" dirty="0"/>
              <a:t>of disorders affecting the lungs; hence it is often </a:t>
            </a:r>
            <a:r>
              <a:rPr lang="en-US" dirty="0" smtClean="0"/>
              <a:t>referred </a:t>
            </a:r>
            <a:r>
              <a:rPr lang="en-US" dirty="0"/>
              <a:t>to as </a:t>
            </a:r>
            <a:r>
              <a:rPr lang="en-US" dirty="0" err="1"/>
              <a:t>cor</a:t>
            </a:r>
            <a:r>
              <a:rPr lang="en-US" dirty="0"/>
              <a:t> </a:t>
            </a:r>
            <a:r>
              <a:rPr lang="en-US" dirty="0" err="1"/>
              <a:t>pulmonale</a:t>
            </a:r>
            <a:r>
              <a:rPr lang="en-US" dirty="0"/>
              <a:t>. </a:t>
            </a:r>
            <a:endParaRPr lang="en-US" dirty="0" smtClean="0"/>
          </a:p>
          <a:p>
            <a:r>
              <a:rPr lang="en-US" dirty="0" smtClean="0"/>
              <a:t>The </a:t>
            </a:r>
            <a:r>
              <a:rPr lang="en-US" dirty="0"/>
              <a:t>major morphologic and clinical effects of primary right-sided heart failure differ from those of left-sided heart failure in that pulmonary congestion is minimal while engorgement of the </a:t>
            </a:r>
            <a:r>
              <a:rPr lang="en-US" i="1" u="sng" dirty="0">
                <a:solidFill>
                  <a:srgbClr val="FF0000"/>
                </a:solidFill>
              </a:rPr>
              <a:t>systemic and portal venous systems </a:t>
            </a:r>
            <a:r>
              <a:rPr lang="en-US" dirty="0"/>
              <a:t>is pronounced.</a:t>
            </a:r>
          </a:p>
        </p:txBody>
      </p:sp>
    </p:spTree>
    <p:extLst>
      <p:ext uri="{BB962C8B-B14F-4D97-AF65-F5344CB8AC3E}">
        <p14:creationId xmlns:p14="http://schemas.microsoft.com/office/powerpoint/2010/main" val="406365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196" y="240652"/>
            <a:ext cx="8911687" cy="526264"/>
          </a:xfrm>
        </p:spPr>
        <p:txBody>
          <a:bodyPr>
            <a:normAutofit fontScale="90000"/>
          </a:bodyPr>
          <a:lstStyle/>
          <a:p>
            <a:r>
              <a:rPr lang="en-US" dirty="0"/>
              <a:t>MORPHOLOGY</a:t>
            </a:r>
            <a:br>
              <a:rPr lang="en-US" dirty="0"/>
            </a:br>
            <a:endParaRPr lang="en-US" dirty="0"/>
          </a:p>
        </p:txBody>
      </p:sp>
      <p:sp>
        <p:nvSpPr>
          <p:cNvPr id="3" name="Content Placeholder 2"/>
          <p:cNvSpPr>
            <a:spLocks noGrp="1"/>
          </p:cNvSpPr>
          <p:nvPr>
            <p:ph idx="1"/>
          </p:nvPr>
        </p:nvSpPr>
        <p:spPr>
          <a:xfrm>
            <a:off x="1455173" y="766916"/>
            <a:ext cx="10078065" cy="5144306"/>
          </a:xfrm>
        </p:spPr>
        <p:txBody>
          <a:bodyPr>
            <a:noAutofit/>
          </a:bodyPr>
          <a:lstStyle/>
          <a:p>
            <a:r>
              <a:rPr lang="en-US" dirty="0" smtClean="0"/>
              <a:t>Heart</a:t>
            </a:r>
            <a:r>
              <a:rPr lang="en-US" dirty="0"/>
              <a:t>. As in left-heart failure, the cardiac morphology varies </a:t>
            </a:r>
            <a:r>
              <a:rPr lang="en-US" dirty="0" smtClean="0"/>
              <a:t>with </a:t>
            </a:r>
            <a:r>
              <a:rPr lang="en-US" dirty="0"/>
              <a:t>cause</a:t>
            </a:r>
            <a:r>
              <a:rPr lang="en-US" dirty="0" smtClean="0"/>
              <a:t>.</a:t>
            </a:r>
          </a:p>
          <a:p>
            <a:r>
              <a:rPr lang="en-US" dirty="0" smtClean="0"/>
              <a:t> Liver </a:t>
            </a:r>
            <a:r>
              <a:rPr lang="en-US" dirty="0"/>
              <a:t>and Portal System. Congestion of the hepatic and </a:t>
            </a:r>
            <a:r>
              <a:rPr lang="en-US" dirty="0" smtClean="0"/>
              <a:t>portal </a:t>
            </a:r>
            <a:r>
              <a:rPr lang="en-US" dirty="0"/>
              <a:t>vessels may produce pathologic changes in the liver, the </a:t>
            </a:r>
            <a:r>
              <a:rPr lang="en-US" dirty="0" smtClean="0"/>
              <a:t>spleen</a:t>
            </a:r>
            <a:r>
              <a:rPr lang="en-US" dirty="0"/>
              <a:t>, and the </a:t>
            </a:r>
            <a:r>
              <a:rPr lang="en-US" dirty="0" smtClean="0"/>
              <a:t>Gastrointestinal </a:t>
            </a:r>
            <a:r>
              <a:rPr lang="en-US" dirty="0"/>
              <a:t>tract. </a:t>
            </a:r>
            <a:endParaRPr lang="en-US" dirty="0" smtClean="0"/>
          </a:p>
          <a:p>
            <a:r>
              <a:rPr lang="en-US" dirty="0" smtClean="0"/>
              <a:t>The </a:t>
            </a:r>
            <a:r>
              <a:rPr lang="en-US" dirty="0"/>
              <a:t>liver is usually increased </a:t>
            </a:r>
            <a:r>
              <a:rPr lang="en-US" dirty="0" smtClean="0"/>
              <a:t>in </a:t>
            </a:r>
            <a:r>
              <a:rPr lang="en-US" dirty="0"/>
              <a:t>size and weight (</a:t>
            </a:r>
            <a:r>
              <a:rPr lang="en-US" u="sng" dirty="0">
                <a:solidFill>
                  <a:srgbClr val="FF0000"/>
                </a:solidFill>
              </a:rPr>
              <a:t>congestive hepatomegaly</a:t>
            </a:r>
            <a:r>
              <a:rPr lang="en-US" dirty="0"/>
              <a:t>) caused by </a:t>
            </a:r>
            <a:r>
              <a:rPr lang="en-US" dirty="0" smtClean="0"/>
              <a:t>passive </a:t>
            </a:r>
            <a:r>
              <a:rPr lang="en-US" dirty="0"/>
              <a:t>congestion, greatest around the central </a:t>
            </a:r>
            <a:r>
              <a:rPr lang="en-US" dirty="0" smtClean="0"/>
              <a:t>veins.  Grossly</a:t>
            </a:r>
            <a:r>
              <a:rPr lang="en-US" dirty="0"/>
              <a:t>, this is reflected as congested red-brown </a:t>
            </a:r>
            <a:r>
              <a:rPr lang="en-US" dirty="0" err="1"/>
              <a:t>pericentral</a:t>
            </a:r>
            <a:r>
              <a:rPr lang="en-US" dirty="0"/>
              <a:t> </a:t>
            </a:r>
            <a:r>
              <a:rPr lang="en-US" dirty="0" smtClean="0"/>
              <a:t>zones</a:t>
            </a:r>
            <a:r>
              <a:rPr lang="en-US" dirty="0"/>
              <a:t>, with relatively normal-colored tan </a:t>
            </a:r>
            <a:r>
              <a:rPr lang="en-US" dirty="0" err="1"/>
              <a:t>periportal</a:t>
            </a:r>
            <a:r>
              <a:rPr lang="en-US" dirty="0"/>
              <a:t> regions, </a:t>
            </a:r>
            <a:r>
              <a:rPr lang="en-US" dirty="0" smtClean="0"/>
              <a:t>producing </a:t>
            </a:r>
            <a:r>
              <a:rPr lang="en-US" dirty="0"/>
              <a:t>the characteristic “</a:t>
            </a:r>
            <a:r>
              <a:rPr lang="en-US" u="sng" dirty="0">
                <a:solidFill>
                  <a:srgbClr val="FF0000"/>
                </a:solidFill>
              </a:rPr>
              <a:t>nutmeg liver</a:t>
            </a:r>
            <a:r>
              <a:rPr lang="en-US" dirty="0"/>
              <a:t>” appearance </a:t>
            </a:r>
            <a:r>
              <a:rPr lang="en-US" dirty="0" smtClean="0"/>
              <a:t>. </a:t>
            </a:r>
            <a:r>
              <a:rPr lang="en-US" dirty="0"/>
              <a:t>In some instances, especially when left-sided heart failure with </a:t>
            </a:r>
            <a:r>
              <a:rPr lang="en-US" dirty="0" err="1" smtClean="0"/>
              <a:t>hypoperfusion</a:t>
            </a:r>
            <a:r>
              <a:rPr lang="en-US" dirty="0" smtClean="0"/>
              <a:t> </a:t>
            </a:r>
            <a:r>
              <a:rPr lang="en-US" dirty="0"/>
              <a:t>is also present, severe </a:t>
            </a:r>
            <a:r>
              <a:rPr lang="en-US" dirty="0" err="1"/>
              <a:t>centrilobular</a:t>
            </a:r>
            <a:r>
              <a:rPr lang="en-US" dirty="0"/>
              <a:t> hypoxia produces </a:t>
            </a:r>
            <a:r>
              <a:rPr lang="en-US" dirty="0" err="1" smtClean="0"/>
              <a:t>centrilobular</a:t>
            </a:r>
            <a:r>
              <a:rPr lang="en-US" dirty="0" smtClean="0"/>
              <a:t> </a:t>
            </a:r>
            <a:r>
              <a:rPr lang="en-US" dirty="0"/>
              <a:t>necrosis. With longstanding severe right-sided </a:t>
            </a:r>
            <a:r>
              <a:rPr lang="en-US" dirty="0" smtClean="0"/>
              <a:t>heart </a:t>
            </a:r>
            <a:r>
              <a:rPr lang="en-US" dirty="0"/>
              <a:t>failure, the central areas can become fibrotic, eventually </a:t>
            </a:r>
            <a:r>
              <a:rPr lang="en-US" dirty="0" smtClean="0"/>
              <a:t>culminating </a:t>
            </a:r>
            <a:r>
              <a:rPr lang="en-US" dirty="0"/>
              <a:t>in </a:t>
            </a:r>
            <a:r>
              <a:rPr lang="en-US" u="sng" dirty="0">
                <a:solidFill>
                  <a:srgbClr val="FF0000"/>
                </a:solidFill>
              </a:rPr>
              <a:t>cardiac </a:t>
            </a:r>
            <a:r>
              <a:rPr lang="en-US" u="sng" dirty="0">
                <a:solidFill>
                  <a:srgbClr val="FF0000"/>
                </a:solidFill>
              </a:rPr>
              <a:t>cirrhosis</a:t>
            </a:r>
            <a:r>
              <a:rPr lang="en-US" u="sng" dirty="0" smtClean="0">
                <a:solidFill>
                  <a:srgbClr val="FF0000"/>
                </a:solidFill>
              </a:rPr>
              <a:t>.</a:t>
            </a:r>
            <a:endParaRPr lang="en-US" dirty="0"/>
          </a:p>
          <a:p>
            <a:r>
              <a:rPr lang="en-US" dirty="0" smtClean="0"/>
              <a:t>Pleural</a:t>
            </a:r>
            <a:r>
              <a:rPr lang="en-US" dirty="0"/>
              <a:t>, Pericardial, and Peritoneal Spaces. Systemic venous </a:t>
            </a:r>
            <a:r>
              <a:rPr lang="en-US" dirty="0" smtClean="0"/>
              <a:t>congestion </a:t>
            </a:r>
            <a:r>
              <a:rPr lang="en-US" dirty="0"/>
              <a:t>can lead to fluid accumulation (effusions) in the </a:t>
            </a:r>
            <a:r>
              <a:rPr lang="en-US" dirty="0" smtClean="0"/>
              <a:t>pleural</a:t>
            </a:r>
            <a:r>
              <a:rPr lang="en-US" dirty="0"/>
              <a:t>, pericardial, or peritoneal spaces (a peritoneal effusion is </a:t>
            </a:r>
            <a:r>
              <a:rPr lang="en-US" dirty="0" smtClean="0"/>
              <a:t>also </a:t>
            </a:r>
            <a:r>
              <a:rPr lang="en-US" dirty="0"/>
              <a:t>called ascites). </a:t>
            </a:r>
            <a:endParaRPr lang="en-US" dirty="0" smtClean="0"/>
          </a:p>
          <a:p>
            <a:r>
              <a:rPr lang="en-US" dirty="0" smtClean="0"/>
              <a:t>Subcutaneous </a:t>
            </a:r>
            <a:r>
              <a:rPr lang="en-US" dirty="0"/>
              <a:t>Tissues. Edema of the peripheral and dependent </a:t>
            </a:r>
            <a:r>
              <a:rPr lang="en-US" dirty="0" smtClean="0"/>
              <a:t>portions </a:t>
            </a:r>
            <a:r>
              <a:rPr lang="en-US" dirty="0"/>
              <a:t>of the body, especially foot/ankle (pedal) and pretibial </a:t>
            </a:r>
            <a:r>
              <a:rPr lang="en-US" dirty="0" smtClean="0"/>
              <a:t>edema</a:t>
            </a:r>
            <a:r>
              <a:rPr lang="en-US" dirty="0"/>
              <a:t>, is a hallmark of right-sided heart failure. </a:t>
            </a:r>
            <a:endParaRPr lang="en-US" dirty="0" smtClean="0"/>
          </a:p>
          <a:p>
            <a:r>
              <a:rPr lang="en-US" dirty="0" smtClean="0"/>
              <a:t>Generalized massive </a:t>
            </a:r>
            <a:r>
              <a:rPr lang="en-US" dirty="0"/>
              <a:t>edema (</a:t>
            </a:r>
            <a:r>
              <a:rPr lang="en-US" dirty="0" err="1"/>
              <a:t>anasarca</a:t>
            </a:r>
            <a:r>
              <a:rPr lang="en-US" dirty="0"/>
              <a:t>) can also occur.</a:t>
            </a:r>
          </a:p>
        </p:txBody>
      </p:sp>
    </p:spTree>
    <p:extLst>
      <p:ext uri="{BB962C8B-B14F-4D97-AF65-F5344CB8AC3E}">
        <p14:creationId xmlns:p14="http://schemas.microsoft.com/office/powerpoint/2010/main" val="3753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153265"/>
            <a:ext cx="8915400" cy="3777622"/>
          </a:xfrm>
        </p:spPr>
        <p:txBody>
          <a:bodyPr/>
          <a:lstStyle/>
          <a:p>
            <a:r>
              <a:rPr lang="en-US" dirty="0"/>
              <a:t>Calcific </a:t>
            </a:r>
            <a:r>
              <a:rPr lang="en-US" dirty="0" err="1"/>
              <a:t>Valvular</a:t>
            </a:r>
            <a:r>
              <a:rPr lang="en-US" dirty="0"/>
              <a:t> Degeneration</a:t>
            </a:r>
          </a:p>
          <a:p>
            <a:r>
              <a:rPr lang="en-US" dirty="0" smtClean="0"/>
              <a:t>Mitral </a:t>
            </a:r>
            <a:r>
              <a:rPr lang="en-US" dirty="0"/>
              <a:t>Valve Prolapse (</a:t>
            </a:r>
            <a:r>
              <a:rPr lang="en-US" dirty="0" err="1"/>
              <a:t>Myxomatous</a:t>
            </a:r>
            <a:r>
              <a:rPr lang="en-US" dirty="0"/>
              <a:t> Degeneration </a:t>
            </a:r>
            <a:r>
              <a:rPr lang="en-US" dirty="0" smtClean="0"/>
              <a:t>of </a:t>
            </a:r>
            <a:r>
              <a:rPr lang="en-US" dirty="0"/>
              <a:t>the Mitral </a:t>
            </a:r>
            <a:r>
              <a:rPr lang="en-US" dirty="0" smtClean="0"/>
              <a:t>Valve.</a:t>
            </a:r>
          </a:p>
          <a:p>
            <a:r>
              <a:rPr lang="en-US" dirty="0"/>
              <a:t>Carcinoid Heart Disease</a:t>
            </a:r>
          </a:p>
          <a:p>
            <a:r>
              <a:rPr lang="en-US" dirty="0"/>
              <a:t> Complications of Prosthetic Valves</a:t>
            </a:r>
          </a:p>
          <a:p>
            <a:r>
              <a:rPr lang="en-US" dirty="0" smtClean="0"/>
              <a:t>Rheumatic </a:t>
            </a:r>
            <a:r>
              <a:rPr lang="en-US" dirty="0"/>
              <a:t>Fever and Rheumatic Heart </a:t>
            </a:r>
            <a:r>
              <a:rPr lang="en-US" dirty="0" smtClean="0"/>
              <a:t>Disease.</a:t>
            </a:r>
          </a:p>
          <a:p>
            <a:r>
              <a:rPr lang="en-US" dirty="0"/>
              <a:t>Infective Endocarditis (IE) </a:t>
            </a:r>
            <a:endParaRPr lang="en-US" dirty="0" smtClean="0"/>
          </a:p>
          <a:p>
            <a:endParaRPr lang="en-US" dirty="0"/>
          </a:p>
        </p:txBody>
      </p:sp>
      <p:sp>
        <p:nvSpPr>
          <p:cNvPr id="2" name="TextBox 1"/>
          <p:cNvSpPr txBox="1"/>
          <p:nvPr/>
        </p:nvSpPr>
        <p:spPr>
          <a:xfrm>
            <a:off x="2517058" y="235974"/>
            <a:ext cx="6518787" cy="769441"/>
          </a:xfrm>
          <a:prstGeom prst="rect">
            <a:avLst/>
          </a:prstGeom>
          <a:noFill/>
        </p:spPr>
        <p:txBody>
          <a:bodyPr wrap="square" rtlCol="0">
            <a:spAutoFit/>
          </a:bodyPr>
          <a:lstStyle/>
          <a:p>
            <a:r>
              <a:rPr lang="en-US" sz="4400" dirty="0" err="1" smtClean="0">
                <a:solidFill>
                  <a:srgbClr val="202124"/>
                </a:solidFill>
                <a:latin typeface="arial" panose="020B0604020202020204" pitchFamily="34" charset="0"/>
              </a:rPr>
              <a:t>Valvular</a:t>
            </a:r>
            <a:r>
              <a:rPr lang="en-US" sz="4400" dirty="0" smtClean="0">
                <a:solidFill>
                  <a:srgbClr val="202124"/>
                </a:solidFill>
                <a:latin typeface="arial" panose="020B0604020202020204" pitchFamily="34" charset="0"/>
              </a:rPr>
              <a:t> </a:t>
            </a:r>
            <a:r>
              <a:rPr lang="en-US" sz="4400" dirty="0">
                <a:solidFill>
                  <a:srgbClr val="202124"/>
                </a:solidFill>
                <a:latin typeface="arial" panose="020B0604020202020204" pitchFamily="34" charset="0"/>
              </a:rPr>
              <a:t>heart disease</a:t>
            </a:r>
            <a:endParaRPr lang="en-US" sz="4400" dirty="0"/>
          </a:p>
        </p:txBody>
      </p:sp>
    </p:spTree>
    <p:extLst>
      <p:ext uri="{BB962C8B-B14F-4D97-AF65-F5344CB8AC3E}">
        <p14:creationId xmlns:p14="http://schemas.microsoft.com/office/powerpoint/2010/main" val="25282897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988</TotalTime>
  <Words>1579</Words>
  <Application>Microsoft Office PowerPoint</Application>
  <PresentationFormat>Widescreen</PresentationFormat>
  <Paragraphs>99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vt:lpstr>
      <vt:lpstr>Calibri</vt:lpstr>
      <vt:lpstr>Century Gothic</vt:lpstr>
      <vt:lpstr>Wingdings 3</vt:lpstr>
      <vt:lpstr>Wisp</vt:lpstr>
      <vt:lpstr> Heart Failure  Valvular heart disease </vt:lpstr>
      <vt:lpstr>HEART FAILURE </vt:lpstr>
      <vt:lpstr>PowerPoint Presentation</vt:lpstr>
      <vt:lpstr>Left-Sided Heart Failure </vt:lpstr>
      <vt:lpstr>Morphology</vt:lpstr>
      <vt:lpstr>Left-sided heart failure symptoms are related to pulmonary congestion and edema</vt:lpstr>
      <vt:lpstr>Right-Sided Heart Failure </vt:lpstr>
      <vt:lpstr>MORPHOLOGY </vt:lpstr>
      <vt:lpstr>PowerPoint Presentation</vt:lpstr>
      <vt:lpstr>PowerPoint Presentation</vt:lpstr>
      <vt:lpstr>PowerPoint Presentation</vt:lpstr>
      <vt:lpstr>The most frequent causes of the major valvular lesions are as follows: </vt:lpstr>
      <vt:lpstr>Calcific Aortic Stenosis </vt:lpstr>
      <vt:lpstr>PowerPoint Presentation</vt:lpstr>
      <vt:lpstr>Mitral Valve Prolapse (Myxomatous Degeneration of the Mitral Valve) </vt:lpstr>
      <vt:lpstr>MORPHOLOGY  </vt:lpstr>
      <vt:lpstr>PowerPoint Presentation</vt:lpstr>
      <vt:lpstr>PowerPoint Presentation</vt:lpstr>
      <vt:lpstr>Carcinoid Heart Disease  </vt:lpstr>
      <vt:lpstr>Complications of Prosthetic Valves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User</dc:creator>
  <cp:lastModifiedBy>Admin</cp:lastModifiedBy>
  <cp:revision>106</cp:revision>
  <dcterms:created xsi:type="dcterms:W3CDTF">2019-10-25T04:45:07Z</dcterms:created>
  <dcterms:modified xsi:type="dcterms:W3CDTF">2022-11-28T05:50:33Z</dcterms:modified>
</cp:coreProperties>
</file>