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256" r:id="rId2"/>
    <p:sldId id="281" r:id="rId3"/>
    <p:sldId id="268" r:id="rId4"/>
    <p:sldId id="283" r:id="rId5"/>
    <p:sldId id="265" r:id="rId6"/>
    <p:sldId id="272" r:id="rId7"/>
    <p:sldId id="279" r:id="rId8"/>
    <p:sldId id="261" r:id="rId9"/>
    <p:sldId id="274" r:id="rId10"/>
    <p:sldId id="307" r:id="rId11"/>
    <p:sldId id="262" r:id="rId12"/>
    <p:sldId id="277" r:id="rId13"/>
    <p:sldId id="278" r:id="rId14"/>
    <p:sldId id="284" r:id="rId15"/>
    <p:sldId id="286" r:id="rId16"/>
    <p:sldId id="285" r:id="rId17"/>
    <p:sldId id="303" r:id="rId18"/>
    <p:sldId id="304" r:id="rId19"/>
    <p:sldId id="305" r:id="rId20"/>
    <p:sldId id="306" r:id="rId21"/>
    <p:sldId id="301" r:id="rId22"/>
    <p:sldId id="302" r:id="rId23"/>
    <p:sldId id="263" r:id="rId24"/>
    <p:sldId id="308" r:id="rId25"/>
    <p:sldId id="288" r:id="rId26"/>
    <p:sldId id="290" r:id="rId27"/>
    <p:sldId id="289" r:id="rId28"/>
    <p:sldId id="292" r:id="rId29"/>
    <p:sldId id="293" r:id="rId30"/>
    <p:sldId id="287" r:id="rId31"/>
    <p:sldId id="294" r:id="rId32"/>
    <p:sldId id="298" r:id="rId33"/>
    <p:sldId id="295" r:id="rId34"/>
    <p:sldId id="296" r:id="rId35"/>
    <p:sldId id="299" r:id="rId36"/>
    <p:sldId id="300"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68203" autoAdjust="0"/>
  </p:normalViewPr>
  <p:slideViewPr>
    <p:cSldViewPr>
      <p:cViewPr>
        <p:scale>
          <a:sx n="76" d="100"/>
          <a:sy n="76" d="100"/>
        </p:scale>
        <p:origin x="-2658" y="-132"/>
      </p:cViewPr>
      <p:guideLst>
        <p:guide orient="horz" pos="2160"/>
        <p:guide pos="2880"/>
      </p:guideLst>
    </p:cSldViewPr>
  </p:slideViewPr>
  <p:outlineViewPr>
    <p:cViewPr>
      <p:scale>
        <a:sx n="33" d="100"/>
        <a:sy n="33" d="100"/>
      </p:scale>
      <p:origin x="0" y="14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3104B-6D8F-456E-9106-B0C4B2F61652}" type="doc">
      <dgm:prSet loTypeId="urn:microsoft.com/office/officeart/2005/8/layout/vList4#1" loCatId="list" qsTypeId="urn:microsoft.com/office/officeart/2005/8/quickstyle/3d1" qsCatId="3D" csTypeId="urn:microsoft.com/office/officeart/2005/8/colors/colorful1#1" csCatId="colorful" phldr="1"/>
      <dgm:spPr/>
      <dgm:t>
        <a:bodyPr/>
        <a:lstStyle/>
        <a:p>
          <a:endParaRPr lang="en-US"/>
        </a:p>
      </dgm:t>
    </dgm:pt>
    <dgm:pt modelId="{6CE09DA5-E6A8-41E5-AA96-54E36E919551}">
      <dgm:prSet phldrT="[Text]"/>
      <dgm:spPr>
        <a:solidFill>
          <a:srgbClr val="C00000"/>
        </a:solidFill>
      </dgm:spPr>
      <dgm:t>
        <a:bodyPr/>
        <a:lstStyle/>
        <a:p>
          <a:r>
            <a:rPr lang="en-US" dirty="0"/>
            <a:t>History </a:t>
          </a:r>
        </a:p>
      </dgm:t>
    </dgm:pt>
    <dgm:pt modelId="{3DEB2091-5D40-4A73-9306-7099D1DE209A}" type="parTrans" cxnId="{1792B569-9A81-49CC-B986-B1622BE9EAC2}">
      <dgm:prSet/>
      <dgm:spPr/>
      <dgm:t>
        <a:bodyPr/>
        <a:lstStyle/>
        <a:p>
          <a:endParaRPr lang="en-US"/>
        </a:p>
      </dgm:t>
    </dgm:pt>
    <dgm:pt modelId="{26757F66-C229-4D13-A947-F70095542A5E}" type="sibTrans" cxnId="{1792B569-9A81-49CC-B986-B1622BE9EAC2}">
      <dgm:prSet/>
      <dgm:spPr/>
      <dgm:t>
        <a:bodyPr/>
        <a:lstStyle/>
        <a:p>
          <a:endParaRPr lang="en-US"/>
        </a:p>
      </dgm:t>
    </dgm:pt>
    <dgm:pt modelId="{30D10BFE-7400-40D1-923F-9D79A7C4E4A4}">
      <dgm:prSet phldrT="[Text]"/>
      <dgm:spPr>
        <a:solidFill>
          <a:srgbClr val="C00000"/>
        </a:solidFill>
      </dgm:spPr>
      <dgm:t>
        <a:bodyPr/>
        <a:lstStyle/>
        <a:p>
          <a:r>
            <a:rPr lang="en-US" b="1"/>
            <a:t>HX of pain </a:t>
          </a:r>
          <a:r>
            <a:rPr lang="en-US"/>
            <a:t>( O- onset</a:t>
          </a:r>
          <a:endParaRPr lang="en-US" dirty="0"/>
        </a:p>
      </dgm:t>
    </dgm:pt>
    <dgm:pt modelId="{2324F88A-CB47-40AF-A2AF-FE1340D3C1F3}" type="parTrans" cxnId="{5216A2A0-146C-4A0D-9389-CDA1146183D8}">
      <dgm:prSet/>
      <dgm:spPr/>
      <dgm:t>
        <a:bodyPr/>
        <a:lstStyle/>
        <a:p>
          <a:endParaRPr lang="en-US"/>
        </a:p>
      </dgm:t>
    </dgm:pt>
    <dgm:pt modelId="{9C68061E-A1B4-4D72-A2A5-995C78990068}" type="sibTrans" cxnId="{5216A2A0-146C-4A0D-9389-CDA1146183D8}">
      <dgm:prSet/>
      <dgm:spPr/>
      <dgm:t>
        <a:bodyPr/>
        <a:lstStyle/>
        <a:p>
          <a:endParaRPr lang="en-US"/>
        </a:p>
      </dgm:t>
    </dgm:pt>
    <dgm:pt modelId="{78B2FE48-1728-4B32-A660-5C90B0DA4CC9}">
      <dgm:prSet phldrT="[Text]"/>
      <dgm:spPr>
        <a:solidFill>
          <a:srgbClr val="C00000"/>
        </a:solidFill>
      </dgm:spPr>
      <dgm:t>
        <a:bodyPr/>
        <a:lstStyle/>
        <a:p>
          <a:r>
            <a:rPr lang="en-US" b="1"/>
            <a:t>Medical , family , drug  history   , risk factors </a:t>
          </a:r>
          <a:endParaRPr lang="en-US" b="1" dirty="0"/>
        </a:p>
      </dgm:t>
    </dgm:pt>
    <dgm:pt modelId="{A9936936-38F8-4F8F-A8F0-E9FB08879A35}" type="parTrans" cxnId="{42D6D68A-65B3-4C1D-846D-A98614C59F7C}">
      <dgm:prSet/>
      <dgm:spPr/>
      <dgm:t>
        <a:bodyPr/>
        <a:lstStyle/>
        <a:p>
          <a:endParaRPr lang="en-US"/>
        </a:p>
      </dgm:t>
    </dgm:pt>
    <dgm:pt modelId="{89C33784-356E-4EA1-8BF6-F79BBCA89063}" type="sibTrans" cxnId="{42D6D68A-65B3-4C1D-846D-A98614C59F7C}">
      <dgm:prSet/>
      <dgm:spPr/>
      <dgm:t>
        <a:bodyPr/>
        <a:lstStyle/>
        <a:p>
          <a:endParaRPr lang="en-US"/>
        </a:p>
      </dgm:t>
    </dgm:pt>
    <dgm:pt modelId="{C8452A56-2770-49B9-AEA4-7F55A5640B1D}">
      <dgm:prSet phldrT="[Text]"/>
      <dgm:spPr>
        <a:solidFill>
          <a:schemeClr val="accent2"/>
        </a:solidFill>
      </dgm:spPr>
      <dgm:t>
        <a:bodyPr/>
        <a:lstStyle/>
        <a:p>
          <a:r>
            <a:rPr lang="en-US" dirty="0"/>
            <a:t>Physical examination</a:t>
          </a:r>
        </a:p>
      </dgm:t>
    </dgm:pt>
    <dgm:pt modelId="{735BE147-F19F-42EB-A305-7B5F77617B77}" type="parTrans" cxnId="{F934BB1F-700A-41D8-8D59-C863546AB97E}">
      <dgm:prSet/>
      <dgm:spPr/>
      <dgm:t>
        <a:bodyPr/>
        <a:lstStyle/>
        <a:p>
          <a:endParaRPr lang="en-US"/>
        </a:p>
      </dgm:t>
    </dgm:pt>
    <dgm:pt modelId="{BB4A31D2-F76A-41F4-9610-21EC7D0E1F0A}" type="sibTrans" cxnId="{F934BB1F-700A-41D8-8D59-C863546AB97E}">
      <dgm:prSet/>
      <dgm:spPr/>
      <dgm:t>
        <a:bodyPr/>
        <a:lstStyle/>
        <a:p>
          <a:endParaRPr lang="en-US"/>
        </a:p>
      </dgm:t>
    </dgm:pt>
    <dgm:pt modelId="{B7322B29-62A4-4DCB-9E6D-58B4BD92BA2A}">
      <dgm:prSet phldrT="[Text]"/>
      <dgm:spPr>
        <a:solidFill>
          <a:schemeClr val="accent2"/>
        </a:solidFill>
      </dgm:spPr>
      <dgm:t>
        <a:bodyPr/>
        <a:lstStyle/>
        <a:p>
          <a:r>
            <a:rPr lang="en-US" dirty="0"/>
            <a:t>ABCs, the vital signs ( should be noted prior to even</a:t>
          </a:r>
        </a:p>
      </dgm:t>
    </dgm:pt>
    <dgm:pt modelId="{5BC63136-CE8B-4B41-AE72-5B8B844B0B5A}" type="parTrans" cxnId="{7EC6155E-C9EA-4015-AF7B-1F8803B2B6EF}">
      <dgm:prSet/>
      <dgm:spPr/>
      <dgm:t>
        <a:bodyPr/>
        <a:lstStyle/>
        <a:p>
          <a:endParaRPr lang="en-US"/>
        </a:p>
      </dgm:t>
    </dgm:pt>
    <dgm:pt modelId="{92990E33-99E9-4449-BC8C-E1F7A3370D62}" type="sibTrans" cxnId="{7EC6155E-C9EA-4015-AF7B-1F8803B2B6EF}">
      <dgm:prSet/>
      <dgm:spPr/>
      <dgm:t>
        <a:bodyPr/>
        <a:lstStyle/>
        <a:p>
          <a:endParaRPr lang="en-US"/>
        </a:p>
      </dgm:t>
    </dgm:pt>
    <dgm:pt modelId="{E25B43B6-37CD-4BD0-9444-68623834B30C}">
      <dgm:prSet phldrT="[Text]"/>
      <dgm:spPr>
        <a:solidFill>
          <a:schemeClr val="accent2"/>
        </a:solidFill>
      </dgm:spPr>
      <dgm:t>
        <a:bodyPr/>
        <a:lstStyle/>
        <a:p>
          <a:r>
            <a:rPr lang="en-US" dirty="0"/>
            <a:t>Cardiopulmonary and abdominal examination </a:t>
          </a:r>
        </a:p>
      </dgm:t>
    </dgm:pt>
    <dgm:pt modelId="{85049478-296A-48ED-A8FE-F6B3BA4A9CB2}" type="parTrans" cxnId="{419A8756-03A9-4EE4-B2A6-60DC64DDB271}">
      <dgm:prSet/>
      <dgm:spPr/>
      <dgm:t>
        <a:bodyPr/>
        <a:lstStyle/>
        <a:p>
          <a:endParaRPr lang="en-US"/>
        </a:p>
      </dgm:t>
    </dgm:pt>
    <dgm:pt modelId="{402DBD07-BDD9-492A-8B43-7DE43CB2AB93}" type="sibTrans" cxnId="{419A8756-03A9-4EE4-B2A6-60DC64DDB271}">
      <dgm:prSet/>
      <dgm:spPr/>
      <dgm:t>
        <a:bodyPr/>
        <a:lstStyle/>
        <a:p>
          <a:endParaRPr lang="en-US"/>
        </a:p>
      </dgm:t>
    </dgm:pt>
    <dgm:pt modelId="{47BA41B0-895E-466D-89F2-C23ECC5C497C}">
      <dgm:prSet phldrT="[Text]"/>
      <dgm:spPr>
        <a:solidFill>
          <a:srgbClr val="00B050"/>
        </a:solidFill>
      </dgm:spPr>
      <dgm:t>
        <a:bodyPr/>
        <a:lstStyle/>
        <a:p>
          <a:r>
            <a:rPr lang="en-US" sz="1200" dirty="0"/>
            <a:t>Diagnostic tests </a:t>
          </a:r>
        </a:p>
      </dgm:t>
    </dgm:pt>
    <dgm:pt modelId="{37A3705D-530A-4065-92E3-A9E21E982A13}" type="parTrans" cxnId="{9B3C2B15-ACBC-4139-A58A-D6033DD504FA}">
      <dgm:prSet/>
      <dgm:spPr/>
      <dgm:t>
        <a:bodyPr/>
        <a:lstStyle/>
        <a:p>
          <a:endParaRPr lang="en-US"/>
        </a:p>
      </dgm:t>
    </dgm:pt>
    <dgm:pt modelId="{C1D9D5ED-4806-4F77-BFB2-059B072E71A4}" type="sibTrans" cxnId="{9B3C2B15-ACBC-4139-A58A-D6033DD504FA}">
      <dgm:prSet/>
      <dgm:spPr/>
      <dgm:t>
        <a:bodyPr/>
        <a:lstStyle/>
        <a:p>
          <a:endParaRPr lang="en-US"/>
        </a:p>
      </dgm:t>
    </dgm:pt>
    <dgm:pt modelId="{310A5F70-CB70-41F1-B328-F76E81FC3B61}">
      <dgm:prSet phldrT="[Text]" custT="1"/>
      <dgm:spPr>
        <a:solidFill>
          <a:srgbClr val="00B050"/>
        </a:solidFill>
      </dgm:spPr>
      <dgm:t>
        <a:bodyPr/>
        <a:lstStyle/>
        <a:p>
          <a:r>
            <a:rPr lang="en-US" sz="1200" b="1" dirty="0"/>
            <a:t>ECG</a:t>
          </a:r>
        </a:p>
      </dgm:t>
    </dgm:pt>
    <dgm:pt modelId="{7D5CD5A8-047D-4EC9-AD6D-96615EB6F056}" type="parTrans" cxnId="{2F8E9163-4FFB-4B0B-81CD-C31AD1AB7FA8}">
      <dgm:prSet/>
      <dgm:spPr/>
      <dgm:t>
        <a:bodyPr/>
        <a:lstStyle/>
        <a:p>
          <a:endParaRPr lang="en-US"/>
        </a:p>
      </dgm:t>
    </dgm:pt>
    <dgm:pt modelId="{2DF6FB51-8A36-42FB-9D68-8D2F639A117A}" type="sibTrans" cxnId="{2F8E9163-4FFB-4B0B-81CD-C31AD1AB7FA8}">
      <dgm:prSet/>
      <dgm:spPr/>
      <dgm:t>
        <a:bodyPr/>
        <a:lstStyle/>
        <a:p>
          <a:endParaRPr lang="en-US"/>
        </a:p>
      </dgm:t>
    </dgm:pt>
    <dgm:pt modelId="{6DF32A56-10CA-47D6-98BD-2812CE459733}">
      <dgm:prSet phldrT="[Text]" custT="1"/>
      <dgm:spPr>
        <a:solidFill>
          <a:srgbClr val="00B050"/>
        </a:solidFill>
      </dgm:spPr>
      <dgm:t>
        <a:bodyPr/>
        <a:lstStyle/>
        <a:p>
          <a:r>
            <a:rPr lang="en-US" sz="1200" b="1" dirty="0"/>
            <a:t>CXR</a:t>
          </a:r>
        </a:p>
      </dgm:t>
    </dgm:pt>
    <dgm:pt modelId="{7FF1AC02-5C98-4D70-BE4E-CA2866EFCD68}" type="parTrans" cxnId="{F41332E5-087D-4737-BB49-E3949F9545BD}">
      <dgm:prSet/>
      <dgm:spPr/>
      <dgm:t>
        <a:bodyPr/>
        <a:lstStyle/>
        <a:p>
          <a:endParaRPr lang="en-US"/>
        </a:p>
      </dgm:t>
    </dgm:pt>
    <dgm:pt modelId="{33BD4C03-ADF0-4A68-858A-479B04FA689E}" type="sibTrans" cxnId="{F41332E5-087D-4737-BB49-E3949F9545BD}">
      <dgm:prSet/>
      <dgm:spPr/>
      <dgm:t>
        <a:bodyPr/>
        <a:lstStyle/>
        <a:p>
          <a:endParaRPr lang="en-US"/>
        </a:p>
      </dgm:t>
    </dgm:pt>
    <dgm:pt modelId="{B0653481-84F0-43F1-A34C-C0E2B1DD67EF}">
      <dgm:prSet phldrT="[Text]" custT="1"/>
      <dgm:spPr>
        <a:solidFill>
          <a:srgbClr val="00B050"/>
        </a:solidFill>
      </dgm:spPr>
      <dgm:t>
        <a:bodyPr/>
        <a:lstStyle/>
        <a:p>
          <a:r>
            <a:rPr lang="en-US" sz="1200" b="1" dirty="0"/>
            <a:t>Blood tests</a:t>
          </a:r>
        </a:p>
      </dgm:t>
    </dgm:pt>
    <dgm:pt modelId="{75D0D6C2-659E-42EC-A38A-E6AC824EECDD}" type="parTrans" cxnId="{F65D8D64-4C00-4C98-B026-CE5F9D1C237C}">
      <dgm:prSet/>
      <dgm:spPr/>
      <dgm:t>
        <a:bodyPr/>
        <a:lstStyle/>
        <a:p>
          <a:endParaRPr lang="en-US"/>
        </a:p>
      </dgm:t>
    </dgm:pt>
    <dgm:pt modelId="{16F433A3-A80D-4F0C-BE35-D63C060D4B27}" type="sibTrans" cxnId="{F65D8D64-4C00-4C98-B026-CE5F9D1C237C}">
      <dgm:prSet/>
      <dgm:spPr/>
      <dgm:t>
        <a:bodyPr/>
        <a:lstStyle/>
        <a:p>
          <a:endParaRPr lang="en-US"/>
        </a:p>
      </dgm:t>
    </dgm:pt>
    <dgm:pt modelId="{C05366B1-68AA-4035-AC0F-4F862C5306B5}">
      <dgm:prSet phldrT="[Text]" custT="1"/>
      <dgm:spPr>
        <a:solidFill>
          <a:srgbClr val="00B050"/>
        </a:solidFill>
      </dgm:spPr>
      <dgm:t>
        <a:bodyPr/>
        <a:lstStyle/>
        <a:p>
          <a:r>
            <a:rPr lang="en-US" sz="1200" b="1" dirty="0"/>
            <a:t>Cardiac biomarkers</a:t>
          </a:r>
        </a:p>
      </dgm:t>
    </dgm:pt>
    <dgm:pt modelId="{3D6227BB-9C59-47A5-BC30-58A03F5EFE85}" type="parTrans" cxnId="{7212A112-7B39-4CBC-8320-1E14EE0EBA63}">
      <dgm:prSet/>
      <dgm:spPr/>
      <dgm:t>
        <a:bodyPr/>
        <a:lstStyle/>
        <a:p>
          <a:endParaRPr lang="en-US"/>
        </a:p>
      </dgm:t>
    </dgm:pt>
    <dgm:pt modelId="{50A8EA6C-639C-4949-BF41-BB0BBEBA62D5}" type="sibTrans" cxnId="{7212A112-7B39-4CBC-8320-1E14EE0EBA63}">
      <dgm:prSet/>
      <dgm:spPr/>
      <dgm:t>
        <a:bodyPr/>
        <a:lstStyle/>
        <a:p>
          <a:endParaRPr lang="en-US"/>
        </a:p>
      </dgm:t>
    </dgm:pt>
    <dgm:pt modelId="{42D8F709-0DC4-4373-A754-0AC8D29A39B1}">
      <dgm:prSet phldrT="[Text]"/>
      <dgm:spPr>
        <a:solidFill>
          <a:srgbClr val="00B050"/>
        </a:solidFill>
      </dgm:spPr>
      <dgm:t>
        <a:bodyPr/>
        <a:lstStyle/>
        <a:p>
          <a:endParaRPr lang="en-US" sz="900" dirty="0"/>
        </a:p>
      </dgm:t>
    </dgm:pt>
    <dgm:pt modelId="{DAEE4AA3-61BB-495B-B6C8-65D5FA02D00C}" type="parTrans" cxnId="{4CE483A8-0999-48B2-9DE0-2880C2333D0C}">
      <dgm:prSet/>
      <dgm:spPr/>
      <dgm:t>
        <a:bodyPr/>
        <a:lstStyle/>
        <a:p>
          <a:endParaRPr lang="en-US"/>
        </a:p>
      </dgm:t>
    </dgm:pt>
    <dgm:pt modelId="{E17265B9-38AB-48DD-A725-2BD83612FF53}" type="sibTrans" cxnId="{4CE483A8-0999-48B2-9DE0-2880C2333D0C}">
      <dgm:prSet/>
      <dgm:spPr/>
      <dgm:t>
        <a:bodyPr/>
        <a:lstStyle/>
        <a:p>
          <a:endParaRPr lang="en-US"/>
        </a:p>
      </dgm:t>
    </dgm:pt>
    <dgm:pt modelId="{2B6FF2DB-B206-40F8-BEAE-D1D24A331526}">
      <dgm:prSet phldrT="[Text]" custT="1"/>
      <dgm:spPr>
        <a:solidFill>
          <a:srgbClr val="00B050"/>
        </a:solidFill>
      </dgm:spPr>
      <dgm:t>
        <a:bodyPr/>
        <a:lstStyle/>
        <a:p>
          <a:r>
            <a:rPr lang="en-US" sz="1200" b="1" dirty="0"/>
            <a:t>FBC (   full blood count  )</a:t>
          </a:r>
        </a:p>
      </dgm:t>
    </dgm:pt>
    <dgm:pt modelId="{E8B39E84-F50C-4327-973F-8D265A4B8442}" type="parTrans" cxnId="{B118C2BC-4E42-4456-98A9-AC9760545BD8}">
      <dgm:prSet/>
      <dgm:spPr/>
      <dgm:t>
        <a:bodyPr/>
        <a:lstStyle/>
        <a:p>
          <a:endParaRPr lang="en-US"/>
        </a:p>
      </dgm:t>
    </dgm:pt>
    <dgm:pt modelId="{1DCD85A3-1C4A-4B17-8B61-0EA43018E529}" type="sibTrans" cxnId="{B118C2BC-4E42-4456-98A9-AC9760545BD8}">
      <dgm:prSet/>
      <dgm:spPr/>
      <dgm:t>
        <a:bodyPr/>
        <a:lstStyle/>
        <a:p>
          <a:endParaRPr lang="en-US"/>
        </a:p>
      </dgm:t>
    </dgm:pt>
    <dgm:pt modelId="{4079E201-7ADC-467B-B926-D48EEE9AD3F4}">
      <dgm:prSet phldrT="[Text]" custT="1"/>
      <dgm:spPr>
        <a:solidFill>
          <a:srgbClr val="00B050"/>
        </a:solidFill>
      </dgm:spPr>
      <dgm:t>
        <a:bodyPr/>
        <a:lstStyle/>
        <a:p>
          <a:r>
            <a:rPr lang="en-US" sz="1200" b="1" dirty="0"/>
            <a:t>renal profile  </a:t>
          </a:r>
        </a:p>
      </dgm:t>
    </dgm:pt>
    <dgm:pt modelId="{90C26250-45CB-45E8-B1D0-90CBE82E3703}" type="parTrans" cxnId="{05926EEF-ED71-4D69-B564-214B70B1AABF}">
      <dgm:prSet/>
      <dgm:spPr/>
      <dgm:t>
        <a:bodyPr/>
        <a:lstStyle/>
        <a:p>
          <a:endParaRPr lang="en-US"/>
        </a:p>
      </dgm:t>
    </dgm:pt>
    <dgm:pt modelId="{955F582C-2B2D-4C23-A09E-00ABF65771B0}" type="sibTrans" cxnId="{05926EEF-ED71-4D69-B564-214B70B1AABF}">
      <dgm:prSet/>
      <dgm:spPr/>
      <dgm:t>
        <a:bodyPr/>
        <a:lstStyle/>
        <a:p>
          <a:endParaRPr lang="en-US"/>
        </a:p>
      </dgm:t>
    </dgm:pt>
    <dgm:pt modelId="{391FA80E-3215-4E70-B820-C68EB92A6DED}">
      <dgm:prSet phldrT="[Text]" custT="1"/>
      <dgm:spPr>
        <a:solidFill>
          <a:srgbClr val="00B050"/>
        </a:solidFill>
      </dgm:spPr>
      <dgm:t>
        <a:bodyPr/>
        <a:lstStyle/>
        <a:p>
          <a:r>
            <a:rPr lang="en-US" sz="1200" b="1" dirty="0"/>
            <a:t>c. Arterial blood gas (ABG). </a:t>
          </a:r>
        </a:p>
      </dgm:t>
    </dgm:pt>
    <dgm:pt modelId="{96CDB333-7D25-4D1A-9152-016FF442A680}" type="parTrans" cxnId="{C19F5833-DF14-4E6D-98DB-A4CAC431D751}">
      <dgm:prSet/>
      <dgm:spPr/>
      <dgm:t>
        <a:bodyPr/>
        <a:lstStyle/>
        <a:p>
          <a:endParaRPr lang="en-US"/>
        </a:p>
      </dgm:t>
    </dgm:pt>
    <dgm:pt modelId="{FB408866-DBBE-4D3C-BABB-E21BE740C329}" type="sibTrans" cxnId="{C19F5833-DF14-4E6D-98DB-A4CAC431D751}">
      <dgm:prSet/>
      <dgm:spPr/>
      <dgm:t>
        <a:bodyPr/>
        <a:lstStyle/>
        <a:p>
          <a:endParaRPr lang="en-US"/>
        </a:p>
      </dgm:t>
    </dgm:pt>
    <dgm:pt modelId="{1BEF430D-B61C-46CA-B397-DB013F72E587}">
      <dgm:prSet custT="1"/>
      <dgm:spPr>
        <a:solidFill>
          <a:srgbClr val="00B050"/>
        </a:solidFill>
      </dgm:spPr>
      <dgm:t>
        <a:bodyPr/>
        <a:lstStyle/>
        <a:p>
          <a:r>
            <a:rPr lang="en-US" sz="1200" b="1" dirty="0"/>
            <a:t>d. Pulse </a:t>
          </a:r>
          <a:r>
            <a:rPr lang="en-US" sz="1200" b="1" dirty="0" err="1"/>
            <a:t>oximetry</a:t>
          </a:r>
          <a:r>
            <a:rPr lang="en-US" sz="1200" b="1" dirty="0"/>
            <a:t> </a:t>
          </a:r>
        </a:p>
      </dgm:t>
    </dgm:pt>
    <dgm:pt modelId="{1B360230-3FBB-4229-9367-A7D2D9C54721}" type="parTrans" cxnId="{2361FFFC-545E-46B3-9B7C-5CDC09116D19}">
      <dgm:prSet/>
      <dgm:spPr/>
      <dgm:t>
        <a:bodyPr/>
        <a:lstStyle/>
        <a:p>
          <a:endParaRPr lang="en-US"/>
        </a:p>
      </dgm:t>
    </dgm:pt>
    <dgm:pt modelId="{3920BFDA-6B23-434F-83A0-4417BB19A1EB}" type="sibTrans" cxnId="{2361FFFC-545E-46B3-9B7C-5CDC09116D19}">
      <dgm:prSet/>
      <dgm:spPr/>
      <dgm:t>
        <a:bodyPr/>
        <a:lstStyle/>
        <a:p>
          <a:endParaRPr lang="en-US"/>
        </a:p>
      </dgm:t>
    </dgm:pt>
    <dgm:pt modelId="{827B6459-44A4-4724-AA25-43429CD51052}">
      <dgm:prSet/>
      <dgm:spPr>
        <a:solidFill>
          <a:schemeClr val="accent2"/>
        </a:solidFill>
      </dgm:spPr>
      <dgm:t>
        <a:bodyPr/>
        <a:lstStyle/>
        <a:p>
          <a:r>
            <a:rPr lang="en-US" dirty="0"/>
            <a:t>obtaining the history ) </a:t>
          </a:r>
        </a:p>
      </dgm:t>
    </dgm:pt>
    <dgm:pt modelId="{7F08F445-84A5-40F7-BD06-8E97F74B725D}" type="parTrans" cxnId="{F13789B5-96A7-45DC-937D-9FE16A9950E8}">
      <dgm:prSet/>
      <dgm:spPr/>
      <dgm:t>
        <a:bodyPr/>
        <a:lstStyle/>
        <a:p>
          <a:endParaRPr lang="en-US"/>
        </a:p>
      </dgm:t>
    </dgm:pt>
    <dgm:pt modelId="{A7202E1B-776E-442A-A80D-1E4E05F9339E}" type="sibTrans" cxnId="{F13789B5-96A7-45DC-937D-9FE16A9950E8}">
      <dgm:prSet/>
      <dgm:spPr/>
      <dgm:t>
        <a:bodyPr/>
        <a:lstStyle/>
        <a:p>
          <a:endParaRPr lang="en-US"/>
        </a:p>
      </dgm:t>
    </dgm:pt>
    <dgm:pt modelId="{0FB5A8DB-24A8-4C27-A479-E5400C0B9236}">
      <dgm:prSet/>
      <dgm:spPr>
        <a:solidFill>
          <a:srgbClr val="C00000"/>
        </a:solidFill>
      </dgm:spPr>
      <dgm:t>
        <a:bodyPr/>
        <a:lstStyle/>
        <a:p>
          <a:r>
            <a:rPr lang="en-US" dirty="0"/>
            <a:t>P-provocation /palliation</a:t>
          </a:r>
        </a:p>
      </dgm:t>
    </dgm:pt>
    <dgm:pt modelId="{343027EB-9FB2-43CB-A974-BB7BD561F697}" type="parTrans" cxnId="{A1A2D4D1-1107-4140-8562-C119BFF80DD9}">
      <dgm:prSet/>
      <dgm:spPr/>
      <dgm:t>
        <a:bodyPr/>
        <a:lstStyle/>
        <a:p>
          <a:endParaRPr lang="en-US"/>
        </a:p>
      </dgm:t>
    </dgm:pt>
    <dgm:pt modelId="{2739A477-93C9-49CD-9972-1DDCC8423444}" type="sibTrans" cxnId="{A1A2D4D1-1107-4140-8562-C119BFF80DD9}">
      <dgm:prSet/>
      <dgm:spPr/>
      <dgm:t>
        <a:bodyPr/>
        <a:lstStyle/>
        <a:p>
          <a:endParaRPr lang="en-US"/>
        </a:p>
      </dgm:t>
    </dgm:pt>
    <dgm:pt modelId="{059FB59F-DEC9-4BAF-A808-42ECFA0FF9EC}">
      <dgm:prSet/>
      <dgm:spPr>
        <a:solidFill>
          <a:srgbClr val="C00000"/>
        </a:solidFill>
      </dgm:spPr>
      <dgm:t>
        <a:bodyPr/>
        <a:lstStyle/>
        <a:p>
          <a:r>
            <a:rPr lang="en-US"/>
            <a:t>Q- quality/quantity</a:t>
          </a:r>
          <a:endParaRPr lang="en-US" dirty="0"/>
        </a:p>
      </dgm:t>
    </dgm:pt>
    <dgm:pt modelId="{7FACB762-1335-42E9-886E-937AA2A004E3}" type="parTrans" cxnId="{BCA82374-7B6D-47FB-8825-5DFC89C9F754}">
      <dgm:prSet/>
      <dgm:spPr/>
      <dgm:t>
        <a:bodyPr/>
        <a:lstStyle/>
        <a:p>
          <a:endParaRPr lang="en-US"/>
        </a:p>
      </dgm:t>
    </dgm:pt>
    <dgm:pt modelId="{8512074A-37FE-4454-AB11-4C67652610BB}" type="sibTrans" cxnId="{BCA82374-7B6D-47FB-8825-5DFC89C9F754}">
      <dgm:prSet/>
      <dgm:spPr/>
      <dgm:t>
        <a:bodyPr/>
        <a:lstStyle/>
        <a:p>
          <a:endParaRPr lang="en-US"/>
        </a:p>
      </dgm:t>
    </dgm:pt>
    <dgm:pt modelId="{8CEBF267-7327-45E8-B978-DB5CDEFCC443}">
      <dgm:prSet/>
      <dgm:spPr>
        <a:solidFill>
          <a:srgbClr val="C00000"/>
        </a:solidFill>
      </dgm:spPr>
      <dgm:t>
        <a:bodyPr/>
        <a:lstStyle/>
        <a:p>
          <a:r>
            <a:rPr lang="en-US" dirty="0"/>
            <a:t>R- region/radiation</a:t>
          </a:r>
        </a:p>
      </dgm:t>
    </dgm:pt>
    <dgm:pt modelId="{831A1B04-667B-4EAD-A1E6-A30BC5D6CD63}" type="parTrans" cxnId="{CB027D90-EAF7-4CEC-A252-14DC0DFD2768}">
      <dgm:prSet/>
      <dgm:spPr/>
      <dgm:t>
        <a:bodyPr/>
        <a:lstStyle/>
        <a:p>
          <a:endParaRPr lang="en-US"/>
        </a:p>
      </dgm:t>
    </dgm:pt>
    <dgm:pt modelId="{A5EE0D5F-42AC-46D4-8189-0CF8C636783B}" type="sibTrans" cxnId="{CB027D90-EAF7-4CEC-A252-14DC0DFD2768}">
      <dgm:prSet/>
      <dgm:spPr/>
      <dgm:t>
        <a:bodyPr/>
        <a:lstStyle/>
        <a:p>
          <a:endParaRPr lang="en-US"/>
        </a:p>
      </dgm:t>
    </dgm:pt>
    <dgm:pt modelId="{3124C2AF-EA25-4E32-902D-10FB14B98E2E}">
      <dgm:prSet/>
      <dgm:spPr>
        <a:solidFill>
          <a:srgbClr val="C00000"/>
        </a:solidFill>
      </dgm:spPr>
      <dgm:t>
        <a:bodyPr/>
        <a:lstStyle/>
        <a:p>
          <a:r>
            <a:rPr lang="en-US" dirty="0"/>
            <a:t>S- severity/scale</a:t>
          </a:r>
        </a:p>
      </dgm:t>
    </dgm:pt>
    <dgm:pt modelId="{EB5813E2-40A0-4264-A7AF-F92B2867DC84}" type="parTrans" cxnId="{3B59D03C-90FE-4A44-A5FD-D8BB74A6A698}">
      <dgm:prSet/>
      <dgm:spPr/>
      <dgm:t>
        <a:bodyPr/>
        <a:lstStyle/>
        <a:p>
          <a:endParaRPr lang="en-US"/>
        </a:p>
      </dgm:t>
    </dgm:pt>
    <dgm:pt modelId="{B6AE351A-7E70-4479-9D6A-6D195990D66F}" type="sibTrans" cxnId="{3B59D03C-90FE-4A44-A5FD-D8BB74A6A698}">
      <dgm:prSet/>
      <dgm:spPr/>
      <dgm:t>
        <a:bodyPr/>
        <a:lstStyle/>
        <a:p>
          <a:endParaRPr lang="en-US"/>
        </a:p>
      </dgm:t>
    </dgm:pt>
    <dgm:pt modelId="{EE6EB587-4A2D-4D98-9161-40F8D63ECB22}">
      <dgm:prSet/>
      <dgm:spPr>
        <a:solidFill>
          <a:srgbClr val="C00000"/>
        </a:solidFill>
      </dgm:spPr>
      <dgm:t>
        <a:bodyPr/>
        <a:lstStyle/>
        <a:p>
          <a:r>
            <a:rPr lang="en-US" dirty="0"/>
            <a:t>T- timing/time of onset</a:t>
          </a:r>
        </a:p>
      </dgm:t>
    </dgm:pt>
    <dgm:pt modelId="{E3F12635-5A13-4872-9F69-997C743EDF9A}" type="parTrans" cxnId="{11B9633B-A07B-46F2-BF44-AF3B420418EF}">
      <dgm:prSet/>
      <dgm:spPr/>
      <dgm:t>
        <a:bodyPr/>
        <a:lstStyle/>
        <a:p>
          <a:endParaRPr lang="en-US"/>
        </a:p>
      </dgm:t>
    </dgm:pt>
    <dgm:pt modelId="{15B86831-093A-435E-BDA2-01496956C85D}" type="sibTrans" cxnId="{11B9633B-A07B-46F2-BF44-AF3B420418EF}">
      <dgm:prSet/>
      <dgm:spPr/>
      <dgm:t>
        <a:bodyPr/>
        <a:lstStyle/>
        <a:p>
          <a:endParaRPr lang="en-US"/>
        </a:p>
      </dgm:t>
    </dgm:pt>
    <dgm:pt modelId="{4B1D86A5-5604-46C5-8A0A-1AD0710CBDC4}" type="pres">
      <dgm:prSet presAssocID="{D1B3104B-6D8F-456E-9106-B0C4B2F61652}" presName="linear" presStyleCnt="0">
        <dgm:presLayoutVars>
          <dgm:dir/>
          <dgm:resizeHandles val="exact"/>
        </dgm:presLayoutVars>
      </dgm:prSet>
      <dgm:spPr/>
    </dgm:pt>
    <dgm:pt modelId="{35A13194-B0D4-487D-94E9-00E4428B00F0}" type="pres">
      <dgm:prSet presAssocID="{6CE09DA5-E6A8-41E5-AA96-54E36E919551}" presName="comp" presStyleCnt="0"/>
      <dgm:spPr/>
    </dgm:pt>
    <dgm:pt modelId="{876AAD61-20E4-4B4D-9A23-7D1EE47039A3}" type="pres">
      <dgm:prSet presAssocID="{6CE09DA5-E6A8-41E5-AA96-54E36E919551}" presName="box" presStyleLbl="node1" presStyleIdx="0" presStyleCnt="3"/>
      <dgm:spPr/>
    </dgm:pt>
    <dgm:pt modelId="{56AE8135-35EA-4F0F-A53B-57FD3B62EDED}" type="pres">
      <dgm:prSet presAssocID="{6CE09DA5-E6A8-41E5-AA96-54E36E919551}" presName="img" presStyleLbl="fgImgPlace1" presStyleIdx="0" presStyleCnt="3"/>
      <dgm:spPr/>
    </dgm:pt>
    <dgm:pt modelId="{FE62465C-AAF3-440E-A784-A152A38F76C8}" type="pres">
      <dgm:prSet presAssocID="{6CE09DA5-E6A8-41E5-AA96-54E36E919551}" presName="text" presStyleLbl="node1" presStyleIdx="0" presStyleCnt="3">
        <dgm:presLayoutVars>
          <dgm:bulletEnabled val="1"/>
        </dgm:presLayoutVars>
      </dgm:prSet>
      <dgm:spPr/>
    </dgm:pt>
    <dgm:pt modelId="{BE86574A-12B3-44D0-853B-B77A190722BF}" type="pres">
      <dgm:prSet presAssocID="{26757F66-C229-4D13-A947-F70095542A5E}" presName="spacer" presStyleCnt="0"/>
      <dgm:spPr/>
    </dgm:pt>
    <dgm:pt modelId="{F0D75A4D-458D-4894-8691-202504A6A95A}" type="pres">
      <dgm:prSet presAssocID="{C8452A56-2770-49B9-AEA4-7F55A5640B1D}" presName="comp" presStyleCnt="0"/>
      <dgm:spPr/>
    </dgm:pt>
    <dgm:pt modelId="{6DB1B4E9-DACE-4472-88A7-B06BBFE5CE28}" type="pres">
      <dgm:prSet presAssocID="{C8452A56-2770-49B9-AEA4-7F55A5640B1D}" presName="box" presStyleLbl="node1" presStyleIdx="1" presStyleCnt="3" custLinFactNeighborY="222"/>
      <dgm:spPr/>
    </dgm:pt>
    <dgm:pt modelId="{657A54AF-13A4-48A0-A1D7-C701D77903CE}" type="pres">
      <dgm:prSet presAssocID="{C8452A56-2770-49B9-AEA4-7F55A5640B1D}" presName="img" presStyleLbl="fgImgPlace1" presStyleIdx="1" presStyleCnt="3"/>
      <dgm:spPr/>
    </dgm:pt>
    <dgm:pt modelId="{B00F79D3-46E1-420C-ACFD-1BDAB6A70DF8}" type="pres">
      <dgm:prSet presAssocID="{C8452A56-2770-49B9-AEA4-7F55A5640B1D}" presName="text" presStyleLbl="node1" presStyleIdx="1" presStyleCnt="3">
        <dgm:presLayoutVars>
          <dgm:bulletEnabled val="1"/>
        </dgm:presLayoutVars>
      </dgm:prSet>
      <dgm:spPr/>
    </dgm:pt>
    <dgm:pt modelId="{3565A4F8-72E1-4244-8FAB-C35C74C099C5}" type="pres">
      <dgm:prSet presAssocID="{BB4A31D2-F76A-41F4-9610-21EC7D0E1F0A}" presName="spacer" presStyleCnt="0"/>
      <dgm:spPr/>
    </dgm:pt>
    <dgm:pt modelId="{DAF77E8D-3ABA-4B7E-83FB-6BED4E5E8F4F}" type="pres">
      <dgm:prSet presAssocID="{47BA41B0-895E-466D-89F2-C23ECC5C497C}" presName="comp" presStyleCnt="0"/>
      <dgm:spPr/>
    </dgm:pt>
    <dgm:pt modelId="{D9C09B79-B1DF-4F31-8399-935E74A31D66}" type="pres">
      <dgm:prSet presAssocID="{47BA41B0-895E-466D-89F2-C23ECC5C497C}" presName="box" presStyleLbl="node1" presStyleIdx="2" presStyleCnt="3" custLinFactNeighborY="0"/>
      <dgm:spPr/>
    </dgm:pt>
    <dgm:pt modelId="{679851FE-85E2-40CA-B5C6-BD94B7BA863C}" type="pres">
      <dgm:prSet presAssocID="{47BA41B0-895E-466D-89F2-C23ECC5C497C}" presName="img" presStyleLbl="fgImgPlace1" presStyleIdx="2" presStyleCnt="3"/>
      <dgm:spPr/>
    </dgm:pt>
    <dgm:pt modelId="{B2191072-9FF4-45C2-8FBB-FE8C8D05889C}" type="pres">
      <dgm:prSet presAssocID="{47BA41B0-895E-466D-89F2-C23ECC5C497C}" presName="text" presStyleLbl="node1" presStyleIdx="2" presStyleCnt="3">
        <dgm:presLayoutVars>
          <dgm:bulletEnabled val="1"/>
        </dgm:presLayoutVars>
      </dgm:prSet>
      <dgm:spPr/>
    </dgm:pt>
  </dgm:ptLst>
  <dgm:cxnLst>
    <dgm:cxn modelId="{49FFEF00-654F-4958-A9DD-677953DC2081}" type="presOf" srcId="{6CE09DA5-E6A8-41E5-AA96-54E36E919551}" destId="{FE62465C-AAF3-440E-A784-A152A38F76C8}" srcOrd="1" destOrd="0" presId="urn:microsoft.com/office/officeart/2005/8/layout/vList4#1"/>
    <dgm:cxn modelId="{D1081701-0E7D-4182-A48C-186442BE4CEA}" type="presOf" srcId="{C05366B1-68AA-4035-AC0F-4F862C5306B5}" destId="{D9C09B79-B1DF-4F31-8399-935E74A31D66}" srcOrd="0" destOrd="4" presId="urn:microsoft.com/office/officeart/2005/8/layout/vList4#1"/>
    <dgm:cxn modelId="{E1BD9405-7A70-4829-9F6F-15BE69488777}" type="presOf" srcId="{42D8F709-0DC4-4373-A754-0AC8D29A39B1}" destId="{D9C09B79-B1DF-4F31-8399-935E74A31D66}" srcOrd="0" destOrd="9" presId="urn:microsoft.com/office/officeart/2005/8/layout/vList4#1"/>
    <dgm:cxn modelId="{58355407-5ADB-4F8D-9B5C-16A8391A8EBD}" type="presOf" srcId="{310A5F70-CB70-41F1-B328-F76E81FC3B61}" destId="{D9C09B79-B1DF-4F31-8399-935E74A31D66}" srcOrd="0" destOrd="1" presId="urn:microsoft.com/office/officeart/2005/8/layout/vList4#1"/>
    <dgm:cxn modelId="{7212A112-7B39-4CBC-8320-1E14EE0EBA63}" srcId="{47BA41B0-895E-466D-89F2-C23ECC5C497C}" destId="{C05366B1-68AA-4035-AC0F-4F862C5306B5}" srcOrd="3" destOrd="0" parTransId="{3D6227BB-9C59-47A5-BC30-58A03F5EFE85}" sibTransId="{50A8EA6C-639C-4949-BF41-BB0BBEBA62D5}"/>
    <dgm:cxn modelId="{9B3C2B15-ACBC-4139-A58A-D6033DD504FA}" srcId="{D1B3104B-6D8F-456E-9106-B0C4B2F61652}" destId="{47BA41B0-895E-466D-89F2-C23ECC5C497C}" srcOrd="2" destOrd="0" parTransId="{37A3705D-530A-4065-92E3-A9E21E982A13}" sibTransId="{C1D9D5ED-4806-4F77-BFB2-059B072E71A4}"/>
    <dgm:cxn modelId="{F934BB1F-700A-41D8-8D59-C863546AB97E}" srcId="{D1B3104B-6D8F-456E-9106-B0C4B2F61652}" destId="{C8452A56-2770-49B9-AEA4-7F55A5640B1D}" srcOrd="1" destOrd="0" parTransId="{735BE147-F19F-42EB-A305-7B5F77617B77}" sibTransId="{BB4A31D2-F76A-41F4-9610-21EC7D0E1F0A}"/>
    <dgm:cxn modelId="{67911520-EDBC-45D5-83AF-67673434C3C5}" type="presOf" srcId="{310A5F70-CB70-41F1-B328-F76E81FC3B61}" destId="{B2191072-9FF4-45C2-8FBB-FE8C8D05889C}" srcOrd="1" destOrd="1" presId="urn:microsoft.com/office/officeart/2005/8/layout/vList4#1"/>
    <dgm:cxn modelId="{4FE13D20-D9BF-480D-B20F-E154D77C47E4}" type="presOf" srcId="{30D10BFE-7400-40D1-923F-9D79A7C4E4A4}" destId="{876AAD61-20E4-4B4D-9A23-7D1EE47039A3}" srcOrd="0" destOrd="1" presId="urn:microsoft.com/office/officeart/2005/8/layout/vList4#1"/>
    <dgm:cxn modelId="{1BE13C22-15CA-494F-9884-E971D6256E47}" type="presOf" srcId="{6DF32A56-10CA-47D6-98BD-2812CE459733}" destId="{B2191072-9FF4-45C2-8FBB-FE8C8D05889C}" srcOrd="1" destOrd="2" presId="urn:microsoft.com/office/officeart/2005/8/layout/vList4#1"/>
    <dgm:cxn modelId="{26B2DB24-1DFC-4865-B94C-79A5B76DFEC6}" type="presOf" srcId="{8CEBF267-7327-45E8-B978-DB5CDEFCC443}" destId="{FE62465C-AAF3-440E-A784-A152A38F76C8}" srcOrd="1" destOrd="4" presId="urn:microsoft.com/office/officeart/2005/8/layout/vList4#1"/>
    <dgm:cxn modelId="{5AC1F92C-66D6-4661-A860-2D3211267BCC}" type="presOf" srcId="{30D10BFE-7400-40D1-923F-9D79A7C4E4A4}" destId="{FE62465C-AAF3-440E-A784-A152A38F76C8}" srcOrd="1" destOrd="1" presId="urn:microsoft.com/office/officeart/2005/8/layout/vList4#1"/>
    <dgm:cxn modelId="{A30A1C2D-2B07-41A0-B1D8-EA6E0A65B054}" type="presOf" srcId="{78B2FE48-1728-4B32-A660-5C90B0DA4CC9}" destId="{FE62465C-AAF3-440E-A784-A152A38F76C8}" srcOrd="1" destOrd="7" presId="urn:microsoft.com/office/officeart/2005/8/layout/vList4#1"/>
    <dgm:cxn modelId="{C19F5833-DF14-4E6D-98DB-A4CAC431D751}" srcId="{47BA41B0-895E-466D-89F2-C23ECC5C497C}" destId="{391FA80E-3215-4E70-B820-C68EB92A6DED}" srcOrd="6" destOrd="0" parTransId="{96CDB333-7D25-4D1A-9152-016FF442A680}" sibTransId="{FB408866-DBBE-4D3C-BABB-E21BE740C329}"/>
    <dgm:cxn modelId="{11B9633B-A07B-46F2-BF44-AF3B420418EF}" srcId="{6CE09DA5-E6A8-41E5-AA96-54E36E919551}" destId="{EE6EB587-4A2D-4D98-9161-40F8D63ECB22}" srcOrd="5" destOrd="0" parTransId="{E3F12635-5A13-4872-9F69-997C743EDF9A}" sibTransId="{15B86831-093A-435E-BDA2-01496956C85D}"/>
    <dgm:cxn modelId="{3B59D03C-90FE-4A44-A5FD-D8BB74A6A698}" srcId="{6CE09DA5-E6A8-41E5-AA96-54E36E919551}" destId="{3124C2AF-EA25-4E32-902D-10FB14B98E2E}" srcOrd="4" destOrd="0" parTransId="{EB5813E2-40A0-4264-A7AF-F92B2867DC84}" sibTransId="{B6AE351A-7E70-4479-9D6A-6D195990D66F}"/>
    <dgm:cxn modelId="{7EC6155E-C9EA-4015-AF7B-1F8803B2B6EF}" srcId="{C8452A56-2770-49B9-AEA4-7F55A5640B1D}" destId="{B7322B29-62A4-4DCB-9E6D-58B4BD92BA2A}" srcOrd="0" destOrd="0" parTransId="{5BC63136-CE8B-4B41-AE72-5B8B844B0B5A}" sibTransId="{92990E33-99E9-4449-BC8C-E1F7A3370D62}"/>
    <dgm:cxn modelId="{2F8E9163-4FFB-4B0B-81CD-C31AD1AB7FA8}" srcId="{47BA41B0-895E-466D-89F2-C23ECC5C497C}" destId="{310A5F70-CB70-41F1-B328-F76E81FC3B61}" srcOrd="0" destOrd="0" parTransId="{7D5CD5A8-047D-4EC9-AD6D-96615EB6F056}" sibTransId="{2DF6FB51-8A36-42FB-9D68-8D2F639A117A}"/>
    <dgm:cxn modelId="{0E052244-4848-4C71-868B-76351F7299B0}" type="presOf" srcId="{059FB59F-DEC9-4BAF-A808-42ECFA0FF9EC}" destId="{876AAD61-20E4-4B4D-9A23-7D1EE47039A3}" srcOrd="0" destOrd="3" presId="urn:microsoft.com/office/officeart/2005/8/layout/vList4#1"/>
    <dgm:cxn modelId="{F65D8D64-4C00-4C98-B026-CE5F9D1C237C}" srcId="{47BA41B0-895E-466D-89F2-C23ECC5C497C}" destId="{B0653481-84F0-43F1-A34C-C0E2B1DD67EF}" srcOrd="2" destOrd="0" parTransId="{75D0D6C2-659E-42EC-A38A-E6AC824EECDD}" sibTransId="{16F433A3-A80D-4F0C-BE35-D63C060D4B27}"/>
    <dgm:cxn modelId="{34F0F266-D0BA-4CB0-A61E-0DB6F294A42E}" type="presOf" srcId="{D1B3104B-6D8F-456E-9106-B0C4B2F61652}" destId="{4B1D86A5-5604-46C5-8A0A-1AD0710CBDC4}" srcOrd="0" destOrd="0" presId="urn:microsoft.com/office/officeart/2005/8/layout/vList4#1"/>
    <dgm:cxn modelId="{E3B8C147-E41D-444C-8106-FA4E928AC58F}" type="presOf" srcId="{6DF32A56-10CA-47D6-98BD-2812CE459733}" destId="{D9C09B79-B1DF-4F31-8399-935E74A31D66}" srcOrd="0" destOrd="2" presId="urn:microsoft.com/office/officeart/2005/8/layout/vList4#1"/>
    <dgm:cxn modelId="{002A6A69-5AB3-44F7-A8DE-40E9D487982E}" type="presOf" srcId="{827B6459-44A4-4724-AA25-43429CD51052}" destId="{6DB1B4E9-DACE-4472-88A7-B06BBFE5CE28}" srcOrd="0" destOrd="2" presId="urn:microsoft.com/office/officeart/2005/8/layout/vList4#1"/>
    <dgm:cxn modelId="{1792B569-9A81-49CC-B986-B1622BE9EAC2}" srcId="{D1B3104B-6D8F-456E-9106-B0C4B2F61652}" destId="{6CE09DA5-E6A8-41E5-AA96-54E36E919551}" srcOrd="0" destOrd="0" parTransId="{3DEB2091-5D40-4A73-9306-7099D1DE209A}" sibTransId="{26757F66-C229-4D13-A947-F70095542A5E}"/>
    <dgm:cxn modelId="{FE66AE50-2FF6-4A7A-AE6A-576C4F51D872}" type="presOf" srcId="{2B6FF2DB-B206-40F8-BEAE-D1D24A331526}" destId="{D9C09B79-B1DF-4F31-8399-935E74A31D66}" srcOrd="0" destOrd="5" presId="urn:microsoft.com/office/officeart/2005/8/layout/vList4#1"/>
    <dgm:cxn modelId="{BCA82374-7B6D-47FB-8825-5DFC89C9F754}" srcId="{6CE09DA5-E6A8-41E5-AA96-54E36E919551}" destId="{059FB59F-DEC9-4BAF-A808-42ECFA0FF9EC}" srcOrd="2" destOrd="0" parTransId="{7FACB762-1335-42E9-886E-937AA2A004E3}" sibTransId="{8512074A-37FE-4454-AB11-4C67652610BB}"/>
    <dgm:cxn modelId="{93FE1D75-4399-4653-8705-F535FA107C95}" type="presOf" srcId="{391FA80E-3215-4E70-B820-C68EB92A6DED}" destId="{B2191072-9FF4-45C2-8FBB-FE8C8D05889C}" srcOrd="1" destOrd="7" presId="urn:microsoft.com/office/officeart/2005/8/layout/vList4#1"/>
    <dgm:cxn modelId="{419A8756-03A9-4EE4-B2A6-60DC64DDB271}" srcId="{C8452A56-2770-49B9-AEA4-7F55A5640B1D}" destId="{E25B43B6-37CD-4BD0-9444-68623834B30C}" srcOrd="2" destOrd="0" parTransId="{85049478-296A-48ED-A8FE-F6B3BA4A9CB2}" sibTransId="{402DBD07-BDD9-492A-8B43-7DE43CB2AB93}"/>
    <dgm:cxn modelId="{5ABA7F57-A4CA-4AB6-A106-B771BD7627E8}" type="presOf" srcId="{4079E201-7ADC-467B-B926-D48EEE9AD3F4}" destId="{D9C09B79-B1DF-4F31-8399-935E74A31D66}" srcOrd="0" destOrd="6" presId="urn:microsoft.com/office/officeart/2005/8/layout/vList4#1"/>
    <dgm:cxn modelId="{7D7F877E-E887-47B0-9411-52DEB02F20D5}" type="presOf" srcId="{3124C2AF-EA25-4E32-902D-10FB14B98E2E}" destId="{FE62465C-AAF3-440E-A784-A152A38F76C8}" srcOrd="1" destOrd="5" presId="urn:microsoft.com/office/officeart/2005/8/layout/vList4#1"/>
    <dgm:cxn modelId="{EE146A81-ECAA-42E8-86C4-09430299CEB4}" type="presOf" srcId="{2B6FF2DB-B206-40F8-BEAE-D1D24A331526}" destId="{B2191072-9FF4-45C2-8FBB-FE8C8D05889C}" srcOrd="1" destOrd="5" presId="urn:microsoft.com/office/officeart/2005/8/layout/vList4#1"/>
    <dgm:cxn modelId="{B1E4FB81-20E5-4376-B482-213D22A3B637}" type="presOf" srcId="{C8452A56-2770-49B9-AEA4-7F55A5640B1D}" destId="{6DB1B4E9-DACE-4472-88A7-B06BBFE5CE28}" srcOrd="0" destOrd="0" presId="urn:microsoft.com/office/officeart/2005/8/layout/vList4#1"/>
    <dgm:cxn modelId="{3CF2BC83-F95B-4F11-9940-D3BAE7793FF8}" type="presOf" srcId="{059FB59F-DEC9-4BAF-A808-42ECFA0FF9EC}" destId="{FE62465C-AAF3-440E-A784-A152A38F76C8}" srcOrd="1" destOrd="3" presId="urn:microsoft.com/office/officeart/2005/8/layout/vList4#1"/>
    <dgm:cxn modelId="{42D6D68A-65B3-4C1D-846D-A98614C59F7C}" srcId="{6CE09DA5-E6A8-41E5-AA96-54E36E919551}" destId="{78B2FE48-1728-4B32-A660-5C90B0DA4CC9}" srcOrd="6" destOrd="0" parTransId="{A9936936-38F8-4F8F-A8F0-E9FB08879A35}" sibTransId="{89C33784-356E-4EA1-8BF6-F79BBCA89063}"/>
    <dgm:cxn modelId="{CB027D90-EAF7-4CEC-A252-14DC0DFD2768}" srcId="{6CE09DA5-E6A8-41E5-AA96-54E36E919551}" destId="{8CEBF267-7327-45E8-B978-DB5CDEFCC443}" srcOrd="3" destOrd="0" parTransId="{831A1B04-667B-4EAD-A1E6-A30BC5D6CD63}" sibTransId="{A5EE0D5F-42AC-46D4-8189-0CF8C636783B}"/>
    <dgm:cxn modelId="{9954E490-FFF2-4334-BDAD-1BEA5D57593F}" type="presOf" srcId="{0FB5A8DB-24A8-4C27-A479-E5400C0B9236}" destId="{FE62465C-AAF3-440E-A784-A152A38F76C8}" srcOrd="1" destOrd="2" presId="urn:microsoft.com/office/officeart/2005/8/layout/vList4#1"/>
    <dgm:cxn modelId="{C4709792-86C3-438E-BB12-CF3CEE9BBD0D}" type="presOf" srcId="{B7322B29-62A4-4DCB-9E6D-58B4BD92BA2A}" destId="{B00F79D3-46E1-420C-ACFD-1BDAB6A70DF8}" srcOrd="1" destOrd="1" presId="urn:microsoft.com/office/officeart/2005/8/layout/vList4#1"/>
    <dgm:cxn modelId="{C0A01C93-20D5-4A7D-AC6C-1572698C5776}" type="presOf" srcId="{B7322B29-62A4-4DCB-9E6D-58B4BD92BA2A}" destId="{6DB1B4E9-DACE-4472-88A7-B06BBFE5CE28}" srcOrd="0" destOrd="1" presId="urn:microsoft.com/office/officeart/2005/8/layout/vList4#1"/>
    <dgm:cxn modelId="{B491CD96-211B-460D-9E34-22C5AC03C94C}" type="presOf" srcId="{0FB5A8DB-24A8-4C27-A479-E5400C0B9236}" destId="{876AAD61-20E4-4B4D-9A23-7D1EE47039A3}" srcOrd="0" destOrd="2" presId="urn:microsoft.com/office/officeart/2005/8/layout/vList4#1"/>
    <dgm:cxn modelId="{8660EE96-0156-4188-97A8-9938C931CE08}" type="presOf" srcId="{B0653481-84F0-43F1-A34C-C0E2B1DD67EF}" destId="{B2191072-9FF4-45C2-8FBB-FE8C8D05889C}" srcOrd="1" destOrd="3" presId="urn:microsoft.com/office/officeart/2005/8/layout/vList4#1"/>
    <dgm:cxn modelId="{62153399-4834-4916-B4F4-1852DD4BF24B}" type="presOf" srcId="{3124C2AF-EA25-4E32-902D-10FB14B98E2E}" destId="{876AAD61-20E4-4B4D-9A23-7D1EE47039A3}" srcOrd="0" destOrd="5" presId="urn:microsoft.com/office/officeart/2005/8/layout/vList4#1"/>
    <dgm:cxn modelId="{76CF5C9A-7356-4980-81B2-FB88DD2905A8}" type="presOf" srcId="{EE6EB587-4A2D-4D98-9161-40F8D63ECB22}" destId="{876AAD61-20E4-4B4D-9A23-7D1EE47039A3}" srcOrd="0" destOrd="6" presId="urn:microsoft.com/office/officeart/2005/8/layout/vList4#1"/>
    <dgm:cxn modelId="{5216A2A0-146C-4A0D-9389-CDA1146183D8}" srcId="{6CE09DA5-E6A8-41E5-AA96-54E36E919551}" destId="{30D10BFE-7400-40D1-923F-9D79A7C4E4A4}" srcOrd="0" destOrd="0" parTransId="{2324F88A-CB47-40AF-A2AF-FE1340D3C1F3}" sibTransId="{9C68061E-A1B4-4D72-A2A5-995C78990068}"/>
    <dgm:cxn modelId="{517B0AA8-C473-4F18-A56B-431E17C26A49}" type="presOf" srcId="{B0653481-84F0-43F1-A34C-C0E2B1DD67EF}" destId="{D9C09B79-B1DF-4F31-8399-935E74A31D66}" srcOrd="0" destOrd="3" presId="urn:microsoft.com/office/officeart/2005/8/layout/vList4#1"/>
    <dgm:cxn modelId="{4CE483A8-0999-48B2-9DE0-2880C2333D0C}" srcId="{47BA41B0-895E-466D-89F2-C23ECC5C497C}" destId="{42D8F709-0DC4-4373-A754-0AC8D29A39B1}" srcOrd="8" destOrd="0" parTransId="{DAEE4AA3-61BB-495B-B6C8-65D5FA02D00C}" sibTransId="{E17265B9-38AB-48DD-A725-2BD83612FF53}"/>
    <dgm:cxn modelId="{7967EBB2-4A87-4168-B1B3-332C38C6E968}" type="presOf" srcId="{47BA41B0-895E-466D-89F2-C23ECC5C497C}" destId="{B2191072-9FF4-45C2-8FBB-FE8C8D05889C}" srcOrd="1" destOrd="0" presId="urn:microsoft.com/office/officeart/2005/8/layout/vList4#1"/>
    <dgm:cxn modelId="{F13789B5-96A7-45DC-937D-9FE16A9950E8}" srcId="{C8452A56-2770-49B9-AEA4-7F55A5640B1D}" destId="{827B6459-44A4-4724-AA25-43429CD51052}" srcOrd="1" destOrd="0" parTransId="{7F08F445-84A5-40F7-BD06-8E97F74B725D}" sibTransId="{A7202E1B-776E-442A-A80D-1E4E05F9339E}"/>
    <dgm:cxn modelId="{1888ECB5-B881-4AEB-A56B-E9209C78A00A}" type="presOf" srcId="{E25B43B6-37CD-4BD0-9444-68623834B30C}" destId="{B00F79D3-46E1-420C-ACFD-1BDAB6A70DF8}" srcOrd="1" destOrd="3" presId="urn:microsoft.com/office/officeart/2005/8/layout/vList4#1"/>
    <dgm:cxn modelId="{6A94ECB5-094B-4160-AC37-32E895A0A10A}" type="presOf" srcId="{47BA41B0-895E-466D-89F2-C23ECC5C497C}" destId="{D9C09B79-B1DF-4F31-8399-935E74A31D66}" srcOrd="0" destOrd="0" presId="urn:microsoft.com/office/officeart/2005/8/layout/vList4#1"/>
    <dgm:cxn modelId="{FBD410BC-5ED4-43A0-80B0-3D6317BC55FD}" type="presOf" srcId="{C05366B1-68AA-4035-AC0F-4F862C5306B5}" destId="{B2191072-9FF4-45C2-8FBB-FE8C8D05889C}" srcOrd="1" destOrd="4" presId="urn:microsoft.com/office/officeart/2005/8/layout/vList4#1"/>
    <dgm:cxn modelId="{B118C2BC-4E42-4456-98A9-AC9760545BD8}" srcId="{47BA41B0-895E-466D-89F2-C23ECC5C497C}" destId="{2B6FF2DB-B206-40F8-BEAE-D1D24A331526}" srcOrd="4" destOrd="0" parTransId="{E8B39E84-F50C-4327-973F-8D265A4B8442}" sibTransId="{1DCD85A3-1C4A-4B17-8B61-0EA43018E529}"/>
    <dgm:cxn modelId="{9472DABD-26D7-4374-A19E-0035626DDC55}" type="presOf" srcId="{6CE09DA5-E6A8-41E5-AA96-54E36E919551}" destId="{876AAD61-20E4-4B4D-9A23-7D1EE47039A3}" srcOrd="0" destOrd="0" presId="urn:microsoft.com/office/officeart/2005/8/layout/vList4#1"/>
    <dgm:cxn modelId="{BB2206C0-49D4-4BDA-852D-C73E7766FAF1}" type="presOf" srcId="{4079E201-7ADC-467B-B926-D48EEE9AD3F4}" destId="{B2191072-9FF4-45C2-8FBB-FE8C8D05889C}" srcOrd="1" destOrd="6" presId="urn:microsoft.com/office/officeart/2005/8/layout/vList4#1"/>
    <dgm:cxn modelId="{16ACA0C1-FA17-4DC7-B8BF-250E436D0F2A}" type="presOf" srcId="{1BEF430D-B61C-46CA-B397-DB013F72E587}" destId="{B2191072-9FF4-45C2-8FBB-FE8C8D05889C}" srcOrd="1" destOrd="8" presId="urn:microsoft.com/office/officeart/2005/8/layout/vList4#1"/>
    <dgm:cxn modelId="{6EEBDAC2-C2E3-4DE7-B912-65D862085469}" type="presOf" srcId="{391FA80E-3215-4E70-B820-C68EB92A6DED}" destId="{D9C09B79-B1DF-4F31-8399-935E74A31D66}" srcOrd="0" destOrd="7" presId="urn:microsoft.com/office/officeart/2005/8/layout/vList4#1"/>
    <dgm:cxn modelId="{1BEE15C8-97E1-44D9-90BF-8104743B4789}" type="presOf" srcId="{C8452A56-2770-49B9-AEA4-7F55A5640B1D}" destId="{B00F79D3-46E1-420C-ACFD-1BDAB6A70DF8}" srcOrd="1" destOrd="0" presId="urn:microsoft.com/office/officeart/2005/8/layout/vList4#1"/>
    <dgm:cxn modelId="{8654EBCC-D1FD-4B30-B283-9E27CEEAAFD0}" type="presOf" srcId="{42D8F709-0DC4-4373-A754-0AC8D29A39B1}" destId="{B2191072-9FF4-45C2-8FBB-FE8C8D05889C}" srcOrd="1" destOrd="9" presId="urn:microsoft.com/office/officeart/2005/8/layout/vList4#1"/>
    <dgm:cxn modelId="{A1A2D4D1-1107-4140-8562-C119BFF80DD9}" srcId="{6CE09DA5-E6A8-41E5-AA96-54E36E919551}" destId="{0FB5A8DB-24A8-4C27-A479-E5400C0B9236}" srcOrd="1" destOrd="0" parTransId="{343027EB-9FB2-43CB-A974-BB7BD561F697}" sibTransId="{2739A477-93C9-49CD-9972-1DDCC8423444}"/>
    <dgm:cxn modelId="{948286D5-B2FC-4A4C-9C6B-D881846BBFA3}" type="presOf" srcId="{1BEF430D-B61C-46CA-B397-DB013F72E587}" destId="{D9C09B79-B1DF-4F31-8399-935E74A31D66}" srcOrd="0" destOrd="8" presId="urn:microsoft.com/office/officeart/2005/8/layout/vList4#1"/>
    <dgm:cxn modelId="{9B7E22D9-26D6-4DAB-A8CE-4D6EAE1A2FC9}" type="presOf" srcId="{78B2FE48-1728-4B32-A660-5C90B0DA4CC9}" destId="{876AAD61-20E4-4B4D-9A23-7D1EE47039A3}" srcOrd="0" destOrd="7" presId="urn:microsoft.com/office/officeart/2005/8/layout/vList4#1"/>
    <dgm:cxn modelId="{85832CD9-44A0-4F05-BE52-14DD9CCBBD4A}" type="presOf" srcId="{E25B43B6-37CD-4BD0-9444-68623834B30C}" destId="{6DB1B4E9-DACE-4472-88A7-B06BBFE5CE28}" srcOrd="0" destOrd="3" presId="urn:microsoft.com/office/officeart/2005/8/layout/vList4#1"/>
    <dgm:cxn modelId="{38E95DE2-477A-412F-9A84-25789D23A7D7}" type="presOf" srcId="{EE6EB587-4A2D-4D98-9161-40F8D63ECB22}" destId="{FE62465C-AAF3-440E-A784-A152A38F76C8}" srcOrd="1" destOrd="6" presId="urn:microsoft.com/office/officeart/2005/8/layout/vList4#1"/>
    <dgm:cxn modelId="{F41332E5-087D-4737-BB49-E3949F9545BD}" srcId="{47BA41B0-895E-466D-89F2-C23ECC5C497C}" destId="{6DF32A56-10CA-47D6-98BD-2812CE459733}" srcOrd="1" destOrd="0" parTransId="{7FF1AC02-5C98-4D70-BE4E-CA2866EFCD68}" sibTransId="{33BD4C03-ADF0-4A68-858A-479B04FA689E}"/>
    <dgm:cxn modelId="{8239A7EB-A3EA-4172-BFB2-7BA0ADD18489}" type="presOf" srcId="{8CEBF267-7327-45E8-B978-DB5CDEFCC443}" destId="{876AAD61-20E4-4B4D-9A23-7D1EE47039A3}" srcOrd="0" destOrd="4" presId="urn:microsoft.com/office/officeart/2005/8/layout/vList4#1"/>
    <dgm:cxn modelId="{05926EEF-ED71-4D69-B564-214B70B1AABF}" srcId="{47BA41B0-895E-466D-89F2-C23ECC5C497C}" destId="{4079E201-7ADC-467B-B926-D48EEE9AD3F4}" srcOrd="5" destOrd="0" parTransId="{90C26250-45CB-45E8-B1D0-90CBE82E3703}" sibTransId="{955F582C-2B2D-4C23-A09E-00ABF65771B0}"/>
    <dgm:cxn modelId="{F778C6F5-0430-4C9F-BA68-BB4E19137A83}" type="presOf" srcId="{827B6459-44A4-4724-AA25-43429CD51052}" destId="{B00F79D3-46E1-420C-ACFD-1BDAB6A70DF8}" srcOrd="1" destOrd="2" presId="urn:microsoft.com/office/officeart/2005/8/layout/vList4#1"/>
    <dgm:cxn modelId="{2361FFFC-545E-46B3-9B7C-5CDC09116D19}" srcId="{47BA41B0-895E-466D-89F2-C23ECC5C497C}" destId="{1BEF430D-B61C-46CA-B397-DB013F72E587}" srcOrd="7" destOrd="0" parTransId="{1B360230-3FBB-4229-9367-A7D2D9C54721}" sibTransId="{3920BFDA-6B23-434F-83A0-4417BB19A1EB}"/>
    <dgm:cxn modelId="{D7AC9410-8C12-4C43-ABAE-3B96D009978A}" type="presParOf" srcId="{4B1D86A5-5604-46C5-8A0A-1AD0710CBDC4}" destId="{35A13194-B0D4-487D-94E9-00E4428B00F0}" srcOrd="0" destOrd="0" presId="urn:microsoft.com/office/officeart/2005/8/layout/vList4#1"/>
    <dgm:cxn modelId="{C2D0AB80-9D56-449B-A108-1EBEF542BD5C}" type="presParOf" srcId="{35A13194-B0D4-487D-94E9-00E4428B00F0}" destId="{876AAD61-20E4-4B4D-9A23-7D1EE47039A3}" srcOrd="0" destOrd="0" presId="urn:microsoft.com/office/officeart/2005/8/layout/vList4#1"/>
    <dgm:cxn modelId="{2C6D3E8B-AE09-4964-BD09-3590B087EC0E}" type="presParOf" srcId="{35A13194-B0D4-487D-94E9-00E4428B00F0}" destId="{56AE8135-35EA-4F0F-A53B-57FD3B62EDED}" srcOrd="1" destOrd="0" presId="urn:microsoft.com/office/officeart/2005/8/layout/vList4#1"/>
    <dgm:cxn modelId="{086265F8-2BA3-4E92-8537-98AE7AD3BF12}" type="presParOf" srcId="{35A13194-B0D4-487D-94E9-00E4428B00F0}" destId="{FE62465C-AAF3-440E-A784-A152A38F76C8}" srcOrd="2" destOrd="0" presId="urn:microsoft.com/office/officeart/2005/8/layout/vList4#1"/>
    <dgm:cxn modelId="{FFC592AB-1029-4FEF-8AC6-85C8859F359D}" type="presParOf" srcId="{4B1D86A5-5604-46C5-8A0A-1AD0710CBDC4}" destId="{BE86574A-12B3-44D0-853B-B77A190722BF}" srcOrd="1" destOrd="0" presId="urn:microsoft.com/office/officeart/2005/8/layout/vList4#1"/>
    <dgm:cxn modelId="{047A9AB0-78F1-4299-9A03-9F7424E4EB8B}" type="presParOf" srcId="{4B1D86A5-5604-46C5-8A0A-1AD0710CBDC4}" destId="{F0D75A4D-458D-4894-8691-202504A6A95A}" srcOrd="2" destOrd="0" presId="urn:microsoft.com/office/officeart/2005/8/layout/vList4#1"/>
    <dgm:cxn modelId="{2DFD5F73-E48E-4D86-9AF9-BB40785DD646}" type="presParOf" srcId="{F0D75A4D-458D-4894-8691-202504A6A95A}" destId="{6DB1B4E9-DACE-4472-88A7-B06BBFE5CE28}" srcOrd="0" destOrd="0" presId="urn:microsoft.com/office/officeart/2005/8/layout/vList4#1"/>
    <dgm:cxn modelId="{603983E3-F77E-4BD4-BE13-1F414FB1ABD9}" type="presParOf" srcId="{F0D75A4D-458D-4894-8691-202504A6A95A}" destId="{657A54AF-13A4-48A0-A1D7-C701D77903CE}" srcOrd="1" destOrd="0" presId="urn:microsoft.com/office/officeart/2005/8/layout/vList4#1"/>
    <dgm:cxn modelId="{CABD39DB-205D-4334-AF75-CB8F5082A878}" type="presParOf" srcId="{F0D75A4D-458D-4894-8691-202504A6A95A}" destId="{B00F79D3-46E1-420C-ACFD-1BDAB6A70DF8}" srcOrd="2" destOrd="0" presId="urn:microsoft.com/office/officeart/2005/8/layout/vList4#1"/>
    <dgm:cxn modelId="{84C95816-11BD-4728-9368-F28446A484A5}" type="presParOf" srcId="{4B1D86A5-5604-46C5-8A0A-1AD0710CBDC4}" destId="{3565A4F8-72E1-4244-8FAB-C35C74C099C5}" srcOrd="3" destOrd="0" presId="urn:microsoft.com/office/officeart/2005/8/layout/vList4#1"/>
    <dgm:cxn modelId="{545AECBA-4ADD-48C6-8DAF-01D81072A1B2}" type="presParOf" srcId="{4B1D86A5-5604-46C5-8A0A-1AD0710CBDC4}" destId="{DAF77E8D-3ABA-4B7E-83FB-6BED4E5E8F4F}" srcOrd="4" destOrd="0" presId="urn:microsoft.com/office/officeart/2005/8/layout/vList4#1"/>
    <dgm:cxn modelId="{64D1AD3F-261B-4950-A52F-9733525A5DB0}" type="presParOf" srcId="{DAF77E8D-3ABA-4B7E-83FB-6BED4E5E8F4F}" destId="{D9C09B79-B1DF-4F31-8399-935E74A31D66}" srcOrd="0" destOrd="0" presId="urn:microsoft.com/office/officeart/2005/8/layout/vList4#1"/>
    <dgm:cxn modelId="{729FB3A5-6F6F-491B-818E-ACD0D560537B}" type="presParOf" srcId="{DAF77E8D-3ABA-4B7E-83FB-6BED4E5E8F4F}" destId="{679851FE-85E2-40CA-B5C6-BD94B7BA863C}" srcOrd="1" destOrd="0" presId="urn:microsoft.com/office/officeart/2005/8/layout/vList4#1"/>
    <dgm:cxn modelId="{1BC7FFF9-8F25-496B-9C32-D0DD2349E361}" type="presParOf" srcId="{DAF77E8D-3ABA-4B7E-83FB-6BED4E5E8F4F}" destId="{B2191072-9FF4-45C2-8FBB-FE8C8D05889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00BFF-99BF-48C8-8677-28C564AD096E}"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77F67AB0-EAA9-46DD-BA6B-2E5787496CF2}">
      <dgm:prSet phldrT="[Text]"/>
      <dgm:spPr/>
      <dgm:t>
        <a:bodyPr/>
        <a:lstStyle/>
        <a:p>
          <a:r>
            <a:rPr lang="en-US" dirty="0"/>
            <a:t>Stable </a:t>
          </a:r>
        </a:p>
      </dgm:t>
    </dgm:pt>
    <dgm:pt modelId="{EE6A5F76-AD57-47EE-B2AE-DDF4FB6C82E8}" type="parTrans" cxnId="{8147DA63-F5B1-4FD5-BE72-7C15EE174815}">
      <dgm:prSet/>
      <dgm:spPr/>
      <dgm:t>
        <a:bodyPr/>
        <a:lstStyle/>
        <a:p>
          <a:endParaRPr lang="en-US"/>
        </a:p>
      </dgm:t>
    </dgm:pt>
    <dgm:pt modelId="{B97851C7-ACE9-4BFF-9F1B-6419679778A7}" type="sibTrans" cxnId="{8147DA63-F5B1-4FD5-BE72-7C15EE174815}">
      <dgm:prSet/>
      <dgm:spPr/>
      <dgm:t>
        <a:bodyPr/>
        <a:lstStyle/>
        <a:p>
          <a:endParaRPr lang="en-US"/>
        </a:p>
      </dgm:t>
    </dgm:pt>
    <dgm:pt modelId="{3865CAEE-DFCE-4D3C-99B8-86B94509CDA9}">
      <dgm:prSet phldrT="[Text]"/>
      <dgm:spPr/>
      <dgm:t>
        <a:bodyPr/>
        <a:lstStyle/>
        <a:p>
          <a:r>
            <a:rPr lang="en-US" dirty="0"/>
            <a:t>Pain &lt; 20 min </a:t>
          </a:r>
        </a:p>
      </dgm:t>
    </dgm:pt>
    <dgm:pt modelId="{888154CA-BC75-4F66-9F39-528A36E23783}" type="parTrans" cxnId="{6191875E-B2CF-428C-9A98-1268EDE6B512}">
      <dgm:prSet/>
      <dgm:spPr/>
      <dgm:t>
        <a:bodyPr/>
        <a:lstStyle/>
        <a:p>
          <a:endParaRPr lang="en-US"/>
        </a:p>
      </dgm:t>
    </dgm:pt>
    <dgm:pt modelId="{EBCFCB5A-141B-4AF7-81CA-5396784DAF41}" type="sibTrans" cxnId="{6191875E-B2CF-428C-9A98-1268EDE6B512}">
      <dgm:prSet/>
      <dgm:spPr/>
      <dgm:t>
        <a:bodyPr/>
        <a:lstStyle/>
        <a:p>
          <a:endParaRPr lang="en-US"/>
        </a:p>
      </dgm:t>
    </dgm:pt>
    <dgm:pt modelId="{8461ED1E-5FB4-459F-97A9-77994482EFCB}">
      <dgm:prSet phldrT="[Text]"/>
      <dgm:spPr/>
      <dgm:t>
        <a:bodyPr/>
        <a:lstStyle/>
        <a:p>
          <a:r>
            <a:rPr lang="en-US" b="1"/>
            <a:t>ST-segment depression </a:t>
          </a:r>
          <a:endParaRPr lang="en-US" dirty="0"/>
        </a:p>
      </dgm:t>
    </dgm:pt>
    <dgm:pt modelId="{03D9EED7-EED3-421B-B589-6B7418AB50E1}" type="parTrans" cxnId="{4D3CA84D-7A7E-438B-BC96-915F30F27F3C}">
      <dgm:prSet/>
      <dgm:spPr/>
      <dgm:t>
        <a:bodyPr/>
        <a:lstStyle/>
        <a:p>
          <a:endParaRPr lang="en-US"/>
        </a:p>
      </dgm:t>
    </dgm:pt>
    <dgm:pt modelId="{7F7A9124-0BF9-4D48-A413-566E4CA3F4CE}" type="sibTrans" cxnId="{4D3CA84D-7A7E-438B-BC96-915F30F27F3C}">
      <dgm:prSet/>
      <dgm:spPr/>
      <dgm:t>
        <a:bodyPr/>
        <a:lstStyle/>
        <a:p>
          <a:endParaRPr lang="en-US"/>
        </a:p>
      </dgm:t>
    </dgm:pt>
    <dgm:pt modelId="{AC6DC93B-40C4-493D-8743-D64927A47CFE}">
      <dgm:prSet phldrT="[Text]"/>
      <dgm:spPr>
        <a:solidFill>
          <a:srgbClr val="002060"/>
        </a:solidFill>
      </dgm:spPr>
      <dgm:t>
        <a:bodyPr/>
        <a:lstStyle/>
        <a:p>
          <a:r>
            <a:rPr lang="en-US" dirty="0"/>
            <a:t>Unstable </a:t>
          </a:r>
        </a:p>
      </dgm:t>
    </dgm:pt>
    <dgm:pt modelId="{5A7A9F28-3F0A-4600-A59A-8228EDAFBB99}" type="parTrans" cxnId="{4BBAD24D-D475-44E0-8B2D-B1F61705F9C7}">
      <dgm:prSet/>
      <dgm:spPr/>
      <dgm:t>
        <a:bodyPr/>
        <a:lstStyle/>
        <a:p>
          <a:endParaRPr lang="en-US"/>
        </a:p>
      </dgm:t>
    </dgm:pt>
    <dgm:pt modelId="{1B67D251-5446-4206-9064-2C0BDFC2B23B}" type="sibTrans" cxnId="{4BBAD24D-D475-44E0-8B2D-B1F61705F9C7}">
      <dgm:prSet/>
      <dgm:spPr/>
      <dgm:t>
        <a:bodyPr/>
        <a:lstStyle/>
        <a:p>
          <a:endParaRPr lang="en-US"/>
        </a:p>
      </dgm:t>
    </dgm:pt>
    <dgm:pt modelId="{808C30C0-8F73-4D81-A473-F8E586FA24A1}">
      <dgm:prSet phldrT="[Text]"/>
      <dgm:spPr/>
      <dgm:t>
        <a:bodyPr/>
        <a:lstStyle/>
        <a:p>
          <a:r>
            <a:rPr lang="en-US" sz="1700" dirty="0"/>
            <a:t>Pain &gt; 20 min </a:t>
          </a:r>
        </a:p>
      </dgm:t>
    </dgm:pt>
    <dgm:pt modelId="{2D23415D-1CE1-48E6-B080-69E3A28DCC8B}" type="parTrans" cxnId="{52771FC6-E476-43AF-896D-763A402EA543}">
      <dgm:prSet/>
      <dgm:spPr/>
      <dgm:t>
        <a:bodyPr/>
        <a:lstStyle/>
        <a:p>
          <a:endParaRPr lang="en-US"/>
        </a:p>
      </dgm:t>
    </dgm:pt>
    <dgm:pt modelId="{31FBACFF-BC2E-4E8A-8F31-1318874CFBE7}" type="sibTrans" cxnId="{52771FC6-E476-43AF-896D-763A402EA543}">
      <dgm:prSet/>
      <dgm:spPr/>
      <dgm:t>
        <a:bodyPr/>
        <a:lstStyle/>
        <a:p>
          <a:endParaRPr lang="en-US"/>
        </a:p>
      </dgm:t>
    </dgm:pt>
    <dgm:pt modelId="{96DB22D6-5455-405C-A485-824235DD666E}">
      <dgm:prSet phldrT="[Text]"/>
      <dgm:spPr>
        <a:solidFill>
          <a:srgbClr val="C00000"/>
        </a:solidFill>
      </dgm:spPr>
      <dgm:t>
        <a:bodyPr/>
        <a:lstStyle/>
        <a:p>
          <a:r>
            <a:rPr lang="en-US" b="0" u="none" dirty="0" err="1"/>
            <a:t>Prinzmetal</a:t>
          </a:r>
          <a:r>
            <a:rPr lang="en-US" b="0" u="none" dirty="0"/>
            <a:t> angina </a:t>
          </a:r>
        </a:p>
      </dgm:t>
    </dgm:pt>
    <dgm:pt modelId="{C54FD83D-F89D-485D-949D-42203BB8E221}" type="parTrans" cxnId="{C3ED699A-C96E-4C09-8480-7F6AA78862E1}">
      <dgm:prSet/>
      <dgm:spPr/>
      <dgm:t>
        <a:bodyPr/>
        <a:lstStyle/>
        <a:p>
          <a:endParaRPr lang="en-US"/>
        </a:p>
      </dgm:t>
    </dgm:pt>
    <dgm:pt modelId="{69DA56C9-B726-4235-A7A0-396486A46344}" type="sibTrans" cxnId="{C3ED699A-C96E-4C09-8480-7F6AA78862E1}">
      <dgm:prSet/>
      <dgm:spPr/>
      <dgm:t>
        <a:bodyPr/>
        <a:lstStyle/>
        <a:p>
          <a:endParaRPr lang="en-US"/>
        </a:p>
      </dgm:t>
    </dgm:pt>
    <dgm:pt modelId="{AA2AADFF-32C9-418D-A101-34E5FC389B37}">
      <dgm:prSet phldrT="[Text]" phldr="1"/>
      <dgm:spPr>
        <a:solidFill>
          <a:schemeClr val="accent1">
            <a:lumMod val="75000"/>
            <a:alpha val="90000"/>
          </a:schemeClr>
        </a:solidFill>
      </dgm:spPr>
      <dgm:t>
        <a:bodyPr/>
        <a:lstStyle/>
        <a:p>
          <a:endParaRPr lang="en-US" dirty="0"/>
        </a:p>
      </dgm:t>
    </dgm:pt>
    <dgm:pt modelId="{D0E14532-4164-4AF1-A303-35B34679EC2F}" type="parTrans" cxnId="{A6642D81-CBB1-40F9-BEE3-841718601F41}">
      <dgm:prSet/>
      <dgm:spPr/>
      <dgm:t>
        <a:bodyPr/>
        <a:lstStyle/>
        <a:p>
          <a:endParaRPr lang="en-US"/>
        </a:p>
      </dgm:t>
    </dgm:pt>
    <dgm:pt modelId="{78C8F4FA-FDF5-4A2D-B99D-94190C02E066}" type="sibTrans" cxnId="{A6642D81-CBB1-40F9-BEE3-841718601F41}">
      <dgm:prSet/>
      <dgm:spPr/>
      <dgm:t>
        <a:bodyPr/>
        <a:lstStyle/>
        <a:p>
          <a:endParaRPr lang="en-US"/>
        </a:p>
      </dgm:t>
    </dgm:pt>
    <dgm:pt modelId="{FB236CDC-CF8A-4894-85AD-95E837497415}">
      <dgm:prSet phldrT="[Text]"/>
      <dgm:spPr>
        <a:solidFill>
          <a:schemeClr val="accent1">
            <a:lumMod val="75000"/>
            <a:alpha val="90000"/>
          </a:schemeClr>
        </a:solidFill>
      </dgm:spPr>
      <dgm:t>
        <a:bodyPr/>
        <a:lstStyle/>
        <a:p>
          <a:r>
            <a:rPr lang="en-US" b="1"/>
            <a:t>ST-segment elevation</a:t>
          </a:r>
          <a:endParaRPr lang="en-US" b="1" dirty="0"/>
        </a:p>
      </dgm:t>
    </dgm:pt>
    <dgm:pt modelId="{C3FB9D81-0F3B-48CC-B97C-CD91C732FCB7}" type="parTrans" cxnId="{FFC940EB-A7C1-400C-A0BB-B68F1CAD03F7}">
      <dgm:prSet/>
      <dgm:spPr/>
      <dgm:t>
        <a:bodyPr/>
        <a:lstStyle/>
        <a:p>
          <a:endParaRPr lang="en-US"/>
        </a:p>
      </dgm:t>
    </dgm:pt>
    <dgm:pt modelId="{5452207E-D69D-457C-BCE3-46791AB81E83}" type="sibTrans" cxnId="{FFC940EB-A7C1-400C-A0BB-B68F1CAD03F7}">
      <dgm:prSet/>
      <dgm:spPr/>
      <dgm:t>
        <a:bodyPr/>
        <a:lstStyle/>
        <a:p>
          <a:endParaRPr lang="en-US"/>
        </a:p>
      </dgm:t>
    </dgm:pt>
    <dgm:pt modelId="{17617764-3987-4F05-AF82-D9AF5988D9CF}">
      <dgm:prSet phldrT="[Text]"/>
      <dgm:spPr/>
      <dgm:t>
        <a:bodyPr/>
        <a:lstStyle/>
        <a:p>
          <a:r>
            <a:rPr lang="en-US" b="1"/>
            <a:t>Relieved by rest or nitroglycerin</a:t>
          </a:r>
          <a:endParaRPr lang="en-US" dirty="0"/>
        </a:p>
      </dgm:t>
    </dgm:pt>
    <dgm:pt modelId="{61E871A3-F618-4C43-A65D-5AA7D69DF26F}" type="parTrans" cxnId="{1B6838FB-05B0-4FF1-8190-79C59D42FE0F}">
      <dgm:prSet/>
      <dgm:spPr/>
      <dgm:t>
        <a:bodyPr/>
        <a:lstStyle/>
        <a:p>
          <a:endParaRPr lang="en-US"/>
        </a:p>
      </dgm:t>
    </dgm:pt>
    <dgm:pt modelId="{21EE162F-0816-412B-A319-73467F3D5395}" type="sibTrans" cxnId="{1B6838FB-05B0-4FF1-8190-79C59D42FE0F}">
      <dgm:prSet/>
      <dgm:spPr/>
      <dgm:t>
        <a:bodyPr/>
        <a:lstStyle/>
        <a:p>
          <a:endParaRPr lang="en-US"/>
        </a:p>
      </dgm:t>
    </dgm:pt>
    <dgm:pt modelId="{97E2F923-E279-47B3-9B16-E4A2A70B574D}">
      <dgm:prSet/>
      <dgm:spPr/>
      <dgm:t>
        <a:bodyPr/>
        <a:lstStyle/>
        <a:p>
          <a:r>
            <a:rPr lang="en-US" sz="1700" b="1"/>
            <a:t>ST-segment depression </a:t>
          </a:r>
          <a:endParaRPr lang="en-US" sz="1700" dirty="0"/>
        </a:p>
      </dgm:t>
    </dgm:pt>
    <dgm:pt modelId="{A2A012AA-5D09-4A38-A406-B4486857AFB5}" type="parTrans" cxnId="{3BA9B385-0164-49F1-AC45-729F36668940}">
      <dgm:prSet/>
      <dgm:spPr/>
      <dgm:t>
        <a:bodyPr/>
        <a:lstStyle/>
        <a:p>
          <a:endParaRPr lang="en-US"/>
        </a:p>
      </dgm:t>
    </dgm:pt>
    <dgm:pt modelId="{0F2075CE-9566-4D73-9E4A-2C55FB43479B}" type="sibTrans" cxnId="{3BA9B385-0164-49F1-AC45-729F36668940}">
      <dgm:prSet/>
      <dgm:spPr/>
      <dgm:t>
        <a:bodyPr/>
        <a:lstStyle/>
        <a:p>
          <a:endParaRPr lang="en-US"/>
        </a:p>
      </dgm:t>
    </dgm:pt>
    <dgm:pt modelId="{0A6C89BC-025F-4FC2-99D6-AF329E94994F}">
      <dgm:prSet custT="1"/>
      <dgm:spPr/>
      <dgm:t>
        <a:bodyPr/>
        <a:lstStyle/>
        <a:p>
          <a:r>
            <a:rPr lang="en-US" sz="1700" b="1" dirty="0"/>
            <a:t>Not ( </a:t>
          </a:r>
          <a:r>
            <a:rPr lang="en-US" sz="1050" b="1" dirty="0"/>
            <a:t>according to previous slides </a:t>
          </a:r>
          <a:r>
            <a:rPr lang="en-US" sz="1700" b="1" dirty="0"/>
            <a:t>) Relieved by rest or nitroglycerin</a:t>
          </a:r>
          <a:endParaRPr lang="en-US" sz="1700" dirty="0"/>
        </a:p>
      </dgm:t>
    </dgm:pt>
    <dgm:pt modelId="{9D723684-B6F6-41BB-AFBF-6F48C5F76B49}" type="parTrans" cxnId="{8109790D-CC09-4FDA-9D72-DD8B117073D5}">
      <dgm:prSet/>
      <dgm:spPr/>
      <dgm:t>
        <a:bodyPr/>
        <a:lstStyle/>
        <a:p>
          <a:endParaRPr lang="en-US"/>
        </a:p>
      </dgm:t>
    </dgm:pt>
    <dgm:pt modelId="{90AFE5BA-7A36-49F6-BA94-6EFA1CBA1ACE}" type="sibTrans" cxnId="{8109790D-CC09-4FDA-9D72-DD8B117073D5}">
      <dgm:prSet/>
      <dgm:spPr/>
      <dgm:t>
        <a:bodyPr/>
        <a:lstStyle/>
        <a:p>
          <a:endParaRPr lang="en-US"/>
        </a:p>
      </dgm:t>
    </dgm:pt>
    <dgm:pt modelId="{18142E48-A63B-47A4-AE75-6D727BC7322C}">
      <dgm:prSet phldrT="[Text]"/>
      <dgm:spPr>
        <a:solidFill>
          <a:schemeClr val="accent1">
            <a:lumMod val="75000"/>
            <a:alpha val="90000"/>
          </a:schemeClr>
        </a:solidFill>
      </dgm:spPr>
      <dgm:t>
        <a:bodyPr/>
        <a:lstStyle/>
        <a:p>
          <a:r>
            <a:rPr lang="en-US" b="1"/>
            <a:t>. Relieved by nitroglycerin or calcium channel  </a:t>
          </a:r>
          <a:endParaRPr lang="en-US" b="1" dirty="0"/>
        </a:p>
      </dgm:t>
    </dgm:pt>
    <dgm:pt modelId="{BA323FCF-8262-4227-B2D2-B8A74DD08224}" type="parTrans" cxnId="{F5124288-B8A8-477C-A925-EAE965344E57}">
      <dgm:prSet/>
      <dgm:spPr/>
      <dgm:t>
        <a:bodyPr/>
        <a:lstStyle/>
        <a:p>
          <a:endParaRPr lang="en-US"/>
        </a:p>
      </dgm:t>
    </dgm:pt>
    <dgm:pt modelId="{731AC390-FA74-4834-868B-BF80648B0D35}" type="sibTrans" cxnId="{F5124288-B8A8-477C-A925-EAE965344E57}">
      <dgm:prSet/>
      <dgm:spPr/>
      <dgm:t>
        <a:bodyPr/>
        <a:lstStyle/>
        <a:p>
          <a:endParaRPr lang="en-US"/>
        </a:p>
      </dgm:t>
    </dgm:pt>
    <dgm:pt modelId="{FFCCB06F-3396-4905-82C0-8C933E872425}" type="pres">
      <dgm:prSet presAssocID="{4DD00BFF-99BF-48C8-8677-28C564AD096E}" presName="Name0" presStyleCnt="0">
        <dgm:presLayoutVars>
          <dgm:dir/>
          <dgm:animLvl val="lvl"/>
          <dgm:resizeHandles val="exact"/>
        </dgm:presLayoutVars>
      </dgm:prSet>
      <dgm:spPr/>
    </dgm:pt>
    <dgm:pt modelId="{5D4894E0-F26C-4806-9378-4735F9643444}" type="pres">
      <dgm:prSet presAssocID="{77F67AB0-EAA9-46DD-BA6B-2E5787496CF2}" presName="linNode" presStyleCnt="0"/>
      <dgm:spPr/>
    </dgm:pt>
    <dgm:pt modelId="{311FC3B2-2E8C-4E62-A3BC-6036E180EAEA}" type="pres">
      <dgm:prSet presAssocID="{77F67AB0-EAA9-46DD-BA6B-2E5787496CF2}" presName="parentText" presStyleLbl="node1" presStyleIdx="0" presStyleCnt="3">
        <dgm:presLayoutVars>
          <dgm:chMax val="1"/>
          <dgm:bulletEnabled val="1"/>
        </dgm:presLayoutVars>
      </dgm:prSet>
      <dgm:spPr/>
    </dgm:pt>
    <dgm:pt modelId="{BD1B111D-035E-4AD8-97A9-ABDCB83DAB79}" type="pres">
      <dgm:prSet presAssocID="{77F67AB0-EAA9-46DD-BA6B-2E5787496CF2}" presName="descendantText" presStyleLbl="alignAccFollowNode1" presStyleIdx="0" presStyleCnt="3">
        <dgm:presLayoutVars>
          <dgm:bulletEnabled val="1"/>
        </dgm:presLayoutVars>
      </dgm:prSet>
      <dgm:spPr/>
    </dgm:pt>
    <dgm:pt modelId="{306DDF64-7C2F-44BE-9833-9A5E6C15FD60}" type="pres">
      <dgm:prSet presAssocID="{B97851C7-ACE9-4BFF-9F1B-6419679778A7}" presName="sp" presStyleCnt="0"/>
      <dgm:spPr/>
    </dgm:pt>
    <dgm:pt modelId="{80A2FEF8-F5C6-4AF1-A662-7CA7959C5565}" type="pres">
      <dgm:prSet presAssocID="{AC6DC93B-40C4-493D-8743-D64927A47CFE}" presName="linNode" presStyleCnt="0"/>
      <dgm:spPr/>
    </dgm:pt>
    <dgm:pt modelId="{50CE7264-6065-4D34-A222-183B930C65E8}" type="pres">
      <dgm:prSet presAssocID="{AC6DC93B-40C4-493D-8743-D64927A47CFE}" presName="parentText" presStyleLbl="node1" presStyleIdx="1" presStyleCnt="3">
        <dgm:presLayoutVars>
          <dgm:chMax val="1"/>
          <dgm:bulletEnabled val="1"/>
        </dgm:presLayoutVars>
      </dgm:prSet>
      <dgm:spPr/>
    </dgm:pt>
    <dgm:pt modelId="{216D5E1F-64CA-4708-95E3-2084F849ED17}" type="pres">
      <dgm:prSet presAssocID="{AC6DC93B-40C4-493D-8743-D64927A47CFE}" presName="descendantText" presStyleLbl="alignAccFollowNode1" presStyleIdx="1" presStyleCnt="3">
        <dgm:presLayoutVars>
          <dgm:bulletEnabled val="1"/>
        </dgm:presLayoutVars>
      </dgm:prSet>
      <dgm:spPr/>
    </dgm:pt>
    <dgm:pt modelId="{E538049C-E123-4218-AEC4-67F854DCB6F9}" type="pres">
      <dgm:prSet presAssocID="{1B67D251-5446-4206-9064-2C0BDFC2B23B}" presName="sp" presStyleCnt="0"/>
      <dgm:spPr/>
    </dgm:pt>
    <dgm:pt modelId="{18E9792B-1AB8-4F8E-AF8A-813BD70FF982}" type="pres">
      <dgm:prSet presAssocID="{96DB22D6-5455-405C-A485-824235DD666E}" presName="linNode" presStyleCnt="0"/>
      <dgm:spPr/>
    </dgm:pt>
    <dgm:pt modelId="{D522AFB3-D723-4C4C-8BE9-7118F12F463D}" type="pres">
      <dgm:prSet presAssocID="{96DB22D6-5455-405C-A485-824235DD666E}" presName="parentText" presStyleLbl="node1" presStyleIdx="2" presStyleCnt="3">
        <dgm:presLayoutVars>
          <dgm:chMax val="1"/>
          <dgm:bulletEnabled val="1"/>
        </dgm:presLayoutVars>
      </dgm:prSet>
      <dgm:spPr/>
    </dgm:pt>
    <dgm:pt modelId="{DAC1ADED-22DA-4917-A304-9073866CBD3F}" type="pres">
      <dgm:prSet presAssocID="{96DB22D6-5455-405C-A485-824235DD666E}" presName="descendantText" presStyleLbl="alignAccFollowNode1" presStyleIdx="2" presStyleCnt="3">
        <dgm:presLayoutVars>
          <dgm:bulletEnabled val="1"/>
        </dgm:presLayoutVars>
      </dgm:prSet>
      <dgm:spPr/>
    </dgm:pt>
  </dgm:ptLst>
  <dgm:cxnLst>
    <dgm:cxn modelId="{6C550A05-6B89-4E7D-9CBB-ED30412B2509}" type="presOf" srcId="{AC6DC93B-40C4-493D-8743-D64927A47CFE}" destId="{50CE7264-6065-4D34-A222-183B930C65E8}" srcOrd="0" destOrd="0" presId="urn:microsoft.com/office/officeart/2005/8/layout/vList5"/>
    <dgm:cxn modelId="{8109790D-CC09-4FDA-9D72-DD8B117073D5}" srcId="{AC6DC93B-40C4-493D-8743-D64927A47CFE}" destId="{0A6C89BC-025F-4FC2-99D6-AF329E94994F}" srcOrd="2" destOrd="0" parTransId="{9D723684-B6F6-41BB-AFBF-6F48C5F76B49}" sibTransId="{90AFE5BA-7A36-49F6-BA94-6EFA1CBA1ACE}"/>
    <dgm:cxn modelId="{F0BAD22C-39D1-402A-B11F-0262DEA1E741}" type="presOf" srcId="{96DB22D6-5455-405C-A485-824235DD666E}" destId="{D522AFB3-D723-4C4C-8BE9-7118F12F463D}" srcOrd="0" destOrd="0" presId="urn:microsoft.com/office/officeart/2005/8/layout/vList5"/>
    <dgm:cxn modelId="{81485830-4CB3-4EBB-B6C4-DFAF1DE25479}" type="presOf" srcId="{3865CAEE-DFCE-4D3C-99B8-86B94509CDA9}" destId="{BD1B111D-035E-4AD8-97A9-ABDCB83DAB79}" srcOrd="0" destOrd="0" presId="urn:microsoft.com/office/officeart/2005/8/layout/vList5"/>
    <dgm:cxn modelId="{AFAA553E-C612-4AE4-BBD5-236F82BB0F34}" type="presOf" srcId="{8461ED1E-5FB4-459F-97A9-77994482EFCB}" destId="{BD1B111D-035E-4AD8-97A9-ABDCB83DAB79}" srcOrd="0" destOrd="1" presId="urn:microsoft.com/office/officeart/2005/8/layout/vList5"/>
    <dgm:cxn modelId="{3E094040-6DB0-475A-ACC5-3B5C4A28F0E9}" type="presOf" srcId="{18142E48-A63B-47A4-AE75-6D727BC7322C}" destId="{DAC1ADED-22DA-4917-A304-9073866CBD3F}" srcOrd="0" destOrd="2" presId="urn:microsoft.com/office/officeart/2005/8/layout/vList5"/>
    <dgm:cxn modelId="{6191875E-B2CF-428C-9A98-1268EDE6B512}" srcId="{77F67AB0-EAA9-46DD-BA6B-2E5787496CF2}" destId="{3865CAEE-DFCE-4D3C-99B8-86B94509CDA9}" srcOrd="0" destOrd="0" parTransId="{888154CA-BC75-4F66-9F39-528A36E23783}" sibTransId="{EBCFCB5A-141B-4AF7-81CA-5396784DAF41}"/>
    <dgm:cxn modelId="{8147DA63-F5B1-4FD5-BE72-7C15EE174815}" srcId="{4DD00BFF-99BF-48C8-8677-28C564AD096E}" destId="{77F67AB0-EAA9-46DD-BA6B-2E5787496CF2}" srcOrd="0" destOrd="0" parTransId="{EE6A5F76-AD57-47EE-B2AE-DDF4FB6C82E8}" sibTransId="{B97851C7-ACE9-4BFF-9F1B-6419679778A7}"/>
    <dgm:cxn modelId="{4D3CA84D-7A7E-438B-BC96-915F30F27F3C}" srcId="{77F67AB0-EAA9-46DD-BA6B-2E5787496CF2}" destId="{8461ED1E-5FB4-459F-97A9-77994482EFCB}" srcOrd="1" destOrd="0" parTransId="{03D9EED7-EED3-421B-B589-6B7418AB50E1}" sibTransId="{7F7A9124-0BF9-4D48-A413-566E4CA3F4CE}"/>
    <dgm:cxn modelId="{4BBAD24D-D475-44E0-8B2D-B1F61705F9C7}" srcId="{4DD00BFF-99BF-48C8-8677-28C564AD096E}" destId="{AC6DC93B-40C4-493D-8743-D64927A47CFE}" srcOrd="1" destOrd="0" parTransId="{5A7A9F28-3F0A-4600-A59A-8228EDAFBB99}" sibTransId="{1B67D251-5446-4206-9064-2C0BDFC2B23B}"/>
    <dgm:cxn modelId="{9B36A871-CA95-45C0-ADED-DBC18EF88FA0}" type="presOf" srcId="{4DD00BFF-99BF-48C8-8677-28C564AD096E}" destId="{FFCCB06F-3396-4905-82C0-8C933E872425}" srcOrd="0" destOrd="0" presId="urn:microsoft.com/office/officeart/2005/8/layout/vList5"/>
    <dgm:cxn modelId="{C6FEC27E-E75C-4E35-A532-444704582022}" type="presOf" srcId="{0A6C89BC-025F-4FC2-99D6-AF329E94994F}" destId="{216D5E1F-64CA-4708-95E3-2084F849ED17}" srcOrd="0" destOrd="2" presId="urn:microsoft.com/office/officeart/2005/8/layout/vList5"/>
    <dgm:cxn modelId="{A6642D81-CBB1-40F9-BEE3-841718601F41}" srcId="{96DB22D6-5455-405C-A485-824235DD666E}" destId="{AA2AADFF-32C9-418D-A101-34E5FC389B37}" srcOrd="0" destOrd="0" parTransId="{D0E14532-4164-4AF1-A303-35B34679EC2F}" sibTransId="{78C8F4FA-FDF5-4A2D-B99D-94190C02E066}"/>
    <dgm:cxn modelId="{3BA9B385-0164-49F1-AC45-729F36668940}" srcId="{AC6DC93B-40C4-493D-8743-D64927A47CFE}" destId="{97E2F923-E279-47B3-9B16-E4A2A70B574D}" srcOrd="1" destOrd="0" parTransId="{A2A012AA-5D09-4A38-A406-B4486857AFB5}" sibTransId="{0F2075CE-9566-4D73-9E4A-2C55FB43479B}"/>
    <dgm:cxn modelId="{F5124288-B8A8-477C-A925-EAE965344E57}" srcId="{96DB22D6-5455-405C-A485-824235DD666E}" destId="{18142E48-A63B-47A4-AE75-6D727BC7322C}" srcOrd="2" destOrd="0" parTransId="{BA323FCF-8262-4227-B2D2-B8A74DD08224}" sibTransId="{731AC390-FA74-4834-868B-BF80648B0D35}"/>
    <dgm:cxn modelId="{C3ED699A-C96E-4C09-8480-7F6AA78862E1}" srcId="{4DD00BFF-99BF-48C8-8677-28C564AD096E}" destId="{96DB22D6-5455-405C-A485-824235DD666E}" srcOrd="2" destOrd="0" parTransId="{C54FD83D-F89D-485D-949D-42203BB8E221}" sibTransId="{69DA56C9-B726-4235-A7A0-396486A46344}"/>
    <dgm:cxn modelId="{E8AE8CA5-A922-456F-B080-F4364D08A11B}" type="presOf" srcId="{17617764-3987-4F05-AF82-D9AF5988D9CF}" destId="{BD1B111D-035E-4AD8-97A9-ABDCB83DAB79}" srcOrd="0" destOrd="2" presId="urn:microsoft.com/office/officeart/2005/8/layout/vList5"/>
    <dgm:cxn modelId="{2BB5EFBD-EE43-459A-9CFE-BA30F69DBDFF}" type="presOf" srcId="{FB236CDC-CF8A-4894-85AD-95E837497415}" destId="{DAC1ADED-22DA-4917-A304-9073866CBD3F}" srcOrd="0" destOrd="1" presId="urn:microsoft.com/office/officeart/2005/8/layout/vList5"/>
    <dgm:cxn modelId="{52771FC6-E476-43AF-896D-763A402EA543}" srcId="{AC6DC93B-40C4-493D-8743-D64927A47CFE}" destId="{808C30C0-8F73-4D81-A473-F8E586FA24A1}" srcOrd="0" destOrd="0" parTransId="{2D23415D-1CE1-48E6-B080-69E3A28DCC8B}" sibTransId="{31FBACFF-BC2E-4E8A-8F31-1318874CFBE7}"/>
    <dgm:cxn modelId="{C60D87D3-A168-47B1-9DB7-3E9418D9DB9C}" type="presOf" srcId="{97E2F923-E279-47B3-9B16-E4A2A70B574D}" destId="{216D5E1F-64CA-4708-95E3-2084F849ED17}" srcOrd="0" destOrd="1" presId="urn:microsoft.com/office/officeart/2005/8/layout/vList5"/>
    <dgm:cxn modelId="{FFC940EB-A7C1-400C-A0BB-B68F1CAD03F7}" srcId="{96DB22D6-5455-405C-A485-824235DD666E}" destId="{FB236CDC-CF8A-4894-85AD-95E837497415}" srcOrd="1" destOrd="0" parTransId="{C3FB9D81-0F3B-48CC-B97C-CD91C732FCB7}" sibTransId="{5452207E-D69D-457C-BCE3-46791AB81E83}"/>
    <dgm:cxn modelId="{9ECF59EE-F773-4741-AC90-C2D753752685}" type="presOf" srcId="{77F67AB0-EAA9-46DD-BA6B-2E5787496CF2}" destId="{311FC3B2-2E8C-4E62-A3BC-6036E180EAEA}" srcOrd="0" destOrd="0" presId="urn:microsoft.com/office/officeart/2005/8/layout/vList5"/>
    <dgm:cxn modelId="{91A123F6-1F2E-4FF7-916A-73E57D604007}" type="presOf" srcId="{AA2AADFF-32C9-418D-A101-34E5FC389B37}" destId="{DAC1ADED-22DA-4917-A304-9073866CBD3F}" srcOrd="0" destOrd="0" presId="urn:microsoft.com/office/officeart/2005/8/layout/vList5"/>
    <dgm:cxn modelId="{6C96ACF8-494A-4E65-B205-674907FD001B}" type="presOf" srcId="{808C30C0-8F73-4D81-A473-F8E586FA24A1}" destId="{216D5E1F-64CA-4708-95E3-2084F849ED17}" srcOrd="0" destOrd="0" presId="urn:microsoft.com/office/officeart/2005/8/layout/vList5"/>
    <dgm:cxn modelId="{1B6838FB-05B0-4FF1-8190-79C59D42FE0F}" srcId="{77F67AB0-EAA9-46DD-BA6B-2E5787496CF2}" destId="{17617764-3987-4F05-AF82-D9AF5988D9CF}" srcOrd="2" destOrd="0" parTransId="{61E871A3-F618-4C43-A65D-5AA7D69DF26F}" sibTransId="{21EE162F-0816-412B-A319-73467F3D5395}"/>
    <dgm:cxn modelId="{02294BB6-1B5B-4636-8190-32CB4E4233E8}" type="presParOf" srcId="{FFCCB06F-3396-4905-82C0-8C933E872425}" destId="{5D4894E0-F26C-4806-9378-4735F9643444}" srcOrd="0" destOrd="0" presId="urn:microsoft.com/office/officeart/2005/8/layout/vList5"/>
    <dgm:cxn modelId="{9158D62C-596F-4C85-8C61-612946DC2206}" type="presParOf" srcId="{5D4894E0-F26C-4806-9378-4735F9643444}" destId="{311FC3B2-2E8C-4E62-A3BC-6036E180EAEA}" srcOrd="0" destOrd="0" presId="urn:microsoft.com/office/officeart/2005/8/layout/vList5"/>
    <dgm:cxn modelId="{A75BBB72-5317-4FEA-A9C6-810AD8C3BB09}" type="presParOf" srcId="{5D4894E0-F26C-4806-9378-4735F9643444}" destId="{BD1B111D-035E-4AD8-97A9-ABDCB83DAB79}" srcOrd="1" destOrd="0" presId="urn:microsoft.com/office/officeart/2005/8/layout/vList5"/>
    <dgm:cxn modelId="{841A8829-12BC-46A4-9FFF-E589115E0990}" type="presParOf" srcId="{FFCCB06F-3396-4905-82C0-8C933E872425}" destId="{306DDF64-7C2F-44BE-9833-9A5E6C15FD60}" srcOrd="1" destOrd="0" presId="urn:microsoft.com/office/officeart/2005/8/layout/vList5"/>
    <dgm:cxn modelId="{2705A0DE-88DB-4EA9-B1FC-380A70A4B3CF}" type="presParOf" srcId="{FFCCB06F-3396-4905-82C0-8C933E872425}" destId="{80A2FEF8-F5C6-4AF1-A662-7CA7959C5565}" srcOrd="2" destOrd="0" presId="urn:microsoft.com/office/officeart/2005/8/layout/vList5"/>
    <dgm:cxn modelId="{89AA00D1-B522-430F-B229-9D4512E8A015}" type="presParOf" srcId="{80A2FEF8-F5C6-4AF1-A662-7CA7959C5565}" destId="{50CE7264-6065-4D34-A222-183B930C65E8}" srcOrd="0" destOrd="0" presId="urn:microsoft.com/office/officeart/2005/8/layout/vList5"/>
    <dgm:cxn modelId="{54CB849F-342E-400A-84C9-53E488461546}" type="presParOf" srcId="{80A2FEF8-F5C6-4AF1-A662-7CA7959C5565}" destId="{216D5E1F-64CA-4708-95E3-2084F849ED17}" srcOrd="1" destOrd="0" presId="urn:microsoft.com/office/officeart/2005/8/layout/vList5"/>
    <dgm:cxn modelId="{7F7477F0-34E5-4CDB-B775-4C66334307D6}" type="presParOf" srcId="{FFCCB06F-3396-4905-82C0-8C933E872425}" destId="{E538049C-E123-4218-AEC4-67F854DCB6F9}" srcOrd="3" destOrd="0" presId="urn:microsoft.com/office/officeart/2005/8/layout/vList5"/>
    <dgm:cxn modelId="{B563A1C8-341A-4B78-80A3-90A886F01AD0}" type="presParOf" srcId="{FFCCB06F-3396-4905-82C0-8C933E872425}" destId="{18E9792B-1AB8-4F8E-AF8A-813BD70FF982}" srcOrd="4" destOrd="0" presId="urn:microsoft.com/office/officeart/2005/8/layout/vList5"/>
    <dgm:cxn modelId="{83484BF3-2AD9-4909-B4FA-F5A7908AEE0F}" type="presParOf" srcId="{18E9792B-1AB8-4F8E-AF8A-813BD70FF982}" destId="{D522AFB3-D723-4C4C-8BE9-7118F12F463D}" srcOrd="0" destOrd="0" presId="urn:microsoft.com/office/officeart/2005/8/layout/vList5"/>
    <dgm:cxn modelId="{2D9D2971-BDAD-4456-B886-DC52758607AA}" type="presParOf" srcId="{18E9792B-1AB8-4F8E-AF8A-813BD70FF982}" destId="{DAC1ADED-22DA-4917-A304-9073866CBD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00BFF-99BF-48C8-8677-28C564AD096E}"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77F67AB0-EAA9-46DD-BA6B-2E5787496CF2}">
      <dgm:prSet phldrT="[Text]"/>
      <dgm:spPr/>
      <dgm:t>
        <a:bodyPr/>
        <a:lstStyle/>
        <a:p>
          <a:r>
            <a:rPr lang="en-US" dirty="0"/>
            <a:t>Stable </a:t>
          </a:r>
        </a:p>
      </dgm:t>
    </dgm:pt>
    <dgm:pt modelId="{EE6A5F76-AD57-47EE-B2AE-DDF4FB6C82E8}" type="parTrans" cxnId="{8147DA63-F5B1-4FD5-BE72-7C15EE174815}">
      <dgm:prSet/>
      <dgm:spPr/>
      <dgm:t>
        <a:bodyPr/>
        <a:lstStyle/>
        <a:p>
          <a:endParaRPr lang="en-US"/>
        </a:p>
      </dgm:t>
    </dgm:pt>
    <dgm:pt modelId="{B97851C7-ACE9-4BFF-9F1B-6419679778A7}" type="sibTrans" cxnId="{8147DA63-F5B1-4FD5-BE72-7C15EE174815}">
      <dgm:prSet/>
      <dgm:spPr/>
      <dgm:t>
        <a:bodyPr/>
        <a:lstStyle/>
        <a:p>
          <a:endParaRPr lang="en-US"/>
        </a:p>
      </dgm:t>
    </dgm:pt>
    <dgm:pt modelId="{3865CAEE-DFCE-4D3C-99B8-86B94509CDA9}">
      <dgm:prSet phldrT="[Text]"/>
      <dgm:spPr/>
      <dgm:t>
        <a:bodyPr/>
        <a:lstStyle/>
        <a:p>
          <a:r>
            <a:rPr lang="en-US" dirty="0"/>
            <a:t>Pain &lt; 20 min </a:t>
          </a:r>
        </a:p>
      </dgm:t>
    </dgm:pt>
    <dgm:pt modelId="{888154CA-BC75-4F66-9F39-528A36E23783}" type="parTrans" cxnId="{6191875E-B2CF-428C-9A98-1268EDE6B512}">
      <dgm:prSet/>
      <dgm:spPr/>
      <dgm:t>
        <a:bodyPr/>
        <a:lstStyle/>
        <a:p>
          <a:endParaRPr lang="en-US"/>
        </a:p>
      </dgm:t>
    </dgm:pt>
    <dgm:pt modelId="{EBCFCB5A-141B-4AF7-81CA-5396784DAF41}" type="sibTrans" cxnId="{6191875E-B2CF-428C-9A98-1268EDE6B512}">
      <dgm:prSet/>
      <dgm:spPr/>
      <dgm:t>
        <a:bodyPr/>
        <a:lstStyle/>
        <a:p>
          <a:endParaRPr lang="en-US"/>
        </a:p>
      </dgm:t>
    </dgm:pt>
    <dgm:pt modelId="{8461ED1E-5FB4-459F-97A9-77994482EFCB}">
      <dgm:prSet phldrT="[Text]"/>
      <dgm:spPr/>
      <dgm:t>
        <a:bodyPr/>
        <a:lstStyle/>
        <a:p>
          <a:r>
            <a:rPr lang="en-US" b="1" dirty="0"/>
            <a:t>ST-segment depression </a:t>
          </a:r>
          <a:endParaRPr lang="en-US" dirty="0"/>
        </a:p>
      </dgm:t>
    </dgm:pt>
    <dgm:pt modelId="{03D9EED7-EED3-421B-B589-6B7418AB50E1}" type="parTrans" cxnId="{4D3CA84D-7A7E-438B-BC96-915F30F27F3C}">
      <dgm:prSet/>
      <dgm:spPr/>
      <dgm:t>
        <a:bodyPr/>
        <a:lstStyle/>
        <a:p>
          <a:endParaRPr lang="en-US"/>
        </a:p>
      </dgm:t>
    </dgm:pt>
    <dgm:pt modelId="{7F7A9124-0BF9-4D48-A413-566E4CA3F4CE}" type="sibTrans" cxnId="{4D3CA84D-7A7E-438B-BC96-915F30F27F3C}">
      <dgm:prSet/>
      <dgm:spPr/>
      <dgm:t>
        <a:bodyPr/>
        <a:lstStyle/>
        <a:p>
          <a:endParaRPr lang="en-US"/>
        </a:p>
      </dgm:t>
    </dgm:pt>
    <dgm:pt modelId="{AC6DC93B-40C4-493D-8743-D64927A47CFE}">
      <dgm:prSet phldrT="[Text]"/>
      <dgm:spPr>
        <a:solidFill>
          <a:schemeClr val="tx2">
            <a:lumMod val="65000"/>
            <a:lumOff val="35000"/>
          </a:schemeClr>
        </a:solidFill>
      </dgm:spPr>
      <dgm:t>
        <a:bodyPr/>
        <a:lstStyle/>
        <a:p>
          <a:r>
            <a:rPr lang="en-US" dirty="0"/>
            <a:t>Unstable </a:t>
          </a:r>
        </a:p>
      </dgm:t>
    </dgm:pt>
    <dgm:pt modelId="{5A7A9F28-3F0A-4600-A59A-8228EDAFBB99}" type="parTrans" cxnId="{4BBAD24D-D475-44E0-8B2D-B1F61705F9C7}">
      <dgm:prSet/>
      <dgm:spPr/>
      <dgm:t>
        <a:bodyPr/>
        <a:lstStyle/>
        <a:p>
          <a:endParaRPr lang="en-US"/>
        </a:p>
      </dgm:t>
    </dgm:pt>
    <dgm:pt modelId="{1B67D251-5446-4206-9064-2C0BDFC2B23B}" type="sibTrans" cxnId="{4BBAD24D-D475-44E0-8B2D-B1F61705F9C7}">
      <dgm:prSet/>
      <dgm:spPr/>
      <dgm:t>
        <a:bodyPr/>
        <a:lstStyle/>
        <a:p>
          <a:endParaRPr lang="en-US"/>
        </a:p>
      </dgm:t>
    </dgm:pt>
    <dgm:pt modelId="{808C30C0-8F73-4D81-A473-F8E586FA24A1}">
      <dgm:prSet phldrT="[Text]"/>
      <dgm:spPr/>
      <dgm:t>
        <a:bodyPr/>
        <a:lstStyle/>
        <a:p>
          <a:r>
            <a:rPr lang="en-US" dirty="0"/>
            <a:t>Pain &gt; 20 min </a:t>
          </a:r>
        </a:p>
      </dgm:t>
    </dgm:pt>
    <dgm:pt modelId="{2D23415D-1CE1-48E6-B080-69E3A28DCC8B}" type="parTrans" cxnId="{52771FC6-E476-43AF-896D-763A402EA543}">
      <dgm:prSet/>
      <dgm:spPr/>
      <dgm:t>
        <a:bodyPr/>
        <a:lstStyle/>
        <a:p>
          <a:endParaRPr lang="en-US"/>
        </a:p>
      </dgm:t>
    </dgm:pt>
    <dgm:pt modelId="{31FBACFF-BC2E-4E8A-8F31-1318874CFBE7}" type="sibTrans" cxnId="{52771FC6-E476-43AF-896D-763A402EA543}">
      <dgm:prSet/>
      <dgm:spPr/>
      <dgm:t>
        <a:bodyPr/>
        <a:lstStyle/>
        <a:p>
          <a:endParaRPr lang="en-US"/>
        </a:p>
      </dgm:t>
    </dgm:pt>
    <dgm:pt modelId="{96DB22D6-5455-405C-A485-824235DD666E}">
      <dgm:prSet phldrT="[Text]"/>
      <dgm:spPr>
        <a:solidFill>
          <a:srgbClr val="0070C0"/>
        </a:solidFill>
      </dgm:spPr>
      <dgm:t>
        <a:bodyPr/>
        <a:lstStyle/>
        <a:p>
          <a:r>
            <a:rPr lang="en-US" b="0" u="none" dirty="0" err="1"/>
            <a:t>Prinzmetal</a:t>
          </a:r>
          <a:r>
            <a:rPr lang="en-US" b="0" u="none" dirty="0"/>
            <a:t> angina </a:t>
          </a:r>
        </a:p>
      </dgm:t>
    </dgm:pt>
    <dgm:pt modelId="{C54FD83D-F89D-485D-949D-42203BB8E221}" type="parTrans" cxnId="{C3ED699A-C96E-4C09-8480-7F6AA78862E1}">
      <dgm:prSet/>
      <dgm:spPr/>
      <dgm:t>
        <a:bodyPr/>
        <a:lstStyle/>
        <a:p>
          <a:endParaRPr lang="en-US"/>
        </a:p>
      </dgm:t>
    </dgm:pt>
    <dgm:pt modelId="{69DA56C9-B726-4235-A7A0-396486A46344}" type="sibTrans" cxnId="{C3ED699A-C96E-4C09-8480-7F6AA78862E1}">
      <dgm:prSet/>
      <dgm:spPr/>
      <dgm:t>
        <a:bodyPr/>
        <a:lstStyle/>
        <a:p>
          <a:endParaRPr lang="en-US"/>
        </a:p>
      </dgm:t>
    </dgm:pt>
    <dgm:pt modelId="{AA2AADFF-32C9-418D-A101-34E5FC389B37}">
      <dgm:prSet phldrT="[Text]" phldr="1"/>
      <dgm:spPr/>
      <dgm:t>
        <a:bodyPr/>
        <a:lstStyle/>
        <a:p>
          <a:endParaRPr lang="en-US" dirty="0"/>
        </a:p>
      </dgm:t>
    </dgm:pt>
    <dgm:pt modelId="{D0E14532-4164-4AF1-A303-35B34679EC2F}" type="parTrans" cxnId="{A6642D81-CBB1-40F9-BEE3-841718601F41}">
      <dgm:prSet/>
      <dgm:spPr/>
      <dgm:t>
        <a:bodyPr/>
        <a:lstStyle/>
        <a:p>
          <a:endParaRPr lang="en-US"/>
        </a:p>
      </dgm:t>
    </dgm:pt>
    <dgm:pt modelId="{78C8F4FA-FDF5-4A2D-B99D-94190C02E066}" type="sibTrans" cxnId="{A6642D81-CBB1-40F9-BEE3-841718601F41}">
      <dgm:prSet/>
      <dgm:spPr/>
      <dgm:t>
        <a:bodyPr/>
        <a:lstStyle/>
        <a:p>
          <a:endParaRPr lang="en-US"/>
        </a:p>
      </dgm:t>
    </dgm:pt>
    <dgm:pt modelId="{FB236CDC-CF8A-4894-85AD-95E837497415}">
      <dgm:prSet phldrT="[Text]"/>
      <dgm:spPr/>
      <dgm:t>
        <a:bodyPr/>
        <a:lstStyle/>
        <a:p>
          <a:r>
            <a:rPr lang="en-US" b="1" dirty="0"/>
            <a:t>ST-segment elevation</a:t>
          </a:r>
        </a:p>
      </dgm:t>
    </dgm:pt>
    <dgm:pt modelId="{C3FB9D81-0F3B-48CC-B97C-CD91C732FCB7}" type="parTrans" cxnId="{FFC940EB-A7C1-400C-A0BB-B68F1CAD03F7}">
      <dgm:prSet/>
      <dgm:spPr/>
      <dgm:t>
        <a:bodyPr/>
        <a:lstStyle/>
        <a:p>
          <a:endParaRPr lang="en-US"/>
        </a:p>
      </dgm:t>
    </dgm:pt>
    <dgm:pt modelId="{5452207E-D69D-457C-BCE3-46791AB81E83}" type="sibTrans" cxnId="{FFC940EB-A7C1-400C-A0BB-B68F1CAD03F7}">
      <dgm:prSet/>
      <dgm:spPr/>
      <dgm:t>
        <a:bodyPr/>
        <a:lstStyle/>
        <a:p>
          <a:endParaRPr lang="en-US"/>
        </a:p>
      </dgm:t>
    </dgm:pt>
    <dgm:pt modelId="{17617764-3987-4F05-AF82-D9AF5988D9CF}">
      <dgm:prSet phldrT="[Text]"/>
      <dgm:spPr/>
      <dgm:t>
        <a:bodyPr/>
        <a:lstStyle/>
        <a:p>
          <a:r>
            <a:rPr lang="en-US" b="1" dirty="0"/>
            <a:t>Relieved by rest or nitroglycerin</a:t>
          </a:r>
          <a:endParaRPr lang="en-US" dirty="0"/>
        </a:p>
      </dgm:t>
    </dgm:pt>
    <dgm:pt modelId="{61E871A3-F618-4C43-A65D-5AA7D69DF26F}" type="parTrans" cxnId="{1B6838FB-05B0-4FF1-8190-79C59D42FE0F}">
      <dgm:prSet/>
      <dgm:spPr/>
      <dgm:t>
        <a:bodyPr/>
        <a:lstStyle/>
        <a:p>
          <a:endParaRPr lang="en-US"/>
        </a:p>
      </dgm:t>
    </dgm:pt>
    <dgm:pt modelId="{21EE162F-0816-412B-A319-73467F3D5395}" type="sibTrans" cxnId="{1B6838FB-05B0-4FF1-8190-79C59D42FE0F}">
      <dgm:prSet/>
      <dgm:spPr/>
      <dgm:t>
        <a:bodyPr/>
        <a:lstStyle/>
        <a:p>
          <a:endParaRPr lang="en-US"/>
        </a:p>
      </dgm:t>
    </dgm:pt>
    <dgm:pt modelId="{97E2F923-E279-47B3-9B16-E4A2A70B574D}">
      <dgm:prSet/>
      <dgm:spPr/>
      <dgm:t>
        <a:bodyPr/>
        <a:lstStyle/>
        <a:p>
          <a:r>
            <a:rPr lang="en-US" b="1" dirty="0"/>
            <a:t>ST-segment depression </a:t>
          </a:r>
          <a:endParaRPr lang="en-US" dirty="0"/>
        </a:p>
      </dgm:t>
    </dgm:pt>
    <dgm:pt modelId="{A2A012AA-5D09-4A38-A406-B4486857AFB5}" type="parTrans" cxnId="{3BA9B385-0164-49F1-AC45-729F36668940}">
      <dgm:prSet/>
      <dgm:spPr/>
      <dgm:t>
        <a:bodyPr/>
        <a:lstStyle/>
        <a:p>
          <a:endParaRPr lang="en-US"/>
        </a:p>
      </dgm:t>
    </dgm:pt>
    <dgm:pt modelId="{0F2075CE-9566-4D73-9E4A-2C55FB43479B}" type="sibTrans" cxnId="{3BA9B385-0164-49F1-AC45-729F36668940}">
      <dgm:prSet/>
      <dgm:spPr/>
      <dgm:t>
        <a:bodyPr/>
        <a:lstStyle/>
        <a:p>
          <a:endParaRPr lang="en-US"/>
        </a:p>
      </dgm:t>
    </dgm:pt>
    <dgm:pt modelId="{0A6C89BC-025F-4FC2-99D6-AF329E94994F}">
      <dgm:prSet/>
      <dgm:spPr/>
      <dgm:t>
        <a:bodyPr/>
        <a:lstStyle/>
        <a:p>
          <a:r>
            <a:rPr lang="en-US" b="1" dirty="0"/>
            <a:t>Relieved by rest or nitroglycerin</a:t>
          </a:r>
          <a:endParaRPr lang="en-US" dirty="0"/>
        </a:p>
      </dgm:t>
    </dgm:pt>
    <dgm:pt modelId="{9D723684-B6F6-41BB-AFBF-6F48C5F76B49}" type="parTrans" cxnId="{8109790D-CC09-4FDA-9D72-DD8B117073D5}">
      <dgm:prSet/>
      <dgm:spPr/>
      <dgm:t>
        <a:bodyPr/>
        <a:lstStyle/>
        <a:p>
          <a:endParaRPr lang="en-US"/>
        </a:p>
      </dgm:t>
    </dgm:pt>
    <dgm:pt modelId="{90AFE5BA-7A36-49F6-BA94-6EFA1CBA1ACE}" type="sibTrans" cxnId="{8109790D-CC09-4FDA-9D72-DD8B117073D5}">
      <dgm:prSet/>
      <dgm:spPr/>
      <dgm:t>
        <a:bodyPr/>
        <a:lstStyle/>
        <a:p>
          <a:endParaRPr lang="en-US"/>
        </a:p>
      </dgm:t>
    </dgm:pt>
    <dgm:pt modelId="{18142E48-A63B-47A4-AE75-6D727BC7322C}">
      <dgm:prSet phldrT="[Text]"/>
      <dgm:spPr/>
      <dgm:t>
        <a:bodyPr/>
        <a:lstStyle/>
        <a:p>
          <a:r>
            <a:rPr lang="en-US" b="1" dirty="0"/>
            <a:t>. Relieved by nitroglycerin or calcium channel  </a:t>
          </a:r>
        </a:p>
      </dgm:t>
    </dgm:pt>
    <dgm:pt modelId="{BA323FCF-8262-4227-B2D2-B8A74DD08224}" type="parTrans" cxnId="{F5124288-B8A8-477C-A925-EAE965344E57}">
      <dgm:prSet/>
      <dgm:spPr/>
      <dgm:t>
        <a:bodyPr/>
        <a:lstStyle/>
        <a:p>
          <a:endParaRPr lang="en-US"/>
        </a:p>
      </dgm:t>
    </dgm:pt>
    <dgm:pt modelId="{731AC390-FA74-4834-868B-BF80648B0D35}" type="sibTrans" cxnId="{F5124288-B8A8-477C-A925-EAE965344E57}">
      <dgm:prSet/>
      <dgm:spPr/>
      <dgm:t>
        <a:bodyPr/>
        <a:lstStyle/>
        <a:p>
          <a:endParaRPr lang="en-US"/>
        </a:p>
      </dgm:t>
    </dgm:pt>
    <dgm:pt modelId="{FFCCB06F-3396-4905-82C0-8C933E872425}" type="pres">
      <dgm:prSet presAssocID="{4DD00BFF-99BF-48C8-8677-28C564AD096E}" presName="Name0" presStyleCnt="0">
        <dgm:presLayoutVars>
          <dgm:dir/>
          <dgm:animLvl val="lvl"/>
          <dgm:resizeHandles val="exact"/>
        </dgm:presLayoutVars>
      </dgm:prSet>
      <dgm:spPr/>
    </dgm:pt>
    <dgm:pt modelId="{5D4894E0-F26C-4806-9378-4735F9643444}" type="pres">
      <dgm:prSet presAssocID="{77F67AB0-EAA9-46DD-BA6B-2E5787496CF2}" presName="linNode" presStyleCnt="0"/>
      <dgm:spPr/>
    </dgm:pt>
    <dgm:pt modelId="{311FC3B2-2E8C-4E62-A3BC-6036E180EAEA}" type="pres">
      <dgm:prSet presAssocID="{77F67AB0-EAA9-46DD-BA6B-2E5787496CF2}" presName="parentText" presStyleLbl="node1" presStyleIdx="0" presStyleCnt="3">
        <dgm:presLayoutVars>
          <dgm:chMax val="1"/>
          <dgm:bulletEnabled val="1"/>
        </dgm:presLayoutVars>
      </dgm:prSet>
      <dgm:spPr/>
    </dgm:pt>
    <dgm:pt modelId="{BD1B111D-035E-4AD8-97A9-ABDCB83DAB79}" type="pres">
      <dgm:prSet presAssocID="{77F67AB0-EAA9-46DD-BA6B-2E5787496CF2}" presName="descendantText" presStyleLbl="alignAccFollowNode1" presStyleIdx="0" presStyleCnt="3">
        <dgm:presLayoutVars>
          <dgm:bulletEnabled val="1"/>
        </dgm:presLayoutVars>
      </dgm:prSet>
      <dgm:spPr/>
    </dgm:pt>
    <dgm:pt modelId="{306DDF64-7C2F-44BE-9833-9A5E6C15FD60}" type="pres">
      <dgm:prSet presAssocID="{B97851C7-ACE9-4BFF-9F1B-6419679778A7}" presName="sp" presStyleCnt="0"/>
      <dgm:spPr/>
    </dgm:pt>
    <dgm:pt modelId="{80A2FEF8-F5C6-4AF1-A662-7CA7959C5565}" type="pres">
      <dgm:prSet presAssocID="{AC6DC93B-40C4-493D-8743-D64927A47CFE}" presName="linNode" presStyleCnt="0"/>
      <dgm:spPr/>
    </dgm:pt>
    <dgm:pt modelId="{50CE7264-6065-4D34-A222-183B930C65E8}" type="pres">
      <dgm:prSet presAssocID="{AC6DC93B-40C4-493D-8743-D64927A47CFE}" presName="parentText" presStyleLbl="node1" presStyleIdx="1" presStyleCnt="3">
        <dgm:presLayoutVars>
          <dgm:chMax val="1"/>
          <dgm:bulletEnabled val="1"/>
        </dgm:presLayoutVars>
      </dgm:prSet>
      <dgm:spPr/>
    </dgm:pt>
    <dgm:pt modelId="{216D5E1F-64CA-4708-95E3-2084F849ED17}" type="pres">
      <dgm:prSet presAssocID="{AC6DC93B-40C4-493D-8743-D64927A47CFE}" presName="descendantText" presStyleLbl="alignAccFollowNode1" presStyleIdx="1" presStyleCnt="3">
        <dgm:presLayoutVars>
          <dgm:bulletEnabled val="1"/>
        </dgm:presLayoutVars>
      </dgm:prSet>
      <dgm:spPr/>
    </dgm:pt>
    <dgm:pt modelId="{E538049C-E123-4218-AEC4-67F854DCB6F9}" type="pres">
      <dgm:prSet presAssocID="{1B67D251-5446-4206-9064-2C0BDFC2B23B}" presName="sp" presStyleCnt="0"/>
      <dgm:spPr/>
    </dgm:pt>
    <dgm:pt modelId="{18E9792B-1AB8-4F8E-AF8A-813BD70FF982}" type="pres">
      <dgm:prSet presAssocID="{96DB22D6-5455-405C-A485-824235DD666E}" presName="linNode" presStyleCnt="0"/>
      <dgm:spPr/>
    </dgm:pt>
    <dgm:pt modelId="{D522AFB3-D723-4C4C-8BE9-7118F12F463D}" type="pres">
      <dgm:prSet presAssocID="{96DB22D6-5455-405C-A485-824235DD666E}" presName="parentText" presStyleLbl="node1" presStyleIdx="2" presStyleCnt="3">
        <dgm:presLayoutVars>
          <dgm:chMax val="1"/>
          <dgm:bulletEnabled val="1"/>
        </dgm:presLayoutVars>
      </dgm:prSet>
      <dgm:spPr/>
    </dgm:pt>
    <dgm:pt modelId="{DAC1ADED-22DA-4917-A304-9073866CBD3F}" type="pres">
      <dgm:prSet presAssocID="{96DB22D6-5455-405C-A485-824235DD666E}" presName="descendantText" presStyleLbl="alignAccFollowNode1" presStyleIdx="2" presStyleCnt="3">
        <dgm:presLayoutVars>
          <dgm:bulletEnabled val="1"/>
        </dgm:presLayoutVars>
      </dgm:prSet>
      <dgm:spPr/>
    </dgm:pt>
  </dgm:ptLst>
  <dgm:cxnLst>
    <dgm:cxn modelId="{8109790D-CC09-4FDA-9D72-DD8B117073D5}" srcId="{AC6DC93B-40C4-493D-8743-D64927A47CFE}" destId="{0A6C89BC-025F-4FC2-99D6-AF329E94994F}" srcOrd="2" destOrd="0" parTransId="{9D723684-B6F6-41BB-AFBF-6F48C5F76B49}" sibTransId="{90AFE5BA-7A36-49F6-BA94-6EFA1CBA1ACE}"/>
    <dgm:cxn modelId="{2594F827-CF76-4612-A45C-7D7B364EF63C}" type="presOf" srcId="{0A6C89BC-025F-4FC2-99D6-AF329E94994F}" destId="{216D5E1F-64CA-4708-95E3-2084F849ED17}" srcOrd="0" destOrd="2" presId="urn:microsoft.com/office/officeart/2005/8/layout/vList5"/>
    <dgm:cxn modelId="{6191875E-B2CF-428C-9A98-1268EDE6B512}" srcId="{77F67AB0-EAA9-46DD-BA6B-2E5787496CF2}" destId="{3865CAEE-DFCE-4D3C-99B8-86B94509CDA9}" srcOrd="0" destOrd="0" parTransId="{888154CA-BC75-4F66-9F39-528A36E23783}" sibTransId="{EBCFCB5A-141B-4AF7-81CA-5396784DAF41}"/>
    <dgm:cxn modelId="{8147DA63-F5B1-4FD5-BE72-7C15EE174815}" srcId="{4DD00BFF-99BF-48C8-8677-28C564AD096E}" destId="{77F67AB0-EAA9-46DD-BA6B-2E5787496CF2}" srcOrd="0" destOrd="0" parTransId="{EE6A5F76-AD57-47EE-B2AE-DDF4FB6C82E8}" sibTransId="{B97851C7-ACE9-4BFF-9F1B-6419679778A7}"/>
    <dgm:cxn modelId="{67601B48-0BC9-4797-8C72-1FD9D3688E4A}" type="presOf" srcId="{3865CAEE-DFCE-4D3C-99B8-86B94509CDA9}" destId="{BD1B111D-035E-4AD8-97A9-ABDCB83DAB79}" srcOrd="0" destOrd="0" presId="urn:microsoft.com/office/officeart/2005/8/layout/vList5"/>
    <dgm:cxn modelId="{216CE46A-9AD5-448A-A4D8-E8CF6D4C13FA}" type="presOf" srcId="{808C30C0-8F73-4D81-A473-F8E586FA24A1}" destId="{216D5E1F-64CA-4708-95E3-2084F849ED17}" srcOrd="0" destOrd="0" presId="urn:microsoft.com/office/officeart/2005/8/layout/vList5"/>
    <dgm:cxn modelId="{4D3CA84D-7A7E-438B-BC96-915F30F27F3C}" srcId="{77F67AB0-EAA9-46DD-BA6B-2E5787496CF2}" destId="{8461ED1E-5FB4-459F-97A9-77994482EFCB}" srcOrd="1" destOrd="0" parTransId="{03D9EED7-EED3-421B-B589-6B7418AB50E1}" sibTransId="{7F7A9124-0BF9-4D48-A413-566E4CA3F4CE}"/>
    <dgm:cxn modelId="{4BBAD24D-D475-44E0-8B2D-B1F61705F9C7}" srcId="{4DD00BFF-99BF-48C8-8677-28C564AD096E}" destId="{AC6DC93B-40C4-493D-8743-D64927A47CFE}" srcOrd="1" destOrd="0" parTransId="{5A7A9F28-3F0A-4600-A59A-8228EDAFBB99}" sibTransId="{1B67D251-5446-4206-9064-2C0BDFC2B23B}"/>
    <dgm:cxn modelId="{BE5F9250-7E82-4467-AF3E-36D3E3B5E9B1}" type="presOf" srcId="{97E2F923-E279-47B3-9B16-E4A2A70B574D}" destId="{216D5E1F-64CA-4708-95E3-2084F849ED17}" srcOrd="0" destOrd="1" presId="urn:microsoft.com/office/officeart/2005/8/layout/vList5"/>
    <dgm:cxn modelId="{EE896A51-98C0-40F2-B3DE-A7644AEAA4D8}" type="presOf" srcId="{FB236CDC-CF8A-4894-85AD-95E837497415}" destId="{DAC1ADED-22DA-4917-A304-9073866CBD3F}" srcOrd="0" destOrd="1" presId="urn:microsoft.com/office/officeart/2005/8/layout/vList5"/>
    <dgm:cxn modelId="{33C0AC51-B57B-4535-BE3E-D546FF6C2337}" type="presOf" srcId="{17617764-3987-4F05-AF82-D9AF5988D9CF}" destId="{BD1B111D-035E-4AD8-97A9-ABDCB83DAB79}" srcOrd="0" destOrd="2" presId="urn:microsoft.com/office/officeart/2005/8/layout/vList5"/>
    <dgm:cxn modelId="{0ACFA154-34CD-4844-8964-93D01AA9BBC3}" type="presOf" srcId="{77F67AB0-EAA9-46DD-BA6B-2E5787496CF2}" destId="{311FC3B2-2E8C-4E62-A3BC-6036E180EAEA}" srcOrd="0" destOrd="0" presId="urn:microsoft.com/office/officeart/2005/8/layout/vList5"/>
    <dgm:cxn modelId="{7F08517F-C419-4695-BCE7-4342A2604F96}" type="presOf" srcId="{96DB22D6-5455-405C-A485-824235DD666E}" destId="{D522AFB3-D723-4C4C-8BE9-7118F12F463D}" srcOrd="0" destOrd="0" presId="urn:microsoft.com/office/officeart/2005/8/layout/vList5"/>
    <dgm:cxn modelId="{A6642D81-CBB1-40F9-BEE3-841718601F41}" srcId="{96DB22D6-5455-405C-A485-824235DD666E}" destId="{AA2AADFF-32C9-418D-A101-34E5FC389B37}" srcOrd="0" destOrd="0" parTransId="{D0E14532-4164-4AF1-A303-35B34679EC2F}" sibTransId="{78C8F4FA-FDF5-4A2D-B99D-94190C02E066}"/>
    <dgm:cxn modelId="{216E0D84-DB8D-4703-B163-62D709500F3C}" type="presOf" srcId="{AA2AADFF-32C9-418D-A101-34E5FC389B37}" destId="{DAC1ADED-22DA-4917-A304-9073866CBD3F}" srcOrd="0" destOrd="0" presId="urn:microsoft.com/office/officeart/2005/8/layout/vList5"/>
    <dgm:cxn modelId="{3BA9B385-0164-49F1-AC45-729F36668940}" srcId="{AC6DC93B-40C4-493D-8743-D64927A47CFE}" destId="{97E2F923-E279-47B3-9B16-E4A2A70B574D}" srcOrd="1" destOrd="0" parTransId="{A2A012AA-5D09-4A38-A406-B4486857AFB5}" sibTransId="{0F2075CE-9566-4D73-9E4A-2C55FB43479B}"/>
    <dgm:cxn modelId="{F5124288-B8A8-477C-A925-EAE965344E57}" srcId="{96DB22D6-5455-405C-A485-824235DD666E}" destId="{18142E48-A63B-47A4-AE75-6D727BC7322C}" srcOrd="2" destOrd="0" parTransId="{BA323FCF-8262-4227-B2D2-B8A74DD08224}" sibTransId="{731AC390-FA74-4834-868B-BF80648B0D35}"/>
    <dgm:cxn modelId="{C3ED699A-C96E-4C09-8480-7F6AA78862E1}" srcId="{4DD00BFF-99BF-48C8-8677-28C564AD096E}" destId="{96DB22D6-5455-405C-A485-824235DD666E}" srcOrd="2" destOrd="0" parTransId="{C54FD83D-F89D-485D-949D-42203BB8E221}" sibTransId="{69DA56C9-B726-4235-A7A0-396486A46344}"/>
    <dgm:cxn modelId="{39862E9B-82C2-4BF6-95F0-FD8755BEB4FD}" type="presOf" srcId="{18142E48-A63B-47A4-AE75-6D727BC7322C}" destId="{DAC1ADED-22DA-4917-A304-9073866CBD3F}" srcOrd="0" destOrd="2" presId="urn:microsoft.com/office/officeart/2005/8/layout/vList5"/>
    <dgm:cxn modelId="{C8EC17A9-A45F-4036-8B55-A9DDE0139D96}" type="presOf" srcId="{AC6DC93B-40C4-493D-8743-D64927A47CFE}" destId="{50CE7264-6065-4D34-A222-183B930C65E8}" srcOrd="0" destOrd="0" presId="urn:microsoft.com/office/officeart/2005/8/layout/vList5"/>
    <dgm:cxn modelId="{79B5F7B0-1558-4CC9-9E66-C084A2993DA3}" type="presOf" srcId="{4DD00BFF-99BF-48C8-8677-28C564AD096E}" destId="{FFCCB06F-3396-4905-82C0-8C933E872425}" srcOrd="0" destOrd="0" presId="urn:microsoft.com/office/officeart/2005/8/layout/vList5"/>
    <dgm:cxn modelId="{52771FC6-E476-43AF-896D-763A402EA543}" srcId="{AC6DC93B-40C4-493D-8743-D64927A47CFE}" destId="{808C30C0-8F73-4D81-A473-F8E586FA24A1}" srcOrd="0" destOrd="0" parTransId="{2D23415D-1CE1-48E6-B080-69E3A28DCC8B}" sibTransId="{31FBACFF-BC2E-4E8A-8F31-1318874CFBE7}"/>
    <dgm:cxn modelId="{FFC940EB-A7C1-400C-A0BB-B68F1CAD03F7}" srcId="{96DB22D6-5455-405C-A485-824235DD666E}" destId="{FB236CDC-CF8A-4894-85AD-95E837497415}" srcOrd="1" destOrd="0" parTransId="{C3FB9D81-0F3B-48CC-B97C-CD91C732FCB7}" sibTransId="{5452207E-D69D-457C-BCE3-46791AB81E83}"/>
    <dgm:cxn modelId="{9272C8EC-DC9B-47BC-8A8A-4B516FB252A1}" type="presOf" srcId="{8461ED1E-5FB4-459F-97A9-77994482EFCB}" destId="{BD1B111D-035E-4AD8-97A9-ABDCB83DAB79}" srcOrd="0" destOrd="1" presId="urn:microsoft.com/office/officeart/2005/8/layout/vList5"/>
    <dgm:cxn modelId="{1B6838FB-05B0-4FF1-8190-79C59D42FE0F}" srcId="{77F67AB0-EAA9-46DD-BA6B-2E5787496CF2}" destId="{17617764-3987-4F05-AF82-D9AF5988D9CF}" srcOrd="2" destOrd="0" parTransId="{61E871A3-F618-4C43-A65D-5AA7D69DF26F}" sibTransId="{21EE162F-0816-412B-A319-73467F3D5395}"/>
    <dgm:cxn modelId="{AF28BAE3-335C-4370-BC51-EBCBEED58338}" type="presParOf" srcId="{FFCCB06F-3396-4905-82C0-8C933E872425}" destId="{5D4894E0-F26C-4806-9378-4735F9643444}" srcOrd="0" destOrd="0" presId="urn:microsoft.com/office/officeart/2005/8/layout/vList5"/>
    <dgm:cxn modelId="{45D30B82-3876-4DCC-91F3-C602F7BCD4C1}" type="presParOf" srcId="{5D4894E0-F26C-4806-9378-4735F9643444}" destId="{311FC3B2-2E8C-4E62-A3BC-6036E180EAEA}" srcOrd="0" destOrd="0" presId="urn:microsoft.com/office/officeart/2005/8/layout/vList5"/>
    <dgm:cxn modelId="{B69A8E89-4E76-485C-802F-852F8B8634A9}" type="presParOf" srcId="{5D4894E0-F26C-4806-9378-4735F9643444}" destId="{BD1B111D-035E-4AD8-97A9-ABDCB83DAB79}" srcOrd="1" destOrd="0" presId="urn:microsoft.com/office/officeart/2005/8/layout/vList5"/>
    <dgm:cxn modelId="{1B248ACA-476D-413C-A90D-6C5417955021}" type="presParOf" srcId="{FFCCB06F-3396-4905-82C0-8C933E872425}" destId="{306DDF64-7C2F-44BE-9833-9A5E6C15FD60}" srcOrd="1" destOrd="0" presId="urn:microsoft.com/office/officeart/2005/8/layout/vList5"/>
    <dgm:cxn modelId="{07DFB7DF-B6D1-46ED-A964-CE971D2ECD24}" type="presParOf" srcId="{FFCCB06F-3396-4905-82C0-8C933E872425}" destId="{80A2FEF8-F5C6-4AF1-A662-7CA7959C5565}" srcOrd="2" destOrd="0" presId="urn:microsoft.com/office/officeart/2005/8/layout/vList5"/>
    <dgm:cxn modelId="{75D0311B-320C-41DA-AFDF-A4991AF87122}" type="presParOf" srcId="{80A2FEF8-F5C6-4AF1-A662-7CA7959C5565}" destId="{50CE7264-6065-4D34-A222-183B930C65E8}" srcOrd="0" destOrd="0" presId="urn:microsoft.com/office/officeart/2005/8/layout/vList5"/>
    <dgm:cxn modelId="{B232349F-4F09-4856-8B79-AE5AF64DFF4D}" type="presParOf" srcId="{80A2FEF8-F5C6-4AF1-A662-7CA7959C5565}" destId="{216D5E1F-64CA-4708-95E3-2084F849ED17}" srcOrd="1" destOrd="0" presId="urn:microsoft.com/office/officeart/2005/8/layout/vList5"/>
    <dgm:cxn modelId="{F255B4E5-7542-4D21-9A5D-2C36A6166DF1}" type="presParOf" srcId="{FFCCB06F-3396-4905-82C0-8C933E872425}" destId="{E538049C-E123-4218-AEC4-67F854DCB6F9}" srcOrd="3" destOrd="0" presId="urn:microsoft.com/office/officeart/2005/8/layout/vList5"/>
    <dgm:cxn modelId="{B5736284-2044-4517-AAFB-81B717A0F27A}" type="presParOf" srcId="{FFCCB06F-3396-4905-82C0-8C933E872425}" destId="{18E9792B-1AB8-4F8E-AF8A-813BD70FF982}" srcOrd="4" destOrd="0" presId="urn:microsoft.com/office/officeart/2005/8/layout/vList5"/>
    <dgm:cxn modelId="{E210F68E-1310-4AAA-9DBB-6533C4D96BB7}" type="presParOf" srcId="{18E9792B-1AB8-4F8E-AF8A-813BD70FF982}" destId="{D522AFB3-D723-4C4C-8BE9-7118F12F463D}" srcOrd="0" destOrd="0" presId="urn:microsoft.com/office/officeart/2005/8/layout/vList5"/>
    <dgm:cxn modelId="{C3DA4C18-624D-43A9-A207-23E7151975BE}" type="presParOf" srcId="{18E9792B-1AB8-4F8E-AF8A-813BD70FF982}" destId="{DAC1ADED-22DA-4917-A304-9073866CBD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AD408-F1F0-4266-AC30-CAEB69A19D52}" type="doc">
      <dgm:prSet loTypeId="urn:microsoft.com/office/officeart/2005/8/layout/chevron1" loCatId="process" qsTypeId="urn:microsoft.com/office/officeart/2005/8/quickstyle/simple1" qsCatId="simple" csTypeId="urn:microsoft.com/office/officeart/2005/8/colors/colorful1#2" csCatId="colorful" phldr="1"/>
      <dgm:spPr/>
    </dgm:pt>
    <dgm:pt modelId="{6B5E6376-8950-4BE0-9D6B-84A369AB1E35}">
      <dgm:prSet phldrT="[Text]"/>
      <dgm:spPr/>
      <dgm:t>
        <a:bodyPr/>
        <a:lstStyle/>
        <a:p>
          <a:r>
            <a:rPr lang="en-US" dirty="0"/>
            <a:t>ST-segment elevation, “</a:t>
          </a:r>
          <a:r>
            <a:rPr lang="en-US" dirty="0" err="1"/>
            <a:t>hyperacute</a:t>
          </a:r>
          <a:r>
            <a:rPr lang="en-US" dirty="0"/>
            <a:t>”</a:t>
          </a:r>
        </a:p>
      </dgm:t>
    </dgm:pt>
    <dgm:pt modelId="{DC20C39C-F766-4B70-8713-601F89FC313B}" type="parTrans" cxnId="{C68C100D-0C3E-419E-B751-72CB92B7723C}">
      <dgm:prSet/>
      <dgm:spPr/>
      <dgm:t>
        <a:bodyPr/>
        <a:lstStyle/>
        <a:p>
          <a:endParaRPr lang="en-US"/>
        </a:p>
      </dgm:t>
    </dgm:pt>
    <dgm:pt modelId="{5720D787-201A-46DD-B29B-978D8D13FE77}" type="sibTrans" cxnId="{C68C100D-0C3E-419E-B751-72CB92B7723C}">
      <dgm:prSet/>
      <dgm:spPr/>
      <dgm:t>
        <a:bodyPr/>
        <a:lstStyle/>
        <a:p>
          <a:endParaRPr lang="en-US"/>
        </a:p>
      </dgm:t>
    </dgm:pt>
    <dgm:pt modelId="{7F9E39CC-306B-4074-ABBF-46FD77461D17}">
      <dgm:prSet phldrT="[Text]"/>
      <dgm:spPr>
        <a:solidFill>
          <a:srgbClr val="002060"/>
        </a:solidFill>
      </dgm:spPr>
      <dgm:t>
        <a:bodyPr/>
        <a:lstStyle/>
        <a:p>
          <a:r>
            <a:rPr lang="en-US" dirty="0"/>
            <a:t>T waves, Q waves, ST-segment depression</a:t>
          </a:r>
        </a:p>
      </dgm:t>
    </dgm:pt>
    <dgm:pt modelId="{A826E983-AC7D-4CDF-9184-A6BE4F5742EA}" type="parTrans" cxnId="{F6513122-0939-413D-998C-47E5A2445D4F}">
      <dgm:prSet/>
      <dgm:spPr/>
      <dgm:t>
        <a:bodyPr/>
        <a:lstStyle/>
        <a:p>
          <a:endParaRPr lang="en-US"/>
        </a:p>
      </dgm:t>
    </dgm:pt>
    <dgm:pt modelId="{9CB0F017-04C5-47CB-9E37-30D05A41D67B}" type="sibTrans" cxnId="{F6513122-0939-413D-998C-47E5A2445D4F}">
      <dgm:prSet/>
      <dgm:spPr/>
      <dgm:t>
        <a:bodyPr/>
        <a:lstStyle/>
        <a:p>
          <a:endParaRPr lang="en-US"/>
        </a:p>
      </dgm:t>
    </dgm:pt>
    <dgm:pt modelId="{C5295251-57C8-48CD-A040-011DF5FE4A42}">
      <dgm:prSet phldrT="[Text]"/>
      <dgm:spPr>
        <a:solidFill>
          <a:srgbClr val="C00000"/>
        </a:solidFill>
      </dgm:spPr>
      <dgm:t>
        <a:bodyPr/>
        <a:lstStyle/>
        <a:p>
          <a:r>
            <a:rPr lang="en-US" dirty="0"/>
            <a:t>T-wave inversions, and conduction abnormalities.</a:t>
          </a:r>
        </a:p>
      </dgm:t>
    </dgm:pt>
    <dgm:pt modelId="{0D9C877D-5AC7-4A26-A285-CC881FC0E399}" type="parTrans" cxnId="{99A7526E-66FE-4960-986E-3132D85769B0}">
      <dgm:prSet/>
      <dgm:spPr/>
      <dgm:t>
        <a:bodyPr/>
        <a:lstStyle/>
        <a:p>
          <a:endParaRPr lang="en-US"/>
        </a:p>
      </dgm:t>
    </dgm:pt>
    <dgm:pt modelId="{AF9FD69B-C40E-49AB-8064-664715582560}" type="sibTrans" cxnId="{99A7526E-66FE-4960-986E-3132D85769B0}">
      <dgm:prSet/>
      <dgm:spPr/>
      <dgm:t>
        <a:bodyPr/>
        <a:lstStyle/>
        <a:p>
          <a:endParaRPr lang="en-US"/>
        </a:p>
      </dgm:t>
    </dgm:pt>
    <dgm:pt modelId="{0471177C-F762-40BA-A821-0D405CFA6402}" type="pres">
      <dgm:prSet presAssocID="{625AD408-F1F0-4266-AC30-CAEB69A19D52}" presName="Name0" presStyleCnt="0">
        <dgm:presLayoutVars>
          <dgm:dir/>
          <dgm:animLvl val="lvl"/>
          <dgm:resizeHandles val="exact"/>
        </dgm:presLayoutVars>
      </dgm:prSet>
      <dgm:spPr/>
    </dgm:pt>
    <dgm:pt modelId="{2B601319-E1C4-4AB0-8ADE-E6CDCE7BDAA6}" type="pres">
      <dgm:prSet presAssocID="{6B5E6376-8950-4BE0-9D6B-84A369AB1E35}" presName="parTxOnly" presStyleLbl="node1" presStyleIdx="0" presStyleCnt="3">
        <dgm:presLayoutVars>
          <dgm:chMax val="0"/>
          <dgm:chPref val="0"/>
          <dgm:bulletEnabled val="1"/>
        </dgm:presLayoutVars>
      </dgm:prSet>
      <dgm:spPr/>
    </dgm:pt>
    <dgm:pt modelId="{9F645155-164E-4B5D-A912-C265E80F16AE}" type="pres">
      <dgm:prSet presAssocID="{5720D787-201A-46DD-B29B-978D8D13FE77}" presName="parTxOnlySpace" presStyleCnt="0"/>
      <dgm:spPr/>
    </dgm:pt>
    <dgm:pt modelId="{D051FC0A-2258-405B-A34D-5240A5274B2A}" type="pres">
      <dgm:prSet presAssocID="{7F9E39CC-306B-4074-ABBF-46FD77461D17}" presName="parTxOnly" presStyleLbl="node1" presStyleIdx="1" presStyleCnt="3">
        <dgm:presLayoutVars>
          <dgm:chMax val="0"/>
          <dgm:chPref val="0"/>
          <dgm:bulletEnabled val="1"/>
        </dgm:presLayoutVars>
      </dgm:prSet>
      <dgm:spPr/>
    </dgm:pt>
    <dgm:pt modelId="{9C01A669-F449-4A8F-9328-6655BE4D093B}" type="pres">
      <dgm:prSet presAssocID="{9CB0F017-04C5-47CB-9E37-30D05A41D67B}" presName="parTxOnlySpace" presStyleCnt="0"/>
      <dgm:spPr/>
    </dgm:pt>
    <dgm:pt modelId="{56ADDA2D-2538-4644-8A98-A6562E747459}" type="pres">
      <dgm:prSet presAssocID="{C5295251-57C8-48CD-A040-011DF5FE4A42}" presName="parTxOnly" presStyleLbl="node1" presStyleIdx="2" presStyleCnt="3">
        <dgm:presLayoutVars>
          <dgm:chMax val="0"/>
          <dgm:chPref val="0"/>
          <dgm:bulletEnabled val="1"/>
        </dgm:presLayoutVars>
      </dgm:prSet>
      <dgm:spPr/>
    </dgm:pt>
  </dgm:ptLst>
  <dgm:cxnLst>
    <dgm:cxn modelId="{C68C100D-0C3E-419E-B751-72CB92B7723C}" srcId="{625AD408-F1F0-4266-AC30-CAEB69A19D52}" destId="{6B5E6376-8950-4BE0-9D6B-84A369AB1E35}" srcOrd="0" destOrd="0" parTransId="{DC20C39C-F766-4B70-8713-601F89FC313B}" sibTransId="{5720D787-201A-46DD-B29B-978D8D13FE77}"/>
    <dgm:cxn modelId="{F6513122-0939-413D-998C-47E5A2445D4F}" srcId="{625AD408-F1F0-4266-AC30-CAEB69A19D52}" destId="{7F9E39CC-306B-4074-ABBF-46FD77461D17}" srcOrd="1" destOrd="0" parTransId="{A826E983-AC7D-4CDF-9184-A6BE4F5742EA}" sibTransId="{9CB0F017-04C5-47CB-9E37-30D05A41D67B}"/>
    <dgm:cxn modelId="{672E433E-4332-42BE-A053-B023EA58D058}" type="presOf" srcId="{6B5E6376-8950-4BE0-9D6B-84A369AB1E35}" destId="{2B601319-E1C4-4AB0-8ADE-E6CDCE7BDAA6}" srcOrd="0" destOrd="0" presId="urn:microsoft.com/office/officeart/2005/8/layout/chevron1"/>
    <dgm:cxn modelId="{99A7526E-66FE-4960-986E-3132D85769B0}" srcId="{625AD408-F1F0-4266-AC30-CAEB69A19D52}" destId="{C5295251-57C8-48CD-A040-011DF5FE4A42}" srcOrd="2" destOrd="0" parTransId="{0D9C877D-5AC7-4A26-A285-CC881FC0E399}" sibTransId="{AF9FD69B-C40E-49AB-8064-664715582560}"/>
    <dgm:cxn modelId="{283A0087-DD73-4817-A2D5-A058212AA9B2}" type="presOf" srcId="{C5295251-57C8-48CD-A040-011DF5FE4A42}" destId="{56ADDA2D-2538-4644-8A98-A6562E747459}" srcOrd="0" destOrd="0" presId="urn:microsoft.com/office/officeart/2005/8/layout/chevron1"/>
    <dgm:cxn modelId="{662777AC-7EEE-4157-9CB5-986808825E28}" type="presOf" srcId="{7F9E39CC-306B-4074-ABBF-46FD77461D17}" destId="{D051FC0A-2258-405B-A34D-5240A5274B2A}" srcOrd="0" destOrd="0" presId="urn:microsoft.com/office/officeart/2005/8/layout/chevron1"/>
    <dgm:cxn modelId="{9C90D3EE-E159-4587-B110-0879B3B6686E}" type="presOf" srcId="{625AD408-F1F0-4266-AC30-CAEB69A19D52}" destId="{0471177C-F762-40BA-A821-0D405CFA6402}" srcOrd="0" destOrd="0" presId="urn:microsoft.com/office/officeart/2005/8/layout/chevron1"/>
    <dgm:cxn modelId="{D67E7F85-60AB-470D-B763-CAB9A745381C}" type="presParOf" srcId="{0471177C-F762-40BA-A821-0D405CFA6402}" destId="{2B601319-E1C4-4AB0-8ADE-E6CDCE7BDAA6}" srcOrd="0" destOrd="0" presId="urn:microsoft.com/office/officeart/2005/8/layout/chevron1"/>
    <dgm:cxn modelId="{59B37AF7-B5A4-414F-9B56-5064814BE879}" type="presParOf" srcId="{0471177C-F762-40BA-A821-0D405CFA6402}" destId="{9F645155-164E-4B5D-A912-C265E80F16AE}" srcOrd="1" destOrd="0" presId="urn:microsoft.com/office/officeart/2005/8/layout/chevron1"/>
    <dgm:cxn modelId="{9FBD55F2-0B2A-440A-BBA0-0C1DDD900475}" type="presParOf" srcId="{0471177C-F762-40BA-A821-0D405CFA6402}" destId="{D051FC0A-2258-405B-A34D-5240A5274B2A}" srcOrd="2" destOrd="0" presId="urn:microsoft.com/office/officeart/2005/8/layout/chevron1"/>
    <dgm:cxn modelId="{56F7532B-804A-406F-99BC-C981BF78B8B3}" type="presParOf" srcId="{0471177C-F762-40BA-A821-0D405CFA6402}" destId="{9C01A669-F449-4A8F-9328-6655BE4D093B}" srcOrd="3" destOrd="0" presId="urn:microsoft.com/office/officeart/2005/8/layout/chevron1"/>
    <dgm:cxn modelId="{F96289B5-B058-4782-BD0F-09733F68D4D1}" type="presParOf" srcId="{0471177C-F762-40BA-A821-0D405CFA6402}" destId="{56ADDA2D-2538-4644-8A98-A6562E74745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AAD61-20E4-4B4D-9A23-7D1EE47039A3}">
      <dsp:nvSpPr>
        <dsp:cNvPr id="0" name=""/>
        <dsp:cNvSpPr/>
      </dsp:nvSpPr>
      <dsp:spPr>
        <a:xfrm>
          <a:off x="0" y="0"/>
          <a:ext cx="9144000" cy="2143125"/>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History </a:t>
          </a:r>
        </a:p>
        <a:p>
          <a:pPr marL="114300" lvl="1" indent="-114300" algn="l" defTabSz="666750">
            <a:lnSpc>
              <a:spcPct val="90000"/>
            </a:lnSpc>
            <a:spcBef>
              <a:spcPct val="0"/>
            </a:spcBef>
            <a:spcAft>
              <a:spcPct val="15000"/>
            </a:spcAft>
            <a:buChar char="•"/>
          </a:pPr>
          <a:r>
            <a:rPr lang="en-US" sz="1500" b="1" kern="1200"/>
            <a:t>HX of pain </a:t>
          </a:r>
          <a:r>
            <a:rPr lang="en-US" sz="1500" kern="1200"/>
            <a:t>( O- onset</a:t>
          </a:r>
          <a:endParaRPr lang="en-US" sz="1500" kern="1200" dirty="0"/>
        </a:p>
        <a:p>
          <a:pPr marL="114300" lvl="1" indent="-114300" algn="l" defTabSz="666750">
            <a:lnSpc>
              <a:spcPct val="90000"/>
            </a:lnSpc>
            <a:spcBef>
              <a:spcPct val="0"/>
            </a:spcBef>
            <a:spcAft>
              <a:spcPct val="15000"/>
            </a:spcAft>
            <a:buChar char="•"/>
          </a:pPr>
          <a:r>
            <a:rPr lang="en-US" sz="1500" kern="1200" dirty="0"/>
            <a:t>P-provocation /palliation</a:t>
          </a:r>
        </a:p>
        <a:p>
          <a:pPr marL="114300" lvl="1" indent="-114300" algn="l" defTabSz="666750">
            <a:lnSpc>
              <a:spcPct val="90000"/>
            </a:lnSpc>
            <a:spcBef>
              <a:spcPct val="0"/>
            </a:spcBef>
            <a:spcAft>
              <a:spcPct val="15000"/>
            </a:spcAft>
            <a:buChar char="•"/>
          </a:pPr>
          <a:r>
            <a:rPr lang="en-US" sz="1500" kern="1200"/>
            <a:t>Q- quality/quantity</a:t>
          </a:r>
          <a:endParaRPr lang="en-US" sz="1500" kern="1200" dirty="0"/>
        </a:p>
        <a:p>
          <a:pPr marL="114300" lvl="1" indent="-114300" algn="l" defTabSz="666750">
            <a:lnSpc>
              <a:spcPct val="90000"/>
            </a:lnSpc>
            <a:spcBef>
              <a:spcPct val="0"/>
            </a:spcBef>
            <a:spcAft>
              <a:spcPct val="15000"/>
            </a:spcAft>
            <a:buChar char="•"/>
          </a:pPr>
          <a:r>
            <a:rPr lang="en-US" sz="1500" kern="1200" dirty="0"/>
            <a:t>R- region/radiation</a:t>
          </a:r>
        </a:p>
        <a:p>
          <a:pPr marL="114300" lvl="1" indent="-114300" algn="l" defTabSz="666750">
            <a:lnSpc>
              <a:spcPct val="90000"/>
            </a:lnSpc>
            <a:spcBef>
              <a:spcPct val="0"/>
            </a:spcBef>
            <a:spcAft>
              <a:spcPct val="15000"/>
            </a:spcAft>
            <a:buChar char="•"/>
          </a:pPr>
          <a:r>
            <a:rPr lang="en-US" sz="1500" kern="1200" dirty="0"/>
            <a:t>S- severity/scale</a:t>
          </a:r>
        </a:p>
        <a:p>
          <a:pPr marL="114300" lvl="1" indent="-114300" algn="l" defTabSz="666750">
            <a:lnSpc>
              <a:spcPct val="90000"/>
            </a:lnSpc>
            <a:spcBef>
              <a:spcPct val="0"/>
            </a:spcBef>
            <a:spcAft>
              <a:spcPct val="15000"/>
            </a:spcAft>
            <a:buChar char="•"/>
          </a:pPr>
          <a:r>
            <a:rPr lang="en-US" sz="1500" kern="1200" dirty="0"/>
            <a:t>T- timing/time of onset</a:t>
          </a:r>
        </a:p>
        <a:p>
          <a:pPr marL="114300" lvl="1" indent="-114300" algn="l" defTabSz="666750">
            <a:lnSpc>
              <a:spcPct val="90000"/>
            </a:lnSpc>
            <a:spcBef>
              <a:spcPct val="0"/>
            </a:spcBef>
            <a:spcAft>
              <a:spcPct val="15000"/>
            </a:spcAft>
            <a:buChar char="•"/>
          </a:pPr>
          <a:r>
            <a:rPr lang="en-US" sz="1500" b="1" kern="1200"/>
            <a:t>Medical , family , drug  history   , risk factors </a:t>
          </a:r>
          <a:endParaRPr lang="en-US" sz="1500" b="1" kern="1200" dirty="0"/>
        </a:p>
      </dsp:txBody>
      <dsp:txXfrm>
        <a:off x="2043112" y="0"/>
        <a:ext cx="7100887" cy="2143125"/>
      </dsp:txXfrm>
    </dsp:sp>
    <dsp:sp modelId="{56AE8135-35EA-4F0F-A53B-57FD3B62EDED}">
      <dsp:nvSpPr>
        <dsp:cNvPr id="0" name=""/>
        <dsp:cNvSpPr/>
      </dsp:nvSpPr>
      <dsp:spPr>
        <a:xfrm>
          <a:off x="214312" y="214312"/>
          <a:ext cx="1828800" cy="1714500"/>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DB1B4E9-DACE-4472-88A7-B06BBFE5CE28}">
      <dsp:nvSpPr>
        <dsp:cNvPr id="0" name=""/>
        <dsp:cNvSpPr/>
      </dsp:nvSpPr>
      <dsp:spPr>
        <a:xfrm>
          <a:off x="0" y="2362195"/>
          <a:ext cx="9144000" cy="2143125"/>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Physical examination</a:t>
          </a:r>
        </a:p>
        <a:p>
          <a:pPr marL="114300" lvl="1" indent="-114300" algn="l" defTabSz="666750">
            <a:lnSpc>
              <a:spcPct val="90000"/>
            </a:lnSpc>
            <a:spcBef>
              <a:spcPct val="0"/>
            </a:spcBef>
            <a:spcAft>
              <a:spcPct val="15000"/>
            </a:spcAft>
            <a:buChar char="•"/>
          </a:pPr>
          <a:r>
            <a:rPr lang="en-US" sz="1500" kern="1200" dirty="0"/>
            <a:t>ABCs, the vital signs ( should be noted prior to even</a:t>
          </a:r>
        </a:p>
        <a:p>
          <a:pPr marL="114300" lvl="1" indent="-114300" algn="l" defTabSz="666750">
            <a:lnSpc>
              <a:spcPct val="90000"/>
            </a:lnSpc>
            <a:spcBef>
              <a:spcPct val="0"/>
            </a:spcBef>
            <a:spcAft>
              <a:spcPct val="15000"/>
            </a:spcAft>
            <a:buChar char="•"/>
          </a:pPr>
          <a:r>
            <a:rPr lang="en-US" sz="1500" kern="1200" dirty="0"/>
            <a:t>obtaining the history ) </a:t>
          </a:r>
        </a:p>
        <a:p>
          <a:pPr marL="114300" lvl="1" indent="-114300" algn="l" defTabSz="666750">
            <a:lnSpc>
              <a:spcPct val="90000"/>
            </a:lnSpc>
            <a:spcBef>
              <a:spcPct val="0"/>
            </a:spcBef>
            <a:spcAft>
              <a:spcPct val="15000"/>
            </a:spcAft>
            <a:buChar char="•"/>
          </a:pPr>
          <a:r>
            <a:rPr lang="en-US" sz="1500" kern="1200" dirty="0"/>
            <a:t>Cardiopulmonary and abdominal examination </a:t>
          </a:r>
        </a:p>
      </dsp:txBody>
      <dsp:txXfrm>
        <a:off x="2043112" y="2362195"/>
        <a:ext cx="7100887" cy="2143125"/>
      </dsp:txXfrm>
    </dsp:sp>
    <dsp:sp modelId="{657A54AF-13A4-48A0-A1D7-C701D77903CE}">
      <dsp:nvSpPr>
        <dsp:cNvPr id="0" name=""/>
        <dsp:cNvSpPr/>
      </dsp:nvSpPr>
      <dsp:spPr>
        <a:xfrm>
          <a:off x="214312" y="2571750"/>
          <a:ext cx="1828800" cy="171450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9C09B79-B1DF-4F31-8399-935E74A31D66}">
      <dsp:nvSpPr>
        <dsp:cNvPr id="0" name=""/>
        <dsp:cNvSpPr/>
      </dsp:nvSpPr>
      <dsp:spPr>
        <a:xfrm>
          <a:off x="0" y="4714875"/>
          <a:ext cx="9144000" cy="2143125"/>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Diagnostic tests </a:t>
          </a:r>
        </a:p>
        <a:p>
          <a:pPr marL="114300" lvl="1" indent="-114300" algn="l" defTabSz="533400">
            <a:lnSpc>
              <a:spcPct val="90000"/>
            </a:lnSpc>
            <a:spcBef>
              <a:spcPct val="0"/>
            </a:spcBef>
            <a:spcAft>
              <a:spcPct val="15000"/>
            </a:spcAft>
            <a:buChar char="•"/>
          </a:pPr>
          <a:r>
            <a:rPr lang="en-US" sz="1200" b="1" kern="1200" dirty="0"/>
            <a:t>ECG</a:t>
          </a:r>
        </a:p>
        <a:p>
          <a:pPr marL="114300" lvl="1" indent="-114300" algn="l" defTabSz="533400">
            <a:lnSpc>
              <a:spcPct val="90000"/>
            </a:lnSpc>
            <a:spcBef>
              <a:spcPct val="0"/>
            </a:spcBef>
            <a:spcAft>
              <a:spcPct val="15000"/>
            </a:spcAft>
            <a:buChar char="•"/>
          </a:pPr>
          <a:r>
            <a:rPr lang="en-US" sz="1200" b="1" kern="1200" dirty="0"/>
            <a:t>CXR</a:t>
          </a:r>
        </a:p>
        <a:p>
          <a:pPr marL="114300" lvl="1" indent="-114300" algn="l" defTabSz="533400">
            <a:lnSpc>
              <a:spcPct val="90000"/>
            </a:lnSpc>
            <a:spcBef>
              <a:spcPct val="0"/>
            </a:spcBef>
            <a:spcAft>
              <a:spcPct val="15000"/>
            </a:spcAft>
            <a:buChar char="•"/>
          </a:pPr>
          <a:r>
            <a:rPr lang="en-US" sz="1200" b="1" kern="1200" dirty="0"/>
            <a:t>Blood tests</a:t>
          </a:r>
        </a:p>
        <a:p>
          <a:pPr marL="114300" lvl="1" indent="-114300" algn="l" defTabSz="533400">
            <a:lnSpc>
              <a:spcPct val="90000"/>
            </a:lnSpc>
            <a:spcBef>
              <a:spcPct val="0"/>
            </a:spcBef>
            <a:spcAft>
              <a:spcPct val="15000"/>
            </a:spcAft>
            <a:buChar char="•"/>
          </a:pPr>
          <a:r>
            <a:rPr lang="en-US" sz="1200" b="1" kern="1200" dirty="0"/>
            <a:t>Cardiac biomarkers</a:t>
          </a:r>
        </a:p>
        <a:p>
          <a:pPr marL="114300" lvl="1" indent="-114300" algn="l" defTabSz="533400">
            <a:lnSpc>
              <a:spcPct val="90000"/>
            </a:lnSpc>
            <a:spcBef>
              <a:spcPct val="0"/>
            </a:spcBef>
            <a:spcAft>
              <a:spcPct val="15000"/>
            </a:spcAft>
            <a:buChar char="•"/>
          </a:pPr>
          <a:r>
            <a:rPr lang="en-US" sz="1200" b="1" kern="1200" dirty="0"/>
            <a:t>FBC (   full blood count  )</a:t>
          </a:r>
        </a:p>
        <a:p>
          <a:pPr marL="114300" lvl="1" indent="-114300" algn="l" defTabSz="533400">
            <a:lnSpc>
              <a:spcPct val="90000"/>
            </a:lnSpc>
            <a:spcBef>
              <a:spcPct val="0"/>
            </a:spcBef>
            <a:spcAft>
              <a:spcPct val="15000"/>
            </a:spcAft>
            <a:buChar char="•"/>
          </a:pPr>
          <a:r>
            <a:rPr lang="en-US" sz="1200" b="1" kern="1200" dirty="0"/>
            <a:t>renal profile  </a:t>
          </a:r>
        </a:p>
        <a:p>
          <a:pPr marL="114300" lvl="1" indent="-114300" algn="l" defTabSz="533400">
            <a:lnSpc>
              <a:spcPct val="90000"/>
            </a:lnSpc>
            <a:spcBef>
              <a:spcPct val="0"/>
            </a:spcBef>
            <a:spcAft>
              <a:spcPct val="15000"/>
            </a:spcAft>
            <a:buChar char="•"/>
          </a:pPr>
          <a:r>
            <a:rPr lang="en-US" sz="1200" b="1" kern="1200" dirty="0"/>
            <a:t>c. Arterial blood gas (ABG). </a:t>
          </a:r>
        </a:p>
        <a:p>
          <a:pPr marL="114300" lvl="1" indent="-114300" algn="l" defTabSz="533400">
            <a:lnSpc>
              <a:spcPct val="90000"/>
            </a:lnSpc>
            <a:spcBef>
              <a:spcPct val="0"/>
            </a:spcBef>
            <a:spcAft>
              <a:spcPct val="15000"/>
            </a:spcAft>
            <a:buChar char="•"/>
          </a:pPr>
          <a:r>
            <a:rPr lang="en-US" sz="1200" b="1" kern="1200" dirty="0"/>
            <a:t>d. Pulse </a:t>
          </a:r>
          <a:r>
            <a:rPr lang="en-US" sz="1200" b="1" kern="1200" dirty="0" err="1"/>
            <a:t>oximetry</a:t>
          </a:r>
          <a:r>
            <a:rPr lang="en-US" sz="1200" b="1" kern="1200" dirty="0"/>
            <a:t> </a:t>
          </a:r>
        </a:p>
        <a:p>
          <a:pPr marL="57150" lvl="1" indent="-57150" algn="l" defTabSz="400050">
            <a:lnSpc>
              <a:spcPct val="90000"/>
            </a:lnSpc>
            <a:spcBef>
              <a:spcPct val="0"/>
            </a:spcBef>
            <a:spcAft>
              <a:spcPct val="15000"/>
            </a:spcAft>
            <a:buChar char="•"/>
          </a:pPr>
          <a:endParaRPr lang="en-US" sz="900" kern="1200" dirty="0"/>
        </a:p>
      </dsp:txBody>
      <dsp:txXfrm>
        <a:off x="2043112" y="4714875"/>
        <a:ext cx="7100887" cy="2143125"/>
      </dsp:txXfrm>
    </dsp:sp>
    <dsp:sp modelId="{679851FE-85E2-40CA-B5C6-BD94B7BA863C}">
      <dsp:nvSpPr>
        <dsp:cNvPr id="0" name=""/>
        <dsp:cNvSpPr/>
      </dsp:nvSpPr>
      <dsp:spPr>
        <a:xfrm>
          <a:off x="214312" y="4929187"/>
          <a:ext cx="1828800" cy="1714500"/>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B111D-035E-4AD8-97A9-ABDCB83DAB79}">
      <dsp:nvSpPr>
        <dsp:cNvPr id="0" name=""/>
        <dsp:cNvSpPr/>
      </dsp:nvSpPr>
      <dsp:spPr>
        <a:xfrm rot="5400000">
          <a:off x="5012703" y="-1901980"/>
          <a:ext cx="1166849"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Pain &lt; 20 min </a:t>
          </a:r>
        </a:p>
        <a:p>
          <a:pPr marL="171450" lvl="1" indent="-171450" algn="l" defTabSz="755650">
            <a:lnSpc>
              <a:spcPct val="90000"/>
            </a:lnSpc>
            <a:spcBef>
              <a:spcPct val="0"/>
            </a:spcBef>
            <a:spcAft>
              <a:spcPct val="15000"/>
            </a:spcAft>
            <a:buChar char="•"/>
          </a:pPr>
          <a:r>
            <a:rPr lang="en-US" sz="1700" b="1" kern="1200"/>
            <a:t>ST-segment depression </a:t>
          </a:r>
          <a:endParaRPr lang="en-US" sz="1700" kern="1200" dirty="0"/>
        </a:p>
        <a:p>
          <a:pPr marL="171450" lvl="1" indent="-171450" algn="l" defTabSz="755650">
            <a:lnSpc>
              <a:spcPct val="90000"/>
            </a:lnSpc>
            <a:spcBef>
              <a:spcPct val="0"/>
            </a:spcBef>
            <a:spcAft>
              <a:spcPct val="15000"/>
            </a:spcAft>
            <a:buChar char="•"/>
          </a:pPr>
          <a:r>
            <a:rPr lang="en-US" sz="1700" b="1" kern="1200"/>
            <a:t>Relieved by rest or nitroglycerin</a:t>
          </a:r>
          <a:endParaRPr lang="en-US" sz="1700" kern="1200" dirty="0"/>
        </a:p>
      </dsp:txBody>
      <dsp:txXfrm rot="-5400000">
        <a:off x="2962656" y="205028"/>
        <a:ext cx="5209983" cy="1052927"/>
      </dsp:txXfrm>
    </dsp:sp>
    <dsp:sp modelId="{311FC3B2-2E8C-4E62-A3BC-6036E180EAEA}">
      <dsp:nvSpPr>
        <dsp:cNvPr id="0" name=""/>
        <dsp:cNvSpPr/>
      </dsp:nvSpPr>
      <dsp:spPr>
        <a:xfrm>
          <a:off x="0" y="2209"/>
          <a:ext cx="2962656" cy="14585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Stable </a:t>
          </a:r>
        </a:p>
      </dsp:txBody>
      <dsp:txXfrm>
        <a:off x="71201" y="73410"/>
        <a:ext cx="2820254" cy="1316160"/>
      </dsp:txXfrm>
    </dsp:sp>
    <dsp:sp modelId="{216D5E1F-64CA-4708-95E3-2084F849ED17}">
      <dsp:nvSpPr>
        <dsp:cNvPr id="0" name=""/>
        <dsp:cNvSpPr/>
      </dsp:nvSpPr>
      <dsp:spPr>
        <a:xfrm rot="5400000">
          <a:off x="5012703" y="-370490"/>
          <a:ext cx="1166849" cy="5266944"/>
        </a:xfrm>
        <a:prstGeom prst="round2SameRect">
          <a:avLst/>
        </a:prstGeom>
        <a:solidFill>
          <a:schemeClr val="accent4">
            <a:tint val="40000"/>
            <a:alpha val="90000"/>
            <a:hueOff val="5577458"/>
            <a:satOff val="19029"/>
            <a:lumOff val="8139"/>
            <a:alphaOff val="0"/>
          </a:schemeClr>
        </a:solidFill>
        <a:ln w="9525" cap="flat" cmpd="sng" algn="ctr">
          <a:solidFill>
            <a:schemeClr val="accent4">
              <a:tint val="40000"/>
              <a:alpha val="90000"/>
              <a:hueOff val="5577458"/>
              <a:satOff val="19029"/>
              <a:lumOff val="81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Pain &gt; 20 min </a:t>
          </a:r>
        </a:p>
        <a:p>
          <a:pPr marL="171450" lvl="1" indent="-171450" algn="l" defTabSz="755650">
            <a:lnSpc>
              <a:spcPct val="90000"/>
            </a:lnSpc>
            <a:spcBef>
              <a:spcPct val="0"/>
            </a:spcBef>
            <a:spcAft>
              <a:spcPct val="15000"/>
            </a:spcAft>
            <a:buChar char="•"/>
          </a:pPr>
          <a:r>
            <a:rPr lang="en-US" sz="1700" b="1" kern="1200"/>
            <a:t>ST-segment depression </a:t>
          </a:r>
          <a:endParaRPr lang="en-US" sz="1700" kern="1200" dirty="0"/>
        </a:p>
        <a:p>
          <a:pPr marL="171450" lvl="1" indent="-171450" algn="l" defTabSz="755650">
            <a:lnSpc>
              <a:spcPct val="90000"/>
            </a:lnSpc>
            <a:spcBef>
              <a:spcPct val="0"/>
            </a:spcBef>
            <a:spcAft>
              <a:spcPct val="15000"/>
            </a:spcAft>
            <a:buChar char="•"/>
          </a:pPr>
          <a:r>
            <a:rPr lang="en-US" sz="1700" b="1" kern="1200" dirty="0"/>
            <a:t>Not ( </a:t>
          </a:r>
          <a:r>
            <a:rPr lang="en-US" sz="1050" b="1" kern="1200" dirty="0"/>
            <a:t>according to previous slides </a:t>
          </a:r>
          <a:r>
            <a:rPr lang="en-US" sz="1700" b="1" kern="1200" dirty="0"/>
            <a:t>) Relieved by rest or nitroglycerin</a:t>
          </a:r>
          <a:endParaRPr lang="en-US" sz="1700" kern="1200" dirty="0"/>
        </a:p>
      </dsp:txBody>
      <dsp:txXfrm rot="-5400000">
        <a:off x="2962656" y="1736518"/>
        <a:ext cx="5209983" cy="1052927"/>
      </dsp:txXfrm>
    </dsp:sp>
    <dsp:sp modelId="{50CE7264-6065-4D34-A222-183B930C65E8}">
      <dsp:nvSpPr>
        <dsp:cNvPr id="0" name=""/>
        <dsp:cNvSpPr/>
      </dsp:nvSpPr>
      <dsp:spPr>
        <a:xfrm>
          <a:off x="0" y="1533700"/>
          <a:ext cx="2962656" cy="1458562"/>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Unstable </a:t>
          </a:r>
        </a:p>
      </dsp:txBody>
      <dsp:txXfrm>
        <a:off x="71201" y="1604901"/>
        <a:ext cx="2820254" cy="1316160"/>
      </dsp:txXfrm>
    </dsp:sp>
    <dsp:sp modelId="{DAC1ADED-22DA-4917-A304-9073866CBD3F}">
      <dsp:nvSpPr>
        <dsp:cNvPr id="0" name=""/>
        <dsp:cNvSpPr/>
      </dsp:nvSpPr>
      <dsp:spPr>
        <a:xfrm rot="5400000">
          <a:off x="5012703" y="1160999"/>
          <a:ext cx="1166849" cy="5266944"/>
        </a:xfrm>
        <a:prstGeom prst="round2SameRect">
          <a:avLst/>
        </a:prstGeom>
        <a:solidFill>
          <a:schemeClr val="accent1">
            <a:lumMod val="75000"/>
            <a:alpha val="90000"/>
          </a:schemeClr>
        </a:solidFill>
        <a:ln w="9525" cap="flat" cmpd="sng" algn="ctr">
          <a:solidFill>
            <a:schemeClr val="accent4">
              <a:tint val="40000"/>
              <a:alpha val="90000"/>
              <a:hueOff val="11154917"/>
              <a:satOff val="38059"/>
              <a:lumOff val="1627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b="1" kern="1200"/>
            <a:t>ST-segment elevation</a:t>
          </a:r>
          <a:endParaRPr lang="en-US" sz="1700" b="1" kern="1200" dirty="0"/>
        </a:p>
        <a:p>
          <a:pPr marL="171450" lvl="1" indent="-171450" algn="l" defTabSz="755650">
            <a:lnSpc>
              <a:spcPct val="90000"/>
            </a:lnSpc>
            <a:spcBef>
              <a:spcPct val="0"/>
            </a:spcBef>
            <a:spcAft>
              <a:spcPct val="15000"/>
            </a:spcAft>
            <a:buChar char="•"/>
          </a:pPr>
          <a:r>
            <a:rPr lang="en-US" sz="1700" b="1" kern="1200"/>
            <a:t>. Relieved by nitroglycerin or calcium channel  </a:t>
          </a:r>
          <a:endParaRPr lang="en-US" sz="1700" b="1" kern="1200" dirty="0"/>
        </a:p>
      </dsp:txBody>
      <dsp:txXfrm rot="-5400000">
        <a:off x="2962656" y="3268008"/>
        <a:ext cx="5209983" cy="1052927"/>
      </dsp:txXfrm>
    </dsp:sp>
    <dsp:sp modelId="{D522AFB3-D723-4C4C-8BE9-7118F12F463D}">
      <dsp:nvSpPr>
        <dsp:cNvPr id="0" name=""/>
        <dsp:cNvSpPr/>
      </dsp:nvSpPr>
      <dsp:spPr>
        <a:xfrm>
          <a:off x="0" y="3065190"/>
          <a:ext cx="2962656" cy="1458562"/>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0" u="none" kern="1200" dirty="0" err="1"/>
            <a:t>Prinzmetal</a:t>
          </a:r>
          <a:r>
            <a:rPr lang="en-US" sz="3900" b="0" u="none" kern="1200" dirty="0"/>
            <a:t> angina </a:t>
          </a:r>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B111D-035E-4AD8-97A9-ABDCB83DAB79}">
      <dsp:nvSpPr>
        <dsp:cNvPr id="0" name=""/>
        <dsp:cNvSpPr/>
      </dsp:nvSpPr>
      <dsp:spPr>
        <a:xfrm rot="5400000">
          <a:off x="4480730" y="-1623913"/>
          <a:ext cx="1237654" cy="479958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Pain &lt; 20 min </a:t>
          </a:r>
        </a:p>
        <a:p>
          <a:pPr marL="171450" lvl="1" indent="-171450" algn="l" defTabSz="800100">
            <a:lnSpc>
              <a:spcPct val="90000"/>
            </a:lnSpc>
            <a:spcBef>
              <a:spcPct val="0"/>
            </a:spcBef>
            <a:spcAft>
              <a:spcPct val="15000"/>
            </a:spcAft>
            <a:buChar char="•"/>
          </a:pPr>
          <a:r>
            <a:rPr lang="en-US" sz="1800" b="1" kern="1200" dirty="0"/>
            <a:t>ST-segment depression </a:t>
          </a:r>
          <a:endParaRPr lang="en-US" sz="1800" kern="1200" dirty="0"/>
        </a:p>
        <a:p>
          <a:pPr marL="171450" lvl="1" indent="-171450" algn="l" defTabSz="800100">
            <a:lnSpc>
              <a:spcPct val="90000"/>
            </a:lnSpc>
            <a:spcBef>
              <a:spcPct val="0"/>
            </a:spcBef>
            <a:spcAft>
              <a:spcPct val="15000"/>
            </a:spcAft>
            <a:buChar char="•"/>
          </a:pPr>
          <a:r>
            <a:rPr lang="en-US" sz="1800" b="1" kern="1200" dirty="0"/>
            <a:t>Relieved by rest or nitroglycerin</a:t>
          </a:r>
          <a:endParaRPr lang="en-US" sz="1800" kern="1200" dirty="0"/>
        </a:p>
      </dsp:txBody>
      <dsp:txXfrm rot="-5400000">
        <a:off x="2699766" y="217468"/>
        <a:ext cx="4739167" cy="1116820"/>
      </dsp:txXfrm>
    </dsp:sp>
    <dsp:sp modelId="{311FC3B2-2E8C-4E62-A3BC-6036E180EAEA}">
      <dsp:nvSpPr>
        <dsp:cNvPr id="0" name=""/>
        <dsp:cNvSpPr/>
      </dsp:nvSpPr>
      <dsp:spPr>
        <a:xfrm>
          <a:off x="0" y="2344"/>
          <a:ext cx="2699766" cy="154706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Stable </a:t>
          </a:r>
        </a:p>
      </dsp:txBody>
      <dsp:txXfrm>
        <a:off x="75522" y="77866"/>
        <a:ext cx="2548722" cy="1396024"/>
      </dsp:txXfrm>
    </dsp:sp>
    <dsp:sp modelId="{216D5E1F-64CA-4708-95E3-2084F849ED17}">
      <dsp:nvSpPr>
        <dsp:cNvPr id="0" name=""/>
        <dsp:cNvSpPr/>
      </dsp:nvSpPr>
      <dsp:spPr>
        <a:xfrm rot="5400000">
          <a:off x="4480730" y="508"/>
          <a:ext cx="1237654" cy="4799584"/>
        </a:xfrm>
        <a:prstGeom prst="round2SameRect">
          <a:avLst/>
        </a:prstGeom>
        <a:solidFill>
          <a:schemeClr val="accent4">
            <a:tint val="40000"/>
            <a:alpha val="90000"/>
            <a:hueOff val="5577458"/>
            <a:satOff val="19029"/>
            <a:lumOff val="8139"/>
            <a:alphaOff val="0"/>
          </a:schemeClr>
        </a:solidFill>
        <a:ln w="9525" cap="flat" cmpd="sng" algn="ctr">
          <a:solidFill>
            <a:schemeClr val="accent4">
              <a:tint val="40000"/>
              <a:alpha val="90000"/>
              <a:hueOff val="5577458"/>
              <a:satOff val="19029"/>
              <a:lumOff val="81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Pain &gt; 20 min </a:t>
          </a:r>
        </a:p>
        <a:p>
          <a:pPr marL="171450" lvl="1" indent="-171450" algn="l" defTabSz="800100">
            <a:lnSpc>
              <a:spcPct val="90000"/>
            </a:lnSpc>
            <a:spcBef>
              <a:spcPct val="0"/>
            </a:spcBef>
            <a:spcAft>
              <a:spcPct val="15000"/>
            </a:spcAft>
            <a:buChar char="•"/>
          </a:pPr>
          <a:r>
            <a:rPr lang="en-US" sz="1800" b="1" kern="1200" dirty="0"/>
            <a:t>ST-segment depression </a:t>
          </a:r>
          <a:endParaRPr lang="en-US" sz="1800" kern="1200" dirty="0"/>
        </a:p>
        <a:p>
          <a:pPr marL="171450" lvl="1" indent="-171450" algn="l" defTabSz="800100">
            <a:lnSpc>
              <a:spcPct val="90000"/>
            </a:lnSpc>
            <a:spcBef>
              <a:spcPct val="0"/>
            </a:spcBef>
            <a:spcAft>
              <a:spcPct val="15000"/>
            </a:spcAft>
            <a:buChar char="•"/>
          </a:pPr>
          <a:r>
            <a:rPr lang="en-US" sz="1800" b="1" kern="1200" dirty="0"/>
            <a:t>Relieved by rest or nitroglycerin</a:t>
          </a:r>
          <a:endParaRPr lang="en-US" sz="1800" kern="1200" dirty="0"/>
        </a:p>
      </dsp:txBody>
      <dsp:txXfrm rot="-5400000">
        <a:off x="2699766" y="1841890"/>
        <a:ext cx="4739167" cy="1116820"/>
      </dsp:txXfrm>
    </dsp:sp>
    <dsp:sp modelId="{50CE7264-6065-4D34-A222-183B930C65E8}">
      <dsp:nvSpPr>
        <dsp:cNvPr id="0" name=""/>
        <dsp:cNvSpPr/>
      </dsp:nvSpPr>
      <dsp:spPr>
        <a:xfrm>
          <a:off x="0" y="1626765"/>
          <a:ext cx="2699766" cy="1547068"/>
        </a:xfrm>
        <a:prstGeom prst="roundRect">
          <a:avLst/>
        </a:prstGeom>
        <a:solidFill>
          <a:schemeClr val="tx2">
            <a:lumMod val="65000"/>
            <a:lumOff val="3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Unstable </a:t>
          </a:r>
        </a:p>
      </dsp:txBody>
      <dsp:txXfrm>
        <a:off x="75522" y="1702287"/>
        <a:ext cx="2548722" cy="1396024"/>
      </dsp:txXfrm>
    </dsp:sp>
    <dsp:sp modelId="{DAC1ADED-22DA-4917-A304-9073866CBD3F}">
      <dsp:nvSpPr>
        <dsp:cNvPr id="0" name=""/>
        <dsp:cNvSpPr/>
      </dsp:nvSpPr>
      <dsp:spPr>
        <a:xfrm rot="5400000">
          <a:off x="4480730" y="1624929"/>
          <a:ext cx="1237654" cy="4799584"/>
        </a:xfrm>
        <a:prstGeom prst="round2Same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a:t>ST-segment elevation</a:t>
          </a:r>
        </a:p>
        <a:p>
          <a:pPr marL="171450" lvl="1" indent="-171450" algn="l" defTabSz="800100">
            <a:lnSpc>
              <a:spcPct val="90000"/>
            </a:lnSpc>
            <a:spcBef>
              <a:spcPct val="0"/>
            </a:spcBef>
            <a:spcAft>
              <a:spcPct val="15000"/>
            </a:spcAft>
            <a:buChar char="•"/>
          </a:pPr>
          <a:r>
            <a:rPr lang="en-US" sz="1800" b="1" kern="1200" dirty="0"/>
            <a:t>. Relieved by nitroglycerin or calcium channel  </a:t>
          </a:r>
        </a:p>
      </dsp:txBody>
      <dsp:txXfrm rot="-5400000">
        <a:off x="2699766" y="3466311"/>
        <a:ext cx="4739167" cy="1116820"/>
      </dsp:txXfrm>
    </dsp:sp>
    <dsp:sp modelId="{D522AFB3-D723-4C4C-8BE9-7118F12F463D}">
      <dsp:nvSpPr>
        <dsp:cNvPr id="0" name=""/>
        <dsp:cNvSpPr/>
      </dsp:nvSpPr>
      <dsp:spPr>
        <a:xfrm>
          <a:off x="0" y="3251187"/>
          <a:ext cx="2699766" cy="1547068"/>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u="none" kern="1200" dirty="0" err="1"/>
            <a:t>Prinzmetal</a:t>
          </a:r>
          <a:r>
            <a:rPr lang="en-US" sz="3600" b="0" u="none" kern="1200" dirty="0"/>
            <a:t> angina </a:t>
          </a:r>
        </a:p>
      </dsp:txBody>
      <dsp:txXfrm>
        <a:off x="75522" y="3326709"/>
        <a:ext cx="2548722" cy="1396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01319-E1C4-4AB0-8ADE-E6CDCE7BDAA6}">
      <dsp:nvSpPr>
        <dsp:cNvPr id="0" name=""/>
        <dsp:cNvSpPr/>
      </dsp:nvSpPr>
      <dsp:spPr>
        <a:xfrm>
          <a:off x="1919" y="446588"/>
          <a:ext cx="2339057" cy="93562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ST-segment elevation, “</a:t>
          </a:r>
          <a:r>
            <a:rPr lang="en-US" sz="1500" kern="1200" dirty="0" err="1"/>
            <a:t>hyperacute</a:t>
          </a:r>
          <a:r>
            <a:rPr lang="en-US" sz="1500" kern="1200" dirty="0"/>
            <a:t>”</a:t>
          </a:r>
        </a:p>
      </dsp:txBody>
      <dsp:txXfrm>
        <a:off x="469730" y="446588"/>
        <a:ext cx="1403435" cy="935622"/>
      </dsp:txXfrm>
    </dsp:sp>
    <dsp:sp modelId="{D051FC0A-2258-405B-A34D-5240A5274B2A}">
      <dsp:nvSpPr>
        <dsp:cNvPr id="0" name=""/>
        <dsp:cNvSpPr/>
      </dsp:nvSpPr>
      <dsp:spPr>
        <a:xfrm>
          <a:off x="2107071" y="446588"/>
          <a:ext cx="2339057" cy="935622"/>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T waves, Q waves, ST-segment depression</a:t>
          </a:r>
        </a:p>
      </dsp:txBody>
      <dsp:txXfrm>
        <a:off x="2574882" y="446588"/>
        <a:ext cx="1403435" cy="935622"/>
      </dsp:txXfrm>
    </dsp:sp>
    <dsp:sp modelId="{56ADDA2D-2538-4644-8A98-A6562E747459}">
      <dsp:nvSpPr>
        <dsp:cNvPr id="0" name=""/>
        <dsp:cNvSpPr/>
      </dsp:nvSpPr>
      <dsp:spPr>
        <a:xfrm>
          <a:off x="4212222" y="446588"/>
          <a:ext cx="2339057" cy="935622"/>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T-wave inversions, and conduction abnormalities.</a:t>
          </a:r>
        </a:p>
      </dsp:txBody>
      <dsp:txXfrm>
        <a:off x="4680033" y="446588"/>
        <a:ext cx="1403435" cy="93562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6717F-B1AF-460E-BD50-AB6AC78A03AA}" type="datetimeFigureOut">
              <a:rPr lang="en-US" smtClean="0"/>
              <a:pPr/>
              <a:t>8/18/2020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E0D09-45DB-405A-9EAF-FAEEA1A3B668}" type="slidenum">
              <a:rPr lang="en-US" smtClean="0"/>
              <a:pPr/>
              <a:t>‹#›</a:t>
            </a:fld>
            <a:endParaRPr lang="en-US"/>
          </a:p>
        </p:txBody>
      </p:sp>
    </p:spTree>
    <p:extLst>
      <p:ext uri="{BB962C8B-B14F-4D97-AF65-F5344CB8AC3E}">
        <p14:creationId xmlns:p14="http://schemas.microsoft.com/office/powerpoint/2010/main" val="389007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a:t>
            </a:fld>
            <a:endParaRPr lang="en-US"/>
          </a:p>
        </p:txBody>
      </p:sp>
    </p:spTree>
    <p:extLst>
      <p:ext uri="{BB962C8B-B14F-4D97-AF65-F5344CB8AC3E}">
        <p14:creationId xmlns:p14="http://schemas.microsoft.com/office/powerpoint/2010/main" val="153680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If a </a:t>
            </a:r>
            <a:r>
              <a:rPr lang="en-CA" dirty="0" err="1"/>
              <a:t>patien</a:t>
            </a:r>
            <a:r>
              <a:rPr lang="en-CA" dirty="0"/>
              <a:t> presents</a:t>
            </a:r>
            <a:r>
              <a:rPr lang="en-CA" baseline="0" dirty="0"/>
              <a:t> with chest pain and they are above 40 years old you must do an ECG if they are below 40 years old look for other non cardiac signs and if you </a:t>
            </a:r>
            <a:r>
              <a:rPr lang="en-CA" baseline="0" dirty="0" err="1"/>
              <a:t>dont</a:t>
            </a:r>
            <a:r>
              <a:rPr lang="en-CA" baseline="0" dirty="0"/>
              <a:t> find then do an ECG</a:t>
            </a:r>
            <a:endParaRPr lang="en-CA"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rtl="0">
              <a:lnSpc>
                <a:spcPct val="80000"/>
              </a:lnSpc>
            </a:pPr>
            <a:r>
              <a:rPr lang="en-US" sz="1200" b="1" dirty="0"/>
              <a:t>) Oxygen </a:t>
            </a:r>
            <a:r>
              <a:rPr lang="en-US" sz="1200" dirty="0"/>
              <a:t>should be provided by nasal </a:t>
            </a:r>
            <a:r>
              <a:rPr lang="en-US" sz="1200" dirty="0" err="1"/>
              <a:t>cannula</a:t>
            </a:r>
            <a:r>
              <a:rPr lang="en-US" sz="1200" dirty="0"/>
              <a:t> at a rate of at least 2 L/min.</a:t>
            </a:r>
          </a:p>
          <a:p>
            <a:pPr algn="l" rtl="0">
              <a:lnSpc>
                <a:spcPct val="80000"/>
              </a:lnSpc>
            </a:pPr>
            <a:r>
              <a:rPr lang="en-US" sz="1200" b="1" dirty="0"/>
              <a:t>(a) </a:t>
            </a:r>
            <a:r>
              <a:rPr lang="en-US" sz="1200" dirty="0"/>
              <a:t>It should be given in high concentrations by face mask if the patient is cyanotic or has</a:t>
            </a:r>
          </a:p>
          <a:p>
            <a:pPr algn="l" rtl="0">
              <a:lnSpc>
                <a:spcPct val="80000"/>
              </a:lnSpc>
            </a:pPr>
            <a:r>
              <a:rPr lang="en-US" sz="1200" dirty="0"/>
              <a:t>a pulse </a:t>
            </a:r>
            <a:r>
              <a:rPr lang="en-US" sz="1200" dirty="0" err="1"/>
              <a:t>oximetry</a:t>
            </a:r>
            <a:r>
              <a:rPr lang="en-US" sz="1200" dirty="0"/>
              <a:t> reading of less than 95%.</a:t>
            </a:r>
          </a:p>
          <a:p>
            <a:pPr algn="l" rtl="0">
              <a:lnSpc>
                <a:spcPct val="80000"/>
              </a:lnSpc>
            </a:pPr>
            <a:r>
              <a:rPr lang="en-US" sz="1200" b="1" dirty="0"/>
              <a:t>(b) </a:t>
            </a:r>
            <a:r>
              <a:rPr lang="en-US" sz="1200" dirty="0"/>
              <a:t>If the patient has a history of chronic obstructive pulmonary disease (COPD), oxygen</a:t>
            </a:r>
          </a:p>
          <a:p>
            <a:pPr algn="l" rtl="0">
              <a:lnSpc>
                <a:spcPct val="80000"/>
              </a:lnSpc>
            </a:pPr>
            <a:r>
              <a:rPr lang="en-US" sz="1200" dirty="0"/>
              <a:t>should not be withheld, but the patient should be monitored carefully for signs</a:t>
            </a:r>
          </a:p>
          <a:p>
            <a:pPr algn="l" rtl="0">
              <a:lnSpc>
                <a:spcPct val="80000"/>
              </a:lnSpc>
            </a:pPr>
            <a:r>
              <a:rPr lang="en-US" sz="1200" dirty="0"/>
              <a:t>of respiratory depression (e.g., somnolence, confusion, lethargy).</a:t>
            </a:r>
          </a:p>
          <a:p>
            <a:pPr algn="l" rtl="0">
              <a:lnSpc>
                <a:spcPct val="80000"/>
              </a:lnSpc>
            </a:pPr>
            <a:r>
              <a:rPr lang="en-US" sz="1200" b="1" dirty="0"/>
              <a:t>(2) Aspirin </a:t>
            </a:r>
            <a:r>
              <a:rPr lang="en-US" sz="1200" dirty="0"/>
              <a:t>(325 mg) should be given. The patient should chew the tablets to accelerate the</a:t>
            </a:r>
          </a:p>
          <a:p>
            <a:pPr algn="l" rtl="0">
              <a:lnSpc>
                <a:spcPct val="80000"/>
              </a:lnSpc>
            </a:pPr>
            <a:r>
              <a:rPr lang="en-US" sz="1200" dirty="0"/>
              <a:t>antithrombotic effect. Aspirin can be tolerated by patients with peptic ulcer disease unless</a:t>
            </a:r>
          </a:p>
          <a:p>
            <a:pPr algn="l" rtl="0">
              <a:lnSpc>
                <a:spcPct val="80000"/>
              </a:lnSpc>
            </a:pPr>
            <a:r>
              <a:rPr lang="en-US" sz="1200" dirty="0"/>
              <a:t>they are actively hemorrhaging.</a:t>
            </a:r>
          </a:p>
          <a:p>
            <a:pPr algn="l" rtl="0">
              <a:lnSpc>
                <a:spcPct val="80000"/>
              </a:lnSpc>
            </a:pPr>
            <a:r>
              <a:rPr lang="en-US" sz="1200" b="1" dirty="0"/>
              <a:t>(3) Heparin </a:t>
            </a:r>
            <a:r>
              <a:rPr lang="en-US" sz="1200" dirty="0"/>
              <a:t>should be given in a bolus of 80 U/kg and started as an infusion at a rate of</a:t>
            </a:r>
          </a:p>
          <a:p>
            <a:pPr algn="l" rtl="0">
              <a:lnSpc>
                <a:spcPct val="80000"/>
              </a:lnSpc>
            </a:pPr>
            <a:r>
              <a:rPr lang="en-US" sz="1200" dirty="0"/>
              <a:t>15 U/kg/hour. The partial </a:t>
            </a:r>
            <a:r>
              <a:rPr lang="en-US" sz="1200" dirty="0" err="1"/>
              <a:t>thromboplastin</a:t>
            </a:r>
            <a:r>
              <a:rPr lang="en-US" sz="1200" dirty="0"/>
              <a:t> time (PTT) should be checked after 6 hours;</a:t>
            </a:r>
          </a:p>
          <a:p>
            <a:pPr algn="l" rtl="0">
              <a:lnSpc>
                <a:spcPct val="80000"/>
              </a:lnSpc>
            </a:pPr>
            <a:r>
              <a:rPr lang="en-US" sz="1200" dirty="0"/>
              <a:t>the goal is an international normalized ratio (INR) of 1.5 to 2.5. Also consider </a:t>
            </a:r>
            <a:r>
              <a:rPr lang="en-US" sz="1200" dirty="0" err="1"/>
              <a:t>enoxaparin</a:t>
            </a:r>
            <a:endParaRPr lang="en-US" sz="1200" dirty="0"/>
          </a:p>
          <a:p>
            <a:pPr algn="l" rtl="0">
              <a:lnSpc>
                <a:spcPct val="80000"/>
              </a:lnSpc>
            </a:pPr>
            <a:r>
              <a:rPr lang="en-US" sz="1200" dirty="0"/>
              <a:t>(</a:t>
            </a:r>
            <a:r>
              <a:rPr lang="en-US" sz="1200" dirty="0" err="1"/>
              <a:t>Lovenox</a:t>
            </a:r>
            <a:r>
              <a:rPr lang="en-US" sz="1200" dirty="0"/>
              <a:t>) 1 mg/kg subcutaneously every 12 hours.</a:t>
            </a:r>
          </a:p>
          <a:p>
            <a:pPr algn="l" rtl="0">
              <a:lnSpc>
                <a:spcPct val="80000"/>
              </a:lnSpc>
            </a:pPr>
            <a:r>
              <a:rPr lang="en-US" sz="1200" b="1" dirty="0"/>
              <a:t>(4) Nitroglycerin </a:t>
            </a:r>
            <a:r>
              <a:rPr lang="en-US" sz="1200" dirty="0"/>
              <a:t>decreases cardiac preload and </a:t>
            </a:r>
            <a:r>
              <a:rPr lang="en-US" sz="1200" dirty="0" err="1"/>
              <a:t>afterload</a:t>
            </a:r>
            <a:r>
              <a:rPr lang="en-US" sz="1200" dirty="0"/>
              <a:t> and dilates the coronary arteries.</a:t>
            </a:r>
          </a:p>
          <a:p>
            <a:pPr algn="l" rtl="0">
              <a:lnSpc>
                <a:spcPct val="80000"/>
              </a:lnSpc>
            </a:pPr>
            <a:r>
              <a:rPr lang="en-US" sz="1200" dirty="0"/>
              <a:t>Sublingual nitroglycerin is preferred to intravenous nitroglycerin initially because a therapeutic</a:t>
            </a:r>
          </a:p>
          <a:p>
            <a:pPr algn="l" rtl="0">
              <a:lnSpc>
                <a:spcPct val="80000"/>
              </a:lnSpc>
            </a:pPr>
            <a:r>
              <a:rPr lang="en-US" sz="1200" dirty="0"/>
              <a:t>blood level can be obtained much more rapidly with sublingual administration.</a:t>
            </a:r>
          </a:p>
          <a:p>
            <a:pPr algn="l" rtl="0">
              <a:lnSpc>
                <a:spcPct val="80000"/>
              </a:lnSpc>
            </a:pPr>
            <a:r>
              <a:rPr lang="en-US" sz="1200" b="1" dirty="0"/>
              <a:t>(5) Morphine </a:t>
            </a:r>
            <a:r>
              <a:rPr lang="en-US" sz="1200" dirty="0"/>
              <a:t>should be given in 2- to 5-mg aliquots if the patient has persistent chest pain,</a:t>
            </a:r>
          </a:p>
          <a:p>
            <a:pPr algn="l" rtl="0">
              <a:lnSpc>
                <a:spcPct val="80000"/>
              </a:lnSpc>
            </a:pPr>
            <a:r>
              <a:rPr lang="en-US" sz="1200" dirty="0"/>
              <a:t>elevated blood pressure, or both.</a:t>
            </a:r>
          </a:p>
          <a:p>
            <a:pPr algn="l" rtl="0">
              <a:lnSpc>
                <a:spcPct val="80000"/>
              </a:lnSpc>
            </a:pPr>
            <a:r>
              <a:rPr lang="en-US" sz="1200" b="1" dirty="0"/>
              <a:t>(6) </a:t>
            </a:r>
            <a:r>
              <a:rPr lang="en-US" sz="1200" dirty="0"/>
              <a:t> </a:t>
            </a:r>
            <a:r>
              <a:rPr lang="en-US" sz="1200" b="1" dirty="0"/>
              <a:t>Blockers </a:t>
            </a:r>
            <a:r>
              <a:rPr lang="en-US" sz="1200" dirty="0"/>
              <a:t>may be helpful, especially if the patient is </a:t>
            </a:r>
            <a:r>
              <a:rPr lang="en-US" sz="1200" dirty="0" err="1"/>
              <a:t>tachycardic</a:t>
            </a:r>
            <a:r>
              <a:rPr lang="en-US" sz="1200" dirty="0"/>
              <a:t> and hypertensive.</a:t>
            </a:r>
          </a:p>
          <a:p>
            <a:pPr algn="l" rtl="0">
              <a:lnSpc>
                <a:spcPct val="80000"/>
              </a:lnSpc>
            </a:pPr>
            <a:r>
              <a:rPr lang="en-US" sz="1200" dirty="0"/>
              <a:t>β Blockers are contraindicated in patients with hypotension, severe asthma, emphysema,</a:t>
            </a:r>
          </a:p>
          <a:p>
            <a:pPr algn="l" rtl="0">
              <a:lnSpc>
                <a:spcPct val="80000"/>
              </a:lnSpc>
            </a:pPr>
            <a:r>
              <a:rPr lang="en-US" sz="1200" dirty="0"/>
              <a:t>CHF, high-grade heart block, severe </a:t>
            </a:r>
            <a:r>
              <a:rPr lang="en-US" sz="1200" dirty="0" err="1"/>
              <a:t>bradycardia</a:t>
            </a:r>
            <a:r>
              <a:rPr lang="en-US" sz="1200" dirty="0"/>
              <a:t>, or peripheral vascular disease with</a:t>
            </a:r>
          </a:p>
          <a:p>
            <a:pPr algn="l" rtl="0">
              <a:lnSpc>
                <a:spcPct val="80000"/>
              </a:lnSpc>
            </a:pPr>
            <a:r>
              <a:rPr lang="en-US" sz="1200" dirty="0"/>
              <a:t>peripheral cyanosis.</a:t>
            </a:r>
          </a:p>
          <a:p>
            <a:pPr algn="l" rtl="0">
              <a:lnSpc>
                <a:spcPct val="80000"/>
              </a:lnSpc>
            </a:pPr>
            <a:r>
              <a:rPr lang="en-US" sz="1200" b="1" dirty="0"/>
              <a:t>(a) </a:t>
            </a:r>
            <a:r>
              <a:rPr lang="en-US" sz="1200" b="1" dirty="0" err="1"/>
              <a:t>Esmolol</a:t>
            </a:r>
            <a:r>
              <a:rPr lang="en-US" sz="1200" b="1" dirty="0"/>
              <a:t> </a:t>
            </a:r>
            <a:r>
              <a:rPr lang="en-US" sz="1200" dirty="0"/>
              <a:t>is a β1-selective agent with a half-life of 9 minutes.</a:t>
            </a:r>
          </a:p>
          <a:p>
            <a:pPr algn="l" rtl="0">
              <a:lnSpc>
                <a:spcPct val="80000"/>
              </a:lnSpc>
            </a:pPr>
            <a:r>
              <a:rPr lang="en-US" sz="1200" b="1" dirty="0"/>
              <a:t>(b) </a:t>
            </a:r>
            <a:r>
              <a:rPr lang="en-US" sz="1200" b="1" dirty="0" err="1"/>
              <a:t>Metoprolol</a:t>
            </a:r>
            <a:r>
              <a:rPr lang="en-US" sz="1200" b="1" dirty="0"/>
              <a:t>, </a:t>
            </a:r>
            <a:r>
              <a:rPr lang="en-US" sz="1200" dirty="0"/>
              <a:t>also a β1-selective agent, can be given by intravenous push in three separate</a:t>
            </a:r>
          </a:p>
          <a:p>
            <a:pPr algn="l" rtl="0">
              <a:lnSpc>
                <a:spcPct val="80000"/>
              </a:lnSpc>
            </a:pPr>
            <a:r>
              <a:rPr lang="en-US" sz="1200" dirty="0"/>
              <a:t>5-mg doses, titrating for effect on blood pressure and heart rate.</a:t>
            </a:r>
          </a:p>
          <a:p>
            <a:pPr algn="l" rtl="0">
              <a:lnSpc>
                <a:spcPct val="80000"/>
              </a:lnSpc>
            </a:pPr>
            <a:r>
              <a:rPr lang="en-US" sz="1200" b="1" dirty="0"/>
              <a:t>(7) Calcium channel blockers </a:t>
            </a:r>
            <a:r>
              <a:rPr lang="en-US" sz="1200" dirty="0"/>
              <a:t>are indicated in the treatment of </a:t>
            </a:r>
            <a:r>
              <a:rPr lang="en-US" sz="1200" dirty="0" err="1"/>
              <a:t>Prinzmetal’s</a:t>
            </a:r>
            <a:r>
              <a:rPr lang="en-US" sz="1200" dirty="0"/>
              <a:t> angina, but are</a:t>
            </a:r>
          </a:p>
          <a:p>
            <a:pPr algn="l" rtl="0">
              <a:lnSpc>
                <a:spcPct val="80000"/>
              </a:lnSpc>
            </a:pPr>
            <a:r>
              <a:rPr lang="en-US" sz="1200" dirty="0"/>
              <a:t>otherwise of controversial utility.</a:t>
            </a:r>
          </a:p>
          <a:p>
            <a:pPr algn="l" rtl="0">
              <a:lnSpc>
                <a:spcPct val="80000"/>
              </a:lnSpc>
            </a:pPr>
            <a:endParaRPr lang="en-US" sz="1200"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a:solidFill>
                  <a:schemeClr val="tx1"/>
                </a:solidFill>
                <a:latin typeface="+mn-lt"/>
                <a:ea typeface="+mn-ea"/>
                <a:cs typeface="+mn-cs"/>
              </a:rPr>
              <a:t>Myocardial infarction (MI) (</a:t>
            </a:r>
            <a:r>
              <a:rPr lang="en-CA" sz="1200" b="0" i="0" kern="1200" dirty="0" err="1">
                <a:solidFill>
                  <a:schemeClr val="tx1"/>
                </a:solidFill>
                <a:latin typeface="+mn-lt"/>
                <a:ea typeface="+mn-ea"/>
                <a:cs typeface="+mn-cs"/>
              </a:rPr>
              <a:t>ie</a:t>
            </a:r>
            <a:r>
              <a:rPr lang="en-CA" sz="1200" b="0" i="0" kern="1200" dirty="0">
                <a:solidFill>
                  <a:schemeClr val="tx1"/>
                </a:solidFill>
                <a:latin typeface="+mn-lt"/>
                <a:ea typeface="+mn-ea"/>
                <a:cs typeface="+mn-cs"/>
              </a:rPr>
              <a:t>, heart attack) is the irreversible necrosis of heart muscle secondary to prolonged ischemia.</a:t>
            </a:r>
          </a:p>
          <a:p>
            <a:endParaRPr lang="en-CA" sz="1200" b="0" i="0" kern="1200" dirty="0">
              <a:solidFill>
                <a:schemeClr val="tx1"/>
              </a:solidFill>
              <a:latin typeface="+mn-lt"/>
              <a:ea typeface="+mn-ea"/>
              <a:cs typeface="+mn-cs"/>
            </a:endParaRPr>
          </a:p>
          <a:p>
            <a:r>
              <a:rPr lang="en-CA" sz="1200" b="0" i="0" kern="1200" dirty="0">
                <a:solidFill>
                  <a:schemeClr val="tx1"/>
                </a:solidFill>
                <a:latin typeface="+mn-lt"/>
                <a:ea typeface="+mn-ea"/>
                <a:cs typeface="+mn-cs"/>
              </a:rPr>
              <a:t>Myocardial infarction is considered part of a spectrum referred to as </a:t>
            </a:r>
            <a:r>
              <a:rPr lang="en-CA" sz="1200" b="0" i="0" u="none" strike="noStrike" kern="1200" dirty="0">
                <a:solidFill>
                  <a:schemeClr val="tx1"/>
                </a:solidFill>
                <a:latin typeface="+mn-lt"/>
                <a:ea typeface="+mn-ea"/>
                <a:cs typeface="+mn-cs"/>
              </a:rPr>
              <a:t>acute coronary </a:t>
            </a:r>
            <a:r>
              <a:rPr lang="en-CA" sz="1200" b="0" i="0" u="none" strike="noStrike" kern="1200" dirty="0" err="1">
                <a:solidFill>
                  <a:schemeClr val="tx1"/>
                </a:solidFill>
                <a:latin typeface="+mn-lt"/>
                <a:ea typeface="+mn-ea"/>
                <a:cs typeface="+mn-cs"/>
              </a:rPr>
              <a:t>syndrome.</a:t>
            </a:r>
            <a:r>
              <a:rPr lang="en-CA" sz="1200" b="0" i="0" kern="1200" dirty="0" err="1">
                <a:solidFill>
                  <a:schemeClr val="tx1"/>
                </a:solidFill>
                <a:latin typeface="+mn-lt"/>
                <a:ea typeface="+mn-ea"/>
                <a:cs typeface="+mn-cs"/>
              </a:rPr>
              <a:t>The</a:t>
            </a:r>
            <a:r>
              <a:rPr lang="en-CA" sz="1200" b="0" i="0" kern="1200" dirty="0">
                <a:solidFill>
                  <a:schemeClr val="tx1"/>
                </a:solidFill>
                <a:latin typeface="+mn-lt"/>
                <a:ea typeface="+mn-ea"/>
                <a:cs typeface="+mn-cs"/>
              </a:rPr>
              <a:t> ACS continuum representing ongoing myocardial ischemia or injury consists of </a:t>
            </a:r>
            <a:r>
              <a:rPr lang="en-CA" sz="1200" b="0" i="0" u="none" strike="noStrike" kern="1200" dirty="0">
                <a:solidFill>
                  <a:schemeClr val="tx1"/>
                </a:solidFill>
                <a:latin typeface="+mn-lt"/>
                <a:ea typeface="+mn-ea"/>
                <a:cs typeface="+mn-cs"/>
              </a:rPr>
              <a:t>unstable angina</a:t>
            </a:r>
            <a:r>
              <a:rPr lang="en-CA" sz="1200" b="0" i="0" kern="1200" dirty="0">
                <a:solidFill>
                  <a:schemeClr val="tx1"/>
                </a:solidFill>
                <a:latin typeface="+mn-lt"/>
                <a:ea typeface="+mn-ea"/>
                <a:cs typeface="+mn-cs"/>
              </a:rPr>
              <a:t>, non–ST-segment elevation myocardial infarction (NSTEMI), and ST-segment elevation myocardial infarction (STEMI).</a:t>
            </a:r>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a:solidFill>
                  <a:schemeClr val="tx1"/>
                </a:solidFill>
                <a:latin typeface="+mn-lt"/>
                <a:ea typeface="+mn-ea"/>
                <a:cs typeface="+mn-cs"/>
              </a:rPr>
              <a:t>Myocardial infarction (MI) (</a:t>
            </a:r>
            <a:r>
              <a:rPr lang="en-CA" sz="1200" b="0" i="0" kern="1200" dirty="0" err="1">
                <a:solidFill>
                  <a:schemeClr val="tx1"/>
                </a:solidFill>
                <a:latin typeface="+mn-lt"/>
                <a:ea typeface="+mn-ea"/>
                <a:cs typeface="+mn-cs"/>
              </a:rPr>
              <a:t>ie</a:t>
            </a:r>
            <a:r>
              <a:rPr lang="en-CA" sz="1200" b="0" i="0" kern="1200" dirty="0">
                <a:solidFill>
                  <a:schemeClr val="tx1"/>
                </a:solidFill>
                <a:latin typeface="+mn-lt"/>
                <a:ea typeface="+mn-ea"/>
                <a:cs typeface="+mn-cs"/>
              </a:rPr>
              <a:t>, heart attack) is the irreversible necrosis of heart muscle secondary to prolonged ischemia.</a:t>
            </a:r>
          </a:p>
          <a:p>
            <a:endParaRPr lang="en-CA" sz="1200" b="0" i="0" kern="1200" dirty="0">
              <a:solidFill>
                <a:schemeClr val="tx1"/>
              </a:solidFill>
              <a:latin typeface="+mn-lt"/>
              <a:ea typeface="+mn-ea"/>
              <a:cs typeface="+mn-cs"/>
            </a:endParaRPr>
          </a:p>
          <a:p>
            <a:r>
              <a:rPr lang="en-CA" sz="1200" b="0" i="0" kern="1200" dirty="0">
                <a:solidFill>
                  <a:schemeClr val="tx1"/>
                </a:solidFill>
                <a:latin typeface="+mn-lt"/>
                <a:ea typeface="+mn-ea"/>
                <a:cs typeface="+mn-cs"/>
              </a:rPr>
              <a:t>Myocardial infarction is considered part of a spectrum referred to as </a:t>
            </a:r>
            <a:r>
              <a:rPr lang="en-CA" sz="1200" b="0" i="0" u="none" strike="noStrike" kern="1200" dirty="0">
                <a:solidFill>
                  <a:schemeClr val="tx1"/>
                </a:solidFill>
                <a:latin typeface="+mn-lt"/>
                <a:ea typeface="+mn-ea"/>
                <a:cs typeface="+mn-cs"/>
              </a:rPr>
              <a:t>acute coronary </a:t>
            </a:r>
            <a:r>
              <a:rPr lang="en-CA" sz="1200" b="0" i="0" u="none" strike="noStrike" kern="1200" dirty="0" err="1">
                <a:solidFill>
                  <a:schemeClr val="tx1"/>
                </a:solidFill>
                <a:latin typeface="+mn-lt"/>
                <a:ea typeface="+mn-ea"/>
                <a:cs typeface="+mn-cs"/>
              </a:rPr>
              <a:t>syndrome.</a:t>
            </a:r>
            <a:r>
              <a:rPr lang="en-CA" sz="1200" b="0" i="0" kern="1200" dirty="0" err="1">
                <a:solidFill>
                  <a:schemeClr val="tx1"/>
                </a:solidFill>
                <a:latin typeface="+mn-lt"/>
                <a:ea typeface="+mn-ea"/>
                <a:cs typeface="+mn-cs"/>
              </a:rPr>
              <a:t>The</a:t>
            </a:r>
            <a:r>
              <a:rPr lang="en-CA" sz="1200" b="0" i="0" kern="1200" dirty="0">
                <a:solidFill>
                  <a:schemeClr val="tx1"/>
                </a:solidFill>
                <a:latin typeface="+mn-lt"/>
                <a:ea typeface="+mn-ea"/>
                <a:cs typeface="+mn-cs"/>
              </a:rPr>
              <a:t> ACS continuum representing ongoing myocardial ischemia or injury consists of </a:t>
            </a:r>
            <a:r>
              <a:rPr lang="en-CA" sz="1200" b="0" i="0" u="none" strike="noStrike" kern="1200" dirty="0">
                <a:solidFill>
                  <a:schemeClr val="tx1"/>
                </a:solidFill>
                <a:latin typeface="+mn-lt"/>
                <a:ea typeface="+mn-ea"/>
                <a:cs typeface="+mn-cs"/>
              </a:rPr>
              <a:t>unstable angina</a:t>
            </a:r>
            <a:r>
              <a:rPr lang="en-CA" sz="1200" b="0" i="0" kern="1200" dirty="0">
                <a:solidFill>
                  <a:schemeClr val="tx1"/>
                </a:solidFill>
                <a:latin typeface="+mn-lt"/>
                <a:ea typeface="+mn-ea"/>
                <a:cs typeface="+mn-cs"/>
              </a:rPr>
              <a:t>, non–ST-segment elevation myocardial infarction (NSTEMI), and ST-segment elevation myocardial infarction (STEMI).</a:t>
            </a:r>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MI’s may go unrecognized, sometimes symptoms are delayed for many hours.</a:t>
            </a:r>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a:solidFill>
                  <a:schemeClr val="tx1"/>
                </a:solidFill>
                <a:latin typeface="+mn-lt"/>
                <a:ea typeface="+mn-ea"/>
                <a:cs typeface="+mn-cs"/>
              </a:rPr>
              <a:t>In general, the patient's blood pressure is initially elevated because of peripheral arterial vasoconstriction resulting from an adrenergic response to pain and ventricular dysfunction</a:t>
            </a:r>
          </a:p>
          <a:p>
            <a:r>
              <a:rPr lang="en-CA" sz="1200" b="0" i="0" kern="1200" dirty="0">
                <a:solidFill>
                  <a:schemeClr val="tx1"/>
                </a:solidFill>
                <a:latin typeface="+mn-lt"/>
                <a:ea typeface="+mn-ea"/>
                <a:cs typeface="+mn-cs"/>
              </a:rPr>
              <a:t>However, with right ventricular myocardial infarction or severe left ventricular dysfunction, hypotension is seen</a:t>
            </a:r>
          </a:p>
        </p:txBody>
      </p:sp>
      <p:sp>
        <p:nvSpPr>
          <p:cNvPr id="4" name="Slide Number Placeholder 3"/>
          <p:cNvSpPr>
            <a:spLocks noGrp="1"/>
          </p:cNvSpPr>
          <p:nvPr>
            <p:ph type="sldNum" sz="quarter" idx="10"/>
          </p:nvPr>
        </p:nvSpPr>
        <p:spPr/>
        <p:txBody>
          <a:bodyPr/>
          <a:lstStyle/>
          <a:p>
            <a:fld id="{A8CE0D09-45DB-405A-9EAF-FAEEA1A3B66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latin typeface="+mn-lt"/>
                <a:ea typeface="+mn-ea"/>
                <a:cs typeface="+mn-cs"/>
              </a:rPr>
              <a:t>patients with ischemic discomfort may or may not have ST-segment or T-wave changes denoted on the electrocardiogram (ECG). ST elevations seen on the ECG reflect active and ongoing </a:t>
            </a:r>
            <a:r>
              <a:rPr lang="en-CA" sz="1200" b="0" i="0" kern="1200" dirty="0" err="1">
                <a:solidFill>
                  <a:schemeClr val="tx1"/>
                </a:solidFill>
                <a:latin typeface="+mn-lt"/>
                <a:ea typeface="+mn-ea"/>
                <a:cs typeface="+mn-cs"/>
              </a:rPr>
              <a:t>transmural</a:t>
            </a:r>
            <a:r>
              <a:rPr lang="en-CA" sz="1200" b="0" i="0" kern="1200" dirty="0">
                <a:solidFill>
                  <a:schemeClr val="tx1"/>
                </a:solidFill>
                <a:latin typeface="+mn-lt"/>
                <a:ea typeface="+mn-ea"/>
                <a:cs typeface="+mn-cs"/>
              </a:rPr>
              <a:t> myocardial injury. Without immediate reperfusion therapy, most persons with STEMI develop Q waves, reflecting a dead zone of myocardium that has undergone irreversible damage and death. Those without ST elevations are diagnosed either with unstable angina or NSTEMI―differentiated by the presence of cardiac enzymes. Both these conditions </a:t>
            </a:r>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err="1">
                <a:solidFill>
                  <a:schemeClr val="tx1"/>
                </a:solidFill>
                <a:latin typeface="+mn-lt"/>
                <a:ea typeface="+mn-ea"/>
                <a:cs typeface="+mn-cs"/>
              </a:rPr>
              <a:t>Troponin</a:t>
            </a:r>
            <a:r>
              <a:rPr lang="en-CA" sz="1200" b="0" i="0" kern="1200" dirty="0">
                <a:solidFill>
                  <a:schemeClr val="tx1"/>
                </a:solidFill>
                <a:latin typeface="+mn-lt"/>
                <a:ea typeface="+mn-ea"/>
                <a:cs typeface="+mn-cs"/>
              </a:rPr>
              <a:t> levels: </a:t>
            </a:r>
            <a:r>
              <a:rPr lang="en-CA" sz="1200" b="0" i="0" kern="1200" dirty="0" err="1">
                <a:solidFill>
                  <a:schemeClr val="tx1"/>
                </a:solidFill>
                <a:latin typeface="+mn-lt"/>
                <a:ea typeface="+mn-ea"/>
                <a:cs typeface="+mn-cs"/>
              </a:rPr>
              <a:t>Troponin</a:t>
            </a:r>
            <a:r>
              <a:rPr lang="en-CA" sz="1200" b="0" i="0" kern="1200" dirty="0">
                <a:solidFill>
                  <a:schemeClr val="tx1"/>
                </a:solidFill>
                <a:latin typeface="+mn-lt"/>
                <a:ea typeface="+mn-ea"/>
                <a:cs typeface="+mn-cs"/>
              </a:rPr>
              <a:t> is a contractile protein that normally is not found in serum; it is released only when myocardial necrosis occurs</a:t>
            </a:r>
          </a:p>
          <a:p>
            <a:endParaRPr lang="en-CA" sz="1200" b="0" i="0" kern="1200" dirty="0">
              <a:solidFill>
                <a:schemeClr val="tx1"/>
              </a:solidFill>
              <a:latin typeface="+mn-lt"/>
              <a:ea typeface="+mn-ea"/>
              <a:cs typeface="+mn-cs"/>
            </a:endParaRPr>
          </a:p>
          <a:p>
            <a:r>
              <a:rPr lang="en-CA" sz="1200" b="0" i="0" kern="1200" dirty="0" err="1">
                <a:solidFill>
                  <a:schemeClr val="tx1"/>
                </a:solidFill>
                <a:latin typeface="+mn-lt"/>
                <a:ea typeface="+mn-ea"/>
                <a:cs typeface="+mn-cs"/>
              </a:rPr>
              <a:t>Creatine</a:t>
            </a:r>
            <a:r>
              <a:rPr lang="en-CA" sz="1200" b="0" i="0" kern="1200" dirty="0">
                <a:solidFill>
                  <a:schemeClr val="tx1"/>
                </a:solidFill>
                <a:latin typeface="+mn-lt"/>
                <a:ea typeface="+mn-ea"/>
                <a:cs typeface="+mn-cs"/>
              </a:rPr>
              <a:t> </a:t>
            </a:r>
            <a:r>
              <a:rPr lang="en-CA" sz="1200" b="0" i="0" kern="1200" dirty="0" err="1">
                <a:solidFill>
                  <a:schemeClr val="tx1"/>
                </a:solidFill>
                <a:latin typeface="+mn-lt"/>
                <a:ea typeface="+mn-ea"/>
                <a:cs typeface="+mn-cs"/>
              </a:rPr>
              <a:t>kinase</a:t>
            </a:r>
            <a:r>
              <a:rPr lang="en-CA" sz="1200" b="0" i="0" kern="1200" dirty="0">
                <a:solidFill>
                  <a:schemeClr val="tx1"/>
                </a:solidFill>
                <a:latin typeface="+mn-lt"/>
                <a:ea typeface="+mn-ea"/>
                <a:cs typeface="+mn-cs"/>
              </a:rPr>
              <a:t> (CK) levels: CK-MB levels increase within 3-12 hours of the onset of chest pain, reach peak values within 24 hours, and return to baseline after 48-72 hours</a:t>
            </a:r>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Often caused by congenital valve abnormalities, aortic sclerosis and rheumatic fever. Frequently coexists with CAD. Chest pain is usually </a:t>
            </a:r>
            <a:r>
              <a:rPr lang="en-US" dirty="0" err="1"/>
              <a:t>exertional</a:t>
            </a:r>
            <a:r>
              <a:rPr lang="en-US" dirty="0"/>
              <a:t>. Signs of heart failure may be present. Assess for systolic murmur, unusual carotid pulse.</a:t>
            </a:r>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Causes overflow obstruction of left ventricle (hypertrophied septum). Assess for </a:t>
            </a:r>
            <a:r>
              <a:rPr lang="en-US" dirty="0" err="1"/>
              <a:t>dyspnea</a:t>
            </a:r>
            <a:r>
              <a:rPr lang="en-US" dirty="0"/>
              <a:t> with chest pain. Syncope can be typical with </a:t>
            </a:r>
            <a:r>
              <a:rPr lang="en-US" dirty="0" err="1"/>
              <a:t>postexertion</a:t>
            </a:r>
            <a:r>
              <a:rPr lang="en-US" dirty="0"/>
              <a:t>. Listen for loud systolic murmur. Pain complaints are similar to angina.</a:t>
            </a:r>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54</a:t>
            </a:fld>
            <a:endParaRPr lang="en-US"/>
          </a:p>
        </p:txBody>
      </p:sp>
    </p:spTree>
    <p:extLst>
      <p:ext uri="{BB962C8B-B14F-4D97-AF65-F5344CB8AC3E}">
        <p14:creationId xmlns:p14="http://schemas.microsoft.com/office/powerpoint/2010/main" val="394356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66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2619B6F-8E63-4437-A5BC-2477BD0BFB52}" type="slidenum">
              <a:rPr lang="en-US" smtClean="0"/>
              <a:pPr/>
              <a:t>68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Because Coronary artery disease is the leading cause of death in Jordan, it is important to diagnose a cardiac etiology in patients presenting with acute chest pain. But don’t forget that certain </a:t>
            </a:r>
            <a:r>
              <a:rPr lang="en-US" sz="1200" dirty="0" err="1"/>
              <a:t>noncardiac</a:t>
            </a:r>
            <a:r>
              <a:rPr lang="en-US" sz="1200" dirty="0"/>
              <a:t> causes may be life threatening as well. </a:t>
            </a:r>
          </a:p>
        </p:txBody>
      </p:sp>
      <p:sp>
        <p:nvSpPr>
          <p:cNvPr id="4" name="Slide Number Placeholder 3"/>
          <p:cNvSpPr>
            <a:spLocks noGrp="1"/>
          </p:cNvSpPr>
          <p:nvPr>
            <p:ph type="sldNum" sz="quarter" idx="10"/>
          </p:nvPr>
        </p:nvSpPr>
        <p:spPr/>
        <p:txBody>
          <a:bodyPr/>
          <a:lstStyle/>
          <a:p>
            <a:fld id="{A8CE0D09-45DB-405A-9EAF-FAEEA1A3B6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Types of</a:t>
            </a:r>
            <a:r>
              <a:rPr lang="en-CA" baseline="0" dirty="0"/>
              <a:t> angina: stable, unstable, </a:t>
            </a:r>
            <a:r>
              <a:rPr lang="en-CA" baseline="0" dirty="0" err="1"/>
              <a:t>prinzmetal</a:t>
            </a:r>
            <a:r>
              <a:rPr lang="en-CA" baseline="0" dirty="0"/>
              <a:t>(variant), </a:t>
            </a:r>
            <a:r>
              <a:rPr lang="en-CA" baseline="0" dirty="0" err="1"/>
              <a:t>microvascular</a:t>
            </a:r>
            <a:r>
              <a:rPr lang="en-CA" baseline="0" dirty="0"/>
              <a:t>(women with DM), syndrome X</a:t>
            </a:r>
          </a:p>
          <a:p>
            <a:endParaRPr lang="en-CA" baseline="0" dirty="0"/>
          </a:p>
          <a:p>
            <a:endParaRPr lang="en-CA" baseline="0" dirty="0"/>
          </a:p>
          <a:p>
            <a:r>
              <a:rPr lang="en-US" sz="1200" dirty="0"/>
              <a:t>Coronary artery disease, the main cause of angina, is due to </a:t>
            </a:r>
            <a:r>
              <a:rPr lang="en-US" sz="1200" u="sng" dirty="0"/>
              <a:t>atherosclerosis</a:t>
            </a:r>
            <a:r>
              <a:rPr lang="en-US" sz="1200" dirty="0"/>
              <a:t> of the coronary arteries </a:t>
            </a:r>
          </a:p>
          <a:p>
            <a:endParaRPr lang="en-US" sz="1200" dirty="0"/>
          </a:p>
          <a:p>
            <a:endParaRPr lang="en-US" sz="1200" dirty="0"/>
          </a:p>
          <a:p>
            <a:r>
              <a:rPr lang="en-US" sz="1200" dirty="0"/>
              <a:t>Is acute(minutes to hours)</a:t>
            </a:r>
          </a:p>
          <a:p>
            <a:endParaRPr lang="en-US" sz="1200" dirty="0"/>
          </a:p>
          <a:p>
            <a:r>
              <a:rPr lang="en-US" sz="1200" dirty="0"/>
              <a:t>Unstable(coronary</a:t>
            </a:r>
            <a:r>
              <a:rPr lang="en-US" sz="1200" baseline="0" dirty="0"/>
              <a:t> artery disease)</a:t>
            </a:r>
            <a:r>
              <a:rPr lang="en-US" sz="1200" dirty="0"/>
              <a:t>: non mi, </a:t>
            </a:r>
            <a:r>
              <a:rPr lang="en-US" sz="1200" dirty="0" err="1"/>
              <a:t>nstemi</a:t>
            </a:r>
            <a:r>
              <a:rPr lang="en-US" sz="1200" dirty="0"/>
              <a:t>, </a:t>
            </a:r>
            <a:r>
              <a:rPr lang="en-US" sz="1200" dirty="0" err="1"/>
              <a:t>stemi</a:t>
            </a:r>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Treatment</a:t>
            </a:r>
            <a:r>
              <a:rPr lang="en-CA" baseline="0" dirty="0"/>
              <a:t> is invasive: </a:t>
            </a:r>
            <a:r>
              <a:rPr lang="en-CA" baseline="0" dirty="0" err="1"/>
              <a:t>angioplast</a:t>
            </a:r>
            <a:r>
              <a:rPr lang="en-CA" baseline="0" dirty="0"/>
              <a:t>, </a:t>
            </a:r>
            <a:r>
              <a:rPr lang="en-CA" baseline="0" dirty="0" err="1"/>
              <a:t>stenting</a:t>
            </a:r>
            <a:r>
              <a:rPr lang="en-CA" baseline="0" dirty="0"/>
              <a:t>, coronary artery bypass grafting.</a:t>
            </a:r>
          </a:p>
          <a:p>
            <a:endParaRPr lang="en-CA" baseline="0" dirty="0"/>
          </a:p>
          <a:p>
            <a:r>
              <a:rPr lang="en-CA" baseline="0" dirty="0"/>
              <a:t>Could occur at rest</a:t>
            </a:r>
          </a:p>
          <a:p>
            <a:pPr lvl="0" fontAlgn="base"/>
            <a:r>
              <a:rPr lang="en-GB" sz="1200" kern="1200" dirty="0">
                <a:solidFill>
                  <a:schemeClr val="tx1"/>
                </a:solidFill>
                <a:effectLst/>
                <a:latin typeface="+mn-lt"/>
                <a:ea typeface="+mn-ea"/>
                <a:cs typeface="+mn-cs"/>
              </a:rPr>
              <a:t>New-onset angina</a:t>
            </a:r>
          </a:p>
          <a:p>
            <a:pPr lvl="1" fontAlgn="base"/>
            <a:r>
              <a:rPr lang="en-GB" sz="1200" kern="1200" dirty="0">
                <a:solidFill>
                  <a:schemeClr val="tx1"/>
                </a:solidFill>
                <a:effectLst/>
                <a:latin typeface="+mn-lt"/>
                <a:ea typeface="+mn-ea"/>
                <a:cs typeface="+mn-cs"/>
              </a:rPr>
              <a:t>If it has occurred more than once in less than one month, then we consider it an unstable angina</a:t>
            </a:r>
          </a:p>
          <a:p>
            <a:pPr lvl="1" fontAlgn="base"/>
            <a:r>
              <a:rPr lang="en-GB" sz="1200" kern="1200" dirty="0">
                <a:solidFill>
                  <a:schemeClr val="tx1"/>
                </a:solidFill>
                <a:effectLst/>
                <a:latin typeface="+mn-lt"/>
                <a:ea typeface="+mn-ea"/>
                <a:cs typeface="+mn-cs"/>
              </a:rPr>
              <a:t>If the time between two time periods of attacks was more than one month, then we consider it a stable angina. </a:t>
            </a:r>
          </a:p>
          <a:p>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Typically occurs at night and</a:t>
            </a:r>
            <a:r>
              <a:rPr lang="en-CA" baseline="0" dirty="0"/>
              <a:t> results from triggers such as stress, smoking or cold weather.</a:t>
            </a:r>
          </a:p>
          <a:p>
            <a:r>
              <a:rPr lang="en-CA" baseline="0" dirty="0"/>
              <a:t>The treatment is usually by relieving spasm such as : nitrates(</a:t>
            </a:r>
            <a:r>
              <a:rPr lang="en-CA" baseline="0" dirty="0" err="1"/>
              <a:t>isosorbide</a:t>
            </a:r>
            <a:r>
              <a:rPr lang="en-CA" baseline="0" dirty="0"/>
              <a:t>, nitroglycerin) , calcium channel blockers</a:t>
            </a:r>
          </a:p>
          <a:p>
            <a:endParaRPr lang="en-CA" baseline="0" dirty="0"/>
          </a:p>
          <a:p>
            <a:r>
              <a:rPr lang="en-CA" baseline="0" dirty="0"/>
              <a:t>Associated with migraines—same etiology</a:t>
            </a:r>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kern="1200" dirty="0">
                <a:solidFill>
                  <a:schemeClr val="bg2">
                    <a:lumMod val="10000"/>
                  </a:schemeClr>
                </a:solidFill>
                <a:latin typeface="+mn-lt"/>
                <a:ea typeface="+mn-ea"/>
                <a:cs typeface="+mn-cs"/>
              </a:rPr>
              <a:t>The preliminary diagnosis of angina usually is made by the patient's history. The health care professional needs to understand what the patient is experiencing and may ask similar questions in a variety of ways to gain that understanding. This may be a frustrating process for both patient and professional because the symptoms of angina can range from classic to vague.</a:t>
            </a:r>
          </a:p>
          <a:p>
            <a:r>
              <a:rPr lang="en-CA" sz="1200" b="0" i="0" u="none" kern="1200" dirty="0">
                <a:solidFill>
                  <a:schemeClr val="bg2">
                    <a:lumMod val="10000"/>
                  </a:schemeClr>
                </a:solidFill>
                <a:latin typeface="+mn-lt"/>
                <a:ea typeface="+mn-ea"/>
                <a:cs typeface="+mn-cs"/>
              </a:rPr>
              <a:t>Part of the history will be to assess risk factors for heart disease..</a:t>
            </a:r>
          </a:p>
          <a:p>
            <a:r>
              <a:rPr lang="en-CA" sz="1200" b="0" i="0" u="none" kern="1200" dirty="0">
                <a:solidFill>
                  <a:schemeClr val="bg2">
                    <a:lumMod val="10000"/>
                  </a:schemeClr>
                </a:solidFill>
                <a:latin typeface="+mn-lt"/>
                <a:ea typeface="+mn-ea"/>
                <a:cs typeface="+mn-cs"/>
              </a:rPr>
              <a:t>There are other diseases that can cause chest pain, abdominal</a:t>
            </a:r>
            <a:r>
              <a:rPr lang="en-CA" sz="1200" b="0" i="0" u="none" kern="1200" baseline="0" dirty="0">
                <a:solidFill>
                  <a:schemeClr val="bg2">
                    <a:lumMod val="10000"/>
                  </a:schemeClr>
                </a:solidFill>
                <a:latin typeface="+mn-lt"/>
                <a:ea typeface="+mn-ea"/>
                <a:cs typeface="+mn-cs"/>
              </a:rPr>
              <a:t> pain</a:t>
            </a:r>
            <a:r>
              <a:rPr lang="en-CA" sz="1200" b="0" i="0" u="none" kern="1200" dirty="0">
                <a:solidFill>
                  <a:schemeClr val="bg2">
                    <a:lumMod val="10000"/>
                  </a:schemeClr>
                </a:solidFill>
                <a:latin typeface="+mn-lt"/>
                <a:ea typeface="+mn-ea"/>
                <a:cs typeface="+mn-cs"/>
              </a:rPr>
              <a:t>, shortness of breath, sweating, and N/v. Questions may be asked to determine whether other possibilities other than angina exist. PE, pneumonia, aortic aneurysm,  (GERD), PU disease, and gallbladder disease are bit a few of the potential causes of symptoms other than angina.</a:t>
            </a:r>
          </a:p>
          <a:p>
            <a:endParaRPr lang="en-CA" u="none"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F2619B6F-8E63-4437-A5BC-2477BD0BFB52}"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latin typeface="+mn-lt"/>
                <a:ea typeface="+mn-ea"/>
                <a:cs typeface="+mn-cs"/>
              </a:rPr>
              <a:t>Physical examination will help narrow the potential list of diseases but in of itself, will not make the formal diagnosis.</a:t>
            </a:r>
            <a:endParaRPr lang="en-CA" dirty="0"/>
          </a:p>
          <a:p>
            <a:endParaRPr lang="en-US" dirty="0"/>
          </a:p>
        </p:txBody>
      </p:sp>
      <p:sp>
        <p:nvSpPr>
          <p:cNvPr id="4" name="Slide Number Placeholder 3"/>
          <p:cNvSpPr>
            <a:spLocks noGrp="1"/>
          </p:cNvSpPr>
          <p:nvPr>
            <p:ph type="sldNum" sz="quarter" idx="10"/>
          </p:nvPr>
        </p:nvSpPr>
        <p:spPr/>
        <p:txBody>
          <a:bodyPr/>
          <a:lstStyle/>
          <a:p>
            <a:fld id="{A8CE0D09-45DB-405A-9EAF-FAEEA1A3B66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301071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132735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6069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203032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20753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27048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62250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320091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207940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168189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8E3847C-0340-4C04-A950-EEE4C26F0DA8}" type="datetimeFigureOut">
              <a:rPr lang="en-US" smtClean="0"/>
              <a:pPr/>
              <a:t>8/18/2020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02BFF4-40A2-4756-BB7C-C0DB100917C8}" type="slidenum">
              <a:rPr lang="en-US" smtClean="0"/>
              <a:pPr/>
              <a:t>‹#›</a:t>
            </a:fld>
            <a:endParaRPr lang="en-US"/>
          </a:p>
        </p:txBody>
      </p:sp>
    </p:spTree>
    <p:extLst>
      <p:ext uri="{BB962C8B-B14F-4D97-AF65-F5344CB8AC3E}">
        <p14:creationId xmlns:p14="http://schemas.microsoft.com/office/powerpoint/2010/main" val="414443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8E3847C-0340-4C04-A950-EEE4C26F0DA8}" type="datetimeFigureOut">
              <a:rPr lang="en-US" smtClean="0"/>
              <a:pPr/>
              <a:t>8/18/2020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02BFF4-40A2-4756-BB7C-C0DB100917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3.gif"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3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Pericardial_effusion" TargetMode="Externa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gif" /><Relationship Id="rId1" Type="http://schemas.openxmlformats.org/officeDocument/2006/relationships/slideLayout" Target="../slideLayouts/slideLayout2.xml" /><Relationship Id="rId4" Type="http://schemas.openxmlformats.org/officeDocument/2006/relationships/image" Target="../media/image22.jpeg" /></Relationships>
</file>

<file path=ppt/slides/_rels/slide42.xml.rels><?xml version="1.0" encoding="UTF-8" standalone="yes"?>
<Relationships xmlns="http://schemas.openxmlformats.org/package/2006/relationships"><Relationship Id="rId2" Type="http://schemas.openxmlformats.org/officeDocument/2006/relationships/image" Target="../media/image23.wmf"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Aorta" TargetMode="External" /><Relationship Id="rId2" Type="http://schemas.openxmlformats.org/officeDocument/2006/relationships/hyperlink" Target="https://en.wikipedia.org/wiki/Tunica_intima" TargetMode="External" /><Relationship Id="rId1" Type="http://schemas.openxmlformats.org/officeDocument/2006/relationships/slideLayout" Target="../slideLayouts/slideLayout2.xml" /><Relationship Id="rId5" Type="http://schemas.openxmlformats.org/officeDocument/2006/relationships/image" Target="../media/image24.png" /><Relationship Id="rId4" Type="http://schemas.openxmlformats.org/officeDocument/2006/relationships/hyperlink" Target="https://en.wikipedia.org/wiki/Dissection_(medical)" TargetMode="External" /></Relationships>
</file>

<file path=ppt/slides/_rels/slide44.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gif"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Pleurisy" TargetMode="External" /><Relationship Id="rId7" Type="http://schemas.openxmlformats.org/officeDocument/2006/relationships/hyperlink" Target="https://en.wikipedia.org/wiki/ECG" TargetMode="External" /><Relationship Id="rId2" Type="http://schemas.openxmlformats.org/officeDocument/2006/relationships/hyperlink" Target="https://en.wikipedia.org/wiki/Anterior" TargetMode="External" /><Relationship Id="rId1" Type="http://schemas.openxmlformats.org/officeDocument/2006/relationships/slideLayout" Target="../slideLayouts/slideLayout2.xml" /><Relationship Id="rId6" Type="http://schemas.openxmlformats.org/officeDocument/2006/relationships/hyperlink" Target="https://en.wikipedia.org/wiki/Myocardial_infarction" TargetMode="External" /><Relationship Id="rId5" Type="http://schemas.openxmlformats.org/officeDocument/2006/relationships/hyperlink" Target="https://en.wikipedia.org/wiki/Pericardium" TargetMode="External" /><Relationship Id="rId4" Type="http://schemas.openxmlformats.org/officeDocument/2006/relationships/hyperlink" Target="https://en.wikipedia.org/wiki/Pericarditis" TargetMode="External" /></Relationships>
</file>

<file path=ppt/slides/_rels/slide4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Heart" TargetMode="External" /><Relationship Id="rId2" Type="http://schemas.openxmlformats.org/officeDocument/2006/relationships/hyperlink" Target="http://en.wikipedia.org/wiki/Pericardial_effusion" TargetMode="Externa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hyperlink" Target="http://en.wikipedia.org/wiki/Embolism" TargetMode="Externa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5.jpeg" /><Relationship Id="rId3" Type="http://schemas.openxmlformats.org/officeDocument/2006/relationships/diagramLayout" Target="../diagrams/layout1.xml" /><Relationship Id="rId7" Type="http://schemas.openxmlformats.org/officeDocument/2006/relationships/image" Target="../media/image4.jpe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 Id="rId9" Type="http://schemas.openxmlformats.org/officeDocument/2006/relationships/image" Target="../media/image6.jpeg"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hyperlink" Target="http://en.wikipedia.org/wiki/Esophageal_pH_monitoring" TargetMode="Externa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hyperlink" Target="https://en.wikipedia.org/wiki/Mallory-Weiss_syndrome" TargetMode="Externa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652" y="152400"/>
            <a:ext cx="7772400" cy="1470025"/>
          </a:xfrm>
          <a:noFill/>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bg1"/>
                </a:solidFill>
                <a:effectLst>
                  <a:outerShdw blurRad="50800" dist="39000" dir="5460000" algn="tl">
                    <a:srgbClr val="000000">
                      <a:alpha val="38000"/>
                    </a:srgbClr>
                  </a:outerShdw>
                </a:effectLst>
              </a:rPr>
              <a:t>Non-traumatic chest pain </a:t>
            </a:r>
          </a:p>
        </p:txBody>
      </p:sp>
      <p:sp>
        <p:nvSpPr>
          <p:cNvPr id="3" name="Subtitle 2"/>
          <p:cNvSpPr>
            <a:spLocks noGrp="1"/>
          </p:cNvSpPr>
          <p:nvPr>
            <p:ph type="subTitle" idx="1"/>
          </p:nvPr>
        </p:nvSpPr>
        <p:spPr>
          <a:xfrm>
            <a:off x="746760" y="1928802"/>
            <a:ext cx="7406640" cy="3643338"/>
          </a:xfrm>
        </p:spPr>
        <p:txBody>
          <a:bodyPr/>
          <a:lstStyle/>
          <a:p>
            <a:r>
              <a:rPr lang="en-US" sz="4000" b="1" dirty="0">
                <a:latin typeface="Times New Roman" pitchFamily="18" charset="0"/>
                <a:cs typeface="Times New Roman" pitchFamily="18" charset="0"/>
              </a:rPr>
              <a:t>Ahmad </a:t>
            </a:r>
            <a:r>
              <a:rPr lang="en-US" sz="4000" b="1" dirty="0" err="1">
                <a:latin typeface="Times New Roman" pitchFamily="18" charset="0"/>
                <a:cs typeface="Times New Roman" pitchFamily="18" charset="0"/>
              </a:rPr>
              <a:t>Aldhoun</a:t>
            </a:r>
            <a:r>
              <a:rPr lang="en-US" sz="4000" b="1" dirty="0">
                <a:latin typeface="Times New Roman" pitchFamily="18" charset="0"/>
                <a:cs typeface="Times New Roman" pitchFamily="18" charset="0"/>
              </a:rPr>
              <a:t> </a:t>
            </a:r>
          </a:p>
          <a:p>
            <a:r>
              <a:rPr lang="en-US" sz="4000" b="1" dirty="0">
                <a:latin typeface="Times New Roman" pitchFamily="18" charset="0"/>
                <a:cs typeface="Times New Roman" pitchFamily="18" charset="0"/>
              </a:rPr>
              <a:t>Emergency senior specialist</a:t>
            </a:r>
          </a:p>
          <a:p>
            <a:r>
              <a:rPr lang="en-US" sz="4000" b="1" dirty="0">
                <a:latin typeface="Times New Roman" pitchFamily="18" charset="0"/>
                <a:cs typeface="Times New Roman" pitchFamily="18" charset="0"/>
              </a:rPr>
              <a:t>France and European fellowship</a:t>
            </a:r>
          </a:p>
          <a:p>
            <a:r>
              <a:rPr lang="en-US" sz="4000" b="1" dirty="0">
                <a:latin typeface="Times New Roman" pitchFamily="18" charset="0"/>
                <a:cs typeface="Times New Roman" pitchFamily="18" charset="0"/>
              </a:rPr>
              <a:t> </a:t>
            </a:r>
          </a:p>
        </p:txBody>
      </p:sp>
      <p:sp>
        <p:nvSpPr>
          <p:cNvPr id="5" name="TextBox 4"/>
          <p:cNvSpPr txBox="1"/>
          <p:nvPr/>
        </p:nvSpPr>
        <p:spPr>
          <a:xfrm>
            <a:off x="1524000" y="6050578"/>
            <a:ext cx="6553200" cy="338554"/>
          </a:xfrm>
          <a:prstGeom prst="rect">
            <a:avLst/>
          </a:prstGeom>
          <a:noFill/>
        </p:spPr>
        <p:txBody>
          <a:bodyPr wrap="square" rtlCol="0">
            <a:spAutoFit/>
          </a:bodyPr>
          <a:lstStyle/>
          <a:p>
            <a:r>
              <a:rPr lang="en-US" sz="1600" b="1" dirty="0">
                <a:solidFill>
                  <a:srgbClr val="FF0000"/>
                </a:solidFill>
              </a:rPr>
              <a:t>Note : lines in red are very important in the first 40 slides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800" b="1" dirty="0">
                <a:solidFill>
                  <a:schemeClr val="bg1"/>
                </a:solidFill>
                <a:effectLst>
                  <a:outerShdw blurRad="38100" dist="38100" dir="2700000" algn="tl">
                    <a:srgbClr val="000000">
                      <a:alpha val="43137"/>
                    </a:srgbClr>
                  </a:outerShdw>
                </a:effectLst>
              </a:rPr>
              <a:t>Angina </a:t>
            </a:r>
            <a:endParaRPr lang="en-US" b="1" dirty="0">
              <a:solidFill>
                <a:schemeClr val="bg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597463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6049"/>
            <a:ext cx="9829800" cy="4247317"/>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1. Stable ANGINA</a:t>
            </a:r>
          </a:p>
          <a:p>
            <a:endParaRPr lang="en-US" dirty="0"/>
          </a:p>
          <a:p>
            <a:endParaRPr lang="en-US" dirty="0"/>
          </a:p>
          <a:p>
            <a:pPr marL="342900" indent="-342900">
              <a:buAutoNum type="alphaUcPeriod"/>
            </a:pPr>
            <a:r>
              <a:rPr lang="en-US" dirty="0"/>
              <a:t>Stable angina :</a:t>
            </a:r>
          </a:p>
          <a:p>
            <a:pPr marL="342900" indent="-342900"/>
            <a:r>
              <a:rPr lang="en-US" dirty="0"/>
              <a:t> is chest pain that arises with exertion or emotional stress.</a:t>
            </a:r>
          </a:p>
          <a:p>
            <a:pPr marL="342900" indent="-342900">
              <a:buAutoNum type="arabicPeriod"/>
            </a:pPr>
            <a:r>
              <a:rPr lang="en-US" dirty="0"/>
              <a:t>Due to atherosclerosis of coronary arteries with &gt; 70% </a:t>
            </a:r>
            <a:r>
              <a:rPr lang="en-US" dirty="0" err="1"/>
              <a:t>stenosis</a:t>
            </a:r>
            <a:endParaRPr lang="en-US" dirty="0"/>
          </a:p>
          <a:p>
            <a:pPr marL="342900" indent="-342900">
              <a:buAutoNum type="arabicPeriod"/>
            </a:pPr>
            <a:r>
              <a:rPr lang="en-US" dirty="0"/>
              <a:t>2. Represents reversible injury to </a:t>
            </a:r>
            <a:r>
              <a:rPr lang="en-US" dirty="0" err="1"/>
              <a:t>myocytes</a:t>
            </a:r>
            <a:r>
              <a:rPr lang="en-US" dirty="0"/>
              <a:t> (no necrosis)</a:t>
            </a:r>
          </a:p>
          <a:p>
            <a:r>
              <a:rPr lang="en-US" dirty="0"/>
              <a:t>3</a:t>
            </a:r>
            <a:r>
              <a:rPr lang="en-US" b="1" dirty="0">
                <a:solidFill>
                  <a:srgbClr val="FF0000"/>
                </a:solidFill>
              </a:rPr>
              <a:t>. Presents as chest pain (lasting &lt; 10 minutes) that radiates to the left arm or jaw,</a:t>
            </a:r>
          </a:p>
          <a:p>
            <a:r>
              <a:rPr lang="en-US" b="1" dirty="0">
                <a:solidFill>
                  <a:srgbClr val="FF0000"/>
                </a:solidFill>
              </a:rPr>
              <a:t>diaphoresis, and shortness of breath</a:t>
            </a:r>
          </a:p>
          <a:p>
            <a:r>
              <a:rPr lang="en-US" b="1" dirty="0">
                <a:solidFill>
                  <a:srgbClr val="FF0000"/>
                </a:solidFill>
              </a:rPr>
              <a:t>4. ECG shows ST-segment depression due to </a:t>
            </a:r>
            <a:r>
              <a:rPr lang="en-US" b="1" dirty="0" err="1">
                <a:solidFill>
                  <a:srgbClr val="FF0000"/>
                </a:solidFill>
              </a:rPr>
              <a:t>subendocardial</a:t>
            </a:r>
            <a:r>
              <a:rPr lang="en-US" b="1" dirty="0">
                <a:solidFill>
                  <a:srgbClr val="FF0000"/>
                </a:solidFill>
              </a:rPr>
              <a:t> ischemia.</a:t>
            </a:r>
          </a:p>
          <a:p>
            <a:r>
              <a:rPr lang="en-US" b="1" dirty="0">
                <a:solidFill>
                  <a:srgbClr val="FF0000"/>
                </a:solidFill>
              </a:rPr>
              <a:t>5. Relieved by rest or nitroglycerin</a:t>
            </a:r>
          </a:p>
          <a:p>
            <a:pPr lvl="0"/>
            <a:endParaRPr lang="en-US" dirty="0"/>
          </a:p>
          <a:p>
            <a:pPr lvl="0"/>
            <a:endParaRPr lang="en-US" dirty="0"/>
          </a:p>
          <a:p>
            <a:endParaRPr lang="en-US" dirty="0"/>
          </a:p>
        </p:txBody>
      </p:sp>
      <p:pic>
        <p:nvPicPr>
          <p:cNvPr id="3" name="Picture 4" descr="CAD 2"/>
          <p:cNvPicPr>
            <a:picLocks noChangeAspect="1" noChangeArrowheads="1"/>
          </p:cNvPicPr>
          <p:nvPr/>
        </p:nvPicPr>
        <p:blipFill>
          <a:blip r:embed="rId3" cstate="print"/>
          <a:stretch>
            <a:fillRect/>
          </a:stretch>
        </p:blipFill>
        <p:spPr>
          <a:xfrm>
            <a:off x="3657601" y="4267200"/>
            <a:ext cx="5486399" cy="2133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b="1" dirty="0">
                <a:solidFill>
                  <a:schemeClr val="bg1"/>
                </a:solidFill>
                <a:effectLst>
                  <a:outerShdw blurRad="38100" dist="38100" dir="2700000" algn="tl">
                    <a:srgbClr val="000000">
                      <a:alpha val="43137"/>
                    </a:srgbClr>
                  </a:outerShdw>
                </a:effectLst>
              </a:rPr>
              <a:t>2- Unstable angina  </a:t>
            </a:r>
          </a:p>
        </p:txBody>
      </p:sp>
      <p:sp>
        <p:nvSpPr>
          <p:cNvPr id="3" name="Content Placeholder 2"/>
          <p:cNvSpPr>
            <a:spLocks noGrp="1"/>
          </p:cNvSpPr>
          <p:nvPr>
            <p:ph idx="1"/>
          </p:nvPr>
        </p:nvSpPr>
        <p:spPr>
          <a:xfrm>
            <a:off x="457200" y="1905000"/>
            <a:ext cx="8229600" cy="4525963"/>
          </a:xfrm>
        </p:spPr>
        <p:txBody>
          <a:bodyPr/>
          <a:lstStyle/>
          <a:p>
            <a:pPr algn="l" rtl="0"/>
            <a:r>
              <a:rPr lang="en-US" sz="2000" dirty="0"/>
              <a:t>Atherosclerosis   of  coronary artery with thrombus and </a:t>
            </a:r>
            <a:r>
              <a:rPr lang="en-US" sz="2800" b="1" u="sng" dirty="0">
                <a:solidFill>
                  <a:srgbClr val="FF0000"/>
                </a:solidFill>
              </a:rPr>
              <a:t>incomplete </a:t>
            </a:r>
            <a:r>
              <a:rPr lang="en-US" sz="2800" b="1" u="sng" dirty="0" err="1">
                <a:solidFill>
                  <a:srgbClr val="FF0000"/>
                </a:solidFill>
              </a:rPr>
              <a:t>oclusion</a:t>
            </a:r>
            <a:r>
              <a:rPr lang="en-US" sz="2800" b="1" u="sng" dirty="0">
                <a:solidFill>
                  <a:srgbClr val="FF0000"/>
                </a:solidFill>
              </a:rPr>
              <a:t> of  artery.</a:t>
            </a:r>
          </a:p>
          <a:p>
            <a:pPr algn="l" rtl="0"/>
            <a:r>
              <a:rPr lang="en-US" sz="2400" b="1" dirty="0"/>
              <a:t>Present as chest pain more than 20 minute</a:t>
            </a:r>
          </a:p>
          <a:p>
            <a:pPr lvl="0" algn="l" rtl="0"/>
            <a:r>
              <a:rPr lang="en-US" sz="2400" b="1" dirty="0"/>
              <a:t>Not  relived by nitroglycerine </a:t>
            </a:r>
            <a:r>
              <a:rPr lang="en-US" sz="1200" b="1" u="sng" dirty="0"/>
              <a:t>( according to previous slides )</a:t>
            </a:r>
            <a:r>
              <a:rPr lang="en-US" sz="4400" b="1" dirty="0"/>
              <a:t> </a:t>
            </a:r>
            <a:endParaRPr lang="en-US" sz="2400" dirty="0"/>
          </a:p>
          <a:p>
            <a:pPr algn="l" rtl="0"/>
            <a:r>
              <a:rPr lang="en-US" sz="2400" b="1" dirty="0"/>
              <a:t> </a:t>
            </a:r>
          </a:p>
          <a:p>
            <a:pPr algn="l" rtl="0"/>
            <a:r>
              <a:rPr lang="en-US" sz="2400" b="1" dirty="0"/>
              <a:t>High risk  complicated to myocardial  infarction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164" y="304800"/>
            <a:ext cx="7848600" cy="6063198"/>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rPr>
              <a:t>                </a:t>
            </a:r>
          </a:p>
          <a:p>
            <a:r>
              <a:rPr lang="en-US" sz="3200" b="1" dirty="0">
                <a:solidFill>
                  <a:schemeClr val="bg1"/>
                </a:solidFill>
                <a:effectLst>
                  <a:outerShdw blurRad="38100" dist="38100" dir="2700000" algn="tl">
                    <a:srgbClr val="000000">
                      <a:alpha val="43137"/>
                    </a:srgbClr>
                  </a:outerShdw>
                </a:effectLst>
              </a:rPr>
              <a:t>             Unstable Angina </a:t>
            </a:r>
          </a:p>
          <a:p>
            <a:endParaRPr lang="en-US" dirty="0"/>
          </a:p>
          <a:p>
            <a:endParaRPr lang="en-US" dirty="0"/>
          </a:p>
          <a:p>
            <a:pPr lvl="0"/>
            <a:r>
              <a:rPr lang="en-US" u="none" strike="noStrike" dirty="0">
                <a:solidFill>
                  <a:srgbClr val="FF0000"/>
                </a:solidFill>
                <a:latin typeface="+mj-lt"/>
              </a:rPr>
              <a:t>Types: Restful, nocturnal, transient, </a:t>
            </a:r>
            <a:r>
              <a:rPr lang="en-US" u="none" strike="noStrike" dirty="0" err="1">
                <a:solidFill>
                  <a:srgbClr val="FF0000"/>
                </a:solidFill>
                <a:latin typeface="+mj-lt"/>
              </a:rPr>
              <a:t>decubitus</a:t>
            </a:r>
            <a:r>
              <a:rPr lang="en-US" u="none" strike="noStrike" dirty="0">
                <a:solidFill>
                  <a:srgbClr val="FF0000"/>
                </a:solidFill>
                <a:latin typeface="+mj-lt"/>
              </a:rPr>
              <a:t> </a:t>
            </a:r>
          </a:p>
          <a:p>
            <a:pPr lvl="0"/>
            <a:endParaRPr lang="en-US" u="none" strike="noStrike" dirty="0">
              <a:solidFill>
                <a:srgbClr val="FF0000"/>
              </a:solidFill>
              <a:latin typeface="+mj-lt"/>
            </a:endParaRPr>
          </a:p>
          <a:p>
            <a:pPr lvl="0"/>
            <a:r>
              <a:rPr lang="en-US" u="none" strike="noStrike" dirty="0">
                <a:solidFill>
                  <a:srgbClr val="FF0000"/>
                </a:solidFill>
                <a:latin typeface="+mj-lt"/>
              </a:rPr>
              <a:t>Nocturnal and </a:t>
            </a:r>
            <a:r>
              <a:rPr lang="en-US" u="none" strike="noStrike" dirty="0" err="1">
                <a:solidFill>
                  <a:srgbClr val="FF0000"/>
                </a:solidFill>
                <a:latin typeface="+mj-lt"/>
              </a:rPr>
              <a:t>decubitus</a:t>
            </a:r>
            <a:r>
              <a:rPr lang="en-US" u="none" strike="noStrike" dirty="0">
                <a:solidFill>
                  <a:srgbClr val="FF0000"/>
                </a:solidFill>
                <a:latin typeface="+mj-lt"/>
              </a:rPr>
              <a:t> increase the preload on the heart due to the position in which the patient is in. This will have a negative effect on the heart due to the change in gravity and perfusion/ventilation. </a:t>
            </a:r>
          </a:p>
          <a:p>
            <a:pPr lvl="0"/>
            <a:endParaRPr lang="en-US" u="none" strike="noStrike" dirty="0">
              <a:solidFill>
                <a:srgbClr val="FF0000"/>
              </a:solidFill>
              <a:latin typeface="+mj-lt"/>
            </a:endParaRPr>
          </a:p>
          <a:p>
            <a:pPr lvl="0"/>
            <a:r>
              <a:rPr lang="en-US" b="1" u="none" strike="noStrike" dirty="0">
                <a:solidFill>
                  <a:srgbClr val="FF0000"/>
                </a:solidFill>
                <a:latin typeface="+mj-lt"/>
              </a:rPr>
              <a:t>New-onset angina</a:t>
            </a:r>
          </a:p>
          <a:p>
            <a:pPr lvl="1"/>
            <a:r>
              <a:rPr lang="en-US" u="none" strike="noStrike" dirty="0">
                <a:solidFill>
                  <a:srgbClr val="FF0000"/>
                </a:solidFill>
                <a:latin typeface="+mj-lt"/>
              </a:rPr>
              <a:t>If it has occurred more than once in less than one month, then we consider it an unstable angina</a:t>
            </a:r>
          </a:p>
          <a:p>
            <a:pPr lvl="1"/>
            <a:r>
              <a:rPr lang="en-US" u="none" strike="noStrike" dirty="0">
                <a:solidFill>
                  <a:srgbClr val="FF0000"/>
                </a:solidFill>
                <a:latin typeface="+mj-lt"/>
              </a:rPr>
              <a:t>If the time between two time periods of attacks was more than one month, then we consider it a stable angina. </a:t>
            </a:r>
          </a:p>
          <a:p>
            <a:pPr lvl="1"/>
            <a:endParaRPr lang="en-US" dirty="0">
              <a:solidFill>
                <a:srgbClr val="FF0000"/>
              </a:solidFill>
              <a:latin typeface="+mj-lt"/>
            </a:endParaRPr>
          </a:p>
          <a:p>
            <a:pPr lvl="1"/>
            <a:endParaRPr lang="en-US" u="none" strike="noStrike" dirty="0">
              <a:solidFill>
                <a:srgbClr val="FF0000"/>
              </a:solidFill>
              <a:latin typeface="+mj-lt"/>
            </a:endParaRPr>
          </a:p>
          <a:p>
            <a:pPr lvl="1"/>
            <a:endParaRPr lang="en-US" dirty="0">
              <a:solidFill>
                <a:srgbClr val="FF0000"/>
              </a:solidFill>
              <a:latin typeface="+mj-lt"/>
            </a:endParaRPr>
          </a:p>
          <a:p>
            <a:pPr lvl="0"/>
            <a:r>
              <a:rPr lang="en-US" b="1" u="none" strike="noStrike" dirty="0">
                <a:solidFill>
                  <a:srgbClr val="FF0000"/>
                </a:solidFill>
                <a:latin typeface="+mj-lt"/>
              </a:rPr>
              <a:t>Crescendo angina increases in severity with a decrease in triggers with time</a:t>
            </a:r>
            <a:r>
              <a:rPr lang="en-US" u="none" strike="noStrike" dirty="0">
                <a:solidFill>
                  <a:srgbClr val="FF0000"/>
                </a:solidFill>
                <a:latin typeface="+mj-lt"/>
              </a:rPr>
              <a:t>. </a:t>
            </a:r>
          </a:p>
        </p:txBody>
      </p:sp>
      <p:sp>
        <p:nvSpPr>
          <p:cNvPr id="3" name="Rounded Rectangle 2"/>
          <p:cNvSpPr/>
          <p:nvPr/>
        </p:nvSpPr>
        <p:spPr>
          <a:xfrm>
            <a:off x="381000" y="3276600"/>
            <a:ext cx="83058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8828" y="5470299"/>
            <a:ext cx="83820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1752600"/>
            <a:ext cx="1524000" cy="369332"/>
          </a:xfrm>
          <a:prstGeom prst="rect">
            <a:avLst/>
          </a:prstGeom>
          <a:noFill/>
        </p:spPr>
        <p:txBody>
          <a:bodyPr wrap="square" rtlCol="0">
            <a:spAutoFit/>
          </a:bodyPr>
          <a:lstStyle/>
          <a:p>
            <a:r>
              <a:rPr lang="ar-JO" dirty="0"/>
              <a:t>مهم جدا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914400"/>
            <a:ext cx="6629400" cy="2862322"/>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3- </a:t>
            </a:r>
            <a:r>
              <a:rPr lang="en-US" sz="3600" b="1" dirty="0" err="1">
                <a:solidFill>
                  <a:schemeClr val="bg1"/>
                </a:solidFill>
                <a:effectLst>
                  <a:outerShdw blurRad="38100" dist="38100" dir="2700000" algn="tl">
                    <a:srgbClr val="000000">
                      <a:alpha val="43137"/>
                    </a:srgbClr>
                  </a:outerShdw>
                </a:effectLst>
              </a:rPr>
              <a:t>Prinzmetal</a:t>
            </a:r>
            <a:r>
              <a:rPr lang="en-US" sz="3600" b="1" dirty="0">
                <a:solidFill>
                  <a:schemeClr val="bg1"/>
                </a:solidFill>
                <a:effectLst>
                  <a:outerShdw blurRad="38100" dist="38100" dir="2700000" algn="tl">
                    <a:srgbClr val="000000">
                      <a:alpha val="43137"/>
                    </a:srgbClr>
                  </a:outerShdw>
                </a:effectLst>
              </a:rPr>
              <a:t> angina </a:t>
            </a:r>
          </a:p>
          <a:p>
            <a:endParaRPr lang="en-US" dirty="0"/>
          </a:p>
          <a:p>
            <a:endParaRPr lang="en-US" dirty="0"/>
          </a:p>
          <a:p>
            <a:r>
              <a:rPr lang="en-US" dirty="0"/>
              <a:t>is episodic chest pain unrelated to exertion.</a:t>
            </a:r>
          </a:p>
          <a:p>
            <a:r>
              <a:rPr lang="en-US" dirty="0"/>
              <a:t>1. Due to coronary artery vasospasm</a:t>
            </a:r>
          </a:p>
          <a:p>
            <a:r>
              <a:rPr lang="en-US" dirty="0"/>
              <a:t>2. Represents reversible injury to </a:t>
            </a:r>
            <a:r>
              <a:rPr lang="en-US" dirty="0" err="1"/>
              <a:t>myocytes</a:t>
            </a:r>
            <a:r>
              <a:rPr lang="en-US" dirty="0"/>
              <a:t> (no necrosis)</a:t>
            </a:r>
          </a:p>
          <a:p>
            <a:r>
              <a:rPr lang="en-US" dirty="0"/>
              <a:t>3. EKG shows ST-segment elevation due to </a:t>
            </a:r>
            <a:r>
              <a:rPr lang="en-US" dirty="0" err="1"/>
              <a:t>transmural</a:t>
            </a:r>
            <a:r>
              <a:rPr lang="en-US" dirty="0"/>
              <a:t> ischemia.</a:t>
            </a:r>
          </a:p>
          <a:p>
            <a:r>
              <a:rPr lang="en-US" dirty="0"/>
              <a:t>4. Relieved by nitroglycerin or calcium channel blockers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1).jpg"/>
          <p:cNvPicPr>
            <a:picLocks noGrp="1" noChangeAspect="1"/>
          </p:cNvPicPr>
          <p:nvPr>
            <p:ph idx="1"/>
          </p:nvPr>
        </p:nvPicPr>
        <p:blipFill>
          <a:blip r:embed="rId2" cstate="print"/>
          <a:stretch>
            <a:fillRect/>
          </a:stretch>
        </p:blipFill>
        <p:spPr>
          <a:xfrm>
            <a:off x="1295400" y="1676400"/>
            <a:ext cx="6324600" cy="4737346"/>
          </a:xfrm>
        </p:spPr>
      </p:pic>
      <p:sp>
        <p:nvSpPr>
          <p:cNvPr id="45058" name="AutoShape 2" descr="Image result for types of ang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types of ang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828" y="990600"/>
            <a:ext cx="7086600" cy="3385542"/>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rPr>
              <a:t>                     Anginas </a:t>
            </a:r>
            <a:r>
              <a:rPr lang="ar-JO" sz="2000" b="1" dirty="0">
                <a:solidFill>
                  <a:schemeClr val="bg1"/>
                </a:solidFill>
                <a:effectLst>
                  <a:outerShdw blurRad="38100" dist="38100" dir="2700000" algn="tl">
                    <a:srgbClr val="000000">
                      <a:alpha val="43137"/>
                    </a:srgbClr>
                  </a:outerShdw>
                </a:effectLst>
              </a:rPr>
              <a:t>سلايد من ورقة النوتات </a:t>
            </a:r>
            <a:r>
              <a:rPr lang="en-US" sz="2000" b="1" dirty="0">
                <a:solidFill>
                  <a:schemeClr val="bg1"/>
                </a:solidFill>
                <a:effectLst>
                  <a:outerShdw blurRad="38100" dist="38100" dir="2700000" algn="tl">
                    <a:srgbClr val="000000">
                      <a:alpha val="43137"/>
                    </a:srgbClr>
                  </a:outerShdw>
                </a:effectLst>
              </a:rPr>
              <a:t> </a:t>
            </a:r>
            <a:r>
              <a:rPr lang="ar-JO" sz="2000" b="1" dirty="0">
                <a:solidFill>
                  <a:schemeClr val="bg1"/>
                </a:solidFill>
                <a:effectLst>
                  <a:outerShdw blurRad="38100" dist="38100" dir="2700000" algn="tl">
                    <a:srgbClr val="000000">
                      <a:alpha val="43137"/>
                    </a:srgbClr>
                  </a:outerShdw>
                </a:effectLst>
              </a:rPr>
              <a:t>مهم ، </a:t>
            </a:r>
            <a:endParaRPr lang="en-US" sz="2000" b="1" dirty="0">
              <a:solidFill>
                <a:schemeClr val="bg1"/>
              </a:solidFill>
              <a:effectLst>
                <a:outerShdw blurRad="38100" dist="38100" dir="2700000" algn="tl">
                  <a:srgbClr val="000000">
                    <a:alpha val="43137"/>
                  </a:srgbClr>
                </a:outerShdw>
              </a:effectLst>
            </a:endParaRPr>
          </a:p>
          <a:p>
            <a:endParaRPr lang="en-US" sz="1600" dirty="0"/>
          </a:p>
          <a:p>
            <a:pPr lvl="0"/>
            <a:r>
              <a:rPr lang="en-US" u="none" strike="noStrike" dirty="0"/>
              <a:t>Which questions do we ask?</a:t>
            </a:r>
          </a:p>
          <a:p>
            <a:pPr lvl="1"/>
            <a:r>
              <a:rPr lang="en-US" u="none" strike="noStrike" dirty="0"/>
              <a:t>How long has the pain lasted?</a:t>
            </a:r>
          </a:p>
          <a:p>
            <a:pPr lvl="2"/>
            <a:r>
              <a:rPr lang="en-US" dirty="0"/>
              <a:t>&lt;10 minutes → stable</a:t>
            </a:r>
            <a:endParaRPr lang="en-US" u="none" strike="noStrike" dirty="0"/>
          </a:p>
          <a:p>
            <a:pPr lvl="2"/>
            <a:r>
              <a:rPr lang="en-US" dirty="0"/>
              <a:t>&gt;20 minutes → unstable</a:t>
            </a:r>
            <a:endParaRPr lang="en-US" u="none" strike="noStrike" dirty="0"/>
          </a:p>
          <a:p>
            <a:pPr lvl="1"/>
            <a:r>
              <a:rPr lang="en-US" u="none" strike="noStrike" dirty="0"/>
              <a:t>Does the pain radiate?</a:t>
            </a:r>
          </a:p>
          <a:p>
            <a:pPr lvl="2"/>
            <a:r>
              <a:rPr lang="en-US" u="none" strike="noStrike" dirty="0"/>
              <a:t>Usually to the jaw, neck, inner aspect of the shoulders and left arm. </a:t>
            </a:r>
          </a:p>
          <a:p>
            <a:pPr lvl="1"/>
            <a:r>
              <a:rPr lang="en-US" u="none" strike="noStrike" dirty="0"/>
              <a:t>Does the patient have any sort of autonomic stimulation?</a:t>
            </a:r>
          </a:p>
          <a:p>
            <a:pPr lvl="2"/>
            <a:r>
              <a:rPr lang="en-US" u="none" strike="noStrike" dirty="0"/>
              <a:t>This includes dizziness, drowsiness, nausea and vomiting. Possibly diarrhea. </a:t>
            </a:r>
          </a:p>
        </p:txBody>
      </p:sp>
      <p:sp>
        <p:nvSpPr>
          <p:cNvPr id="5" name="Rectangle 4"/>
          <p:cNvSpPr/>
          <p:nvPr/>
        </p:nvSpPr>
        <p:spPr>
          <a:xfrm>
            <a:off x="186890" y="4412675"/>
            <a:ext cx="5105400" cy="206210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1"/>
            <a:r>
              <a:rPr lang="en-US" sz="3200" b="1" dirty="0"/>
              <a:t>Levine's sign</a:t>
            </a:r>
            <a:r>
              <a:rPr lang="en-US" sz="3200" dirty="0"/>
              <a:t> is a clenched fist held over the chest to describe ischemic chest pain</a:t>
            </a:r>
          </a:p>
        </p:txBody>
      </p:sp>
      <p:sp>
        <p:nvSpPr>
          <p:cNvPr id="43010" name="AutoShape 2" descr="Image result for Levine'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Image result for Levine'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Image result for Levine'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download.jpg"/>
          <p:cNvPicPr>
            <a:picLocks noChangeAspect="1"/>
          </p:cNvPicPr>
          <p:nvPr/>
        </p:nvPicPr>
        <p:blipFill>
          <a:blip r:embed="rId2" cstate="print"/>
          <a:stretch>
            <a:fillRect/>
          </a:stretch>
        </p:blipFill>
        <p:spPr>
          <a:xfrm>
            <a:off x="5867400" y="4112804"/>
            <a:ext cx="2667000" cy="26014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History </a:t>
            </a:r>
          </a:p>
        </p:txBody>
      </p:sp>
      <p:sp>
        <p:nvSpPr>
          <p:cNvPr id="3" name="Content Placeholder 2"/>
          <p:cNvSpPr>
            <a:spLocks noGrp="1"/>
          </p:cNvSpPr>
          <p:nvPr>
            <p:ph idx="1"/>
          </p:nvPr>
        </p:nvSpPr>
        <p:spPr/>
        <p:txBody>
          <a:bodyPr/>
          <a:lstStyle/>
          <a:p>
            <a:endParaRPr lang="en-US"/>
          </a:p>
        </p:txBody>
      </p:sp>
      <p:pic>
        <p:nvPicPr>
          <p:cNvPr id="4" name="Picture 4" descr="CAD pain 6"/>
          <p:cNvPicPr>
            <a:picLocks noChangeAspect="1" noChangeArrowheads="1"/>
          </p:cNvPicPr>
          <p:nvPr/>
        </p:nvPicPr>
        <p:blipFill>
          <a:blip r:embed="rId2" cstate="print"/>
          <a:srcRect/>
          <a:stretch>
            <a:fillRect/>
          </a:stretch>
        </p:blipFill>
        <p:spPr bwMode="auto">
          <a:xfrm>
            <a:off x="838200" y="1676400"/>
            <a:ext cx="7848600" cy="48259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1676400"/>
            <a:ext cx="8458200" cy="4724400"/>
          </a:xfrm>
        </p:spPr>
        <p:txBody>
          <a:bodyPr>
            <a:normAutofit fontScale="92500" lnSpcReduction="10000"/>
          </a:bodyPr>
          <a:lstStyle/>
          <a:p>
            <a:pPr algn="l" rtl="0" eaLnBrk="1" hangingPunct="1">
              <a:lnSpc>
                <a:spcPct val="90000"/>
              </a:lnSpc>
            </a:pPr>
            <a:endParaRPr lang="ar-JO" sz="2400" b="1" u="sng" dirty="0">
              <a:solidFill>
                <a:srgbClr val="0070C0"/>
              </a:solidFill>
            </a:endParaRPr>
          </a:p>
          <a:p>
            <a:pPr algn="l" rtl="0" eaLnBrk="1" hangingPunct="1">
              <a:lnSpc>
                <a:spcPct val="90000"/>
              </a:lnSpc>
            </a:pPr>
            <a:r>
              <a:rPr lang="en-US" sz="2400" b="1" u="sng" dirty="0">
                <a:solidFill>
                  <a:srgbClr val="0070C0"/>
                </a:solidFill>
              </a:rPr>
              <a:t>Precipitating Factors:</a:t>
            </a:r>
            <a:r>
              <a:rPr lang="en-US" sz="2000" b="1" u="sng" dirty="0">
                <a:solidFill>
                  <a:srgbClr val="0070C0"/>
                </a:solidFill>
              </a:rPr>
              <a:t> </a:t>
            </a:r>
          </a:p>
          <a:p>
            <a:pPr algn="l" rtl="0" eaLnBrk="1" hangingPunct="1">
              <a:lnSpc>
                <a:spcPct val="90000"/>
              </a:lnSpc>
              <a:buFontTx/>
              <a:buNone/>
            </a:pPr>
            <a:r>
              <a:rPr lang="en-US" sz="2000" dirty="0"/>
              <a:t>Anything that increases cardiac function , hence increasing O2 demand. </a:t>
            </a:r>
          </a:p>
          <a:p>
            <a:pPr algn="l" rtl="0" eaLnBrk="1" hangingPunct="1">
              <a:lnSpc>
                <a:spcPct val="90000"/>
              </a:lnSpc>
              <a:buFont typeface="Calibri" pitchFamily="34" charset="0"/>
              <a:buAutoNum type="arabicPeriod"/>
            </a:pPr>
            <a:r>
              <a:rPr lang="en-US" sz="2000" dirty="0"/>
              <a:t>Exercise</a:t>
            </a:r>
          </a:p>
          <a:p>
            <a:pPr algn="l" rtl="0" eaLnBrk="1" hangingPunct="1">
              <a:lnSpc>
                <a:spcPct val="90000"/>
              </a:lnSpc>
              <a:buFont typeface="Calibri" pitchFamily="34" charset="0"/>
              <a:buAutoNum type="arabicPeriod"/>
            </a:pPr>
            <a:r>
              <a:rPr lang="en-US" sz="2000" dirty="0"/>
              <a:t>Cold weather ( vasoconstriction)</a:t>
            </a:r>
          </a:p>
          <a:p>
            <a:pPr algn="l" rtl="0" eaLnBrk="1" hangingPunct="1">
              <a:lnSpc>
                <a:spcPct val="90000"/>
              </a:lnSpc>
              <a:buFont typeface="Calibri" pitchFamily="34" charset="0"/>
              <a:buAutoNum type="arabicPeriod"/>
            </a:pPr>
            <a:r>
              <a:rPr lang="en-US" sz="2000" dirty="0"/>
              <a:t>Walking uphill </a:t>
            </a:r>
          </a:p>
          <a:p>
            <a:pPr algn="l" rtl="0" eaLnBrk="1" hangingPunct="1">
              <a:lnSpc>
                <a:spcPct val="90000"/>
              </a:lnSpc>
              <a:buFont typeface="Calibri" pitchFamily="34" charset="0"/>
              <a:buAutoNum type="arabicPeriod"/>
            </a:pPr>
            <a:r>
              <a:rPr lang="en-US" sz="2000" dirty="0"/>
              <a:t>Heavy-lifting</a:t>
            </a:r>
          </a:p>
          <a:p>
            <a:pPr algn="l" rtl="0" eaLnBrk="1" hangingPunct="1">
              <a:lnSpc>
                <a:spcPct val="90000"/>
              </a:lnSpc>
              <a:buFont typeface="Calibri" pitchFamily="34" charset="0"/>
              <a:buAutoNum type="arabicPeriod"/>
            </a:pPr>
            <a:r>
              <a:rPr lang="en-US" sz="2000" dirty="0"/>
              <a:t>Emotional excitement </a:t>
            </a:r>
          </a:p>
          <a:p>
            <a:pPr algn="l" rtl="0" eaLnBrk="1" hangingPunct="1">
              <a:lnSpc>
                <a:spcPct val="90000"/>
              </a:lnSpc>
            </a:pPr>
            <a:r>
              <a:rPr lang="en-US" sz="2400" b="1" u="sng" dirty="0" err="1">
                <a:solidFill>
                  <a:srgbClr val="0070C0"/>
                </a:solidFill>
              </a:rPr>
              <a:t>Reliveing</a:t>
            </a:r>
            <a:r>
              <a:rPr lang="en-US" sz="2400" b="1" u="sng" dirty="0">
                <a:solidFill>
                  <a:srgbClr val="0070C0"/>
                </a:solidFill>
              </a:rPr>
              <a:t> factors : </a:t>
            </a:r>
          </a:p>
          <a:p>
            <a:pPr algn="l" rtl="0" eaLnBrk="1" hangingPunct="1">
              <a:lnSpc>
                <a:spcPct val="90000"/>
              </a:lnSpc>
              <a:buFont typeface="Calibri" pitchFamily="34" charset="0"/>
              <a:buAutoNum type="arabicPeriod"/>
            </a:pPr>
            <a:r>
              <a:rPr lang="en-US" sz="2000" dirty="0"/>
              <a:t>Rest</a:t>
            </a:r>
          </a:p>
          <a:p>
            <a:pPr algn="l" rtl="0" eaLnBrk="1" hangingPunct="1">
              <a:lnSpc>
                <a:spcPct val="90000"/>
              </a:lnSpc>
              <a:buFont typeface="Calibri" pitchFamily="34" charset="0"/>
              <a:buAutoNum type="arabicPeriod"/>
            </a:pPr>
            <a:r>
              <a:rPr lang="en-US" sz="2000" dirty="0" err="1"/>
              <a:t>Glyceryl</a:t>
            </a:r>
            <a:r>
              <a:rPr lang="en-US" sz="2000" dirty="0"/>
              <a:t> </a:t>
            </a:r>
            <a:r>
              <a:rPr lang="en-US" sz="2000" dirty="0" err="1"/>
              <a:t>trinitrate</a:t>
            </a:r>
            <a:endParaRPr lang="en-US" sz="2000" dirty="0"/>
          </a:p>
          <a:p>
            <a:pPr algn="l" rtl="0" eaLnBrk="1" hangingPunct="1">
              <a:lnSpc>
                <a:spcPct val="90000"/>
              </a:lnSpc>
              <a:buFont typeface="Calibri" pitchFamily="34" charset="0"/>
              <a:buAutoNum type="arabicPeriod"/>
            </a:pPr>
            <a:r>
              <a:rPr lang="en-US" sz="2000" dirty="0"/>
              <a:t>Walking through the angina </a:t>
            </a:r>
          </a:p>
          <a:p>
            <a:pPr algn="l" rtl="0" eaLnBrk="1" hangingPunct="1">
              <a:lnSpc>
                <a:spcPct val="90000"/>
              </a:lnSpc>
              <a:buFont typeface="Calibri" pitchFamily="34" charset="0"/>
              <a:buNone/>
            </a:pPr>
            <a:endParaRPr lang="en-US" sz="2000" dirty="0"/>
          </a:p>
          <a:p>
            <a:pPr algn="l" rtl="0" eaLnBrk="1" hangingPunct="1">
              <a:lnSpc>
                <a:spcPct val="90000"/>
              </a:lnSpc>
              <a:buFont typeface="Calibri" pitchFamily="34" charset="0"/>
              <a:buNone/>
            </a:pPr>
            <a:r>
              <a:rPr lang="en-US" sz="2000" dirty="0"/>
              <a:t>Major risk factors for angina include  age ,cigarette smoking, diabetes, high cholesterol, high blood pressure, sedentary lifestyle and family history of premature heart disease. </a:t>
            </a:r>
          </a:p>
          <a:p>
            <a:pPr algn="l" rtl="0" eaLnBrk="1" hangingPunct="1">
              <a:lnSpc>
                <a:spcPct val="90000"/>
              </a:lnSpc>
              <a:buFont typeface="Calibri" pitchFamily="34" charset="0"/>
              <a:buNone/>
            </a:pPr>
            <a:endParaRPr lang="en-US" sz="2000" dirty="0"/>
          </a:p>
          <a:p>
            <a:pPr algn="l" rtl="0" eaLnBrk="1" hangingPunct="1">
              <a:lnSpc>
                <a:spcPct val="90000"/>
              </a:lnSpc>
            </a:pPr>
            <a:endParaRPr lang="en-US" sz="2000" dirty="0"/>
          </a:p>
          <a:p>
            <a:pPr algn="l" rtl="0" eaLnBrk="1" hangingPunct="1">
              <a:lnSpc>
                <a:spcPct val="80000"/>
              </a:lnSpc>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09800"/>
            <a:ext cx="7848600" cy="2923877"/>
          </a:xfrm>
          <a:prstGeom prst="rect">
            <a:avLst/>
          </a:prstGeom>
        </p:spPr>
        <p:txBody>
          <a:bodyPr wrap="square">
            <a:spAutoFit/>
          </a:bodyPr>
          <a:lstStyle/>
          <a:p>
            <a:pPr algn="ctr"/>
            <a:r>
              <a:rPr lang="en-US" sz="2200" b="1" dirty="0">
                <a:solidFill>
                  <a:srgbClr val="0070C0"/>
                </a:solidFill>
              </a:rPr>
              <a:t>Physical examination findings are rarely contributory</a:t>
            </a:r>
          </a:p>
          <a:p>
            <a:endParaRPr lang="en-US" dirty="0"/>
          </a:p>
          <a:p>
            <a:endParaRPr lang="en-US" dirty="0"/>
          </a:p>
          <a:p>
            <a:pPr marL="342900" indent="-342900">
              <a:buAutoNum type="arabicParenBoth"/>
            </a:pPr>
            <a:r>
              <a:rPr lang="en-US" dirty="0"/>
              <a:t>The blood pressure and respiratory rate are typically elevated, but otherwise, the vital signs are usually normal.</a:t>
            </a:r>
          </a:p>
          <a:p>
            <a:pPr marL="342900" indent="-342900">
              <a:buAutoNum type="arabicParenBoth"/>
            </a:pPr>
            <a:endParaRPr lang="en-US" dirty="0"/>
          </a:p>
          <a:p>
            <a:r>
              <a:rPr lang="en-US" b="1" dirty="0"/>
              <a:t>(2) </a:t>
            </a:r>
            <a:r>
              <a:rPr lang="en-US" dirty="0"/>
              <a:t>The patient may be diaphoretic and pale, with cool, clammy extremities.</a:t>
            </a:r>
          </a:p>
          <a:p>
            <a:endParaRPr lang="en-US" dirty="0"/>
          </a:p>
          <a:p>
            <a:endParaRPr lang="en-US" dirty="0"/>
          </a:p>
          <a:p>
            <a:r>
              <a:rPr lang="en-US" b="1" dirty="0"/>
              <a:t>(3) </a:t>
            </a:r>
            <a:r>
              <a:rPr lang="en-US" dirty="0"/>
              <a:t>Signs of CHF may be present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b="1" dirty="0">
                <a:solidFill>
                  <a:schemeClr val="tx2">
                    <a:lumMod val="60000"/>
                    <a:lumOff val="40000"/>
                  </a:schemeClr>
                </a:solidFill>
              </a:rPr>
              <a:t>Causes of chest pain</a:t>
            </a:r>
          </a:p>
        </p:txBody>
      </p:sp>
      <p:sp>
        <p:nvSpPr>
          <p:cNvPr id="5" name="Content Placeholder 4"/>
          <p:cNvSpPr>
            <a:spLocks noGrp="1"/>
          </p:cNvSpPr>
          <p:nvPr>
            <p:ph sz="half" idx="1"/>
          </p:nvPr>
        </p:nvSpPr>
        <p:spPr>
          <a:xfrm>
            <a:off x="4572000" y="2590800"/>
            <a:ext cx="2971800" cy="3916363"/>
          </a:xfrm>
          <a:ln>
            <a:noFill/>
          </a:ln>
        </p:spPr>
        <p:style>
          <a:lnRef idx="2">
            <a:schemeClr val="accent2"/>
          </a:lnRef>
          <a:fillRef idx="1">
            <a:schemeClr val="lt1"/>
          </a:fillRef>
          <a:effectRef idx="0">
            <a:schemeClr val="accent2"/>
          </a:effectRef>
          <a:fontRef idx="minor">
            <a:schemeClr val="dk1"/>
          </a:fontRef>
        </p:style>
        <p:txBody>
          <a:bodyPr>
            <a:noAutofit/>
          </a:bodyPr>
          <a:lstStyle/>
          <a:p>
            <a:pPr algn="l" rtl="0"/>
            <a:r>
              <a:rPr lang="en-US" sz="1200" b="1" dirty="0"/>
              <a:t>Pulmonary</a:t>
            </a:r>
          </a:p>
          <a:p>
            <a:pPr lvl="1" algn="l" rtl="0"/>
            <a:r>
              <a:rPr lang="en-US" sz="1200" b="1" dirty="0"/>
              <a:t>Pulmonary embolism</a:t>
            </a:r>
          </a:p>
          <a:p>
            <a:pPr lvl="1" algn="l" rtl="0"/>
            <a:r>
              <a:rPr lang="en-US" sz="1200" b="1" dirty="0"/>
              <a:t>Pleurisy</a:t>
            </a:r>
          </a:p>
          <a:p>
            <a:pPr lvl="1" algn="l" rtl="0"/>
            <a:r>
              <a:rPr lang="en-US" sz="1200" b="1" dirty="0" err="1"/>
              <a:t>Pneumothorax</a:t>
            </a:r>
            <a:endParaRPr lang="en-US" sz="1200" b="1" dirty="0"/>
          </a:p>
          <a:p>
            <a:pPr lvl="1" algn="l" rtl="0"/>
            <a:r>
              <a:rPr lang="en-US" sz="1200" b="1" dirty="0"/>
              <a:t>Pneumonia</a:t>
            </a:r>
          </a:p>
          <a:p>
            <a:pPr algn="l" rtl="0">
              <a:buNone/>
            </a:pPr>
            <a:r>
              <a:rPr lang="en-US" sz="1200" b="1" dirty="0"/>
              <a:t>Pediatrics</a:t>
            </a:r>
          </a:p>
          <a:p>
            <a:pPr lvl="1" algn="l" rtl="0"/>
            <a:r>
              <a:rPr lang="en-US" sz="1200" b="1" dirty="0"/>
              <a:t>Kawasaki disease</a:t>
            </a:r>
          </a:p>
          <a:p>
            <a:pPr lvl="1" algn="l" rtl="0"/>
            <a:r>
              <a:rPr lang="en-US" sz="1200" b="1" dirty="0"/>
              <a:t>Hypertrophic </a:t>
            </a:r>
            <a:r>
              <a:rPr lang="en-US" sz="1200" b="1" dirty="0" err="1"/>
              <a:t>cardiomyopathy</a:t>
            </a:r>
            <a:endParaRPr lang="en-US" sz="1200" b="1" dirty="0"/>
          </a:p>
          <a:p>
            <a:pPr lvl="1" algn="l" rtl="0"/>
            <a:r>
              <a:rPr lang="en-US" sz="1200" b="1" dirty="0"/>
              <a:t>Congenital heart disease</a:t>
            </a:r>
          </a:p>
          <a:p>
            <a:pPr algn="l" rtl="0">
              <a:buNone/>
            </a:pPr>
            <a:r>
              <a:rPr lang="en-US" sz="1200" b="1" dirty="0"/>
              <a:t>Gastrointestinal</a:t>
            </a:r>
          </a:p>
          <a:p>
            <a:pPr lvl="1" algn="l" rtl="0"/>
            <a:r>
              <a:rPr lang="en-US" sz="1200" b="1" dirty="0"/>
              <a:t>Esophageal reflux</a:t>
            </a:r>
          </a:p>
          <a:p>
            <a:pPr lvl="1" algn="l" rtl="0"/>
            <a:r>
              <a:rPr lang="en-US" sz="1200" b="1" dirty="0"/>
              <a:t>Esophageal spasm</a:t>
            </a:r>
          </a:p>
          <a:p>
            <a:pPr lvl="1" algn="l" rtl="0"/>
            <a:r>
              <a:rPr lang="en-US" sz="1200" b="1" dirty="0"/>
              <a:t>Esophageal rupture</a:t>
            </a:r>
          </a:p>
          <a:p>
            <a:pPr lvl="1" algn="l" rtl="0"/>
            <a:r>
              <a:rPr lang="en-US" sz="1200" b="1" dirty="0"/>
              <a:t>Peptic ulcer disease</a:t>
            </a:r>
          </a:p>
          <a:p>
            <a:pPr lvl="1" algn="l" rtl="0"/>
            <a:r>
              <a:rPr lang="en-US" sz="1200" b="1" dirty="0"/>
              <a:t>Gallbladder disease</a:t>
            </a:r>
          </a:p>
          <a:p>
            <a:pPr lvl="1" algn="l" rtl="0"/>
            <a:r>
              <a:rPr lang="en-US" sz="1200" b="1" dirty="0"/>
              <a:t>Pancreatitis</a:t>
            </a:r>
          </a:p>
        </p:txBody>
      </p:sp>
      <p:grpSp>
        <p:nvGrpSpPr>
          <p:cNvPr id="6" name="Group 5"/>
          <p:cNvGrpSpPr/>
          <p:nvPr/>
        </p:nvGrpSpPr>
        <p:grpSpPr>
          <a:xfrm>
            <a:off x="787897" y="1351065"/>
            <a:ext cx="1269503" cy="1269503"/>
            <a:chOff x="1190" y="507960"/>
            <a:chExt cx="1269503" cy="1269503"/>
          </a:xfrm>
        </p:grpSpPr>
        <p:sp>
          <p:nvSpPr>
            <p:cNvPr id="7" name="Oval 6"/>
            <p:cNvSpPr/>
            <p:nvPr/>
          </p:nvSpPr>
          <p:spPr>
            <a:xfrm>
              <a:off x="1190" y="507960"/>
              <a:ext cx="1269503" cy="1269503"/>
            </a:xfrm>
            <a:prstGeom prst="ellipse">
              <a:avLst/>
            </a:prstGeom>
          </p:spPr>
          <p:style>
            <a:lnRef idx="0">
              <a:schemeClr val="accent2"/>
            </a:lnRef>
            <a:fillRef idx="3">
              <a:schemeClr val="accent2"/>
            </a:fillRef>
            <a:effectRef idx="3">
              <a:schemeClr val="accent2"/>
            </a:effectRef>
            <a:fontRef idx="minor">
              <a:schemeClr val="lt1"/>
            </a:fontRef>
          </p:style>
        </p:sp>
        <p:sp>
          <p:nvSpPr>
            <p:cNvPr id="8" name="Oval 4"/>
            <p:cNvSpPr/>
            <p:nvPr/>
          </p:nvSpPr>
          <p:spPr>
            <a:xfrm>
              <a:off x="77390" y="736560"/>
              <a:ext cx="1066799" cy="854989"/>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2000" b="1" kern="1200" dirty="0"/>
                <a:t>Cardiac </a:t>
              </a:r>
            </a:p>
          </p:txBody>
        </p:sp>
      </p:grpSp>
      <p:grpSp>
        <p:nvGrpSpPr>
          <p:cNvPr id="9" name="Group 8"/>
          <p:cNvGrpSpPr/>
          <p:nvPr/>
        </p:nvGrpSpPr>
        <p:grpSpPr>
          <a:xfrm>
            <a:off x="5867400" y="1351064"/>
            <a:ext cx="1295399" cy="1269503"/>
            <a:chOff x="3174950" y="507960"/>
            <a:chExt cx="1295399" cy="1269503"/>
          </a:xfrm>
        </p:grpSpPr>
        <p:sp>
          <p:nvSpPr>
            <p:cNvPr id="10" name="Oval 9"/>
            <p:cNvSpPr/>
            <p:nvPr/>
          </p:nvSpPr>
          <p:spPr>
            <a:xfrm>
              <a:off x="3174950" y="507960"/>
              <a:ext cx="1269503" cy="1269503"/>
            </a:xfrm>
            <a:prstGeom prst="ellipse">
              <a:avLst/>
            </a:prstGeom>
          </p:spPr>
          <p:style>
            <a:lnRef idx="0">
              <a:schemeClr val="accent2"/>
            </a:lnRef>
            <a:fillRef idx="3">
              <a:schemeClr val="accent2"/>
            </a:fillRef>
            <a:effectRef idx="3">
              <a:schemeClr val="accent2"/>
            </a:effectRef>
            <a:fontRef idx="minor">
              <a:schemeClr val="lt1"/>
            </a:fontRef>
          </p:style>
        </p:sp>
        <p:sp>
          <p:nvSpPr>
            <p:cNvPr id="11" name="Oval 4"/>
            <p:cNvSpPr/>
            <p:nvPr/>
          </p:nvSpPr>
          <p:spPr>
            <a:xfrm>
              <a:off x="3174950" y="693874"/>
              <a:ext cx="1295399" cy="89767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600" b="1" kern="1200" dirty="0" err="1"/>
                <a:t>Noncardiac</a:t>
              </a:r>
              <a:r>
                <a:rPr lang="en-US" sz="1600" b="1" kern="1200" dirty="0"/>
                <a:t> </a:t>
              </a:r>
            </a:p>
          </p:txBody>
        </p:sp>
      </p:grpSp>
      <p:sp>
        <p:nvSpPr>
          <p:cNvPr id="12" name="Rectangle 11"/>
          <p:cNvSpPr/>
          <p:nvPr/>
        </p:nvSpPr>
        <p:spPr>
          <a:xfrm>
            <a:off x="304800" y="2743200"/>
            <a:ext cx="3505200" cy="3139321"/>
          </a:xfrm>
          <a:prstGeom prst="rect">
            <a:avLst/>
          </a:prstGeom>
        </p:spPr>
        <p:txBody>
          <a:bodyPr wrap="square">
            <a:spAutoFit/>
          </a:bodyPr>
          <a:lstStyle/>
          <a:p>
            <a:pPr>
              <a:buFont typeface="Wingdings" pitchFamily="2" charset="2"/>
              <a:buChar char="q"/>
            </a:pPr>
            <a:r>
              <a:rPr lang="en-US" b="1" dirty="0"/>
              <a:t>Ischemic:</a:t>
            </a:r>
            <a:r>
              <a:rPr lang="en-US" dirty="0"/>
              <a:t> causes;</a:t>
            </a:r>
          </a:p>
          <a:p>
            <a:endParaRPr lang="en-US" dirty="0"/>
          </a:p>
          <a:p>
            <a:r>
              <a:rPr lang="en-US" dirty="0"/>
              <a:t> Myocardial Infarction (MI), CAD (Angina pectoris), Aortic </a:t>
            </a:r>
            <a:r>
              <a:rPr lang="en-US" dirty="0" err="1"/>
              <a:t>Stenosis</a:t>
            </a:r>
            <a:r>
              <a:rPr lang="en-US" dirty="0"/>
              <a:t>, Coronary Vasospasm, Hypertrophic </a:t>
            </a:r>
            <a:r>
              <a:rPr lang="en-US" dirty="0" err="1"/>
              <a:t>Cardiomyopathy</a:t>
            </a:r>
            <a:r>
              <a:rPr lang="en-US" dirty="0"/>
              <a:t>.</a:t>
            </a:r>
          </a:p>
          <a:p>
            <a:r>
              <a:rPr lang="en-US" dirty="0"/>
              <a:t> </a:t>
            </a:r>
          </a:p>
          <a:p>
            <a:pPr>
              <a:buFont typeface="Wingdings" pitchFamily="2" charset="2"/>
              <a:buChar char="q"/>
            </a:pPr>
            <a:r>
              <a:rPr lang="en-US" b="1" dirty="0" err="1"/>
              <a:t>Nonischemic</a:t>
            </a:r>
            <a:r>
              <a:rPr lang="en-US" b="1" dirty="0"/>
              <a:t>:</a:t>
            </a:r>
            <a:r>
              <a:rPr lang="en-US" dirty="0"/>
              <a:t> causes include; </a:t>
            </a:r>
          </a:p>
          <a:p>
            <a:endParaRPr lang="en-US" dirty="0"/>
          </a:p>
          <a:p>
            <a:r>
              <a:rPr lang="en-US" dirty="0" err="1"/>
              <a:t>Pericarditis</a:t>
            </a:r>
            <a:r>
              <a:rPr lang="en-US" dirty="0"/>
              <a:t>, Dissecting Aortic Aneurysm, Mitral Valve </a:t>
            </a:r>
            <a:r>
              <a:rPr lang="en-US" dirty="0" err="1"/>
              <a:t>Prolapse</a:t>
            </a:r>
            <a:r>
              <a:rPr lang="en-US" dirty="0"/>
              <a:t>.</a:t>
            </a:r>
          </a:p>
        </p:txBody>
      </p:sp>
      <p:sp>
        <p:nvSpPr>
          <p:cNvPr id="13" name="Rectangle 12"/>
          <p:cNvSpPr/>
          <p:nvPr/>
        </p:nvSpPr>
        <p:spPr>
          <a:xfrm>
            <a:off x="6858000" y="2667000"/>
            <a:ext cx="2514600" cy="1200329"/>
          </a:xfrm>
          <a:prstGeom prst="rect">
            <a:avLst/>
          </a:prstGeom>
        </p:spPr>
        <p:txBody>
          <a:bodyPr wrap="square">
            <a:spAutoFit/>
          </a:bodyPr>
          <a:lstStyle/>
          <a:p>
            <a:pPr>
              <a:buFont typeface="Arial" pitchFamily="34" charset="0"/>
              <a:buChar char="•"/>
            </a:pPr>
            <a:r>
              <a:rPr lang="en-US" sz="1200" b="1" dirty="0"/>
              <a:t>      Chest Wall Pain</a:t>
            </a:r>
          </a:p>
          <a:p>
            <a:pPr lvl="1">
              <a:buFont typeface="Courier New" pitchFamily="49" charset="0"/>
              <a:buChar char="o"/>
            </a:pPr>
            <a:r>
              <a:rPr lang="en-US" sz="1200" b="1" dirty="0"/>
              <a:t>Herpes Zoster</a:t>
            </a:r>
          </a:p>
          <a:p>
            <a:pPr lvl="1">
              <a:buFont typeface="Courier New" pitchFamily="49" charset="0"/>
              <a:buChar char="o"/>
            </a:pPr>
            <a:r>
              <a:rPr lang="en-US" sz="1200" b="1" dirty="0" err="1"/>
              <a:t>Costochondritis</a:t>
            </a:r>
            <a:endParaRPr lang="en-US" sz="1200" b="1" dirty="0"/>
          </a:p>
          <a:p>
            <a:pPr lvl="1">
              <a:buFont typeface="Courier New" pitchFamily="49" charset="0"/>
              <a:buChar char="o"/>
            </a:pPr>
            <a:r>
              <a:rPr lang="en-US" sz="1200" b="1" dirty="0"/>
              <a:t>Cervical </a:t>
            </a:r>
            <a:r>
              <a:rPr lang="en-US" sz="1200" b="1" dirty="0" err="1"/>
              <a:t>radiculopathy</a:t>
            </a:r>
            <a:endParaRPr lang="en-US" sz="1200" b="1" dirty="0"/>
          </a:p>
          <a:p>
            <a:pPr lvl="1">
              <a:buFont typeface="Courier New" pitchFamily="49" charset="0"/>
              <a:buChar char="o"/>
            </a:pPr>
            <a:r>
              <a:rPr lang="en-US" sz="1200" b="1" dirty="0"/>
              <a:t>Rib fracture</a:t>
            </a:r>
          </a:p>
          <a:p>
            <a:pPr lvl="1">
              <a:buFont typeface="Courier New" pitchFamily="49" charset="0"/>
              <a:buChar char="o"/>
            </a:pPr>
            <a:r>
              <a:rPr lang="en-US" sz="1200" b="1" dirty="0"/>
              <a:t>Anxiety</a:t>
            </a:r>
          </a:p>
        </p:txBody>
      </p:sp>
      <p:sp>
        <p:nvSpPr>
          <p:cNvPr id="14" name="TextBox 13"/>
          <p:cNvSpPr txBox="1"/>
          <p:nvPr/>
        </p:nvSpPr>
        <p:spPr>
          <a:xfrm>
            <a:off x="7467600" y="5181600"/>
            <a:ext cx="1447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Think systemically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533400"/>
            <a:ext cx="8686800" cy="1219200"/>
          </a:xfrm>
        </p:spPr>
        <p:txBody>
          <a:bodyPr>
            <a:noAutofit/>
          </a:bodyPr>
          <a:lstStyle/>
          <a:p>
            <a:pPr>
              <a:lnSpc>
                <a:spcPct val="80000"/>
              </a:lnSpc>
            </a:pPr>
            <a:r>
              <a:rPr lang="en-US" sz="3200" b="1" dirty="0">
                <a:solidFill>
                  <a:schemeClr val="bg1"/>
                </a:solidFill>
                <a:effectLst>
                  <a:outerShdw blurRad="38100" dist="38100" dir="2700000" algn="tl">
                    <a:srgbClr val="000000">
                      <a:alpha val="43137"/>
                    </a:srgbClr>
                  </a:outerShdw>
                </a:effectLst>
              </a:rPr>
              <a:t>Differential Diagnoses Evaluation</a:t>
            </a:r>
            <a:br>
              <a:rPr lang="en-US" sz="3200" b="1" dirty="0">
                <a:solidFill>
                  <a:schemeClr val="bg1"/>
                </a:solidFill>
                <a:effectLst>
                  <a:outerShdw blurRad="38100" dist="38100" dir="2700000" algn="tl">
                    <a:srgbClr val="000000">
                      <a:alpha val="43137"/>
                    </a:srgbClr>
                  </a:outerShdw>
                </a:effectLst>
              </a:rPr>
            </a:br>
            <a:endParaRPr lang="en-US" sz="3200" dirty="0">
              <a:solidFill>
                <a:schemeClr val="bg1"/>
              </a:solidFill>
              <a:effectLst>
                <a:outerShdw blurRad="38100" dist="38100" dir="2700000" algn="tl">
                  <a:srgbClr val="000000">
                    <a:alpha val="43137"/>
                  </a:srgbClr>
                </a:outerShdw>
              </a:effectLst>
            </a:endParaRPr>
          </a:p>
        </p:txBody>
      </p:sp>
      <p:sp>
        <p:nvSpPr>
          <p:cNvPr id="24579" name="Rectangle 3"/>
          <p:cNvSpPr>
            <a:spLocks noGrp="1" noChangeArrowheads="1"/>
          </p:cNvSpPr>
          <p:nvPr>
            <p:ph idx="1"/>
          </p:nvPr>
        </p:nvSpPr>
        <p:spPr>
          <a:xfrm>
            <a:off x="457200" y="1752600"/>
            <a:ext cx="7239000" cy="4846320"/>
          </a:xfrm>
        </p:spPr>
        <p:txBody>
          <a:bodyPr>
            <a:normAutofit/>
          </a:bodyPr>
          <a:lstStyle/>
          <a:p>
            <a:pPr marL="457200" indent="-457200" algn="l" rtl="0">
              <a:lnSpc>
                <a:spcPct val="80000"/>
              </a:lnSpc>
              <a:buFontTx/>
              <a:buAutoNum type="alphaLcPeriod"/>
            </a:pPr>
            <a:r>
              <a:rPr lang="en-US" sz="2400" b="1" dirty="0"/>
              <a:t>Electrocardiography. </a:t>
            </a:r>
          </a:p>
          <a:p>
            <a:pPr marL="457200" indent="-457200" algn="l" rtl="0">
              <a:lnSpc>
                <a:spcPct val="80000"/>
              </a:lnSpc>
              <a:buNone/>
            </a:pPr>
            <a:r>
              <a:rPr lang="en-US" sz="2400" dirty="0"/>
              <a:t>An ECG should be performed to risk-stratify patients.</a:t>
            </a:r>
          </a:p>
          <a:p>
            <a:pPr marL="457200" indent="-457200" algn="l" rtl="0">
              <a:lnSpc>
                <a:spcPct val="80000"/>
              </a:lnSpc>
              <a:buNone/>
            </a:pPr>
            <a:r>
              <a:rPr lang="en-US" sz="2400" dirty="0"/>
              <a:t> The ECG is normal in 50% of patients with angina who are pain-free. In patients who are experiencing pain,</a:t>
            </a:r>
          </a:p>
          <a:p>
            <a:pPr algn="l" rtl="0">
              <a:lnSpc>
                <a:spcPct val="80000"/>
              </a:lnSpc>
              <a:buFontTx/>
              <a:buNone/>
            </a:pPr>
            <a:r>
              <a:rPr lang="en-US" sz="2400" dirty="0"/>
              <a:t>acute ischemia may be represented by ST-segment and T-wave abnormalities.</a:t>
            </a:r>
          </a:p>
          <a:p>
            <a:pPr algn="l" rtl="0">
              <a:lnSpc>
                <a:spcPct val="80000"/>
              </a:lnSpc>
              <a:buFontTx/>
              <a:buNone/>
            </a:pPr>
            <a:endParaRPr lang="en-US" sz="2400" dirty="0"/>
          </a:p>
          <a:p>
            <a:pPr algn="l" rtl="0">
              <a:lnSpc>
                <a:spcPct val="80000"/>
              </a:lnSpc>
              <a:buFont typeface="Wingdings" pitchFamily="2" charset="2"/>
              <a:buChar char="v"/>
            </a:pPr>
            <a:r>
              <a:rPr lang="en-US" sz="2400" b="1" dirty="0"/>
              <a:t> </a:t>
            </a:r>
            <a:r>
              <a:rPr lang="en-US" sz="1800" u="sng" dirty="0"/>
              <a:t>Classically, ST-segment depression and T-wave inversion suggest </a:t>
            </a:r>
            <a:r>
              <a:rPr lang="en-US" sz="1800" u="sng" dirty="0" err="1"/>
              <a:t>nontransmural</a:t>
            </a:r>
            <a:r>
              <a:rPr lang="en-US" sz="1800" u="sng" dirty="0"/>
              <a:t> (</a:t>
            </a:r>
            <a:r>
              <a:rPr lang="en-US" sz="1800" u="sng" dirty="0" err="1"/>
              <a:t>subendocardial</a:t>
            </a:r>
            <a:r>
              <a:rPr lang="en-US" sz="1800" u="sng" dirty="0"/>
              <a:t>)</a:t>
            </a:r>
          </a:p>
          <a:p>
            <a:pPr algn="l" rtl="0">
              <a:lnSpc>
                <a:spcPct val="80000"/>
              </a:lnSpc>
              <a:buFontTx/>
              <a:buNone/>
            </a:pPr>
            <a:r>
              <a:rPr lang="en-US" sz="1800" u="sng" dirty="0"/>
              <a:t>Ischemia, whereas </a:t>
            </a:r>
            <a:r>
              <a:rPr lang="en-US" sz="1800" u="sng" dirty="0" err="1"/>
              <a:t>Prinzmetal’s</a:t>
            </a:r>
            <a:r>
              <a:rPr lang="en-US" sz="1800" u="sng" dirty="0"/>
              <a:t> angina and </a:t>
            </a:r>
            <a:r>
              <a:rPr lang="en-US" sz="1800" u="sng" dirty="0" err="1"/>
              <a:t>transmural</a:t>
            </a:r>
            <a:r>
              <a:rPr lang="en-US" sz="1800" u="sng" dirty="0"/>
              <a:t> ischemia cause ST-segment elevation similar to the pattern of acute infarction.</a:t>
            </a:r>
          </a:p>
          <a:p>
            <a:pPr algn="l" rtl="0">
              <a:lnSpc>
                <a:spcPct val="80000"/>
              </a:lnSpc>
              <a:buFontTx/>
              <a:buNone/>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914400"/>
            <a:ext cx="6858000" cy="4884414"/>
          </a:xfrm>
          <a:prstGeom prst="rect">
            <a:avLst/>
          </a:prstGeom>
        </p:spPr>
        <p:txBody>
          <a:bodyPr wrap="square">
            <a:spAutoFit/>
          </a:bodyPr>
          <a:lstStyle/>
          <a:p>
            <a:pPr algn="ctr">
              <a:lnSpc>
                <a:spcPct val="90000"/>
              </a:lnSpc>
            </a:pPr>
            <a:r>
              <a:rPr lang="en-US" sz="2400" b="1" dirty="0">
                <a:solidFill>
                  <a:schemeClr val="bg2">
                    <a:lumMod val="50000"/>
                  </a:schemeClr>
                </a:solidFill>
              </a:rPr>
              <a:t> </a:t>
            </a:r>
            <a:r>
              <a:rPr lang="en-US" sz="2800" b="1" dirty="0">
                <a:solidFill>
                  <a:schemeClr val="bg1"/>
                </a:solidFill>
                <a:effectLst>
                  <a:outerShdw blurRad="38100" dist="38100" dir="2700000" algn="tl">
                    <a:srgbClr val="000000">
                      <a:alpha val="43137"/>
                    </a:srgbClr>
                  </a:outerShdw>
                </a:effectLst>
              </a:rPr>
              <a:t>Therapy</a:t>
            </a:r>
          </a:p>
          <a:p>
            <a:pPr algn="ctr">
              <a:lnSpc>
                <a:spcPct val="90000"/>
              </a:lnSpc>
            </a:pPr>
            <a:r>
              <a:rPr lang="en-US" sz="28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a:p>
            <a:pPr algn="ctr">
              <a:lnSpc>
                <a:spcPct val="90000"/>
              </a:lnSpc>
            </a:pPr>
            <a:endParaRPr lang="en-US" b="1" dirty="0"/>
          </a:p>
          <a:p>
            <a:pPr>
              <a:lnSpc>
                <a:spcPct val="80000"/>
              </a:lnSpc>
            </a:pPr>
            <a:r>
              <a:rPr lang="en-US" b="1" dirty="0"/>
              <a:t>(1) Oxygen </a:t>
            </a:r>
            <a:r>
              <a:rPr lang="en-US" dirty="0"/>
              <a:t>should be provided by nasal </a:t>
            </a:r>
            <a:r>
              <a:rPr lang="en-US" dirty="0" err="1"/>
              <a:t>cannula</a:t>
            </a:r>
            <a:r>
              <a:rPr lang="en-US" dirty="0"/>
              <a:t> at a rate of at least 2 L/min.</a:t>
            </a:r>
          </a:p>
          <a:p>
            <a:pPr>
              <a:lnSpc>
                <a:spcPct val="80000"/>
              </a:lnSpc>
            </a:pPr>
            <a:r>
              <a:rPr lang="en-US" b="1" dirty="0"/>
              <a:t> 	(a) </a:t>
            </a:r>
            <a:r>
              <a:rPr lang="en-US" dirty="0"/>
              <a:t>It should be given in high concentrations by face mask if the patient is cyanotic or has a pulse </a:t>
            </a:r>
            <a:r>
              <a:rPr lang="en-US" dirty="0" err="1"/>
              <a:t>oximetry</a:t>
            </a:r>
            <a:r>
              <a:rPr lang="en-US" dirty="0"/>
              <a:t> reading of less than 95.</a:t>
            </a:r>
          </a:p>
          <a:p>
            <a:pPr>
              <a:lnSpc>
                <a:spcPct val="80000"/>
              </a:lnSpc>
            </a:pPr>
            <a:r>
              <a:rPr lang="en-US" b="1" dirty="0"/>
              <a:t>	(b) </a:t>
            </a:r>
            <a:r>
              <a:rPr lang="en-US" dirty="0"/>
              <a:t>If the patient has a history of chronic obstructive pulmonary disease (COPD), oxygen should not be withheld, but the patient should be monitored carefully for signs of respiratory depression (e.g., somnolence, confusion, lethargy).</a:t>
            </a:r>
          </a:p>
          <a:p>
            <a:pPr>
              <a:lnSpc>
                <a:spcPct val="80000"/>
              </a:lnSpc>
            </a:pPr>
            <a:endParaRPr lang="en-US" dirty="0"/>
          </a:p>
          <a:p>
            <a:pPr>
              <a:lnSpc>
                <a:spcPct val="80000"/>
              </a:lnSpc>
            </a:pPr>
            <a:r>
              <a:rPr lang="en-US" b="1" dirty="0"/>
              <a:t>(2) Aspirin </a:t>
            </a:r>
            <a:r>
              <a:rPr lang="en-US" dirty="0"/>
              <a:t>(325 mg) should be given. The patient should chew the tablets to accelerate the antithrombotic effect. Aspirin can be tolerated by patients with peptic ulcer disease unless they are actively hemorrhaging.</a:t>
            </a:r>
          </a:p>
          <a:p>
            <a:pPr>
              <a:lnSpc>
                <a:spcPct val="80000"/>
              </a:lnSpc>
            </a:pPr>
            <a:endParaRPr lang="en-US" dirty="0"/>
          </a:p>
          <a:p>
            <a:pPr>
              <a:lnSpc>
                <a:spcPct val="80000"/>
              </a:lnSpc>
            </a:pPr>
            <a:r>
              <a:rPr lang="en-US" b="1" dirty="0"/>
              <a:t>(3) Heparin </a:t>
            </a:r>
            <a:r>
              <a:rPr lang="en-US" dirty="0"/>
              <a:t>should be given in a bolus of 80 U/kg and started as an infusion at a rate of 15 U/kg/hour.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229600" cy="4525963"/>
          </a:xfrm>
        </p:spPr>
        <p:txBody>
          <a:bodyPr>
            <a:normAutofit fontScale="62500" lnSpcReduction="20000"/>
          </a:bodyPr>
          <a:lstStyle/>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(4) Nitroglycerin </a:t>
            </a:r>
            <a:r>
              <a:rPr lang="en-US" kern="1200" dirty="0">
                <a:solidFill>
                  <a:prstClr val="black"/>
                </a:solidFill>
                <a:latin typeface="Gill Sans MT"/>
              </a:rPr>
              <a:t>decreases cardiac preload and afterload and dilates the coronary arteries. Sublingual nitroglycerin is preferred to intravenous nitroglycerin initially because a therapeutic blood level can be obtained much more rapidly with sublingual administration.</a:t>
            </a:r>
          </a:p>
          <a:p>
            <a:pPr marL="365760" lvl="0" indent="-283464" algn="l" rtl="0" fontAlgn="auto">
              <a:lnSpc>
                <a:spcPct val="80000"/>
              </a:lnSpc>
              <a:spcBef>
                <a:spcPts val="600"/>
              </a:spcBef>
              <a:spcAft>
                <a:spcPts val="0"/>
              </a:spcAft>
              <a:buClr>
                <a:srgbClr val="D34817"/>
              </a:buClr>
              <a:buSzPct val="80000"/>
              <a:buFont typeface="Wingdings 2"/>
              <a:buChar char=""/>
            </a:pPr>
            <a:endParaRPr lang="en-US" kern="1200" dirty="0">
              <a:solidFill>
                <a:prstClr val="black"/>
              </a:solidFill>
              <a:latin typeface="Gill Sans MT"/>
            </a:endParaRPr>
          </a:p>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(5) Morphine </a:t>
            </a:r>
            <a:r>
              <a:rPr lang="en-US" kern="1200" dirty="0">
                <a:solidFill>
                  <a:prstClr val="black"/>
                </a:solidFill>
                <a:latin typeface="Gill Sans MT"/>
              </a:rPr>
              <a:t>should be given in 2- to 5-mg aliquots if the patient has persistent chest pain, elevated blood pressure, or both.</a:t>
            </a:r>
          </a:p>
          <a:p>
            <a:pPr marL="365760" lvl="0" indent="-283464" algn="l" rtl="0" fontAlgn="auto">
              <a:lnSpc>
                <a:spcPct val="80000"/>
              </a:lnSpc>
              <a:spcBef>
                <a:spcPts val="600"/>
              </a:spcBef>
              <a:spcAft>
                <a:spcPts val="0"/>
              </a:spcAft>
              <a:buClr>
                <a:srgbClr val="D34817"/>
              </a:buClr>
              <a:buSzPct val="80000"/>
              <a:buFont typeface="Wingdings 2"/>
              <a:buChar char=""/>
            </a:pPr>
            <a:endParaRPr lang="en-US" kern="1200" dirty="0">
              <a:solidFill>
                <a:prstClr val="black"/>
              </a:solidFill>
              <a:latin typeface="Gill Sans MT"/>
            </a:endParaRPr>
          </a:p>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(6) </a:t>
            </a:r>
            <a:r>
              <a:rPr lang="en-US" kern="1200" dirty="0">
                <a:solidFill>
                  <a:prstClr val="black"/>
                </a:solidFill>
                <a:latin typeface="Gill Sans MT"/>
              </a:rPr>
              <a:t> </a:t>
            </a:r>
            <a:r>
              <a:rPr lang="en-US" b="1" kern="1200" dirty="0">
                <a:solidFill>
                  <a:prstClr val="black"/>
                </a:solidFill>
                <a:latin typeface="Gill Sans MT"/>
              </a:rPr>
              <a:t>Blockers </a:t>
            </a:r>
            <a:r>
              <a:rPr lang="en-US" kern="1200" dirty="0">
                <a:solidFill>
                  <a:prstClr val="black"/>
                </a:solidFill>
                <a:latin typeface="Gill Sans MT"/>
              </a:rPr>
              <a:t>may be helpful, especially if the patient is </a:t>
            </a:r>
            <a:r>
              <a:rPr lang="en-US" kern="1200" dirty="0" err="1">
                <a:solidFill>
                  <a:prstClr val="black"/>
                </a:solidFill>
                <a:latin typeface="Gill Sans MT"/>
              </a:rPr>
              <a:t>tachycardic</a:t>
            </a:r>
            <a:r>
              <a:rPr lang="en-US" kern="1200" dirty="0">
                <a:solidFill>
                  <a:prstClr val="black"/>
                </a:solidFill>
                <a:latin typeface="Gill Sans MT"/>
              </a:rPr>
              <a:t> and hypertensive. β Blockers are contraindicated in patients with hypotension, severe asthma, emphysema, CHF, high-grade heart block, severe </a:t>
            </a:r>
            <a:r>
              <a:rPr lang="en-US" kern="1200" dirty="0" err="1">
                <a:solidFill>
                  <a:prstClr val="black"/>
                </a:solidFill>
                <a:latin typeface="Gill Sans MT"/>
              </a:rPr>
              <a:t>bradycardia</a:t>
            </a:r>
            <a:r>
              <a:rPr lang="en-US" kern="1200" dirty="0">
                <a:solidFill>
                  <a:prstClr val="black"/>
                </a:solidFill>
                <a:latin typeface="Gill Sans MT"/>
              </a:rPr>
              <a:t>, or peripheral vascular disease with peripheral </a:t>
            </a:r>
            <a:r>
              <a:rPr lang="en-US" kern="1200" dirty="0" err="1">
                <a:solidFill>
                  <a:prstClr val="black"/>
                </a:solidFill>
                <a:latin typeface="Gill Sans MT"/>
              </a:rPr>
              <a:t>cyanosis.They</a:t>
            </a:r>
            <a:r>
              <a:rPr lang="en-US" kern="1200" dirty="0">
                <a:solidFill>
                  <a:prstClr val="black"/>
                </a:solidFill>
                <a:latin typeface="Gill Sans MT"/>
              </a:rPr>
              <a:t> are also contraindicated in the variant type of angina.</a:t>
            </a:r>
          </a:p>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(a) </a:t>
            </a:r>
            <a:r>
              <a:rPr lang="en-US" b="1" kern="1200" dirty="0" err="1">
                <a:solidFill>
                  <a:prstClr val="black"/>
                </a:solidFill>
                <a:latin typeface="Gill Sans MT"/>
              </a:rPr>
              <a:t>Esmolol</a:t>
            </a:r>
            <a:r>
              <a:rPr lang="en-US" b="1" kern="1200" dirty="0">
                <a:solidFill>
                  <a:prstClr val="black"/>
                </a:solidFill>
                <a:latin typeface="Gill Sans MT"/>
              </a:rPr>
              <a:t> </a:t>
            </a:r>
            <a:r>
              <a:rPr lang="en-US" kern="1200" dirty="0">
                <a:solidFill>
                  <a:prstClr val="black"/>
                </a:solidFill>
                <a:latin typeface="Gill Sans MT"/>
              </a:rPr>
              <a:t>is a β1-selective agent with a half-life of 9 minutes.</a:t>
            </a:r>
          </a:p>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(b) </a:t>
            </a:r>
            <a:r>
              <a:rPr lang="en-US" b="1" kern="1200" dirty="0" err="1">
                <a:solidFill>
                  <a:prstClr val="black"/>
                </a:solidFill>
                <a:latin typeface="Gill Sans MT"/>
              </a:rPr>
              <a:t>Metoprolol</a:t>
            </a:r>
            <a:r>
              <a:rPr lang="en-US" b="1" kern="1200" dirty="0">
                <a:solidFill>
                  <a:prstClr val="black"/>
                </a:solidFill>
                <a:latin typeface="Gill Sans MT"/>
              </a:rPr>
              <a:t>, </a:t>
            </a:r>
            <a:r>
              <a:rPr lang="en-US" kern="1200" dirty="0">
                <a:solidFill>
                  <a:prstClr val="black"/>
                </a:solidFill>
                <a:latin typeface="Gill Sans MT"/>
              </a:rPr>
              <a:t>also a β1-selective agent, can be given by intravenous push in three separate 5-mg doses, titrating for effect on blood pressure and heart rate.</a:t>
            </a:r>
          </a:p>
          <a:p>
            <a:pPr marL="365760" lvl="0" indent="-283464" algn="l" rtl="0" fontAlgn="auto">
              <a:lnSpc>
                <a:spcPct val="80000"/>
              </a:lnSpc>
              <a:spcBef>
                <a:spcPts val="600"/>
              </a:spcBef>
              <a:spcAft>
                <a:spcPts val="0"/>
              </a:spcAft>
              <a:buClr>
                <a:srgbClr val="D34817"/>
              </a:buClr>
              <a:buSzPct val="80000"/>
              <a:buFont typeface="Wingdings 2"/>
              <a:buChar char=""/>
            </a:pPr>
            <a:endParaRPr lang="en-US" kern="1200" dirty="0">
              <a:solidFill>
                <a:prstClr val="black"/>
              </a:solidFill>
              <a:latin typeface="Gill Sans MT"/>
            </a:endParaRPr>
          </a:p>
          <a:p>
            <a:pPr marL="365760" lvl="0" indent="-283464" algn="l" rtl="0" fontAlgn="auto">
              <a:lnSpc>
                <a:spcPct val="80000"/>
              </a:lnSpc>
              <a:spcBef>
                <a:spcPts val="600"/>
              </a:spcBef>
              <a:spcAft>
                <a:spcPts val="0"/>
              </a:spcAft>
              <a:buClr>
                <a:srgbClr val="D34817"/>
              </a:buClr>
              <a:buSzPct val="80000"/>
              <a:buFont typeface="Wingdings 2"/>
              <a:buChar char=""/>
            </a:pPr>
            <a:r>
              <a:rPr lang="en-US" b="1" kern="1200" dirty="0">
                <a:solidFill>
                  <a:prstClr val="black"/>
                </a:solidFill>
                <a:latin typeface="Gill Sans MT"/>
              </a:rPr>
              <a:t>(7) Calcium channel blockers </a:t>
            </a:r>
            <a:r>
              <a:rPr lang="en-US" kern="1200" dirty="0">
                <a:solidFill>
                  <a:prstClr val="black"/>
                </a:solidFill>
                <a:latin typeface="Gill Sans MT"/>
              </a:rPr>
              <a:t>are indicated in the treatment of </a:t>
            </a:r>
            <a:r>
              <a:rPr lang="en-US" kern="1200" dirty="0" err="1">
                <a:solidFill>
                  <a:prstClr val="black"/>
                </a:solidFill>
                <a:latin typeface="Gill Sans MT"/>
              </a:rPr>
              <a:t>Prinzmetal’s</a:t>
            </a:r>
            <a:r>
              <a:rPr lang="en-US" kern="1200" dirty="0">
                <a:solidFill>
                  <a:prstClr val="black"/>
                </a:solidFill>
                <a:latin typeface="Gill Sans MT"/>
              </a:rPr>
              <a:t> angina, but are otherwise of controversial utility.</a:t>
            </a:r>
          </a:p>
          <a:p>
            <a:pPr marL="365760" lvl="0" indent="-283464" algn="l" rtl="0" fontAlgn="auto">
              <a:spcBef>
                <a:spcPts val="600"/>
              </a:spcBef>
              <a:spcAft>
                <a:spcPts val="0"/>
              </a:spcAft>
              <a:buClr>
                <a:srgbClr val="D34817"/>
              </a:buClr>
              <a:buSzPct val="80000"/>
              <a:buFont typeface="Wingdings 2"/>
              <a:buChar char=""/>
            </a:pPr>
            <a:endParaRPr lang="en-US" kern="1200" dirty="0">
              <a:solidFill>
                <a:prstClr val="black"/>
              </a:solidFill>
              <a:latin typeface="Gill Sans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
            <a:ext cx="7620000" cy="6124754"/>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          II. MYOCARDIAL INFARCTION  </a:t>
            </a:r>
          </a:p>
          <a:p>
            <a:endParaRPr lang="en-US" b="1" dirty="0"/>
          </a:p>
          <a:p>
            <a:pPr algn="ctr"/>
            <a:r>
              <a:rPr lang="en-US" sz="2400" b="1" i="1" u="sng" dirty="0">
                <a:solidFill>
                  <a:schemeClr val="bg1"/>
                </a:solidFill>
              </a:rPr>
              <a:t>  (( Necrosis of cardiac </a:t>
            </a:r>
            <a:r>
              <a:rPr lang="en-US" sz="2400" b="1" i="1" u="sng" dirty="0" err="1">
                <a:solidFill>
                  <a:schemeClr val="bg1"/>
                </a:solidFill>
              </a:rPr>
              <a:t>myocytes</a:t>
            </a:r>
            <a:r>
              <a:rPr lang="en-US" sz="2400" b="1" i="1" u="sng" dirty="0">
                <a:solidFill>
                  <a:schemeClr val="bg1"/>
                </a:solidFill>
              </a:rPr>
              <a:t> )) </a:t>
            </a:r>
          </a:p>
          <a:p>
            <a:endParaRPr lang="en-US" b="1" dirty="0"/>
          </a:p>
          <a:p>
            <a:endParaRPr lang="en-US" b="1" dirty="0"/>
          </a:p>
          <a:p>
            <a:pPr>
              <a:buFont typeface="Wingdings" pitchFamily="2" charset="2"/>
              <a:buChar char="Ø"/>
            </a:pPr>
            <a:r>
              <a:rPr lang="en-US" b="1" dirty="0"/>
              <a:t> Usually due to rupture of an atherosclerotic plaque with thrombosis and </a:t>
            </a:r>
            <a:r>
              <a:rPr lang="en-US" sz="2800" b="1" i="1" dirty="0">
                <a:solidFill>
                  <a:srgbClr val="FF0000"/>
                </a:solidFill>
              </a:rPr>
              <a:t>complete </a:t>
            </a:r>
            <a:r>
              <a:rPr lang="en-US" sz="2800" b="1" dirty="0">
                <a:solidFill>
                  <a:srgbClr val="FF0000"/>
                </a:solidFill>
              </a:rPr>
              <a:t>occlusion of a coronary artery </a:t>
            </a:r>
          </a:p>
          <a:p>
            <a:endParaRPr lang="en-US" b="1" dirty="0"/>
          </a:p>
          <a:p>
            <a:pPr>
              <a:buFont typeface="Wingdings" pitchFamily="2" charset="2"/>
              <a:buChar char="Ø"/>
            </a:pPr>
            <a:r>
              <a:rPr lang="en-US" b="1" dirty="0"/>
              <a:t> Other causes include coronary artery vasospasm (due to </a:t>
            </a:r>
            <a:r>
              <a:rPr lang="en-US" b="1" dirty="0" err="1"/>
              <a:t>Prinzmetal</a:t>
            </a:r>
            <a:r>
              <a:rPr lang="en-US" b="1" dirty="0"/>
              <a:t> angina or</a:t>
            </a:r>
          </a:p>
          <a:p>
            <a:r>
              <a:rPr lang="en-US" b="1" dirty="0"/>
              <a:t>cocaine use), emboli, and </a:t>
            </a:r>
            <a:r>
              <a:rPr lang="en-US" b="1" dirty="0" err="1"/>
              <a:t>vasculitis</a:t>
            </a:r>
            <a:r>
              <a:rPr lang="en-US" b="1" dirty="0"/>
              <a:t> (e.g., Kawasaki disease).</a:t>
            </a:r>
          </a:p>
          <a:p>
            <a:endParaRPr lang="en-US" dirty="0"/>
          </a:p>
          <a:p>
            <a:endParaRPr lang="en-US" dirty="0"/>
          </a:p>
          <a:p>
            <a:pPr>
              <a:buFont typeface="Arial" pitchFamily="34" charset="0"/>
              <a:buChar char="•"/>
            </a:pPr>
            <a:r>
              <a:rPr lang="en-US" dirty="0"/>
              <a:t>Clinical features include </a:t>
            </a:r>
            <a:r>
              <a:rPr lang="en-US" dirty="0">
                <a:solidFill>
                  <a:srgbClr val="FF0000"/>
                </a:solidFill>
              </a:rPr>
              <a:t>severe, crushing chest pain </a:t>
            </a:r>
            <a:r>
              <a:rPr lang="en-US" sz="2000" b="1" dirty="0">
                <a:solidFill>
                  <a:srgbClr val="FF0000"/>
                </a:solidFill>
              </a:rPr>
              <a:t>(lasting &gt; 20 minutes) </a:t>
            </a:r>
            <a:r>
              <a:rPr lang="en-US" dirty="0"/>
              <a:t>that  radiates to the left arm or jaw, diaphoresis, and </a:t>
            </a:r>
            <a:r>
              <a:rPr lang="en-US" dirty="0" err="1"/>
              <a:t>dyspnea</a:t>
            </a:r>
            <a:r>
              <a:rPr lang="en-US" dirty="0"/>
              <a:t>;</a:t>
            </a:r>
          </a:p>
          <a:p>
            <a:pPr>
              <a:buFont typeface="Arial" pitchFamily="34" charset="0"/>
              <a:buChar char="•"/>
            </a:pPr>
            <a:endParaRPr lang="en-US" sz="2400" dirty="0">
              <a:solidFill>
                <a:srgbClr val="FF0000"/>
              </a:solidFill>
            </a:endParaRPr>
          </a:p>
          <a:p>
            <a:pPr>
              <a:buFont typeface="Arial" pitchFamily="34" charset="0"/>
              <a:buChar char="•"/>
            </a:pPr>
            <a:r>
              <a:rPr lang="en-US" sz="2400" dirty="0">
                <a:solidFill>
                  <a:srgbClr val="FF0000"/>
                </a:solidFill>
              </a:rPr>
              <a:t> symptoms are not relieved by nitroglycerin.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ext uri="{D42A27DB-BD31-4B8C-83A1-F6EECF244321}">
                <p14:modId xmlns:p14="http://schemas.microsoft.com/office/powerpoint/2010/main" val="4087310306"/>
              </p:ext>
            </p:extLst>
          </p:nvPr>
        </p:nvGraphicFramePr>
        <p:xfrm>
          <a:off x="821218" y="304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789506" y="5235410"/>
            <a:ext cx="2699766" cy="1547068"/>
            <a:chOff x="-228600" y="3251187"/>
            <a:chExt cx="2699766" cy="1547068"/>
          </a:xfrm>
          <a:solidFill>
            <a:schemeClr val="accent2"/>
          </a:solidFill>
          <a:scene3d>
            <a:camera prst="orthographicFront"/>
            <a:lightRig rig="flat" dir="t"/>
          </a:scene3d>
        </p:grpSpPr>
        <p:sp>
          <p:nvSpPr>
            <p:cNvPr id="9" name="Rounded Rectangle 8"/>
            <p:cNvSpPr/>
            <p:nvPr/>
          </p:nvSpPr>
          <p:spPr>
            <a:xfrm>
              <a:off x="-228600" y="3251187"/>
              <a:ext cx="2699766" cy="1547068"/>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4">
                <a:hueOff val="20423036"/>
                <a:satOff val="-23986"/>
                <a:lumOff val="9216"/>
                <a:alphaOff val="0"/>
              </a:schemeClr>
            </a:fillRef>
            <a:effectRef idx="2">
              <a:schemeClr val="accent4">
                <a:hueOff val="20423036"/>
                <a:satOff val="-23986"/>
                <a:lumOff val="9216"/>
                <a:alphaOff val="0"/>
              </a:schemeClr>
            </a:effectRef>
            <a:fontRef idx="minor">
              <a:schemeClr val="lt1"/>
            </a:fontRef>
          </p:style>
        </p:sp>
        <p:sp>
          <p:nvSpPr>
            <p:cNvPr id="10" name="Rounded Rectangle 4"/>
            <p:cNvSpPr/>
            <p:nvPr/>
          </p:nvSpPr>
          <p:spPr>
            <a:xfrm>
              <a:off x="-77556" y="3326709"/>
              <a:ext cx="2548722" cy="13960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b="0" u="none" kern="1200" dirty="0"/>
                <a:t>MI </a:t>
              </a:r>
            </a:p>
          </p:txBody>
        </p:sp>
      </p:grpSp>
      <p:grpSp>
        <p:nvGrpSpPr>
          <p:cNvPr id="11" name="Group 10"/>
          <p:cNvGrpSpPr/>
          <p:nvPr/>
        </p:nvGrpSpPr>
        <p:grpSpPr>
          <a:xfrm>
            <a:off x="3459064" y="5362206"/>
            <a:ext cx="4799584" cy="1237654"/>
            <a:chOff x="2699765" y="3405894"/>
            <a:chExt cx="4799584" cy="1237654"/>
          </a:xfrm>
          <a:scene3d>
            <a:camera prst="orthographicFront"/>
            <a:lightRig rig="flat" dir="t"/>
          </a:scene3d>
        </p:grpSpPr>
        <p:sp>
          <p:nvSpPr>
            <p:cNvPr id="12" name="Round Same Side Corner Rectangle 11"/>
            <p:cNvSpPr/>
            <p:nvPr/>
          </p:nvSpPr>
          <p:spPr>
            <a:xfrm rot="5400000">
              <a:off x="4480730" y="1624929"/>
              <a:ext cx="1237654" cy="4799584"/>
            </a:xfrm>
            <a:prstGeom prst="round2SameRect">
              <a:avLst/>
            </a:prstGeom>
            <a:sp3d extrusionH="12700" prstMaterial="plastic">
              <a:bevelT w="50800" h="50800"/>
            </a:sp3d>
          </p:spPr>
          <p:style>
            <a:lnRef idx="1">
              <a:schemeClr val="accent4">
                <a:tint val="40000"/>
                <a:alpha val="90000"/>
                <a:hueOff val="20658457"/>
                <a:satOff val="-11248"/>
                <a:lumOff val="1474"/>
                <a:alphaOff val="0"/>
              </a:schemeClr>
            </a:lnRef>
            <a:fillRef idx="1">
              <a:schemeClr val="accent4">
                <a:tint val="40000"/>
                <a:alpha val="90000"/>
                <a:hueOff val="20658457"/>
                <a:satOff val="-11248"/>
                <a:lumOff val="1474"/>
                <a:alphaOff val="0"/>
              </a:schemeClr>
            </a:fillRef>
            <a:effectRef idx="2">
              <a:schemeClr val="accent4">
                <a:tint val="40000"/>
                <a:alpha val="90000"/>
                <a:hueOff val="20658457"/>
                <a:satOff val="-11248"/>
                <a:lumOff val="1474"/>
                <a:alphaOff val="0"/>
              </a:schemeClr>
            </a:effectRef>
            <a:fontRef idx="minor">
              <a:schemeClr val="dk1">
                <a:hueOff val="0"/>
                <a:satOff val="0"/>
                <a:lumOff val="0"/>
                <a:alphaOff val="0"/>
              </a:schemeClr>
            </a:fontRef>
          </p:style>
        </p:sp>
        <p:sp>
          <p:nvSpPr>
            <p:cNvPr id="13" name="Round Same Side Corner Rectangle 4"/>
            <p:cNvSpPr/>
            <p:nvPr/>
          </p:nvSpPr>
          <p:spPr>
            <a:xfrm>
              <a:off x="2699766" y="3466311"/>
              <a:ext cx="4739167" cy="11168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a:t>ST-segment or non </a:t>
              </a:r>
              <a:r>
                <a:rPr lang="en-US" sz="1800" b="1" kern="1200" dirty="0" err="1"/>
                <a:t>st</a:t>
              </a:r>
              <a:r>
                <a:rPr lang="en-US" sz="1800" b="1" kern="1200" dirty="0"/>
                <a:t>  elevation</a:t>
              </a:r>
            </a:p>
            <a:p>
              <a:pPr marL="171450" lvl="1" indent="-171450" algn="l" defTabSz="800100">
                <a:lnSpc>
                  <a:spcPct val="90000"/>
                </a:lnSpc>
                <a:spcBef>
                  <a:spcPct val="0"/>
                </a:spcBef>
                <a:spcAft>
                  <a:spcPct val="15000"/>
                </a:spcAft>
                <a:buChar char="••"/>
              </a:pPr>
              <a:r>
                <a:rPr lang="en-US" sz="1800" b="1" kern="1200" dirty="0"/>
                <a:t>. Not Relieved by nitroglycerin or calcium channel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09800"/>
            <a:ext cx="4572000" cy="3428631"/>
          </a:xfrm>
          <a:prstGeom prst="rect">
            <a:avLst/>
          </a:prstGeom>
        </p:spPr>
        <p:txBody>
          <a:bodyPr>
            <a:spAutoFit/>
          </a:bodyPr>
          <a:lstStyle/>
          <a:p>
            <a:pPr fontAlgn="base"/>
            <a:r>
              <a:rPr lang="en-GB" sz="2200" dirty="0"/>
              <a:t>Silent MI (  </a:t>
            </a:r>
            <a:r>
              <a:rPr lang="en-US" sz="2400" dirty="0"/>
              <a:t>30% ) </a:t>
            </a:r>
          </a:p>
          <a:p>
            <a:pPr lvl="0" fontAlgn="base"/>
            <a:r>
              <a:rPr lang="en-GB" sz="2200" dirty="0"/>
              <a:t>→ No chest pain. Occurs in two cases; </a:t>
            </a:r>
          </a:p>
          <a:p>
            <a:pPr lvl="0" fontAlgn="base"/>
            <a:endParaRPr lang="en-GB" sz="2200" dirty="0"/>
          </a:p>
          <a:p>
            <a:pPr lvl="0" fontAlgn="base"/>
            <a:endParaRPr lang="en-GB" sz="1900" dirty="0"/>
          </a:p>
          <a:p>
            <a:pPr lvl="1" fontAlgn="base"/>
            <a:r>
              <a:rPr lang="en-GB" sz="1900" dirty="0">
                <a:solidFill>
                  <a:srgbClr val="FF0000"/>
                </a:solidFill>
              </a:rPr>
              <a:t>Diabetes → comes with </a:t>
            </a:r>
            <a:r>
              <a:rPr lang="en-GB" sz="1900" dirty="0" err="1">
                <a:solidFill>
                  <a:srgbClr val="FF0000"/>
                </a:solidFill>
              </a:rPr>
              <a:t>hyperglycemia</a:t>
            </a:r>
            <a:r>
              <a:rPr lang="en-GB" sz="1900" dirty="0">
                <a:solidFill>
                  <a:srgbClr val="FF0000"/>
                </a:solidFill>
              </a:rPr>
              <a:t> due to ischemia </a:t>
            </a:r>
          </a:p>
          <a:p>
            <a:pPr lvl="1" fontAlgn="base"/>
            <a:endParaRPr lang="en-GB" sz="1900" dirty="0">
              <a:solidFill>
                <a:srgbClr val="FF0000"/>
              </a:solidFill>
            </a:endParaRPr>
          </a:p>
          <a:p>
            <a:pPr lvl="1" fontAlgn="base"/>
            <a:endParaRPr lang="en-GB" sz="1700" dirty="0">
              <a:solidFill>
                <a:srgbClr val="FF0000"/>
              </a:solidFill>
            </a:endParaRPr>
          </a:p>
          <a:p>
            <a:pPr lvl="1" fontAlgn="base"/>
            <a:r>
              <a:rPr lang="en-GB" sz="1900" dirty="0">
                <a:solidFill>
                  <a:srgbClr val="FF0000"/>
                </a:solidFill>
              </a:rPr>
              <a:t>Elderly → due to bypass and collateral pathway </a:t>
            </a:r>
            <a:endParaRPr lang="en-GB" sz="1700" dirty="0">
              <a:solidFill>
                <a:srgbClr val="FF0000"/>
              </a:solidFill>
            </a:endParaRPr>
          </a:p>
          <a:p>
            <a:pPr marL="533400" indent="-533400">
              <a:lnSpc>
                <a:spcPct val="90000"/>
              </a:lnSpc>
            </a:pPr>
            <a:r>
              <a:rPr lang="en-US" sz="2200" dirty="0">
                <a:solidFill>
                  <a:srgbClr val="FF0000"/>
                </a:solidFill>
              </a:rPr>
              <a:t> </a:t>
            </a:r>
            <a:endParaRPr lang="en-US" dirty="0"/>
          </a:p>
        </p:txBody>
      </p:sp>
      <p:sp>
        <p:nvSpPr>
          <p:cNvPr id="3" name="TextBox 2"/>
          <p:cNvSpPr txBox="1"/>
          <p:nvPr/>
        </p:nvSpPr>
        <p:spPr>
          <a:xfrm>
            <a:off x="6934200" y="1752600"/>
            <a:ext cx="1524000" cy="369332"/>
          </a:xfrm>
          <a:prstGeom prst="rect">
            <a:avLst/>
          </a:prstGeom>
          <a:noFill/>
        </p:spPr>
        <p:txBody>
          <a:bodyPr wrap="square" rtlCol="0">
            <a:spAutoFit/>
          </a:bodyPr>
          <a:lstStyle/>
          <a:p>
            <a:r>
              <a:rPr lang="ar-JO" dirty="0"/>
              <a:t>مهم</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752600"/>
            <a:ext cx="7239000" cy="484632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Three main types of MI’s: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n-US" sz="3200" dirty="0"/>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Anterior, Inferior and lateral.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Anterior MI’s often present with chest pain and </a:t>
            </a:r>
            <a:r>
              <a:rPr kumimoji="0" lang="en-US" sz="3200" b="0" i="0" u="none" strike="noStrike" kern="1200" cap="none" spc="0" normalizeH="0" baseline="0" noProof="0" dirty="0" err="1">
                <a:ln>
                  <a:noFill/>
                </a:ln>
                <a:solidFill>
                  <a:schemeClr val="tx1"/>
                </a:solidFill>
                <a:effectLst/>
                <a:uLnTx/>
                <a:uFillTx/>
                <a:latin typeface="+mn-lt"/>
                <a:ea typeface="+mn-ea"/>
                <a:cs typeface="+mn-cs"/>
              </a:rPr>
              <a:t>dyspnea</a:t>
            </a:r>
            <a:r>
              <a:rPr kumimoji="0" lang="en-US" sz="3200" b="0" i="0" u="none" strike="noStrike" kern="1200" cap="none" spc="0" normalizeH="0" baseline="0" noProof="0" dirty="0">
                <a:ln>
                  <a:noFill/>
                </a:ln>
                <a:solidFill>
                  <a:schemeClr val="tx1"/>
                </a:solidFill>
                <a:effectLst/>
                <a:uLnTx/>
                <a:uFillTx/>
                <a:latin typeface="+mn-lt"/>
                <a:ea typeface="+mn-ea"/>
                <a:cs typeface="+mn-cs"/>
              </a:rPr>
              <a:t> due to left ventricular involvement.</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Inferior MI’s often present with chest pain, N &amp; V, diaphoresis and </a:t>
            </a:r>
            <a:r>
              <a:rPr kumimoji="0" lang="en-US" sz="3200" b="0" i="0" u="none" strike="noStrike" kern="1200" cap="none" spc="0" normalizeH="0" baseline="0" noProof="0" dirty="0" err="1">
                <a:ln>
                  <a:noFill/>
                </a:ln>
                <a:solidFill>
                  <a:schemeClr val="tx1"/>
                </a:solidFill>
                <a:effectLst/>
                <a:uLnTx/>
                <a:uFillTx/>
                <a:latin typeface="+mn-lt"/>
                <a:ea typeface="+mn-ea"/>
                <a:cs typeface="+mn-cs"/>
              </a:rPr>
              <a:t>singultus</a:t>
            </a:r>
            <a:r>
              <a:rPr kumimoji="0" lang="en-US" sz="3200" b="0" i="0" u="none" strike="noStrike" kern="1200" cap="none" spc="0" normalizeH="0" baseline="0" noProof="0" dirty="0">
                <a:ln>
                  <a:noFill/>
                </a:ln>
                <a:solidFill>
                  <a:schemeClr val="tx1"/>
                </a:solidFill>
                <a:effectLst/>
                <a:uLnTx/>
                <a:uFillTx/>
                <a:latin typeface="+mn-lt"/>
                <a:ea typeface="+mn-ea"/>
                <a:cs typeface="+mn-cs"/>
              </a:rPr>
              <a:t> (hiccups) due </a:t>
            </a:r>
            <a:r>
              <a:rPr kumimoji="0" lang="en-US" sz="3200" b="1" i="0" u="none" strike="noStrike" kern="1200" cap="none" spc="0" normalizeH="0" baseline="0" noProof="0" dirty="0">
                <a:ln>
                  <a:noFill/>
                </a:ln>
                <a:solidFill>
                  <a:schemeClr val="tx1"/>
                </a:solidFill>
                <a:effectLst/>
                <a:uLnTx/>
                <a:uFillTx/>
                <a:latin typeface="+mn-lt"/>
                <a:ea typeface="+mn-ea"/>
                <a:cs typeface="+mn-cs"/>
              </a:rPr>
              <a:t>to possible </a:t>
            </a:r>
            <a:r>
              <a:rPr kumimoji="0" lang="en-US" sz="3200" b="1" i="0" u="none" strike="noStrike" kern="1200" cap="none" spc="0" normalizeH="0" baseline="0" noProof="0" dirty="0" err="1">
                <a:ln>
                  <a:noFill/>
                </a:ln>
                <a:solidFill>
                  <a:schemeClr val="tx1"/>
                </a:solidFill>
                <a:effectLst/>
                <a:uLnTx/>
                <a:uFillTx/>
                <a:latin typeface="+mn-lt"/>
                <a:ea typeface="+mn-ea"/>
                <a:cs typeface="+mn-cs"/>
              </a:rPr>
              <a:t>Vagus</a:t>
            </a:r>
            <a:r>
              <a:rPr kumimoji="0" lang="en-US" sz="3200" b="1" i="0" u="none" strike="noStrike" kern="1200" cap="none" spc="0" normalizeH="0" baseline="0" noProof="0" dirty="0">
                <a:ln>
                  <a:noFill/>
                </a:ln>
                <a:solidFill>
                  <a:schemeClr val="tx1"/>
                </a:solidFill>
                <a:effectLst/>
                <a:uLnTx/>
                <a:uFillTx/>
                <a:latin typeface="+mn-lt"/>
                <a:ea typeface="+mn-ea"/>
                <a:cs typeface="+mn-cs"/>
              </a:rPr>
              <a:t> nerve involvement.</a:t>
            </a:r>
            <a:r>
              <a:rPr kumimoji="0" lang="en-GB"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endParaRPr lang="en-GB" sz="2800" dirty="0"/>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dirty="0" err="1">
                <a:ln>
                  <a:noFill/>
                </a:ln>
                <a:solidFill>
                  <a:srgbClr val="FF0000"/>
                </a:solidFill>
                <a:effectLst/>
                <a:uLnTx/>
                <a:uFillTx/>
                <a:latin typeface="+mn-lt"/>
                <a:ea typeface="+mn-ea"/>
                <a:cs typeface="+mn-cs"/>
              </a:rPr>
              <a:t>Epigastric</a:t>
            </a:r>
            <a:r>
              <a:rPr kumimoji="0" lang="en-GB" sz="3200" b="1" i="0" u="none" strike="noStrike" kern="1200" cap="none" spc="0" normalizeH="0" baseline="0" noProof="0" dirty="0">
                <a:ln>
                  <a:noFill/>
                </a:ln>
                <a:solidFill>
                  <a:srgbClr val="FF0000"/>
                </a:solidFill>
                <a:effectLst/>
                <a:uLnTx/>
                <a:uFillTx/>
                <a:latin typeface="+mn-lt"/>
                <a:ea typeface="+mn-ea"/>
                <a:cs typeface="+mn-cs"/>
              </a:rPr>
              <a:t> radiation is only present in cases of inferior MI.</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endParaRPr lang="en-GB" sz="3200" dirty="0"/>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Lateral MI’s often present with chest pain and left arm pain.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7620000" y="4648200"/>
            <a:ext cx="1524000" cy="369332"/>
          </a:xfrm>
          <a:prstGeom prst="rect">
            <a:avLst/>
          </a:prstGeom>
          <a:noFill/>
        </p:spPr>
        <p:txBody>
          <a:bodyPr wrap="square" rtlCol="0">
            <a:spAutoFit/>
          </a:bodyPr>
          <a:lstStyle/>
          <a:p>
            <a:r>
              <a:rPr lang="ar-JO" dirty="0"/>
              <a:t>مهم</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6082" name="Picture 2" descr="Image result for myocardial infarction heart anatomy"/>
          <p:cNvPicPr>
            <a:picLocks noChangeAspect="1" noChangeArrowheads="1"/>
          </p:cNvPicPr>
          <p:nvPr/>
        </p:nvPicPr>
        <p:blipFill>
          <a:blip r:embed="rId2" cstate="print"/>
          <a:srcRect/>
          <a:stretch>
            <a:fillRect/>
          </a:stretch>
        </p:blipFill>
        <p:spPr bwMode="auto">
          <a:xfrm>
            <a:off x="348641" y="1752600"/>
            <a:ext cx="4114800" cy="4381501"/>
          </a:xfrm>
          <a:prstGeom prst="rect">
            <a:avLst/>
          </a:prstGeom>
          <a:noFill/>
        </p:spPr>
      </p:pic>
      <p:pic>
        <p:nvPicPr>
          <p:cNvPr id="46084" name="Picture 4" descr="Image result for heart anatomy blood supply"/>
          <p:cNvPicPr>
            <a:picLocks noChangeAspect="1" noChangeArrowheads="1"/>
          </p:cNvPicPr>
          <p:nvPr/>
        </p:nvPicPr>
        <p:blipFill>
          <a:blip r:embed="rId3" cstate="print"/>
          <a:srcRect/>
          <a:stretch>
            <a:fillRect/>
          </a:stretch>
        </p:blipFill>
        <p:spPr bwMode="auto">
          <a:xfrm>
            <a:off x="4460309" y="1751556"/>
            <a:ext cx="4286250" cy="4724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MI location</a:t>
            </a:r>
            <a:endParaRPr lang="ar-YE"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71053" y="1524000"/>
            <a:ext cx="8153400" cy="2438400"/>
          </a:xfrm>
        </p:spPr>
        <p:txBody>
          <a:bodyPr>
            <a:normAutofit/>
          </a:bodyPr>
          <a:lstStyle/>
          <a:p>
            <a:pPr algn="l" rtl="0"/>
            <a:r>
              <a:rPr lang="en-US" sz="1800" dirty="0"/>
              <a:t>Anterior infarction in v3+v4</a:t>
            </a:r>
          </a:p>
          <a:p>
            <a:pPr algn="l" rtl="0"/>
            <a:r>
              <a:rPr lang="en-US" sz="1800" dirty="0"/>
              <a:t>Lateral  v5+v6 </a:t>
            </a:r>
            <a:r>
              <a:rPr lang="en-US" sz="1800" dirty="0" err="1"/>
              <a:t>Septal</a:t>
            </a:r>
            <a:r>
              <a:rPr lang="en-US" sz="1800" dirty="0"/>
              <a:t>  V1 ,v2</a:t>
            </a:r>
          </a:p>
          <a:p>
            <a:pPr marL="274320" lvl="2" indent="-274320" algn="l" rtl="0">
              <a:spcBef>
                <a:spcPts val="600"/>
              </a:spcBef>
              <a:buClr>
                <a:schemeClr val="tx2"/>
              </a:buClr>
              <a:buSzPct val="73000"/>
              <a:buFont typeface="Wingdings 2"/>
              <a:buChar char=""/>
            </a:pPr>
            <a:r>
              <a:rPr lang="en-GB" sz="1800" dirty="0"/>
              <a:t>Posterior: V1 (Tall R, ST depression, and inverted T wave); also known as </a:t>
            </a:r>
            <a:r>
              <a:rPr lang="en-GB" sz="1800" b="1" i="1" dirty="0"/>
              <a:t>mirror sign</a:t>
            </a:r>
            <a:endParaRPr lang="en-GB" sz="1800" dirty="0"/>
          </a:p>
          <a:p>
            <a:endParaRPr lang="ar-YE" sz="1800" dirty="0"/>
          </a:p>
        </p:txBody>
      </p:sp>
      <p:pic>
        <p:nvPicPr>
          <p:cNvPr id="4" name="Picture 3" descr="ecg-zones.jpg"/>
          <p:cNvPicPr>
            <a:picLocks noChangeAspect="1"/>
          </p:cNvPicPr>
          <p:nvPr/>
        </p:nvPicPr>
        <p:blipFill>
          <a:blip r:embed="rId3" cstate="print"/>
          <a:stretch>
            <a:fillRect/>
          </a:stretch>
        </p:blipFill>
        <p:spPr>
          <a:xfrm>
            <a:off x="304799" y="3429000"/>
            <a:ext cx="8485909" cy="3276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676400"/>
            <a:ext cx="7315200" cy="3650230"/>
          </a:xfrm>
          <a:prstGeom prst="rect">
            <a:avLst/>
          </a:prstGeom>
        </p:spPr>
        <p:txBody>
          <a:bodyPr wrap="square">
            <a:spAutoFit/>
          </a:bodyPr>
          <a:lstStyle/>
          <a:p>
            <a:pPr marL="609600" indent="-609600">
              <a:lnSpc>
                <a:spcPct val="80000"/>
              </a:lnSpc>
            </a:pPr>
            <a:r>
              <a:rPr lang="en-US" sz="3200" b="1" dirty="0"/>
              <a:t>Clinical features</a:t>
            </a:r>
          </a:p>
          <a:p>
            <a:pPr marL="609600" indent="-609600">
              <a:lnSpc>
                <a:spcPct val="80000"/>
              </a:lnSpc>
            </a:pPr>
            <a:endParaRPr lang="en-US" sz="3200" b="1" dirty="0"/>
          </a:p>
          <a:p>
            <a:pPr marL="609600" indent="-609600">
              <a:lnSpc>
                <a:spcPct val="80000"/>
              </a:lnSpc>
            </a:pPr>
            <a:r>
              <a:rPr lang="en-US" sz="2000" dirty="0"/>
              <a:t>History. The focus of the history is the same as that discussed of angina .</a:t>
            </a:r>
          </a:p>
          <a:p>
            <a:pPr lvl="0"/>
            <a:r>
              <a:rPr lang="en-US" b="1" dirty="0">
                <a:solidFill>
                  <a:srgbClr val="FF0000"/>
                </a:solidFill>
              </a:rPr>
              <a:t>Radiation </a:t>
            </a:r>
          </a:p>
          <a:p>
            <a:pPr lvl="1"/>
            <a:r>
              <a:rPr lang="en-US" b="1" dirty="0" err="1">
                <a:solidFill>
                  <a:srgbClr val="FF0000"/>
                </a:solidFill>
              </a:rPr>
              <a:t>Epigastric</a:t>
            </a:r>
            <a:r>
              <a:rPr lang="en-US" b="1" dirty="0">
                <a:solidFill>
                  <a:srgbClr val="FF0000"/>
                </a:solidFill>
              </a:rPr>
              <a:t> - only in cases of inferior MI**</a:t>
            </a:r>
            <a:endParaRPr lang="en-US" sz="2000" b="1" dirty="0">
              <a:solidFill>
                <a:srgbClr val="FF0000"/>
              </a:solidFill>
            </a:endParaRPr>
          </a:p>
          <a:p>
            <a:pPr marL="609600" indent="-609600">
              <a:lnSpc>
                <a:spcPct val="80000"/>
              </a:lnSpc>
            </a:pPr>
            <a:endParaRPr lang="en-US" sz="2000" dirty="0"/>
          </a:p>
          <a:p>
            <a:pPr marL="609600" indent="-609600">
              <a:lnSpc>
                <a:spcPct val="80000"/>
              </a:lnSpc>
            </a:pPr>
            <a:r>
              <a:rPr lang="en-US" sz="2400" dirty="0"/>
              <a:t>Physical examination findings</a:t>
            </a:r>
          </a:p>
          <a:p>
            <a:pPr marL="609600" indent="-609600">
              <a:lnSpc>
                <a:spcPct val="80000"/>
              </a:lnSpc>
            </a:pPr>
            <a:r>
              <a:rPr lang="en-US" sz="2400" dirty="0"/>
              <a:t>(1) Vital sign abnormalities are nonspecific but may reflect some of the acute complications</a:t>
            </a:r>
          </a:p>
          <a:p>
            <a:pPr marL="609600" indent="-609600">
              <a:lnSpc>
                <a:spcPct val="80000"/>
              </a:lnSpc>
            </a:pPr>
            <a:r>
              <a:rPr lang="en-US" sz="2400" dirty="0"/>
              <a:t>(2) Cardiac examination may reveal a third or fourth heart sound (S3 or S4).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fferential dx for chest pain"/>
          <p:cNvPicPr>
            <a:picLocks noChangeAspect="1" noChangeArrowheads="1"/>
          </p:cNvPicPr>
          <p:nvPr/>
        </p:nvPicPr>
        <p:blipFill>
          <a:blip r:embed="rId3" cstate="print"/>
          <a:srcRect/>
          <a:stretch>
            <a:fillRect/>
          </a:stretch>
        </p:blipFill>
        <p:spPr bwMode="auto">
          <a:xfrm>
            <a:off x="914400" y="1752600"/>
            <a:ext cx="7010400" cy="4624848"/>
          </a:xfrm>
          <a:prstGeom prst="rect">
            <a:avLst/>
          </a:prstGeom>
          <a:noFill/>
        </p:spPr>
      </p:pic>
      <p:sp>
        <p:nvSpPr>
          <p:cNvPr id="5" name="Oval 4"/>
          <p:cNvSpPr/>
          <p:nvPr/>
        </p:nvSpPr>
        <p:spPr>
          <a:xfrm>
            <a:off x="762000" y="2590800"/>
            <a:ext cx="2743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0" y="3200400"/>
            <a:ext cx="1066800" cy="369332"/>
          </a:xfrm>
          <a:prstGeom prst="rect">
            <a:avLst/>
          </a:prstGeom>
          <a:noFill/>
        </p:spPr>
        <p:txBody>
          <a:bodyPr wrap="square" rtlCol="0">
            <a:spAutoFit/>
          </a:bodyPr>
          <a:lstStyle/>
          <a:p>
            <a:r>
              <a:rPr lang="ar-JO" dirty="0"/>
              <a:t>مهم جدا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229600" cy="4525963"/>
          </a:xfrm>
        </p:spPr>
        <p:txBody>
          <a:bodyPr/>
          <a:lstStyle/>
          <a:p>
            <a:pPr marL="609600" indent="-609600" algn="l" rtl="0">
              <a:lnSpc>
                <a:spcPct val="80000"/>
              </a:lnSpc>
              <a:buNone/>
            </a:pPr>
            <a:r>
              <a:rPr lang="en-US" b="1" dirty="0">
                <a:solidFill>
                  <a:schemeClr val="accent2">
                    <a:lumMod val="75000"/>
                  </a:schemeClr>
                </a:solidFill>
              </a:rPr>
              <a:t>Differential diagnoses evaluation:</a:t>
            </a:r>
            <a:r>
              <a:rPr lang="en-US" b="1" dirty="0">
                <a:solidFill>
                  <a:srgbClr val="FF0066"/>
                </a:solidFill>
              </a:rPr>
              <a:t> </a:t>
            </a:r>
          </a:p>
          <a:p>
            <a:pPr marL="609600" indent="-609600" algn="l" rtl="0">
              <a:lnSpc>
                <a:spcPct val="80000"/>
              </a:lnSpc>
              <a:buNone/>
            </a:pPr>
            <a:endParaRPr lang="en-US" b="1" dirty="0">
              <a:solidFill>
                <a:srgbClr val="FF0066"/>
              </a:solidFill>
            </a:endParaRPr>
          </a:p>
          <a:p>
            <a:pPr marL="609600" indent="-609600" algn="l" rtl="0">
              <a:lnSpc>
                <a:spcPct val="80000"/>
              </a:lnSpc>
              <a:buNone/>
            </a:pPr>
            <a:r>
              <a:rPr lang="en-US" sz="2400" dirty="0"/>
              <a:t>The patient should be monitored for cardiac arrhythmias and oxygenation status,</a:t>
            </a:r>
          </a:p>
          <a:p>
            <a:pPr marL="609600" indent="-609600" algn="l" rtl="0">
              <a:lnSpc>
                <a:spcPct val="80000"/>
              </a:lnSpc>
              <a:buNone/>
            </a:pPr>
            <a:endParaRPr lang="en-US" sz="2400" dirty="0"/>
          </a:p>
          <a:p>
            <a:pPr marL="609600" indent="-609600" algn="l" rtl="0">
              <a:lnSpc>
                <a:spcPct val="80000"/>
              </a:lnSpc>
              <a:buNone/>
            </a:pPr>
            <a:r>
              <a:rPr lang="en-US" sz="2400" dirty="0"/>
              <a:t>and an intravenous line for the administration of normal saline at a KVO rate should be placed.</a:t>
            </a:r>
          </a:p>
          <a:p>
            <a:pPr marL="609600" indent="-609600" algn="l" rtl="0">
              <a:lnSpc>
                <a:spcPct val="80000"/>
              </a:lnSpc>
              <a:buNone/>
            </a:pPr>
            <a:endParaRPr lang="en-US" sz="2400" dirty="0"/>
          </a:p>
          <a:p>
            <a:pPr marL="609600" indent="-609600" algn="l" rtl="0">
              <a:lnSpc>
                <a:spcPct val="80000"/>
              </a:lnSpc>
              <a:buNone/>
            </a:pPr>
            <a:r>
              <a:rPr lang="en-US" sz="2400" dirty="0"/>
              <a:t>Continuous blood pressure monitoring is contraindicated with thrombolytic therapy, unless the patient is unstable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828800"/>
            <a:ext cx="7616825" cy="4419600"/>
          </a:xfrm>
        </p:spPr>
        <p:txBody>
          <a:bodyPr>
            <a:normAutofit fontScale="92500" lnSpcReduction="20000"/>
          </a:bodyPr>
          <a:lstStyle/>
          <a:p>
            <a:pPr marL="609600" indent="-609600" algn="l" rtl="0">
              <a:lnSpc>
                <a:spcPct val="80000"/>
              </a:lnSpc>
              <a:buNone/>
            </a:pPr>
            <a:r>
              <a:rPr lang="en-US" b="1" dirty="0"/>
              <a:t>. Electrocardiography</a:t>
            </a:r>
            <a:r>
              <a:rPr lang="en-US" sz="1600" b="1" u="sng" dirty="0">
                <a:solidFill>
                  <a:srgbClr val="FF0000"/>
                </a:solidFill>
              </a:rPr>
              <a:t>. An ECG must be obtained immediately</a:t>
            </a:r>
          </a:p>
          <a:p>
            <a:pPr marL="609600" indent="-609600" algn="l" rtl="0">
              <a:lnSpc>
                <a:spcPct val="80000"/>
              </a:lnSpc>
              <a:buNone/>
            </a:pPr>
            <a:endParaRPr lang="en-US" sz="1600" b="1" u="sng" dirty="0">
              <a:solidFill>
                <a:srgbClr val="FF0000"/>
              </a:solidFill>
            </a:endParaRPr>
          </a:p>
          <a:p>
            <a:pPr marL="609600" indent="-609600" algn="l" rtl="0">
              <a:lnSpc>
                <a:spcPct val="80000"/>
              </a:lnSpc>
              <a:buNone/>
            </a:pPr>
            <a:r>
              <a:rPr lang="en-US" dirty="0"/>
              <a:t>. The ECG abnormalities characteristic</a:t>
            </a:r>
          </a:p>
          <a:p>
            <a:pPr marL="609600" indent="-609600" algn="l" rtl="0">
              <a:lnSpc>
                <a:spcPct val="80000"/>
              </a:lnSpc>
              <a:buNone/>
            </a:pPr>
            <a:r>
              <a:rPr lang="en-US" dirty="0"/>
              <a:t>of infarction are : </a:t>
            </a:r>
          </a:p>
          <a:p>
            <a:pPr marL="609600" indent="-609600" algn="l" rtl="0">
              <a:lnSpc>
                <a:spcPct val="80000"/>
              </a:lnSpc>
              <a:buNone/>
            </a:pPr>
            <a:endParaRPr lang="en-US" dirty="0"/>
          </a:p>
          <a:p>
            <a:pPr marL="609600" indent="-609600" algn="l" rtl="0">
              <a:lnSpc>
                <a:spcPct val="80000"/>
              </a:lnSpc>
              <a:buNone/>
            </a:pPr>
            <a:r>
              <a:rPr lang="en-US" dirty="0"/>
              <a:t>(in decreasing order of specificity):</a:t>
            </a:r>
          </a:p>
          <a:p>
            <a:pPr marL="609600" indent="-609600" algn="l" rtl="0">
              <a:lnSpc>
                <a:spcPct val="80000"/>
              </a:lnSpc>
              <a:buNone/>
            </a:pPr>
            <a:endParaRPr lang="en-US" dirty="0"/>
          </a:p>
          <a:p>
            <a:pPr marL="609600" indent="-609600" algn="l" rtl="0">
              <a:lnSpc>
                <a:spcPct val="80000"/>
              </a:lnSpc>
              <a:buNone/>
            </a:pPr>
            <a:endParaRPr lang="en-US" dirty="0"/>
          </a:p>
          <a:p>
            <a:pPr marL="609600" indent="-609600" algn="l" rtl="0">
              <a:lnSpc>
                <a:spcPct val="80000"/>
              </a:lnSpc>
              <a:buNone/>
            </a:pPr>
            <a:endParaRPr lang="en-US" dirty="0"/>
          </a:p>
          <a:p>
            <a:pPr marL="609600" indent="-609600" algn="l" rtl="0">
              <a:lnSpc>
                <a:spcPct val="80000"/>
              </a:lnSpc>
              <a:buNone/>
            </a:pPr>
            <a:endParaRPr lang="en-US" dirty="0"/>
          </a:p>
          <a:p>
            <a:pPr marL="609600" indent="-609600" algn="l" rtl="0">
              <a:lnSpc>
                <a:spcPct val="80000"/>
              </a:lnSpc>
              <a:buNone/>
            </a:pPr>
            <a:endParaRPr lang="en-US" dirty="0"/>
          </a:p>
          <a:p>
            <a:pPr marL="609600" indent="-609600" algn="l" rtl="0">
              <a:lnSpc>
                <a:spcPct val="80000"/>
              </a:lnSpc>
              <a:buNone/>
            </a:pPr>
            <a:r>
              <a:rPr lang="en-US" dirty="0"/>
              <a:t>A normal ECG does not rule out MI.</a:t>
            </a:r>
          </a:p>
          <a:p>
            <a:pPr algn="l" rtl="0"/>
            <a:endParaRPr lang="en-US" dirty="0"/>
          </a:p>
        </p:txBody>
      </p:sp>
      <p:graphicFrame>
        <p:nvGraphicFramePr>
          <p:cNvPr id="4" name="Diagram 3"/>
          <p:cNvGraphicFramePr/>
          <p:nvPr>
            <p:extLst>
              <p:ext uri="{D42A27DB-BD31-4B8C-83A1-F6EECF244321}">
                <p14:modId xmlns:p14="http://schemas.microsoft.com/office/powerpoint/2010/main" val="116228582"/>
              </p:ext>
            </p:extLst>
          </p:nvPr>
        </p:nvGraphicFramePr>
        <p:xfrm>
          <a:off x="990600" y="3962400"/>
          <a:ext cx="65532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0" name="AutoShape 2" descr="Image result for e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Image result for e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cstate="print"/>
          <a:srcRect/>
          <a:stretch>
            <a:fillRect/>
          </a:stretch>
        </p:blipFill>
        <p:spPr>
          <a:xfrm>
            <a:off x="228600" y="1219199"/>
            <a:ext cx="8534400" cy="51606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lstStyle/>
          <a:p>
            <a:pPr algn="l" rtl="0">
              <a:lnSpc>
                <a:spcPct val="90000"/>
              </a:lnSpc>
              <a:buNone/>
            </a:pPr>
            <a:r>
              <a:rPr lang="en-US" b="1" dirty="0"/>
              <a:t>. Cardiac </a:t>
            </a:r>
            <a:r>
              <a:rPr lang="en-US" b="1" dirty="0" err="1"/>
              <a:t>ultrasonography</a:t>
            </a:r>
            <a:r>
              <a:rPr lang="en-US" b="1" dirty="0"/>
              <a:t> </a:t>
            </a:r>
            <a:r>
              <a:rPr lang="en-US" dirty="0"/>
              <a:t>may reveal acute </a:t>
            </a:r>
            <a:r>
              <a:rPr lang="en-US" dirty="0" err="1"/>
              <a:t>valvular</a:t>
            </a:r>
            <a:r>
              <a:rPr lang="en-US" dirty="0"/>
              <a:t> dysfunction, wall motion abnormalities,</a:t>
            </a:r>
          </a:p>
          <a:p>
            <a:pPr algn="l" rtl="0">
              <a:lnSpc>
                <a:spcPct val="90000"/>
              </a:lnSpc>
              <a:buNone/>
            </a:pPr>
            <a:r>
              <a:rPr lang="en-US" dirty="0"/>
              <a:t>or pericardial fluid collections.</a:t>
            </a:r>
          </a:p>
          <a:p>
            <a:pPr algn="l" rtl="0"/>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pPr algn="l" rtl="0"/>
            <a:r>
              <a:rPr lang="en-US" b="1" dirty="0"/>
              <a:t>c. Laboratory studies</a:t>
            </a:r>
            <a:endParaRPr lang="en-US" dirty="0"/>
          </a:p>
          <a:p>
            <a:pPr lvl="0" algn="l" rtl="0" fontAlgn="base"/>
            <a:r>
              <a:rPr lang="en-GB" sz="2800" dirty="0"/>
              <a:t>Cardiac Enzymes and MI Diagnostic markers</a:t>
            </a:r>
            <a:endParaRPr lang="en-GB" sz="2400" dirty="0"/>
          </a:p>
          <a:p>
            <a:pPr lvl="1" algn="l" rtl="0" fontAlgn="base"/>
            <a:r>
              <a:rPr lang="en-GB" sz="2400" dirty="0" err="1">
                <a:solidFill>
                  <a:srgbClr val="FF0000"/>
                </a:solidFill>
              </a:rPr>
              <a:t>Myoglobin</a:t>
            </a:r>
            <a:endParaRPr lang="en-GB" sz="2400" dirty="0">
              <a:solidFill>
                <a:srgbClr val="FF0000"/>
              </a:solidFill>
            </a:endParaRPr>
          </a:p>
          <a:p>
            <a:pPr lvl="1" algn="l" rtl="0" fontAlgn="base"/>
            <a:r>
              <a:rPr lang="en-GB" sz="2400" dirty="0">
                <a:solidFill>
                  <a:srgbClr val="FF0000"/>
                </a:solidFill>
              </a:rPr>
              <a:t> </a:t>
            </a:r>
            <a:r>
              <a:rPr lang="en-US" sz="2000" dirty="0"/>
              <a:t> </a:t>
            </a:r>
            <a:r>
              <a:rPr lang="en-US" sz="2000" dirty="0" err="1"/>
              <a:t>Myoglobin</a:t>
            </a:r>
            <a:r>
              <a:rPr lang="en-US" sz="2000" dirty="0"/>
              <a:t> is found in </a:t>
            </a:r>
            <a:r>
              <a:rPr lang="en-US" sz="2000" b="1" dirty="0"/>
              <a:t>cardiac</a:t>
            </a:r>
            <a:r>
              <a:rPr lang="en-US" sz="2000" dirty="0"/>
              <a:t> and skeletal muscle. has high sensitivity but poor specificity.</a:t>
            </a:r>
            <a:endParaRPr lang="en-GB" sz="2000" dirty="0">
              <a:solidFill>
                <a:srgbClr val="FF0000"/>
              </a:solidFill>
            </a:endParaRPr>
          </a:p>
          <a:p>
            <a:pPr lvl="2" algn="l" rtl="0" fontAlgn="base"/>
            <a:r>
              <a:rPr lang="en-GB" dirty="0">
                <a:solidFill>
                  <a:srgbClr val="FF0000"/>
                </a:solidFill>
              </a:rPr>
              <a:t>non-specific but fastest indicator of MI injury (within 1 hour)</a:t>
            </a:r>
            <a:endParaRPr lang="en-GB" sz="1800" dirty="0">
              <a:solidFill>
                <a:srgbClr val="FF0000"/>
              </a:solidFill>
            </a:endParaRPr>
          </a:p>
          <a:p>
            <a:pPr lvl="1" algn="l" rtl="0" fontAlgn="base"/>
            <a:r>
              <a:rPr lang="en-GB" sz="2400" dirty="0" err="1">
                <a:solidFill>
                  <a:srgbClr val="FF0000"/>
                </a:solidFill>
              </a:rPr>
              <a:t>Troponin</a:t>
            </a:r>
            <a:r>
              <a:rPr lang="en-GB" sz="2400" dirty="0">
                <a:solidFill>
                  <a:srgbClr val="FF0000"/>
                </a:solidFill>
              </a:rPr>
              <a:t> </a:t>
            </a:r>
            <a:endParaRPr lang="en-GB" sz="2000" dirty="0">
              <a:solidFill>
                <a:srgbClr val="FF0000"/>
              </a:solidFill>
            </a:endParaRPr>
          </a:p>
          <a:p>
            <a:pPr lvl="2" algn="l" rtl="0" fontAlgn="base"/>
            <a:r>
              <a:rPr lang="en-GB" dirty="0">
                <a:solidFill>
                  <a:srgbClr val="FF0000"/>
                </a:solidFill>
              </a:rPr>
              <a:t>3-6 hours, stays for 10 days, has a peak of 24-48 hours</a:t>
            </a:r>
            <a:endParaRPr lang="en-GB" sz="1800" dirty="0">
              <a:solidFill>
                <a:srgbClr val="FF0000"/>
              </a:solidFill>
            </a:endParaRPr>
          </a:p>
          <a:p>
            <a:pPr lvl="2" algn="l" rtl="0" fontAlgn="base"/>
            <a:r>
              <a:rPr lang="en-GB" dirty="0">
                <a:solidFill>
                  <a:srgbClr val="FF0000"/>
                </a:solidFill>
              </a:rPr>
              <a:t>most reliable ( the most sensitive and specific marker ) </a:t>
            </a:r>
          </a:p>
          <a:p>
            <a:pPr lvl="2" algn="l" rtl="0" fontAlgn="base"/>
            <a:r>
              <a:rPr lang="en-GB" sz="1800" dirty="0">
                <a:solidFill>
                  <a:srgbClr val="FF0000"/>
                </a:solidFill>
              </a:rPr>
              <a:t>Not found normally in serum  , </a:t>
            </a:r>
            <a:r>
              <a:rPr lang="en-CA" sz="1800" dirty="0"/>
              <a:t>released only when myocardial necrosis occurs</a:t>
            </a:r>
            <a:endParaRPr lang="en-GB" sz="1800" dirty="0">
              <a:solidFill>
                <a:srgbClr val="FF0000"/>
              </a:solidFill>
            </a:endParaRPr>
          </a:p>
          <a:p>
            <a:pPr lvl="1" algn="l" rtl="0" fontAlgn="base"/>
            <a:r>
              <a:rPr lang="en-GB" sz="2400" dirty="0" err="1">
                <a:solidFill>
                  <a:srgbClr val="FF0000"/>
                </a:solidFill>
              </a:rPr>
              <a:t>Creatinine</a:t>
            </a:r>
            <a:r>
              <a:rPr lang="en-GB" sz="2400" dirty="0">
                <a:solidFill>
                  <a:srgbClr val="FF0000"/>
                </a:solidFill>
              </a:rPr>
              <a:t> </a:t>
            </a:r>
            <a:r>
              <a:rPr lang="en-GB" sz="2400" dirty="0" err="1">
                <a:solidFill>
                  <a:srgbClr val="FF0000"/>
                </a:solidFill>
              </a:rPr>
              <a:t>Kinase</a:t>
            </a:r>
            <a:r>
              <a:rPr lang="en-GB" sz="2400" dirty="0">
                <a:solidFill>
                  <a:srgbClr val="FF0000"/>
                </a:solidFill>
              </a:rPr>
              <a:t> </a:t>
            </a:r>
            <a:endParaRPr lang="en-GB" sz="2000" dirty="0">
              <a:solidFill>
                <a:srgbClr val="FF0000"/>
              </a:solidFill>
            </a:endParaRPr>
          </a:p>
          <a:p>
            <a:pPr lvl="2" algn="l" rtl="0" fontAlgn="base"/>
            <a:r>
              <a:rPr lang="en-GB" dirty="0">
                <a:solidFill>
                  <a:srgbClr val="FF0000"/>
                </a:solidFill>
              </a:rPr>
              <a:t>Has different types of </a:t>
            </a:r>
            <a:r>
              <a:rPr lang="en-GB" dirty="0" err="1">
                <a:solidFill>
                  <a:srgbClr val="FF0000"/>
                </a:solidFill>
              </a:rPr>
              <a:t>kinase</a:t>
            </a:r>
            <a:r>
              <a:rPr lang="en-GB" dirty="0">
                <a:solidFill>
                  <a:srgbClr val="FF0000"/>
                </a:solidFill>
              </a:rPr>
              <a:t> depending on the location</a:t>
            </a:r>
            <a:endParaRPr lang="en-GB" sz="1800" dirty="0">
              <a:solidFill>
                <a:srgbClr val="FF0000"/>
              </a:solidFill>
            </a:endParaRPr>
          </a:p>
          <a:p>
            <a:pPr lvl="2" algn="l" rtl="0" fontAlgn="base"/>
            <a:r>
              <a:rPr lang="en-CA" sz="1800" dirty="0"/>
              <a:t>increase within 3-12 hours of the onset of chest pain, reach peak values within 24 hours, and return to baseline after 48-72 hours  </a:t>
            </a:r>
          </a:p>
          <a:p>
            <a:pPr lvl="2" algn="l" rtl="0" fontAlgn="base"/>
            <a:endParaRPr lang="en-CA" sz="1800" dirty="0">
              <a:solidFill>
                <a:srgbClr val="FF0000"/>
              </a:solidFill>
            </a:endParaRPr>
          </a:p>
          <a:p>
            <a:pPr lvl="2" algn="l" rtl="0" fontAlgn="base"/>
            <a:r>
              <a:rPr lang="en-CA" sz="1800" dirty="0">
                <a:solidFill>
                  <a:srgbClr val="FF0000"/>
                </a:solidFill>
              </a:rPr>
              <a:t>Helps in </a:t>
            </a:r>
            <a:r>
              <a:rPr lang="en-CA" sz="1800" dirty="0" err="1">
                <a:solidFill>
                  <a:srgbClr val="FF0000"/>
                </a:solidFill>
              </a:rPr>
              <a:t>reinfarction</a:t>
            </a:r>
            <a:r>
              <a:rPr lang="en-CA" sz="1800" dirty="0">
                <a:solidFill>
                  <a:srgbClr val="FF0000"/>
                </a:solidFill>
              </a:rPr>
              <a:t> diagnosis </a:t>
            </a:r>
            <a:endParaRPr lang="en-GB" sz="1800" dirty="0">
              <a:solidFill>
                <a:srgbClr val="FF0000"/>
              </a:solidFill>
            </a:endParaRPr>
          </a:p>
          <a:p>
            <a:pPr algn="l" rtl="0"/>
            <a:endParaRPr lang="en-US" dirty="0"/>
          </a:p>
        </p:txBody>
      </p:sp>
      <p:sp>
        <p:nvSpPr>
          <p:cNvPr id="4" name="TextBox 3"/>
          <p:cNvSpPr txBox="1"/>
          <p:nvPr/>
        </p:nvSpPr>
        <p:spPr>
          <a:xfrm>
            <a:off x="6934200" y="1752600"/>
            <a:ext cx="1524000" cy="369332"/>
          </a:xfrm>
          <a:prstGeom prst="rect">
            <a:avLst/>
          </a:prstGeom>
          <a:noFill/>
        </p:spPr>
        <p:txBody>
          <a:bodyPr wrap="square" rtlCol="0">
            <a:spAutoFit/>
          </a:bodyPr>
          <a:lstStyle/>
          <a:p>
            <a:r>
              <a:rPr lang="ar-JO" dirty="0"/>
              <a:t>مهم</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Aortic </a:t>
            </a:r>
            <a:r>
              <a:rPr lang="en-US" b="1" dirty="0" err="1">
                <a:solidFill>
                  <a:schemeClr val="bg1"/>
                </a:solidFill>
                <a:effectLst>
                  <a:outerShdw blurRad="38100" dist="38100" dir="2700000" algn="tl">
                    <a:srgbClr val="000000">
                      <a:alpha val="43137"/>
                    </a:srgbClr>
                  </a:outerShdw>
                </a:effectLst>
              </a:rPr>
              <a:t>Stenosis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828800"/>
            <a:ext cx="8229600" cy="4525963"/>
          </a:xfrm>
        </p:spPr>
        <p:txBody>
          <a:bodyPr>
            <a:normAutofit/>
          </a:bodyPr>
          <a:lstStyle/>
          <a:p>
            <a:pPr algn="l" rtl="0">
              <a:buFont typeface="Wingdings" pitchFamily="2" charset="2"/>
              <a:buChar char="v"/>
            </a:pPr>
            <a:r>
              <a:rPr lang="en-US" sz="1600" dirty="0"/>
              <a:t>Narrowing of the aortic valve orifice (Fig. 8.14)</a:t>
            </a:r>
          </a:p>
          <a:p>
            <a:pPr algn="l" rtl="0">
              <a:buFont typeface="Wingdings" pitchFamily="2" charset="2"/>
              <a:buChar char="v"/>
            </a:pPr>
            <a:r>
              <a:rPr lang="en-US" sz="1600" dirty="0"/>
              <a:t>P. Usually due to fibrosis and calcification from "wear and tear"</a:t>
            </a:r>
            <a:r>
              <a:rPr lang="en-CA" sz="1600" dirty="0"/>
              <a:t>.</a:t>
            </a:r>
          </a:p>
          <a:p>
            <a:pPr algn="l" rtl="0">
              <a:buFont typeface="Wingdings" pitchFamily="2" charset="2"/>
              <a:buChar char="v"/>
            </a:pPr>
            <a:r>
              <a:rPr lang="en-CA" sz="1600" dirty="0"/>
              <a:t> If the valve narrows enough, blood flow into the coronary arteries located near the valve can be decreased causing pain.</a:t>
            </a:r>
          </a:p>
          <a:p>
            <a:pPr algn="l" rtl="0">
              <a:defRPr/>
            </a:pPr>
            <a:r>
              <a:rPr lang="en-CA" sz="2000" dirty="0"/>
              <a:t>The chest pain is usually </a:t>
            </a:r>
            <a:r>
              <a:rPr lang="en-CA" sz="2000" b="1" dirty="0" err="1"/>
              <a:t>exertional</a:t>
            </a:r>
            <a:r>
              <a:rPr lang="en-CA" sz="2000" b="1" dirty="0"/>
              <a:t>.</a:t>
            </a:r>
          </a:p>
          <a:p>
            <a:pPr algn="l" rtl="0">
              <a:defRPr/>
            </a:pPr>
            <a:endParaRPr lang="en-CA" sz="2000" b="1" dirty="0"/>
          </a:p>
          <a:p>
            <a:pPr algn="l" rtl="0">
              <a:defRPr/>
            </a:pPr>
            <a:endParaRPr lang="en-US" sz="2000" b="1" dirty="0"/>
          </a:p>
        </p:txBody>
      </p:sp>
      <p:pic>
        <p:nvPicPr>
          <p:cNvPr id="4" name="Picture 4" descr="Aortic Stenosis 1"/>
          <p:cNvPicPr>
            <a:picLocks noChangeAspect="1" noChangeArrowheads="1"/>
          </p:cNvPicPr>
          <p:nvPr/>
        </p:nvPicPr>
        <p:blipFill>
          <a:blip r:embed="rId3" cstate="print"/>
          <a:srcRect/>
          <a:stretch>
            <a:fillRect/>
          </a:stretch>
        </p:blipFill>
        <p:spPr bwMode="auto">
          <a:xfrm>
            <a:off x="5334000" y="2895600"/>
            <a:ext cx="3124200" cy="3886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9893"/>
            <a:ext cx="8229600" cy="1143000"/>
          </a:xfrm>
        </p:spPr>
        <p:txBody>
          <a:bodyPr/>
          <a:lstStyle/>
          <a:p>
            <a:r>
              <a:rPr lang="en-US" sz="3600" b="1" dirty="0">
                <a:solidFill>
                  <a:schemeClr val="bg1"/>
                </a:solidFill>
                <a:effectLst>
                  <a:outerShdw blurRad="38100" dist="38100" dir="2700000" algn="tl">
                    <a:srgbClr val="000000">
                      <a:alpha val="43137"/>
                    </a:srgbClr>
                  </a:outerShdw>
                </a:effectLst>
              </a:rPr>
              <a:t>Hypertrophic </a:t>
            </a:r>
            <a:r>
              <a:rPr lang="en-US" sz="3600" b="1" dirty="0" err="1">
                <a:solidFill>
                  <a:schemeClr val="bg1"/>
                </a:solidFill>
                <a:effectLst>
                  <a:outerShdw blurRad="38100" dist="38100" dir="2700000" algn="tl">
                    <a:srgbClr val="000000">
                      <a:alpha val="43137"/>
                    </a:srgbClr>
                  </a:outerShdw>
                </a:effectLst>
              </a:rPr>
              <a:t>Cardiomyopathy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3810000"/>
            <a:ext cx="8305800" cy="685800"/>
          </a:xfrm>
        </p:spPr>
        <p:txBody>
          <a:bodyPr>
            <a:normAutofit fontScale="70000" lnSpcReduction="20000"/>
          </a:bodyPr>
          <a:lstStyle/>
          <a:p>
            <a:pPr>
              <a:buFont typeface="Wingdings" pitchFamily="2" charset="2"/>
              <a:buChar char="v"/>
            </a:pPr>
            <a:r>
              <a:rPr lang="en-US" b="1" dirty="0">
                <a:solidFill>
                  <a:srgbClr val="FF0000"/>
                </a:solidFill>
              </a:rPr>
              <a:t>During activity</a:t>
            </a:r>
            <a:r>
              <a:rPr lang="en-US" dirty="0">
                <a:solidFill>
                  <a:srgbClr val="FF0000"/>
                </a:solidFill>
              </a:rPr>
              <a:t> the thickened muscle walls oxygen demands are not met.</a:t>
            </a:r>
          </a:p>
          <a:p>
            <a:pPr>
              <a:buFont typeface="Wingdings" pitchFamily="2" charset="2"/>
              <a:buChar char="v"/>
            </a:pPr>
            <a:endParaRPr lang="en-US" dirty="0">
              <a:solidFill>
                <a:schemeClr val="tx2">
                  <a:lumMod val="60000"/>
                  <a:lumOff val="40000"/>
                </a:schemeClr>
              </a:solidFill>
            </a:endParaRPr>
          </a:p>
        </p:txBody>
      </p:sp>
      <p:pic>
        <p:nvPicPr>
          <p:cNvPr id="4" name="Picture 4" descr="Hypertrophic Cardiomyopathy 1"/>
          <p:cNvPicPr>
            <a:picLocks noChangeAspect="1" noChangeArrowheads="1"/>
          </p:cNvPicPr>
          <p:nvPr/>
        </p:nvPicPr>
        <p:blipFill>
          <a:blip r:embed="rId3" cstate="print"/>
          <a:srcRect/>
          <a:stretch>
            <a:fillRect/>
          </a:stretch>
        </p:blipFill>
        <p:spPr bwMode="auto">
          <a:xfrm>
            <a:off x="1066800" y="4572000"/>
            <a:ext cx="6858000" cy="1828800"/>
          </a:xfrm>
          <a:prstGeom prst="rect">
            <a:avLst/>
          </a:prstGeom>
          <a:noFill/>
        </p:spPr>
      </p:pic>
      <p:sp>
        <p:nvSpPr>
          <p:cNvPr id="5" name="Rectangle 4"/>
          <p:cNvSpPr/>
          <p:nvPr/>
        </p:nvSpPr>
        <p:spPr>
          <a:xfrm>
            <a:off x="304800" y="1600200"/>
            <a:ext cx="8839200" cy="1754326"/>
          </a:xfrm>
          <a:prstGeom prst="rect">
            <a:avLst/>
          </a:prstGeom>
        </p:spPr>
        <p:txBody>
          <a:bodyPr wrap="square">
            <a:spAutoFit/>
          </a:bodyPr>
          <a:lstStyle/>
          <a:p>
            <a:r>
              <a:rPr lang="en-US" dirty="0"/>
              <a:t>Massive hypertrophy of the left ventricle</a:t>
            </a:r>
          </a:p>
          <a:p>
            <a:r>
              <a:rPr lang="en-US" dirty="0"/>
              <a:t>B. Usually due to genetic mutations in </a:t>
            </a:r>
            <a:r>
              <a:rPr lang="en-US" dirty="0" err="1"/>
              <a:t>sarcomere</a:t>
            </a:r>
            <a:r>
              <a:rPr lang="en-US" dirty="0"/>
              <a:t> proteins; </a:t>
            </a:r>
          </a:p>
          <a:p>
            <a:r>
              <a:rPr lang="en-US" i="1" dirty="0"/>
              <a:t>2. Sudden death due to ventricular arrhythmias; hypertrophic </a:t>
            </a:r>
            <a:r>
              <a:rPr lang="en-US" i="1" dirty="0" err="1"/>
              <a:t>cardiomyopathy</a:t>
            </a:r>
            <a:r>
              <a:rPr lang="en-US" i="1" dirty="0"/>
              <a:t> is a</a:t>
            </a:r>
          </a:p>
          <a:p>
            <a:r>
              <a:rPr lang="en-US" dirty="0"/>
              <a:t>common cause of sudden death in young athletes.</a:t>
            </a:r>
          </a:p>
          <a:p>
            <a:r>
              <a:rPr lang="en-US" dirty="0"/>
              <a:t>3</a:t>
            </a:r>
            <a:r>
              <a:rPr lang="en-US" dirty="0">
                <a:solidFill>
                  <a:srgbClr val="FF0000"/>
                </a:solidFill>
              </a:rPr>
              <a:t>. </a:t>
            </a:r>
            <a:r>
              <a:rPr lang="en-US" b="1" dirty="0">
                <a:solidFill>
                  <a:srgbClr val="FF0000"/>
                </a:solidFill>
              </a:rPr>
              <a:t>Syncope with exercise—</a:t>
            </a:r>
            <a:r>
              <a:rPr lang="en-US" b="1" dirty="0" err="1">
                <a:solidFill>
                  <a:srgbClr val="FF0000"/>
                </a:solidFill>
              </a:rPr>
              <a:t>Subaortic</a:t>
            </a:r>
            <a:r>
              <a:rPr lang="en-US" b="1" dirty="0">
                <a:solidFill>
                  <a:srgbClr val="FF0000"/>
                </a:solidFill>
              </a:rPr>
              <a:t> hypertrophy of the ventricular septum results</a:t>
            </a:r>
          </a:p>
          <a:p>
            <a:r>
              <a:rPr lang="en-US" b="1" dirty="0">
                <a:solidFill>
                  <a:srgbClr val="FF0000"/>
                </a:solidFill>
              </a:rPr>
              <a:t>in functional aortic </a:t>
            </a:r>
            <a:r>
              <a:rPr lang="en-US" b="1" dirty="0" err="1">
                <a:solidFill>
                  <a:srgbClr val="FF0000"/>
                </a:solidFill>
              </a:rPr>
              <a:t>stenosis</a:t>
            </a:r>
            <a:r>
              <a:rPr lang="en-US" b="1" dirty="0">
                <a:solidFill>
                  <a:srgbClr val="FF0000"/>
                </a:solidFil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239000" cy="1143000"/>
          </a:xfrm>
          <a:noFill/>
          <a:ln>
            <a:noFill/>
          </a:ln>
        </p:spPr>
        <p:txBody>
          <a:bodyPr>
            <a:normAutofit/>
          </a:bodyPr>
          <a:lstStyle/>
          <a:p>
            <a:r>
              <a:rPr lang="en-US" sz="6000" b="1" dirty="0">
                <a:solidFill>
                  <a:schemeClr val="bg1"/>
                </a:solidFill>
                <a:effectLst>
                  <a:outerShdw blurRad="38100" dist="38100" dir="2700000" algn="tl">
                    <a:srgbClr val="000000">
                      <a:alpha val="43137"/>
                    </a:srgbClr>
                  </a:outerShdw>
                </a:effectLst>
              </a:rPr>
              <a:t>Pericarditis</a:t>
            </a:r>
          </a:p>
        </p:txBody>
      </p:sp>
      <p:sp>
        <p:nvSpPr>
          <p:cNvPr id="3" name="Content Placeholder 2"/>
          <p:cNvSpPr>
            <a:spLocks noGrp="1"/>
          </p:cNvSpPr>
          <p:nvPr>
            <p:ph idx="1"/>
          </p:nvPr>
        </p:nvSpPr>
        <p:spPr>
          <a:xfrm>
            <a:off x="228600" y="1828800"/>
            <a:ext cx="7924800" cy="5638800"/>
          </a:xfrm>
        </p:spPr>
        <p:txBody>
          <a:bodyPr>
            <a:normAutofit/>
          </a:bodyPr>
          <a:lstStyle/>
          <a:p>
            <a:pPr algn="l" rtl="0"/>
            <a:r>
              <a:rPr lang="en-US" dirty="0">
                <a:latin typeface="Times New Roman" pitchFamily="18" charset="0"/>
                <a:cs typeface="Times New Roman" pitchFamily="18" charset="0"/>
              </a:rPr>
              <a:t>Inflammation of the pericardium (what is the pericardium?)</a:t>
            </a:r>
          </a:p>
          <a:p>
            <a:pPr algn="l" rtl="0"/>
            <a:r>
              <a:rPr lang="en-US" dirty="0">
                <a:latin typeface="Times New Roman" pitchFamily="18" charset="0"/>
                <a:cs typeface="Times New Roman" pitchFamily="18" charset="0"/>
              </a:rPr>
              <a:t>Pain is due to irritation of the parietal pleura </a:t>
            </a:r>
          </a:p>
          <a:p>
            <a:pPr algn="l" rtl="0"/>
            <a:r>
              <a:rPr lang="en-US" dirty="0">
                <a:latin typeface="Times New Roman" pitchFamily="18" charset="0"/>
                <a:cs typeface="Times New Roman" pitchFamily="18" charset="0"/>
              </a:rPr>
              <a:t>It is a </a:t>
            </a:r>
            <a:r>
              <a:rPr lang="en-US" b="1" dirty="0">
                <a:latin typeface="Times New Roman" pitchFamily="18" charset="0"/>
                <a:cs typeface="Times New Roman" pitchFamily="18" charset="0"/>
              </a:rPr>
              <a:t>sharp</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stabbing</a:t>
            </a:r>
            <a:r>
              <a:rPr lang="en-US" dirty="0">
                <a:latin typeface="Times New Roman" pitchFamily="18" charset="0"/>
                <a:cs typeface="Times New Roman" pitchFamily="18" charset="0"/>
              </a:rPr>
              <a:t> chest pain</a:t>
            </a:r>
          </a:p>
          <a:p>
            <a:pPr lvl="1" algn="l" rtl="0"/>
            <a:r>
              <a:rPr lang="en-US" dirty="0">
                <a:latin typeface="Times New Roman" pitchFamily="18" charset="0"/>
                <a:cs typeface="Times New Roman" pitchFamily="18" charset="0"/>
              </a:rPr>
              <a:t>Radiates to the back, neck, or shoulder</a:t>
            </a:r>
          </a:p>
          <a:p>
            <a:pPr lvl="1" algn="l" rtl="0"/>
            <a:r>
              <a:rPr lang="en-US" dirty="0">
                <a:latin typeface="Times New Roman" pitchFamily="18" charset="0"/>
                <a:cs typeface="Times New Roman" pitchFamily="18" charset="0"/>
              </a:rPr>
              <a:t>Worse with cough,  respiration and laying down.</a:t>
            </a:r>
          </a:p>
          <a:p>
            <a:pPr lvl="1" algn="l" rtl="0"/>
            <a:r>
              <a:rPr lang="en-US" dirty="0">
                <a:latin typeface="Times New Roman" pitchFamily="18" charset="0"/>
                <a:cs typeface="Times New Roman" pitchFamily="18" charset="0"/>
              </a:rPr>
              <a:t>Improves with leaning forward</a:t>
            </a:r>
          </a:p>
        </p:txBody>
      </p:sp>
    </p:spTree>
    <p:extLst>
      <p:ext uri="{BB962C8B-B14F-4D97-AF65-F5344CB8AC3E}">
        <p14:creationId xmlns:p14="http://schemas.microsoft.com/office/powerpoint/2010/main" val="150338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05000"/>
            <a:ext cx="7955280" cy="4419600"/>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99572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998" y="1828801"/>
            <a:ext cx="6095999" cy="4571999"/>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37471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76400"/>
            <a:ext cx="8305800" cy="138499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Acute coronary syndrome (ACS) </a:t>
            </a:r>
            <a:r>
              <a:rPr lang="en-US" sz="2000" dirty="0">
                <a:latin typeface="Times New Roman" pitchFamily="18" charset="0"/>
                <a:cs typeface="Times New Roman" pitchFamily="18" charset="0"/>
              </a:rPr>
              <a:t>:  refers to a spectrum of clinical presentations ranging from those for ST-segment elevation myocardial infarction (STEMI) to presentations found in non–ST-segment elevation myocardial infarction (NSTEMI) or in unstable angina.</a:t>
            </a:r>
          </a:p>
        </p:txBody>
      </p:sp>
      <p:sp>
        <p:nvSpPr>
          <p:cNvPr id="41985" name="Rectangle 1"/>
          <p:cNvSpPr>
            <a:spLocks noChangeArrowheads="1"/>
          </p:cNvSpPr>
          <p:nvPr/>
        </p:nvSpPr>
        <p:spPr bwMode="auto">
          <a:xfrm>
            <a:off x="609600" y="3276600"/>
            <a:ext cx="8382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Arial" pitchFamily="34" charset="0"/>
              </a:rPr>
              <a:t>It is an umbrella term for situations where the blood supplied to the heart muscle is suddenly blocked.</a:t>
            </a:r>
            <a:endParaRPr kumimoji="0" lang="en-US" sz="20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000" b="1" i="0" u="none" strike="noStrike" cap="none" normalizeH="0" baseline="0" dirty="0">
                <a:ln>
                  <a:noFill/>
                </a:ln>
                <a:solidFill>
                  <a:srgbClr val="000000"/>
                </a:solidFill>
                <a:effectLst/>
                <a:latin typeface="Arial" pitchFamily="34" charset="0"/>
                <a:ea typeface="Times New Roman" pitchFamily="18" charset="0"/>
                <a:cs typeface="Arial" pitchFamily="34" charset="0"/>
              </a:rPr>
              <a:t>This is an absolute medical emergency</a:t>
            </a:r>
            <a:r>
              <a:rPr kumimoji="0" lang="en-US" sz="20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000" b="0" i="0" u="none" strike="noStrike" cap="none" normalizeH="0" baseline="0" dirty="0">
                <a:ln>
                  <a:noFill/>
                </a:ln>
                <a:solidFill>
                  <a:schemeClr val="tx1"/>
                </a:solidFill>
                <a:effectLst/>
                <a:latin typeface="Arial" pitchFamily="34" charset="0"/>
                <a:cs typeface="Arial" pitchFamily="34" charset="0"/>
              </a:rPr>
              <a:t> </a:t>
            </a:r>
          </a:p>
        </p:txBody>
      </p:sp>
      <p:sp>
        <p:nvSpPr>
          <p:cNvPr id="5" name="TextBox 4"/>
          <p:cNvSpPr txBox="1"/>
          <p:nvPr/>
        </p:nvSpPr>
        <p:spPr>
          <a:xfrm>
            <a:off x="7086600" y="4267200"/>
            <a:ext cx="1066800" cy="369332"/>
          </a:xfrm>
          <a:prstGeom prst="rect">
            <a:avLst/>
          </a:prstGeom>
          <a:noFill/>
        </p:spPr>
        <p:txBody>
          <a:bodyPr wrap="square" rtlCol="0">
            <a:spAutoFit/>
          </a:bodyPr>
          <a:lstStyle/>
          <a:p>
            <a:r>
              <a:rPr lang="ar-JO" dirty="0"/>
              <a:t>مهم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839200" cy="5334000"/>
          </a:xfrm>
        </p:spPr>
        <p:txBody>
          <a:bodyPr>
            <a:normAutofit fontScale="92500" lnSpcReduction="10000"/>
          </a:bodyPr>
          <a:lstStyle/>
          <a:p>
            <a:pPr algn="l" rtl="0"/>
            <a:r>
              <a:rPr lang="en-US" dirty="0">
                <a:latin typeface="Times New Roman" pitchFamily="18" charset="0"/>
                <a:cs typeface="Times New Roman" pitchFamily="18" charset="0"/>
              </a:rPr>
              <a:t>Diagnosis is based on the chest pain, a Pericardial friction rub? , specific (ECG) changes , and </a:t>
            </a:r>
            <a:r>
              <a:rPr lang="en-US" u="sng" dirty="0">
                <a:latin typeface="Times New Roman" pitchFamily="18" charset="0"/>
                <a:cs typeface="Times New Roman" pitchFamily="18" charset="0"/>
                <a:hlinkClick r:id="rId2" tooltip="Pericardial effusion"/>
              </a:rPr>
              <a:t>fluid around the heart</a:t>
            </a:r>
            <a:r>
              <a:rPr lang="en-US" dirty="0">
                <a:latin typeface="Times New Roman" pitchFamily="18" charset="0"/>
                <a:cs typeface="Times New Roman" pitchFamily="18" charset="0"/>
              </a:rPr>
              <a:t>.</a:t>
            </a:r>
          </a:p>
          <a:p>
            <a:pPr algn="l" rtl="0"/>
            <a:r>
              <a:rPr lang="en-US" dirty="0">
                <a:latin typeface="Times New Roman" pitchFamily="18" charset="0"/>
                <a:cs typeface="Times New Roman" pitchFamily="18" charset="0"/>
              </a:rPr>
              <a:t>Generally, laboratory values are normal but if there is a concurrent myocardial infarction (heart attack) or great stress to the heart , laboratory values may show increased cardiac markers like Troponin , Myoglobin ,CK-MP.</a:t>
            </a:r>
          </a:p>
          <a:p>
            <a:pPr algn="l" rtl="0"/>
            <a:r>
              <a:rPr lang="en-US" dirty="0">
                <a:latin typeface="Times New Roman" pitchFamily="18" charset="0"/>
                <a:cs typeface="Times New Roman" pitchFamily="18" charset="0"/>
              </a:rPr>
              <a:t>Causes include infections (viral / bacterial / Fungal) MI, valve replacement, post-cardiac surgery, trauma, idiopathic,TB (especially in Jordan).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ar-JO" dirty="0"/>
          </a:p>
        </p:txBody>
      </p:sp>
    </p:spTree>
    <p:extLst>
      <p:ext uri="{BB962C8B-B14F-4D97-AF65-F5344CB8AC3E}">
        <p14:creationId xmlns:p14="http://schemas.microsoft.com/office/powerpoint/2010/main" val="315334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239000" cy="1143000"/>
          </a:xfrm>
        </p:spPr>
        <p:txBody>
          <a:bodyPr>
            <a:normAutofit/>
          </a:bodyPr>
          <a:lstStyle/>
          <a:p>
            <a:r>
              <a:rPr lang="en-US" sz="4800" b="1" dirty="0">
                <a:solidFill>
                  <a:schemeClr val="bg1"/>
                </a:solidFill>
                <a:effectLst>
                  <a:outerShdw blurRad="38100" dist="38100" dir="2700000" algn="tl">
                    <a:srgbClr val="000000">
                      <a:alpha val="43137"/>
                    </a:srgbClr>
                  </a:outerShdw>
                </a:effectLst>
              </a:rPr>
              <a:t>Pericarditis ECG</a:t>
            </a:r>
          </a:p>
        </p:txBody>
      </p:sp>
      <p:sp>
        <p:nvSpPr>
          <p:cNvPr id="3" name="Content Placeholder 2"/>
          <p:cNvSpPr>
            <a:spLocks noGrp="1"/>
          </p:cNvSpPr>
          <p:nvPr>
            <p:ph idx="1"/>
          </p:nvPr>
        </p:nvSpPr>
        <p:spPr>
          <a:xfrm>
            <a:off x="228600" y="1567464"/>
            <a:ext cx="7239000" cy="4846320"/>
          </a:xfrm>
        </p:spPr>
        <p:txBody>
          <a:bodyPr/>
          <a:lstStyle/>
          <a:p>
            <a:pPr algn="l" rtl="0"/>
            <a:r>
              <a:rPr lang="en-US" dirty="0">
                <a:latin typeface="Times New Roman" pitchFamily="18" charset="0"/>
                <a:cs typeface="Times New Roman" pitchFamily="18" charset="0"/>
              </a:rPr>
              <a:t>Normal</a:t>
            </a:r>
          </a:p>
          <a:p>
            <a:pPr algn="l" rtl="0"/>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Pericarditis ECG (What stages         ?)</a:t>
            </a:r>
          </a:p>
          <a:p>
            <a:pPr algn="l" rtl="0"/>
            <a:endParaRPr lang="en-US" dirty="0"/>
          </a:p>
          <a:p>
            <a:pPr algn="l" rtl="0"/>
            <a:endParaRPr lang="en-US" dirty="0"/>
          </a:p>
          <a:p>
            <a:pPr algn="l" rtl="0"/>
            <a:endParaRPr lang="en-US" dirty="0"/>
          </a:p>
          <a:p>
            <a:pPr marL="0" indent="0" algn="l" rtl="0">
              <a:buNone/>
            </a:pPr>
            <a:endParaRPr lang="en-US" dirty="0"/>
          </a:p>
          <a:p>
            <a:pPr marL="0" indent="0" algn="l" rtl="0">
              <a:buNone/>
            </a:pPr>
            <a:endParaRPr lang="ar-JO"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212" y="2057400"/>
            <a:ext cx="5715000" cy="16954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76" y="4572000"/>
            <a:ext cx="6731000" cy="1879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3976953"/>
            <a:ext cx="821140" cy="439080"/>
          </a:xfrm>
          <a:prstGeom prst="rect">
            <a:avLst/>
          </a:prstGeom>
        </p:spPr>
      </p:pic>
    </p:spTree>
    <p:extLst>
      <p:ext uri="{BB962C8B-B14F-4D97-AF65-F5344CB8AC3E}">
        <p14:creationId xmlns:p14="http://schemas.microsoft.com/office/powerpoint/2010/main" val="56497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p:cNvPicPr>
            <a:picLocks noGrp="1" noChangeAspect="1" noChangeArrowheads="1"/>
          </p:cNvPicPr>
          <p:nvPr>
            <p:ph idx="1"/>
          </p:nvPr>
        </p:nvPicPr>
        <p:blipFill>
          <a:blip r:embed="rId2" cstate="print"/>
          <a:srcRect/>
          <a:stretch>
            <a:fillRect/>
          </a:stretch>
        </p:blipFill>
        <p:spPr>
          <a:xfrm>
            <a:off x="-3412" y="2514600"/>
            <a:ext cx="8793578" cy="2438400"/>
          </a:xfrm>
          <a:noFill/>
        </p:spPr>
      </p:pic>
    </p:spTree>
    <p:extLst>
      <p:ext uri="{BB962C8B-B14F-4D97-AF65-F5344CB8AC3E}">
        <p14:creationId xmlns:p14="http://schemas.microsoft.com/office/powerpoint/2010/main" val="3042767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p:spPr>
        <p:txBody>
          <a:bodyPr>
            <a:normAutofit/>
          </a:bodyPr>
          <a:lstStyle/>
          <a:p>
            <a:r>
              <a:rPr lang="en-US" sz="5400" b="1" dirty="0">
                <a:solidFill>
                  <a:schemeClr val="bg1"/>
                </a:solidFill>
                <a:effectLst>
                  <a:outerShdw blurRad="38100" dist="38100" dir="2700000" algn="tl">
                    <a:srgbClr val="000000">
                      <a:alpha val="43137"/>
                    </a:srgbClr>
                  </a:outerShdw>
                </a:effectLst>
              </a:rPr>
              <a:t>Aortic Dissection</a:t>
            </a:r>
          </a:p>
        </p:txBody>
      </p:sp>
      <p:sp>
        <p:nvSpPr>
          <p:cNvPr id="3" name="Content Placeholder 2"/>
          <p:cNvSpPr>
            <a:spLocks noGrp="1"/>
          </p:cNvSpPr>
          <p:nvPr>
            <p:ph idx="1"/>
          </p:nvPr>
        </p:nvSpPr>
        <p:spPr>
          <a:xfrm>
            <a:off x="457200" y="1600200"/>
            <a:ext cx="8534400" cy="5105400"/>
          </a:xfrm>
        </p:spPr>
        <p:txBody>
          <a:bodyPr>
            <a:normAutofit fontScale="85000" lnSpcReduction="20000"/>
          </a:bodyPr>
          <a:lstStyle/>
          <a:p>
            <a:pPr algn="l" rtl="0"/>
            <a:r>
              <a:rPr lang="en-US" b="1" dirty="0">
                <a:latin typeface="Times New Roman" pitchFamily="18" charset="0"/>
                <a:cs typeface="Times New Roman" pitchFamily="18" charset="0"/>
              </a:rPr>
              <a:t>Aortic dissection</a:t>
            </a:r>
            <a:r>
              <a:rPr lang="en-US" dirty="0">
                <a:latin typeface="Times New Roman" pitchFamily="18" charset="0"/>
                <a:cs typeface="Times New Roman" pitchFamily="18" charset="0"/>
              </a:rPr>
              <a:t> occurs when a tear in </a:t>
            </a:r>
            <a:r>
              <a:rPr lang="en-US" dirty="0">
                <a:latin typeface="Times New Roman" pitchFamily="18" charset="0"/>
                <a:cs typeface="Times New Roman" pitchFamily="18" charset="0"/>
                <a:hlinkClick r:id="rId2" tooltip="Tunica intima"/>
              </a:rPr>
              <a:t>the </a:t>
            </a:r>
            <a:r>
              <a:rPr lang="en-US" dirty="0">
                <a:latin typeface="Times New Roman" pitchFamily="18" charset="0"/>
                <a:cs typeface="Times New Roman" pitchFamily="18" charset="0"/>
              </a:rPr>
              <a:t>intima of the </a:t>
            </a:r>
            <a:r>
              <a:rPr lang="en-US" dirty="0">
                <a:latin typeface="Times New Roman" pitchFamily="18" charset="0"/>
                <a:cs typeface="Times New Roman" pitchFamily="18" charset="0"/>
                <a:hlinkClick r:id="rId3" tooltip="Aorta"/>
              </a:rPr>
              <a:t>aorta</a:t>
            </a:r>
            <a:r>
              <a:rPr lang="en-US" dirty="0">
                <a:latin typeface="Times New Roman" pitchFamily="18" charset="0"/>
                <a:cs typeface="Times New Roman" pitchFamily="18" charset="0"/>
              </a:rPr>
              <a:t> causes blood to flow between the layers of the wall of the aorta, </a:t>
            </a:r>
            <a:r>
              <a:rPr lang="en-US" u="sng" dirty="0">
                <a:latin typeface="Times New Roman" pitchFamily="18" charset="0"/>
                <a:cs typeface="Times New Roman" pitchFamily="18" charset="0"/>
                <a:hlinkClick r:id="rId4" tooltip="Dissection (medical)"/>
              </a:rPr>
              <a:t>forcing the layers apart</a:t>
            </a:r>
            <a:r>
              <a:rPr lang="en-US" dirty="0">
                <a:latin typeface="Times New Roman" pitchFamily="18" charset="0"/>
                <a:cs typeface="Times New Roman" pitchFamily="18" charset="0"/>
              </a:rPr>
              <a:t>.</a:t>
            </a: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Most often occur in the first 10cm of the aorta close to the heart.</a:t>
            </a:r>
          </a:p>
          <a:p>
            <a:pPr marL="0" indent="0" algn="l" rtl="0">
              <a:buNone/>
            </a:pP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Think with me            why aortic dissection happens ?</a:t>
            </a:r>
          </a:p>
          <a:p>
            <a:pPr algn="l" rtl="0">
              <a:buNone/>
            </a:pPr>
            <a:r>
              <a:rPr lang="en-US" dirty="0">
                <a:latin typeface="Times New Roman" pitchFamily="18" charset="0"/>
                <a:cs typeface="Times New Roman" pitchFamily="18" charset="0"/>
              </a:rPr>
              <a:t>  Risk factors</a:t>
            </a:r>
          </a:p>
          <a:p>
            <a:pPr lvl="1" algn="l" rtl="0"/>
            <a:r>
              <a:rPr lang="en-US" dirty="0">
                <a:latin typeface="Times New Roman" pitchFamily="18" charset="0"/>
                <a:cs typeface="Times New Roman" pitchFamily="18" charset="0"/>
              </a:rPr>
              <a:t>Chronic Hypertension (the major cause)</a:t>
            </a:r>
          </a:p>
          <a:p>
            <a:pPr lvl="1" algn="l" rtl="0"/>
            <a:r>
              <a:rPr lang="en-US" dirty="0">
                <a:latin typeface="Times New Roman" pitchFamily="18" charset="0"/>
                <a:cs typeface="Times New Roman" pitchFamily="18" charset="0"/>
              </a:rPr>
              <a:t>Pregnancy ?</a:t>
            </a:r>
          </a:p>
          <a:p>
            <a:pPr lvl="1" algn="l" rtl="0"/>
            <a:r>
              <a:rPr lang="en-US" dirty="0">
                <a:latin typeface="Times New Roman" pitchFamily="18" charset="0"/>
                <a:cs typeface="Times New Roman" pitchFamily="18" charset="0"/>
              </a:rPr>
              <a:t>Trauma </a:t>
            </a:r>
          </a:p>
          <a:p>
            <a:pPr lvl="1" algn="l" rtl="0"/>
            <a:r>
              <a:rPr lang="en-US" dirty="0" err="1">
                <a:latin typeface="Times New Roman" pitchFamily="18" charset="0"/>
                <a:cs typeface="Times New Roman" pitchFamily="18" charset="0"/>
              </a:rPr>
              <a:t>Marfan’s</a:t>
            </a:r>
            <a:r>
              <a:rPr lang="en-US" dirty="0">
                <a:latin typeface="Times New Roman" pitchFamily="18" charset="0"/>
                <a:cs typeface="Times New Roman" pitchFamily="18" charset="0"/>
              </a:rPr>
              <a:t> and Ehlers </a:t>
            </a:r>
            <a:r>
              <a:rPr lang="en-US" dirty="0" err="1">
                <a:latin typeface="Times New Roman" pitchFamily="18" charset="0"/>
                <a:cs typeface="Times New Roman" pitchFamily="18" charset="0"/>
              </a:rPr>
              <a:t>danlos</a:t>
            </a:r>
            <a:r>
              <a:rPr lang="en-US" dirty="0">
                <a:latin typeface="Times New Roman" pitchFamily="18" charset="0"/>
                <a:cs typeface="Times New Roman" pitchFamily="18" charset="0"/>
              </a:rPr>
              <a:t> syndromes. </a:t>
            </a:r>
          </a:p>
          <a:p>
            <a:pPr lvl="1"/>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3995382"/>
            <a:ext cx="718782" cy="718782"/>
          </a:xfrm>
          <a:prstGeom prst="rect">
            <a:avLst/>
          </a:prstGeom>
        </p:spPr>
      </p:pic>
    </p:spTree>
    <p:extLst>
      <p:ext uri="{BB962C8B-B14F-4D97-AF65-F5344CB8AC3E}">
        <p14:creationId xmlns:p14="http://schemas.microsoft.com/office/powerpoint/2010/main" val="143261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646831"/>
            <a:ext cx="4419600" cy="2971800"/>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581400"/>
            <a:ext cx="4699000" cy="28194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88521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153400" cy="7620000"/>
          </a:xfrm>
        </p:spPr>
        <p:txBody>
          <a:bodyPr>
            <a:normAutofit fontScale="92500" lnSpcReduction="20000"/>
          </a:bodyPr>
          <a:lstStyle/>
          <a:p>
            <a:pPr algn="l" rtl="0">
              <a:buNone/>
            </a:pPr>
            <a:r>
              <a:rPr lang="en-US" sz="2400" dirty="0">
                <a:latin typeface="Times New Roman" pitchFamily="18" charset="0"/>
                <a:cs typeface="Times New Roman" pitchFamily="18" charset="0"/>
              </a:rPr>
              <a:t>History:</a:t>
            </a:r>
          </a:p>
          <a:p>
            <a:pPr algn="l" rtl="0">
              <a:buNone/>
            </a:pPr>
            <a:r>
              <a:rPr lang="en-US" sz="2400" dirty="0">
                <a:latin typeface="Times New Roman" pitchFamily="18" charset="0"/>
                <a:cs typeface="Times New Roman" pitchFamily="18" charset="0"/>
              </a:rPr>
              <a:t>	</a:t>
            </a:r>
            <a:r>
              <a:rPr lang="en-US" sz="2600" b="1" dirty="0">
                <a:solidFill>
                  <a:srgbClr val="0070C0"/>
                </a:solidFill>
                <a:latin typeface="Times New Roman" pitchFamily="18" charset="0"/>
                <a:cs typeface="Times New Roman" pitchFamily="18" charset="0"/>
              </a:rPr>
              <a:t>Sudden onset </a:t>
            </a:r>
            <a:r>
              <a:rPr lang="en-US" sz="2400" dirty="0">
                <a:latin typeface="Times New Roman" pitchFamily="18" charset="0"/>
                <a:cs typeface="Times New Roman" pitchFamily="18" charset="0"/>
              </a:rPr>
              <a:t>of  sharp, tearing, sever pain which radiates to the neck or back , 20% of individuals feel the pain migrate as the dissection extends down the aorta.</a:t>
            </a:r>
          </a:p>
          <a:p>
            <a:pPr algn="l" rtl="0">
              <a:buNone/>
            </a:pPr>
            <a:endParaRPr lang="en-US" sz="2400" dirty="0">
              <a:latin typeface="Times New Roman" pitchFamily="18" charset="0"/>
              <a:cs typeface="Times New Roman" pitchFamily="18" charset="0"/>
            </a:endParaRPr>
          </a:p>
          <a:p>
            <a:pPr marL="0" indent="0" algn="l" rtl="0">
              <a:buNone/>
            </a:pPr>
            <a:r>
              <a:rPr lang="en-US" sz="2400" dirty="0">
                <a:latin typeface="Times New Roman" pitchFamily="18" charset="0"/>
                <a:cs typeface="Times New Roman" pitchFamily="18" charset="0"/>
              </a:rPr>
              <a:t>- The location of pain is associated with the location of the dissection. </a:t>
            </a:r>
            <a:r>
              <a:rPr lang="en-US" sz="2400" dirty="0">
                <a:latin typeface="Times New Roman" pitchFamily="18" charset="0"/>
                <a:cs typeface="Times New Roman" pitchFamily="18" charset="0"/>
                <a:hlinkClick r:id="rId2" tooltip="Anterior"/>
              </a:rPr>
              <a:t>Anterior</a:t>
            </a:r>
            <a:r>
              <a:rPr lang="en-US" sz="2400" dirty="0">
                <a:latin typeface="Times New Roman" pitchFamily="18" charset="0"/>
                <a:cs typeface="Times New Roman" pitchFamily="18" charset="0"/>
              </a:rPr>
              <a:t> chest pain is associated with dissections involving the ascending aorta, while </a:t>
            </a:r>
            <a:r>
              <a:rPr lang="en-US" sz="2400" dirty="0" err="1">
                <a:latin typeface="Times New Roman" pitchFamily="18" charset="0"/>
                <a:cs typeface="Times New Roman" pitchFamily="18" charset="0"/>
              </a:rPr>
              <a:t>interscapular</a:t>
            </a:r>
            <a:r>
              <a:rPr lang="en-US" sz="2400" dirty="0">
                <a:latin typeface="Times New Roman" pitchFamily="18" charset="0"/>
                <a:cs typeface="Times New Roman" pitchFamily="18" charset="0"/>
              </a:rPr>
              <a:t> (back) pain is associated with descending aortic dissections. If the pain is </a:t>
            </a:r>
            <a:r>
              <a:rPr lang="en-US" sz="2400" dirty="0" err="1">
                <a:latin typeface="Times New Roman" pitchFamily="18" charset="0"/>
                <a:cs typeface="Times New Roman" pitchFamily="18" charset="0"/>
                <a:hlinkClick r:id="rId3" tooltip="Pleurisy"/>
              </a:rPr>
              <a:t>pleuritic</a:t>
            </a:r>
            <a:r>
              <a:rPr lang="en-US" sz="2400" dirty="0">
                <a:latin typeface="Times New Roman" pitchFamily="18" charset="0"/>
                <a:cs typeface="Times New Roman" pitchFamily="18" charset="0"/>
              </a:rPr>
              <a:t> in nature, it may suggest acute </a:t>
            </a:r>
            <a:r>
              <a:rPr lang="en-US" sz="2400" dirty="0">
                <a:latin typeface="Times New Roman" pitchFamily="18" charset="0"/>
                <a:cs typeface="Times New Roman" pitchFamily="18" charset="0"/>
                <a:hlinkClick r:id="rId4" tooltip="Pericarditis"/>
              </a:rPr>
              <a:t>pericarditis</a:t>
            </a:r>
            <a:r>
              <a:rPr lang="en-US" sz="2400" dirty="0">
                <a:latin typeface="Times New Roman" pitchFamily="18" charset="0"/>
                <a:cs typeface="Times New Roman" pitchFamily="18" charset="0"/>
              </a:rPr>
              <a:t> caused by bleeding into the </a:t>
            </a:r>
            <a:r>
              <a:rPr lang="en-US" sz="2400" u="sng" dirty="0">
                <a:latin typeface="Times New Roman" pitchFamily="18" charset="0"/>
                <a:cs typeface="Times New Roman" pitchFamily="18" charset="0"/>
                <a:hlinkClick r:id="rId5" tooltip="Pericardium"/>
              </a:rPr>
              <a:t>pericardial sac</a:t>
            </a:r>
            <a:r>
              <a:rPr lang="en-US" sz="2400" dirty="0">
                <a:latin typeface="Times New Roman" pitchFamily="18" charset="0"/>
                <a:cs typeface="Times New Roman" pitchFamily="18" charset="0"/>
              </a:rPr>
              <a:t>.</a:t>
            </a:r>
          </a:p>
          <a:p>
            <a:pPr algn="l" rtl="0">
              <a:buFontTx/>
              <a:buChar char="-"/>
            </a:pPr>
            <a:endParaRPr lang="en-US" sz="2400" dirty="0">
              <a:latin typeface="Times New Roman" pitchFamily="18" charset="0"/>
              <a:cs typeface="Times New Roman" pitchFamily="18" charset="0"/>
            </a:endParaRPr>
          </a:p>
          <a:p>
            <a:pPr marL="0" indent="0" algn="l" rtl="0">
              <a:buNone/>
            </a:pPr>
            <a:r>
              <a:rPr lang="en-US" sz="2400" dirty="0">
                <a:latin typeface="Times New Roman" pitchFamily="18" charset="0"/>
                <a:cs typeface="Times New Roman" pitchFamily="18" charset="0"/>
              </a:rPr>
              <a:t>- While the pain may be confused with the pain of a </a:t>
            </a:r>
            <a:r>
              <a:rPr lang="en-US" sz="2400" dirty="0">
                <a:latin typeface="Times New Roman" pitchFamily="18" charset="0"/>
                <a:cs typeface="Times New Roman" pitchFamily="18" charset="0"/>
                <a:hlinkClick r:id="rId6" tooltip="Myocardial infarction"/>
              </a:rPr>
              <a:t>myocardial infarction</a:t>
            </a:r>
            <a:r>
              <a:rPr lang="en-US" sz="2400" dirty="0">
                <a:latin typeface="Times New Roman" pitchFamily="18" charset="0"/>
                <a:cs typeface="Times New Roman" pitchFamily="18" charset="0"/>
              </a:rPr>
              <a:t> (heart attack), aortic dissection is usually not associated with the other signs that suggest myocardial infarction, including heart failure and </a:t>
            </a:r>
            <a:r>
              <a:rPr lang="en-US" sz="2400" dirty="0">
                <a:latin typeface="Times New Roman" pitchFamily="18" charset="0"/>
                <a:cs typeface="Times New Roman" pitchFamily="18" charset="0"/>
                <a:hlinkClick r:id="rId7" tooltip="ECG"/>
              </a:rPr>
              <a:t>ECG</a:t>
            </a:r>
            <a:r>
              <a:rPr lang="en-US" sz="2400" dirty="0">
                <a:latin typeface="Times New Roman" pitchFamily="18" charset="0"/>
                <a:cs typeface="Times New Roman" pitchFamily="18" charset="0"/>
              </a:rPr>
              <a:t> changes.</a:t>
            </a:r>
          </a:p>
          <a:p>
            <a:pPr algn="l" rtl="0">
              <a:buFontTx/>
              <a:buChar char="-"/>
            </a:pPr>
            <a:endParaRPr lang="en-US" sz="3400" dirty="0">
              <a:latin typeface="Times New Roman" pitchFamily="18" charset="0"/>
              <a:cs typeface="Times New Roman" pitchFamily="18" charset="0"/>
            </a:endParaRPr>
          </a:p>
          <a:p>
            <a:pPr>
              <a:buNone/>
            </a:pPr>
            <a:endParaRPr lang="en-US" dirty="0"/>
          </a:p>
          <a:p>
            <a:pPr>
              <a:buNone/>
            </a:pPr>
            <a:endParaRPr lang="en-US" dirty="0"/>
          </a:p>
          <a:p>
            <a:pPr>
              <a:buNone/>
            </a:pPr>
            <a:endParaRPr lang="en-US" dirty="0"/>
          </a:p>
          <a:p>
            <a:pPr>
              <a:buNone/>
            </a:pPr>
            <a:r>
              <a:rPr lang="en-US" dirty="0"/>
              <a:t>	</a:t>
            </a:r>
          </a:p>
          <a:p>
            <a:pPr>
              <a:buNone/>
            </a:pPr>
            <a:r>
              <a:rPr lang="en-US" dirty="0"/>
              <a:t>	</a:t>
            </a:r>
          </a:p>
        </p:txBody>
      </p:sp>
    </p:spTree>
    <p:extLst>
      <p:ext uri="{BB962C8B-B14F-4D97-AF65-F5344CB8AC3E}">
        <p14:creationId xmlns:p14="http://schemas.microsoft.com/office/powerpoint/2010/main" val="1258724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828800"/>
            <a:ext cx="6048744" cy="4267200"/>
          </a:xfrm>
          <a:prstGeom prst="rect">
            <a:avLst/>
          </a:prstGeom>
        </p:spPr>
      </p:pic>
    </p:spTree>
    <p:extLst>
      <p:ext uri="{BB962C8B-B14F-4D97-AF65-F5344CB8AC3E}">
        <p14:creationId xmlns:p14="http://schemas.microsoft.com/office/powerpoint/2010/main" val="774236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7239000" cy="762000"/>
          </a:xfrm>
        </p:spPr>
        <p:txBody>
          <a:bodyPr>
            <a:normAutofit lnSpcReduction="10000"/>
          </a:bodyPr>
          <a:lstStyle/>
          <a:p>
            <a:pPr marL="0" indent="0">
              <a:buNone/>
            </a:pPr>
            <a:r>
              <a:rPr lang="en-US" sz="4800" b="1" dirty="0">
                <a:solidFill>
                  <a:schemeClr val="bg1"/>
                </a:solidFill>
                <a:effectLst>
                  <a:outerShdw blurRad="38100" dist="38100" dir="2700000" algn="tl">
                    <a:srgbClr val="000000">
                      <a:alpha val="43137"/>
                    </a:srgbClr>
                  </a:outerShdw>
                </a:effectLst>
              </a:rPr>
              <a:t>Complications</a:t>
            </a:r>
            <a:endParaRPr lang="en-US"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133600"/>
            <a:ext cx="7240525" cy="4005577"/>
          </a:xfrm>
          <a:prstGeom prst="rect">
            <a:avLst/>
          </a:prstGeom>
        </p:spPr>
      </p:pic>
    </p:spTree>
    <p:extLst>
      <p:ext uri="{BB962C8B-B14F-4D97-AF65-F5344CB8AC3E}">
        <p14:creationId xmlns:p14="http://schemas.microsoft.com/office/powerpoint/2010/main" val="2122687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28600"/>
            <a:ext cx="7239000" cy="1143000"/>
          </a:xfrm>
        </p:spPr>
        <p:txBody>
          <a:bodyPr/>
          <a:lstStyle/>
          <a:p>
            <a:r>
              <a:rPr lang="en-US" b="1" dirty="0">
                <a:solidFill>
                  <a:schemeClr val="bg1"/>
                </a:solidFill>
                <a:effectLst>
                  <a:outerShdw blurRad="38100" dist="38100" dir="2700000" algn="tl">
                    <a:srgbClr val="000000">
                      <a:alpha val="43137"/>
                    </a:srgbClr>
                  </a:outerShdw>
                </a:effectLst>
              </a:rPr>
              <a:t>Cardiac Tamponade</a:t>
            </a:r>
            <a:endParaRPr lang="ar-YE"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04800" y="1828800"/>
            <a:ext cx="8229600" cy="4525963"/>
          </a:xfrm>
        </p:spPr>
        <p:txBody>
          <a:bodyPr/>
          <a:lstStyle/>
          <a:p>
            <a:pPr algn="l" rtl="0"/>
            <a:r>
              <a:rPr lang="en-US" sz="2800" b="1" dirty="0">
                <a:latin typeface="Times New Roman" pitchFamily="18" charset="0"/>
                <a:cs typeface="Times New Roman" pitchFamily="18" charset="0"/>
              </a:rPr>
              <a:t>Cardiac Tamponade </a:t>
            </a:r>
            <a:r>
              <a:rPr lang="en-US" sz="2800" dirty="0">
                <a:latin typeface="Times New Roman" pitchFamily="18" charset="0"/>
                <a:cs typeface="Times New Roman" pitchFamily="18" charset="0"/>
              </a:rPr>
              <a:t>, also known as </a:t>
            </a:r>
            <a:r>
              <a:rPr lang="en-US" sz="2800" b="1" dirty="0">
                <a:latin typeface="Times New Roman" pitchFamily="18" charset="0"/>
                <a:cs typeface="Times New Roman" pitchFamily="18" charset="0"/>
              </a:rPr>
              <a:t>pericardial Tamponade</a:t>
            </a:r>
            <a:r>
              <a:rPr lang="en-US" sz="2800" dirty="0">
                <a:latin typeface="Times New Roman" pitchFamily="18" charset="0"/>
                <a:cs typeface="Times New Roman" pitchFamily="18" charset="0"/>
              </a:rPr>
              <a:t>, is an acute type of </a:t>
            </a:r>
            <a:r>
              <a:rPr lang="en-US" sz="2800" dirty="0">
                <a:latin typeface="Times New Roman" pitchFamily="18" charset="0"/>
                <a:cs typeface="Times New Roman" pitchFamily="18" charset="0"/>
                <a:hlinkClick r:id="rId2" tooltip="Pericardial effusion"/>
              </a:rPr>
              <a:t>pericardial effusion</a:t>
            </a:r>
            <a:r>
              <a:rPr lang="en-US" sz="2800" dirty="0">
                <a:latin typeface="Times New Roman" pitchFamily="18" charset="0"/>
                <a:cs typeface="Times New Roman" pitchFamily="18" charset="0"/>
              </a:rPr>
              <a:t> in which fluid, pus, blood, clots, or gas accumulates in the pericardium (the sac in which the </a:t>
            </a:r>
            <a:r>
              <a:rPr lang="en-US" sz="2800" dirty="0">
                <a:latin typeface="Times New Roman" pitchFamily="18" charset="0"/>
                <a:cs typeface="Times New Roman" pitchFamily="18" charset="0"/>
                <a:hlinkClick r:id="rId3" tooltip="Heart"/>
              </a:rPr>
              <a:t>heart</a:t>
            </a:r>
            <a:r>
              <a:rPr lang="en-US" sz="2800" dirty="0">
                <a:latin typeface="Times New Roman" pitchFamily="18" charset="0"/>
                <a:cs typeface="Times New Roman" pitchFamily="18" charset="0"/>
              </a:rPr>
              <a:t> is enclosed), resulting in slow or rapid compression of the heart causing constriction of heart contraction.</a:t>
            </a:r>
          </a:p>
          <a:p>
            <a:pPr algn="l" rtl="0"/>
            <a:endParaRPr lang="en-US" sz="2800" dirty="0">
              <a:latin typeface="Times New Roman" pitchFamily="18" charset="0"/>
              <a:cs typeface="Times New Roman" pitchFamily="18" charset="0"/>
            </a:endParaRPr>
          </a:p>
          <a:p>
            <a:pPr algn="l" rtl="0"/>
            <a:r>
              <a:rPr lang="en-US" sz="2800" dirty="0">
                <a:latin typeface="Times New Roman" pitchFamily="18" charset="0"/>
                <a:cs typeface="Times New Roman" pitchFamily="18" charset="0"/>
              </a:rPr>
              <a:t>Diagnosed by ultrasound</a:t>
            </a:r>
            <a:endParaRPr lang="ar-YE" sz="2800" dirty="0">
              <a:latin typeface="Times New Roman" pitchFamily="18" charset="0"/>
              <a:cs typeface="Times New Roman" pitchFamily="18" charset="0"/>
            </a:endParaRPr>
          </a:p>
        </p:txBody>
      </p:sp>
    </p:spTree>
    <p:extLst>
      <p:ext uri="{BB962C8B-B14F-4D97-AF65-F5344CB8AC3E}">
        <p14:creationId xmlns:p14="http://schemas.microsoft.com/office/powerpoint/2010/main" val="4006729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752600"/>
            <a:ext cx="5105400" cy="4486564"/>
          </a:xfrm>
          <a:prstGeom prst="rect">
            <a:avLst/>
          </a:prstGeom>
        </p:spPr>
      </p:pic>
    </p:spTree>
    <p:extLst>
      <p:ext uri="{BB962C8B-B14F-4D97-AF65-F5344CB8AC3E}">
        <p14:creationId xmlns:p14="http://schemas.microsoft.com/office/powerpoint/2010/main" val="4601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8229600" cy="1143000"/>
          </a:xfrm>
        </p:spPr>
        <p:txBody>
          <a:bodyPr>
            <a:normAutofit/>
          </a:bodyPr>
          <a:lstStyle/>
          <a:p>
            <a:r>
              <a:rPr lang="en-US" sz="3200" b="1" dirty="0">
                <a:solidFill>
                  <a:schemeClr val="bg1"/>
                </a:solidFill>
                <a:effectLst>
                  <a:outerShdw blurRad="38100" dist="38100" dir="2700000" algn="tl">
                    <a:srgbClr val="000000">
                      <a:alpha val="43137"/>
                    </a:srgbClr>
                  </a:outerShdw>
                </a:effectLst>
              </a:rPr>
              <a:t>Approach to a patient with chest pain</a:t>
            </a:r>
            <a:r>
              <a:rPr lang="en-US" dirty="0"/>
              <a:t> </a:t>
            </a:r>
          </a:p>
        </p:txBody>
      </p:sp>
      <p:sp>
        <p:nvSpPr>
          <p:cNvPr id="4" name="Content Placeholder 2"/>
          <p:cNvSpPr txBox="1">
            <a:spLocks/>
          </p:cNvSpPr>
          <p:nvPr/>
        </p:nvSpPr>
        <p:spPr>
          <a:xfrm>
            <a:off x="762000" y="1752600"/>
            <a:ext cx="7239000" cy="48463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GOAL-Early detection and safe management of life-threatening diseases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Complete history is very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Timely and appropriate testing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Do not focus on a benign disease and miss a life-threatening illness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482" name="Picture 2" descr="Image result for chest pain"/>
          <p:cNvPicPr>
            <a:picLocks noChangeAspect="1" noChangeArrowheads="1"/>
          </p:cNvPicPr>
          <p:nvPr/>
        </p:nvPicPr>
        <p:blipFill>
          <a:blip r:embed="rId2" cstate="print"/>
          <a:srcRect/>
          <a:stretch>
            <a:fillRect/>
          </a:stretch>
        </p:blipFill>
        <p:spPr bwMode="auto">
          <a:xfrm>
            <a:off x="4343400" y="3429000"/>
            <a:ext cx="3467100" cy="282644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609600"/>
            <a:ext cx="8229600"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Sign of cardiac Tamponade</a:t>
            </a:r>
            <a:br>
              <a:rPr lang="en-US" b="1" dirty="0">
                <a:solidFill>
                  <a:schemeClr val="bg1"/>
                </a:solidFill>
                <a:effectLst>
                  <a:outerShdw blurRad="38100" dist="38100" dir="2700000" algn="tl">
                    <a:srgbClr val="000000">
                      <a:alpha val="43137"/>
                    </a:srgbClr>
                  </a:outerShdw>
                </a:effectLst>
              </a:rPr>
            </a:br>
            <a:endParaRPr lang="ar-YE"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lvl="0" algn="l" rtl="0" fontAlgn="base"/>
            <a:r>
              <a:rPr lang="en-GB" dirty="0">
                <a:latin typeface="Times New Roman" pitchFamily="18" charset="0"/>
                <a:cs typeface="Times New Roman" pitchFamily="18" charset="0"/>
              </a:rPr>
              <a:t>Beck’s Triad is a collection of 3 medical signs associated with cardiac </a:t>
            </a:r>
            <a:r>
              <a:rPr lang="en-GB" dirty="0" err="1">
                <a:latin typeface="Times New Roman" pitchFamily="18" charset="0"/>
                <a:cs typeface="Times New Roman" pitchFamily="18" charset="0"/>
              </a:rPr>
              <a:t>temponade</a:t>
            </a:r>
            <a:r>
              <a:rPr lang="en-GB" dirty="0">
                <a:latin typeface="Times New Roman" pitchFamily="18" charset="0"/>
                <a:cs typeface="Times New Roman" pitchFamily="18" charset="0"/>
              </a:rPr>
              <a:t>:  </a:t>
            </a:r>
          </a:p>
          <a:p>
            <a:pPr marL="0" lvl="0" indent="0" algn="l" rtl="0" fontAlgn="base">
              <a:buNone/>
            </a:pPr>
            <a:r>
              <a:rPr lang="en-GB"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a:t>
            </a:r>
            <a:r>
              <a:rPr lang="en-GB"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Hypotension</a:t>
            </a:r>
          </a:p>
          <a:p>
            <a:pPr marL="0" lvl="0" indent="0" algn="l" rtl="0" fontAlgn="base">
              <a:buNone/>
            </a:pPr>
            <a:r>
              <a:rPr lang="en-GB"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Increase JVP and </a:t>
            </a:r>
            <a:r>
              <a:rPr lang="en-US"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jugular-venous distension</a:t>
            </a:r>
            <a:endParaRPr lang="en-GB"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l" rtl="0" fontAlgn="base">
              <a:buNone/>
            </a:pPr>
            <a:r>
              <a:rPr lang="en-GB"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 Muffled</a:t>
            </a:r>
            <a:r>
              <a:rPr lang="en-GB" sz="28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heart sounds</a:t>
            </a:r>
          </a:p>
          <a:p>
            <a:pPr marL="0" lvl="0" indent="0" algn="l" rtl="0" fontAlgn="base">
              <a:buNone/>
            </a:pPr>
            <a:endParaRPr lang="en-GB" sz="2400" dirty="0">
              <a:solidFill>
                <a:srgbClr val="FF0000"/>
              </a:solidFill>
              <a:latin typeface="Times New Roman" pitchFamily="18" charset="0"/>
              <a:cs typeface="Times New Roman" pitchFamily="18" charset="0"/>
            </a:endParaRPr>
          </a:p>
          <a:p>
            <a:pPr lvl="0" algn="l" rtl="0" fontAlgn="base"/>
            <a:r>
              <a:rPr lang="en-GB" dirty="0">
                <a:latin typeface="Times New Roman" pitchFamily="18" charset="0"/>
                <a:cs typeface="Times New Roman" pitchFamily="18" charset="0"/>
              </a:rPr>
              <a:t>Treatment: </a:t>
            </a:r>
            <a:r>
              <a:rPr lang="en-GB" u="sng" dirty="0">
                <a:latin typeface="Times New Roman" pitchFamily="18" charset="0"/>
                <a:cs typeface="Times New Roman" pitchFamily="18" charset="0"/>
              </a:rPr>
              <a:t>Pericardiocentesis</a:t>
            </a:r>
            <a:r>
              <a:rPr lang="en-GB" dirty="0">
                <a:latin typeface="Times New Roman" pitchFamily="18" charset="0"/>
                <a:cs typeface="Times New Roman" pitchFamily="18" charset="0"/>
              </a:rPr>
              <a:t> (suction of fluid through a needle)</a:t>
            </a:r>
            <a:endParaRPr lang="en-GB" sz="2800" dirty="0">
              <a:latin typeface="Times New Roman" pitchFamily="18" charset="0"/>
              <a:cs typeface="Times New Roman" pitchFamily="18" charset="0"/>
            </a:endParaRPr>
          </a:p>
          <a:p>
            <a:endParaRPr lang="ar-YE" sz="3600" dirty="0">
              <a:latin typeface="Times New Roman" pitchFamily="18" charset="0"/>
              <a:cs typeface="Times New Roman" pitchFamily="18" charset="0"/>
            </a:endParaRPr>
          </a:p>
        </p:txBody>
      </p:sp>
    </p:spTree>
    <p:extLst>
      <p:ext uri="{BB962C8B-B14F-4D97-AF65-F5344CB8AC3E}">
        <p14:creationId xmlns:p14="http://schemas.microsoft.com/office/powerpoint/2010/main" val="3621693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057400"/>
            <a:ext cx="5562600" cy="4207137"/>
          </a:xfrm>
          <a:prstGeom prst="rect">
            <a:avLst/>
          </a:prstGeom>
        </p:spPr>
      </p:pic>
    </p:spTree>
    <p:extLst>
      <p:ext uri="{BB962C8B-B14F-4D97-AF65-F5344CB8AC3E}">
        <p14:creationId xmlns:p14="http://schemas.microsoft.com/office/powerpoint/2010/main" val="2932388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991600" cy="1143000"/>
          </a:xfrm>
        </p:spPr>
        <p:txBody>
          <a:bodyPr>
            <a:normAutofit/>
          </a:bodyPr>
          <a:lstStyle/>
          <a:p>
            <a:r>
              <a:rPr lang="en-US" sz="4800" b="1" dirty="0">
                <a:solidFill>
                  <a:schemeClr val="bg1"/>
                </a:solidFill>
                <a:effectLst>
                  <a:outerShdw blurRad="38100" dist="38100" dir="2700000" algn="tl">
                    <a:srgbClr val="000000">
                      <a:alpha val="43137"/>
                    </a:srgbClr>
                  </a:outerShdw>
                </a:effectLst>
              </a:rPr>
              <a:t>Pulmonary Embolism</a:t>
            </a:r>
          </a:p>
        </p:txBody>
      </p:sp>
      <p:sp>
        <p:nvSpPr>
          <p:cNvPr id="3" name="Content Placeholder 2"/>
          <p:cNvSpPr>
            <a:spLocks noGrp="1"/>
          </p:cNvSpPr>
          <p:nvPr>
            <p:ph idx="1"/>
          </p:nvPr>
        </p:nvSpPr>
        <p:spPr>
          <a:xfrm>
            <a:off x="32982" y="1828800"/>
            <a:ext cx="7239000" cy="4846320"/>
          </a:xfrm>
        </p:spPr>
        <p:txBody>
          <a:bodyPr>
            <a:normAutofit/>
          </a:bodyPr>
          <a:lstStyle/>
          <a:p>
            <a:pPr algn="l" rtl="0"/>
            <a:r>
              <a:rPr lang="en-US" sz="2000" dirty="0">
                <a:latin typeface="Times New Roman" pitchFamily="18" charset="0"/>
                <a:cs typeface="Times New Roman" pitchFamily="18" charset="0"/>
              </a:rPr>
              <a:t>a blockage in one of the pulmonary arteries in your lungs by a substance that has travelled from elsewhere in the body through the bloodstream (</a:t>
            </a:r>
            <a:r>
              <a:rPr lang="en-US" sz="2000" dirty="0">
                <a:latin typeface="Times New Roman" pitchFamily="18" charset="0"/>
                <a:cs typeface="Times New Roman" pitchFamily="18" charset="0"/>
                <a:hlinkClick r:id="rId2" tooltip="Embolism"/>
              </a:rPr>
              <a:t>embolism</a:t>
            </a:r>
            <a:r>
              <a:rPr lang="en-US" sz="2000" dirty="0">
                <a:latin typeface="Times New Roman" pitchFamily="18" charset="0"/>
                <a:cs typeface="Times New Roman" pitchFamily="18" charset="0"/>
              </a:rPr>
              <a:t>)</a:t>
            </a:r>
          </a:p>
          <a:p>
            <a:pPr algn="l" rtl="0"/>
            <a:r>
              <a:rPr lang="en-US" sz="2000" dirty="0">
                <a:latin typeface="Times New Roman" pitchFamily="18" charset="0"/>
                <a:cs typeface="Times New Roman" pitchFamily="18" charset="0"/>
              </a:rPr>
              <a:t>In most cases, pulmonary embolism is caused by blood clots that travel to the lungs from the legs or rarely other parts of the body (deep vein thrombosis).</a:t>
            </a:r>
          </a:p>
          <a:p>
            <a:pPr lvl="1"/>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962400"/>
            <a:ext cx="3200400" cy="2485644"/>
          </a:xfrm>
          <a:prstGeom prst="rect">
            <a:avLst/>
          </a:prstGeom>
        </p:spPr>
      </p:pic>
    </p:spTree>
    <p:extLst>
      <p:ext uri="{BB962C8B-B14F-4D97-AF65-F5344CB8AC3E}">
        <p14:creationId xmlns:p14="http://schemas.microsoft.com/office/powerpoint/2010/main" val="1421405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7239000" cy="4800600"/>
          </a:xfrm>
        </p:spPr>
        <p:txBody>
          <a:bodyPr>
            <a:normAutofit fontScale="70000" lnSpcReduction="20000"/>
          </a:bodyPr>
          <a:lstStyle/>
          <a:p>
            <a:pPr algn="l" rtl="0"/>
            <a:r>
              <a:rPr lang="en-US" dirty="0">
                <a:latin typeface="Times New Roman" pitchFamily="18" charset="0"/>
                <a:cs typeface="Times New Roman" pitchFamily="18" charset="0"/>
              </a:rPr>
              <a:t>Because the clots block blood flow to the lungs, pulmonary embolism can be life-threatening.</a:t>
            </a: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Common signs and symptoms include:</a:t>
            </a:r>
          </a:p>
          <a:p>
            <a:pPr lvl="1" algn="l" rtl="0"/>
            <a:r>
              <a:rPr lang="en-US" b="1" dirty="0">
                <a:latin typeface="Times New Roman" pitchFamily="18" charset="0"/>
                <a:cs typeface="Times New Roman" pitchFamily="18" charset="0"/>
              </a:rPr>
              <a:t>Shortness of breath </a:t>
            </a:r>
            <a:r>
              <a:rPr lang="en-US" dirty="0">
                <a:latin typeface="Times New Roman" pitchFamily="18" charset="0"/>
                <a:cs typeface="Times New Roman" pitchFamily="18" charset="0"/>
              </a:rPr>
              <a:t>This symptom typically appears suddenly and always gets worse with exertion.</a:t>
            </a:r>
          </a:p>
          <a:p>
            <a:pPr lvl="1" algn="l" rtl="0"/>
            <a:r>
              <a:rPr lang="en-US" b="1" dirty="0">
                <a:latin typeface="Times New Roman" pitchFamily="18" charset="0"/>
                <a:cs typeface="Times New Roman" pitchFamily="18" charset="0"/>
              </a:rPr>
              <a:t>Pleuritic chest pain</a:t>
            </a:r>
            <a:r>
              <a:rPr lang="en-US" dirty="0">
                <a:latin typeface="Times New Roman" pitchFamily="18" charset="0"/>
                <a:cs typeface="Times New Roman" pitchFamily="18" charset="0"/>
              </a:rPr>
              <a:t> You may feel like you're having a heart attack. The pain may become worse when you breathe deeply (pleurisy), cough, eat, bend or stoop. The pain will get worse with exertion but won't go away when you rest.</a:t>
            </a:r>
          </a:p>
          <a:p>
            <a:pPr lvl="1" algn="l" rtl="0"/>
            <a:r>
              <a:rPr lang="en-US" b="1" dirty="0">
                <a:latin typeface="Times New Roman" pitchFamily="18" charset="0"/>
                <a:cs typeface="Times New Roman" pitchFamily="18" charset="0"/>
              </a:rPr>
              <a:t>Cough </a:t>
            </a:r>
            <a:r>
              <a:rPr lang="en-US" dirty="0">
                <a:latin typeface="Times New Roman" pitchFamily="18" charset="0"/>
                <a:cs typeface="Times New Roman" pitchFamily="18" charset="0"/>
              </a:rPr>
              <a:t>The cough may produce bloody or blood-streaked sputum (Hemoptysis)</a:t>
            </a:r>
          </a:p>
          <a:p>
            <a:pPr lvl="1" algn="l" rtl="0"/>
            <a:r>
              <a:rPr lang="en-US" dirty="0">
                <a:latin typeface="Times New Roman" pitchFamily="18" charset="0"/>
                <a:cs typeface="Times New Roman" pitchFamily="18" charset="0"/>
              </a:rPr>
              <a:t>Fever rarely</a:t>
            </a:r>
          </a:p>
          <a:p>
            <a:pPr lvl="1" algn="l" rtl="0"/>
            <a:r>
              <a:rPr lang="en-US" dirty="0">
                <a:latin typeface="Times New Roman" pitchFamily="18" charset="0"/>
                <a:cs typeface="Times New Roman" pitchFamily="18" charset="0"/>
              </a:rPr>
              <a:t>Syncope</a:t>
            </a:r>
          </a:p>
          <a:p>
            <a:pPr lvl="1" algn="l" rtl="0"/>
            <a:r>
              <a:rPr lang="en-US" dirty="0">
                <a:latin typeface="Times New Roman" pitchFamily="18" charset="0"/>
                <a:cs typeface="Times New Roman" pitchFamily="18" charset="0"/>
              </a:rPr>
              <a:t>Evidence of DVT in the extremities</a:t>
            </a:r>
          </a:p>
          <a:p>
            <a:pPr lvl="2">
              <a:buNone/>
            </a:pPr>
            <a:endParaRPr lang="en-US" dirty="0"/>
          </a:p>
          <a:p>
            <a:pPr lvl="1">
              <a:buNone/>
            </a:pPr>
            <a:endParaRPr lang="en-US" dirty="0"/>
          </a:p>
        </p:txBody>
      </p:sp>
    </p:spTree>
    <p:extLst>
      <p:ext uri="{BB962C8B-B14F-4D97-AF65-F5344CB8AC3E}">
        <p14:creationId xmlns:p14="http://schemas.microsoft.com/office/powerpoint/2010/main" val="216726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l" rtl="0"/>
            <a:r>
              <a:rPr lang="en-US" dirty="0">
                <a:latin typeface="Times New Roman" pitchFamily="18" charset="0"/>
                <a:cs typeface="Times New Roman" pitchFamily="18" charset="0"/>
              </a:rPr>
              <a:t>Risk Factors</a:t>
            </a:r>
          </a:p>
          <a:p>
            <a:pPr lvl="1" algn="l" rtl="0"/>
            <a:r>
              <a:rPr lang="en-US" dirty="0">
                <a:latin typeface="Times New Roman" pitchFamily="18" charset="0"/>
                <a:cs typeface="Times New Roman" pitchFamily="18" charset="0"/>
              </a:rPr>
              <a:t>Previous DVT or PE</a:t>
            </a:r>
          </a:p>
          <a:p>
            <a:pPr lvl="1" algn="l" rtl="0"/>
            <a:r>
              <a:rPr lang="en-US" dirty="0">
                <a:latin typeface="Times New Roman" pitchFamily="18" charset="0"/>
                <a:cs typeface="Times New Roman" pitchFamily="18" charset="0"/>
              </a:rPr>
              <a:t>Tachycardia</a:t>
            </a:r>
          </a:p>
          <a:p>
            <a:pPr lvl="1" algn="l" rtl="0"/>
            <a:r>
              <a:rPr lang="en-US" dirty="0">
                <a:latin typeface="Times New Roman" pitchFamily="18" charset="0"/>
                <a:cs typeface="Times New Roman" pitchFamily="18" charset="0"/>
              </a:rPr>
              <a:t>Pregnancy? </a:t>
            </a:r>
          </a:p>
          <a:p>
            <a:pPr lvl="1" algn="l" rtl="0"/>
            <a:r>
              <a:rPr lang="en-US" dirty="0">
                <a:latin typeface="Times New Roman" pitchFamily="18" charset="0"/>
                <a:cs typeface="Times New Roman" pitchFamily="18" charset="0"/>
              </a:rPr>
              <a:t>Cancer?</a:t>
            </a:r>
          </a:p>
          <a:p>
            <a:pPr lvl="1" algn="l" rtl="0"/>
            <a:r>
              <a:rPr lang="en-US" dirty="0">
                <a:latin typeface="Times New Roman" pitchFamily="18" charset="0"/>
                <a:cs typeface="Times New Roman" pitchFamily="18" charset="0"/>
              </a:rPr>
              <a:t>Recent surgery</a:t>
            </a:r>
          </a:p>
          <a:p>
            <a:pPr lvl="1" algn="l" rtl="0"/>
            <a:r>
              <a:rPr lang="en-US" dirty="0">
                <a:latin typeface="Times New Roman" pitchFamily="18" charset="0"/>
                <a:cs typeface="Times New Roman" pitchFamily="18" charset="0"/>
              </a:rPr>
              <a:t>Prolonged bed rest? </a:t>
            </a:r>
          </a:p>
          <a:p>
            <a:pPr lvl="1" algn="l" rtl="0"/>
            <a:r>
              <a:rPr lang="en-US" dirty="0">
                <a:latin typeface="Times New Roman" pitchFamily="18" charset="0"/>
                <a:cs typeface="Times New Roman" pitchFamily="18" charset="0"/>
              </a:rPr>
              <a:t>Smoking (unknown) </a:t>
            </a:r>
          </a:p>
          <a:p>
            <a:pPr lvl="1" algn="l" rtl="0"/>
            <a:r>
              <a:rPr lang="en-US" dirty="0">
                <a:latin typeface="Times New Roman" pitchFamily="18" charset="0"/>
                <a:cs typeface="Times New Roman" pitchFamily="18" charset="0"/>
              </a:rPr>
              <a:t>Oral contraceptives ? </a:t>
            </a:r>
          </a:p>
          <a:p>
            <a:pPr lvl="1" algn="l" rtl="0"/>
            <a:r>
              <a:rPr lang="en-US" dirty="0">
                <a:latin typeface="Times New Roman" pitchFamily="18" charset="0"/>
                <a:cs typeface="Times New Roman" pitchFamily="18" charset="0"/>
              </a:rPr>
              <a:t>Obesity</a:t>
            </a:r>
          </a:p>
          <a:p>
            <a:pPr lvl="1" algn="l" rtl="0"/>
            <a:r>
              <a:rPr lang="en-US" dirty="0">
                <a:latin typeface="Times New Roman" pitchFamily="18" charset="0"/>
                <a:cs typeface="Times New Roman" pitchFamily="18" charset="0"/>
              </a:rPr>
              <a:t>Inherited blood disorders</a:t>
            </a:r>
          </a:p>
        </p:txBody>
      </p:sp>
    </p:spTree>
    <p:extLst>
      <p:ext uri="{BB962C8B-B14F-4D97-AF65-F5344CB8AC3E}">
        <p14:creationId xmlns:p14="http://schemas.microsoft.com/office/powerpoint/2010/main" val="4167960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7239000" cy="4495800"/>
          </a:xfrm>
        </p:spPr>
        <p:txBody>
          <a:bodyPr>
            <a:normAutofit/>
          </a:bodyPr>
          <a:lstStyle/>
          <a:p>
            <a:pPr algn="l" rtl="0"/>
            <a:r>
              <a:rPr lang="en-US" sz="2000" dirty="0">
                <a:latin typeface="Times New Roman" pitchFamily="18" charset="0"/>
                <a:cs typeface="Times New Roman" pitchFamily="18" charset="0"/>
              </a:rPr>
              <a:t>EKG-obtain to rule out cardiac etiology</a:t>
            </a:r>
          </a:p>
          <a:p>
            <a:pPr lvl="1" algn="l" rtl="0"/>
            <a:r>
              <a:rPr lang="en-US" sz="1800" dirty="0">
                <a:latin typeface="Times New Roman" pitchFamily="18" charset="0"/>
                <a:cs typeface="Times New Roman" pitchFamily="18" charset="0"/>
              </a:rPr>
              <a:t>Sinus tachycardia is the most common abnormality seen in 44% of PE patients.</a:t>
            </a:r>
          </a:p>
          <a:p>
            <a:pPr lvl="1" algn="l" rtl="0"/>
            <a:r>
              <a:rPr lang="en-US" sz="1800" dirty="0">
                <a:latin typeface="Times New Roman" pitchFamily="18" charset="0"/>
                <a:cs typeface="Times New Roman" pitchFamily="18" charset="0"/>
              </a:rPr>
              <a:t>Non-specific ST and T  wave changes.</a:t>
            </a:r>
          </a:p>
          <a:p>
            <a:pPr lvl="1" algn="l" rtl="0"/>
            <a:r>
              <a:rPr lang="en-US" sz="1800" dirty="0">
                <a:latin typeface="Times New Roman" pitchFamily="18" charset="0"/>
                <a:cs typeface="Times New Roman" pitchFamily="18" charset="0"/>
              </a:rPr>
              <a:t>The most common ECG finding in the setting of a pulmonary embolism is sinus tachycardia, however the "S1Q3T3" pattern which is rare (10% of patients) is </a:t>
            </a:r>
            <a:r>
              <a:rPr lang="en-US" sz="1800" dirty="0" err="1">
                <a:latin typeface="Times New Roman" pitchFamily="18" charset="0"/>
                <a:cs typeface="Times New Roman" pitchFamily="18" charset="0"/>
              </a:rPr>
              <a:t>considere</a:t>
            </a:r>
            <a:r>
              <a:rPr lang="en-US" sz="1800" dirty="0">
                <a:latin typeface="Times New Roman" pitchFamily="18" charset="0"/>
                <a:cs typeface="Times New Roman" pitchFamily="18" charset="0"/>
              </a:rPr>
              <a:t> classic “pathognomonic”. This is termed the </a:t>
            </a:r>
            <a:r>
              <a:rPr lang="en-US" sz="1800" dirty="0" err="1">
                <a:latin typeface="Times New Roman" pitchFamily="18" charset="0"/>
                <a:cs typeface="Times New Roman" pitchFamily="18" charset="0"/>
              </a:rPr>
              <a:t>McGinn</a:t>
            </a:r>
            <a:r>
              <a:rPr lang="en-US" sz="1800" dirty="0">
                <a:latin typeface="Times New Roman" pitchFamily="18" charset="0"/>
                <a:cs typeface="Times New Roman" pitchFamily="18" charset="0"/>
              </a:rPr>
              <a:t>-White sign.</a:t>
            </a:r>
          </a:p>
          <a:p>
            <a:pPr marL="292608" lvl="1" indent="0" algn="l" rtl="0">
              <a:buNone/>
            </a:pPr>
            <a:endParaRPr lang="en-US" sz="1800" dirty="0"/>
          </a:p>
          <a:p>
            <a:pPr lvl="1" algn="l" rtl="0"/>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191000"/>
            <a:ext cx="2819400" cy="2296702"/>
          </a:xfrm>
          <a:prstGeom prst="rect">
            <a:avLst/>
          </a:prstGeom>
        </p:spPr>
      </p:pic>
      <p:sp>
        <p:nvSpPr>
          <p:cNvPr id="8" name="TextBox 7"/>
          <p:cNvSpPr txBox="1"/>
          <p:nvPr/>
        </p:nvSpPr>
        <p:spPr>
          <a:xfrm>
            <a:off x="762000" y="4495800"/>
            <a:ext cx="4038600" cy="1200329"/>
          </a:xfrm>
          <a:prstGeom prst="rect">
            <a:avLst/>
          </a:prstGeom>
          <a:noFill/>
        </p:spPr>
        <p:txBody>
          <a:bodyPr wrap="square" rtlCol="1">
            <a:spAutoFit/>
          </a:bodyPr>
          <a:lstStyle/>
          <a:p>
            <a:r>
              <a:rPr lang="en-US" sz="2400" dirty="0">
                <a:solidFill>
                  <a:srgbClr val="0070C0"/>
                </a:solidFill>
                <a:latin typeface="Times New Roman" pitchFamily="18" charset="0"/>
                <a:cs typeface="Times New Roman" pitchFamily="18" charset="0"/>
              </a:rPr>
              <a:t>1) Large S wave in lead I</a:t>
            </a:r>
            <a:br>
              <a:rPr lang="en-US" sz="2400" dirty="0">
                <a:solidFill>
                  <a:srgbClr val="0070C0"/>
                </a:solidFill>
                <a:latin typeface="Times New Roman" pitchFamily="18" charset="0"/>
                <a:cs typeface="Times New Roman" pitchFamily="18" charset="0"/>
              </a:rPr>
            </a:br>
            <a:r>
              <a:rPr lang="en-US" sz="2400" dirty="0">
                <a:solidFill>
                  <a:srgbClr val="0070C0"/>
                </a:solidFill>
                <a:latin typeface="Times New Roman" pitchFamily="18" charset="0"/>
                <a:cs typeface="Times New Roman" pitchFamily="18" charset="0"/>
              </a:rPr>
              <a:t>2) Large Q wave in lead III</a:t>
            </a:r>
            <a:br>
              <a:rPr lang="en-US" sz="2400" dirty="0">
                <a:solidFill>
                  <a:srgbClr val="0070C0"/>
                </a:solidFill>
                <a:latin typeface="Times New Roman" pitchFamily="18" charset="0"/>
                <a:cs typeface="Times New Roman" pitchFamily="18" charset="0"/>
              </a:rPr>
            </a:br>
            <a:r>
              <a:rPr lang="en-US" sz="2400" dirty="0">
                <a:solidFill>
                  <a:srgbClr val="0070C0"/>
                </a:solidFill>
                <a:latin typeface="Times New Roman" pitchFamily="18" charset="0"/>
                <a:cs typeface="Times New Roman" pitchFamily="18" charset="0"/>
              </a:rPr>
              <a:t>3) Inverted T wave in lead III</a:t>
            </a:r>
            <a:endParaRPr lang="ar-JO"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76139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7239000" cy="5922336"/>
          </a:xfrm>
        </p:spPr>
        <p:txBody>
          <a:bodyPr/>
          <a:lstStyle/>
          <a:p>
            <a:pPr marL="0" indent="0">
              <a:buNone/>
            </a:pPr>
            <a:endParaRPr lang="en-US" dirty="0"/>
          </a:p>
          <a:p>
            <a:pPr algn="l" rtl="0"/>
            <a:r>
              <a:rPr lang="en-US" sz="2800" b="1" dirty="0">
                <a:latin typeface="Times New Roman" pitchFamily="18" charset="0"/>
                <a:cs typeface="Times New Roman" pitchFamily="18" charset="0"/>
              </a:rPr>
              <a:t>Chest X-ray : </a:t>
            </a:r>
            <a:r>
              <a:rPr lang="en-US" sz="2800" dirty="0">
                <a:latin typeface="Times New Roman" pitchFamily="18" charset="0"/>
                <a:cs typeface="Times New Roman" pitchFamily="18" charset="0"/>
              </a:rPr>
              <a:t>This noninvasive test shows images of your heart and lungs on film. Although X-rays can't diagnose pulmonary embolism and may even appear normal when pulmonary embolism exists, they can rule out conditions that mimic the disease.</a:t>
            </a:r>
          </a:p>
          <a:p>
            <a:pPr algn="l" rtl="0"/>
            <a:endParaRPr lang="en-US" sz="2800" dirty="0">
              <a:latin typeface="Times New Roman" pitchFamily="18" charset="0"/>
              <a:cs typeface="Times New Roman" pitchFamily="18" charset="0"/>
            </a:endParaRPr>
          </a:p>
          <a:p>
            <a:pPr algn="l" rtl="0"/>
            <a:r>
              <a:rPr lang="en-US" sz="2800" dirty="0">
                <a:latin typeface="Times New Roman" pitchFamily="18" charset="0"/>
                <a:cs typeface="Times New Roman" pitchFamily="18" charset="0"/>
              </a:rPr>
              <a:t>The diagnostic test is a CT angiography*</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a:p>
            <a:pPr marL="0" indent="0">
              <a:buNone/>
            </a:pPr>
            <a:endParaRPr lang="ar-JO" dirty="0"/>
          </a:p>
        </p:txBody>
      </p:sp>
    </p:spTree>
    <p:extLst>
      <p:ext uri="{BB962C8B-B14F-4D97-AF65-F5344CB8AC3E}">
        <p14:creationId xmlns:p14="http://schemas.microsoft.com/office/powerpoint/2010/main" val="1979491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76400"/>
            <a:ext cx="6400800" cy="4800600"/>
          </a:xfrm>
        </p:spPr>
      </p:pic>
      <p:sp>
        <p:nvSpPr>
          <p:cNvPr id="5" name="TextBox 4"/>
          <p:cNvSpPr txBox="1"/>
          <p:nvPr/>
        </p:nvSpPr>
        <p:spPr>
          <a:xfrm>
            <a:off x="2286000" y="457200"/>
            <a:ext cx="6096000" cy="923330"/>
          </a:xfrm>
          <a:prstGeom prst="rect">
            <a:avLst/>
          </a:prstGeom>
          <a:noFill/>
        </p:spPr>
        <p:txBody>
          <a:bodyPr wrap="square" rtlCol="1">
            <a:spAutoFit/>
          </a:bodyPr>
          <a:lstStyle/>
          <a:p>
            <a:r>
              <a:rPr lang="en-US" sz="5400" b="1" dirty="0">
                <a:solidFill>
                  <a:schemeClr val="bg1"/>
                </a:solidFill>
                <a:effectLst>
                  <a:outerShdw blurRad="38100" dist="38100" dir="2700000" algn="tl">
                    <a:srgbClr val="000000">
                      <a:alpha val="43137"/>
                    </a:srgbClr>
                  </a:outerShdw>
                </a:effectLst>
              </a:rPr>
              <a:t>Wells Criteria</a:t>
            </a:r>
            <a:endParaRPr lang="ar-JO"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76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39000" cy="1143000"/>
          </a:xfrm>
        </p:spPr>
        <p:txBody>
          <a:bodyPr>
            <a:normAutofit/>
          </a:bodyPr>
          <a:lstStyle/>
          <a:p>
            <a:r>
              <a:rPr lang="en-US" sz="6000" b="1" dirty="0">
                <a:solidFill>
                  <a:schemeClr val="bg1"/>
                </a:solidFill>
                <a:effectLst>
                  <a:outerShdw blurRad="38100" dist="38100" dir="2700000" algn="tl">
                    <a:srgbClr val="000000">
                      <a:alpha val="43137"/>
                    </a:srgbClr>
                  </a:outerShdw>
                </a:effectLst>
              </a:rPr>
              <a:t>Gastrointestinal </a:t>
            </a:r>
          </a:p>
        </p:txBody>
      </p:sp>
      <p:sp>
        <p:nvSpPr>
          <p:cNvPr id="3" name="Content Placeholder 2"/>
          <p:cNvSpPr>
            <a:spLocks noGrp="1"/>
          </p:cNvSpPr>
          <p:nvPr>
            <p:ph idx="1"/>
          </p:nvPr>
        </p:nvSpPr>
        <p:spPr/>
        <p:txBody>
          <a:bodyPr>
            <a:normAutofit lnSpcReduction="10000"/>
          </a:bodyPr>
          <a:lstStyle/>
          <a:p>
            <a:pPr algn="l" rtl="0"/>
            <a:r>
              <a:rPr lang="en-US" dirty="0">
                <a:latin typeface="Times New Roman" pitchFamily="18" charset="0"/>
                <a:cs typeface="Times New Roman" pitchFamily="18" charset="0"/>
              </a:rPr>
              <a:t>Etiology in up to 40% of chest pain complaints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Pain described as burning,  pressure, or dull.</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marL="0" indent="0" algn="l" rtl="0">
              <a:buNone/>
            </a:pPr>
            <a:r>
              <a:rPr lang="en-US" dirty="0">
                <a:latin typeface="Times New Roman" pitchFamily="18" charset="0"/>
                <a:cs typeface="Times New Roman" pitchFamily="18" charset="0"/>
              </a:rPr>
              <a:t>- Acid Reflux</a:t>
            </a:r>
          </a:p>
          <a:p>
            <a:pPr lvl="1" algn="l" rtl="0"/>
            <a:r>
              <a:rPr lang="en-US" dirty="0" err="1">
                <a:latin typeface="Times New Roman" pitchFamily="18" charset="0"/>
                <a:cs typeface="Times New Roman" pitchFamily="18" charset="0"/>
              </a:rPr>
              <a:t>Substernal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epigastric</a:t>
            </a:r>
            <a:r>
              <a:rPr lang="en-US" dirty="0">
                <a:latin typeface="Times New Roman" pitchFamily="18" charset="0"/>
                <a:cs typeface="Times New Roman" pitchFamily="18" charset="0"/>
              </a:rPr>
              <a:t> burning pain</a:t>
            </a:r>
          </a:p>
          <a:p>
            <a:pPr lvl="1" algn="l" rtl="0"/>
            <a:r>
              <a:rPr lang="en-US" dirty="0">
                <a:latin typeface="Times New Roman" pitchFamily="18" charset="0"/>
                <a:cs typeface="Times New Roman" pitchFamily="18" charset="0"/>
              </a:rPr>
              <a:t>Pain worse with alcohol, caffeine, certain foods</a:t>
            </a:r>
          </a:p>
          <a:p>
            <a:pPr lvl="1" algn="l" rtl="0"/>
            <a:r>
              <a:rPr lang="en-US" dirty="0">
                <a:latin typeface="Times New Roman" pitchFamily="18" charset="0"/>
                <a:cs typeface="Times New Roman" pitchFamily="18" charset="0"/>
              </a:rPr>
              <a:t>Worse supine and in the morning</a:t>
            </a:r>
          </a:p>
          <a:p>
            <a:pPr lvl="1" algn="l" rtl="0"/>
            <a:r>
              <a:rPr lang="en-US" dirty="0">
                <a:latin typeface="Times New Roman" pitchFamily="18" charset="0"/>
                <a:cs typeface="Times New Roman" pitchFamily="18" charset="0"/>
              </a:rPr>
              <a:t>Relieved with antacids</a:t>
            </a:r>
          </a:p>
        </p:txBody>
      </p:sp>
    </p:spTree>
    <p:extLst>
      <p:ext uri="{BB962C8B-B14F-4D97-AF65-F5344CB8AC3E}">
        <p14:creationId xmlns:p14="http://schemas.microsoft.com/office/powerpoint/2010/main" val="4129611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7239000" cy="4846320"/>
          </a:xfrm>
        </p:spPr>
        <p:txBody>
          <a:bodyPr>
            <a:normAutofit fontScale="85000" lnSpcReduction="10000"/>
          </a:bodyPr>
          <a:lstStyle/>
          <a:p>
            <a:pPr marL="0" indent="0" algn="l" rtl="0">
              <a:buNone/>
            </a:pPr>
            <a:r>
              <a:rPr lang="en-US" dirty="0">
                <a:latin typeface="Times New Roman" pitchFamily="18" charset="0"/>
                <a:cs typeface="Times New Roman" pitchFamily="18" charset="0"/>
              </a:rPr>
              <a:t>- Esophageal spasm</a:t>
            </a:r>
          </a:p>
          <a:p>
            <a:pPr lvl="1" algn="l" rtl="0"/>
            <a:r>
              <a:rPr lang="en-US" dirty="0">
                <a:latin typeface="Times New Roman" pitchFamily="18" charset="0"/>
                <a:cs typeface="Times New Roman" pitchFamily="18" charset="0"/>
              </a:rPr>
              <a:t>Often associated with reflux disease</a:t>
            </a:r>
          </a:p>
          <a:p>
            <a:pPr lvl="1" algn="l" rtl="0"/>
            <a:r>
              <a:rPr lang="en-US" dirty="0">
                <a:latin typeface="Times New Roman" pitchFamily="18" charset="0"/>
                <a:cs typeface="Times New Roman" pitchFamily="18" charset="0"/>
              </a:rPr>
              <a:t>painful contractions within the muscular tube connecting your mouth and stomach (esophagus).</a:t>
            </a:r>
          </a:p>
          <a:p>
            <a:pPr lvl="1" algn="l" rtl="0"/>
            <a:r>
              <a:rPr lang="en-US" dirty="0">
                <a:latin typeface="Times New Roman" pitchFamily="18" charset="0"/>
                <a:cs typeface="Times New Roman" pitchFamily="18" charset="0"/>
              </a:rPr>
              <a:t>Dull, pressure, sub-sternal  pain lasting for hours</a:t>
            </a:r>
          </a:p>
          <a:p>
            <a:pPr lvl="1" algn="l" rtl="0"/>
            <a:r>
              <a:rPr lang="en-US" dirty="0">
                <a:latin typeface="Times New Roman" pitchFamily="18" charset="0"/>
                <a:cs typeface="Times New Roman" pitchFamily="18" charset="0"/>
              </a:rPr>
              <a:t>Can be relieved with Nitroglycerin .</a:t>
            </a:r>
          </a:p>
          <a:p>
            <a:pPr lvl="2" algn="l" rtl="0"/>
            <a:r>
              <a:rPr lang="en-US" dirty="0">
                <a:latin typeface="Times New Roman" pitchFamily="18" charset="0"/>
                <a:cs typeface="Times New Roman" pitchFamily="18" charset="0"/>
              </a:rPr>
              <a:t>NTG relaxes smooth muscles</a:t>
            </a:r>
          </a:p>
          <a:p>
            <a:pPr marL="0" indent="0" algn="l" rtl="0">
              <a:buNone/>
            </a:pPr>
            <a:r>
              <a:rPr lang="en-US" dirty="0">
                <a:latin typeface="Times New Roman" pitchFamily="18" charset="0"/>
                <a:cs typeface="Times New Roman" pitchFamily="18" charset="0"/>
              </a:rPr>
              <a:t>- Peptic ulcer disease</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marL="0" indent="0" algn="l" rtl="0">
              <a:buNone/>
            </a:pPr>
            <a:r>
              <a:rPr lang="en-US" dirty="0">
                <a:latin typeface="Times New Roman" pitchFamily="18" charset="0"/>
                <a:cs typeface="Times New Roman" pitchFamily="18" charset="0"/>
              </a:rPr>
              <a:t>- Pancreatitis and gallbladder disease</a:t>
            </a:r>
          </a:p>
          <a:p>
            <a:pPr lvl="1" algn="l" rtl="0"/>
            <a:r>
              <a:rPr lang="en-US" dirty="0">
                <a:latin typeface="Times New Roman" pitchFamily="18" charset="0"/>
                <a:cs typeface="Times New Roman" pitchFamily="18" charset="0"/>
              </a:rPr>
              <a:t>Include lipase and liver function tests in your workup</a:t>
            </a:r>
          </a:p>
        </p:txBody>
      </p:sp>
    </p:spTree>
    <p:extLst>
      <p:ext uri="{BB962C8B-B14F-4D97-AF65-F5344CB8AC3E}">
        <p14:creationId xmlns:p14="http://schemas.microsoft.com/office/powerpoint/2010/main" val="44770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64447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Picture 2" descr="Image result for history taking"/>
          <p:cNvPicPr>
            <a:picLocks noChangeAspect="1" noChangeArrowheads="1"/>
          </p:cNvPicPr>
          <p:nvPr/>
        </p:nvPicPr>
        <p:blipFill>
          <a:blip r:embed="rId7" cstate="print"/>
          <a:srcRect/>
          <a:stretch>
            <a:fillRect/>
          </a:stretch>
        </p:blipFill>
        <p:spPr bwMode="auto">
          <a:xfrm>
            <a:off x="685800" y="457200"/>
            <a:ext cx="1219200" cy="1483941"/>
          </a:xfrm>
          <a:prstGeom prst="rect">
            <a:avLst/>
          </a:prstGeom>
          <a:noFill/>
        </p:spPr>
      </p:pic>
      <p:pic>
        <p:nvPicPr>
          <p:cNvPr id="19458" name="Picture 2" descr="Image result for chest pain ER"/>
          <p:cNvPicPr>
            <a:picLocks noChangeAspect="1" noChangeArrowheads="1"/>
          </p:cNvPicPr>
          <p:nvPr/>
        </p:nvPicPr>
        <p:blipFill>
          <a:blip r:embed="rId8" cstate="print"/>
          <a:srcRect/>
          <a:stretch>
            <a:fillRect/>
          </a:stretch>
        </p:blipFill>
        <p:spPr bwMode="auto">
          <a:xfrm>
            <a:off x="228600" y="5105400"/>
            <a:ext cx="1727198" cy="1295399"/>
          </a:xfrm>
          <a:prstGeom prst="rect">
            <a:avLst/>
          </a:prstGeom>
          <a:noFill/>
        </p:spPr>
      </p:pic>
      <p:pic>
        <p:nvPicPr>
          <p:cNvPr id="19460" name="Picture 4" descr="Image result for physical examination"/>
          <p:cNvPicPr>
            <a:picLocks noChangeAspect="1" noChangeArrowheads="1"/>
          </p:cNvPicPr>
          <p:nvPr/>
        </p:nvPicPr>
        <p:blipFill>
          <a:blip r:embed="rId9" cstate="print"/>
          <a:srcRect/>
          <a:stretch>
            <a:fillRect/>
          </a:stretch>
        </p:blipFill>
        <p:spPr bwMode="auto">
          <a:xfrm>
            <a:off x="381000" y="2667000"/>
            <a:ext cx="1638300" cy="147768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4294967295"/>
          </p:nvPr>
        </p:nvSpPr>
        <p:spPr>
          <a:xfrm>
            <a:off x="533400" y="1676400"/>
            <a:ext cx="8229600" cy="4389438"/>
          </a:xfrm>
        </p:spPr>
        <p:txBody>
          <a:bodyPr>
            <a:normAutofit lnSpcReduction="10000"/>
          </a:bodyPr>
          <a:lstStyle/>
          <a:p>
            <a:pPr marL="0" indent="0" algn="l" rtl="0">
              <a:buNone/>
            </a:pPr>
            <a:r>
              <a:rPr lang="en-US" sz="2400" dirty="0">
                <a:latin typeface="Times New Roman" pitchFamily="18" charset="0"/>
                <a:cs typeface="Times New Roman" pitchFamily="18" charset="0"/>
              </a:rPr>
              <a:t>- GERD is a chronic digestive disease which occurs when stomach acid or occasionally stomach content flows back into your food pipe (esophagus). The backwash (reflux) irritates the lining of your esophagus and causes GERD.</a:t>
            </a:r>
            <a:br>
              <a:rPr lang="en-US" sz="2400" dirty="0">
                <a:latin typeface="Times New Roman" pitchFamily="18" charset="0"/>
                <a:cs typeface="Times New Roman" pitchFamily="18" charset="0"/>
              </a:rPr>
            </a:b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The most-common symptoms of GERD are:</a:t>
            </a:r>
          </a:p>
          <a:p>
            <a:pPr algn="l" rtl="0" eaLnBrk="1" hangingPunct="1">
              <a:lnSpc>
                <a:spcPct val="80000"/>
              </a:lnSpc>
            </a:pPr>
            <a:r>
              <a:rPr lang="en-US" sz="2200" dirty="0">
                <a:latin typeface="Times New Roman" pitchFamily="18" charset="0"/>
                <a:cs typeface="Times New Roman" pitchFamily="18" charset="0"/>
              </a:rPr>
              <a:t>Heartburn</a:t>
            </a:r>
          </a:p>
          <a:p>
            <a:pPr algn="l" rtl="0" eaLnBrk="1" hangingPunct="1">
              <a:lnSpc>
                <a:spcPct val="80000"/>
              </a:lnSpc>
            </a:pPr>
            <a:r>
              <a:rPr lang="en-US" sz="2200" dirty="0">
                <a:latin typeface="Times New Roman" pitchFamily="18" charset="0"/>
                <a:cs typeface="Times New Roman" pitchFamily="18" charset="0"/>
              </a:rPr>
              <a:t>Regurgitation</a:t>
            </a:r>
          </a:p>
          <a:p>
            <a:pPr algn="l" rtl="0" eaLnBrk="1" hangingPunct="1">
              <a:lnSpc>
                <a:spcPct val="80000"/>
              </a:lnSpc>
            </a:pPr>
            <a:r>
              <a:rPr lang="en-US" sz="2200" dirty="0">
                <a:latin typeface="Times New Roman" pitchFamily="18" charset="0"/>
                <a:cs typeface="Times New Roman" pitchFamily="18" charset="0"/>
              </a:rPr>
              <a:t>Trouble swallowing (dysphagia)</a:t>
            </a:r>
          </a:p>
          <a:p>
            <a:pPr algn="l" rtl="0" eaLnBrk="1" hangingPunct="1">
              <a:lnSpc>
                <a:spcPct val="80000"/>
              </a:lnSpc>
            </a:pPr>
            <a:r>
              <a:rPr lang="en-US" sz="2200" dirty="0">
                <a:latin typeface="Times New Roman" pitchFamily="18" charset="0"/>
                <a:cs typeface="Times New Roman" pitchFamily="18" charset="0"/>
              </a:rPr>
              <a:t>GERD sometimes causes injury of the esophagus which leads </a:t>
            </a:r>
          </a:p>
          <a:p>
            <a:pPr marL="0" indent="0" algn="l" rtl="0" eaLnBrk="1" hangingPunct="1">
              <a:lnSpc>
                <a:spcPct val="80000"/>
              </a:lnSpc>
              <a:buNone/>
            </a:pPr>
            <a:r>
              <a:rPr lang="en-US" sz="2400" dirty="0">
                <a:solidFill>
                  <a:srgbClr val="0D0D0D"/>
                </a:solidFill>
                <a:latin typeface="Times New Roman" pitchFamily="18" charset="0"/>
                <a:cs typeface="Times New Roman" pitchFamily="18" charset="0"/>
              </a:rPr>
              <a:t>Reflux esophagitis </a:t>
            </a:r>
            <a:r>
              <a:rPr lang="en-US" sz="2200" dirty="0">
                <a:latin typeface="Times New Roman" pitchFamily="18" charset="0"/>
                <a:cs typeface="Times New Roman" pitchFamily="18" charset="0"/>
              </a:rPr>
              <a:t>– necrosis of esophageal epithelium causing ulcers near the junction of the stomach and esophagus which caused chest pain</a:t>
            </a:r>
          </a:p>
          <a:p>
            <a:pPr algn="l" rtl="0" eaLnBrk="1" hangingPunct="1">
              <a:lnSpc>
                <a:spcPct val="80000"/>
              </a:lnSpc>
            </a:pPr>
            <a:endParaRPr lang="ar-JO" sz="2200" dirty="0">
              <a:latin typeface="Times New Roman" pitchFamily="18" charset="0"/>
              <a:cs typeface="Times New Roman" pitchFamily="18" charset="0"/>
            </a:endParaRPr>
          </a:p>
        </p:txBody>
      </p:sp>
    </p:spTree>
    <p:extLst>
      <p:ext uri="{BB962C8B-B14F-4D97-AF65-F5344CB8AC3E}">
        <p14:creationId xmlns:p14="http://schemas.microsoft.com/office/powerpoint/2010/main" val="3324682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4294967295"/>
          </p:nvPr>
        </p:nvSpPr>
        <p:spPr>
          <a:xfrm>
            <a:off x="228600" y="2209800"/>
            <a:ext cx="8229600" cy="4389438"/>
          </a:xfrm>
        </p:spPr>
        <p:txBody>
          <a:bodyPr>
            <a:normAutofit/>
          </a:bodyPr>
          <a:lstStyle/>
          <a:p>
            <a:pPr algn="l" rtl="0" eaLnBrk="1" hangingPunct="1">
              <a:lnSpc>
                <a:spcPct val="80000"/>
              </a:lnSpc>
            </a:pPr>
            <a:r>
              <a:rPr lang="en-US" sz="2400" dirty="0">
                <a:latin typeface="Times New Roman" pitchFamily="18" charset="0"/>
                <a:cs typeface="Times New Roman" pitchFamily="18" charset="0"/>
              </a:rPr>
              <a:t>Useful investigations may include Esophageal pH Monitoring , barium swallow X-rays, esophageal </a:t>
            </a:r>
            <a:r>
              <a:rPr lang="en-US" sz="2400" dirty="0" err="1">
                <a:latin typeface="Times New Roman" pitchFamily="18" charset="0"/>
                <a:cs typeface="Times New Roman" pitchFamily="18" charset="0"/>
              </a:rPr>
              <a:t>manometry</a:t>
            </a:r>
            <a:r>
              <a:rPr lang="en-US" sz="2400" dirty="0">
                <a:latin typeface="Times New Roman" pitchFamily="18" charset="0"/>
                <a:cs typeface="Times New Roman" pitchFamily="18" charset="0"/>
              </a:rPr>
              <a:t> , and Esophagogastroduodenoscopy (EGD).</a:t>
            </a:r>
          </a:p>
          <a:p>
            <a:pPr algn="l" rtl="0" eaLnBrk="1" hangingPunct="1">
              <a:lnSpc>
                <a:spcPct val="80000"/>
              </a:lnSpc>
            </a:pPr>
            <a:endParaRPr lang="en-US" sz="2400" dirty="0">
              <a:latin typeface="Times New Roman" pitchFamily="18" charset="0"/>
              <a:cs typeface="Times New Roman" pitchFamily="18" charset="0"/>
            </a:endParaRPr>
          </a:p>
          <a:p>
            <a:pPr algn="l" rtl="0" eaLnBrk="1" hangingPunct="1">
              <a:lnSpc>
                <a:spcPct val="80000"/>
              </a:lnSpc>
            </a:pPr>
            <a:r>
              <a:rPr lang="en-US" sz="2400" dirty="0">
                <a:latin typeface="Times New Roman" pitchFamily="18" charset="0"/>
                <a:cs typeface="Times New Roman" pitchFamily="18" charset="0"/>
              </a:rPr>
              <a:t>The current gold standard for diagnosis of GERD is </a:t>
            </a:r>
            <a:r>
              <a:rPr lang="en-US" sz="2400" dirty="0">
                <a:latin typeface="Times New Roman" pitchFamily="18" charset="0"/>
                <a:cs typeface="Times New Roman" pitchFamily="18" charset="0"/>
                <a:hlinkClick r:id="rId2" tooltip="Esophageal pH monitoring"/>
              </a:rPr>
              <a:t>Esophageal pH monitoring</a:t>
            </a:r>
            <a:endParaRPr lang="en-US" sz="2400" dirty="0">
              <a:latin typeface="Times New Roman" pitchFamily="18" charset="0"/>
              <a:cs typeface="Times New Roman" pitchFamily="18" charset="0"/>
            </a:endParaRPr>
          </a:p>
          <a:p>
            <a:pPr algn="l" rtl="0" eaLnBrk="1" hangingPunct="1">
              <a:lnSpc>
                <a:spcPct val="80000"/>
              </a:lnSpc>
            </a:pPr>
            <a:endParaRPr lang="en-US" sz="2400" dirty="0">
              <a:latin typeface="Times New Roman" pitchFamily="18" charset="0"/>
              <a:cs typeface="Times New Roman" pitchFamily="18" charset="0"/>
            </a:endParaRPr>
          </a:p>
          <a:p>
            <a:pPr algn="l" rtl="0" eaLnBrk="1" hangingPunct="1">
              <a:lnSpc>
                <a:spcPct val="80000"/>
              </a:lnSpc>
            </a:pPr>
            <a:r>
              <a:rPr lang="en-US" sz="2400" dirty="0">
                <a:latin typeface="Times New Roman" pitchFamily="18" charset="0"/>
                <a:cs typeface="Times New Roman" pitchFamily="18" charset="0"/>
              </a:rPr>
              <a:t>One practice for diagnosis of GERD is a </a:t>
            </a:r>
            <a:r>
              <a:rPr lang="en-US" sz="2400" dirty="0">
                <a:solidFill>
                  <a:srgbClr val="0D0D0D"/>
                </a:solidFill>
                <a:latin typeface="Times New Roman" pitchFamily="18" charset="0"/>
                <a:cs typeface="Times New Roman" pitchFamily="18" charset="0"/>
              </a:rPr>
              <a:t>short-term treatment with proton pump inhibitors</a:t>
            </a:r>
            <a:r>
              <a:rPr lang="en-US" sz="2400" dirty="0">
                <a:latin typeface="Times New Roman" pitchFamily="18" charset="0"/>
                <a:cs typeface="Times New Roman" pitchFamily="18" charset="0"/>
              </a:rPr>
              <a:t>, with improvement in symptoms suggesting a positive diagnosis</a:t>
            </a:r>
          </a:p>
          <a:p>
            <a:pPr algn="l" eaLnBrk="1" hangingPunct="1">
              <a:lnSpc>
                <a:spcPct val="80000"/>
              </a:lnSpc>
            </a:pPr>
            <a:endParaRPr lang="ar-JO" sz="2400" dirty="0">
              <a:latin typeface="Times New Roman" pitchFamily="18" charset="0"/>
              <a:cs typeface="Times New Roman" pitchFamily="18" charset="0"/>
            </a:endParaRPr>
          </a:p>
        </p:txBody>
      </p:sp>
    </p:spTree>
    <p:extLst>
      <p:ext uri="{BB962C8B-B14F-4D97-AF65-F5344CB8AC3E}">
        <p14:creationId xmlns:p14="http://schemas.microsoft.com/office/powerpoint/2010/main" val="3130074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924800" cy="1143000"/>
          </a:xfrm>
        </p:spPr>
        <p:txBody>
          <a:bodyPr>
            <a:normAutofit/>
          </a:bodyPr>
          <a:lstStyle/>
          <a:p>
            <a:r>
              <a:rPr lang="en-US" sz="4000" b="1" dirty="0">
                <a:solidFill>
                  <a:schemeClr val="bg1"/>
                </a:solidFill>
                <a:effectLst>
                  <a:outerShdw blurRad="38100" dist="38100" dir="2700000" algn="tl">
                    <a:srgbClr val="000000">
                      <a:alpha val="43137"/>
                    </a:srgbClr>
                  </a:outerShdw>
                </a:effectLst>
              </a:rPr>
              <a:t>Boerhaave’s Syndrome</a:t>
            </a:r>
          </a:p>
        </p:txBody>
      </p:sp>
      <p:sp>
        <p:nvSpPr>
          <p:cNvPr id="3" name="Content Placeholder 2"/>
          <p:cNvSpPr>
            <a:spLocks noGrp="1"/>
          </p:cNvSpPr>
          <p:nvPr>
            <p:ph idx="1"/>
          </p:nvPr>
        </p:nvSpPr>
        <p:spPr>
          <a:xfrm>
            <a:off x="381000" y="1828800"/>
            <a:ext cx="8229600" cy="4525963"/>
          </a:xfrm>
        </p:spPr>
        <p:txBody>
          <a:bodyPr>
            <a:normAutofit fontScale="92500" lnSpcReduction="10000"/>
          </a:bodyPr>
          <a:lstStyle/>
          <a:p>
            <a:pPr algn="l" rtl="0"/>
            <a:r>
              <a:rPr lang="en-US" sz="2800" dirty="0">
                <a:latin typeface="Times New Roman" pitchFamily="18" charset="0"/>
                <a:cs typeface="Times New Roman" pitchFamily="18" charset="0"/>
              </a:rPr>
              <a:t>is a rupture of the esophageal wall usually due to medical instrumentation such as an endoscopy or due to forceful vomiting after excessive eating or binge drinking.</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Are you talking about </a:t>
            </a:r>
            <a:r>
              <a:rPr lang="en-US" sz="2800" dirty="0"/>
              <a:t> </a:t>
            </a:r>
            <a:r>
              <a:rPr lang="en-US" sz="2800" dirty="0">
                <a:latin typeface="Times New Roman" pitchFamily="18" charset="0"/>
                <a:cs typeface="Times New Roman" pitchFamily="18" charset="0"/>
                <a:hlinkClick r:id="rId2" tooltip="Mallory-Weiss syndrome"/>
              </a:rPr>
              <a:t>Mallory-Weiss syndrome</a:t>
            </a:r>
            <a:r>
              <a:rPr lang="en-US" sz="2800" dirty="0">
                <a:latin typeface="Times New Roman" pitchFamily="18" charset="0"/>
                <a:cs typeface="Times New Roman" pitchFamily="18" charset="0"/>
              </a:rPr>
              <a:t> ?</a:t>
            </a:r>
          </a:p>
          <a:p>
            <a:pPr marL="0" indent="0" algn="l" rtl="0">
              <a:buNone/>
            </a:pPr>
            <a:r>
              <a:rPr lang="en-US" sz="2800" dirty="0">
                <a:latin typeface="Times New Roman" pitchFamily="18" charset="0"/>
                <a:cs typeface="Times New Roman" pitchFamily="18" charset="0"/>
              </a:rPr>
              <a:t> </a:t>
            </a:r>
          </a:p>
          <a:p>
            <a:pPr algn="l" rtl="0"/>
            <a:r>
              <a:rPr lang="en-US" sz="2800" dirty="0">
                <a:latin typeface="Times New Roman" pitchFamily="18" charset="0"/>
                <a:cs typeface="Times New Roman" pitchFamily="18" charset="0"/>
              </a:rPr>
              <a:t>In most cases of Boerhaave's syndrome, the tear occurs at the </a:t>
            </a:r>
            <a:r>
              <a:rPr lang="en-US" sz="2800" dirty="0">
                <a:solidFill>
                  <a:schemeClr val="accent2"/>
                </a:solidFill>
                <a:latin typeface="Times New Roman" pitchFamily="18" charset="0"/>
                <a:cs typeface="Times New Roman" pitchFamily="18" charset="0"/>
              </a:rPr>
              <a:t>left </a:t>
            </a:r>
            <a:r>
              <a:rPr lang="en-US" sz="2800" dirty="0" err="1">
                <a:solidFill>
                  <a:schemeClr val="accent2"/>
                </a:solidFill>
                <a:latin typeface="Times New Roman" pitchFamily="18" charset="0"/>
                <a:cs typeface="Times New Roman" pitchFamily="18" charset="0"/>
              </a:rPr>
              <a:t>postero</a:t>
            </a:r>
            <a:r>
              <a:rPr lang="en-US" sz="2800" dirty="0">
                <a:solidFill>
                  <a:schemeClr val="accent2"/>
                </a:solidFill>
                <a:latin typeface="Times New Roman" pitchFamily="18" charset="0"/>
                <a:cs typeface="Times New Roman" pitchFamily="18" charset="0"/>
              </a:rPr>
              <a:t>-lateral aspect of the distal esophagus </a:t>
            </a:r>
            <a:r>
              <a:rPr lang="en-US" sz="2800" dirty="0">
                <a:latin typeface="Times New Roman" pitchFamily="18" charset="0"/>
                <a:cs typeface="Times New Roman" pitchFamily="18" charset="0"/>
              </a:rPr>
              <a:t>and extends for several centimeters.</a:t>
            </a:r>
          </a:p>
          <a:p>
            <a:pPr algn="l" rtl="0"/>
            <a:endParaRPr lang="en-US" sz="2800" dirty="0">
              <a:latin typeface="Times New Roman" pitchFamily="18" charset="0"/>
              <a:cs typeface="Times New Roman" pitchFamily="18" charset="0"/>
            </a:endParaRPr>
          </a:p>
          <a:p>
            <a:pPr algn="l" rtl="0"/>
            <a:r>
              <a:rPr lang="en-US" sz="2800" b="1" dirty="0">
                <a:latin typeface="Times New Roman" pitchFamily="18" charset="0"/>
                <a:cs typeface="Times New Roman" pitchFamily="18" charset="0"/>
              </a:rPr>
              <a:t>It’s the GI indication for ER</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3485308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229600" cy="4525963"/>
          </a:xfrm>
        </p:spPr>
        <p:txBody>
          <a:bodyPr/>
          <a:lstStyle/>
          <a:p>
            <a:pPr algn="l" rtl="0"/>
            <a:r>
              <a:rPr lang="en-US" sz="2800" b="1" dirty="0">
                <a:solidFill>
                  <a:schemeClr val="accent2"/>
                </a:solidFill>
                <a:latin typeface="Times New Roman" pitchFamily="18" charset="0"/>
                <a:cs typeface="Times New Roman" pitchFamily="18" charset="0"/>
              </a:rPr>
              <a:t>The classic history </a:t>
            </a:r>
            <a:r>
              <a:rPr lang="en-US" sz="2400" dirty="0">
                <a:latin typeface="Times New Roman" pitchFamily="18" charset="0"/>
                <a:cs typeface="Times New Roman" pitchFamily="18" charset="0"/>
              </a:rPr>
              <a:t>of Esophageal rupture is one of severe vomiting followed by excruciating retrosternal chest and upper abdominal pain.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Odynophagia, tachypnea , dyspnea, Sudden onset of severe pain radiating to the back.</a:t>
            </a:r>
          </a:p>
          <a:p>
            <a:pPr algn="l" rtl="0"/>
            <a:r>
              <a:rPr lang="en-US" sz="2400" dirty="0">
                <a:latin typeface="Times New Roman" pitchFamily="18" charset="0"/>
                <a:cs typeface="Times New Roman" pitchFamily="18" charset="0"/>
              </a:rPr>
              <a:t>Fever, and shock develop rapidly thereafter.</a:t>
            </a:r>
          </a:p>
          <a:p>
            <a:pPr algn="l" rtl="0"/>
            <a:r>
              <a:rPr lang="en-US" dirty="0">
                <a:latin typeface="Times New Roman" pitchFamily="18" charset="0"/>
                <a:cs typeface="Times New Roman" pitchFamily="18" charset="0"/>
              </a:rPr>
              <a:t>Mortality is 10-50% and directly related to the delay in making the diagnosis and initiating treatment.</a:t>
            </a:r>
          </a:p>
          <a:p>
            <a:pPr algn="l" rtl="0"/>
            <a:endParaRPr lang="en-US" dirty="0">
              <a:latin typeface="Times New Roman" pitchFamily="18" charset="0"/>
              <a:cs typeface="Times New Roman" pitchFamily="18" charset="0"/>
            </a:endParaRPr>
          </a:p>
          <a:p>
            <a:endParaRPr lang="ar-JO" dirty="0"/>
          </a:p>
        </p:txBody>
      </p:sp>
    </p:spTree>
    <p:extLst>
      <p:ext uri="{BB962C8B-B14F-4D97-AF65-F5344CB8AC3E}">
        <p14:creationId xmlns:p14="http://schemas.microsoft.com/office/powerpoint/2010/main" val="985737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pPr algn="l" rtl="0"/>
            <a:r>
              <a:rPr lang="en-US" sz="2400" dirty="0">
                <a:latin typeface="Times New Roman" pitchFamily="18" charset="0"/>
                <a:cs typeface="Times New Roman" pitchFamily="18" charset="0"/>
              </a:rPr>
              <a:t>Physical examination is usually </a:t>
            </a:r>
            <a:r>
              <a:rPr lang="en-US" sz="2400" b="1" dirty="0">
                <a:latin typeface="Times New Roman" pitchFamily="18" charset="0"/>
                <a:cs typeface="Times New Roman" pitchFamily="18" charset="0"/>
              </a:rPr>
              <a:t>not helpful</a:t>
            </a:r>
            <a:r>
              <a:rPr lang="en-US" sz="2400" dirty="0">
                <a:latin typeface="Times New Roman" pitchFamily="18" charset="0"/>
                <a:cs typeface="Times New Roman" pitchFamily="18" charset="0"/>
              </a:rPr>
              <a:t>, particularly early in the course. </a:t>
            </a:r>
          </a:p>
          <a:p>
            <a:pPr algn="l" rtl="0"/>
            <a:r>
              <a:rPr lang="en-US" sz="2400" dirty="0">
                <a:latin typeface="Times New Roman" pitchFamily="18" charset="0"/>
                <a:cs typeface="Times New Roman" pitchFamily="18" charset="0"/>
              </a:rPr>
              <a:t>Subcutaneous emphysema (crepitation) is an important diagnostic finding but is not very sensitive.</a:t>
            </a:r>
          </a:p>
          <a:p>
            <a:pPr algn="l" rtl="0"/>
            <a:r>
              <a:rPr lang="en-US" sz="2400" b="1" dirty="0" err="1">
                <a:solidFill>
                  <a:schemeClr val="accent2"/>
                </a:solidFill>
                <a:latin typeface="Times New Roman" pitchFamily="18" charset="0"/>
                <a:cs typeface="Times New Roman" pitchFamily="18" charset="0"/>
              </a:rPr>
              <a:t>Mackler's</a:t>
            </a:r>
            <a:r>
              <a:rPr lang="en-US" sz="2400" b="1" dirty="0">
                <a:solidFill>
                  <a:schemeClr val="accent2"/>
                </a:solidFill>
                <a:latin typeface="Times New Roman" pitchFamily="18" charset="0"/>
                <a:cs typeface="Times New Roman" pitchFamily="18" charset="0"/>
              </a:rPr>
              <a:t> triad </a:t>
            </a:r>
            <a:r>
              <a:rPr lang="en-US" sz="2400" dirty="0">
                <a:latin typeface="Times New Roman" pitchFamily="18" charset="0"/>
                <a:cs typeface="Times New Roman" pitchFamily="18" charset="0"/>
              </a:rPr>
              <a:t>includes chest pain, vomiting, and subcutaneous emphysema , and while it is a classical presentation, it is only present in 14% of people.</a:t>
            </a:r>
          </a:p>
          <a:p>
            <a:pPr algn="l" rtl="0"/>
            <a:r>
              <a:rPr lang="en-US" sz="2400" dirty="0" err="1">
                <a:latin typeface="Times New Roman" pitchFamily="18" charset="0"/>
                <a:cs typeface="Times New Roman" pitchFamily="18" charset="0"/>
              </a:rPr>
              <a:t>Mediastinal</a:t>
            </a:r>
            <a:r>
              <a:rPr lang="en-US" sz="2400" dirty="0">
                <a:latin typeface="Times New Roman" pitchFamily="18" charset="0"/>
                <a:cs typeface="Times New Roman" pitchFamily="18" charset="0"/>
              </a:rPr>
              <a:t> contamination of stomach contents can lead to </a:t>
            </a:r>
            <a:r>
              <a:rPr lang="en-US" sz="2400" dirty="0" err="1">
                <a:latin typeface="Times New Roman" pitchFamily="18" charset="0"/>
                <a:cs typeface="Times New Roman" pitchFamily="18" charset="0"/>
              </a:rPr>
              <a:t>mediastinitis</a:t>
            </a:r>
            <a:r>
              <a:rPr lang="en-US" sz="2400" dirty="0">
                <a:latin typeface="Times New Roman" pitchFamily="18" charset="0"/>
                <a:cs typeface="Times New Roman" pitchFamily="18" charset="0"/>
              </a:rPr>
              <a:t> and sepsis. </a:t>
            </a:r>
          </a:p>
          <a:p>
            <a:pPr algn="l" rtl="0"/>
            <a:endParaRPr lang="ar-JO" sz="2400" dirty="0">
              <a:latin typeface="Times New Roman" pitchFamily="18" charset="0"/>
              <a:cs typeface="Times New Roman" pitchFamily="18" charset="0"/>
            </a:endParaRPr>
          </a:p>
        </p:txBody>
      </p:sp>
    </p:spTree>
    <p:extLst>
      <p:ext uri="{BB962C8B-B14F-4D97-AF65-F5344CB8AC3E}">
        <p14:creationId xmlns:p14="http://schemas.microsoft.com/office/powerpoint/2010/main" val="183662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sz="2400" dirty="0">
                <a:latin typeface="Times New Roman" pitchFamily="18" charset="0"/>
                <a:cs typeface="Times New Roman" pitchFamily="18" charset="0"/>
              </a:rPr>
              <a:t>The diagnosis of Boerhaave's syndrome is suggested on the plain chest radiography and confirmed by chest CT scan</a:t>
            </a:r>
            <a:r>
              <a:rPr lang="en-US" sz="2400" dirty="0"/>
              <a:t>.</a:t>
            </a:r>
          </a:p>
          <a:p>
            <a:pPr algn="l" rtl="0"/>
            <a:endParaRPr lang="en-US" sz="2400" dirty="0"/>
          </a:p>
          <a:p>
            <a:pPr algn="l" rtl="0"/>
            <a:r>
              <a:rPr lang="en-US" sz="2400" dirty="0">
                <a:latin typeface="Times New Roman" pitchFamily="18" charset="0"/>
                <a:cs typeface="Times New Roman" pitchFamily="18" charset="0"/>
              </a:rPr>
              <a:t>Chest radiograph is almost always abnormal in patients with Boerhaave's syndrome and usually reveals </a:t>
            </a:r>
            <a:r>
              <a:rPr lang="en-US" sz="2400" dirty="0" err="1">
                <a:latin typeface="Times New Roman" pitchFamily="18" charset="0"/>
                <a:cs typeface="Times New Roman" pitchFamily="18" charset="0"/>
              </a:rPr>
              <a:t>mediastinal</a:t>
            </a:r>
            <a:r>
              <a:rPr lang="en-US" sz="2400" dirty="0">
                <a:latin typeface="Times New Roman" pitchFamily="18" charset="0"/>
                <a:cs typeface="Times New Roman" pitchFamily="18" charset="0"/>
              </a:rPr>
              <a:t> air adjacent to the aorta.  </a:t>
            </a:r>
            <a:endParaRPr lang="ar-JO" sz="24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810000"/>
            <a:ext cx="2350958" cy="2688907"/>
          </a:xfrm>
          <a:prstGeom prst="rect">
            <a:avLst/>
          </a:prstGeom>
        </p:spPr>
      </p:pic>
    </p:spTree>
    <p:extLst>
      <p:ext uri="{BB962C8B-B14F-4D97-AF65-F5344CB8AC3E}">
        <p14:creationId xmlns:p14="http://schemas.microsoft.com/office/powerpoint/2010/main" val="3907777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8229600" cy="1143000"/>
          </a:xfrm>
        </p:spPr>
        <p:txBody>
          <a:bodyPr/>
          <a:lstStyle/>
          <a:p>
            <a:r>
              <a:rPr lang="en-US" sz="5400" b="1" dirty="0">
                <a:solidFill>
                  <a:schemeClr val="bg1"/>
                </a:solidFill>
                <a:effectLst>
                  <a:outerShdw blurRad="38100" dist="38100" dir="2700000" algn="tl">
                    <a:srgbClr val="000000">
                      <a:alpha val="43137"/>
                    </a:srgbClr>
                  </a:outerShdw>
                </a:effectLst>
              </a:rPr>
              <a:t>Herpes zoster	</a:t>
            </a:r>
            <a:endParaRPr lang="ar-YE" sz="5400" b="1" dirty="0">
              <a:solidFill>
                <a:schemeClr val="bg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533400" y="1828800"/>
            <a:ext cx="8229600" cy="4525963"/>
          </a:xfrm>
        </p:spPr>
        <p:txBody>
          <a:bodyPr/>
          <a:lstStyle/>
          <a:p>
            <a:pPr algn="l" rtl="0"/>
            <a:r>
              <a:rPr lang="en-US" sz="2400" dirty="0">
                <a:latin typeface="Times New Roman" pitchFamily="18" charset="0"/>
                <a:cs typeface="Times New Roman" pitchFamily="18" charset="0"/>
              </a:rPr>
              <a:t>Shingles is a viral infection that causes a painful rash. Although shingles can occur anywhere on your body, it most often appears as a single stripe of blisters that wraps around either the left or the right side of your trunk.</a:t>
            </a:r>
          </a:p>
          <a:p>
            <a:pPr algn="l" rtl="0"/>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Shingles is caused by the varicella-zoster virus — the same virus that causes chickenpox. After you've had chickenpox, the virus lies inactive in nerve tissue near your spinal cord and brain. Years later, the virus may reactivate as shingles.</a:t>
            </a:r>
          </a:p>
          <a:p>
            <a:pPr algn="l" rtl="0"/>
            <a:endParaRPr lang="en-US" sz="2400" dirty="0">
              <a:latin typeface="Times New Roman" pitchFamily="18" charset="0"/>
              <a:cs typeface="Times New Roman" pitchFamily="18" charset="0"/>
            </a:endParaRPr>
          </a:p>
          <a:p>
            <a:pPr algn="l" rtl="0"/>
            <a:endParaRPr lang="en-US" sz="2400" dirty="0">
              <a:latin typeface="Times New Roman" pitchFamily="18" charset="0"/>
              <a:cs typeface="Times New Roman" pitchFamily="18" charset="0"/>
            </a:endParaRPr>
          </a:p>
          <a:p>
            <a:pPr algn="l" rtl="0"/>
            <a:endParaRPr lang="en-US" sz="2400" dirty="0">
              <a:latin typeface="Times New Roman" pitchFamily="18" charset="0"/>
              <a:cs typeface="Times New Roman" pitchFamily="18" charset="0"/>
            </a:endParaRPr>
          </a:p>
          <a:p>
            <a:endParaRPr lang="ar-YE" dirty="0"/>
          </a:p>
        </p:txBody>
      </p:sp>
    </p:spTree>
    <p:extLst>
      <p:ext uri="{BB962C8B-B14F-4D97-AF65-F5344CB8AC3E}">
        <p14:creationId xmlns:p14="http://schemas.microsoft.com/office/powerpoint/2010/main" val="3533917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sz="2800" dirty="0">
                <a:latin typeface="Times New Roman" pitchFamily="18" charset="0"/>
                <a:cs typeface="Times New Roman" pitchFamily="18" charset="0"/>
              </a:rPr>
              <a:t>Shingles can present as acute chest pain. The pain is usually burning with sensitivity to touch and with red rash that begins a few days after the pain that itches. </a:t>
            </a:r>
          </a:p>
          <a:p>
            <a:pPr algn="l" rtl="0"/>
            <a:endParaRPr lang="ar-JO" sz="2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200400"/>
            <a:ext cx="4191000" cy="3078345"/>
          </a:xfrm>
          <a:prstGeom prst="rect">
            <a:avLst/>
          </a:prstGeom>
        </p:spPr>
      </p:pic>
    </p:spTree>
    <p:extLst>
      <p:ext uri="{BB962C8B-B14F-4D97-AF65-F5344CB8AC3E}">
        <p14:creationId xmlns:p14="http://schemas.microsoft.com/office/powerpoint/2010/main" val="2533592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b="1" dirty="0">
                <a:solidFill>
                  <a:schemeClr val="bg1"/>
                </a:solidFill>
                <a:effectLst>
                  <a:outerShdw blurRad="38100" dist="38100" dir="2700000" algn="tl">
                    <a:srgbClr val="000000">
                      <a:alpha val="43137"/>
                    </a:srgbClr>
                  </a:outerShdw>
                </a:effectLst>
              </a:rPr>
              <a:t>Musculoskeletal Pain</a:t>
            </a:r>
            <a:endParaRPr lang="en-CA" sz="5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30763"/>
          </a:xfrm>
        </p:spPr>
        <p:txBody>
          <a:bodyPr>
            <a:normAutofit fontScale="92500" lnSpcReduction="20000"/>
          </a:bodyPr>
          <a:lstStyle/>
          <a:p>
            <a:pPr algn="l" rtl="0"/>
            <a:r>
              <a:rPr lang="en-US" dirty="0">
                <a:latin typeface="Times New Roman" pitchFamily="18" charset="0"/>
                <a:cs typeface="Times New Roman" pitchFamily="18" charset="0"/>
              </a:rPr>
              <a:t>Roughly 28% of patients presenting with chest pain, in whom an MI has been ruled out , suffer from musculoskeletal or chest wall pain. </a:t>
            </a:r>
          </a:p>
          <a:p>
            <a:pPr algn="l" rtl="0"/>
            <a:r>
              <a:rPr lang="en-US" dirty="0">
                <a:latin typeface="Times New Roman" pitchFamily="18" charset="0"/>
                <a:cs typeface="Times New Roman" pitchFamily="18" charset="0"/>
              </a:rPr>
              <a:t>Causes include: </a:t>
            </a:r>
          </a:p>
          <a:p>
            <a:pPr marL="0" indent="0" algn="l" rtl="0">
              <a:buNone/>
            </a:pP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Costochondritis</a:t>
            </a:r>
            <a:r>
              <a:rPr lang="en-US" dirty="0">
                <a:latin typeface="Times New Roman" pitchFamily="18" charset="0"/>
                <a:cs typeface="Times New Roman" pitchFamily="18" charset="0"/>
              </a:rPr>
              <a:t> </a:t>
            </a:r>
          </a:p>
          <a:p>
            <a:pPr marL="0" indent="0" algn="l" rtl="0">
              <a:buNone/>
            </a:pPr>
            <a:r>
              <a:rPr lang="en-US" dirty="0">
                <a:latin typeface="Times New Roman" pitchFamily="18" charset="0"/>
                <a:cs typeface="Times New Roman" pitchFamily="18" charset="0"/>
              </a:rPr>
              <a:t> 2- rib fracture and </a:t>
            </a:r>
          </a:p>
          <a:p>
            <a:pPr marL="0" indent="0" algn="l" rtl="0">
              <a:buNone/>
            </a:pPr>
            <a:r>
              <a:rPr lang="en-US" dirty="0">
                <a:latin typeface="Times New Roman" pitchFamily="18" charset="0"/>
                <a:cs typeface="Times New Roman" pitchFamily="18" charset="0"/>
              </a:rPr>
              <a:t> 3- myalgia </a:t>
            </a:r>
          </a:p>
          <a:p>
            <a:pPr marL="0" indent="0" algn="l" rtl="0">
              <a:buNone/>
            </a:pPr>
            <a:r>
              <a:rPr lang="en-US" dirty="0">
                <a:latin typeface="Times New Roman" pitchFamily="18" charset="0"/>
                <a:cs typeface="Times New Roman" pitchFamily="18" charset="0"/>
              </a:rPr>
              <a:t>- Pain is usually reproducible upon palpation. Passive extension, flexion and rotation of the cervical and thoracic spine can be helpful in reproducing musculoskeletal chest pain.</a:t>
            </a:r>
          </a:p>
          <a:p>
            <a:endParaRPr lang="en-CA" dirty="0"/>
          </a:p>
        </p:txBody>
      </p:sp>
    </p:spTree>
    <p:extLst>
      <p:ext uri="{BB962C8B-B14F-4D97-AF65-F5344CB8AC3E}">
        <p14:creationId xmlns:p14="http://schemas.microsoft.com/office/powerpoint/2010/main" val="57816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b="1" dirty="0">
                <a:solidFill>
                  <a:schemeClr val="bg1"/>
                </a:solidFill>
                <a:effectLst>
                  <a:outerShdw blurRad="38100" dist="38100" dir="2700000" algn="tl">
                    <a:srgbClr val="000000">
                      <a:alpha val="43137"/>
                    </a:srgbClr>
                  </a:outerShdw>
                </a:effectLst>
              </a:rPr>
              <a:t> 1- </a:t>
            </a:r>
            <a:r>
              <a:rPr lang="en-US" b="1" dirty="0" err="1">
                <a:solidFill>
                  <a:schemeClr val="bg1"/>
                </a:solidFill>
                <a:effectLst>
                  <a:outerShdw blurRad="38100" dist="38100" dir="2700000" algn="tl">
                    <a:srgbClr val="000000">
                      <a:alpha val="43137"/>
                    </a:srgbClr>
                  </a:outerShdw>
                </a:effectLst>
              </a:rPr>
              <a:t>Cardiogenic</a:t>
            </a:r>
            <a:r>
              <a:rPr lang="en-US" b="1" dirty="0">
                <a:solidFill>
                  <a:schemeClr val="bg1"/>
                </a:solidFill>
                <a:effectLst>
                  <a:outerShdw blurRad="38100" dist="38100" dir="2700000" algn="tl">
                    <a:srgbClr val="000000">
                      <a:alpha val="43137"/>
                    </a:srgbClr>
                  </a:outerShdw>
                </a:effectLst>
              </a:rPr>
              <a:t> causes </a:t>
            </a:r>
          </a:p>
        </p:txBody>
      </p:sp>
      <p:grpSp>
        <p:nvGrpSpPr>
          <p:cNvPr id="6" name="Group 5"/>
          <p:cNvGrpSpPr/>
          <p:nvPr/>
        </p:nvGrpSpPr>
        <p:grpSpPr>
          <a:xfrm>
            <a:off x="3137148" y="1143000"/>
            <a:ext cx="2260103" cy="1676400"/>
            <a:chOff x="1190" y="507960"/>
            <a:chExt cx="1269503" cy="1269503"/>
          </a:xfrm>
        </p:grpSpPr>
        <p:sp>
          <p:nvSpPr>
            <p:cNvPr id="7" name="Oval 6"/>
            <p:cNvSpPr/>
            <p:nvPr/>
          </p:nvSpPr>
          <p:spPr>
            <a:xfrm>
              <a:off x="1190" y="507960"/>
              <a:ext cx="1269503" cy="1269503"/>
            </a:xfrm>
            <a:prstGeom prst="ellipse">
              <a:avLst/>
            </a:prstGeom>
          </p:spPr>
          <p:style>
            <a:lnRef idx="0">
              <a:schemeClr val="accent2"/>
            </a:lnRef>
            <a:fillRef idx="3">
              <a:schemeClr val="accent2"/>
            </a:fillRef>
            <a:effectRef idx="3">
              <a:schemeClr val="accent2"/>
            </a:effectRef>
            <a:fontRef idx="minor">
              <a:schemeClr val="lt1"/>
            </a:fontRef>
          </p:style>
        </p:sp>
        <p:sp>
          <p:nvSpPr>
            <p:cNvPr id="8" name="Oval 4"/>
            <p:cNvSpPr/>
            <p:nvPr/>
          </p:nvSpPr>
          <p:spPr>
            <a:xfrm>
              <a:off x="187105" y="693874"/>
              <a:ext cx="897673" cy="89767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a:t>Cardiac causes of chest pain </a:t>
              </a:r>
            </a:p>
          </p:txBody>
        </p:sp>
      </p:grpSp>
      <p:sp>
        <p:nvSpPr>
          <p:cNvPr id="9" name="Rectangle 8"/>
          <p:cNvSpPr/>
          <p:nvPr/>
        </p:nvSpPr>
        <p:spPr>
          <a:xfrm>
            <a:off x="2743200" y="2883558"/>
            <a:ext cx="3505200" cy="3139321"/>
          </a:xfrm>
          <a:prstGeom prst="rect">
            <a:avLst/>
          </a:prstGeom>
        </p:spPr>
        <p:txBody>
          <a:bodyPr wrap="square">
            <a:spAutoFit/>
          </a:bodyPr>
          <a:lstStyle/>
          <a:p>
            <a:pPr>
              <a:buFont typeface="Wingdings" pitchFamily="2" charset="2"/>
              <a:buChar char="q"/>
            </a:pPr>
            <a:r>
              <a:rPr lang="en-US" b="1" dirty="0"/>
              <a:t>Ischemic:</a:t>
            </a:r>
            <a:r>
              <a:rPr lang="en-US" dirty="0"/>
              <a:t> causes;</a:t>
            </a:r>
          </a:p>
          <a:p>
            <a:endParaRPr lang="en-US" dirty="0"/>
          </a:p>
          <a:p>
            <a:r>
              <a:rPr lang="en-US" dirty="0"/>
              <a:t> Myocardial Infarction (MI), CAD (Angina pectoris), Aortic </a:t>
            </a:r>
            <a:r>
              <a:rPr lang="en-US" dirty="0" err="1"/>
              <a:t>Stenosis</a:t>
            </a:r>
            <a:r>
              <a:rPr lang="en-US" dirty="0"/>
              <a:t>, Coronary Vasospasm, Hypertrophic </a:t>
            </a:r>
            <a:r>
              <a:rPr lang="en-US" dirty="0" err="1"/>
              <a:t>Cardiomyopathy</a:t>
            </a:r>
            <a:r>
              <a:rPr lang="en-US" dirty="0"/>
              <a:t>.</a:t>
            </a:r>
          </a:p>
          <a:p>
            <a:r>
              <a:rPr lang="en-US" dirty="0"/>
              <a:t> </a:t>
            </a:r>
          </a:p>
          <a:p>
            <a:pPr>
              <a:buFont typeface="Wingdings" pitchFamily="2" charset="2"/>
              <a:buChar char="q"/>
            </a:pPr>
            <a:r>
              <a:rPr lang="en-US" b="1" dirty="0" err="1"/>
              <a:t>Nonischemic</a:t>
            </a:r>
            <a:r>
              <a:rPr lang="en-US" b="1" dirty="0"/>
              <a:t>:</a:t>
            </a:r>
            <a:r>
              <a:rPr lang="en-US" dirty="0"/>
              <a:t> causes include; </a:t>
            </a:r>
          </a:p>
          <a:p>
            <a:endParaRPr lang="en-US" dirty="0"/>
          </a:p>
          <a:p>
            <a:r>
              <a:rPr lang="en-US" dirty="0" err="1"/>
              <a:t>Pericarditis</a:t>
            </a:r>
            <a:r>
              <a:rPr lang="en-US" dirty="0"/>
              <a:t>, Dissecting Aortic Aneurysm, Mitral Valve </a:t>
            </a:r>
            <a:r>
              <a:rPr lang="en-US" dirty="0" err="1"/>
              <a:t>Prolapse</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56596"/>
            <a:ext cx="5489532" cy="4462760"/>
          </a:xfrm>
          <a:prstGeom prst="rect">
            <a:avLst/>
          </a:prstGeom>
        </p:spPr>
        <p:txBody>
          <a:bodyPr wrap="square">
            <a:spAutoFit/>
          </a:bodyPr>
          <a:lstStyle/>
          <a:p>
            <a:pPr algn="ctr">
              <a:buFont typeface="Wingdings" pitchFamily="2" charset="2"/>
              <a:buChar char="q"/>
            </a:pPr>
            <a:r>
              <a:rPr lang="en-US" sz="2400" b="1" u="sng" dirty="0"/>
              <a:t>ISCHEMIC HEART DISEASE (IHD</a:t>
            </a:r>
            <a:r>
              <a:rPr lang="en-US" sz="3200" b="1" u="sng" dirty="0"/>
              <a:t>)</a:t>
            </a:r>
          </a:p>
          <a:p>
            <a:endParaRPr lang="en-US" b="1" dirty="0"/>
          </a:p>
          <a:p>
            <a:endParaRPr lang="en-US" b="1" dirty="0"/>
          </a:p>
          <a:p>
            <a:r>
              <a:rPr lang="en-US" dirty="0"/>
              <a:t>I. BASIC PRINCIPLES</a:t>
            </a:r>
          </a:p>
          <a:p>
            <a:r>
              <a:rPr lang="en-US" dirty="0"/>
              <a:t>A; Group of syndromes related to myocardial ischemia;</a:t>
            </a:r>
          </a:p>
          <a:p>
            <a:endParaRPr lang="en-US" dirty="0"/>
          </a:p>
          <a:p>
            <a:r>
              <a:rPr lang="en-US" b="1" dirty="0">
                <a:solidFill>
                  <a:srgbClr val="FF0000"/>
                </a:solidFill>
              </a:rPr>
              <a:t>IHD is the leading cause of death in the US.</a:t>
            </a:r>
          </a:p>
          <a:p>
            <a:r>
              <a:rPr lang="en-US" b="1" dirty="0">
                <a:solidFill>
                  <a:srgbClr val="FF0000"/>
                </a:solidFill>
              </a:rPr>
              <a:t>B. Usually due to atherosclerosis</a:t>
            </a:r>
          </a:p>
          <a:p>
            <a:r>
              <a:rPr lang="en-US" b="1" dirty="0">
                <a:solidFill>
                  <a:srgbClr val="FF0000"/>
                </a:solidFill>
              </a:rPr>
              <a:t> </a:t>
            </a:r>
            <a:r>
              <a:rPr lang="en-US" dirty="0"/>
              <a:t>of coronary arteries, which decreases blood flow to the</a:t>
            </a:r>
          </a:p>
          <a:p>
            <a:r>
              <a:rPr lang="en-US" dirty="0"/>
              <a:t>myocardium</a:t>
            </a:r>
          </a:p>
          <a:p>
            <a:r>
              <a:rPr lang="en-US" dirty="0"/>
              <a:t>I. Risk factors for IHD are similar to those of atherosclerosis; incidence increases</a:t>
            </a:r>
          </a:p>
          <a:p>
            <a:r>
              <a:rPr lang="en-US" dirty="0"/>
              <a:t>with age.</a:t>
            </a:r>
          </a:p>
        </p:txBody>
      </p:sp>
      <p:pic>
        <p:nvPicPr>
          <p:cNvPr id="12290" name="Picture 2" descr="Image result for ISCHEMIC HEART DISEASE (IHD)"/>
          <p:cNvPicPr>
            <a:picLocks noChangeAspect="1" noChangeArrowheads="1"/>
          </p:cNvPicPr>
          <p:nvPr/>
        </p:nvPicPr>
        <p:blipFill>
          <a:blip r:embed="rId2" cstate="print"/>
          <a:srcRect/>
          <a:stretch>
            <a:fillRect/>
          </a:stretch>
        </p:blipFill>
        <p:spPr bwMode="auto">
          <a:xfrm>
            <a:off x="5638800" y="1828800"/>
            <a:ext cx="3295650" cy="4295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828800"/>
            <a:ext cx="7239000" cy="484632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Age &gt; 40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Post-menopausal female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Hypertension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a:ln>
                  <a:noFill/>
                </a:ln>
                <a:solidFill>
                  <a:schemeClr val="tx1"/>
                </a:solidFill>
                <a:effectLst/>
                <a:uLnTx/>
                <a:uFillTx/>
                <a:latin typeface="+mn-lt"/>
                <a:ea typeface="+mn-ea"/>
                <a:cs typeface="+mn-cs"/>
              </a:rPr>
              <a:t>Hyperlipidemia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Cigarette smoking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Diabetes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Family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Obesity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Drug abuse-cocaine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absence of risk factors does not rule out cardiac disease</a:t>
            </a:r>
          </a:p>
        </p:txBody>
      </p:sp>
      <p:sp>
        <p:nvSpPr>
          <p:cNvPr id="3" name="TextBox 2"/>
          <p:cNvSpPr txBox="1"/>
          <p:nvPr/>
        </p:nvSpPr>
        <p:spPr>
          <a:xfrm>
            <a:off x="2667000" y="609600"/>
            <a:ext cx="3886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Risk factors </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2463</Template>
  <TotalTime>1376</TotalTime>
  <Words>3923</Words>
  <Application>Microsoft Office PowerPoint</Application>
  <PresentationFormat>On-screen Show (4:3)</PresentationFormat>
  <Paragraphs>575</Paragraphs>
  <Slides>68</Slides>
  <Notes>23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Diseño predeterminado</vt:lpstr>
      <vt:lpstr>Non-traumatic chest pain </vt:lpstr>
      <vt:lpstr>Causes of chest pain</vt:lpstr>
      <vt:lpstr>PowerPoint Presentation</vt:lpstr>
      <vt:lpstr>PowerPoint Presentation</vt:lpstr>
      <vt:lpstr>Approach to a patient with chest pain </vt:lpstr>
      <vt:lpstr>PowerPoint Presentation</vt:lpstr>
      <vt:lpstr> 1- Cardiogenic causes </vt:lpstr>
      <vt:lpstr>PowerPoint Presentation</vt:lpstr>
      <vt:lpstr>PowerPoint Presentation</vt:lpstr>
      <vt:lpstr>Angina </vt:lpstr>
      <vt:lpstr>PowerPoint Presentation</vt:lpstr>
      <vt:lpstr>2- Unstable angina  </vt:lpstr>
      <vt:lpstr>PowerPoint Presentation</vt:lpstr>
      <vt:lpstr>PowerPoint Presentation</vt:lpstr>
      <vt:lpstr>PowerPoint Presentation</vt:lpstr>
      <vt:lpstr>PowerPoint Presentation</vt:lpstr>
      <vt:lpstr>History </vt:lpstr>
      <vt:lpstr>PowerPoint Presentation</vt:lpstr>
      <vt:lpstr>PowerPoint Presentation</vt:lpstr>
      <vt:lpstr>Differential Diagnoses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 location</vt:lpstr>
      <vt:lpstr>PowerPoint Presentation</vt:lpstr>
      <vt:lpstr>PowerPoint Presentation</vt:lpstr>
      <vt:lpstr>PowerPoint Presentation</vt:lpstr>
      <vt:lpstr>PowerPoint Presentation</vt:lpstr>
      <vt:lpstr>PowerPoint Presentation</vt:lpstr>
      <vt:lpstr>PowerPoint Presentation</vt:lpstr>
      <vt:lpstr>Aortic Stenosis</vt:lpstr>
      <vt:lpstr>Hypertrophic Cardiomyopathy</vt:lpstr>
      <vt:lpstr>Pericarditis</vt:lpstr>
      <vt:lpstr>PowerPoint Presentation</vt:lpstr>
      <vt:lpstr>PowerPoint Presentation</vt:lpstr>
      <vt:lpstr>PowerPoint Presentation</vt:lpstr>
      <vt:lpstr>Pericarditis ECG</vt:lpstr>
      <vt:lpstr>PowerPoint Presentation</vt:lpstr>
      <vt:lpstr>Aortic Dissection</vt:lpstr>
      <vt:lpstr>PowerPoint Presentation</vt:lpstr>
      <vt:lpstr>PowerPoint Presentation</vt:lpstr>
      <vt:lpstr>PowerPoint Presentation</vt:lpstr>
      <vt:lpstr>PowerPoint Presentation</vt:lpstr>
      <vt:lpstr>Cardiac Tamponade</vt:lpstr>
      <vt:lpstr>PowerPoint Presentation</vt:lpstr>
      <vt:lpstr>Sign of cardiac Tamponade </vt:lpstr>
      <vt:lpstr>PowerPoint Presentation</vt:lpstr>
      <vt:lpstr>Pulmonary Embolism</vt:lpstr>
      <vt:lpstr>PowerPoint Presentation</vt:lpstr>
      <vt:lpstr>PowerPoint Presentation</vt:lpstr>
      <vt:lpstr>PowerPoint Presentation</vt:lpstr>
      <vt:lpstr>PowerPoint Presentation</vt:lpstr>
      <vt:lpstr>PowerPoint Presentation</vt:lpstr>
      <vt:lpstr>Gastrointestinal </vt:lpstr>
      <vt:lpstr>PowerPoint Presentation</vt:lpstr>
      <vt:lpstr>PowerPoint Presentation</vt:lpstr>
      <vt:lpstr>PowerPoint Presentation</vt:lpstr>
      <vt:lpstr>Boerhaave’s Syndrome</vt:lpstr>
      <vt:lpstr>PowerPoint Presentation</vt:lpstr>
      <vt:lpstr>PowerPoint Presentation</vt:lpstr>
      <vt:lpstr>PowerPoint Presentation</vt:lpstr>
      <vt:lpstr>Herpes zoster </vt:lpstr>
      <vt:lpstr>PowerPoint Presentation</vt:lpstr>
      <vt:lpstr>Musculoskeletal Pain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Nontraumatic chest pain</dc:title>
  <dc:creator>user</dc:creator>
  <cp:lastModifiedBy>Unknown User</cp:lastModifiedBy>
  <cp:revision>121</cp:revision>
  <dcterms:created xsi:type="dcterms:W3CDTF">2016-11-12T14:31:08Z</dcterms:created>
  <dcterms:modified xsi:type="dcterms:W3CDTF">2020-08-18T08:23:17Z</dcterms:modified>
</cp:coreProperties>
</file>