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  <p:sldMasterId id="2147483693" r:id="rId2"/>
  </p:sldMasterIdLst>
  <p:sldIdLst>
    <p:sldId id="287" r:id="rId3"/>
    <p:sldId id="257" r:id="rId4"/>
    <p:sldId id="258" r:id="rId5"/>
    <p:sldId id="288" r:id="rId6"/>
    <p:sldId id="289" r:id="rId7"/>
    <p:sldId id="29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93" r:id="rId16"/>
    <p:sldId id="260" r:id="rId17"/>
    <p:sldId id="268" r:id="rId18"/>
    <p:sldId id="269" r:id="rId19"/>
    <p:sldId id="291" r:id="rId20"/>
    <p:sldId id="292" r:id="rId21"/>
    <p:sldId id="270" r:id="rId22"/>
    <p:sldId id="271" r:id="rId23"/>
    <p:sldId id="294" r:id="rId24"/>
    <p:sldId id="273" r:id="rId25"/>
    <p:sldId id="274" r:id="rId26"/>
    <p:sldId id="275" r:id="rId27"/>
    <p:sldId id="278" r:id="rId28"/>
    <p:sldId id="295" r:id="rId29"/>
    <p:sldId id="296" r:id="rId30"/>
    <p:sldId id="276" r:id="rId31"/>
    <p:sldId id="277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472" r:id="rId4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94660"/>
  </p:normalViewPr>
  <p:slideViewPr>
    <p:cSldViewPr>
      <p:cViewPr varScale="1">
        <p:scale>
          <a:sx n="78" d="100"/>
          <a:sy n="78" d="100"/>
        </p:scale>
        <p:origin x="1661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AA46-09F9-F54E-C84D-C9056828F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D3FD6D-A6F5-1AFE-14A4-B8CFAAF17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0B2D0-1598-248C-6099-415F87AAF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DC0EF-F127-FBED-5325-5C9C30BDB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5C5D5-A2C0-B9DF-FF7B-E9B8BB06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09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CEF29-209A-6491-EB55-25EF47BC0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17AE3B-3646-9839-4A3A-A811DE7737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DED31-0E78-96B5-8ED0-7F691C7F7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4A022-5DD4-B393-B9B3-B20D640C4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86BEA-B797-0A58-8899-289E52AA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85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339290-4D2F-3BFE-0AD0-B2F47C1ED6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F72780-2980-54A9-D5B0-68756BE2EC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4CCFB-C10E-0C77-0184-786B2178D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520DF-E244-AC0F-FF3B-45D17076B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37B9D-C772-8A19-79EA-51F63EE24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39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3540" y="1249426"/>
            <a:ext cx="6122796" cy="7602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rgbClr val="001F5F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0649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rgbClr val="001F5F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0491" y="1686305"/>
            <a:ext cx="3804920" cy="3761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870830" y="1684985"/>
            <a:ext cx="3888104" cy="4272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3511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61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64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5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59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52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80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1072A-F0C5-773D-4F68-AC11DFD0C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AE9CA-6150-F96C-FF35-4D1615423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84B30-5767-4050-5842-2B088B2D1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22FF6-877E-B97D-BB6A-58B42C89D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AE219-498E-7A0E-35BC-DA793E33D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19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42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45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409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597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97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3540" y="1249426"/>
            <a:ext cx="6122796" cy="7602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rgbClr val="001F5F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1830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2C64A-DFBC-0456-D9BC-5C9A4CB59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54014-D987-0422-C9EE-E4886DCD8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7C530-06FF-B1BC-2510-20991E5CB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F79F3-56A7-5E21-3D30-01B2B4DC3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03AE3-B21B-49B7-0B08-1A5A3F2EF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93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0E763-FABC-D7BE-CF36-1CA8ABBFA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3553B-39AC-5536-45E8-87C6452680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51729C-19A1-EEF8-C320-C3BDCE54F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6494E0-47F0-BDF1-7C9E-4EB771FC9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F39E3B-991A-07A7-7DF3-71E5F335D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856AF5-D124-ED40-A0B4-3B79601A9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1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B0B83-A91F-44F1-0C47-B93257CEF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A3598-3F03-E2D8-307D-8558158D5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D6A469-5B7A-363E-FA55-EF3095BCAB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1707B5-E183-D82A-20AC-C41E4907D3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61D8EC-7D5E-7A2E-ACE6-9906024A7E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48D7E9-ADFC-C6A2-4078-547C7502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AE03BD-9717-9730-2C0F-F9D8E30C9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51270E-92BD-1081-9FB6-618E8FA26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91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23CC6-A7A8-AD34-55E2-34C1A4C2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3C5097-7301-651E-FA8F-5E60EC964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A5123A-5ED7-FB9F-5E99-ECF37BE6A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D38FAE-6108-DB9D-F4B1-0A165DF1F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66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CAF684-0332-DEAB-CB98-CB5B0088A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EC1027-BD35-E75E-4DC8-81B8D0052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0569ED-246B-FE5B-9934-5EDAA0B25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220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6A1F8-3182-95B0-474D-897E9EFE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F60EE-648E-F787-465B-88D8C7463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B770B3-F374-724A-2CE2-8E1C00399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843B95-9AC9-9E0E-0307-5BB722752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C9B8FD-D0D5-2804-F901-DFE778A16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304A29-82D7-1321-AE9A-9D867363A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44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E6CC4-2FE7-9883-09D8-7519F189F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6C06E5-5FC9-B9DA-34D6-2122FFBB64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9195C-67CA-3E30-FC2F-6F5909542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143574-BA1F-4699-E60E-51A597270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55D9C5-DB11-F0C4-9A1F-494BE8ECF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67B116-A35B-B84E-62EC-92024232F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6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C1E6C5-1D8C-8E72-EA40-0FB96C844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5ED9D-2794-239C-940A-B191EBFED6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B1DC0-2A55-9028-3132-727F528AEF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1F0F2-05E9-7329-18ED-A9D03DEFA0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7F928-9CC4-86F7-4D87-5705EA7F69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16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70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ross-section of a plant stem under a microscope">
            <a:extLst>
              <a:ext uri="{FF2B5EF4-FFF2-40B4-BE49-F238E27FC236}">
                <a16:creationId xmlns:a16="http://schemas.microsoft.com/office/drawing/2014/main" id="{D9EB76FA-D749-C5E2-4FE5-D6F4F66632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9760" r="1239" b="-2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1B1A5B-2AEC-141C-67EA-E8B87C9AE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31955"/>
            <a:ext cx="88392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6000" dirty="0">
                <a:solidFill>
                  <a:srgbClr val="FFFFFF"/>
                </a:solidFill>
                <a:latin typeface="Georgia" panose="02040502050405020303" pitchFamily="18" charset="0"/>
                <a:cs typeface="+mj-cs"/>
              </a:rPr>
              <a:t>Parathyroid Diseases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DB00D1-B406-D427-AB3E-B33AC73F9E80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143000" y="3581400"/>
            <a:ext cx="6858000" cy="243840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FFFFFF"/>
                </a:solidFill>
              </a:rPr>
              <a:t>Dr. Osama H. Alsallaq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FFFFFF"/>
                </a:solidFill>
              </a:rPr>
              <a:t>MD. General and Oncology Surgeon MD, MRCS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FFFFFF"/>
                </a:solidFill>
              </a:rPr>
              <a:t>European Board of Surgical Oncology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FFFFFF"/>
                </a:solidFill>
              </a:rPr>
              <a:t>Department of Surgery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FFFFFF"/>
                </a:solidFill>
              </a:rPr>
              <a:t>King Hussein Cancer Center </a:t>
            </a:r>
          </a:p>
          <a:p>
            <a:pPr marL="0" indent="0" algn="ctr">
              <a:buNone/>
            </a:pPr>
            <a:r>
              <a:rPr lang="en-US" sz="2400" dirty="0" err="1">
                <a:solidFill>
                  <a:srgbClr val="FFFFFF"/>
                </a:solidFill>
              </a:rPr>
              <a:t>Mu’tah</a:t>
            </a:r>
            <a:r>
              <a:rPr lang="en-US" sz="2400" dirty="0">
                <a:solidFill>
                  <a:srgbClr val="FFFFFF"/>
                </a:solidFill>
              </a:rPr>
              <a:t> University</a:t>
            </a:r>
          </a:p>
          <a:p>
            <a:pPr marL="0" indent="0"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pPr marL="0" indent="0" algn="ctr" defTabSz="914400">
              <a:spcBef>
                <a:spcPts val="1000"/>
              </a:spcBef>
              <a:buNone/>
            </a:pP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145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8177" y="-143113"/>
            <a:ext cx="8231784" cy="1489176"/>
          </a:xfrm>
          <a:prstGeom prst="rect">
            <a:avLst/>
          </a:prstGeom>
        </p:spPr>
        <p:txBody>
          <a:bodyPr vert="horz" wrap="square" lIns="0" tIns="25557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solidFill>
                  <a:srgbClr val="006FC0"/>
                </a:solidFill>
                <a:latin typeface="Georgia" panose="02040502050405020303" pitchFamily="18" charset="0"/>
              </a:rPr>
              <a:t>Primary</a:t>
            </a:r>
            <a:r>
              <a:rPr sz="4000" b="1" spc="-80" dirty="0">
                <a:solidFill>
                  <a:srgbClr val="006FC0"/>
                </a:solidFill>
                <a:latin typeface="Georgia" panose="02040502050405020303" pitchFamily="18" charset="0"/>
              </a:rPr>
              <a:t> </a:t>
            </a:r>
            <a:r>
              <a:rPr sz="4000" b="1" spc="-10" dirty="0">
                <a:solidFill>
                  <a:srgbClr val="006FC0"/>
                </a:solidFill>
                <a:latin typeface="Georgia" panose="02040502050405020303" pitchFamily="18" charset="0"/>
              </a:rPr>
              <a:t>Hyperparathyroidism</a:t>
            </a:r>
            <a:r>
              <a:rPr sz="4000" b="1" spc="-65" dirty="0">
                <a:solidFill>
                  <a:srgbClr val="006FC0"/>
                </a:solidFill>
                <a:latin typeface="Georgia" panose="02040502050405020303" pitchFamily="18" charset="0"/>
              </a:rPr>
              <a:t> </a:t>
            </a:r>
            <a:r>
              <a:rPr sz="4000" b="1" spc="-10" dirty="0">
                <a:solidFill>
                  <a:srgbClr val="006FC0"/>
                </a:solidFill>
                <a:latin typeface="Georgia" panose="02040502050405020303" pitchFamily="18" charset="0"/>
              </a:rPr>
              <a:t>(PHPT)</a:t>
            </a:r>
            <a:endParaRPr sz="4000" b="1" dirty="0">
              <a:latin typeface="Georgia" panose="02040502050405020303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0491" y="1549349"/>
            <a:ext cx="8289925" cy="1754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marR="1503680" indent="-273050">
              <a:lnSpc>
                <a:spcPct val="100000"/>
              </a:lnSpc>
              <a:spcBef>
                <a:spcPts val="100"/>
              </a:spcBef>
              <a:buClr>
                <a:srgbClr val="0E6EC5"/>
              </a:buClr>
              <a:buSzPct val="85185"/>
              <a:buFont typeface="Segoe UI Symbol"/>
              <a:buChar char="⚫"/>
              <a:tabLst>
                <a:tab pos="287020" algn="l"/>
              </a:tabLst>
            </a:pPr>
            <a:r>
              <a:rPr sz="2700" b="1" dirty="0">
                <a:latin typeface="Georgia"/>
                <a:cs typeface="Georgia"/>
              </a:rPr>
              <a:t>Occurs</a:t>
            </a:r>
            <a:r>
              <a:rPr sz="2700" b="1" spc="-20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in</a:t>
            </a:r>
            <a:r>
              <a:rPr sz="2700" b="1" spc="-35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0.1%</a:t>
            </a:r>
            <a:r>
              <a:rPr sz="2700" b="1" spc="-20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to</a:t>
            </a:r>
            <a:r>
              <a:rPr sz="2700" b="1" spc="-20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0.3%</a:t>
            </a:r>
            <a:r>
              <a:rPr sz="2700" b="1" spc="-20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of</a:t>
            </a:r>
            <a:r>
              <a:rPr sz="2700" b="1" spc="-25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the </a:t>
            </a:r>
            <a:r>
              <a:rPr sz="2700" b="1" spc="-10" dirty="0">
                <a:latin typeface="Georgia"/>
                <a:cs typeface="Georgia"/>
              </a:rPr>
              <a:t>general 	population</a:t>
            </a:r>
            <a:endParaRPr sz="2700">
              <a:latin typeface="Georgia"/>
              <a:cs typeface="Georgia"/>
            </a:endParaRPr>
          </a:p>
          <a:p>
            <a:pPr marL="285750" marR="5080" indent="-273050">
              <a:lnSpc>
                <a:spcPct val="100000"/>
              </a:lnSpc>
              <a:spcBef>
                <a:spcPts val="650"/>
              </a:spcBef>
              <a:buClr>
                <a:srgbClr val="0E6EC5"/>
              </a:buClr>
              <a:buSzPct val="85185"/>
              <a:buFont typeface="Segoe UI Symbol"/>
              <a:buChar char="⚫"/>
              <a:tabLst>
                <a:tab pos="287020" algn="l"/>
              </a:tabLst>
            </a:pPr>
            <a:r>
              <a:rPr sz="2700" b="1" dirty="0">
                <a:latin typeface="Georgia"/>
                <a:cs typeface="Georgia"/>
              </a:rPr>
              <a:t>More</a:t>
            </a:r>
            <a:r>
              <a:rPr sz="2700" b="1" spc="-10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common</a:t>
            </a:r>
            <a:r>
              <a:rPr sz="2700" b="1" spc="-35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in</a:t>
            </a:r>
            <a:r>
              <a:rPr sz="2700" b="1" spc="-10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women</a:t>
            </a:r>
            <a:r>
              <a:rPr sz="2700" b="1" spc="-25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(1:500)</a:t>
            </a:r>
            <a:r>
              <a:rPr sz="2700" b="1" spc="-30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than</a:t>
            </a:r>
            <a:r>
              <a:rPr sz="2700" b="1" spc="5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in</a:t>
            </a:r>
            <a:r>
              <a:rPr sz="2700" b="1" spc="-25" dirty="0">
                <a:latin typeface="Georgia"/>
                <a:cs typeface="Georgia"/>
              </a:rPr>
              <a:t> men 	</a:t>
            </a:r>
            <a:r>
              <a:rPr sz="2700" b="1" spc="-10" dirty="0">
                <a:latin typeface="Georgia"/>
                <a:cs typeface="Georgia"/>
              </a:rPr>
              <a:t>(1:2000).</a:t>
            </a:r>
            <a:endParaRPr sz="27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6017" y="4023315"/>
            <a:ext cx="2061279" cy="16040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08177" y="4474845"/>
            <a:ext cx="167767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24485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Georgia"/>
                <a:cs typeface="Georgia"/>
              </a:rPr>
              <a:t>Disease Mechanisms</a:t>
            </a:r>
            <a:endParaRPr sz="2000">
              <a:latin typeface="Georgia"/>
              <a:cs typeface="Georg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433764" y="3424364"/>
            <a:ext cx="6411595" cy="2906395"/>
            <a:chOff x="2433764" y="3424364"/>
            <a:chExt cx="6411595" cy="2906395"/>
          </a:xfrm>
        </p:grpSpPr>
        <p:sp>
          <p:nvSpPr>
            <p:cNvPr id="7" name="object 7"/>
            <p:cNvSpPr/>
            <p:nvPr/>
          </p:nvSpPr>
          <p:spPr>
            <a:xfrm>
              <a:off x="2439161" y="3429762"/>
              <a:ext cx="6400800" cy="2895600"/>
            </a:xfrm>
            <a:custGeom>
              <a:avLst/>
              <a:gdLst/>
              <a:ahLst/>
              <a:cxnLst/>
              <a:rect l="l" t="t" r="r" b="b"/>
              <a:pathLst>
                <a:path w="6400800" h="2895600">
                  <a:moveTo>
                    <a:pt x="5918199" y="0"/>
                  </a:moveTo>
                  <a:lnTo>
                    <a:pt x="482600" y="0"/>
                  </a:lnTo>
                  <a:lnTo>
                    <a:pt x="436116" y="2208"/>
                  </a:lnTo>
                  <a:lnTo>
                    <a:pt x="390883" y="8700"/>
                  </a:lnTo>
                  <a:lnTo>
                    <a:pt x="347104" y="19273"/>
                  </a:lnTo>
                  <a:lnTo>
                    <a:pt x="304981" y="33724"/>
                  </a:lnTo>
                  <a:lnTo>
                    <a:pt x="264716" y="51852"/>
                  </a:lnTo>
                  <a:lnTo>
                    <a:pt x="226510" y="73454"/>
                  </a:lnTo>
                  <a:lnTo>
                    <a:pt x="190567" y="98329"/>
                  </a:lnTo>
                  <a:lnTo>
                    <a:pt x="157087" y="126274"/>
                  </a:lnTo>
                  <a:lnTo>
                    <a:pt x="126274" y="157087"/>
                  </a:lnTo>
                  <a:lnTo>
                    <a:pt x="98329" y="190567"/>
                  </a:lnTo>
                  <a:lnTo>
                    <a:pt x="73454" y="226510"/>
                  </a:lnTo>
                  <a:lnTo>
                    <a:pt x="51852" y="264716"/>
                  </a:lnTo>
                  <a:lnTo>
                    <a:pt x="33724" y="304981"/>
                  </a:lnTo>
                  <a:lnTo>
                    <a:pt x="19273" y="347104"/>
                  </a:lnTo>
                  <a:lnTo>
                    <a:pt x="8700" y="390883"/>
                  </a:lnTo>
                  <a:lnTo>
                    <a:pt x="2208" y="436116"/>
                  </a:lnTo>
                  <a:lnTo>
                    <a:pt x="0" y="482600"/>
                  </a:lnTo>
                  <a:lnTo>
                    <a:pt x="0" y="2412987"/>
                  </a:lnTo>
                  <a:lnTo>
                    <a:pt x="2208" y="2459467"/>
                  </a:lnTo>
                  <a:lnTo>
                    <a:pt x="8700" y="2504697"/>
                  </a:lnTo>
                  <a:lnTo>
                    <a:pt x="19273" y="2548474"/>
                  </a:lnTo>
                  <a:lnTo>
                    <a:pt x="33724" y="2590596"/>
                  </a:lnTo>
                  <a:lnTo>
                    <a:pt x="51852" y="2630862"/>
                  </a:lnTo>
                  <a:lnTo>
                    <a:pt x="73454" y="2669068"/>
                  </a:lnTo>
                  <a:lnTo>
                    <a:pt x="98329" y="2705013"/>
                  </a:lnTo>
                  <a:lnTo>
                    <a:pt x="126274" y="2738495"/>
                  </a:lnTo>
                  <a:lnTo>
                    <a:pt x="157087" y="2769310"/>
                  </a:lnTo>
                  <a:lnTo>
                    <a:pt x="190567" y="2797258"/>
                  </a:lnTo>
                  <a:lnTo>
                    <a:pt x="226510" y="2822135"/>
                  </a:lnTo>
                  <a:lnTo>
                    <a:pt x="264716" y="2843740"/>
                  </a:lnTo>
                  <a:lnTo>
                    <a:pt x="304981" y="2861870"/>
                  </a:lnTo>
                  <a:lnTo>
                    <a:pt x="347104" y="2876323"/>
                  </a:lnTo>
                  <a:lnTo>
                    <a:pt x="390883" y="2886898"/>
                  </a:lnTo>
                  <a:lnTo>
                    <a:pt x="436116" y="2893390"/>
                  </a:lnTo>
                  <a:lnTo>
                    <a:pt x="482600" y="2895600"/>
                  </a:lnTo>
                  <a:lnTo>
                    <a:pt x="5918199" y="2895600"/>
                  </a:lnTo>
                  <a:lnTo>
                    <a:pt x="5964683" y="2893390"/>
                  </a:lnTo>
                  <a:lnTo>
                    <a:pt x="6009916" y="2886898"/>
                  </a:lnTo>
                  <a:lnTo>
                    <a:pt x="6053695" y="2876323"/>
                  </a:lnTo>
                  <a:lnTo>
                    <a:pt x="6095818" y="2861870"/>
                  </a:lnTo>
                  <a:lnTo>
                    <a:pt x="6136083" y="2843740"/>
                  </a:lnTo>
                  <a:lnTo>
                    <a:pt x="6174289" y="2822135"/>
                  </a:lnTo>
                  <a:lnTo>
                    <a:pt x="6210232" y="2797258"/>
                  </a:lnTo>
                  <a:lnTo>
                    <a:pt x="6243712" y="2769310"/>
                  </a:lnTo>
                  <a:lnTo>
                    <a:pt x="6274525" y="2738495"/>
                  </a:lnTo>
                  <a:lnTo>
                    <a:pt x="6302470" y="2705013"/>
                  </a:lnTo>
                  <a:lnTo>
                    <a:pt x="6327345" y="2669068"/>
                  </a:lnTo>
                  <a:lnTo>
                    <a:pt x="6348947" y="2630862"/>
                  </a:lnTo>
                  <a:lnTo>
                    <a:pt x="6367075" y="2590596"/>
                  </a:lnTo>
                  <a:lnTo>
                    <a:pt x="6381526" y="2548474"/>
                  </a:lnTo>
                  <a:lnTo>
                    <a:pt x="6392099" y="2504697"/>
                  </a:lnTo>
                  <a:lnTo>
                    <a:pt x="6398591" y="2459467"/>
                  </a:lnTo>
                  <a:lnTo>
                    <a:pt x="6400799" y="2412987"/>
                  </a:lnTo>
                  <a:lnTo>
                    <a:pt x="6400799" y="482600"/>
                  </a:lnTo>
                  <a:lnTo>
                    <a:pt x="6398591" y="436116"/>
                  </a:lnTo>
                  <a:lnTo>
                    <a:pt x="6392099" y="390883"/>
                  </a:lnTo>
                  <a:lnTo>
                    <a:pt x="6381526" y="347104"/>
                  </a:lnTo>
                  <a:lnTo>
                    <a:pt x="6367075" y="304981"/>
                  </a:lnTo>
                  <a:lnTo>
                    <a:pt x="6348947" y="264716"/>
                  </a:lnTo>
                  <a:lnTo>
                    <a:pt x="6327345" y="226510"/>
                  </a:lnTo>
                  <a:lnTo>
                    <a:pt x="6302470" y="190567"/>
                  </a:lnTo>
                  <a:lnTo>
                    <a:pt x="6274525" y="157087"/>
                  </a:lnTo>
                  <a:lnTo>
                    <a:pt x="6243712" y="126274"/>
                  </a:lnTo>
                  <a:lnTo>
                    <a:pt x="6210232" y="98329"/>
                  </a:lnTo>
                  <a:lnTo>
                    <a:pt x="6174289" y="73454"/>
                  </a:lnTo>
                  <a:lnTo>
                    <a:pt x="6136083" y="51852"/>
                  </a:lnTo>
                  <a:lnTo>
                    <a:pt x="6095818" y="33724"/>
                  </a:lnTo>
                  <a:lnTo>
                    <a:pt x="6053695" y="19273"/>
                  </a:lnTo>
                  <a:lnTo>
                    <a:pt x="6009916" y="8700"/>
                  </a:lnTo>
                  <a:lnTo>
                    <a:pt x="5964683" y="2208"/>
                  </a:lnTo>
                  <a:lnTo>
                    <a:pt x="59181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39161" y="3429762"/>
              <a:ext cx="6400800" cy="2895600"/>
            </a:xfrm>
            <a:custGeom>
              <a:avLst/>
              <a:gdLst/>
              <a:ahLst/>
              <a:cxnLst/>
              <a:rect l="l" t="t" r="r" b="b"/>
              <a:pathLst>
                <a:path w="6400800" h="2895600">
                  <a:moveTo>
                    <a:pt x="0" y="482600"/>
                  </a:moveTo>
                  <a:lnTo>
                    <a:pt x="2208" y="436116"/>
                  </a:lnTo>
                  <a:lnTo>
                    <a:pt x="8700" y="390883"/>
                  </a:lnTo>
                  <a:lnTo>
                    <a:pt x="19273" y="347104"/>
                  </a:lnTo>
                  <a:lnTo>
                    <a:pt x="33724" y="304981"/>
                  </a:lnTo>
                  <a:lnTo>
                    <a:pt x="51852" y="264716"/>
                  </a:lnTo>
                  <a:lnTo>
                    <a:pt x="73454" y="226510"/>
                  </a:lnTo>
                  <a:lnTo>
                    <a:pt x="98329" y="190567"/>
                  </a:lnTo>
                  <a:lnTo>
                    <a:pt x="126274" y="157087"/>
                  </a:lnTo>
                  <a:lnTo>
                    <a:pt x="157087" y="126274"/>
                  </a:lnTo>
                  <a:lnTo>
                    <a:pt x="190567" y="98329"/>
                  </a:lnTo>
                  <a:lnTo>
                    <a:pt x="226510" y="73454"/>
                  </a:lnTo>
                  <a:lnTo>
                    <a:pt x="264716" y="51852"/>
                  </a:lnTo>
                  <a:lnTo>
                    <a:pt x="304981" y="33724"/>
                  </a:lnTo>
                  <a:lnTo>
                    <a:pt x="347104" y="19273"/>
                  </a:lnTo>
                  <a:lnTo>
                    <a:pt x="390883" y="8700"/>
                  </a:lnTo>
                  <a:lnTo>
                    <a:pt x="436116" y="2208"/>
                  </a:lnTo>
                  <a:lnTo>
                    <a:pt x="482600" y="0"/>
                  </a:lnTo>
                  <a:lnTo>
                    <a:pt x="5918199" y="0"/>
                  </a:lnTo>
                  <a:lnTo>
                    <a:pt x="5964683" y="2208"/>
                  </a:lnTo>
                  <a:lnTo>
                    <a:pt x="6009916" y="8700"/>
                  </a:lnTo>
                  <a:lnTo>
                    <a:pt x="6053695" y="19273"/>
                  </a:lnTo>
                  <a:lnTo>
                    <a:pt x="6095818" y="33724"/>
                  </a:lnTo>
                  <a:lnTo>
                    <a:pt x="6136083" y="51852"/>
                  </a:lnTo>
                  <a:lnTo>
                    <a:pt x="6174289" y="73454"/>
                  </a:lnTo>
                  <a:lnTo>
                    <a:pt x="6210232" y="98329"/>
                  </a:lnTo>
                  <a:lnTo>
                    <a:pt x="6243712" y="126274"/>
                  </a:lnTo>
                  <a:lnTo>
                    <a:pt x="6274525" y="157087"/>
                  </a:lnTo>
                  <a:lnTo>
                    <a:pt x="6302470" y="190567"/>
                  </a:lnTo>
                  <a:lnTo>
                    <a:pt x="6327345" y="226510"/>
                  </a:lnTo>
                  <a:lnTo>
                    <a:pt x="6348947" y="264716"/>
                  </a:lnTo>
                  <a:lnTo>
                    <a:pt x="6367075" y="304981"/>
                  </a:lnTo>
                  <a:lnTo>
                    <a:pt x="6381526" y="347104"/>
                  </a:lnTo>
                  <a:lnTo>
                    <a:pt x="6392099" y="390883"/>
                  </a:lnTo>
                  <a:lnTo>
                    <a:pt x="6398591" y="436116"/>
                  </a:lnTo>
                  <a:lnTo>
                    <a:pt x="6400799" y="482600"/>
                  </a:lnTo>
                  <a:lnTo>
                    <a:pt x="6400799" y="2412987"/>
                  </a:lnTo>
                  <a:lnTo>
                    <a:pt x="6398591" y="2459467"/>
                  </a:lnTo>
                  <a:lnTo>
                    <a:pt x="6392099" y="2504697"/>
                  </a:lnTo>
                  <a:lnTo>
                    <a:pt x="6381526" y="2548474"/>
                  </a:lnTo>
                  <a:lnTo>
                    <a:pt x="6367075" y="2590596"/>
                  </a:lnTo>
                  <a:lnTo>
                    <a:pt x="6348947" y="2630862"/>
                  </a:lnTo>
                  <a:lnTo>
                    <a:pt x="6327345" y="2669068"/>
                  </a:lnTo>
                  <a:lnTo>
                    <a:pt x="6302470" y="2705013"/>
                  </a:lnTo>
                  <a:lnTo>
                    <a:pt x="6274525" y="2738495"/>
                  </a:lnTo>
                  <a:lnTo>
                    <a:pt x="6243712" y="2769310"/>
                  </a:lnTo>
                  <a:lnTo>
                    <a:pt x="6210232" y="2797258"/>
                  </a:lnTo>
                  <a:lnTo>
                    <a:pt x="6174289" y="2822135"/>
                  </a:lnTo>
                  <a:lnTo>
                    <a:pt x="6136083" y="2843740"/>
                  </a:lnTo>
                  <a:lnTo>
                    <a:pt x="6095818" y="2861870"/>
                  </a:lnTo>
                  <a:lnTo>
                    <a:pt x="6053695" y="2876323"/>
                  </a:lnTo>
                  <a:lnTo>
                    <a:pt x="6009916" y="2886898"/>
                  </a:lnTo>
                  <a:lnTo>
                    <a:pt x="5964683" y="2893390"/>
                  </a:lnTo>
                  <a:lnTo>
                    <a:pt x="5918199" y="2895600"/>
                  </a:lnTo>
                  <a:lnTo>
                    <a:pt x="482600" y="2895600"/>
                  </a:lnTo>
                  <a:lnTo>
                    <a:pt x="436116" y="2893390"/>
                  </a:lnTo>
                  <a:lnTo>
                    <a:pt x="390883" y="2886898"/>
                  </a:lnTo>
                  <a:lnTo>
                    <a:pt x="347104" y="2876323"/>
                  </a:lnTo>
                  <a:lnTo>
                    <a:pt x="304981" y="2861870"/>
                  </a:lnTo>
                  <a:lnTo>
                    <a:pt x="264716" y="2843740"/>
                  </a:lnTo>
                  <a:lnTo>
                    <a:pt x="226510" y="2822135"/>
                  </a:lnTo>
                  <a:lnTo>
                    <a:pt x="190567" y="2797258"/>
                  </a:lnTo>
                  <a:lnTo>
                    <a:pt x="157087" y="2769310"/>
                  </a:lnTo>
                  <a:lnTo>
                    <a:pt x="126274" y="2738495"/>
                  </a:lnTo>
                  <a:lnTo>
                    <a:pt x="98329" y="2705013"/>
                  </a:lnTo>
                  <a:lnTo>
                    <a:pt x="73454" y="2669068"/>
                  </a:lnTo>
                  <a:lnTo>
                    <a:pt x="51852" y="2630862"/>
                  </a:lnTo>
                  <a:lnTo>
                    <a:pt x="33724" y="2590596"/>
                  </a:lnTo>
                  <a:lnTo>
                    <a:pt x="19273" y="2548474"/>
                  </a:lnTo>
                  <a:lnTo>
                    <a:pt x="8700" y="2504697"/>
                  </a:lnTo>
                  <a:lnTo>
                    <a:pt x="2208" y="2459467"/>
                  </a:lnTo>
                  <a:lnTo>
                    <a:pt x="0" y="2412987"/>
                  </a:lnTo>
                  <a:lnTo>
                    <a:pt x="0" y="482600"/>
                  </a:lnTo>
                  <a:close/>
                </a:path>
              </a:pathLst>
            </a:custGeom>
            <a:ln w="10668">
              <a:solidFill>
                <a:srgbClr val="0E6EC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658871" y="4310253"/>
            <a:ext cx="6069111" cy="16850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00"/>
              </a:spcBef>
              <a:tabLst>
                <a:tab pos="3807460" algn="l"/>
              </a:tabLst>
            </a:pPr>
            <a:r>
              <a:rPr b="1" u="sng" spc="-55" dirty="0">
                <a:latin typeface="Georgia"/>
              </a:rPr>
              <a:t>Increased PTH production</a:t>
            </a:r>
            <a:r>
              <a:rPr b="1" spc="-55" dirty="0">
                <a:latin typeface="Georgia"/>
              </a:rPr>
              <a:t>	Hypercalcemia via:</a:t>
            </a:r>
          </a:p>
          <a:p>
            <a:pPr marL="116839" indent="-111125">
              <a:lnSpc>
                <a:spcPts val="2155"/>
              </a:lnSpc>
              <a:buClr>
                <a:srgbClr val="009DD9"/>
              </a:buClr>
              <a:buSzPct val="94444"/>
              <a:buFont typeface="Wingdings"/>
              <a:buChar char=""/>
              <a:tabLst>
                <a:tab pos="116839" algn="l"/>
              </a:tabLst>
            </a:pPr>
            <a:r>
              <a:rPr b="1" spc="-55" dirty="0">
                <a:latin typeface="Georgia"/>
              </a:rPr>
              <a:t>Increased GI absorption of calcium</a:t>
            </a:r>
          </a:p>
          <a:p>
            <a:pPr marL="116839" indent="-111125">
              <a:lnSpc>
                <a:spcPct val="100000"/>
              </a:lnSpc>
              <a:buClr>
                <a:srgbClr val="009DD9"/>
              </a:buClr>
              <a:buSzPct val="94444"/>
              <a:buFont typeface="Wingdings"/>
              <a:buChar char=""/>
              <a:tabLst>
                <a:tab pos="116839" algn="l"/>
              </a:tabLst>
            </a:pPr>
            <a:r>
              <a:rPr b="1" spc="-55" dirty="0">
                <a:latin typeface="Georgia"/>
              </a:rPr>
              <a:t>Increased production of vitamin D3</a:t>
            </a:r>
          </a:p>
          <a:p>
            <a:pPr marL="176530" indent="-163830">
              <a:lnSpc>
                <a:spcPct val="100000"/>
              </a:lnSpc>
              <a:buClr>
                <a:srgbClr val="009DD9"/>
              </a:buClr>
              <a:buSzPct val="94444"/>
              <a:buFont typeface="Wingdings"/>
              <a:buChar char=""/>
              <a:tabLst>
                <a:tab pos="176530" algn="l"/>
              </a:tabLst>
            </a:pPr>
            <a:r>
              <a:rPr b="1" spc="-55" dirty="0">
                <a:latin typeface="Georgia"/>
              </a:rPr>
              <a:t>Reduced renal calcium clearance</a:t>
            </a:r>
            <a:endParaRPr lang="en-US" b="1" spc="-55" dirty="0">
              <a:latin typeface="Georgia"/>
            </a:endParaRPr>
          </a:p>
          <a:p>
            <a:pPr marL="176530" indent="-163830">
              <a:buClr>
                <a:srgbClr val="009DD9"/>
              </a:buClr>
              <a:buSzPct val="94444"/>
              <a:buFont typeface="Wingdings"/>
              <a:buChar char=""/>
              <a:tabLst>
                <a:tab pos="176530" algn="l"/>
              </a:tabLst>
            </a:pPr>
            <a:r>
              <a:rPr lang="en-US" b="1" spc="-55" dirty="0">
                <a:latin typeface="Georgia"/>
              </a:rPr>
              <a:t>• ↑ osteoclasts in bone to release Ca (and PO4 − ) </a:t>
            </a:r>
          </a:p>
          <a:p>
            <a:pPr marL="176530" indent="-163830">
              <a:lnSpc>
                <a:spcPct val="100000"/>
              </a:lnSpc>
              <a:buClr>
                <a:srgbClr val="009DD9"/>
              </a:buClr>
              <a:buSzPct val="94444"/>
              <a:buFont typeface="Wingdings"/>
              <a:buChar char=""/>
              <a:tabLst>
                <a:tab pos="176530" algn="l"/>
              </a:tabLst>
            </a:pPr>
            <a:endParaRPr sz="1800" dirty="0">
              <a:latin typeface="Georgia"/>
              <a:cs typeface="Georgi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634228" y="4338828"/>
            <a:ext cx="620395" cy="315595"/>
            <a:chOff x="5634228" y="4338828"/>
            <a:chExt cx="620395" cy="315595"/>
          </a:xfrm>
        </p:grpSpPr>
        <p:sp>
          <p:nvSpPr>
            <p:cNvPr id="11" name="object 11"/>
            <p:cNvSpPr/>
            <p:nvPr/>
          </p:nvSpPr>
          <p:spPr>
            <a:xfrm>
              <a:off x="5639562" y="4344162"/>
              <a:ext cx="609600" cy="304800"/>
            </a:xfrm>
            <a:custGeom>
              <a:avLst/>
              <a:gdLst/>
              <a:ahLst/>
              <a:cxnLst/>
              <a:rect l="l" t="t" r="r" b="b"/>
              <a:pathLst>
                <a:path w="609600" h="304800">
                  <a:moveTo>
                    <a:pt x="457200" y="0"/>
                  </a:moveTo>
                  <a:lnTo>
                    <a:pt x="457200" y="76200"/>
                  </a:lnTo>
                  <a:lnTo>
                    <a:pt x="0" y="76200"/>
                  </a:lnTo>
                  <a:lnTo>
                    <a:pt x="0" y="228600"/>
                  </a:lnTo>
                  <a:lnTo>
                    <a:pt x="457200" y="228600"/>
                  </a:lnTo>
                  <a:lnTo>
                    <a:pt x="457200" y="304800"/>
                  </a:lnTo>
                  <a:lnTo>
                    <a:pt x="609600" y="1524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639562" y="4344162"/>
              <a:ext cx="609600" cy="304800"/>
            </a:xfrm>
            <a:custGeom>
              <a:avLst/>
              <a:gdLst/>
              <a:ahLst/>
              <a:cxnLst/>
              <a:rect l="l" t="t" r="r" b="b"/>
              <a:pathLst>
                <a:path w="609600" h="304800">
                  <a:moveTo>
                    <a:pt x="0" y="76200"/>
                  </a:moveTo>
                  <a:lnTo>
                    <a:pt x="457200" y="76200"/>
                  </a:lnTo>
                  <a:lnTo>
                    <a:pt x="457200" y="0"/>
                  </a:lnTo>
                  <a:lnTo>
                    <a:pt x="609600" y="152400"/>
                  </a:lnTo>
                  <a:lnTo>
                    <a:pt x="457200" y="304800"/>
                  </a:lnTo>
                  <a:lnTo>
                    <a:pt x="457200" y="228600"/>
                  </a:lnTo>
                  <a:lnTo>
                    <a:pt x="0" y="228600"/>
                  </a:lnTo>
                  <a:lnTo>
                    <a:pt x="0" y="76200"/>
                  </a:lnTo>
                  <a:close/>
                </a:path>
              </a:pathLst>
            </a:custGeom>
            <a:ln w="10668">
              <a:solidFill>
                <a:srgbClr val="085091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6418" y="-77317"/>
            <a:ext cx="7886700" cy="718196"/>
          </a:xfrm>
          <a:prstGeom prst="rect">
            <a:avLst/>
          </a:prstGeom>
        </p:spPr>
        <p:txBody>
          <a:bodyPr vert="horz" wrap="square" lIns="0" tIns="2083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006FC0"/>
                </a:solidFill>
                <a:latin typeface="Georgia" panose="02040502050405020303" pitchFamily="18" charset="0"/>
              </a:rPr>
              <a:t>Primary</a:t>
            </a:r>
            <a:r>
              <a:rPr b="1" spc="-25" dirty="0">
                <a:solidFill>
                  <a:srgbClr val="006FC0"/>
                </a:solidFill>
                <a:latin typeface="Georgia" panose="02040502050405020303" pitchFamily="18" charset="0"/>
              </a:rPr>
              <a:t> </a:t>
            </a:r>
            <a:r>
              <a:rPr b="1" spc="-10" dirty="0">
                <a:solidFill>
                  <a:srgbClr val="006FC0"/>
                </a:solidFill>
                <a:latin typeface="Georgia" panose="02040502050405020303" pitchFamily="18" charset="0"/>
              </a:rPr>
              <a:t>Hyperparathyroidism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0491" y="762000"/>
            <a:ext cx="8252459" cy="13490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marR="5080" indent="-273050">
              <a:lnSpc>
                <a:spcPct val="100000"/>
              </a:lnSpc>
              <a:spcBef>
                <a:spcPts val="100"/>
              </a:spcBef>
              <a:buClr>
                <a:srgbClr val="0E6EC5"/>
              </a:buClr>
              <a:buSzPct val="85185"/>
              <a:buFont typeface="Segoe UI Symbol"/>
              <a:buChar char="⚫"/>
              <a:tabLst>
                <a:tab pos="287020" algn="l"/>
              </a:tabLst>
            </a:pPr>
            <a:r>
              <a:rPr sz="2700" b="1" dirty="0">
                <a:latin typeface="Georgia"/>
                <a:cs typeface="Georgia"/>
              </a:rPr>
              <a:t>PTH</a:t>
            </a:r>
            <a:r>
              <a:rPr sz="2700" b="1" spc="-40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is</a:t>
            </a:r>
            <a:r>
              <a:rPr sz="2700" b="1" spc="-25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elevated</a:t>
            </a:r>
            <a:r>
              <a:rPr sz="2700" b="1" spc="-25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relative</a:t>
            </a:r>
            <a:r>
              <a:rPr sz="2700" b="1" spc="-30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to</a:t>
            </a:r>
            <a:r>
              <a:rPr sz="2700" b="1" spc="-35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the</a:t>
            </a:r>
            <a:r>
              <a:rPr sz="2700" b="1" spc="-25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serum</a:t>
            </a:r>
            <a:r>
              <a:rPr sz="2700" b="1" spc="-30" dirty="0">
                <a:latin typeface="Georgia"/>
                <a:cs typeface="Georgia"/>
              </a:rPr>
              <a:t> </a:t>
            </a:r>
            <a:r>
              <a:rPr sz="2700" b="1" spc="-10" dirty="0">
                <a:latin typeface="Georgia"/>
                <a:cs typeface="Georgia"/>
              </a:rPr>
              <a:t>calcium 	level.</a:t>
            </a:r>
            <a:endParaRPr sz="2700" dirty="0">
              <a:latin typeface="Georgia"/>
              <a:cs typeface="Georgia"/>
            </a:endParaRPr>
          </a:p>
          <a:p>
            <a:pPr marL="373380" indent="-360680">
              <a:lnSpc>
                <a:spcPct val="100000"/>
              </a:lnSpc>
              <a:spcBef>
                <a:spcPts val="650"/>
              </a:spcBef>
              <a:buClr>
                <a:srgbClr val="0E6EC5"/>
              </a:buClr>
              <a:buSzPct val="85185"/>
              <a:buFont typeface="Segoe UI Symbol"/>
              <a:buChar char="⚫"/>
              <a:tabLst>
                <a:tab pos="373380" algn="l"/>
              </a:tabLst>
            </a:pPr>
            <a:endParaRPr sz="2700" b="1" dirty="0">
              <a:latin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60" y="2610980"/>
            <a:ext cx="1832688" cy="213593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91186" y="3429000"/>
            <a:ext cx="1118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Georgia"/>
                <a:cs typeface="Georgia"/>
              </a:rPr>
              <a:t>Causes</a:t>
            </a:r>
            <a:endParaRPr sz="2400" dirty="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91561" y="3963161"/>
            <a:ext cx="5486400" cy="2133600"/>
          </a:xfrm>
          <a:custGeom>
            <a:avLst/>
            <a:gdLst/>
            <a:ahLst/>
            <a:cxnLst/>
            <a:rect l="l" t="t" r="r" b="b"/>
            <a:pathLst>
              <a:path w="5486400" h="2133600">
                <a:moveTo>
                  <a:pt x="5486399" y="0"/>
                </a:moveTo>
                <a:lnTo>
                  <a:pt x="0" y="0"/>
                </a:lnTo>
                <a:lnTo>
                  <a:pt x="0" y="2133600"/>
                </a:lnTo>
                <a:lnTo>
                  <a:pt x="5486399" y="2133600"/>
                </a:lnTo>
                <a:lnTo>
                  <a:pt x="54863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591561" y="2232208"/>
            <a:ext cx="5486400" cy="3114314"/>
          </a:xfrm>
          <a:prstGeom prst="rect">
            <a:avLst/>
          </a:prstGeom>
          <a:ln w="10667">
            <a:solidFill>
              <a:srgbClr val="0E6EC5"/>
            </a:solidFill>
          </a:ln>
        </p:spPr>
        <p:txBody>
          <a:bodyPr vert="horz" wrap="square" lIns="0" tIns="1581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45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314325" indent="-223520">
              <a:lnSpc>
                <a:spcPct val="100000"/>
              </a:lnSpc>
              <a:spcBef>
                <a:spcPts val="5"/>
              </a:spcBef>
              <a:buClr>
                <a:srgbClr val="00AFEF"/>
              </a:buClr>
              <a:buFont typeface="Wingdings"/>
              <a:buChar char=""/>
              <a:tabLst>
                <a:tab pos="314325" algn="l"/>
              </a:tabLst>
            </a:pPr>
            <a:r>
              <a:rPr sz="2400" b="1" dirty="0">
                <a:latin typeface="Georgia"/>
              </a:rPr>
              <a:t>Parathyroid adenoma (8</a:t>
            </a:r>
            <a:r>
              <a:rPr lang="en-US" sz="2400" b="1" dirty="0">
                <a:latin typeface="Georgia"/>
              </a:rPr>
              <a:t>0</a:t>
            </a:r>
            <a:r>
              <a:rPr sz="2400" b="1" dirty="0">
                <a:latin typeface="Georgia"/>
              </a:rPr>
              <a:t>%)</a:t>
            </a:r>
            <a:endParaRPr lang="en-US" sz="2400" b="1" dirty="0">
              <a:latin typeface="Georgia"/>
            </a:endParaRPr>
          </a:p>
          <a:p>
            <a:pPr marL="314325" indent="-223520">
              <a:lnSpc>
                <a:spcPct val="100000"/>
              </a:lnSpc>
              <a:spcBef>
                <a:spcPts val="5"/>
              </a:spcBef>
              <a:buClr>
                <a:srgbClr val="00AFEF"/>
              </a:buClr>
              <a:buFont typeface="Wingdings"/>
              <a:buChar char=""/>
              <a:tabLst>
                <a:tab pos="314325" algn="l"/>
              </a:tabLst>
            </a:pPr>
            <a:endParaRPr lang="en-US" sz="2400" b="1" dirty="0">
              <a:latin typeface="Georgia"/>
            </a:endParaRPr>
          </a:p>
          <a:p>
            <a:pPr marL="314325" indent="-223520">
              <a:lnSpc>
                <a:spcPct val="100000"/>
              </a:lnSpc>
              <a:spcBef>
                <a:spcPts val="5"/>
              </a:spcBef>
              <a:buClr>
                <a:srgbClr val="00AFEF"/>
              </a:buClr>
              <a:buFont typeface="Wingdings"/>
              <a:buChar char=""/>
              <a:tabLst>
                <a:tab pos="314325" algn="l"/>
              </a:tabLst>
            </a:pPr>
            <a:r>
              <a:rPr lang="en-US" sz="2400" b="1" dirty="0">
                <a:latin typeface="Georgia"/>
              </a:rPr>
              <a:t>Multiple adenomas (&lt;4%)</a:t>
            </a:r>
          </a:p>
          <a:p>
            <a:pPr marL="314325" indent="-223520">
              <a:lnSpc>
                <a:spcPct val="100000"/>
              </a:lnSpc>
              <a:spcBef>
                <a:spcPts val="5"/>
              </a:spcBef>
              <a:buClr>
                <a:srgbClr val="00AFEF"/>
              </a:buClr>
              <a:buFont typeface="Wingdings"/>
              <a:buChar char=""/>
              <a:tabLst>
                <a:tab pos="314325" algn="l"/>
              </a:tabLst>
            </a:pPr>
            <a:endParaRPr sz="2400" b="1" dirty="0">
              <a:latin typeface="Georgia"/>
            </a:endParaRPr>
          </a:p>
          <a:p>
            <a:pPr marL="307975" indent="-217170">
              <a:lnSpc>
                <a:spcPct val="100000"/>
              </a:lnSpc>
              <a:buClr>
                <a:srgbClr val="00AFEF"/>
              </a:buClr>
              <a:buFont typeface="Wingdings"/>
              <a:buChar char=""/>
              <a:tabLst>
                <a:tab pos="307975" algn="l"/>
              </a:tabLst>
            </a:pPr>
            <a:r>
              <a:rPr sz="2400" b="1" dirty="0">
                <a:latin typeface="Georgia"/>
                <a:cs typeface="Georgia"/>
              </a:rPr>
              <a:t>Parathyroid</a:t>
            </a:r>
            <a:r>
              <a:rPr sz="2400" b="1" spc="-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hyperplasia</a:t>
            </a:r>
            <a:r>
              <a:rPr sz="2400" b="1" spc="-45" dirty="0">
                <a:latin typeface="Georgia"/>
                <a:cs typeface="Georgia"/>
              </a:rPr>
              <a:t> </a:t>
            </a:r>
            <a:r>
              <a:rPr sz="2400" b="1" spc="-10" dirty="0">
                <a:latin typeface="Georgia"/>
                <a:cs typeface="Georgia"/>
              </a:rPr>
              <a:t>(15%)</a:t>
            </a:r>
            <a:endParaRPr lang="en-US" sz="2400" b="1" spc="-10" dirty="0">
              <a:latin typeface="Georgia"/>
              <a:cs typeface="Georgia"/>
            </a:endParaRPr>
          </a:p>
          <a:p>
            <a:pPr marL="307975" indent="-217170">
              <a:lnSpc>
                <a:spcPct val="100000"/>
              </a:lnSpc>
              <a:buClr>
                <a:srgbClr val="00AFEF"/>
              </a:buClr>
              <a:buFont typeface="Wingdings"/>
              <a:buChar char=""/>
              <a:tabLst>
                <a:tab pos="307975" algn="l"/>
              </a:tabLst>
            </a:pPr>
            <a:endParaRPr sz="2400" dirty="0">
              <a:latin typeface="Georgia"/>
              <a:cs typeface="Georgia"/>
            </a:endParaRPr>
          </a:p>
          <a:p>
            <a:pPr marL="307975" indent="-217170">
              <a:lnSpc>
                <a:spcPct val="100000"/>
              </a:lnSpc>
              <a:buClr>
                <a:srgbClr val="00AFEF"/>
              </a:buClr>
              <a:buFont typeface="Wingdings"/>
              <a:buChar char=""/>
              <a:tabLst>
                <a:tab pos="307975" algn="l"/>
              </a:tabLst>
            </a:pPr>
            <a:r>
              <a:rPr sz="2400" b="1" dirty="0">
                <a:latin typeface="Georgia"/>
                <a:cs typeface="Georgia"/>
              </a:rPr>
              <a:t>Parathyroid carcinoma</a:t>
            </a:r>
            <a:r>
              <a:rPr sz="2400" b="1" spc="-15" dirty="0">
                <a:latin typeface="Georgia"/>
                <a:cs typeface="Georgia"/>
              </a:rPr>
              <a:t> </a:t>
            </a:r>
            <a:r>
              <a:rPr sz="2400" b="1" spc="-10" dirty="0">
                <a:latin typeface="Georgia"/>
                <a:cs typeface="Georgia"/>
              </a:rPr>
              <a:t>(&lt;1%).</a:t>
            </a:r>
            <a:endParaRPr sz="24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67200" y="955547"/>
            <a:ext cx="609600" cy="609600"/>
            <a:chOff x="4267200" y="955547"/>
            <a:chExt cx="609600" cy="609600"/>
          </a:xfrm>
        </p:grpSpPr>
        <p:sp>
          <p:nvSpPr>
            <p:cNvPr id="3" name="object 3"/>
            <p:cNvSpPr/>
            <p:nvPr/>
          </p:nvSpPr>
          <p:spPr>
            <a:xfrm>
              <a:off x="4267200" y="955547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609600" y="304800"/>
                  </a:moveTo>
                  <a:lnTo>
                    <a:pt x="605599" y="255384"/>
                  </a:lnTo>
                  <a:lnTo>
                    <a:pt x="594042" y="208483"/>
                  </a:lnTo>
                  <a:lnTo>
                    <a:pt x="575564" y="164757"/>
                  </a:lnTo>
                  <a:lnTo>
                    <a:pt x="550760" y="124815"/>
                  </a:lnTo>
                  <a:lnTo>
                    <a:pt x="520293" y="89306"/>
                  </a:lnTo>
                  <a:lnTo>
                    <a:pt x="484771" y="58826"/>
                  </a:lnTo>
                  <a:lnTo>
                    <a:pt x="444842" y="34036"/>
                  </a:lnTo>
                  <a:lnTo>
                    <a:pt x="401116" y="15544"/>
                  </a:lnTo>
                  <a:lnTo>
                    <a:pt x="354215" y="4000"/>
                  </a:lnTo>
                  <a:lnTo>
                    <a:pt x="304800" y="0"/>
                  </a:lnTo>
                  <a:lnTo>
                    <a:pt x="255371" y="4000"/>
                  </a:lnTo>
                  <a:lnTo>
                    <a:pt x="208470" y="15557"/>
                  </a:lnTo>
                  <a:lnTo>
                    <a:pt x="164744" y="34036"/>
                  </a:lnTo>
                  <a:lnTo>
                    <a:pt x="124815" y="58839"/>
                  </a:lnTo>
                  <a:lnTo>
                    <a:pt x="89293" y="89306"/>
                  </a:lnTo>
                  <a:lnTo>
                    <a:pt x="58826" y="124828"/>
                  </a:lnTo>
                  <a:lnTo>
                    <a:pt x="34023" y="164757"/>
                  </a:lnTo>
                  <a:lnTo>
                    <a:pt x="15544" y="208483"/>
                  </a:lnTo>
                  <a:lnTo>
                    <a:pt x="3987" y="255384"/>
                  </a:lnTo>
                  <a:lnTo>
                    <a:pt x="0" y="304800"/>
                  </a:lnTo>
                  <a:lnTo>
                    <a:pt x="3987" y="354228"/>
                  </a:lnTo>
                  <a:lnTo>
                    <a:pt x="15544" y="401129"/>
                  </a:lnTo>
                  <a:lnTo>
                    <a:pt x="34023" y="444855"/>
                  </a:lnTo>
                  <a:lnTo>
                    <a:pt x="58826" y="484797"/>
                  </a:lnTo>
                  <a:lnTo>
                    <a:pt x="89293" y="520306"/>
                  </a:lnTo>
                  <a:lnTo>
                    <a:pt x="124815" y="550773"/>
                  </a:lnTo>
                  <a:lnTo>
                    <a:pt x="164744" y="575576"/>
                  </a:lnTo>
                  <a:lnTo>
                    <a:pt x="208483" y="594055"/>
                  </a:lnTo>
                  <a:lnTo>
                    <a:pt x="255371" y="605612"/>
                  </a:lnTo>
                  <a:lnTo>
                    <a:pt x="304800" y="609600"/>
                  </a:lnTo>
                  <a:lnTo>
                    <a:pt x="354215" y="605612"/>
                  </a:lnTo>
                  <a:lnTo>
                    <a:pt x="401116" y="594055"/>
                  </a:lnTo>
                  <a:lnTo>
                    <a:pt x="444842" y="575576"/>
                  </a:lnTo>
                  <a:lnTo>
                    <a:pt x="484784" y="550773"/>
                  </a:lnTo>
                  <a:lnTo>
                    <a:pt x="520293" y="520306"/>
                  </a:lnTo>
                  <a:lnTo>
                    <a:pt x="550773" y="484784"/>
                  </a:lnTo>
                  <a:lnTo>
                    <a:pt x="575564" y="444855"/>
                  </a:lnTo>
                  <a:lnTo>
                    <a:pt x="594055" y="401116"/>
                  </a:lnTo>
                  <a:lnTo>
                    <a:pt x="605599" y="354228"/>
                  </a:lnTo>
                  <a:lnTo>
                    <a:pt x="609600" y="304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337303" y="1026667"/>
              <a:ext cx="471170" cy="469900"/>
            </a:xfrm>
            <a:custGeom>
              <a:avLst/>
              <a:gdLst/>
              <a:ahLst/>
              <a:cxnLst/>
              <a:rect l="l" t="t" r="r" b="b"/>
              <a:pathLst>
                <a:path w="471170" h="469900">
                  <a:moveTo>
                    <a:pt x="258191" y="0"/>
                  </a:moveTo>
                  <a:lnTo>
                    <a:pt x="234187" y="0"/>
                  </a:lnTo>
                  <a:lnTo>
                    <a:pt x="210058" y="1270"/>
                  </a:lnTo>
                  <a:lnTo>
                    <a:pt x="164211" y="10160"/>
                  </a:lnTo>
                  <a:lnTo>
                    <a:pt x="122300" y="29210"/>
                  </a:lnTo>
                  <a:lnTo>
                    <a:pt x="84836" y="54610"/>
                  </a:lnTo>
                  <a:lnTo>
                    <a:pt x="52959" y="86360"/>
                  </a:lnTo>
                  <a:lnTo>
                    <a:pt x="27940" y="124460"/>
                  </a:lnTo>
                  <a:lnTo>
                    <a:pt x="10160" y="166370"/>
                  </a:lnTo>
                  <a:lnTo>
                    <a:pt x="1016" y="212089"/>
                  </a:lnTo>
                  <a:lnTo>
                    <a:pt x="0" y="236220"/>
                  </a:lnTo>
                  <a:lnTo>
                    <a:pt x="1397" y="260350"/>
                  </a:lnTo>
                  <a:lnTo>
                    <a:pt x="11049" y="306070"/>
                  </a:lnTo>
                  <a:lnTo>
                    <a:pt x="29083" y="347979"/>
                  </a:lnTo>
                  <a:lnTo>
                    <a:pt x="54610" y="386079"/>
                  </a:lnTo>
                  <a:lnTo>
                    <a:pt x="86613" y="417829"/>
                  </a:lnTo>
                  <a:lnTo>
                    <a:pt x="124333" y="443229"/>
                  </a:lnTo>
                  <a:lnTo>
                    <a:pt x="166750" y="461010"/>
                  </a:lnTo>
                  <a:lnTo>
                    <a:pt x="212725" y="469900"/>
                  </a:lnTo>
                  <a:lnTo>
                    <a:pt x="236728" y="469900"/>
                  </a:lnTo>
                  <a:lnTo>
                    <a:pt x="260858" y="468629"/>
                  </a:lnTo>
                  <a:lnTo>
                    <a:pt x="284099" y="466089"/>
                  </a:lnTo>
                  <a:lnTo>
                    <a:pt x="306705" y="459739"/>
                  </a:lnTo>
                  <a:lnTo>
                    <a:pt x="324696" y="453389"/>
                  </a:lnTo>
                  <a:lnTo>
                    <a:pt x="213487" y="453389"/>
                  </a:lnTo>
                  <a:lnTo>
                    <a:pt x="191770" y="449579"/>
                  </a:lnTo>
                  <a:lnTo>
                    <a:pt x="150749" y="436879"/>
                  </a:lnTo>
                  <a:lnTo>
                    <a:pt x="113537" y="416560"/>
                  </a:lnTo>
                  <a:lnTo>
                    <a:pt x="81153" y="389889"/>
                  </a:lnTo>
                  <a:lnTo>
                    <a:pt x="54356" y="358139"/>
                  </a:lnTo>
                  <a:lnTo>
                    <a:pt x="34162" y="321310"/>
                  </a:lnTo>
                  <a:lnTo>
                    <a:pt x="21336" y="279400"/>
                  </a:lnTo>
                  <a:lnTo>
                    <a:pt x="16827" y="236220"/>
                  </a:lnTo>
                  <a:lnTo>
                    <a:pt x="16823" y="233679"/>
                  </a:lnTo>
                  <a:lnTo>
                    <a:pt x="17780" y="213360"/>
                  </a:lnTo>
                  <a:lnTo>
                    <a:pt x="26416" y="170179"/>
                  </a:lnTo>
                  <a:lnTo>
                    <a:pt x="43053" y="130810"/>
                  </a:lnTo>
                  <a:lnTo>
                    <a:pt x="66421" y="96520"/>
                  </a:lnTo>
                  <a:lnTo>
                    <a:pt x="96138" y="66039"/>
                  </a:lnTo>
                  <a:lnTo>
                    <a:pt x="130937" y="43179"/>
                  </a:lnTo>
                  <a:lnTo>
                    <a:pt x="170053" y="26670"/>
                  </a:lnTo>
                  <a:lnTo>
                    <a:pt x="212598" y="17779"/>
                  </a:lnTo>
                  <a:lnTo>
                    <a:pt x="235076" y="16510"/>
                  </a:lnTo>
                  <a:lnTo>
                    <a:pt x="322495" y="16510"/>
                  </a:lnTo>
                  <a:lnTo>
                    <a:pt x="304292" y="10160"/>
                  </a:lnTo>
                  <a:lnTo>
                    <a:pt x="281686" y="3810"/>
                  </a:lnTo>
                  <a:lnTo>
                    <a:pt x="258191" y="0"/>
                  </a:lnTo>
                  <a:close/>
                </a:path>
                <a:path w="471170" h="469900">
                  <a:moveTo>
                    <a:pt x="322495" y="16510"/>
                  </a:moveTo>
                  <a:lnTo>
                    <a:pt x="235076" y="16510"/>
                  </a:lnTo>
                  <a:lnTo>
                    <a:pt x="257429" y="17779"/>
                  </a:lnTo>
                  <a:lnTo>
                    <a:pt x="279146" y="20320"/>
                  </a:lnTo>
                  <a:lnTo>
                    <a:pt x="320294" y="33020"/>
                  </a:lnTo>
                  <a:lnTo>
                    <a:pt x="357378" y="53339"/>
                  </a:lnTo>
                  <a:lnTo>
                    <a:pt x="389890" y="80010"/>
                  </a:lnTo>
                  <a:lnTo>
                    <a:pt x="416560" y="113029"/>
                  </a:lnTo>
                  <a:lnTo>
                    <a:pt x="436880" y="149860"/>
                  </a:lnTo>
                  <a:lnTo>
                    <a:pt x="449580" y="190500"/>
                  </a:lnTo>
                  <a:lnTo>
                    <a:pt x="454088" y="233679"/>
                  </a:lnTo>
                  <a:lnTo>
                    <a:pt x="454092" y="236220"/>
                  </a:lnTo>
                  <a:lnTo>
                    <a:pt x="453136" y="256539"/>
                  </a:lnTo>
                  <a:lnTo>
                    <a:pt x="444500" y="299720"/>
                  </a:lnTo>
                  <a:lnTo>
                    <a:pt x="427990" y="339089"/>
                  </a:lnTo>
                  <a:lnTo>
                    <a:pt x="404495" y="373379"/>
                  </a:lnTo>
                  <a:lnTo>
                    <a:pt x="374904" y="403860"/>
                  </a:lnTo>
                  <a:lnTo>
                    <a:pt x="340106" y="426720"/>
                  </a:lnTo>
                  <a:lnTo>
                    <a:pt x="300863" y="444500"/>
                  </a:lnTo>
                  <a:lnTo>
                    <a:pt x="258318" y="452120"/>
                  </a:lnTo>
                  <a:lnTo>
                    <a:pt x="235838" y="453389"/>
                  </a:lnTo>
                  <a:lnTo>
                    <a:pt x="324696" y="453389"/>
                  </a:lnTo>
                  <a:lnTo>
                    <a:pt x="368173" y="429260"/>
                  </a:lnTo>
                  <a:lnTo>
                    <a:pt x="402844" y="400050"/>
                  </a:lnTo>
                  <a:lnTo>
                    <a:pt x="431292" y="365760"/>
                  </a:lnTo>
                  <a:lnTo>
                    <a:pt x="452882" y="325120"/>
                  </a:lnTo>
                  <a:lnTo>
                    <a:pt x="466344" y="281939"/>
                  </a:lnTo>
                  <a:lnTo>
                    <a:pt x="470916" y="233679"/>
                  </a:lnTo>
                  <a:lnTo>
                    <a:pt x="469519" y="209550"/>
                  </a:lnTo>
                  <a:lnTo>
                    <a:pt x="459994" y="163829"/>
                  </a:lnTo>
                  <a:lnTo>
                    <a:pt x="441960" y="121920"/>
                  </a:lnTo>
                  <a:lnTo>
                    <a:pt x="416433" y="85089"/>
                  </a:lnTo>
                  <a:lnTo>
                    <a:pt x="384301" y="52070"/>
                  </a:lnTo>
                  <a:lnTo>
                    <a:pt x="346710" y="27939"/>
                  </a:lnTo>
                  <a:lnTo>
                    <a:pt x="326136" y="17779"/>
                  </a:lnTo>
                  <a:lnTo>
                    <a:pt x="322495" y="16510"/>
                  </a:lnTo>
                  <a:close/>
                </a:path>
                <a:path w="471170" h="469900">
                  <a:moveTo>
                    <a:pt x="235838" y="33020"/>
                  </a:moveTo>
                  <a:lnTo>
                    <a:pt x="195199" y="36829"/>
                  </a:lnTo>
                  <a:lnTo>
                    <a:pt x="157225" y="49529"/>
                  </a:lnTo>
                  <a:lnTo>
                    <a:pt x="122936" y="67310"/>
                  </a:lnTo>
                  <a:lnTo>
                    <a:pt x="92963" y="92710"/>
                  </a:lnTo>
                  <a:lnTo>
                    <a:pt x="68199" y="121920"/>
                  </a:lnTo>
                  <a:lnTo>
                    <a:pt x="49530" y="156210"/>
                  </a:lnTo>
                  <a:lnTo>
                    <a:pt x="37719" y="194310"/>
                  </a:lnTo>
                  <a:lnTo>
                    <a:pt x="33591" y="233679"/>
                  </a:lnTo>
                  <a:lnTo>
                    <a:pt x="33583" y="236220"/>
                  </a:lnTo>
                  <a:lnTo>
                    <a:pt x="34417" y="255270"/>
                  </a:lnTo>
                  <a:lnTo>
                    <a:pt x="42418" y="294639"/>
                  </a:lnTo>
                  <a:lnTo>
                    <a:pt x="57785" y="331470"/>
                  </a:lnTo>
                  <a:lnTo>
                    <a:pt x="79375" y="363220"/>
                  </a:lnTo>
                  <a:lnTo>
                    <a:pt x="106680" y="391160"/>
                  </a:lnTo>
                  <a:lnTo>
                    <a:pt x="138937" y="412750"/>
                  </a:lnTo>
                  <a:lnTo>
                    <a:pt x="175006" y="427989"/>
                  </a:lnTo>
                  <a:lnTo>
                    <a:pt x="214375" y="435610"/>
                  </a:lnTo>
                  <a:lnTo>
                    <a:pt x="235076" y="436879"/>
                  </a:lnTo>
                  <a:lnTo>
                    <a:pt x="255650" y="435610"/>
                  </a:lnTo>
                  <a:lnTo>
                    <a:pt x="275717" y="433070"/>
                  </a:lnTo>
                  <a:lnTo>
                    <a:pt x="295148" y="427989"/>
                  </a:lnTo>
                  <a:lnTo>
                    <a:pt x="313690" y="421639"/>
                  </a:lnTo>
                  <a:lnTo>
                    <a:pt x="316211" y="420370"/>
                  </a:lnTo>
                  <a:lnTo>
                    <a:pt x="234187" y="420370"/>
                  </a:lnTo>
                  <a:lnTo>
                    <a:pt x="215137" y="419100"/>
                  </a:lnTo>
                  <a:lnTo>
                    <a:pt x="162306" y="405129"/>
                  </a:lnTo>
                  <a:lnTo>
                    <a:pt x="116712" y="377189"/>
                  </a:lnTo>
                  <a:lnTo>
                    <a:pt x="81153" y="337820"/>
                  </a:lnTo>
                  <a:lnTo>
                    <a:pt x="58166" y="289560"/>
                  </a:lnTo>
                  <a:lnTo>
                    <a:pt x="50292" y="233679"/>
                  </a:lnTo>
                  <a:lnTo>
                    <a:pt x="51308" y="214629"/>
                  </a:lnTo>
                  <a:lnTo>
                    <a:pt x="65278" y="162560"/>
                  </a:lnTo>
                  <a:lnTo>
                    <a:pt x="93345" y="116839"/>
                  </a:lnTo>
                  <a:lnTo>
                    <a:pt x="132969" y="81279"/>
                  </a:lnTo>
                  <a:lnTo>
                    <a:pt x="181737" y="57150"/>
                  </a:lnTo>
                  <a:lnTo>
                    <a:pt x="236728" y="49529"/>
                  </a:lnTo>
                  <a:lnTo>
                    <a:pt x="314451" y="49529"/>
                  </a:lnTo>
                  <a:lnTo>
                    <a:pt x="295910" y="41910"/>
                  </a:lnTo>
                  <a:lnTo>
                    <a:pt x="276606" y="36829"/>
                  </a:lnTo>
                  <a:lnTo>
                    <a:pt x="256540" y="34289"/>
                  </a:lnTo>
                  <a:lnTo>
                    <a:pt x="235838" y="33020"/>
                  </a:lnTo>
                  <a:close/>
                </a:path>
                <a:path w="471170" h="469900">
                  <a:moveTo>
                    <a:pt x="314451" y="49529"/>
                  </a:moveTo>
                  <a:lnTo>
                    <a:pt x="236728" y="49529"/>
                  </a:lnTo>
                  <a:lnTo>
                    <a:pt x="255778" y="50800"/>
                  </a:lnTo>
                  <a:lnTo>
                    <a:pt x="273938" y="53339"/>
                  </a:lnTo>
                  <a:lnTo>
                    <a:pt x="324866" y="72389"/>
                  </a:lnTo>
                  <a:lnTo>
                    <a:pt x="367284" y="105410"/>
                  </a:lnTo>
                  <a:lnTo>
                    <a:pt x="398907" y="148589"/>
                  </a:lnTo>
                  <a:lnTo>
                    <a:pt x="417068" y="199389"/>
                  </a:lnTo>
                  <a:lnTo>
                    <a:pt x="420624" y="236220"/>
                  </a:lnTo>
                  <a:lnTo>
                    <a:pt x="419608" y="255270"/>
                  </a:lnTo>
                  <a:lnTo>
                    <a:pt x="405638" y="308610"/>
                  </a:lnTo>
                  <a:lnTo>
                    <a:pt x="377571" y="354329"/>
                  </a:lnTo>
                  <a:lnTo>
                    <a:pt x="338074" y="389889"/>
                  </a:lnTo>
                  <a:lnTo>
                    <a:pt x="289433" y="412750"/>
                  </a:lnTo>
                  <a:lnTo>
                    <a:pt x="234187" y="420370"/>
                  </a:lnTo>
                  <a:lnTo>
                    <a:pt x="316211" y="420370"/>
                  </a:lnTo>
                  <a:lnTo>
                    <a:pt x="363600" y="391160"/>
                  </a:lnTo>
                  <a:lnTo>
                    <a:pt x="391033" y="364489"/>
                  </a:lnTo>
                  <a:lnTo>
                    <a:pt x="412876" y="331470"/>
                  </a:lnTo>
                  <a:lnTo>
                    <a:pt x="428244" y="295910"/>
                  </a:lnTo>
                  <a:lnTo>
                    <a:pt x="436372" y="256539"/>
                  </a:lnTo>
                  <a:lnTo>
                    <a:pt x="437332" y="233679"/>
                  </a:lnTo>
                  <a:lnTo>
                    <a:pt x="436499" y="214629"/>
                  </a:lnTo>
                  <a:lnTo>
                    <a:pt x="428498" y="175260"/>
                  </a:lnTo>
                  <a:lnTo>
                    <a:pt x="413258" y="139700"/>
                  </a:lnTo>
                  <a:lnTo>
                    <a:pt x="391541" y="106679"/>
                  </a:lnTo>
                  <a:lnTo>
                    <a:pt x="364236" y="80010"/>
                  </a:lnTo>
                  <a:lnTo>
                    <a:pt x="332105" y="57150"/>
                  </a:lnTo>
                  <a:lnTo>
                    <a:pt x="314451" y="49529"/>
                  </a:lnTo>
                  <a:close/>
                </a:path>
              </a:pathLst>
            </a:custGeom>
            <a:solidFill>
              <a:srgbClr val="08B7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020670"/>
              </p:ext>
            </p:extLst>
          </p:nvPr>
        </p:nvGraphicFramePr>
        <p:xfrm>
          <a:off x="147828" y="150877"/>
          <a:ext cx="8832850" cy="68104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3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83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85343">
                <a:tc gridSpan="4">
                  <a:txBody>
                    <a:bodyPr/>
                    <a:lstStyle/>
                    <a:p>
                      <a:pPr marL="240665">
                        <a:lnSpc>
                          <a:spcPct val="100000"/>
                        </a:lnSpc>
                        <a:spcBef>
                          <a:spcPts val="2135"/>
                        </a:spcBef>
                      </a:pPr>
                      <a:r>
                        <a:rPr sz="3300" b="1" dirty="0">
                          <a:solidFill>
                            <a:srgbClr val="08B7BE"/>
                          </a:solidFill>
                          <a:latin typeface="Georgia" panose="02040502050405020303" pitchFamily="18" charset="0"/>
                          <a:cs typeface="Arial"/>
                        </a:rPr>
                        <a:t>Clinical</a:t>
                      </a:r>
                      <a:r>
                        <a:rPr sz="3300" b="1" spc="-65" dirty="0">
                          <a:solidFill>
                            <a:srgbClr val="08B7BE"/>
                          </a:solidFill>
                          <a:latin typeface="Georgia" panose="02040502050405020303" pitchFamily="18" charset="0"/>
                          <a:cs typeface="Arial"/>
                        </a:rPr>
                        <a:t> </a:t>
                      </a:r>
                      <a:r>
                        <a:rPr sz="3300" b="1" spc="-10" dirty="0">
                          <a:solidFill>
                            <a:srgbClr val="08B7BE"/>
                          </a:solidFill>
                          <a:latin typeface="Georgia" panose="02040502050405020303" pitchFamily="18" charset="0"/>
                          <a:cs typeface="Arial"/>
                        </a:rPr>
                        <a:t>Picture</a:t>
                      </a:r>
                      <a:endParaRPr lang="en-US" sz="3300" b="1" spc="-10" dirty="0">
                        <a:solidFill>
                          <a:srgbClr val="08B7BE"/>
                        </a:solidFill>
                        <a:latin typeface="Georgia" panose="02040502050405020303" pitchFamily="18" charset="0"/>
                        <a:cs typeface="Arial"/>
                      </a:endParaRPr>
                    </a:p>
                    <a:p>
                      <a:pPr marL="240665">
                        <a:lnSpc>
                          <a:spcPct val="100000"/>
                        </a:lnSpc>
                        <a:spcBef>
                          <a:spcPts val="2135"/>
                        </a:spcBef>
                      </a:pPr>
                      <a:r>
                        <a:rPr lang="en-US" sz="2400" dirty="0">
                          <a:latin typeface="Georgia" panose="02040502050405020303" pitchFamily="18" charset="0"/>
                        </a:rPr>
                        <a:t>Most patients have no symptoms – ↑ Ca found on routine lab </a:t>
                      </a:r>
                      <a:endParaRPr sz="2400" dirty="0">
                        <a:latin typeface="Georgia" panose="02040502050405020303" pitchFamily="18" charset="0"/>
                        <a:cs typeface="Arial"/>
                      </a:endParaRPr>
                    </a:p>
                  </a:txBody>
                  <a:tcPr marL="0" marR="0" marT="271145" marB="0">
                    <a:lnL w="9525">
                      <a:solidFill>
                        <a:srgbClr val="08B7BE"/>
                      </a:solidFill>
                      <a:prstDash val="solid"/>
                    </a:lnL>
                    <a:lnR w="9525">
                      <a:solidFill>
                        <a:srgbClr val="08B7BE"/>
                      </a:solidFill>
                      <a:prstDash val="solid"/>
                    </a:lnR>
                    <a:lnT w="9525">
                      <a:solidFill>
                        <a:srgbClr val="08B7BE"/>
                      </a:solidFill>
                      <a:prstDash val="solid"/>
                    </a:lnT>
                    <a:lnB w="9525">
                      <a:solidFill>
                        <a:srgbClr val="08B7BE"/>
                      </a:solidFill>
                      <a:prstDash val="sysDash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765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8B7BE"/>
                      </a:solidFill>
                      <a:prstDash val="solid"/>
                    </a:lnL>
                    <a:lnR w="9525">
                      <a:solidFill>
                        <a:srgbClr val="08B7BE"/>
                      </a:solidFill>
                      <a:prstDash val="solid"/>
                    </a:lnR>
                    <a:lnT w="9525">
                      <a:solidFill>
                        <a:srgbClr val="08B7BE"/>
                      </a:solidFill>
                      <a:prstDash val="sysDash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6786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8B7BE"/>
                      </a:solidFill>
                      <a:prstDash val="solid"/>
                    </a:lnL>
                    <a:lnR w="12700">
                      <a:solidFill>
                        <a:srgbClr val="0AD0D9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90805" marR="12153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b="1" dirty="0">
                          <a:latin typeface="Georgia"/>
                          <a:cs typeface="Georgia"/>
                        </a:rPr>
                        <a:t>Classical</a:t>
                      </a:r>
                      <a:r>
                        <a:rPr sz="1800" b="1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mnemonic</a:t>
                      </a:r>
                      <a:r>
                        <a:rPr sz="1800" b="1" spc="-6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:“stones,</a:t>
                      </a:r>
                      <a:r>
                        <a:rPr sz="1800" b="1" spc="-6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bones,</a:t>
                      </a:r>
                      <a:r>
                        <a:rPr sz="1800" b="1" spc="-6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groans,</a:t>
                      </a:r>
                      <a:r>
                        <a:rPr sz="1800" b="1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moans,</a:t>
                      </a:r>
                      <a:r>
                        <a:rPr sz="1800" b="1" spc="-5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and</a:t>
                      </a:r>
                      <a:r>
                        <a:rPr sz="1800" b="1" spc="-6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spc="-10" dirty="0">
                          <a:latin typeface="Georgia"/>
                          <a:cs typeface="Georgia"/>
                        </a:rPr>
                        <a:t>psych overtones,”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AD0D9"/>
                      </a:solidFill>
                      <a:prstDash val="solid"/>
                    </a:lnL>
                    <a:lnR w="12700">
                      <a:solidFill>
                        <a:srgbClr val="0AD0D9"/>
                      </a:solidFill>
                      <a:prstDash val="solid"/>
                    </a:lnR>
                    <a:solidFill>
                      <a:srgbClr val="0AD0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AD0D9"/>
                      </a:solidFill>
                      <a:prstDash val="solid"/>
                    </a:lnL>
                    <a:lnR w="9525">
                      <a:solidFill>
                        <a:srgbClr val="08B7BE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59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8B7BE"/>
                      </a:solidFill>
                      <a:prstDash val="solid"/>
                    </a:lnL>
                    <a:lnR w="12700">
                      <a:solidFill>
                        <a:srgbClr val="0AD0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b="1" spc="-10" dirty="0">
                          <a:latin typeface="Georgia"/>
                          <a:cs typeface="Georgia"/>
                        </a:rPr>
                        <a:t>Stones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AD0D9"/>
                      </a:solidFill>
                      <a:prstDash val="solid"/>
                    </a:lnL>
                    <a:lnB w="12700">
                      <a:solidFill>
                        <a:srgbClr val="0AD0D9"/>
                      </a:solidFill>
                      <a:prstDash val="solid"/>
                    </a:lnB>
                    <a:solidFill>
                      <a:srgbClr val="E7F7F8"/>
                    </a:solidFill>
                  </a:tcPr>
                </a:tc>
                <a:tc>
                  <a:txBody>
                    <a:bodyPr/>
                    <a:lstStyle/>
                    <a:p>
                      <a:pPr marL="44577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b="1" spc="-10" dirty="0">
                          <a:latin typeface="Georgia"/>
                          <a:cs typeface="Georgia"/>
                        </a:rPr>
                        <a:t>Urolithiasis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2384" marB="0">
                    <a:lnR w="12700">
                      <a:solidFill>
                        <a:srgbClr val="0AD0D9"/>
                      </a:solidFill>
                      <a:prstDash val="solid"/>
                    </a:lnR>
                    <a:lnB w="12700">
                      <a:solidFill>
                        <a:srgbClr val="0AD0D9"/>
                      </a:solidFill>
                      <a:prstDash val="solid"/>
                    </a:lnB>
                    <a:solidFill>
                      <a:srgbClr val="E7F7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AD0D9"/>
                      </a:solidFill>
                      <a:prstDash val="solid"/>
                    </a:lnL>
                    <a:lnR w="9525">
                      <a:solidFill>
                        <a:srgbClr val="08B7BE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268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8B7BE"/>
                      </a:solidFill>
                      <a:prstDash val="solid"/>
                    </a:lnL>
                    <a:lnR w="12700">
                      <a:solidFill>
                        <a:srgbClr val="0AD0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spc="-10" dirty="0">
                          <a:latin typeface="Georgia"/>
                          <a:cs typeface="Georgia"/>
                        </a:rPr>
                        <a:t>bones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AD0D9"/>
                      </a:solidFill>
                      <a:prstDash val="solid"/>
                    </a:lnL>
                    <a:lnT w="12700">
                      <a:solidFill>
                        <a:srgbClr val="0AD0D9"/>
                      </a:solidFill>
                      <a:prstDash val="solid"/>
                    </a:lnT>
                    <a:lnB w="12700">
                      <a:solidFill>
                        <a:srgbClr val="0AD0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577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dirty="0">
                          <a:latin typeface="Georgia"/>
                          <a:cs typeface="Georgia"/>
                        </a:rPr>
                        <a:t>Bone</a:t>
                      </a:r>
                      <a:r>
                        <a:rPr sz="1800" b="1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diseases</a:t>
                      </a:r>
                      <a:r>
                        <a:rPr sz="1800" b="1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including</a:t>
                      </a:r>
                      <a:r>
                        <a:rPr sz="1800" b="1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bone</a:t>
                      </a:r>
                      <a:r>
                        <a:rPr sz="1800" b="1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resorption</a:t>
                      </a:r>
                      <a:r>
                        <a:rPr sz="1800" b="1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with</a:t>
                      </a:r>
                      <a:r>
                        <a:rPr sz="1800" b="1" spc="-20" dirty="0">
                          <a:latin typeface="Georgia"/>
                          <a:cs typeface="Georgia"/>
                        </a:rPr>
                        <a:t> cyst</a:t>
                      </a:r>
                      <a:endParaRPr sz="1800" dirty="0">
                        <a:latin typeface="Georgia"/>
                        <a:cs typeface="Georgia"/>
                      </a:endParaRPr>
                    </a:p>
                    <a:p>
                      <a:pPr marL="4457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dirty="0">
                          <a:latin typeface="Georgia"/>
                          <a:cs typeface="Georgia"/>
                        </a:rPr>
                        <a:t>(osteitis</a:t>
                      </a:r>
                      <a:r>
                        <a:rPr sz="1800" b="1" spc="-5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sz="1800" b="1" spc="-55" dirty="0">
                          <a:latin typeface="Georgia"/>
                          <a:cs typeface="Georgia"/>
                        </a:rPr>
                        <a:t>fibrosa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cystica)</a:t>
                      </a:r>
                      <a:r>
                        <a:rPr sz="1800" b="1" spc="-5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and</a:t>
                      </a:r>
                      <a:r>
                        <a:rPr sz="1800" b="1" spc="-5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brown</a:t>
                      </a:r>
                      <a:r>
                        <a:rPr sz="1800" b="1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tumor</a:t>
                      </a:r>
                      <a:r>
                        <a:rPr sz="1800" b="1" spc="-5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spc="-10" dirty="0">
                          <a:latin typeface="Georgia"/>
                          <a:cs typeface="Georgia"/>
                        </a:rPr>
                        <a:t>formation</a:t>
                      </a:r>
                      <a:r>
                        <a:rPr lang="en-US" sz="1800" b="1" spc="-10" dirty="0">
                          <a:latin typeface="Georgia"/>
                          <a:cs typeface="Georgia"/>
                        </a:rPr>
                        <a:t>, fractures</a:t>
                      </a:r>
                      <a:endParaRPr sz="1800" dirty="0">
                        <a:latin typeface="Georgia"/>
                        <a:cs typeface="Georgia"/>
                      </a:endParaRPr>
                    </a:p>
                  </a:txBody>
                  <a:tcPr marL="0" marR="0" marT="38100" marB="0">
                    <a:lnR w="12700">
                      <a:solidFill>
                        <a:srgbClr val="0AD0D9"/>
                      </a:solidFill>
                      <a:prstDash val="solid"/>
                    </a:lnR>
                    <a:lnT w="12700">
                      <a:solidFill>
                        <a:srgbClr val="0AD0D9"/>
                      </a:solidFill>
                      <a:prstDash val="solid"/>
                    </a:lnT>
                    <a:lnB w="12700">
                      <a:solidFill>
                        <a:srgbClr val="0AD0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AD0D9"/>
                      </a:solidFill>
                      <a:prstDash val="solid"/>
                    </a:lnL>
                    <a:lnR w="9525">
                      <a:solidFill>
                        <a:srgbClr val="08B7BE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477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8B7BE"/>
                      </a:solidFill>
                      <a:prstDash val="solid"/>
                    </a:lnL>
                    <a:lnR w="12700">
                      <a:solidFill>
                        <a:srgbClr val="0AD0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10" dirty="0">
                          <a:latin typeface="Georgia"/>
                          <a:cs typeface="Georgia"/>
                        </a:rPr>
                        <a:t>groans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AD0D9"/>
                      </a:solidFill>
                      <a:prstDash val="solid"/>
                    </a:lnL>
                    <a:lnT w="12700">
                      <a:solidFill>
                        <a:srgbClr val="0AD0D9"/>
                      </a:solidFill>
                      <a:prstDash val="solid"/>
                    </a:lnT>
                    <a:lnB w="12700">
                      <a:solidFill>
                        <a:srgbClr val="0AD0D9"/>
                      </a:solidFill>
                      <a:prstDash val="solid"/>
                    </a:lnB>
                    <a:solidFill>
                      <a:srgbClr val="E7F7F8"/>
                    </a:solidFill>
                  </a:tcPr>
                </a:tc>
                <a:tc>
                  <a:txBody>
                    <a:bodyPr/>
                    <a:lstStyle/>
                    <a:p>
                      <a:pPr marL="4457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Georgia"/>
                          <a:cs typeface="Georgia"/>
                        </a:rPr>
                        <a:t>Abdominal</a:t>
                      </a:r>
                      <a:r>
                        <a:rPr sz="1800" b="1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pain</a:t>
                      </a:r>
                      <a:r>
                        <a:rPr sz="1800" b="1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from</a:t>
                      </a:r>
                      <a:r>
                        <a:rPr sz="1800" b="1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peptic</a:t>
                      </a:r>
                      <a:r>
                        <a:rPr sz="1800" b="1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ulcers</a:t>
                      </a:r>
                      <a:r>
                        <a:rPr sz="1800" b="1" spc="-5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or</a:t>
                      </a:r>
                      <a:r>
                        <a:rPr sz="1800" b="1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spc="-10" dirty="0">
                          <a:latin typeface="Georgia"/>
                          <a:cs typeface="Georgia"/>
                        </a:rPr>
                        <a:t>pancreatitis</a:t>
                      </a:r>
                      <a:r>
                        <a:rPr lang="en-US" sz="1800" b="1" spc="-10" dirty="0">
                          <a:latin typeface="Georgia"/>
                          <a:cs typeface="Georgia"/>
                        </a:rPr>
                        <a:t>, renal stones, constipation</a:t>
                      </a:r>
                      <a:endParaRPr sz="1800" dirty="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R w="12700">
                      <a:solidFill>
                        <a:srgbClr val="0AD0D9"/>
                      </a:solidFill>
                      <a:prstDash val="solid"/>
                    </a:lnR>
                    <a:lnT w="12700">
                      <a:solidFill>
                        <a:srgbClr val="0AD0D9"/>
                      </a:solidFill>
                      <a:prstDash val="solid"/>
                    </a:lnT>
                    <a:lnB w="12700">
                      <a:solidFill>
                        <a:srgbClr val="0AD0D9"/>
                      </a:solidFill>
                      <a:prstDash val="solid"/>
                    </a:lnB>
                    <a:solidFill>
                      <a:srgbClr val="E7F7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AD0D9"/>
                      </a:solidFill>
                      <a:prstDash val="solid"/>
                    </a:lnL>
                    <a:lnR w="9525">
                      <a:solidFill>
                        <a:srgbClr val="08B7BE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477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8B7BE"/>
                      </a:solidFill>
                      <a:prstDash val="solid"/>
                    </a:lnL>
                    <a:lnR w="12700">
                      <a:solidFill>
                        <a:srgbClr val="0AD0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10" dirty="0">
                          <a:latin typeface="Georgia"/>
                          <a:cs typeface="Georgia"/>
                        </a:rPr>
                        <a:t>moans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AD0D9"/>
                      </a:solidFill>
                      <a:prstDash val="solid"/>
                    </a:lnL>
                    <a:lnT w="12700">
                      <a:solidFill>
                        <a:srgbClr val="0AD0D9"/>
                      </a:solidFill>
                      <a:prstDash val="solid"/>
                    </a:lnT>
                    <a:lnB w="12700">
                      <a:solidFill>
                        <a:srgbClr val="0AD0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57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Georgia"/>
                          <a:cs typeface="Georgia"/>
                        </a:rPr>
                        <a:t>Diffuse</a:t>
                      </a:r>
                      <a:r>
                        <a:rPr sz="1800" b="1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joint</a:t>
                      </a:r>
                      <a:r>
                        <a:rPr sz="1800" b="1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and</a:t>
                      </a:r>
                      <a:r>
                        <a:rPr sz="1800" b="1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muscle</a:t>
                      </a:r>
                      <a:r>
                        <a:rPr sz="1800" b="1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pains,</a:t>
                      </a:r>
                      <a:r>
                        <a:rPr sz="1800" b="1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fatigue</a:t>
                      </a:r>
                      <a:r>
                        <a:rPr sz="1800" b="1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and</a:t>
                      </a:r>
                      <a:r>
                        <a:rPr sz="1800" b="1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spc="-10" dirty="0">
                          <a:latin typeface="Georgia"/>
                          <a:cs typeface="Georgia"/>
                        </a:rPr>
                        <a:t>lethargy</a:t>
                      </a:r>
                      <a:endParaRPr sz="1800" dirty="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R w="12700">
                      <a:solidFill>
                        <a:srgbClr val="0AD0D9"/>
                      </a:solidFill>
                      <a:prstDash val="solid"/>
                    </a:lnR>
                    <a:lnT w="12700">
                      <a:solidFill>
                        <a:srgbClr val="0AD0D9"/>
                      </a:solidFill>
                      <a:prstDash val="solid"/>
                    </a:lnT>
                    <a:lnB w="12700">
                      <a:solidFill>
                        <a:srgbClr val="0AD0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AD0D9"/>
                      </a:solidFill>
                      <a:prstDash val="solid"/>
                    </a:lnL>
                    <a:lnR w="9525">
                      <a:solidFill>
                        <a:srgbClr val="08B7BE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268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8B7BE"/>
                      </a:solidFill>
                      <a:prstDash val="solid"/>
                    </a:lnL>
                    <a:lnR w="12700">
                      <a:solidFill>
                        <a:srgbClr val="0AD0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0805" marR="43815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10" dirty="0">
                          <a:latin typeface="Georgia"/>
                          <a:cs typeface="Georgia"/>
                        </a:rPr>
                        <a:t>psych overtones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AD0D9"/>
                      </a:solidFill>
                      <a:prstDash val="solid"/>
                    </a:lnL>
                    <a:lnT w="12700">
                      <a:solidFill>
                        <a:srgbClr val="0AD0D9"/>
                      </a:solidFill>
                      <a:prstDash val="solid"/>
                    </a:lnT>
                    <a:lnB w="12700">
                      <a:solidFill>
                        <a:srgbClr val="0AD0D9"/>
                      </a:solidFill>
                      <a:prstDash val="solid"/>
                    </a:lnB>
                    <a:solidFill>
                      <a:srgbClr val="E7F7F8"/>
                    </a:solidFill>
                  </a:tcPr>
                </a:tc>
                <a:tc>
                  <a:txBody>
                    <a:bodyPr/>
                    <a:lstStyle/>
                    <a:p>
                      <a:pPr marL="445770" marR="23939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10" dirty="0">
                          <a:latin typeface="Georgia"/>
                          <a:cs typeface="Georgia"/>
                        </a:rPr>
                        <a:t>Neuropsychiatric</a:t>
                      </a:r>
                      <a:r>
                        <a:rPr sz="1800" b="1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abnormalities</a:t>
                      </a:r>
                      <a:r>
                        <a:rPr sz="1800" b="1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including</a:t>
                      </a:r>
                      <a:r>
                        <a:rPr sz="1800" b="1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spc="-10" dirty="0">
                          <a:latin typeface="Georgia"/>
                          <a:cs typeface="Georgia"/>
                        </a:rPr>
                        <a:t>depression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or</a:t>
                      </a:r>
                      <a:r>
                        <a:rPr sz="1800" b="1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worsening</a:t>
                      </a:r>
                      <a:r>
                        <a:rPr sz="1800" b="1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spc="-10" dirty="0">
                          <a:latin typeface="Georgia"/>
                          <a:cs typeface="Georgia"/>
                        </a:rPr>
                        <a:t>psychosis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R w="12700">
                      <a:solidFill>
                        <a:srgbClr val="0AD0D9"/>
                      </a:solidFill>
                      <a:prstDash val="solid"/>
                    </a:lnR>
                    <a:lnT w="12700">
                      <a:solidFill>
                        <a:srgbClr val="0AD0D9"/>
                      </a:solidFill>
                      <a:prstDash val="solid"/>
                    </a:lnT>
                    <a:lnB w="12700">
                      <a:solidFill>
                        <a:srgbClr val="0AD0D9"/>
                      </a:solidFill>
                      <a:prstDash val="solid"/>
                    </a:lnB>
                    <a:solidFill>
                      <a:srgbClr val="E7F7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AD0D9"/>
                      </a:solidFill>
                      <a:prstDash val="solid"/>
                    </a:lnL>
                    <a:lnR w="9525">
                      <a:solidFill>
                        <a:srgbClr val="08B7BE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9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8B7BE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dirty="0">
                          <a:latin typeface="Georgia" panose="02040502050405020303" pitchFamily="18" charset="0"/>
                          <a:cs typeface="Times New Roman"/>
                        </a:rPr>
                        <a:t>++ Hypertension and renal impairment</a:t>
                      </a:r>
                      <a:endParaRPr sz="1800" b="1" dirty="0">
                        <a:latin typeface="Georgia" panose="02040502050405020303" pitchFamily="18" charset="0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AD0D9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8B7BE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3432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8B7BE"/>
                      </a:solidFill>
                      <a:prstDash val="solid"/>
                    </a:lnL>
                    <a:lnR w="9525">
                      <a:solidFill>
                        <a:srgbClr val="08B7BE"/>
                      </a:solidFill>
                      <a:prstDash val="solid"/>
                    </a:lnR>
                    <a:lnB w="9525">
                      <a:solidFill>
                        <a:srgbClr val="08B7BE"/>
                      </a:solidFill>
                      <a:prstDash val="solid"/>
                    </a:lnB>
                    <a:solidFill>
                      <a:srgbClr val="0AD0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6304" y="150876"/>
            <a:ext cx="8844280" cy="6556375"/>
            <a:chOff x="146304" y="150876"/>
            <a:chExt cx="8844280" cy="6556375"/>
          </a:xfrm>
        </p:grpSpPr>
        <p:sp>
          <p:nvSpPr>
            <p:cNvPr id="3" name="object 3"/>
            <p:cNvSpPr/>
            <p:nvPr/>
          </p:nvSpPr>
          <p:spPr>
            <a:xfrm>
              <a:off x="4572000" y="2285999"/>
              <a:ext cx="0" cy="4102735"/>
            </a:xfrm>
            <a:custGeom>
              <a:avLst/>
              <a:gdLst/>
              <a:ahLst/>
              <a:cxnLst/>
              <a:rect l="l" t="t" r="r" b="b"/>
              <a:pathLst>
                <a:path h="4102735">
                  <a:moveTo>
                    <a:pt x="0" y="0"/>
                  </a:moveTo>
                  <a:lnTo>
                    <a:pt x="0" y="4102608"/>
                  </a:lnTo>
                </a:path>
              </a:pathLst>
            </a:custGeom>
            <a:ln w="9144">
              <a:solidFill>
                <a:srgbClr val="04607A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400" y="1371600"/>
              <a:ext cx="8833485" cy="914400"/>
            </a:xfrm>
            <a:custGeom>
              <a:avLst/>
              <a:gdLst/>
              <a:ahLst/>
              <a:cxnLst/>
              <a:rect l="l" t="t" r="r" b="b"/>
              <a:pathLst>
                <a:path w="8833485" h="914400">
                  <a:moveTo>
                    <a:pt x="8833104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8833104" y="914400"/>
                  </a:lnTo>
                  <a:lnTo>
                    <a:pt x="8833104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6304" y="6391655"/>
              <a:ext cx="8833485" cy="311150"/>
            </a:xfrm>
            <a:custGeom>
              <a:avLst/>
              <a:gdLst/>
              <a:ahLst/>
              <a:cxnLst/>
              <a:rect l="l" t="t" r="r" b="b"/>
              <a:pathLst>
                <a:path w="8833485" h="311150">
                  <a:moveTo>
                    <a:pt x="8833104" y="0"/>
                  </a:moveTo>
                  <a:lnTo>
                    <a:pt x="0" y="0"/>
                  </a:lnTo>
                  <a:lnTo>
                    <a:pt x="0" y="310896"/>
                  </a:lnTo>
                  <a:lnTo>
                    <a:pt x="8833104" y="310896"/>
                  </a:lnTo>
                  <a:lnTo>
                    <a:pt x="8833104" y="0"/>
                  </a:lnTo>
                  <a:close/>
                </a:path>
              </a:pathLst>
            </a:custGeom>
            <a:solidFill>
              <a:srgbClr val="0AD0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1280159"/>
              <a:ext cx="8833485" cy="0"/>
            </a:xfrm>
            <a:custGeom>
              <a:avLst/>
              <a:gdLst/>
              <a:ahLst/>
              <a:cxnLst/>
              <a:rect l="l" t="t" r="r" b="b"/>
              <a:pathLst>
                <a:path w="8833485">
                  <a:moveTo>
                    <a:pt x="0" y="0"/>
                  </a:moveTo>
                  <a:lnTo>
                    <a:pt x="8833104" y="0"/>
                  </a:lnTo>
                </a:path>
              </a:pathLst>
            </a:custGeom>
            <a:ln w="12192">
              <a:solidFill>
                <a:srgbClr val="08B7B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155448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6547104"/>
                  </a:moveTo>
                  <a:lnTo>
                    <a:pt x="8833104" y="6547104"/>
                  </a:lnTo>
                  <a:lnTo>
                    <a:pt x="8833104" y="0"/>
                  </a:lnTo>
                  <a:lnTo>
                    <a:pt x="0" y="0"/>
                  </a:lnTo>
                  <a:lnTo>
                    <a:pt x="0" y="6547104"/>
                  </a:lnTo>
                  <a:close/>
                </a:path>
              </a:pathLst>
            </a:custGeom>
            <a:ln w="9143">
              <a:solidFill>
                <a:srgbClr val="08B7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67200" y="955548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74" y="3990"/>
                  </a:lnTo>
                  <a:lnTo>
                    <a:pt x="208483" y="15544"/>
                  </a:lnTo>
                  <a:lnTo>
                    <a:pt x="164753" y="34032"/>
                  </a:lnTo>
                  <a:lnTo>
                    <a:pt x="124815" y="58826"/>
                  </a:lnTo>
                  <a:lnTo>
                    <a:pt x="89296" y="89296"/>
                  </a:lnTo>
                  <a:lnTo>
                    <a:pt x="58826" y="124815"/>
                  </a:lnTo>
                  <a:lnTo>
                    <a:pt x="34032" y="164753"/>
                  </a:lnTo>
                  <a:lnTo>
                    <a:pt x="15544" y="208483"/>
                  </a:lnTo>
                  <a:lnTo>
                    <a:pt x="3990" y="255374"/>
                  </a:lnTo>
                  <a:lnTo>
                    <a:pt x="0" y="304800"/>
                  </a:lnTo>
                  <a:lnTo>
                    <a:pt x="3990" y="354225"/>
                  </a:lnTo>
                  <a:lnTo>
                    <a:pt x="15544" y="401116"/>
                  </a:lnTo>
                  <a:lnTo>
                    <a:pt x="34032" y="444846"/>
                  </a:lnTo>
                  <a:lnTo>
                    <a:pt x="58826" y="484784"/>
                  </a:lnTo>
                  <a:lnTo>
                    <a:pt x="89296" y="520303"/>
                  </a:lnTo>
                  <a:lnTo>
                    <a:pt x="124815" y="550773"/>
                  </a:lnTo>
                  <a:lnTo>
                    <a:pt x="164753" y="575567"/>
                  </a:lnTo>
                  <a:lnTo>
                    <a:pt x="208483" y="594055"/>
                  </a:lnTo>
                  <a:lnTo>
                    <a:pt x="255374" y="605609"/>
                  </a:lnTo>
                  <a:lnTo>
                    <a:pt x="304800" y="609600"/>
                  </a:lnTo>
                  <a:lnTo>
                    <a:pt x="354225" y="605609"/>
                  </a:lnTo>
                  <a:lnTo>
                    <a:pt x="401116" y="594055"/>
                  </a:lnTo>
                  <a:lnTo>
                    <a:pt x="444846" y="575567"/>
                  </a:lnTo>
                  <a:lnTo>
                    <a:pt x="484784" y="550773"/>
                  </a:lnTo>
                  <a:lnTo>
                    <a:pt x="520303" y="520303"/>
                  </a:lnTo>
                  <a:lnTo>
                    <a:pt x="550773" y="484784"/>
                  </a:lnTo>
                  <a:lnTo>
                    <a:pt x="575567" y="444846"/>
                  </a:lnTo>
                  <a:lnTo>
                    <a:pt x="594055" y="401116"/>
                  </a:lnTo>
                  <a:lnTo>
                    <a:pt x="605609" y="354225"/>
                  </a:lnTo>
                  <a:lnTo>
                    <a:pt x="609600" y="304800"/>
                  </a:lnTo>
                  <a:lnTo>
                    <a:pt x="605609" y="255374"/>
                  </a:lnTo>
                  <a:lnTo>
                    <a:pt x="594055" y="208483"/>
                  </a:lnTo>
                  <a:lnTo>
                    <a:pt x="575567" y="164753"/>
                  </a:lnTo>
                  <a:lnTo>
                    <a:pt x="550773" y="124815"/>
                  </a:lnTo>
                  <a:lnTo>
                    <a:pt x="520303" y="89296"/>
                  </a:lnTo>
                  <a:lnTo>
                    <a:pt x="484784" y="58826"/>
                  </a:lnTo>
                  <a:lnTo>
                    <a:pt x="444846" y="34032"/>
                  </a:lnTo>
                  <a:lnTo>
                    <a:pt x="401116" y="15544"/>
                  </a:lnTo>
                  <a:lnTo>
                    <a:pt x="354225" y="399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337303" y="1026667"/>
            <a:ext cx="471170" cy="469900"/>
            <a:chOff x="4337303" y="1026667"/>
            <a:chExt cx="471170" cy="469900"/>
          </a:xfrm>
        </p:grpSpPr>
        <p:sp>
          <p:nvSpPr>
            <p:cNvPr id="10" name="object 10"/>
            <p:cNvSpPr/>
            <p:nvPr/>
          </p:nvSpPr>
          <p:spPr>
            <a:xfrm>
              <a:off x="4362449" y="1050797"/>
              <a:ext cx="421005" cy="421005"/>
            </a:xfrm>
            <a:custGeom>
              <a:avLst/>
              <a:gdLst/>
              <a:ahLst/>
              <a:cxnLst/>
              <a:rect l="l" t="t" r="r" b="b"/>
              <a:pathLst>
                <a:path w="421004" h="421005">
                  <a:moveTo>
                    <a:pt x="210312" y="0"/>
                  </a:moveTo>
                  <a:lnTo>
                    <a:pt x="162072" y="5551"/>
                  </a:lnTo>
                  <a:lnTo>
                    <a:pt x="117798" y="21367"/>
                  </a:lnTo>
                  <a:lnTo>
                    <a:pt x="78750" y="46186"/>
                  </a:lnTo>
                  <a:lnTo>
                    <a:pt x="46186" y="78750"/>
                  </a:lnTo>
                  <a:lnTo>
                    <a:pt x="21367" y="117798"/>
                  </a:lnTo>
                  <a:lnTo>
                    <a:pt x="5551" y="162072"/>
                  </a:lnTo>
                  <a:lnTo>
                    <a:pt x="0" y="210312"/>
                  </a:lnTo>
                  <a:lnTo>
                    <a:pt x="5551" y="258551"/>
                  </a:lnTo>
                  <a:lnTo>
                    <a:pt x="21367" y="302825"/>
                  </a:lnTo>
                  <a:lnTo>
                    <a:pt x="46186" y="341873"/>
                  </a:lnTo>
                  <a:lnTo>
                    <a:pt x="78750" y="374437"/>
                  </a:lnTo>
                  <a:lnTo>
                    <a:pt x="117798" y="399256"/>
                  </a:lnTo>
                  <a:lnTo>
                    <a:pt x="162072" y="415072"/>
                  </a:lnTo>
                  <a:lnTo>
                    <a:pt x="210312" y="420624"/>
                  </a:lnTo>
                  <a:lnTo>
                    <a:pt x="258551" y="415072"/>
                  </a:lnTo>
                  <a:lnTo>
                    <a:pt x="302825" y="399256"/>
                  </a:lnTo>
                  <a:lnTo>
                    <a:pt x="341873" y="374437"/>
                  </a:lnTo>
                  <a:lnTo>
                    <a:pt x="374437" y="341873"/>
                  </a:lnTo>
                  <a:lnTo>
                    <a:pt x="399256" y="302825"/>
                  </a:lnTo>
                  <a:lnTo>
                    <a:pt x="415072" y="258551"/>
                  </a:lnTo>
                  <a:lnTo>
                    <a:pt x="420624" y="210312"/>
                  </a:lnTo>
                  <a:lnTo>
                    <a:pt x="415072" y="162072"/>
                  </a:lnTo>
                  <a:lnTo>
                    <a:pt x="399256" y="117798"/>
                  </a:lnTo>
                  <a:lnTo>
                    <a:pt x="374437" y="78750"/>
                  </a:lnTo>
                  <a:lnTo>
                    <a:pt x="341873" y="46186"/>
                  </a:lnTo>
                  <a:lnTo>
                    <a:pt x="302825" y="21367"/>
                  </a:lnTo>
                  <a:lnTo>
                    <a:pt x="258551" y="5551"/>
                  </a:lnTo>
                  <a:lnTo>
                    <a:pt x="2103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37303" y="1026667"/>
              <a:ext cx="471170" cy="469900"/>
            </a:xfrm>
            <a:custGeom>
              <a:avLst/>
              <a:gdLst/>
              <a:ahLst/>
              <a:cxnLst/>
              <a:rect l="l" t="t" r="r" b="b"/>
              <a:pathLst>
                <a:path w="471170" h="469900">
                  <a:moveTo>
                    <a:pt x="258191" y="0"/>
                  </a:moveTo>
                  <a:lnTo>
                    <a:pt x="234187" y="0"/>
                  </a:lnTo>
                  <a:lnTo>
                    <a:pt x="210058" y="1270"/>
                  </a:lnTo>
                  <a:lnTo>
                    <a:pt x="164211" y="10160"/>
                  </a:lnTo>
                  <a:lnTo>
                    <a:pt x="122300" y="29210"/>
                  </a:lnTo>
                  <a:lnTo>
                    <a:pt x="84836" y="54610"/>
                  </a:lnTo>
                  <a:lnTo>
                    <a:pt x="52959" y="86360"/>
                  </a:lnTo>
                  <a:lnTo>
                    <a:pt x="27940" y="124460"/>
                  </a:lnTo>
                  <a:lnTo>
                    <a:pt x="10160" y="166370"/>
                  </a:lnTo>
                  <a:lnTo>
                    <a:pt x="1016" y="212089"/>
                  </a:lnTo>
                  <a:lnTo>
                    <a:pt x="0" y="236220"/>
                  </a:lnTo>
                  <a:lnTo>
                    <a:pt x="1397" y="260350"/>
                  </a:lnTo>
                  <a:lnTo>
                    <a:pt x="11049" y="306070"/>
                  </a:lnTo>
                  <a:lnTo>
                    <a:pt x="29083" y="347979"/>
                  </a:lnTo>
                  <a:lnTo>
                    <a:pt x="54610" y="386079"/>
                  </a:lnTo>
                  <a:lnTo>
                    <a:pt x="86613" y="417829"/>
                  </a:lnTo>
                  <a:lnTo>
                    <a:pt x="124333" y="443229"/>
                  </a:lnTo>
                  <a:lnTo>
                    <a:pt x="166750" y="461010"/>
                  </a:lnTo>
                  <a:lnTo>
                    <a:pt x="212725" y="469900"/>
                  </a:lnTo>
                  <a:lnTo>
                    <a:pt x="236728" y="469900"/>
                  </a:lnTo>
                  <a:lnTo>
                    <a:pt x="260858" y="468629"/>
                  </a:lnTo>
                  <a:lnTo>
                    <a:pt x="284099" y="466089"/>
                  </a:lnTo>
                  <a:lnTo>
                    <a:pt x="306705" y="459739"/>
                  </a:lnTo>
                  <a:lnTo>
                    <a:pt x="324696" y="453389"/>
                  </a:lnTo>
                  <a:lnTo>
                    <a:pt x="213487" y="453389"/>
                  </a:lnTo>
                  <a:lnTo>
                    <a:pt x="191770" y="449579"/>
                  </a:lnTo>
                  <a:lnTo>
                    <a:pt x="150749" y="436879"/>
                  </a:lnTo>
                  <a:lnTo>
                    <a:pt x="113537" y="416560"/>
                  </a:lnTo>
                  <a:lnTo>
                    <a:pt x="81153" y="389889"/>
                  </a:lnTo>
                  <a:lnTo>
                    <a:pt x="54356" y="358139"/>
                  </a:lnTo>
                  <a:lnTo>
                    <a:pt x="34162" y="321310"/>
                  </a:lnTo>
                  <a:lnTo>
                    <a:pt x="21336" y="279400"/>
                  </a:lnTo>
                  <a:lnTo>
                    <a:pt x="16827" y="236220"/>
                  </a:lnTo>
                  <a:lnTo>
                    <a:pt x="16823" y="233679"/>
                  </a:lnTo>
                  <a:lnTo>
                    <a:pt x="17780" y="213360"/>
                  </a:lnTo>
                  <a:lnTo>
                    <a:pt x="26416" y="170179"/>
                  </a:lnTo>
                  <a:lnTo>
                    <a:pt x="43053" y="130810"/>
                  </a:lnTo>
                  <a:lnTo>
                    <a:pt x="66421" y="96520"/>
                  </a:lnTo>
                  <a:lnTo>
                    <a:pt x="96138" y="66039"/>
                  </a:lnTo>
                  <a:lnTo>
                    <a:pt x="130937" y="43179"/>
                  </a:lnTo>
                  <a:lnTo>
                    <a:pt x="170053" y="26670"/>
                  </a:lnTo>
                  <a:lnTo>
                    <a:pt x="212598" y="17779"/>
                  </a:lnTo>
                  <a:lnTo>
                    <a:pt x="235076" y="16510"/>
                  </a:lnTo>
                  <a:lnTo>
                    <a:pt x="322495" y="16510"/>
                  </a:lnTo>
                  <a:lnTo>
                    <a:pt x="304292" y="10160"/>
                  </a:lnTo>
                  <a:lnTo>
                    <a:pt x="281686" y="3810"/>
                  </a:lnTo>
                  <a:lnTo>
                    <a:pt x="258191" y="0"/>
                  </a:lnTo>
                  <a:close/>
                </a:path>
                <a:path w="471170" h="469900">
                  <a:moveTo>
                    <a:pt x="322495" y="16510"/>
                  </a:moveTo>
                  <a:lnTo>
                    <a:pt x="235076" y="16510"/>
                  </a:lnTo>
                  <a:lnTo>
                    <a:pt x="257429" y="17779"/>
                  </a:lnTo>
                  <a:lnTo>
                    <a:pt x="279146" y="20320"/>
                  </a:lnTo>
                  <a:lnTo>
                    <a:pt x="320294" y="33020"/>
                  </a:lnTo>
                  <a:lnTo>
                    <a:pt x="357378" y="53339"/>
                  </a:lnTo>
                  <a:lnTo>
                    <a:pt x="389890" y="80010"/>
                  </a:lnTo>
                  <a:lnTo>
                    <a:pt x="416560" y="113029"/>
                  </a:lnTo>
                  <a:lnTo>
                    <a:pt x="436880" y="149860"/>
                  </a:lnTo>
                  <a:lnTo>
                    <a:pt x="449580" y="190500"/>
                  </a:lnTo>
                  <a:lnTo>
                    <a:pt x="454088" y="233679"/>
                  </a:lnTo>
                  <a:lnTo>
                    <a:pt x="454092" y="236220"/>
                  </a:lnTo>
                  <a:lnTo>
                    <a:pt x="453136" y="256539"/>
                  </a:lnTo>
                  <a:lnTo>
                    <a:pt x="444500" y="299720"/>
                  </a:lnTo>
                  <a:lnTo>
                    <a:pt x="427990" y="339089"/>
                  </a:lnTo>
                  <a:lnTo>
                    <a:pt x="404495" y="373379"/>
                  </a:lnTo>
                  <a:lnTo>
                    <a:pt x="374904" y="403860"/>
                  </a:lnTo>
                  <a:lnTo>
                    <a:pt x="340106" y="426720"/>
                  </a:lnTo>
                  <a:lnTo>
                    <a:pt x="300863" y="444500"/>
                  </a:lnTo>
                  <a:lnTo>
                    <a:pt x="258318" y="452120"/>
                  </a:lnTo>
                  <a:lnTo>
                    <a:pt x="235838" y="453389"/>
                  </a:lnTo>
                  <a:lnTo>
                    <a:pt x="324696" y="453389"/>
                  </a:lnTo>
                  <a:lnTo>
                    <a:pt x="368173" y="429260"/>
                  </a:lnTo>
                  <a:lnTo>
                    <a:pt x="402844" y="400050"/>
                  </a:lnTo>
                  <a:lnTo>
                    <a:pt x="431292" y="365760"/>
                  </a:lnTo>
                  <a:lnTo>
                    <a:pt x="452882" y="325120"/>
                  </a:lnTo>
                  <a:lnTo>
                    <a:pt x="466344" y="281939"/>
                  </a:lnTo>
                  <a:lnTo>
                    <a:pt x="470916" y="233679"/>
                  </a:lnTo>
                  <a:lnTo>
                    <a:pt x="469519" y="209550"/>
                  </a:lnTo>
                  <a:lnTo>
                    <a:pt x="459994" y="163829"/>
                  </a:lnTo>
                  <a:lnTo>
                    <a:pt x="441960" y="121920"/>
                  </a:lnTo>
                  <a:lnTo>
                    <a:pt x="416433" y="85089"/>
                  </a:lnTo>
                  <a:lnTo>
                    <a:pt x="384301" y="52070"/>
                  </a:lnTo>
                  <a:lnTo>
                    <a:pt x="346710" y="27939"/>
                  </a:lnTo>
                  <a:lnTo>
                    <a:pt x="326136" y="17779"/>
                  </a:lnTo>
                  <a:lnTo>
                    <a:pt x="322495" y="16510"/>
                  </a:lnTo>
                  <a:close/>
                </a:path>
                <a:path w="471170" h="469900">
                  <a:moveTo>
                    <a:pt x="235838" y="33020"/>
                  </a:moveTo>
                  <a:lnTo>
                    <a:pt x="195199" y="36829"/>
                  </a:lnTo>
                  <a:lnTo>
                    <a:pt x="157225" y="49529"/>
                  </a:lnTo>
                  <a:lnTo>
                    <a:pt x="122936" y="67310"/>
                  </a:lnTo>
                  <a:lnTo>
                    <a:pt x="92963" y="92710"/>
                  </a:lnTo>
                  <a:lnTo>
                    <a:pt x="68199" y="121920"/>
                  </a:lnTo>
                  <a:lnTo>
                    <a:pt x="49530" y="156210"/>
                  </a:lnTo>
                  <a:lnTo>
                    <a:pt x="37719" y="194310"/>
                  </a:lnTo>
                  <a:lnTo>
                    <a:pt x="33591" y="233679"/>
                  </a:lnTo>
                  <a:lnTo>
                    <a:pt x="33583" y="236220"/>
                  </a:lnTo>
                  <a:lnTo>
                    <a:pt x="34417" y="255270"/>
                  </a:lnTo>
                  <a:lnTo>
                    <a:pt x="42418" y="294639"/>
                  </a:lnTo>
                  <a:lnTo>
                    <a:pt x="57785" y="331470"/>
                  </a:lnTo>
                  <a:lnTo>
                    <a:pt x="79375" y="363220"/>
                  </a:lnTo>
                  <a:lnTo>
                    <a:pt x="106680" y="391160"/>
                  </a:lnTo>
                  <a:lnTo>
                    <a:pt x="138937" y="412750"/>
                  </a:lnTo>
                  <a:lnTo>
                    <a:pt x="175006" y="427989"/>
                  </a:lnTo>
                  <a:lnTo>
                    <a:pt x="214375" y="435610"/>
                  </a:lnTo>
                  <a:lnTo>
                    <a:pt x="235076" y="436879"/>
                  </a:lnTo>
                  <a:lnTo>
                    <a:pt x="255650" y="435610"/>
                  </a:lnTo>
                  <a:lnTo>
                    <a:pt x="275717" y="433070"/>
                  </a:lnTo>
                  <a:lnTo>
                    <a:pt x="295148" y="427989"/>
                  </a:lnTo>
                  <a:lnTo>
                    <a:pt x="313690" y="421639"/>
                  </a:lnTo>
                  <a:lnTo>
                    <a:pt x="316211" y="420370"/>
                  </a:lnTo>
                  <a:lnTo>
                    <a:pt x="234187" y="420370"/>
                  </a:lnTo>
                  <a:lnTo>
                    <a:pt x="215137" y="419100"/>
                  </a:lnTo>
                  <a:lnTo>
                    <a:pt x="162306" y="405129"/>
                  </a:lnTo>
                  <a:lnTo>
                    <a:pt x="116712" y="377189"/>
                  </a:lnTo>
                  <a:lnTo>
                    <a:pt x="81153" y="337820"/>
                  </a:lnTo>
                  <a:lnTo>
                    <a:pt x="58166" y="289560"/>
                  </a:lnTo>
                  <a:lnTo>
                    <a:pt x="50292" y="233679"/>
                  </a:lnTo>
                  <a:lnTo>
                    <a:pt x="51308" y="214629"/>
                  </a:lnTo>
                  <a:lnTo>
                    <a:pt x="65278" y="162560"/>
                  </a:lnTo>
                  <a:lnTo>
                    <a:pt x="93345" y="116839"/>
                  </a:lnTo>
                  <a:lnTo>
                    <a:pt x="132969" y="81279"/>
                  </a:lnTo>
                  <a:lnTo>
                    <a:pt x="181737" y="57150"/>
                  </a:lnTo>
                  <a:lnTo>
                    <a:pt x="236728" y="49529"/>
                  </a:lnTo>
                  <a:lnTo>
                    <a:pt x="314451" y="49529"/>
                  </a:lnTo>
                  <a:lnTo>
                    <a:pt x="295910" y="41910"/>
                  </a:lnTo>
                  <a:lnTo>
                    <a:pt x="276606" y="36829"/>
                  </a:lnTo>
                  <a:lnTo>
                    <a:pt x="256540" y="34289"/>
                  </a:lnTo>
                  <a:lnTo>
                    <a:pt x="235838" y="33020"/>
                  </a:lnTo>
                  <a:close/>
                </a:path>
                <a:path w="471170" h="469900">
                  <a:moveTo>
                    <a:pt x="314451" y="49529"/>
                  </a:moveTo>
                  <a:lnTo>
                    <a:pt x="236728" y="49529"/>
                  </a:lnTo>
                  <a:lnTo>
                    <a:pt x="255778" y="50800"/>
                  </a:lnTo>
                  <a:lnTo>
                    <a:pt x="273938" y="53339"/>
                  </a:lnTo>
                  <a:lnTo>
                    <a:pt x="324866" y="72389"/>
                  </a:lnTo>
                  <a:lnTo>
                    <a:pt x="367284" y="105410"/>
                  </a:lnTo>
                  <a:lnTo>
                    <a:pt x="398907" y="148589"/>
                  </a:lnTo>
                  <a:lnTo>
                    <a:pt x="417068" y="199389"/>
                  </a:lnTo>
                  <a:lnTo>
                    <a:pt x="420624" y="236220"/>
                  </a:lnTo>
                  <a:lnTo>
                    <a:pt x="419608" y="255270"/>
                  </a:lnTo>
                  <a:lnTo>
                    <a:pt x="405638" y="308610"/>
                  </a:lnTo>
                  <a:lnTo>
                    <a:pt x="377571" y="354329"/>
                  </a:lnTo>
                  <a:lnTo>
                    <a:pt x="338074" y="389889"/>
                  </a:lnTo>
                  <a:lnTo>
                    <a:pt x="289433" y="412750"/>
                  </a:lnTo>
                  <a:lnTo>
                    <a:pt x="234187" y="420370"/>
                  </a:lnTo>
                  <a:lnTo>
                    <a:pt x="316211" y="420370"/>
                  </a:lnTo>
                  <a:lnTo>
                    <a:pt x="363600" y="391160"/>
                  </a:lnTo>
                  <a:lnTo>
                    <a:pt x="391033" y="364489"/>
                  </a:lnTo>
                  <a:lnTo>
                    <a:pt x="412876" y="331470"/>
                  </a:lnTo>
                  <a:lnTo>
                    <a:pt x="428244" y="295910"/>
                  </a:lnTo>
                  <a:lnTo>
                    <a:pt x="436372" y="256539"/>
                  </a:lnTo>
                  <a:lnTo>
                    <a:pt x="437332" y="233679"/>
                  </a:lnTo>
                  <a:lnTo>
                    <a:pt x="436499" y="214629"/>
                  </a:lnTo>
                  <a:lnTo>
                    <a:pt x="428498" y="175260"/>
                  </a:lnTo>
                  <a:lnTo>
                    <a:pt x="413258" y="139700"/>
                  </a:lnTo>
                  <a:lnTo>
                    <a:pt x="391541" y="106679"/>
                  </a:lnTo>
                  <a:lnTo>
                    <a:pt x="364236" y="80010"/>
                  </a:lnTo>
                  <a:lnTo>
                    <a:pt x="332105" y="57150"/>
                  </a:lnTo>
                  <a:lnTo>
                    <a:pt x="314451" y="49529"/>
                  </a:lnTo>
                  <a:close/>
                </a:path>
              </a:pathLst>
            </a:custGeom>
            <a:solidFill>
              <a:srgbClr val="08B7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492" y="1542300"/>
            <a:ext cx="3115056" cy="848855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380491" y="1654301"/>
            <a:ext cx="26104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FFFF"/>
                </a:solidFill>
                <a:latin typeface="Georgia"/>
                <a:cs typeface="Georgia"/>
              </a:rPr>
              <a:t>In</a:t>
            </a:r>
            <a:r>
              <a:rPr sz="2800" b="1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Georgia"/>
                <a:cs typeface="Georgia"/>
              </a:rPr>
              <a:t>outpatients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53000" y="1600200"/>
            <a:ext cx="396583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FFFF"/>
                </a:solidFill>
                <a:latin typeface="Georgia"/>
                <a:cs typeface="Georgia"/>
              </a:rPr>
              <a:t>In</a:t>
            </a:r>
            <a:r>
              <a:rPr sz="2800" b="1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Georgia"/>
                <a:cs typeface="Georgia"/>
              </a:rPr>
              <a:t>hospitalized pts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7340" y="2494279"/>
            <a:ext cx="4088765" cy="2083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marR="5080" indent="-273050">
              <a:lnSpc>
                <a:spcPct val="100000"/>
              </a:lnSpc>
              <a:spcBef>
                <a:spcPts val="100"/>
              </a:spcBef>
              <a:buClr>
                <a:srgbClr val="0E6EC5"/>
              </a:buClr>
              <a:buSzPct val="85185"/>
              <a:buFont typeface="Segoe UI Symbol"/>
              <a:buChar char="⚫"/>
              <a:tabLst>
                <a:tab pos="286385" algn="l"/>
                <a:tab pos="1453515" algn="l"/>
              </a:tabLst>
            </a:pPr>
            <a:r>
              <a:rPr sz="2700" b="1" dirty="0">
                <a:latin typeface="Georgia"/>
                <a:cs typeface="Georgia"/>
              </a:rPr>
              <a:t>The</a:t>
            </a:r>
            <a:r>
              <a:rPr sz="2700" b="1" spc="-25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most</a:t>
            </a:r>
            <a:r>
              <a:rPr sz="2700" b="1" spc="-40" dirty="0">
                <a:latin typeface="Georgia"/>
                <a:cs typeface="Georgia"/>
              </a:rPr>
              <a:t> </a:t>
            </a:r>
            <a:r>
              <a:rPr sz="2700" b="1" spc="-10" dirty="0">
                <a:latin typeface="Georgia"/>
                <a:cs typeface="Georgia"/>
              </a:rPr>
              <a:t>common 	cause</a:t>
            </a:r>
            <a:r>
              <a:rPr sz="2700" b="1" dirty="0">
                <a:latin typeface="Georgia"/>
                <a:cs typeface="Georgia"/>
              </a:rPr>
              <a:t>	</a:t>
            </a:r>
            <a:r>
              <a:rPr sz="2700" b="1" spc="-25" dirty="0">
                <a:latin typeface="Georgia"/>
                <a:cs typeface="Georgia"/>
              </a:rPr>
              <a:t>of 	</a:t>
            </a:r>
            <a:r>
              <a:rPr sz="2700" b="1" spc="-10" dirty="0">
                <a:latin typeface="Georgia"/>
                <a:cs typeface="Georgia"/>
              </a:rPr>
              <a:t>hypercalcemia</a:t>
            </a:r>
            <a:r>
              <a:rPr sz="2700" b="1" spc="-50" dirty="0">
                <a:latin typeface="Georgia"/>
                <a:cs typeface="Georgia"/>
              </a:rPr>
              <a:t> </a:t>
            </a:r>
            <a:r>
              <a:rPr sz="2700" b="1" spc="-25" dirty="0">
                <a:latin typeface="Georgia"/>
                <a:cs typeface="Georgia"/>
              </a:rPr>
              <a:t>is 	</a:t>
            </a:r>
            <a:r>
              <a:rPr sz="2700" b="1" spc="-10" dirty="0">
                <a:latin typeface="Georgia"/>
                <a:cs typeface="Georgia"/>
              </a:rPr>
              <a:t>primary 	hyperparathyroidism</a:t>
            </a:r>
            <a:endParaRPr sz="2700">
              <a:latin typeface="Georgia"/>
              <a:cs typeface="Georg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79975" y="2494279"/>
            <a:ext cx="3602354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marR="5080" indent="-273685">
              <a:lnSpc>
                <a:spcPct val="100000"/>
              </a:lnSpc>
              <a:spcBef>
                <a:spcPts val="100"/>
              </a:spcBef>
              <a:buClr>
                <a:srgbClr val="0E6EC5"/>
              </a:buClr>
              <a:buSzPct val="85185"/>
              <a:buFont typeface="Segoe UI Symbol"/>
              <a:buChar char="⚫"/>
              <a:tabLst>
                <a:tab pos="287020" algn="l"/>
              </a:tabLst>
            </a:pPr>
            <a:r>
              <a:rPr sz="2700" b="1" dirty="0">
                <a:latin typeface="Georgia"/>
                <a:cs typeface="Georgia"/>
              </a:rPr>
              <a:t>The</a:t>
            </a:r>
            <a:r>
              <a:rPr sz="2700" b="1" spc="-25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most</a:t>
            </a:r>
            <a:r>
              <a:rPr sz="2700" b="1" spc="-40" dirty="0">
                <a:latin typeface="Georgia"/>
                <a:cs typeface="Georgia"/>
              </a:rPr>
              <a:t> </a:t>
            </a:r>
            <a:r>
              <a:rPr sz="2700" b="1" spc="-10" dirty="0">
                <a:latin typeface="Georgia"/>
                <a:cs typeface="Georgia"/>
              </a:rPr>
              <a:t>common 	</a:t>
            </a:r>
            <a:r>
              <a:rPr sz="2700" b="1" dirty="0">
                <a:latin typeface="Georgia"/>
                <a:cs typeface="Georgia"/>
              </a:rPr>
              <a:t>cause</a:t>
            </a:r>
            <a:r>
              <a:rPr sz="2700" b="1" spc="-85" dirty="0">
                <a:latin typeface="Georgia"/>
                <a:cs typeface="Georgia"/>
              </a:rPr>
              <a:t> </a:t>
            </a:r>
            <a:r>
              <a:rPr sz="2700" b="1" spc="-25" dirty="0">
                <a:latin typeface="Georgia"/>
                <a:cs typeface="Georgia"/>
              </a:rPr>
              <a:t>is 	</a:t>
            </a:r>
            <a:r>
              <a:rPr sz="2700" b="1" dirty="0">
                <a:latin typeface="Georgia"/>
                <a:cs typeface="Georgia"/>
              </a:rPr>
              <a:t>malignancy,</a:t>
            </a:r>
            <a:r>
              <a:rPr sz="2700" b="1" spc="-65" dirty="0">
                <a:latin typeface="Georgia"/>
                <a:cs typeface="Georgia"/>
              </a:rPr>
              <a:t> </a:t>
            </a:r>
            <a:r>
              <a:rPr sz="2700" b="1" spc="-10" dirty="0">
                <a:latin typeface="Georgia"/>
                <a:cs typeface="Georgia"/>
              </a:rPr>
              <a:t>either 	</a:t>
            </a:r>
            <a:r>
              <a:rPr sz="2700" b="1" dirty="0">
                <a:latin typeface="Georgia"/>
                <a:cs typeface="Georgia"/>
              </a:rPr>
              <a:t>via</a:t>
            </a:r>
            <a:r>
              <a:rPr sz="2700" b="1" spc="-35" dirty="0">
                <a:latin typeface="Georgia"/>
                <a:cs typeface="Georgia"/>
              </a:rPr>
              <a:t> </a:t>
            </a:r>
            <a:r>
              <a:rPr sz="2700" b="1" spc="-10" dirty="0">
                <a:latin typeface="Georgia"/>
                <a:cs typeface="Georgia"/>
              </a:rPr>
              <a:t>paraneoplastic 	</a:t>
            </a:r>
            <a:r>
              <a:rPr sz="2700" b="1" dirty="0">
                <a:latin typeface="Georgia"/>
                <a:cs typeface="Georgia"/>
              </a:rPr>
              <a:t>syndrome</a:t>
            </a:r>
            <a:r>
              <a:rPr sz="2700" b="1" spc="-25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or</a:t>
            </a:r>
            <a:r>
              <a:rPr sz="2700" b="1" spc="-20" dirty="0">
                <a:latin typeface="Georgia"/>
                <a:cs typeface="Georgia"/>
              </a:rPr>
              <a:t> bony 	</a:t>
            </a:r>
            <a:r>
              <a:rPr sz="2700" b="1" spc="-10" dirty="0">
                <a:latin typeface="Georgia"/>
                <a:cs typeface="Georgia"/>
              </a:rPr>
              <a:t>metastases</a:t>
            </a:r>
            <a:r>
              <a:rPr lang="en-US" sz="2700" b="1" spc="-10" dirty="0">
                <a:latin typeface="Georgia"/>
                <a:cs typeface="Georgia"/>
              </a:rPr>
              <a:t> (e.g. breast cancer, MM)</a:t>
            </a:r>
            <a:endParaRPr sz="2700" dirty="0">
              <a:latin typeface="Georgia"/>
              <a:cs typeface="Georg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0491" y="188163"/>
            <a:ext cx="814578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1F5F"/>
                </a:solidFill>
                <a:latin typeface="Georgia"/>
                <a:cs typeface="Georgia"/>
              </a:rPr>
              <a:t>Currently</a:t>
            </a:r>
            <a:r>
              <a:rPr sz="2400" b="1" spc="-3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Georgia"/>
                <a:cs typeface="Georgia"/>
              </a:rPr>
              <a:t>most</a:t>
            </a:r>
            <a:r>
              <a:rPr sz="2400" b="1" spc="-3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Georgia"/>
                <a:cs typeface="Georgia"/>
              </a:rPr>
              <a:t>patients</a:t>
            </a:r>
            <a:r>
              <a:rPr sz="2400" b="1" spc="-5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Georgia"/>
                <a:cs typeface="Georgia"/>
              </a:rPr>
              <a:t>are</a:t>
            </a:r>
            <a:r>
              <a:rPr sz="2400" b="1" spc="-4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Georgia"/>
                <a:cs typeface="Georgia"/>
              </a:rPr>
              <a:t>found</a:t>
            </a:r>
            <a:r>
              <a:rPr sz="2400" b="1" spc="-4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Georgia"/>
                <a:cs typeface="Georgia"/>
              </a:rPr>
              <a:t>incidentally</a:t>
            </a:r>
            <a:r>
              <a:rPr sz="2400" b="1" spc="-5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Georgia"/>
                <a:cs typeface="Georgia"/>
              </a:rPr>
              <a:t>from</a:t>
            </a:r>
            <a:endParaRPr sz="24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001F5F"/>
                </a:solidFill>
                <a:latin typeface="Georgia"/>
                <a:cs typeface="Georgia"/>
              </a:rPr>
              <a:t>investigating</a:t>
            </a:r>
            <a:r>
              <a:rPr sz="2400" b="1" spc="-10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Georgia"/>
                <a:cs typeface="Georgia"/>
              </a:rPr>
              <a:t>hypercalcemia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822B3-4D4D-4938-B96F-C9DA060FE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Georgia" panose="02040502050405020303" pitchFamily="18" charset="0"/>
              </a:rPr>
              <a:t>Diagnosis</a:t>
            </a:r>
            <a:r>
              <a:rPr lang="en-US" dirty="0"/>
              <a:t>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54F8D-0F78-3977-436E-F1144683B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73380" indent="-360680">
              <a:lnSpc>
                <a:spcPct val="100000"/>
              </a:lnSpc>
              <a:spcBef>
                <a:spcPts val="650"/>
              </a:spcBef>
              <a:buClr>
                <a:srgbClr val="0E6EC5"/>
              </a:buClr>
              <a:buSzPct val="85185"/>
              <a:buFont typeface="Segoe UI Symbol"/>
              <a:buChar char="⚫"/>
              <a:tabLst>
                <a:tab pos="373380" algn="l"/>
              </a:tabLst>
            </a:pPr>
            <a:r>
              <a:rPr lang="en-US" sz="2400" b="1" dirty="0">
                <a:latin typeface="Georgia"/>
                <a:cs typeface="Georgia"/>
              </a:rPr>
              <a:t>Serum</a:t>
            </a:r>
            <a:r>
              <a:rPr lang="en-US" sz="2400" b="1" spc="-60" dirty="0">
                <a:latin typeface="Georgia"/>
                <a:cs typeface="Georgia"/>
              </a:rPr>
              <a:t> </a:t>
            </a:r>
            <a:r>
              <a:rPr lang="en-US" sz="2400" b="1" dirty="0">
                <a:latin typeface="Georgia"/>
                <a:cs typeface="Georgia"/>
              </a:rPr>
              <a:t>phosphate</a:t>
            </a:r>
            <a:r>
              <a:rPr lang="en-US" sz="2400" b="1" spc="-45" dirty="0">
                <a:latin typeface="Georgia"/>
                <a:cs typeface="Georgia"/>
              </a:rPr>
              <a:t> </a:t>
            </a:r>
            <a:r>
              <a:rPr lang="en-US" sz="2400" b="1" dirty="0">
                <a:latin typeface="Georgia"/>
                <a:cs typeface="Georgia"/>
              </a:rPr>
              <a:t>is</a:t>
            </a:r>
            <a:r>
              <a:rPr lang="en-US" sz="2400" b="1" spc="-55" dirty="0">
                <a:latin typeface="Georgia"/>
                <a:cs typeface="Georgia"/>
              </a:rPr>
              <a:t> </a:t>
            </a:r>
            <a:r>
              <a:rPr lang="en-US" sz="2400" b="1" dirty="0">
                <a:latin typeface="Georgia"/>
                <a:cs typeface="Georgia"/>
              </a:rPr>
              <a:t>often</a:t>
            </a:r>
            <a:r>
              <a:rPr lang="en-US" sz="2400" b="1" spc="-40" dirty="0">
                <a:latin typeface="Georgia"/>
                <a:cs typeface="Georgia"/>
              </a:rPr>
              <a:t> </a:t>
            </a:r>
            <a:r>
              <a:rPr lang="en-US" sz="2400" b="1" spc="-25" dirty="0">
                <a:latin typeface="Georgia"/>
                <a:cs typeface="Georgia"/>
              </a:rPr>
              <a:t>low</a:t>
            </a:r>
            <a:endParaRPr lang="en-US" sz="2400" dirty="0">
              <a:latin typeface="Georgia"/>
              <a:cs typeface="Georgia"/>
            </a:endParaRPr>
          </a:p>
          <a:p>
            <a:pPr marL="373380" indent="-360680">
              <a:lnSpc>
                <a:spcPct val="100000"/>
              </a:lnSpc>
              <a:spcBef>
                <a:spcPts val="650"/>
              </a:spcBef>
              <a:buClr>
                <a:srgbClr val="0E6EC5"/>
              </a:buClr>
              <a:buSzPct val="85185"/>
              <a:buFont typeface="Segoe UI Symbol"/>
              <a:buChar char="⚫"/>
              <a:tabLst>
                <a:tab pos="373380" algn="l"/>
              </a:tabLst>
            </a:pPr>
            <a:r>
              <a:rPr lang="en-US" sz="2400" b="1" dirty="0">
                <a:latin typeface="Georgia"/>
                <a:cs typeface="Georgia"/>
              </a:rPr>
              <a:t>Renal</a:t>
            </a:r>
            <a:r>
              <a:rPr lang="en-US" sz="2400" b="1" spc="-20" dirty="0">
                <a:latin typeface="Georgia"/>
                <a:cs typeface="Georgia"/>
              </a:rPr>
              <a:t> </a:t>
            </a:r>
            <a:r>
              <a:rPr lang="en-US" sz="2400" b="1" dirty="0">
                <a:latin typeface="Georgia"/>
                <a:cs typeface="Georgia"/>
              </a:rPr>
              <a:t>function</a:t>
            </a:r>
            <a:r>
              <a:rPr lang="en-US" sz="2400" b="1" spc="-35" dirty="0">
                <a:latin typeface="Georgia"/>
                <a:cs typeface="Georgia"/>
              </a:rPr>
              <a:t> </a:t>
            </a:r>
            <a:r>
              <a:rPr lang="en-US" sz="2400" b="1" dirty="0">
                <a:latin typeface="Georgia"/>
                <a:cs typeface="Georgia"/>
              </a:rPr>
              <a:t>is</a:t>
            </a:r>
            <a:r>
              <a:rPr lang="en-US" sz="2400" b="1" spc="-35" dirty="0">
                <a:latin typeface="Georgia"/>
                <a:cs typeface="Georgia"/>
              </a:rPr>
              <a:t> </a:t>
            </a:r>
            <a:r>
              <a:rPr lang="en-US" sz="2400" b="1" spc="-10" dirty="0">
                <a:latin typeface="Georgia"/>
                <a:cs typeface="Georgia"/>
              </a:rPr>
              <a:t>normal</a:t>
            </a:r>
          </a:p>
          <a:p>
            <a:pPr marL="373380" indent="-360680">
              <a:lnSpc>
                <a:spcPct val="100000"/>
              </a:lnSpc>
              <a:spcBef>
                <a:spcPts val="650"/>
              </a:spcBef>
              <a:buClr>
                <a:srgbClr val="0E6EC5"/>
              </a:buClr>
              <a:buSzPct val="85185"/>
              <a:buFont typeface="Segoe UI Symbol"/>
              <a:buChar char="⚫"/>
              <a:tabLst>
                <a:tab pos="373380" algn="l"/>
              </a:tabLst>
            </a:pPr>
            <a:r>
              <a:rPr lang="en-US" sz="2400" b="1" dirty="0">
                <a:latin typeface="Georgia"/>
              </a:rPr>
              <a:t>↑ Ca, ↓ PO4 − ; Cl − to PO4 − ratio &gt; 33; ↑ renal cAMP; HCO3 − secreted in urine </a:t>
            </a:r>
          </a:p>
          <a:p>
            <a:pPr marL="373380" indent="-360680">
              <a:lnSpc>
                <a:spcPct val="100000"/>
              </a:lnSpc>
              <a:spcBef>
                <a:spcPts val="650"/>
              </a:spcBef>
              <a:buClr>
                <a:srgbClr val="0E6EC5"/>
              </a:buClr>
              <a:buSzPct val="85185"/>
              <a:buFont typeface="Segoe UI Symbol"/>
              <a:buChar char="⚫"/>
              <a:tabLst>
                <a:tab pos="373380" algn="l"/>
              </a:tabLst>
            </a:pPr>
            <a:r>
              <a:rPr lang="en-US" sz="2400" b="1" dirty="0">
                <a:latin typeface="Georgia"/>
              </a:rPr>
              <a:t>hyperchloremic metabolic acidosis</a:t>
            </a:r>
          </a:p>
          <a:p>
            <a:pPr marL="373380" indent="-360680">
              <a:lnSpc>
                <a:spcPct val="100000"/>
              </a:lnSpc>
              <a:spcBef>
                <a:spcPts val="650"/>
              </a:spcBef>
              <a:buClr>
                <a:srgbClr val="0E6EC5"/>
              </a:buClr>
              <a:buSzPct val="85185"/>
              <a:buFont typeface="Segoe UI Symbol"/>
              <a:buChar char="⚫"/>
              <a:tabLst>
                <a:tab pos="373380" algn="l"/>
              </a:tabLst>
            </a:pPr>
            <a:r>
              <a:rPr lang="en-US" sz="2400" b="1" dirty="0">
                <a:latin typeface="Georgia"/>
              </a:rPr>
              <a:t>KFT</a:t>
            </a:r>
          </a:p>
          <a:p>
            <a:pPr marL="373380" indent="-360680">
              <a:lnSpc>
                <a:spcPct val="100000"/>
              </a:lnSpc>
              <a:spcBef>
                <a:spcPts val="650"/>
              </a:spcBef>
              <a:buClr>
                <a:srgbClr val="0E6EC5"/>
              </a:buClr>
              <a:buSzPct val="85185"/>
              <a:buFont typeface="Segoe UI Symbol"/>
              <a:buChar char="⚫"/>
              <a:tabLst>
                <a:tab pos="373380" algn="l"/>
              </a:tabLst>
            </a:pPr>
            <a:r>
              <a:rPr lang="en-US" sz="2400" b="1" dirty="0">
                <a:latin typeface="Georgia"/>
              </a:rPr>
              <a:t>IMAGING : </a:t>
            </a:r>
          </a:p>
          <a:p>
            <a:pPr marL="12700" indent="0">
              <a:lnSpc>
                <a:spcPct val="100000"/>
              </a:lnSpc>
              <a:spcBef>
                <a:spcPts val="650"/>
              </a:spcBef>
              <a:buClr>
                <a:srgbClr val="0E6EC5"/>
              </a:buClr>
              <a:buSzPct val="85185"/>
              <a:buNone/>
              <a:tabLst>
                <a:tab pos="373380" algn="l"/>
              </a:tabLst>
            </a:pPr>
            <a:r>
              <a:rPr lang="en-US" sz="2400" b="1" dirty="0">
                <a:latin typeface="Georgia"/>
              </a:rPr>
              <a:t>-NECK U/S, MRI, CT</a:t>
            </a:r>
          </a:p>
          <a:p>
            <a:pPr marL="12700" indent="0">
              <a:lnSpc>
                <a:spcPct val="100000"/>
              </a:lnSpc>
              <a:spcBef>
                <a:spcPts val="650"/>
              </a:spcBef>
              <a:buClr>
                <a:srgbClr val="0E6EC5"/>
              </a:buClr>
              <a:buSzPct val="85185"/>
              <a:buNone/>
              <a:tabLst>
                <a:tab pos="373380" algn="l"/>
              </a:tabLst>
            </a:pPr>
            <a:r>
              <a:rPr lang="en-US" sz="2400" b="1" dirty="0">
                <a:latin typeface="Georgia"/>
              </a:rPr>
              <a:t>- SESTAMIBI scan (most sensitive)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618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74" y="169873"/>
            <a:ext cx="3581400" cy="263810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89729" y="2908300"/>
            <a:ext cx="1666875" cy="52070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-2540" algn="ctr">
              <a:lnSpc>
                <a:spcPct val="85400"/>
              </a:lnSpc>
              <a:spcBef>
                <a:spcPts val="310"/>
              </a:spcBef>
            </a:pPr>
            <a:r>
              <a:rPr sz="1200" b="1" dirty="0">
                <a:latin typeface="Georgia"/>
                <a:cs typeface="Georgia"/>
              </a:rPr>
              <a:t>Nuclear</a:t>
            </a:r>
            <a:r>
              <a:rPr sz="1200" b="1" spc="-35" dirty="0">
                <a:latin typeface="Georgia"/>
                <a:cs typeface="Georgia"/>
              </a:rPr>
              <a:t> </a:t>
            </a:r>
            <a:r>
              <a:rPr sz="1200" b="1" spc="-10" dirty="0">
                <a:latin typeface="Georgia"/>
                <a:cs typeface="Georgia"/>
              </a:rPr>
              <a:t>medicine- </a:t>
            </a:r>
            <a:r>
              <a:rPr sz="1200" b="1" dirty="0">
                <a:latin typeface="Georgia"/>
                <a:cs typeface="Georgia"/>
              </a:rPr>
              <a:t>based</a:t>
            </a:r>
            <a:r>
              <a:rPr sz="1200" b="1" spc="-50" dirty="0">
                <a:latin typeface="Georgia"/>
                <a:cs typeface="Georgia"/>
              </a:rPr>
              <a:t> </a:t>
            </a:r>
            <a:r>
              <a:rPr sz="1200" b="1" spc="-10" dirty="0">
                <a:latin typeface="Georgia"/>
                <a:cs typeface="Georgia"/>
              </a:rPr>
              <a:t>studies </a:t>
            </a:r>
            <a:r>
              <a:rPr sz="1200" b="1" dirty="0">
                <a:latin typeface="Georgia"/>
                <a:cs typeface="Georgia"/>
              </a:rPr>
              <a:t>(sestamibi</a:t>
            </a:r>
            <a:r>
              <a:rPr sz="1200" b="1" spc="-30" dirty="0">
                <a:latin typeface="Georgia"/>
                <a:cs typeface="Georgia"/>
              </a:rPr>
              <a:t> </a:t>
            </a:r>
            <a:r>
              <a:rPr sz="1200" b="1" spc="-10" dirty="0">
                <a:latin typeface="Georgia"/>
                <a:cs typeface="Georgia"/>
              </a:rPr>
              <a:t>scanning)</a:t>
            </a:r>
            <a:endParaRPr sz="1200" dirty="0">
              <a:latin typeface="Georgia"/>
              <a:cs typeface="Georgi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259400" y="2780940"/>
            <a:ext cx="2423862" cy="1981797"/>
            <a:chOff x="3520440" y="1524000"/>
            <a:chExt cx="2068195" cy="142811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25774" y="1529333"/>
              <a:ext cx="2057400" cy="141731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525774" y="1529333"/>
              <a:ext cx="2057400" cy="1417320"/>
            </a:xfrm>
            <a:custGeom>
              <a:avLst/>
              <a:gdLst/>
              <a:ahLst/>
              <a:cxnLst/>
              <a:rect l="l" t="t" r="r" b="b"/>
              <a:pathLst>
                <a:path w="2057400" h="1417320">
                  <a:moveTo>
                    <a:pt x="0" y="236219"/>
                  </a:moveTo>
                  <a:lnTo>
                    <a:pt x="4800" y="188622"/>
                  </a:lnTo>
                  <a:lnTo>
                    <a:pt x="18567" y="144285"/>
                  </a:lnTo>
                  <a:lnTo>
                    <a:pt x="40351" y="104161"/>
                  </a:lnTo>
                  <a:lnTo>
                    <a:pt x="69199" y="69199"/>
                  </a:lnTo>
                  <a:lnTo>
                    <a:pt x="104161" y="40351"/>
                  </a:lnTo>
                  <a:lnTo>
                    <a:pt x="144285" y="18567"/>
                  </a:lnTo>
                  <a:lnTo>
                    <a:pt x="188622" y="4800"/>
                  </a:lnTo>
                  <a:lnTo>
                    <a:pt x="236220" y="0"/>
                  </a:lnTo>
                  <a:lnTo>
                    <a:pt x="1821179" y="0"/>
                  </a:lnTo>
                  <a:lnTo>
                    <a:pt x="1868777" y="4800"/>
                  </a:lnTo>
                  <a:lnTo>
                    <a:pt x="1913114" y="18567"/>
                  </a:lnTo>
                  <a:lnTo>
                    <a:pt x="1953238" y="40351"/>
                  </a:lnTo>
                  <a:lnTo>
                    <a:pt x="1988200" y="69199"/>
                  </a:lnTo>
                  <a:lnTo>
                    <a:pt x="2017048" y="104161"/>
                  </a:lnTo>
                  <a:lnTo>
                    <a:pt x="2038832" y="144285"/>
                  </a:lnTo>
                  <a:lnTo>
                    <a:pt x="2052599" y="188622"/>
                  </a:lnTo>
                  <a:lnTo>
                    <a:pt x="2057400" y="236219"/>
                  </a:lnTo>
                  <a:lnTo>
                    <a:pt x="2057400" y="1181100"/>
                  </a:lnTo>
                  <a:lnTo>
                    <a:pt x="2052599" y="1228697"/>
                  </a:lnTo>
                  <a:lnTo>
                    <a:pt x="2038832" y="1273034"/>
                  </a:lnTo>
                  <a:lnTo>
                    <a:pt x="2017048" y="1313158"/>
                  </a:lnTo>
                  <a:lnTo>
                    <a:pt x="1988200" y="1348120"/>
                  </a:lnTo>
                  <a:lnTo>
                    <a:pt x="1953238" y="1376968"/>
                  </a:lnTo>
                  <a:lnTo>
                    <a:pt x="1913114" y="1398752"/>
                  </a:lnTo>
                  <a:lnTo>
                    <a:pt x="1868777" y="1412519"/>
                  </a:lnTo>
                  <a:lnTo>
                    <a:pt x="1821179" y="1417319"/>
                  </a:lnTo>
                  <a:lnTo>
                    <a:pt x="236220" y="1417319"/>
                  </a:lnTo>
                  <a:lnTo>
                    <a:pt x="188622" y="1412519"/>
                  </a:lnTo>
                  <a:lnTo>
                    <a:pt x="144285" y="1398752"/>
                  </a:lnTo>
                  <a:lnTo>
                    <a:pt x="104161" y="1376968"/>
                  </a:lnTo>
                  <a:lnTo>
                    <a:pt x="69199" y="1348120"/>
                  </a:lnTo>
                  <a:lnTo>
                    <a:pt x="40351" y="1313158"/>
                  </a:lnTo>
                  <a:lnTo>
                    <a:pt x="18567" y="1273034"/>
                  </a:lnTo>
                  <a:lnTo>
                    <a:pt x="4800" y="1228697"/>
                  </a:lnTo>
                  <a:lnTo>
                    <a:pt x="0" y="1181100"/>
                  </a:lnTo>
                  <a:lnTo>
                    <a:pt x="0" y="236219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026004" y="2410460"/>
            <a:ext cx="13620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Georgia"/>
                <a:cs typeface="Georgia"/>
              </a:rPr>
              <a:t>Ultrasonography</a:t>
            </a:r>
            <a:endParaRPr sz="1200" dirty="0">
              <a:latin typeface="Georgia"/>
              <a:cs typeface="Georgia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99625" y="169873"/>
            <a:ext cx="2868801" cy="214947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391400" y="2459476"/>
            <a:ext cx="5245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Georgia"/>
                <a:cs typeface="Georgia"/>
              </a:rPr>
              <a:t>4D-</a:t>
            </a:r>
            <a:r>
              <a:rPr sz="1200" b="1" spc="-25" dirty="0">
                <a:latin typeface="Georgia"/>
                <a:cs typeface="Georgia"/>
              </a:rPr>
              <a:t>CT</a:t>
            </a:r>
            <a:endParaRPr sz="1200" dirty="0">
              <a:latin typeface="Georgia"/>
              <a:cs typeface="Georgi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6275" y="4832350"/>
            <a:ext cx="2887925" cy="1930526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3225097" y="5638800"/>
            <a:ext cx="3708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latin typeface="Georgia"/>
                <a:cs typeface="Georgia"/>
              </a:rPr>
              <a:t>MRI</a:t>
            </a:r>
            <a:endParaRPr sz="1200" dirty="0">
              <a:latin typeface="Georgia"/>
              <a:cs typeface="Georgi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91200" y="3839846"/>
            <a:ext cx="3200400" cy="2149474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705600" y="6086601"/>
            <a:ext cx="1619250" cy="67627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2540" algn="ctr">
              <a:lnSpc>
                <a:spcPct val="85300"/>
              </a:lnSpc>
              <a:spcBef>
                <a:spcPts val="310"/>
              </a:spcBef>
            </a:pPr>
            <a:r>
              <a:rPr sz="1200" b="1" spc="-10" dirty="0">
                <a:latin typeface="Georgia"/>
                <a:cs typeface="Georgia"/>
              </a:rPr>
              <a:t>Parathyroid </a:t>
            </a:r>
            <a:r>
              <a:rPr sz="1200" b="1" dirty="0">
                <a:latin typeface="Georgia"/>
                <a:cs typeface="Georgia"/>
              </a:rPr>
              <a:t>angiography </a:t>
            </a:r>
            <a:r>
              <a:rPr sz="1200" b="1" spc="-25" dirty="0">
                <a:latin typeface="Georgia"/>
                <a:cs typeface="Georgia"/>
              </a:rPr>
              <a:t>and </a:t>
            </a:r>
            <a:r>
              <a:rPr sz="1200" b="1" dirty="0">
                <a:latin typeface="Georgia"/>
                <a:cs typeface="Georgia"/>
              </a:rPr>
              <a:t>venous</a:t>
            </a:r>
            <a:r>
              <a:rPr sz="1200" b="1" spc="-25" dirty="0">
                <a:latin typeface="Georgia"/>
                <a:cs typeface="Georgia"/>
              </a:rPr>
              <a:t> </a:t>
            </a:r>
            <a:r>
              <a:rPr sz="1200" b="1" dirty="0">
                <a:latin typeface="Georgia"/>
                <a:cs typeface="Georgia"/>
              </a:rPr>
              <a:t>sampling</a:t>
            </a:r>
            <a:r>
              <a:rPr sz="1200" b="1" spc="-15" dirty="0">
                <a:latin typeface="Georgia"/>
                <a:cs typeface="Georgia"/>
              </a:rPr>
              <a:t> </a:t>
            </a:r>
            <a:r>
              <a:rPr sz="1200" b="1" spc="-25" dirty="0">
                <a:latin typeface="Georgia"/>
                <a:cs typeface="Georgia"/>
              </a:rPr>
              <a:t>for PTH</a:t>
            </a:r>
            <a:endParaRPr sz="12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627788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550856" y="1026667"/>
            <a:ext cx="4147315" cy="51956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FFFF"/>
                </a:solidFill>
                <a:latin typeface="Georgia"/>
                <a:cs typeface="Georgia"/>
              </a:rPr>
              <a:t>Medical</a:t>
            </a:r>
            <a:endParaRPr sz="28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r>
              <a:rPr lang="en-US" sz="2800" b="1" dirty="0">
                <a:latin typeface="Georgia"/>
                <a:cs typeface="Georgia"/>
              </a:rPr>
              <a:t>Medical :</a:t>
            </a:r>
          </a:p>
          <a:p>
            <a:pPr marL="287020" marR="371475" indent="-274320">
              <a:lnSpc>
                <a:spcPct val="100000"/>
              </a:lnSpc>
              <a:buClr>
                <a:srgbClr val="0E6EC5"/>
              </a:buClr>
              <a:buSzPct val="84000"/>
              <a:buFont typeface="Segoe UI Symbol"/>
              <a:buChar char="⚫"/>
              <a:tabLst>
                <a:tab pos="287020" algn="l"/>
              </a:tabLst>
            </a:pPr>
            <a:r>
              <a:rPr lang="en-US" sz="2500" b="1" spc="-10" dirty="0">
                <a:latin typeface="Georgia"/>
                <a:cs typeface="Georgia"/>
              </a:rPr>
              <a:t>S</a:t>
            </a:r>
            <a:r>
              <a:rPr sz="2500" b="1" spc="-10" dirty="0">
                <a:latin typeface="Georgia"/>
                <a:cs typeface="Georgia"/>
              </a:rPr>
              <a:t>evere</a:t>
            </a:r>
            <a:r>
              <a:rPr lang="en-US" sz="2500" b="1" spc="-10" dirty="0">
                <a:latin typeface="Georgia"/>
                <a:cs typeface="Georgia"/>
              </a:rPr>
              <a:t> </a:t>
            </a:r>
            <a:r>
              <a:rPr sz="2500" b="1" spc="-10" dirty="0">
                <a:latin typeface="Georgia"/>
                <a:cs typeface="Georgia"/>
              </a:rPr>
              <a:t>hypercalcemi</a:t>
            </a:r>
            <a:r>
              <a:rPr lang="en-US" sz="2500" b="1" spc="-10" dirty="0">
                <a:latin typeface="Georgia"/>
                <a:cs typeface="Georgia"/>
              </a:rPr>
              <a:t>c crisis</a:t>
            </a:r>
            <a:r>
              <a:rPr sz="2500" b="1" spc="-50" dirty="0">
                <a:latin typeface="Georgia"/>
                <a:cs typeface="Georgia"/>
              </a:rPr>
              <a:t>: </a:t>
            </a:r>
            <a:endParaRPr lang="en-US" sz="2500" b="1" spc="-50" dirty="0">
              <a:latin typeface="Georgia"/>
              <a:cs typeface="Georgia"/>
            </a:endParaRPr>
          </a:p>
          <a:p>
            <a:pPr marL="287020" marR="371475" indent="-274320">
              <a:lnSpc>
                <a:spcPct val="100000"/>
              </a:lnSpc>
              <a:buClr>
                <a:srgbClr val="0E6EC5"/>
              </a:buClr>
              <a:buSzPct val="84000"/>
              <a:buFont typeface="Segoe UI Symbol"/>
              <a:buChar char="⚫"/>
              <a:tabLst>
                <a:tab pos="287020" algn="l"/>
              </a:tabLst>
            </a:pPr>
            <a:r>
              <a:rPr sz="2500" b="1" spc="-20" dirty="0">
                <a:latin typeface="Georgia"/>
                <a:cs typeface="Georgia"/>
              </a:rPr>
              <a:t>large-</a:t>
            </a:r>
            <a:r>
              <a:rPr sz="2500" b="1" dirty="0">
                <a:latin typeface="Georgia"/>
                <a:cs typeface="Georgia"/>
              </a:rPr>
              <a:t>volume</a:t>
            </a:r>
            <a:r>
              <a:rPr sz="2500" b="1" spc="-60" dirty="0">
                <a:latin typeface="Georgia"/>
                <a:cs typeface="Georgia"/>
              </a:rPr>
              <a:t> </a:t>
            </a:r>
            <a:r>
              <a:rPr sz="2500" b="1" spc="-10" dirty="0">
                <a:latin typeface="Georgia"/>
                <a:cs typeface="Georgia"/>
              </a:rPr>
              <a:t>saline infusion</a:t>
            </a:r>
            <a:r>
              <a:rPr lang="en-US" sz="2500" b="1" spc="-10" dirty="0">
                <a:latin typeface="Georgia"/>
                <a:cs typeface="Georgia"/>
              </a:rPr>
              <a:t> (300ml/</a:t>
            </a:r>
            <a:r>
              <a:rPr lang="en-US" sz="2500" b="1" spc="-10" dirty="0" err="1">
                <a:latin typeface="Georgia"/>
                <a:cs typeface="Georgia"/>
              </a:rPr>
              <a:t>hr</a:t>
            </a:r>
            <a:r>
              <a:rPr lang="en-US" sz="2500" b="1" spc="-10" dirty="0">
                <a:latin typeface="Georgia"/>
                <a:cs typeface="Georgia"/>
              </a:rPr>
              <a:t>)</a:t>
            </a:r>
          </a:p>
          <a:p>
            <a:pPr marL="287020" marR="371475" indent="-274320">
              <a:lnSpc>
                <a:spcPct val="100000"/>
              </a:lnSpc>
              <a:buClr>
                <a:srgbClr val="0E6EC5"/>
              </a:buClr>
              <a:buSzPct val="84000"/>
              <a:buFont typeface="Segoe UI Symbol"/>
              <a:buChar char="⚫"/>
              <a:tabLst>
                <a:tab pos="287020" algn="l"/>
              </a:tabLst>
            </a:pPr>
            <a:r>
              <a:rPr lang="en-US" sz="2500" b="1" spc="-10" dirty="0">
                <a:latin typeface="Georgia"/>
                <a:cs typeface="Georgia"/>
              </a:rPr>
              <a:t>Lasix, bisphosphonate, dialysis</a:t>
            </a:r>
            <a:endParaRPr sz="2500" dirty="0">
              <a:latin typeface="Georgia"/>
              <a:cs typeface="Georgia"/>
            </a:endParaRPr>
          </a:p>
          <a:p>
            <a:pPr marL="287020" marR="5080" indent="-274320">
              <a:lnSpc>
                <a:spcPct val="100000"/>
              </a:lnSpc>
              <a:spcBef>
                <a:spcPts val="600"/>
              </a:spcBef>
              <a:buClr>
                <a:srgbClr val="0E6EC5"/>
              </a:buClr>
              <a:buSzPct val="84000"/>
              <a:buFont typeface="Segoe UI Symbol"/>
              <a:buChar char="⚫"/>
              <a:tabLst>
                <a:tab pos="287020" algn="l"/>
              </a:tabLst>
            </a:pPr>
            <a:r>
              <a:rPr sz="2500" b="1" dirty="0">
                <a:latin typeface="Georgia"/>
                <a:cs typeface="Georgia"/>
              </a:rPr>
              <a:t>There</a:t>
            </a:r>
            <a:r>
              <a:rPr sz="2500" b="1" spc="-30" dirty="0">
                <a:latin typeface="Georgia"/>
                <a:cs typeface="Georgia"/>
              </a:rPr>
              <a:t> </a:t>
            </a:r>
            <a:r>
              <a:rPr sz="2500" b="1" dirty="0">
                <a:latin typeface="Georgia"/>
                <a:cs typeface="Georgia"/>
              </a:rPr>
              <a:t>is</a:t>
            </a:r>
            <a:r>
              <a:rPr sz="2500" b="1" spc="-20" dirty="0">
                <a:latin typeface="Georgia"/>
                <a:cs typeface="Georgia"/>
              </a:rPr>
              <a:t> </a:t>
            </a:r>
            <a:r>
              <a:rPr sz="2500" b="1" dirty="0">
                <a:latin typeface="Georgia"/>
                <a:cs typeface="Georgia"/>
              </a:rPr>
              <a:t>no</a:t>
            </a:r>
            <a:r>
              <a:rPr sz="2500" b="1" spc="-35" dirty="0">
                <a:latin typeface="Georgia"/>
                <a:cs typeface="Georgia"/>
              </a:rPr>
              <a:t> </a:t>
            </a:r>
            <a:r>
              <a:rPr sz="2500" b="1" spc="-10" dirty="0">
                <a:latin typeface="Georgia"/>
                <a:cs typeface="Georgia"/>
              </a:rPr>
              <a:t>definitive </a:t>
            </a:r>
            <a:r>
              <a:rPr sz="2500" b="1" dirty="0">
                <a:latin typeface="Georgia"/>
                <a:cs typeface="Georgia"/>
              </a:rPr>
              <a:t>medical</a:t>
            </a:r>
            <a:r>
              <a:rPr sz="2500" b="1" spc="-90" dirty="0">
                <a:latin typeface="Georgia"/>
                <a:cs typeface="Georgia"/>
              </a:rPr>
              <a:t> </a:t>
            </a:r>
            <a:r>
              <a:rPr sz="2500" b="1" dirty="0">
                <a:latin typeface="Georgia"/>
                <a:cs typeface="Georgia"/>
              </a:rPr>
              <a:t>treatment</a:t>
            </a:r>
            <a:r>
              <a:rPr sz="2500" b="1" spc="-105" dirty="0">
                <a:latin typeface="Georgia"/>
                <a:cs typeface="Georgia"/>
              </a:rPr>
              <a:t> </a:t>
            </a:r>
            <a:r>
              <a:rPr sz="2500" b="1" spc="-25" dirty="0">
                <a:latin typeface="Georgia"/>
                <a:cs typeface="Georgia"/>
              </a:rPr>
              <a:t>for </a:t>
            </a:r>
            <a:r>
              <a:rPr sz="2500" b="1" dirty="0">
                <a:latin typeface="Georgia"/>
                <a:cs typeface="Georgia"/>
              </a:rPr>
              <a:t>primary</a:t>
            </a:r>
            <a:r>
              <a:rPr sz="2500" b="1" spc="-60" dirty="0">
                <a:latin typeface="Georgia"/>
                <a:cs typeface="Georgia"/>
              </a:rPr>
              <a:t> </a:t>
            </a:r>
            <a:r>
              <a:rPr sz="2500" b="1" dirty="0">
                <a:latin typeface="Georgia"/>
                <a:cs typeface="Georgia"/>
              </a:rPr>
              <a:t>or</a:t>
            </a:r>
            <a:r>
              <a:rPr sz="2500" b="1" spc="-65" dirty="0">
                <a:latin typeface="Georgia"/>
                <a:cs typeface="Georgia"/>
              </a:rPr>
              <a:t> </a:t>
            </a:r>
            <a:r>
              <a:rPr sz="2500" b="1" spc="-10" dirty="0">
                <a:latin typeface="Georgia"/>
                <a:cs typeface="Georgia"/>
              </a:rPr>
              <a:t>tertiary hyperparathyroidism</a:t>
            </a:r>
            <a:endParaRPr sz="2500" dirty="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70830" y="1652981"/>
            <a:ext cx="3700779" cy="21332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Georgia"/>
                <a:cs typeface="Georgia"/>
              </a:rPr>
              <a:t>Surgical</a:t>
            </a:r>
            <a:r>
              <a:rPr lang="en-US" sz="2800" b="1" spc="-10" dirty="0">
                <a:latin typeface="Georgia"/>
                <a:cs typeface="Georgia"/>
              </a:rPr>
              <a:t>:</a:t>
            </a:r>
            <a:endParaRPr sz="28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2800" dirty="0">
              <a:latin typeface="Georgia"/>
              <a:cs typeface="Georgia"/>
            </a:endParaRPr>
          </a:p>
          <a:p>
            <a:pPr marL="294640" marR="5080" indent="-273685">
              <a:lnSpc>
                <a:spcPct val="100000"/>
              </a:lnSpc>
              <a:buClr>
                <a:srgbClr val="0E6EC5"/>
              </a:buClr>
              <a:buSzPct val="85185"/>
              <a:buFont typeface="Segoe UI Symbol"/>
              <a:buChar char="⚫"/>
              <a:tabLst>
                <a:tab pos="295910" algn="l"/>
              </a:tabLst>
            </a:pPr>
            <a:r>
              <a:rPr sz="2700" b="1" dirty="0">
                <a:latin typeface="Georgia"/>
                <a:cs typeface="Georgia"/>
              </a:rPr>
              <a:t>Patient</a:t>
            </a:r>
            <a:r>
              <a:rPr sz="2700" b="1" spc="-135" dirty="0">
                <a:latin typeface="Georgia"/>
                <a:cs typeface="Georgia"/>
              </a:rPr>
              <a:t> </a:t>
            </a:r>
            <a:r>
              <a:rPr sz="2700" b="1" spc="-10" dirty="0">
                <a:latin typeface="Georgia"/>
                <a:cs typeface="Georgia"/>
              </a:rPr>
              <a:t>selection 	</a:t>
            </a:r>
            <a:r>
              <a:rPr sz="2700" b="1" dirty="0">
                <a:latin typeface="Georgia"/>
                <a:cs typeface="Georgia"/>
              </a:rPr>
              <a:t>criteria</a:t>
            </a:r>
            <a:r>
              <a:rPr sz="2700" b="1" spc="-10" dirty="0">
                <a:latin typeface="Georgia"/>
                <a:cs typeface="Georgia"/>
              </a:rPr>
              <a:t> </a:t>
            </a:r>
            <a:r>
              <a:rPr sz="2700" b="1" spc="-25" dirty="0">
                <a:latin typeface="Georgia"/>
                <a:cs typeface="Georgia"/>
              </a:rPr>
              <a:t>for 	</a:t>
            </a:r>
            <a:r>
              <a:rPr sz="2700" b="1" spc="-10" dirty="0">
                <a:latin typeface="Georgia"/>
                <a:cs typeface="Georgia"/>
              </a:rPr>
              <a:t>parathyroidectomy</a:t>
            </a:r>
            <a:endParaRPr sz="2700" dirty="0">
              <a:latin typeface="Georgia"/>
              <a:cs typeface="Georgi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33400" y="-457200"/>
            <a:ext cx="7886700" cy="1325563"/>
          </a:xfrm>
          <a:prstGeom prst="rect">
            <a:avLst/>
          </a:prstGeom>
        </p:spPr>
        <p:txBody>
          <a:bodyPr vert="horz" wrap="square" lIns="0" tIns="208330" rIns="0" bIns="0" rtlCol="0">
            <a:spAutoFit/>
          </a:bodyPr>
          <a:lstStyle/>
          <a:p>
            <a:pPr marL="30480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Treatment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67200" y="955547"/>
            <a:ext cx="609600" cy="609600"/>
            <a:chOff x="4267200" y="955547"/>
            <a:chExt cx="609600" cy="609600"/>
          </a:xfrm>
        </p:grpSpPr>
        <p:sp>
          <p:nvSpPr>
            <p:cNvPr id="3" name="object 3"/>
            <p:cNvSpPr/>
            <p:nvPr/>
          </p:nvSpPr>
          <p:spPr>
            <a:xfrm>
              <a:off x="4267200" y="955547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609600" y="304800"/>
                  </a:moveTo>
                  <a:lnTo>
                    <a:pt x="605599" y="255384"/>
                  </a:lnTo>
                  <a:lnTo>
                    <a:pt x="594042" y="208483"/>
                  </a:lnTo>
                  <a:lnTo>
                    <a:pt x="575564" y="164757"/>
                  </a:lnTo>
                  <a:lnTo>
                    <a:pt x="550760" y="124815"/>
                  </a:lnTo>
                  <a:lnTo>
                    <a:pt x="520293" y="89306"/>
                  </a:lnTo>
                  <a:lnTo>
                    <a:pt x="484771" y="58826"/>
                  </a:lnTo>
                  <a:lnTo>
                    <a:pt x="444842" y="34036"/>
                  </a:lnTo>
                  <a:lnTo>
                    <a:pt x="401116" y="15544"/>
                  </a:lnTo>
                  <a:lnTo>
                    <a:pt x="354215" y="4000"/>
                  </a:lnTo>
                  <a:lnTo>
                    <a:pt x="304800" y="0"/>
                  </a:lnTo>
                  <a:lnTo>
                    <a:pt x="255371" y="4000"/>
                  </a:lnTo>
                  <a:lnTo>
                    <a:pt x="208470" y="15557"/>
                  </a:lnTo>
                  <a:lnTo>
                    <a:pt x="164744" y="34036"/>
                  </a:lnTo>
                  <a:lnTo>
                    <a:pt x="124815" y="58839"/>
                  </a:lnTo>
                  <a:lnTo>
                    <a:pt x="89293" y="89306"/>
                  </a:lnTo>
                  <a:lnTo>
                    <a:pt x="58826" y="124828"/>
                  </a:lnTo>
                  <a:lnTo>
                    <a:pt x="34023" y="164757"/>
                  </a:lnTo>
                  <a:lnTo>
                    <a:pt x="15544" y="208483"/>
                  </a:lnTo>
                  <a:lnTo>
                    <a:pt x="3987" y="255384"/>
                  </a:lnTo>
                  <a:lnTo>
                    <a:pt x="0" y="304800"/>
                  </a:lnTo>
                  <a:lnTo>
                    <a:pt x="3987" y="354228"/>
                  </a:lnTo>
                  <a:lnTo>
                    <a:pt x="15544" y="401129"/>
                  </a:lnTo>
                  <a:lnTo>
                    <a:pt x="34023" y="444855"/>
                  </a:lnTo>
                  <a:lnTo>
                    <a:pt x="58826" y="484797"/>
                  </a:lnTo>
                  <a:lnTo>
                    <a:pt x="89293" y="520306"/>
                  </a:lnTo>
                  <a:lnTo>
                    <a:pt x="124815" y="550773"/>
                  </a:lnTo>
                  <a:lnTo>
                    <a:pt x="164744" y="575576"/>
                  </a:lnTo>
                  <a:lnTo>
                    <a:pt x="208483" y="594055"/>
                  </a:lnTo>
                  <a:lnTo>
                    <a:pt x="255371" y="605612"/>
                  </a:lnTo>
                  <a:lnTo>
                    <a:pt x="304800" y="609600"/>
                  </a:lnTo>
                  <a:lnTo>
                    <a:pt x="354215" y="605612"/>
                  </a:lnTo>
                  <a:lnTo>
                    <a:pt x="401116" y="594055"/>
                  </a:lnTo>
                  <a:lnTo>
                    <a:pt x="444842" y="575576"/>
                  </a:lnTo>
                  <a:lnTo>
                    <a:pt x="484784" y="550773"/>
                  </a:lnTo>
                  <a:lnTo>
                    <a:pt x="520293" y="520306"/>
                  </a:lnTo>
                  <a:lnTo>
                    <a:pt x="550773" y="484784"/>
                  </a:lnTo>
                  <a:lnTo>
                    <a:pt x="575564" y="444855"/>
                  </a:lnTo>
                  <a:lnTo>
                    <a:pt x="594055" y="401116"/>
                  </a:lnTo>
                  <a:lnTo>
                    <a:pt x="605599" y="354228"/>
                  </a:lnTo>
                  <a:lnTo>
                    <a:pt x="609600" y="304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337303" y="1026667"/>
              <a:ext cx="471170" cy="469900"/>
            </a:xfrm>
            <a:custGeom>
              <a:avLst/>
              <a:gdLst/>
              <a:ahLst/>
              <a:cxnLst/>
              <a:rect l="l" t="t" r="r" b="b"/>
              <a:pathLst>
                <a:path w="471170" h="469900">
                  <a:moveTo>
                    <a:pt x="258191" y="0"/>
                  </a:moveTo>
                  <a:lnTo>
                    <a:pt x="234187" y="0"/>
                  </a:lnTo>
                  <a:lnTo>
                    <a:pt x="210058" y="1270"/>
                  </a:lnTo>
                  <a:lnTo>
                    <a:pt x="164211" y="10160"/>
                  </a:lnTo>
                  <a:lnTo>
                    <a:pt x="122300" y="29210"/>
                  </a:lnTo>
                  <a:lnTo>
                    <a:pt x="84836" y="54610"/>
                  </a:lnTo>
                  <a:lnTo>
                    <a:pt x="52959" y="86360"/>
                  </a:lnTo>
                  <a:lnTo>
                    <a:pt x="27940" y="124460"/>
                  </a:lnTo>
                  <a:lnTo>
                    <a:pt x="10160" y="166370"/>
                  </a:lnTo>
                  <a:lnTo>
                    <a:pt x="1016" y="212089"/>
                  </a:lnTo>
                  <a:lnTo>
                    <a:pt x="0" y="236220"/>
                  </a:lnTo>
                  <a:lnTo>
                    <a:pt x="1397" y="260350"/>
                  </a:lnTo>
                  <a:lnTo>
                    <a:pt x="11049" y="306070"/>
                  </a:lnTo>
                  <a:lnTo>
                    <a:pt x="29083" y="347979"/>
                  </a:lnTo>
                  <a:lnTo>
                    <a:pt x="54610" y="386079"/>
                  </a:lnTo>
                  <a:lnTo>
                    <a:pt x="86613" y="417829"/>
                  </a:lnTo>
                  <a:lnTo>
                    <a:pt x="124333" y="443229"/>
                  </a:lnTo>
                  <a:lnTo>
                    <a:pt x="166750" y="461010"/>
                  </a:lnTo>
                  <a:lnTo>
                    <a:pt x="212725" y="469900"/>
                  </a:lnTo>
                  <a:lnTo>
                    <a:pt x="236728" y="469900"/>
                  </a:lnTo>
                  <a:lnTo>
                    <a:pt x="260858" y="468629"/>
                  </a:lnTo>
                  <a:lnTo>
                    <a:pt x="284099" y="466089"/>
                  </a:lnTo>
                  <a:lnTo>
                    <a:pt x="306705" y="459739"/>
                  </a:lnTo>
                  <a:lnTo>
                    <a:pt x="324696" y="453389"/>
                  </a:lnTo>
                  <a:lnTo>
                    <a:pt x="213487" y="453389"/>
                  </a:lnTo>
                  <a:lnTo>
                    <a:pt x="191770" y="449579"/>
                  </a:lnTo>
                  <a:lnTo>
                    <a:pt x="150749" y="436879"/>
                  </a:lnTo>
                  <a:lnTo>
                    <a:pt x="113537" y="416560"/>
                  </a:lnTo>
                  <a:lnTo>
                    <a:pt x="81153" y="389889"/>
                  </a:lnTo>
                  <a:lnTo>
                    <a:pt x="54356" y="358139"/>
                  </a:lnTo>
                  <a:lnTo>
                    <a:pt x="34162" y="321310"/>
                  </a:lnTo>
                  <a:lnTo>
                    <a:pt x="21336" y="279400"/>
                  </a:lnTo>
                  <a:lnTo>
                    <a:pt x="16827" y="236220"/>
                  </a:lnTo>
                  <a:lnTo>
                    <a:pt x="16823" y="233679"/>
                  </a:lnTo>
                  <a:lnTo>
                    <a:pt x="17780" y="213360"/>
                  </a:lnTo>
                  <a:lnTo>
                    <a:pt x="26416" y="170179"/>
                  </a:lnTo>
                  <a:lnTo>
                    <a:pt x="43053" y="130810"/>
                  </a:lnTo>
                  <a:lnTo>
                    <a:pt x="66421" y="96520"/>
                  </a:lnTo>
                  <a:lnTo>
                    <a:pt x="96138" y="66039"/>
                  </a:lnTo>
                  <a:lnTo>
                    <a:pt x="130937" y="43179"/>
                  </a:lnTo>
                  <a:lnTo>
                    <a:pt x="170053" y="26670"/>
                  </a:lnTo>
                  <a:lnTo>
                    <a:pt x="212598" y="17779"/>
                  </a:lnTo>
                  <a:lnTo>
                    <a:pt x="235076" y="16510"/>
                  </a:lnTo>
                  <a:lnTo>
                    <a:pt x="322495" y="16510"/>
                  </a:lnTo>
                  <a:lnTo>
                    <a:pt x="304292" y="10160"/>
                  </a:lnTo>
                  <a:lnTo>
                    <a:pt x="281686" y="3810"/>
                  </a:lnTo>
                  <a:lnTo>
                    <a:pt x="258191" y="0"/>
                  </a:lnTo>
                  <a:close/>
                </a:path>
                <a:path w="471170" h="469900">
                  <a:moveTo>
                    <a:pt x="322495" y="16510"/>
                  </a:moveTo>
                  <a:lnTo>
                    <a:pt x="235076" y="16510"/>
                  </a:lnTo>
                  <a:lnTo>
                    <a:pt x="257429" y="17779"/>
                  </a:lnTo>
                  <a:lnTo>
                    <a:pt x="279146" y="20320"/>
                  </a:lnTo>
                  <a:lnTo>
                    <a:pt x="320294" y="33020"/>
                  </a:lnTo>
                  <a:lnTo>
                    <a:pt x="357378" y="53339"/>
                  </a:lnTo>
                  <a:lnTo>
                    <a:pt x="389890" y="80010"/>
                  </a:lnTo>
                  <a:lnTo>
                    <a:pt x="416560" y="113029"/>
                  </a:lnTo>
                  <a:lnTo>
                    <a:pt x="436880" y="149860"/>
                  </a:lnTo>
                  <a:lnTo>
                    <a:pt x="449580" y="190500"/>
                  </a:lnTo>
                  <a:lnTo>
                    <a:pt x="454088" y="233679"/>
                  </a:lnTo>
                  <a:lnTo>
                    <a:pt x="454092" y="236220"/>
                  </a:lnTo>
                  <a:lnTo>
                    <a:pt x="453136" y="256539"/>
                  </a:lnTo>
                  <a:lnTo>
                    <a:pt x="444500" y="299720"/>
                  </a:lnTo>
                  <a:lnTo>
                    <a:pt x="427990" y="339089"/>
                  </a:lnTo>
                  <a:lnTo>
                    <a:pt x="404495" y="373379"/>
                  </a:lnTo>
                  <a:lnTo>
                    <a:pt x="374904" y="403860"/>
                  </a:lnTo>
                  <a:lnTo>
                    <a:pt x="340106" y="426720"/>
                  </a:lnTo>
                  <a:lnTo>
                    <a:pt x="300863" y="444500"/>
                  </a:lnTo>
                  <a:lnTo>
                    <a:pt x="258318" y="452120"/>
                  </a:lnTo>
                  <a:lnTo>
                    <a:pt x="235838" y="453389"/>
                  </a:lnTo>
                  <a:lnTo>
                    <a:pt x="324696" y="453389"/>
                  </a:lnTo>
                  <a:lnTo>
                    <a:pt x="368173" y="429260"/>
                  </a:lnTo>
                  <a:lnTo>
                    <a:pt x="402844" y="400050"/>
                  </a:lnTo>
                  <a:lnTo>
                    <a:pt x="431292" y="365760"/>
                  </a:lnTo>
                  <a:lnTo>
                    <a:pt x="452882" y="325120"/>
                  </a:lnTo>
                  <a:lnTo>
                    <a:pt x="466344" y="281939"/>
                  </a:lnTo>
                  <a:lnTo>
                    <a:pt x="470916" y="233679"/>
                  </a:lnTo>
                  <a:lnTo>
                    <a:pt x="469519" y="209550"/>
                  </a:lnTo>
                  <a:lnTo>
                    <a:pt x="459994" y="163829"/>
                  </a:lnTo>
                  <a:lnTo>
                    <a:pt x="441960" y="121920"/>
                  </a:lnTo>
                  <a:lnTo>
                    <a:pt x="416433" y="85089"/>
                  </a:lnTo>
                  <a:lnTo>
                    <a:pt x="384301" y="52070"/>
                  </a:lnTo>
                  <a:lnTo>
                    <a:pt x="346710" y="27939"/>
                  </a:lnTo>
                  <a:lnTo>
                    <a:pt x="326136" y="17779"/>
                  </a:lnTo>
                  <a:lnTo>
                    <a:pt x="322495" y="16510"/>
                  </a:lnTo>
                  <a:close/>
                </a:path>
                <a:path w="471170" h="469900">
                  <a:moveTo>
                    <a:pt x="235838" y="33020"/>
                  </a:moveTo>
                  <a:lnTo>
                    <a:pt x="195199" y="36829"/>
                  </a:lnTo>
                  <a:lnTo>
                    <a:pt x="157225" y="49529"/>
                  </a:lnTo>
                  <a:lnTo>
                    <a:pt x="122936" y="67310"/>
                  </a:lnTo>
                  <a:lnTo>
                    <a:pt x="92963" y="92710"/>
                  </a:lnTo>
                  <a:lnTo>
                    <a:pt x="68199" y="121920"/>
                  </a:lnTo>
                  <a:lnTo>
                    <a:pt x="49530" y="156210"/>
                  </a:lnTo>
                  <a:lnTo>
                    <a:pt x="37719" y="194310"/>
                  </a:lnTo>
                  <a:lnTo>
                    <a:pt x="33591" y="233679"/>
                  </a:lnTo>
                  <a:lnTo>
                    <a:pt x="33583" y="236220"/>
                  </a:lnTo>
                  <a:lnTo>
                    <a:pt x="34417" y="255270"/>
                  </a:lnTo>
                  <a:lnTo>
                    <a:pt x="42418" y="294639"/>
                  </a:lnTo>
                  <a:lnTo>
                    <a:pt x="57785" y="331470"/>
                  </a:lnTo>
                  <a:lnTo>
                    <a:pt x="79375" y="363220"/>
                  </a:lnTo>
                  <a:lnTo>
                    <a:pt x="106680" y="391160"/>
                  </a:lnTo>
                  <a:lnTo>
                    <a:pt x="138937" y="412750"/>
                  </a:lnTo>
                  <a:lnTo>
                    <a:pt x="175006" y="427989"/>
                  </a:lnTo>
                  <a:lnTo>
                    <a:pt x="214375" y="435610"/>
                  </a:lnTo>
                  <a:lnTo>
                    <a:pt x="235076" y="436879"/>
                  </a:lnTo>
                  <a:lnTo>
                    <a:pt x="255650" y="435610"/>
                  </a:lnTo>
                  <a:lnTo>
                    <a:pt x="275717" y="433070"/>
                  </a:lnTo>
                  <a:lnTo>
                    <a:pt x="295148" y="427989"/>
                  </a:lnTo>
                  <a:lnTo>
                    <a:pt x="313690" y="421639"/>
                  </a:lnTo>
                  <a:lnTo>
                    <a:pt x="316211" y="420370"/>
                  </a:lnTo>
                  <a:lnTo>
                    <a:pt x="234187" y="420370"/>
                  </a:lnTo>
                  <a:lnTo>
                    <a:pt x="215137" y="419100"/>
                  </a:lnTo>
                  <a:lnTo>
                    <a:pt x="162306" y="405129"/>
                  </a:lnTo>
                  <a:lnTo>
                    <a:pt x="116712" y="377189"/>
                  </a:lnTo>
                  <a:lnTo>
                    <a:pt x="81153" y="337820"/>
                  </a:lnTo>
                  <a:lnTo>
                    <a:pt x="58166" y="289560"/>
                  </a:lnTo>
                  <a:lnTo>
                    <a:pt x="50292" y="233679"/>
                  </a:lnTo>
                  <a:lnTo>
                    <a:pt x="51308" y="214629"/>
                  </a:lnTo>
                  <a:lnTo>
                    <a:pt x="65278" y="162560"/>
                  </a:lnTo>
                  <a:lnTo>
                    <a:pt x="93345" y="116839"/>
                  </a:lnTo>
                  <a:lnTo>
                    <a:pt x="132969" y="81279"/>
                  </a:lnTo>
                  <a:lnTo>
                    <a:pt x="181737" y="57150"/>
                  </a:lnTo>
                  <a:lnTo>
                    <a:pt x="236728" y="49529"/>
                  </a:lnTo>
                  <a:lnTo>
                    <a:pt x="314451" y="49529"/>
                  </a:lnTo>
                  <a:lnTo>
                    <a:pt x="295910" y="41910"/>
                  </a:lnTo>
                  <a:lnTo>
                    <a:pt x="276606" y="36829"/>
                  </a:lnTo>
                  <a:lnTo>
                    <a:pt x="256540" y="34289"/>
                  </a:lnTo>
                  <a:lnTo>
                    <a:pt x="235838" y="33020"/>
                  </a:lnTo>
                  <a:close/>
                </a:path>
                <a:path w="471170" h="469900">
                  <a:moveTo>
                    <a:pt x="314451" y="49529"/>
                  </a:moveTo>
                  <a:lnTo>
                    <a:pt x="236728" y="49529"/>
                  </a:lnTo>
                  <a:lnTo>
                    <a:pt x="255778" y="50800"/>
                  </a:lnTo>
                  <a:lnTo>
                    <a:pt x="273938" y="53339"/>
                  </a:lnTo>
                  <a:lnTo>
                    <a:pt x="324866" y="72389"/>
                  </a:lnTo>
                  <a:lnTo>
                    <a:pt x="367284" y="105410"/>
                  </a:lnTo>
                  <a:lnTo>
                    <a:pt x="398907" y="148589"/>
                  </a:lnTo>
                  <a:lnTo>
                    <a:pt x="417068" y="199389"/>
                  </a:lnTo>
                  <a:lnTo>
                    <a:pt x="420624" y="236220"/>
                  </a:lnTo>
                  <a:lnTo>
                    <a:pt x="419608" y="255270"/>
                  </a:lnTo>
                  <a:lnTo>
                    <a:pt x="405638" y="308610"/>
                  </a:lnTo>
                  <a:lnTo>
                    <a:pt x="377571" y="354329"/>
                  </a:lnTo>
                  <a:lnTo>
                    <a:pt x="338074" y="389889"/>
                  </a:lnTo>
                  <a:lnTo>
                    <a:pt x="289433" y="412750"/>
                  </a:lnTo>
                  <a:lnTo>
                    <a:pt x="234187" y="420370"/>
                  </a:lnTo>
                  <a:lnTo>
                    <a:pt x="316211" y="420370"/>
                  </a:lnTo>
                  <a:lnTo>
                    <a:pt x="363600" y="391160"/>
                  </a:lnTo>
                  <a:lnTo>
                    <a:pt x="391033" y="364489"/>
                  </a:lnTo>
                  <a:lnTo>
                    <a:pt x="412876" y="331470"/>
                  </a:lnTo>
                  <a:lnTo>
                    <a:pt x="428244" y="295910"/>
                  </a:lnTo>
                  <a:lnTo>
                    <a:pt x="436372" y="256539"/>
                  </a:lnTo>
                  <a:lnTo>
                    <a:pt x="437332" y="233679"/>
                  </a:lnTo>
                  <a:lnTo>
                    <a:pt x="436499" y="214629"/>
                  </a:lnTo>
                  <a:lnTo>
                    <a:pt x="428498" y="175260"/>
                  </a:lnTo>
                  <a:lnTo>
                    <a:pt x="413258" y="139700"/>
                  </a:lnTo>
                  <a:lnTo>
                    <a:pt x="391541" y="106679"/>
                  </a:lnTo>
                  <a:lnTo>
                    <a:pt x="364236" y="80010"/>
                  </a:lnTo>
                  <a:lnTo>
                    <a:pt x="332105" y="57150"/>
                  </a:lnTo>
                  <a:lnTo>
                    <a:pt x="314451" y="49529"/>
                  </a:lnTo>
                  <a:close/>
                </a:path>
              </a:pathLst>
            </a:custGeom>
            <a:solidFill>
              <a:srgbClr val="08B7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422399"/>
              </p:ext>
            </p:extLst>
          </p:nvPr>
        </p:nvGraphicFramePr>
        <p:xfrm>
          <a:off x="147828" y="150876"/>
          <a:ext cx="8832850" cy="65424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8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21410">
                <a:tc gridSpan="3">
                  <a:txBody>
                    <a:bodyPr/>
                    <a:lstStyle/>
                    <a:p>
                      <a:pPr marL="240665">
                        <a:lnSpc>
                          <a:spcPct val="100000"/>
                        </a:lnSpc>
                        <a:spcBef>
                          <a:spcPts val="2125"/>
                        </a:spcBef>
                      </a:pPr>
                      <a:r>
                        <a:rPr sz="3300" b="1" dirty="0">
                          <a:solidFill>
                            <a:srgbClr val="001F5F"/>
                          </a:solidFill>
                          <a:latin typeface="Georgia"/>
                          <a:cs typeface="Georgia"/>
                        </a:rPr>
                        <a:t>NIH</a:t>
                      </a:r>
                      <a:r>
                        <a:rPr sz="3300" b="1" spc="-45" dirty="0">
                          <a:solidFill>
                            <a:srgbClr val="001F5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3300" b="1" dirty="0">
                          <a:solidFill>
                            <a:srgbClr val="001F5F"/>
                          </a:solidFill>
                          <a:latin typeface="Georgia"/>
                          <a:cs typeface="Georgia"/>
                        </a:rPr>
                        <a:t>Criteria</a:t>
                      </a:r>
                      <a:r>
                        <a:rPr sz="3300" b="1" spc="-65" dirty="0">
                          <a:solidFill>
                            <a:srgbClr val="001F5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3300" b="1" dirty="0">
                          <a:solidFill>
                            <a:srgbClr val="001F5F"/>
                          </a:solidFill>
                          <a:latin typeface="Georgia"/>
                          <a:cs typeface="Georgia"/>
                        </a:rPr>
                        <a:t>for</a:t>
                      </a:r>
                      <a:r>
                        <a:rPr sz="3300" b="1" spc="-45" dirty="0">
                          <a:solidFill>
                            <a:srgbClr val="001F5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3300" b="1" spc="-10" dirty="0">
                          <a:solidFill>
                            <a:srgbClr val="001F5F"/>
                          </a:solidFill>
                          <a:latin typeface="Georgia"/>
                          <a:cs typeface="Georgia"/>
                        </a:rPr>
                        <a:t>Parathyroidectomy</a:t>
                      </a:r>
                      <a:endParaRPr sz="3300">
                        <a:latin typeface="Georgia"/>
                        <a:cs typeface="Georgia"/>
                      </a:endParaRPr>
                    </a:p>
                  </a:txBody>
                  <a:tcPr marL="0" marR="0" marT="269875" marB="0">
                    <a:lnL w="9525">
                      <a:solidFill>
                        <a:srgbClr val="08B7BE"/>
                      </a:solidFill>
                      <a:prstDash val="solid"/>
                    </a:lnL>
                    <a:lnR w="9525">
                      <a:solidFill>
                        <a:srgbClr val="08B7BE"/>
                      </a:solidFill>
                      <a:prstDash val="solid"/>
                    </a:lnR>
                    <a:lnT w="9525">
                      <a:solidFill>
                        <a:srgbClr val="08B7BE"/>
                      </a:solidFill>
                      <a:prstDash val="solid"/>
                    </a:lnT>
                    <a:lnB w="9525">
                      <a:solidFill>
                        <a:srgbClr val="08B7BE"/>
                      </a:solidFill>
                      <a:prstDash val="sysDash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11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8B7BE"/>
                      </a:solidFill>
                      <a:prstDash val="solid"/>
                    </a:lnL>
                    <a:lnR w="9525">
                      <a:solidFill>
                        <a:srgbClr val="08B7BE"/>
                      </a:solidFill>
                      <a:prstDash val="solid"/>
                    </a:lnR>
                    <a:lnT w="9525">
                      <a:solidFill>
                        <a:srgbClr val="08B7BE"/>
                      </a:solidFill>
                      <a:prstDash val="sysDash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150">
                <a:tc row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8B7BE"/>
                      </a:solidFill>
                      <a:prstDash val="solid"/>
                    </a:lnL>
                    <a:lnR w="9525">
                      <a:solidFill>
                        <a:srgbClr val="0AD0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b="1" dirty="0">
                          <a:latin typeface="Georgia"/>
                          <a:cs typeface="Georgia"/>
                        </a:rPr>
                        <a:t>Age</a:t>
                      </a:r>
                      <a:r>
                        <a:rPr sz="1800" b="1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&lt;</a:t>
                      </a:r>
                      <a:r>
                        <a:rPr sz="1800" b="1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50</a:t>
                      </a:r>
                      <a:r>
                        <a:rPr sz="1800" b="1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sz="1800" b="1" spc="-20" dirty="0">
                          <a:latin typeface="Georgia"/>
                          <a:cs typeface="Georgia"/>
                        </a:rPr>
                        <a:t>(even if asymptomatic)</a:t>
                      </a:r>
                      <a:r>
                        <a:rPr sz="1800" b="1" spc="-10" dirty="0">
                          <a:latin typeface="Georgia"/>
                          <a:cs typeface="Georgia"/>
                        </a:rPr>
                        <a:t>:</a:t>
                      </a:r>
                      <a:endParaRPr sz="1800" dirty="0">
                        <a:latin typeface="Georgia"/>
                        <a:cs typeface="Georgia"/>
                      </a:endParaRPr>
                    </a:p>
                  </a:txBody>
                  <a:tcPr marL="0" marR="0" marT="43180" marB="0">
                    <a:lnL w="9525">
                      <a:solidFill>
                        <a:srgbClr val="0AD0D9"/>
                      </a:solidFill>
                      <a:prstDash val="solid"/>
                    </a:lnL>
                    <a:lnR w="9525">
                      <a:solidFill>
                        <a:srgbClr val="0AD0D9"/>
                      </a:solidFill>
                      <a:prstDash val="solid"/>
                    </a:lnR>
                    <a:solidFill>
                      <a:srgbClr val="0AD0D9"/>
                    </a:solidFill>
                  </a:tcPr>
                </a:tc>
                <a:tc row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AD0D9"/>
                      </a:solidFill>
                      <a:prstDash val="solid"/>
                    </a:lnL>
                    <a:lnR w="9525">
                      <a:solidFill>
                        <a:srgbClr val="08B7BE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1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8B7BE"/>
                      </a:solidFill>
                      <a:prstDash val="solid"/>
                    </a:lnL>
                    <a:lnR w="9525">
                      <a:solidFill>
                        <a:srgbClr val="0AD0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10" dirty="0">
                          <a:latin typeface="Georgia"/>
                          <a:cs typeface="Georgia"/>
                        </a:rPr>
                        <a:t>Nephrolithiasis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3655" marB="0">
                    <a:lnL w="9525">
                      <a:solidFill>
                        <a:srgbClr val="0AD0D9"/>
                      </a:solidFill>
                      <a:prstDash val="solid"/>
                    </a:lnL>
                    <a:lnR w="9525">
                      <a:solidFill>
                        <a:srgbClr val="0AD0D9"/>
                      </a:solidFill>
                      <a:prstDash val="solid"/>
                    </a:lnR>
                    <a:lnB w="9525">
                      <a:solidFill>
                        <a:srgbClr val="0AD0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AD0D9"/>
                      </a:solidFill>
                      <a:prstDash val="solid"/>
                    </a:lnL>
                    <a:lnR w="9525">
                      <a:solidFill>
                        <a:srgbClr val="08B7BE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6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8B7BE"/>
                      </a:solidFill>
                      <a:prstDash val="solid"/>
                    </a:lnL>
                    <a:lnR w="9525">
                      <a:solidFill>
                        <a:srgbClr val="0AD0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dirty="0">
                          <a:latin typeface="Georgia"/>
                          <a:cs typeface="Georgia"/>
                        </a:rPr>
                        <a:t>Osteitis</a:t>
                      </a:r>
                      <a:r>
                        <a:rPr sz="1800" b="1" spc="-6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fibrosa</a:t>
                      </a:r>
                      <a:r>
                        <a:rPr sz="1800" b="1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spc="-10" dirty="0">
                          <a:latin typeface="Georgia"/>
                          <a:cs typeface="Georgia"/>
                        </a:rPr>
                        <a:t>cystica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100" marB="0">
                    <a:lnL w="9525">
                      <a:solidFill>
                        <a:srgbClr val="0AD0D9"/>
                      </a:solidFill>
                      <a:prstDash val="solid"/>
                    </a:lnL>
                    <a:lnR w="9525">
                      <a:solidFill>
                        <a:srgbClr val="0AD0D9"/>
                      </a:solidFill>
                      <a:prstDash val="solid"/>
                    </a:lnR>
                    <a:lnT w="9525">
                      <a:solidFill>
                        <a:srgbClr val="0AD0D9"/>
                      </a:solidFill>
                      <a:prstDash val="solid"/>
                    </a:lnT>
                    <a:lnB w="9525">
                      <a:solidFill>
                        <a:srgbClr val="0AD0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AD0D9"/>
                      </a:solidFill>
                      <a:prstDash val="solid"/>
                    </a:lnL>
                    <a:lnR w="9525">
                      <a:solidFill>
                        <a:srgbClr val="08B7BE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25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8B7BE"/>
                      </a:solidFill>
                      <a:prstDash val="solid"/>
                    </a:lnL>
                    <a:lnR w="9525">
                      <a:solidFill>
                        <a:srgbClr val="0AD0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Georgia"/>
                          <a:cs typeface="Georgia"/>
                        </a:rPr>
                        <a:t>Serum</a:t>
                      </a:r>
                      <a:r>
                        <a:rPr sz="1800" b="1" spc="-5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calcium</a:t>
                      </a:r>
                      <a:r>
                        <a:rPr sz="1800" b="1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&gt;1.0</a:t>
                      </a:r>
                      <a:r>
                        <a:rPr sz="1800" b="1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mg/dL</a:t>
                      </a:r>
                      <a:r>
                        <a:rPr sz="1800" b="1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above</a:t>
                      </a:r>
                      <a:r>
                        <a:rPr sz="1800" b="1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reference</a:t>
                      </a:r>
                      <a:r>
                        <a:rPr sz="1800" b="1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range</a:t>
                      </a:r>
                      <a:r>
                        <a:rPr sz="1800" b="1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(typically</a:t>
                      </a:r>
                      <a:r>
                        <a:rPr sz="1800" b="1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spc="-10" dirty="0">
                          <a:latin typeface="Georgia"/>
                          <a:cs typeface="Georgia"/>
                        </a:rPr>
                        <a:t>&gt;11.</a:t>
                      </a:r>
                      <a:r>
                        <a:rPr lang="en-US" sz="1800" b="1" spc="-10" dirty="0">
                          <a:latin typeface="Georgia"/>
                          <a:cs typeface="Georgia"/>
                        </a:rPr>
                        <a:t>5</a:t>
                      </a:r>
                      <a:r>
                        <a:rPr sz="1800" b="1" spc="-10" dirty="0">
                          <a:latin typeface="Georgia"/>
                          <a:cs typeface="Georgia"/>
                        </a:rPr>
                        <a:t>)</a:t>
                      </a:r>
                      <a:endParaRPr sz="1800" dirty="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9525">
                      <a:solidFill>
                        <a:srgbClr val="0AD0D9"/>
                      </a:solidFill>
                      <a:prstDash val="solid"/>
                    </a:lnL>
                    <a:lnR w="9525">
                      <a:solidFill>
                        <a:srgbClr val="0AD0D9"/>
                      </a:solidFill>
                      <a:prstDash val="solid"/>
                    </a:lnR>
                    <a:lnT w="9525">
                      <a:solidFill>
                        <a:srgbClr val="0AD0D9"/>
                      </a:solidFill>
                      <a:prstDash val="solid"/>
                    </a:lnT>
                    <a:lnB w="9525">
                      <a:solidFill>
                        <a:srgbClr val="0AD0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AD0D9"/>
                      </a:solidFill>
                      <a:prstDash val="solid"/>
                    </a:lnL>
                    <a:lnR w="9525">
                      <a:solidFill>
                        <a:srgbClr val="08B7BE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6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8B7BE"/>
                      </a:solidFill>
                      <a:prstDash val="solid"/>
                    </a:lnL>
                    <a:lnR w="9525">
                      <a:solidFill>
                        <a:srgbClr val="0AD0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10" dirty="0">
                          <a:latin typeface="Georgia"/>
                          <a:cs typeface="Georgia"/>
                        </a:rPr>
                        <a:t>Hypercalciuria</a:t>
                      </a:r>
                      <a:r>
                        <a:rPr sz="1800" b="1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(&gt;400</a:t>
                      </a:r>
                      <a:r>
                        <a:rPr sz="1800" b="1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spc="-10" dirty="0">
                          <a:latin typeface="Georgia"/>
                          <a:cs typeface="Georgia"/>
                        </a:rPr>
                        <a:t>mg/day)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9525">
                      <a:solidFill>
                        <a:srgbClr val="0AD0D9"/>
                      </a:solidFill>
                      <a:prstDash val="solid"/>
                    </a:lnL>
                    <a:lnR w="9525">
                      <a:solidFill>
                        <a:srgbClr val="0AD0D9"/>
                      </a:solidFill>
                      <a:prstDash val="solid"/>
                    </a:lnR>
                    <a:lnT w="9525">
                      <a:solidFill>
                        <a:srgbClr val="0AD0D9"/>
                      </a:solidFill>
                      <a:prstDash val="solid"/>
                    </a:lnT>
                    <a:lnB w="9525">
                      <a:solidFill>
                        <a:srgbClr val="0AD0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AD0D9"/>
                      </a:solidFill>
                      <a:prstDash val="solid"/>
                    </a:lnL>
                    <a:lnR w="9525">
                      <a:solidFill>
                        <a:srgbClr val="08B7BE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04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8B7BE"/>
                      </a:solidFill>
                      <a:prstDash val="solid"/>
                    </a:lnL>
                    <a:lnR w="9525">
                      <a:solidFill>
                        <a:srgbClr val="0AD0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0805" marR="13296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Georgia"/>
                          <a:cs typeface="Georgia"/>
                        </a:rPr>
                        <a:t>Bone</a:t>
                      </a:r>
                      <a:r>
                        <a:rPr sz="1800" b="1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mineral</a:t>
                      </a:r>
                      <a:r>
                        <a:rPr sz="1800" b="1" spc="-1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density</a:t>
                      </a:r>
                      <a:r>
                        <a:rPr sz="1800" b="1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T</a:t>
                      </a:r>
                      <a:r>
                        <a:rPr sz="1800" b="1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score</a:t>
                      </a:r>
                      <a:r>
                        <a:rPr sz="1800" b="1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reduced</a:t>
                      </a:r>
                      <a:r>
                        <a:rPr sz="1800" b="1" spc="-5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by</a:t>
                      </a:r>
                      <a:r>
                        <a:rPr sz="1800" b="1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&gt;2.5</a:t>
                      </a:r>
                      <a:r>
                        <a:rPr sz="1800" b="1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SD</a:t>
                      </a:r>
                      <a:r>
                        <a:rPr sz="1800" b="1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measured</a:t>
                      </a:r>
                      <a:r>
                        <a:rPr sz="1800" b="1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spc="-25" dirty="0">
                          <a:latin typeface="Georgia"/>
                          <a:cs typeface="Georgia"/>
                        </a:rPr>
                        <a:t>at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one</a:t>
                      </a:r>
                      <a:r>
                        <a:rPr sz="1800" b="1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or</a:t>
                      </a:r>
                      <a:r>
                        <a:rPr sz="1800" b="1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more</a:t>
                      </a:r>
                      <a:r>
                        <a:rPr sz="1800" b="1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spc="-10" dirty="0">
                          <a:latin typeface="Georgia"/>
                          <a:cs typeface="Georgia"/>
                        </a:rPr>
                        <a:t>sites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9525">
                      <a:solidFill>
                        <a:srgbClr val="0AD0D9"/>
                      </a:solidFill>
                      <a:prstDash val="solid"/>
                    </a:lnL>
                    <a:lnR w="9525">
                      <a:solidFill>
                        <a:srgbClr val="0AD0D9"/>
                      </a:solidFill>
                      <a:prstDash val="solid"/>
                    </a:lnR>
                    <a:lnT w="9525">
                      <a:solidFill>
                        <a:srgbClr val="0AD0D9"/>
                      </a:solidFill>
                      <a:prstDash val="solid"/>
                    </a:lnT>
                    <a:lnB w="9525">
                      <a:solidFill>
                        <a:srgbClr val="0AD0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AD0D9"/>
                      </a:solidFill>
                      <a:prstDash val="solid"/>
                    </a:lnL>
                    <a:lnR w="9525">
                      <a:solidFill>
                        <a:srgbClr val="08B7BE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404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8B7BE"/>
                      </a:solidFill>
                      <a:prstDash val="solid"/>
                    </a:lnL>
                    <a:lnR w="9525">
                      <a:solidFill>
                        <a:srgbClr val="0AD0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Georgia"/>
                          <a:cs typeface="Georgia"/>
                        </a:rPr>
                        <a:t>Creatinine</a:t>
                      </a:r>
                      <a:r>
                        <a:rPr sz="1800" b="1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clearance</a:t>
                      </a:r>
                      <a:r>
                        <a:rPr sz="1800" b="1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reduced</a:t>
                      </a:r>
                      <a:r>
                        <a:rPr sz="1800" b="1" spc="-6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by</a:t>
                      </a:r>
                      <a:r>
                        <a:rPr sz="1800" b="1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30%</a:t>
                      </a:r>
                      <a:r>
                        <a:rPr sz="1800" b="1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compared</a:t>
                      </a:r>
                      <a:r>
                        <a:rPr sz="1800" b="1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to</a:t>
                      </a:r>
                      <a:r>
                        <a:rPr sz="1800" b="1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spc="-10" dirty="0">
                          <a:latin typeface="Georgia"/>
                          <a:cs typeface="Georgia"/>
                        </a:rPr>
                        <a:t>age-matched</a:t>
                      </a:r>
                      <a:endParaRPr sz="1800">
                        <a:latin typeface="Georgia"/>
                        <a:cs typeface="Georgia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Georgia"/>
                          <a:cs typeface="Georgia"/>
                        </a:rPr>
                        <a:t>normal</a:t>
                      </a:r>
                      <a:r>
                        <a:rPr sz="1800" b="1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spc="-20" dirty="0">
                          <a:latin typeface="Georgia"/>
                          <a:cs typeface="Georgia"/>
                        </a:rPr>
                        <a:t>range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9525">
                      <a:solidFill>
                        <a:srgbClr val="0AD0D9"/>
                      </a:solidFill>
                      <a:prstDash val="solid"/>
                    </a:lnL>
                    <a:lnR w="9525">
                      <a:solidFill>
                        <a:srgbClr val="0AD0D9"/>
                      </a:solidFill>
                      <a:prstDash val="solid"/>
                    </a:lnR>
                    <a:lnT w="9525">
                      <a:solidFill>
                        <a:srgbClr val="0AD0D9"/>
                      </a:solidFill>
                      <a:prstDash val="solid"/>
                    </a:lnT>
                    <a:lnB w="9525">
                      <a:solidFill>
                        <a:srgbClr val="0AD0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AD0D9"/>
                      </a:solidFill>
                      <a:prstDash val="solid"/>
                    </a:lnL>
                    <a:lnR w="9525">
                      <a:solidFill>
                        <a:srgbClr val="08B7BE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86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8B7BE"/>
                      </a:solidFill>
                      <a:prstDash val="solid"/>
                    </a:lnL>
                    <a:lnR w="9525">
                      <a:solidFill>
                        <a:srgbClr val="0AD0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Georgia"/>
                          <a:cs typeface="Georgia"/>
                        </a:rPr>
                        <a:t>History</a:t>
                      </a:r>
                      <a:r>
                        <a:rPr sz="1800" b="1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of an</a:t>
                      </a:r>
                      <a:r>
                        <a:rPr sz="1800" b="1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episode</a:t>
                      </a:r>
                      <a:r>
                        <a:rPr sz="1800" b="1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of </a:t>
                      </a:r>
                      <a:r>
                        <a:rPr sz="1800" b="1" spc="-10" dirty="0">
                          <a:latin typeface="Georgia"/>
                          <a:cs typeface="Georgia"/>
                        </a:rPr>
                        <a:t>life-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threatening</a:t>
                      </a:r>
                      <a:r>
                        <a:rPr sz="1800" b="1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spc="-10" dirty="0">
                          <a:latin typeface="Georgia"/>
                          <a:cs typeface="Georgia"/>
                        </a:rPr>
                        <a:t>hypercalcemia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9525">
                      <a:solidFill>
                        <a:srgbClr val="0AD0D9"/>
                      </a:solidFill>
                      <a:prstDash val="solid"/>
                    </a:lnL>
                    <a:lnR w="9525">
                      <a:solidFill>
                        <a:srgbClr val="0AD0D9"/>
                      </a:solidFill>
                      <a:prstDash val="solid"/>
                    </a:lnR>
                    <a:lnT w="9525">
                      <a:solidFill>
                        <a:srgbClr val="0AD0D9"/>
                      </a:solidFill>
                      <a:prstDash val="solid"/>
                    </a:lnT>
                    <a:lnB w="9525">
                      <a:solidFill>
                        <a:srgbClr val="0AD0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AD0D9"/>
                      </a:solidFill>
                      <a:prstDash val="solid"/>
                    </a:lnL>
                    <a:lnR w="9525">
                      <a:solidFill>
                        <a:srgbClr val="08B7BE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404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8B7BE"/>
                      </a:solidFill>
                      <a:prstDash val="solid"/>
                    </a:lnL>
                    <a:lnR w="9525">
                      <a:solidFill>
                        <a:srgbClr val="0AD0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Georgia"/>
                          <a:cs typeface="Georgia"/>
                        </a:rPr>
                        <a:t>Neuromuscular</a:t>
                      </a:r>
                      <a:r>
                        <a:rPr sz="1800" b="1" spc="-8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symptoms:</a:t>
                      </a:r>
                      <a:r>
                        <a:rPr sz="1800" b="1" spc="-5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documented</a:t>
                      </a:r>
                      <a:r>
                        <a:rPr sz="1800" b="1" spc="-9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proximal</a:t>
                      </a:r>
                      <a:r>
                        <a:rPr sz="1800" b="1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weakness,</a:t>
                      </a:r>
                      <a:r>
                        <a:rPr sz="1800" b="1" spc="-6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spc="-10" dirty="0">
                          <a:latin typeface="Georgia"/>
                          <a:cs typeface="Georgia"/>
                        </a:rPr>
                        <a:t>atrophy,</a:t>
                      </a:r>
                      <a:endParaRPr sz="1800" dirty="0">
                        <a:latin typeface="Georgia"/>
                        <a:cs typeface="Georgia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10" dirty="0">
                          <a:latin typeface="Georgia"/>
                          <a:cs typeface="Georgia"/>
                        </a:rPr>
                        <a:t>hyperreflexia,</a:t>
                      </a:r>
                      <a:r>
                        <a:rPr sz="1800" b="1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and</a:t>
                      </a:r>
                      <a:r>
                        <a:rPr sz="1800" b="1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gait</a:t>
                      </a:r>
                      <a:r>
                        <a:rPr sz="1800" b="1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spc="-10" dirty="0">
                          <a:latin typeface="Georgia"/>
                          <a:cs typeface="Georgia"/>
                        </a:rPr>
                        <a:t>disturbance</a:t>
                      </a:r>
                      <a:endParaRPr sz="1800" dirty="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9525">
                      <a:solidFill>
                        <a:srgbClr val="0AD0D9"/>
                      </a:solidFill>
                      <a:prstDash val="solid"/>
                    </a:lnL>
                    <a:lnR w="9525">
                      <a:solidFill>
                        <a:srgbClr val="0AD0D9"/>
                      </a:solidFill>
                      <a:prstDash val="solid"/>
                    </a:lnR>
                    <a:lnT w="9525">
                      <a:solidFill>
                        <a:srgbClr val="0AD0D9"/>
                      </a:solidFill>
                      <a:prstDash val="solid"/>
                    </a:lnT>
                    <a:lnB w="9525">
                      <a:solidFill>
                        <a:srgbClr val="0AD0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AD0D9"/>
                      </a:solidFill>
                      <a:prstDash val="solid"/>
                    </a:lnL>
                    <a:lnR w="9525">
                      <a:solidFill>
                        <a:srgbClr val="08B7BE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3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8B7BE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AD0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8B7BE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3690">
                <a:tc gridSpan="3">
                  <a:txBody>
                    <a:bodyPr/>
                    <a:lstStyle/>
                    <a:p>
                      <a:pPr marL="90805" algn="l" defTabSz="685800" rtl="0" eaLnBrk="1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US" sz="1800" b="1" kern="1200" spc="-10" dirty="0">
                          <a:solidFill>
                            <a:schemeClr val="tx1"/>
                          </a:solidFill>
                          <a:latin typeface="Georgia"/>
                          <a:ea typeface="+mn-ea"/>
                          <a:cs typeface="Times New Roman"/>
                        </a:rPr>
                        <a:t>Symptomatic disease always need parathyroidectomy</a:t>
                      </a:r>
                      <a:endParaRPr sz="1800" b="1" kern="1200" spc="-10" dirty="0">
                        <a:solidFill>
                          <a:schemeClr val="tx1"/>
                        </a:solidFill>
                        <a:latin typeface="Georgia"/>
                        <a:ea typeface="+mn-ea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8B7BE"/>
                      </a:solidFill>
                      <a:prstDash val="solid"/>
                    </a:lnL>
                    <a:lnR w="9525">
                      <a:solidFill>
                        <a:srgbClr val="08B7BE"/>
                      </a:solidFill>
                      <a:prstDash val="solid"/>
                    </a:lnR>
                    <a:lnB w="9525">
                      <a:solidFill>
                        <a:srgbClr val="08B7BE"/>
                      </a:solidFill>
                      <a:prstDash val="solid"/>
                    </a:lnB>
                    <a:solidFill>
                      <a:srgbClr val="0AD0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270AE-2995-0126-59B6-49319FE5E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228600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38C86-21F6-4BB6-0BEF-141C04058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19200"/>
            <a:ext cx="7886700" cy="49577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• </a:t>
            </a:r>
            <a:r>
              <a:rPr lang="en-US" sz="2400" b="1" dirty="0">
                <a:latin typeface="Georgia" panose="02040502050405020303" pitchFamily="18" charset="0"/>
              </a:rPr>
              <a:t>Adenoma</a:t>
            </a:r>
            <a:r>
              <a:rPr lang="en-US" dirty="0">
                <a:latin typeface="Georgia" panose="02040502050405020303" pitchFamily="18" charset="0"/>
              </a:rPr>
              <a:t> – resection; inspect other glands to rule out hyperplasia or multiple adenomas</a:t>
            </a:r>
          </a:p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b="1" dirty="0">
                <a:latin typeface="Georgia" panose="02040502050405020303" pitchFamily="18" charset="0"/>
              </a:rPr>
              <a:t>• Parathyroid hyperplasia </a:t>
            </a:r>
          </a:p>
          <a:p>
            <a:pPr>
              <a:buFontTx/>
              <a:buChar char="-"/>
            </a:pPr>
            <a:r>
              <a:rPr lang="en-US" dirty="0">
                <a:latin typeface="Georgia" panose="02040502050405020303" pitchFamily="18" charset="0"/>
              </a:rPr>
              <a:t>resect 3½ glands or total parathyroidectomy and </a:t>
            </a:r>
            <a:r>
              <a:rPr lang="en-US" dirty="0" err="1">
                <a:latin typeface="Georgia" panose="02040502050405020303" pitchFamily="18" charset="0"/>
              </a:rPr>
              <a:t>autoimplantation</a:t>
            </a:r>
            <a:r>
              <a:rPr lang="en-US" dirty="0">
                <a:latin typeface="Georgia" panose="02040502050405020303" pitchFamily="18" charset="0"/>
              </a:rPr>
              <a:t> </a:t>
            </a:r>
          </a:p>
          <a:p>
            <a:pPr>
              <a:buFontTx/>
              <a:buChar char="-"/>
            </a:pPr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• </a:t>
            </a:r>
            <a:r>
              <a:rPr lang="en-US" sz="2400" b="1" dirty="0">
                <a:latin typeface="Georgia" panose="02040502050405020303" pitchFamily="18" charset="0"/>
              </a:rPr>
              <a:t>Parathyroid CA </a:t>
            </a:r>
            <a:r>
              <a:rPr lang="en-US" dirty="0">
                <a:latin typeface="Georgia" panose="02040502050405020303" pitchFamily="18" charset="0"/>
              </a:rPr>
              <a:t>→ need radical parathyroidectomy (need to take ipsilateral thyroid lobe) +/- neck dissection</a:t>
            </a: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b="1" dirty="0" err="1">
                <a:latin typeface="Georgia" panose="02040502050405020303" pitchFamily="18" charset="0"/>
              </a:rPr>
              <a:t>Intraop</a:t>
            </a:r>
            <a:r>
              <a:rPr lang="en-US" b="1" dirty="0">
                <a:latin typeface="Georgia" panose="02040502050405020303" pitchFamily="18" charset="0"/>
              </a:rPr>
              <a:t> PTH levels </a:t>
            </a:r>
            <a:r>
              <a:rPr lang="en-US" dirty="0">
                <a:latin typeface="Georgia" panose="02040502050405020303" pitchFamily="18" charset="0"/>
              </a:rPr>
              <a:t>→ can help determine if the causative gland is removed (PTH should go to &lt; ½ of the preop value in 10 minutes)</a:t>
            </a:r>
          </a:p>
          <a:p>
            <a:pPr marL="0" indent="0">
              <a:buNone/>
            </a:pPr>
            <a:r>
              <a:rPr lang="en-US" b="1" dirty="0">
                <a:latin typeface="Georgia" panose="02040502050405020303" pitchFamily="18" charset="0"/>
              </a:rPr>
              <a:t>Missing gland</a:t>
            </a:r>
            <a:r>
              <a:rPr lang="en-US" dirty="0">
                <a:latin typeface="Georgia" panose="02040502050405020303" pitchFamily="18" charset="0"/>
              </a:rPr>
              <a:t>: check ectopic sites (MC in thymus)</a:t>
            </a:r>
          </a:p>
          <a:p>
            <a:pPr marL="0" indent="0">
              <a:buNone/>
            </a:pPr>
            <a:r>
              <a:rPr lang="en-US" b="1" dirty="0">
                <a:latin typeface="Georgia" panose="02040502050405020303" pitchFamily="18" charset="0"/>
              </a:rPr>
              <a:t>Still cannot find gland </a:t>
            </a:r>
            <a:r>
              <a:rPr lang="en-US" dirty="0">
                <a:latin typeface="Georgia" panose="02040502050405020303" pitchFamily="18" charset="0"/>
              </a:rPr>
              <a:t>– close and follow PTH; if PTH still ↑, get </a:t>
            </a:r>
            <a:r>
              <a:rPr lang="en-US" dirty="0" err="1">
                <a:latin typeface="Georgia" panose="02040502050405020303" pitchFamily="18" charset="0"/>
              </a:rPr>
              <a:t>sestamibi</a:t>
            </a:r>
            <a:r>
              <a:rPr lang="en-US" dirty="0">
                <a:latin typeface="Georgia" panose="02040502050405020303" pitchFamily="18" charset="0"/>
              </a:rPr>
              <a:t> scan to localize</a:t>
            </a:r>
          </a:p>
        </p:txBody>
      </p:sp>
    </p:spTree>
    <p:extLst>
      <p:ext uri="{BB962C8B-B14F-4D97-AF65-F5344CB8AC3E}">
        <p14:creationId xmlns:p14="http://schemas.microsoft.com/office/powerpoint/2010/main" val="728848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868DB-A8D8-83B8-5C64-FC527A3EA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457200"/>
            <a:ext cx="7886700" cy="5811837"/>
          </a:xfrm>
        </p:spPr>
        <p:txBody>
          <a:bodyPr/>
          <a:lstStyle/>
          <a:p>
            <a:r>
              <a:rPr lang="en-US" b="1" dirty="0">
                <a:latin typeface="Georgia" panose="02040502050405020303" pitchFamily="18" charset="0"/>
              </a:rPr>
              <a:t>Post-op Hypocalcemia </a:t>
            </a:r>
            <a:r>
              <a:rPr lang="en-US" dirty="0">
                <a:latin typeface="Georgia" panose="02040502050405020303" pitchFamily="18" charset="0"/>
              </a:rPr>
              <a:t>– from bone hunger syndrome or failure of parathyroid remnant/graft </a:t>
            </a:r>
          </a:p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• Bone hunger – normal PTH, decreased HCO3 − </a:t>
            </a:r>
          </a:p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• </a:t>
            </a:r>
            <a:r>
              <a:rPr lang="en-US" dirty="0" err="1">
                <a:latin typeface="Georgia" panose="02040502050405020303" pitchFamily="18" charset="0"/>
              </a:rPr>
              <a:t>Aparathyroidism</a:t>
            </a:r>
            <a:r>
              <a:rPr lang="en-US" dirty="0">
                <a:latin typeface="Georgia" panose="02040502050405020303" pitchFamily="18" charset="0"/>
              </a:rPr>
              <a:t> – decreased PTH, normal HCO3 − </a:t>
            </a: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r>
              <a:rPr lang="en-US" b="1" dirty="0">
                <a:latin typeface="Georgia" panose="02040502050405020303" pitchFamily="18" charset="0"/>
              </a:rPr>
              <a:t>Persistent hyperparathyroidism (1%) </a:t>
            </a:r>
            <a:r>
              <a:rPr lang="en-US" dirty="0">
                <a:latin typeface="Georgia" panose="02040502050405020303" pitchFamily="18" charset="0"/>
              </a:rPr>
              <a:t>– most commonly due to missed adenoma remaining in the neck </a:t>
            </a: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r>
              <a:rPr lang="en-US" b="1" dirty="0">
                <a:latin typeface="Georgia" panose="02040502050405020303" pitchFamily="18" charset="0"/>
              </a:rPr>
              <a:t>Recurrent hyperparathyroidism </a:t>
            </a:r>
            <a:r>
              <a:rPr lang="en-US" dirty="0">
                <a:latin typeface="Georgia" panose="02040502050405020303" pitchFamily="18" charset="0"/>
              </a:rPr>
              <a:t>– occurs after a period of </a:t>
            </a:r>
            <a:r>
              <a:rPr lang="en-US" dirty="0" err="1">
                <a:latin typeface="Georgia" panose="02040502050405020303" pitchFamily="18" charset="0"/>
              </a:rPr>
              <a:t>normocalcemia</a:t>
            </a:r>
            <a:r>
              <a:rPr lang="en-US" dirty="0">
                <a:latin typeface="Georgia" panose="02040502050405020303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- Can be due to </a:t>
            </a:r>
            <a:r>
              <a:rPr lang="en-US" b="1" dirty="0">
                <a:latin typeface="Georgia" panose="02040502050405020303" pitchFamily="18" charset="0"/>
              </a:rPr>
              <a:t>new adenoma </a:t>
            </a:r>
            <a:r>
              <a:rPr lang="en-US" dirty="0">
                <a:latin typeface="Georgia" panose="02040502050405020303" pitchFamily="18" charset="0"/>
              </a:rPr>
              <a:t>formation </a:t>
            </a:r>
          </a:p>
          <a:p>
            <a:pPr>
              <a:buFontTx/>
              <a:buChar char="-"/>
            </a:pPr>
            <a:r>
              <a:rPr lang="en-US" dirty="0">
                <a:latin typeface="Georgia" panose="02040502050405020303" pitchFamily="18" charset="0"/>
              </a:rPr>
              <a:t>Can be due to </a:t>
            </a:r>
            <a:r>
              <a:rPr lang="en-US" b="1" dirty="0">
                <a:latin typeface="Georgia" panose="02040502050405020303" pitchFamily="18" charset="0"/>
              </a:rPr>
              <a:t>tumor implants </a:t>
            </a:r>
            <a:r>
              <a:rPr lang="en-US" dirty="0">
                <a:latin typeface="Georgia" panose="02040502050405020303" pitchFamily="18" charset="0"/>
              </a:rPr>
              <a:t>at the original operation that have now grown </a:t>
            </a:r>
          </a:p>
          <a:p>
            <a:pPr>
              <a:buFontTx/>
              <a:buChar char="-"/>
            </a:pPr>
            <a:r>
              <a:rPr lang="en-US" b="1" dirty="0">
                <a:latin typeface="Georgia" panose="02040502050405020303" pitchFamily="18" charset="0"/>
              </a:rPr>
              <a:t>recurrent parathyroid CA </a:t>
            </a:r>
          </a:p>
        </p:txBody>
      </p:sp>
    </p:spTree>
    <p:extLst>
      <p:ext uri="{BB962C8B-B14F-4D97-AF65-F5344CB8AC3E}">
        <p14:creationId xmlns:p14="http://schemas.microsoft.com/office/powerpoint/2010/main" val="2443251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303683"/>
            <a:ext cx="7886700" cy="718196"/>
          </a:xfrm>
          <a:prstGeom prst="rect">
            <a:avLst/>
          </a:prstGeom>
        </p:spPr>
        <p:txBody>
          <a:bodyPr vert="horz" wrap="square" lIns="0" tIns="208330" rIns="0" bIns="0" rtlCol="0">
            <a:spAutoFit/>
          </a:bodyPr>
          <a:lstStyle/>
          <a:p>
            <a:pPr marL="454025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solidFill>
                  <a:srgbClr val="08B7BE"/>
                </a:solidFill>
                <a:latin typeface="Georgia" panose="02040502050405020303" pitchFamily="18" charset="0"/>
              </a:rPr>
              <a:t>Embryology</a:t>
            </a:r>
            <a:r>
              <a:rPr lang="en-US" spc="-55" dirty="0">
                <a:solidFill>
                  <a:srgbClr val="08B7BE"/>
                </a:solidFill>
                <a:latin typeface="Georgia" panose="02040502050405020303" pitchFamily="18" charset="0"/>
              </a:rPr>
              <a:t> </a:t>
            </a:r>
            <a:r>
              <a:rPr lang="en-US" dirty="0">
                <a:solidFill>
                  <a:srgbClr val="08B7BE"/>
                </a:solidFill>
                <a:latin typeface="Georgia" panose="02040502050405020303" pitchFamily="18" charset="0"/>
              </a:rPr>
              <a:t>and</a:t>
            </a:r>
            <a:r>
              <a:rPr lang="en-US" spc="-20" dirty="0">
                <a:solidFill>
                  <a:srgbClr val="08B7BE"/>
                </a:solidFill>
                <a:latin typeface="Georgia" panose="02040502050405020303" pitchFamily="18" charset="0"/>
              </a:rPr>
              <a:t> </a:t>
            </a:r>
            <a:r>
              <a:rPr lang="en-US" dirty="0">
                <a:solidFill>
                  <a:srgbClr val="08B7BE"/>
                </a:solidFill>
                <a:latin typeface="Georgia" panose="02040502050405020303" pitchFamily="18" charset="0"/>
              </a:rPr>
              <a:t>Surgical</a:t>
            </a:r>
            <a:r>
              <a:rPr lang="en-US" spc="-25" dirty="0">
                <a:solidFill>
                  <a:srgbClr val="08B7BE"/>
                </a:solidFill>
                <a:latin typeface="Georgia" panose="02040502050405020303" pitchFamily="18" charset="0"/>
              </a:rPr>
              <a:t> </a:t>
            </a:r>
            <a:r>
              <a:rPr lang="en-US" spc="-10" dirty="0">
                <a:solidFill>
                  <a:srgbClr val="08B7BE"/>
                </a:solidFill>
                <a:latin typeface="Georgia" panose="02040502050405020303" pitchFamily="18" charset="0"/>
              </a:rPr>
              <a:t>Anatomy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5091" y="1549349"/>
            <a:ext cx="8309609" cy="32034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0" marR="30480" indent="-273050" algn="just">
              <a:lnSpc>
                <a:spcPct val="100000"/>
              </a:lnSpc>
              <a:spcBef>
                <a:spcPts val="100"/>
              </a:spcBef>
              <a:buClr>
                <a:srgbClr val="0E6EC5"/>
              </a:buClr>
              <a:buSzPct val="85185"/>
              <a:buFont typeface="Segoe UI Symbol"/>
              <a:buChar char="⚫"/>
              <a:tabLst>
                <a:tab pos="312420" algn="l"/>
              </a:tabLst>
            </a:pPr>
            <a:r>
              <a:rPr lang="en-US" sz="2700" dirty="0">
                <a:latin typeface="Georgia" panose="02040502050405020303" pitchFamily="18" charset="0"/>
                <a:cs typeface="Georgia"/>
              </a:rPr>
              <a:t>Four</a:t>
            </a:r>
            <a:r>
              <a:rPr lang="en-US" sz="2700" spc="-60" dirty="0">
                <a:latin typeface="Georgia" panose="02040502050405020303" pitchFamily="18" charset="0"/>
                <a:cs typeface="Georgia"/>
              </a:rPr>
              <a:t> </a:t>
            </a:r>
            <a:r>
              <a:rPr lang="en-US" sz="2700" dirty="0">
                <a:latin typeface="Georgia" panose="02040502050405020303" pitchFamily="18" charset="0"/>
                <a:cs typeface="Georgia"/>
              </a:rPr>
              <a:t>parathyroid</a:t>
            </a:r>
            <a:r>
              <a:rPr lang="en-US" sz="2700" spc="-60" dirty="0">
                <a:latin typeface="Georgia" panose="02040502050405020303" pitchFamily="18" charset="0"/>
                <a:cs typeface="Georgia"/>
              </a:rPr>
              <a:t> </a:t>
            </a:r>
            <a:r>
              <a:rPr lang="en-US" sz="2700" dirty="0">
                <a:latin typeface="Georgia" panose="02040502050405020303" pitchFamily="18" charset="0"/>
                <a:cs typeface="Georgia"/>
              </a:rPr>
              <a:t>glands</a:t>
            </a:r>
            <a:r>
              <a:rPr lang="en-US" sz="2700" spc="-30" dirty="0">
                <a:latin typeface="Georgia" panose="02040502050405020303" pitchFamily="18" charset="0"/>
                <a:cs typeface="Georgia"/>
              </a:rPr>
              <a:t> </a:t>
            </a:r>
            <a:r>
              <a:rPr lang="en-US" sz="2700" dirty="0">
                <a:latin typeface="Georgia" panose="02040502050405020303" pitchFamily="18" charset="0"/>
                <a:cs typeface="Georgia"/>
              </a:rPr>
              <a:t>develop</a:t>
            </a:r>
            <a:r>
              <a:rPr lang="en-US" sz="2700" spc="-70" dirty="0">
                <a:latin typeface="Georgia" panose="02040502050405020303" pitchFamily="18" charset="0"/>
                <a:cs typeface="Georgia"/>
              </a:rPr>
              <a:t> </a:t>
            </a:r>
            <a:r>
              <a:rPr lang="en-US" sz="2700" dirty="0">
                <a:latin typeface="Georgia" panose="02040502050405020303" pitchFamily="18" charset="0"/>
                <a:cs typeface="Georgia"/>
              </a:rPr>
              <a:t>from</a:t>
            </a:r>
            <a:r>
              <a:rPr lang="en-US" sz="2700" spc="-55" dirty="0">
                <a:latin typeface="Georgia" panose="02040502050405020303" pitchFamily="18" charset="0"/>
                <a:cs typeface="Georgia"/>
              </a:rPr>
              <a:t> </a:t>
            </a:r>
            <a:r>
              <a:rPr lang="en-US" sz="2700" dirty="0">
                <a:latin typeface="Georgia" panose="02040502050405020303" pitchFamily="18" charset="0"/>
                <a:cs typeface="Georgia"/>
              </a:rPr>
              <a:t>the</a:t>
            </a:r>
            <a:r>
              <a:rPr lang="en-US" sz="2700" spc="-40" dirty="0">
                <a:latin typeface="Georgia" panose="02040502050405020303" pitchFamily="18" charset="0"/>
                <a:cs typeface="Georgia"/>
              </a:rPr>
              <a:t> </a:t>
            </a:r>
            <a:r>
              <a:rPr lang="en-US" sz="2700" dirty="0">
                <a:latin typeface="Georgia" panose="02040502050405020303" pitchFamily="18" charset="0"/>
                <a:cs typeface="Georgia"/>
              </a:rPr>
              <a:t>3</a:t>
            </a:r>
            <a:r>
              <a:rPr lang="en-US" sz="2700" baseline="24691" dirty="0">
                <a:latin typeface="Georgia" panose="02040502050405020303" pitchFamily="18" charset="0"/>
                <a:cs typeface="Georgia"/>
              </a:rPr>
              <a:t>rd</a:t>
            </a:r>
            <a:r>
              <a:rPr lang="en-US" sz="2700" spc="277" baseline="24691" dirty="0">
                <a:latin typeface="Georgia" panose="02040502050405020303" pitchFamily="18" charset="0"/>
                <a:cs typeface="Georgia"/>
              </a:rPr>
              <a:t> </a:t>
            </a:r>
            <a:r>
              <a:rPr lang="en-US" sz="2700" dirty="0">
                <a:latin typeface="Georgia" panose="02040502050405020303" pitchFamily="18" charset="0"/>
                <a:cs typeface="Georgia"/>
              </a:rPr>
              <a:t>and</a:t>
            </a:r>
            <a:r>
              <a:rPr lang="en-US" sz="2700" spc="-45" dirty="0">
                <a:latin typeface="Georgia" panose="02040502050405020303" pitchFamily="18" charset="0"/>
                <a:cs typeface="Georgia"/>
              </a:rPr>
              <a:t> </a:t>
            </a:r>
            <a:r>
              <a:rPr lang="en-US" sz="2700" spc="-25" dirty="0">
                <a:latin typeface="Georgia" panose="02040502050405020303" pitchFamily="18" charset="0"/>
                <a:cs typeface="Georgia"/>
              </a:rPr>
              <a:t>4</a:t>
            </a:r>
            <a:r>
              <a:rPr lang="en-US" sz="2700" spc="-37" baseline="24691" dirty="0">
                <a:latin typeface="Georgia" panose="02040502050405020303" pitchFamily="18" charset="0"/>
                <a:cs typeface="Georgia"/>
              </a:rPr>
              <a:t>th 	</a:t>
            </a:r>
            <a:r>
              <a:rPr lang="en-US" sz="2700" dirty="0">
                <a:latin typeface="Georgia" panose="02040502050405020303" pitchFamily="18" charset="0"/>
                <a:cs typeface="Georgia"/>
              </a:rPr>
              <a:t>pharyngeal</a:t>
            </a:r>
            <a:r>
              <a:rPr lang="en-US" sz="2700" spc="-40" dirty="0">
                <a:latin typeface="Georgia" panose="02040502050405020303" pitchFamily="18" charset="0"/>
                <a:cs typeface="Georgia"/>
              </a:rPr>
              <a:t> </a:t>
            </a:r>
            <a:r>
              <a:rPr lang="en-US" sz="2700" dirty="0">
                <a:latin typeface="Georgia" panose="02040502050405020303" pitchFamily="18" charset="0"/>
                <a:cs typeface="Georgia"/>
              </a:rPr>
              <a:t>pouches</a:t>
            </a:r>
            <a:r>
              <a:rPr lang="en-US" sz="2700" spc="-65" dirty="0">
                <a:latin typeface="Georgia" panose="02040502050405020303" pitchFamily="18" charset="0"/>
                <a:cs typeface="Georgia"/>
              </a:rPr>
              <a:t> </a:t>
            </a:r>
            <a:r>
              <a:rPr lang="en-US" sz="2700" dirty="0">
                <a:latin typeface="Georgia" panose="02040502050405020303" pitchFamily="18" charset="0"/>
                <a:cs typeface="Georgia"/>
              </a:rPr>
              <a:t>between</a:t>
            </a:r>
            <a:r>
              <a:rPr lang="en-US" sz="2700" spc="-45" dirty="0">
                <a:latin typeface="Georgia" panose="02040502050405020303" pitchFamily="18" charset="0"/>
                <a:cs typeface="Georgia"/>
              </a:rPr>
              <a:t> </a:t>
            </a:r>
            <a:r>
              <a:rPr lang="en-US" sz="2700" dirty="0">
                <a:latin typeface="Georgia" panose="02040502050405020303" pitchFamily="18" charset="0"/>
                <a:cs typeface="Georgia"/>
              </a:rPr>
              <a:t>the</a:t>
            </a:r>
            <a:r>
              <a:rPr lang="en-US" sz="2700" spc="-35" dirty="0">
                <a:latin typeface="Georgia" panose="02040502050405020303" pitchFamily="18" charset="0"/>
                <a:cs typeface="Georgia"/>
              </a:rPr>
              <a:t> </a:t>
            </a:r>
            <a:r>
              <a:rPr lang="en-US" sz="2700" dirty="0">
                <a:latin typeface="Georgia" panose="02040502050405020303" pitchFamily="18" charset="0"/>
                <a:cs typeface="Georgia"/>
              </a:rPr>
              <a:t>5</a:t>
            </a:r>
            <a:r>
              <a:rPr lang="en-US" sz="2700" baseline="24691" dirty="0">
                <a:latin typeface="Georgia" panose="02040502050405020303" pitchFamily="18" charset="0"/>
                <a:cs typeface="Georgia"/>
              </a:rPr>
              <a:t>th</a:t>
            </a:r>
            <a:r>
              <a:rPr lang="en-US" sz="2700" spc="254" baseline="24691" dirty="0">
                <a:latin typeface="Georgia" panose="02040502050405020303" pitchFamily="18" charset="0"/>
                <a:cs typeface="Georgia"/>
              </a:rPr>
              <a:t> </a:t>
            </a:r>
            <a:r>
              <a:rPr lang="en-US" sz="2700" dirty="0">
                <a:latin typeface="Georgia" panose="02040502050405020303" pitchFamily="18" charset="0"/>
                <a:cs typeface="Georgia"/>
              </a:rPr>
              <a:t>and</a:t>
            </a:r>
            <a:r>
              <a:rPr lang="en-US" sz="2700" spc="-35" dirty="0">
                <a:latin typeface="Georgia" panose="02040502050405020303" pitchFamily="18" charset="0"/>
                <a:cs typeface="Georgia"/>
              </a:rPr>
              <a:t> </a:t>
            </a:r>
            <a:r>
              <a:rPr lang="en-US" sz="2700" dirty="0">
                <a:latin typeface="Georgia" panose="02040502050405020303" pitchFamily="18" charset="0"/>
                <a:cs typeface="Georgia"/>
              </a:rPr>
              <a:t>12</a:t>
            </a:r>
            <a:r>
              <a:rPr lang="en-US" sz="2700" spc="-30" dirty="0">
                <a:latin typeface="Georgia" panose="02040502050405020303" pitchFamily="18" charset="0"/>
                <a:cs typeface="Georgia"/>
              </a:rPr>
              <a:t> </a:t>
            </a:r>
            <a:r>
              <a:rPr lang="en-US" sz="2700" dirty="0">
                <a:latin typeface="Georgia" panose="02040502050405020303" pitchFamily="18" charset="0"/>
                <a:cs typeface="Georgia"/>
              </a:rPr>
              <a:t>weeks</a:t>
            </a:r>
            <a:r>
              <a:rPr lang="en-US" sz="2700" spc="-55" dirty="0">
                <a:latin typeface="Georgia" panose="02040502050405020303" pitchFamily="18" charset="0"/>
                <a:cs typeface="Georgia"/>
              </a:rPr>
              <a:t> </a:t>
            </a:r>
            <a:r>
              <a:rPr lang="en-US" sz="2700" spc="-25" dirty="0">
                <a:latin typeface="Georgia" panose="02040502050405020303" pitchFamily="18" charset="0"/>
                <a:cs typeface="Georgia"/>
              </a:rPr>
              <a:t>of 	</a:t>
            </a:r>
            <a:r>
              <a:rPr lang="en-US" sz="2700" spc="-10" dirty="0">
                <a:latin typeface="Georgia" panose="02040502050405020303" pitchFamily="18" charset="0"/>
                <a:cs typeface="Georgia"/>
              </a:rPr>
              <a:t>gestation</a:t>
            </a:r>
          </a:p>
          <a:p>
            <a:pPr marL="311150" marR="30480" indent="-273050" algn="just">
              <a:lnSpc>
                <a:spcPct val="100000"/>
              </a:lnSpc>
              <a:spcBef>
                <a:spcPts val="100"/>
              </a:spcBef>
              <a:buClr>
                <a:srgbClr val="0E6EC5"/>
              </a:buClr>
              <a:buSzPct val="85185"/>
              <a:buFont typeface="Segoe UI Symbol"/>
              <a:buChar char="⚫"/>
              <a:tabLst>
                <a:tab pos="312420" algn="l"/>
              </a:tabLst>
            </a:pPr>
            <a:r>
              <a:rPr lang="en-US" sz="2700" spc="-10" dirty="0">
                <a:latin typeface="Georgia" panose="02040502050405020303" pitchFamily="18" charset="0"/>
                <a:cs typeface="Georgia"/>
              </a:rPr>
              <a:t>Superior </a:t>
            </a:r>
            <a:r>
              <a:rPr lang="en-US" sz="2700" spc="-10" dirty="0">
                <a:latin typeface="Georgia" panose="02040502050405020303" pitchFamily="18" charset="0"/>
                <a:cs typeface="Georgia"/>
                <a:sym typeface="Wingdings" panose="05000000000000000000" pitchFamily="2" charset="2"/>
              </a:rPr>
              <a:t> 4</a:t>
            </a:r>
            <a:r>
              <a:rPr lang="en-US" sz="2700" spc="-10" baseline="30000" dirty="0">
                <a:latin typeface="Georgia" panose="02040502050405020303" pitchFamily="18" charset="0"/>
                <a:cs typeface="Georgia"/>
                <a:sym typeface="Wingdings" panose="05000000000000000000" pitchFamily="2" charset="2"/>
              </a:rPr>
              <a:t>th</a:t>
            </a:r>
            <a:r>
              <a:rPr lang="en-US" sz="2700" spc="-10" dirty="0">
                <a:latin typeface="Georgia" panose="02040502050405020303" pitchFamily="18" charset="0"/>
                <a:cs typeface="Georgia"/>
                <a:sym typeface="Wingdings" panose="05000000000000000000" pitchFamily="2" charset="2"/>
              </a:rPr>
              <a:t> , inferior  3</a:t>
            </a:r>
            <a:r>
              <a:rPr lang="en-US" sz="2700" spc="-10" baseline="30000" dirty="0">
                <a:latin typeface="Georgia" panose="02040502050405020303" pitchFamily="18" charset="0"/>
                <a:cs typeface="Georgia"/>
                <a:sym typeface="Wingdings" panose="05000000000000000000" pitchFamily="2" charset="2"/>
              </a:rPr>
              <a:t>rd</a:t>
            </a:r>
            <a:r>
              <a:rPr lang="en-US" sz="2700" spc="-10" dirty="0">
                <a:latin typeface="Georgia" panose="02040502050405020303" pitchFamily="18" charset="0"/>
                <a:cs typeface="Georgia"/>
                <a:sym typeface="Wingdings" panose="05000000000000000000" pitchFamily="2" charset="2"/>
              </a:rPr>
              <a:t> </a:t>
            </a:r>
            <a:endParaRPr lang="en-US" sz="2700" dirty="0">
              <a:latin typeface="Georgia" panose="02040502050405020303" pitchFamily="18" charset="0"/>
              <a:cs typeface="Georgia"/>
            </a:endParaRPr>
          </a:p>
          <a:p>
            <a:pPr marL="311150" indent="-273050" algn="just">
              <a:lnSpc>
                <a:spcPct val="100000"/>
              </a:lnSpc>
              <a:spcBef>
                <a:spcPts val="650"/>
              </a:spcBef>
              <a:buClr>
                <a:srgbClr val="0E6EC5"/>
              </a:buClr>
              <a:buSzPct val="85185"/>
              <a:buFont typeface="Segoe UI Symbol"/>
              <a:buChar char="⚫"/>
              <a:tabLst>
                <a:tab pos="311150" algn="l"/>
              </a:tabLst>
            </a:pPr>
            <a:r>
              <a:rPr lang="en-US" sz="2700" dirty="0">
                <a:latin typeface="Georgia" panose="02040502050405020303" pitchFamily="18" charset="0"/>
                <a:cs typeface="Georgia"/>
              </a:rPr>
              <a:t>Yellow</a:t>
            </a:r>
            <a:r>
              <a:rPr lang="en-US" sz="2700" spc="-35" dirty="0">
                <a:latin typeface="Georgia" panose="02040502050405020303" pitchFamily="18" charset="0"/>
                <a:cs typeface="Georgia"/>
              </a:rPr>
              <a:t> </a:t>
            </a:r>
            <a:r>
              <a:rPr lang="en-US" sz="2700" dirty="0">
                <a:latin typeface="Georgia" panose="02040502050405020303" pitchFamily="18" charset="0"/>
                <a:cs typeface="Georgia"/>
              </a:rPr>
              <a:t>brown</a:t>
            </a:r>
            <a:r>
              <a:rPr lang="en-US" sz="2700" spc="-55" dirty="0">
                <a:latin typeface="Georgia" panose="02040502050405020303" pitchFamily="18" charset="0"/>
                <a:cs typeface="Georgia"/>
              </a:rPr>
              <a:t> </a:t>
            </a:r>
            <a:r>
              <a:rPr lang="en-US" sz="2700" dirty="0">
                <a:latin typeface="Georgia" panose="02040502050405020303" pitchFamily="18" charset="0"/>
                <a:cs typeface="Georgia"/>
              </a:rPr>
              <a:t>in</a:t>
            </a:r>
            <a:r>
              <a:rPr lang="en-US" sz="2700" spc="-35" dirty="0">
                <a:latin typeface="Georgia" panose="02040502050405020303" pitchFamily="18" charset="0"/>
                <a:cs typeface="Georgia"/>
              </a:rPr>
              <a:t> </a:t>
            </a:r>
            <a:r>
              <a:rPr lang="en-US" sz="2700" spc="-10" dirty="0">
                <a:latin typeface="Georgia" panose="02040502050405020303" pitchFamily="18" charset="0"/>
                <a:cs typeface="Georgia"/>
              </a:rPr>
              <a:t>color</a:t>
            </a:r>
            <a:endParaRPr lang="en-US" sz="2700" dirty="0">
              <a:latin typeface="Georgia" panose="02040502050405020303" pitchFamily="18" charset="0"/>
              <a:cs typeface="Georgia"/>
            </a:endParaRPr>
          </a:p>
          <a:p>
            <a:pPr marL="311150" indent="-273050" algn="just">
              <a:lnSpc>
                <a:spcPct val="100000"/>
              </a:lnSpc>
              <a:spcBef>
                <a:spcPts val="650"/>
              </a:spcBef>
              <a:buClr>
                <a:srgbClr val="0E6EC5"/>
              </a:buClr>
              <a:buSzPct val="85185"/>
              <a:buFont typeface="Segoe UI Symbol"/>
              <a:buChar char="⚫"/>
              <a:tabLst>
                <a:tab pos="311150" algn="l"/>
              </a:tabLst>
            </a:pPr>
            <a:r>
              <a:rPr lang="en-US" sz="2700" dirty="0">
                <a:latin typeface="Georgia" panose="02040502050405020303" pitchFamily="18" charset="0"/>
                <a:cs typeface="Georgia"/>
              </a:rPr>
              <a:t>Wt.</a:t>
            </a:r>
            <a:r>
              <a:rPr lang="en-US" sz="2700" spc="-40" dirty="0">
                <a:latin typeface="Georgia" panose="02040502050405020303" pitchFamily="18" charset="0"/>
                <a:cs typeface="Georgia"/>
              </a:rPr>
              <a:t> 60-80</a:t>
            </a:r>
            <a:r>
              <a:rPr lang="en-US" sz="2700" spc="-20" dirty="0">
                <a:latin typeface="Georgia" panose="02040502050405020303" pitchFamily="18" charset="0"/>
                <a:cs typeface="Georgia"/>
              </a:rPr>
              <a:t> </a:t>
            </a:r>
            <a:r>
              <a:rPr lang="en-US" sz="2700" spc="-25" dirty="0">
                <a:latin typeface="Georgia" panose="02040502050405020303" pitchFamily="18" charset="0"/>
                <a:cs typeface="Georgia"/>
              </a:rPr>
              <a:t>gm</a:t>
            </a:r>
            <a:endParaRPr lang="en-US" sz="2700" dirty="0">
              <a:latin typeface="Georgia" panose="02040502050405020303" pitchFamily="18" charset="0"/>
              <a:cs typeface="Georgia"/>
            </a:endParaRPr>
          </a:p>
          <a:p>
            <a:pPr marL="311150" indent="-273050" algn="just">
              <a:lnSpc>
                <a:spcPct val="100000"/>
              </a:lnSpc>
              <a:spcBef>
                <a:spcPts val="650"/>
              </a:spcBef>
              <a:buClr>
                <a:srgbClr val="0E6EC5"/>
              </a:buClr>
              <a:buSzPct val="85185"/>
              <a:buFont typeface="Segoe UI Symbol"/>
              <a:buChar char="⚫"/>
              <a:tabLst>
                <a:tab pos="311150" algn="l"/>
              </a:tabLst>
            </a:pPr>
            <a:r>
              <a:rPr lang="en-US" sz="2700" dirty="0">
                <a:latin typeface="Georgia" panose="02040502050405020303" pitchFamily="18" charset="0"/>
                <a:cs typeface="Georgia"/>
              </a:rPr>
              <a:t>5%</a:t>
            </a:r>
            <a:r>
              <a:rPr lang="en-US" sz="2700" spc="-50" dirty="0">
                <a:latin typeface="Georgia" panose="02040502050405020303" pitchFamily="18" charset="0"/>
                <a:cs typeface="Georgia"/>
              </a:rPr>
              <a:t> </a:t>
            </a:r>
            <a:r>
              <a:rPr lang="en-US" sz="2700" spc="-10" dirty="0">
                <a:latin typeface="Georgia" panose="02040502050405020303" pitchFamily="18" charset="0"/>
                <a:cs typeface="Georgia"/>
              </a:rPr>
              <a:t>supernumerary (&gt;4) glands</a:t>
            </a:r>
            <a:endParaRPr lang="en-US" sz="2700" dirty="0">
              <a:latin typeface="Georgia" panose="02040502050405020303" pitchFamily="18" charset="0"/>
              <a:cs typeface="Georg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2610" rIns="0" bIns="0" rtlCol="0">
            <a:spAutoFit/>
          </a:bodyPr>
          <a:lstStyle/>
          <a:p>
            <a:pPr marL="106362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Observation</a:t>
            </a:r>
            <a:r>
              <a:rPr sz="3600" spc="-145" dirty="0"/>
              <a:t> </a:t>
            </a:r>
            <a:r>
              <a:rPr sz="3600" dirty="0"/>
              <a:t>Vs.</a:t>
            </a:r>
            <a:r>
              <a:rPr sz="3600" spc="-145" dirty="0"/>
              <a:t> </a:t>
            </a:r>
            <a:r>
              <a:rPr sz="3600" spc="-10" dirty="0"/>
              <a:t>Operation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736" y="1499616"/>
            <a:ext cx="8867394" cy="153085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61263" y="1702384"/>
            <a:ext cx="8182609" cy="98425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84785" marR="5080" indent="-172720">
              <a:lnSpc>
                <a:spcPts val="3470"/>
              </a:lnSpc>
              <a:spcBef>
                <a:spcPts val="720"/>
              </a:spcBef>
            </a:pPr>
            <a:r>
              <a:rPr sz="3400" b="1" dirty="0">
                <a:solidFill>
                  <a:srgbClr val="FFFFFF"/>
                </a:solidFill>
                <a:latin typeface="Georgia"/>
                <a:cs typeface="Georgia"/>
              </a:rPr>
              <a:t>Observation</a:t>
            </a:r>
            <a:r>
              <a:rPr sz="3400" b="1" spc="-1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400" b="1" dirty="0">
                <a:solidFill>
                  <a:srgbClr val="FFFFFF"/>
                </a:solidFill>
                <a:latin typeface="Georgia"/>
                <a:cs typeface="Georgia"/>
              </a:rPr>
              <a:t>rather</a:t>
            </a:r>
            <a:r>
              <a:rPr sz="3400" b="1" spc="-1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400" b="1" dirty="0">
                <a:solidFill>
                  <a:srgbClr val="FFFFFF"/>
                </a:solidFill>
                <a:latin typeface="Georgia"/>
                <a:cs typeface="Georgia"/>
              </a:rPr>
              <a:t>than</a:t>
            </a:r>
            <a:r>
              <a:rPr sz="3400" b="1" spc="-1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400" b="1" dirty="0">
                <a:solidFill>
                  <a:srgbClr val="FFFFFF"/>
                </a:solidFill>
                <a:latin typeface="Georgia"/>
                <a:cs typeface="Georgia"/>
              </a:rPr>
              <a:t>operation</a:t>
            </a:r>
            <a:r>
              <a:rPr sz="3400" b="1" spc="-1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400" b="1" spc="-25" dirty="0">
                <a:solidFill>
                  <a:srgbClr val="FFFFFF"/>
                </a:solidFill>
                <a:latin typeface="Georgia"/>
                <a:cs typeface="Georgia"/>
              </a:rPr>
              <a:t>is </a:t>
            </a:r>
            <a:r>
              <a:rPr sz="3400" b="1" dirty="0">
                <a:solidFill>
                  <a:srgbClr val="FFFFFF"/>
                </a:solidFill>
                <a:latin typeface="Georgia"/>
                <a:cs typeface="Georgia"/>
              </a:rPr>
              <a:t>not</a:t>
            </a:r>
            <a:r>
              <a:rPr sz="3400" b="1" spc="-10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400" b="1" dirty="0">
                <a:solidFill>
                  <a:srgbClr val="FFFFFF"/>
                </a:solidFill>
                <a:latin typeface="Georgia"/>
                <a:cs typeface="Georgia"/>
              </a:rPr>
              <a:t>safe</a:t>
            </a:r>
            <a:r>
              <a:rPr sz="3400" b="1" spc="-8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400" b="1" dirty="0">
                <a:solidFill>
                  <a:srgbClr val="FFFFFF"/>
                </a:solidFill>
                <a:latin typeface="Georgia"/>
                <a:cs typeface="Georgia"/>
              </a:rPr>
              <a:t>for</a:t>
            </a:r>
            <a:r>
              <a:rPr sz="3400" b="1" spc="-10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400" b="1" spc="-10" dirty="0">
                <a:solidFill>
                  <a:srgbClr val="FFFFFF"/>
                </a:solidFill>
                <a:latin typeface="Georgia"/>
                <a:cs typeface="Georgia"/>
              </a:rPr>
              <a:t>noncompliant</a:t>
            </a:r>
            <a:r>
              <a:rPr sz="3400" b="1" spc="-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400" b="1" spc="-10" dirty="0">
                <a:solidFill>
                  <a:srgbClr val="FFFFFF"/>
                </a:solidFill>
                <a:latin typeface="Georgia"/>
                <a:cs typeface="Georgia"/>
              </a:rPr>
              <a:t>patients.</a:t>
            </a:r>
            <a:endParaRPr sz="3400">
              <a:latin typeface="Georgia"/>
              <a:cs typeface="Georgi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6687" y="3086079"/>
            <a:ext cx="5624346" cy="150194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91006" y="3444621"/>
            <a:ext cx="4175760" cy="67564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080770" marR="5080" indent="-1068705">
              <a:lnSpc>
                <a:spcPts val="2350"/>
              </a:lnSpc>
              <a:spcBef>
                <a:spcPts val="525"/>
              </a:spcBef>
            </a:pPr>
            <a:r>
              <a:rPr sz="2300" b="1" dirty="0">
                <a:latin typeface="Georgia"/>
                <a:cs typeface="Georgia"/>
              </a:rPr>
              <a:t>Observation</a:t>
            </a:r>
            <a:r>
              <a:rPr sz="2300" b="1" spc="-35" dirty="0">
                <a:latin typeface="Georgia"/>
                <a:cs typeface="Georgia"/>
              </a:rPr>
              <a:t> </a:t>
            </a:r>
            <a:r>
              <a:rPr sz="2300" b="1" dirty="0">
                <a:latin typeface="Georgia"/>
                <a:cs typeface="Georgia"/>
              </a:rPr>
              <a:t>requires</a:t>
            </a:r>
            <a:r>
              <a:rPr sz="2300" b="1" spc="-40" dirty="0">
                <a:latin typeface="Georgia"/>
                <a:cs typeface="Georgia"/>
              </a:rPr>
              <a:t> </a:t>
            </a:r>
            <a:r>
              <a:rPr sz="2300" b="1" spc="-10" dirty="0">
                <a:latin typeface="Georgia"/>
                <a:cs typeface="Georgia"/>
              </a:rPr>
              <a:t>active </a:t>
            </a:r>
            <a:r>
              <a:rPr sz="2300" b="1" dirty="0">
                <a:latin typeface="Georgia"/>
                <a:cs typeface="Georgia"/>
              </a:rPr>
              <a:t>surveillance</a:t>
            </a:r>
            <a:r>
              <a:rPr sz="2300" b="1" spc="-35" dirty="0">
                <a:latin typeface="Georgia"/>
                <a:cs typeface="Georgia"/>
              </a:rPr>
              <a:t> </a:t>
            </a:r>
            <a:r>
              <a:rPr sz="2300" b="1" spc="-50" dirty="0">
                <a:latin typeface="Georgia"/>
                <a:cs typeface="Georgia"/>
              </a:rPr>
              <a:t>:</a:t>
            </a:r>
            <a:endParaRPr sz="2300">
              <a:latin typeface="Georgia"/>
              <a:cs typeface="Georgi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6666" y="4658820"/>
            <a:ext cx="2792915" cy="150352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58825" y="5017770"/>
            <a:ext cx="2408555" cy="67564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48590" marR="5080" indent="-136525">
              <a:lnSpc>
                <a:spcPts val="2350"/>
              </a:lnSpc>
              <a:spcBef>
                <a:spcPts val="520"/>
              </a:spcBef>
            </a:pPr>
            <a:r>
              <a:rPr sz="2300" b="1" dirty="0">
                <a:latin typeface="Georgia"/>
                <a:cs typeface="Georgia"/>
              </a:rPr>
              <a:t>biannual</a:t>
            </a:r>
            <a:r>
              <a:rPr sz="2300" b="1" spc="-35" dirty="0">
                <a:latin typeface="Georgia"/>
                <a:cs typeface="Georgia"/>
              </a:rPr>
              <a:t> </a:t>
            </a:r>
            <a:r>
              <a:rPr sz="2300" b="1" spc="-10" dirty="0">
                <a:latin typeface="Georgia"/>
                <a:cs typeface="Georgia"/>
              </a:rPr>
              <a:t>serum </a:t>
            </a:r>
            <a:r>
              <a:rPr sz="2300" b="1" dirty="0">
                <a:latin typeface="Georgia"/>
                <a:cs typeface="Georgia"/>
              </a:rPr>
              <a:t>calcium</a:t>
            </a:r>
            <a:r>
              <a:rPr sz="2300" b="1" spc="-15" dirty="0">
                <a:latin typeface="Georgia"/>
                <a:cs typeface="Georgia"/>
              </a:rPr>
              <a:t> </a:t>
            </a:r>
            <a:r>
              <a:rPr sz="2300" b="1" spc="-10" dirty="0">
                <a:latin typeface="Georgia"/>
                <a:cs typeface="Georgia"/>
              </a:rPr>
              <a:t>levels</a:t>
            </a:r>
            <a:endParaRPr sz="2300">
              <a:latin typeface="Georgia"/>
              <a:cs typeface="Georgia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99801" y="4658820"/>
            <a:ext cx="2791235" cy="1503521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439795" y="4868417"/>
            <a:ext cx="2113915" cy="97409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5080" algn="ctr">
              <a:lnSpc>
                <a:spcPts val="2350"/>
              </a:lnSpc>
              <a:spcBef>
                <a:spcPts val="520"/>
              </a:spcBef>
            </a:pPr>
            <a:r>
              <a:rPr sz="2300" b="1" dirty="0">
                <a:latin typeface="Georgia"/>
                <a:cs typeface="Georgia"/>
              </a:rPr>
              <a:t>annual</a:t>
            </a:r>
            <a:r>
              <a:rPr sz="2300" b="1" spc="-105" dirty="0">
                <a:latin typeface="Georgia"/>
                <a:cs typeface="Georgia"/>
              </a:rPr>
              <a:t> </a:t>
            </a:r>
            <a:r>
              <a:rPr sz="2300" b="1" spc="-10" dirty="0">
                <a:latin typeface="Georgia"/>
                <a:cs typeface="Georgia"/>
              </a:rPr>
              <a:t>serum creatinine measurement</a:t>
            </a:r>
            <a:endParaRPr sz="2300">
              <a:latin typeface="Georgia"/>
              <a:cs typeface="Georgi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48722" y="4632912"/>
            <a:ext cx="2797470" cy="1503521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250940" y="4842764"/>
            <a:ext cx="2390775" cy="97409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065" marR="5080" indent="1905" algn="ctr">
              <a:lnSpc>
                <a:spcPts val="2350"/>
              </a:lnSpc>
              <a:spcBef>
                <a:spcPts val="520"/>
              </a:spcBef>
            </a:pPr>
            <a:r>
              <a:rPr sz="2300" b="1" dirty="0">
                <a:latin typeface="Georgia"/>
                <a:cs typeface="Georgia"/>
              </a:rPr>
              <a:t>annual</a:t>
            </a:r>
            <a:r>
              <a:rPr sz="2300" b="1" spc="-105" dirty="0">
                <a:latin typeface="Georgia"/>
                <a:cs typeface="Georgia"/>
              </a:rPr>
              <a:t> </a:t>
            </a:r>
            <a:r>
              <a:rPr sz="2300" b="1" spc="-20" dirty="0">
                <a:latin typeface="Georgia"/>
                <a:cs typeface="Georgia"/>
              </a:rPr>
              <a:t>bone </a:t>
            </a:r>
            <a:r>
              <a:rPr sz="2300" b="1" dirty="0">
                <a:latin typeface="Georgia"/>
                <a:cs typeface="Georgia"/>
              </a:rPr>
              <a:t>mineral</a:t>
            </a:r>
            <a:r>
              <a:rPr sz="2300" b="1" spc="-20" dirty="0">
                <a:latin typeface="Georgia"/>
                <a:cs typeface="Georgia"/>
              </a:rPr>
              <a:t> </a:t>
            </a:r>
            <a:r>
              <a:rPr sz="2300" b="1" spc="-10" dirty="0">
                <a:latin typeface="Georgia"/>
                <a:cs typeface="Georgia"/>
              </a:rPr>
              <a:t>density determination</a:t>
            </a:r>
            <a:endParaRPr sz="23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6304" y="150876"/>
            <a:ext cx="8844280" cy="6556375"/>
            <a:chOff x="146304" y="150876"/>
            <a:chExt cx="8844280" cy="6556375"/>
          </a:xfrm>
        </p:grpSpPr>
        <p:sp>
          <p:nvSpPr>
            <p:cNvPr id="3" name="object 3"/>
            <p:cNvSpPr/>
            <p:nvPr/>
          </p:nvSpPr>
          <p:spPr>
            <a:xfrm>
              <a:off x="4572000" y="2285999"/>
              <a:ext cx="0" cy="4102735"/>
            </a:xfrm>
            <a:custGeom>
              <a:avLst/>
              <a:gdLst/>
              <a:ahLst/>
              <a:cxnLst/>
              <a:rect l="l" t="t" r="r" b="b"/>
              <a:pathLst>
                <a:path h="4102735">
                  <a:moveTo>
                    <a:pt x="0" y="0"/>
                  </a:moveTo>
                  <a:lnTo>
                    <a:pt x="0" y="4102608"/>
                  </a:lnTo>
                </a:path>
              </a:pathLst>
            </a:custGeom>
            <a:ln w="9144">
              <a:solidFill>
                <a:srgbClr val="04607A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400" y="1371600"/>
              <a:ext cx="8833485" cy="914400"/>
            </a:xfrm>
            <a:custGeom>
              <a:avLst/>
              <a:gdLst/>
              <a:ahLst/>
              <a:cxnLst/>
              <a:rect l="l" t="t" r="r" b="b"/>
              <a:pathLst>
                <a:path w="8833485" h="914400">
                  <a:moveTo>
                    <a:pt x="8833104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8833104" y="914400"/>
                  </a:lnTo>
                  <a:lnTo>
                    <a:pt x="8833104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6304" y="6391655"/>
              <a:ext cx="8833485" cy="311150"/>
            </a:xfrm>
            <a:custGeom>
              <a:avLst/>
              <a:gdLst/>
              <a:ahLst/>
              <a:cxnLst/>
              <a:rect l="l" t="t" r="r" b="b"/>
              <a:pathLst>
                <a:path w="8833485" h="311150">
                  <a:moveTo>
                    <a:pt x="8833104" y="0"/>
                  </a:moveTo>
                  <a:lnTo>
                    <a:pt x="0" y="0"/>
                  </a:lnTo>
                  <a:lnTo>
                    <a:pt x="0" y="310896"/>
                  </a:lnTo>
                  <a:lnTo>
                    <a:pt x="8833104" y="310896"/>
                  </a:lnTo>
                  <a:lnTo>
                    <a:pt x="8833104" y="0"/>
                  </a:lnTo>
                  <a:close/>
                </a:path>
              </a:pathLst>
            </a:custGeom>
            <a:solidFill>
              <a:srgbClr val="0AD0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1280159"/>
              <a:ext cx="8833485" cy="0"/>
            </a:xfrm>
            <a:custGeom>
              <a:avLst/>
              <a:gdLst/>
              <a:ahLst/>
              <a:cxnLst/>
              <a:rect l="l" t="t" r="r" b="b"/>
              <a:pathLst>
                <a:path w="8833485">
                  <a:moveTo>
                    <a:pt x="0" y="0"/>
                  </a:moveTo>
                  <a:lnTo>
                    <a:pt x="8833104" y="0"/>
                  </a:lnTo>
                </a:path>
              </a:pathLst>
            </a:custGeom>
            <a:ln w="12192">
              <a:solidFill>
                <a:srgbClr val="08B7B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155448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6547104"/>
                  </a:moveTo>
                  <a:lnTo>
                    <a:pt x="8833104" y="6547104"/>
                  </a:lnTo>
                  <a:lnTo>
                    <a:pt x="8833104" y="0"/>
                  </a:lnTo>
                  <a:lnTo>
                    <a:pt x="0" y="0"/>
                  </a:lnTo>
                  <a:lnTo>
                    <a:pt x="0" y="6547104"/>
                  </a:lnTo>
                  <a:close/>
                </a:path>
              </a:pathLst>
            </a:custGeom>
            <a:ln w="9143">
              <a:solidFill>
                <a:srgbClr val="08B7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67200" y="955548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74" y="3990"/>
                  </a:lnTo>
                  <a:lnTo>
                    <a:pt x="208483" y="15544"/>
                  </a:lnTo>
                  <a:lnTo>
                    <a:pt x="164753" y="34032"/>
                  </a:lnTo>
                  <a:lnTo>
                    <a:pt x="124815" y="58826"/>
                  </a:lnTo>
                  <a:lnTo>
                    <a:pt x="89296" y="89296"/>
                  </a:lnTo>
                  <a:lnTo>
                    <a:pt x="58826" y="124815"/>
                  </a:lnTo>
                  <a:lnTo>
                    <a:pt x="34032" y="164753"/>
                  </a:lnTo>
                  <a:lnTo>
                    <a:pt x="15544" y="208483"/>
                  </a:lnTo>
                  <a:lnTo>
                    <a:pt x="3990" y="255374"/>
                  </a:lnTo>
                  <a:lnTo>
                    <a:pt x="0" y="304800"/>
                  </a:lnTo>
                  <a:lnTo>
                    <a:pt x="3990" y="354225"/>
                  </a:lnTo>
                  <a:lnTo>
                    <a:pt x="15544" y="401116"/>
                  </a:lnTo>
                  <a:lnTo>
                    <a:pt x="34032" y="444846"/>
                  </a:lnTo>
                  <a:lnTo>
                    <a:pt x="58826" y="484784"/>
                  </a:lnTo>
                  <a:lnTo>
                    <a:pt x="89296" y="520303"/>
                  </a:lnTo>
                  <a:lnTo>
                    <a:pt x="124815" y="550773"/>
                  </a:lnTo>
                  <a:lnTo>
                    <a:pt x="164753" y="575567"/>
                  </a:lnTo>
                  <a:lnTo>
                    <a:pt x="208483" y="594055"/>
                  </a:lnTo>
                  <a:lnTo>
                    <a:pt x="255374" y="605609"/>
                  </a:lnTo>
                  <a:lnTo>
                    <a:pt x="304800" y="609600"/>
                  </a:lnTo>
                  <a:lnTo>
                    <a:pt x="354225" y="605609"/>
                  </a:lnTo>
                  <a:lnTo>
                    <a:pt x="401116" y="594055"/>
                  </a:lnTo>
                  <a:lnTo>
                    <a:pt x="444846" y="575567"/>
                  </a:lnTo>
                  <a:lnTo>
                    <a:pt x="484784" y="550773"/>
                  </a:lnTo>
                  <a:lnTo>
                    <a:pt x="520303" y="520303"/>
                  </a:lnTo>
                  <a:lnTo>
                    <a:pt x="550773" y="484784"/>
                  </a:lnTo>
                  <a:lnTo>
                    <a:pt x="575567" y="444846"/>
                  </a:lnTo>
                  <a:lnTo>
                    <a:pt x="594055" y="401116"/>
                  </a:lnTo>
                  <a:lnTo>
                    <a:pt x="605609" y="354225"/>
                  </a:lnTo>
                  <a:lnTo>
                    <a:pt x="609600" y="304800"/>
                  </a:lnTo>
                  <a:lnTo>
                    <a:pt x="605609" y="255374"/>
                  </a:lnTo>
                  <a:lnTo>
                    <a:pt x="594055" y="208483"/>
                  </a:lnTo>
                  <a:lnTo>
                    <a:pt x="575567" y="164753"/>
                  </a:lnTo>
                  <a:lnTo>
                    <a:pt x="550773" y="124815"/>
                  </a:lnTo>
                  <a:lnTo>
                    <a:pt x="520303" y="89296"/>
                  </a:lnTo>
                  <a:lnTo>
                    <a:pt x="484784" y="58826"/>
                  </a:lnTo>
                  <a:lnTo>
                    <a:pt x="444846" y="34032"/>
                  </a:lnTo>
                  <a:lnTo>
                    <a:pt x="401116" y="15544"/>
                  </a:lnTo>
                  <a:lnTo>
                    <a:pt x="354225" y="399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337303" y="1026667"/>
            <a:ext cx="471170" cy="469900"/>
            <a:chOff x="4337303" y="1026667"/>
            <a:chExt cx="471170" cy="469900"/>
          </a:xfrm>
        </p:grpSpPr>
        <p:sp>
          <p:nvSpPr>
            <p:cNvPr id="10" name="object 10"/>
            <p:cNvSpPr/>
            <p:nvPr/>
          </p:nvSpPr>
          <p:spPr>
            <a:xfrm>
              <a:off x="4362449" y="1050797"/>
              <a:ext cx="421005" cy="421005"/>
            </a:xfrm>
            <a:custGeom>
              <a:avLst/>
              <a:gdLst/>
              <a:ahLst/>
              <a:cxnLst/>
              <a:rect l="l" t="t" r="r" b="b"/>
              <a:pathLst>
                <a:path w="421004" h="421005">
                  <a:moveTo>
                    <a:pt x="210312" y="0"/>
                  </a:moveTo>
                  <a:lnTo>
                    <a:pt x="162072" y="5551"/>
                  </a:lnTo>
                  <a:lnTo>
                    <a:pt x="117798" y="21367"/>
                  </a:lnTo>
                  <a:lnTo>
                    <a:pt x="78750" y="46186"/>
                  </a:lnTo>
                  <a:lnTo>
                    <a:pt x="46186" y="78750"/>
                  </a:lnTo>
                  <a:lnTo>
                    <a:pt x="21367" y="117798"/>
                  </a:lnTo>
                  <a:lnTo>
                    <a:pt x="5551" y="162072"/>
                  </a:lnTo>
                  <a:lnTo>
                    <a:pt x="0" y="210312"/>
                  </a:lnTo>
                  <a:lnTo>
                    <a:pt x="5551" y="258551"/>
                  </a:lnTo>
                  <a:lnTo>
                    <a:pt x="21367" y="302825"/>
                  </a:lnTo>
                  <a:lnTo>
                    <a:pt x="46186" y="341873"/>
                  </a:lnTo>
                  <a:lnTo>
                    <a:pt x="78750" y="374437"/>
                  </a:lnTo>
                  <a:lnTo>
                    <a:pt x="117798" y="399256"/>
                  </a:lnTo>
                  <a:lnTo>
                    <a:pt x="162072" y="415072"/>
                  </a:lnTo>
                  <a:lnTo>
                    <a:pt x="210312" y="420624"/>
                  </a:lnTo>
                  <a:lnTo>
                    <a:pt x="258551" y="415072"/>
                  </a:lnTo>
                  <a:lnTo>
                    <a:pt x="302825" y="399256"/>
                  </a:lnTo>
                  <a:lnTo>
                    <a:pt x="341873" y="374437"/>
                  </a:lnTo>
                  <a:lnTo>
                    <a:pt x="374437" y="341873"/>
                  </a:lnTo>
                  <a:lnTo>
                    <a:pt x="399256" y="302825"/>
                  </a:lnTo>
                  <a:lnTo>
                    <a:pt x="415072" y="258551"/>
                  </a:lnTo>
                  <a:lnTo>
                    <a:pt x="420624" y="210312"/>
                  </a:lnTo>
                  <a:lnTo>
                    <a:pt x="415072" y="162072"/>
                  </a:lnTo>
                  <a:lnTo>
                    <a:pt x="399256" y="117798"/>
                  </a:lnTo>
                  <a:lnTo>
                    <a:pt x="374437" y="78750"/>
                  </a:lnTo>
                  <a:lnTo>
                    <a:pt x="341873" y="46186"/>
                  </a:lnTo>
                  <a:lnTo>
                    <a:pt x="302825" y="21367"/>
                  </a:lnTo>
                  <a:lnTo>
                    <a:pt x="258551" y="5551"/>
                  </a:lnTo>
                  <a:lnTo>
                    <a:pt x="2103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37303" y="1026667"/>
              <a:ext cx="471170" cy="469900"/>
            </a:xfrm>
            <a:custGeom>
              <a:avLst/>
              <a:gdLst/>
              <a:ahLst/>
              <a:cxnLst/>
              <a:rect l="l" t="t" r="r" b="b"/>
              <a:pathLst>
                <a:path w="471170" h="469900">
                  <a:moveTo>
                    <a:pt x="258191" y="0"/>
                  </a:moveTo>
                  <a:lnTo>
                    <a:pt x="234187" y="0"/>
                  </a:lnTo>
                  <a:lnTo>
                    <a:pt x="210058" y="1270"/>
                  </a:lnTo>
                  <a:lnTo>
                    <a:pt x="164211" y="10160"/>
                  </a:lnTo>
                  <a:lnTo>
                    <a:pt x="122300" y="29210"/>
                  </a:lnTo>
                  <a:lnTo>
                    <a:pt x="84836" y="54610"/>
                  </a:lnTo>
                  <a:lnTo>
                    <a:pt x="52959" y="86360"/>
                  </a:lnTo>
                  <a:lnTo>
                    <a:pt x="27940" y="124460"/>
                  </a:lnTo>
                  <a:lnTo>
                    <a:pt x="10160" y="166370"/>
                  </a:lnTo>
                  <a:lnTo>
                    <a:pt x="1016" y="212089"/>
                  </a:lnTo>
                  <a:lnTo>
                    <a:pt x="0" y="236220"/>
                  </a:lnTo>
                  <a:lnTo>
                    <a:pt x="1397" y="260350"/>
                  </a:lnTo>
                  <a:lnTo>
                    <a:pt x="11049" y="306070"/>
                  </a:lnTo>
                  <a:lnTo>
                    <a:pt x="29083" y="347979"/>
                  </a:lnTo>
                  <a:lnTo>
                    <a:pt x="54610" y="386079"/>
                  </a:lnTo>
                  <a:lnTo>
                    <a:pt x="86613" y="417829"/>
                  </a:lnTo>
                  <a:lnTo>
                    <a:pt x="124333" y="443229"/>
                  </a:lnTo>
                  <a:lnTo>
                    <a:pt x="166750" y="461010"/>
                  </a:lnTo>
                  <a:lnTo>
                    <a:pt x="212725" y="469900"/>
                  </a:lnTo>
                  <a:lnTo>
                    <a:pt x="236728" y="469900"/>
                  </a:lnTo>
                  <a:lnTo>
                    <a:pt x="260858" y="468629"/>
                  </a:lnTo>
                  <a:lnTo>
                    <a:pt x="284099" y="466089"/>
                  </a:lnTo>
                  <a:lnTo>
                    <a:pt x="306705" y="459739"/>
                  </a:lnTo>
                  <a:lnTo>
                    <a:pt x="324696" y="453389"/>
                  </a:lnTo>
                  <a:lnTo>
                    <a:pt x="213487" y="453389"/>
                  </a:lnTo>
                  <a:lnTo>
                    <a:pt x="191770" y="449579"/>
                  </a:lnTo>
                  <a:lnTo>
                    <a:pt x="150749" y="436879"/>
                  </a:lnTo>
                  <a:lnTo>
                    <a:pt x="113537" y="416560"/>
                  </a:lnTo>
                  <a:lnTo>
                    <a:pt x="81153" y="389889"/>
                  </a:lnTo>
                  <a:lnTo>
                    <a:pt x="54356" y="358139"/>
                  </a:lnTo>
                  <a:lnTo>
                    <a:pt x="34162" y="321310"/>
                  </a:lnTo>
                  <a:lnTo>
                    <a:pt x="21336" y="279400"/>
                  </a:lnTo>
                  <a:lnTo>
                    <a:pt x="16827" y="236220"/>
                  </a:lnTo>
                  <a:lnTo>
                    <a:pt x="16823" y="233679"/>
                  </a:lnTo>
                  <a:lnTo>
                    <a:pt x="17780" y="213360"/>
                  </a:lnTo>
                  <a:lnTo>
                    <a:pt x="26416" y="170179"/>
                  </a:lnTo>
                  <a:lnTo>
                    <a:pt x="43053" y="130810"/>
                  </a:lnTo>
                  <a:lnTo>
                    <a:pt x="66421" y="96520"/>
                  </a:lnTo>
                  <a:lnTo>
                    <a:pt x="96138" y="66039"/>
                  </a:lnTo>
                  <a:lnTo>
                    <a:pt x="130937" y="43179"/>
                  </a:lnTo>
                  <a:lnTo>
                    <a:pt x="170053" y="26670"/>
                  </a:lnTo>
                  <a:lnTo>
                    <a:pt x="212598" y="17779"/>
                  </a:lnTo>
                  <a:lnTo>
                    <a:pt x="235076" y="16510"/>
                  </a:lnTo>
                  <a:lnTo>
                    <a:pt x="322495" y="16510"/>
                  </a:lnTo>
                  <a:lnTo>
                    <a:pt x="304292" y="10160"/>
                  </a:lnTo>
                  <a:lnTo>
                    <a:pt x="281686" y="3810"/>
                  </a:lnTo>
                  <a:lnTo>
                    <a:pt x="258191" y="0"/>
                  </a:lnTo>
                  <a:close/>
                </a:path>
                <a:path w="471170" h="469900">
                  <a:moveTo>
                    <a:pt x="322495" y="16510"/>
                  </a:moveTo>
                  <a:lnTo>
                    <a:pt x="235076" y="16510"/>
                  </a:lnTo>
                  <a:lnTo>
                    <a:pt x="257429" y="17779"/>
                  </a:lnTo>
                  <a:lnTo>
                    <a:pt x="279146" y="20320"/>
                  </a:lnTo>
                  <a:lnTo>
                    <a:pt x="320294" y="33020"/>
                  </a:lnTo>
                  <a:lnTo>
                    <a:pt x="357378" y="53339"/>
                  </a:lnTo>
                  <a:lnTo>
                    <a:pt x="389890" y="80010"/>
                  </a:lnTo>
                  <a:lnTo>
                    <a:pt x="416560" y="113029"/>
                  </a:lnTo>
                  <a:lnTo>
                    <a:pt x="436880" y="149860"/>
                  </a:lnTo>
                  <a:lnTo>
                    <a:pt x="449580" y="190500"/>
                  </a:lnTo>
                  <a:lnTo>
                    <a:pt x="454088" y="233679"/>
                  </a:lnTo>
                  <a:lnTo>
                    <a:pt x="454092" y="236220"/>
                  </a:lnTo>
                  <a:lnTo>
                    <a:pt x="453136" y="256539"/>
                  </a:lnTo>
                  <a:lnTo>
                    <a:pt x="444500" y="299720"/>
                  </a:lnTo>
                  <a:lnTo>
                    <a:pt x="427990" y="339089"/>
                  </a:lnTo>
                  <a:lnTo>
                    <a:pt x="404495" y="373379"/>
                  </a:lnTo>
                  <a:lnTo>
                    <a:pt x="374904" y="403860"/>
                  </a:lnTo>
                  <a:lnTo>
                    <a:pt x="340106" y="426720"/>
                  </a:lnTo>
                  <a:lnTo>
                    <a:pt x="300863" y="444500"/>
                  </a:lnTo>
                  <a:lnTo>
                    <a:pt x="258318" y="452120"/>
                  </a:lnTo>
                  <a:lnTo>
                    <a:pt x="235838" y="453389"/>
                  </a:lnTo>
                  <a:lnTo>
                    <a:pt x="324696" y="453389"/>
                  </a:lnTo>
                  <a:lnTo>
                    <a:pt x="368173" y="429260"/>
                  </a:lnTo>
                  <a:lnTo>
                    <a:pt x="402844" y="400050"/>
                  </a:lnTo>
                  <a:lnTo>
                    <a:pt x="431292" y="365760"/>
                  </a:lnTo>
                  <a:lnTo>
                    <a:pt x="452882" y="325120"/>
                  </a:lnTo>
                  <a:lnTo>
                    <a:pt x="466344" y="281939"/>
                  </a:lnTo>
                  <a:lnTo>
                    <a:pt x="470916" y="233679"/>
                  </a:lnTo>
                  <a:lnTo>
                    <a:pt x="469519" y="209550"/>
                  </a:lnTo>
                  <a:lnTo>
                    <a:pt x="459994" y="163829"/>
                  </a:lnTo>
                  <a:lnTo>
                    <a:pt x="441960" y="121920"/>
                  </a:lnTo>
                  <a:lnTo>
                    <a:pt x="416433" y="85089"/>
                  </a:lnTo>
                  <a:lnTo>
                    <a:pt x="384301" y="52070"/>
                  </a:lnTo>
                  <a:lnTo>
                    <a:pt x="346710" y="27939"/>
                  </a:lnTo>
                  <a:lnTo>
                    <a:pt x="326136" y="17779"/>
                  </a:lnTo>
                  <a:lnTo>
                    <a:pt x="322495" y="16510"/>
                  </a:lnTo>
                  <a:close/>
                </a:path>
                <a:path w="471170" h="469900">
                  <a:moveTo>
                    <a:pt x="235838" y="33020"/>
                  </a:moveTo>
                  <a:lnTo>
                    <a:pt x="195199" y="36829"/>
                  </a:lnTo>
                  <a:lnTo>
                    <a:pt x="157225" y="49529"/>
                  </a:lnTo>
                  <a:lnTo>
                    <a:pt x="122936" y="67310"/>
                  </a:lnTo>
                  <a:lnTo>
                    <a:pt x="92963" y="92710"/>
                  </a:lnTo>
                  <a:lnTo>
                    <a:pt x="68199" y="121920"/>
                  </a:lnTo>
                  <a:lnTo>
                    <a:pt x="49530" y="156210"/>
                  </a:lnTo>
                  <a:lnTo>
                    <a:pt x="37719" y="194310"/>
                  </a:lnTo>
                  <a:lnTo>
                    <a:pt x="33591" y="233679"/>
                  </a:lnTo>
                  <a:lnTo>
                    <a:pt x="33583" y="236220"/>
                  </a:lnTo>
                  <a:lnTo>
                    <a:pt x="34417" y="255270"/>
                  </a:lnTo>
                  <a:lnTo>
                    <a:pt x="42418" y="294639"/>
                  </a:lnTo>
                  <a:lnTo>
                    <a:pt x="57785" y="331470"/>
                  </a:lnTo>
                  <a:lnTo>
                    <a:pt x="79375" y="363220"/>
                  </a:lnTo>
                  <a:lnTo>
                    <a:pt x="106680" y="391160"/>
                  </a:lnTo>
                  <a:lnTo>
                    <a:pt x="138937" y="412750"/>
                  </a:lnTo>
                  <a:lnTo>
                    <a:pt x="175006" y="427989"/>
                  </a:lnTo>
                  <a:lnTo>
                    <a:pt x="214375" y="435610"/>
                  </a:lnTo>
                  <a:lnTo>
                    <a:pt x="235076" y="436879"/>
                  </a:lnTo>
                  <a:lnTo>
                    <a:pt x="255650" y="435610"/>
                  </a:lnTo>
                  <a:lnTo>
                    <a:pt x="275717" y="433070"/>
                  </a:lnTo>
                  <a:lnTo>
                    <a:pt x="295148" y="427989"/>
                  </a:lnTo>
                  <a:lnTo>
                    <a:pt x="313690" y="421639"/>
                  </a:lnTo>
                  <a:lnTo>
                    <a:pt x="316211" y="420370"/>
                  </a:lnTo>
                  <a:lnTo>
                    <a:pt x="234187" y="420370"/>
                  </a:lnTo>
                  <a:lnTo>
                    <a:pt x="215137" y="419100"/>
                  </a:lnTo>
                  <a:lnTo>
                    <a:pt x="162306" y="405129"/>
                  </a:lnTo>
                  <a:lnTo>
                    <a:pt x="116712" y="377189"/>
                  </a:lnTo>
                  <a:lnTo>
                    <a:pt x="81153" y="337820"/>
                  </a:lnTo>
                  <a:lnTo>
                    <a:pt x="58166" y="289560"/>
                  </a:lnTo>
                  <a:lnTo>
                    <a:pt x="50292" y="233679"/>
                  </a:lnTo>
                  <a:lnTo>
                    <a:pt x="51308" y="214629"/>
                  </a:lnTo>
                  <a:lnTo>
                    <a:pt x="65278" y="162560"/>
                  </a:lnTo>
                  <a:lnTo>
                    <a:pt x="93345" y="116839"/>
                  </a:lnTo>
                  <a:lnTo>
                    <a:pt x="132969" y="81279"/>
                  </a:lnTo>
                  <a:lnTo>
                    <a:pt x="181737" y="57150"/>
                  </a:lnTo>
                  <a:lnTo>
                    <a:pt x="236728" y="49529"/>
                  </a:lnTo>
                  <a:lnTo>
                    <a:pt x="314451" y="49529"/>
                  </a:lnTo>
                  <a:lnTo>
                    <a:pt x="295910" y="41910"/>
                  </a:lnTo>
                  <a:lnTo>
                    <a:pt x="276606" y="36829"/>
                  </a:lnTo>
                  <a:lnTo>
                    <a:pt x="256540" y="34289"/>
                  </a:lnTo>
                  <a:lnTo>
                    <a:pt x="235838" y="33020"/>
                  </a:lnTo>
                  <a:close/>
                </a:path>
                <a:path w="471170" h="469900">
                  <a:moveTo>
                    <a:pt x="314451" y="49529"/>
                  </a:moveTo>
                  <a:lnTo>
                    <a:pt x="236728" y="49529"/>
                  </a:lnTo>
                  <a:lnTo>
                    <a:pt x="255778" y="50800"/>
                  </a:lnTo>
                  <a:lnTo>
                    <a:pt x="273938" y="53339"/>
                  </a:lnTo>
                  <a:lnTo>
                    <a:pt x="324866" y="72389"/>
                  </a:lnTo>
                  <a:lnTo>
                    <a:pt x="367284" y="105410"/>
                  </a:lnTo>
                  <a:lnTo>
                    <a:pt x="398907" y="148589"/>
                  </a:lnTo>
                  <a:lnTo>
                    <a:pt x="417068" y="199389"/>
                  </a:lnTo>
                  <a:lnTo>
                    <a:pt x="420624" y="236220"/>
                  </a:lnTo>
                  <a:lnTo>
                    <a:pt x="419608" y="255270"/>
                  </a:lnTo>
                  <a:lnTo>
                    <a:pt x="405638" y="308610"/>
                  </a:lnTo>
                  <a:lnTo>
                    <a:pt x="377571" y="354329"/>
                  </a:lnTo>
                  <a:lnTo>
                    <a:pt x="338074" y="389889"/>
                  </a:lnTo>
                  <a:lnTo>
                    <a:pt x="289433" y="412750"/>
                  </a:lnTo>
                  <a:lnTo>
                    <a:pt x="234187" y="420370"/>
                  </a:lnTo>
                  <a:lnTo>
                    <a:pt x="316211" y="420370"/>
                  </a:lnTo>
                  <a:lnTo>
                    <a:pt x="363600" y="391160"/>
                  </a:lnTo>
                  <a:lnTo>
                    <a:pt x="391033" y="364489"/>
                  </a:lnTo>
                  <a:lnTo>
                    <a:pt x="412876" y="331470"/>
                  </a:lnTo>
                  <a:lnTo>
                    <a:pt x="428244" y="295910"/>
                  </a:lnTo>
                  <a:lnTo>
                    <a:pt x="436372" y="256539"/>
                  </a:lnTo>
                  <a:lnTo>
                    <a:pt x="437332" y="233679"/>
                  </a:lnTo>
                  <a:lnTo>
                    <a:pt x="436499" y="214629"/>
                  </a:lnTo>
                  <a:lnTo>
                    <a:pt x="428498" y="175260"/>
                  </a:lnTo>
                  <a:lnTo>
                    <a:pt x="413258" y="139700"/>
                  </a:lnTo>
                  <a:lnTo>
                    <a:pt x="391541" y="106679"/>
                  </a:lnTo>
                  <a:lnTo>
                    <a:pt x="364236" y="80010"/>
                  </a:lnTo>
                  <a:lnTo>
                    <a:pt x="332105" y="57150"/>
                  </a:lnTo>
                  <a:lnTo>
                    <a:pt x="314451" y="49529"/>
                  </a:lnTo>
                  <a:close/>
                </a:path>
              </a:pathLst>
            </a:custGeom>
            <a:solidFill>
              <a:srgbClr val="08B7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492" y="1542300"/>
            <a:ext cx="1801368" cy="848855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380491" y="1654301"/>
            <a:ext cx="12985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FFFF"/>
                </a:solidFill>
                <a:latin typeface="Georgia"/>
                <a:cs typeface="Georgia"/>
              </a:rPr>
              <a:t>Causes</a:t>
            </a:r>
            <a:endParaRPr sz="2800">
              <a:latin typeface="Georgia"/>
              <a:cs typeface="Georgi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16196" y="1542300"/>
            <a:ext cx="3553967" cy="848855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4870830" y="1652981"/>
            <a:ext cx="30524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FFFF"/>
                </a:solidFill>
                <a:latin typeface="Georgia"/>
                <a:cs typeface="Georgia"/>
              </a:rPr>
              <a:t>Pathophysiology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0491" y="2412361"/>
            <a:ext cx="4004945" cy="241236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285750" indent="-273050">
              <a:lnSpc>
                <a:spcPct val="100000"/>
              </a:lnSpc>
              <a:spcBef>
                <a:spcPts val="745"/>
              </a:spcBef>
              <a:buClr>
                <a:srgbClr val="0E6EC5"/>
              </a:buClr>
              <a:buSzPct val="85185"/>
              <a:buFont typeface="Segoe UI Symbol"/>
              <a:buChar char="⚫"/>
              <a:tabLst>
                <a:tab pos="285750" algn="l"/>
              </a:tabLst>
            </a:pPr>
            <a:r>
              <a:rPr sz="2700" b="1" dirty="0">
                <a:latin typeface="Georgia"/>
                <a:cs typeface="Georgia"/>
              </a:rPr>
              <a:t>Chronic</a:t>
            </a:r>
            <a:r>
              <a:rPr sz="2700" b="1" spc="-70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renal</a:t>
            </a:r>
            <a:r>
              <a:rPr sz="2700" b="1" spc="-65" dirty="0">
                <a:latin typeface="Georgia"/>
                <a:cs typeface="Georgia"/>
              </a:rPr>
              <a:t> </a:t>
            </a:r>
            <a:r>
              <a:rPr sz="2700" b="1" spc="-10" dirty="0">
                <a:latin typeface="Georgia"/>
                <a:cs typeface="Georgia"/>
              </a:rPr>
              <a:t>failure</a:t>
            </a:r>
            <a:endParaRPr sz="2700" dirty="0">
              <a:latin typeface="Georgia"/>
              <a:cs typeface="Georgia"/>
            </a:endParaRPr>
          </a:p>
          <a:p>
            <a:pPr marL="285750" marR="222250" indent="-273050">
              <a:lnSpc>
                <a:spcPct val="100000"/>
              </a:lnSpc>
              <a:spcBef>
                <a:spcPts val="645"/>
              </a:spcBef>
              <a:buClr>
                <a:srgbClr val="0E6EC5"/>
              </a:buClr>
              <a:buSzPct val="85185"/>
              <a:buFont typeface="Segoe UI Symbol"/>
              <a:buChar char="⚫"/>
              <a:tabLst>
                <a:tab pos="287020" algn="l"/>
              </a:tabLst>
            </a:pPr>
            <a:r>
              <a:rPr sz="2700" b="1" dirty="0">
                <a:latin typeface="Georgia"/>
                <a:cs typeface="Georgia"/>
              </a:rPr>
              <a:t>Inadequate</a:t>
            </a:r>
            <a:r>
              <a:rPr sz="2700" b="1" spc="-55" dirty="0">
                <a:latin typeface="Georgia"/>
                <a:cs typeface="Georgia"/>
              </a:rPr>
              <a:t> </a:t>
            </a:r>
            <a:r>
              <a:rPr sz="2700" b="1" spc="-10" dirty="0">
                <a:latin typeface="Georgia"/>
                <a:cs typeface="Georgia"/>
              </a:rPr>
              <a:t>calcium 	intake</a:t>
            </a:r>
            <a:endParaRPr sz="2700" dirty="0">
              <a:latin typeface="Georgia"/>
              <a:cs typeface="Georgia"/>
            </a:endParaRPr>
          </a:p>
          <a:p>
            <a:pPr marL="285750" indent="-273050">
              <a:lnSpc>
                <a:spcPct val="100000"/>
              </a:lnSpc>
              <a:spcBef>
                <a:spcPts val="650"/>
              </a:spcBef>
              <a:buClr>
                <a:srgbClr val="0E6EC5"/>
              </a:buClr>
              <a:buSzPct val="85185"/>
              <a:buFont typeface="Segoe UI Symbol"/>
              <a:buChar char="⚫"/>
              <a:tabLst>
                <a:tab pos="285750" algn="l"/>
              </a:tabLst>
            </a:pPr>
            <a:r>
              <a:rPr sz="2700" b="1" dirty="0">
                <a:latin typeface="Georgia"/>
                <a:cs typeface="Georgia"/>
              </a:rPr>
              <a:t>Decreased</a:t>
            </a:r>
            <a:r>
              <a:rPr sz="2700" b="1" spc="-80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vitamin</a:t>
            </a:r>
            <a:r>
              <a:rPr sz="2700" b="1" spc="-110" dirty="0">
                <a:latin typeface="Georgia"/>
                <a:cs typeface="Georgia"/>
              </a:rPr>
              <a:t> </a:t>
            </a:r>
            <a:r>
              <a:rPr sz="2700" b="1" spc="-50" dirty="0">
                <a:latin typeface="Georgia"/>
                <a:cs typeface="Georgia"/>
              </a:rPr>
              <a:t>D</a:t>
            </a:r>
            <a:endParaRPr sz="2700" dirty="0">
              <a:latin typeface="Georgia"/>
              <a:cs typeface="Georgia"/>
            </a:endParaRPr>
          </a:p>
          <a:p>
            <a:pPr marL="285750" indent="-273050">
              <a:lnSpc>
                <a:spcPct val="100000"/>
              </a:lnSpc>
              <a:spcBef>
                <a:spcPts val="650"/>
              </a:spcBef>
              <a:buClr>
                <a:srgbClr val="0E6EC5"/>
              </a:buClr>
              <a:buSzPct val="85185"/>
              <a:buFont typeface="Segoe UI Symbol"/>
              <a:buChar char="⚫"/>
              <a:tabLst>
                <a:tab pos="285750" algn="l"/>
              </a:tabLst>
            </a:pPr>
            <a:r>
              <a:rPr sz="2700" b="1" spc="-10" dirty="0">
                <a:latin typeface="Georgia"/>
                <a:cs typeface="Georgia"/>
              </a:rPr>
              <a:t>Malabsorption</a:t>
            </a:r>
            <a:endParaRPr sz="2700" dirty="0">
              <a:latin typeface="Georgia"/>
              <a:cs typeface="Georgia"/>
            </a:endParaRPr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19600" y="2286000"/>
            <a:ext cx="4495800" cy="4114800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81000" y="227483"/>
            <a:ext cx="7886700" cy="718196"/>
          </a:xfrm>
          <a:prstGeom prst="rect">
            <a:avLst/>
          </a:prstGeom>
        </p:spPr>
        <p:txBody>
          <a:bodyPr vert="horz" wrap="square" lIns="0" tIns="2083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70C0"/>
                </a:solidFill>
                <a:latin typeface="Georgia" panose="02040502050405020303" pitchFamily="18" charset="0"/>
              </a:rPr>
              <a:t>Secondary</a:t>
            </a:r>
            <a:r>
              <a:rPr spc="-3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spc="-10" dirty="0">
                <a:solidFill>
                  <a:srgbClr val="0070C0"/>
                </a:solidFill>
                <a:latin typeface="Georgia" panose="02040502050405020303" pitchFamily="18" charset="0"/>
              </a:rPr>
              <a:t>Hyperparathyroidism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48E68-F3D1-A010-A0E7-73204B468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Secondary</a:t>
            </a:r>
            <a:r>
              <a:rPr lang="en-US" spc="-30" dirty="0">
                <a:latin typeface="Georgia" panose="02040502050405020303" pitchFamily="18" charset="0"/>
              </a:rPr>
              <a:t> </a:t>
            </a:r>
            <a:r>
              <a:rPr lang="en-US" spc="-10" dirty="0">
                <a:latin typeface="Georgia" panose="02040502050405020303" pitchFamily="18" charset="0"/>
              </a:rPr>
              <a:t>Hyperparathyroidism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0E3C6-BC7A-6476-31E6-30DC8D2B5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362950" cy="4351338"/>
          </a:xfrm>
        </p:spPr>
        <p:txBody>
          <a:bodyPr>
            <a:normAutofit lnSpcReduction="10000"/>
          </a:bodyPr>
          <a:lstStyle/>
          <a:p>
            <a:pPr marL="295275" indent="-273685">
              <a:lnSpc>
                <a:spcPct val="100000"/>
              </a:lnSpc>
              <a:buClr>
                <a:srgbClr val="0E6EC5"/>
              </a:buClr>
              <a:buSzPct val="85185"/>
              <a:buFont typeface="Segoe UI Symbol"/>
              <a:buChar char="⚫"/>
              <a:tabLst>
                <a:tab pos="295275" algn="l"/>
              </a:tabLst>
            </a:pPr>
            <a:r>
              <a:rPr lang="en-US" sz="2000" b="1" spc="-10" dirty="0">
                <a:latin typeface="Georgia"/>
              </a:rPr>
              <a:t>↑ PTH in response to low Ca </a:t>
            </a:r>
          </a:p>
          <a:p>
            <a:pPr marL="295275" indent="-273685">
              <a:lnSpc>
                <a:spcPct val="100000"/>
              </a:lnSpc>
              <a:buClr>
                <a:srgbClr val="0E6EC5"/>
              </a:buClr>
              <a:buSzPct val="85185"/>
              <a:buFont typeface="Segoe UI Symbol"/>
              <a:buChar char="⚫"/>
              <a:tabLst>
                <a:tab pos="295275" algn="l"/>
              </a:tabLst>
            </a:pPr>
            <a:r>
              <a:rPr lang="en-US" sz="2000" b="1" spc="-10" dirty="0">
                <a:latin typeface="Georgia"/>
              </a:rPr>
              <a:t>Most do not need surgery (95%)</a:t>
            </a:r>
          </a:p>
          <a:p>
            <a:pPr marL="21590" indent="0">
              <a:lnSpc>
                <a:spcPct val="100000"/>
              </a:lnSpc>
              <a:buClr>
                <a:srgbClr val="0E6EC5"/>
              </a:buClr>
              <a:buSzPct val="85185"/>
              <a:buNone/>
              <a:tabLst>
                <a:tab pos="295275" algn="l"/>
              </a:tabLst>
            </a:pPr>
            <a:r>
              <a:rPr lang="en-US" sz="2000" b="1" spc="-10" dirty="0">
                <a:solidFill>
                  <a:srgbClr val="0070C0"/>
                </a:solidFill>
                <a:latin typeface="Georgia"/>
              </a:rPr>
              <a:t>Clinical picture:</a:t>
            </a:r>
          </a:p>
          <a:p>
            <a:pPr marL="295275" indent="-273685">
              <a:lnSpc>
                <a:spcPct val="100000"/>
              </a:lnSpc>
              <a:spcBef>
                <a:spcPts val="5"/>
              </a:spcBef>
              <a:buClr>
                <a:srgbClr val="0E6EC5"/>
              </a:buClr>
              <a:buSzPct val="85185"/>
              <a:buFont typeface="Segoe UI Symbol"/>
              <a:buChar char="⚫"/>
              <a:tabLst>
                <a:tab pos="295275" algn="l"/>
              </a:tabLst>
            </a:pPr>
            <a:r>
              <a:rPr lang="en-US" sz="2000" b="1" spc="-10" dirty="0">
                <a:latin typeface="Georgia"/>
              </a:rPr>
              <a:t>Bone pain,</a:t>
            </a:r>
          </a:p>
          <a:p>
            <a:pPr marL="295275" marR="468630" indent="-273685">
              <a:lnSpc>
                <a:spcPct val="100000"/>
              </a:lnSpc>
              <a:spcBef>
                <a:spcPts val="575"/>
              </a:spcBef>
              <a:buClr>
                <a:srgbClr val="0E6EC5"/>
              </a:buClr>
              <a:buSzPct val="85185"/>
              <a:buFont typeface="Segoe UI Symbol"/>
              <a:buChar char="⚫"/>
              <a:tabLst>
                <a:tab pos="295275" algn="l"/>
              </a:tabLst>
            </a:pPr>
            <a:r>
              <a:rPr lang="en-US" sz="2000" b="1" spc="-10" dirty="0">
                <a:latin typeface="Georgia"/>
              </a:rPr>
              <a:t>Ectopic Soft tissue calcifications (calcinosis), osteoporosis </a:t>
            </a:r>
          </a:p>
          <a:p>
            <a:pPr marL="295275" indent="-273685">
              <a:lnSpc>
                <a:spcPct val="100000"/>
              </a:lnSpc>
              <a:spcBef>
                <a:spcPts val="575"/>
              </a:spcBef>
              <a:buClr>
                <a:srgbClr val="0E6EC5"/>
              </a:buClr>
              <a:buSzPct val="85185"/>
              <a:buFont typeface="Segoe UI Symbol"/>
              <a:buChar char="⚫"/>
              <a:tabLst>
                <a:tab pos="295275" algn="l"/>
              </a:tabLst>
            </a:pPr>
            <a:r>
              <a:rPr lang="en-US" sz="2000" b="1" spc="-10" dirty="0">
                <a:latin typeface="Georgia"/>
              </a:rPr>
              <a:t>Pruritus</a:t>
            </a:r>
          </a:p>
          <a:p>
            <a:pPr marL="295275" indent="-273685">
              <a:lnSpc>
                <a:spcPct val="100000"/>
              </a:lnSpc>
              <a:spcBef>
                <a:spcPts val="575"/>
              </a:spcBef>
              <a:buClr>
                <a:srgbClr val="0E6EC5"/>
              </a:buClr>
              <a:buSzPct val="85185"/>
              <a:buFont typeface="Segoe UI Symbol"/>
              <a:buChar char="⚫"/>
              <a:tabLst>
                <a:tab pos="295275" algn="l"/>
              </a:tabLst>
            </a:pPr>
            <a:r>
              <a:rPr lang="en-US" sz="2000" b="1" spc="-10" dirty="0">
                <a:latin typeface="Georgia"/>
              </a:rPr>
              <a:t>Calciphylaxis (calcific uremic arteriopathy)</a:t>
            </a:r>
          </a:p>
          <a:p>
            <a:pPr marL="21590" indent="0">
              <a:lnSpc>
                <a:spcPct val="100000"/>
              </a:lnSpc>
              <a:spcBef>
                <a:spcPts val="575"/>
              </a:spcBef>
              <a:buClr>
                <a:srgbClr val="0E6EC5"/>
              </a:buClr>
              <a:buSzPct val="85185"/>
              <a:buNone/>
              <a:tabLst>
                <a:tab pos="295275" algn="l"/>
              </a:tabLst>
            </a:pPr>
            <a:r>
              <a:rPr lang="en-US" sz="2000" b="1" spc="-10" dirty="0">
                <a:solidFill>
                  <a:srgbClr val="0070C0"/>
                </a:solidFill>
                <a:latin typeface="Georgia"/>
              </a:rPr>
              <a:t>Labs:</a:t>
            </a:r>
          </a:p>
          <a:p>
            <a:pPr marL="295275" indent="-273685">
              <a:lnSpc>
                <a:spcPct val="100000"/>
              </a:lnSpc>
              <a:buClr>
                <a:srgbClr val="0E6EC5"/>
              </a:buClr>
              <a:buSzPct val="85185"/>
              <a:buFont typeface="Segoe UI Symbol"/>
              <a:buChar char="⚫"/>
              <a:tabLst>
                <a:tab pos="295275" algn="l"/>
              </a:tabLst>
            </a:pPr>
            <a:r>
              <a:rPr lang="en-US" sz="2000" b="1" spc="-10" dirty="0">
                <a:latin typeface="Georgia"/>
              </a:rPr>
              <a:t>Increased PTH</a:t>
            </a:r>
          </a:p>
          <a:p>
            <a:pPr marL="295275" indent="-273685">
              <a:lnSpc>
                <a:spcPct val="100000"/>
              </a:lnSpc>
              <a:spcBef>
                <a:spcPts val="650"/>
              </a:spcBef>
              <a:buClr>
                <a:srgbClr val="0E6EC5"/>
              </a:buClr>
              <a:buSzPct val="85185"/>
              <a:buFont typeface="Segoe UI Symbol"/>
              <a:buChar char="⚫"/>
              <a:tabLst>
                <a:tab pos="295275" algn="l"/>
              </a:tabLst>
            </a:pPr>
            <a:r>
              <a:rPr lang="en-US" sz="2000" b="1" spc="-10" dirty="0">
                <a:latin typeface="Georgia"/>
              </a:rPr>
              <a:t>Normal/low calcium</a:t>
            </a:r>
          </a:p>
          <a:p>
            <a:pPr marL="295275" indent="-273685">
              <a:lnSpc>
                <a:spcPct val="100000"/>
              </a:lnSpc>
              <a:spcBef>
                <a:spcPts val="650"/>
              </a:spcBef>
              <a:buClr>
                <a:srgbClr val="0E6EC5"/>
              </a:buClr>
              <a:buSzPct val="85185"/>
              <a:buFont typeface="Segoe UI Symbol"/>
              <a:buChar char="⚫"/>
              <a:tabLst>
                <a:tab pos="295275" algn="l"/>
              </a:tabLst>
            </a:pPr>
            <a:r>
              <a:rPr lang="en-US" sz="2000" b="1" spc="-10" dirty="0">
                <a:latin typeface="Georgia"/>
              </a:rPr>
              <a:t>high phosphate</a:t>
            </a:r>
          </a:p>
          <a:p>
            <a:pPr marL="364490" indent="-351790">
              <a:lnSpc>
                <a:spcPct val="100000"/>
              </a:lnSpc>
              <a:spcBef>
                <a:spcPts val="575"/>
              </a:spcBef>
              <a:buClr>
                <a:srgbClr val="0E6EC5"/>
              </a:buClr>
              <a:buSzPct val="85416"/>
              <a:buFont typeface="Segoe UI Symbol"/>
              <a:buChar char="⚫"/>
              <a:tabLst>
                <a:tab pos="364490" algn="l"/>
              </a:tabLst>
            </a:pPr>
            <a:endParaRPr lang="en-US" sz="2000" dirty="0">
              <a:latin typeface="Georgia"/>
              <a:cs typeface="Georgia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25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7828" y="150876"/>
            <a:ext cx="8842375" cy="6556375"/>
            <a:chOff x="147828" y="150876"/>
            <a:chExt cx="8842375" cy="6556375"/>
          </a:xfrm>
        </p:grpSpPr>
        <p:sp>
          <p:nvSpPr>
            <p:cNvPr id="3" name="object 3"/>
            <p:cNvSpPr/>
            <p:nvPr/>
          </p:nvSpPr>
          <p:spPr>
            <a:xfrm>
              <a:off x="4267200" y="955547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609600" y="304800"/>
                  </a:moveTo>
                  <a:lnTo>
                    <a:pt x="605599" y="255384"/>
                  </a:lnTo>
                  <a:lnTo>
                    <a:pt x="594042" y="208483"/>
                  </a:lnTo>
                  <a:lnTo>
                    <a:pt x="575564" y="164757"/>
                  </a:lnTo>
                  <a:lnTo>
                    <a:pt x="550760" y="124815"/>
                  </a:lnTo>
                  <a:lnTo>
                    <a:pt x="520293" y="89306"/>
                  </a:lnTo>
                  <a:lnTo>
                    <a:pt x="484771" y="58826"/>
                  </a:lnTo>
                  <a:lnTo>
                    <a:pt x="444842" y="34036"/>
                  </a:lnTo>
                  <a:lnTo>
                    <a:pt x="401116" y="15544"/>
                  </a:lnTo>
                  <a:lnTo>
                    <a:pt x="354215" y="4000"/>
                  </a:lnTo>
                  <a:lnTo>
                    <a:pt x="304800" y="0"/>
                  </a:lnTo>
                  <a:lnTo>
                    <a:pt x="255371" y="4000"/>
                  </a:lnTo>
                  <a:lnTo>
                    <a:pt x="208470" y="15557"/>
                  </a:lnTo>
                  <a:lnTo>
                    <a:pt x="164744" y="34036"/>
                  </a:lnTo>
                  <a:lnTo>
                    <a:pt x="124815" y="58839"/>
                  </a:lnTo>
                  <a:lnTo>
                    <a:pt x="89293" y="89306"/>
                  </a:lnTo>
                  <a:lnTo>
                    <a:pt x="58826" y="124828"/>
                  </a:lnTo>
                  <a:lnTo>
                    <a:pt x="34023" y="164757"/>
                  </a:lnTo>
                  <a:lnTo>
                    <a:pt x="15544" y="208483"/>
                  </a:lnTo>
                  <a:lnTo>
                    <a:pt x="3987" y="255384"/>
                  </a:lnTo>
                  <a:lnTo>
                    <a:pt x="0" y="304800"/>
                  </a:lnTo>
                  <a:lnTo>
                    <a:pt x="3987" y="354228"/>
                  </a:lnTo>
                  <a:lnTo>
                    <a:pt x="15544" y="401129"/>
                  </a:lnTo>
                  <a:lnTo>
                    <a:pt x="34023" y="444855"/>
                  </a:lnTo>
                  <a:lnTo>
                    <a:pt x="58826" y="484797"/>
                  </a:lnTo>
                  <a:lnTo>
                    <a:pt x="89293" y="520306"/>
                  </a:lnTo>
                  <a:lnTo>
                    <a:pt x="124815" y="550773"/>
                  </a:lnTo>
                  <a:lnTo>
                    <a:pt x="164744" y="575576"/>
                  </a:lnTo>
                  <a:lnTo>
                    <a:pt x="208483" y="594055"/>
                  </a:lnTo>
                  <a:lnTo>
                    <a:pt x="255371" y="605612"/>
                  </a:lnTo>
                  <a:lnTo>
                    <a:pt x="304800" y="609600"/>
                  </a:lnTo>
                  <a:lnTo>
                    <a:pt x="354215" y="605612"/>
                  </a:lnTo>
                  <a:lnTo>
                    <a:pt x="401116" y="594055"/>
                  </a:lnTo>
                  <a:lnTo>
                    <a:pt x="444842" y="575576"/>
                  </a:lnTo>
                  <a:lnTo>
                    <a:pt x="484784" y="550773"/>
                  </a:lnTo>
                  <a:lnTo>
                    <a:pt x="520293" y="520306"/>
                  </a:lnTo>
                  <a:lnTo>
                    <a:pt x="550773" y="484784"/>
                  </a:lnTo>
                  <a:lnTo>
                    <a:pt x="575564" y="444855"/>
                  </a:lnTo>
                  <a:lnTo>
                    <a:pt x="594055" y="401116"/>
                  </a:lnTo>
                  <a:lnTo>
                    <a:pt x="605599" y="354228"/>
                  </a:lnTo>
                  <a:lnTo>
                    <a:pt x="609600" y="304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337304" y="1026667"/>
              <a:ext cx="471170" cy="469900"/>
            </a:xfrm>
            <a:custGeom>
              <a:avLst/>
              <a:gdLst/>
              <a:ahLst/>
              <a:cxnLst/>
              <a:rect l="l" t="t" r="r" b="b"/>
              <a:pathLst>
                <a:path w="471170" h="469900">
                  <a:moveTo>
                    <a:pt x="258191" y="0"/>
                  </a:moveTo>
                  <a:lnTo>
                    <a:pt x="234187" y="0"/>
                  </a:lnTo>
                  <a:lnTo>
                    <a:pt x="210058" y="1270"/>
                  </a:lnTo>
                  <a:lnTo>
                    <a:pt x="164211" y="10160"/>
                  </a:lnTo>
                  <a:lnTo>
                    <a:pt x="122300" y="29210"/>
                  </a:lnTo>
                  <a:lnTo>
                    <a:pt x="84836" y="54610"/>
                  </a:lnTo>
                  <a:lnTo>
                    <a:pt x="52959" y="86360"/>
                  </a:lnTo>
                  <a:lnTo>
                    <a:pt x="27940" y="124460"/>
                  </a:lnTo>
                  <a:lnTo>
                    <a:pt x="10160" y="166370"/>
                  </a:lnTo>
                  <a:lnTo>
                    <a:pt x="1016" y="212089"/>
                  </a:lnTo>
                  <a:lnTo>
                    <a:pt x="0" y="236220"/>
                  </a:lnTo>
                  <a:lnTo>
                    <a:pt x="1397" y="260350"/>
                  </a:lnTo>
                  <a:lnTo>
                    <a:pt x="11049" y="306070"/>
                  </a:lnTo>
                  <a:lnTo>
                    <a:pt x="29083" y="347979"/>
                  </a:lnTo>
                  <a:lnTo>
                    <a:pt x="54610" y="386079"/>
                  </a:lnTo>
                  <a:lnTo>
                    <a:pt x="86613" y="417829"/>
                  </a:lnTo>
                  <a:lnTo>
                    <a:pt x="124333" y="443229"/>
                  </a:lnTo>
                  <a:lnTo>
                    <a:pt x="166750" y="461010"/>
                  </a:lnTo>
                  <a:lnTo>
                    <a:pt x="212725" y="469900"/>
                  </a:lnTo>
                  <a:lnTo>
                    <a:pt x="236728" y="469900"/>
                  </a:lnTo>
                  <a:lnTo>
                    <a:pt x="260858" y="468629"/>
                  </a:lnTo>
                  <a:lnTo>
                    <a:pt x="284099" y="466089"/>
                  </a:lnTo>
                  <a:lnTo>
                    <a:pt x="306705" y="459739"/>
                  </a:lnTo>
                  <a:lnTo>
                    <a:pt x="324696" y="453389"/>
                  </a:lnTo>
                  <a:lnTo>
                    <a:pt x="213487" y="453389"/>
                  </a:lnTo>
                  <a:lnTo>
                    <a:pt x="191770" y="449579"/>
                  </a:lnTo>
                  <a:lnTo>
                    <a:pt x="150749" y="436879"/>
                  </a:lnTo>
                  <a:lnTo>
                    <a:pt x="113537" y="416560"/>
                  </a:lnTo>
                  <a:lnTo>
                    <a:pt x="81153" y="389889"/>
                  </a:lnTo>
                  <a:lnTo>
                    <a:pt x="54356" y="358139"/>
                  </a:lnTo>
                  <a:lnTo>
                    <a:pt x="34162" y="321310"/>
                  </a:lnTo>
                  <a:lnTo>
                    <a:pt x="21336" y="279400"/>
                  </a:lnTo>
                  <a:lnTo>
                    <a:pt x="16827" y="236220"/>
                  </a:lnTo>
                  <a:lnTo>
                    <a:pt x="16823" y="233679"/>
                  </a:lnTo>
                  <a:lnTo>
                    <a:pt x="17780" y="213360"/>
                  </a:lnTo>
                  <a:lnTo>
                    <a:pt x="26416" y="170179"/>
                  </a:lnTo>
                  <a:lnTo>
                    <a:pt x="43053" y="130810"/>
                  </a:lnTo>
                  <a:lnTo>
                    <a:pt x="66421" y="96520"/>
                  </a:lnTo>
                  <a:lnTo>
                    <a:pt x="96138" y="66039"/>
                  </a:lnTo>
                  <a:lnTo>
                    <a:pt x="130937" y="43179"/>
                  </a:lnTo>
                  <a:lnTo>
                    <a:pt x="170053" y="26670"/>
                  </a:lnTo>
                  <a:lnTo>
                    <a:pt x="212598" y="17779"/>
                  </a:lnTo>
                  <a:lnTo>
                    <a:pt x="235076" y="16510"/>
                  </a:lnTo>
                  <a:lnTo>
                    <a:pt x="322495" y="16510"/>
                  </a:lnTo>
                  <a:lnTo>
                    <a:pt x="304292" y="10160"/>
                  </a:lnTo>
                  <a:lnTo>
                    <a:pt x="281686" y="3810"/>
                  </a:lnTo>
                  <a:lnTo>
                    <a:pt x="258191" y="0"/>
                  </a:lnTo>
                  <a:close/>
                </a:path>
                <a:path w="471170" h="469900">
                  <a:moveTo>
                    <a:pt x="322495" y="16510"/>
                  </a:moveTo>
                  <a:lnTo>
                    <a:pt x="235076" y="16510"/>
                  </a:lnTo>
                  <a:lnTo>
                    <a:pt x="257429" y="17779"/>
                  </a:lnTo>
                  <a:lnTo>
                    <a:pt x="279146" y="20320"/>
                  </a:lnTo>
                  <a:lnTo>
                    <a:pt x="320294" y="33020"/>
                  </a:lnTo>
                  <a:lnTo>
                    <a:pt x="357378" y="53339"/>
                  </a:lnTo>
                  <a:lnTo>
                    <a:pt x="389890" y="80010"/>
                  </a:lnTo>
                  <a:lnTo>
                    <a:pt x="416560" y="113029"/>
                  </a:lnTo>
                  <a:lnTo>
                    <a:pt x="436880" y="149860"/>
                  </a:lnTo>
                  <a:lnTo>
                    <a:pt x="449580" y="190500"/>
                  </a:lnTo>
                  <a:lnTo>
                    <a:pt x="454088" y="233679"/>
                  </a:lnTo>
                  <a:lnTo>
                    <a:pt x="454092" y="236220"/>
                  </a:lnTo>
                  <a:lnTo>
                    <a:pt x="453136" y="256539"/>
                  </a:lnTo>
                  <a:lnTo>
                    <a:pt x="444500" y="299720"/>
                  </a:lnTo>
                  <a:lnTo>
                    <a:pt x="427990" y="339089"/>
                  </a:lnTo>
                  <a:lnTo>
                    <a:pt x="404495" y="373379"/>
                  </a:lnTo>
                  <a:lnTo>
                    <a:pt x="374904" y="403860"/>
                  </a:lnTo>
                  <a:lnTo>
                    <a:pt x="340106" y="426720"/>
                  </a:lnTo>
                  <a:lnTo>
                    <a:pt x="300863" y="444500"/>
                  </a:lnTo>
                  <a:lnTo>
                    <a:pt x="258318" y="452120"/>
                  </a:lnTo>
                  <a:lnTo>
                    <a:pt x="235838" y="453389"/>
                  </a:lnTo>
                  <a:lnTo>
                    <a:pt x="324696" y="453389"/>
                  </a:lnTo>
                  <a:lnTo>
                    <a:pt x="368173" y="429260"/>
                  </a:lnTo>
                  <a:lnTo>
                    <a:pt x="402844" y="400050"/>
                  </a:lnTo>
                  <a:lnTo>
                    <a:pt x="431292" y="365760"/>
                  </a:lnTo>
                  <a:lnTo>
                    <a:pt x="452882" y="325120"/>
                  </a:lnTo>
                  <a:lnTo>
                    <a:pt x="466344" y="281939"/>
                  </a:lnTo>
                  <a:lnTo>
                    <a:pt x="470916" y="233679"/>
                  </a:lnTo>
                  <a:lnTo>
                    <a:pt x="469519" y="209550"/>
                  </a:lnTo>
                  <a:lnTo>
                    <a:pt x="459994" y="163829"/>
                  </a:lnTo>
                  <a:lnTo>
                    <a:pt x="441960" y="121920"/>
                  </a:lnTo>
                  <a:lnTo>
                    <a:pt x="416433" y="85089"/>
                  </a:lnTo>
                  <a:lnTo>
                    <a:pt x="384301" y="52070"/>
                  </a:lnTo>
                  <a:lnTo>
                    <a:pt x="346710" y="27939"/>
                  </a:lnTo>
                  <a:lnTo>
                    <a:pt x="326136" y="17779"/>
                  </a:lnTo>
                  <a:lnTo>
                    <a:pt x="322495" y="16510"/>
                  </a:lnTo>
                  <a:close/>
                </a:path>
                <a:path w="471170" h="469900">
                  <a:moveTo>
                    <a:pt x="235838" y="33020"/>
                  </a:moveTo>
                  <a:lnTo>
                    <a:pt x="195199" y="36829"/>
                  </a:lnTo>
                  <a:lnTo>
                    <a:pt x="157225" y="49529"/>
                  </a:lnTo>
                  <a:lnTo>
                    <a:pt x="122936" y="67310"/>
                  </a:lnTo>
                  <a:lnTo>
                    <a:pt x="92963" y="92710"/>
                  </a:lnTo>
                  <a:lnTo>
                    <a:pt x="68199" y="121920"/>
                  </a:lnTo>
                  <a:lnTo>
                    <a:pt x="49530" y="156210"/>
                  </a:lnTo>
                  <a:lnTo>
                    <a:pt x="37719" y="194310"/>
                  </a:lnTo>
                  <a:lnTo>
                    <a:pt x="33591" y="233679"/>
                  </a:lnTo>
                  <a:lnTo>
                    <a:pt x="33583" y="236220"/>
                  </a:lnTo>
                  <a:lnTo>
                    <a:pt x="34417" y="255270"/>
                  </a:lnTo>
                  <a:lnTo>
                    <a:pt x="42418" y="294639"/>
                  </a:lnTo>
                  <a:lnTo>
                    <a:pt x="57785" y="331470"/>
                  </a:lnTo>
                  <a:lnTo>
                    <a:pt x="79375" y="363220"/>
                  </a:lnTo>
                  <a:lnTo>
                    <a:pt x="106680" y="391160"/>
                  </a:lnTo>
                  <a:lnTo>
                    <a:pt x="138937" y="412750"/>
                  </a:lnTo>
                  <a:lnTo>
                    <a:pt x="175006" y="427989"/>
                  </a:lnTo>
                  <a:lnTo>
                    <a:pt x="214375" y="435610"/>
                  </a:lnTo>
                  <a:lnTo>
                    <a:pt x="235076" y="436879"/>
                  </a:lnTo>
                  <a:lnTo>
                    <a:pt x="255650" y="435610"/>
                  </a:lnTo>
                  <a:lnTo>
                    <a:pt x="275717" y="433070"/>
                  </a:lnTo>
                  <a:lnTo>
                    <a:pt x="295148" y="427989"/>
                  </a:lnTo>
                  <a:lnTo>
                    <a:pt x="313690" y="421639"/>
                  </a:lnTo>
                  <a:lnTo>
                    <a:pt x="316211" y="420370"/>
                  </a:lnTo>
                  <a:lnTo>
                    <a:pt x="234187" y="420370"/>
                  </a:lnTo>
                  <a:lnTo>
                    <a:pt x="215137" y="419100"/>
                  </a:lnTo>
                  <a:lnTo>
                    <a:pt x="162306" y="405129"/>
                  </a:lnTo>
                  <a:lnTo>
                    <a:pt x="116712" y="377189"/>
                  </a:lnTo>
                  <a:lnTo>
                    <a:pt x="81153" y="337820"/>
                  </a:lnTo>
                  <a:lnTo>
                    <a:pt x="58166" y="289560"/>
                  </a:lnTo>
                  <a:lnTo>
                    <a:pt x="50292" y="233679"/>
                  </a:lnTo>
                  <a:lnTo>
                    <a:pt x="51308" y="214629"/>
                  </a:lnTo>
                  <a:lnTo>
                    <a:pt x="65278" y="162560"/>
                  </a:lnTo>
                  <a:lnTo>
                    <a:pt x="93345" y="116839"/>
                  </a:lnTo>
                  <a:lnTo>
                    <a:pt x="132969" y="81279"/>
                  </a:lnTo>
                  <a:lnTo>
                    <a:pt x="181737" y="57150"/>
                  </a:lnTo>
                  <a:lnTo>
                    <a:pt x="236728" y="49529"/>
                  </a:lnTo>
                  <a:lnTo>
                    <a:pt x="314451" y="49529"/>
                  </a:lnTo>
                  <a:lnTo>
                    <a:pt x="295910" y="41910"/>
                  </a:lnTo>
                  <a:lnTo>
                    <a:pt x="276606" y="36829"/>
                  </a:lnTo>
                  <a:lnTo>
                    <a:pt x="256540" y="34289"/>
                  </a:lnTo>
                  <a:lnTo>
                    <a:pt x="235838" y="33020"/>
                  </a:lnTo>
                  <a:close/>
                </a:path>
                <a:path w="471170" h="469900">
                  <a:moveTo>
                    <a:pt x="314451" y="49529"/>
                  </a:moveTo>
                  <a:lnTo>
                    <a:pt x="236728" y="49529"/>
                  </a:lnTo>
                  <a:lnTo>
                    <a:pt x="255778" y="50800"/>
                  </a:lnTo>
                  <a:lnTo>
                    <a:pt x="273938" y="53339"/>
                  </a:lnTo>
                  <a:lnTo>
                    <a:pt x="324866" y="72389"/>
                  </a:lnTo>
                  <a:lnTo>
                    <a:pt x="367284" y="105410"/>
                  </a:lnTo>
                  <a:lnTo>
                    <a:pt x="398907" y="148589"/>
                  </a:lnTo>
                  <a:lnTo>
                    <a:pt x="417068" y="199389"/>
                  </a:lnTo>
                  <a:lnTo>
                    <a:pt x="420624" y="236220"/>
                  </a:lnTo>
                  <a:lnTo>
                    <a:pt x="419608" y="255270"/>
                  </a:lnTo>
                  <a:lnTo>
                    <a:pt x="405638" y="308610"/>
                  </a:lnTo>
                  <a:lnTo>
                    <a:pt x="377571" y="354329"/>
                  </a:lnTo>
                  <a:lnTo>
                    <a:pt x="338074" y="389889"/>
                  </a:lnTo>
                  <a:lnTo>
                    <a:pt x="289433" y="412750"/>
                  </a:lnTo>
                  <a:lnTo>
                    <a:pt x="234187" y="420370"/>
                  </a:lnTo>
                  <a:lnTo>
                    <a:pt x="316211" y="420370"/>
                  </a:lnTo>
                  <a:lnTo>
                    <a:pt x="363600" y="391160"/>
                  </a:lnTo>
                  <a:lnTo>
                    <a:pt x="391033" y="364489"/>
                  </a:lnTo>
                  <a:lnTo>
                    <a:pt x="412876" y="331470"/>
                  </a:lnTo>
                  <a:lnTo>
                    <a:pt x="428244" y="295910"/>
                  </a:lnTo>
                  <a:lnTo>
                    <a:pt x="436372" y="256539"/>
                  </a:lnTo>
                  <a:lnTo>
                    <a:pt x="437332" y="233679"/>
                  </a:lnTo>
                  <a:lnTo>
                    <a:pt x="436499" y="214629"/>
                  </a:lnTo>
                  <a:lnTo>
                    <a:pt x="428498" y="175260"/>
                  </a:lnTo>
                  <a:lnTo>
                    <a:pt x="413258" y="139700"/>
                  </a:lnTo>
                  <a:lnTo>
                    <a:pt x="391541" y="106679"/>
                  </a:lnTo>
                  <a:lnTo>
                    <a:pt x="364236" y="80010"/>
                  </a:lnTo>
                  <a:lnTo>
                    <a:pt x="332105" y="57150"/>
                  </a:lnTo>
                  <a:lnTo>
                    <a:pt x="314451" y="49529"/>
                  </a:lnTo>
                  <a:close/>
                </a:path>
              </a:pathLst>
            </a:custGeom>
            <a:solidFill>
              <a:srgbClr val="08B7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6972" y="1589519"/>
              <a:ext cx="1712976" cy="7422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6675" y="1589519"/>
              <a:ext cx="1840992" cy="74220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80491" y="1686305"/>
            <a:ext cx="3841750" cy="373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Georgia"/>
                <a:cs typeface="Georgia"/>
              </a:rPr>
              <a:t>Medical</a:t>
            </a:r>
            <a:endParaRPr sz="2400" b="1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810"/>
              </a:spcBef>
            </a:pPr>
            <a:endParaRPr sz="2400" dirty="0">
              <a:latin typeface="Georgia"/>
              <a:cs typeface="Georgia"/>
            </a:endParaRPr>
          </a:p>
          <a:p>
            <a:pPr marL="287020" marR="618490" indent="-274320">
              <a:lnSpc>
                <a:spcPts val="2480"/>
              </a:lnSpc>
              <a:buClr>
                <a:srgbClr val="0E6EC5"/>
              </a:buClr>
              <a:buSzPct val="84782"/>
              <a:buFont typeface="Segoe UI Symbol"/>
              <a:buChar char="⚫"/>
              <a:tabLst>
                <a:tab pos="287020" algn="l"/>
              </a:tabLst>
            </a:pPr>
            <a:r>
              <a:rPr sz="2300" b="1" u="sng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For</a:t>
            </a:r>
            <a:r>
              <a:rPr sz="2300" b="1" u="sng" spc="-2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2300" b="1" u="sng" spc="-1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end-</a:t>
            </a:r>
            <a:r>
              <a:rPr sz="2300" b="1" u="sng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stage</a:t>
            </a:r>
            <a:r>
              <a:rPr sz="2300" b="1" u="sng" spc="-3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2300" b="1" u="sng" spc="-1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renal</a:t>
            </a:r>
            <a:r>
              <a:rPr sz="2300" b="1" spc="-10" dirty="0">
                <a:latin typeface="Georgia"/>
                <a:cs typeface="Georgia"/>
              </a:rPr>
              <a:t> </a:t>
            </a:r>
            <a:r>
              <a:rPr sz="2300" b="1" u="sng" spc="-1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disease</a:t>
            </a:r>
            <a:endParaRPr sz="2300" dirty="0">
              <a:latin typeface="Georgia"/>
              <a:cs typeface="Georgia"/>
            </a:endParaRPr>
          </a:p>
          <a:p>
            <a:pPr marL="361315" indent="-348615">
              <a:lnSpc>
                <a:spcPct val="100000"/>
              </a:lnSpc>
              <a:spcBef>
                <a:spcPts val="245"/>
              </a:spcBef>
              <a:buClr>
                <a:srgbClr val="0E6EC5"/>
              </a:buClr>
              <a:buSzPct val="84782"/>
              <a:buFont typeface="Wingdings"/>
              <a:buChar char=""/>
              <a:tabLst>
                <a:tab pos="361315" algn="l"/>
              </a:tabLst>
            </a:pPr>
            <a:r>
              <a:rPr sz="2300" b="1" spc="-10" dirty="0">
                <a:latin typeface="Georgia"/>
                <a:cs typeface="Georgia"/>
              </a:rPr>
              <a:t>Dialysis</a:t>
            </a:r>
            <a:endParaRPr sz="2300" dirty="0">
              <a:latin typeface="Georgia"/>
              <a:cs typeface="Georgia"/>
            </a:endParaRPr>
          </a:p>
          <a:p>
            <a:pPr marL="286385" indent="-273685">
              <a:lnSpc>
                <a:spcPct val="100000"/>
              </a:lnSpc>
              <a:spcBef>
                <a:spcPts val="275"/>
              </a:spcBef>
              <a:buClr>
                <a:srgbClr val="0E6EC5"/>
              </a:buClr>
              <a:buSzPct val="84782"/>
              <a:buFont typeface="Wingdings"/>
              <a:buChar char=""/>
              <a:tabLst>
                <a:tab pos="286385" algn="l"/>
              </a:tabLst>
            </a:pPr>
            <a:r>
              <a:rPr lang="en-US" sz="2300" b="1" dirty="0">
                <a:latin typeface="Georgia"/>
                <a:cs typeface="Georgia"/>
              </a:rPr>
              <a:t>Calcium and </a:t>
            </a:r>
            <a:r>
              <a:rPr sz="2300" b="1" dirty="0">
                <a:latin typeface="Georgia"/>
                <a:cs typeface="Georgia"/>
              </a:rPr>
              <a:t>Vitamin</a:t>
            </a:r>
            <a:r>
              <a:rPr sz="2300" b="1" spc="-10" dirty="0">
                <a:latin typeface="Georgia"/>
                <a:cs typeface="Georgia"/>
              </a:rPr>
              <a:t> </a:t>
            </a:r>
            <a:r>
              <a:rPr sz="2300" b="1" dirty="0">
                <a:latin typeface="Georgia"/>
                <a:cs typeface="Georgia"/>
              </a:rPr>
              <a:t>D</a:t>
            </a:r>
            <a:r>
              <a:rPr sz="2300" b="1" spc="-20" dirty="0">
                <a:latin typeface="Georgia"/>
                <a:cs typeface="Georgia"/>
              </a:rPr>
              <a:t> </a:t>
            </a:r>
            <a:r>
              <a:rPr sz="2300" b="1" spc="-10" dirty="0">
                <a:latin typeface="Georgia"/>
                <a:cs typeface="Georgia"/>
              </a:rPr>
              <a:t>supplements</a:t>
            </a:r>
            <a:endParaRPr sz="2300" dirty="0">
              <a:latin typeface="Georgia"/>
              <a:cs typeface="Georgia"/>
            </a:endParaRPr>
          </a:p>
          <a:p>
            <a:pPr marL="287020" marR="1154430" indent="-274320">
              <a:lnSpc>
                <a:spcPts val="2480"/>
              </a:lnSpc>
              <a:spcBef>
                <a:spcPts val="595"/>
              </a:spcBef>
              <a:buFont typeface="Wingdings"/>
              <a:buChar char=""/>
              <a:tabLst>
                <a:tab pos="287020" algn="l"/>
                <a:tab pos="361315" algn="l"/>
              </a:tabLst>
            </a:pPr>
            <a:r>
              <a:rPr sz="1950" dirty="0">
                <a:solidFill>
                  <a:srgbClr val="0E6EC5"/>
                </a:solidFill>
                <a:latin typeface="Times New Roman"/>
                <a:cs typeface="Times New Roman"/>
              </a:rPr>
              <a:t>	</a:t>
            </a:r>
            <a:r>
              <a:rPr sz="2300" b="1" dirty="0">
                <a:latin typeface="Georgia"/>
                <a:cs typeface="Georgia"/>
              </a:rPr>
              <a:t>Oral</a:t>
            </a:r>
            <a:r>
              <a:rPr sz="2300" b="1" spc="-15" dirty="0">
                <a:latin typeface="Georgia"/>
                <a:cs typeface="Georgia"/>
              </a:rPr>
              <a:t> </a:t>
            </a:r>
            <a:r>
              <a:rPr sz="2300" b="1" spc="-10" dirty="0">
                <a:latin typeface="Georgia"/>
                <a:cs typeface="Georgia"/>
              </a:rPr>
              <a:t>phosphate binders</a:t>
            </a:r>
            <a:endParaRPr lang="en-US" sz="2300" b="1" spc="-10" dirty="0">
              <a:latin typeface="Georgia"/>
              <a:cs typeface="Georgia"/>
            </a:endParaRPr>
          </a:p>
          <a:p>
            <a:pPr marL="287020" marR="1154430" indent="-274320">
              <a:lnSpc>
                <a:spcPts val="2480"/>
              </a:lnSpc>
              <a:spcBef>
                <a:spcPts val="595"/>
              </a:spcBef>
              <a:buFont typeface="Wingdings"/>
              <a:buChar char=""/>
              <a:tabLst>
                <a:tab pos="287020" algn="l"/>
                <a:tab pos="361315" algn="l"/>
              </a:tabLst>
            </a:pPr>
            <a:r>
              <a:rPr lang="en-US" sz="2300" b="1" spc="-10" dirty="0">
                <a:latin typeface="Georgia"/>
                <a:cs typeface="Georgia"/>
              </a:rPr>
              <a:t>cinacalcet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572000" y="1684985"/>
            <a:ext cx="3958970" cy="39518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Georgia"/>
                <a:cs typeface="Georgia"/>
              </a:rPr>
              <a:t>Surgical</a:t>
            </a:r>
            <a:endParaRPr sz="2400" b="1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755"/>
              </a:spcBef>
            </a:pPr>
            <a:endParaRPr sz="2400" dirty="0">
              <a:latin typeface="Georgia"/>
              <a:cs typeface="Georgia"/>
            </a:endParaRPr>
          </a:p>
          <a:p>
            <a:pPr marL="295910" marR="28575" indent="-274955">
              <a:lnSpc>
                <a:spcPts val="2020"/>
              </a:lnSpc>
              <a:buClr>
                <a:srgbClr val="0E6EC5"/>
              </a:buClr>
              <a:buSzPct val="83333"/>
              <a:buFont typeface="Segoe UI Symbol"/>
              <a:buChar char="⚫"/>
              <a:tabLst>
                <a:tab pos="295910" algn="l"/>
              </a:tabLst>
            </a:pPr>
            <a:r>
              <a:rPr sz="2100" b="1" dirty="0">
                <a:latin typeface="Georgia"/>
                <a:cs typeface="Georgia"/>
              </a:rPr>
              <a:t>For</a:t>
            </a:r>
            <a:r>
              <a:rPr sz="2100" b="1" spc="-10" dirty="0">
                <a:latin typeface="Georgia"/>
                <a:cs typeface="Georgia"/>
              </a:rPr>
              <a:t> end-</a:t>
            </a:r>
            <a:r>
              <a:rPr sz="2100" b="1" dirty="0">
                <a:latin typeface="Georgia"/>
                <a:cs typeface="Georgia"/>
              </a:rPr>
              <a:t>stage</a:t>
            </a:r>
            <a:r>
              <a:rPr sz="2100" b="1" spc="-25" dirty="0">
                <a:latin typeface="Georgia"/>
                <a:cs typeface="Georgia"/>
              </a:rPr>
              <a:t> </a:t>
            </a:r>
            <a:r>
              <a:rPr sz="2100" b="1" spc="-10" dirty="0">
                <a:latin typeface="Georgia"/>
                <a:cs typeface="Georgia"/>
              </a:rPr>
              <a:t>renal </a:t>
            </a:r>
            <a:r>
              <a:rPr sz="2100" b="1" dirty="0">
                <a:latin typeface="Georgia"/>
              </a:rPr>
              <a:t>disease: transplantation</a:t>
            </a:r>
          </a:p>
          <a:p>
            <a:pPr marL="295910" indent="-274320">
              <a:lnSpc>
                <a:spcPct val="100000"/>
              </a:lnSpc>
              <a:spcBef>
                <a:spcPts val="15"/>
              </a:spcBef>
              <a:buClr>
                <a:srgbClr val="0E6EC5"/>
              </a:buClr>
              <a:buSzPct val="83333"/>
              <a:buFont typeface="Segoe UI Symbol"/>
              <a:buChar char="⚫"/>
              <a:tabLst>
                <a:tab pos="295910" algn="l"/>
              </a:tabLst>
            </a:pPr>
            <a:r>
              <a:rPr sz="2100" b="1" dirty="0">
                <a:latin typeface="Georgia"/>
              </a:rPr>
              <a:t>Parathyroidectomy for</a:t>
            </a:r>
          </a:p>
          <a:p>
            <a:pPr marL="364490" indent="-342900">
              <a:buClr>
                <a:srgbClr val="0E6EC5"/>
              </a:buClr>
              <a:buSzPct val="83333"/>
              <a:buFont typeface="Wingdings"/>
              <a:buChar char=""/>
              <a:tabLst>
                <a:tab pos="364490" algn="l"/>
              </a:tabLst>
            </a:pPr>
            <a:r>
              <a:rPr lang="en-US" sz="2100" b="1" dirty="0">
                <a:latin typeface="Georgia"/>
              </a:rPr>
              <a:t>bone pain (most common indication), fractures, or pruritus (80% get relief)</a:t>
            </a:r>
          </a:p>
          <a:p>
            <a:pPr marL="364490" indent="-342900">
              <a:lnSpc>
                <a:spcPct val="100000"/>
              </a:lnSpc>
              <a:buClr>
                <a:srgbClr val="0E6EC5"/>
              </a:buClr>
              <a:buSzPct val="83333"/>
              <a:buFont typeface="Wingdings"/>
              <a:buChar char=""/>
              <a:tabLst>
                <a:tab pos="364490" algn="l"/>
              </a:tabLst>
            </a:pPr>
            <a:r>
              <a:rPr sz="2100" b="1" dirty="0">
                <a:latin typeface="Georgia"/>
                <a:cs typeface="Georgia"/>
              </a:rPr>
              <a:t>Ongoing</a:t>
            </a:r>
            <a:r>
              <a:rPr sz="2100" b="1" spc="-50" dirty="0">
                <a:latin typeface="Georgia"/>
                <a:cs typeface="Georgia"/>
              </a:rPr>
              <a:t> </a:t>
            </a:r>
            <a:r>
              <a:rPr sz="2100" b="1" dirty="0">
                <a:latin typeface="Georgia"/>
                <a:cs typeface="Georgia"/>
              </a:rPr>
              <a:t>bone</a:t>
            </a:r>
            <a:r>
              <a:rPr sz="2100" b="1" spc="-40" dirty="0">
                <a:latin typeface="Georgia"/>
                <a:cs typeface="Georgia"/>
              </a:rPr>
              <a:t> </a:t>
            </a:r>
            <a:r>
              <a:rPr sz="2100" b="1" spc="-20" dirty="0">
                <a:latin typeface="Georgia"/>
                <a:cs typeface="Georgia"/>
              </a:rPr>
              <a:t>loss</a:t>
            </a:r>
            <a:endParaRPr sz="2100" dirty="0">
              <a:latin typeface="Georgia"/>
              <a:cs typeface="Georgia"/>
            </a:endParaRPr>
          </a:p>
          <a:p>
            <a:pPr marL="295910" indent="-274320">
              <a:lnSpc>
                <a:spcPct val="100000"/>
              </a:lnSpc>
              <a:buClr>
                <a:srgbClr val="0E6EC5"/>
              </a:buClr>
              <a:buSzPct val="83333"/>
              <a:buFont typeface="Wingdings"/>
              <a:buChar char=""/>
              <a:tabLst>
                <a:tab pos="295910" algn="l"/>
              </a:tabLst>
            </a:pPr>
            <a:r>
              <a:rPr sz="2100" b="1" dirty="0">
                <a:latin typeface="Georgia"/>
                <a:cs typeface="Georgia"/>
              </a:rPr>
              <a:t>Soft</a:t>
            </a:r>
            <a:r>
              <a:rPr sz="2100" b="1" spc="-40" dirty="0">
                <a:latin typeface="Georgia"/>
                <a:cs typeface="Georgia"/>
              </a:rPr>
              <a:t> </a:t>
            </a:r>
            <a:r>
              <a:rPr sz="2100" b="1" dirty="0">
                <a:latin typeface="Georgia"/>
                <a:cs typeface="Georgia"/>
              </a:rPr>
              <a:t>tissue</a:t>
            </a:r>
            <a:r>
              <a:rPr sz="2100" b="1" spc="-50" dirty="0">
                <a:latin typeface="Georgia"/>
                <a:cs typeface="Georgia"/>
              </a:rPr>
              <a:t> </a:t>
            </a:r>
            <a:r>
              <a:rPr sz="2100" b="1" spc="-10" dirty="0">
                <a:latin typeface="Georgia"/>
                <a:cs typeface="Georgia"/>
              </a:rPr>
              <a:t>calcifications</a:t>
            </a:r>
            <a:endParaRPr lang="en-US" sz="2100" b="1" spc="-10" dirty="0">
              <a:latin typeface="Georgia"/>
              <a:cs typeface="Georgia"/>
            </a:endParaRPr>
          </a:p>
          <a:p>
            <a:pPr marL="295910" indent="-274320">
              <a:lnSpc>
                <a:spcPct val="100000"/>
              </a:lnSpc>
              <a:buClr>
                <a:srgbClr val="0E6EC5"/>
              </a:buClr>
              <a:buSzPct val="83333"/>
              <a:buFont typeface="Wingdings"/>
              <a:buChar char=""/>
              <a:tabLst>
                <a:tab pos="295910" algn="l"/>
              </a:tabLst>
            </a:pPr>
            <a:r>
              <a:rPr lang="en-US" sz="2100" b="1" spc="-10" dirty="0">
                <a:latin typeface="Georgia"/>
                <a:cs typeface="Georgia"/>
              </a:rPr>
              <a:t>calciphylaxis</a:t>
            </a:r>
            <a:endParaRPr sz="2100" dirty="0">
              <a:latin typeface="Georgia"/>
              <a:cs typeface="Georgia"/>
            </a:endParaRPr>
          </a:p>
          <a:p>
            <a:pPr marL="295910" marR="5080" indent="-274955">
              <a:lnSpc>
                <a:spcPct val="80000"/>
              </a:lnSpc>
              <a:spcBef>
                <a:spcPts val="505"/>
              </a:spcBef>
              <a:buFont typeface="Wingdings"/>
              <a:buChar char=""/>
              <a:tabLst>
                <a:tab pos="295910" algn="l"/>
                <a:tab pos="364490" algn="l"/>
                <a:tab pos="951230" algn="l"/>
              </a:tabLst>
            </a:pPr>
            <a:endParaRPr sz="2100" dirty="0">
              <a:latin typeface="Georgia"/>
              <a:cs typeface="Georgi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8330" rIns="0" bIns="0" rtlCol="0">
            <a:spAutoFit/>
          </a:bodyPr>
          <a:lstStyle/>
          <a:p>
            <a:pPr marL="30480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Treatment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7828" y="150876"/>
            <a:ext cx="8842375" cy="6556375"/>
            <a:chOff x="147828" y="150876"/>
            <a:chExt cx="8842375" cy="6556375"/>
          </a:xfrm>
        </p:grpSpPr>
        <p:sp>
          <p:nvSpPr>
            <p:cNvPr id="3" name="object 3"/>
            <p:cNvSpPr/>
            <p:nvPr/>
          </p:nvSpPr>
          <p:spPr>
            <a:xfrm>
              <a:off x="152400" y="1277112"/>
              <a:ext cx="8833485" cy="0"/>
            </a:xfrm>
            <a:custGeom>
              <a:avLst/>
              <a:gdLst/>
              <a:ahLst/>
              <a:cxnLst/>
              <a:rect l="l" t="t" r="r" b="b"/>
              <a:pathLst>
                <a:path w="8833485">
                  <a:moveTo>
                    <a:pt x="0" y="0"/>
                  </a:moveTo>
                  <a:lnTo>
                    <a:pt x="8833104" y="0"/>
                  </a:lnTo>
                </a:path>
              </a:pathLst>
            </a:custGeom>
            <a:ln w="9144">
              <a:solidFill>
                <a:srgbClr val="08B7B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267200" y="955547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609600" y="304800"/>
                  </a:moveTo>
                  <a:lnTo>
                    <a:pt x="605599" y="255384"/>
                  </a:lnTo>
                  <a:lnTo>
                    <a:pt x="594042" y="208483"/>
                  </a:lnTo>
                  <a:lnTo>
                    <a:pt x="575564" y="164757"/>
                  </a:lnTo>
                  <a:lnTo>
                    <a:pt x="550760" y="124815"/>
                  </a:lnTo>
                  <a:lnTo>
                    <a:pt x="520293" y="89306"/>
                  </a:lnTo>
                  <a:lnTo>
                    <a:pt x="484771" y="58826"/>
                  </a:lnTo>
                  <a:lnTo>
                    <a:pt x="444842" y="34036"/>
                  </a:lnTo>
                  <a:lnTo>
                    <a:pt x="401116" y="15544"/>
                  </a:lnTo>
                  <a:lnTo>
                    <a:pt x="354215" y="4000"/>
                  </a:lnTo>
                  <a:lnTo>
                    <a:pt x="304800" y="0"/>
                  </a:lnTo>
                  <a:lnTo>
                    <a:pt x="255371" y="4000"/>
                  </a:lnTo>
                  <a:lnTo>
                    <a:pt x="208470" y="15557"/>
                  </a:lnTo>
                  <a:lnTo>
                    <a:pt x="164744" y="34036"/>
                  </a:lnTo>
                  <a:lnTo>
                    <a:pt x="124815" y="58839"/>
                  </a:lnTo>
                  <a:lnTo>
                    <a:pt x="89293" y="89306"/>
                  </a:lnTo>
                  <a:lnTo>
                    <a:pt x="58826" y="124828"/>
                  </a:lnTo>
                  <a:lnTo>
                    <a:pt x="34023" y="164757"/>
                  </a:lnTo>
                  <a:lnTo>
                    <a:pt x="15544" y="208483"/>
                  </a:lnTo>
                  <a:lnTo>
                    <a:pt x="3987" y="255384"/>
                  </a:lnTo>
                  <a:lnTo>
                    <a:pt x="0" y="304800"/>
                  </a:lnTo>
                  <a:lnTo>
                    <a:pt x="3987" y="354228"/>
                  </a:lnTo>
                  <a:lnTo>
                    <a:pt x="15544" y="401129"/>
                  </a:lnTo>
                  <a:lnTo>
                    <a:pt x="34023" y="444855"/>
                  </a:lnTo>
                  <a:lnTo>
                    <a:pt x="58826" y="484797"/>
                  </a:lnTo>
                  <a:lnTo>
                    <a:pt x="89293" y="520306"/>
                  </a:lnTo>
                  <a:lnTo>
                    <a:pt x="124815" y="550773"/>
                  </a:lnTo>
                  <a:lnTo>
                    <a:pt x="164744" y="575576"/>
                  </a:lnTo>
                  <a:lnTo>
                    <a:pt x="208483" y="594055"/>
                  </a:lnTo>
                  <a:lnTo>
                    <a:pt x="255371" y="605612"/>
                  </a:lnTo>
                  <a:lnTo>
                    <a:pt x="304800" y="609600"/>
                  </a:lnTo>
                  <a:lnTo>
                    <a:pt x="354215" y="605612"/>
                  </a:lnTo>
                  <a:lnTo>
                    <a:pt x="401116" y="594055"/>
                  </a:lnTo>
                  <a:lnTo>
                    <a:pt x="444842" y="575576"/>
                  </a:lnTo>
                  <a:lnTo>
                    <a:pt x="484784" y="550773"/>
                  </a:lnTo>
                  <a:lnTo>
                    <a:pt x="520293" y="520306"/>
                  </a:lnTo>
                  <a:lnTo>
                    <a:pt x="550773" y="484784"/>
                  </a:lnTo>
                  <a:lnTo>
                    <a:pt x="575564" y="444855"/>
                  </a:lnTo>
                  <a:lnTo>
                    <a:pt x="594055" y="401116"/>
                  </a:lnTo>
                  <a:lnTo>
                    <a:pt x="605599" y="354228"/>
                  </a:lnTo>
                  <a:lnTo>
                    <a:pt x="609600" y="304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37304" y="1026667"/>
              <a:ext cx="471170" cy="469900"/>
            </a:xfrm>
            <a:custGeom>
              <a:avLst/>
              <a:gdLst/>
              <a:ahLst/>
              <a:cxnLst/>
              <a:rect l="l" t="t" r="r" b="b"/>
              <a:pathLst>
                <a:path w="471170" h="469900">
                  <a:moveTo>
                    <a:pt x="258191" y="0"/>
                  </a:moveTo>
                  <a:lnTo>
                    <a:pt x="234187" y="0"/>
                  </a:lnTo>
                  <a:lnTo>
                    <a:pt x="210058" y="1270"/>
                  </a:lnTo>
                  <a:lnTo>
                    <a:pt x="164211" y="10160"/>
                  </a:lnTo>
                  <a:lnTo>
                    <a:pt x="122300" y="29210"/>
                  </a:lnTo>
                  <a:lnTo>
                    <a:pt x="84836" y="54610"/>
                  </a:lnTo>
                  <a:lnTo>
                    <a:pt x="52959" y="86360"/>
                  </a:lnTo>
                  <a:lnTo>
                    <a:pt x="27940" y="124460"/>
                  </a:lnTo>
                  <a:lnTo>
                    <a:pt x="10160" y="166370"/>
                  </a:lnTo>
                  <a:lnTo>
                    <a:pt x="1016" y="212089"/>
                  </a:lnTo>
                  <a:lnTo>
                    <a:pt x="0" y="236220"/>
                  </a:lnTo>
                  <a:lnTo>
                    <a:pt x="1397" y="260350"/>
                  </a:lnTo>
                  <a:lnTo>
                    <a:pt x="11049" y="306070"/>
                  </a:lnTo>
                  <a:lnTo>
                    <a:pt x="29083" y="347979"/>
                  </a:lnTo>
                  <a:lnTo>
                    <a:pt x="54610" y="386079"/>
                  </a:lnTo>
                  <a:lnTo>
                    <a:pt x="86613" y="417829"/>
                  </a:lnTo>
                  <a:lnTo>
                    <a:pt x="124333" y="443229"/>
                  </a:lnTo>
                  <a:lnTo>
                    <a:pt x="166750" y="461010"/>
                  </a:lnTo>
                  <a:lnTo>
                    <a:pt x="212725" y="469900"/>
                  </a:lnTo>
                  <a:lnTo>
                    <a:pt x="236728" y="469900"/>
                  </a:lnTo>
                  <a:lnTo>
                    <a:pt x="260858" y="468629"/>
                  </a:lnTo>
                  <a:lnTo>
                    <a:pt x="284099" y="466089"/>
                  </a:lnTo>
                  <a:lnTo>
                    <a:pt x="306705" y="459739"/>
                  </a:lnTo>
                  <a:lnTo>
                    <a:pt x="324696" y="453389"/>
                  </a:lnTo>
                  <a:lnTo>
                    <a:pt x="213487" y="453389"/>
                  </a:lnTo>
                  <a:lnTo>
                    <a:pt x="191770" y="449579"/>
                  </a:lnTo>
                  <a:lnTo>
                    <a:pt x="150749" y="436879"/>
                  </a:lnTo>
                  <a:lnTo>
                    <a:pt x="113537" y="416560"/>
                  </a:lnTo>
                  <a:lnTo>
                    <a:pt x="81153" y="389889"/>
                  </a:lnTo>
                  <a:lnTo>
                    <a:pt x="54356" y="358139"/>
                  </a:lnTo>
                  <a:lnTo>
                    <a:pt x="34162" y="321310"/>
                  </a:lnTo>
                  <a:lnTo>
                    <a:pt x="21336" y="279400"/>
                  </a:lnTo>
                  <a:lnTo>
                    <a:pt x="16827" y="236220"/>
                  </a:lnTo>
                  <a:lnTo>
                    <a:pt x="16823" y="233679"/>
                  </a:lnTo>
                  <a:lnTo>
                    <a:pt x="17780" y="213360"/>
                  </a:lnTo>
                  <a:lnTo>
                    <a:pt x="26416" y="170179"/>
                  </a:lnTo>
                  <a:lnTo>
                    <a:pt x="43053" y="130810"/>
                  </a:lnTo>
                  <a:lnTo>
                    <a:pt x="66421" y="96520"/>
                  </a:lnTo>
                  <a:lnTo>
                    <a:pt x="96138" y="66039"/>
                  </a:lnTo>
                  <a:lnTo>
                    <a:pt x="130937" y="43179"/>
                  </a:lnTo>
                  <a:lnTo>
                    <a:pt x="170053" y="26670"/>
                  </a:lnTo>
                  <a:lnTo>
                    <a:pt x="212598" y="17779"/>
                  </a:lnTo>
                  <a:lnTo>
                    <a:pt x="235076" y="16510"/>
                  </a:lnTo>
                  <a:lnTo>
                    <a:pt x="322495" y="16510"/>
                  </a:lnTo>
                  <a:lnTo>
                    <a:pt x="304292" y="10160"/>
                  </a:lnTo>
                  <a:lnTo>
                    <a:pt x="281686" y="3810"/>
                  </a:lnTo>
                  <a:lnTo>
                    <a:pt x="258191" y="0"/>
                  </a:lnTo>
                  <a:close/>
                </a:path>
                <a:path w="471170" h="469900">
                  <a:moveTo>
                    <a:pt x="322495" y="16510"/>
                  </a:moveTo>
                  <a:lnTo>
                    <a:pt x="235076" y="16510"/>
                  </a:lnTo>
                  <a:lnTo>
                    <a:pt x="257429" y="17779"/>
                  </a:lnTo>
                  <a:lnTo>
                    <a:pt x="279146" y="20320"/>
                  </a:lnTo>
                  <a:lnTo>
                    <a:pt x="320294" y="33020"/>
                  </a:lnTo>
                  <a:lnTo>
                    <a:pt x="357378" y="53339"/>
                  </a:lnTo>
                  <a:lnTo>
                    <a:pt x="389890" y="80010"/>
                  </a:lnTo>
                  <a:lnTo>
                    <a:pt x="416560" y="113029"/>
                  </a:lnTo>
                  <a:lnTo>
                    <a:pt x="436880" y="149860"/>
                  </a:lnTo>
                  <a:lnTo>
                    <a:pt x="449580" y="190500"/>
                  </a:lnTo>
                  <a:lnTo>
                    <a:pt x="454088" y="233679"/>
                  </a:lnTo>
                  <a:lnTo>
                    <a:pt x="454092" y="236220"/>
                  </a:lnTo>
                  <a:lnTo>
                    <a:pt x="453136" y="256539"/>
                  </a:lnTo>
                  <a:lnTo>
                    <a:pt x="444500" y="299720"/>
                  </a:lnTo>
                  <a:lnTo>
                    <a:pt x="427990" y="339089"/>
                  </a:lnTo>
                  <a:lnTo>
                    <a:pt x="404495" y="373379"/>
                  </a:lnTo>
                  <a:lnTo>
                    <a:pt x="374904" y="403860"/>
                  </a:lnTo>
                  <a:lnTo>
                    <a:pt x="340106" y="426720"/>
                  </a:lnTo>
                  <a:lnTo>
                    <a:pt x="300863" y="444500"/>
                  </a:lnTo>
                  <a:lnTo>
                    <a:pt x="258318" y="452120"/>
                  </a:lnTo>
                  <a:lnTo>
                    <a:pt x="235838" y="453389"/>
                  </a:lnTo>
                  <a:lnTo>
                    <a:pt x="324696" y="453389"/>
                  </a:lnTo>
                  <a:lnTo>
                    <a:pt x="368173" y="429260"/>
                  </a:lnTo>
                  <a:lnTo>
                    <a:pt x="402844" y="400050"/>
                  </a:lnTo>
                  <a:lnTo>
                    <a:pt x="431292" y="365760"/>
                  </a:lnTo>
                  <a:lnTo>
                    <a:pt x="452882" y="325120"/>
                  </a:lnTo>
                  <a:lnTo>
                    <a:pt x="466344" y="281939"/>
                  </a:lnTo>
                  <a:lnTo>
                    <a:pt x="470916" y="233679"/>
                  </a:lnTo>
                  <a:lnTo>
                    <a:pt x="469519" y="209550"/>
                  </a:lnTo>
                  <a:lnTo>
                    <a:pt x="459994" y="163829"/>
                  </a:lnTo>
                  <a:lnTo>
                    <a:pt x="441960" y="121920"/>
                  </a:lnTo>
                  <a:lnTo>
                    <a:pt x="416433" y="85089"/>
                  </a:lnTo>
                  <a:lnTo>
                    <a:pt x="384301" y="52070"/>
                  </a:lnTo>
                  <a:lnTo>
                    <a:pt x="346710" y="27939"/>
                  </a:lnTo>
                  <a:lnTo>
                    <a:pt x="326136" y="17779"/>
                  </a:lnTo>
                  <a:lnTo>
                    <a:pt x="322495" y="16510"/>
                  </a:lnTo>
                  <a:close/>
                </a:path>
                <a:path w="471170" h="469900">
                  <a:moveTo>
                    <a:pt x="235838" y="33020"/>
                  </a:moveTo>
                  <a:lnTo>
                    <a:pt x="195199" y="36829"/>
                  </a:lnTo>
                  <a:lnTo>
                    <a:pt x="157225" y="49529"/>
                  </a:lnTo>
                  <a:lnTo>
                    <a:pt x="122936" y="67310"/>
                  </a:lnTo>
                  <a:lnTo>
                    <a:pt x="92963" y="92710"/>
                  </a:lnTo>
                  <a:lnTo>
                    <a:pt x="68199" y="121920"/>
                  </a:lnTo>
                  <a:lnTo>
                    <a:pt x="49530" y="156210"/>
                  </a:lnTo>
                  <a:lnTo>
                    <a:pt x="37719" y="194310"/>
                  </a:lnTo>
                  <a:lnTo>
                    <a:pt x="33591" y="233679"/>
                  </a:lnTo>
                  <a:lnTo>
                    <a:pt x="33583" y="236220"/>
                  </a:lnTo>
                  <a:lnTo>
                    <a:pt x="34417" y="255270"/>
                  </a:lnTo>
                  <a:lnTo>
                    <a:pt x="42418" y="294639"/>
                  </a:lnTo>
                  <a:lnTo>
                    <a:pt x="57785" y="331470"/>
                  </a:lnTo>
                  <a:lnTo>
                    <a:pt x="79375" y="363220"/>
                  </a:lnTo>
                  <a:lnTo>
                    <a:pt x="106680" y="391160"/>
                  </a:lnTo>
                  <a:lnTo>
                    <a:pt x="138937" y="412750"/>
                  </a:lnTo>
                  <a:lnTo>
                    <a:pt x="175006" y="427989"/>
                  </a:lnTo>
                  <a:lnTo>
                    <a:pt x="214375" y="435610"/>
                  </a:lnTo>
                  <a:lnTo>
                    <a:pt x="235076" y="436879"/>
                  </a:lnTo>
                  <a:lnTo>
                    <a:pt x="255650" y="435610"/>
                  </a:lnTo>
                  <a:lnTo>
                    <a:pt x="275717" y="433070"/>
                  </a:lnTo>
                  <a:lnTo>
                    <a:pt x="295148" y="427989"/>
                  </a:lnTo>
                  <a:lnTo>
                    <a:pt x="313690" y="421639"/>
                  </a:lnTo>
                  <a:lnTo>
                    <a:pt x="316211" y="420370"/>
                  </a:lnTo>
                  <a:lnTo>
                    <a:pt x="234187" y="420370"/>
                  </a:lnTo>
                  <a:lnTo>
                    <a:pt x="215137" y="419100"/>
                  </a:lnTo>
                  <a:lnTo>
                    <a:pt x="162306" y="405129"/>
                  </a:lnTo>
                  <a:lnTo>
                    <a:pt x="116712" y="377189"/>
                  </a:lnTo>
                  <a:lnTo>
                    <a:pt x="81153" y="337820"/>
                  </a:lnTo>
                  <a:lnTo>
                    <a:pt x="58166" y="289560"/>
                  </a:lnTo>
                  <a:lnTo>
                    <a:pt x="50292" y="233679"/>
                  </a:lnTo>
                  <a:lnTo>
                    <a:pt x="51308" y="214629"/>
                  </a:lnTo>
                  <a:lnTo>
                    <a:pt x="65278" y="162560"/>
                  </a:lnTo>
                  <a:lnTo>
                    <a:pt x="93345" y="116839"/>
                  </a:lnTo>
                  <a:lnTo>
                    <a:pt x="132969" y="81279"/>
                  </a:lnTo>
                  <a:lnTo>
                    <a:pt x="181737" y="57150"/>
                  </a:lnTo>
                  <a:lnTo>
                    <a:pt x="236728" y="49529"/>
                  </a:lnTo>
                  <a:lnTo>
                    <a:pt x="314451" y="49529"/>
                  </a:lnTo>
                  <a:lnTo>
                    <a:pt x="295910" y="41910"/>
                  </a:lnTo>
                  <a:lnTo>
                    <a:pt x="276606" y="36829"/>
                  </a:lnTo>
                  <a:lnTo>
                    <a:pt x="256540" y="34289"/>
                  </a:lnTo>
                  <a:lnTo>
                    <a:pt x="235838" y="33020"/>
                  </a:lnTo>
                  <a:close/>
                </a:path>
                <a:path w="471170" h="469900">
                  <a:moveTo>
                    <a:pt x="314451" y="49529"/>
                  </a:moveTo>
                  <a:lnTo>
                    <a:pt x="236728" y="49529"/>
                  </a:lnTo>
                  <a:lnTo>
                    <a:pt x="255778" y="50800"/>
                  </a:lnTo>
                  <a:lnTo>
                    <a:pt x="273938" y="53339"/>
                  </a:lnTo>
                  <a:lnTo>
                    <a:pt x="324866" y="72389"/>
                  </a:lnTo>
                  <a:lnTo>
                    <a:pt x="367284" y="105410"/>
                  </a:lnTo>
                  <a:lnTo>
                    <a:pt x="398907" y="148589"/>
                  </a:lnTo>
                  <a:lnTo>
                    <a:pt x="417068" y="199389"/>
                  </a:lnTo>
                  <a:lnTo>
                    <a:pt x="420624" y="236220"/>
                  </a:lnTo>
                  <a:lnTo>
                    <a:pt x="419608" y="255270"/>
                  </a:lnTo>
                  <a:lnTo>
                    <a:pt x="405638" y="308610"/>
                  </a:lnTo>
                  <a:lnTo>
                    <a:pt x="377571" y="354329"/>
                  </a:lnTo>
                  <a:lnTo>
                    <a:pt x="338074" y="389889"/>
                  </a:lnTo>
                  <a:lnTo>
                    <a:pt x="289433" y="412750"/>
                  </a:lnTo>
                  <a:lnTo>
                    <a:pt x="234187" y="420370"/>
                  </a:lnTo>
                  <a:lnTo>
                    <a:pt x="316211" y="420370"/>
                  </a:lnTo>
                  <a:lnTo>
                    <a:pt x="363600" y="391160"/>
                  </a:lnTo>
                  <a:lnTo>
                    <a:pt x="391033" y="364489"/>
                  </a:lnTo>
                  <a:lnTo>
                    <a:pt x="412876" y="331470"/>
                  </a:lnTo>
                  <a:lnTo>
                    <a:pt x="428244" y="295910"/>
                  </a:lnTo>
                  <a:lnTo>
                    <a:pt x="436372" y="256539"/>
                  </a:lnTo>
                  <a:lnTo>
                    <a:pt x="437332" y="233679"/>
                  </a:lnTo>
                  <a:lnTo>
                    <a:pt x="436499" y="214629"/>
                  </a:lnTo>
                  <a:lnTo>
                    <a:pt x="428498" y="175260"/>
                  </a:lnTo>
                  <a:lnTo>
                    <a:pt x="413258" y="139700"/>
                  </a:lnTo>
                  <a:lnTo>
                    <a:pt x="391541" y="106679"/>
                  </a:lnTo>
                  <a:lnTo>
                    <a:pt x="364236" y="80010"/>
                  </a:lnTo>
                  <a:lnTo>
                    <a:pt x="332105" y="57150"/>
                  </a:lnTo>
                  <a:lnTo>
                    <a:pt x="314451" y="49529"/>
                  </a:lnTo>
                  <a:close/>
                </a:path>
              </a:pathLst>
            </a:custGeom>
            <a:solidFill>
              <a:srgbClr val="08B7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4562855" y="1575816"/>
            <a:ext cx="9525" cy="4819015"/>
          </a:xfrm>
          <a:custGeom>
            <a:avLst/>
            <a:gdLst/>
            <a:ahLst/>
            <a:cxnLst/>
            <a:rect l="l" t="t" r="r" b="b"/>
            <a:pathLst>
              <a:path w="9525" h="4819015">
                <a:moveTo>
                  <a:pt x="0" y="4818888"/>
                </a:moveTo>
                <a:lnTo>
                  <a:pt x="9144" y="0"/>
                </a:lnTo>
              </a:path>
            </a:pathLst>
          </a:custGeom>
          <a:ln w="9144">
            <a:solidFill>
              <a:srgbClr val="04607A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4800" y="1395729"/>
            <a:ext cx="4328159" cy="42569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95"/>
              </a:spcBef>
              <a:buClr>
                <a:srgbClr val="0E6EC5"/>
              </a:buClr>
              <a:buSzPct val="84000"/>
              <a:buFont typeface="Segoe UI Symbol"/>
              <a:buChar char="⚫"/>
              <a:tabLst>
                <a:tab pos="287020" algn="l"/>
              </a:tabLst>
            </a:pPr>
            <a:r>
              <a:rPr sz="2500" b="1" spc="-10" dirty="0">
                <a:latin typeface="Georgia"/>
              </a:rPr>
              <a:t>Since secondary hyperparathyroidism is always multiglandular,</a:t>
            </a:r>
            <a:r>
              <a:rPr lang="en-US" sz="2500" b="1" spc="-10" dirty="0">
                <a:latin typeface="Georgia"/>
              </a:rPr>
              <a:t> Surgery involves total parathyroidectomy with </a:t>
            </a:r>
            <a:r>
              <a:rPr lang="en-US" sz="2500" b="1" spc="-10" dirty="0" err="1">
                <a:latin typeface="Georgia"/>
              </a:rPr>
              <a:t>autotransplantation</a:t>
            </a:r>
            <a:r>
              <a:rPr lang="en-US" sz="2500" b="1" spc="-10" dirty="0">
                <a:latin typeface="Georgia"/>
              </a:rPr>
              <a:t> (in forearm)  or subtotal parathyroidectomy </a:t>
            </a:r>
            <a:r>
              <a:rPr sz="2500" b="1" spc="-10" dirty="0">
                <a:latin typeface="Georgia"/>
              </a:rPr>
              <a:t> (three and one-half gland</a:t>
            </a:r>
            <a:r>
              <a:rPr lang="en-US" sz="2500" b="1" spc="-10" dirty="0">
                <a:latin typeface="Georgia"/>
              </a:rPr>
              <a:t>s</a:t>
            </a:r>
            <a:r>
              <a:rPr sz="2500" b="1" spc="-10" dirty="0">
                <a:latin typeface="Georgia"/>
              </a:rPr>
              <a:t>) </a:t>
            </a:r>
            <a:endParaRPr lang="en-US" sz="2500" b="1" spc="-10" dirty="0">
              <a:latin typeface="Georgia"/>
            </a:endParaRPr>
          </a:p>
          <a:p>
            <a:pPr marL="287020" marR="5080" indent="-274320">
              <a:lnSpc>
                <a:spcPct val="100000"/>
              </a:lnSpc>
              <a:spcBef>
                <a:spcPts val="95"/>
              </a:spcBef>
              <a:buClr>
                <a:srgbClr val="0E6EC5"/>
              </a:buClr>
              <a:buSzPct val="84000"/>
              <a:buFont typeface="Segoe UI Symbol"/>
              <a:buChar char="⚫"/>
              <a:tabLst>
                <a:tab pos="287020" algn="l"/>
              </a:tabLst>
            </a:pPr>
            <a:endParaRPr sz="2500" dirty="0">
              <a:latin typeface="Georgia"/>
              <a:cs typeface="Georgia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67324" y="2362200"/>
            <a:ext cx="3800475" cy="226466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80491" y="-94713"/>
            <a:ext cx="7886700" cy="1325563"/>
          </a:xfrm>
          <a:prstGeom prst="rect">
            <a:avLst/>
          </a:prstGeom>
        </p:spPr>
        <p:txBody>
          <a:bodyPr vert="horz" wrap="square" lIns="0" tIns="208330" rIns="0" bIns="0" rtlCol="0">
            <a:spAutoFit/>
          </a:bodyPr>
          <a:lstStyle/>
          <a:p>
            <a:pPr marL="1433830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latin typeface="Times New Roman"/>
                <a:cs typeface="Times New Roman"/>
              </a:rPr>
              <a:t>Tertiary</a:t>
            </a:r>
            <a:r>
              <a:rPr spc="-17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Hyperparathyroidism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sz="half" idx="2"/>
          </p:nvPr>
        </p:nvSpPr>
        <p:spPr>
          <a:xfrm>
            <a:off x="313190" y="1143000"/>
            <a:ext cx="4266184" cy="52245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chemeClr val="tx1"/>
                </a:solidFill>
              </a:rPr>
              <a:t>Definition</a:t>
            </a:r>
          </a:p>
          <a:p>
            <a:pPr>
              <a:lnSpc>
                <a:spcPct val="100000"/>
              </a:lnSpc>
              <a:spcBef>
                <a:spcPts val="765"/>
              </a:spcBef>
            </a:pPr>
            <a:endParaRPr spc="-10" dirty="0"/>
          </a:p>
          <a:p>
            <a:pPr marL="287020" marR="5080" indent="-274320">
              <a:lnSpc>
                <a:spcPct val="100000"/>
              </a:lnSpc>
              <a:buClr>
                <a:srgbClr val="0E6EC5"/>
              </a:buClr>
              <a:buSzPct val="85416"/>
              <a:buFont typeface="Segoe UI Symbol"/>
              <a:buChar char="⚫"/>
              <a:tabLst>
                <a:tab pos="287020" algn="l"/>
              </a:tabLst>
            </a:pPr>
            <a:r>
              <a:rPr lang="en-US" dirty="0">
                <a:solidFill>
                  <a:srgbClr val="000000"/>
                </a:solidFill>
              </a:rPr>
              <a:t>Renal disease now corrected with transplant</a:t>
            </a:r>
          </a:p>
          <a:p>
            <a:pPr marL="287020" marR="5080" indent="-274320">
              <a:lnSpc>
                <a:spcPct val="100000"/>
              </a:lnSpc>
              <a:buClr>
                <a:srgbClr val="0E6EC5"/>
              </a:buClr>
              <a:buSzPct val="85416"/>
              <a:buFont typeface="Segoe UI Symbol"/>
              <a:buChar char="⚫"/>
              <a:tabLst>
                <a:tab pos="287020" algn="l"/>
              </a:tabLst>
            </a:pPr>
            <a:r>
              <a:rPr dirty="0">
                <a:solidFill>
                  <a:srgbClr val="000000"/>
                </a:solidFill>
              </a:rPr>
              <a:t>One or more of the hyperplastic glands of becomes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spc="-35" dirty="0">
                <a:solidFill>
                  <a:srgbClr val="000000"/>
                </a:solidFill>
              </a:rPr>
              <a:t>an </a:t>
            </a:r>
            <a:r>
              <a:rPr dirty="0">
                <a:solidFill>
                  <a:srgbClr val="000000"/>
                </a:solidFill>
              </a:rPr>
              <a:t>autonomous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producer </a:t>
            </a:r>
            <a:r>
              <a:rPr dirty="0">
                <a:solidFill>
                  <a:srgbClr val="000000"/>
                </a:solidFill>
              </a:rPr>
              <a:t>of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spc="-25" dirty="0">
                <a:solidFill>
                  <a:srgbClr val="000000"/>
                </a:solidFill>
              </a:rPr>
              <a:t>PTH</a:t>
            </a:r>
            <a:endParaRPr lang="en-US" spc="-25" dirty="0">
              <a:solidFill>
                <a:srgbClr val="000000"/>
              </a:solidFill>
            </a:endParaRPr>
          </a:p>
          <a:p>
            <a:pPr marL="287020" marR="5080" indent="-274320">
              <a:lnSpc>
                <a:spcPct val="100000"/>
              </a:lnSpc>
              <a:buClr>
                <a:srgbClr val="0E6EC5"/>
              </a:buClr>
              <a:buSzPct val="85416"/>
              <a:buFont typeface="Segoe UI Symbol"/>
              <a:buChar char="⚫"/>
              <a:tabLst>
                <a:tab pos="287020" algn="l"/>
              </a:tabLst>
            </a:pPr>
            <a:r>
              <a:rPr lang="en-US" dirty="0">
                <a:solidFill>
                  <a:srgbClr val="000000"/>
                </a:solidFill>
              </a:rPr>
              <a:t>similar lab values as primary hyperparathyroidism (hyperplasia) 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sz="half" idx="3"/>
          </p:nvPr>
        </p:nvSpPr>
        <p:spPr>
          <a:xfrm>
            <a:off x="4913209" y="1230850"/>
            <a:ext cx="3888104" cy="27243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80"/>
              </a:spcBef>
            </a:pPr>
            <a:endParaRPr spc="-10" dirty="0"/>
          </a:p>
          <a:p>
            <a:pPr marL="295910" marR="5080" indent="-274955">
              <a:lnSpc>
                <a:spcPct val="80000"/>
              </a:lnSpc>
              <a:spcBef>
                <a:spcPts val="550"/>
              </a:spcBef>
              <a:buClr>
                <a:srgbClr val="0E6EC5"/>
              </a:buClr>
              <a:buSzPct val="84782"/>
              <a:buFont typeface="Segoe UI Symbol"/>
              <a:buChar char="⚫"/>
              <a:tabLst>
                <a:tab pos="295910" algn="l"/>
              </a:tabLst>
            </a:pPr>
            <a:r>
              <a:rPr sz="2300" dirty="0">
                <a:solidFill>
                  <a:srgbClr val="000000"/>
                </a:solidFill>
              </a:rPr>
              <a:t>Patients</a:t>
            </a:r>
            <a:r>
              <a:rPr sz="2300" spc="-30" dirty="0">
                <a:solidFill>
                  <a:srgbClr val="000000"/>
                </a:solidFill>
              </a:rPr>
              <a:t> </a:t>
            </a:r>
            <a:r>
              <a:rPr sz="2300" dirty="0">
                <a:solidFill>
                  <a:srgbClr val="000000"/>
                </a:solidFill>
              </a:rPr>
              <a:t>who</a:t>
            </a:r>
            <a:r>
              <a:rPr sz="2300" spc="-25" dirty="0">
                <a:solidFill>
                  <a:srgbClr val="000000"/>
                </a:solidFill>
              </a:rPr>
              <a:t> </a:t>
            </a:r>
            <a:r>
              <a:rPr sz="2300" dirty="0">
                <a:solidFill>
                  <a:srgbClr val="000000"/>
                </a:solidFill>
              </a:rPr>
              <a:t>remain</a:t>
            </a:r>
            <a:r>
              <a:rPr sz="2300" spc="-20" dirty="0">
                <a:solidFill>
                  <a:srgbClr val="000000"/>
                </a:solidFill>
              </a:rPr>
              <a:t> </a:t>
            </a:r>
            <a:r>
              <a:rPr sz="2300" spc="-25" dirty="0">
                <a:solidFill>
                  <a:srgbClr val="000000"/>
                </a:solidFill>
              </a:rPr>
              <a:t>on </a:t>
            </a:r>
            <a:r>
              <a:rPr sz="2300" dirty="0">
                <a:solidFill>
                  <a:srgbClr val="000000"/>
                </a:solidFill>
              </a:rPr>
              <a:t>dialysis</a:t>
            </a:r>
            <a:r>
              <a:rPr sz="2300" spc="-30" dirty="0">
                <a:solidFill>
                  <a:srgbClr val="000000"/>
                </a:solidFill>
              </a:rPr>
              <a:t> </a:t>
            </a:r>
            <a:r>
              <a:rPr sz="2300" spc="-25" dirty="0">
                <a:solidFill>
                  <a:srgbClr val="000000"/>
                </a:solidFill>
              </a:rPr>
              <a:t>and </a:t>
            </a:r>
            <a:r>
              <a:rPr sz="2300" dirty="0">
                <a:solidFill>
                  <a:srgbClr val="000000"/>
                </a:solidFill>
              </a:rPr>
              <a:t>spontaneously</a:t>
            </a:r>
            <a:r>
              <a:rPr sz="2300" spc="-55" dirty="0">
                <a:solidFill>
                  <a:srgbClr val="000000"/>
                </a:solidFill>
              </a:rPr>
              <a:t> </a:t>
            </a:r>
            <a:r>
              <a:rPr sz="2300" spc="-10" dirty="0">
                <a:solidFill>
                  <a:srgbClr val="000000"/>
                </a:solidFill>
              </a:rPr>
              <a:t>progress </a:t>
            </a:r>
            <a:r>
              <a:rPr sz="2300" dirty="0">
                <a:solidFill>
                  <a:srgbClr val="000000"/>
                </a:solidFill>
              </a:rPr>
              <a:t>from</a:t>
            </a:r>
            <a:r>
              <a:rPr sz="2300" spc="-25" dirty="0">
                <a:solidFill>
                  <a:srgbClr val="000000"/>
                </a:solidFill>
              </a:rPr>
              <a:t> </a:t>
            </a:r>
            <a:r>
              <a:rPr sz="2300" dirty="0">
                <a:solidFill>
                  <a:srgbClr val="000000"/>
                </a:solidFill>
              </a:rPr>
              <a:t>secondary</a:t>
            </a:r>
            <a:r>
              <a:rPr sz="2300" spc="-30" dirty="0">
                <a:solidFill>
                  <a:srgbClr val="000000"/>
                </a:solidFill>
              </a:rPr>
              <a:t> </a:t>
            </a:r>
            <a:r>
              <a:rPr sz="2300" spc="-25" dirty="0">
                <a:solidFill>
                  <a:srgbClr val="000000"/>
                </a:solidFill>
              </a:rPr>
              <a:t>to </a:t>
            </a:r>
            <a:r>
              <a:rPr sz="2300" spc="-10" dirty="0">
                <a:solidFill>
                  <a:srgbClr val="000000"/>
                </a:solidFill>
              </a:rPr>
              <a:t>tertiary hyperparathyroidism </a:t>
            </a:r>
            <a:r>
              <a:rPr sz="2300" dirty="0">
                <a:solidFill>
                  <a:srgbClr val="000000"/>
                </a:solidFill>
              </a:rPr>
              <a:t>marked</a:t>
            </a:r>
            <a:r>
              <a:rPr sz="2300" spc="-10" dirty="0">
                <a:solidFill>
                  <a:srgbClr val="000000"/>
                </a:solidFill>
              </a:rPr>
              <a:t> </a:t>
            </a:r>
            <a:r>
              <a:rPr sz="2300" dirty="0">
                <a:solidFill>
                  <a:srgbClr val="000000"/>
                </a:solidFill>
              </a:rPr>
              <a:t>by</a:t>
            </a:r>
            <a:r>
              <a:rPr sz="2300" spc="-20" dirty="0">
                <a:solidFill>
                  <a:srgbClr val="000000"/>
                </a:solidFill>
              </a:rPr>
              <a:t> </a:t>
            </a:r>
            <a:r>
              <a:rPr sz="2300" dirty="0">
                <a:solidFill>
                  <a:srgbClr val="000000"/>
                </a:solidFill>
              </a:rPr>
              <a:t>the</a:t>
            </a:r>
            <a:r>
              <a:rPr sz="2300" spc="-25" dirty="0">
                <a:solidFill>
                  <a:srgbClr val="000000"/>
                </a:solidFill>
              </a:rPr>
              <a:t> </a:t>
            </a:r>
            <a:r>
              <a:rPr sz="2300" dirty="0">
                <a:solidFill>
                  <a:srgbClr val="000000"/>
                </a:solidFill>
              </a:rPr>
              <a:t>onset</a:t>
            </a:r>
            <a:r>
              <a:rPr sz="2300" spc="-5" dirty="0">
                <a:solidFill>
                  <a:srgbClr val="000000"/>
                </a:solidFill>
              </a:rPr>
              <a:t> </a:t>
            </a:r>
            <a:r>
              <a:rPr sz="2300" spc="-25" dirty="0">
                <a:solidFill>
                  <a:srgbClr val="000000"/>
                </a:solidFill>
              </a:rPr>
              <a:t>of </a:t>
            </a:r>
            <a:r>
              <a:rPr sz="2300" spc="-10" dirty="0">
                <a:solidFill>
                  <a:srgbClr val="000000"/>
                </a:solidFill>
              </a:rPr>
              <a:t>hypercalcemia.</a:t>
            </a:r>
            <a:endParaRPr sz="23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7828" y="150876"/>
            <a:ext cx="8842375" cy="6556375"/>
            <a:chOff x="147828" y="150876"/>
            <a:chExt cx="8842375" cy="6556375"/>
          </a:xfrm>
        </p:grpSpPr>
        <p:sp>
          <p:nvSpPr>
            <p:cNvPr id="3" name="object 3"/>
            <p:cNvSpPr/>
            <p:nvPr/>
          </p:nvSpPr>
          <p:spPr>
            <a:xfrm>
              <a:off x="149352" y="6388608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4" y="0"/>
                  </a:moveTo>
                  <a:lnTo>
                    <a:pt x="0" y="0"/>
                  </a:lnTo>
                  <a:lnTo>
                    <a:pt x="0" y="309371"/>
                  </a:lnTo>
                  <a:lnTo>
                    <a:pt x="8833104" y="309371"/>
                  </a:lnTo>
                  <a:lnTo>
                    <a:pt x="8833104" y="0"/>
                  </a:lnTo>
                  <a:close/>
                </a:path>
              </a:pathLst>
            </a:custGeom>
            <a:solidFill>
              <a:srgbClr val="0AD0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400" y="155448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6547104"/>
                  </a:moveTo>
                  <a:lnTo>
                    <a:pt x="8833104" y="6547104"/>
                  </a:lnTo>
                  <a:lnTo>
                    <a:pt x="8833104" y="0"/>
                  </a:lnTo>
                  <a:lnTo>
                    <a:pt x="0" y="0"/>
                  </a:lnTo>
                  <a:lnTo>
                    <a:pt x="0" y="6547104"/>
                  </a:lnTo>
                  <a:close/>
                </a:path>
              </a:pathLst>
            </a:custGeom>
            <a:ln w="9143">
              <a:solidFill>
                <a:srgbClr val="08B7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2400" y="1277112"/>
              <a:ext cx="8833485" cy="0"/>
            </a:xfrm>
            <a:custGeom>
              <a:avLst/>
              <a:gdLst/>
              <a:ahLst/>
              <a:cxnLst/>
              <a:rect l="l" t="t" r="r" b="b"/>
              <a:pathLst>
                <a:path w="8833485">
                  <a:moveTo>
                    <a:pt x="0" y="0"/>
                  </a:moveTo>
                  <a:lnTo>
                    <a:pt x="8833104" y="0"/>
                  </a:lnTo>
                </a:path>
              </a:pathLst>
            </a:custGeom>
            <a:ln w="9144">
              <a:solidFill>
                <a:srgbClr val="08B7B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67200" y="955547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609600" y="304800"/>
                  </a:moveTo>
                  <a:lnTo>
                    <a:pt x="605599" y="255384"/>
                  </a:lnTo>
                  <a:lnTo>
                    <a:pt x="594042" y="208483"/>
                  </a:lnTo>
                  <a:lnTo>
                    <a:pt x="575564" y="164757"/>
                  </a:lnTo>
                  <a:lnTo>
                    <a:pt x="550760" y="124815"/>
                  </a:lnTo>
                  <a:lnTo>
                    <a:pt x="520293" y="89306"/>
                  </a:lnTo>
                  <a:lnTo>
                    <a:pt x="484771" y="58826"/>
                  </a:lnTo>
                  <a:lnTo>
                    <a:pt x="444842" y="34036"/>
                  </a:lnTo>
                  <a:lnTo>
                    <a:pt x="401116" y="15544"/>
                  </a:lnTo>
                  <a:lnTo>
                    <a:pt x="354215" y="4000"/>
                  </a:lnTo>
                  <a:lnTo>
                    <a:pt x="304800" y="0"/>
                  </a:lnTo>
                  <a:lnTo>
                    <a:pt x="255371" y="4000"/>
                  </a:lnTo>
                  <a:lnTo>
                    <a:pt x="208470" y="15557"/>
                  </a:lnTo>
                  <a:lnTo>
                    <a:pt x="164744" y="34036"/>
                  </a:lnTo>
                  <a:lnTo>
                    <a:pt x="124815" y="58839"/>
                  </a:lnTo>
                  <a:lnTo>
                    <a:pt x="89293" y="89306"/>
                  </a:lnTo>
                  <a:lnTo>
                    <a:pt x="58826" y="124828"/>
                  </a:lnTo>
                  <a:lnTo>
                    <a:pt x="34023" y="164757"/>
                  </a:lnTo>
                  <a:lnTo>
                    <a:pt x="15544" y="208483"/>
                  </a:lnTo>
                  <a:lnTo>
                    <a:pt x="3987" y="255384"/>
                  </a:lnTo>
                  <a:lnTo>
                    <a:pt x="0" y="304800"/>
                  </a:lnTo>
                  <a:lnTo>
                    <a:pt x="3987" y="354228"/>
                  </a:lnTo>
                  <a:lnTo>
                    <a:pt x="15544" y="401129"/>
                  </a:lnTo>
                  <a:lnTo>
                    <a:pt x="34023" y="444855"/>
                  </a:lnTo>
                  <a:lnTo>
                    <a:pt x="58826" y="484797"/>
                  </a:lnTo>
                  <a:lnTo>
                    <a:pt x="89293" y="520306"/>
                  </a:lnTo>
                  <a:lnTo>
                    <a:pt x="124815" y="550773"/>
                  </a:lnTo>
                  <a:lnTo>
                    <a:pt x="164744" y="575576"/>
                  </a:lnTo>
                  <a:lnTo>
                    <a:pt x="208483" y="594055"/>
                  </a:lnTo>
                  <a:lnTo>
                    <a:pt x="255371" y="605612"/>
                  </a:lnTo>
                  <a:lnTo>
                    <a:pt x="304800" y="609600"/>
                  </a:lnTo>
                  <a:lnTo>
                    <a:pt x="354215" y="605612"/>
                  </a:lnTo>
                  <a:lnTo>
                    <a:pt x="401116" y="594055"/>
                  </a:lnTo>
                  <a:lnTo>
                    <a:pt x="444842" y="575576"/>
                  </a:lnTo>
                  <a:lnTo>
                    <a:pt x="484784" y="550773"/>
                  </a:lnTo>
                  <a:lnTo>
                    <a:pt x="520293" y="520306"/>
                  </a:lnTo>
                  <a:lnTo>
                    <a:pt x="550773" y="484784"/>
                  </a:lnTo>
                  <a:lnTo>
                    <a:pt x="575564" y="444855"/>
                  </a:lnTo>
                  <a:lnTo>
                    <a:pt x="594055" y="401116"/>
                  </a:lnTo>
                  <a:lnTo>
                    <a:pt x="605599" y="354228"/>
                  </a:lnTo>
                  <a:lnTo>
                    <a:pt x="609600" y="304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37304" y="1026667"/>
              <a:ext cx="471170" cy="469900"/>
            </a:xfrm>
            <a:custGeom>
              <a:avLst/>
              <a:gdLst/>
              <a:ahLst/>
              <a:cxnLst/>
              <a:rect l="l" t="t" r="r" b="b"/>
              <a:pathLst>
                <a:path w="471170" h="469900">
                  <a:moveTo>
                    <a:pt x="258191" y="0"/>
                  </a:moveTo>
                  <a:lnTo>
                    <a:pt x="234187" y="0"/>
                  </a:lnTo>
                  <a:lnTo>
                    <a:pt x="210058" y="1270"/>
                  </a:lnTo>
                  <a:lnTo>
                    <a:pt x="164211" y="10160"/>
                  </a:lnTo>
                  <a:lnTo>
                    <a:pt x="122300" y="29210"/>
                  </a:lnTo>
                  <a:lnTo>
                    <a:pt x="84836" y="54610"/>
                  </a:lnTo>
                  <a:lnTo>
                    <a:pt x="52959" y="86360"/>
                  </a:lnTo>
                  <a:lnTo>
                    <a:pt x="27940" y="124460"/>
                  </a:lnTo>
                  <a:lnTo>
                    <a:pt x="10160" y="166370"/>
                  </a:lnTo>
                  <a:lnTo>
                    <a:pt x="1016" y="212089"/>
                  </a:lnTo>
                  <a:lnTo>
                    <a:pt x="0" y="236220"/>
                  </a:lnTo>
                  <a:lnTo>
                    <a:pt x="1397" y="260350"/>
                  </a:lnTo>
                  <a:lnTo>
                    <a:pt x="11049" y="306070"/>
                  </a:lnTo>
                  <a:lnTo>
                    <a:pt x="29083" y="347979"/>
                  </a:lnTo>
                  <a:lnTo>
                    <a:pt x="54610" y="386079"/>
                  </a:lnTo>
                  <a:lnTo>
                    <a:pt x="86613" y="417829"/>
                  </a:lnTo>
                  <a:lnTo>
                    <a:pt x="124333" y="443229"/>
                  </a:lnTo>
                  <a:lnTo>
                    <a:pt x="166750" y="461010"/>
                  </a:lnTo>
                  <a:lnTo>
                    <a:pt x="212725" y="469900"/>
                  </a:lnTo>
                  <a:lnTo>
                    <a:pt x="236728" y="469900"/>
                  </a:lnTo>
                  <a:lnTo>
                    <a:pt x="260858" y="468629"/>
                  </a:lnTo>
                  <a:lnTo>
                    <a:pt x="284099" y="466089"/>
                  </a:lnTo>
                  <a:lnTo>
                    <a:pt x="306705" y="459739"/>
                  </a:lnTo>
                  <a:lnTo>
                    <a:pt x="324696" y="453389"/>
                  </a:lnTo>
                  <a:lnTo>
                    <a:pt x="213487" y="453389"/>
                  </a:lnTo>
                  <a:lnTo>
                    <a:pt x="191770" y="449579"/>
                  </a:lnTo>
                  <a:lnTo>
                    <a:pt x="150749" y="436879"/>
                  </a:lnTo>
                  <a:lnTo>
                    <a:pt x="113537" y="416560"/>
                  </a:lnTo>
                  <a:lnTo>
                    <a:pt x="81153" y="389889"/>
                  </a:lnTo>
                  <a:lnTo>
                    <a:pt x="54356" y="358139"/>
                  </a:lnTo>
                  <a:lnTo>
                    <a:pt x="34162" y="321310"/>
                  </a:lnTo>
                  <a:lnTo>
                    <a:pt x="21336" y="279400"/>
                  </a:lnTo>
                  <a:lnTo>
                    <a:pt x="16827" y="236220"/>
                  </a:lnTo>
                  <a:lnTo>
                    <a:pt x="16823" y="233679"/>
                  </a:lnTo>
                  <a:lnTo>
                    <a:pt x="17780" y="213360"/>
                  </a:lnTo>
                  <a:lnTo>
                    <a:pt x="26416" y="170179"/>
                  </a:lnTo>
                  <a:lnTo>
                    <a:pt x="43053" y="130810"/>
                  </a:lnTo>
                  <a:lnTo>
                    <a:pt x="66421" y="96520"/>
                  </a:lnTo>
                  <a:lnTo>
                    <a:pt x="96138" y="66039"/>
                  </a:lnTo>
                  <a:lnTo>
                    <a:pt x="130937" y="43179"/>
                  </a:lnTo>
                  <a:lnTo>
                    <a:pt x="170053" y="26670"/>
                  </a:lnTo>
                  <a:lnTo>
                    <a:pt x="212598" y="17779"/>
                  </a:lnTo>
                  <a:lnTo>
                    <a:pt x="235076" y="16510"/>
                  </a:lnTo>
                  <a:lnTo>
                    <a:pt x="322495" y="16510"/>
                  </a:lnTo>
                  <a:lnTo>
                    <a:pt x="304292" y="10160"/>
                  </a:lnTo>
                  <a:lnTo>
                    <a:pt x="281686" y="3810"/>
                  </a:lnTo>
                  <a:lnTo>
                    <a:pt x="258191" y="0"/>
                  </a:lnTo>
                  <a:close/>
                </a:path>
                <a:path w="471170" h="469900">
                  <a:moveTo>
                    <a:pt x="322495" y="16510"/>
                  </a:moveTo>
                  <a:lnTo>
                    <a:pt x="235076" y="16510"/>
                  </a:lnTo>
                  <a:lnTo>
                    <a:pt x="257429" y="17779"/>
                  </a:lnTo>
                  <a:lnTo>
                    <a:pt x="279146" y="20320"/>
                  </a:lnTo>
                  <a:lnTo>
                    <a:pt x="320294" y="33020"/>
                  </a:lnTo>
                  <a:lnTo>
                    <a:pt x="357378" y="53339"/>
                  </a:lnTo>
                  <a:lnTo>
                    <a:pt x="389890" y="80010"/>
                  </a:lnTo>
                  <a:lnTo>
                    <a:pt x="416560" y="113029"/>
                  </a:lnTo>
                  <a:lnTo>
                    <a:pt x="436880" y="149860"/>
                  </a:lnTo>
                  <a:lnTo>
                    <a:pt x="449580" y="190500"/>
                  </a:lnTo>
                  <a:lnTo>
                    <a:pt x="454088" y="233679"/>
                  </a:lnTo>
                  <a:lnTo>
                    <a:pt x="454092" y="236220"/>
                  </a:lnTo>
                  <a:lnTo>
                    <a:pt x="453136" y="256539"/>
                  </a:lnTo>
                  <a:lnTo>
                    <a:pt x="444500" y="299720"/>
                  </a:lnTo>
                  <a:lnTo>
                    <a:pt x="427990" y="339089"/>
                  </a:lnTo>
                  <a:lnTo>
                    <a:pt x="404495" y="373379"/>
                  </a:lnTo>
                  <a:lnTo>
                    <a:pt x="374904" y="403860"/>
                  </a:lnTo>
                  <a:lnTo>
                    <a:pt x="340106" y="426720"/>
                  </a:lnTo>
                  <a:lnTo>
                    <a:pt x="300863" y="444500"/>
                  </a:lnTo>
                  <a:lnTo>
                    <a:pt x="258318" y="452120"/>
                  </a:lnTo>
                  <a:lnTo>
                    <a:pt x="235838" y="453389"/>
                  </a:lnTo>
                  <a:lnTo>
                    <a:pt x="324696" y="453389"/>
                  </a:lnTo>
                  <a:lnTo>
                    <a:pt x="368173" y="429260"/>
                  </a:lnTo>
                  <a:lnTo>
                    <a:pt x="402844" y="400050"/>
                  </a:lnTo>
                  <a:lnTo>
                    <a:pt x="431292" y="365760"/>
                  </a:lnTo>
                  <a:lnTo>
                    <a:pt x="452882" y="325120"/>
                  </a:lnTo>
                  <a:lnTo>
                    <a:pt x="466344" y="281939"/>
                  </a:lnTo>
                  <a:lnTo>
                    <a:pt x="470916" y="233679"/>
                  </a:lnTo>
                  <a:lnTo>
                    <a:pt x="469519" y="209550"/>
                  </a:lnTo>
                  <a:lnTo>
                    <a:pt x="459994" y="163829"/>
                  </a:lnTo>
                  <a:lnTo>
                    <a:pt x="441960" y="121920"/>
                  </a:lnTo>
                  <a:lnTo>
                    <a:pt x="416433" y="85089"/>
                  </a:lnTo>
                  <a:lnTo>
                    <a:pt x="384301" y="52070"/>
                  </a:lnTo>
                  <a:lnTo>
                    <a:pt x="346710" y="27939"/>
                  </a:lnTo>
                  <a:lnTo>
                    <a:pt x="326136" y="17779"/>
                  </a:lnTo>
                  <a:lnTo>
                    <a:pt x="322495" y="16510"/>
                  </a:lnTo>
                  <a:close/>
                </a:path>
                <a:path w="471170" h="469900">
                  <a:moveTo>
                    <a:pt x="235838" y="33020"/>
                  </a:moveTo>
                  <a:lnTo>
                    <a:pt x="195199" y="36829"/>
                  </a:lnTo>
                  <a:lnTo>
                    <a:pt x="157225" y="49529"/>
                  </a:lnTo>
                  <a:lnTo>
                    <a:pt x="122936" y="67310"/>
                  </a:lnTo>
                  <a:lnTo>
                    <a:pt x="92963" y="92710"/>
                  </a:lnTo>
                  <a:lnTo>
                    <a:pt x="68199" y="121920"/>
                  </a:lnTo>
                  <a:lnTo>
                    <a:pt x="49530" y="156210"/>
                  </a:lnTo>
                  <a:lnTo>
                    <a:pt x="37719" y="194310"/>
                  </a:lnTo>
                  <a:lnTo>
                    <a:pt x="33591" y="233679"/>
                  </a:lnTo>
                  <a:lnTo>
                    <a:pt x="33583" y="236220"/>
                  </a:lnTo>
                  <a:lnTo>
                    <a:pt x="34417" y="255270"/>
                  </a:lnTo>
                  <a:lnTo>
                    <a:pt x="42418" y="294639"/>
                  </a:lnTo>
                  <a:lnTo>
                    <a:pt x="57785" y="331470"/>
                  </a:lnTo>
                  <a:lnTo>
                    <a:pt x="79375" y="363220"/>
                  </a:lnTo>
                  <a:lnTo>
                    <a:pt x="106680" y="391160"/>
                  </a:lnTo>
                  <a:lnTo>
                    <a:pt x="138937" y="412750"/>
                  </a:lnTo>
                  <a:lnTo>
                    <a:pt x="175006" y="427989"/>
                  </a:lnTo>
                  <a:lnTo>
                    <a:pt x="214375" y="435610"/>
                  </a:lnTo>
                  <a:lnTo>
                    <a:pt x="235076" y="436879"/>
                  </a:lnTo>
                  <a:lnTo>
                    <a:pt x="255650" y="435610"/>
                  </a:lnTo>
                  <a:lnTo>
                    <a:pt x="275717" y="433070"/>
                  </a:lnTo>
                  <a:lnTo>
                    <a:pt x="295148" y="427989"/>
                  </a:lnTo>
                  <a:lnTo>
                    <a:pt x="313690" y="421639"/>
                  </a:lnTo>
                  <a:lnTo>
                    <a:pt x="316211" y="420370"/>
                  </a:lnTo>
                  <a:lnTo>
                    <a:pt x="234187" y="420370"/>
                  </a:lnTo>
                  <a:lnTo>
                    <a:pt x="215137" y="419100"/>
                  </a:lnTo>
                  <a:lnTo>
                    <a:pt x="162306" y="405129"/>
                  </a:lnTo>
                  <a:lnTo>
                    <a:pt x="116712" y="377189"/>
                  </a:lnTo>
                  <a:lnTo>
                    <a:pt x="81153" y="337820"/>
                  </a:lnTo>
                  <a:lnTo>
                    <a:pt x="58166" y="289560"/>
                  </a:lnTo>
                  <a:lnTo>
                    <a:pt x="50292" y="233679"/>
                  </a:lnTo>
                  <a:lnTo>
                    <a:pt x="51308" y="214629"/>
                  </a:lnTo>
                  <a:lnTo>
                    <a:pt x="65278" y="162560"/>
                  </a:lnTo>
                  <a:lnTo>
                    <a:pt x="93345" y="116839"/>
                  </a:lnTo>
                  <a:lnTo>
                    <a:pt x="132969" y="81279"/>
                  </a:lnTo>
                  <a:lnTo>
                    <a:pt x="181737" y="57150"/>
                  </a:lnTo>
                  <a:lnTo>
                    <a:pt x="236728" y="49529"/>
                  </a:lnTo>
                  <a:lnTo>
                    <a:pt x="314451" y="49529"/>
                  </a:lnTo>
                  <a:lnTo>
                    <a:pt x="295910" y="41910"/>
                  </a:lnTo>
                  <a:lnTo>
                    <a:pt x="276606" y="36829"/>
                  </a:lnTo>
                  <a:lnTo>
                    <a:pt x="256540" y="34289"/>
                  </a:lnTo>
                  <a:lnTo>
                    <a:pt x="235838" y="33020"/>
                  </a:lnTo>
                  <a:close/>
                </a:path>
                <a:path w="471170" h="469900">
                  <a:moveTo>
                    <a:pt x="314451" y="49529"/>
                  </a:moveTo>
                  <a:lnTo>
                    <a:pt x="236728" y="49529"/>
                  </a:lnTo>
                  <a:lnTo>
                    <a:pt x="255778" y="50800"/>
                  </a:lnTo>
                  <a:lnTo>
                    <a:pt x="273938" y="53339"/>
                  </a:lnTo>
                  <a:lnTo>
                    <a:pt x="324866" y="72389"/>
                  </a:lnTo>
                  <a:lnTo>
                    <a:pt x="367284" y="105410"/>
                  </a:lnTo>
                  <a:lnTo>
                    <a:pt x="398907" y="148589"/>
                  </a:lnTo>
                  <a:lnTo>
                    <a:pt x="417068" y="199389"/>
                  </a:lnTo>
                  <a:lnTo>
                    <a:pt x="420624" y="236220"/>
                  </a:lnTo>
                  <a:lnTo>
                    <a:pt x="419608" y="255270"/>
                  </a:lnTo>
                  <a:lnTo>
                    <a:pt x="405638" y="308610"/>
                  </a:lnTo>
                  <a:lnTo>
                    <a:pt x="377571" y="354329"/>
                  </a:lnTo>
                  <a:lnTo>
                    <a:pt x="338074" y="389889"/>
                  </a:lnTo>
                  <a:lnTo>
                    <a:pt x="289433" y="412750"/>
                  </a:lnTo>
                  <a:lnTo>
                    <a:pt x="234187" y="420370"/>
                  </a:lnTo>
                  <a:lnTo>
                    <a:pt x="316211" y="420370"/>
                  </a:lnTo>
                  <a:lnTo>
                    <a:pt x="363600" y="391160"/>
                  </a:lnTo>
                  <a:lnTo>
                    <a:pt x="391033" y="364489"/>
                  </a:lnTo>
                  <a:lnTo>
                    <a:pt x="412876" y="331470"/>
                  </a:lnTo>
                  <a:lnTo>
                    <a:pt x="428244" y="295910"/>
                  </a:lnTo>
                  <a:lnTo>
                    <a:pt x="436372" y="256539"/>
                  </a:lnTo>
                  <a:lnTo>
                    <a:pt x="437332" y="233679"/>
                  </a:lnTo>
                  <a:lnTo>
                    <a:pt x="436499" y="214629"/>
                  </a:lnTo>
                  <a:lnTo>
                    <a:pt x="428498" y="175260"/>
                  </a:lnTo>
                  <a:lnTo>
                    <a:pt x="413258" y="139700"/>
                  </a:lnTo>
                  <a:lnTo>
                    <a:pt x="391541" y="106679"/>
                  </a:lnTo>
                  <a:lnTo>
                    <a:pt x="364236" y="80010"/>
                  </a:lnTo>
                  <a:lnTo>
                    <a:pt x="332105" y="57150"/>
                  </a:lnTo>
                  <a:lnTo>
                    <a:pt x="314451" y="49529"/>
                  </a:lnTo>
                  <a:close/>
                </a:path>
              </a:pathLst>
            </a:custGeom>
            <a:solidFill>
              <a:srgbClr val="08B7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4562855" y="1575816"/>
            <a:ext cx="9525" cy="4819015"/>
          </a:xfrm>
          <a:custGeom>
            <a:avLst/>
            <a:gdLst/>
            <a:ahLst/>
            <a:cxnLst/>
            <a:rect l="l" t="t" r="r" b="b"/>
            <a:pathLst>
              <a:path w="9525" h="4819015">
                <a:moveTo>
                  <a:pt x="0" y="4818888"/>
                </a:moveTo>
                <a:lnTo>
                  <a:pt x="9144" y="0"/>
                </a:lnTo>
              </a:path>
            </a:pathLst>
          </a:custGeom>
          <a:ln w="9144">
            <a:solidFill>
              <a:srgbClr val="04607A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43280" y="150629"/>
            <a:ext cx="8439150" cy="719735"/>
          </a:xfrm>
          <a:prstGeom prst="rect">
            <a:avLst/>
          </a:prstGeom>
        </p:spPr>
        <p:txBody>
          <a:bodyPr vert="horz" wrap="square" lIns="0" tIns="255574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100"/>
              </a:spcBef>
            </a:pPr>
            <a:r>
              <a:rPr sz="3000" dirty="0"/>
              <a:t>Surgery</a:t>
            </a:r>
            <a:r>
              <a:rPr sz="3000" spc="-20" dirty="0"/>
              <a:t> </a:t>
            </a:r>
            <a:r>
              <a:rPr sz="3000" dirty="0"/>
              <a:t>for</a:t>
            </a:r>
            <a:r>
              <a:rPr sz="3000" spc="-20" dirty="0"/>
              <a:t> </a:t>
            </a:r>
            <a:r>
              <a:rPr sz="3000" dirty="0"/>
              <a:t>Tertiary</a:t>
            </a:r>
            <a:r>
              <a:rPr sz="3000" spc="-10" dirty="0"/>
              <a:t> Hyperparathyroidism</a:t>
            </a:r>
            <a:endParaRPr sz="3000" dirty="0"/>
          </a:p>
        </p:txBody>
      </p:sp>
      <p:sp>
        <p:nvSpPr>
          <p:cNvPr id="10" name="object 10"/>
          <p:cNvSpPr txBox="1"/>
          <p:nvPr/>
        </p:nvSpPr>
        <p:spPr>
          <a:xfrm>
            <a:off x="380491" y="1395729"/>
            <a:ext cx="3577590" cy="1930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95"/>
              </a:spcBef>
              <a:buChar char="⚫"/>
              <a:tabLst>
                <a:tab pos="287020" algn="l"/>
                <a:tab pos="362585" algn="l"/>
              </a:tabLst>
            </a:pPr>
            <a:r>
              <a:rPr sz="2100" dirty="0">
                <a:solidFill>
                  <a:srgbClr val="0E6EC5"/>
                </a:solidFill>
                <a:latin typeface="Segoe UI Symbol"/>
                <a:cs typeface="Segoe UI Symbol"/>
              </a:rPr>
              <a:t>	</a:t>
            </a:r>
            <a:r>
              <a:rPr sz="2500" b="1" dirty="0">
                <a:latin typeface="Georgia"/>
                <a:cs typeface="Georgia"/>
              </a:rPr>
              <a:t>Guided</a:t>
            </a:r>
            <a:r>
              <a:rPr sz="2500" b="1" spc="-40" dirty="0">
                <a:latin typeface="Georgia"/>
                <a:cs typeface="Georgia"/>
              </a:rPr>
              <a:t> </a:t>
            </a:r>
            <a:r>
              <a:rPr sz="2500" b="1" dirty="0">
                <a:latin typeface="Georgia"/>
                <a:cs typeface="Georgia"/>
              </a:rPr>
              <a:t>by</a:t>
            </a:r>
            <a:r>
              <a:rPr sz="2500" b="1" spc="-35" dirty="0">
                <a:latin typeface="Georgia"/>
                <a:cs typeface="Georgia"/>
              </a:rPr>
              <a:t> </a:t>
            </a:r>
            <a:r>
              <a:rPr sz="2500" b="1" spc="-25" dirty="0">
                <a:latin typeface="Georgia"/>
                <a:cs typeface="Georgia"/>
              </a:rPr>
              <a:t>the </a:t>
            </a:r>
            <a:r>
              <a:rPr sz="2500" b="1" spc="-10" dirty="0">
                <a:latin typeface="Georgia"/>
                <a:cs typeface="Georgia"/>
              </a:rPr>
              <a:t>intraoperative </a:t>
            </a:r>
            <a:r>
              <a:rPr sz="2500" b="1" dirty="0">
                <a:latin typeface="Georgia"/>
                <a:cs typeface="Georgia"/>
              </a:rPr>
              <a:t>findings,</a:t>
            </a:r>
            <a:r>
              <a:rPr sz="2500" b="1" spc="-85" dirty="0">
                <a:latin typeface="Georgia"/>
                <a:cs typeface="Georgia"/>
              </a:rPr>
              <a:t> </a:t>
            </a:r>
            <a:r>
              <a:rPr sz="2500" b="1" dirty="0">
                <a:latin typeface="Georgia"/>
                <a:cs typeface="Georgia"/>
              </a:rPr>
              <a:t>most</a:t>
            </a:r>
            <a:r>
              <a:rPr sz="2500" b="1" spc="-75" dirty="0">
                <a:latin typeface="Georgia"/>
                <a:cs typeface="Georgia"/>
              </a:rPr>
              <a:t> </a:t>
            </a:r>
            <a:r>
              <a:rPr sz="2500" b="1" spc="-10" dirty="0">
                <a:latin typeface="Georgia"/>
                <a:cs typeface="Georgia"/>
              </a:rPr>
              <a:t>often multiglandular disease.</a:t>
            </a:r>
            <a:endParaRPr sz="2500" dirty="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79975" y="1395729"/>
            <a:ext cx="3437890" cy="2311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750" marR="5080" indent="-273685">
              <a:lnSpc>
                <a:spcPct val="100000"/>
              </a:lnSpc>
              <a:spcBef>
                <a:spcPts val="95"/>
              </a:spcBef>
              <a:buClr>
                <a:srgbClr val="0E6EC5"/>
              </a:buClr>
              <a:buSzPct val="84000"/>
              <a:buFont typeface="Segoe UI Symbol"/>
              <a:buChar char="⚫"/>
              <a:tabLst>
                <a:tab pos="287020" algn="l"/>
              </a:tabLst>
            </a:pPr>
            <a:r>
              <a:rPr sz="2500" b="1" spc="-10" dirty="0">
                <a:latin typeface="Georgia"/>
                <a:cs typeface="Georgia"/>
              </a:rPr>
              <a:t>Total 	parathyroidectomy 	</a:t>
            </a:r>
            <a:r>
              <a:rPr sz="2500" b="1" dirty="0">
                <a:latin typeface="Georgia"/>
                <a:cs typeface="Georgia"/>
              </a:rPr>
              <a:t>with</a:t>
            </a:r>
            <a:r>
              <a:rPr sz="2500" b="1" spc="-30" dirty="0">
                <a:latin typeface="Georgia"/>
                <a:cs typeface="Georgia"/>
              </a:rPr>
              <a:t> </a:t>
            </a:r>
            <a:r>
              <a:rPr sz="2500" b="1" spc="-10" dirty="0">
                <a:latin typeface="Georgia"/>
                <a:cs typeface="Georgia"/>
              </a:rPr>
              <a:t>forearm 	</a:t>
            </a:r>
            <a:r>
              <a:rPr sz="2500" b="1" dirty="0">
                <a:latin typeface="Georgia"/>
                <a:cs typeface="Georgia"/>
              </a:rPr>
              <a:t>autotransplant</a:t>
            </a:r>
            <a:r>
              <a:rPr sz="2500" b="1" spc="-160" dirty="0">
                <a:latin typeface="Georgia"/>
                <a:cs typeface="Georgia"/>
              </a:rPr>
              <a:t> </a:t>
            </a:r>
            <a:r>
              <a:rPr sz="2500" b="1" spc="-25" dirty="0">
                <a:latin typeface="Georgia"/>
                <a:cs typeface="Georgia"/>
              </a:rPr>
              <a:t>or 	</a:t>
            </a:r>
            <a:r>
              <a:rPr sz="2500" b="1" spc="-10" dirty="0">
                <a:latin typeface="Georgia"/>
                <a:cs typeface="Georgia"/>
              </a:rPr>
              <a:t>subtotal</a:t>
            </a:r>
            <a:r>
              <a:rPr lang="en-US" sz="2500" b="1" spc="-10" dirty="0">
                <a:latin typeface="Georgia"/>
                <a:cs typeface="Georgia"/>
              </a:rPr>
              <a:t> 3.5</a:t>
            </a:r>
            <a:r>
              <a:rPr sz="2500" b="1" spc="-10" dirty="0">
                <a:latin typeface="Georgia"/>
                <a:cs typeface="Georgia"/>
              </a:rPr>
              <a:t> 	parathyroidectomy</a:t>
            </a:r>
            <a:endParaRPr sz="25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15493-7857-D95A-CFE1-C8011FC83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 marR="5080" defTabSz="914400">
              <a:lnSpc>
                <a:spcPct val="85200"/>
              </a:lnSpc>
              <a:spcBef>
                <a:spcPts val="420"/>
              </a:spcBef>
            </a:pPr>
            <a:r>
              <a:rPr lang="en-US" sz="3200" b="1" spc="-10" dirty="0">
                <a:solidFill>
                  <a:srgbClr val="04607A"/>
                </a:solidFill>
                <a:latin typeface="Georgia"/>
                <a:ea typeface="+mn-ea"/>
              </a:rPr>
              <a:t>FAMILIAL HYPERCALCEMIC HYPOCALCIURIA  (FHH)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04F26-349C-9AE2-53EA-20F272422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57400"/>
            <a:ext cx="7886700" cy="4351338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Patients have </a:t>
            </a:r>
            <a:r>
              <a:rPr lang="en-US" b="1" dirty="0">
                <a:latin typeface="Georgia" panose="02040502050405020303" pitchFamily="18" charset="0"/>
              </a:rPr>
              <a:t>↑ serum Ca and ↓ urine Ca </a:t>
            </a:r>
            <a:r>
              <a:rPr lang="en-US" dirty="0">
                <a:latin typeface="Georgia" panose="02040502050405020303" pitchFamily="18" charset="0"/>
              </a:rPr>
              <a:t>(should be ↑ if hyperparathyroidism) </a:t>
            </a:r>
          </a:p>
          <a:p>
            <a:r>
              <a:rPr lang="en-US" dirty="0">
                <a:latin typeface="Georgia" panose="02040502050405020303" pitchFamily="18" charset="0"/>
              </a:rPr>
              <a:t>Caused by </a:t>
            </a:r>
            <a:r>
              <a:rPr lang="en-US" b="1" dirty="0">
                <a:latin typeface="Georgia" panose="02040502050405020303" pitchFamily="18" charset="0"/>
              </a:rPr>
              <a:t>defect in PTH receptor </a:t>
            </a:r>
            <a:r>
              <a:rPr lang="en-US" dirty="0">
                <a:latin typeface="Georgia" panose="02040502050405020303" pitchFamily="18" charset="0"/>
              </a:rPr>
              <a:t>in distal convoluted tubule</a:t>
            </a:r>
          </a:p>
          <a:p>
            <a:r>
              <a:rPr lang="en-US" dirty="0">
                <a:latin typeface="Georgia" panose="02040502050405020303" pitchFamily="18" charset="0"/>
              </a:rPr>
              <a:t>↑ resorption of Ca </a:t>
            </a:r>
          </a:p>
          <a:p>
            <a:r>
              <a:rPr lang="en-US" dirty="0">
                <a:latin typeface="Georgia" panose="02040502050405020303" pitchFamily="18" charset="0"/>
              </a:rPr>
              <a:t>Dx: Ca 9–11, have normal PTH (30–60), ↓ urine Ca </a:t>
            </a:r>
          </a:p>
          <a:p>
            <a:r>
              <a:rPr lang="en-US" dirty="0">
                <a:latin typeface="Georgia" panose="02040502050405020303" pitchFamily="18" charset="0"/>
              </a:rPr>
              <a:t>Tx: nothing (Ca generally not that high in these patients); </a:t>
            </a:r>
            <a:r>
              <a:rPr lang="en-US" b="1" dirty="0">
                <a:latin typeface="Georgia" panose="02040502050405020303" pitchFamily="18" charset="0"/>
              </a:rPr>
              <a:t>no parathyroidectomy</a:t>
            </a:r>
          </a:p>
        </p:txBody>
      </p:sp>
    </p:spTree>
    <p:extLst>
      <p:ext uri="{BB962C8B-B14F-4D97-AF65-F5344CB8AC3E}">
        <p14:creationId xmlns:p14="http://schemas.microsoft.com/office/powerpoint/2010/main" val="5937615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22DC1-A24F-1B1B-A76D-CD436F284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defTabSz="914400">
              <a:lnSpc>
                <a:spcPct val="85200"/>
              </a:lnSpc>
              <a:spcBef>
                <a:spcPts val="420"/>
              </a:spcBef>
            </a:pPr>
            <a:r>
              <a:rPr lang="en-US" sz="3200" b="1" spc="-10" dirty="0">
                <a:solidFill>
                  <a:srgbClr val="04607A"/>
                </a:solidFill>
                <a:latin typeface="Georgia"/>
                <a:ea typeface="+mn-ea"/>
              </a:rPr>
              <a:t>PARATHYROID CANCER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CD917-5FDF-BF81-B13D-1F7D557E5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Rare cause of hypercalcemia </a:t>
            </a:r>
          </a:p>
          <a:p>
            <a:r>
              <a:rPr lang="en-US" dirty="0">
                <a:latin typeface="Georgia" panose="02040502050405020303" pitchFamily="18" charset="0"/>
              </a:rPr>
              <a:t>↑ Ca, PTH, and alkaline phosphatase (can have extremely high Ca levels)&gt;15mg/dl </a:t>
            </a:r>
          </a:p>
          <a:p>
            <a:r>
              <a:rPr lang="en-US" dirty="0">
                <a:latin typeface="Georgia" panose="02040502050405020303" pitchFamily="18" charset="0"/>
              </a:rPr>
              <a:t>Lung most common location for metastases </a:t>
            </a:r>
          </a:p>
          <a:p>
            <a:r>
              <a:rPr lang="en-US" dirty="0">
                <a:latin typeface="Georgia" panose="02040502050405020303" pitchFamily="18" charset="0"/>
              </a:rPr>
              <a:t>Tx: wide </a:t>
            </a:r>
            <a:r>
              <a:rPr lang="en-US" dirty="0" err="1">
                <a:latin typeface="Georgia" panose="02040502050405020303" pitchFamily="18" charset="0"/>
              </a:rPr>
              <a:t>en</a:t>
            </a:r>
            <a:r>
              <a:rPr lang="en-US" dirty="0">
                <a:latin typeface="Georgia" panose="02040502050405020303" pitchFamily="18" charset="0"/>
              </a:rPr>
              <a:t>-bloc excision (parathyroidectomy and ipsilateral thyroidectomy) +/- LN dissection</a:t>
            </a:r>
          </a:p>
          <a:p>
            <a:r>
              <a:rPr lang="en-US" dirty="0">
                <a:latin typeface="Georgia" panose="02040502050405020303" pitchFamily="18" charset="0"/>
              </a:rPr>
              <a:t>50% 5-year survival rate </a:t>
            </a:r>
          </a:p>
          <a:p>
            <a:r>
              <a:rPr lang="en-US" dirty="0">
                <a:latin typeface="Georgia" panose="02040502050405020303" pitchFamily="18" charset="0"/>
              </a:rPr>
              <a:t>Mortality is due to hypercalcemic crisis </a:t>
            </a:r>
          </a:p>
          <a:p>
            <a:r>
              <a:rPr lang="en-US" dirty="0">
                <a:latin typeface="Georgia" panose="02040502050405020303" pitchFamily="18" charset="0"/>
              </a:rPr>
              <a:t>Recurrence in 50%</a:t>
            </a:r>
          </a:p>
        </p:txBody>
      </p:sp>
    </p:spTree>
    <p:extLst>
      <p:ext uri="{BB962C8B-B14F-4D97-AF65-F5344CB8AC3E}">
        <p14:creationId xmlns:p14="http://schemas.microsoft.com/office/powerpoint/2010/main" val="39465293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98943" y="435798"/>
            <a:ext cx="8503920" cy="1324273"/>
          </a:xfrm>
          <a:prstGeom prst="rect">
            <a:avLst/>
          </a:prstGeom>
          <a:solidFill>
            <a:srgbClr val="03566E"/>
          </a:solidFill>
        </p:spPr>
        <p:txBody>
          <a:bodyPr vert="horz" wrap="square" lIns="0" tIns="163830" rIns="0" bIns="0" rtlCol="0">
            <a:spAutoFit/>
          </a:bodyPr>
          <a:lstStyle/>
          <a:p>
            <a:pPr marL="167640" marR="1260475">
              <a:lnSpc>
                <a:spcPts val="4500"/>
              </a:lnSpc>
              <a:spcBef>
                <a:spcPts val="1290"/>
              </a:spcBef>
            </a:pPr>
            <a:r>
              <a:rPr sz="4400" dirty="0">
                <a:solidFill>
                  <a:srgbClr val="DBF5F8"/>
                </a:solidFill>
                <a:latin typeface="Georgia" panose="02040502050405020303" pitchFamily="18" charset="0"/>
              </a:rPr>
              <a:t>Elevated</a:t>
            </a:r>
            <a:r>
              <a:rPr lang="en-US" sz="4400" dirty="0">
                <a:solidFill>
                  <a:srgbClr val="DBF5F8"/>
                </a:solidFill>
                <a:latin typeface="Georgia" panose="02040502050405020303" pitchFamily="18" charset="0"/>
              </a:rPr>
              <a:t>/normal</a:t>
            </a:r>
            <a:r>
              <a:rPr sz="4400" spc="-50" dirty="0">
                <a:solidFill>
                  <a:srgbClr val="DBF5F8"/>
                </a:solidFill>
                <a:latin typeface="Georgia" panose="02040502050405020303" pitchFamily="18" charset="0"/>
              </a:rPr>
              <a:t> </a:t>
            </a:r>
            <a:r>
              <a:rPr sz="4400" dirty="0">
                <a:solidFill>
                  <a:srgbClr val="DBF5F8"/>
                </a:solidFill>
                <a:latin typeface="Georgia" panose="02040502050405020303" pitchFamily="18" charset="0"/>
              </a:rPr>
              <a:t>PTH</a:t>
            </a:r>
            <a:r>
              <a:rPr sz="4400" spc="-20" dirty="0">
                <a:solidFill>
                  <a:srgbClr val="DBF5F8"/>
                </a:solidFill>
                <a:latin typeface="Georgia" panose="02040502050405020303" pitchFamily="18" charset="0"/>
              </a:rPr>
              <a:t> plus </a:t>
            </a:r>
            <a:r>
              <a:rPr sz="4400" spc="-10" dirty="0">
                <a:solidFill>
                  <a:srgbClr val="DBF5F8"/>
                </a:solidFill>
                <a:latin typeface="Georgia" panose="02040502050405020303" pitchFamily="18" charset="0"/>
              </a:rPr>
              <a:t>Hypercalcemia</a:t>
            </a:r>
            <a:endParaRPr sz="4400" dirty="0">
              <a:latin typeface="Georgia" panose="02040502050405020303" pitchFamily="18" charset="0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311" y="2518674"/>
            <a:ext cx="2311146" cy="322554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07696" y="3212465"/>
            <a:ext cx="1939289" cy="110998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ct val="85200"/>
              </a:lnSpc>
              <a:spcBef>
                <a:spcPts val="459"/>
              </a:spcBef>
            </a:pPr>
            <a:r>
              <a:rPr sz="2000" b="1" dirty="0">
                <a:solidFill>
                  <a:srgbClr val="04607A"/>
                </a:solidFill>
                <a:latin typeface="Georgia"/>
                <a:cs typeface="Georgia"/>
              </a:rPr>
              <a:t>Primary</a:t>
            </a:r>
            <a:r>
              <a:rPr sz="2000" b="1" spc="-15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000" b="1" spc="-25" dirty="0">
                <a:solidFill>
                  <a:srgbClr val="04607A"/>
                </a:solidFill>
                <a:latin typeface="Georgia"/>
                <a:cs typeface="Georgia"/>
              </a:rPr>
              <a:t>and </a:t>
            </a:r>
            <a:r>
              <a:rPr sz="2000" b="1" spc="-10" dirty="0">
                <a:solidFill>
                  <a:srgbClr val="04607A"/>
                </a:solidFill>
                <a:latin typeface="Georgia"/>
                <a:cs typeface="Georgia"/>
              </a:rPr>
              <a:t>tertiary hyperparathyr oidism</a:t>
            </a:r>
            <a:endParaRPr sz="2000" dirty="0">
              <a:latin typeface="Georgia"/>
              <a:cs typeface="Georgia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47544" y="2533796"/>
            <a:ext cx="2323338" cy="322554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639112" y="3063034"/>
            <a:ext cx="1924685" cy="170243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ct val="85200"/>
              </a:lnSpc>
              <a:spcBef>
                <a:spcPts val="420"/>
              </a:spcBef>
            </a:pPr>
            <a:r>
              <a:rPr sz="1800" b="1" spc="-10" dirty="0">
                <a:solidFill>
                  <a:srgbClr val="04607A"/>
                </a:solidFill>
                <a:latin typeface="Georgia"/>
                <a:cs typeface="Georgia"/>
              </a:rPr>
              <a:t>Familial hypercalcemic hypocalciuria </a:t>
            </a:r>
            <a:r>
              <a:rPr sz="1800" b="1" dirty="0">
                <a:solidFill>
                  <a:srgbClr val="04607A"/>
                </a:solidFill>
                <a:latin typeface="Georgia"/>
                <a:cs typeface="Georgia"/>
              </a:rPr>
              <a:t>(FHH,</a:t>
            </a:r>
            <a:r>
              <a:rPr sz="1800" b="1" spc="-25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1800" b="1" spc="-20" dirty="0">
                <a:solidFill>
                  <a:srgbClr val="04607A"/>
                </a:solidFill>
                <a:latin typeface="Georgia"/>
                <a:cs typeface="Georgia"/>
              </a:rPr>
              <a:t>also </a:t>
            </a:r>
            <a:r>
              <a:rPr sz="1800" b="1" dirty="0">
                <a:solidFill>
                  <a:srgbClr val="04607A"/>
                </a:solidFill>
                <a:latin typeface="Georgia"/>
                <a:cs typeface="Georgia"/>
              </a:rPr>
              <a:t>called</a:t>
            </a:r>
            <a:r>
              <a:rPr sz="1800" b="1" spc="-55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1800" b="1" spc="-10" dirty="0">
                <a:solidFill>
                  <a:srgbClr val="04607A"/>
                </a:solidFill>
                <a:latin typeface="Georgia"/>
                <a:cs typeface="Georgia"/>
              </a:rPr>
              <a:t>familial benign hypercalcemia),</a:t>
            </a:r>
            <a:endParaRPr sz="1800" dirty="0">
              <a:latin typeface="Georgia"/>
              <a:cs typeface="Georgi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61162" y="2546706"/>
            <a:ext cx="2302001" cy="3225545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839376" y="3429000"/>
            <a:ext cx="1361440" cy="58991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>
              <a:lnSpc>
                <a:spcPts val="2039"/>
              </a:lnSpc>
              <a:spcBef>
                <a:spcPts val="470"/>
              </a:spcBef>
            </a:pPr>
            <a:r>
              <a:rPr sz="2000" b="1" dirty="0">
                <a:solidFill>
                  <a:srgbClr val="04607A"/>
                </a:solidFill>
                <a:latin typeface="Georgia"/>
                <a:cs typeface="Georgia"/>
              </a:rPr>
              <a:t>Vitamin</a:t>
            </a:r>
            <a:r>
              <a:rPr sz="2000" b="1" spc="-65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000" b="1" spc="-50" dirty="0">
                <a:solidFill>
                  <a:srgbClr val="04607A"/>
                </a:solidFill>
                <a:latin typeface="Georgia"/>
                <a:cs typeface="Georgia"/>
              </a:rPr>
              <a:t>D </a:t>
            </a:r>
            <a:r>
              <a:rPr sz="2000" b="1" spc="-10" dirty="0">
                <a:solidFill>
                  <a:srgbClr val="04607A"/>
                </a:solidFill>
                <a:latin typeface="Georgia"/>
                <a:cs typeface="Georgia"/>
              </a:rPr>
              <a:t>deficiency</a:t>
            </a:r>
            <a:endParaRPr sz="2000" dirty="0">
              <a:latin typeface="Georgia"/>
              <a:cs typeface="Georgi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83100" y="2559616"/>
            <a:ext cx="2312670" cy="3225545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6943194" y="3168015"/>
            <a:ext cx="1941830" cy="85090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ct val="85200"/>
              </a:lnSpc>
              <a:spcBef>
                <a:spcPts val="459"/>
              </a:spcBef>
            </a:pPr>
            <a:r>
              <a:rPr sz="2000" b="1" spc="-10" dirty="0">
                <a:solidFill>
                  <a:srgbClr val="04607A"/>
                </a:solidFill>
                <a:latin typeface="Georgia"/>
                <a:cs typeface="Georgia"/>
              </a:rPr>
              <a:t>Lithium induced hypercalcemia</a:t>
            </a:r>
            <a:endParaRPr sz="2000" dirty="0">
              <a:latin typeface="Georgia"/>
              <a:cs typeface="Georgi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03859" y="6176771"/>
            <a:ext cx="8606155" cy="448309"/>
            <a:chOff x="403859" y="6176771"/>
            <a:chExt cx="8606155" cy="448309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3859" y="6176771"/>
              <a:ext cx="8606028" cy="44810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57199" y="6204203"/>
              <a:ext cx="8503920" cy="346075"/>
            </a:xfrm>
            <a:custGeom>
              <a:avLst/>
              <a:gdLst/>
              <a:ahLst/>
              <a:cxnLst/>
              <a:rect l="l" t="t" r="r" b="b"/>
              <a:pathLst>
                <a:path w="8503920" h="346075">
                  <a:moveTo>
                    <a:pt x="8503920" y="0"/>
                  </a:moveTo>
                  <a:lnTo>
                    <a:pt x="0" y="0"/>
                  </a:lnTo>
                  <a:lnTo>
                    <a:pt x="0" y="345948"/>
                  </a:lnTo>
                  <a:lnTo>
                    <a:pt x="8503920" y="345948"/>
                  </a:lnTo>
                  <a:lnTo>
                    <a:pt x="8503920" y="0"/>
                  </a:lnTo>
                  <a:close/>
                </a:path>
              </a:pathLst>
            </a:custGeom>
            <a:solidFill>
              <a:srgbClr val="0356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7828" y="150876"/>
            <a:ext cx="8842375" cy="6556375"/>
            <a:chOff x="147828" y="150876"/>
            <a:chExt cx="8842375" cy="6556375"/>
          </a:xfrm>
        </p:grpSpPr>
        <p:sp>
          <p:nvSpPr>
            <p:cNvPr id="3" name="object 3"/>
            <p:cNvSpPr/>
            <p:nvPr/>
          </p:nvSpPr>
          <p:spPr>
            <a:xfrm>
              <a:off x="152400" y="1277112"/>
              <a:ext cx="8833485" cy="0"/>
            </a:xfrm>
            <a:custGeom>
              <a:avLst/>
              <a:gdLst/>
              <a:ahLst/>
              <a:cxnLst/>
              <a:rect l="l" t="t" r="r" b="b"/>
              <a:pathLst>
                <a:path w="8833485">
                  <a:moveTo>
                    <a:pt x="0" y="0"/>
                  </a:moveTo>
                  <a:lnTo>
                    <a:pt x="8833104" y="0"/>
                  </a:lnTo>
                </a:path>
              </a:pathLst>
            </a:custGeom>
            <a:ln w="9144">
              <a:solidFill>
                <a:srgbClr val="08B7B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267200" y="955547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609600" y="304800"/>
                  </a:moveTo>
                  <a:lnTo>
                    <a:pt x="605599" y="255384"/>
                  </a:lnTo>
                  <a:lnTo>
                    <a:pt x="594042" y="208483"/>
                  </a:lnTo>
                  <a:lnTo>
                    <a:pt x="575564" y="164757"/>
                  </a:lnTo>
                  <a:lnTo>
                    <a:pt x="550760" y="124815"/>
                  </a:lnTo>
                  <a:lnTo>
                    <a:pt x="520293" y="89306"/>
                  </a:lnTo>
                  <a:lnTo>
                    <a:pt x="484771" y="58826"/>
                  </a:lnTo>
                  <a:lnTo>
                    <a:pt x="444842" y="34036"/>
                  </a:lnTo>
                  <a:lnTo>
                    <a:pt x="401116" y="15544"/>
                  </a:lnTo>
                  <a:lnTo>
                    <a:pt x="354215" y="4000"/>
                  </a:lnTo>
                  <a:lnTo>
                    <a:pt x="304800" y="0"/>
                  </a:lnTo>
                  <a:lnTo>
                    <a:pt x="255371" y="4000"/>
                  </a:lnTo>
                  <a:lnTo>
                    <a:pt x="208470" y="15557"/>
                  </a:lnTo>
                  <a:lnTo>
                    <a:pt x="164744" y="34036"/>
                  </a:lnTo>
                  <a:lnTo>
                    <a:pt x="124815" y="58839"/>
                  </a:lnTo>
                  <a:lnTo>
                    <a:pt x="89293" y="89306"/>
                  </a:lnTo>
                  <a:lnTo>
                    <a:pt x="58826" y="124828"/>
                  </a:lnTo>
                  <a:lnTo>
                    <a:pt x="34023" y="164757"/>
                  </a:lnTo>
                  <a:lnTo>
                    <a:pt x="15544" y="208483"/>
                  </a:lnTo>
                  <a:lnTo>
                    <a:pt x="3987" y="255384"/>
                  </a:lnTo>
                  <a:lnTo>
                    <a:pt x="0" y="304800"/>
                  </a:lnTo>
                  <a:lnTo>
                    <a:pt x="3987" y="354228"/>
                  </a:lnTo>
                  <a:lnTo>
                    <a:pt x="15544" y="401129"/>
                  </a:lnTo>
                  <a:lnTo>
                    <a:pt x="34023" y="444855"/>
                  </a:lnTo>
                  <a:lnTo>
                    <a:pt x="58826" y="484797"/>
                  </a:lnTo>
                  <a:lnTo>
                    <a:pt x="89293" y="520306"/>
                  </a:lnTo>
                  <a:lnTo>
                    <a:pt x="124815" y="550773"/>
                  </a:lnTo>
                  <a:lnTo>
                    <a:pt x="164744" y="575576"/>
                  </a:lnTo>
                  <a:lnTo>
                    <a:pt x="208483" y="594055"/>
                  </a:lnTo>
                  <a:lnTo>
                    <a:pt x="255371" y="605612"/>
                  </a:lnTo>
                  <a:lnTo>
                    <a:pt x="304800" y="609600"/>
                  </a:lnTo>
                  <a:lnTo>
                    <a:pt x="354215" y="605612"/>
                  </a:lnTo>
                  <a:lnTo>
                    <a:pt x="401116" y="594055"/>
                  </a:lnTo>
                  <a:lnTo>
                    <a:pt x="444842" y="575576"/>
                  </a:lnTo>
                  <a:lnTo>
                    <a:pt x="484784" y="550773"/>
                  </a:lnTo>
                  <a:lnTo>
                    <a:pt x="520293" y="520306"/>
                  </a:lnTo>
                  <a:lnTo>
                    <a:pt x="550773" y="484784"/>
                  </a:lnTo>
                  <a:lnTo>
                    <a:pt x="575564" y="444855"/>
                  </a:lnTo>
                  <a:lnTo>
                    <a:pt x="594055" y="401116"/>
                  </a:lnTo>
                  <a:lnTo>
                    <a:pt x="605599" y="354228"/>
                  </a:lnTo>
                  <a:lnTo>
                    <a:pt x="609600" y="304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37304" y="1026667"/>
              <a:ext cx="471170" cy="469900"/>
            </a:xfrm>
            <a:custGeom>
              <a:avLst/>
              <a:gdLst/>
              <a:ahLst/>
              <a:cxnLst/>
              <a:rect l="l" t="t" r="r" b="b"/>
              <a:pathLst>
                <a:path w="471170" h="469900">
                  <a:moveTo>
                    <a:pt x="258191" y="0"/>
                  </a:moveTo>
                  <a:lnTo>
                    <a:pt x="234187" y="0"/>
                  </a:lnTo>
                  <a:lnTo>
                    <a:pt x="210058" y="1270"/>
                  </a:lnTo>
                  <a:lnTo>
                    <a:pt x="164211" y="10160"/>
                  </a:lnTo>
                  <a:lnTo>
                    <a:pt x="122300" y="29210"/>
                  </a:lnTo>
                  <a:lnTo>
                    <a:pt x="84836" y="54610"/>
                  </a:lnTo>
                  <a:lnTo>
                    <a:pt x="52959" y="86360"/>
                  </a:lnTo>
                  <a:lnTo>
                    <a:pt x="27940" y="124460"/>
                  </a:lnTo>
                  <a:lnTo>
                    <a:pt x="10160" y="166370"/>
                  </a:lnTo>
                  <a:lnTo>
                    <a:pt x="1016" y="212089"/>
                  </a:lnTo>
                  <a:lnTo>
                    <a:pt x="0" y="236220"/>
                  </a:lnTo>
                  <a:lnTo>
                    <a:pt x="1397" y="260350"/>
                  </a:lnTo>
                  <a:lnTo>
                    <a:pt x="11049" y="306070"/>
                  </a:lnTo>
                  <a:lnTo>
                    <a:pt x="29083" y="347979"/>
                  </a:lnTo>
                  <a:lnTo>
                    <a:pt x="54610" y="386079"/>
                  </a:lnTo>
                  <a:lnTo>
                    <a:pt x="86613" y="417829"/>
                  </a:lnTo>
                  <a:lnTo>
                    <a:pt x="124333" y="443229"/>
                  </a:lnTo>
                  <a:lnTo>
                    <a:pt x="166750" y="461010"/>
                  </a:lnTo>
                  <a:lnTo>
                    <a:pt x="212725" y="469900"/>
                  </a:lnTo>
                  <a:lnTo>
                    <a:pt x="236728" y="469900"/>
                  </a:lnTo>
                  <a:lnTo>
                    <a:pt x="260858" y="468629"/>
                  </a:lnTo>
                  <a:lnTo>
                    <a:pt x="284099" y="466089"/>
                  </a:lnTo>
                  <a:lnTo>
                    <a:pt x="306705" y="459739"/>
                  </a:lnTo>
                  <a:lnTo>
                    <a:pt x="324696" y="453389"/>
                  </a:lnTo>
                  <a:lnTo>
                    <a:pt x="213487" y="453389"/>
                  </a:lnTo>
                  <a:lnTo>
                    <a:pt x="191770" y="449579"/>
                  </a:lnTo>
                  <a:lnTo>
                    <a:pt x="150749" y="436879"/>
                  </a:lnTo>
                  <a:lnTo>
                    <a:pt x="113537" y="416560"/>
                  </a:lnTo>
                  <a:lnTo>
                    <a:pt x="81153" y="389889"/>
                  </a:lnTo>
                  <a:lnTo>
                    <a:pt x="54356" y="358139"/>
                  </a:lnTo>
                  <a:lnTo>
                    <a:pt x="34162" y="321310"/>
                  </a:lnTo>
                  <a:lnTo>
                    <a:pt x="21336" y="279400"/>
                  </a:lnTo>
                  <a:lnTo>
                    <a:pt x="16827" y="236220"/>
                  </a:lnTo>
                  <a:lnTo>
                    <a:pt x="16823" y="233679"/>
                  </a:lnTo>
                  <a:lnTo>
                    <a:pt x="17780" y="213360"/>
                  </a:lnTo>
                  <a:lnTo>
                    <a:pt x="26416" y="170179"/>
                  </a:lnTo>
                  <a:lnTo>
                    <a:pt x="43053" y="130810"/>
                  </a:lnTo>
                  <a:lnTo>
                    <a:pt x="66421" y="96520"/>
                  </a:lnTo>
                  <a:lnTo>
                    <a:pt x="96138" y="66039"/>
                  </a:lnTo>
                  <a:lnTo>
                    <a:pt x="130937" y="43179"/>
                  </a:lnTo>
                  <a:lnTo>
                    <a:pt x="170053" y="26670"/>
                  </a:lnTo>
                  <a:lnTo>
                    <a:pt x="212598" y="17779"/>
                  </a:lnTo>
                  <a:lnTo>
                    <a:pt x="235076" y="16510"/>
                  </a:lnTo>
                  <a:lnTo>
                    <a:pt x="322495" y="16510"/>
                  </a:lnTo>
                  <a:lnTo>
                    <a:pt x="304292" y="10160"/>
                  </a:lnTo>
                  <a:lnTo>
                    <a:pt x="281686" y="3810"/>
                  </a:lnTo>
                  <a:lnTo>
                    <a:pt x="258191" y="0"/>
                  </a:lnTo>
                  <a:close/>
                </a:path>
                <a:path w="471170" h="469900">
                  <a:moveTo>
                    <a:pt x="322495" y="16510"/>
                  </a:moveTo>
                  <a:lnTo>
                    <a:pt x="235076" y="16510"/>
                  </a:lnTo>
                  <a:lnTo>
                    <a:pt x="257429" y="17779"/>
                  </a:lnTo>
                  <a:lnTo>
                    <a:pt x="279146" y="20320"/>
                  </a:lnTo>
                  <a:lnTo>
                    <a:pt x="320294" y="33020"/>
                  </a:lnTo>
                  <a:lnTo>
                    <a:pt x="357378" y="53339"/>
                  </a:lnTo>
                  <a:lnTo>
                    <a:pt x="389890" y="80010"/>
                  </a:lnTo>
                  <a:lnTo>
                    <a:pt x="416560" y="113029"/>
                  </a:lnTo>
                  <a:lnTo>
                    <a:pt x="436880" y="149860"/>
                  </a:lnTo>
                  <a:lnTo>
                    <a:pt x="449580" y="190500"/>
                  </a:lnTo>
                  <a:lnTo>
                    <a:pt x="454088" y="233679"/>
                  </a:lnTo>
                  <a:lnTo>
                    <a:pt x="454092" y="236220"/>
                  </a:lnTo>
                  <a:lnTo>
                    <a:pt x="453136" y="256539"/>
                  </a:lnTo>
                  <a:lnTo>
                    <a:pt x="444500" y="299720"/>
                  </a:lnTo>
                  <a:lnTo>
                    <a:pt x="427990" y="339089"/>
                  </a:lnTo>
                  <a:lnTo>
                    <a:pt x="404495" y="373379"/>
                  </a:lnTo>
                  <a:lnTo>
                    <a:pt x="374904" y="403860"/>
                  </a:lnTo>
                  <a:lnTo>
                    <a:pt x="340106" y="426720"/>
                  </a:lnTo>
                  <a:lnTo>
                    <a:pt x="300863" y="444500"/>
                  </a:lnTo>
                  <a:lnTo>
                    <a:pt x="258318" y="452120"/>
                  </a:lnTo>
                  <a:lnTo>
                    <a:pt x="235838" y="453389"/>
                  </a:lnTo>
                  <a:lnTo>
                    <a:pt x="324696" y="453389"/>
                  </a:lnTo>
                  <a:lnTo>
                    <a:pt x="368173" y="429260"/>
                  </a:lnTo>
                  <a:lnTo>
                    <a:pt x="402844" y="400050"/>
                  </a:lnTo>
                  <a:lnTo>
                    <a:pt x="431292" y="365760"/>
                  </a:lnTo>
                  <a:lnTo>
                    <a:pt x="452882" y="325120"/>
                  </a:lnTo>
                  <a:lnTo>
                    <a:pt x="466344" y="281939"/>
                  </a:lnTo>
                  <a:lnTo>
                    <a:pt x="470916" y="233679"/>
                  </a:lnTo>
                  <a:lnTo>
                    <a:pt x="469519" y="209550"/>
                  </a:lnTo>
                  <a:lnTo>
                    <a:pt x="459994" y="163829"/>
                  </a:lnTo>
                  <a:lnTo>
                    <a:pt x="441960" y="121920"/>
                  </a:lnTo>
                  <a:lnTo>
                    <a:pt x="416433" y="85089"/>
                  </a:lnTo>
                  <a:lnTo>
                    <a:pt x="384301" y="52070"/>
                  </a:lnTo>
                  <a:lnTo>
                    <a:pt x="346710" y="27939"/>
                  </a:lnTo>
                  <a:lnTo>
                    <a:pt x="326136" y="17779"/>
                  </a:lnTo>
                  <a:lnTo>
                    <a:pt x="322495" y="16510"/>
                  </a:lnTo>
                  <a:close/>
                </a:path>
                <a:path w="471170" h="469900">
                  <a:moveTo>
                    <a:pt x="235838" y="33020"/>
                  </a:moveTo>
                  <a:lnTo>
                    <a:pt x="195199" y="36829"/>
                  </a:lnTo>
                  <a:lnTo>
                    <a:pt x="157225" y="49529"/>
                  </a:lnTo>
                  <a:lnTo>
                    <a:pt x="122936" y="67310"/>
                  </a:lnTo>
                  <a:lnTo>
                    <a:pt x="92963" y="92710"/>
                  </a:lnTo>
                  <a:lnTo>
                    <a:pt x="68199" y="121920"/>
                  </a:lnTo>
                  <a:lnTo>
                    <a:pt x="49530" y="156210"/>
                  </a:lnTo>
                  <a:lnTo>
                    <a:pt x="37719" y="194310"/>
                  </a:lnTo>
                  <a:lnTo>
                    <a:pt x="33591" y="233679"/>
                  </a:lnTo>
                  <a:lnTo>
                    <a:pt x="33583" y="236220"/>
                  </a:lnTo>
                  <a:lnTo>
                    <a:pt x="34417" y="255270"/>
                  </a:lnTo>
                  <a:lnTo>
                    <a:pt x="42418" y="294639"/>
                  </a:lnTo>
                  <a:lnTo>
                    <a:pt x="57785" y="331470"/>
                  </a:lnTo>
                  <a:lnTo>
                    <a:pt x="79375" y="363220"/>
                  </a:lnTo>
                  <a:lnTo>
                    <a:pt x="106680" y="391160"/>
                  </a:lnTo>
                  <a:lnTo>
                    <a:pt x="138937" y="412750"/>
                  </a:lnTo>
                  <a:lnTo>
                    <a:pt x="175006" y="427989"/>
                  </a:lnTo>
                  <a:lnTo>
                    <a:pt x="214375" y="435610"/>
                  </a:lnTo>
                  <a:lnTo>
                    <a:pt x="235076" y="436879"/>
                  </a:lnTo>
                  <a:lnTo>
                    <a:pt x="255650" y="435610"/>
                  </a:lnTo>
                  <a:lnTo>
                    <a:pt x="275717" y="433070"/>
                  </a:lnTo>
                  <a:lnTo>
                    <a:pt x="295148" y="427989"/>
                  </a:lnTo>
                  <a:lnTo>
                    <a:pt x="313690" y="421639"/>
                  </a:lnTo>
                  <a:lnTo>
                    <a:pt x="316211" y="420370"/>
                  </a:lnTo>
                  <a:lnTo>
                    <a:pt x="234187" y="420370"/>
                  </a:lnTo>
                  <a:lnTo>
                    <a:pt x="215137" y="419100"/>
                  </a:lnTo>
                  <a:lnTo>
                    <a:pt x="162306" y="405129"/>
                  </a:lnTo>
                  <a:lnTo>
                    <a:pt x="116712" y="377189"/>
                  </a:lnTo>
                  <a:lnTo>
                    <a:pt x="81153" y="337820"/>
                  </a:lnTo>
                  <a:lnTo>
                    <a:pt x="58166" y="289560"/>
                  </a:lnTo>
                  <a:lnTo>
                    <a:pt x="50292" y="233679"/>
                  </a:lnTo>
                  <a:lnTo>
                    <a:pt x="51308" y="214629"/>
                  </a:lnTo>
                  <a:lnTo>
                    <a:pt x="65278" y="162560"/>
                  </a:lnTo>
                  <a:lnTo>
                    <a:pt x="93345" y="116839"/>
                  </a:lnTo>
                  <a:lnTo>
                    <a:pt x="132969" y="81279"/>
                  </a:lnTo>
                  <a:lnTo>
                    <a:pt x="181737" y="57150"/>
                  </a:lnTo>
                  <a:lnTo>
                    <a:pt x="236728" y="49529"/>
                  </a:lnTo>
                  <a:lnTo>
                    <a:pt x="314451" y="49529"/>
                  </a:lnTo>
                  <a:lnTo>
                    <a:pt x="295910" y="41910"/>
                  </a:lnTo>
                  <a:lnTo>
                    <a:pt x="276606" y="36829"/>
                  </a:lnTo>
                  <a:lnTo>
                    <a:pt x="256540" y="34289"/>
                  </a:lnTo>
                  <a:lnTo>
                    <a:pt x="235838" y="33020"/>
                  </a:lnTo>
                  <a:close/>
                </a:path>
                <a:path w="471170" h="469900">
                  <a:moveTo>
                    <a:pt x="314451" y="49529"/>
                  </a:moveTo>
                  <a:lnTo>
                    <a:pt x="236728" y="49529"/>
                  </a:lnTo>
                  <a:lnTo>
                    <a:pt x="255778" y="50800"/>
                  </a:lnTo>
                  <a:lnTo>
                    <a:pt x="273938" y="53339"/>
                  </a:lnTo>
                  <a:lnTo>
                    <a:pt x="324866" y="72389"/>
                  </a:lnTo>
                  <a:lnTo>
                    <a:pt x="367284" y="105410"/>
                  </a:lnTo>
                  <a:lnTo>
                    <a:pt x="398907" y="148589"/>
                  </a:lnTo>
                  <a:lnTo>
                    <a:pt x="417068" y="199389"/>
                  </a:lnTo>
                  <a:lnTo>
                    <a:pt x="420624" y="236220"/>
                  </a:lnTo>
                  <a:lnTo>
                    <a:pt x="419608" y="255270"/>
                  </a:lnTo>
                  <a:lnTo>
                    <a:pt x="405638" y="308610"/>
                  </a:lnTo>
                  <a:lnTo>
                    <a:pt x="377571" y="354329"/>
                  </a:lnTo>
                  <a:lnTo>
                    <a:pt x="338074" y="389889"/>
                  </a:lnTo>
                  <a:lnTo>
                    <a:pt x="289433" y="412750"/>
                  </a:lnTo>
                  <a:lnTo>
                    <a:pt x="234187" y="420370"/>
                  </a:lnTo>
                  <a:lnTo>
                    <a:pt x="316211" y="420370"/>
                  </a:lnTo>
                  <a:lnTo>
                    <a:pt x="363600" y="391160"/>
                  </a:lnTo>
                  <a:lnTo>
                    <a:pt x="391033" y="364489"/>
                  </a:lnTo>
                  <a:lnTo>
                    <a:pt x="412876" y="331470"/>
                  </a:lnTo>
                  <a:lnTo>
                    <a:pt x="428244" y="295910"/>
                  </a:lnTo>
                  <a:lnTo>
                    <a:pt x="436372" y="256539"/>
                  </a:lnTo>
                  <a:lnTo>
                    <a:pt x="437332" y="233679"/>
                  </a:lnTo>
                  <a:lnTo>
                    <a:pt x="436499" y="214629"/>
                  </a:lnTo>
                  <a:lnTo>
                    <a:pt x="428498" y="175260"/>
                  </a:lnTo>
                  <a:lnTo>
                    <a:pt x="413258" y="139700"/>
                  </a:lnTo>
                  <a:lnTo>
                    <a:pt x="391541" y="106679"/>
                  </a:lnTo>
                  <a:lnTo>
                    <a:pt x="364236" y="80010"/>
                  </a:lnTo>
                  <a:lnTo>
                    <a:pt x="332105" y="57150"/>
                  </a:lnTo>
                  <a:lnTo>
                    <a:pt x="314451" y="49529"/>
                  </a:lnTo>
                  <a:close/>
                </a:path>
              </a:pathLst>
            </a:custGeom>
            <a:solidFill>
              <a:srgbClr val="08B7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80491" y="1549349"/>
            <a:ext cx="8148955" cy="44499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marR="297180" indent="-273050">
              <a:lnSpc>
                <a:spcPct val="100000"/>
              </a:lnSpc>
              <a:spcBef>
                <a:spcPts val="100"/>
              </a:spcBef>
              <a:buClr>
                <a:srgbClr val="0E6EC5"/>
              </a:buClr>
              <a:buSzPct val="85185"/>
              <a:buFont typeface="Segoe UI Symbol"/>
              <a:buChar char="⚫"/>
              <a:tabLst>
                <a:tab pos="287020" algn="l"/>
              </a:tabLst>
            </a:pPr>
            <a:r>
              <a:rPr sz="2700" dirty="0">
                <a:latin typeface="Georgia" panose="02040502050405020303" pitchFamily="18" charset="0"/>
                <a:cs typeface="Georgia"/>
              </a:rPr>
              <a:t>The</a:t>
            </a:r>
            <a:r>
              <a:rPr sz="2700" spc="-35" dirty="0">
                <a:latin typeface="Georgia" panose="02040502050405020303" pitchFamily="18" charset="0"/>
                <a:cs typeface="Georgia"/>
              </a:rPr>
              <a:t> </a:t>
            </a:r>
            <a:r>
              <a:rPr sz="2700" dirty="0">
                <a:latin typeface="Georgia" panose="02040502050405020303" pitchFamily="18" charset="0"/>
                <a:cs typeface="Georgia"/>
              </a:rPr>
              <a:t>blood</a:t>
            </a:r>
            <a:r>
              <a:rPr sz="2700" spc="-30" dirty="0">
                <a:latin typeface="Georgia" panose="02040502050405020303" pitchFamily="18" charset="0"/>
                <a:cs typeface="Georgia"/>
              </a:rPr>
              <a:t> </a:t>
            </a:r>
            <a:r>
              <a:rPr sz="2700" dirty="0">
                <a:latin typeface="Georgia" panose="02040502050405020303" pitchFamily="18" charset="0"/>
                <a:cs typeface="Georgia"/>
              </a:rPr>
              <a:t>supply</a:t>
            </a:r>
            <a:r>
              <a:rPr sz="2700" spc="-50" dirty="0">
                <a:latin typeface="Georgia" panose="02040502050405020303" pitchFamily="18" charset="0"/>
                <a:cs typeface="Georgia"/>
              </a:rPr>
              <a:t> </a:t>
            </a:r>
            <a:r>
              <a:rPr sz="2700" dirty="0">
                <a:latin typeface="Georgia" panose="02040502050405020303" pitchFamily="18" charset="0"/>
                <a:cs typeface="Georgia"/>
              </a:rPr>
              <a:t>of</a:t>
            </a:r>
            <a:r>
              <a:rPr sz="2700" spc="-40" dirty="0">
                <a:latin typeface="Georgia" panose="02040502050405020303" pitchFamily="18" charset="0"/>
                <a:cs typeface="Georgia"/>
              </a:rPr>
              <a:t> </a:t>
            </a:r>
            <a:r>
              <a:rPr sz="2700" dirty="0">
                <a:latin typeface="Georgia" panose="02040502050405020303" pitchFamily="18" charset="0"/>
                <a:cs typeface="Georgia"/>
              </a:rPr>
              <a:t>both</a:t>
            </a:r>
            <a:r>
              <a:rPr sz="2700" spc="-30" dirty="0">
                <a:latin typeface="Georgia" panose="02040502050405020303" pitchFamily="18" charset="0"/>
                <a:cs typeface="Georgia"/>
              </a:rPr>
              <a:t> </a:t>
            </a:r>
            <a:r>
              <a:rPr sz="2700" dirty="0">
                <a:latin typeface="Georgia" panose="02040502050405020303" pitchFamily="18" charset="0"/>
                <a:cs typeface="Georgia"/>
              </a:rPr>
              <a:t>the</a:t>
            </a:r>
            <a:r>
              <a:rPr sz="2700" spc="-30" dirty="0">
                <a:latin typeface="Georgia" panose="02040502050405020303" pitchFamily="18" charset="0"/>
                <a:cs typeface="Georgia"/>
              </a:rPr>
              <a:t> </a:t>
            </a:r>
            <a:r>
              <a:rPr sz="2700" dirty="0">
                <a:latin typeface="Georgia" panose="02040502050405020303" pitchFamily="18" charset="0"/>
                <a:cs typeface="Georgia"/>
              </a:rPr>
              <a:t>superior</a:t>
            </a:r>
            <a:r>
              <a:rPr sz="2700" spc="-70" dirty="0">
                <a:latin typeface="Georgia" panose="02040502050405020303" pitchFamily="18" charset="0"/>
                <a:cs typeface="Georgia"/>
              </a:rPr>
              <a:t> </a:t>
            </a:r>
            <a:r>
              <a:rPr sz="2700" dirty="0">
                <a:latin typeface="Georgia" panose="02040502050405020303" pitchFamily="18" charset="0"/>
                <a:cs typeface="Georgia"/>
              </a:rPr>
              <a:t>and</a:t>
            </a:r>
            <a:r>
              <a:rPr sz="2700" spc="-35" dirty="0">
                <a:latin typeface="Georgia" panose="02040502050405020303" pitchFamily="18" charset="0"/>
                <a:cs typeface="Georgia"/>
              </a:rPr>
              <a:t> </a:t>
            </a:r>
            <a:r>
              <a:rPr sz="2700" spc="-10" dirty="0">
                <a:latin typeface="Georgia" panose="02040502050405020303" pitchFamily="18" charset="0"/>
                <a:cs typeface="Georgia"/>
              </a:rPr>
              <a:t>inferior 	</a:t>
            </a:r>
            <a:r>
              <a:rPr sz="2700" dirty="0">
                <a:latin typeface="Georgia" panose="02040502050405020303" pitchFamily="18" charset="0"/>
                <a:cs typeface="Georgia"/>
              </a:rPr>
              <a:t>parathyroid</a:t>
            </a:r>
            <a:r>
              <a:rPr sz="2700" spc="-70" dirty="0">
                <a:latin typeface="Georgia" panose="02040502050405020303" pitchFamily="18" charset="0"/>
                <a:cs typeface="Georgia"/>
              </a:rPr>
              <a:t> </a:t>
            </a:r>
            <a:r>
              <a:rPr sz="2700" dirty="0">
                <a:latin typeface="Georgia" panose="02040502050405020303" pitchFamily="18" charset="0"/>
                <a:cs typeface="Georgia"/>
              </a:rPr>
              <a:t>glands</a:t>
            </a:r>
            <a:r>
              <a:rPr sz="2700" spc="-50" dirty="0">
                <a:latin typeface="Georgia" panose="02040502050405020303" pitchFamily="18" charset="0"/>
                <a:cs typeface="Georgia"/>
              </a:rPr>
              <a:t> </a:t>
            </a:r>
            <a:r>
              <a:rPr sz="2700" dirty="0">
                <a:latin typeface="Georgia" panose="02040502050405020303" pitchFamily="18" charset="0"/>
                <a:cs typeface="Georgia"/>
              </a:rPr>
              <a:t>arises</a:t>
            </a:r>
            <a:r>
              <a:rPr sz="2700" spc="-70" dirty="0">
                <a:latin typeface="Georgia" panose="02040502050405020303" pitchFamily="18" charset="0"/>
                <a:cs typeface="Georgia"/>
              </a:rPr>
              <a:t> </a:t>
            </a:r>
            <a:r>
              <a:rPr sz="2700" dirty="0">
                <a:latin typeface="Georgia" panose="02040502050405020303" pitchFamily="18" charset="0"/>
                <a:cs typeface="Georgia"/>
              </a:rPr>
              <a:t>from</a:t>
            </a:r>
            <a:r>
              <a:rPr sz="2700" spc="-60" dirty="0">
                <a:latin typeface="Georgia" panose="02040502050405020303" pitchFamily="18" charset="0"/>
                <a:cs typeface="Georgia"/>
              </a:rPr>
              <a:t> </a:t>
            </a:r>
            <a:r>
              <a:rPr sz="2700" dirty="0">
                <a:latin typeface="Georgia" panose="02040502050405020303" pitchFamily="18" charset="0"/>
                <a:cs typeface="Georgia"/>
              </a:rPr>
              <a:t>the</a:t>
            </a:r>
            <a:r>
              <a:rPr sz="2700" spc="-35" dirty="0">
                <a:latin typeface="Georgia" panose="02040502050405020303" pitchFamily="18" charset="0"/>
                <a:cs typeface="Georgia"/>
              </a:rPr>
              <a:t> </a:t>
            </a:r>
            <a:r>
              <a:rPr sz="2700" b="1" spc="-10" dirty="0">
                <a:latin typeface="Georgia" panose="02040502050405020303" pitchFamily="18" charset="0"/>
                <a:cs typeface="Georgia"/>
              </a:rPr>
              <a:t>inferior 	</a:t>
            </a:r>
            <a:r>
              <a:rPr sz="2700" b="1" dirty="0">
                <a:latin typeface="Georgia" panose="02040502050405020303" pitchFamily="18" charset="0"/>
                <a:cs typeface="Georgia"/>
              </a:rPr>
              <a:t>thyroid</a:t>
            </a:r>
            <a:r>
              <a:rPr sz="2700" b="1" spc="-25" dirty="0">
                <a:latin typeface="Georgia" panose="02040502050405020303" pitchFamily="18" charset="0"/>
                <a:cs typeface="Georgia"/>
              </a:rPr>
              <a:t> </a:t>
            </a:r>
            <a:r>
              <a:rPr sz="2700" b="1" spc="-10" dirty="0">
                <a:latin typeface="Georgia" panose="02040502050405020303" pitchFamily="18" charset="0"/>
                <a:cs typeface="Georgia"/>
              </a:rPr>
              <a:t>artery</a:t>
            </a:r>
            <a:endParaRPr lang="en-US" sz="2700" b="1" spc="-10" dirty="0">
              <a:latin typeface="Georgia" panose="02040502050405020303" pitchFamily="18" charset="0"/>
              <a:cs typeface="Georgia"/>
            </a:endParaRPr>
          </a:p>
          <a:p>
            <a:pPr marL="285750" marR="297180" indent="-273050">
              <a:lnSpc>
                <a:spcPct val="100000"/>
              </a:lnSpc>
              <a:spcBef>
                <a:spcPts val="100"/>
              </a:spcBef>
              <a:buClr>
                <a:srgbClr val="0E6EC5"/>
              </a:buClr>
              <a:buSzPct val="85185"/>
              <a:buFont typeface="Segoe UI Symbol"/>
              <a:buChar char="⚫"/>
              <a:tabLst>
                <a:tab pos="287020" algn="l"/>
              </a:tabLst>
            </a:pPr>
            <a:endParaRPr sz="2700" dirty="0">
              <a:latin typeface="Georgia" panose="02040502050405020303" pitchFamily="18" charset="0"/>
              <a:cs typeface="Georgia"/>
            </a:endParaRPr>
          </a:p>
          <a:p>
            <a:pPr marL="285750" marR="5080" indent="-273050" algn="just">
              <a:lnSpc>
                <a:spcPct val="100000"/>
              </a:lnSpc>
              <a:spcBef>
                <a:spcPts val="650"/>
              </a:spcBef>
              <a:buClr>
                <a:srgbClr val="0E6EC5"/>
              </a:buClr>
              <a:buSzPct val="85185"/>
              <a:buFont typeface="Segoe UI Symbol"/>
              <a:buChar char="⚫"/>
              <a:tabLst>
                <a:tab pos="287020" algn="l"/>
              </a:tabLst>
            </a:pPr>
            <a:r>
              <a:rPr sz="2700" dirty="0">
                <a:latin typeface="Georgia" panose="02040502050405020303" pitchFamily="18" charset="0"/>
                <a:cs typeface="Georgia"/>
              </a:rPr>
              <a:t>The</a:t>
            </a:r>
            <a:r>
              <a:rPr sz="2700" spc="-50" dirty="0">
                <a:latin typeface="Georgia" panose="02040502050405020303" pitchFamily="18" charset="0"/>
                <a:cs typeface="Georgia"/>
              </a:rPr>
              <a:t> </a:t>
            </a:r>
            <a:r>
              <a:rPr sz="2700" dirty="0">
                <a:latin typeface="Georgia" panose="02040502050405020303" pitchFamily="18" charset="0"/>
                <a:cs typeface="Georgia"/>
              </a:rPr>
              <a:t>inferior</a:t>
            </a:r>
            <a:r>
              <a:rPr sz="2700" spc="-70" dirty="0">
                <a:latin typeface="Georgia" panose="02040502050405020303" pitchFamily="18" charset="0"/>
                <a:cs typeface="Georgia"/>
              </a:rPr>
              <a:t> </a:t>
            </a:r>
            <a:r>
              <a:rPr sz="2700" dirty="0">
                <a:latin typeface="Georgia" panose="02040502050405020303" pitchFamily="18" charset="0"/>
                <a:cs typeface="Georgia"/>
              </a:rPr>
              <a:t>parathyroid</a:t>
            </a:r>
            <a:r>
              <a:rPr sz="2700" spc="-70" dirty="0">
                <a:latin typeface="Georgia" panose="02040502050405020303" pitchFamily="18" charset="0"/>
                <a:cs typeface="Georgia"/>
              </a:rPr>
              <a:t> </a:t>
            </a:r>
            <a:r>
              <a:rPr sz="2700" dirty="0">
                <a:latin typeface="Georgia" panose="02040502050405020303" pitchFamily="18" charset="0"/>
                <a:cs typeface="Georgia"/>
              </a:rPr>
              <a:t>gland</a:t>
            </a:r>
            <a:r>
              <a:rPr sz="2700" spc="-50" dirty="0">
                <a:latin typeface="Georgia" panose="02040502050405020303" pitchFamily="18" charset="0"/>
                <a:cs typeface="Georgia"/>
              </a:rPr>
              <a:t> </a:t>
            </a:r>
            <a:r>
              <a:rPr sz="2700" dirty="0">
                <a:latin typeface="Georgia" panose="02040502050405020303" pitchFamily="18" charset="0"/>
                <a:cs typeface="Georgia"/>
              </a:rPr>
              <a:t>and</a:t>
            </a:r>
            <a:r>
              <a:rPr sz="2700" spc="-50" dirty="0">
                <a:latin typeface="Georgia" panose="02040502050405020303" pitchFamily="18" charset="0"/>
                <a:cs typeface="Georgia"/>
              </a:rPr>
              <a:t> </a:t>
            </a:r>
            <a:r>
              <a:rPr sz="2700" dirty="0">
                <a:latin typeface="Georgia" panose="02040502050405020303" pitchFamily="18" charset="0"/>
                <a:cs typeface="Georgia"/>
              </a:rPr>
              <a:t>the</a:t>
            </a:r>
            <a:r>
              <a:rPr sz="2700" spc="-50" dirty="0">
                <a:latin typeface="Georgia" panose="02040502050405020303" pitchFamily="18" charset="0"/>
                <a:cs typeface="Georgia"/>
              </a:rPr>
              <a:t> </a:t>
            </a:r>
            <a:r>
              <a:rPr sz="2700" dirty="0">
                <a:latin typeface="Georgia" panose="02040502050405020303" pitchFamily="18" charset="0"/>
                <a:cs typeface="Georgia"/>
              </a:rPr>
              <a:t>thymus</a:t>
            </a:r>
            <a:r>
              <a:rPr sz="2700" spc="-55" dirty="0">
                <a:latin typeface="Georgia" panose="02040502050405020303" pitchFamily="18" charset="0"/>
                <a:cs typeface="Georgia"/>
              </a:rPr>
              <a:t> </a:t>
            </a:r>
            <a:r>
              <a:rPr sz="2700" spc="-10" dirty="0">
                <a:latin typeface="Georgia" panose="02040502050405020303" pitchFamily="18" charset="0"/>
                <a:cs typeface="Georgia"/>
              </a:rPr>
              <a:t>arise 	</a:t>
            </a:r>
            <a:r>
              <a:rPr sz="2700" dirty="0">
                <a:latin typeface="Georgia" panose="02040502050405020303" pitchFamily="18" charset="0"/>
                <a:cs typeface="Georgia"/>
              </a:rPr>
              <a:t>from</a:t>
            </a:r>
            <a:r>
              <a:rPr sz="2700" spc="-50" dirty="0">
                <a:latin typeface="Georgia" panose="02040502050405020303" pitchFamily="18" charset="0"/>
                <a:cs typeface="Georgia"/>
              </a:rPr>
              <a:t> </a:t>
            </a:r>
            <a:r>
              <a:rPr sz="2700" dirty="0">
                <a:latin typeface="Georgia" panose="02040502050405020303" pitchFamily="18" charset="0"/>
                <a:cs typeface="Georgia"/>
              </a:rPr>
              <a:t>the</a:t>
            </a:r>
            <a:r>
              <a:rPr sz="2700" spc="-30" dirty="0">
                <a:latin typeface="Georgia" panose="02040502050405020303" pitchFamily="18" charset="0"/>
                <a:cs typeface="Georgia"/>
              </a:rPr>
              <a:t> </a:t>
            </a:r>
            <a:r>
              <a:rPr sz="2700" dirty="0">
                <a:latin typeface="Georgia" panose="02040502050405020303" pitchFamily="18" charset="0"/>
                <a:cs typeface="Georgia"/>
              </a:rPr>
              <a:t>third</a:t>
            </a:r>
            <a:r>
              <a:rPr sz="2700" spc="-30" dirty="0">
                <a:latin typeface="Georgia" panose="02040502050405020303" pitchFamily="18" charset="0"/>
                <a:cs typeface="Georgia"/>
              </a:rPr>
              <a:t> </a:t>
            </a:r>
            <a:r>
              <a:rPr sz="2700" dirty="0">
                <a:latin typeface="Georgia" panose="02040502050405020303" pitchFamily="18" charset="0"/>
                <a:cs typeface="Georgia"/>
              </a:rPr>
              <a:t>pharyngeal</a:t>
            </a:r>
            <a:r>
              <a:rPr sz="2700" spc="-40" dirty="0">
                <a:latin typeface="Georgia" panose="02040502050405020303" pitchFamily="18" charset="0"/>
                <a:cs typeface="Georgia"/>
              </a:rPr>
              <a:t> </a:t>
            </a:r>
            <a:r>
              <a:rPr sz="2700" dirty="0">
                <a:latin typeface="Georgia" panose="02040502050405020303" pitchFamily="18" charset="0"/>
                <a:cs typeface="Georgia"/>
              </a:rPr>
              <a:t>pouch:</a:t>
            </a:r>
            <a:r>
              <a:rPr sz="2700" spc="-40" dirty="0">
                <a:latin typeface="Georgia" panose="02040502050405020303" pitchFamily="18" charset="0"/>
                <a:cs typeface="Georgia"/>
              </a:rPr>
              <a:t> </a:t>
            </a:r>
            <a:r>
              <a:rPr sz="2700" dirty="0">
                <a:latin typeface="Georgia" panose="02040502050405020303" pitchFamily="18" charset="0"/>
                <a:cs typeface="Georgia"/>
              </a:rPr>
              <a:t>More</a:t>
            </a:r>
            <a:r>
              <a:rPr sz="2700" spc="-40" dirty="0">
                <a:latin typeface="Georgia" panose="02040502050405020303" pitchFamily="18" charset="0"/>
                <a:cs typeface="Georgia"/>
              </a:rPr>
              <a:t> </a:t>
            </a:r>
            <a:r>
              <a:rPr sz="2700" dirty="0">
                <a:latin typeface="Georgia" panose="02040502050405020303" pitchFamily="18" charset="0"/>
                <a:cs typeface="Georgia"/>
              </a:rPr>
              <a:t>varia</a:t>
            </a:r>
            <a:r>
              <a:rPr lang="en-US" sz="2700" dirty="0">
                <a:latin typeface="Georgia" panose="02040502050405020303" pitchFamily="18" charset="0"/>
                <a:cs typeface="Georgia"/>
              </a:rPr>
              <a:t>ble location and more likely to be ectopic</a:t>
            </a:r>
          </a:p>
          <a:p>
            <a:pPr marL="285750" marR="5080" indent="-273050" algn="just">
              <a:lnSpc>
                <a:spcPct val="100000"/>
              </a:lnSpc>
              <a:spcBef>
                <a:spcPts val="650"/>
              </a:spcBef>
              <a:buClr>
                <a:srgbClr val="0E6EC5"/>
              </a:buClr>
              <a:buSzPct val="85185"/>
              <a:buFont typeface="Segoe UI Symbol"/>
              <a:buChar char="⚫"/>
              <a:tabLst>
                <a:tab pos="287020" algn="l"/>
              </a:tabLst>
            </a:pPr>
            <a:endParaRPr sz="2700" dirty="0">
              <a:latin typeface="Georgia" panose="02040502050405020303" pitchFamily="18" charset="0"/>
              <a:cs typeface="Georgia"/>
            </a:endParaRPr>
          </a:p>
          <a:p>
            <a:pPr marL="285750" marR="785495" indent="-273050" algn="just">
              <a:lnSpc>
                <a:spcPct val="100000"/>
              </a:lnSpc>
              <a:spcBef>
                <a:spcPts val="650"/>
              </a:spcBef>
              <a:buClr>
                <a:srgbClr val="0E6EC5"/>
              </a:buClr>
              <a:buSzPct val="85185"/>
              <a:buFont typeface="Segoe UI Symbol"/>
              <a:buChar char="⚫"/>
              <a:tabLst>
                <a:tab pos="287020" algn="l"/>
              </a:tabLst>
            </a:pPr>
            <a:r>
              <a:rPr sz="2700" dirty="0">
                <a:latin typeface="Georgia" panose="02040502050405020303" pitchFamily="18" charset="0"/>
                <a:cs typeface="Georgia"/>
              </a:rPr>
              <a:t>The</a:t>
            </a:r>
            <a:r>
              <a:rPr sz="2700" spc="-50" dirty="0">
                <a:latin typeface="Georgia" panose="02040502050405020303" pitchFamily="18" charset="0"/>
                <a:cs typeface="Georgia"/>
              </a:rPr>
              <a:t> </a:t>
            </a:r>
            <a:r>
              <a:rPr sz="2700" dirty="0">
                <a:latin typeface="Georgia" panose="02040502050405020303" pitchFamily="18" charset="0"/>
                <a:cs typeface="Georgia"/>
              </a:rPr>
              <a:t>superior</a:t>
            </a:r>
            <a:r>
              <a:rPr sz="2700" spc="-75" dirty="0">
                <a:latin typeface="Georgia" panose="02040502050405020303" pitchFamily="18" charset="0"/>
                <a:cs typeface="Georgia"/>
              </a:rPr>
              <a:t> </a:t>
            </a:r>
            <a:r>
              <a:rPr sz="2700" dirty="0">
                <a:latin typeface="Georgia" panose="02040502050405020303" pitchFamily="18" charset="0"/>
                <a:cs typeface="Georgia"/>
              </a:rPr>
              <a:t>parathyroid</a:t>
            </a:r>
            <a:r>
              <a:rPr sz="2700" spc="-65" dirty="0">
                <a:latin typeface="Georgia" panose="02040502050405020303" pitchFamily="18" charset="0"/>
                <a:cs typeface="Georgia"/>
              </a:rPr>
              <a:t> </a:t>
            </a:r>
            <a:r>
              <a:rPr sz="2700" dirty="0">
                <a:latin typeface="Georgia" panose="02040502050405020303" pitchFamily="18" charset="0"/>
                <a:cs typeface="Georgia"/>
              </a:rPr>
              <a:t>glands</a:t>
            </a:r>
            <a:r>
              <a:rPr sz="2700" spc="-45" dirty="0">
                <a:latin typeface="Georgia" panose="02040502050405020303" pitchFamily="18" charset="0"/>
                <a:cs typeface="Georgia"/>
              </a:rPr>
              <a:t> </a:t>
            </a:r>
            <a:r>
              <a:rPr sz="2700" dirty="0">
                <a:latin typeface="Georgia" panose="02040502050405020303" pitchFamily="18" charset="0"/>
                <a:cs typeface="Georgia"/>
              </a:rPr>
              <a:t>arise</a:t>
            </a:r>
            <a:r>
              <a:rPr sz="2700" spc="-65" dirty="0">
                <a:latin typeface="Georgia" panose="02040502050405020303" pitchFamily="18" charset="0"/>
                <a:cs typeface="Georgia"/>
              </a:rPr>
              <a:t> </a:t>
            </a:r>
            <a:r>
              <a:rPr sz="2700" dirty="0">
                <a:latin typeface="Georgia" panose="02040502050405020303" pitchFamily="18" charset="0"/>
                <a:cs typeface="Georgia"/>
              </a:rPr>
              <a:t>from</a:t>
            </a:r>
            <a:r>
              <a:rPr sz="2700" spc="-55" dirty="0">
                <a:latin typeface="Georgia" panose="02040502050405020303" pitchFamily="18" charset="0"/>
                <a:cs typeface="Georgia"/>
              </a:rPr>
              <a:t> </a:t>
            </a:r>
            <a:r>
              <a:rPr sz="2700" spc="-25" dirty="0">
                <a:latin typeface="Georgia" panose="02040502050405020303" pitchFamily="18" charset="0"/>
                <a:cs typeface="Georgia"/>
              </a:rPr>
              <a:t>the 	</a:t>
            </a:r>
            <a:r>
              <a:rPr sz="2700" dirty="0">
                <a:latin typeface="Georgia" panose="02040502050405020303" pitchFamily="18" charset="0"/>
                <a:cs typeface="Georgia"/>
              </a:rPr>
              <a:t>dorsal</a:t>
            </a:r>
            <a:r>
              <a:rPr sz="2700" spc="-45" dirty="0">
                <a:latin typeface="Georgia" panose="02040502050405020303" pitchFamily="18" charset="0"/>
                <a:cs typeface="Georgia"/>
              </a:rPr>
              <a:t> </a:t>
            </a:r>
            <a:r>
              <a:rPr sz="2700" dirty="0">
                <a:latin typeface="Georgia" panose="02040502050405020303" pitchFamily="18" charset="0"/>
                <a:cs typeface="Georgia"/>
              </a:rPr>
              <a:t>portion</a:t>
            </a:r>
            <a:r>
              <a:rPr sz="2700" spc="-50" dirty="0">
                <a:latin typeface="Georgia" panose="02040502050405020303" pitchFamily="18" charset="0"/>
                <a:cs typeface="Georgia"/>
              </a:rPr>
              <a:t> </a:t>
            </a:r>
            <a:r>
              <a:rPr sz="2700" dirty="0">
                <a:latin typeface="Georgia" panose="02040502050405020303" pitchFamily="18" charset="0"/>
                <a:cs typeface="Georgia"/>
              </a:rPr>
              <a:t>of</a:t>
            </a:r>
            <a:r>
              <a:rPr sz="2700" spc="-55" dirty="0">
                <a:latin typeface="Georgia" panose="02040502050405020303" pitchFamily="18" charset="0"/>
                <a:cs typeface="Georgia"/>
              </a:rPr>
              <a:t> </a:t>
            </a:r>
            <a:r>
              <a:rPr sz="2700" dirty="0">
                <a:latin typeface="Georgia" panose="02040502050405020303" pitchFamily="18" charset="0"/>
                <a:cs typeface="Georgia"/>
              </a:rPr>
              <a:t>the</a:t>
            </a:r>
            <a:r>
              <a:rPr sz="2700" spc="-40" dirty="0">
                <a:latin typeface="Georgia" panose="02040502050405020303" pitchFamily="18" charset="0"/>
                <a:cs typeface="Georgia"/>
              </a:rPr>
              <a:t> </a:t>
            </a:r>
            <a:r>
              <a:rPr sz="2700" dirty="0">
                <a:latin typeface="Georgia" panose="02040502050405020303" pitchFamily="18" charset="0"/>
                <a:cs typeface="Georgia"/>
              </a:rPr>
              <a:t>fourth</a:t>
            </a:r>
            <a:r>
              <a:rPr sz="2700" spc="-40" dirty="0">
                <a:latin typeface="Georgia" panose="02040502050405020303" pitchFamily="18" charset="0"/>
                <a:cs typeface="Georgia"/>
              </a:rPr>
              <a:t> </a:t>
            </a:r>
            <a:r>
              <a:rPr sz="2700" dirty="0">
                <a:latin typeface="Georgia" panose="02040502050405020303" pitchFamily="18" charset="0"/>
                <a:cs typeface="Georgia"/>
              </a:rPr>
              <a:t>pharyngeal</a:t>
            </a:r>
            <a:r>
              <a:rPr sz="2700" spc="-45" dirty="0">
                <a:latin typeface="Georgia" panose="02040502050405020303" pitchFamily="18" charset="0"/>
                <a:cs typeface="Georgia"/>
              </a:rPr>
              <a:t> </a:t>
            </a:r>
            <a:r>
              <a:rPr sz="2700" spc="-10" dirty="0">
                <a:latin typeface="Georgia" panose="02040502050405020303" pitchFamily="18" charset="0"/>
                <a:cs typeface="Georgia"/>
              </a:rPr>
              <a:t>pouch.</a:t>
            </a:r>
            <a:endParaRPr sz="2700" dirty="0">
              <a:latin typeface="Georgia" panose="02040502050405020303" pitchFamily="18" charset="0"/>
              <a:cs typeface="Georgi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668809"/>
            <a:ext cx="7886700" cy="718196"/>
          </a:xfrm>
          <a:prstGeom prst="rect">
            <a:avLst/>
          </a:prstGeom>
        </p:spPr>
        <p:txBody>
          <a:bodyPr vert="horz" wrap="square" lIns="0" tIns="2083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spc="-10" dirty="0">
                <a:solidFill>
                  <a:srgbClr val="04607A"/>
                </a:solidFill>
                <a:latin typeface="Georgia"/>
                <a:ea typeface="+mn-ea"/>
              </a:rPr>
              <a:t>Hypercalcemia of malignancy</a:t>
            </a:r>
            <a:endParaRPr sz="3200" b="1" spc="-10" dirty="0">
              <a:solidFill>
                <a:srgbClr val="04607A"/>
              </a:solidFill>
              <a:latin typeface="Georgia"/>
              <a:ea typeface="+mn-e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01752" y="1527047"/>
          <a:ext cx="8494394" cy="45694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1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1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14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7315">
                <a:tc gridSpan="3">
                  <a:txBody>
                    <a:bodyPr/>
                    <a:lstStyle/>
                    <a:p>
                      <a:pPr marL="104775" marR="120650">
                        <a:lnSpc>
                          <a:spcPct val="85300"/>
                        </a:lnSpc>
                        <a:spcBef>
                          <a:spcPts val="895"/>
                        </a:spcBef>
                      </a:pPr>
                      <a:r>
                        <a:rPr sz="29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Serum</a:t>
                      </a:r>
                      <a:r>
                        <a:rPr sz="2900" b="1" spc="-8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29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parathyroid</a:t>
                      </a:r>
                      <a:r>
                        <a:rPr sz="2900" b="1" spc="-8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29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hormone–related </a:t>
                      </a:r>
                      <a:r>
                        <a:rPr sz="29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peptide</a:t>
                      </a:r>
                      <a:r>
                        <a:rPr sz="2900" b="1" spc="-7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29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(PTHrP)</a:t>
                      </a:r>
                      <a:r>
                        <a:rPr sz="2900" b="1" spc="-8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29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level</a:t>
                      </a:r>
                      <a:r>
                        <a:rPr sz="2900" b="1" spc="-6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29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might</a:t>
                      </a:r>
                      <a:r>
                        <a:rPr sz="2900" b="1" spc="-9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29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be</a:t>
                      </a:r>
                      <a:r>
                        <a:rPr sz="2900" b="1" spc="-7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29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useful</a:t>
                      </a:r>
                      <a:r>
                        <a:rPr sz="2900" b="1" spc="-6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2900" b="1" spc="-2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when </a:t>
                      </a:r>
                      <a:r>
                        <a:rPr sz="29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occult</a:t>
                      </a:r>
                      <a:r>
                        <a:rPr sz="2900" b="1" spc="-3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29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malignancy</a:t>
                      </a:r>
                      <a:r>
                        <a:rPr sz="2900" b="1" spc="-5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29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is</a:t>
                      </a:r>
                      <a:r>
                        <a:rPr sz="2900" b="1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29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a</a:t>
                      </a:r>
                      <a:r>
                        <a:rPr sz="29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 concern:</a:t>
                      </a:r>
                      <a:endParaRPr sz="2900">
                        <a:latin typeface="Georgia"/>
                        <a:cs typeface="Georgia"/>
                      </a:endParaRPr>
                    </a:p>
                  </a:txBody>
                  <a:tcPr marL="0" marR="0" marT="113665" marB="0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78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78740">
                        <a:lnSpc>
                          <a:spcPts val="2340"/>
                        </a:lnSpc>
                        <a:spcBef>
                          <a:spcPts val="5"/>
                        </a:spcBef>
                      </a:pPr>
                      <a:r>
                        <a:rPr sz="2100" spc="-25" dirty="0">
                          <a:latin typeface="Georgia"/>
                          <a:cs typeface="Georgia"/>
                        </a:rPr>
                        <a:t>-</a:t>
                      </a:r>
                      <a:r>
                        <a:rPr sz="2100" b="1" spc="-10" dirty="0">
                          <a:latin typeface="Georgia"/>
                          <a:cs typeface="Georgia"/>
                        </a:rPr>
                        <a:t>Bronchial</a:t>
                      </a:r>
                      <a:endParaRPr sz="2100">
                        <a:latin typeface="Georgia"/>
                        <a:cs typeface="Georgia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000000"/>
                      </a:solidFill>
                      <a:prstDash val="sysDash"/>
                    </a:lnL>
                    <a:lnR w="12700">
                      <a:solidFill>
                        <a:srgbClr val="000000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 marL="79375" marR="106045">
                        <a:lnSpc>
                          <a:spcPts val="2150"/>
                        </a:lnSpc>
                        <a:spcBef>
                          <a:spcPts val="1415"/>
                        </a:spcBef>
                      </a:pPr>
                      <a:r>
                        <a:rPr sz="2100" b="1" dirty="0">
                          <a:latin typeface="Georgia"/>
                          <a:cs typeface="Georgia"/>
                        </a:rPr>
                        <a:t>Bone </a:t>
                      </a:r>
                      <a:r>
                        <a:rPr sz="2100" b="1" spc="-10" dirty="0">
                          <a:latin typeface="Georgia"/>
                          <a:cs typeface="Georgia"/>
                        </a:rPr>
                        <a:t>destruction </a:t>
                      </a:r>
                      <a:r>
                        <a:rPr sz="2100" b="1" dirty="0">
                          <a:latin typeface="Georgia"/>
                          <a:cs typeface="Georgia"/>
                        </a:rPr>
                        <a:t>by primary</a:t>
                      </a:r>
                      <a:r>
                        <a:rPr sz="2100" b="1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100" b="1" spc="-10" dirty="0">
                          <a:latin typeface="Georgia"/>
                          <a:cs typeface="Georgia"/>
                        </a:rPr>
                        <a:t>cancers</a:t>
                      </a:r>
                      <a:endParaRPr sz="2100">
                        <a:latin typeface="Georgia"/>
                        <a:cs typeface="Georgia"/>
                      </a:endParaRPr>
                    </a:p>
                  </a:txBody>
                  <a:tcPr marL="0" marR="0" marT="179705" marB="0">
                    <a:lnL w="12700">
                      <a:solidFill>
                        <a:srgbClr val="000000"/>
                      </a:solidFill>
                      <a:prstDash val="sysDash"/>
                    </a:lnL>
                    <a:lnR w="12700">
                      <a:solidFill>
                        <a:srgbClr val="000000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 marL="80010" marR="839469">
                        <a:lnSpc>
                          <a:spcPts val="2150"/>
                        </a:lnSpc>
                        <a:spcBef>
                          <a:spcPts val="1415"/>
                        </a:spcBef>
                      </a:pPr>
                      <a:r>
                        <a:rPr sz="2100" b="1" dirty="0">
                          <a:latin typeface="Georgia"/>
                          <a:cs typeface="Georgia"/>
                        </a:rPr>
                        <a:t>Vitamin </a:t>
                      </a:r>
                      <a:r>
                        <a:rPr sz="2100" b="1" spc="-50" dirty="0">
                          <a:latin typeface="Georgia"/>
                          <a:cs typeface="Georgia"/>
                        </a:rPr>
                        <a:t>D </a:t>
                      </a:r>
                      <a:r>
                        <a:rPr sz="2100" b="1" dirty="0">
                          <a:latin typeface="Georgia"/>
                          <a:cs typeface="Georgia"/>
                        </a:rPr>
                        <a:t>analogues</a:t>
                      </a:r>
                      <a:r>
                        <a:rPr sz="2100" b="1" spc="-1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100" b="1" spc="-25" dirty="0">
                          <a:latin typeface="Georgia"/>
                          <a:cs typeface="Georgia"/>
                        </a:rPr>
                        <a:t>are</a:t>
                      </a:r>
                      <a:endParaRPr sz="2100">
                        <a:latin typeface="Georgia"/>
                        <a:cs typeface="Georgia"/>
                      </a:endParaRPr>
                    </a:p>
                  </a:txBody>
                  <a:tcPr marL="0" marR="0" marT="179705" marB="0">
                    <a:lnL w="12700">
                      <a:solidFill>
                        <a:srgbClr val="000000"/>
                      </a:solidFill>
                      <a:prstDash val="sysDash"/>
                    </a:lnL>
                    <a:lnR w="12700">
                      <a:solidFill>
                        <a:srgbClr val="000000"/>
                      </a:solidFill>
                      <a:prstDash val="sysDash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marL="78740">
                        <a:lnSpc>
                          <a:spcPts val="2045"/>
                        </a:lnSpc>
                      </a:pPr>
                      <a:r>
                        <a:rPr sz="2100" b="1" dirty="0">
                          <a:latin typeface="Georgia"/>
                          <a:cs typeface="Georgia"/>
                        </a:rPr>
                        <a:t>squamous</a:t>
                      </a:r>
                      <a:r>
                        <a:rPr sz="2100" b="1" spc="-1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100" b="1" spc="-20" dirty="0">
                          <a:latin typeface="Georgia"/>
                          <a:cs typeface="Georgia"/>
                        </a:rPr>
                        <a:t>cell</a:t>
                      </a:r>
                      <a:endParaRPr sz="21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ysDash"/>
                    </a:lnL>
                    <a:lnR w="12700">
                      <a:solidFill>
                        <a:srgbClr val="000000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ts val="2045"/>
                        </a:lnSpc>
                      </a:pPr>
                      <a:r>
                        <a:rPr sz="2100" b="1" dirty="0">
                          <a:latin typeface="Georgia"/>
                          <a:cs typeface="Georgia"/>
                        </a:rPr>
                        <a:t>(e.g.,</a:t>
                      </a:r>
                      <a:r>
                        <a:rPr sz="2100" b="1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100" b="1" spc="-10" dirty="0">
                          <a:latin typeface="Georgia"/>
                          <a:cs typeface="Georgia"/>
                        </a:rPr>
                        <a:t>multiple</a:t>
                      </a:r>
                      <a:endParaRPr sz="21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ysDash"/>
                    </a:lnL>
                    <a:lnR w="12700">
                      <a:solidFill>
                        <a:srgbClr val="000000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2045"/>
                        </a:lnSpc>
                      </a:pPr>
                      <a:r>
                        <a:rPr sz="2100" b="1" dirty="0">
                          <a:latin typeface="Georgia"/>
                          <a:cs typeface="Georgia"/>
                        </a:rPr>
                        <a:t>secreted</a:t>
                      </a:r>
                      <a:r>
                        <a:rPr sz="2100" b="1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100" b="1" dirty="0">
                          <a:latin typeface="Georgia"/>
                          <a:cs typeface="Georgia"/>
                        </a:rPr>
                        <a:t>by</a:t>
                      </a:r>
                      <a:r>
                        <a:rPr sz="2100" b="1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100" b="1" spc="-20" dirty="0">
                          <a:latin typeface="Georgia"/>
                          <a:cs typeface="Georgia"/>
                        </a:rPr>
                        <a:t>some</a:t>
                      </a:r>
                      <a:endParaRPr sz="21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ysDash"/>
                    </a:lnL>
                    <a:lnR w="12700">
                      <a:solidFill>
                        <a:srgbClr val="000000"/>
                      </a:solidFill>
                      <a:prstDash val="sysDash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780">
                <a:tc>
                  <a:txBody>
                    <a:bodyPr/>
                    <a:lstStyle/>
                    <a:p>
                      <a:pPr marL="78740">
                        <a:lnSpc>
                          <a:spcPts val="2045"/>
                        </a:lnSpc>
                      </a:pPr>
                      <a:r>
                        <a:rPr sz="2100" b="1" dirty="0">
                          <a:latin typeface="Georgia"/>
                          <a:cs typeface="Georgia"/>
                        </a:rPr>
                        <a:t>carcinoma</a:t>
                      </a:r>
                      <a:r>
                        <a:rPr sz="2100" b="1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100" b="1" dirty="0">
                          <a:latin typeface="Georgia"/>
                          <a:cs typeface="Georgia"/>
                        </a:rPr>
                        <a:t>is</a:t>
                      </a:r>
                      <a:r>
                        <a:rPr sz="2100" b="1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100" b="1" spc="-25" dirty="0">
                          <a:latin typeface="Georgia"/>
                          <a:cs typeface="Georgia"/>
                        </a:rPr>
                        <a:t>the</a:t>
                      </a:r>
                      <a:endParaRPr sz="21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ysDash"/>
                    </a:lnL>
                    <a:lnR w="12700">
                      <a:solidFill>
                        <a:srgbClr val="000000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ts val="2045"/>
                        </a:lnSpc>
                      </a:pPr>
                      <a:r>
                        <a:rPr sz="2100" b="1" dirty="0">
                          <a:latin typeface="Georgia"/>
                          <a:cs typeface="Georgia"/>
                        </a:rPr>
                        <a:t>myeloma)</a:t>
                      </a:r>
                      <a:r>
                        <a:rPr sz="2100" b="1" spc="-6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100" b="1" dirty="0">
                          <a:latin typeface="Georgia"/>
                          <a:cs typeface="Georgia"/>
                        </a:rPr>
                        <a:t>or</a:t>
                      </a:r>
                      <a:r>
                        <a:rPr sz="2100" b="1" spc="-6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100" b="1" spc="-10" dirty="0">
                          <a:latin typeface="Georgia"/>
                          <a:cs typeface="Georgia"/>
                        </a:rPr>
                        <a:t>lytic</a:t>
                      </a:r>
                      <a:endParaRPr sz="21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ysDash"/>
                    </a:lnL>
                    <a:lnR w="12700">
                      <a:solidFill>
                        <a:srgbClr val="000000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2045"/>
                        </a:lnSpc>
                      </a:pPr>
                      <a:r>
                        <a:rPr sz="2100" b="1" dirty="0">
                          <a:latin typeface="Georgia"/>
                          <a:cs typeface="Georgia"/>
                        </a:rPr>
                        <a:t>tumors</a:t>
                      </a:r>
                      <a:r>
                        <a:rPr sz="2100" b="1" spc="-8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100" b="1" spc="-10" dirty="0">
                          <a:latin typeface="Georgia"/>
                          <a:cs typeface="Georgia"/>
                        </a:rPr>
                        <a:t>(e.g.,</a:t>
                      </a:r>
                      <a:endParaRPr sz="21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ysDash"/>
                    </a:lnL>
                    <a:lnR w="12700">
                      <a:solidFill>
                        <a:srgbClr val="000000"/>
                      </a:solidFill>
                      <a:prstDash val="sysDash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marL="78740">
                        <a:lnSpc>
                          <a:spcPts val="2045"/>
                        </a:lnSpc>
                      </a:pPr>
                      <a:r>
                        <a:rPr sz="2100" b="1" spc="-10" dirty="0">
                          <a:latin typeface="Georgia"/>
                          <a:cs typeface="Georgia"/>
                        </a:rPr>
                        <a:t>commonest.</a:t>
                      </a:r>
                      <a:r>
                        <a:rPr sz="2100" b="1" spc="-6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100" b="1" spc="-50" dirty="0">
                          <a:latin typeface="Georgia"/>
                          <a:cs typeface="Georgia"/>
                        </a:rPr>
                        <a:t>–</a:t>
                      </a:r>
                      <a:endParaRPr sz="21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ysDash"/>
                    </a:lnL>
                    <a:lnR w="12700">
                      <a:solidFill>
                        <a:srgbClr val="000000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ts val="2045"/>
                        </a:lnSpc>
                      </a:pPr>
                      <a:r>
                        <a:rPr sz="2100" b="1" dirty="0">
                          <a:latin typeface="Georgia"/>
                          <a:cs typeface="Georgia"/>
                        </a:rPr>
                        <a:t>bony </a:t>
                      </a:r>
                      <a:r>
                        <a:rPr sz="2100" b="1" spc="-10" dirty="0">
                          <a:latin typeface="Georgia"/>
                          <a:cs typeface="Georgia"/>
                        </a:rPr>
                        <a:t>metastases</a:t>
                      </a:r>
                      <a:endParaRPr sz="21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ysDash"/>
                    </a:lnL>
                    <a:lnR w="12700">
                      <a:solidFill>
                        <a:srgbClr val="000000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2045"/>
                        </a:lnSpc>
                      </a:pPr>
                      <a:r>
                        <a:rPr sz="2100" b="1" dirty="0">
                          <a:latin typeface="Georgia"/>
                          <a:cs typeface="Georgia"/>
                        </a:rPr>
                        <a:t>lymphoma)</a:t>
                      </a:r>
                      <a:r>
                        <a:rPr sz="2100" b="1" spc="-1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100" b="1" spc="-25" dirty="0">
                          <a:latin typeface="Georgia"/>
                          <a:cs typeface="Georgia"/>
                        </a:rPr>
                        <a:t>and</a:t>
                      </a:r>
                      <a:endParaRPr sz="21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ysDash"/>
                    </a:lnL>
                    <a:lnR w="12700">
                      <a:solidFill>
                        <a:srgbClr val="000000"/>
                      </a:solidFill>
                      <a:prstDash val="sysDash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marL="78740">
                        <a:lnSpc>
                          <a:spcPts val="2050"/>
                        </a:lnSpc>
                      </a:pPr>
                      <a:r>
                        <a:rPr sz="2100" b="1" dirty="0">
                          <a:latin typeface="Georgia"/>
                          <a:cs typeface="Georgia"/>
                        </a:rPr>
                        <a:t>Other</a:t>
                      </a:r>
                      <a:r>
                        <a:rPr sz="2100" b="1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100" b="1" spc="-10" dirty="0">
                          <a:latin typeface="Georgia"/>
                          <a:cs typeface="Georgia"/>
                        </a:rPr>
                        <a:t>sources:</a:t>
                      </a:r>
                      <a:endParaRPr sz="21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ysDash"/>
                    </a:lnL>
                    <a:lnR w="12700">
                      <a:solidFill>
                        <a:srgbClr val="000000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ts val="2050"/>
                        </a:lnSpc>
                      </a:pPr>
                      <a:r>
                        <a:rPr sz="2100" b="1" spc="-10" dirty="0">
                          <a:latin typeface="Georgia"/>
                          <a:cs typeface="Georgia"/>
                        </a:rPr>
                        <a:t>causes</a:t>
                      </a:r>
                      <a:endParaRPr sz="21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ysDash"/>
                    </a:lnL>
                    <a:lnR w="12700">
                      <a:solidFill>
                        <a:srgbClr val="000000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2050"/>
                        </a:lnSpc>
                      </a:pPr>
                      <a:r>
                        <a:rPr sz="2100" b="1" dirty="0">
                          <a:latin typeface="Georgia"/>
                          <a:cs typeface="Georgia"/>
                        </a:rPr>
                        <a:t>can </a:t>
                      </a:r>
                      <a:r>
                        <a:rPr sz="2100" b="1" spc="-10" dirty="0">
                          <a:latin typeface="Georgia"/>
                          <a:cs typeface="Georgia"/>
                        </a:rPr>
                        <a:t>produce</a:t>
                      </a:r>
                      <a:endParaRPr sz="21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ysDash"/>
                    </a:lnL>
                    <a:lnR w="12700">
                      <a:solidFill>
                        <a:srgbClr val="000000"/>
                      </a:solidFill>
                      <a:prstDash val="sysDash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marL="78740">
                        <a:lnSpc>
                          <a:spcPts val="2050"/>
                        </a:lnSpc>
                      </a:pPr>
                      <a:r>
                        <a:rPr sz="2100" b="1" dirty="0">
                          <a:latin typeface="Georgia"/>
                          <a:cs typeface="Georgia"/>
                        </a:rPr>
                        <a:t>breast,</a:t>
                      </a:r>
                      <a:r>
                        <a:rPr sz="2100" b="1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100" b="1" dirty="0">
                          <a:latin typeface="Georgia"/>
                          <a:cs typeface="Georgia"/>
                        </a:rPr>
                        <a:t>renal,</a:t>
                      </a:r>
                      <a:r>
                        <a:rPr sz="2100" b="1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100" b="1" spc="-25" dirty="0">
                          <a:latin typeface="Georgia"/>
                          <a:cs typeface="Georgia"/>
                        </a:rPr>
                        <a:t>and</a:t>
                      </a:r>
                      <a:endParaRPr sz="21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ysDash"/>
                    </a:lnL>
                    <a:lnR w="12700">
                      <a:solidFill>
                        <a:srgbClr val="000000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ts val="2050"/>
                        </a:lnSpc>
                      </a:pPr>
                      <a:r>
                        <a:rPr sz="2100" b="1" spc="-10" dirty="0">
                          <a:latin typeface="Georgia"/>
                          <a:cs typeface="Georgia"/>
                        </a:rPr>
                        <a:t>hypercalcemia</a:t>
                      </a:r>
                      <a:endParaRPr sz="21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ysDash"/>
                    </a:lnL>
                    <a:lnR w="12700">
                      <a:solidFill>
                        <a:srgbClr val="000000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2050"/>
                        </a:lnSpc>
                      </a:pPr>
                      <a:r>
                        <a:rPr sz="2100" b="1" spc="-10" dirty="0">
                          <a:latin typeface="Georgia"/>
                          <a:cs typeface="Georgia"/>
                        </a:rPr>
                        <a:t>hypercalcemia</a:t>
                      </a:r>
                      <a:endParaRPr sz="21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ysDash"/>
                    </a:lnL>
                    <a:lnR w="12700">
                      <a:solidFill>
                        <a:srgbClr val="000000"/>
                      </a:solidFill>
                      <a:prstDash val="sysDash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7715">
                <a:tc>
                  <a:txBody>
                    <a:bodyPr/>
                    <a:lstStyle/>
                    <a:p>
                      <a:pPr marL="78740">
                        <a:lnSpc>
                          <a:spcPts val="2225"/>
                        </a:lnSpc>
                      </a:pPr>
                      <a:r>
                        <a:rPr sz="2100" b="1" spc="-10" dirty="0">
                          <a:latin typeface="Georgia"/>
                          <a:cs typeface="Georgia"/>
                        </a:rPr>
                        <a:t>ovarian</a:t>
                      </a:r>
                      <a:endParaRPr sz="21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ysDash"/>
                    </a:lnL>
                    <a:lnR w="12700">
                      <a:solidFill>
                        <a:srgbClr val="000000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ts val="2039"/>
                        </a:lnSpc>
                      </a:pPr>
                      <a:r>
                        <a:rPr sz="2100" b="1" dirty="0">
                          <a:latin typeface="Georgia"/>
                          <a:cs typeface="Georgia"/>
                        </a:rPr>
                        <a:t>without</a:t>
                      </a:r>
                      <a:r>
                        <a:rPr sz="2100" b="1" spc="-8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100" b="1" spc="-10" dirty="0">
                          <a:latin typeface="Georgia"/>
                          <a:cs typeface="Georgia"/>
                        </a:rPr>
                        <a:t>PTHrP</a:t>
                      </a:r>
                      <a:endParaRPr sz="2100">
                        <a:latin typeface="Georgia"/>
                        <a:cs typeface="Georgia"/>
                      </a:endParaRPr>
                    </a:p>
                    <a:p>
                      <a:pPr marL="79375">
                        <a:lnSpc>
                          <a:spcPts val="2335"/>
                        </a:lnSpc>
                      </a:pPr>
                      <a:r>
                        <a:rPr sz="2100" b="1" spc="-10" dirty="0">
                          <a:latin typeface="Georgia"/>
                          <a:cs typeface="Georgia"/>
                        </a:rPr>
                        <a:t>elevation</a:t>
                      </a:r>
                      <a:endParaRPr sz="21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ysDash"/>
                    </a:lnL>
                    <a:lnR w="12700">
                      <a:solidFill>
                        <a:srgbClr val="000000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2039"/>
                        </a:lnSpc>
                      </a:pPr>
                      <a:r>
                        <a:rPr sz="2100" b="1" dirty="0">
                          <a:latin typeface="Georgia"/>
                          <a:cs typeface="Georgia"/>
                        </a:rPr>
                        <a:t>without</a:t>
                      </a:r>
                      <a:r>
                        <a:rPr sz="2100" b="1" spc="-5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100" b="1" dirty="0">
                          <a:latin typeface="Georgia"/>
                          <a:cs typeface="Georgia"/>
                        </a:rPr>
                        <a:t>PTH</a:t>
                      </a:r>
                      <a:r>
                        <a:rPr sz="2100" b="1" spc="-5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100" b="1" spc="-25" dirty="0">
                          <a:latin typeface="Georgia"/>
                          <a:cs typeface="Georgia"/>
                        </a:rPr>
                        <a:t>or</a:t>
                      </a:r>
                      <a:endParaRPr sz="2100">
                        <a:latin typeface="Georgia"/>
                        <a:cs typeface="Georgia"/>
                      </a:endParaRPr>
                    </a:p>
                    <a:p>
                      <a:pPr marL="80010">
                        <a:lnSpc>
                          <a:spcPts val="2335"/>
                        </a:lnSpc>
                      </a:pPr>
                      <a:r>
                        <a:rPr sz="2100" b="1" dirty="0">
                          <a:latin typeface="Georgia"/>
                          <a:cs typeface="Georgia"/>
                        </a:rPr>
                        <a:t>PTHrP</a:t>
                      </a:r>
                      <a:r>
                        <a:rPr sz="2100" b="1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100" b="1" spc="-10" dirty="0">
                          <a:latin typeface="Georgia"/>
                          <a:cs typeface="Georgia"/>
                        </a:rPr>
                        <a:t>elevations</a:t>
                      </a:r>
                      <a:endParaRPr sz="21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ysDash"/>
                    </a:lnL>
                    <a:lnR w="12700">
                      <a:solidFill>
                        <a:srgbClr val="000000"/>
                      </a:solidFill>
                      <a:prstDash val="sysDash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48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447" y="141731"/>
            <a:ext cx="8833485" cy="2139950"/>
          </a:xfrm>
          <a:custGeom>
            <a:avLst/>
            <a:gdLst/>
            <a:ahLst/>
            <a:cxnLst/>
            <a:rect l="l" t="t" r="r" b="b"/>
            <a:pathLst>
              <a:path w="8833485" h="2139950">
                <a:moveTo>
                  <a:pt x="8833104" y="0"/>
                </a:moveTo>
                <a:lnTo>
                  <a:pt x="0" y="0"/>
                </a:lnTo>
                <a:lnTo>
                  <a:pt x="0" y="2139696"/>
                </a:lnTo>
                <a:lnTo>
                  <a:pt x="8833104" y="2139696"/>
                </a:lnTo>
                <a:lnTo>
                  <a:pt x="8833104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46304" y="147828"/>
            <a:ext cx="8844280" cy="6556375"/>
            <a:chOff x="146304" y="147828"/>
            <a:chExt cx="8844280" cy="6556375"/>
          </a:xfrm>
        </p:grpSpPr>
        <p:sp>
          <p:nvSpPr>
            <p:cNvPr id="4" name="object 4"/>
            <p:cNvSpPr/>
            <p:nvPr/>
          </p:nvSpPr>
          <p:spPr>
            <a:xfrm>
              <a:off x="146304" y="6391656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4" y="0"/>
                  </a:moveTo>
                  <a:lnTo>
                    <a:pt x="0" y="0"/>
                  </a:lnTo>
                  <a:lnTo>
                    <a:pt x="0" y="309372"/>
                  </a:lnTo>
                  <a:lnTo>
                    <a:pt x="8833104" y="309372"/>
                  </a:lnTo>
                  <a:lnTo>
                    <a:pt x="8833104" y="0"/>
                  </a:lnTo>
                  <a:close/>
                </a:path>
              </a:pathLst>
            </a:custGeom>
            <a:solidFill>
              <a:srgbClr val="0AD0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2400" y="152400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6547104"/>
                  </a:moveTo>
                  <a:lnTo>
                    <a:pt x="8833104" y="6547104"/>
                  </a:lnTo>
                  <a:lnTo>
                    <a:pt x="8833104" y="0"/>
                  </a:lnTo>
                  <a:lnTo>
                    <a:pt x="0" y="0"/>
                  </a:lnTo>
                  <a:lnTo>
                    <a:pt x="0" y="6547104"/>
                  </a:lnTo>
                  <a:close/>
                </a:path>
              </a:pathLst>
            </a:custGeom>
            <a:ln w="9143">
              <a:solidFill>
                <a:srgbClr val="08B7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438400"/>
              <a:ext cx="8833485" cy="0"/>
            </a:xfrm>
            <a:custGeom>
              <a:avLst/>
              <a:gdLst/>
              <a:ahLst/>
              <a:cxnLst/>
              <a:rect l="l" t="t" r="r" b="b"/>
              <a:pathLst>
                <a:path w="8833485">
                  <a:moveTo>
                    <a:pt x="0" y="0"/>
                  </a:moveTo>
                  <a:lnTo>
                    <a:pt x="8833104" y="0"/>
                  </a:lnTo>
                </a:path>
              </a:pathLst>
            </a:custGeom>
            <a:ln w="12192">
              <a:solidFill>
                <a:srgbClr val="08B7B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67200" y="2115311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609600" y="304800"/>
                  </a:moveTo>
                  <a:lnTo>
                    <a:pt x="605599" y="255384"/>
                  </a:lnTo>
                  <a:lnTo>
                    <a:pt x="594042" y="208483"/>
                  </a:lnTo>
                  <a:lnTo>
                    <a:pt x="575564" y="164757"/>
                  </a:lnTo>
                  <a:lnTo>
                    <a:pt x="550760" y="124815"/>
                  </a:lnTo>
                  <a:lnTo>
                    <a:pt x="520293" y="89306"/>
                  </a:lnTo>
                  <a:lnTo>
                    <a:pt x="484771" y="58826"/>
                  </a:lnTo>
                  <a:lnTo>
                    <a:pt x="444842" y="34036"/>
                  </a:lnTo>
                  <a:lnTo>
                    <a:pt x="401116" y="15544"/>
                  </a:lnTo>
                  <a:lnTo>
                    <a:pt x="354215" y="4000"/>
                  </a:lnTo>
                  <a:lnTo>
                    <a:pt x="304800" y="0"/>
                  </a:lnTo>
                  <a:lnTo>
                    <a:pt x="255371" y="4000"/>
                  </a:lnTo>
                  <a:lnTo>
                    <a:pt x="208470" y="15557"/>
                  </a:lnTo>
                  <a:lnTo>
                    <a:pt x="164744" y="34036"/>
                  </a:lnTo>
                  <a:lnTo>
                    <a:pt x="124815" y="58839"/>
                  </a:lnTo>
                  <a:lnTo>
                    <a:pt x="89293" y="89306"/>
                  </a:lnTo>
                  <a:lnTo>
                    <a:pt x="58826" y="124828"/>
                  </a:lnTo>
                  <a:lnTo>
                    <a:pt x="34023" y="164757"/>
                  </a:lnTo>
                  <a:lnTo>
                    <a:pt x="15544" y="208483"/>
                  </a:lnTo>
                  <a:lnTo>
                    <a:pt x="3987" y="255384"/>
                  </a:lnTo>
                  <a:lnTo>
                    <a:pt x="0" y="304800"/>
                  </a:lnTo>
                  <a:lnTo>
                    <a:pt x="3987" y="354228"/>
                  </a:lnTo>
                  <a:lnTo>
                    <a:pt x="15544" y="401129"/>
                  </a:lnTo>
                  <a:lnTo>
                    <a:pt x="34023" y="444855"/>
                  </a:lnTo>
                  <a:lnTo>
                    <a:pt x="58826" y="484784"/>
                  </a:lnTo>
                  <a:lnTo>
                    <a:pt x="89293" y="520306"/>
                  </a:lnTo>
                  <a:lnTo>
                    <a:pt x="124815" y="550773"/>
                  </a:lnTo>
                  <a:lnTo>
                    <a:pt x="164744" y="575576"/>
                  </a:lnTo>
                  <a:lnTo>
                    <a:pt x="208483" y="594055"/>
                  </a:lnTo>
                  <a:lnTo>
                    <a:pt x="255371" y="605612"/>
                  </a:lnTo>
                  <a:lnTo>
                    <a:pt x="304800" y="609600"/>
                  </a:lnTo>
                  <a:lnTo>
                    <a:pt x="354215" y="605612"/>
                  </a:lnTo>
                  <a:lnTo>
                    <a:pt x="401116" y="594055"/>
                  </a:lnTo>
                  <a:lnTo>
                    <a:pt x="444842" y="575576"/>
                  </a:lnTo>
                  <a:lnTo>
                    <a:pt x="484784" y="550773"/>
                  </a:lnTo>
                  <a:lnTo>
                    <a:pt x="520293" y="520306"/>
                  </a:lnTo>
                  <a:lnTo>
                    <a:pt x="550773" y="484784"/>
                  </a:lnTo>
                  <a:lnTo>
                    <a:pt x="575564" y="444855"/>
                  </a:lnTo>
                  <a:lnTo>
                    <a:pt x="594055" y="401116"/>
                  </a:lnTo>
                  <a:lnTo>
                    <a:pt x="605599" y="354228"/>
                  </a:lnTo>
                  <a:lnTo>
                    <a:pt x="609600" y="304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37304" y="2186432"/>
              <a:ext cx="471170" cy="469900"/>
            </a:xfrm>
            <a:custGeom>
              <a:avLst/>
              <a:gdLst/>
              <a:ahLst/>
              <a:cxnLst/>
              <a:rect l="l" t="t" r="r" b="b"/>
              <a:pathLst>
                <a:path w="471170" h="469900">
                  <a:moveTo>
                    <a:pt x="258191" y="0"/>
                  </a:moveTo>
                  <a:lnTo>
                    <a:pt x="234187" y="0"/>
                  </a:lnTo>
                  <a:lnTo>
                    <a:pt x="210058" y="1270"/>
                  </a:lnTo>
                  <a:lnTo>
                    <a:pt x="164211" y="10160"/>
                  </a:lnTo>
                  <a:lnTo>
                    <a:pt x="122300" y="29210"/>
                  </a:lnTo>
                  <a:lnTo>
                    <a:pt x="84836" y="54610"/>
                  </a:lnTo>
                  <a:lnTo>
                    <a:pt x="52959" y="86360"/>
                  </a:lnTo>
                  <a:lnTo>
                    <a:pt x="27940" y="124460"/>
                  </a:lnTo>
                  <a:lnTo>
                    <a:pt x="10160" y="166370"/>
                  </a:lnTo>
                  <a:lnTo>
                    <a:pt x="1016" y="212089"/>
                  </a:lnTo>
                  <a:lnTo>
                    <a:pt x="0" y="236220"/>
                  </a:lnTo>
                  <a:lnTo>
                    <a:pt x="1397" y="260350"/>
                  </a:lnTo>
                  <a:lnTo>
                    <a:pt x="11049" y="306070"/>
                  </a:lnTo>
                  <a:lnTo>
                    <a:pt x="29083" y="347979"/>
                  </a:lnTo>
                  <a:lnTo>
                    <a:pt x="54610" y="386079"/>
                  </a:lnTo>
                  <a:lnTo>
                    <a:pt x="86613" y="417829"/>
                  </a:lnTo>
                  <a:lnTo>
                    <a:pt x="124333" y="443229"/>
                  </a:lnTo>
                  <a:lnTo>
                    <a:pt x="166750" y="459739"/>
                  </a:lnTo>
                  <a:lnTo>
                    <a:pt x="212725" y="469900"/>
                  </a:lnTo>
                  <a:lnTo>
                    <a:pt x="236728" y="469900"/>
                  </a:lnTo>
                  <a:lnTo>
                    <a:pt x="260858" y="468629"/>
                  </a:lnTo>
                  <a:lnTo>
                    <a:pt x="284099" y="464820"/>
                  </a:lnTo>
                  <a:lnTo>
                    <a:pt x="306705" y="459739"/>
                  </a:lnTo>
                  <a:lnTo>
                    <a:pt x="324696" y="453389"/>
                  </a:lnTo>
                  <a:lnTo>
                    <a:pt x="235838" y="453389"/>
                  </a:lnTo>
                  <a:lnTo>
                    <a:pt x="213487" y="452120"/>
                  </a:lnTo>
                  <a:lnTo>
                    <a:pt x="170942" y="444500"/>
                  </a:lnTo>
                  <a:lnTo>
                    <a:pt x="131572" y="427989"/>
                  </a:lnTo>
                  <a:lnTo>
                    <a:pt x="96647" y="403860"/>
                  </a:lnTo>
                  <a:lnTo>
                    <a:pt x="66929" y="374650"/>
                  </a:lnTo>
                  <a:lnTo>
                    <a:pt x="43434" y="339089"/>
                  </a:lnTo>
                  <a:lnTo>
                    <a:pt x="26670" y="300989"/>
                  </a:lnTo>
                  <a:lnTo>
                    <a:pt x="17907" y="257810"/>
                  </a:lnTo>
                  <a:lnTo>
                    <a:pt x="16823" y="233679"/>
                  </a:lnTo>
                  <a:lnTo>
                    <a:pt x="17780" y="213360"/>
                  </a:lnTo>
                  <a:lnTo>
                    <a:pt x="26416" y="170179"/>
                  </a:lnTo>
                  <a:lnTo>
                    <a:pt x="43053" y="130810"/>
                  </a:lnTo>
                  <a:lnTo>
                    <a:pt x="66421" y="96520"/>
                  </a:lnTo>
                  <a:lnTo>
                    <a:pt x="96138" y="66039"/>
                  </a:lnTo>
                  <a:lnTo>
                    <a:pt x="130937" y="43179"/>
                  </a:lnTo>
                  <a:lnTo>
                    <a:pt x="170053" y="26670"/>
                  </a:lnTo>
                  <a:lnTo>
                    <a:pt x="212598" y="17779"/>
                  </a:lnTo>
                  <a:lnTo>
                    <a:pt x="235076" y="16510"/>
                  </a:lnTo>
                  <a:lnTo>
                    <a:pt x="322495" y="16510"/>
                  </a:lnTo>
                  <a:lnTo>
                    <a:pt x="304292" y="10160"/>
                  </a:lnTo>
                  <a:lnTo>
                    <a:pt x="281686" y="3810"/>
                  </a:lnTo>
                  <a:lnTo>
                    <a:pt x="258191" y="0"/>
                  </a:lnTo>
                  <a:close/>
                </a:path>
                <a:path w="471170" h="469900">
                  <a:moveTo>
                    <a:pt x="322495" y="16510"/>
                  </a:moveTo>
                  <a:lnTo>
                    <a:pt x="235076" y="16510"/>
                  </a:lnTo>
                  <a:lnTo>
                    <a:pt x="257429" y="17779"/>
                  </a:lnTo>
                  <a:lnTo>
                    <a:pt x="279146" y="20320"/>
                  </a:lnTo>
                  <a:lnTo>
                    <a:pt x="320294" y="33020"/>
                  </a:lnTo>
                  <a:lnTo>
                    <a:pt x="357378" y="53339"/>
                  </a:lnTo>
                  <a:lnTo>
                    <a:pt x="389890" y="80010"/>
                  </a:lnTo>
                  <a:lnTo>
                    <a:pt x="416560" y="113029"/>
                  </a:lnTo>
                  <a:lnTo>
                    <a:pt x="436880" y="149860"/>
                  </a:lnTo>
                  <a:lnTo>
                    <a:pt x="449580" y="190500"/>
                  </a:lnTo>
                  <a:lnTo>
                    <a:pt x="454088" y="233679"/>
                  </a:lnTo>
                  <a:lnTo>
                    <a:pt x="454092" y="236220"/>
                  </a:lnTo>
                  <a:lnTo>
                    <a:pt x="453136" y="256539"/>
                  </a:lnTo>
                  <a:lnTo>
                    <a:pt x="444500" y="299720"/>
                  </a:lnTo>
                  <a:lnTo>
                    <a:pt x="427990" y="339089"/>
                  </a:lnTo>
                  <a:lnTo>
                    <a:pt x="404495" y="373379"/>
                  </a:lnTo>
                  <a:lnTo>
                    <a:pt x="374904" y="403860"/>
                  </a:lnTo>
                  <a:lnTo>
                    <a:pt x="340106" y="426720"/>
                  </a:lnTo>
                  <a:lnTo>
                    <a:pt x="300863" y="443229"/>
                  </a:lnTo>
                  <a:lnTo>
                    <a:pt x="258318" y="452120"/>
                  </a:lnTo>
                  <a:lnTo>
                    <a:pt x="235838" y="453389"/>
                  </a:lnTo>
                  <a:lnTo>
                    <a:pt x="324696" y="453389"/>
                  </a:lnTo>
                  <a:lnTo>
                    <a:pt x="368173" y="429260"/>
                  </a:lnTo>
                  <a:lnTo>
                    <a:pt x="402844" y="400050"/>
                  </a:lnTo>
                  <a:lnTo>
                    <a:pt x="431292" y="365760"/>
                  </a:lnTo>
                  <a:lnTo>
                    <a:pt x="452882" y="325120"/>
                  </a:lnTo>
                  <a:lnTo>
                    <a:pt x="466344" y="280670"/>
                  </a:lnTo>
                  <a:lnTo>
                    <a:pt x="470916" y="233679"/>
                  </a:lnTo>
                  <a:lnTo>
                    <a:pt x="469519" y="209550"/>
                  </a:lnTo>
                  <a:lnTo>
                    <a:pt x="459994" y="163829"/>
                  </a:lnTo>
                  <a:lnTo>
                    <a:pt x="441960" y="121920"/>
                  </a:lnTo>
                  <a:lnTo>
                    <a:pt x="416433" y="83820"/>
                  </a:lnTo>
                  <a:lnTo>
                    <a:pt x="384301" y="52070"/>
                  </a:lnTo>
                  <a:lnTo>
                    <a:pt x="346710" y="27939"/>
                  </a:lnTo>
                  <a:lnTo>
                    <a:pt x="326136" y="17779"/>
                  </a:lnTo>
                  <a:lnTo>
                    <a:pt x="322495" y="16510"/>
                  </a:lnTo>
                  <a:close/>
                </a:path>
                <a:path w="471170" h="469900">
                  <a:moveTo>
                    <a:pt x="235838" y="33020"/>
                  </a:moveTo>
                  <a:lnTo>
                    <a:pt x="195199" y="36829"/>
                  </a:lnTo>
                  <a:lnTo>
                    <a:pt x="157225" y="48260"/>
                  </a:lnTo>
                  <a:lnTo>
                    <a:pt x="122936" y="67310"/>
                  </a:lnTo>
                  <a:lnTo>
                    <a:pt x="92963" y="91439"/>
                  </a:lnTo>
                  <a:lnTo>
                    <a:pt x="68199" y="121920"/>
                  </a:lnTo>
                  <a:lnTo>
                    <a:pt x="49530" y="156210"/>
                  </a:lnTo>
                  <a:lnTo>
                    <a:pt x="37719" y="194310"/>
                  </a:lnTo>
                  <a:lnTo>
                    <a:pt x="33587" y="233679"/>
                  </a:lnTo>
                  <a:lnTo>
                    <a:pt x="33583" y="236220"/>
                  </a:lnTo>
                  <a:lnTo>
                    <a:pt x="34417" y="255270"/>
                  </a:lnTo>
                  <a:lnTo>
                    <a:pt x="42418" y="294639"/>
                  </a:lnTo>
                  <a:lnTo>
                    <a:pt x="57785" y="331470"/>
                  </a:lnTo>
                  <a:lnTo>
                    <a:pt x="79375" y="363220"/>
                  </a:lnTo>
                  <a:lnTo>
                    <a:pt x="106680" y="391160"/>
                  </a:lnTo>
                  <a:lnTo>
                    <a:pt x="138937" y="412750"/>
                  </a:lnTo>
                  <a:lnTo>
                    <a:pt x="175006" y="427989"/>
                  </a:lnTo>
                  <a:lnTo>
                    <a:pt x="214375" y="435610"/>
                  </a:lnTo>
                  <a:lnTo>
                    <a:pt x="235076" y="436879"/>
                  </a:lnTo>
                  <a:lnTo>
                    <a:pt x="255650" y="435610"/>
                  </a:lnTo>
                  <a:lnTo>
                    <a:pt x="275717" y="433070"/>
                  </a:lnTo>
                  <a:lnTo>
                    <a:pt x="295148" y="427989"/>
                  </a:lnTo>
                  <a:lnTo>
                    <a:pt x="313690" y="421639"/>
                  </a:lnTo>
                  <a:lnTo>
                    <a:pt x="316211" y="420370"/>
                  </a:lnTo>
                  <a:lnTo>
                    <a:pt x="234187" y="420370"/>
                  </a:lnTo>
                  <a:lnTo>
                    <a:pt x="215137" y="419100"/>
                  </a:lnTo>
                  <a:lnTo>
                    <a:pt x="162306" y="405129"/>
                  </a:lnTo>
                  <a:lnTo>
                    <a:pt x="116712" y="377189"/>
                  </a:lnTo>
                  <a:lnTo>
                    <a:pt x="81153" y="337820"/>
                  </a:lnTo>
                  <a:lnTo>
                    <a:pt x="58166" y="288289"/>
                  </a:lnTo>
                  <a:lnTo>
                    <a:pt x="50292" y="233679"/>
                  </a:lnTo>
                  <a:lnTo>
                    <a:pt x="51308" y="214629"/>
                  </a:lnTo>
                  <a:lnTo>
                    <a:pt x="65278" y="161289"/>
                  </a:lnTo>
                  <a:lnTo>
                    <a:pt x="93345" y="116839"/>
                  </a:lnTo>
                  <a:lnTo>
                    <a:pt x="132969" y="81279"/>
                  </a:lnTo>
                  <a:lnTo>
                    <a:pt x="181737" y="57150"/>
                  </a:lnTo>
                  <a:lnTo>
                    <a:pt x="236728" y="49529"/>
                  </a:lnTo>
                  <a:lnTo>
                    <a:pt x="314451" y="49529"/>
                  </a:lnTo>
                  <a:lnTo>
                    <a:pt x="295910" y="41910"/>
                  </a:lnTo>
                  <a:lnTo>
                    <a:pt x="276606" y="36829"/>
                  </a:lnTo>
                  <a:lnTo>
                    <a:pt x="256540" y="34289"/>
                  </a:lnTo>
                  <a:lnTo>
                    <a:pt x="235838" y="33020"/>
                  </a:lnTo>
                  <a:close/>
                </a:path>
                <a:path w="471170" h="469900">
                  <a:moveTo>
                    <a:pt x="314451" y="49529"/>
                  </a:moveTo>
                  <a:lnTo>
                    <a:pt x="236728" y="49529"/>
                  </a:lnTo>
                  <a:lnTo>
                    <a:pt x="255778" y="50800"/>
                  </a:lnTo>
                  <a:lnTo>
                    <a:pt x="273938" y="53339"/>
                  </a:lnTo>
                  <a:lnTo>
                    <a:pt x="324866" y="72389"/>
                  </a:lnTo>
                  <a:lnTo>
                    <a:pt x="367284" y="105410"/>
                  </a:lnTo>
                  <a:lnTo>
                    <a:pt x="398907" y="147320"/>
                  </a:lnTo>
                  <a:lnTo>
                    <a:pt x="417068" y="199389"/>
                  </a:lnTo>
                  <a:lnTo>
                    <a:pt x="420624" y="236220"/>
                  </a:lnTo>
                  <a:lnTo>
                    <a:pt x="419608" y="255270"/>
                  </a:lnTo>
                  <a:lnTo>
                    <a:pt x="405638" y="308610"/>
                  </a:lnTo>
                  <a:lnTo>
                    <a:pt x="377571" y="354329"/>
                  </a:lnTo>
                  <a:lnTo>
                    <a:pt x="338074" y="389889"/>
                  </a:lnTo>
                  <a:lnTo>
                    <a:pt x="289433" y="412750"/>
                  </a:lnTo>
                  <a:lnTo>
                    <a:pt x="234187" y="420370"/>
                  </a:lnTo>
                  <a:lnTo>
                    <a:pt x="316211" y="420370"/>
                  </a:lnTo>
                  <a:lnTo>
                    <a:pt x="363600" y="391160"/>
                  </a:lnTo>
                  <a:lnTo>
                    <a:pt x="391033" y="363220"/>
                  </a:lnTo>
                  <a:lnTo>
                    <a:pt x="412876" y="331470"/>
                  </a:lnTo>
                  <a:lnTo>
                    <a:pt x="428244" y="295910"/>
                  </a:lnTo>
                  <a:lnTo>
                    <a:pt x="436372" y="256539"/>
                  </a:lnTo>
                  <a:lnTo>
                    <a:pt x="437332" y="233679"/>
                  </a:lnTo>
                  <a:lnTo>
                    <a:pt x="436499" y="214629"/>
                  </a:lnTo>
                  <a:lnTo>
                    <a:pt x="428498" y="175260"/>
                  </a:lnTo>
                  <a:lnTo>
                    <a:pt x="413258" y="139700"/>
                  </a:lnTo>
                  <a:lnTo>
                    <a:pt x="391541" y="106679"/>
                  </a:lnTo>
                  <a:lnTo>
                    <a:pt x="364236" y="80010"/>
                  </a:lnTo>
                  <a:lnTo>
                    <a:pt x="332105" y="57150"/>
                  </a:lnTo>
                  <a:lnTo>
                    <a:pt x="314451" y="49529"/>
                  </a:lnTo>
                  <a:close/>
                </a:path>
              </a:pathLst>
            </a:custGeom>
            <a:solidFill>
              <a:srgbClr val="08B7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447291" y="2707360"/>
            <a:ext cx="6553709" cy="1125949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11125" indent="-106045">
              <a:lnSpc>
                <a:spcPct val="100000"/>
              </a:lnSpc>
              <a:spcBef>
                <a:spcPts val="580"/>
              </a:spcBef>
              <a:buClr>
                <a:srgbClr val="0E6EC5"/>
              </a:buClr>
              <a:buSzPct val="80000"/>
              <a:buFont typeface="Wingdings"/>
              <a:buChar char=""/>
              <a:tabLst>
                <a:tab pos="111125" algn="l"/>
              </a:tabLst>
            </a:pPr>
            <a:r>
              <a:rPr sz="2000" b="1" spc="-20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F</a:t>
            </a:r>
            <a:r>
              <a:rPr sz="2000" b="1" spc="-250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a</a:t>
            </a:r>
            <a:r>
              <a:rPr sz="2000" b="1" spc="-245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m</a:t>
            </a:r>
            <a:r>
              <a:rPr sz="2000" b="1" spc="-245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i</a:t>
            </a:r>
            <a:r>
              <a:rPr sz="2000" b="1" spc="-260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l</a:t>
            </a:r>
            <a:r>
              <a:rPr sz="2000" b="1" spc="-260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 </a:t>
            </a:r>
            <a:r>
              <a:rPr sz="2000" b="1" spc="120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ia</a:t>
            </a:r>
            <a:r>
              <a:rPr sz="2000" b="1" spc="-240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l</a:t>
            </a:r>
            <a:r>
              <a:rPr sz="2000" b="1" spc="450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 </a:t>
            </a:r>
            <a:r>
              <a:rPr sz="2000" b="1" spc="120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en</a:t>
            </a:r>
            <a:r>
              <a:rPr sz="2000" b="1" spc="-250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d</a:t>
            </a:r>
            <a:r>
              <a:rPr sz="2000" b="1" spc="-245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o</a:t>
            </a:r>
            <a:r>
              <a:rPr sz="2000" b="1" spc="-245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 </a:t>
            </a:r>
            <a:r>
              <a:rPr sz="2000" b="1" spc="180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crin</a:t>
            </a:r>
            <a:r>
              <a:rPr sz="2000" b="1" spc="-250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e</a:t>
            </a:r>
            <a:r>
              <a:rPr sz="2000" b="1" spc="459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t</a:t>
            </a:r>
            <a:r>
              <a:rPr sz="2000" b="1" spc="-250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u</a:t>
            </a:r>
            <a:r>
              <a:rPr sz="2000" b="1" spc="-250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m</a:t>
            </a:r>
            <a:r>
              <a:rPr sz="2000" b="1" spc="-245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o</a:t>
            </a:r>
            <a:r>
              <a:rPr sz="2000" b="1" spc="-245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r</a:t>
            </a:r>
            <a:r>
              <a:rPr sz="2000" b="1" spc="420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 </a:t>
            </a:r>
            <a:r>
              <a:rPr sz="2000" b="1" spc="125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sy</a:t>
            </a:r>
            <a:r>
              <a:rPr sz="2000" b="1" spc="-240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n</a:t>
            </a:r>
            <a:r>
              <a:rPr sz="2000" b="1" spc="-250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d</a:t>
            </a:r>
            <a:r>
              <a:rPr sz="2000" b="1" spc="-250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 </a:t>
            </a:r>
            <a:r>
              <a:rPr sz="2000" b="1" spc="105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ro</a:t>
            </a:r>
            <a:r>
              <a:rPr sz="2000" b="1" spc="-240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 </a:t>
            </a:r>
            <a:r>
              <a:rPr sz="2000" b="1" spc="135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mes</a:t>
            </a:r>
            <a:endParaRPr sz="2000" dirty="0">
              <a:latin typeface="Georgia" panose="02040502050405020303" pitchFamily="18" charset="0"/>
              <a:cs typeface="Times New Roman"/>
            </a:endParaRPr>
          </a:p>
          <a:p>
            <a:pPr marL="111125" indent="-106045">
              <a:lnSpc>
                <a:spcPct val="100000"/>
              </a:lnSpc>
              <a:spcBef>
                <a:spcPts val="480"/>
              </a:spcBef>
              <a:buClr>
                <a:srgbClr val="0E6EC5"/>
              </a:buClr>
              <a:buSzPct val="80000"/>
              <a:buFont typeface="Wingdings"/>
              <a:buChar char=""/>
              <a:tabLst>
                <a:tab pos="111125" algn="l"/>
              </a:tabLst>
            </a:pPr>
            <a:r>
              <a:rPr sz="2000" b="1" spc="125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In</a:t>
            </a:r>
            <a:r>
              <a:rPr sz="2000" b="1" spc="-250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h</a:t>
            </a:r>
            <a:r>
              <a:rPr sz="2000" b="1" spc="-250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 </a:t>
            </a:r>
            <a:r>
              <a:rPr sz="2000" b="1" spc="180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erit</a:t>
            </a:r>
            <a:r>
              <a:rPr sz="2000" b="1" spc="-250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 </a:t>
            </a:r>
            <a:r>
              <a:rPr sz="2000" b="1" spc="120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ed</a:t>
            </a:r>
            <a:r>
              <a:rPr sz="2000" b="1" spc="465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a</a:t>
            </a:r>
            <a:r>
              <a:rPr sz="2000" b="1" spc="-245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s</a:t>
            </a:r>
            <a:r>
              <a:rPr sz="2000" b="1" spc="484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a</a:t>
            </a:r>
            <a:r>
              <a:rPr sz="2000" b="1" spc="-240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u</a:t>
            </a:r>
            <a:r>
              <a:rPr sz="2000" b="1" spc="-250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t</a:t>
            </a:r>
            <a:r>
              <a:rPr sz="2000" b="1" spc="-250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o</a:t>
            </a:r>
            <a:r>
              <a:rPr sz="2000" b="1" spc="-245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 </a:t>
            </a:r>
            <a:r>
              <a:rPr sz="2000" b="1" spc="155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som</a:t>
            </a:r>
            <a:r>
              <a:rPr sz="2000" b="1" spc="-245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a</a:t>
            </a:r>
            <a:r>
              <a:rPr sz="2000" b="1" spc="-260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l</a:t>
            </a:r>
            <a:r>
              <a:rPr sz="2000" b="1" spc="450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d</a:t>
            </a:r>
            <a:r>
              <a:rPr sz="2000" b="1" spc="-245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o</a:t>
            </a:r>
            <a:r>
              <a:rPr sz="2000" b="1" spc="-245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m</a:t>
            </a:r>
            <a:r>
              <a:rPr sz="2000" b="1" spc="-250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 </a:t>
            </a:r>
            <a:r>
              <a:rPr sz="2000" b="1" spc="120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in</a:t>
            </a:r>
            <a:r>
              <a:rPr sz="2000" b="1" spc="-250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 </a:t>
            </a:r>
            <a:r>
              <a:rPr sz="2000" b="1" spc="120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an</a:t>
            </a:r>
            <a:r>
              <a:rPr sz="2000" b="1" spc="-245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 </a:t>
            </a:r>
            <a:r>
              <a:rPr sz="2000" b="1" spc="-50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t</a:t>
            </a:r>
            <a:endParaRPr sz="2000" dirty="0">
              <a:latin typeface="Georgia" panose="02040502050405020303" pitchFamily="18" charset="0"/>
              <a:cs typeface="Times New Roman"/>
            </a:endParaRPr>
          </a:p>
          <a:p>
            <a:pPr marL="111125" indent="-106680">
              <a:lnSpc>
                <a:spcPct val="100000"/>
              </a:lnSpc>
              <a:spcBef>
                <a:spcPts val="480"/>
              </a:spcBef>
              <a:buClr>
                <a:srgbClr val="0E6EC5"/>
              </a:buClr>
              <a:buSzPct val="80000"/>
              <a:buFont typeface="Wingdings"/>
              <a:buChar char=""/>
              <a:tabLst>
                <a:tab pos="111125" algn="l"/>
              </a:tabLst>
            </a:pPr>
            <a:r>
              <a:rPr sz="2000" b="1" spc="-20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D</a:t>
            </a:r>
            <a:r>
              <a:rPr sz="2000" b="1" spc="-250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 </a:t>
            </a:r>
            <a:r>
              <a:rPr sz="2000" b="1" spc="120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iv</a:t>
            </a:r>
            <a:r>
              <a:rPr sz="2000" b="1" spc="-250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 </a:t>
            </a:r>
            <a:r>
              <a:rPr sz="2000" b="1" spc="120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id</a:t>
            </a:r>
            <a:r>
              <a:rPr sz="2000" b="1" spc="-250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 </a:t>
            </a:r>
            <a:r>
              <a:rPr sz="2000" b="1" spc="120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ed</a:t>
            </a:r>
            <a:r>
              <a:rPr sz="2000" b="1" spc="475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 </a:t>
            </a:r>
            <a:r>
              <a:rPr sz="2000" b="1" spc="120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in</a:t>
            </a:r>
            <a:r>
              <a:rPr sz="2000" b="1" spc="-250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t</a:t>
            </a:r>
            <a:r>
              <a:rPr sz="2000" b="1" spc="-250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o</a:t>
            </a:r>
            <a:r>
              <a:rPr sz="2000" b="1" spc="465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t</a:t>
            </a:r>
            <a:r>
              <a:rPr sz="2000" b="1" spc="-245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h</a:t>
            </a:r>
            <a:r>
              <a:rPr sz="2000" b="1" spc="-250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 </a:t>
            </a:r>
            <a:r>
              <a:rPr sz="2000" b="1" spc="150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ree</a:t>
            </a:r>
            <a:r>
              <a:rPr sz="2000" b="1" spc="480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t</a:t>
            </a:r>
            <a:r>
              <a:rPr sz="2000" b="1" spc="-250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y</a:t>
            </a:r>
            <a:r>
              <a:rPr sz="2000" b="1" spc="-245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p</a:t>
            </a:r>
            <a:r>
              <a:rPr sz="2000" b="1" spc="-250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 </a:t>
            </a:r>
            <a:r>
              <a:rPr sz="2000" b="1" spc="95" dirty="0">
                <a:solidFill>
                  <a:srgbClr val="001F5F"/>
                </a:solidFill>
                <a:latin typeface="Georgia" panose="02040502050405020303" pitchFamily="18" charset="0"/>
                <a:cs typeface="Times New Roman"/>
              </a:rPr>
              <a:t>es</a:t>
            </a:r>
            <a:endParaRPr sz="2000" dirty="0">
              <a:latin typeface="Georgia" panose="02040502050405020303" pitchFamily="18" charset="0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43457" y="702309"/>
            <a:ext cx="7334884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8285">
              <a:lnSpc>
                <a:spcPct val="100000"/>
              </a:lnSpc>
              <a:spcBef>
                <a:spcPts val="100"/>
              </a:spcBef>
            </a:pPr>
            <a:r>
              <a:rPr sz="4200" dirty="0">
                <a:solidFill>
                  <a:srgbClr val="FFFFFF"/>
                </a:solidFill>
                <a:latin typeface="Georgia" panose="02040502050405020303" pitchFamily="18" charset="0"/>
              </a:rPr>
              <a:t>MULTIPLE</a:t>
            </a:r>
            <a:r>
              <a:rPr sz="4200" spc="-4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sz="4200" spc="-10" dirty="0">
                <a:solidFill>
                  <a:srgbClr val="FFFFFF"/>
                </a:solidFill>
                <a:latin typeface="Georgia" panose="02040502050405020303" pitchFamily="18" charset="0"/>
              </a:rPr>
              <a:t>ENDOCRINE </a:t>
            </a:r>
            <a:r>
              <a:rPr sz="4200" dirty="0">
                <a:solidFill>
                  <a:srgbClr val="FFFFFF"/>
                </a:solidFill>
                <a:latin typeface="Georgia" panose="02040502050405020303" pitchFamily="18" charset="0"/>
              </a:rPr>
              <a:t>NEOPLASIA</a:t>
            </a:r>
            <a:r>
              <a:rPr sz="4200" spc="-55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sz="4200" spc="-10" dirty="0">
                <a:solidFill>
                  <a:srgbClr val="FFFFFF"/>
                </a:solidFill>
                <a:latin typeface="Georgia" panose="02040502050405020303" pitchFamily="18" charset="0"/>
              </a:rPr>
              <a:t>SYNDROMES</a:t>
            </a:r>
            <a:endParaRPr sz="420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513664"/>
            <a:ext cx="788670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MULTIPLE</a:t>
            </a:r>
            <a:r>
              <a:rPr spc="-55" dirty="0"/>
              <a:t> </a:t>
            </a:r>
            <a:r>
              <a:rPr dirty="0"/>
              <a:t>ENDOCRINE</a:t>
            </a:r>
            <a:r>
              <a:rPr spc="-35" dirty="0"/>
              <a:t> </a:t>
            </a:r>
            <a:r>
              <a:rPr spc="-10" dirty="0"/>
              <a:t>NEOPLASIA </a:t>
            </a:r>
            <a:r>
              <a:rPr dirty="0"/>
              <a:t>TYPE 1 </a:t>
            </a:r>
            <a:r>
              <a:rPr spc="-10" dirty="0"/>
              <a:t>(MEN-</a:t>
            </a:r>
            <a:r>
              <a:rPr spc="-25" dirty="0"/>
              <a:t>1)</a:t>
            </a:r>
            <a:r>
              <a:rPr lang="en-US" spc="-25" dirty="0"/>
              <a:t> (3P’s)</a:t>
            </a:r>
            <a:endParaRPr spc="-2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841163"/>
              </p:ext>
            </p:extLst>
          </p:nvPr>
        </p:nvGraphicFramePr>
        <p:xfrm>
          <a:off x="381000" y="1514475"/>
          <a:ext cx="8457565" cy="47567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96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1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469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Georgia"/>
                          <a:cs typeface="Georgia"/>
                        </a:rPr>
                        <a:t>Glands</a:t>
                      </a:r>
                      <a:r>
                        <a:rPr sz="1800" b="1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and</a:t>
                      </a:r>
                      <a:r>
                        <a:rPr sz="1800" b="1" spc="4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Sites</a:t>
                      </a:r>
                      <a:r>
                        <a:rPr sz="1800" b="1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spc="-10" dirty="0">
                          <a:latin typeface="Georgia"/>
                          <a:cs typeface="Georgia"/>
                        </a:rPr>
                        <a:t>Involved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AD0D9"/>
                    </a:solidFill>
                  </a:tcPr>
                </a:tc>
                <a:tc>
                  <a:txBody>
                    <a:bodyPr/>
                    <a:lstStyle/>
                    <a:p>
                      <a:pPr marL="5099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Georgia"/>
                          <a:cs typeface="Georgia"/>
                        </a:rPr>
                        <a:t>Type</a:t>
                      </a:r>
                      <a:r>
                        <a:rPr sz="1800" b="1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of</a:t>
                      </a:r>
                      <a:r>
                        <a:rPr sz="1800" b="1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spc="-10" dirty="0">
                          <a:latin typeface="Georgia"/>
                          <a:cs typeface="Georgia"/>
                        </a:rPr>
                        <a:t>Disease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AD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7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spc="-10" dirty="0">
                          <a:latin typeface="Georgia"/>
                          <a:cs typeface="Georgia"/>
                        </a:rPr>
                        <a:t>Parathyroid</a:t>
                      </a:r>
                      <a:r>
                        <a:rPr lang="en-US" sz="1800" b="1" spc="-10" dirty="0">
                          <a:latin typeface="Georgia"/>
                          <a:cs typeface="Georgia"/>
                        </a:rPr>
                        <a:t> (100%)</a:t>
                      </a:r>
                      <a:endParaRPr sz="1800" dirty="0">
                        <a:latin typeface="Georgia"/>
                        <a:cs typeface="Georgia"/>
                      </a:endParaRPr>
                    </a:p>
                  </a:txBody>
                  <a:tcPr marL="0" marR="0" marT="38100" marB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5099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spc="-10" dirty="0">
                          <a:latin typeface="Georgia"/>
                          <a:cs typeface="Georgia"/>
                        </a:rPr>
                        <a:t>Hyperplasia</a:t>
                      </a:r>
                      <a:r>
                        <a:rPr lang="en-US" sz="1800" b="1" spc="-10" dirty="0">
                          <a:latin typeface="Georgia"/>
                          <a:cs typeface="Georgia"/>
                        </a:rPr>
                        <a:t> (first presentation)</a:t>
                      </a:r>
                      <a:endParaRPr sz="1800" dirty="0">
                        <a:latin typeface="Georgia"/>
                        <a:cs typeface="Georgia"/>
                      </a:endParaRPr>
                    </a:p>
                  </a:txBody>
                  <a:tcPr marL="0" marR="0" marT="38100" marB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7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10" dirty="0">
                          <a:latin typeface="Georgia"/>
                          <a:cs typeface="Georgia"/>
                        </a:rPr>
                        <a:t>Pancreas</a:t>
                      </a:r>
                      <a:r>
                        <a:rPr lang="en-US" sz="1800" b="1" spc="-10" dirty="0">
                          <a:latin typeface="Georgia"/>
                          <a:cs typeface="Georgia"/>
                        </a:rPr>
                        <a:t> (70%)</a:t>
                      </a:r>
                      <a:endParaRPr sz="1800" dirty="0">
                        <a:latin typeface="Georgia"/>
                        <a:cs typeface="Georgia"/>
                      </a:endParaRPr>
                    </a:p>
                  </a:txBody>
                  <a:tcPr marL="0" marR="0" marT="38735" marB="0"/>
                </a:tc>
                <a:tc>
                  <a:txBody>
                    <a:bodyPr/>
                    <a:lstStyle/>
                    <a:p>
                      <a:pPr marL="5099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Georgia"/>
                          <a:cs typeface="Georgia"/>
                        </a:rPr>
                        <a:t>Islet</a:t>
                      </a:r>
                      <a:r>
                        <a:rPr sz="1800" b="1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cell</a:t>
                      </a:r>
                      <a:r>
                        <a:rPr sz="1800" b="1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spc="-10" dirty="0">
                          <a:latin typeface="Georgia"/>
                          <a:cs typeface="Georgia"/>
                        </a:rPr>
                        <a:t>tumors</a:t>
                      </a:r>
                      <a:r>
                        <a:rPr lang="en-US" sz="1800" b="1" spc="-10" dirty="0">
                          <a:latin typeface="Georgia"/>
                          <a:cs typeface="Georgia"/>
                        </a:rPr>
                        <a:t> (MC </a:t>
                      </a:r>
                      <a:r>
                        <a:rPr lang="en-US" sz="1800" b="1" spc="-10" dirty="0" err="1">
                          <a:latin typeface="Georgia"/>
                          <a:cs typeface="Georgia"/>
                        </a:rPr>
                        <a:t>gastrinoma</a:t>
                      </a:r>
                      <a:r>
                        <a:rPr lang="en-US" sz="1800" b="1" spc="-10" dirty="0">
                          <a:latin typeface="Georgia"/>
                          <a:cs typeface="Georgia"/>
                        </a:rPr>
                        <a:t>)</a:t>
                      </a:r>
                    </a:p>
                    <a:p>
                      <a:pPr marL="5099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800" b="1" spc="-10" dirty="0">
                          <a:latin typeface="Georgia"/>
                          <a:cs typeface="Georgia"/>
                        </a:rPr>
                        <a:t>MCC of mortality</a:t>
                      </a:r>
                      <a:endParaRPr sz="1800" dirty="0">
                        <a:latin typeface="Georgia"/>
                        <a:cs typeface="Georgia"/>
                      </a:endParaRPr>
                    </a:p>
                  </a:txBody>
                  <a:tcPr marL="0" marR="0" marT="3873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67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10" dirty="0">
                          <a:latin typeface="Georgia"/>
                          <a:cs typeface="Georgia"/>
                        </a:rPr>
                        <a:t>Pituitary</a:t>
                      </a:r>
                      <a:r>
                        <a:rPr lang="en-US" sz="1800" b="1" spc="-10" dirty="0">
                          <a:latin typeface="Georgia"/>
                          <a:cs typeface="Georgia"/>
                        </a:rPr>
                        <a:t> (70%)</a:t>
                      </a:r>
                      <a:endParaRPr sz="1800" dirty="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5099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10" dirty="0">
                          <a:latin typeface="Georgia"/>
                          <a:cs typeface="Georgia"/>
                        </a:rPr>
                        <a:t>Adenoma</a:t>
                      </a:r>
                      <a:r>
                        <a:rPr lang="en-US" sz="1800" b="1" spc="-10" dirty="0">
                          <a:latin typeface="Georgia"/>
                          <a:cs typeface="Georgia"/>
                        </a:rPr>
                        <a:t> (prolactinoma)</a:t>
                      </a:r>
                      <a:endParaRPr sz="1800" dirty="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67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800" dirty="0">
                        <a:latin typeface="Georgia"/>
                        <a:cs typeface="Georgia"/>
                      </a:endParaRPr>
                    </a:p>
                  </a:txBody>
                  <a:tcPr marL="0" marR="0" marT="38735" marB="0"/>
                </a:tc>
                <a:tc>
                  <a:txBody>
                    <a:bodyPr/>
                    <a:lstStyle/>
                    <a:p>
                      <a:pPr marL="5099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67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800" b="1" dirty="0">
                          <a:latin typeface="Georgia"/>
                          <a:cs typeface="Georgia"/>
                        </a:rPr>
                        <a:t>Mutation in MEN-1 Gene</a:t>
                      </a:r>
                      <a:endParaRPr sz="1800" b="1" dirty="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5099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4965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800" b="1" dirty="0">
                          <a:latin typeface="Georgia"/>
                          <a:cs typeface="Georgia"/>
                        </a:rPr>
                        <a:t>Always need to Correct hyperparathyroidism first</a:t>
                      </a:r>
                      <a:endParaRPr sz="1800" b="1" dirty="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99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800" dirty="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" y="33764"/>
            <a:ext cx="8915400" cy="1226027"/>
          </a:xfrm>
          <a:prstGeom prst="rect">
            <a:avLst/>
          </a:prstGeom>
        </p:spPr>
        <p:txBody>
          <a:bodyPr vert="horz" wrap="square" lIns="0" tIns="2083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0070C0"/>
                </a:solidFill>
                <a:latin typeface="Georgia" panose="02040502050405020303" pitchFamily="18" charset="0"/>
              </a:rPr>
              <a:t>Screening</a:t>
            </a:r>
            <a:r>
              <a:rPr lang="en-US" spc="-10" dirty="0">
                <a:solidFill>
                  <a:srgbClr val="0070C0"/>
                </a:solidFill>
                <a:latin typeface="Georgia" panose="02040502050405020303" pitchFamily="18" charset="0"/>
              </a:rPr>
              <a:t>:</a:t>
            </a:r>
            <a:br>
              <a:rPr lang="en-US" spc="-10" dirty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en-US" spc="-10" dirty="0">
                <a:latin typeface="Georgia" panose="02040502050405020303" pitchFamily="18" charset="0"/>
              </a:rPr>
              <a:t>genetic testing first in all pts with family history</a:t>
            </a:r>
            <a:endParaRPr spc="-10" dirty="0">
              <a:latin typeface="Georgia" panose="02040502050405020303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2513" y="4969002"/>
            <a:ext cx="8503920" cy="1130935"/>
          </a:xfrm>
          <a:custGeom>
            <a:avLst/>
            <a:gdLst/>
            <a:ahLst/>
            <a:cxnLst/>
            <a:rect l="l" t="t" r="r" b="b"/>
            <a:pathLst>
              <a:path w="8503920" h="1130935">
                <a:moveTo>
                  <a:pt x="0" y="1130808"/>
                </a:moveTo>
                <a:lnTo>
                  <a:pt x="8503920" y="1130808"/>
                </a:lnTo>
                <a:lnTo>
                  <a:pt x="8503920" y="0"/>
                </a:lnTo>
                <a:lnTo>
                  <a:pt x="0" y="0"/>
                </a:lnTo>
                <a:lnTo>
                  <a:pt x="0" y="1130808"/>
                </a:lnTo>
                <a:close/>
              </a:path>
            </a:pathLst>
          </a:custGeom>
          <a:ln w="10667">
            <a:solidFill>
              <a:srgbClr val="008EC4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7847" y="5181346"/>
            <a:ext cx="8493760" cy="64706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49860" marR="450850">
              <a:lnSpc>
                <a:spcPts val="2260"/>
              </a:lnSpc>
              <a:spcBef>
                <a:spcPts val="484"/>
              </a:spcBef>
            </a:pPr>
            <a:r>
              <a:rPr sz="2200" b="1" dirty="0">
                <a:latin typeface="Georgia"/>
                <a:cs typeface="Georgia"/>
              </a:rPr>
              <a:t>The</a:t>
            </a:r>
            <a:r>
              <a:rPr sz="2200" b="1" spc="-65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absence</a:t>
            </a:r>
            <a:r>
              <a:rPr sz="2200" b="1" spc="-55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of</a:t>
            </a:r>
            <a:r>
              <a:rPr sz="2200" b="1" spc="-75" dirty="0">
                <a:latin typeface="Georgia"/>
                <a:cs typeface="Georgia"/>
              </a:rPr>
              <a:t> </a:t>
            </a:r>
            <a:r>
              <a:rPr sz="2200" b="1" spc="-10" dirty="0">
                <a:latin typeface="Georgia"/>
                <a:cs typeface="Georgia"/>
              </a:rPr>
              <a:t>hyperparathyroidism</a:t>
            </a:r>
            <a:r>
              <a:rPr sz="2200" b="1" spc="-25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virtually</a:t>
            </a:r>
            <a:r>
              <a:rPr sz="2200" b="1" spc="-65" dirty="0">
                <a:latin typeface="Georgia"/>
                <a:cs typeface="Georgia"/>
              </a:rPr>
              <a:t> </a:t>
            </a:r>
            <a:r>
              <a:rPr sz="2200" b="1" spc="-10" dirty="0">
                <a:latin typeface="Georgia"/>
                <a:cs typeface="Georgia"/>
              </a:rPr>
              <a:t>excludes </a:t>
            </a:r>
            <a:r>
              <a:rPr sz="2200" b="1" spc="-25" dirty="0">
                <a:latin typeface="Georgia"/>
                <a:cs typeface="Georgia"/>
              </a:rPr>
              <a:t>MEN-</a:t>
            </a:r>
            <a:r>
              <a:rPr sz="2200" b="1" spc="-50" dirty="0">
                <a:latin typeface="Georgia"/>
                <a:cs typeface="Georgia"/>
              </a:rPr>
              <a:t>1</a:t>
            </a:r>
            <a:endParaRPr sz="2200" dirty="0">
              <a:latin typeface="Georgia"/>
              <a:cs typeface="Georgi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97116" y="3243008"/>
            <a:ext cx="8514715" cy="1748155"/>
            <a:chOff x="297116" y="3243008"/>
            <a:chExt cx="8514715" cy="1748155"/>
          </a:xfrm>
        </p:grpSpPr>
        <p:sp>
          <p:nvSpPr>
            <p:cNvPr id="6" name="object 6"/>
            <p:cNvSpPr/>
            <p:nvPr/>
          </p:nvSpPr>
          <p:spPr>
            <a:xfrm>
              <a:off x="302514" y="3248405"/>
              <a:ext cx="8503920" cy="1737360"/>
            </a:xfrm>
            <a:custGeom>
              <a:avLst/>
              <a:gdLst/>
              <a:ahLst/>
              <a:cxnLst/>
              <a:rect l="l" t="t" r="r" b="b"/>
              <a:pathLst>
                <a:path w="8503920" h="1737360">
                  <a:moveTo>
                    <a:pt x="8503919" y="0"/>
                  </a:moveTo>
                  <a:lnTo>
                    <a:pt x="0" y="0"/>
                  </a:lnTo>
                  <a:lnTo>
                    <a:pt x="0" y="1128903"/>
                  </a:lnTo>
                  <a:lnTo>
                    <a:pt x="4034790" y="1128903"/>
                  </a:lnTo>
                  <a:lnTo>
                    <a:pt x="4034790" y="1303020"/>
                  </a:lnTo>
                  <a:lnTo>
                    <a:pt x="3817620" y="1303020"/>
                  </a:lnTo>
                  <a:lnTo>
                    <a:pt x="4251960" y="1737360"/>
                  </a:lnTo>
                  <a:lnTo>
                    <a:pt x="4686300" y="1303020"/>
                  </a:lnTo>
                  <a:lnTo>
                    <a:pt x="4469130" y="1303020"/>
                  </a:lnTo>
                  <a:lnTo>
                    <a:pt x="4469130" y="1128903"/>
                  </a:lnTo>
                  <a:lnTo>
                    <a:pt x="8503919" y="1128903"/>
                  </a:lnTo>
                  <a:lnTo>
                    <a:pt x="85039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2514" y="3248405"/>
              <a:ext cx="8503920" cy="1737360"/>
            </a:xfrm>
            <a:custGeom>
              <a:avLst/>
              <a:gdLst/>
              <a:ahLst/>
              <a:cxnLst/>
              <a:rect l="l" t="t" r="r" b="b"/>
              <a:pathLst>
                <a:path w="8503920" h="1737360">
                  <a:moveTo>
                    <a:pt x="8503919" y="1128903"/>
                  </a:moveTo>
                  <a:lnTo>
                    <a:pt x="4469130" y="1128903"/>
                  </a:lnTo>
                  <a:lnTo>
                    <a:pt x="4469130" y="1303020"/>
                  </a:lnTo>
                  <a:lnTo>
                    <a:pt x="4686300" y="1303020"/>
                  </a:lnTo>
                  <a:lnTo>
                    <a:pt x="4251960" y="1737360"/>
                  </a:lnTo>
                  <a:lnTo>
                    <a:pt x="3817620" y="1303020"/>
                  </a:lnTo>
                  <a:lnTo>
                    <a:pt x="4034790" y="1303020"/>
                  </a:lnTo>
                  <a:lnTo>
                    <a:pt x="4034790" y="1128903"/>
                  </a:lnTo>
                  <a:lnTo>
                    <a:pt x="0" y="1128903"/>
                  </a:lnTo>
                  <a:lnTo>
                    <a:pt x="0" y="0"/>
                  </a:lnTo>
                  <a:lnTo>
                    <a:pt x="8503919" y="0"/>
                  </a:lnTo>
                  <a:lnTo>
                    <a:pt x="8503919" y="1128903"/>
                  </a:lnTo>
                  <a:close/>
                </a:path>
              </a:pathLst>
            </a:custGeom>
            <a:ln w="10668">
              <a:solidFill>
                <a:srgbClr val="008E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45414" y="3460241"/>
            <a:ext cx="7176134" cy="647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450"/>
              </a:lnSpc>
              <a:spcBef>
                <a:spcPts val="95"/>
              </a:spcBef>
            </a:pPr>
            <a:r>
              <a:rPr sz="2200" b="1" dirty="0">
                <a:latin typeface="Georgia"/>
                <a:cs typeface="Georgia"/>
              </a:rPr>
              <a:t>Calcium</a:t>
            </a:r>
            <a:r>
              <a:rPr sz="2200" b="1" spc="-60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and</a:t>
            </a:r>
            <a:r>
              <a:rPr sz="2200" b="1" spc="-60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PTH</a:t>
            </a:r>
            <a:r>
              <a:rPr sz="2200" b="1" spc="-60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levels</a:t>
            </a:r>
            <a:r>
              <a:rPr sz="2200" b="1" spc="-55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should</a:t>
            </a:r>
            <a:r>
              <a:rPr sz="2200" b="1" spc="-55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be</a:t>
            </a:r>
            <a:r>
              <a:rPr sz="2200" b="1" spc="-65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measured</a:t>
            </a:r>
            <a:r>
              <a:rPr sz="2200" b="1" spc="-65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in</a:t>
            </a:r>
            <a:r>
              <a:rPr sz="2200" b="1" spc="-70" dirty="0">
                <a:latin typeface="Georgia"/>
                <a:cs typeface="Georgia"/>
              </a:rPr>
              <a:t> </a:t>
            </a:r>
            <a:r>
              <a:rPr sz="2200" b="1" spc="-25" dirty="0">
                <a:latin typeface="Georgia"/>
                <a:cs typeface="Georgia"/>
              </a:rPr>
              <a:t>all</a:t>
            </a:r>
            <a:endParaRPr sz="2200">
              <a:latin typeface="Georgia"/>
              <a:cs typeface="Georgia"/>
            </a:endParaRPr>
          </a:p>
          <a:p>
            <a:pPr marL="12700">
              <a:lnSpc>
                <a:spcPts val="2450"/>
              </a:lnSpc>
            </a:pPr>
            <a:r>
              <a:rPr sz="2200" b="1" spc="-10" dirty="0">
                <a:latin typeface="Georgia"/>
                <a:cs typeface="Georgia"/>
              </a:rPr>
              <a:t>patients</a:t>
            </a:r>
            <a:endParaRPr sz="2200">
              <a:latin typeface="Georgia"/>
              <a:cs typeface="Georgi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97116" y="1523936"/>
            <a:ext cx="8514715" cy="1748155"/>
            <a:chOff x="297116" y="1523936"/>
            <a:chExt cx="8514715" cy="1748155"/>
          </a:xfrm>
        </p:grpSpPr>
        <p:sp>
          <p:nvSpPr>
            <p:cNvPr id="10" name="object 10"/>
            <p:cNvSpPr/>
            <p:nvPr/>
          </p:nvSpPr>
          <p:spPr>
            <a:xfrm>
              <a:off x="302514" y="1529334"/>
              <a:ext cx="8503920" cy="1737360"/>
            </a:xfrm>
            <a:custGeom>
              <a:avLst/>
              <a:gdLst/>
              <a:ahLst/>
              <a:cxnLst/>
              <a:rect l="l" t="t" r="r" b="b"/>
              <a:pathLst>
                <a:path w="8503920" h="1737360">
                  <a:moveTo>
                    <a:pt x="8503919" y="0"/>
                  </a:moveTo>
                  <a:lnTo>
                    <a:pt x="0" y="0"/>
                  </a:lnTo>
                  <a:lnTo>
                    <a:pt x="0" y="1128902"/>
                  </a:lnTo>
                  <a:lnTo>
                    <a:pt x="4034790" y="1128902"/>
                  </a:lnTo>
                  <a:lnTo>
                    <a:pt x="4034790" y="1303019"/>
                  </a:lnTo>
                  <a:lnTo>
                    <a:pt x="3817620" y="1303019"/>
                  </a:lnTo>
                  <a:lnTo>
                    <a:pt x="4251960" y="1737360"/>
                  </a:lnTo>
                  <a:lnTo>
                    <a:pt x="4686300" y="1303019"/>
                  </a:lnTo>
                  <a:lnTo>
                    <a:pt x="4469130" y="1303019"/>
                  </a:lnTo>
                  <a:lnTo>
                    <a:pt x="4469130" y="1128902"/>
                  </a:lnTo>
                  <a:lnTo>
                    <a:pt x="8503919" y="1128902"/>
                  </a:lnTo>
                  <a:lnTo>
                    <a:pt x="85039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02514" y="1529334"/>
              <a:ext cx="8503920" cy="1737360"/>
            </a:xfrm>
            <a:custGeom>
              <a:avLst/>
              <a:gdLst/>
              <a:ahLst/>
              <a:cxnLst/>
              <a:rect l="l" t="t" r="r" b="b"/>
              <a:pathLst>
                <a:path w="8503920" h="1737360">
                  <a:moveTo>
                    <a:pt x="8503919" y="1128902"/>
                  </a:moveTo>
                  <a:lnTo>
                    <a:pt x="4469130" y="1128902"/>
                  </a:lnTo>
                  <a:lnTo>
                    <a:pt x="4469130" y="1303019"/>
                  </a:lnTo>
                  <a:lnTo>
                    <a:pt x="4686300" y="1303019"/>
                  </a:lnTo>
                  <a:lnTo>
                    <a:pt x="4251960" y="1737360"/>
                  </a:lnTo>
                  <a:lnTo>
                    <a:pt x="3817620" y="1303019"/>
                  </a:lnTo>
                  <a:lnTo>
                    <a:pt x="4034790" y="1303019"/>
                  </a:lnTo>
                  <a:lnTo>
                    <a:pt x="4034790" y="1128902"/>
                  </a:lnTo>
                  <a:lnTo>
                    <a:pt x="0" y="1128902"/>
                  </a:lnTo>
                  <a:lnTo>
                    <a:pt x="0" y="0"/>
                  </a:lnTo>
                  <a:lnTo>
                    <a:pt x="8503919" y="0"/>
                  </a:lnTo>
                  <a:lnTo>
                    <a:pt x="8503919" y="1128902"/>
                  </a:lnTo>
                  <a:close/>
                </a:path>
              </a:pathLst>
            </a:custGeom>
            <a:ln w="10668">
              <a:solidFill>
                <a:srgbClr val="008E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479041" y="1622805"/>
            <a:ext cx="61487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latin typeface="Georgia"/>
                <a:cs typeface="Georgia"/>
              </a:rPr>
              <a:t>Should</a:t>
            </a:r>
            <a:r>
              <a:rPr sz="2200" b="1" spc="-50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begin</a:t>
            </a:r>
            <a:r>
              <a:rPr sz="2200" b="1" spc="-55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during</a:t>
            </a:r>
            <a:r>
              <a:rPr sz="2200" b="1" spc="-45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the</a:t>
            </a:r>
            <a:r>
              <a:rPr sz="2200" b="1" spc="-50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2nd</a:t>
            </a:r>
            <a:r>
              <a:rPr sz="2200" b="1" spc="-60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or</a:t>
            </a:r>
            <a:r>
              <a:rPr sz="2200" b="1" spc="-55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3rd</a:t>
            </a:r>
            <a:r>
              <a:rPr sz="2200" b="1" spc="-50" dirty="0">
                <a:latin typeface="Georgia"/>
                <a:cs typeface="Georgia"/>
              </a:rPr>
              <a:t> </a:t>
            </a:r>
            <a:r>
              <a:rPr sz="2200" b="1" spc="-10" dirty="0">
                <a:latin typeface="Georgia"/>
                <a:cs typeface="Georgia"/>
              </a:rPr>
              <a:t>decade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2513" y="2138933"/>
            <a:ext cx="4251960" cy="520065"/>
          </a:xfrm>
          <a:custGeom>
            <a:avLst/>
            <a:gdLst/>
            <a:ahLst/>
            <a:cxnLst/>
            <a:rect l="l" t="t" r="r" b="b"/>
            <a:pathLst>
              <a:path w="4251960" h="520064">
                <a:moveTo>
                  <a:pt x="4251960" y="0"/>
                </a:moveTo>
                <a:lnTo>
                  <a:pt x="0" y="0"/>
                </a:lnTo>
                <a:lnTo>
                  <a:pt x="0" y="519684"/>
                </a:lnTo>
                <a:lnTo>
                  <a:pt x="4251960" y="519684"/>
                </a:lnTo>
                <a:lnTo>
                  <a:pt x="4251960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02513" y="2138933"/>
            <a:ext cx="4251960" cy="520065"/>
          </a:xfrm>
          <a:prstGeom prst="rect">
            <a:avLst/>
          </a:prstGeom>
          <a:ln w="10668">
            <a:solidFill>
              <a:srgbClr val="009DD9"/>
            </a:solidFill>
          </a:ln>
        </p:spPr>
        <p:txBody>
          <a:bodyPr vert="horz" wrap="square" lIns="0" tIns="97790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770"/>
              </a:spcBef>
            </a:pPr>
            <a:r>
              <a:rPr sz="1800" b="1" dirty="0">
                <a:latin typeface="Georgia"/>
                <a:cs typeface="Georgia"/>
              </a:rPr>
              <a:t>Screening</a:t>
            </a:r>
            <a:r>
              <a:rPr sz="1800" b="1" spc="-10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tests</a:t>
            </a:r>
            <a:r>
              <a:rPr sz="1800" b="1" spc="-25" dirty="0">
                <a:latin typeface="Georgia"/>
                <a:cs typeface="Georgia"/>
              </a:rPr>
              <a:t> </a:t>
            </a:r>
            <a:r>
              <a:rPr sz="1800" b="1" spc="-10" dirty="0">
                <a:latin typeface="Georgia"/>
                <a:cs typeface="Georgia"/>
              </a:rPr>
              <a:t>include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54473" y="2138933"/>
            <a:ext cx="4251960" cy="520065"/>
          </a:xfrm>
          <a:custGeom>
            <a:avLst/>
            <a:gdLst/>
            <a:ahLst/>
            <a:cxnLst/>
            <a:rect l="l" t="t" r="r" b="b"/>
            <a:pathLst>
              <a:path w="4251959" h="520064">
                <a:moveTo>
                  <a:pt x="4251960" y="0"/>
                </a:moveTo>
                <a:lnTo>
                  <a:pt x="0" y="0"/>
                </a:lnTo>
                <a:lnTo>
                  <a:pt x="0" y="519684"/>
                </a:lnTo>
                <a:lnTo>
                  <a:pt x="4251960" y="519684"/>
                </a:lnTo>
                <a:lnTo>
                  <a:pt x="4251960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554473" y="2138933"/>
            <a:ext cx="4251960" cy="520065"/>
          </a:xfrm>
          <a:prstGeom prst="rect">
            <a:avLst/>
          </a:prstGeom>
          <a:ln w="10667">
            <a:solidFill>
              <a:srgbClr val="009DD9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127635" marR="883285">
              <a:lnSpc>
                <a:spcPts val="1839"/>
              </a:lnSpc>
              <a:spcBef>
                <a:spcPts val="180"/>
              </a:spcBef>
            </a:pPr>
            <a:r>
              <a:rPr sz="1800" b="1" dirty="0">
                <a:latin typeface="Georgia"/>
                <a:cs typeface="Georgia"/>
              </a:rPr>
              <a:t>Calcium,</a:t>
            </a:r>
            <a:r>
              <a:rPr sz="1800" b="1" spc="-95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prolactin,</a:t>
            </a:r>
            <a:r>
              <a:rPr sz="1800" b="1" spc="-90" dirty="0">
                <a:latin typeface="Georgia"/>
                <a:cs typeface="Georgia"/>
              </a:rPr>
              <a:t> </a:t>
            </a:r>
            <a:r>
              <a:rPr sz="1800" b="1" spc="-10" dirty="0">
                <a:latin typeface="Georgia"/>
                <a:cs typeface="Georgia"/>
              </a:rPr>
              <a:t>fasting </a:t>
            </a:r>
            <a:r>
              <a:rPr sz="1800" b="1" dirty="0">
                <a:latin typeface="Georgia"/>
                <a:cs typeface="Georgia"/>
              </a:rPr>
              <a:t>glucose</a:t>
            </a:r>
            <a:r>
              <a:rPr sz="1800" b="1" spc="-45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and</a:t>
            </a:r>
            <a:r>
              <a:rPr sz="1800" b="1" spc="-15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insulin,</a:t>
            </a:r>
            <a:r>
              <a:rPr sz="1800" b="1" spc="-40" dirty="0">
                <a:latin typeface="Georgia"/>
                <a:cs typeface="Georgia"/>
              </a:rPr>
              <a:t> </a:t>
            </a:r>
            <a:r>
              <a:rPr sz="1800" b="1" spc="-10" dirty="0">
                <a:latin typeface="Georgia"/>
                <a:cs typeface="Georgia"/>
              </a:rPr>
              <a:t>gastrin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210654"/>
            <a:ext cx="7886700" cy="718196"/>
          </a:xfrm>
          <a:prstGeom prst="rect">
            <a:avLst/>
          </a:prstGeom>
        </p:spPr>
        <p:txBody>
          <a:bodyPr vert="horz" wrap="square" lIns="0" tIns="2083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70C0"/>
                </a:solidFill>
                <a:latin typeface="Georgia" panose="02040502050405020303" pitchFamily="18" charset="0"/>
              </a:rPr>
              <a:t>Parathyroid</a:t>
            </a:r>
            <a:r>
              <a:rPr spc="-45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dirty="0">
                <a:solidFill>
                  <a:srgbClr val="0070C0"/>
                </a:solidFill>
                <a:latin typeface="Georgia" panose="02040502050405020303" pitchFamily="18" charset="0"/>
              </a:rPr>
              <a:t>Disease</a:t>
            </a:r>
            <a:r>
              <a:rPr spc="-25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dirty="0">
                <a:solidFill>
                  <a:srgbClr val="0070C0"/>
                </a:solidFill>
                <a:latin typeface="Georgia" panose="02040502050405020303" pitchFamily="18" charset="0"/>
              </a:rPr>
              <a:t>in</a:t>
            </a:r>
            <a:r>
              <a:rPr spc="-10" dirty="0">
                <a:solidFill>
                  <a:srgbClr val="0070C0"/>
                </a:solidFill>
                <a:latin typeface="Georgia" panose="02040502050405020303" pitchFamily="18" charset="0"/>
              </a:rPr>
              <a:t> MEN-</a:t>
            </a:r>
            <a:r>
              <a:rPr spc="-50" dirty="0">
                <a:solidFill>
                  <a:srgbClr val="0070C0"/>
                </a:solidFill>
                <a:latin typeface="Georgia" panose="02040502050405020303" pitchFamily="18" charset="0"/>
              </a:rPr>
              <a:t>1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371024" y="1139888"/>
            <a:ext cx="5474335" cy="1612900"/>
            <a:chOff x="3371024" y="1139888"/>
            <a:chExt cx="5474335" cy="1612900"/>
          </a:xfrm>
        </p:grpSpPr>
        <p:sp>
          <p:nvSpPr>
            <p:cNvPr id="4" name="object 4"/>
            <p:cNvSpPr/>
            <p:nvPr/>
          </p:nvSpPr>
          <p:spPr>
            <a:xfrm>
              <a:off x="3376421" y="1145285"/>
              <a:ext cx="5463540" cy="1602105"/>
            </a:xfrm>
            <a:custGeom>
              <a:avLst/>
              <a:gdLst/>
              <a:ahLst/>
              <a:cxnLst/>
              <a:rect l="l" t="t" r="r" b="b"/>
              <a:pathLst>
                <a:path w="5463540" h="1602105">
                  <a:moveTo>
                    <a:pt x="5196585" y="0"/>
                  </a:moveTo>
                  <a:lnTo>
                    <a:pt x="0" y="0"/>
                  </a:lnTo>
                  <a:lnTo>
                    <a:pt x="0" y="1601724"/>
                  </a:lnTo>
                  <a:lnTo>
                    <a:pt x="5196585" y="1601724"/>
                  </a:lnTo>
                  <a:lnTo>
                    <a:pt x="5244574" y="1597423"/>
                  </a:lnTo>
                  <a:lnTo>
                    <a:pt x="5289739" y="1585024"/>
                  </a:lnTo>
                  <a:lnTo>
                    <a:pt x="5331328" y="1565279"/>
                  </a:lnTo>
                  <a:lnTo>
                    <a:pt x="5368586" y="1538943"/>
                  </a:lnTo>
                  <a:lnTo>
                    <a:pt x="5400759" y="1506770"/>
                  </a:lnTo>
                  <a:lnTo>
                    <a:pt x="5427095" y="1469512"/>
                  </a:lnTo>
                  <a:lnTo>
                    <a:pt x="5446840" y="1427923"/>
                  </a:lnTo>
                  <a:lnTo>
                    <a:pt x="5459239" y="1382758"/>
                  </a:lnTo>
                  <a:lnTo>
                    <a:pt x="5463539" y="1334769"/>
                  </a:lnTo>
                  <a:lnTo>
                    <a:pt x="5463539" y="266953"/>
                  </a:lnTo>
                  <a:lnTo>
                    <a:pt x="5459239" y="218965"/>
                  </a:lnTo>
                  <a:lnTo>
                    <a:pt x="5446840" y="173800"/>
                  </a:lnTo>
                  <a:lnTo>
                    <a:pt x="5427095" y="132211"/>
                  </a:lnTo>
                  <a:lnTo>
                    <a:pt x="5400759" y="94953"/>
                  </a:lnTo>
                  <a:lnTo>
                    <a:pt x="5368586" y="62780"/>
                  </a:lnTo>
                  <a:lnTo>
                    <a:pt x="5331328" y="36444"/>
                  </a:lnTo>
                  <a:lnTo>
                    <a:pt x="5289739" y="16699"/>
                  </a:lnTo>
                  <a:lnTo>
                    <a:pt x="5244574" y="4300"/>
                  </a:lnTo>
                  <a:lnTo>
                    <a:pt x="519658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76421" y="1145285"/>
              <a:ext cx="5463540" cy="1602105"/>
            </a:xfrm>
            <a:custGeom>
              <a:avLst/>
              <a:gdLst/>
              <a:ahLst/>
              <a:cxnLst/>
              <a:rect l="l" t="t" r="r" b="b"/>
              <a:pathLst>
                <a:path w="5463540" h="1602105">
                  <a:moveTo>
                    <a:pt x="5463539" y="266953"/>
                  </a:moveTo>
                  <a:lnTo>
                    <a:pt x="5463539" y="1334769"/>
                  </a:lnTo>
                  <a:lnTo>
                    <a:pt x="5459239" y="1382758"/>
                  </a:lnTo>
                  <a:lnTo>
                    <a:pt x="5446840" y="1427923"/>
                  </a:lnTo>
                  <a:lnTo>
                    <a:pt x="5427095" y="1469512"/>
                  </a:lnTo>
                  <a:lnTo>
                    <a:pt x="5400759" y="1506770"/>
                  </a:lnTo>
                  <a:lnTo>
                    <a:pt x="5368586" y="1538943"/>
                  </a:lnTo>
                  <a:lnTo>
                    <a:pt x="5331328" y="1565279"/>
                  </a:lnTo>
                  <a:lnTo>
                    <a:pt x="5289739" y="1585024"/>
                  </a:lnTo>
                  <a:lnTo>
                    <a:pt x="5244574" y="1597423"/>
                  </a:lnTo>
                  <a:lnTo>
                    <a:pt x="5196585" y="1601724"/>
                  </a:lnTo>
                  <a:lnTo>
                    <a:pt x="0" y="1601724"/>
                  </a:lnTo>
                  <a:lnTo>
                    <a:pt x="0" y="0"/>
                  </a:lnTo>
                  <a:lnTo>
                    <a:pt x="5196585" y="0"/>
                  </a:lnTo>
                  <a:lnTo>
                    <a:pt x="5244574" y="4300"/>
                  </a:lnTo>
                  <a:lnTo>
                    <a:pt x="5289739" y="16699"/>
                  </a:lnTo>
                  <a:lnTo>
                    <a:pt x="5331328" y="36444"/>
                  </a:lnTo>
                  <a:lnTo>
                    <a:pt x="5368586" y="62780"/>
                  </a:lnTo>
                  <a:lnTo>
                    <a:pt x="5400759" y="94953"/>
                  </a:lnTo>
                  <a:lnTo>
                    <a:pt x="5427095" y="132211"/>
                  </a:lnTo>
                  <a:lnTo>
                    <a:pt x="5446840" y="173800"/>
                  </a:lnTo>
                  <a:lnTo>
                    <a:pt x="5459239" y="218965"/>
                  </a:lnTo>
                  <a:lnTo>
                    <a:pt x="5463539" y="266953"/>
                  </a:lnTo>
                  <a:close/>
                </a:path>
              </a:pathLst>
            </a:custGeom>
            <a:ln w="10668">
              <a:solidFill>
                <a:srgbClr val="0AD0D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427857" y="1541145"/>
            <a:ext cx="3540760" cy="7645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indent="-172085">
              <a:lnSpc>
                <a:spcPts val="2035"/>
              </a:lnSpc>
              <a:spcBef>
                <a:spcPts val="105"/>
              </a:spcBef>
              <a:buFont typeface="Georgia"/>
              <a:buChar char="•"/>
              <a:tabLst>
                <a:tab pos="184785" algn="l"/>
              </a:tabLst>
            </a:pPr>
            <a:r>
              <a:rPr sz="1700" b="1" dirty="0">
                <a:latin typeface="Georgia"/>
                <a:cs typeface="Georgia"/>
              </a:rPr>
              <a:t>In</a:t>
            </a:r>
            <a:r>
              <a:rPr sz="1700" b="1" spc="-20" dirty="0">
                <a:latin typeface="Georgia"/>
                <a:cs typeface="Georgia"/>
              </a:rPr>
              <a:t> </a:t>
            </a:r>
            <a:r>
              <a:rPr sz="1700" b="1" dirty="0">
                <a:latin typeface="Georgia"/>
                <a:cs typeface="Georgia"/>
              </a:rPr>
              <a:t>over</a:t>
            </a:r>
            <a:r>
              <a:rPr sz="1700" b="1" spc="-20" dirty="0">
                <a:latin typeface="Georgia"/>
                <a:cs typeface="Georgia"/>
              </a:rPr>
              <a:t> </a:t>
            </a:r>
            <a:r>
              <a:rPr sz="1700" b="1" dirty="0">
                <a:latin typeface="Georgia"/>
                <a:cs typeface="Georgia"/>
              </a:rPr>
              <a:t>90%</a:t>
            </a:r>
            <a:r>
              <a:rPr sz="1700" b="1" spc="-30" dirty="0">
                <a:latin typeface="Georgia"/>
                <a:cs typeface="Georgia"/>
              </a:rPr>
              <a:t> </a:t>
            </a:r>
            <a:r>
              <a:rPr sz="1700" b="1" dirty="0">
                <a:latin typeface="Georgia"/>
                <a:cs typeface="Georgia"/>
              </a:rPr>
              <a:t>of</a:t>
            </a:r>
            <a:r>
              <a:rPr sz="1700" b="1" spc="-30" dirty="0">
                <a:latin typeface="Georgia"/>
                <a:cs typeface="Georgia"/>
              </a:rPr>
              <a:t> </a:t>
            </a:r>
            <a:r>
              <a:rPr sz="1700" b="1" spc="-10" dirty="0">
                <a:latin typeface="Georgia"/>
                <a:cs typeface="Georgia"/>
              </a:rPr>
              <a:t>cases</a:t>
            </a:r>
            <a:endParaRPr sz="1700">
              <a:latin typeface="Georgia"/>
              <a:cs typeface="Georgia"/>
            </a:endParaRPr>
          </a:p>
          <a:p>
            <a:pPr marL="184785" marR="5080" indent="-172720">
              <a:lnSpc>
                <a:spcPts val="1739"/>
              </a:lnSpc>
              <a:spcBef>
                <a:spcPts val="300"/>
              </a:spcBef>
              <a:buFont typeface="Georgia"/>
              <a:buChar char="•"/>
              <a:tabLst>
                <a:tab pos="184785" algn="l"/>
              </a:tabLst>
            </a:pPr>
            <a:r>
              <a:rPr sz="1700" b="1" dirty="0">
                <a:latin typeface="Georgia"/>
                <a:cs typeface="Georgia"/>
              </a:rPr>
              <a:t>Only3%</a:t>
            </a:r>
            <a:r>
              <a:rPr sz="1700" b="1" spc="-45" dirty="0">
                <a:latin typeface="Georgia"/>
                <a:cs typeface="Georgia"/>
              </a:rPr>
              <a:t> </a:t>
            </a:r>
            <a:r>
              <a:rPr sz="1700" b="1" dirty="0">
                <a:latin typeface="Georgia"/>
                <a:cs typeface="Georgia"/>
              </a:rPr>
              <a:t>of</a:t>
            </a:r>
            <a:r>
              <a:rPr sz="1700" b="1" spc="-5" dirty="0">
                <a:latin typeface="Georgia"/>
                <a:cs typeface="Georgia"/>
              </a:rPr>
              <a:t> </a:t>
            </a:r>
            <a:r>
              <a:rPr sz="1700" b="1" dirty="0">
                <a:latin typeface="Georgia"/>
                <a:cs typeface="Georgia"/>
              </a:rPr>
              <a:t>all</a:t>
            </a:r>
            <a:r>
              <a:rPr sz="1700" b="1" spc="-20" dirty="0">
                <a:latin typeface="Georgia"/>
                <a:cs typeface="Georgia"/>
              </a:rPr>
              <a:t> </a:t>
            </a:r>
            <a:r>
              <a:rPr sz="1700" b="1" dirty="0">
                <a:latin typeface="Georgia"/>
                <a:cs typeface="Georgia"/>
              </a:rPr>
              <a:t>cases</a:t>
            </a:r>
            <a:r>
              <a:rPr sz="1700" b="1" spc="-20" dirty="0">
                <a:latin typeface="Georgia"/>
                <a:cs typeface="Georgia"/>
              </a:rPr>
              <a:t> </a:t>
            </a:r>
            <a:r>
              <a:rPr sz="1700" b="1" dirty="0">
                <a:latin typeface="Georgia"/>
                <a:cs typeface="Georgia"/>
              </a:rPr>
              <a:t>of</a:t>
            </a:r>
            <a:r>
              <a:rPr sz="1700" b="1" spc="-20" dirty="0">
                <a:latin typeface="Georgia"/>
                <a:cs typeface="Georgia"/>
              </a:rPr>
              <a:t> </a:t>
            </a:r>
            <a:r>
              <a:rPr sz="1700" b="1" spc="-10" dirty="0">
                <a:latin typeface="Georgia"/>
                <a:cs typeface="Georgia"/>
              </a:rPr>
              <a:t>primary hyperparathyroidism.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2513" y="1279397"/>
            <a:ext cx="3074035" cy="1333500"/>
          </a:xfrm>
          <a:custGeom>
            <a:avLst/>
            <a:gdLst/>
            <a:ahLst/>
            <a:cxnLst/>
            <a:rect l="l" t="t" r="r" b="b"/>
            <a:pathLst>
              <a:path w="3074035" h="1333500">
                <a:moveTo>
                  <a:pt x="0" y="222250"/>
                </a:moveTo>
                <a:lnTo>
                  <a:pt x="4515" y="177477"/>
                </a:lnTo>
                <a:lnTo>
                  <a:pt x="17465" y="135766"/>
                </a:lnTo>
                <a:lnTo>
                  <a:pt x="37956" y="98015"/>
                </a:lnTo>
                <a:lnTo>
                  <a:pt x="65095" y="65119"/>
                </a:lnTo>
                <a:lnTo>
                  <a:pt x="97987" y="37973"/>
                </a:lnTo>
                <a:lnTo>
                  <a:pt x="135740" y="17474"/>
                </a:lnTo>
                <a:lnTo>
                  <a:pt x="177458" y="4517"/>
                </a:lnTo>
                <a:lnTo>
                  <a:pt x="222250" y="0"/>
                </a:lnTo>
                <a:lnTo>
                  <a:pt x="2851658" y="0"/>
                </a:lnTo>
                <a:lnTo>
                  <a:pt x="2896430" y="4517"/>
                </a:lnTo>
                <a:lnTo>
                  <a:pt x="2938141" y="17474"/>
                </a:lnTo>
                <a:lnTo>
                  <a:pt x="2975892" y="37973"/>
                </a:lnTo>
                <a:lnTo>
                  <a:pt x="3008788" y="65119"/>
                </a:lnTo>
                <a:lnTo>
                  <a:pt x="3035934" y="98015"/>
                </a:lnTo>
                <a:lnTo>
                  <a:pt x="3056433" y="135766"/>
                </a:lnTo>
                <a:lnTo>
                  <a:pt x="3069390" y="177477"/>
                </a:lnTo>
                <a:lnTo>
                  <a:pt x="3073908" y="222250"/>
                </a:lnTo>
                <a:lnTo>
                  <a:pt x="3073908" y="1111250"/>
                </a:lnTo>
                <a:lnTo>
                  <a:pt x="3069390" y="1156022"/>
                </a:lnTo>
                <a:lnTo>
                  <a:pt x="3056433" y="1197733"/>
                </a:lnTo>
                <a:lnTo>
                  <a:pt x="3035934" y="1235484"/>
                </a:lnTo>
                <a:lnTo>
                  <a:pt x="3008788" y="1268380"/>
                </a:lnTo>
                <a:lnTo>
                  <a:pt x="2975892" y="1295526"/>
                </a:lnTo>
                <a:lnTo>
                  <a:pt x="2938141" y="1316025"/>
                </a:lnTo>
                <a:lnTo>
                  <a:pt x="2896430" y="1328982"/>
                </a:lnTo>
                <a:lnTo>
                  <a:pt x="2851658" y="1333500"/>
                </a:lnTo>
                <a:lnTo>
                  <a:pt x="222250" y="1333500"/>
                </a:lnTo>
                <a:lnTo>
                  <a:pt x="177458" y="1328982"/>
                </a:lnTo>
                <a:lnTo>
                  <a:pt x="135740" y="1316025"/>
                </a:lnTo>
                <a:lnTo>
                  <a:pt x="97987" y="1295526"/>
                </a:lnTo>
                <a:lnTo>
                  <a:pt x="65095" y="1268380"/>
                </a:lnTo>
                <a:lnTo>
                  <a:pt x="37956" y="1235484"/>
                </a:lnTo>
                <a:lnTo>
                  <a:pt x="17465" y="1197733"/>
                </a:lnTo>
                <a:lnTo>
                  <a:pt x="4515" y="1156022"/>
                </a:lnTo>
                <a:lnTo>
                  <a:pt x="0" y="1111250"/>
                </a:lnTo>
                <a:lnTo>
                  <a:pt x="0" y="222250"/>
                </a:lnTo>
                <a:close/>
              </a:path>
            </a:pathLst>
          </a:custGeom>
          <a:ln w="10668">
            <a:solidFill>
              <a:srgbClr val="09BBC4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18896" y="1338833"/>
            <a:ext cx="2654300" cy="116776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5080">
              <a:lnSpc>
                <a:spcPct val="85200"/>
              </a:lnSpc>
              <a:spcBef>
                <a:spcPts val="405"/>
              </a:spcBef>
            </a:pPr>
            <a:r>
              <a:rPr sz="1700" b="1" spc="-10" dirty="0">
                <a:latin typeface="Georgia"/>
                <a:cs typeface="Georgia"/>
              </a:rPr>
              <a:t>Primary </a:t>
            </a:r>
            <a:r>
              <a:rPr sz="1700" b="1" dirty="0">
                <a:latin typeface="Georgia"/>
                <a:cs typeface="Georgia"/>
              </a:rPr>
              <a:t>hyperparathyroidism</a:t>
            </a:r>
            <a:r>
              <a:rPr sz="1700" b="1" spc="-65" dirty="0">
                <a:latin typeface="Georgia"/>
                <a:cs typeface="Georgia"/>
              </a:rPr>
              <a:t> </a:t>
            </a:r>
            <a:r>
              <a:rPr sz="1700" b="1" spc="-25" dirty="0">
                <a:latin typeface="Georgia"/>
                <a:cs typeface="Georgia"/>
              </a:rPr>
              <a:t>is </a:t>
            </a:r>
            <a:r>
              <a:rPr sz="1700" b="1" dirty="0">
                <a:latin typeface="Georgia"/>
                <a:cs typeface="Georgia"/>
              </a:rPr>
              <a:t>the</a:t>
            </a:r>
            <a:r>
              <a:rPr sz="1700" b="1" spc="-15" dirty="0">
                <a:latin typeface="Georgia"/>
                <a:cs typeface="Georgia"/>
              </a:rPr>
              <a:t> </a:t>
            </a:r>
            <a:r>
              <a:rPr sz="1700" b="1" dirty="0">
                <a:latin typeface="Georgia"/>
                <a:cs typeface="Georgia"/>
              </a:rPr>
              <a:t>most</a:t>
            </a:r>
            <a:r>
              <a:rPr sz="1700" b="1" spc="-30" dirty="0">
                <a:latin typeface="Georgia"/>
                <a:cs typeface="Georgia"/>
              </a:rPr>
              <a:t> </a:t>
            </a:r>
            <a:r>
              <a:rPr sz="1700" b="1" spc="-10" dirty="0">
                <a:latin typeface="Georgia"/>
                <a:cs typeface="Georgia"/>
              </a:rPr>
              <a:t>common </a:t>
            </a:r>
            <a:r>
              <a:rPr sz="1700" b="1" dirty="0">
                <a:latin typeface="Georgia"/>
                <a:cs typeface="Georgia"/>
              </a:rPr>
              <a:t>endocrine</a:t>
            </a:r>
            <a:r>
              <a:rPr sz="1700" b="1" spc="-50" dirty="0">
                <a:latin typeface="Georgia"/>
                <a:cs typeface="Georgia"/>
              </a:rPr>
              <a:t> </a:t>
            </a:r>
            <a:r>
              <a:rPr sz="1700" b="1" dirty="0">
                <a:latin typeface="Georgia"/>
                <a:cs typeface="Georgia"/>
              </a:rPr>
              <a:t>disorder</a:t>
            </a:r>
            <a:r>
              <a:rPr sz="1700" b="1" spc="-50" dirty="0">
                <a:latin typeface="Georgia"/>
                <a:cs typeface="Georgia"/>
              </a:rPr>
              <a:t> </a:t>
            </a:r>
            <a:r>
              <a:rPr sz="1700" b="1" spc="-25" dirty="0">
                <a:latin typeface="Georgia"/>
                <a:cs typeface="Georgia"/>
              </a:rPr>
              <a:t>in </a:t>
            </a:r>
            <a:r>
              <a:rPr sz="1700" b="1" spc="-10" dirty="0">
                <a:latin typeface="Georgia"/>
                <a:cs typeface="Georgia"/>
              </a:rPr>
              <a:t>MEN-</a:t>
            </a:r>
            <a:r>
              <a:rPr sz="1700" b="1" spc="-50" dirty="0">
                <a:latin typeface="Georgia"/>
                <a:cs typeface="Georgia"/>
              </a:rPr>
              <a:t>1</a:t>
            </a:r>
            <a:endParaRPr sz="1700" dirty="0">
              <a:latin typeface="Georgia"/>
              <a:cs typeface="Georg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376421" y="2847594"/>
            <a:ext cx="5463540" cy="1602105"/>
          </a:xfrm>
          <a:custGeom>
            <a:avLst/>
            <a:gdLst/>
            <a:ahLst/>
            <a:cxnLst/>
            <a:rect l="l" t="t" r="r" b="b"/>
            <a:pathLst>
              <a:path w="5463540" h="1602104">
                <a:moveTo>
                  <a:pt x="5463539" y="266953"/>
                </a:moveTo>
                <a:lnTo>
                  <a:pt x="5463539" y="1334769"/>
                </a:lnTo>
                <a:lnTo>
                  <a:pt x="5459239" y="1382758"/>
                </a:lnTo>
                <a:lnTo>
                  <a:pt x="5446840" y="1427923"/>
                </a:lnTo>
                <a:lnTo>
                  <a:pt x="5427095" y="1469512"/>
                </a:lnTo>
                <a:lnTo>
                  <a:pt x="5400759" y="1506770"/>
                </a:lnTo>
                <a:lnTo>
                  <a:pt x="5368586" y="1538943"/>
                </a:lnTo>
                <a:lnTo>
                  <a:pt x="5331328" y="1565279"/>
                </a:lnTo>
                <a:lnTo>
                  <a:pt x="5289739" y="1585024"/>
                </a:lnTo>
                <a:lnTo>
                  <a:pt x="5244574" y="1597423"/>
                </a:lnTo>
                <a:lnTo>
                  <a:pt x="5196585" y="1601723"/>
                </a:lnTo>
                <a:lnTo>
                  <a:pt x="0" y="1601723"/>
                </a:lnTo>
                <a:lnTo>
                  <a:pt x="0" y="0"/>
                </a:lnTo>
                <a:lnTo>
                  <a:pt x="5196585" y="0"/>
                </a:lnTo>
                <a:lnTo>
                  <a:pt x="5244574" y="4300"/>
                </a:lnTo>
                <a:lnTo>
                  <a:pt x="5289739" y="16699"/>
                </a:lnTo>
                <a:lnTo>
                  <a:pt x="5331328" y="36444"/>
                </a:lnTo>
                <a:lnTo>
                  <a:pt x="5368586" y="62780"/>
                </a:lnTo>
                <a:lnTo>
                  <a:pt x="5400759" y="94953"/>
                </a:lnTo>
                <a:lnTo>
                  <a:pt x="5427095" y="132211"/>
                </a:lnTo>
                <a:lnTo>
                  <a:pt x="5446840" y="173800"/>
                </a:lnTo>
                <a:lnTo>
                  <a:pt x="5459239" y="218965"/>
                </a:lnTo>
                <a:lnTo>
                  <a:pt x="5463539" y="266953"/>
                </a:lnTo>
                <a:close/>
              </a:path>
            </a:pathLst>
          </a:custGeom>
          <a:ln w="10667">
            <a:solidFill>
              <a:srgbClr val="0AD0D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427857" y="3243148"/>
            <a:ext cx="4736465" cy="7645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indent="-172085">
              <a:lnSpc>
                <a:spcPts val="1889"/>
              </a:lnSpc>
              <a:spcBef>
                <a:spcPts val="105"/>
              </a:spcBef>
              <a:buFont typeface="Georgia"/>
              <a:buChar char="•"/>
              <a:tabLst>
                <a:tab pos="184785" algn="l"/>
              </a:tabLst>
            </a:pPr>
            <a:r>
              <a:rPr sz="1700" b="1" dirty="0">
                <a:latin typeface="Georgia"/>
                <a:cs typeface="Georgia"/>
              </a:rPr>
              <a:t>Much</a:t>
            </a:r>
            <a:r>
              <a:rPr sz="1700" b="1" spc="-30" dirty="0">
                <a:latin typeface="Georgia"/>
                <a:cs typeface="Georgia"/>
              </a:rPr>
              <a:t> </a:t>
            </a:r>
            <a:r>
              <a:rPr sz="1700" b="1" dirty="0">
                <a:latin typeface="Georgia"/>
                <a:cs typeface="Georgia"/>
              </a:rPr>
              <a:t>younger</a:t>
            </a:r>
            <a:r>
              <a:rPr sz="1700" b="1" spc="-35" dirty="0">
                <a:latin typeface="Georgia"/>
                <a:cs typeface="Georgia"/>
              </a:rPr>
              <a:t> </a:t>
            </a:r>
            <a:r>
              <a:rPr sz="1700" b="1" dirty="0">
                <a:latin typeface="Georgia"/>
                <a:cs typeface="Georgia"/>
              </a:rPr>
              <a:t>than</a:t>
            </a:r>
            <a:r>
              <a:rPr sz="1700" b="1" spc="-35" dirty="0">
                <a:latin typeface="Georgia"/>
                <a:cs typeface="Georgia"/>
              </a:rPr>
              <a:t> </a:t>
            </a:r>
            <a:r>
              <a:rPr sz="1700" b="1" dirty="0">
                <a:latin typeface="Georgia"/>
                <a:cs typeface="Georgia"/>
              </a:rPr>
              <a:t>for</a:t>
            </a:r>
            <a:r>
              <a:rPr sz="1700" b="1" spc="-40" dirty="0">
                <a:latin typeface="Georgia"/>
                <a:cs typeface="Georgia"/>
              </a:rPr>
              <a:t> </a:t>
            </a:r>
            <a:r>
              <a:rPr sz="1700" b="1" dirty="0">
                <a:latin typeface="Georgia"/>
                <a:cs typeface="Georgia"/>
              </a:rPr>
              <a:t>sporadic</a:t>
            </a:r>
            <a:r>
              <a:rPr sz="1700" b="1" spc="-40" dirty="0">
                <a:latin typeface="Georgia"/>
                <a:cs typeface="Georgia"/>
              </a:rPr>
              <a:t> </a:t>
            </a:r>
            <a:r>
              <a:rPr sz="1700" b="1" spc="-10" dirty="0">
                <a:latin typeface="Georgia"/>
                <a:cs typeface="Georgia"/>
              </a:rPr>
              <a:t>primary</a:t>
            </a:r>
            <a:endParaRPr sz="1700">
              <a:latin typeface="Georgia"/>
              <a:cs typeface="Georgia"/>
            </a:endParaRPr>
          </a:p>
          <a:p>
            <a:pPr marL="184785">
              <a:lnSpc>
                <a:spcPts val="1885"/>
              </a:lnSpc>
            </a:pPr>
            <a:r>
              <a:rPr sz="1700" b="1" spc="-10" dirty="0">
                <a:latin typeface="Georgia"/>
                <a:cs typeface="Georgia"/>
              </a:rPr>
              <a:t>hyperparathyroidism</a:t>
            </a:r>
            <a:endParaRPr sz="1700">
              <a:latin typeface="Georgia"/>
              <a:cs typeface="Georgia"/>
            </a:endParaRPr>
          </a:p>
          <a:p>
            <a:pPr marL="184785" indent="-172085">
              <a:lnSpc>
                <a:spcPts val="2035"/>
              </a:lnSpc>
              <a:buFont typeface="Georgia"/>
              <a:buChar char="•"/>
              <a:tabLst>
                <a:tab pos="184785" algn="l"/>
              </a:tabLst>
            </a:pPr>
            <a:r>
              <a:rPr sz="1700" b="1" dirty="0">
                <a:latin typeface="Georgia"/>
                <a:cs typeface="Georgia"/>
              </a:rPr>
              <a:t>Affects</a:t>
            </a:r>
            <a:r>
              <a:rPr sz="1700" b="1" spc="-35" dirty="0">
                <a:latin typeface="Georgia"/>
                <a:cs typeface="Georgia"/>
              </a:rPr>
              <a:t> </a:t>
            </a:r>
            <a:r>
              <a:rPr sz="1700" b="1" dirty="0">
                <a:latin typeface="Georgia"/>
                <a:cs typeface="Georgia"/>
              </a:rPr>
              <a:t>all</a:t>
            </a:r>
            <a:r>
              <a:rPr sz="1700" b="1" spc="-25" dirty="0">
                <a:latin typeface="Georgia"/>
                <a:cs typeface="Georgia"/>
              </a:rPr>
              <a:t> </a:t>
            </a:r>
            <a:r>
              <a:rPr sz="1700" b="1" dirty="0">
                <a:latin typeface="Georgia"/>
                <a:cs typeface="Georgia"/>
              </a:rPr>
              <a:t>parathyroid</a:t>
            </a:r>
            <a:r>
              <a:rPr sz="1700" b="1" spc="-60" dirty="0">
                <a:latin typeface="Georgia"/>
                <a:cs typeface="Georgia"/>
              </a:rPr>
              <a:t> </a:t>
            </a:r>
            <a:r>
              <a:rPr sz="1700" b="1" spc="-10" dirty="0">
                <a:latin typeface="Georgia"/>
                <a:cs typeface="Georgia"/>
              </a:rPr>
              <a:t>glands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2513" y="3035045"/>
            <a:ext cx="3074035" cy="1226820"/>
          </a:xfrm>
          <a:custGeom>
            <a:avLst/>
            <a:gdLst/>
            <a:ahLst/>
            <a:cxnLst/>
            <a:rect l="l" t="t" r="r" b="b"/>
            <a:pathLst>
              <a:path w="3074035" h="1226820">
                <a:moveTo>
                  <a:pt x="0" y="204469"/>
                </a:moveTo>
                <a:lnTo>
                  <a:pt x="5400" y="157594"/>
                </a:lnTo>
                <a:lnTo>
                  <a:pt x="20782" y="114559"/>
                </a:lnTo>
                <a:lnTo>
                  <a:pt x="44918" y="76593"/>
                </a:lnTo>
                <a:lnTo>
                  <a:pt x="76583" y="44926"/>
                </a:lnTo>
                <a:lnTo>
                  <a:pt x="114548" y="20786"/>
                </a:lnTo>
                <a:lnTo>
                  <a:pt x="157586" y="5401"/>
                </a:lnTo>
                <a:lnTo>
                  <a:pt x="204470" y="0"/>
                </a:lnTo>
                <a:lnTo>
                  <a:pt x="2869438" y="0"/>
                </a:lnTo>
                <a:lnTo>
                  <a:pt x="2916313" y="5401"/>
                </a:lnTo>
                <a:lnTo>
                  <a:pt x="2959348" y="20786"/>
                </a:lnTo>
                <a:lnTo>
                  <a:pt x="2997314" y="44926"/>
                </a:lnTo>
                <a:lnTo>
                  <a:pt x="3028981" y="76593"/>
                </a:lnTo>
                <a:lnTo>
                  <a:pt x="3053121" y="114559"/>
                </a:lnTo>
                <a:lnTo>
                  <a:pt x="3068506" y="157594"/>
                </a:lnTo>
                <a:lnTo>
                  <a:pt x="3073908" y="204469"/>
                </a:lnTo>
                <a:lnTo>
                  <a:pt x="3073908" y="1022349"/>
                </a:lnTo>
                <a:lnTo>
                  <a:pt x="3068506" y="1069225"/>
                </a:lnTo>
                <a:lnTo>
                  <a:pt x="3053121" y="1112260"/>
                </a:lnTo>
                <a:lnTo>
                  <a:pt x="3028981" y="1150226"/>
                </a:lnTo>
                <a:lnTo>
                  <a:pt x="2997314" y="1181893"/>
                </a:lnTo>
                <a:lnTo>
                  <a:pt x="2959348" y="1206033"/>
                </a:lnTo>
                <a:lnTo>
                  <a:pt x="2916313" y="1221418"/>
                </a:lnTo>
                <a:lnTo>
                  <a:pt x="2869438" y="1226820"/>
                </a:lnTo>
                <a:lnTo>
                  <a:pt x="204470" y="1226820"/>
                </a:lnTo>
                <a:lnTo>
                  <a:pt x="157586" y="1221418"/>
                </a:lnTo>
                <a:lnTo>
                  <a:pt x="114548" y="1206033"/>
                </a:lnTo>
                <a:lnTo>
                  <a:pt x="76583" y="1181893"/>
                </a:lnTo>
                <a:lnTo>
                  <a:pt x="44918" y="1150226"/>
                </a:lnTo>
                <a:lnTo>
                  <a:pt x="20782" y="1112260"/>
                </a:lnTo>
                <a:lnTo>
                  <a:pt x="5400" y="1069225"/>
                </a:lnTo>
                <a:lnTo>
                  <a:pt x="0" y="1022349"/>
                </a:lnTo>
                <a:lnTo>
                  <a:pt x="0" y="204469"/>
                </a:lnTo>
                <a:close/>
              </a:path>
            </a:pathLst>
          </a:custGeom>
          <a:ln w="10667">
            <a:solidFill>
              <a:srgbClr val="09BBC4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13715" y="3372357"/>
            <a:ext cx="2578100" cy="50609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>
              <a:lnSpc>
                <a:spcPts val="1739"/>
              </a:lnSpc>
              <a:spcBef>
                <a:spcPts val="409"/>
              </a:spcBef>
            </a:pPr>
            <a:r>
              <a:rPr sz="1700" b="1" dirty="0">
                <a:latin typeface="Georgia"/>
                <a:cs typeface="Georgia"/>
              </a:rPr>
              <a:t>Mean</a:t>
            </a:r>
            <a:r>
              <a:rPr sz="1700" b="1" spc="-20" dirty="0">
                <a:latin typeface="Georgia"/>
                <a:cs typeface="Georgia"/>
              </a:rPr>
              <a:t> </a:t>
            </a:r>
            <a:r>
              <a:rPr sz="1700" b="1" dirty="0">
                <a:latin typeface="Georgia"/>
                <a:cs typeface="Georgia"/>
              </a:rPr>
              <a:t>age</a:t>
            </a:r>
            <a:r>
              <a:rPr sz="1700" b="1" spc="-25" dirty="0">
                <a:latin typeface="Georgia"/>
                <a:cs typeface="Georgia"/>
              </a:rPr>
              <a:t> </a:t>
            </a:r>
            <a:r>
              <a:rPr sz="1700" b="1" dirty="0">
                <a:latin typeface="Georgia"/>
                <a:cs typeface="Georgia"/>
              </a:rPr>
              <a:t>of</a:t>
            </a:r>
            <a:r>
              <a:rPr sz="1700" b="1" spc="-10" dirty="0">
                <a:latin typeface="Georgia"/>
                <a:cs typeface="Georgia"/>
              </a:rPr>
              <a:t> </a:t>
            </a:r>
            <a:r>
              <a:rPr sz="1700" b="1" dirty="0">
                <a:latin typeface="Georgia"/>
                <a:cs typeface="Georgia"/>
              </a:rPr>
              <a:t>onset</a:t>
            </a:r>
            <a:r>
              <a:rPr sz="1700" b="1" spc="-15" dirty="0">
                <a:latin typeface="Georgia"/>
                <a:cs typeface="Georgia"/>
              </a:rPr>
              <a:t> </a:t>
            </a:r>
            <a:r>
              <a:rPr sz="1700" b="1" dirty="0">
                <a:latin typeface="Georgia"/>
                <a:cs typeface="Georgia"/>
              </a:rPr>
              <a:t>is</a:t>
            </a:r>
            <a:r>
              <a:rPr sz="1700" b="1" spc="-20" dirty="0">
                <a:latin typeface="Georgia"/>
                <a:cs typeface="Georgia"/>
              </a:rPr>
              <a:t> </a:t>
            </a:r>
            <a:r>
              <a:rPr sz="1700" b="1" spc="-25" dirty="0">
                <a:latin typeface="Georgia"/>
                <a:cs typeface="Georgia"/>
              </a:rPr>
              <a:t>25 </a:t>
            </a:r>
            <a:r>
              <a:rPr sz="1700" b="1" spc="-10" dirty="0">
                <a:latin typeface="Georgia"/>
                <a:cs typeface="Georgia"/>
              </a:rPr>
              <a:t>years</a:t>
            </a:r>
            <a:endParaRPr sz="1700">
              <a:latin typeface="Georgia"/>
              <a:cs typeface="Georgi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71024" y="4567364"/>
            <a:ext cx="5474335" cy="1967864"/>
            <a:chOff x="3371024" y="4567364"/>
            <a:chExt cx="5474335" cy="1967864"/>
          </a:xfrm>
        </p:grpSpPr>
        <p:sp>
          <p:nvSpPr>
            <p:cNvPr id="14" name="object 14"/>
            <p:cNvSpPr/>
            <p:nvPr/>
          </p:nvSpPr>
          <p:spPr>
            <a:xfrm>
              <a:off x="3376421" y="4572762"/>
              <a:ext cx="5463540" cy="1957070"/>
            </a:xfrm>
            <a:custGeom>
              <a:avLst/>
              <a:gdLst/>
              <a:ahLst/>
              <a:cxnLst/>
              <a:rect l="l" t="t" r="r" b="b"/>
              <a:pathLst>
                <a:path w="5463540" h="1957070">
                  <a:moveTo>
                    <a:pt x="5137404" y="0"/>
                  </a:moveTo>
                  <a:lnTo>
                    <a:pt x="0" y="0"/>
                  </a:lnTo>
                  <a:lnTo>
                    <a:pt x="0" y="1956815"/>
                  </a:lnTo>
                  <a:lnTo>
                    <a:pt x="5137404" y="1956815"/>
                  </a:lnTo>
                  <a:lnTo>
                    <a:pt x="5185590" y="1953279"/>
                  </a:lnTo>
                  <a:lnTo>
                    <a:pt x="5231583" y="1943007"/>
                  </a:lnTo>
                  <a:lnTo>
                    <a:pt x="5274880" y="1926502"/>
                  </a:lnTo>
                  <a:lnTo>
                    <a:pt x="5314973" y="1904271"/>
                  </a:lnTo>
                  <a:lnTo>
                    <a:pt x="5351359" y="1876817"/>
                  </a:lnTo>
                  <a:lnTo>
                    <a:pt x="5383532" y="1844645"/>
                  </a:lnTo>
                  <a:lnTo>
                    <a:pt x="5410988" y="1808260"/>
                  </a:lnTo>
                  <a:lnTo>
                    <a:pt x="5433222" y="1768167"/>
                  </a:lnTo>
                  <a:lnTo>
                    <a:pt x="5449728" y="1724869"/>
                  </a:lnTo>
                  <a:lnTo>
                    <a:pt x="5460003" y="1678872"/>
                  </a:lnTo>
                  <a:lnTo>
                    <a:pt x="5463539" y="1630680"/>
                  </a:lnTo>
                  <a:lnTo>
                    <a:pt x="5463539" y="326136"/>
                  </a:lnTo>
                  <a:lnTo>
                    <a:pt x="5460003" y="277949"/>
                  </a:lnTo>
                  <a:lnTo>
                    <a:pt x="5449728" y="231956"/>
                  </a:lnTo>
                  <a:lnTo>
                    <a:pt x="5433222" y="188659"/>
                  </a:lnTo>
                  <a:lnTo>
                    <a:pt x="5410988" y="148566"/>
                  </a:lnTo>
                  <a:lnTo>
                    <a:pt x="5383532" y="112180"/>
                  </a:lnTo>
                  <a:lnTo>
                    <a:pt x="5351359" y="80007"/>
                  </a:lnTo>
                  <a:lnTo>
                    <a:pt x="5314973" y="52551"/>
                  </a:lnTo>
                  <a:lnTo>
                    <a:pt x="5274880" y="30317"/>
                  </a:lnTo>
                  <a:lnTo>
                    <a:pt x="5231583" y="13811"/>
                  </a:lnTo>
                  <a:lnTo>
                    <a:pt x="5185590" y="3536"/>
                  </a:lnTo>
                  <a:lnTo>
                    <a:pt x="513740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76421" y="4572762"/>
              <a:ext cx="5463540" cy="1957070"/>
            </a:xfrm>
            <a:custGeom>
              <a:avLst/>
              <a:gdLst/>
              <a:ahLst/>
              <a:cxnLst/>
              <a:rect l="l" t="t" r="r" b="b"/>
              <a:pathLst>
                <a:path w="5463540" h="1957070">
                  <a:moveTo>
                    <a:pt x="5463539" y="326136"/>
                  </a:moveTo>
                  <a:lnTo>
                    <a:pt x="5463539" y="1630680"/>
                  </a:lnTo>
                  <a:lnTo>
                    <a:pt x="5460003" y="1678872"/>
                  </a:lnTo>
                  <a:lnTo>
                    <a:pt x="5449728" y="1724869"/>
                  </a:lnTo>
                  <a:lnTo>
                    <a:pt x="5433222" y="1768167"/>
                  </a:lnTo>
                  <a:lnTo>
                    <a:pt x="5410988" y="1808260"/>
                  </a:lnTo>
                  <a:lnTo>
                    <a:pt x="5383532" y="1844645"/>
                  </a:lnTo>
                  <a:lnTo>
                    <a:pt x="5351359" y="1876817"/>
                  </a:lnTo>
                  <a:lnTo>
                    <a:pt x="5314973" y="1904271"/>
                  </a:lnTo>
                  <a:lnTo>
                    <a:pt x="5274880" y="1926502"/>
                  </a:lnTo>
                  <a:lnTo>
                    <a:pt x="5231583" y="1943007"/>
                  </a:lnTo>
                  <a:lnTo>
                    <a:pt x="5185590" y="1953279"/>
                  </a:lnTo>
                  <a:lnTo>
                    <a:pt x="5137404" y="1956815"/>
                  </a:lnTo>
                  <a:lnTo>
                    <a:pt x="0" y="1956815"/>
                  </a:lnTo>
                  <a:lnTo>
                    <a:pt x="0" y="0"/>
                  </a:lnTo>
                  <a:lnTo>
                    <a:pt x="5137404" y="0"/>
                  </a:lnTo>
                  <a:lnTo>
                    <a:pt x="5185590" y="3536"/>
                  </a:lnTo>
                  <a:lnTo>
                    <a:pt x="5231583" y="13811"/>
                  </a:lnTo>
                  <a:lnTo>
                    <a:pt x="5274880" y="30317"/>
                  </a:lnTo>
                  <a:lnTo>
                    <a:pt x="5314973" y="52551"/>
                  </a:lnTo>
                  <a:lnTo>
                    <a:pt x="5351359" y="80007"/>
                  </a:lnTo>
                  <a:lnTo>
                    <a:pt x="5383532" y="112180"/>
                  </a:lnTo>
                  <a:lnTo>
                    <a:pt x="5410988" y="148566"/>
                  </a:lnTo>
                  <a:lnTo>
                    <a:pt x="5433222" y="188659"/>
                  </a:lnTo>
                  <a:lnTo>
                    <a:pt x="5449728" y="231956"/>
                  </a:lnTo>
                  <a:lnTo>
                    <a:pt x="5460003" y="277949"/>
                  </a:lnTo>
                  <a:lnTo>
                    <a:pt x="5463539" y="326136"/>
                  </a:lnTo>
                  <a:close/>
                </a:path>
              </a:pathLst>
            </a:custGeom>
            <a:ln w="10668">
              <a:solidFill>
                <a:srgbClr val="0AD0D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427857" y="4704715"/>
            <a:ext cx="5155565" cy="1215076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84785" marR="97790" indent="-172720">
              <a:lnSpc>
                <a:spcPct val="85100"/>
              </a:lnSpc>
              <a:spcBef>
                <a:spcPts val="405"/>
              </a:spcBef>
              <a:buFont typeface="Georgia"/>
              <a:buChar char="•"/>
              <a:tabLst>
                <a:tab pos="184785" algn="l"/>
              </a:tabLst>
            </a:pPr>
            <a:r>
              <a:rPr sz="1700" b="1" dirty="0">
                <a:latin typeface="Georgia"/>
                <a:cs typeface="Georgia"/>
              </a:rPr>
              <a:t>total</a:t>
            </a:r>
            <a:r>
              <a:rPr sz="1700" b="1" spc="-10" dirty="0">
                <a:latin typeface="Georgia"/>
                <a:cs typeface="Georgia"/>
              </a:rPr>
              <a:t> </a:t>
            </a:r>
            <a:r>
              <a:rPr sz="1700" b="1" dirty="0">
                <a:latin typeface="Georgia"/>
                <a:cs typeface="Georgia"/>
              </a:rPr>
              <a:t>(four</a:t>
            </a:r>
            <a:r>
              <a:rPr sz="1700" b="1" spc="-10" dirty="0">
                <a:latin typeface="Georgia"/>
                <a:cs typeface="Georgia"/>
              </a:rPr>
              <a:t> </a:t>
            </a:r>
            <a:r>
              <a:rPr sz="1700" b="1" dirty="0">
                <a:latin typeface="Georgia"/>
                <a:cs typeface="Georgia"/>
              </a:rPr>
              <a:t>gland)</a:t>
            </a:r>
            <a:r>
              <a:rPr sz="1700" b="1" spc="-25" dirty="0">
                <a:latin typeface="Georgia"/>
                <a:cs typeface="Georgia"/>
              </a:rPr>
              <a:t> </a:t>
            </a:r>
            <a:r>
              <a:rPr sz="1700" b="1" spc="-10" dirty="0">
                <a:latin typeface="Georgia"/>
                <a:cs typeface="Georgia"/>
              </a:rPr>
              <a:t>parathyroidectomy </a:t>
            </a:r>
            <a:r>
              <a:rPr sz="1700" b="1" dirty="0">
                <a:latin typeface="Georgia"/>
                <a:cs typeface="Georgia"/>
              </a:rPr>
              <a:t>with</a:t>
            </a:r>
            <a:r>
              <a:rPr sz="1700" b="1" spc="-30" dirty="0">
                <a:latin typeface="Georgia"/>
                <a:cs typeface="Georgia"/>
              </a:rPr>
              <a:t> </a:t>
            </a:r>
            <a:r>
              <a:rPr sz="1700" b="1" dirty="0">
                <a:latin typeface="Georgia"/>
                <a:cs typeface="Georgia"/>
              </a:rPr>
              <a:t>forearm</a:t>
            </a:r>
            <a:r>
              <a:rPr sz="1700" b="1" spc="-25" dirty="0">
                <a:latin typeface="Georgia"/>
                <a:cs typeface="Georgia"/>
              </a:rPr>
              <a:t> </a:t>
            </a:r>
            <a:r>
              <a:rPr sz="1700" b="1" dirty="0" err="1">
                <a:latin typeface="Georgia"/>
                <a:cs typeface="Georgia"/>
              </a:rPr>
              <a:t>autotransplant</a:t>
            </a:r>
            <a:r>
              <a:rPr sz="1700" b="1" spc="-35" dirty="0">
                <a:latin typeface="Georgia"/>
                <a:cs typeface="Georgia"/>
              </a:rPr>
              <a:t> </a:t>
            </a:r>
            <a:endParaRPr lang="en-US" sz="1700" b="1" spc="-35" dirty="0">
              <a:latin typeface="Georgia"/>
              <a:cs typeface="Georgia"/>
            </a:endParaRPr>
          </a:p>
          <a:p>
            <a:pPr marL="184785" marR="97790" indent="-172720">
              <a:lnSpc>
                <a:spcPct val="85100"/>
              </a:lnSpc>
              <a:spcBef>
                <a:spcPts val="405"/>
              </a:spcBef>
              <a:buFont typeface="Georgia"/>
              <a:buChar char="•"/>
              <a:tabLst>
                <a:tab pos="184785" algn="l"/>
              </a:tabLst>
            </a:pPr>
            <a:r>
              <a:rPr sz="1700" b="1" dirty="0">
                <a:latin typeface="Georgia"/>
                <a:cs typeface="Georgia"/>
              </a:rPr>
              <a:t>The</a:t>
            </a:r>
            <a:r>
              <a:rPr sz="1700" b="1" spc="-25" dirty="0">
                <a:latin typeface="Georgia"/>
                <a:cs typeface="Georgia"/>
              </a:rPr>
              <a:t> </a:t>
            </a:r>
            <a:r>
              <a:rPr sz="1700" b="1" dirty="0">
                <a:latin typeface="Georgia"/>
                <a:cs typeface="Georgia"/>
              </a:rPr>
              <a:t>cervical</a:t>
            </a:r>
            <a:r>
              <a:rPr sz="1700" b="1" spc="-10" dirty="0">
                <a:latin typeface="Georgia"/>
                <a:cs typeface="Georgia"/>
              </a:rPr>
              <a:t> </a:t>
            </a:r>
            <a:r>
              <a:rPr sz="1700" b="1" dirty="0">
                <a:latin typeface="Georgia"/>
                <a:cs typeface="Georgia"/>
              </a:rPr>
              <a:t>thymus</a:t>
            </a:r>
            <a:r>
              <a:rPr sz="1700" b="1" spc="-35" dirty="0">
                <a:latin typeface="Georgia"/>
                <a:cs typeface="Georgia"/>
              </a:rPr>
              <a:t> </a:t>
            </a:r>
            <a:r>
              <a:rPr sz="1700" b="1" dirty="0">
                <a:latin typeface="Georgia"/>
                <a:cs typeface="Georgia"/>
              </a:rPr>
              <a:t>should</a:t>
            </a:r>
            <a:r>
              <a:rPr sz="1700" b="1" spc="-25" dirty="0">
                <a:latin typeface="Georgia"/>
                <a:cs typeface="Georgia"/>
              </a:rPr>
              <a:t> </a:t>
            </a:r>
            <a:r>
              <a:rPr sz="1700" b="1" dirty="0">
                <a:latin typeface="Georgia"/>
                <a:cs typeface="Georgia"/>
              </a:rPr>
              <a:t>always</a:t>
            </a:r>
            <a:r>
              <a:rPr sz="1700" b="1" spc="-40" dirty="0">
                <a:latin typeface="Georgia"/>
                <a:cs typeface="Georgia"/>
              </a:rPr>
              <a:t> </a:t>
            </a:r>
            <a:r>
              <a:rPr sz="1700" b="1" spc="-25" dirty="0">
                <a:latin typeface="Georgia"/>
                <a:cs typeface="Georgia"/>
              </a:rPr>
              <a:t>be </a:t>
            </a:r>
            <a:r>
              <a:rPr sz="1700" b="1" dirty="0">
                <a:latin typeface="Georgia"/>
                <a:cs typeface="Georgia"/>
              </a:rPr>
              <a:t>removed</a:t>
            </a:r>
            <a:r>
              <a:rPr sz="1700" b="1" spc="-35" dirty="0">
                <a:latin typeface="Georgia"/>
                <a:cs typeface="Georgia"/>
              </a:rPr>
              <a:t> </a:t>
            </a:r>
            <a:r>
              <a:rPr sz="1700" b="1" dirty="0">
                <a:latin typeface="Georgia"/>
                <a:cs typeface="Georgia"/>
              </a:rPr>
              <a:t>because</a:t>
            </a:r>
            <a:r>
              <a:rPr sz="1700" b="1" spc="-50" dirty="0">
                <a:latin typeface="Georgia"/>
                <a:cs typeface="Georgia"/>
              </a:rPr>
              <a:t> </a:t>
            </a:r>
            <a:r>
              <a:rPr sz="1700" b="1" dirty="0">
                <a:latin typeface="Georgia"/>
                <a:cs typeface="Georgia"/>
              </a:rPr>
              <a:t>supernumerary</a:t>
            </a:r>
            <a:r>
              <a:rPr sz="1700" b="1" spc="-50" dirty="0">
                <a:latin typeface="Georgia"/>
                <a:cs typeface="Georgia"/>
              </a:rPr>
              <a:t> </a:t>
            </a:r>
            <a:r>
              <a:rPr sz="1700" b="1" dirty="0">
                <a:latin typeface="Georgia"/>
                <a:cs typeface="Georgia"/>
              </a:rPr>
              <a:t>glands</a:t>
            </a:r>
            <a:r>
              <a:rPr sz="1700" b="1" spc="-35" dirty="0">
                <a:latin typeface="Georgia"/>
                <a:cs typeface="Georgia"/>
              </a:rPr>
              <a:t> </a:t>
            </a:r>
            <a:r>
              <a:rPr sz="1700" b="1" spc="-25" dirty="0">
                <a:latin typeface="Georgia"/>
                <a:cs typeface="Georgia"/>
              </a:rPr>
              <a:t>can </a:t>
            </a:r>
            <a:r>
              <a:rPr sz="1700" b="1" dirty="0">
                <a:latin typeface="Georgia"/>
                <a:cs typeface="Georgia"/>
              </a:rPr>
              <a:t>occur</a:t>
            </a:r>
            <a:r>
              <a:rPr sz="1700" b="1" spc="-15" dirty="0">
                <a:latin typeface="Georgia"/>
                <a:cs typeface="Georgia"/>
              </a:rPr>
              <a:t> </a:t>
            </a:r>
            <a:r>
              <a:rPr sz="1700" b="1" dirty="0">
                <a:latin typeface="Georgia"/>
                <a:cs typeface="Georgia"/>
              </a:rPr>
              <a:t>and</a:t>
            </a:r>
            <a:r>
              <a:rPr sz="1700" b="1" spc="-30" dirty="0">
                <a:latin typeface="Georgia"/>
                <a:cs typeface="Georgia"/>
              </a:rPr>
              <a:t> </a:t>
            </a:r>
            <a:r>
              <a:rPr sz="1700" b="1" dirty="0">
                <a:latin typeface="Georgia"/>
                <a:cs typeface="Georgia"/>
              </a:rPr>
              <a:t>are</a:t>
            </a:r>
            <a:r>
              <a:rPr sz="1700" b="1" spc="-30" dirty="0">
                <a:latin typeface="Georgia"/>
                <a:cs typeface="Georgia"/>
              </a:rPr>
              <a:t> </a:t>
            </a:r>
            <a:r>
              <a:rPr sz="1700" b="1" dirty="0">
                <a:latin typeface="Georgia"/>
                <a:cs typeface="Georgia"/>
              </a:rPr>
              <a:t>usually</a:t>
            </a:r>
            <a:r>
              <a:rPr sz="1700" b="1" spc="-40" dirty="0">
                <a:latin typeface="Georgia"/>
                <a:cs typeface="Georgia"/>
              </a:rPr>
              <a:t> </a:t>
            </a:r>
            <a:r>
              <a:rPr sz="1700" b="1" dirty="0">
                <a:latin typeface="Georgia"/>
                <a:cs typeface="Georgia"/>
              </a:rPr>
              <a:t>within</a:t>
            </a:r>
            <a:r>
              <a:rPr sz="1700" b="1" spc="-25" dirty="0">
                <a:latin typeface="Georgia"/>
                <a:cs typeface="Georgia"/>
              </a:rPr>
              <a:t> </a:t>
            </a:r>
            <a:r>
              <a:rPr sz="1700" b="1" dirty="0">
                <a:latin typeface="Georgia"/>
                <a:cs typeface="Georgia"/>
              </a:rPr>
              <a:t>the</a:t>
            </a:r>
            <a:r>
              <a:rPr sz="1700" b="1" spc="-30" dirty="0">
                <a:latin typeface="Georgia"/>
                <a:cs typeface="Georgia"/>
              </a:rPr>
              <a:t> </a:t>
            </a:r>
            <a:r>
              <a:rPr sz="1700" b="1" spc="-10" dirty="0">
                <a:latin typeface="Georgia"/>
                <a:cs typeface="Georgia"/>
              </a:rPr>
              <a:t>thymus</a:t>
            </a:r>
            <a:endParaRPr sz="1700" dirty="0">
              <a:latin typeface="Georgia"/>
              <a:cs typeface="Georgi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97179" y="4544567"/>
            <a:ext cx="3084830" cy="2013585"/>
            <a:chOff x="297179" y="4544567"/>
            <a:chExt cx="3084830" cy="2013585"/>
          </a:xfrm>
        </p:grpSpPr>
        <p:sp>
          <p:nvSpPr>
            <p:cNvPr id="18" name="object 18"/>
            <p:cNvSpPr/>
            <p:nvPr/>
          </p:nvSpPr>
          <p:spPr>
            <a:xfrm>
              <a:off x="302513" y="4549901"/>
              <a:ext cx="3074035" cy="2002789"/>
            </a:xfrm>
            <a:custGeom>
              <a:avLst/>
              <a:gdLst/>
              <a:ahLst/>
              <a:cxnLst/>
              <a:rect l="l" t="t" r="r" b="b"/>
              <a:pathLst>
                <a:path w="3074035" h="2002790">
                  <a:moveTo>
                    <a:pt x="2740152" y="0"/>
                  </a:moveTo>
                  <a:lnTo>
                    <a:pt x="333768" y="0"/>
                  </a:lnTo>
                  <a:lnTo>
                    <a:pt x="284445" y="3619"/>
                  </a:lnTo>
                  <a:lnTo>
                    <a:pt x="237370" y="14135"/>
                  </a:lnTo>
                  <a:lnTo>
                    <a:pt x="193058" y="31028"/>
                  </a:lnTo>
                  <a:lnTo>
                    <a:pt x="152025" y="53783"/>
                  </a:lnTo>
                  <a:lnTo>
                    <a:pt x="114789" y="81882"/>
                  </a:lnTo>
                  <a:lnTo>
                    <a:pt x="81866" y="114808"/>
                  </a:lnTo>
                  <a:lnTo>
                    <a:pt x="53770" y="152045"/>
                  </a:lnTo>
                  <a:lnTo>
                    <a:pt x="31020" y="193075"/>
                  </a:lnTo>
                  <a:lnTo>
                    <a:pt x="14131" y="237381"/>
                  </a:lnTo>
                  <a:lnTo>
                    <a:pt x="3618" y="284447"/>
                  </a:lnTo>
                  <a:lnTo>
                    <a:pt x="0" y="333756"/>
                  </a:lnTo>
                  <a:lnTo>
                    <a:pt x="0" y="1668767"/>
                  </a:lnTo>
                  <a:lnTo>
                    <a:pt x="3618" y="1718090"/>
                  </a:lnTo>
                  <a:lnTo>
                    <a:pt x="14131" y="1765165"/>
                  </a:lnTo>
                  <a:lnTo>
                    <a:pt x="31020" y="1809477"/>
                  </a:lnTo>
                  <a:lnTo>
                    <a:pt x="53770" y="1850510"/>
                  </a:lnTo>
                  <a:lnTo>
                    <a:pt x="81866" y="1887746"/>
                  </a:lnTo>
                  <a:lnTo>
                    <a:pt x="114789" y="1920669"/>
                  </a:lnTo>
                  <a:lnTo>
                    <a:pt x="152025" y="1948765"/>
                  </a:lnTo>
                  <a:lnTo>
                    <a:pt x="193058" y="1971515"/>
                  </a:lnTo>
                  <a:lnTo>
                    <a:pt x="237370" y="1988404"/>
                  </a:lnTo>
                  <a:lnTo>
                    <a:pt x="284445" y="1998917"/>
                  </a:lnTo>
                  <a:lnTo>
                    <a:pt x="333768" y="2002536"/>
                  </a:lnTo>
                  <a:lnTo>
                    <a:pt x="2740152" y="2002536"/>
                  </a:lnTo>
                  <a:lnTo>
                    <a:pt x="2789460" y="1998917"/>
                  </a:lnTo>
                  <a:lnTo>
                    <a:pt x="2836526" y="1988404"/>
                  </a:lnTo>
                  <a:lnTo>
                    <a:pt x="2880832" y="1971515"/>
                  </a:lnTo>
                  <a:lnTo>
                    <a:pt x="2921862" y="1948765"/>
                  </a:lnTo>
                  <a:lnTo>
                    <a:pt x="2959099" y="1920669"/>
                  </a:lnTo>
                  <a:lnTo>
                    <a:pt x="2992025" y="1887746"/>
                  </a:lnTo>
                  <a:lnTo>
                    <a:pt x="3020124" y="1850510"/>
                  </a:lnTo>
                  <a:lnTo>
                    <a:pt x="3042879" y="1809477"/>
                  </a:lnTo>
                  <a:lnTo>
                    <a:pt x="3059772" y="1765165"/>
                  </a:lnTo>
                  <a:lnTo>
                    <a:pt x="3070288" y="1718090"/>
                  </a:lnTo>
                  <a:lnTo>
                    <a:pt x="3073908" y="1668767"/>
                  </a:lnTo>
                  <a:lnTo>
                    <a:pt x="3073908" y="333756"/>
                  </a:lnTo>
                  <a:lnTo>
                    <a:pt x="3070288" y="284447"/>
                  </a:lnTo>
                  <a:lnTo>
                    <a:pt x="3059772" y="237381"/>
                  </a:lnTo>
                  <a:lnTo>
                    <a:pt x="3042879" y="193075"/>
                  </a:lnTo>
                  <a:lnTo>
                    <a:pt x="3020124" y="152045"/>
                  </a:lnTo>
                  <a:lnTo>
                    <a:pt x="2992025" y="114808"/>
                  </a:lnTo>
                  <a:lnTo>
                    <a:pt x="2959099" y="81882"/>
                  </a:lnTo>
                  <a:lnTo>
                    <a:pt x="2921862" y="53783"/>
                  </a:lnTo>
                  <a:lnTo>
                    <a:pt x="2880832" y="31028"/>
                  </a:lnTo>
                  <a:lnTo>
                    <a:pt x="2836526" y="14135"/>
                  </a:lnTo>
                  <a:lnTo>
                    <a:pt x="2789460" y="3619"/>
                  </a:lnTo>
                  <a:lnTo>
                    <a:pt x="2740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02513" y="4549901"/>
              <a:ext cx="3074035" cy="2002789"/>
            </a:xfrm>
            <a:custGeom>
              <a:avLst/>
              <a:gdLst/>
              <a:ahLst/>
              <a:cxnLst/>
              <a:rect l="l" t="t" r="r" b="b"/>
              <a:pathLst>
                <a:path w="3074035" h="2002790">
                  <a:moveTo>
                    <a:pt x="0" y="333756"/>
                  </a:moveTo>
                  <a:lnTo>
                    <a:pt x="3618" y="284447"/>
                  </a:lnTo>
                  <a:lnTo>
                    <a:pt x="14131" y="237381"/>
                  </a:lnTo>
                  <a:lnTo>
                    <a:pt x="31020" y="193075"/>
                  </a:lnTo>
                  <a:lnTo>
                    <a:pt x="53770" y="152045"/>
                  </a:lnTo>
                  <a:lnTo>
                    <a:pt x="81866" y="114808"/>
                  </a:lnTo>
                  <a:lnTo>
                    <a:pt x="114789" y="81882"/>
                  </a:lnTo>
                  <a:lnTo>
                    <a:pt x="152025" y="53783"/>
                  </a:lnTo>
                  <a:lnTo>
                    <a:pt x="193058" y="31028"/>
                  </a:lnTo>
                  <a:lnTo>
                    <a:pt x="237370" y="14135"/>
                  </a:lnTo>
                  <a:lnTo>
                    <a:pt x="284445" y="3619"/>
                  </a:lnTo>
                  <a:lnTo>
                    <a:pt x="333768" y="0"/>
                  </a:lnTo>
                  <a:lnTo>
                    <a:pt x="2740152" y="0"/>
                  </a:lnTo>
                  <a:lnTo>
                    <a:pt x="2789460" y="3619"/>
                  </a:lnTo>
                  <a:lnTo>
                    <a:pt x="2836526" y="14135"/>
                  </a:lnTo>
                  <a:lnTo>
                    <a:pt x="2880832" y="31028"/>
                  </a:lnTo>
                  <a:lnTo>
                    <a:pt x="2921862" y="53783"/>
                  </a:lnTo>
                  <a:lnTo>
                    <a:pt x="2959099" y="81882"/>
                  </a:lnTo>
                  <a:lnTo>
                    <a:pt x="2992025" y="114808"/>
                  </a:lnTo>
                  <a:lnTo>
                    <a:pt x="3020124" y="152045"/>
                  </a:lnTo>
                  <a:lnTo>
                    <a:pt x="3042879" y="193075"/>
                  </a:lnTo>
                  <a:lnTo>
                    <a:pt x="3059772" y="237381"/>
                  </a:lnTo>
                  <a:lnTo>
                    <a:pt x="3070288" y="284447"/>
                  </a:lnTo>
                  <a:lnTo>
                    <a:pt x="3073908" y="333756"/>
                  </a:lnTo>
                  <a:lnTo>
                    <a:pt x="3073908" y="1668767"/>
                  </a:lnTo>
                  <a:lnTo>
                    <a:pt x="3070288" y="1718090"/>
                  </a:lnTo>
                  <a:lnTo>
                    <a:pt x="3059772" y="1765165"/>
                  </a:lnTo>
                  <a:lnTo>
                    <a:pt x="3042879" y="1809477"/>
                  </a:lnTo>
                  <a:lnTo>
                    <a:pt x="3020124" y="1850510"/>
                  </a:lnTo>
                  <a:lnTo>
                    <a:pt x="2992025" y="1887746"/>
                  </a:lnTo>
                  <a:lnTo>
                    <a:pt x="2959099" y="1920669"/>
                  </a:lnTo>
                  <a:lnTo>
                    <a:pt x="2921862" y="1948765"/>
                  </a:lnTo>
                  <a:lnTo>
                    <a:pt x="2880832" y="1971515"/>
                  </a:lnTo>
                  <a:lnTo>
                    <a:pt x="2836526" y="1988404"/>
                  </a:lnTo>
                  <a:lnTo>
                    <a:pt x="2789460" y="1998917"/>
                  </a:lnTo>
                  <a:lnTo>
                    <a:pt x="2740152" y="2002536"/>
                  </a:lnTo>
                  <a:lnTo>
                    <a:pt x="333768" y="2002536"/>
                  </a:lnTo>
                  <a:lnTo>
                    <a:pt x="284445" y="1998917"/>
                  </a:lnTo>
                  <a:lnTo>
                    <a:pt x="237370" y="1988404"/>
                  </a:lnTo>
                  <a:lnTo>
                    <a:pt x="193058" y="1971515"/>
                  </a:lnTo>
                  <a:lnTo>
                    <a:pt x="152025" y="1948765"/>
                  </a:lnTo>
                  <a:lnTo>
                    <a:pt x="114789" y="1920669"/>
                  </a:lnTo>
                  <a:lnTo>
                    <a:pt x="81866" y="1887746"/>
                  </a:lnTo>
                  <a:lnTo>
                    <a:pt x="53770" y="1850510"/>
                  </a:lnTo>
                  <a:lnTo>
                    <a:pt x="31020" y="1809477"/>
                  </a:lnTo>
                  <a:lnTo>
                    <a:pt x="14131" y="1765165"/>
                  </a:lnTo>
                  <a:lnTo>
                    <a:pt x="3618" y="1718090"/>
                  </a:lnTo>
                  <a:lnTo>
                    <a:pt x="0" y="1668767"/>
                  </a:lnTo>
                  <a:lnTo>
                    <a:pt x="0" y="333756"/>
                  </a:lnTo>
                  <a:close/>
                </a:path>
              </a:pathLst>
            </a:custGeom>
            <a:ln w="10668">
              <a:solidFill>
                <a:srgbClr val="09BB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51510" y="4723002"/>
            <a:ext cx="2687955" cy="160972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5080">
              <a:lnSpc>
                <a:spcPct val="85200"/>
              </a:lnSpc>
              <a:spcBef>
                <a:spcPts val="405"/>
              </a:spcBef>
            </a:pPr>
            <a:r>
              <a:rPr sz="1700" b="1" dirty="0">
                <a:latin typeface="Georgia"/>
                <a:cs typeface="Georgia"/>
              </a:rPr>
              <a:t>Patients</a:t>
            </a:r>
            <a:r>
              <a:rPr sz="1700" b="1" spc="-35" dirty="0">
                <a:latin typeface="Georgia"/>
                <a:cs typeface="Georgia"/>
              </a:rPr>
              <a:t> </a:t>
            </a:r>
            <a:r>
              <a:rPr sz="1700" b="1" spc="-20" dirty="0">
                <a:latin typeface="Georgia"/>
                <a:cs typeface="Georgia"/>
              </a:rPr>
              <a:t>with </a:t>
            </a:r>
            <a:r>
              <a:rPr sz="1700" b="1" dirty="0">
                <a:latin typeface="Georgia"/>
                <a:cs typeface="Georgia"/>
              </a:rPr>
              <a:t>hypercalcemia</a:t>
            </a:r>
            <a:r>
              <a:rPr sz="1700" b="1" spc="-40" dirty="0">
                <a:latin typeface="Georgia"/>
                <a:cs typeface="Georgia"/>
              </a:rPr>
              <a:t> </a:t>
            </a:r>
            <a:r>
              <a:rPr sz="1700" b="1" spc="-25" dirty="0">
                <a:latin typeface="Georgia"/>
                <a:cs typeface="Georgia"/>
              </a:rPr>
              <a:t>and </a:t>
            </a:r>
            <a:r>
              <a:rPr sz="1700" b="1" spc="-10" dirty="0">
                <a:latin typeface="Georgia"/>
                <a:cs typeface="Georgia"/>
              </a:rPr>
              <a:t>hypergastrinemia </a:t>
            </a:r>
            <a:r>
              <a:rPr sz="1700" b="1" dirty="0">
                <a:latin typeface="Georgia"/>
                <a:cs typeface="Georgia"/>
              </a:rPr>
              <a:t>should</a:t>
            </a:r>
            <a:r>
              <a:rPr sz="1700" b="1" spc="-60" dirty="0">
                <a:latin typeface="Georgia"/>
                <a:cs typeface="Georgia"/>
              </a:rPr>
              <a:t> </a:t>
            </a:r>
            <a:r>
              <a:rPr sz="1700" b="1" spc="-10" dirty="0">
                <a:latin typeface="Georgia"/>
                <a:cs typeface="Georgia"/>
              </a:rPr>
              <a:t>undergo </a:t>
            </a:r>
            <a:r>
              <a:rPr sz="1700" b="1" dirty="0">
                <a:latin typeface="Georgia"/>
                <a:cs typeface="Georgia"/>
              </a:rPr>
              <a:t>parathyroidectomy</a:t>
            </a:r>
            <a:r>
              <a:rPr sz="1700" b="1" spc="-60" dirty="0">
                <a:latin typeface="Georgia"/>
                <a:cs typeface="Georgia"/>
              </a:rPr>
              <a:t> </a:t>
            </a:r>
            <a:r>
              <a:rPr sz="1700" b="1" spc="-10" dirty="0">
                <a:latin typeface="Georgia"/>
                <a:cs typeface="Georgia"/>
              </a:rPr>
              <a:t>first </a:t>
            </a:r>
            <a:r>
              <a:rPr sz="1700" b="1" dirty="0">
                <a:latin typeface="Georgia"/>
                <a:cs typeface="Georgia"/>
              </a:rPr>
              <a:t>for</a:t>
            </a:r>
            <a:r>
              <a:rPr sz="1700" b="1" spc="-35" dirty="0">
                <a:latin typeface="Georgia"/>
                <a:cs typeface="Georgia"/>
              </a:rPr>
              <a:t> </a:t>
            </a:r>
            <a:r>
              <a:rPr sz="1700" b="1" dirty="0">
                <a:latin typeface="Georgia"/>
                <a:cs typeface="Georgia"/>
              </a:rPr>
              <a:t>optimal</a:t>
            </a:r>
            <a:r>
              <a:rPr sz="1700" b="1" spc="-20" dirty="0">
                <a:latin typeface="Georgia"/>
                <a:cs typeface="Georgia"/>
              </a:rPr>
              <a:t> </a:t>
            </a:r>
            <a:r>
              <a:rPr sz="1700" b="1" dirty="0">
                <a:latin typeface="Georgia"/>
                <a:cs typeface="Georgia"/>
              </a:rPr>
              <a:t>control</a:t>
            </a:r>
            <a:r>
              <a:rPr sz="1700" b="1" spc="-20" dirty="0">
                <a:latin typeface="Georgia"/>
                <a:cs typeface="Georgia"/>
              </a:rPr>
              <a:t> </a:t>
            </a:r>
            <a:r>
              <a:rPr sz="1700" b="1" spc="-25" dirty="0">
                <a:latin typeface="Georgia"/>
                <a:cs typeface="Georgia"/>
              </a:rPr>
              <a:t>of </a:t>
            </a:r>
            <a:r>
              <a:rPr sz="1700" b="1" dirty="0">
                <a:latin typeface="Georgia"/>
                <a:cs typeface="Georgia"/>
              </a:rPr>
              <a:t>gastrin</a:t>
            </a:r>
            <a:r>
              <a:rPr sz="1700" b="1" spc="-30" dirty="0">
                <a:latin typeface="Georgia"/>
                <a:cs typeface="Georgia"/>
              </a:rPr>
              <a:t> </a:t>
            </a:r>
            <a:r>
              <a:rPr sz="1700" b="1" spc="-10" dirty="0">
                <a:latin typeface="Georgia"/>
                <a:cs typeface="Georgia"/>
              </a:rPr>
              <a:t>secretion</a:t>
            </a:r>
            <a:endParaRPr sz="17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668809"/>
            <a:ext cx="7886700" cy="718196"/>
          </a:xfrm>
          <a:prstGeom prst="rect">
            <a:avLst/>
          </a:prstGeom>
        </p:spPr>
        <p:txBody>
          <a:bodyPr vert="horz" wrap="square" lIns="0" tIns="208330" rIns="0" bIns="0" rtlCol="0">
            <a:spAutoFit/>
          </a:bodyPr>
          <a:lstStyle/>
          <a:p>
            <a:pPr marL="30480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0070C0"/>
                </a:solidFill>
                <a:latin typeface="Georgia" panose="02040502050405020303" pitchFamily="18" charset="0"/>
              </a:rPr>
              <a:t>Treatment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715390"/>
              </p:ext>
            </p:extLst>
          </p:nvPr>
        </p:nvGraphicFramePr>
        <p:xfrm>
          <a:off x="147065" y="1527047"/>
          <a:ext cx="8761730" cy="4872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6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1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17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6748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04139" marR="551815">
                        <a:lnSpc>
                          <a:spcPts val="2870"/>
                        </a:lnSpc>
                        <a:spcBef>
                          <a:spcPts val="2845"/>
                        </a:spcBef>
                      </a:pPr>
                      <a:r>
                        <a:rPr sz="2800" b="1" dirty="0">
                          <a:solidFill>
                            <a:srgbClr val="001F5F"/>
                          </a:solidFill>
                          <a:latin typeface="Georgia"/>
                          <a:cs typeface="Georgia"/>
                        </a:rPr>
                        <a:t>Therapeutic</a:t>
                      </a:r>
                      <a:r>
                        <a:rPr sz="2800" b="1" spc="-80" dirty="0">
                          <a:solidFill>
                            <a:srgbClr val="001F5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2800" b="1" dirty="0">
                          <a:solidFill>
                            <a:srgbClr val="001F5F"/>
                          </a:solidFill>
                          <a:latin typeface="Georgia"/>
                          <a:cs typeface="Georgia"/>
                        </a:rPr>
                        <a:t>goals</a:t>
                      </a:r>
                      <a:r>
                        <a:rPr sz="2800" b="1" spc="-100" dirty="0">
                          <a:solidFill>
                            <a:srgbClr val="001F5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2800" b="1" dirty="0">
                          <a:solidFill>
                            <a:srgbClr val="001F5F"/>
                          </a:solidFill>
                          <a:latin typeface="Georgia"/>
                          <a:cs typeface="Georgia"/>
                        </a:rPr>
                        <a:t>:controlling</a:t>
                      </a:r>
                      <a:r>
                        <a:rPr sz="2800" b="1" spc="-85" dirty="0">
                          <a:solidFill>
                            <a:srgbClr val="001F5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2800" b="1" dirty="0">
                          <a:solidFill>
                            <a:srgbClr val="001F5F"/>
                          </a:solidFill>
                          <a:latin typeface="Georgia"/>
                          <a:cs typeface="Georgia"/>
                        </a:rPr>
                        <a:t>symptoms</a:t>
                      </a:r>
                      <a:r>
                        <a:rPr sz="2800" b="1" spc="-90" dirty="0">
                          <a:solidFill>
                            <a:srgbClr val="001F5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2800" b="1" spc="-25" dirty="0">
                          <a:solidFill>
                            <a:srgbClr val="001F5F"/>
                          </a:solidFill>
                          <a:latin typeface="Georgia"/>
                          <a:cs typeface="Georgia"/>
                        </a:rPr>
                        <a:t>of </a:t>
                      </a:r>
                      <a:r>
                        <a:rPr sz="2800" b="1" dirty="0">
                          <a:solidFill>
                            <a:srgbClr val="001F5F"/>
                          </a:solidFill>
                          <a:latin typeface="Georgia"/>
                          <a:cs typeface="Georgia"/>
                        </a:rPr>
                        <a:t>hormonal</a:t>
                      </a:r>
                      <a:r>
                        <a:rPr sz="2800" b="1" spc="-70" dirty="0">
                          <a:solidFill>
                            <a:srgbClr val="001F5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2800" b="1" dirty="0">
                          <a:solidFill>
                            <a:srgbClr val="001F5F"/>
                          </a:solidFill>
                          <a:latin typeface="Georgia"/>
                          <a:cs typeface="Georgia"/>
                        </a:rPr>
                        <a:t>excess</a:t>
                      </a:r>
                      <a:r>
                        <a:rPr sz="2800" b="1" spc="-60" dirty="0">
                          <a:solidFill>
                            <a:srgbClr val="001F5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2800" b="1" dirty="0">
                          <a:solidFill>
                            <a:srgbClr val="001F5F"/>
                          </a:solidFill>
                          <a:latin typeface="Georgia"/>
                          <a:cs typeface="Georgia"/>
                        </a:rPr>
                        <a:t>and</a:t>
                      </a:r>
                      <a:r>
                        <a:rPr sz="2800" b="1" spc="-85" dirty="0">
                          <a:solidFill>
                            <a:srgbClr val="001F5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2800" b="1" dirty="0">
                          <a:solidFill>
                            <a:srgbClr val="001F5F"/>
                          </a:solidFill>
                          <a:latin typeface="Georgia"/>
                          <a:cs typeface="Georgia"/>
                        </a:rPr>
                        <a:t>malignancy</a:t>
                      </a:r>
                      <a:r>
                        <a:rPr sz="2800" b="1" spc="-65" dirty="0">
                          <a:solidFill>
                            <a:srgbClr val="001F5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001F5F"/>
                          </a:solidFill>
                          <a:latin typeface="Georgia"/>
                          <a:cs typeface="Georgia"/>
                        </a:rPr>
                        <a:t>excision</a:t>
                      </a:r>
                      <a:endParaRPr sz="2800">
                        <a:latin typeface="Georgia"/>
                        <a:cs typeface="Georgia"/>
                      </a:endParaRPr>
                    </a:p>
                  </a:txBody>
                  <a:tcPr marL="0" marR="0" marT="361315" marB="0">
                    <a:solidFill>
                      <a:srgbClr val="09BB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00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75565" marR="744855">
                        <a:lnSpc>
                          <a:spcPct val="85200"/>
                        </a:lnSpc>
                      </a:pPr>
                      <a:r>
                        <a:rPr sz="2000" b="1" dirty="0">
                          <a:latin typeface="Georgia"/>
                          <a:cs typeface="Georgia"/>
                        </a:rPr>
                        <a:t>Gastrinomas</a:t>
                      </a:r>
                      <a:r>
                        <a:rPr sz="2000" b="1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000" b="1" spc="-25" dirty="0">
                          <a:latin typeface="Georgia"/>
                          <a:cs typeface="Georgia"/>
                        </a:rPr>
                        <a:t>are </a:t>
                      </a:r>
                      <a:r>
                        <a:rPr sz="2000" b="1" dirty="0">
                          <a:latin typeface="Georgia"/>
                          <a:cs typeface="Georgia"/>
                        </a:rPr>
                        <a:t>usually</a:t>
                      </a:r>
                      <a:r>
                        <a:rPr sz="2000" b="1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000" b="1" spc="-10" dirty="0">
                          <a:latin typeface="Georgia"/>
                          <a:cs typeface="Georgia"/>
                        </a:rPr>
                        <a:t>multiple, </a:t>
                      </a:r>
                      <a:r>
                        <a:rPr sz="2000" b="1" dirty="0">
                          <a:latin typeface="Georgia"/>
                          <a:cs typeface="Georgia"/>
                        </a:rPr>
                        <a:t>malignant</a:t>
                      </a:r>
                      <a:r>
                        <a:rPr sz="2000" b="1" spc="-6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000" b="1" spc="-25" dirty="0">
                          <a:latin typeface="Georgia"/>
                          <a:cs typeface="Georgia"/>
                        </a:rPr>
                        <a:t>and </a:t>
                      </a:r>
                      <a:r>
                        <a:rPr sz="2000" b="1" dirty="0">
                          <a:latin typeface="Georgia"/>
                          <a:cs typeface="Georgia"/>
                        </a:rPr>
                        <a:t>resection </a:t>
                      </a:r>
                      <a:r>
                        <a:rPr sz="2000" b="1" spc="-10" dirty="0">
                          <a:latin typeface="Georgia"/>
                          <a:cs typeface="Georgia"/>
                        </a:rPr>
                        <a:t>requires</a:t>
                      </a:r>
                      <a:endParaRPr sz="2000">
                        <a:latin typeface="Georgia"/>
                        <a:cs typeface="Georgia"/>
                      </a:endParaRPr>
                    </a:p>
                    <a:p>
                      <a:pPr marL="75565">
                        <a:lnSpc>
                          <a:spcPts val="1650"/>
                        </a:lnSpc>
                      </a:pPr>
                      <a:r>
                        <a:rPr sz="1600" b="1" spc="-10" dirty="0">
                          <a:latin typeface="Georgia"/>
                          <a:cs typeface="Georgia"/>
                        </a:rPr>
                        <a:t>pancreaticoduodenectomy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09BBC4"/>
                      </a:solidFill>
                      <a:prstDash val="sysDash"/>
                    </a:lnL>
                    <a:lnR w="12700">
                      <a:solidFill>
                        <a:srgbClr val="09BBC4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39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75565" marR="129539">
                        <a:lnSpc>
                          <a:spcPct val="85300"/>
                        </a:lnSpc>
                        <a:spcBef>
                          <a:spcPts val="5"/>
                        </a:spcBef>
                      </a:pPr>
                      <a:r>
                        <a:rPr sz="2000" b="1" dirty="0">
                          <a:latin typeface="Georgia"/>
                          <a:cs typeface="Georgia"/>
                        </a:rPr>
                        <a:t>Surgery</a:t>
                      </a:r>
                      <a:r>
                        <a:rPr sz="2000" b="1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000" b="1" spc="-25" dirty="0">
                          <a:latin typeface="Georgia"/>
                          <a:cs typeface="Georgia"/>
                        </a:rPr>
                        <a:t>is </a:t>
                      </a:r>
                      <a:r>
                        <a:rPr sz="2000" b="1" dirty="0">
                          <a:latin typeface="Georgia"/>
                          <a:cs typeface="Georgia"/>
                        </a:rPr>
                        <a:t>appropriate</a:t>
                      </a:r>
                      <a:r>
                        <a:rPr sz="2000" b="1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000" b="1" dirty="0">
                          <a:latin typeface="Georgia"/>
                          <a:cs typeface="Georgia"/>
                        </a:rPr>
                        <a:t>for</a:t>
                      </a:r>
                      <a:r>
                        <a:rPr sz="2000" b="1" spc="484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000" b="1" spc="-25" dirty="0">
                          <a:latin typeface="Georgia"/>
                          <a:cs typeface="Georgia"/>
                        </a:rPr>
                        <a:t>all </a:t>
                      </a:r>
                      <a:r>
                        <a:rPr sz="2000" b="1" spc="-10" dirty="0">
                          <a:latin typeface="Georgia"/>
                          <a:cs typeface="Georgia"/>
                        </a:rPr>
                        <a:t>insulinomas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09BBC4"/>
                      </a:solidFill>
                      <a:prstDash val="sysDash"/>
                    </a:lnL>
                    <a:lnR w="12700">
                      <a:solidFill>
                        <a:srgbClr val="09BBC4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113030">
                        <a:lnSpc>
                          <a:spcPts val="2220"/>
                        </a:lnSpc>
                        <a:spcBef>
                          <a:spcPts val="5"/>
                        </a:spcBef>
                      </a:pPr>
                      <a:endParaRPr lang="en-US" sz="1600" b="1" spc="-10" dirty="0">
                        <a:latin typeface="Georgia"/>
                        <a:cs typeface="Georgia"/>
                      </a:endParaRPr>
                    </a:p>
                    <a:p>
                      <a:pPr marL="113030">
                        <a:lnSpc>
                          <a:spcPts val="2220"/>
                        </a:lnSpc>
                        <a:spcBef>
                          <a:spcPts val="5"/>
                        </a:spcBef>
                      </a:pPr>
                      <a:r>
                        <a:rPr sz="1600" b="1" spc="-10" dirty="0">
                          <a:latin typeface="Georgia"/>
                          <a:cs typeface="Georgia"/>
                        </a:rPr>
                        <a:t>P</a:t>
                      </a:r>
                      <a:r>
                        <a:rPr sz="2000" b="1" spc="-10" dirty="0">
                          <a:latin typeface="Georgia"/>
                          <a:cs typeface="Georgia"/>
                        </a:rPr>
                        <a:t>arathyroidectomy</a:t>
                      </a:r>
                      <a:endParaRPr sz="2000" dirty="0">
                        <a:latin typeface="Georgia"/>
                        <a:cs typeface="Georgia"/>
                      </a:endParaRPr>
                    </a:p>
                    <a:p>
                      <a:pPr marL="60960" marR="624840">
                        <a:lnSpc>
                          <a:spcPct val="853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latin typeface="Georgia"/>
                          <a:cs typeface="Georgia"/>
                        </a:rPr>
                        <a:t>should</a:t>
                      </a:r>
                      <a:r>
                        <a:rPr sz="2000" b="1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sz="2000" b="1" spc="-10" dirty="0">
                          <a:latin typeface="Georgia"/>
                          <a:cs typeface="Georgia"/>
                        </a:rPr>
                        <a:t>be first </a:t>
                      </a:r>
                      <a:endParaRPr sz="2000" dirty="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09BBC4"/>
                      </a:solidFill>
                      <a:prstDash val="sysDash"/>
                    </a:lnL>
                    <a:lnR w="12700">
                      <a:solidFill>
                        <a:srgbClr val="09BBC4"/>
                      </a:solidFill>
                      <a:prstDash val="sysDash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4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9BB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491" y="286636"/>
            <a:ext cx="6497320" cy="762003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indent="99060">
              <a:lnSpc>
                <a:spcPct val="103400"/>
              </a:lnSpc>
              <a:spcBef>
                <a:spcPts val="195"/>
              </a:spcBef>
            </a:pPr>
            <a:r>
              <a:rPr sz="2400" dirty="0">
                <a:solidFill>
                  <a:srgbClr val="0070C0"/>
                </a:solidFill>
                <a:latin typeface="Georgia" panose="02040502050405020303" pitchFamily="18" charset="0"/>
              </a:rPr>
              <a:t>Multiple</a:t>
            </a:r>
            <a:r>
              <a:rPr sz="2400" spc="-3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sz="2400" dirty="0">
                <a:solidFill>
                  <a:srgbClr val="0070C0"/>
                </a:solidFill>
                <a:latin typeface="Georgia" panose="02040502050405020303" pitchFamily="18" charset="0"/>
              </a:rPr>
              <a:t>Endocrine</a:t>
            </a:r>
            <a:r>
              <a:rPr sz="2400" spc="-35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sz="2400" dirty="0">
                <a:solidFill>
                  <a:srgbClr val="0070C0"/>
                </a:solidFill>
                <a:latin typeface="Georgia" panose="02040502050405020303" pitchFamily="18" charset="0"/>
              </a:rPr>
              <a:t>Neoplasia</a:t>
            </a:r>
            <a:r>
              <a:rPr sz="2400" spc="-6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sz="2400" dirty="0">
                <a:solidFill>
                  <a:srgbClr val="0070C0"/>
                </a:solidFill>
                <a:latin typeface="Georgia" panose="02040502050405020303" pitchFamily="18" charset="0"/>
              </a:rPr>
              <a:t>Type</a:t>
            </a:r>
            <a:r>
              <a:rPr sz="2400" spc="-25" dirty="0">
                <a:solidFill>
                  <a:srgbClr val="0070C0"/>
                </a:solidFill>
                <a:latin typeface="Georgia" panose="02040502050405020303" pitchFamily="18" charset="0"/>
              </a:rPr>
              <a:t> 2A, </a:t>
            </a:r>
            <a:r>
              <a:rPr sz="2400" dirty="0">
                <a:solidFill>
                  <a:srgbClr val="0070C0"/>
                </a:solidFill>
                <a:latin typeface="Georgia" panose="02040502050405020303" pitchFamily="18" charset="0"/>
              </a:rPr>
              <a:t>Type</a:t>
            </a:r>
            <a:r>
              <a:rPr sz="2400" spc="-2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sz="2400" dirty="0">
                <a:solidFill>
                  <a:srgbClr val="0070C0"/>
                </a:solidFill>
                <a:latin typeface="Georgia" panose="02040502050405020303" pitchFamily="18" charset="0"/>
              </a:rPr>
              <a:t>2B,</a:t>
            </a:r>
            <a:r>
              <a:rPr sz="2400" spc="-2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sz="2400" dirty="0">
                <a:solidFill>
                  <a:srgbClr val="0070C0"/>
                </a:solidFill>
                <a:latin typeface="Georgia" panose="02040502050405020303" pitchFamily="18" charset="0"/>
              </a:rPr>
              <a:t>And</a:t>
            </a:r>
            <a:r>
              <a:rPr sz="2400" spc="-3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sz="2400" dirty="0">
                <a:solidFill>
                  <a:srgbClr val="0070C0"/>
                </a:solidFill>
                <a:latin typeface="Georgia" panose="02040502050405020303" pitchFamily="18" charset="0"/>
              </a:rPr>
              <a:t>Familial</a:t>
            </a:r>
            <a:r>
              <a:rPr sz="2400" spc="-2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sz="2400" dirty="0">
                <a:solidFill>
                  <a:srgbClr val="0070C0"/>
                </a:solidFill>
                <a:latin typeface="Georgia" panose="02040502050405020303" pitchFamily="18" charset="0"/>
              </a:rPr>
              <a:t>Medullary</a:t>
            </a:r>
            <a:r>
              <a:rPr sz="2400" spc="-15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sz="2400" spc="-10" dirty="0">
                <a:solidFill>
                  <a:srgbClr val="0070C0"/>
                </a:solidFill>
                <a:latin typeface="Georgia" panose="02040502050405020303" pitchFamily="18" charset="0"/>
              </a:rPr>
              <a:t>Thyroid Carcinoma</a:t>
            </a:r>
            <a:endParaRPr sz="2400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0491" y="1551178"/>
            <a:ext cx="7657465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100"/>
              </a:spcBef>
              <a:buClr>
                <a:srgbClr val="0E6EC5"/>
              </a:buClr>
              <a:buSzPct val="85416"/>
              <a:buFont typeface="Segoe UI Symbol"/>
              <a:buChar char="⚫"/>
              <a:tabLst>
                <a:tab pos="287020" algn="l"/>
              </a:tabLst>
            </a:pPr>
            <a:r>
              <a:rPr lang="en-US" sz="2400" b="1" dirty="0">
                <a:latin typeface="Georgia"/>
                <a:cs typeface="Georgia"/>
              </a:rPr>
              <a:t>RET-proto-oncogene mutation</a:t>
            </a:r>
          </a:p>
          <a:p>
            <a:pPr marL="287020" marR="5080" indent="-274320">
              <a:lnSpc>
                <a:spcPct val="100000"/>
              </a:lnSpc>
              <a:spcBef>
                <a:spcPts val="100"/>
              </a:spcBef>
              <a:buClr>
                <a:srgbClr val="0E6EC5"/>
              </a:buClr>
              <a:buSzPct val="85416"/>
              <a:buFont typeface="Segoe UI Symbol"/>
              <a:buChar char="⚫"/>
              <a:tabLst>
                <a:tab pos="287020" algn="l"/>
              </a:tabLst>
            </a:pPr>
            <a:r>
              <a:rPr sz="2400" b="1" dirty="0">
                <a:latin typeface="Georgia"/>
                <a:cs typeface="Georgia"/>
              </a:rPr>
              <a:t>Medullary</a:t>
            </a:r>
            <a:r>
              <a:rPr sz="2400" b="1" spc="-6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thyroid</a:t>
            </a:r>
            <a:r>
              <a:rPr sz="2400" b="1" spc="-5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cancer</a:t>
            </a:r>
            <a:r>
              <a:rPr sz="2400" b="1" spc="-5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(MTC)</a:t>
            </a:r>
            <a:r>
              <a:rPr sz="2400" b="1" spc="-6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is</a:t>
            </a:r>
            <a:r>
              <a:rPr sz="2400" b="1" spc="-6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the</a:t>
            </a:r>
            <a:r>
              <a:rPr sz="2400" b="1" spc="-55" dirty="0">
                <a:latin typeface="Georgia"/>
                <a:cs typeface="Georgia"/>
              </a:rPr>
              <a:t> </a:t>
            </a:r>
            <a:r>
              <a:rPr lang="en-US" sz="2400" b="1" spc="-10" dirty="0">
                <a:latin typeface="Georgia"/>
                <a:cs typeface="Georgia"/>
              </a:rPr>
              <a:t>hallmark of the disease</a:t>
            </a:r>
            <a:r>
              <a:rPr sz="2400" b="1" spc="-20" dirty="0">
                <a:latin typeface="Georgia"/>
                <a:cs typeface="Georgia"/>
              </a:rPr>
              <a:t>.</a:t>
            </a:r>
            <a:endParaRPr sz="2400" dirty="0">
              <a:latin typeface="Georgia"/>
              <a:cs typeface="Georgi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449294"/>
              </p:ext>
            </p:extLst>
          </p:nvPr>
        </p:nvGraphicFramePr>
        <p:xfrm>
          <a:off x="147065" y="2944367"/>
          <a:ext cx="8761094" cy="31002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3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0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33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70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05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spc="-25" dirty="0">
                          <a:latin typeface="Georgia"/>
                          <a:cs typeface="Georgia"/>
                        </a:rPr>
                        <a:t>MEN-2A</a:t>
                      </a:r>
                      <a:endParaRPr lang="en-US" sz="1600" b="1" spc="-25" dirty="0">
                        <a:latin typeface="Georgia"/>
                        <a:cs typeface="Georg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spc="-25" dirty="0">
                          <a:latin typeface="Georgia"/>
                          <a:cs typeface="Georgia"/>
                        </a:rPr>
                        <a:t>2P’s, 1 M</a:t>
                      </a:r>
                      <a:endParaRPr sz="1600" dirty="0">
                        <a:latin typeface="Georgia"/>
                        <a:cs typeface="Georgia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C63B3"/>
                      </a:solidFill>
                      <a:prstDash val="sysDash"/>
                    </a:lnL>
                    <a:lnR w="12700">
                      <a:solidFill>
                        <a:srgbClr val="0C63B3"/>
                      </a:solidFill>
                      <a:prstDash val="sysDash"/>
                    </a:lnR>
                    <a:lnT w="12700">
                      <a:solidFill>
                        <a:srgbClr val="0C63B3"/>
                      </a:solidFill>
                      <a:prstDash val="sysDash"/>
                    </a:lnT>
                    <a:lnB w="12700">
                      <a:solidFill>
                        <a:srgbClr val="0E6EC5"/>
                      </a:solidFill>
                      <a:prstDash val="sysDash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C63B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E6EC5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spc="-25" dirty="0">
                          <a:latin typeface="Georgia"/>
                          <a:cs typeface="Georgia"/>
                        </a:rPr>
                        <a:t>MEN-2B</a:t>
                      </a:r>
                      <a:endParaRPr lang="en-US" sz="1600" b="1" spc="-25" dirty="0">
                        <a:latin typeface="Georgia"/>
                        <a:cs typeface="Georg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spc="-25" dirty="0">
                          <a:latin typeface="Georgia"/>
                          <a:cs typeface="Georgia"/>
                        </a:rPr>
                        <a:t>1P, +2M’s</a:t>
                      </a:r>
                      <a:endParaRPr sz="1600" dirty="0">
                        <a:latin typeface="Georgia"/>
                        <a:cs typeface="Georgia"/>
                      </a:endParaRPr>
                    </a:p>
                  </a:txBody>
                  <a:tcPr marL="0" marR="0" marT="3810" marB="0">
                    <a:lnL w="12700" cap="flat" cmpd="sng" algn="ctr">
                      <a:solidFill>
                        <a:srgbClr val="0E6EC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C63B3"/>
                      </a:solidFill>
                      <a:prstDash val="sysDash"/>
                    </a:lnR>
                    <a:lnT w="12700">
                      <a:solidFill>
                        <a:srgbClr val="0C63B3"/>
                      </a:solidFill>
                      <a:prstDash val="sysDash"/>
                    </a:lnT>
                    <a:lnB w="12700">
                      <a:solidFill>
                        <a:srgbClr val="0E6EC5"/>
                      </a:solidFill>
                      <a:prstDash val="sysDash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C63B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E6EC5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 marL="114300" marR="539115">
                        <a:lnSpc>
                          <a:spcPct val="85300"/>
                        </a:lnSpc>
                        <a:spcBef>
                          <a:spcPts val="515"/>
                        </a:spcBef>
                      </a:pPr>
                      <a:r>
                        <a:rPr sz="1600" b="1" dirty="0">
                          <a:latin typeface="Georgia"/>
                          <a:cs typeface="Georgia"/>
                        </a:rPr>
                        <a:t>Familial</a:t>
                      </a:r>
                      <a:r>
                        <a:rPr sz="1600" b="1" spc="-8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b="1" spc="-10" dirty="0">
                          <a:latin typeface="Georgia"/>
                          <a:cs typeface="Georgia"/>
                        </a:rPr>
                        <a:t>Medullary Thyroid</a:t>
                      </a:r>
                      <a:r>
                        <a:rPr sz="1600" b="1" spc="50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Carcinoma</a:t>
                      </a:r>
                      <a:r>
                        <a:rPr sz="1600" b="1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b="1" spc="-10" dirty="0">
                          <a:latin typeface="Georgia"/>
                          <a:cs typeface="Georgia"/>
                        </a:rPr>
                        <a:t>(FMTC)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65405" marB="0">
                    <a:lnL w="12700" cap="flat" cmpd="sng" algn="ctr">
                      <a:solidFill>
                        <a:srgbClr val="0E6EC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C63B3"/>
                      </a:solidFill>
                      <a:prstDash val="sysDash"/>
                    </a:lnR>
                    <a:lnT w="12700">
                      <a:solidFill>
                        <a:srgbClr val="0C63B3"/>
                      </a:solidFill>
                      <a:prstDash val="sysDash"/>
                    </a:lnT>
                    <a:lnB w="12700">
                      <a:solidFill>
                        <a:srgbClr val="0E6EC5"/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4880">
                <a:tc>
                  <a:txBody>
                    <a:bodyPr/>
                    <a:lstStyle/>
                    <a:p>
                      <a:pPr marL="259715" indent="-172085">
                        <a:lnSpc>
                          <a:spcPts val="1914"/>
                        </a:lnSpc>
                        <a:spcBef>
                          <a:spcPts val="359"/>
                        </a:spcBef>
                        <a:buFont typeface="Georgia"/>
                        <a:buChar char="•"/>
                        <a:tabLst>
                          <a:tab pos="259715" algn="l"/>
                        </a:tabLst>
                      </a:pPr>
                      <a:r>
                        <a:rPr lang="en-US" sz="1600" b="1" spc="-25" dirty="0">
                          <a:solidFill>
                            <a:srgbClr val="7030A0"/>
                          </a:solidFill>
                          <a:latin typeface="Georgia"/>
                          <a:cs typeface="Georgia"/>
                        </a:rPr>
                        <a:t>MTC (100%)</a:t>
                      </a:r>
                    </a:p>
                    <a:p>
                      <a:pPr marL="85090" indent="0">
                        <a:lnSpc>
                          <a:spcPts val="1914"/>
                        </a:lnSpc>
                        <a:spcBef>
                          <a:spcPts val="359"/>
                        </a:spcBef>
                        <a:buFont typeface="Georgia"/>
                        <a:buNone/>
                        <a:tabLst>
                          <a:tab pos="257175" algn="l"/>
                        </a:tabLst>
                      </a:pPr>
                      <a:r>
                        <a:rPr lang="en-US" sz="1600" b="1" spc="-25" dirty="0">
                          <a:latin typeface="Georgia"/>
                          <a:cs typeface="Georgia"/>
                        </a:rPr>
                        <a:t>-FIRST to present (diarrhea)</a:t>
                      </a:r>
                    </a:p>
                    <a:p>
                      <a:pPr marL="85090" indent="0">
                        <a:lnSpc>
                          <a:spcPts val="1914"/>
                        </a:lnSpc>
                        <a:spcBef>
                          <a:spcPts val="359"/>
                        </a:spcBef>
                        <a:buFont typeface="Georgia"/>
                        <a:buNone/>
                        <a:tabLst>
                          <a:tab pos="257175" algn="l"/>
                        </a:tabLst>
                      </a:pPr>
                      <a:r>
                        <a:rPr lang="en-US" sz="1600" b="1" spc="-25" dirty="0">
                          <a:latin typeface="Georgia"/>
                          <a:cs typeface="Georgia"/>
                        </a:rPr>
                        <a:t>-MCC of death</a:t>
                      </a:r>
                      <a:endParaRPr lang="en-US" sz="1600" dirty="0">
                        <a:latin typeface="Georgia"/>
                        <a:cs typeface="Georgia"/>
                      </a:endParaRPr>
                    </a:p>
                    <a:p>
                      <a:pPr marL="259715" marR="316230" indent="-172720">
                        <a:lnSpc>
                          <a:spcPts val="1630"/>
                        </a:lnSpc>
                        <a:spcBef>
                          <a:spcPts val="290"/>
                        </a:spcBef>
                        <a:buFont typeface="Georgia"/>
                        <a:buChar char="•"/>
                        <a:tabLst>
                          <a:tab pos="259715" algn="l"/>
                        </a:tabLst>
                      </a:pPr>
                      <a:r>
                        <a:rPr lang="en-US" sz="1600" b="1" spc="-10" dirty="0">
                          <a:solidFill>
                            <a:srgbClr val="0070C0"/>
                          </a:solidFill>
                          <a:latin typeface="Georgia"/>
                          <a:cs typeface="Georgia"/>
                        </a:rPr>
                        <a:t>Adrenal pheochromocytoma</a:t>
                      </a:r>
                      <a:endParaRPr lang="en-US" sz="1600" dirty="0">
                        <a:solidFill>
                          <a:srgbClr val="0070C0"/>
                        </a:solidFill>
                        <a:latin typeface="Georgia"/>
                        <a:cs typeface="Georgia"/>
                      </a:endParaRPr>
                    </a:p>
                    <a:p>
                      <a:pPr marL="259715" marR="167005" indent="-172720">
                        <a:lnSpc>
                          <a:spcPts val="1630"/>
                        </a:lnSpc>
                        <a:spcBef>
                          <a:spcPts val="295"/>
                        </a:spcBef>
                        <a:buFont typeface="Georgia"/>
                        <a:buChar char="•"/>
                        <a:tabLst>
                          <a:tab pos="259715" algn="l"/>
                        </a:tabLst>
                      </a:pPr>
                      <a:r>
                        <a:rPr lang="en-US" sz="1600" b="1" spc="-10" dirty="0">
                          <a:solidFill>
                            <a:srgbClr val="FF0000"/>
                          </a:solidFill>
                          <a:latin typeface="Georgia"/>
                          <a:cs typeface="Georgia"/>
                        </a:rPr>
                        <a:t>Primary hyperparathyroidism</a:t>
                      </a:r>
                      <a:endParaRPr sz="1600" dirty="0">
                        <a:solidFill>
                          <a:srgbClr val="FF0000"/>
                        </a:solidFill>
                        <a:latin typeface="Georgia"/>
                        <a:cs typeface="Georgia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0E6EC5"/>
                      </a:solidFill>
                      <a:prstDash val="sysDash"/>
                    </a:lnL>
                    <a:lnR w="12700">
                      <a:solidFill>
                        <a:srgbClr val="0E6EC5"/>
                      </a:solidFill>
                      <a:prstDash val="sysDash"/>
                    </a:lnR>
                    <a:lnT w="12700">
                      <a:solidFill>
                        <a:srgbClr val="0E6EC5"/>
                      </a:solidFill>
                      <a:prstDash val="sysDash"/>
                    </a:lnT>
                    <a:lnB w="12700">
                      <a:solidFill>
                        <a:srgbClr val="0E6EC5"/>
                      </a:solidFill>
                      <a:prstDash val="sysDash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7175" indent="-172085">
                        <a:lnSpc>
                          <a:spcPts val="1914"/>
                        </a:lnSpc>
                        <a:spcBef>
                          <a:spcPts val="359"/>
                        </a:spcBef>
                        <a:buFont typeface="Georgia"/>
                        <a:buChar char="•"/>
                        <a:tabLst>
                          <a:tab pos="257175" algn="l"/>
                        </a:tabLst>
                      </a:pPr>
                      <a:r>
                        <a:rPr lang="en-US" sz="1600" b="1" spc="-25" dirty="0">
                          <a:solidFill>
                            <a:srgbClr val="7030A0"/>
                          </a:solidFill>
                          <a:latin typeface="Georgia"/>
                          <a:cs typeface="Georgia"/>
                        </a:rPr>
                        <a:t>MTC (100%)</a:t>
                      </a:r>
                    </a:p>
                    <a:p>
                      <a:pPr marL="85090" indent="0">
                        <a:lnSpc>
                          <a:spcPts val="1914"/>
                        </a:lnSpc>
                        <a:spcBef>
                          <a:spcPts val="359"/>
                        </a:spcBef>
                        <a:buFont typeface="Georgia"/>
                        <a:buNone/>
                        <a:tabLst>
                          <a:tab pos="257175" algn="l"/>
                        </a:tabLst>
                      </a:pPr>
                      <a:r>
                        <a:rPr lang="en-US" sz="1600" b="1" spc="-25" dirty="0">
                          <a:latin typeface="Georgia"/>
                          <a:cs typeface="Georgia"/>
                        </a:rPr>
                        <a:t>-FIRST to present (diarrhea)</a:t>
                      </a:r>
                    </a:p>
                    <a:p>
                      <a:pPr marL="85090" indent="0">
                        <a:lnSpc>
                          <a:spcPts val="1914"/>
                        </a:lnSpc>
                        <a:spcBef>
                          <a:spcPts val="359"/>
                        </a:spcBef>
                        <a:buFont typeface="Georgia"/>
                        <a:buNone/>
                        <a:tabLst>
                          <a:tab pos="257175" algn="l"/>
                        </a:tabLst>
                      </a:pPr>
                      <a:r>
                        <a:rPr lang="en-US" sz="1600" b="1" spc="-25" dirty="0">
                          <a:latin typeface="Georgia"/>
                          <a:cs typeface="Georgia"/>
                        </a:rPr>
                        <a:t>-MCC of death</a:t>
                      </a:r>
                      <a:endParaRPr lang="en-US" sz="1600" dirty="0">
                        <a:latin typeface="Georgia"/>
                        <a:cs typeface="Georgia"/>
                      </a:endParaRPr>
                    </a:p>
                    <a:p>
                      <a:pPr marL="257175" marR="315595" indent="-172720">
                        <a:lnSpc>
                          <a:spcPts val="1630"/>
                        </a:lnSpc>
                        <a:spcBef>
                          <a:spcPts val="290"/>
                        </a:spcBef>
                        <a:buFont typeface="Georgia"/>
                        <a:buChar char="•"/>
                        <a:tabLst>
                          <a:tab pos="257175" algn="l"/>
                        </a:tabLst>
                      </a:pPr>
                      <a:r>
                        <a:rPr lang="en-US" sz="1600" b="1" spc="-10" dirty="0">
                          <a:solidFill>
                            <a:srgbClr val="0070C0"/>
                          </a:solidFill>
                          <a:latin typeface="Georgia"/>
                          <a:cs typeface="Georgia"/>
                        </a:rPr>
                        <a:t>Adrenal pheochromocytoma</a:t>
                      </a:r>
                    </a:p>
                    <a:p>
                      <a:pPr marL="257175" marR="315595" indent="-172720">
                        <a:lnSpc>
                          <a:spcPts val="1630"/>
                        </a:lnSpc>
                        <a:spcBef>
                          <a:spcPts val="290"/>
                        </a:spcBef>
                        <a:buFont typeface="Georgia"/>
                        <a:buChar char="•"/>
                        <a:tabLst>
                          <a:tab pos="257175" algn="l"/>
                        </a:tabLst>
                      </a:pPr>
                      <a:r>
                        <a:rPr lang="en-US" sz="1600" b="1" spc="-10" dirty="0">
                          <a:solidFill>
                            <a:srgbClr val="FF0000"/>
                          </a:solidFill>
                          <a:latin typeface="Georgia"/>
                          <a:cs typeface="Georgia"/>
                        </a:rPr>
                        <a:t>Mucosal neuromas</a:t>
                      </a:r>
                    </a:p>
                    <a:p>
                      <a:pPr marL="257175" marR="315595" indent="-172720">
                        <a:lnSpc>
                          <a:spcPts val="1630"/>
                        </a:lnSpc>
                        <a:spcBef>
                          <a:spcPts val="290"/>
                        </a:spcBef>
                        <a:buFont typeface="Georgia"/>
                        <a:buChar char="•"/>
                        <a:tabLst>
                          <a:tab pos="257175" algn="l"/>
                        </a:tabLst>
                      </a:pPr>
                      <a:r>
                        <a:rPr lang="en-US" sz="1600" b="1" spc="-10" dirty="0">
                          <a:solidFill>
                            <a:srgbClr val="FF0000"/>
                          </a:solidFill>
                          <a:latin typeface="Georgia"/>
                          <a:cs typeface="Georgia"/>
                        </a:rPr>
                        <a:t>Marfanoid habitus</a:t>
                      </a:r>
                    </a:p>
                    <a:p>
                      <a:pPr marL="257175" marR="315595" indent="-172720">
                        <a:lnSpc>
                          <a:spcPts val="1630"/>
                        </a:lnSpc>
                        <a:spcBef>
                          <a:spcPts val="290"/>
                        </a:spcBef>
                        <a:buFont typeface="Georgia"/>
                        <a:buChar char="•"/>
                        <a:tabLst>
                          <a:tab pos="257175" algn="l"/>
                        </a:tabLst>
                      </a:pPr>
                      <a:r>
                        <a:rPr lang="en-US" sz="1600" b="1" spc="-10" dirty="0">
                          <a:solidFill>
                            <a:srgbClr val="FF0000"/>
                          </a:solidFill>
                          <a:latin typeface="Georgia"/>
                          <a:cs typeface="Georgia"/>
                        </a:rPr>
                        <a:t>Megacolon</a:t>
                      </a:r>
                      <a:endParaRPr sz="1600" dirty="0">
                        <a:solidFill>
                          <a:srgbClr val="FF0000"/>
                        </a:solidFill>
                        <a:latin typeface="Georgia"/>
                        <a:cs typeface="Georgia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0E6EC5"/>
                      </a:solidFill>
                      <a:prstDash val="sysDash"/>
                    </a:lnL>
                    <a:lnR w="12700">
                      <a:solidFill>
                        <a:srgbClr val="0E6EC5"/>
                      </a:solidFill>
                      <a:prstDash val="sysDash"/>
                    </a:lnR>
                    <a:lnT w="12700">
                      <a:solidFill>
                        <a:srgbClr val="0E6EC5"/>
                      </a:solidFill>
                      <a:prstDash val="sysDash"/>
                    </a:lnT>
                    <a:lnB w="12700">
                      <a:solidFill>
                        <a:srgbClr val="0E6EC5"/>
                      </a:solidFill>
                      <a:prstDash val="sysDash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marR="539115">
                        <a:lnSpc>
                          <a:spcPct val="85300"/>
                        </a:lnSpc>
                        <a:spcBef>
                          <a:spcPts val="515"/>
                        </a:spcBef>
                      </a:pPr>
                      <a:r>
                        <a:rPr lang="en-US" sz="1600" b="1" spc="-25" dirty="0">
                          <a:latin typeface="Georgia"/>
                          <a:cs typeface="Georgia"/>
                        </a:rPr>
                        <a:t>MTC</a:t>
                      </a:r>
                      <a:endParaRPr sz="1600" dirty="0">
                        <a:latin typeface="Georgia"/>
                        <a:cs typeface="Georgia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0E6EC5"/>
                      </a:solidFill>
                      <a:prstDash val="sysDash"/>
                    </a:lnL>
                    <a:lnR w="12700">
                      <a:solidFill>
                        <a:srgbClr val="0E6EC5"/>
                      </a:solidFill>
                      <a:prstDash val="sysDash"/>
                    </a:lnR>
                    <a:lnT w="12700">
                      <a:solidFill>
                        <a:srgbClr val="0E6EC5"/>
                      </a:solidFill>
                      <a:prstDash val="sysDash"/>
                    </a:lnT>
                    <a:lnB w="12700">
                      <a:solidFill>
                        <a:srgbClr val="0E6EC5"/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0835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25CB0DD-9FC0-8580-0FB6-0C7A0F83FF98}"/>
              </a:ext>
            </a:extLst>
          </p:cNvPr>
          <p:cNvSpPr txBox="1"/>
          <p:nvPr/>
        </p:nvSpPr>
        <p:spPr>
          <a:xfrm>
            <a:off x="380491" y="6096000"/>
            <a:ext cx="8527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Georgia" panose="02040502050405020303" pitchFamily="18" charset="0"/>
              </a:rPr>
              <a:t>• always Need to correct pheochromocytoma first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173825"/>
            <a:ext cx="7886700" cy="825918"/>
          </a:xfrm>
          <a:prstGeom prst="rect">
            <a:avLst/>
          </a:prstGeom>
        </p:spPr>
        <p:txBody>
          <a:bodyPr vert="horz" wrap="square" lIns="0" tIns="2083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" dirty="0">
                <a:solidFill>
                  <a:srgbClr val="0070C0"/>
                </a:solidFill>
                <a:latin typeface="Georgia" panose="02040502050405020303" pitchFamily="18" charset="0"/>
              </a:rPr>
              <a:t>Screening</a:t>
            </a:r>
          </a:p>
        </p:txBody>
      </p:sp>
      <p:sp>
        <p:nvSpPr>
          <p:cNvPr id="3" name="object 3"/>
          <p:cNvSpPr/>
          <p:nvPr/>
        </p:nvSpPr>
        <p:spPr>
          <a:xfrm>
            <a:off x="228600" y="1527047"/>
            <a:ext cx="8763000" cy="1507490"/>
          </a:xfrm>
          <a:custGeom>
            <a:avLst/>
            <a:gdLst/>
            <a:ahLst/>
            <a:cxnLst/>
            <a:rect l="l" t="t" r="r" b="b"/>
            <a:pathLst>
              <a:path w="8763000" h="1507489">
                <a:moveTo>
                  <a:pt x="8763000" y="0"/>
                </a:moveTo>
                <a:lnTo>
                  <a:pt x="0" y="0"/>
                </a:lnTo>
                <a:lnTo>
                  <a:pt x="0" y="1507236"/>
                </a:lnTo>
                <a:lnTo>
                  <a:pt x="8763000" y="1507236"/>
                </a:lnTo>
                <a:lnTo>
                  <a:pt x="8763000" y="0"/>
                </a:lnTo>
                <a:close/>
              </a:path>
            </a:pathLst>
          </a:custGeom>
          <a:solidFill>
            <a:srgbClr val="09BB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7340" y="1600200"/>
            <a:ext cx="8479916" cy="12954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183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400" b="1" dirty="0">
                <a:latin typeface="Georgia"/>
                <a:cs typeface="Georgia"/>
              </a:rPr>
              <a:t>Genetic</a:t>
            </a:r>
            <a:r>
              <a:rPr sz="2400" b="1" spc="-6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screening(RET</a:t>
            </a:r>
            <a:r>
              <a:rPr sz="2400" b="1" spc="-4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DNA</a:t>
            </a:r>
            <a:r>
              <a:rPr sz="2400" b="1" spc="-7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analysis</a:t>
            </a:r>
            <a:r>
              <a:rPr sz="2400" b="1" spc="-65" dirty="0">
                <a:latin typeface="Georgia"/>
                <a:cs typeface="Georgia"/>
              </a:rPr>
              <a:t> </a:t>
            </a:r>
            <a:r>
              <a:rPr sz="2400" b="1" spc="-50" dirty="0">
                <a:latin typeface="Georgia"/>
                <a:cs typeface="Georgia"/>
              </a:rPr>
              <a:t>)</a:t>
            </a:r>
            <a:endParaRPr lang="en-US" sz="2400" b="1" spc="-50" dirty="0">
              <a:latin typeface="Georgia"/>
              <a:cs typeface="Georgia"/>
            </a:endParaRPr>
          </a:p>
          <a:p>
            <a:pPr marL="354965" marR="5080" indent="-342900">
              <a:lnSpc>
                <a:spcPct val="1183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400" b="1" spc="-5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calcitonin</a:t>
            </a:r>
            <a:r>
              <a:rPr sz="2400" b="1" spc="-30" dirty="0">
                <a:latin typeface="Georgia"/>
                <a:cs typeface="Georgia"/>
              </a:rPr>
              <a:t> </a:t>
            </a:r>
            <a:r>
              <a:rPr sz="2400" b="1" spc="-10" dirty="0">
                <a:latin typeface="Georgia"/>
                <a:cs typeface="Georgia"/>
              </a:rPr>
              <a:t>screening</a:t>
            </a:r>
            <a:r>
              <a:rPr lang="en-US" sz="2400" b="1" spc="-10" dirty="0">
                <a:latin typeface="Georgia"/>
                <a:cs typeface="Georgia"/>
              </a:rPr>
              <a:t> is not useful as it indicates that MTC already </a:t>
            </a:r>
            <a:r>
              <a:rPr lang="en-US" sz="2400" b="1" spc="-10" dirty="0" err="1">
                <a:latin typeface="Georgia"/>
                <a:cs typeface="Georgia"/>
              </a:rPr>
              <a:t>occured</a:t>
            </a:r>
            <a:endParaRPr sz="2400" dirty="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3934" y="3035045"/>
            <a:ext cx="2918460" cy="3167380"/>
          </a:xfrm>
          <a:custGeom>
            <a:avLst/>
            <a:gdLst/>
            <a:ahLst/>
            <a:cxnLst/>
            <a:rect l="l" t="t" r="r" b="b"/>
            <a:pathLst>
              <a:path w="2918460" h="3167379">
                <a:moveTo>
                  <a:pt x="0" y="3166872"/>
                </a:moveTo>
                <a:lnTo>
                  <a:pt x="2918460" y="3166872"/>
                </a:lnTo>
                <a:lnTo>
                  <a:pt x="2918460" y="0"/>
                </a:lnTo>
                <a:lnTo>
                  <a:pt x="0" y="0"/>
                </a:lnTo>
                <a:lnTo>
                  <a:pt x="0" y="3166872"/>
                </a:lnTo>
                <a:close/>
              </a:path>
            </a:pathLst>
          </a:custGeom>
          <a:ln w="10668">
            <a:solidFill>
              <a:srgbClr val="09BBC4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96367" y="4036567"/>
            <a:ext cx="2661920" cy="110998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ct val="85200"/>
              </a:lnSpc>
              <a:spcBef>
                <a:spcPts val="459"/>
              </a:spcBef>
            </a:pPr>
            <a:r>
              <a:rPr sz="2000" b="1" dirty="0">
                <a:latin typeface="Georgia"/>
                <a:cs typeface="Georgia"/>
              </a:rPr>
              <a:t>Performed</a:t>
            </a:r>
            <a:r>
              <a:rPr sz="2000" b="1" spc="-75" dirty="0">
                <a:latin typeface="Georgia"/>
                <a:cs typeface="Georgia"/>
              </a:rPr>
              <a:t> </a:t>
            </a:r>
            <a:r>
              <a:rPr sz="2000" b="1" spc="-20" dirty="0">
                <a:latin typeface="Georgia"/>
                <a:cs typeface="Georgia"/>
              </a:rPr>
              <a:t>soon </a:t>
            </a:r>
            <a:r>
              <a:rPr sz="2000" b="1" dirty="0">
                <a:latin typeface="Georgia"/>
                <a:cs typeface="Georgia"/>
              </a:rPr>
              <a:t>after</a:t>
            </a:r>
            <a:r>
              <a:rPr sz="2000" b="1" spc="-20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birth</a:t>
            </a:r>
            <a:r>
              <a:rPr sz="2000" b="1" spc="-2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and </a:t>
            </a:r>
            <a:r>
              <a:rPr sz="2000" b="1" spc="-25" dirty="0">
                <a:latin typeface="Georgia"/>
                <a:cs typeface="Georgia"/>
              </a:rPr>
              <a:t>is </a:t>
            </a:r>
            <a:r>
              <a:rPr sz="2000" b="1" dirty="0">
                <a:latin typeface="Georgia"/>
                <a:cs typeface="Georgia"/>
              </a:rPr>
              <a:t>performed</a:t>
            </a:r>
            <a:r>
              <a:rPr sz="2000" b="1" spc="-50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once</a:t>
            </a:r>
            <a:r>
              <a:rPr sz="2000" b="1" spc="-2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in</a:t>
            </a:r>
            <a:r>
              <a:rPr sz="2000" b="1" spc="-20" dirty="0">
                <a:latin typeface="Georgia"/>
                <a:cs typeface="Georgia"/>
              </a:rPr>
              <a:t> </a:t>
            </a:r>
            <a:r>
              <a:rPr sz="2000" b="1" spc="-50" dirty="0">
                <a:latin typeface="Georgia"/>
                <a:cs typeface="Georgia"/>
              </a:rPr>
              <a:t>a </a:t>
            </a:r>
            <a:r>
              <a:rPr sz="2000" b="1" spc="-10" dirty="0">
                <a:latin typeface="Georgia"/>
                <a:cs typeface="Georgia"/>
              </a:rPr>
              <a:t>lifetime.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52394" y="3035045"/>
            <a:ext cx="2917190" cy="3167380"/>
          </a:xfrm>
          <a:custGeom>
            <a:avLst/>
            <a:gdLst/>
            <a:ahLst/>
            <a:cxnLst/>
            <a:rect l="l" t="t" r="r" b="b"/>
            <a:pathLst>
              <a:path w="2917190" h="3167379">
                <a:moveTo>
                  <a:pt x="0" y="3166872"/>
                </a:moveTo>
                <a:lnTo>
                  <a:pt x="2916935" y="3166872"/>
                </a:lnTo>
                <a:lnTo>
                  <a:pt x="2916935" y="0"/>
                </a:lnTo>
                <a:lnTo>
                  <a:pt x="0" y="0"/>
                </a:lnTo>
                <a:lnTo>
                  <a:pt x="0" y="3166872"/>
                </a:lnTo>
                <a:close/>
              </a:path>
            </a:pathLst>
          </a:custGeom>
          <a:ln w="10668">
            <a:solidFill>
              <a:srgbClr val="09BBC4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215132" y="3906088"/>
            <a:ext cx="2493010" cy="137096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ct val="85300"/>
              </a:lnSpc>
              <a:spcBef>
                <a:spcPts val="459"/>
              </a:spcBef>
            </a:pPr>
            <a:r>
              <a:rPr sz="2000" b="1" dirty="0">
                <a:latin typeface="Georgia"/>
                <a:cs typeface="Georgia"/>
              </a:rPr>
              <a:t>Patients</a:t>
            </a:r>
            <a:r>
              <a:rPr sz="2000" b="1" spc="-20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at</a:t>
            </a:r>
            <a:r>
              <a:rPr sz="2000" b="1" spc="-20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risk</a:t>
            </a:r>
            <a:r>
              <a:rPr sz="2000" b="1" spc="-50" dirty="0">
                <a:latin typeface="Georgia"/>
                <a:cs typeface="Georgia"/>
              </a:rPr>
              <a:t> </a:t>
            </a:r>
            <a:r>
              <a:rPr sz="2000" b="1" spc="-25" dirty="0">
                <a:latin typeface="Georgia"/>
                <a:cs typeface="Georgia"/>
              </a:rPr>
              <a:t>but </a:t>
            </a:r>
            <a:r>
              <a:rPr sz="2000" b="1" dirty="0">
                <a:latin typeface="Georgia"/>
                <a:cs typeface="Georgia"/>
              </a:rPr>
              <a:t>with</a:t>
            </a:r>
            <a:r>
              <a:rPr sz="2000" b="1" spc="-6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negative</a:t>
            </a:r>
            <a:r>
              <a:rPr sz="2000" b="1" spc="-65" dirty="0">
                <a:latin typeface="Georgia"/>
                <a:cs typeface="Georgia"/>
              </a:rPr>
              <a:t> </a:t>
            </a:r>
            <a:r>
              <a:rPr sz="2000" b="1" spc="-25" dirty="0">
                <a:latin typeface="Georgia"/>
                <a:cs typeface="Georgia"/>
              </a:rPr>
              <a:t>RET </a:t>
            </a:r>
            <a:r>
              <a:rPr sz="2000" b="1" dirty="0">
                <a:latin typeface="Georgia"/>
                <a:cs typeface="Georgia"/>
              </a:rPr>
              <a:t>testing</a:t>
            </a:r>
            <a:r>
              <a:rPr sz="2000" b="1" spc="-10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do</a:t>
            </a:r>
            <a:r>
              <a:rPr sz="2000" b="1" spc="-20" dirty="0">
                <a:latin typeface="Georgia"/>
                <a:cs typeface="Georgia"/>
              </a:rPr>
              <a:t> </a:t>
            </a:r>
            <a:r>
              <a:rPr sz="2000" b="1" spc="-25" dirty="0">
                <a:latin typeface="Georgia"/>
                <a:cs typeface="Georgia"/>
              </a:rPr>
              <a:t>not </a:t>
            </a:r>
            <a:r>
              <a:rPr sz="2000" b="1" dirty="0">
                <a:latin typeface="Georgia"/>
                <a:cs typeface="Georgia"/>
              </a:rPr>
              <a:t>require</a:t>
            </a:r>
            <a:r>
              <a:rPr sz="2000" b="1" spc="-25" dirty="0">
                <a:latin typeface="Georgia"/>
                <a:cs typeface="Georgia"/>
              </a:rPr>
              <a:t> </a:t>
            </a:r>
            <a:r>
              <a:rPr sz="2000" b="1" spc="-10" dirty="0">
                <a:latin typeface="Georgia"/>
                <a:cs typeface="Georgia"/>
              </a:rPr>
              <a:t>further screening.</a:t>
            </a:r>
            <a:endParaRPr sz="2000">
              <a:latin typeface="Georgia"/>
              <a:cs typeface="Georgi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063932" y="3029648"/>
            <a:ext cx="2929255" cy="3178175"/>
            <a:chOff x="6063932" y="3029648"/>
            <a:chExt cx="2929255" cy="3178175"/>
          </a:xfrm>
        </p:grpSpPr>
        <p:sp>
          <p:nvSpPr>
            <p:cNvPr id="10" name="object 10"/>
            <p:cNvSpPr/>
            <p:nvPr/>
          </p:nvSpPr>
          <p:spPr>
            <a:xfrm>
              <a:off x="6069330" y="3035045"/>
              <a:ext cx="2918460" cy="3167380"/>
            </a:xfrm>
            <a:custGeom>
              <a:avLst/>
              <a:gdLst/>
              <a:ahLst/>
              <a:cxnLst/>
              <a:rect l="l" t="t" r="r" b="b"/>
              <a:pathLst>
                <a:path w="2918459" h="3167379">
                  <a:moveTo>
                    <a:pt x="2918460" y="0"/>
                  </a:moveTo>
                  <a:lnTo>
                    <a:pt x="0" y="0"/>
                  </a:lnTo>
                  <a:lnTo>
                    <a:pt x="0" y="3166872"/>
                  </a:lnTo>
                  <a:lnTo>
                    <a:pt x="2918460" y="3166872"/>
                  </a:lnTo>
                  <a:lnTo>
                    <a:pt x="29184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69330" y="3035045"/>
              <a:ext cx="2918460" cy="3167380"/>
            </a:xfrm>
            <a:custGeom>
              <a:avLst/>
              <a:gdLst/>
              <a:ahLst/>
              <a:cxnLst/>
              <a:rect l="l" t="t" r="r" b="b"/>
              <a:pathLst>
                <a:path w="2918459" h="3167379">
                  <a:moveTo>
                    <a:pt x="0" y="3166872"/>
                  </a:moveTo>
                  <a:lnTo>
                    <a:pt x="2918460" y="3166872"/>
                  </a:lnTo>
                  <a:lnTo>
                    <a:pt x="2918460" y="0"/>
                  </a:lnTo>
                  <a:lnTo>
                    <a:pt x="0" y="0"/>
                  </a:lnTo>
                  <a:lnTo>
                    <a:pt x="0" y="3166872"/>
                  </a:lnTo>
                  <a:close/>
                </a:path>
              </a:pathLst>
            </a:custGeom>
            <a:ln w="10668">
              <a:solidFill>
                <a:srgbClr val="09BB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133591" y="4036567"/>
            <a:ext cx="2653665" cy="189026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ct val="85200"/>
              </a:lnSpc>
              <a:spcBef>
                <a:spcPts val="459"/>
              </a:spcBef>
            </a:pPr>
            <a:r>
              <a:rPr sz="2000" b="1" dirty="0">
                <a:latin typeface="Georgia"/>
                <a:cs typeface="Georgia"/>
              </a:rPr>
              <a:t>Positive</a:t>
            </a:r>
            <a:r>
              <a:rPr sz="2000" b="1" spc="-3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RET</a:t>
            </a:r>
            <a:r>
              <a:rPr sz="2000" b="1" spc="-5" dirty="0">
                <a:latin typeface="Georgia"/>
                <a:cs typeface="Georgia"/>
              </a:rPr>
              <a:t> </a:t>
            </a:r>
            <a:r>
              <a:rPr sz="2000" b="1" spc="-10" dirty="0">
                <a:latin typeface="Georgia"/>
                <a:cs typeface="Georgia"/>
              </a:rPr>
              <a:t>results </a:t>
            </a:r>
            <a:r>
              <a:rPr sz="2000" b="1" dirty="0">
                <a:latin typeface="Georgia"/>
                <a:cs typeface="Georgia"/>
              </a:rPr>
              <a:t>lead</a:t>
            </a:r>
            <a:r>
              <a:rPr sz="2000" b="1" spc="-20" dirty="0">
                <a:latin typeface="Georgia"/>
                <a:cs typeface="Georgia"/>
              </a:rPr>
              <a:t> </a:t>
            </a:r>
            <a:r>
              <a:rPr sz="2000" b="1" spc="-35" dirty="0">
                <a:latin typeface="Georgia"/>
                <a:cs typeface="Georgia"/>
              </a:rPr>
              <a:t>to </a:t>
            </a:r>
            <a:r>
              <a:rPr lang="en-US" sz="2000" b="1" spc="-35" dirty="0">
                <a:latin typeface="Georgia"/>
                <a:cs typeface="Georgia"/>
              </a:rPr>
              <a:t>prophylactic </a:t>
            </a:r>
            <a:r>
              <a:rPr sz="2000" b="1" dirty="0">
                <a:latin typeface="Georgia"/>
                <a:cs typeface="Georgia"/>
              </a:rPr>
              <a:t>thyroidectomy</a:t>
            </a:r>
            <a:r>
              <a:rPr lang="en-US" sz="2000" b="1" dirty="0">
                <a:latin typeface="Georgia"/>
                <a:cs typeface="Georgia"/>
              </a:rPr>
              <a:t> at age of 2 (in MEN-IIB) or 6 (MEN-IIA) </a:t>
            </a:r>
            <a:r>
              <a:rPr sz="2000" b="1" spc="-25" dirty="0">
                <a:latin typeface="Georgia"/>
                <a:cs typeface="Georgia"/>
              </a:rPr>
              <a:t>and </a:t>
            </a:r>
            <a:r>
              <a:rPr sz="2000" b="1" dirty="0">
                <a:latin typeface="Georgia"/>
                <a:cs typeface="Georgia"/>
              </a:rPr>
              <a:t>further</a:t>
            </a:r>
            <a:r>
              <a:rPr sz="2000" b="1" spc="-20" dirty="0">
                <a:latin typeface="Georgia"/>
                <a:cs typeface="Georgia"/>
              </a:rPr>
              <a:t> </a:t>
            </a:r>
            <a:r>
              <a:rPr sz="2000" b="1" spc="-10" dirty="0">
                <a:latin typeface="Georgia"/>
                <a:cs typeface="Georgia"/>
              </a:rPr>
              <a:t>evaluation</a:t>
            </a:r>
            <a:endParaRPr sz="2000" dirty="0">
              <a:latin typeface="Georgia"/>
              <a:cs typeface="Georg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28600" y="6201155"/>
            <a:ext cx="8763000" cy="352425"/>
          </a:xfrm>
          <a:custGeom>
            <a:avLst/>
            <a:gdLst/>
            <a:ahLst/>
            <a:cxnLst/>
            <a:rect l="l" t="t" r="r" b="b"/>
            <a:pathLst>
              <a:path w="8763000" h="352425">
                <a:moveTo>
                  <a:pt x="8763000" y="0"/>
                </a:moveTo>
                <a:lnTo>
                  <a:pt x="0" y="0"/>
                </a:lnTo>
                <a:lnTo>
                  <a:pt x="0" y="352044"/>
                </a:lnTo>
                <a:lnTo>
                  <a:pt x="8763000" y="352044"/>
                </a:lnTo>
                <a:lnTo>
                  <a:pt x="8763000" y="0"/>
                </a:lnTo>
                <a:close/>
              </a:path>
            </a:pathLst>
          </a:custGeom>
          <a:solidFill>
            <a:srgbClr val="09BBC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5CCE3-24CD-99EF-DB58-79CAB83A6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798" y="4833128"/>
            <a:ext cx="7055380" cy="140053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THANK YOU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90209-268A-4F0A-D1A7-49BB65393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6086" name="Picture 6" descr="Mutah University - Faculty of Medicine | Al Karak | Facebook">
            <a:extLst>
              <a:ext uri="{FF2B5EF4-FFF2-40B4-BE49-F238E27FC236}">
                <a16:creationId xmlns:a16="http://schemas.microsoft.com/office/drawing/2014/main" id="{7ECB1633-62DA-508D-F0A8-5530C2E45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8378"/>
            <a:ext cx="2457779" cy="264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0" name="Picture 10" descr="Images">
            <a:extLst>
              <a:ext uri="{FF2B5EF4-FFF2-40B4-BE49-F238E27FC236}">
                <a16:creationId xmlns:a16="http://schemas.microsoft.com/office/drawing/2014/main" id="{60E8CEDC-B797-A20E-D89B-48198BF51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489" y="857250"/>
            <a:ext cx="4483511" cy="336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2" name="Picture 12" descr="Mutah University, karak, Jordan Tourist Information">
            <a:extLst>
              <a:ext uri="{FF2B5EF4-FFF2-40B4-BE49-F238E27FC236}">
                <a16:creationId xmlns:a16="http://schemas.microsoft.com/office/drawing/2014/main" id="{B1736188-D6A5-F81F-68BD-23C30A6AA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434" y="2736480"/>
            <a:ext cx="4843922" cy="363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441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D2878-8C80-08B8-AAB6-095059610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8B7BE"/>
                </a:solidFill>
                <a:latin typeface="Georgia" panose="02040502050405020303" pitchFamily="18" charset="0"/>
              </a:rPr>
              <a:t>Relation</a:t>
            </a:r>
            <a:r>
              <a:rPr lang="en-US" spc="-90" dirty="0">
                <a:solidFill>
                  <a:srgbClr val="08B7BE"/>
                </a:solidFill>
                <a:latin typeface="Georgia" panose="02040502050405020303" pitchFamily="18" charset="0"/>
              </a:rPr>
              <a:t> </a:t>
            </a:r>
            <a:r>
              <a:rPr lang="en-US" dirty="0">
                <a:solidFill>
                  <a:srgbClr val="08B7BE"/>
                </a:solidFill>
                <a:latin typeface="Georgia" panose="02040502050405020303" pitchFamily="18" charset="0"/>
              </a:rPr>
              <a:t>to</a:t>
            </a:r>
            <a:r>
              <a:rPr lang="en-US" spc="-90" dirty="0">
                <a:solidFill>
                  <a:srgbClr val="08B7BE"/>
                </a:solidFill>
                <a:latin typeface="Georgia" panose="02040502050405020303" pitchFamily="18" charset="0"/>
              </a:rPr>
              <a:t> </a:t>
            </a:r>
            <a:r>
              <a:rPr lang="en-US" spc="-25" dirty="0">
                <a:solidFill>
                  <a:srgbClr val="08B7BE"/>
                </a:solidFill>
                <a:latin typeface="Georgia" panose="02040502050405020303" pitchFamily="18" charset="0"/>
              </a:rPr>
              <a:t>RLN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10D42-B0EC-B1F5-D640-F9F649E23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4000"/>
            <a:ext cx="7886700" cy="4351338"/>
          </a:xfrm>
        </p:spPr>
        <p:txBody>
          <a:bodyPr/>
          <a:lstStyle/>
          <a:p>
            <a:pPr marL="287020" marR="5080">
              <a:lnSpc>
                <a:spcPts val="2700"/>
              </a:lnSpc>
              <a:spcBef>
                <a:spcPts val="5"/>
              </a:spcBef>
            </a:pPr>
            <a:r>
              <a:rPr lang="en-US" dirty="0">
                <a:latin typeface="Georgia" panose="02040502050405020303" pitchFamily="18" charset="0"/>
              </a:rPr>
              <a:t>Superior parathyroids : Found lateral to recurrent laryngeal nerves (RLNs), posterior surface of superior portion of gland, above inferior thyroid artery (</a:t>
            </a:r>
            <a:r>
              <a:rPr lang="en-US" sz="2800" dirty="0">
                <a:latin typeface="Georgia" panose="02040502050405020303" pitchFamily="18" charset="0"/>
                <a:cs typeface="Georgia"/>
              </a:rPr>
              <a:t>1</a:t>
            </a:r>
            <a:r>
              <a:rPr lang="en-US" sz="2800" spc="-90" dirty="0">
                <a:latin typeface="Georgia" panose="02040502050405020303" pitchFamily="18" charset="0"/>
                <a:cs typeface="Georgia"/>
              </a:rPr>
              <a:t> </a:t>
            </a:r>
            <a:r>
              <a:rPr lang="en-US" sz="2800" spc="-25" dirty="0">
                <a:latin typeface="Georgia" panose="02040502050405020303" pitchFamily="18" charset="0"/>
                <a:cs typeface="Georgia"/>
              </a:rPr>
              <a:t>cm </a:t>
            </a:r>
            <a:r>
              <a:rPr lang="en-US" sz="2800" dirty="0">
                <a:latin typeface="Georgia" panose="02040502050405020303" pitchFamily="18" charset="0"/>
                <a:cs typeface="Georgia"/>
              </a:rPr>
              <a:t>around</a:t>
            </a:r>
            <a:r>
              <a:rPr lang="en-US" sz="2800" spc="-80" dirty="0">
                <a:latin typeface="Georgia" panose="02040502050405020303" pitchFamily="18" charset="0"/>
                <a:cs typeface="Georgia"/>
              </a:rPr>
              <a:t> </a:t>
            </a:r>
            <a:r>
              <a:rPr lang="en-US" sz="2800" dirty="0">
                <a:latin typeface="Georgia" panose="02040502050405020303" pitchFamily="18" charset="0"/>
                <a:cs typeface="Georgia"/>
              </a:rPr>
              <a:t>the</a:t>
            </a:r>
            <a:r>
              <a:rPr lang="en-US" sz="2800" spc="-95" dirty="0">
                <a:latin typeface="Georgia" panose="02040502050405020303" pitchFamily="18" charset="0"/>
                <a:cs typeface="Georgia"/>
              </a:rPr>
              <a:t> </a:t>
            </a:r>
            <a:r>
              <a:rPr lang="en-US" sz="2800" dirty="0">
                <a:latin typeface="Georgia" panose="02040502050405020303" pitchFamily="18" charset="0"/>
                <a:cs typeface="Georgia"/>
              </a:rPr>
              <a:t>junction</a:t>
            </a:r>
            <a:r>
              <a:rPr lang="en-US" sz="2800" spc="-80" dirty="0">
                <a:latin typeface="Georgia" panose="02040502050405020303" pitchFamily="18" charset="0"/>
                <a:cs typeface="Georgia"/>
              </a:rPr>
              <a:t> </a:t>
            </a:r>
            <a:r>
              <a:rPr lang="en-US" sz="2800" spc="-25" dirty="0">
                <a:latin typeface="Georgia" panose="02040502050405020303" pitchFamily="18" charset="0"/>
                <a:cs typeface="Georgia"/>
              </a:rPr>
              <a:t>of</a:t>
            </a:r>
            <a:r>
              <a:rPr lang="en-US" spc="-25" dirty="0">
                <a:latin typeface="Georgia" panose="02040502050405020303" pitchFamily="18" charset="0"/>
                <a:cs typeface="Georgia"/>
              </a:rPr>
              <a:t> </a:t>
            </a:r>
            <a:r>
              <a:rPr lang="en-US" sz="2800" dirty="0">
                <a:latin typeface="Georgia" panose="02040502050405020303" pitchFamily="18" charset="0"/>
                <a:cs typeface="Georgia"/>
              </a:rPr>
              <a:t>the</a:t>
            </a:r>
            <a:r>
              <a:rPr lang="en-US" sz="2800" spc="-70" dirty="0">
                <a:latin typeface="Georgia" panose="02040502050405020303" pitchFamily="18" charset="0"/>
                <a:cs typeface="Georgia"/>
              </a:rPr>
              <a:t> </a:t>
            </a:r>
            <a:r>
              <a:rPr lang="en-US" sz="2800" dirty="0">
                <a:latin typeface="Georgia" panose="02040502050405020303" pitchFamily="18" charset="0"/>
                <a:cs typeface="Georgia"/>
              </a:rPr>
              <a:t>inferior</a:t>
            </a:r>
            <a:r>
              <a:rPr lang="en-US" sz="2800" spc="-60" dirty="0">
                <a:latin typeface="Georgia" panose="02040502050405020303" pitchFamily="18" charset="0"/>
                <a:cs typeface="Georgia"/>
              </a:rPr>
              <a:t> </a:t>
            </a:r>
            <a:r>
              <a:rPr lang="en-US" sz="2800" spc="-10" dirty="0">
                <a:latin typeface="Georgia" panose="02040502050405020303" pitchFamily="18" charset="0"/>
                <a:cs typeface="Georgia"/>
              </a:rPr>
              <a:t>thyroid </a:t>
            </a:r>
            <a:r>
              <a:rPr lang="en-US" sz="2800" dirty="0">
                <a:latin typeface="Georgia" panose="02040502050405020303" pitchFamily="18" charset="0"/>
                <a:cs typeface="Georgia"/>
              </a:rPr>
              <a:t>artery</a:t>
            </a:r>
            <a:r>
              <a:rPr lang="en-US" sz="2800" spc="-60" dirty="0">
                <a:latin typeface="Georgia" panose="02040502050405020303" pitchFamily="18" charset="0"/>
                <a:cs typeface="Georgia"/>
              </a:rPr>
              <a:t> </a:t>
            </a:r>
            <a:r>
              <a:rPr lang="en-US" sz="2800" dirty="0">
                <a:latin typeface="Georgia" panose="02040502050405020303" pitchFamily="18" charset="0"/>
                <a:cs typeface="Georgia"/>
              </a:rPr>
              <a:t>and</a:t>
            </a:r>
            <a:r>
              <a:rPr lang="en-US" sz="2800" spc="-50" dirty="0">
                <a:latin typeface="Georgia" panose="02040502050405020303" pitchFamily="18" charset="0"/>
                <a:cs typeface="Georgia"/>
              </a:rPr>
              <a:t> </a:t>
            </a:r>
            <a:r>
              <a:rPr lang="en-US" sz="2800" dirty="0">
                <a:latin typeface="Georgia" panose="02040502050405020303" pitchFamily="18" charset="0"/>
                <a:cs typeface="Georgia"/>
              </a:rPr>
              <a:t>the</a:t>
            </a:r>
            <a:r>
              <a:rPr lang="en-US" sz="2800" spc="-55" dirty="0">
                <a:latin typeface="Georgia" panose="02040502050405020303" pitchFamily="18" charset="0"/>
                <a:cs typeface="Georgia"/>
              </a:rPr>
              <a:t> </a:t>
            </a:r>
            <a:r>
              <a:rPr lang="en-US" sz="2800" spc="-10" dirty="0">
                <a:latin typeface="Georgia" panose="02040502050405020303" pitchFamily="18" charset="0"/>
                <a:cs typeface="Georgia"/>
              </a:rPr>
              <a:t>recurrent </a:t>
            </a:r>
            <a:r>
              <a:rPr lang="en-US" sz="2800" dirty="0">
                <a:latin typeface="Georgia" panose="02040502050405020303" pitchFamily="18" charset="0"/>
                <a:cs typeface="Georgia"/>
              </a:rPr>
              <a:t>laryngeal</a:t>
            </a:r>
            <a:r>
              <a:rPr lang="en-US" sz="2800" spc="-75" dirty="0">
                <a:latin typeface="Georgia" panose="02040502050405020303" pitchFamily="18" charset="0"/>
                <a:cs typeface="Georgia"/>
              </a:rPr>
              <a:t> </a:t>
            </a:r>
            <a:r>
              <a:rPr lang="en-US" sz="2800" dirty="0">
                <a:latin typeface="Georgia" panose="02040502050405020303" pitchFamily="18" charset="0"/>
                <a:cs typeface="Georgia"/>
              </a:rPr>
              <a:t>nerve</a:t>
            </a:r>
            <a:r>
              <a:rPr lang="en-US" sz="2800" spc="-80" dirty="0">
                <a:latin typeface="Georgia" panose="02040502050405020303" pitchFamily="18" charset="0"/>
                <a:cs typeface="Georgia"/>
              </a:rPr>
              <a:t> )</a:t>
            </a:r>
          </a:p>
          <a:p>
            <a:pPr marL="287020" marR="5080">
              <a:lnSpc>
                <a:spcPts val="2700"/>
              </a:lnSpc>
              <a:spcBef>
                <a:spcPts val="5"/>
              </a:spcBef>
            </a:pPr>
            <a:endParaRPr lang="en-US" spc="-80" dirty="0">
              <a:latin typeface="Georgia" panose="02040502050405020303" pitchFamily="18" charset="0"/>
            </a:endParaRPr>
          </a:p>
          <a:p>
            <a:pPr marL="287020" marR="5080">
              <a:lnSpc>
                <a:spcPts val="2700"/>
              </a:lnSpc>
              <a:spcBef>
                <a:spcPts val="5"/>
              </a:spcBef>
            </a:pPr>
            <a:r>
              <a:rPr lang="en-US" dirty="0">
                <a:latin typeface="Georgia" panose="02040502050405020303" pitchFamily="18" charset="0"/>
              </a:rPr>
              <a:t>Inferior parathyroids : Found medial to RLNs, below inferior thyroid artery</a:t>
            </a: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C8B70878-6E46-4EE4-D947-8D37C6DEDAE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769"/>
            <a:ext cx="2667000" cy="228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17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D84E2-E21D-152F-78F6-48DC2B041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  <a:latin typeface="Georgia" panose="02040502050405020303" pitchFamily="18" charset="0"/>
              </a:rPr>
              <a:t>Physiology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F17DF-45FD-A60C-5731-0C026AE09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Georgia" panose="02040502050405020303" pitchFamily="18" charset="0"/>
              </a:rPr>
              <a:t>PTH – </a:t>
            </a:r>
            <a:r>
              <a:rPr lang="en-US" dirty="0">
                <a:latin typeface="Georgia" panose="02040502050405020303" pitchFamily="18" charset="0"/>
              </a:rPr>
              <a:t>(5–40 pg/mL)</a:t>
            </a:r>
          </a:p>
          <a:p>
            <a:r>
              <a:rPr lang="en-US" dirty="0">
                <a:latin typeface="Georgia" panose="02040502050405020303" pitchFamily="18" charset="0"/>
              </a:rPr>
              <a:t> increases serum Ca </a:t>
            </a:r>
          </a:p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• ↑ kidney Ca++ reabsorption in the distal convoluted tubule, ↓ kidney PO4- absorption </a:t>
            </a:r>
          </a:p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• ↑ osteoclasts in bone to release Ca (and PO4 − ) </a:t>
            </a:r>
          </a:p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• ↑ vitamin D production in kidney (↑ 1-OH hydroxylation) → ↑ Ca-binding protein in intestine → ↑ intestinal Ca reabsorption </a:t>
            </a:r>
          </a:p>
          <a:p>
            <a:pPr marL="0" indent="0">
              <a:buNone/>
            </a:pPr>
            <a:endParaRPr lang="en-US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641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71CCF-BF55-2AA2-6A70-5032DC078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39C92-187C-6C4F-70E7-2FB95F0A3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Georgia" panose="02040502050405020303" pitchFamily="18" charset="0"/>
              </a:rPr>
              <a:t>Vitamin D </a:t>
            </a:r>
            <a:r>
              <a:rPr lang="en-US" dirty="0">
                <a:latin typeface="Georgia" panose="02040502050405020303" pitchFamily="18" charset="0"/>
              </a:rPr>
              <a:t>– ↑ intestinal Ca++ and PO4- absorption by increasing calcium-binding protein 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r>
              <a:rPr lang="en-US" b="1" dirty="0">
                <a:latin typeface="Georgia" panose="02040502050405020303" pitchFamily="18" charset="0"/>
              </a:rPr>
              <a:t>Calcitonin</a:t>
            </a:r>
            <a:r>
              <a:rPr lang="en-US" dirty="0">
                <a:latin typeface="Georgia" panose="02040502050405020303" pitchFamily="18" charset="0"/>
              </a:rPr>
              <a:t> – decreases serum Ca </a:t>
            </a:r>
          </a:p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• ↓ bone Ca resorption (osteoclast inhibition) </a:t>
            </a:r>
          </a:p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• ↑ urinary Ca and PO4 excretion</a:t>
            </a:r>
          </a:p>
        </p:txBody>
      </p:sp>
    </p:spTree>
    <p:extLst>
      <p:ext uri="{BB962C8B-B14F-4D97-AF65-F5344CB8AC3E}">
        <p14:creationId xmlns:p14="http://schemas.microsoft.com/office/powerpoint/2010/main" val="370435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447" y="141731"/>
            <a:ext cx="8833485" cy="2139950"/>
          </a:xfrm>
          <a:custGeom>
            <a:avLst/>
            <a:gdLst/>
            <a:ahLst/>
            <a:cxnLst/>
            <a:rect l="l" t="t" r="r" b="b"/>
            <a:pathLst>
              <a:path w="8833485" h="2139950">
                <a:moveTo>
                  <a:pt x="8833104" y="0"/>
                </a:moveTo>
                <a:lnTo>
                  <a:pt x="0" y="0"/>
                </a:lnTo>
                <a:lnTo>
                  <a:pt x="0" y="2139696"/>
                </a:lnTo>
                <a:lnTo>
                  <a:pt x="8833104" y="2139696"/>
                </a:lnTo>
                <a:lnTo>
                  <a:pt x="8833104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46304" y="147828"/>
            <a:ext cx="8844280" cy="6556375"/>
            <a:chOff x="146304" y="147828"/>
            <a:chExt cx="8844280" cy="6556375"/>
          </a:xfrm>
        </p:grpSpPr>
        <p:sp>
          <p:nvSpPr>
            <p:cNvPr id="4" name="object 4"/>
            <p:cNvSpPr/>
            <p:nvPr/>
          </p:nvSpPr>
          <p:spPr>
            <a:xfrm>
              <a:off x="146304" y="6391656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4" y="0"/>
                  </a:moveTo>
                  <a:lnTo>
                    <a:pt x="0" y="0"/>
                  </a:lnTo>
                  <a:lnTo>
                    <a:pt x="0" y="309372"/>
                  </a:lnTo>
                  <a:lnTo>
                    <a:pt x="8833104" y="309372"/>
                  </a:lnTo>
                  <a:lnTo>
                    <a:pt x="8833104" y="0"/>
                  </a:lnTo>
                  <a:close/>
                </a:path>
              </a:pathLst>
            </a:custGeom>
            <a:solidFill>
              <a:srgbClr val="0AD0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2400" y="152400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6547104"/>
                  </a:moveTo>
                  <a:lnTo>
                    <a:pt x="8833104" y="6547104"/>
                  </a:lnTo>
                  <a:lnTo>
                    <a:pt x="8833104" y="0"/>
                  </a:lnTo>
                  <a:lnTo>
                    <a:pt x="0" y="0"/>
                  </a:lnTo>
                  <a:lnTo>
                    <a:pt x="0" y="6547104"/>
                  </a:lnTo>
                  <a:close/>
                </a:path>
              </a:pathLst>
            </a:custGeom>
            <a:ln w="9143">
              <a:solidFill>
                <a:srgbClr val="08B7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438400"/>
              <a:ext cx="8833485" cy="0"/>
            </a:xfrm>
            <a:custGeom>
              <a:avLst/>
              <a:gdLst/>
              <a:ahLst/>
              <a:cxnLst/>
              <a:rect l="l" t="t" r="r" b="b"/>
              <a:pathLst>
                <a:path w="8833485">
                  <a:moveTo>
                    <a:pt x="0" y="0"/>
                  </a:moveTo>
                  <a:lnTo>
                    <a:pt x="8833104" y="0"/>
                  </a:lnTo>
                </a:path>
              </a:pathLst>
            </a:custGeom>
            <a:ln w="12192">
              <a:solidFill>
                <a:srgbClr val="08B7B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67200" y="2115311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609600" y="304800"/>
                  </a:moveTo>
                  <a:lnTo>
                    <a:pt x="605599" y="255384"/>
                  </a:lnTo>
                  <a:lnTo>
                    <a:pt x="594042" y="208483"/>
                  </a:lnTo>
                  <a:lnTo>
                    <a:pt x="575564" y="164757"/>
                  </a:lnTo>
                  <a:lnTo>
                    <a:pt x="550760" y="124815"/>
                  </a:lnTo>
                  <a:lnTo>
                    <a:pt x="520293" y="89306"/>
                  </a:lnTo>
                  <a:lnTo>
                    <a:pt x="484771" y="58826"/>
                  </a:lnTo>
                  <a:lnTo>
                    <a:pt x="444842" y="34036"/>
                  </a:lnTo>
                  <a:lnTo>
                    <a:pt x="401116" y="15544"/>
                  </a:lnTo>
                  <a:lnTo>
                    <a:pt x="354215" y="4000"/>
                  </a:lnTo>
                  <a:lnTo>
                    <a:pt x="304800" y="0"/>
                  </a:lnTo>
                  <a:lnTo>
                    <a:pt x="255371" y="4000"/>
                  </a:lnTo>
                  <a:lnTo>
                    <a:pt x="208470" y="15557"/>
                  </a:lnTo>
                  <a:lnTo>
                    <a:pt x="164744" y="34036"/>
                  </a:lnTo>
                  <a:lnTo>
                    <a:pt x="124815" y="58839"/>
                  </a:lnTo>
                  <a:lnTo>
                    <a:pt x="89293" y="89306"/>
                  </a:lnTo>
                  <a:lnTo>
                    <a:pt x="58826" y="124828"/>
                  </a:lnTo>
                  <a:lnTo>
                    <a:pt x="34023" y="164757"/>
                  </a:lnTo>
                  <a:lnTo>
                    <a:pt x="15544" y="208483"/>
                  </a:lnTo>
                  <a:lnTo>
                    <a:pt x="3987" y="255384"/>
                  </a:lnTo>
                  <a:lnTo>
                    <a:pt x="0" y="304800"/>
                  </a:lnTo>
                  <a:lnTo>
                    <a:pt x="3987" y="354228"/>
                  </a:lnTo>
                  <a:lnTo>
                    <a:pt x="15544" y="401129"/>
                  </a:lnTo>
                  <a:lnTo>
                    <a:pt x="34023" y="444855"/>
                  </a:lnTo>
                  <a:lnTo>
                    <a:pt x="58826" y="484784"/>
                  </a:lnTo>
                  <a:lnTo>
                    <a:pt x="89293" y="520306"/>
                  </a:lnTo>
                  <a:lnTo>
                    <a:pt x="124815" y="550773"/>
                  </a:lnTo>
                  <a:lnTo>
                    <a:pt x="164744" y="575576"/>
                  </a:lnTo>
                  <a:lnTo>
                    <a:pt x="208483" y="594055"/>
                  </a:lnTo>
                  <a:lnTo>
                    <a:pt x="255371" y="605612"/>
                  </a:lnTo>
                  <a:lnTo>
                    <a:pt x="304800" y="609600"/>
                  </a:lnTo>
                  <a:lnTo>
                    <a:pt x="354215" y="605612"/>
                  </a:lnTo>
                  <a:lnTo>
                    <a:pt x="401116" y="594055"/>
                  </a:lnTo>
                  <a:lnTo>
                    <a:pt x="444842" y="575576"/>
                  </a:lnTo>
                  <a:lnTo>
                    <a:pt x="484784" y="550773"/>
                  </a:lnTo>
                  <a:lnTo>
                    <a:pt x="520293" y="520306"/>
                  </a:lnTo>
                  <a:lnTo>
                    <a:pt x="550773" y="484784"/>
                  </a:lnTo>
                  <a:lnTo>
                    <a:pt x="575564" y="444855"/>
                  </a:lnTo>
                  <a:lnTo>
                    <a:pt x="594055" y="401116"/>
                  </a:lnTo>
                  <a:lnTo>
                    <a:pt x="605599" y="354228"/>
                  </a:lnTo>
                  <a:lnTo>
                    <a:pt x="609600" y="304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37304" y="2186432"/>
              <a:ext cx="471170" cy="469900"/>
            </a:xfrm>
            <a:custGeom>
              <a:avLst/>
              <a:gdLst/>
              <a:ahLst/>
              <a:cxnLst/>
              <a:rect l="l" t="t" r="r" b="b"/>
              <a:pathLst>
                <a:path w="471170" h="469900">
                  <a:moveTo>
                    <a:pt x="258191" y="0"/>
                  </a:moveTo>
                  <a:lnTo>
                    <a:pt x="234187" y="0"/>
                  </a:lnTo>
                  <a:lnTo>
                    <a:pt x="210058" y="1270"/>
                  </a:lnTo>
                  <a:lnTo>
                    <a:pt x="164211" y="10160"/>
                  </a:lnTo>
                  <a:lnTo>
                    <a:pt x="122300" y="29210"/>
                  </a:lnTo>
                  <a:lnTo>
                    <a:pt x="84836" y="54610"/>
                  </a:lnTo>
                  <a:lnTo>
                    <a:pt x="52959" y="86360"/>
                  </a:lnTo>
                  <a:lnTo>
                    <a:pt x="27940" y="124460"/>
                  </a:lnTo>
                  <a:lnTo>
                    <a:pt x="10160" y="166370"/>
                  </a:lnTo>
                  <a:lnTo>
                    <a:pt x="1016" y="212089"/>
                  </a:lnTo>
                  <a:lnTo>
                    <a:pt x="0" y="236220"/>
                  </a:lnTo>
                  <a:lnTo>
                    <a:pt x="1397" y="260350"/>
                  </a:lnTo>
                  <a:lnTo>
                    <a:pt x="11049" y="306070"/>
                  </a:lnTo>
                  <a:lnTo>
                    <a:pt x="29083" y="347979"/>
                  </a:lnTo>
                  <a:lnTo>
                    <a:pt x="54610" y="386079"/>
                  </a:lnTo>
                  <a:lnTo>
                    <a:pt x="86613" y="417829"/>
                  </a:lnTo>
                  <a:lnTo>
                    <a:pt x="124333" y="443229"/>
                  </a:lnTo>
                  <a:lnTo>
                    <a:pt x="166750" y="459739"/>
                  </a:lnTo>
                  <a:lnTo>
                    <a:pt x="212725" y="469900"/>
                  </a:lnTo>
                  <a:lnTo>
                    <a:pt x="236728" y="469900"/>
                  </a:lnTo>
                  <a:lnTo>
                    <a:pt x="260858" y="468629"/>
                  </a:lnTo>
                  <a:lnTo>
                    <a:pt x="284099" y="464820"/>
                  </a:lnTo>
                  <a:lnTo>
                    <a:pt x="306705" y="459739"/>
                  </a:lnTo>
                  <a:lnTo>
                    <a:pt x="324696" y="453389"/>
                  </a:lnTo>
                  <a:lnTo>
                    <a:pt x="235838" y="453389"/>
                  </a:lnTo>
                  <a:lnTo>
                    <a:pt x="213487" y="452120"/>
                  </a:lnTo>
                  <a:lnTo>
                    <a:pt x="170942" y="444500"/>
                  </a:lnTo>
                  <a:lnTo>
                    <a:pt x="131572" y="427989"/>
                  </a:lnTo>
                  <a:lnTo>
                    <a:pt x="96647" y="403860"/>
                  </a:lnTo>
                  <a:lnTo>
                    <a:pt x="66929" y="374650"/>
                  </a:lnTo>
                  <a:lnTo>
                    <a:pt x="43434" y="339089"/>
                  </a:lnTo>
                  <a:lnTo>
                    <a:pt x="26670" y="300989"/>
                  </a:lnTo>
                  <a:lnTo>
                    <a:pt x="17907" y="257810"/>
                  </a:lnTo>
                  <a:lnTo>
                    <a:pt x="16823" y="233679"/>
                  </a:lnTo>
                  <a:lnTo>
                    <a:pt x="17780" y="213360"/>
                  </a:lnTo>
                  <a:lnTo>
                    <a:pt x="26416" y="170179"/>
                  </a:lnTo>
                  <a:lnTo>
                    <a:pt x="43053" y="130810"/>
                  </a:lnTo>
                  <a:lnTo>
                    <a:pt x="66421" y="96520"/>
                  </a:lnTo>
                  <a:lnTo>
                    <a:pt x="96138" y="66039"/>
                  </a:lnTo>
                  <a:lnTo>
                    <a:pt x="130937" y="43179"/>
                  </a:lnTo>
                  <a:lnTo>
                    <a:pt x="170053" y="26670"/>
                  </a:lnTo>
                  <a:lnTo>
                    <a:pt x="212598" y="17779"/>
                  </a:lnTo>
                  <a:lnTo>
                    <a:pt x="235076" y="16510"/>
                  </a:lnTo>
                  <a:lnTo>
                    <a:pt x="322495" y="16510"/>
                  </a:lnTo>
                  <a:lnTo>
                    <a:pt x="304292" y="10160"/>
                  </a:lnTo>
                  <a:lnTo>
                    <a:pt x="281686" y="3810"/>
                  </a:lnTo>
                  <a:lnTo>
                    <a:pt x="258191" y="0"/>
                  </a:lnTo>
                  <a:close/>
                </a:path>
                <a:path w="471170" h="469900">
                  <a:moveTo>
                    <a:pt x="322495" y="16510"/>
                  </a:moveTo>
                  <a:lnTo>
                    <a:pt x="235076" y="16510"/>
                  </a:lnTo>
                  <a:lnTo>
                    <a:pt x="257429" y="17779"/>
                  </a:lnTo>
                  <a:lnTo>
                    <a:pt x="279146" y="20320"/>
                  </a:lnTo>
                  <a:lnTo>
                    <a:pt x="320294" y="33020"/>
                  </a:lnTo>
                  <a:lnTo>
                    <a:pt x="357378" y="53339"/>
                  </a:lnTo>
                  <a:lnTo>
                    <a:pt x="389890" y="80010"/>
                  </a:lnTo>
                  <a:lnTo>
                    <a:pt x="416560" y="113029"/>
                  </a:lnTo>
                  <a:lnTo>
                    <a:pt x="436880" y="149860"/>
                  </a:lnTo>
                  <a:lnTo>
                    <a:pt x="449580" y="190500"/>
                  </a:lnTo>
                  <a:lnTo>
                    <a:pt x="454088" y="233679"/>
                  </a:lnTo>
                  <a:lnTo>
                    <a:pt x="454092" y="236220"/>
                  </a:lnTo>
                  <a:lnTo>
                    <a:pt x="453136" y="256539"/>
                  </a:lnTo>
                  <a:lnTo>
                    <a:pt x="444500" y="299720"/>
                  </a:lnTo>
                  <a:lnTo>
                    <a:pt x="427990" y="339089"/>
                  </a:lnTo>
                  <a:lnTo>
                    <a:pt x="404495" y="373379"/>
                  </a:lnTo>
                  <a:lnTo>
                    <a:pt x="374904" y="403860"/>
                  </a:lnTo>
                  <a:lnTo>
                    <a:pt x="340106" y="426720"/>
                  </a:lnTo>
                  <a:lnTo>
                    <a:pt x="300863" y="443229"/>
                  </a:lnTo>
                  <a:lnTo>
                    <a:pt x="258318" y="452120"/>
                  </a:lnTo>
                  <a:lnTo>
                    <a:pt x="235838" y="453389"/>
                  </a:lnTo>
                  <a:lnTo>
                    <a:pt x="324696" y="453389"/>
                  </a:lnTo>
                  <a:lnTo>
                    <a:pt x="368173" y="429260"/>
                  </a:lnTo>
                  <a:lnTo>
                    <a:pt x="402844" y="400050"/>
                  </a:lnTo>
                  <a:lnTo>
                    <a:pt x="431292" y="365760"/>
                  </a:lnTo>
                  <a:lnTo>
                    <a:pt x="452882" y="325120"/>
                  </a:lnTo>
                  <a:lnTo>
                    <a:pt x="466344" y="280670"/>
                  </a:lnTo>
                  <a:lnTo>
                    <a:pt x="470916" y="233679"/>
                  </a:lnTo>
                  <a:lnTo>
                    <a:pt x="469519" y="209550"/>
                  </a:lnTo>
                  <a:lnTo>
                    <a:pt x="459994" y="163829"/>
                  </a:lnTo>
                  <a:lnTo>
                    <a:pt x="441960" y="121920"/>
                  </a:lnTo>
                  <a:lnTo>
                    <a:pt x="416433" y="83820"/>
                  </a:lnTo>
                  <a:lnTo>
                    <a:pt x="384301" y="52070"/>
                  </a:lnTo>
                  <a:lnTo>
                    <a:pt x="346710" y="27939"/>
                  </a:lnTo>
                  <a:lnTo>
                    <a:pt x="326136" y="17779"/>
                  </a:lnTo>
                  <a:lnTo>
                    <a:pt x="322495" y="16510"/>
                  </a:lnTo>
                  <a:close/>
                </a:path>
                <a:path w="471170" h="469900">
                  <a:moveTo>
                    <a:pt x="235838" y="33020"/>
                  </a:moveTo>
                  <a:lnTo>
                    <a:pt x="195199" y="36829"/>
                  </a:lnTo>
                  <a:lnTo>
                    <a:pt x="157225" y="48260"/>
                  </a:lnTo>
                  <a:lnTo>
                    <a:pt x="122936" y="67310"/>
                  </a:lnTo>
                  <a:lnTo>
                    <a:pt x="92963" y="91439"/>
                  </a:lnTo>
                  <a:lnTo>
                    <a:pt x="68199" y="121920"/>
                  </a:lnTo>
                  <a:lnTo>
                    <a:pt x="49530" y="156210"/>
                  </a:lnTo>
                  <a:lnTo>
                    <a:pt x="37719" y="194310"/>
                  </a:lnTo>
                  <a:lnTo>
                    <a:pt x="33587" y="233679"/>
                  </a:lnTo>
                  <a:lnTo>
                    <a:pt x="33583" y="236220"/>
                  </a:lnTo>
                  <a:lnTo>
                    <a:pt x="34417" y="255270"/>
                  </a:lnTo>
                  <a:lnTo>
                    <a:pt x="42418" y="294639"/>
                  </a:lnTo>
                  <a:lnTo>
                    <a:pt x="57785" y="331470"/>
                  </a:lnTo>
                  <a:lnTo>
                    <a:pt x="79375" y="363220"/>
                  </a:lnTo>
                  <a:lnTo>
                    <a:pt x="106680" y="391160"/>
                  </a:lnTo>
                  <a:lnTo>
                    <a:pt x="138937" y="412750"/>
                  </a:lnTo>
                  <a:lnTo>
                    <a:pt x="175006" y="427989"/>
                  </a:lnTo>
                  <a:lnTo>
                    <a:pt x="214375" y="435610"/>
                  </a:lnTo>
                  <a:lnTo>
                    <a:pt x="235076" y="436879"/>
                  </a:lnTo>
                  <a:lnTo>
                    <a:pt x="255650" y="435610"/>
                  </a:lnTo>
                  <a:lnTo>
                    <a:pt x="275717" y="433070"/>
                  </a:lnTo>
                  <a:lnTo>
                    <a:pt x="295148" y="427989"/>
                  </a:lnTo>
                  <a:lnTo>
                    <a:pt x="313690" y="421639"/>
                  </a:lnTo>
                  <a:lnTo>
                    <a:pt x="316211" y="420370"/>
                  </a:lnTo>
                  <a:lnTo>
                    <a:pt x="234187" y="420370"/>
                  </a:lnTo>
                  <a:lnTo>
                    <a:pt x="215137" y="419100"/>
                  </a:lnTo>
                  <a:lnTo>
                    <a:pt x="162306" y="405129"/>
                  </a:lnTo>
                  <a:lnTo>
                    <a:pt x="116712" y="377189"/>
                  </a:lnTo>
                  <a:lnTo>
                    <a:pt x="81153" y="337820"/>
                  </a:lnTo>
                  <a:lnTo>
                    <a:pt x="58166" y="288289"/>
                  </a:lnTo>
                  <a:lnTo>
                    <a:pt x="50292" y="233679"/>
                  </a:lnTo>
                  <a:lnTo>
                    <a:pt x="51308" y="214629"/>
                  </a:lnTo>
                  <a:lnTo>
                    <a:pt x="65278" y="161289"/>
                  </a:lnTo>
                  <a:lnTo>
                    <a:pt x="93345" y="116839"/>
                  </a:lnTo>
                  <a:lnTo>
                    <a:pt x="132969" y="81279"/>
                  </a:lnTo>
                  <a:lnTo>
                    <a:pt x="181737" y="57150"/>
                  </a:lnTo>
                  <a:lnTo>
                    <a:pt x="236728" y="49529"/>
                  </a:lnTo>
                  <a:lnTo>
                    <a:pt x="314451" y="49529"/>
                  </a:lnTo>
                  <a:lnTo>
                    <a:pt x="295910" y="41910"/>
                  </a:lnTo>
                  <a:lnTo>
                    <a:pt x="276606" y="36829"/>
                  </a:lnTo>
                  <a:lnTo>
                    <a:pt x="256540" y="34289"/>
                  </a:lnTo>
                  <a:lnTo>
                    <a:pt x="235838" y="33020"/>
                  </a:lnTo>
                  <a:close/>
                </a:path>
                <a:path w="471170" h="469900">
                  <a:moveTo>
                    <a:pt x="314451" y="49529"/>
                  </a:moveTo>
                  <a:lnTo>
                    <a:pt x="236728" y="49529"/>
                  </a:lnTo>
                  <a:lnTo>
                    <a:pt x="255778" y="50800"/>
                  </a:lnTo>
                  <a:lnTo>
                    <a:pt x="273938" y="53339"/>
                  </a:lnTo>
                  <a:lnTo>
                    <a:pt x="324866" y="72389"/>
                  </a:lnTo>
                  <a:lnTo>
                    <a:pt x="367284" y="105410"/>
                  </a:lnTo>
                  <a:lnTo>
                    <a:pt x="398907" y="147320"/>
                  </a:lnTo>
                  <a:lnTo>
                    <a:pt x="417068" y="199389"/>
                  </a:lnTo>
                  <a:lnTo>
                    <a:pt x="420624" y="236220"/>
                  </a:lnTo>
                  <a:lnTo>
                    <a:pt x="419608" y="255270"/>
                  </a:lnTo>
                  <a:lnTo>
                    <a:pt x="405638" y="308610"/>
                  </a:lnTo>
                  <a:lnTo>
                    <a:pt x="377571" y="354329"/>
                  </a:lnTo>
                  <a:lnTo>
                    <a:pt x="338074" y="389889"/>
                  </a:lnTo>
                  <a:lnTo>
                    <a:pt x="289433" y="412750"/>
                  </a:lnTo>
                  <a:lnTo>
                    <a:pt x="234187" y="420370"/>
                  </a:lnTo>
                  <a:lnTo>
                    <a:pt x="316211" y="420370"/>
                  </a:lnTo>
                  <a:lnTo>
                    <a:pt x="363600" y="391160"/>
                  </a:lnTo>
                  <a:lnTo>
                    <a:pt x="391033" y="363220"/>
                  </a:lnTo>
                  <a:lnTo>
                    <a:pt x="412876" y="331470"/>
                  </a:lnTo>
                  <a:lnTo>
                    <a:pt x="428244" y="295910"/>
                  </a:lnTo>
                  <a:lnTo>
                    <a:pt x="436372" y="256539"/>
                  </a:lnTo>
                  <a:lnTo>
                    <a:pt x="437332" y="233679"/>
                  </a:lnTo>
                  <a:lnTo>
                    <a:pt x="436499" y="214629"/>
                  </a:lnTo>
                  <a:lnTo>
                    <a:pt x="428498" y="175260"/>
                  </a:lnTo>
                  <a:lnTo>
                    <a:pt x="413258" y="139700"/>
                  </a:lnTo>
                  <a:lnTo>
                    <a:pt x="391541" y="106679"/>
                  </a:lnTo>
                  <a:lnTo>
                    <a:pt x="364236" y="80010"/>
                  </a:lnTo>
                  <a:lnTo>
                    <a:pt x="332105" y="57150"/>
                  </a:lnTo>
                  <a:lnTo>
                    <a:pt x="314451" y="49529"/>
                  </a:lnTo>
                  <a:close/>
                </a:path>
              </a:pathLst>
            </a:custGeom>
            <a:solidFill>
              <a:srgbClr val="08B7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57200" y="2772282"/>
            <a:ext cx="838199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471035" algn="l"/>
                <a:tab pos="5511800" algn="l"/>
              </a:tabLst>
            </a:pPr>
            <a:r>
              <a:rPr sz="1600" b="1" dirty="0">
                <a:solidFill>
                  <a:srgbClr val="006FC0"/>
                </a:solidFill>
                <a:latin typeface="Georgia" panose="02040502050405020303" pitchFamily="18" charset="0"/>
                <a:cs typeface="Arial"/>
              </a:rPr>
              <a:t>C</a:t>
            </a:r>
            <a:r>
              <a:rPr sz="1600" b="1" spc="-195" dirty="0">
                <a:solidFill>
                  <a:srgbClr val="006FC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1600" b="1" dirty="0">
                <a:solidFill>
                  <a:srgbClr val="006FC0"/>
                </a:solidFill>
                <a:latin typeface="Georgia" panose="02040502050405020303" pitchFamily="18" charset="0"/>
                <a:cs typeface="Arial"/>
              </a:rPr>
              <a:t>A</a:t>
            </a:r>
            <a:r>
              <a:rPr sz="1600" b="1" spc="-245" dirty="0">
                <a:solidFill>
                  <a:srgbClr val="006FC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Georgia" panose="02040502050405020303" pitchFamily="18" charset="0"/>
                <a:cs typeface="Arial"/>
              </a:rPr>
              <a:t>L</a:t>
            </a:r>
            <a:r>
              <a:rPr sz="1600" b="1" spc="-200" dirty="0">
                <a:solidFill>
                  <a:srgbClr val="006FC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1600" b="1" dirty="0">
                <a:solidFill>
                  <a:srgbClr val="006FC0"/>
                </a:solidFill>
                <a:latin typeface="Georgia" panose="02040502050405020303" pitchFamily="18" charset="0"/>
                <a:cs typeface="Arial"/>
              </a:rPr>
              <a:t>C</a:t>
            </a:r>
            <a:r>
              <a:rPr sz="1600" b="1" spc="-195" dirty="0">
                <a:solidFill>
                  <a:srgbClr val="006FC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Georgia" panose="02040502050405020303" pitchFamily="18" charset="0"/>
                <a:cs typeface="Arial"/>
              </a:rPr>
              <a:t>I</a:t>
            </a:r>
            <a:r>
              <a:rPr sz="1600" b="1" spc="-195" dirty="0">
                <a:solidFill>
                  <a:srgbClr val="006FC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1600" b="1" dirty="0">
                <a:solidFill>
                  <a:srgbClr val="006FC0"/>
                </a:solidFill>
                <a:latin typeface="Georgia" panose="02040502050405020303" pitchFamily="18" charset="0"/>
                <a:cs typeface="Arial"/>
              </a:rPr>
              <a:t>U</a:t>
            </a:r>
            <a:r>
              <a:rPr sz="1600" b="1" spc="-195" dirty="0">
                <a:solidFill>
                  <a:srgbClr val="006FC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1600" b="1" dirty="0">
                <a:solidFill>
                  <a:srgbClr val="006FC0"/>
                </a:solidFill>
                <a:latin typeface="Georgia" panose="02040502050405020303" pitchFamily="18" charset="0"/>
                <a:cs typeface="Arial"/>
              </a:rPr>
              <a:t>M</a:t>
            </a:r>
            <a:r>
              <a:rPr sz="1600" b="1" spc="50" dirty="0">
                <a:solidFill>
                  <a:srgbClr val="006FC0"/>
                </a:solidFill>
                <a:latin typeface="Georgia" panose="02040502050405020303" pitchFamily="18" charset="0"/>
                <a:cs typeface="Arial"/>
              </a:rPr>
              <a:t>  </a:t>
            </a:r>
            <a:r>
              <a:rPr sz="1600" b="1" spc="-10" dirty="0">
                <a:solidFill>
                  <a:srgbClr val="006FC0"/>
                </a:solidFill>
                <a:latin typeface="Georgia" panose="02040502050405020303" pitchFamily="18" charset="0"/>
                <a:cs typeface="Arial"/>
              </a:rPr>
              <a:t>I</a:t>
            </a:r>
            <a:r>
              <a:rPr sz="1600" b="1" spc="-195" dirty="0">
                <a:solidFill>
                  <a:srgbClr val="006FC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1600" b="1" dirty="0">
                <a:solidFill>
                  <a:srgbClr val="006FC0"/>
                </a:solidFill>
                <a:latin typeface="Georgia" panose="02040502050405020303" pitchFamily="18" charset="0"/>
                <a:cs typeface="Arial"/>
              </a:rPr>
              <a:t>S</a:t>
            </a:r>
            <a:r>
              <a:rPr sz="1600" b="1" spc="25" dirty="0">
                <a:solidFill>
                  <a:srgbClr val="006FC0"/>
                </a:solidFill>
                <a:latin typeface="Georgia" panose="02040502050405020303" pitchFamily="18" charset="0"/>
                <a:cs typeface="Arial"/>
              </a:rPr>
              <a:t>  </a:t>
            </a:r>
            <a:r>
              <a:rPr sz="1600" b="1" spc="-10" dirty="0">
                <a:solidFill>
                  <a:srgbClr val="006FC0"/>
                </a:solidFill>
                <a:latin typeface="Georgia" panose="02040502050405020303" pitchFamily="18" charset="0"/>
                <a:cs typeface="Arial"/>
              </a:rPr>
              <a:t>T</a:t>
            </a:r>
            <a:r>
              <a:rPr sz="1600" b="1" spc="-200" dirty="0">
                <a:solidFill>
                  <a:srgbClr val="006FC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1600" b="1" dirty="0">
                <a:solidFill>
                  <a:srgbClr val="006FC0"/>
                </a:solidFill>
                <a:latin typeface="Georgia" panose="02040502050405020303" pitchFamily="18" charset="0"/>
                <a:cs typeface="Arial"/>
              </a:rPr>
              <a:t>H</a:t>
            </a:r>
            <a:r>
              <a:rPr sz="1600" b="1" spc="-195" dirty="0">
                <a:solidFill>
                  <a:srgbClr val="006FC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1600" b="1" dirty="0">
                <a:solidFill>
                  <a:srgbClr val="006FC0"/>
                </a:solidFill>
                <a:latin typeface="Georgia" panose="02040502050405020303" pitchFamily="18" charset="0"/>
                <a:cs typeface="Arial"/>
              </a:rPr>
              <a:t>E</a:t>
            </a:r>
            <a:r>
              <a:rPr sz="1600" b="1" spc="495" dirty="0">
                <a:solidFill>
                  <a:srgbClr val="006FC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1600" b="1" spc="-20" dirty="0">
                <a:solidFill>
                  <a:srgbClr val="006FC0"/>
                </a:solidFill>
                <a:latin typeface="Georgia" panose="02040502050405020303" pitchFamily="18" charset="0"/>
                <a:cs typeface="Arial"/>
              </a:rPr>
              <a:t>M</a:t>
            </a:r>
            <a:r>
              <a:rPr sz="1600" b="1" spc="-195" dirty="0">
                <a:solidFill>
                  <a:srgbClr val="006FC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1600" b="1" spc="-20" dirty="0">
                <a:solidFill>
                  <a:srgbClr val="006FC0"/>
                </a:solidFill>
                <a:latin typeface="Georgia" panose="02040502050405020303" pitchFamily="18" charset="0"/>
                <a:cs typeface="Arial"/>
              </a:rPr>
              <a:t>O</a:t>
            </a:r>
            <a:r>
              <a:rPr sz="1600" b="1" spc="-204" dirty="0">
                <a:solidFill>
                  <a:srgbClr val="006FC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1600" b="1" dirty="0">
                <a:solidFill>
                  <a:srgbClr val="006FC0"/>
                </a:solidFill>
                <a:latin typeface="Georgia" panose="02040502050405020303" pitchFamily="18" charset="0"/>
                <a:cs typeface="Arial"/>
              </a:rPr>
              <a:t>S</a:t>
            </a:r>
            <a:r>
              <a:rPr sz="1600" b="1" spc="-195" dirty="0">
                <a:solidFill>
                  <a:srgbClr val="006FC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1600" b="1" dirty="0">
                <a:solidFill>
                  <a:srgbClr val="006FC0"/>
                </a:solidFill>
                <a:latin typeface="Georgia" panose="02040502050405020303" pitchFamily="18" charset="0"/>
                <a:cs typeface="Arial"/>
              </a:rPr>
              <a:t>T</a:t>
            </a:r>
            <a:r>
              <a:rPr sz="1600" b="1" spc="450" dirty="0">
                <a:solidFill>
                  <a:srgbClr val="006FC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1600" b="1" dirty="0">
                <a:solidFill>
                  <a:srgbClr val="006FC0"/>
                </a:solidFill>
                <a:latin typeface="Georgia" panose="02040502050405020303" pitchFamily="18" charset="0"/>
                <a:cs typeface="Arial"/>
              </a:rPr>
              <a:t>A</a:t>
            </a:r>
            <a:r>
              <a:rPr sz="1600" b="1" spc="-245" dirty="0">
                <a:solidFill>
                  <a:srgbClr val="006FC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1600" b="1" dirty="0">
                <a:solidFill>
                  <a:srgbClr val="006FC0"/>
                </a:solidFill>
                <a:latin typeface="Georgia" panose="02040502050405020303" pitchFamily="18" charset="0"/>
                <a:cs typeface="Arial"/>
              </a:rPr>
              <a:t>B</a:t>
            </a:r>
            <a:r>
              <a:rPr sz="1600" b="1" spc="-195" dirty="0">
                <a:solidFill>
                  <a:srgbClr val="006FC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1600" b="1" dirty="0">
                <a:solidFill>
                  <a:srgbClr val="006FC0"/>
                </a:solidFill>
                <a:latin typeface="Georgia" panose="02040502050405020303" pitchFamily="18" charset="0"/>
                <a:cs typeface="Arial"/>
              </a:rPr>
              <a:t>U</a:t>
            </a:r>
            <a:r>
              <a:rPr sz="1600" b="1" spc="-195" dirty="0">
                <a:solidFill>
                  <a:srgbClr val="006FC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1600" b="1" dirty="0">
                <a:solidFill>
                  <a:srgbClr val="006FC0"/>
                </a:solidFill>
                <a:latin typeface="Georgia" panose="02040502050405020303" pitchFamily="18" charset="0"/>
                <a:cs typeface="Arial"/>
              </a:rPr>
              <a:t>N</a:t>
            </a:r>
            <a:r>
              <a:rPr sz="1600" b="1" spc="-195" dirty="0">
                <a:solidFill>
                  <a:srgbClr val="006FC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1600" b="1" dirty="0">
                <a:solidFill>
                  <a:srgbClr val="006FC0"/>
                </a:solidFill>
                <a:latin typeface="Georgia" panose="02040502050405020303" pitchFamily="18" charset="0"/>
                <a:cs typeface="Arial"/>
              </a:rPr>
              <a:t>D</a:t>
            </a:r>
            <a:r>
              <a:rPr sz="1600" b="1" spc="-185" dirty="0">
                <a:solidFill>
                  <a:srgbClr val="006FC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1600" b="1" dirty="0">
                <a:solidFill>
                  <a:srgbClr val="006FC0"/>
                </a:solidFill>
                <a:latin typeface="Georgia" panose="02040502050405020303" pitchFamily="18" charset="0"/>
                <a:cs typeface="Arial"/>
              </a:rPr>
              <a:t>A</a:t>
            </a:r>
            <a:r>
              <a:rPr sz="1600" b="1" spc="-245" dirty="0">
                <a:solidFill>
                  <a:srgbClr val="006FC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1600" b="1" dirty="0">
                <a:solidFill>
                  <a:srgbClr val="006FC0"/>
                </a:solidFill>
                <a:latin typeface="Georgia" panose="02040502050405020303" pitchFamily="18" charset="0"/>
                <a:cs typeface="Arial"/>
              </a:rPr>
              <a:t>N</a:t>
            </a:r>
            <a:r>
              <a:rPr sz="1600" b="1" spc="-195" dirty="0">
                <a:solidFill>
                  <a:srgbClr val="006FC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lang="en-US" sz="1600" b="1" spc="-50" dirty="0">
                <a:solidFill>
                  <a:srgbClr val="006FC0"/>
                </a:solidFill>
                <a:latin typeface="Georgia" panose="02040502050405020303" pitchFamily="18" charset="0"/>
                <a:cs typeface="Arial"/>
              </a:rPr>
              <a:t>T </a:t>
            </a:r>
            <a:r>
              <a:rPr sz="1600" b="1" dirty="0">
                <a:solidFill>
                  <a:srgbClr val="006FC0"/>
                </a:solidFill>
                <a:latin typeface="Georgia" panose="02040502050405020303" pitchFamily="18" charset="0"/>
                <a:cs typeface="Arial"/>
              </a:rPr>
              <a:t>C</a:t>
            </a:r>
            <a:r>
              <a:rPr sz="1600" b="1" spc="-175" dirty="0">
                <a:solidFill>
                  <a:srgbClr val="006FC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1600" b="1" dirty="0">
                <a:solidFill>
                  <a:srgbClr val="006FC0"/>
                </a:solidFill>
                <a:latin typeface="Georgia" panose="02040502050405020303" pitchFamily="18" charset="0"/>
                <a:cs typeface="Arial"/>
              </a:rPr>
              <a:t>AT</a:t>
            </a:r>
            <a:r>
              <a:rPr sz="1600" b="1" spc="-185" dirty="0">
                <a:solidFill>
                  <a:srgbClr val="006FC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Georgia" panose="02040502050405020303" pitchFamily="18" charset="0"/>
                <a:cs typeface="Arial"/>
              </a:rPr>
              <a:t>I</a:t>
            </a:r>
            <a:r>
              <a:rPr sz="1600" b="1" spc="-175" dirty="0">
                <a:solidFill>
                  <a:srgbClr val="006FC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1600" b="1" spc="-20" dirty="0">
                <a:solidFill>
                  <a:srgbClr val="006FC0"/>
                </a:solidFill>
                <a:latin typeface="Georgia" panose="02040502050405020303" pitchFamily="18" charset="0"/>
                <a:cs typeface="Arial"/>
              </a:rPr>
              <a:t>O</a:t>
            </a:r>
            <a:r>
              <a:rPr sz="1600" b="1" spc="-185" dirty="0">
                <a:solidFill>
                  <a:srgbClr val="006FC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lang="en-US" sz="1600" b="1" spc="-50" dirty="0">
                <a:solidFill>
                  <a:srgbClr val="006FC0"/>
                </a:solidFill>
                <a:latin typeface="Georgia" panose="02040502050405020303" pitchFamily="18" charset="0"/>
                <a:cs typeface="Arial"/>
              </a:rPr>
              <a:t>N </a:t>
            </a:r>
            <a:r>
              <a:rPr sz="1600" b="1" spc="-10" dirty="0">
                <a:solidFill>
                  <a:srgbClr val="006FC0"/>
                </a:solidFill>
                <a:latin typeface="Georgia" panose="02040502050405020303" pitchFamily="18" charset="0"/>
                <a:cs typeface="Arial"/>
              </a:rPr>
              <a:t>I</a:t>
            </a:r>
            <a:r>
              <a:rPr sz="1600" b="1" spc="-195" dirty="0">
                <a:solidFill>
                  <a:srgbClr val="006FC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1600" b="1" spc="-50" dirty="0">
                <a:solidFill>
                  <a:srgbClr val="006FC0"/>
                </a:solidFill>
                <a:latin typeface="Georgia" panose="02040502050405020303" pitchFamily="18" charset="0"/>
                <a:cs typeface="Arial"/>
              </a:rPr>
              <a:t>N </a:t>
            </a:r>
            <a:r>
              <a:rPr sz="1600" b="1" dirty="0">
                <a:solidFill>
                  <a:srgbClr val="006FC0"/>
                </a:solidFill>
                <a:latin typeface="Georgia" panose="02040502050405020303" pitchFamily="18" charset="0"/>
                <a:cs typeface="Arial"/>
              </a:rPr>
              <a:t>H</a:t>
            </a:r>
            <a:r>
              <a:rPr sz="1600" b="1" spc="-195" dirty="0">
                <a:solidFill>
                  <a:srgbClr val="006FC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1600" b="1" dirty="0">
                <a:solidFill>
                  <a:srgbClr val="006FC0"/>
                </a:solidFill>
                <a:latin typeface="Georgia" panose="02040502050405020303" pitchFamily="18" charset="0"/>
                <a:cs typeface="Arial"/>
              </a:rPr>
              <a:t>U</a:t>
            </a:r>
            <a:r>
              <a:rPr sz="1600" b="1" spc="-195" dirty="0">
                <a:solidFill>
                  <a:srgbClr val="006FC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1600" b="1" spc="-20" dirty="0">
                <a:solidFill>
                  <a:srgbClr val="006FC0"/>
                </a:solidFill>
                <a:latin typeface="Georgia" panose="02040502050405020303" pitchFamily="18" charset="0"/>
                <a:cs typeface="Arial"/>
              </a:rPr>
              <a:t>M</a:t>
            </a:r>
            <a:r>
              <a:rPr sz="1600" b="1" spc="-195" dirty="0">
                <a:solidFill>
                  <a:srgbClr val="006FC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1600" b="1" dirty="0">
                <a:solidFill>
                  <a:srgbClr val="006FC0"/>
                </a:solidFill>
                <a:latin typeface="Georgia" panose="02040502050405020303" pitchFamily="18" charset="0"/>
                <a:cs typeface="Arial"/>
              </a:rPr>
              <a:t>A</a:t>
            </a:r>
            <a:r>
              <a:rPr sz="1600" b="1" spc="-245" dirty="0">
                <a:solidFill>
                  <a:srgbClr val="006FC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1600" b="1" dirty="0">
                <a:solidFill>
                  <a:srgbClr val="006FC0"/>
                </a:solidFill>
                <a:latin typeface="Georgia" panose="02040502050405020303" pitchFamily="18" charset="0"/>
                <a:cs typeface="Arial"/>
              </a:rPr>
              <a:t>N</a:t>
            </a:r>
            <a:r>
              <a:rPr sz="1600" b="1" spc="45" dirty="0">
                <a:solidFill>
                  <a:srgbClr val="006FC0"/>
                </a:solidFill>
                <a:latin typeface="Georgia" panose="02040502050405020303" pitchFamily="18" charset="0"/>
                <a:cs typeface="Arial"/>
              </a:rPr>
              <a:t>  </a:t>
            </a:r>
            <a:r>
              <a:rPr sz="1600" b="1" dirty="0">
                <a:solidFill>
                  <a:srgbClr val="006FC0"/>
                </a:solidFill>
                <a:latin typeface="Georgia" panose="02040502050405020303" pitchFamily="18" charset="0"/>
                <a:cs typeface="Arial"/>
              </a:rPr>
              <a:t>B</a:t>
            </a:r>
            <a:r>
              <a:rPr sz="1600" b="1" spc="-185" dirty="0">
                <a:solidFill>
                  <a:srgbClr val="006FC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1600" b="1" dirty="0">
                <a:solidFill>
                  <a:srgbClr val="006FC0"/>
                </a:solidFill>
                <a:latin typeface="Georgia" panose="02040502050405020303" pitchFamily="18" charset="0"/>
                <a:cs typeface="Arial"/>
              </a:rPr>
              <a:t>E</a:t>
            </a:r>
            <a:r>
              <a:rPr sz="1600" b="1" spc="-195" dirty="0">
                <a:solidFill>
                  <a:srgbClr val="006FC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Georgia" panose="02040502050405020303" pitchFamily="18" charset="0"/>
                <a:cs typeface="Arial"/>
              </a:rPr>
              <a:t>I</a:t>
            </a:r>
            <a:r>
              <a:rPr sz="1600" b="1" spc="-195" dirty="0">
                <a:solidFill>
                  <a:srgbClr val="006FC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1600" b="1" dirty="0">
                <a:solidFill>
                  <a:srgbClr val="006FC0"/>
                </a:solidFill>
                <a:latin typeface="Georgia" panose="02040502050405020303" pitchFamily="18" charset="0"/>
                <a:cs typeface="Arial"/>
              </a:rPr>
              <a:t>N</a:t>
            </a:r>
            <a:r>
              <a:rPr sz="1600" b="1" spc="-195" dirty="0">
                <a:solidFill>
                  <a:srgbClr val="006FC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1600" b="1" spc="-20" dirty="0">
                <a:solidFill>
                  <a:srgbClr val="006FC0"/>
                </a:solidFill>
                <a:latin typeface="Georgia" panose="02040502050405020303" pitchFamily="18" charset="0"/>
                <a:cs typeface="Arial"/>
              </a:rPr>
              <a:t>G</a:t>
            </a:r>
            <a:r>
              <a:rPr sz="1600" b="1" spc="-200" dirty="0">
                <a:solidFill>
                  <a:srgbClr val="006FC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1600" b="1" spc="-50" dirty="0">
                <a:solidFill>
                  <a:srgbClr val="006FC0"/>
                </a:solidFill>
                <a:latin typeface="Georgia" panose="02040502050405020303" pitchFamily="18" charset="0"/>
                <a:cs typeface="Arial"/>
              </a:rPr>
              <a:t>S</a:t>
            </a:r>
            <a:endParaRPr sz="1600" dirty="0">
              <a:latin typeface="Georgia" panose="02040502050405020303" pitchFamily="18" charset="0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xfrm>
            <a:off x="383540" y="1252446"/>
            <a:ext cx="6823836" cy="754258"/>
          </a:xfrm>
          <a:prstGeom prst="rect">
            <a:avLst/>
          </a:prstGeom>
        </p:spPr>
        <p:txBody>
          <a:bodyPr vert="horz" wrap="square" lIns="0" tIns="106883" rIns="0" bIns="0" rtlCol="0">
            <a:spAutoFit/>
          </a:bodyPr>
          <a:lstStyle/>
          <a:p>
            <a:pPr marL="2340610">
              <a:lnSpc>
                <a:spcPct val="100000"/>
              </a:lnSpc>
              <a:spcBef>
                <a:spcPts val="100"/>
              </a:spcBef>
            </a:pPr>
            <a:r>
              <a:rPr sz="4200" spc="-10" dirty="0">
                <a:solidFill>
                  <a:srgbClr val="FFFFFF"/>
                </a:solidFill>
                <a:latin typeface="Georgia" panose="02040502050405020303" pitchFamily="18" charset="0"/>
                <a:cs typeface="Arial"/>
              </a:rPr>
              <a:t>Hypercalcemia</a:t>
            </a:r>
            <a:endParaRPr sz="4200" dirty="0">
              <a:latin typeface="Georgia" panose="02040502050405020303" pitchFamily="18" charset="0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034" y="598917"/>
            <a:ext cx="4040927" cy="285067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81836" y="1108024"/>
            <a:ext cx="3476625" cy="6796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890">
              <a:lnSpc>
                <a:spcPts val="2690"/>
              </a:lnSpc>
              <a:spcBef>
                <a:spcPts val="100"/>
              </a:spcBef>
            </a:pPr>
            <a:r>
              <a:rPr sz="2400" b="1" dirty="0">
                <a:latin typeface="Georgia"/>
                <a:cs typeface="Georgia"/>
              </a:rPr>
              <a:t>Total</a:t>
            </a:r>
            <a:r>
              <a:rPr sz="2400" b="1" spc="-3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serum</a:t>
            </a:r>
            <a:r>
              <a:rPr sz="2400" b="1" spc="-20" dirty="0">
                <a:latin typeface="Georgia"/>
                <a:cs typeface="Georgia"/>
              </a:rPr>
              <a:t> </a:t>
            </a:r>
            <a:r>
              <a:rPr sz="2400" b="1" spc="-10" dirty="0">
                <a:latin typeface="Georgia"/>
                <a:cs typeface="Georgia"/>
              </a:rPr>
              <a:t>calcium</a:t>
            </a:r>
            <a:endParaRPr sz="2400" dirty="0">
              <a:latin typeface="Georgia"/>
              <a:cs typeface="Georgia"/>
            </a:endParaRPr>
          </a:p>
          <a:p>
            <a:pPr marL="12700">
              <a:lnSpc>
                <a:spcPts val="2490"/>
              </a:lnSpc>
            </a:pPr>
            <a:r>
              <a:rPr sz="2400" b="1" dirty="0">
                <a:latin typeface="Arial"/>
                <a:cs typeface="Arial"/>
              </a:rPr>
              <a:t>8.5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to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10.5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mg/dL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45735" y="580644"/>
            <a:ext cx="4069841" cy="288874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502021" y="1426590"/>
            <a:ext cx="2559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Tightly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regulated.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3336" y="3361944"/>
            <a:ext cx="4069841" cy="288721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231188" y="4590033"/>
            <a:ext cx="3176905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8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Ionized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calcium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4.4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to</a:t>
            </a:r>
            <a:endParaRPr sz="2400" dirty="0">
              <a:latin typeface="Arial"/>
              <a:cs typeface="Arial"/>
            </a:endParaRPr>
          </a:p>
          <a:p>
            <a:pPr marL="951230" marR="126364" indent="-817244">
              <a:lnSpc>
                <a:spcPts val="2470"/>
              </a:lnSpc>
              <a:spcBef>
                <a:spcPts val="225"/>
              </a:spcBef>
            </a:pPr>
            <a:r>
              <a:rPr sz="2400" b="1" dirty="0">
                <a:latin typeface="Arial"/>
                <a:cs typeface="Arial"/>
              </a:rPr>
              <a:t>5.</a:t>
            </a:r>
            <a:r>
              <a:rPr lang="en-US" sz="2400" b="1" dirty="0">
                <a:latin typeface="Arial"/>
                <a:cs typeface="Arial"/>
              </a:rPr>
              <a:t>5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mg/dL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45735" y="3361944"/>
            <a:ext cx="4146041" cy="288721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974463" y="4274566"/>
            <a:ext cx="3624579" cy="165227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marR="5080" indent="-9525" algn="ctr">
              <a:lnSpc>
                <a:spcPct val="86200"/>
              </a:lnSpc>
              <a:spcBef>
                <a:spcPts val="495"/>
              </a:spcBef>
            </a:pPr>
            <a:r>
              <a:rPr sz="2400" b="1" dirty="0">
                <a:latin typeface="Arial"/>
                <a:cs typeface="Arial"/>
              </a:rPr>
              <a:t>Must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always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be </a:t>
            </a:r>
            <a:r>
              <a:rPr sz="2400" b="1" dirty="0">
                <a:latin typeface="Arial"/>
                <a:cs typeface="Arial"/>
              </a:rPr>
              <a:t>considered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in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its </a:t>
            </a:r>
            <a:r>
              <a:rPr sz="2400" b="1" dirty="0">
                <a:latin typeface="Arial"/>
                <a:cs typeface="Arial"/>
              </a:rPr>
              <a:t>relationship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to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plasma </a:t>
            </a:r>
            <a:r>
              <a:rPr sz="2400" b="1" dirty="0">
                <a:latin typeface="Arial"/>
                <a:cs typeface="Arial"/>
              </a:rPr>
              <a:t>protein levels,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especially </a:t>
            </a:r>
            <a:r>
              <a:rPr sz="2400" b="1" dirty="0">
                <a:latin typeface="Arial"/>
                <a:cs typeface="Arial"/>
              </a:rPr>
              <a:t>serum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albumin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50920" y="2660904"/>
            <a:ext cx="2497074" cy="150952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143247" y="2851784"/>
            <a:ext cx="1316355" cy="101473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 marR="5080" indent="-1905" algn="ctr">
              <a:lnSpc>
                <a:spcPct val="85200"/>
              </a:lnSpc>
              <a:spcBef>
                <a:spcPts val="525"/>
              </a:spcBef>
            </a:pPr>
            <a:r>
              <a:rPr sz="2400" b="1" spc="-10" dirty="0">
                <a:latin typeface="Georgia"/>
                <a:cs typeface="Georgia"/>
              </a:rPr>
              <a:t>Normal serum Calcium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7828" y="150876"/>
            <a:ext cx="8842375" cy="6556375"/>
            <a:chOff x="147828" y="150876"/>
            <a:chExt cx="8842375" cy="6556375"/>
          </a:xfrm>
        </p:grpSpPr>
        <p:sp>
          <p:nvSpPr>
            <p:cNvPr id="3" name="object 3"/>
            <p:cNvSpPr/>
            <p:nvPr/>
          </p:nvSpPr>
          <p:spPr>
            <a:xfrm>
              <a:off x="149352" y="6388608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4" y="0"/>
                  </a:moveTo>
                  <a:lnTo>
                    <a:pt x="0" y="0"/>
                  </a:lnTo>
                  <a:lnTo>
                    <a:pt x="0" y="309371"/>
                  </a:lnTo>
                  <a:lnTo>
                    <a:pt x="8833104" y="309371"/>
                  </a:lnTo>
                  <a:lnTo>
                    <a:pt x="8833104" y="0"/>
                  </a:lnTo>
                  <a:close/>
                </a:path>
              </a:pathLst>
            </a:custGeom>
            <a:solidFill>
              <a:srgbClr val="0AD0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400" y="155448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6547104"/>
                  </a:moveTo>
                  <a:lnTo>
                    <a:pt x="8833104" y="6547104"/>
                  </a:lnTo>
                  <a:lnTo>
                    <a:pt x="8833104" y="0"/>
                  </a:lnTo>
                  <a:lnTo>
                    <a:pt x="0" y="0"/>
                  </a:lnTo>
                  <a:lnTo>
                    <a:pt x="0" y="6547104"/>
                  </a:lnTo>
                  <a:close/>
                </a:path>
              </a:pathLst>
            </a:custGeom>
            <a:ln w="9143">
              <a:solidFill>
                <a:srgbClr val="08B7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2400" y="1277112"/>
              <a:ext cx="8833485" cy="0"/>
            </a:xfrm>
            <a:custGeom>
              <a:avLst/>
              <a:gdLst/>
              <a:ahLst/>
              <a:cxnLst/>
              <a:rect l="l" t="t" r="r" b="b"/>
              <a:pathLst>
                <a:path w="8833485">
                  <a:moveTo>
                    <a:pt x="0" y="0"/>
                  </a:moveTo>
                  <a:lnTo>
                    <a:pt x="8833104" y="0"/>
                  </a:lnTo>
                </a:path>
              </a:pathLst>
            </a:custGeom>
            <a:ln w="9144">
              <a:solidFill>
                <a:srgbClr val="08B7B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67200" y="955547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609600" y="304800"/>
                  </a:moveTo>
                  <a:lnTo>
                    <a:pt x="605599" y="255384"/>
                  </a:lnTo>
                  <a:lnTo>
                    <a:pt x="594042" y="208483"/>
                  </a:lnTo>
                  <a:lnTo>
                    <a:pt x="575564" y="164757"/>
                  </a:lnTo>
                  <a:lnTo>
                    <a:pt x="550760" y="124815"/>
                  </a:lnTo>
                  <a:lnTo>
                    <a:pt x="520293" y="89306"/>
                  </a:lnTo>
                  <a:lnTo>
                    <a:pt x="484771" y="58826"/>
                  </a:lnTo>
                  <a:lnTo>
                    <a:pt x="444842" y="34036"/>
                  </a:lnTo>
                  <a:lnTo>
                    <a:pt x="401116" y="15544"/>
                  </a:lnTo>
                  <a:lnTo>
                    <a:pt x="354215" y="4000"/>
                  </a:lnTo>
                  <a:lnTo>
                    <a:pt x="304800" y="0"/>
                  </a:lnTo>
                  <a:lnTo>
                    <a:pt x="255371" y="4000"/>
                  </a:lnTo>
                  <a:lnTo>
                    <a:pt x="208470" y="15557"/>
                  </a:lnTo>
                  <a:lnTo>
                    <a:pt x="164744" y="34036"/>
                  </a:lnTo>
                  <a:lnTo>
                    <a:pt x="124815" y="58839"/>
                  </a:lnTo>
                  <a:lnTo>
                    <a:pt x="89293" y="89306"/>
                  </a:lnTo>
                  <a:lnTo>
                    <a:pt x="58826" y="124828"/>
                  </a:lnTo>
                  <a:lnTo>
                    <a:pt x="34023" y="164757"/>
                  </a:lnTo>
                  <a:lnTo>
                    <a:pt x="15544" y="208483"/>
                  </a:lnTo>
                  <a:lnTo>
                    <a:pt x="3987" y="255384"/>
                  </a:lnTo>
                  <a:lnTo>
                    <a:pt x="0" y="304800"/>
                  </a:lnTo>
                  <a:lnTo>
                    <a:pt x="3987" y="354228"/>
                  </a:lnTo>
                  <a:lnTo>
                    <a:pt x="15544" y="401129"/>
                  </a:lnTo>
                  <a:lnTo>
                    <a:pt x="34023" y="444855"/>
                  </a:lnTo>
                  <a:lnTo>
                    <a:pt x="58826" y="484797"/>
                  </a:lnTo>
                  <a:lnTo>
                    <a:pt x="89293" y="520306"/>
                  </a:lnTo>
                  <a:lnTo>
                    <a:pt x="124815" y="550773"/>
                  </a:lnTo>
                  <a:lnTo>
                    <a:pt x="164744" y="575576"/>
                  </a:lnTo>
                  <a:lnTo>
                    <a:pt x="208483" y="594055"/>
                  </a:lnTo>
                  <a:lnTo>
                    <a:pt x="255371" y="605612"/>
                  </a:lnTo>
                  <a:lnTo>
                    <a:pt x="304800" y="609600"/>
                  </a:lnTo>
                  <a:lnTo>
                    <a:pt x="354215" y="605612"/>
                  </a:lnTo>
                  <a:lnTo>
                    <a:pt x="401116" y="594055"/>
                  </a:lnTo>
                  <a:lnTo>
                    <a:pt x="444842" y="575576"/>
                  </a:lnTo>
                  <a:lnTo>
                    <a:pt x="484784" y="550773"/>
                  </a:lnTo>
                  <a:lnTo>
                    <a:pt x="520293" y="520306"/>
                  </a:lnTo>
                  <a:lnTo>
                    <a:pt x="550773" y="484784"/>
                  </a:lnTo>
                  <a:lnTo>
                    <a:pt x="575564" y="444855"/>
                  </a:lnTo>
                  <a:lnTo>
                    <a:pt x="594055" y="401116"/>
                  </a:lnTo>
                  <a:lnTo>
                    <a:pt x="605599" y="354228"/>
                  </a:lnTo>
                  <a:lnTo>
                    <a:pt x="609600" y="304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37304" y="1026667"/>
              <a:ext cx="471170" cy="469900"/>
            </a:xfrm>
            <a:custGeom>
              <a:avLst/>
              <a:gdLst/>
              <a:ahLst/>
              <a:cxnLst/>
              <a:rect l="l" t="t" r="r" b="b"/>
              <a:pathLst>
                <a:path w="471170" h="469900">
                  <a:moveTo>
                    <a:pt x="258191" y="0"/>
                  </a:moveTo>
                  <a:lnTo>
                    <a:pt x="234187" y="0"/>
                  </a:lnTo>
                  <a:lnTo>
                    <a:pt x="210058" y="1270"/>
                  </a:lnTo>
                  <a:lnTo>
                    <a:pt x="164211" y="10160"/>
                  </a:lnTo>
                  <a:lnTo>
                    <a:pt x="122300" y="29210"/>
                  </a:lnTo>
                  <a:lnTo>
                    <a:pt x="84836" y="54610"/>
                  </a:lnTo>
                  <a:lnTo>
                    <a:pt x="52959" y="86360"/>
                  </a:lnTo>
                  <a:lnTo>
                    <a:pt x="27940" y="124460"/>
                  </a:lnTo>
                  <a:lnTo>
                    <a:pt x="10160" y="166370"/>
                  </a:lnTo>
                  <a:lnTo>
                    <a:pt x="1016" y="212089"/>
                  </a:lnTo>
                  <a:lnTo>
                    <a:pt x="0" y="236220"/>
                  </a:lnTo>
                  <a:lnTo>
                    <a:pt x="1397" y="260350"/>
                  </a:lnTo>
                  <a:lnTo>
                    <a:pt x="11049" y="306070"/>
                  </a:lnTo>
                  <a:lnTo>
                    <a:pt x="29083" y="347979"/>
                  </a:lnTo>
                  <a:lnTo>
                    <a:pt x="54610" y="386079"/>
                  </a:lnTo>
                  <a:lnTo>
                    <a:pt x="86613" y="417829"/>
                  </a:lnTo>
                  <a:lnTo>
                    <a:pt x="124333" y="443229"/>
                  </a:lnTo>
                  <a:lnTo>
                    <a:pt x="166750" y="461010"/>
                  </a:lnTo>
                  <a:lnTo>
                    <a:pt x="212725" y="469900"/>
                  </a:lnTo>
                  <a:lnTo>
                    <a:pt x="236728" y="469900"/>
                  </a:lnTo>
                  <a:lnTo>
                    <a:pt x="260858" y="468629"/>
                  </a:lnTo>
                  <a:lnTo>
                    <a:pt x="284099" y="466089"/>
                  </a:lnTo>
                  <a:lnTo>
                    <a:pt x="306705" y="459739"/>
                  </a:lnTo>
                  <a:lnTo>
                    <a:pt x="324696" y="453389"/>
                  </a:lnTo>
                  <a:lnTo>
                    <a:pt x="213487" y="453389"/>
                  </a:lnTo>
                  <a:lnTo>
                    <a:pt x="191770" y="449579"/>
                  </a:lnTo>
                  <a:lnTo>
                    <a:pt x="150749" y="436879"/>
                  </a:lnTo>
                  <a:lnTo>
                    <a:pt x="113537" y="416560"/>
                  </a:lnTo>
                  <a:lnTo>
                    <a:pt x="81153" y="389889"/>
                  </a:lnTo>
                  <a:lnTo>
                    <a:pt x="54356" y="358139"/>
                  </a:lnTo>
                  <a:lnTo>
                    <a:pt x="34162" y="321310"/>
                  </a:lnTo>
                  <a:lnTo>
                    <a:pt x="21336" y="279400"/>
                  </a:lnTo>
                  <a:lnTo>
                    <a:pt x="16827" y="236220"/>
                  </a:lnTo>
                  <a:lnTo>
                    <a:pt x="16823" y="233679"/>
                  </a:lnTo>
                  <a:lnTo>
                    <a:pt x="17780" y="213360"/>
                  </a:lnTo>
                  <a:lnTo>
                    <a:pt x="26416" y="170179"/>
                  </a:lnTo>
                  <a:lnTo>
                    <a:pt x="43053" y="130810"/>
                  </a:lnTo>
                  <a:lnTo>
                    <a:pt x="66421" y="96520"/>
                  </a:lnTo>
                  <a:lnTo>
                    <a:pt x="96138" y="66039"/>
                  </a:lnTo>
                  <a:lnTo>
                    <a:pt x="130937" y="43179"/>
                  </a:lnTo>
                  <a:lnTo>
                    <a:pt x="170053" y="26670"/>
                  </a:lnTo>
                  <a:lnTo>
                    <a:pt x="212598" y="17779"/>
                  </a:lnTo>
                  <a:lnTo>
                    <a:pt x="235076" y="16510"/>
                  </a:lnTo>
                  <a:lnTo>
                    <a:pt x="322495" y="16510"/>
                  </a:lnTo>
                  <a:lnTo>
                    <a:pt x="304292" y="10160"/>
                  </a:lnTo>
                  <a:lnTo>
                    <a:pt x="281686" y="3810"/>
                  </a:lnTo>
                  <a:lnTo>
                    <a:pt x="258191" y="0"/>
                  </a:lnTo>
                  <a:close/>
                </a:path>
                <a:path w="471170" h="469900">
                  <a:moveTo>
                    <a:pt x="322495" y="16510"/>
                  </a:moveTo>
                  <a:lnTo>
                    <a:pt x="235076" y="16510"/>
                  </a:lnTo>
                  <a:lnTo>
                    <a:pt x="257429" y="17779"/>
                  </a:lnTo>
                  <a:lnTo>
                    <a:pt x="279146" y="20320"/>
                  </a:lnTo>
                  <a:lnTo>
                    <a:pt x="320294" y="33020"/>
                  </a:lnTo>
                  <a:lnTo>
                    <a:pt x="357378" y="53339"/>
                  </a:lnTo>
                  <a:lnTo>
                    <a:pt x="389890" y="80010"/>
                  </a:lnTo>
                  <a:lnTo>
                    <a:pt x="416560" y="113029"/>
                  </a:lnTo>
                  <a:lnTo>
                    <a:pt x="436880" y="149860"/>
                  </a:lnTo>
                  <a:lnTo>
                    <a:pt x="449580" y="190500"/>
                  </a:lnTo>
                  <a:lnTo>
                    <a:pt x="454088" y="233679"/>
                  </a:lnTo>
                  <a:lnTo>
                    <a:pt x="454092" y="236220"/>
                  </a:lnTo>
                  <a:lnTo>
                    <a:pt x="453136" y="256539"/>
                  </a:lnTo>
                  <a:lnTo>
                    <a:pt x="444500" y="299720"/>
                  </a:lnTo>
                  <a:lnTo>
                    <a:pt x="427990" y="339089"/>
                  </a:lnTo>
                  <a:lnTo>
                    <a:pt x="404495" y="373379"/>
                  </a:lnTo>
                  <a:lnTo>
                    <a:pt x="374904" y="403860"/>
                  </a:lnTo>
                  <a:lnTo>
                    <a:pt x="340106" y="426720"/>
                  </a:lnTo>
                  <a:lnTo>
                    <a:pt x="300863" y="444500"/>
                  </a:lnTo>
                  <a:lnTo>
                    <a:pt x="258318" y="452120"/>
                  </a:lnTo>
                  <a:lnTo>
                    <a:pt x="235838" y="453389"/>
                  </a:lnTo>
                  <a:lnTo>
                    <a:pt x="324696" y="453389"/>
                  </a:lnTo>
                  <a:lnTo>
                    <a:pt x="368173" y="429260"/>
                  </a:lnTo>
                  <a:lnTo>
                    <a:pt x="402844" y="400050"/>
                  </a:lnTo>
                  <a:lnTo>
                    <a:pt x="431292" y="365760"/>
                  </a:lnTo>
                  <a:lnTo>
                    <a:pt x="452882" y="325120"/>
                  </a:lnTo>
                  <a:lnTo>
                    <a:pt x="466344" y="281939"/>
                  </a:lnTo>
                  <a:lnTo>
                    <a:pt x="470916" y="233679"/>
                  </a:lnTo>
                  <a:lnTo>
                    <a:pt x="469519" y="209550"/>
                  </a:lnTo>
                  <a:lnTo>
                    <a:pt x="459994" y="163829"/>
                  </a:lnTo>
                  <a:lnTo>
                    <a:pt x="441960" y="121920"/>
                  </a:lnTo>
                  <a:lnTo>
                    <a:pt x="416433" y="85089"/>
                  </a:lnTo>
                  <a:lnTo>
                    <a:pt x="384301" y="52070"/>
                  </a:lnTo>
                  <a:lnTo>
                    <a:pt x="346710" y="27939"/>
                  </a:lnTo>
                  <a:lnTo>
                    <a:pt x="326136" y="17779"/>
                  </a:lnTo>
                  <a:lnTo>
                    <a:pt x="322495" y="16510"/>
                  </a:lnTo>
                  <a:close/>
                </a:path>
                <a:path w="471170" h="469900">
                  <a:moveTo>
                    <a:pt x="235838" y="33020"/>
                  </a:moveTo>
                  <a:lnTo>
                    <a:pt x="195199" y="36829"/>
                  </a:lnTo>
                  <a:lnTo>
                    <a:pt x="157225" y="49529"/>
                  </a:lnTo>
                  <a:lnTo>
                    <a:pt x="122936" y="67310"/>
                  </a:lnTo>
                  <a:lnTo>
                    <a:pt x="92963" y="92710"/>
                  </a:lnTo>
                  <a:lnTo>
                    <a:pt x="68199" y="121920"/>
                  </a:lnTo>
                  <a:lnTo>
                    <a:pt x="49530" y="156210"/>
                  </a:lnTo>
                  <a:lnTo>
                    <a:pt x="37719" y="194310"/>
                  </a:lnTo>
                  <a:lnTo>
                    <a:pt x="33591" y="233679"/>
                  </a:lnTo>
                  <a:lnTo>
                    <a:pt x="33583" y="236220"/>
                  </a:lnTo>
                  <a:lnTo>
                    <a:pt x="34417" y="255270"/>
                  </a:lnTo>
                  <a:lnTo>
                    <a:pt x="42418" y="294639"/>
                  </a:lnTo>
                  <a:lnTo>
                    <a:pt x="57785" y="331470"/>
                  </a:lnTo>
                  <a:lnTo>
                    <a:pt x="79375" y="363220"/>
                  </a:lnTo>
                  <a:lnTo>
                    <a:pt x="106680" y="391160"/>
                  </a:lnTo>
                  <a:lnTo>
                    <a:pt x="138937" y="412750"/>
                  </a:lnTo>
                  <a:lnTo>
                    <a:pt x="175006" y="427989"/>
                  </a:lnTo>
                  <a:lnTo>
                    <a:pt x="214375" y="435610"/>
                  </a:lnTo>
                  <a:lnTo>
                    <a:pt x="235076" y="436879"/>
                  </a:lnTo>
                  <a:lnTo>
                    <a:pt x="255650" y="435610"/>
                  </a:lnTo>
                  <a:lnTo>
                    <a:pt x="275717" y="433070"/>
                  </a:lnTo>
                  <a:lnTo>
                    <a:pt x="295148" y="427989"/>
                  </a:lnTo>
                  <a:lnTo>
                    <a:pt x="313690" y="421639"/>
                  </a:lnTo>
                  <a:lnTo>
                    <a:pt x="316211" y="420370"/>
                  </a:lnTo>
                  <a:lnTo>
                    <a:pt x="234187" y="420370"/>
                  </a:lnTo>
                  <a:lnTo>
                    <a:pt x="215137" y="419100"/>
                  </a:lnTo>
                  <a:lnTo>
                    <a:pt x="162306" y="405129"/>
                  </a:lnTo>
                  <a:lnTo>
                    <a:pt x="116712" y="377189"/>
                  </a:lnTo>
                  <a:lnTo>
                    <a:pt x="81153" y="337820"/>
                  </a:lnTo>
                  <a:lnTo>
                    <a:pt x="58166" y="289560"/>
                  </a:lnTo>
                  <a:lnTo>
                    <a:pt x="50292" y="233679"/>
                  </a:lnTo>
                  <a:lnTo>
                    <a:pt x="51308" y="214629"/>
                  </a:lnTo>
                  <a:lnTo>
                    <a:pt x="65278" y="162560"/>
                  </a:lnTo>
                  <a:lnTo>
                    <a:pt x="93345" y="116839"/>
                  </a:lnTo>
                  <a:lnTo>
                    <a:pt x="132969" y="81279"/>
                  </a:lnTo>
                  <a:lnTo>
                    <a:pt x="181737" y="57150"/>
                  </a:lnTo>
                  <a:lnTo>
                    <a:pt x="236728" y="49529"/>
                  </a:lnTo>
                  <a:lnTo>
                    <a:pt x="314451" y="49529"/>
                  </a:lnTo>
                  <a:lnTo>
                    <a:pt x="295910" y="41910"/>
                  </a:lnTo>
                  <a:lnTo>
                    <a:pt x="276606" y="36829"/>
                  </a:lnTo>
                  <a:lnTo>
                    <a:pt x="256540" y="34289"/>
                  </a:lnTo>
                  <a:lnTo>
                    <a:pt x="235838" y="33020"/>
                  </a:lnTo>
                  <a:close/>
                </a:path>
                <a:path w="471170" h="469900">
                  <a:moveTo>
                    <a:pt x="314451" y="49529"/>
                  </a:moveTo>
                  <a:lnTo>
                    <a:pt x="236728" y="49529"/>
                  </a:lnTo>
                  <a:lnTo>
                    <a:pt x="255778" y="50800"/>
                  </a:lnTo>
                  <a:lnTo>
                    <a:pt x="273938" y="53339"/>
                  </a:lnTo>
                  <a:lnTo>
                    <a:pt x="324866" y="72389"/>
                  </a:lnTo>
                  <a:lnTo>
                    <a:pt x="367284" y="105410"/>
                  </a:lnTo>
                  <a:lnTo>
                    <a:pt x="398907" y="148589"/>
                  </a:lnTo>
                  <a:lnTo>
                    <a:pt x="417068" y="199389"/>
                  </a:lnTo>
                  <a:lnTo>
                    <a:pt x="420624" y="236220"/>
                  </a:lnTo>
                  <a:lnTo>
                    <a:pt x="419608" y="255270"/>
                  </a:lnTo>
                  <a:lnTo>
                    <a:pt x="405638" y="308610"/>
                  </a:lnTo>
                  <a:lnTo>
                    <a:pt x="377571" y="354329"/>
                  </a:lnTo>
                  <a:lnTo>
                    <a:pt x="338074" y="389889"/>
                  </a:lnTo>
                  <a:lnTo>
                    <a:pt x="289433" y="412750"/>
                  </a:lnTo>
                  <a:lnTo>
                    <a:pt x="234187" y="420370"/>
                  </a:lnTo>
                  <a:lnTo>
                    <a:pt x="316211" y="420370"/>
                  </a:lnTo>
                  <a:lnTo>
                    <a:pt x="363600" y="391160"/>
                  </a:lnTo>
                  <a:lnTo>
                    <a:pt x="391033" y="364489"/>
                  </a:lnTo>
                  <a:lnTo>
                    <a:pt x="412876" y="331470"/>
                  </a:lnTo>
                  <a:lnTo>
                    <a:pt x="428244" y="295910"/>
                  </a:lnTo>
                  <a:lnTo>
                    <a:pt x="436372" y="256539"/>
                  </a:lnTo>
                  <a:lnTo>
                    <a:pt x="437332" y="233679"/>
                  </a:lnTo>
                  <a:lnTo>
                    <a:pt x="436499" y="214629"/>
                  </a:lnTo>
                  <a:lnTo>
                    <a:pt x="428498" y="175260"/>
                  </a:lnTo>
                  <a:lnTo>
                    <a:pt x="413258" y="139700"/>
                  </a:lnTo>
                  <a:lnTo>
                    <a:pt x="391541" y="106679"/>
                  </a:lnTo>
                  <a:lnTo>
                    <a:pt x="364236" y="80010"/>
                  </a:lnTo>
                  <a:lnTo>
                    <a:pt x="332105" y="57150"/>
                  </a:lnTo>
                  <a:lnTo>
                    <a:pt x="314451" y="49529"/>
                  </a:lnTo>
                  <a:close/>
                </a:path>
              </a:pathLst>
            </a:custGeom>
            <a:solidFill>
              <a:srgbClr val="08B7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4562855" y="1575816"/>
            <a:ext cx="9525" cy="4819015"/>
          </a:xfrm>
          <a:custGeom>
            <a:avLst/>
            <a:gdLst/>
            <a:ahLst/>
            <a:cxnLst/>
            <a:rect l="l" t="t" r="r" b="b"/>
            <a:pathLst>
              <a:path w="9525" h="4819015">
                <a:moveTo>
                  <a:pt x="0" y="4818888"/>
                </a:moveTo>
                <a:lnTo>
                  <a:pt x="9144" y="0"/>
                </a:lnTo>
              </a:path>
            </a:pathLst>
          </a:custGeom>
          <a:ln w="9144">
            <a:solidFill>
              <a:srgbClr val="04607A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19505" y="-121142"/>
            <a:ext cx="7886700" cy="1325563"/>
          </a:xfrm>
          <a:prstGeom prst="rect">
            <a:avLst/>
          </a:prstGeom>
        </p:spPr>
        <p:txBody>
          <a:bodyPr vert="horz" wrap="square" lIns="0" tIns="2083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6FC0"/>
                </a:solidFill>
              </a:rPr>
              <a:t>D.Dx</a:t>
            </a:r>
            <a:r>
              <a:rPr spc="-60" dirty="0">
                <a:solidFill>
                  <a:srgbClr val="006FC0"/>
                </a:solidFill>
              </a:rPr>
              <a:t> </a:t>
            </a:r>
            <a:r>
              <a:rPr dirty="0">
                <a:solidFill>
                  <a:srgbClr val="006FC0"/>
                </a:solidFill>
              </a:rPr>
              <a:t>of</a:t>
            </a:r>
            <a:r>
              <a:rPr spc="-55" dirty="0">
                <a:solidFill>
                  <a:srgbClr val="006FC0"/>
                </a:solidFill>
              </a:rPr>
              <a:t> </a:t>
            </a:r>
            <a:r>
              <a:rPr spc="-10" dirty="0">
                <a:solidFill>
                  <a:srgbClr val="006FC0"/>
                </a:solidFill>
              </a:rPr>
              <a:t>Hypercalcemia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80491" y="1395730"/>
            <a:ext cx="3808729" cy="4584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105"/>
              </a:spcBef>
              <a:buClr>
                <a:srgbClr val="0E6EC5"/>
              </a:buClr>
              <a:buSzPct val="84782"/>
              <a:buFont typeface="Segoe UI Symbol"/>
              <a:buChar char="⚫"/>
              <a:tabLst>
                <a:tab pos="286385" algn="l"/>
              </a:tabLst>
            </a:pPr>
            <a:r>
              <a:rPr sz="2300" b="1" spc="-10" dirty="0">
                <a:latin typeface="Georgia"/>
                <a:cs typeface="Georgia"/>
              </a:rPr>
              <a:t>Primary</a:t>
            </a:r>
            <a:endParaRPr sz="2300" dirty="0">
              <a:latin typeface="Georgia"/>
              <a:cs typeface="Georgia"/>
            </a:endParaRPr>
          </a:p>
          <a:p>
            <a:pPr marL="287020">
              <a:lnSpc>
                <a:spcPct val="100000"/>
              </a:lnSpc>
            </a:pPr>
            <a:r>
              <a:rPr sz="2300" b="1" spc="-10" dirty="0">
                <a:latin typeface="Georgia"/>
                <a:cs typeface="Georgia"/>
              </a:rPr>
              <a:t>hyperparathyroidism</a:t>
            </a:r>
            <a:endParaRPr sz="2300" dirty="0">
              <a:latin typeface="Georgia"/>
              <a:cs typeface="Georgia"/>
            </a:endParaRPr>
          </a:p>
          <a:p>
            <a:pPr marL="287020" marR="281305" indent="-274320">
              <a:lnSpc>
                <a:spcPct val="100000"/>
              </a:lnSpc>
              <a:spcBef>
                <a:spcPts val="550"/>
              </a:spcBef>
              <a:buClr>
                <a:srgbClr val="0E6EC5"/>
              </a:buClr>
              <a:buSzPct val="84782"/>
              <a:buFont typeface="Segoe UI Symbol"/>
              <a:buChar char="⚫"/>
              <a:tabLst>
                <a:tab pos="287020" algn="l"/>
              </a:tabLst>
            </a:pPr>
            <a:r>
              <a:rPr sz="2300" b="1" spc="-10" dirty="0">
                <a:latin typeface="Georgia"/>
                <a:cs typeface="Georgia"/>
              </a:rPr>
              <a:t>Tertiary hyperparathyroidism</a:t>
            </a:r>
            <a:endParaRPr sz="2300" dirty="0">
              <a:latin typeface="Georgia"/>
              <a:cs typeface="Georgia"/>
            </a:endParaRPr>
          </a:p>
          <a:p>
            <a:pPr marL="286385" indent="-273685">
              <a:lnSpc>
                <a:spcPct val="100000"/>
              </a:lnSpc>
              <a:spcBef>
                <a:spcPts val="555"/>
              </a:spcBef>
              <a:buClr>
                <a:srgbClr val="0E6EC5"/>
              </a:buClr>
              <a:buSzPct val="84782"/>
              <a:buFont typeface="Segoe UI Symbol"/>
              <a:buChar char="⚫"/>
              <a:tabLst>
                <a:tab pos="286385" algn="l"/>
              </a:tabLst>
            </a:pPr>
            <a:r>
              <a:rPr sz="2300" b="1" dirty="0">
                <a:latin typeface="Georgia"/>
                <a:cs typeface="Georgia"/>
              </a:rPr>
              <a:t>Familial</a:t>
            </a:r>
            <a:r>
              <a:rPr sz="2300" b="1" spc="-10" dirty="0">
                <a:latin typeface="Georgia"/>
                <a:cs typeface="Georgia"/>
              </a:rPr>
              <a:t> hypercalcemic</a:t>
            </a:r>
            <a:endParaRPr sz="2300" dirty="0">
              <a:latin typeface="Georgia"/>
              <a:cs typeface="Georgia"/>
            </a:endParaRPr>
          </a:p>
          <a:p>
            <a:pPr marL="287020">
              <a:lnSpc>
                <a:spcPct val="100000"/>
              </a:lnSpc>
            </a:pPr>
            <a:r>
              <a:rPr sz="2300" b="1" spc="-10" dirty="0">
                <a:latin typeface="Georgia"/>
                <a:cs typeface="Georgia"/>
              </a:rPr>
              <a:t>hypocalciuria</a:t>
            </a:r>
            <a:endParaRPr sz="2300" dirty="0">
              <a:latin typeface="Georgia"/>
              <a:cs typeface="Georgia"/>
            </a:endParaRPr>
          </a:p>
          <a:p>
            <a:pPr marL="286385" indent="-273685">
              <a:lnSpc>
                <a:spcPct val="100000"/>
              </a:lnSpc>
              <a:spcBef>
                <a:spcPts val="555"/>
              </a:spcBef>
              <a:buClr>
                <a:srgbClr val="0E6EC5"/>
              </a:buClr>
              <a:buSzPct val="84782"/>
              <a:buFont typeface="Segoe UI Symbol"/>
              <a:buChar char="⚫"/>
              <a:tabLst>
                <a:tab pos="286385" algn="l"/>
              </a:tabLst>
            </a:pPr>
            <a:r>
              <a:rPr sz="2300" b="1" dirty="0">
                <a:latin typeface="Georgia"/>
                <a:cs typeface="Georgia"/>
              </a:rPr>
              <a:t>Lithium</a:t>
            </a:r>
            <a:r>
              <a:rPr sz="2300" b="1" spc="-20" dirty="0">
                <a:latin typeface="Georgia"/>
                <a:cs typeface="Georgia"/>
              </a:rPr>
              <a:t> </a:t>
            </a:r>
            <a:r>
              <a:rPr sz="2300" b="1" spc="-10" dirty="0">
                <a:latin typeface="Georgia"/>
                <a:cs typeface="Georgia"/>
              </a:rPr>
              <a:t>therapy</a:t>
            </a:r>
            <a:endParaRPr sz="2300" dirty="0">
              <a:latin typeface="Georgia"/>
              <a:cs typeface="Georgia"/>
            </a:endParaRPr>
          </a:p>
          <a:p>
            <a:pPr marL="287020" marR="490220" indent="-274320">
              <a:lnSpc>
                <a:spcPct val="100000"/>
              </a:lnSpc>
              <a:spcBef>
                <a:spcPts val="550"/>
              </a:spcBef>
              <a:buClr>
                <a:srgbClr val="0E6EC5"/>
              </a:buClr>
              <a:buSzPct val="84782"/>
              <a:buFont typeface="Segoe UI Symbol"/>
              <a:buChar char="⚫"/>
              <a:tabLst>
                <a:tab pos="287020" algn="l"/>
              </a:tabLst>
            </a:pPr>
            <a:r>
              <a:rPr sz="2300" b="1" spc="-10" dirty="0">
                <a:latin typeface="Georgia"/>
                <a:cs typeface="Georgia"/>
              </a:rPr>
              <a:t>Paraneoplastic </a:t>
            </a:r>
            <a:r>
              <a:rPr sz="2300" b="1" dirty="0">
                <a:latin typeface="Georgia"/>
                <a:cs typeface="Georgia"/>
              </a:rPr>
              <a:t>syndrome</a:t>
            </a:r>
            <a:r>
              <a:rPr sz="2300" b="1" spc="-25" dirty="0">
                <a:latin typeface="Georgia"/>
                <a:cs typeface="Georgia"/>
              </a:rPr>
              <a:t> </a:t>
            </a:r>
            <a:r>
              <a:rPr sz="2300" b="1" spc="-10" dirty="0">
                <a:latin typeface="Georgia"/>
                <a:cs typeface="Georgia"/>
              </a:rPr>
              <a:t>(humoral </a:t>
            </a:r>
            <a:r>
              <a:rPr sz="2300" b="1" dirty="0">
                <a:latin typeface="Georgia"/>
                <a:cs typeface="Georgia"/>
              </a:rPr>
              <a:t>hypercalcemia</a:t>
            </a:r>
            <a:r>
              <a:rPr sz="2300" b="1" spc="-40" dirty="0">
                <a:latin typeface="Georgia"/>
                <a:cs typeface="Georgia"/>
              </a:rPr>
              <a:t> </a:t>
            </a:r>
            <a:r>
              <a:rPr sz="2300" b="1" spc="-25" dirty="0">
                <a:latin typeface="Georgia"/>
                <a:cs typeface="Georgia"/>
              </a:rPr>
              <a:t>of </a:t>
            </a:r>
            <a:r>
              <a:rPr sz="2300" b="1" spc="-10" dirty="0">
                <a:latin typeface="Georgia"/>
                <a:cs typeface="Georgia"/>
              </a:rPr>
              <a:t>malignancy)</a:t>
            </a:r>
            <a:endParaRPr sz="2300" dirty="0">
              <a:latin typeface="Georgia"/>
              <a:cs typeface="Georgia"/>
            </a:endParaRPr>
          </a:p>
          <a:p>
            <a:pPr marL="286385" indent="-273685">
              <a:lnSpc>
                <a:spcPct val="100000"/>
              </a:lnSpc>
              <a:spcBef>
                <a:spcPts val="555"/>
              </a:spcBef>
              <a:buClr>
                <a:srgbClr val="0E6EC5"/>
              </a:buClr>
              <a:buSzPct val="84782"/>
              <a:buFont typeface="Segoe UI Symbol"/>
              <a:buChar char="⚫"/>
              <a:tabLst>
                <a:tab pos="286385" algn="l"/>
              </a:tabLst>
            </a:pPr>
            <a:r>
              <a:rPr sz="2300" b="1" dirty="0">
                <a:latin typeface="Georgia"/>
                <a:cs typeface="Georgia"/>
              </a:rPr>
              <a:t>Osteolytic</a:t>
            </a:r>
            <a:r>
              <a:rPr sz="2300" b="1" spc="-70" dirty="0">
                <a:latin typeface="Georgia"/>
                <a:cs typeface="Georgia"/>
              </a:rPr>
              <a:t> </a:t>
            </a:r>
            <a:r>
              <a:rPr sz="2300" b="1" spc="-10" dirty="0">
                <a:latin typeface="Georgia"/>
                <a:cs typeface="Georgia"/>
              </a:rPr>
              <a:t>metastases</a:t>
            </a:r>
            <a:endParaRPr sz="2300" dirty="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79975" y="1326612"/>
            <a:ext cx="3850004" cy="409194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45"/>
              </a:spcBef>
              <a:buClr>
                <a:srgbClr val="0E6EC5"/>
              </a:buClr>
              <a:buSzPct val="84782"/>
              <a:buFont typeface="Segoe UI Symbol"/>
              <a:buChar char="⚫"/>
              <a:tabLst>
                <a:tab pos="287020" algn="l"/>
              </a:tabLst>
            </a:pPr>
            <a:r>
              <a:rPr sz="2300" b="1" dirty="0">
                <a:latin typeface="Georgia"/>
                <a:cs typeface="Georgia"/>
              </a:rPr>
              <a:t>Multiple</a:t>
            </a:r>
            <a:r>
              <a:rPr sz="2300" b="1" spc="-65" dirty="0">
                <a:latin typeface="Georgia"/>
                <a:cs typeface="Georgia"/>
              </a:rPr>
              <a:t> </a:t>
            </a:r>
            <a:r>
              <a:rPr sz="2300" b="1" spc="-10" dirty="0">
                <a:latin typeface="Georgia"/>
                <a:cs typeface="Georgia"/>
              </a:rPr>
              <a:t>myeloma</a:t>
            </a:r>
            <a:endParaRPr sz="2300" dirty="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555"/>
              </a:spcBef>
              <a:buClr>
                <a:srgbClr val="0E6EC5"/>
              </a:buClr>
              <a:buSzPct val="84782"/>
              <a:buFont typeface="Segoe UI Symbol"/>
              <a:buChar char="⚫"/>
              <a:tabLst>
                <a:tab pos="287020" algn="l"/>
              </a:tabLst>
            </a:pPr>
            <a:r>
              <a:rPr sz="2300" b="1" spc="-10" dirty="0">
                <a:latin typeface="Georgia"/>
                <a:cs typeface="Georgia"/>
              </a:rPr>
              <a:t>Drug-induced</a:t>
            </a:r>
            <a:endParaRPr sz="2300" dirty="0">
              <a:latin typeface="Georgia"/>
              <a:cs typeface="Georgia"/>
            </a:endParaRPr>
          </a:p>
          <a:p>
            <a:pPr marL="287020">
              <a:lnSpc>
                <a:spcPct val="100000"/>
              </a:lnSpc>
            </a:pPr>
            <a:r>
              <a:rPr sz="2300" b="1" spc="-10" dirty="0">
                <a:latin typeface="Georgia"/>
                <a:cs typeface="Georgia"/>
              </a:rPr>
              <a:t>hypercalcemia</a:t>
            </a:r>
            <a:endParaRPr sz="2300" dirty="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555"/>
              </a:spcBef>
              <a:buClr>
                <a:srgbClr val="0E6EC5"/>
              </a:buClr>
              <a:buSzPct val="84782"/>
              <a:buFont typeface="Segoe UI Symbol"/>
              <a:buChar char="⚫"/>
              <a:tabLst>
                <a:tab pos="287020" algn="l"/>
              </a:tabLst>
            </a:pPr>
            <a:r>
              <a:rPr sz="2300" b="1" dirty="0">
                <a:latin typeface="Georgia"/>
                <a:cs typeface="Georgia"/>
              </a:rPr>
              <a:t>Granulomatous</a:t>
            </a:r>
            <a:r>
              <a:rPr sz="2300" b="1" spc="-80" dirty="0">
                <a:latin typeface="Georgia"/>
                <a:cs typeface="Georgia"/>
              </a:rPr>
              <a:t> </a:t>
            </a:r>
            <a:r>
              <a:rPr sz="2300" b="1" spc="-10" dirty="0">
                <a:latin typeface="Georgia"/>
                <a:cs typeface="Georgia"/>
              </a:rPr>
              <a:t>disease</a:t>
            </a:r>
            <a:endParaRPr sz="2300" dirty="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550"/>
              </a:spcBef>
              <a:buClr>
                <a:srgbClr val="0E6EC5"/>
              </a:buClr>
              <a:buSzPct val="84782"/>
              <a:buFont typeface="Segoe UI Symbol"/>
              <a:buChar char="⚫"/>
              <a:tabLst>
                <a:tab pos="287020" algn="l"/>
              </a:tabLst>
            </a:pPr>
            <a:r>
              <a:rPr sz="2300" b="1" dirty="0">
                <a:latin typeface="Georgia"/>
                <a:cs typeface="Georgia"/>
              </a:rPr>
              <a:t>Hypervitaminosis</a:t>
            </a:r>
            <a:r>
              <a:rPr sz="2300" b="1" spc="-55" dirty="0">
                <a:latin typeface="Georgia"/>
                <a:cs typeface="Georgia"/>
              </a:rPr>
              <a:t> </a:t>
            </a:r>
            <a:r>
              <a:rPr sz="2300" b="1" spc="-50" dirty="0">
                <a:latin typeface="Georgia"/>
                <a:cs typeface="Georgia"/>
              </a:rPr>
              <a:t>D</a:t>
            </a:r>
            <a:endParaRPr sz="2300" dirty="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555"/>
              </a:spcBef>
              <a:buClr>
                <a:srgbClr val="0E6EC5"/>
              </a:buClr>
              <a:buSzPct val="84782"/>
              <a:buFont typeface="Segoe UI Symbol"/>
              <a:buChar char="⚫"/>
              <a:tabLst>
                <a:tab pos="287020" algn="l"/>
              </a:tabLst>
            </a:pPr>
            <a:r>
              <a:rPr sz="2300" b="1" spc="-10" dirty="0">
                <a:latin typeface="Georgia"/>
                <a:cs typeface="Georgia"/>
              </a:rPr>
              <a:t>Milk-</a:t>
            </a:r>
            <a:r>
              <a:rPr sz="2300" b="1" dirty="0">
                <a:latin typeface="Georgia"/>
                <a:cs typeface="Georgia"/>
              </a:rPr>
              <a:t>alkali</a:t>
            </a:r>
            <a:r>
              <a:rPr sz="2300" b="1" spc="-20" dirty="0">
                <a:latin typeface="Georgia"/>
                <a:cs typeface="Georgia"/>
              </a:rPr>
              <a:t> </a:t>
            </a:r>
            <a:r>
              <a:rPr sz="2300" b="1" spc="-10" dirty="0">
                <a:latin typeface="Georgia"/>
                <a:cs typeface="Georgia"/>
              </a:rPr>
              <a:t>syndrome</a:t>
            </a:r>
            <a:endParaRPr sz="2300" dirty="0">
              <a:latin typeface="Georgia"/>
              <a:cs typeface="Georgia"/>
            </a:endParaRPr>
          </a:p>
          <a:p>
            <a:pPr marL="287020" marR="847725" indent="-274955">
              <a:lnSpc>
                <a:spcPct val="100000"/>
              </a:lnSpc>
              <a:spcBef>
                <a:spcPts val="550"/>
              </a:spcBef>
              <a:buClr>
                <a:srgbClr val="0E6EC5"/>
              </a:buClr>
              <a:buSzPct val="84782"/>
              <a:buFont typeface="Segoe UI Symbol"/>
              <a:buChar char="⚫"/>
              <a:tabLst>
                <a:tab pos="287020" algn="l"/>
              </a:tabLst>
            </a:pPr>
            <a:r>
              <a:rPr sz="2300" b="1" spc="-10" dirty="0">
                <a:latin typeface="Georgia"/>
                <a:cs typeface="Georgia"/>
              </a:rPr>
              <a:t>Nonparathyroid </a:t>
            </a:r>
            <a:r>
              <a:rPr sz="2300" b="1" dirty="0">
                <a:latin typeface="Georgia"/>
                <a:cs typeface="Georgia"/>
              </a:rPr>
              <a:t>endocrine</a:t>
            </a:r>
            <a:r>
              <a:rPr sz="2300" b="1" spc="-30" dirty="0">
                <a:latin typeface="Georgia"/>
                <a:cs typeface="Georgia"/>
              </a:rPr>
              <a:t> </a:t>
            </a:r>
            <a:r>
              <a:rPr sz="2300" b="1" spc="-10" dirty="0">
                <a:latin typeface="Georgia"/>
                <a:cs typeface="Georgia"/>
              </a:rPr>
              <a:t>disease</a:t>
            </a:r>
            <a:endParaRPr sz="2300" dirty="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555"/>
              </a:spcBef>
              <a:buClr>
                <a:srgbClr val="0E6EC5"/>
              </a:buClr>
              <a:buSzPct val="84782"/>
              <a:buFont typeface="Segoe UI Symbol"/>
              <a:buChar char="⚫"/>
              <a:tabLst>
                <a:tab pos="287020" algn="l"/>
              </a:tabLst>
            </a:pPr>
            <a:r>
              <a:rPr sz="2300" b="1" spc="-10" dirty="0">
                <a:latin typeface="Georgia"/>
                <a:cs typeface="Georgia"/>
              </a:rPr>
              <a:t>Immobilization</a:t>
            </a:r>
            <a:endParaRPr sz="2300" dirty="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550"/>
              </a:spcBef>
              <a:buClr>
                <a:srgbClr val="0E6EC5"/>
              </a:buClr>
              <a:buSzPct val="84782"/>
              <a:buFont typeface="Segoe UI Symbol"/>
              <a:buChar char="⚫"/>
              <a:tabLst>
                <a:tab pos="287020" algn="l"/>
              </a:tabLst>
            </a:pPr>
            <a:r>
              <a:rPr sz="2300" b="1" spc="-10" dirty="0">
                <a:latin typeface="Georgia"/>
                <a:cs typeface="Georgia"/>
              </a:rPr>
              <a:t>Idiopathic</a:t>
            </a:r>
            <a:endParaRPr sz="23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2016</Words>
  <Application>Microsoft Office PowerPoint</Application>
  <PresentationFormat>On-screen Show (4:3)</PresentationFormat>
  <Paragraphs>338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Calibri</vt:lpstr>
      <vt:lpstr>Calibri Light</vt:lpstr>
      <vt:lpstr>Georgia</vt:lpstr>
      <vt:lpstr>Segoe UI Symbol</vt:lpstr>
      <vt:lpstr>Times New Roman</vt:lpstr>
      <vt:lpstr>Wingdings</vt:lpstr>
      <vt:lpstr>Office Theme</vt:lpstr>
      <vt:lpstr>1_Office Theme</vt:lpstr>
      <vt:lpstr>Parathyroid Diseases</vt:lpstr>
      <vt:lpstr>Embryology and Surgical Anatomy</vt:lpstr>
      <vt:lpstr>PowerPoint Presentation</vt:lpstr>
      <vt:lpstr>Relation to RLN</vt:lpstr>
      <vt:lpstr>Physiology :</vt:lpstr>
      <vt:lpstr>PowerPoint Presentation</vt:lpstr>
      <vt:lpstr>Hypercalcemia</vt:lpstr>
      <vt:lpstr>PowerPoint Presentation</vt:lpstr>
      <vt:lpstr>D.Dx of Hypercalcemia</vt:lpstr>
      <vt:lpstr>Primary Hyperparathyroidism (PHPT)</vt:lpstr>
      <vt:lpstr>Primary Hyperparathyroidism</vt:lpstr>
      <vt:lpstr>PowerPoint Presentation</vt:lpstr>
      <vt:lpstr>PowerPoint Presentation</vt:lpstr>
      <vt:lpstr>Diagnosis :</vt:lpstr>
      <vt:lpstr>PowerPoint Presentation</vt:lpstr>
      <vt:lpstr>Treatment</vt:lpstr>
      <vt:lpstr>PowerPoint Presentation</vt:lpstr>
      <vt:lpstr>Treatment</vt:lpstr>
      <vt:lpstr>PowerPoint Presentation</vt:lpstr>
      <vt:lpstr>Observation Vs. Operation</vt:lpstr>
      <vt:lpstr>Secondary Hyperparathyroidism</vt:lpstr>
      <vt:lpstr>Secondary Hyperparathyroidism</vt:lpstr>
      <vt:lpstr>Treatment</vt:lpstr>
      <vt:lpstr>PowerPoint Presentation</vt:lpstr>
      <vt:lpstr>Tertiary Hyperparathyroidism</vt:lpstr>
      <vt:lpstr>Surgery for Tertiary Hyperparathyroidism</vt:lpstr>
      <vt:lpstr>FAMILIAL HYPERCALCEMIC HYPOCALCIURIA  (FHH)</vt:lpstr>
      <vt:lpstr>PARATHYROID CANCER </vt:lpstr>
      <vt:lpstr>Elevated/normal PTH plus Hypercalcemia</vt:lpstr>
      <vt:lpstr>Hypercalcemia of malignancy</vt:lpstr>
      <vt:lpstr>MULTIPLE ENDOCRINE NEOPLASIA SYNDROMES</vt:lpstr>
      <vt:lpstr>MULTIPLE ENDOCRINE NEOPLASIA TYPE 1 (MEN-1) (3P’s)</vt:lpstr>
      <vt:lpstr>Screening: genetic testing first in all pts with family history</vt:lpstr>
      <vt:lpstr>Parathyroid Disease in MEN-1</vt:lpstr>
      <vt:lpstr>Treatment</vt:lpstr>
      <vt:lpstr>Multiple Endocrine Neoplasia Type 2A, Type 2B, And Familial Medullary Thyroid Carcinoma</vt:lpstr>
      <vt:lpstr>Screening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Adrenal and Parathyroid Surgical Disorders</dc:title>
  <dc:creator>Ali</dc:creator>
  <cp:lastModifiedBy>Osama alsallaq</cp:lastModifiedBy>
  <cp:revision>40</cp:revision>
  <dcterms:created xsi:type="dcterms:W3CDTF">2024-01-13T14:13:24Z</dcterms:created>
  <dcterms:modified xsi:type="dcterms:W3CDTF">2024-01-13T23:24:37Z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2024-01-13T00:00:00Z</vt:filetime>
  </property>
  <property fmtid="{D5CDD505-2E9C-101B-9397-08002B2CF9AE}" pid="5" name="Producer">
    <vt:lpwstr>Microsoft® PowerPoint® 2016</vt:lpwstr>
  </property>
</Properties>
</file>