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3" r:id="rId8"/>
    <p:sldId id="264" r:id="rId9"/>
    <p:sldId id="265" r:id="rId10"/>
    <p:sldId id="266" r:id="rId11"/>
    <p:sldId id="267" r:id="rId12"/>
    <p:sldId id="269" r:id="rId13"/>
    <p:sldId id="270" r:id="rId14"/>
    <p:sldId id="271" r:id="rId15"/>
    <p:sldId id="272" r:id="rId16"/>
    <p:sldId id="273" r:id="rId17"/>
    <p:sldId id="274" r:id="rId18"/>
    <p:sldId id="275" r:id="rId19"/>
    <p:sldId id="276" r:id="rId20"/>
    <p:sldId id="277" r:id="rId21"/>
    <p:sldId id="278" r:id="rId22"/>
    <p:sldId id="279" r:id="rId23"/>
    <p:sldId id="281" r:id="rId24"/>
    <p:sldId id="282" r:id="rId25"/>
    <p:sldId id="286" r:id="rId26"/>
    <p:sldId id="287" r:id="rId27"/>
    <p:sldId id="283" r:id="rId28"/>
    <p:sldId id="284" r:id="rId29"/>
    <p:sldId id="285" r:id="rId30"/>
    <p:sldId id="289" r:id="rId31"/>
    <p:sldId id="290" r:id="rId32"/>
    <p:sldId id="314" r:id="rId33"/>
    <p:sldId id="291" r:id="rId34"/>
    <p:sldId id="292" r:id="rId35"/>
    <p:sldId id="293" r:id="rId36"/>
    <p:sldId id="294" r:id="rId37"/>
    <p:sldId id="295" r:id="rId38"/>
    <p:sldId id="296" r:id="rId39"/>
    <p:sldId id="297" r:id="rId40"/>
    <p:sldId id="298" r:id="rId41"/>
    <p:sldId id="299" r:id="rId42"/>
    <p:sldId id="300" r:id="rId43"/>
    <p:sldId id="301" r:id="rId44"/>
    <p:sldId id="307" r:id="rId45"/>
    <p:sldId id="302" r:id="rId46"/>
    <p:sldId id="303" r:id="rId47"/>
    <p:sldId id="304" r:id="rId48"/>
    <p:sldId id="308" r:id="rId49"/>
    <p:sldId id="305" r:id="rId50"/>
    <p:sldId id="306" r:id="rId51"/>
    <p:sldId id="309" r:id="rId52"/>
    <p:sldId id="310" r:id="rId53"/>
    <p:sldId id="311" r:id="rId54"/>
    <p:sldId id="312" r:id="rId55"/>
    <p:sldId id="313" r:id="rId56"/>
  </p:sldIdLst>
  <p:sldSz cx="12192000" cy="6858000"/>
  <p:notesSz cx="6858000" cy="9144000"/>
  <p:defaultTextStyle>
    <a:defPPr>
      <a:defRPr lang="ar-J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61" autoAdjust="0"/>
    <p:restoredTop sz="94660"/>
  </p:normalViewPr>
  <p:slideViewPr>
    <p:cSldViewPr snapToGrid="0">
      <p:cViewPr varScale="1">
        <p:scale>
          <a:sx n="69" d="100"/>
          <a:sy n="69" d="100"/>
        </p:scale>
        <p:origin x="84"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5512A8-DB7E-479E-8F72-EAEDA780145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ar-JO"/>
          </a:p>
        </p:txBody>
      </p:sp>
      <p:sp>
        <p:nvSpPr>
          <p:cNvPr id="3" name="Subtitle 2">
            <a:extLst>
              <a:ext uri="{FF2B5EF4-FFF2-40B4-BE49-F238E27FC236}">
                <a16:creationId xmlns:a16="http://schemas.microsoft.com/office/drawing/2014/main" id="{D3B8A7EB-6DEF-4950-B0F4-EA25008FF3C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ar-JO"/>
          </a:p>
        </p:txBody>
      </p:sp>
      <p:sp>
        <p:nvSpPr>
          <p:cNvPr id="4" name="Date Placeholder 3">
            <a:extLst>
              <a:ext uri="{FF2B5EF4-FFF2-40B4-BE49-F238E27FC236}">
                <a16:creationId xmlns:a16="http://schemas.microsoft.com/office/drawing/2014/main" id="{D3F78C8B-02D4-4B2C-88A0-C55A5AC7B1D7}"/>
              </a:ext>
            </a:extLst>
          </p:cNvPr>
          <p:cNvSpPr>
            <a:spLocks noGrp="1"/>
          </p:cNvSpPr>
          <p:nvPr>
            <p:ph type="dt" sz="half" idx="10"/>
          </p:nvPr>
        </p:nvSpPr>
        <p:spPr/>
        <p:txBody>
          <a:bodyPr/>
          <a:lstStyle/>
          <a:p>
            <a:fld id="{58924084-CEB3-4CFA-9C74-DA550CFC88FB}" type="datetimeFigureOut">
              <a:rPr lang="ar-JO" smtClean="0"/>
              <a:t>14/06/1441</a:t>
            </a:fld>
            <a:endParaRPr lang="ar-JO"/>
          </a:p>
        </p:txBody>
      </p:sp>
      <p:sp>
        <p:nvSpPr>
          <p:cNvPr id="5" name="Footer Placeholder 4">
            <a:extLst>
              <a:ext uri="{FF2B5EF4-FFF2-40B4-BE49-F238E27FC236}">
                <a16:creationId xmlns:a16="http://schemas.microsoft.com/office/drawing/2014/main" id="{70CE454D-B286-4D8D-A326-3AAF01026541}"/>
              </a:ext>
            </a:extLst>
          </p:cNvPr>
          <p:cNvSpPr>
            <a:spLocks noGrp="1"/>
          </p:cNvSpPr>
          <p:nvPr>
            <p:ph type="ftr" sz="quarter" idx="11"/>
          </p:nvPr>
        </p:nvSpPr>
        <p:spPr/>
        <p:txBody>
          <a:bodyPr/>
          <a:lstStyle/>
          <a:p>
            <a:endParaRPr lang="ar-JO"/>
          </a:p>
        </p:txBody>
      </p:sp>
      <p:sp>
        <p:nvSpPr>
          <p:cNvPr id="6" name="Slide Number Placeholder 5">
            <a:extLst>
              <a:ext uri="{FF2B5EF4-FFF2-40B4-BE49-F238E27FC236}">
                <a16:creationId xmlns:a16="http://schemas.microsoft.com/office/drawing/2014/main" id="{6F2C3B17-00F2-4E2A-BA5A-9D3AF0D0241E}"/>
              </a:ext>
            </a:extLst>
          </p:cNvPr>
          <p:cNvSpPr>
            <a:spLocks noGrp="1"/>
          </p:cNvSpPr>
          <p:nvPr>
            <p:ph type="sldNum" sz="quarter" idx="12"/>
          </p:nvPr>
        </p:nvSpPr>
        <p:spPr/>
        <p:txBody>
          <a:bodyPr/>
          <a:lstStyle/>
          <a:p>
            <a:fld id="{BF544D11-4C78-4E34-8AC2-B750A1131A7B}" type="slidenum">
              <a:rPr lang="ar-JO" smtClean="0"/>
              <a:t>‹#›</a:t>
            </a:fld>
            <a:endParaRPr lang="ar-JO"/>
          </a:p>
        </p:txBody>
      </p:sp>
    </p:spTree>
    <p:extLst>
      <p:ext uri="{BB962C8B-B14F-4D97-AF65-F5344CB8AC3E}">
        <p14:creationId xmlns:p14="http://schemas.microsoft.com/office/powerpoint/2010/main" val="15100460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BF8CA8-C353-4CC7-A074-08BF54D7B9C6}"/>
              </a:ext>
            </a:extLst>
          </p:cNvPr>
          <p:cNvSpPr>
            <a:spLocks noGrp="1"/>
          </p:cNvSpPr>
          <p:nvPr>
            <p:ph type="title"/>
          </p:nvPr>
        </p:nvSpPr>
        <p:spPr/>
        <p:txBody>
          <a:bodyPr/>
          <a:lstStyle/>
          <a:p>
            <a:r>
              <a:rPr lang="en-US"/>
              <a:t>Click to edit Master title style</a:t>
            </a:r>
            <a:endParaRPr lang="ar-JO"/>
          </a:p>
        </p:txBody>
      </p:sp>
      <p:sp>
        <p:nvSpPr>
          <p:cNvPr id="3" name="Vertical Text Placeholder 2">
            <a:extLst>
              <a:ext uri="{FF2B5EF4-FFF2-40B4-BE49-F238E27FC236}">
                <a16:creationId xmlns:a16="http://schemas.microsoft.com/office/drawing/2014/main" id="{0338F773-8E3D-4EA0-AA7D-9EAC32838B1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JO"/>
          </a:p>
        </p:txBody>
      </p:sp>
      <p:sp>
        <p:nvSpPr>
          <p:cNvPr id="4" name="Date Placeholder 3">
            <a:extLst>
              <a:ext uri="{FF2B5EF4-FFF2-40B4-BE49-F238E27FC236}">
                <a16:creationId xmlns:a16="http://schemas.microsoft.com/office/drawing/2014/main" id="{2376E361-17BF-4196-9037-D89F22CCD9FC}"/>
              </a:ext>
            </a:extLst>
          </p:cNvPr>
          <p:cNvSpPr>
            <a:spLocks noGrp="1"/>
          </p:cNvSpPr>
          <p:nvPr>
            <p:ph type="dt" sz="half" idx="10"/>
          </p:nvPr>
        </p:nvSpPr>
        <p:spPr/>
        <p:txBody>
          <a:bodyPr/>
          <a:lstStyle/>
          <a:p>
            <a:fld id="{58924084-CEB3-4CFA-9C74-DA550CFC88FB}" type="datetimeFigureOut">
              <a:rPr lang="ar-JO" smtClean="0"/>
              <a:t>14/06/1441</a:t>
            </a:fld>
            <a:endParaRPr lang="ar-JO"/>
          </a:p>
        </p:txBody>
      </p:sp>
      <p:sp>
        <p:nvSpPr>
          <p:cNvPr id="5" name="Footer Placeholder 4">
            <a:extLst>
              <a:ext uri="{FF2B5EF4-FFF2-40B4-BE49-F238E27FC236}">
                <a16:creationId xmlns:a16="http://schemas.microsoft.com/office/drawing/2014/main" id="{7D59553C-86B5-494B-9702-B20F4CBD93C7}"/>
              </a:ext>
            </a:extLst>
          </p:cNvPr>
          <p:cNvSpPr>
            <a:spLocks noGrp="1"/>
          </p:cNvSpPr>
          <p:nvPr>
            <p:ph type="ftr" sz="quarter" idx="11"/>
          </p:nvPr>
        </p:nvSpPr>
        <p:spPr/>
        <p:txBody>
          <a:bodyPr/>
          <a:lstStyle/>
          <a:p>
            <a:endParaRPr lang="ar-JO"/>
          </a:p>
        </p:txBody>
      </p:sp>
      <p:sp>
        <p:nvSpPr>
          <p:cNvPr id="6" name="Slide Number Placeholder 5">
            <a:extLst>
              <a:ext uri="{FF2B5EF4-FFF2-40B4-BE49-F238E27FC236}">
                <a16:creationId xmlns:a16="http://schemas.microsoft.com/office/drawing/2014/main" id="{2F899E6B-F63E-4B1E-A911-019FF3BD77F1}"/>
              </a:ext>
            </a:extLst>
          </p:cNvPr>
          <p:cNvSpPr>
            <a:spLocks noGrp="1"/>
          </p:cNvSpPr>
          <p:nvPr>
            <p:ph type="sldNum" sz="quarter" idx="12"/>
          </p:nvPr>
        </p:nvSpPr>
        <p:spPr/>
        <p:txBody>
          <a:bodyPr/>
          <a:lstStyle/>
          <a:p>
            <a:fld id="{BF544D11-4C78-4E34-8AC2-B750A1131A7B}" type="slidenum">
              <a:rPr lang="ar-JO" smtClean="0"/>
              <a:t>‹#›</a:t>
            </a:fld>
            <a:endParaRPr lang="ar-JO"/>
          </a:p>
        </p:txBody>
      </p:sp>
    </p:spTree>
    <p:extLst>
      <p:ext uri="{BB962C8B-B14F-4D97-AF65-F5344CB8AC3E}">
        <p14:creationId xmlns:p14="http://schemas.microsoft.com/office/powerpoint/2010/main" val="4486658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BE3F05F-01B9-4377-95D9-AD50E91F85A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ar-JO"/>
          </a:p>
        </p:txBody>
      </p:sp>
      <p:sp>
        <p:nvSpPr>
          <p:cNvPr id="3" name="Vertical Text Placeholder 2">
            <a:extLst>
              <a:ext uri="{FF2B5EF4-FFF2-40B4-BE49-F238E27FC236}">
                <a16:creationId xmlns:a16="http://schemas.microsoft.com/office/drawing/2014/main" id="{7EE47610-5BBE-481D-93AB-7C904B4EFDC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JO"/>
          </a:p>
        </p:txBody>
      </p:sp>
      <p:sp>
        <p:nvSpPr>
          <p:cNvPr id="4" name="Date Placeholder 3">
            <a:extLst>
              <a:ext uri="{FF2B5EF4-FFF2-40B4-BE49-F238E27FC236}">
                <a16:creationId xmlns:a16="http://schemas.microsoft.com/office/drawing/2014/main" id="{48A37FC8-CBAC-42FB-BC61-20AC15D26100}"/>
              </a:ext>
            </a:extLst>
          </p:cNvPr>
          <p:cNvSpPr>
            <a:spLocks noGrp="1"/>
          </p:cNvSpPr>
          <p:nvPr>
            <p:ph type="dt" sz="half" idx="10"/>
          </p:nvPr>
        </p:nvSpPr>
        <p:spPr/>
        <p:txBody>
          <a:bodyPr/>
          <a:lstStyle/>
          <a:p>
            <a:fld id="{58924084-CEB3-4CFA-9C74-DA550CFC88FB}" type="datetimeFigureOut">
              <a:rPr lang="ar-JO" smtClean="0"/>
              <a:t>14/06/1441</a:t>
            </a:fld>
            <a:endParaRPr lang="ar-JO"/>
          </a:p>
        </p:txBody>
      </p:sp>
      <p:sp>
        <p:nvSpPr>
          <p:cNvPr id="5" name="Footer Placeholder 4">
            <a:extLst>
              <a:ext uri="{FF2B5EF4-FFF2-40B4-BE49-F238E27FC236}">
                <a16:creationId xmlns:a16="http://schemas.microsoft.com/office/drawing/2014/main" id="{274BAFDA-2B20-439F-B86B-FCB73DF1FCC5}"/>
              </a:ext>
            </a:extLst>
          </p:cNvPr>
          <p:cNvSpPr>
            <a:spLocks noGrp="1"/>
          </p:cNvSpPr>
          <p:nvPr>
            <p:ph type="ftr" sz="quarter" idx="11"/>
          </p:nvPr>
        </p:nvSpPr>
        <p:spPr/>
        <p:txBody>
          <a:bodyPr/>
          <a:lstStyle/>
          <a:p>
            <a:endParaRPr lang="ar-JO"/>
          </a:p>
        </p:txBody>
      </p:sp>
      <p:sp>
        <p:nvSpPr>
          <p:cNvPr id="6" name="Slide Number Placeholder 5">
            <a:extLst>
              <a:ext uri="{FF2B5EF4-FFF2-40B4-BE49-F238E27FC236}">
                <a16:creationId xmlns:a16="http://schemas.microsoft.com/office/drawing/2014/main" id="{FFA5E24D-A396-4ED6-9DE5-55957E1E8E8A}"/>
              </a:ext>
            </a:extLst>
          </p:cNvPr>
          <p:cNvSpPr>
            <a:spLocks noGrp="1"/>
          </p:cNvSpPr>
          <p:nvPr>
            <p:ph type="sldNum" sz="quarter" idx="12"/>
          </p:nvPr>
        </p:nvSpPr>
        <p:spPr/>
        <p:txBody>
          <a:bodyPr/>
          <a:lstStyle/>
          <a:p>
            <a:fld id="{BF544D11-4C78-4E34-8AC2-B750A1131A7B}" type="slidenum">
              <a:rPr lang="ar-JO" smtClean="0"/>
              <a:t>‹#›</a:t>
            </a:fld>
            <a:endParaRPr lang="ar-JO"/>
          </a:p>
        </p:txBody>
      </p:sp>
    </p:spTree>
    <p:extLst>
      <p:ext uri="{BB962C8B-B14F-4D97-AF65-F5344CB8AC3E}">
        <p14:creationId xmlns:p14="http://schemas.microsoft.com/office/powerpoint/2010/main" val="42005516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36E69A-949F-4D03-AD72-A379A5248FFC}"/>
              </a:ext>
            </a:extLst>
          </p:cNvPr>
          <p:cNvSpPr>
            <a:spLocks noGrp="1"/>
          </p:cNvSpPr>
          <p:nvPr>
            <p:ph type="title"/>
          </p:nvPr>
        </p:nvSpPr>
        <p:spPr/>
        <p:txBody>
          <a:bodyPr/>
          <a:lstStyle/>
          <a:p>
            <a:r>
              <a:rPr lang="en-US"/>
              <a:t>Click to edit Master title style</a:t>
            </a:r>
            <a:endParaRPr lang="ar-JO"/>
          </a:p>
        </p:txBody>
      </p:sp>
      <p:sp>
        <p:nvSpPr>
          <p:cNvPr id="3" name="Content Placeholder 2">
            <a:extLst>
              <a:ext uri="{FF2B5EF4-FFF2-40B4-BE49-F238E27FC236}">
                <a16:creationId xmlns:a16="http://schemas.microsoft.com/office/drawing/2014/main" id="{BC2E1E92-A164-4CDA-B36B-959E4E8C9DF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JO"/>
          </a:p>
        </p:txBody>
      </p:sp>
      <p:sp>
        <p:nvSpPr>
          <p:cNvPr id="4" name="Date Placeholder 3">
            <a:extLst>
              <a:ext uri="{FF2B5EF4-FFF2-40B4-BE49-F238E27FC236}">
                <a16:creationId xmlns:a16="http://schemas.microsoft.com/office/drawing/2014/main" id="{F24D9A4A-3FAE-4222-AE7E-B50B847F2DC3}"/>
              </a:ext>
            </a:extLst>
          </p:cNvPr>
          <p:cNvSpPr>
            <a:spLocks noGrp="1"/>
          </p:cNvSpPr>
          <p:nvPr>
            <p:ph type="dt" sz="half" idx="10"/>
          </p:nvPr>
        </p:nvSpPr>
        <p:spPr/>
        <p:txBody>
          <a:bodyPr/>
          <a:lstStyle/>
          <a:p>
            <a:fld id="{58924084-CEB3-4CFA-9C74-DA550CFC88FB}" type="datetimeFigureOut">
              <a:rPr lang="ar-JO" smtClean="0"/>
              <a:t>14/06/1441</a:t>
            </a:fld>
            <a:endParaRPr lang="ar-JO"/>
          </a:p>
        </p:txBody>
      </p:sp>
      <p:sp>
        <p:nvSpPr>
          <p:cNvPr id="5" name="Footer Placeholder 4">
            <a:extLst>
              <a:ext uri="{FF2B5EF4-FFF2-40B4-BE49-F238E27FC236}">
                <a16:creationId xmlns:a16="http://schemas.microsoft.com/office/drawing/2014/main" id="{464D4C74-63AB-4814-BA02-CAA23A14A67F}"/>
              </a:ext>
            </a:extLst>
          </p:cNvPr>
          <p:cNvSpPr>
            <a:spLocks noGrp="1"/>
          </p:cNvSpPr>
          <p:nvPr>
            <p:ph type="ftr" sz="quarter" idx="11"/>
          </p:nvPr>
        </p:nvSpPr>
        <p:spPr/>
        <p:txBody>
          <a:bodyPr/>
          <a:lstStyle/>
          <a:p>
            <a:endParaRPr lang="ar-JO"/>
          </a:p>
        </p:txBody>
      </p:sp>
      <p:sp>
        <p:nvSpPr>
          <p:cNvPr id="6" name="Slide Number Placeholder 5">
            <a:extLst>
              <a:ext uri="{FF2B5EF4-FFF2-40B4-BE49-F238E27FC236}">
                <a16:creationId xmlns:a16="http://schemas.microsoft.com/office/drawing/2014/main" id="{A634D816-34E2-4595-9FB3-EB34FCA817D7}"/>
              </a:ext>
            </a:extLst>
          </p:cNvPr>
          <p:cNvSpPr>
            <a:spLocks noGrp="1"/>
          </p:cNvSpPr>
          <p:nvPr>
            <p:ph type="sldNum" sz="quarter" idx="12"/>
          </p:nvPr>
        </p:nvSpPr>
        <p:spPr/>
        <p:txBody>
          <a:bodyPr/>
          <a:lstStyle/>
          <a:p>
            <a:fld id="{BF544D11-4C78-4E34-8AC2-B750A1131A7B}" type="slidenum">
              <a:rPr lang="ar-JO" smtClean="0"/>
              <a:t>‹#›</a:t>
            </a:fld>
            <a:endParaRPr lang="ar-JO"/>
          </a:p>
        </p:txBody>
      </p:sp>
    </p:spTree>
    <p:extLst>
      <p:ext uri="{BB962C8B-B14F-4D97-AF65-F5344CB8AC3E}">
        <p14:creationId xmlns:p14="http://schemas.microsoft.com/office/powerpoint/2010/main" val="295242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239240-CDDB-4252-BD70-E2C70482323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ar-JO"/>
          </a:p>
        </p:txBody>
      </p:sp>
      <p:sp>
        <p:nvSpPr>
          <p:cNvPr id="3" name="Text Placeholder 2">
            <a:extLst>
              <a:ext uri="{FF2B5EF4-FFF2-40B4-BE49-F238E27FC236}">
                <a16:creationId xmlns:a16="http://schemas.microsoft.com/office/drawing/2014/main" id="{DD555A1A-0D07-4039-A160-4918EDC8886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5157FF4-E0BB-4513-8EAA-814C4E857B9D}"/>
              </a:ext>
            </a:extLst>
          </p:cNvPr>
          <p:cNvSpPr>
            <a:spLocks noGrp="1"/>
          </p:cNvSpPr>
          <p:nvPr>
            <p:ph type="dt" sz="half" idx="10"/>
          </p:nvPr>
        </p:nvSpPr>
        <p:spPr/>
        <p:txBody>
          <a:bodyPr/>
          <a:lstStyle/>
          <a:p>
            <a:fld id="{58924084-CEB3-4CFA-9C74-DA550CFC88FB}" type="datetimeFigureOut">
              <a:rPr lang="ar-JO" smtClean="0"/>
              <a:t>14/06/1441</a:t>
            </a:fld>
            <a:endParaRPr lang="ar-JO"/>
          </a:p>
        </p:txBody>
      </p:sp>
      <p:sp>
        <p:nvSpPr>
          <p:cNvPr id="5" name="Footer Placeholder 4">
            <a:extLst>
              <a:ext uri="{FF2B5EF4-FFF2-40B4-BE49-F238E27FC236}">
                <a16:creationId xmlns:a16="http://schemas.microsoft.com/office/drawing/2014/main" id="{2D32F6A4-1E68-48D5-8210-1641621B61D8}"/>
              </a:ext>
            </a:extLst>
          </p:cNvPr>
          <p:cNvSpPr>
            <a:spLocks noGrp="1"/>
          </p:cNvSpPr>
          <p:nvPr>
            <p:ph type="ftr" sz="quarter" idx="11"/>
          </p:nvPr>
        </p:nvSpPr>
        <p:spPr/>
        <p:txBody>
          <a:bodyPr/>
          <a:lstStyle/>
          <a:p>
            <a:endParaRPr lang="ar-JO"/>
          </a:p>
        </p:txBody>
      </p:sp>
      <p:sp>
        <p:nvSpPr>
          <p:cNvPr id="6" name="Slide Number Placeholder 5">
            <a:extLst>
              <a:ext uri="{FF2B5EF4-FFF2-40B4-BE49-F238E27FC236}">
                <a16:creationId xmlns:a16="http://schemas.microsoft.com/office/drawing/2014/main" id="{74850C93-A69A-4E9E-90EA-A16465647851}"/>
              </a:ext>
            </a:extLst>
          </p:cNvPr>
          <p:cNvSpPr>
            <a:spLocks noGrp="1"/>
          </p:cNvSpPr>
          <p:nvPr>
            <p:ph type="sldNum" sz="quarter" idx="12"/>
          </p:nvPr>
        </p:nvSpPr>
        <p:spPr/>
        <p:txBody>
          <a:bodyPr/>
          <a:lstStyle/>
          <a:p>
            <a:fld id="{BF544D11-4C78-4E34-8AC2-B750A1131A7B}" type="slidenum">
              <a:rPr lang="ar-JO" smtClean="0"/>
              <a:t>‹#›</a:t>
            </a:fld>
            <a:endParaRPr lang="ar-JO"/>
          </a:p>
        </p:txBody>
      </p:sp>
    </p:spTree>
    <p:extLst>
      <p:ext uri="{BB962C8B-B14F-4D97-AF65-F5344CB8AC3E}">
        <p14:creationId xmlns:p14="http://schemas.microsoft.com/office/powerpoint/2010/main" val="24110485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EA1FE6-5323-4DE5-B444-D4B856582521}"/>
              </a:ext>
            </a:extLst>
          </p:cNvPr>
          <p:cNvSpPr>
            <a:spLocks noGrp="1"/>
          </p:cNvSpPr>
          <p:nvPr>
            <p:ph type="title"/>
          </p:nvPr>
        </p:nvSpPr>
        <p:spPr/>
        <p:txBody>
          <a:bodyPr/>
          <a:lstStyle/>
          <a:p>
            <a:r>
              <a:rPr lang="en-US"/>
              <a:t>Click to edit Master title style</a:t>
            </a:r>
            <a:endParaRPr lang="ar-JO"/>
          </a:p>
        </p:txBody>
      </p:sp>
      <p:sp>
        <p:nvSpPr>
          <p:cNvPr id="3" name="Content Placeholder 2">
            <a:extLst>
              <a:ext uri="{FF2B5EF4-FFF2-40B4-BE49-F238E27FC236}">
                <a16:creationId xmlns:a16="http://schemas.microsoft.com/office/drawing/2014/main" id="{28AC12A6-0F28-4860-8942-0EFB51B72A6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JO"/>
          </a:p>
        </p:txBody>
      </p:sp>
      <p:sp>
        <p:nvSpPr>
          <p:cNvPr id="4" name="Content Placeholder 3">
            <a:extLst>
              <a:ext uri="{FF2B5EF4-FFF2-40B4-BE49-F238E27FC236}">
                <a16:creationId xmlns:a16="http://schemas.microsoft.com/office/drawing/2014/main" id="{2454D5DB-3A17-40A8-971B-1FB9997542B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JO"/>
          </a:p>
        </p:txBody>
      </p:sp>
      <p:sp>
        <p:nvSpPr>
          <p:cNvPr id="5" name="Date Placeholder 4">
            <a:extLst>
              <a:ext uri="{FF2B5EF4-FFF2-40B4-BE49-F238E27FC236}">
                <a16:creationId xmlns:a16="http://schemas.microsoft.com/office/drawing/2014/main" id="{60EDF760-27A4-4E10-87FC-043705B6F762}"/>
              </a:ext>
            </a:extLst>
          </p:cNvPr>
          <p:cNvSpPr>
            <a:spLocks noGrp="1"/>
          </p:cNvSpPr>
          <p:nvPr>
            <p:ph type="dt" sz="half" idx="10"/>
          </p:nvPr>
        </p:nvSpPr>
        <p:spPr/>
        <p:txBody>
          <a:bodyPr/>
          <a:lstStyle/>
          <a:p>
            <a:fld id="{58924084-CEB3-4CFA-9C74-DA550CFC88FB}" type="datetimeFigureOut">
              <a:rPr lang="ar-JO" smtClean="0"/>
              <a:t>14/06/1441</a:t>
            </a:fld>
            <a:endParaRPr lang="ar-JO"/>
          </a:p>
        </p:txBody>
      </p:sp>
      <p:sp>
        <p:nvSpPr>
          <p:cNvPr id="6" name="Footer Placeholder 5">
            <a:extLst>
              <a:ext uri="{FF2B5EF4-FFF2-40B4-BE49-F238E27FC236}">
                <a16:creationId xmlns:a16="http://schemas.microsoft.com/office/drawing/2014/main" id="{33272117-229A-4F68-B7A0-E6DEEB56096C}"/>
              </a:ext>
            </a:extLst>
          </p:cNvPr>
          <p:cNvSpPr>
            <a:spLocks noGrp="1"/>
          </p:cNvSpPr>
          <p:nvPr>
            <p:ph type="ftr" sz="quarter" idx="11"/>
          </p:nvPr>
        </p:nvSpPr>
        <p:spPr/>
        <p:txBody>
          <a:bodyPr/>
          <a:lstStyle/>
          <a:p>
            <a:endParaRPr lang="ar-JO"/>
          </a:p>
        </p:txBody>
      </p:sp>
      <p:sp>
        <p:nvSpPr>
          <p:cNvPr id="7" name="Slide Number Placeholder 6">
            <a:extLst>
              <a:ext uri="{FF2B5EF4-FFF2-40B4-BE49-F238E27FC236}">
                <a16:creationId xmlns:a16="http://schemas.microsoft.com/office/drawing/2014/main" id="{C405CA2F-17DE-40C8-A67F-2415331020B9}"/>
              </a:ext>
            </a:extLst>
          </p:cNvPr>
          <p:cNvSpPr>
            <a:spLocks noGrp="1"/>
          </p:cNvSpPr>
          <p:nvPr>
            <p:ph type="sldNum" sz="quarter" idx="12"/>
          </p:nvPr>
        </p:nvSpPr>
        <p:spPr/>
        <p:txBody>
          <a:bodyPr/>
          <a:lstStyle/>
          <a:p>
            <a:fld id="{BF544D11-4C78-4E34-8AC2-B750A1131A7B}" type="slidenum">
              <a:rPr lang="ar-JO" smtClean="0"/>
              <a:t>‹#›</a:t>
            </a:fld>
            <a:endParaRPr lang="ar-JO"/>
          </a:p>
        </p:txBody>
      </p:sp>
    </p:spTree>
    <p:extLst>
      <p:ext uri="{BB962C8B-B14F-4D97-AF65-F5344CB8AC3E}">
        <p14:creationId xmlns:p14="http://schemas.microsoft.com/office/powerpoint/2010/main" val="2761940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F69E53-5D15-4ECA-A9ED-DBD3C00BAC34}"/>
              </a:ext>
            </a:extLst>
          </p:cNvPr>
          <p:cNvSpPr>
            <a:spLocks noGrp="1"/>
          </p:cNvSpPr>
          <p:nvPr>
            <p:ph type="title"/>
          </p:nvPr>
        </p:nvSpPr>
        <p:spPr>
          <a:xfrm>
            <a:off x="839788" y="365125"/>
            <a:ext cx="10515600" cy="1325563"/>
          </a:xfrm>
        </p:spPr>
        <p:txBody>
          <a:bodyPr/>
          <a:lstStyle/>
          <a:p>
            <a:r>
              <a:rPr lang="en-US"/>
              <a:t>Click to edit Master title style</a:t>
            </a:r>
            <a:endParaRPr lang="ar-JO"/>
          </a:p>
        </p:txBody>
      </p:sp>
      <p:sp>
        <p:nvSpPr>
          <p:cNvPr id="3" name="Text Placeholder 2">
            <a:extLst>
              <a:ext uri="{FF2B5EF4-FFF2-40B4-BE49-F238E27FC236}">
                <a16:creationId xmlns:a16="http://schemas.microsoft.com/office/drawing/2014/main" id="{7BF4AEFC-8DA0-4DBB-A803-C83E845D215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E120119-EA85-42D4-9F2A-893114BE714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JO"/>
          </a:p>
        </p:txBody>
      </p:sp>
      <p:sp>
        <p:nvSpPr>
          <p:cNvPr id="5" name="Text Placeholder 4">
            <a:extLst>
              <a:ext uri="{FF2B5EF4-FFF2-40B4-BE49-F238E27FC236}">
                <a16:creationId xmlns:a16="http://schemas.microsoft.com/office/drawing/2014/main" id="{3524970C-E112-4502-AFF6-0CD9BAA227E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7FAF068-74B6-46E8-AE7C-13EE9E82BEA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JO"/>
          </a:p>
        </p:txBody>
      </p:sp>
      <p:sp>
        <p:nvSpPr>
          <p:cNvPr id="7" name="Date Placeholder 6">
            <a:extLst>
              <a:ext uri="{FF2B5EF4-FFF2-40B4-BE49-F238E27FC236}">
                <a16:creationId xmlns:a16="http://schemas.microsoft.com/office/drawing/2014/main" id="{FA012045-BBFD-43C7-A718-B4B8FB795F18}"/>
              </a:ext>
            </a:extLst>
          </p:cNvPr>
          <p:cNvSpPr>
            <a:spLocks noGrp="1"/>
          </p:cNvSpPr>
          <p:nvPr>
            <p:ph type="dt" sz="half" idx="10"/>
          </p:nvPr>
        </p:nvSpPr>
        <p:spPr/>
        <p:txBody>
          <a:bodyPr/>
          <a:lstStyle/>
          <a:p>
            <a:fld id="{58924084-CEB3-4CFA-9C74-DA550CFC88FB}" type="datetimeFigureOut">
              <a:rPr lang="ar-JO" smtClean="0"/>
              <a:t>14/06/1441</a:t>
            </a:fld>
            <a:endParaRPr lang="ar-JO"/>
          </a:p>
        </p:txBody>
      </p:sp>
      <p:sp>
        <p:nvSpPr>
          <p:cNvPr id="8" name="Footer Placeholder 7">
            <a:extLst>
              <a:ext uri="{FF2B5EF4-FFF2-40B4-BE49-F238E27FC236}">
                <a16:creationId xmlns:a16="http://schemas.microsoft.com/office/drawing/2014/main" id="{2E82FEA1-00BE-4C2B-AEFA-4AC644BFE8E4}"/>
              </a:ext>
            </a:extLst>
          </p:cNvPr>
          <p:cNvSpPr>
            <a:spLocks noGrp="1"/>
          </p:cNvSpPr>
          <p:nvPr>
            <p:ph type="ftr" sz="quarter" idx="11"/>
          </p:nvPr>
        </p:nvSpPr>
        <p:spPr/>
        <p:txBody>
          <a:bodyPr/>
          <a:lstStyle/>
          <a:p>
            <a:endParaRPr lang="ar-JO"/>
          </a:p>
        </p:txBody>
      </p:sp>
      <p:sp>
        <p:nvSpPr>
          <p:cNvPr id="9" name="Slide Number Placeholder 8">
            <a:extLst>
              <a:ext uri="{FF2B5EF4-FFF2-40B4-BE49-F238E27FC236}">
                <a16:creationId xmlns:a16="http://schemas.microsoft.com/office/drawing/2014/main" id="{96B4C834-1972-4609-973A-81453B269486}"/>
              </a:ext>
            </a:extLst>
          </p:cNvPr>
          <p:cNvSpPr>
            <a:spLocks noGrp="1"/>
          </p:cNvSpPr>
          <p:nvPr>
            <p:ph type="sldNum" sz="quarter" idx="12"/>
          </p:nvPr>
        </p:nvSpPr>
        <p:spPr/>
        <p:txBody>
          <a:bodyPr/>
          <a:lstStyle/>
          <a:p>
            <a:fld id="{BF544D11-4C78-4E34-8AC2-B750A1131A7B}" type="slidenum">
              <a:rPr lang="ar-JO" smtClean="0"/>
              <a:t>‹#›</a:t>
            </a:fld>
            <a:endParaRPr lang="ar-JO"/>
          </a:p>
        </p:txBody>
      </p:sp>
    </p:spTree>
    <p:extLst>
      <p:ext uri="{BB962C8B-B14F-4D97-AF65-F5344CB8AC3E}">
        <p14:creationId xmlns:p14="http://schemas.microsoft.com/office/powerpoint/2010/main" val="12027922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707BDE-A1B5-4DD3-A185-883809EA0413}"/>
              </a:ext>
            </a:extLst>
          </p:cNvPr>
          <p:cNvSpPr>
            <a:spLocks noGrp="1"/>
          </p:cNvSpPr>
          <p:nvPr>
            <p:ph type="title"/>
          </p:nvPr>
        </p:nvSpPr>
        <p:spPr/>
        <p:txBody>
          <a:bodyPr/>
          <a:lstStyle/>
          <a:p>
            <a:r>
              <a:rPr lang="en-US"/>
              <a:t>Click to edit Master title style</a:t>
            </a:r>
            <a:endParaRPr lang="ar-JO"/>
          </a:p>
        </p:txBody>
      </p:sp>
      <p:sp>
        <p:nvSpPr>
          <p:cNvPr id="3" name="Date Placeholder 2">
            <a:extLst>
              <a:ext uri="{FF2B5EF4-FFF2-40B4-BE49-F238E27FC236}">
                <a16:creationId xmlns:a16="http://schemas.microsoft.com/office/drawing/2014/main" id="{CEE8DB69-DAF1-44B1-8816-94D77C669863}"/>
              </a:ext>
            </a:extLst>
          </p:cNvPr>
          <p:cNvSpPr>
            <a:spLocks noGrp="1"/>
          </p:cNvSpPr>
          <p:nvPr>
            <p:ph type="dt" sz="half" idx="10"/>
          </p:nvPr>
        </p:nvSpPr>
        <p:spPr/>
        <p:txBody>
          <a:bodyPr/>
          <a:lstStyle/>
          <a:p>
            <a:fld id="{58924084-CEB3-4CFA-9C74-DA550CFC88FB}" type="datetimeFigureOut">
              <a:rPr lang="ar-JO" smtClean="0"/>
              <a:t>14/06/1441</a:t>
            </a:fld>
            <a:endParaRPr lang="ar-JO"/>
          </a:p>
        </p:txBody>
      </p:sp>
      <p:sp>
        <p:nvSpPr>
          <p:cNvPr id="4" name="Footer Placeholder 3">
            <a:extLst>
              <a:ext uri="{FF2B5EF4-FFF2-40B4-BE49-F238E27FC236}">
                <a16:creationId xmlns:a16="http://schemas.microsoft.com/office/drawing/2014/main" id="{89270302-E7F6-44F1-95BA-A415B0FCBD3C}"/>
              </a:ext>
            </a:extLst>
          </p:cNvPr>
          <p:cNvSpPr>
            <a:spLocks noGrp="1"/>
          </p:cNvSpPr>
          <p:nvPr>
            <p:ph type="ftr" sz="quarter" idx="11"/>
          </p:nvPr>
        </p:nvSpPr>
        <p:spPr/>
        <p:txBody>
          <a:bodyPr/>
          <a:lstStyle/>
          <a:p>
            <a:endParaRPr lang="ar-JO"/>
          </a:p>
        </p:txBody>
      </p:sp>
      <p:sp>
        <p:nvSpPr>
          <p:cNvPr id="5" name="Slide Number Placeholder 4">
            <a:extLst>
              <a:ext uri="{FF2B5EF4-FFF2-40B4-BE49-F238E27FC236}">
                <a16:creationId xmlns:a16="http://schemas.microsoft.com/office/drawing/2014/main" id="{C1C3BB82-21B3-4593-8532-E70EE57AAD42}"/>
              </a:ext>
            </a:extLst>
          </p:cNvPr>
          <p:cNvSpPr>
            <a:spLocks noGrp="1"/>
          </p:cNvSpPr>
          <p:nvPr>
            <p:ph type="sldNum" sz="quarter" idx="12"/>
          </p:nvPr>
        </p:nvSpPr>
        <p:spPr/>
        <p:txBody>
          <a:bodyPr/>
          <a:lstStyle/>
          <a:p>
            <a:fld id="{BF544D11-4C78-4E34-8AC2-B750A1131A7B}" type="slidenum">
              <a:rPr lang="ar-JO" smtClean="0"/>
              <a:t>‹#›</a:t>
            </a:fld>
            <a:endParaRPr lang="ar-JO"/>
          </a:p>
        </p:txBody>
      </p:sp>
    </p:spTree>
    <p:extLst>
      <p:ext uri="{BB962C8B-B14F-4D97-AF65-F5344CB8AC3E}">
        <p14:creationId xmlns:p14="http://schemas.microsoft.com/office/powerpoint/2010/main" val="13071882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EC42AFD-95EF-44D1-BC30-5D96288B503F}"/>
              </a:ext>
            </a:extLst>
          </p:cNvPr>
          <p:cNvSpPr>
            <a:spLocks noGrp="1"/>
          </p:cNvSpPr>
          <p:nvPr>
            <p:ph type="dt" sz="half" idx="10"/>
          </p:nvPr>
        </p:nvSpPr>
        <p:spPr/>
        <p:txBody>
          <a:bodyPr/>
          <a:lstStyle/>
          <a:p>
            <a:fld id="{58924084-CEB3-4CFA-9C74-DA550CFC88FB}" type="datetimeFigureOut">
              <a:rPr lang="ar-JO" smtClean="0"/>
              <a:t>14/06/1441</a:t>
            </a:fld>
            <a:endParaRPr lang="ar-JO"/>
          </a:p>
        </p:txBody>
      </p:sp>
      <p:sp>
        <p:nvSpPr>
          <p:cNvPr id="3" name="Footer Placeholder 2">
            <a:extLst>
              <a:ext uri="{FF2B5EF4-FFF2-40B4-BE49-F238E27FC236}">
                <a16:creationId xmlns:a16="http://schemas.microsoft.com/office/drawing/2014/main" id="{5B31EFEB-98C7-49FA-8592-CE7DC35E39CA}"/>
              </a:ext>
            </a:extLst>
          </p:cNvPr>
          <p:cNvSpPr>
            <a:spLocks noGrp="1"/>
          </p:cNvSpPr>
          <p:nvPr>
            <p:ph type="ftr" sz="quarter" idx="11"/>
          </p:nvPr>
        </p:nvSpPr>
        <p:spPr/>
        <p:txBody>
          <a:bodyPr/>
          <a:lstStyle/>
          <a:p>
            <a:endParaRPr lang="ar-JO"/>
          </a:p>
        </p:txBody>
      </p:sp>
      <p:sp>
        <p:nvSpPr>
          <p:cNvPr id="4" name="Slide Number Placeholder 3">
            <a:extLst>
              <a:ext uri="{FF2B5EF4-FFF2-40B4-BE49-F238E27FC236}">
                <a16:creationId xmlns:a16="http://schemas.microsoft.com/office/drawing/2014/main" id="{BF13E1BE-095E-46C3-A723-402727F7F2EF}"/>
              </a:ext>
            </a:extLst>
          </p:cNvPr>
          <p:cNvSpPr>
            <a:spLocks noGrp="1"/>
          </p:cNvSpPr>
          <p:nvPr>
            <p:ph type="sldNum" sz="quarter" idx="12"/>
          </p:nvPr>
        </p:nvSpPr>
        <p:spPr/>
        <p:txBody>
          <a:bodyPr/>
          <a:lstStyle/>
          <a:p>
            <a:fld id="{BF544D11-4C78-4E34-8AC2-B750A1131A7B}" type="slidenum">
              <a:rPr lang="ar-JO" smtClean="0"/>
              <a:t>‹#›</a:t>
            </a:fld>
            <a:endParaRPr lang="ar-JO"/>
          </a:p>
        </p:txBody>
      </p:sp>
    </p:spTree>
    <p:extLst>
      <p:ext uri="{BB962C8B-B14F-4D97-AF65-F5344CB8AC3E}">
        <p14:creationId xmlns:p14="http://schemas.microsoft.com/office/powerpoint/2010/main" val="40601000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D38AD3-C61E-4ED3-B5E7-F57CED196B5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ar-JO"/>
          </a:p>
        </p:txBody>
      </p:sp>
      <p:sp>
        <p:nvSpPr>
          <p:cNvPr id="3" name="Content Placeholder 2">
            <a:extLst>
              <a:ext uri="{FF2B5EF4-FFF2-40B4-BE49-F238E27FC236}">
                <a16:creationId xmlns:a16="http://schemas.microsoft.com/office/drawing/2014/main" id="{5984205C-8878-4441-B2E9-061AA3ABDF7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JO"/>
          </a:p>
        </p:txBody>
      </p:sp>
      <p:sp>
        <p:nvSpPr>
          <p:cNvPr id="4" name="Text Placeholder 3">
            <a:extLst>
              <a:ext uri="{FF2B5EF4-FFF2-40B4-BE49-F238E27FC236}">
                <a16:creationId xmlns:a16="http://schemas.microsoft.com/office/drawing/2014/main" id="{26266589-3C6E-410E-9E42-09AC88DE8C8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7AF6B74-B196-48FD-BC64-8CA8C340AFF5}"/>
              </a:ext>
            </a:extLst>
          </p:cNvPr>
          <p:cNvSpPr>
            <a:spLocks noGrp="1"/>
          </p:cNvSpPr>
          <p:nvPr>
            <p:ph type="dt" sz="half" idx="10"/>
          </p:nvPr>
        </p:nvSpPr>
        <p:spPr/>
        <p:txBody>
          <a:bodyPr/>
          <a:lstStyle/>
          <a:p>
            <a:fld id="{58924084-CEB3-4CFA-9C74-DA550CFC88FB}" type="datetimeFigureOut">
              <a:rPr lang="ar-JO" smtClean="0"/>
              <a:t>14/06/1441</a:t>
            </a:fld>
            <a:endParaRPr lang="ar-JO"/>
          </a:p>
        </p:txBody>
      </p:sp>
      <p:sp>
        <p:nvSpPr>
          <p:cNvPr id="6" name="Footer Placeholder 5">
            <a:extLst>
              <a:ext uri="{FF2B5EF4-FFF2-40B4-BE49-F238E27FC236}">
                <a16:creationId xmlns:a16="http://schemas.microsoft.com/office/drawing/2014/main" id="{63319975-EC08-4716-858F-3745EA8E2B3B}"/>
              </a:ext>
            </a:extLst>
          </p:cNvPr>
          <p:cNvSpPr>
            <a:spLocks noGrp="1"/>
          </p:cNvSpPr>
          <p:nvPr>
            <p:ph type="ftr" sz="quarter" idx="11"/>
          </p:nvPr>
        </p:nvSpPr>
        <p:spPr/>
        <p:txBody>
          <a:bodyPr/>
          <a:lstStyle/>
          <a:p>
            <a:endParaRPr lang="ar-JO"/>
          </a:p>
        </p:txBody>
      </p:sp>
      <p:sp>
        <p:nvSpPr>
          <p:cNvPr id="7" name="Slide Number Placeholder 6">
            <a:extLst>
              <a:ext uri="{FF2B5EF4-FFF2-40B4-BE49-F238E27FC236}">
                <a16:creationId xmlns:a16="http://schemas.microsoft.com/office/drawing/2014/main" id="{60F95B53-A901-415F-9DAD-F7592670941A}"/>
              </a:ext>
            </a:extLst>
          </p:cNvPr>
          <p:cNvSpPr>
            <a:spLocks noGrp="1"/>
          </p:cNvSpPr>
          <p:nvPr>
            <p:ph type="sldNum" sz="quarter" idx="12"/>
          </p:nvPr>
        </p:nvSpPr>
        <p:spPr/>
        <p:txBody>
          <a:bodyPr/>
          <a:lstStyle/>
          <a:p>
            <a:fld id="{BF544D11-4C78-4E34-8AC2-B750A1131A7B}" type="slidenum">
              <a:rPr lang="ar-JO" smtClean="0"/>
              <a:t>‹#›</a:t>
            </a:fld>
            <a:endParaRPr lang="ar-JO"/>
          </a:p>
        </p:txBody>
      </p:sp>
    </p:spTree>
    <p:extLst>
      <p:ext uri="{BB962C8B-B14F-4D97-AF65-F5344CB8AC3E}">
        <p14:creationId xmlns:p14="http://schemas.microsoft.com/office/powerpoint/2010/main" val="38177440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0DEA7A-BEE7-4C60-A9FD-F01BE993E1C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ar-JO"/>
          </a:p>
        </p:txBody>
      </p:sp>
      <p:sp>
        <p:nvSpPr>
          <p:cNvPr id="3" name="Picture Placeholder 2">
            <a:extLst>
              <a:ext uri="{FF2B5EF4-FFF2-40B4-BE49-F238E27FC236}">
                <a16:creationId xmlns:a16="http://schemas.microsoft.com/office/drawing/2014/main" id="{BD216DA8-5200-4039-B315-5688F76B48F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JO"/>
          </a:p>
        </p:txBody>
      </p:sp>
      <p:sp>
        <p:nvSpPr>
          <p:cNvPr id="4" name="Text Placeholder 3">
            <a:extLst>
              <a:ext uri="{FF2B5EF4-FFF2-40B4-BE49-F238E27FC236}">
                <a16:creationId xmlns:a16="http://schemas.microsoft.com/office/drawing/2014/main" id="{3A4CD162-3E8C-4886-BDD2-1F8C48F11AC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7FDF8E0-23F7-411B-B30B-82437404DB15}"/>
              </a:ext>
            </a:extLst>
          </p:cNvPr>
          <p:cNvSpPr>
            <a:spLocks noGrp="1"/>
          </p:cNvSpPr>
          <p:nvPr>
            <p:ph type="dt" sz="half" idx="10"/>
          </p:nvPr>
        </p:nvSpPr>
        <p:spPr/>
        <p:txBody>
          <a:bodyPr/>
          <a:lstStyle/>
          <a:p>
            <a:fld id="{58924084-CEB3-4CFA-9C74-DA550CFC88FB}" type="datetimeFigureOut">
              <a:rPr lang="ar-JO" smtClean="0"/>
              <a:t>14/06/1441</a:t>
            </a:fld>
            <a:endParaRPr lang="ar-JO"/>
          </a:p>
        </p:txBody>
      </p:sp>
      <p:sp>
        <p:nvSpPr>
          <p:cNvPr id="6" name="Footer Placeholder 5">
            <a:extLst>
              <a:ext uri="{FF2B5EF4-FFF2-40B4-BE49-F238E27FC236}">
                <a16:creationId xmlns:a16="http://schemas.microsoft.com/office/drawing/2014/main" id="{AC75FBF2-ED78-4F91-8183-6B39B6782455}"/>
              </a:ext>
            </a:extLst>
          </p:cNvPr>
          <p:cNvSpPr>
            <a:spLocks noGrp="1"/>
          </p:cNvSpPr>
          <p:nvPr>
            <p:ph type="ftr" sz="quarter" idx="11"/>
          </p:nvPr>
        </p:nvSpPr>
        <p:spPr/>
        <p:txBody>
          <a:bodyPr/>
          <a:lstStyle/>
          <a:p>
            <a:endParaRPr lang="ar-JO"/>
          </a:p>
        </p:txBody>
      </p:sp>
      <p:sp>
        <p:nvSpPr>
          <p:cNvPr id="7" name="Slide Number Placeholder 6">
            <a:extLst>
              <a:ext uri="{FF2B5EF4-FFF2-40B4-BE49-F238E27FC236}">
                <a16:creationId xmlns:a16="http://schemas.microsoft.com/office/drawing/2014/main" id="{9909FF71-DF29-45C1-AAA4-33B54736DEA9}"/>
              </a:ext>
            </a:extLst>
          </p:cNvPr>
          <p:cNvSpPr>
            <a:spLocks noGrp="1"/>
          </p:cNvSpPr>
          <p:nvPr>
            <p:ph type="sldNum" sz="quarter" idx="12"/>
          </p:nvPr>
        </p:nvSpPr>
        <p:spPr/>
        <p:txBody>
          <a:bodyPr/>
          <a:lstStyle/>
          <a:p>
            <a:fld id="{BF544D11-4C78-4E34-8AC2-B750A1131A7B}" type="slidenum">
              <a:rPr lang="ar-JO" smtClean="0"/>
              <a:t>‹#›</a:t>
            </a:fld>
            <a:endParaRPr lang="ar-JO"/>
          </a:p>
        </p:txBody>
      </p:sp>
    </p:spTree>
    <p:extLst>
      <p:ext uri="{BB962C8B-B14F-4D97-AF65-F5344CB8AC3E}">
        <p14:creationId xmlns:p14="http://schemas.microsoft.com/office/powerpoint/2010/main" val="10293217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928CADC-A2BF-4F06-94B6-CD7FB2D94FE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ar-JO"/>
          </a:p>
        </p:txBody>
      </p:sp>
      <p:sp>
        <p:nvSpPr>
          <p:cNvPr id="3" name="Text Placeholder 2">
            <a:extLst>
              <a:ext uri="{FF2B5EF4-FFF2-40B4-BE49-F238E27FC236}">
                <a16:creationId xmlns:a16="http://schemas.microsoft.com/office/drawing/2014/main" id="{2383E5AA-2879-4C80-8295-FB24A20A64E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JO"/>
          </a:p>
        </p:txBody>
      </p:sp>
      <p:sp>
        <p:nvSpPr>
          <p:cNvPr id="4" name="Date Placeholder 3">
            <a:extLst>
              <a:ext uri="{FF2B5EF4-FFF2-40B4-BE49-F238E27FC236}">
                <a16:creationId xmlns:a16="http://schemas.microsoft.com/office/drawing/2014/main" id="{EB83F164-1DA8-47A5-ACCE-DC1CE80E275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8924084-CEB3-4CFA-9C74-DA550CFC88FB}" type="datetimeFigureOut">
              <a:rPr lang="ar-JO" smtClean="0"/>
              <a:t>14/06/1441</a:t>
            </a:fld>
            <a:endParaRPr lang="ar-JO"/>
          </a:p>
        </p:txBody>
      </p:sp>
      <p:sp>
        <p:nvSpPr>
          <p:cNvPr id="5" name="Footer Placeholder 4">
            <a:extLst>
              <a:ext uri="{FF2B5EF4-FFF2-40B4-BE49-F238E27FC236}">
                <a16:creationId xmlns:a16="http://schemas.microsoft.com/office/drawing/2014/main" id="{C8DC1B68-E866-4632-9B8E-07CA252A7FC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ar-JO"/>
          </a:p>
        </p:txBody>
      </p:sp>
      <p:sp>
        <p:nvSpPr>
          <p:cNvPr id="6" name="Slide Number Placeholder 5">
            <a:extLst>
              <a:ext uri="{FF2B5EF4-FFF2-40B4-BE49-F238E27FC236}">
                <a16:creationId xmlns:a16="http://schemas.microsoft.com/office/drawing/2014/main" id="{D57DD715-5AA3-4ECA-A0DE-4B72C386E10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F544D11-4C78-4E34-8AC2-B750A1131A7B}" type="slidenum">
              <a:rPr lang="ar-JO" smtClean="0"/>
              <a:t>‹#›</a:t>
            </a:fld>
            <a:endParaRPr lang="ar-JO"/>
          </a:p>
        </p:txBody>
      </p:sp>
    </p:spTree>
    <p:extLst>
      <p:ext uri="{BB962C8B-B14F-4D97-AF65-F5344CB8AC3E}">
        <p14:creationId xmlns:p14="http://schemas.microsoft.com/office/powerpoint/2010/main" val="14103906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J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2C8583-ACED-4283-B388-074B80AD51C6}"/>
              </a:ext>
            </a:extLst>
          </p:cNvPr>
          <p:cNvSpPr>
            <a:spLocks noGrp="1"/>
          </p:cNvSpPr>
          <p:nvPr>
            <p:ph type="ctrTitle"/>
          </p:nvPr>
        </p:nvSpPr>
        <p:spPr/>
        <p:txBody>
          <a:bodyPr>
            <a:normAutofit/>
          </a:bodyPr>
          <a:lstStyle/>
          <a:p>
            <a:r>
              <a:rPr lang="en-US" sz="8000" b="1" dirty="0"/>
              <a:t>Skin Tumors </a:t>
            </a:r>
            <a:br>
              <a:rPr lang="en-US" dirty="0"/>
            </a:br>
            <a:endParaRPr lang="ar-JO" dirty="0"/>
          </a:p>
        </p:txBody>
      </p:sp>
      <p:sp>
        <p:nvSpPr>
          <p:cNvPr id="3" name="Subtitle 2">
            <a:extLst>
              <a:ext uri="{FF2B5EF4-FFF2-40B4-BE49-F238E27FC236}">
                <a16:creationId xmlns:a16="http://schemas.microsoft.com/office/drawing/2014/main" id="{6AB1B247-293B-49C9-911B-BD79D19FE016}"/>
              </a:ext>
            </a:extLst>
          </p:cNvPr>
          <p:cNvSpPr>
            <a:spLocks noGrp="1"/>
          </p:cNvSpPr>
          <p:nvPr>
            <p:ph type="subTitle" idx="1"/>
          </p:nvPr>
        </p:nvSpPr>
        <p:spPr/>
        <p:txBody>
          <a:bodyPr>
            <a:normAutofit/>
          </a:bodyPr>
          <a:lstStyle/>
          <a:p>
            <a:r>
              <a:rPr lang="en-US" sz="4000" dirty="0"/>
              <a:t>Dr. Saleh </a:t>
            </a:r>
            <a:r>
              <a:rPr lang="en-US" sz="4000" dirty="0" err="1"/>
              <a:t>Abualhaj</a:t>
            </a:r>
            <a:endParaRPr lang="en-US" sz="4000" dirty="0"/>
          </a:p>
          <a:p>
            <a:r>
              <a:rPr lang="en-US" sz="4000" dirty="0"/>
              <a:t>Plastic Surgeon</a:t>
            </a:r>
            <a:endParaRPr lang="ar-JO" sz="4000" dirty="0"/>
          </a:p>
        </p:txBody>
      </p:sp>
    </p:spTree>
    <p:extLst>
      <p:ext uri="{BB962C8B-B14F-4D97-AF65-F5344CB8AC3E}">
        <p14:creationId xmlns:p14="http://schemas.microsoft.com/office/powerpoint/2010/main" val="15624066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C788A42-B5C9-40F9-8483-A0968D4D16A0}"/>
              </a:ext>
            </a:extLst>
          </p:cNvPr>
          <p:cNvSpPr>
            <a:spLocks noGrp="1"/>
          </p:cNvSpPr>
          <p:nvPr>
            <p:ph idx="1"/>
          </p:nvPr>
        </p:nvSpPr>
        <p:spPr>
          <a:xfrm>
            <a:off x="838200" y="530087"/>
            <a:ext cx="10515600" cy="5646876"/>
          </a:xfrm>
        </p:spPr>
        <p:txBody>
          <a:bodyPr>
            <a:normAutofit/>
          </a:bodyPr>
          <a:lstStyle/>
          <a:p>
            <a:pPr marL="0" indent="0">
              <a:buNone/>
            </a:pPr>
            <a:r>
              <a:rPr lang="en-US" b="1" dirty="0"/>
              <a:t>BCC disease biology and characteristics</a:t>
            </a:r>
          </a:p>
          <a:p>
            <a:pPr marL="0" indent="0">
              <a:buNone/>
            </a:pPr>
            <a:endParaRPr lang="en-US" b="1" dirty="0"/>
          </a:p>
          <a:p>
            <a:pPr marL="0" indent="0">
              <a:buNone/>
            </a:pPr>
            <a:r>
              <a:rPr lang="en-US" sz="1800" dirty="0"/>
              <a:t>A. Basal keratinocytes are the cell of origin, residing in the basal layer of the</a:t>
            </a:r>
          </a:p>
          <a:p>
            <a:pPr marL="0" indent="0">
              <a:buNone/>
            </a:pPr>
            <a:r>
              <a:rPr lang="en-US" sz="1800" dirty="0"/>
              <a:t>Epidermis at the </a:t>
            </a:r>
            <a:r>
              <a:rPr lang="en-US" sz="1800" dirty="0" err="1"/>
              <a:t>dermoepidermal</a:t>
            </a:r>
            <a:r>
              <a:rPr lang="en-US" sz="1800" dirty="0"/>
              <a:t> junction.</a:t>
            </a:r>
          </a:p>
          <a:p>
            <a:pPr marL="0" indent="0">
              <a:buNone/>
            </a:pPr>
            <a:endParaRPr lang="en-US" sz="1800" dirty="0"/>
          </a:p>
          <a:p>
            <a:pPr marL="0" indent="0">
              <a:buNone/>
            </a:pPr>
            <a:r>
              <a:rPr lang="en-US" sz="1800" dirty="0"/>
              <a:t>B. No universal clinical precursor lesion</a:t>
            </a:r>
          </a:p>
          <a:p>
            <a:pPr marL="0" indent="0">
              <a:buNone/>
            </a:pPr>
            <a:endParaRPr lang="en-US" sz="1800" dirty="0"/>
          </a:p>
          <a:p>
            <a:pPr marL="0" indent="0">
              <a:buNone/>
            </a:pPr>
            <a:r>
              <a:rPr lang="en-US" sz="1800" dirty="0"/>
              <a:t>C. BCC is most common in areas with high concentrations of pilosebaceous follicles and thus &gt;90% are found on the head and neck.</a:t>
            </a:r>
          </a:p>
          <a:p>
            <a:pPr marL="0" indent="0">
              <a:buNone/>
            </a:pPr>
            <a:endParaRPr lang="en-US" sz="1800" dirty="0"/>
          </a:p>
          <a:p>
            <a:pPr marL="0" indent="0">
              <a:buNone/>
            </a:pPr>
            <a:r>
              <a:rPr lang="en-US" sz="1800" dirty="0"/>
              <a:t>D. Metastasis is rare—termed “barely a cancer” by some researchers</a:t>
            </a:r>
          </a:p>
          <a:p>
            <a:pPr marL="0" indent="0">
              <a:buNone/>
            </a:pPr>
            <a:endParaRPr lang="en-US" sz="1800" dirty="0"/>
          </a:p>
          <a:p>
            <a:pPr marL="0" indent="0">
              <a:buNone/>
            </a:pPr>
            <a:r>
              <a:rPr lang="en-US" sz="1800" dirty="0"/>
              <a:t>E. Morbidity is caused by invasion of the tumor into underlying structures, including the sinuses, orbit, and brain. Typically, only a problem if neglected for many years.</a:t>
            </a:r>
            <a:endParaRPr lang="ar-JO" sz="1800" dirty="0"/>
          </a:p>
        </p:txBody>
      </p:sp>
    </p:spTree>
    <p:extLst>
      <p:ext uri="{BB962C8B-B14F-4D97-AF65-F5344CB8AC3E}">
        <p14:creationId xmlns:p14="http://schemas.microsoft.com/office/powerpoint/2010/main" val="5024975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3603BAE-CDB1-4C90-8209-550F385F1F5B}"/>
              </a:ext>
            </a:extLst>
          </p:cNvPr>
          <p:cNvSpPr>
            <a:spLocks noGrp="1"/>
          </p:cNvSpPr>
          <p:nvPr>
            <p:ph idx="1"/>
          </p:nvPr>
        </p:nvSpPr>
        <p:spPr>
          <a:xfrm>
            <a:off x="838200" y="781878"/>
            <a:ext cx="10515600" cy="5395085"/>
          </a:xfrm>
        </p:spPr>
        <p:txBody>
          <a:bodyPr/>
          <a:lstStyle/>
          <a:p>
            <a:pPr marL="0" indent="0">
              <a:buNone/>
            </a:pPr>
            <a:r>
              <a:rPr lang="en-US" b="1" dirty="0"/>
              <a:t>Types of BCC</a:t>
            </a:r>
          </a:p>
          <a:p>
            <a:pPr marL="0" indent="0">
              <a:buNone/>
            </a:pPr>
            <a:endParaRPr lang="en-US" b="1" dirty="0"/>
          </a:p>
          <a:p>
            <a:pPr marL="0" indent="0">
              <a:buNone/>
            </a:pPr>
            <a:r>
              <a:rPr lang="en-US" sz="1800" b="1" dirty="0"/>
              <a:t>1. Nodular BCC</a:t>
            </a:r>
          </a:p>
          <a:p>
            <a:pPr marL="0" indent="0">
              <a:buNone/>
            </a:pPr>
            <a:r>
              <a:rPr lang="en-US" sz="1800" dirty="0"/>
              <a:t>a. The most common type, usually presenting as a single lesion consisting of</a:t>
            </a:r>
          </a:p>
          <a:p>
            <a:pPr marL="0" indent="0">
              <a:buNone/>
            </a:pPr>
            <a:r>
              <a:rPr lang="en-US" sz="1800" dirty="0"/>
              <a:t>pearly papules with telangiectasias, pruritus, and occasional bleeding.</a:t>
            </a:r>
          </a:p>
          <a:p>
            <a:pPr marL="0" indent="0">
              <a:buNone/>
            </a:pPr>
            <a:r>
              <a:rPr lang="en-US" sz="1800" dirty="0"/>
              <a:t>b. Lesion breakdown over time leads to </a:t>
            </a:r>
            <a:r>
              <a:rPr lang="en-US" sz="1800" dirty="0" err="1"/>
              <a:t>nodulo</a:t>
            </a:r>
            <a:r>
              <a:rPr lang="en-US" sz="1800" dirty="0"/>
              <a:t>-ulcerative BCC (“Rodent ulcer”).</a:t>
            </a:r>
          </a:p>
          <a:p>
            <a:pPr marL="0" indent="0">
              <a:buNone/>
            </a:pPr>
            <a:endParaRPr lang="en-US" sz="1800" dirty="0"/>
          </a:p>
          <a:p>
            <a:pPr marL="0" indent="0">
              <a:buNone/>
            </a:pPr>
            <a:r>
              <a:rPr lang="en-US" sz="1800" b="1" dirty="0"/>
              <a:t>2. Superficial spreading BCC</a:t>
            </a:r>
          </a:p>
          <a:p>
            <a:pPr marL="0" indent="0">
              <a:buNone/>
            </a:pPr>
            <a:r>
              <a:rPr lang="en-US" sz="1800" dirty="0"/>
              <a:t>a. Slow-growing, erythematous, with minimal induration, and located primarily</a:t>
            </a:r>
          </a:p>
          <a:p>
            <a:pPr marL="0" indent="0">
              <a:buNone/>
            </a:pPr>
            <a:r>
              <a:rPr lang="en-US" sz="1800" dirty="0"/>
              <a:t>on the trunk.</a:t>
            </a:r>
          </a:p>
          <a:p>
            <a:pPr marL="0" indent="0">
              <a:buNone/>
            </a:pPr>
            <a:r>
              <a:rPr lang="en-US" sz="1800" dirty="0"/>
              <a:t>b. It is easily confused with other scaly, eczematous dermatoses.</a:t>
            </a:r>
          </a:p>
          <a:p>
            <a:pPr marL="0" indent="0">
              <a:buNone/>
            </a:pPr>
            <a:r>
              <a:rPr lang="en-US" sz="1800" dirty="0"/>
              <a:t>c. The lesions are shallow with a characteristic horizontal growth pattern and often present in multiples.</a:t>
            </a:r>
          </a:p>
          <a:p>
            <a:pPr marL="0" indent="0">
              <a:buNone/>
            </a:pPr>
            <a:endParaRPr lang="en-US" sz="1800" dirty="0"/>
          </a:p>
          <a:p>
            <a:pPr marL="0" indent="0">
              <a:buNone/>
            </a:pPr>
            <a:endParaRPr lang="ar-JO" dirty="0"/>
          </a:p>
        </p:txBody>
      </p:sp>
    </p:spTree>
    <p:extLst>
      <p:ext uri="{BB962C8B-B14F-4D97-AF65-F5344CB8AC3E}">
        <p14:creationId xmlns:p14="http://schemas.microsoft.com/office/powerpoint/2010/main" val="8531152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458E6B8-D99C-4366-A807-FDEE45346ADC}"/>
              </a:ext>
            </a:extLst>
          </p:cNvPr>
          <p:cNvSpPr>
            <a:spLocks noGrp="1"/>
          </p:cNvSpPr>
          <p:nvPr>
            <p:ph idx="1"/>
          </p:nvPr>
        </p:nvSpPr>
        <p:spPr>
          <a:xfrm>
            <a:off x="838200" y="887896"/>
            <a:ext cx="10515600" cy="5289067"/>
          </a:xfrm>
        </p:spPr>
        <p:txBody>
          <a:bodyPr>
            <a:normAutofit/>
          </a:bodyPr>
          <a:lstStyle/>
          <a:p>
            <a:pPr marL="0" indent="0">
              <a:buNone/>
            </a:pPr>
            <a:r>
              <a:rPr lang="en-US" sz="1800" b="1" dirty="0"/>
              <a:t>3. </a:t>
            </a:r>
            <a:r>
              <a:rPr lang="en-US" sz="1800" b="1" dirty="0" err="1"/>
              <a:t>Morpheaform</a:t>
            </a:r>
            <a:r>
              <a:rPr lang="en-US" sz="1800" b="1" dirty="0"/>
              <a:t> (sclerosing, fibrosing) BCC</a:t>
            </a:r>
          </a:p>
          <a:p>
            <a:pPr marL="0" indent="0">
              <a:buNone/>
            </a:pPr>
            <a:r>
              <a:rPr lang="en-US" sz="1800" dirty="0"/>
              <a:t>a. Flat, often yellowish or hypopigmented, sometimes resembling scars or normal skin.</a:t>
            </a:r>
          </a:p>
          <a:p>
            <a:pPr marL="0" indent="0">
              <a:buNone/>
            </a:pPr>
            <a:r>
              <a:rPr lang="en-US" sz="1800" dirty="0"/>
              <a:t>b. The true extent of the lesion is usually greater than the clinical appearance.</a:t>
            </a:r>
          </a:p>
          <a:p>
            <a:pPr marL="0" indent="0">
              <a:buNone/>
            </a:pPr>
            <a:r>
              <a:rPr lang="en-US" sz="1800" dirty="0"/>
              <a:t>c. There is a high incidence of recurrence or incomplete excision due to “fingerlike”</a:t>
            </a:r>
          </a:p>
          <a:p>
            <a:pPr marL="0" indent="0">
              <a:buNone/>
            </a:pPr>
            <a:r>
              <a:rPr lang="en-US" sz="1800" dirty="0"/>
              <a:t>extensions.</a:t>
            </a:r>
          </a:p>
          <a:p>
            <a:pPr marL="0" indent="0">
              <a:buNone/>
            </a:pPr>
            <a:r>
              <a:rPr lang="en-US" sz="1800" dirty="0"/>
              <a:t>d. Margins of 1 cm or Mohs extirpation is warranted.</a:t>
            </a:r>
          </a:p>
          <a:p>
            <a:pPr marL="0" indent="0">
              <a:buNone/>
            </a:pPr>
            <a:endParaRPr lang="en-US" sz="1800" dirty="0"/>
          </a:p>
          <a:p>
            <a:pPr marL="0" indent="0">
              <a:buNone/>
            </a:pPr>
            <a:r>
              <a:rPr lang="en-US" sz="1800" b="1" dirty="0"/>
              <a:t>4. Pigmented BCC</a:t>
            </a:r>
            <a:r>
              <a:rPr lang="en-US" sz="1800" dirty="0"/>
              <a:t>: Similar to nodular BCC; easily confused with melanoma due to its deep pigmentation and nodularity</a:t>
            </a:r>
          </a:p>
          <a:p>
            <a:pPr marL="0" indent="0">
              <a:buNone/>
            </a:pPr>
            <a:endParaRPr lang="en-US" sz="1800" dirty="0"/>
          </a:p>
          <a:p>
            <a:pPr marL="0" indent="0">
              <a:buNone/>
            </a:pPr>
            <a:r>
              <a:rPr lang="en-US" sz="1800" b="1" dirty="0"/>
              <a:t>5. Adnexal BCC</a:t>
            </a:r>
          </a:p>
          <a:p>
            <a:pPr marL="0" indent="0">
              <a:buNone/>
            </a:pPr>
            <a:r>
              <a:rPr lang="en-US" sz="1800" dirty="0"/>
              <a:t>a. Uncommon and found in older individuals.</a:t>
            </a:r>
          </a:p>
          <a:p>
            <a:pPr marL="0" indent="0">
              <a:buNone/>
            </a:pPr>
            <a:r>
              <a:rPr lang="en-US" sz="1800" dirty="0"/>
              <a:t>b. Tumors arise from sweat glands, and although they exhibit slow growth,</a:t>
            </a:r>
          </a:p>
          <a:p>
            <a:pPr marL="0" indent="0">
              <a:buNone/>
            </a:pPr>
            <a:r>
              <a:rPr lang="en-US" sz="1800" dirty="0"/>
              <a:t>they are locally invasive, with a high incidence of local recurrence.</a:t>
            </a:r>
            <a:endParaRPr lang="ar-JO" sz="1800" dirty="0"/>
          </a:p>
          <a:p>
            <a:endParaRPr lang="ar-JO" dirty="0"/>
          </a:p>
        </p:txBody>
      </p:sp>
    </p:spTree>
    <p:extLst>
      <p:ext uri="{BB962C8B-B14F-4D97-AF65-F5344CB8AC3E}">
        <p14:creationId xmlns:p14="http://schemas.microsoft.com/office/powerpoint/2010/main" val="18675248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349E18F-D999-469E-8FA9-64B14B9584E1}"/>
              </a:ext>
            </a:extLst>
          </p:cNvPr>
          <p:cNvSpPr>
            <a:spLocks noGrp="1"/>
          </p:cNvSpPr>
          <p:nvPr>
            <p:ph idx="1"/>
          </p:nvPr>
        </p:nvSpPr>
        <p:spPr>
          <a:xfrm>
            <a:off x="838200" y="583096"/>
            <a:ext cx="10515600" cy="5593867"/>
          </a:xfrm>
        </p:spPr>
        <p:txBody>
          <a:bodyPr>
            <a:normAutofit/>
          </a:bodyPr>
          <a:lstStyle/>
          <a:p>
            <a:pPr marL="0" indent="0">
              <a:buNone/>
            </a:pPr>
            <a:r>
              <a:rPr lang="en-US" sz="3000" dirty="0"/>
              <a:t>Treatment of BCC</a:t>
            </a:r>
          </a:p>
          <a:p>
            <a:pPr marL="342900" indent="-342900">
              <a:buAutoNum type="alphaUcPeriod"/>
            </a:pPr>
            <a:r>
              <a:rPr lang="en-US" sz="1800" dirty="0"/>
              <a:t>Standard surgical techniques: ≈95% cure rate</a:t>
            </a:r>
          </a:p>
          <a:p>
            <a:pPr marL="342900" indent="-342900">
              <a:buAutoNum type="alphaUcPeriod"/>
            </a:pPr>
            <a:endParaRPr lang="en-US" sz="1800" dirty="0"/>
          </a:p>
          <a:p>
            <a:pPr marL="0" indent="0">
              <a:buNone/>
            </a:pPr>
            <a:r>
              <a:rPr lang="en-US" sz="1800" dirty="0"/>
              <a:t>1. Wide local excision of BCC: 3- to 5-mm margins for nonaggressive types</a:t>
            </a:r>
          </a:p>
          <a:p>
            <a:pPr marL="0" indent="0">
              <a:buNone/>
            </a:pPr>
            <a:r>
              <a:rPr lang="en-US" sz="1800" dirty="0"/>
              <a:t>and 7-mm margins for </a:t>
            </a:r>
            <a:r>
              <a:rPr lang="en-US" sz="1800" dirty="0" err="1"/>
              <a:t>morpheaform</a:t>
            </a:r>
            <a:r>
              <a:rPr lang="en-US" sz="1800" dirty="0"/>
              <a:t> type.</a:t>
            </a:r>
          </a:p>
          <a:p>
            <a:pPr marL="0" indent="0">
              <a:buNone/>
            </a:pPr>
            <a:endParaRPr lang="en-US" sz="1800" dirty="0"/>
          </a:p>
          <a:p>
            <a:pPr marL="0" indent="0">
              <a:buNone/>
            </a:pPr>
            <a:r>
              <a:rPr lang="en-US" sz="1800" dirty="0"/>
              <a:t>a. Frozen sections may be used to confirm negative margins intraoperatively.</a:t>
            </a:r>
          </a:p>
          <a:p>
            <a:pPr marL="0" indent="0">
              <a:buNone/>
            </a:pPr>
            <a:r>
              <a:rPr lang="en-US" sz="1800" dirty="0"/>
              <a:t>False negatives are common. </a:t>
            </a:r>
          </a:p>
          <a:p>
            <a:pPr marL="0" indent="0">
              <a:buNone/>
            </a:pPr>
            <a:endParaRPr lang="en-US" sz="1800" dirty="0"/>
          </a:p>
          <a:p>
            <a:pPr marL="0" indent="0">
              <a:buNone/>
            </a:pPr>
            <a:r>
              <a:rPr lang="en-US" sz="1800" dirty="0"/>
              <a:t>2. Mohs surgery: Sequential horizontal excision with immediate frozen section</a:t>
            </a:r>
          </a:p>
          <a:p>
            <a:pPr marL="0" indent="0">
              <a:buNone/>
            </a:pPr>
            <a:r>
              <a:rPr lang="en-US" sz="1800" dirty="0"/>
              <a:t>testing by dedicated Mohs </a:t>
            </a:r>
            <a:r>
              <a:rPr lang="en-US" sz="1800" dirty="0" err="1"/>
              <a:t>dermatopathologist</a:t>
            </a:r>
            <a:endParaRPr lang="en-US" sz="1800" dirty="0"/>
          </a:p>
          <a:p>
            <a:pPr marL="0" indent="0">
              <a:buNone/>
            </a:pPr>
            <a:r>
              <a:rPr lang="en-US" sz="1800" dirty="0"/>
              <a:t>a. *Indications include </a:t>
            </a:r>
            <a:r>
              <a:rPr lang="en-US" sz="1800" dirty="0" err="1"/>
              <a:t>morpheaform</a:t>
            </a:r>
            <a:r>
              <a:rPr lang="en-US" sz="1800" dirty="0"/>
              <a:t> BCC and/or lesions in aesthetically</a:t>
            </a:r>
          </a:p>
          <a:p>
            <a:pPr marL="0" indent="0">
              <a:buNone/>
            </a:pPr>
            <a:r>
              <a:rPr lang="en-US" sz="1800" dirty="0"/>
              <a:t>Sensitive areas (nose, eyelid, lip, etc.)</a:t>
            </a:r>
          </a:p>
          <a:p>
            <a:pPr marL="0" indent="0">
              <a:buNone/>
            </a:pPr>
            <a:endParaRPr lang="en-US" sz="1800" dirty="0"/>
          </a:p>
        </p:txBody>
      </p:sp>
    </p:spTree>
    <p:extLst>
      <p:ext uri="{BB962C8B-B14F-4D97-AF65-F5344CB8AC3E}">
        <p14:creationId xmlns:p14="http://schemas.microsoft.com/office/powerpoint/2010/main" val="34422651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0121537-6F7F-48F6-BDD9-A085751A430A}"/>
              </a:ext>
            </a:extLst>
          </p:cNvPr>
          <p:cNvSpPr>
            <a:spLocks noGrp="1"/>
          </p:cNvSpPr>
          <p:nvPr>
            <p:ph idx="1"/>
          </p:nvPr>
        </p:nvSpPr>
        <p:spPr>
          <a:xfrm>
            <a:off x="838200" y="721518"/>
            <a:ext cx="10515600" cy="5414963"/>
          </a:xfrm>
        </p:spPr>
        <p:txBody>
          <a:bodyPr>
            <a:normAutofit/>
          </a:bodyPr>
          <a:lstStyle/>
          <a:p>
            <a:pPr marL="0" indent="0">
              <a:buNone/>
            </a:pPr>
            <a:r>
              <a:rPr lang="en-US" sz="1800" b="1" dirty="0"/>
              <a:t>B. Field therapies</a:t>
            </a:r>
          </a:p>
          <a:p>
            <a:pPr marL="0" indent="0">
              <a:buNone/>
            </a:pPr>
            <a:r>
              <a:rPr lang="en-US" sz="1800" dirty="0"/>
              <a:t>1. Curettage and electrodessication can be used for BCC &lt;1 cm that is NOT a recurrent disease or </a:t>
            </a:r>
            <a:r>
              <a:rPr lang="en-US" sz="1800" dirty="0" err="1"/>
              <a:t>morpheaform</a:t>
            </a:r>
            <a:r>
              <a:rPr lang="en-US" sz="1800" dirty="0"/>
              <a:t> type, but leads to a widened scar.</a:t>
            </a:r>
          </a:p>
          <a:p>
            <a:pPr marL="0" indent="0">
              <a:buNone/>
            </a:pPr>
            <a:r>
              <a:rPr lang="en-US" sz="1800" dirty="0"/>
              <a:t>2. Cryotherapy is effective for small BCC over bone or cartilage, tip of nose, or around the eye.</a:t>
            </a:r>
          </a:p>
          <a:p>
            <a:pPr marL="0" indent="0">
              <a:buNone/>
            </a:pPr>
            <a:r>
              <a:rPr lang="en-US" sz="1800" dirty="0"/>
              <a:t>3. Radiation is effective but requires multiple visits. High cure rates (≈90%), but recurrence is relatively common many years (10 to 15) later.</a:t>
            </a:r>
          </a:p>
          <a:p>
            <a:pPr marL="0" indent="0">
              <a:buNone/>
            </a:pPr>
            <a:endParaRPr lang="en-US" sz="1800" dirty="0"/>
          </a:p>
          <a:p>
            <a:pPr marL="0" indent="0">
              <a:buNone/>
            </a:pPr>
            <a:r>
              <a:rPr lang="en-US" sz="1800" b="1" dirty="0"/>
              <a:t>C. Topical Pharmaceuticals</a:t>
            </a:r>
          </a:p>
          <a:p>
            <a:pPr marL="0" indent="0">
              <a:buNone/>
            </a:pPr>
            <a:r>
              <a:rPr lang="en-US" sz="1800" dirty="0"/>
              <a:t>1. Imiquimod: Immune stimulant. FDA-approved only for superficial BCCs, with cure rates between 80% and 90%. The 5% cream is applied 5 times per week for 6 weeks or longer.</a:t>
            </a:r>
          </a:p>
          <a:p>
            <a:pPr marL="0" indent="0">
              <a:buNone/>
            </a:pPr>
            <a:r>
              <a:rPr lang="en-US" sz="1800" dirty="0"/>
              <a:t>2. 5-Fluorouracil (5-FU): Chemotherapy. FDA-approved for superficial BCCs, with similar cure rates to imiquimod. Five percent liquid or ointment is rubbed onto the tumor 2 times per day for 3 to 6 weeks.</a:t>
            </a:r>
          </a:p>
          <a:p>
            <a:pPr marL="0" indent="0">
              <a:buNone/>
            </a:pPr>
            <a:endParaRPr lang="en-US" sz="1800" dirty="0"/>
          </a:p>
          <a:p>
            <a:pPr marL="0" indent="0">
              <a:buNone/>
            </a:pPr>
            <a:r>
              <a:rPr lang="en-US" sz="1800" b="1" dirty="0"/>
              <a:t>D. Adjuvant radiation therapy (after surgery): </a:t>
            </a:r>
            <a:r>
              <a:rPr lang="en-US" sz="1800" dirty="0"/>
              <a:t>Useful for advanced, deeply invasive BCC</a:t>
            </a:r>
            <a:endParaRPr lang="ar-JO" sz="1800" dirty="0"/>
          </a:p>
        </p:txBody>
      </p:sp>
    </p:spTree>
    <p:extLst>
      <p:ext uri="{BB962C8B-B14F-4D97-AF65-F5344CB8AC3E}">
        <p14:creationId xmlns:p14="http://schemas.microsoft.com/office/powerpoint/2010/main" val="23019121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2F2C92-4DA1-4154-8807-3B030B4A7303}"/>
              </a:ext>
            </a:extLst>
          </p:cNvPr>
          <p:cNvSpPr>
            <a:spLocks noGrp="1"/>
          </p:cNvSpPr>
          <p:nvPr>
            <p:ph type="title"/>
          </p:nvPr>
        </p:nvSpPr>
        <p:spPr/>
        <p:txBody>
          <a:bodyPr/>
          <a:lstStyle/>
          <a:p>
            <a:r>
              <a:rPr lang="en-US" b="1" dirty="0"/>
              <a:t>Squamous Cell Carcinoma</a:t>
            </a:r>
            <a:endParaRPr lang="ar-JO" b="1" dirty="0"/>
          </a:p>
        </p:txBody>
      </p:sp>
      <p:sp>
        <p:nvSpPr>
          <p:cNvPr id="3" name="Content Placeholder 2">
            <a:extLst>
              <a:ext uri="{FF2B5EF4-FFF2-40B4-BE49-F238E27FC236}">
                <a16:creationId xmlns:a16="http://schemas.microsoft.com/office/drawing/2014/main" id="{9F8EDF5E-8100-4A16-A7EB-8D81BB466749}"/>
              </a:ext>
            </a:extLst>
          </p:cNvPr>
          <p:cNvSpPr>
            <a:spLocks noGrp="1"/>
          </p:cNvSpPr>
          <p:nvPr>
            <p:ph idx="1"/>
          </p:nvPr>
        </p:nvSpPr>
        <p:spPr/>
        <p:txBody>
          <a:bodyPr/>
          <a:lstStyle/>
          <a:p>
            <a:pPr marL="0" indent="0">
              <a:buNone/>
            </a:pPr>
            <a:endParaRPr lang="en-US" dirty="0"/>
          </a:p>
          <a:p>
            <a:pPr marL="0" indent="0">
              <a:buNone/>
            </a:pPr>
            <a:r>
              <a:rPr lang="en-US" dirty="0"/>
              <a:t> </a:t>
            </a:r>
            <a:r>
              <a:rPr lang="en-US" b="1" dirty="0"/>
              <a:t>Incidence</a:t>
            </a:r>
          </a:p>
          <a:p>
            <a:pPr marL="0" indent="0">
              <a:buNone/>
            </a:pPr>
            <a:endParaRPr lang="en-US" b="1" dirty="0"/>
          </a:p>
          <a:p>
            <a:pPr marL="0" indent="0">
              <a:buNone/>
            </a:pPr>
            <a:r>
              <a:rPr lang="en-US" sz="1800" dirty="0"/>
              <a:t> Second most common skin cancer after BCC.</a:t>
            </a:r>
          </a:p>
        </p:txBody>
      </p:sp>
    </p:spTree>
    <p:extLst>
      <p:ext uri="{BB962C8B-B14F-4D97-AF65-F5344CB8AC3E}">
        <p14:creationId xmlns:p14="http://schemas.microsoft.com/office/powerpoint/2010/main" val="20827431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A50BE1B-82A1-4B46-92DA-43007D11FE8B}"/>
              </a:ext>
            </a:extLst>
          </p:cNvPr>
          <p:cNvSpPr>
            <a:spLocks noGrp="1"/>
          </p:cNvSpPr>
          <p:nvPr>
            <p:ph idx="1"/>
          </p:nvPr>
        </p:nvSpPr>
        <p:spPr>
          <a:xfrm>
            <a:off x="838200" y="554182"/>
            <a:ext cx="10515600" cy="5622781"/>
          </a:xfrm>
        </p:spPr>
        <p:txBody>
          <a:bodyPr>
            <a:normAutofit fontScale="92500" lnSpcReduction="20000"/>
          </a:bodyPr>
          <a:lstStyle/>
          <a:p>
            <a:pPr marL="0" indent="0">
              <a:buNone/>
            </a:pPr>
            <a:r>
              <a:rPr lang="en-US" sz="1800" b="1" dirty="0"/>
              <a:t>Risk factors :</a:t>
            </a:r>
          </a:p>
          <a:p>
            <a:pPr marL="342900" indent="-342900">
              <a:buAutoNum type="arabicPeriod"/>
            </a:pPr>
            <a:r>
              <a:rPr lang="en-US" sz="1800" dirty="0"/>
              <a:t>UV radiation: Sun exposure and tanning booth use; PUVA therapy for psoriasis</a:t>
            </a:r>
          </a:p>
          <a:p>
            <a:pPr marL="342900" indent="-342900">
              <a:buAutoNum type="arabicPeriod"/>
            </a:pPr>
            <a:endParaRPr lang="en-US" sz="1800" dirty="0"/>
          </a:p>
          <a:p>
            <a:pPr marL="0" indent="0">
              <a:buNone/>
            </a:pPr>
            <a:r>
              <a:rPr lang="en-US" sz="1800" dirty="0"/>
              <a:t>2. Chemical exposure, including some pesticides, organic hydrocarbons such as</a:t>
            </a:r>
          </a:p>
          <a:p>
            <a:pPr marL="0" indent="0">
              <a:buNone/>
            </a:pPr>
            <a:r>
              <a:rPr lang="en-US" sz="1800" dirty="0"/>
              <a:t>coal tar, fuel oil, paraffin oil, and arsenic (in welding materials)</a:t>
            </a:r>
          </a:p>
          <a:p>
            <a:pPr marL="0" indent="0">
              <a:buNone/>
            </a:pPr>
            <a:endParaRPr lang="en-US" sz="1800" dirty="0"/>
          </a:p>
          <a:p>
            <a:pPr marL="0" indent="0">
              <a:buNone/>
            </a:pPr>
            <a:r>
              <a:rPr lang="en-US" sz="1800" dirty="0"/>
              <a:t>3. Viral infection: Some types of human papillomavirus (HPV); herpes simplex virus</a:t>
            </a:r>
          </a:p>
          <a:p>
            <a:pPr marL="0" indent="0">
              <a:buNone/>
            </a:pPr>
            <a:endParaRPr lang="en-US" sz="1800" dirty="0"/>
          </a:p>
          <a:p>
            <a:pPr marL="0" indent="0">
              <a:buNone/>
            </a:pPr>
            <a:r>
              <a:rPr lang="en-US" sz="1800" dirty="0"/>
              <a:t>4. Radiation: Long latency between exposure and disease.</a:t>
            </a:r>
          </a:p>
          <a:p>
            <a:pPr marL="0" indent="0">
              <a:buNone/>
            </a:pPr>
            <a:endParaRPr lang="en-US" sz="1800" dirty="0"/>
          </a:p>
          <a:p>
            <a:pPr marL="0" indent="0">
              <a:buNone/>
            </a:pPr>
            <a:r>
              <a:rPr lang="en-US" sz="1800" dirty="0"/>
              <a:t>5. </a:t>
            </a:r>
            <a:r>
              <a:rPr lang="en-US" sz="1800" dirty="0" err="1"/>
              <a:t>Marjolin’s</a:t>
            </a:r>
            <a:r>
              <a:rPr lang="en-US" sz="1800" dirty="0"/>
              <a:t> ulcer: SCC arising in a chronic wound (i.e., chronic burn scars and</a:t>
            </a:r>
          </a:p>
          <a:p>
            <a:pPr marL="0" indent="0">
              <a:buNone/>
            </a:pPr>
            <a:r>
              <a:rPr lang="en-US" sz="1800" dirty="0"/>
              <a:t>pressure sores) secondary to genetic changes caused by chronic inflammation.</a:t>
            </a:r>
          </a:p>
          <a:p>
            <a:pPr marL="0" indent="0">
              <a:buNone/>
            </a:pPr>
            <a:endParaRPr lang="en-US" sz="1800" dirty="0"/>
          </a:p>
          <a:p>
            <a:pPr marL="0" indent="0">
              <a:buNone/>
            </a:pPr>
            <a:r>
              <a:rPr lang="en-US" sz="1800" dirty="0"/>
              <a:t>6. Impaired immunity: That is, immunosuppression for transplants and AIDS.</a:t>
            </a:r>
          </a:p>
          <a:p>
            <a:pPr marL="0" indent="0">
              <a:buNone/>
            </a:pPr>
            <a:r>
              <a:rPr lang="en-US" sz="1800" dirty="0"/>
              <a:t>Ratio of SCC to BCC in these patients is 2:1.</a:t>
            </a:r>
          </a:p>
          <a:p>
            <a:pPr marL="0" indent="0">
              <a:buNone/>
            </a:pPr>
            <a:endParaRPr lang="en-US" sz="1800" dirty="0"/>
          </a:p>
          <a:p>
            <a:pPr marL="0" indent="0">
              <a:buNone/>
            </a:pPr>
            <a:r>
              <a:rPr lang="en-US" sz="1800" dirty="0"/>
              <a:t>7. Fitzpatrick skin type</a:t>
            </a:r>
            <a:endParaRPr lang="ar-JO" sz="1800" dirty="0"/>
          </a:p>
        </p:txBody>
      </p:sp>
    </p:spTree>
    <p:extLst>
      <p:ext uri="{BB962C8B-B14F-4D97-AF65-F5344CB8AC3E}">
        <p14:creationId xmlns:p14="http://schemas.microsoft.com/office/powerpoint/2010/main" val="9316083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D96CD17-148B-4F2A-A96D-4BF82C0ACB33}"/>
              </a:ext>
            </a:extLst>
          </p:cNvPr>
          <p:cNvSpPr>
            <a:spLocks noGrp="1"/>
          </p:cNvSpPr>
          <p:nvPr>
            <p:ph idx="1"/>
          </p:nvPr>
        </p:nvSpPr>
        <p:spPr>
          <a:xfrm>
            <a:off x="838200" y="554182"/>
            <a:ext cx="10515600" cy="5622781"/>
          </a:xfrm>
        </p:spPr>
        <p:txBody>
          <a:bodyPr>
            <a:normAutofit/>
          </a:bodyPr>
          <a:lstStyle/>
          <a:p>
            <a:pPr marL="0" indent="0">
              <a:buNone/>
            </a:pPr>
            <a:r>
              <a:rPr lang="en-US" sz="1800" b="1" dirty="0"/>
              <a:t>SCC disease biology and characteristics</a:t>
            </a:r>
          </a:p>
          <a:p>
            <a:pPr marL="0" indent="0">
              <a:buNone/>
            </a:pPr>
            <a:r>
              <a:rPr lang="en-US" sz="1800" b="1" dirty="0"/>
              <a:t>Precursor lesions</a:t>
            </a:r>
          </a:p>
          <a:p>
            <a:pPr marL="342900" indent="-342900">
              <a:buAutoNum type="arabicPeriod"/>
            </a:pPr>
            <a:r>
              <a:rPr lang="en-US" sz="1800" b="1" dirty="0"/>
              <a:t>Actinic keratoses (AKs, or solar keratoses)</a:t>
            </a:r>
          </a:p>
          <a:p>
            <a:pPr marL="342900" indent="-342900">
              <a:buAutoNum type="alphaLcPeriod"/>
            </a:pPr>
            <a:r>
              <a:rPr lang="en-US" sz="1800" dirty="0"/>
              <a:t>Erythematous macules and papules with coarse, adherent scale</a:t>
            </a:r>
          </a:p>
          <a:p>
            <a:pPr marL="0" indent="0">
              <a:buNone/>
            </a:pPr>
            <a:r>
              <a:rPr lang="en-US" sz="1800" dirty="0"/>
              <a:t>b. Histologically resembles SCC in situ (pre-malignant</a:t>
            </a:r>
          </a:p>
          <a:p>
            <a:pPr marL="0" indent="0">
              <a:buNone/>
            </a:pPr>
            <a:r>
              <a:rPr lang="en-US" sz="1800" dirty="0"/>
              <a:t>c. AK is considered a precursor lesion; up to 5% progress to SCC; in turn,</a:t>
            </a:r>
          </a:p>
          <a:p>
            <a:pPr marL="0" indent="0">
              <a:buNone/>
            </a:pPr>
            <a:r>
              <a:rPr lang="en-US" sz="1800" dirty="0"/>
              <a:t>65% of all SCC arise from sites of </a:t>
            </a:r>
            <a:r>
              <a:rPr lang="en-US" sz="1800" dirty="0" err="1"/>
              <a:t>Aks</a:t>
            </a:r>
            <a:endParaRPr lang="en-US" sz="1800" dirty="0"/>
          </a:p>
          <a:p>
            <a:pPr marL="0" indent="0">
              <a:buNone/>
            </a:pPr>
            <a:endParaRPr lang="en-US" sz="1800" dirty="0"/>
          </a:p>
          <a:p>
            <a:pPr marL="0" indent="0">
              <a:buNone/>
            </a:pPr>
            <a:r>
              <a:rPr lang="en-US" sz="1800" b="1" dirty="0"/>
              <a:t>2. Bowen’s disease (SCC in situ</a:t>
            </a:r>
            <a:r>
              <a:rPr lang="en-US" sz="1800" dirty="0"/>
              <a:t>)</a:t>
            </a:r>
          </a:p>
          <a:p>
            <a:pPr marL="342900" indent="-342900">
              <a:buAutoNum type="alphaLcPeriod"/>
            </a:pPr>
            <a:r>
              <a:rPr lang="en-US" sz="1800" dirty="0"/>
              <a:t>Exhibits full-thickness cytologic atypia of the keratinocytes</a:t>
            </a:r>
          </a:p>
          <a:p>
            <a:pPr marL="0" indent="0">
              <a:buNone/>
            </a:pPr>
            <a:endParaRPr lang="en-US" sz="1800" dirty="0"/>
          </a:p>
          <a:p>
            <a:pPr marL="0" indent="0">
              <a:buNone/>
            </a:pPr>
            <a:r>
              <a:rPr lang="en-US" sz="1800" b="1" dirty="0"/>
              <a:t>b. </a:t>
            </a:r>
            <a:r>
              <a:rPr lang="en-US" sz="1800" b="1" dirty="0" err="1"/>
              <a:t>Erythroplasia</a:t>
            </a:r>
            <a:r>
              <a:rPr lang="en-US" sz="1800" b="1" dirty="0"/>
              <a:t> of </a:t>
            </a:r>
            <a:r>
              <a:rPr lang="en-US" sz="1800" b="1" dirty="0" err="1"/>
              <a:t>Queyrat</a:t>
            </a:r>
            <a:r>
              <a:rPr lang="en-US" sz="1800" b="1" dirty="0"/>
              <a:t> is SCC in situ of the glans penis</a:t>
            </a:r>
            <a:r>
              <a:rPr lang="en-US" b="1" dirty="0"/>
              <a:t>.</a:t>
            </a:r>
          </a:p>
        </p:txBody>
      </p:sp>
    </p:spTree>
    <p:extLst>
      <p:ext uri="{BB962C8B-B14F-4D97-AF65-F5344CB8AC3E}">
        <p14:creationId xmlns:p14="http://schemas.microsoft.com/office/powerpoint/2010/main" val="162642050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812D39D-4F64-497F-A5A1-E221BA463B5A}"/>
              </a:ext>
            </a:extLst>
          </p:cNvPr>
          <p:cNvSpPr>
            <a:spLocks noGrp="1"/>
          </p:cNvSpPr>
          <p:nvPr>
            <p:ph idx="1"/>
          </p:nvPr>
        </p:nvSpPr>
        <p:spPr>
          <a:xfrm>
            <a:off x="838200" y="817418"/>
            <a:ext cx="10515600" cy="5359545"/>
          </a:xfrm>
        </p:spPr>
        <p:txBody>
          <a:bodyPr>
            <a:normAutofit/>
          </a:bodyPr>
          <a:lstStyle/>
          <a:p>
            <a:pPr marL="0" indent="0">
              <a:buNone/>
            </a:pPr>
            <a:r>
              <a:rPr lang="en-US" sz="1800" b="1" dirty="0"/>
              <a:t>3. Leukoplakia</a:t>
            </a:r>
          </a:p>
          <a:p>
            <a:pPr marL="0" indent="0">
              <a:buNone/>
            </a:pPr>
            <a:r>
              <a:rPr lang="en-US" sz="1800" dirty="0"/>
              <a:t>a. Presents as a white patch on oral or other mucosa.</a:t>
            </a:r>
          </a:p>
          <a:p>
            <a:pPr marL="0" indent="0">
              <a:buNone/>
            </a:pPr>
            <a:r>
              <a:rPr lang="fr-FR" sz="1800" dirty="0"/>
              <a:t>b. </a:t>
            </a:r>
            <a:r>
              <a:rPr lang="fr-FR" sz="1800" dirty="0" err="1"/>
              <a:t>Malignant</a:t>
            </a:r>
            <a:r>
              <a:rPr lang="fr-FR" sz="1800" dirty="0"/>
              <a:t> transformation </a:t>
            </a:r>
            <a:r>
              <a:rPr lang="fr-FR" sz="1800" dirty="0" err="1"/>
              <a:t>occurs</a:t>
            </a:r>
            <a:r>
              <a:rPr lang="fr-FR" sz="1800" dirty="0"/>
              <a:t> in 15%.</a:t>
            </a:r>
          </a:p>
          <a:p>
            <a:pPr marL="0" indent="0">
              <a:buNone/>
            </a:pPr>
            <a:endParaRPr lang="fr-FR" sz="1800" dirty="0"/>
          </a:p>
          <a:p>
            <a:pPr marL="0" indent="0">
              <a:buNone/>
            </a:pPr>
            <a:r>
              <a:rPr lang="en-US" sz="1800" b="1" dirty="0"/>
              <a:t>4. Keratoacanthoma</a:t>
            </a:r>
          </a:p>
          <a:p>
            <a:pPr marL="0" indent="0">
              <a:buNone/>
            </a:pPr>
            <a:r>
              <a:rPr lang="en-US" sz="1800" dirty="0"/>
              <a:t>a. Benign skin tumor that is composed of squamous cells and keratin; may</a:t>
            </a:r>
          </a:p>
          <a:p>
            <a:pPr marL="0" indent="0">
              <a:buNone/>
            </a:pPr>
            <a:r>
              <a:rPr lang="en-US" sz="1800" dirty="0"/>
              <a:t>clinically resemble SCC.</a:t>
            </a:r>
          </a:p>
          <a:p>
            <a:pPr marL="0" indent="0">
              <a:buNone/>
            </a:pPr>
            <a:r>
              <a:rPr lang="en-US" sz="1800" dirty="0"/>
              <a:t>b. Etiology is unknown but thought to originate from hair follicles.</a:t>
            </a:r>
          </a:p>
          <a:p>
            <a:pPr marL="0" indent="0">
              <a:buNone/>
            </a:pPr>
            <a:r>
              <a:rPr lang="en-US" sz="1800" dirty="0"/>
              <a:t>c. Typically has a rapid 6-week growth phase followed by involution over the</a:t>
            </a:r>
          </a:p>
          <a:p>
            <a:pPr marL="0" indent="0">
              <a:buNone/>
            </a:pPr>
            <a:r>
              <a:rPr lang="en-US" sz="1800" dirty="0"/>
              <a:t>next 6 months. However, can progress to SCC in 5% to 10% of cases.</a:t>
            </a:r>
          </a:p>
          <a:p>
            <a:pPr marL="0" indent="0">
              <a:buNone/>
            </a:pPr>
            <a:r>
              <a:rPr lang="en-US" sz="1800" dirty="0"/>
              <a:t>d. Excision is the treatment of choice; may be difficult to differentiate from</a:t>
            </a:r>
          </a:p>
          <a:p>
            <a:pPr marL="0" indent="0">
              <a:buNone/>
            </a:pPr>
            <a:r>
              <a:rPr lang="en-US" sz="1800" dirty="0"/>
              <a:t>SCC histologically.</a:t>
            </a:r>
            <a:endParaRPr lang="ar-JO" sz="1800" dirty="0"/>
          </a:p>
          <a:p>
            <a:endParaRPr lang="ar-JO" dirty="0"/>
          </a:p>
        </p:txBody>
      </p:sp>
    </p:spTree>
    <p:extLst>
      <p:ext uri="{BB962C8B-B14F-4D97-AF65-F5344CB8AC3E}">
        <p14:creationId xmlns:p14="http://schemas.microsoft.com/office/powerpoint/2010/main" val="31837493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86124AF-E340-460E-9656-4B563DEC9815}"/>
              </a:ext>
            </a:extLst>
          </p:cNvPr>
          <p:cNvSpPr>
            <a:spLocks noGrp="1"/>
          </p:cNvSpPr>
          <p:nvPr>
            <p:ph idx="1"/>
          </p:nvPr>
        </p:nvSpPr>
        <p:spPr>
          <a:xfrm>
            <a:off x="838200" y="775855"/>
            <a:ext cx="10515600" cy="5401108"/>
          </a:xfrm>
        </p:spPr>
        <p:txBody>
          <a:bodyPr>
            <a:normAutofit/>
          </a:bodyPr>
          <a:lstStyle/>
          <a:p>
            <a:pPr marL="0" indent="0">
              <a:buNone/>
            </a:pPr>
            <a:r>
              <a:rPr lang="en-US" sz="1800" b="1" dirty="0"/>
              <a:t>Types of SCC</a:t>
            </a:r>
          </a:p>
          <a:p>
            <a:pPr marL="0" indent="0">
              <a:buNone/>
            </a:pPr>
            <a:endParaRPr lang="en-US" sz="1800" b="1" dirty="0"/>
          </a:p>
          <a:p>
            <a:pPr marL="342900" indent="-342900">
              <a:buAutoNum type="arabicPeriod"/>
            </a:pPr>
            <a:r>
              <a:rPr lang="en-US" sz="1800" b="1" dirty="0"/>
              <a:t>Verrucous SCC</a:t>
            </a:r>
            <a:r>
              <a:rPr lang="en-US" sz="1800" dirty="0"/>
              <a:t>: Slow-growing, exophytic, and less likely to metastasize.</a:t>
            </a:r>
          </a:p>
          <a:p>
            <a:pPr marL="342900" indent="-342900">
              <a:buAutoNum type="arabicPeriod"/>
            </a:pPr>
            <a:endParaRPr lang="en-US" sz="1800" dirty="0"/>
          </a:p>
          <a:p>
            <a:pPr marL="0" indent="0">
              <a:buNone/>
            </a:pPr>
            <a:r>
              <a:rPr lang="en-US" sz="1800" b="1" dirty="0"/>
              <a:t>2. Ulcerative SCC</a:t>
            </a:r>
            <a:r>
              <a:rPr lang="en-US" sz="1800" dirty="0"/>
              <a:t>: Grows rapidly and is locally invasive.</a:t>
            </a:r>
          </a:p>
          <a:p>
            <a:pPr marL="0" indent="0">
              <a:buNone/>
            </a:pPr>
            <a:r>
              <a:rPr lang="en-US" sz="1800" dirty="0"/>
              <a:t>a. Ulcerative SCC has very aggressive growth characteristics, raised borders,</a:t>
            </a:r>
          </a:p>
          <a:p>
            <a:pPr marL="0" indent="0">
              <a:buNone/>
            </a:pPr>
            <a:r>
              <a:rPr lang="en-US" sz="1800" dirty="0"/>
              <a:t>and central ulceration.</a:t>
            </a:r>
          </a:p>
          <a:p>
            <a:pPr marL="0" indent="0">
              <a:buNone/>
            </a:pPr>
            <a:r>
              <a:rPr lang="en-US" sz="1800" dirty="0"/>
              <a:t>b. &lt;50% 5-year survival if spread to lymph nodes in the head and neck.</a:t>
            </a:r>
          </a:p>
          <a:p>
            <a:pPr marL="0" indent="0">
              <a:buNone/>
            </a:pPr>
            <a:endParaRPr lang="en-US" sz="1800" dirty="0"/>
          </a:p>
          <a:p>
            <a:pPr marL="0" indent="0">
              <a:buNone/>
            </a:pPr>
            <a:r>
              <a:rPr lang="en-US" sz="1800" b="1" dirty="0"/>
              <a:t>3. </a:t>
            </a:r>
            <a:r>
              <a:rPr lang="en-US" sz="1800" b="1" dirty="0" err="1"/>
              <a:t>Majorlin’s</a:t>
            </a:r>
            <a:r>
              <a:rPr lang="en-US" sz="1800" b="1" dirty="0"/>
              <a:t> ulcer</a:t>
            </a:r>
          </a:p>
          <a:p>
            <a:pPr marL="0" indent="0">
              <a:buNone/>
            </a:pPr>
            <a:r>
              <a:rPr lang="en-US" sz="1800" dirty="0"/>
              <a:t>a. Arise from chronic wounds (burn, pressure ulcer, fistula, osteomyelitis tracks)</a:t>
            </a:r>
          </a:p>
          <a:p>
            <a:pPr marL="0" indent="0">
              <a:buNone/>
            </a:pPr>
            <a:r>
              <a:rPr lang="en-US" sz="1800" dirty="0"/>
              <a:t>b. Commonly metastasize to lymph nodes.</a:t>
            </a:r>
            <a:endParaRPr lang="ar-JO" sz="1800" dirty="0"/>
          </a:p>
        </p:txBody>
      </p:sp>
    </p:spTree>
    <p:extLst>
      <p:ext uri="{BB962C8B-B14F-4D97-AF65-F5344CB8AC3E}">
        <p14:creationId xmlns:p14="http://schemas.microsoft.com/office/powerpoint/2010/main" val="41367816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457634-D3AD-4FAD-956F-2224A91481E8}"/>
              </a:ext>
            </a:extLst>
          </p:cNvPr>
          <p:cNvSpPr>
            <a:spLocks noGrp="1"/>
          </p:cNvSpPr>
          <p:nvPr>
            <p:ph type="title"/>
          </p:nvPr>
        </p:nvSpPr>
        <p:spPr>
          <a:xfrm>
            <a:off x="838200" y="365126"/>
            <a:ext cx="10515600" cy="1017108"/>
          </a:xfrm>
        </p:spPr>
        <p:txBody>
          <a:bodyPr>
            <a:normAutofit/>
          </a:bodyPr>
          <a:lstStyle/>
          <a:p>
            <a:r>
              <a:rPr lang="en-US" dirty="0"/>
              <a:t>Skin embryology</a:t>
            </a:r>
            <a:endParaRPr lang="ar-JO" dirty="0"/>
          </a:p>
        </p:txBody>
      </p:sp>
      <p:sp>
        <p:nvSpPr>
          <p:cNvPr id="3" name="Content Placeholder 2">
            <a:extLst>
              <a:ext uri="{FF2B5EF4-FFF2-40B4-BE49-F238E27FC236}">
                <a16:creationId xmlns:a16="http://schemas.microsoft.com/office/drawing/2014/main" id="{BE42ED92-37DD-4F31-9C16-2E5E44439A2E}"/>
              </a:ext>
            </a:extLst>
          </p:cNvPr>
          <p:cNvSpPr>
            <a:spLocks noGrp="1"/>
          </p:cNvSpPr>
          <p:nvPr>
            <p:ph idx="1"/>
          </p:nvPr>
        </p:nvSpPr>
        <p:spPr/>
        <p:txBody>
          <a:bodyPr/>
          <a:lstStyle/>
          <a:p>
            <a:pPr marL="0" indent="0">
              <a:buNone/>
            </a:pPr>
            <a:r>
              <a:rPr lang="en-US" dirty="0"/>
              <a:t>A. Epidermis: Ectoderm</a:t>
            </a:r>
          </a:p>
          <a:p>
            <a:pPr marL="0" indent="0">
              <a:buNone/>
            </a:pPr>
            <a:r>
              <a:rPr lang="en-US" dirty="0"/>
              <a:t>B. Dermis: Mesoderm</a:t>
            </a:r>
          </a:p>
          <a:p>
            <a:pPr marL="0" indent="0">
              <a:buNone/>
            </a:pPr>
            <a:r>
              <a:rPr lang="en-US" dirty="0"/>
              <a:t>C. Other cells</a:t>
            </a:r>
          </a:p>
          <a:p>
            <a:pPr marL="0" indent="0">
              <a:buNone/>
            </a:pPr>
            <a:r>
              <a:rPr lang="en-US" sz="2400" dirty="0"/>
              <a:t>1. Melanocytes: Neural crest</a:t>
            </a:r>
          </a:p>
          <a:p>
            <a:pPr marL="0" indent="0">
              <a:buNone/>
            </a:pPr>
            <a:r>
              <a:rPr lang="en-US" sz="2400" dirty="0"/>
              <a:t>2. Merkel cells: Neural cells</a:t>
            </a:r>
          </a:p>
          <a:p>
            <a:pPr marL="0" indent="0">
              <a:buNone/>
            </a:pPr>
            <a:r>
              <a:rPr lang="en-US" sz="2400" dirty="0"/>
              <a:t>3. Langerhans cells: Mesenchymal</a:t>
            </a:r>
            <a:endParaRPr lang="ar-JO" sz="2400" dirty="0"/>
          </a:p>
        </p:txBody>
      </p:sp>
    </p:spTree>
    <p:extLst>
      <p:ext uri="{BB962C8B-B14F-4D97-AF65-F5344CB8AC3E}">
        <p14:creationId xmlns:p14="http://schemas.microsoft.com/office/powerpoint/2010/main" val="67686151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627FDF1-475B-4ABB-838B-563E335145AD}"/>
              </a:ext>
            </a:extLst>
          </p:cNvPr>
          <p:cNvSpPr>
            <a:spLocks noGrp="1"/>
          </p:cNvSpPr>
          <p:nvPr>
            <p:ph idx="1"/>
          </p:nvPr>
        </p:nvSpPr>
        <p:spPr>
          <a:xfrm>
            <a:off x="838200" y="706582"/>
            <a:ext cx="10515600" cy="5525799"/>
          </a:xfrm>
        </p:spPr>
        <p:txBody>
          <a:bodyPr>
            <a:normAutofit/>
          </a:bodyPr>
          <a:lstStyle/>
          <a:p>
            <a:pPr marL="0" indent="0">
              <a:buNone/>
            </a:pPr>
            <a:r>
              <a:rPr lang="en-US" sz="1800" b="1" dirty="0"/>
              <a:t>SCC treatment options</a:t>
            </a:r>
          </a:p>
          <a:p>
            <a:pPr marL="0" indent="0">
              <a:buNone/>
            </a:pPr>
            <a:endParaRPr lang="en-US" sz="1800" b="1" dirty="0"/>
          </a:p>
          <a:p>
            <a:pPr marL="0" indent="0">
              <a:buNone/>
            </a:pPr>
            <a:r>
              <a:rPr lang="en-US" sz="1800" dirty="0"/>
              <a:t>A. Standard surgical techniques: </a:t>
            </a:r>
          </a:p>
          <a:p>
            <a:pPr marL="0" indent="0">
              <a:buNone/>
            </a:pPr>
            <a:r>
              <a:rPr lang="en-US" sz="1800" dirty="0"/>
              <a:t>90% to 95% cure rates; similar to BCC options</a:t>
            </a:r>
          </a:p>
          <a:p>
            <a:pPr marL="0" indent="0">
              <a:buNone/>
            </a:pPr>
            <a:r>
              <a:rPr lang="en-US" sz="1800" dirty="0"/>
              <a:t>1. Wide local excision of SCC: 5- to 10-mm margins are usually sufficient.</a:t>
            </a:r>
          </a:p>
          <a:p>
            <a:pPr marL="0" indent="0">
              <a:buNone/>
            </a:pPr>
            <a:r>
              <a:rPr lang="en-US" sz="1800" dirty="0"/>
              <a:t>Frozen sections may be used to confirm negative margins intraoperatively.</a:t>
            </a:r>
          </a:p>
          <a:p>
            <a:pPr marL="0" indent="0">
              <a:buNone/>
            </a:pPr>
            <a:r>
              <a:rPr lang="en-US" sz="1800" dirty="0"/>
              <a:t>a. If &lt;2 cm, low grade and extends to dermis, 4-mm margin</a:t>
            </a:r>
          </a:p>
          <a:p>
            <a:pPr marL="0" indent="0">
              <a:buNone/>
            </a:pPr>
            <a:r>
              <a:rPr lang="en-US" sz="1800" dirty="0"/>
              <a:t>b. If &gt;2 cm, grade 2 to 4, high risk or extension into fat, 6-mm margin</a:t>
            </a:r>
          </a:p>
          <a:p>
            <a:pPr marL="0" indent="0">
              <a:buNone/>
            </a:pPr>
            <a:endParaRPr lang="en-US" sz="1800" dirty="0"/>
          </a:p>
          <a:p>
            <a:pPr marL="0" indent="0">
              <a:buNone/>
            </a:pPr>
            <a:r>
              <a:rPr lang="en-US" sz="1800" dirty="0"/>
              <a:t>2. Mohs surgery: Sequential horizontal excision with frozen section testing.</a:t>
            </a:r>
          </a:p>
          <a:p>
            <a:pPr marL="0" indent="0">
              <a:buNone/>
            </a:pPr>
            <a:r>
              <a:rPr lang="en-US" sz="1800" dirty="0"/>
              <a:t>Highest cure rate for SCC: 94% to 99%.</a:t>
            </a:r>
          </a:p>
          <a:p>
            <a:pPr marL="0" indent="0">
              <a:buNone/>
            </a:pPr>
            <a:r>
              <a:rPr lang="en-US" sz="1800" dirty="0"/>
              <a:t>a. Indications, include recurrent, high-risk SCC, and/or lesions in aesthetically</a:t>
            </a:r>
          </a:p>
          <a:p>
            <a:pPr marL="0" indent="0">
              <a:buNone/>
            </a:pPr>
            <a:r>
              <a:rPr lang="en-US" sz="1800" dirty="0"/>
              <a:t>sensitive areas (nose, eyelid, lip, etc.)</a:t>
            </a:r>
          </a:p>
        </p:txBody>
      </p:sp>
    </p:spTree>
    <p:extLst>
      <p:ext uri="{BB962C8B-B14F-4D97-AF65-F5344CB8AC3E}">
        <p14:creationId xmlns:p14="http://schemas.microsoft.com/office/powerpoint/2010/main" val="59223073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5A5AC34-5338-4217-BF01-B2D2E204F61B}"/>
              </a:ext>
            </a:extLst>
          </p:cNvPr>
          <p:cNvSpPr>
            <a:spLocks noGrp="1"/>
          </p:cNvSpPr>
          <p:nvPr>
            <p:ph idx="1"/>
          </p:nvPr>
        </p:nvSpPr>
        <p:spPr>
          <a:xfrm>
            <a:off x="838200" y="623455"/>
            <a:ext cx="10515600" cy="5553508"/>
          </a:xfrm>
        </p:spPr>
        <p:txBody>
          <a:bodyPr>
            <a:normAutofit/>
          </a:bodyPr>
          <a:lstStyle/>
          <a:p>
            <a:pPr marL="0" indent="0">
              <a:buNone/>
            </a:pPr>
            <a:r>
              <a:rPr lang="en-US" sz="1800" b="1" dirty="0"/>
              <a:t>Field therapies</a:t>
            </a:r>
          </a:p>
          <a:p>
            <a:pPr marL="0" indent="0">
              <a:buNone/>
            </a:pPr>
            <a:r>
              <a:rPr lang="en-US" sz="1800" dirty="0"/>
              <a:t>1. Curettage, electrodessication, and cryotherapy are used much less in SCC</a:t>
            </a:r>
          </a:p>
          <a:p>
            <a:pPr marL="0" indent="0">
              <a:buNone/>
            </a:pPr>
            <a:r>
              <a:rPr lang="en-US" sz="1800" dirty="0"/>
              <a:t>treatment than in BCC treatment, because of higher risk associated with missed deep tumor portions, and the risk of scarring obscuring SCC recurrences.</a:t>
            </a:r>
          </a:p>
          <a:p>
            <a:pPr marL="0" indent="0">
              <a:buNone/>
            </a:pPr>
            <a:endParaRPr lang="en-US" sz="1800" dirty="0"/>
          </a:p>
          <a:p>
            <a:pPr marL="0" indent="0">
              <a:buNone/>
            </a:pPr>
            <a:r>
              <a:rPr lang="en-US" sz="1800" dirty="0"/>
              <a:t>2. </a:t>
            </a:r>
            <a:r>
              <a:rPr lang="en-US" sz="1800" b="1" dirty="0"/>
              <a:t>Radiation is reserved for unresectable lesions or for the very elderly</a:t>
            </a:r>
            <a:r>
              <a:rPr lang="en-US" sz="1800" dirty="0"/>
              <a:t>. Cure</a:t>
            </a:r>
          </a:p>
          <a:p>
            <a:pPr marL="0" indent="0">
              <a:buNone/>
            </a:pPr>
            <a:r>
              <a:rPr lang="en-US" sz="1800" dirty="0"/>
              <a:t>rates vary widely. Cosmetic damage and long-term risk of radiation must be</a:t>
            </a:r>
          </a:p>
          <a:p>
            <a:pPr marL="0" indent="0">
              <a:buNone/>
            </a:pPr>
            <a:r>
              <a:rPr lang="en-US" sz="1800" dirty="0"/>
              <a:t>considered.</a:t>
            </a:r>
          </a:p>
          <a:p>
            <a:pPr marL="0" indent="0">
              <a:buNone/>
            </a:pPr>
            <a:endParaRPr lang="en-US" sz="1800" dirty="0"/>
          </a:p>
          <a:p>
            <a:pPr marL="0" indent="0">
              <a:buNone/>
            </a:pPr>
            <a:endParaRPr lang="ar-JO" sz="1800" dirty="0"/>
          </a:p>
        </p:txBody>
      </p:sp>
    </p:spTree>
    <p:extLst>
      <p:ext uri="{BB962C8B-B14F-4D97-AF65-F5344CB8AC3E}">
        <p14:creationId xmlns:p14="http://schemas.microsoft.com/office/powerpoint/2010/main" val="13962290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305B925-17D9-456B-85FC-C9E0DACD77EE}"/>
              </a:ext>
            </a:extLst>
          </p:cNvPr>
          <p:cNvSpPr>
            <a:spLocks noGrp="1"/>
          </p:cNvSpPr>
          <p:nvPr>
            <p:ph idx="1"/>
          </p:nvPr>
        </p:nvSpPr>
        <p:spPr>
          <a:xfrm>
            <a:off x="838200" y="651164"/>
            <a:ext cx="10515600" cy="5525799"/>
          </a:xfrm>
        </p:spPr>
        <p:txBody>
          <a:bodyPr>
            <a:normAutofit/>
          </a:bodyPr>
          <a:lstStyle/>
          <a:p>
            <a:pPr marL="0" indent="0">
              <a:buNone/>
            </a:pPr>
            <a:r>
              <a:rPr lang="en-US" sz="1800" b="1" dirty="0"/>
              <a:t>Regional lymphadenectomy</a:t>
            </a:r>
          </a:p>
          <a:p>
            <a:pPr marL="0" indent="0">
              <a:buNone/>
            </a:pPr>
            <a:r>
              <a:rPr lang="en-US" sz="1800" dirty="0"/>
              <a:t>1. Indicated for clinically positive (palpable) nodes.</a:t>
            </a:r>
          </a:p>
          <a:p>
            <a:pPr marL="0" indent="0">
              <a:buNone/>
            </a:pPr>
            <a:r>
              <a:rPr lang="en-US" sz="1800" dirty="0"/>
              <a:t>2. FNA: Confirm spread of SCC to palpable lymph node.</a:t>
            </a:r>
          </a:p>
          <a:p>
            <a:pPr marL="0" indent="0">
              <a:buNone/>
            </a:pPr>
            <a:r>
              <a:rPr lang="en-US" sz="1800" dirty="0"/>
              <a:t>3. ELND: Indicated for a tumor extending down to parotid capsule or a large lesion contiguous with a draining nodal basin.</a:t>
            </a:r>
          </a:p>
          <a:p>
            <a:pPr marL="0" indent="0">
              <a:buNone/>
            </a:pPr>
            <a:r>
              <a:rPr lang="en-US" sz="1800" dirty="0"/>
              <a:t>4. SLN biopsy: Considered for high-risk SCC without palpable nodes controversial).</a:t>
            </a:r>
          </a:p>
          <a:p>
            <a:pPr marL="0" indent="0">
              <a:buNone/>
            </a:pPr>
            <a:endParaRPr lang="en-US" sz="1800" dirty="0"/>
          </a:p>
          <a:p>
            <a:pPr marL="0" indent="0">
              <a:buNone/>
            </a:pPr>
            <a:r>
              <a:rPr lang="en-US" sz="1800" dirty="0"/>
              <a:t>D. </a:t>
            </a:r>
            <a:r>
              <a:rPr lang="en-US" sz="1800" b="1" dirty="0"/>
              <a:t>Adjuvant radiation therapy</a:t>
            </a:r>
            <a:r>
              <a:rPr lang="en-US" sz="1800" dirty="0"/>
              <a:t>: Used </a:t>
            </a:r>
            <a:r>
              <a:rPr lang="en-US" sz="1800" dirty="0" err="1"/>
              <a:t>postexcision</a:t>
            </a:r>
            <a:r>
              <a:rPr lang="en-US" sz="1800" dirty="0"/>
              <a:t> for high-risk cutaneous SCC</a:t>
            </a:r>
            <a:r>
              <a:rPr lang="en-US" dirty="0"/>
              <a:t>.</a:t>
            </a:r>
            <a:endParaRPr lang="ar-JO" dirty="0"/>
          </a:p>
        </p:txBody>
      </p:sp>
    </p:spTree>
    <p:extLst>
      <p:ext uri="{BB962C8B-B14F-4D97-AF65-F5344CB8AC3E}">
        <p14:creationId xmlns:p14="http://schemas.microsoft.com/office/powerpoint/2010/main" val="32536878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3B553E-E2D4-4B0C-A045-92272CF7263C}"/>
              </a:ext>
            </a:extLst>
          </p:cNvPr>
          <p:cNvSpPr>
            <a:spLocks noGrp="1"/>
          </p:cNvSpPr>
          <p:nvPr>
            <p:ph type="title"/>
          </p:nvPr>
        </p:nvSpPr>
        <p:spPr/>
        <p:txBody>
          <a:bodyPr/>
          <a:lstStyle/>
          <a:p>
            <a:r>
              <a:rPr lang="en-US" b="1" dirty="0"/>
              <a:t>Melanoma</a:t>
            </a:r>
            <a:endParaRPr lang="ar-JO" dirty="0"/>
          </a:p>
        </p:txBody>
      </p:sp>
      <p:sp>
        <p:nvSpPr>
          <p:cNvPr id="3" name="Content Placeholder 2">
            <a:extLst>
              <a:ext uri="{FF2B5EF4-FFF2-40B4-BE49-F238E27FC236}">
                <a16:creationId xmlns:a16="http://schemas.microsoft.com/office/drawing/2014/main" id="{866DED55-D51F-485C-A0CF-6756FA7B78C6}"/>
              </a:ext>
            </a:extLst>
          </p:cNvPr>
          <p:cNvSpPr>
            <a:spLocks noGrp="1"/>
          </p:cNvSpPr>
          <p:nvPr>
            <p:ph idx="1"/>
          </p:nvPr>
        </p:nvSpPr>
        <p:spPr/>
        <p:txBody>
          <a:bodyPr>
            <a:normAutofit/>
          </a:bodyPr>
          <a:lstStyle/>
          <a:p>
            <a:pPr marL="0" indent="0">
              <a:buNone/>
            </a:pPr>
            <a:r>
              <a:rPr lang="en-US" sz="1800" b="1" dirty="0"/>
              <a:t>Epidemiology</a:t>
            </a:r>
          </a:p>
          <a:p>
            <a:pPr marL="342900" indent="-342900">
              <a:buAutoNum type="alphaUcPeriod"/>
            </a:pPr>
            <a:r>
              <a:rPr lang="en-US" sz="1800" dirty="0"/>
              <a:t>Incidence is increasing, faster than any other cancer in Western world</a:t>
            </a:r>
          </a:p>
          <a:p>
            <a:pPr marL="342900" indent="-342900">
              <a:buAutoNum type="alphaUcPeriod"/>
            </a:pPr>
            <a:endParaRPr lang="en-US" sz="1800" dirty="0"/>
          </a:p>
          <a:p>
            <a:pPr marL="0" indent="0">
              <a:buNone/>
            </a:pPr>
            <a:r>
              <a:rPr lang="en-US" sz="1800" dirty="0"/>
              <a:t>3. Lifetime risk in general population is 2% for children born today.</a:t>
            </a:r>
          </a:p>
          <a:p>
            <a:pPr marL="0" indent="0">
              <a:buNone/>
            </a:pPr>
            <a:endParaRPr lang="en-US" sz="1800" dirty="0"/>
          </a:p>
          <a:p>
            <a:pPr marL="0" indent="0">
              <a:buNone/>
            </a:pPr>
            <a:r>
              <a:rPr lang="en-US" sz="1800" dirty="0"/>
              <a:t>4. Less than 3% of all skin cancers, but cause of 75% of skin cancer-related deaths.</a:t>
            </a:r>
          </a:p>
          <a:p>
            <a:pPr marL="0" indent="0">
              <a:buNone/>
            </a:pPr>
            <a:endParaRPr lang="en-US" sz="1800" dirty="0"/>
          </a:p>
          <a:p>
            <a:pPr marL="0" indent="0">
              <a:buNone/>
            </a:pPr>
            <a:r>
              <a:rPr lang="en-US" sz="1800" dirty="0"/>
              <a:t>5. Prognosis of metastatic disease has changed little in past 40 years (unlike many other cancers).</a:t>
            </a:r>
            <a:endParaRPr lang="ar-JO" sz="1800" dirty="0"/>
          </a:p>
        </p:txBody>
      </p:sp>
    </p:spTree>
    <p:extLst>
      <p:ext uri="{BB962C8B-B14F-4D97-AF65-F5344CB8AC3E}">
        <p14:creationId xmlns:p14="http://schemas.microsoft.com/office/powerpoint/2010/main" val="261356633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D078A97-039C-44A4-98A3-C6CBBC0869DB}"/>
              </a:ext>
            </a:extLst>
          </p:cNvPr>
          <p:cNvSpPr>
            <a:spLocks noGrp="1"/>
          </p:cNvSpPr>
          <p:nvPr>
            <p:ph idx="1"/>
          </p:nvPr>
        </p:nvSpPr>
        <p:spPr>
          <a:xfrm>
            <a:off x="838200" y="803564"/>
            <a:ext cx="10515600" cy="5373399"/>
          </a:xfrm>
        </p:spPr>
        <p:txBody>
          <a:bodyPr>
            <a:normAutofit/>
          </a:bodyPr>
          <a:lstStyle/>
          <a:p>
            <a:pPr marL="0" indent="0">
              <a:buNone/>
            </a:pPr>
            <a:r>
              <a:rPr lang="en-US" sz="1800" b="1" dirty="0"/>
              <a:t>Risk factors</a:t>
            </a:r>
          </a:p>
          <a:p>
            <a:pPr marL="0" indent="0">
              <a:buNone/>
            </a:pPr>
            <a:endParaRPr lang="en-US" sz="1800" b="1" dirty="0"/>
          </a:p>
          <a:p>
            <a:pPr marL="0" indent="0">
              <a:buNone/>
            </a:pPr>
            <a:r>
              <a:rPr lang="en-US" sz="1800" b="1" dirty="0"/>
              <a:t>1. Phenotypic include fair skin (Fitzpatrick I and II) </a:t>
            </a:r>
            <a:r>
              <a:rPr lang="en-US" sz="1800" dirty="0"/>
              <a:t>,freckling, light</a:t>
            </a:r>
          </a:p>
          <a:p>
            <a:pPr marL="0" indent="0">
              <a:buNone/>
            </a:pPr>
            <a:r>
              <a:rPr lang="en-US" sz="1800" dirty="0"/>
              <a:t>eye color, and light hair color (stronger risk factor than eye color). Darker skin</a:t>
            </a:r>
          </a:p>
          <a:p>
            <a:pPr marL="0" indent="0">
              <a:buNone/>
            </a:pPr>
            <a:r>
              <a:rPr lang="en-US" sz="1800" dirty="0"/>
              <a:t>is protective against melanoma.</a:t>
            </a:r>
          </a:p>
          <a:p>
            <a:pPr marL="0" indent="0">
              <a:buNone/>
            </a:pPr>
            <a:endParaRPr lang="en-US" sz="1800" dirty="0"/>
          </a:p>
          <a:p>
            <a:pPr marL="0" indent="0">
              <a:buNone/>
            </a:pPr>
            <a:r>
              <a:rPr lang="en-US" sz="1800" dirty="0"/>
              <a:t>2. Geographic: High altitudes, lower latitudes have increased UV exposure, and</a:t>
            </a:r>
          </a:p>
          <a:p>
            <a:pPr marL="0" indent="0">
              <a:buNone/>
            </a:pPr>
            <a:r>
              <a:rPr lang="en-US" sz="1800" dirty="0"/>
              <a:t>therefore increased risk.</a:t>
            </a:r>
          </a:p>
          <a:p>
            <a:pPr marL="0" indent="0">
              <a:buNone/>
            </a:pPr>
            <a:endParaRPr lang="en-US" sz="1800" dirty="0"/>
          </a:p>
          <a:p>
            <a:pPr marL="0" indent="0">
              <a:buNone/>
            </a:pPr>
            <a:r>
              <a:rPr lang="en-US" sz="1800" dirty="0"/>
              <a:t>3. Gender: Females have lower risk and better prognosis; however, gender-based</a:t>
            </a:r>
          </a:p>
          <a:p>
            <a:pPr marL="0" indent="0">
              <a:buNone/>
            </a:pPr>
            <a:r>
              <a:rPr lang="en-US" sz="1800" dirty="0"/>
              <a:t>differences in risk are </a:t>
            </a:r>
            <a:r>
              <a:rPr lang="en-US" sz="1800" dirty="0" err="1"/>
              <a:t>lessenings</a:t>
            </a:r>
            <a:r>
              <a:rPr lang="en-US" sz="1800" dirty="0"/>
              <a:t>. </a:t>
            </a:r>
          </a:p>
          <a:p>
            <a:pPr marL="0" indent="0">
              <a:buNone/>
            </a:pPr>
            <a:r>
              <a:rPr lang="en-US" sz="1800" dirty="0"/>
              <a:t>Lower extremity is the most common site in females; males more commonly have lesions on the head and trunk.</a:t>
            </a:r>
            <a:endParaRPr lang="ar-JO" sz="1800" dirty="0"/>
          </a:p>
        </p:txBody>
      </p:sp>
    </p:spTree>
    <p:extLst>
      <p:ext uri="{BB962C8B-B14F-4D97-AF65-F5344CB8AC3E}">
        <p14:creationId xmlns:p14="http://schemas.microsoft.com/office/powerpoint/2010/main" val="92855681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72DC1C-BE9E-45A5-BA42-F586DEADDF3E}"/>
              </a:ext>
            </a:extLst>
          </p:cNvPr>
          <p:cNvSpPr>
            <a:spLocks noGrp="1"/>
          </p:cNvSpPr>
          <p:nvPr>
            <p:ph type="title"/>
          </p:nvPr>
        </p:nvSpPr>
        <p:spPr/>
        <p:txBody>
          <a:bodyPr/>
          <a:lstStyle/>
          <a:p>
            <a:endParaRPr lang="ar-JO"/>
          </a:p>
        </p:txBody>
      </p:sp>
      <p:pic>
        <p:nvPicPr>
          <p:cNvPr id="4" name="Content Placeholder 3">
            <a:extLst>
              <a:ext uri="{FF2B5EF4-FFF2-40B4-BE49-F238E27FC236}">
                <a16:creationId xmlns:a16="http://schemas.microsoft.com/office/drawing/2014/main" id="{2F30B3CC-B660-40A0-9E84-5DB6B48A4A08}"/>
              </a:ext>
            </a:extLst>
          </p:cNvPr>
          <p:cNvPicPr>
            <a:picLocks noGrp="1" noChangeAspect="1"/>
          </p:cNvPicPr>
          <p:nvPr>
            <p:ph idx="1"/>
          </p:nvPr>
        </p:nvPicPr>
        <p:blipFill>
          <a:blip r:embed="rId2"/>
          <a:stretch>
            <a:fillRect/>
          </a:stretch>
        </p:blipFill>
        <p:spPr>
          <a:xfrm>
            <a:off x="578944" y="157307"/>
            <a:ext cx="10774856" cy="3671454"/>
          </a:xfrm>
          <a:prstGeom prst="rect">
            <a:avLst/>
          </a:prstGeom>
        </p:spPr>
      </p:pic>
      <p:pic>
        <p:nvPicPr>
          <p:cNvPr id="3" name="Picture 2">
            <a:extLst>
              <a:ext uri="{FF2B5EF4-FFF2-40B4-BE49-F238E27FC236}">
                <a16:creationId xmlns:a16="http://schemas.microsoft.com/office/drawing/2014/main" id="{DF7E9729-B160-4906-84F5-706908C96A5C}"/>
              </a:ext>
            </a:extLst>
          </p:cNvPr>
          <p:cNvPicPr>
            <a:picLocks noChangeAspect="1"/>
          </p:cNvPicPr>
          <p:nvPr/>
        </p:nvPicPr>
        <p:blipFill>
          <a:blip r:embed="rId3"/>
          <a:stretch>
            <a:fillRect/>
          </a:stretch>
        </p:blipFill>
        <p:spPr>
          <a:xfrm>
            <a:off x="2155728" y="4036578"/>
            <a:ext cx="7059291" cy="2664115"/>
          </a:xfrm>
          <a:prstGeom prst="rect">
            <a:avLst/>
          </a:prstGeom>
        </p:spPr>
      </p:pic>
    </p:spTree>
    <p:extLst>
      <p:ext uri="{BB962C8B-B14F-4D97-AF65-F5344CB8AC3E}">
        <p14:creationId xmlns:p14="http://schemas.microsoft.com/office/powerpoint/2010/main" val="231548906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864B89-DD41-4A8F-A424-C7F427553FBE}"/>
              </a:ext>
            </a:extLst>
          </p:cNvPr>
          <p:cNvSpPr>
            <a:spLocks noGrp="1"/>
          </p:cNvSpPr>
          <p:nvPr>
            <p:ph type="title"/>
          </p:nvPr>
        </p:nvSpPr>
        <p:spPr/>
        <p:txBody>
          <a:bodyPr/>
          <a:lstStyle/>
          <a:p>
            <a:endParaRPr lang="ar-JO"/>
          </a:p>
        </p:txBody>
      </p:sp>
      <p:pic>
        <p:nvPicPr>
          <p:cNvPr id="4" name="Content Placeholder 3">
            <a:extLst>
              <a:ext uri="{FF2B5EF4-FFF2-40B4-BE49-F238E27FC236}">
                <a16:creationId xmlns:a16="http://schemas.microsoft.com/office/drawing/2014/main" id="{A25C7AE4-6121-4A69-A063-10D855C0DEE7}"/>
              </a:ext>
            </a:extLst>
          </p:cNvPr>
          <p:cNvPicPr>
            <a:picLocks noGrp="1" noChangeAspect="1"/>
          </p:cNvPicPr>
          <p:nvPr>
            <p:ph idx="1"/>
          </p:nvPr>
        </p:nvPicPr>
        <p:blipFill>
          <a:blip r:embed="rId2"/>
          <a:stretch>
            <a:fillRect/>
          </a:stretch>
        </p:blipFill>
        <p:spPr>
          <a:xfrm>
            <a:off x="484273" y="1066800"/>
            <a:ext cx="10291533" cy="4447670"/>
          </a:xfrm>
          <a:prstGeom prst="rect">
            <a:avLst/>
          </a:prstGeom>
        </p:spPr>
      </p:pic>
    </p:spTree>
    <p:extLst>
      <p:ext uri="{BB962C8B-B14F-4D97-AF65-F5344CB8AC3E}">
        <p14:creationId xmlns:p14="http://schemas.microsoft.com/office/powerpoint/2010/main" val="292958760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280FBF-B686-4BAE-9F71-8CACE24A6B37}"/>
              </a:ext>
            </a:extLst>
          </p:cNvPr>
          <p:cNvSpPr>
            <a:spLocks noGrp="1"/>
          </p:cNvSpPr>
          <p:nvPr>
            <p:ph idx="1"/>
          </p:nvPr>
        </p:nvSpPr>
        <p:spPr>
          <a:xfrm>
            <a:off x="838200" y="858982"/>
            <a:ext cx="10515600" cy="5317981"/>
          </a:xfrm>
        </p:spPr>
        <p:txBody>
          <a:bodyPr>
            <a:normAutofit/>
          </a:bodyPr>
          <a:lstStyle/>
          <a:p>
            <a:pPr marL="0" indent="0">
              <a:buNone/>
            </a:pPr>
            <a:r>
              <a:rPr lang="en-US" sz="1800" dirty="0"/>
              <a:t>4. Race: Incidence is lower, but prognosis is worse for African-Americans, due to delayed diagnosis and/or worse disease subtype.</a:t>
            </a:r>
          </a:p>
          <a:p>
            <a:pPr marL="0" indent="0">
              <a:buNone/>
            </a:pPr>
            <a:endParaRPr lang="en-US" sz="1800" dirty="0"/>
          </a:p>
          <a:p>
            <a:pPr marL="0" indent="0">
              <a:buNone/>
            </a:pPr>
            <a:r>
              <a:rPr lang="en-US" sz="1800" dirty="0"/>
              <a:t>5. Affluence: Unlike most cancer types, higher socioeconomic status correlates with higher risk.</a:t>
            </a:r>
          </a:p>
          <a:p>
            <a:pPr marL="0" indent="0">
              <a:buNone/>
            </a:pPr>
            <a:endParaRPr lang="en-US" sz="1800" dirty="0"/>
          </a:p>
          <a:p>
            <a:pPr marL="0" indent="0">
              <a:buNone/>
            </a:pPr>
            <a:r>
              <a:rPr lang="en-US" sz="1800" dirty="0"/>
              <a:t>6. History of UV radiation exposure (both UVA and UVB): Evidence for direct causality is less clear than for other skin cancer types. </a:t>
            </a:r>
            <a:r>
              <a:rPr lang="en-US" sz="1800" b="1" dirty="0"/>
              <a:t>A history of blistering sunburns, particularly in early life</a:t>
            </a:r>
            <a:r>
              <a:rPr lang="en-US" sz="1800" dirty="0"/>
              <a:t>, correlates to increased risk of some melanoma types.</a:t>
            </a:r>
          </a:p>
          <a:p>
            <a:pPr marL="0" indent="0">
              <a:buNone/>
            </a:pPr>
            <a:endParaRPr lang="en-US" sz="1800" dirty="0"/>
          </a:p>
          <a:p>
            <a:pPr marL="0" indent="0">
              <a:buNone/>
            </a:pPr>
            <a:r>
              <a:rPr lang="en-US" sz="1800" dirty="0"/>
              <a:t>7. Previous melanoma is a strong predictive factor and confers a 3% to 5%</a:t>
            </a:r>
          </a:p>
          <a:p>
            <a:pPr marL="0" indent="0">
              <a:buNone/>
            </a:pPr>
            <a:r>
              <a:rPr lang="en-US" sz="1800" dirty="0"/>
              <a:t>chance of developing a second melanoma.</a:t>
            </a:r>
            <a:endParaRPr lang="ar-JO" sz="1800" dirty="0"/>
          </a:p>
        </p:txBody>
      </p:sp>
    </p:spTree>
    <p:extLst>
      <p:ext uri="{BB962C8B-B14F-4D97-AF65-F5344CB8AC3E}">
        <p14:creationId xmlns:p14="http://schemas.microsoft.com/office/powerpoint/2010/main" val="416502022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02AA51B-D17F-4D11-85BC-4B1C66E1A139}"/>
              </a:ext>
            </a:extLst>
          </p:cNvPr>
          <p:cNvSpPr>
            <a:spLocks noGrp="1"/>
          </p:cNvSpPr>
          <p:nvPr>
            <p:ph idx="1"/>
          </p:nvPr>
        </p:nvSpPr>
        <p:spPr>
          <a:xfrm>
            <a:off x="838200" y="817418"/>
            <a:ext cx="10515600" cy="5359545"/>
          </a:xfrm>
        </p:spPr>
        <p:txBody>
          <a:bodyPr>
            <a:normAutofit/>
          </a:bodyPr>
          <a:lstStyle/>
          <a:p>
            <a:pPr marL="0" indent="0">
              <a:buNone/>
            </a:pPr>
            <a:r>
              <a:rPr lang="en-US" sz="1800" dirty="0"/>
              <a:t>Family history: Vast majority of melanomas are sporadic; however, some</a:t>
            </a:r>
          </a:p>
          <a:p>
            <a:pPr marL="0" indent="0">
              <a:buNone/>
            </a:pPr>
            <a:r>
              <a:rPr lang="en-US" sz="1800" dirty="0"/>
              <a:t>hereditary forms exist (see also Genetics section below).</a:t>
            </a:r>
          </a:p>
          <a:p>
            <a:pPr marL="0" indent="0">
              <a:buNone/>
            </a:pPr>
            <a:endParaRPr lang="en-US" sz="1800" dirty="0"/>
          </a:p>
          <a:p>
            <a:pPr marL="342900" indent="-342900">
              <a:buAutoNum type="alphaLcPeriod"/>
            </a:pPr>
            <a:r>
              <a:rPr lang="en-US" sz="1800" b="1" dirty="0"/>
              <a:t>Familial melanoma (aka hereditary melanoma</a:t>
            </a:r>
            <a:r>
              <a:rPr lang="en-US" sz="1800" dirty="0"/>
              <a:t>): </a:t>
            </a:r>
          </a:p>
          <a:p>
            <a:pPr marL="0" indent="0">
              <a:buNone/>
            </a:pPr>
            <a:r>
              <a:rPr lang="en-US" sz="1800" dirty="0"/>
              <a:t>Two or more cases of melanoma in first-degree relatives may indicate familial melanoma, autosomal dominant transference with variable penetrance.</a:t>
            </a:r>
          </a:p>
          <a:p>
            <a:pPr marL="0" indent="0">
              <a:buNone/>
            </a:pPr>
            <a:endParaRPr lang="en-US" sz="1800" dirty="0"/>
          </a:p>
          <a:p>
            <a:pPr marL="0" indent="0">
              <a:buNone/>
            </a:pPr>
            <a:r>
              <a:rPr lang="en-US" sz="1800" b="1" dirty="0"/>
              <a:t>b. Dysplastic nevus syndrome (also known as familial atypical multiple mole and melanoma [FAMMM] syndrome): </a:t>
            </a:r>
          </a:p>
          <a:p>
            <a:pPr marL="0" indent="0">
              <a:buNone/>
            </a:pPr>
            <a:r>
              <a:rPr lang="en-US" sz="1800" dirty="0"/>
              <a:t>Patients have a first- or second-degree relative with malignant melanoma and typically have at least 50 melanocytic nevi. Mutations in CDKN2A typical. Patients need vigilant screening.</a:t>
            </a:r>
            <a:endParaRPr lang="ar-JO" sz="1800" dirty="0"/>
          </a:p>
        </p:txBody>
      </p:sp>
    </p:spTree>
    <p:extLst>
      <p:ext uri="{BB962C8B-B14F-4D97-AF65-F5344CB8AC3E}">
        <p14:creationId xmlns:p14="http://schemas.microsoft.com/office/powerpoint/2010/main" val="162017017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EB28B6A-26EC-43D2-ABCA-C7EAA8D8D881}"/>
              </a:ext>
            </a:extLst>
          </p:cNvPr>
          <p:cNvSpPr>
            <a:spLocks noGrp="1"/>
          </p:cNvSpPr>
          <p:nvPr>
            <p:ph idx="1"/>
          </p:nvPr>
        </p:nvSpPr>
        <p:spPr>
          <a:xfrm>
            <a:off x="838200" y="928255"/>
            <a:ext cx="10515600" cy="5248708"/>
          </a:xfrm>
        </p:spPr>
        <p:txBody>
          <a:bodyPr>
            <a:normAutofit/>
          </a:bodyPr>
          <a:lstStyle/>
          <a:p>
            <a:pPr marL="0" indent="0">
              <a:buNone/>
            </a:pPr>
            <a:r>
              <a:rPr lang="en-US" sz="1900" b="1" dirty="0"/>
              <a:t>c. Xeroderma pigmentosum (XP)</a:t>
            </a:r>
          </a:p>
          <a:p>
            <a:pPr marL="0" indent="0">
              <a:buNone/>
            </a:pPr>
            <a:r>
              <a:rPr lang="en-US" sz="1900" dirty="0" err="1"/>
              <a:t>i</a:t>
            </a:r>
            <a:r>
              <a:rPr lang="en-US" sz="1900" dirty="0"/>
              <a:t>. Heterogeneous group of syndromes; due mutations in various DNA repair genes.</a:t>
            </a:r>
          </a:p>
          <a:p>
            <a:pPr marL="0" indent="0">
              <a:buNone/>
            </a:pPr>
            <a:r>
              <a:rPr lang="en-US" sz="1900" dirty="0"/>
              <a:t>ii. DNA damage by UV leads to early death secondary to metastatic spread</a:t>
            </a:r>
          </a:p>
          <a:p>
            <a:pPr marL="0" indent="0">
              <a:buNone/>
            </a:pPr>
            <a:r>
              <a:rPr lang="en-US" sz="1900" dirty="0"/>
              <a:t>of skin tumors.</a:t>
            </a:r>
          </a:p>
          <a:p>
            <a:pPr marL="0" indent="0">
              <a:buNone/>
            </a:pPr>
            <a:r>
              <a:rPr lang="en-US" sz="1900" dirty="0"/>
              <a:t>iii. Typically presents in childhood with multiple BCCs; SCCs and melanomas</a:t>
            </a:r>
          </a:p>
          <a:p>
            <a:pPr marL="0" indent="0">
              <a:buNone/>
            </a:pPr>
            <a:r>
              <a:rPr lang="en-US" sz="1900" dirty="0"/>
              <a:t>typically cause death.</a:t>
            </a:r>
          </a:p>
          <a:p>
            <a:pPr marL="0" indent="0">
              <a:buNone/>
            </a:pPr>
            <a:r>
              <a:rPr lang="en-US" sz="1900" dirty="0"/>
              <a:t>iv. Restriction from sunlight exposure is mandatory, with aggressive surveillance/ treatment of skin lesions</a:t>
            </a:r>
            <a:r>
              <a:rPr lang="en-US" dirty="0"/>
              <a:t>.</a:t>
            </a:r>
            <a:endParaRPr lang="ar-JO" dirty="0"/>
          </a:p>
        </p:txBody>
      </p:sp>
    </p:spTree>
    <p:extLst>
      <p:ext uri="{BB962C8B-B14F-4D97-AF65-F5344CB8AC3E}">
        <p14:creationId xmlns:p14="http://schemas.microsoft.com/office/powerpoint/2010/main" val="30576588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342DF5-DFBD-4BF0-B90B-D5EE12CC200F}"/>
              </a:ext>
            </a:extLst>
          </p:cNvPr>
          <p:cNvSpPr>
            <a:spLocks noGrp="1"/>
          </p:cNvSpPr>
          <p:nvPr>
            <p:ph type="title"/>
          </p:nvPr>
        </p:nvSpPr>
        <p:spPr/>
        <p:txBody>
          <a:bodyPr/>
          <a:lstStyle/>
          <a:p>
            <a:r>
              <a:rPr lang="en-US" b="1" dirty="0"/>
              <a:t>Skin histology</a:t>
            </a:r>
            <a:endParaRPr lang="ar-JO" b="1" dirty="0"/>
          </a:p>
        </p:txBody>
      </p:sp>
      <p:sp>
        <p:nvSpPr>
          <p:cNvPr id="3" name="Content Placeholder 2">
            <a:extLst>
              <a:ext uri="{FF2B5EF4-FFF2-40B4-BE49-F238E27FC236}">
                <a16:creationId xmlns:a16="http://schemas.microsoft.com/office/drawing/2014/main" id="{75054103-20DF-4F34-B1AE-6B9EEC5D40C5}"/>
              </a:ext>
            </a:extLst>
          </p:cNvPr>
          <p:cNvSpPr>
            <a:spLocks noGrp="1"/>
          </p:cNvSpPr>
          <p:nvPr>
            <p:ph idx="1"/>
          </p:nvPr>
        </p:nvSpPr>
        <p:spPr>
          <a:xfrm>
            <a:off x="838200" y="1690688"/>
            <a:ext cx="10515600" cy="4486275"/>
          </a:xfrm>
        </p:spPr>
        <p:txBody>
          <a:bodyPr>
            <a:normAutofit/>
          </a:bodyPr>
          <a:lstStyle/>
          <a:p>
            <a:pPr marL="0" indent="0">
              <a:buNone/>
            </a:pPr>
            <a:r>
              <a:rPr lang="en-US" b="1" dirty="0"/>
              <a:t>A. Epidermis</a:t>
            </a:r>
          </a:p>
          <a:p>
            <a:pPr marL="0" indent="0">
              <a:buNone/>
            </a:pPr>
            <a:r>
              <a:rPr lang="en-US" sz="1800" b="1" dirty="0"/>
              <a:t>1. Keratinocytes</a:t>
            </a:r>
          </a:p>
          <a:p>
            <a:pPr marL="0" indent="0">
              <a:buNone/>
            </a:pPr>
            <a:r>
              <a:rPr lang="en-US" sz="1800" dirty="0"/>
              <a:t>a. Primary cell in epidermis</a:t>
            </a:r>
          </a:p>
          <a:p>
            <a:pPr marL="0" indent="0">
              <a:buNone/>
            </a:pPr>
            <a:r>
              <a:rPr lang="en-US" sz="1800" dirty="0"/>
              <a:t>b. Start in basal layer (stratum germinativum or </a:t>
            </a:r>
            <a:r>
              <a:rPr lang="en-US" sz="1800" dirty="0" err="1"/>
              <a:t>basale</a:t>
            </a:r>
            <a:r>
              <a:rPr lang="en-US" sz="1800" dirty="0"/>
              <a:t>) and make their way</a:t>
            </a:r>
          </a:p>
          <a:p>
            <a:pPr marL="0" indent="0">
              <a:buNone/>
            </a:pPr>
            <a:r>
              <a:rPr lang="en-US" sz="1800" dirty="0"/>
              <a:t>to surface becoming a dead cornified layer (stratum corneum).</a:t>
            </a:r>
          </a:p>
          <a:p>
            <a:pPr marL="0" indent="0">
              <a:buNone/>
            </a:pPr>
            <a:r>
              <a:rPr lang="en-US" sz="1800" b="1" dirty="0"/>
              <a:t>2. Melanocytes</a:t>
            </a:r>
          </a:p>
          <a:p>
            <a:pPr marL="0" indent="0">
              <a:buNone/>
            </a:pPr>
            <a:r>
              <a:rPr lang="en-US" sz="1800" dirty="0"/>
              <a:t>a. Found in basal layer</a:t>
            </a:r>
          </a:p>
          <a:p>
            <a:pPr marL="0" indent="0">
              <a:buNone/>
            </a:pPr>
            <a:r>
              <a:rPr lang="en-US" sz="1800" dirty="0"/>
              <a:t>b. Protect against ultraviolet (UV) radiation</a:t>
            </a:r>
          </a:p>
          <a:p>
            <a:pPr marL="0" indent="0">
              <a:buNone/>
            </a:pPr>
            <a:r>
              <a:rPr lang="en-US" sz="1800" b="1" dirty="0"/>
              <a:t>3. Merkel cells</a:t>
            </a:r>
            <a:r>
              <a:rPr lang="en-US" sz="1800" dirty="0"/>
              <a:t>: Mechanoreceptors</a:t>
            </a:r>
          </a:p>
          <a:p>
            <a:pPr marL="0" indent="0">
              <a:buNone/>
            </a:pPr>
            <a:r>
              <a:rPr lang="de-DE" sz="1800" b="1" dirty="0"/>
              <a:t>4. Langerhans cells</a:t>
            </a:r>
            <a:r>
              <a:rPr lang="de-DE" sz="1800" dirty="0"/>
              <a:t>: Antigen-presenting cells in stratum spinosum</a:t>
            </a:r>
            <a:endParaRPr lang="ar-JO" sz="1800" dirty="0"/>
          </a:p>
        </p:txBody>
      </p:sp>
    </p:spTree>
    <p:extLst>
      <p:ext uri="{BB962C8B-B14F-4D97-AF65-F5344CB8AC3E}">
        <p14:creationId xmlns:p14="http://schemas.microsoft.com/office/powerpoint/2010/main" val="247167591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A2BD58-16F5-42CB-8A46-888B6A822008}"/>
              </a:ext>
            </a:extLst>
          </p:cNvPr>
          <p:cNvSpPr>
            <a:spLocks noGrp="1"/>
          </p:cNvSpPr>
          <p:nvPr>
            <p:ph type="title"/>
          </p:nvPr>
        </p:nvSpPr>
        <p:spPr/>
        <p:txBody>
          <a:bodyPr/>
          <a:lstStyle/>
          <a:p>
            <a:r>
              <a:rPr lang="en-US" b="1" dirty="0"/>
              <a:t>melanoma disease biology and characteristics</a:t>
            </a:r>
            <a:endParaRPr lang="ar-JO" b="1" dirty="0"/>
          </a:p>
        </p:txBody>
      </p:sp>
      <p:sp>
        <p:nvSpPr>
          <p:cNvPr id="3" name="Content Placeholder 2">
            <a:extLst>
              <a:ext uri="{FF2B5EF4-FFF2-40B4-BE49-F238E27FC236}">
                <a16:creationId xmlns:a16="http://schemas.microsoft.com/office/drawing/2014/main" id="{38B454FE-E08B-4D3E-95FC-2DE1807F7463}"/>
              </a:ext>
            </a:extLst>
          </p:cNvPr>
          <p:cNvSpPr>
            <a:spLocks noGrp="1"/>
          </p:cNvSpPr>
          <p:nvPr>
            <p:ph idx="1"/>
          </p:nvPr>
        </p:nvSpPr>
        <p:spPr>
          <a:xfrm>
            <a:off x="838200" y="1690688"/>
            <a:ext cx="10515600" cy="4486275"/>
          </a:xfrm>
        </p:spPr>
        <p:txBody>
          <a:bodyPr>
            <a:normAutofit/>
          </a:bodyPr>
          <a:lstStyle/>
          <a:p>
            <a:pPr marL="0" indent="0">
              <a:buNone/>
            </a:pPr>
            <a:r>
              <a:rPr lang="en-US" sz="1800" b="1" dirty="0"/>
              <a:t>Precursor lesions</a:t>
            </a:r>
          </a:p>
          <a:p>
            <a:pPr marL="0" indent="0">
              <a:buNone/>
            </a:pPr>
            <a:r>
              <a:rPr lang="en-US" sz="1800" dirty="0"/>
              <a:t>2. Congenital nevi</a:t>
            </a:r>
          </a:p>
          <a:p>
            <a:pPr marL="342900" indent="-342900">
              <a:buAutoNum type="alphaLcPeriod"/>
            </a:pPr>
            <a:r>
              <a:rPr lang="en-US" sz="1800" b="1" dirty="0"/>
              <a:t>Malignant potential is more dependent on histology than on size.</a:t>
            </a:r>
          </a:p>
          <a:p>
            <a:pPr marL="0" indent="0">
              <a:buNone/>
            </a:pPr>
            <a:endParaRPr lang="en-US" sz="1800" b="1" dirty="0"/>
          </a:p>
          <a:p>
            <a:pPr marL="0" indent="0">
              <a:buNone/>
            </a:pPr>
            <a:r>
              <a:rPr lang="en-US" sz="1800" b="1" dirty="0"/>
              <a:t>b. Giant hairy nevi: Confer a 5% to 20% lifetime risk of melanoma </a:t>
            </a:r>
            <a:r>
              <a:rPr lang="en-US" sz="1800" dirty="0"/>
              <a:t>(difficult</a:t>
            </a:r>
          </a:p>
          <a:p>
            <a:pPr marL="0" indent="0">
              <a:buNone/>
            </a:pPr>
            <a:r>
              <a:rPr lang="en-US" sz="1800" dirty="0"/>
              <a:t>to predict risk accurately due to variability in size/location); prophylactic</a:t>
            </a:r>
          </a:p>
          <a:p>
            <a:pPr marL="0" indent="0">
              <a:buNone/>
            </a:pPr>
            <a:r>
              <a:rPr lang="en-US" sz="1800" dirty="0"/>
              <a:t>excision (often serially) is recommended</a:t>
            </a:r>
          </a:p>
          <a:p>
            <a:pPr marL="0" indent="0">
              <a:buNone/>
            </a:pPr>
            <a:endParaRPr lang="en-US" sz="1800" dirty="0"/>
          </a:p>
          <a:p>
            <a:pPr marL="0" indent="0">
              <a:buNone/>
            </a:pPr>
            <a:r>
              <a:rPr lang="en-US" sz="1800" b="1" dirty="0"/>
              <a:t>3. Acquired melanocytic nevi</a:t>
            </a:r>
          </a:p>
          <a:p>
            <a:pPr marL="0" indent="0">
              <a:buNone/>
            </a:pPr>
            <a:r>
              <a:rPr lang="en-US" sz="1800" dirty="0"/>
              <a:t>a. Typically appear at 6 to 12 months of age; usually &lt;5 mm</a:t>
            </a:r>
          </a:p>
          <a:p>
            <a:pPr marL="0" indent="0">
              <a:buNone/>
            </a:pPr>
            <a:r>
              <a:rPr lang="en-US" sz="1800" dirty="0"/>
              <a:t>b. Increase in number through the fourth decade then slowly regress.</a:t>
            </a:r>
          </a:p>
          <a:p>
            <a:pPr marL="0" indent="0">
              <a:buNone/>
            </a:pPr>
            <a:r>
              <a:rPr lang="en-US" sz="1800" dirty="0"/>
              <a:t>c. The greater the number of nevi, the greater the chance of melanoma.</a:t>
            </a:r>
            <a:endParaRPr lang="ar-JO" sz="1800" dirty="0"/>
          </a:p>
        </p:txBody>
      </p:sp>
    </p:spTree>
    <p:extLst>
      <p:ext uri="{BB962C8B-B14F-4D97-AF65-F5344CB8AC3E}">
        <p14:creationId xmlns:p14="http://schemas.microsoft.com/office/powerpoint/2010/main" val="245951091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6D6910F-700C-4C98-A925-DAEBB7E88313}"/>
              </a:ext>
            </a:extLst>
          </p:cNvPr>
          <p:cNvSpPr>
            <a:spLocks noGrp="1"/>
          </p:cNvSpPr>
          <p:nvPr>
            <p:ph idx="1"/>
          </p:nvPr>
        </p:nvSpPr>
        <p:spPr>
          <a:xfrm>
            <a:off x="838200" y="886691"/>
            <a:ext cx="10515600" cy="5290272"/>
          </a:xfrm>
        </p:spPr>
        <p:txBody>
          <a:bodyPr>
            <a:normAutofit/>
          </a:bodyPr>
          <a:lstStyle/>
          <a:p>
            <a:pPr marL="0" indent="0">
              <a:buNone/>
            </a:pPr>
            <a:r>
              <a:rPr lang="en-US" sz="1800" b="1" dirty="0"/>
              <a:t>4. Dysplastic or atypical nevi</a:t>
            </a:r>
          </a:p>
          <a:p>
            <a:pPr marL="0" indent="0">
              <a:buNone/>
            </a:pPr>
            <a:r>
              <a:rPr lang="en-US" sz="1800" dirty="0"/>
              <a:t>a. Often appear in puberty</a:t>
            </a:r>
          </a:p>
          <a:p>
            <a:pPr marL="0" indent="0">
              <a:buNone/>
            </a:pPr>
            <a:r>
              <a:rPr lang="en-US" sz="1800" dirty="0"/>
              <a:t>b. Larger than common nevi (5 to 12 mm)</a:t>
            </a:r>
          </a:p>
          <a:p>
            <a:pPr marL="0" indent="0">
              <a:buNone/>
            </a:pPr>
            <a:r>
              <a:rPr lang="en-US" sz="1800" dirty="0"/>
              <a:t>c. Commonly found in covered areas</a:t>
            </a:r>
          </a:p>
          <a:p>
            <a:pPr marL="0" indent="0">
              <a:buNone/>
            </a:pPr>
            <a:r>
              <a:rPr lang="en-US" sz="1800" dirty="0"/>
              <a:t>d. May represent a precursor lesion and/or marker for increased risk for Melanoma development.</a:t>
            </a:r>
          </a:p>
          <a:p>
            <a:pPr marL="0" indent="0">
              <a:buNone/>
            </a:pPr>
            <a:endParaRPr lang="en-US" sz="1800" dirty="0"/>
          </a:p>
          <a:p>
            <a:pPr marL="0" indent="0">
              <a:buNone/>
            </a:pPr>
            <a:r>
              <a:rPr lang="en-US" sz="1800" b="1" dirty="0"/>
              <a:t>5. Melanoma in situ / atypical junctional melanocytic hyperplasia (AJMH) Also termed “lentigo </a:t>
            </a:r>
            <a:r>
              <a:rPr lang="en-US" sz="1800" b="1" dirty="0" err="1"/>
              <a:t>maligna</a:t>
            </a:r>
            <a:r>
              <a:rPr lang="en-US" sz="1800" b="1" dirty="0"/>
              <a:t>”; Hutchinson freckle</a:t>
            </a:r>
          </a:p>
          <a:p>
            <a:pPr marL="0" indent="0">
              <a:buNone/>
            </a:pPr>
            <a:r>
              <a:rPr lang="en-US" sz="1800" dirty="0"/>
              <a:t>a. Melanoma precursor lesion; no penetration of atypical cells beyond epidermal junction.</a:t>
            </a:r>
          </a:p>
          <a:p>
            <a:pPr marL="0" indent="0">
              <a:buNone/>
            </a:pPr>
            <a:r>
              <a:rPr lang="en-US" sz="1800" dirty="0"/>
              <a:t>b. May arise within dysplastic nevi</a:t>
            </a:r>
          </a:p>
          <a:p>
            <a:pPr marL="0" indent="0">
              <a:buNone/>
            </a:pPr>
            <a:r>
              <a:rPr lang="en-US" sz="1800" dirty="0"/>
              <a:t>c. Needs to be fully excised; 5-mm margins are recommended, but re-excision is often needed.</a:t>
            </a:r>
          </a:p>
        </p:txBody>
      </p:sp>
    </p:spTree>
    <p:extLst>
      <p:ext uri="{BB962C8B-B14F-4D97-AF65-F5344CB8AC3E}">
        <p14:creationId xmlns:p14="http://schemas.microsoft.com/office/powerpoint/2010/main" val="277205917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B275D7D-B8D1-4A57-B2C0-B6CA5E0082F9}"/>
              </a:ext>
            </a:extLst>
          </p:cNvPr>
          <p:cNvSpPr>
            <a:spLocks noGrp="1"/>
          </p:cNvSpPr>
          <p:nvPr>
            <p:ph idx="1"/>
          </p:nvPr>
        </p:nvSpPr>
        <p:spPr>
          <a:xfrm>
            <a:off x="838200" y="872836"/>
            <a:ext cx="10515600" cy="5304127"/>
          </a:xfrm>
        </p:spPr>
        <p:txBody>
          <a:bodyPr>
            <a:normAutofit/>
          </a:bodyPr>
          <a:lstStyle/>
          <a:p>
            <a:pPr marL="0" indent="0">
              <a:buNone/>
            </a:pPr>
            <a:r>
              <a:rPr lang="en-US" sz="1800" b="1" dirty="0"/>
              <a:t>6. Spitz nevus</a:t>
            </a:r>
          </a:p>
          <a:p>
            <a:pPr marL="0" indent="0">
              <a:buNone/>
            </a:pPr>
            <a:r>
              <a:rPr lang="en-US" sz="1800" dirty="0"/>
              <a:t>a. Benign lesion most commonly found in children and young adults (formerly called juvenile melanoma). NOT a melanoma precursor lesion.</a:t>
            </a:r>
          </a:p>
          <a:p>
            <a:pPr marL="0" indent="0">
              <a:buNone/>
            </a:pPr>
            <a:r>
              <a:rPr lang="en-US" sz="1800" dirty="0"/>
              <a:t>b. Presents as a well-circumscribed, raised lesion with variable pigmentation.</a:t>
            </a:r>
          </a:p>
          <a:p>
            <a:pPr marL="0" indent="0">
              <a:buNone/>
            </a:pPr>
            <a:r>
              <a:rPr lang="en-US" sz="1800" dirty="0"/>
              <a:t>c. Despite the lack of malignant potential, it is very difficult to distinguish</a:t>
            </a:r>
          </a:p>
          <a:p>
            <a:pPr marL="0" indent="0">
              <a:buNone/>
            </a:pPr>
            <a:r>
              <a:rPr lang="en-US" sz="1800" dirty="0" err="1"/>
              <a:t>histopathologically</a:t>
            </a:r>
            <a:r>
              <a:rPr lang="en-US" sz="1800" dirty="0"/>
              <a:t> from melanoma.</a:t>
            </a:r>
          </a:p>
          <a:p>
            <a:pPr marL="0" indent="0">
              <a:buNone/>
            </a:pPr>
            <a:r>
              <a:rPr lang="en-US" sz="1800" dirty="0"/>
              <a:t>d. Recent data indicate that Spitz nevi have mutations in the </a:t>
            </a:r>
            <a:r>
              <a:rPr lang="en-US" sz="1800" i="1" dirty="0"/>
              <a:t>HRAS </a:t>
            </a:r>
            <a:r>
              <a:rPr lang="en-US" sz="1800" dirty="0"/>
              <a:t>gene, distinct</a:t>
            </a:r>
          </a:p>
          <a:p>
            <a:pPr marL="0" indent="0">
              <a:buNone/>
            </a:pPr>
            <a:r>
              <a:rPr lang="en-US" sz="1800" dirty="0"/>
              <a:t>from the BRAF/NRAS mutations seen in melanoma</a:t>
            </a:r>
            <a:endParaRPr lang="ar-JO" sz="1800" dirty="0"/>
          </a:p>
          <a:p>
            <a:endParaRPr lang="ar-JO" dirty="0"/>
          </a:p>
        </p:txBody>
      </p:sp>
    </p:spTree>
    <p:extLst>
      <p:ext uri="{BB962C8B-B14F-4D97-AF65-F5344CB8AC3E}">
        <p14:creationId xmlns:p14="http://schemas.microsoft.com/office/powerpoint/2010/main" val="1714702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6D90637-1E84-4004-9183-AA4569537F34}"/>
              </a:ext>
            </a:extLst>
          </p:cNvPr>
          <p:cNvSpPr>
            <a:spLocks noGrp="1"/>
          </p:cNvSpPr>
          <p:nvPr>
            <p:ph idx="1"/>
          </p:nvPr>
        </p:nvSpPr>
        <p:spPr>
          <a:xfrm>
            <a:off x="838200" y="1011382"/>
            <a:ext cx="10515600" cy="5165581"/>
          </a:xfrm>
        </p:spPr>
        <p:txBody>
          <a:bodyPr>
            <a:normAutofit/>
          </a:bodyPr>
          <a:lstStyle/>
          <a:p>
            <a:pPr marL="0" indent="0">
              <a:buNone/>
            </a:pPr>
            <a:r>
              <a:rPr lang="en-US" sz="1800" b="1" dirty="0"/>
              <a:t>Genetic mechanisms</a:t>
            </a:r>
          </a:p>
          <a:p>
            <a:pPr marL="0" indent="0">
              <a:buNone/>
            </a:pPr>
            <a:endParaRPr lang="en-US" sz="1800" b="1" dirty="0"/>
          </a:p>
          <a:p>
            <a:pPr marL="342900" indent="-342900">
              <a:buAutoNum type="arabicPeriod"/>
            </a:pPr>
            <a:r>
              <a:rPr lang="en-US" sz="1800" b="1" i="1" dirty="0"/>
              <a:t>p16/CDKN2A </a:t>
            </a:r>
            <a:r>
              <a:rPr lang="en-US" sz="1800" b="1" dirty="0"/>
              <a:t>gene: </a:t>
            </a:r>
            <a:r>
              <a:rPr lang="en-US" sz="1800" dirty="0"/>
              <a:t>Tumor suppressor gene that is mutated or deleted in the majority of melanoma cell lines; mutations found in some familial melanomas.</a:t>
            </a:r>
          </a:p>
          <a:p>
            <a:pPr marL="342900" indent="-342900">
              <a:buAutoNum type="arabicPeriod"/>
            </a:pPr>
            <a:endParaRPr lang="en-US" sz="1800" dirty="0"/>
          </a:p>
          <a:p>
            <a:pPr marL="0" indent="0">
              <a:buNone/>
            </a:pPr>
            <a:r>
              <a:rPr lang="en-US" sz="1800" b="1" dirty="0"/>
              <a:t>2. </a:t>
            </a:r>
            <a:r>
              <a:rPr lang="en-US" sz="1800" b="1" i="1" dirty="0"/>
              <a:t>CDK4 </a:t>
            </a:r>
            <a:r>
              <a:rPr lang="en-US" sz="1800" b="1" dirty="0"/>
              <a:t>gene: </a:t>
            </a:r>
            <a:r>
              <a:rPr lang="en-US" sz="1800" dirty="0"/>
              <a:t>Cell cycle regulator-like CDKN2A; plays a role in melanoma progression in a small proportion of familial and sporadic melanomas.</a:t>
            </a:r>
          </a:p>
          <a:p>
            <a:pPr marL="0" indent="0">
              <a:buNone/>
            </a:pPr>
            <a:endParaRPr lang="en-US" sz="1800" dirty="0"/>
          </a:p>
          <a:p>
            <a:pPr marL="0" indent="0">
              <a:buNone/>
            </a:pPr>
            <a:r>
              <a:rPr lang="en-US" sz="1800" b="1" dirty="0"/>
              <a:t>3. </a:t>
            </a:r>
            <a:r>
              <a:rPr lang="en-US" sz="1800" b="1" i="1" dirty="0"/>
              <a:t>MC1R </a:t>
            </a:r>
            <a:r>
              <a:rPr lang="en-US" sz="1800" b="1" dirty="0"/>
              <a:t>gene</a:t>
            </a:r>
            <a:r>
              <a:rPr lang="en-US" sz="1800" dirty="0"/>
              <a:t>: Pigmentation gene; certain isoforms correlate with fair skin/poor tanning ability as well as increased risk of melanoma.</a:t>
            </a:r>
            <a:endParaRPr lang="ar-JO" sz="1800" dirty="0"/>
          </a:p>
        </p:txBody>
      </p:sp>
    </p:spTree>
    <p:extLst>
      <p:ext uri="{BB962C8B-B14F-4D97-AF65-F5344CB8AC3E}">
        <p14:creationId xmlns:p14="http://schemas.microsoft.com/office/powerpoint/2010/main" val="250824657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0F8CEC3-8237-4B32-8AFA-8707A6D2953A}"/>
              </a:ext>
            </a:extLst>
          </p:cNvPr>
          <p:cNvSpPr>
            <a:spLocks noGrp="1"/>
          </p:cNvSpPr>
          <p:nvPr>
            <p:ph idx="1"/>
          </p:nvPr>
        </p:nvSpPr>
        <p:spPr>
          <a:xfrm>
            <a:off x="838200" y="914400"/>
            <a:ext cx="10515600" cy="5262563"/>
          </a:xfrm>
        </p:spPr>
        <p:txBody>
          <a:bodyPr>
            <a:normAutofit/>
          </a:bodyPr>
          <a:lstStyle/>
          <a:p>
            <a:pPr marL="0" indent="0">
              <a:buNone/>
            </a:pPr>
            <a:r>
              <a:rPr lang="en-US" sz="1800" b="1" dirty="0"/>
              <a:t>Classification of melanoma types</a:t>
            </a:r>
          </a:p>
          <a:p>
            <a:pPr marL="0" indent="0">
              <a:buNone/>
            </a:pPr>
            <a:endParaRPr lang="en-US" sz="1800" b="1" dirty="0"/>
          </a:p>
          <a:p>
            <a:pPr marL="0" indent="0">
              <a:buNone/>
            </a:pPr>
            <a:r>
              <a:rPr lang="en-US" sz="1800" b="1" dirty="0"/>
              <a:t>1. Superficial spreading melanoma</a:t>
            </a:r>
          </a:p>
          <a:p>
            <a:pPr marL="0" indent="0">
              <a:buNone/>
            </a:pPr>
            <a:r>
              <a:rPr lang="en-US" sz="1800" dirty="0"/>
              <a:t>a. Most common type, ≈70% cases</a:t>
            </a:r>
          </a:p>
          <a:p>
            <a:pPr marL="0" indent="0">
              <a:buNone/>
            </a:pPr>
            <a:r>
              <a:rPr lang="en-US" sz="1800" dirty="0"/>
              <a:t>b. Intermediate in malignant potency</a:t>
            </a:r>
          </a:p>
          <a:p>
            <a:pPr marL="0" indent="0">
              <a:buNone/>
            </a:pPr>
            <a:r>
              <a:rPr lang="en-US" sz="1800" dirty="0"/>
              <a:t>c. Most likely to arise from a preexisting nevus</a:t>
            </a:r>
          </a:p>
          <a:p>
            <a:pPr marL="0" indent="0">
              <a:buNone/>
            </a:pPr>
            <a:r>
              <a:rPr lang="en-US" sz="1800" dirty="0"/>
              <a:t>d. Affects both genders equally</a:t>
            </a:r>
          </a:p>
          <a:p>
            <a:pPr marL="0" indent="0">
              <a:buNone/>
            </a:pPr>
            <a:r>
              <a:rPr lang="en-US" sz="1800" dirty="0"/>
              <a:t>e. Median age at diagnosis is 50 years</a:t>
            </a:r>
          </a:p>
          <a:p>
            <a:pPr marL="0" indent="0">
              <a:buNone/>
            </a:pPr>
            <a:r>
              <a:rPr lang="en-US" sz="1800" dirty="0"/>
              <a:t>f. Upper back in men and lower legs in women are most common sites</a:t>
            </a:r>
          </a:p>
          <a:p>
            <a:pPr marL="0" indent="0">
              <a:buNone/>
            </a:pPr>
            <a:r>
              <a:rPr lang="en-US" sz="1800" dirty="0"/>
              <a:t>g. Irregular, asymmetric borders with color variegation</a:t>
            </a:r>
          </a:p>
          <a:p>
            <a:pPr marL="0" indent="0">
              <a:buNone/>
            </a:pPr>
            <a:r>
              <a:rPr lang="en-US" sz="1800" dirty="0"/>
              <a:t>h. Radial growth phase early, vertical growth phase late</a:t>
            </a:r>
            <a:endParaRPr lang="ar-JO" sz="1800" dirty="0"/>
          </a:p>
        </p:txBody>
      </p:sp>
    </p:spTree>
    <p:extLst>
      <p:ext uri="{BB962C8B-B14F-4D97-AF65-F5344CB8AC3E}">
        <p14:creationId xmlns:p14="http://schemas.microsoft.com/office/powerpoint/2010/main" val="113756010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7209B79-3D9B-4F59-AF26-D3089FFB6733}"/>
              </a:ext>
            </a:extLst>
          </p:cNvPr>
          <p:cNvSpPr>
            <a:spLocks noGrp="1"/>
          </p:cNvSpPr>
          <p:nvPr>
            <p:ph idx="1"/>
          </p:nvPr>
        </p:nvSpPr>
        <p:spPr>
          <a:xfrm>
            <a:off x="838200" y="775855"/>
            <a:ext cx="10515600" cy="5401108"/>
          </a:xfrm>
        </p:spPr>
        <p:txBody>
          <a:bodyPr>
            <a:normAutofit/>
          </a:bodyPr>
          <a:lstStyle/>
          <a:p>
            <a:pPr marL="0" indent="0">
              <a:buNone/>
            </a:pPr>
            <a:r>
              <a:rPr lang="en-US" sz="1800" b="1" dirty="0"/>
              <a:t>Nodular melanoma</a:t>
            </a:r>
          </a:p>
          <a:p>
            <a:pPr marL="0" indent="0">
              <a:buNone/>
            </a:pPr>
            <a:r>
              <a:rPr lang="en-US" sz="1800" dirty="0"/>
              <a:t>a. Second most common: 15% to 30% cases</a:t>
            </a:r>
          </a:p>
          <a:p>
            <a:pPr marL="0" indent="0">
              <a:buNone/>
            </a:pPr>
            <a:r>
              <a:rPr lang="en-US" sz="1800" dirty="0"/>
              <a:t>b. Most aggressive type</a:t>
            </a:r>
          </a:p>
          <a:p>
            <a:pPr marL="0" indent="0">
              <a:buNone/>
            </a:pPr>
            <a:r>
              <a:rPr lang="en-US" sz="1800" dirty="0"/>
              <a:t>c. Typically do not arise from preexisting nevi</a:t>
            </a:r>
          </a:p>
          <a:p>
            <a:pPr marL="0" indent="0">
              <a:buNone/>
            </a:pPr>
            <a:r>
              <a:rPr lang="en-US" sz="1800" dirty="0"/>
              <a:t>d. Men are affected twice as frequently as women</a:t>
            </a:r>
          </a:p>
          <a:p>
            <a:pPr marL="0" indent="0">
              <a:buNone/>
            </a:pPr>
            <a:r>
              <a:rPr lang="en-US" sz="1800" dirty="0"/>
              <a:t>e. Median age at diagnosis is 50 years</a:t>
            </a:r>
          </a:p>
          <a:p>
            <a:pPr marL="0" indent="0">
              <a:buNone/>
            </a:pPr>
            <a:r>
              <a:rPr lang="en-US" sz="1800" dirty="0"/>
              <a:t>f. No clear association with sunlight exposure</a:t>
            </a:r>
          </a:p>
          <a:p>
            <a:pPr marL="0" indent="0">
              <a:buNone/>
            </a:pPr>
            <a:r>
              <a:rPr lang="en-US" sz="1800" dirty="0"/>
              <a:t>g. Typically bluish-black, with uniform, smooth borders</a:t>
            </a:r>
          </a:p>
          <a:p>
            <a:pPr marL="0" indent="0">
              <a:buNone/>
            </a:pPr>
            <a:r>
              <a:rPr lang="en-US" sz="1800" dirty="0"/>
              <a:t>h. 5% are amelanotic—associated with a poorer prognosis because of</a:t>
            </a:r>
          </a:p>
          <a:p>
            <a:pPr marL="0" indent="0">
              <a:buNone/>
            </a:pPr>
            <a:r>
              <a:rPr lang="en-US" sz="1800" dirty="0"/>
              <a:t>delayed diagnosis</a:t>
            </a:r>
          </a:p>
          <a:p>
            <a:pPr marL="0" indent="0">
              <a:buNone/>
            </a:pPr>
            <a:r>
              <a:rPr lang="en-US" sz="1800" dirty="0" err="1"/>
              <a:t>i</a:t>
            </a:r>
            <a:r>
              <a:rPr lang="en-US" sz="1800" dirty="0"/>
              <a:t>. Vertical growth phase is a hallmark feature; no radial growth</a:t>
            </a:r>
            <a:endParaRPr lang="ar-JO" sz="1800" dirty="0"/>
          </a:p>
        </p:txBody>
      </p:sp>
    </p:spTree>
    <p:extLst>
      <p:ext uri="{BB962C8B-B14F-4D97-AF65-F5344CB8AC3E}">
        <p14:creationId xmlns:p14="http://schemas.microsoft.com/office/powerpoint/2010/main" val="82863034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BEA0730-651D-4643-8630-B482949CBF36}"/>
              </a:ext>
            </a:extLst>
          </p:cNvPr>
          <p:cNvSpPr>
            <a:spLocks noGrp="1"/>
          </p:cNvSpPr>
          <p:nvPr>
            <p:ph idx="1"/>
          </p:nvPr>
        </p:nvSpPr>
        <p:spPr>
          <a:xfrm>
            <a:off x="838200" y="692727"/>
            <a:ext cx="10515600" cy="5484236"/>
          </a:xfrm>
        </p:spPr>
        <p:txBody>
          <a:bodyPr>
            <a:normAutofit/>
          </a:bodyPr>
          <a:lstStyle/>
          <a:p>
            <a:pPr marL="0" indent="0">
              <a:buNone/>
            </a:pPr>
            <a:r>
              <a:rPr lang="en-US" sz="1800" b="1" dirty="0"/>
              <a:t>Lentigo </a:t>
            </a:r>
            <a:r>
              <a:rPr lang="en-US" sz="1800" b="1" dirty="0" err="1"/>
              <a:t>maligna</a:t>
            </a:r>
            <a:r>
              <a:rPr lang="en-US" sz="1800" b="1" dirty="0"/>
              <a:t> melanoma (LMM)</a:t>
            </a:r>
          </a:p>
          <a:p>
            <a:pPr marL="0" indent="0">
              <a:buNone/>
            </a:pPr>
            <a:r>
              <a:rPr lang="en-US" sz="1800" dirty="0"/>
              <a:t>a. 10% to 15% of cutaneous melanomas</a:t>
            </a:r>
          </a:p>
          <a:p>
            <a:pPr marL="0" indent="0">
              <a:buNone/>
            </a:pPr>
            <a:r>
              <a:rPr lang="en-US" sz="1800" dirty="0"/>
              <a:t>b. Least aggressive type</a:t>
            </a:r>
          </a:p>
          <a:p>
            <a:pPr marL="0" indent="0">
              <a:buNone/>
            </a:pPr>
            <a:r>
              <a:rPr lang="en-US" sz="1800" dirty="0"/>
              <a:t>c. Most clearly associated with sunlight/UV exposure</a:t>
            </a:r>
          </a:p>
          <a:p>
            <a:pPr marL="0" indent="0">
              <a:buNone/>
            </a:pPr>
            <a:r>
              <a:rPr lang="en-US" sz="1800" dirty="0"/>
              <a:t>d. Head, neck, and arms of elderly (sun-exposed areas) typically affected</a:t>
            </a:r>
          </a:p>
          <a:p>
            <a:pPr marL="0" indent="0">
              <a:buNone/>
            </a:pPr>
            <a:r>
              <a:rPr lang="en-US" sz="1800" dirty="0"/>
              <a:t>e. Women are affected more frequently than men</a:t>
            </a:r>
          </a:p>
          <a:p>
            <a:pPr marL="0" indent="0">
              <a:buNone/>
            </a:pPr>
            <a:r>
              <a:rPr lang="en-US" sz="1800" dirty="0"/>
              <a:t>f. The median age at diagnosis is 70 years</a:t>
            </a:r>
          </a:p>
          <a:p>
            <a:pPr marL="0" indent="0">
              <a:buNone/>
            </a:pPr>
            <a:r>
              <a:rPr lang="en-US" sz="1800" dirty="0"/>
              <a:t>g. Usually greater than 3 cm in diameter; irregular, asymmetric with color</a:t>
            </a:r>
          </a:p>
          <a:p>
            <a:pPr marL="0" indent="0">
              <a:buNone/>
            </a:pPr>
            <a:r>
              <a:rPr lang="en-US" sz="1800" dirty="0"/>
              <a:t>variegation, areas of regression may appear hypopigmented.</a:t>
            </a:r>
          </a:p>
          <a:p>
            <a:pPr marL="0" indent="0">
              <a:buNone/>
            </a:pPr>
            <a:r>
              <a:rPr lang="en-US" sz="1800" dirty="0"/>
              <a:t>h. Precursor lesion is lentigo </a:t>
            </a:r>
            <a:r>
              <a:rPr lang="en-US" sz="1800" dirty="0" err="1"/>
              <a:t>maligna</a:t>
            </a:r>
            <a:r>
              <a:rPr lang="en-US" sz="1800" dirty="0"/>
              <a:t> or Hutchinson freckle (histologically</a:t>
            </a:r>
          </a:p>
          <a:p>
            <a:pPr marL="0" indent="0">
              <a:buNone/>
            </a:pPr>
            <a:r>
              <a:rPr lang="en-US" sz="1800" dirty="0"/>
              <a:t>equivalent to melanoma in situ, or AJMH): radial growth phase only.</a:t>
            </a:r>
          </a:p>
          <a:p>
            <a:pPr marL="0" indent="0">
              <a:buNone/>
            </a:pPr>
            <a:r>
              <a:rPr lang="en-US" sz="1800" dirty="0"/>
              <a:t>Transition to vertical growth phase marks development of LMM.</a:t>
            </a:r>
          </a:p>
          <a:p>
            <a:pPr marL="0" indent="0">
              <a:buNone/>
            </a:pPr>
            <a:r>
              <a:rPr lang="en-US" sz="1800" dirty="0" err="1"/>
              <a:t>i</a:t>
            </a:r>
            <a:r>
              <a:rPr lang="en-US" sz="1800" dirty="0"/>
              <a:t>. Malignant degeneration is characterized by nodular development.</a:t>
            </a:r>
            <a:endParaRPr lang="ar-JO" sz="1800" dirty="0"/>
          </a:p>
        </p:txBody>
      </p:sp>
    </p:spTree>
    <p:extLst>
      <p:ext uri="{BB962C8B-B14F-4D97-AF65-F5344CB8AC3E}">
        <p14:creationId xmlns:p14="http://schemas.microsoft.com/office/powerpoint/2010/main" val="267077956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B2C84F3-1567-4335-9E74-128523216210}"/>
              </a:ext>
            </a:extLst>
          </p:cNvPr>
          <p:cNvSpPr>
            <a:spLocks noGrp="1"/>
          </p:cNvSpPr>
          <p:nvPr>
            <p:ph idx="1"/>
          </p:nvPr>
        </p:nvSpPr>
        <p:spPr>
          <a:xfrm>
            <a:off x="838200" y="706582"/>
            <a:ext cx="10515600" cy="5470381"/>
          </a:xfrm>
        </p:spPr>
        <p:txBody>
          <a:bodyPr>
            <a:normAutofit/>
          </a:bodyPr>
          <a:lstStyle/>
          <a:p>
            <a:pPr marL="0" indent="0">
              <a:buNone/>
            </a:pPr>
            <a:r>
              <a:rPr lang="en-US" sz="1800" b="1" dirty="0"/>
              <a:t>Acral lentiginous melanoma</a:t>
            </a:r>
          </a:p>
          <a:p>
            <a:pPr marL="0" indent="0">
              <a:buNone/>
            </a:pPr>
            <a:r>
              <a:rPr lang="en-US" sz="1800" dirty="0"/>
              <a:t>a. 2% to 8% of melanomas in Caucasians, 35% to 60% of melanomas in African-Americans, Hispanics, and Asians</a:t>
            </a:r>
          </a:p>
          <a:p>
            <a:pPr marL="0" indent="0">
              <a:buNone/>
            </a:pPr>
            <a:r>
              <a:rPr lang="en-US" sz="1800" dirty="0"/>
              <a:t>b. Presents in palms, soles, and beneath nail plate (subungual). Must be</a:t>
            </a:r>
          </a:p>
          <a:p>
            <a:pPr marL="0" indent="0">
              <a:buNone/>
            </a:pPr>
            <a:r>
              <a:rPr lang="en-US" sz="1800" dirty="0"/>
              <a:t>distinguished from melanonychia, a benign, linear, pigmented streak in the nail, common in African and Asian populations. Due to the risk of melanoma, biopsy of suspect lesions should be performed.</a:t>
            </a:r>
          </a:p>
          <a:p>
            <a:pPr marL="0" indent="0">
              <a:buNone/>
            </a:pPr>
            <a:r>
              <a:rPr lang="en-US" sz="1800" dirty="0"/>
              <a:t>c. Median age at diagnosis is ≈60 years</a:t>
            </a:r>
          </a:p>
          <a:p>
            <a:pPr marL="0" indent="0">
              <a:buNone/>
            </a:pPr>
            <a:r>
              <a:rPr lang="en-US" sz="1800" dirty="0"/>
              <a:t>d. Irregular pigmentation, large size (&gt;3 cm) common</a:t>
            </a:r>
          </a:p>
          <a:p>
            <a:pPr marL="0" indent="0">
              <a:buNone/>
            </a:pPr>
            <a:r>
              <a:rPr lang="en-US" sz="1800" dirty="0"/>
              <a:t>e. Most common site is great toe or thumb</a:t>
            </a:r>
          </a:p>
          <a:p>
            <a:pPr marL="0" indent="0">
              <a:buNone/>
            </a:pPr>
            <a:r>
              <a:rPr lang="en-US" sz="1800" dirty="0"/>
              <a:t>f. Long radial growth phase, transition to vertical growth phase occurs with high risk of metastasis.</a:t>
            </a:r>
            <a:endParaRPr lang="ar-JO" sz="1800" dirty="0"/>
          </a:p>
        </p:txBody>
      </p:sp>
    </p:spTree>
    <p:extLst>
      <p:ext uri="{BB962C8B-B14F-4D97-AF65-F5344CB8AC3E}">
        <p14:creationId xmlns:p14="http://schemas.microsoft.com/office/powerpoint/2010/main" val="294166077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134C5A1-7AD0-4CA4-A41A-70986B5EAE45}"/>
              </a:ext>
            </a:extLst>
          </p:cNvPr>
          <p:cNvSpPr>
            <a:spLocks noGrp="1"/>
          </p:cNvSpPr>
          <p:nvPr>
            <p:ph idx="1"/>
          </p:nvPr>
        </p:nvSpPr>
        <p:spPr>
          <a:xfrm>
            <a:off x="838200" y="955964"/>
            <a:ext cx="10515600" cy="5220999"/>
          </a:xfrm>
        </p:spPr>
        <p:txBody>
          <a:bodyPr>
            <a:normAutofit lnSpcReduction="10000"/>
          </a:bodyPr>
          <a:lstStyle/>
          <a:p>
            <a:pPr marL="0" indent="0">
              <a:buNone/>
            </a:pPr>
            <a:r>
              <a:rPr lang="en-US" sz="1800" b="1" dirty="0" err="1"/>
              <a:t>Noncutaneous</a:t>
            </a:r>
            <a:r>
              <a:rPr lang="en-US" sz="1800" b="1" dirty="0"/>
              <a:t> melanoma</a:t>
            </a:r>
          </a:p>
          <a:p>
            <a:pPr marL="0" indent="0">
              <a:buNone/>
            </a:pPr>
            <a:r>
              <a:rPr lang="en-US" sz="1800" b="1" dirty="0"/>
              <a:t>1. Mucosal melanoma</a:t>
            </a:r>
          </a:p>
          <a:p>
            <a:pPr marL="0" indent="0">
              <a:buNone/>
            </a:pPr>
            <a:r>
              <a:rPr lang="en-US" sz="1800" dirty="0"/>
              <a:t>a. Mucosal melanomas represent &lt;2% of melanomas, most commonly presenting within the genital tract, anorectal region, and head and neck mucosal surfaces.</a:t>
            </a:r>
          </a:p>
          <a:p>
            <a:pPr marL="0" indent="0">
              <a:buNone/>
            </a:pPr>
            <a:r>
              <a:rPr lang="en-US" sz="1800" dirty="0"/>
              <a:t>b. Difficult to detect; typically advanced at the time of diagnosis with poor prognosis.</a:t>
            </a:r>
          </a:p>
          <a:p>
            <a:pPr marL="0" indent="0">
              <a:buNone/>
            </a:pPr>
            <a:r>
              <a:rPr lang="en-US" sz="1800" dirty="0"/>
              <a:t>c. Radical excision is of questionable benefit.</a:t>
            </a:r>
          </a:p>
          <a:p>
            <a:pPr marL="0" indent="0">
              <a:buNone/>
            </a:pPr>
            <a:endParaRPr lang="en-US" sz="1800" dirty="0"/>
          </a:p>
          <a:p>
            <a:pPr marL="0" indent="0">
              <a:buNone/>
            </a:pPr>
            <a:r>
              <a:rPr lang="en-US" sz="1800" b="1" dirty="0"/>
              <a:t>2. Ocular melanoma</a:t>
            </a:r>
          </a:p>
          <a:p>
            <a:pPr marL="0" indent="0">
              <a:buNone/>
            </a:pPr>
            <a:r>
              <a:rPr lang="en-US" sz="1800" dirty="0"/>
              <a:t>a. Represent 2% to 5% of melanomas (most commonly </a:t>
            </a:r>
            <a:r>
              <a:rPr lang="en-US" sz="1800" dirty="0" err="1"/>
              <a:t>noncutaneous</a:t>
            </a:r>
            <a:r>
              <a:rPr lang="en-US" sz="1800" dirty="0"/>
              <a:t>   melanoma)</a:t>
            </a:r>
          </a:p>
          <a:p>
            <a:pPr marL="0" indent="0">
              <a:buNone/>
            </a:pPr>
            <a:r>
              <a:rPr lang="en-US" sz="1800" dirty="0"/>
              <a:t>b. Interference with vision leads to earlier diagnosis.</a:t>
            </a:r>
          </a:p>
          <a:p>
            <a:pPr marL="0" indent="0">
              <a:buNone/>
            </a:pPr>
            <a:r>
              <a:rPr lang="en-US" sz="1800" dirty="0"/>
              <a:t>c. Melanomas of iris are similar to cutaneous melanomas in genetics/behavior; melanomas of the posterior uvea act more like mucosal melanomas and have a worse prognosis.</a:t>
            </a:r>
          </a:p>
          <a:p>
            <a:pPr marL="0" indent="0">
              <a:buNone/>
            </a:pPr>
            <a:r>
              <a:rPr lang="en-US" sz="1800" dirty="0"/>
              <a:t>d. The eye has no lymphatic drainage; therefore, no nodal metastasis is seen</a:t>
            </a:r>
          </a:p>
          <a:p>
            <a:pPr marL="0" indent="0">
              <a:buNone/>
            </a:pPr>
            <a:r>
              <a:rPr lang="en-US" sz="1800" dirty="0"/>
              <a:t>e. The liver is the main site of metastatic disease</a:t>
            </a:r>
          </a:p>
          <a:p>
            <a:pPr marL="0" indent="0">
              <a:buNone/>
            </a:pPr>
            <a:r>
              <a:rPr lang="en-US" sz="1800" dirty="0"/>
              <a:t>f. Treatment is by enucleation</a:t>
            </a:r>
            <a:endParaRPr lang="ar-JO" sz="1800" dirty="0"/>
          </a:p>
        </p:txBody>
      </p:sp>
    </p:spTree>
    <p:extLst>
      <p:ext uri="{BB962C8B-B14F-4D97-AF65-F5344CB8AC3E}">
        <p14:creationId xmlns:p14="http://schemas.microsoft.com/office/powerpoint/2010/main" val="64806168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34ED633-D6CA-405A-A8DF-A79E2DE3775C}"/>
              </a:ext>
            </a:extLst>
          </p:cNvPr>
          <p:cNvSpPr>
            <a:spLocks noGrp="1"/>
          </p:cNvSpPr>
          <p:nvPr>
            <p:ph idx="1"/>
          </p:nvPr>
        </p:nvSpPr>
        <p:spPr>
          <a:xfrm>
            <a:off x="838200" y="692727"/>
            <a:ext cx="10515600" cy="5484236"/>
          </a:xfrm>
        </p:spPr>
        <p:txBody>
          <a:bodyPr>
            <a:normAutofit/>
          </a:bodyPr>
          <a:lstStyle/>
          <a:p>
            <a:pPr marL="0" indent="0">
              <a:buNone/>
            </a:pPr>
            <a:r>
              <a:rPr lang="en-US" sz="1800" b="1" dirty="0"/>
              <a:t>Melanoma with an unknown primary</a:t>
            </a:r>
          </a:p>
          <a:p>
            <a:pPr marL="0" indent="0">
              <a:buNone/>
            </a:pPr>
            <a:r>
              <a:rPr lang="en-US" sz="1800" dirty="0"/>
              <a:t>1. Represent 3% of melanomas</a:t>
            </a:r>
          </a:p>
          <a:p>
            <a:pPr marL="0" indent="0">
              <a:buNone/>
            </a:pPr>
            <a:r>
              <a:rPr lang="en-US" sz="1800" dirty="0"/>
              <a:t>2. Diagnosis is by exclusion</a:t>
            </a:r>
          </a:p>
          <a:p>
            <a:pPr marL="0" indent="0">
              <a:buNone/>
            </a:pPr>
            <a:r>
              <a:rPr lang="en-US" sz="1800" dirty="0"/>
              <a:t>3. Nodal metastases are the most common presentation</a:t>
            </a:r>
          </a:p>
          <a:p>
            <a:pPr marL="0" indent="0">
              <a:buNone/>
            </a:pPr>
            <a:r>
              <a:rPr lang="en-US" sz="1800" dirty="0"/>
              <a:t>4. Prognosis is similar to metastatic melanomas with a known primary.</a:t>
            </a:r>
            <a:endParaRPr lang="ar-JO" sz="1800" dirty="0"/>
          </a:p>
        </p:txBody>
      </p:sp>
    </p:spTree>
    <p:extLst>
      <p:ext uri="{BB962C8B-B14F-4D97-AF65-F5344CB8AC3E}">
        <p14:creationId xmlns:p14="http://schemas.microsoft.com/office/powerpoint/2010/main" val="31019611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3AD6C96-A2AF-4E22-97D5-C1D1934060EC}"/>
              </a:ext>
            </a:extLst>
          </p:cNvPr>
          <p:cNvSpPr>
            <a:spLocks noGrp="1"/>
          </p:cNvSpPr>
          <p:nvPr>
            <p:ph idx="1"/>
          </p:nvPr>
        </p:nvSpPr>
        <p:spPr>
          <a:xfrm>
            <a:off x="838200" y="795130"/>
            <a:ext cx="10515600" cy="5381833"/>
          </a:xfrm>
        </p:spPr>
        <p:txBody>
          <a:bodyPr>
            <a:normAutofit/>
          </a:bodyPr>
          <a:lstStyle/>
          <a:p>
            <a:pPr marL="0" indent="0">
              <a:buNone/>
            </a:pPr>
            <a:r>
              <a:rPr lang="en-US" sz="3300" b="1" dirty="0"/>
              <a:t>B. Dermis</a:t>
            </a:r>
          </a:p>
          <a:p>
            <a:pPr marL="0" indent="0">
              <a:buNone/>
            </a:pPr>
            <a:r>
              <a:rPr lang="en-US" sz="1800" b="1" dirty="0"/>
              <a:t>1. Cell types</a:t>
            </a:r>
            <a:r>
              <a:rPr lang="en-US" sz="1800" dirty="0"/>
              <a:t>: Fibroblast, macrophage, and mast cell</a:t>
            </a:r>
          </a:p>
          <a:p>
            <a:pPr marL="0" indent="0">
              <a:buNone/>
            </a:pPr>
            <a:r>
              <a:rPr lang="en-US" sz="1800" b="1" dirty="0"/>
              <a:t>2. Papillary dermis</a:t>
            </a:r>
          </a:p>
          <a:p>
            <a:pPr marL="0" indent="0">
              <a:buNone/>
            </a:pPr>
            <a:r>
              <a:rPr lang="en-US" sz="1800" dirty="0"/>
              <a:t>a. Similar thickness to epidermis</a:t>
            </a:r>
          </a:p>
          <a:p>
            <a:pPr marL="0" indent="0">
              <a:buNone/>
            </a:pPr>
            <a:r>
              <a:rPr lang="en-US" sz="1800" dirty="0"/>
              <a:t>b. High content of type III collagen, less type I</a:t>
            </a:r>
          </a:p>
          <a:p>
            <a:pPr marL="0" indent="0">
              <a:buNone/>
            </a:pPr>
            <a:r>
              <a:rPr lang="en-US" sz="1800" dirty="0"/>
              <a:t>c. Site of collagenase activity.</a:t>
            </a:r>
          </a:p>
          <a:p>
            <a:pPr marL="0" indent="0">
              <a:buNone/>
            </a:pPr>
            <a:r>
              <a:rPr lang="en-US" sz="1800" dirty="0"/>
              <a:t>d. Intertwines with the rete ridges of the epidermis.</a:t>
            </a:r>
          </a:p>
          <a:p>
            <a:pPr marL="0" indent="0">
              <a:buNone/>
            </a:pPr>
            <a:r>
              <a:rPr lang="en-US" sz="1800" dirty="0"/>
              <a:t>e. Contains terminal networks of Meissner corpuscles and capillaries.</a:t>
            </a:r>
          </a:p>
          <a:p>
            <a:pPr marL="0" indent="0">
              <a:buNone/>
            </a:pPr>
            <a:r>
              <a:rPr lang="en-US" sz="1800" b="1" dirty="0"/>
              <a:t>3. Reticular dermis</a:t>
            </a:r>
          </a:p>
          <a:p>
            <a:pPr marL="0" indent="0">
              <a:buNone/>
            </a:pPr>
            <a:r>
              <a:rPr lang="en-US" sz="1800" dirty="0"/>
              <a:t>a. Majority of the dermal layer</a:t>
            </a:r>
          </a:p>
          <a:p>
            <a:pPr marL="0" indent="0">
              <a:buNone/>
            </a:pPr>
            <a:r>
              <a:rPr lang="en-US" sz="1800" dirty="0"/>
              <a:t>b. Mostly type I collagen bundles with elastic fibers between</a:t>
            </a:r>
          </a:p>
          <a:p>
            <a:pPr marL="0" indent="0">
              <a:buNone/>
            </a:pPr>
            <a:r>
              <a:rPr lang="en-US" sz="1800" dirty="0"/>
              <a:t>c. Contains roots of the hair, sebaceous glands, sweat glands, receptors, nails, and blood vessels</a:t>
            </a:r>
            <a:endParaRPr lang="ar-JO" sz="1800" dirty="0"/>
          </a:p>
        </p:txBody>
      </p:sp>
    </p:spTree>
    <p:extLst>
      <p:ext uri="{BB962C8B-B14F-4D97-AF65-F5344CB8AC3E}">
        <p14:creationId xmlns:p14="http://schemas.microsoft.com/office/powerpoint/2010/main" val="412868322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5A2976-D438-45E7-A253-D382BFB7B94B}"/>
              </a:ext>
            </a:extLst>
          </p:cNvPr>
          <p:cNvSpPr>
            <a:spLocks noGrp="1"/>
          </p:cNvSpPr>
          <p:nvPr>
            <p:ph type="title"/>
          </p:nvPr>
        </p:nvSpPr>
        <p:spPr/>
        <p:txBody>
          <a:bodyPr/>
          <a:lstStyle/>
          <a:p>
            <a:r>
              <a:rPr lang="en-US" b="1" dirty="0"/>
              <a:t>Diagnosis and staging of melanoma</a:t>
            </a:r>
            <a:endParaRPr lang="ar-JO" b="1" dirty="0"/>
          </a:p>
        </p:txBody>
      </p:sp>
      <p:sp>
        <p:nvSpPr>
          <p:cNvPr id="3" name="Content Placeholder 2">
            <a:extLst>
              <a:ext uri="{FF2B5EF4-FFF2-40B4-BE49-F238E27FC236}">
                <a16:creationId xmlns:a16="http://schemas.microsoft.com/office/drawing/2014/main" id="{B1BBF028-B260-4F75-B64A-9AF750ADA87E}"/>
              </a:ext>
            </a:extLst>
          </p:cNvPr>
          <p:cNvSpPr>
            <a:spLocks noGrp="1"/>
          </p:cNvSpPr>
          <p:nvPr>
            <p:ph idx="1"/>
          </p:nvPr>
        </p:nvSpPr>
        <p:spPr/>
        <p:txBody>
          <a:bodyPr>
            <a:normAutofit/>
          </a:bodyPr>
          <a:lstStyle/>
          <a:p>
            <a:pPr marL="0" indent="0">
              <a:buNone/>
            </a:pPr>
            <a:r>
              <a:rPr lang="en-US" sz="1800" dirty="0"/>
              <a:t>A. Physical examination is only 60% to 80% sensitive for diagnosing melanoma.</a:t>
            </a:r>
          </a:p>
          <a:p>
            <a:pPr marL="0" indent="0">
              <a:buNone/>
            </a:pPr>
            <a:r>
              <a:rPr lang="en-US" sz="1800" dirty="0"/>
              <a:t>Full-body photography to monitor atypical nevi may increase sensitivity.</a:t>
            </a:r>
          </a:p>
          <a:p>
            <a:pPr marL="0" indent="0">
              <a:buNone/>
            </a:pPr>
            <a:r>
              <a:rPr lang="en-US" sz="1800" dirty="0"/>
              <a:t>B. Common clinical features of melanoma lesions: (ABCDE)</a:t>
            </a:r>
          </a:p>
          <a:p>
            <a:pPr marL="0" indent="0">
              <a:buNone/>
            </a:pPr>
            <a:r>
              <a:rPr lang="en-US" sz="1800" dirty="0"/>
              <a:t>1. Asymmetry</a:t>
            </a:r>
          </a:p>
          <a:p>
            <a:pPr marL="0" indent="0">
              <a:buNone/>
            </a:pPr>
            <a:r>
              <a:rPr lang="en-US" sz="1800" dirty="0"/>
              <a:t>2. Border irregularity</a:t>
            </a:r>
          </a:p>
          <a:p>
            <a:pPr marL="0" indent="0">
              <a:buNone/>
            </a:pPr>
            <a:r>
              <a:rPr lang="en-US" sz="1800" dirty="0"/>
              <a:t>3. Color variation</a:t>
            </a:r>
          </a:p>
          <a:p>
            <a:pPr marL="0" indent="0">
              <a:buNone/>
            </a:pPr>
            <a:r>
              <a:rPr lang="en-US" sz="1800" dirty="0"/>
              <a:t>4. Diameter &gt;6 mm</a:t>
            </a:r>
          </a:p>
          <a:p>
            <a:pPr marL="0" indent="0">
              <a:buNone/>
            </a:pPr>
            <a:r>
              <a:rPr lang="en-US" sz="1800" dirty="0"/>
              <a:t>5. Enlarging/evolving lesion</a:t>
            </a:r>
            <a:endParaRPr lang="ar-JO" sz="1800" dirty="0"/>
          </a:p>
        </p:txBody>
      </p:sp>
    </p:spTree>
    <p:extLst>
      <p:ext uri="{BB962C8B-B14F-4D97-AF65-F5344CB8AC3E}">
        <p14:creationId xmlns:p14="http://schemas.microsoft.com/office/powerpoint/2010/main" val="175775162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790F979-49E7-4C28-AA8B-9D057A3BDE03}"/>
              </a:ext>
            </a:extLst>
          </p:cNvPr>
          <p:cNvSpPr>
            <a:spLocks noGrp="1"/>
          </p:cNvSpPr>
          <p:nvPr>
            <p:ph idx="1"/>
          </p:nvPr>
        </p:nvSpPr>
        <p:spPr>
          <a:xfrm>
            <a:off x="838200" y="581891"/>
            <a:ext cx="10515600" cy="5595072"/>
          </a:xfrm>
        </p:spPr>
        <p:txBody>
          <a:bodyPr>
            <a:normAutofit/>
          </a:bodyPr>
          <a:lstStyle/>
          <a:p>
            <a:pPr marL="0" indent="0">
              <a:buNone/>
            </a:pPr>
            <a:r>
              <a:rPr lang="en-US" sz="1800" dirty="0"/>
              <a:t>Diagnosis of primary melanoma is made by histologic analysis </a:t>
            </a:r>
            <a:r>
              <a:rPr lang="en-US" sz="1800" b="1" dirty="0"/>
              <a:t>of full-thickness</a:t>
            </a:r>
          </a:p>
          <a:p>
            <a:pPr marL="0" indent="0">
              <a:buNone/>
            </a:pPr>
            <a:r>
              <a:rPr lang="en-US" sz="1800" b="1" dirty="0"/>
              <a:t>biopsy specimens</a:t>
            </a:r>
          </a:p>
          <a:p>
            <a:pPr marL="0" indent="0">
              <a:buNone/>
            </a:pPr>
            <a:r>
              <a:rPr lang="en-US" sz="1800" dirty="0"/>
              <a:t>1. Excisional biopsy is preferred for lesions &lt;1.5 cm in diameter. If possible,</a:t>
            </a:r>
          </a:p>
          <a:p>
            <a:pPr marL="0" indent="0">
              <a:buNone/>
            </a:pPr>
            <a:r>
              <a:rPr lang="en-US" sz="1800" dirty="0"/>
              <a:t>excise lesion with 1- to 2-mm margins.</a:t>
            </a:r>
          </a:p>
          <a:p>
            <a:pPr marL="0" indent="0">
              <a:buNone/>
            </a:pPr>
            <a:r>
              <a:rPr lang="en-US" sz="1800" dirty="0"/>
              <a:t>2. Incisional biopsy is appropriate when suspicion is low, the lesion is large</a:t>
            </a:r>
          </a:p>
          <a:p>
            <a:pPr marL="0" indent="0">
              <a:buNone/>
            </a:pPr>
            <a:r>
              <a:rPr lang="en-US" sz="1800" dirty="0"/>
              <a:t>(&gt;1.5 cm) or is located in a potentially disfiguring area (face, hands, and feet),</a:t>
            </a:r>
          </a:p>
          <a:p>
            <a:pPr marL="0" indent="0">
              <a:buNone/>
            </a:pPr>
            <a:r>
              <a:rPr lang="en-US" sz="1800" dirty="0"/>
              <a:t>or when it is impractical to perform complete excision. Incisional biopsy does</a:t>
            </a:r>
          </a:p>
          <a:p>
            <a:pPr marL="0" indent="0">
              <a:buNone/>
            </a:pPr>
            <a:r>
              <a:rPr lang="en-US" sz="1800" dirty="0"/>
              <a:t>not increase risk of metastasis or affect patient survival.</a:t>
            </a:r>
          </a:p>
          <a:p>
            <a:pPr marL="0" indent="0">
              <a:buNone/>
            </a:pPr>
            <a:r>
              <a:rPr lang="en-US" sz="1800" dirty="0"/>
              <a:t>3. Permanent sectioning is used to determine tumor thickness</a:t>
            </a:r>
          </a:p>
          <a:p>
            <a:pPr marL="0" indent="0">
              <a:buNone/>
            </a:pPr>
            <a:r>
              <a:rPr lang="en-US" sz="1800" dirty="0"/>
              <a:t>4. Avoid shave biopsies, since they forfeit the ability to stage the lesion based</a:t>
            </a:r>
          </a:p>
          <a:p>
            <a:pPr marL="0" indent="0">
              <a:buNone/>
            </a:pPr>
            <a:r>
              <a:rPr lang="en-US" sz="1800" dirty="0"/>
              <a:t>on thickness</a:t>
            </a:r>
            <a:endParaRPr lang="ar-JO" sz="1800" dirty="0"/>
          </a:p>
        </p:txBody>
      </p:sp>
    </p:spTree>
    <p:extLst>
      <p:ext uri="{BB962C8B-B14F-4D97-AF65-F5344CB8AC3E}">
        <p14:creationId xmlns:p14="http://schemas.microsoft.com/office/powerpoint/2010/main" val="346636810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6E14029-A317-4A07-AC08-572C5D7E274B}"/>
              </a:ext>
            </a:extLst>
          </p:cNvPr>
          <p:cNvSpPr>
            <a:spLocks noGrp="1"/>
          </p:cNvSpPr>
          <p:nvPr>
            <p:ph idx="1"/>
          </p:nvPr>
        </p:nvSpPr>
        <p:spPr>
          <a:xfrm>
            <a:off x="838200" y="845127"/>
            <a:ext cx="10515600" cy="5331836"/>
          </a:xfrm>
        </p:spPr>
        <p:txBody>
          <a:bodyPr>
            <a:normAutofit/>
          </a:bodyPr>
          <a:lstStyle/>
          <a:p>
            <a:pPr marL="0" indent="0">
              <a:buNone/>
            </a:pPr>
            <a:r>
              <a:rPr lang="en-US" sz="1800" dirty="0"/>
              <a:t>6. Wide local excision for tissue diagnosis can decrease the efficacy of future</a:t>
            </a:r>
          </a:p>
          <a:p>
            <a:pPr marL="0" indent="0">
              <a:buNone/>
            </a:pPr>
            <a:r>
              <a:rPr lang="en-US" sz="1800" dirty="0"/>
              <a:t>lymphatic mapping because of disruption of local lymphatics. Biopsy incisions</a:t>
            </a:r>
          </a:p>
          <a:p>
            <a:pPr marL="0" indent="0">
              <a:buNone/>
            </a:pPr>
            <a:r>
              <a:rPr lang="en-US" sz="1800" dirty="0"/>
              <a:t>should result in scars parallel to lymphatic drainage.</a:t>
            </a:r>
          </a:p>
          <a:p>
            <a:pPr marL="0" indent="0">
              <a:buNone/>
            </a:pPr>
            <a:endParaRPr lang="en-US" sz="1800" dirty="0"/>
          </a:p>
          <a:p>
            <a:pPr marL="0" indent="0">
              <a:buNone/>
            </a:pPr>
            <a:r>
              <a:rPr lang="en-US" sz="1800" dirty="0"/>
              <a:t>7. Orientation of biopsy incisions should also take definitive surgical therapy</a:t>
            </a:r>
          </a:p>
          <a:p>
            <a:pPr marL="0" indent="0">
              <a:buNone/>
            </a:pPr>
            <a:r>
              <a:rPr lang="en-US" sz="1800" dirty="0"/>
              <a:t>into consideration.</a:t>
            </a:r>
          </a:p>
          <a:p>
            <a:pPr marL="0" indent="0">
              <a:buNone/>
            </a:pPr>
            <a:r>
              <a:rPr lang="en-US" sz="1800" dirty="0"/>
              <a:t>a. Extremity biopsies should use longitudinal incisions.</a:t>
            </a:r>
          </a:p>
          <a:p>
            <a:pPr marL="0" indent="0">
              <a:buNone/>
            </a:pPr>
            <a:r>
              <a:rPr lang="en-US" sz="1800" dirty="0"/>
              <a:t>b. Transverse incisions are sometimes preferable for preventing contractures</a:t>
            </a:r>
          </a:p>
          <a:p>
            <a:pPr marL="0" indent="0">
              <a:buNone/>
            </a:pPr>
            <a:r>
              <a:rPr lang="en-US" sz="1800" dirty="0"/>
              <a:t>over joints.</a:t>
            </a:r>
          </a:p>
          <a:p>
            <a:pPr marL="0" indent="0">
              <a:buNone/>
            </a:pPr>
            <a:r>
              <a:rPr lang="en-US" sz="1800" dirty="0"/>
              <a:t>c. Head and neck incisions should be placed within relaxed skin tension lines,</a:t>
            </a:r>
          </a:p>
          <a:p>
            <a:pPr marL="0" indent="0">
              <a:buNone/>
            </a:pPr>
            <a:r>
              <a:rPr lang="en-US" sz="1800" dirty="0"/>
              <a:t>keeping facial aesthetic units in mind.</a:t>
            </a:r>
            <a:endParaRPr lang="ar-JO" sz="1800" dirty="0"/>
          </a:p>
        </p:txBody>
      </p:sp>
    </p:spTree>
    <p:extLst>
      <p:ext uri="{BB962C8B-B14F-4D97-AF65-F5344CB8AC3E}">
        <p14:creationId xmlns:p14="http://schemas.microsoft.com/office/powerpoint/2010/main" val="8383598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CFD3015-438E-4916-B956-AF7ED05E89F1}"/>
              </a:ext>
            </a:extLst>
          </p:cNvPr>
          <p:cNvSpPr>
            <a:spLocks noGrp="1"/>
          </p:cNvSpPr>
          <p:nvPr>
            <p:ph idx="1"/>
          </p:nvPr>
        </p:nvSpPr>
        <p:spPr>
          <a:xfrm>
            <a:off x="838200" y="858982"/>
            <a:ext cx="10515600" cy="5317981"/>
          </a:xfrm>
        </p:spPr>
        <p:txBody>
          <a:bodyPr>
            <a:normAutofit/>
          </a:bodyPr>
          <a:lstStyle/>
          <a:p>
            <a:pPr marL="0" indent="0">
              <a:buNone/>
            </a:pPr>
            <a:r>
              <a:rPr lang="en-US" sz="1800" b="1" dirty="0"/>
              <a:t>Major prognostic factors: </a:t>
            </a:r>
          </a:p>
          <a:p>
            <a:pPr marL="0" indent="0">
              <a:buNone/>
            </a:pPr>
            <a:r>
              <a:rPr lang="en-US" sz="1800" b="1" dirty="0"/>
              <a:t>Tumor thickness, Nodal status, and Metastases—TNM </a:t>
            </a:r>
          </a:p>
          <a:p>
            <a:pPr marL="0" indent="0">
              <a:buNone/>
            </a:pPr>
            <a:endParaRPr lang="en-US" sz="1800" b="1" dirty="0"/>
          </a:p>
          <a:p>
            <a:pPr marL="342900" indent="-342900">
              <a:buAutoNum type="arabicPeriod"/>
            </a:pPr>
            <a:r>
              <a:rPr lang="en-US" sz="1800" dirty="0"/>
              <a:t>Breslow thickness is reported in millimeters; thus, it is more accurate and reproducible than Clark level and is a better prognostic indicator.</a:t>
            </a:r>
          </a:p>
          <a:p>
            <a:pPr marL="342900" indent="-342900">
              <a:buAutoNum type="arabicPeriod"/>
            </a:pPr>
            <a:endParaRPr lang="en-US" sz="1800" dirty="0"/>
          </a:p>
          <a:p>
            <a:pPr marL="0" indent="0">
              <a:buNone/>
            </a:pPr>
            <a:r>
              <a:rPr lang="en-US" sz="1800" dirty="0"/>
              <a:t>2. Clark level is based on invasion through the histologic layers of the skin; more subjective</a:t>
            </a:r>
            <a:endParaRPr lang="ar-JO" sz="1800" dirty="0"/>
          </a:p>
        </p:txBody>
      </p:sp>
    </p:spTree>
    <p:extLst>
      <p:ext uri="{BB962C8B-B14F-4D97-AF65-F5344CB8AC3E}">
        <p14:creationId xmlns:p14="http://schemas.microsoft.com/office/powerpoint/2010/main" val="324285724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A31CD94-FDCF-4173-9F71-7786227DBAA4}"/>
              </a:ext>
            </a:extLst>
          </p:cNvPr>
          <p:cNvSpPr>
            <a:spLocks noGrp="1"/>
          </p:cNvSpPr>
          <p:nvPr>
            <p:ph idx="1"/>
          </p:nvPr>
        </p:nvSpPr>
        <p:spPr>
          <a:xfrm>
            <a:off x="838200" y="748145"/>
            <a:ext cx="10515600" cy="5428818"/>
          </a:xfrm>
        </p:spPr>
        <p:txBody>
          <a:bodyPr>
            <a:normAutofit/>
          </a:bodyPr>
          <a:lstStyle/>
          <a:p>
            <a:pPr marL="0" indent="0">
              <a:buNone/>
            </a:pPr>
            <a:r>
              <a:rPr lang="en-US" sz="1800" dirty="0"/>
              <a:t>E. Other significant prognostic factors</a:t>
            </a:r>
          </a:p>
          <a:p>
            <a:pPr marL="0" indent="0">
              <a:buNone/>
            </a:pPr>
            <a:r>
              <a:rPr lang="en-US" sz="1800" dirty="0"/>
              <a:t>1. Anatomic location: Trunk lesions generally carry worse prognosis than those</a:t>
            </a:r>
          </a:p>
          <a:p>
            <a:pPr marL="0" indent="0">
              <a:buNone/>
            </a:pPr>
            <a:r>
              <a:rPr lang="en-US" sz="1800" dirty="0"/>
              <a:t>on the extremities.</a:t>
            </a:r>
          </a:p>
          <a:p>
            <a:pPr marL="0" indent="0">
              <a:buNone/>
            </a:pPr>
            <a:endParaRPr lang="en-US" sz="1800" dirty="0"/>
          </a:p>
          <a:p>
            <a:pPr marL="0" indent="0">
              <a:buNone/>
            </a:pPr>
            <a:r>
              <a:rPr lang="en-US" sz="1800" dirty="0"/>
              <a:t>2. Sex: For a given melanoma, women generally have a better prognosis; women</a:t>
            </a:r>
          </a:p>
          <a:p>
            <a:pPr marL="0" indent="0">
              <a:buNone/>
            </a:pPr>
            <a:r>
              <a:rPr lang="en-US" sz="1800" dirty="0"/>
              <a:t>are also more likely to have extremity melanomas which carry a better prognosis.</a:t>
            </a:r>
          </a:p>
          <a:p>
            <a:pPr marL="0" indent="0">
              <a:buNone/>
            </a:pPr>
            <a:endParaRPr lang="en-US" sz="1800" dirty="0"/>
          </a:p>
          <a:p>
            <a:pPr marL="0" indent="0">
              <a:buNone/>
            </a:pPr>
            <a:r>
              <a:rPr lang="en-US" sz="1800" dirty="0"/>
              <a:t>3. Ulceration is a poor prognostic sign</a:t>
            </a:r>
          </a:p>
          <a:p>
            <a:pPr marL="0" indent="0">
              <a:buNone/>
            </a:pPr>
            <a:endParaRPr lang="en-US" sz="1800" dirty="0"/>
          </a:p>
          <a:p>
            <a:pPr marL="0" indent="0">
              <a:buNone/>
            </a:pPr>
            <a:r>
              <a:rPr lang="en-US" sz="1800" dirty="0"/>
              <a:t>4. Lymph node involvement or in-transit metastases are more significant than</a:t>
            </a:r>
          </a:p>
          <a:p>
            <a:pPr marL="0" indent="0">
              <a:buNone/>
            </a:pPr>
            <a:r>
              <a:rPr lang="en-US" sz="1800" dirty="0"/>
              <a:t>any other prognostic factors.</a:t>
            </a:r>
          </a:p>
          <a:p>
            <a:pPr marL="0" indent="0">
              <a:buNone/>
            </a:pPr>
            <a:endParaRPr lang="en-US" sz="1800" dirty="0"/>
          </a:p>
          <a:p>
            <a:pPr marL="0" indent="0">
              <a:buNone/>
            </a:pPr>
            <a:r>
              <a:rPr lang="en-US" sz="1800" dirty="0"/>
              <a:t>F. The American Joint Committee on Cancer has developed a staging system</a:t>
            </a:r>
          </a:p>
          <a:p>
            <a:pPr marL="0" indent="0">
              <a:buNone/>
            </a:pPr>
            <a:r>
              <a:rPr lang="en-US" sz="1800" dirty="0"/>
              <a:t>based on TNM classification </a:t>
            </a:r>
            <a:endParaRPr lang="ar-JO" sz="1800" dirty="0"/>
          </a:p>
        </p:txBody>
      </p:sp>
    </p:spTree>
    <p:extLst>
      <p:ext uri="{BB962C8B-B14F-4D97-AF65-F5344CB8AC3E}">
        <p14:creationId xmlns:p14="http://schemas.microsoft.com/office/powerpoint/2010/main" val="172340297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888CDE-F245-4B0A-A182-B2A1B99EC78B}"/>
              </a:ext>
            </a:extLst>
          </p:cNvPr>
          <p:cNvSpPr>
            <a:spLocks noGrp="1"/>
          </p:cNvSpPr>
          <p:nvPr>
            <p:ph type="title"/>
          </p:nvPr>
        </p:nvSpPr>
        <p:spPr/>
        <p:txBody>
          <a:bodyPr/>
          <a:lstStyle/>
          <a:p>
            <a:endParaRPr lang="ar-JO"/>
          </a:p>
        </p:txBody>
      </p:sp>
      <p:pic>
        <p:nvPicPr>
          <p:cNvPr id="4" name="Content Placeholder 3">
            <a:extLst>
              <a:ext uri="{FF2B5EF4-FFF2-40B4-BE49-F238E27FC236}">
                <a16:creationId xmlns:a16="http://schemas.microsoft.com/office/drawing/2014/main" id="{2E7EC4F2-6F16-4680-87C9-5CD1D9B75474}"/>
              </a:ext>
            </a:extLst>
          </p:cNvPr>
          <p:cNvPicPr>
            <a:picLocks noGrp="1" noChangeAspect="1"/>
          </p:cNvPicPr>
          <p:nvPr>
            <p:ph idx="1"/>
          </p:nvPr>
        </p:nvPicPr>
        <p:blipFill>
          <a:blip r:embed="rId2"/>
          <a:stretch>
            <a:fillRect/>
          </a:stretch>
        </p:blipFill>
        <p:spPr>
          <a:xfrm>
            <a:off x="838200" y="734291"/>
            <a:ext cx="10388527" cy="5070764"/>
          </a:xfrm>
          <a:prstGeom prst="rect">
            <a:avLst/>
          </a:prstGeom>
        </p:spPr>
      </p:pic>
    </p:spTree>
    <p:extLst>
      <p:ext uri="{BB962C8B-B14F-4D97-AF65-F5344CB8AC3E}">
        <p14:creationId xmlns:p14="http://schemas.microsoft.com/office/powerpoint/2010/main" val="165486386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8C788F-85F9-4BCF-8184-DC1E96982A97}"/>
              </a:ext>
            </a:extLst>
          </p:cNvPr>
          <p:cNvSpPr>
            <a:spLocks noGrp="1"/>
          </p:cNvSpPr>
          <p:nvPr>
            <p:ph type="title"/>
          </p:nvPr>
        </p:nvSpPr>
        <p:spPr/>
        <p:txBody>
          <a:bodyPr/>
          <a:lstStyle/>
          <a:p>
            <a:endParaRPr lang="ar-JO"/>
          </a:p>
        </p:txBody>
      </p:sp>
      <p:pic>
        <p:nvPicPr>
          <p:cNvPr id="4" name="Content Placeholder 3">
            <a:extLst>
              <a:ext uri="{FF2B5EF4-FFF2-40B4-BE49-F238E27FC236}">
                <a16:creationId xmlns:a16="http://schemas.microsoft.com/office/drawing/2014/main" id="{67F79D70-9595-474A-9F8E-EB36CD5F2760}"/>
              </a:ext>
            </a:extLst>
          </p:cNvPr>
          <p:cNvPicPr>
            <a:picLocks noGrp="1" noChangeAspect="1"/>
          </p:cNvPicPr>
          <p:nvPr>
            <p:ph idx="1"/>
          </p:nvPr>
        </p:nvPicPr>
        <p:blipFill>
          <a:blip r:embed="rId2"/>
          <a:stretch>
            <a:fillRect/>
          </a:stretch>
        </p:blipFill>
        <p:spPr>
          <a:xfrm>
            <a:off x="2632364" y="174738"/>
            <a:ext cx="5824747" cy="6508523"/>
          </a:xfrm>
          <a:prstGeom prst="rect">
            <a:avLst/>
          </a:prstGeom>
        </p:spPr>
      </p:pic>
    </p:spTree>
    <p:extLst>
      <p:ext uri="{BB962C8B-B14F-4D97-AF65-F5344CB8AC3E}">
        <p14:creationId xmlns:p14="http://schemas.microsoft.com/office/powerpoint/2010/main" val="89567688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7BD8402-52DD-4334-AEA7-BF4753D13EE0}"/>
              </a:ext>
            </a:extLst>
          </p:cNvPr>
          <p:cNvSpPr>
            <a:spLocks noGrp="1"/>
          </p:cNvSpPr>
          <p:nvPr>
            <p:ph idx="1"/>
          </p:nvPr>
        </p:nvSpPr>
        <p:spPr>
          <a:xfrm>
            <a:off x="838200" y="789709"/>
            <a:ext cx="10515600" cy="5387254"/>
          </a:xfrm>
        </p:spPr>
        <p:txBody>
          <a:bodyPr>
            <a:normAutofit/>
          </a:bodyPr>
          <a:lstStyle/>
          <a:p>
            <a:pPr marL="0" indent="0">
              <a:buNone/>
            </a:pPr>
            <a:r>
              <a:rPr lang="en-US" sz="1800" b="1" dirty="0"/>
              <a:t>melanoma treatment</a:t>
            </a:r>
          </a:p>
          <a:p>
            <a:pPr marL="0" indent="0">
              <a:buNone/>
            </a:pPr>
            <a:r>
              <a:rPr lang="en-US" sz="1800" dirty="0"/>
              <a:t>A. Definitive management of melanoma</a:t>
            </a:r>
          </a:p>
          <a:p>
            <a:pPr marL="0" indent="0">
              <a:buNone/>
            </a:pPr>
            <a:r>
              <a:rPr lang="en-US" sz="1800" dirty="0"/>
              <a:t>1. Wide local excision is the treatment of choice.</a:t>
            </a:r>
          </a:p>
          <a:p>
            <a:pPr marL="0" indent="0">
              <a:buNone/>
            </a:pPr>
            <a:r>
              <a:rPr lang="en-US" sz="1800" dirty="0"/>
              <a:t>2. Recommended surgical margins depend on tumor thickness </a:t>
            </a:r>
          </a:p>
          <a:p>
            <a:pPr marL="0" indent="0">
              <a:buNone/>
            </a:pPr>
            <a:r>
              <a:rPr lang="en-US" sz="1800" dirty="0"/>
              <a:t>3. Subungual melanoma requires amputation proximal to the DIPJ for fingers and proximal to IP joint for the thumb.</a:t>
            </a:r>
            <a:endParaRPr lang="ar-JO" sz="1800" dirty="0"/>
          </a:p>
        </p:txBody>
      </p:sp>
    </p:spTree>
    <p:extLst>
      <p:ext uri="{BB962C8B-B14F-4D97-AF65-F5344CB8AC3E}">
        <p14:creationId xmlns:p14="http://schemas.microsoft.com/office/powerpoint/2010/main" val="43561164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3A409E-2023-46C9-AEF3-85FFD2828BB6}"/>
              </a:ext>
            </a:extLst>
          </p:cNvPr>
          <p:cNvSpPr>
            <a:spLocks noGrp="1"/>
          </p:cNvSpPr>
          <p:nvPr>
            <p:ph type="title"/>
          </p:nvPr>
        </p:nvSpPr>
        <p:spPr/>
        <p:txBody>
          <a:bodyPr/>
          <a:lstStyle/>
          <a:p>
            <a:endParaRPr lang="ar-JO"/>
          </a:p>
        </p:txBody>
      </p:sp>
      <p:pic>
        <p:nvPicPr>
          <p:cNvPr id="4" name="Content Placeholder 3">
            <a:extLst>
              <a:ext uri="{FF2B5EF4-FFF2-40B4-BE49-F238E27FC236}">
                <a16:creationId xmlns:a16="http://schemas.microsoft.com/office/drawing/2014/main" id="{9B8B9869-273B-49E2-AA98-C9CB58E5D5EF}"/>
              </a:ext>
            </a:extLst>
          </p:cNvPr>
          <p:cNvPicPr>
            <a:picLocks noGrp="1" noChangeAspect="1"/>
          </p:cNvPicPr>
          <p:nvPr>
            <p:ph idx="1"/>
          </p:nvPr>
        </p:nvPicPr>
        <p:blipFill>
          <a:blip r:embed="rId2"/>
          <a:stretch>
            <a:fillRect/>
          </a:stretch>
        </p:blipFill>
        <p:spPr>
          <a:xfrm>
            <a:off x="838200" y="1560384"/>
            <a:ext cx="11134207" cy="3884452"/>
          </a:xfrm>
          <a:prstGeom prst="rect">
            <a:avLst/>
          </a:prstGeom>
        </p:spPr>
      </p:pic>
    </p:spTree>
    <p:extLst>
      <p:ext uri="{BB962C8B-B14F-4D97-AF65-F5344CB8AC3E}">
        <p14:creationId xmlns:p14="http://schemas.microsoft.com/office/powerpoint/2010/main" val="217247372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359DC77-5BBE-4074-8F4F-D51EDB3AF006}"/>
              </a:ext>
            </a:extLst>
          </p:cNvPr>
          <p:cNvSpPr>
            <a:spLocks noGrp="1"/>
          </p:cNvSpPr>
          <p:nvPr>
            <p:ph idx="1"/>
          </p:nvPr>
        </p:nvSpPr>
        <p:spPr>
          <a:xfrm>
            <a:off x="838200" y="775855"/>
            <a:ext cx="10515600" cy="5401108"/>
          </a:xfrm>
        </p:spPr>
        <p:txBody>
          <a:bodyPr>
            <a:normAutofit/>
          </a:bodyPr>
          <a:lstStyle/>
          <a:p>
            <a:pPr marL="0" indent="0">
              <a:buNone/>
            </a:pPr>
            <a:r>
              <a:rPr lang="en-US" sz="1800" b="1" dirty="0"/>
              <a:t>2. Sentinel lymph node biopsy (SLNB)</a:t>
            </a:r>
          </a:p>
          <a:p>
            <a:pPr marL="0" indent="0">
              <a:buNone/>
            </a:pPr>
            <a:r>
              <a:rPr lang="en-US" sz="1800" dirty="0"/>
              <a:t>a. In the sentinel node theory, a sentinel node will be the first lymph node seeded by tumor cells, and therefore, excision of sentinel node(s) alone is adequate to determine nodal status. The morbidity of SLNB is considerably less than ELND. Sentinel node(s) can be detected in &gt;90% to 95% of patients. SLNB is now widely considered the standard of care.</a:t>
            </a:r>
          </a:p>
          <a:p>
            <a:pPr marL="0" indent="0">
              <a:buNone/>
            </a:pPr>
            <a:r>
              <a:rPr lang="en-US" sz="1800" dirty="0"/>
              <a:t>b. SLNB is performed in conjunction with wide local excision of the primary tumor. Lymphatic mapping is performed to determine the first lymph node that drains the primary tumor site (sentinel node).</a:t>
            </a:r>
          </a:p>
          <a:p>
            <a:pPr marL="0" indent="0">
              <a:buNone/>
            </a:pPr>
            <a:r>
              <a:rPr lang="en-US" sz="1800" dirty="0"/>
              <a:t>c. SLNB-positive patients undergo staged regional lymphadenectomy and may be candidates for adjuvant therapy.</a:t>
            </a:r>
          </a:p>
          <a:p>
            <a:pPr marL="0" indent="0">
              <a:buNone/>
            </a:pPr>
            <a:r>
              <a:rPr lang="en-US" sz="1800" dirty="0"/>
              <a:t>d. Preoperative nuclear imaging is performed with </a:t>
            </a:r>
            <a:r>
              <a:rPr lang="en-US" sz="1800" b="1" dirty="0"/>
              <a:t>radiolabeled colloid solution (technetium-99</a:t>
            </a:r>
            <a:r>
              <a:rPr lang="en-US" sz="1800" dirty="0"/>
              <a:t>) injected intradermally at the primary tumor. This can be done on the day of or day prior to surgery. Lymphoscintigraphic imaging localizes the sentinel node basin(s) (some tumor sites can drain to multiple basins).</a:t>
            </a:r>
            <a:endParaRPr lang="ar-JO" sz="1800" dirty="0"/>
          </a:p>
        </p:txBody>
      </p:sp>
    </p:spTree>
    <p:extLst>
      <p:ext uri="{BB962C8B-B14F-4D97-AF65-F5344CB8AC3E}">
        <p14:creationId xmlns:p14="http://schemas.microsoft.com/office/powerpoint/2010/main" val="27726819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5EB06CA-E1FB-473E-A235-54109EACB484}"/>
              </a:ext>
            </a:extLst>
          </p:cNvPr>
          <p:cNvSpPr>
            <a:spLocks noGrp="1"/>
          </p:cNvSpPr>
          <p:nvPr>
            <p:ph idx="1"/>
          </p:nvPr>
        </p:nvSpPr>
        <p:spPr>
          <a:xfrm>
            <a:off x="838200" y="1073426"/>
            <a:ext cx="10515600" cy="5103537"/>
          </a:xfrm>
        </p:spPr>
        <p:txBody>
          <a:bodyPr>
            <a:normAutofit/>
          </a:bodyPr>
          <a:lstStyle/>
          <a:p>
            <a:pPr marL="0" indent="0">
              <a:buNone/>
            </a:pPr>
            <a:r>
              <a:rPr lang="en-US" sz="3000" b="1" dirty="0"/>
              <a:t>C. Tissue components </a:t>
            </a:r>
          </a:p>
          <a:p>
            <a:pPr marL="0" indent="0">
              <a:buNone/>
            </a:pPr>
            <a:r>
              <a:rPr lang="en-US" sz="1800" b="1" dirty="0"/>
              <a:t>a. Collagen</a:t>
            </a:r>
          </a:p>
          <a:p>
            <a:pPr marL="0" indent="0">
              <a:buNone/>
            </a:pPr>
            <a:r>
              <a:rPr lang="en-US" sz="1800" dirty="0" err="1"/>
              <a:t>i</a:t>
            </a:r>
            <a:r>
              <a:rPr lang="en-US" sz="1800" dirty="0"/>
              <a:t>. Tensile strength</a:t>
            </a:r>
          </a:p>
          <a:p>
            <a:pPr marL="0" indent="0">
              <a:buNone/>
            </a:pPr>
            <a:r>
              <a:rPr lang="en-US" sz="1800" dirty="0"/>
              <a:t>ii. Type I to type III—4:1 ratio in adult skin</a:t>
            </a:r>
          </a:p>
          <a:p>
            <a:pPr marL="0" indent="0">
              <a:buNone/>
            </a:pPr>
            <a:r>
              <a:rPr lang="en-US" sz="1800" dirty="0"/>
              <a:t>iii. Immature scar type I to type III—2:1 ratio in adult skin.</a:t>
            </a:r>
          </a:p>
          <a:p>
            <a:pPr marL="0" indent="0">
              <a:buNone/>
            </a:pPr>
            <a:r>
              <a:rPr lang="en-US" sz="1800" b="1" dirty="0"/>
              <a:t>b. Elastin</a:t>
            </a:r>
          </a:p>
          <a:p>
            <a:pPr marL="0" indent="0">
              <a:buNone/>
            </a:pPr>
            <a:r>
              <a:rPr lang="en-US" sz="1800" dirty="0" err="1"/>
              <a:t>i</a:t>
            </a:r>
            <a:r>
              <a:rPr lang="en-US" sz="1800" dirty="0"/>
              <a:t>. Interdigitates with collagen</a:t>
            </a:r>
          </a:p>
          <a:p>
            <a:pPr marL="0" indent="0">
              <a:buNone/>
            </a:pPr>
            <a:r>
              <a:rPr lang="en-US" sz="1800" dirty="0"/>
              <a:t>ii. Important in skin recoil and decreases with aging</a:t>
            </a:r>
          </a:p>
          <a:p>
            <a:pPr marL="0" indent="0">
              <a:buNone/>
            </a:pPr>
            <a:r>
              <a:rPr lang="en-US" sz="1800" dirty="0"/>
              <a:t>iii. Composed of the protein fibrillin</a:t>
            </a:r>
          </a:p>
          <a:p>
            <a:pPr marL="0" indent="0">
              <a:buNone/>
            </a:pPr>
            <a:r>
              <a:rPr lang="en-US" sz="1800" b="1" dirty="0"/>
              <a:t>c. Ground substance</a:t>
            </a:r>
          </a:p>
          <a:p>
            <a:pPr marL="0" indent="0">
              <a:buNone/>
            </a:pPr>
            <a:r>
              <a:rPr lang="en-US" sz="1800" dirty="0" err="1"/>
              <a:t>i</a:t>
            </a:r>
            <a:r>
              <a:rPr lang="en-US" sz="1800" dirty="0"/>
              <a:t>. Noncellular component of extracellular matrix with fibers</a:t>
            </a:r>
          </a:p>
          <a:p>
            <a:pPr marL="0" indent="0">
              <a:buNone/>
            </a:pPr>
            <a:r>
              <a:rPr lang="en-US" sz="1800" dirty="0"/>
              <a:t>ii. Composed of glycosaminoglycans (hyaluronic acid and proteoglycans)</a:t>
            </a:r>
            <a:endParaRPr lang="ar-JO" sz="1800" dirty="0"/>
          </a:p>
        </p:txBody>
      </p:sp>
    </p:spTree>
    <p:extLst>
      <p:ext uri="{BB962C8B-B14F-4D97-AF65-F5344CB8AC3E}">
        <p14:creationId xmlns:p14="http://schemas.microsoft.com/office/powerpoint/2010/main" val="226037662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D8B58FA-6206-45B3-8945-C31C7B5B8852}"/>
              </a:ext>
            </a:extLst>
          </p:cNvPr>
          <p:cNvSpPr>
            <a:spLocks noGrp="1"/>
          </p:cNvSpPr>
          <p:nvPr>
            <p:ph idx="1"/>
          </p:nvPr>
        </p:nvSpPr>
        <p:spPr>
          <a:xfrm>
            <a:off x="838200" y="927652"/>
            <a:ext cx="10515600" cy="5249311"/>
          </a:xfrm>
        </p:spPr>
        <p:txBody>
          <a:bodyPr>
            <a:normAutofit/>
          </a:bodyPr>
          <a:lstStyle/>
          <a:p>
            <a:pPr marL="0" indent="0">
              <a:buNone/>
            </a:pPr>
            <a:r>
              <a:rPr lang="en-US" sz="1800" dirty="0"/>
              <a:t>e. In the operating room, a lymphangiography dye </a:t>
            </a:r>
            <a:r>
              <a:rPr lang="en-US" sz="1800" b="1" dirty="0"/>
              <a:t>(</a:t>
            </a:r>
            <a:r>
              <a:rPr lang="en-US" sz="1800" b="1" dirty="0" err="1"/>
              <a:t>lymphazurin</a:t>
            </a:r>
            <a:r>
              <a:rPr lang="en-US" sz="1800" b="1" dirty="0"/>
              <a:t> or methylene blue</a:t>
            </a:r>
            <a:r>
              <a:rPr lang="en-US" sz="1800" dirty="0"/>
              <a:t>) can be injected intradermally at the periphery of the primary tumor site prior to excision of the primary tumor.</a:t>
            </a:r>
          </a:p>
          <a:p>
            <a:pPr marL="0" indent="0">
              <a:buNone/>
            </a:pPr>
            <a:r>
              <a:rPr lang="en-US" sz="1800" dirty="0" err="1"/>
              <a:t>i</a:t>
            </a:r>
            <a:r>
              <a:rPr lang="en-US" sz="1800" dirty="0"/>
              <a:t>. Mark edges of the lesion before injection to avoid obscuring them with the dye and take care with the dye because spills are difficult to manage.</a:t>
            </a:r>
          </a:p>
          <a:p>
            <a:pPr marL="0" indent="0">
              <a:buNone/>
            </a:pPr>
            <a:r>
              <a:rPr lang="en-US" sz="1800" dirty="0"/>
              <a:t>ii. Potential sentinel nodes will appear blue when exploring the nodal basin, giving secondary confirmation to localization with Geiger counter detection of Tc99.</a:t>
            </a:r>
          </a:p>
          <a:p>
            <a:pPr marL="0" indent="0">
              <a:buNone/>
            </a:pPr>
            <a:r>
              <a:rPr lang="en-US" sz="1800" dirty="0"/>
              <a:t>iii. Dye injection may briefly interfere with pulse-oximeter readings; alert anesthesiologist at the time of injection.</a:t>
            </a:r>
          </a:p>
          <a:p>
            <a:pPr marL="0" indent="0">
              <a:buNone/>
            </a:pPr>
            <a:r>
              <a:rPr lang="en-US" sz="1800" dirty="0"/>
              <a:t>iv. Caution: Risk of allergy or anaphylaxis with dye injection</a:t>
            </a:r>
          </a:p>
          <a:p>
            <a:pPr marL="0" indent="0">
              <a:buNone/>
            </a:pPr>
            <a:r>
              <a:rPr lang="en-US" sz="1800" dirty="0"/>
              <a:t>f. Following excision of the primary tumor, drapes, instruments, gowns, and gloves are changed and regional lymph node basin(s) identified by lymphoscintigraphy are explored. All radioactive (“hot”) and/or blue nodes are excised.</a:t>
            </a:r>
          </a:p>
          <a:p>
            <a:pPr marL="0" indent="0">
              <a:buNone/>
            </a:pPr>
            <a:r>
              <a:rPr lang="en-US" sz="1800" dirty="0"/>
              <a:t>g. Histologic analysis of sentinel node with immunohistochemical staining identifies </a:t>
            </a:r>
            <a:r>
              <a:rPr lang="en-US" sz="1800" dirty="0" err="1"/>
              <a:t>micrometastases</a:t>
            </a:r>
            <a:r>
              <a:rPr lang="en-US" sz="1800" dirty="0"/>
              <a:t>. Permanent sections are required; frozen sections cannot reliably differentiate normal from neoplastic melanocytes.</a:t>
            </a:r>
            <a:endParaRPr lang="ar-JO" sz="1800" dirty="0"/>
          </a:p>
        </p:txBody>
      </p:sp>
    </p:spTree>
    <p:extLst>
      <p:ext uri="{BB962C8B-B14F-4D97-AF65-F5344CB8AC3E}">
        <p14:creationId xmlns:p14="http://schemas.microsoft.com/office/powerpoint/2010/main" val="306759204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6033C9D-FCDE-41E9-BE94-C92E2D41ACF9}"/>
              </a:ext>
            </a:extLst>
          </p:cNvPr>
          <p:cNvSpPr>
            <a:spLocks noGrp="1"/>
          </p:cNvSpPr>
          <p:nvPr>
            <p:ph idx="1"/>
          </p:nvPr>
        </p:nvSpPr>
        <p:spPr>
          <a:xfrm>
            <a:off x="838200" y="581891"/>
            <a:ext cx="10515600" cy="5595072"/>
          </a:xfrm>
        </p:spPr>
        <p:txBody>
          <a:bodyPr>
            <a:normAutofit/>
          </a:bodyPr>
          <a:lstStyle/>
          <a:p>
            <a:pPr marL="0" indent="0">
              <a:buNone/>
            </a:pPr>
            <a:r>
              <a:rPr lang="en-US" sz="1800" b="1" dirty="0"/>
              <a:t>Surveillance and treatment of melanoma recurrence</a:t>
            </a:r>
          </a:p>
          <a:p>
            <a:pPr marL="0" indent="0">
              <a:buNone/>
            </a:pPr>
            <a:endParaRPr lang="en-US" sz="1800" b="1" dirty="0"/>
          </a:p>
          <a:p>
            <a:pPr marL="342900" indent="-342900">
              <a:buAutoNum type="arabicPeriod"/>
            </a:pPr>
            <a:r>
              <a:rPr lang="en-US" sz="1800" dirty="0"/>
              <a:t>Asymptomatic patients should be seen every 3 to 4 months for 2 years, then every 6 months for 3 years, and then annually. The most accurate way to detect metastatic disease is to take a thorough history.</a:t>
            </a:r>
          </a:p>
          <a:p>
            <a:pPr marL="342900" indent="-342900">
              <a:buAutoNum type="arabicPeriod"/>
            </a:pPr>
            <a:endParaRPr lang="en-US" sz="1800" dirty="0"/>
          </a:p>
          <a:p>
            <a:pPr marL="0" indent="0">
              <a:buNone/>
            </a:pPr>
            <a:r>
              <a:rPr lang="en-US" sz="1800" dirty="0"/>
              <a:t>2</a:t>
            </a:r>
            <a:r>
              <a:rPr lang="en-US" sz="1800" b="1" dirty="0"/>
              <a:t>. Chest X-ray and liver function tests (LDH and alkaline phosphatase) are usually sufficient; more extensive work-ups including CT scans have not altered outcomes.</a:t>
            </a:r>
          </a:p>
          <a:p>
            <a:pPr marL="0" indent="0">
              <a:buNone/>
            </a:pPr>
            <a:endParaRPr lang="en-US" sz="1800" b="1" dirty="0"/>
          </a:p>
          <a:p>
            <a:pPr marL="0" indent="0">
              <a:buNone/>
            </a:pPr>
            <a:r>
              <a:rPr lang="en-US" sz="1800" dirty="0"/>
              <a:t>3</a:t>
            </a:r>
            <a:r>
              <a:rPr lang="en-US" sz="1800" b="1" dirty="0"/>
              <a:t>. Local recurrences typically occur within 5 cm of the original lesion, usually within 3 to 5 years </a:t>
            </a:r>
            <a:r>
              <a:rPr lang="en-US" sz="1800" dirty="0"/>
              <a:t>after primary excision; most often this represents incomplete excision of the primary tumor.</a:t>
            </a:r>
          </a:p>
          <a:p>
            <a:pPr marL="0" indent="0">
              <a:buNone/>
            </a:pPr>
            <a:endParaRPr lang="en-US" sz="1800" dirty="0"/>
          </a:p>
          <a:p>
            <a:pPr marL="0" indent="0">
              <a:buNone/>
            </a:pPr>
            <a:r>
              <a:rPr lang="en-US" sz="1800" b="1" dirty="0"/>
              <a:t>4. The most common sites of recurrence are the skin, subcutaneous tissues, distant lymph nodes, then other sites (lung, liver, brain, bone, GI tract).</a:t>
            </a:r>
          </a:p>
          <a:p>
            <a:pPr marL="0" indent="0">
              <a:buNone/>
            </a:pPr>
            <a:r>
              <a:rPr lang="en-US" sz="1800" dirty="0"/>
              <a:t>5. Re-excision is the primary treatment for local, small, isolated lesions</a:t>
            </a:r>
          </a:p>
          <a:p>
            <a:pPr marL="0" indent="0">
              <a:buNone/>
            </a:pPr>
            <a:r>
              <a:rPr lang="en-US" sz="1800" dirty="0"/>
              <a:t>6. Surgery is effective for palliation in patients with isolated recurrences in skin, CNS, lung, or GI tract.</a:t>
            </a:r>
            <a:endParaRPr lang="ar-JO" sz="1800" dirty="0"/>
          </a:p>
        </p:txBody>
      </p:sp>
    </p:spTree>
    <p:extLst>
      <p:ext uri="{BB962C8B-B14F-4D97-AF65-F5344CB8AC3E}">
        <p14:creationId xmlns:p14="http://schemas.microsoft.com/office/powerpoint/2010/main" val="197378339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E8AFA71-EB14-4CC5-B67D-9E9376F41BFA}"/>
              </a:ext>
            </a:extLst>
          </p:cNvPr>
          <p:cNvSpPr>
            <a:spLocks noGrp="1"/>
          </p:cNvSpPr>
          <p:nvPr>
            <p:ph idx="1"/>
          </p:nvPr>
        </p:nvSpPr>
        <p:spPr>
          <a:xfrm>
            <a:off x="602673" y="617609"/>
            <a:ext cx="10515600" cy="5622781"/>
          </a:xfrm>
        </p:spPr>
        <p:txBody>
          <a:bodyPr>
            <a:normAutofit/>
          </a:bodyPr>
          <a:lstStyle/>
          <a:p>
            <a:pPr marL="0" indent="0">
              <a:buNone/>
            </a:pPr>
            <a:r>
              <a:rPr lang="en-US" sz="1800" b="1" dirty="0"/>
              <a:t>Chemotherapy</a:t>
            </a:r>
            <a:r>
              <a:rPr lang="en-US" sz="1800" dirty="0"/>
              <a:t>: Complete remission is rare. </a:t>
            </a:r>
            <a:r>
              <a:rPr lang="en-US" sz="1800" b="1" dirty="0" err="1"/>
              <a:t>Decarbazine</a:t>
            </a:r>
            <a:r>
              <a:rPr lang="en-US" sz="1800" b="1" dirty="0"/>
              <a:t> (DTIC), </a:t>
            </a:r>
            <a:r>
              <a:rPr lang="en-US" sz="1800" b="1" dirty="0" err="1"/>
              <a:t>carmustine</a:t>
            </a:r>
            <a:r>
              <a:rPr lang="en-US" sz="1800" b="1" dirty="0"/>
              <a:t>, cisplatin, and tamoxifen </a:t>
            </a:r>
            <a:r>
              <a:rPr lang="en-US" sz="1800" dirty="0"/>
              <a:t>in combination are most frequently used. Isolated </a:t>
            </a:r>
            <a:r>
              <a:rPr lang="en-US" sz="1800" dirty="0" err="1"/>
              <a:t>hyperthermic</a:t>
            </a:r>
            <a:r>
              <a:rPr lang="en-US" sz="1800" dirty="0"/>
              <a:t> limb perfusion for extensive extremity cutaneous disease (melphalan and tumor necrosis factor) is used at some centers.</a:t>
            </a:r>
          </a:p>
          <a:p>
            <a:pPr marL="0" indent="0">
              <a:buNone/>
            </a:pPr>
            <a:endParaRPr lang="en-US" sz="1800" dirty="0"/>
          </a:p>
          <a:p>
            <a:pPr marL="0" indent="0">
              <a:buNone/>
            </a:pPr>
            <a:r>
              <a:rPr lang="en-US" sz="1800" b="1" dirty="0"/>
              <a:t>8. Cytokine </a:t>
            </a:r>
            <a:r>
              <a:rPr lang="en-US" sz="1800" dirty="0"/>
              <a:t>therapy has been demonstrated to produce relatively high levels of tumor response, albeit transient. FDA-approved regimens include </a:t>
            </a:r>
            <a:r>
              <a:rPr lang="en-US" sz="1800" b="1" dirty="0"/>
              <a:t>interferon-α (IFN-α) for stage III disease and interleukin-2 (IL-2) for stage IV disease</a:t>
            </a:r>
            <a:r>
              <a:rPr lang="en-US" sz="1800" dirty="0"/>
              <a:t>; however, these therapies demonstrate little or no improvement in overall survival.</a:t>
            </a:r>
          </a:p>
          <a:p>
            <a:pPr marL="0" indent="0">
              <a:buNone/>
            </a:pPr>
            <a:endParaRPr lang="en-US" sz="1800" dirty="0"/>
          </a:p>
          <a:p>
            <a:pPr marL="0" indent="0">
              <a:buNone/>
            </a:pPr>
            <a:r>
              <a:rPr lang="en-US" sz="1800" b="1" dirty="0"/>
              <a:t>9. Immunotherapies with monoclonal antibodies, tumor vaccines, and modified immune cells </a:t>
            </a:r>
            <a:r>
              <a:rPr lang="en-US" sz="1800" dirty="0"/>
              <a:t>have been the subject of active investigation for several decades. Despite a number of dramatic successes, these modalities have yet to prove applicable.</a:t>
            </a:r>
          </a:p>
          <a:p>
            <a:pPr marL="0" indent="0">
              <a:buNone/>
            </a:pPr>
            <a:endParaRPr lang="en-US" sz="1800" dirty="0"/>
          </a:p>
          <a:p>
            <a:pPr marL="0" indent="0">
              <a:buNone/>
            </a:pPr>
            <a:r>
              <a:rPr lang="en-US" sz="1800" b="1" dirty="0"/>
              <a:t>10. Selective cell-signaling inhibitors (e.g., vemurafenib) </a:t>
            </a:r>
            <a:r>
              <a:rPr lang="en-US" sz="1800" dirty="0"/>
              <a:t>have recently been developed and can produce dramatic tumor responses in appropriately chosen patients. Increases in survival time, however, do not translate to improve overall survival, as resistant melanomas return with added aggressiveness.</a:t>
            </a:r>
          </a:p>
          <a:p>
            <a:pPr marL="0" indent="0">
              <a:buNone/>
            </a:pPr>
            <a:r>
              <a:rPr lang="en-US" sz="1800" b="1" dirty="0"/>
              <a:t>11. Mean survival with disseminated disease is 6 months. Respiratory failure and CNS complications are the most common causes of death</a:t>
            </a:r>
            <a:endParaRPr lang="ar-JO" sz="1800" b="1" dirty="0"/>
          </a:p>
        </p:txBody>
      </p:sp>
    </p:spTree>
    <p:extLst>
      <p:ext uri="{BB962C8B-B14F-4D97-AF65-F5344CB8AC3E}">
        <p14:creationId xmlns:p14="http://schemas.microsoft.com/office/powerpoint/2010/main" val="222622840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A085E3C-621C-4BC8-B0B7-6B5FC03385DF}"/>
              </a:ext>
            </a:extLst>
          </p:cNvPr>
          <p:cNvSpPr>
            <a:spLocks noGrp="1"/>
          </p:cNvSpPr>
          <p:nvPr>
            <p:ph idx="1"/>
          </p:nvPr>
        </p:nvSpPr>
        <p:spPr>
          <a:xfrm>
            <a:off x="838200" y="623455"/>
            <a:ext cx="10515600" cy="5553508"/>
          </a:xfrm>
        </p:spPr>
        <p:txBody>
          <a:bodyPr>
            <a:normAutofit/>
          </a:bodyPr>
          <a:lstStyle/>
          <a:p>
            <a:pPr marL="0" indent="0">
              <a:buNone/>
            </a:pPr>
            <a:r>
              <a:rPr lang="en-US" sz="1800" dirty="0"/>
              <a:t>Less common skin cancers</a:t>
            </a:r>
          </a:p>
          <a:p>
            <a:pPr marL="0" indent="0">
              <a:buNone/>
            </a:pPr>
            <a:r>
              <a:rPr lang="it-IT" sz="1800" b="1" dirty="0"/>
              <a:t>A. Merkel cell carcinoma (MCC)</a:t>
            </a:r>
          </a:p>
          <a:p>
            <a:pPr marL="0" indent="0">
              <a:buNone/>
            </a:pPr>
            <a:r>
              <a:rPr lang="en-US" sz="1800" dirty="0"/>
              <a:t>1. Rare, malignant neuroendocrine tumor arising within the dermis from cells of</a:t>
            </a:r>
          </a:p>
          <a:p>
            <a:pPr marL="0" indent="0">
              <a:buNone/>
            </a:pPr>
            <a:r>
              <a:rPr lang="en-US" sz="1800" dirty="0"/>
              <a:t>neural crest origin.</a:t>
            </a:r>
          </a:p>
          <a:p>
            <a:pPr marL="0" indent="0">
              <a:buNone/>
            </a:pPr>
            <a:r>
              <a:rPr lang="en-US" sz="1800" dirty="0"/>
              <a:t>2. Incidence is increasing for unknown reasons; 1,500 cases per year in the United States.</a:t>
            </a:r>
          </a:p>
          <a:p>
            <a:pPr marL="0" indent="0">
              <a:buNone/>
            </a:pPr>
            <a:r>
              <a:rPr lang="en-US" sz="1800" dirty="0"/>
              <a:t>3. Risk factors include age over 65; history of extensive sunlight exposure; fair skin; and immunosuppression (HIV; organ transplants).</a:t>
            </a:r>
          </a:p>
          <a:p>
            <a:pPr marL="0" indent="0">
              <a:buNone/>
            </a:pPr>
            <a:r>
              <a:rPr lang="en-US" sz="1800" dirty="0"/>
              <a:t>4. Recent research has implicated Merkel cell polyomavirus in 80% of MCC cases</a:t>
            </a:r>
          </a:p>
          <a:p>
            <a:pPr marL="0" indent="0">
              <a:buNone/>
            </a:pPr>
            <a:r>
              <a:rPr lang="en-US" sz="1800" dirty="0"/>
              <a:t>5. Presents as a purple to red </a:t>
            </a:r>
            <a:r>
              <a:rPr lang="en-US" sz="1800" dirty="0" err="1"/>
              <a:t>papulonodule</a:t>
            </a:r>
            <a:r>
              <a:rPr lang="en-US" sz="1800" dirty="0"/>
              <a:t> or indurated plaque; 50% involve the head and neck, 40% the extremities, and 10% the trunk.</a:t>
            </a:r>
          </a:p>
          <a:p>
            <a:pPr marL="0" indent="0">
              <a:buNone/>
            </a:pPr>
            <a:r>
              <a:rPr lang="en-US" sz="1800" b="1" dirty="0"/>
              <a:t>6. MCC is aggressive, with radial spread, high local recurrence, and regional and systemic metastasis</a:t>
            </a:r>
            <a:r>
              <a:rPr lang="en-US" sz="1800" dirty="0"/>
              <a:t>.</a:t>
            </a:r>
          </a:p>
          <a:p>
            <a:pPr marL="0" indent="0">
              <a:buNone/>
            </a:pPr>
            <a:r>
              <a:rPr lang="en-US" sz="1800" b="1" dirty="0"/>
              <a:t>7. Treatment involves local excision with wide (up to 3 cm) margins; SLN biopsy, and postoperative radiation started several weeks later.</a:t>
            </a:r>
          </a:p>
          <a:p>
            <a:pPr marL="0" indent="0">
              <a:buNone/>
            </a:pPr>
            <a:r>
              <a:rPr lang="en-US" sz="1800" dirty="0"/>
              <a:t>8. Poor prognosis; 50% survival at five years.</a:t>
            </a:r>
            <a:endParaRPr lang="ar-JO" sz="1800" dirty="0"/>
          </a:p>
        </p:txBody>
      </p:sp>
    </p:spTree>
    <p:extLst>
      <p:ext uri="{BB962C8B-B14F-4D97-AF65-F5344CB8AC3E}">
        <p14:creationId xmlns:p14="http://schemas.microsoft.com/office/powerpoint/2010/main" val="3200588190"/>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11EECC4-9E0D-4167-98C5-9CE4B70A6FBD}"/>
              </a:ext>
            </a:extLst>
          </p:cNvPr>
          <p:cNvSpPr>
            <a:spLocks noGrp="1"/>
          </p:cNvSpPr>
          <p:nvPr>
            <p:ph idx="1"/>
          </p:nvPr>
        </p:nvSpPr>
        <p:spPr>
          <a:xfrm>
            <a:off x="838200" y="997527"/>
            <a:ext cx="10515600" cy="5179436"/>
          </a:xfrm>
        </p:spPr>
        <p:txBody>
          <a:bodyPr>
            <a:normAutofit/>
          </a:bodyPr>
          <a:lstStyle/>
          <a:p>
            <a:pPr marL="0" indent="0">
              <a:buNone/>
            </a:pPr>
            <a:r>
              <a:rPr lang="en-US" sz="1800" b="1" dirty="0"/>
              <a:t>B. Microcystic adnexal carcinoma</a:t>
            </a:r>
          </a:p>
          <a:p>
            <a:pPr marL="0" indent="0">
              <a:buNone/>
            </a:pPr>
            <a:r>
              <a:rPr lang="en-US" sz="1800" dirty="0"/>
              <a:t>1. Pathophysiology is subject of debate, but many authors support dual follicular</a:t>
            </a:r>
          </a:p>
          <a:p>
            <a:pPr marL="0" indent="0">
              <a:buNone/>
            </a:pPr>
            <a:r>
              <a:rPr lang="en-US" sz="1800" dirty="0"/>
              <a:t>and eccrine differentiation.</a:t>
            </a:r>
          </a:p>
          <a:p>
            <a:pPr marL="0" indent="0">
              <a:buNone/>
            </a:pPr>
            <a:r>
              <a:rPr lang="en-US" sz="1800" dirty="0"/>
              <a:t>2. Tumor is invasive and locally destructive.</a:t>
            </a:r>
          </a:p>
          <a:p>
            <a:pPr marL="0" indent="0">
              <a:buNone/>
            </a:pPr>
            <a:r>
              <a:rPr lang="en-US" sz="1800" dirty="0"/>
              <a:t>3. Presents as a white to pink papule–plaque primarily on the head and neck.</a:t>
            </a:r>
          </a:p>
          <a:p>
            <a:pPr marL="0" indent="0">
              <a:buNone/>
            </a:pPr>
            <a:endParaRPr lang="en-US" sz="1800" dirty="0"/>
          </a:p>
          <a:p>
            <a:pPr marL="0" indent="0">
              <a:buNone/>
            </a:pPr>
            <a:r>
              <a:rPr lang="en-US" sz="1800" b="1" dirty="0"/>
              <a:t>C. Sebaceous gland carcinoma</a:t>
            </a:r>
          </a:p>
          <a:p>
            <a:pPr marL="0" indent="0">
              <a:buNone/>
            </a:pPr>
            <a:r>
              <a:rPr lang="en-US" sz="1800" dirty="0"/>
              <a:t>1. Malignant tumor derived from adnexal epithelium of sebaceous glands.</a:t>
            </a:r>
          </a:p>
          <a:p>
            <a:pPr marL="0" indent="0">
              <a:buNone/>
            </a:pPr>
            <a:r>
              <a:rPr lang="en-US" sz="1800" dirty="0"/>
              <a:t>2. Most are periocular; sebaceous gland carcinomas elsewhere are vanishingly rare.</a:t>
            </a:r>
          </a:p>
          <a:p>
            <a:pPr marL="0" indent="0">
              <a:buNone/>
            </a:pPr>
            <a:r>
              <a:rPr lang="en-US" sz="1800" dirty="0"/>
              <a:t>3. Yellowish to pink, slowly growing </a:t>
            </a:r>
            <a:r>
              <a:rPr lang="en-US" sz="1800" dirty="0" err="1"/>
              <a:t>papulonodule</a:t>
            </a:r>
            <a:r>
              <a:rPr lang="en-US" sz="1800" dirty="0"/>
              <a:t> on eyelid (resembles chalazion).</a:t>
            </a:r>
            <a:endParaRPr lang="ar-JO" sz="1800" dirty="0"/>
          </a:p>
        </p:txBody>
      </p:sp>
    </p:spTree>
    <p:extLst>
      <p:ext uri="{BB962C8B-B14F-4D97-AF65-F5344CB8AC3E}">
        <p14:creationId xmlns:p14="http://schemas.microsoft.com/office/powerpoint/2010/main" val="171725094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6EFF94-5E2D-447F-AF53-8390A01C71C5}"/>
              </a:ext>
            </a:extLst>
          </p:cNvPr>
          <p:cNvSpPr>
            <a:spLocks noGrp="1"/>
          </p:cNvSpPr>
          <p:nvPr>
            <p:ph type="title"/>
          </p:nvPr>
        </p:nvSpPr>
        <p:spPr/>
        <p:txBody>
          <a:bodyPr/>
          <a:lstStyle/>
          <a:p>
            <a:endParaRPr lang="ar-JO"/>
          </a:p>
        </p:txBody>
      </p:sp>
      <p:sp>
        <p:nvSpPr>
          <p:cNvPr id="3" name="Content Placeholder 2">
            <a:extLst>
              <a:ext uri="{FF2B5EF4-FFF2-40B4-BE49-F238E27FC236}">
                <a16:creationId xmlns:a16="http://schemas.microsoft.com/office/drawing/2014/main" id="{5C4E4A23-4840-4306-8F91-EBF4C2492A81}"/>
              </a:ext>
            </a:extLst>
          </p:cNvPr>
          <p:cNvSpPr>
            <a:spLocks noGrp="1"/>
          </p:cNvSpPr>
          <p:nvPr>
            <p:ph idx="1"/>
          </p:nvPr>
        </p:nvSpPr>
        <p:spPr/>
        <p:txBody>
          <a:bodyPr>
            <a:normAutofit/>
          </a:bodyPr>
          <a:lstStyle/>
          <a:p>
            <a:pPr marL="2743200" lvl="6" indent="0">
              <a:buNone/>
            </a:pPr>
            <a:r>
              <a:rPr lang="en-US" sz="7800" b="1" dirty="0"/>
              <a:t>Thank you</a:t>
            </a:r>
            <a:endParaRPr lang="ar-JO" sz="7800" b="1" dirty="0"/>
          </a:p>
        </p:txBody>
      </p:sp>
    </p:spTree>
    <p:extLst>
      <p:ext uri="{BB962C8B-B14F-4D97-AF65-F5344CB8AC3E}">
        <p14:creationId xmlns:p14="http://schemas.microsoft.com/office/powerpoint/2010/main" val="17951440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99F75E-1FF1-4D33-B1C8-0D43D4B1B238}"/>
              </a:ext>
            </a:extLst>
          </p:cNvPr>
          <p:cNvSpPr>
            <a:spLocks noGrp="1"/>
          </p:cNvSpPr>
          <p:nvPr>
            <p:ph type="title"/>
          </p:nvPr>
        </p:nvSpPr>
        <p:spPr/>
        <p:txBody>
          <a:bodyPr/>
          <a:lstStyle/>
          <a:p>
            <a:r>
              <a:rPr lang="en-US" b="1" dirty="0"/>
              <a:t>Skin malignancies</a:t>
            </a:r>
            <a:endParaRPr lang="ar-JO" b="1" dirty="0"/>
          </a:p>
        </p:txBody>
      </p:sp>
      <p:sp>
        <p:nvSpPr>
          <p:cNvPr id="3" name="Content Placeholder 2">
            <a:extLst>
              <a:ext uri="{FF2B5EF4-FFF2-40B4-BE49-F238E27FC236}">
                <a16:creationId xmlns:a16="http://schemas.microsoft.com/office/drawing/2014/main" id="{A4D9117B-6A1B-45D8-8D42-B69C6F2B0E7F}"/>
              </a:ext>
            </a:extLst>
          </p:cNvPr>
          <p:cNvSpPr>
            <a:spLocks noGrp="1"/>
          </p:cNvSpPr>
          <p:nvPr>
            <p:ph idx="1"/>
          </p:nvPr>
        </p:nvSpPr>
        <p:spPr/>
        <p:txBody>
          <a:bodyPr>
            <a:normAutofit/>
          </a:bodyPr>
          <a:lstStyle/>
          <a:p>
            <a:pPr marL="0" indent="0">
              <a:buNone/>
            </a:pPr>
            <a:endParaRPr lang="en-US" sz="1800" dirty="0"/>
          </a:p>
          <a:p>
            <a:pPr marL="0" indent="0">
              <a:buNone/>
            </a:pPr>
            <a:r>
              <a:rPr lang="en-US" sz="1800" dirty="0"/>
              <a:t>A. Generally grouped into three types (listed from most common to least)</a:t>
            </a:r>
          </a:p>
          <a:p>
            <a:pPr marL="0" indent="0">
              <a:buNone/>
            </a:pPr>
            <a:r>
              <a:rPr lang="it-IT" sz="1800" b="1" dirty="0"/>
              <a:t>B. Basal cell carcinoma (BCC)</a:t>
            </a:r>
          </a:p>
          <a:p>
            <a:pPr marL="0" indent="0">
              <a:buNone/>
            </a:pPr>
            <a:r>
              <a:rPr lang="en-US" sz="1800" b="1" dirty="0"/>
              <a:t>C. Squamous cell carcinoma (SCC)</a:t>
            </a:r>
          </a:p>
          <a:p>
            <a:pPr marL="0" indent="0">
              <a:buNone/>
            </a:pPr>
            <a:r>
              <a:rPr lang="en-US" sz="1800" b="1" dirty="0"/>
              <a:t>D. Melanoma</a:t>
            </a:r>
          </a:p>
          <a:p>
            <a:pPr marL="0" indent="0">
              <a:buNone/>
            </a:pPr>
            <a:endParaRPr lang="en-US" sz="1800" dirty="0"/>
          </a:p>
          <a:p>
            <a:pPr marL="0" indent="0">
              <a:buNone/>
            </a:pPr>
            <a:r>
              <a:rPr lang="en-US" sz="1800" b="1" dirty="0"/>
              <a:t>1. The ratio of BCC to SCC to melanoma is ≈40:10:1</a:t>
            </a:r>
          </a:p>
        </p:txBody>
      </p:sp>
    </p:spTree>
    <p:extLst>
      <p:ext uri="{BB962C8B-B14F-4D97-AF65-F5344CB8AC3E}">
        <p14:creationId xmlns:p14="http://schemas.microsoft.com/office/powerpoint/2010/main" val="22261519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D4F4F9-5436-4FD2-ADE1-A71331630DB9}"/>
              </a:ext>
            </a:extLst>
          </p:cNvPr>
          <p:cNvSpPr>
            <a:spLocks noGrp="1"/>
          </p:cNvSpPr>
          <p:nvPr>
            <p:ph type="title"/>
          </p:nvPr>
        </p:nvSpPr>
        <p:spPr/>
        <p:txBody>
          <a:bodyPr>
            <a:normAutofit/>
          </a:bodyPr>
          <a:lstStyle/>
          <a:p>
            <a:r>
              <a:rPr lang="en-US" b="1" dirty="0"/>
              <a:t>Basal Cell Carcinoma (BCC)</a:t>
            </a:r>
            <a:endParaRPr lang="ar-JO" b="1" dirty="0"/>
          </a:p>
        </p:txBody>
      </p:sp>
      <p:sp>
        <p:nvSpPr>
          <p:cNvPr id="3" name="Content Placeholder 2">
            <a:extLst>
              <a:ext uri="{FF2B5EF4-FFF2-40B4-BE49-F238E27FC236}">
                <a16:creationId xmlns:a16="http://schemas.microsoft.com/office/drawing/2014/main" id="{6EB1B01D-7E72-41F4-A374-05DDFB819E0E}"/>
              </a:ext>
            </a:extLst>
          </p:cNvPr>
          <p:cNvSpPr>
            <a:spLocks noGrp="1"/>
          </p:cNvSpPr>
          <p:nvPr>
            <p:ph idx="1"/>
          </p:nvPr>
        </p:nvSpPr>
        <p:spPr/>
        <p:txBody>
          <a:bodyPr>
            <a:normAutofit/>
          </a:bodyPr>
          <a:lstStyle/>
          <a:p>
            <a:pPr marL="0" indent="0">
              <a:buNone/>
            </a:pPr>
            <a:r>
              <a:rPr lang="en-US" b="1" dirty="0"/>
              <a:t>Incidence</a:t>
            </a:r>
          </a:p>
          <a:p>
            <a:pPr marL="0" indent="0">
              <a:buNone/>
            </a:pPr>
            <a:r>
              <a:rPr lang="en-US" sz="1800" dirty="0"/>
              <a:t>1. BCC is the most common skin cancer, accounting for ≈80% of all skin cancers.</a:t>
            </a:r>
          </a:p>
          <a:p>
            <a:pPr marL="0" indent="0">
              <a:buNone/>
            </a:pPr>
            <a:r>
              <a:rPr lang="en-US" sz="1800" dirty="0"/>
              <a:t>2. Roughly 2.8 million new cases per year in the United States.</a:t>
            </a:r>
            <a:endParaRPr lang="ar-JO" sz="1800" dirty="0"/>
          </a:p>
        </p:txBody>
      </p:sp>
    </p:spTree>
    <p:extLst>
      <p:ext uri="{BB962C8B-B14F-4D97-AF65-F5344CB8AC3E}">
        <p14:creationId xmlns:p14="http://schemas.microsoft.com/office/powerpoint/2010/main" val="18884012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629846-F6E4-4DE9-82E9-3E3D678F11E1}"/>
              </a:ext>
            </a:extLst>
          </p:cNvPr>
          <p:cNvSpPr>
            <a:spLocks noGrp="1"/>
          </p:cNvSpPr>
          <p:nvPr>
            <p:ph idx="1"/>
          </p:nvPr>
        </p:nvSpPr>
        <p:spPr>
          <a:xfrm>
            <a:off x="838200" y="795129"/>
            <a:ext cx="10515600" cy="5381833"/>
          </a:xfrm>
        </p:spPr>
        <p:txBody>
          <a:bodyPr>
            <a:normAutofit fontScale="92500" lnSpcReduction="20000"/>
          </a:bodyPr>
          <a:lstStyle/>
          <a:p>
            <a:pPr marL="0" indent="0">
              <a:buNone/>
            </a:pPr>
            <a:r>
              <a:rPr lang="en-US" sz="3000" dirty="0"/>
              <a:t>Risk factors</a:t>
            </a:r>
          </a:p>
          <a:p>
            <a:pPr marL="0" indent="0">
              <a:buNone/>
            </a:pPr>
            <a:r>
              <a:rPr lang="en-US" sz="1900" b="1" dirty="0"/>
              <a:t>1. Sun exposure </a:t>
            </a:r>
            <a:r>
              <a:rPr lang="en-US" sz="1900" dirty="0"/>
              <a:t>(increased with lower latitudes, high altitude): 36% of BCCs originate from the area of previously diagnosed actinic keratosis (AKs), but have distinct cells of origin.</a:t>
            </a:r>
          </a:p>
          <a:p>
            <a:pPr marL="0" indent="0">
              <a:buNone/>
            </a:pPr>
            <a:endParaRPr lang="en-US" sz="1900" dirty="0"/>
          </a:p>
          <a:p>
            <a:pPr marL="0" indent="0">
              <a:buNone/>
            </a:pPr>
            <a:r>
              <a:rPr lang="en-US" sz="1900" b="1" dirty="0"/>
              <a:t>2. Advancing age</a:t>
            </a:r>
          </a:p>
          <a:p>
            <a:pPr marL="0" indent="0">
              <a:buNone/>
            </a:pPr>
            <a:endParaRPr lang="en-US" sz="1900" b="1" dirty="0"/>
          </a:p>
          <a:p>
            <a:pPr marL="0" indent="0">
              <a:buNone/>
            </a:pPr>
            <a:r>
              <a:rPr lang="en-US" sz="1900" b="1" dirty="0"/>
              <a:t>3. Fair complexion</a:t>
            </a:r>
          </a:p>
          <a:p>
            <a:pPr marL="0" indent="0">
              <a:buNone/>
            </a:pPr>
            <a:endParaRPr lang="en-US" sz="1900" b="1" dirty="0"/>
          </a:p>
          <a:p>
            <a:pPr marL="0" indent="0">
              <a:buNone/>
            </a:pPr>
            <a:r>
              <a:rPr lang="en-US" sz="1900" b="1" dirty="0"/>
              <a:t>4. Long-term exposure to psoralens and UVA therapy </a:t>
            </a:r>
            <a:r>
              <a:rPr lang="en-US" sz="1900" dirty="0"/>
              <a:t>(i.e., PUVA therapy </a:t>
            </a:r>
            <a:r>
              <a:rPr lang="en-US" sz="1900" dirty="0" err="1"/>
              <a:t>forpsoriasis</a:t>
            </a:r>
            <a:r>
              <a:rPr lang="en-US" sz="1900" dirty="0"/>
              <a:t>)</a:t>
            </a:r>
          </a:p>
          <a:p>
            <a:pPr marL="0" indent="0">
              <a:buNone/>
            </a:pPr>
            <a:endParaRPr lang="en-US" sz="1900" dirty="0"/>
          </a:p>
          <a:p>
            <a:pPr marL="0" indent="0">
              <a:buNone/>
            </a:pPr>
            <a:r>
              <a:rPr lang="en-US" sz="1900" b="1" dirty="0"/>
              <a:t>5. Immunosuppression</a:t>
            </a:r>
            <a:r>
              <a:rPr lang="en-US" sz="1900" dirty="0"/>
              <a:t>, most commonly seen in transplant patients</a:t>
            </a:r>
          </a:p>
          <a:p>
            <a:pPr marL="0" indent="0">
              <a:buNone/>
            </a:pPr>
            <a:endParaRPr lang="en-US" sz="1900" dirty="0"/>
          </a:p>
          <a:p>
            <a:pPr marL="0" indent="0">
              <a:buNone/>
            </a:pPr>
            <a:r>
              <a:rPr lang="en-US" sz="1900" b="1" dirty="0"/>
              <a:t>6. Nevus </a:t>
            </a:r>
            <a:r>
              <a:rPr lang="en-US" sz="1900" b="1" dirty="0" err="1"/>
              <a:t>sebaceus</a:t>
            </a:r>
            <a:r>
              <a:rPr lang="en-US" sz="1900" b="1" dirty="0"/>
              <a:t> of </a:t>
            </a:r>
            <a:r>
              <a:rPr lang="en-US" sz="1900" b="1" dirty="0" err="1"/>
              <a:t>Jadassohn</a:t>
            </a:r>
            <a:r>
              <a:rPr lang="en-US" sz="1900" dirty="0"/>
              <a:t>, a superficial skin lesion typically in the head and neck regions, presents as an irregular, raised, yellow to pink, non–</a:t>
            </a:r>
            <a:r>
              <a:rPr lang="en-US" sz="1900" dirty="0" err="1"/>
              <a:t>hairbearing</a:t>
            </a:r>
            <a:r>
              <a:rPr lang="en-US" sz="1900" dirty="0"/>
              <a:t> raised mass. They are usually present at birth or develop in early childhood, and approximately 15% undergo malignant transformation to BCC.</a:t>
            </a:r>
          </a:p>
          <a:p>
            <a:pPr marL="0" indent="0">
              <a:buNone/>
            </a:pPr>
            <a:endParaRPr lang="en-US" sz="1900" dirty="0"/>
          </a:p>
          <a:p>
            <a:pPr marL="0" indent="0">
              <a:buNone/>
            </a:pPr>
            <a:r>
              <a:rPr lang="en-US" sz="1900" b="1" dirty="0"/>
              <a:t>7. Arsenic exposure</a:t>
            </a:r>
            <a:endParaRPr lang="ar-JO" sz="1900" b="1" dirty="0"/>
          </a:p>
        </p:txBody>
      </p:sp>
    </p:spTree>
    <p:extLst>
      <p:ext uri="{BB962C8B-B14F-4D97-AF65-F5344CB8AC3E}">
        <p14:creationId xmlns:p14="http://schemas.microsoft.com/office/powerpoint/2010/main" val="31720453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C433F68-F18F-4DDD-8BAD-29E11DB6E7F0}"/>
              </a:ext>
            </a:extLst>
          </p:cNvPr>
          <p:cNvSpPr>
            <a:spLocks noGrp="1"/>
          </p:cNvSpPr>
          <p:nvPr>
            <p:ph idx="1"/>
          </p:nvPr>
        </p:nvSpPr>
        <p:spPr>
          <a:xfrm>
            <a:off x="838200" y="744710"/>
            <a:ext cx="10515600" cy="5368580"/>
          </a:xfrm>
        </p:spPr>
        <p:txBody>
          <a:bodyPr>
            <a:normAutofit/>
          </a:bodyPr>
          <a:lstStyle/>
          <a:p>
            <a:pPr marL="0" indent="0">
              <a:buNone/>
            </a:pPr>
            <a:r>
              <a:rPr lang="en-US" b="1" dirty="0"/>
              <a:t>Syndromes associated with BCC:</a:t>
            </a:r>
          </a:p>
          <a:p>
            <a:pPr marL="0" indent="0">
              <a:buNone/>
            </a:pPr>
            <a:endParaRPr lang="en-US" dirty="0"/>
          </a:p>
          <a:p>
            <a:pPr marL="0" indent="0">
              <a:buNone/>
            </a:pPr>
            <a:r>
              <a:rPr lang="en-US" sz="1800" b="1" dirty="0"/>
              <a:t>a. Basal cell nevus syndrome (</a:t>
            </a:r>
            <a:r>
              <a:rPr lang="en-US" sz="1800" b="1" dirty="0" err="1"/>
              <a:t>Gorlin’s</a:t>
            </a:r>
            <a:r>
              <a:rPr lang="en-US" sz="1800" b="1" dirty="0"/>
              <a:t> syndrome)</a:t>
            </a:r>
          </a:p>
          <a:p>
            <a:pPr marL="0" indent="0">
              <a:buNone/>
            </a:pPr>
            <a:r>
              <a:rPr lang="en-US" sz="1800" dirty="0" err="1"/>
              <a:t>i</a:t>
            </a:r>
            <a:r>
              <a:rPr lang="en-US" sz="1800" dirty="0"/>
              <a:t>. Autosomal dominant inheritance</a:t>
            </a:r>
          </a:p>
          <a:p>
            <a:pPr marL="0" indent="0">
              <a:buNone/>
            </a:pPr>
            <a:r>
              <a:rPr lang="en-US" sz="1800" dirty="0"/>
              <a:t>ii. Multiple nevi/lesions often seen early in childhood with malignant</a:t>
            </a:r>
          </a:p>
          <a:p>
            <a:pPr marL="0" indent="0">
              <a:buNone/>
            </a:pPr>
            <a:r>
              <a:rPr lang="en-US" sz="1800" dirty="0"/>
              <a:t>degeneration more likely by the age of puberty.</a:t>
            </a:r>
          </a:p>
          <a:p>
            <a:pPr marL="0" indent="0">
              <a:buNone/>
            </a:pPr>
            <a:r>
              <a:rPr lang="en-US" sz="1800" dirty="0"/>
              <a:t>iii. Skin pits on palms and soles, jaw cysts (odontogenic </a:t>
            </a:r>
            <a:r>
              <a:rPr lang="en-US" sz="1800" dirty="0" err="1"/>
              <a:t>keratocysts</a:t>
            </a:r>
            <a:r>
              <a:rPr lang="en-US" sz="1800" dirty="0"/>
              <a:t>), rib</a:t>
            </a:r>
          </a:p>
          <a:p>
            <a:pPr marL="0" indent="0">
              <a:buNone/>
            </a:pPr>
            <a:r>
              <a:rPr lang="en-US" sz="1800" dirty="0"/>
              <a:t>abnormalities, mental retardation</a:t>
            </a:r>
          </a:p>
          <a:p>
            <a:pPr marL="0" indent="0">
              <a:buNone/>
            </a:pPr>
            <a:endParaRPr lang="en-US" sz="1800" dirty="0"/>
          </a:p>
          <a:p>
            <a:pPr marL="0" indent="0">
              <a:buNone/>
            </a:pPr>
            <a:r>
              <a:rPr lang="en-US" sz="1800" b="1" dirty="0"/>
              <a:t>b. Xeroderma pigmentosum (XP): </a:t>
            </a:r>
            <a:r>
              <a:rPr lang="en-US" sz="1800" dirty="0"/>
              <a:t>Patients have increased incidence of BCC,</a:t>
            </a:r>
          </a:p>
          <a:p>
            <a:pPr marL="0" indent="0">
              <a:buNone/>
            </a:pPr>
            <a:r>
              <a:rPr lang="en-US" sz="1800" dirty="0"/>
              <a:t>SCC, and malignant melanoma </a:t>
            </a:r>
          </a:p>
          <a:p>
            <a:pPr marL="0" indent="0">
              <a:buNone/>
            </a:pPr>
            <a:endParaRPr lang="en-US" sz="1800" b="1" dirty="0"/>
          </a:p>
          <a:p>
            <a:pPr marL="0" indent="0">
              <a:buNone/>
            </a:pPr>
            <a:r>
              <a:rPr lang="en-US" sz="1800" b="1" dirty="0"/>
              <a:t>c. Albinism</a:t>
            </a:r>
            <a:endParaRPr lang="ar-JO" sz="1800" b="1" dirty="0"/>
          </a:p>
        </p:txBody>
      </p:sp>
    </p:spTree>
    <p:extLst>
      <p:ext uri="{BB962C8B-B14F-4D97-AF65-F5344CB8AC3E}">
        <p14:creationId xmlns:p14="http://schemas.microsoft.com/office/powerpoint/2010/main" val="196409964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2367</TotalTime>
  <Words>5019</Words>
  <Application>Microsoft Office PowerPoint</Application>
  <PresentationFormat>Widescreen</PresentationFormat>
  <Paragraphs>480</Paragraphs>
  <Slides>55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55</vt:i4>
      </vt:variant>
    </vt:vector>
  </HeadingPairs>
  <TitlesOfParts>
    <vt:vector size="59" baseType="lpstr">
      <vt:lpstr>Arial</vt:lpstr>
      <vt:lpstr>Calibri</vt:lpstr>
      <vt:lpstr>Calibri Light</vt:lpstr>
      <vt:lpstr>Office Theme</vt:lpstr>
      <vt:lpstr>Skin Tumors  </vt:lpstr>
      <vt:lpstr>Skin embryology</vt:lpstr>
      <vt:lpstr>Skin histology</vt:lpstr>
      <vt:lpstr>PowerPoint Presentation</vt:lpstr>
      <vt:lpstr>PowerPoint Presentation</vt:lpstr>
      <vt:lpstr>Skin malignancies</vt:lpstr>
      <vt:lpstr>Basal Cell Carcinoma (BCC)</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Squamous Cell Carcinoma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Melanoma</vt:lpstr>
      <vt:lpstr>PowerPoint Presentation</vt:lpstr>
      <vt:lpstr>PowerPoint Presentation</vt:lpstr>
      <vt:lpstr>PowerPoint Presentation</vt:lpstr>
      <vt:lpstr>PowerPoint Presentation</vt:lpstr>
      <vt:lpstr>PowerPoint Presentation</vt:lpstr>
      <vt:lpstr>PowerPoint Presentation</vt:lpstr>
      <vt:lpstr>melanoma disease biology and characteristics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Diagnosis and staging of melanoma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DR saleh</dc:creator>
  <cp:lastModifiedBy>DR saleh</cp:lastModifiedBy>
  <cp:revision>62</cp:revision>
  <dcterms:created xsi:type="dcterms:W3CDTF">2020-02-06T17:16:49Z</dcterms:created>
  <dcterms:modified xsi:type="dcterms:W3CDTF">2020-02-08T18:22:31Z</dcterms:modified>
</cp:coreProperties>
</file>