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538" r:id="rId2"/>
    <p:sldId id="1238" r:id="rId3"/>
    <p:sldId id="1572" r:id="rId4"/>
    <p:sldId id="1239" r:id="rId5"/>
    <p:sldId id="1546" r:id="rId6"/>
    <p:sldId id="1632" r:id="rId7"/>
    <p:sldId id="1635" r:id="rId8"/>
    <p:sldId id="1244" r:id="rId9"/>
    <p:sldId id="1245" r:id="rId10"/>
    <p:sldId id="1246" r:id="rId11"/>
    <p:sldId id="1616" r:id="rId12"/>
    <p:sldId id="1628" r:id="rId13"/>
    <p:sldId id="1251" r:id="rId14"/>
    <p:sldId id="1577" r:id="rId15"/>
    <p:sldId id="1579" r:id="rId16"/>
    <p:sldId id="1580" r:id="rId17"/>
    <p:sldId id="1619" r:id="rId18"/>
    <p:sldId id="1583" r:id="rId19"/>
    <p:sldId id="1584" r:id="rId20"/>
    <p:sldId id="1630" r:id="rId21"/>
    <p:sldId id="1586" r:id="rId22"/>
    <p:sldId id="1589" r:id="rId23"/>
    <p:sldId id="1254" r:id="rId24"/>
    <p:sldId id="1484" r:id="rId25"/>
    <p:sldId id="1620" r:id="rId26"/>
    <p:sldId id="1449" r:id="rId27"/>
    <p:sldId id="1621" r:id="rId28"/>
    <p:sldId id="1450" r:id="rId29"/>
    <p:sldId id="1559" r:id="rId30"/>
    <p:sldId id="1596" r:id="rId31"/>
    <p:sldId id="1626" r:id="rId32"/>
    <p:sldId id="1258" r:id="rId33"/>
    <p:sldId id="1259" r:id="rId34"/>
    <p:sldId id="1603" r:id="rId35"/>
    <p:sldId id="1606" r:id="rId36"/>
    <p:sldId id="1260" r:id="rId37"/>
    <p:sldId id="1495" r:id="rId38"/>
    <p:sldId id="1498" r:id="rId39"/>
    <p:sldId id="1624" r:id="rId40"/>
    <p:sldId id="1499" r:id="rId41"/>
    <p:sldId id="1553" r:id="rId42"/>
    <p:sldId id="1501" r:id="rId43"/>
    <p:sldId id="1627" r:id="rId44"/>
    <p:sldId id="1506" r:id="rId45"/>
    <p:sldId id="1509" r:id="rId46"/>
    <p:sldId id="1515" r:id="rId47"/>
    <p:sldId id="1617" r:id="rId48"/>
    <p:sldId id="1612" r:id="rId49"/>
    <p:sldId id="1554" r:id="rId50"/>
    <p:sldId id="1614" r:id="rId51"/>
    <p:sldId id="1525" r:id="rId5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FCFC"/>
    <a:srgbClr val="990000"/>
    <a:srgbClr val="99FFCC"/>
    <a:srgbClr val="66FFFF"/>
    <a:srgbClr val="CC3300"/>
    <a:srgbClr val="FFC319"/>
    <a:srgbClr val="FDF58D"/>
    <a:srgbClr val="808080"/>
    <a:srgbClr val="E8E8E8"/>
    <a:srgbClr val="FFD8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57" d="100"/>
          <a:sy n="57" d="100"/>
        </p:scale>
        <p:origin x="-151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1021" indent="-21102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16A8C-59D2-4261-A4EF-1FD5EBFAF8FE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DF5CBD-74D5-406E-A516-9DB0E6F085C0}" type="slidenum">
              <a:rPr lang="en-US"/>
              <a:pPr/>
              <a:t>45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2BCD6-B724-45D6-9C80-D0F71A2D2C43}" type="slidenum">
              <a:rPr lang="en-US"/>
              <a:pPr/>
              <a:t>47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59CE9-8350-4291-B586-B1712D6223E1}" type="slidenum">
              <a:rPr lang="en-US"/>
              <a:pPr/>
              <a:t>51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1F0AD-97F5-4DAC-B60B-16E7C52BC1F1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57150">
              <a:lnSpc>
                <a:spcPct val="90000"/>
              </a:lnSpc>
            </a:pPr>
            <a:endParaRPr lang="en-US" sz="15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37711-6B04-49AC-BFA2-F955D26283A4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04A74-6E7F-46F4-95EE-2F35AB7C391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800" b="1" smtClean="0">
              <a:solidFill>
                <a:srgbClr val="E71A06"/>
              </a:solidFill>
              <a:latin typeface="Helvetica" pitchFamily="121" charset="0"/>
              <a:ea typeface="Osaka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47E41-6991-42A5-945D-3053D9E4ABA8}" type="slidenum">
              <a:rPr lang="en-US"/>
              <a:pPr/>
              <a:t>26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27BC-4D0B-4CA0-A6A8-10655E44F18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1021" indent="-211021"/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696D2-3F21-4994-A4B9-248FC0BAF77C}" type="slidenum">
              <a:rPr lang="en-US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70D90-2C0C-4257-A580-6AAFEC9355FF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88829821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FB0099-AF8A-437A-80FA-418B68590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j.com/Editorial/19990828/pictures/parenteralFig4.gi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14480" y="4286256"/>
            <a:ext cx="6286544" cy="2143140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sz="3600" b="1" dirty="0" smtClean="0">
                <a:solidFill>
                  <a:srgbClr val="0070C0"/>
                </a:solidFill>
              </a:rPr>
              <a:t> Stem cell therapy.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b="1" dirty="0" smtClean="0">
                <a:solidFill>
                  <a:srgbClr val="0070C0"/>
                </a:solidFill>
              </a:rPr>
              <a:t> Gene therapy.</a:t>
            </a:r>
          </a:p>
          <a:p>
            <a:pPr marL="857250" indent="-857250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3375" y="2744793"/>
            <a:ext cx="8229600" cy="1470025"/>
          </a:xfrm>
        </p:spPr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</a:rPr>
              <a:t>Lecture 1 </a:t>
            </a:r>
            <a:r>
              <a:rPr lang="en-US" sz="4000" smtClean="0">
                <a:solidFill>
                  <a:srgbClr val="00B050"/>
                </a:solidFill>
              </a:rPr>
              <a:t>( 51 </a:t>
            </a:r>
            <a:r>
              <a:rPr lang="en-US" sz="4000" dirty="0" smtClean="0">
                <a:solidFill>
                  <a:srgbClr val="00B050"/>
                </a:solidFill>
              </a:rPr>
              <a:t>slides)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Treatment of genetic diseases</a:t>
            </a:r>
            <a:endParaRPr lang="en-US" sz="40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214282" y="714356"/>
            <a:ext cx="787241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Dr.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Shaat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Professor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Medical Biochemistry and Molecular Biology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363272" cy="4525963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3.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Multipotent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stem cells: </a:t>
            </a:r>
          </a:p>
          <a:p>
            <a:r>
              <a:rPr lang="en-US" sz="2400" dirty="0" smtClean="0"/>
              <a:t>can produce only </a:t>
            </a:r>
            <a:r>
              <a:rPr lang="en-US" sz="2400" b="1" i="1" dirty="0" smtClean="0">
                <a:solidFill>
                  <a:srgbClr val="00B050"/>
                </a:solidFill>
              </a:rPr>
              <a:t>cells of a closely related family </a:t>
            </a:r>
            <a:r>
              <a:rPr lang="en-US" sz="2400" dirty="0" smtClean="0"/>
              <a:t>of cells. </a:t>
            </a:r>
          </a:p>
          <a:p>
            <a:r>
              <a:rPr lang="en-US" sz="2400" dirty="0" smtClean="0"/>
              <a:t>e.g.: </a:t>
            </a:r>
            <a:r>
              <a:rPr lang="en-US" sz="2400" b="1" i="1" dirty="0" smtClean="0">
                <a:solidFill>
                  <a:srgbClr val="00B050"/>
                </a:solidFill>
              </a:rPr>
              <a:t>hematopoietic stem cells </a:t>
            </a:r>
            <a:r>
              <a:rPr lang="en-US" sz="2400" dirty="0" smtClean="0"/>
              <a:t>differentiate into red blood cells, white blood cells, and platelets or </a:t>
            </a:r>
            <a:r>
              <a:rPr lang="en-US" sz="2400" b="1" i="1" dirty="0" smtClean="0">
                <a:solidFill>
                  <a:srgbClr val="00B050"/>
                </a:solidFill>
              </a:rPr>
              <a:t>epithelial stem cells</a:t>
            </a:r>
            <a:r>
              <a:rPr lang="en-US" sz="2400" dirty="0" smtClean="0"/>
              <a:t> that give rise to the various types of skin cells</a:t>
            </a:r>
            <a:r>
              <a:rPr lang="en-US" sz="2400" b="1" dirty="0" smtClean="0"/>
              <a:t>.</a:t>
            </a:r>
          </a:p>
          <a:p>
            <a:pPr lvl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4.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Unipotent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cells: </a:t>
            </a:r>
            <a:endParaRPr lang="en-US" sz="2400" b="1" u="sng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which means one. </a:t>
            </a:r>
          </a:p>
          <a:p>
            <a:r>
              <a:rPr lang="en-US" sz="2400" dirty="0" smtClean="0"/>
              <a:t>They can produce </a:t>
            </a:r>
            <a:r>
              <a:rPr lang="en-US" sz="2400" b="1" i="1" dirty="0" smtClean="0">
                <a:solidFill>
                  <a:srgbClr val="00B050"/>
                </a:solidFill>
              </a:rPr>
              <a:t>only one cell type</a:t>
            </a:r>
            <a:r>
              <a:rPr lang="en-US" sz="2400" dirty="0" smtClean="0"/>
              <a:t>, but have the property of </a:t>
            </a:r>
            <a:r>
              <a:rPr lang="en-US" sz="2400" b="1" i="1" dirty="0" smtClean="0">
                <a:solidFill>
                  <a:srgbClr val="00B050"/>
                </a:solidFill>
              </a:rPr>
              <a:t>self-renewal</a:t>
            </a:r>
            <a:r>
              <a:rPr lang="en-US" sz="2400" dirty="0" smtClean="0"/>
              <a:t> which distinguishes them from non-stem cells.</a:t>
            </a:r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.: -</a:t>
            </a:r>
            <a:r>
              <a:rPr lang="en-US" sz="2400" u="sng" dirty="0" smtClean="0"/>
              <a:t>Muscle satellite </a:t>
            </a:r>
            <a:r>
              <a:rPr lang="en-US" sz="2400" dirty="0" smtClean="0"/>
              <a:t>cells  that contribute to differentiated muscle tissue.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3600" dirty="0" smtClean="0"/>
              <a:t>Types</a:t>
            </a:r>
            <a:r>
              <a:rPr lang="en-US" sz="3600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400" b="0" dirty="0" smtClean="0">
                <a:solidFill>
                  <a:srgbClr val="002060"/>
                </a:solidFill>
              </a:rPr>
              <a:t>According to their potency (Differentiation capability), stem cells can be classified into: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14282" y="4500570"/>
            <a:ext cx="3326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Adult stem cells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9338" y="1981200"/>
            <a:ext cx="873125" cy="398463"/>
            <a:chOff x="4416" y="3984"/>
            <a:chExt cx="288" cy="192"/>
          </a:xfrm>
        </p:grpSpPr>
        <p:sp>
          <p:nvSpPr>
            <p:cNvPr id="17435" name="Oval 3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436" name="Oval 4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17413" name="Text Box 283"/>
          <p:cNvSpPr txBox="1">
            <a:spLocks noChangeArrowheads="1"/>
          </p:cNvSpPr>
          <p:nvPr/>
        </p:nvSpPr>
        <p:spPr bwMode="auto">
          <a:xfrm>
            <a:off x="590550" y="2455863"/>
            <a:ext cx="207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blood stem cell</a:t>
            </a:r>
          </a:p>
        </p:txBody>
      </p:sp>
      <p:sp>
        <p:nvSpPr>
          <p:cNvPr id="17414" name="Text Box 283"/>
          <p:cNvSpPr txBox="1">
            <a:spLocks noChangeArrowheads="1"/>
          </p:cNvSpPr>
          <p:nvPr/>
        </p:nvSpPr>
        <p:spPr bwMode="auto">
          <a:xfrm>
            <a:off x="7938" y="3649663"/>
            <a:ext cx="2662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found in </a:t>
            </a:r>
          </a:p>
          <a:p>
            <a:pPr algn="ctr"/>
            <a:r>
              <a:rPr lang="en-US" sz="2000">
                <a:latin typeface="Calibri" pitchFamily="34" charset="0"/>
              </a:rPr>
              <a:t>bone marrow</a:t>
            </a:r>
          </a:p>
        </p:txBody>
      </p:sp>
      <p:sp>
        <p:nvSpPr>
          <p:cNvPr id="131" name="Freeform 130"/>
          <p:cNvSpPr/>
          <p:nvPr/>
        </p:nvSpPr>
        <p:spPr>
          <a:xfrm rot="4763628">
            <a:off x="1091406" y="2612232"/>
            <a:ext cx="498475" cy="1690688"/>
          </a:xfrm>
          <a:custGeom>
            <a:avLst/>
            <a:gdLst>
              <a:gd name="connsiteX0" fmla="*/ 802601 w 1244765"/>
              <a:gd name="connsiteY0" fmla="*/ 611975 h 4093108"/>
              <a:gd name="connsiteX1" fmla="*/ 777454 w 1244765"/>
              <a:gd name="connsiteY1" fmla="*/ 536526 h 4093108"/>
              <a:gd name="connsiteX2" fmla="*/ 676867 w 1244765"/>
              <a:gd name="connsiteY2" fmla="*/ 435928 h 4093108"/>
              <a:gd name="connsiteX3" fmla="*/ 525986 w 1244765"/>
              <a:gd name="connsiteY3" fmla="*/ 360479 h 4093108"/>
              <a:gd name="connsiteX4" fmla="*/ 500840 w 1244765"/>
              <a:gd name="connsiteY4" fmla="*/ 184431 h 4093108"/>
              <a:gd name="connsiteX5" fmla="*/ 601427 w 1244765"/>
              <a:gd name="connsiteY5" fmla="*/ 58683 h 4093108"/>
              <a:gd name="connsiteX6" fmla="*/ 764881 w 1244765"/>
              <a:gd name="connsiteY6" fmla="*/ 8383 h 4093108"/>
              <a:gd name="connsiteX7" fmla="*/ 903188 w 1244765"/>
              <a:gd name="connsiteY7" fmla="*/ 108982 h 4093108"/>
              <a:gd name="connsiteX8" fmla="*/ 940908 w 1244765"/>
              <a:gd name="connsiteY8" fmla="*/ 247305 h 4093108"/>
              <a:gd name="connsiteX9" fmla="*/ 978628 w 1244765"/>
              <a:gd name="connsiteY9" fmla="*/ 272455 h 4093108"/>
              <a:gd name="connsiteX10" fmla="*/ 1054069 w 1244765"/>
              <a:gd name="connsiteY10" fmla="*/ 234730 h 4093108"/>
              <a:gd name="connsiteX11" fmla="*/ 1129509 w 1244765"/>
              <a:gd name="connsiteY11" fmla="*/ 209581 h 4093108"/>
              <a:gd name="connsiteX12" fmla="*/ 1230096 w 1244765"/>
              <a:gd name="connsiteY12" fmla="*/ 335329 h 4093108"/>
              <a:gd name="connsiteX13" fmla="*/ 1217523 w 1244765"/>
              <a:gd name="connsiteY13" fmla="*/ 536526 h 4093108"/>
              <a:gd name="connsiteX14" fmla="*/ 1154656 w 1244765"/>
              <a:gd name="connsiteY14" fmla="*/ 687424 h 4093108"/>
              <a:gd name="connsiteX15" fmla="*/ 727161 w 1244765"/>
              <a:gd name="connsiteY15" fmla="*/ 2598799 h 4093108"/>
              <a:gd name="connsiteX16" fmla="*/ 651720 w 1244765"/>
              <a:gd name="connsiteY16" fmla="*/ 3491612 h 4093108"/>
              <a:gd name="connsiteX17" fmla="*/ 739734 w 1244765"/>
              <a:gd name="connsiteY17" fmla="*/ 3692810 h 4093108"/>
              <a:gd name="connsiteX18" fmla="*/ 777454 w 1244765"/>
              <a:gd name="connsiteY18" fmla="*/ 3818558 h 4093108"/>
              <a:gd name="connsiteX19" fmla="*/ 752307 w 1244765"/>
              <a:gd name="connsiteY19" fmla="*/ 4032330 h 4093108"/>
              <a:gd name="connsiteX20" fmla="*/ 702014 w 1244765"/>
              <a:gd name="connsiteY20" fmla="*/ 4032330 h 4093108"/>
              <a:gd name="connsiteX21" fmla="*/ 601427 w 1244765"/>
              <a:gd name="connsiteY21" fmla="*/ 4057480 h 4093108"/>
              <a:gd name="connsiteX22" fmla="*/ 475693 w 1244765"/>
              <a:gd name="connsiteY22" fmla="*/ 3969456 h 4093108"/>
              <a:gd name="connsiteX23" fmla="*/ 450546 w 1244765"/>
              <a:gd name="connsiteY23" fmla="*/ 3919157 h 4093108"/>
              <a:gd name="connsiteX24" fmla="*/ 324812 w 1244765"/>
              <a:gd name="connsiteY24" fmla="*/ 3956881 h 4093108"/>
              <a:gd name="connsiteX25" fmla="*/ 299665 w 1244765"/>
              <a:gd name="connsiteY25" fmla="*/ 4019755 h 4093108"/>
              <a:gd name="connsiteX26" fmla="*/ 274518 w 1244765"/>
              <a:gd name="connsiteY26" fmla="*/ 4057480 h 4093108"/>
              <a:gd name="connsiteX27" fmla="*/ 173931 w 1244765"/>
              <a:gd name="connsiteY27" fmla="*/ 4082629 h 4093108"/>
              <a:gd name="connsiteX28" fmla="*/ 23051 w 1244765"/>
              <a:gd name="connsiteY28" fmla="*/ 3994606 h 4093108"/>
              <a:gd name="connsiteX29" fmla="*/ 35624 w 1244765"/>
              <a:gd name="connsiteY29" fmla="*/ 3793408 h 4093108"/>
              <a:gd name="connsiteX30" fmla="*/ 111064 w 1244765"/>
              <a:gd name="connsiteY30" fmla="*/ 3655085 h 4093108"/>
              <a:gd name="connsiteX31" fmla="*/ 274518 w 1244765"/>
              <a:gd name="connsiteY31" fmla="*/ 3428738 h 4093108"/>
              <a:gd name="connsiteX32" fmla="*/ 777454 w 1244765"/>
              <a:gd name="connsiteY32" fmla="*/ 1228142 h 4093108"/>
              <a:gd name="connsiteX33" fmla="*/ 840321 w 1244765"/>
              <a:gd name="connsiteY33" fmla="*/ 737724 h 4093108"/>
              <a:gd name="connsiteX34" fmla="*/ 777454 w 1244765"/>
              <a:gd name="connsiteY34" fmla="*/ 561676 h 4093108"/>
              <a:gd name="connsiteX35" fmla="*/ 777454 w 1244765"/>
              <a:gd name="connsiteY35" fmla="*/ 561676 h 409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4765" h="4093108">
                <a:moveTo>
                  <a:pt x="802601" y="611975"/>
                </a:moveTo>
                <a:cubicBezTo>
                  <a:pt x="800505" y="588921"/>
                  <a:pt x="798410" y="565867"/>
                  <a:pt x="777454" y="536526"/>
                </a:cubicBezTo>
                <a:cubicBezTo>
                  <a:pt x="756498" y="507185"/>
                  <a:pt x="718778" y="465269"/>
                  <a:pt x="676867" y="435928"/>
                </a:cubicBezTo>
                <a:cubicBezTo>
                  <a:pt x="634956" y="406587"/>
                  <a:pt x="555324" y="402395"/>
                  <a:pt x="525986" y="360479"/>
                </a:cubicBezTo>
                <a:cubicBezTo>
                  <a:pt x="496648" y="318563"/>
                  <a:pt x="488267" y="234730"/>
                  <a:pt x="500840" y="184431"/>
                </a:cubicBezTo>
                <a:cubicBezTo>
                  <a:pt x="513413" y="134132"/>
                  <a:pt x="557420" y="88024"/>
                  <a:pt x="601427" y="58683"/>
                </a:cubicBezTo>
                <a:cubicBezTo>
                  <a:pt x="645434" y="29342"/>
                  <a:pt x="714588" y="0"/>
                  <a:pt x="764881" y="8383"/>
                </a:cubicBezTo>
                <a:cubicBezTo>
                  <a:pt x="815174" y="16766"/>
                  <a:pt x="873850" y="69162"/>
                  <a:pt x="903188" y="108982"/>
                </a:cubicBezTo>
                <a:cubicBezTo>
                  <a:pt x="932526" y="148802"/>
                  <a:pt x="928335" y="220060"/>
                  <a:pt x="940908" y="247305"/>
                </a:cubicBezTo>
                <a:cubicBezTo>
                  <a:pt x="953481" y="274550"/>
                  <a:pt x="959768" y="274551"/>
                  <a:pt x="978628" y="272455"/>
                </a:cubicBezTo>
                <a:cubicBezTo>
                  <a:pt x="997488" y="270359"/>
                  <a:pt x="1028922" y="245209"/>
                  <a:pt x="1054069" y="234730"/>
                </a:cubicBezTo>
                <a:cubicBezTo>
                  <a:pt x="1079216" y="224251"/>
                  <a:pt x="1100171" y="192815"/>
                  <a:pt x="1129509" y="209581"/>
                </a:cubicBezTo>
                <a:cubicBezTo>
                  <a:pt x="1158847" y="226348"/>
                  <a:pt x="1215427" y="280838"/>
                  <a:pt x="1230096" y="335329"/>
                </a:cubicBezTo>
                <a:cubicBezTo>
                  <a:pt x="1244765" y="389820"/>
                  <a:pt x="1230096" y="477844"/>
                  <a:pt x="1217523" y="536526"/>
                </a:cubicBezTo>
                <a:cubicBezTo>
                  <a:pt x="1204950" y="595208"/>
                  <a:pt x="1236383" y="343712"/>
                  <a:pt x="1154656" y="687424"/>
                </a:cubicBezTo>
                <a:cubicBezTo>
                  <a:pt x="1072929" y="1031136"/>
                  <a:pt x="810984" y="2131434"/>
                  <a:pt x="727161" y="2598799"/>
                </a:cubicBezTo>
                <a:cubicBezTo>
                  <a:pt x="643338" y="3066164"/>
                  <a:pt x="649625" y="3309277"/>
                  <a:pt x="651720" y="3491612"/>
                </a:cubicBezTo>
                <a:cubicBezTo>
                  <a:pt x="653815" y="3673947"/>
                  <a:pt x="718778" y="3638319"/>
                  <a:pt x="739734" y="3692810"/>
                </a:cubicBezTo>
                <a:cubicBezTo>
                  <a:pt x="760690" y="3747301"/>
                  <a:pt x="775359" y="3761971"/>
                  <a:pt x="777454" y="3818558"/>
                </a:cubicBezTo>
                <a:cubicBezTo>
                  <a:pt x="779549" y="3875145"/>
                  <a:pt x="764880" y="3996701"/>
                  <a:pt x="752307" y="4032330"/>
                </a:cubicBezTo>
                <a:cubicBezTo>
                  <a:pt x="739734" y="4067959"/>
                  <a:pt x="727161" y="4028138"/>
                  <a:pt x="702014" y="4032330"/>
                </a:cubicBezTo>
                <a:cubicBezTo>
                  <a:pt x="676867" y="4036522"/>
                  <a:pt x="639147" y="4067959"/>
                  <a:pt x="601427" y="4057480"/>
                </a:cubicBezTo>
                <a:cubicBezTo>
                  <a:pt x="563707" y="4047001"/>
                  <a:pt x="500840" y="3992510"/>
                  <a:pt x="475693" y="3969456"/>
                </a:cubicBezTo>
                <a:cubicBezTo>
                  <a:pt x="450546" y="3946402"/>
                  <a:pt x="475693" y="3921253"/>
                  <a:pt x="450546" y="3919157"/>
                </a:cubicBezTo>
                <a:cubicBezTo>
                  <a:pt x="425399" y="3917061"/>
                  <a:pt x="349959" y="3940115"/>
                  <a:pt x="324812" y="3956881"/>
                </a:cubicBezTo>
                <a:cubicBezTo>
                  <a:pt x="299665" y="3973647"/>
                  <a:pt x="308047" y="4002989"/>
                  <a:pt x="299665" y="4019755"/>
                </a:cubicBezTo>
                <a:cubicBezTo>
                  <a:pt x="291283" y="4036521"/>
                  <a:pt x="295474" y="4047001"/>
                  <a:pt x="274518" y="4057480"/>
                </a:cubicBezTo>
                <a:cubicBezTo>
                  <a:pt x="253562" y="4067959"/>
                  <a:pt x="215842" y="4093108"/>
                  <a:pt x="173931" y="4082629"/>
                </a:cubicBezTo>
                <a:cubicBezTo>
                  <a:pt x="132020" y="4072150"/>
                  <a:pt x="46102" y="4042810"/>
                  <a:pt x="23051" y="3994606"/>
                </a:cubicBezTo>
                <a:cubicBezTo>
                  <a:pt x="0" y="3946403"/>
                  <a:pt x="20955" y="3849995"/>
                  <a:pt x="35624" y="3793408"/>
                </a:cubicBezTo>
                <a:cubicBezTo>
                  <a:pt x="50293" y="3736821"/>
                  <a:pt x="71248" y="3715863"/>
                  <a:pt x="111064" y="3655085"/>
                </a:cubicBezTo>
                <a:cubicBezTo>
                  <a:pt x="150880" y="3594307"/>
                  <a:pt x="163453" y="3833228"/>
                  <a:pt x="274518" y="3428738"/>
                </a:cubicBezTo>
                <a:cubicBezTo>
                  <a:pt x="385583" y="3024248"/>
                  <a:pt x="683154" y="1676644"/>
                  <a:pt x="777454" y="1228142"/>
                </a:cubicBezTo>
                <a:cubicBezTo>
                  <a:pt x="871754" y="779640"/>
                  <a:pt x="840321" y="848802"/>
                  <a:pt x="840321" y="737724"/>
                </a:cubicBezTo>
                <a:cubicBezTo>
                  <a:pt x="840321" y="626646"/>
                  <a:pt x="777454" y="561676"/>
                  <a:pt x="777454" y="561676"/>
                </a:cubicBezTo>
                <a:lnTo>
                  <a:pt x="777454" y="56167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6" name="Rectangle 197"/>
          <p:cNvSpPr>
            <a:spLocks noChangeArrowheads="1"/>
          </p:cNvSpPr>
          <p:nvPr/>
        </p:nvSpPr>
        <p:spPr bwMode="auto">
          <a:xfrm>
            <a:off x="6883400" y="3775075"/>
            <a:ext cx="144463" cy="82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7" name="Rectangle 200"/>
          <p:cNvSpPr>
            <a:spLocks noChangeArrowheads="1"/>
          </p:cNvSpPr>
          <p:nvPr/>
        </p:nvSpPr>
        <p:spPr bwMode="auto">
          <a:xfrm flipV="1">
            <a:off x="7521575" y="3805238"/>
            <a:ext cx="404813" cy="52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8" name="Rectangle 202"/>
          <p:cNvSpPr>
            <a:spLocks noChangeArrowheads="1"/>
          </p:cNvSpPr>
          <p:nvPr/>
        </p:nvSpPr>
        <p:spPr bwMode="auto">
          <a:xfrm>
            <a:off x="6826250" y="3392488"/>
            <a:ext cx="58738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9" name="Rectangle 203"/>
          <p:cNvSpPr>
            <a:spLocks noChangeArrowheads="1"/>
          </p:cNvSpPr>
          <p:nvPr/>
        </p:nvSpPr>
        <p:spPr bwMode="auto">
          <a:xfrm>
            <a:off x="7289800" y="3392488"/>
            <a:ext cx="115888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cxnSp>
        <p:nvCxnSpPr>
          <p:cNvPr id="176" name="Straight Arrow Connector 175"/>
          <p:cNvCxnSpPr/>
          <p:nvPr/>
        </p:nvCxnSpPr>
        <p:spPr bwMode="auto">
          <a:xfrm>
            <a:off x="3203575" y="2817813"/>
            <a:ext cx="2590800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1" name="TextBox 130"/>
          <p:cNvSpPr txBox="1">
            <a:spLocks noChangeArrowheads="1"/>
          </p:cNvSpPr>
          <p:nvPr/>
        </p:nvSpPr>
        <p:spPr bwMode="auto">
          <a:xfrm>
            <a:off x="3581400" y="2819400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differentiation</a:t>
            </a:r>
          </a:p>
        </p:txBody>
      </p:sp>
      <p:sp>
        <p:nvSpPr>
          <p:cNvPr id="17422" name="TextBox 127"/>
          <p:cNvSpPr txBox="1">
            <a:spLocks noChangeArrowheads="1"/>
          </p:cNvSpPr>
          <p:nvPr/>
        </p:nvSpPr>
        <p:spPr bwMode="auto">
          <a:xfrm>
            <a:off x="5038725" y="4073525"/>
            <a:ext cx="411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only specialized types of blood cell:</a:t>
            </a:r>
          </a:p>
          <a:p>
            <a:pPr algn="ctr"/>
            <a:r>
              <a:rPr lang="en-US" sz="2000">
                <a:latin typeface="Calibri" pitchFamily="34" charset="0"/>
              </a:rPr>
              <a:t>red blood cells, white blood cells, platelets</a:t>
            </a:r>
          </a:p>
        </p:txBody>
      </p:sp>
      <p:pic>
        <p:nvPicPr>
          <p:cNvPr id="17423" name="Picture 224" descr="Blood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350" y="2151063"/>
            <a:ext cx="134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6197600" y="2151063"/>
            <a:ext cx="655638" cy="609600"/>
            <a:chOff x="2862248" y="5562600"/>
            <a:chExt cx="1102267" cy="951495"/>
          </a:xfrm>
        </p:grpSpPr>
        <p:grpSp>
          <p:nvGrpSpPr>
            <p:cNvPr id="4" name="Freeform 158"/>
            <p:cNvGrpSpPr>
              <a:grpSpLocks/>
            </p:cNvGrpSpPr>
            <p:nvPr/>
          </p:nvGrpSpPr>
          <p:grpSpPr bwMode="auto">
            <a:xfrm>
              <a:off x="2845167" y="5535343"/>
              <a:ext cx="1127354" cy="999070"/>
              <a:chOff x="6187440" y="2133600"/>
              <a:chExt cx="670560" cy="640080"/>
            </a:xfrm>
          </p:grpSpPr>
          <p:pic>
            <p:nvPicPr>
              <p:cNvPr id="17433" name="Freeform 15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87440" y="2133600"/>
                <a:ext cx="670560" cy="64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4" name="Text Box 24"/>
              <p:cNvSpPr txBox="1">
                <a:spLocks noChangeArrowheads="1"/>
              </p:cNvSpPr>
              <p:nvPr/>
            </p:nvSpPr>
            <p:spPr bwMode="auto">
              <a:xfrm>
                <a:off x="6197600" y="2151063"/>
                <a:ext cx="655638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3307959" y="5904544"/>
              <a:ext cx="184155" cy="227962"/>
            </a:xfrm>
            <a:prstGeom prst="ellipse">
              <a:avLst/>
            </a:prstGeom>
            <a:solidFill>
              <a:srgbClr val="404040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215063" y="3094038"/>
            <a:ext cx="668337" cy="596900"/>
            <a:chOff x="4416" y="3984"/>
            <a:chExt cx="288" cy="192"/>
          </a:xfrm>
        </p:grpSpPr>
        <p:sp>
          <p:nvSpPr>
            <p:cNvPr id="17429" name="Oval 3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430" name="Oval 4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7248525" y="3124200"/>
            <a:ext cx="544513" cy="741363"/>
            <a:chOff x="4478026" y="4811050"/>
            <a:chExt cx="1123950" cy="1408112"/>
          </a:xfrm>
        </p:grpSpPr>
        <p:sp>
          <p:nvSpPr>
            <p:cNvPr id="157" name="Freeform 156"/>
            <p:cNvSpPr/>
            <p:nvPr/>
          </p:nvSpPr>
          <p:spPr>
            <a:xfrm>
              <a:off x="4478026" y="4811050"/>
              <a:ext cx="1123950" cy="1408112"/>
            </a:xfrm>
            <a:custGeom>
              <a:avLst/>
              <a:gdLst>
                <a:gd name="connsiteX0" fmla="*/ 213748 w 1123223"/>
                <a:gd name="connsiteY0" fmla="*/ 463173 h 1408382"/>
                <a:gd name="connsiteX1" fmla="*/ 402349 w 1123223"/>
                <a:gd name="connsiteY1" fmla="*/ 488323 h 1408382"/>
                <a:gd name="connsiteX2" fmla="*/ 653816 w 1123223"/>
                <a:gd name="connsiteY2" fmla="*/ 375150 h 1408382"/>
                <a:gd name="connsiteX3" fmla="*/ 691537 w 1123223"/>
                <a:gd name="connsiteY3" fmla="*/ 123653 h 1408382"/>
                <a:gd name="connsiteX4" fmla="*/ 905284 w 1123223"/>
                <a:gd name="connsiteY4" fmla="*/ 35629 h 1408382"/>
                <a:gd name="connsiteX5" fmla="*/ 1119032 w 1123223"/>
                <a:gd name="connsiteY5" fmla="*/ 337425 h 1408382"/>
                <a:gd name="connsiteX6" fmla="*/ 880138 w 1123223"/>
                <a:gd name="connsiteY6" fmla="*/ 815269 h 1408382"/>
                <a:gd name="connsiteX7" fmla="*/ 754404 w 1123223"/>
                <a:gd name="connsiteY7" fmla="*/ 890718 h 1408382"/>
                <a:gd name="connsiteX8" fmla="*/ 880138 w 1123223"/>
                <a:gd name="connsiteY8" fmla="*/ 1066765 h 1408382"/>
                <a:gd name="connsiteX9" fmla="*/ 792124 w 1123223"/>
                <a:gd name="connsiteY9" fmla="*/ 1192514 h 1408382"/>
                <a:gd name="connsiteX10" fmla="*/ 766977 w 1123223"/>
                <a:gd name="connsiteY10" fmla="*/ 1230238 h 1408382"/>
                <a:gd name="connsiteX11" fmla="*/ 779550 w 1123223"/>
                <a:gd name="connsiteY11" fmla="*/ 1393711 h 1408382"/>
                <a:gd name="connsiteX12" fmla="*/ 490362 w 1123223"/>
                <a:gd name="connsiteY12" fmla="*/ 1318262 h 1408382"/>
                <a:gd name="connsiteX13" fmla="*/ 452642 w 1123223"/>
                <a:gd name="connsiteY13" fmla="*/ 1129640 h 1408382"/>
                <a:gd name="connsiteX14" fmla="*/ 201174 w 1123223"/>
                <a:gd name="connsiteY14" fmla="*/ 1217663 h 1408382"/>
                <a:gd name="connsiteX15" fmla="*/ 100587 w 1123223"/>
                <a:gd name="connsiteY15" fmla="*/ 1217663 h 1408382"/>
                <a:gd name="connsiteX16" fmla="*/ 12573 w 1123223"/>
                <a:gd name="connsiteY16" fmla="*/ 815269 h 1408382"/>
                <a:gd name="connsiteX17" fmla="*/ 213748 w 1123223"/>
                <a:gd name="connsiteY17" fmla="*/ 463173 h 140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3223" h="1408382">
                  <a:moveTo>
                    <a:pt x="213748" y="463173"/>
                  </a:moveTo>
                  <a:cubicBezTo>
                    <a:pt x="278711" y="408682"/>
                    <a:pt x="329004" y="502993"/>
                    <a:pt x="402349" y="488323"/>
                  </a:cubicBezTo>
                  <a:cubicBezTo>
                    <a:pt x="475694" y="473653"/>
                    <a:pt x="605618" y="435928"/>
                    <a:pt x="653816" y="375150"/>
                  </a:cubicBezTo>
                  <a:cubicBezTo>
                    <a:pt x="702014" y="314372"/>
                    <a:pt x="649626" y="180240"/>
                    <a:pt x="691537" y="123653"/>
                  </a:cubicBezTo>
                  <a:cubicBezTo>
                    <a:pt x="733448" y="67066"/>
                    <a:pt x="834035" y="0"/>
                    <a:pt x="905284" y="35629"/>
                  </a:cubicBezTo>
                  <a:cubicBezTo>
                    <a:pt x="976533" y="71258"/>
                    <a:pt x="1123223" y="207485"/>
                    <a:pt x="1119032" y="337425"/>
                  </a:cubicBezTo>
                  <a:cubicBezTo>
                    <a:pt x="1114841" y="467365"/>
                    <a:pt x="940909" y="723054"/>
                    <a:pt x="880138" y="815269"/>
                  </a:cubicBezTo>
                  <a:cubicBezTo>
                    <a:pt x="819367" y="907484"/>
                    <a:pt x="754404" y="848802"/>
                    <a:pt x="754404" y="890718"/>
                  </a:cubicBezTo>
                  <a:cubicBezTo>
                    <a:pt x="754404" y="932634"/>
                    <a:pt x="873851" y="1016466"/>
                    <a:pt x="880138" y="1066765"/>
                  </a:cubicBezTo>
                  <a:cubicBezTo>
                    <a:pt x="886425" y="1117064"/>
                    <a:pt x="810984" y="1165268"/>
                    <a:pt x="792124" y="1192514"/>
                  </a:cubicBezTo>
                  <a:cubicBezTo>
                    <a:pt x="773264" y="1219760"/>
                    <a:pt x="769073" y="1196705"/>
                    <a:pt x="766977" y="1230238"/>
                  </a:cubicBezTo>
                  <a:cubicBezTo>
                    <a:pt x="764881" y="1263771"/>
                    <a:pt x="825652" y="1379040"/>
                    <a:pt x="779550" y="1393711"/>
                  </a:cubicBezTo>
                  <a:cubicBezTo>
                    <a:pt x="733448" y="1408382"/>
                    <a:pt x="544847" y="1362274"/>
                    <a:pt x="490362" y="1318262"/>
                  </a:cubicBezTo>
                  <a:cubicBezTo>
                    <a:pt x="435877" y="1274250"/>
                    <a:pt x="500840" y="1146406"/>
                    <a:pt x="452642" y="1129640"/>
                  </a:cubicBezTo>
                  <a:cubicBezTo>
                    <a:pt x="404444" y="1112874"/>
                    <a:pt x="259850" y="1202993"/>
                    <a:pt x="201174" y="1217663"/>
                  </a:cubicBezTo>
                  <a:cubicBezTo>
                    <a:pt x="142498" y="1232333"/>
                    <a:pt x="132021" y="1284729"/>
                    <a:pt x="100587" y="1217663"/>
                  </a:cubicBezTo>
                  <a:cubicBezTo>
                    <a:pt x="69154" y="1150597"/>
                    <a:pt x="0" y="941017"/>
                    <a:pt x="12573" y="815269"/>
                  </a:cubicBezTo>
                  <a:cubicBezTo>
                    <a:pt x="25147" y="689521"/>
                    <a:pt x="148785" y="517664"/>
                    <a:pt x="213748" y="463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4881076" y="5477416"/>
              <a:ext cx="281806" cy="2291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214282" y="403191"/>
            <a:ext cx="49292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3. </a:t>
            </a:r>
            <a:r>
              <a:rPr lang="en-US" sz="2800" b="1" dirty="0" err="1" smtClean="0">
                <a:solidFill>
                  <a:schemeClr val="tx2"/>
                </a:solidFill>
              </a:rPr>
              <a:t>Multipotent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Hematopoietic Stem cell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/>
          <a:lstStyle/>
          <a:p>
            <a:r>
              <a:rPr lang="en-US" sz="3200" dirty="0" smtClean="0"/>
              <a:t>Progenitor cells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5000660"/>
          </a:xfrm>
        </p:spPr>
        <p:txBody>
          <a:bodyPr/>
          <a:lstStyle/>
          <a:p>
            <a:r>
              <a:rPr lang="en-US" sz="2200" dirty="0" smtClean="0"/>
              <a:t>They are in the </a:t>
            </a:r>
            <a:r>
              <a:rPr lang="en-US" sz="2200" b="1" dirty="0" smtClean="0">
                <a:solidFill>
                  <a:srgbClr val="0070C0"/>
                </a:solidFill>
              </a:rPr>
              <a:t>“center” </a:t>
            </a:r>
            <a:r>
              <a:rPr lang="en-US" sz="2200" dirty="0" smtClean="0"/>
              <a:t>between stem cells and fully differentiated cells.</a:t>
            </a:r>
          </a:p>
          <a:p>
            <a:pPr lvl="0"/>
            <a:r>
              <a:rPr lang="en-US" sz="2200" dirty="0" smtClean="0"/>
              <a:t>The most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difference </a:t>
            </a:r>
            <a:r>
              <a:rPr lang="en-US" sz="2200" dirty="0" smtClean="0"/>
              <a:t>between them is that </a:t>
            </a:r>
            <a:r>
              <a:rPr lang="en-US" sz="2200" b="1" dirty="0" smtClean="0">
                <a:solidFill>
                  <a:srgbClr val="FF0000"/>
                </a:solidFill>
              </a:rPr>
              <a:t>stem cells </a:t>
            </a:r>
            <a:r>
              <a:rPr lang="en-US" sz="2200" dirty="0" smtClean="0"/>
              <a:t>can replicate indefinitely, whereas </a:t>
            </a:r>
            <a:r>
              <a:rPr lang="en-US" sz="2200" b="1" dirty="0" smtClean="0">
                <a:solidFill>
                  <a:srgbClr val="FF0000"/>
                </a:solidFill>
              </a:rPr>
              <a:t>progenitor cells </a:t>
            </a:r>
            <a:r>
              <a:rPr lang="en-US" sz="2200" dirty="0" smtClean="0"/>
              <a:t>can divide only a limited number of times. </a:t>
            </a:r>
          </a:p>
          <a:p>
            <a:pPr lvl="0"/>
            <a:r>
              <a:rPr lang="en-US" sz="2200" dirty="0" smtClean="0"/>
              <a:t>Most progenitors are described as </a:t>
            </a:r>
            <a:r>
              <a:rPr lang="en-US" sz="2200" u="sng" dirty="0" err="1" smtClean="0"/>
              <a:t>oligopotent</a:t>
            </a:r>
            <a:r>
              <a:rPr lang="en-US" sz="2200" u="sng" dirty="0" smtClean="0"/>
              <a:t>.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The characterization progenitor cells, is based on the </a:t>
            </a:r>
            <a:r>
              <a:rPr lang="en-US" sz="2200" b="1" dirty="0" smtClean="0">
                <a:solidFill>
                  <a:srgbClr val="0070C0"/>
                </a:solidFill>
              </a:rPr>
              <a:t>different cell markers </a:t>
            </a:r>
            <a:r>
              <a:rPr lang="en-US" sz="2200" b="1" dirty="0" smtClean="0"/>
              <a:t>rather than their morphological appearance</a:t>
            </a:r>
            <a:r>
              <a:rPr lang="en-US" sz="2200" dirty="0" smtClean="0"/>
              <a:t>.  </a:t>
            </a:r>
          </a:p>
          <a:p>
            <a:pPr>
              <a:buNone/>
            </a:pPr>
            <a:endParaRPr lang="ar-JO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5884"/>
            <a:ext cx="8229600" cy="927100"/>
          </a:xfrm>
        </p:spPr>
        <p:txBody>
          <a:bodyPr/>
          <a:lstStyle/>
          <a:p>
            <a:r>
              <a:rPr lang="en-US" sz="3600" dirty="0" smtClean="0"/>
              <a:t>Physiological functions of stem cells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4525963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990000"/>
                </a:solidFill>
              </a:rPr>
              <a:t>In a developing </a:t>
            </a:r>
            <a:r>
              <a:rPr lang="en-US" sz="28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stem cells can differentiate into all of the specialized embryonic tissues.</a:t>
            </a:r>
          </a:p>
          <a:p>
            <a:pPr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2800" b="1" u="sng" dirty="0" smtClean="0">
                <a:solidFill>
                  <a:srgbClr val="990000"/>
                </a:solidFill>
              </a:rPr>
              <a:t>In </a:t>
            </a:r>
            <a:r>
              <a:rPr lang="en-US" sz="28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</a:t>
            </a:r>
            <a:r>
              <a:rPr lang="en-US" sz="2800" b="1" u="sng" dirty="0" smtClean="0">
                <a:solidFill>
                  <a:srgbClr val="990000"/>
                </a:solidFill>
              </a:rPr>
              <a:t> organisms</a:t>
            </a:r>
            <a:r>
              <a:rPr lang="en-US" sz="2400" dirty="0" smtClean="0"/>
              <a:t>, stem cells act as a </a:t>
            </a:r>
            <a:r>
              <a:rPr lang="en-US" sz="2400" b="1" i="1" dirty="0" smtClean="0">
                <a:solidFill>
                  <a:srgbClr val="002060"/>
                </a:solidFill>
              </a:rPr>
              <a:t>repair system </a:t>
            </a:r>
            <a:r>
              <a:rPr lang="en-US" sz="2400" dirty="0" smtClean="0"/>
              <a:t>for the body, replenishing specialized cells.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sz="2400" dirty="0" smtClean="0"/>
              <a:t>     Stem cells are required wherever there is</a:t>
            </a:r>
            <a:r>
              <a:rPr lang="en-US" sz="2400" b="1" dirty="0" smtClean="0"/>
              <a:t> </a:t>
            </a:r>
            <a:r>
              <a:rPr lang="en-US" sz="2400" dirty="0" smtClean="0"/>
              <a:t>a need to replace differentiated cells that cannot divide themselves. </a:t>
            </a:r>
          </a:p>
          <a:p>
            <a:pPr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In several tissues the </a:t>
            </a:r>
            <a:r>
              <a:rPr lang="en-US" sz="2400" dirty="0" smtClean="0">
                <a:solidFill>
                  <a:srgbClr val="002060"/>
                </a:solidFill>
              </a:rPr>
              <a:t>terminal state of cell differentiation is incompatible with cell division.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For example, degeneration of the nuclei of the cell of    the outer most layer of the skin or extrusion of nuclei in the mammalian RBC.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0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smtClean="0"/>
              <a:t>Stem cell niche: definition, 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57232"/>
            <a:ext cx="8463314" cy="574012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dirty="0" smtClean="0"/>
              <a:t>Stem cells depend on </a:t>
            </a:r>
            <a:r>
              <a:rPr lang="en-US" sz="2200" dirty="0" smtClean="0">
                <a:solidFill>
                  <a:srgbClr val="0070C0"/>
                </a:solidFill>
              </a:rPr>
              <a:t>local environmental factors to maintain their status as stem cells. </a:t>
            </a:r>
          </a:p>
          <a:p>
            <a:r>
              <a:rPr lang="en-US" sz="2200" b="1" u="sng" dirty="0" smtClean="0"/>
              <a:t>Stem cell niche: </a:t>
            </a:r>
            <a:r>
              <a:rPr lang="en-US" sz="2200" dirty="0" smtClean="0"/>
              <a:t>it is the microenvironment that regulates the behavior of stem cells (regulating self-renewal and differentiation) and thus can teach us how to control stem cells in culture. </a:t>
            </a:r>
          </a:p>
          <a:p>
            <a:r>
              <a:rPr lang="en-US" sz="2200" b="1" u="sng" dirty="0" smtClean="0"/>
              <a:t>Stem cell niches </a:t>
            </a:r>
            <a:r>
              <a:rPr lang="en-US" sz="2200" b="1" dirty="0" smtClean="0">
                <a:solidFill>
                  <a:schemeClr val="tx2"/>
                </a:solidFill>
              </a:rPr>
              <a:t>occur in every organ </a:t>
            </a:r>
            <a:r>
              <a:rPr lang="en-US" sz="2200" dirty="0" smtClean="0"/>
              <a:t>in the body that can regenerate this organ if damaged (</a:t>
            </a:r>
            <a:r>
              <a:rPr lang="en-US" sz="2200" b="1" i="1" dirty="0" smtClean="0">
                <a:solidFill>
                  <a:srgbClr val="00B050"/>
                </a:solidFill>
              </a:rPr>
              <a:t>organ specific stem cells).</a:t>
            </a:r>
          </a:p>
          <a:p>
            <a:r>
              <a:rPr lang="en-US" sz="2200" dirty="0" smtClean="0"/>
              <a:t>Niches are highly specialized for each type of stem cell, with a defined anatomical localization.</a:t>
            </a:r>
          </a:p>
          <a:p>
            <a:r>
              <a:rPr lang="en-US" sz="2200" b="1" u="sng" dirty="0" smtClean="0"/>
              <a:t>They are composed by: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stem cells.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supportive </a:t>
            </a:r>
            <a:r>
              <a:rPr lang="en-US" sz="2200" dirty="0" err="1" smtClean="0"/>
              <a:t>stromal</a:t>
            </a:r>
            <a:r>
              <a:rPr lang="en-US" sz="2200" dirty="0" smtClean="0"/>
              <a:t> cells (which interact each other through cell surface receptors, gap junctions and soluble factors).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ECM in which they are located.</a:t>
            </a:r>
            <a:endParaRPr lang="en-US" sz="2200" b="1" i="1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00108"/>
            <a:ext cx="8640960" cy="552523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300" dirty="0" smtClean="0"/>
              <a:t>Niche cells anchor stem cells with </a:t>
            </a:r>
            <a:r>
              <a:rPr lang="en-US" sz="2300" dirty="0" err="1" smtClean="0"/>
              <a:t>adheren</a:t>
            </a:r>
            <a:r>
              <a:rPr lang="en-US" sz="2300" dirty="0" smtClean="0"/>
              <a:t> junctions and provide cell surface and secreted proteins that regulate the cell cycle of the stem cell. </a:t>
            </a:r>
          </a:p>
          <a:p>
            <a:r>
              <a:rPr lang="en-US" sz="2300" dirty="0" smtClean="0"/>
              <a:t>Some of these factors </a:t>
            </a:r>
            <a:r>
              <a:rPr lang="en-US" sz="2300" b="1" i="1" dirty="0" smtClean="0">
                <a:solidFill>
                  <a:srgbClr val="00B050"/>
                </a:solidFill>
              </a:rPr>
              <a:t>stimulate division</a:t>
            </a:r>
            <a:r>
              <a:rPr lang="en-US" sz="2300" dirty="0" smtClean="0"/>
              <a:t>; others </a:t>
            </a:r>
            <a:r>
              <a:rPr lang="en-US" sz="2300" b="1" i="1" dirty="0" smtClean="0">
                <a:solidFill>
                  <a:srgbClr val="00B050"/>
                </a:solidFill>
              </a:rPr>
              <a:t>inhibit differentiation. </a:t>
            </a:r>
          </a:p>
          <a:p>
            <a:pPr>
              <a:buNone/>
            </a:pPr>
            <a:endParaRPr lang="en-US" sz="1100" b="1" i="1" dirty="0" smtClean="0">
              <a:solidFill>
                <a:srgbClr val="00B050"/>
              </a:solidFill>
            </a:endParaRPr>
          </a:p>
          <a:p>
            <a:r>
              <a:rPr lang="en-US" sz="2300" b="1" dirty="0" smtClean="0"/>
              <a:t>The niche can act on a stem cell by various mechanisms:</a:t>
            </a:r>
          </a:p>
          <a:p>
            <a:pPr>
              <a:buNone/>
            </a:pPr>
            <a:r>
              <a:rPr lang="en-US" sz="2300" dirty="0" smtClean="0"/>
              <a:t>1. </a:t>
            </a:r>
            <a:r>
              <a:rPr lang="en-US" sz="2300" b="1" dirty="0" smtClean="0">
                <a:solidFill>
                  <a:srgbClr val="0070C0"/>
                </a:solidFill>
              </a:rPr>
              <a:t>Direct contact </a:t>
            </a:r>
            <a:r>
              <a:rPr lang="en-US" sz="2300" dirty="0" smtClean="0"/>
              <a:t>between the stem cell and the niche cells.</a:t>
            </a:r>
          </a:p>
          <a:p>
            <a:pPr>
              <a:buNone/>
            </a:pPr>
            <a:r>
              <a:rPr lang="en-US" sz="2300" dirty="0" smtClean="0"/>
              <a:t>2. </a:t>
            </a:r>
            <a:r>
              <a:rPr lang="en-US" sz="2300" b="1" dirty="0" smtClean="0">
                <a:solidFill>
                  <a:srgbClr val="0070C0"/>
                </a:solidFill>
              </a:rPr>
              <a:t>Soluble factors </a:t>
            </a:r>
            <a:r>
              <a:rPr lang="en-US" sz="2300" dirty="0" smtClean="0"/>
              <a:t>released by the niche that travel to the stem cell.</a:t>
            </a:r>
            <a:r>
              <a:rPr lang="en-US" sz="2300" b="1" dirty="0" smtClean="0">
                <a:solidFill>
                  <a:srgbClr val="C00000"/>
                </a:solidFill>
              </a:rPr>
              <a:t> Biochemically,</a:t>
            </a:r>
            <a:r>
              <a:rPr lang="en-US" sz="2300" dirty="0" smtClean="0"/>
              <a:t> the ECM: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can act directly by binding cell surface receptors or.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by growth factor presentation.</a:t>
            </a:r>
          </a:p>
          <a:p>
            <a:pPr>
              <a:buNone/>
            </a:pPr>
            <a:r>
              <a:rPr lang="en-US" sz="2300" dirty="0" smtClean="0"/>
              <a:t>3. </a:t>
            </a:r>
            <a:r>
              <a:rPr lang="en-US" sz="2300" b="1" dirty="0" smtClean="0">
                <a:solidFill>
                  <a:srgbClr val="0070C0"/>
                </a:solidFill>
              </a:rPr>
              <a:t>Intermediate cells </a:t>
            </a:r>
            <a:r>
              <a:rPr lang="en-US" sz="2300" dirty="0" smtClean="0"/>
              <a:t>that ‘communicate’ between the niche and the stem cell.</a:t>
            </a:r>
          </a:p>
          <a:p>
            <a:endParaRPr lang="en-US" sz="23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3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600" dirty="0" smtClean="0"/>
              <a:t>Players in stem cell niche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4572000" y="4992254"/>
            <a:ext cx="4500563" cy="1794332"/>
          </a:xfrm>
          <a:prstGeom prst="rect">
            <a:avLst/>
          </a:prstGeom>
          <a:solidFill>
            <a:srgbClr val="CCCC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 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In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the absence of niche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signals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,</a:t>
            </a:r>
            <a:r>
              <a:rPr lang="en-US" sz="2400" dirty="0" smtClean="0">
                <a:latin typeface="+mn-lt"/>
                <a:sym typeface="Comic Sans MS" pitchFamily="66" charset="0"/>
              </a:rPr>
              <a:t> adult </a:t>
            </a:r>
            <a:r>
              <a:rPr lang="en-US" sz="2400" dirty="0">
                <a:latin typeface="+mn-lt"/>
                <a:sym typeface="Comic Sans MS" pitchFamily="66" charset="0"/>
              </a:rPr>
              <a:t>stem cells will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Comic Sans MS" pitchFamily="66" charset="0"/>
              </a:rPr>
              <a:t>differentiate</a:t>
            </a:r>
            <a:r>
              <a:rPr lang="en-US" sz="2400" dirty="0">
                <a:latin typeface="+mn-lt"/>
                <a:sym typeface="Comic Sans MS" pitchFamily="66" charset="0"/>
              </a:rPr>
              <a:t>, by default</a:t>
            </a:r>
          </a:p>
        </p:txBody>
      </p:sp>
      <p:sp>
        <p:nvSpPr>
          <p:cNvPr id="25603" name="Rectangle 33"/>
          <p:cNvSpPr>
            <a:spLocks/>
          </p:cNvSpPr>
          <p:nvPr/>
        </p:nvSpPr>
        <p:spPr bwMode="auto">
          <a:xfrm>
            <a:off x="214282" y="214290"/>
            <a:ext cx="4572032" cy="1500198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marL="239337">
              <a:lnSpc>
                <a:spcPct val="90000"/>
              </a:lnSpc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Self-renewal</a:t>
            </a:r>
            <a:r>
              <a:rPr lang="en-US" sz="2200" dirty="0" smtClean="0">
                <a:latin typeface="+mn-lt"/>
                <a:sym typeface="Comic Sans MS" pitchFamily="66" charset="0"/>
              </a:rPr>
              <a:t> </a:t>
            </a:r>
            <a:r>
              <a:rPr lang="en-US" sz="2200" dirty="0">
                <a:latin typeface="+mn-lt"/>
                <a:sym typeface="Comic Sans MS" pitchFamily="66" charset="0"/>
              </a:rPr>
              <a:t>is proliferation coupled to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  <a:sym typeface="Comic Sans MS" pitchFamily="66" charset="0"/>
              </a:rPr>
              <a:t>blocking differentiation</a:t>
            </a:r>
            <a:r>
              <a:rPr lang="en-US" sz="2200" dirty="0">
                <a:latin typeface="+mn-lt"/>
                <a:sym typeface="Comic Sans MS" pitchFamily="66" charset="0"/>
              </a:rPr>
              <a:t>, controlled </a:t>
            </a:r>
            <a:r>
              <a:rPr lang="en-US" sz="2200" dirty="0" smtClean="0">
                <a:latin typeface="+mn-lt"/>
                <a:sym typeface="Comic Sans MS" pitchFamily="66" charset="0"/>
              </a:rPr>
              <a:t>by signals</a:t>
            </a:r>
            <a:r>
              <a:rPr lang="en-US" sz="2200" dirty="0">
                <a:latin typeface="+mn-lt"/>
                <a:sym typeface="Comic Sans MS" pitchFamily="66" charset="0"/>
              </a:rPr>
              <a:t>. 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85720" y="2000240"/>
            <a:ext cx="8574694" cy="3196478"/>
            <a:chOff x="961393" y="1520577"/>
            <a:chExt cx="8259626" cy="36230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1393" y="2462068"/>
              <a:ext cx="1074719" cy="9478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8899" y="3854458"/>
              <a:ext cx="1212830" cy="1289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25608" name="AutoShape 4"/>
            <p:cNvSpPr>
              <a:spLocks/>
            </p:cNvSpPr>
            <p:nvPr/>
          </p:nvSpPr>
          <p:spPr bwMode="auto">
            <a:xfrm>
              <a:off x="2106960" y="2818507"/>
              <a:ext cx="766167" cy="222647"/>
            </a:xfrm>
            <a:prstGeom prst="rightArrow">
              <a:avLst>
                <a:gd name="adj1" fmla="val 32000"/>
                <a:gd name="adj2" fmla="val 200002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9" name="AutoShape 5"/>
            <p:cNvSpPr>
              <a:spLocks/>
            </p:cNvSpPr>
            <p:nvPr/>
          </p:nvSpPr>
          <p:spPr bwMode="auto">
            <a:xfrm rot="2760318">
              <a:off x="1797733" y="3656558"/>
              <a:ext cx="1072753" cy="20627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873" y="14256"/>
                  </a:moveTo>
                  <a:lnTo>
                    <a:pt x="13873" y="21600"/>
                  </a:lnTo>
                  <a:lnTo>
                    <a:pt x="21600" y="10800"/>
                  </a:lnTo>
                  <a:lnTo>
                    <a:pt x="13873" y="0"/>
                  </a:lnTo>
                  <a:lnTo>
                    <a:pt x="13873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3873" y="14256"/>
                  </a:lnTo>
                  <a:close/>
                  <a:moveTo>
                    <a:pt x="13873" y="14256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0336" y="2462068"/>
              <a:ext cx="1076307" cy="9478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3427" y="2296950"/>
              <a:ext cx="1212830" cy="1289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9807" y="2476357"/>
              <a:ext cx="1074720" cy="9478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25613" name="AutoShape 9"/>
            <p:cNvSpPr>
              <a:spLocks/>
            </p:cNvSpPr>
            <p:nvPr/>
          </p:nvSpPr>
          <p:spPr bwMode="auto">
            <a:xfrm>
              <a:off x="6658533" y="2834953"/>
              <a:ext cx="1286768" cy="222647"/>
            </a:xfrm>
            <a:prstGeom prst="rightArrow">
              <a:avLst>
                <a:gd name="adj1" fmla="val 32000"/>
                <a:gd name="adj2" fmla="val 200005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8189" y="3752847"/>
              <a:ext cx="1212830" cy="1289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25615" name="AutoShape 11"/>
            <p:cNvSpPr>
              <a:spLocks/>
            </p:cNvSpPr>
            <p:nvPr/>
          </p:nvSpPr>
          <p:spPr bwMode="auto">
            <a:xfrm rot="1621524">
              <a:off x="6610648" y="3692649"/>
              <a:ext cx="1404640" cy="2226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873" y="14256"/>
                  </a:moveTo>
                  <a:lnTo>
                    <a:pt x="13873" y="21600"/>
                  </a:lnTo>
                  <a:lnTo>
                    <a:pt x="21600" y="10800"/>
                  </a:lnTo>
                  <a:lnTo>
                    <a:pt x="13873" y="0"/>
                  </a:lnTo>
                  <a:lnTo>
                    <a:pt x="13873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3873" y="14256"/>
                  </a:lnTo>
                  <a:close/>
                  <a:moveTo>
                    <a:pt x="13873" y="14256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6" name="Freeform 12"/>
            <p:cNvSpPr>
              <a:spLocks/>
            </p:cNvSpPr>
            <p:nvPr/>
          </p:nvSpPr>
          <p:spPr bwMode="auto">
            <a:xfrm>
              <a:off x="1058392" y="1520577"/>
              <a:ext cx="715826" cy="283369"/>
            </a:xfrm>
            <a:custGeom>
              <a:avLst/>
              <a:gdLst>
                <a:gd name="T0" fmla="*/ 2147483647 w 20882"/>
                <a:gd name="T1" fmla="*/ 2147483647 h 20949"/>
                <a:gd name="T2" fmla="*/ 2147483647 w 20882"/>
                <a:gd name="T3" fmla="*/ 2147483647 h 20949"/>
                <a:gd name="T4" fmla="*/ 2147483647 w 20882"/>
                <a:gd name="T5" fmla="*/ 2147483647 h 20949"/>
                <a:gd name="T6" fmla="*/ 2147483647 w 20882"/>
                <a:gd name="T7" fmla="*/ 2147483647 h 20949"/>
                <a:gd name="T8" fmla="*/ 2147483647 w 20882"/>
                <a:gd name="T9" fmla="*/ 2147483647 h 20949"/>
                <a:gd name="T10" fmla="*/ 2147483647 w 20882"/>
                <a:gd name="T11" fmla="*/ 2147483647 h 20949"/>
                <a:gd name="T12" fmla="*/ 2147483647 w 20882"/>
                <a:gd name="T13" fmla="*/ 2147483647 h 20949"/>
                <a:gd name="T14" fmla="*/ 2147483647 w 20882"/>
                <a:gd name="T15" fmla="*/ 2147483647 h 20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82"/>
                <a:gd name="T25" fmla="*/ 0 h 20949"/>
                <a:gd name="T26" fmla="*/ 20882 w 20882"/>
                <a:gd name="T27" fmla="*/ 20949 h 20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82" h="20949">
                  <a:moveTo>
                    <a:pt x="789" y="6694"/>
                  </a:moveTo>
                  <a:cubicBezTo>
                    <a:pt x="3861" y="2132"/>
                    <a:pt x="7680" y="907"/>
                    <a:pt x="11275" y="306"/>
                  </a:cubicBezTo>
                  <a:cubicBezTo>
                    <a:pt x="14138" y="-173"/>
                    <a:pt x="17483" y="-644"/>
                    <a:pt x="19779" y="3517"/>
                  </a:cubicBezTo>
                  <a:cubicBezTo>
                    <a:pt x="21146" y="5995"/>
                    <a:pt x="21311" y="13625"/>
                    <a:pt x="19889" y="15914"/>
                  </a:cubicBezTo>
                  <a:cubicBezTo>
                    <a:pt x="16798" y="20888"/>
                    <a:pt x="12660" y="20956"/>
                    <a:pt x="8948" y="20949"/>
                  </a:cubicBezTo>
                  <a:cubicBezTo>
                    <a:pt x="6140" y="20943"/>
                    <a:pt x="3066" y="19854"/>
                    <a:pt x="789" y="15876"/>
                  </a:cubicBezTo>
                  <a:cubicBezTo>
                    <a:pt x="-236" y="14084"/>
                    <a:pt x="-289" y="8295"/>
                    <a:pt x="789" y="6694"/>
                  </a:cubicBezTo>
                  <a:close/>
                  <a:moveTo>
                    <a:pt x="789" y="6694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57437" y="1568649"/>
              <a:ext cx="174352" cy="165721"/>
              <a:chOff x="0" y="0"/>
              <a:chExt cx="141" cy="131"/>
            </a:xfrm>
          </p:grpSpPr>
          <p:sp>
            <p:nvSpPr>
              <p:cNvPr id="25635" name="Oval 14"/>
              <p:cNvSpPr>
                <a:spLocks/>
              </p:cNvSpPr>
              <p:nvPr/>
            </p:nvSpPr>
            <p:spPr bwMode="auto">
              <a:xfrm flipH="1">
                <a:off x="5" y="1"/>
                <a:ext cx="123" cy="122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36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41" cy="1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37" name="Oval 16"/>
              <p:cNvSpPr>
                <a:spLocks/>
              </p:cNvSpPr>
              <p:nvPr/>
            </p:nvSpPr>
            <p:spPr bwMode="auto">
              <a:xfrm>
                <a:off x="6" y="9"/>
                <a:ext cx="121" cy="112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18" name="Freeform 17"/>
            <p:cNvSpPr>
              <a:spLocks/>
            </p:cNvSpPr>
            <p:nvPr/>
          </p:nvSpPr>
          <p:spPr bwMode="auto">
            <a:xfrm>
              <a:off x="1761939" y="1520577"/>
              <a:ext cx="706003" cy="285899"/>
            </a:xfrm>
            <a:custGeom>
              <a:avLst/>
              <a:gdLst>
                <a:gd name="T0" fmla="*/ 2147483647 w 20767"/>
                <a:gd name="T1" fmla="*/ 2147483647 h 19064"/>
                <a:gd name="T2" fmla="*/ 2147483647 w 20767"/>
                <a:gd name="T3" fmla="*/ 2147483647 h 19064"/>
                <a:gd name="T4" fmla="*/ 2147483647 w 20767"/>
                <a:gd name="T5" fmla="*/ 2147483647 h 19064"/>
                <a:gd name="T6" fmla="*/ 2147483647 w 20767"/>
                <a:gd name="T7" fmla="*/ 2147483647 h 19064"/>
                <a:gd name="T8" fmla="*/ 2147483647 w 20767"/>
                <a:gd name="T9" fmla="*/ 2147483647 h 19064"/>
                <a:gd name="T10" fmla="*/ 2147483647 w 20767"/>
                <a:gd name="T11" fmla="*/ 2147483647 h 19064"/>
                <a:gd name="T12" fmla="*/ 2147483647 w 20767"/>
                <a:gd name="T13" fmla="*/ 2147483647 h 19064"/>
                <a:gd name="T14" fmla="*/ 2147483647 w 20767"/>
                <a:gd name="T15" fmla="*/ 2147483647 h 190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67"/>
                <a:gd name="T25" fmla="*/ 0 h 19064"/>
                <a:gd name="T26" fmla="*/ 20767 w 20767"/>
                <a:gd name="T27" fmla="*/ 19064 h 190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67" h="19064">
                  <a:moveTo>
                    <a:pt x="1153" y="2866"/>
                  </a:moveTo>
                  <a:cubicBezTo>
                    <a:pt x="4252" y="-1252"/>
                    <a:pt x="7501" y="819"/>
                    <a:pt x="11129" y="276"/>
                  </a:cubicBezTo>
                  <a:cubicBezTo>
                    <a:pt x="14016" y="-156"/>
                    <a:pt x="17391" y="-581"/>
                    <a:pt x="19707" y="3175"/>
                  </a:cubicBezTo>
                  <a:cubicBezTo>
                    <a:pt x="21086" y="5411"/>
                    <a:pt x="21116" y="11854"/>
                    <a:pt x="19818" y="14365"/>
                  </a:cubicBezTo>
                  <a:cubicBezTo>
                    <a:pt x="16723" y="20348"/>
                    <a:pt x="12525" y="18916"/>
                    <a:pt x="8781" y="18909"/>
                  </a:cubicBezTo>
                  <a:cubicBezTo>
                    <a:pt x="5948" y="18904"/>
                    <a:pt x="2847" y="17921"/>
                    <a:pt x="551" y="14331"/>
                  </a:cubicBezTo>
                  <a:cubicBezTo>
                    <a:pt x="-484" y="12713"/>
                    <a:pt x="66" y="4311"/>
                    <a:pt x="1153" y="2866"/>
                  </a:cubicBezTo>
                  <a:close/>
                  <a:moveTo>
                    <a:pt x="1153" y="2866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9" name="Freeform 18"/>
            <p:cNvSpPr>
              <a:spLocks/>
            </p:cNvSpPr>
            <p:nvPr/>
          </p:nvSpPr>
          <p:spPr bwMode="auto">
            <a:xfrm>
              <a:off x="2467943" y="1554734"/>
              <a:ext cx="690042" cy="213791"/>
            </a:xfrm>
            <a:custGeom>
              <a:avLst/>
              <a:gdLst>
                <a:gd name="T0" fmla="*/ 2147483647 w 20881"/>
                <a:gd name="T1" fmla="*/ 2147483647 h 19230"/>
                <a:gd name="T2" fmla="*/ 2147483647 w 20881"/>
                <a:gd name="T3" fmla="*/ 2147483647 h 19230"/>
                <a:gd name="T4" fmla="*/ 2147483647 w 20881"/>
                <a:gd name="T5" fmla="*/ 2147483647 h 19230"/>
                <a:gd name="T6" fmla="*/ 2147483647 w 20881"/>
                <a:gd name="T7" fmla="*/ 2147483647 h 19230"/>
                <a:gd name="T8" fmla="*/ 2147483647 w 20881"/>
                <a:gd name="T9" fmla="*/ 2147483647 h 19230"/>
                <a:gd name="T10" fmla="*/ 2147483647 w 20881"/>
                <a:gd name="T11" fmla="*/ 2147483647 h 19230"/>
                <a:gd name="T12" fmla="*/ 2147483647 w 20881"/>
                <a:gd name="T13" fmla="*/ 2147483647 h 19230"/>
                <a:gd name="T14" fmla="*/ 2147483647 w 20881"/>
                <a:gd name="T15" fmla="*/ 2147483647 h 19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81"/>
                <a:gd name="T25" fmla="*/ 0 h 19230"/>
                <a:gd name="T26" fmla="*/ 20881 w 20881"/>
                <a:gd name="T27" fmla="*/ 19230 h 19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81" h="19230">
                  <a:moveTo>
                    <a:pt x="1143" y="2907"/>
                  </a:moveTo>
                  <a:cubicBezTo>
                    <a:pt x="4215" y="-1271"/>
                    <a:pt x="7436" y="830"/>
                    <a:pt x="11031" y="280"/>
                  </a:cubicBezTo>
                  <a:cubicBezTo>
                    <a:pt x="13893" y="-159"/>
                    <a:pt x="17238" y="-590"/>
                    <a:pt x="19534" y="3221"/>
                  </a:cubicBezTo>
                  <a:cubicBezTo>
                    <a:pt x="20902" y="5490"/>
                    <a:pt x="21120" y="8027"/>
                    <a:pt x="20666" y="10444"/>
                  </a:cubicBezTo>
                  <a:cubicBezTo>
                    <a:pt x="18810" y="20329"/>
                    <a:pt x="12416" y="19193"/>
                    <a:pt x="8704" y="19186"/>
                  </a:cubicBezTo>
                  <a:cubicBezTo>
                    <a:pt x="5896" y="19181"/>
                    <a:pt x="2822" y="18183"/>
                    <a:pt x="546" y="14541"/>
                  </a:cubicBezTo>
                  <a:cubicBezTo>
                    <a:pt x="-480" y="12899"/>
                    <a:pt x="65" y="4373"/>
                    <a:pt x="1143" y="2907"/>
                  </a:cubicBezTo>
                  <a:close/>
                  <a:moveTo>
                    <a:pt x="1143" y="2907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0" name="Freeform 19"/>
            <p:cNvSpPr>
              <a:spLocks/>
            </p:cNvSpPr>
            <p:nvPr/>
          </p:nvSpPr>
          <p:spPr bwMode="auto">
            <a:xfrm>
              <a:off x="3153073" y="1537023"/>
              <a:ext cx="706004" cy="253008"/>
            </a:xfrm>
            <a:custGeom>
              <a:avLst/>
              <a:gdLst>
                <a:gd name="T0" fmla="*/ 2147483647 w 21039"/>
                <a:gd name="T1" fmla="*/ 2147483647 h 18640"/>
                <a:gd name="T2" fmla="*/ 2147483647 w 21039"/>
                <a:gd name="T3" fmla="*/ 2147483647 h 18640"/>
                <a:gd name="T4" fmla="*/ 2147483647 w 21039"/>
                <a:gd name="T5" fmla="*/ 2147483647 h 18640"/>
                <a:gd name="T6" fmla="*/ 2147483647 w 21039"/>
                <a:gd name="T7" fmla="*/ 2147483647 h 18640"/>
                <a:gd name="T8" fmla="*/ 2147483647 w 21039"/>
                <a:gd name="T9" fmla="*/ 2147483647 h 18640"/>
                <a:gd name="T10" fmla="*/ 2147483647 w 21039"/>
                <a:gd name="T11" fmla="*/ 2147483647 h 18640"/>
                <a:gd name="T12" fmla="*/ 2147483647 w 21039"/>
                <a:gd name="T13" fmla="*/ 2147483647 h 18640"/>
                <a:gd name="T14" fmla="*/ 2147483647 w 21039"/>
                <a:gd name="T15" fmla="*/ 2147483647 h 186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39"/>
                <a:gd name="T25" fmla="*/ 0 h 18640"/>
                <a:gd name="T26" fmla="*/ 21039 w 21039"/>
                <a:gd name="T27" fmla="*/ 18640 h 186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39" h="18640">
                  <a:moveTo>
                    <a:pt x="885" y="2681"/>
                  </a:moveTo>
                  <a:cubicBezTo>
                    <a:pt x="4022" y="-1172"/>
                    <a:pt x="7311" y="766"/>
                    <a:pt x="10982" y="258"/>
                  </a:cubicBezTo>
                  <a:cubicBezTo>
                    <a:pt x="13905" y="-146"/>
                    <a:pt x="17320" y="-544"/>
                    <a:pt x="19665" y="2971"/>
                  </a:cubicBezTo>
                  <a:cubicBezTo>
                    <a:pt x="21061" y="5063"/>
                    <a:pt x="21284" y="7403"/>
                    <a:pt x="20820" y="9633"/>
                  </a:cubicBezTo>
                  <a:cubicBezTo>
                    <a:pt x="18925" y="18749"/>
                    <a:pt x="12277" y="15287"/>
                    <a:pt x="8605" y="17695"/>
                  </a:cubicBezTo>
                  <a:cubicBezTo>
                    <a:pt x="4439" y="20428"/>
                    <a:pt x="3055" y="16694"/>
                    <a:pt x="731" y="13334"/>
                  </a:cubicBezTo>
                  <a:cubicBezTo>
                    <a:pt x="-316" y="11820"/>
                    <a:pt x="-216" y="4034"/>
                    <a:pt x="885" y="2681"/>
                  </a:cubicBezTo>
                  <a:close/>
                  <a:moveTo>
                    <a:pt x="885" y="2681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129061" y="1557264"/>
              <a:ext cx="212415" cy="203671"/>
              <a:chOff x="0" y="0"/>
              <a:chExt cx="173" cy="160"/>
            </a:xfrm>
          </p:grpSpPr>
          <p:sp>
            <p:nvSpPr>
              <p:cNvPr id="25632" name="Oval 21"/>
              <p:cNvSpPr>
                <a:spLocks/>
              </p:cNvSpPr>
              <p:nvPr/>
            </p:nvSpPr>
            <p:spPr bwMode="auto">
              <a:xfrm flipH="1">
                <a:off x="6" y="1"/>
                <a:ext cx="151" cy="149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33" name="Picture 2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173" cy="1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34" name="Oval 23"/>
              <p:cNvSpPr>
                <a:spLocks/>
              </p:cNvSpPr>
              <p:nvPr/>
            </p:nvSpPr>
            <p:spPr bwMode="auto">
              <a:xfrm>
                <a:off x="7" y="11"/>
                <a:ext cx="149" cy="138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590726" y="1583829"/>
              <a:ext cx="170669" cy="163190"/>
              <a:chOff x="0" y="0"/>
              <a:chExt cx="139" cy="129"/>
            </a:xfrm>
          </p:grpSpPr>
          <p:sp>
            <p:nvSpPr>
              <p:cNvPr id="25629" name="Oval 25"/>
              <p:cNvSpPr>
                <a:spLocks/>
              </p:cNvSpPr>
              <p:nvPr/>
            </p:nvSpPr>
            <p:spPr bwMode="auto">
              <a:xfrm flipH="1">
                <a:off x="5" y="1"/>
                <a:ext cx="121" cy="12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30" name="Picture 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39" cy="1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31" name="Oval 27"/>
              <p:cNvSpPr>
                <a:spLocks/>
              </p:cNvSpPr>
              <p:nvPr/>
            </p:nvSpPr>
            <p:spPr bwMode="auto">
              <a:xfrm>
                <a:off x="6" y="9"/>
                <a:ext cx="119" cy="110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597548" y="1573709"/>
              <a:ext cx="170669" cy="163190"/>
              <a:chOff x="0" y="0"/>
              <a:chExt cx="139" cy="129"/>
            </a:xfrm>
          </p:grpSpPr>
          <p:sp>
            <p:nvSpPr>
              <p:cNvPr id="25626" name="Oval 29"/>
              <p:cNvSpPr>
                <a:spLocks/>
              </p:cNvSpPr>
              <p:nvPr/>
            </p:nvSpPr>
            <p:spPr bwMode="auto">
              <a:xfrm flipH="1">
                <a:off x="5" y="1"/>
                <a:ext cx="121" cy="12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27" name="Picture 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39" cy="1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28" name="Oval 31"/>
              <p:cNvSpPr>
                <a:spLocks/>
              </p:cNvSpPr>
              <p:nvPr/>
            </p:nvSpPr>
            <p:spPr bwMode="auto">
              <a:xfrm>
                <a:off x="6" y="9"/>
                <a:ext cx="119" cy="110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152" name="AutoShape 32"/>
            <p:cNvSpPr>
              <a:spLocks/>
            </p:cNvSpPr>
            <p:nvPr/>
          </p:nvSpPr>
          <p:spPr bwMode="auto">
            <a:xfrm rot="5384338">
              <a:off x="1185197" y="1779408"/>
              <a:ext cx="476302" cy="638164"/>
            </a:xfrm>
            <a:prstGeom prst="rightArrow">
              <a:avLst>
                <a:gd name="adj1" fmla="val 52852"/>
                <a:gd name="adj2" fmla="val 70824"/>
              </a:avLst>
            </a:prstGeom>
            <a:gradFill rotWithShape="0">
              <a:gsLst>
                <a:gs pos="0">
                  <a:srgbClr val="FF9D79"/>
                </a:gs>
                <a:gs pos="100000">
                  <a:srgbClr val="F6F8FF"/>
                </a:gs>
              </a:gsLst>
              <a:lin ang="5340000" scaled="1"/>
            </a:gradFill>
            <a:ln w="12700">
              <a:noFill/>
              <a:round/>
              <a:headEnd/>
              <a:tailEnd/>
            </a:ln>
            <a:effectLst>
              <a:outerShdw dist="1269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imes" charset="0"/>
                <a:ea typeface="+mn-ea"/>
              </a:endParaRPr>
            </a:p>
          </p:txBody>
        </p:sp>
        <p:sp>
          <p:nvSpPr>
            <p:cNvPr id="5154" name="AutoShape 34"/>
            <p:cNvSpPr>
              <a:spLocks/>
            </p:cNvSpPr>
            <p:nvPr/>
          </p:nvSpPr>
          <p:spPr bwMode="auto">
            <a:xfrm rot="5384338">
              <a:off x="3218751" y="1779408"/>
              <a:ext cx="476302" cy="638164"/>
            </a:xfrm>
            <a:prstGeom prst="rightArrow">
              <a:avLst>
                <a:gd name="adj1" fmla="val 52852"/>
                <a:gd name="adj2" fmla="val 70824"/>
              </a:avLst>
            </a:prstGeom>
            <a:gradFill rotWithShape="0">
              <a:gsLst>
                <a:gs pos="0">
                  <a:srgbClr val="FF9D79"/>
                </a:gs>
                <a:gs pos="100000">
                  <a:srgbClr val="F6F8FF"/>
                </a:gs>
              </a:gsLst>
              <a:lin ang="5340000" scaled="1"/>
            </a:gradFill>
            <a:ln w="12700">
              <a:noFill/>
              <a:round/>
              <a:headEnd/>
              <a:tailEnd/>
            </a:ln>
            <a:effectLst>
              <a:outerShdw dist="1269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imes" charset="0"/>
                <a:ea typeface="+mn-ea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71868" y="2988230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Stem cell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8596" y="4559866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Differentiated cell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00892" y="2143116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Differentiated cell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323342" y="19166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Niche cell</a:t>
            </a:r>
            <a:endParaRPr lang="en-US" dirty="0"/>
          </a:p>
        </p:txBody>
      </p:sp>
      <p:sp>
        <p:nvSpPr>
          <p:cNvPr id="41" name="Multiply 40"/>
          <p:cNvSpPr/>
          <p:nvPr/>
        </p:nvSpPr>
        <p:spPr bwMode="auto">
          <a:xfrm>
            <a:off x="1428728" y="3500438"/>
            <a:ext cx="428628" cy="914400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Plus 41"/>
          <p:cNvSpPr/>
          <p:nvPr/>
        </p:nvSpPr>
        <p:spPr bwMode="auto">
          <a:xfrm>
            <a:off x="1500166" y="2714620"/>
            <a:ext cx="500066" cy="42862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28596" y="166669"/>
            <a:ext cx="4799264" cy="7694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Stem </a:t>
            </a:r>
            <a:r>
              <a:rPr lang="en-US" sz="4400" b="1" dirty="0" smtClean="0">
                <a:solidFill>
                  <a:schemeClr val="tx2"/>
                </a:solidFill>
                <a:latin typeface="Calibri" pitchFamily="34" charset="0"/>
              </a:rPr>
              <a:t>cells &amp; niches </a:t>
            </a:r>
            <a:endParaRPr lang="en-US" sz="4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184150" y="2986088"/>
            <a:ext cx="2779713" cy="2820987"/>
            <a:chOff x="39687" y="3124201"/>
            <a:chExt cx="2779713" cy="2821476"/>
          </a:xfrm>
        </p:grpSpPr>
        <p:sp>
          <p:nvSpPr>
            <p:cNvPr id="211" name="Rounded Rectangle 210"/>
            <p:cNvSpPr/>
            <p:nvPr/>
          </p:nvSpPr>
          <p:spPr bwMode="auto">
            <a:xfrm>
              <a:off x="39687" y="3124201"/>
              <a:ext cx="2779713" cy="2821476"/>
            </a:xfrm>
            <a:prstGeom prst="roundRect">
              <a:avLst>
                <a:gd name="adj" fmla="val 8328"/>
              </a:avLst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52475" y="4941332"/>
              <a:ext cx="833386" cy="542925"/>
              <a:chOff x="4416" y="3984"/>
              <a:chExt cx="288" cy="192"/>
            </a:xfrm>
          </p:grpSpPr>
          <p:sp>
            <p:nvSpPr>
              <p:cNvPr id="35955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56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rot="10800000">
              <a:off x="228600" y="5408057"/>
              <a:ext cx="381000" cy="152400"/>
              <a:chOff x="4416" y="3984"/>
              <a:chExt cx="288" cy="192"/>
            </a:xfrm>
          </p:grpSpPr>
          <p:sp>
            <p:nvSpPr>
              <p:cNvPr id="35953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54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10800000">
              <a:off x="609600" y="5408057"/>
              <a:ext cx="381000" cy="152400"/>
              <a:chOff x="4416" y="3984"/>
              <a:chExt cx="288" cy="192"/>
            </a:xfrm>
          </p:grpSpPr>
          <p:sp>
            <p:nvSpPr>
              <p:cNvPr id="35951" name="Oval 18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52" name="Oval 19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10800000">
              <a:off x="990600" y="5408057"/>
              <a:ext cx="381000" cy="152400"/>
              <a:chOff x="4416" y="3984"/>
              <a:chExt cx="288" cy="192"/>
            </a:xfrm>
          </p:grpSpPr>
          <p:sp>
            <p:nvSpPr>
              <p:cNvPr id="35949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50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10800000">
              <a:off x="1828800" y="5408057"/>
              <a:ext cx="381000" cy="152400"/>
              <a:chOff x="4416" y="3984"/>
              <a:chExt cx="288" cy="192"/>
            </a:xfrm>
          </p:grpSpPr>
          <p:sp>
            <p:nvSpPr>
              <p:cNvPr id="35947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48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144"/>
            <p:cNvGrpSpPr>
              <a:grpSpLocks/>
            </p:cNvGrpSpPr>
            <p:nvPr/>
          </p:nvGrpSpPr>
          <p:grpSpPr bwMode="auto">
            <a:xfrm rot="-5400000">
              <a:off x="1339850" y="5338207"/>
              <a:ext cx="495300" cy="482600"/>
              <a:chOff x="2064" y="4512"/>
              <a:chExt cx="312" cy="304"/>
            </a:xfrm>
          </p:grpSpPr>
          <p:sp>
            <p:nvSpPr>
              <p:cNvPr id="35942" name="Freeform 139"/>
              <p:cNvSpPr>
                <a:spLocks/>
              </p:cNvSpPr>
              <p:nvPr/>
            </p:nvSpPr>
            <p:spPr bwMode="auto">
              <a:xfrm>
                <a:off x="2064" y="4512"/>
                <a:ext cx="312" cy="304"/>
              </a:xfrm>
              <a:custGeom>
                <a:avLst/>
                <a:gdLst>
                  <a:gd name="T0" fmla="*/ 200 w 312"/>
                  <a:gd name="T1" fmla="*/ 8 h 304"/>
                  <a:gd name="T2" fmla="*/ 296 w 312"/>
                  <a:gd name="T3" fmla="*/ 56 h 304"/>
                  <a:gd name="T4" fmla="*/ 296 w 312"/>
                  <a:gd name="T5" fmla="*/ 200 h 304"/>
                  <a:gd name="T6" fmla="*/ 296 w 312"/>
                  <a:gd name="T7" fmla="*/ 248 h 304"/>
                  <a:gd name="T8" fmla="*/ 248 w 312"/>
                  <a:gd name="T9" fmla="*/ 296 h 304"/>
                  <a:gd name="T10" fmla="*/ 152 w 312"/>
                  <a:gd name="T11" fmla="*/ 296 h 304"/>
                  <a:gd name="T12" fmla="*/ 56 w 312"/>
                  <a:gd name="T13" fmla="*/ 296 h 304"/>
                  <a:gd name="T14" fmla="*/ 104 w 312"/>
                  <a:gd name="T15" fmla="*/ 248 h 304"/>
                  <a:gd name="T16" fmla="*/ 56 w 312"/>
                  <a:gd name="T17" fmla="*/ 248 h 304"/>
                  <a:gd name="T18" fmla="*/ 104 w 312"/>
                  <a:gd name="T19" fmla="*/ 200 h 304"/>
                  <a:gd name="T20" fmla="*/ 56 w 312"/>
                  <a:gd name="T21" fmla="*/ 200 h 304"/>
                  <a:gd name="T22" fmla="*/ 104 w 312"/>
                  <a:gd name="T23" fmla="*/ 152 h 304"/>
                  <a:gd name="T24" fmla="*/ 56 w 312"/>
                  <a:gd name="T25" fmla="*/ 152 h 304"/>
                  <a:gd name="T26" fmla="*/ 56 w 312"/>
                  <a:gd name="T27" fmla="*/ 104 h 304"/>
                  <a:gd name="T28" fmla="*/ 56 w 312"/>
                  <a:gd name="T29" fmla="*/ 56 h 304"/>
                  <a:gd name="T30" fmla="*/ 8 w 312"/>
                  <a:gd name="T31" fmla="*/ 8 h 304"/>
                  <a:gd name="T32" fmla="*/ 104 w 312"/>
                  <a:gd name="T33" fmla="*/ 8 h 304"/>
                  <a:gd name="T34" fmla="*/ 200 w 312"/>
                  <a:gd name="T35" fmla="*/ 8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2"/>
                  <a:gd name="T55" fmla="*/ 0 h 304"/>
                  <a:gd name="T56" fmla="*/ 312 w 312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2" h="304">
                    <a:moveTo>
                      <a:pt x="200" y="8"/>
                    </a:moveTo>
                    <a:cubicBezTo>
                      <a:pt x="232" y="16"/>
                      <a:pt x="280" y="24"/>
                      <a:pt x="296" y="56"/>
                    </a:cubicBezTo>
                    <a:cubicBezTo>
                      <a:pt x="312" y="88"/>
                      <a:pt x="296" y="168"/>
                      <a:pt x="296" y="200"/>
                    </a:cubicBezTo>
                    <a:cubicBezTo>
                      <a:pt x="296" y="232"/>
                      <a:pt x="304" y="232"/>
                      <a:pt x="296" y="248"/>
                    </a:cubicBezTo>
                    <a:cubicBezTo>
                      <a:pt x="288" y="264"/>
                      <a:pt x="272" y="288"/>
                      <a:pt x="248" y="296"/>
                    </a:cubicBezTo>
                    <a:cubicBezTo>
                      <a:pt x="224" y="304"/>
                      <a:pt x="184" y="296"/>
                      <a:pt x="152" y="296"/>
                    </a:cubicBezTo>
                    <a:cubicBezTo>
                      <a:pt x="120" y="296"/>
                      <a:pt x="64" y="304"/>
                      <a:pt x="56" y="296"/>
                    </a:cubicBezTo>
                    <a:cubicBezTo>
                      <a:pt x="48" y="288"/>
                      <a:pt x="104" y="256"/>
                      <a:pt x="104" y="248"/>
                    </a:cubicBezTo>
                    <a:cubicBezTo>
                      <a:pt x="104" y="240"/>
                      <a:pt x="56" y="256"/>
                      <a:pt x="56" y="248"/>
                    </a:cubicBezTo>
                    <a:cubicBezTo>
                      <a:pt x="56" y="240"/>
                      <a:pt x="104" y="208"/>
                      <a:pt x="104" y="200"/>
                    </a:cubicBezTo>
                    <a:cubicBezTo>
                      <a:pt x="104" y="192"/>
                      <a:pt x="56" y="208"/>
                      <a:pt x="56" y="200"/>
                    </a:cubicBezTo>
                    <a:cubicBezTo>
                      <a:pt x="56" y="192"/>
                      <a:pt x="104" y="160"/>
                      <a:pt x="104" y="152"/>
                    </a:cubicBezTo>
                    <a:cubicBezTo>
                      <a:pt x="104" y="144"/>
                      <a:pt x="64" y="160"/>
                      <a:pt x="56" y="152"/>
                    </a:cubicBezTo>
                    <a:cubicBezTo>
                      <a:pt x="48" y="144"/>
                      <a:pt x="56" y="120"/>
                      <a:pt x="56" y="104"/>
                    </a:cubicBezTo>
                    <a:cubicBezTo>
                      <a:pt x="56" y="88"/>
                      <a:pt x="64" y="72"/>
                      <a:pt x="56" y="56"/>
                    </a:cubicBezTo>
                    <a:cubicBezTo>
                      <a:pt x="48" y="40"/>
                      <a:pt x="0" y="16"/>
                      <a:pt x="8" y="8"/>
                    </a:cubicBezTo>
                    <a:cubicBezTo>
                      <a:pt x="16" y="0"/>
                      <a:pt x="72" y="8"/>
                      <a:pt x="104" y="8"/>
                    </a:cubicBezTo>
                    <a:cubicBezTo>
                      <a:pt x="136" y="8"/>
                      <a:pt x="168" y="0"/>
                      <a:pt x="200" y="8"/>
                    </a:cubicBezTo>
                    <a:close/>
                  </a:path>
                </a:pathLst>
              </a:custGeom>
              <a:solidFill>
                <a:srgbClr val="FACD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3" name="Oval 140"/>
              <p:cNvSpPr>
                <a:spLocks noChangeArrowheads="1"/>
              </p:cNvSpPr>
              <p:nvPr/>
            </p:nvSpPr>
            <p:spPr bwMode="auto">
              <a:xfrm>
                <a:off x="2256" y="4560"/>
                <a:ext cx="96" cy="96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4" name="Oval 141"/>
              <p:cNvSpPr>
                <a:spLocks noChangeArrowheads="1"/>
              </p:cNvSpPr>
              <p:nvPr/>
            </p:nvSpPr>
            <p:spPr bwMode="auto">
              <a:xfrm>
                <a:off x="2256" y="4752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5" name="Oval 142"/>
              <p:cNvSpPr>
                <a:spLocks noChangeArrowheads="1"/>
              </p:cNvSpPr>
              <p:nvPr/>
            </p:nvSpPr>
            <p:spPr bwMode="auto">
              <a:xfrm>
                <a:off x="2208" y="4656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6" name="Oval 143"/>
              <p:cNvSpPr>
                <a:spLocks noChangeArrowheads="1"/>
              </p:cNvSpPr>
              <p:nvPr/>
            </p:nvSpPr>
            <p:spPr bwMode="auto">
              <a:xfrm>
                <a:off x="2160" y="4560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145"/>
            <p:cNvGrpSpPr>
              <a:grpSpLocks/>
            </p:cNvGrpSpPr>
            <p:nvPr/>
          </p:nvGrpSpPr>
          <p:grpSpPr bwMode="auto">
            <a:xfrm rot="10800000">
              <a:off x="2209800" y="5408057"/>
              <a:ext cx="381000" cy="152400"/>
              <a:chOff x="4416" y="3984"/>
              <a:chExt cx="288" cy="192"/>
            </a:xfrm>
          </p:grpSpPr>
          <p:sp>
            <p:nvSpPr>
              <p:cNvPr id="35940" name="Oval 14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41" name="Oval 14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sp>
          <p:nvSpPr>
            <p:cNvPr id="35939" name="TextBox 219"/>
            <p:cNvSpPr txBox="1">
              <a:spLocks noChangeArrowheads="1"/>
            </p:cNvSpPr>
            <p:nvPr/>
          </p:nvSpPr>
          <p:spPr bwMode="auto">
            <a:xfrm>
              <a:off x="561975" y="3211529"/>
              <a:ext cx="1708150" cy="36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Direct contact</a:t>
              </a:r>
            </a:p>
          </p:txBody>
        </p:sp>
      </p:grpSp>
      <p:grpSp>
        <p:nvGrpSpPr>
          <p:cNvPr id="10" name="Group 223"/>
          <p:cNvGrpSpPr>
            <a:grpSpLocks/>
          </p:cNvGrpSpPr>
          <p:nvPr/>
        </p:nvGrpSpPr>
        <p:grpSpPr bwMode="auto">
          <a:xfrm>
            <a:off x="3232150" y="2971800"/>
            <a:ext cx="2779713" cy="2820988"/>
            <a:chOff x="3163887" y="3109743"/>
            <a:chExt cx="2779713" cy="2821476"/>
          </a:xfrm>
        </p:grpSpPr>
        <p:sp>
          <p:nvSpPr>
            <p:cNvPr id="212" name="Rounded Rectangle 211"/>
            <p:cNvSpPr/>
            <p:nvPr/>
          </p:nvSpPr>
          <p:spPr bwMode="auto">
            <a:xfrm>
              <a:off x="3163887" y="3109743"/>
              <a:ext cx="2779713" cy="2821476"/>
            </a:xfrm>
            <a:prstGeom prst="roundRect">
              <a:avLst>
                <a:gd name="adj" fmla="val 8328"/>
              </a:avLst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905" name="Line 182"/>
            <p:cNvSpPr>
              <a:spLocks noChangeShapeType="1"/>
            </p:cNvSpPr>
            <p:nvPr/>
          </p:nvSpPr>
          <p:spPr bwMode="auto">
            <a:xfrm flipH="1" flipV="1">
              <a:off x="4699000" y="4681775"/>
              <a:ext cx="0" cy="516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 rot="10800000">
              <a:off x="3352800" y="5384875"/>
              <a:ext cx="381000" cy="152400"/>
              <a:chOff x="4416" y="3984"/>
              <a:chExt cx="288" cy="192"/>
            </a:xfrm>
          </p:grpSpPr>
          <p:sp>
            <p:nvSpPr>
              <p:cNvPr id="35929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30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 rot="10800000">
              <a:off x="3733800" y="5384875"/>
              <a:ext cx="381000" cy="152400"/>
              <a:chOff x="4416" y="3984"/>
              <a:chExt cx="288" cy="192"/>
            </a:xfrm>
          </p:grpSpPr>
          <p:sp>
            <p:nvSpPr>
              <p:cNvPr id="35927" name="Oval 18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28" name="Oval 19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 rot="10800000">
              <a:off x="4114800" y="5384875"/>
              <a:ext cx="381000" cy="152400"/>
              <a:chOff x="4416" y="3984"/>
              <a:chExt cx="288" cy="192"/>
            </a:xfrm>
          </p:grpSpPr>
          <p:sp>
            <p:nvSpPr>
              <p:cNvPr id="35925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26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 rot="10800000">
              <a:off x="4953000" y="5384875"/>
              <a:ext cx="381000" cy="152400"/>
              <a:chOff x="4416" y="3984"/>
              <a:chExt cx="288" cy="192"/>
            </a:xfrm>
          </p:grpSpPr>
          <p:sp>
            <p:nvSpPr>
              <p:cNvPr id="35923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24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144"/>
            <p:cNvGrpSpPr>
              <a:grpSpLocks/>
            </p:cNvGrpSpPr>
            <p:nvPr/>
          </p:nvGrpSpPr>
          <p:grpSpPr bwMode="auto">
            <a:xfrm rot="-5400000">
              <a:off x="4464050" y="5315025"/>
              <a:ext cx="495300" cy="482600"/>
              <a:chOff x="2064" y="4512"/>
              <a:chExt cx="312" cy="304"/>
            </a:xfrm>
          </p:grpSpPr>
          <p:sp>
            <p:nvSpPr>
              <p:cNvPr id="35918" name="Freeform 139"/>
              <p:cNvSpPr>
                <a:spLocks/>
              </p:cNvSpPr>
              <p:nvPr/>
            </p:nvSpPr>
            <p:spPr bwMode="auto">
              <a:xfrm>
                <a:off x="2064" y="4512"/>
                <a:ext cx="312" cy="304"/>
              </a:xfrm>
              <a:custGeom>
                <a:avLst/>
                <a:gdLst>
                  <a:gd name="T0" fmla="*/ 200 w 312"/>
                  <a:gd name="T1" fmla="*/ 8 h 304"/>
                  <a:gd name="T2" fmla="*/ 296 w 312"/>
                  <a:gd name="T3" fmla="*/ 56 h 304"/>
                  <a:gd name="T4" fmla="*/ 296 w 312"/>
                  <a:gd name="T5" fmla="*/ 200 h 304"/>
                  <a:gd name="T6" fmla="*/ 296 w 312"/>
                  <a:gd name="T7" fmla="*/ 248 h 304"/>
                  <a:gd name="T8" fmla="*/ 248 w 312"/>
                  <a:gd name="T9" fmla="*/ 296 h 304"/>
                  <a:gd name="T10" fmla="*/ 152 w 312"/>
                  <a:gd name="T11" fmla="*/ 296 h 304"/>
                  <a:gd name="T12" fmla="*/ 56 w 312"/>
                  <a:gd name="T13" fmla="*/ 296 h 304"/>
                  <a:gd name="T14" fmla="*/ 104 w 312"/>
                  <a:gd name="T15" fmla="*/ 248 h 304"/>
                  <a:gd name="T16" fmla="*/ 56 w 312"/>
                  <a:gd name="T17" fmla="*/ 248 h 304"/>
                  <a:gd name="T18" fmla="*/ 104 w 312"/>
                  <a:gd name="T19" fmla="*/ 200 h 304"/>
                  <a:gd name="T20" fmla="*/ 56 w 312"/>
                  <a:gd name="T21" fmla="*/ 200 h 304"/>
                  <a:gd name="T22" fmla="*/ 104 w 312"/>
                  <a:gd name="T23" fmla="*/ 152 h 304"/>
                  <a:gd name="T24" fmla="*/ 56 w 312"/>
                  <a:gd name="T25" fmla="*/ 152 h 304"/>
                  <a:gd name="T26" fmla="*/ 56 w 312"/>
                  <a:gd name="T27" fmla="*/ 104 h 304"/>
                  <a:gd name="T28" fmla="*/ 56 w 312"/>
                  <a:gd name="T29" fmla="*/ 56 h 304"/>
                  <a:gd name="T30" fmla="*/ 8 w 312"/>
                  <a:gd name="T31" fmla="*/ 8 h 304"/>
                  <a:gd name="T32" fmla="*/ 104 w 312"/>
                  <a:gd name="T33" fmla="*/ 8 h 304"/>
                  <a:gd name="T34" fmla="*/ 200 w 312"/>
                  <a:gd name="T35" fmla="*/ 8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2"/>
                  <a:gd name="T55" fmla="*/ 0 h 304"/>
                  <a:gd name="T56" fmla="*/ 312 w 312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2" h="304">
                    <a:moveTo>
                      <a:pt x="200" y="8"/>
                    </a:moveTo>
                    <a:cubicBezTo>
                      <a:pt x="232" y="16"/>
                      <a:pt x="280" y="24"/>
                      <a:pt x="296" y="56"/>
                    </a:cubicBezTo>
                    <a:cubicBezTo>
                      <a:pt x="312" y="88"/>
                      <a:pt x="296" y="168"/>
                      <a:pt x="296" y="200"/>
                    </a:cubicBezTo>
                    <a:cubicBezTo>
                      <a:pt x="296" y="232"/>
                      <a:pt x="304" y="232"/>
                      <a:pt x="296" y="248"/>
                    </a:cubicBezTo>
                    <a:cubicBezTo>
                      <a:pt x="288" y="264"/>
                      <a:pt x="272" y="288"/>
                      <a:pt x="248" y="296"/>
                    </a:cubicBezTo>
                    <a:cubicBezTo>
                      <a:pt x="224" y="304"/>
                      <a:pt x="184" y="296"/>
                      <a:pt x="152" y="296"/>
                    </a:cubicBezTo>
                    <a:cubicBezTo>
                      <a:pt x="120" y="296"/>
                      <a:pt x="64" y="304"/>
                      <a:pt x="56" y="296"/>
                    </a:cubicBezTo>
                    <a:cubicBezTo>
                      <a:pt x="48" y="288"/>
                      <a:pt x="104" y="256"/>
                      <a:pt x="104" y="248"/>
                    </a:cubicBezTo>
                    <a:cubicBezTo>
                      <a:pt x="104" y="240"/>
                      <a:pt x="56" y="256"/>
                      <a:pt x="56" y="248"/>
                    </a:cubicBezTo>
                    <a:cubicBezTo>
                      <a:pt x="56" y="240"/>
                      <a:pt x="104" y="208"/>
                      <a:pt x="104" y="200"/>
                    </a:cubicBezTo>
                    <a:cubicBezTo>
                      <a:pt x="104" y="192"/>
                      <a:pt x="56" y="208"/>
                      <a:pt x="56" y="200"/>
                    </a:cubicBezTo>
                    <a:cubicBezTo>
                      <a:pt x="56" y="192"/>
                      <a:pt x="104" y="160"/>
                      <a:pt x="104" y="152"/>
                    </a:cubicBezTo>
                    <a:cubicBezTo>
                      <a:pt x="104" y="144"/>
                      <a:pt x="64" y="160"/>
                      <a:pt x="56" y="152"/>
                    </a:cubicBezTo>
                    <a:cubicBezTo>
                      <a:pt x="48" y="144"/>
                      <a:pt x="56" y="120"/>
                      <a:pt x="56" y="104"/>
                    </a:cubicBezTo>
                    <a:cubicBezTo>
                      <a:pt x="56" y="88"/>
                      <a:pt x="64" y="72"/>
                      <a:pt x="56" y="56"/>
                    </a:cubicBezTo>
                    <a:cubicBezTo>
                      <a:pt x="48" y="40"/>
                      <a:pt x="0" y="16"/>
                      <a:pt x="8" y="8"/>
                    </a:cubicBezTo>
                    <a:cubicBezTo>
                      <a:pt x="16" y="0"/>
                      <a:pt x="72" y="8"/>
                      <a:pt x="104" y="8"/>
                    </a:cubicBezTo>
                    <a:cubicBezTo>
                      <a:pt x="136" y="8"/>
                      <a:pt x="168" y="0"/>
                      <a:pt x="200" y="8"/>
                    </a:cubicBezTo>
                    <a:close/>
                  </a:path>
                </a:pathLst>
              </a:custGeom>
              <a:solidFill>
                <a:srgbClr val="FACD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19" name="Oval 140"/>
              <p:cNvSpPr>
                <a:spLocks noChangeArrowheads="1"/>
              </p:cNvSpPr>
              <p:nvPr/>
            </p:nvSpPr>
            <p:spPr bwMode="auto">
              <a:xfrm>
                <a:off x="2256" y="4560"/>
                <a:ext cx="96" cy="96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20" name="Oval 141"/>
              <p:cNvSpPr>
                <a:spLocks noChangeArrowheads="1"/>
              </p:cNvSpPr>
              <p:nvPr/>
            </p:nvSpPr>
            <p:spPr bwMode="auto">
              <a:xfrm>
                <a:off x="2256" y="4752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21" name="Oval 142"/>
              <p:cNvSpPr>
                <a:spLocks noChangeArrowheads="1"/>
              </p:cNvSpPr>
              <p:nvPr/>
            </p:nvSpPr>
            <p:spPr bwMode="auto">
              <a:xfrm>
                <a:off x="2208" y="4656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22" name="Oval 143"/>
              <p:cNvSpPr>
                <a:spLocks noChangeArrowheads="1"/>
              </p:cNvSpPr>
              <p:nvPr/>
            </p:nvSpPr>
            <p:spPr bwMode="auto">
              <a:xfrm>
                <a:off x="2160" y="4560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45"/>
            <p:cNvGrpSpPr>
              <a:grpSpLocks/>
            </p:cNvGrpSpPr>
            <p:nvPr/>
          </p:nvGrpSpPr>
          <p:grpSpPr bwMode="auto">
            <a:xfrm rot="10800000">
              <a:off x="5334000" y="5384875"/>
              <a:ext cx="381000" cy="152400"/>
              <a:chOff x="4416" y="3984"/>
              <a:chExt cx="288" cy="192"/>
            </a:xfrm>
          </p:grpSpPr>
          <p:sp>
            <p:nvSpPr>
              <p:cNvPr id="35916" name="Oval 14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17" name="Oval 14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4191000" y="4029075"/>
              <a:ext cx="833386" cy="542925"/>
              <a:chOff x="4416" y="3984"/>
              <a:chExt cx="288" cy="192"/>
            </a:xfrm>
          </p:grpSpPr>
          <p:sp>
            <p:nvSpPr>
              <p:cNvPr id="35914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15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5913" name="TextBox 220"/>
            <p:cNvSpPr txBox="1">
              <a:spLocks noChangeArrowheads="1"/>
            </p:cNvSpPr>
            <p:nvPr/>
          </p:nvSpPr>
          <p:spPr bwMode="auto">
            <a:xfrm>
              <a:off x="3686175" y="3200246"/>
              <a:ext cx="1835150" cy="36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Soluble factors</a:t>
              </a:r>
            </a:p>
          </p:txBody>
        </p:sp>
      </p:grpSp>
      <p:grpSp>
        <p:nvGrpSpPr>
          <p:cNvPr id="18" name="Group 224"/>
          <p:cNvGrpSpPr>
            <a:grpSpLocks/>
          </p:cNvGrpSpPr>
          <p:nvPr/>
        </p:nvGrpSpPr>
        <p:grpSpPr bwMode="auto">
          <a:xfrm>
            <a:off x="6229350" y="2984500"/>
            <a:ext cx="2779713" cy="2820988"/>
            <a:chOff x="6324600" y="3122124"/>
            <a:chExt cx="2779713" cy="2821476"/>
          </a:xfrm>
        </p:grpSpPr>
        <p:sp>
          <p:nvSpPr>
            <p:cNvPr id="213" name="Rounded Rectangle 212"/>
            <p:cNvSpPr/>
            <p:nvPr/>
          </p:nvSpPr>
          <p:spPr bwMode="auto">
            <a:xfrm>
              <a:off x="6324600" y="3122124"/>
              <a:ext cx="2779713" cy="2821476"/>
            </a:xfrm>
            <a:prstGeom prst="roundRect">
              <a:avLst>
                <a:gd name="adj" fmla="val 8328"/>
              </a:avLst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157"/>
            <p:cNvGrpSpPr>
              <a:grpSpLocks/>
            </p:cNvGrpSpPr>
            <p:nvPr/>
          </p:nvGrpSpPr>
          <p:grpSpPr bwMode="auto">
            <a:xfrm>
              <a:off x="7467600" y="4572000"/>
              <a:ext cx="990600" cy="381000"/>
              <a:chOff x="1152" y="3552"/>
              <a:chExt cx="864" cy="440"/>
            </a:xfrm>
          </p:grpSpPr>
          <p:sp>
            <p:nvSpPr>
              <p:cNvPr id="35902" name="Freeform 155"/>
              <p:cNvSpPr>
                <a:spLocks/>
              </p:cNvSpPr>
              <p:nvPr/>
            </p:nvSpPr>
            <p:spPr bwMode="auto">
              <a:xfrm>
                <a:off x="1152" y="3552"/>
                <a:ext cx="864" cy="440"/>
              </a:xfrm>
              <a:custGeom>
                <a:avLst/>
                <a:gdLst>
                  <a:gd name="T0" fmla="*/ 32 w 864"/>
                  <a:gd name="T1" fmla="*/ 192 h 440"/>
                  <a:gd name="T2" fmla="*/ 272 w 864"/>
                  <a:gd name="T3" fmla="*/ 192 h 440"/>
                  <a:gd name="T4" fmla="*/ 368 w 864"/>
                  <a:gd name="T5" fmla="*/ 96 h 440"/>
                  <a:gd name="T6" fmla="*/ 464 w 864"/>
                  <a:gd name="T7" fmla="*/ 48 h 440"/>
                  <a:gd name="T8" fmla="*/ 656 w 864"/>
                  <a:gd name="T9" fmla="*/ 0 h 440"/>
                  <a:gd name="T10" fmla="*/ 608 w 864"/>
                  <a:gd name="T11" fmla="*/ 48 h 440"/>
                  <a:gd name="T12" fmla="*/ 656 w 864"/>
                  <a:gd name="T13" fmla="*/ 144 h 440"/>
                  <a:gd name="T14" fmla="*/ 848 w 864"/>
                  <a:gd name="T15" fmla="*/ 144 h 440"/>
                  <a:gd name="T16" fmla="*/ 752 w 864"/>
                  <a:gd name="T17" fmla="*/ 192 h 440"/>
                  <a:gd name="T18" fmla="*/ 608 w 864"/>
                  <a:gd name="T19" fmla="*/ 192 h 440"/>
                  <a:gd name="T20" fmla="*/ 560 w 864"/>
                  <a:gd name="T21" fmla="*/ 336 h 440"/>
                  <a:gd name="T22" fmla="*/ 560 w 864"/>
                  <a:gd name="T23" fmla="*/ 384 h 440"/>
                  <a:gd name="T24" fmla="*/ 512 w 864"/>
                  <a:gd name="T25" fmla="*/ 336 h 440"/>
                  <a:gd name="T26" fmla="*/ 320 w 864"/>
                  <a:gd name="T27" fmla="*/ 432 h 440"/>
                  <a:gd name="T28" fmla="*/ 272 w 864"/>
                  <a:gd name="T29" fmla="*/ 384 h 440"/>
                  <a:gd name="T30" fmla="*/ 128 w 864"/>
                  <a:gd name="T31" fmla="*/ 336 h 440"/>
                  <a:gd name="T32" fmla="*/ 80 w 864"/>
                  <a:gd name="T33" fmla="*/ 384 h 440"/>
                  <a:gd name="T34" fmla="*/ 128 w 864"/>
                  <a:gd name="T35" fmla="*/ 288 h 440"/>
                  <a:gd name="T36" fmla="*/ 80 w 864"/>
                  <a:gd name="T37" fmla="*/ 240 h 440"/>
                  <a:gd name="T38" fmla="*/ 32 w 864"/>
                  <a:gd name="T39" fmla="*/ 192 h 4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64"/>
                  <a:gd name="T61" fmla="*/ 0 h 440"/>
                  <a:gd name="T62" fmla="*/ 864 w 864"/>
                  <a:gd name="T63" fmla="*/ 440 h 4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64" h="440">
                    <a:moveTo>
                      <a:pt x="32" y="192"/>
                    </a:moveTo>
                    <a:cubicBezTo>
                      <a:pt x="64" y="184"/>
                      <a:pt x="216" y="208"/>
                      <a:pt x="272" y="192"/>
                    </a:cubicBezTo>
                    <a:cubicBezTo>
                      <a:pt x="328" y="176"/>
                      <a:pt x="336" y="120"/>
                      <a:pt x="368" y="96"/>
                    </a:cubicBezTo>
                    <a:cubicBezTo>
                      <a:pt x="400" y="72"/>
                      <a:pt x="416" y="64"/>
                      <a:pt x="464" y="48"/>
                    </a:cubicBezTo>
                    <a:cubicBezTo>
                      <a:pt x="512" y="32"/>
                      <a:pt x="632" y="0"/>
                      <a:pt x="656" y="0"/>
                    </a:cubicBezTo>
                    <a:cubicBezTo>
                      <a:pt x="680" y="0"/>
                      <a:pt x="608" y="24"/>
                      <a:pt x="608" y="48"/>
                    </a:cubicBezTo>
                    <a:cubicBezTo>
                      <a:pt x="608" y="72"/>
                      <a:pt x="616" y="128"/>
                      <a:pt x="656" y="144"/>
                    </a:cubicBezTo>
                    <a:cubicBezTo>
                      <a:pt x="696" y="160"/>
                      <a:pt x="832" y="136"/>
                      <a:pt x="848" y="144"/>
                    </a:cubicBezTo>
                    <a:cubicBezTo>
                      <a:pt x="864" y="152"/>
                      <a:pt x="792" y="184"/>
                      <a:pt x="752" y="192"/>
                    </a:cubicBezTo>
                    <a:cubicBezTo>
                      <a:pt x="712" y="200"/>
                      <a:pt x="640" y="168"/>
                      <a:pt x="608" y="192"/>
                    </a:cubicBezTo>
                    <a:cubicBezTo>
                      <a:pt x="576" y="216"/>
                      <a:pt x="568" y="304"/>
                      <a:pt x="560" y="336"/>
                    </a:cubicBezTo>
                    <a:cubicBezTo>
                      <a:pt x="552" y="368"/>
                      <a:pt x="568" y="384"/>
                      <a:pt x="560" y="384"/>
                    </a:cubicBezTo>
                    <a:cubicBezTo>
                      <a:pt x="552" y="384"/>
                      <a:pt x="552" y="328"/>
                      <a:pt x="512" y="336"/>
                    </a:cubicBezTo>
                    <a:cubicBezTo>
                      <a:pt x="472" y="344"/>
                      <a:pt x="360" y="424"/>
                      <a:pt x="320" y="432"/>
                    </a:cubicBezTo>
                    <a:cubicBezTo>
                      <a:pt x="280" y="440"/>
                      <a:pt x="304" y="400"/>
                      <a:pt x="272" y="384"/>
                    </a:cubicBezTo>
                    <a:cubicBezTo>
                      <a:pt x="240" y="368"/>
                      <a:pt x="160" y="336"/>
                      <a:pt x="128" y="336"/>
                    </a:cubicBezTo>
                    <a:cubicBezTo>
                      <a:pt x="96" y="336"/>
                      <a:pt x="80" y="392"/>
                      <a:pt x="80" y="384"/>
                    </a:cubicBezTo>
                    <a:cubicBezTo>
                      <a:pt x="80" y="376"/>
                      <a:pt x="128" y="312"/>
                      <a:pt x="128" y="288"/>
                    </a:cubicBezTo>
                    <a:cubicBezTo>
                      <a:pt x="128" y="264"/>
                      <a:pt x="96" y="256"/>
                      <a:pt x="80" y="240"/>
                    </a:cubicBezTo>
                    <a:cubicBezTo>
                      <a:pt x="64" y="224"/>
                      <a:pt x="0" y="200"/>
                      <a:pt x="32" y="192"/>
                    </a:cubicBezTo>
                    <a:close/>
                  </a:path>
                </a:pathLst>
              </a:custGeom>
              <a:solidFill>
                <a:srgbClr val="DB564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3" name="Oval 156"/>
              <p:cNvSpPr>
                <a:spLocks noChangeArrowheads="1"/>
              </p:cNvSpPr>
              <p:nvPr/>
            </p:nvSpPr>
            <p:spPr bwMode="auto">
              <a:xfrm rot="-1381783">
                <a:off x="1440" y="3792"/>
                <a:ext cx="240" cy="48"/>
              </a:xfrm>
              <a:prstGeom prst="ellipse">
                <a:avLst/>
              </a:prstGeom>
              <a:gradFill rotWithShape="0">
                <a:gsLst>
                  <a:gs pos="0">
                    <a:srgbClr val="DB564C"/>
                  </a:gs>
                  <a:gs pos="100000">
                    <a:srgbClr val="65282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10800000">
              <a:off x="6579029" y="5372100"/>
              <a:ext cx="381000" cy="152400"/>
              <a:chOff x="4416" y="3984"/>
              <a:chExt cx="288" cy="192"/>
            </a:xfrm>
          </p:grpSpPr>
          <p:sp>
            <p:nvSpPr>
              <p:cNvPr id="35900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01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 rot="10800000">
              <a:off x="6960029" y="5372100"/>
              <a:ext cx="381000" cy="152400"/>
              <a:chOff x="4416" y="3984"/>
              <a:chExt cx="288" cy="192"/>
            </a:xfrm>
          </p:grpSpPr>
          <p:sp>
            <p:nvSpPr>
              <p:cNvPr id="35898" name="Oval 18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99" name="Oval 19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10800000">
              <a:off x="7341029" y="5372100"/>
              <a:ext cx="381000" cy="152400"/>
              <a:chOff x="4416" y="3984"/>
              <a:chExt cx="288" cy="192"/>
            </a:xfrm>
          </p:grpSpPr>
          <p:sp>
            <p:nvSpPr>
              <p:cNvPr id="35896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97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 rot="10800000">
              <a:off x="8179229" y="5372100"/>
              <a:ext cx="381000" cy="152400"/>
              <a:chOff x="4416" y="3984"/>
              <a:chExt cx="288" cy="192"/>
            </a:xfrm>
          </p:grpSpPr>
          <p:sp>
            <p:nvSpPr>
              <p:cNvPr id="35894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95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44"/>
            <p:cNvGrpSpPr>
              <a:grpSpLocks/>
            </p:cNvGrpSpPr>
            <p:nvPr/>
          </p:nvGrpSpPr>
          <p:grpSpPr bwMode="auto">
            <a:xfrm rot="-5400000">
              <a:off x="7690279" y="5302250"/>
              <a:ext cx="495300" cy="482600"/>
              <a:chOff x="2064" y="4512"/>
              <a:chExt cx="312" cy="304"/>
            </a:xfrm>
          </p:grpSpPr>
          <p:sp>
            <p:nvSpPr>
              <p:cNvPr id="35889" name="Freeform 139"/>
              <p:cNvSpPr>
                <a:spLocks/>
              </p:cNvSpPr>
              <p:nvPr/>
            </p:nvSpPr>
            <p:spPr bwMode="auto">
              <a:xfrm>
                <a:off x="2064" y="4512"/>
                <a:ext cx="312" cy="304"/>
              </a:xfrm>
              <a:custGeom>
                <a:avLst/>
                <a:gdLst>
                  <a:gd name="T0" fmla="*/ 200 w 312"/>
                  <a:gd name="T1" fmla="*/ 8 h 304"/>
                  <a:gd name="T2" fmla="*/ 296 w 312"/>
                  <a:gd name="T3" fmla="*/ 56 h 304"/>
                  <a:gd name="T4" fmla="*/ 296 w 312"/>
                  <a:gd name="T5" fmla="*/ 200 h 304"/>
                  <a:gd name="T6" fmla="*/ 296 w 312"/>
                  <a:gd name="T7" fmla="*/ 248 h 304"/>
                  <a:gd name="T8" fmla="*/ 248 w 312"/>
                  <a:gd name="T9" fmla="*/ 296 h 304"/>
                  <a:gd name="T10" fmla="*/ 152 w 312"/>
                  <a:gd name="T11" fmla="*/ 296 h 304"/>
                  <a:gd name="T12" fmla="*/ 56 w 312"/>
                  <a:gd name="T13" fmla="*/ 296 h 304"/>
                  <a:gd name="T14" fmla="*/ 104 w 312"/>
                  <a:gd name="T15" fmla="*/ 248 h 304"/>
                  <a:gd name="T16" fmla="*/ 56 w 312"/>
                  <a:gd name="T17" fmla="*/ 248 h 304"/>
                  <a:gd name="T18" fmla="*/ 104 w 312"/>
                  <a:gd name="T19" fmla="*/ 200 h 304"/>
                  <a:gd name="T20" fmla="*/ 56 w 312"/>
                  <a:gd name="T21" fmla="*/ 200 h 304"/>
                  <a:gd name="T22" fmla="*/ 104 w 312"/>
                  <a:gd name="T23" fmla="*/ 152 h 304"/>
                  <a:gd name="T24" fmla="*/ 56 w 312"/>
                  <a:gd name="T25" fmla="*/ 152 h 304"/>
                  <a:gd name="T26" fmla="*/ 56 w 312"/>
                  <a:gd name="T27" fmla="*/ 104 h 304"/>
                  <a:gd name="T28" fmla="*/ 56 w 312"/>
                  <a:gd name="T29" fmla="*/ 56 h 304"/>
                  <a:gd name="T30" fmla="*/ 8 w 312"/>
                  <a:gd name="T31" fmla="*/ 8 h 304"/>
                  <a:gd name="T32" fmla="*/ 104 w 312"/>
                  <a:gd name="T33" fmla="*/ 8 h 304"/>
                  <a:gd name="T34" fmla="*/ 200 w 312"/>
                  <a:gd name="T35" fmla="*/ 8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2"/>
                  <a:gd name="T55" fmla="*/ 0 h 304"/>
                  <a:gd name="T56" fmla="*/ 312 w 312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2" h="304">
                    <a:moveTo>
                      <a:pt x="200" y="8"/>
                    </a:moveTo>
                    <a:cubicBezTo>
                      <a:pt x="232" y="16"/>
                      <a:pt x="280" y="24"/>
                      <a:pt x="296" y="56"/>
                    </a:cubicBezTo>
                    <a:cubicBezTo>
                      <a:pt x="312" y="88"/>
                      <a:pt x="296" y="168"/>
                      <a:pt x="296" y="200"/>
                    </a:cubicBezTo>
                    <a:cubicBezTo>
                      <a:pt x="296" y="232"/>
                      <a:pt x="304" y="232"/>
                      <a:pt x="296" y="248"/>
                    </a:cubicBezTo>
                    <a:cubicBezTo>
                      <a:pt x="288" y="264"/>
                      <a:pt x="272" y="288"/>
                      <a:pt x="248" y="296"/>
                    </a:cubicBezTo>
                    <a:cubicBezTo>
                      <a:pt x="224" y="304"/>
                      <a:pt x="184" y="296"/>
                      <a:pt x="152" y="296"/>
                    </a:cubicBezTo>
                    <a:cubicBezTo>
                      <a:pt x="120" y="296"/>
                      <a:pt x="64" y="304"/>
                      <a:pt x="56" y="296"/>
                    </a:cubicBezTo>
                    <a:cubicBezTo>
                      <a:pt x="48" y="288"/>
                      <a:pt x="104" y="256"/>
                      <a:pt x="104" y="248"/>
                    </a:cubicBezTo>
                    <a:cubicBezTo>
                      <a:pt x="104" y="240"/>
                      <a:pt x="56" y="256"/>
                      <a:pt x="56" y="248"/>
                    </a:cubicBezTo>
                    <a:cubicBezTo>
                      <a:pt x="56" y="240"/>
                      <a:pt x="104" y="208"/>
                      <a:pt x="104" y="200"/>
                    </a:cubicBezTo>
                    <a:cubicBezTo>
                      <a:pt x="104" y="192"/>
                      <a:pt x="56" y="208"/>
                      <a:pt x="56" y="200"/>
                    </a:cubicBezTo>
                    <a:cubicBezTo>
                      <a:pt x="56" y="192"/>
                      <a:pt x="104" y="160"/>
                      <a:pt x="104" y="152"/>
                    </a:cubicBezTo>
                    <a:cubicBezTo>
                      <a:pt x="104" y="144"/>
                      <a:pt x="64" y="160"/>
                      <a:pt x="56" y="152"/>
                    </a:cubicBezTo>
                    <a:cubicBezTo>
                      <a:pt x="48" y="144"/>
                      <a:pt x="56" y="120"/>
                      <a:pt x="56" y="104"/>
                    </a:cubicBezTo>
                    <a:cubicBezTo>
                      <a:pt x="56" y="88"/>
                      <a:pt x="64" y="72"/>
                      <a:pt x="56" y="56"/>
                    </a:cubicBezTo>
                    <a:cubicBezTo>
                      <a:pt x="48" y="40"/>
                      <a:pt x="0" y="16"/>
                      <a:pt x="8" y="8"/>
                    </a:cubicBezTo>
                    <a:cubicBezTo>
                      <a:pt x="16" y="0"/>
                      <a:pt x="72" y="8"/>
                      <a:pt x="104" y="8"/>
                    </a:cubicBezTo>
                    <a:cubicBezTo>
                      <a:pt x="136" y="8"/>
                      <a:pt x="168" y="0"/>
                      <a:pt x="200" y="8"/>
                    </a:cubicBezTo>
                    <a:close/>
                  </a:path>
                </a:pathLst>
              </a:custGeom>
              <a:solidFill>
                <a:srgbClr val="FACD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0" name="Oval 140"/>
              <p:cNvSpPr>
                <a:spLocks noChangeArrowheads="1"/>
              </p:cNvSpPr>
              <p:nvPr/>
            </p:nvSpPr>
            <p:spPr bwMode="auto">
              <a:xfrm>
                <a:off x="2256" y="4560"/>
                <a:ext cx="96" cy="96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1" name="Oval 141"/>
              <p:cNvSpPr>
                <a:spLocks noChangeArrowheads="1"/>
              </p:cNvSpPr>
              <p:nvPr/>
            </p:nvSpPr>
            <p:spPr bwMode="auto">
              <a:xfrm>
                <a:off x="2256" y="4752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2" name="Oval 142"/>
              <p:cNvSpPr>
                <a:spLocks noChangeArrowheads="1"/>
              </p:cNvSpPr>
              <p:nvPr/>
            </p:nvSpPr>
            <p:spPr bwMode="auto">
              <a:xfrm>
                <a:off x="2208" y="4656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3" name="Oval 143"/>
              <p:cNvSpPr>
                <a:spLocks noChangeArrowheads="1"/>
              </p:cNvSpPr>
              <p:nvPr/>
            </p:nvSpPr>
            <p:spPr bwMode="auto">
              <a:xfrm>
                <a:off x="2160" y="4560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45"/>
            <p:cNvGrpSpPr>
              <a:grpSpLocks/>
            </p:cNvGrpSpPr>
            <p:nvPr/>
          </p:nvGrpSpPr>
          <p:grpSpPr bwMode="auto">
            <a:xfrm rot="10800000">
              <a:off x="8560229" y="5372100"/>
              <a:ext cx="381000" cy="152400"/>
              <a:chOff x="4416" y="3984"/>
              <a:chExt cx="288" cy="192"/>
            </a:xfrm>
          </p:grpSpPr>
          <p:sp>
            <p:nvSpPr>
              <p:cNvPr id="35887" name="Oval 14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88" name="Oval 14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7472414" y="3657600"/>
              <a:ext cx="833386" cy="542925"/>
              <a:chOff x="4416" y="3984"/>
              <a:chExt cx="288" cy="192"/>
            </a:xfrm>
          </p:grpSpPr>
          <p:sp>
            <p:nvSpPr>
              <p:cNvPr id="35885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  <p:sp>
            <p:nvSpPr>
              <p:cNvPr id="35886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</p:grpSp>
        <p:sp>
          <p:nvSpPr>
            <p:cNvPr id="35882" name="Line 182"/>
            <p:cNvSpPr>
              <a:spLocks noChangeShapeType="1"/>
            </p:cNvSpPr>
            <p:nvPr/>
          </p:nvSpPr>
          <p:spPr bwMode="auto">
            <a:xfrm flipH="1" flipV="1">
              <a:off x="7924800" y="4953000"/>
              <a:ext cx="0" cy="291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82"/>
            <p:cNvSpPr>
              <a:spLocks noChangeShapeType="1"/>
            </p:cNvSpPr>
            <p:nvPr/>
          </p:nvSpPr>
          <p:spPr bwMode="auto">
            <a:xfrm flipH="1" flipV="1">
              <a:off x="7924800" y="4280619"/>
              <a:ext cx="0" cy="291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TextBox 221"/>
            <p:cNvSpPr txBox="1">
              <a:spLocks noChangeArrowheads="1"/>
            </p:cNvSpPr>
            <p:nvPr/>
          </p:nvSpPr>
          <p:spPr bwMode="auto">
            <a:xfrm>
              <a:off x="6757988" y="3199925"/>
              <a:ext cx="1987550" cy="36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Intermediate cell</a:t>
              </a:r>
            </a:p>
          </p:txBody>
        </p:sp>
      </p:grpSp>
      <p:grpSp>
        <p:nvGrpSpPr>
          <p:cNvPr id="27" name="Group 145"/>
          <p:cNvGrpSpPr>
            <a:grpSpLocks/>
          </p:cNvGrpSpPr>
          <p:nvPr/>
        </p:nvGrpSpPr>
        <p:grpSpPr bwMode="auto">
          <a:xfrm rot="10800000">
            <a:off x="7607300" y="2057400"/>
            <a:ext cx="381000" cy="152400"/>
            <a:chOff x="4416" y="3984"/>
            <a:chExt cx="288" cy="192"/>
          </a:xfrm>
        </p:grpSpPr>
        <p:sp>
          <p:nvSpPr>
            <p:cNvPr id="35865" name="Oval 146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rgbClr val="FFBF9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GB"/>
            </a:p>
          </p:txBody>
        </p:sp>
        <p:sp>
          <p:nvSpPr>
            <p:cNvPr id="35866" name="Oval 147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rgbClr val="FFBF97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GB"/>
            </a:p>
          </p:txBody>
        </p:sp>
      </p:grpSp>
      <p:grpSp>
        <p:nvGrpSpPr>
          <p:cNvPr id="28" name="Group 116"/>
          <p:cNvGrpSpPr/>
          <p:nvPr/>
        </p:nvGrpSpPr>
        <p:grpSpPr>
          <a:xfrm>
            <a:off x="5705475" y="990600"/>
            <a:ext cx="3044825" cy="1311275"/>
            <a:chOff x="5705475" y="990600"/>
            <a:chExt cx="3044825" cy="1311275"/>
          </a:xfrm>
        </p:grpSpPr>
        <p:sp>
          <p:nvSpPr>
            <p:cNvPr id="35846" name="Line 177"/>
            <p:cNvSpPr>
              <a:spLocks noChangeShapeType="1"/>
            </p:cNvSpPr>
            <p:nvPr/>
          </p:nvSpPr>
          <p:spPr bwMode="auto">
            <a:xfrm>
              <a:off x="7975600" y="1609725"/>
              <a:ext cx="330200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Text Box 198"/>
            <p:cNvSpPr txBox="1">
              <a:spLocks noChangeArrowheads="1"/>
            </p:cNvSpPr>
            <p:nvPr/>
          </p:nvSpPr>
          <p:spPr bwMode="auto">
            <a:xfrm>
              <a:off x="5943600" y="1066800"/>
              <a:ext cx="1109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stem cell</a:t>
              </a:r>
            </a:p>
          </p:txBody>
        </p: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 rot="10800000">
              <a:off x="6450013" y="2057400"/>
              <a:ext cx="381000" cy="152400"/>
              <a:chOff x="4416" y="3984"/>
              <a:chExt cx="288" cy="192"/>
            </a:xfrm>
          </p:grpSpPr>
          <p:sp>
            <p:nvSpPr>
              <p:cNvPr id="35871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72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 rot="10800000">
              <a:off x="6831013" y="2057400"/>
              <a:ext cx="381000" cy="152400"/>
              <a:chOff x="4416" y="3984"/>
              <a:chExt cx="288" cy="192"/>
            </a:xfrm>
          </p:grpSpPr>
          <p:sp>
            <p:nvSpPr>
              <p:cNvPr id="35869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70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 rot="10800000">
              <a:off x="7226300" y="2057400"/>
              <a:ext cx="381000" cy="152400"/>
              <a:chOff x="4416" y="3984"/>
              <a:chExt cx="288" cy="192"/>
            </a:xfrm>
          </p:grpSpPr>
          <p:sp>
            <p:nvSpPr>
              <p:cNvPr id="35867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68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5840" name="Group 148"/>
            <p:cNvGrpSpPr>
              <a:grpSpLocks/>
            </p:cNvGrpSpPr>
            <p:nvPr/>
          </p:nvGrpSpPr>
          <p:grpSpPr bwMode="auto">
            <a:xfrm rot="10800000">
              <a:off x="7988300" y="2057400"/>
              <a:ext cx="381000" cy="152400"/>
              <a:chOff x="4416" y="3984"/>
              <a:chExt cx="288" cy="192"/>
            </a:xfrm>
          </p:grpSpPr>
          <p:sp>
            <p:nvSpPr>
              <p:cNvPr id="35863" name="Oval 149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64" name="Oval 150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5841" name="Group 151"/>
            <p:cNvGrpSpPr>
              <a:grpSpLocks/>
            </p:cNvGrpSpPr>
            <p:nvPr/>
          </p:nvGrpSpPr>
          <p:grpSpPr bwMode="auto">
            <a:xfrm rot="10800000">
              <a:off x="8369300" y="2057400"/>
              <a:ext cx="381000" cy="152400"/>
              <a:chOff x="4416" y="3984"/>
              <a:chExt cx="288" cy="192"/>
            </a:xfrm>
          </p:grpSpPr>
          <p:sp>
            <p:nvSpPr>
              <p:cNvPr id="35861" name="Oval 152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62" name="Oval 153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5843" name="Group 5"/>
            <p:cNvGrpSpPr>
              <a:grpSpLocks/>
            </p:cNvGrpSpPr>
            <p:nvPr/>
          </p:nvGrpSpPr>
          <p:grpSpPr bwMode="auto">
            <a:xfrm>
              <a:off x="7207250" y="990600"/>
              <a:ext cx="833438" cy="542925"/>
              <a:chOff x="4416" y="3984"/>
              <a:chExt cx="288" cy="192"/>
            </a:xfrm>
          </p:grpSpPr>
          <p:sp>
            <p:nvSpPr>
              <p:cNvPr id="35859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  <p:sp>
            <p:nvSpPr>
              <p:cNvPr id="35860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</p:grpSp>
        <p:sp>
          <p:nvSpPr>
            <p:cNvPr id="35855" name="Text Box 198"/>
            <p:cNvSpPr txBox="1">
              <a:spLocks noChangeArrowheads="1"/>
            </p:cNvSpPr>
            <p:nvPr/>
          </p:nvSpPr>
          <p:spPr bwMode="auto">
            <a:xfrm>
              <a:off x="5705475" y="1905000"/>
              <a:ext cx="7445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niche</a:t>
              </a:r>
            </a:p>
          </p:txBody>
        </p:sp>
        <p:sp>
          <p:nvSpPr>
            <p:cNvPr id="35856" name="Line 177"/>
            <p:cNvSpPr>
              <a:spLocks noChangeShapeType="1"/>
            </p:cNvSpPr>
            <p:nvPr/>
          </p:nvSpPr>
          <p:spPr bwMode="auto">
            <a:xfrm flipH="1">
              <a:off x="6934200" y="1609725"/>
              <a:ext cx="330200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77"/>
            <p:cNvSpPr>
              <a:spLocks noChangeShapeType="1"/>
            </p:cNvSpPr>
            <p:nvPr/>
          </p:nvSpPr>
          <p:spPr bwMode="auto">
            <a:xfrm flipH="1">
              <a:off x="7620000" y="1614488"/>
              <a:ext cx="0" cy="363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600" dirty="0" smtClean="0"/>
              <a:t>Stem cell choice??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929330"/>
          </a:xfrm>
        </p:spPr>
        <p:txBody>
          <a:bodyPr/>
          <a:lstStyle/>
          <a:p>
            <a:r>
              <a:rPr lang="en-US" sz="2400" dirty="0" smtClean="0"/>
              <a:t> The choice of a stem cell to undergo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self-renewal </a:t>
            </a:r>
            <a:r>
              <a:rPr lang="en-US" sz="2400" dirty="0" smtClean="0"/>
              <a:t>is carried out by two cell division mechanisms, which fulfill two different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requests by the tissue</a:t>
            </a:r>
            <a:r>
              <a:rPr lang="en-US" sz="2400" dirty="0" smtClean="0"/>
              <a:t>: </a:t>
            </a:r>
          </a:p>
          <a:p>
            <a:r>
              <a:rPr lang="en-US" sz="2400" b="1" u="sng" dirty="0" err="1" smtClean="0">
                <a:solidFill>
                  <a:srgbClr val="990000"/>
                </a:solidFill>
              </a:rPr>
              <a:t>i</a:t>
            </a:r>
            <a:r>
              <a:rPr lang="en-US" sz="2400" b="1" u="sng" dirty="0" smtClean="0">
                <a:solidFill>
                  <a:srgbClr val="990000"/>
                </a:solidFill>
              </a:rPr>
              <a:t>) Asymmetric self-renewal</a:t>
            </a:r>
            <a:r>
              <a:rPr lang="en-US" sz="2400" dirty="0" smtClean="0">
                <a:solidFill>
                  <a:srgbClr val="990000"/>
                </a:solidFill>
              </a:rPr>
              <a:t>, in which each stem cell divides into one stem and one differentiated cell, allows maintaining a constant number of stem cells, which is generally sufficient </a:t>
            </a:r>
            <a:r>
              <a:rPr lang="en-US" sz="2400" b="1" i="1" dirty="0" smtClean="0">
                <a:solidFill>
                  <a:srgbClr val="990000"/>
                </a:solidFill>
              </a:rPr>
              <a:t>under physiological conditions</a:t>
            </a:r>
            <a:r>
              <a:rPr lang="en-US" sz="2400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ii) Symmetric self-renewal</a:t>
            </a:r>
            <a:r>
              <a:rPr lang="en-US" sz="2400" dirty="0" smtClean="0">
                <a:solidFill>
                  <a:srgbClr val="002060"/>
                </a:solidFill>
              </a:rPr>
              <a:t>, in which each stem cell originates two daughter stem cells, leads to an expansion of the stem cell pool, a condition required </a:t>
            </a:r>
            <a:r>
              <a:rPr lang="en-US" sz="2400" b="1" i="1" dirty="0" smtClean="0">
                <a:solidFill>
                  <a:srgbClr val="002060"/>
                </a:solidFill>
              </a:rPr>
              <a:t>after tissue injury.</a:t>
            </a:r>
          </a:p>
          <a:p>
            <a:r>
              <a:rPr lang="en-US" sz="2400" dirty="0" smtClean="0"/>
              <a:t>In these niches, the regulation of the balance between symmetric and asymmetric divisions is critical for maintaining proper stem cell number.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727" y="0"/>
            <a:ext cx="7689273" cy="1008529"/>
          </a:xfrm>
        </p:spPr>
        <p:txBody>
          <a:bodyPr/>
          <a:lstStyle/>
          <a:p>
            <a:r>
              <a:rPr lang="en-US" sz="3600" dirty="0" smtClean="0">
                <a:solidFill>
                  <a:srgbClr val="A4001A"/>
                </a:solidFill>
                <a:latin typeface="Palatino" pitchFamily="121" charset="0"/>
                <a:cs typeface="Palatino" pitchFamily="121" charset="0"/>
              </a:rPr>
              <a:t>Alternate Stem Cell Fates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6604" y="928670"/>
            <a:ext cx="8568800" cy="5643602"/>
            <a:chOff x="838187" y="648717"/>
            <a:chExt cx="8477445" cy="7269865"/>
          </a:xfrm>
        </p:grpSpPr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990600" y="838200"/>
              <a:ext cx="7772400" cy="762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</a:endParaRPr>
            </a:p>
          </p:txBody>
        </p:sp>
        <p:pic>
          <p:nvPicPr>
            <p:cNvPr id="23558" name="Picture 2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0"/>
            </a:blip>
            <a:srcRect/>
            <a:stretch>
              <a:fillRect/>
            </a:stretch>
          </p:blipFill>
          <p:spPr bwMode="auto">
            <a:xfrm>
              <a:off x="838187" y="1671770"/>
              <a:ext cx="8477445" cy="62468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374192" y="648717"/>
              <a:ext cx="2499359" cy="107045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Embryonic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Stem Cells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3870" y="648717"/>
              <a:ext cx="2379634" cy="107045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Adult</a:t>
              </a:r>
            </a:p>
            <a:p>
              <a:pPr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Stem Cells</a:t>
              </a: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7572428" y="2304628"/>
            <a:ext cx="17144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1" dirty="0" smtClean="0">
                <a:latin typeface="+mn-lt"/>
              </a:rPr>
              <a:t>specialization</a:t>
            </a:r>
            <a:endParaRPr lang="en-US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1838" y="4753285"/>
            <a:ext cx="4074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D</a:t>
            </a:r>
            <a:endParaRPr lang="ar-JO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355973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D</a:t>
            </a:r>
            <a:endParaRPr lang="ar-JO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3834" y="355973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D</a:t>
            </a:r>
            <a:endParaRPr lang="ar-JO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5711627"/>
            <a:ext cx="2403222" cy="646331"/>
          </a:xfrm>
          <a:prstGeom prst="rect">
            <a:avLst/>
          </a:prstGeom>
          <a:solidFill>
            <a:srgbClr val="FCFC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1">
            <a:spAutoFit/>
          </a:bodyPr>
          <a:lstStyle/>
          <a:p>
            <a:pPr algn="l"/>
            <a:r>
              <a:rPr lang="en-US" b="1" dirty="0" smtClean="0"/>
              <a:t>S: stem cell</a:t>
            </a:r>
          </a:p>
          <a:p>
            <a:pPr algn="l"/>
            <a:r>
              <a:rPr lang="en-US" b="1" dirty="0" smtClean="0"/>
              <a:t>D: differentiated cell</a:t>
            </a:r>
            <a:endParaRPr lang="ar-JO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557214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Under physiological  conditions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4786322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After tissue injury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Stem cells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572560" cy="600076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Stem cells: definition</a:t>
            </a:r>
            <a:endParaRPr lang="en-US" sz="2400" dirty="0" smtClean="0"/>
          </a:p>
          <a:p>
            <a:pPr lvl="0"/>
            <a:r>
              <a:rPr lang="en-US" sz="2400" dirty="0" smtClean="0"/>
              <a:t>They are </a:t>
            </a:r>
            <a:r>
              <a:rPr lang="en-US" sz="2400" b="1" dirty="0" smtClean="0">
                <a:solidFill>
                  <a:srgbClr val="0070C0"/>
                </a:solidFill>
              </a:rPr>
              <a:t>primal cells </a:t>
            </a:r>
            <a:r>
              <a:rPr lang="en-US" sz="2400" dirty="0" smtClean="0"/>
              <a:t>which are the source, or </a:t>
            </a:r>
            <a:r>
              <a:rPr lang="en-US" sz="2400" b="1" dirty="0" smtClean="0">
                <a:solidFill>
                  <a:srgbClr val="0070C0"/>
                </a:solidFill>
              </a:rPr>
              <a:t>“stem,” </a:t>
            </a:r>
            <a:r>
              <a:rPr lang="en-US" sz="2400" dirty="0" smtClean="0"/>
              <a:t>for all of the specialized cells that form organs and tissues. </a:t>
            </a:r>
          </a:p>
          <a:p>
            <a:pPr lvl="0"/>
            <a:r>
              <a:rPr lang="en-US" sz="2400" dirty="0" smtClean="0"/>
              <a:t>They retain the ability to </a:t>
            </a:r>
            <a:r>
              <a:rPr lang="en-US" sz="2400" b="1" u="sng" dirty="0" smtClean="0"/>
              <a:t>produce</a:t>
            </a:r>
            <a:r>
              <a:rPr lang="en-US" sz="2400" dirty="0" smtClean="0"/>
              <a:t> through mitosis both: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a </a:t>
            </a:r>
            <a:r>
              <a:rPr lang="en-US" sz="2400" b="1" dirty="0" smtClean="0">
                <a:solidFill>
                  <a:srgbClr val="00B050"/>
                </a:solidFill>
              </a:rPr>
              <a:t>self-renewing stem cell </a:t>
            </a:r>
            <a:r>
              <a:rPr lang="en-US" sz="2400" dirty="0" smtClean="0"/>
              <a:t>and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a second cell with the </a:t>
            </a:r>
            <a:r>
              <a:rPr lang="en-US" sz="2400" b="1" dirty="0" smtClean="0">
                <a:solidFill>
                  <a:srgbClr val="00B050"/>
                </a:solidFill>
              </a:rPr>
              <a:t>capacity to differentiate </a:t>
            </a:r>
            <a:r>
              <a:rPr lang="en-US" sz="2400" dirty="0" smtClean="0"/>
              <a:t>into more specialized cells. </a:t>
            </a:r>
          </a:p>
          <a:p>
            <a:pPr lvl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Stem cell properties:</a:t>
            </a:r>
          </a:p>
          <a:p>
            <a:pPr>
              <a:buNone/>
            </a:pPr>
            <a:r>
              <a:rPr lang="en-US" sz="2400" b="1" dirty="0" smtClean="0"/>
              <a:t>1- </a:t>
            </a:r>
            <a:r>
              <a:rPr lang="en-US" sz="2400" b="1" u="sng" dirty="0" smtClean="0"/>
              <a:t>Self-renewal  </a:t>
            </a:r>
            <a:r>
              <a:rPr lang="en-US" sz="2400" dirty="0" smtClean="0"/>
              <a:t>is the ability to go through numerous cycles of </a:t>
            </a:r>
            <a:r>
              <a:rPr lang="en-US" sz="2400" b="1" i="1" dirty="0" smtClean="0">
                <a:solidFill>
                  <a:srgbClr val="00B050"/>
                </a:solidFill>
              </a:rPr>
              <a:t>cell division </a:t>
            </a:r>
            <a:r>
              <a:rPr lang="en-US" sz="2400" dirty="0" smtClean="0"/>
              <a:t>while maintaining the </a:t>
            </a:r>
            <a:r>
              <a:rPr lang="en-US" sz="2400" b="1" i="1" dirty="0" smtClean="0">
                <a:solidFill>
                  <a:srgbClr val="00B050"/>
                </a:solidFill>
              </a:rPr>
              <a:t>undifferentiated state.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2-  </a:t>
            </a:r>
            <a:r>
              <a:rPr lang="en-US" sz="2400" b="1" u="sng" dirty="0" smtClean="0"/>
              <a:t> Potency  </a:t>
            </a:r>
            <a:r>
              <a:rPr lang="en-US" sz="2400" dirty="0" smtClean="0"/>
              <a:t>is the capacity to </a:t>
            </a:r>
            <a:r>
              <a:rPr lang="en-US" sz="2400" b="1" i="1" dirty="0" smtClean="0">
                <a:solidFill>
                  <a:srgbClr val="0070C0"/>
                </a:solidFill>
              </a:rPr>
              <a:t>differentiate</a:t>
            </a:r>
            <a:r>
              <a:rPr lang="en-US" sz="2400" dirty="0" smtClean="0"/>
              <a:t> into different cell types. </a:t>
            </a:r>
          </a:p>
          <a:p>
            <a:pPr lvl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36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Asymmetric division in stem cells and progenitors</a:t>
            </a:r>
            <a:br>
              <a:rPr lang="en-US" sz="2800" dirty="0" smtClean="0"/>
            </a:br>
            <a:endParaRPr lang="ar-J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Intrinsic factors: </a:t>
            </a:r>
            <a:r>
              <a:rPr lang="en-US" sz="2000" dirty="0" smtClean="0"/>
              <a:t>involve differing amounts of cell-fate determinants being distributed into each daughter cell. </a:t>
            </a:r>
          </a:p>
          <a:p>
            <a:pPr lvl="0"/>
            <a:r>
              <a:rPr lang="en-US" sz="2000" b="1" dirty="0" smtClean="0">
                <a:solidFill>
                  <a:srgbClr val="0033CC"/>
                </a:solidFill>
              </a:rPr>
              <a:t>Extrinsic factors</a:t>
            </a:r>
            <a:endParaRPr lang="en-US" sz="2000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en-US" sz="2000" b="1" dirty="0" smtClean="0"/>
              <a:t>Single progenitor cell</a:t>
            </a:r>
          </a:p>
          <a:p>
            <a:pPr algn="ctr">
              <a:buNone/>
            </a:pPr>
            <a:r>
              <a:rPr lang="en-US" sz="2000" b="1" dirty="0" smtClean="0"/>
              <a:t>↓ </a:t>
            </a:r>
          </a:p>
          <a:p>
            <a:pPr algn="ctr">
              <a:buNone/>
            </a:pPr>
            <a:r>
              <a:rPr lang="en-US" sz="2000" b="1" dirty="0" smtClean="0"/>
              <a:t>Asymmetric division</a:t>
            </a:r>
          </a:p>
          <a:p>
            <a:pPr algn="ctr">
              <a:buNone/>
            </a:pPr>
            <a:r>
              <a:rPr lang="en-US" sz="2000" b="1" baseline="30000" dirty="0" smtClean="0"/>
              <a:t>↓</a:t>
            </a:r>
            <a:endParaRPr lang="en-US" sz="2000" baseline="30000" dirty="0" smtClean="0"/>
          </a:p>
          <a:p>
            <a:pPr algn="ctr">
              <a:buNone/>
            </a:pPr>
            <a:r>
              <a:rPr lang="en-US" sz="2000" b="1" dirty="0" smtClean="0"/>
              <a:t>2 daughter </a:t>
            </a:r>
            <a:r>
              <a:rPr lang="en-US" sz="2000" b="1" dirty="0" err="1" smtClean="0"/>
              <a:t>Glial</a:t>
            </a:r>
            <a:r>
              <a:rPr lang="en-US" sz="2000" b="1" dirty="0" smtClean="0"/>
              <a:t> cells</a:t>
            </a: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b="1" dirty="0" smtClean="0"/>
              <a:t>1 </a:t>
            </a:r>
            <a:r>
              <a:rPr lang="en-US" sz="2000" b="1" dirty="0" err="1" smtClean="0"/>
              <a:t>proginator</a:t>
            </a:r>
            <a:r>
              <a:rPr lang="en-US" sz="2000" b="1" dirty="0" smtClean="0"/>
              <a:t> cell</a:t>
            </a:r>
            <a:r>
              <a:rPr lang="en-US" sz="2000" dirty="0" smtClean="0"/>
              <a:t>       </a:t>
            </a:r>
            <a:r>
              <a:rPr lang="en-US" sz="2000" b="1" dirty="0" smtClean="0"/>
              <a:t>1 differentiated cell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b="1" u="sng" dirty="0" smtClean="0"/>
              <a:t>Extrinsic factors </a:t>
            </a:r>
            <a:r>
              <a:rPr lang="en-US" sz="2000" dirty="0" smtClean="0"/>
              <a:t>causes </a:t>
            </a:r>
            <a:r>
              <a:rPr lang="en-US" sz="2000" i="1" dirty="0" smtClean="0"/>
              <a:t>physical displacement of one of the daughter cells out of the original stem cell niche, exposing it to </a:t>
            </a:r>
            <a:r>
              <a:rPr lang="en-US" sz="2000" i="1" dirty="0" err="1" smtClean="0"/>
              <a:t>signalling</a:t>
            </a:r>
            <a:r>
              <a:rPr lang="en-US" sz="2000" i="1" dirty="0" smtClean="0"/>
              <a:t> molecules such as </a:t>
            </a:r>
            <a:r>
              <a:rPr lang="en-US" sz="2000" i="1" dirty="0" err="1" smtClean="0"/>
              <a:t>chondroitin</a:t>
            </a:r>
            <a:r>
              <a:rPr lang="en-US" sz="2000" i="1" dirty="0" smtClean="0"/>
              <a:t> sulfate</a:t>
            </a:r>
            <a:r>
              <a:rPr lang="en-US" sz="2000" dirty="0" smtClean="0"/>
              <a:t> </a:t>
            </a:r>
            <a:r>
              <a:rPr lang="en-US" sz="2000" i="1" dirty="0" smtClean="0"/>
              <a:t>which stimulate it to differentiate while the other daughter cell remains in the original niche in a quiescent state</a:t>
            </a:r>
            <a:r>
              <a:rPr lang="en-US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514856" y="4000507"/>
            <a:ext cx="771524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rot="10800000" flipV="1">
            <a:off x="3857620" y="4000504"/>
            <a:ext cx="685840" cy="2857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dirty="0" smtClean="0"/>
              <a:t>Players in stem cell niche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501122" cy="4525963"/>
          </a:xfrm>
        </p:spPr>
        <p:txBody>
          <a:bodyPr/>
          <a:lstStyle/>
          <a:p>
            <a:r>
              <a:rPr lang="en-US" sz="2400" b="1" dirty="0" smtClean="0"/>
              <a:t>The stem cell niche </a:t>
            </a:r>
            <a:r>
              <a:rPr lang="en-US" sz="2400" dirty="0" smtClean="0"/>
              <a:t>is a dynamic microenvironment in which a number of inputs regulate stem cell behavior: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Supportive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stromal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cells </a:t>
            </a:r>
            <a:r>
              <a:rPr lang="en-US" sz="2400" dirty="0" smtClean="0"/>
              <a:t>(which interact each other through cell surface receptors, gap junctions and soluble factors).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ECM </a:t>
            </a:r>
            <a:r>
              <a:rPr lang="en-US" sz="2400" dirty="0" smtClean="0"/>
              <a:t>in which stem cells are located.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Blood vessels </a:t>
            </a:r>
            <a:r>
              <a:rPr lang="en-US" sz="2400" dirty="0" smtClean="0"/>
              <a:t>carry systemic signals to stem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Neural inputs </a:t>
            </a:r>
            <a:r>
              <a:rPr lang="en-US" sz="2400" dirty="0" smtClean="0"/>
              <a:t>transmit distant physiological impulses to the stem cell microenvironment.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643446"/>
            <a:ext cx="8143932" cy="2000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927100"/>
          </a:xfrm>
        </p:spPr>
        <p:txBody>
          <a:bodyPr/>
          <a:lstStyle/>
          <a:p>
            <a:r>
              <a:rPr lang="en-US" sz="3200" dirty="0" smtClean="0"/>
              <a:t>Stem cells &amp; niche: relation.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4525963"/>
          </a:xfrm>
        </p:spPr>
        <p:txBody>
          <a:bodyPr/>
          <a:lstStyle/>
          <a:p>
            <a:r>
              <a:rPr lang="en-US" sz="2400" dirty="0" smtClean="0"/>
              <a:t>Not only the niche components influence stem cell behavior, but also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cells are able to remodel the niche </a:t>
            </a:r>
            <a:r>
              <a:rPr lang="en-US" sz="2400" dirty="0" smtClean="0"/>
              <a:t>and secrete ECM components in response to the signals they receive from it.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Stem cell niche: Importance</a:t>
            </a:r>
          </a:p>
          <a:p>
            <a:r>
              <a:rPr lang="en-US" sz="2400" dirty="0" smtClean="0"/>
              <a:t>deregulation of the stem cell niche plays a key pathogenic role in a number of diseases associated with tissue degeneration, aging and tumor.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400" dirty="0" smtClean="0"/>
              <a:t>Ex.  (niche &amp; disease): Diabetes impairs hematopoietic stem cell mobilization by altering niche function. 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9271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SOURCES OF STEM CELLS FOR </a:t>
            </a:r>
            <a:r>
              <a:rPr lang="en-US" sz="2800" cap="all" dirty="0" smtClean="0">
                <a:solidFill>
                  <a:srgbClr val="002060"/>
                </a:solidFill>
              </a:rPr>
              <a:t>clinical application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Embryonic stem cells (ES cells):</a:t>
            </a:r>
            <a:b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472518" cy="4525963"/>
          </a:xfrm>
        </p:spPr>
        <p:txBody>
          <a:bodyPr/>
          <a:lstStyle/>
          <a:p>
            <a:pPr marL="457200" indent="-457200"/>
            <a:r>
              <a:rPr lang="en-US" sz="2300" dirty="0" smtClean="0"/>
              <a:t>These stem cells come </a:t>
            </a:r>
            <a:r>
              <a:rPr lang="en-US" sz="2300" u="sng" dirty="0" smtClean="0"/>
              <a:t>from embryos </a:t>
            </a:r>
            <a:r>
              <a:rPr lang="en-US" sz="2300" dirty="0" smtClean="0"/>
              <a:t>that are </a:t>
            </a:r>
            <a:r>
              <a:rPr lang="en-US" sz="2300" b="1" i="1" dirty="0" smtClean="0">
                <a:solidFill>
                  <a:srgbClr val="0070C0"/>
                </a:solidFill>
              </a:rPr>
              <a:t>4 to 5 days old. </a:t>
            </a:r>
          </a:p>
          <a:p>
            <a:pPr marL="457200" indent="-457200"/>
            <a:r>
              <a:rPr lang="en-US" sz="2300" dirty="0" smtClean="0"/>
              <a:t>At this stage, an embryo is called a </a:t>
            </a:r>
            <a:r>
              <a:rPr lang="en-US" sz="2300" b="1" i="1" dirty="0" err="1" smtClean="0">
                <a:solidFill>
                  <a:srgbClr val="0070C0"/>
                </a:solidFill>
              </a:rPr>
              <a:t>blastocyst</a:t>
            </a:r>
            <a:r>
              <a:rPr lang="en-US" sz="2300" dirty="0" smtClean="0"/>
              <a:t>. </a:t>
            </a:r>
          </a:p>
          <a:p>
            <a:pPr marL="457200" indent="-457200"/>
            <a:r>
              <a:rPr lang="en-US" sz="2300" dirty="0" smtClean="0"/>
              <a:t>These are </a:t>
            </a:r>
            <a:r>
              <a:rPr lang="en-US" sz="2300" b="1" i="1" dirty="0" err="1" smtClean="0">
                <a:solidFill>
                  <a:srgbClr val="0070C0"/>
                </a:solidFill>
              </a:rPr>
              <a:t>pluripotent</a:t>
            </a:r>
            <a:r>
              <a:rPr lang="en-US" sz="2300" dirty="0" smtClean="0"/>
              <a:t> stem cells, meaning they can divide into more stem cells or they can specialize and become any type of body cell (e.g. blood cells, heart cells, brain cells, etc). </a:t>
            </a:r>
          </a:p>
          <a:p>
            <a:pPr marL="457200" indent="-457200"/>
            <a:r>
              <a:rPr lang="en-US" sz="2300" dirty="0" smtClean="0"/>
              <a:t>Embryonic stem cells have the highest potential for use to regenerate or repair diseased tissue and organs in people.</a:t>
            </a:r>
          </a:p>
          <a:p>
            <a:pPr marL="457200" indent="-457200"/>
            <a:r>
              <a:rPr lang="en-US" sz="2300" dirty="0" smtClean="0"/>
              <a:t> Although ES cells represent an </a:t>
            </a:r>
            <a:r>
              <a:rPr lang="en-US" sz="2300" b="1" i="1" dirty="0" smtClean="0">
                <a:solidFill>
                  <a:srgbClr val="0070C0"/>
                </a:solidFill>
              </a:rPr>
              <a:t>ideal source for tissue regeneration</a:t>
            </a:r>
            <a:r>
              <a:rPr lang="en-US" sz="2300" dirty="0" smtClean="0"/>
              <a:t> as they are </a:t>
            </a:r>
            <a:r>
              <a:rPr lang="en-US" sz="2300" u="sng" dirty="0" smtClean="0"/>
              <a:t>immunologically inactive</a:t>
            </a:r>
            <a:r>
              <a:rPr lang="en-US" sz="2300" dirty="0" smtClean="0"/>
              <a:t>, yet they are not commonly used in routine stem cell therapy. 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285728"/>
            <a:ext cx="8786874" cy="63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715950"/>
            <a:ext cx="6229336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Embryonic stem cells: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221"/>
          <p:cNvSpPr txBox="1">
            <a:spLocks noChangeArrowheads="1"/>
          </p:cNvSpPr>
          <p:nvPr/>
        </p:nvSpPr>
        <p:spPr bwMode="auto">
          <a:xfrm>
            <a:off x="3000364" y="2202412"/>
            <a:ext cx="3399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grow </a:t>
            </a:r>
            <a:r>
              <a:rPr lang="en-US" dirty="0" smtClean="0"/>
              <a:t>under different </a:t>
            </a:r>
            <a:r>
              <a:rPr lang="en-US" dirty="0"/>
              <a:t>conditions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642918"/>
            <a:ext cx="8229600" cy="927100"/>
          </a:xfrm>
        </p:spPr>
        <p:txBody>
          <a:bodyPr/>
          <a:lstStyle/>
          <a:p>
            <a:r>
              <a:rPr lang="en-US" sz="3600" dirty="0" smtClean="0"/>
              <a:t>1. Embryonic Stem Cells (ESC):</a:t>
            </a:r>
            <a:br>
              <a:rPr lang="en-US" sz="3600" dirty="0" smtClean="0"/>
            </a:br>
            <a:r>
              <a:rPr lang="en-US" sz="3600" dirty="0" smtClean="0"/>
              <a:t>sources: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In Vitro Fertilization</a:t>
            </a:r>
          </a:p>
          <a:p>
            <a:r>
              <a:rPr lang="en-US" sz="2400" dirty="0" smtClean="0"/>
              <a:t>The  source of </a:t>
            </a:r>
            <a:r>
              <a:rPr lang="en-US" sz="2400" b="1" u="sng" dirty="0" err="1" smtClean="0"/>
              <a:t>blastocysts</a:t>
            </a:r>
            <a:r>
              <a:rPr lang="en-US" sz="2400" b="1" u="sng" dirty="0" smtClean="0"/>
              <a:t> </a:t>
            </a:r>
            <a:r>
              <a:rPr lang="en-US" sz="2400" dirty="0" smtClean="0"/>
              <a:t>for stem cell research is from in vitro fertilization (IVF) clinics. 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When IVF is used for reproductive purposes, doctors typically fertilize all of the donated eggs in order to maximize their chance of producing a viable </a:t>
            </a:r>
            <a:r>
              <a:rPr lang="en-US" sz="2400" dirty="0" err="1" smtClean="0"/>
              <a:t>blastocyst</a:t>
            </a:r>
            <a:r>
              <a:rPr lang="en-US" sz="2400" dirty="0" smtClean="0"/>
              <a:t> that can be implanted in the mother.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 Because not all the fertilized eggs are implanted, this has resulted in a </a:t>
            </a:r>
            <a:r>
              <a:rPr lang="en-US" sz="2400" b="1" dirty="0" smtClean="0">
                <a:solidFill>
                  <a:srgbClr val="0070C0"/>
                </a:solidFill>
              </a:rPr>
              <a:t>large bank of "excess" </a:t>
            </a:r>
            <a:r>
              <a:rPr lang="en-US" sz="2400" b="1" dirty="0" err="1" smtClean="0">
                <a:solidFill>
                  <a:srgbClr val="0070C0"/>
                </a:solidFill>
              </a:rPr>
              <a:t>blastocysts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that are currently stored </a:t>
            </a:r>
            <a:r>
              <a:rPr lang="en-US" sz="2400" b="1" dirty="0" smtClean="0">
                <a:solidFill>
                  <a:srgbClr val="0070C0"/>
                </a:solidFill>
              </a:rPr>
              <a:t>in freezers.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138866" y="428604"/>
            <a:ext cx="2862290" cy="600164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en-US" sz="2400" b="0" dirty="0" smtClean="0">
                <a:latin typeface="Arial Unicode MS" pitchFamily="34" charset="-128"/>
              </a:rPr>
              <a:t> frozen </a:t>
            </a:r>
            <a:r>
              <a:rPr lang="en-US" sz="2400" b="0" dirty="0">
                <a:latin typeface="Arial Unicode MS" pitchFamily="34" charset="-128"/>
              </a:rPr>
              <a:t>embryos are routinely destroyed when couples finish their treatment.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0" dirty="0">
                <a:cs typeface="Arial" pitchFamily="34" charset="0"/>
              </a:rPr>
              <a:t>These </a:t>
            </a:r>
            <a:r>
              <a:rPr lang="en-US" sz="2400" b="0" dirty="0" smtClean="0">
                <a:cs typeface="Arial" pitchFamily="34" charset="0"/>
              </a:rPr>
              <a:t> </a:t>
            </a:r>
            <a:r>
              <a:rPr lang="en-US" sz="2400" b="0" dirty="0">
                <a:cs typeface="Arial" pitchFamily="34" charset="0"/>
              </a:rPr>
              <a:t>embryos  can be used to produce stem cells</a:t>
            </a:r>
            <a:r>
              <a:rPr lang="en-US" sz="2400" b="0" dirty="0" smtClean="0">
                <a:cs typeface="Arial" pitchFamily="34" charset="0"/>
              </a:rPr>
              <a:t>.</a:t>
            </a:r>
            <a:endParaRPr lang="en-US" sz="2400" b="0" dirty="0">
              <a:cs typeface="Arial" pitchFamily="34" charset="0"/>
            </a:endParaRP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0" dirty="0">
                <a:cs typeface="Arial" pitchFamily="34" charset="0"/>
              </a:rPr>
              <a:t> Regenerative medical research aims to develop these cells into new, healthy tissue to heal severe illnesses.</a:t>
            </a:r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50180" name="Picture 4" descr="IVF"/>
          <p:cNvPicPr>
            <a:picLocks noChangeAspect="1" noChangeArrowheads="1"/>
          </p:cNvPicPr>
          <p:nvPr/>
        </p:nvPicPr>
        <p:blipFill>
          <a:blip r:embed="rId4" cstate="print"/>
          <a:srcRect l="7608" t="4651" r="6160" b="2325"/>
          <a:stretch>
            <a:fillRect/>
          </a:stretch>
        </p:blipFill>
        <p:spPr bwMode="auto">
          <a:xfrm>
            <a:off x="0" y="547710"/>
            <a:ext cx="6072198" cy="6096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0316" y="71414"/>
            <a:ext cx="65717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929718" cy="85725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1</a:t>
            </a:r>
            <a:r>
              <a:rPr lang="en-US" sz="2800" dirty="0" smtClean="0"/>
              <a:t>. Embryonic Stem Cells (ESC):  sources: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58372"/>
            <a:ext cx="8534182" cy="545094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Nuclear Transfer</a:t>
            </a:r>
          </a:p>
          <a:p>
            <a:r>
              <a:rPr lang="en-US" sz="2000" dirty="0" smtClean="0"/>
              <a:t>In animals, nuclear transfer has been accomplished by inserting the nucleus of an already differentiated adult cell-for example, a skin cell-into a donated egg that has had its nucleus removed. </a:t>
            </a:r>
          </a:p>
          <a:p>
            <a:r>
              <a:rPr lang="en-US" sz="2000" u="sng" dirty="0" smtClean="0"/>
              <a:t>This egg</a:t>
            </a:r>
            <a:r>
              <a:rPr lang="en-US" sz="2000" dirty="0" smtClean="0"/>
              <a:t>, which now contains the </a:t>
            </a:r>
            <a:r>
              <a:rPr lang="en-US" sz="2000" u="sng" dirty="0" smtClean="0"/>
              <a:t>genetic material of the skin cell</a:t>
            </a:r>
            <a:r>
              <a:rPr lang="en-US" sz="2000" dirty="0" smtClean="0"/>
              <a:t>, is then stimulated to form </a:t>
            </a:r>
            <a:r>
              <a:rPr lang="en-US" sz="2000" b="1" u="sng" dirty="0" smtClean="0"/>
              <a:t>a </a:t>
            </a:r>
            <a:r>
              <a:rPr lang="en-US" sz="2000" b="1" u="sng" dirty="0" err="1" smtClean="0"/>
              <a:t>blastocyst</a:t>
            </a:r>
            <a:r>
              <a:rPr lang="en-US" sz="2000" b="1" u="sng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The stem cells that are created in this way are therefore copies or </a:t>
            </a:r>
            <a:r>
              <a:rPr lang="en-US" sz="2000" b="1" u="sng" dirty="0" smtClean="0">
                <a:solidFill>
                  <a:srgbClr val="00B050"/>
                </a:solidFill>
              </a:rPr>
              <a:t>"clones" </a:t>
            </a:r>
            <a:r>
              <a:rPr lang="en-US" sz="2000" dirty="0" smtClean="0"/>
              <a:t>of the original adult cell because their nuclear DNA matches that of the adult cell.</a:t>
            </a:r>
          </a:p>
          <a:p>
            <a:r>
              <a:rPr lang="en-US" sz="2000" dirty="0" smtClean="0"/>
              <a:t>In the future, scientists may be able to create </a:t>
            </a:r>
            <a:r>
              <a:rPr lang="en-US" sz="2000" b="1" i="1" dirty="0" smtClean="0">
                <a:solidFill>
                  <a:srgbClr val="0070C0"/>
                </a:solidFill>
              </a:rPr>
              <a:t>"personalized" stem cells </a:t>
            </a:r>
            <a:r>
              <a:rPr lang="en-US" sz="2000" dirty="0" smtClean="0"/>
              <a:t>that contain only the DNA of a specific patient. </a:t>
            </a:r>
          </a:p>
          <a:p>
            <a:r>
              <a:rPr lang="en-US" sz="2000" dirty="0" smtClean="0"/>
              <a:t>The embryonic stem cells created by nuclear transfer would be genetically matched to a person needing a transplant, so that the patient's body </a:t>
            </a:r>
            <a:r>
              <a:rPr lang="en-US" sz="2000" b="1" dirty="0" smtClean="0">
                <a:solidFill>
                  <a:srgbClr val="0070C0"/>
                </a:solidFill>
              </a:rPr>
              <a:t>would not reject </a:t>
            </a:r>
            <a:r>
              <a:rPr lang="en-US" sz="2000" dirty="0" smtClean="0"/>
              <a:t>the new cells.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Ethical considerations </a:t>
            </a:r>
            <a:r>
              <a:rPr lang="en-US" sz="2000" dirty="0" smtClean="0"/>
              <a:t>include egg donation, which requires informed consent.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05514" y="232075"/>
            <a:ext cx="2995642" cy="63401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tx2"/>
                </a:solidFill>
                <a:latin typeface="Arial Unicode MS" pitchFamily="34" charset="-128"/>
              </a:rPr>
              <a:t>B.Somatic</a:t>
            </a:r>
            <a:r>
              <a:rPr lang="en-US" sz="2800" b="1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</a:rPr>
              <a:t>Cell Nuclear Transfer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latin typeface="Arial Unicode MS" pitchFamily="34" charset="-128"/>
              </a:rPr>
              <a:t> </a:t>
            </a:r>
            <a:r>
              <a:rPr lang="en-US" sz="2000" b="0" dirty="0">
                <a:latin typeface="Arial Unicode MS" pitchFamily="34" charset="-128"/>
              </a:rPr>
              <a:t>The nucleus of a donated egg is removed and replaced  with the nucleus of a </a:t>
            </a:r>
            <a:r>
              <a:rPr lang="en-US" sz="2000" b="1" dirty="0">
                <a:solidFill>
                  <a:srgbClr val="0070C0"/>
                </a:solidFill>
                <a:latin typeface="Arial Unicode MS" pitchFamily="34" charset="-128"/>
              </a:rPr>
              <a:t>mature, "somatic cell" </a:t>
            </a:r>
            <a:r>
              <a:rPr lang="en-US" sz="2000" b="0" dirty="0">
                <a:latin typeface="Arial Unicode MS" pitchFamily="34" charset="-128"/>
              </a:rPr>
              <a:t>(a skin cell, for example). 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0" dirty="0">
                <a:latin typeface="Arial Unicode MS" pitchFamily="34" charset="-128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 Unicode MS" pitchFamily="34" charset="-128"/>
              </a:rPr>
              <a:t>No sperm </a:t>
            </a:r>
            <a:r>
              <a:rPr lang="en-US" sz="2000" b="0" dirty="0">
                <a:latin typeface="Arial Unicode MS" pitchFamily="34" charset="-128"/>
              </a:rPr>
              <a:t>is involved in this process, and </a:t>
            </a:r>
            <a:r>
              <a:rPr lang="en-US" sz="2000" b="1" dirty="0">
                <a:solidFill>
                  <a:srgbClr val="0070C0"/>
                </a:solidFill>
                <a:latin typeface="Arial Unicode MS" pitchFamily="34" charset="-128"/>
              </a:rPr>
              <a:t>no embryo</a:t>
            </a:r>
            <a:r>
              <a:rPr lang="en-US" sz="2000" b="0" dirty="0">
                <a:latin typeface="Arial Unicode MS" pitchFamily="34" charset="-128"/>
              </a:rPr>
              <a:t> is created to be implanted in a woman’s womb.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0" dirty="0">
                <a:latin typeface="Arial Unicode MS" pitchFamily="34" charset="-128"/>
              </a:rPr>
              <a:t>The resulting stem cells can potentially develop into specialized cells that are useful for treating severe illnesses.</a:t>
            </a:r>
          </a:p>
        </p:txBody>
      </p:sp>
      <p:pic>
        <p:nvPicPr>
          <p:cNvPr id="52228" name="Picture 4" descr="SCNT"/>
          <p:cNvPicPr>
            <a:picLocks noChangeAspect="1" noChangeArrowheads="1"/>
          </p:cNvPicPr>
          <p:nvPr/>
        </p:nvPicPr>
        <p:blipFill>
          <a:blip r:embed="rId4" cstate="print"/>
          <a:srcRect l="6007" r="1360" b="5814"/>
          <a:stretch>
            <a:fillRect/>
          </a:stretch>
        </p:blipFill>
        <p:spPr bwMode="auto">
          <a:xfrm>
            <a:off x="42871" y="176234"/>
            <a:ext cx="5957889" cy="6681766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1490" y="215884"/>
            <a:ext cx="65717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B.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229600" cy="927100"/>
          </a:xfrm>
          <a:noFill/>
        </p:spPr>
        <p:txBody>
          <a:bodyPr/>
          <a:lstStyle/>
          <a:p>
            <a:pPr lvl="0"/>
            <a:r>
              <a:rPr lang="en-US" sz="3200" dirty="0" smtClean="0"/>
              <a:t>Difficulties &amp; Challenges:</a:t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0B050"/>
                </a:solidFill>
              </a:rPr>
              <a:t>The limited use of ES cells is due to: 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429684" cy="585789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Potential for </a:t>
            </a:r>
            <a:r>
              <a:rPr lang="en-US" sz="2400" b="1" dirty="0" smtClean="0">
                <a:solidFill>
                  <a:srgbClr val="0070C0"/>
                </a:solidFill>
              </a:rPr>
              <a:t>tumor formation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Questions regarding </a:t>
            </a:r>
            <a:r>
              <a:rPr lang="en-US" sz="2400" b="1" dirty="0" smtClean="0">
                <a:solidFill>
                  <a:srgbClr val="0070C0"/>
                </a:solidFill>
              </a:rPr>
              <a:t>functional differentiation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Immune rejection.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Genome instability: </a:t>
            </a:r>
            <a:r>
              <a:rPr lang="en-US" sz="2000" dirty="0" smtClean="0"/>
              <a:t>abnormalities in chromosome number and structure.</a:t>
            </a:r>
            <a:endParaRPr lang="en-US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Ethical debate: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C00000"/>
                </a:solidFill>
              </a:rPr>
              <a:t>  In favor of ESC research: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Embryonic stem cells are used to </a:t>
            </a:r>
            <a:r>
              <a:rPr lang="en-US" sz="2200" b="1" i="1" dirty="0" smtClean="0">
                <a:solidFill>
                  <a:srgbClr val="00B050"/>
                </a:solidFill>
              </a:rPr>
              <a:t>alleviate human suffering</a:t>
            </a:r>
            <a:r>
              <a:rPr lang="en-US" sz="2200" dirty="0" smtClean="0"/>
              <a:t>.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 </a:t>
            </a:r>
            <a:r>
              <a:rPr lang="en-US" sz="2200" b="1" i="1" dirty="0" smtClean="0">
                <a:solidFill>
                  <a:srgbClr val="00B050"/>
                </a:solidFill>
              </a:rPr>
              <a:t>excess IVF embryos will be discarded anyway</a:t>
            </a:r>
            <a:r>
              <a:rPr lang="en-US" sz="2200" dirty="0" smtClean="0"/>
              <a:t>, isn’t it better that they be used in valuable research?</a:t>
            </a:r>
            <a:endParaRPr lang="en-US" sz="22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C00000"/>
                </a:solidFill>
              </a:rPr>
              <a:t>  Against ESC research: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stem cells are taken from a human </a:t>
            </a:r>
            <a:r>
              <a:rPr lang="en-US" sz="2200" b="1" i="1" dirty="0" err="1" smtClean="0">
                <a:solidFill>
                  <a:srgbClr val="00B050"/>
                </a:solidFill>
              </a:rPr>
              <a:t>blastocyst</a:t>
            </a:r>
            <a:r>
              <a:rPr lang="en-US" sz="2200" b="1" i="1" dirty="0" smtClean="0">
                <a:solidFill>
                  <a:srgbClr val="00B050"/>
                </a:solidFill>
              </a:rPr>
              <a:t>,</a:t>
            </a:r>
            <a:r>
              <a:rPr lang="en-US" sz="2200" dirty="0" smtClean="0"/>
              <a:t> which is then destroyed.  This means  </a:t>
            </a:r>
            <a:r>
              <a:rPr lang="en-US" sz="2200" b="1" u="sng" dirty="0" smtClean="0"/>
              <a:t>“murder.”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There is a risk of  </a:t>
            </a:r>
            <a:r>
              <a:rPr lang="en-US" sz="2200" b="1" u="sng" dirty="0" smtClean="0"/>
              <a:t>commercial  use </a:t>
            </a:r>
            <a:r>
              <a:rPr lang="en-US" sz="2200" dirty="0" smtClean="0"/>
              <a:t>of the human participants in ESC research.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 bwMode="auto">
          <a:xfrm>
            <a:off x="71406" y="4572008"/>
            <a:ext cx="3000396" cy="2006597"/>
          </a:xfrm>
          <a:prstGeom prst="roundRect">
            <a:avLst/>
          </a:prstGeom>
          <a:solidFill>
            <a:srgbClr val="99CCFF"/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9219" name="TextBox 159"/>
          <p:cNvSpPr txBox="1">
            <a:spLocks noChangeArrowheads="1"/>
          </p:cNvSpPr>
          <p:nvPr/>
        </p:nvSpPr>
        <p:spPr bwMode="auto">
          <a:xfrm>
            <a:off x="314308" y="3487167"/>
            <a:ext cx="1828800" cy="5847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stem cell</a:t>
            </a:r>
          </a:p>
        </p:txBody>
      </p:sp>
      <p:sp>
        <p:nvSpPr>
          <p:cNvPr id="9220" name="TextBox 162"/>
          <p:cNvSpPr txBox="1">
            <a:spLocks noChangeArrowheads="1"/>
          </p:cNvSpPr>
          <p:nvPr/>
        </p:nvSpPr>
        <p:spPr bwMode="auto">
          <a:xfrm>
            <a:off x="219065" y="5172075"/>
            <a:ext cx="29956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latin typeface="Calibri" pitchFamily="34" charset="0"/>
              </a:rPr>
              <a:t>Self </a:t>
            </a:r>
            <a:r>
              <a:rPr lang="en-US" sz="2400" b="1" u="sng" dirty="0" smtClean="0">
                <a:latin typeface="Calibri" pitchFamily="34" charset="0"/>
              </a:rPr>
              <a:t>renewal: </a:t>
            </a:r>
            <a:r>
              <a:rPr lang="en-US" sz="2400" b="1" dirty="0" smtClean="0">
                <a:latin typeface="Calibri" pitchFamily="34" charset="0"/>
              </a:rPr>
              <a:t>maintains </a:t>
            </a:r>
            <a:r>
              <a:rPr lang="en-US" sz="2400" b="1" dirty="0">
                <a:latin typeface="Calibri" pitchFamily="34" charset="0"/>
              </a:rPr>
              <a:t>the stem cell </a:t>
            </a:r>
            <a:r>
              <a:rPr lang="en-US" sz="2400" b="1" dirty="0" smtClean="0">
                <a:latin typeface="Calibri" pitchFamily="34" charset="0"/>
              </a:rPr>
              <a:t>pool.</a:t>
            </a:r>
            <a:endParaRPr lang="en-US" sz="2400" b="1" dirty="0">
              <a:latin typeface="Calibri" pitchFamily="34" charset="0"/>
            </a:endParaRPr>
          </a:p>
          <a:p>
            <a:endParaRPr lang="en-US" sz="1600" b="1" dirty="0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59325" y="712788"/>
            <a:ext cx="442913" cy="484187"/>
            <a:chOff x="3810000" y="838200"/>
            <a:chExt cx="1371600" cy="144780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810000" y="838200"/>
              <a:ext cx="1371600" cy="1447800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4267201" y="1369852"/>
              <a:ext cx="457198" cy="4604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7" name="Rounded Rectangle 176"/>
          <p:cNvSpPr>
            <a:spLocks noChangeArrowheads="1"/>
          </p:cNvSpPr>
          <p:nvPr/>
        </p:nvSpPr>
        <p:spPr bwMode="auto">
          <a:xfrm rot="-3188385">
            <a:off x="2687637" y="2597151"/>
            <a:ext cx="4606925" cy="14033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5" name="Rounded Rectangle 174"/>
          <p:cNvSpPr/>
          <p:nvPr/>
        </p:nvSpPr>
        <p:spPr bwMode="auto">
          <a:xfrm>
            <a:off x="3149611" y="4422775"/>
            <a:ext cx="3065463" cy="1522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ed Rectangle 175"/>
          <p:cNvSpPr/>
          <p:nvPr/>
        </p:nvSpPr>
        <p:spPr bwMode="auto">
          <a:xfrm>
            <a:off x="5486400" y="1104900"/>
            <a:ext cx="3354388" cy="4840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5" name="TextBox 177"/>
          <p:cNvSpPr txBox="1">
            <a:spLocks noChangeArrowheads="1"/>
          </p:cNvSpPr>
          <p:nvPr/>
        </p:nvSpPr>
        <p:spPr bwMode="auto">
          <a:xfrm>
            <a:off x="4986200" y="4058671"/>
            <a:ext cx="296305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specialized cells</a:t>
            </a:r>
          </a:p>
        </p:txBody>
      </p:sp>
      <p:sp>
        <p:nvSpPr>
          <p:cNvPr id="9226" name="TextBox 178"/>
          <p:cNvSpPr txBox="1">
            <a:spLocks noChangeArrowheads="1"/>
          </p:cNvSpPr>
          <p:nvPr/>
        </p:nvSpPr>
        <p:spPr bwMode="auto">
          <a:xfrm>
            <a:off x="3802094" y="5098333"/>
            <a:ext cx="52705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u="sng" dirty="0" smtClean="0">
                <a:latin typeface="Calibri" pitchFamily="34" charset="0"/>
              </a:rPr>
              <a:t>Differentiation: </a:t>
            </a:r>
            <a:r>
              <a:rPr lang="en-US" sz="2400" b="1" dirty="0" smtClean="0">
                <a:latin typeface="Calibri" pitchFamily="34" charset="0"/>
              </a:rPr>
              <a:t>replaces </a:t>
            </a:r>
            <a:r>
              <a:rPr lang="en-US" sz="2400" b="1" dirty="0">
                <a:latin typeface="Calibri" pitchFamily="34" charset="0"/>
              </a:rPr>
              <a:t>dead or </a:t>
            </a:r>
            <a:r>
              <a:rPr lang="en-US" sz="2400" b="1" dirty="0" smtClean="0">
                <a:latin typeface="Calibri" pitchFamily="34" charset="0"/>
              </a:rPr>
              <a:t>damaged cells throughout  life.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006850" y="1177925"/>
            <a:ext cx="1887538" cy="990600"/>
            <a:chOff x="4070350" y="1019175"/>
            <a:chExt cx="1887538" cy="9905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070350" y="1501726"/>
              <a:ext cx="442913" cy="482551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217988" y="1679508"/>
              <a:ext cx="147637" cy="1523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5424488" y="1489026"/>
              <a:ext cx="533400" cy="520649"/>
              <a:chOff x="5156200" y="3390900"/>
              <a:chExt cx="1651000" cy="1562100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5156200" y="3443295"/>
                <a:ext cx="343958" cy="481009"/>
              </a:xfrm>
              <a:custGeom>
                <a:avLst/>
                <a:gdLst>
                  <a:gd name="T0" fmla="*/ 343958 w 342900"/>
                  <a:gd name="T1" fmla="*/ 0 h 482600"/>
                  <a:gd name="T2" fmla="*/ 229305 w 342900"/>
                  <a:gd name="T3" fmla="*/ 341770 h 482600"/>
                  <a:gd name="T4" fmla="*/ 0 w 342900"/>
                  <a:gd name="T5" fmla="*/ 481009 h 482600"/>
                  <a:gd name="T6" fmla="*/ 0 w 342900"/>
                  <a:gd name="T7" fmla="*/ 481009 h 482600"/>
                  <a:gd name="T8" fmla="*/ 0 w 342900"/>
                  <a:gd name="T9" fmla="*/ 481009 h 482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900"/>
                  <a:gd name="T16" fmla="*/ 0 h 482600"/>
                  <a:gd name="T17" fmla="*/ 342900 w 342900"/>
                  <a:gd name="T18" fmla="*/ 482600 h 482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900" h="482600">
                    <a:moveTo>
                      <a:pt x="342900" y="0"/>
                    </a:moveTo>
                    <a:cubicBezTo>
                      <a:pt x="314325" y="131233"/>
                      <a:pt x="285750" y="262467"/>
                      <a:pt x="228600" y="342900"/>
                    </a:cubicBezTo>
                    <a:cubicBezTo>
                      <a:pt x="171450" y="423333"/>
                      <a:pt x="0" y="482600"/>
                      <a:pt x="0" y="48260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5156200" y="3910018"/>
                <a:ext cx="299734" cy="585784"/>
              </a:xfrm>
              <a:custGeom>
                <a:avLst/>
                <a:gdLst>
                  <a:gd name="T0" fmla="*/ 0 w 298450"/>
                  <a:gd name="T1" fmla="*/ 0 h 584200"/>
                  <a:gd name="T2" fmla="*/ 280602 w 298450"/>
                  <a:gd name="T3" fmla="*/ 165548 h 584200"/>
                  <a:gd name="T4" fmla="*/ 114792 w 298450"/>
                  <a:gd name="T5" fmla="*/ 585784 h 584200"/>
                  <a:gd name="T6" fmla="*/ 114792 w 298450"/>
                  <a:gd name="T7" fmla="*/ 585784 h 584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450"/>
                  <a:gd name="T13" fmla="*/ 0 h 584200"/>
                  <a:gd name="T14" fmla="*/ 298450 w 298450"/>
                  <a:gd name="T15" fmla="*/ 584200 h 584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450" h="584200">
                    <a:moveTo>
                      <a:pt x="0" y="0"/>
                    </a:moveTo>
                    <a:cubicBezTo>
                      <a:pt x="130175" y="33866"/>
                      <a:pt x="260350" y="67733"/>
                      <a:pt x="279400" y="165100"/>
                    </a:cubicBezTo>
                    <a:cubicBezTo>
                      <a:pt x="298450" y="262467"/>
                      <a:pt x="114300" y="584200"/>
                      <a:pt x="114300" y="5842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10"/>
              <p:cNvSpPr>
                <a:spLocks noChangeArrowheads="1"/>
              </p:cNvSpPr>
              <p:nvPr/>
            </p:nvSpPr>
            <p:spPr bwMode="auto">
              <a:xfrm>
                <a:off x="5234819" y="4438652"/>
                <a:ext cx="594555" cy="514348"/>
              </a:xfrm>
              <a:custGeom>
                <a:avLst/>
                <a:gdLst>
                  <a:gd name="T0" fmla="*/ 0 w 596900"/>
                  <a:gd name="T1" fmla="*/ 84320 h 516467"/>
                  <a:gd name="T2" fmla="*/ 442754 w 596900"/>
                  <a:gd name="T3" fmla="*/ 71672 h 516467"/>
                  <a:gd name="T4" fmla="*/ 594555 w 596900"/>
                  <a:gd name="T5" fmla="*/ 514348 h 516467"/>
                  <a:gd name="T6" fmla="*/ 594555 w 596900"/>
                  <a:gd name="T7" fmla="*/ 514348 h 5164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6900"/>
                  <a:gd name="T13" fmla="*/ 0 h 516467"/>
                  <a:gd name="T14" fmla="*/ 596900 w 596900"/>
                  <a:gd name="T15" fmla="*/ 516467 h 5164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6900" h="516467">
                    <a:moveTo>
                      <a:pt x="0" y="84667"/>
                    </a:moveTo>
                    <a:cubicBezTo>
                      <a:pt x="172508" y="42333"/>
                      <a:pt x="345017" y="0"/>
                      <a:pt x="444500" y="71967"/>
                    </a:cubicBezTo>
                    <a:cubicBezTo>
                      <a:pt x="543983" y="143934"/>
                      <a:pt x="596900" y="516467"/>
                      <a:pt x="596900" y="516467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11"/>
              <p:cNvSpPr>
                <a:spLocks noChangeArrowheads="1"/>
              </p:cNvSpPr>
              <p:nvPr/>
            </p:nvSpPr>
            <p:spPr bwMode="auto">
              <a:xfrm>
                <a:off x="5829374" y="4586290"/>
                <a:ext cx="687917" cy="366710"/>
              </a:xfrm>
              <a:custGeom>
                <a:avLst/>
                <a:gdLst>
                  <a:gd name="T0" fmla="*/ 0 w 685800"/>
                  <a:gd name="T1" fmla="*/ 366710 h 315383"/>
                  <a:gd name="T2" fmla="*/ 343959 w 685800"/>
                  <a:gd name="T3" fmla="*/ 12305 h 315383"/>
                  <a:gd name="T4" fmla="*/ 687917 w 685800"/>
                  <a:gd name="T5" fmla="*/ 292876 h 315383"/>
                  <a:gd name="T6" fmla="*/ 687917 w 685800"/>
                  <a:gd name="T7" fmla="*/ 292876 h 3153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5800"/>
                  <a:gd name="T13" fmla="*/ 0 h 315383"/>
                  <a:gd name="T14" fmla="*/ 685800 w 685800"/>
                  <a:gd name="T15" fmla="*/ 315383 h 3153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5800" h="315383">
                    <a:moveTo>
                      <a:pt x="0" y="315383"/>
                    </a:moveTo>
                    <a:cubicBezTo>
                      <a:pt x="114300" y="168274"/>
                      <a:pt x="228600" y="21166"/>
                      <a:pt x="342900" y="10583"/>
                    </a:cubicBezTo>
                    <a:cubicBezTo>
                      <a:pt x="457200" y="0"/>
                      <a:pt x="685800" y="251883"/>
                      <a:pt x="685800" y="251883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2"/>
              <p:cNvSpPr>
                <a:spLocks noChangeArrowheads="1"/>
              </p:cNvSpPr>
              <p:nvPr/>
            </p:nvSpPr>
            <p:spPr bwMode="auto">
              <a:xfrm>
                <a:off x="6502551" y="4329116"/>
                <a:ext cx="304649" cy="547684"/>
              </a:xfrm>
              <a:custGeom>
                <a:avLst/>
                <a:gdLst>
                  <a:gd name="T0" fmla="*/ 0 w 304800"/>
                  <a:gd name="T1" fmla="*/ 547684 h 495300"/>
                  <a:gd name="T2" fmla="*/ 114243 w 304800"/>
                  <a:gd name="T3" fmla="*/ 168518 h 495300"/>
                  <a:gd name="T4" fmla="*/ 304649 w 304800"/>
                  <a:gd name="T5" fmla="*/ 0 h 495300"/>
                  <a:gd name="T6" fmla="*/ 304649 w 304800"/>
                  <a:gd name="T7" fmla="*/ 0 h 495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4800"/>
                  <a:gd name="T13" fmla="*/ 0 h 495300"/>
                  <a:gd name="T14" fmla="*/ 304800 w 304800"/>
                  <a:gd name="T15" fmla="*/ 495300 h 495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4800" h="495300">
                    <a:moveTo>
                      <a:pt x="0" y="495300"/>
                    </a:moveTo>
                    <a:cubicBezTo>
                      <a:pt x="31750" y="365125"/>
                      <a:pt x="63500" y="234950"/>
                      <a:pt x="114300" y="152400"/>
                    </a:cubicBezTo>
                    <a:cubicBezTo>
                      <a:pt x="165100" y="69850"/>
                      <a:pt x="304800" y="0"/>
                      <a:pt x="30480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>
                <a:off x="6502551" y="3757619"/>
                <a:ext cx="304649" cy="571498"/>
              </a:xfrm>
              <a:custGeom>
                <a:avLst/>
                <a:gdLst>
                  <a:gd name="T0" fmla="*/ 304649 w 302683"/>
                  <a:gd name="T1" fmla="*/ 571498 h 571500"/>
                  <a:gd name="T2" fmla="*/ 23434 w 302683"/>
                  <a:gd name="T3" fmla="*/ 393699 h 571500"/>
                  <a:gd name="T4" fmla="*/ 164042 w 302683"/>
                  <a:gd name="T5" fmla="*/ 0 h 571500"/>
                  <a:gd name="T6" fmla="*/ 164042 w 302683"/>
                  <a:gd name="T7" fmla="*/ 0 h 571500"/>
                  <a:gd name="T8" fmla="*/ 164042 w 302683"/>
                  <a:gd name="T9" fmla="*/ 0 h 571500"/>
                  <a:gd name="T10" fmla="*/ 164042 w 302683"/>
                  <a:gd name="T11" fmla="*/ 0 h 571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2683"/>
                  <a:gd name="T19" fmla="*/ 0 h 571500"/>
                  <a:gd name="T20" fmla="*/ 302683 w 302683"/>
                  <a:gd name="T21" fmla="*/ 571500 h 571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2683" h="571500">
                    <a:moveTo>
                      <a:pt x="302683" y="571500"/>
                    </a:moveTo>
                    <a:cubicBezTo>
                      <a:pt x="174624" y="530225"/>
                      <a:pt x="46566" y="488950"/>
                      <a:pt x="23283" y="393700"/>
                    </a:cubicBezTo>
                    <a:cubicBezTo>
                      <a:pt x="0" y="298450"/>
                      <a:pt x="162983" y="0"/>
                      <a:pt x="162983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4"/>
              <p:cNvSpPr>
                <a:spLocks noChangeArrowheads="1"/>
              </p:cNvSpPr>
              <p:nvPr/>
            </p:nvSpPr>
            <p:spPr bwMode="auto">
              <a:xfrm>
                <a:off x="6109456" y="3390906"/>
                <a:ext cx="545418" cy="504823"/>
              </a:xfrm>
              <a:custGeom>
                <a:avLst/>
                <a:gdLst>
                  <a:gd name="T0" fmla="*/ 545418 w 546100"/>
                  <a:gd name="T1" fmla="*/ 367528 h 505883"/>
                  <a:gd name="T2" fmla="*/ 202946 w 546100"/>
                  <a:gd name="T3" fmla="*/ 443569 h 505883"/>
                  <a:gd name="T4" fmla="*/ 0 w 546100"/>
                  <a:gd name="T5" fmla="*/ 0 h 505883"/>
                  <a:gd name="T6" fmla="*/ 0 w 546100"/>
                  <a:gd name="T7" fmla="*/ 0 h 5058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6100"/>
                  <a:gd name="T13" fmla="*/ 0 h 505883"/>
                  <a:gd name="T14" fmla="*/ 546100 w 546100"/>
                  <a:gd name="T15" fmla="*/ 505883 h 5058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6100" h="505883">
                    <a:moveTo>
                      <a:pt x="546100" y="368300"/>
                    </a:moveTo>
                    <a:cubicBezTo>
                      <a:pt x="420158" y="437091"/>
                      <a:pt x="294217" y="505883"/>
                      <a:pt x="203200" y="444500"/>
                    </a:cubicBezTo>
                    <a:cubicBezTo>
                      <a:pt x="112183" y="383117"/>
                      <a:pt x="0" y="0"/>
                      <a:pt x="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5"/>
              <p:cNvSpPr>
                <a:spLocks noChangeArrowheads="1"/>
              </p:cNvSpPr>
              <p:nvPr/>
            </p:nvSpPr>
            <p:spPr bwMode="auto">
              <a:xfrm>
                <a:off x="5475588" y="3390906"/>
                <a:ext cx="619125" cy="361949"/>
              </a:xfrm>
              <a:custGeom>
                <a:avLst/>
                <a:gdLst>
                  <a:gd name="T0" fmla="*/ 619125 w 622300"/>
                  <a:gd name="T1" fmla="*/ 0 h 364067"/>
                  <a:gd name="T2" fmla="*/ 303245 w 622300"/>
                  <a:gd name="T3" fmla="*/ 353531 h 364067"/>
                  <a:gd name="T4" fmla="*/ 0 w 622300"/>
                  <a:gd name="T5" fmla="*/ 50504 h 364067"/>
                  <a:gd name="T6" fmla="*/ 0 w 622300"/>
                  <a:gd name="T7" fmla="*/ 50504 h 3640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2300"/>
                  <a:gd name="T13" fmla="*/ 0 h 364067"/>
                  <a:gd name="T14" fmla="*/ 622300 w 622300"/>
                  <a:gd name="T15" fmla="*/ 364067 h 3640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2300" h="364067">
                    <a:moveTo>
                      <a:pt x="622300" y="0"/>
                    </a:moveTo>
                    <a:cubicBezTo>
                      <a:pt x="515408" y="173566"/>
                      <a:pt x="408517" y="347133"/>
                      <a:pt x="304800" y="355600"/>
                    </a:cubicBezTo>
                    <a:cubicBezTo>
                      <a:pt x="201083" y="364067"/>
                      <a:pt x="0" y="50800"/>
                      <a:pt x="0" y="508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5829374" y="3910018"/>
                <a:ext cx="456975" cy="4571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rot="5400000">
              <a:off x="4359296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6200000" flipH="1">
              <a:off x="5221309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1905000" y="2162175"/>
            <a:ext cx="3330575" cy="2997200"/>
            <a:chOff x="1905000" y="2390931"/>
            <a:chExt cx="3330722" cy="2996915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3348313" y="2390931"/>
              <a:ext cx="1887409" cy="991514"/>
              <a:chOff x="5105400" y="776452"/>
              <a:chExt cx="2590800" cy="1280948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5105110" y="1399869"/>
                <a:ext cx="608001" cy="625469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5307777" y="1631601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>
                <a:off x="6964018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27" name="Freeform 26"/>
                <p:cNvSpPr>
                  <a:spLocks noChangeArrowheads="1"/>
                </p:cNvSpPr>
                <p:nvPr/>
              </p:nvSpPr>
              <p:spPr bwMode="auto">
                <a:xfrm>
                  <a:off x="5156120" y="3441803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27"/>
                <p:cNvSpPr>
                  <a:spLocks noChangeArrowheads="1"/>
                </p:cNvSpPr>
                <p:nvPr/>
              </p:nvSpPr>
              <p:spPr bwMode="auto">
                <a:xfrm>
                  <a:off x="5156120" y="3912810"/>
                  <a:ext cx="299750" cy="585193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7 w 298450"/>
                    <a:gd name="T3" fmla="*/ 165381 h 584200"/>
                    <a:gd name="T4" fmla="*/ 114798 w 298450"/>
                    <a:gd name="T5" fmla="*/ 585193 h 584200"/>
                    <a:gd name="T6" fmla="*/ 114798 w 298450"/>
                    <a:gd name="T7" fmla="*/ 585193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Freeform 28"/>
                <p:cNvSpPr>
                  <a:spLocks noChangeArrowheads="1"/>
                </p:cNvSpPr>
                <p:nvPr/>
              </p:nvSpPr>
              <p:spPr bwMode="auto">
                <a:xfrm>
                  <a:off x="5234742" y="4436152"/>
                  <a:ext cx="594585" cy="518586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6 w 596900"/>
                    <a:gd name="T3" fmla="*/ 72262 h 516467"/>
                    <a:gd name="T4" fmla="*/ 594585 w 596900"/>
                    <a:gd name="T5" fmla="*/ 518586 h 516467"/>
                    <a:gd name="T6" fmla="*/ 594585 w 596900"/>
                    <a:gd name="T7" fmla="*/ 518586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29"/>
                <p:cNvSpPr>
                  <a:spLocks noChangeArrowheads="1"/>
                </p:cNvSpPr>
                <p:nvPr/>
              </p:nvSpPr>
              <p:spPr bwMode="auto">
                <a:xfrm>
                  <a:off x="5829327" y="4588397"/>
                  <a:ext cx="687948" cy="366341"/>
                </a:xfrm>
                <a:custGeom>
                  <a:avLst/>
                  <a:gdLst>
                    <a:gd name="T0" fmla="*/ 0 w 685800"/>
                    <a:gd name="T1" fmla="*/ 366341 h 315383"/>
                    <a:gd name="T2" fmla="*/ 343974 w 685800"/>
                    <a:gd name="T3" fmla="*/ 12293 h 315383"/>
                    <a:gd name="T4" fmla="*/ 687948 w 685800"/>
                    <a:gd name="T5" fmla="*/ 292581 h 315383"/>
                    <a:gd name="T6" fmla="*/ 687948 w 685800"/>
                    <a:gd name="T7" fmla="*/ 292581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Freeform 30"/>
                <p:cNvSpPr>
                  <a:spLocks noChangeArrowheads="1"/>
                </p:cNvSpPr>
                <p:nvPr/>
              </p:nvSpPr>
              <p:spPr bwMode="auto">
                <a:xfrm>
                  <a:off x="6502531" y="4331484"/>
                  <a:ext cx="304663" cy="547132"/>
                </a:xfrm>
                <a:custGeom>
                  <a:avLst/>
                  <a:gdLst>
                    <a:gd name="T0" fmla="*/ 0 w 304800"/>
                    <a:gd name="T1" fmla="*/ 547132 h 495300"/>
                    <a:gd name="T2" fmla="*/ 114249 w 304800"/>
                    <a:gd name="T3" fmla="*/ 168348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31"/>
                <p:cNvSpPr>
                  <a:spLocks noChangeArrowheads="1"/>
                </p:cNvSpPr>
                <p:nvPr/>
              </p:nvSpPr>
              <p:spPr bwMode="auto">
                <a:xfrm>
                  <a:off x="6502531" y="3760565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32"/>
                <p:cNvSpPr>
                  <a:spLocks noChangeArrowheads="1"/>
                </p:cNvSpPr>
                <p:nvPr/>
              </p:nvSpPr>
              <p:spPr bwMode="auto">
                <a:xfrm>
                  <a:off x="6109418" y="3389467"/>
                  <a:ext cx="545446" cy="509071"/>
                </a:xfrm>
                <a:custGeom>
                  <a:avLst/>
                  <a:gdLst>
                    <a:gd name="T0" fmla="*/ 545446 w 546100"/>
                    <a:gd name="T1" fmla="*/ 370621 h 505883"/>
                    <a:gd name="T2" fmla="*/ 202957 w 546100"/>
                    <a:gd name="T3" fmla="*/ 447301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Freeform 33"/>
                <p:cNvSpPr>
                  <a:spLocks noChangeArrowheads="1"/>
                </p:cNvSpPr>
                <p:nvPr/>
              </p:nvSpPr>
              <p:spPr bwMode="auto">
                <a:xfrm>
                  <a:off x="5475525" y="3389467"/>
                  <a:ext cx="619153" cy="366341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21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5829327" y="3912810"/>
                  <a:ext cx="456992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cxnSp>
            <p:nvCxnSpPr>
              <p:cNvPr id="25" name="Straight Arrow Connector 24"/>
              <p:cNvCxnSpPr>
                <a:cxnSpLocks noChangeShapeType="1"/>
              </p:cNvCxnSpPr>
              <p:nvPr/>
            </p:nvCxnSpPr>
            <p:spPr bwMode="auto">
              <a:xfrm rot="5400000">
                <a:off x="5518177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" name="Straight Arrow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491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9216" name="Group 35"/>
            <p:cNvGrpSpPr>
              <a:grpSpLocks/>
            </p:cNvGrpSpPr>
            <p:nvPr/>
          </p:nvGrpSpPr>
          <p:grpSpPr bwMode="auto">
            <a:xfrm>
              <a:off x="2626657" y="3393632"/>
              <a:ext cx="1887409" cy="991514"/>
              <a:chOff x="5105400" y="776452"/>
              <a:chExt cx="2590800" cy="1280948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106344" y="1400520"/>
                <a:ext cx="608001" cy="62341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5309011" y="1630200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9217" name="Group 34"/>
              <p:cNvGrpSpPr>
                <a:grpSpLocks/>
              </p:cNvGrpSpPr>
              <p:nvPr/>
            </p:nvGrpSpPr>
            <p:grpSpPr bwMode="auto">
              <a:xfrm>
                <a:off x="6964016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42" name="Freeform 41"/>
                <p:cNvSpPr>
                  <a:spLocks noChangeArrowheads="1"/>
                </p:cNvSpPr>
                <p:nvPr/>
              </p:nvSpPr>
              <p:spPr bwMode="auto">
                <a:xfrm>
                  <a:off x="5153996" y="3443314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Freeform 42"/>
                <p:cNvSpPr>
                  <a:spLocks noChangeArrowheads="1"/>
                </p:cNvSpPr>
                <p:nvPr/>
              </p:nvSpPr>
              <p:spPr bwMode="auto">
                <a:xfrm>
                  <a:off x="5153996" y="3909564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43"/>
                <p:cNvSpPr>
                  <a:spLocks noChangeArrowheads="1"/>
                </p:cNvSpPr>
                <p:nvPr/>
              </p:nvSpPr>
              <p:spPr bwMode="auto">
                <a:xfrm>
                  <a:off x="5232619" y="4437663"/>
                  <a:ext cx="594582" cy="513827"/>
                </a:xfrm>
                <a:custGeom>
                  <a:avLst/>
                  <a:gdLst>
                    <a:gd name="T0" fmla="*/ 0 w 596900"/>
                    <a:gd name="T1" fmla="*/ 84234 h 516467"/>
                    <a:gd name="T2" fmla="*/ 442774 w 596900"/>
                    <a:gd name="T3" fmla="*/ 71599 h 516467"/>
                    <a:gd name="T4" fmla="*/ 594582 w 596900"/>
                    <a:gd name="T5" fmla="*/ 513827 h 516467"/>
                    <a:gd name="T6" fmla="*/ 594582 w 596900"/>
                    <a:gd name="T7" fmla="*/ 513827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44"/>
                <p:cNvSpPr>
                  <a:spLocks noChangeArrowheads="1"/>
                </p:cNvSpPr>
                <p:nvPr/>
              </p:nvSpPr>
              <p:spPr bwMode="auto">
                <a:xfrm>
                  <a:off x="5827200" y="4585151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45"/>
                <p:cNvSpPr>
                  <a:spLocks noChangeArrowheads="1"/>
                </p:cNvSpPr>
                <p:nvPr/>
              </p:nvSpPr>
              <p:spPr bwMode="auto">
                <a:xfrm>
                  <a:off x="6500408" y="432823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6500408" y="3757319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47"/>
                <p:cNvSpPr>
                  <a:spLocks noChangeArrowheads="1"/>
                </p:cNvSpPr>
                <p:nvPr/>
              </p:nvSpPr>
              <p:spPr bwMode="auto">
                <a:xfrm>
                  <a:off x="6107295" y="3390978"/>
                  <a:ext cx="545443" cy="504312"/>
                </a:xfrm>
                <a:custGeom>
                  <a:avLst/>
                  <a:gdLst>
                    <a:gd name="T0" fmla="*/ 545443 w 546100"/>
                    <a:gd name="T1" fmla="*/ 367156 h 505883"/>
                    <a:gd name="T2" fmla="*/ 202956 w 546100"/>
                    <a:gd name="T3" fmla="*/ 443120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48"/>
                <p:cNvSpPr>
                  <a:spLocks noChangeArrowheads="1"/>
                </p:cNvSpPr>
                <p:nvPr/>
              </p:nvSpPr>
              <p:spPr bwMode="auto">
                <a:xfrm>
                  <a:off x="5473399" y="3390978"/>
                  <a:ext cx="619153" cy="361582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3173 h 364067"/>
                    <a:gd name="T4" fmla="*/ 0 w 622300"/>
                    <a:gd name="T5" fmla="*/ 50453 h 364067"/>
                    <a:gd name="T6" fmla="*/ 0 w 622300"/>
                    <a:gd name="T7" fmla="*/ 50453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5827200" y="3909564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519411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1" name="Straight Arrow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0547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9218" name="Group 50"/>
            <p:cNvGrpSpPr>
              <a:grpSpLocks/>
            </p:cNvGrpSpPr>
            <p:nvPr/>
          </p:nvGrpSpPr>
          <p:grpSpPr bwMode="auto">
            <a:xfrm>
              <a:off x="1905000" y="4396332"/>
              <a:ext cx="1887409" cy="991514"/>
              <a:chOff x="5105400" y="776452"/>
              <a:chExt cx="2590800" cy="1280948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5105400" y="1399121"/>
                <a:ext cx="608003" cy="62546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5308068" y="1630851"/>
                <a:ext cx="202667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9221" name="Group 34"/>
              <p:cNvGrpSpPr>
                <a:grpSpLocks/>
              </p:cNvGrpSpPr>
              <p:nvPr/>
            </p:nvGrpSpPr>
            <p:grpSpPr bwMode="auto">
              <a:xfrm>
                <a:off x="6964014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57" name="Freeform 56"/>
                <p:cNvSpPr>
                  <a:spLocks noChangeArrowheads="1"/>
                </p:cNvSpPr>
                <p:nvPr/>
              </p:nvSpPr>
              <p:spPr bwMode="auto">
                <a:xfrm>
                  <a:off x="5156785" y="3387732"/>
                  <a:ext cx="343974" cy="532858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75230 h 482600"/>
                    <a:gd name="T4" fmla="*/ 0 w 342900"/>
                    <a:gd name="T5" fmla="*/ 528101 h 482600"/>
                    <a:gd name="T6" fmla="*/ 0 w 342900"/>
                    <a:gd name="T7" fmla="*/ 528101 h 482600"/>
                    <a:gd name="T8" fmla="*/ 0 w 342900"/>
                    <a:gd name="T9" fmla="*/ 528101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Freeform 57"/>
                <p:cNvSpPr>
                  <a:spLocks noChangeArrowheads="1"/>
                </p:cNvSpPr>
                <p:nvPr/>
              </p:nvSpPr>
              <p:spPr bwMode="auto">
                <a:xfrm>
                  <a:off x="5156785" y="3911075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Freeform 58"/>
                <p:cNvSpPr>
                  <a:spLocks noChangeArrowheads="1"/>
                </p:cNvSpPr>
                <p:nvPr/>
              </p:nvSpPr>
              <p:spPr bwMode="auto">
                <a:xfrm>
                  <a:off x="5235408" y="4434417"/>
                  <a:ext cx="594582" cy="518583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4 w 596900"/>
                    <a:gd name="T3" fmla="*/ 72262 h 516467"/>
                    <a:gd name="T4" fmla="*/ 594582 w 596900"/>
                    <a:gd name="T5" fmla="*/ 518583 h 516467"/>
                    <a:gd name="T6" fmla="*/ 594582 w 596900"/>
                    <a:gd name="T7" fmla="*/ 518583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" name="Freeform 59"/>
                <p:cNvSpPr>
                  <a:spLocks noChangeArrowheads="1"/>
                </p:cNvSpPr>
                <p:nvPr/>
              </p:nvSpPr>
              <p:spPr bwMode="auto">
                <a:xfrm>
                  <a:off x="5829989" y="4586662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Freeform 60"/>
                <p:cNvSpPr>
                  <a:spLocks noChangeArrowheads="1"/>
                </p:cNvSpPr>
                <p:nvPr/>
              </p:nvSpPr>
              <p:spPr bwMode="auto">
                <a:xfrm>
                  <a:off x="6503197" y="432974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2" name="Freeform 61"/>
                <p:cNvSpPr>
                  <a:spLocks noChangeArrowheads="1"/>
                </p:cNvSpPr>
                <p:nvPr/>
              </p:nvSpPr>
              <p:spPr bwMode="auto">
                <a:xfrm>
                  <a:off x="6503197" y="3706494"/>
                  <a:ext cx="304663" cy="623255"/>
                </a:xfrm>
                <a:custGeom>
                  <a:avLst/>
                  <a:gdLst>
                    <a:gd name="T0" fmla="*/ 304663 w 302683"/>
                    <a:gd name="T1" fmla="*/ 618495 h 571500"/>
                    <a:gd name="T2" fmla="*/ 23435 w 302683"/>
                    <a:gd name="T3" fmla="*/ 426074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62"/>
                <p:cNvSpPr>
                  <a:spLocks noChangeArrowheads="1"/>
                </p:cNvSpPr>
                <p:nvPr/>
              </p:nvSpPr>
              <p:spPr bwMode="auto">
                <a:xfrm>
                  <a:off x="6110084" y="3335396"/>
                  <a:ext cx="545443" cy="561404"/>
                </a:xfrm>
                <a:custGeom>
                  <a:avLst/>
                  <a:gdLst>
                    <a:gd name="T0" fmla="*/ 545443 w 546100"/>
                    <a:gd name="T1" fmla="*/ 405256 h 505883"/>
                    <a:gd name="T2" fmla="*/ 202956 w 546100"/>
                    <a:gd name="T3" fmla="*/ 489102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63"/>
                <p:cNvSpPr>
                  <a:spLocks noChangeArrowheads="1"/>
                </p:cNvSpPr>
                <p:nvPr/>
              </p:nvSpPr>
              <p:spPr bwMode="auto">
                <a:xfrm>
                  <a:off x="5476188" y="3335396"/>
                  <a:ext cx="619153" cy="366341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18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Oval 64"/>
                <p:cNvSpPr>
                  <a:spLocks noChangeArrowheads="1"/>
                </p:cNvSpPr>
                <p:nvPr/>
              </p:nvSpPr>
              <p:spPr bwMode="auto">
                <a:xfrm>
                  <a:off x="5829989" y="3911075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cxnSp>
            <p:nvCxnSpPr>
              <p:cNvPr id="55" name="Straight Arrow Connector 54"/>
              <p:cNvCxnSpPr>
                <a:cxnSpLocks noChangeShapeType="1"/>
              </p:cNvCxnSpPr>
              <p:nvPr/>
            </p:nvCxnSpPr>
            <p:spPr bwMode="auto">
              <a:xfrm rot="5400000">
                <a:off x="5518466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6" name="Straight Arrow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782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9230" name="TextBox 66"/>
          <p:cNvSpPr txBox="1">
            <a:spLocks noChangeArrowheads="1"/>
          </p:cNvSpPr>
          <p:nvPr/>
        </p:nvSpPr>
        <p:spPr bwMode="auto">
          <a:xfrm>
            <a:off x="428596" y="0"/>
            <a:ext cx="6893169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 pitchFamily="34" charset="0"/>
              </a:rPr>
              <a:t>Why self-renew AND differentiate?</a:t>
            </a:r>
          </a:p>
        </p:txBody>
      </p:sp>
      <p:sp>
        <p:nvSpPr>
          <p:cNvPr id="9231" name="TextBox 158"/>
          <p:cNvSpPr txBox="1">
            <a:spLocks noChangeArrowheads="1"/>
          </p:cNvSpPr>
          <p:nvPr/>
        </p:nvSpPr>
        <p:spPr bwMode="auto">
          <a:xfrm>
            <a:off x="3071813" y="661988"/>
            <a:ext cx="1535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1 stem cell</a:t>
            </a:r>
          </a:p>
        </p:txBody>
      </p:sp>
      <p:sp>
        <p:nvSpPr>
          <p:cNvPr id="9232" name="Text Box 80"/>
          <p:cNvSpPr txBox="1">
            <a:spLocks noChangeArrowheads="1"/>
          </p:cNvSpPr>
          <p:nvPr/>
        </p:nvSpPr>
        <p:spPr bwMode="auto">
          <a:xfrm>
            <a:off x="3149600" y="99536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GB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1117615"/>
            <a:ext cx="8229600" cy="4525963"/>
          </a:xfrm>
        </p:spPr>
        <p:txBody>
          <a:bodyPr/>
          <a:lstStyle/>
          <a:p>
            <a:pPr lvl="0"/>
            <a:r>
              <a:rPr lang="en-US" sz="2400" b="1" dirty="0" smtClean="0"/>
              <a:t>Adult stem cells</a:t>
            </a:r>
            <a:r>
              <a:rPr lang="en-US" sz="2400" dirty="0" smtClean="0"/>
              <a:t> refer to any cell which is found </a:t>
            </a:r>
            <a:r>
              <a:rPr lang="en-US" sz="2400" b="1" dirty="0" smtClean="0">
                <a:solidFill>
                  <a:srgbClr val="00B050"/>
                </a:solidFill>
              </a:rPr>
              <a:t>in a developed organism </a:t>
            </a:r>
            <a:r>
              <a:rPr lang="en-US" sz="2400" dirty="0" smtClean="0"/>
              <a:t>that has the </a:t>
            </a:r>
            <a:r>
              <a:rPr lang="en-US" sz="2400" b="1" dirty="0" smtClean="0">
                <a:solidFill>
                  <a:srgbClr val="00B050"/>
                </a:solidFill>
              </a:rPr>
              <a:t>properties of stem cells </a:t>
            </a:r>
            <a:r>
              <a:rPr lang="en-US" sz="2400" dirty="0" smtClean="0"/>
              <a:t>mentioned above.  </a:t>
            </a:r>
          </a:p>
          <a:p>
            <a:pPr marL="457200" lvl="0" indent="-457200">
              <a:buAutoNum type="alphaLcPeriod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Pluripotent</a:t>
            </a:r>
            <a:r>
              <a:rPr lang="en-US" sz="2400" b="1" u="sng" dirty="0" smtClean="0">
                <a:solidFill>
                  <a:srgbClr val="0070C0"/>
                </a:solidFill>
              </a:rPr>
              <a:t> adult stem cells </a:t>
            </a:r>
            <a:r>
              <a:rPr lang="en-US" sz="2400" dirty="0" smtClean="0"/>
              <a:t>are rare but can be found in a number of tissues including </a:t>
            </a:r>
            <a:r>
              <a:rPr lang="en-US" sz="2400" b="1" dirty="0" smtClean="0">
                <a:solidFill>
                  <a:srgbClr val="00B050"/>
                </a:solidFill>
              </a:rPr>
              <a:t>umbilical cord blood</a:t>
            </a:r>
            <a:r>
              <a:rPr lang="en-US" sz="2400" dirty="0" smtClean="0">
                <a:solidFill>
                  <a:srgbClr val="00B050"/>
                </a:solidFill>
              </a:rPr>
              <a:t>. </a:t>
            </a:r>
          </a:p>
          <a:p>
            <a:pPr marL="457200" indent="-457200"/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At delivery, cord blood is collected, stored and frozen. (It contains RBC,WBC, lymphocytes, platelets).</a:t>
            </a:r>
          </a:p>
          <a:p>
            <a:pPr marL="457200" lvl="0" indent="-45720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b. </a:t>
            </a:r>
            <a:r>
              <a:rPr lang="en-US" sz="2400" b="1" u="sng" dirty="0" smtClean="0">
                <a:solidFill>
                  <a:srgbClr val="0070C0"/>
                </a:solidFill>
              </a:rPr>
              <a:t>Most adult stem cells are 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multipotent</a:t>
            </a:r>
            <a:r>
              <a:rPr 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can only produce a limited number of cell types. </a:t>
            </a:r>
          </a:p>
          <a:p>
            <a:pPr marL="457200" indent="-457200"/>
            <a:r>
              <a:rPr lang="en-US" sz="2400" dirty="0" smtClean="0"/>
              <a:t>These stem cells are found in children, in some adult tissues, such as </a:t>
            </a:r>
            <a:r>
              <a:rPr lang="en-US" sz="2400" b="1" dirty="0" smtClean="0">
                <a:solidFill>
                  <a:srgbClr val="00B050"/>
                </a:solidFill>
              </a:rPr>
              <a:t>bone marrow. </a:t>
            </a:r>
          </a:p>
          <a:p>
            <a:pPr marL="457200" lvl="0" indent="-457200"/>
            <a:r>
              <a:rPr lang="en-US" sz="2400" b="1" dirty="0" smtClean="0">
                <a:solidFill>
                  <a:srgbClr val="00B050"/>
                </a:solidFill>
              </a:rPr>
              <a:t>Fetal stem cells </a:t>
            </a:r>
            <a:r>
              <a:rPr lang="en-US" sz="2400" dirty="0" smtClean="0"/>
              <a:t>collected from the organs of fetuses at a somewhat later stage of development.</a:t>
            </a:r>
          </a:p>
          <a:p>
            <a:pPr marL="457200" indent="-457200"/>
            <a:endParaRPr lang="en-US" sz="2400" dirty="0" smtClean="0"/>
          </a:p>
          <a:p>
            <a:pPr marL="457200" lvl="0" indent="-45720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457200" indent="-457200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457200" indent="-457200"/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/>
              <a:t>SOURCES OF STEM CELLS FOR clinical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Adult stem cells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Tissue stem cells: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214422"/>
            <a:ext cx="8115296" cy="4929222"/>
          </a:xfrm>
        </p:spPr>
        <p:txBody>
          <a:bodyPr/>
          <a:lstStyle/>
          <a:p>
            <a:r>
              <a:rPr lang="en-US" sz="2200" dirty="0" smtClean="0"/>
              <a:t>Tissue stem cells </a:t>
            </a:r>
            <a:r>
              <a:rPr lang="en-US" sz="2200" b="1" dirty="0" smtClean="0">
                <a:solidFill>
                  <a:srgbClr val="0070C0"/>
                </a:solidFill>
              </a:rPr>
              <a:t>can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</a:t>
            </a:r>
            <a:r>
              <a:rPr lang="en-US" sz="2200" b="1" dirty="0" smtClean="0">
                <a:solidFill>
                  <a:srgbClr val="0070C0"/>
                </a:solidFill>
              </a:rPr>
              <a:t> make the kinds of cell found in the tissue</a:t>
            </a:r>
            <a:r>
              <a:rPr lang="en-US" sz="2200" dirty="0" smtClean="0"/>
              <a:t> they belong to.</a:t>
            </a:r>
          </a:p>
          <a:p>
            <a:r>
              <a:rPr lang="en-US" sz="2200" dirty="0" smtClean="0"/>
              <a:t>So, 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Blood </a:t>
            </a:r>
            <a:r>
              <a:rPr lang="en-US" sz="2200" b="1" u="sng" dirty="0" smtClean="0">
                <a:solidFill>
                  <a:srgbClr val="00B050"/>
                </a:solidFill>
              </a:rPr>
              <a:t>stem</a:t>
            </a:r>
            <a:r>
              <a:rPr lang="en-US" sz="2200" b="1" dirty="0" smtClean="0">
                <a:solidFill>
                  <a:srgbClr val="00B050"/>
                </a:solidFill>
              </a:rPr>
              <a:t> cells </a:t>
            </a:r>
            <a:r>
              <a:rPr lang="en-US" sz="2200" dirty="0" smtClean="0"/>
              <a:t>can </a:t>
            </a:r>
            <a:r>
              <a:rPr lang="en-US" sz="2200" strike="sngStrike" dirty="0" smtClean="0"/>
              <a:t>only</a:t>
            </a:r>
            <a:r>
              <a:rPr lang="en-US" sz="2200" dirty="0" smtClean="0"/>
              <a:t> make the different kinds of cell found in the blood.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Brain </a:t>
            </a:r>
            <a:r>
              <a:rPr lang="en-US" sz="2200" b="1" u="sng" dirty="0" smtClean="0">
                <a:solidFill>
                  <a:srgbClr val="00B050"/>
                </a:solidFill>
              </a:rPr>
              <a:t>stem</a:t>
            </a:r>
            <a:r>
              <a:rPr lang="en-US" sz="2200" b="1" dirty="0" smtClean="0">
                <a:solidFill>
                  <a:srgbClr val="00B050"/>
                </a:solidFill>
              </a:rPr>
              <a:t> cells </a:t>
            </a:r>
            <a:r>
              <a:rPr lang="en-US" sz="2200" dirty="0" smtClean="0"/>
              <a:t>can </a:t>
            </a:r>
            <a:r>
              <a:rPr lang="en-US" sz="2200" strike="sngStrike" dirty="0" smtClean="0"/>
              <a:t>only</a:t>
            </a:r>
            <a:r>
              <a:rPr lang="en-US" sz="2200" dirty="0" smtClean="0"/>
              <a:t> make different types of brain cell.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</a:rPr>
              <a:t>Muscle </a:t>
            </a:r>
            <a:r>
              <a:rPr lang="en-US" sz="2200" b="1" u="sng" dirty="0" smtClean="0">
                <a:solidFill>
                  <a:srgbClr val="00B050"/>
                </a:solidFill>
              </a:rPr>
              <a:t>stem</a:t>
            </a:r>
            <a:r>
              <a:rPr lang="en-US" sz="2200" b="1" dirty="0" smtClean="0">
                <a:solidFill>
                  <a:srgbClr val="00B050"/>
                </a:solidFill>
              </a:rPr>
              <a:t> cells </a:t>
            </a:r>
            <a:r>
              <a:rPr lang="en-US" sz="2200" dirty="0" smtClean="0"/>
              <a:t>can </a:t>
            </a:r>
            <a:r>
              <a:rPr lang="en-US" sz="2200" strike="sngStrike" dirty="0" smtClean="0"/>
              <a:t>only</a:t>
            </a:r>
            <a:r>
              <a:rPr lang="en-US" sz="2200" dirty="0" smtClean="0"/>
              <a:t> make muscle cells. 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Transdifferentiation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culture</a:t>
            </a:r>
            <a:r>
              <a:rPr lang="en-US" sz="2200" dirty="0" smtClean="0"/>
              <a:t>, certain </a:t>
            </a:r>
            <a:r>
              <a:rPr lang="en-US" sz="2200" b="1" u="sng" dirty="0" smtClean="0"/>
              <a:t>adult stem cell types </a:t>
            </a:r>
            <a:r>
              <a:rPr lang="en-US" sz="2200" dirty="0" smtClean="0"/>
              <a:t>can 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</a:t>
            </a:r>
            <a:r>
              <a:rPr lang="en-US" sz="2200" dirty="0" smtClean="0"/>
              <a:t> into cell types seen in organs or tissues other than those expected from the cells' predicted lineage (i.e., </a:t>
            </a:r>
            <a:r>
              <a:rPr lang="en-US" sz="2200" b="1" dirty="0" smtClean="0">
                <a:solidFill>
                  <a:srgbClr val="C00000"/>
                </a:solidFill>
              </a:rPr>
              <a:t>brain stem cells </a:t>
            </a:r>
            <a:r>
              <a:rPr lang="en-US" sz="2200" dirty="0" smtClean="0"/>
              <a:t>that 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 </a:t>
            </a:r>
            <a:r>
              <a:rPr lang="en-US" sz="2200" dirty="0" smtClean="0"/>
              <a:t>into </a:t>
            </a:r>
            <a:r>
              <a:rPr lang="en-US" sz="2200" b="1" dirty="0" smtClean="0">
                <a:solidFill>
                  <a:srgbClr val="C00000"/>
                </a:solidFill>
              </a:rPr>
              <a:t>blood cells)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686800" cy="927100"/>
          </a:xfrm>
        </p:spPr>
        <p:txBody>
          <a:bodyPr/>
          <a:lstStyle/>
          <a:p>
            <a:r>
              <a:rPr lang="en-US" sz="2400" dirty="0" smtClean="0"/>
              <a:t>SOURCES OF STEM CELLS FOR </a:t>
            </a:r>
            <a:r>
              <a:rPr lang="en-US" sz="2400" cap="all" dirty="0" smtClean="0"/>
              <a:t>clinical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Amniotic fluid stem cells: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r>
              <a:rPr lang="en-US" sz="2400" dirty="0" smtClean="0"/>
              <a:t>A type of cell that floats freely in the amniotic fluid of pregnant women has been found to have many of the same traits as embryonic stem cells. </a:t>
            </a:r>
          </a:p>
          <a:p>
            <a:r>
              <a:rPr lang="en-US" sz="2400" dirty="0" smtClean="0"/>
              <a:t>The cells, </a:t>
            </a:r>
            <a:r>
              <a:rPr lang="en-US" sz="2400" b="1" i="1" dirty="0" smtClean="0">
                <a:solidFill>
                  <a:srgbClr val="0070C0"/>
                </a:solidFill>
              </a:rPr>
              <a:t>shed by the developing fetus </a:t>
            </a:r>
            <a:r>
              <a:rPr lang="en-US" sz="2400" dirty="0" smtClean="0"/>
              <a:t>and are </a:t>
            </a:r>
            <a:r>
              <a:rPr lang="en-US" sz="2400" u="sng" dirty="0" smtClean="0"/>
              <a:t>easier</a:t>
            </a:r>
            <a:r>
              <a:rPr lang="en-US" sz="2400" dirty="0" smtClean="0"/>
              <a:t> to maintain in laboratory dishes than embryonic stem cells.</a:t>
            </a:r>
          </a:p>
          <a:p>
            <a:r>
              <a:rPr lang="en-US" sz="2400" dirty="0" smtClean="0"/>
              <a:t> because the cells are a </a:t>
            </a:r>
            <a:r>
              <a:rPr lang="en-US" sz="2400" b="1" i="1" dirty="0" smtClean="0">
                <a:solidFill>
                  <a:srgbClr val="0070C0"/>
                </a:solidFill>
              </a:rPr>
              <a:t>genetic match to the developing fetus,</a:t>
            </a:r>
            <a:r>
              <a:rPr lang="en-US" sz="2400" dirty="0" smtClean="0"/>
              <a:t> tissues grown from them in the laboratory will </a:t>
            </a:r>
            <a:r>
              <a:rPr lang="en-US" sz="2400" b="1" u="sng" dirty="0" smtClean="0"/>
              <a:t>not be rejected </a:t>
            </a:r>
            <a:r>
              <a:rPr lang="en-US" sz="2400" dirty="0" smtClean="0"/>
              <a:t>if they are used to treat birth defects in that newborn. </a:t>
            </a:r>
          </a:p>
          <a:p>
            <a:r>
              <a:rPr lang="en-US" sz="2400" dirty="0" smtClean="0"/>
              <a:t>the cells </a:t>
            </a:r>
            <a:r>
              <a:rPr lang="en-US" sz="2400" b="1" i="1" dirty="0" smtClean="0">
                <a:solidFill>
                  <a:srgbClr val="0070C0"/>
                </a:solidFill>
              </a:rPr>
              <a:t>could be frozen</a:t>
            </a:r>
            <a:r>
              <a:rPr lang="en-US" sz="2400" dirty="0" smtClean="0"/>
              <a:t>, providing 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personalized tissue bank </a:t>
            </a:r>
            <a:r>
              <a:rPr lang="en-US" sz="2400" dirty="0" smtClean="0"/>
              <a:t>for use later in life.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/>
              <a:t>SOURCES OF STEM CELLS FOR clinical application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pluripotent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 (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cells)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240343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2200" b="1" dirty="0" smtClean="0">
                <a:solidFill>
                  <a:srgbClr val="0070C0"/>
                </a:solidFill>
              </a:rPr>
              <a:t>Adult somatic cells </a:t>
            </a:r>
            <a:r>
              <a:rPr lang="en-US" sz="2200" dirty="0" smtClean="0"/>
              <a:t>are </a:t>
            </a:r>
            <a:r>
              <a:rPr lang="en-US" sz="2200" b="1" u="sng" dirty="0" smtClean="0"/>
              <a:t>altered</a:t>
            </a:r>
            <a:r>
              <a:rPr lang="en-US" sz="2200" dirty="0" smtClean="0"/>
              <a:t> (a process known as </a:t>
            </a:r>
            <a:r>
              <a:rPr lang="en-US" sz="2200" b="1" u="sng" dirty="0" smtClean="0"/>
              <a:t>dedifferentiation</a:t>
            </a:r>
            <a:r>
              <a:rPr lang="en-US" sz="2200" dirty="0" smtClean="0"/>
              <a:t>) to have properties of embryonic stem cells.</a:t>
            </a:r>
          </a:p>
          <a:p>
            <a:pPr lvl="0"/>
            <a:r>
              <a:rPr lang="en-US" sz="2200" dirty="0" smtClean="0"/>
              <a:t>By </a:t>
            </a:r>
            <a:r>
              <a:rPr lang="en-US" sz="2200" b="1" dirty="0" smtClean="0">
                <a:solidFill>
                  <a:schemeClr val="tx2"/>
                </a:solidFill>
              </a:rPr>
              <a:t>altering the genes </a:t>
            </a:r>
            <a:r>
              <a:rPr lang="en-US" sz="2200" dirty="0" smtClean="0"/>
              <a:t>in the adult cells, researchers were able to reprogram the cells to </a:t>
            </a:r>
            <a:r>
              <a:rPr lang="en-US" sz="2200" b="1" dirty="0" smtClean="0">
                <a:solidFill>
                  <a:schemeClr val="tx2"/>
                </a:solidFill>
              </a:rPr>
              <a:t>act similarly to embryonic stem cells. </a:t>
            </a:r>
          </a:p>
          <a:p>
            <a:pPr marL="211021" indent="-211021"/>
            <a:r>
              <a:rPr lang="en-US" sz="2200" b="1" u="sng" dirty="0" smtClean="0"/>
              <a:t>Principle: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Take cells from the body  (like skin cells from a patient).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Make </a:t>
            </a:r>
            <a:r>
              <a:rPr lang="en-US" sz="2200" dirty="0" err="1" smtClean="0"/>
              <a:t>iPS</a:t>
            </a:r>
            <a:r>
              <a:rPr lang="en-US" sz="2200" dirty="0" smtClean="0"/>
              <a:t>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Use those </a:t>
            </a:r>
            <a:r>
              <a:rPr lang="en-US" sz="2200" dirty="0" err="1" smtClean="0"/>
              <a:t>iPS</a:t>
            </a:r>
            <a:r>
              <a:rPr lang="en-US" sz="2200" dirty="0" smtClean="0"/>
              <a:t> cells to grow the specialized cells the patient needs to recover from the disease. </a:t>
            </a:r>
          </a:p>
          <a:p>
            <a:pPr marL="514350" indent="-514350"/>
            <a:r>
              <a:rPr lang="en-US" sz="2200" dirty="0" smtClean="0"/>
              <a:t>These cells would be made from the patient’s own skin cells so the body </a:t>
            </a:r>
            <a:r>
              <a:rPr lang="en-US" sz="2200" b="1" dirty="0" smtClean="0">
                <a:solidFill>
                  <a:srgbClr val="0070C0"/>
                </a:solidFill>
              </a:rPr>
              <a:t>would not reject them.</a:t>
            </a:r>
          </a:p>
          <a:p>
            <a:pPr lvl="0"/>
            <a:r>
              <a:rPr lang="en-US" sz="2200" dirty="0" smtClean="0"/>
              <a:t>This new technique </a:t>
            </a:r>
            <a:r>
              <a:rPr lang="en-US" sz="2200" b="1" dirty="0" smtClean="0">
                <a:solidFill>
                  <a:srgbClr val="0070C0"/>
                </a:solidFill>
              </a:rPr>
              <a:t>avoids the controversies that come with embryonic stem cell</a:t>
            </a:r>
            <a:r>
              <a:rPr lang="en-US" sz="2200" dirty="0" smtClean="0"/>
              <a:t>.</a:t>
            </a:r>
          </a:p>
          <a:p>
            <a:pPr lvl="0"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06"/>
          <p:cNvSpPr txBox="1">
            <a:spLocks noChangeArrowheads="1"/>
          </p:cNvSpPr>
          <p:nvPr/>
        </p:nvSpPr>
        <p:spPr bwMode="auto">
          <a:xfrm>
            <a:off x="341313" y="0"/>
            <a:ext cx="8701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Calibri" pitchFamily="34" charset="0"/>
              </a:rPr>
              <a:t>Induced </a:t>
            </a:r>
            <a:r>
              <a:rPr lang="en-US" sz="4000" b="1" dirty="0" err="1">
                <a:solidFill>
                  <a:schemeClr val="tx2"/>
                </a:solidFill>
                <a:latin typeface="Calibri" pitchFamily="34" charset="0"/>
              </a:rPr>
              <a:t>pluripotent</a:t>
            </a:r>
            <a:r>
              <a:rPr lang="en-US" sz="4000" b="1" dirty="0">
                <a:solidFill>
                  <a:schemeClr val="tx2"/>
                </a:solidFill>
                <a:latin typeface="Calibri" pitchFamily="34" charset="0"/>
              </a:rPr>
              <a:t> stem cells (</a:t>
            </a:r>
            <a:r>
              <a:rPr lang="en-US" sz="4000" b="1" dirty="0" err="1">
                <a:solidFill>
                  <a:schemeClr val="tx2"/>
                </a:solidFill>
                <a:latin typeface="Calibri" pitchFamily="34" charset="0"/>
              </a:rPr>
              <a:t>iPS</a:t>
            </a:r>
            <a:r>
              <a:rPr lang="en-US" sz="4000" b="1" dirty="0">
                <a:solidFill>
                  <a:schemeClr val="tx2"/>
                </a:solidFill>
                <a:latin typeface="Calibri" pitchFamily="34" charset="0"/>
              </a:rPr>
              <a:t> cells)</a:t>
            </a:r>
          </a:p>
        </p:txBody>
      </p:sp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98450" y="714376"/>
            <a:ext cx="8813800" cy="1949451"/>
            <a:chOff x="188" y="450"/>
            <a:chExt cx="5552" cy="1228"/>
          </a:xfrm>
        </p:grpSpPr>
        <p:sp>
          <p:nvSpPr>
            <p:cNvPr id="19635" name="TextBox 45"/>
            <p:cNvSpPr txBox="1">
              <a:spLocks noChangeArrowheads="1"/>
            </p:cNvSpPr>
            <p:nvPr/>
          </p:nvSpPr>
          <p:spPr bwMode="auto">
            <a:xfrm>
              <a:off x="798" y="1054"/>
              <a:ext cx="13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cell from the body</a:t>
              </a:r>
            </a:p>
          </p:txBody>
        </p:sp>
        <p:pic>
          <p:nvPicPr>
            <p:cNvPr id="19636" name="Group 37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5" y="906"/>
              <a:ext cx="12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5"/>
            <p:cNvGrpSpPr>
              <a:grpSpLocks/>
            </p:cNvGrpSpPr>
            <p:nvPr/>
          </p:nvGrpSpPr>
          <p:grpSpPr bwMode="auto">
            <a:xfrm>
              <a:off x="4506" y="969"/>
              <a:ext cx="102" cy="109"/>
              <a:chOff x="3876411" y="3376159"/>
              <a:chExt cx="162189" cy="172500"/>
            </a:xfrm>
          </p:grpSpPr>
          <p:grpSp>
            <p:nvGrpSpPr>
              <p:cNvPr id="4" name="Oval 52"/>
              <p:cNvGrpSpPr>
                <a:grpSpLocks/>
              </p:cNvGrpSpPr>
              <p:nvPr/>
            </p:nvGrpSpPr>
            <p:grpSpPr bwMode="auto">
              <a:xfrm>
                <a:off x="3855422" y="3355838"/>
                <a:ext cx="207602" cy="212697"/>
                <a:chOff x="7132320" y="1517904"/>
                <a:chExt cx="207264" cy="213360"/>
              </a:xfrm>
            </p:grpSpPr>
            <p:pic>
              <p:nvPicPr>
                <p:cNvPr id="19646" name="Oval 52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132320" y="1517904"/>
                  <a:ext cx="207264" cy="21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647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7176988" y="1563629"/>
                  <a:ext cx="114499" cy="122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" name="Oval 53"/>
              <p:cNvGrpSpPr>
                <a:grpSpLocks/>
              </p:cNvGrpSpPr>
              <p:nvPr/>
            </p:nvGrpSpPr>
            <p:grpSpPr bwMode="auto">
              <a:xfrm>
                <a:off x="3947011" y="3453071"/>
                <a:ext cx="42742" cy="48616"/>
                <a:chOff x="7223760" y="1615440"/>
                <a:chExt cx="42672" cy="48768"/>
              </a:xfrm>
            </p:grpSpPr>
            <p:pic>
              <p:nvPicPr>
                <p:cNvPr id="19644" name="Oval 53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23760" y="1615440"/>
                  <a:ext cx="42672" cy="48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645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7237795" y="1628608"/>
                  <a:ext cx="17174" cy="18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56" name="Straight Arrow Connector 55"/>
            <p:cNvCxnSpPr/>
            <p:nvPr/>
          </p:nvCxnSpPr>
          <p:spPr>
            <a:xfrm>
              <a:off x="1242" y="1024"/>
              <a:ext cx="3030" cy="1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39" name="TextBox 56"/>
            <p:cNvSpPr txBox="1">
              <a:spLocks noChangeArrowheads="1"/>
            </p:cNvSpPr>
            <p:nvPr/>
          </p:nvSpPr>
          <p:spPr bwMode="auto">
            <a:xfrm>
              <a:off x="1620" y="450"/>
              <a:ext cx="247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libri" pitchFamily="34" charset="0"/>
                </a:rPr>
                <a:t>‘genetic reprogramming’</a:t>
              </a:r>
            </a:p>
            <a:p>
              <a:pPr algn="ctr"/>
              <a:r>
                <a:rPr lang="en-US" sz="2400" dirty="0">
                  <a:solidFill>
                    <a:srgbClr val="002060"/>
                  </a:solidFill>
                  <a:latin typeface="Calibri" pitchFamily="34" charset="0"/>
                </a:rPr>
                <a:t>= add certain genes to the cell</a:t>
              </a:r>
            </a:p>
          </p:txBody>
        </p:sp>
        <p:sp>
          <p:nvSpPr>
            <p:cNvPr id="19640" name="TextBox 60"/>
            <p:cNvSpPr txBox="1">
              <a:spLocks noChangeArrowheads="1"/>
            </p:cNvSpPr>
            <p:nvPr/>
          </p:nvSpPr>
          <p:spPr bwMode="auto">
            <a:xfrm>
              <a:off x="3245" y="1104"/>
              <a:ext cx="24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alibri" pitchFamily="34" charset="0"/>
                </a:rPr>
                <a:t>induced pluripotent stem (iPS) cell</a:t>
              </a:r>
            </a:p>
            <a:p>
              <a:pPr algn="ctr"/>
              <a:r>
                <a:rPr lang="en-US" sz="2000">
                  <a:solidFill>
                    <a:srgbClr val="FF5050"/>
                  </a:solidFill>
                  <a:latin typeface="Calibri" pitchFamily="34" charset="0"/>
                </a:rPr>
                <a:t>behaves like an embryonic stem cell</a:t>
              </a:r>
            </a:p>
          </p:txBody>
        </p:sp>
        <p:pic>
          <p:nvPicPr>
            <p:cNvPr id="19641" name="Group 14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" y="530"/>
              <a:ext cx="614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485775" y="5548986"/>
            <a:ext cx="4761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Advantage: </a:t>
            </a:r>
            <a:r>
              <a:rPr lang="en-US" sz="2400" b="1" dirty="0">
                <a:latin typeface="Calibri" pitchFamily="34" charset="0"/>
              </a:rPr>
              <a:t>no need for </a:t>
            </a:r>
            <a:r>
              <a:rPr lang="en-US" sz="2400" b="1" dirty="0" smtClean="0">
                <a:latin typeface="Calibri" pitchFamily="34" charset="0"/>
              </a:rPr>
              <a:t>embryos, 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147638" y="3243263"/>
            <a:ext cx="8704262" cy="2466975"/>
            <a:chOff x="147638" y="3243263"/>
            <a:chExt cx="8704262" cy="2466975"/>
          </a:xfrm>
        </p:grpSpPr>
        <p:sp>
          <p:nvSpPr>
            <p:cNvPr id="19462" name="TextBox 73"/>
            <p:cNvSpPr txBox="1">
              <a:spLocks noChangeArrowheads="1"/>
            </p:cNvSpPr>
            <p:nvPr/>
          </p:nvSpPr>
          <p:spPr bwMode="auto">
            <a:xfrm>
              <a:off x="6069013" y="5008563"/>
              <a:ext cx="22113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Calibri" pitchFamily="34" charset="0"/>
                </a:rPr>
                <a:t>all possible types of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specialized cells</a:t>
              </a:r>
            </a:p>
          </p:txBody>
        </p:sp>
        <p:grpSp>
          <p:nvGrpSpPr>
            <p:cNvPr id="8" name="Group 142"/>
            <p:cNvGrpSpPr>
              <a:grpSpLocks/>
            </p:cNvGrpSpPr>
            <p:nvPr/>
          </p:nvGrpSpPr>
          <p:grpSpPr bwMode="auto">
            <a:xfrm>
              <a:off x="147638" y="3243263"/>
              <a:ext cx="8704262" cy="1758950"/>
              <a:chOff x="147638" y="3243263"/>
              <a:chExt cx="8704262" cy="1758950"/>
            </a:xfrm>
          </p:grpSpPr>
          <p:sp>
            <p:nvSpPr>
              <p:cNvPr id="75" name="Freeform 74"/>
              <p:cNvSpPr>
                <a:spLocks noChangeArrowheads="1"/>
              </p:cNvSpPr>
              <p:nvPr/>
            </p:nvSpPr>
            <p:spPr bwMode="auto">
              <a:xfrm>
                <a:off x="8280400" y="3967163"/>
                <a:ext cx="571500" cy="290512"/>
              </a:xfrm>
              <a:custGeom>
                <a:avLst/>
                <a:gdLst>
                  <a:gd name="T0" fmla="*/ 11948 w 1202855"/>
                  <a:gd name="T1" fmla="*/ 261259 h 603593"/>
                  <a:gd name="T2" fmla="*/ 107530 w 1202855"/>
                  <a:gd name="T3" fmla="*/ 188631 h 603593"/>
                  <a:gd name="T4" fmla="*/ 131425 w 1202855"/>
                  <a:gd name="T5" fmla="*/ 116003 h 603593"/>
                  <a:gd name="T6" fmla="*/ 215060 w 1202855"/>
                  <a:gd name="T7" fmla="*/ 37323 h 603593"/>
                  <a:gd name="T8" fmla="*/ 328563 w 1202855"/>
                  <a:gd name="T9" fmla="*/ 1009 h 603593"/>
                  <a:gd name="T10" fmla="*/ 412197 w 1202855"/>
                  <a:gd name="T11" fmla="*/ 31271 h 603593"/>
                  <a:gd name="T12" fmla="*/ 561543 w 1202855"/>
                  <a:gd name="T13" fmla="*/ 43375 h 603593"/>
                  <a:gd name="T14" fmla="*/ 471936 w 1202855"/>
                  <a:gd name="T15" fmla="*/ 109951 h 603593"/>
                  <a:gd name="T16" fmla="*/ 400249 w 1202855"/>
                  <a:gd name="T17" fmla="*/ 200736 h 603593"/>
                  <a:gd name="T18" fmla="*/ 352458 w 1202855"/>
                  <a:gd name="T19" fmla="*/ 255206 h 603593"/>
                  <a:gd name="T20" fmla="*/ 274798 w 1202855"/>
                  <a:gd name="T21" fmla="*/ 285468 h 603593"/>
                  <a:gd name="T22" fmla="*/ 179216 w 1202855"/>
                  <a:gd name="T23" fmla="*/ 285468 h 603593"/>
                  <a:gd name="T24" fmla="*/ 11948 w 1202855"/>
                  <a:gd name="T25" fmla="*/ 261259 h 603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2855"/>
                  <a:gd name="T40" fmla="*/ 0 h 603593"/>
                  <a:gd name="T41" fmla="*/ 1202855 w 1202855"/>
                  <a:gd name="T42" fmla="*/ 603593 h 603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2855" h="603593">
                    <a:moveTo>
                      <a:pt x="25147" y="542814"/>
                    </a:moveTo>
                    <a:cubicBezTo>
                      <a:pt x="0" y="509281"/>
                      <a:pt x="184411" y="442215"/>
                      <a:pt x="226322" y="391916"/>
                    </a:cubicBezTo>
                    <a:cubicBezTo>
                      <a:pt x="268233" y="341617"/>
                      <a:pt x="238895" y="293413"/>
                      <a:pt x="276615" y="241018"/>
                    </a:cubicBezTo>
                    <a:cubicBezTo>
                      <a:pt x="314335" y="188623"/>
                      <a:pt x="383489" y="117365"/>
                      <a:pt x="452643" y="77545"/>
                    </a:cubicBezTo>
                    <a:cubicBezTo>
                      <a:pt x="521797" y="37725"/>
                      <a:pt x="622383" y="4192"/>
                      <a:pt x="691537" y="2096"/>
                    </a:cubicBezTo>
                    <a:cubicBezTo>
                      <a:pt x="760691" y="0"/>
                      <a:pt x="785838" y="50300"/>
                      <a:pt x="867565" y="64971"/>
                    </a:cubicBezTo>
                    <a:cubicBezTo>
                      <a:pt x="949292" y="79642"/>
                      <a:pt x="1160943" y="62875"/>
                      <a:pt x="1181899" y="90120"/>
                    </a:cubicBezTo>
                    <a:cubicBezTo>
                      <a:pt x="1202855" y="117365"/>
                      <a:pt x="1049879" y="173952"/>
                      <a:pt x="993299" y="228443"/>
                    </a:cubicBezTo>
                    <a:cubicBezTo>
                      <a:pt x="936719" y="282934"/>
                      <a:pt x="884329" y="366767"/>
                      <a:pt x="842418" y="417066"/>
                    </a:cubicBezTo>
                    <a:cubicBezTo>
                      <a:pt x="800507" y="467365"/>
                      <a:pt x="785838" y="500898"/>
                      <a:pt x="741831" y="530239"/>
                    </a:cubicBezTo>
                    <a:cubicBezTo>
                      <a:pt x="697824" y="559580"/>
                      <a:pt x="639148" y="582635"/>
                      <a:pt x="578377" y="593114"/>
                    </a:cubicBezTo>
                    <a:cubicBezTo>
                      <a:pt x="517606" y="603593"/>
                      <a:pt x="469407" y="601497"/>
                      <a:pt x="377202" y="593114"/>
                    </a:cubicBezTo>
                    <a:cubicBezTo>
                      <a:pt x="284997" y="584731"/>
                      <a:pt x="50294" y="576347"/>
                      <a:pt x="25147" y="542814"/>
                    </a:cubicBezTo>
                    <a:close/>
                  </a:path>
                </a:pathLst>
              </a:custGeom>
              <a:solidFill>
                <a:srgbClr val="FAC09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6" name="Freeform 75"/>
              <p:cNvSpPr>
                <a:spLocks noChangeArrowheads="1"/>
              </p:cNvSpPr>
              <p:nvPr/>
            </p:nvSpPr>
            <p:spPr bwMode="auto">
              <a:xfrm>
                <a:off x="7958138" y="3838575"/>
                <a:ext cx="577850" cy="250825"/>
              </a:xfrm>
              <a:custGeom>
                <a:avLst/>
                <a:gdLst>
                  <a:gd name="T0" fmla="*/ 4982 w 1215428"/>
                  <a:gd name="T1" fmla="*/ 154121 h 521855"/>
                  <a:gd name="T2" fmla="*/ 94648 w 1215428"/>
                  <a:gd name="T3" fmla="*/ 117858 h 521855"/>
                  <a:gd name="T4" fmla="*/ 154426 w 1215428"/>
                  <a:gd name="T5" fmla="*/ 57417 h 521855"/>
                  <a:gd name="T6" fmla="*/ 208225 w 1215428"/>
                  <a:gd name="T7" fmla="*/ 9066 h 521855"/>
                  <a:gd name="T8" fmla="*/ 315825 w 1215428"/>
                  <a:gd name="T9" fmla="*/ 3022 h 521855"/>
                  <a:gd name="T10" fmla="*/ 405491 w 1215428"/>
                  <a:gd name="T11" fmla="*/ 21153 h 521855"/>
                  <a:gd name="T12" fmla="*/ 483202 w 1215428"/>
                  <a:gd name="T13" fmla="*/ 63461 h 521855"/>
                  <a:gd name="T14" fmla="*/ 572868 w 1215428"/>
                  <a:gd name="T15" fmla="*/ 93681 h 521855"/>
                  <a:gd name="T16" fmla="*/ 513091 w 1215428"/>
                  <a:gd name="T17" fmla="*/ 135989 h 521855"/>
                  <a:gd name="T18" fmla="*/ 447336 w 1215428"/>
                  <a:gd name="T19" fmla="*/ 190385 h 521855"/>
                  <a:gd name="T20" fmla="*/ 381580 w 1215428"/>
                  <a:gd name="T21" fmla="*/ 238737 h 521855"/>
                  <a:gd name="T22" fmla="*/ 297892 w 1215428"/>
                  <a:gd name="T23" fmla="*/ 244781 h 521855"/>
                  <a:gd name="T24" fmla="*/ 208225 w 1215428"/>
                  <a:gd name="T25" fmla="*/ 244781 h 521855"/>
                  <a:gd name="T26" fmla="*/ 142470 w 1215428"/>
                  <a:gd name="T27" fmla="*/ 208517 h 521855"/>
                  <a:gd name="T28" fmla="*/ 64759 w 1215428"/>
                  <a:gd name="T29" fmla="*/ 184341 h 521855"/>
                  <a:gd name="T30" fmla="*/ 4982 w 1215428"/>
                  <a:gd name="T31" fmla="*/ 154121 h 5218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15428"/>
                  <a:gd name="T49" fmla="*/ 0 h 521855"/>
                  <a:gd name="T50" fmla="*/ 1215428 w 1215428"/>
                  <a:gd name="T51" fmla="*/ 521855 h 5218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15428" h="521855">
                    <a:moveTo>
                      <a:pt x="10478" y="320658"/>
                    </a:moveTo>
                    <a:cubicBezTo>
                      <a:pt x="20956" y="297604"/>
                      <a:pt x="146690" y="278742"/>
                      <a:pt x="199079" y="245209"/>
                    </a:cubicBezTo>
                    <a:cubicBezTo>
                      <a:pt x="251468" y="211676"/>
                      <a:pt x="284997" y="157185"/>
                      <a:pt x="324813" y="119460"/>
                    </a:cubicBezTo>
                    <a:cubicBezTo>
                      <a:pt x="364629" y="81736"/>
                      <a:pt x="381393" y="37724"/>
                      <a:pt x="437973" y="18862"/>
                    </a:cubicBezTo>
                    <a:cubicBezTo>
                      <a:pt x="494553" y="0"/>
                      <a:pt x="595140" y="2096"/>
                      <a:pt x="664294" y="6287"/>
                    </a:cubicBezTo>
                    <a:cubicBezTo>
                      <a:pt x="733448" y="10479"/>
                      <a:pt x="794219" y="23053"/>
                      <a:pt x="852895" y="44011"/>
                    </a:cubicBezTo>
                    <a:cubicBezTo>
                      <a:pt x="911571" y="64969"/>
                      <a:pt x="957673" y="106885"/>
                      <a:pt x="1016349" y="132035"/>
                    </a:cubicBezTo>
                    <a:cubicBezTo>
                      <a:pt x="1075025" y="157185"/>
                      <a:pt x="1194472" y="169759"/>
                      <a:pt x="1204950" y="194909"/>
                    </a:cubicBezTo>
                    <a:cubicBezTo>
                      <a:pt x="1215428" y="220059"/>
                      <a:pt x="1123223" y="249400"/>
                      <a:pt x="1079216" y="282933"/>
                    </a:cubicBezTo>
                    <a:cubicBezTo>
                      <a:pt x="1035209" y="316466"/>
                      <a:pt x="987011" y="360478"/>
                      <a:pt x="940909" y="396107"/>
                    </a:cubicBezTo>
                    <a:cubicBezTo>
                      <a:pt x="894807" y="431736"/>
                      <a:pt x="854990" y="477843"/>
                      <a:pt x="802601" y="496705"/>
                    </a:cubicBezTo>
                    <a:cubicBezTo>
                      <a:pt x="750212" y="515567"/>
                      <a:pt x="687345" y="507184"/>
                      <a:pt x="626574" y="509280"/>
                    </a:cubicBezTo>
                    <a:cubicBezTo>
                      <a:pt x="565803" y="511376"/>
                      <a:pt x="492458" y="521855"/>
                      <a:pt x="437973" y="509280"/>
                    </a:cubicBezTo>
                    <a:cubicBezTo>
                      <a:pt x="383488" y="496705"/>
                      <a:pt x="349960" y="454789"/>
                      <a:pt x="299666" y="433831"/>
                    </a:cubicBezTo>
                    <a:cubicBezTo>
                      <a:pt x="249373" y="412873"/>
                      <a:pt x="178123" y="404490"/>
                      <a:pt x="136212" y="383532"/>
                    </a:cubicBezTo>
                    <a:cubicBezTo>
                      <a:pt x="94301" y="362574"/>
                      <a:pt x="0" y="343712"/>
                      <a:pt x="10478" y="320658"/>
                    </a:cubicBezTo>
                    <a:close/>
                  </a:path>
                </a:pathLst>
              </a:custGeom>
              <a:solidFill>
                <a:srgbClr val="FAC09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7" name="Freeform 76"/>
              <p:cNvSpPr>
                <a:spLocks noChangeArrowheads="1"/>
              </p:cNvSpPr>
              <p:nvPr/>
            </p:nvSpPr>
            <p:spPr bwMode="auto">
              <a:xfrm>
                <a:off x="7697788" y="4035425"/>
                <a:ext cx="534987" cy="249238"/>
              </a:xfrm>
              <a:custGeom>
                <a:avLst/>
                <a:gdLst>
                  <a:gd name="T0" fmla="*/ 7970 w 1125318"/>
                  <a:gd name="T1" fmla="*/ 145305 h 517665"/>
                  <a:gd name="T2" fmla="*/ 103610 w 1125318"/>
                  <a:gd name="T3" fmla="*/ 115033 h 517665"/>
                  <a:gd name="T4" fmla="*/ 175340 w 1125318"/>
                  <a:gd name="T5" fmla="*/ 54489 h 517665"/>
                  <a:gd name="T6" fmla="*/ 247070 w 1125318"/>
                  <a:gd name="T7" fmla="*/ 18163 h 517665"/>
                  <a:gd name="T8" fmla="*/ 330755 w 1125318"/>
                  <a:gd name="T9" fmla="*/ 6054 h 517665"/>
                  <a:gd name="T10" fmla="*/ 420418 w 1125318"/>
                  <a:gd name="T11" fmla="*/ 54489 h 517665"/>
                  <a:gd name="T12" fmla="*/ 456283 w 1125318"/>
                  <a:gd name="T13" fmla="*/ 96870 h 517665"/>
                  <a:gd name="T14" fmla="*/ 533991 w 1125318"/>
                  <a:gd name="T15" fmla="*/ 108979 h 517665"/>
                  <a:gd name="T16" fmla="*/ 462261 w 1125318"/>
                  <a:gd name="T17" fmla="*/ 139251 h 517665"/>
                  <a:gd name="T18" fmla="*/ 414441 w 1125318"/>
                  <a:gd name="T19" fmla="*/ 187685 h 517665"/>
                  <a:gd name="T20" fmla="*/ 360643 w 1125318"/>
                  <a:gd name="T21" fmla="*/ 211903 h 517665"/>
                  <a:gd name="T22" fmla="*/ 270980 w 1125318"/>
                  <a:gd name="T23" fmla="*/ 248229 h 517665"/>
                  <a:gd name="T24" fmla="*/ 151430 w 1125318"/>
                  <a:gd name="T25" fmla="*/ 205848 h 517665"/>
                  <a:gd name="T26" fmla="*/ 7970 w 1125318"/>
                  <a:gd name="T27" fmla="*/ 145305 h 5176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25318"/>
                  <a:gd name="T43" fmla="*/ 0 h 517665"/>
                  <a:gd name="T44" fmla="*/ 1125318 w 1125318"/>
                  <a:gd name="T45" fmla="*/ 517665 h 5176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25318" h="517665">
                    <a:moveTo>
                      <a:pt x="16764" y="301797"/>
                    </a:moveTo>
                    <a:cubicBezTo>
                      <a:pt x="0" y="270360"/>
                      <a:pt x="159262" y="270359"/>
                      <a:pt x="217938" y="238922"/>
                    </a:cubicBezTo>
                    <a:cubicBezTo>
                      <a:pt x="276614" y="207485"/>
                      <a:pt x="318525" y="146707"/>
                      <a:pt x="368819" y="113174"/>
                    </a:cubicBezTo>
                    <a:cubicBezTo>
                      <a:pt x="419113" y="79641"/>
                      <a:pt x="465215" y="54492"/>
                      <a:pt x="519700" y="37725"/>
                    </a:cubicBezTo>
                    <a:cubicBezTo>
                      <a:pt x="574185" y="20958"/>
                      <a:pt x="634956" y="0"/>
                      <a:pt x="695727" y="12575"/>
                    </a:cubicBezTo>
                    <a:cubicBezTo>
                      <a:pt x="756498" y="25150"/>
                      <a:pt x="840321" y="81737"/>
                      <a:pt x="884328" y="113174"/>
                    </a:cubicBezTo>
                    <a:cubicBezTo>
                      <a:pt x="928335" y="144611"/>
                      <a:pt x="919952" y="182336"/>
                      <a:pt x="959768" y="201198"/>
                    </a:cubicBezTo>
                    <a:cubicBezTo>
                      <a:pt x="999584" y="220060"/>
                      <a:pt x="1121126" y="211677"/>
                      <a:pt x="1123222" y="226348"/>
                    </a:cubicBezTo>
                    <a:cubicBezTo>
                      <a:pt x="1125318" y="241019"/>
                      <a:pt x="1014253" y="261977"/>
                      <a:pt x="972342" y="289222"/>
                    </a:cubicBezTo>
                    <a:cubicBezTo>
                      <a:pt x="930431" y="316467"/>
                      <a:pt x="907380" y="364670"/>
                      <a:pt x="871755" y="389820"/>
                    </a:cubicBezTo>
                    <a:cubicBezTo>
                      <a:pt x="836130" y="414970"/>
                      <a:pt x="808888" y="419162"/>
                      <a:pt x="758594" y="440120"/>
                    </a:cubicBezTo>
                    <a:cubicBezTo>
                      <a:pt x="708300" y="461078"/>
                      <a:pt x="643338" y="517665"/>
                      <a:pt x="569993" y="515569"/>
                    </a:cubicBezTo>
                    <a:cubicBezTo>
                      <a:pt x="496648" y="513473"/>
                      <a:pt x="412826" y="465270"/>
                      <a:pt x="318525" y="427545"/>
                    </a:cubicBezTo>
                    <a:cubicBezTo>
                      <a:pt x="224225" y="389821"/>
                      <a:pt x="33528" y="333234"/>
                      <a:pt x="16764" y="301797"/>
                    </a:cubicBezTo>
                    <a:close/>
                  </a:path>
                </a:pathLst>
              </a:custGeom>
              <a:solidFill>
                <a:srgbClr val="FAC09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7915275" y="4106863"/>
                <a:ext cx="85725" cy="714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8237538" y="3948113"/>
                <a:ext cx="85725" cy="730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 rot="-2042180">
                <a:off x="8516938" y="4073525"/>
                <a:ext cx="82550" cy="777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470" name="TextBox 58"/>
              <p:cNvSpPr txBox="1">
                <a:spLocks noChangeArrowheads="1"/>
              </p:cNvSpPr>
              <p:nvPr/>
            </p:nvSpPr>
            <p:spPr bwMode="auto">
              <a:xfrm>
                <a:off x="147638" y="4203700"/>
                <a:ext cx="28178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Calibri" pitchFamily="34" charset="0"/>
                  </a:rPr>
                  <a:t>culture iPS cells in the lab</a:t>
                </a:r>
              </a:p>
            </p:txBody>
          </p:sp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7886700" y="4567238"/>
                <a:ext cx="239713" cy="434975"/>
                <a:chOff x="2499649" y="2984243"/>
                <a:chExt cx="502596" cy="901957"/>
              </a:xfrm>
            </p:grpSpPr>
            <p:grpSp>
              <p:nvGrpSpPr>
                <p:cNvPr id="10" name="Group 6"/>
                <p:cNvGrpSpPr>
                  <a:grpSpLocks/>
                </p:cNvGrpSpPr>
                <p:nvPr/>
              </p:nvGrpSpPr>
              <p:grpSpPr bwMode="auto">
                <a:xfrm>
                  <a:off x="2499649" y="3054222"/>
                  <a:ext cx="182845" cy="673357"/>
                  <a:chOff x="2499649" y="3054222"/>
                  <a:chExt cx="182845" cy="673357"/>
                </a:xfrm>
              </p:grpSpPr>
              <p:sp>
                <p:nvSpPr>
                  <p:cNvPr id="140" name="Can 4"/>
                  <p:cNvSpPr>
                    <a:spLocks noChangeArrowheads="1"/>
                  </p:cNvSpPr>
                  <p:nvPr/>
                </p:nvSpPr>
                <p:spPr bwMode="auto">
                  <a:xfrm rot="12348377" flipH="1">
                    <a:off x="2499649" y="3020452"/>
                    <a:ext cx="183065" cy="707741"/>
                  </a:xfrm>
                  <a:prstGeom prst="can">
                    <a:avLst>
                      <a:gd name="adj" fmla="val 74878"/>
                    </a:avLst>
                  </a:prstGeom>
                  <a:solidFill>
                    <a:srgbClr val="D9D9D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589518" y="3306841"/>
                    <a:ext cx="76553" cy="460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1" name="Group 7"/>
                <p:cNvGrpSpPr>
                  <a:grpSpLocks/>
                </p:cNvGrpSpPr>
                <p:nvPr/>
              </p:nvGrpSpPr>
              <p:grpSpPr bwMode="auto">
                <a:xfrm>
                  <a:off x="2743200" y="2984243"/>
                  <a:ext cx="182845" cy="673357"/>
                  <a:chOff x="2499649" y="3054222"/>
                  <a:chExt cx="182845" cy="673357"/>
                </a:xfrm>
              </p:grpSpPr>
              <p:sp>
                <p:nvSpPr>
                  <p:cNvPr id="138" name="Can 137"/>
                  <p:cNvSpPr>
                    <a:spLocks noChangeArrowheads="1"/>
                  </p:cNvSpPr>
                  <p:nvPr/>
                </p:nvSpPr>
                <p:spPr bwMode="auto">
                  <a:xfrm rot="12348377" flipH="1">
                    <a:off x="2499075" y="3054222"/>
                    <a:ext cx="183063" cy="674821"/>
                  </a:xfrm>
                  <a:prstGeom prst="can">
                    <a:avLst>
                      <a:gd name="adj" fmla="val 74869"/>
                    </a:avLst>
                  </a:prstGeom>
                  <a:solidFill>
                    <a:srgbClr val="D9D9D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9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588941" y="3307691"/>
                    <a:ext cx="76555" cy="460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819400" y="3212843"/>
                  <a:ext cx="182845" cy="673357"/>
                  <a:chOff x="2499649" y="3054222"/>
                  <a:chExt cx="182845" cy="673357"/>
                </a:xfrm>
              </p:grpSpPr>
              <p:sp>
                <p:nvSpPr>
                  <p:cNvPr id="136" name="Can 135"/>
                  <p:cNvSpPr>
                    <a:spLocks noChangeArrowheads="1"/>
                  </p:cNvSpPr>
                  <p:nvPr/>
                </p:nvSpPr>
                <p:spPr bwMode="auto">
                  <a:xfrm rot="12348377" flipH="1">
                    <a:off x="2499429" y="3019838"/>
                    <a:ext cx="183065" cy="707741"/>
                  </a:xfrm>
                  <a:prstGeom prst="can">
                    <a:avLst>
                      <a:gd name="adj" fmla="val 74878"/>
                    </a:avLst>
                  </a:prstGeom>
                  <a:solidFill>
                    <a:srgbClr val="D9D9D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7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2589298" y="3306227"/>
                    <a:ext cx="76553" cy="460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67" name="Oval 66"/>
              <p:cNvSpPr/>
              <p:nvPr/>
            </p:nvSpPr>
            <p:spPr bwMode="auto">
              <a:xfrm rot="18935118">
                <a:off x="6645275" y="3797300"/>
                <a:ext cx="361950" cy="220663"/>
              </a:xfrm>
              <a:prstGeom prst="ellipse">
                <a:avLst/>
              </a:prstGeom>
              <a:solidFill>
                <a:srgbClr val="C9271F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7232650" y="3462338"/>
                <a:ext cx="574675" cy="517525"/>
                <a:chOff x="1965706" y="4876800"/>
                <a:chExt cx="1207046" cy="1075148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1965706" y="4876800"/>
                  <a:ext cx="1207046" cy="1075148"/>
                </a:xfrm>
                <a:custGeom>
                  <a:avLst/>
                  <a:gdLst>
                    <a:gd name="connsiteX0" fmla="*/ 253563 w 1207046"/>
                    <a:gd name="connsiteY0" fmla="*/ 287125 h 1075148"/>
                    <a:gd name="connsiteX1" fmla="*/ 492458 w 1207046"/>
                    <a:gd name="connsiteY1" fmla="*/ 148802 h 1075148"/>
                    <a:gd name="connsiteX2" fmla="*/ 819366 w 1207046"/>
                    <a:gd name="connsiteY2" fmla="*/ 10479 h 1075148"/>
                    <a:gd name="connsiteX3" fmla="*/ 1058261 w 1207046"/>
                    <a:gd name="connsiteY3" fmla="*/ 85928 h 1075148"/>
                    <a:gd name="connsiteX4" fmla="*/ 1196568 w 1207046"/>
                    <a:gd name="connsiteY4" fmla="*/ 362574 h 1075148"/>
                    <a:gd name="connsiteX5" fmla="*/ 1121128 w 1207046"/>
                    <a:gd name="connsiteY5" fmla="*/ 664370 h 1075148"/>
                    <a:gd name="connsiteX6" fmla="*/ 970247 w 1207046"/>
                    <a:gd name="connsiteY6" fmla="*/ 890717 h 1075148"/>
                    <a:gd name="connsiteX7" fmla="*/ 655912 w 1207046"/>
                    <a:gd name="connsiteY7" fmla="*/ 1029040 h 1075148"/>
                    <a:gd name="connsiteX8" fmla="*/ 391871 w 1207046"/>
                    <a:gd name="connsiteY8" fmla="*/ 1066765 h 1075148"/>
                    <a:gd name="connsiteX9" fmla="*/ 190696 w 1207046"/>
                    <a:gd name="connsiteY9" fmla="*/ 1041615 h 1075148"/>
                    <a:gd name="connsiteX10" fmla="*/ 27242 w 1207046"/>
                    <a:gd name="connsiteY10" fmla="*/ 865568 h 1075148"/>
                    <a:gd name="connsiteX11" fmla="*/ 27242 w 1207046"/>
                    <a:gd name="connsiteY11" fmla="*/ 651795 h 1075148"/>
                    <a:gd name="connsiteX12" fmla="*/ 77536 w 1207046"/>
                    <a:gd name="connsiteY12" fmla="*/ 475748 h 1075148"/>
                    <a:gd name="connsiteX13" fmla="*/ 253563 w 1207046"/>
                    <a:gd name="connsiteY13" fmla="*/ 287125 h 1075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07046" h="1075148">
                      <a:moveTo>
                        <a:pt x="253563" y="287125"/>
                      </a:moveTo>
                      <a:cubicBezTo>
                        <a:pt x="322717" y="232634"/>
                        <a:pt x="398158" y="194910"/>
                        <a:pt x="492458" y="148802"/>
                      </a:cubicBezTo>
                      <a:cubicBezTo>
                        <a:pt x="586758" y="102694"/>
                        <a:pt x="725066" y="20958"/>
                        <a:pt x="819366" y="10479"/>
                      </a:cubicBezTo>
                      <a:cubicBezTo>
                        <a:pt x="913666" y="0"/>
                        <a:pt x="995394" y="27246"/>
                        <a:pt x="1058261" y="85928"/>
                      </a:cubicBezTo>
                      <a:cubicBezTo>
                        <a:pt x="1121128" y="144610"/>
                        <a:pt x="1186090" y="266167"/>
                        <a:pt x="1196568" y="362574"/>
                      </a:cubicBezTo>
                      <a:cubicBezTo>
                        <a:pt x="1207046" y="458981"/>
                        <a:pt x="1158848" y="576346"/>
                        <a:pt x="1121128" y="664370"/>
                      </a:cubicBezTo>
                      <a:cubicBezTo>
                        <a:pt x="1083408" y="752394"/>
                        <a:pt x="1047783" y="829939"/>
                        <a:pt x="970247" y="890717"/>
                      </a:cubicBezTo>
                      <a:cubicBezTo>
                        <a:pt x="892711" y="951495"/>
                        <a:pt x="752308" y="999699"/>
                        <a:pt x="655912" y="1029040"/>
                      </a:cubicBezTo>
                      <a:cubicBezTo>
                        <a:pt x="559516" y="1058381"/>
                        <a:pt x="469407" y="1064669"/>
                        <a:pt x="391871" y="1066765"/>
                      </a:cubicBezTo>
                      <a:cubicBezTo>
                        <a:pt x="314335" y="1068861"/>
                        <a:pt x="251467" y="1075148"/>
                        <a:pt x="190696" y="1041615"/>
                      </a:cubicBezTo>
                      <a:cubicBezTo>
                        <a:pt x="129925" y="1008082"/>
                        <a:pt x="54484" y="930538"/>
                        <a:pt x="27242" y="865568"/>
                      </a:cubicBezTo>
                      <a:cubicBezTo>
                        <a:pt x="0" y="800598"/>
                        <a:pt x="18860" y="716765"/>
                        <a:pt x="27242" y="651795"/>
                      </a:cubicBezTo>
                      <a:cubicBezTo>
                        <a:pt x="35624" y="586825"/>
                        <a:pt x="35625" y="540718"/>
                        <a:pt x="77536" y="475748"/>
                      </a:cubicBezTo>
                      <a:cubicBezTo>
                        <a:pt x="119447" y="410778"/>
                        <a:pt x="184409" y="341616"/>
                        <a:pt x="253563" y="2871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 rot="18935118">
                  <a:off x="2232456" y="5289049"/>
                  <a:ext cx="656874" cy="326503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>
                  <a:spLocks noChangeArrowheads="1"/>
                </p:cNvSpPr>
                <p:nvPr/>
              </p:nvSpPr>
              <p:spPr bwMode="auto">
                <a:xfrm>
                  <a:off x="2926008" y="4952653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1" name="Oval 100"/>
                <p:cNvSpPr>
                  <a:spLocks noChangeArrowheads="1"/>
                </p:cNvSpPr>
                <p:nvPr/>
              </p:nvSpPr>
              <p:spPr bwMode="auto">
                <a:xfrm>
                  <a:off x="2742618" y="4952653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Oval 101"/>
                <p:cNvSpPr>
                  <a:spLocks noChangeArrowheads="1"/>
                </p:cNvSpPr>
                <p:nvPr/>
              </p:nvSpPr>
              <p:spPr bwMode="auto">
                <a:xfrm>
                  <a:off x="2819308" y="5104361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3" name="Oval 102"/>
                <p:cNvSpPr>
                  <a:spLocks noChangeArrowheads="1"/>
                </p:cNvSpPr>
                <p:nvPr/>
              </p:nvSpPr>
              <p:spPr bwMode="auto">
                <a:xfrm>
                  <a:off x="2972689" y="5104361"/>
                  <a:ext cx="43348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Oval 103"/>
                <p:cNvSpPr>
                  <a:spLocks noChangeArrowheads="1"/>
                </p:cNvSpPr>
                <p:nvPr/>
              </p:nvSpPr>
              <p:spPr bwMode="auto">
                <a:xfrm>
                  <a:off x="3049381" y="5259368"/>
                  <a:ext cx="43346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5" name="Oval 104"/>
                <p:cNvSpPr>
                  <a:spLocks noChangeArrowheads="1"/>
                </p:cNvSpPr>
                <p:nvPr/>
              </p:nvSpPr>
              <p:spPr bwMode="auto">
                <a:xfrm>
                  <a:off x="2895999" y="5259368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Oval 105"/>
                <p:cNvSpPr>
                  <a:spLocks noChangeArrowheads="1"/>
                </p:cNvSpPr>
                <p:nvPr/>
              </p:nvSpPr>
              <p:spPr bwMode="auto">
                <a:xfrm>
                  <a:off x="2849318" y="5411076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Oval 107"/>
                <p:cNvSpPr>
                  <a:spLocks noChangeArrowheads="1"/>
                </p:cNvSpPr>
                <p:nvPr/>
              </p:nvSpPr>
              <p:spPr bwMode="auto">
                <a:xfrm>
                  <a:off x="2742618" y="5562784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9" name="Oval 108"/>
                <p:cNvSpPr>
                  <a:spLocks noChangeArrowheads="1"/>
                </p:cNvSpPr>
                <p:nvPr/>
              </p:nvSpPr>
              <p:spPr bwMode="auto">
                <a:xfrm>
                  <a:off x="2665926" y="5638637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0" name="Oval 109"/>
                <p:cNvSpPr>
                  <a:spLocks noChangeArrowheads="1"/>
                </p:cNvSpPr>
                <p:nvPr/>
              </p:nvSpPr>
              <p:spPr bwMode="auto">
                <a:xfrm>
                  <a:off x="2515880" y="5714492"/>
                  <a:ext cx="43346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1" name="Oval 110"/>
                <p:cNvSpPr>
                  <a:spLocks noChangeArrowheads="1"/>
                </p:cNvSpPr>
                <p:nvPr/>
              </p:nvSpPr>
              <p:spPr bwMode="auto">
                <a:xfrm>
                  <a:off x="2285807" y="5714492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2" name="Oval 111"/>
                <p:cNvSpPr>
                  <a:spLocks noChangeArrowheads="1"/>
                </p:cNvSpPr>
                <p:nvPr/>
              </p:nvSpPr>
              <p:spPr bwMode="auto">
                <a:xfrm>
                  <a:off x="2362498" y="5790345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3" name="Oval 112"/>
                <p:cNvSpPr>
                  <a:spLocks noChangeArrowheads="1"/>
                </p:cNvSpPr>
                <p:nvPr/>
              </p:nvSpPr>
              <p:spPr bwMode="auto">
                <a:xfrm>
                  <a:off x="2132425" y="5562784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4" name="Oval 113"/>
                <p:cNvSpPr>
                  <a:spLocks noChangeArrowheads="1"/>
                </p:cNvSpPr>
                <p:nvPr/>
              </p:nvSpPr>
              <p:spPr bwMode="auto">
                <a:xfrm>
                  <a:off x="2622580" y="5104361"/>
                  <a:ext cx="43346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5" name="Oval 114"/>
                <p:cNvSpPr>
                  <a:spLocks noChangeArrowheads="1"/>
                </p:cNvSpPr>
                <p:nvPr/>
              </p:nvSpPr>
              <p:spPr bwMode="auto">
                <a:xfrm>
                  <a:off x="2622580" y="4952653"/>
                  <a:ext cx="43346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6" name="Oval 115"/>
                <p:cNvSpPr>
                  <a:spLocks noChangeArrowheads="1"/>
                </p:cNvSpPr>
                <p:nvPr/>
              </p:nvSpPr>
              <p:spPr bwMode="auto">
                <a:xfrm>
                  <a:off x="2439188" y="5180216"/>
                  <a:ext cx="43348" cy="791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7" name="Oval 116"/>
                <p:cNvSpPr>
                  <a:spLocks noChangeArrowheads="1"/>
                </p:cNvSpPr>
                <p:nvPr/>
              </p:nvSpPr>
              <p:spPr bwMode="auto">
                <a:xfrm>
                  <a:off x="2285807" y="5335221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8" name="Oval 117"/>
                <p:cNvSpPr>
                  <a:spLocks noChangeArrowheads="1"/>
                </p:cNvSpPr>
                <p:nvPr/>
              </p:nvSpPr>
              <p:spPr bwMode="auto">
                <a:xfrm>
                  <a:off x="2209117" y="5486929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9" name="Oval 118"/>
                <p:cNvSpPr>
                  <a:spLocks noChangeArrowheads="1"/>
                </p:cNvSpPr>
                <p:nvPr/>
              </p:nvSpPr>
              <p:spPr bwMode="auto">
                <a:xfrm>
                  <a:off x="2515880" y="5028508"/>
                  <a:ext cx="43346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0" name="Oval 119"/>
                <p:cNvSpPr>
                  <a:spLocks noChangeArrowheads="1"/>
                </p:cNvSpPr>
                <p:nvPr/>
              </p:nvSpPr>
              <p:spPr bwMode="auto">
                <a:xfrm>
                  <a:off x="2285807" y="5180216"/>
                  <a:ext cx="46681" cy="791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1" name="Oval 120"/>
                <p:cNvSpPr>
                  <a:spLocks noChangeArrowheads="1"/>
                </p:cNvSpPr>
                <p:nvPr/>
              </p:nvSpPr>
              <p:spPr bwMode="auto">
                <a:xfrm>
                  <a:off x="2132425" y="5335221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2" name="Oval 121"/>
                <p:cNvSpPr>
                  <a:spLocks noChangeArrowheads="1"/>
                </p:cNvSpPr>
                <p:nvPr/>
              </p:nvSpPr>
              <p:spPr bwMode="auto">
                <a:xfrm>
                  <a:off x="2055735" y="5486929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3" name="Oval 122"/>
                <p:cNvSpPr>
                  <a:spLocks noChangeArrowheads="1"/>
                </p:cNvSpPr>
                <p:nvPr/>
              </p:nvSpPr>
              <p:spPr bwMode="auto">
                <a:xfrm>
                  <a:off x="2055735" y="5638637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4" name="Oval 123"/>
                <p:cNvSpPr>
                  <a:spLocks noChangeArrowheads="1"/>
                </p:cNvSpPr>
                <p:nvPr/>
              </p:nvSpPr>
              <p:spPr bwMode="auto">
                <a:xfrm>
                  <a:off x="2132425" y="5714492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5" name="Oval 124"/>
                <p:cNvSpPr>
                  <a:spLocks noChangeArrowheads="1"/>
                </p:cNvSpPr>
                <p:nvPr/>
              </p:nvSpPr>
              <p:spPr bwMode="auto">
                <a:xfrm>
                  <a:off x="2209117" y="5790345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6" name="Oval 125"/>
                <p:cNvSpPr>
                  <a:spLocks noChangeArrowheads="1"/>
                </p:cNvSpPr>
                <p:nvPr/>
              </p:nvSpPr>
              <p:spPr bwMode="auto">
                <a:xfrm>
                  <a:off x="2469199" y="5790345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7" name="Oval 126"/>
                <p:cNvSpPr>
                  <a:spLocks noChangeArrowheads="1"/>
                </p:cNvSpPr>
                <p:nvPr/>
              </p:nvSpPr>
              <p:spPr bwMode="auto">
                <a:xfrm>
                  <a:off x="2622580" y="5790345"/>
                  <a:ext cx="43346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8" name="Oval 127"/>
                <p:cNvSpPr>
                  <a:spLocks noChangeArrowheads="1"/>
                </p:cNvSpPr>
                <p:nvPr/>
              </p:nvSpPr>
              <p:spPr bwMode="auto">
                <a:xfrm>
                  <a:off x="2772626" y="5714492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9" name="Oval 128"/>
                <p:cNvSpPr>
                  <a:spLocks noChangeArrowheads="1"/>
                </p:cNvSpPr>
                <p:nvPr/>
              </p:nvSpPr>
              <p:spPr bwMode="auto">
                <a:xfrm>
                  <a:off x="2895999" y="5638637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0" name="Oval 129"/>
                <p:cNvSpPr>
                  <a:spLocks noChangeArrowheads="1"/>
                </p:cNvSpPr>
                <p:nvPr/>
              </p:nvSpPr>
              <p:spPr bwMode="auto">
                <a:xfrm>
                  <a:off x="2819308" y="5562784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1" name="Oval 130"/>
                <p:cNvSpPr>
                  <a:spLocks noChangeArrowheads="1"/>
                </p:cNvSpPr>
                <p:nvPr/>
              </p:nvSpPr>
              <p:spPr bwMode="auto">
                <a:xfrm>
                  <a:off x="2972689" y="5411076"/>
                  <a:ext cx="43348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2" name="Oval 131"/>
                <p:cNvSpPr>
                  <a:spLocks noChangeArrowheads="1"/>
                </p:cNvSpPr>
                <p:nvPr/>
              </p:nvSpPr>
              <p:spPr bwMode="auto">
                <a:xfrm>
                  <a:off x="2972689" y="5562784"/>
                  <a:ext cx="43348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4" name="Group 97"/>
              <p:cNvGrpSpPr>
                <a:grpSpLocks/>
              </p:cNvGrpSpPr>
              <p:nvPr/>
            </p:nvGrpSpPr>
            <p:grpSpPr bwMode="auto">
              <a:xfrm>
                <a:off x="5935663" y="3243263"/>
                <a:ext cx="996950" cy="857250"/>
                <a:chOff x="960862" y="1845130"/>
                <a:chExt cx="2095154" cy="1783251"/>
              </a:xfrm>
            </p:grpSpPr>
            <p:sp>
              <p:nvSpPr>
                <p:cNvPr id="85" name="Rounded Rectangle 84"/>
                <p:cNvSpPr>
                  <a:spLocks noChangeArrowheads="1"/>
                </p:cNvSpPr>
                <p:nvPr/>
              </p:nvSpPr>
              <p:spPr bwMode="auto">
                <a:xfrm rot="3205474">
                  <a:off x="1615510" y="2707995"/>
                  <a:ext cx="145302" cy="460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EF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86" name="Rounded Rectangle 85"/>
                <p:cNvSpPr>
                  <a:spLocks noChangeArrowheads="1"/>
                </p:cNvSpPr>
                <p:nvPr/>
              </p:nvSpPr>
              <p:spPr bwMode="auto">
                <a:xfrm rot="3205474">
                  <a:off x="1999161" y="2410769"/>
                  <a:ext cx="141999" cy="4637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EF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87" name="Rounded Rectangle 86"/>
                <p:cNvSpPr>
                  <a:spLocks noChangeArrowheads="1"/>
                </p:cNvSpPr>
                <p:nvPr/>
              </p:nvSpPr>
              <p:spPr bwMode="auto">
                <a:xfrm rot="3205474">
                  <a:off x="2377839" y="2105304"/>
                  <a:ext cx="145302" cy="4637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EF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cxnSp>
              <p:nvCxnSpPr>
                <p:cNvPr id="88" name="Straight Connector 87"/>
                <p:cNvCxnSpPr>
                  <a:stCxn id="85" idx="2"/>
                  <a:endCxn id="87" idx="0"/>
                </p:cNvCxnSpPr>
                <p:nvPr/>
              </p:nvCxnSpPr>
              <p:spPr>
                <a:xfrm rot="10800000" flipH="1">
                  <a:off x="1501332" y="2198477"/>
                  <a:ext cx="1134319" cy="87511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70"/>
                <p:cNvGrpSpPr>
                  <a:grpSpLocks/>
                </p:cNvGrpSpPr>
                <p:nvPr/>
              </p:nvGrpSpPr>
              <p:grpSpPr bwMode="auto">
                <a:xfrm>
                  <a:off x="2590800" y="1845130"/>
                  <a:ext cx="465216" cy="364670"/>
                  <a:chOff x="2627831" y="1838641"/>
                  <a:chExt cx="465216" cy="364670"/>
                </a:xfrm>
              </p:grpSpPr>
              <p:sp>
                <p:nvSpPr>
                  <p:cNvPr id="92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2629310" y="1838641"/>
                    <a:ext cx="150131" cy="323628"/>
                  </a:xfrm>
                  <a:custGeom>
                    <a:avLst/>
                    <a:gdLst>
                      <a:gd name="T0" fmla="*/ 0 w 150881"/>
                      <a:gd name="T1" fmla="*/ 317921 h 358416"/>
                      <a:gd name="T2" fmla="*/ 50044 w 150881"/>
                      <a:gd name="T3" fmla="*/ 113543 h 358416"/>
                      <a:gd name="T4" fmla="*/ 75066 w 150881"/>
                      <a:gd name="T5" fmla="*/ 45417 h 358416"/>
                      <a:gd name="T6" fmla="*/ 150131 w 150881"/>
                      <a:gd name="T7" fmla="*/ 0 h 3584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0881"/>
                      <a:gd name="T13" fmla="*/ 0 h 358416"/>
                      <a:gd name="T14" fmla="*/ 150881 w 150881"/>
                      <a:gd name="T15" fmla="*/ 358416 h 3584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0881" h="358416">
                        <a:moveTo>
                          <a:pt x="0" y="352095"/>
                        </a:moveTo>
                        <a:cubicBezTo>
                          <a:pt x="108593" y="315893"/>
                          <a:pt x="19950" y="358416"/>
                          <a:pt x="50294" y="125748"/>
                        </a:cubicBezTo>
                        <a:cubicBezTo>
                          <a:pt x="53722" y="99461"/>
                          <a:pt x="53384" y="65005"/>
                          <a:pt x="75441" y="50299"/>
                        </a:cubicBezTo>
                        <a:lnTo>
                          <a:pt x="150881" y="0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3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2679355" y="2076408"/>
                    <a:ext cx="336958" cy="92465"/>
                  </a:xfrm>
                  <a:custGeom>
                    <a:avLst/>
                    <a:gdLst>
                      <a:gd name="T0" fmla="*/ 0 w 339482"/>
                      <a:gd name="T1" fmla="*/ 92465 h 125748"/>
                      <a:gd name="T2" fmla="*/ 49920 w 339482"/>
                      <a:gd name="T3" fmla="*/ 83218 h 125748"/>
                      <a:gd name="T4" fmla="*/ 87360 w 339482"/>
                      <a:gd name="T5" fmla="*/ 64726 h 125748"/>
                      <a:gd name="T6" fmla="*/ 287038 w 339482"/>
                      <a:gd name="T7" fmla="*/ 55479 h 125748"/>
                      <a:gd name="T8" fmla="*/ 336958 w 339482"/>
                      <a:gd name="T9" fmla="*/ 0 h 1257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9482"/>
                      <a:gd name="T16" fmla="*/ 0 h 125748"/>
                      <a:gd name="T17" fmla="*/ 339482 w 339482"/>
                      <a:gd name="T18" fmla="*/ 125748 h 1257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9482" h="125748">
                        <a:moveTo>
                          <a:pt x="0" y="125748"/>
                        </a:moveTo>
                        <a:cubicBezTo>
                          <a:pt x="16765" y="121556"/>
                          <a:pt x="34411" y="119981"/>
                          <a:pt x="50294" y="113173"/>
                        </a:cubicBezTo>
                        <a:cubicBezTo>
                          <a:pt x="64184" y="107220"/>
                          <a:pt x="73087" y="90381"/>
                          <a:pt x="88014" y="88024"/>
                        </a:cubicBezTo>
                        <a:cubicBezTo>
                          <a:pt x="154381" y="77544"/>
                          <a:pt x="222130" y="79641"/>
                          <a:pt x="289188" y="75449"/>
                        </a:cubicBezTo>
                        <a:cubicBezTo>
                          <a:pt x="319636" y="14545"/>
                          <a:pt x="301081" y="38404"/>
                          <a:pt x="339482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4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2679355" y="1901384"/>
                    <a:ext cx="186829" cy="102373"/>
                  </a:xfrm>
                  <a:custGeom>
                    <a:avLst/>
                    <a:gdLst>
                      <a:gd name="T0" fmla="*/ 0 w 188601"/>
                      <a:gd name="T1" fmla="*/ 87003 h 103574"/>
                      <a:gd name="T2" fmla="*/ 112098 w 188601"/>
                      <a:gd name="T3" fmla="*/ 37288 h 103574"/>
                      <a:gd name="T4" fmla="*/ 149463 w 188601"/>
                      <a:gd name="T5" fmla="*/ 12429 h 103574"/>
                      <a:gd name="T6" fmla="*/ 186829 w 188601"/>
                      <a:gd name="T7" fmla="*/ 0 h 1035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8601"/>
                      <a:gd name="T13" fmla="*/ 0 h 103574"/>
                      <a:gd name="T14" fmla="*/ 188601 w 188601"/>
                      <a:gd name="T15" fmla="*/ 103574 h 10357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8601" h="103574">
                        <a:moveTo>
                          <a:pt x="0" y="88024"/>
                        </a:moveTo>
                        <a:cubicBezTo>
                          <a:pt x="150542" y="66515"/>
                          <a:pt x="47319" y="103574"/>
                          <a:pt x="113161" y="37725"/>
                        </a:cubicBezTo>
                        <a:cubicBezTo>
                          <a:pt x="123846" y="27039"/>
                          <a:pt x="137365" y="19334"/>
                          <a:pt x="150881" y="12575"/>
                        </a:cubicBezTo>
                        <a:cubicBezTo>
                          <a:pt x="162735" y="6647"/>
                          <a:pt x="188601" y="0"/>
                          <a:pt x="188601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5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2956261" y="2102827"/>
                    <a:ext cx="136786" cy="49534"/>
                  </a:xfrm>
                  <a:custGeom>
                    <a:avLst/>
                    <a:gdLst>
                      <a:gd name="T0" fmla="*/ 0 w 138307"/>
                      <a:gd name="T1" fmla="*/ 49147 h 50696"/>
                      <a:gd name="T2" fmla="*/ 111916 w 138307"/>
                      <a:gd name="T3" fmla="*/ 36860 h 50696"/>
                      <a:gd name="T4" fmla="*/ 136786 w 138307"/>
                      <a:gd name="T5" fmla="*/ 0 h 50696"/>
                      <a:gd name="T6" fmla="*/ 0 60000 65536"/>
                      <a:gd name="T7" fmla="*/ 0 60000 65536"/>
                      <a:gd name="T8" fmla="*/ 0 60000 65536"/>
                      <a:gd name="T9" fmla="*/ 0 w 138307"/>
                      <a:gd name="T10" fmla="*/ 0 h 50696"/>
                      <a:gd name="T11" fmla="*/ 138307 w 138307"/>
                      <a:gd name="T12" fmla="*/ 50696 h 506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8307" h="50696">
                        <a:moveTo>
                          <a:pt x="0" y="50300"/>
                        </a:moveTo>
                        <a:cubicBezTo>
                          <a:pt x="37720" y="46108"/>
                          <a:pt x="77493" y="50696"/>
                          <a:pt x="113160" y="37725"/>
                        </a:cubicBezTo>
                        <a:cubicBezTo>
                          <a:pt x="127363" y="32560"/>
                          <a:pt x="138307" y="0"/>
                          <a:pt x="138307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6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2656000" y="1950920"/>
                    <a:ext cx="286915" cy="151907"/>
                  </a:xfrm>
                  <a:custGeom>
                    <a:avLst/>
                    <a:gdLst>
                      <a:gd name="T0" fmla="*/ 0 w 289188"/>
                      <a:gd name="T1" fmla="*/ 151907 h 150898"/>
                      <a:gd name="T2" fmla="*/ 112272 w 289188"/>
                      <a:gd name="T3" fmla="*/ 113931 h 150898"/>
                      <a:gd name="T4" fmla="*/ 149695 w 289188"/>
                      <a:gd name="T5" fmla="*/ 101272 h 150898"/>
                      <a:gd name="T6" fmla="*/ 187119 w 289188"/>
                      <a:gd name="T7" fmla="*/ 88613 h 150898"/>
                      <a:gd name="T8" fmla="*/ 249491 w 289188"/>
                      <a:gd name="T9" fmla="*/ 25318 h 150898"/>
                      <a:gd name="T10" fmla="*/ 286915 w 289188"/>
                      <a:gd name="T11" fmla="*/ 0 h 1508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9188"/>
                      <a:gd name="T19" fmla="*/ 0 h 150898"/>
                      <a:gd name="T20" fmla="*/ 289188 w 289188"/>
                      <a:gd name="T21" fmla="*/ 150898 h 1508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9188" h="150898">
                        <a:moveTo>
                          <a:pt x="0" y="150898"/>
                        </a:moveTo>
                        <a:lnTo>
                          <a:pt x="113161" y="113174"/>
                        </a:lnTo>
                        <a:lnTo>
                          <a:pt x="150881" y="100599"/>
                        </a:lnTo>
                        <a:lnTo>
                          <a:pt x="188601" y="88024"/>
                        </a:lnTo>
                        <a:cubicBezTo>
                          <a:pt x="228397" y="8424"/>
                          <a:pt x="189798" y="55989"/>
                          <a:pt x="251468" y="25150"/>
                        </a:cubicBezTo>
                        <a:cubicBezTo>
                          <a:pt x="264984" y="18391"/>
                          <a:pt x="289188" y="0"/>
                          <a:pt x="289188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7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2806132" y="1990548"/>
                    <a:ext cx="223526" cy="89162"/>
                  </a:xfrm>
                  <a:custGeom>
                    <a:avLst/>
                    <a:gdLst>
                      <a:gd name="T0" fmla="*/ 0 w 226321"/>
                      <a:gd name="T1" fmla="*/ 61005 h 91894"/>
                      <a:gd name="T2" fmla="*/ 198690 w 226321"/>
                      <a:gd name="T3" fmla="*/ 61005 h 91894"/>
                      <a:gd name="T4" fmla="*/ 211108 w 226321"/>
                      <a:gd name="T5" fmla="*/ 24402 h 91894"/>
                      <a:gd name="T6" fmla="*/ 223526 w 226321"/>
                      <a:gd name="T7" fmla="*/ 0 h 918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6321"/>
                      <a:gd name="T13" fmla="*/ 0 h 91894"/>
                      <a:gd name="T14" fmla="*/ 226321 w 226321"/>
                      <a:gd name="T15" fmla="*/ 91894 h 918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6321" h="91894">
                        <a:moveTo>
                          <a:pt x="0" y="62874"/>
                        </a:moveTo>
                        <a:cubicBezTo>
                          <a:pt x="74773" y="77830"/>
                          <a:pt x="114124" y="91894"/>
                          <a:pt x="201174" y="62874"/>
                        </a:cubicBezTo>
                        <a:cubicBezTo>
                          <a:pt x="213748" y="58682"/>
                          <a:pt x="208826" y="37457"/>
                          <a:pt x="213748" y="25150"/>
                        </a:cubicBezTo>
                        <a:cubicBezTo>
                          <a:pt x="217229" y="16448"/>
                          <a:pt x="222130" y="8383"/>
                          <a:pt x="226321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90" name="Freeform 89"/>
                <p:cNvSpPr>
                  <a:spLocks noChangeArrowheads="1"/>
                </p:cNvSpPr>
                <p:nvPr/>
              </p:nvSpPr>
              <p:spPr bwMode="auto">
                <a:xfrm>
                  <a:off x="960862" y="2819312"/>
                  <a:ext cx="750651" cy="776045"/>
                </a:xfrm>
                <a:custGeom>
                  <a:avLst/>
                  <a:gdLst>
                    <a:gd name="T0" fmla="*/ 510192 w 752307"/>
                    <a:gd name="T1" fmla="*/ 231204 h 808981"/>
                    <a:gd name="T2" fmla="*/ 447464 w 752307"/>
                    <a:gd name="T3" fmla="*/ 170890 h 808981"/>
                    <a:gd name="T4" fmla="*/ 447464 w 752307"/>
                    <a:gd name="T5" fmla="*/ 62325 h 808981"/>
                    <a:gd name="T6" fmla="*/ 434919 w 752307"/>
                    <a:gd name="T7" fmla="*/ 231204 h 808981"/>
                    <a:gd name="T8" fmla="*/ 296915 w 752307"/>
                    <a:gd name="T9" fmla="*/ 182953 h 808981"/>
                    <a:gd name="T10" fmla="*/ 221641 w 752307"/>
                    <a:gd name="T11" fmla="*/ 2011 h 808981"/>
                    <a:gd name="T12" fmla="*/ 284370 w 752307"/>
                    <a:gd name="T13" fmla="*/ 195016 h 808981"/>
                    <a:gd name="T14" fmla="*/ 121275 w 752307"/>
                    <a:gd name="T15" fmla="*/ 303582 h 808981"/>
                    <a:gd name="T16" fmla="*/ 8364 w 752307"/>
                    <a:gd name="T17" fmla="*/ 231204 h 808981"/>
                    <a:gd name="T18" fmla="*/ 96184 w 752307"/>
                    <a:gd name="T19" fmla="*/ 339771 h 808981"/>
                    <a:gd name="T20" fmla="*/ 8364 w 752307"/>
                    <a:gd name="T21" fmla="*/ 472462 h 808981"/>
                    <a:gd name="T22" fmla="*/ 146366 w 752307"/>
                    <a:gd name="T23" fmla="*/ 400085 h 808981"/>
                    <a:gd name="T24" fmla="*/ 296915 w 752307"/>
                    <a:gd name="T25" fmla="*/ 556903 h 808981"/>
                    <a:gd name="T26" fmla="*/ 309461 w 752307"/>
                    <a:gd name="T27" fmla="*/ 725783 h 808981"/>
                    <a:gd name="T28" fmla="*/ 347098 w 752307"/>
                    <a:gd name="T29" fmla="*/ 496588 h 808981"/>
                    <a:gd name="T30" fmla="*/ 434919 w 752307"/>
                    <a:gd name="T31" fmla="*/ 460399 h 808981"/>
                    <a:gd name="T32" fmla="*/ 610558 w 752307"/>
                    <a:gd name="T33" fmla="*/ 544840 h 808981"/>
                    <a:gd name="T34" fmla="*/ 673287 w 752307"/>
                    <a:gd name="T35" fmla="*/ 774034 h 808981"/>
                    <a:gd name="T36" fmla="*/ 635650 w 752307"/>
                    <a:gd name="T37" fmla="*/ 532777 h 808981"/>
                    <a:gd name="T38" fmla="*/ 648195 w 752307"/>
                    <a:gd name="T39" fmla="*/ 448336 h 808981"/>
                    <a:gd name="T40" fmla="*/ 748561 w 752307"/>
                    <a:gd name="T41" fmla="*/ 496588 h 808981"/>
                    <a:gd name="T42" fmla="*/ 635650 w 752307"/>
                    <a:gd name="T43" fmla="*/ 388022 h 808981"/>
                    <a:gd name="T44" fmla="*/ 736015 w 752307"/>
                    <a:gd name="T45" fmla="*/ 279457 h 808981"/>
                    <a:gd name="T46" fmla="*/ 572921 w 752307"/>
                    <a:gd name="T47" fmla="*/ 303582 h 808981"/>
                    <a:gd name="T48" fmla="*/ 510192 w 752307"/>
                    <a:gd name="T49" fmla="*/ 231204 h 8089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52307"/>
                    <a:gd name="T76" fmla="*/ 0 h 808981"/>
                    <a:gd name="T77" fmla="*/ 752307 w 752307"/>
                    <a:gd name="T78" fmla="*/ 808981 h 8089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52307" h="808981">
                      <a:moveTo>
                        <a:pt x="511318" y="241017"/>
                      </a:moveTo>
                      <a:cubicBezTo>
                        <a:pt x="490362" y="217963"/>
                        <a:pt x="458929" y="207484"/>
                        <a:pt x="448451" y="178143"/>
                      </a:cubicBezTo>
                      <a:cubicBezTo>
                        <a:pt x="437973" y="148802"/>
                        <a:pt x="450546" y="54491"/>
                        <a:pt x="448451" y="64970"/>
                      </a:cubicBezTo>
                      <a:cubicBezTo>
                        <a:pt x="446356" y="75449"/>
                        <a:pt x="461025" y="220059"/>
                        <a:pt x="435878" y="241017"/>
                      </a:cubicBezTo>
                      <a:cubicBezTo>
                        <a:pt x="410731" y="261975"/>
                        <a:pt x="333195" y="230538"/>
                        <a:pt x="297570" y="190718"/>
                      </a:cubicBezTo>
                      <a:cubicBezTo>
                        <a:pt x="261945" y="150898"/>
                        <a:pt x="224225" y="0"/>
                        <a:pt x="222130" y="2096"/>
                      </a:cubicBezTo>
                      <a:cubicBezTo>
                        <a:pt x="220035" y="4192"/>
                        <a:pt x="301762" y="150898"/>
                        <a:pt x="284997" y="203293"/>
                      </a:cubicBezTo>
                      <a:cubicBezTo>
                        <a:pt x="268233" y="255688"/>
                        <a:pt x="167646" y="310179"/>
                        <a:pt x="121543" y="316466"/>
                      </a:cubicBezTo>
                      <a:cubicBezTo>
                        <a:pt x="75441" y="322753"/>
                        <a:pt x="12573" y="234730"/>
                        <a:pt x="8382" y="241017"/>
                      </a:cubicBezTo>
                      <a:cubicBezTo>
                        <a:pt x="4191" y="247305"/>
                        <a:pt x="96396" y="312275"/>
                        <a:pt x="96396" y="354191"/>
                      </a:cubicBezTo>
                      <a:cubicBezTo>
                        <a:pt x="96396" y="396107"/>
                        <a:pt x="0" y="482035"/>
                        <a:pt x="8382" y="492514"/>
                      </a:cubicBezTo>
                      <a:cubicBezTo>
                        <a:pt x="16764" y="502993"/>
                        <a:pt x="98491" y="402394"/>
                        <a:pt x="146689" y="417065"/>
                      </a:cubicBezTo>
                      <a:cubicBezTo>
                        <a:pt x="194887" y="431736"/>
                        <a:pt x="270327" y="523951"/>
                        <a:pt x="297570" y="580538"/>
                      </a:cubicBezTo>
                      <a:cubicBezTo>
                        <a:pt x="324813" y="637125"/>
                        <a:pt x="301762" y="767065"/>
                        <a:pt x="310144" y="756586"/>
                      </a:cubicBezTo>
                      <a:cubicBezTo>
                        <a:pt x="318526" y="746107"/>
                        <a:pt x="326908" y="563772"/>
                        <a:pt x="347864" y="517664"/>
                      </a:cubicBezTo>
                      <a:cubicBezTo>
                        <a:pt x="368820" y="471556"/>
                        <a:pt x="391871" y="471556"/>
                        <a:pt x="435878" y="479939"/>
                      </a:cubicBezTo>
                      <a:cubicBezTo>
                        <a:pt x="479885" y="488322"/>
                        <a:pt x="572089" y="513472"/>
                        <a:pt x="611905" y="567963"/>
                      </a:cubicBezTo>
                      <a:cubicBezTo>
                        <a:pt x="651721" y="622454"/>
                        <a:pt x="670581" y="808981"/>
                        <a:pt x="674772" y="806885"/>
                      </a:cubicBezTo>
                      <a:cubicBezTo>
                        <a:pt x="678963" y="804789"/>
                        <a:pt x="641243" y="611975"/>
                        <a:pt x="637052" y="555388"/>
                      </a:cubicBezTo>
                      <a:cubicBezTo>
                        <a:pt x="632861" y="498801"/>
                        <a:pt x="630765" y="473651"/>
                        <a:pt x="649625" y="467364"/>
                      </a:cubicBezTo>
                      <a:cubicBezTo>
                        <a:pt x="668485" y="461077"/>
                        <a:pt x="752307" y="528143"/>
                        <a:pt x="750212" y="517664"/>
                      </a:cubicBezTo>
                      <a:cubicBezTo>
                        <a:pt x="748117" y="507185"/>
                        <a:pt x="639147" y="442214"/>
                        <a:pt x="637052" y="404490"/>
                      </a:cubicBezTo>
                      <a:cubicBezTo>
                        <a:pt x="634957" y="366766"/>
                        <a:pt x="748117" y="305988"/>
                        <a:pt x="737639" y="291317"/>
                      </a:cubicBezTo>
                      <a:cubicBezTo>
                        <a:pt x="727161" y="276646"/>
                        <a:pt x="605618" y="329041"/>
                        <a:pt x="574185" y="316466"/>
                      </a:cubicBezTo>
                      <a:cubicBezTo>
                        <a:pt x="542752" y="303891"/>
                        <a:pt x="532274" y="264071"/>
                        <a:pt x="511318" y="241017"/>
                      </a:cubicBezTo>
                      <a:close/>
                    </a:path>
                  </a:pathLst>
                </a:custGeom>
                <a:solidFill>
                  <a:srgbClr val="DBEEF4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1" name="Oval 90"/>
                <p:cNvSpPr>
                  <a:spLocks noChangeArrowheads="1"/>
                </p:cNvSpPr>
                <p:nvPr/>
              </p:nvSpPr>
              <p:spPr bwMode="auto">
                <a:xfrm>
                  <a:off x="1294485" y="3142939"/>
                  <a:ext cx="153467" cy="561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6" name="Group 121"/>
              <p:cNvGrpSpPr>
                <a:grpSpLocks/>
              </p:cNvGrpSpPr>
              <p:nvPr/>
            </p:nvGrpSpPr>
            <p:grpSpPr bwMode="auto">
              <a:xfrm>
                <a:off x="6230938" y="4356101"/>
                <a:ext cx="523875" cy="457200"/>
                <a:chOff x="2862248" y="5562600"/>
                <a:chExt cx="1102267" cy="951495"/>
              </a:xfrm>
            </p:grpSpPr>
            <p:grpSp>
              <p:nvGrpSpPr>
                <p:cNvPr id="17" name="Freeform 82"/>
                <p:cNvGrpSpPr>
                  <a:grpSpLocks/>
                </p:cNvGrpSpPr>
                <p:nvPr/>
              </p:nvGrpSpPr>
              <p:grpSpPr bwMode="auto">
                <a:xfrm>
                  <a:off x="2834857" y="5529824"/>
                  <a:ext cx="1141548" cy="1014928"/>
                  <a:chOff x="6217920" y="4340352"/>
                  <a:chExt cx="542544" cy="487680"/>
                </a:xfrm>
              </p:grpSpPr>
              <p:pic>
                <p:nvPicPr>
                  <p:cNvPr id="19577" name="Freeform 82"/>
                  <p:cNvPicPr>
                    <a:picLocks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217920" y="4340352"/>
                    <a:ext cx="542544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57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0938" y="4356101"/>
                    <a:ext cx="523875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84" name="Oval 83"/>
                <p:cNvSpPr>
                  <a:spLocks noChangeArrowheads="1"/>
                </p:cNvSpPr>
                <p:nvPr/>
              </p:nvSpPr>
              <p:spPr bwMode="auto">
                <a:xfrm>
                  <a:off x="3309835" y="5902891"/>
                  <a:ext cx="180371" cy="231266"/>
                </a:xfrm>
                <a:prstGeom prst="ellipse">
                  <a:avLst/>
                </a:pr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8" name="Group 120"/>
              <p:cNvGrpSpPr>
                <a:grpSpLocks/>
              </p:cNvGrpSpPr>
              <p:nvPr/>
            </p:nvGrpSpPr>
            <p:grpSpPr bwMode="auto">
              <a:xfrm>
                <a:off x="7070725" y="4305301"/>
                <a:ext cx="534988" cy="676275"/>
                <a:chOff x="4478222" y="4810671"/>
                <a:chExt cx="1123223" cy="1408382"/>
              </a:xfrm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4478222" y="4810669"/>
                  <a:ext cx="1123223" cy="1375321"/>
                </a:xfrm>
                <a:custGeom>
                  <a:avLst/>
                  <a:gdLst>
                    <a:gd name="connsiteX0" fmla="*/ 213748 w 1123223"/>
                    <a:gd name="connsiteY0" fmla="*/ 463173 h 1408382"/>
                    <a:gd name="connsiteX1" fmla="*/ 402349 w 1123223"/>
                    <a:gd name="connsiteY1" fmla="*/ 488323 h 1408382"/>
                    <a:gd name="connsiteX2" fmla="*/ 653816 w 1123223"/>
                    <a:gd name="connsiteY2" fmla="*/ 375150 h 1408382"/>
                    <a:gd name="connsiteX3" fmla="*/ 691537 w 1123223"/>
                    <a:gd name="connsiteY3" fmla="*/ 123653 h 1408382"/>
                    <a:gd name="connsiteX4" fmla="*/ 905284 w 1123223"/>
                    <a:gd name="connsiteY4" fmla="*/ 35629 h 1408382"/>
                    <a:gd name="connsiteX5" fmla="*/ 1119032 w 1123223"/>
                    <a:gd name="connsiteY5" fmla="*/ 337425 h 1408382"/>
                    <a:gd name="connsiteX6" fmla="*/ 880138 w 1123223"/>
                    <a:gd name="connsiteY6" fmla="*/ 815269 h 1408382"/>
                    <a:gd name="connsiteX7" fmla="*/ 754404 w 1123223"/>
                    <a:gd name="connsiteY7" fmla="*/ 890718 h 1408382"/>
                    <a:gd name="connsiteX8" fmla="*/ 880138 w 1123223"/>
                    <a:gd name="connsiteY8" fmla="*/ 1066765 h 1408382"/>
                    <a:gd name="connsiteX9" fmla="*/ 792124 w 1123223"/>
                    <a:gd name="connsiteY9" fmla="*/ 1192514 h 1408382"/>
                    <a:gd name="connsiteX10" fmla="*/ 766977 w 1123223"/>
                    <a:gd name="connsiteY10" fmla="*/ 1230238 h 1408382"/>
                    <a:gd name="connsiteX11" fmla="*/ 779550 w 1123223"/>
                    <a:gd name="connsiteY11" fmla="*/ 1393711 h 1408382"/>
                    <a:gd name="connsiteX12" fmla="*/ 490362 w 1123223"/>
                    <a:gd name="connsiteY12" fmla="*/ 1318262 h 1408382"/>
                    <a:gd name="connsiteX13" fmla="*/ 452642 w 1123223"/>
                    <a:gd name="connsiteY13" fmla="*/ 1129640 h 1408382"/>
                    <a:gd name="connsiteX14" fmla="*/ 201174 w 1123223"/>
                    <a:gd name="connsiteY14" fmla="*/ 1217663 h 1408382"/>
                    <a:gd name="connsiteX15" fmla="*/ 100587 w 1123223"/>
                    <a:gd name="connsiteY15" fmla="*/ 1217663 h 1408382"/>
                    <a:gd name="connsiteX16" fmla="*/ 12573 w 1123223"/>
                    <a:gd name="connsiteY16" fmla="*/ 815269 h 1408382"/>
                    <a:gd name="connsiteX17" fmla="*/ 213748 w 1123223"/>
                    <a:gd name="connsiteY17" fmla="*/ 463173 h 1408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23223" h="1408382">
                      <a:moveTo>
                        <a:pt x="213748" y="463173"/>
                      </a:moveTo>
                      <a:cubicBezTo>
                        <a:pt x="278711" y="408682"/>
                        <a:pt x="329004" y="502993"/>
                        <a:pt x="402349" y="488323"/>
                      </a:cubicBezTo>
                      <a:cubicBezTo>
                        <a:pt x="475694" y="473653"/>
                        <a:pt x="605618" y="435928"/>
                        <a:pt x="653816" y="375150"/>
                      </a:cubicBezTo>
                      <a:cubicBezTo>
                        <a:pt x="702014" y="314372"/>
                        <a:pt x="649626" y="180240"/>
                        <a:pt x="691537" y="123653"/>
                      </a:cubicBezTo>
                      <a:cubicBezTo>
                        <a:pt x="733448" y="67066"/>
                        <a:pt x="834035" y="0"/>
                        <a:pt x="905284" y="35629"/>
                      </a:cubicBezTo>
                      <a:cubicBezTo>
                        <a:pt x="976533" y="71258"/>
                        <a:pt x="1123223" y="207485"/>
                        <a:pt x="1119032" y="337425"/>
                      </a:cubicBezTo>
                      <a:cubicBezTo>
                        <a:pt x="1114841" y="467365"/>
                        <a:pt x="940909" y="723054"/>
                        <a:pt x="880138" y="815269"/>
                      </a:cubicBezTo>
                      <a:cubicBezTo>
                        <a:pt x="819367" y="907484"/>
                        <a:pt x="754404" y="848802"/>
                        <a:pt x="754404" y="890718"/>
                      </a:cubicBezTo>
                      <a:cubicBezTo>
                        <a:pt x="754404" y="932634"/>
                        <a:pt x="873851" y="1016466"/>
                        <a:pt x="880138" y="1066765"/>
                      </a:cubicBezTo>
                      <a:cubicBezTo>
                        <a:pt x="886425" y="1117064"/>
                        <a:pt x="810984" y="1165268"/>
                        <a:pt x="792124" y="1192514"/>
                      </a:cubicBezTo>
                      <a:cubicBezTo>
                        <a:pt x="773264" y="1219760"/>
                        <a:pt x="769073" y="1196705"/>
                        <a:pt x="766977" y="1230238"/>
                      </a:cubicBezTo>
                      <a:cubicBezTo>
                        <a:pt x="764881" y="1263771"/>
                        <a:pt x="825652" y="1379040"/>
                        <a:pt x="779550" y="1393711"/>
                      </a:cubicBezTo>
                      <a:cubicBezTo>
                        <a:pt x="733448" y="1408382"/>
                        <a:pt x="544847" y="1362274"/>
                        <a:pt x="490362" y="1318262"/>
                      </a:cubicBezTo>
                      <a:cubicBezTo>
                        <a:pt x="435877" y="1274250"/>
                        <a:pt x="500840" y="1146406"/>
                        <a:pt x="452642" y="1129640"/>
                      </a:cubicBezTo>
                      <a:cubicBezTo>
                        <a:pt x="404444" y="1112874"/>
                        <a:pt x="259850" y="1202993"/>
                        <a:pt x="201174" y="1217663"/>
                      </a:cubicBezTo>
                      <a:cubicBezTo>
                        <a:pt x="142498" y="1232333"/>
                        <a:pt x="132021" y="1284729"/>
                        <a:pt x="100587" y="1217663"/>
                      </a:cubicBezTo>
                      <a:cubicBezTo>
                        <a:pt x="69154" y="1150597"/>
                        <a:pt x="0" y="941017"/>
                        <a:pt x="12573" y="815269"/>
                      </a:cubicBezTo>
                      <a:cubicBezTo>
                        <a:pt x="25147" y="689521"/>
                        <a:pt x="148785" y="517664"/>
                        <a:pt x="213748" y="4631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222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Oval 81"/>
                <p:cNvSpPr>
                  <a:spLocks noChangeArrowheads="1"/>
                </p:cNvSpPr>
                <p:nvPr/>
              </p:nvSpPr>
              <p:spPr bwMode="auto">
                <a:xfrm>
                  <a:off x="4878182" y="5478493"/>
                  <a:ext cx="283306" cy="2248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9477" name="TextBox 141"/>
              <p:cNvSpPr txBox="1">
                <a:spLocks noChangeArrowheads="1"/>
              </p:cNvSpPr>
              <p:nvPr/>
            </p:nvSpPr>
            <p:spPr bwMode="auto">
              <a:xfrm>
                <a:off x="3236913" y="3452813"/>
                <a:ext cx="16859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differentiation</a:t>
                </a:r>
              </a:p>
            </p:txBody>
          </p: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604838" y="3721101"/>
                <a:ext cx="1452563" cy="401638"/>
                <a:chOff x="2428611" y="3205840"/>
                <a:chExt cx="1452695" cy="401176"/>
              </a:xfrm>
            </p:grpSpPr>
            <p:sp>
              <p:nvSpPr>
                <p:cNvPr id="5" name="Rectangle 4"/>
                <p:cNvSpPr>
                  <a:spLocks noChangeArrowheads="1"/>
                </p:cNvSpPr>
                <p:nvPr/>
              </p:nvSpPr>
              <p:spPr bwMode="auto">
                <a:xfrm>
                  <a:off x="2428611" y="3385021"/>
                  <a:ext cx="1446343" cy="221994"/>
                </a:xfrm>
                <a:prstGeom prst="rect">
                  <a:avLst/>
                </a:prstGeom>
                <a:solidFill>
                  <a:srgbClr val="C9271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1" name="Group 375"/>
                <p:cNvGrpSpPr>
                  <a:grpSpLocks/>
                </p:cNvGrpSpPr>
                <p:nvPr/>
              </p:nvGrpSpPr>
              <p:grpSpPr bwMode="auto">
                <a:xfrm>
                  <a:off x="2428611" y="3472230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22" name="Oval 43"/>
                  <p:cNvGrpSpPr>
                    <a:grpSpLocks/>
                  </p:cNvGrpSpPr>
                  <p:nvPr/>
                </p:nvGrpSpPr>
                <p:grpSpPr bwMode="auto">
                  <a:xfrm>
                    <a:off x="3849516" y="3347124"/>
                    <a:ext cx="217246" cy="238416"/>
                    <a:chOff x="585216" y="3968496"/>
                    <a:chExt cx="158496" cy="158496"/>
                  </a:xfrm>
                </p:grpSpPr>
                <p:pic>
                  <p:nvPicPr>
                    <p:cNvPr id="19571" name="Oval 43"/>
                    <p:cNvPicPr>
                      <a:picLocks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5216" y="3968496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72" name="Text Box 1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2167" y="4004592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Oval 44"/>
                  <p:cNvGrpSpPr>
                    <a:grpSpLocks/>
                  </p:cNvGrpSpPr>
                  <p:nvPr/>
                </p:nvGrpSpPr>
                <p:grpSpPr bwMode="auto">
                  <a:xfrm>
                    <a:off x="3941428" y="3447992"/>
                    <a:ext cx="58489" cy="55019"/>
                    <a:chOff x="652272" y="4035552"/>
                    <a:chExt cx="42672" cy="36576"/>
                  </a:xfrm>
                </p:grpSpPr>
                <p:pic>
                  <p:nvPicPr>
                    <p:cNvPr id="19569" name="Oval 44"/>
                    <p:cNvPicPr>
                      <a:picLocks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52272" y="4035552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70" name="Text Box 1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601" y="4047655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" name="Group 378"/>
                <p:cNvGrpSpPr>
                  <a:grpSpLocks/>
                </p:cNvGrpSpPr>
                <p:nvPr/>
              </p:nvGrpSpPr>
              <p:grpSpPr bwMode="auto">
                <a:xfrm>
                  <a:off x="2539807" y="3472230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25" name="Oval 41"/>
                  <p:cNvGrpSpPr>
                    <a:grpSpLocks/>
                  </p:cNvGrpSpPr>
                  <p:nvPr/>
                </p:nvGrpSpPr>
                <p:grpSpPr bwMode="auto">
                  <a:xfrm>
                    <a:off x="3847517" y="3347124"/>
                    <a:ext cx="217246" cy="238416"/>
                    <a:chOff x="694944" y="3968496"/>
                    <a:chExt cx="158496" cy="158496"/>
                  </a:xfrm>
                </p:grpSpPr>
                <p:pic>
                  <p:nvPicPr>
                    <p:cNvPr id="19565" name="Oval 41"/>
                    <p:cNvPicPr>
                      <a:picLocks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94944" y="3968496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66" name="Text Box 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353" y="4004592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Oval 42"/>
                  <p:cNvGrpSpPr>
                    <a:grpSpLocks/>
                  </p:cNvGrpSpPr>
                  <p:nvPr/>
                </p:nvGrpSpPr>
                <p:grpSpPr bwMode="auto">
                  <a:xfrm>
                    <a:off x="3939429" y="3447992"/>
                    <a:ext cx="58489" cy="55019"/>
                    <a:chOff x="762000" y="4035552"/>
                    <a:chExt cx="42672" cy="36576"/>
                  </a:xfrm>
                </p:grpSpPr>
                <p:pic>
                  <p:nvPicPr>
                    <p:cNvPr id="19563" name="Oval 42"/>
                    <p:cNvPicPr>
                      <a:picLocks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62000" y="4035552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64" name="Text Box 1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787" y="4047655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" name="Group 381"/>
                <p:cNvGrpSpPr>
                  <a:grpSpLocks/>
                </p:cNvGrpSpPr>
                <p:nvPr/>
              </p:nvGrpSpPr>
              <p:grpSpPr bwMode="auto">
                <a:xfrm>
                  <a:off x="2651004" y="3472230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28" name="Oval 39"/>
                  <p:cNvGrpSpPr>
                    <a:grpSpLocks/>
                  </p:cNvGrpSpPr>
                  <p:nvPr/>
                </p:nvGrpSpPr>
                <p:grpSpPr bwMode="auto">
                  <a:xfrm>
                    <a:off x="3845517" y="3347124"/>
                    <a:ext cx="225602" cy="238416"/>
                    <a:chOff x="804672" y="3968496"/>
                    <a:chExt cx="164592" cy="158496"/>
                  </a:xfrm>
                </p:grpSpPr>
                <p:pic>
                  <p:nvPicPr>
                    <p:cNvPr id="19559" name="Oval 39"/>
                    <p:cNvPicPr>
                      <a:picLocks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04672" y="3968496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60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540" y="4004592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Oval 40"/>
                  <p:cNvGrpSpPr>
                    <a:grpSpLocks/>
                  </p:cNvGrpSpPr>
                  <p:nvPr/>
                </p:nvGrpSpPr>
                <p:grpSpPr bwMode="auto">
                  <a:xfrm>
                    <a:off x="3945785" y="3447992"/>
                    <a:ext cx="50134" cy="55019"/>
                    <a:chOff x="877824" y="4035552"/>
                    <a:chExt cx="36576" cy="36576"/>
                  </a:xfrm>
                </p:grpSpPr>
                <p:pic>
                  <p:nvPicPr>
                    <p:cNvPr id="19557" name="Oval 40"/>
                    <p:cNvPicPr>
                      <a:picLocks noChangeArrowheads="1"/>
                    </p:cNvPicPr>
                    <p:nvPr/>
                  </p:nvPicPr>
                  <p:blipFill>
                    <a:blip r:embed="rId1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77824" y="4035552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58" name="Text 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8974" y="4047655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0" name="Group 384"/>
                <p:cNvGrpSpPr>
                  <a:grpSpLocks/>
                </p:cNvGrpSpPr>
                <p:nvPr/>
              </p:nvGrpSpPr>
              <p:grpSpPr bwMode="auto">
                <a:xfrm>
                  <a:off x="2762200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31" name="Oval 37"/>
                  <p:cNvGrpSpPr>
                    <a:grpSpLocks/>
                  </p:cNvGrpSpPr>
                  <p:nvPr/>
                </p:nvGrpSpPr>
                <p:grpSpPr bwMode="auto">
                  <a:xfrm>
                    <a:off x="3843519" y="3345364"/>
                    <a:ext cx="225602" cy="238416"/>
                    <a:chOff x="914400" y="3980688"/>
                    <a:chExt cx="164592" cy="158496"/>
                  </a:xfrm>
                </p:grpSpPr>
                <p:pic>
                  <p:nvPicPr>
                    <p:cNvPr id="19553" name="Oval 37"/>
                    <p:cNvPicPr>
                      <a:picLocks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14400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54" name="Text 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5726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Oval 38"/>
                  <p:cNvGrpSpPr>
                    <a:grpSpLocks/>
                  </p:cNvGrpSpPr>
                  <p:nvPr/>
                </p:nvGrpSpPr>
                <p:grpSpPr bwMode="auto">
                  <a:xfrm>
                    <a:off x="3943786" y="3446232"/>
                    <a:ext cx="50134" cy="55019"/>
                    <a:chOff x="987552" y="4047744"/>
                    <a:chExt cx="36576" cy="36576"/>
                  </a:xfrm>
                </p:grpSpPr>
                <p:pic>
                  <p:nvPicPr>
                    <p:cNvPr id="19551" name="Oval 38"/>
                    <p:cNvPicPr>
                      <a:picLocks noChangeArrowheads="1"/>
                    </p:cNvPicPr>
                    <p:nvPr/>
                  </p:nvPicPr>
                  <p:blipFill>
                    <a:blip r:embed="rId1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87552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5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0160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3" name="Group 387"/>
                <p:cNvGrpSpPr>
                  <a:grpSpLocks/>
                </p:cNvGrpSpPr>
                <p:nvPr/>
              </p:nvGrpSpPr>
              <p:grpSpPr bwMode="auto">
                <a:xfrm>
                  <a:off x="2873396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34" name="Oval 35"/>
                  <p:cNvGrpSpPr>
                    <a:grpSpLocks/>
                  </p:cNvGrpSpPr>
                  <p:nvPr/>
                </p:nvGrpSpPr>
                <p:grpSpPr bwMode="auto">
                  <a:xfrm>
                    <a:off x="3849876" y="3345364"/>
                    <a:ext cx="217246" cy="238416"/>
                    <a:chOff x="1030224" y="3980688"/>
                    <a:chExt cx="158496" cy="158496"/>
                  </a:xfrm>
                </p:grpSpPr>
                <p:pic>
                  <p:nvPicPr>
                    <p:cNvPr id="19547" name="Oval 35"/>
                    <p:cNvPicPr>
                      <a:picLocks noChangeArrowheads="1"/>
                    </p:cNvPicPr>
                    <p:nvPr/>
                  </p:nvPicPr>
                  <p:blipFill>
                    <a:blip r:embed="rId1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030224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8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6912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Oval 36"/>
                  <p:cNvGrpSpPr>
                    <a:grpSpLocks/>
                  </p:cNvGrpSpPr>
                  <p:nvPr/>
                </p:nvGrpSpPr>
                <p:grpSpPr bwMode="auto">
                  <a:xfrm>
                    <a:off x="3941788" y="3446232"/>
                    <a:ext cx="58489" cy="55019"/>
                    <a:chOff x="1097280" y="4047744"/>
                    <a:chExt cx="42672" cy="36576"/>
                  </a:xfrm>
                </p:grpSpPr>
                <p:pic>
                  <p:nvPicPr>
                    <p:cNvPr id="19545" name="Oval 36"/>
                    <p:cNvPicPr>
                      <a:picLocks noChangeArrowheads="1"/>
                    </p:cNvPicPr>
                    <p:nvPr/>
                  </p:nvPicPr>
                  <p:blipFill>
                    <a:blip r:embed="rId1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097280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6" name="Text Box 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1346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6" name="Group 390"/>
                <p:cNvGrpSpPr>
                  <a:grpSpLocks/>
                </p:cNvGrpSpPr>
                <p:nvPr/>
              </p:nvGrpSpPr>
              <p:grpSpPr bwMode="auto">
                <a:xfrm>
                  <a:off x="2984593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37" name="Oval 33"/>
                  <p:cNvGrpSpPr>
                    <a:grpSpLocks/>
                  </p:cNvGrpSpPr>
                  <p:nvPr/>
                </p:nvGrpSpPr>
                <p:grpSpPr bwMode="auto">
                  <a:xfrm>
                    <a:off x="3847878" y="3345364"/>
                    <a:ext cx="217246" cy="238416"/>
                    <a:chOff x="1139952" y="3980688"/>
                    <a:chExt cx="158496" cy="158496"/>
                  </a:xfrm>
                </p:grpSpPr>
                <p:pic>
                  <p:nvPicPr>
                    <p:cNvPr id="19541" name="Oval 33"/>
                    <p:cNvPicPr>
                      <a:picLocks noChangeArrowheads="1"/>
                    </p:cNvPicPr>
                    <p:nvPr/>
                  </p:nvPicPr>
                  <p:blipFill>
                    <a:blip r:embed="rId1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39952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2" name="Text Box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8098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Oval 34"/>
                  <p:cNvGrpSpPr>
                    <a:grpSpLocks/>
                  </p:cNvGrpSpPr>
                  <p:nvPr/>
                </p:nvGrpSpPr>
                <p:grpSpPr bwMode="auto">
                  <a:xfrm>
                    <a:off x="3939790" y="3446232"/>
                    <a:ext cx="58489" cy="55019"/>
                    <a:chOff x="1207008" y="4047744"/>
                    <a:chExt cx="42672" cy="36576"/>
                  </a:xfrm>
                </p:grpSpPr>
                <p:pic>
                  <p:nvPicPr>
                    <p:cNvPr id="19539" name="Oval 34"/>
                    <p:cNvPicPr>
                      <a:picLocks noChangeArrowheads="1"/>
                    </p:cNvPicPr>
                    <p:nvPr/>
                  </p:nvPicPr>
                  <p:blipFill>
                    <a:blip r:embed="rId1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07008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0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22532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9" name="Group 393"/>
                <p:cNvGrpSpPr>
                  <a:grpSpLocks/>
                </p:cNvGrpSpPr>
                <p:nvPr/>
              </p:nvGrpSpPr>
              <p:grpSpPr bwMode="auto">
                <a:xfrm>
                  <a:off x="3095789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0" name="Oval 31"/>
                  <p:cNvGrpSpPr>
                    <a:grpSpLocks/>
                  </p:cNvGrpSpPr>
                  <p:nvPr/>
                </p:nvGrpSpPr>
                <p:grpSpPr bwMode="auto">
                  <a:xfrm>
                    <a:off x="3845879" y="3345364"/>
                    <a:ext cx="225602" cy="238416"/>
                    <a:chOff x="1249680" y="3980688"/>
                    <a:chExt cx="164592" cy="158496"/>
                  </a:xfrm>
                </p:grpSpPr>
                <p:pic>
                  <p:nvPicPr>
                    <p:cNvPr id="19535" name="Oval 31"/>
                    <p:cNvPicPr>
                      <a:picLocks noChangeArrowheads="1"/>
                    </p:cNvPicPr>
                    <p:nvPr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49680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36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89284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41" name="Oval 32"/>
                  <p:cNvGrpSpPr>
                    <a:grpSpLocks/>
                  </p:cNvGrpSpPr>
                  <p:nvPr/>
                </p:nvGrpSpPr>
                <p:grpSpPr bwMode="auto">
                  <a:xfrm>
                    <a:off x="3946147" y="3446232"/>
                    <a:ext cx="50134" cy="55019"/>
                    <a:chOff x="1322832" y="4047744"/>
                    <a:chExt cx="36576" cy="36576"/>
                  </a:xfrm>
                </p:grpSpPr>
                <p:pic>
                  <p:nvPicPr>
                    <p:cNvPr id="19533" name="Oval 32"/>
                    <p:cNvPicPr>
                      <a:picLocks noChangeArrowheads="1"/>
                    </p:cNvPicPr>
                    <p:nvPr/>
                  </p:nvPicPr>
                  <p:blipFill>
                    <a:blip r:embed="rId2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22832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34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3718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2" name="Group 396"/>
                <p:cNvGrpSpPr>
                  <a:grpSpLocks/>
                </p:cNvGrpSpPr>
                <p:nvPr/>
              </p:nvGrpSpPr>
              <p:grpSpPr bwMode="auto">
                <a:xfrm>
                  <a:off x="3206985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3" name="Oval 29"/>
                  <p:cNvGrpSpPr>
                    <a:grpSpLocks/>
                  </p:cNvGrpSpPr>
                  <p:nvPr/>
                </p:nvGrpSpPr>
                <p:grpSpPr bwMode="auto">
                  <a:xfrm>
                    <a:off x="3843881" y="3345364"/>
                    <a:ext cx="225602" cy="238416"/>
                    <a:chOff x="1359408" y="3980688"/>
                    <a:chExt cx="164592" cy="158496"/>
                  </a:xfrm>
                </p:grpSpPr>
                <p:pic>
                  <p:nvPicPr>
                    <p:cNvPr id="19529" name="Oval 29"/>
                    <p:cNvPicPr>
                      <a:picLocks noChangeArrowheads="1"/>
                    </p:cNvPicPr>
                    <p:nvPr/>
                  </p:nvPicPr>
                  <p:blipFill>
                    <a:blip r:embed="rId2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59408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30" name="Text Box 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00470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Oval 30"/>
                  <p:cNvGrpSpPr>
                    <a:grpSpLocks/>
                  </p:cNvGrpSpPr>
                  <p:nvPr/>
                </p:nvGrpSpPr>
                <p:grpSpPr bwMode="auto">
                  <a:xfrm>
                    <a:off x="3944148" y="3446232"/>
                    <a:ext cx="50134" cy="55019"/>
                    <a:chOff x="1432560" y="4047744"/>
                    <a:chExt cx="36576" cy="36576"/>
                  </a:xfrm>
                </p:grpSpPr>
                <p:pic>
                  <p:nvPicPr>
                    <p:cNvPr id="19527" name="Oval 30"/>
                    <p:cNvPicPr>
                      <a:picLocks noChangeArrowheads="1"/>
                    </p:cNvPicPr>
                    <p:nvPr/>
                  </p:nvPicPr>
                  <p:blipFill>
                    <a:blip r:embed="rId2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32560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28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4904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5" name="Group 399"/>
                <p:cNvGrpSpPr>
                  <a:grpSpLocks/>
                </p:cNvGrpSpPr>
                <p:nvPr/>
              </p:nvGrpSpPr>
              <p:grpSpPr bwMode="auto">
                <a:xfrm>
                  <a:off x="3318182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6" name="Oval 27"/>
                  <p:cNvGrpSpPr>
                    <a:grpSpLocks/>
                  </p:cNvGrpSpPr>
                  <p:nvPr/>
                </p:nvGrpSpPr>
                <p:grpSpPr bwMode="auto">
                  <a:xfrm>
                    <a:off x="3850237" y="3345364"/>
                    <a:ext cx="217246" cy="238416"/>
                    <a:chOff x="1475232" y="3980688"/>
                    <a:chExt cx="158496" cy="158496"/>
                  </a:xfrm>
                </p:grpSpPr>
                <p:pic>
                  <p:nvPicPr>
                    <p:cNvPr id="19523" name="Oval 27"/>
                    <p:cNvPicPr>
                      <a:picLocks noChangeArrowheads="1"/>
                    </p:cNvPicPr>
                    <p:nvPr/>
                  </p:nvPicPr>
                  <p:blipFill>
                    <a:blip r:embed="rId2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75232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24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1657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47" name="Oval 28"/>
                  <p:cNvGrpSpPr>
                    <a:grpSpLocks/>
                  </p:cNvGrpSpPr>
                  <p:nvPr/>
                </p:nvGrpSpPr>
                <p:grpSpPr bwMode="auto">
                  <a:xfrm>
                    <a:off x="3942148" y="3446232"/>
                    <a:ext cx="58489" cy="55019"/>
                    <a:chOff x="1542288" y="4047744"/>
                    <a:chExt cx="42672" cy="36576"/>
                  </a:xfrm>
                </p:grpSpPr>
                <p:pic>
                  <p:nvPicPr>
                    <p:cNvPr id="19521" name="Oval 28"/>
                    <p:cNvPicPr>
                      <a:picLocks noChangeArrowheads="1"/>
                    </p:cNvPicPr>
                    <p:nvPr/>
                  </p:nvPicPr>
                  <p:blipFill>
                    <a:blip r:embed="rId2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42288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22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6091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" name="Group 402"/>
                <p:cNvGrpSpPr>
                  <a:grpSpLocks/>
                </p:cNvGrpSpPr>
                <p:nvPr/>
              </p:nvGrpSpPr>
              <p:grpSpPr bwMode="auto">
                <a:xfrm>
                  <a:off x="3429378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9" name="Oval 25"/>
                  <p:cNvGrpSpPr>
                    <a:grpSpLocks/>
                  </p:cNvGrpSpPr>
                  <p:nvPr/>
                </p:nvGrpSpPr>
                <p:grpSpPr bwMode="auto">
                  <a:xfrm>
                    <a:off x="3848238" y="3345364"/>
                    <a:ext cx="217246" cy="238416"/>
                    <a:chOff x="1584960" y="3980688"/>
                    <a:chExt cx="158496" cy="158496"/>
                  </a:xfrm>
                </p:grpSpPr>
                <p:pic>
                  <p:nvPicPr>
                    <p:cNvPr id="19517" name="Oval 25"/>
                    <p:cNvPicPr>
                      <a:picLocks noChangeArrowheads="1"/>
                    </p:cNvPicPr>
                    <p:nvPr/>
                  </p:nvPicPr>
                  <p:blipFill>
                    <a:blip r:embed="rId2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84960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8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2843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Oval 26"/>
                  <p:cNvGrpSpPr>
                    <a:grpSpLocks/>
                  </p:cNvGrpSpPr>
                  <p:nvPr/>
                </p:nvGrpSpPr>
                <p:grpSpPr bwMode="auto">
                  <a:xfrm>
                    <a:off x="3940150" y="3446232"/>
                    <a:ext cx="58489" cy="55019"/>
                    <a:chOff x="1652016" y="4047744"/>
                    <a:chExt cx="42672" cy="36576"/>
                  </a:xfrm>
                </p:grpSpPr>
                <p:pic>
                  <p:nvPicPr>
                    <p:cNvPr id="19515" name="Oval 26"/>
                    <p:cNvPicPr>
                      <a:picLocks noChangeArrowheads="1"/>
                    </p:cNvPicPr>
                    <p:nvPr/>
                  </p:nvPicPr>
                  <p:blipFill>
                    <a:blip r:embed="rId2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52016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6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7277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" name="Group 405"/>
                <p:cNvGrpSpPr>
                  <a:grpSpLocks/>
                </p:cNvGrpSpPr>
                <p:nvPr/>
              </p:nvGrpSpPr>
              <p:grpSpPr bwMode="auto">
                <a:xfrm>
                  <a:off x="3540575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52" name="Oval 23"/>
                  <p:cNvGrpSpPr>
                    <a:grpSpLocks/>
                  </p:cNvGrpSpPr>
                  <p:nvPr/>
                </p:nvGrpSpPr>
                <p:grpSpPr bwMode="auto">
                  <a:xfrm>
                    <a:off x="3846238" y="3345364"/>
                    <a:ext cx="225602" cy="238416"/>
                    <a:chOff x="1694688" y="3980688"/>
                    <a:chExt cx="164592" cy="158496"/>
                  </a:xfrm>
                </p:grpSpPr>
                <p:pic>
                  <p:nvPicPr>
                    <p:cNvPr id="19511" name="Oval 23"/>
                    <p:cNvPicPr>
                      <a:picLocks noChangeArrowheads="1"/>
                    </p:cNvPicPr>
                    <p:nvPr/>
                  </p:nvPicPr>
                  <p:blipFill>
                    <a:blip r:embed="rId2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94688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2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34030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Oval 24"/>
                  <p:cNvGrpSpPr>
                    <a:grpSpLocks/>
                  </p:cNvGrpSpPr>
                  <p:nvPr/>
                </p:nvGrpSpPr>
                <p:grpSpPr bwMode="auto">
                  <a:xfrm>
                    <a:off x="3946506" y="3446232"/>
                    <a:ext cx="50134" cy="55019"/>
                    <a:chOff x="1767840" y="4047744"/>
                    <a:chExt cx="36576" cy="36576"/>
                  </a:xfrm>
                </p:grpSpPr>
                <p:pic>
                  <p:nvPicPr>
                    <p:cNvPr id="19509" name="Oval 24"/>
                    <p:cNvPicPr>
                      <a:picLocks noChangeArrowheads="1"/>
                    </p:cNvPicPr>
                    <p:nvPr/>
                  </p:nvPicPr>
                  <p:blipFill>
                    <a:blip r:embed="rId2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67840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0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8464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4" name="Group 408"/>
                <p:cNvGrpSpPr>
                  <a:grpSpLocks/>
                </p:cNvGrpSpPr>
                <p:nvPr/>
              </p:nvGrpSpPr>
              <p:grpSpPr bwMode="auto">
                <a:xfrm>
                  <a:off x="3651771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55" name="Oval 21"/>
                  <p:cNvGrpSpPr>
                    <a:grpSpLocks/>
                  </p:cNvGrpSpPr>
                  <p:nvPr/>
                </p:nvGrpSpPr>
                <p:grpSpPr bwMode="auto">
                  <a:xfrm>
                    <a:off x="3844240" y="3345364"/>
                    <a:ext cx="225602" cy="238416"/>
                    <a:chOff x="1804416" y="3980688"/>
                    <a:chExt cx="164592" cy="158496"/>
                  </a:xfrm>
                </p:grpSpPr>
                <p:pic>
                  <p:nvPicPr>
                    <p:cNvPr id="19505" name="Oval 21"/>
                    <p:cNvPicPr>
                      <a:picLocks noChangeArrowheads="1"/>
                    </p:cNvPicPr>
                    <p:nvPr/>
                  </p:nvPicPr>
                  <p:blipFill>
                    <a:blip r:embed="rId3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04416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0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45216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57" name="Oval 22"/>
                  <p:cNvGrpSpPr>
                    <a:grpSpLocks/>
                  </p:cNvGrpSpPr>
                  <p:nvPr/>
                </p:nvGrpSpPr>
                <p:grpSpPr bwMode="auto">
                  <a:xfrm>
                    <a:off x="3944507" y="3446232"/>
                    <a:ext cx="50134" cy="55019"/>
                    <a:chOff x="1877568" y="4047744"/>
                    <a:chExt cx="36576" cy="36576"/>
                  </a:xfrm>
                </p:grpSpPr>
                <p:pic>
                  <p:nvPicPr>
                    <p:cNvPr id="19503" name="Oval 22"/>
                    <p:cNvPicPr>
                      <a:picLocks noChangeArrowheads="1"/>
                    </p:cNvPicPr>
                    <p:nvPr/>
                  </p:nvPicPr>
                  <p:blipFill>
                    <a:blip r:embed="rId3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77568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04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9650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8" name="Group 411"/>
                <p:cNvGrpSpPr>
                  <a:grpSpLocks/>
                </p:cNvGrpSpPr>
                <p:nvPr/>
              </p:nvGrpSpPr>
              <p:grpSpPr bwMode="auto">
                <a:xfrm>
                  <a:off x="3762967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59" name="Oval 19"/>
                  <p:cNvGrpSpPr>
                    <a:grpSpLocks/>
                  </p:cNvGrpSpPr>
                  <p:nvPr/>
                </p:nvGrpSpPr>
                <p:grpSpPr bwMode="auto">
                  <a:xfrm>
                    <a:off x="3842241" y="3345364"/>
                    <a:ext cx="225602" cy="238416"/>
                    <a:chOff x="1914144" y="3980688"/>
                    <a:chExt cx="164592" cy="158496"/>
                  </a:xfrm>
                </p:grpSpPr>
                <p:pic>
                  <p:nvPicPr>
                    <p:cNvPr id="19499" name="Oval 19"/>
                    <p:cNvPicPr>
                      <a:picLocks noChangeArrowheads="1"/>
                    </p:cNvPicPr>
                    <p:nvPr/>
                  </p:nvPicPr>
                  <p:blipFill>
                    <a:blip r:embed="rId3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14144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0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6402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Oval 20"/>
                  <p:cNvGrpSpPr>
                    <a:grpSpLocks/>
                  </p:cNvGrpSpPr>
                  <p:nvPr/>
                </p:nvGrpSpPr>
                <p:grpSpPr bwMode="auto">
                  <a:xfrm>
                    <a:off x="3942509" y="3446232"/>
                    <a:ext cx="50134" cy="55019"/>
                    <a:chOff x="1987296" y="4047744"/>
                    <a:chExt cx="36576" cy="36576"/>
                  </a:xfrm>
                </p:grpSpPr>
                <p:pic>
                  <p:nvPicPr>
                    <p:cNvPr id="19497" name="Oval 20"/>
                    <p:cNvPicPr>
                      <a:picLocks noChangeArrowheads="1"/>
                    </p:cNvPicPr>
                    <p:nvPr/>
                  </p:nvPicPr>
                  <p:blipFill>
                    <a:blip r:embed="rId3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87296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498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00836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2428611" y="3205839"/>
                  <a:ext cx="1452694" cy="391662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9479" name="Line 206"/>
              <p:cNvSpPr>
                <a:spLocks noChangeShapeType="1"/>
              </p:cNvSpPr>
              <p:nvPr/>
            </p:nvSpPr>
            <p:spPr bwMode="auto">
              <a:xfrm>
                <a:off x="2965450" y="3902076"/>
                <a:ext cx="2470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2" name="TextBox 141"/>
          <p:cNvSpPr txBox="1">
            <a:spLocks noChangeArrowheads="1"/>
          </p:cNvSpPr>
          <p:nvPr/>
        </p:nvSpPr>
        <p:spPr bwMode="auto">
          <a:xfrm>
            <a:off x="3090683" y="4056411"/>
            <a:ext cx="2481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Grow in special media</a:t>
            </a:r>
          </a:p>
          <a:p>
            <a:r>
              <a:rPr lang="en-US" sz="2000" dirty="0" smtClean="0">
                <a:latin typeface="Calibri" pitchFamily="34" charset="0"/>
              </a:rPr>
              <a:t> to differentiate to </a:t>
            </a:r>
          </a:p>
          <a:p>
            <a:r>
              <a:rPr lang="en-US" sz="2000" dirty="0" smtClean="0">
                <a:latin typeface="Calibri" pitchFamily="34" charset="0"/>
              </a:rPr>
              <a:t>a specific tissue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3" name="Slide Number Placeholder 1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472518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600" u="sng" dirty="0" smtClean="0">
                <a:solidFill>
                  <a:srgbClr val="002060"/>
                </a:solidFill>
              </a:rPr>
              <a:t>Embryonic</a:t>
            </a:r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dirty="0" err="1" smtClean="0">
                <a:solidFill>
                  <a:srgbClr val="00B050"/>
                </a:solidFill>
              </a:rPr>
              <a:t>vs</a:t>
            </a: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sz="3600" u="sng" dirty="0" smtClean="0">
                <a:solidFill>
                  <a:srgbClr val="990000"/>
                </a:solidFill>
              </a:rPr>
              <a:t>Adult Stem Cells</a:t>
            </a:r>
            <a:endParaRPr lang="en-US" sz="4000" u="sng" dirty="0" smtClean="0">
              <a:solidFill>
                <a:srgbClr val="990000"/>
              </a:solidFill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0962" y="1000108"/>
            <a:ext cx="4276724" cy="5857892"/>
          </a:xfrm>
          <a:solidFill>
            <a:srgbClr val="99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</a:rPr>
              <a:t>Totipotent</a:t>
            </a:r>
            <a:r>
              <a:rPr lang="en-US" sz="2400" b="1" dirty="0" smtClean="0">
                <a:solidFill>
                  <a:srgbClr val="002060"/>
                </a:solidFill>
              </a:rPr>
              <a:t> or </a:t>
            </a:r>
            <a:r>
              <a:rPr lang="en-US" sz="2400" b="1" dirty="0" err="1" smtClean="0">
                <a:solidFill>
                  <a:srgbClr val="002060"/>
                </a:solidFill>
              </a:rPr>
              <a:t>pluripotent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sz="2000" dirty="0" smtClean="0"/>
              <a:t>Differentiation into ANY cell type; can become&gt;200 cell types.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Culture: </a:t>
            </a:r>
            <a:r>
              <a:rPr lang="en-US" sz="2000" dirty="0" smtClean="0"/>
              <a:t>easy to culture, reproduce for long periods.</a:t>
            </a:r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Source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000" dirty="0" smtClean="0"/>
              <a:t>frozen </a:t>
            </a:r>
            <a:r>
              <a:rPr lang="en-US" sz="2000" dirty="0" smtClean="0"/>
              <a:t>embryo (IVF)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457200" indent="-457200">
              <a:buAutoNum type="alphaLcPeriod"/>
            </a:pPr>
            <a:r>
              <a:rPr lang="en-US" sz="2000" dirty="0" smtClean="0"/>
              <a:t>SCNT.</a:t>
            </a:r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Large numbers.</a:t>
            </a:r>
            <a:endParaRPr lang="en-US" sz="2400" dirty="0" smtClean="0"/>
          </a:p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</a:rPr>
              <a:t>May</a:t>
            </a:r>
            <a:r>
              <a:rPr lang="en-US" sz="2400" b="1" dirty="0" smtClean="0">
                <a:solidFill>
                  <a:srgbClr val="002060"/>
                </a:solidFill>
              </a:rPr>
              <a:t> cause immune rejection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29124" y="1000108"/>
            <a:ext cx="4643438" cy="585789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Multi or </a:t>
            </a:r>
            <a:r>
              <a:rPr lang="en-US" sz="2400" b="1" dirty="0" err="1" smtClean="0">
                <a:solidFill>
                  <a:srgbClr val="990000"/>
                </a:solidFill>
              </a:rPr>
              <a:t>pluripotent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lvl="1" eaLnBrk="1" hangingPunct="1"/>
            <a:r>
              <a:rPr lang="en-US" sz="2000" dirty="0" smtClean="0"/>
              <a:t>Differentiation into some cell types, limited outcomes</a:t>
            </a:r>
          </a:p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Culture:</a:t>
            </a:r>
            <a:r>
              <a:rPr lang="en-US" sz="2000" b="1" dirty="0" smtClean="0"/>
              <a:t> d</a:t>
            </a:r>
            <a:r>
              <a:rPr lang="en-US" sz="2000" dirty="0" smtClean="0"/>
              <a:t>ifficult to find, hard to culture. Some can be reprogrammed</a:t>
            </a:r>
            <a:r>
              <a:rPr lang="en-US" sz="2000" b="1" dirty="0" smtClean="0"/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Source: </a:t>
            </a:r>
          </a:p>
          <a:p>
            <a:pPr marL="457200" indent="-457200" eaLnBrk="1" hangingPunct="1">
              <a:buAutoNum type="alphaLcPeriod"/>
            </a:pPr>
            <a:r>
              <a:rPr lang="en-US" sz="1800" dirty="0" smtClean="0"/>
              <a:t>umbilical cord &amp; placenta.</a:t>
            </a:r>
          </a:p>
          <a:p>
            <a:pPr marL="457200" indent="-457200" eaLnBrk="1" hangingPunct="1">
              <a:buAutoNum type="alphaLcPeriod"/>
            </a:pPr>
            <a:r>
              <a:rPr lang="en-US" sz="1800" dirty="0" smtClean="0"/>
              <a:t> adult/child tissue (bone, teeth, skin, hair, brain, liver, ..).</a:t>
            </a:r>
          </a:p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Limited numbers</a:t>
            </a:r>
            <a:endParaRPr lang="en-US" sz="2400" dirty="0" smtClean="0"/>
          </a:p>
          <a:p>
            <a:pPr eaLnBrk="1" hangingPunct="1"/>
            <a:r>
              <a:rPr lang="en-US" sz="2400" b="1" u="sng" dirty="0" smtClean="0">
                <a:solidFill>
                  <a:srgbClr val="990000"/>
                </a:solidFill>
              </a:rPr>
              <a:t>Less likely </a:t>
            </a:r>
            <a:r>
              <a:rPr lang="en-US" sz="2400" b="1" dirty="0" smtClean="0">
                <a:solidFill>
                  <a:srgbClr val="990000"/>
                </a:solidFill>
              </a:rPr>
              <a:t>to cause immune rejection</a:t>
            </a:r>
            <a:r>
              <a:rPr lang="en-US" sz="2000" dirty="0" smtClean="0">
                <a:solidFill>
                  <a:srgbClr val="990000"/>
                </a:solidFill>
              </a:rPr>
              <a:t>, </a:t>
            </a:r>
            <a:r>
              <a:rPr lang="en-US" sz="2000" dirty="0" smtClean="0"/>
              <a:t>since the patient’s own cells can be used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8F67-579B-4523-963F-C34226A33DC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Stem cells and their clinical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010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1.  </a:t>
            </a:r>
            <a:r>
              <a:rPr lang="en-US" sz="2200" b="1" u="sng" dirty="0" smtClean="0">
                <a:solidFill>
                  <a:schemeClr val="tx2"/>
                </a:solidFill>
              </a:rPr>
              <a:t>In transplant  therapy:</a:t>
            </a:r>
            <a:r>
              <a:rPr lang="en-US" sz="2200" b="1" dirty="0" smtClean="0"/>
              <a:t> Regenerative medicine</a:t>
            </a:r>
            <a:r>
              <a:rPr lang="en-US" sz="2200" b="1" u="sng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200" dirty="0" smtClean="0"/>
              <a:t>e.g. to </a:t>
            </a:r>
            <a:r>
              <a:rPr lang="en-US" sz="2200" b="1" dirty="0" smtClean="0">
                <a:solidFill>
                  <a:srgbClr val="0070C0"/>
                </a:solidFill>
              </a:rPr>
              <a:t>replace or restore tissue </a:t>
            </a:r>
            <a:r>
              <a:rPr lang="en-US" sz="2200" dirty="0" smtClean="0"/>
              <a:t>that has been damaged by disease or injury. </a:t>
            </a:r>
          </a:p>
          <a:p>
            <a:r>
              <a:rPr lang="en-US" sz="2200" dirty="0" smtClean="0"/>
              <a:t>examples of potential treatments include: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regenerating 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r>
              <a:rPr 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using cells derived from bone marrow </a:t>
            </a:r>
            <a:r>
              <a:rPr lang="en-US" sz="2200" dirty="0" err="1" smtClean="0"/>
              <a:t>stroma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insulin-producing cells </a:t>
            </a:r>
            <a:r>
              <a:rPr lang="en-US" sz="2200" dirty="0" smtClean="0"/>
              <a:t>for type 1 diabetes.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 smtClean="0">
                <a:latin typeface="Arial" pitchFamily="34" charset="0"/>
              </a:rPr>
              <a:t>Genetic based disease as </a:t>
            </a:r>
            <a:r>
              <a:rPr lang="en-US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 fibrosis</a:t>
            </a:r>
            <a:r>
              <a:rPr lang="en-US" altLang="en-US" sz="2200" dirty="0" smtClean="0">
                <a:latin typeface="Arial" pitchFamily="34" charset="0"/>
              </a:rPr>
              <a:t>.</a:t>
            </a:r>
          </a:p>
          <a:p>
            <a:pPr>
              <a:buNone/>
            </a:pPr>
            <a:r>
              <a:rPr lang="en-US" sz="2200" b="1" u="sng" dirty="0" smtClean="0">
                <a:solidFill>
                  <a:schemeClr val="tx2"/>
                </a:solidFill>
              </a:rPr>
              <a:t>2. Develop model systems </a:t>
            </a:r>
            <a:r>
              <a:rPr lang="en-US" sz="2200" dirty="0" smtClean="0"/>
              <a:t>to study </a:t>
            </a:r>
            <a:r>
              <a:rPr lang="en-US" sz="2200" b="1" dirty="0" smtClean="0">
                <a:solidFill>
                  <a:srgbClr val="0070C0"/>
                </a:solidFill>
              </a:rPr>
              <a:t>normal growth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0070C0"/>
                </a:solidFill>
              </a:rPr>
              <a:t>identify the causes of birth defects.</a:t>
            </a:r>
          </a:p>
          <a:p>
            <a:pPr>
              <a:buNone/>
            </a:pPr>
            <a:r>
              <a:rPr lang="en-US" sz="2200" b="1" u="sng" dirty="0" smtClean="0">
                <a:solidFill>
                  <a:schemeClr val="tx2"/>
                </a:solidFill>
              </a:rPr>
              <a:t>3. Advance knowledge about </a:t>
            </a:r>
            <a:r>
              <a:rPr lang="en-US" sz="2200" b="1" dirty="0" smtClean="0">
                <a:solidFill>
                  <a:srgbClr val="0070C0"/>
                </a:solidFill>
              </a:rPr>
              <a:t>how an organism develops from a single cell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7030A0"/>
                </a:solidFill>
              </a:rPr>
              <a:t>how healthy cells replace damaged cells in adult organisms.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906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II. Gene therapy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002060"/>
                </a:solidFill>
              </a:rPr>
              <a:t>What is Gene Therapy?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1452578"/>
            <a:ext cx="8358246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Gene therapy is a </a:t>
            </a:r>
            <a:r>
              <a:rPr lang="en-US" sz="2400" b="1" dirty="0" smtClean="0">
                <a:solidFill>
                  <a:srgbClr val="0070C0"/>
                </a:solidFill>
              </a:rPr>
              <a:t>treatment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rgbClr val="0070C0"/>
                </a:solidFill>
              </a:rPr>
              <a:t>cure</a:t>
            </a:r>
            <a:r>
              <a:rPr lang="en-US" sz="2400" b="1" dirty="0" smtClean="0"/>
              <a:t> </a:t>
            </a:r>
            <a:r>
              <a:rPr lang="en-US" sz="2400" dirty="0" smtClean="0"/>
              <a:t>for disorders caused by mutated genes. </a:t>
            </a:r>
          </a:p>
          <a:p>
            <a:pPr eaLnBrk="1" hangingPunct="1"/>
            <a:r>
              <a:rPr lang="en-US" sz="2400" dirty="0" smtClean="0"/>
              <a:t>It involves adding a </a:t>
            </a:r>
            <a:r>
              <a:rPr lang="en-US" sz="2400" dirty="0" smtClean="0">
                <a:solidFill>
                  <a:srgbClr val="0070C0"/>
                </a:solidFill>
              </a:rPr>
              <a:t>normally functioning copy of the gene(s)</a:t>
            </a:r>
            <a:r>
              <a:rPr lang="en-US" sz="2400" dirty="0" smtClean="0"/>
              <a:t> to enough affected cells to restore normal function.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Gene therapy could be very different for different diseases: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ea typeface="굴림" pitchFamily="50" charset="-127"/>
              </a:rPr>
              <a:t>Gene transplantation :</a:t>
            </a:r>
            <a:r>
              <a:rPr lang="en-US" altLang="ko-KR" sz="2400" dirty="0" smtClean="0">
                <a:ea typeface="굴림" pitchFamily="50" charset="-127"/>
              </a:rPr>
              <a:t>  (to patient with gene deletion)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ea typeface="굴림" pitchFamily="50" charset="-127"/>
              </a:rPr>
              <a:t>Gene correction: </a:t>
            </a:r>
            <a:r>
              <a:rPr lang="en-US" altLang="ko-KR" sz="2400" dirty="0" smtClean="0">
                <a:ea typeface="굴림" pitchFamily="50" charset="-127"/>
              </a:rPr>
              <a:t> (To revert specific mutation in the gene of interest)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ea typeface="굴림" pitchFamily="50" charset="-127"/>
              </a:rPr>
              <a:t>Gene augmentation:</a:t>
            </a:r>
            <a:r>
              <a:rPr lang="en-US" altLang="ko-KR" sz="2400" dirty="0" smtClean="0">
                <a:ea typeface="굴림" pitchFamily="50" charset="-127"/>
              </a:rPr>
              <a:t> (to enhance expression of gene of interest)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B0099-AF8A-437A-80FA-418B685901F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229600" cy="1143000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How is gene therapy done?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85788" y="860425"/>
            <a:ext cx="977900" cy="976313"/>
            <a:chOff x="2911231" y="1641231"/>
            <a:chExt cx="976923" cy="976923"/>
          </a:xfrm>
        </p:grpSpPr>
        <p:sp>
          <p:nvSpPr>
            <p:cNvPr id="6" name="Sun 5"/>
            <p:cNvSpPr>
              <a:spLocks noChangeArrowheads="1"/>
            </p:cNvSpPr>
            <p:nvPr/>
          </p:nvSpPr>
          <p:spPr bwMode="auto">
            <a:xfrm>
              <a:off x="2911231" y="1641231"/>
              <a:ext cx="976923" cy="976923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7" name="Group 20"/>
            <p:cNvGrpSpPr>
              <a:grpSpLocks noChangeAspect="1"/>
            </p:cNvGrpSpPr>
            <p:nvPr/>
          </p:nvGrpSpPr>
          <p:grpSpPr bwMode="auto">
            <a:xfrm>
              <a:off x="3352798" y="1936168"/>
              <a:ext cx="125047" cy="491794"/>
              <a:chOff x="4376615" y="3223846"/>
              <a:chExt cx="326894" cy="1285631"/>
            </a:xfrm>
          </p:grpSpPr>
          <p:sp>
            <p:nvSpPr>
              <p:cNvPr id="22" name="Freeform 21"/>
              <p:cNvSpPr>
                <a:spLocks noChangeArrowheads="1"/>
              </p:cNvSpPr>
              <p:nvPr/>
            </p:nvSpPr>
            <p:spPr bwMode="auto">
              <a:xfrm>
                <a:off x="4374829" y="3225211"/>
                <a:ext cx="294354" cy="1071366"/>
              </a:xfrm>
              <a:custGeom>
                <a:avLst/>
                <a:gdLst>
                  <a:gd name="T0" fmla="*/ 136770 w 291725"/>
                  <a:gd name="T1" fmla="*/ 0 h 1074616"/>
                  <a:gd name="T2" fmla="*/ 97693 w 291725"/>
                  <a:gd name="T3" fmla="*/ 117231 h 1074616"/>
                  <a:gd name="T4" fmla="*/ 78154 w 291725"/>
                  <a:gd name="T5" fmla="*/ 175846 h 1074616"/>
                  <a:gd name="T6" fmla="*/ 39077 w 291725"/>
                  <a:gd name="T7" fmla="*/ 234462 h 1074616"/>
                  <a:gd name="T8" fmla="*/ 0 w 291725"/>
                  <a:gd name="T9" fmla="*/ 371231 h 1074616"/>
                  <a:gd name="T10" fmla="*/ 19539 w 291725"/>
                  <a:gd name="T11" fmla="*/ 429846 h 1074616"/>
                  <a:gd name="T12" fmla="*/ 136770 w 291725"/>
                  <a:gd name="T13" fmla="*/ 508000 h 1074616"/>
                  <a:gd name="T14" fmla="*/ 195385 w 291725"/>
                  <a:gd name="T15" fmla="*/ 547077 h 1074616"/>
                  <a:gd name="T16" fmla="*/ 254000 w 291725"/>
                  <a:gd name="T17" fmla="*/ 586154 h 1074616"/>
                  <a:gd name="T18" fmla="*/ 254000 w 291725"/>
                  <a:gd name="T19" fmla="*/ 742462 h 1074616"/>
                  <a:gd name="T20" fmla="*/ 195385 w 291725"/>
                  <a:gd name="T21" fmla="*/ 801077 h 1074616"/>
                  <a:gd name="T22" fmla="*/ 117231 w 291725"/>
                  <a:gd name="T23" fmla="*/ 918308 h 1074616"/>
                  <a:gd name="T24" fmla="*/ 78154 w 291725"/>
                  <a:gd name="T25" fmla="*/ 976923 h 1074616"/>
                  <a:gd name="T26" fmla="*/ 58616 w 291725"/>
                  <a:gd name="T27" fmla="*/ 1074616 h 10746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1725"/>
                  <a:gd name="T43" fmla="*/ 0 h 1074616"/>
                  <a:gd name="T44" fmla="*/ 291725 w 291725"/>
                  <a:gd name="T45" fmla="*/ 1074616 h 10746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1725" h="1074616">
                    <a:moveTo>
                      <a:pt x="136770" y="0"/>
                    </a:moveTo>
                    <a:lnTo>
                      <a:pt x="97693" y="117231"/>
                    </a:lnTo>
                    <a:cubicBezTo>
                      <a:pt x="91180" y="136769"/>
                      <a:pt x="89578" y="158710"/>
                      <a:pt x="78154" y="175846"/>
                    </a:cubicBezTo>
                    <a:lnTo>
                      <a:pt x="39077" y="234462"/>
                    </a:lnTo>
                    <a:cubicBezTo>
                      <a:pt x="29864" y="262101"/>
                      <a:pt x="0" y="346701"/>
                      <a:pt x="0" y="371231"/>
                    </a:cubicBezTo>
                    <a:cubicBezTo>
                      <a:pt x="0" y="391826"/>
                      <a:pt x="4976" y="415283"/>
                      <a:pt x="19539" y="429846"/>
                    </a:cubicBezTo>
                    <a:cubicBezTo>
                      <a:pt x="52748" y="463055"/>
                      <a:pt x="97693" y="481949"/>
                      <a:pt x="136770" y="508000"/>
                    </a:cubicBezTo>
                    <a:lnTo>
                      <a:pt x="195385" y="547077"/>
                    </a:lnTo>
                    <a:lnTo>
                      <a:pt x="254000" y="586154"/>
                    </a:lnTo>
                    <a:cubicBezTo>
                      <a:pt x="275268" y="649955"/>
                      <a:pt x="291725" y="667012"/>
                      <a:pt x="254000" y="742462"/>
                    </a:cubicBezTo>
                    <a:cubicBezTo>
                      <a:pt x="241643" y="767176"/>
                      <a:pt x="212349" y="779266"/>
                      <a:pt x="195385" y="801077"/>
                    </a:cubicBezTo>
                    <a:cubicBezTo>
                      <a:pt x="166551" y="838149"/>
                      <a:pt x="143282" y="879231"/>
                      <a:pt x="117231" y="918308"/>
                    </a:cubicBezTo>
                    <a:lnTo>
                      <a:pt x="78154" y="976923"/>
                    </a:lnTo>
                    <a:cubicBezTo>
                      <a:pt x="54497" y="1047896"/>
                      <a:pt x="58616" y="1014944"/>
                      <a:pt x="58616" y="10746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2"/>
              <p:cNvSpPr>
                <a:spLocks noChangeArrowheads="1"/>
              </p:cNvSpPr>
              <p:nvPr/>
            </p:nvSpPr>
            <p:spPr bwMode="auto">
              <a:xfrm>
                <a:off x="4407995" y="3436994"/>
                <a:ext cx="294354" cy="1071366"/>
              </a:xfrm>
              <a:custGeom>
                <a:avLst/>
                <a:gdLst>
                  <a:gd name="T0" fmla="*/ 136770 w 291725"/>
                  <a:gd name="T1" fmla="*/ 0 h 1074616"/>
                  <a:gd name="T2" fmla="*/ 97693 w 291725"/>
                  <a:gd name="T3" fmla="*/ 117231 h 1074616"/>
                  <a:gd name="T4" fmla="*/ 78154 w 291725"/>
                  <a:gd name="T5" fmla="*/ 175846 h 1074616"/>
                  <a:gd name="T6" fmla="*/ 39077 w 291725"/>
                  <a:gd name="T7" fmla="*/ 234462 h 1074616"/>
                  <a:gd name="T8" fmla="*/ 0 w 291725"/>
                  <a:gd name="T9" fmla="*/ 371231 h 1074616"/>
                  <a:gd name="T10" fmla="*/ 19539 w 291725"/>
                  <a:gd name="T11" fmla="*/ 429846 h 1074616"/>
                  <a:gd name="T12" fmla="*/ 136770 w 291725"/>
                  <a:gd name="T13" fmla="*/ 508000 h 1074616"/>
                  <a:gd name="T14" fmla="*/ 195385 w 291725"/>
                  <a:gd name="T15" fmla="*/ 547077 h 1074616"/>
                  <a:gd name="T16" fmla="*/ 254000 w 291725"/>
                  <a:gd name="T17" fmla="*/ 586154 h 1074616"/>
                  <a:gd name="T18" fmla="*/ 254000 w 291725"/>
                  <a:gd name="T19" fmla="*/ 742462 h 1074616"/>
                  <a:gd name="T20" fmla="*/ 195385 w 291725"/>
                  <a:gd name="T21" fmla="*/ 801077 h 1074616"/>
                  <a:gd name="T22" fmla="*/ 117231 w 291725"/>
                  <a:gd name="T23" fmla="*/ 918308 h 1074616"/>
                  <a:gd name="T24" fmla="*/ 78154 w 291725"/>
                  <a:gd name="T25" fmla="*/ 976923 h 1074616"/>
                  <a:gd name="T26" fmla="*/ 58616 w 291725"/>
                  <a:gd name="T27" fmla="*/ 1074616 h 10746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1725"/>
                  <a:gd name="T43" fmla="*/ 0 h 1074616"/>
                  <a:gd name="T44" fmla="*/ 291725 w 291725"/>
                  <a:gd name="T45" fmla="*/ 1074616 h 10746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1725" h="1074616">
                    <a:moveTo>
                      <a:pt x="136770" y="0"/>
                    </a:moveTo>
                    <a:lnTo>
                      <a:pt x="97693" y="117231"/>
                    </a:lnTo>
                    <a:cubicBezTo>
                      <a:pt x="91180" y="136769"/>
                      <a:pt x="89578" y="158710"/>
                      <a:pt x="78154" y="175846"/>
                    </a:cubicBezTo>
                    <a:lnTo>
                      <a:pt x="39077" y="234462"/>
                    </a:lnTo>
                    <a:cubicBezTo>
                      <a:pt x="29864" y="262101"/>
                      <a:pt x="0" y="346701"/>
                      <a:pt x="0" y="371231"/>
                    </a:cubicBezTo>
                    <a:cubicBezTo>
                      <a:pt x="0" y="391826"/>
                      <a:pt x="4976" y="415283"/>
                      <a:pt x="19539" y="429846"/>
                    </a:cubicBezTo>
                    <a:cubicBezTo>
                      <a:pt x="52748" y="463055"/>
                      <a:pt x="97693" y="481949"/>
                      <a:pt x="136770" y="508000"/>
                    </a:cubicBezTo>
                    <a:lnTo>
                      <a:pt x="195385" y="547077"/>
                    </a:lnTo>
                    <a:lnTo>
                      <a:pt x="254000" y="586154"/>
                    </a:lnTo>
                    <a:cubicBezTo>
                      <a:pt x="275268" y="649955"/>
                      <a:pt x="291725" y="667012"/>
                      <a:pt x="254000" y="742462"/>
                    </a:cubicBezTo>
                    <a:cubicBezTo>
                      <a:pt x="241643" y="767176"/>
                      <a:pt x="212349" y="779266"/>
                      <a:pt x="195385" y="801077"/>
                    </a:cubicBezTo>
                    <a:cubicBezTo>
                      <a:pt x="166551" y="838149"/>
                      <a:pt x="143282" y="879231"/>
                      <a:pt x="117231" y="918308"/>
                    </a:cubicBezTo>
                    <a:lnTo>
                      <a:pt x="78154" y="976923"/>
                    </a:lnTo>
                    <a:cubicBezTo>
                      <a:pt x="54497" y="1047896"/>
                      <a:pt x="58616" y="1014944"/>
                      <a:pt x="58616" y="10746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1543050" y="1563688"/>
            <a:ext cx="1935163" cy="3905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" name="TextBox 51"/>
          <p:cNvSpPr txBox="1"/>
          <p:nvPr/>
        </p:nvSpPr>
        <p:spPr>
          <a:xfrm>
            <a:off x="545084" y="5643578"/>
            <a:ext cx="8122178" cy="830997"/>
          </a:xfrm>
          <a:prstGeom prst="rect">
            <a:avLst/>
          </a:prstGeom>
          <a:solidFill>
            <a:srgbClr val="003366"/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</a:rPr>
              <a:t>Functional proteins are created from the therapeutic gene causing the cell to return to a </a:t>
            </a:r>
            <a:r>
              <a:rPr lang="en-US" sz="2400" dirty="0">
                <a:ln>
                  <a:solidFill>
                    <a:srgbClr val="CAE2FF"/>
                  </a:solidFill>
                </a:ln>
                <a:solidFill>
                  <a:srgbClr val="FFFFFF"/>
                </a:solidFill>
                <a:latin typeface="+mn-lt"/>
                <a:ea typeface="+mn-ea"/>
              </a:rPr>
              <a:t>normal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</a:rPr>
              <a:t> state.</a:t>
            </a:r>
          </a:p>
        </p:txBody>
      </p:sp>
      <p:sp>
        <p:nvSpPr>
          <p:cNvPr id="28678" name="TextBox 55"/>
          <p:cNvSpPr txBox="1">
            <a:spLocks noChangeArrowheads="1"/>
          </p:cNvSpPr>
          <p:nvPr/>
        </p:nvSpPr>
        <p:spPr bwMode="auto">
          <a:xfrm>
            <a:off x="1524000" y="1016000"/>
            <a:ext cx="436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Vector Carrying Healthy Gene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9575" y="4429132"/>
            <a:ext cx="2619375" cy="8318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AE2FF"/>
                </a:solidFill>
              </a:rPr>
              <a:t>Cell with mutated gene(s)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55975" y="4286256"/>
            <a:ext cx="2619375" cy="12001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AE2FF"/>
                </a:solidFill>
              </a:rPr>
              <a:t>Vector inserts healthy gene into cell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05538" y="4286256"/>
            <a:ext cx="2617787" cy="12001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CAE2FF"/>
                </a:solidFill>
              </a:rPr>
              <a:t>New gene in the cell along with original genes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08000" y="1708151"/>
            <a:ext cx="8256588" cy="2435229"/>
            <a:chOff x="507999" y="1565682"/>
            <a:chExt cx="8256955" cy="297766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507999" y="1956452"/>
              <a:ext cx="2354385" cy="2567353"/>
              <a:chOff x="791307" y="2774462"/>
              <a:chExt cx="2354385" cy="2950307"/>
            </a:xfrm>
          </p:grpSpPr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>
                <a:off x="791307" y="2774107"/>
                <a:ext cx="2354368" cy="2951228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426335" y="3399739"/>
                <a:ext cx="1543119" cy="1641598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0" name="Group 13"/>
              <p:cNvGrpSpPr>
                <a:grpSpLocks noChangeAspect="1"/>
              </p:cNvGrpSpPr>
              <p:nvPr/>
            </p:nvGrpSpPr>
            <p:grpSpPr bwMode="auto">
              <a:xfrm>
                <a:off x="1738923" y="3614615"/>
                <a:ext cx="326894" cy="1285631"/>
                <a:chOff x="4376615" y="3223846"/>
                <a:chExt cx="326894" cy="1285631"/>
              </a:xfrm>
            </p:grpSpPr>
            <p:sp>
              <p:nvSpPr>
                <p:cNvPr id="12" name="Freeform 11"/>
                <p:cNvSpPr>
                  <a:spLocks noChangeArrowheads="1"/>
                </p:cNvSpPr>
                <p:nvPr/>
              </p:nvSpPr>
              <p:spPr bwMode="auto">
                <a:xfrm>
                  <a:off x="4376779" y="3224201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3" name="Freeform 12"/>
                <p:cNvSpPr>
                  <a:spLocks noChangeArrowheads="1"/>
                </p:cNvSpPr>
                <p:nvPr/>
              </p:nvSpPr>
              <p:spPr bwMode="auto">
                <a:xfrm>
                  <a:off x="4411706" y="3435785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1" name="Group 14"/>
              <p:cNvGrpSpPr>
                <a:grpSpLocks noChangeAspect="1"/>
              </p:cNvGrpSpPr>
              <p:nvPr/>
            </p:nvGrpSpPr>
            <p:grpSpPr bwMode="auto">
              <a:xfrm>
                <a:off x="2086707" y="3610708"/>
                <a:ext cx="326894" cy="1285631"/>
                <a:chOff x="4376615" y="3223846"/>
                <a:chExt cx="326894" cy="1285631"/>
              </a:xfrm>
            </p:grpSpPr>
            <p:sp>
              <p:nvSpPr>
                <p:cNvPr id="16" name="Freeform 15"/>
                <p:cNvSpPr>
                  <a:spLocks noChangeArrowheads="1"/>
                </p:cNvSpPr>
                <p:nvPr/>
              </p:nvSpPr>
              <p:spPr bwMode="auto">
                <a:xfrm>
                  <a:off x="4376673" y="3224461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7" name="Freeform 16"/>
                <p:cNvSpPr>
                  <a:spLocks noChangeArrowheads="1"/>
                </p:cNvSpPr>
                <p:nvPr/>
              </p:nvSpPr>
              <p:spPr bwMode="auto">
                <a:xfrm>
                  <a:off x="4411600" y="3436045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6410569" y="1956453"/>
              <a:ext cx="2354385" cy="2586892"/>
              <a:chOff x="6410569" y="2551723"/>
              <a:chExt cx="2354385" cy="2950307"/>
            </a:xfrm>
          </p:grpSpPr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6410569" y="2551723"/>
                <a:ext cx="2354385" cy="2950307"/>
                <a:chOff x="791307" y="2774462"/>
                <a:chExt cx="2354385" cy="2950307"/>
              </a:xfrm>
            </p:grpSpPr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791324" y="2774109"/>
                  <a:ext cx="2354368" cy="295066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426352" y="3398635"/>
                  <a:ext cx="1543119" cy="1641870"/>
                </a:xfrm>
                <a:prstGeom prst="ellipse">
                  <a:avLst/>
                </a:prstGeom>
                <a:solidFill>
                  <a:srgbClr val="CAE2FF"/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8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1738923" y="3614615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42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4376796" y="3223283"/>
                    <a:ext cx="292113" cy="1073462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3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4411723" y="3435079"/>
                    <a:ext cx="292113" cy="1073461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21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086707" y="3610708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40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4376690" y="3223569"/>
                    <a:ext cx="292113" cy="1073462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1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4411617" y="3435365"/>
                    <a:ext cx="292113" cy="1073461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4" name="Group 17"/>
              <p:cNvGrpSpPr>
                <a:grpSpLocks noChangeAspect="1"/>
              </p:cNvGrpSpPr>
              <p:nvPr/>
            </p:nvGrpSpPr>
            <p:grpSpPr bwMode="auto">
              <a:xfrm>
                <a:off x="8006861" y="3356707"/>
                <a:ext cx="326894" cy="1285631"/>
                <a:chOff x="4376615" y="3223846"/>
                <a:chExt cx="326894" cy="1285631"/>
              </a:xfrm>
            </p:grpSpPr>
            <p:sp>
              <p:nvSpPr>
                <p:cNvPr id="19" name="Freeform 18"/>
                <p:cNvSpPr>
                  <a:spLocks noChangeArrowheads="1"/>
                </p:cNvSpPr>
                <p:nvPr/>
              </p:nvSpPr>
              <p:spPr bwMode="auto">
                <a:xfrm>
                  <a:off x="4375849" y="3224057"/>
                  <a:ext cx="292113" cy="1073461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Freeform 19"/>
                <p:cNvSpPr>
                  <a:spLocks noChangeArrowheads="1"/>
                </p:cNvSpPr>
                <p:nvPr/>
              </p:nvSpPr>
              <p:spPr bwMode="auto">
                <a:xfrm>
                  <a:off x="4410776" y="3435852"/>
                  <a:ext cx="292113" cy="1073462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5" name="Group 52"/>
            <p:cNvGrpSpPr>
              <a:grpSpLocks/>
            </p:cNvGrpSpPr>
            <p:nvPr/>
          </p:nvGrpSpPr>
          <p:grpSpPr bwMode="auto">
            <a:xfrm>
              <a:off x="3542321" y="1565682"/>
              <a:ext cx="2354385" cy="2958123"/>
              <a:chOff x="3561860" y="2223477"/>
              <a:chExt cx="2354385" cy="3341077"/>
            </a:xfrm>
          </p:grpSpPr>
          <p:sp>
            <p:nvSpPr>
              <p:cNvPr id="45" name="Sun 44"/>
              <p:cNvSpPr>
                <a:spLocks noChangeArrowheads="1"/>
              </p:cNvSpPr>
              <p:nvPr/>
            </p:nvSpPr>
            <p:spPr bwMode="auto">
              <a:xfrm>
                <a:off x="3648702" y="2223477"/>
                <a:ext cx="977944" cy="977034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3561860" y="2614247"/>
                <a:ext cx="2354385" cy="2950307"/>
                <a:chOff x="791307" y="2774462"/>
                <a:chExt cx="2354385" cy="2950307"/>
              </a:xfrm>
            </p:grpSpPr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790833" y="2774505"/>
                  <a:ext cx="2354367" cy="2950821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425861" y="3400166"/>
                  <a:ext cx="1543119" cy="1640340"/>
                </a:xfrm>
                <a:prstGeom prst="ellipse">
                  <a:avLst/>
                </a:prstGeom>
                <a:solidFill>
                  <a:srgbClr val="CAE2FF"/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9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1738923" y="3614615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33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4376304" y="3224524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4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4411231" y="3436065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30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086707" y="3610708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31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4376199" y="3224844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4411126" y="3436386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8672" name="Group 20"/>
              <p:cNvGrpSpPr>
                <a:grpSpLocks noChangeAspect="1"/>
              </p:cNvGrpSpPr>
              <p:nvPr/>
            </p:nvGrpSpPr>
            <p:grpSpPr bwMode="auto">
              <a:xfrm>
                <a:off x="4736121" y="2928720"/>
                <a:ext cx="125047" cy="491793"/>
                <a:chOff x="4376615" y="3223846"/>
                <a:chExt cx="326894" cy="1285629"/>
              </a:xfrm>
            </p:grpSpPr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4376790" y="3222010"/>
                  <a:ext cx="290513" cy="1077889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47"/>
                <p:cNvSpPr>
                  <a:spLocks noChangeArrowheads="1"/>
                </p:cNvSpPr>
                <p:nvPr/>
              </p:nvSpPr>
              <p:spPr bwMode="auto">
                <a:xfrm>
                  <a:off x="4409992" y="3432900"/>
                  <a:ext cx="290513" cy="1077889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1 h 1074616"/>
                    <a:gd name="T8" fmla="*/ 0 w 291725"/>
                    <a:gd name="T9" fmla="*/ 371230 h 1074616"/>
                    <a:gd name="T10" fmla="*/ 19539 w 291725"/>
                    <a:gd name="T11" fmla="*/ 429845 h 1074616"/>
                    <a:gd name="T12" fmla="*/ 136770 w 291725"/>
                    <a:gd name="T13" fmla="*/ 507999 h 1074616"/>
                    <a:gd name="T14" fmla="*/ 195386 w 291725"/>
                    <a:gd name="T15" fmla="*/ 547075 h 1074616"/>
                    <a:gd name="T16" fmla="*/ 254001 w 291725"/>
                    <a:gd name="T17" fmla="*/ 586152 h 1074616"/>
                    <a:gd name="T18" fmla="*/ 254001 w 291725"/>
                    <a:gd name="T19" fmla="*/ 742460 h 1074616"/>
                    <a:gd name="T20" fmla="*/ 195386 w 291725"/>
                    <a:gd name="T21" fmla="*/ 801075 h 1074616"/>
                    <a:gd name="T22" fmla="*/ 117231 w 291725"/>
                    <a:gd name="T23" fmla="*/ 918305 h 1074616"/>
                    <a:gd name="T24" fmla="*/ 78154 w 291725"/>
                    <a:gd name="T25" fmla="*/ 976920 h 1074616"/>
                    <a:gd name="T26" fmla="*/ 58616 w 291725"/>
                    <a:gd name="T27" fmla="*/ 1074613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8673" name="Group 69"/>
            <p:cNvGrpSpPr>
              <a:grpSpLocks/>
            </p:cNvGrpSpPr>
            <p:nvPr/>
          </p:nvGrpSpPr>
          <p:grpSpPr bwMode="auto">
            <a:xfrm>
              <a:off x="1587500" y="3060700"/>
              <a:ext cx="6362700" cy="203200"/>
              <a:chOff x="1587500" y="3060700"/>
              <a:chExt cx="6362700" cy="203200"/>
            </a:xfrm>
          </p:grpSpPr>
          <p:sp>
            <p:nvSpPr>
              <p:cNvPr id="62" name="4-Point Star 61"/>
              <p:cNvSpPr>
                <a:spLocks noChangeArrowheads="1"/>
              </p:cNvSpPr>
              <p:nvPr/>
            </p:nvSpPr>
            <p:spPr bwMode="auto">
              <a:xfrm>
                <a:off x="4635683" y="3067211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4-Point Star 62"/>
              <p:cNvSpPr>
                <a:spLocks noChangeArrowheads="1"/>
              </p:cNvSpPr>
              <p:nvPr/>
            </p:nvSpPr>
            <p:spPr bwMode="auto">
              <a:xfrm>
                <a:off x="4959547" y="3060862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5" name="4-Point Star 64"/>
              <p:cNvSpPr>
                <a:spLocks noChangeArrowheads="1"/>
              </p:cNvSpPr>
              <p:nvPr/>
            </p:nvSpPr>
            <p:spPr bwMode="auto">
              <a:xfrm>
                <a:off x="1587547" y="3092607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6" name="4-Point Star 65"/>
              <p:cNvSpPr>
                <a:spLocks noChangeArrowheads="1"/>
              </p:cNvSpPr>
              <p:nvPr/>
            </p:nvSpPr>
            <p:spPr bwMode="auto">
              <a:xfrm>
                <a:off x="1911411" y="3086258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4-Point Star 66"/>
              <p:cNvSpPr>
                <a:spLocks noChangeArrowheads="1"/>
              </p:cNvSpPr>
              <p:nvPr/>
            </p:nvSpPr>
            <p:spPr bwMode="auto">
              <a:xfrm>
                <a:off x="7486959" y="3098956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4-Point Star 67"/>
              <p:cNvSpPr>
                <a:spLocks noChangeArrowheads="1"/>
              </p:cNvSpPr>
              <p:nvPr/>
            </p:nvSpPr>
            <p:spPr bwMode="auto">
              <a:xfrm>
                <a:off x="7810824" y="3092607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YY stem\how it works-gene therapy_thumb[6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86808" cy="514353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600" dirty="0" smtClean="0"/>
              <a:t>Stem cell differentiation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en-US" sz="2200" dirty="0" smtClean="0"/>
              <a:t>Development begins when a sperm fertilizes an egg and creates a single cell that forms an entire organism.</a:t>
            </a:r>
          </a:p>
          <a:p>
            <a:r>
              <a:rPr lang="en-US" sz="2200" dirty="0" smtClean="0"/>
              <a:t> In the first hours after fertilization, this cell divides into identical cells (</a:t>
            </a:r>
            <a:r>
              <a:rPr lang="en-US" sz="2200" b="1" dirty="0" err="1" smtClean="0">
                <a:solidFill>
                  <a:srgbClr val="002060"/>
                </a:solidFill>
              </a:rPr>
              <a:t>morula</a:t>
            </a:r>
            <a:r>
              <a:rPr lang="en-US" sz="2200" b="1" dirty="0" smtClean="0"/>
              <a:t>). </a:t>
            </a:r>
          </a:p>
          <a:p>
            <a:r>
              <a:rPr lang="en-US" sz="2200" dirty="0" smtClean="0"/>
              <a:t>In humans, approximately four days after fertilization and after several cycles of cell division, these cells begin to specialize, forming a hollow sphere of cells, called a </a:t>
            </a:r>
            <a:r>
              <a:rPr lang="en-US" sz="2200" b="1" dirty="0" err="1" smtClean="0">
                <a:solidFill>
                  <a:srgbClr val="002060"/>
                </a:solidFill>
              </a:rPr>
              <a:t>blastocyst</a:t>
            </a:r>
            <a:r>
              <a:rPr lang="en-US" sz="22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200" b="1" u="sng" dirty="0" smtClean="0"/>
              <a:t>The </a:t>
            </a:r>
            <a:r>
              <a:rPr lang="en-US" sz="2200" b="1" u="sng" dirty="0" err="1" smtClean="0"/>
              <a:t>blastocyst</a:t>
            </a:r>
            <a:r>
              <a:rPr lang="en-US" sz="2200" b="1" u="sng" dirty="0" smtClean="0"/>
              <a:t> </a:t>
            </a:r>
            <a:r>
              <a:rPr lang="en-US" sz="2200" dirty="0" smtClean="0"/>
              <a:t>has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an outer layer of cells (</a:t>
            </a:r>
            <a:r>
              <a:rPr lang="en-US" sz="2200" b="1" i="1" dirty="0" err="1" smtClean="0">
                <a:solidFill>
                  <a:srgbClr val="00B050"/>
                </a:solidFill>
              </a:rPr>
              <a:t>trophoblast</a:t>
            </a:r>
            <a:r>
              <a:rPr lang="en-US" sz="2200" b="1" i="1" dirty="0" smtClean="0">
                <a:solidFill>
                  <a:srgbClr val="00B050"/>
                </a:solidFill>
              </a:rPr>
              <a:t>)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and inside this hollow sphere, there is a cluster of cells called the </a:t>
            </a:r>
            <a:r>
              <a:rPr lang="en-US" sz="2200" b="1" i="1" dirty="0" smtClean="0">
                <a:solidFill>
                  <a:srgbClr val="00B050"/>
                </a:solidFill>
              </a:rPr>
              <a:t>inner cell mass. </a:t>
            </a:r>
          </a:p>
          <a:p>
            <a:r>
              <a:rPr lang="en-US" sz="2200" dirty="0" smtClean="0"/>
              <a:t>The cells of the </a:t>
            </a:r>
            <a:r>
              <a:rPr lang="en-US" sz="2200" b="1" i="1" dirty="0" smtClean="0">
                <a:solidFill>
                  <a:srgbClr val="00B050"/>
                </a:solidFill>
              </a:rPr>
              <a:t>inner cell mass </a:t>
            </a:r>
            <a:r>
              <a:rPr lang="en-US" sz="2200" dirty="0" smtClean="0"/>
              <a:t>will go on to form virtual all of the tissues of the human body.   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229600" cy="927100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Gene Therapy: principle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286808" cy="592933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design and carry out a gene therapy treatment</a:t>
            </a:r>
            <a:r>
              <a:rPr lang="en-US" sz="2400" dirty="0" smtClean="0"/>
              <a:t>, a researcher must: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Identify the gene(s) </a:t>
            </a:r>
            <a:r>
              <a:rPr lang="en-US" sz="2400" dirty="0" smtClean="0"/>
              <a:t>responsible for the disorder.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Make copies</a:t>
            </a:r>
            <a:r>
              <a:rPr lang="en-US" sz="2400" dirty="0" smtClean="0"/>
              <a:t> of the </a:t>
            </a:r>
            <a:r>
              <a:rPr lang="en-US" sz="2400" b="1" u="sng" dirty="0" smtClean="0"/>
              <a:t>normal gene.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Insert</a:t>
            </a:r>
            <a:r>
              <a:rPr lang="en-US" sz="2400" dirty="0" smtClean="0"/>
              <a:t> the copies into </a:t>
            </a:r>
            <a:r>
              <a:rPr lang="en-US" sz="2400" b="1" i="1" dirty="0" smtClean="0">
                <a:solidFill>
                  <a:srgbClr val="0070C0"/>
                </a:solidFill>
              </a:rPr>
              <a:t>vectors</a:t>
            </a:r>
            <a:r>
              <a:rPr lang="en-US" sz="2400" dirty="0" smtClean="0"/>
              <a:t>.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“Infect” </a:t>
            </a:r>
            <a:r>
              <a:rPr lang="en-US" sz="2400" dirty="0" smtClean="0"/>
              <a:t>the affected cells with the vectors.</a:t>
            </a:r>
          </a:p>
          <a:p>
            <a:pPr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Activate the gene </a:t>
            </a:r>
            <a:r>
              <a:rPr lang="en-US" sz="2400" dirty="0" smtClean="0"/>
              <a:t>so that transcription and translation take place.</a:t>
            </a:r>
            <a:r>
              <a:rPr lang="en-US" sz="2400" b="1" dirty="0" smtClean="0">
                <a:solidFill>
                  <a:srgbClr val="00B050"/>
                </a:solidFill>
              </a:rPr>
              <a:t> Functional proteins are created </a:t>
            </a:r>
            <a:r>
              <a:rPr lang="en-US" sz="2400" dirty="0" smtClean="0"/>
              <a:t>from the therapeutic gene causing the cell to return to normal.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of delivery of genes into humans </a:t>
            </a:r>
            <a:r>
              <a:rPr lang="en-US" sz="2400" dirty="0" smtClean="0">
                <a:solidFill>
                  <a:srgbClr val="0070C0"/>
                </a:solidFill>
              </a:rPr>
              <a:t>by </a:t>
            </a:r>
            <a:r>
              <a:rPr lang="en-US" sz="2400" dirty="0" smtClean="0">
                <a:cs typeface="Times New Roman" pitchFamily="18" charset="0"/>
              </a:rPr>
              <a:t>Vectors.</a:t>
            </a:r>
          </a:p>
          <a:p>
            <a:r>
              <a:rPr lang="en-US" sz="2400" b="1" dirty="0" smtClean="0">
                <a:cs typeface="Times New Roman" pitchFamily="18" charset="0"/>
              </a:rPr>
              <a:t>Vectors </a:t>
            </a:r>
            <a:r>
              <a:rPr lang="en-US" sz="2400" dirty="0" smtClean="0">
                <a:cs typeface="Times New Roman" pitchFamily="18" charset="0"/>
              </a:rPr>
              <a:t>are 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carrier molecules. </a:t>
            </a:r>
            <a:r>
              <a:rPr lang="en-US" sz="2400" dirty="0" smtClean="0">
                <a:cs typeface="Times New Roman" pitchFamily="18" charset="0"/>
              </a:rPr>
              <a:t>They </a:t>
            </a:r>
            <a:r>
              <a:rPr lang="en-US" sz="2400" dirty="0" smtClean="0"/>
              <a:t>deliver the therapeutic gene into a patient’s target cell.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Both </a:t>
            </a:r>
            <a:r>
              <a:rPr lang="en-US" sz="2400" b="1" u="sng" dirty="0" smtClean="0">
                <a:cs typeface="Times New Roman" pitchFamily="18" charset="0"/>
              </a:rPr>
              <a:t>viral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b="1" u="sng" dirty="0" smtClean="0">
                <a:cs typeface="Times New Roman" pitchFamily="18" charset="0"/>
              </a:rPr>
              <a:t>non-viral vectors </a:t>
            </a:r>
            <a:r>
              <a:rPr lang="en-US" sz="2400" dirty="0" smtClean="0">
                <a:cs typeface="Times New Roman" pitchFamily="18" charset="0"/>
              </a:rPr>
              <a:t>have been used, though non-viral have a decreased transfer efficiency.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9" y="71438"/>
            <a:ext cx="235742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600" dirty="0" smtClean="0"/>
              <a:t>Types: Somatic &amp; Germ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en-US" sz="2800" b="1" u="sng" dirty="0" err="1" smtClean="0"/>
              <a:t>Germline</a:t>
            </a:r>
            <a:r>
              <a:rPr lang="en-US" sz="2800" b="1" u="sng" dirty="0" smtClean="0"/>
              <a:t> gene therapy </a:t>
            </a:r>
            <a:r>
              <a:rPr lang="en-US" sz="2800" dirty="0" smtClean="0"/>
              <a:t>would be the </a:t>
            </a:r>
            <a:r>
              <a:rPr lang="en-US" sz="2800" dirty="0" smtClean="0">
                <a:solidFill>
                  <a:srgbClr val="0070C0"/>
                </a:solidFill>
              </a:rPr>
              <a:t>permanent transfer of a gene </a:t>
            </a:r>
            <a:r>
              <a:rPr lang="en-US" sz="2800" dirty="0" smtClean="0"/>
              <a:t>into </a:t>
            </a:r>
            <a:r>
              <a:rPr lang="en-US" sz="2800" b="1" dirty="0" smtClean="0">
                <a:solidFill>
                  <a:srgbClr val="C00000"/>
                </a:solidFill>
              </a:rPr>
              <a:t>sperm or egg cells.</a:t>
            </a:r>
          </a:p>
          <a:p>
            <a:pPr lvl="1"/>
            <a:r>
              <a:rPr lang="en-US" sz="2400" dirty="0" smtClean="0">
                <a:ea typeface="ＭＳ Ｐゴシック" pitchFamily="26" charset="-128"/>
              </a:rPr>
              <a:t>Future generations would be “cured”.</a:t>
            </a:r>
          </a:p>
          <a:p>
            <a:r>
              <a:rPr lang="en-US" sz="2800" b="1" u="sng" dirty="0" smtClean="0"/>
              <a:t>Somatic cell (body cell) gene therapy </a:t>
            </a:r>
            <a:r>
              <a:rPr lang="en-US" sz="2800" dirty="0" smtClean="0"/>
              <a:t>is ideally </a:t>
            </a:r>
            <a:r>
              <a:rPr lang="en-US" sz="2800" dirty="0" smtClean="0">
                <a:solidFill>
                  <a:srgbClr val="0070C0"/>
                </a:solidFill>
              </a:rPr>
              <a:t>only the transfer of genes to the affected cells.</a:t>
            </a:r>
            <a:r>
              <a:rPr lang="en-US" sz="2800" dirty="0" smtClean="0"/>
              <a:t> </a:t>
            </a:r>
            <a:r>
              <a:rPr lang="en-US" sz="2000" dirty="0" smtClean="0"/>
              <a:t>(Somatic cells are cells that form the body and cannot produce offspring).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Only somatic gene therapy is permissible in humans 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9E9FF"/>
          </a:solidFill>
        </p:spPr>
        <p:txBody>
          <a:bodyPr/>
          <a:lstStyle/>
          <a:p>
            <a:pPr eaLnBrk="1" hangingPunct="1"/>
            <a:r>
              <a:rPr lang="en-US" dirty="0" smtClean="0"/>
              <a:t>Gene therapy: techniques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7850" y="1936502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In vivo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915150" y="1936502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Ex vivo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2643218">
            <a:off x="2058816" y="1233272"/>
            <a:ext cx="795641" cy="1152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3066831">
            <a:off x="5727893" y="1338882"/>
            <a:ext cx="746210" cy="1152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pic>
        <p:nvPicPr>
          <p:cNvPr id="5127" name="Picture 7" descr="exviv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0313" y="2666752"/>
            <a:ext cx="7200900" cy="3905520"/>
          </a:xfrm>
        </p:spPr>
      </p:pic>
      <p:sp>
        <p:nvSpPr>
          <p:cNvPr id="5128" name="Freeform 8"/>
          <p:cNvSpPr>
            <a:spLocks/>
          </p:cNvSpPr>
          <p:nvPr/>
        </p:nvSpPr>
        <p:spPr bwMode="auto">
          <a:xfrm>
            <a:off x="577850" y="2547689"/>
            <a:ext cx="688975" cy="1636713"/>
          </a:xfrm>
          <a:custGeom>
            <a:avLst/>
            <a:gdLst>
              <a:gd name="T0" fmla="*/ 212 w 434"/>
              <a:gd name="T1" fmla="*/ 0 h 1031"/>
              <a:gd name="T2" fmla="*/ 202 w 434"/>
              <a:gd name="T3" fmla="*/ 31 h 1031"/>
              <a:gd name="T4" fmla="*/ 161 w 434"/>
              <a:gd name="T5" fmla="*/ 91 h 1031"/>
              <a:gd name="T6" fmla="*/ 151 w 434"/>
              <a:gd name="T7" fmla="*/ 121 h 1031"/>
              <a:gd name="T8" fmla="*/ 131 w 434"/>
              <a:gd name="T9" fmla="*/ 142 h 1031"/>
              <a:gd name="T10" fmla="*/ 111 w 434"/>
              <a:gd name="T11" fmla="*/ 202 h 1031"/>
              <a:gd name="T12" fmla="*/ 50 w 434"/>
              <a:gd name="T13" fmla="*/ 303 h 1031"/>
              <a:gd name="T14" fmla="*/ 20 w 434"/>
              <a:gd name="T15" fmla="*/ 374 h 1031"/>
              <a:gd name="T16" fmla="*/ 0 w 434"/>
              <a:gd name="T17" fmla="*/ 435 h 1031"/>
              <a:gd name="T18" fmla="*/ 60 w 434"/>
              <a:gd name="T19" fmla="*/ 697 h 1031"/>
              <a:gd name="T20" fmla="*/ 81 w 434"/>
              <a:gd name="T21" fmla="*/ 738 h 1031"/>
              <a:gd name="T22" fmla="*/ 141 w 434"/>
              <a:gd name="T23" fmla="*/ 799 h 1031"/>
              <a:gd name="T24" fmla="*/ 242 w 434"/>
              <a:gd name="T25" fmla="*/ 889 h 1031"/>
              <a:gd name="T26" fmla="*/ 364 w 434"/>
              <a:gd name="T27" fmla="*/ 930 h 1031"/>
              <a:gd name="T28" fmla="*/ 323 w 434"/>
              <a:gd name="T29" fmla="*/ 879 h 1031"/>
              <a:gd name="T30" fmla="*/ 313 w 434"/>
              <a:gd name="T31" fmla="*/ 849 h 1031"/>
              <a:gd name="T32" fmla="*/ 364 w 434"/>
              <a:gd name="T33" fmla="*/ 859 h 1031"/>
              <a:gd name="T34" fmla="*/ 384 w 434"/>
              <a:gd name="T35" fmla="*/ 889 h 1031"/>
              <a:gd name="T36" fmla="*/ 394 w 434"/>
              <a:gd name="T37" fmla="*/ 920 h 1031"/>
              <a:gd name="T38" fmla="*/ 434 w 434"/>
              <a:gd name="T39" fmla="*/ 980 h 1031"/>
              <a:gd name="T40" fmla="*/ 303 w 434"/>
              <a:gd name="T41" fmla="*/ 1031 h 1031"/>
              <a:gd name="T42" fmla="*/ 313 w 434"/>
              <a:gd name="T43" fmla="*/ 940 h 1031"/>
              <a:gd name="T44" fmla="*/ 333 w 434"/>
              <a:gd name="T45" fmla="*/ 879 h 1031"/>
              <a:gd name="T46" fmla="*/ 323 w 434"/>
              <a:gd name="T47" fmla="*/ 849 h 1031"/>
              <a:gd name="T48" fmla="*/ 353 w 434"/>
              <a:gd name="T49" fmla="*/ 879 h 1031"/>
              <a:gd name="T50" fmla="*/ 323 w 434"/>
              <a:gd name="T51" fmla="*/ 940 h 1031"/>
              <a:gd name="T52" fmla="*/ 293 w 434"/>
              <a:gd name="T53" fmla="*/ 1011 h 10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4"/>
              <a:gd name="T82" fmla="*/ 0 h 1031"/>
              <a:gd name="T83" fmla="*/ 434 w 434"/>
              <a:gd name="T84" fmla="*/ 1031 h 103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4" h="1031">
                <a:moveTo>
                  <a:pt x="212" y="0"/>
                </a:moveTo>
                <a:cubicBezTo>
                  <a:pt x="209" y="10"/>
                  <a:pt x="207" y="22"/>
                  <a:pt x="202" y="31"/>
                </a:cubicBezTo>
                <a:cubicBezTo>
                  <a:pt x="190" y="52"/>
                  <a:pt x="161" y="91"/>
                  <a:pt x="161" y="91"/>
                </a:cubicBezTo>
                <a:cubicBezTo>
                  <a:pt x="158" y="101"/>
                  <a:pt x="156" y="112"/>
                  <a:pt x="151" y="121"/>
                </a:cubicBezTo>
                <a:cubicBezTo>
                  <a:pt x="146" y="129"/>
                  <a:pt x="135" y="133"/>
                  <a:pt x="131" y="142"/>
                </a:cubicBezTo>
                <a:cubicBezTo>
                  <a:pt x="122" y="161"/>
                  <a:pt x="122" y="184"/>
                  <a:pt x="111" y="202"/>
                </a:cubicBezTo>
                <a:cubicBezTo>
                  <a:pt x="89" y="235"/>
                  <a:pt x="73" y="270"/>
                  <a:pt x="50" y="303"/>
                </a:cubicBezTo>
                <a:cubicBezTo>
                  <a:pt x="19" y="399"/>
                  <a:pt x="68" y="254"/>
                  <a:pt x="20" y="374"/>
                </a:cubicBezTo>
                <a:cubicBezTo>
                  <a:pt x="12" y="394"/>
                  <a:pt x="0" y="435"/>
                  <a:pt x="0" y="435"/>
                </a:cubicBezTo>
                <a:cubicBezTo>
                  <a:pt x="10" y="586"/>
                  <a:pt x="1" y="580"/>
                  <a:pt x="60" y="697"/>
                </a:cubicBezTo>
                <a:cubicBezTo>
                  <a:pt x="67" y="711"/>
                  <a:pt x="70" y="727"/>
                  <a:pt x="81" y="738"/>
                </a:cubicBezTo>
                <a:cubicBezTo>
                  <a:pt x="101" y="758"/>
                  <a:pt x="125" y="775"/>
                  <a:pt x="141" y="799"/>
                </a:cubicBezTo>
                <a:cubicBezTo>
                  <a:pt x="178" y="853"/>
                  <a:pt x="182" y="869"/>
                  <a:pt x="242" y="889"/>
                </a:cubicBezTo>
                <a:cubicBezTo>
                  <a:pt x="281" y="915"/>
                  <a:pt x="320" y="916"/>
                  <a:pt x="364" y="930"/>
                </a:cubicBezTo>
                <a:cubicBezTo>
                  <a:pt x="351" y="912"/>
                  <a:pt x="334" y="898"/>
                  <a:pt x="323" y="879"/>
                </a:cubicBezTo>
                <a:cubicBezTo>
                  <a:pt x="318" y="870"/>
                  <a:pt x="304" y="854"/>
                  <a:pt x="313" y="849"/>
                </a:cubicBezTo>
                <a:cubicBezTo>
                  <a:pt x="329" y="841"/>
                  <a:pt x="347" y="856"/>
                  <a:pt x="364" y="859"/>
                </a:cubicBezTo>
                <a:cubicBezTo>
                  <a:pt x="371" y="869"/>
                  <a:pt x="379" y="878"/>
                  <a:pt x="384" y="889"/>
                </a:cubicBezTo>
                <a:cubicBezTo>
                  <a:pt x="389" y="899"/>
                  <a:pt x="389" y="910"/>
                  <a:pt x="394" y="920"/>
                </a:cubicBezTo>
                <a:cubicBezTo>
                  <a:pt x="406" y="941"/>
                  <a:pt x="434" y="980"/>
                  <a:pt x="434" y="980"/>
                </a:cubicBezTo>
                <a:cubicBezTo>
                  <a:pt x="399" y="1017"/>
                  <a:pt x="351" y="1021"/>
                  <a:pt x="303" y="1031"/>
                </a:cubicBezTo>
                <a:cubicBezTo>
                  <a:pt x="267" y="977"/>
                  <a:pt x="291" y="990"/>
                  <a:pt x="313" y="940"/>
                </a:cubicBezTo>
                <a:cubicBezTo>
                  <a:pt x="322" y="920"/>
                  <a:pt x="333" y="879"/>
                  <a:pt x="333" y="879"/>
                </a:cubicBezTo>
                <a:cubicBezTo>
                  <a:pt x="330" y="869"/>
                  <a:pt x="312" y="849"/>
                  <a:pt x="323" y="849"/>
                </a:cubicBezTo>
                <a:cubicBezTo>
                  <a:pt x="337" y="849"/>
                  <a:pt x="349" y="866"/>
                  <a:pt x="353" y="879"/>
                </a:cubicBezTo>
                <a:cubicBezTo>
                  <a:pt x="359" y="896"/>
                  <a:pt x="328" y="929"/>
                  <a:pt x="323" y="940"/>
                </a:cubicBezTo>
                <a:cubicBezTo>
                  <a:pt x="288" y="1019"/>
                  <a:pt x="321" y="983"/>
                  <a:pt x="293" y="1011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21340161" flipH="1">
            <a:off x="8258175" y="2474664"/>
            <a:ext cx="688975" cy="1636713"/>
          </a:xfrm>
          <a:custGeom>
            <a:avLst/>
            <a:gdLst>
              <a:gd name="T0" fmla="*/ 212 w 434"/>
              <a:gd name="T1" fmla="*/ 0 h 1031"/>
              <a:gd name="T2" fmla="*/ 202 w 434"/>
              <a:gd name="T3" fmla="*/ 31 h 1031"/>
              <a:gd name="T4" fmla="*/ 161 w 434"/>
              <a:gd name="T5" fmla="*/ 91 h 1031"/>
              <a:gd name="T6" fmla="*/ 151 w 434"/>
              <a:gd name="T7" fmla="*/ 121 h 1031"/>
              <a:gd name="T8" fmla="*/ 131 w 434"/>
              <a:gd name="T9" fmla="*/ 142 h 1031"/>
              <a:gd name="T10" fmla="*/ 111 w 434"/>
              <a:gd name="T11" fmla="*/ 202 h 1031"/>
              <a:gd name="T12" fmla="*/ 50 w 434"/>
              <a:gd name="T13" fmla="*/ 303 h 1031"/>
              <a:gd name="T14" fmla="*/ 20 w 434"/>
              <a:gd name="T15" fmla="*/ 374 h 1031"/>
              <a:gd name="T16" fmla="*/ 0 w 434"/>
              <a:gd name="T17" fmla="*/ 435 h 1031"/>
              <a:gd name="T18" fmla="*/ 60 w 434"/>
              <a:gd name="T19" fmla="*/ 697 h 1031"/>
              <a:gd name="T20" fmla="*/ 81 w 434"/>
              <a:gd name="T21" fmla="*/ 738 h 1031"/>
              <a:gd name="T22" fmla="*/ 141 w 434"/>
              <a:gd name="T23" fmla="*/ 799 h 1031"/>
              <a:gd name="T24" fmla="*/ 242 w 434"/>
              <a:gd name="T25" fmla="*/ 889 h 1031"/>
              <a:gd name="T26" fmla="*/ 364 w 434"/>
              <a:gd name="T27" fmla="*/ 930 h 1031"/>
              <a:gd name="T28" fmla="*/ 323 w 434"/>
              <a:gd name="T29" fmla="*/ 879 h 1031"/>
              <a:gd name="T30" fmla="*/ 313 w 434"/>
              <a:gd name="T31" fmla="*/ 849 h 1031"/>
              <a:gd name="T32" fmla="*/ 364 w 434"/>
              <a:gd name="T33" fmla="*/ 859 h 1031"/>
              <a:gd name="T34" fmla="*/ 384 w 434"/>
              <a:gd name="T35" fmla="*/ 889 h 1031"/>
              <a:gd name="T36" fmla="*/ 394 w 434"/>
              <a:gd name="T37" fmla="*/ 920 h 1031"/>
              <a:gd name="T38" fmla="*/ 434 w 434"/>
              <a:gd name="T39" fmla="*/ 980 h 1031"/>
              <a:gd name="T40" fmla="*/ 303 w 434"/>
              <a:gd name="T41" fmla="*/ 1031 h 1031"/>
              <a:gd name="T42" fmla="*/ 313 w 434"/>
              <a:gd name="T43" fmla="*/ 940 h 1031"/>
              <a:gd name="T44" fmla="*/ 333 w 434"/>
              <a:gd name="T45" fmla="*/ 879 h 1031"/>
              <a:gd name="T46" fmla="*/ 323 w 434"/>
              <a:gd name="T47" fmla="*/ 849 h 1031"/>
              <a:gd name="T48" fmla="*/ 353 w 434"/>
              <a:gd name="T49" fmla="*/ 879 h 1031"/>
              <a:gd name="T50" fmla="*/ 323 w 434"/>
              <a:gd name="T51" fmla="*/ 940 h 1031"/>
              <a:gd name="T52" fmla="*/ 293 w 434"/>
              <a:gd name="T53" fmla="*/ 1011 h 10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4"/>
              <a:gd name="T82" fmla="*/ 0 h 1031"/>
              <a:gd name="T83" fmla="*/ 434 w 434"/>
              <a:gd name="T84" fmla="*/ 1031 h 103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4" h="1031">
                <a:moveTo>
                  <a:pt x="212" y="0"/>
                </a:moveTo>
                <a:cubicBezTo>
                  <a:pt x="209" y="10"/>
                  <a:pt x="207" y="22"/>
                  <a:pt x="202" y="31"/>
                </a:cubicBezTo>
                <a:cubicBezTo>
                  <a:pt x="190" y="52"/>
                  <a:pt x="161" y="91"/>
                  <a:pt x="161" y="91"/>
                </a:cubicBezTo>
                <a:cubicBezTo>
                  <a:pt x="158" y="101"/>
                  <a:pt x="156" y="112"/>
                  <a:pt x="151" y="121"/>
                </a:cubicBezTo>
                <a:cubicBezTo>
                  <a:pt x="146" y="129"/>
                  <a:pt x="135" y="133"/>
                  <a:pt x="131" y="142"/>
                </a:cubicBezTo>
                <a:cubicBezTo>
                  <a:pt x="122" y="161"/>
                  <a:pt x="122" y="184"/>
                  <a:pt x="111" y="202"/>
                </a:cubicBezTo>
                <a:cubicBezTo>
                  <a:pt x="89" y="235"/>
                  <a:pt x="73" y="270"/>
                  <a:pt x="50" y="303"/>
                </a:cubicBezTo>
                <a:cubicBezTo>
                  <a:pt x="19" y="399"/>
                  <a:pt x="68" y="254"/>
                  <a:pt x="20" y="374"/>
                </a:cubicBezTo>
                <a:cubicBezTo>
                  <a:pt x="12" y="394"/>
                  <a:pt x="0" y="435"/>
                  <a:pt x="0" y="435"/>
                </a:cubicBezTo>
                <a:cubicBezTo>
                  <a:pt x="10" y="586"/>
                  <a:pt x="1" y="580"/>
                  <a:pt x="60" y="697"/>
                </a:cubicBezTo>
                <a:cubicBezTo>
                  <a:pt x="67" y="711"/>
                  <a:pt x="70" y="727"/>
                  <a:pt x="81" y="738"/>
                </a:cubicBezTo>
                <a:cubicBezTo>
                  <a:pt x="101" y="758"/>
                  <a:pt x="125" y="775"/>
                  <a:pt x="141" y="799"/>
                </a:cubicBezTo>
                <a:cubicBezTo>
                  <a:pt x="178" y="853"/>
                  <a:pt x="182" y="869"/>
                  <a:pt x="242" y="889"/>
                </a:cubicBezTo>
                <a:cubicBezTo>
                  <a:pt x="281" y="915"/>
                  <a:pt x="320" y="916"/>
                  <a:pt x="364" y="930"/>
                </a:cubicBezTo>
                <a:cubicBezTo>
                  <a:pt x="351" y="912"/>
                  <a:pt x="334" y="898"/>
                  <a:pt x="323" y="879"/>
                </a:cubicBezTo>
                <a:cubicBezTo>
                  <a:pt x="318" y="870"/>
                  <a:pt x="304" y="854"/>
                  <a:pt x="313" y="849"/>
                </a:cubicBezTo>
                <a:cubicBezTo>
                  <a:pt x="329" y="841"/>
                  <a:pt x="347" y="856"/>
                  <a:pt x="364" y="859"/>
                </a:cubicBezTo>
                <a:cubicBezTo>
                  <a:pt x="371" y="869"/>
                  <a:pt x="379" y="878"/>
                  <a:pt x="384" y="889"/>
                </a:cubicBezTo>
                <a:cubicBezTo>
                  <a:pt x="389" y="899"/>
                  <a:pt x="389" y="910"/>
                  <a:pt x="394" y="920"/>
                </a:cubicBezTo>
                <a:cubicBezTo>
                  <a:pt x="406" y="941"/>
                  <a:pt x="434" y="980"/>
                  <a:pt x="434" y="980"/>
                </a:cubicBezTo>
                <a:cubicBezTo>
                  <a:pt x="399" y="1017"/>
                  <a:pt x="351" y="1021"/>
                  <a:pt x="303" y="1031"/>
                </a:cubicBezTo>
                <a:cubicBezTo>
                  <a:pt x="267" y="977"/>
                  <a:pt x="291" y="990"/>
                  <a:pt x="313" y="940"/>
                </a:cubicBezTo>
                <a:cubicBezTo>
                  <a:pt x="322" y="920"/>
                  <a:pt x="333" y="879"/>
                  <a:pt x="333" y="879"/>
                </a:cubicBezTo>
                <a:cubicBezTo>
                  <a:pt x="330" y="869"/>
                  <a:pt x="312" y="849"/>
                  <a:pt x="323" y="849"/>
                </a:cubicBezTo>
                <a:cubicBezTo>
                  <a:pt x="337" y="849"/>
                  <a:pt x="349" y="866"/>
                  <a:pt x="353" y="879"/>
                </a:cubicBezTo>
                <a:cubicBezTo>
                  <a:pt x="359" y="896"/>
                  <a:pt x="328" y="929"/>
                  <a:pt x="323" y="940"/>
                </a:cubicBezTo>
                <a:cubicBezTo>
                  <a:pt x="288" y="1019"/>
                  <a:pt x="321" y="983"/>
                  <a:pt x="293" y="1011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3008"/>
            <a:ext cx="8229600" cy="927100"/>
          </a:xfrm>
        </p:spPr>
        <p:txBody>
          <a:bodyPr/>
          <a:lstStyle/>
          <a:p>
            <a:r>
              <a:rPr lang="en-US" sz="3600" dirty="0" smtClean="0"/>
              <a:t>In vivo gene therapy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1003775"/>
            <a:ext cx="835824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AutoNum type="arabicPeriod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genetic material is transferred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directly into the body of the patient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algn="l"/>
            <a:r>
              <a:rPr lang="en-US" sz="2400" dirty="0" smtClean="0">
                <a:latin typeface="+mn-lt"/>
              </a:rPr>
              <a:t>2. More or less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random process</a:t>
            </a:r>
            <a:r>
              <a:rPr lang="en-US" sz="2400" dirty="0" smtClean="0">
                <a:latin typeface="+mn-lt"/>
              </a:rPr>
              <a:t>; small ability to control.</a:t>
            </a:r>
          </a:p>
          <a:p>
            <a:pPr algn="l"/>
            <a:r>
              <a:rPr lang="en-US" sz="2400" dirty="0" smtClean="0">
                <a:latin typeface="+mn-lt"/>
              </a:rPr>
              <a:t>3. Only available option </a:t>
            </a:r>
            <a:r>
              <a:rPr lang="en-US" sz="2400" b="1" dirty="0" smtClean="0">
                <a:latin typeface="+mn-lt"/>
              </a:rPr>
              <a:t>for tissues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that can not be grown in vitro</a:t>
            </a:r>
            <a:r>
              <a:rPr lang="en-US" sz="2400" dirty="0" smtClean="0">
                <a:latin typeface="+mn-lt"/>
              </a:rPr>
              <a:t>.</a:t>
            </a:r>
          </a:p>
          <a:p>
            <a:pPr algn="l"/>
            <a:endParaRPr lang="en-US" sz="2400" dirty="0" smtClean="0">
              <a:latin typeface="+mn-lt"/>
            </a:endParaRPr>
          </a:p>
          <a:p>
            <a:pPr algn="l"/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Ex  vivo gene therapy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smtClean="0"/>
              <a:t>The genetic material is first transferred </a:t>
            </a:r>
            <a:r>
              <a:rPr lang="en-US" sz="2400" b="1" dirty="0" smtClean="0">
                <a:solidFill>
                  <a:srgbClr val="0070C0"/>
                </a:solidFill>
              </a:rPr>
              <a:t>into the cells grown in vitro.</a:t>
            </a:r>
          </a:p>
          <a:p>
            <a:pPr algn="l"/>
            <a:r>
              <a:rPr lang="en-US" sz="2400" b="1" dirty="0" smtClean="0"/>
              <a:t>2. </a:t>
            </a:r>
            <a:r>
              <a:rPr lang="en-US" sz="2400" b="1" dirty="0" smtClean="0">
                <a:solidFill>
                  <a:srgbClr val="0070C0"/>
                </a:solidFill>
              </a:rPr>
              <a:t>Controlled process</a:t>
            </a:r>
            <a:r>
              <a:rPr lang="en-US" sz="2400" dirty="0" smtClean="0"/>
              <a:t>; Genetically altered cells are </a:t>
            </a:r>
            <a:r>
              <a:rPr lang="en-US" sz="2800" dirty="0" smtClean="0">
                <a:solidFill>
                  <a:srgbClr val="990033"/>
                </a:solidFill>
              </a:rPr>
              <a:t>selected </a:t>
            </a:r>
            <a:r>
              <a:rPr lang="en-US" sz="2400" dirty="0" smtClean="0"/>
              <a:t>and expanded .</a:t>
            </a:r>
          </a:p>
          <a:p>
            <a:pPr algn="l"/>
            <a:r>
              <a:rPr lang="en-US" sz="2400" b="1" dirty="0" smtClean="0"/>
              <a:t>3. </a:t>
            </a:r>
            <a:r>
              <a:rPr lang="en-US" sz="2400" b="1" dirty="0" smtClean="0">
                <a:solidFill>
                  <a:srgbClr val="0070C0"/>
                </a:solidFill>
              </a:rPr>
              <a:t>Cells are </a:t>
            </a:r>
            <a:r>
              <a:rPr lang="en-US" sz="2400" dirty="0" smtClean="0"/>
              <a:t>then returned back to the patient.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Routes of delivery of genes into humans: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1. Non viral options </a:t>
            </a:r>
            <a:endParaRPr lang="en-US" dirty="0"/>
          </a:p>
        </p:txBody>
      </p:sp>
      <p:pic>
        <p:nvPicPr>
          <p:cNvPr id="4" name="Picture 4" descr="DrugsInsideLip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3286124"/>
            <a:ext cx="3286148" cy="1143008"/>
          </a:xfrm>
          <a:prstGeom prst="rect">
            <a:avLst/>
          </a:prstGeom>
          <a:noFill/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358246" cy="4525963"/>
          </a:xfrm>
        </p:spPr>
        <p:txBody>
          <a:bodyPr/>
          <a:lstStyle/>
          <a:p>
            <a:pPr marL="971550" lvl="1" indent="-514350">
              <a:lnSpc>
                <a:spcPct val="90000"/>
              </a:lnSpc>
              <a:buFontTx/>
              <a:buAutoNum type="alphaLcPeriod"/>
            </a:pPr>
            <a:r>
              <a:rPr lang="en-US" b="1" u="sng" dirty="0" smtClean="0">
                <a:solidFill>
                  <a:srgbClr val="002060"/>
                </a:solidFill>
              </a:rPr>
              <a:t>Direct introduction </a:t>
            </a:r>
            <a:r>
              <a:rPr lang="en-US" sz="2000" dirty="0" smtClean="0"/>
              <a:t>of therapeutic DNA into target cells. Can be used only </a:t>
            </a:r>
            <a:r>
              <a:rPr lang="en-US" sz="2000" b="1" i="1" dirty="0" smtClean="0">
                <a:solidFill>
                  <a:srgbClr val="00B050"/>
                </a:solidFill>
              </a:rPr>
              <a:t>with certain tissues </a:t>
            </a:r>
            <a:r>
              <a:rPr lang="en-US" sz="2000" dirty="0" smtClean="0"/>
              <a:t>and requires </a:t>
            </a:r>
            <a:r>
              <a:rPr lang="en-US" sz="2000" b="1" i="1" dirty="0" smtClean="0">
                <a:solidFill>
                  <a:srgbClr val="00B050"/>
                </a:solidFill>
              </a:rPr>
              <a:t>large amounts </a:t>
            </a:r>
            <a:r>
              <a:rPr lang="en-US" sz="2000" dirty="0" smtClean="0"/>
              <a:t>of DNA. improving the efficiency DNA uptake: by </a:t>
            </a:r>
            <a:r>
              <a:rPr lang="en-US" sz="2000" b="1" dirty="0" smtClean="0">
                <a:solidFill>
                  <a:srgbClr val="C00000"/>
                </a:solidFill>
              </a:rPr>
              <a:t>"gene gun", </a:t>
            </a:r>
            <a:r>
              <a:rPr lang="en-US" sz="2000" dirty="0" smtClean="0"/>
              <a:t>which shoots DNA coated gold particles into the cell using high pressure gas.</a:t>
            </a:r>
            <a:endParaRPr lang="en-US" sz="2200" dirty="0" smtClean="0"/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b. </a:t>
            </a:r>
            <a:r>
              <a:rPr lang="en-US" b="1" u="sng" dirty="0" smtClean="0">
                <a:solidFill>
                  <a:srgbClr val="002060"/>
                </a:solidFill>
              </a:rPr>
              <a:t>An artificial lipid sphere (</a:t>
            </a:r>
            <a:r>
              <a:rPr lang="en-US" b="1" dirty="0" smtClean="0">
                <a:solidFill>
                  <a:srgbClr val="002060"/>
                </a:solidFill>
              </a:rPr>
              <a:t>liposome)</a:t>
            </a:r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sz="2000" dirty="0" smtClean="0"/>
              <a:t>which carries the therapeutic DNA and</a:t>
            </a:r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sz="2000" dirty="0" smtClean="0"/>
              <a:t> is capable of passing the DNA</a:t>
            </a:r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sz="2000" dirty="0" smtClean="0"/>
              <a:t> through the  target cell's membrane. </a:t>
            </a:r>
          </a:p>
          <a:p>
            <a:r>
              <a:rPr lang="en-US" sz="2400" b="1" dirty="0" smtClean="0"/>
              <a:t>DNA delivery of genes by </a:t>
            </a:r>
            <a:r>
              <a:rPr lang="en-US" sz="2400" b="1" dirty="0" err="1" smtClean="0"/>
              <a:t>liposomes</a:t>
            </a:r>
            <a:r>
              <a:rPr lang="en-US" sz="24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Cheaper than viruses.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No immune response.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Especially good for in-lung delivery (cystic fibrosis).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Less transfer efficiency than viral vector. 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5" name="Picture 8" descr="parenteralFig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500570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24"/>
            <a:ext cx="8786842" cy="135729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Routes of delivery of genes into humans: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2. Viruses as  Vectors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35119"/>
            <a:ext cx="8501122" cy="470852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different types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dirty="0" smtClean="0">
                <a:ea typeface="ＭＳ Ｐゴシック" pitchFamily="26" charset="-128"/>
              </a:rPr>
              <a:t>Adenovirus, Retrovirus, Herpes Simplex Virus (HSV).</a:t>
            </a:r>
            <a:endParaRPr lang="en-US" sz="2400" dirty="0" smtClean="0">
              <a:ea typeface="ＭＳ Ｐゴシック" pitchFamily="26" charset="-128"/>
            </a:endParaRPr>
          </a:p>
          <a:p>
            <a:pPr marL="533400" indent="-53340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a. </a:t>
            </a:r>
            <a:r>
              <a:rPr lang="en-US" sz="2800" b="1" u="sng" dirty="0" smtClean="0">
                <a:solidFill>
                  <a:schemeClr val="tx2"/>
                </a:solidFill>
              </a:rPr>
              <a:t>Adenovirus:</a:t>
            </a:r>
          </a:p>
          <a:p>
            <a:pPr marL="533400" indent="-533400"/>
            <a:r>
              <a:rPr lang="en-US" sz="2000" dirty="0" smtClean="0"/>
              <a:t>Are </a:t>
            </a:r>
            <a:r>
              <a:rPr lang="en-US" sz="2000" b="1" dirty="0" smtClean="0">
                <a:solidFill>
                  <a:srgbClr val="0070C0"/>
                </a:solidFill>
              </a:rPr>
              <a:t>double stranded DNA genome</a:t>
            </a:r>
            <a:r>
              <a:rPr lang="en-US" sz="2000" dirty="0" smtClean="0"/>
              <a:t>.</a:t>
            </a:r>
          </a:p>
          <a:p>
            <a:pPr marL="533400" indent="-533400"/>
            <a:r>
              <a:rPr lang="en-US" sz="2000" dirty="0" smtClean="0"/>
              <a:t>The inserted DNA is </a:t>
            </a:r>
            <a:r>
              <a:rPr lang="en-US" sz="2000" b="1" u="sng" dirty="0" smtClean="0">
                <a:solidFill>
                  <a:srgbClr val="0070C0"/>
                </a:solidFill>
              </a:rPr>
              <a:t>not incorporate </a:t>
            </a:r>
            <a:r>
              <a:rPr lang="en-US" sz="2000" dirty="0" smtClean="0"/>
              <a:t>into genome. </a:t>
            </a:r>
          </a:p>
          <a:p>
            <a:pPr marL="533400" indent="-533400"/>
            <a:r>
              <a:rPr lang="en-US" sz="2000" b="1" dirty="0" smtClean="0">
                <a:solidFill>
                  <a:srgbClr val="0070C0"/>
                </a:solidFill>
              </a:rPr>
              <a:t>Not replicated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. </a:t>
            </a:r>
            <a:r>
              <a:rPr lang="en-US" sz="2000" dirty="0" smtClean="0">
                <a:sym typeface="Wingdings" pitchFamily="2" charset="2"/>
              </a:rPr>
              <a:t>So,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smtClean="0"/>
              <a:t>Has to be </a:t>
            </a:r>
            <a:r>
              <a:rPr lang="en-US" sz="2000" b="1" dirty="0" smtClean="0">
                <a:solidFill>
                  <a:srgbClr val="0070C0"/>
                </a:solidFill>
              </a:rPr>
              <a:t>reinserted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when more cells divide.</a:t>
            </a:r>
          </a:p>
          <a:p>
            <a:pPr marL="533400" indent="-533400"/>
            <a:r>
              <a:rPr lang="en-US" sz="2800" b="1" dirty="0" smtClean="0">
                <a:solidFill>
                  <a:schemeClr val="tx2"/>
                </a:solidFill>
              </a:rPr>
              <a:t>How adenoviruses work?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Adenovirus  vector binds to target cell membrane.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Vector is packaged in vesicles.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Vesicle breaks down releasing vector.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Vector injects new gene  into nucleus.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Target cell forms normal protein from new gene. (normal functioning gene).</a:t>
            </a:r>
          </a:p>
          <a:p>
            <a:pPr marL="342900" lvl="1" indent="-342900">
              <a:buFontTx/>
              <a:buChar char="•"/>
            </a:pPr>
            <a:endParaRPr lang="en-US" sz="2400" dirty="0" smtClean="0">
              <a:ea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Gene_thera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8"/>
            <a:ext cx="842968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1857356" y="871526"/>
            <a:ext cx="2143140" cy="55721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2500298" y="736080"/>
            <a:ext cx="214314" cy="97840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3143240" y="714356"/>
            <a:ext cx="214314" cy="97840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8" y="4929198"/>
            <a:ext cx="2286016" cy="100013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7100"/>
          </a:xfrm>
        </p:spPr>
        <p:txBody>
          <a:bodyPr/>
          <a:lstStyle/>
          <a:p>
            <a:r>
              <a:rPr lang="en-US" sz="3600" dirty="0" smtClean="0"/>
              <a:t>b. </a:t>
            </a:r>
            <a:r>
              <a:rPr lang="en-US" sz="3600" u="sng" dirty="0" smtClean="0"/>
              <a:t>Retroviruses</a:t>
            </a:r>
            <a:endParaRPr lang="en-US" sz="3600" u="sng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44630"/>
            <a:ext cx="8429684" cy="4500594"/>
          </a:xfrm>
        </p:spPr>
        <p:txBody>
          <a:bodyPr/>
          <a:lstStyle/>
          <a:p>
            <a:pPr marL="533400" indent="-533400"/>
            <a:r>
              <a:rPr lang="en-US" sz="2200" dirty="0" smtClean="0"/>
              <a:t>They contain </a:t>
            </a:r>
            <a:r>
              <a:rPr lang="en-US" sz="2200" b="1" dirty="0" smtClean="0">
                <a:solidFill>
                  <a:srgbClr val="0070C0"/>
                </a:solidFill>
              </a:rPr>
              <a:t>RNA genome.</a:t>
            </a:r>
          </a:p>
          <a:p>
            <a:pPr marL="533400" indent="-533400"/>
            <a:r>
              <a:rPr lang="en-US" sz="2200" dirty="0" smtClean="0"/>
              <a:t>They form double </a:t>
            </a:r>
            <a:r>
              <a:rPr lang="en-US" sz="2200" dirty="0"/>
              <a:t>stranded DNA copies from </a:t>
            </a:r>
            <a:r>
              <a:rPr lang="en-US" sz="2200" b="1" dirty="0">
                <a:solidFill>
                  <a:srgbClr val="0070C0"/>
                </a:solidFill>
              </a:rPr>
              <a:t>RNA </a:t>
            </a:r>
            <a:r>
              <a:rPr lang="en-US" sz="2200" b="1" dirty="0" smtClean="0">
                <a:solidFill>
                  <a:srgbClr val="0070C0"/>
                </a:solidFill>
              </a:rPr>
              <a:t>genome </a:t>
            </a:r>
            <a:r>
              <a:rPr lang="en-US" sz="2200" dirty="0" smtClean="0"/>
              <a:t>through </a:t>
            </a:r>
            <a:r>
              <a:rPr lang="en-US" sz="2200" b="1" dirty="0">
                <a:solidFill>
                  <a:srgbClr val="00B050"/>
                </a:solidFill>
              </a:rPr>
              <a:t>reverse transcription </a:t>
            </a:r>
            <a:r>
              <a:rPr lang="en-US" sz="2200" dirty="0"/>
              <a:t>using </a:t>
            </a:r>
            <a:r>
              <a:rPr lang="en-US" sz="2200" b="1" i="1" u="sng" dirty="0">
                <a:solidFill>
                  <a:srgbClr val="7030A0"/>
                </a:solidFill>
              </a:rPr>
              <a:t>reverse </a:t>
            </a:r>
            <a:r>
              <a:rPr lang="en-US" sz="2200" b="1" i="1" u="sng" dirty="0" smtClean="0">
                <a:solidFill>
                  <a:srgbClr val="7030A0"/>
                </a:solidFill>
              </a:rPr>
              <a:t>transcriptase enzyme. </a:t>
            </a:r>
            <a:endParaRPr lang="en-US" sz="2200" b="1" i="1" u="sng" dirty="0">
              <a:solidFill>
                <a:srgbClr val="7030A0"/>
              </a:solidFill>
            </a:endParaRPr>
          </a:p>
          <a:p>
            <a:pPr marL="533400" indent="-533400"/>
            <a:r>
              <a:rPr lang="en-US" sz="2200" dirty="0" smtClean="0"/>
              <a:t>the </a:t>
            </a:r>
            <a:r>
              <a:rPr lang="en-US" sz="2200" dirty="0"/>
              <a:t>double stranded viral genome </a:t>
            </a:r>
            <a:r>
              <a:rPr lang="en-US" sz="2200" b="1" dirty="0">
                <a:solidFill>
                  <a:srgbClr val="00B050"/>
                </a:solidFill>
              </a:rPr>
              <a:t>integrates</a:t>
            </a:r>
            <a:r>
              <a:rPr lang="en-US" sz="2200" dirty="0"/>
              <a:t> into the human genome using </a:t>
            </a:r>
            <a:r>
              <a:rPr lang="en-US" sz="2200" b="1" i="1" u="sng" dirty="0" err="1" smtClean="0">
                <a:solidFill>
                  <a:srgbClr val="7030A0"/>
                </a:solidFill>
              </a:rPr>
              <a:t>integrase</a:t>
            </a:r>
            <a:r>
              <a:rPr lang="en-US" sz="2200" b="1" i="1" u="sng" dirty="0" smtClean="0">
                <a:solidFill>
                  <a:srgbClr val="7030A0"/>
                </a:solidFill>
              </a:rPr>
              <a:t>.</a:t>
            </a:r>
            <a:r>
              <a:rPr lang="en-US" sz="2200" i="1" u="sng" dirty="0" smtClean="0">
                <a:solidFill>
                  <a:srgbClr val="7030A0"/>
                </a:solidFill>
              </a:rPr>
              <a:t>  </a:t>
            </a:r>
            <a:r>
              <a:rPr lang="en-US" sz="2200" dirty="0" err="1" smtClean="0"/>
              <a:t>Integrase</a:t>
            </a:r>
            <a:r>
              <a:rPr lang="en-US" sz="2200" dirty="0" smtClean="0"/>
              <a:t> inserts the </a:t>
            </a:r>
            <a:r>
              <a:rPr lang="en-US" sz="2200" dirty="0"/>
              <a:t>gene </a:t>
            </a:r>
            <a:r>
              <a:rPr lang="en-US" sz="2200" u="sng" dirty="0"/>
              <a:t>anywhere</a:t>
            </a:r>
            <a:r>
              <a:rPr lang="en-US" sz="2200" dirty="0"/>
              <a:t> </a:t>
            </a:r>
            <a:r>
              <a:rPr lang="en-US" sz="2200" dirty="0" smtClean="0"/>
              <a:t>. So, may </a:t>
            </a:r>
            <a:r>
              <a:rPr lang="en-US" sz="2200" dirty="0"/>
              <a:t>cause </a:t>
            </a:r>
            <a:r>
              <a:rPr lang="en-US" sz="2200" dirty="0" err="1"/>
              <a:t>insertional</a:t>
            </a:r>
            <a:r>
              <a:rPr lang="en-US" sz="2200" dirty="0"/>
              <a:t> </a:t>
            </a:r>
            <a:r>
              <a:rPr lang="en-US" sz="2200" u="sng" dirty="0" smtClean="0"/>
              <a:t>mutagenesis. </a:t>
            </a:r>
            <a:endParaRPr lang="en-US" sz="2200" dirty="0" smtClean="0"/>
          </a:p>
          <a:p>
            <a:pPr marL="533400" indent="-533400"/>
            <a:r>
              <a:rPr lang="en-US" sz="2200" dirty="0" smtClean="0"/>
              <a:t>Vectors </a:t>
            </a:r>
            <a:r>
              <a:rPr lang="en-US" sz="2200" dirty="0"/>
              <a:t>used are derived from the human immunodeficiency virus </a:t>
            </a:r>
            <a:r>
              <a:rPr lang="en-US" sz="2200" b="1" dirty="0">
                <a:solidFill>
                  <a:srgbClr val="0070C0"/>
                </a:solidFill>
              </a:rPr>
              <a:t>(HIV) </a:t>
            </a:r>
            <a:r>
              <a:rPr lang="en-US" sz="2200" dirty="0"/>
              <a:t>and are being evaluated for </a:t>
            </a:r>
            <a:r>
              <a:rPr lang="en-US" sz="2200" dirty="0" smtClean="0"/>
              <a:t>safety.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1520686" y="4437112"/>
            <a:ext cx="5643602" cy="23488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Viral RNA genome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↓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RT)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dsDNA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↓ 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integrase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Inserts DNA into human genome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57158" y="-71454"/>
            <a:ext cx="8229600" cy="1143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Vector: </a:t>
            </a:r>
            <a:r>
              <a:rPr lang="en-US" sz="3200" dirty="0" smtClean="0">
                <a:solidFill>
                  <a:srgbClr val="00B050"/>
                </a:solidFill>
              </a:rPr>
              <a:t>Advantages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B050"/>
                </a:solidFill>
              </a:rPr>
              <a:t>Disadvantages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28" cy="5056184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0070C0"/>
                </a:solidFill>
              </a:rPr>
              <a:t>Adenovirus</a:t>
            </a:r>
          </a:p>
          <a:p>
            <a:pPr lvl="1" eaLnBrk="1" hangingPunct="1">
              <a:buFont typeface="Lucida Grande" pitchFamily="26" charset="0"/>
              <a:buChar char="+"/>
            </a:pPr>
            <a:r>
              <a:rPr lang="en-US" sz="2400" dirty="0" smtClean="0">
                <a:ea typeface="ＭＳ Ｐゴシック" pitchFamily="26" charset="-128"/>
              </a:rPr>
              <a:t> Infects </a:t>
            </a:r>
            <a:r>
              <a:rPr lang="en-US" sz="2400" b="1" i="1" dirty="0" smtClean="0">
                <a:solidFill>
                  <a:srgbClr val="7030A0"/>
                </a:solidFill>
                <a:ea typeface="ＭＳ Ｐゴシック" pitchFamily="26" charset="-128"/>
              </a:rPr>
              <a:t>many </a:t>
            </a:r>
            <a:r>
              <a:rPr lang="en-US" sz="2400" dirty="0" smtClean="0">
                <a:ea typeface="ＭＳ Ｐゴシック" pitchFamily="26" charset="-128"/>
              </a:rPr>
              <a:t>cell types. + efficient.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400" dirty="0" smtClean="0">
                <a:ea typeface="ＭＳ Ｐゴシック" pitchFamily="26" charset="-128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ea typeface="ＭＳ Ｐゴシック" pitchFamily="26" charset="-128"/>
              </a:rPr>
              <a:t>Does not integrate </a:t>
            </a:r>
            <a:r>
              <a:rPr lang="en-US" sz="2400" dirty="0" smtClean="0">
                <a:ea typeface="ＭＳ Ｐゴシック" pitchFamily="26" charset="-128"/>
              </a:rPr>
              <a:t>into host genome and can be </a:t>
            </a:r>
            <a:r>
              <a:rPr lang="en-US" sz="2400" i="1" dirty="0" smtClean="0">
                <a:solidFill>
                  <a:srgbClr val="7030A0"/>
                </a:solidFill>
                <a:ea typeface="ＭＳ Ｐゴシック" pitchFamily="26" charset="-128"/>
              </a:rPr>
              <a:t>lost.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400" b="1" i="1" dirty="0" smtClean="0">
                <a:solidFill>
                  <a:srgbClr val="7030A0"/>
                </a:solidFill>
                <a:ea typeface="ＭＳ Ｐゴシック" pitchFamily="26" charset="-128"/>
              </a:rPr>
              <a:t>Have immunological response.</a:t>
            </a:r>
          </a:p>
          <a:p>
            <a:r>
              <a:rPr lang="en-US" sz="2800" b="1" u="sng" dirty="0" smtClean="0">
                <a:solidFill>
                  <a:srgbClr val="0070C0"/>
                </a:solidFill>
              </a:rPr>
              <a:t>Retrovirus</a:t>
            </a:r>
          </a:p>
          <a:p>
            <a:pPr lvl="1" eaLnBrk="1" hangingPunct="1">
              <a:buFont typeface="Lucida Grande" pitchFamily="26" charset="0"/>
              <a:buChar char="+"/>
            </a:pPr>
            <a:r>
              <a:rPr lang="en-US" sz="2400" b="1" i="1" dirty="0" smtClean="0">
                <a:solidFill>
                  <a:srgbClr val="7030A0"/>
                </a:solidFill>
                <a:ea typeface="ＭＳ Ｐゴシック" pitchFamily="26" charset="-128"/>
              </a:rPr>
              <a:t>Integrates</a:t>
            </a:r>
            <a:r>
              <a:rPr lang="en-US" sz="2400" dirty="0" smtClean="0">
                <a:ea typeface="ＭＳ Ｐゴシック" pitchFamily="26" charset="-128"/>
              </a:rPr>
              <a:t> into host genome and cannot be lost (permanent expression).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400" dirty="0" smtClean="0">
                <a:ea typeface="ＭＳ Ｐゴシック" pitchFamily="26" charset="-128"/>
              </a:rPr>
              <a:t>Integrates into host genome and can cause </a:t>
            </a:r>
            <a:r>
              <a:rPr lang="en-US" sz="2400" b="1" i="1" dirty="0" smtClean="0">
                <a:solidFill>
                  <a:srgbClr val="7030A0"/>
                </a:solidFill>
                <a:ea typeface="ＭＳ Ｐゴシック" pitchFamily="26" charset="-128"/>
              </a:rPr>
              <a:t>cancer</a:t>
            </a:r>
          </a:p>
          <a:p>
            <a:r>
              <a:rPr lang="en-US" sz="2800" b="1" u="sng" dirty="0" smtClean="0">
                <a:solidFill>
                  <a:srgbClr val="0070C0"/>
                </a:solidFill>
              </a:rPr>
              <a:t>Herpes Simplex Virus (HSV)</a:t>
            </a:r>
          </a:p>
          <a:p>
            <a:pPr lvl="1" eaLnBrk="1" hangingPunct="1">
              <a:buFont typeface="Lucida Grande" pitchFamily="26" charset="0"/>
              <a:buChar char="+"/>
            </a:pPr>
            <a:r>
              <a:rPr lang="en-US" sz="2400" dirty="0" smtClean="0">
                <a:ea typeface="ＭＳ Ｐゴシック" pitchFamily="26" charset="-128"/>
              </a:rPr>
              <a:t> DNA stays in nucleus without integrating into host genome.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400" b="1" i="1" dirty="0" smtClean="0">
                <a:solidFill>
                  <a:srgbClr val="7030A0"/>
                </a:solidFill>
                <a:ea typeface="ＭＳ Ｐゴシック" pitchFamily="26" charset="-128"/>
              </a:rPr>
              <a:t>Only infects </a:t>
            </a:r>
            <a:r>
              <a:rPr lang="en-US" sz="2400" dirty="0" smtClean="0">
                <a:ea typeface="ＭＳ Ｐゴシック" pitchFamily="26" charset="-128"/>
              </a:rPr>
              <a:t>cells of the </a:t>
            </a:r>
            <a:r>
              <a:rPr lang="en-US" sz="2400" b="1" i="1" dirty="0" smtClean="0">
                <a:solidFill>
                  <a:srgbClr val="7030A0"/>
                </a:solidFill>
                <a:ea typeface="ＭＳ Ｐゴシック" pitchFamily="26" charset="-128"/>
              </a:rPr>
              <a:t>nervous system.</a:t>
            </a:r>
          </a:p>
          <a:p>
            <a:pPr lvl="1" eaLnBrk="1" hangingPunct="1">
              <a:buFont typeface="Lucida Grande" pitchFamily="26" charset="0"/>
              <a:buChar char="−"/>
            </a:pPr>
            <a:endParaRPr lang="en-US" sz="2400" dirty="0" smtClean="0">
              <a:ea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868"/>
            <a:ext cx="8229600" cy="927100"/>
          </a:xfrm>
        </p:spPr>
        <p:txBody>
          <a:bodyPr/>
          <a:lstStyle/>
          <a:p>
            <a:r>
              <a:rPr lang="en-US" sz="3600" dirty="0" smtClean="0"/>
              <a:t>Applications - trials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85794"/>
            <a:ext cx="8929718" cy="600076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Although no gene therapies have been approved by the FDA for sale</a:t>
            </a:r>
            <a:r>
              <a:rPr lang="en-US" sz="2400" dirty="0" smtClean="0"/>
              <a:t>, some diseases have been </a:t>
            </a:r>
            <a:r>
              <a:rPr lang="en-US" sz="2400" b="1" u="sng" dirty="0" smtClean="0"/>
              <a:t>experimentally successful: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Melanoma (skin cancer).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Severe Combined </a:t>
            </a:r>
            <a:r>
              <a:rPr lang="en-US" sz="2400" dirty="0" err="1" smtClean="0">
                <a:solidFill>
                  <a:srgbClr val="002060"/>
                </a:solidFill>
                <a:ea typeface="ＭＳ Ｐゴシック" pitchFamily="26" charset="-128"/>
              </a:rPr>
              <a:t>Immunodeficiencies</a:t>
            </a:r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 (SCID).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 Sickle Cell Anemia.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  <a:ea typeface="+mn-ea"/>
                <a:cs typeface="+mn-cs"/>
              </a:rPr>
              <a:t>The First Case: </a:t>
            </a:r>
            <a:r>
              <a:rPr lang="en-US" sz="2400" dirty="0" smtClean="0"/>
              <a:t>The first gene therapy was performed on </a:t>
            </a:r>
            <a:r>
              <a:rPr lang="en-US" sz="2400" b="1" dirty="0" smtClean="0">
                <a:solidFill>
                  <a:srgbClr val="0070C0"/>
                </a:solidFill>
              </a:rPr>
              <a:t>1990</a:t>
            </a:r>
          </a:p>
          <a:p>
            <a:pPr lvl="1"/>
            <a:r>
              <a:rPr lang="en-US" sz="2400" dirty="0" smtClean="0"/>
              <a:t>Ashanti </a:t>
            </a:r>
            <a:r>
              <a:rPr lang="en-US" sz="2400" dirty="0" err="1" smtClean="0"/>
              <a:t>DeSilva</a:t>
            </a:r>
            <a:r>
              <a:rPr lang="en-US" sz="2400" dirty="0" smtClean="0"/>
              <a:t> was treated for SCID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Doctors </a:t>
            </a:r>
            <a:r>
              <a:rPr lang="en-US" sz="2400" dirty="0" smtClean="0">
                <a:solidFill>
                  <a:srgbClr val="002060"/>
                </a:solidFill>
              </a:rPr>
              <a:t>removed her white blood cells, inserted the missing gene (</a:t>
            </a:r>
            <a:r>
              <a:rPr lang="en-US" sz="2000" b="1" dirty="0" smtClean="0">
                <a:solidFill>
                  <a:srgbClr val="002060"/>
                </a:solidFill>
              </a:rPr>
              <a:t>Adenosine </a:t>
            </a:r>
            <a:r>
              <a:rPr lang="en-US" sz="2000" b="1" dirty="0" err="1" smtClean="0">
                <a:solidFill>
                  <a:srgbClr val="002060"/>
                </a:solidFill>
              </a:rPr>
              <a:t>deaminase</a:t>
            </a:r>
            <a:r>
              <a:rPr lang="en-US" sz="2400" dirty="0" smtClean="0">
                <a:solidFill>
                  <a:srgbClr val="002060"/>
                </a:solidFill>
              </a:rPr>
              <a:t>) into the WBC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002060"/>
                </a:solidFill>
              </a:rPr>
              <a:t>then put them back into her blood stream.</a:t>
            </a:r>
          </a:p>
          <a:p>
            <a:pPr lvl="1"/>
            <a:r>
              <a:rPr lang="en-US" sz="2400" dirty="0" smtClean="0"/>
              <a:t>This strengthened her immune system</a:t>
            </a:r>
          </a:p>
          <a:p>
            <a:pPr lvl="1"/>
            <a:r>
              <a:rPr lang="en-US" sz="2400" dirty="0" smtClean="0"/>
              <a:t>Only worked for a </a:t>
            </a:r>
            <a:r>
              <a:rPr lang="en-US" sz="2400" b="1" dirty="0" smtClean="0">
                <a:solidFill>
                  <a:srgbClr val="0070C0"/>
                </a:solidFill>
              </a:rPr>
              <a:t>few months.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868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Totipotent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multipotent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unipotent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stem cells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Pluripotent, embryonic stem cells originate as inner mass cells with in a blastocyst. The stem cells can become any tissue in the body, excluding a placenta. Only the morula's cells are totipotent, able to become all tissues and a placenta."/>
          <p:cNvPicPr>
            <a:picLocks noChangeAspect="1" noChangeArrowheads="1"/>
          </p:cNvPicPr>
          <p:nvPr/>
        </p:nvPicPr>
        <p:blipFill>
          <a:blip r:embed="rId2" cstate="print"/>
          <a:srcRect l="2020" t="4051" r="5051" b="4305"/>
          <a:stretch>
            <a:fillRect/>
          </a:stretch>
        </p:blipFill>
        <p:spPr bwMode="auto">
          <a:xfrm>
            <a:off x="71438" y="1285860"/>
            <a:ext cx="8858280" cy="5214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70"/>
            <a:ext cx="8229600" cy="927100"/>
          </a:xfrm>
        </p:spPr>
        <p:txBody>
          <a:bodyPr/>
          <a:lstStyle/>
          <a:p>
            <a:r>
              <a:rPr lang="en-US" sz="2800" dirty="0" smtClean="0"/>
              <a:t>Gene therapy: </a:t>
            </a:r>
            <a:r>
              <a:rPr lang="en-US" sz="2400" dirty="0" smtClean="0"/>
              <a:t>success</a:t>
            </a:r>
            <a:endParaRPr lang="ar-J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585791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Problem:</a:t>
            </a:r>
            <a:r>
              <a:rPr lang="en-US" sz="1800" dirty="0" smtClean="0"/>
              <a:t> </a:t>
            </a:r>
            <a:r>
              <a:rPr lang="en-US" sz="1800" dirty="0" err="1" smtClean="0"/>
              <a:t>restenosis</a:t>
            </a:r>
            <a:r>
              <a:rPr lang="en-US" sz="1800" dirty="0" smtClean="0"/>
              <a:t> of coronary arteries after they have been opened by coronary bypass surgery. 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Treatment:</a:t>
            </a:r>
            <a:r>
              <a:rPr lang="en-US" sz="1800" dirty="0" smtClean="0"/>
              <a:t> 13 patients with </a:t>
            </a:r>
            <a:r>
              <a:rPr lang="en-US" sz="1800" dirty="0" err="1" smtClean="0"/>
              <a:t>restenosis</a:t>
            </a:r>
            <a:r>
              <a:rPr lang="en-US" sz="1800" dirty="0" smtClean="0"/>
              <a:t> were injected in the heart with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encoding vascular endothelial growth factor</a:t>
            </a:r>
            <a:r>
              <a:rPr lang="en-US" sz="1800" dirty="0" smtClean="0"/>
              <a:t>, which stimulate angiogenesis (vessel formation). </a:t>
            </a:r>
            <a:r>
              <a:rPr lang="en-US" sz="1800" b="1" dirty="0" smtClean="0">
                <a:solidFill>
                  <a:srgbClr val="0070C0"/>
                </a:solidFill>
              </a:rPr>
              <a:t>Result:</a:t>
            </a:r>
            <a:r>
              <a:rPr lang="en-US" sz="1800" dirty="0" smtClean="0"/>
              <a:t> all patients had improved heart function. 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Gene therapy: failure </a:t>
            </a:r>
            <a:endParaRPr lang="en-US" sz="2000" dirty="0" smtClean="0"/>
          </a:p>
          <a:p>
            <a:r>
              <a:rPr lang="en-US" sz="1800" dirty="0" smtClean="0"/>
              <a:t>Four children have developed </a:t>
            </a:r>
            <a:r>
              <a:rPr lang="en-US" sz="1800" b="1" dirty="0" smtClean="0">
                <a:solidFill>
                  <a:srgbClr val="0070C0"/>
                </a:solidFill>
              </a:rPr>
              <a:t>cancer</a:t>
            </a:r>
            <a:r>
              <a:rPr lang="en-US" sz="1800" dirty="0" smtClean="0"/>
              <a:t> due to a retrovirus gene therapy vector.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Bone grafts</a:t>
            </a:r>
          </a:p>
          <a:p>
            <a:r>
              <a:rPr lang="en-US" sz="1800" dirty="0" smtClean="0"/>
              <a:t>Bone cancers, as </a:t>
            </a:r>
            <a:r>
              <a:rPr lang="en-US" sz="1800" dirty="0" err="1" smtClean="0"/>
              <a:t>osteosarcoma</a:t>
            </a:r>
            <a:r>
              <a:rPr lang="en-US" sz="1800" dirty="0" smtClean="0"/>
              <a:t>, are treated by removing the diseased bone and replacing it with a donated section of bone from a dead body. </a:t>
            </a:r>
          </a:p>
          <a:p>
            <a:r>
              <a:rPr lang="en-US" sz="1800" b="1" dirty="0" smtClean="0"/>
              <a:t>In mice</a:t>
            </a:r>
            <a:r>
              <a:rPr lang="en-US" sz="1800" dirty="0" smtClean="0"/>
              <a:t>. They found that the transplanted “dead” bone did not express two key genes normally expressed in bone, </a:t>
            </a:r>
            <a:r>
              <a:rPr lang="en-US" sz="1800" b="1" i="1" dirty="0" smtClean="0">
                <a:solidFill>
                  <a:srgbClr val="0070C0"/>
                </a:solidFill>
              </a:rPr>
              <a:t>RANKL</a:t>
            </a:r>
            <a:r>
              <a:rPr lang="en-US" sz="1800" i="1" dirty="0" smtClean="0"/>
              <a:t> </a:t>
            </a:r>
            <a:r>
              <a:rPr lang="en-US" sz="1800" dirty="0" smtClean="0"/>
              <a:t>and </a:t>
            </a:r>
            <a:r>
              <a:rPr lang="en-US" sz="1800" b="1" i="1" dirty="0" smtClean="0">
                <a:solidFill>
                  <a:srgbClr val="0070C0"/>
                </a:solidFill>
              </a:rPr>
              <a:t>VEGF</a:t>
            </a:r>
            <a:r>
              <a:rPr lang="en-US" sz="1800" dirty="0" smtClean="0"/>
              <a:t>. </a:t>
            </a:r>
          </a:p>
          <a:p>
            <a:pPr lvl="0"/>
            <a:r>
              <a:rPr lang="en-US" sz="1800" dirty="0" smtClean="0"/>
              <a:t>To do this, </a:t>
            </a:r>
            <a:r>
              <a:rPr lang="en-US" sz="1800" b="1" dirty="0" smtClean="0"/>
              <a:t>they inserted the </a:t>
            </a:r>
            <a:r>
              <a:rPr lang="en-US" sz="1800" b="1" i="1" dirty="0" smtClean="0">
                <a:solidFill>
                  <a:srgbClr val="0070C0"/>
                </a:solidFill>
              </a:rPr>
              <a:t>RANKL</a:t>
            </a:r>
            <a:r>
              <a:rPr lang="en-US" sz="1800" b="1" dirty="0" smtClean="0"/>
              <a:t> and </a:t>
            </a:r>
            <a:r>
              <a:rPr lang="en-US" sz="1800" b="1" i="1" dirty="0" smtClean="0">
                <a:solidFill>
                  <a:srgbClr val="0070C0"/>
                </a:solidFill>
              </a:rPr>
              <a:t>VEGF genes </a:t>
            </a:r>
            <a:r>
              <a:rPr lang="en-US" sz="1800" b="1" dirty="0" smtClean="0"/>
              <a:t>into a modified, harmless </a:t>
            </a:r>
            <a:r>
              <a:rPr lang="en-US" sz="1800" b="1" dirty="0" smtClean="0">
                <a:solidFill>
                  <a:srgbClr val="FF0000"/>
                </a:solidFill>
              </a:rPr>
              <a:t>virus</a:t>
            </a:r>
            <a:r>
              <a:rPr lang="en-US" sz="1800" dirty="0" smtClean="0"/>
              <a:t>. This virus was then </a:t>
            </a:r>
            <a:r>
              <a:rPr lang="en-US" sz="1800" b="1" dirty="0" smtClean="0"/>
              <a:t>applied</a:t>
            </a:r>
            <a:r>
              <a:rPr lang="en-US" sz="1800" dirty="0" smtClean="0"/>
              <a:t> in a paste </a:t>
            </a:r>
            <a:r>
              <a:rPr lang="en-US" sz="1800" b="1" dirty="0" smtClean="0"/>
              <a:t>directly onto the mouse bone graft during surgery. </a:t>
            </a:r>
            <a:r>
              <a:rPr lang="en-US" sz="1800" dirty="0" smtClean="0"/>
              <a:t>The viral vector was absorbed into the tissue surrounding the dead bone graft</a:t>
            </a:r>
            <a:r>
              <a:rPr lang="en-US" sz="1800" dirty="0" smtClean="0">
                <a:solidFill>
                  <a:srgbClr val="C00000"/>
                </a:solidFill>
              </a:rPr>
              <a:t>, activating the </a:t>
            </a:r>
            <a:r>
              <a:rPr lang="en-US" sz="1800" i="1" dirty="0" smtClean="0">
                <a:solidFill>
                  <a:srgbClr val="C00000"/>
                </a:solidFill>
              </a:rPr>
              <a:t>RANKL</a:t>
            </a:r>
            <a:r>
              <a:rPr lang="en-US" sz="1800" dirty="0" smtClean="0">
                <a:solidFill>
                  <a:srgbClr val="C00000"/>
                </a:solidFill>
              </a:rPr>
              <a:t> and </a:t>
            </a:r>
            <a:r>
              <a:rPr lang="en-US" sz="1800" i="1" dirty="0" smtClean="0">
                <a:solidFill>
                  <a:srgbClr val="C00000"/>
                </a:solidFill>
              </a:rPr>
              <a:t>VEGF</a:t>
            </a:r>
            <a:r>
              <a:rPr lang="en-US" sz="1800" dirty="0" smtClean="0">
                <a:solidFill>
                  <a:srgbClr val="C00000"/>
                </a:solidFill>
              </a:rPr>
              <a:t> genes</a:t>
            </a:r>
            <a:r>
              <a:rPr lang="en-US" sz="1800" dirty="0" smtClean="0"/>
              <a:t>.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 the mouse’s body began to treat the bone graft as if it was its own tissue.</a:t>
            </a:r>
            <a:r>
              <a:rPr lang="en-US" sz="1800" dirty="0" smtClean="0"/>
              <a:t>   New blood vessels began to grow around the graft and the dead bone was converted to new, healthy bone.</a:t>
            </a:r>
            <a:endParaRPr lang="en-US" sz="2400" dirty="0" smtClean="0"/>
          </a:p>
          <a:p>
            <a:endParaRPr lang="ar-JO" sz="20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7146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/>
              <a:t>Problems with Gene Therapy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85794"/>
            <a:ext cx="8358246" cy="53117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Short Lived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Hard to rapidly integrate therapeutic DNA into genome and rapidly dividing nature of cells prevent gene therapy from long time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Would have to have multiple rounds of therapy</a:t>
            </a:r>
          </a:p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 Immune Response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new things introduced leads to immune </a:t>
            </a:r>
            <a:r>
              <a:rPr lang="en-US" sz="2200" dirty="0" smtClean="0"/>
              <a:t>response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Viral Vectors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patient could have toxic, immune, inflammatory response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also may cause disease once inside</a:t>
            </a:r>
          </a:p>
          <a:p>
            <a:pPr>
              <a:lnSpc>
                <a:spcPct val="80000"/>
              </a:lnSpc>
            </a:pPr>
            <a:r>
              <a:rPr lang="en-US" sz="2200" b="1" u="sng" dirty="0" err="1">
                <a:solidFill>
                  <a:srgbClr val="0070C0"/>
                </a:solidFill>
              </a:rPr>
              <a:t>Multigene</a:t>
            </a:r>
            <a:r>
              <a:rPr lang="en-US" sz="2200" b="1" u="sng" dirty="0">
                <a:solidFill>
                  <a:srgbClr val="0070C0"/>
                </a:solidFill>
              </a:rPr>
              <a:t> Disorders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Heart disease, high blood pressure</a:t>
            </a:r>
            <a:r>
              <a:rPr lang="en-US" sz="2200" dirty="0" smtClean="0"/>
              <a:t>, </a:t>
            </a:r>
            <a:r>
              <a:rPr lang="en-US" sz="2200" dirty="0"/>
              <a:t>and diabetes are hard to treat because you need to introduce more than one gene</a:t>
            </a:r>
          </a:p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May induce a tumor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if integrated in a tumor suppressor gene because </a:t>
            </a:r>
            <a:r>
              <a:rPr lang="en-US" sz="2200" dirty="0" err="1"/>
              <a:t>insertional</a:t>
            </a:r>
            <a:r>
              <a:rPr lang="en-US" sz="2200" dirty="0"/>
              <a:t> </a:t>
            </a:r>
            <a:r>
              <a:rPr lang="en-US" sz="2200" dirty="0" smtClean="0"/>
              <a:t>mutagenesis.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3643306" y="5715016"/>
            <a:ext cx="5286412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Thank you &amp;</a:t>
            </a:r>
            <a:r>
              <a:rPr kumimoji="0" lang="en-US" sz="3600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0" cap="none" spc="0" normalizeH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best wishes</a:t>
            </a:r>
            <a:endParaRPr kumimoji="0" lang="en-US" sz="3600" i="0" u="none" strike="noStrike" kern="0" cap="none" spc="0" normalizeH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baseline="0" dirty="0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Dr. </a:t>
            </a:r>
            <a:r>
              <a:rPr lang="en-US" sz="3600" kern="0" baseline="0" dirty="0" err="1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Eman</a:t>
            </a:r>
            <a:r>
              <a:rPr lang="en-US" sz="3600" kern="0" baseline="0" dirty="0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en-US" sz="3600" kern="0" baseline="0" dirty="0" err="1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Shaat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Specialization of Stem Cells: Differentiation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32"/>
            <a:ext cx="8415366" cy="564357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200" b="1" u="sng" dirty="0" smtClean="0">
                <a:solidFill>
                  <a:srgbClr val="0070C0"/>
                </a:solidFill>
              </a:rPr>
              <a:t>Differentiation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r>
              <a:rPr lang="en-US" sz="2200" dirty="0" smtClean="0"/>
              <a:t>unspecialized stem cells give rise to specialized (differentiated) cells in response to external and internal signals</a:t>
            </a:r>
          </a:p>
          <a:p>
            <a:r>
              <a:rPr lang="en-US" sz="2200" b="1" u="sng" dirty="0" smtClean="0">
                <a:solidFill>
                  <a:srgbClr val="C00000"/>
                </a:solidFill>
              </a:rPr>
              <a:t>Internal signals</a:t>
            </a:r>
            <a:r>
              <a:rPr lang="en-US" sz="22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 smtClean="0"/>
              <a:t>turn on specific genes causing differential gene expression. The decision of a stem to self-renew or differentiate is regulated by a complex set of factors, including: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Transcription factors: as Oct4 (</a:t>
            </a:r>
            <a:r>
              <a:rPr lang="en-US" sz="2000" dirty="0" err="1" smtClean="0"/>
              <a:t>octamer</a:t>
            </a:r>
            <a:r>
              <a:rPr lang="en-US" sz="2000" dirty="0" smtClean="0"/>
              <a:t>-binding transcription factor 4), Sox2 (sex determining region Y box 2) which play a central role in the maintenance of “</a:t>
            </a:r>
            <a:r>
              <a:rPr lang="en-US" sz="2000" dirty="0" err="1" smtClean="0"/>
              <a:t>stemness</a:t>
            </a:r>
            <a:r>
              <a:rPr lang="en-US" sz="2000" dirty="0" smtClean="0"/>
              <a:t>”.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Chromatin modifications. 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Signaling pathways.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MicroRNAs</a:t>
            </a:r>
            <a:r>
              <a:rPr lang="en-US" sz="2000" dirty="0" smtClean="0"/>
              <a:t> (</a:t>
            </a:r>
            <a:r>
              <a:rPr lang="en-US" sz="2000" dirty="0" err="1" smtClean="0"/>
              <a:t>miRNAs</a:t>
            </a:r>
            <a:r>
              <a:rPr lang="en-US" sz="2000" dirty="0" smtClean="0"/>
              <a:t>) which are small, non-coding RNAs regulating gene expression at the post-transcriptional level by: - mRNA degradation     or        - translational repression.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u="sng" dirty="0" smtClean="0">
                <a:solidFill>
                  <a:srgbClr val="C00000"/>
                </a:solidFill>
              </a:rPr>
              <a:t>External signals  (stem cell niche):</a:t>
            </a:r>
          </a:p>
          <a:p>
            <a:pPr lvl="0">
              <a:buNone/>
            </a:pPr>
            <a:r>
              <a:rPr lang="en-US" sz="2200" dirty="0" smtClean="0"/>
              <a:t>-</a:t>
            </a:r>
            <a:r>
              <a:rPr lang="en-US" sz="2000" dirty="0" smtClean="0"/>
              <a:t>Chemicals secreted by other cells such as growth factors, cytokines,..</a:t>
            </a:r>
          </a:p>
          <a:p>
            <a:pPr lvl="0">
              <a:buNone/>
            </a:pPr>
            <a:r>
              <a:rPr lang="en-US" sz="2000" dirty="0" smtClean="0"/>
              <a:t>- Physical contact with neighboring cells.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err="1" smtClean="0"/>
              <a:t>MicroRNAs</a:t>
            </a:r>
            <a:r>
              <a:rPr lang="en-US" sz="2800" dirty="0" smtClean="0"/>
              <a:t> regulating ESC self-renewal and differentiation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85860"/>
            <a:ext cx="8258204" cy="5311757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2400" b="1" dirty="0" err="1" smtClean="0">
                <a:solidFill>
                  <a:srgbClr val="C00000"/>
                </a:solidFill>
              </a:rPr>
              <a:t>miRNA</a:t>
            </a:r>
            <a:r>
              <a:rPr lang="en-US" sz="2400" b="1" dirty="0" smtClean="0">
                <a:solidFill>
                  <a:srgbClr val="C00000"/>
                </a:solidFill>
              </a:rPr>
              <a:t> 290–295 cluster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are highly expressed in ESC. These </a:t>
            </a:r>
            <a:r>
              <a:rPr lang="en-US" sz="2400" dirty="0" err="1" smtClean="0"/>
              <a:t>miRNAs</a:t>
            </a:r>
            <a:r>
              <a:rPr lang="en-US" sz="2400" dirty="0" smtClean="0"/>
              <a:t> promote ESC proliferation by facilitating the G1 to S transition in the cell cycle, and are therefore considered to have a role 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ESC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pluripotency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miR-145</a:t>
            </a:r>
            <a:r>
              <a:rPr lang="en-US" sz="2400" dirty="0" smtClean="0"/>
              <a:t> expression is highly up-regulated during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ESC differentiation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C00000"/>
                </a:solidFill>
              </a:rPr>
              <a:t>miR-145: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inhibits ESC self-renewal.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induces differentiation.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miR-133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miR-1</a:t>
            </a:r>
            <a:r>
              <a:rPr lang="en-US" sz="2400" dirty="0" smtClean="0"/>
              <a:t> are essential for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ESCs into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cardiomyocytes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miR-9</a:t>
            </a:r>
            <a:r>
              <a:rPr lang="en-US" sz="2400" dirty="0" smtClean="0"/>
              <a:t> promotes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 into neuronal progenitors </a:t>
            </a:r>
          </a:p>
          <a:p>
            <a:pPr lvl="0"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3074"/>
            <a:ext cx="8229600" cy="927100"/>
          </a:xfrm>
        </p:spPr>
        <p:txBody>
          <a:bodyPr/>
          <a:lstStyle/>
          <a:p>
            <a:pPr lvl="0"/>
            <a:r>
              <a:rPr lang="en-US" sz="3600" dirty="0" smtClean="0"/>
              <a:t>Types: </a:t>
            </a:r>
            <a:r>
              <a:rPr lang="en-US" sz="2400" b="0" dirty="0" smtClean="0">
                <a:solidFill>
                  <a:srgbClr val="002060"/>
                </a:solidFill>
              </a:rPr>
              <a:t>According to their potency (Differentiation capability), stem cells can be classified into: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 sz="2800" b="1" u="sng" dirty="0" err="1" smtClean="0">
                <a:solidFill>
                  <a:schemeClr val="tx2"/>
                </a:solidFill>
              </a:rPr>
              <a:t>Totipotent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stem cells: </a:t>
            </a:r>
          </a:p>
          <a:p>
            <a:pPr marL="457200" indent="-457200"/>
            <a:r>
              <a:rPr lang="en-US" sz="2400" b="1" u="sng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/>
              <a:t>totipotent</a:t>
            </a:r>
            <a:r>
              <a:rPr lang="en-US" sz="2400" dirty="0" smtClean="0"/>
              <a:t> means entire because it has the potential to </a:t>
            </a:r>
            <a:r>
              <a:rPr lang="en-US" sz="2400" b="1" i="1" dirty="0" smtClean="0">
                <a:solidFill>
                  <a:srgbClr val="00B050"/>
                </a:solidFill>
              </a:rPr>
              <a:t>generate all the cells and tissues </a:t>
            </a:r>
            <a:r>
              <a:rPr lang="en-US" sz="2400" dirty="0" smtClean="0"/>
              <a:t>that make up an embryo. </a:t>
            </a:r>
          </a:p>
          <a:p>
            <a:pPr lvl="0"/>
            <a:r>
              <a:rPr lang="en-US" sz="2400" dirty="0" smtClean="0"/>
              <a:t>Such cells can </a:t>
            </a:r>
            <a:r>
              <a:rPr lang="en-US" sz="2400" b="1" i="1" dirty="0" smtClean="0">
                <a:solidFill>
                  <a:srgbClr val="00B050"/>
                </a:solidFill>
              </a:rPr>
              <a:t>construct a complete, viable, </a:t>
            </a:r>
            <a:r>
              <a:rPr lang="en-US" sz="2400" dirty="0" smtClean="0"/>
              <a:t>organism. </a:t>
            </a:r>
          </a:p>
          <a:p>
            <a:pPr lvl="0"/>
            <a:r>
              <a:rPr lang="en-US" sz="2400" dirty="0" smtClean="0"/>
              <a:t>These cells are produced from the </a:t>
            </a:r>
            <a:r>
              <a:rPr lang="en-US" sz="2400" u="sng" dirty="0" smtClean="0"/>
              <a:t>fusion of an egg and sperm </a:t>
            </a:r>
            <a:r>
              <a:rPr lang="en-US" sz="2400" dirty="0" smtClean="0"/>
              <a:t>cell. </a:t>
            </a:r>
          </a:p>
          <a:p>
            <a:pPr lvl="0"/>
            <a:r>
              <a:rPr lang="en-US" sz="2400" dirty="0" smtClean="0"/>
              <a:t> Only the cells produced by the </a:t>
            </a:r>
            <a:r>
              <a:rPr lang="en-US" sz="2400" b="1" i="1" dirty="0" smtClean="0">
                <a:solidFill>
                  <a:srgbClr val="00B050"/>
                </a:solidFill>
              </a:rPr>
              <a:t>first few divisions </a:t>
            </a:r>
            <a:r>
              <a:rPr lang="en-US" sz="2400" dirty="0" smtClean="0"/>
              <a:t>of the fertilized egg (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morula's</a:t>
            </a:r>
            <a:r>
              <a:rPr lang="en-US" sz="2400" b="1" u="sng" dirty="0" smtClean="0">
                <a:solidFill>
                  <a:srgbClr val="00B050"/>
                </a:solidFill>
              </a:rPr>
              <a:t> cells</a:t>
            </a:r>
            <a:r>
              <a:rPr lang="en-US" sz="2400" dirty="0" smtClean="0"/>
              <a:t>) are </a:t>
            </a:r>
            <a:r>
              <a:rPr lang="en-US" sz="2400" dirty="0" err="1" smtClean="0"/>
              <a:t>totipotent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2.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Pluripotent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stem cells:</a:t>
            </a:r>
          </a:p>
          <a:p>
            <a:r>
              <a:rPr lang="en-US" sz="2200" dirty="0" err="1" smtClean="0"/>
              <a:t>Pluri</a:t>
            </a:r>
            <a:r>
              <a:rPr lang="en-US" sz="2200" dirty="0" smtClean="0"/>
              <a:t>” means </a:t>
            </a:r>
            <a:r>
              <a:rPr lang="en-US" sz="2200" b="1" i="1" dirty="0" smtClean="0">
                <a:solidFill>
                  <a:srgbClr val="00B050"/>
                </a:solidFill>
              </a:rPr>
              <a:t>several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or many. </a:t>
            </a:r>
          </a:p>
          <a:p>
            <a:r>
              <a:rPr lang="en-US" sz="2200" dirty="0" smtClean="0"/>
              <a:t>They are the </a:t>
            </a:r>
            <a:r>
              <a:rPr lang="en-US" sz="2200" b="1" i="1" dirty="0" smtClean="0">
                <a:solidFill>
                  <a:srgbClr val="00B050"/>
                </a:solidFill>
              </a:rPr>
              <a:t>descendants of </a:t>
            </a:r>
            <a:r>
              <a:rPr lang="en-US" sz="2200" b="1" i="1" dirty="0" err="1" smtClean="0">
                <a:solidFill>
                  <a:srgbClr val="00B050"/>
                </a:solidFill>
              </a:rPr>
              <a:t>totipotent</a:t>
            </a:r>
            <a:r>
              <a:rPr lang="en-US" sz="2200" b="1" i="1" dirty="0" smtClean="0">
                <a:solidFill>
                  <a:srgbClr val="00B050"/>
                </a:solidFill>
              </a:rPr>
              <a:t> cells</a:t>
            </a:r>
            <a:r>
              <a:rPr lang="en-US" sz="2200" dirty="0" smtClean="0"/>
              <a:t>, derived from the inner cell mass of the </a:t>
            </a:r>
            <a:r>
              <a:rPr lang="en-US" sz="2200" b="1" u="sng" dirty="0" err="1" smtClean="0"/>
              <a:t>blastocyst</a:t>
            </a:r>
            <a:endParaRPr lang="en-US" sz="2200" b="1" u="sng" dirty="0" smtClean="0"/>
          </a:p>
          <a:p>
            <a:r>
              <a:rPr lang="en-US" sz="2200" dirty="0" smtClean="0"/>
              <a:t> can </a:t>
            </a:r>
            <a:r>
              <a:rPr lang="en-US" sz="2200" b="1" i="1" dirty="0" smtClean="0">
                <a:solidFill>
                  <a:srgbClr val="00B050"/>
                </a:solidFill>
              </a:rPr>
              <a:t>differentiate </a:t>
            </a:r>
            <a:r>
              <a:rPr lang="en-US" sz="2200" dirty="0" smtClean="0"/>
              <a:t>into all derivatives of the three primary germ layers: ectoderm, endoderm, and mesoderm. </a:t>
            </a:r>
          </a:p>
          <a:p>
            <a:r>
              <a:rPr lang="en-US" sz="2200" dirty="0" smtClean="0"/>
              <a:t>These include each of the more than 220 cell types in the adult body. </a:t>
            </a:r>
          </a:p>
          <a:p>
            <a:r>
              <a:rPr lang="en-US" sz="2200" dirty="0" smtClean="0"/>
              <a:t>Although the cells of the inner cell mass can form virtually every type of tissue found in the human body, </a:t>
            </a:r>
            <a:r>
              <a:rPr lang="en-US" sz="2200" b="1" i="1" dirty="0" smtClean="0">
                <a:solidFill>
                  <a:srgbClr val="00B050"/>
                </a:solidFill>
              </a:rPr>
              <a:t>they cannot form an organism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Pluripotent</a:t>
            </a:r>
            <a:r>
              <a:rPr lang="en-US" sz="2200" dirty="0" smtClean="0"/>
              <a:t> stem cells undergo further specialization into </a:t>
            </a:r>
            <a:r>
              <a:rPr lang="en-US" sz="2200" dirty="0" err="1" smtClean="0"/>
              <a:t>multipotent</a:t>
            </a:r>
            <a:r>
              <a:rPr lang="en-US" sz="2200" dirty="0" smtClean="0"/>
              <a:t> progenitor cells.</a:t>
            </a:r>
          </a:p>
          <a:p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Types:</a:t>
            </a:r>
            <a:r>
              <a:rPr lang="en-US" sz="4000" dirty="0" smtClean="0"/>
              <a:t> </a:t>
            </a:r>
            <a:r>
              <a:rPr lang="en-US" sz="2400" b="0" dirty="0" smtClean="0">
                <a:solidFill>
                  <a:srgbClr val="002060"/>
                </a:solidFill>
              </a:rPr>
              <a:t>According to their potency (Differentiation capability), stem cells can be classified into: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3724</TotalTime>
  <Words>4140</Words>
  <Application>Microsoft Office PowerPoint</Application>
  <PresentationFormat>On-screen Show (4:3)</PresentationFormat>
  <Paragraphs>465</Paragraphs>
  <Slides>51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580TGp_general_light_ani</vt:lpstr>
      <vt:lpstr>Lecture 1 ( 51 slides) Treatment of genetic diseases</vt:lpstr>
      <vt:lpstr>I. Stem cells</vt:lpstr>
      <vt:lpstr>Slide 3</vt:lpstr>
      <vt:lpstr>Stem cell differentiation </vt:lpstr>
      <vt:lpstr>Totipotent, multipotent, unipotent stem cells</vt:lpstr>
      <vt:lpstr>Specialization of Stem Cells: Differentiation</vt:lpstr>
      <vt:lpstr>MicroRNAs regulating ESC self-renewal and differentiation</vt:lpstr>
      <vt:lpstr>Types: According to their potency (Differentiation capability), stem cells can be classified into:  </vt:lpstr>
      <vt:lpstr>Types: According to their potency (Differentiation capability), stem cells can be classified into: </vt:lpstr>
      <vt:lpstr>Types: According to their potency (Differentiation capability), stem cells can be classified into: </vt:lpstr>
      <vt:lpstr>Slide 11</vt:lpstr>
      <vt:lpstr>Progenitor cells</vt:lpstr>
      <vt:lpstr>Physiological functions of stem cells</vt:lpstr>
      <vt:lpstr>Stem cell niche: definition, site</vt:lpstr>
      <vt:lpstr>Players in stem cell niche</vt:lpstr>
      <vt:lpstr>Slide 16</vt:lpstr>
      <vt:lpstr>Slide 17</vt:lpstr>
      <vt:lpstr>Stem cell choice??</vt:lpstr>
      <vt:lpstr>Alternate Stem Cell Fates</vt:lpstr>
      <vt:lpstr>Asymmetric division in stem cells and progenitors </vt:lpstr>
      <vt:lpstr>Players in stem cell niche</vt:lpstr>
      <vt:lpstr>Stem cells &amp; niche: relation.</vt:lpstr>
      <vt:lpstr>SOURCES OF STEM CELLS FOR clinical application  1. Embryonic stem cells (ES cells): </vt:lpstr>
      <vt:lpstr>Slide 24</vt:lpstr>
      <vt:lpstr>1. Embryonic Stem Cells (ESC): sources: </vt:lpstr>
      <vt:lpstr>Slide 26</vt:lpstr>
      <vt:lpstr>1. Embryonic Stem Cells (ESC):  sources:</vt:lpstr>
      <vt:lpstr>Slide 28</vt:lpstr>
      <vt:lpstr>Difficulties &amp; Challenges: The limited use of ES cells is due to: </vt:lpstr>
      <vt:lpstr>SOURCES OF STEM CELLS FOR clinical application  2. Adult stem cells</vt:lpstr>
      <vt:lpstr>Tissue stem cells:  </vt:lpstr>
      <vt:lpstr>SOURCES OF STEM CELLS FOR clinical application  Amniotic fluid stem cells:</vt:lpstr>
      <vt:lpstr>SOURCES OF STEM CELLS FOR clinical application  Induced pluripotent stem cell (iPS cells)</vt:lpstr>
      <vt:lpstr>Slide 34</vt:lpstr>
      <vt:lpstr>Embryonic      vs     Adult Stem Cells</vt:lpstr>
      <vt:lpstr>Stem cells and their clinical applications</vt:lpstr>
      <vt:lpstr>       II. Gene therapy What is Gene Therapy?</vt:lpstr>
      <vt:lpstr>How is gene therapy done?</vt:lpstr>
      <vt:lpstr>Gene therapy</vt:lpstr>
      <vt:lpstr>Gene Therapy: principle</vt:lpstr>
      <vt:lpstr>Types: Somatic &amp; Germ</vt:lpstr>
      <vt:lpstr>Gene therapy: techniques</vt:lpstr>
      <vt:lpstr>In vivo gene therapy</vt:lpstr>
      <vt:lpstr>Routes of delivery of genes into humans:  1. Non viral options </vt:lpstr>
      <vt:lpstr>Routes of delivery of genes into humans:  2. Viruses as  Vectors</vt:lpstr>
      <vt:lpstr>Slide 46</vt:lpstr>
      <vt:lpstr>b. Retroviruses</vt:lpstr>
      <vt:lpstr>Vector: Advantages and Disadvantages</vt:lpstr>
      <vt:lpstr>Applications - trials</vt:lpstr>
      <vt:lpstr>Gene therapy: success</vt:lpstr>
      <vt:lpstr>Problems with Gene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emans</cp:lastModifiedBy>
  <cp:revision>665</cp:revision>
  <dcterms:created xsi:type="dcterms:W3CDTF">2013-11-26T13:19:47Z</dcterms:created>
  <dcterms:modified xsi:type="dcterms:W3CDTF">2019-02-12T12:48:25Z</dcterms:modified>
</cp:coreProperties>
</file>