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 id="2147483738" r:id="rId2"/>
  </p:sldMasterIdLst>
  <p:sldIdLst>
    <p:sldId id="256" r:id="rId3"/>
    <p:sldId id="340" r:id="rId4"/>
    <p:sldId id="257" r:id="rId5"/>
    <p:sldId id="258" r:id="rId6"/>
    <p:sldId id="342" r:id="rId7"/>
    <p:sldId id="343" r:id="rId8"/>
    <p:sldId id="345" r:id="rId9"/>
    <p:sldId id="344" r:id="rId10"/>
    <p:sldId id="269" r:id="rId11"/>
    <p:sldId id="346" r:id="rId12"/>
    <p:sldId id="279" r:id="rId13"/>
    <p:sldId id="281" r:id="rId14"/>
    <p:sldId id="347" r:id="rId15"/>
    <p:sldId id="286" r:id="rId16"/>
    <p:sldId id="287" r:id="rId17"/>
    <p:sldId id="288" r:id="rId18"/>
    <p:sldId id="297" r:id="rId19"/>
    <p:sldId id="298" r:id="rId20"/>
    <p:sldId id="299" r:id="rId21"/>
    <p:sldId id="300" r:id="rId22"/>
    <p:sldId id="302" r:id="rId23"/>
    <p:sldId id="348" r:id="rId24"/>
    <p:sldId id="303" r:id="rId25"/>
    <p:sldId id="309" r:id="rId26"/>
    <p:sldId id="341" r:id="rId27"/>
    <p:sldId id="349" r:id="rId28"/>
    <p:sldId id="304" r:id="rId29"/>
    <p:sldId id="350" r:id="rId30"/>
    <p:sldId id="307" r:id="rId31"/>
    <p:sldId id="351" r:id="rId32"/>
    <p:sldId id="310" r:id="rId33"/>
    <p:sldId id="311" r:id="rId34"/>
    <p:sldId id="312" r:id="rId35"/>
    <p:sldId id="313" r:id="rId36"/>
    <p:sldId id="314" r:id="rId37"/>
    <p:sldId id="315" r:id="rId38"/>
    <p:sldId id="316" r:id="rId39"/>
    <p:sldId id="317" r:id="rId40"/>
    <p:sldId id="328" r:id="rId41"/>
    <p:sldId id="318" r:id="rId42"/>
    <p:sldId id="319" r:id="rId43"/>
    <p:sldId id="320" r:id="rId44"/>
    <p:sldId id="321" r:id="rId45"/>
    <p:sldId id="322" r:id="rId46"/>
    <p:sldId id="323" r:id="rId47"/>
    <p:sldId id="324" r:id="rId48"/>
    <p:sldId id="325" r:id="rId49"/>
    <p:sldId id="326" r:id="rId50"/>
    <p:sldId id="327" r:id="rId51"/>
    <p:sldId id="293" r:id="rId52"/>
    <p:sldId id="329" r:id="rId53"/>
    <p:sldId id="330" r:id="rId54"/>
    <p:sldId id="331" r:id="rId55"/>
    <p:sldId id="332" r:id="rId56"/>
    <p:sldId id="333" r:id="rId57"/>
    <p:sldId id="334" r:id="rId58"/>
    <p:sldId id="335" r:id="rId59"/>
    <p:sldId id="336" r:id="rId60"/>
    <p:sldId id="337" r:id="rId61"/>
    <p:sldId id="339" r:id="rId62"/>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03" autoAdjust="0"/>
    <p:restoredTop sz="94660"/>
  </p:normalViewPr>
  <p:slideViewPr>
    <p:cSldViewPr>
      <p:cViewPr varScale="1">
        <p:scale>
          <a:sx n="85" d="100"/>
          <a:sy n="85" d="100"/>
        </p:scale>
        <p:origin x="1248"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2/17/2021</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5" name="Oval 8"/>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6" name="Date Placeholder 6"/>
          <p:cNvSpPr>
            <a:spLocks noGrp="1"/>
          </p:cNvSpPr>
          <p:nvPr>
            <p:ph type="dt" sz="half" idx="10"/>
          </p:nvPr>
        </p:nvSpPr>
        <p:spPr/>
        <p:txBody>
          <a:bodyPr/>
          <a:lstStyle>
            <a:lvl1pPr>
              <a:defRPr/>
            </a:lvl1pPr>
            <a:extLst/>
          </a:lstStyle>
          <a:p>
            <a:pPr>
              <a:defRPr/>
            </a:pPr>
            <a:fld id="{37B4B73B-8F8E-4E2E-9B60-5B63DA513BF7}" type="datetimeFigureOut">
              <a:rPr lang="en-US"/>
              <a:pPr>
                <a:defRPr/>
              </a:pPr>
              <a:t>2/17/2021</a:t>
            </a:fld>
            <a:endParaRPr lang="en-US"/>
          </a:p>
        </p:txBody>
      </p:sp>
      <p:sp>
        <p:nvSpPr>
          <p:cNvPr id="7" name="Footer Placeholder 19"/>
          <p:cNvSpPr>
            <a:spLocks noGrp="1"/>
          </p:cNvSpPr>
          <p:nvPr>
            <p:ph type="ftr" sz="quarter" idx="11"/>
          </p:nvPr>
        </p:nvSpPr>
        <p:spPr/>
        <p:txBody>
          <a:bodyPr/>
          <a:lstStyle>
            <a:lvl1pPr>
              <a:defRPr/>
            </a:lvl1pPr>
            <a:extLst/>
          </a:lstStyle>
          <a:p>
            <a:pPr>
              <a:defRPr/>
            </a:pPr>
            <a:endParaRPr lang="en-US"/>
          </a:p>
        </p:txBody>
      </p:sp>
      <p:sp>
        <p:nvSpPr>
          <p:cNvPr id="8" name="Slide Number Placeholder 9"/>
          <p:cNvSpPr>
            <a:spLocks noGrp="1"/>
          </p:cNvSpPr>
          <p:nvPr>
            <p:ph type="sldNum" sz="quarter" idx="12"/>
          </p:nvPr>
        </p:nvSpPr>
        <p:spPr/>
        <p:txBody>
          <a:bodyPr/>
          <a:lstStyle>
            <a:lvl1pPr>
              <a:defRPr/>
            </a:lvl1pPr>
            <a:extLst/>
          </a:lstStyle>
          <a:p>
            <a:pPr>
              <a:defRPr/>
            </a:pPr>
            <a:fld id="{A66DE69F-1BBB-4215-B82D-CDB58D29AEFE}" type="slidenum">
              <a:rPr lang="en-US"/>
              <a:pPr>
                <a:defRPr/>
              </a:pPr>
              <a:t>‹#›</a:t>
            </a:fld>
            <a:endParaRPr lang="en-US"/>
          </a:p>
        </p:txBody>
      </p:sp>
    </p:spTree>
    <p:extLst>
      <p:ext uri="{BB962C8B-B14F-4D97-AF65-F5344CB8AC3E}">
        <p14:creationId xmlns:p14="http://schemas.microsoft.com/office/powerpoint/2010/main" val="796244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fld id="{22A181C4-6DD1-4A71-A5B6-79EF8AF550B2}" type="datetimeFigureOut">
              <a:rPr lang="en-US"/>
              <a:pPr>
                <a:defRPr/>
              </a:pPr>
              <a:t>2/17/2021</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1009A82D-194A-4B06-A493-5C8440B7C424}" type="slidenum">
              <a:rPr lang="en-US"/>
              <a:pPr>
                <a:defRPr/>
              </a:pPr>
              <a:t>‹#›</a:t>
            </a:fld>
            <a:endParaRPr lang="en-US"/>
          </a:p>
        </p:txBody>
      </p:sp>
    </p:spTree>
    <p:extLst>
      <p:ext uri="{BB962C8B-B14F-4D97-AF65-F5344CB8AC3E}">
        <p14:creationId xmlns:p14="http://schemas.microsoft.com/office/powerpoint/2010/main" val="2586205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6"/>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9"/>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7" name="Oval 8"/>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8" name="Date Placeholder 3"/>
          <p:cNvSpPr>
            <a:spLocks noGrp="1"/>
          </p:cNvSpPr>
          <p:nvPr>
            <p:ph type="dt" sz="half" idx="10"/>
          </p:nvPr>
        </p:nvSpPr>
        <p:spPr/>
        <p:txBody>
          <a:bodyPr/>
          <a:lstStyle>
            <a:lvl1pPr>
              <a:defRPr/>
            </a:lvl1pPr>
            <a:extLst/>
          </a:lstStyle>
          <a:p>
            <a:pPr>
              <a:defRPr/>
            </a:pPr>
            <a:fld id="{9BEC5492-DA5F-4DF8-9C26-4B6476B43225}" type="datetimeFigureOut">
              <a:rPr lang="en-US"/>
              <a:pPr>
                <a:defRPr/>
              </a:pPr>
              <a:t>2/17/2021</a:t>
            </a:fld>
            <a:endParaRPr lang="en-US"/>
          </a:p>
        </p:txBody>
      </p:sp>
      <p:sp>
        <p:nvSpPr>
          <p:cNvPr id="9" name="Footer Placeholder 4"/>
          <p:cNvSpPr>
            <a:spLocks noGrp="1"/>
          </p:cNvSpPr>
          <p:nvPr>
            <p:ph type="ftr" sz="quarter" idx="11"/>
          </p:nvPr>
        </p:nvSpPr>
        <p:spPr/>
        <p:txBody>
          <a:bodyPr/>
          <a:lstStyle>
            <a:lvl1pPr>
              <a:defRPr/>
            </a:lvl1pPr>
            <a:extLst/>
          </a:lstStyle>
          <a:p>
            <a:pPr>
              <a:defRPr/>
            </a:pPr>
            <a:endParaRPr lang="en-US"/>
          </a:p>
        </p:txBody>
      </p:sp>
      <p:sp>
        <p:nvSpPr>
          <p:cNvPr id="10" name="Slide Number Placeholder 5"/>
          <p:cNvSpPr>
            <a:spLocks noGrp="1"/>
          </p:cNvSpPr>
          <p:nvPr>
            <p:ph type="sldNum" sz="quarter" idx="12"/>
          </p:nvPr>
        </p:nvSpPr>
        <p:spPr/>
        <p:txBody>
          <a:bodyPr/>
          <a:lstStyle>
            <a:lvl1pPr>
              <a:defRPr/>
            </a:lvl1pPr>
            <a:extLst/>
          </a:lstStyle>
          <a:p>
            <a:pPr>
              <a:defRPr/>
            </a:pPr>
            <a:fld id="{D63569D0-320A-47FC-9A18-BE0842CA1242}" type="slidenum">
              <a:rPr lang="en-US"/>
              <a:pPr>
                <a:defRPr/>
              </a:pPr>
              <a:t>‹#›</a:t>
            </a:fld>
            <a:endParaRPr lang="en-US"/>
          </a:p>
        </p:txBody>
      </p:sp>
    </p:spTree>
    <p:extLst>
      <p:ext uri="{BB962C8B-B14F-4D97-AF65-F5344CB8AC3E}">
        <p14:creationId xmlns:p14="http://schemas.microsoft.com/office/powerpoint/2010/main" val="20067392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3"/>
          <p:cNvSpPr>
            <a:spLocks noGrp="1"/>
          </p:cNvSpPr>
          <p:nvPr>
            <p:ph type="dt" sz="half" idx="10"/>
          </p:nvPr>
        </p:nvSpPr>
        <p:spPr/>
        <p:txBody>
          <a:bodyPr/>
          <a:lstStyle>
            <a:lvl1pPr>
              <a:defRPr/>
            </a:lvl1pPr>
          </a:lstStyle>
          <a:p>
            <a:pPr>
              <a:defRPr/>
            </a:pPr>
            <a:fld id="{06646E65-0642-4F54-9A39-785F54CDE516}" type="datetimeFigureOut">
              <a:rPr lang="en-US"/>
              <a:pPr>
                <a:defRPr/>
              </a:pPr>
              <a:t>2/17/2021</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A773CF08-47B7-488B-A77E-17CB94F046C9}" type="slidenum">
              <a:rPr lang="en-US"/>
              <a:pPr>
                <a:defRPr/>
              </a:pPr>
              <a:t>‹#›</a:t>
            </a:fld>
            <a:endParaRPr lang="en-US"/>
          </a:p>
        </p:txBody>
      </p:sp>
    </p:spTree>
    <p:extLst>
      <p:ext uri="{BB962C8B-B14F-4D97-AF65-F5344CB8AC3E}">
        <p14:creationId xmlns:p14="http://schemas.microsoft.com/office/powerpoint/2010/main" val="39556408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pPr>
              <a:defRPr/>
            </a:pPr>
            <a:fld id="{E3F43B15-9F00-4B32-BC73-3A695DDB3F22}" type="datetimeFigureOut">
              <a:rPr lang="en-US"/>
              <a:pPr>
                <a:defRPr/>
              </a:pPr>
              <a:t>2/17/2021</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293D3E35-795B-4AE4-A352-B75C58653C62}" type="slidenum">
              <a:rPr lang="en-US"/>
              <a:pPr>
                <a:defRPr/>
              </a:pPr>
              <a:t>‹#›</a:t>
            </a:fld>
            <a:endParaRPr lang="en-US"/>
          </a:p>
        </p:txBody>
      </p:sp>
    </p:spTree>
    <p:extLst>
      <p:ext uri="{BB962C8B-B14F-4D97-AF65-F5344CB8AC3E}">
        <p14:creationId xmlns:p14="http://schemas.microsoft.com/office/powerpoint/2010/main" val="40986651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a:t>Click to edit Master title style</a:t>
            </a:r>
          </a:p>
        </p:txBody>
      </p:sp>
      <p:sp>
        <p:nvSpPr>
          <p:cNvPr id="3" name="Date Placeholder 23"/>
          <p:cNvSpPr>
            <a:spLocks noGrp="1"/>
          </p:cNvSpPr>
          <p:nvPr>
            <p:ph type="dt" sz="half" idx="10"/>
          </p:nvPr>
        </p:nvSpPr>
        <p:spPr/>
        <p:txBody>
          <a:bodyPr/>
          <a:lstStyle>
            <a:lvl1pPr>
              <a:defRPr/>
            </a:lvl1pPr>
          </a:lstStyle>
          <a:p>
            <a:pPr>
              <a:defRPr/>
            </a:pPr>
            <a:fld id="{0DACAEFB-F1FD-4084-BFD1-7F40F5A20031}" type="datetimeFigureOut">
              <a:rPr lang="en-US"/>
              <a:pPr>
                <a:defRPr/>
              </a:pPr>
              <a:t>2/17/2021</a:t>
            </a:fld>
            <a:endParaRPr lang="en-US"/>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pPr>
              <a:defRPr/>
            </a:pPr>
            <a:fld id="{F72A1156-719C-4A14-9CFB-29AF6FA121FF}" type="slidenum">
              <a:rPr lang="en-US"/>
              <a:pPr>
                <a:defRPr/>
              </a:pPr>
              <a:t>‹#›</a:t>
            </a:fld>
            <a:endParaRPr lang="en-US"/>
          </a:p>
        </p:txBody>
      </p:sp>
    </p:spTree>
    <p:extLst>
      <p:ext uri="{BB962C8B-B14F-4D97-AF65-F5344CB8AC3E}">
        <p14:creationId xmlns:p14="http://schemas.microsoft.com/office/powerpoint/2010/main" val="24545097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Rectangle 5"/>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Date Placeholder 1"/>
          <p:cNvSpPr>
            <a:spLocks noGrp="1"/>
          </p:cNvSpPr>
          <p:nvPr>
            <p:ph type="dt" sz="half" idx="10"/>
          </p:nvPr>
        </p:nvSpPr>
        <p:spPr/>
        <p:txBody>
          <a:bodyPr/>
          <a:lstStyle>
            <a:lvl1pPr>
              <a:defRPr/>
            </a:lvl1pPr>
            <a:extLst/>
          </a:lstStyle>
          <a:p>
            <a:pPr>
              <a:defRPr/>
            </a:pPr>
            <a:fld id="{4E51CC32-DF51-486E-B5E7-CB5E6AE9820F}" type="datetimeFigureOut">
              <a:rPr lang="en-US"/>
              <a:pPr>
                <a:defRPr/>
              </a:pPr>
              <a:t>2/17/2021</a:t>
            </a:fld>
            <a:endParaRPr lang="en-US"/>
          </a:p>
        </p:txBody>
      </p:sp>
      <p:sp>
        <p:nvSpPr>
          <p:cNvPr id="5" name="Footer Placeholder 2"/>
          <p:cNvSpPr>
            <a:spLocks noGrp="1"/>
          </p:cNvSpPr>
          <p:nvPr>
            <p:ph type="ftr" sz="quarter" idx="11"/>
          </p:nvPr>
        </p:nvSpPr>
        <p:spPr/>
        <p:txBody>
          <a:bodyPr/>
          <a:lstStyle>
            <a:lvl1pPr>
              <a:defRPr/>
            </a:lvl1pPr>
            <a:extLst/>
          </a:lstStyle>
          <a:p>
            <a:pPr>
              <a:defRPr/>
            </a:pPr>
            <a:endParaRPr lang="en-US"/>
          </a:p>
        </p:txBody>
      </p:sp>
      <p:sp>
        <p:nvSpPr>
          <p:cNvPr id="6" name="Slide Number Placeholder 3"/>
          <p:cNvSpPr>
            <a:spLocks noGrp="1"/>
          </p:cNvSpPr>
          <p:nvPr>
            <p:ph type="sldNum" sz="quarter" idx="12"/>
          </p:nvPr>
        </p:nvSpPr>
        <p:spPr/>
        <p:txBody>
          <a:bodyPr/>
          <a:lstStyle>
            <a:lvl1pPr>
              <a:defRPr/>
            </a:lvl1pPr>
            <a:extLst/>
          </a:lstStyle>
          <a:p>
            <a:pPr>
              <a:defRPr/>
            </a:pPr>
            <a:fld id="{9D40CAE5-BD42-4386-86B1-0BFD5CE280FA}" type="slidenum">
              <a:rPr lang="en-US"/>
              <a:pPr>
                <a:defRPr/>
              </a:pPr>
              <a:t>‹#›</a:t>
            </a:fld>
            <a:endParaRPr lang="en-US"/>
          </a:p>
        </p:txBody>
      </p:sp>
    </p:spTree>
    <p:extLst>
      <p:ext uri="{BB962C8B-B14F-4D97-AF65-F5344CB8AC3E}">
        <p14:creationId xmlns:p14="http://schemas.microsoft.com/office/powerpoint/2010/main" val="31159852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fld id="{2F4B7BDB-4E44-4A67-ADCB-450F27ED10C9}" type="datetimeFigureOut">
              <a:rPr lang="en-US"/>
              <a:pPr>
                <a:defRPr/>
              </a:pPr>
              <a:t>2/17/2021</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F8D82602-C9AE-4313-AB6E-326DAE7C222A}" type="slidenum">
              <a:rPr lang="en-US"/>
              <a:pPr>
                <a:defRPr/>
              </a:pPr>
              <a:t>‹#›</a:t>
            </a:fld>
            <a:endParaRPr lang="en-US"/>
          </a:p>
        </p:txBody>
      </p:sp>
    </p:spTree>
    <p:extLst>
      <p:ext uri="{BB962C8B-B14F-4D97-AF65-F5344CB8AC3E}">
        <p14:creationId xmlns:p14="http://schemas.microsoft.com/office/powerpoint/2010/main" val="1803043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a:lnSpc>
                <a:spcPts val="3000"/>
              </a:lnSpc>
              <a:spcBef>
                <a:spcPts val="600"/>
              </a:spcBef>
              <a:buClr>
                <a:schemeClr val="accent1"/>
              </a:buClr>
              <a:buSzPct val="80000"/>
              <a:buFont typeface="Wingdings 2"/>
              <a:buNone/>
              <a:defRPr/>
            </a:pPr>
            <a:endParaRPr lang="en-US" sz="3200">
              <a:latin typeface="+mn-lt"/>
              <a:cs typeface="+mn-cs"/>
            </a:endParaRPr>
          </a:p>
        </p:txBody>
      </p:sp>
      <p:sp>
        <p:nvSpPr>
          <p:cNvPr id="6" name="Flowchart: Process 8"/>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Flowchart: Process 9"/>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a:t>Click to edit Master title style</a:t>
            </a: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a:t>Click to edit Master text styles</a:t>
            </a:r>
          </a:p>
        </p:txBody>
      </p:sp>
      <p:sp>
        <p:nvSpPr>
          <p:cNvPr id="8" name="Date Placeholder 4"/>
          <p:cNvSpPr>
            <a:spLocks noGrp="1"/>
          </p:cNvSpPr>
          <p:nvPr>
            <p:ph type="dt" sz="half" idx="10"/>
          </p:nvPr>
        </p:nvSpPr>
        <p:spPr/>
        <p:txBody>
          <a:bodyPr/>
          <a:lstStyle>
            <a:lvl1pPr>
              <a:defRPr/>
            </a:lvl1pPr>
            <a:extLst/>
          </a:lstStyle>
          <a:p>
            <a:pPr>
              <a:defRPr/>
            </a:pPr>
            <a:fld id="{0278AC0F-BDAD-430C-8FC9-D69BCAC15D55}" type="datetimeFigureOut">
              <a:rPr lang="en-US"/>
              <a:pPr>
                <a:defRPr/>
              </a:pPr>
              <a:t>2/17/2021</a:t>
            </a:fld>
            <a:endParaRPr lang="en-US"/>
          </a:p>
        </p:txBody>
      </p:sp>
      <p:sp>
        <p:nvSpPr>
          <p:cNvPr id="9" name="Footer Placeholder 5"/>
          <p:cNvSpPr>
            <a:spLocks noGrp="1"/>
          </p:cNvSpPr>
          <p:nvPr>
            <p:ph type="ftr" sz="quarter" idx="11"/>
          </p:nvPr>
        </p:nvSpPr>
        <p:spPr/>
        <p:txBody>
          <a:bodyPr/>
          <a:lstStyle>
            <a:lvl1pPr>
              <a:defRPr/>
            </a:lvl1pPr>
            <a:extLst/>
          </a:lstStyle>
          <a:p>
            <a:pPr>
              <a:defRPr/>
            </a:pPr>
            <a:endParaRPr lang="en-US"/>
          </a:p>
        </p:txBody>
      </p:sp>
      <p:sp>
        <p:nvSpPr>
          <p:cNvPr id="10" name="Slide Number Placeholder 6"/>
          <p:cNvSpPr>
            <a:spLocks noGrp="1"/>
          </p:cNvSpPr>
          <p:nvPr>
            <p:ph type="sldNum" sz="quarter" idx="12"/>
          </p:nvPr>
        </p:nvSpPr>
        <p:spPr/>
        <p:txBody>
          <a:bodyPr/>
          <a:lstStyle>
            <a:lvl1pPr>
              <a:defRPr/>
            </a:lvl1pPr>
            <a:extLst/>
          </a:lstStyle>
          <a:p>
            <a:pPr>
              <a:defRPr/>
            </a:pPr>
            <a:fld id="{8F0B1BCD-113F-453E-A468-E49FB4851AB8}" type="slidenum">
              <a:rPr lang="en-US"/>
              <a:pPr>
                <a:defRPr/>
              </a:pPr>
              <a:t>‹#›</a:t>
            </a:fld>
            <a:endParaRPr lang="en-US"/>
          </a:p>
        </p:txBody>
      </p:sp>
    </p:spTree>
    <p:extLst>
      <p:ext uri="{BB962C8B-B14F-4D97-AF65-F5344CB8AC3E}">
        <p14:creationId xmlns:p14="http://schemas.microsoft.com/office/powerpoint/2010/main" val="5554414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fld id="{BC638E86-E37F-4ED4-98F0-2CAEB5293278}" type="datetimeFigureOut">
              <a:rPr lang="en-US"/>
              <a:pPr>
                <a:defRPr/>
              </a:pPr>
              <a:t>2/17/2021</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055DFF2F-48B3-48B1-ADD9-EDA8759BEF89}" type="slidenum">
              <a:rPr lang="en-US"/>
              <a:pPr>
                <a:defRPr/>
              </a:pPr>
              <a:t>‹#›</a:t>
            </a:fld>
            <a:endParaRPr lang="en-US"/>
          </a:p>
        </p:txBody>
      </p:sp>
    </p:spTree>
    <p:extLst>
      <p:ext uri="{BB962C8B-B14F-4D97-AF65-F5344CB8AC3E}">
        <p14:creationId xmlns:p14="http://schemas.microsoft.com/office/powerpoint/2010/main" val="36577201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fld id="{604AB5E4-15C9-4538-B058-EBE520AC5FD6}" type="datetimeFigureOut">
              <a:rPr lang="en-US"/>
              <a:pPr>
                <a:defRPr/>
              </a:pPr>
              <a:t>2/17/2021</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1648B163-357A-427B-974C-D5E78926C45A}" type="slidenum">
              <a:rPr lang="en-US"/>
              <a:pPr>
                <a:defRPr/>
              </a:pPr>
              <a:t>‹#›</a:t>
            </a:fld>
            <a:endParaRPr lang="en-US"/>
          </a:p>
        </p:txBody>
      </p:sp>
    </p:spTree>
    <p:extLst>
      <p:ext uri="{BB962C8B-B14F-4D97-AF65-F5344CB8AC3E}">
        <p14:creationId xmlns:p14="http://schemas.microsoft.com/office/powerpoint/2010/main" val="3923458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t>2/17/2021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
        <p:nvSpPr>
          <p:cNvPr id="9" name="Title 8"/>
          <p:cNvSpPr>
            <a:spLocks noGrp="1"/>
          </p:cNvSpPr>
          <p:nvPr>
            <p:ph type="title"/>
          </p:nvPr>
        </p:nvSpPr>
        <p:spPr>
          <a:xfrm>
            <a:off x="914400" y="1544715"/>
            <a:ext cx="7315200" cy="1154097"/>
          </a:xfrm>
        </p:spPr>
        <p:txBody>
          <a:bodyPr/>
          <a:lstStyle/>
          <a:p>
            <a:r>
              <a:rPr lang="en-US"/>
              <a:t>Click to edit Master title style</a:t>
            </a:r>
          </a:p>
        </p:txBody>
      </p:sp>
      <p:sp>
        <p:nvSpPr>
          <p:cNvPr id="8" name="Content Placeholder 7"/>
          <p:cNvSpPr>
            <a:spLocks noGrp="1"/>
          </p:cNvSpPr>
          <p:nvPr>
            <p:ph sz="quarter" idx="13"/>
          </p:nvPr>
        </p:nvSpPr>
        <p:spPr>
          <a:xfrm>
            <a:off x="914400" y="2743200"/>
            <a:ext cx="356616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81728" y="2743200"/>
            <a:ext cx="3566160" cy="3595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t>2/17/2021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
        <p:nvSpPr>
          <p:cNvPr id="10" name="Title 9"/>
          <p:cNvSpPr>
            <a:spLocks noGrp="1"/>
          </p:cNvSpPr>
          <p:nvPr>
            <p:ph type="title"/>
          </p:nvPr>
        </p:nvSpPr>
        <p:spPr>
          <a:xfrm>
            <a:off x="914400" y="1544715"/>
            <a:ext cx="7315200" cy="1154097"/>
          </a:xfrm>
        </p:spPr>
        <p:txBody>
          <a:bodyPr/>
          <a:lstStyle/>
          <a:p>
            <a:r>
              <a:rPr lang="en-US"/>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2/17/2021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2/17/2021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2/17/2021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2/17/2021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1D8BD707-D9CF-40AE-B4C6-C98DA3205C09}" type="datetimeFigureOut">
              <a:rPr lang="en-US" smtClean="0"/>
              <a:t>2/17/2021</a:t>
            </a:fld>
            <a:endParaRPr lang="en-US"/>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B6F15528-21DE-4FAA-801E-634DDDAF4B2B}" type="slidenum">
              <a:rPr lang="en-US" smtClean="0"/>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a:p>
        </p:txBody>
      </p:sp>
    </p:spTree>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p>
            <a:r>
              <a:rPr lang="en-US"/>
              <a:t>Click to edit Master title style</a:t>
            </a:r>
          </a:p>
        </p:txBody>
      </p:sp>
      <p:sp>
        <p:nvSpPr>
          <p:cNvPr id="1033" name="Text Placeholder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fld id="{1DD4D41D-9E9C-4FCD-A308-D3908BAA09F0}" type="datetimeFigureOut">
              <a:rPr lang="en-US"/>
              <a:pPr>
                <a:defRPr/>
              </a:pPr>
              <a:t>2/17/2021</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en-US"/>
          </a:p>
        </p:txBody>
      </p:sp>
      <p:sp>
        <p:nvSpPr>
          <p:cNvPr id="22" name="Slide Number Placeholder 21"/>
          <p:cNvSpPr>
            <a:spLocks noGrp="1"/>
          </p:cNvSpPr>
          <p:nvPr>
            <p:ph type="sldNum" sz="quarter" idx="4"/>
          </p:nvPr>
        </p:nvSpPr>
        <p:spPr>
          <a:xfrm>
            <a:off x="8613775"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F245240F-5DBD-4408-8089-6927D66679C8}" type="slidenum">
              <a:rPr lang="en-US"/>
              <a:pPr>
                <a:defRPr/>
              </a:pPr>
              <a:t>‹#›</a:t>
            </a:fld>
            <a:endParaRPr lang="en-US"/>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843453417"/>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hyperlink" Target="https://emedicine.medscape.com/article/989398-treatment" TargetMode="External"/><Relationship Id="rId2" Type="http://schemas.openxmlformats.org/officeDocument/2006/relationships/hyperlink" Target="https://www.cancer.org/cancer/wilms-tumor/treating.html" TargetMode="External"/><Relationship Id="rId1" Type="http://schemas.openxmlformats.org/officeDocument/2006/relationships/slideLayout" Target="../slideLayouts/slideLayout19.xml"/><Relationship Id="rId4" Type="http://schemas.openxmlformats.org/officeDocument/2006/relationships/hyperlink" Target="https://www.ncbi.nlm.nih.gov/books/NBK373361/"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853171" y="4957775"/>
            <a:ext cx="1290827" cy="1886127"/>
          </a:xfrm>
          <a:prstGeom prst="rect">
            <a:avLst/>
          </a:prstGeom>
          <a:blipFill>
            <a:blip r:embed="rId2" cstate="print"/>
            <a:stretch>
              <a:fillRect/>
            </a:stretch>
          </a:blipFill>
        </p:spPr>
        <p:txBody>
          <a:bodyPr wrap="square" lIns="0" tIns="0" rIns="0" bIns="0" rtlCol="0"/>
          <a:lstStyle/>
          <a:p>
            <a:endParaRPr/>
          </a:p>
        </p:txBody>
      </p:sp>
      <p:sp>
        <p:nvSpPr>
          <p:cNvPr id="18" name="TextBox 17"/>
          <p:cNvSpPr txBox="1"/>
          <p:nvPr/>
        </p:nvSpPr>
        <p:spPr>
          <a:xfrm>
            <a:off x="76200" y="4038600"/>
            <a:ext cx="5029200" cy="2677656"/>
          </a:xfrm>
          <a:prstGeom prst="rect">
            <a:avLst/>
          </a:prstGeom>
          <a:noFill/>
        </p:spPr>
        <p:txBody>
          <a:bodyPr wrap="square" rtlCol="0">
            <a:spAutoFit/>
          </a:bodyPr>
          <a:lstStyle/>
          <a:p>
            <a:r>
              <a:rPr lang="en-US" sz="3600" b="1" dirty="0">
                <a:latin typeface="Biome" panose="020B0503030204020804" pitchFamily="34" charset="0"/>
                <a:cs typeface="Biome" panose="020B0503030204020804" pitchFamily="34" charset="0"/>
              </a:rPr>
              <a:t>Supervised by: Dr. Ibrahim </a:t>
            </a:r>
            <a:r>
              <a:rPr lang="en-US" sz="3600" b="1" dirty="0" err="1">
                <a:latin typeface="Biome" panose="020B0503030204020804" pitchFamily="34" charset="0"/>
                <a:cs typeface="Biome" panose="020B0503030204020804" pitchFamily="34" charset="0"/>
              </a:rPr>
              <a:t>Sbou</a:t>
            </a:r>
            <a:r>
              <a:rPr lang="en-US" sz="3600" b="1" dirty="0">
                <a:latin typeface="Biome" panose="020B0503030204020804" pitchFamily="34" charset="0"/>
                <a:cs typeface="Biome" panose="020B0503030204020804" pitchFamily="34" charset="0"/>
              </a:rPr>
              <a:t> </a:t>
            </a:r>
          </a:p>
          <a:p>
            <a:r>
              <a:rPr lang="en-US" sz="2400" b="1" dirty="0">
                <a:latin typeface="Biome" panose="020B0503030204020804" pitchFamily="34" charset="0"/>
                <a:cs typeface="Biome" panose="020B0503030204020804" pitchFamily="34" charset="0"/>
              </a:rPr>
              <a:t> </a:t>
            </a:r>
          </a:p>
          <a:p>
            <a:endParaRPr lang="en-US" sz="2400" b="1" dirty="0">
              <a:latin typeface="Biome" panose="020B0503030204020804" pitchFamily="34" charset="0"/>
              <a:cs typeface="Biome" panose="020B0503030204020804" pitchFamily="34" charset="0"/>
            </a:endParaRPr>
          </a:p>
          <a:p>
            <a:r>
              <a:rPr lang="en-US" sz="2400" b="1" dirty="0">
                <a:latin typeface="Biome" panose="020B0503030204020804" pitchFamily="34" charset="0"/>
                <a:cs typeface="Biome" panose="020B0503030204020804" pitchFamily="34" charset="0"/>
              </a:rPr>
              <a:t>Done by : Husam </a:t>
            </a:r>
            <a:r>
              <a:rPr lang="en-US" sz="2400" b="1" dirty="0" err="1">
                <a:latin typeface="Biome" panose="020B0503030204020804" pitchFamily="34" charset="0"/>
                <a:cs typeface="Biome" panose="020B0503030204020804" pitchFamily="34" charset="0"/>
              </a:rPr>
              <a:t>AlTarawneh</a:t>
            </a:r>
            <a:endParaRPr lang="en-US" sz="2400" b="1" dirty="0">
              <a:latin typeface="Biome" panose="020B0503030204020804" pitchFamily="34" charset="0"/>
              <a:cs typeface="Biome" panose="020B0503030204020804" pitchFamily="34" charset="0"/>
            </a:endParaRPr>
          </a:p>
          <a:p>
            <a:endParaRPr lang="en-US" sz="2400" b="1" dirty="0">
              <a:latin typeface="Biome" panose="020B0503030204020804" pitchFamily="34" charset="0"/>
              <a:cs typeface="Biome" panose="020B0503030204020804" pitchFamily="34" charset="0"/>
            </a:endParaRPr>
          </a:p>
        </p:txBody>
      </p:sp>
      <p:sp>
        <p:nvSpPr>
          <p:cNvPr id="5" name="TextBox 4">
            <a:extLst>
              <a:ext uri="{FF2B5EF4-FFF2-40B4-BE49-F238E27FC236}">
                <a16:creationId xmlns:a16="http://schemas.microsoft.com/office/drawing/2014/main" id="{1BFCB27D-1C77-4BD9-8BC9-83FB196E0D31}"/>
              </a:ext>
            </a:extLst>
          </p:cNvPr>
          <p:cNvSpPr txBox="1"/>
          <p:nvPr/>
        </p:nvSpPr>
        <p:spPr>
          <a:xfrm>
            <a:off x="2438400" y="2721114"/>
            <a:ext cx="4267200" cy="707886"/>
          </a:xfrm>
          <a:prstGeom prst="rect">
            <a:avLst/>
          </a:prstGeom>
          <a:noFill/>
        </p:spPr>
        <p:txBody>
          <a:bodyPr wrap="square" rtlCol="0">
            <a:spAutoFit/>
          </a:bodyPr>
          <a:lstStyle/>
          <a:p>
            <a:r>
              <a:rPr lang="en-US" sz="4000" b="1" i="1" dirty="0"/>
              <a:t>Neuroblastoma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C5EEA6-DE15-46AF-B9F5-FB1BB6961571}"/>
              </a:ext>
            </a:extLst>
          </p:cNvPr>
          <p:cNvSpPr txBox="1"/>
          <p:nvPr/>
        </p:nvSpPr>
        <p:spPr>
          <a:xfrm>
            <a:off x="457200" y="838200"/>
            <a:ext cx="8610600" cy="4001095"/>
          </a:xfrm>
          <a:prstGeom prst="rect">
            <a:avLst/>
          </a:prstGeom>
          <a:noFill/>
        </p:spPr>
        <p:txBody>
          <a:bodyPr wrap="square" rtlCol="0">
            <a:spAutoFit/>
          </a:bodyPr>
          <a:lstStyle/>
          <a:p>
            <a:r>
              <a:rPr lang="en-US" sz="2400" b="1" dirty="0"/>
              <a:t>Diagnosis: </a:t>
            </a:r>
          </a:p>
          <a:p>
            <a:endParaRPr lang="en-US" dirty="0"/>
          </a:p>
          <a:p>
            <a:pPr marL="285750" indent="-285750">
              <a:buFont typeface="Arial" panose="020B0604020202020204" pitchFamily="34" charset="0"/>
              <a:buChar char="•"/>
            </a:pPr>
            <a:r>
              <a:rPr lang="en-US" sz="2000" b="1" dirty="0"/>
              <a:t>Initially: </a:t>
            </a:r>
          </a:p>
          <a:p>
            <a:pPr marL="285750" indent="-285750">
              <a:buFontTx/>
              <a:buChar char="-"/>
            </a:pPr>
            <a:r>
              <a:rPr lang="en-US" dirty="0"/>
              <a:t>Test for </a:t>
            </a:r>
            <a:r>
              <a:rPr lang="en-US" b="1" dirty="0"/>
              <a:t>HMA &amp; VMA </a:t>
            </a:r>
            <a:r>
              <a:rPr lang="en-US" dirty="0"/>
              <a:t>(Metabolites of Nor and Epinephrin) in </a:t>
            </a:r>
            <a:r>
              <a:rPr lang="en-US" b="1" dirty="0"/>
              <a:t>blood and urine</a:t>
            </a:r>
            <a:r>
              <a:rPr lang="en-US" dirty="0"/>
              <a:t>.</a:t>
            </a:r>
          </a:p>
          <a:p>
            <a:pPr marL="285750" indent="-285750">
              <a:buFontTx/>
              <a:buChar char="-"/>
            </a:pPr>
            <a:r>
              <a:rPr lang="en-US" b="1" dirty="0"/>
              <a:t>CBC </a:t>
            </a:r>
            <a:r>
              <a:rPr lang="en-US" dirty="0"/>
              <a:t>to determine if spread to bone marrow. </a:t>
            </a:r>
          </a:p>
          <a:p>
            <a:endParaRPr lang="en-US" dirty="0"/>
          </a:p>
          <a:p>
            <a:pPr marL="285750" indent="-285750">
              <a:buFont typeface="Arial" panose="020B0604020202020204" pitchFamily="34" charset="0"/>
              <a:buChar char="•"/>
            </a:pPr>
            <a:r>
              <a:rPr lang="en-US" dirty="0"/>
              <a:t> </a:t>
            </a:r>
            <a:r>
              <a:rPr lang="en-US" sz="2000" b="1" dirty="0"/>
              <a:t>Confirmation and Staging: </a:t>
            </a:r>
          </a:p>
          <a:p>
            <a:pPr marL="285750" indent="-285750">
              <a:buFontTx/>
              <a:buChar char="-"/>
            </a:pPr>
            <a:r>
              <a:rPr lang="en-US" b="1" dirty="0"/>
              <a:t>CT Scan </a:t>
            </a:r>
            <a:r>
              <a:rPr lang="en-US" dirty="0"/>
              <a:t>shows Location &amp; Size +- Calcifications. </a:t>
            </a:r>
          </a:p>
          <a:p>
            <a:pPr marL="285750" indent="-285750">
              <a:buFontTx/>
              <a:buChar char="-"/>
            </a:pPr>
            <a:r>
              <a:rPr lang="en-US" dirty="0"/>
              <a:t>MRI &amp; Bone Scan used for staging. </a:t>
            </a:r>
          </a:p>
          <a:p>
            <a:pPr marL="285750" indent="-285750">
              <a:buFontTx/>
              <a:buChar char="-"/>
            </a:pPr>
            <a:r>
              <a:rPr lang="en-US" dirty="0">
                <a:latin typeface="+mj-lt"/>
              </a:rPr>
              <a:t>Bone Marrow Biopsy: </a:t>
            </a:r>
            <a:r>
              <a:rPr lang="en-US" sz="1400" dirty="0">
                <a:solidFill>
                  <a:srgbClr val="FFFFFF"/>
                </a:solidFill>
                <a:latin typeface="+mj-lt"/>
                <a:cs typeface="Century Gothic"/>
              </a:rPr>
              <a:t>(Neuroblastoma often </a:t>
            </a:r>
            <a:r>
              <a:rPr lang="en-US" sz="1400" spc="-5" dirty="0">
                <a:solidFill>
                  <a:srgbClr val="FFFFFF"/>
                </a:solidFill>
                <a:latin typeface="+mj-lt"/>
                <a:cs typeface="Century Gothic"/>
              </a:rPr>
              <a:t>spreads </a:t>
            </a:r>
            <a:r>
              <a:rPr lang="en-US" sz="1400" dirty="0">
                <a:solidFill>
                  <a:srgbClr val="FFFFFF"/>
                </a:solidFill>
                <a:latin typeface="+mj-lt"/>
                <a:cs typeface="Century Gothic"/>
              </a:rPr>
              <a:t>to the </a:t>
            </a:r>
            <a:r>
              <a:rPr lang="en-US" sz="1400" spc="-5" dirty="0">
                <a:solidFill>
                  <a:srgbClr val="FFFFFF"/>
                </a:solidFill>
                <a:latin typeface="+mj-lt"/>
                <a:cs typeface="Century Gothic"/>
              </a:rPr>
              <a:t>bone</a:t>
            </a:r>
            <a:r>
              <a:rPr lang="en-US" sz="1400" spc="-30" dirty="0">
                <a:solidFill>
                  <a:srgbClr val="FFFFFF"/>
                </a:solidFill>
                <a:latin typeface="+mj-lt"/>
                <a:cs typeface="Century Gothic"/>
              </a:rPr>
              <a:t> </a:t>
            </a:r>
            <a:r>
              <a:rPr lang="en-US" sz="1400" dirty="0">
                <a:solidFill>
                  <a:srgbClr val="FFFFFF"/>
                </a:solidFill>
                <a:latin typeface="+mj-lt"/>
                <a:cs typeface="Century Gothic"/>
              </a:rPr>
              <a:t>marrow</a:t>
            </a:r>
            <a:r>
              <a:rPr lang="en-US" sz="1400" dirty="0">
                <a:latin typeface="+mj-lt"/>
                <a:cs typeface="Century Gothic"/>
              </a:rPr>
              <a:t> </a:t>
            </a:r>
            <a:r>
              <a:rPr lang="en-US" sz="1400" spc="-10" dirty="0">
                <a:solidFill>
                  <a:srgbClr val="FFFFFF"/>
                </a:solidFill>
                <a:latin typeface="+mj-lt"/>
                <a:cs typeface="Century Gothic"/>
              </a:rPr>
              <a:t>If </a:t>
            </a:r>
            <a:r>
              <a:rPr lang="en-US" sz="1400" spc="-5" dirty="0">
                <a:solidFill>
                  <a:srgbClr val="FFFFFF"/>
                </a:solidFill>
                <a:latin typeface="+mj-lt"/>
                <a:cs typeface="Century Gothic"/>
              </a:rPr>
              <a:t>blood </a:t>
            </a:r>
            <a:r>
              <a:rPr lang="en-US" sz="1400" dirty="0">
                <a:solidFill>
                  <a:srgbClr val="FFFFFF"/>
                </a:solidFill>
                <a:latin typeface="+mj-lt"/>
                <a:cs typeface="Century Gothic"/>
              </a:rPr>
              <a:t>or urine levels of catecholamines </a:t>
            </a:r>
            <a:r>
              <a:rPr lang="en-US" sz="1400" spc="-5" dirty="0">
                <a:solidFill>
                  <a:srgbClr val="FFFFFF"/>
                </a:solidFill>
                <a:latin typeface="+mj-lt"/>
                <a:cs typeface="Century Gothic"/>
              </a:rPr>
              <a:t>are  </a:t>
            </a:r>
            <a:r>
              <a:rPr lang="en-US" sz="1400" dirty="0">
                <a:solidFill>
                  <a:srgbClr val="FFFFFF"/>
                </a:solidFill>
                <a:latin typeface="+mj-lt"/>
                <a:cs typeface="Century Gothic"/>
              </a:rPr>
              <a:t>increased, then finding </a:t>
            </a:r>
            <a:r>
              <a:rPr lang="en-US" sz="1400" spc="-5" dirty="0">
                <a:solidFill>
                  <a:srgbClr val="FFFFFF"/>
                </a:solidFill>
                <a:latin typeface="+mj-lt"/>
                <a:cs typeface="Century Gothic"/>
              </a:rPr>
              <a:t>cancer </a:t>
            </a:r>
            <a:r>
              <a:rPr lang="en-US" sz="1400" dirty="0">
                <a:solidFill>
                  <a:srgbClr val="FFFFFF"/>
                </a:solidFill>
                <a:latin typeface="+mj-lt"/>
                <a:cs typeface="Century Gothic"/>
              </a:rPr>
              <a:t>cells </a:t>
            </a:r>
            <a:r>
              <a:rPr lang="en-US" sz="1400" spc="5" dirty="0">
                <a:solidFill>
                  <a:srgbClr val="FFFFFF"/>
                </a:solidFill>
                <a:latin typeface="+mj-lt"/>
                <a:cs typeface="Century Gothic"/>
              </a:rPr>
              <a:t>in </a:t>
            </a:r>
            <a:r>
              <a:rPr lang="en-US" sz="1400" dirty="0">
                <a:solidFill>
                  <a:srgbClr val="FFFFFF"/>
                </a:solidFill>
                <a:latin typeface="+mj-lt"/>
                <a:cs typeface="Century Gothic"/>
              </a:rPr>
              <a:t>a </a:t>
            </a:r>
            <a:r>
              <a:rPr lang="en-US" sz="1400" spc="-5" dirty="0">
                <a:solidFill>
                  <a:srgbClr val="FFFFFF"/>
                </a:solidFill>
                <a:latin typeface="+mj-lt"/>
                <a:cs typeface="Century Gothic"/>
              </a:rPr>
              <a:t>bone  marrow </a:t>
            </a:r>
            <a:r>
              <a:rPr lang="en-US" sz="1400" dirty="0">
                <a:solidFill>
                  <a:srgbClr val="FFFFFF"/>
                </a:solidFill>
                <a:latin typeface="+mj-lt"/>
                <a:cs typeface="Century Gothic"/>
              </a:rPr>
              <a:t>sample </a:t>
            </a:r>
            <a:r>
              <a:rPr lang="en-US" sz="1400" spc="10" dirty="0">
                <a:solidFill>
                  <a:srgbClr val="FFFFFF"/>
                </a:solidFill>
                <a:latin typeface="+mj-lt"/>
                <a:cs typeface="Century Gothic"/>
              </a:rPr>
              <a:t>is </a:t>
            </a:r>
            <a:r>
              <a:rPr lang="en-US" sz="1400" dirty="0">
                <a:solidFill>
                  <a:srgbClr val="FFFFFF"/>
                </a:solidFill>
                <a:latin typeface="+mj-lt"/>
                <a:cs typeface="Century Gothic"/>
              </a:rPr>
              <a:t>enough to </a:t>
            </a:r>
            <a:r>
              <a:rPr lang="en-US" sz="1400" spc="-5" dirty="0">
                <a:solidFill>
                  <a:srgbClr val="FFFFFF"/>
                </a:solidFill>
                <a:latin typeface="+mj-lt"/>
                <a:cs typeface="Century Gothic"/>
              </a:rPr>
              <a:t>diagnose neuroblastoma  </a:t>
            </a:r>
            <a:r>
              <a:rPr lang="en-US" sz="1400" dirty="0">
                <a:solidFill>
                  <a:srgbClr val="FFFFFF"/>
                </a:solidFill>
                <a:latin typeface="+mj-lt"/>
                <a:cs typeface="Century Gothic"/>
              </a:rPr>
              <a:t>(without getting a biopsy of the main</a:t>
            </a:r>
            <a:r>
              <a:rPr lang="en-US" sz="1400" spc="-135" dirty="0">
                <a:solidFill>
                  <a:srgbClr val="FFFFFF"/>
                </a:solidFill>
                <a:latin typeface="+mj-lt"/>
                <a:cs typeface="Century Gothic"/>
              </a:rPr>
              <a:t> </a:t>
            </a:r>
            <a:r>
              <a:rPr lang="en-US" sz="1400" spc="-5" dirty="0">
                <a:solidFill>
                  <a:srgbClr val="FFFFFF"/>
                </a:solidFill>
                <a:latin typeface="+mj-lt"/>
                <a:cs typeface="Century Gothic"/>
              </a:rPr>
              <a:t>tumor).</a:t>
            </a:r>
            <a:endParaRPr lang="en-US" sz="1400" dirty="0">
              <a:latin typeface="+mj-lt"/>
              <a:cs typeface="Century Gothic"/>
            </a:endParaRPr>
          </a:p>
          <a:p>
            <a:r>
              <a:rPr lang="en-US" dirty="0"/>
              <a:t> </a:t>
            </a:r>
          </a:p>
          <a:p>
            <a:endParaRPr lang="en-US" dirty="0"/>
          </a:p>
        </p:txBody>
      </p:sp>
      <p:sp>
        <p:nvSpPr>
          <p:cNvPr id="3" name="object 6">
            <a:extLst>
              <a:ext uri="{FF2B5EF4-FFF2-40B4-BE49-F238E27FC236}">
                <a16:creationId xmlns:a16="http://schemas.microsoft.com/office/drawing/2014/main" id="{92B95988-2764-4BDC-873A-A2D561AF388B}"/>
              </a:ext>
            </a:extLst>
          </p:cNvPr>
          <p:cNvSpPr/>
          <p:nvPr/>
        </p:nvSpPr>
        <p:spPr>
          <a:xfrm>
            <a:off x="228600" y="4419600"/>
            <a:ext cx="2438400" cy="2378035"/>
          </a:xfrm>
          <a:prstGeom prst="rect">
            <a:avLst/>
          </a:prstGeom>
          <a:blipFill>
            <a:blip r:embed="rId2" cstate="print"/>
            <a:stretch>
              <a:fillRect/>
            </a:stretch>
          </a:blipFill>
        </p:spPr>
        <p:txBody>
          <a:bodyPr wrap="square" lIns="0" tIns="0" rIns="0" bIns="0" rtlCol="0"/>
          <a:lstStyle/>
          <a:p>
            <a:endParaRPr/>
          </a:p>
        </p:txBody>
      </p:sp>
      <p:sp>
        <p:nvSpPr>
          <p:cNvPr id="7" name="TextBox 6">
            <a:extLst>
              <a:ext uri="{FF2B5EF4-FFF2-40B4-BE49-F238E27FC236}">
                <a16:creationId xmlns:a16="http://schemas.microsoft.com/office/drawing/2014/main" id="{B959CAF6-69E1-4BDE-BEE3-9A3FA2920A47}"/>
              </a:ext>
            </a:extLst>
          </p:cNvPr>
          <p:cNvSpPr txBox="1"/>
          <p:nvPr/>
        </p:nvSpPr>
        <p:spPr>
          <a:xfrm>
            <a:off x="2667000" y="5347007"/>
            <a:ext cx="4191000" cy="523220"/>
          </a:xfrm>
          <a:prstGeom prst="rect">
            <a:avLst/>
          </a:prstGeom>
          <a:noFill/>
        </p:spPr>
        <p:txBody>
          <a:bodyPr wrap="square">
            <a:spAutoFit/>
          </a:bodyPr>
          <a:lstStyle/>
          <a:p>
            <a:pPr algn="ctr"/>
            <a:r>
              <a:rPr lang="en-US" sz="1400" b="1" dirty="0"/>
              <a:t>MRI Demonstrating compression of bowel and bladder by a pelvic neuroblastoma</a:t>
            </a:r>
          </a:p>
        </p:txBody>
      </p:sp>
    </p:spTree>
    <p:extLst>
      <p:ext uri="{BB962C8B-B14F-4D97-AF65-F5344CB8AC3E}">
        <p14:creationId xmlns:p14="http://schemas.microsoft.com/office/powerpoint/2010/main" val="179277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08888" y="729995"/>
            <a:ext cx="1959864" cy="55626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037259" y="765048"/>
            <a:ext cx="1920697" cy="517144"/>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599948" y="1863090"/>
            <a:ext cx="7955280" cy="4323715"/>
          </a:xfrm>
          <a:prstGeom prst="rect">
            <a:avLst/>
          </a:prstGeom>
        </p:spPr>
        <p:txBody>
          <a:bodyPr vert="horz" wrap="square" lIns="0" tIns="64135" rIns="0" bIns="0" rtlCol="0">
            <a:spAutoFit/>
          </a:bodyPr>
          <a:lstStyle/>
          <a:p>
            <a:pPr marL="396875" marR="1126490" indent="-384810">
              <a:lnSpc>
                <a:spcPts val="3240"/>
              </a:lnSpc>
              <a:spcBef>
                <a:spcPts val="505"/>
              </a:spcBef>
              <a:buClr>
                <a:srgbClr val="FF388B"/>
              </a:buClr>
              <a:buSzPct val="80000"/>
              <a:buFont typeface="Wingdings 2"/>
              <a:buChar char=""/>
              <a:tabLst>
                <a:tab pos="397510" algn="l"/>
              </a:tabLst>
            </a:pPr>
            <a:r>
              <a:rPr sz="3000" spc="-5" dirty="0">
                <a:solidFill>
                  <a:srgbClr val="FFFFFF"/>
                </a:solidFill>
                <a:latin typeface="Century Gothic"/>
                <a:cs typeface="Century Gothic"/>
              </a:rPr>
              <a:t>Significant prognostic </a:t>
            </a:r>
            <a:r>
              <a:rPr sz="3000" dirty="0">
                <a:solidFill>
                  <a:srgbClr val="FFFFFF"/>
                </a:solidFill>
                <a:latin typeface="Century Gothic"/>
                <a:cs typeface="Century Gothic"/>
              </a:rPr>
              <a:t>variable</a:t>
            </a:r>
            <a:r>
              <a:rPr sz="3000" spc="-150" dirty="0">
                <a:solidFill>
                  <a:srgbClr val="FFFFFF"/>
                </a:solidFill>
                <a:latin typeface="Century Gothic"/>
                <a:cs typeface="Century Gothic"/>
              </a:rPr>
              <a:t> </a:t>
            </a:r>
            <a:r>
              <a:rPr sz="3000" dirty="0">
                <a:solidFill>
                  <a:srgbClr val="FFFFFF"/>
                </a:solidFill>
                <a:latin typeface="Century Gothic"/>
                <a:cs typeface="Century Gothic"/>
              </a:rPr>
              <a:t>that  </a:t>
            </a:r>
            <a:r>
              <a:rPr sz="3000" spc="-10" dirty="0">
                <a:solidFill>
                  <a:srgbClr val="FFFFFF"/>
                </a:solidFill>
                <a:latin typeface="Century Gothic"/>
                <a:cs typeface="Century Gothic"/>
              </a:rPr>
              <a:t>determines </a:t>
            </a:r>
            <a:r>
              <a:rPr sz="3000" spc="-5" dirty="0">
                <a:solidFill>
                  <a:srgbClr val="FFFFFF"/>
                </a:solidFill>
                <a:latin typeface="Century Gothic"/>
                <a:cs typeface="Century Gothic"/>
              </a:rPr>
              <a:t>adjuvant</a:t>
            </a:r>
            <a:r>
              <a:rPr sz="3000" spc="-25" dirty="0">
                <a:solidFill>
                  <a:srgbClr val="FFFFFF"/>
                </a:solidFill>
                <a:latin typeface="Century Gothic"/>
                <a:cs typeface="Century Gothic"/>
              </a:rPr>
              <a:t> </a:t>
            </a:r>
            <a:r>
              <a:rPr sz="3000" spc="-5" dirty="0">
                <a:solidFill>
                  <a:srgbClr val="FFFFFF"/>
                </a:solidFill>
                <a:latin typeface="Century Gothic"/>
                <a:cs typeface="Century Gothic"/>
              </a:rPr>
              <a:t>therapy.</a:t>
            </a:r>
            <a:endParaRPr sz="3000">
              <a:latin typeface="Century Gothic"/>
              <a:cs typeface="Century Gothic"/>
            </a:endParaRPr>
          </a:p>
          <a:p>
            <a:pPr>
              <a:lnSpc>
                <a:spcPct val="100000"/>
              </a:lnSpc>
              <a:spcBef>
                <a:spcPts val="25"/>
              </a:spcBef>
              <a:buClr>
                <a:srgbClr val="FF388B"/>
              </a:buClr>
              <a:buFont typeface="Wingdings 2"/>
              <a:buChar char=""/>
            </a:pPr>
            <a:endParaRPr sz="4050">
              <a:latin typeface="Times New Roman"/>
              <a:cs typeface="Times New Roman"/>
            </a:endParaRPr>
          </a:p>
          <a:p>
            <a:pPr marL="396875" marR="5080" indent="-384810">
              <a:lnSpc>
                <a:spcPts val="3240"/>
              </a:lnSpc>
              <a:buClr>
                <a:srgbClr val="FF388B"/>
              </a:buClr>
              <a:buSzPct val="80000"/>
              <a:buFont typeface="Wingdings 2"/>
              <a:buChar char=""/>
              <a:tabLst>
                <a:tab pos="397510" algn="l"/>
              </a:tabLst>
            </a:pPr>
            <a:r>
              <a:rPr sz="3000" spc="-5" dirty="0">
                <a:solidFill>
                  <a:srgbClr val="FFFFFF"/>
                </a:solidFill>
                <a:latin typeface="Century Gothic"/>
                <a:cs typeface="Century Gothic"/>
              </a:rPr>
              <a:t>The International </a:t>
            </a:r>
            <a:r>
              <a:rPr sz="3000" dirty="0">
                <a:solidFill>
                  <a:srgbClr val="FFFFFF"/>
                </a:solidFill>
                <a:latin typeface="Century Gothic"/>
                <a:cs typeface="Century Gothic"/>
              </a:rPr>
              <a:t>Neuroblastoma</a:t>
            </a:r>
            <a:r>
              <a:rPr sz="3000" spc="-100" dirty="0">
                <a:solidFill>
                  <a:srgbClr val="FFFFFF"/>
                </a:solidFill>
                <a:latin typeface="Century Gothic"/>
                <a:cs typeface="Century Gothic"/>
              </a:rPr>
              <a:t> </a:t>
            </a:r>
            <a:r>
              <a:rPr sz="3000" spc="-5" dirty="0">
                <a:solidFill>
                  <a:srgbClr val="FFFFFF"/>
                </a:solidFill>
                <a:latin typeface="Century Gothic"/>
                <a:cs typeface="Century Gothic"/>
              </a:rPr>
              <a:t>Staging  System (INSS) is based</a:t>
            </a:r>
            <a:r>
              <a:rPr sz="3000" spc="-35" dirty="0">
                <a:solidFill>
                  <a:srgbClr val="FFFFFF"/>
                </a:solidFill>
                <a:latin typeface="Century Gothic"/>
                <a:cs typeface="Century Gothic"/>
              </a:rPr>
              <a:t> </a:t>
            </a:r>
            <a:r>
              <a:rPr sz="3000" dirty="0">
                <a:solidFill>
                  <a:srgbClr val="FFFFFF"/>
                </a:solidFill>
                <a:latin typeface="Century Gothic"/>
                <a:cs typeface="Century Gothic"/>
              </a:rPr>
              <a:t>on</a:t>
            </a:r>
            <a:endParaRPr sz="3000">
              <a:latin typeface="Century Gothic"/>
              <a:cs typeface="Century Gothic"/>
            </a:endParaRPr>
          </a:p>
          <a:p>
            <a:pPr marL="745490">
              <a:lnSpc>
                <a:spcPct val="100000"/>
              </a:lnSpc>
              <a:spcBef>
                <a:spcPts val="315"/>
              </a:spcBef>
            </a:pPr>
            <a:r>
              <a:rPr sz="3000" dirty="0">
                <a:solidFill>
                  <a:srgbClr val="FFFFFF"/>
                </a:solidFill>
                <a:latin typeface="Century Gothic"/>
                <a:cs typeface="Century Gothic"/>
              </a:rPr>
              <a:t>-clinical,</a:t>
            </a:r>
            <a:endParaRPr sz="3000">
              <a:latin typeface="Century Gothic"/>
              <a:cs typeface="Century Gothic"/>
            </a:endParaRPr>
          </a:p>
          <a:p>
            <a:pPr marL="745490">
              <a:lnSpc>
                <a:spcPct val="100000"/>
              </a:lnSpc>
              <a:spcBef>
                <a:spcPts val="360"/>
              </a:spcBef>
            </a:pPr>
            <a:r>
              <a:rPr sz="3000" spc="-5" dirty="0">
                <a:solidFill>
                  <a:srgbClr val="FFFFFF"/>
                </a:solidFill>
                <a:latin typeface="Century Gothic"/>
                <a:cs typeface="Century Gothic"/>
              </a:rPr>
              <a:t>-radiographic,</a:t>
            </a:r>
            <a:endParaRPr sz="3000">
              <a:latin typeface="Century Gothic"/>
              <a:cs typeface="Century Gothic"/>
            </a:endParaRPr>
          </a:p>
          <a:p>
            <a:pPr marL="745490" marR="666750">
              <a:lnSpc>
                <a:spcPct val="110000"/>
              </a:lnSpc>
            </a:pPr>
            <a:r>
              <a:rPr sz="3000" spc="-5" dirty="0">
                <a:solidFill>
                  <a:srgbClr val="FFFFFF"/>
                </a:solidFill>
                <a:latin typeface="Century Gothic"/>
                <a:cs typeface="Century Gothic"/>
              </a:rPr>
              <a:t>-and surgical </a:t>
            </a:r>
            <a:r>
              <a:rPr sz="3000" dirty="0">
                <a:solidFill>
                  <a:srgbClr val="FFFFFF"/>
                </a:solidFill>
                <a:latin typeface="Century Gothic"/>
                <a:cs typeface="Century Gothic"/>
              </a:rPr>
              <a:t>evaluation of</a:t>
            </a:r>
            <a:r>
              <a:rPr sz="3000" spc="-85" dirty="0">
                <a:solidFill>
                  <a:srgbClr val="FFFFFF"/>
                </a:solidFill>
                <a:latin typeface="Century Gothic"/>
                <a:cs typeface="Century Gothic"/>
              </a:rPr>
              <a:t> </a:t>
            </a:r>
            <a:r>
              <a:rPr sz="3000" spc="-10" dirty="0">
                <a:solidFill>
                  <a:srgbClr val="FFFFFF"/>
                </a:solidFill>
                <a:latin typeface="Century Gothic"/>
                <a:cs typeface="Century Gothic"/>
              </a:rPr>
              <a:t>children  </a:t>
            </a:r>
            <a:r>
              <a:rPr sz="3000" spc="-5" dirty="0">
                <a:solidFill>
                  <a:srgbClr val="FFFFFF"/>
                </a:solidFill>
                <a:latin typeface="Century Gothic"/>
                <a:cs typeface="Century Gothic"/>
              </a:rPr>
              <a:t>with</a:t>
            </a:r>
            <a:r>
              <a:rPr sz="3000" spc="-25" dirty="0">
                <a:solidFill>
                  <a:srgbClr val="FFFFFF"/>
                </a:solidFill>
                <a:latin typeface="Century Gothic"/>
                <a:cs typeface="Century Gothic"/>
              </a:rPr>
              <a:t> </a:t>
            </a:r>
            <a:r>
              <a:rPr sz="3000" dirty="0">
                <a:solidFill>
                  <a:srgbClr val="FFFFFF"/>
                </a:solidFill>
                <a:latin typeface="Century Gothic"/>
                <a:cs typeface="Century Gothic"/>
              </a:rPr>
              <a:t>neuroblastoma</a:t>
            </a:r>
            <a:endParaRPr sz="3000">
              <a:latin typeface="Century Gothic"/>
              <a:cs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42416" y="461772"/>
            <a:ext cx="3133344" cy="455675"/>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071372" y="497586"/>
            <a:ext cx="3092704" cy="415798"/>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142747" y="1209802"/>
            <a:ext cx="7854315" cy="4744720"/>
          </a:xfrm>
          <a:prstGeom prst="rect">
            <a:avLst/>
          </a:prstGeom>
        </p:spPr>
        <p:txBody>
          <a:bodyPr vert="horz" wrap="square" lIns="0" tIns="12700" rIns="0" bIns="0" rtlCol="0">
            <a:spAutoFit/>
          </a:bodyPr>
          <a:lstStyle/>
          <a:p>
            <a:pPr marL="396240" indent="-384175">
              <a:lnSpc>
                <a:spcPct val="100000"/>
              </a:lnSpc>
              <a:spcBef>
                <a:spcPts val="100"/>
              </a:spcBef>
              <a:buClr>
                <a:srgbClr val="FF388B"/>
              </a:buClr>
              <a:buSzPct val="79166"/>
              <a:buFont typeface="Wingdings 2"/>
              <a:buChar char=""/>
              <a:tabLst>
                <a:tab pos="396240" algn="l"/>
                <a:tab pos="396875" algn="l"/>
              </a:tabLst>
            </a:pPr>
            <a:r>
              <a:rPr sz="2400" dirty="0">
                <a:solidFill>
                  <a:srgbClr val="FFFFFF"/>
                </a:solidFill>
                <a:latin typeface="Century Gothic"/>
                <a:cs typeface="Century Gothic"/>
              </a:rPr>
              <a:t>I – </a:t>
            </a:r>
            <a:r>
              <a:rPr sz="2400" spc="-5" dirty="0">
                <a:solidFill>
                  <a:srgbClr val="FFFFFF"/>
                </a:solidFill>
                <a:latin typeface="Century Gothic"/>
                <a:cs typeface="Century Gothic"/>
              </a:rPr>
              <a:t>localized </a:t>
            </a:r>
            <a:r>
              <a:rPr sz="2400" dirty="0">
                <a:solidFill>
                  <a:srgbClr val="FFFFFF"/>
                </a:solidFill>
                <a:latin typeface="Century Gothic"/>
                <a:cs typeface="Century Gothic"/>
              </a:rPr>
              <a:t>with complete</a:t>
            </a:r>
            <a:r>
              <a:rPr sz="2400" spc="-75" dirty="0">
                <a:solidFill>
                  <a:srgbClr val="FFFFFF"/>
                </a:solidFill>
                <a:latin typeface="Century Gothic"/>
                <a:cs typeface="Century Gothic"/>
              </a:rPr>
              <a:t> </a:t>
            </a:r>
            <a:r>
              <a:rPr sz="2400" dirty="0">
                <a:solidFill>
                  <a:srgbClr val="FFFFFF"/>
                </a:solidFill>
                <a:latin typeface="Century Gothic"/>
                <a:cs typeface="Century Gothic"/>
              </a:rPr>
              <a:t>resection</a:t>
            </a:r>
            <a:endParaRPr sz="2400">
              <a:latin typeface="Century Gothic"/>
              <a:cs typeface="Century Gothic"/>
            </a:endParaRPr>
          </a:p>
          <a:p>
            <a:pPr>
              <a:lnSpc>
                <a:spcPct val="100000"/>
              </a:lnSpc>
              <a:spcBef>
                <a:spcPts val="5"/>
              </a:spcBef>
              <a:buClr>
                <a:srgbClr val="FF388B"/>
              </a:buClr>
              <a:buFont typeface="Wingdings 2"/>
              <a:buChar char=""/>
            </a:pPr>
            <a:endParaRPr sz="3000">
              <a:latin typeface="Times New Roman"/>
              <a:cs typeface="Times New Roman"/>
            </a:endParaRPr>
          </a:p>
          <a:p>
            <a:pPr marL="396240" indent="-384175">
              <a:lnSpc>
                <a:spcPct val="100000"/>
              </a:lnSpc>
              <a:spcBef>
                <a:spcPts val="5"/>
              </a:spcBef>
              <a:buClr>
                <a:srgbClr val="FF388B"/>
              </a:buClr>
              <a:buSzPct val="79166"/>
              <a:buFont typeface="Wingdings 2"/>
              <a:buChar char=""/>
              <a:tabLst>
                <a:tab pos="396240" algn="l"/>
                <a:tab pos="396875" algn="l"/>
              </a:tabLst>
            </a:pPr>
            <a:r>
              <a:rPr sz="2400" spc="-10" dirty="0">
                <a:solidFill>
                  <a:srgbClr val="FFFFFF"/>
                </a:solidFill>
                <a:latin typeface="Century Gothic"/>
                <a:cs typeface="Century Gothic"/>
              </a:rPr>
              <a:t>IIa </a:t>
            </a:r>
            <a:r>
              <a:rPr sz="2400" dirty="0">
                <a:solidFill>
                  <a:srgbClr val="FFFFFF"/>
                </a:solidFill>
                <a:latin typeface="Century Gothic"/>
                <a:cs typeface="Century Gothic"/>
              </a:rPr>
              <a:t>– Localized </a:t>
            </a:r>
            <a:r>
              <a:rPr sz="2400" spc="-5" dirty="0">
                <a:solidFill>
                  <a:srgbClr val="FFFFFF"/>
                </a:solidFill>
                <a:latin typeface="Century Gothic"/>
                <a:cs typeface="Century Gothic"/>
              </a:rPr>
              <a:t>w/o </a:t>
            </a:r>
            <a:r>
              <a:rPr sz="2400" dirty="0">
                <a:solidFill>
                  <a:srgbClr val="FFFFFF"/>
                </a:solidFill>
                <a:latin typeface="Century Gothic"/>
                <a:cs typeface="Century Gothic"/>
              </a:rPr>
              <a:t>complete gross</a:t>
            </a:r>
            <a:r>
              <a:rPr sz="2400" spc="-5" dirty="0">
                <a:solidFill>
                  <a:srgbClr val="FFFFFF"/>
                </a:solidFill>
                <a:latin typeface="Century Gothic"/>
                <a:cs typeface="Century Gothic"/>
              </a:rPr>
              <a:t> </a:t>
            </a:r>
            <a:r>
              <a:rPr sz="2400" dirty="0">
                <a:solidFill>
                  <a:srgbClr val="FFFFFF"/>
                </a:solidFill>
                <a:latin typeface="Century Gothic"/>
                <a:cs typeface="Century Gothic"/>
              </a:rPr>
              <a:t>resection</a:t>
            </a:r>
            <a:endParaRPr sz="2400">
              <a:latin typeface="Century Gothic"/>
              <a:cs typeface="Century Gothic"/>
            </a:endParaRPr>
          </a:p>
          <a:p>
            <a:pPr>
              <a:lnSpc>
                <a:spcPct val="100000"/>
              </a:lnSpc>
              <a:spcBef>
                <a:spcPts val="5"/>
              </a:spcBef>
              <a:buClr>
                <a:srgbClr val="FF388B"/>
              </a:buClr>
              <a:buFont typeface="Wingdings 2"/>
              <a:buChar char=""/>
            </a:pPr>
            <a:endParaRPr sz="3000">
              <a:latin typeface="Times New Roman"/>
              <a:cs typeface="Times New Roman"/>
            </a:endParaRPr>
          </a:p>
          <a:p>
            <a:pPr marL="396240" indent="-384175">
              <a:lnSpc>
                <a:spcPct val="100000"/>
              </a:lnSpc>
              <a:buClr>
                <a:srgbClr val="FF388B"/>
              </a:buClr>
              <a:buSzPct val="79166"/>
              <a:buFont typeface="Wingdings 2"/>
              <a:buChar char=""/>
              <a:tabLst>
                <a:tab pos="396240" algn="l"/>
                <a:tab pos="396875" algn="l"/>
              </a:tabLst>
            </a:pPr>
            <a:r>
              <a:rPr sz="2400" spc="-10" dirty="0">
                <a:solidFill>
                  <a:srgbClr val="FFFFFF"/>
                </a:solidFill>
                <a:latin typeface="Century Gothic"/>
                <a:cs typeface="Century Gothic"/>
              </a:rPr>
              <a:t>IIb </a:t>
            </a:r>
            <a:r>
              <a:rPr sz="2400" dirty="0">
                <a:solidFill>
                  <a:srgbClr val="FFFFFF"/>
                </a:solidFill>
                <a:latin typeface="Century Gothic"/>
                <a:cs typeface="Century Gothic"/>
              </a:rPr>
              <a:t>– + </a:t>
            </a:r>
            <a:r>
              <a:rPr sz="2400" spc="-5" dirty="0">
                <a:solidFill>
                  <a:srgbClr val="FFFFFF"/>
                </a:solidFill>
                <a:latin typeface="Century Gothic"/>
                <a:cs typeface="Century Gothic"/>
              </a:rPr>
              <a:t>Ipsilateral </a:t>
            </a:r>
            <a:r>
              <a:rPr sz="2400" dirty="0">
                <a:solidFill>
                  <a:srgbClr val="FFFFFF"/>
                </a:solidFill>
                <a:latin typeface="Century Gothic"/>
                <a:cs typeface="Century Gothic"/>
              </a:rPr>
              <a:t>LN, - </a:t>
            </a:r>
            <a:r>
              <a:rPr sz="2400" spc="-5" dirty="0">
                <a:solidFill>
                  <a:srgbClr val="FFFFFF"/>
                </a:solidFill>
                <a:latin typeface="Century Gothic"/>
                <a:cs typeface="Century Gothic"/>
              </a:rPr>
              <a:t>Contralateral</a:t>
            </a:r>
            <a:r>
              <a:rPr sz="2400" spc="-30" dirty="0">
                <a:solidFill>
                  <a:srgbClr val="FFFFFF"/>
                </a:solidFill>
                <a:latin typeface="Century Gothic"/>
                <a:cs typeface="Century Gothic"/>
              </a:rPr>
              <a:t> </a:t>
            </a:r>
            <a:r>
              <a:rPr sz="2400" spc="-5" dirty="0">
                <a:solidFill>
                  <a:srgbClr val="FFFFFF"/>
                </a:solidFill>
                <a:latin typeface="Century Gothic"/>
                <a:cs typeface="Century Gothic"/>
              </a:rPr>
              <a:t>LN</a:t>
            </a:r>
            <a:endParaRPr sz="2400">
              <a:latin typeface="Century Gothic"/>
              <a:cs typeface="Century Gothic"/>
            </a:endParaRPr>
          </a:p>
          <a:p>
            <a:pPr>
              <a:lnSpc>
                <a:spcPct val="100000"/>
              </a:lnSpc>
              <a:spcBef>
                <a:spcPts val="5"/>
              </a:spcBef>
              <a:buClr>
                <a:srgbClr val="FF388B"/>
              </a:buClr>
              <a:buFont typeface="Wingdings 2"/>
              <a:buChar char=""/>
            </a:pPr>
            <a:endParaRPr sz="3000">
              <a:latin typeface="Times New Roman"/>
              <a:cs typeface="Times New Roman"/>
            </a:endParaRPr>
          </a:p>
          <a:p>
            <a:pPr marL="396240" indent="-384175">
              <a:lnSpc>
                <a:spcPct val="100000"/>
              </a:lnSpc>
              <a:buClr>
                <a:srgbClr val="FF388B"/>
              </a:buClr>
              <a:buSzPct val="79166"/>
              <a:buFont typeface="Wingdings 2"/>
              <a:buChar char=""/>
              <a:tabLst>
                <a:tab pos="396240" algn="l"/>
                <a:tab pos="396875" algn="l"/>
              </a:tabLst>
            </a:pPr>
            <a:r>
              <a:rPr sz="2400" spc="-10" dirty="0">
                <a:solidFill>
                  <a:srgbClr val="FFFFFF"/>
                </a:solidFill>
                <a:latin typeface="Century Gothic"/>
                <a:cs typeface="Century Gothic"/>
              </a:rPr>
              <a:t>III </a:t>
            </a:r>
            <a:r>
              <a:rPr sz="2400" dirty="0">
                <a:solidFill>
                  <a:srgbClr val="FFFFFF"/>
                </a:solidFill>
                <a:latin typeface="Century Gothic"/>
                <a:cs typeface="Century Gothic"/>
              </a:rPr>
              <a:t>– </a:t>
            </a:r>
            <a:r>
              <a:rPr sz="2400" spc="-5" dirty="0">
                <a:solidFill>
                  <a:srgbClr val="FFFFFF"/>
                </a:solidFill>
                <a:latin typeface="Century Gothic"/>
                <a:cs typeface="Century Gothic"/>
              </a:rPr>
              <a:t>Unresectable local </a:t>
            </a:r>
            <a:r>
              <a:rPr sz="2400" dirty="0">
                <a:solidFill>
                  <a:srgbClr val="FFFFFF"/>
                </a:solidFill>
                <a:latin typeface="Century Gothic"/>
                <a:cs typeface="Century Gothic"/>
              </a:rPr>
              <a:t>tumor </a:t>
            </a:r>
            <a:r>
              <a:rPr sz="2400" spc="-5" dirty="0">
                <a:solidFill>
                  <a:srgbClr val="FFFFFF"/>
                </a:solidFill>
                <a:latin typeface="Century Gothic"/>
                <a:cs typeface="Century Gothic"/>
              </a:rPr>
              <a:t>&amp;/or </a:t>
            </a:r>
            <a:r>
              <a:rPr sz="2400" dirty="0">
                <a:solidFill>
                  <a:srgbClr val="FFFFFF"/>
                </a:solidFill>
                <a:latin typeface="Century Gothic"/>
                <a:cs typeface="Century Gothic"/>
              </a:rPr>
              <a:t>contralateral</a:t>
            </a:r>
            <a:r>
              <a:rPr sz="2400" spc="-30" dirty="0">
                <a:solidFill>
                  <a:srgbClr val="FFFFFF"/>
                </a:solidFill>
                <a:latin typeface="Century Gothic"/>
                <a:cs typeface="Century Gothic"/>
              </a:rPr>
              <a:t> </a:t>
            </a:r>
            <a:r>
              <a:rPr sz="2400" dirty="0">
                <a:solidFill>
                  <a:srgbClr val="FFFFFF"/>
                </a:solidFill>
                <a:latin typeface="Century Gothic"/>
                <a:cs typeface="Century Gothic"/>
              </a:rPr>
              <a:t>LN</a:t>
            </a:r>
            <a:endParaRPr sz="2400">
              <a:latin typeface="Century Gothic"/>
              <a:cs typeface="Century Gothic"/>
            </a:endParaRPr>
          </a:p>
          <a:p>
            <a:pPr>
              <a:lnSpc>
                <a:spcPct val="100000"/>
              </a:lnSpc>
              <a:spcBef>
                <a:spcPts val="10"/>
              </a:spcBef>
              <a:buClr>
                <a:srgbClr val="FF388B"/>
              </a:buClr>
              <a:buFont typeface="Wingdings 2"/>
              <a:buChar char=""/>
            </a:pPr>
            <a:endParaRPr sz="3000">
              <a:latin typeface="Times New Roman"/>
              <a:cs typeface="Times New Roman"/>
            </a:endParaRPr>
          </a:p>
          <a:p>
            <a:pPr marL="396240" indent="-384175">
              <a:lnSpc>
                <a:spcPct val="100000"/>
              </a:lnSpc>
              <a:buClr>
                <a:srgbClr val="FF388B"/>
              </a:buClr>
              <a:buSzPct val="79166"/>
              <a:buFont typeface="Wingdings 2"/>
              <a:buChar char=""/>
              <a:tabLst>
                <a:tab pos="396240" algn="l"/>
                <a:tab pos="396875" algn="l"/>
              </a:tabLst>
            </a:pPr>
            <a:r>
              <a:rPr sz="2400" spc="-10" dirty="0">
                <a:solidFill>
                  <a:srgbClr val="FFFFFF"/>
                </a:solidFill>
                <a:latin typeface="Century Gothic"/>
                <a:cs typeface="Century Gothic"/>
              </a:rPr>
              <a:t>IV </a:t>
            </a:r>
            <a:r>
              <a:rPr sz="2400" dirty="0">
                <a:solidFill>
                  <a:srgbClr val="FFFFFF"/>
                </a:solidFill>
                <a:latin typeface="Century Gothic"/>
                <a:cs typeface="Century Gothic"/>
              </a:rPr>
              <a:t>– Distant hematogenous or LN</a:t>
            </a:r>
            <a:r>
              <a:rPr sz="2400" spc="-35" dirty="0">
                <a:solidFill>
                  <a:srgbClr val="FFFFFF"/>
                </a:solidFill>
                <a:latin typeface="Century Gothic"/>
                <a:cs typeface="Century Gothic"/>
              </a:rPr>
              <a:t> </a:t>
            </a:r>
            <a:r>
              <a:rPr sz="2400" dirty="0">
                <a:solidFill>
                  <a:srgbClr val="FFFFFF"/>
                </a:solidFill>
                <a:latin typeface="Century Gothic"/>
                <a:cs typeface="Century Gothic"/>
              </a:rPr>
              <a:t>mets</a:t>
            </a:r>
            <a:endParaRPr sz="2400">
              <a:latin typeface="Century Gothic"/>
              <a:cs typeface="Century Gothic"/>
            </a:endParaRPr>
          </a:p>
          <a:p>
            <a:pPr>
              <a:lnSpc>
                <a:spcPct val="100000"/>
              </a:lnSpc>
              <a:spcBef>
                <a:spcPts val="50"/>
              </a:spcBef>
              <a:buClr>
                <a:srgbClr val="FF388B"/>
              </a:buClr>
              <a:buFont typeface="Wingdings 2"/>
              <a:buChar char=""/>
            </a:pPr>
            <a:endParaRPr sz="3250">
              <a:latin typeface="Times New Roman"/>
              <a:cs typeface="Times New Roman"/>
            </a:endParaRPr>
          </a:p>
          <a:p>
            <a:pPr marL="396240" marR="42545" indent="-384175">
              <a:lnSpc>
                <a:spcPts val="2590"/>
              </a:lnSpc>
              <a:buClr>
                <a:srgbClr val="FF388B"/>
              </a:buClr>
              <a:buSzPct val="79166"/>
              <a:buFont typeface="Wingdings 2"/>
              <a:buChar char=""/>
              <a:tabLst>
                <a:tab pos="396240" algn="l"/>
                <a:tab pos="396875" algn="l"/>
              </a:tabLst>
            </a:pPr>
            <a:r>
              <a:rPr sz="2400" spc="-10" dirty="0">
                <a:solidFill>
                  <a:srgbClr val="FFFFFF"/>
                </a:solidFill>
                <a:latin typeface="Century Gothic"/>
                <a:cs typeface="Century Gothic"/>
              </a:rPr>
              <a:t>IV </a:t>
            </a:r>
            <a:r>
              <a:rPr sz="2400" dirty="0">
                <a:solidFill>
                  <a:srgbClr val="FFFFFF"/>
                </a:solidFill>
                <a:latin typeface="Century Gothic"/>
                <a:cs typeface="Century Gothic"/>
              </a:rPr>
              <a:t>S – </a:t>
            </a:r>
            <a:r>
              <a:rPr sz="2400" spc="-5" dirty="0">
                <a:solidFill>
                  <a:srgbClr val="FFFFFF"/>
                </a:solidFill>
                <a:latin typeface="Century Gothic"/>
                <a:cs typeface="Century Gothic"/>
              </a:rPr>
              <a:t>Stage </a:t>
            </a:r>
            <a:r>
              <a:rPr sz="2400" dirty="0">
                <a:solidFill>
                  <a:srgbClr val="FFFFFF"/>
                </a:solidFill>
                <a:latin typeface="Century Gothic"/>
                <a:cs typeface="Century Gothic"/>
              </a:rPr>
              <a:t>I or </a:t>
            </a:r>
            <a:r>
              <a:rPr sz="2400" spc="-5" dirty="0">
                <a:solidFill>
                  <a:srgbClr val="FFFFFF"/>
                </a:solidFill>
                <a:latin typeface="Century Gothic"/>
                <a:cs typeface="Century Gothic"/>
              </a:rPr>
              <a:t>II </a:t>
            </a:r>
            <a:r>
              <a:rPr sz="2400" dirty="0">
                <a:solidFill>
                  <a:srgbClr val="FFFFFF"/>
                </a:solidFill>
                <a:latin typeface="Century Gothic"/>
                <a:cs typeface="Century Gothic"/>
              </a:rPr>
              <a:t>tumor with </a:t>
            </a:r>
            <a:r>
              <a:rPr sz="2400" spc="-5" dirty="0">
                <a:solidFill>
                  <a:srgbClr val="FFFFFF"/>
                </a:solidFill>
                <a:latin typeface="Century Gothic"/>
                <a:cs typeface="Century Gothic"/>
              </a:rPr>
              <a:t>spread </a:t>
            </a:r>
            <a:r>
              <a:rPr sz="2400" dirty="0">
                <a:solidFill>
                  <a:srgbClr val="FFFFFF"/>
                </a:solidFill>
                <a:latin typeface="Century Gothic"/>
                <a:cs typeface="Century Gothic"/>
              </a:rPr>
              <a:t>to skin, liver,</a:t>
            </a:r>
            <a:r>
              <a:rPr sz="2400" spc="-130" dirty="0">
                <a:solidFill>
                  <a:srgbClr val="FFFFFF"/>
                </a:solidFill>
                <a:latin typeface="Century Gothic"/>
                <a:cs typeface="Century Gothic"/>
              </a:rPr>
              <a:t> </a:t>
            </a:r>
            <a:r>
              <a:rPr sz="2400" dirty="0">
                <a:solidFill>
                  <a:srgbClr val="FFFFFF"/>
                </a:solidFill>
                <a:latin typeface="Century Gothic"/>
                <a:cs typeface="Century Gothic"/>
              </a:rPr>
              <a:t>or  </a:t>
            </a:r>
            <a:r>
              <a:rPr sz="2400" spc="-5" dirty="0">
                <a:solidFill>
                  <a:srgbClr val="FFFFFF"/>
                </a:solidFill>
                <a:latin typeface="Century Gothic"/>
                <a:cs typeface="Century Gothic"/>
              </a:rPr>
              <a:t>BM (less </a:t>
            </a:r>
            <a:r>
              <a:rPr sz="2400" dirty="0">
                <a:solidFill>
                  <a:srgbClr val="FFFFFF"/>
                </a:solidFill>
                <a:latin typeface="Century Gothic"/>
                <a:cs typeface="Century Gothic"/>
              </a:rPr>
              <a:t>than</a:t>
            </a:r>
            <a:r>
              <a:rPr sz="2400" spc="-35" dirty="0">
                <a:solidFill>
                  <a:srgbClr val="FFFFFF"/>
                </a:solidFill>
                <a:latin typeface="Century Gothic"/>
                <a:cs typeface="Century Gothic"/>
              </a:rPr>
              <a:t> </a:t>
            </a:r>
            <a:r>
              <a:rPr sz="2400" spc="-5" dirty="0">
                <a:solidFill>
                  <a:srgbClr val="FFFFFF"/>
                </a:solidFill>
                <a:latin typeface="Century Gothic"/>
                <a:cs typeface="Century Gothic"/>
              </a:rPr>
              <a:t>1yr)</a:t>
            </a:r>
            <a:endParaRPr sz="2400">
              <a:latin typeface="Century Gothic"/>
              <a:cs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8E67B5-8B80-4D40-AF4E-ECCB98C9D721}"/>
              </a:ext>
            </a:extLst>
          </p:cNvPr>
          <p:cNvSpPr txBox="1"/>
          <p:nvPr/>
        </p:nvSpPr>
        <p:spPr>
          <a:xfrm>
            <a:off x="375138" y="838200"/>
            <a:ext cx="9683262" cy="2369880"/>
          </a:xfrm>
          <a:prstGeom prst="rect">
            <a:avLst/>
          </a:prstGeom>
          <a:noFill/>
        </p:spPr>
        <p:txBody>
          <a:bodyPr wrap="square" rtlCol="0">
            <a:spAutoFit/>
          </a:bodyPr>
          <a:lstStyle/>
          <a:p>
            <a:r>
              <a:rPr lang="en-US" sz="2800" b="1" dirty="0"/>
              <a:t>Treatment</a:t>
            </a:r>
            <a:r>
              <a:rPr lang="en-US" sz="2400" dirty="0"/>
              <a:t>: Depends on </a:t>
            </a:r>
            <a:r>
              <a:rPr lang="en-US" sz="2400" b="1" dirty="0"/>
              <a:t>Size</a:t>
            </a:r>
            <a:r>
              <a:rPr lang="en-US" sz="2400" dirty="0"/>
              <a:t> and </a:t>
            </a:r>
            <a:r>
              <a:rPr lang="en-US" sz="2400" b="1" dirty="0"/>
              <a:t>Staging</a:t>
            </a:r>
          </a:p>
          <a:p>
            <a:r>
              <a:rPr lang="en-US" sz="2400" dirty="0"/>
              <a:t>- Early: Surgery </a:t>
            </a:r>
          </a:p>
          <a:p>
            <a:r>
              <a:rPr lang="en-US" sz="2400" dirty="0"/>
              <a:t>- Late: Chemo, Medication, Stem-Cell or Bone-Marrow Transplant.</a:t>
            </a:r>
          </a:p>
          <a:p>
            <a:r>
              <a:rPr lang="en-US" sz="2400" dirty="0"/>
              <a:t>- Best outcomes comes with young patients with differentiated subtype.  </a:t>
            </a:r>
          </a:p>
          <a:p>
            <a:endParaRPr lang="en-US" sz="2400" dirty="0"/>
          </a:p>
        </p:txBody>
      </p:sp>
      <p:sp>
        <p:nvSpPr>
          <p:cNvPr id="3" name="object 4">
            <a:extLst>
              <a:ext uri="{FF2B5EF4-FFF2-40B4-BE49-F238E27FC236}">
                <a16:creationId xmlns:a16="http://schemas.microsoft.com/office/drawing/2014/main" id="{9DE8B282-989F-4B56-B20D-8A0DA9E6D627}"/>
              </a:ext>
            </a:extLst>
          </p:cNvPr>
          <p:cNvSpPr txBox="1"/>
          <p:nvPr/>
        </p:nvSpPr>
        <p:spPr>
          <a:xfrm>
            <a:off x="152400" y="3007002"/>
            <a:ext cx="9144000" cy="2891176"/>
          </a:xfrm>
          <a:prstGeom prst="rect">
            <a:avLst/>
          </a:prstGeom>
        </p:spPr>
        <p:txBody>
          <a:bodyPr vert="horz" wrap="square" lIns="0" tIns="104775" rIns="0" bIns="0" rtlCol="0">
            <a:spAutoFit/>
          </a:bodyPr>
          <a:lstStyle/>
          <a:p>
            <a:pPr marL="298450" indent="-285750">
              <a:lnSpc>
                <a:spcPct val="100000"/>
              </a:lnSpc>
              <a:spcBef>
                <a:spcPts val="825"/>
              </a:spcBef>
              <a:buFont typeface="Wingdings" panose="05000000000000000000" pitchFamily="2" charset="2"/>
              <a:buChar char="v"/>
            </a:pPr>
            <a:r>
              <a:rPr sz="2000" b="1" spc="-5" dirty="0">
                <a:solidFill>
                  <a:srgbClr val="FFFFFF"/>
                </a:solidFill>
                <a:latin typeface="+mj-lt"/>
                <a:cs typeface="Century Gothic"/>
              </a:rPr>
              <a:t>The treatment</a:t>
            </a:r>
            <a:r>
              <a:rPr sz="2000" b="1" spc="-15" dirty="0">
                <a:solidFill>
                  <a:srgbClr val="FFFFFF"/>
                </a:solidFill>
                <a:latin typeface="+mj-lt"/>
                <a:cs typeface="Century Gothic"/>
              </a:rPr>
              <a:t> </a:t>
            </a:r>
            <a:r>
              <a:rPr sz="2000" b="1" spc="-5" dirty="0">
                <a:solidFill>
                  <a:srgbClr val="FFFFFF"/>
                </a:solidFill>
                <a:latin typeface="+mj-lt"/>
                <a:cs typeface="Century Gothic"/>
              </a:rPr>
              <a:t>modalities</a:t>
            </a:r>
            <a:r>
              <a:rPr lang="en-US" sz="2000" b="1" spc="-5" dirty="0">
                <a:solidFill>
                  <a:srgbClr val="FFFFFF"/>
                </a:solidFill>
                <a:latin typeface="+mj-lt"/>
                <a:cs typeface="Century Gothic"/>
              </a:rPr>
              <a:t>: </a:t>
            </a:r>
            <a:endParaRPr sz="2000" b="1" dirty="0">
              <a:latin typeface="+mj-lt"/>
              <a:cs typeface="Century Gothic"/>
            </a:endParaRPr>
          </a:p>
          <a:p>
            <a:pPr marL="396875" indent="-384810">
              <a:lnSpc>
                <a:spcPct val="100000"/>
              </a:lnSpc>
              <a:spcBef>
                <a:spcPts val="720"/>
              </a:spcBef>
              <a:buClr>
                <a:srgbClr val="FF388B"/>
              </a:buClr>
              <a:buSzPct val="80000"/>
              <a:buFont typeface="Wingdings" panose="05000000000000000000" pitchFamily="2" charset="2"/>
              <a:buChar char="Ø"/>
              <a:tabLst>
                <a:tab pos="397510" algn="l"/>
              </a:tabLst>
            </a:pPr>
            <a:r>
              <a:rPr b="1" spc="-5" dirty="0">
                <a:solidFill>
                  <a:srgbClr val="FFFFFF"/>
                </a:solidFill>
                <a:latin typeface="+mj-lt"/>
                <a:cs typeface="Century Gothic"/>
              </a:rPr>
              <a:t>Surgery</a:t>
            </a:r>
            <a:endParaRPr b="1" dirty="0">
              <a:latin typeface="+mj-lt"/>
              <a:cs typeface="Century Gothic"/>
            </a:endParaRPr>
          </a:p>
          <a:p>
            <a:pPr marL="396875" indent="-384810">
              <a:lnSpc>
                <a:spcPct val="100000"/>
              </a:lnSpc>
              <a:spcBef>
                <a:spcPts val="720"/>
              </a:spcBef>
              <a:buClr>
                <a:srgbClr val="FF388B"/>
              </a:buClr>
              <a:buSzPct val="80000"/>
              <a:buFont typeface="Wingdings" panose="05000000000000000000" pitchFamily="2" charset="2"/>
              <a:buChar char="Ø"/>
              <a:tabLst>
                <a:tab pos="397510" algn="l"/>
              </a:tabLst>
            </a:pPr>
            <a:r>
              <a:rPr b="1" spc="-5" dirty="0">
                <a:solidFill>
                  <a:srgbClr val="FFFFFF"/>
                </a:solidFill>
                <a:latin typeface="+mj-lt"/>
                <a:cs typeface="Century Gothic"/>
              </a:rPr>
              <a:t>Chemotherapy</a:t>
            </a:r>
            <a:r>
              <a:rPr lang="en-US" spc="-5" dirty="0">
                <a:solidFill>
                  <a:srgbClr val="FFFFFF"/>
                </a:solidFill>
                <a:latin typeface="+mj-lt"/>
                <a:cs typeface="Century Gothic"/>
              </a:rPr>
              <a:t> (Recurrence, child has N-MYC amplification, unfavorable histology.)</a:t>
            </a:r>
            <a:endParaRPr dirty="0">
              <a:latin typeface="+mj-lt"/>
              <a:cs typeface="Century Gothic"/>
            </a:endParaRPr>
          </a:p>
          <a:p>
            <a:pPr marL="396875" indent="-384810">
              <a:lnSpc>
                <a:spcPct val="100000"/>
              </a:lnSpc>
              <a:spcBef>
                <a:spcPts val="720"/>
              </a:spcBef>
              <a:buClr>
                <a:srgbClr val="FF388B"/>
              </a:buClr>
              <a:buSzPct val="80000"/>
              <a:buFont typeface="Wingdings" panose="05000000000000000000" pitchFamily="2" charset="2"/>
              <a:buChar char="Ø"/>
              <a:tabLst>
                <a:tab pos="397510" algn="l"/>
              </a:tabLst>
            </a:pPr>
            <a:r>
              <a:rPr b="1" dirty="0">
                <a:solidFill>
                  <a:srgbClr val="FFFFFF"/>
                </a:solidFill>
                <a:latin typeface="+mj-lt"/>
                <a:cs typeface="Century Gothic"/>
              </a:rPr>
              <a:t>Radiation</a:t>
            </a:r>
            <a:r>
              <a:rPr b="1" spc="-40" dirty="0">
                <a:solidFill>
                  <a:srgbClr val="FFFFFF"/>
                </a:solidFill>
                <a:latin typeface="+mj-lt"/>
                <a:cs typeface="Century Gothic"/>
              </a:rPr>
              <a:t> </a:t>
            </a:r>
            <a:r>
              <a:rPr b="1" spc="-5" dirty="0">
                <a:solidFill>
                  <a:srgbClr val="FFFFFF"/>
                </a:solidFill>
                <a:latin typeface="+mj-lt"/>
                <a:cs typeface="Century Gothic"/>
              </a:rPr>
              <a:t>therapy</a:t>
            </a:r>
            <a:r>
              <a:rPr lang="en-US" b="1" spc="-5" dirty="0">
                <a:solidFill>
                  <a:srgbClr val="FFFFFF"/>
                </a:solidFill>
                <a:latin typeface="+mj-lt"/>
                <a:cs typeface="Century Gothic"/>
              </a:rPr>
              <a:t> </a:t>
            </a:r>
            <a:r>
              <a:rPr lang="en-US" spc="-5" dirty="0">
                <a:solidFill>
                  <a:srgbClr val="FFFFFF"/>
                </a:solidFill>
                <a:latin typeface="+mj-lt"/>
                <a:cs typeface="Century Gothic"/>
              </a:rPr>
              <a:t>(For local control in neuroblastoma, patients with unresectable disease.)</a:t>
            </a:r>
            <a:endParaRPr dirty="0">
              <a:latin typeface="+mj-lt"/>
              <a:cs typeface="Century Gothic"/>
            </a:endParaRPr>
          </a:p>
          <a:p>
            <a:pPr marL="396875" marR="5080" indent="-384810">
              <a:lnSpc>
                <a:spcPct val="100000"/>
              </a:lnSpc>
              <a:spcBef>
                <a:spcPts val="725"/>
              </a:spcBef>
              <a:buClr>
                <a:srgbClr val="FF388B"/>
              </a:buClr>
              <a:buSzPct val="80000"/>
              <a:buFont typeface="Wingdings" panose="05000000000000000000" pitchFamily="2" charset="2"/>
              <a:buChar char="Ø"/>
              <a:tabLst>
                <a:tab pos="397510" algn="l"/>
              </a:tabLst>
            </a:pPr>
            <a:r>
              <a:rPr spc="-5" dirty="0">
                <a:solidFill>
                  <a:srgbClr val="FFFFFF"/>
                </a:solidFill>
                <a:latin typeface="+mj-lt"/>
                <a:cs typeface="Century Gothic"/>
              </a:rPr>
              <a:t>High-dose chemotherapy/radiation  therapy and stem </a:t>
            </a:r>
            <a:r>
              <a:rPr dirty="0">
                <a:solidFill>
                  <a:srgbClr val="FFFFFF"/>
                </a:solidFill>
                <a:latin typeface="+mj-lt"/>
                <a:cs typeface="Century Gothic"/>
              </a:rPr>
              <a:t>cell</a:t>
            </a:r>
            <a:r>
              <a:rPr spc="-55" dirty="0">
                <a:solidFill>
                  <a:srgbClr val="FFFFFF"/>
                </a:solidFill>
                <a:latin typeface="+mj-lt"/>
                <a:cs typeface="Century Gothic"/>
              </a:rPr>
              <a:t> </a:t>
            </a:r>
            <a:r>
              <a:rPr dirty="0">
                <a:solidFill>
                  <a:srgbClr val="FFFFFF"/>
                </a:solidFill>
                <a:latin typeface="+mj-lt"/>
                <a:cs typeface="Century Gothic"/>
              </a:rPr>
              <a:t>transplant</a:t>
            </a:r>
            <a:endParaRPr dirty="0">
              <a:latin typeface="+mj-lt"/>
              <a:cs typeface="Century Gothic"/>
            </a:endParaRPr>
          </a:p>
          <a:p>
            <a:pPr marL="396875" indent="-384810">
              <a:lnSpc>
                <a:spcPct val="100000"/>
              </a:lnSpc>
              <a:spcBef>
                <a:spcPts val="720"/>
              </a:spcBef>
              <a:buClr>
                <a:srgbClr val="FF388B"/>
              </a:buClr>
              <a:buSzPct val="80000"/>
              <a:buFont typeface="Wingdings" panose="05000000000000000000" pitchFamily="2" charset="2"/>
              <a:buChar char="Ø"/>
              <a:tabLst>
                <a:tab pos="397510" algn="l"/>
              </a:tabLst>
            </a:pPr>
            <a:r>
              <a:rPr dirty="0">
                <a:solidFill>
                  <a:srgbClr val="FFFFFF"/>
                </a:solidFill>
                <a:latin typeface="+mj-lt"/>
                <a:cs typeface="Century Gothic"/>
              </a:rPr>
              <a:t>Retinoid</a:t>
            </a:r>
            <a:r>
              <a:rPr spc="-30" dirty="0">
                <a:solidFill>
                  <a:srgbClr val="FFFFFF"/>
                </a:solidFill>
                <a:latin typeface="+mj-lt"/>
                <a:cs typeface="Century Gothic"/>
              </a:rPr>
              <a:t> </a:t>
            </a:r>
            <a:r>
              <a:rPr spc="-5" dirty="0">
                <a:solidFill>
                  <a:srgbClr val="FFFFFF"/>
                </a:solidFill>
                <a:latin typeface="+mj-lt"/>
                <a:cs typeface="Century Gothic"/>
              </a:rPr>
              <a:t>therapy</a:t>
            </a:r>
            <a:endParaRPr dirty="0">
              <a:latin typeface="+mj-lt"/>
              <a:cs typeface="Century Gothic"/>
            </a:endParaRPr>
          </a:p>
          <a:p>
            <a:pPr marL="396875" indent="-384810">
              <a:lnSpc>
                <a:spcPct val="100000"/>
              </a:lnSpc>
              <a:spcBef>
                <a:spcPts val="720"/>
              </a:spcBef>
              <a:buClr>
                <a:srgbClr val="FF388B"/>
              </a:buClr>
              <a:buSzPct val="80000"/>
              <a:buFont typeface="Wingdings" panose="05000000000000000000" pitchFamily="2" charset="2"/>
              <a:buChar char="Ø"/>
              <a:tabLst>
                <a:tab pos="397510" algn="l"/>
              </a:tabLst>
            </a:pPr>
            <a:r>
              <a:rPr spc="-5" dirty="0">
                <a:solidFill>
                  <a:srgbClr val="FFFFFF"/>
                </a:solidFill>
                <a:latin typeface="+mj-lt"/>
                <a:cs typeface="Century Gothic"/>
              </a:rPr>
              <a:t>Immunotherapy</a:t>
            </a:r>
            <a:endParaRPr dirty="0">
              <a:latin typeface="+mj-lt"/>
              <a:cs typeface="Century Gothic"/>
            </a:endParaRPr>
          </a:p>
        </p:txBody>
      </p:sp>
    </p:spTree>
    <p:extLst>
      <p:ext uri="{BB962C8B-B14F-4D97-AF65-F5344CB8AC3E}">
        <p14:creationId xmlns:p14="http://schemas.microsoft.com/office/powerpoint/2010/main" val="1323512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08888" y="737616"/>
            <a:ext cx="1932432" cy="54863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037259" y="772413"/>
            <a:ext cx="1892376" cy="509778"/>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523748" y="1388110"/>
            <a:ext cx="8067040" cy="4967129"/>
          </a:xfrm>
          <a:prstGeom prst="rect">
            <a:avLst/>
          </a:prstGeom>
        </p:spPr>
        <p:txBody>
          <a:bodyPr vert="horz" wrap="square" lIns="0" tIns="97155" rIns="0" bIns="0" rtlCol="0">
            <a:spAutoFit/>
          </a:bodyPr>
          <a:lstStyle/>
          <a:p>
            <a:pPr marL="396875" marR="74930" indent="-384810">
              <a:lnSpc>
                <a:spcPct val="80000"/>
              </a:lnSpc>
              <a:spcBef>
                <a:spcPts val="765"/>
              </a:spcBef>
              <a:buClr>
                <a:srgbClr val="FF388B"/>
              </a:buClr>
              <a:buSzPct val="80357"/>
              <a:buFont typeface="Wingdings 2"/>
              <a:buChar char=""/>
              <a:tabLst>
                <a:tab pos="396875" algn="l"/>
                <a:tab pos="397510" algn="l"/>
              </a:tabLst>
            </a:pPr>
            <a:r>
              <a:rPr sz="2800" spc="-5" dirty="0">
                <a:solidFill>
                  <a:srgbClr val="FFFFFF"/>
                </a:solidFill>
                <a:latin typeface="Century Gothic"/>
                <a:cs typeface="Century Gothic"/>
              </a:rPr>
              <a:t>The goals of </a:t>
            </a:r>
            <a:r>
              <a:rPr sz="2800" spc="-10" dirty="0">
                <a:solidFill>
                  <a:srgbClr val="FFFFFF"/>
                </a:solidFill>
                <a:latin typeface="Century Gothic"/>
                <a:cs typeface="Century Gothic"/>
              </a:rPr>
              <a:t>surgery are </a:t>
            </a:r>
            <a:r>
              <a:rPr sz="2800" spc="-5" dirty="0">
                <a:solidFill>
                  <a:srgbClr val="FFFFFF"/>
                </a:solidFill>
                <a:latin typeface="Century Gothic"/>
                <a:cs typeface="Century Gothic"/>
              </a:rPr>
              <a:t>to establish the  diagnosis, </a:t>
            </a:r>
            <a:r>
              <a:rPr sz="2800" spc="-10" dirty="0">
                <a:solidFill>
                  <a:srgbClr val="FFFFFF"/>
                </a:solidFill>
                <a:latin typeface="Century Gothic"/>
                <a:cs typeface="Century Gothic"/>
              </a:rPr>
              <a:t>stage </a:t>
            </a:r>
            <a:r>
              <a:rPr sz="2800" spc="-5" dirty="0">
                <a:solidFill>
                  <a:srgbClr val="FFFFFF"/>
                </a:solidFill>
                <a:latin typeface="Century Gothic"/>
                <a:cs typeface="Century Gothic"/>
              </a:rPr>
              <a:t>the tumor, excise the tumor  </a:t>
            </a:r>
            <a:r>
              <a:rPr sz="2800" dirty="0">
                <a:solidFill>
                  <a:srgbClr val="FFFFFF"/>
                </a:solidFill>
                <a:latin typeface="Century Gothic"/>
                <a:cs typeface="Century Gothic"/>
              </a:rPr>
              <a:t>(if </a:t>
            </a:r>
            <a:r>
              <a:rPr sz="2800" spc="-5" dirty="0">
                <a:solidFill>
                  <a:srgbClr val="FFFFFF"/>
                </a:solidFill>
                <a:latin typeface="Century Gothic"/>
                <a:cs typeface="Century Gothic"/>
              </a:rPr>
              <a:t>localized), </a:t>
            </a:r>
            <a:r>
              <a:rPr sz="2800" spc="-10" dirty="0">
                <a:solidFill>
                  <a:srgbClr val="FFFFFF"/>
                </a:solidFill>
                <a:latin typeface="Century Gothic"/>
                <a:cs typeface="Century Gothic"/>
              </a:rPr>
              <a:t>and </a:t>
            </a:r>
            <a:r>
              <a:rPr sz="2800" spc="-5" dirty="0">
                <a:solidFill>
                  <a:srgbClr val="FFFFFF"/>
                </a:solidFill>
                <a:latin typeface="Century Gothic"/>
                <a:cs typeface="Century Gothic"/>
              </a:rPr>
              <a:t>provide tissue for </a:t>
            </a:r>
            <a:r>
              <a:rPr sz="2800" dirty="0">
                <a:solidFill>
                  <a:srgbClr val="FFFFFF"/>
                </a:solidFill>
                <a:latin typeface="Century Gothic"/>
                <a:cs typeface="Century Gothic"/>
              </a:rPr>
              <a:t>biologic  </a:t>
            </a:r>
            <a:r>
              <a:rPr sz="2800" spc="-5" dirty="0">
                <a:solidFill>
                  <a:srgbClr val="FFFFFF"/>
                </a:solidFill>
                <a:latin typeface="Century Gothic"/>
                <a:cs typeface="Century Gothic"/>
              </a:rPr>
              <a:t>studies.</a:t>
            </a:r>
            <a:endParaRPr sz="2800" dirty="0">
              <a:latin typeface="Century Gothic"/>
              <a:cs typeface="Century Gothic"/>
            </a:endParaRPr>
          </a:p>
          <a:p>
            <a:pPr>
              <a:lnSpc>
                <a:spcPct val="100000"/>
              </a:lnSpc>
              <a:spcBef>
                <a:spcPts val="10"/>
              </a:spcBef>
              <a:buClr>
                <a:srgbClr val="FF388B"/>
              </a:buClr>
              <a:buFont typeface="Wingdings 2"/>
              <a:buChar char=""/>
            </a:pPr>
            <a:endParaRPr sz="3500" dirty="0">
              <a:latin typeface="Times New Roman"/>
              <a:cs typeface="Times New Roman"/>
            </a:endParaRPr>
          </a:p>
          <a:p>
            <a:pPr marL="396875" marR="481965" indent="-384810">
              <a:lnSpc>
                <a:spcPct val="80000"/>
              </a:lnSpc>
              <a:buClr>
                <a:srgbClr val="FF388B"/>
              </a:buClr>
              <a:buSzPct val="80357"/>
              <a:buFont typeface="Wingdings 2"/>
              <a:buChar char=""/>
              <a:tabLst>
                <a:tab pos="396875" algn="l"/>
                <a:tab pos="397510" algn="l"/>
              </a:tabLst>
            </a:pPr>
            <a:r>
              <a:rPr sz="2800" spc="-5" dirty="0">
                <a:solidFill>
                  <a:srgbClr val="FFFFFF"/>
                </a:solidFill>
                <a:latin typeface="Century Gothic"/>
                <a:cs typeface="Century Gothic"/>
              </a:rPr>
              <a:t>Resectability of the primary tumor should  take </a:t>
            </a:r>
            <a:r>
              <a:rPr sz="2800" dirty="0">
                <a:solidFill>
                  <a:srgbClr val="FFFFFF"/>
                </a:solidFill>
                <a:latin typeface="Century Gothic"/>
                <a:cs typeface="Century Gothic"/>
              </a:rPr>
              <a:t>into </a:t>
            </a:r>
            <a:r>
              <a:rPr sz="2800" spc="-5" dirty="0">
                <a:solidFill>
                  <a:srgbClr val="FFFFFF"/>
                </a:solidFill>
                <a:latin typeface="Century Gothic"/>
                <a:cs typeface="Century Gothic"/>
              </a:rPr>
              <a:t>consideration tumor </a:t>
            </a:r>
            <a:r>
              <a:rPr sz="2800" spc="-5" dirty="0">
                <a:solidFill>
                  <a:srgbClr val="FF0000"/>
                </a:solidFill>
                <a:latin typeface="Century Gothic"/>
                <a:cs typeface="Century Gothic"/>
              </a:rPr>
              <a:t>location,</a:t>
            </a:r>
            <a:r>
              <a:rPr sz="2800" spc="-5" dirty="0">
                <a:solidFill>
                  <a:srgbClr val="FFFFFF"/>
                </a:solidFill>
                <a:latin typeface="Century Gothic"/>
                <a:cs typeface="Century Gothic"/>
              </a:rPr>
              <a:t>  </a:t>
            </a:r>
            <a:r>
              <a:rPr sz="2800" dirty="0">
                <a:solidFill>
                  <a:srgbClr val="FF0000"/>
                </a:solidFill>
                <a:latin typeface="Century Gothic"/>
                <a:cs typeface="Century Gothic"/>
              </a:rPr>
              <a:t>mobility</a:t>
            </a:r>
            <a:r>
              <a:rPr sz="2800" dirty="0">
                <a:solidFill>
                  <a:srgbClr val="FFFFFF"/>
                </a:solidFill>
                <a:latin typeface="Century Gothic"/>
                <a:cs typeface="Century Gothic"/>
              </a:rPr>
              <a:t>, </a:t>
            </a:r>
            <a:r>
              <a:rPr sz="2800" spc="-5" dirty="0">
                <a:solidFill>
                  <a:srgbClr val="FF0000"/>
                </a:solidFill>
                <a:latin typeface="Century Gothic"/>
                <a:cs typeface="Century Gothic"/>
              </a:rPr>
              <a:t>relationship to </a:t>
            </a:r>
            <a:r>
              <a:rPr sz="2800" dirty="0">
                <a:solidFill>
                  <a:srgbClr val="FF0000"/>
                </a:solidFill>
                <a:latin typeface="Century Gothic"/>
                <a:cs typeface="Century Gothic"/>
              </a:rPr>
              <a:t>major </a:t>
            </a:r>
            <a:r>
              <a:rPr sz="2800" spc="-10" dirty="0">
                <a:solidFill>
                  <a:srgbClr val="FF0000"/>
                </a:solidFill>
                <a:latin typeface="Century Gothic"/>
                <a:cs typeface="Century Gothic"/>
              </a:rPr>
              <a:t>vessels</a:t>
            </a:r>
            <a:r>
              <a:rPr sz="2800" spc="-10" dirty="0">
                <a:solidFill>
                  <a:srgbClr val="FFFFFF"/>
                </a:solidFill>
                <a:latin typeface="Century Gothic"/>
                <a:cs typeface="Century Gothic"/>
              </a:rPr>
              <a:t>, and  </a:t>
            </a:r>
            <a:r>
              <a:rPr sz="2800" spc="-5" dirty="0">
                <a:solidFill>
                  <a:srgbClr val="FFFFFF"/>
                </a:solidFill>
                <a:latin typeface="Century Gothic"/>
                <a:cs typeface="Century Gothic"/>
              </a:rPr>
              <a:t>overall prognosis of the</a:t>
            </a:r>
            <a:r>
              <a:rPr sz="2800" spc="45" dirty="0">
                <a:solidFill>
                  <a:srgbClr val="FFFFFF"/>
                </a:solidFill>
                <a:latin typeface="Century Gothic"/>
                <a:cs typeface="Century Gothic"/>
              </a:rPr>
              <a:t> </a:t>
            </a:r>
            <a:r>
              <a:rPr sz="2800" spc="-5" dirty="0">
                <a:solidFill>
                  <a:srgbClr val="FFFFFF"/>
                </a:solidFill>
                <a:latin typeface="Century Gothic"/>
                <a:cs typeface="Century Gothic"/>
              </a:rPr>
              <a:t>patient.</a:t>
            </a:r>
            <a:endParaRPr sz="2800" dirty="0">
              <a:latin typeface="Century Gothic"/>
              <a:cs typeface="Century Gothic"/>
            </a:endParaRPr>
          </a:p>
          <a:p>
            <a:pPr>
              <a:lnSpc>
                <a:spcPct val="100000"/>
              </a:lnSpc>
              <a:spcBef>
                <a:spcPts val="10"/>
              </a:spcBef>
              <a:buClr>
                <a:srgbClr val="FF388B"/>
              </a:buClr>
              <a:buFont typeface="Wingdings 2"/>
              <a:buChar char=""/>
            </a:pPr>
            <a:endParaRPr sz="3500" dirty="0">
              <a:latin typeface="Times New Roman"/>
              <a:cs typeface="Times New Roman"/>
            </a:endParaRPr>
          </a:p>
          <a:p>
            <a:pPr marL="396875" marR="5080" indent="-384810">
              <a:lnSpc>
                <a:spcPct val="80000"/>
              </a:lnSpc>
              <a:buClr>
                <a:srgbClr val="FF388B"/>
              </a:buClr>
              <a:buSzPct val="80357"/>
              <a:buFont typeface="Wingdings 2"/>
              <a:buChar char=""/>
              <a:tabLst>
                <a:tab pos="396875" algn="l"/>
                <a:tab pos="397510" algn="l"/>
              </a:tabLst>
            </a:pPr>
            <a:r>
              <a:rPr sz="2800" spc="-5" dirty="0">
                <a:solidFill>
                  <a:srgbClr val="FFFFFF"/>
                </a:solidFill>
                <a:latin typeface="Century Gothic"/>
                <a:cs typeface="Century Gothic"/>
              </a:rPr>
              <a:t>Neoadjuvant chemotherapy, given the  efficacy of modern </a:t>
            </a:r>
            <a:r>
              <a:rPr sz="2800" spc="-10" dirty="0">
                <a:solidFill>
                  <a:srgbClr val="FFFFFF"/>
                </a:solidFill>
                <a:latin typeface="Century Gothic"/>
                <a:cs typeface="Century Gothic"/>
              </a:rPr>
              <a:t>agents, </a:t>
            </a:r>
            <a:r>
              <a:rPr sz="2800" dirty="0">
                <a:solidFill>
                  <a:srgbClr val="FFFFFF"/>
                </a:solidFill>
                <a:latin typeface="Century Gothic"/>
                <a:cs typeface="Century Gothic"/>
              </a:rPr>
              <a:t>is </a:t>
            </a:r>
            <a:r>
              <a:rPr sz="2800" spc="-10" dirty="0">
                <a:solidFill>
                  <a:srgbClr val="FFFFFF"/>
                </a:solidFill>
                <a:latin typeface="Century Gothic"/>
                <a:cs typeface="Century Gothic"/>
              </a:rPr>
              <a:t>very successful  </a:t>
            </a:r>
            <a:r>
              <a:rPr sz="2800" dirty="0">
                <a:solidFill>
                  <a:srgbClr val="FFFFFF"/>
                </a:solidFill>
                <a:latin typeface="Century Gothic"/>
                <a:cs typeface="Century Gothic"/>
              </a:rPr>
              <a:t>in </a:t>
            </a:r>
            <a:r>
              <a:rPr sz="2800" spc="-5" dirty="0">
                <a:solidFill>
                  <a:srgbClr val="FFFFFF"/>
                </a:solidFill>
                <a:latin typeface="Century Gothic"/>
                <a:cs typeface="Century Gothic"/>
              </a:rPr>
              <a:t>reducing the size of primary</a:t>
            </a:r>
            <a:r>
              <a:rPr sz="2800" spc="-10" dirty="0">
                <a:solidFill>
                  <a:srgbClr val="FFFFFF"/>
                </a:solidFill>
                <a:latin typeface="Century Gothic"/>
                <a:cs typeface="Century Gothic"/>
              </a:rPr>
              <a:t> </a:t>
            </a:r>
            <a:r>
              <a:rPr sz="2800" spc="-5" dirty="0">
                <a:solidFill>
                  <a:srgbClr val="FFFFFF"/>
                </a:solidFill>
                <a:latin typeface="Century Gothic"/>
                <a:cs typeface="Century Gothic"/>
              </a:rPr>
              <a:t>tumors.</a:t>
            </a:r>
            <a:endParaRPr sz="2800" dirty="0">
              <a:latin typeface="Century Gothic"/>
              <a:cs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43939" y="227075"/>
            <a:ext cx="891540" cy="37642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073226" y="262254"/>
            <a:ext cx="848994" cy="334645"/>
          </a:xfrm>
          <a:custGeom>
            <a:avLst/>
            <a:gdLst/>
            <a:ahLst/>
            <a:cxnLst/>
            <a:rect l="l" t="t" r="r" b="b"/>
            <a:pathLst>
              <a:path w="848994" h="334645">
                <a:moveTo>
                  <a:pt x="321614" y="79248"/>
                </a:moveTo>
                <a:lnTo>
                  <a:pt x="270195" y="89439"/>
                </a:lnTo>
                <a:lnTo>
                  <a:pt x="228396" y="120015"/>
                </a:lnTo>
                <a:lnTo>
                  <a:pt x="203257" y="160432"/>
                </a:lnTo>
                <a:lnTo>
                  <a:pt x="194881" y="207518"/>
                </a:lnTo>
                <a:lnTo>
                  <a:pt x="197094" y="232161"/>
                </a:lnTo>
                <a:lnTo>
                  <a:pt x="214801" y="276687"/>
                </a:lnTo>
                <a:lnTo>
                  <a:pt x="249302" y="313193"/>
                </a:lnTo>
                <a:lnTo>
                  <a:pt x="294970" y="332156"/>
                </a:lnTo>
                <a:lnTo>
                  <a:pt x="321614" y="334518"/>
                </a:lnTo>
                <a:lnTo>
                  <a:pt x="348239" y="332156"/>
                </a:lnTo>
                <a:lnTo>
                  <a:pt x="372303" y="325056"/>
                </a:lnTo>
                <a:lnTo>
                  <a:pt x="393820" y="313193"/>
                </a:lnTo>
                <a:lnTo>
                  <a:pt x="403244" y="304927"/>
                </a:lnTo>
                <a:lnTo>
                  <a:pt x="321614" y="304927"/>
                </a:lnTo>
                <a:lnTo>
                  <a:pt x="308849" y="304143"/>
                </a:lnTo>
                <a:lnTo>
                  <a:pt x="263553" y="285644"/>
                </a:lnTo>
                <a:lnTo>
                  <a:pt x="233744" y="245731"/>
                </a:lnTo>
                <a:lnTo>
                  <a:pt x="226618" y="208280"/>
                </a:lnTo>
                <a:lnTo>
                  <a:pt x="228359" y="188563"/>
                </a:lnTo>
                <a:lnTo>
                  <a:pt x="254558" y="138557"/>
                </a:lnTo>
                <a:lnTo>
                  <a:pt x="302779" y="111535"/>
                </a:lnTo>
                <a:lnTo>
                  <a:pt x="321614" y="109728"/>
                </a:lnTo>
                <a:lnTo>
                  <a:pt x="403582" y="109728"/>
                </a:lnTo>
                <a:lnTo>
                  <a:pt x="395034" y="102018"/>
                </a:lnTo>
                <a:lnTo>
                  <a:pt x="372970" y="89360"/>
                </a:lnTo>
                <a:lnTo>
                  <a:pt x="348501" y="81774"/>
                </a:lnTo>
                <a:lnTo>
                  <a:pt x="321614" y="79248"/>
                </a:lnTo>
                <a:close/>
              </a:path>
              <a:path w="848994" h="334645">
                <a:moveTo>
                  <a:pt x="403582" y="109728"/>
                </a:moveTo>
                <a:lnTo>
                  <a:pt x="321614" y="109728"/>
                </a:lnTo>
                <a:lnTo>
                  <a:pt x="340303" y="111535"/>
                </a:lnTo>
                <a:lnTo>
                  <a:pt x="357682" y="116951"/>
                </a:lnTo>
                <a:lnTo>
                  <a:pt x="400751" y="153701"/>
                </a:lnTo>
                <a:lnTo>
                  <a:pt x="416610" y="208280"/>
                </a:lnTo>
                <a:lnTo>
                  <a:pt x="415803" y="221208"/>
                </a:lnTo>
                <a:lnTo>
                  <a:pt x="396832" y="268067"/>
                </a:lnTo>
                <a:lnTo>
                  <a:pt x="358119" y="297908"/>
                </a:lnTo>
                <a:lnTo>
                  <a:pt x="321614" y="304927"/>
                </a:lnTo>
                <a:lnTo>
                  <a:pt x="403244" y="304927"/>
                </a:lnTo>
                <a:lnTo>
                  <a:pt x="439375" y="255222"/>
                </a:lnTo>
                <a:lnTo>
                  <a:pt x="448233" y="207518"/>
                </a:lnTo>
                <a:lnTo>
                  <a:pt x="446138" y="183036"/>
                </a:lnTo>
                <a:lnTo>
                  <a:pt x="439851" y="160258"/>
                </a:lnTo>
                <a:lnTo>
                  <a:pt x="429374" y="139170"/>
                </a:lnTo>
                <a:lnTo>
                  <a:pt x="414705" y="119761"/>
                </a:lnTo>
                <a:lnTo>
                  <a:pt x="403582" y="109728"/>
                </a:lnTo>
                <a:close/>
              </a:path>
              <a:path w="848994" h="334645">
                <a:moveTo>
                  <a:pt x="504748" y="85471"/>
                </a:moveTo>
                <a:lnTo>
                  <a:pt x="472617" y="85471"/>
                </a:lnTo>
                <a:lnTo>
                  <a:pt x="576376" y="328295"/>
                </a:lnTo>
                <a:lnTo>
                  <a:pt x="582218" y="328295"/>
                </a:lnTo>
                <a:lnTo>
                  <a:pt x="611919" y="261747"/>
                </a:lnTo>
                <a:lnTo>
                  <a:pt x="579170" y="261747"/>
                </a:lnTo>
                <a:lnTo>
                  <a:pt x="504748" y="85471"/>
                </a:lnTo>
                <a:close/>
              </a:path>
              <a:path w="848994" h="334645">
                <a:moveTo>
                  <a:pt x="692861" y="154432"/>
                </a:moveTo>
                <a:lnTo>
                  <a:pt x="659815" y="154432"/>
                </a:lnTo>
                <a:lnTo>
                  <a:pt x="737412" y="328295"/>
                </a:lnTo>
                <a:lnTo>
                  <a:pt x="743254" y="328295"/>
                </a:lnTo>
                <a:lnTo>
                  <a:pt x="772178" y="261747"/>
                </a:lnTo>
                <a:lnTo>
                  <a:pt x="740333" y="261747"/>
                </a:lnTo>
                <a:lnTo>
                  <a:pt x="692861" y="154432"/>
                </a:lnTo>
                <a:close/>
              </a:path>
              <a:path w="848994" h="334645">
                <a:moveTo>
                  <a:pt x="662355" y="85471"/>
                </a:moveTo>
                <a:lnTo>
                  <a:pt x="656640" y="85471"/>
                </a:lnTo>
                <a:lnTo>
                  <a:pt x="579170" y="261747"/>
                </a:lnTo>
                <a:lnTo>
                  <a:pt x="611919" y="261747"/>
                </a:lnTo>
                <a:lnTo>
                  <a:pt x="659815" y="154432"/>
                </a:lnTo>
                <a:lnTo>
                  <a:pt x="692861" y="154432"/>
                </a:lnTo>
                <a:lnTo>
                  <a:pt x="662355" y="85471"/>
                </a:lnTo>
                <a:close/>
              </a:path>
              <a:path w="848994" h="334645">
                <a:moveTo>
                  <a:pt x="848791" y="85471"/>
                </a:moveTo>
                <a:lnTo>
                  <a:pt x="816279" y="85471"/>
                </a:lnTo>
                <a:lnTo>
                  <a:pt x="740333" y="261747"/>
                </a:lnTo>
                <a:lnTo>
                  <a:pt x="772178" y="261747"/>
                </a:lnTo>
                <a:lnTo>
                  <a:pt x="848791" y="85471"/>
                </a:lnTo>
                <a:close/>
              </a:path>
              <a:path w="848994" h="334645">
                <a:moveTo>
                  <a:pt x="32816" y="0"/>
                </a:moveTo>
                <a:lnTo>
                  <a:pt x="0" y="0"/>
                </a:lnTo>
                <a:lnTo>
                  <a:pt x="0" y="328295"/>
                </a:lnTo>
                <a:lnTo>
                  <a:pt x="159181" y="328295"/>
                </a:lnTo>
                <a:lnTo>
                  <a:pt x="159181" y="296672"/>
                </a:lnTo>
                <a:lnTo>
                  <a:pt x="32816" y="296672"/>
                </a:lnTo>
                <a:lnTo>
                  <a:pt x="32816" y="0"/>
                </a:lnTo>
                <a:close/>
              </a:path>
            </a:pathLst>
          </a:custGeom>
          <a:solidFill>
            <a:srgbClr val="FF5C9C"/>
          </a:solidFill>
        </p:spPr>
        <p:txBody>
          <a:bodyPr wrap="square" lIns="0" tIns="0" rIns="0" bIns="0" rtlCol="0"/>
          <a:lstStyle/>
          <a:p>
            <a:endParaRPr/>
          </a:p>
        </p:txBody>
      </p:sp>
      <p:sp>
        <p:nvSpPr>
          <p:cNvPr id="4" name="object 4"/>
          <p:cNvSpPr/>
          <p:nvPr/>
        </p:nvSpPr>
        <p:spPr>
          <a:xfrm>
            <a:off x="1296797" y="368934"/>
            <a:ext cx="196087" cy="20129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545844" y="347725"/>
            <a:ext cx="376555" cy="243204"/>
          </a:xfrm>
          <a:custGeom>
            <a:avLst/>
            <a:gdLst/>
            <a:ahLst/>
            <a:cxnLst/>
            <a:rect l="l" t="t" r="r" b="b"/>
            <a:pathLst>
              <a:path w="376555" h="243204">
                <a:moveTo>
                  <a:pt x="0" y="0"/>
                </a:moveTo>
                <a:lnTo>
                  <a:pt x="32131" y="0"/>
                </a:lnTo>
                <a:lnTo>
                  <a:pt x="106553" y="176275"/>
                </a:lnTo>
                <a:lnTo>
                  <a:pt x="184023" y="0"/>
                </a:lnTo>
                <a:lnTo>
                  <a:pt x="189737" y="0"/>
                </a:lnTo>
                <a:lnTo>
                  <a:pt x="267716" y="176275"/>
                </a:lnTo>
                <a:lnTo>
                  <a:pt x="343662" y="0"/>
                </a:lnTo>
                <a:lnTo>
                  <a:pt x="376174" y="0"/>
                </a:lnTo>
                <a:lnTo>
                  <a:pt x="270637" y="242824"/>
                </a:lnTo>
                <a:lnTo>
                  <a:pt x="264794" y="242824"/>
                </a:lnTo>
                <a:lnTo>
                  <a:pt x="187198" y="68961"/>
                </a:lnTo>
                <a:lnTo>
                  <a:pt x="109600" y="242824"/>
                </a:lnTo>
                <a:lnTo>
                  <a:pt x="103758" y="242824"/>
                </a:lnTo>
                <a:lnTo>
                  <a:pt x="0" y="0"/>
                </a:lnTo>
                <a:close/>
              </a:path>
            </a:pathLst>
          </a:custGeom>
          <a:ln w="6096">
            <a:solidFill>
              <a:srgbClr val="AE225E"/>
            </a:solidFill>
          </a:ln>
        </p:spPr>
        <p:txBody>
          <a:bodyPr wrap="square" lIns="0" tIns="0" rIns="0" bIns="0" rtlCol="0"/>
          <a:lstStyle/>
          <a:p>
            <a:endParaRPr/>
          </a:p>
        </p:txBody>
      </p:sp>
      <p:sp>
        <p:nvSpPr>
          <p:cNvPr id="6" name="object 6"/>
          <p:cNvSpPr/>
          <p:nvPr/>
        </p:nvSpPr>
        <p:spPr>
          <a:xfrm>
            <a:off x="1268107" y="341502"/>
            <a:ext cx="253365" cy="255270"/>
          </a:xfrm>
          <a:custGeom>
            <a:avLst/>
            <a:gdLst/>
            <a:ahLst/>
            <a:cxnLst/>
            <a:rect l="l" t="t" r="r" b="b"/>
            <a:pathLst>
              <a:path w="253365" h="255270">
                <a:moveTo>
                  <a:pt x="126733" y="0"/>
                </a:moveTo>
                <a:lnTo>
                  <a:pt x="178088" y="10112"/>
                </a:lnTo>
                <a:lnTo>
                  <a:pt x="219824" y="40512"/>
                </a:lnTo>
                <a:lnTo>
                  <a:pt x="244970" y="81010"/>
                </a:lnTo>
                <a:lnTo>
                  <a:pt x="253352" y="128270"/>
                </a:lnTo>
                <a:lnTo>
                  <a:pt x="251137" y="152913"/>
                </a:lnTo>
                <a:lnTo>
                  <a:pt x="233421" y="197439"/>
                </a:lnTo>
                <a:lnTo>
                  <a:pt x="198938" y="233945"/>
                </a:lnTo>
                <a:lnTo>
                  <a:pt x="153357" y="252908"/>
                </a:lnTo>
                <a:lnTo>
                  <a:pt x="126733" y="255270"/>
                </a:lnTo>
                <a:lnTo>
                  <a:pt x="100089" y="252908"/>
                </a:lnTo>
                <a:lnTo>
                  <a:pt x="54420" y="233945"/>
                </a:lnTo>
                <a:lnTo>
                  <a:pt x="19920" y="197439"/>
                </a:lnTo>
                <a:lnTo>
                  <a:pt x="2212" y="152913"/>
                </a:lnTo>
                <a:lnTo>
                  <a:pt x="0" y="128270"/>
                </a:lnTo>
                <a:lnTo>
                  <a:pt x="2093" y="103882"/>
                </a:lnTo>
                <a:lnTo>
                  <a:pt x="18848" y="60154"/>
                </a:lnTo>
                <a:lnTo>
                  <a:pt x="53206" y="22931"/>
                </a:lnTo>
                <a:lnTo>
                  <a:pt x="99827" y="2547"/>
                </a:lnTo>
                <a:lnTo>
                  <a:pt x="126733" y="0"/>
                </a:lnTo>
                <a:close/>
              </a:path>
            </a:pathLst>
          </a:custGeom>
          <a:ln w="6096">
            <a:solidFill>
              <a:srgbClr val="AE225E"/>
            </a:solidFill>
          </a:ln>
        </p:spPr>
        <p:txBody>
          <a:bodyPr wrap="square" lIns="0" tIns="0" rIns="0" bIns="0" rtlCol="0"/>
          <a:lstStyle/>
          <a:p>
            <a:endParaRPr/>
          </a:p>
        </p:txBody>
      </p:sp>
      <p:sp>
        <p:nvSpPr>
          <p:cNvPr id="7" name="object 7"/>
          <p:cNvSpPr/>
          <p:nvPr/>
        </p:nvSpPr>
        <p:spPr>
          <a:xfrm>
            <a:off x="1073226" y="262254"/>
            <a:ext cx="159385" cy="328295"/>
          </a:xfrm>
          <a:custGeom>
            <a:avLst/>
            <a:gdLst/>
            <a:ahLst/>
            <a:cxnLst/>
            <a:rect l="l" t="t" r="r" b="b"/>
            <a:pathLst>
              <a:path w="159384" h="328295">
                <a:moveTo>
                  <a:pt x="0" y="0"/>
                </a:moveTo>
                <a:lnTo>
                  <a:pt x="32816" y="0"/>
                </a:lnTo>
                <a:lnTo>
                  <a:pt x="32816" y="296672"/>
                </a:lnTo>
                <a:lnTo>
                  <a:pt x="159181" y="296672"/>
                </a:lnTo>
                <a:lnTo>
                  <a:pt x="159181" y="328295"/>
                </a:lnTo>
                <a:lnTo>
                  <a:pt x="0" y="328295"/>
                </a:lnTo>
                <a:lnTo>
                  <a:pt x="0" y="0"/>
                </a:lnTo>
                <a:close/>
              </a:path>
            </a:pathLst>
          </a:custGeom>
          <a:ln w="6096">
            <a:solidFill>
              <a:srgbClr val="AE225E"/>
            </a:solidFill>
          </a:ln>
        </p:spPr>
        <p:txBody>
          <a:bodyPr wrap="square" lIns="0" tIns="0" rIns="0" bIns="0" rtlCol="0"/>
          <a:lstStyle/>
          <a:p>
            <a:endParaRPr/>
          </a:p>
        </p:txBody>
      </p:sp>
      <p:sp>
        <p:nvSpPr>
          <p:cNvPr id="8" name="object 8"/>
          <p:cNvSpPr/>
          <p:nvPr/>
        </p:nvSpPr>
        <p:spPr>
          <a:xfrm>
            <a:off x="1909572" y="417576"/>
            <a:ext cx="164592" cy="70103"/>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1937766" y="467077"/>
            <a:ext cx="123189" cy="0"/>
          </a:xfrm>
          <a:custGeom>
            <a:avLst/>
            <a:gdLst/>
            <a:ahLst/>
            <a:cxnLst/>
            <a:rect l="l" t="t" r="r" b="b"/>
            <a:pathLst>
              <a:path w="123189">
                <a:moveTo>
                  <a:pt x="0" y="0"/>
                </a:moveTo>
                <a:lnTo>
                  <a:pt x="122783" y="0"/>
                </a:lnTo>
              </a:path>
            </a:pathLst>
          </a:custGeom>
          <a:ln w="27235">
            <a:solidFill>
              <a:srgbClr val="FF5C9C"/>
            </a:solidFill>
          </a:ln>
        </p:spPr>
        <p:txBody>
          <a:bodyPr wrap="square" lIns="0" tIns="0" rIns="0" bIns="0" rtlCol="0"/>
          <a:lstStyle/>
          <a:p>
            <a:endParaRPr/>
          </a:p>
        </p:txBody>
      </p:sp>
      <p:sp>
        <p:nvSpPr>
          <p:cNvPr id="10" name="object 10"/>
          <p:cNvSpPr/>
          <p:nvPr/>
        </p:nvSpPr>
        <p:spPr>
          <a:xfrm>
            <a:off x="1937766" y="453459"/>
            <a:ext cx="123189" cy="27305"/>
          </a:xfrm>
          <a:custGeom>
            <a:avLst/>
            <a:gdLst/>
            <a:ahLst/>
            <a:cxnLst/>
            <a:rect l="l" t="t" r="r" b="b"/>
            <a:pathLst>
              <a:path w="123189" h="27304">
                <a:moveTo>
                  <a:pt x="0" y="27235"/>
                </a:moveTo>
                <a:lnTo>
                  <a:pt x="122783" y="27235"/>
                </a:lnTo>
                <a:lnTo>
                  <a:pt x="122783" y="0"/>
                </a:lnTo>
                <a:lnTo>
                  <a:pt x="0" y="0"/>
                </a:lnTo>
                <a:lnTo>
                  <a:pt x="0" y="27235"/>
                </a:lnTo>
                <a:close/>
              </a:path>
            </a:pathLst>
          </a:custGeom>
          <a:ln w="6096">
            <a:solidFill>
              <a:srgbClr val="AE225E"/>
            </a:solidFill>
          </a:ln>
        </p:spPr>
        <p:txBody>
          <a:bodyPr wrap="square" lIns="0" tIns="0" rIns="0" bIns="0" rtlCol="0"/>
          <a:lstStyle/>
          <a:p>
            <a:endParaRPr/>
          </a:p>
        </p:txBody>
      </p:sp>
      <p:sp>
        <p:nvSpPr>
          <p:cNvPr id="11" name="object 11"/>
          <p:cNvSpPr/>
          <p:nvPr/>
        </p:nvSpPr>
        <p:spPr>
          <a:xfrm>
            <a:off x="2087879" y="211836"/>
            <a:ext cx="6187440" cy="481583"/>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2114423" y="244602"/>
            <a:ext cx="6150102" cy="444119"/>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039367" y="775716"/>
            <a:ext cx="417575" cy="370332"/>
          </a:xfrm>
          <a:prstGeom prst="rect">
            <a:avLst/>
          </a:prstGeom>
          <a:blipFill>
            <a:blip r:embed="rId7" cstate="print"/>
            <a:stretch>
              <a:fillRect/>
            </a:stretch>
          </a:blipFill>
        </p:spPr>
        <p:txBody>
          <a:bodyPr wrap="square" lIns="0" tIns="0" rIns="0" bIns="0" rtlCol="0"/>
          <a:lstStyle/>
          <a:p>
            <a:endParaRPr/>
          </a:p>
        </p:txBody>
      </p:sp>
      <p:sp>
        <p:nvSpPr>
          <p:cNvPr id="14" name="object 14"/>
          <p:cNvSpPr/>
          <p:nvPr/>
        </p:nvSpPr>
        <p:spPr>
          <a:xfrm>
            <a:off x="1068539" y="810894"/>
            <a:ext cx="374650" cy="328295"/>
          </a:xfrm>
          <a:custGeom>
            <a:avLst/>
            <a:gdLst/>
            <a:ahLst/>
            <a:cxnLst/>
            <a:rect l="l" t="t" r="r" b="b"/>
            <a:pathLst>
              <a:path w="374650" h="328294">
                <a:moveTo>
                  <a:pt x="119037" y="0"/>
                </a:moveTo>
                <a:lnTo>
                  <a:pt x="83324" y="0"/>
                </a:lnTo>
                <a:lnTo>
                  <a:pt x="224193" y="328294"/>
                </a:lnTo>
                <a:lnTo>
                  <a:pt x="231305" y="328294"/>
                </a:lnTo>
                <a:lnTo>
                  <a:pt x="263804" y="253618"/>
                </a:lnTo>
                <a:lnTo>
                  <a:pt x="227876" y="253618"/>
                </a:lnTo>
                <a:lnTo>
                  <a:pt x="119037" y="0"/>
                </a:lnTo>
                <a:close/>
              </a:path>
              <a:path w="374650" h="328294">
                <a:moveTo>
                  <a:pt x="374180" y="0"/>
                </a:moveTo>
                <a:lnTo>
                  <a:pt x="338493" y="0"/>
                </a:lnTo>
                <a:lnTo>
                  <a:pt x="227876" y="253618"/>
                </a:lnTo>
                <a:lnTo>
                  <a:pt x="263804" y="253618"/>
                </a:lnTo>
                <a:lnTo>
                  <a:pt x="374180" y="0"/>
                </a:lnTo>
                <a:close/>
              </a:path>
              <a:path w="374650" h="328294">
                <a:moveTo>
                  <a:pt x="32816" y="0"/>
                </a:moveTo>
                <a:lnTo>
                  <a:pt x="0" y="0"/>
                </a:lnTo>
                <a:lnTo>
                  <a:pt x="0" y="328294"/>
                </a:lnTo>
                <a:lnTo>
                  <a:pt x="32816" y="328294"/>
                </a:lnTo>
                <a:lnTo>
                  <a:pt x="32816" y="0"/>
                </a:lnTo>
                <a:close/>
              </a:path>
            </a:pathLst>
          </a:custGeom>
          <a:solidFill>
            <a:srgbClr val="FF5C9C"/>
          </a:solidFill>
        </p:spPr>
        <p:txBody>
          <a:bodyPr wrap="square" lIns="0" tIns="0" rIns="0" bIns="0" rtlCol="0"/>
          <a:lstStyle/>
          <a:p>
            <a:endParaRPr/>
          </a:p>
        </p:txBody>
      </p:sp>
      <p:sp>
        <p:nvSpPr>
          <p:cNvPr id="15" name="object 15"/>
          <p:cNvSpPr/>
          <p:nvPr/>
        </p:nvSpPr>
        <p:spPr>
          <a:xfrm>
            <a:off x="1151864" y="810894"/>
            <a:ext cx="291465" cy="328295"/>
          </a:xfrm>
          <a:custGeom>
            <a:avLst/>
            <a:gdLst/>
            <a:ahLst/>
            <a:cxnLst/>
            <a:rect l="l" t="t" r="r" b="b"/>
            <a:pathLst>
              <a:path w="291465" h="328294">
                <a:moveTo>
                  <a:pt x="0" y="0"/>
                </a:moveTo>
                <a:lnTo>
                  <a:pt x="35712" y="0"/>
                </a:lnTo>
                <a:lnTo>
                  <a:pt x="144551" y="253618"/>
                </a:lnTo>
                <a:lnTo>
                  <a:pt x="255168" y="0"/>
                </a:lnTo>
                <a:lnTo>
                  <a:pt x="290855" y="0"/>
                </a:lnTo>
                <a:lnTo>
                  <a:pt x="147980" y="328294"/>
                </a:lnTo>
                <a:lnTo>
                  <a:pt x="140868" y="328294"/>
                </a:lnTo>
                <a:lnTo>
                  <a:pt x="0" y="0"/>
                </a:lnTo>
                <a:close/>
              </a:path>
            </a:pathLst>
          </a:custGeom>
          <a:ln w="6096">
            <a:solidFill>
              <a:srgbClr val="AE225E"/>
            </a:solidFill>
          </a:ln>
        </p:spPr>
        <p:txBody>
          <a:bodyPr wrap="square" lIns="0" tIns="0" rIns="0" bIns="0" rtlCol="0"/>
          <a:lstStyle/>
          <a:p>
            <a:endParaRPr/>
          </a:p>
        </p:txBody>
      </p:sp>
      <p:sp>
        <p:nvSpPr>
          <p:cNvPr id="16" name="object 16"/>
          <p:cNvSpPr/>
          <p:nvPr/>
        </p:nvSpPr>
        <p:spPr>
          <a:xfrm>
            <a:off x="1068539" y="810894"/>
            <a:ext cx="33020" cy="328295"/>
          </a:xfrm>
          <a:custGeom>
            <a:avLst/>
            <a:gdLst/>
            <a:ahLst/>
            <a:cxnLst/>
            <a:rect l="l" t="t" r="r" b="b"/>
            <a:pathLst>
              <a:path w="33019" h="328294">
                <a:moveTo>
                  <a:pt x="0" y="0"/>
                </a:moveTo>
                <a:lnTo>
                  <a:pt x="32816" y="0"/>
                </a:lnTo>
                <a:lnTo>
                  <a:pt x="32816" y="328294"/>
                </a:lnTo>
                <a:lnTo>
                  <a:pt x="0" y="328294"/>
                </a:lnTo>
                <a:lnTo>
                  <a:pt x="0" y="0"/>
                </a:lnTo>
                <a:close/>
              </a:path>
            </a:pathLst>
          </a:custGeom>
          <a:ln w="6096">
            <a:solidFill>
              <a:srgbClr val="AE225E"/>
            </a:solidFill>
          </a:ln>
        </p:spPr>
        <p:txBody>
          <a:bodyPr wrap="square" lIns="0" tIns="0" rIns="0" bIns="0" rtlCol="0"/>
          <a:lstStyle/>
          <a:p>
            <a:endParaRPr/>
          </a:p>
        </p:txBody>
      </p:sp>
      <p:sp>
        <p:nvSpPr>
          <p:cNvPr id="17" name="object 17"/>
          <p:cNvSpPr/>
          <p:nvPr/>
        </p:nvSpPr>
        <p:spPr>
          <a:xfrm>
            <a:off x="1444752" y="966216"/>
            <a:ext cx="164591" cy="70103"/>
          </a:xfrm>
          <a:prstGeom prst="rect">
            <a:avLst/>
          </a:prstGeom>
          <a:blipFill>
            <a:blip r:embed="rId4" cstate="print"/>
            <a:stretch>
              <a:fillRect/>
            </a:stretch>
          </a:blipFill>
        </p:spPr>
        <p:txBody>
          <a:bodyPr wrap="square" lIns="0" tIns="0" rIns="0" bIns="0" rtlCol="0"/>
          <a:lstStyle/>
          <a:p>
            <a:endParaRPr/>
          </a:p>
        </p:txBody>
      </p:sp>
      <p:sp>
        <p:nvSpPr>
          <p:cNvPr id="18" name="object 18"/>
          <p:cNvSpPr/>
          <p:nvPr/>
        </p:nvSpPr>
        <p:spPr>
          <a:xfrm>
            <a:off x="1472946" y="1015717"/>
            <a:ext cx="123189" cy="0"/>
          </a:xfrm>
          <a:custGeom>
            <a:avLst/>
            <a:gdLst/>
            <a:ahLst/>
            <a:cxnLst/>
            <a:rect l="l" t="t" r="r" b="b"/>
            <a:pathLst>
              <a:path w="123190">
                <a:moveTo>
                  <a:pt x="0" y="0"/>
                </a:moveTo>
                <a:lnTo>
                  <a:pt x="122783" y="0"/>
                </a:lnTo>
              </a:path>
            </a:pathLst>
          </a:custGeom>
          <a:ln w="27235">
            <a:solidFill>
              <a:srgbClr val="FF5C9C"/>
            </a:solidFill>
          </a:ln>
        </p:spPr>
        <p:txBody>
          <a:bodyPr wrap="square" lIns="0" tIns="0" rIns="0" bIns="0" rtlCol="0"/>
          <a:lstStyle/>
          <a:p>
            <a:endParaRPr/>
          </a:p>
        </p:txBody>
      </p:sp>
      <p:sp>
        <p:nvSpPr>
          <p:cNvPr id="19" name="object 19"/>
          <p:cNvSpPr/>
          <p:nvPr/>
        </p:nvSpPr>
        <p:spPr>
          <a:xfrm>
            <a:off x="1472946" y="1002099"/>
            <a:ext cx="123189" cy="27305"/>
          </a:xfrm>
          <a:custGeom>
            <a:avLst/>
            <a:gdLst/>
            <a:ahLst/>
            <a:cxnLst/>
            <a:rect l="l" t="t" r="r" b="b"/>
            <a:pathLst>
              <a:path w="123190" h="27305">
                <a:moveTo>
                  <a:pt x="0" y="27235"/>
                </a:moveTo>
                <a:lnTo>
                  <a:pt x="122783" y="27235"/>
                </a:lnTo>
                <a:lnTo>
                  <a:pt x="122783" y="0"/>
                </a:lnTo>
                <a:lnTo>
                  <a:pt x="0" y="0"/>
                </a:lnTo>
                <a:lnTo>
                  <a:pt x="0" y="27235"/>
                </a:lnTo>
                <a:close/>
              </a:path>
            </a:pathLst>
          </a:custGeom>
          <a:ln w="6095">
            <a:solidFill>
              <a:srgbClr val="AE225E"/>
            </a:solidFill>
          </a:ln>
        </p:spPr>
        <p:txBody>
          <a:bodyPr wrap="square" lIns="0" tIns="0" rIns="0" bIns="0" rtlCol="0"/>
          <a:lstStyle/>
          <a:p>
            <a:endParaRPr/>
          </a:p>
        </p:txBody>
      </p:sp>
      <p:sp>
        <p:nvSpPr>
          <p:cNvPr id="20" name="object 20"/>
          <p:cNvSpPr/>
          <p:nvPr/>
        </p:nvSpPr>
        <p:spPr>
          <a:xfrm>
            <a:off x="1588008" y="760476"/>
            <a:ext cx="528828" cy="481584"/>
          </a:xfrm>
          <a:prstGeom prst="rect">
            <a:avLst/>
          </a:prstGeom>
          <a:blipFill>
            <a:blip r:embed="rId8" cstate="print"/>
            <a:stretch>
              <a:fillRect/>
            </a:stretch>
          </a:blipFill>
        </p:spPr>
        <p:txBody>
          <a:bodyPr wrap="square" lIns="0" tIns="0" rIns="0" bIns="0" rtlCol="0"/>
          <a:lstStyle/>
          <a:p>
            <a:endParaRPr/>
          </a:p>
        </p:txBody>
      </p:sp>
      <p:sp>
        <p:nvSpPr>
          <p:cNvPr id="21" name="object 21"/>
          <p:cNvSpPr/>
          <p:nvPr/>
        </p:nvSpPr>
        <p:spPr>
          <a:xfrm>
            <a:off x="1616836" y="796290"/>
            <a:ext cx="487045" cy="438150"/>
          </a:xfrm>
          <a:custGeom>
            <a:avLst/>
            <a:gdLst/>
            <a:ahLst/>
            <a:cxnLst/>
            <a:rect l="l" t="t" r="r" b="b"/>
            <a:pathLst>
              <a:path w="487044" h="438150">
                <a:moveTo>
                  <a:pt x="467106" y="293877"/>
                </a:moveTo>
                <a:lnTo>
                  <a:pt x="451865" y="293877"/>
                </a:lnTo>
                <a:lnTo>
                  <a:pt x="445388" y="296545"/>
                </a:lnTo>
                <a:lnTo>
                  <a:pt x="434720" y="307213"/>
                </a:lnTo>
                <a:lnTo>
                  <a:pt x="432054" y="313817"/>
                </a:lnTo>
                <a:lnTo>
                  <a:pt x="432054" y="329057"/>
                </a:lnTo>
                <a:lnTo>
                  <a:pt x="434720" y="335661"/>
                </a:lnTo>
                <a:lnTo>
                  <a:pt x="440055" y="340995"/>
                </a:lnTo>
                <a:lnTo>
                  <a:pt x="445388" y="346456"/>
                </a:lnTo>
                <a:lnTo>
                  <a:pt x="451865" y="349123"/>
                </a:lnTo>
                <a:lnTo>
                  <a:pt x="467106" y="349123"/>
                </a:lnTo>
                <a:lnTo>
                  <a:pt x="473582" y="346456"/>
                </a:lnTo>
                <a:lnTo>
                  <a:pt x="478917" y="340995"/>
                </a:lnTo>
                <a:lnTo>
                  <a:pt x="484250" y="335661"/>
                </a:lnTo>
                <a:lnTo>
                  <a:pt x="486918" y="329057"/>
                </a:lnTo>
                <a:lnTo>
                  <a:pt x="486918" y="313817"/>
                </a:lnTo>
                <a:lnTo>
                  <a:pt x="484250" y="307213"/>
                </a:lnTo>
                <a:lnTo>
                  <a:pt x="473582" y="296545"/>
                </a:lnTo>
                <a:lnTo>
                  <a:pt x="467106" y="293877"/>
                </a:lnTo>
                <a:close/>
              </a:path>
              <a:path w="487044" h="438150">
                <a:moveTo>
                  <a:pt x="27939" y="265049"/>
                </a:moveTo>
                <a:lnTo>
                  <a:pt x="0" y="281813"/>
                </a:lnTo>
                <a:lnTo>
                  <a:pt x="10525" y="299168"/>
                </a:lnTo>
                <a:lnTo>
                  <a:pt x="21526" y="313880"/>
                </a:lnTo>
                <a:lnTo>
                  <a:pt x="57485" y="342207"/>
                </a:lnTo>
                <a:lnTo>
                  <a:pt x="99187" y="351155"/>
                </a:lnTo>
                <a:lnTo>
                  <a:pt x="117879" y="349511"/>
                </a:lnTo>
                <a:lnTo>
                  <a:pt x="135096" y="344582"/>
                </a:lnTo>
                <a:lnTo>
                  <a:pt x="150836" y="336367"/>
                </a:lnTo>
                <a:lnTo>
                  <a:pt x="165100" y="324865"/>
                </a:lnTo>
                <a:lnTo>
                  <a:pt x="169943" y="319277"/>
                </a:lnTo>
                <a:lnTo>
                  <a:pt x="96012" y="319277"/>
                </a:lnTo>
                <a:lnTo>
                  <a:pt x="77321" y="315894"/>
                </a:lnTo>
                <a:lnTo>
                  <a:pt x="59737" y="305736"/>
                </a:lnTo>
                <a:lnTo>
                  <a:pt x="43273" y="288792"/>
                </a:lnTo>
                <a:lnTo>
                  <a:pt x="27939" y="265049"/>
                </a:lnTo>
                <a:close/>
              </a:path>
              <a:path w="487044" h="438150">
                <a:moveTo>
                  <a:pt x="100456" y="6223"/>
                </a:moveTo>
                <a:lnTo>
                  <a:pt x="59943" y="16383"/>
                </a:lnTo>
                <a:lnTo>
                  <a:pt x="31114" y="44196"/>
                </a:lnTo>
                <a:lnTo>
                  <a:pt x="20827" y="83312"/>
                </a:lnTo>
                <a:lnTo>
                  <a:pt x="21921" y="96597"/>
                </a:lnTo>
                <a:lnTo>
                  <a:pt x="38226" y="133476"/>
                </a:lnTo>
                <a:lnTo>
                  <a:pt x="70784" y="163980"/>
                </a:lnTo>
                <a:lnTo>
                  <a:pt x="89407" y="178435"/>
                </a:lnTo>
                <a:lnTo>
                  <a:pt x="108217" y="193242"/>
                </a:lnTo>
                <a:lnTo>
                  <a:pt x="136360" y="219618"/>
                </a:lnTo>
                <a:lnTo>
                  <a:pt x="156027" y="255232"/>
                </a:lnTo>
                <a:lnTo>
                  <a:pt x="156664" y="262763"/>
                </a:lnTo>
                <a:lnTo>
                  <a:pt x="156613" y="265049"/>
                </a:lnTo>
                <a:lnTo>
                  <a:pt x="139890" y="302577"/>
                </a:lnTo>
                <a:lnTo>
                  <a:pt x="104159" y="318799"/>
                </a:lnTo>
                <a:lnTo>
                  <a:pt x="96012" y="319277"/>
                </a:lnTo>
                <a:lnTo>
                  <a:pt x="169943" y="319277"/>
                </a:lnTo>
                <a:lnTo>
                  <a:pt x="177008" y="311126"/>
                </a:lnTo>
                <a:lnTo>
                  <a:pt x="185499" y="296195"/>
                </a:lnTo>
                <a:lnTo>
                  <a:pt x="190585" y="280074"/>
                </a:lnTo>
                <a:lnTo>
                  <a:pt x="192277" y="262763"/>
                </a:lnTo>
                <a:lnTo>
                  <a:pt x="191279" y="250402"/>
                </a:lnTo>
                <a:lnTo>
                  <a:pt x="176402" y="213487"/>
                </a:lnTo>
                <a:lnTo>
                  <a:pt x="137576" y="172767"/>
                </a:lnTo>
                <a:lnTo>
                  <a:pt x="101836" y="145428"/>
                </a:lnTo>
                <a:lnTo>
                  <a:pt x="89392" y="135937"/>
                </a:lnTo>
                <a:lnTo>
                  <a:pt x="61902" y="107888"/>
                </a:lnTo>
                <a:lnTo>
                  <a:pt x="54737" y="89154"/>
                </a:lnTo>
                <a:lnTo>
                  <a:pt x="54737" y="81914"/>
                </a:lnTo>
                <a:lnTo>
                  <a:pt x="74122" y="47009"/>
                </a:lnTo>
                <a:lnTo>
                  <a:pt x="99821" y="40259"/>
                </a:lnTo>
                <a:lnTo>
                  <a:pt x="170420" y="40259"/>
                </a:lnTo>
                <a:lnTo>
                  <a:pt x="164719" y="34067"/>
                </a:lnTo>
                <a:lnTo>
                  <a:pt x="122936" y="9144"/>
                </a:lnTo>
                <a:lnTo>
                  <a:pt x="111887" y="6957"/>
                </a:lnTo>
                <a:lnTo>
                  <a:pt x="100456" y="6223"/>
                </a:lnTo>
                <a:close/>
              </a:path>
              <a:path w="487044" h="438150">
                <a:moveTo>
                  <a:pt x="170420" y="40259"/>
                </a:moveTo>
                <a:lnTo>
                  <a:pt x="99821" y="40259"/>
                </a:lnTo>
                <a:lnTo>
                  <a:pt x="107392" y="40737"/>
                </a:lnTo>
                <a:lnTo>
                  <a:pt x="114665" y="42179"/>
                </a:lnTo>
                <a:lnTo>
                  <a:pt x="150987" y="69151"/>
                </a:lnTo>
                <a:lnTo>
                  <a:pt x="159893" y="80390"/>
                </a:lnTo>
                <a:lnTo>
                  <a:pt x="186689" y="60071"/>
                </a:lnTo>
                <a:lnTo>
                  <a:pt x="175573" y="45854"/>
                </a:lnTo>
                <a:lnTo>
                  <a:pt x="170420" y="40259"/>
                </a:lnTo>
                <a:close/>
              </a:path>
              <a:path w="487044" h="438150">
                <a:moveTo>
                  <a:pt x="294131" y="0"/>
                </a:moveTo>
                <a:lnTo>
                  <a:pt x="259714" y="0"/>
                </a:lnTo>
                <a:lnTo>
                  <a:pt x="267981" y="21595"/>
                </a:lnTo>
                <a:lnTo>
                  <a:pt x="275272" y="44846"/>
                </a:lnTo>
                <a:lnTo>
                  <a:pt x="287019" y="96265"/>
                </a:lnTo>
                <a:lnTo>
                  <a:pt x="294560" y="152003"/>
                </a:lnTo>
                <a:lnTo>
                  <a:pt x="297052" y="209931"/>
                </a:lnTo>
                <a:lnTo>
                  <a:pt x="296223" y="241506"/>
                </a:lnTo>
                <a:lnTo>
                  <a:pt x="289659" y="303228"/>
                </a:lnTo>
                <a:lnTo>
                  <a:pt x="276850" y="362352"/>
                </a:lnTo>
                <a:lnTo>
                  <a:pt x="259272" y="414688"/>
                </a:lnTo>
                <a:lnTo>
                  <a:pt x="248793" y="438023"/>
                </a:lnTo>
                <a:lnTo>
                  <a:pt x="284988" y="438023"/>
                </a:lnTo>
                <a:lnTo>
                  <a:pt x="304434" y="385159"/>
                </a:lnTo>
                <a:lnTo>
                  <a:pt x="318643" y="327913"/>
                </a:lnTo>
                <a:lnTo>
                  <a:pt x="327390" y="267604"/>
                </a:lnTo>
                <a:lnTo>
                  <a:pt x="330326" y="205867"/>
                </a:lnTo>
                <a:lnTo>
                  <a:pt x="329709" y="177004"/>
                </a:lnTo>
                <a:lnTo>
                  <a:pt x="324808" y="120945"/>
                </a:lnTo>
                <a:lnTo>
                  <a:pt x="315259" y="67651"/>
                </a:lnTo>
                <a:lnTo>
                  <a:pt x="302063" y="20788"/>
                </a:lnTo>
                <a:lnTo>
                  <a:pt x="294131" y="0"/>
                </a:lnTo>
                <a:close/>
              </a:path>
            </a:pathLst>
          </a:custGeom>
          <a:solidFill>
            <a:srgbClr val="FF5C9C"/>
          </a:solidFill>
        </p:spPr>
        <p:txBody>
          <a:bodyPr wrap="square" lIns="0" tIns="0" rIns="0" bIns="0" rtlCol="0"/>
          <a:lstStyle/>
          <a:p>
            <a:endParaRPr/>
          </a:p>
        </p:txBody>
      </p:sp>
      <p:sp>
        <p:nvSpPr>
          <p:cNvPr id="22" name="object 22"/>
          <p:cNvSpPr/>
          <p:nvPr/>
        </p:nvSpPr>
        <p:spPr>
          <a:xfrm>
            <a:off x="2048891" y="1090167"/>
            <a:ext cx="55244" cy="55244"/>
          </a:xfrm>
          <a:custGeom>
            <a:avLst/>
            <a:gdLst/>
            <a:ahLst/>
            <a:cxnLst/>
            <a:rect l="l" t="t" r="r" b="b"/>
            <a:pathLst>
              <a:path w="55244" h="55244">
                <a:moveTo>
                  <a:pt x="27431" y="0"/>
                </a:moveTo>
                <a:lnTo>
                  <a:pt x="35051" y="0"/>
                </a:lnTo>
                <a:lnTo>
                  <a:pt x="41528" y="2667"/>
                </a:lnTo>
                <a:lnTo>
                  <a:pt x="46862" y="8001"/>
                </a:lnTo>
                <a:lnTo>
                  <a:pt x="52196" y="13335"/>
                </a:lnTo>
                <a:lnTo>
                  <a:pt x="54863" y="19939"/>
                </a:lnTo>
                <a:lnTo>
                  <a:pt x="54863" y="27686"/>
                </a:lnTo>
                <a:lnTo>
                  <a:pt x="54863" y="35179"/>
                </a:lnTo>
                <a:lnTo>
                  <a:pt x="52196" y="41783"/>
                </a:lnTo>
                <a:lnTo>
                  <a:pt x="46862" y="47117"/>
                </a:lnTo>
                <a:lnTo>
                  <a:pt x="41528" y="52578"/>
                </a:lnTo>
                <a:lnTo>
                  <a:pt x="35051" y="55245"/>
                </a:lnTo>
                <a:lnTo>
                  <a:pt x="27431" y="55245"/>
                </a:lnTo>
                <a:lnTo>
                  <a:pt x="19811" y="55245"/>
                </a:lnTo>
                <a:lnTo>
                  <a:pt x="13334" y="52578"/>
                </a:lnTo>
                <a:lnTo>
                  <a:pt x="8000" y="47117"/>
                </a:lnTo>
                <a:lnTo>
                  <a:pt x="2666" y="41783"/>
                </a:lnTo>
                <a:lnTo>
                  <a:pt x="0" y="35179"/>
                </a:lnTo>
                <a:lnTo>
                  <a:pt x="0" y="27686"/>
                </a:lnTo>
                <a:lnTo>
                  <a:pt x="0" y="19939"/>
                </a:lnTo>
                <a:lnTo>
                  <a:pt x="2666" y="13335"/>
                </a:lnTo>
                <a:lnTo>
                  <a:pt x="8000" y="8001"/>
                </a:lnTo>
                <a:lnTo>
                  <a:pt x="13334" y="2667"/>
                </a:lnTo>
                <a:lnTo>
                  <a:pt x="19811" y="0"/>
                </a:lnTo>
                <a:lnTo>
                  <a:pt x="27431" y="0"/>
                </a:lnTo>
                <a:close/>
              </a:path>
            </a:pathLst>
          </a:custGeom>
          <a:ln w="6096">
            <a:solidFill>
              <a:srgbClr val="AE225E"/>
            </a:solidFill>
          </a:ln>
        </p:spPr>
        <p:txBody>
          <a:bodyPr wrap="square" lIns="0" tIns="0" rIns="0" bIns="0" rtlCol="0"/>
          <a:lstStyle/>
          <a:p>
            <a:endParaRPr/>
          </a:p>
        </p:txBody>
      </p:sp>
      <p:sp>
        <p:nvSpPr>
          <p:cNvPr id="23" name="object 23"/>
          <p:cNvSpPr/>
          <p:nvPr/>
        </p:nvSpPr>
        <p:spPr>
          <a:xfrm>
            <a:off x="1616836" y="802512"/>
            <a:ext cx="192405" cy="345440"/>
          </a:xfrm>
          <a:custGeom>
            <a:avLst/>
            <a:gdLst/>
            <a:ahLst/>
            <a:cxnLst/>
            <a:rect l="l" t="t" r="r" b="b"/>
            <a:pathLst>
              <a:path w="192405" h="345440">
                <a:moveTo>
                  <a:pt x="100456" y="0"/>
                </a:moveTo>
                <a:lnTo>
                  <a:pt x="143890" y="11557"/>
                </a:lnTo>
                <a:lnTo>
                  <a:pt x="175573" y="39631"/>
                </a:lnTo>
                <a:lnTo>
                  <a:pt x="186689" y="53848"/>
                </a:lnTo>
                <a:lnTo>
                  <a:pt x="159893" y="74167"/>
                </a:lnTo>
                <a:lnTo>
                  <a:pt x="150987" y="62928"/>
                </a:lnTo>
                <a:lnTo>
                  <a:pt x="142748" y="53784"/>
                </a:lnTo>
                <a:lnTo>
                  <a:pt x="107392" y="34514"/>
                </a:lnTo>
                <a:lnTo>
                  <a:pt x="99821" y="34036"/>
                </a:lnTo>
                <a:lnTo>
                  <a:pt x="90366" y="34778"/>
                </a:lnTo>
                <a:lnTo>
                  <a:pt x="57880" y="59515"/>
                </a:lnTo>
                <a:lnTo>
                  <a:pt x="54737" y="75691"/>
                </a:lnTo>
                <a:lnTo>
                  <a:pt x="54737" y="82931"/>
                </a:lnTo>
                <a:lnTo>
                  <a:pt x="75564" y="118363"/>
                </a:lnTo>
                <a:lnTo>
                  <a:pt x="117982" y="151257"/>
                </a:lnTo>
                <a:lnTo>
                  <a:pt x="137576" y="166544"/>
                </a:lnTo>
                <a:lnTo>
                  <a:pt x="166810" y="194548"/>
                </a:lnTo>
                <a:lnTo>
                  <a:pt x="188293" y="231854"/>
                </a:lnTo>
                <a:lnTo>
                  <a:pt x="192277" y="256539"/>
                </a:lnTo>
                <a:lnTo>
                  <a:pt x="190585" y="273851"/>
                </a:lnTo>
                <a:lnTo>
                  <a:pt x="165100" y="318642"/>
                </a:lnTo>
                <a:lnTo>
                  <a:pt x="117879" y="343288"/>
                </a:lnTo>
                <a:lnTo>
                  <a:pt x="99187" y="344932"/>
                </a:lnTo>
                <a:lnTo>
                  <a:pt x="84587" y="343933"/>
                </a:lnTo>
                <a:lnTo>
                  <a:pt x="44957" y="329057"/>
                </a:lnTo>
                <a:lnTo>
                  <a:pt x="10525" y="292945"/>
                </a:lnTo>
                <a:lnTo>
                  <a:pt x="0" y="275589"/>
                </a:lnTo>
                <a:lnTo>
                  <a:pt x="27939" y="258825"/>
                </a:lnTo>
                <a:lnTo>
                  <a:pt x="43273" y="282569"/>
                </a:lnTo>
                <a:lnTo>
                  <a:pt x="59737" y="299513"/>
                </a:lnTo>
                <a:lnTo>
                  <a:pt x="77321" y="309671"/>
                </a:lnTo>
                <a:lnTo>
                  <a:pt x="96012" y="313054"/>
                </a:lnTo>
                <a:lnTo>
                  <a:pt x="104159" y="312576"/>
                </a:lnTo>
                <a:lnTo>
                  <a:pt x="139890" y="296354"/>
                </a:lnTo>
                <a:lnTo>
                  <a:pt x="156718" y="257175"/>
                </a:lnTo>
                <a:lnTo>
                  <a:pt x="156027" y="249009"/>
                </a:lnTo>
                <a:lnTo>
                  <a:pt x="136360" y="213395"/>
                </a:lnTo>
                <a:lnTo>
                  <a:pt x="108217" y="187019"/>
                </a:lnTo>
                <a:lnTo>
                  <a:pt x="70784" y="157757"/>
                </a:lnTo>
                <a:lnTo>
                  <a:pt x="56054" y="145446"/>
                </a:lnTo>
                <a:lnTo>
                  <a:pt x="30632" y="115468"/>
                </a:lnTo>
                <a:lnTo>
                  <a:pt x="20827" y="77088"/>
                </a:lnTo>
                <a:lnTo>
                  <a:pt x="21470" y="66583"/>
                </a:lnTo>
                <a:lnTo>
                  <a:pt x="36780" y="29662"/>
                </a:lnTo>
                <a:lnTo>
                  <a:pt x="69488" y="5732"/>
                </a:lnTo>
                <a:lnTo>
                  <a:pt x="89769" y="640"/>
                </a:lnTo>
                <a:lnTo>
                  <a:pt x="100456" y="0"/>
                </a:lnTo>
                <a:close/>
              </a:path>
            </a:pathLst>
          </a:custGeom>
          <a:ln w="6096">
            <a:solidFill>
              <a:srgbClr val="AE225E"/>
            </a:solidFill>
          </a:ln>
        </p:spPr>
        <p:txBody>
          <a:bodyPr wrap="square" lIns="0" tIns="0" rIns="0" bIns="0" rtlCol="0"/>
          <a:lstStyle/>
          <a:p>
            <a:endParaRPr/>
          </a:p>
        </p:txBody>
      </p:sp>
      <p:sp>
        <p:nvSpPr>
          <p:cNvPr id="24" name="object 24"/>
          <p:cNvSpPr/>
          <p:nvPr/>
        </p:nvSpPr>
        <p:spPr>
          <a:xfrm>
            <a:off x="1865629" y="796290"/>
            <a:ext cx="81915" cy="438150"/>
          </a:xfrm>
          <a:custGeom>
            <a:avLst/>
            <a:gdLst/>
            <a:ahLst/>
            <a:cxnLst/>
            <a:rect l="l" t="t" r="r" b="b"/>
            <a:pathLst>
              <a:path w="81914" h="438150">
                <a:moveTo>
                  <a:pt x="10921" y="0"/>
                </a:moveTo>
                <a:lnTo>
                  <a:pt x="45338" y="0"/>
                </a:lnTo>
                <a:lnTo>
                  <a:pt x="53270" y="20788"/>
                </a:lnTo>
                <a:lnTo>
                  <a:pt x="66466" y="67651"/>
                </a:lnTo>
                <a:lnTo>
                  <a:pt x="76015" y="120945"/>
                </a:lnTo>
                <a:lnTo>
                  <a:pt x="80916" y="177004"/>
                </a:lnTo>
                <a:lnTo>
                  <a:pt x="81533" y="205867"/>
                </a:lnTo>
                <a:lnTo>
                  <a:pt x="80797" y="236920"/>
                </a:lnTo>
                <a:lnTo>
                  <a:pt x="74943" y="297932"/>
                </a:lnTo>
                <a:lnTo>
                  <a:pt x="63394" y="357084"/>
                </a:lnTo>
                <a:lnTo>
                  <a:pt x="46579" y="412138"/>
                </a:lnTo>
                <a:lnTo>
                  <a:pt x="36194" y="438023"/>
                </a:lnTo>
                <a:lnTo>
                  <a:pt x="0" y="438023"/>
                </a:lnTo>
                <a:lnTo>
                  <a:pt x="10479" y="414688"/>
                </a:lnTo>
                <a:lnTo>
                  <a:pt x="19827" y="389461"/>
                </a:lnTo>
                <a:lnTo>
                  <a:pt x="35178" y="333375"/>
                </a:lnTo>
                <a:lnTo>
                  <a:pt x="44957" y="272605"/>
                </a:lnTo>
                <a:lnTo>
                  <a:pt x="48259" y="209931"/>
                </a:lnTo>
                <a:lnTo>
                  <a:pt x="47638" y="180687"/>
                </a:lnTo>
                <a:lnTo>
                  <a:pt x="42634" y="123866"/>
                </a:lnTo>
                <a:lnTo>
                  <a:pt x="32817" y="69740"/>
                </a:lnTo>
                <a:lnTo>
                  <a:pt x="19188" y="21595"/>
                </a:lnTo>
                <a:lnTo>
                  <a:pt x="10921" y="0"/>
                </a:lnTo>
                <a:close/>
              </a:path>
            </a:pathLst>
          </a:custGeom>
          <a:ln w="6096">
            <a:solidFill>
              <a:srgbClr val="AE225E"/>
            </a:solidFill>
          </a:ln>
        </p:spPr>
        <p:txBody>
          <a:bodyPr wrap="square" lIns="0" tIns="0" rIns="0" bIns="0" rtlCol="0"/>
          <a:lstStyle/>
          <a:p>
            <a:endParaRPr/>
          </a:p>
        </p:txBody>
      </p:sp>
      <p:sp>
        <p:nvSpPr>
          <p:cNvPr id="25" name="object 25"/>
          <p:cNvSpPr txBox="1"/>
          <p:nvPr/>
        </p:nvSpPr>
        <p:spPr>
          <a:xfrm>
            <a:off x="447548" y="1311910"/>
            <a:ext cx="8152130" cy="4960973"/>
          </a:xfrm>
          <a:prstGeom prst="rect">
            <a:avLst/>
          </a:prstGeom>
        </p:spPr>
        <p:txBody>
          <a:bodyPr vert="horz" wrap="square" lIns="0" tIns="97155" rIns="0" bIns="0" rtlCol="0">
            <a:spAutoFit/>
          </a:bodyPr>
          <a:lstStyle/>
          <a:p>
            <a:pPr marL="396875" marR="5080" indent="-384810">
              <a:lnSpc>
                <a:spcPct val="80000"/>
              </a:lnSpc>
              <a:spcBef>
                <a:spcPts val="765"/>
              </a:spcBef>
              <a:buClr>
                <a:srgbClr val="FF388B"/>
              </a:buClr>
              <a:buSzPct val="80357"/>
              <a:buFont typeface="Wingdings 2"/>
              <a:buChar char=""/>
              <a:tabLst>
                <a:tab pos="396875" algn="l"/>
                <a:tab pos="397510" algn="l"/>
              </a:tabLst>
            </a:pPr>
            <a:r>
              <a:rPr sz="2800" spc="-10" dirty="0">
                <a:solidFill>
                  <a:srgbClr val="FFFFFF"/>
                </a:solidFill>
                <a:latin typeface="Century Gothic"/>
                <a:cs typeface="Century Gothic"/>
              </a:rPr>
              <a:t>Stage </a:t>
            </a:r>
            <a:r>
              <a:rPr sz="2800" spc="-5" dirty="0">
                <a:solidFill>
                  <a:srgbClr val="FFFFFF"/>
                </a:solidFill>
                <a:latin typeface="Century Gothic"/>
                <a:cs typeface="Century Gothic"/>
              </a:rPr>
              <a:t>I neuroblastoma have a disease-free  survival rate of greater than 90% </a:t>
            </a:r>
            <a:r>
              <a:rPr sz="2800" dirty="0">
                <a:solidFill>
                  <a:srgbClr val="FFFFFF"/>
                </a:solidFill>
                <a:latin typeface="Century Gothic"/>
                <a:cs typeface="Century Gothic"/>
              </a:rPr>
              <a:t>with </a:t>
            </a:r>
            <a:r>
              <a:rPr sz="2800" spc="-5" dirty="0">
                <a:solidFill>
                  <a:srgbClr val="FFFFFF"/>
                </a:solidFill>
                <a:latin typeface="Century Gothic"/>
                <a:cs typeface="Century Gothic"/>
              </a:rPr>
              <a:t>surgical  excision</a:t>
            </a:r>
            <a:r>
              <a:rPr sz="2800" dirty="0">
                <a:solidFill>
                  <a:srgbClr val="FFFFFF"/>
                </a:solidFill>
                <a:latin typeface="Century Gothic"/>
                <a:cs typeface="Century Gothic"/>
              </a:rPr>
              <a:t> </a:t>
            </a:r>
            <a:r>
              <a:rPr sz="2800" spc="-10" dirty="0">
                <a:solidFill>
                  <a:srgbClr val="FFFFFF"/>
                </a:solidFill>
                <a:latin typeface="Century Gothic"/>
                <a:cs typeface="Century Gothic"/>
              </a:rPr>
              <a:t>alone.</a:t>
            </a:r>
            <a:endParaRPr sz="2800" dirty="0">
              <a:latin typeface="Century Gothic"/>
              <a:cs typeface="Century Gothic"/>
            </a:endParaRPr>
          </a:p>
          <a:p>
            <a:pPr>
              <a:lnSpc>
                <a:spcPct val="100000"/>
              </a:lnSpc>
              <a:spcBef>
                <a:spcPts val="25"/>
              </a:spcBef>
              <a:buClr>
                <a:srgbClr val="FF388B"/>
              </a:buClr>
              <a:buFont typeface="Wingdings 2"/>
              <a:buChar char=""/>
            </a:pPr>
            <a:endParaRPr sz="2900" dirty="0">
              <a:latin typeface="Times New Roman"/>
              <a:cs typeface="Times New Roman"/>
            </a:endParaRPr>
          </a:p>
          <a:p>
            <a:pPr marL="396875" marR="2834640" indent="-396875">
              <a:lnSpc>
                <a:spcPct val="100000"/>
              </a:lnSpc>
              <a:buClr>
                <a:srgbClr val="FF388B"/>
              </a:buClr>
              <a:buSzPct val="80357"/>
              <a:buFont typeface="Wingdings 2"/>
              <a:buChar char=""/>
              <a:tabLst>
                <a:tab pos="396875" algn="l"/>
                <a:tab pos="397510" algn="l"/>
                <a:tab pos="3249295" algn="l"/>
              </a:tabLst>
            </a:pPr>
            <a:r>
              <a:rPr sz="2800" spc="-5" dirty="0">
                <a:solidFill>
                  <a:srgbClr val="FFFFFF"/>
                </a:solidFill>
                <a:latin typeface="Century Gothic"/>
                <a:cs typeface="Century Gothic"/>
              </a:rPr>
              <a:t>Chemotherapy</a:t>
            </a:r>
            <a:r>
              <a:rPr lang="en-US" sz="2800" spc="-5" dirty="0">
                <a:solidFill>
                  <a:srgbClr val="FFFFFF"/>
                </a:solidFill>
                <a:latin typeface="Century Gothic"/>
                <a:cs typeface="Century Gothic"/>
              </a:rPr>
              <a:t> </a:t>
            </a:r>
            <a:r>
              <a:rPr sz="2800" dirty="0">
                <a:solidFill>
                  <a:srgbClr val="FFFFFF"/>
                </a:solidFill>
                <a:latin typeface="Century Gothic"/>
                <a:cs typeface="Century Gothic"/>
              </a:rPr>
              <a:t>indicated</a:t>
            </a:r>
            <a:r>
              <a:rPr sz="2800" spc="-100" dirty="0">
                <a:solidFill>
                  <a:srgbClr val="FFFFFF"/>
                </a:solidFill>
                <a:latin typeface="Century Gothic"/>
                <a:cs typeface="Century Gothic"/>
              </a:rPr>
              <a:t> </a:t>
            </a:r>
            <a:r>
              <a:rPr sz="2800" dirty="0">
                <a:solidFill>
                  <a:srgbClr val="FFFFFF"/>
                </a:solidFill>
                <a:latin typeface="Century Gothic"/>
                <a:cs typeface="Century Gothic"/>
              </a:rPr>
              <a:t>in  </a:t>
            </a:r>
            <a:r>
              <a:rPr lang="en-US" sz="2800" dirty="0">
                <a:solidFill>
                  <a:srgbClr val="FFFFFF"/>
                </a:solidFill>
                <a:latin typeface="Century Gothic"/>
                <a:cs typeface="Century Gothic"/>
              </a:rPr>
              <a:t>                 </a:t>
            </a:r>
          </a:p>
          <a:p>
            <a:pPr marR="2834640">
              <a:lnSpc>
                <a:spcPct val="100000"/>
              </a:lnSpc>
              <a:buClr>
                <a:srgbClr val="FF388B"/>
              </a:buClr>
              <a:buSzPct val="80357"/>
              <a:tabLst>
                <a:tab pos="396875" algn="l"/>
                <a:tab pos="397510" algn="l"/>
                <a:tab pos="3249295" algn="l"/>
              </a:tabLst>
            </a:pPr>
            <a:r>
              <a:rPr lang="en-US" sz="2800" dirty="0">
                <a:solidFill>
                  <a:srgbClr val="FFFFFF"/>
                </a:solidFill>
                <a:latin typeface="Century Gothic"/>
                <a:cs typeface="Century Gothic"/>
              </a:rPr>
              <a:t>         -</a:t>
            </a:r>
            <a:r>
              <a:rPr sz="2800" spc="-5" dirty="0">
                <a:solidFill>
                  <a:srgbClr val="FFFFFF"/>
                </a:solidFill>
                <a:latin typeface="Century Gothic"/>
                <a:cs typeface="Century Gothic"/>
              </a:rPr>
              <a:t>recurrence</a:t>
            </a:r>
            <a:endParaRPr sz="2800" dirty="0">
              <a:latin typeface="Century Gothic"/>
              <a:cs typeface="Century Gothic"/>
            </a:endParaRPr>
          </a:p>
          <a:p>
            <a:pPr marL="897890" marR="2048510">
              <a:lnSpc>
                <a:spcPct val="100000"/>
              </a:lnSpc>
              <a:spcBef>
                <a:spcPts val="5"/>
              </a:spcBef>
            </a:pPr>
            <a:r>
              <a:rPr lang="en-US" sz="2800" dirty="0">
                <a:solidFill>
                  <a:srgbClr val="FFFFFF"/>
                </a:solidFill>
                <a:latin typeface="Century Gothic"/>
                <a:cs typeface="Century Gothic"/>
              </a:rPr>
              <a:t>-</a:t>
            </a:r>
            <a:r>
              <a:rPr sz="2800" dirty="0">
                <a:solidFill>
                  <a:srgbClr val="FFFFFF"/>
                </a:solidFill>
                <a:latin typeface="Century Gothic"/>
                <a:cs typeface="Century Gothic"/>
              </a:rPr>
              <a:t>child </a:t>
            </a:r>
            <a:r>
              <a:rPr sz="2800" spc="-10" dirty="0">
                <a:solidFill>
                  <a:srgbClr val="FFFFFF"/>
                </a:solidFill>
                <a:latin typeface="Century Gothic"/>
                <a:cs typeface="Century Gothic"/>
              </a:rPr>
              <a:t>has </a:t>
            </a:r>
            <a:r>
              <a:rPr sz="2800" dirty="0">
                <a:solidFill>
                  <a:srgbClr val="FFFFFF"/>
                </a:solidFill>
                <a:latin typeface="Century Gothic"/>
                <a:cs typeface="Century Gothic"/>
              </a:rPr>
              <a:t>N-MYC</a:t>
            </a:r>
            <a:r>
              <a:rPr sz="2800" spc="-75" dirty="0">
                <a:solidFill>
                  <a:srgbClr val="FFFFFF"/>
                </a:solidFill>
                <a:latin typeface="Century Gothic"/>
                <a:cs typeface="Century Gothic"/>
              </a:rPr>
              <a:t> </a:t>
            </a:r>
            <a:r>
              <a:rPr sz="2800" dirty="0">
                <a:solidFill>
                  <a:srgbClr val="FFFFFF"/>
                </a:solidFill>
                <a:latin typeface="Century Gothic"/>
                <a:cs typeface="Century Gothic"/>
              </a:rPr>
              <a:t>amplification  </a:t>
            </a:r>
            <a:endParaRPr lang="en-US" sz="2800" dirty="0">
              <a:solidFill>
                <a:srgbClr val="FFFFFF"/>
              </a:solidFill>
              <a:latin typeface="Century Gothic"/>
              <a:cs typeface="Century Gothic"/>
            </a:endParaRPr>
          </a:p>
          <a:p>
            <a:pPr marL="897890" marR="2048510">
              <a:lnSpc>
                <a:spcPct val="100000"/>
              </a:lnSpc>
              <a:spcBef>
                <a:spcPts val="5"/>
              </a:spcBef>
            </a:pPr>
            <a:r>
              <a:rPr lang="en-US" sz="2800" dirty="0">
                <a:solidFill>
                  <a:srgbClr val="FFFFFF"/>
                </a:solidFill>
                <a:latin typeface="Century Gothic"/>
                <a:cs typeface="Century Gothic"/>
              </a:rPr>
              <a:t>-</a:t>
            </a:r>
            <a:r>
              <a:rPr sz="2800" spc="-5" dirty="0">
                <a:solidFill>
                  <a:srgbClr val="FFFFFF"/>
                </a:solidFill>
                <a:latin typeface="Century Gothic"/>
                <a:cs typeface="Century Gothic"/>
              </a:rPr>
              <a:t>unfavorable</a:t>
            </a:r>
            <a:r>
              <a:rPr sz="2800" spc="20" dirty="0">
                <a:solidFill>
                  <a:srgbClr val="FFFFFF"/>
                </a:solidFill>
                <a:latin typeface="Century Gothic"/>
                <a:cs typeface="Century Gothic"/>
              </a:rPr>
              <a:t> </a:t>
            </a:r>
            <a:r>
              <a:rPr sz="2800" spc="-5" dirty="0">
                <a:solidFill>
                  <a:srgbClr val="FFFFFF"/>
                </a:solidFill>
                <a:latin typeface="Century Gothic"/>
                <a:cs typeface="Century Gothic"/>
              </a:rPr>
              <a:t>histology.</a:t>
            </a:r>
            <a:endParaRPr sz="2800" dirty="0">
              <a:latin typeface="Century Gothic"/>
              <a:cs typeface="Century Gothic"/>
            </a:endParaRPr>
          </a:p>
          <a:p>
            <a:pPr>
              <a:lnSpc>
                <a:spcPct val="100000"/>
              </a:lnSpc>
              <a:spcBef>
                <a:spcPts val="10"/>
              </a:spcBef>
            </a:pPr>
            <a:endParaRPr sz="3500" dirty="0">
              <a:latin typeface="Times New Roman"/>
              <a:cs typeface="Times New Roman"/>
            </a:endParaRPr>
          </a:p>
          <a:p>
            <a:pPr marL="396875" marR="161290" indent="-384810">
              <a:lnSpc>
                <a:spcPct val="80000"/>
              </a:lnSpc>
              <a:buClr>
                <a:srgbClr val="FF388B"/>
              </a:buClr>
              <a:buSzPct val="80357"/>
              <a:buFont typeface="Wingdings 2"/>
              <a:buChar char=""/>
              <a:tabLst>
                <a:tab pos="396875" algn="l"/>
                <a:tab pos="397510" algn="l"/>
              </a:tabLst>
            </a:pPr>
            <a:r>
              <a:rPr sz="2800" dirty="0">
                <a:solidFill>
                  <a:srgbClr val="FFFFFF"/>
                </a:solidFill>
                <a:latin typeface="Century Gothic"/>
                <a:cs typeface="Century Gothic"/>
              </a:rPr>
              <a:t>N-MYC </a:t>
            </a:r>
            <a:r>
              <a:rPr sz="2800" spc="-5" dirty="0">
                <a:solidFill>
                  <a:srgbClr val="FFFFFF"/>
                </a:solidFill>
                <a:latin typeface="Century Gothic"/>
                <a:cs typeface="Century Gothic"/>
              </a:rPr>
              <a:t>amplification, unfavorable histology,  </a:t>
            </a:r>
            <a:r>
              <a:rPr sz="2800" spc="-10" dirty="0">
                <a:solidFill>
                  <a:srgbClr val="FFFFFF"/>
                </a:solidFill>
                <a:latin typeface="Century Gothic"/>
                <a:cs typeface="Century Gothic"/>
              </a:rPr>
              <a:t>age </a:t>
            </a:r>
            <a:r>
              <a:rPr sz="2800" spc="-5" dirty="0">
                <a:solidFill>
                  <a:srgbClr val="FFFFFF"/>
                </a:solidFill>
                <a:latin typeface="Century Gothic"/>
                <a:cs typeface="Century Gothic"/>
              </a:rPr>
              <a:t>&gt; 2 </a:t>
            </a:r>
            <a:r>
              <a:rPr sz="2800" spc="-10" dirty="0">
                <a:solidFill>
                  <a:srgbClr val="FFFFFF"/>
                </a:solidFill>
                <a:latin typeface="Century Gothic"/>
                <a:cs typeface="Century Gothic"/>
              </a:rPr>
              <a:t>years, and </a:t>
            </a:r>
            <a:r>
              <a:rPr sz="2800" spc="-5" dirty="0">
                <a:solidFill>
                  <a:srgbClr val="FFFFFF"/>
                </a:solidFill>
                <a:latin typeface="Century Gothic"/>
                <a:cs typeface="Century Gothic"/>
              </a:rPr>
              <a:t>positive lymph</a:t>
            </a:r>
            <a:r>
              <a:rPr sz="2800" spc="55" dirty="0">
                <a:solidFill>
                  <a:srgbClr val="FFFFFF"/>
                </a:solidFill>
                <a:latin typeface="Century Gothic"/>
                <a:cs typeface="Century Gothic"/>
              </a:rPr>
              <a:t> </a:t>
            </a:r>
            <a:r>
              <a:rPr sz="2800" spc="-5" dirty="0">
                <a:solidFill>
                  <a:srgbClr val="FFFFFF"/>
                </a:solidFill>
                <a:latin typeface="Century Gothic"/>
                <a:cs typeface="Century Gothic"/>
              </a:rPr>
              <a:t>nodes</a:t>
            </a:r>
            <a:endParaRPr sz="2800" dirty="0">
              <a:latin typeface="Century Gothic"/>
              <a:cs typeface="Century Gothic"/>
            </a:endParaRPr>
          </a:p>
          <a:p>
            <a:pPr marL="2768600">
              <a:lnSpc>
                <a:spcPct val="100000"/>
              </a:lnSpc>
            </a:pPr>
            <a:r>
              <a:rPr sz="2800" spc="-5" dirty="0">
                <a:solidFill>
                  <a:srgbClr val="FFFFFF"/>
                </a:solidFill>
                <a:latin typeface="Century Gothic"/>
                <a:cs typeface="Century Gothic"/>
              </a:rPr>
              <a:t>--- lower overall</a:t>
            </a:r>
            <a:r>
              <a:rPr sz="2800" spc="10" dirty="0">
                <a:solidFill>
                  <a:srgbClr val="FFFFFF"/>
                </a:solidFill>
                <a:latin typeface="Century Gothic"/>
                <a:cs typeface="Century Gothic"/>
              </a:rPr>
              <a:t> </a:t>
            </a:r>
            <a:r>
              <a:rPr sz="2800" spc="-5" dirty="0">
                <a:solidFill>
                  <a:srgbClr val="FFFFFF"/>
                </a:solidFill>
                <a:latin typeface="Century Gothic"/>
                <a:cs typeface="Century Gothic"/>
              </a:rPr>
              <a:t>survival.</a:t>
            </a:r>
            <a:endParaRPr sz="2800" dirty="0">
              <a:latin typeface="Century Gothic"/>
              <a:cs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48511" y="409955"/>
            <a:ext cx="1115568" cy="55626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079372" y="448055"/>
            <a:ext cx="1071245" cy="511175"/>
          </a:xfrm>
          <a:custGeom>
            <a:avLst/>
            <a:gdLst/>
            <a:ahLst/>
            <a:cxnLst/>
            <a:rect l="l" t="t" r="r" b="b"/>
            <a:pathLst>
              <a:path w="1071245" h="511175">
                <a:moveTo>
                  <a:pt x="494157" y="422275"/>
                </a:moveTo>
                <a:lnTo>
                  <a:pt x="454533" y="422275"/>
                </a:lnTo>
                <a:lnTo>
                  <a:pt x="462361" y="437945"/>
                </a:lnTo>
                <a:lnTo>
                  <a:pt x="488061" y="473075"/>
                </a:lnTo>
                <a:lnTo>
                  <a:pt x="521547" y="495113"/>
                </a:lnTo>
                <a:lnTo>
                  <a:pt x="566277" y="508476"/>
                </a:lnTo>
                <a:lnTo>
                  <a:pt x="600837" y="511048"/>
                </a:lnTo>
                <a:lnTo>
                  <a:pt x="624814" y="509736"/>
                </a:lnTo>
                <a:lnTo>
                  <a:pt x="667434" y="499207"/>
                </a:lnTo>
                <a:lnTo>
                  <a:pt x="702440" y="478274"/>
                </a:lnTo>
                <a:lnTo>
                  <a:pt x="703310" y="477393"/>
                </a:lnTo>
                <a:lnTo>
                  <a:pt x="599185" y="477393"/>
                </a:lnTo>
                <a:lnTo>
                  <a:pt x="581015" y="476557"/>
                </a:lnTo>
                <a:lnTo>
                  <a:pt x="535813" y="463931"/>
                </a:lnTo>
                <a:lnTo>
                  <a:pt x="502773" y="435391"/>
                </a:lnTo>
                <a:lnTo>
                  <a:pt x="494157" y="422275"/>
                </a:lnTo>
                <a:close/>
              </a:path>
              <a:path w="1071245" h="511175">
                <a:moveTo>
                  <a:pt x="746164" y="346202"/>
                </a:moveTo>
                <a:lnTo>
                  <a:pt x="709803" y="346202"/>
                </a:lnTo>
                <a:lnTo>
                  <a:pt x="709706" y="363854"/>
                </a:lnTo>
                <a:lnTo>
                  <a:pt x="709112" y="382619"/>
                </a:lnTo>
                <a:lnTo>
                  <a:pt x="698754" y="428625"/>
                </a:lnTo>
                <a:lnTo>
                  <a:pt x="662178" y="463550"/>
                </a:lnTo>
                <a:lnTo>
                  <a:pt x="617118" y="476533"/>
                </a:lnTo>
                <a:lnTo>
                  <a:pt x="599185" y="477393"/>
                </a:lnTo>
                <a:lnTo>
                  <a:pt x="703310" y="477393"/>
                </a:lnTo>
                <a:lnTo>
                  <a:pt x="735838" y="429768"/>
                </a:lnTo>
                <a:lnTo>
                  <a:pt x="745589" y="370332"/>
                </a:lnTo>
                <a:lnTo>
                  <a:pt x="746164" y="346202"/>
                </a:lnTo>
                <a:close/>
              </a:path>
              <a:path w="1071245" h="511175">
                <a:moveTo>
                  <a:pt x="597408" y="109474"/>
                </a:moveTo>
                <a:lnTo>
                  <a:pt x="542008" y="120564"/>
                </a:lnTo>
                <a:lnTo>
                  <a:pt x="508175" y="139985"/>
                </a:lnTo>
                <a:lnTo>
                  <a:pt x="481147" y="166913"/>
                </a:lnTo>
                <a:lnTo>
                  <a:pt x="461833" y="200314"/>
                </a:lnTo>
                <a:lnTo>
                  <a:pt x="450866" y="256032"/>
                </a:lnTo>
                <a:lnTo>
                  <a:pt x="450965" y="258191"/>
                </a:lnTo>
                <a:lnTo>
                  <a:pt x="461404" y="311632"/>
                </a:lnTo>
                <a:lnTo>
                  <a:pt x="492299" y="357949"/>
                </a:lnTo>
                <a:lnTo>
                  <a:pt x="540313" y="389120"/>
                </a:lnTo>
                <a:lnTo>
                  <a:pt x="596391" y="400050"/>
                </a:lnTo>
                <a:lnTo>
                  <a:pt x="612824" y="399190"/>
                </a:lnTo>
                <a:lnTo>
                  <a:pt x="659384" y="386207"/>
                </a:lnTo>
                <a:lnTo>
                  <a:pt x="690640" y="365760"/>
                </a:lnTo>
                <a:lnTo>
                  <a:pt x="600075" y="365760"/>
                </a:lnTo>
                <a:lnTo>
                  <a:pt x="576359" y="363854"/>
                </a:lnTo>
                <a:lnTo>
                  <a:pt x="535834" y="348614"/>
                </a:lnTo>
                <a:lnTo>
                  <a:pt x="505380" y="319020"/>
                </a:lnTo>
                <a:lnTo>
                  <a:pt x="489759" y="280451"/>
                </a:lnTo>
                <a:lnTo>
                  <a:pt x="487807" y="258191"/>
                </a:lnTo>
                <a:lnTo>
                  <a:pt x="488757" y="243044"/>
                </a:lnTo>
                <a:lnTo>
                  <a:pt x="502920" y="200914"/>
                </a:lnTo>
                <a:lnTo>
                  <a:pt x="532048" y="167749"/>
                </a:lnTo>
                <a:lnTo>
                  <a:pt x="572309" y="148304"/>
                </a:lnTo>
                <a:lnTo>
                  <a:pt x="602234" y="144526"/>
                </a:lnTo>
                <a:lnTo>
                  <a:pt x="688696" y="144526"/>
                </a:lnTo>
                <a:lnTo>
                  <a:pt x="683661" y="139965"/>
                </a:lnTo>
                <a:lnTo>
                  <a:pt x="642663" y="116814"/>
                </a:lnTo>
                <a:lnTo>
                  <a:pt x="613032" y="110285"/>
                </a:lnTo>
                <a:lnTo>
                  <a:pt x="597408" y="109474"/>
                </a:lnTo>
                <a:close/>
              </a:path>
              <a:path w="1071245" h="511175">
                <a:moveTo>
                  <a:pt x="688696" y="144526"/>
                </a:moveTo>
                <a:lnTo>
                  <a:pt x="602234" y="144526"/>
                </a:lnTo>
                <a:lnTo>
                  <a:pt x="616779" y="145450"/>
                </a:lnTo>
                <a:lnTo>
                  <a:pt x="630872" y="148209"/>
                </a:lnTo>
                <a:lnTo>
                  <a:pt x="669801" y="167110"/>
                </a:lnTo>
                <a:lnTo>
                  <a:pt x="697484" y="198882"/>
                </a:lnTo>
                <a:lnTo>
                  <a:pt x="710699" y="240458"/>
                </a:lnTo>
                <a:lnTo>
                  <a:pt x="711581" y="256032"/>
                </a:lnTo>
                <a:lnTo>
                  <a:pt x="709674" y="279491"/>
                </a:lnTo>
                <a:lnTo>
                  <a:pt x="694382" y="319218"/>
                </a:lnTo>
                <a:lnTo>
                  <a:pt x="664422" y="348722"/>
                </a:lnTo>
                <a:lnTo>
                  <a:pt x="623984" y="363858"/>
                </a:lnTo>
                <a:lnTo>
                  <a:pt x="600075" y="365760"/>
                </a:lnTo>
                <a:lnTo>
                  <a:pt x="690640" y="365760"/>
                </a:lnTo>
                <a:lnTo>
                  <a:pt x="698871" y="358417"/>
                </a:lnTo>
                <a:lnTo>
                  <a:pt x="709803" y="346202"/>
                </a:lnTo>
                <a:lnTo>
                  <a:pt x="746164" y="346202"/>
                </a:lnTo>
                <a:lnTo>
                  <a:pt x="746252" y="165989"/>
                </a:lnTo>
                <a:lnTo>
                  <a:pt x="709803" y="165989"/>
                </a:lnTo>
                <a:lnTo>
                  <a:pt x="696847" y="151915"/>
                </a:lnTo>
                <a:lnTo>
                  <a:pt x="688696" y="144526"/>
                </a:lnTo>
                <a:close/>
              </a:path>
              <a:path w="1071245" h="511175">
                <a:moveTo>
                  <a:pt x="746252" y="116713"/>
                </a:moveTo>
                <a:lnTo>
                  <a:pt x="709803" y="116713"/>
                </a:lnTo>
                <a:lnTo>
                  <a:pt x="709803" y="165989"/>
                </a:lnTo>
                <a:lnTo>
                  <a:pt x="746252" y="165989"/>
                </a:lnTo>
                <a:lnTo>
                  <a:pt x="746252" y="116713"/>
                </a:lnTo>
                <a:close/>
              </a:path>
              <a:path w="1071245" h="511175">
                <a:moveTo>
                  <a:pt x="389763" y="116713"/>
                </a:moveTo>
                <a:lnTo>
                  <a:pt x="353314" y="116713"/>
                </a:lnTo>
                <a:lnTo>
                  <a:pt x="353314" y="400050"/>
                </a:lnTo>
                <a:lnTo>
                  <a:pt x="389763" y="400050"/>
                </a:lnTo>
                <a:lnTo>
                  <a:pt x="389763" y="116713"/>
                </a:lnTo>
                <a:close/>
              </a:path>
              <a:path w="1071245" h="511175">
                <a:moveTo>
                  <a:pt x="38290" y="17018"/>
                </a:moveTo>
                <a:lnTo>
                  <a:pt x="0" y="17018"/>
                </a:lnTo>
                <a:lnTo>
                  <a:pt x="0" y="400050"/>
                </a:lnTo>
                <a:lnTo>
                  <a:pt x="38290" y="400050"/>
                </a:lnTo>
                <a:lnTo>
                  <a:pt x="38290" y="215138"/>
                </a:lnTo>
                <a:lnTo>
                  <a:pt x="271653" y="215138"/>
                </a:lnTo>
                <a:lnTo>
                  <a:pt x="271653" y="177673"/>
                </a:lnTo>
                <a:lnTo>
                  <a:pt x="38290" y="177673"/>
                </a:lnTo>
                <a:lnTo>
                  <a:pt x="38290" y="17018"/>
                </a:lnTo>
                <a:close/>
              </a:path>
              <a:path w="1071245" h="511175">
                <a:moveTo>
                  <a:pt x="271653" y="215138"/>
                </a:moveTo>
                <a:lnTo>
                  <a:pt x="233299" y="215138"/>
                </a:lnTo>
                <a:lnTo>
                  <a:pt x="233299" y="400050"/>
                </a:lnTo>
                <a:lnTo>
                  <a:pt x="271653" y="400050"/>
                </a:lnTo>
                <a:lnTo>
                  <a:pt x="271653" y="215138"/>
                </a:lnTo>
                <a:close/>
              </a:path>
              <a:path w="1071245" h="511175">
                <a:moveTo>
                  <a:pt x="271653" y="17018"/>
                </a:moveTo>
                <a:lnTo>
                  <a:pt x="233299" y="17018"/>
                </a:lnTo>
                <a:lnTo>
                  <a:pt x="233299" y="177673"/>
                </a:lnTo>
                <a:lnTo>
                  <a:pt x="271653" y="177673"/>
                </a:lnTo>
                <a:lnTo>
                  <a:pt x="271653" y="17018"/>
                </a:lnTo>
                <a:close/>
              </a:path>
              <a:path w="1071245" h="511175">
                <a:moveTo>
                  <a:pt x="860044" y="7366"/>
                </a:moveTo>
                <a:lnTo>
                  <a:pt x="823595" y="7366"/>
                </a:lnTo>
                <a:lnTo>
                  <a:pt x="823595" y="400050"/>
                </a:lnTo>
                <a:lnTo>
                  <a:pt x="860044" y="400050"/>
                </a:lnTo>
                <a:lnTo>
                  <a:pt x="860044" y="296164"/>
                </a:lnTo>
                <a:lnTo>
                  <a:pt x="860375" y="270259"/>
                </a:lnTo>
                <a:lnTo>
                  <a:pt x="862990" y="231691"/>
                </a:lnTo>
                <a:lnTo>
                  <a:pt x="878046" y="189341"/>
                </a:lnTo>
                <a:lnTo>
                  <a:pt x="897034" y="167513"/>
                </a:lnTo>
                <a:lnTo>
                  <a:pt x="860044" y="167513"/>
                </a:lnTo>
                <a:lnTo>
                  <a:pt x="860044" y="7366"/>
                </a:lnTo>
                <a:close/>
              </a:path>
              <a:path w="1071245" h="511175">
                <a:moveTo>
                  <a:pt x="1042675" y="143002"/>
                </a:moveTo>
                <a:lnTo>
                  <a:pt x="958977" y="143002"/>
                </a:lnTo>
                <a:lnTo>
                  <a:pt x="972762" y="143885"/>
                </a:lnTo>
                <a:lnTo>
                  <a:pt x="985154" y="146542"/>
                </a:lnTo>
                <a:lnTo>
                  <a:pt x="1020841" y="174847"/>
                </a:lnTo>
                <a:lnTo>
                  <a:pt x="1033319" y="224075"/>
                </a:lnTo>
                <a:lnTo>
                  <a:pt x="1034288" y="400050"/>
                </a:lnTo>
                <a:lnTo>
                  <a:pt x="1070737" y="400050"/>
                </a:lnTo>
                <a:lnTo>
                  <a:pt x="1070737" y="254254"/>
                </a:lnTo>
                <a:lnTo>
                  <a:pt x="1070000" y="227131"/>
                </a:lnTo>
                <a:lnTo>
                  <a:pt x="1064146" y="184459"/>
                </a:lnTo>
                <a:lnTo>
                  <a:pt x="1044082" y="144446"/>
                </a:lnTo>
                <a:lnTo>
                  <a:pt x="1042675" y="143002"/>
                </a:lnTo>
                <a:close/>
              </a:path>
              <a:path w="1071245" h="511175">
                <a:moveTo>
                  <a:pt x="966343" y="109474"/>
                </a:moveTo>
                <a:lnTo>
                  <a:pt x="922337" y="117564"/>
                </a:lnTo>
                <a:lnTo>
                  <a:pt x="883285" y="142001"/>
                </a:lnTo>
                <a:lnTo>
                  <a:pt x="860044" y="167513"/>
                </a:lnTo>
                <a:lnTo>
                  <a:pt x="897034" y="167513"/>
                </a:lnTo>
                <a:lnTo>
                  <a:pt x="899795" y="164846"/>
                </a:lnTo>
                <a:lnTo>
                  <a:pt x="913292" y="155324"/>
                </a:lnTo>
                <a:lnTo>
                  <a:pt x="927671" y="148494"/>
                </a:lnTo>
                <a:lnTo>
                  <a:pt x="942907" y="144379"/>
                </a:lnTo>
                <a:lnTo>
                  <a:pt x="958977" y="143002"/>
                </a:lnTo>
                <a:lnTo>
                  <a:pt x="1042675" y="143002"/>
                </a:lnTo>
                <a:lnTo>
                  <a:pt x="1034210" y="134316"/>
                </a:lnTo>
                <a:lnTo>
                  <a:pt x="1022731" y="125603"/>
                </a:lnTo>
                <a:lnTo>
                  <a:pt x="1009991" y="118528"/>
                </a:lnTo>
                <a:lnTo>
                  <a:pt x="996346" y="113490"/>
                </a:lnTo>
                <a:lnTo>
                  <a:pt x="981797" y="110476"/>
                </a:lnTo>
                <a:lnTo>
                  <a:pt x="966343" y="109474"/>
                </a:lnTo>
                <a:close/>
              </a:path>
              <a:path w="1071245" h="511175">
                <a:moveTo>
                  <a:pt x="379730" y="0"/>
                </a:moveTo>
                <a:lnTo>
                  <a:pt x="363220" y="0"/>
                </a:lnTo>
                <a:lnTo>
                  <a:pt x="356235" y="2921"/>
                </a:lnTo>
                <a:lnTo>
                  <a:pt x="350393" y="8890"/>
                </a:lnTo>
                <a:lnTo>
                  <a:pt x="344551" y="14732"/>
                </a:lnTo>
                <a:lnTo>
                  <a:pt x="341630" y="21971"/>
                </a:lnTo>
                <a:lnTo>
                  <a:pt x="341630" y="38354"/>
                </a:lnTo>
                <a:lnTo>
                  <a:pt x="344551" y="45466"/>
                </a:lnTo>
                <a:lnTo>
                  <a:pt x="350393" y="51308"/>
                </a:lnTo>
                <a:lnTo>
                  <a:pt x="356235" y="57277"/>
                </a:lnTo>
                <a:lnTo>
                  <a:pt x="363220" y="60198"/>
                </a:lnTo>
                <a:lnTo>
                  <a:pt x="379730" y="60198"/>
                </a:lnTo>
                <a:lnTo>
                  <a:pt x="386842" y="57277"/>
                </a:lnTo>
                <a:lnTo>
                  <a:pt x="392684" y="51308"/>
                </a:lnTo>
                <a:lnTo>
                  <a:pt x="398526" y="45466"/>
                </a:lnTo>
                <a:lnTo>
                  <a:pt x="401447" y="38354"/>
                </a:lnTo>
                <a:lnTo>
                  <a:pt x="401447" y="21971"/>
                </a:lnTo>
                <a:lnTo>
                  <a:pt x="398526" y="14732"/>
                </a:lnTo>
                <a:lnTo>
                  <a:pt x="392684" y="8890"/>
                </a:lnTo>
                <a:lnTo>
                  <a:pt x="386842" y="2921"/>
                </a:lnTo>
                <a:lnTo>
                  <a:pt x="379730" y="0"/>
                </a:lnTo>
                <a:close/>
              </a:path>
            </a:pathLst>
          </a:custGeom>
          <a:solidFill>
            <a:srgbClr val="FF5C9C"/>
          </a:solidFill>
        </p:spPr>
        <p:txBody>
          <a:bodyPr wrap="square" lIns="0" tIns="0" rIns="0" bIns="0" rtlCol="0"/>
          <a:lstStyle/>
          <a:p>
            <a:endParaRPr/>
          </a:p>
        </p:txBody>
      </p:sp>
      <p:sp>
        <p:nvSpPr>
          <p:cNvPr id="4" name="object 4"/>
          <p:cNvSpPr/>
          <p:nvPr/>
        </p:nvSpPr>
        <p:spPr>
          <a:xfrm>
            <a:off x="1564132" y="589533"/>
            <a:ext cx="229870" cy="2273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432686" y="564769"/>
            <a:ext cx="36830" cy="283845"/>
          </a:xfrm>
          <a:custGeom>
            <a:avLst/>
            <a:gdLst/>
            <a:ahLst/>
            <a:cxnLst/>
            <a:rect l="l" t="t" r="r" b="b"/>
            <a:pathLst>
              <a:path w="36830" h="283844">
                <a:moveTo>
                  <a:pt x="0" y="0"/>
                </a:moveTo>
                <a:lnTo>
                  <a:pt x="36449" y="0"/>
                </a:lnTo>
                <a:lnTo>
                  <a:pt x="36449" y="283336"/>
                </a:lnTo>
                <a:lnTo>
                  <a:pt x="0" y="283336"/>
                </a:lnTo>
                <a:lnTo>
                  <a:pt x="0" y="0"/>
                </a:lnTo>
                <a:close/>
              </a:path>
            </a:pathLst>
          </a:custGeom>
          <a:ln w="6096">
            <a:solidFill>
              <a:srgbClr val="AE225E"/>
            </a:solidFill>
          </a:ln>
        </p:spPr>
        <p:txBody>
          <a:bodyPr wrap="square" lIns="0" tIns="0" rIns="0" bIns="0" rtlCol="0"/>
          <a:lstStyle/>
          <a:p>
            <a:endParaRPr/>
          </a:p>
        </p:txBody>
      </p:sp>
      <p:sp>
        <p:nvSpPr>
          <p:cNvPr id="6" name="object 6"/>
          <p:cNvSpPr/>
          <p:nvPr/>
        </p:nvSpPr>
        <p:spPr>
          <a:xfrm>
            <a:off x="1530222" y="557530"/>
            <a:ext cx="295910" cy="401955"/>
          </a:xfrm>
          <a:custGeom>
            <a:avLst/>
            <a:gdLst/>
            <a:ahLst/>
            <a:cxnLst/>
            <a:rect l="l" t="t" r="r" b="b"/>
            <a:pathLst>
              <a:path w="295910" h="401955">
                <a:moveTo>
                  <a:pt x="146558" y="0"/>
                </a:moveTo>
                <a:lnTo>
                  <a:pt x="191813" y="7340"/>
                </a:lnTo>
                <a:lnTo>
                  <a:pt x="232838" y="30511"/>
                </a:lnTo>
                <a:lnTo>
                  <a:pt x="258953" y="56515"/>
                </a:lnTo>
                <a:lnTo>
                  <a:pt x="258953" y="7239"/>
                </a:lnTo>
                <a:lnTo>
                  <a:pt x="295402" y="7239"/>
                </a:lnTo>
                <a:lnTo>
                  <a:pt x="295402" y="233045"/>
                </a:lnTo>
                <a:lnTo>
                  <a:pt x="292766" y="284670"/>
                </a:lnTo>
                <a:lnTo>
                  <a:pt x="276459" y="338701"/>
                </a:lnTo>
                <a:lnTo>
                  <a:pt x="251590" y="368800"/>
                </a:lnTo>
                <a:lnTo>
                  <a:pt x="216584" y="389733"/>
                </a:lnTo>
                <a:lnTo>
                  <a:pt x="173964" y="400262"/>
                </a:lnTo>
                <a:lnTo>
                  <a:pt x="149987" y="401574"/>
                </a:lnTo>
                <a:lnTo>
                  <a:pt x="132248" y="400931"/>
                </a:lnTo>
                <a:lnTo>
                  <a:pt x="84582" y="391287"/>
                </a:lnTo>
                <a:lnTo>
                  <a:pt x="47023" y="371820"/>
                </a:lnTo>
                <a:lnTo>
                  <a:pt x="19732" y="342153"/>
                </a:lnTo>
                <a:lnTo>
                  <a:pt x="3683" y="312800"/>
                </a:lnTo>
                <a:lnTo>
                  <a:pt x="43307" y="312800"/>
                </a:lnTo>
                <a:lnTo>
                  <a:pt x="51923" y="325917"/>
                </a:lnTo>
                <a:lnTo>
                  <a:pt x="61753" y="337248"/>
                </a:lnTo>
                <a:lnTo>
                  <a:pt x="98490" y="360364"/>
                </a:lnTo>
                <a:lnTo>
                  <a:pt x="148335" y="367919"/>
                </a:lnTo>
                <a:lnTo>
                  <a:pt x="166268" y="367059"/>
                </a:lnTo>
                <a:lnTo>
                  <a:pt x="211328" y="354075"/>
                </a:lnTo>
                <a:lnTo>
                  <a:pt x="241546" y="329197"/>
                </a:lnTo>
                <a:lnTo>
                  <a:pt x="256190" y="291719"/>
                </a:lnTo>
                <a:lnTo>
                  <a:pt x="258953" y="251333"/>
                </a:lnTo>
                <a:lnTo>
                  <a:pt x="258953" y="236728"/>
                </a:lnTo>
                <a:lnTo>
                  <a:pt x="248021" y="248943"/>
                </a:lnTo>
                <a:lnTo>
                  <a:pt x="235981" y="259683"/>
                </a:lnTo>
                <a:lnTo>
                  <a:pt x="193458" y="282807"/>
                </a:lnTo>
                <a:lnTo>
                  <a:pt x="145541" y="290575"/>
                </a:lnTo>
                <a:lnTo>
                  <a:pt x="126230" y="289361"/>
                </a:lnTo>
                <a:lnTo>
                  <a:pt x="72009" y="271145"/>
                </a:lnTo>
                <a:lnTo>
                  <a:pt x="29128" y="234569"/>
                </a:lnTo>
                <a:lnTo>
                  <a:pt x="4683" y="184546"/>
                </a:lnTo>
                <a:lnTo>
                  <a:pt x="0" y="146812"/>
                </a:lnTo>
                <a:lnTo>
                  <a:pt x="1216" y="127504"/>
                </a:lnTo>
                <a:lnTo>
                  <a:pt x="19558" y="73533"/>
                </a:lnTo>
                <a:lnTo>
                  <a:pt x="42894" y="43084"/>
                </a:lnTo>
                <a:lnTo>
                  <a:pt x="73660" y="19685"/>
                </a:lnTo>
                <a:lnTo>
                  <a:pt x="109156" y="4937"/>
                </a:lnTo>
                <a:lnTo>
                  <a:pt x="127631" y="1236"/>
                </a:lnTo>
                <a:lnTo>
                  <a:pt x="146558" y="0"/>
                </a:lnTo>
                <a:close/>
              </a:path>
            </a:pathLst>
          </a:custGeom>
          <a:ln w="6096">
            <a:solidFill>
              <a:srgbClr val="AE225E"/>
            </a:solidFill>
          </a:ln>
        </p:spPr>
        <p:txBody>
          <a:bodyPr wrap="square" lIns="0" tIns="0" rIns="0" bIns="0" rtlCol="0"/>
          <a:lstStyle/>
          <a:p>
            <a:endParaRPr/>
          </a:p>
        </p:txBody>
      </p:sp>
      <p:sp>
        <p:nvSpPr>
          <p:cNvPr id="7" name="object 7"/>
          <p:cNvSpPr/>
          <p:nvPr/>
        </p:nvSpPr>
        <p:spPr>
          <a:xfrm>
            <a:off x="1079372" y="465073"/>
            <a:ext cx="271780" cy="383540"/>
          </a:xfrm>
          <a:custGeom>
            <a:avLst/>
            <a:gdLst/>
            <a:ahLst/>
            <a:cxnLst/>
            <a:rect l="l" t="t" r="r" b="b"/>
            <a:pathLst>
              <a:path w="271780" h="383540">
                <a:moveTo>
                  <a:pt x="0" y="0"/>
                </a:moveTo>
                <a:lnTo>
                  <a:pt x="38290" y="0"/>
                </a:lnTo>
                <a:lnTo>
                  <a:pt x="38290" y="160654"/>
                </a:lnTo>
                <a:lnTo>
                  <a:pt x="233299" y="160654"/>
                </a:lnTo>
                <a:lnTo>
                  <a:pt x="233299" y="0"/>
                </a:lnTo>
                <a:lnTo>
                  <a:pt x="271653" y="0"/>
                </a:lnTo>
                <a:lnTo>
                  <a:pt x="271653" y="383031"/>
                </a:lnTo>
                <a:lnTo>
                  <a:pt x="233299" y="383031"/>
                </a:lnTo>
                <a:lnTo>
                  <a:pt x="233299" y="198120"/>
                </a:lnTo>
                <a:lnTo>
                  <a:pt x="38290" y="198120"/>
                </a:lnTo>
                <a:lnTo>
                  <a:pt x="38290" y="383031"/>
                </a:lnTo>
                <a:lnTo>
                  <a:pt x="0" y="383031"/>
                </a:lnTo>
                <a:lnTo>
                  <a:pt x="0" y="0"/>
                </a:lnTo>
                <a:close/>
              </a:path>
            </a:pathLst>
          </a:custGeom>
          <a:ln w="6096">
            <a:solidFill>
              <a:srgbClr val="AE225E"/>
            </a:solidFill>
          </a:ln>
        </p:spPr>
        <p:txBody>
          <a:bodyPr wrap="square" lIns="0" tIns="0" rIns="0" bIns="0" rtlCol="0"/>
          <a:lstStyle/>
          <a:p>
            <a:endParaRPr/>
          </a:p>
        </p:txBody>
      </p:sp>
      <p:sp>
        <p:nvSpPr>
          <p:cNvPr id="8" name="object 8"/>
          <p:cNvSpPr/>
          <p:nvPr/>
        </p:nvSpPr>
        <p:spPr>
          <a:xfrm>
            <a:off x="1902967" y="455422"/>
            <a:ext cx="247650" cy="393065"/>
          </a:xfrm>
          <a:custGeom>
            <a:avLst/>
            <a:gdLst/>
            <a:ahLst/>
            <a:cxnLst/>
            <a:rect l="l" t="t" r="r" b="b"/>
            <a:pathLst>
              <a:path w="247650" h="393065">
                <a:moveTo>
                  <a:pt x="0" y="0"/>
                </a:moveTo>
                <a:lnTo>
                  <a:pt x="36449" y="0"/>
                </a:lnTo>
                <a:lnTo>
                  <a:pt x="36449" y="160147"/>
                </a:lnTo>
                <a:lnTo>
                  <a:pt x="47783" y="146480"/>
                </a:lnTo>
                <a:lnTo>
                  <a:pt x="85217" y="116458"/>
                </a:lnTo>
                <a:lnTo>
                  <a:pt x="127507" y="103010"/>
                </a:lnTo>
                <a:lnTo>
                  <a:pt x="142748" y="102107"/>
                </a:lnTo>
                <a:lnTo>
                  <a:pt x="158202" y="103110"/>
                </a:lnTo>
                <a:lnTo>
                  <a:pt x="199136" y="118237"/>
                </a:lnTo>
                <a:lnTo>
                  <a:pt x="228764" y="148615"/>
                </a:lnTo>
                <a:lnTo>
                  <a:pt x="244205" y="196500"/>
                </a:lnTo>
                <a:lnTo>
                  <a:pt x="247142" y="246887"/>
                </a:lnTo>
                <a:lnTo>
                  <a:pt x="247142" y="392683"/>
                </a:lnTo>
                <a:lnTo>
                  <a:pt x="210693" y="392683"/>
                </a:lnTo>
                <a:lnTo>
                  <a:pt x="210693" y="257555"/>
                </a:lnTo>
                <a:lnTo>
                  <a:pt x="210452" y="235102"/>
                </a:lnTo>
                <a:lnTo>
                  <a:pt x="206756" y="192150"/>
                </a:lnTo>
                <a:lnTo>
                  <a:pt x="182118" y="149860"/>
                </a:lnTo>
                <a:lnTo>
                  <a:pt x="135381" y="135636"/>
                </a:lnTo>
                <a:lnTo>
                  <a:pt x="119312" y="137013"/>
                </a:lnTo>
                <a:lnTo>
                  <a:pt x="76200" y="157479"/>
                </a:lnTo>
                <a:lnTo>
                  <a:pt x="46946" y="196181"/>
                </a:lnTo>
                <a:lnTo>
                  <a:pt x="37766" y="241395"/>
                </a:lnTo>
                <a:lnTo>
                  <a:pt x="36449" y="288798"/>
                </a:lnTo>
                <a:lnTo>
                  <a:pt x="36449" y="392683"/>
                </a:lnTo>
                <a:lnTo>
                  <a:pt x="0" y="392683"/>
                </a:lnTo>
                <a:lnTo>
                  <a:pt x="0" y="0"/>
                </a:lnTo>
                <a:close/>
              </a:path>
            </a:pathLst>
          </a:custGeom>
          <a:ln w="6096">
            <a:solidFill>
              <a:srgbClr val="AE225E"/>
            </a:solidFill>
          </a:ln>
        </p:spPr>
        <p:txBody>
          <a:bodyPr wrap="square" lIns="0" tIns="0" rIns="0" bIns="0" rtlCol="0"/>
          <a:lstStyle/>
          <a:p>
            <a:endParaRPr/>
          </a:p>
        </p:txBody>
      </p:sp>
      <p:sp>
        <p:nvSpPr>
          <p:cNvPr id="9" name="object 9"/>
          <p:cNvSpPr/>
          <p:nvPr/>
        </p:nvSpPr>
        <p:spPr>
          <a:xfrm>
            <a:off x="1417955" y="445008"/>
            <a:ext cx="65912" cy="66294"/>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2173223" y="649223"/>
            <a:ext cx="188975" cy="77724"/>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2203830" y="704075"/>
            <a:ext cx="143510" cy="0"/>
          </a:xfrm>
          <a:custGeom>
            <a:avLst/>
            <a:gdLst/>
            <a:ahLst/>
            <a:cxnLst/>
            <a:rect l="l" t="t" r="r" b="b"/>
            <a:pathLst>
              <a:path w="143510">
                <a:moveTo>
                  <a:pt x="0" y="0"/>
                </a:moveTo>
                <a:lnTo>
                  <a:pt x="143243" y="0"/>
                </a:lnTo>
              </a:path>
            </a:pathLst>
          </a:custGeom>
          <a:ln w="31775">
            <a:solidFill>
              <a:srgbClr val="FF5C9C"/>
            </a:solidFill>
          </a:ln>
        </p:spPr>
        <p:txBody>
          <a:bodyPr wrap="square" lIns="0" tIns="0" rIns="0" bIns="0" rtlCol="0"/>
          <a:lstStyle/>
          <a:p>
            <a:endParaRPr/>
          </a:p>
        </p:txBody>
      </p:sp>
      <p:sp>
        <p:nvSpPr>
          <p:cNvPr id="12" name="object 12"/>
          <p:cNvSpPr/>
          <p:nvPr/>
        </p:nvSpPr>
        <p:spPr>
          <a:xfrm>
            <a:off x="2203830" y="688187"/>
            <a:ext cx="143510" cy="32384"/>
          </a:xfrm>
          <a:custGeom>
            <a:avLst/>
            <a:gdLst/>
            <a:ahLst/>
            <a:cxnLst/>
            <a:rect l="l" t="t" r="r" b="b"/>
            <a:pathLst>
              <a:path w="143510" h="32384">
                <a:moveTo>
                  <a:pt x="0" y="31775"/>
                </a:moveTo>
                <a:lnTo>
                  <a:pt x="143243" y="31775"/>
                </a:lnTo>
                <a:lnTo>
                  <a:pt x="143243" y="0"/>
                </a:lnTo>
                <a:lnTo>
                  <a:pt x="0" y="0"/>
                </a:lnTo>
                <a:lnTo>
                  <a:pt x="0" y="31775"/>
                </a:lnTo>
                <a:close/>
              </a:path>
            </a:pathLst>
          </a:custGeom>
          <a:ln w="6096">
            <a:solidFill>
              <a:srgbClr val="AE225E"/>
            </a:solidFill>
          </a:ln>
        </p:spPr>
        <p:txBody>
          <a:bodyPr wrap="square" lIns="0" tIns="0" rIns="0" bIns="0" rtlCol="0"/>
          <a:lstStyle/>
          <a:p>
            <a:endParaRPr/>
          </a:p>
        </p:txBody>
      </p:sp>
      <p:sp>
        <p:nvSpPr>
          <p:cNvPr id="13" name="object 13"/>
          <p:cNvSpPr/>
          <p:nvPr/>
        </p:nvSpPr>
        <p:spPr>
          <a:xfrm>
            <a:off x="2380488" y="409955"/>
            <a:ext cx="5562600" cy="556260"/>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2409317" y="445008"/>
            <a:ext cx="5521706" cy="517144"/>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1030224" y="1050036"/>
            <a:ext cx="2025395" cy="556260"/>
          </a:xfrm>
          <a:prstGeom prst="rect">
            <a:avLst/>
          </a:prstGeom>
          <a:blipFill>
            <a:blip r:embed="rId8" cstate="print"/>
            <a:stretch>
              <a:fillRect/>
            </a:stretch>
          </a:blipFill>
        </p:spPr>
        <p:txBody>
          <a:bodyPr wrap="square" lIns="0" tIns="0" rIns="0" bIns="0" rtlCol="0"/>
          <a:lstStyle/>
          <a:p>
            <a:endParaRPr/>
          </a:p>
        </p:txBody>
      </p:sp>
      <p:sp>
        <p:nvSpPr>
          <p:cNvPr id="16" name="object 16"/>
          <p:cNvSpPr/>
          <p:nvPr/>
        </p:nvSpPr>
        <p:spPr>
          <a:xfrm>
            <a:off x="1061135" y="1088136"/>
            <a:ext cx="1981200" cy="511175"/>
          </a:xfrm>
          <a:custGeom>
            <a:avLst/>
            <a:gdLst/>
            <a:ahLst/>
            <a:cxnLst/>
            <a:rect l="l" t="t" r="r" b="b"/>
            <a:pathLst>
              <a:path w="1981200" h="511175">
                <a:moveTo>
                  <a:pt x="1957527" y="342773"/>
                </a:moveTo>
                <a:lnTo>
                  <a:pt x="1939874" y="342773"/>
                </a:lnTo>
                <a:lnTo>
                  <a:pt x="1932381" y="345948"/>
                </a:lnTo>
                <a:lnTo>
                  <a:pt x="1926031" y="352171"/>
                </a:lnTo>
                <a:lnTo>
                  <a:pt x="1919808" y="358393"/>
                </a:lnTo>
                <a:lnTo>
                  <a:pt x="1916633" y="366013"/>
                </a:lnTo>
                <a:lnTo>
                  <a:pt x="1916633" y="383921"/>
                </a:lnTo>
                <a:lnTo>
                  <a:pt x="1919808" y="391540"/>
                </a:lnTo>
                <a:lnTo>
                  <a:pt x="1926031" y="397890"/>
                </a:lnTo>
                <a:lnTo>
                  <a:pt x="1932381" y="404240"/>
                </a:lnTo>
                <a:lnTo>
                  <a:pt x="1939874" y="407415"/>
                </a:lnTo>
                <a:lnTo>
                  <a:pt x="1957527" y="407415"/>
                </a:lnTo>
                <a:lnTo>
                  <a:pt x="1965147" y="404240"/>
                </a:lnTo>
                <a:lnTo>
                  <a:pt x="1977593" y="391540"/>
                </a:lnTo>
                <a:lnTo>
                  <a:pt x="1980768" y="383921"/>
                </a:lnTo>
                <a:lnTo>
                  <a:pt x="1980768" y="366013"/>
                </a:lnTo>
                <a:lnTo>
                  <a:pt x="1977593" y="358393"/>
                </a:lnTo>
                <a:lnTo>
                  <a:pt x="1965147" y="345948"/>
                </a:lnTo>
                <a:lnTo>
                  <a:pt x="1957527" y="342773"/>
                </a:lnTo>
                <a:close/>
              </a:path>
              <a:path w="1981200" h="511175">
                <a:moveTo>
                  <a:pt x="835736" y="109474"/>
                </a:moveTo>
                <a:lnTo>
                  <a:pt x="779665" y="120332"/>
                </a:lnTo>
                <a:lnTo>
                  <a:pt x="732358" y="152908"/>
                </a:lnTo>
                <a:lnTo>
                  <a:pt x="700131" y="200802"/>
                </a:lnTo>
                <a:lnTo>
                  <a:pt x="689432" y="257555"/>
                </a:lnTo>
                <a:lnTo>
                  <a:pt x="692079" y="287682"/>
                </a:lnTo>
                <a:lnTo>
                  <a:pt x="713328" y="340744"/>
                </a:lnTo>
                <a:lnTo>
                  <a:pt x="754335" y="382823"/>
                </a:lnTo>
                <a:lnTo>
                  <a:pt x="805718" y="404679"/>
                </a:lnTo>
                <a:lnTo>
                  <a:pt x="834720" y="407415"/>
                </a:lnTo>
                <a:lnTo>
                  <a:pt x="851321" y="406534"/>
                </a:lnTo>
                <a:lnTo>
                  <a:pt x="897077" y="393318"/>
                </a:lnTo>
                <a:lnTo>
                  <a:pt x="926464" y="373761"/>
                </a:lnTo>
                <a:lnTo>
                  <a:pt x="838530" y="373761"/>
                </a:lnTo>
                <a:lnTo>
                  <a:pt x="823909" y="372808"/>
                </a:lnTo>
                <a:lnTo>
                  <a:pt x="782904" y="358521"/>
                </a:lnTo>
                <a:lnTo>
                  <a:pt x="750042" y="328910"/>
                </a:lnTo>
                <a:lnTo>
                  <a:pt x="730215" y="288067"/>
                </a:lnTo>
                <a:lnTo>
                  <a:pt x="726454" y="259841"/>
                </a:lnTo>
                <a:lnTo>
                  <a:pt x="726470" y="257555"/>
                </a:lnTo>
                <a:lnTo>
                  <a:pt x="734961" y="215266"/>
                </a:lnTo>
                <a:lnTo>
                  <a:pt x="759409" y="177530"/>
                </a:lnTo>
                <a:lnTo>
                  <a:pt x="795689" y="152991"/>
                </a:lnTo>
                <a:lnTo>
                  <a:pt x="838784" y="144525"/>
                </a:lnTo>
                <a:lnTo>
                  <a:pt x="927176" y="144525"/>
                </a:lnTo>
                <a:lnTo>
                  <a:pt x="925445" y="142779"/>
                </a:lnTo>
                <a:lnTo>
                  <a:pt x="884331" y="117778"/>
                </a:lnTo>
                <a:lnTo>
                  <a:pt x="852760" y="110400"/>
                </a:lnTo>
                <a:lnTo>
                  <a:pt x="835736" y="109474"/>
                </a:lnTo>
                <a:close/>
              </a:path>
              <a:path w="1981200" h="511175">
                <a:moveTo>
                  <a:pt x="984453" y="351409"/>
                </a:moveTo>
                <a:lnTo>
                  <a:pt x="948512" y="351409"/>
                </a:lnTo>
                <a:lnTo>
                  <a:pt x="948512" y="400050"/>
                </a:lnTo>
                <a:lnTo>
                  <a:pt x="984453" y="400050"/>
                </a:lnTo>
                <a:lnTo>
                  <a:pt x="984453" y="351409"/>
                </a:lnTo>
                <a:close/>
              </a:path>
              <a:path w="1981200" h="511175">
                <a:moveTo>
                  <a:pt x="927176" y="144525"/>
                </a:moveTo>
                <a:lnTo>
                  <a:pt x="838784" y="144525"/>
                </a:lnTo>
                <a:lnTo>
                  <a:pt x="861477" y="146597"/>
                </a:lnTo>
                <a:lnTo>
                  <a:pt x="882313" y="152812"/>
                </a:lnTo>
                <a:lnTo>
                  <a:pt x="918413" y="177673"/>
                </a:lnTo>
                <a:lnTo>
                  <a:pt x="942813" y="214709"/>
                </a:lnTo>
                <a:lnTo>
                  <a:pt x="950925" y="259841"/>
                </a:lnTo>
                <a:lnTo>
                  <a:pt x="950020" y="275554"/>
                </a:lnTo>
                <a:lnTo>
                  <a:pt x="936447" y="317880"/>
                </a:lnTo>
                <a:lnTo>
                  <a:pt x="907818" y="350456"/>
                </a:lnTo>
                <a:lnTo>
                  <a:pt x="867660" y="370014"/>
                </a:lnTo>
                <a:lnTo>
                  <a:pt x="838530" y="373761"/>
                </a:lnTo>
                <a:lnTo>
                  <a:pt x="926464" y="373761"/>
                </a:lnTo>
                <a:lnTo>
                  <a:pt x="936725" y="364458"/>
                </a:lnTo>
                <a:lnTo>
                  <a:pt x="948512" y="351409"/>
                </a:lnTo>
                <a:lnTo>
                  <a:pt x="984453" y="351409"/>
                </a:lnTo>
                <a:lnTo>
                  <a:pt x="984453" y="168783"/>
                </a:lnTo>
                <a:lnTo>
                  <a:pt x="948512" y="168783"/>
                </a:lnTo>
                <a:lnTo>
                  <a:pt x="937413" y="154852"/>
                </a:lnTo>
                <a:lnTo>
                  <a:pt x="927176" y="144525"/>
                </a:lnTo>
                <a:close/>
              </a:path>
              <a:path w="1981200" h="511175">
                <a:moveTo>
                  <a:pt x="984453" y="7365"/>
                </a:moveTo>
                <a:lnTo>
                  <a:pt x="948512" y="7365"/>
                </a:lnTo>
                <a:lnTo>
                  <a:pt x="948512" y="168783"/>
                </a:lnTo>
                <a:lnTo>
                  <a:pt x="984453" y="168783"/>
                </a:lnTo>
                <a:lnTo>
                  <a:pt x="984453" y="7365"/>
                </a:lnTo>
                <a:close/>
              </a:path>
              <a:path w="1981200" h="511175">
                <a:moveTo>
                  <a:pt x="146380" y="109474"/>
                </a:moveTo>
                <a:lnTo>
                  <a:pt x="90316" y="120332"/>
                </a:lnTo>
                <a:lnTo>
                  <a:pt x="42976" y="152908"/>
                </a:lnTo>
                <a:lnTo>
                  <a:pt x="10744" y="200802"/>
                </a:lnTo>
                <a:lnTo>
                  <a:pt x="0" y="257555"/>
                </a:lnTo>
                <a:lnTo>
                  <a:pt x="2662" y="287682"/>
                </a:lnTo>
                <a:lnTo>
                  <a:pt x="23954" y="340744"/>
                </a:lnTo>
                <a:lnTo>
                  <a:pt x="64976" y="382823"/>
                </a:lnTo>
                <a:lnTo>
                  <a:pt x="116351" y="404679"/>
                </a:lnTo>
                <a:lnTo>
                  <a:pt x="145338" y="407415"/>
                </a:lnTo>
                <a:lnTo>
                  <a:pt x="161931" y="406534"/>
                </a:lnTo>
                <a:lnTo>
                  <a:pt x="207708" y="393318"/>
                </a:lnTo>
                <a:lnTo>
                  <a:pt x="237107" y="373761"/>
                </a:lnTo>
                <a:lnTo>
                  <a:pt x="149110" y="373761"/>
                </a:lnTo>
                <a:lnTo>
                  <a:pt x="134516" y="372808"/>
                </a:lnTo>
                <a:lnTo>
                  <a:pt x="93573" y="358521"/>
                </a:lnTo>
                <a:lnTo>
                  <a:pt x="60671" y="328910"/>
                </a:lnTo>
                <a:lnTo>
                  <a:pt x="40820" y="288067"/>
                </a:lnTo>
                <a:lnTo>
                  <a:pt x="37048" y="259841"/>
                </a:lnTo>
                <a:lnTo>
                  <a:pt x="37063" y="257555"/>
                </a:lnTo>
                <a:lnTo>
                  <a:pt x="45549" y="215266"/>
                </a:lnTo>
                <a:lnTo>
                  <a:pt x="70061" y="177530"/>
                </a:lnTo>
                <a:lnTo>
                  <a:pt x="106350" y="152991"/>
                </a:lnTo>
                <a:lnTo>
                  <a:pt x="149377" y="144525"/>
                </a:lnTo>
                <a:lnTo>
                  <a:pt x="237820" y="144525"/>
                </a:lnTo>
                <a:lnTo>
                  <a:pt x="236089" y="142779"/>
                </a:lnTo>
                <a:lnTo>
                  <a:pt x="194973" y="117778"/>
                </a:lnTo>
                <a:lnTo>
                  <a:pt x="163413" y="110400"/>
                </a:lnTo>
                <a:lnTo>
                  <a:pt x="146380" y="109474"/>
                </a:lnTo>
                <a:close/>
              </a:path>
              <a:path w="1981200" h="511175">
                <a:moveTo>
                  <a:pt x="295097" y="351409"/>
                </a:moveTo>
                <a:lnTo>
                  <a:pt x="259156" y="351409"/>
                </a:lnTo>
                <a:lnTo>
                  <a:pt x="259156" y="400050"/>
                </a:lnTo>
                <a:lnTo>
                  <a:pt x="295097" y="400050"/>
                </a:lnTo>
                <a:lnTo>
                  <a:pt x="295097" y="351409"/>
                </a:lnTo>
                <a:close/>
              </a:path>
              <a:path w="1981200" h="511175">
                <a:moveTo>
                  <a:pt x="237820" y="144525"/>
                </a:moveTo>
                <a:lnTo>
                  <a:pt x="149377" y="144525"/>
                </a:lnTo>
                <a:lnTo>
                  <a:pt x="172112" y="146597"/>
                </a:lnTo>
                <a:lnTo>
                  <a:pt x="192974" y="152812"/>
                </a:lnTo>
                <a:lnTo>
                  <a:pt x="229057" y="177673"/>
                </a:lnTo>
                <a:lnTo>
                  <a:pt x="253345" y="214709"/>
                </a:lnTo>
                <a:lnTo>
                  <a:pt x="261442" y="259841"/>
                </a:lnTo>
                <a:lnTo>
                  <a:pt x="260557" y="275554"/>
                </a:lnTo>
                <a:lnTo>
                  <a:pt x="247091" y="317880"/>
                </a:lnTo>
                <a:lnTo>
                  <a:pt x="218467" y="350456"/>
                </a:lnTo>
                <a:lnTo>
                  <a:pt x="178250" y="370014"/>
                </a:lnTo>
                <a:lnTo>
                  <a:pt x="149110" y="373761"/>
                </a:lnTo>
                <a:lnTo>
                  <a:pt x="237107" y="373761"/>
                </a:lnTo>
                <a:lnTo>
                  <a:pt x="247368" y="364458"/>
                </a:lnTo>
                <a:lnTo>
                  <a:pt x="259156" y="351409"/>
                </a:lnTo>
                <a:lnTo>
                  <a:pt x="295097" y="351409"/>
                </a:lnTo>
                <a:lnTo>
                  <a:pt x="295097" y="168783"/>
                </a:lnTo>
                <a:lnTo>
                  <a:pt x="259156" y="168783"/>
                </a:lnTo>
                <a:lnTo>
                  <a:pt x="248057" y="154852"/>
                </a:lnTo>
                <a:lnTo>
                  <a:pt x="237820" y="144525"/>
                </a:lnTo>
                <a:close/>
              </a:path>
              <a:path w="1981200" h="511175">
                <a:moveTo>
                  <a:pt x="295097" y="116712"/>
                </a:moveTo>
                <a:lnTo>
                  <a:pt x="259156" y="116712"/>
                </a:lnTo>
                <a:lnTo>
                  <a:pt x="259156" y="168783"/>
                </a:lnTo>
                <a:lnTo>
                  <a:pt x="295097" y="168783"/>
                </a:lnTo>
                <a:lnTo>
                  <a:pt x="295097" y="116712"/>
                </a:lnTo>
                <a:close/>
              </a:path>
              <a:path w="1981200" h="511175">
                <a:moveTo>
                  <a:pt x="413461" y="116712"/>
                </a:moveTo>
                <a:lnTo>
                  <a:pt x="377012" y="116712"/>
                </a:lnTo>
                <a:lnTo>
                  <a:pt x="377012" y="400050"/>
                </a:lnTo>
                <a:lnTo>
                  <a:pt x="413461" y="400050"/>
                </a:lnTo>
                <a:lnTo>
                  <a:pt x="413461" y="296163"/>
                </a:lnTo>
                <a:lnTo>
                  <a:pt x="413792" y="270349"/>
                </a:lnTo>
                <a:lnTo>
                  <a:pt x="416407" y="231816"/>
                </a:lnTo>
                <a:lnTo>
                  <a:pt x="431463" y="189341"/>
                </a:lnTo>
                <a:lnTo>
                  <a:pt x="450451" y="167512"/>
                </a:lnTo>
                <a:lnTo>
                  <a:pt x="413461" y="167512"/>
                </a:lnTo>
                <a:lnTo>
                  <a:pt x="413461" y="116712"/>
                </a:lnTo>
                <a:close/>
              </a:path>
              <a:path w="1981200" h="511175">
                <a:moveTo>
                  <a:pt x="596036" y="143001"/>
                </a:moveTo>
                <a:lnTo>
                  <a:pt x="512394" y="143001"/>
                </a:lnTo>
                <a:lnTo>
                  <a:pt x="526183" y="143885"/>
                </a:lnTo>
                <a:lnTo>
                  <a:pt x="538603" y="146542"/>
                </a:lnTo>
                <a:lnTo>
                  <a:pt x="574417" y="174847"/>
                </a:lnTo>
                <a:lnTo>
                  <a:pt x="586673" y="224075"/>
                </a:lnTo>
                <a:lnTo>
                  <a:pt x="587705" y="400050"/>
                </a:lnTo>
                <a:lnTo>
                  <a:pt x="624154" y="400050"/>
                </a:lnTo>
                <a:lnTo>
                  <a:pt x="624154" y="254253"/>
                </a:lnTo>
                <a:lnTo>
                  <a:pt x="623417" y="227222"/>
                </a:lnTo>
                <a:lnTo>
                  <a:pt x="617564" y="184638"/>
                </a:lnTo>
                <a:lnTo>
                  <a:pt x="597500" y="144510"/>
                </a:lnTo>
                <a:lnTo>
                  <a:pt x="596036" y="143001"/>
                </a:lnTo>
                <a:close/>
              </a:path>
              <a:path w="1981200" h="511175">
                <a:moveTo>
                  <a:pt x="519760" y="109474"/>
                </a:moveTo>
                <a:lnTo>
                  <a:pt x="475468" y="117564"/>
                </a:lnTo>
                <a:lnTo>
                  <a:pt x="436511" y="142001"/>
                </a:lnTo>
                <a:lnTo>
                  <a:pt x="413461" y="167512"/>
                </a:lnTo>
                <a:lnTo>
                  <a:pt x="450451" y="167512"/>
                </a:lnTo>
                <a:lnTo>
                  <a:pt x="453212" y="164846"/>
                </a:lnTo>
                <a:lnTo>
                  <a:pt x="466709" y="155324"/>
                </a:lnTo>
                <a:lnTo>
                  <a:pt x="481088" y="148494"/>
                </a:lnTo>
                <a:lnTo>
                  <a:pt x="496324" y="144379"/>
                </a:lnTo>
                <a:lnTo>
                  <a:pt x="512394" y="143001"/>
                </a:lnTo>
                <a:lnTo>
                  <a:pt x="596036" y="143001"/>
                </a:lnTo>
                <a:lnTo>
                  <a:pt x="587627" y="134336"/>
                </a:lnTo>
                <a:lnTo>
                  <a:pt x="576148" y="125602"/>
                </a:lnTo>
                <a:lnTo>
                  <a:pt x="563408" y="118528"/>
                </a:lnTo>
                <a:lnTo>
                  <a:pt x="549763" y="113490"/>
                </a:lnTo>
                <a:lnTo>
                  <a:pt x="535214" y="110476"/>
                </a:lnTo>
                <a:lnTo>
                  <a:pt x="519760" y="109474"/>
                </a:lnTo>
                <a:close/>
              </a:path>
              <a:path w="1981200" h="511175">
                <a:moveTo>
                  <a:pt x="1355674" y="17017"/>
                </a:moveTo>
                <a:lnTo>
                  <a:pt x="1313891" y="17017"/>
                </a:lnTo>
                <a:lnTo>
                  <a:pt x="1478229" y="400050"/>
                </a:lnTo>
                <a:lnTo>
                  <a:pt x="1486611" y="400050"/>
                </a:lnTo>
                <a:lnTo>
                  <a:pt x="1524539" y="312927"/>
                </a:lnTo>
                <a:lnTo>
                  <a:pt x="1482547" y="312927"/>
                </a:lnTo>
                <a:lnTo>
                  <a:pt x="1355674" y="17017"/>
                </a:lnTo>
                <a:close/>
              </a:path>
              <a:path w="1981200" h="511175">
                <a:moveTo>
                  <a:pt x="1653362" y="17017"/>
                </a:moveTo>
                <a:lnTo>
                  <a:pt x="1611579" y="17017"/>
                </a:lnTo>
                <a:lnTo>
                  <a:pt x="1482547" y="312927"/>
                </a:lnTo>
                <a:lnTo>
                  <a:pt x="1524539" y="312927"/>
                </a:lnTo>
                <a:lnTo>
                  <a:pt x="1653362" y="17017"/>
                </a:lnTo>
                <a:close/>
              </a:path>
              <a:path w="1981200" h="511175">
                <a:moveTo>
                  <a:pt x="1255471" y="17017"/>
                </a:moveTo>
                <a:lnTo>
                  <a:pt x="1217244" y="17017"/>
                </a:lnTo>
                <a:lnTo>
                  <a:pt x="1217244" y="400050"/>
                </a:lnTo>
                <a:lnTo>
                  <a:pt x="1255471" y="400050"/>
                </a:lnTo>
                <a:lnTo>
                  <a:pt x="1255471" y="17017"/>
                </a:lnTo>
                <a:close/>
              </a:path>
              <a:path w="1981200" h="511175">
                <a:moveTo>
                  <a:pt x="1756613" y="0"/>
                </a:moveTo>
                <a:lnTo>
                  <a:pt x="1716481" y="0"/>
                </a:lnTo>
                <a:lnTo>
                  <a:pt x="1726051" y="25221"/>
                </a:lnTo>
                <a:lnTo>
                  <a:pt x="1734562" y="52324"/>
                </a:lnTo>
                <a:lnTo>
                  <a:pt x="1748358" y="112267"/>
                </a:lnTo>
                <a:lnTo>
                  <a:pt x="1757041" y="177323"/>
                </a:lnTo>
                <a:lnTo>
                  <a:pt x="1759915" y="244855"/>
                </a:lnTo>
                <a:lnTo>
                  <a:pt x="1758962" y="281717"/>
                </a:lnTo>
                <a:lnTo>
                  <a:pt x="1751342" y="353726"/>
                </a:lnTo>
                <a:lnTo>
                  <a:pt x="1736408" y="422661"/>
                </a:lnTo>
                <a:lnTo>
                  <a:pt x="1715921" y="483760"/>
                </a:lnTo>
                <a:lnTo>
                  <a:pt x="1703654" y="511048"/>
                </a:lnTo>
                <a:lnTo>
                  <a:pt x="1745945" y="511048"/>
                </a:lnTo>
                <a:lnTo>
                  <a:pt x="1768614" y="449357"/>
                </a:lnTo>
                <a:lnTo>
                  <a:pt x="1785188" y="382524"/>
                </a:lnTo>
                <a:lnTo>
                  <a:pt x="1795364" y="312197"/>
                </a:lnTo>
                <a:lnTo>
                  <a:pt x="1798777" y="240156"/>
                </a:lnTo>
                <a:lnTo>
                  <a:pt x="1798064" y="206484"/>
                </a:lnTo>
                <a:lnTo>
                  <a:pt x="1792401" y="141091"/>
                </a:lnTo>
                <a:lnTo>
                  <a:pt x="1781259" y="78884"/>
                </a:lnTo>
                <a:lnTo>
                  <a:pt x="1765828" y="24247"/>
                </a:lnTo>
                <a:lnTo>
                  <a:pt x="1756613" y="0"/>
                </a:lnTo>
                <a:close/>
              </a:path>
            </a:pathLst>
          </a:custGeom>
          <a:solidFill>
            <a:srgbClr val="FF5C9C"/>
          </a:solidFill>
        </p:spPr>
        <p:txBody>
          <a:bodyPr wrap="square" lIns="0" tIns="0" rIns="0" bIns="0" rtlCol="0"/>
          <a:lstStyle/>
          <a:p>
            <a:endParaRPr/>
          </a:p>
        </p:txBody>
      </p:sp>
      <p:sp>
        <p:nvSpPr>
          <p:cNvPr id="17" name="object 17"/>
          <p:cNvSpPr/>
          <p:nvPr/>
        </p:nvSpPr>
        <p:spPr>
          <a:xfrm>
            <a:off x="2974720" y="1427861"/>
            <a:ext cx="70231" cy="70738"/>
          </a:xfrm>
          <a:prstGeom prst="rect">
            <a:avLst/>
          </a:prstGeom>
          <a:blipFill>
            <a:blip r:embed="rId9" cstate="print"/>
            <a:stretch>
              <a:fillRect/>
            </a:stretch>
          </a:blipFill>
        </p:spPr>
        <p:txBody>
          <a:bodyPr wrap="square" lIns="0" tIns="0" rIns="0" bIns="0" rtlCol="0"/>
          <a:lstStyle/>
          <a:p>
            <a:endParaRPr/>
          </a:p>
        </p:txBody>
      </p:sp>
      <p:sp>
        <p:nvSpPr>
          <p:cNvPr id="18" name="object 18"/>
          <p:cNvSpPr/>
          <p:nvPr/>
        </p:nvSpPr>
        <p:spPr>
          <a:xfrm>
            <a:off x="1784476" y="1229613"/>
            <a:ext cx="230632" cy="235331"/>
          </a:xfrm>
          <a:prstGeom prst="rect">
            <a:avLst/>
          </a:prstGeom>
          <a:blipFill>
            <a:blip r:embed="rId10" cstate="print"/>
            <a:stretch>
              <a:fillRect/>
            </a:stretch>
          </a:blipFill>
        </p:spPr>
        <p:txBody>
          <a:bodyPr wrap="square" lIns="0" tIns="0" rIns="0" bIns="0" rtlCol="0"/>
          <a:lstStyle/>
          <a:p>
            <a:endParaRPr/>
          </a:p>
        </p:txBody>
      </p:sp>
      <p:sp>
        <p:nvSpPr>
          <p:cNvPr id="19" name="object 19"/>
          <p:cNvSpPr/>
          <p:nvPr/>
        </p:nvSpPr>
        <p:spPr>
          <a:xfrm>
            <a:off x="1095070" y="1229613"/>
            <a:ext cx="230555" cy="235331"/>
          </a:xfrm>
          <a:prstGeom prst="rect">
            <a:avLst/>
          </a:prstGeom>
          <a:blipFill>
            <a:blip r:embed="rId11" cstate="print"/>
            <a:stretch>
              <a:fillRect/>
            </a:stretch>
          </a:blipFill>
        </p:spPr>
        <p:txBody>
          <a:bodyPr wrap="square" lIns="0" tIns="0" rIns="0" bIns="0" rtlCol="0"/>
          <a:lstStyle/>
          <a:p>
            <a:endParaRPr/>
          </a:p>
        </p:txBody>
      </p:sp>
      <p:sp>
        <p:nvSpPr>
          <p:cNvPr id="20" name="object 20"/>
          <p:cNvSpPr/>
          <p:nvPr/>
        </p:nvSpPr>
        <p:spPr>
          <a:xfrm>
            <a:off x="1438147" y="1197610"/>
            <a:ext cx="247650" cy="290830"/>
          </a:xfrm>
          <a:custGeom>
            <a:avLst/>
            <a:gdLst/>
            <a:ahLst/>
            <a:cxnLst/>
            <a:rect l="l" t="t" r="r" b="b"/>
            <a:pathLst>
              <a:path w="247650" h="290830">
                <a:moveTo>
                  <a:pt x="142748" y="0"/>
                </a:moveTo>
                <a:lnTo>
                  <a:pt x="186396" y="9054"/>
                </a:lnTo>
                <a:lnTo>
                  <a:pt x="220487" y="35036"/>
                </a:lnTo>
                <a:lnTo>
                  <a:pt x="240551" y="75164"/>
                </a:lnTo>
                <a:lnTo>
                  <a:pt x="246405" y="117748"/>
                </a:lnTo>
                <a:lnTo>
                  <a:pt x="247141" y="144779"/>
                </a:lnTo>
                <a:lnTo>
                  <a:pt x="247141" y="290575"/>
                </a:lnTo>
                <a:lnTo>
                  <a:pt x="210693" y="290575"/>
                </a:lnTo>
                <a:lnTo>
                  <a:pt x="210693" y="155448"/>
                </a:lnTo>
                <a:lnTo>
                  <a:pt x="210433" y="132994"/>
                </a:lnTo>
                <a:lnTo>
                  <a:pt x="206628" y="90042"/>
                </a:lnTo>
                <a:lnTo>
                  <a:pt x="182372" y="47751"/>
                </a:lnTo>
                <a:lnTo>
                  <a:pt x="135382" y="33527"/>
                </a:lnTo>
                <a:lnTo>
                  <a:pt x="119312" y="34905"/>
                </a:lnTo>
                <a:lnTo>
                  <a:pt x="76200" y="55372"/>
                </a:lnTo>
                <a:lnTo>
                  <a:pt x="46946" y="94073"/>
                </a:lnTo>
                <a:lnTo>
                  <a:pt x="37766" y="139430"/>
                </a:lnTo>
                <a:lnTo>
                  <a:pt x="36449" y="186689"/>
                </a:lnTo>
                <a:lnTo>
                  <a:pt x="36449" y="290575"/>
                </a:lnTo>
                <a:lnTo>
                  <a:pt x="0" y="290575"/>
                </a:lnTo>
                <a:lnTo>
                  <a:pt x="0" y="7238"/>
                </a:lnTo>
                <a:lnTo>
                  <a:pt x="36449" y="7238"/>
                </a:lnTo>
                <a:lnTo>
                  <a:pt x="36449" y="58038"/>
                </a:lnTo>
                <a:lnTo>
                  <a:pt x="47688" y="44372"/>
                </a:lnTo>
                <a:lnTo>
                  <a:pt x="84836" y="14350"/>
                </a:lnTo>
                <a:lnTo>
                  <a:pt x="127412" y="902"/>
                </a:lnTo>
                <a:lnTo>
                  <a:pt x="142748" y="0"/>
                </a:lnTo>
                <a:close/>
              </a:path>
            </a:pathLst>
          </a:custGeom>
          <a:ln w="6096">
            <a:solidFill>
              <a:srgbClr val="AE225E"/>
            </a:solidFill>
          </a:ln>
        </p:spPr>
        <p:txBody>
          <a:bodyPr wrap="square" lIns="0" tIns="0" rIns="0" bIns="0" rtlCol="0"/>
          <a:lstStyle/>
          <a:p>
            <a:endParaRPr/>
          </a:p>
        </p:txBody>
      </p:sp>
      <p:sp>
        <p:nvSpPr>
          <p:cNvPr id="21" name="object 21"/>
          <p:cNvSpPr/>
          <p:nvPr/>
        </p:nvSpPr>
        <p:spPr>
          <a:xfrm>
            <a:off x="1061135" y="1197610"/>
            <a:ext cx="295275" cy="298450"/>
          </a:xfrm>
          <a:custGeom>
            <a:avLst/>
            <a:gdLst/>
            <a:ahLst/>
            <a:cxnLst/>
            <a:rect l="l" t="t" r="r" b="b"/>
            <a:pathLst>
              <a:path w="295275" h="298450">
                <a:moveTo>
                  <a:pt x="146380" y="0"/>
                </a:moveTo>
                <a:lnTo>
                  <a:pt x="194973" y="8304"/>
                </a:lnTo>
                <a:lnTo>
                  <a:pt x="236089" y="33305"/>
                </a:lnTo>
                <a:lnTo>
                  <a:pt x="259156" y="59309"/>
                </a:lnTo>
                <a:lnTo>
                  <a:pt x="259156" y="7238"/>
                </a:lnTo>
                <a:lnTo>
                  <a:pt x="295097" y="7238"/>
                </a:lnTo>
                <a:lnTo>
                  <a:pt x="295097" y="290575"/>
                </a:lnTo>
                <a:lnTo>
                  <a:pt x="259156" y="290575"/>
                </a:lnTo>
                <a:lnTo>
                  <a:pt x="259156" y="241935"/>
                </a:lnTo>
                <a:lnTo>
                  <a:pt x="247368" y="254984"/>
                </a:lnTo>
                <a:lnTo>
                  <a:pt x="207708" y="283844"/>
                </a:lnTo>
                <a:lnTo>
                  <a:pt x="161931" y="297060"/>
                </a:lnTo>
                <a:lnTo>
                  <a:pt x="145338" y="297941"/>
                </a:lnTo>
                <a:lnTo>
                  <a:pt x="116351" y="295205"/>
                </a:lnTo>
                <a:lnTo>
                  <a:pt x="64976" y="273349"/>
                </a:lnTo>
                <a:lnTo>
                  <a:pt x="23954" y="231270"/>
                </a:lnTo>
                <a:lnTo>
                  <a:pt x="2662" y="178208"/>
                </a:lnTo>
                <a:lnTo>
                  <a:pt x="0" y="148081"/>
                </a:lnTo>
                <a:lnTo>
                  <a:pt x="2686" y="118604"/>
                </a:lnTo>
                <a:lnTo>
                  <a:pt x="24174" y="66268"/>
                </a:lnTo>
                <a:lnTo>
                  <a:pt x="65555" y="24431"/>
                </a:lnTo>
                <a:lnTo>
                  <a:pt x="117257" y="2714"/>
                </a:lnTo>
                <a:lnTo>
                  <a:pt x="146380" y="0"/>
                </a:lnTo>
                <a:close/>
              </a:path>
            </a:pathLst>
          </a:custGeom>
          <a:ln w="6096">
            <a:solidFill>
              <a:srgbClr val="AE225E"/>
            </a:solidFill>
          </a:ln>
        </p:spPr>
        <p:txBody>
          <a:bodyPr wrap="square" lIns="0" tIns="0" rIns="0" bIns="0" rtlCol="0"/>
          <a:lstStyle/>
          <a:p>
            <a:endParaRPr/>
          </a:p>
        </p:txBody>
      </p:sp>
      <p:sp>
        <p:nvSpPr>
          <p:cNvPr id="22" name="object 22"/>
          <p:cNvSpPr/>
          <p:nvPr/>
        </p:nvSpPr>
        <p:spPr>
          <a:xfrm>
            <a:off x="2375026" y="1105153"/>
            <a:ext cx="339725" cy="383540"/>
          </a:xfrm>
          <a:custGeom>
            <a:avLst/>
            <a:gdLst/>
            <a:ahLst/>
            <a:cxnLst/>
            <a:rect l="l" t="t" r="r" b="b"/>
            <a:pathLst>
              <a:path w="339725" h="383540">
                <a:moveTo>
                  <a:pt x="0" y="0"/>
                </a:moveTo>
                <a:lnTo>
                  <a:pt x="41783" y="0"/>
                </a:lnTo>
                <a:lnTo>
                  <a:pt x="168656" y="295910"/>
                </a:lnTo>
                <a:lnTo>
                  <a:pt x="297688" y="0"/>
                </a:lnTo>
                <a:lnTo>
                  <a:pt x="339471" y="0"/>
                </a:lnTo>
                <a:lnTo>
                  <a:pt x="172720" y="383032"/>
                </a:lnTo>
                <a:lnTo>
                  <a:pt x="164337" y="383032"/>
                </a:lnTo>
                <a:lnTo>
                  <a:pt x="0" y="0"/>
                </a:lnTo>
                <a:close/>
              </a:path>
            </a:pathLst>
          </a:custGeom>
          <a:ln w="6096">
            <a:solidFill>
              <a:srgbClr val="AE225E"/>
            </a:solidFill>
          </a:ln>
        </p:spPr>
        <p:txBody>
          <a:bodyPr wrap="square" lIns="0" tIns="0" rIns="0" bIns="0" rtlCol="0"/>
          <a:lstStyle/>
          <a:p>
            <a:endParaRPr/>
          </a:p>
        </p:txBody>
      </p:sp>
      <p:sp>
        <p:nvSpPr>
          <p:cNvPr id="23" name="object 23"/>
          <p:cNvSpPr/>
          <p:nvPr/>
        </p:nvSpPr>
        <p:spPr>
          <a:xfrm>
            <a:off x="2278379" y="1105153"/>
            <a:ext cx="38735" cy="383540"/>
          </a:xfrm>
          <a:custGeom>
            <a:avLst/>
            <a:gdLst/>
            <a:ahLst/>
            <a:cxnLst/>
            <a:rect l="l" t="t" r="r" b="b"/>
            <a:pathLst>
              <a:path w="38735" h="383540">
                <a:moveTo>
                  <a:pt x="0" y="0"/>
                </a:moveTo>
                <a:lnTo>
                  <a:pt x="38226" y="0"/>
                </a:lnTo>
                <a:lnTo>
                  <a:pt x="38226" y="383032"/>
                </a:lnTo>
                <a:lnTo>
                  <a:pt x="0" y="383032"/>
                </a:lnTo>
                <a:lnTo>
                  <a:pt x="0" y="0"/>
                </a:lnTo>
                <a:close/>
              </a:path>
            </a:pathLst>
          </a:custGeom>
          <a:ln w="6096">
            <a:solidFill>
              <a:srgbClr val="AE225E"/>
            </a:solidFill>
          </a:ln>
        </p:spPr>
        <p:txBody>
          <a:bodyPr wrap="square" lIns="0" tIns="0" rIns="0" bIns="0" rtlCol="0"/>
          <a:lstStyle/>
          <a:p>
            <a:endParaRPr/>
          </a:p>
        </p:txBody>
      </p:sp>
      <p:sp>
        <p:nvSpPr>
          <p:cNvPr id="24" name="object 24"/>
          <p:cNvSpPr/>
          <p:nvPr/>
        </p:nvSpPr>
        <p:spPr>
          <a:xfrm>
            <a:off x="1750567" y="1095502"/>
            <a:ext cx="295275" cy="400050"/>
          </a:xfrm>
          <a:custGeom>
            <a:avLst/>
            <a:gdLst/>
            <a:ahLst/>
            <a:cxnLst/>
            <a:rect l="l" t="t" r="r" b="b"/>
            <a:pathLst>
              <a:path w="295275" h="400050">
                <a:moveTo>
                  <a:pt x="259080" y="0"/>
                </a:moveTo>
                <a:lnTo>
                  <a:pt x="295020" y="0"/>
                </a:lnTo>
                <a:lnTo>
                  <a:pt x="295020" y="392684"/>
                </a:lnTo>
                <a:lnTo>
                  <a:pt x="259080" y="392684"/>
                </a:lnTo>
                <a:lnTo>
                  <a:pt x="259080" y="344043"/>
                </a:lnTo>
                <a:lnTo>
                  <a:pt x="247292" y="357092"/>
                </a:lnTo>
                <a:lnTo>
                  <a:pt x="207644" y="385952"/>
                </a:lnTo>
                <a:lnTo>
                  <a:pt x="161889" y="399168"/>
                </a:lnTo>
                <a:lnTo>
                  <a:pt x="145287" y="400050"/>
                </a:lnTo>
                <a:lnTo>
                  <a:pt x="116286" y="397313"/>
                </a:lnTo>
                <a:lnTo>
                  <a:pt x="64902" y="375457"/>
                </a:lnTo>
                <a:lnTo>
                  <a:pt x="23895" y="333378"/>
                </a:lnTo>
                <a:lnTo>
                  <a:pt x="2647" y="280316"/>
                </a:lnTo>
                <a:lnTo>
                  <a:pt x="0" y="250189"/>
                </a:lnTo>
                <a:lnTo>
                  <a:pt x="2670" y="220712"/>
                </a:lnTo>
                <a:lnTo>
                  <a:pt x="24110" y="168376"/>
                </a:lnTo>
                <a:lnTo>
                  <a:pt x="65472" y="126539"/>
                </a:lnTo>
                <a:lnTo>
                  <a:pt x="117185" y="104822"/>
                </a:lnTo>
                <a:lnTo>
                  <a:pt x="146304" y="102108"/>
                </a:lnTo>
                <a:lnTo>
                  <a:pt x="163327" y="103034"/>
                </a:lnTo>
                <a:lnTo>
                  <a:pt x="209423" y="116839"/>
                </a:lnTo>
                <a:lnTo>
                  <a:pt x="247981" y="147486"/>
                </a:lnTo>
                <a:lnTo>
                  <a:pt x="259080" y="161417"/>
                </a:lnTo>
                <a:lnTo>
                  <a:pt x="259080" y="0"/>
                </a:lnTo>
                <a:close/>
              </a:path>
            </a:pathLst>
          </a:custGeom>
          <a:ln w="6095">
            <a:solidFill>
              <a:srgbClr val="AE225E"/>
            </a:solidFill>
          </a:ln>
        </p:spPr>
        <p:txBody>
          <a:bodyPr wrap="square" lIns="0" tIns="0" rIns="0" bIns="0" rtlCol="0"/>
          <a:lstStyle/>
          <a:p>
            <a:endParaRPr/>
          </a:p>
        </p:txBody>
      </p:sp>
      <p:sp>
        <p:nvSpPr>
          <p:cNvPr id="25" name="object 25"/>
          <p:cNvSpPr/>
          <p:nvPr/>
        </p:nvSpPr>
        <p:spPr>
          <a:xfrm>
            <a:off x="2764789" y="1088136"/>
            <a:ext cx="95250" cy="511175"/>
          </a:xfrm>
          <a:custGeom>
            <a:avLst/>
            <a:gdLst/>
            <a:ahLst/>
            <a:cxnLst/>
            <a:rect l="l" t="t" r="r" b="b"/>
            <a:pathLst>
              <a:path w="95250" h="511175">
                <a:moveTo>
                  <a:pt x="12827" y="0"/>
                </a:moveTo>
                <a:lnTo>
                  <a:pt x="52959" y="0"/>
                </a:lnTo>
                <a:lnTo>
                  <a:pt x="62174" y="24247"/>
                </a:lnTo>
                <a:lnTo>
                  <a:pt x="77604" y="78884"/>
                </a:lnTo>
                <a:lnTo>
                  <a:pt x="88747" y="141091"/>
                </a:lnTo>
                <a:lnTo>
                  <a:pt x="94410" y="206484"/>
                </a:lnTo>
                <a:lnTo>
                  <a:pt x="95123" y="240156"/>
                </a:lnTo>
                <a:lnTo>
                  <a:pt x="94267" y="276403"/>
                </a:lnTo>
                <a:lnTo>
                  <a:pt x="87461" y="347563"/>
                </a:lnTo>
                <a:lnTo>
                  <a:pt x="74009" y="416571"/>
                </a:lnTo>
                <a:lnTo>
                  <a:pt x="54387" y="480857"/>
                </a:lnTo>
                <a:lnTo>
                  <a:pt x="42291" y="511048"/>
                </a:lnTo>
                <a:lnTo>
                  <a:pt x="0" y="511048"/>
                </a:lnTo>
                <a:lnTo>
                  <a:pt x="12267" y="483760"/>
                </a:lnTo>
                <a:lnTo>
                  <a:pt x="23177" y="454294"/>
                </a:lnTo>
                <a:lnTo>
                  <a:pt x="41021" y="388874"/>
                </a:lnTo>
                <a:lnTo>
                  <a:pt x="52450" y="318008"/>
                </a:lnTo>
                <a:lnTo>
                  <a:pt x="56261" y="244855"/>
                </a:lnTo>
                <a:lnTo>
                  <a:pt x="55544" y="210780"/>
                </a:lnTo>
                <a:lnTo>
                  <a:pt x="49778" y="144486"/>
                </a:lnTo>
                <a:lnTo>
                  <a:pt x="38348" y="81331"/>
                </a:lnTo>
                <a:lnTo>
                  <a:pt x="22397" y="25221"/>
                </a:lnTo>
                <a:lnTo>
                  <a:pt x="12827" y="0"/>
                </a:lnTo>
                <a:close/>
              </a:path>
            </a:pathLst>
          </a:custGeom>
          <a:ln w="6096">
            <a:solidFill>
              <a:srgbClr val="AE225E"/>
            </a:solidFill>
          </a:ln>
        </p:spPr>
        <p:txBody>
          <a:bodyPr wrap="square" lIns="0" tIns="0" rIns="0" bIns="0" rtlCol="0"/>
          <a:lstStyle/>
          <a:p>
            <a:endParaRPr/>
          </a:p>
        </p:txBody>
      </p:sp>
      <p:sp>
        <p:nvSpPr>
          <p:cNvPr id="26" name="object 26"/>
          <p:cNvSpPr txBox="1"/>
          <p:nvPr/>
        </p:nvSpPr>
        <p:spPr>
          <a:xfrm>
            <a:off x="599948" y="1701749"/>
            <a:ext cx="7530465" cy="4507230"/>
          </a:xfrm>
          <a:prstGeom prst="rect">
            <a:avLst/>
          </a:prstGeom>
        </p:spPr>
        <p:txBody>
          <a:bodyPr vert="horz" wrap="square" lIns="0" tIns="12700" rIns="0" bIns="0" rtlCol="0">
            <a:spAutoFit/>
          </a:bodyPr>
          <a:lstStyle/>
          <a:p>
            <a:pPr marL="396875" marR="266065" indent="-384810" algn="just">
              <a:lnSpc>
                <a:spcPct val="100000"/>
              </a:lnSpc>
              <a:spcBef>
                <a:spcPts val="100"/>
              </a:spcBef>
              <a:buClr>
                <a:srgbClr val="FF388B"/>
              </a:buClr>
              <a:buSzPct val="80000"/>
              <a:buFont typeface="Wingdings 2"/>
              <a:buChar char=""/>
              <a:tabLst>
                <a:tab pos="397510" algn="l"/>
              </a:tabLst>
            </a:pPr>
            <a:r>
              <a:rPr sz="3000" spc="-5" dirty="0">
                <a:solidFill>
                  <a:srgbClr val="FFFFFF"/>
                </a:solidFill>
                <a:latin typeface="Century Gothic"/>
                <a:cs typeface="Century Gothic"/>
              </a:rPr>
              <a:t>Extensive surgery at </a:t>
            </a:r>
            <a:r>
              <a:rPr sz="3000" dirty="0">
                <a:solidFill>
                  <a:srgbClr val="FFFFFF"/>
                </a:solidFill>
                <a:latin typeface="Century Gothic"/>
                <a:cs typeface="Century Gothic"/>
              </a:rPr>
              <a:t>this </a:t>
            </a:r>
            <a:r>
              <a:rPr sz="3000" spc="-5" dirty="0">
                <a:solidFill>
                  <a:srgbClr val="FFFFFF"/>
                </a:solidFill>
                <a:latin typeface="Century Gothic"/>
                <a:cs typeface="Century Gothic"/>
              </a:rPr>
              <a:t>site </a:t>
            </a:r>
            <a:r>
              <a:rPr sz="3000" dirty="0">
                <a:solidFill>
                  <a:srgbClr val="FFFFFF"/>
                </a:solidFill>
                <a:latin typeface="Century Gothic"/>
                <a:cs typeface="Century Gothic"/>
              </a:rPr>
              <a:t>has </a:t>
            </a:r>
            <a:r>
              <a:rPr sz="3000" spc="-5" dirty="0">
                <a:solidFill>
                  <a:srgbClr val="FFFFFF"/>
                </a:solidFill>
                <a:latin typeface="Century Gothic"/>
                <a:cs typeface="Century Gothic"/>
              </a:rPr>
              <a:t>been  associated with long-term neurologic  sequelae.</a:t>
            </a:r>
            <a:endParaRPr sz="3000" dirty="0">
              <a:latin typeface="Century Gothic"/>
              <a:cs typeface="Century Gothic"/>
            </a:endParaRPr>
          </a:p>
          <a:p>
            <a:pPr>
              <a:lnSpc>
                <a:spcPct val="100000"/>
              </a:lnSpc>
              <a:spcBef>
                <a:spcPts val="45"/>
              </a:spcBef>
              <a:buClr>
                <a:srgbClr val="FF388B"/>
              </a:buClr>
              <a:buFont typeface="Wingdings 2"/>
              <a:buChar char=""/>
            </a:pPr>
            <a:endParaRPr sz="4350" dirty="0">
              <a:latin typeface="Times New Roman"/>
              <a:cs typeface="Times New Roman"/>
            </a:endParaRPr>
          </a:p>
          <a:p>
            <a:pPr marL="396875" marR="1464310" indent="-384810">
              <a:lnSpc>
                <a:spcPct val="100000"/>
              </a:lnSpc>
              <a:buClr>
                <a:srgbClr val="FF388B"/>
              </a:buClr>
              <a:buSzPct val="80000"/>
              <a:buFont typeface="Wingdings 2"/>
              <a:buChar char=""/>
              <a:tabLst>
                <a:tab pos="397510" algn="l"/>
              </a:tabLst>
            </a:pPr>
            <a:r>
              <a:rPr sz="3000" spc="-5" dirty="0">
                <a:solidFill>
                  <a:srgbClr val="FFFFFF"/>
                </a:solidFill>
                <a:latin typeface="Century Gothic"/>
                <a:cs typeface="Century Gothic"/>
              </a:rPr>
              <a:t>Defer resection </a:t>
            </a:r>
            <a:r>
              <a:rPr sz="3000" dirty="0">
                <a:solidFill>
                  <a:srgbClr val="FFFFFF"/>
                </a:solidFill>
                <a:latin typeface="Century Gothic"/>
                <a:cs typeface="Century Gothic"/>
              </a:rPr>
              <a:t>until </a:t>
            </a:r>
            <a:r>
              <a:rPr sz="3000" spc="-10" dirty="0">
                <a:solidFill>
                  <a:srgbClr val="FFFFFF"/>
                </a:solidFill>
                <a:latin typeface="Century Gothic"/>
                <a:cs typeface="Century Gothic"/>
              </a:rPr>
              <a:t>after </a:t>
            </a:r>
            <a:r>
              <a:rPr sz="3000" spc="-5" dirty="0">
                <a:solidFill>
                  <a:srgbClr val="FFFFFF"/>
                </a:solidFill>
                <a:latin typeface="Century Gothic"/>
                <a:cs typeface="Century Gothic"/>
              </a:rPr>
              <a:t>initial  chemotherapy.</a:t>
            </a:r>
            <a:endParaRPr sz="3000" dirty="0">
              <a:latin typeface="Century Gothic"/>
              <a:cs typeface="Century Gothic"/>
            </a:endParaRPr>
          </a:p>
          <a:p>
            <a:pPr>
              <a:lnSpc>
                <a:spcPct val="100000"/>
              </a:lnSpc>
              <a:spcBef>
                <a:spcPts val="40"/>
              </a:spcBef>
              <a:buClr>
                <a:srgbClr val="FF388B"/>
              </a:buClr>
              <a:buFont typeface="Wingdings 2"/>
              <a:buChar char=""/>
            </a:pPr>
            <a:endParaRPr sz="4350" dirty="0">
              <a:latin typeface="Times New Roman"/>
              <a:cs typeface="Times New Roman"/>
            </a:endParaRPr>
          </a:p>
          <a:p>
            <a:pPr marL="396875" marR="5080" indent="-384810">
              <a:lnSpc>
                <a:spcPct val="100000"/>
              </a:lnSpc>
              <a:buClr>
                <a:srgbClr val="FF388B"/>
              </a:buClr>
              <a:buSzPct val="80000"/>
              <a:buFont typeface="Wingdings 2"/>
              <a:buChar char=""/>
              <a:tabLst>
                <a:tab pos="397510" algn="l"/>
              </a:tabLst>
            </a:pPr>
            <a:r>
              <a:rPr sz="3000" spc="-5" dirty="0">
                <a:solidFill>
                  <a:srgbClr val="FFFFFF"/>
                </a:solidFill>
                <a:latin typeface="Century Gothic"/>
                <a:cs typeface="Century Gothic"/>
              </a:rPr>
              <a:t>Surgery </a:t>
            </a:r>
            <a:r>
              <a:rPr sz="3000" dirty="0">
                <a:solidFill>
                  <a:srgbClr val="FFFFFF"/>
                </a:solidFill>
                <a:latin typeface="Century Gothic"/>
                <a:cs typeface="Century Gothic"/>
              </a:rPr>
              <a:t>usually </a:t>
            </a:r>
            <a:r>
              <a:rPr sz="3000" spc="-5" dirty="0">
                <a:solidFill>
                  <a:srgbClr val="FFFFFF"/>
                </a:solidFill>
                <a:latin typeface="Century Gothic"/>
                <a:cs typeface="Century Gothic"/>
              </a:rPr>
              <a:t>is </a:t>
            </a:r>
            <a:r>
              <a:rPr sz="3000" spc="-10" dirty="0">
                <a:solidFill>
                  <a:srgbClr val="FFFFFF"/>
                </a:solidFill>
                <a:latin typeface="Century Gothic"/>
                <a:cs typeface="Century Gothic"/>
              </a:rPr>
              <a:t>performed </a:t>
            </a:r>
            <a:r>
              <a:rPr sz="3000" dirty="0">
                <a:solidFill>
                  <a:srgbClr val="FFFFFF"/>
                </a:solidFill>
                <a:latin typeface="Century Gothic"/>
                <a:cs typeface="Century Gothic"/>
              </a:rPr>
              <a:t>13 to </a:t>
            </a:r>
            <a:r>
              <a:rPr sz="3000" spc="-5" dirty="0">
                <a:solidFill>
                  <a:srgbClr val="FFFFFF"/>
                </a:solidFill>
                <a:latin typeface="Century Gothic"/>
                <a:cs typeface="Century Gothic"/>
              </a:rPr>
              <a:t>18  weeks after initiation </a:t>
            </a:r>
            <a:r>
              <a:rPr sz="3000" dirty="0">
                <a:solidFill>
                  <a:srgbClr val="FFFFFF"/>
                </a:solidFill>
                <a:latin typeface="Century Gothic"/>
                <a:cs typeface="Century Gothic"/>
              </a:rPr>
              <a:t>of</a:t>
            </a:r>
            <a:r>
              <a:rPr sz="3000" spc="-95" dirty="0">
                <a:solidFill>
                  <a:srgbClr val="FFFFFF"/>
                </a:solidFill>
                <a:latin typeface="Century Gothic"/>
                <a:cs typeface="Century Gothic"/>
              </a:rPr>
              <a:t> </a:t>
            </a:r>
            <a:r>
              <a:rPr sz="3000" spc="-5" dirty="0">
                <a:solidFill>
                  <a:srgbClr val="FFFFFF"/>
                </a:solidFill>
                <a:latin typeface="Century Gothic"/>
                <a:cs typeface="Century Gothic"/>
              </a:rPr>
              <a:t>chemotherapy</a:t>
            </a:r>
            <a:endParaRPr sz="3000" dirty="0">
              <a:latin typeface="Century Gothic"/>
              <a:cs typeface="Century Gothic"/>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853171" y="4957775"/>
            <a:ext cx="1290827" cy="188612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812535" y="3973067"/>
            <a:ext cx="1627632" cy="467868"/>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845936" y="4013200"/>
            <a:ext cx="1577975" cy="419734"/>
          </a:xfrm>
          <a:custGeom>
            <a:avLst/>
            <a:gdLst/>
            <a:ahLst/>
            <a:cxnLst/>
            <a:rect l="l" t="t" r="r" b="b"/>
            <a:pathLst>
              <a:path w="1577975" h="419735">
                <a:moveTo>
                  <a:pt x="1094232" y="107061"/>
                </a:moveTo>
                <a:lnTo>
                  <a:pt x="1035383" y="118475"/>
                </a:lnTo>
                <a:lnTo>
                  <a:pt x="985773" y="152654"/>
                </a:lnTo>
                <a:lnTo>
                  <a:pt x="951944" y="202961"/>
                </a:lnTo>
                <a:lnTo>
                  <a:pt x="940688" y="262508"/>
                </a:lnTo>
                <a:lnTo>
                  <a:pt x="943477" y="294036"/>
                </a:lnTo>
                <a:lnTo>
                  <a:pt x="965817" y="349662"/>
                </a:lnTo>
                <a:lnTo>
                  <a:pt x="1008846" y="393763"/>
                </a:lnTo>
                <a:lnTo>
                  <a:pt x="1062706" y="416623"/>
                </a:lnTo>
                <a:lnTo>
                  <a:pt x="1093089" y="419481"/>
                </a:lnTo>
                <a:lnTo>
                  <a:pt x="1110470" y="418554"/>
                </a:lnTo>
                <a:lnTo>
                  <a:pt x="1158493" y="404749"/>
                </a:lnTo>
                <a:lnTo>
                  <a:pt x="1189269" y="384301"/>
                </a:lnTo>
                <a:lnTo>
                  <a:pt x="1097026" y="384301"/>
                </a:lnTo>
                <a:lnTo>
                  <a:pt x="1081740" y="383301"/>
                </a:lnTo>
                <a:lnTo>
                  <a:pt x="1038860" y="368300"/>
                </a:lnTo>
                <a:lnTo>
                  <a:pt x="1004319" y="337224"/>
                </a:lnTo>
                <a:lnTo>
                  <a:pt x="983488" y="294401"/>
                </a:lnTo>
                <a:lnTo>
                  <a:pt x="979497" y="262508"/>
                </a:lnTo>
                <a:lnTo>
                  <a:pt x="980424" y="248052"/>
                </a:lnTo>
                <a:lnTo>
                  <a:pt x="995426" y="203707"/>
                </a:lnTo>
                <a:lnTo>
                  <a:pt x="1025590" y="168257"/>
                </a:lnTo>
                <a:lnTo>
                  <a:pt x="1066625" y="147859"/>
                </a:lnTo>
                <a:lnTo>
                  <a:pt x="1097280" y="143891"/>
                </a:lnTo>
                <a:lnTo>
                  <a:pt x="1190040" y="143891"/>
                </a:lnTo>
                <a:lnTo>
                  <a:pt x="1188243" y="142081"/>
                </a:lnTo>
                <a:lnTo>
                  <a:pt x="1145184" y="115847"/>
                </a:lnTo>
                <a:lnTo>
                  <a:pt x="1112089" y="108037"/>
                </a:lnTo>
                <a:lnTo>
                  <a:pt x="1094232" y="107061"/>
                </a:lnTo>
                <a:close/>
              </a:path>
              <a:path w="1577975" h="419735">
                <a:moveTo>
                  <a:pt x="1250061" y="360806"/>
                </a:moveTo>
                <a:lnTo>
                  <a:pt x="1212468" y="360806"/>
                </a:lnTo>
                <a:lnTo>
                  <a:pt x="1212468" y="411861"/>
                </a:lnTo>
                <a:lnTo>
                  <a:pt x="1250061" y="411861"/>
                </a:lnTo>
                <a:lnTo>
                  <a:pt x="1250061" y="360806"/>
                </a:lnTo>
                <a:close/>
              </a:path>
              <a:path w="1577975" h="419735">
                <a:moveTo>
                  <a:pt x="1190040" y="143891"/>
                </a:moveTo>
                <a:lnTo>
                  <a:pt x="1097280" y="143891"/>
                </a:lnTo>
                <a:lnTo>
                  <a:pt x="1121144" y="146057"/>
                </a:lnTo>
                <a:lnTo>
                  <a:pt x="1143031" y="152558"/>
                </a:lnTo>
                <a:lnTo>
                  <a:pt x="1180972" y="178562"/>
                </a:lnTo>
                <a:lnTo>
                  <a:pt x="1206404" y="217439"/>
                </a:lnTo>
                <a:lnTo>
                  <a:pt x="1214882" y="264794"/>
                </a:lnTo>
                <a:lnTo>
                  <a:pt x="1213931" y="281301"/>
                </a:lnTo>
                <a:lnTo>
                  <a:pt x="1199768" y="325627"/>
                </a:lnTo>
                <a:lnTo>
                  <a:pt x="1169729" y="359828"/>
                </a:lnTo>
                <a:lnTo>
                  <a:pt x="1127601" y="380317"/>
                </a:lnTo>
                <a:lnTo>
                  <a:pt x="1097026" y="384301"/>
                </a:lnTo>
                <a:lnTo>
                  <a:pt x="1189269" y="384301"/>
                </a:lnTo>
                <a:lnTo>
                  <a:pt x="1200088" y="374495"/>
                </a:lnTo>
                <a:lnTo>
                  <a:pt x="1212468" y="360806"/>
                </a:lnTo>
                <a:lnTo>
                  <a:pt x="1250061" y="360806"/>
                </a:lnTo>
                <a:lnTo>
                  <a:pt x="1250061" y="169291"/>
                </a:lnTo>
                <a:lnTo>
                  <a:pt x="1212468" y="169291"/>
                </a:lnTo>
                <a:lnTo>
                  <a:pt x="1200796" y="154721"/>
                </a:lnTo>
                <a:lnTo>
                  <a:pt x="1190040" y="143891"/>
                </a:lnTo>
                <a:close/>
              </a:path>
              <a:path w="1577975" h="419735">
                <a:moveTo>
                  <a:pt x="1250061" y="114681"/>
                </a:moveTo>
                <a:lnTo>
                  <a:pt x="1212468" y="114681"/>
                </a:lnTo>
                <a:lnTo>
                  <a:pt x="1212468" y="169291"/>
                </a:lnTo>
                <a:lnTo>
                  <a:pt x="1250061" y="169291"/>
                </a:lnTo>
                <a:lnTo>
                  <a:pt x="1250061" y="114681"/>
                </a:lnTo>
                <a:close/>
              </a:path>
              <a:path w="1577975" h="419735">
                <a:moveTo>
                  <a:pt x="651001" y="114681"/>
                </a:moveTo>
                <a:lnTo>
                  <a:pt x="612648" y="114681"/>
                </a:lnTo>
                <a:lnTo>
                  <a:pt x="612648" y="411861"/>
                </a:lnTo>
                <a:lnTo>
                  <a:pt x="651001" y="411861"/>
                </a:lnTo>
                <a:lnTo>
                  <a:pt x="651001" y="302894"/>
                </a:lnTo>
                <a:lnTo>
                  <a:pt x="651337" y="275842"/>
                </a:lnTo>
                <a:lnTo>
                  <a:pt x="654055" y="235404"/>
                </a:lnTo>
                <a:lnTo>
                  <a:pt x="669782" y="190944"/>
                </a:lnTo>
                <a:lnTo>
                  <a:pt x="689655" y="168020"/>
                </a:lnTo>
                <a:lnTo>
                  <a:pt x="651001" y="168020"/>
                </a:lnTo>
                <a:lnTo>
                  <a:pt x="651001" y="114681"/>
                </a:lnTo>
                <a:close/>
              </a:path>
              <a:path w="1577975" h="419735">
                <a:moveTo>
                  <a:pt x="842465" y="142367"/>
                </a:moveTo>
                <a:lnTo>
                  <a:pt x="754761" y="142367"/>
                </a:lnTo>
                <a:lnTo>
                  <a:pt x="769191" y="143295"/>
                </a:lnTo>
                <a:lnTo>
                  <a:pt x="782192" y="146081"/>
                </a:lnTo>
                <a:lnTo>
                  <a:pt x="819721" y="175720"/>
                </a:lnTo>
                <a:lnTo>
                  <a:pt x="831270" y="212318"/>
                </a:lnTo>
                <a:lnTo>
                  <a:pt x="833503" y="258952"/>
                </a:lnTo>
                <a:lnTo>
                  <a:pt x="833628" y="411861"/>
                </a:lnTo>
                <a:lnTo>
                  <a:pt x="871855" y="411861"/>
                </a:lnTo>
                <a:lnTo>
                  <a:pt x="871855" y="258952"/>
                </a:lnTo>
                <a:lnTo>
                  <a:pt x="871091" y="230643"/>
                </a:lnTo>
                <a:lnTo>
                  <a:pt x="864943" y="185979"/>
                </a:lnTo>
                <a:lnTo>
                  <a:pt x="843914" y="143859"/>
                </a:lnTo>
                <a:lnTo>
                  <a:pt x="842465" y="142367"/>
                </a:lnTo>
                <a:close/>
              </a:path>
              <a:path w="1577975" h="419735">
                <a:moveTo>
                  <a:pt x="762381" y="107061"/>
                </a:moveTo>
                <a:lnTo>
                  <a:pt x="715964" y="115633"/>
                </a:lnTo>
                <a:lnTo>
                  <a:pt x="675100" y="141255"/>
                </a:lnTo>
                <a:lnTo>
                  <a:pt x="651001" y="168020"/>
                </a:lnTo>
                <a:lnTo>
                  <a:pt x="689655" y="168020"/>
                </a:lnTo>
                <a:lnTo>
                  <a:pt x="692531" y="165226"/>
                </a:lnTo>
                <a:lnTo>
                  <a:pt x="706772" y="155225"/>
                </a:lnTo>
                <a:lnTo>
                  <a:pt x="721883" y="148082"/>
                </a:lnTo>
                <a:lnTo>
                  <a:pt x="737875" y="143795"/>
                </a:lnTo>
                <a:lnTo>
                  <a:pt x="754761" y="142367"/>
                </a:lnTo>
                <a:lnTo>
                  <a:pt x="842465" y="142367"/>
                </a:lnTo>
                <a:lnTo>
                  <a:pt x="833532" y="133167"/>
                </a:lnTo>
                <a:lnTo>
                  <a:pt x="821436" y="123951"/>
                </a:lnTo>
                <a:lnTo>
                  <a:pt x="808100" y="116597"/>
                </a:lnTo>
                <a:lnTo>
                  <a:pt x="793813" y="111315"/>
                </a:lnTo>
                <a:lnTo>
                  <a:pt x="778573" y="108128"/>
                </a:lnTo>
                <a:lnTo>
                  <a:pt x="762381" y="107061"/>
                </a:lnTo>
                <a:close/>
              </a:path>
              <a:path w="1577975" h="419735">
                <a:moveTo>
                  <a:pt x="130555" y="49402"/>
                </a:moveTo>
                <a:lnTo>
                  <a:pt x="89535" y="49402"/>
                </a:lnTo>
                <a:lnTo>
                  <a:pt x="89535" y="411861"/>
                </a:lnTo>
                <a:lnTo>
                  <a:pt x="130555" y="411861"/>
                </a:lnTo>
                <a:lnTo>
                  <a:pt x="130555" y="49402"/>
                </a:lnTo>
                <a:close/>
              </a:path>
              <a:path w="1577975" h="419735">
                <a:moveTo>
                  <a:pt x="220090" y="10160"/>
                </a:moveTo>
                <a:lnTo>
                  <a:pt x="0" y="10160"/>
                </a:lnTo>
                <a:lnTo>
                  <a:pt x="0" y="49402"/>
                </a:lnTo>
                <a:lnTo>
                  <a:pt x="220090" y="49402"/>
                </a:lnTo>
                <a:lnTo>
                  <a:pt x="220090" y="10160"/>
                </a:lnTo>
                <a:close/>
              </a:path>
              <a:path w="1577975" h="419735">
                <a:moveTo>
                  <a:pt x="1374520" y="0"/>
                </a:moveTo>
                <a:lnTo>
                  <a:pt x="1336293" y="0"/>
                </a:lnTo>
                <a:lnTo>
                  <a:pt x="1336293" y="411861"/>
                </a:lnTo>
                <a:lnTo>
                  <a:pt x="1374520" y="411861"/>
                </a:lnTo>
                <a:lnTo>
                  <a:pt x="1374520" y="278130"/>
                </a:lnTo>
                <a:lnTo>
                  <a:pt x="1429275" y="278130"/>
                </a:lnTo>
                <a:lnTo>
                  <a:pt x="1405128" y="256412"/>
                </a:lnTo>
                <a:lnTo>
                  <a:pt x="1430153" y="234695"/>
                </a:lnTo>
                <a:lnTo>
                  <a:pt x="1374520" y="234695"/>
                </a:lnTo>
                <a:lnTo>
                  <a:pt x="1374520" y="0"/>
                </a:lnTo>
                <a:close/>
              </a:path>
              <a:path w="1577975" h="419735">
                <a:moveTo>
                  <a:pt x="1429275" y="278130"/>
                </a:moveTo>
                <a:lnTo>
                  <a:pt x="1374520" y="278130"/>
                </a:lnTo>
                <a:lnTo>
                  <a:pt x="1524254" y="411861"/>
                </a:lnTo>
                <a:lnTo>
                  <a:pt x="1577974" y="411861"/>
                </a:lnTo>
                <a:lnTo>
                  <a:pt x="1429275" y="278130"/>
                </a:lnTo>
                <a:close/>
              </a:path>
              <a:path w="1577975" h="419735">
                <a:moveTo>
                  <a:pt x="1568449" y="114681"/>
                </a:moveTo>
                <a:lnTo>
                  <a:pt x="1512315" y="114681"/>
                </a:lnTo>
                <a:lnTo>
                  <a:pt x="1374520" y="234695"/>
                </a:lnTo>
                <a:lnTo>
                  <a:pt x="1430153" y="234695"/>
                </a:lnTo>
                <a:lnTo>
                  <a:pt x="1568449" y="114681"/>
                </a:lnTo>
                <a:close/>
              </a:path>
              <a:path w="1577975" h="419735">
                <a:moveTo>
                  <a:pt x="309625" y="0"/>
                </a:moveTo>
                <a:lnTo>
                  <a:pt x="271272" y="0"/>
                </a:lnTo>
                <a:lnTo>
                  <a:pt x="271272" y="411861"/>
                </a:lnTo>
                <a:lnTo>
                  <a:pt x="309625" y="411861"/>
                </a:lnTo>
                <a:lnTo>
                  <a:pt x="309625" y="302894"/>
                </a:lnTo>
                <a:lnTo>
                  <a:pt x="309961" y="275699"/>
                </a:lnTo>
                <a:lnTo>
                  <a:pt x="312679" y="235261"/>
                </a:lnTo>
                <a:lnTo>
                  <a:pt x="328406" y="190944"/>
                </a:lnTo>
                <a:lnTo>
                  <a:pt x="348279" y="168020"/>
                </a:lnTo>
                <a:lnTo>
                  <a:pt x="309625" y="168020"/>
                </a:lnTo>
                <a:lnTo>
                  <a:pt x="309625" y="0"/>
                </a:lnTo>
                <a:close/>
              </a:path>
              <a:path w="1577975" h="419735">
                <a:moveTo>
                  <a:pt x="501103" y="142367"/>
                </a:moveTo>
                <a:lnTo>
                  <a:pt x="413385" y="142367"/>
                </a:lnTo>
                <a:lnTo>
                  <a:pt x="427795" y="143295"/>
                </a:lnTo>
                <a:lnTo>
                  <a:pt x="440753" y="146081"/>
                </a:lnTo>
                <a:lnTo>
                  <a:pt x="478202" y="175720"/>
                </a:lnTo>
                <a:lnTo>
                  <a:pt x="489948" y="212318"/>
                </a:lnTo>
                <a:lnTo>
                  <a:pt x="492128" y="258952"/>
                </a:lnTo>
                <a:lnTo>
                  <a:pt x="492251" y="411861"/>
                </a:lnTo>
                <a:lnTo>
                  <a:pt x="530478" y="411861"/>
                </a:lnTo>
                <a:lnTo>
                  <a:pt x="530478" y="258952"/>
                </a:lnTo>
                <a:lnTo>
                  <a:pt x="529715" y="230499"/>
                </a:lnTo>
                <a:lnTo>
                  <a:pt x="523567" y="185783"/>
                </a:lnTo>
                <a:lnTo>
                  <a:pt x="502492" y="143795"/>
                </a:lnTo>
                <a:lnTo>
                  <a:pt x="501103" y="142367"/>
                </a:lnTo>
                <a:close/>
              </a:path>
              <a:path w="1577975" h="419735">
                <a:moveTo>
                  <a:pt x="421004" y="107061"/>
                </a:moveTo>
                <a:lnTo>
                  <a:pt x="374874" y="115633"/>
                </a:lnTo>
                <a:lnTo>
                  <a:pt x="333914" y="141255"/>
                </a:lnTo>
                <a:lnTo>
                  <a:pt x="309625" y="168020"/>
                </a:lnTo>
                <a:lnTo>
                  <a:pt x="348279" y="168020"/>
                </a:lnTo>
                <a:lnTo>
                  <a:pt x="351154" y="165226"/>
                </a:lnTo>
                <a:lnTo>
                  <a:pt x="365396" y="155225"/>
                </a:lnTo>
                <a:lnTo>
                  <a:pt x="380507" y="148082"/>
                </a:lnTo>
                <a:lnTo>
                  <a:pt x="396499" y="143795"/>
                </a:lnTo>
                <a:lnTo>
                  <a:pt x="413385" y="142367"/>
                </a:lnTo>
                <a:lnTo>
                  <a:pt x="501103" y="142367"/>
                </a:lnTo>
                <a:lnTo>
                  <a:pt x="492156" y="133165"/>
                </a:lnTo>
                <a:lnTo>
                  <a:pt x="480060" y="123951"/>
                </a:lnTo>
                <a:lnTo>
                  <a:pt x="466724" y="116597"/>
                </a:lnTo>
                <a:lnTo>
                  <a:pt x="452437" y="111315"/>
                </a:lnTo>
                <a:lnTo>
                  <a:pt x="437197" y="108128"/>
                </a:lnTo>
                <a:lnTo>
                  <a:pt x="421004" y="107061"/>
                </a:lnTo>
                <a:close/>
              </a:path>
            </a:pathLst>
          </a:custGeom>
          <a:solidFill>
            <a:srgbClr val="FF5C9C"/>
          </a:solidFill>
        </p:spPr>
        <p:txBody>
          <a:bodyPr wrap="square" lIns="0" tIns="0" rIns="0" bIns="0" rtlCol="0"/>
          <a:lstStyle/>
          <a:p>
            <a:endParaRPr/>
          </a:p>
        </p:txBody>
      </p:sp>
      <p:sp>
        <p:nvSpPr>
          <p:cNvPr id="5" name="object 5"/>
          <p:cNvSpPr/>
          <p:nvPr/>
        </p:nvSpPr>
        <p:spPr>
          <a:xfrm>
            <a:off x="6822313" y="4154042"/>
            <a:ext cx="241554" cy="246506"/>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6786626" y="4120260"/>
            <a:ext cx="309880" cy="312420"/>
          </a:xfrm>
          <a:custGeom>
            <a:avLst/>
            <a:gdLst/>
            <a:ahLst/>
            <a:cxnLst/>
            <a:rect l="l" t="t" r="r" b="b"/>
            <a:pathLst>
              <a:path w="309879" h="312420">
                <a:moveTo>
                  <a:pt x="153543" y="0"/>
                </a:moveTo>
                <a:lnTo>
                  <a:pt x="204495" y="8786"/>
                </a:lnTo>
                <a:lnTo>
                  <a:pt x="247554" y="35020"/>
                </a:lnTo>
                <a:lnTo>
                  <a:pt x="271779" y="62230"/>
                </a:lnTo>
                <a:lnTo>
                  <a:pt x="271779" y="7619"/>
                </a:lnTo>
                <a:lnTo>
                  <a:pt x="309372" y="7619"/>
                </a:lnTo>
                <a:lnTo>
                  <a:pt x="309372" y="304800"/>
                </a:lnTo>
                <a:lnTo>
                  <a:pt x="271779" y="304800"/>
                </a:lnTo>
                <a:lnTo>
                  <a:pt x="271779" y="253745"/>
                </a:lnTo>
                <a:lnTo>
                  <a:pt x="259399" y="267434"/>
                </a:lnTo>
                <a:lnTo>
                  <a:pt x="217804" y="297688"/>
                </a:lnTo>
                <a:lnTo>
                  <a:pt x="169781" y="311493"/>
                </a:lnTo>
                <a:lnTo>
                  <a:pt x="152400" y="312419"/>
                </a:lnTo>
                <a:lnTo>
                  <a:pt x="122017" y="309562"/>
                </a:lnTo>
                <a:lnTo>
                  <a:pt x="68157" y="286702"/>
                </a:lnTo>
                <a:lnTo>
                  <a:pt x="25128" y="242601"/>
                </a:lnTo>
                <a:lnTo>
                  <a:pt x="2788" y="186975"/>
                </a:lnTo>
                <a:lnTo>
                  <a:pt x="0" y="155447"/>
                </a:lnTo>
                <a:lnTo>
                  <a:pt x="2811" y="124513"/>
                </a:lnTo>
                <a:lnTo>
                  <a:pt x="25342" y="69597"/>
                </a:lnTo>
                <a:lnTo>
                  <a:pt x="68728" y="25663"/>
                </a:lnTo>
                <a:lnTo>
                  <a:pt x="122969" y="2855"/>
                </a:lnTo>
                <a:lnTo>
                  <a:pt x="153543" y="0"/>
                </a:lnTo>
                <a:close/>
              </a:path>
            </a:pathLst>
          </a:custGeom>
          <a:ln w="6096">
            <a:solidFill>
              <a:srgbClr val="AE225E"/>
            </a:solidFill>
          </a:ln>
        </p:spPr>
        <p:txBody>
          <a:bodyPr wrap="square" lIns="0" tIns="0" rIns="0" bIns="0" rtlCol="0"/>
          <a:lstStyle/>
          <a:p>
            <a:endParaRPr/>
          </a:p>
        </p:txBody>
      </p:sp>
      <p:sp>
        <p:nvSpPr>
          <p:cNvPr id="7" name="object 7"/>
          <p:cNvSpPr/>
          <p:nvPr/>
        </p:nvSpPr>
        <p:spPr>
          <a:xfrm>
            <a:off x="6458584" y="4120260"/>
            <a:ext cx="259715" cy="304800"/>
          </a:xfrm>
          <a:custGeom>
            <a:avLst/>
            <a:gdLst/>
            <a:ahLst/>
            <a:cxnLst/>
            <a:rect l="l" t="t" r="r" b="b"/>
            <a:pathLst>
              <a:path w="259715" h="304800">
                <a:moveTo>
                  <a:pt x="149733" y="0"/>
                </a:moveTo>
                <a:lnTo>
                  <a:pt x="195452" y="9536"/>
                </a:lnTo>
                <a:lnTo>
                  <a:pt x="231266" y="36798"/>
                </a:lnTo>
                <a:lnTo>
                  <a:pt x="252295" y="78918"/>
                </a:lnTo>
                <a:lnTo>
                  <a:pt x="258443" y="123582"/>
                </a:lnTo>
                <a:lnTo>
                  <a:pt x="259207" y="151891"/>
                </a:lnTo>
                <a:lnTo>
                  <a:pt x="259207" y="304800"/>
                </a:lnTo>
                <a:lnTo>
                  <a:pt x="220980" y="304800"/>
                </a:lnTo>
                <a:lnTo>
                  <a:pt x="220980" y="163068"/>
                </a:lnTo>
                <a:lnTo>
                  <a:pt x="220718" y="139511"/>
                </a:lnTo>
                <a:lnTo>
                  <a:pt x="216788" y="94487"/>
                </a:lnTo>
                <a:lnTo>
                  <a:pt x="199929" y="58501"/>
                </a:lnTo>
                <a:lnTo>
                  <a:pt x="156543" y="36234"/>
                </a:lnTo>
                <a:lnTo>
                  <a:pt x="142112" y="35306"/>
                </a:lnTo>
                <a:lnTo>
                  <a:pt x="125227" y="36734"/>
                </a:lnTo>
                <a:lnTo>
                  <a:pt x="79883" y="58165"/>
                </a:lnTo>
                <a:lnTo>
                  <a:pt x="49289" y="98742"/>
                </a:lnTo>
                <a:lnTo>
                  <a:pt x="39703" y="146288"/>
                </a:lnTo>
                <a:lnTo>
                  <a:pt x="38353" y="195833"/>
                </a:lnTo>
                <a:lnTo>
                  <a:pt x="38353" y="304800"/>
                </a:lnTo>
                <a:lnTo>
                  <a:pt x="0" y="304800"/>
                </a:lnTo>
                <a:lnTo>
                  <a:pt x="0" y="7619"/>
                </a:lnTo>
                <a:lnTo>
                  <a:pt x="38353" y="7619"/>
                </a:lnTo>
                <a:lnTo>
                  <a:pt x="38353" y="60959"/>
                </a:lnTo>
                <a:lnTo>
                  <a:pt x="50093" y="46601"/>
                </a:lnTo>
                <a:lnTo>
                  <a:pt x="89026" y="15239"/>
                </a:lnTo>
                <a:lnTo>
                  <a:pt x="133657" y="952"/>
                </a:lnTo>
                <a:lnTo>
                  <a:pt x="149733" y="0"/>
                </a:lnTo>
                <a:close/>
              </a:path>
            </a:pathLst>
          </a:custGeom>
          <a:ln w="6096">
            <a:solidFill>
              <a:srgbClr val="AE225E"/>
            </a:solidFill>
          </a:ln>
        </p:spPr>
        <p:txBody>
          <a:bodyPr wrap="square" lIns="0" tIns="0" rIns="0" bIns="0" rtlCol="0"/>
          <a:lstStyle/>
          <a:p>
            <a:endParaRPr/>
          </a:p>
        </p:txBody>
      </p:sp>
      <p:sp>
        <p:nvSpPr>
          <p:cNvPr id="8" name="object 8"/>
          <p:cNvSpPr/>
          <p:nvPr/>
        </p:nvSpPr>
        <p:spPr>
          <a:xfrm>
            <a:off x="5845936" y="4023359"/>
            <a:ext cx="220345" cy="401955"/>
          </a:xfrm>
          <a:custGeom>
            <a:avLst/>
            <a:gdLst/>
            <a:ahLst/>
            <a:cxnLst/>
            <a:rect l="l" t="t" r="r" b="b"/>
            <a:pathLst>
              <a:path w="220345" h="401954">
                <a:moveTo>
                  <a:pt x="0" y="0"/>
                </a:moveTo>
                <a:lnTo>
                  <a:pt x="220090" y="0"/>
                </a:lnTo>
                <a:lnTo>
                  <a:pt x="220090" y="39242"/>
                </a:lnTo>
                <a:lnTo>
                  <a:pt x="130555" y="39242"/>
                </a:lnTo>
                <a:lnTo>
                  <a:pt x="130555" y="401700"/>
                </a:lnTo>
                <a:lnTo>
                  <a:pt x="89535" y="401700"/>
                </a:lnTo>
                <a:lnTo>
                  <a:pt x="89535" y="39242"/>
                </a:lnTo>
                <a:lnTo>
                  <a:pt x="0" y="39242"/>
                </a:lnTo>
                <a:lnTo>
                  <a:pt x="0" y="0"/>
                </a:lnTo>
                <a:close/>
              </a:path>
            </a:pathLst>
          </a:custGeom>
          <a:ln w="6096">
            <a:solidFill>
              <a:srgbClr val="AE225E"/>
            </a:solidFill>
          </a:ln>
        </p:spPr>
        <p:txBody>
          <a:bodyPr wrap="square" lIns="0" tIns="0" rIns="0" bIns="0" rtlCol="0"/>
          <a:lstStyle/>
          <a:p>
            <a:endParaRPr/>
          </a:p>
        </p:txBody>
      </p:sp>
      <p:sp>
        <p:nvSpPr>
          <p:cNvPr id="9" name="object 9"/>
          <p:cNvSpPr/>
          <p:nvPr/>
        </p:nvSpPr>
        <p:spPr>
          <a:xfrm>
            <a:off x="7182231" y="4013200"/>
            <a:ext cx="241935" cy="412115"/>
          </a:xfrm>
          <a:custGeom>
            <a:avLst/>
            <a:gdLst/>
            <a:ahLst/>
            <a:cxnLst/>
            <a:rect l="l" t="t" r="r" b="b"/>
            <a:pathLst>
              <a:path w="241934" h="412114">
                <a:moveTo>
                  <a:pt x="0" y="0"/>
                </a:moveTo>
                <a:lnTo>
                  <a:pt x="38226" y="0"/>
                </a:lnTo>
                <a:lnTo>
                  <a:pt x="38226" y="234695"/>
                </a:lnTo>
                <a:lnTo>
                  <a:pt x="176022" y="114681"/>
                </a:lnTo>
                <a:lnTo>
                  <a:pt x="232155" y="114681"/>
                </a:lnTo>
                <a:lnTo>
                  <a:pt x="68834" y="256412"/>
                </a:lnTo>
                <a:lnTo>
                  <a:pt x="241680" y="411861"/>
                </a:lnTo>
                <a:lnTo>
                  <a:pt x="187960" y="411861"/>
                </a:lnTo>
                <a:lnTo>
                  <a:pt x="38226" y="278130"/>
                </a:lnTo>
                <a:lnTo>
                  <a:pt x="38226" y="411861"/>
                </a:lnTo>
                <a:lnTo>
                  <a:pt x="0" y="411861"/>
                </a:lnTo>
                <a:lnTo>
                  <a:pt x="0" y="0"/>
                </a:lnTo>
                <a:close/>
              </a:path>
            </a:pathLst>
          </a:custGeom>
          <a:ln w="6096">
            <a:solidFill>
              <a:srgbClr val="AE225E"/>
            </a:solidFill>
          </a:ln>
        </p:spPr>
        <p:txBody>
          <a:bodyPr wrap="square" lIns="0" tIns="0" rIns="0" bIns="0" rtlCol="0"/>
          <a:lstStyle/>
          <a:p>
            <a:endParaRPr/>
          </a:p>
        </p:txBody>
      </p:sp>
      <p:sp>
        <p:nvSpPr>
          <p:cNvPr id="10" name="object 10"/>
          <p:cNvSpPr/>
          <p:nvPr/>
        </p:nvSpPr>
        <p:spPr>
          <a:xfrm>
            <a:off x="6117209" y="4013200"/>
            <a:ext cx="259715" cy="412115"/>
          </a:xfrm>
          <a:custGeom>
            <a:avLst/>
            <a:gdLst/>
            <a:ahLst/>
            <a:cxnLst/>
            <a:rect l="l" t="t" r="r" b="b"/>
            <a:pathLst>
              <a:path w="259714" h="412114">
                <a:moveTo>
                  <a:pt x="0" y="0"/>
                </a:moveTo>
                <a:lnTo>
                  <a:pt x="38353" y="0"/>
                </a:lnTo>
                <a:lnTo>
                  <a:pt x="38353" y="168020"/>
                </a:lnTo>
                <a:lnTo>
                  <a:pt x="50188" y="153662"/>
                </a:lnTo>
                <a:lnTo>
                  <a:pt x="89407" y="122300"/>
                </a:lnTo>
                <a:lnTo>
                  <a:pt x="133752" y="108013"/>
                </a:lnTo>
                <a:lnTo>
                  <a:pt x="149732" y="107061"/>
                </a:lnTo>
                <a:lnTo>
                  <a:pt x="165925" y="108128"/>
                </a:lnTo>
                <a:lnTo>
                  <a:pt x="208787" y="123951"/>
                </a:lnTo>
                <a:lnTo>
                  <a:pt x="239934" y="155973"/>
                </a:lnTo>
                <a:lnTo>
                  <a:pt x="256143" y="206105"/>
                </a:lnTo>
                <a:lnTo>
                  <a:pt x="259206" y="258952"/>
                </a:lnTo>
                <a:lnTo>
                  <a:pt x="259206" y="411861"/>
                </a:lnTo>
                <a:lnTo>
                  <a:pt x="220979" y="411861"/>
                </a:lnTo>
                <a:lnTo>
                  <a:pt x="220979" y="270129"/>
                </a:lnTo>
                <a:lnTo>
                  <a:pt x="220720" y="246572"/>
                </a:lnTo>
                <a:lnTo>
                  <a:pt x="216915" y="201549"/>
                </a:lnTo>
                <a:lnTo>
                  <a:pt x="199753" y="165562"/>
                </a:lnTo>
                <a:lnTo>
                  <a:pt x="156523" y="143295"/>
                </a:lnTo>
                <a:lnTo>
                  <a:pt x="142112" y="142367"/>
                </a:lnTo>
                <a:lnTo>
                  <a:pt x="125227" y="143795"/>
                </a:lnTo>
                <a:lnTo>
                  <a:pt x="79882" y="165226"/>
                </a:lnTo>
                <a:lnTo>
                  <a:pt x="49289" y="205803"/>
                </a:lnTo>
                <a:lnTo>
                  <a:pt x="39703" y="253158"/>
                </a:lnTo>
                <a:lnTo>
                  <a:pt x="38353" y="302894"/>
                </a:lnTo>
                <a:lnTo>
                  <a:pt x="38353" y="411861"/>
                </a:lnTo>
                <a:lnTo>
                  <a:pt x="0" y="411861"/>
                </a:lnTo>
                <a:lnTo>
                  <a:pt x="0" y="0"/>
                </a:lnTo>
                <a:close/>
              </a:path>
            </a:pathLst>
          </a:custGeom>
          <a:ln w="6095">
            <a:solidFill>
              <a:srgbClr val="AE225E"/>
            </a:solidFill>
          </a:ln>
        </p:spPr>
        <p:txBody>
          <a:bodyPr wrap="square" lIns="0" tIns="0" rIns="0" bIns="0" rtlCol="0"/>
          <a:lstStyle/>
          <a:p>
            <a:endParaRPr/>
          </a:p>
        </p:txBody>
      </p:sp>
      <p:sp>
        <p:nvSpPr>
          <p:cNvPr id="11" name="object 11"/>
          <p:cNvSpPr/>
          <p:nvPr/>
        </p:nvSpPr>
        <p:spPr>
          <a:xfrm>
            <a:off x="7551419" y="4079747"/>
            <a:ext cx="1002792" cy="461771"/>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7584947" y="4120260"/>
            <a:ext cx="953135" cy="414020"/>
          </a:xfrm>
          <a:custGeom>
            <a:avLst/>
            <a:gdLst/>
            <a:ahLst/>
            <a:cxnLst/>
            <a:rect l="l" t="t" r="r" b="b"/>
            <a:pathLst>
              <a:path w="953134" h="414020">
                <a:moveTo>
                  <a:pt x="472821" y="0"/>
                </a:moveTo>
                <a:lnTo>
                  <a:pt x="409844" y="12493"/>
                </a:lnTo>
                <a:lnTo>
                  <a:pt x="358775" y="50037"/>
                </a:lnTo>
                <a:lnTo>
                  <a:pt x="327913" y="99472"/>
                </a:lnTo>
                <a:lnTo>
                  <a:pt x="317626" y="157099"/>
                </a:lnTo>
                <a:lnTo>
                  <a:pt x="320341" y="187196"/>
                </a:lnTo>
                <a:lnTo>
                  <a:pt x="342058" y="241627"/>
                </a:lnTo>
                <a:lnTo>
                  <a:pt x="384327" y="286273"/>
                </a:lnTo>
                <a:lnTo>
                  <a:pt x="440195" y="309514"/>
                </a:lnTo>
                <a:lnTo>
                  <a:pt x="472821" y="312419"/>
                </a:lnTo>
                <a:lnTo>
                  <a:pt x="505299" y="309514"/>
                </a:lnTo>
                <a:lnTo>
                  <a:pt x="534717" y="300799"/>
                </a:lnTo>
                <a:lnTo>
                  <a:pt x="561064" y="286273"/>
                </a:lnTo>
                <a:lnTo>
                  <a:pt x="572704" y="276097"/>
                </a:lnTo>
                <a:lnTo>
                  <a:pt x="472694" y="276097"/>
                </a:lnTo>
                <a:lnTo>
                  <a:pt x="457118" y="275147"/>
                </a:lnTo>
                <a:lnTo>
                  <a:pt x="414274" y="260984"/>
                </a:lnTo>
                <a:lnTo>
                  <a:pt x="380609" y="231052"/>
                </a:lnTo>
                <a:lnTo>
                  <a:pt x="360394" y="188991"/>
                </a:lnTo>
                <a:lnTo>
                  <a:pt x="356488" y="157861"/>
                </a:lnTo>
                <a:lnTo>
                  <a:pt x="358632" y="133812"/>
                </a:lnTo>
                <a:lnTo>
                  <a:pt x="375777" y="91191"/>
                </a:lnTo>
                <a:lnTo>
                  <a:pt x="408703" y="57235"/>
                </a:lnTo>
                <a:lnTo>
                  <a:pt x="449697" y="39657"/>
                </a:lnTo>
                <a:lnTo>
                  <a:pt x="472694" y="37464"/>
                </a:lnTo>
                <a:lnTo>
                  <a:pt x="572999" y="37464"/>
                </a:lnTo>
                <a:lnTo>
                  <a:pt x="562564" y="28021"/>
                </a:lnTo>
                <a:lnTo>
                  <a:pt x="535574" y="12461"/>
                </a:lnTo>
                <a:lnTo>
                  <a:pt x="505656" y="3117"/>
                </a:lnTo>
                <a:lnTo>
                  <a:pt x="472821" y="0"/>
                </a:lnTo>
                <a:close/>
              </a:path>
              <a:path w="953134" h="414020">
                <a:moveTo>
                  <a:pt x="572999" y="37464"/>
                </a:moveTo>
                <a:lnTo>
                  <a:pt x="472694" y="37464"/>
                </a:lnTo>
                <a:lnTo>
                  <a:pt x="495581" y="39657"/>
                </a:lnTo>
                <a:lnTo>
                  <a:pt x="516826" y="46243"/>
                </a:lnTo>
                <a:lnTo>
                  <a:pt x="554481" y="72643"/>
                </a:lnTo>
                <a:lnTo>
                  <a:pt x="580310" y="111585"/>
                </a:lnTo>
                <a:lnTo>
                  <a:pt x="588899" y="157861"/>
                </a:lnTo>
                <a:lnTo>
                  <a:pt x="587922" y="173694"/>
                </a:lnTo>
                <a:lnTo>
                  <a:pt x="573277" y="217931"/>
                </a:lnTo>
                <a:lnTo>
                  <a:pt x="543631" y="252579"/>
                </a:lnTo>
                <a:lnTo>
                  <a:pt x="503173" y="272303"/>
                </a:lnTo>
                <a:lnTo>
                  <a:pt x="472694" y="276097"/>
                </a:lnTo>
                <a:lnTo>
                  <a:pt x="572704" y="276097"/>
                </a:lnTo>
                <a:lnTo>
                  <a:pt x="603255" y="241627"/>
                </a:lnTo>
                <a:lnTo>
                  <a:pt x="624921" y="187196"/>
                </a:lnTo>
                <a:lnTo>
                  <a:pt x="627633" y="157099"/>
                </a:lnTo>
                <a:lnTo>
                  <a:pt x="625064" y="127115"/>
                </a:lnTo>
                <a:lnTo>
                  <a:pt x="617362" y="99250"/>
                </a:lnTo>
                <a:lnTo>
                  <a:pt x="604541" y="73481"/>
                </a:lnTo>
                <a:lnTo>
                  <a:pt x="586612" y="49783"/>
                </a:lnTo>
                <a:lnTo>
                  <a:pt x="572999" y="37464"/>
                </a:lnTo>
                <a:close/>
              </a:path>
              <a:path w="953134" h="414020">
                <a:moveTo>
                  <a:pt x="731266" y="7619"/>
                </a:moveTo>
                <a:lnTo>
                  <a:pt x="693038" y="7619"/>
                </a:lnTo>
                <a:lnTo>
                  <a:pt x="693122" y="153543"/>
                </a:lnTo>
                <a:lnTo>
                  <a:pt x="696594" y="206184"/>
                </a:lnTo>
                <a:lnTo>
                  <a:pt x="707390" y="245618"/>
                </a:lnTo>
                <a:lnTo>
                  <a:pt x="737215" y="285202"/>
                </a:lnTo>
                <a:lnTo>
                  <a:pt x="783447" y="308038"/>
                </a:lnTo>
                <a:lnTo>
                  <a:pt x="823213" y="312419"/>
                </a:lnTo>
                <a:lnTo>
                  <a:pt x="844024" y="311324"/>
                </a:lnTo>
                <a:lnTo>
                  <a:pt x="895476" y="294894"/>
                </a:lnTo>
                <a:lnTo>
                  <a:pt x="919196" y="275336"/>
                </a:lnTo>
                <a:lnTo>
                  <a:pt x="823086" y="275336"/>
                </a:lnTo>
                <a:lnTo>
                  <a:pt x="807652" y="274337"/>
                </a:lnTo>
                <a:lnTo>
                  <a:pt x="767969" y="259461"/>
                </a:lnTo>
                <a:lnTo>
                  <a:pt x="741751" y="229260"/>
                </a:lnTo>
                <a:lnTo>
                  <a:pt x="732615" y="189261"/>
                </a:lnTo>
                <a:lnTo>
                  <a:pt x="731368" y="153543"/>
                </a:lnTo>
                <a:lnTo>
                  <a:pt x="731266" y="7619"/>
                </a:lnTo>
                <a:close/>
              </a:path>
              <a:path w="953134" h="414020">
                <a:moveTo>
                  <a:pt x="953007" y="7619"/>
                </a:moveTo>
                <a:lnTo>
                  <a:pt x="913892" y="7619"/>
                </a:lnTo>
                <a:lnTo>
                  <a:pt x="913792" y="153543"/>
                </a:lnTo>
                <a:lnTo>
                  <a:pt x="913534" y="171858"/>
                </a:lnTo>
                <a:lnTo>
                  <a:pt x="908176" y="219328"/>
                </a:lnTo>
                <a:lnTo>
                  <a:pt x="887728" y="251529"/>
                </a:lnTo>
                <a:lnTo>
                  <a:pt x="852693" y="271446"/>
                </a:lnTo>
                <a:lnTo>
                  <a:pt x="823086" y="275336"/>
                </a:lnTo>
                <a:lnTo>
                  <a:pt x="919196" y="275336"/>
                </a:lnTo>
                <a:lnTo>
                  <a:pt x="944917" y="228623"/>
                </a:lnTo>
                <a:lnTo>
                  <a:pt x="952105" y="182332"/>
                </a:lnTo>
                <a:lnTo>
                  <a:pt x="953007" y="153543"/>
                </a:lnTo>
                <a:lnTo>
                  <a:pt x="953007" y="7619"/>
                </a:lnTo>
                <a:close/>
              </a:path>
              <a:path w="953134" h="414020">
                <a:moveTo>
                  <a:pt x="40385" y="7619"/>
                </a:moveTo>
                <a:lnTo>
                  <a:pt x="0" y="7619"/>
                </a:lnTo>
                <a:lnTo>
                  <a:pt x="121920" y="282320"/>
                </a:lnTo>
                <a:lnTo>
                  <a:pt x="64770" y="413512"/>
                </a:lnTo>
                <a:lnTo>
                  <a:pt x="105155" y="413512"/>
                </a:lnTo>
                <a:lnTo>
                  <a:pt x="182430" y="236474"/>
                </a:lnTo>
                <a:lnTo>
                  <a:pt x="142494" y="236474"/>
                </a:lnTo>
                <a:lnTo>
                  <a:pt x="40385" y="7619"/>
                </a:lnTo>
                <a:close/>
              </a:path>
              <a:path w="953134" h="414020">
                <a:moveTo>
                  <a:pt x="282321" y="7619"/>
                </a:moveTo>
                <a:lnTo>
                  <a:pt x="241680" y="7619"/>
                </a:lnTo>
                <a:lnTo>
                  <a:pt x="142494" y="236474"/>
                </a:lnTo>
                <a:lnTo>
                  <a:pt x="182430" y="236474"/>
                </a:lnTo>
                <a:lnTo>
                  <a:pt x="282321" y="7619"/>
                </a:lnTo>
                <a:close/>
              </a:path>
            </a:pathLst>
          </a:custGeom>
          <a:solidFill>
            <a:srgbClr val="FF5C9C"/>
          </a:solidFill>
        </p:spPr>
        <p:txBody>
          <a:bodyPr wrap="square" lIns="0" tIns="0" rIns="0" bIns="0" rtlCol="0"/>
          <a:lstStyle/>
          <a:p>
            <a:endParaRPr/>
          </a:p>
        </p:txBody>
      </p:sp>
      <p:sp>
        <p:nvSpPr>
          <p:cNvPr id="13" name="object 13"/>
          <p:cNvSpPr/>
          <p:nvPr/>
        </p:nvSpPr>
        <p:spPr>
          <a:xfrm>
            <a:off x="7938389" y="4154678"/>
            <a:ext cx="238506" cy="244729"/>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8277986" y="4127880"/>
            <a:ext cx="260350" cy="304800"/>
          </a:xfrm>
          <a:custGeom>
            <a:avLst/>
            <a:gdLst/>
            <a:ahLst/>
            <a:cxnLst/>
            <a:rect l="l" t="t" r="r" b="b"/>
            <a:pathLst>
              <a:path w="260350" h="304800">
                <a:moveTo>
                  <a:pt x="0" y="0"/>
                </a:moveTo>
                <a:lnTo>
                  <a:pt x="38227" y="0"/>
                </a:lnTo>
                <a:lnTo>
                  <a:pt x="38227" y="138811"/>
                </a:lnTo>
                <a:lnTo>
                  <a:pt x="38562" y="162190"/>
                </a:lnTo>
                <a:lnTo>
                  <a:pt x="43688" y="208661"/>
                </a:lnTo>
                <a:lnTo>
                  <a:pt x="64333" y="243218"/>
                </a:lnTo>
                <a:lnTo>
                  <a:pt x="100298" y="263731"/>
                </a:lnTo>
                <a:lnTo>
                  <a:pt x="130048" y="267716"/>
                </a:lnTo>
                <a:lnTo>
                  <a:pt x="145452" y="266741"/>
                </a:lnTo>
                <a:lnTo>
                  <a:pt x="184404" y="252222"/>
                </a:lnTo>
                <a:lnTo>
                  <a:pt x="210067" y="223664"/>
                </a:lnTo>
                <a:lnTo>
                  <a:pt x="219424" y="184880"/>
                </a:lnTo>
                <a:lnTo>
                  <a:pt x="220853" y="138811"/>
                </a:lnTo>
                <a:lnTo>
                  <a:pt x="220853" y="0"/>
                </a:lnTo>
                <a:lnTo>
                  <a:pt x="259969" y="0"/>
                </a:lnTo>
                <a:lnTo>
                  <a:pt x="259969" y="145923"/>
                </a:lnTo>
                <a:lnTo>
                  <a:pt x="259066" y="174712"/>
                </a:lnTo>
                <a:lnTo>
                  <a:pt x="251878" y="221003"/>
                </a:lnTo>
                <a:lnTo>
                  <a:pt x="227695" y="266223"/>
                </a:lnTo>
                <a:lnTo>
                  <a:pt x="187128" y="294941"/>
                </a:lnTo>
                <a:lnTo>
                  <a:pt x="130175" y="304800"/>
                </a:lnTo>
                <a:lnTo>
                  <a:pt x="109416" y="303704"/>
                </a:lnTo>
                <a:lnTo>
                  <a:pt x="57785" y="287274"/>
                </a:lnTo>
                <a:lnTo>
                  <a:pt x="22423" y="252930"/>
                </a:lnTo>
                <a:lnTo>
                  <a:pt x="3555" y="198564"/>
                </a:lnTo>
                <a:lnTo>
                  <a:pt x="0" y="143129"/>
                </a:lnTo>
                <a:lnTo>
                  <a:pt x="0" y="0"/>
                </a:lnTo>
                <a:close/>
              </a:path>
            </a:pathLst>
          </a:custGeom>
          <a:ln w="6096">
            <a:solidFill>
              <a:srgbClr val="AE225E"/>
            </a:solidFill>
          </a:ln>
        </p:spPr>
        <p:txBody>
          <a:bodyPr wrap="square" lIns="0" tIns="0" rIns="0" bIns="0" rtlCol="0"/>
          <a:lstStyle/>
          <a:p>
            <a:endParaRPr/>
          </a:p>
        </p:txBody>
      </p:sp>
      <p:sp>
        <p:nvSpPr>
          <p:cNvPr id="15" name="object 15"/>
          <p:cNvSpPr/>
          <p:nvPr/>
        </p:nvSpPr>
        <p:spPr>
          <a:xfrm>
            <a:off x="7584947" y="4127880"/>
            <a:ext cx="282575" cy="406400"/>
          </a:xfrm>
          <a:custGeom>
            <a:avLst/>
            <a:gdLst/>
            <a:ahLst/>
            <a:cxnLst/>
            <a:rect l="l" t="t" r="r" b="b"/>
            <a:pathLst>
              <a:path w="282575" h="406400">
                <a:moveTo>
                  <a:pt x="0" y="0"/>
                </a:moveTo>
                <a:lnTo>
                  <a:pt x="40385" y="0"/>
                </a:lnTo>
                <a:lnTo>
                  <a:pt x="142494" y="228854"/>
                </a:lnTo>
                <a:lnTo>
                  <a:pt x="241680" y="0"/>
                </a:lnTo>
                <a:lnTo>
                  <a:pt x="282321" y="0"/>
                </a:lnTo>
                <a:lnTo>
                  <a:pt x="105155" y="405892"/>
                </a:lnTo>
                <a:lnTo>
                  <a:pt x="64770" y="405892"/>
                </a:lnTo>
                <a:lnTo>
                  <a:pt x="121920" y="274701"/>
                </a:lnTo>
                <a:lnTo>
                  <a:pt x="0" y="0"/>
                </a:lnTo>
                <a:close/>
              </a:path>
            </a:pathLst>
          </a:custGeom>
          <a:ln w="6096">
            <a:solidFill>
              <a:srgbClr val="AE225E"/>
            </a:solidFill>
          </a:ln>
        </p:spPr>
        <p:txBody>
          <a:bodyPr wrap="square" lIns="0" tIns="0" rIns="0" bIns="0" rtlCol="0"/>
          <a:lstStyle/>
          <a:p>
            <a:endParaRPr/>
          </a:p>
        </p:txBody>
      </p:sp>
      <p:sp>
        <p:nvSpPr>
          <p:cNvPr id="16" name="object 16"/>
          <p:cNvSpPr/>
          <p:nvPr/>
        </p:nvSpPr>
        <p:spPr>
          <a:xfrm>
            <a:off x="7902575" y="4120260"/>
            <a:ext cx="310515" cy="312420"/>
          </a:xfrm>
          <a:custGeom>
            <a:avLst/>
            <a:gdLst/>
            <a:ahLst/>
            <a:cxnLst/>
            <a:rect l="l" t="t" r="r" b="b"/>
            <a:pathLst>
              <a:path w="310515" h="312420">
                <a:moveTo>
                  <a:pt x="155194" y="0"/>
                </a:moveTo>
                <a:lnTo>
                  <a:pt x="217947" y="12461"/>
                </a:lnTo>
                <a:lnTo>
                  <a:pt x="268985" y="49783"/>
                </a:lnTo>
                <a:lnTo>
                  <a:pt x="299735" y="99250"/>
                </a:lnTo>
                <a:lnTo>
                  <a:pt x="310006" y="157099"/>
                </a:lnTo>
                <a:lnTo>
                  <a:pt x="307294" y="187196"/>
                </a:lnTo>
                <a:lnTo>
                  <a:pt x="285628" y="241627"/>
                </a:lnTo>
                <a:lnTo>
                  <a:pt x="243437" y="286273"/>
                </a:lnTo>
                <a:lnTo>
                  <a:pt x="187672" y="309514"/>
                </a:lnTo>
                <a:lnTo>
                  <a:pt x="155194" y="312419"/>
                </a:lnTo>
                <a:lnTo>
                  <a:pt x="122568" y="309514"/>
                </a:lnTo>
                <a:lnTo>
                  <a:pt x="66700" y="286273"/>
                </a:lnTo>
                <a:lnTo>
                  <a:pt x="24431" y="241627"/>
                </a:lnTo>
                <a:lnTo>
                  <a:pt x="2714" y="187196"/>
                </a:lnTo>
                <a:lnTo>
                  <a:pt x="0" y="157099"/>
                </a:lnTo>
                <a:lnTo>
                  <a:pt x="2571" y="127261"/>
                </a:lnTo>
                <a:lnTo>
                  <a:pt x="23145" y="73731"/>
                </a:lnTo>
                <a:lnTo>
                  <a:pt x="65200" y="28128"/>
                </a:lnTo>
                <a:lnTo>
                  <a:pt x="122211" y="3121"/>
                </a:lnTo>
                <a:lnTo>
                  <a:pt x="155194" y="0"/>
                </a:lnTo>
                <a:close/>
              </a:path>
            </a:pathLst>
          </a:custGeom>
          <a:ln w="6096">
            <a:solidFill>
              <a:srgbClr val="AE225E"/>
            </a:solidFill>
          </a:ln>
        </p:spPr>
        <p:txBody>
          <a:bodyPr wrap="square" lIns="0" tIns="0" rIns="0" bIns="0" rtlCol="0"/>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075944" y="354951"/>
            <a:ext cx="7696200" cy="1200329"/>
          </a:xfrm>
        </p:spPr>
        <p:txBody>
          <a:bodyPr>
            <a:spAutoFit/>
          </a:bodyPr>
          <a:lstStyle/>
          <a:p>
            <a:pPr eaLnBrk="1" fontAlgn="auto" hangingPunct="1">
              <a:spcAft>
                <a:spcPts val="0"/>
              </a:spcAft>
              <a:buClr>
                <a:schemeClr val="tx1">
                  <a:shade val="95000"/>
                </a:schemeClr>
              </a:buClr>
              <a:buFont typeface="Wingdings 2"/>
              <a:buNone/>
              <a:defRPr/>
            </a:pPr>
            <a:r>
              <a:rPr lang="en-US" sz="72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Wilms</a:t>
            </a:r>
            <a:r>
              <a:rPr lang="en-US" sz="72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tumor </a:t>
            </a:r>
            <a:endParaRPr lang="ar-JO" sz="72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13314" name="Text Box 4"/>
          <p:cNvSpPr txBox="1">
            <a:spLocks noChangeArrowheads="1"/>
          </p:cNvSpPr>
          <p:nvPr/>
        </p:nvSpPr>
        <p:spPr bwMode="auto">
          <a:xfrm>
            <a:off x="1066800" y="3825397"/>
            <a:ext cx="5029200" cy="1600438"/>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000099"/>
                </a:solidFill>
                <a:effectLst/>
                <a:uLnTx/>
                <a:uFillTx/>
                <a:latin typeface="Arial" charset="0"/>
                <a:ea typeface="+mn-ea"/>
                <a:cs typeface="Arial" charset="0"/>
              </a:rPr>
              <a:t>Hasan Al-</a:t>
            </a:r>
            <a:r>
              <a:rPr kumimoji="0" lang="en-US" sz="2800" b="1" i="0" u="none" strike="noStrike" kern="1200" cap="none" spc="0" normalizeH="0" baseline="0" noProof="0" dirty="0" err="1">
                <a:ln>
                  <a:noFill/>
                </a:ln>
                <a:solidFill>
                  <a:srgbClr val="000099"/>
                </a:solidFill>
                <a:effectLst/>
                <a:uLnTx/>
                <a:uFillTx/>
                <a:latin typeface="Arial" charset="0"/>
                <a:ea typeface="+mn-ea"/>
                <a:cs typeface="Arial" charset="0"/>
              </a:rPr>
              <a:t>Tarawneh</a:t>
            </a:r>
            <a:br>
              <a:rPr kumimoji="0" lang="en-US" sz="2800" b="1" i="0" u="none" strike="noStrike" kern="1200" cap="none" spc="0" normalizeH="0" baseline="0" noProof="0" dirty="0">
                <a:ln>
                  <a:noFill/>
                </a:ln>
                <a:solidFill>
                  <a:srgbClr val="000099"/>
                </a:solidFill>
                <a:effectLst/>
                <a:uLnTx/>
                <a:uFillTx/>
                <a:latin typeface="Arial" charset="0"/>
                <a:ea typeface="+mn-ea"/>
                <a:cs typeface="Arial" charset="0"/>
              </a:rPr>
            </a:br>
            <a:endParaRPr kumimoji="0" lang="en-US" sz="2800" b="1" i="0" u="none" strike="noStrike" kern="1200" cap="none" spc="0" normalizeH="0" baseline="0" noProof="0" dirty="0">
              <a:ln>
                <a:noFill/>
              </a:ln>
              <a:solidFill>
                <a:srgbClr val="000099"/>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000099"/>
                </a:solidFill>
                <a:effectLst/>
                <a:uLnTx/>
                <a:uFillTx/>
                <a:latin typeface="Arial" charset="0"/>
                <a:ea typeface="+mn-ea"/>
                <a:cs typeface="Arial" charset="0"/>
              </a:rPr>
              <a:t>Mosab Al-</a:t>
            </a:r>
            <a:r>
              <a:rPr kumimoji="0" lang="en-US" sz="2800" b="1" i="0" u="none" strike="noStrike" kern="1200" cap="none" spc="0" normalizeH="0" baseline="0" noProof="0" dirty="0" err="1">
                <a:ln>
                  <a:noFill/>
                </a:ln>
                <a:solidFill>
                  <a:srgbClr val="000099"/>
                </a:solidFill>
                <a:effectLst/>
                <a:uLnTx/>
                <a:uFillTx/>
                <a:latin typeface="Arial" charset="0"/>
                <a:ea typeface="+mn-ea"/>
                <a:cs typeface="Arial" charset="0"/>
              </a:rPr>
              <a:t>Atrash</a:t>
            </a:r>
            <a:endParaRPr kumimoji="0" lang="en-US" sz="2800" b="1" i="0" u="none" strike="noStrike" kern="1200" cap="none" spc="0" normalizeH="0" baseline="0" noProof="0" dirty="0">
              <a:ln>
                <a:noFill/>
              </a:ln>
              <a:solidFill>
                <a:srgbClr val="000099"/>
              </a:solidFill>
              <a:effectLst/>
              <a:uLnTx/>
              <a:uFillTx/>
              <a:latin typeface="Arial" charset="0"/>
              <a:ea typeface="+mn-ea"/>
              <a:cs typeface="Arial" charset="0"/>
            </a:endParaRPr>
          </a:p>
        </p:txBody>
      </p:sp>
      <p:pic>
        <p:nvPicPr>
          <p:cNvPr id="6" name="Content Placeholder 7" descr="A picture containing table, sitting, food, doughnut&#10;&#10;Description automatically generated">
            <a:extLst>
              <a:ext uri="{FF2B5EF4-FFF2-40B4-BE49-F238E27FC236}">
                <a16:creationId xmlns:a16="http://schemas.microsoft.com/office/drawing/2014/main" id="{52D462D3-53AE-4E5D-911F-FABE67684CF2}"/>
              </a:ext>
            </a:extLst>
          </p:cNvPr>
          <p:cNvPicPr>
            <a:picLocks noChangeAspect="1"/>
          </p:cNvPicPr>
          <p:nvPr/>
        </p:nvPicPr>
        <p:blipFill rotWithShape="1">
          <a:blip r:embed="rId2"/>
          <a:srcRect l="4992"/>
          <a:stretch/>
        </p:blipFill>
        <p:spPr>
          <a:xfrm>
            <a:off x="4481673" y="2133600"/>
            <a:ext cx="4662328" cy="429648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305800" cy="6553200"/>
          </a:xfrm>
        </p:spPr>
        <p:txBody>
          <a:bodyPr>
            <a:normAutofit/>
          </a:bodyPr>
          <a:lstStyle/>
          <a:p>
            <a:pPr marL="548640" indent="-411480" eaLnBrk="1" fontAlgn="auto" hangingPunct="1">
              <a:spcAft>
                <a:spcPts val="0"/>
              </a:spcAft>
              <a:buClr>
                <a:schemeClr val="tx1">
                  <a:shade val="95000"/>
                </a:schemeClr>
              </a:buClr>
              <a:buFont typeface="Wingdings 2"/>
              <a:buNone/>
              <a:defRPr/>
            </a:pPr>
            <a:r>
              <a:rPr lang="en-US" b="1" dirty="0">
                <a:solidFill>
                  <a:schemeClr val="accent1">
                    <a:lumMod val="75000"/>
                  </a:schemeClr>
                </a:solidFill>
              </a:rPr>
              <a:t>	Wilms' tumor or Nephroblastoma</a:t>
            </a:r>
          </a:p>
          <a:p>
            <a:pPr marL="548640" indent="-411480" eaLnBrk="1" fontAlgn="auto" hangingPunct="1">
              <a:spcAft>
                <a:spcPts val="0"/>
              </a:spcAft>
              <a:buClr>
                <a:schemeClr val="tx1">
                  <a:shade val="95000"/>
                </a:schemeClr>
              </a:buClr>
              <a:buFont typeface="Wingdings 2"/>
              <a:buNone/>
              <a:defRPr/>
            </a:pPr>
            <a:r>
              <a:rPr lang="en-US" b="1" dirty="0">
                <a:solidFill>
                  <a:schemeClr val="accent1">
                    <a:lumMod val="75000"/>
                  </a:schemeClr>
                </a:solidFill>
              </a:rPr>
              <a:t>	(Epidemiology) </a:t>
            </a:r>
          </a:p>
          <a:p>
            <a:pPr marL="548640" indent="-411480" eaLnBrk="1" fontAlgn="auto" hangingPunct="1">
              <a:spcAft>
                <a:spcPts val="0"/>
              </a:spcAft>
              <a:buClr>
                <a:schemeClr val="tx1">
                  <a:shade val="95000"/>
                </a:schemeClr>
              </a:buClr>
              <a:buFont typeface="Wingdings 2"/>
              <a:buNone/>
              <a:defRPr/>
            </a:pPr>
            <a:endParaRPr lang="en-US" b="1" dirty="0">
              <a:solidFill>
                <a:schemeClr val="accent1">
                  <a:lumMod val="75000"/>
                </a:schemeClr>
              </a:solidFill>
            </a:endParaRPr>
          </a:p>
          <a:p>
            <a:pPr marL="548640" indent="-411480" eaLnBrk="1" fontAlgn="auto" hangingPunct="1">
              <a:spcAft>
                <a:spcPts val="0"/>
              </a:spcAft>
              <a:buClr>
                <a:schemeClr val="tx1">
                  <a:shade val="95000"/>
                </a:schemeClr>
              </a:buClr>
              <a:buFont typeface="Wingdings 2"/>
              <a:buNone/>
              <a:defRPr/>
            </a:pPr>
            <a:r>
              <a:rPr lang="en-US" dirty="0"/>
              <a:t>	- The </a:t>
            </a:r>
            <a:r>
              <a:rPr lang="en-US" b="1" dirty="0"/>
              <a:t>most common primary malignant </a:t>
            </a:r>
            <a:r>
              <a:rPr lang="en-US" dirty="0"/>
              <a:t>tumor of the </a:t>
            </a:r>
            <a:r>
              <a:rPr lang="en-US" b="1" dirty="0"/>
              <a:t>kidneys</a:t>
            </a:r>
            <a:r>
              <a:rPr lang="en-US" dirty="0"/>
              <a:t> in </a:t>
            </a:r>
            <a:r>
              <a:rPr lang="en-US" b="1" dirty="0"/>
              <a:t>children</a:t>
            </a:r>
            <a:r>
              <a:rPr lang="en-US" dirty="0"/>
              <a:t> , and the </a:t>
            </a:r>
            <a:r>
              <a:rPr lang="en-US" b="1" dirty="0"/>
              <a:t>second most common </a:t>
            </a:r>
            <a:r>
              <a:rPr lang="en-US" dirty="0"/>
              <a:t>abdominal tumor in </a:t>
            </a:r>
            <a:r>
              <a:rPr lang="en-US" b="1" dirty="0"/>
              <a:t>pediatrics</a:t>
            </a:r>
            <a:r>
              <a:rPr lang="en-US" dirty="0"/>
              <a:t> after </a:t>
            </a:r>
            <a:r>
              <a:rPr lang="en-US" b="1" dirty="0"/>
              <a:t>neuroblastoma.</a:t>
            </a:r>
            <a:endParaRPr lang="en-US" dirty="0"/>
          </a:p>
          <a:p>
            <a:pPr marL="548640" indent="-411480" eaLnBrk="1" fontAlgn="auto" hangingPunct="1">
              <a:spcAft>
                <a:spcPts val="0"/>
              </a:spcAft>
              <a:buClr>
                <a:schemeClr val="tx1">
                  <a:shade val="95000"/>
                </a:schemeClr>
              </a:buClr>
              <a:buFont typeface="Wingdings 2"/>
              <a:buNone/>
              <a:defRPr/>
            </a:pPr>
            <a:endParaRPr lang="en-US" dirty="0"/>
          </a:p>
          <a:p>
            <a:pPr marL="548640" indent="-411480" eaLnBrk="1" fontAlgn="auto" hangingPunct="1">
              <a:spcAft>
                <a:spcPts val="0"/>
              </a:spcAft>
              <a:buClr>
                <a:schemeClr val="tx1">
                  <a:shade val="95000"/>
                </a:schemeClr>
              </a:buClr>
              <a:buFont typeface="Wingdings 2"/>
              <a:buNone/>
              <a:defRPr/>
            </a:pPr>
            <a:endParaRPr lang="en-US" dirty="0"/>
          </a:p>
          <a:p>
            <a:pPr marL="548640" indent="-411480" eaLnBrk="1" fontAlgn="auto" hangingPunct="1">
              <a:spcAft>
                <a:spcPts val="0"/>
              </a:spcAft>
              <a:buClr>
                <a:schemeClr val="tx1">
                  <a:shade val="95000"/>
                </a:schemeClr>
              </a:buClr>
              <a:buFont typeface="Wingdings 2"/>
              <a:buNone/>
              <a:defRPr/>
            </a:pPr>
            <a:r>
              <a:rPr lang="en-US" dirty="0"/>
              <a:t> 	- Wilms tumor is the </a:t>
            </a:r>
            <a:r>
              <a:rPr lang="en-US" b="1" dirty="0"/>
              <a:t>fifth most common pediatric malignancy </a:t>
            </a:r>
            <a:endParaRPr lang="ar-JO"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17C19-38A7-463D-A68D-8A67CA04AF6A}"/>
              </a:ext>
            </a:extLst>
          </p:cNvPr>
          <p:cNvSpPr>
            <a:spLocks noGrp="1"/>
          </p:cNvSpPr>
          <p:nvPr>
            <p:ph type="title"/>
          </p:nvPr>
        </p:nvSpPr>
        <p:spPr>
          <a:xfrm>
            <a:off x="304800" y="152400"/>
            <a:ext cx="7315200" cy="1154097"/>
          </a:xfrm>
        </p:spPr>
        <p:txBody>
          <a:bodyPr/>
          <a:lstStyle/>
          <a:p>
            <a:r>
              <a:rPr lang="en-US" dirty="0"/>
              <a:t>Outline: </a:t>
            </a:r>
          </a:p>
        </p:txBody>
      </p:sp>
      <p:sp>
        <p:nvSpPr>
          <p:cNvPr id="3" name="TextBox 2">
            <a:extLst>
              <a:ext uri="{FF2B5EF4-FFF2-40B4-BE49-F238E27FC236}">
                <a16:creationId xmlns:a16="http://schemas.microsoft.com/office/drawing/2014/main" id="{BD7ED405-FFEC-4F29-ADAF-311E87722F43}"/>
              </a:ext>
            </a:extLst>
          </p:cNvPr>
          <p:cNvSpPr txBox="1"/>
          <p:nvPr/>
        </p:nvSpPr>
        <p:spPr>
          <a:xfrm>
            <a:off x="314178" y="2362200"/>
            <a:ext cx="5181600" cy="3046988"/>
          </a:xfrm>
          <a:prstGeom prst="rect">
            <a:avLst/>
          </a:prstGeom>
          <a:noFill/>
        </p:spPr>
        <p:txBody>
          <a:bodyPr wrap="square" rtlCol="0">
            <a:spAutoFit/>
          </a:bodyPr>
          <a:lstStyle/>
          <a:p>
            <a:r>
              <a:rPr lang="en-US" sz="3200" dirty="0"/>
              <a:t>1- Importance &amp; Incidence </a:t>
            </a:r>
          </a:p>
          <a:p>
            <a:r>
              <a:rPr lang="en-US" sz="3200" dirty="0"/>
              <a:t>2- Causes &amp; Pathology </a:t>
            </a:r>
          </a:p>
          <a:p>
            <a:r>
              <a:rPr lang="en-US" sz="3200" dirty="0"/>
              <a:t>3- Types </a:t>
            </a:r>
            <a:br>
              <a:rPr lang="en-US" sz="3200" dirty="0"/>
            </a:br>
            <a:r>
              <a:rPr lang="en-US" sz="3200" dirty="0"/>
              <a:t>4- Symptoms </a:t>
            </a:r>
            <a:br>
              <a:rPr lang="en-US" sz="3200" dirty="0"/>
            </a:br>
            <a:r>
              <a:rPr lang="en-US" sz="3200" dirty="0"/>
              <a:t>5- Diagnosis </a:t>
            </a:r>
          </a:p>
          <a:p>
            <a:r>
              <a:rPr lang="en-US" sz="3200" dirty="0"/>
              <a:t>6- Treatment </a:t>
            </a:r>
          </a:p>
        </p:txBody>
      </p:sp>
    </p:spTree>
    <p:extLst>
      <p:ext uri="{BB962C8B-B14F-4D97-AF65-F5344CB8AC3E}">
        <p14:creationId xmlns:p14="http://schemas.microsoft.com/office/powerpoint/2010/main" val="695141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457200"/>
            <a:ext cx="7299324" cy="1041400"/>
          </a:xfrm>
        </p:spPr>
        <p:txBody>
          <a:bodyPr>
            <a:normAutofit fontScale="90000"/>
          </a:bodyPr>
          <a:lstStyle/>
          <a:p>
            <a:pPr eaLnBrk="1" fontAlgn="auto" hangingPunct="1">
              <a:spcAft>
                <a:spcPts val="0"/>
              </a:spcAft>
              <a:defRPr/>
            </a:pPr>
            <a:r>
              <a:rPr lang="en-US" dirty="0" err="1">
                <a:solidFill>
                  <a:schemeClr val="tx2">
                    <a:satMod val="130000"/>
                  </a:schemeClr>
                </a:solidFill>
              </a:rPr>
              <a:t>Wilm’s</a:t>
            </a:r>
            <a:r>
              <a:rPr lang="en-US" dirty="0">
                <a:solidFill>
                  <a:schemeClr val="tx2">
                    <a:satMod val="130000"/>
                  </a:schemeClr>
                </a:solidFill>
              </a:rPr>
              <a:t> tumor (Nephroblastoma)</a:t>
            </a:r>
            <a:br>
              <a:rPr lang="en-US" dirty="0">
                <a:solidFill>
                  <a:schemeClr val="tx2">
                    <a:satMod val="130000"/>
                  </a:schemeClr>
                </a:solidFill>
              </a:rPr>
            </a:br>
            <a:endParaRPr lang="en-US" dirty="0">
              <a:solidFill>
                <a:schemeClr val="tx2">
                  <a:satMod val="130000"/>
                </a:schemeClr>
              </a:solidFill>
            </a:endParaRPr>
          </a:p>
        </p:txBody>
      </p:sp>
      <p:sp>
        <p:nvSpPr>
          <p:cNvPr id="3" name="Subtitle 2"/>
          <p:cNvSpPr>
            <a:spLocks noGrp="1"/>
          </p:cNvSpPr>
          <p:nvPr>
            <p:ph type="subTitle" idx="1"/>
          </p:nvPr>
        </p:nvSpPr>
        <p:spPr>
          <a:xfrm>
            <a:off x="990600" y="1676400"/>
            <a:ext cx="7299325" cy="5410200"/>
          </a:xfrm>
        </p:spPr>
        <p:txBody>
          <a:bodyPr>
            <a:normAutofit fontScale="92500" lnSpcReduction="10000"/>
          </a:bodyPr>
          <a:lstStyle/>
          <a:p>
            <a:pPr marL="706374" lvl="1" indent="-285750" algn="l" eaLnBrk="1" fontAlgn="auto" hangingPunct="1">
              <a:spcAft>
                <a:spcPts val="0"/>
              </a:spcAft>
              <a:buFont typeface="Wingdings 2"/>
              <a:buNone/>
              <a:defRPr/>
            </a:pPr>
            <a:r>
              <a:rPr lang="en-US" dirty="0">
                <a:latin typeface="Arial" panose="020B0604020202020204" pitchFamily="34" charset="0"/>
                <a:cs typeface="Arial" panose="020B0604020202020204" pitchFamily="34" charset="0"/>
              </a:rPr>
              <a:t>- Male and female are equally affected.</a:t>
            </a:r>
          </a:p>
          <a:p>
            <a:pPr marL="706374" lvl="1" indent="-285750" algn="l" eaLnBrk="1" fontAlgn="auto" hangingPunct="1">
              <a:spcAft>
                <a:spcPts val="0"/>
              </a:spcAft>
              <a:buFont typeface="Wingdings 2"/>
              <a:buNone/>
              <a:defRPr/>
            </a:pPr>
            <a:r>
              <a:rPr lang="en-US" dirty="0"/>
              <a:t>girls are slightly more affected</a:t>
            </a:r>
            <a:endParaRPr lang="en-US" dirty="0">
              <a:latin typeface="Arial" panose="020B0604020202020204" pitchFamily="34" charset="0"/>
              <a:cs typeface="Arial" panose="020B0604020202020204" pitchFamily="34" charset="0"/>
            </a:endParaRPr>
          </a:p>
          <a:p>
            <a:pPr marL="706374" lvl="1" indent="-285750" algn="l" eaLnBrk="1" fontAlgn="auto" hangingPunct="1">
              <a:spcAft>
                <a:spcPts val="0"/>
              </a:spcAft>
              <a:buFont typeface="Wingdings 2"/>
              <a:buNone/>
              <a:defRPr/>
            </a:pPr>
            <a:endParaRPr lang="en-US" dirty="0">
              <a:latin typeface="Arial" panose="020B0604020202020204" pitchFamily="34" charset="0"/>
              <a:cs typeface="Arial" panose="020B0604020202020204" pitchFamily="34" charset="0"/>
            </a:endParaRPr>
          </a:p>
          <a:p>
            <a:pPr marL="706374" lvl="1" indent="-285750" algn="l" eaLnBrk="1" fontAlgn="auto" hangingPunct="1">
              <a:spcAft>
                <a:spcPts val="0"/>
              </a:spcAft>
              <a:buFont typeface="Wingdings 2"/>
              <a:buNone/>
              <a:defRPr/>
            </a:pPr>
            <a:r>
              <a:rPr lang="en-US" dirty="0">
                <a:latin typeface="Arial" panose="020B0604020202020204" pitchFamily="34" charset="0"/>
                <a:cs typeface="Arial" panose="020B0604020202020204" pitchFamily="34" charset="0"/>
              </a:rPr>
              <a:t> - 20% are familial, and 5% are bilateral.</a:t>
            </a:r>
          </a:p>
          <a:p>
            <a:pPr marL="706374" lvl="1" indent="-285750" algn="l" eaLnBrk="1" fontAlgn="auto" hangingPunct="1">
              <a:spcAft>
                <a:spcPts val="0"/>
              </a:spcAft>
              <a:buFont typeface="Wingdings 2"/>
              <a:buNone/>
              <a:defRPr/>
            </a:pPr>
            <a:endParaRPr lang="en-US" dirty="0">
              <a:latin typeface="Arial" panose="020B0604020202020204" pitchFamily="34" charset="0"/>
              <a:cs typeface="Arial" panose="020B0604020202020204" pitchFamily="34" charset="0"/>
            </a:endParaRPr>
          </a:p>
          <a:p>
            <a:pPr marL="706374" lvl="1" indent="-285750" algn="l" eaLnBrk="1" fontAlgn="auto" hangingPunct="1">
              <a:spcAft>
                <a:spcPts val="0"/>
              </a:spcAft>
              <a:buFont typeface="Wingdings 2"/>
              <a:buNone/>
              <a:defRPr/>
            </a:pPr>
            <a:r>
              <a:rPr lang="en-US" dirty="0">
                <a:latin typeface="Arial" panose="020B0604020202020204" pitchFamily="34" charset="0"/>
                <a:cs typeface="Arial" panose="020B0604020202020204" pitchFamily="34" charset="0"/>
              </a:rPr>
              <a:t> - Seventy-five percent present under the age of 5y, </a:t>
            </a:r>
            <a:r>
              <a:rPr lang="en-US" b="1" dirty="0">
                <a:latin typeface="Arial" panose="020B0604020202020204" pitchFamily="34" charset="0"/>
                <a:cs typeface="Arial" panose="020B0604020202020204" pitchFamily="34" charset="0"/>
              </a:rPr>
              <a:t>peak</a:t>
            </a:r>
            <a:r>
              <a:rPr lang="en-US" dirty="0">
                <a:latin typeface="Arial" panose="020B0604020202020204" pitchFamily="34" charset="0"/>
                <a:cs typeface="Arial" panose="020B0604020202020204" pitchFamily="34" charset="0"/>
              </a:rPr>
              <a:t> is between </a:t>
            </a:r>
            <a:r>
              <a:rPr lang="en-US" b="1" dirty="0">
                <a:latin typeface="Arial" panose="020B0604020202020204" pitchFamily="34" charset="0"/>
                <a:cs typeface="Arial" panose="020B0604020202020204" pitchFamily="34" charset="0"/>
              </a:rPr>
              <a:t>2 and 5 years of age. </a:t>
            </a: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a:p>
            <a:pPr marL="706374" lvl="1" indent="-285750" algn="l" eaLnBrk="1" fontAlgn="auto" hangingPunct="1">
              <a:spcAft>
                <a:spcPts val="0"/>
              </a:spcAft>
              <a:buFont typeface="Wingdings 2"/>
              <a:buNone/>
              <a:defRPr/>
            </a:pPr>
            <a:r>
              <a:rPr lang="en-US" dirty="0">
                <a:latin typeface="Arial" panose="020B0604020202020204" pitchFamily="34" charset="0"/>
                <a:cs typeface="Arial" panose="020B0604020202020204" pitchFamily="34" charset="0"/>
              </a:rPr>
              <a:t>- Children of African descent are at greatest risk.</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ubtitle 2"/>
          <p:cNvSpPr>
            <a:spLocks noGrp="1"/>
          </p:cNvSpPr>
          <p:nvPr>
            <p:ph type="subTitle" idx="1"/>
          </p:nvPr>
        </p:nvSpPr>
        <p:spPr>
          <a:xfrm>
            <a:off x="990600" y="1066800"/>
            <a:ext cx="7010400" cy="5791200"/>
          </a:xfrm>
        </p:spPr>
        <p:txBody>
          <a:bodyPr/>
          <a:lstStyle/>
          <a:p>
            <a:pPr marL="26988" eaLnBrk="1" hangingPunct="1">
              <a:buClr>
                <a:srgbClr val="000000"/>
              </a:buClr>
            </a:pPr>
            <a:endParaRPr lang="en-US" sz="2400" dirty="0">
              <a:solidFill>
                <a:srgbClr val="320E04"/>
              </a:solidFill>
              <a:latin typeface="Arial" charset="0"/>
              <a:cs typeface="Arial" charset="0"/>
            </a:endParaRPr>
          </a:p>
          <a:p>
            <a:pPr marL="548640" indent="-411480" eaLnBrk="1" fontAlgn="auto" hangingPunct="1">
              <a:spcAft>
                <a:spcPts val="0"/>
              </a:spcAft>
              <a:buClr>
                <a:schemeClr val="tx1">
                  <a:shade val="95000"/>
                </a:schemeClr>
              </a:buClr>
              <a:buFont typeface="Wingdings 2"/>
              <a:buNone/>
              <a:defRPr/>
            </a:pPr>
            <a:r>
              <a:rPr lang="en-US" sz="2400" dirty="0"/>
              <a:t>* The exact etiology of the tumor </a:t>
            </a:r>
            <a:r>
              <a:rPr lang="en-US" sz="2400" b="1" dirty="0"/>
              <a:t>is still being investigated. </a:t>
            </a:r>
            <a:r>
              <a:rPr lang="en-US" sz="2400" b="1" dirty="0">
                <a:solidFill>
                  <a:srgbClr val="320E04"/>
                </a:solidFill>
                <a:latin typeface="Arial" charset="0"/>
                <a:cs typeface="Arial" charset="0"/>
              </a:rPr>
              <a:t> </a:t>
            </a:r>
          </a:p>
          <a:p>
            <a:pPr marL="369888" indent="-342900" eaLnBrk="1" hangingPunct="1">
              <a:buClr>
                <a:srgbClr val="000000"/>
              </a:buClr>
              <a:buFontTx/>
              <a:buChar char="-"/>
            </a:pPr>
            <a:r>
              <a:rPr lang="en-US" sz="2400" dirty="0">
                <a:solidFill>
                  <a:srgbClr val="320E04"/>
                </a:solidFill>
                <a:latin typeface="Arial" charset="0"/>
                <a:cs typeface="Arial" charset="0"/>
              </a:rPr>
              <a:t>In at least 20% of cases, mutation or deletion of the chromosome </a:t>
            </a:r>
            <a:r>
              <a:rPr lang="en-US" sz="2400" b="1" dirty="0">
                <a:solidFill>
                  <a:srgbClr val="320E04"/>
                </a:solidFill>
                <a:latin typeface="Arial" charset="0"/>
                <a:cs typeface="Arial" charset="0"/>
              </a:rPr>
              <a:t>WT1 tumor suppressor gene </a:t>
            </a:r>
            <a:r>
              <a:rPr lang="en-US" sz="2400" dirty="0">
                <a:solidFill>
                  <a:srgbClr val="320E04"/>
                </a:solidFill>
                <a:latin typeface="Arial" charset="0"/>
                <a:cs typeface="Arial" charset="0"/>
              </a:rPr>
              <a:t>results in </a:t>
            </a:r>
            <a:r>
              <a:rPr lang="en-US" sz="2400" dirty="0" err="1">
                <a:solidFill>
                  <a:srgbClr val="320E04"/>
                </a:solidFill>
                <a:latin typeface="Arial" charset="0"/>
                <a:cs typeface="Arial" charset="0"/>
              </a:rPr>
              <a:t>tumourigenesis</a:t>
            </a:r>
            <a:r>
              <a:rPr lang="en-US" sz="2400" dirty="0">
                <a:solidFill>
                  <a:srgbClr val="320E04"/>
                </a:solidFill>
                <a:latin typeface="Arial" charset="0"/>
                <a:cs typeface="Arial" charset="0"/>
              </a:rPr>
              <a:t> </a:t>
            </a:r>
            <a:r>
              <a:rPr lang="en-US" sz="2400" dirty="0">
                <a:solidFill>
                  <a:srgbClr val="320E04"/>
                </a:solidFill>
              </a:rPr>
              <a:t>(a tissue-specific gene for renal blastemal cells and glomerular epithelium)</a:t>
            </a:r>
          </a:p>
          <a:p>
            <a:pPr marL="369888" indent="-342900" eaLnBrk="1" hangingPunct="1">
              <a:buClr>
                <a:srgbClr val="000000"/>
              </a:buClr>
              <a:buFontTx/>
              <a:buChar char="-"/>
            </a:pPr>
            <a:endParaRPr lang="ar-JO" sz="2400" dirty="0">
              <a:solidFill>
                <a:srgbClr val="320E04"/>
              </a:solidFill>
              <a:ea typeface="Majalla UI"/>
            </a:endParaRPr>
          </a:p>
          <a:p>
            <a:pPr marL="26988" eaLnBrk="1" hangingPunct="1">
              <a:buClr>
                <a:srgbClr val="000000"/>
              </a:buClr>
            </a:pPr>
            <a:r>
              <a:rPr lang="en-US" sz="2400" dirty="0">
                <a:solidFill>
                  <a:srgbClr val="320E04"/>
                </a:solidFill>
              </a:rPr>
              <a:t>- Leads to abnormal proliferation of the metanephric blastemal cells (primitive embryologic cells of the kidney) that promote changes that may lead to the formation of Wilms tumor.</a:t>
            </a:r>
            <a:br>
              <a:rPr lang="en-US" sz="2400" dirty="0">
                <a:solidFill>
                  <a:srgbClr val="320E04"/>
                </a:solidFill>
                <a:latin typeface="Arial" charset="0"/>
                <a:cs typeface="Arial" charset="0"/>
              </a:rPr>
            </a:br>
            <a:endParaRPr lang="en-US" sz="2400" dirty="0">
              <a:solidFill>
                <a:srgbClr val="320E04"/>
              </a:solidFill>
              <a:latin typeface="Arial" charset="0"/>
              <a:cs typeface="Arial" charset="0"/>
            </a:endParaRPr>
          </a:p>
          <a:p>
            <a:pPr marL="26988" eaLnBrk="1" hangingPunct="1">
              <a:buClr>
                <a:srgbClr val="000000"/>
              </a:buClr>
            </a:pPr>
            <a:endParaRPr lang="en-US" sz="2400" dirty="0">
              <a:solidFill>
                <a:srgbClr val="320E04"/>
              </a:solidFill>
              <a:latin typeface="Arial" charset="0"/>
              <a:cs typeface="Arial" charset="0"/>
            </a:endParaRPr>
          </a:p>
        </p:txBody>
      </p:sp>
      <p:sp>
        <p:nvSpPr>
          <p:cNvPr id="4" name="Rectangle 3"/>
          <p:cNvSpPr/>
          <p:nvPr/>
        </p:nvSpPr>
        <p:spPr>
          <a:xfrm>
            <a:off x="1139952" y="297359"/>
            <a:ext cx="3962400" cy="76944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31550" cmpd="sng">
                  <a:gradFill>
                    <a:gsLst>
                      <a:gs pos="25000">
                        <a:srgbClr val="3891A7">
                          <a:shade val="25000"/>
                          <a:satMod val="190000"/>
                        </a:srgbClr>
                      </a:gs>
                      <a:gs pos="80000">
                        <a:srgbClr val="3891A7">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Gill Sans MT"/>
                <a:ea typeface="+mn-ea"/>
                <a:cs typeface="Arial" charset="0"/>
              </a:rPr>
              <a:t>Etiology</a:t>
            </a:r>
            <a:endParaRPr kumimoji="0" lang="en-US" sz="4400" b="1" i="0" u="none" strike="noStrike" kern="1200" cap="none" spc="0" normalizeH="0" baseline="0" noProof="0" dirty="0">
              <a:ln>
                <a:noFill/>
              </a:ln>
              <a:solidFill>
                <a:srgbClr val="3891A7">
                  <a:lumMod val="75000"/>
                </a:srgbClr>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ubtitle 2"/>
          <p:cNvSpPr>
            <a:spLocks noGrp="1"/>
          </p:cNvSpPr>
          <p:nvPr>
            <p:ph type="subTitle" idx="1"/>
          </p:nvPr>
        </p:nvSpPr>
        <p:spPr>
          <a:xfrm>
            <a:off x="990600" y="685800"/>
            <a:ext cx="8153400" cy="3810000"/>
          </a:xfrm>
        </p:spPr>
        <p:txBody>
          <a:bodyPr/>
          <a:lstStyle/>
          <a:p>
            <a:pPr marL="26988" eaLnBrk="1" hangingPunct="1">
              <a:buClr>
                <a:srgbClr val="000000"/>
              </a:buClr>
            </a:pPr>
            <a:endParaRPr lang="en-US" sz="2000" dirty="0">
              <a:solidFill>
                <a:srgbClr val="320E04"/>
              </a:solidFill>
              <a:latin typeface="Arial" charset="0"/>
              <a:cs typeface="Arial" charset="0"/>
            </a:endParaRPr>
          </a:p>
          <a:p>
            <a:pPr marL="548640" indent="-411480" eaLnBrk="1" fontAlgn="auto" hangingPunct="1">
              <a:spcAft>
                <a:spcPts val="0"/>
              </a:spcAft>
              <a:buClr>
                <a:schemeClr val="tx1">
                  <a:shade val="95000"/>
                </a:schemeClr>
              </a:buClr>
              <a:buFont typeface="Wingdings 2"/>
              <a:buNone/>
              <a:defRPr/>
            </a:pPr>
            <a:r>
              <a:rPr lang="en-US" sz="2000" dirty="0">
                <a:solidFill>
                  <a:srgbClr val="320E04"/>
                </a:solidFill>
                <a:latin typeface="Arial" charset="0"/>
                <a:cs typeface="Arial" charset="0"/>
              </a:rPr>
              <a:t>On </a:t>
            </a:r>
            <a:r>
              <a:rPr lang="en-US" sz="2000" b="1" dirty="0">
                <a:solidFill>
                  <a:srgbClr val="320E04"/>
                </a:solidFill>
                <a:latin typeface="Arial" charset="0"/>
                <a:cs typeface="Arial" charset="0"/>
              </a:rPr>
              <a:t>gross</a:t>
            </a:r>
            <a:r>
              <a:rPr lang="en-US" sz="2000" dirty="0">
                <a:solidFill>
                  <a:srgbClr val="320E04"/>
                </a:solidFill>
                <a:latin typeface="Arial" charset="0"/>
                <a:cs typeface="Arial" charset="0"/>
              </a:rPr>
              <a:t>, you will see a very large, easily demarcated mass, tan in appearance, and always unilateral. </a:t>
            </a:r>
          </a:p>
          <a:p>
            <a:pPr marL="548640" indent="-411480" eaLnBrk="1" fontAlgn="auto" hangingPunct="1">
              <a:spcAft>
                <a:spcPts val="0"/>
              </a:spcAft>
              <a:buClr>
                <a:schemeClr val="tx1">
                  <a:shade val="95000"/>
                </a:schemeClr>
              </a:buClr>
              <a:buFont typeface="Arial" panose="020B0604020202020204" pitchFamily="34" charset="0"/>
              <a:buChar char="•"/>
              <a:defRPr/>
            </a:pPr>
            <a:r>
              <a:rPr lang="en-US" sz="2000" dirty="0">
                <a:solidFill>
                  <a:srgbClr val="320E04"/>
                </a:solidFill>
                <a:latin typeface="Arial" charset="0"/>
                <a:cs typeface="Arial" charset="0"/>
              </a:rPr>
              <a:t>On </a:t>
            </a:r>
            <a:r>
              <a:rPr lang="en-US" sz="2000" b="1" dirty="0">
                <a:solidFill>
                  <a:srgbClr val="320E04"/>
                </a:solidFill>
                <a:latin typeface="Arial" charset="0"/>
                <a:cs typeface="Arial" charset="0"/>
              </a:rPr>
              <a:t>micro</a:t>
            </a:r>
            <a:r>
              <a:rPr lang="en-US" sz="2000" dirty="0">
                <a:solidFill>
                  <a:srgbClr val="320E04"/>
                </a:solidFill>
                <a:latin typeface="Arial" charset="0"/>
                <a:cs typeface="Arial" charset="0"/>
              </a:rPr>
              <a:t>, you will see a </a:t>
            </a:r>
            <a:r>
              <a:rPr lang="en-US" sz="2000" b="1" dirty="0">
                <a:solidFill>
                  <a:srgbClr val="320E04"/>
                </a:solidFill>
                <a:latin typeface="Arial" charset="0"/>
                <a:cs typeface="Arial" charset="0"/>
              </a:rPr>
              <a:t>triphasic appearance</a:t>
            </a:r>
            <a:r>
              <a:rPr lang="en-US" sz="2000" dirty="0">
                <a:solidFill>
                  <a:srgbClr val="320E04"/>
                </a:solidFill>
                <a:latin typeface="Arial" charset="0"/>
                <a:cs typeface="Arial" charset="0"/>
              </a:rPr>
              <a:t>—three different histologic patterns will be visible simultaneously. </a:t>
            </a:r>
          </a:p>
          <a:p>
            <a:pPr marL="137160" eaLnBrk="1" fontAlgn="auto" hangingPunct="1">
              <a:spcAft>
                <a:spcPts val="0"/>
              </a:spcAft>
              <a:buClr>
                <a:schemeClr val="tx1">
                  <a:shade val="95000"/>
                </a:schemeClr>
              </a:buClr>
              <a:defRPr/>
            </a:pPr>
            <a:r>
              <a:rPr lang="en-US" sz="2000" dirty="0">
                <a:solidFill>
                  <a:srgbClr val="320E04"/>
                </a:solidFill>
                <a:latin typeface="Arial" charset="0"/>
                <a:cs typeface="Arial" charset="0"/>
              </a:rPr>
              <a:t>- The </a:t>
            </a:r>
            <a:r>
              <a:rPr lang="en-US" sz="2000" b="1" dirty="0">
                <a:solidFill>
                  <a:srgbClr val="320E04"/>
                </a:solidFill>
                <a:latin typeface="Arial" charset="0"/>
                <a:cs typeface="Arial" charset="0"/>
              </a:rPr>
              <a:t>first</a:t>
            </a:r>
            <a:r>
              <a:rPr lang="en-US" sz="2000" dirty="0">
                <a:solidFill>
                  <a:srgbClr val="320E04"/>
                </a:solidFill>
                <a:latin typeface="Arial" charset="0"/>
                <a:cs typeface="Arial" charset="0"/>
              </a:rPr>
              <a:t> is the epithelial structures that look like immature glomeruli and immature tubules—the kidney trying to build kidney, but it can’t. </a:t>
            </a:r>
          </a:p>
          <a:p>
            <a:pPr marL="137160" eaLnBrk="1" fontAlgn="auto" hangingPunct="1">
              <a:spcAft>
                <a:spcPts val="0"/>
              </a:spcAft>
              <a:buClr>
                <a:schemeClr val="tx1">
                  <a:shade val="95000"/>
                </a:schemeClr>
              </a:buClr>
              <a:defRPr/>
            </a:pPr>
            <a:r>
              <a:rPr lang="en-US" sz="2000" dirty="0">
                <a:solidFill>
                  <a:srgbClr val="320E04"/>
                </a:solidFill>
                <a:latin typeface="Arial" charset="0"/>
                <a:cs typeface="Arial" charset="0"/>
              </a:rPr>
              <a:t>- The </a:t>
            </a:r>
            <a:r>
              <a:rPr lang="en-US" sz="2000" b="1" dirty="0">
                <a:solidFill>
                  <a:srgbClr val="320E04"/>
                </a:solidFill>
                <a:latin typeface="Arial" charset="0"/>
                <a:cs typeface="Arial" charset="0"/>
              </a:rPr>
              <a:t>second</a:t>
            </a:r>
            <a:r>
              <a:rPr lang="en-US" sz="2000" dirty="0">
                <a:solidFill>
                  <a:srgbClr val="320E04"/>
                </a:solidFill>
                <a:latin typeface="Arial" charset="0"/>
                <a:cs typeface="Arial" charset="0"/>
              </a:rPr>
              <a:t> is blastema (that was the word for the metanephros mass-that-will-become-kidney)—dark, blue, round cells of undifferentiated embryonic tissue with mesenchymal spindle cells. </a:t>
            </a:r>
          </a:p>
          <a:p>
            <a:pPr marL="548640" indent="-411480" eaLnBrk="1" fontAlgn="auto" hangingPunct="1">
              <a:spcAft>
                <a:spcPts val="0"/>
              </a:spcAft>
              <a:buClr>
                <a:schemeClr val="tx1">
                  <a:shade val="95000"/>
                </a:schemeClr>
              </a:buClr>
              <a:buFont typeface="Wingdings 2"/>
              <a:buNone/>
              <a:defRPr/>
            </a:pPr>
            <a:r>
              <a:rPr lang="en-US" sz="2000" dirty="0">
                <a:solidFill>
                  <a:srgbClr val="320E04"/>
                </a:solidFill>
                <a:latin typeface="Arial" charset="0"/>
                <a:cs typeface="Arial" charset="0"/>
              </a:rPr>
              <a:t>- The </a:t>
            </a:r>
            <a:r>
              <a:rPr lang="en-US" sz="2000" b="1" dirty="0">
                <a:solidFill>
                  <a:srgbClr val="320E04"/>
                </a:solidFill>
                <a:latin typeface="Arial" charset="0"/>
                <a:cs typeface="Arial" charset="0"/>
              </a:rPr>
              <a:t>third</a:t>
            </a:r>
            <a:r>
              <a:rPr lang="en-US" sz="2000" dirty="0">
                <a:solidFill>
                  <a:srgbClr val="320E04"/>
                </a:solidFill>
                <a:latin typeface="Arial" charset="0"/>
                <a:cs typeface="Arial" charset="0"/>
              </a:rPr>
              <a:t> phase is the stroma consisting of clear elongated cells. </a:t>
            </a:r>
            <a:br>
              <a:rPr lang="en-US" sz="2000" dirty="0">
                <a:solidFill>
                  <a:srgbClr val="320E04"/>
                </a:solidFill>
                <a:latin typeface="Arial" charset="0"/>
                <a:cs typeface="Arial" charset="0"/>
              </a:rPr>
            </a:br>
            <a:endParaRPr lang="en-US" sz="2000" dirty="0">
              <a:solidFill>
                <a:srgbClr val="320E04"/>
              </a:solidFill>
              <a:latin typeface="Arial" charset="0"/>
              <a:cs typeface="Arial" charset="0"/>
            </a:endParaRPr>
          </a:p>
          <a:p>
            <a:pPr marL="26988" eaLnBrk="1" hangingPunct="1">
              <a:buClr>
                <a:srgbClr val="000000"/>
              </a:buClr>
            </a:pPr>
            <a:endParaRPr lang="en-US" sz="2000" dirty="0">
              <a:solidFill>
                <a:srgbClr val="320E04"/>
              </a:solidFill>
              <a:latin typeface="Arial" charset="0"/>
              <a:cs typeface="Arial" charset="0"/>
            </a:endParaRPr>
          </a:p>
        </p:txBody>
      </p:sp>
      <p:sp>
        <p:nvSpPr>
          <p:cNvPr id="4" name="Rectangle 3"/>
          <p:cNvSpPr/>
          <p:nvPr/>
        </p:nvSpPr>
        <p:spPr>
          <a:xfrm>
            <a:off x="1024128" y="36576"/>
            <a:ext cx="5565648"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31550" cmpd="sng">
                  <a:gradFill>
                    <a:gsLst>
                      <a:gs pos="25000">
                        <a:srgbClr val="3891A7">
                          <a:shade val="25000"/>
                          <a:satMod val="190000"/>
                        </a:srgbClr>
                      </a:gs>
                      <a:gs pos="80000">
                        <a:srgbClr val="3891A7">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Gill Sans MT"/>
                <a:ea typeface="+mn-ea"/>
                <a:cs typeface="Arial" charset="0"/>
              </a:rPr>
              <a:t>Gross and micro</a:t>
            </a:r>
            <a:endParaRPr kumimoji="0" lang="en-US" sz="4400" b="1" i="0" u="none" strike="noStrike" kern="1200" cap="none" spc="0" normalizeH="0" baseline="0" noProof="0" dirty="0">
              <a:ln>
                <a:noFill/>
              </a:ln>
              <a:solidFill>
                <a:srgbClr val="3891A7">
                  <a:lumMod val="75000"/>
                </a:srgbClr>
              </a:solidFill>
              <a:effectLst/>
              <a:uLnTx/>
              <a:uFillTx/>
              <a:latin typeface="Arial" panose="020B0604020202020204" pitchFamily="34" charset="0"/>
              <a:ea typeface="+mn-ea"/>
              <a:cs typeface="Arial" panose="020B0604020202020204" pitchFamily="34" charset="0"/>
            </a:endParaRPr>
          </a:p>
        </p:txBody>
      </p:sp>
      <p:pic>
        <p:nvPicPr>
          <p:cNvPr id="6" name="image17.jpeg">
            <a:extLst>
              <a:ext uri="{FF2B5EF4-FFF2-40B4-BE49-F238E27FC236}">
                <a16:creationId xmlns:a16="http://schemas.microsoft.com/office/drawing/2014/main" id="{EF964F47-EAD3-4B56-93D2-FE894FDC959A}"/>
              </a:ext>
            </a:extLst>
          </p:cNvPr>
          <p:cNvPicPr/>
          <p:nvPr/>
        </p:nvPicPr>
        <p:blipFill>
          <a:blip r:embed="rId2" cstate="print"/>
          <a:stretch>
            <a:fillRect/>
          </a:stretch>
        </p:blipFill>
        <p:spPr>
          <a:xfrm>
            <a:off x="1447800" y="4622471"/>
            <a:ext cx="3750420" cy="2131326"/>
          </a:xfrm>
          <a:prstGeom prst="rect">
            <a:avLst/>
          </a:prstGeom>
        </p:spPr>
      </p:pic>
      <p:pic>
        <p:nvPicPr>
          <p:cNvPr id="7" name="image18.jpeg">
            <a:extLst>
              <a:ext uri="{FF2B5EF4-FFF2-40B4-BE49-F238E27FC236}">
                <a16:creationId xmlns:a16="http://schemas.microsoft.com/office/drawing/2014/main" id="{1EBFA78D-9716-4A48-B422-51E3FA577842}"/>
              </a:ext>
            </a:extLst>
          </p:cNvPr>
          <p:cNvPicPr/>
          <p:nvPr/>
        </p:nvPicPr>
        <p:blipFill>
          <a:blip r:embed="rId3" cstate="print"/>
          <a:stretch>
            <a:fillRect/>
          </a:stretch>
        </p:blipFill>
        <p:spPr>
          <a:xfrm>
            <a:off x="4761865" y="4622471"/>
            <a:ext cx="3772535" cy="2133600"/>
          </a:xfrm>
          <a:prstGeom prst="rect">
            <a:avLst/>
          </a:prstGeom>
        </p:spPr>
      </p:pic>
    </p:spTree>
    <p:extLst>
      <p:ext uri="{BB962C8B-B14F-4D97-AF65-F5344CB8AC3E}">
        <p14:creationId xmlns:p14="http://schemas.microsoft.com/office/powerpoint/2010/main" val="3683587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838200"/>
            <a:ext cx="8229600" cy="6019800"/>
          </a:xfrm>
        </p:spPr>
        <p:txBody>
          <a:bodyPr>
            <a:normAutofit/>
          </a:bodyPr>
          <a:lstStyle/>
          <a:p>
            <a:pPr marL="285750" indent="-285750" eaLnBrk="1" fontAlgn="auto" hangingPunct="1">
              <a:spcAft>
                <a:spcPts val="0"/>
              </a:spcAft>
              <a:buClr>
                <a:schemeClr val="tx1">
                  <a:shade val="95000"/>
                </a:schemeClr>
              </a:buClr>
              <a:buFont typeface="Wingdings 2"/>
              <a:buNone/>
              <a:defRPr/>
            </a:pPr>
            <a:r>
              <a:rPr lang="en-US" sz="2800" dirty="0">
                <a:latin typeface="Arial" panose="020B0604020202020204" pitchFamily="34" charset="0"/>
                <a:cs typeface="Arial" panose="020B0604020202020204" pitchFamily="34" charset="0"/>
              </a:rPr>
              <a:t>	There is a genetic association with the Wilms’ tumor gene, </a:t>
            </a:r>
            <a:r>
              <a:rPr lang="en-US" sz="2800" b="1" dirty="0">
                <a:latin typeface="Arial" panose="020B0604020202020204" pitchFamily="34" charset="0"/>
                <a:cs typeface="Arial" panose="020B0604020202020204" pitchFamily="34" charset="0"/>
              </a:rPr>
              <a:t>WT1 and WT2</a:t>
            </a:r>
            <a:r>
              <a:rPr lang="en-US" sz="2800" dirty="0">
                <a:latin typeface="Arial" panose="020B0604020202020204" pitchFamily="34" charset="0"/>
                <a:cs typeface="Arial" panose="020B0604020202020204" pitchFamily="34" charset="0"/>
              </a:rPr>
              <a:t>. </a:t>
            </a:r>
            <a:r>
              <a:rPr kumimoji="0" lang="en-US" sz="2800" b="0" i="0" u="none" strike="noStrike" kern="1200" cap="none" spc="0" normalizeH="0" baseline="0" noProof="0" dirty="0">
                <a:ln>
                  <a:noFill/>
                </a:ln>
                <a:solidFill>
                  <a:prstClr val="black"/>
                </a:solidFill>
                <a:effectLst/>
                <a:uLnTx/>
                <a:uFillTx/>
                <a:latin typeface="Arial" charset="0"/>
                <a:ea typeface="+mn-ea"/>
                <a:cs typeface="Arial" charset="0"/>
              </a:rPr>
              <a:t>The familial disease exhibits </a:t>
            </a:r>
            <a:r>
              <a:rPr kumimoji="0" lang="en-US" sz="2800" b="1" i="0" u="none" strike="noStrike" kern="1200" cap="none" spc="0" normalizeH="0" baseline="0" noProof="0" dirty="0">
                <a:ln>
                  <a:noFill/>
                </a:ln>
                <a:solidFill>
                  <a:prstClr val="black"/>
                </a:solidFill>
                <a:effectLst/>
                <a:uLnTx/>
                <a:uFillTx/>
                <a:latin typeface="Arial" charset="0"/>
                <a:ea typeface="+mn-ea"/>
                <a:cs typeface="Arial" charset="0"/>
              </a:rPr>
              <a:t>autosomal dominant inheritance. </a:t>
            </a:r>
          </a:p>
          <a:p>
            <a:pPr marL="548640" indent="-411480" eaLnBrk="1" fontAlgn="auto" hangingPunct="1">
              <a:spcAft>
                <a:spcPts val="0"/>
              </a:spcAft>
              <a:buClr>
                <a:schemeClr val="tx1">
                  <a:shade val="95000"/>
                </a:schemeClr>
              </a:buClr>
              <a:buFont typeface="Wingdings 2"/>
              <a:buNone/>
              <a:defRPr/>
            </a:pPr>
            <a:r>
              <a:rPr lang="en-US" sz="2800" dirty="0"/>
              <a:t>- These mutations are also associated with </a:t>
            </a:r>
            <a:r>
              <a:rPr lang="en-US" sz="2800" b="1" dirty="0"/>
              <a:t>syndromes</a:t>
            </a:r>
            <a:r>
              <a:rPr lang="en-US" sz="2800" dirty="0"/>
              <a:t>:</a:t>
            </a:r>
          </a:p>
          <a:p>
            <a:pPr marL="548640" indent="-411480" eaLnBrk="1" fontAlgn="auto" hangingPunct="1">
              <a:spcAft>
                <a:spcPts val="0"/>
              </a:spcAft>
              <a:buClr>
                <a:schemeClr val="tx1">
                  <a:shade val="95000"/>
                </a:schemeClr>
              </a:buClr>
              <a:buFont typeface="Wingdings 2"/>
              <a:buNone/>
              <a:defRPr/>
            </a:pPr>
            <a:endParaRPr lang="ar-JO" sz="2800" dirty="0"/>
          </a:p>
          <a:p>
            <a:pPr marL="285750" indent="-285750" eaLnBrk="1" fontAlgn="auto" hangingPunct="1">
              <a:spcAft>
                <a:spcPts val="0"/>
              </a:spcAft>
              <a:buClr>
                <a:schemeClr val="tx1">
                  <a:shade val="95000"/>
                </a:schemeClr>
              </a:buClr>
              <a:buFont typeface="Wingdings 2"/>
              <a:buNone/>
              <a:defRPr/>
            </a:pPr>
            <a:endParaRPr lang="en-US" sz="28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45F53419-DA53-46F1-9EE3-C5572425CC27}"/>
              </a:ext>
            </a:extLst>
          </p:cNvPr>
          <p:cNvSpPr txBox="1"/>
          <p:nvPr/>
        </p:nvSpPr>
        <p:spPr>
          <a:xfrm>
            <a:off x="1066799" y="80951"/>
            <a:ext cx="7497763"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31550" cmpd="sng">
                  <a:gradFill>
                    <a:gsLst>
                      <a:gs pos="25000">
                        <a:srgbClr val="3891A7">
                          <a:shade val="25000"/>
                          <a:satMod val="190000"/>
                        </a:srgbClr>
                      </a:gs>
                      <a:gs pos="80000">
                        <a:srgbClr val="3891A7">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Gill Sans MT"/>
                <a:ea typeface="+mn-ea"/>
                <a:cs typeface="Arial" charset="0"/>
              </a:rPr>
              <a:t>Genetics and syndromes </a:t>
            </a:r>
            <a:endParaRPr kumimoji="0" lang="en-US" sz="4400" b="1" i="0" u="none" strike="noStrike" kern="1200" cap="none" spc="0" normalizeH="0" baseline="0" noProof="0" dirty="0">
              <a:ln>
                <a:noFill/>
              </a:ln>
              <a:solidFill>
                <a:srgbClr val="3891A7">
                  <a:lumMod val="75000"/>
                </a:srgbClr>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C:\Users\ACER\Desktop\wilms\management-ofwilmstumors9306-copy-16-638.jpg"/>
          <p:cNvPicPr>
            <a:picLocks noChangeAspect="1" noChangeArrowheads="1"/>
          </p:cNvPicPr>
          <p:nvPr/>
        </p:nvPicPr>
        <p:blipFill>
          <a:blip r:embed="rId2"/>
          <a:srcRect l="4829" t="3415" r="8932" b="9836"/>
          <a:stretch>
            <a:fillRect/>
          </a:stretch>
        </p:blipFill>
        <p:spPr bwMode="auto">
          <a:xfrm>
            <a:off x="2590800" y="2101155"/>
            <a:ext cx="5635879" cy="468064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1046BB4-2857-4EB4-8929-98E9DA8A6E89}" type="slidenum">
              <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9" name="TextBox 8">
            <a:extLst>
              <a:ext uri="{FF2B5EF4-FFF2-40B4-BE49-F238E27FC236}">
                <a16:creationId xmlns:a16="http://schemas.microsoft.com/office/drawing/2014/main" id="{A68300D7-E409-441C-9DF7-C2D8A557524E}"/>
              </a:ext>
            </a:extLst>
          </p:cNvPr>
          <p:cNvSpPr txBox="1"/>
          <p:nvPr/>
        </p:nvSpPr>
        <p:spPr>
          <a:xfrm>
            <a:off x="990599" y="228600"/>
            <a:ext cx="8080375" cy="2246769"/>
          </a:xfrm>
          <a:prstGeom prst="rect">
            <a:avLst/>
          </a:prstGeom>
          <a:noFill/>
        </p:spPr>
        <p:txBody>
          <a:bodyPr wrap="square">
            <a:spAutoFit/>
          </a:bodyPr>
          <a:lstStyle/>
          <a:p>
            <a:pPr marL="548640" marR="0" lvl="0" indent="-411480" algn="l" defTabSz="914400" rtl="0" eaLnBrk="1" fontAlgn="auto" latinLnBrk="0" hangingPunct="1">
              <a:lnSpc>
                <a:spcPct val="100000"/>
              </a:lnSpc>
              <a:spcBef>
                <a:spcPts val="0"/>
              </a:spcBef>
              <a:spcAft>
                <a:spcPts val="0"/>
              </a:spcAft>
              <a:buClr>
                <a:prstClr val="black">
                  <a:shade val="95000"/>
                </a:prstClr>
              </a:buClr>
              <a:buSzTx/>
              <a:buFont typeface="Wingdings 2"/>
              <a:buNone/>
              <a:tabLst/>
              <a:defRPr/>
            </a:pPr>
            <a:r>
              <a:rPr kumimoji="0" lang="en-US" sz="2800" b="0" i="0" u="none" strike="noStrike" kern="1200" cap="none" spc="0" normalizeH="0" baseline="0" noProof="0" dirty="0">
                <a:ln>
                  <a:noFill/>
                </a:ln>
                <a:solidFill>
                  <a:prstClr val="black"/>
                </a:solidFill>
                <a:effectLst/>
                <a:uLnTx/>
                <a:uFillTx/>
                <a:latin typeface="Gill Sans MT"/>
                <a:ea typeface="+mn-ea"/>
                <a:cs typeface="+mn-cs"/>
              </a:rPr>
              <a:t>1- </a:t>
            </a:r>
            <a:r>
              <a:rPr kumimoji="0" lang="en-US" sz="2800" b="1" i="0" u="none" strike="noStrike" kern="1200" cap="none" spc="0" normalizeH="0" baseline="0" noProof="0" dirty="0">
                <a:ln>
                  <a:noFill/>
                </a:ln>
                <a:solidFill>
                  <a:prstClr val="black"/>
                </a:solidFill>
                <a:effectLst/>
                <a:uLnTx/>
                <a:uFillTx/>
                <a:latin typeface="Gill Sans MT"/>
                <a:ea typeface="+mn-ea"/>
                <a:cs typeface="+mn-cs"/>
              </a:rPr>
              <a:t>WAGR syndrome </a:t>
            </a:r>
            <a:r>
              <a:rPr kumimoji="0" lang="en-US" sz="2800" b="0" i="0" u="none" strike="noStrike" kern="1200" cap="none" spc="0" normalizeH="0" baseline="0" noProof="0" dirty="0">
                <a:ln>
                  <a:noFill/>
                </a:ln>
                <a:solidFill>
                  <a:prstClr val="black"/>
                </a:solidFill>
                <a:effectLst/>
                <a:uLnTx/>
                <a:uFillTx/>
                <a:latin typeface="Gill Sans MT"/>
                <a:ea typeface="+mn-ea"/>
                <a:cs typeface="+mn-cs"/>
              </a:rPr>
              <a:t>is caused by a deletion in </a:t>
            </a:r>
            <a:r>
              <a:rPr kumimoji="0" lang="en-US" sz="2800" b="1" i="0" u="none" strike="noStrike" kern="1200" cap="none" spc="0" normalizeH="0" baseline="0" noProof="0" dirty="0">
                <a:ln>
                  <a:noFill/>
                </a:ln>
                <a:solidFill>
                  <a:prstClr val="black"/>
                </a:solidFill>
                <a:effectLst/>
                <a:uLnTx/>
                <a:uFillTx/>
                <a:latin typeface="Gill Sans MT"/>
                <a:ea typeface="+mn-ea"/>
                <a:cs typeface="+mn-cs"/>
              </a:rPr>
              <a:t>WT1</a:t>
            </a:r>
            <a:r>
              <a:rPr kumimoji="0" lang="en-US" sz="2800" b="0" i="0" u="none" strike="noStrike" kern="1200" cap="none" spc="0" normalizeH="0" baseline="0" noProof="0" dirty="0">
                <a:ln>
                  <a:noFill/>
                </a:ln>
                <a:solidFill>
                  <a:prstClr val="black"/>
                </a:solidFill>
                <a:effectLst/>
                <a:uLnTx/>
                <a:uFillTx/>
                <a:latin typeface="Gill Sans MT"/>
                <a:ea typeface="+mn-ea"/>
                <a:cs typeface="+mn-cs"/>
              </a:rPr>
              <a:t>. WAGR stands for </a:t>
            </a:r>
            <a:r>
              <a:rPr kumimoji="0" lang="en-US" sz="2800" b="1" i="0" u="none" strike="noStrike" kern="1200" cap="none" spc="0" normalizeH="0" baseline="0" noProof="0" dirty="0">
                <a:ln>
                  <a:noFill/>
                </a:ln>
                <a:solidFill>
                  <a:prstClr val="black"/>
                </a:solidFill>
                <a:effectLst/>
                <a:uLnTx/>
                <a:uFillTx/>
                <a:latin typeface="Gill Sans MT"/>
                <a:ea typeface="+mn-ea"/>
                <a:cs typeface="+mn-cs"/>
              </a:rPr>
              <a:t>Wilms</a:t>
            </a:r>
            <a:r>
              <a:rPr kumimoji="0" lang="en-US" sz="2800" b="0" i="0" u="none" strike="noStrike" kern="1200" cap="none" spc="0" normalizeH="0" baseline="0" noProof="0" dirty="0">
                <a:ln>
                  <a:noFill/>
                </a:ln>
                <a:solidFill>
                  <a:prstClr val="black"/>
                </a:solidFill>
                <a:effectLst/>
                <a:uLnTx/>
                <a:uFillTx/>
                <a:latin typeface="Gill Sans MT"/>
                <a:ea typeface="+mn-ea"/>
                <a:cs typeface="+mn-cs"/>
              </a:rPr>
              <a:t>’ tumor, </a:t>
            </a:r>
            <a:r>
              <a:rPr kumimoji="0" lang="en-US" sz="2800" b="1" i="0" u="none" strike="noStrike" kern="1200" cap="none" spc="0" normalizeH="0" baseline="0" noProof="0" dirty="0">
                <a:ln>
                  <a:noFill/>
                </a:ln>
                <a:solidFill>
                  <a:prstClr val="black"/>
                </a:solidFill>
                <a:effectLst/>
                <a:uLnTx/>
                <a:uFillTx/>
                <a:latin typeface="Gill Sans MT"/>
                <a:ea typeface="+mn-ea"/>
                <a:cs typeface="+mn-cs"/>
              </a:rPr>
              <a:t>Aniridia</a:t>
            </a:r>
            <a:r>
              <a:rPr kumimoji="0" lang="en-US" sz="2800" b="0" i="0" u="none" strike="noStrike" kern="1200" cap="none" spc="0" normalizeH="0" baseline="0" noProof="0" dirty="0">
                <a:ln>
                  <a:noFill/>
                </a:ln>
                <a:solidFill>
                  <a:prstClr val="black"/>
                </a:solidFill>
                <a:effectLst/>
                <a:uLnTx/>
                <a:uFillTx/>
                <a:latin typeface="Gill Sans MT"/>
                <a:ea typeface="+mn-ea"/>
                <a:cs typeface="+mn-cs"/>
              </a:rPr>
              <a:t> (no iris), </a:t>
            </a:r>
            <a:r>
              <a:rPr kumimoji="0" lang="en-US" sz="2800" b="1" i="0" u="none" strike="noStrike" kern="1200" cap="none" spc="0" normalizeH="0" baseline="0" noProof="0" dirty="0">
                <a:ln>
                  <a:noFill/>
                </a:ln>
                <a:solidFill>
                  <a:prstClr val="black"/>
                </a:solidFill>
                <a:effectLst/>
                <a:uLnTx/>
                <a:uFillTx/>
                <a:latin typeface="Gill Sans MT"/>
                <a:ea typeface="+mn-ea"/>
                <a:cs typeface="+mn-cs"/>
              </a:rPr>
              <a:t>Genital</a:t>
            </a:r>
            <a:r>
              <a:rPr kumimoji="0" lang="en-US" sz="2800" b="0" i="0" u="none" strike="noStrike" kern="1200" cap="none" spc="0" normalizeH="0" baseline="0" noProof="0" dirty="0">
                <a:ln>
                  <a:noFill/>
                </a:ln>
                <a:solidFill>
                  <a:prstClr val="black"/>
                </a:solidFill>
                <a:effectLst/>
                <a:uLnTx/>
                <a:uFillTx/>
                <a:latin typeface="Gill Sans MT"/>
                <a:ea typeface="+mn-ea"/>
                <a:cs typeface="+mn-cs"/>
              </a:rPr>
              <a:t> abnormalities (ambiguous genitalia or cryptorchidism), and mental </a:t>
            </a:r>
            <a:r>
              <a:rPr kumimoji="0" lang="en-US" sz="2800" b="1" i="0" u="none" strike="noStrike" kern="1200" cap="none" spc="0" normalizeH="0" baseline="0" noProof="0" dirty="0">
                <a:ln>
                  <a:noFill/>
                </a:ln>
                <a:solidFill>
                  <a:prstClr val="black"/>
                </a:solidFill>
                <a:effectLst/>
                <a:uLnTx/>
                <a:uFillTx/>
                <a:latin typeface="Gill Sans MT"/>
                <a:ea typeface="+mn-ea"/>
                <a:cs typeface="+mn-cs"/>
              </a:rPr>
              <a:t>Retardation</a:t>
            </a:r>
            <a:r>
              <a:rPr kumimoji="0" lang="en-US" sz="2800" b="0" i="0" u="none" strike="noStrike" kern="1200" cap="none" spc="0" normalizeH="0" baseline="0" noProof="0" dirty="0">
                <a:ln>
                  <a:noFill/>
                </a:ln>
                <a:solidFill>
                  <a:prstClr val="black"/>
                </a:solidFill>
                <a:effectLst/>
                <a:uLnTx/>
                <a:uFillTx/>
                <a:latin typeface="Gill Sans MT"/>
                <a:ea typeface="+mn-ea"/>
                <a:cs typeface="+mn-cs"/>
              </a:rPr>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C:\Users\ACER\Desktop\wilms\management-ofwilmstumors9306-copy-17-638.jpg"/>
          <p:cNvPicPr>
            <a:picLocks noChangeAspect="1" noChangeArrowheads="1"/>
          </p:cNvPicPr>
          <p:nvPr/>
        </p:nvPicPr>
        <p:blipFill>
          <a:blip r:embed="rId2"/>
          <a:srcRect l="2882" t="3786" r="5937" b="11562"/>
          <a:stretch>
            <a:fillRect/>
          </a:stretch>
        </p:blipFill>
        <p:spPr bwMode="auto">
          <a:xfrm>
            <a:off x="1447800" y="1972056"/>
            <a:ext cx="7274240" cy="4809744"/>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1046BB4-2857-4EB4-8929-98E9DA8A6E89}" type="slidenum">
              <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9" name="TextBox 8">
            <a:extLst>
              <a:ext uri="{FF2B5EF4-FFF2-40B4-BE49-F238E27FC236}">
                <a16:creationId xmlns:a16="http://schemas.microsoft.com/office/drawing/2014/main" id="{497C5DB6-83C8-4433-9881-DC8910D11918}"/>
              </a:ext>
            </a:extLst>
          </p:cNvPr>
          <p:cNvSpPr txBox="1"/>
          <p:nvPr/>
        </p:nvSpPr>
        <p:spPr>
          <a:xfrm>
            <a:off x="914399" y="112776"/>
            <a:ext cx="8156575" cy="1938992"/>
          </a:xfrm>
          <a:prstGeom prst="rect">
            <a:avLst/>
          </a:prstGeom>
          <a:noFill/>
        </p:spPr>
        <p:txBody>
          <a:bodyPr wrap="square">
            <a:spAutoFit/>
          </a:bodyPr>
          <a:lstStyle/>
          <a:p>
            <a:pPr marL="548640" marR="0" lvl="0" indent="-411480" algn="l" defTabSz="914400" rtl="0" eaLnBrk="1" fontAlgn="auto" latinLnBrk="0" hangingPunct="1">
              <a:lnSpc>
                <a:spcPct val="100000"/>
              </a:lnSpc>
              <a:spcBef>
                <a:spcPts val="0"/>
              </a:spcBef>
              <a:spcAft>
                <a:spcPts val="0"/>
              </a:spcAft>
              <a:buClr>
                <a:prstClr val="black">
                  <a:shade val="95000"/>
                </a:prstClr>
              </a:buClr>
              <a:buSzTx/>
              <a:buFont typeface="Wingdings 2"/>
              <a:buNone/>
              <a:tabLst/>
              <a:defRPr/>
            </a:pPr>
            <a:r>
              <a:rPr kumimoji="0" lang="en-US" sz="2400" b="0" i="0" u="none" strike="noStrike" kern="1200" cap="none" spc="0" normalizeH="0" baseline="0" noProof="0" dirty="0">
                <a:ln>
                  <a:noFill/>
                </a:ln>
                <a:solidFill>
                  <a:prstClr val="black"/>
                </a:solidFill>
                <a:effectLst/>
                <a:uLnTx/>
                <a:uFillTx/>
                <a:latin typeface="Gill Sans MT"/>
                <a:ea typeface="+mn-ea"/>
                <a:cs typeface="+mn-cs"/>
              </a:rPr>
              <a:t>2- </a:t>
            </a:r>
            <a:r>
              <a:rPr kumimoji="0" lang="en-US" sz="2400" b="1" i="0" u="none" strike="noStrike" kern="1200" cap="none" spc="0" normalizeH="0" baseline="0" noProof="0" dirty="0">
                <a:ln>
                  <a:noFill/>
                </a:ln>
                <a:solidFill>
                  <a:prstClr val="black"/>
                </a:solidFill>
                <a:effectLst/>
                <a:uLnTx/>
                <a:uFillTx/>
                <a:latin typeface="Gill Sans MT"/>
                <a:ea typeface="+mn-ea"/>
                <a:cs typeface="+mn-cs"/>
              </a:rPr>
              <a:t>Denys-</a:t>
            </a:r>
            <a:r>
              <a:rPr kumimoji="0" lang="en-US" sz="2400" b="1" i="0" u="none" strike="noStrike" kern="1200" cap="none" spc="0" normalizeH="0" baseline="0" noProof="0" dirty="0" err="1">
                <a:ln>
                  <a:noFill/>
                </a:ln>
                <a:solidFill>
                  <a:prstClr val="black"/>
                </a:solidFill>
                <a:effectLst/>
                <a:uLnTx/>
                <a:uFillTx/>
                <a:latin typeface="Gill Sans MT"/>
                <a:ea typeface="+mn-ea"/>
                <a:cs typeface="+mn-cs"/>
              </a:rPr>
              <a:t>Drash</a:t>
            </a:r>
            <a:r>
              <a:rPr kumimoji="0" lang="en-US" sz="2400" b="1" i="0" u="none" strike="noStrike" kern="1200" cap="none" spc="0" normalizeH="0" baseline="0" noProof="0" dirty="0">
                <a:ln>
                  <a:noFill/>
                </a:ln>
                <a:solidFill>
                  <a:prstClr val="black"/>
                </a:solidFill>
                <a:effectLst/>
                <a:uLnTx/>
                <a:uFillTx/>
                <a:latin typeface="Gill Sans MT"/>
                <a:ea typeface="+mn-ea"/>
                <a:cs typeface="+mn-cs"/>
              </a:rPr>
              <a:t> syndrome</a:t>
            </a:r>
            <a:r>
              <a:rPr kumimoji="0" lang="en-US" sz="2400" b="0" i="0" u="none" strike="noStrike" kern="1200" cap="none" spc="0" normalizeH="0" baseline="0" noProof="0" dirty="0">
                <a:ln>
                  <a:noFill/>
                </a:ln>
                <a:solidFill>
                  <a:prstClr val="black"/>
                </a:solidFill>
                <a:effectLst/>
                <a:uLnTx/>
                <a:uFillTx/>
                <a:latin typeface="Gill Sans MT"/>
                <a:ea typeface="+mn-ea"/>
                <a:cs typeface="+mn-cs"/>
              </a:rPr>
              <a:t> (DDS) is associated with </a:t>
            </a:r>
            <a:r>
              <a:rPr kumimoji="0" lang="en-US" sz="2400" b="1" i="0" u="none" strike="noStrike" kern="1200" cap="none" spc="0" normalizeH="0" baseline="0" noProof="0" dirty="0">
                <a:ln>
                  <a:noFill/>
                </a:ln>
                <a:solidFill>
                  <a:prstClr val="black"/>
                </a:solidFill>
                <a:effectLst/>
                <a:uLnTx/>
                <a:uFillTx/>
                <a:latin typeface="Gill Sans MT"/>
                <a:ea typeface="+mn-ea"/>
                <a:cs typeface="+mn-cs"/>
              </a:rPr>
              <a:t>genital</a:t>
            </a:r>
            <a:r>
              <a:rPr kumimoji="0" lang="en-US" sz="2400" b="0" i="0" u="none" strike="noStrike" kern="1200" cap="none" spc="0" normalizeH="0" baseline="0" noProof="0" dirty="0">
                <a:ln>
                  <a:noFill/>
                </a:ln>
                <a:solidFill>
                  <a:prstClr val="black"/>
                </a:solidFill>
                <a:effectLst/>
                <a:uLnTx/>
                <a:uFillTx/>
                <a:latin typeface="Gill Sans MT"/>
                <a:ea typeface="+mn-ea"/>
                <a:cs typeface="+mn-cs"/>
              </a:rPr>
              <a:t> abnormalities and </a:t>
            </a:r>
            <a:r>
              <a:rPr kumimoji="0" lang="en-US" sz="2400" b="1" i="0" u="none" strike="noStrike" kern="1200" cap="none" spc="0" normalizeH="0" baseline="0" noProof="0" dirty="0">
                <a:ln>
                  <a:noFill/>
                </a:ln>
                <a:solidFill>
                  <a:prstClr val="black"/>
                </a:solidFill>
                <a:effectLst/>
                <a:uLnTx/>
                <a:uFillTx/>
                <a:latin typeface="Gill Sans MT"/>
                <a:ea typeface="+mn-ea"/>
                <a:cs typeface="+mn-cs"/>
              </a:rPr>
              <a:t>Wilms</a:t>
            </a:r>
            <a:r>
              <a:rPr kumimoji="0" lang="en-US" sz="2400" b="0" i="0" u="none" strike="noStrike" kern="1200" cap="none" spc="0" normalizeH="0" baseline="0" noProof="0" dirty="0">
                <a:ln>
                  <a:noFill/>
                </a:ln>
                <a:solidFill>
                  <a:prstClr val="black"/>
                </a:solidFill>
                <a:effectLst/>
                <a:uLnTx/>
                <a:uFillTx/>
                <a:latin typeface="Gill Sans MT"/>
                <a:ea typeface="+mn-ea"/>
                <a:cs typeface="+mn-cs"/>
              </a:rPr>
              <a:t>’ tumor. It is a not- as-bad WAGR syndrome because it is a not-as-bad gene mutation. Instead of a deletion, there is only a </a:t>
            </a:r>
            <a:r>
              <a:rPr kumimoji="0" lang="en-US" sz="2400" b="1" i="0" u="none" strike="noStrike" kern="1200" cap="none" spc="0" normalizeH="0" baseline="0" noProof="0" dirty="0">
                <a:ln>
                  <a:noFill/>
                </a:ln>
                <a:solidFill>
                  <a:prstClr val="black"/>
                </a:solidFill>
                <a:effectLst/>
                <a:uLnTx/>
                <a:uFillTx/>
                <a:latin typeface="Gill Sans MT"/>
                <a:ea typeface="+mn-ea"/>
                <a:cs typeface="+mn-cs"/>
              </a:rPr>
              <a:t>mutation</a:t>
            </a:r>
            <a:r>
              <a:rPr kumimoji="0" lang="en-US" sz="2400" b="0" i="0" u="none" strike="noStrike" kern="1200" cap="none" spc="0" normalizeH="0" baseline="0" noProof="0" dirty="0">
                <a:ln>
                  <a:noFill/>
                </a:ln>
                <a:solidFill>
                  <a:prstClr val="black"/>
                </a:solidFill>
                <a:effectLst/>
                <a:uLnTx/>
                <a:uFillTx/>
                <a:latin typeface="Gill Sans MT"/>
                <a:ea typeface="+mn-ea"/>
                <a:cs typeface="+mn-cs"/>
              </a:rPr>
              <a:t> in the codon altering the protein. Still WT1.</a:t>
            </a:r>
          </a:p>
        </p:txBody>
      </p:sp>
    </p:spTree>
    <p:extLst>
      <p:ext uri="{BB962C8B-B14F-4D97-AF65-F5344CB8AC3E}">
        <p14:creationId xmlns:p14="http://schemas.microsoft.com/office/powerpoint/2010/main" val="27128468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7" name="Group 3"/>
          <p:cNvGrpSpPr>
            <a:grpSpLocks/>
          </p:cNvGrpSpPr>
          <p:nvPr/>
        </p:nvGrpSpPr>
        <p:grpSpPr bwMode="auto">
          <a:xfrm>
            <a:off x="2362200" y="3204519"/>
            <a:ext cx="6629400" cy="3581400"/>
            <a:chOff x="1251044" y="1600200"/>
            <a:chExt cx="5213445" cy="3589361"/>
          </a:xfrm>
        </p:grpSpPr>
        <p:pic>
          <p:nvPicPr>
            <p:cNvPr id="26629" name="Picture 3" descr="C:\Users\ACER\Desktop\wilms\management-ofwilmstumors9306-copy-18-638.jpg"/>
            <p:cNvPicPr>
              <a:picLocks noChangeAspect="1" noChangeArrowheads="1"/>
            </p:cNvPicPr>
            <p:nvPr/>
          </p:nvPicPr>
          <p:blipFill>
            <a:blip r:embed="rId2"/>
            <a:srcRect l="7430" t="4109" r="6779" b="17220"/>
            <a:stretch>
              <a:fillRect/>
            </a:stretch>
          </p:blipFill>
          <p:spPr bwMode="auto">
            <a:xfrm>
              <a:off x="1251044" y="1600200"/>
              <a:ext cx="5213445" cy="3589361"/>
            </a:xfrm>
            <a:prstGeom prst="rect">
              <a:avLst/>
            </a:prstGeom>
            <a:noFill/>
            <a:ln w="9525">
              <a:noFill/>
              <a:miter lim="800000"/>
              <a:headEnd/>
              <a:tailEnd/>
            </a:ln>
          </p:spPr>
        </p:pic>
        <p:pic>
          <p:nvPicPr>
            <p:cNvPr id="26630" name="Picture 5" descr="C:\Users\ACER\Desktop\wilms\download.jpg"/>
            <p:cNvPicPr>
              <a:picLocks noChangeAspect="1" noChangeArrowheads="1"/>
            </p:cNvPicPr>
            <p:nvPr/>
          </p:nvPicPr>
          <p:blipFill>
            <a:blip r:embed="rId3"/>
            <a:srcRect t="7545" r="7672"/>
            <a:stretch>
              <a:fillRect/>
            </a:stretch>
          </p:blipFill>
          <p:spPr bwMode="auto">
            <a:xfrm>
              <a:off x="3767916" y="3684896"/>
              <a:ext cx="1228299" cy="1344304"/>
            </a:xfrm>
            <a:prstGeom prst="rect">
              <a:avLst/>
            </a:prstGeom>
            <a:noFill/>
            <a:ln w="9525">
              <a:noFill/>
              <a:miter lim="800000"/>
              <a:headEnd/>
              <a:tailEnd/>
            </a:ln>
          </p:spPr>
        </p:pic>
      </p:grpSp>
      <p:sp>
        <p:nvSpPr>
          <p:cNvPr id="2" name="Slide Number Placeholder 1"/>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1046BB4-2857-4EB4-8929-98E9DA8A6E89}" type="slidenum">
              <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9" name="TextBox 8">
            <a:extLst>
              <a:ext uri="{FF2B5EF4-FFF2-40B4-BE49-F238E27FC236}">
                <a16:creationId xmlns:a16="http://schemas.microsoft.com/office/drawing/2014/main" id="{A01BBA78-2C8A-4A6B-BC3D-908126A9BD43}"/>
              </a:ext>
            </a:extLst>
          </p:cNvPr>
          <p:cNvSpPr txBox="1"/>
          <p:nvPr/>
        </p:nvSpPr>
        <p:spPr>
          <a:xfrm>
            <a:off x="944944" y="137204"/>
            <a:ext cx="8199056" cy="3416320"/>
          </a:xfrm>
          <a:prstGeom prst="rect">
            <a:avLst/>
          </a:prstGeom>
          <a:noFill/>
        </p:spPr>
        <p:txBody>
          <a:bodyPr wrap="square">
            <a:spAutoFit/>
          </a:bodyPr>
          <a:lstStyle/>
          <a:p>
            <a:pPr marL="548640" marR="0" lvl="0" indent="-411480" algn="l" defTabSz="914400" rtl="0" eaLnBrk="1" fontAlgn="auto" latinLnBrk="0" hangingPunct="1">
              <a:lnSpc>
                <a:spcPct val="100000"/>
              </a:lnSpc>
              <a:spcBef>
                <a:spcPts val="0"/>
              </a:spcBef>
              <a:spcAft>
                <a:spcPts val="0"/>
              </a:spcAft>
              <a:buClr>
                <a:prstClr val="black">
                  <a:shade val="95000"/>
                </a:prstClr>
              </a:buClr>
              <a:buSzTx/>
              <a:buFont typeface="Wingdings 2"/>
              <a:buNone/>
              <a:tabLst/>
              <a:defRPr/>
            </a:pPr>
            <a:r>
              <a:rPr kumimoji="0" lang="en-US" sz="2400" b="0" i="0" u="none" strike="noStrike" kern="1200" cap="none" spc="0" normalizeH="0" baseline="0" noProof="0" dirty="0">
                <a:ln>
                  <a:noFill/>
                </a:ln>
                <a:solidFill>
                  <a:prstClr val="black"/>
                </a:solidFill>
                <a:effectLst/>
                <a:uLnTx/>
                <a:uFillTx/>
                <a:latin typeface="Gill Sans MT"/>
                <a:ea typeface="+mn-ea"/>
                <a:cs typeface="+mn-cs"/>
              </a:rPr>
              <a:t>3- </a:t>
            </a:r>
            <a:r>
              <a:rPr kumimoji="0" lang="en-US" sz="2400" b="1" i="0" u="none" strike="noStrike" kern="1200" cap="none" spc="0" normalizeH="0" baseline="0" noProof="0" dirty="0">
                <a:ln>
                  <a:noFill/>
                </a:ln>
                <a:solidFill>
                  <a:prstClr val="black"/>
                </a:solidFill>
                <a:effectLst/>
                <a:uLnTx/>
                <a:uFillTx/>
                <a:latin typeface="Gill Sans MT"/>
                <a:ea typeface="+mn-ea"/>
                <a:cs typeface="+mn-cs"/>
              </a:rPr>
              <a:t>Beckwith-Wiedemann syndrome (BWS) </a:t>
            </a:r>
            <a:r>
              <a:rPr kumimoji="0" lang="en-US" sz="2400" b="0" i="0" u="none" strike="noStrike" kern="1200" cap="none" spc="0" normalizeH="0" baseline="0" noProof="0" dirty="0">
                <a:ln>
                  <a:noFill/>
                </a:ln>
                <a:solidFill>
                  <a:prstClr val="black"/>
                </a:solidFill>
                <a:effectLst/>
                <a:uLnTx/>
                <a:uFillTx/>
                <a:latin typeface="Gill Sans MT"/>
                <a:ea typeface="+mn-ea"/>
                <a:cs typeface="+mn-cs"/>
              </a:rPr>
              <a:t>is caused by </a:t>
            </a:r>
            <a:r>
              <a:rPr kumimoji="0" lang="en-US" sz="2400" b="1" i="0" u="none" strike="noStrike" kern="1200" cap="none" spc="0" normalizeH="0" baseline="0" noProof="0" dirty="0">
                <a:ln>
                  <a:noFill/>
                </a:ln>
                <a:solidFill>
                  <a:prstClr val="black"/>
                </a:solidFill>
                <a:effectLst/>
                <a:uLnTx/>
                <a:uFillTx/>
                <a:latin typeface="Gill Sans MT"/>
                <a:ea typeface="+mn-ea"/>
                <a:cs typeface="+mn-cs"/>
              </a:rPr>
              <a:t>imprinting</a:t>
            </a:r>
            <a:r>
              <a:rPr kumimoji="0" lang="en-US" sz="2400" b="0" i="0" u="none" strike="noStrike" kern="1200" cap="none" spc="0" normalizeH="0" baseline="0" noProof="0" dirty="0">
                <a:ln>
                  <a:noFill/>
                </a:ln>
                <a:solidFill>
                  <a:prstClr val="black"/>
                </a:solidFill>
                <a:effectLst/>
                <a:uLnTx/>
                <a:uFillTx/>
                <a:latin typeface="Gill Sans MT"/>
                <a:ea typeface="+mn-ea"/>
                <a:cs typeface="+mn-cs"/>
              </a:rPr>
              <a:t> genetic disease involving </a:t>
            </a:r>
            <a:r>
              <a:rPr kumimoji="0" lang="en-US" sz="2400" b="1" i="0" u="none" strike="noStrike" kern="1200" cap="none" spc="0" normalizeH="0" baseline="0" noProof="0" dirty="0">
                <a:ln>
                  <a:noFill/>
                </a:ln>
                <a:solidFill>
                  <a:prstClr val="black"/>
                </a:solidFill>
                <a:effectLst/>
                <a:uLnTx/>
                <a:uFillTx/>
                <a:latin typeface="Gill Sans MT"/>
                <a:ea typeface="+mn-ea"/>
                <a:cs typeface="+mn-cs"/>
              </a:rPr>
              <a:t>WT2</a:t>
            </a:r>
            <a:r>
              <a:rPr kumimoji="0" lang="en-US" sz="2400" b="0" i="0" u="none" strike="noStrike" kern="1200" cap="none" spc="0" normalizeH="0" baseline="0" noProof="0" dirty="0">
                <a:ln>
                  <a:noFill/>
                </a:ln>
                <a:solidFill>
                  <a:prstClr val="black"/>
                </a:solidFill>
                <a:effectLst/>
                <a:uLnTx/>
                <a:uFillTx/>
                <a:latin typeface="Gill Sans MT"/>
                <a:ea typeface="+mn-ea"/>
                <a:cs typeface="+mn-cs"/>
              </a:rPr>
              <a:t>. It is an </a:t>
            </a:r>
            <a:r>
              <a:rPr kumimoji="0" lang="en-US" sz="2400" b="1" i="0" u="none" strike="noStrike" kern="1200" cap="none" spc="0" normalizeH="0" baseline="0" noProof="0" dirty="0">
                <a:ln>
                  <a:noFill/>
                </a:ln>
                <a:solidFill>
                  <a:prstClr val="black"/>
                </a:solidFill>
                <a:effectLst/>
                <a:uLnTx/>
                <a:uFillTx/>
                <a:latin typeface="Gill Sans MT"/>
                <a:ea typeface="+mn-ea"/>
                <a:cs typeface="+mn-cs"/>
              </a:rPr>
              <a:t>overgrowth</a:t>
            </a:r>
            <a:r>
              <a:rPr kumimoji="0" lang="en-US" sz="2400" b="0" i="0" u="none" strike="noStrike" kern="1200" cap="none" spc="0" normalizeH="0" baseline="0" noProof="0" dirty="0">
                <a:ln>
                  <a:noFill/>
                </a:ln>
                <a:solidFill>
                  <a:prstClr val="black"/>
                </a:solidFill>
                <a:effectLst/>
                <a:uLnTx/>
                <a:uFillTx/>
                <a:latin typeface="Gill Sans MT"/>
                <a:ea typeface="+mn-ea"/>
                <a:cs typeface="+mn-cs"/>
              </a:rPr>
              <a:t> disorder, which can result in </a:t>
            </a:r>
            <a:r>
              <a:rPr kumimoji="0" lang="en-US" sz="2400" b="1" i="0" u="none" strike="noStrike" kern="1200" cap="none" spc="0" normalizeH="0" baseline="0" noProof="0" dirty="0">
                <a:ln>
                  <a:noFill/>
                </a:ln>
                <a:solidFill>
                  <a:prstClr val="black"/>
                </a:solidFill>
                <a:effectLst/>
                <a:uLnTx/>
                <a:uFillTx/>
                <a:latin typeface="Gill Sans MT"/>
                <a:ea typeface="+mn-ea"/>
                <a:cs typeface="+mn-cs"/>
              </a:rPr>
              <a:t>macrosomia</a:t>
            </a:r>
            <a:r>
              <a:rPr kumimoji="0" lang="en-US" sz="2400" b="0" i="0" u="none" strike="noStrike" kern="1200" cap="none" spc="0" normalizeH="0" baseline="0" noProof="0" dirty="0">
                <a:ln>
                  <a:noFill/>
                </a:ln>
                <a:solidFill>
                  <a:prstClr val="black"/>
                </a:solidFill>
                <a:effectLst/>
                <a:uLnTx/>
                <a:uFillTx/>
                <a:latin typeface="Gill Sans MT"/>
                <a:ea typeface="+mn-ea"/>
                <a:cs typeface="+mn-cs"/>
              </a:rPr>
              <a:t> (big baby) and </a:t>
            </a:r>
            <a:r>
              <a:rPr kumimoji="0" lang="en-US" sz="2400" b="1" i="0" u="none" strike="noStrike" kern="1200" cap="none" spc="0" normalizeH="0" baseline="0" noProof="0" dirty="0">
                <a:ln>
                  <a:noFill/>
                </a:ln>
                <a:solidFill>
                  <a:prstClr val="black"/>
                </a:solidFill>
                <a:effectLst/>
                <a:uLnTx/>
                <a:uFillTx/>
                <a:latin typeface="Gill Sans MT"/>
                <a:ea typeface="+mn-ea"/>
                <a:cs typeface="+mn-cs"/>
              </a:rPr>
              <a:t>hemihypertrophy</a:t>
            </a:r>
            <a:r>
              <a:rPr kumimoji="0" lang="en-US" sz="2400" b="0" i="0" u="none" strike="noStrike" kern="1200" cap="none" spc="0" normalizeH="0" baseline="0" noProof="0" dirty="0">
                <a:ln>
                  <a:noFill/>
                </a:ln>
                <a:solidFill>
                  <a:prstClr val="black"/>
                </a:solidFill>
                <a:effectLst/>
                <a:uLnTx/>
                <a:uFillTx/>
                <a:latin typeface="Gill Sans MT"/>
                <a:ea typeface="+mn-ea"/>
                <a:cs typeface="+mn-cs"/>
              </a:rPr>
              <a:t> (one limb is bigger than the other).  When there is an increased growth, growth factors are upregulated, tumor suppressors are downregulated, and uncontrolled growth increases the risk of cancer.  The hypertrophied kidney is the one at risk for tumor.</a:t>
            </a:r>
          </a:p>
        </p:txBody>
      </p:sp>
    </p:spTree>
    <p:extLst>
      <p:ext uri="{BB962C8B-B14F-4D97-AF65-F5344CB8AC3E}">
        <p14:creationId xmlns:p14="http://schemas.microsoft.com/office/powerpoint/2010/main" val="23651599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A screenshot of a social media post&#10;&#10;Description automatically generated">
            <a:extLst>
              <a:ext uri="{FF2B5EF4-FFF2-40B4-BE49-F238E27FC236}">
                <a16:creationId xmlns:a16="http://schemas.microsoft.com/office/drawing/2014/main" id="{9892A25B-7A72-4F7D-8157-2FB2280D379E}"/>
              </a:ext>
            </a:extLst>
          </p:cNvPr>
          <p:cNvPicPr>
            <a:picLocks noChangeAspect="1"/>
          </p:cNvPicPr>
          <p:nvPr/>
        </p:nvPicPr>
        <p:blipFill>
          <a:blip r:embed="rId2"/>
          <a:stretch>
            <a:fillRect/>
          </a:stretch>
        </p:blipFill>
        <p:spPr bwMode="auto">
          <a:xfrm>
            <a:off x="1500979" y="4190999"/>
            <a:ext cx="7257622" cy="2586049"/>
          </a:xfrm>
          <a:prstGeom prst="rect">
            <a:avLst/>
          </a:prstGeom>
          <a:noFill/>
          <a:ln w="9525">
            <a:noFill/>
            <a:miter lim="800000"/>
            <a:headEnd/>
            <a:tailEnd/>
          </a:ln>
        </p:spPr>
      </p:pic>
      <p:sp>
        <p:nvSpPr>
          <p:cNvPr id="19457" name="Subtitle 2"/>
          <p:cNvSpPr>
            <a:spLocks noGrp="1"/>
          </p:cNvSpPr>
          <p:nvPr>
            <p:ph type="subTitle" idx="1"/>
          </p:nvPr>
        </p:nvSpPr>
        <p:spPr>
          <a:xfrm>
            <a:off x="990600" y="180181"/>
            <a:ext cx="8153400" cy="4315619"/>
          </a:xfrm>
        </p:spPr>
        <p:txBody>
          <a:bodyPr/>
          <a:lstStyle/>
          <a:p>
            <a:pPr marL="285750" indent="-285750" eaLnBrk="1" hangingPunct="1">
              <a:buClr>
                <a:srgbClr val="000000"/>
              </a:buClr>
            </a:pPr>
            <a:endParaRPr lang="en-US" sz="2100" dirty="0">
              <a:solidFill>
                <a:srgbClr val="320E04"/>
              </a:solidFill>
              <a:latin typeface="Arial" charset="0"/>
              <a:cs typeface="Arial" charset="0"/>
            </a:endParaRPr>
          </a:p>
          <a:p>
            <a:pPr marL="285750" indent="-285750" eaLnBrk="1" hangingPunct="1">
              <a:buClr>
                <a:srgbClr val="000000"/>
              </a:buClr>
            </a:pPr>
            <a:r>
              <a:rPr lang="en-US" sz="2100" dirty="0">
                <a:solidFill>
                  <a:srgbClr val="320E04"/>
                </a:solidFill>
              </a:rPr>
              <a:t> </a:t>
            </a:r>
          </a:p>
          <a:p>
            <a:pPr marL="285750" indent="-285750" eaLnBrk="1" hangingPunct="1">
              <a:buClr>
                <a:srgbClr val="000000"/>
              </a:buClr>
            </a:pPr>
            <a:r>
              <a:rPr lang="en-US" sz="2100" dirty="0">
                <a:solidFill>
                  <a:srgbClr val="320E04"/>
                </a:solidFill>
              </a:rPr>
              <a:t>The </a:t>
            </a:r>
            <a:r>
              <a:rPr lang="en-US" sz="2100" b="1" dirty="0">
                <a:solidFill>
                  <a:srgbClr val="320E04"/>
                </a:solidFill>
              </a:rPr>
              <a:t>most common</a:t>
            </a:r>
            <a:r>
              <a:rPr lang="en-US" sz="2100" dirty="0">
                <a:solidFill>
                  <a:srgbClr val="320E04"/>
                </a:solidFill>
              </a:rPr>
              <a:t> feature is an </a:t>
            </a:r>
            <a:r>
              <a:rPr lang="en-US" sz="2100" b="1" dirty="0">
                <a:solidFill>
                  <a:srgbClr val="320E04"/>
                </a:solidFill>
              </a:rPr>
              <a:t>upper quadrant abdominal mass </a:t>
            </a:r>
            <a:r>
              <a:rPr lang="en-US" sz="2100" dirty="0">
                <a:solidFill>
                  <a:srgbClr val="320E04"/>
                </a:solidFill>
              </a:rPr>
              <a:t>(firm, nontender)</a:t>
            </a:r>
          </a:p>
          <a:p>
            <a:pPr marL="285750" indent="-285750" eaLnBrk="1" hangingPunct="1">
              <a:buClr>
                <a:srgbClr val="000000"/>
              </a:buClr>
            </a:pPr>
            <a:r>
              <a:rPr lang="en-US" sz="2100" b="1" dirty="0">
                <a:solidFill>
                  <a:srgbClr val="320E04"/>
                </a:solidFill>
              </a:rPr>
              <a:t>Abdominal pain </a:t>
            </a:r>
            <a:r>
              <a:rPr lang="en-US" sz="2100" dirty="0">
                <a:solidFill>
                  <a:srgbClr val="320E04"/>
                </a:solidFill>
              </a:rPr>
              <a:t>occurs in 30%-40% of cases, related to rapid growth of tumor. </a:t>
            </a:r>
          </a:p>
          <a:p>
            <a:pPr marL="285750" indent="-285750" eaLnBrk="1" hangingPunct="1">
              <a:buClr>
                <a:srgbClr val="000000"/>
              </a:buClr>
            </a:pPr>
            <a:r>
              <a:rPr lang="en-US" sz="2100" dirty="0">
                <a:solidFill>
                  <a:srgbClr val="320E04"/>
                </a:solidFill>
              </a:rPr>
              <a:t>• </a:t>
            </a:r>
            <a:r>
              <a:rPr lang="en-US" sz="2100" b="1" dirty="0">
                <a:solidFill>
                  <a:srgbClr val="320E04"/>
                </a:solidFill>
              </a:rPr>
              <a:t>Urethral obstruction </a:t>
            </a:r>
            <a:r>
              <a:rPr lang="en-US" sz="2100" dirty="0">
                <a:solidFill>
                  <a:srgbClr val="320E04"/>
                </a:solidFill>
              </a:rPr>
              <a:t>due to compression</a:t>
            </a:r>
          </a:p>
          <a:p>
            <a:pPr marL="285750" indent="-285750" eaLnBrk="1" hangingPunct="1">
              <a:buClr>
                <a:srgbClr val="000000"/>
              </a:buClr>
            </a:pPr>
            <a:r>
              <a:rPr lang="en-US" sz="2100" dirty="0">
                <a:solidFill>
                  <a:srgbClr val="320E04"/>
                </a:solidFill>
              </a:rPr>
              <a:t>•</a:t>
            </a:r>
            <a:r>
              <a:rPr lang="en-US" sz="2100" b="1" dirty="0">
                <a:solidFill>
                  <a:srgbClr val="320E04"/>
                </a:solidFill>
              </a:rPr>
              <a:t>Constipation</a:t>
            </a:r>
            <a:r>
              <a:rPr lang="en-US" sz="2100" dirty="0">
                <a:solidFill>
                  <a:srgbClr val="320E04"/>
                </a:solidFill>
              </a:rPr>
              <a:t>, </a:t>
            </a:r>
            <a:r>
              <a:rPr lang="en-US" sz="2100" b="1" dirty="0">
                <a:solidFill>
                  <a:srgbClr val="320E04"/>
                </a:solidFill>
              </a:rPr>
              <a:t>vomiting</a:t>
            </a:r>
            <a:r>
              <a:rPr lang="en-US" sz="2100" dirty="0">
                <a:solidFill>
                  <a:srgbClr val="320E04"/>
                </a:solidFill>
              </a:rPr>
              <a:t>, abdominal distress, </a:t>
            </a:r>
            <a:r>
              <a:rPr lang="en-US" sz="2100" b="1" dirty="0">
                <a:solidFill>
                  <a:srgbClr val="320E04"/>
                </a:solidFill>
              </a:rPr>
              <a:t>anorexia</a:t>
            </a:r>
            <a:r>
              <a:rPr lang="en-US" sz="2100" dirty="0">
                <a:solidFill>
                  <a:srgbClr val="320E04"/>
                </a:solidFill>
              </a:rPr>
              <a:t>, </a:t>
            </a:r>
            <a:r>
              <a:rPr lang="en-US" sz="2100" b="1" dirty="0">
                <a:solidFill>
                  <a:srgbClr val="320E04"/>
                </a:solidFill>
              </a:rPr>
              <a:t>weight loss and dyspnea </a:t>
            </a:r>
            <a:r>
              <a:rPr lang="en-US" sz="2100" dirty="0">
                <a:solidFill>
                  <a:srgbClr val="320E04"/>
                </a:solidFill>
              </a:rPr>
              <a:t>due to enlargement of tumor.</a:t>
            </a:r>
          </a:p>
          <a:p>
            <a:pPr marL="285750" indent="-285750" eaLnBrk="1" hangingPunct="1">
              <a:buClr>
                <a:srgbClr val="000000"/>
              </a:buClr>
            </a:pPr>
            <a:r>
              <a:rPr lang="en-US" sz="2100" dirty="0">
                <a:solidFill>
                  <a:srgbClr val="320E04"/>
                </a:solidFill>
              </a:rPr>
              <a:t>- 90%  have a mass, 33%  complain of abdominal or loin pain , 30–50% develop </a:t>
            </a:r>
            <a:r>
              <a:rPr lang="en-US" sz="2100" b="1" dirty="0" err="1">
                <a:solidFill>
                  <a:srgbClr val="320E04"/>
                </a:solidFill>
              </a:rPr>
              <a:t>haematuria</a:t>
            </a:r>
            <a:r>
              <a:rPr lang="en-US" sz="2100" dirty="0">
                <a:solidFill>
                  <a:srgbClr val="320E04"/>
                </a:solidFill>
              </a:rPr>
              <a:t>,  50% are </a:t>
            </a:r>
            <a:r>
              <a:rPr lang="en-US" sz="2100" b="1" dirty="0">
                <a:solidFill>
                  <a:srgbClr val="320E04"/>
                </a:solidFill>
              </a:rPr>
              <a:t>hypertensive</a:t>
            </a:r>
            <a:r>
              <a:rPr lang="en-US" sz="2100" dirty="0">
                <a:solidFill>
                  <a:srgbClr val="320E04"/>
                </a:solidFill>
              </a:rPr>
              <a:t> (due to increased renin activity) </a:t>
            </a:r>
          </a:p>
          <a:p>
            <a:pPr marL="285750" indent="-285750" eaLnBrk="1" hangingPunct="1">
              <a:buClr>
                <a:srgbClr val="000000"/>
              </a:buClr>
            </a:pPr>
            <a:endParaRPr lang="en-US" sz="2100" dirty="0">
              <a:solidFill>
                <a:srgbClr val="320E04"/>
              </a:solidFill>
            </a:endParaRPr>
          </a:p>
          <a:p>
            <a:pPr marL="285750" indent="-285750" eaLnBrk="1" hangingPunct="1">
              <a:buClr>
                <a:srgbClr val="000000"/>
              </a:buClr>
            </a:pPr>
            <a:endParaRPr lang="en-US" sz="2100" dirty="0">
              <a:solidFill>
                <a:srgbClr val="320E04"/>
              </a:solidFill>
              <a:latin typeface="Arial" charset="0"/>
              <a:cs typeface="Arial" charset="0"/>
            </a:endParaRPr>
          </a:p>
        </p:txBody>
      </p:sp>
      <p:sp>
        <p:nvSpPr>
          <p:cNvPr id="3" name="TextBox 2">
            <a:extLst>
              <a:ext uri="{FF2B5EF4-FFF2-40B4-BE49-F238E27FC236}">
                <a16:creationId xmlns:a16="http://schemas.microsoft.com/office/drawing/2014/main" id="{EBD53E43-8CF1-4C44-9AA4-8BB7C85D113C}"/>
              </a:ext>
            </a:extLst>
          </p:cNvPr>
          <p:cNvSpPr txBox="1"/>
          <p:nvPr/>
        </p:nvSpPr>
        <p:spPr>
          <a:xfrm>
            <a:off x="1066799" y="80951"/>
            <a:ext cx="7497763"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31550" cmpd="sng">
                  <a:gradFill>
                    <a:gsLst>
                      <a:gs pos="25000">
                        <a:srgbClr val="3891A7">
                          <a:shade val="25000"/>
                          <a:satMod val="190000"/>
                        </a:srgbClr>
                      </a:gs>
                      <a:gs pos="80000">
                        <a:srgbClr val="3891A7">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Gill Sans MT"/>
                <a:ea typeface="+mn-ea"/>
                <a:cs typeface="Arial" charset="0"/>
              </a:rPr>
              <a:t>Clinical manifestations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ubtitle 2"/>
          <p:cNvSpPr>
            <a:spLocks noGrp="1"/>
          </p:cNvSpPr>
          <p:nvPr>
            <p:ph type="subTitle" idx="1"/>
          </p:nvPr>
        </p:nvSpPr>
        <p:spPr>
          <a:xfrm>
            <a:off x="1069847" y="1143000"/>
            <a:ext cx="8153400" cy="4315619"/>
          </a:xfrm>
        </p:spPr>
        <p:txBody>
          <a:bodyPr/>
          <a:lstStyle/>
          <a:p>
            <a:pPr marL="285750" indent="-285750" eaLnBrk="1" hangingPunct="1">
              <a:buClr>
                <a:srgbClr val="000000"/>
              </a:buClr>
            </a:pPr>
            <a:r>
              <a:rPr lang="en-US" sz="4400" dirty="0">
                <a:solidFill>
                  <a:srgbClr val="320E04"/>
                </a:solidFill>
                <a:latin typeface="Arial" charset="0"/>
                <a:cs typeface="Arial" charset="0"/>
              </a:rPr>
              <a:t>Note before the diagnosis: </a:t>
            </a:r>
          </a:p>
          <a:p>
            <a:pPr marL="285750" indent="-285750" eaLnBrk="1" hangingPunct="1">
              <a:buClr>
                <a:srgbClr val="000000"/>
              </a:buClr>
            </a:pPr>
            <a:r>
              <a:rPr lang="en-US" sz="4400" dirty="0">
                <a:solidFill>
                  <a:srgbClr val="320E04"/>
                </a:solidFill>
              </a:rPr>
              <a:t>*** An abdominal mass in children should be considered malignant until proven otherwise ***</a:t>
            </a:r>
          </a:p>
          <a:p>
            <a:pPr marL="285750" indent="-285750" eaLnBrk="1" hangingPunct="1">
              <a:buClr>
                <a:srgbClr val="000000"/>
              </a:buClr>
            </a:pPr>
            <a:endParaRPr lang="en-US" sz="4400" dirty="0">
              <a:solidFill>
                <a:srgbClr val="320E04"/>
              </a:solidFill>
            </a:endParaRPr>
          </a:p>
          <a:p>
            <a:pPr marL="285750" indent="-285750" eaLnBrk="1" hangingPunct="1">
              <a:buClr>
                <a:srgbClr val="000000"/>
              </a:buClr>
            </a:pPr>
            <a:endParaRPr lang="en-US" sz="4400" dirty="0">
              <a:solidFill>
                <a:srgbClr val="320E04"/>
              </a:solidFill>
              <a:latin typeface="Arial" charset="0"/>
              <a:cs typeface="Arial" charset="0"/>
            </a:endParaRPr>
          </a:p>
        </p:txBody>
      </p:sp>
      <p:sp>
        <p:nvSpPr>
          <p:cNvPr id="3" name="TextBox 2">
            <a:extLst>
              <a:ext uri="{FF2B5EF4-FFF2-40B4-BE49-F238E27FC236}">
                <a16:creationId xmlns:a16="http://schemas.microsoft.com/office/drawing/2014/main" id="{EBD53E43-8CF1-4C44-9AA4-8BB7C85D113C}"/>
              </a:ext>
            </a:extLst>
          </p:cNvPr>
          <p:cNvSpPr txBox="1"/>
          <p:nvPr/>
        </p:nvSpPr>
        <p:spPr>
          <a:xfrm>
            <a:off x="1066799" y="80951"/>
            <a:ext cx="7497763"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31550" cmpd="sng">
                  <a:gradFill>
                    <a:gsLst>
                      <a:gs pos="25000">
                        <a:srgbClr val="3891A7">
                          <a:shade val="25000"/>
                          <a:satMod val="190000"/>
                        </a:srgbClr>
                      </a:gs>
                      <a:gs pos="80000">
                        <a:srgbClr val="3891A7">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Gill Sans MT"/>
                <a:ea typeface="+mn-ea"/>
                <a:cs typeface="Arial" charset="0"/>
              </a:rPr>
              <a:t>Clinical manifestations </a:t>
            </a:r>
          </a:p>
        </p:txBody>
      </p:sp>
    </p:spTree>
    <p:extLst>
      <p:ext uri="{BB962C8B-B14F-4D97-AF65-F5344CB8AC3E}">
        <p14:creationId xmlns:p14="http://schemas.microsoft.com/office/powerpoint/2010/main" val="36072875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DA44AB1-127E-460B-A618-E616DE059DC8}"/>
              </a:ext>
            </a:extLst>
          </p:cNvPr>
          <p:cNvSpPr/>
          <p:nvPr/>
        </p:nvSpPr>
        <p:spPr>
          <a:xfrm>
            <a:off x="1005593" y="1219200"/>
            <a:ext cx="8119872"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1" u="none" strike="noStrike" kern="1200" cap="none" spc="0" normalizeH="0" baseline="0" noProof="0" dirty="0">
                <a:ln w="31550" cmpd="sng">
                  <a:gradFill>
                    <a:gsLst>
                      <a:gs pos="25000">
                        <a:srgbClr val="3891A7">
                          <a:shade val="25000"/>
                          <a:satMod val="190000"/>
                        </a:srgbClr>
                      </a:gs>
                      <a:gs pos="80000">
                        <a:srgbClr val="3891A7">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Gill Sans MT"/>
                <a:ea typeface="+mn-ea"/>
                <a:cs typeface="Arial" charset="0"/>
              </a:rPr>
              <a:t>Diagnosis 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1" u="none" strike="noStrike" kern="1200" cap="none" spc="0" normalizeH="0" baseline="0" noProof="0" dirty="0" err="1">
                <a:ln w="31550" cmpd="sng">
                  <a:gradFill>
                    <a:gsLst>
                      <a:gs pos="25000">
                        <a:srgbClr val="3891A7">
                          <a:shade val="25000"/>
                          <a:satMod val="190000"/>
                        </a:srgbClr>
                      </a:gs>
                      <a:gs pos="80000">
                        <a:srgbClr val="3891A7">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Gill Sans MT"/>
                <a:ea typeface="+mn-ea"/>
                <a:cs typeface="Arial" charset="0"/>
              </a:rPr>
              <a:t>Wilm’s</a:t>
            </a:r>
            <a:r>
              <a:rPr kumimoji="0" lang="en-US" sz="5400" b="1" i="1" u="none" strike="noStrike" kern="1200" cap="none" spc="0" normalizeH="0" baseline="0" noProof="0" dirty="0">
                <a:ln w="31550" cmpd="sng">
                  <a:gradFill>
                    <a:gsLst>
                      <a:gs pos="25000">
                        <a:srgbClr val="3891A7">
                          <a:shade val="25000"/>
                          <a:satMod val="190000"/>
                        </a:srgbClr>
                      </a:gs>
                      <a:gs pos="80000">
                        <a:srgbClr val="3891A7">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Gill Sans MT"/>
                <a:ea typeface="+mn-ea"/>
                <a:cs typeface="Arial" charset="0"/>
              </a:rPr>
              <a:t> Tumor</a:t>
            </a:r>
            <a:endParaRPr kumimoji="0" lang="en-US" sz="5400" b="1" i="1" u="none" strike="noStrike" kern="1200" cap="none" spc="0" normalizeH="0" baseline="0" noProof="0" dirty="0">
              <a:ln>
                <a:noFill/>
              </a:ln>
              <a:solidFill>
                <a:srgbClr val="3891A7">
                  <a:lumMod val="75000"/>
                </a:srgbClr>
              </a:solidFill>
              <a:effectLst/>
              <a:uLnTx/>
              <a:uFillTx/>
              <a:latin typeface="Arial" panose="020B0604020202020204" pitchFamily="34" charset="0"/>
              <a:ea typeface="+mn-ea"/>
              <a:cs typeface="Arial" panose="020B0604020202020204" pitchFamily="34" charset="0"/>
            </a:endParaRPr>
          </a:p>
        </p:txBody>
      </p:sp>
      <p:sp>
        <p:nvSpPr>
          <p:cNvPr id="9" name="Rectangle 8">
            <a:extLst>
              <a:ext uri="{FF2B5EF4-FFF2-40B4-BE49-F238E27FC236}">
                <a16:creationId xmlns:a16="http://schemas.microsoft.com/office/drawing/2014/main" id="{6280A73A-7441-4D43-93C9-157640FB13AD}"/>
              </a:ext>
            </a:extLst>
          </p:cNvPr>
          <p:cNvSpPr/>
          <p:nvPr/>
        </p:nvSpPr>
        <p:spPr>
          <a:xfrm>
            <a:off x="1234193" y="3455773"/>
            <a:ext cx="7662672" cy="212365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31550" cmpd="sng">
                  <a:gradFill>
                    <a:gsLst>
                      <a:gs pos="25000">
                        <a:srgbClr val="3891A7">
                          <a:shade val="25000"/>
                          <a:satMod val="190000"/>
                        </a:srgbClr>
                      </a:gs>
                      <a:gs pos="80000">
                        <a:srgbClr val="3891A7">
                          <a:tint val="75000"/>
                          <a:satMod val="190000"/>
                        </a:srgbClr>
                      </a:gs>
                    </a:gsLst>
                    <a:lin ang="5400000"/>
                  </a:gradFill>
                  <a:prstDash val="solid"/>
                </a:ln>
                <a:solidFill>
                  <a:srgbClr val="FF0000"/>
                </a:solidFill>
                <a:effectLst>
                  <a:outerShdw blurRad="41275" dist="12700" dir="12000000" algn="tl" rotWithShape="0">
                    <a:srgbClr val="000000">
                      <a:alpha val="40000"/>
                    </a:srgbClr>
                  </a:outerShdw>
                </a:effectLst>
                <a:uLnTx/>
                <a:uFillTx/>
                <a:latin typeface="Arial" panose="020B0604020202020204" pitchFamily="34" charset="0"/>
                <a:ea typeface="+mn-ea"/>
                <a:cs typeface="Arial" panose="020B0604020202020204" pitchFamily="34" charset="0"/>
              </a:rPr>
              <a:t>1- Hx and Exam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31550" cmpd="sng">
                  <a:gradFill>
                    <a:gsLst>
                      <a:gs pos="25000">
                        <a:srgbClr val="3891A7">
                          <a:shade val="25000"/>
                          <a:satMod val="190000"/>
                        </a:srgbClr>
                      </a:gs>
                      <a:gs pos="80000">
                        <a:srgbClr val="3891A7">
                          <a:tint val="75000"/>
                          <a:satMod val="190000"/>
                        </a:srgbClr>
                      </a:gs>
                    </a:gsLst>
                    <a:lin ang="5400000"/>
                  </a:gradFill>
                  <a:prstDash val="solid"/>
                </a:ln>
                <a:solidFill>
                  <a:srgbClr val="FF0000"/>
                </a:solidFill>
                <a:effectLst>
                  <a:outerShdw blurRad="41275" dist="12700" dir="12000000" algn="tl" rotWithShape="0">
                    <a:srgbClr val="000000">
                      <a:alpha val="40000"/>
                    </a:srgbClr>
                  </a:outerShdw>
                </a:effectLst>
                <a:uLnTx/>
                <a:uFillTx/>
                <a:latin typeface="Arial" panose="020B0604020202020204" pitchFamily="34" charset="0"/>
                <a:ea typeface="+mn-ea"/>
                <a:cs typeface="Arial" panose="020B0604020202020204" pitchFamily="34" charset="0"/>
              </a:rPr>
              <a:t>2- Labs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31550" cmpd="sng">
                  <a:gradFill>
                    <a:gsLst>
                      <a:gs pos="25000">
                        <a:srgbClr val="3891A7">
                          <a:shade val="25000"/>
                          <a:satMod val="190000"/>
                        </a:srgbClr>
                      </a:gs>
                      <a:gs pos="80000">
                        <a:srgbClr val="3891A7">
                          <a:tint val="75000"/>
                          <a:satMod val="190000"/>
                        </a:srgbClr>
                      </a:gs>
                    </a:gsLst>
                    <a:lin ang="5400000"/>
                  </a:gradFill>
                  <a:prstDash val="solid"/>
                </a:ln>
                <a:solidFill>
                  <a:srgbClr val="FF0000"/>
                </a:solidFill>
                <a:effectLst>
                  <a:outerShdw blurRad="41275" dist="12700" dir="12000000" algn="tl" rotWithShape="0">
                    <a:srgbClr val="000000">
                      <a:alpha val="40000"/>
                    </a:srgbClr>
                  </a:outerShdw>
                </a:effectLst>
                <a:uLnTx/>
                <a:uFillTx/>
                <a:latin typeface="Arial" panose="020B0604020202020204" pitchFamily="34" charset="0"/>
                <a:ea typeface="+mn-ea"/>
                <a:cs typeface="Arial" panose="020B0604020202020204" pitchFamily="34" charset="0"/>
              </a:rPr>
              <a:t>3- Imaging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8600" y="805205"/>
            <a:ext cx="8686800" cy="2623795"/>
          </a:xfrm>
          <a:prstGeom prst="rect">
            <a:avLst/>
          </a:prstGeom>
        </p:spPr>
        <p:txBody>
          <a:bodyPr vert="horz" wrap="square" lIns="0" tIns="12700" rIns="0" bIns="0" rtlCol="0">
            <a:spAutoFit/>
          </a:bodyPr>
          <a:lstStyle/>
          <a:p>
            <a:pPr marL="354965" marR="5080" indent="-342900">
              <a:spcBef>
                <a:spcPts val="100"/>
              </a:spcBef>
              <a:buClr>
                <a:srgbClr val="FF388B"/>
              </a:buClr>
              <a:buSzPct val="80000"/>
              <a:buFont typeface="Wingdings" panose="05000000000000000000" pitchFamily="2" charset="2"/>
              <a:buChar char="v"/>
              <a:tabLst>
                <a:tab pos="501650" algn="l"/>
                <a:tab pos="502284" algn="l"/>
              </a:tabLst>
            </a:pPr>
            <a:r>
              <a:rPr lang="en-US" sz="2400" dirty="0"/>
              <a:t>Importance &amp; Incidence </a:t>
            </a:r>
          </a:p>
          <a:p>
            <a:pPr marL="12065" marR="5080">
              <a:lnSpc>
                <a:spcPct val="100000"/>
              </a:lnSpc>
              <a:spcBef>
                <a:spcPts val="100"/>
              </a:spcBef>
              <a:buClr>
                <a:srgbClr val="FF388B"/>
              </a:buClr>
              <a:buSzPct val="80000"/>
              <a:tabLst>
                <a:tab pos="501650" algn="l"/>
                <a:tab pos="502284" algn="l"/>
              </a:tabLst>
            </a:pPr>
            <a:endParaRPr lang="en-US" sz="2400" dirty="0">
              <a:latin typeface="+mj-lt"/>
            </a:endParaRPr>
          </a:p>
          <a:p>
            <a:pPr marL="297815" marR="5080" indent="-285750">
              <a:spcBef>
                <a:spcPts val="100"/>
              </a:spcBef>
              <a:buClr>
                <a:srgbClr val="FF388B"/>
              </a:buClr>
              <a:buSzPct val="80000"/>
              <a:buFont typeface="Wingdings" panose="05000000000000000000" pitchFamily="2" charset="2"/>
              <a:buChar char="§"/>
              <a:tabLst>
                <a:tab pos="501650" algn="l"/>
                <a:tab pos="502284" algn="l"/>
              </a:tabLst>
            </a:pPr>
            <a:r>
              <a:rPr sz="2400" dirty="0">
                <a:solidFill>
                  <a:srgbClr val="FFFFFF"/>
                </a:solidFill>
                <a:latin typeface="+mj-lt"/>
                <a:cs typeface="Century Gothic"/>
              </a:rPr>
              <a:t>Most common extracranial </a:t>
            </a:r>
            <a:r>
              <a:rPr sz="2400" spc="-5" dirty="0">
                <a:solidFill>
                  <a:srgbClr val="FFFFFF"/>
                </a:solidFill>
                <a:latin typeface="+mj-lt"/>
                <a:cs typeface="Century Gothic"/>
              </a:rPr>
              <a:t>solid </a:t>
            </a:r>
            <a:r>
              <a:rPr sz="2400" dirty="0">
                <a:solidFill>
                  <a:srgbClr val="FFFFFF"/>
                </a:solidFill>
                <a:latin typeface="+mj-lt"/>
                <a:cs typeface="Century Gothic"/>
              </a:rPr>
              <a:t>tumor</a:t>
            </a:r>
            <a:r>
              <a:rPr sz="2400" spc="-190" dirty="0">
                <a:solidFill>
                  <a:srgbClr val="FFFFFF"/>
                </a:solidFill>
                <a:latin typeface="+mj-lt"/>
                <a:cs typeface="Century Gothic"/>
              </a:rPr>
              <a:t> </a:t>
            </a:r>
            <a:r>
              <a:rPr sz="2400" dirty="0">
                <a:solidFill>
                  <a:srgbClr val="FFFFFF"/>
                </a:solidFill>
                <a:latin typeface="+mj-lt"/>
                <a:cs typeface="Century Gothic"/>
              </a:rPr>
              <a:t>of </a:t>
            </a:r>
            <a:r>
              <a:rPr sz="2400" spc="-5" dirty="0">
                <a:solidFill>
                  <a:srgbClr val="FFFFFF"/>
                </a:solidFill>
                <a:latin typeface="+mj-lt"/>
                <a:cs typeface="Century Gothic"/>
              </a:rPr>
              <a:t>childhood.</a:t>
            </a:r>
            <a:r>
              <a:rPr lang="en-US" sz="2400" spc="-5" dirty="0">
                <a:solidFill>
                  <a:srgbClr val="FFFFFF"/>
                </a:solidFill>
                <a:latin typeface="+mj-lt"/>
                <a:cs typeface="Century Gothic"/>
              </a:rPr>
              <a:t> (8% </a:t>
            </a:r>
            <a:r>
              <a:rPr lang="en-US" sz="2400" dirty="0">
                <a:solidFill>
                  <a:srgbClr val="FFFFFF"/>
                </a:solidFill>
                <a:latin typeface="+mj-lt"/>
                <a:cs typeface="Century Gothic"/>
              </a:rPr>
              <a:t>to </a:t>
            </a:r>
            <a:r>
              <a:rPr lang="en-US" sz="2400" spc="-5" dirty="0">
                <a:solidFill>
                  <a:srgbClr val="FFFFFF"/>
                </a:solidFill>
                <a:latin typeface="+mj-lt"/>
                <a:cs typeface="Century Gothic"/>
              </a:rPr>
              <a:t>10% </a:t>
            </a:r>
            <a:r>
              <a:rPr lang="en-US" sz="2400" dirty="0">
                <a:solidFill>
                  <a:srgbClr val="FFFFFF"/>
                </a:solidFill>
                <a:latin typeface="+mj-lt"/>
                <a:cs typeface="Century Gothic"/>
              </a:rPr>
              <a:t>of </a:t>
            </a:r>
            <a:r>
              <a:rPr lang="en-US" sz="2400" spc="-5" dirty="0">
                <a:solidFill>
                  <a:srgbClr val="FFFFFF"/>
                </a:solidFill>
                <a:latin typeface="+mj-lt"/>
                <a:cs typeface="Century Gothic"/>
              </a:rPr>
              <a:t>all childhood</a:t>
            </a:r>
            <a:r>
              <a:rPr lang="en-US" sz="2400" spc="-85" dirty="0">
                <a:solidFill>
                  <a:srgbClr val="FFFFFF"/>
                </a:solidFill>
                <a:latin typeface="+mj-lt"/>
                <a:cs typeface="Century Gothic"/>
              </a:rPr>
              <a:t> </a:t>
            </a:r>
            <a:r>
              <a:rPr lang="en-US" sz="2400" dirty="0">
                <a:solidFill>
                  <a:srgbClr val="FFFFFF"/>
                </a:solidFill>
                <a:latin typeface="+mj-lt"/>
                <a:cs typeface="Century Gothic"/>
              </a:rPr>
              <a:t>cancers.)</a:t>
            </a:r>
            <a:endParaRPr sz="2400" dirty="0">
              <a:latin typeface="+mj-lt"/>
              <a:cs typeface="Times New Roman"/>
            </a:endParaRPr>
          </a:p>
          <a:p>
            <a:pPr marL="297815" marR="1240155" indent="-285750">
              <a:lnSpc>
                <a:spcPct val="100000"/>
              </a:lnSpc>
              <a:buClr>
                <a:srgbClr val="FF388B"/>
              </a:buClr>
              <a:buSzPct val="80000"/>
              <a:buFont typeface="Wingdings" panose="05000000000000000000" pitchFamily="2" charset="2"/>
              <a:buChar char="§"/>
              <a:tabLst>
                <a:tab pos="501650" algn="l"/>
                <a:tab pos="502284" algn="l"/>
              </a:tabLst>
            </a:pPr>
            <a:r>
              <a:rPr sz="2400" dirty="0">
                <a:solidFill>
                  <a:srgbClr val="FFFFFF"/>
                </a:solidFill>
                <a:latin typeface="+mj-lt"/>
                <a:cs typeface="Century Gothic"/>
              </a:rPr>
              <a:t>Most common </a:t>
            </a:r>
            <a:r>
              <a:rPr sz="2400" spc="-10" dirty="0">
                <a:solidFill>
                  <a:srgbClr val="FFFFFF"/>
                </a:solidFill>
                <a:latin typeface="+mj-lt"/>
                <a:cs typeface="Century Gothic"/>
              </a:rPr>
              <a:t>malignant </a:t>
            </a:r>
            <a:r>
              <a:rPr sz="2400" dirty="0">
                <a:solidFill>
                  <a:srgbClr val="FFFFFF"/>
                </a:solidFill>
                <a:latin typeface="+mj-lt"/>
                <a:cs typeface="Century Gothic"/>
              </a:rPr>
              <a:t>tumor</a:t>
            </a:r>
            <a:r>
              <a:rPr sz="2400" spc="-114" dirty="0">
                <a:solidFill>
                  <a:srgbClr val="FFFFFF"/>
                </a:solidFill>
                <a:latin typeface="+mj-lt"/>
                <a:cs typeface="Century Gothic"/>
              </a:rPr>
              <a:t> </a:t>
            </a:r>
            <a:r>
              <a:rPr sz="2400" dirty="0">
                <a:solidFill>
                  <a:srgbClr val="FFFFFF"/>
                </a:solidFill>
                <a:latin typeface="+mj-lt"/>
                <a:cs typeface="Century Gothic"/>
              </a:rPr>
              <a:t>of </a:t>
            </a:r>
            <a:r>
              <a:rPr sz="2400" spc="-10" dirty="0">
                <a:solidFill>
                  <a:srgbClr val="FFFFFF"/>
                </a:solidFill>
                <a:latin typeface="+mj-lt"/>
                <a:cs typeface="Century Gothic"/>
              </a:rPr>
              <a:t>infancy.</a:t>
            </a:r>
            <a:r>
              <a:rPr lang="en-US" sz="2400" spc="-10" dirty="0">
                <a:solidFill>
                  <a:srgbClr val="FFFFFF"/>
                </a:solidFill>
                <a:latin typeface="+mj-lt"/>
                <a:cs typeface="Century Gothic"/>
              </a:rPr>
              <a:t>( &gt;65% Metastasized upon diagnosis)</a:t>
            </a:r>
          </a:p>
          <a:p>
            <a:pPr marL="297815" marR="1240155" indent="-285750">
              <a:lnSpc>
                <a:spcPct val="100000"/>
              </a:lnSpc>
              <a:buClr>
                <a:srgbClr val="FF388B"/>
              </a:buClr>
              <a:buSzPct val="80000"/>
              <a:buFont typeface="Wingdings" panose="05000000000000000000" pitchFamily="2" charset="2"/>
              <a:buChar char="§"/>
              <a:tabLst>
                <a:tab pos="501650" algn="l"/>
                <a:tab pos="502284" algn="l"/>
              </a:tabLst>
            </a:pPr>
            <a:r>
              <a:rPr lang="en-US" sz="2400" spc="-10" dirty="0">
                <a:solidFill>
                  <a:srgbClr val="FFFFFF"/>
                </a:solidFill>
                <a:latin typeface="+mj-lt"/>
                <a:cs typeface="Century Gothic"/>
              </a:rPr>
              <a:t>Rare in children </a:t>
            </a:r>
            <a:r>
              <a:rPr lang="en-US" sz="2400" spc="-10" dirty="0">
                <a:solidFill>
                  <a:srgbClr val="FFFFFF"/>
                </a:solidFill>
                <a:latin typeface="+mj-lt"/>
                <a:cs typeface="Times New Roman"/>
              </a:rPr>
              <a:t>&gt;5 Yrs. </a:t>
            </a:r>
            <a:endParaRPr sz="2400" dirty="0">
              <a:latin typeface="+mj-lt"/>
              <a:cs typeface="Century Gothic"/>
            </a:endParaRPr>
          </a:p>
        </p:txBody>
      </p:sp>
      <p:sp>
        <p:nvSpPr>
          <p:cNvPr id="3" name="object 2">
            <a:extLst>
              <a:ext uri="{FF2B5EF4-FFF2-40B4-BE49-F238E27FC236}">
                <a16:creationId xmlns:a16="http://schemas.microsoft.com/office/drawing/2014/main" id="{0E0C7AFE-B925-44E3-9F62-DE9625B8DBCE}"/>
              </a:ext>
            </a:extLst>
          </p:cNvPr>
          <p:cNvSpPr txBox="1"/>
          <p:nvPr/>
        </p:nvSpPr>
        <p:spPr>
          <a:xfrm>
            <a:off x="228600" y="3733800"/>
            <a:ext cx="8686800" cy="2254463"/>
          </a:xfrm>
          <a:prstGeom prst="rect">
            <a:avLst/>
          </a:prstGeom>
        </p:spPr>
        <p:txBody>
          <a:bodyPr vert="horz" wrap="square" lIns="0" tIns="12700" rIns="0" bIns="0" rtlCol="0">
            <a:spAutoFit/>
          </a:bodyPr>
          <a:lstStyle/>
          <a:p>
            <a:pPr marL="354965" marR="5080" indent="-342900">
              <a:spcBef>
                <a:spcPts val="100"/>
              </a:spcBef>
              <a:buClr>
                <a:srgbClr val="FF388B"/>
              </a:buClr>
              <a:buSzPct val="80000"/>
              <a:buFont typeface="Wingdings" panose="05000000000000000000" pitchFamily="2" charset="2"/>
              <a:buChar char="v"/>
              <a:tabLst>
                <a:tab pos="501650" algn="l"/>
                <a:tab pos="502284" algn="l"/>
              </a:tabLst>
            </a:pPr>
            <a:r>
              <a:rPr lang="en-US" sz="2400" dirty="0"/>
              <a:t>Normally: </a:t>
            </a:r>
            <a:endParaRPr lang="en-US" sz="2400" dirty="0">
              <a:latin typeface="+mj-lt"/>
            </a:endParaRPr>
          </a:p>
          <a:p>
            <a:pPr marL="12065" marR="5080">
              <a:spcBef>
                <a:spcPts val="100"/>
              </a:spcBef>
              <a:buClr>
                <a:srgbClr val="FF388B"/>
              </a:buClr>
              <a:buSzPct val="80000"/>
              <a:tabLst>
                <a:tab pos="501650" algn="l"/>
                <a:tab pos="502284" algn="l"/>
              </a:tabLst>
            </a:pPr>
            <a:endParaRPr lang="en-US" sz="2400" dirty="0">
              <a:latin typeface="+mj-lt"/>
            </a:endParaRPr>
          </a:p>
          <a:p>
            <a:pPr marL="354965" marR="5080" indent="-342900">
              <a:spcBef>
                <a:spcPts val="100"/>
              </a:spcBef>
              <a:buClr>
                <a:srgbClr val="FF388B"/>
              </a:buClr>
              <a:buSzPct val="80000"/>
              <a:buFont typeface="Arial" panose="020B0604020202020204" pitchFamily="34" charset="0"/>
              <a:buChar char="•"/>
              <a:tabLst>
                <a:tab pos="501650" algn="l"/>
                <a:tab pos="502284" algn="l"/>
              </a:tabLst>
            </a:pPr>
            <a:r>
              <a:rPr lang="en-US" sz="2400" dirty="0">
                <a:latin typeface="+mj-lt"/>
              </a:rPr>
              <a:t>Neural Crest Cells at 5</a:t>
            </a:r>
            <a:r>
              <a:rPr lang="en-US" sz="2400" baseline="30000" dirty="0">
                <a:latin typeface="+mj-lt"/>
              </a:rPr>
              <a:t>th</a:t>
            </a:r>
            <a:r>
              <a:rPr lang="en-US" sz="2400" dirty="0">
                <a:latin typeface="+mj-lt"/>
              </a:rPr>
              <a:t> week of development start migrating along the spine, in the thoracic region NCC’s forms the </a:t>
            </a:r>
            <a:r>
              <a:rPr lang="en-US" sz="2400" b="1" dirty="0">
                <a:latin typeface="+mj-lt"/>
              </a:rPr>
              <a:t>Sympathetic Chain </a:t>
            </a:r>
            <a:r>
              <a:rPr lang="en-US" sz="2400" dirty="0">
                <a:latin typeface="+mj-lt"/>
              </a:rPr>
              <a:t>and in the Lumbar region NCC’s forms the </a:t>
            </a:r>
            <a:r>
              <a:rPr lang="en-US" sz="2400" b="1" dirty="0">
                <a:latin typeface="+mj-lt"/>
              </a:rPr>
              <a:t>Adrenal Medulla</a:t>
            </a:r>
            <a:r>
              <a:rPr lang="en-US" sz="2400" dirty="0">
                <a:latin typeface="+mj-lt"/>
              </a:rPr>
              <a:t>. </a:t>
            </a:r>
            <a:endParaRPr lang="en-US"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1F9723-C7FB-4E14-A0B8-5FB4ECE8D5F8}"/>
              </a:ext>
            </a:extLst>
          </p:cNvPr>
          <p:cNvSpPr/>
          <p:nvPr/>
        </p:nvSpPr>
        <p:spPr>
          <a:xfrm>
            <a:off x="1024128" y="190501"/>
            <a:ext cx="7662672"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31550" cmpd="sng">
                  <a:gradFill>
                    <a:gsLst>
                      <a:gs pos="25000">
                        <a:srgbClr val="3891A7">
                          <a:shade val="25000"/>
                          <a:satMod val="190000"/>
                        </a:srgbClr>
                      </a:gs>
                      <a:gs pos="80000">
                        <a:srgbClr val="3891A7">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highlight>
                  <a:srgbClr val="FFFF00"/>
                </a:highlight>
                <a:uLnTx/>
                <a:uFillTx/>
                <a:latin typeface="Gill Sans MT"/>
                <a:ea typeface="+mn-ea"/>
                <a:cs typeface="Arial" charset="0"/>
              </a:rPr>
              <a:t> History And Examinations:</a:t>
            </a:r>
          </a:p>
        </p:txBody>
      </p:sp>
      <p:sp>
        <p:nvSpPr>
          <p:cNvPr id="8" name="عنصر نائب للمحتوى 2">
            <a:extLst>
              <a:ext uri="{FF2B5EF4-FFF2-40B4-BE49-F238E27FC236}">
                <a16:creationId xmlns:a16="http://schemas.microsoft.com/office/drawing/2014/main" id="{4D93DD87-E1E0-4213-ACDD-0002B6E53236}"/>
              </a:ext>
            </a:extLst>
          </p:cNvPr>
          <p:cNvSpPr txBox="1">
            <a:spLocks/>
          </p:cNvSpPr>
          <p:nvPr/>
        </p:nvSpPr>
        <p:spPr bwMode="auto">
          <a:xfrm>
            <a:off x="1024128" y="1371600"/>
            <a:ext cx="7848409" cy="5295899"/>
          </a:xfrm>
          <a:prstGeom prst="rect">
            <a:avLst/>
          </a:prstGeom>
          <a:noFill/>
          <a:ln w="28575">
            <a:solidFill>
              <a:schemeClr val="tx1"/>
            </a:solidFill>
            <a:miter lim="800000"/>
            <a:headEnd/>
            <a:tailEnd/>
          </a:ln>
        </p:spPr>
        <p:txBody>
          <a:bodyPr vert="horz" wrap="square" lIns="91440" tIns="0" rIns="91440" bIns="45720" numCol="1" anchor="t" anchorCtr="0" compatLnSpc="1">
            <a:prstTxWarp prst="textNoShape">
              <a:avLst/>
            </a:prstTxWarp>
            <a:normAutofit/>
          </a:bodyPr>
          <a:lstStyle>
            <a:lvl1pPr marL="27432" indent="0" algn="l" rtl="0" eaLnBrk="0" fontAlgn="base" hangingPunct="0">
              <a:spcBef>
                <a:spcPts val="600"/>
              </a:spcBef>
              <a:spcAft>
                <a:spcPct val="0"/>
              </a:spcAft>
              <a:buClr>
                <a:schemeClr val="accent1"/>
              </a:buClr>
              <a:buSzPct val="80000"/>
              <a:buFont typeface="Wingdings 2" pitchFamily="18" charset="2"/>
              <a:buNone/>
              <a:defRPr sz="2600" kern="1200">
                <a:solidFill>
                  <a:schemeClr val="tx2">
                    <a:shade val="30000"/>
                    <a:satMod val="150000"/>
                  </a:schemeClr>
                </a:solidFill>
                <a:latin typeface="+mn-lt"/>
                <a:ea typeface="+mn-ea"/>
                <a:cs typeface="+mn-cs"/>
              </a:defRPr>
            </a:lvl1pPr>
            <a:lvl2pPr marL="457200" indent="0" algn="ctr" rtl="0" eaLnBrk="0" fontAlgn="base" hangingPunct="0">
              <a:spcBef>
                <a:spcPts val="550"/>
              </a:spcBef>
              <a:spcAft>
                <a:spcPct val="0"/>
              </a:spcAft>
              <a:buClr>
                <a:schemeClr val="accent1"/>
              </a:buClr>
              <a:buFont typeface="Verdana" pitchFamily="34" charset="0"/>
              <a:buNone/>
              <a:defRPr sz="2800" kern="1200">
                <a:solidFill>
                  <a:schemeClr val="tx1"/>
                </a:solidFill>
                <a:latin typeface="+mn-lt"/>
                <a:ea typeface="+mn-ea"/>
                <a:cs typeface="+mn-cs"/>
              </a:defRPr>
            </a:lvl2pPr>
            <a:lvl3pPr marL="914400" indent="0" algn="ctr" rtl="0" eaLnBrk="0" fontAlgn="base" hangingPunct="0">
              <a:spcBef>
                <a:spcPct val="20000"/>
              </a:spcBef>
              <a:spcAft>
                <a:spcPct val="0"/>
              </a:spcAft>
              <a:buClr>
                <a:schemeClr val="accent2"/>
              </a:buClr>
              <a:buFont typeface="Wingdings 2" pitchFamily="18" charset="2"/>
              <a:buNone/>
              <a:defRPr sz="2400" kern="1200">
                <a:solidFill>
                  <a:schemeClr val="tx1"/>
                </a:solidFill>
                <a:latin typeface="+mn-lt"/>
                <a:ea typeface="+mn-ea"/>
                <a:cs typeface="+mn-cs"/>
              </a:defRPr>
            </a:lvl3pPr>
            <a:lvl4pPr marL="1371600" indent="0" algn="ctr" rtl="0" eaLnBrk="0" fontAlgn="base" hangingPunct="0">
              <a:spcBef>
                <a:spcPct val="20000"/>
              </a:spcBef>
              <a:spcAft>
                <a:spcPct val="0"/>
              </a:spcAft>
              <a:buClr>
                <a:srgbClr val="C32D2E"/>
              </a:buClr>
              <a:buFont typeface="Wingdings 2" pitchFamily="18" charset="2"/>
              <a:buNone/>
              <a:defRPr sz="2000" kern="1200">
                <a:solidFill>
                  <a:schemeClr val="tx1"/>
                </a:solidFill>
                <a:latin typeface="+mn-lt"/>
                <a:ea typeface="+mn-ea"/>
                <a:cs typeface="+mn-cs"/>
              </a:defRPr>
            </a:lvl4pPr>
            <a:lvl5pPr marL="1828800" indent="0" algn="ctr" rtl="0" eaLnBrk="0" fontAlgn="base" hangingPunct="0">
              <a:spcBef>
                <a:spcPct val="20000"/>
              </a:spcBef>
              <a:spcAft>
                <a:spcPct val="0"/>
              </a:spcAft>
              <a:buClr>
                <a:srgbClr val="84AA33"/>
              </a:buClr>
              <a:buFont typeface="Wingdings 2" pitchFamily="18" charset="2"/>
              <a:buNone/>
              <a:defRPr sz="2000" kern="1200">
                <a:solidFill>
                  <a:schemeClr val="tx1"/>
                </a:solidFill>
                <a:latin typeface="+mn-lt"/>
                <a:ea typeface="+mn-ea"/>
                <a:cs typeface="+mn-cs"/>
              </a:defRPr>
            </a:lvl5pPr>
            <a:lvl6pPr marL="2286000" indent="0" algn="ctr" rtl="0" eaLnBrk="1" latinLnBrk="0" hangingPunct="1">
              <a:lnSpc>
                <a:spcPct val="100000"/>
              </a:lnSpc>
              <a:spcBef>
                <a:spcPct val="20000"/>
              </a:spcBef>
              <a:buClr>
                <a:schemeClr val="accent5"/>
              </a:buClr>
              <a:buFont typeface="Wingdings 2"/>
              <a:buNone/>
              <a:defRPr kumimoji="0" sz="2000" kern="1200">
                <a:solidFill>
                  <a:schemeClr val="tx1"/>
                </a:solidFill>
                <a:latin typeface="+mn-lt"/>
                <a:ea typeface="+mn-ea"/>
                <a:cs typeface="+mn-cs"/>
              </a:defRPr>
            </a:lvl6pPr>
            <a:lvl7pPr marL="27432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7pPr>
            <a:lvl8pPr marL="32004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8pPr>
            <a:lvl9pPr marL="36576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9pPr>
            <a:extLst/>
          </a:lstStyle>
          <a:p>
            <a:pPr marL="548640" marR="0" lvl="0" indent="-411480" algn="l" defTabSz="914400" rtl="0" eaLnBrk="1" fontAlgn="auto" latinLnBrk="0" hangingPunct="1">
              <a:lnSpc>
                <a:spcPct val="100000"/>
              </a:lnSpc>
              <a:spcBef>
                <a:spcPts val="600"/>
              </a:spcBef>
              <a:spcAft>
                <a:spcPts val="0"/>
              </a:spcAft>
              <a:buClr>
                <a:prstClr val="black">
                  <a:shade val="95000"/>
                </a:prstClr>
              </a:buClr>
              <a:buSzPct val="80000"/>
              <a:buFont typeface="Wingdings 2"/>
              <a:buChar char=""/>
              <a:tabLst/>
              <a:defRPr/>
            </a:pPr>
            <a:r>
              <a:rPr kumimoji="0" lang="en-US" sz="2600" b="0" i="0" u="none" strike="noStrike" kern="1200" cap="none" spc="0" normalizeH="0" baseline="0" noProof="0" dirty="0">
                <a:ln>
                  <a:noFill/>
                </a:ln>
                <a:solidFill>
                  <a:srgbClr val="4F271C">
                    <a:shade val="30000"/>
                    <a:satMod val="150000"/>
                  </a:srgbClr>
                </a:solidFill>
                <a:effectLst/>
                <a:uLnTx/>
                <a:uFillTx/>
                <a:latin typeface="Gill Sans MT"/>
                <a:ea typeface="+mn-ea"/>
                <a:cs typeface="+mn-cs"/>
              </a:rPr>
              <a:t>Usually </a:t>
            </a:r>
            <a:r>
              <a:rPr kumimoji="0" lang="en-US" sz="2600" b="0" i="0" u="none" strike="noStrike" kern="1200" cap="none" spc="0" normalizeH="0" baseline="0" noProof="0" dirty="0">
                <a:ln>
                  <a:noFill/>
                </a:ln>
                <a:solidFill>
                  <a:srgbClr val="4F271C">
                    <a:lumMod val="60000"/>
                    <a:lumOff val="40000"/>
                  </a:srgbClr>
                </a:solidFill>
                <a:effectLst/>
                <a:uLnTx/>
                <a:uFillTx/>
                <a:latin typeface="Gill Sans MT"/>
                <a:ea typeface="+mn-ea"/>
                <a:cs typeface="+mn-cs"/>
              </a:rPr>
              <a:t>asymptomatic</a:t>
            </a:r>
            <a:r>
              <a:rPr kumimoji="0" lang="en-US" sz="2600" b="0" i="0" u="none" strike="noStrike" kern="1200" cap="none" spc="0" normalizeH="0" baseline="0" noProof="0" dirty="0">
                <a:ln>
                  <a:noFill/>
                </a:ln>
                <a:solidFill>
                  <a:srgbClr val="4F271C">
                    <a:shade val="30000"/>
                    <a:satMod val="150000"/>
                  </a:srgbClr>
                </a:solidFill>
                <a:effectLst/>
                <a:uLnTx/>
                <a:uFillTx/>
                <a:latin typeface="Gill Sans MT"/>
                <a:ea typeface="+mn-ea"/>
                <a:cs typeface="+mn-cs"/>
              </a:rPr>
              <a:t>.</a:t>
            </a:r>
          </a:p>
          <a:p>
            <a:pPr marL="548640" marR="0" lvl="0" indent="-411480" algn="l" defTabSz="914400" rtl="0" eaLnBrk="1" fontAlgn="auto" latinLnBrk="0" hangingPunct="1">
              <a:lnSpc>
                <a:spcPct val="100000"/>
              </a:lnSpc>
              <a:spcBef>
                <a:spcPts val="600"/>
              </a:spcBef>
              <a:spcAft>
                <a:spcPts val="0"/>
              </a:spcAft>
              <a:buClr>
                <a:prstClr val="black">
                  <a:shade val="95000"/>
                </a:prstClr>
              </a:buClr>
              <a:buSzPct val="80000"/>
              <a:buFont typeface="Wingdings 2"/>
              <a:buChar char=""/>
              <a:tabLst/>
              <a:defRPr/>
            </a:pPr>
            <a:r>
              <a:rPr kumimoji="0" lang="en-US" sz="2600" b="0" i="0" u="none" strike="noStrike" kern="1200" cap="none" spc="0" normalizeH="0" baseline="0" noProof="0" dirty="0">
                <a:ln>
                  <a:noFill/>
                </a:ln>
                <a:solidFill>
                  <a:srgbClr val="4F271C">
                    <a:shade val="30000"/>
                    <a:satMod val="150000"/>
                  </a:srgbClr>
                </a:solidFill>
                <a:effectLst/>
                <a:uLnTx/>
                <a:uFillTx/>
                <a:latin typeface="Gill Sans MT"/>
                <a:ea typeface="+mn-ea"/>
                <a:cs typeface="+mn-cs"/>
              </a:rPr>
              <a:t>The classical history of </a:t>
            </a:r>
            <a:r>
              <a:rPr kumimoji="0" lang="en-US" sz="2600" b="0" i="0" u="none" strike="noStrike" kern="1200" cap="none" spc="0" normalizeH="0" baseline="0" noProof="0" dirty="0" err="1">
                <a:ln>
                  <a:noFill/>
                </a:ln>
                <a:solidFill>
                  <a:srgbClr val="4F271C">
                    <a:shade val="30000"/>
                    <a:satMod val="150000"/>
                  </a:srgbClr>
                </a:solidFill>
                <a:effectLst/>
                <a:uLnTx/>
                <a:uFillTx/>
                <a:latin typeface="Gill Sans MT"/>
                <a:ea typeface="+mn-ea"/>
                <a:cs typeface="+mn-cs"/>
              </a:rPr>
              <a:t>wilms</a:t>
            </a:r>
            <a:r>
              <a:rPr kumimoji="0" lang="en-US" sz="2600" b="0" i="0" u="none" strike="noStrike" kern="1200" cap="none" spc="0" normalizeH="0" baseline="0" noProof="0" dirty="0">
                <a:ln>
                  <a:noFill/>
                </a:ln>
                <a:solidFill>
                  <a:srgbClr val="4F271C">
                    <a:shade val="30000"/>
                    <a:satMod val="150000"/>
                  </a:srgbClr>
                </a:solidFill>
                <a:effectLst/>
                <a:uLnTx/>
                <a:uFillTx/>
                <a:latin typeface="Gill Sans MT"/>
                <a:ea typeface="+mn-ea"/>
                <a:cs typeface="+mn-cs"/>
              </a:rPr>
              <a:t> tumor is an </a:t>
            </a:r>
            <a:r>
              <a:rPr kumimoji="0" lang="en-US" sz="2600" b="0" i="0" u="none" strike="noStrike" kern="1200" cap="none" spc="0" normalizeH="0" baseline="0" noProof="0" dirty="0">
                <a:ln>
                  <a:noFill/>
                </a:ln>
                <a:solidFill>
                  <a:srgbClr val="4F271C">
                    <a:lumMod val="60000"/>
                    <a:lumOff val="40000"/>
                  </a:srgbClr>
                </a:solidFill>
                <a:effectLst/>
                <a:uLnTx/>
                <a:uFillTx/>
                <a:latin typeface="Gill Sans MT"/>
                <a:ea typeface="+mn-ea"/>
                <a:cs typeface="+mn-cs"/>
              </a:rPr>
              <a:t>abdominal mass</a:t>
            </a:r>
            <a:r>
              <a:rPr kumimoji="0" lang="en-US" sz="2600" b="0" i="0" u="none" strike="noStrike" kern="1200" cap="none" spc="0" normalizeH="0" baseline="0" noProof="0" dirty="0">
                <a:ln>
                  <a:noFill/>
                </a:ln>
                <a:solidFill>
                  <a:srgbClr val="4F271C">
                    <a:shade val="30000"/>
                    <a:satMod val="150000"/>
                  </a:srgbClr>
                </a:solidFill>
                <a:effectLst/>
                <a:uLnTx/>
                <a:uFillTx/>
                <a:latin typeface="Gill Sans MT"/>
                <a:ea typeface="+mn-ea"/>
                <a:cs typeface="+mn-cs"/>
              </a:rPr>
              <a:t> which the mother can notice it </a:t>
            </a:r>
            <a:r>
              <a:rPr kumimoji="0" lang="en-US" sz="2600" b="0" i="0" u="none" strike="noStrike" kern="1200" cap="none" spc="0" normalizeH="0" baseline="0" noProof="0" dirty="0">
                <a:ln>
                  <a:noFill/>
                </a:ln>
                <a:solidFill>
                  <a:srgbClr val="4F271C">
                    <a:lumMod val="60000"/>
                    <a:lumOff val="40000"/>
                  </a:srgbClr>
                </a:solidFill>
                <a:effectLst/>
                <a:uLnTx/>
                <a:uFillTx/>
                <a:latin typeface="Gill Sans MT"/>
                <a:ea typeface="+mn-ea"/>
                <a:cs typeface="+mn-cs"/>
              </a:rPr>
              <a:t>during dressing or bathing.</a:t>
            </a:r>
          </a:p>
          <a:p>
            <a:pPr marL="548640" marR="0" lvl="0" indent="-411480" algn="l" defTabSz="914400" rtl="0" eaLnBrk="1" fontAlgn="auto" latinLnBrk="0" hangingPunct="1">
              <a:lnSpc>
                <a:spcPct val="100000"/>
              </a:lnSpc>
              <a:spcBef>
                <a:spcPts val="600"/>
              </a:spcBef>
              <a:spcAft>
                <a:spcPts val="0"/>
              </a:spcAft>
              <a:buClr>
                <a:prstClr val="black">
                  <a:shade val="95000"/>
                </a:prstClr>
              </a:buClr>
              <a:buSzPct val="80000"/>
              <a:buFont typeface="Wingdings 2"/>
              <a:buChar char=""/>
              <a:tabLst/>
              <a:defRPr/>
            </a:pPr>
            <a:r>
              <a:rPr kumimoji="0" lang="en-US" sz="2600" b="0" i="0" u="none" strike="noStrike" kern="1200" cap="none" spc="0" normalizeH="0" baseline="0" noProof="0" dirty="0">
                <a:ln>
                  <a:noFill/>
                </a:ln>
                <a:solidFill>
                  <a:srgbClr val="4F271C">
                    <a:shade val="30000"/>
                    <a:satMod val="150000"/>
                  </a:srgbClr>
                </a:solidFill>
                <a:effectLst/>
                <a:uLnTx/>
                <a:uFillTx/>
                <a:latin typeface="Gill Sans MT"/>
                <a:ea typeface="+mn-ea"/>
                <a:cs typeface="+mn-cs"/>
              </a:rPr>
              <a:t>The abdominal mass should be carefully examined. Palpating a mass too vigorously could lead to the rupture of a large tumor into the peritoneal cavity.</a:t>
            </a:r>
          </a:p>
          <a:p>
            <a:pPr marL="548640" marR="0" lvl="0" indent="-411480" algn="l" defTabSz="914400" rtl="0" eaLnBrk="1" fontAlgn="auto" latinLnBrk="0" hangingPunct="1">
              <a:lnSpc>
                <a:spcPct val="100000"/>
              </a:lnSpc>
              <a:spcBef>
                <a:spcPts val="600"/>
              </a:spcBef>
              <a:spcAft>
                <a:spcPts val="0"/>
              </a:spcAft>
              <a:buClr>
                <a:prstClr val="black">
                  <a:shade val="95000"/>
                </a:prstClr>
              </a:buClr>
              <a:buSzPct val="80000"/>
              <a:buFont typeface="Wingdings 2"/>
              <a:buChar char=""/>
              <a:tabLst/>
              <a:defRPr/>
            </a:pPr>
            <a:r>
              <a:rPr kumimoji="0" lang="en-US" sz="2600" b="0" i="0" u="none" strike="noStrike" kern="1200" cap="none" spc="0" normalizeH="0" baseline="0" noProof="0" dirty="0">
                <a:ln>
                  <a:noFill/>
                </a:ln>
                <a:solidFill>
                  <a:srgbClr val="4F271C">
                    <a:shade val="30000"/>
                    <a:satMod val="150000"/>
                  </a:srgbClr>
                </a:solidFill>
                <a:effectLst/>
                <a:uLnTx/>
                <a:uFillTx/>
                <a:latin typeface="Gill Sans MT"/>
                <a:ea typeface="+mn-ea"/>
                <a:cs typeface="+mn-cs"/>
              </a:rPr>
              <a:t> Pay special attention to features of those syndromes (WAGR syndrome and [BWS]) associated with Wilms tumor like </a:t>
            </a:r>
            <a:r>
              <a:rPr kumimoji="0" lang="en-US" sz="2600" b="0" i="0" u="none" strike="noStrike" kern="1200" cap="none" spc="0" normalizeH="0" baseline="0" noProof="0" dirty="0">
                <a:ln>
                  <a:noFill/>
                </a:ln>
                <a:solidFill>
                  <a:srgbClr val="0070C0"/>
                </a:solidFill>
                <a:effectLst/>
                <a:uLnTx/>
                <a:uFillTx/>
                <a:latin typeface="Gill Sans MT"/>
                <a:ea typeface="+mn-ea"/>
                <a:cs typeface="+mn-cs"/>
              </a:rPr>
              <a:t>: aniridia, genitourinary malformations, and signs of overgrowth</a:t>
            </a:r>
            <a:r>
              <a:rPr kumimoji="0" lang="en-US" sz="2600" b="0" i="0" u="none" strike="noStrike" kern="1200" cap="none" spc="0" normalizeH="0" baseline="0" noProof="0" dirty="0">
                <a:ln>
                  <a:noFill/>
                </a:ln>
                <a:solidFill>
                  <a:srgbClr val="4F271C">
                    <a:shade val="30000"/>
                    <a:satMod val="150000"/>
                  </a:srgbClr>
                </a:solidFill>
                <a:effectLst/>
                <a:uLnTx/>
                <a:uFillTx/>
                <a:latin typeface="Gill Sans MT"/>
                <a:ea typeface="+mn-ea"/>
                <a:cs typeface="+mn-cs"/>
              </a:rPr>
              <a:t>)</a:t>
            </a:r>
          </a:p>
          <a:p>
            <a:pPr marL="548640" marR="0" lvl="0" indent="-411480" algn="l" defTabSz="914400" rtl="0" eaLnBrk="1" fontAlgn="auto" latinLnBrk="0" hangingPunct="1">
              <a:lnSpc>
                <a:spcPct val="100000"/>
              </a:lnSpc>
              <a:spcBef>
                <a:spcPts val="600"/>
              </a:spcBef>
              <a:spcAft>
                <a:spcPts val="0"/>
              </a:spcAft>
              <a:buClr>
                <a:prstClr val="black">
                  <a:shade val="95000"/>
                </a:prstClr>
              </a:buClr>
              <a:buSzPct val="80000"/>
              <a:buFont typeface="Wingdings 2"/>
              <a:buNone/>
              <a:tabLst/>
              <a:defRPr/>
            </a:pPr>
            <a:endParaRPr kumimoji="0" lang="ar-JO" sz="2600" b="0" i="0" u="none" strike="noStrike" kern="1200" cap="none" spc="0" normalizeH="0" baseline="0" noProof="0" dirty="0">
              <a:ln>
                <a:noFill/>
              </a:ln>
              <a:solidFill>
                <a:srgbClr val="4F271C">
                  <a:shade val="30000"/>
                  <a:satMod val="150000"/>
                </a:srgbClr>
              </a:solidFill>
              <a:effectLst/>
              <a:uLnTx/>
              <a:uFillTx/>
              <a:latin typeface="Gill Sans MT"/>
              <a:ea typeface="+mn-ea"/>
            </a:endParaRPr>
          </a:p>
        </p:txBody>
      </p:sp>
    </p:spTree>
    <p:extLst>
      <p:ext uri="{BB962C8B-B14F-4D97-AF65-F5344CB8AC3E}">
        <p14:creationId xmlns:p14="http://schemas.microsoft.com/office/powerpoint/2010/main" val="42713947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77500" lnSpcReduction="20000"/>
          </a:bodyPr>
          <a:lstStyle/>
          <a:p>
            <a:pPr marL="514350" indent="-514350" eaLnBrk="1" fontAlgn="auto" hangingPunct="1">
              <a:spcAft>
                <a:spcPts val="0"/>
              </a:spcAft>
              <a:buClr>
                <a:schemeClr val="tx1">
                  <a:shade val="95000"/>
                </a:schemeClr>
              </a:buClr>
              <a:buFont typeface="+mj-lt"/>
              <a:buAutoNum type="arabicPeriod"/>
              <a:defRPr/>
            </a:pPr>
            <a:r>
              <a:rPr lang="en-US" dirty="0"/>
              <a:t>CBC</a:t>
            </a:r>
          </a:p>
          <a:p>
            <a:pPr marL="514350" indent="-514350" eaLnBrk="1" fontAlgn="auto" hangingPunct="1">
              <a:spcAft>
                <a:spcPts val="0"/>
              </a:spcAft>
              <a:buClr>
                <a:schemeClr val="tx1">
                  <a:shade val="95000"/>
                </a:schemeClr>
              </a:buClr>
              <a:buFont typeface="Wingdings 2"/>
              <a:buNone/>
              <a:defRPr/>
            </a:pPr>
            <a:endParaRPr lang="en-US" dirty="0"/>
          </a:p>
          <a:p>
            <a:pPr marL="514350" indent="-514350" eaLnBrk="1" fontAlgn="auto" hangingPunct="1">
              <a:spcAft>
                <a:spcPts val="0"/>
              </a:spcAft>
              <a:buClr>
                <a:schemeClr val="tx1">
                  <a:shade val="95000"/>
                </a:schemeClr>
              </a:buClr>
              <a:buFont typeface="+mj-lt"/>
              <a:buAutoNum type="arabicPeriod"/>
              <a:defRPr/>
            </a:pPr>
            <a:r>
              <a:rPr lang="en-US" dirty="0"/>
              <a:t>Chemistry profile - Including kidney function tests and  routine measurements of electrolytes and calcium</a:t>
            </a:r>
          </a:p>
          <a:p>
            <a:pPr marL="514350" indent="-514350" eaLnBrk="1" fontAlgn="auto" hangingPunct="1">
              <a:spcAft>
                <a:spcPts val="0"/>
              </a:spcAft>
              <a:buClr>
                <a:schemeClr val="tx1">
                  <a:shade val="95000"/>
                </a:schemeClr>
              </a:buClr>
              <a:buFont typeface="+mj-lt"/>
              <a:buAutoNum type="arabicPeriod"/>
              <a:defRPr/>
            </a:pPr>
            <a:endParaRPr lang="en-US" dirty="0"/>
          </a:p>
          <a:p>
            <a:pPr marL="514350" indent="-514350" eaLnBrk="1" fontAlgn="auto" hangingPunct="1">
              <a:spcAft>
                <a:spcPts val="0"/>
              </a:spcAft>
              <a:buClr>
                <a:schemeClr val="tx1">
                  <a:shade val="95000"/>
                </a:schemeClr>
              </a:buClr>
              <a:buFont typeface="+mj-lt"/>
              <a:buAutoNum type="arabicPeriod"/>
              <a:defRPr/>
            </a:pPr>
            <a:r>
              <a:rPr lang="en-US" dirty="0"/>
              <a:t>Urinalysis</a:t>
            </a:r>
          </a:p>
          <a:p>
            <a:pPr marL="514350" indent="-514350" eaLnBrk="1" fontAlgn="auto" hangingPunct="1">
              <a:spcAft>
                <a:spcPts val="0"/>
              </a:spcAft>
              <a:buClr>
                <a:schemeClr val="tx1">
                  <a:shade val="95000"/>
                </a:schemeClr>
              </a:buClr>
              <a:buFont typeface="+mj-lt"/>
              <a:buAutoNum type="arabicPeriod"/>
              <a:defRPr/>
            </a:pPr>
            <a:endParaRPr lang="en-US" dirty="0"/>
          </a:p>
          <a:p>
            <a:pPr marL="514350" indent="-514350" eaLnBrk="1" fontAlgn="auto" hangingPunct="1">
              <a:spcAft>
                <a:spcPts val="0"/>
              </a:spcAft>
              <a:buClr>
                <a:schemeClr val="tx1">
                  <a:shade val="95000"/>
                </a:schemeClr>
              </a:buClr>
              <a:buFont typeface="+mj-lt"/>
              <a:buAutoNum type="arabicPeriod"/>
              <a:defRPr/>
            </a:pPr>
            <a:r>
              <a:rPr lang="en-US" dirty="0"/>
              <a:t>Coagulation studies ~ (acquired von </a:t>
            </a:r>
            <a:r>
              <a:rPr lang="en-US" dirty="0" err="1"/>
              <a:t>Willebrand</a:t>
            </a:r>
            <a:r>
              <a:rPr lang="en-US" dirty="0"/>
              <a:t> syndrome)</a:t>
            </a:r>
          </a:p>
          <a:p>
            <a:pPr marL="514350" indent="-514350" eaLnBrk="1" fontAlgn="auto" hangingPunct="1">
              <a:spcAft>
                <a:spcPts val="0"/>
              </a:spcAft>
              <a:buClr>
                <a:schemeClr val="tx1">
                  <a:shade val="95000"/>
                </a:schemeClr>
              </a:buClr>
              <a:buFont typeface="+mj-lt"/>
              <a:buAutoNum type="arabicPeriod"/>
              <a:defRPr/>
            </a:pPr>
            <a:endParaRPr lang="en-US" dirty="0"/>
          </a:p>
          <a:p>
            <a:pPr marL="514350" indent="-514350" eaLnBrk="1" fontAlgn="auto" hangingPunct="1">
              <a:spcAft>
                <a:spcPts val="0"/>
              </a:spcAft>
              <a:buClr>
                <a:schemeClr val="tx1">
                  <a:shade val="95000"/>
                </a:schemeClr>
              </a:buClr>
              <a:buFont typeface="+mj-lt"/>
              <a:buAutoNum type="arabicPeriod"/>
              <a:defRPr/>
            </a:pPr>
            <a:r>
              <a:rPr lang="en-US" dirty="0" err="1"/>
              <a:t>Cytogenetics</a:t>
            </a:r>
            <a:r>
              <a:rPr lang="en-US" dirty="0"/>
              <a:t> studies, including 1p and 16q deletion</a:t>
            </a:r>
          </a:p>
          <a:p>
            <a:pPr marL="514350" indent="-514350" eaLnBrk="1" fontAlgn="auto" hangingPunct="1">
              <a:spcAft>
                <a:spcPts val="0"/>
              </a:spcAft>
              <a:buClr>
                <a:schemeClr val="tx1">
                  <a:shade val="95000"/>
                </a:schemeClr>
              </a:buClr>
              <a:buFont typeface="+mj-lt"/>
              <a:buAutoNum type="arabicPeriod"/>
              <a:defRPr/>
            </a:pPr>
            <a:endParaRPr lang="ar-JO" dirty="0"/>
          </a:p>
        </p:txBody>
      </p:sp>
      <p:sp>
        <p:nvSpPr>
          <p:cNvPr id="4" name="Rectangle 3">
            <a:extLst>
              <a:ext uri="{FF2B5EF4-FFF2-40B4-BE49-F238E27FC236}">
                <a16:creationId xmlns:a16="http://schemas.microsoft.com/office/drawing/2014/main" id="{CA34005C-3C81-4A8C-9405-8B6F877E00C7}"/>
              </a:ext>
            </a:extLst>
          </p:cNvPr>
          <p:cNvSpPr/>
          <p:nvPr/>
        </p:nvSpPr>
        <p:spPr>
          <a:xfrm>
            <a:off x="1024128" y="190501"/>
            <a:ext cx="7662672"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31550" cmpd="sng">
                  <a:gradFill>
                    <a:gsLst>
                      <a:gs pos="25000">
                        <a:srgbClr val="3891A7">
                          <a:shade val="25000"/>
                          <a:satMod val="190000"/>
                        </a:srgbClr>
                      </a:gs>
                      <a:gs pos="80000">
                        <a:srgbClr val="3891A7">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highlight>
                  <a:srgbClr val="FFFF00"/>
                </a:highlight>
                <a:uLnTx/>
                <a:uFillTx/>
                <a:latin typeface="Gill Sans MT"/>
                <a:ea typeface="+mn-ea"/>
                <a:cs typeface="Arial" charset="0"/>
              </a:rPr>
              <a:t>Labs investigations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pPr eaLnBrk="1" fontAlgn="auto" hangingPunct="1">
              <a:spcAft>
                <a:spcPts val="0"/>
              </a:spcAft>
              <a:defRPr/>
            </a:pPr>
            <a:r>
              <a:rPr lang="en-US" dirty="0">
                <a:solidFill>
                  <a:srgbClr val="FF0000"/>
                </a:solidFill>
              </a:rPr>
              <a:t>Imaging </a:t>
            </a:r>
            <a:endParaRPr lang="ar-JO" dirty="0">
              <a:solidFill>
                <a:srgbClr val="FF0000"/>
              </a:solidFill>
            </a:endParaRPr>
          </a:p>
        </p:txBody>
      </p:sp>
      <p:sp>
        <p:nvSpPr>
          <p:cNvPr id="3" name="عنصر نائب للمحتوى 2"/>
          <p:cNvSpPr>
            <a:spLocks noGrp="1"/>
          </p:cNvSpPr>
          <p:nvPr>
            <p:ph idx="1"/>
          </p:nvPr>
        </p:nvSpPr>
        <p:spPr/>
        <p:txBody>
          <a:bodyPr>
            <a:normAutofit lnSpcReduction="10000"/>
          </a:bodyPr>
          <a:lstStyle/>
          <a:p>
            <a:pPr marL="548640" indent="-411480" eaLnBrk="1" fontAlgn="auto" hangingPunct="1">
              <a:spcAft>
                <a:spcPts val="0"/>
              </a:spcAft>
              <a:buClr>
                <a:schemeClr val="tx1">
                  <a:shade val="95000"/>
                </a:schemeClr>
              </a:buClr>
              <a:buFont typeface="Wingdings 2"/>
              <a:buChar char=""/>
              <a:defRPr/>
            </a:pPr>
            <a:r>
              <a:rPr lang="en-US" dirty="0"/>
              <a:t>The diagnosis is usually made by imaging studies and confirmed by histology at the time of </a:t>
            </a:r>
            <a:r>
              <a:rPr lang="en-US" dirty="0" err="1"/>
              <a:t>nephrectomy</a:t>
            </a:r>
            <a:r>
              <a:rPr lang="en-US" dirty="0"/>
              <a:t>. </a:t>
            </a:r>
          </a:p>
          <a:p>
            <a:pPr marL="548640" indent="-411480" eaLnBrk="1" fontAlgn="auto" hangingPunct="1">
              <a:spcAft>
                <a:spcPts val="0"/>
              </a:spcAft>
              <a:buClr>
                <a:schemeClr val="tx1">
                  <a:shade val="95000"/>
                </a:schemeClr>
              </a:buClr>
              <a:buFont typeface="Wingdings 2"/>
              <a:buChar char=""/>
              <a:defRPr/>
            </a:pPr>
            <a:r>
              <a:rPr lang="en-US" dirty="0"/>
              <a:t>Imaging is required to determine the extent of the mass; to assess for bilateral disease, venous invasion, and metastases; and to confirm contralateral renal function.</a:t>
            </a:r>
          </a:p>
          <a:p>
            <a:pPr marL="548640" indent="-411480" eaLnBrk="1" fontAlgn="auto" hangingPunct="1">
              <a:spcAft>
                <a:spcPts val="0"/>
              </a:spcAft>
              <a:buClr>
                <a:schemeClr val="tx1">
                  <a:shade val="95000"/>
                </a:schemeClr>
              </a:buClr>
              <a:buFont typeface="Wingdings 2"/>
              <a:buChar char=""/>
              <a:defRPr/>
            </a:pPr>
            <a:r>
              <a:rPr lang="en-US" b="1" dirty="0">
                <a:solidFill>
                  <a:srgbClr val="FF0000"/>
                </a:solidFill>
              </a:rPr>
              <a:t>Renal </a:t>
            </a:r>
            <a:r>
              <a:rPr lang="en-US" b="1" dirty="0" err="1">
                <a:solidFill>
                  <a:srgbClr val="FF0000"/>
                </a:solidFill>
              </a:rPr>
              <a:t>ultrasonography</a:t>
            </a:r>
            <a:r>
              <a:rPr lang="en-US" dirty="0"/>
              <a:t> is often the initial study</a:t>
            </a:r>
          </a:p>
          <a:p>
            <a:pPr marL="548640" indent="-411480" eaLnBrk="1" fontAlgn="auto" hangingPunct="1">
              <a:spcAft>
                <a:spcPts val="0"/>
              </a:spcAft>
              <a:buClr>
                <a:schemeClr val="tx1">
                  <a:shade val="95000"/>
                </a:schemeClr>
              </a:buClr>
              <a:buFont typeface="Wingdings 2"/>
              <a:buChar char=""/>
              <a:defRPr/>
            </a:pPr>
            <a:endParaRPr lang="ar-JO"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105716" y="2924968"/>
            <a:ext cx="2786062" cy="3286125"/>
          </a:xfrm>
          <a:solidFill>
            <a:schemeClr val="accent4">
              <a:lumMod val="20000"/>
              <a:lumOff val="80000"/>
            </a:schemeClr>
          </a:solidFill>
        </p:spPr>
        <p:txBody>
          <a:bodyPr>
            <a:noAutofit/>
          </a:bodyPr>
          <a:lstStyle/>
          <a:p>
            <a:pPr eaLnBrk="1" fontAlgn="auto" hangingPunct="1">
              <a:spcAft>
                <a:spcPts val="0"/>
              </a:spcAft>
              <a:defRPr/>
            </a:pPr>
            <a:r>
              <a:rPr lang="en-US" sz="2800" dirty="0">
                <a:solidFill>
                  <a:schemeClr val="tx2">
                    <a:satMod val="130000"/>
                  </a:schemeClr>
                </a:solidFill>
              </a:rPr>
              <a:t> Image of the right kidney demonstrating the tumor extending from the mid-lower pole. </a:t>
            </a:r>
            <a:endParaRPr lang="ar-JO" sz="2800" dirty="0">
              <a:solidFill>
                <a:schemeClr val="tx2">
                  <a:satMod val="130000"/>
                </a:schemeClr>
              </a:solidFill>
            </a:endParaRPr>
          </a:p>
        </p:txBody>
      </p:sp>
      <p:pic>
        <p:nvPicPr>
          <p:cNvPr id="29698" name="Picture 2" descr="C:\Users\ACER\Desktop\wilms\7348298.jpg"/>
          <p:cNvPicPr>
            <a:picLocks noGrp="1" noChangeAspect="1" noChangeArrowheads="1"/>
          </p:cNvPicPr>
          <p:nvPr>
            <p:ph idx="1"/>
          </p:nvPr>
        </p:nvPicPr>
        <p:blipFill>
          <a:blip r:embed="rId2"/>
          <a:srcRect/>
          <a:stretch>
            <a:fillRect/>
          </a:stretch>
        </p:blipFill>
        <p:spPr>
          <a:xfrm>
            <a:off x="145066" y="2500311"/>
            <a:ext cx="5786438" cy="4135437"/>
          </a:xfrm>
          <a:ln w="38100">
            <a:solidFill>
              <a:srgbClr val="92D050"/>
            </a:solidFill>
            <a:prstDash val="dash"/>
          </a:ln>
        </p:spPr>
      </p:pic>
      <p:sp>
        <p:nvSpPr>
          <p:cNvPr id="29699" name="مربع نص 5"/>
          <p:cNvSpPr txBox="1">
            <a:spLocks noChangeArrowheads="1"/>
          </p:cNvSpPr>
          <p:nvPr/>
        </p:nvSpPr>
        <p:spPr bwMode="auto">
          <a:xfrm>
            <a:off x="990600" y="214313"/>
            <a:ext cx="7867650" cy="1938337"/>
          </a:xfrm>
          <a:prstGeom prst="rect">
            <a:avLst/>
          </a:prstGeom>
          <a:noFill/>
          <a:ln w="28575">
            <a:solidFill>
              <a:srgbClr val="FFFF00"/>
            </a:solidFill>
            <a:prstDash val="lgDash"/>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Book Antiqua" pitchFamily="18" charset="0"/>
                <a:ea typeface="+mn-ea"/>
                <a:cs typeface="Arial" charset="0"/>
              </a:rPr>
              <a:t>**</a:t>
            </a:r>
            <a:r>
              <a:rPr kumimoji="0" lang="en-US" sz="2000" b="1" i="0" u="none" strike="noStrike" kern="1200" cap="none" spc="0" normalizeH="0" baseline="0" noProof="0" dirty="0">
                <a:ln>
                  <a:noFill/>
                </a:ln>
                <a:solidFill>
                  <a:prstClr val="black"/>
                </a:solidFill>
                <a:effectLst/>
                <a:uLnTx/>
                <a:uFillTx/>
                <a:latin typeface="Book Antiqua" pitchFamily="18" charset="0"/>
                <a:ea typeface="+mn-ea"/>
                <a:cs typeface="Arial" charset="0"/>
              </a:rPr>
              <a:t> It helping  in determine the patency of the inferior vena  cava. When a tumor is identified in the vessel, the proximal extent of the thrombus must be established prior to surgery, because of possible extension of the tumor to the right atrium..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Book Antiqua" pitchFamily="18" charset="0"/>
                <a:ea typeface="+mn-ea"/>
                <a:cs typeface="Arial" charset="0"/>
              </a:rPr>
              <a:t>**</a:t>
            </a:r>
            <a:r>
              <a:rPr kumimoji="0" lang="en-US" sz="2000" b="1" i="0" u="none" strike="noStrike" kern="1200" cap="none" spc="0" normalizeH="0" baseline="0" noProof="0" dirty="0">
                <a:ln>
                  <a:noFill/>
                </a:ln>
                <a:solidFill>
                  <a:prstClr val="black"/>
                </a:solidFill>
                <a:effectLst/>
                <a:uLnTx/>
                <a:uFillTx/>
                <a:latin typeface="Book Antiqua" pitchFamily="18" charset="0"/>
                <a:ea typeface="+mn-ea"/>
                <a:cs typeface="Arial" charset="0"/>
              </a:rPr>
              <a:t> Doppler USG helps to exclude </a:t>
            </a:r>
            <a:r>
              <a:rPr kumimoji="0" lang="en-US" sz="2000" b="1" i="0" u="none" strike="noStrike" kern="1200" cap="none" spc="0" normalizeH="0" baseline="0" noProof="0" dirty="0" err="1">
                <a:ln>
                  <a:noFill/>
                </a:ln>
                <a:solidFill>
                  <a:prstClr val="black"/>
                </a:solidFill>
                <a:effectLst/>
                <a:uLnTx/>
                <a:uFillTx/>
                <a:latin typeface="Book Antiqua" pitchFamily="18" charset="0"/>
                <a:ea typeface="+mn-ea"/>
                <a:cs typeface="Arial" charset="0"/>
              </a:rPr>
              <a:t>intracaval</a:t>
            </a:r>
            <a:r>
              <a:rPr kumimoji="0" lang="en-US" sz="2000" b="1" i="0" u="none" strike="noStrike" kern="1200" cap="none" spc="0" normalizeH="0" baseline="0" noProof="0" dirty="0">
                <a:ln>
                  <a:noFill/>
                </a:ln>
                <a:solidFill>
                  <a:prstClr val="black"/>
                </a:solidFill>
                <a:effectLst/>
                <a:uLnTx/>
                <a:uFillTx/>
                <a:latin typeface="Book Antiqua" pitchFamily="18" charset="0"/>
                <a:ea typeface="+mn-ea"/>
                <a:cs typeface="Arial" charset="0"/>
              </a:rPr>
              <a:t> tumor extension, &amp; its proximal   extent</a:t>
            </a:r>
            <a:endParaRPr kumimoji="0" lang="ar-JO" sz="2000" b="1" i="0" u="none" strike="noStrike" kern="1200" cap="none" spc="0" normalizeH="0" baseline="0" noProof="0" dirty="0">
              <a:ln>
                <a:noFill/>
              </a:ln>
              <a:solidFill>
                <a:prstClr val="black"/>
              </a:solidFill>
              <a:effectLst/>
              <a:uLnTx/>
              <a:uFillTx/>
              <a:latin typeface="Book Antiqua" pitchFamily="18" charset="0"/>
              <a:ea typeface="+mn-ea"/>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429250" y="2071688"/>
            <a:ext cx="3471863" cy="3071812"/>
          </a:xfrm>
          <a:solidFill>
            <a:schemeClr val="accent3">
              <a:lumMod val="40000"/>
              <a:lumOff val="60000"/>
            </a:schemeClr>
          </a:solidFill>
          <a:ln w="12700">
            <a:solidFill>
              <a:schemeClr val="tx1"/>
            </a:solidFill>
          </a:ln>
        </p:spPr>
        <p:txBody>
          <a:bodyPr>
            <a:noAutofit/>
          </a:bodyPr>
          <a:lstStyle/>
          <a:p>
            <a:pPr eaLnBrk="1" fontAlgn="auto" hangingPunct="1">
              <a:spcAft>
                <a:spcPts val="0"/>
              </a:spcAft>
              <a:defRPr/>
            </a:pPr>
            <a:br>
              <a:rPr lang="en-US" sz="2800" dirty="0">
                <a:solidFill>
                  <a:schemeClr val="tx2">
                    <a:satMod val="130000"/>
                  </a:schemeClr>
                </a:solidFill>
              </a:rPr>
            </a:br>
            <a:r>
              <a:rPr lang="en-US" sz="2800" dirty="0">
                <a:solidFill>
                  <a:schemeClr val="tx2">
                    <a:satMod val="130000"/>
                  </a:schemeClr>
                </a:solidFill>
              </a:rPr>
              <a:t>Abdominal x-ray demonstrates a soft tissue opacity in the left upper quadrant, displacing adjacent loops of bowel. </a:t>
            </a:r>
            <a:br>
              <a:rPr lang="en-US" sz="2800" dirty="0">
                <a:solidFill>
                  <a:schemeClr val="tx2">
                    <a:satMod val="130000"/>
                  </a:schemeClr>
                </a:solidFill>
              </a:rPr>
            </a:br>
            <a:endParaRPr lang="ar-JO" sz="2800" dirty="0">
              <a:solidFill>
                <a:schemeClr val="tx2">
                  <a:satMod val="130000"/>
                </a:schemeClr>
              </a:solidFill>
            </a:endParaRPr>
          </a:p>
        </p:txBody>
      </p:sp>
      <p:pic>
        <p:nvPicPr>
          <p:cNvPr id="30722" name="Picture 2" descr="C:\Users\ACER\Desktop\wilms\d0e7b2317208e3d963611a7a4e3269_jumbo.jpg"/>
          <p:cNvPicPr>
            <a:picLocks noGrp="1" noChangeAspect="1" noChangeArrowheads="1"/>
          </p:cNvPicPr>
          <p:nvPr>
            <p:ph idx="1"/>
          </p:nvPr>
        </p:nvPicPr>
        <p:blipFill>
          <a:blip r:embed="rId2"/>
          <a:srcRect/>
          <a:stretch>
            <a:fillRect/>
          </a:stretch>
        </p:blipFill>
        <p:spPr>
          <a:xfrm>
            <a:off x="428625" y="785813"/>
            <a:ext cx="4857750" cy="5500687"/>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71750" y="214313"/>
            <a:ext cx="3643313" cy="928687"/>
          </a:xfrm>
          <a:solidFill>
            <a:schemeClr val="accent2">
              <a:lumMod val="20000"/>
              <a:lumOff val="80000"/>
            </a:schemeClr>
          </a:solidFill>
          <a:ln w="38100">
            <a:solidFill>
              <a:schemeClr val="tx1"/>
            </a:solidFill>
          </a:ln>
        </p:spPr>
        <p:txBody>
          <a:bodyPr/>
          <a:lstStyle/>
          <a:p>
            <a:pPr eaLnBrk="1" fontAlgn="auto" hangingPunct="1">
              <a:spcAft>
                <a:spcPts val="0"/>
              </a:spcAft>
              <a:defRPr/>
            </a:pPr>
            <a:r>
              <a:rPr lang="en-US" dirty="0">
                <a:solidFill>
                  <a:srgbClr val="FF0000"/>
                </a:solidFill>
              </a:rPr>
              <a:t>CT-scan </a:t>
            </a:r>
            <a:endParaRPr lang="ar-JO" dirty="0">
              <a:solidFill>
                <a:srgbClr val="FF0000"/>
              </a:solidFill>
            </a:endParaRPr>
          </a:p>
        </p:txBody>
      </p:sp>
      <p:sp>
        <p:nvSpPr>
          <p:cNvPr id="31746" name="عنصر نائب للمحتوى 2"/>
          <p:cNvSpPr>
            <a:spLocks noGrp="1"/>
          </p:cNvSpPr>
          <p:nvPr>
            <p:ph idx="1"/>
          </p:nvPr>
        </p:nvSpPr>
        <p:spPr>
          <a:xfrm>
            <a:off x="990600" y="1357313"/>
            <a:ext cx="7939088" cy="5072062"/>
          </a:xfrm>
        </p:spPr>
        <p:txBody>
          <a:bodyPr/>
          <a:lstStyle/>
          <a:p>
            <a:pPr eaLnBrk="1" hangingPunct="1"/>
            <a:r>
              <a:rPr lang="en-US" dirty="0"/>
              <a:t>helps to determine origin of the tumor, lymph</a:t>
            </a:r>
          </a:p>
          <a:p>
            <a:pPr eaLnBrk="1" hangingPunct="1">
              <a:buFont typeface="Wingdings 2" pitchFamily="18" charset="2"/>
              <a:buNone/>
            </a:pPr>
            <a:r>
              <a:rPr lang="en-US" dirty="0"/>
              <a:t>    node involvement, bilateral kidney involvement, invasion into major vessels (IVC), and liver metastases.</a:t>
            </a:r>
          </a:p>
          <a:p>
            <a:pPr eaLnBrk="1" hangingPunct="1"/>
            <a:r>
              <a:rPr lang="en-US" dirty="0"/>
              <a:t>CT chest to rule out lung and liver metastasis</a:t>
            </a:r>
            <a:endParaRPr lang="ar-JO" dirty="0">
              <a:ea typeface="Majalla U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eaLnBrk="1" fontAlgn="auto" hangingPunct="1">
              <a:spcAft>
                <a:spcPts val="0"/>
              </a:spcAft>
              <a:defRPr/>
            </a:pPr>
            <a:endParaRPr lang="ar-JO">
              <a:solidFill>
                <a:schemeClr val="tx2">
                  <a:satMod val="130000"/>
                </a:schemeClr>
              </a:solidFill>
            </a:endParaRPr>
          </a:p>
        </p:txBody>
      </p:sp>
      <p:sp>
        <p:nvSpPr>
          <p:cNvPr id="3" name="عنصر نائب للمحتوى 2"/>
          <p:cNvSpPr>
            <a:spLocks noGrp="1"/>
          </p:cNvSpPr>
          <p:nvPr>
            <p:ph idx="1"/>
          </p:nvPr>
        </p:nvSpPr>
        <p:spPr>
          <a:xfrm>
            <a:off x="4786313" y="1600200"/>
            <a:ext cx="3900487" cy="4043363"/>
          </a:xfrm>
          <a:solidFill>
            <a:schemeClr val="accent4">
              <a:lumMod val="20000"/>
              <a:lumOff val="80000"/>
            </a:schemeClr>
          </a:solidFill>
          <a:ln w="28575">
            <a:solidFill>
              <a:srgbClr val="FF0000"/>
            </a:solidFill>
          </a:ln>
        </p:spPr>
        <p:txBody>
          <a:bodyPr>
            <a:normAutofit fontScale="77500" lnSpcReduction="20000"/>
          </a:bodyPr>
          <a:lstStyle/>
          <a:p>
            <a:pPr marL="548640" indent="-411480" eaLnBrk="1" fontAlgn="auto" hangingPunct="1">
              <a:spcAft>
                <a:spcPts val="0"/>
              </a:spcAft>
              <a:buClr>
                <a:schemeClr val="tx1">
                  <a:shade val="95000"/>
                </a:schemeClr>
              </a:buClr>
              <a:buFont typeface="Wingdings 2"/>
              <a:buNone/>
              <a:defRPr/>
            </a:pPr>
            <a:r>
              <a:rPr lang="en-US" dirty="0"/>
              <a:t>1- Axial CT scan of the abdomen with IV and oral contrast shows a large, heterogeneously enhancing, left renal mass, occupying most of the left abdomen, displacing bowels and pancreas to the contralateral side, with no vascular or adjacent organ invasion.</a:t>
            </a:r>
          </a:p>
          <a:p>
            <a:pPr marL="548640" indent="-411480" eaLnBrk="1" fontAlgn="auto" hangingPunct="1">
              <a:spcAft>
                <a:spcPts val="0"/>
              </a:spcAft>
              <a:buClr>
                <a:schemeClr val="tx1">
                  <a:shade val="95000"/>
                </a:schemeClr>
              </a:buClr>
              <a:buFont typeface="Wingdings 2"/>
              <a:buNone/>
              <a:defRPr/>
            </a:pPr>
            <a:endParaRPr lang="en-US" dirty="0"/>
          </a:p>
          <a:p>
            <a:pPr marL="548640" indent="-411480" eaLnBrk="1" fontAlgn="auto" hangingPunct="1">
              <a:spcAft>
                <a:spcPts val="0"/>
              </a:spcAft>
              <a:buClr>
                <a:schemeClr val="tx1">
                  <a:shade val="95000"/>
                </a:schemeClr>
              </a:buClr>
              <a:buFont typeface="Wingdings 2"/>
              <a:buChar char=""/>
              <a:defRPr/>
            </a:pPr>
            <a:endParaRPr lang="ar-JO" dirty="0"/>
          </a:p>
        </p:txBody>
      </p:sp>
      <p:grpSp>
        <p:nvGrpSpPr>
          <p:cNvPr id="32771" name="Group 4"/>
          <p:cNvGrpSpPr>
            <a:grpSpLocks/>
          </p:cNvGrpSpPr>
          <p:nvPr/>
        </p:nvGrpSpPr>
        <p:grpSpPr bwMode="auto">
          <a:xfrm>
            <a:off x="285750" y="1071563"/>
            <a:ext cx="4214813" cy="5214937"/>
            <a:chOff x="-5687" y="0"/>
            <a:chExt cx="4653887" cy="3733800"/>
          </a:xfrm>
        </p:grpSpPr>
        <p:pic>
          <p:nvPicPr>
            <p:cNvPr id="32772" name="Picture 2" descr="C:\Users\ACER\Desktop\wilms\6f93d0fc91627701b630fe492d2085_big_gallery.jpeg"/>
            <p:cNvPicPr>
              <a:picLocks noChangeAspect="1" noChangeArrowheads="1"/>
            </p:cNvPicPr>
            <p:nvPr/>
          </p:nvPicPr>
          <p:blipFill>
            <a:blip r:embed="rId2"/>
            <a:srcRect/>
            <a:stretch>
              <a:fillRect/>
            </a:stretch>
          </p:blipFill>
          <p:spPr bwMode="auto">
            <a:xfrm>
              <a:off x="-5687" y="0"/>
              <a:ext cx="4653887" cy="3733800"/>
            </a:xfrm>
            <a:prstGeom prst="rect">
              <a:avLst/>
            </a:prstGeom>
            <a:noFill/>
            <a:ln w="9525">
              <a:noFill/>
              <a:miter lim="800000"/>
              <a:headEnd/>
              <a:tailEnd/>
            </a:ln>
          </p:spPr>
        </p:pic>
        <p:sp>
          <p:nvSpPr>
            <p:cNvPr id="32773" name="TextBox 3"/>
            <p:cNvSpPr txBox="1">
              <a:spLocks noChangeArrowheads="1"/>
            </p:cNvSpPr>
            <p:nvPr/>
          </p:nvSpPr>
          <p:spPr bwMode="auto">
            <a:xfrm>
              <a:off x="228600" y="228600"/>
              <a:ext cx="381000" cy="5847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Book Antiqua" pitchFamily="18" charset="0"/>
                  <a:ea typeface="+mn-ea"/>
                  <a:cs typeface="Arial" charset="0"/>
                </a:rPr>
                <a:t>1</a:t>
              </a: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eaLnBrk="1" fontAlgn="auto" hangingPunct="1">
              <a:spcAft>
                <a:spcPts val="0"/>
              </a:spcAft>
              <a:defRPr/>
            </a:pPr>
            <a:endParaRPr lang="ar-JO">
              <a:solidFill>
                <a:schemeClr val="tx2">
                  <a:satMod val="130000"/>
                </a:schemeClr>
              </a:solidFill>
            </a:endParaRPr>
          </a:p>
        </p:txBody>
      </p:sp>
      <p:grpSp>
        <p:nvGrpSpPr>
          <p:cNvPr id="33794" name="Group 7"/>
          <p:cNvGrpSpPr>
            <a:grpSpLocks noGrp="1"/>
          </p:cNvGrpSpPr>
          <p:nvPr/>
        </p:nvGrpSpPr>
        <p:grpSpPr bwMode="auto">
          <a:xfrm>
            <a:off x="285750" y="714375"/>
            <a:ext cx="4714875" cy="5411788"/>
            <a:chOff x="3562918" y="0"/>
            <a:chExt cx="5593592" cy="6000750"/>
          </a:xfrm>
        </p:grpSpPr>
        <p:pic>
          <p:nvPicPr>
            <p:cNvPr id="33796" name="Picture 3" descr="C:\Users\ACER\Desktop\wilms\20de6acfc3f427ff58be7f20aa185f_big_gallery.jpg"/>
            <p:cNvPicPr>
              <a:picLocks noChangeAspect="1" noChangeArrowheads="1"/>
            </p:cNvPicPr>
            <p:nvPr/>
          </p:nvPicPr>
          <p:blipFill>
            <a:blip r:embed="rId2"/>
            <a:srcRect/>
            <a:stretch>
              <a:fillRect/>
            </a:stretch>
          </p:blipFill>
          <p:spPr bwMode="auto">
            <a:xfrm>
              <a:off x="6553200" y="0"/>
              <a:ext cx="2603310" cy="6000750"/>
            </a:xfrm>
            <a:prstGeom prst="rect">
              <a:avLst/>
            </a:prstGeom>
            <a:noFill/>
            <a:ln w="9525">
              <a:noFill/>
              <a:miter lim="800000"/>
              <a:headEnd/>
              <a:tailEnd/>
            </a:ln>
          </p:spPr>
        </p:pic>
        <p:pic>
          <p:nvPicPr>
            <p:cNvPr id="33797" name="Picture 4" descr="C:\Users\ACER\Desktop\wilms\744228f9d44d2434622237804a0e68_big_gallery (1).jpg"/>
            <p:cNvPicPr>
              <a:picLocks noChangeAspect="1" noChangeArrowheads="1"/>
            </p:cNvPicPr>
            <p:nvPr/>
          </p:nvPicPr>
          <p:blipFill>
            <a:blip r:embed="rId3"/>
            <a:srcRect/>
            <a:stretch>
              <a:fillRect/>
            </a:stretch>
          </p:blipFill>
          <p:spPr bwMode="auto">
            <a:xfrm>
              <a:off x="3562918" y="0"/>
              <a:ext cx="3181350" cy="6000750"/>
            </a:xfrm>
            <a:prstGeom prst="rect">
              <a:avLst/>
            </a:prstGeom>
            <a:noFill/>
            <a:ln w="9525">
              <a:noFill/>
              <a:miter lim="800000"/>
              <a:headEnd/>
              <a:tailEnd/>
            </a:ln>
          </p:spPr>
        </p:pic>
        <p:sp>
          <p:nvSpPr>
            <p:cNvPr id="33798" name="TextBox 5"/>
            <p:cNvSpPr txBox="1">
              <a:spLocks noChangeArrowheads="1"/>
            </p:cNvSpPr>
            <p:nvPr/>
          </p:nvSpPr>
          <p:spPr bwMode="auto">
            <a:xfrm>
              <a:off x="6744268" y="460635"/>
              <a:ext cx="304800" cy="5847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Book Antiqua" pitchFamily="18" charset="0"/>
                  <a:ea typeface="+mn-ea"/>
                  <a:cs typeface="Arial" charset="0"/>
                </a:rPr>
                <a:t>2</a:t>
              </a:r>
            </a:p>
          </p:txBody>
        </p:sp>
      </p:grpSp>
      <p:sp>
        <p:nvSpPr>
          <p:cNvPr id="8" name="مستطيل 7"/>
          <p:cNvSpPr/>
          <p:nvPr/>
        </p:nvSpPr>
        <p:spPr>
          <a:xfrm>
            <a:off x="5286375" y="1285875"/>
            <a:ext cx="3500438" cy="4214813"/>
          </a:xfrm>
          <a:prstGeom prst="rect">
            <a:avLst/>
          </a:prstGeom>
          <a:solidFill>
            <a:schemeClr val="accent6">
              <a:lumMod val="40000"/>
              <a:lumOff val="60000"/>
            </a:schemeClr>
          </a:solidFill>
          <a:ln w="38100">
            <a:solidFill>
              <a:srgbClr val="FFC000"/>
            </a:solid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Arial" charset="0"/>
              </a:rPr>
              <a:t>-There is a large mass originating from the upper and middle pole of right kidney. The mass is solid with heterogeneous contrast enhancement with </a:t>
            </a:r>
            <a:r>
              <a:rPr kumimoji="0" lang="en-US" sz="2000" b="1" i="0" u="none" strike="noStrike" kern="1200" cap="none" spc="0" normalizeH="0" baseline="0" noProof="0" dirty="0" err="1">
                <a:ln>
                  <a:noFill/>
                </a:ln>
                <a:solidFill>
                  <a:prstClr val="black"/>
                </a:solidFill>
                <a:effectLst/>
                <a:uLnTx/>
                <a:uFillTx/>
                <a:latin typeface="Gill Sans MT"/>
                <a:ea typeface="+mn-ea"/>
                <a:cs typeface="Arial" charset="0"/>
              </a:rPr>
              <a:t>hypodense</a:t>
            </a:r>
            <a:r>
              <a:rPr kumimoji="0" lang="en-US" sz="2000" b="1" i="0" u="none" strike="noStrike" kern="1200" cap="none" spc="0" normalizeH="0" baseline="0" noProof="0" dirty="0">
                <a:ln>
                  <a:noFill/>
                </a:ln>
                <a:solidFill>
                  <a:prstClr val="black"/>
                </a:solidFill>
                <a:effectLst/>
                <a:uLnTx/>
                <a:uFillTx/>
                <a:latin typeface="Gill Sans MT"/>
                <a:ea typeface="+mn-ea"/>
                <a:cs typeface="Arial" charset="0"/>
              </a:rPr>
              <a:t> areas related with necrosis. It displaces the lower pole of the kidney medially, and compresses the right lobe of the liver. There is no infiltration of the inferior vena cava or right renal vein.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eaLnBrk="1" fontAlgn="auto" hangingPunct="1">
              <a:spcAft>
                <a:spcPts val="0"/>
              </a:spcAft>
              <a:defRPr/>
            </a:pPr>
            <a:endParaRPr lang="ar-JO">
              <a:solidFill>
                <a:schemeClr val="tx2">
                  <a:satMod val="130000"/>
                </a:schemeClr>
              </a:solidFill>
            </a:endParaRPr>
          </a:p>
        </p:txBody>
      </p:sp>
      <p:pic>
        <p:nvPicPr>
          <p:cNvPr id="34818" name="عنصر نائب للمحتوى 3" descr="23.jpg"/>
          <p:cNvPicPr>
            <a:picLocks noGrp="1" noChangeAspect="1"/>
          </p:cNvPicPr>
          <p:nvPr>
            <p:ph idx="1"/>
          </p:nvPr>
        </p:nvPicPr>
        <p:blipFill>
          <a:blip r:embed="rId2"/>
          <a:srcRect/>
          <a:stretch>
            <a:fillRect/>
          </a:stretch>
        </p:blipFill>
        <p:spPr>
          <a:xfrm>
            <a:off x="285750" y="857250"/>
            <a:ext cx="7929563" cy="5600700"/>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bwMode="auto"/>
        <p:txBody>
          <a:bodyPr vert="horz" wrap="square" lIns="91440" tIns="45720" rIns="91440" bIns="45720" numCol="1" anchorCtr="0" compatLnSpc="1">
            <a:prstTxWarp prst="textNoShape">
              <a:avLst/>
            </a:prstTxWarp>
          </a:bodyPr>
          <a:lstStyle/>
          <a:p>
            <a:endParaRPr lang="en-US">
              <a:effectLst/>
            </a:endParaRPr>
          </a:p>
        </p:txBody>
      </p:sp>
      <p:sp>
        <p:nvSpPr>
          <p:cNvPr id="35842" name="Rectangle 3"/>
          <p:cNvSpPr>
            <a:spLocks noGrp="1"/>
          </p:cNvSpPr>
          <p:nvPr>
            <p:ph type="body" idx="1"/>
          </p:nvPr>
        </p:nvSpPr>
        <p:spPr/>
        <p:txBody>
          <a:bodyPr/>
          <a:lstStyle/>
          <a:p>
            <a:endParaRPr lang="en-US"/>
          </a:p>
        </p:txBody>
      </p:sp>
      <p:pic>
        <p:nvPicPr>
          <p:cNvPr id="35843" name="Picture 4" descr="78050612_1231017667090934_7483255917937426432_n"/>
          <p:cNvPicPr>
            <a:picLocks noChangeAspect="1" noChangeArrowheads="1"/>
          </p:cNvPicPr>
          <p:nvPr/>
        </p:nvPicPr>
        <p:blipFill>
          <a:blip r:embed="rId2"/>
          <a:srcRect/>
          <a:stretch>
            <a:fillRect/>
          </a:stretch>
        </p:blipFill>
        <p:spPr bwMode="auto">
          <a:xfrm>
            <a:off x="-304800" y="-228600"/>
            <a:ext cx="9753600" cy="73152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69EE0790-F6E5-478E-825E-3A72C84E3C2D}"/>
              </a:ext>
            </a:extLst>
          </p:cNvPr>
          <p:cNvSpPr txBox="1"/>
          <p:nvPr/>
        </p:nvSpPr>
        <p:spPr>
          <a:xfrm>
            <a:off x="152400" y="533400"/>
            <a:ext cx="8112759" cy="5645134"/>
          </a:xfrm>
          <a:prstGeom prst="rect">
            <a:avLst/>
          </a:prstGeom>
        </p:spPr>
        <p:txBody>
          <a:bodyPr vert="horz" wrap="square" lIns="0" tIns="104139" rIns="0" bIns="0" rtlCol="0">
            <a:spAutoFit/>
          </a:bodyPr>
          <a:lstStyle/>
          <a:p>
            <a:pPr marL="396240" indent="-384175">
              <a:lnSpc>
                <a:spcPct val="100000"/>
              </a:lnSpc>
              <a:spcBef>
                <a:spcPts val="819"/>
              </a:spcBef>
              <a:buClr>
                <a:srgbClr val="FF388B"/>
              </a:buClr>
              <a:buSzPct val="80000"/>
              <a:buFont typeface="Wingdings 2"/>
              <a:buChar char=""/>
              <a:tabLst>
                <a:tab pos="396875" algn="l"/>
              </a:tabLst>
            </a:pPr>
            <a:r>
              <a:rPr lang="en-US" sz="3000" spc="-5" dirty="0">
                <a:solidFill>
                  <a:srgbClr val="FFFFFF"/>
                </a:solidFill>
                <a:latin typeface="Century Gothic"/>
                <a:cs typeface="Century Gothic"/>
              </a:rPr>
              <a:t>Causes &amp; Pathology: </a:t>
            </a:r>
          </a:p>
          <a:p>
            <a:pPr marL="396240" indent="-384175">
              <a:lnSpc>
                <a:spcPct val="100000"/>
              </a:lnSpc>
              <a:spcBef>
                <a:spcPts val="819"/>
              </a:spcBef>
              <a:buClr>
                <a:srgbClr val="FF388B"/>
              </a:buClr>
              <a:buSzPct val="80000"/>
              <a:buFont typeface="Wingdings 2"/>
              <a:buChar char=""/>
              <a:tabLst>
                <a:tab pos="396875" algn="l"/>
              </a:tabLst>
            </a:pPr>
            <a:r>
              <a:rPr lang="en-US" sz="3000" spc="-5" dirty="0">
                <a:solidFill>
                  <a:srgbClr val="FFFFFF"/>
                </a:solidFill>
                <a:latin typeface="Century Gothic"/>
                <a:cs typeface="Century Gothic"/>
              </a:rPr>
              <a:t>Unknown. </a:t>
            </a:r>
          </a:p>
          <a:p>
            <a:pPr marL="469265" indent="-457200">
              <a:lnSpc>
                <a:spcPct val="100000"/>
              </a:lnSpc>
              <a:spcBef>
                <a:spcPts val="819"/>
              </a:spcBef>
              <a:buClr>
                <a:srgbClr val="FF388B"/>
              </a:buClr>
              <a:buSzPct val="80000"/>
              <a:buFont typeface="Arial" panose="020B0604020202020204" pitchFamily="34" charset="0"/>
              <a:buChar char="•"/>
              <a:tabLst>
                <a:tab pos="396875" algn="l"/>
              </a:tabLst>
            </a:pPr>
            <a:r>
              <a:rPr lang="en-US" sz="3000" spc="-5" dirty="0">
                <a:solidFill>
                  <a:srgbClr val="FFFFFF"/>
                </a:solidFill>
                <a:latin typeface="Century Gothic"/>
                <a:cs typeface="Century Gothic"/>
              </a:rPr>
              <a:t>Associated with Mutations in: </a:t>
            </a:r>
          </a:p>
          <a:p>
            <a:pPr marL="12065">
              <a:lnSpc>
                <a:spcPct val="100000"/>
              </a:lnSpc>
              <a:spcBef>
                <a:spcPts val="819"/>
              </a:spcBef>
              <a:buClr>
                <a:srgbClr val="FF388B"/>
              </a:buClr>
              <a:buSzPct val="80000"/>
              <a:tabLst>
                <a:tab pos="396875" algn="l"/>
              </a:tabLst>
            </a:pPr>
            <a:r>
              <a:rPr lang="en-US" sz="3000" spc="-5" dirty="0">
                <a:solidFill>
                  <a:srgbClr val="FFFFFF"/>
                </a:solidFill>
                <a:latin typeface="Century Gothic"/>
                <a:cs typeface="Century Gothic"/>
              </a:rPr>
              <a:t>1- Oncogenes</a:t>
            </a:r>
          </a:p>
          <a:p>
            <a:pPr marL="469265" indent="-457200">
              <a:lnSpc>
                <a:spcPct val="100000"/>
              </a:lnSpc>
              <a:spcBef>
                <a:spcPts val="819"/>
              </a:spcBef>
              <a:buClr>
                <a:srgbClr val="FF388B"/>
              </a:buClr>
              <a:buSzPct val="80000"/>
              <a:buFontTx/>
              <a:buChar char="-"/>
              <a:tabLst>
                <a:tab pos="396875" algn="l"/>
              </a:tabLst>
            </a:pPr>
            <a:r>
              <a:rPr lang="en-US" sz="3000" spc="-5" dirty="0">
                <a:solidFill>
                  <a:srgbClr val="FFFFFF"/>
                </a:solidFill>
                <a:latin typeface="Century Gothic"/>
                <a:cs typeface="Century Gothic"/>
              </a:rPr>
              <a:t>MYCN – Amplification </a:t>
            </a:r>
          </a:p>
          <a:p>
            <a:pPr marL="469265" indent="-457200">
              <a:lnSpc>
                <a:spcPct val="100000"/>
              </a:lnSpc>
              <a:spcBef>
                <a:spcPts val="819"/>
              </a:spcBef>
              <a:buClr>
                <a:srgbClr val="FF388B"/>
              </a:buClr>
              <a:buSzPct val="80000"/>
              <a:buFontTx/>
              <a:buChar char="-"/>
              <a:tabLst>
                <a:tab pos="396875" algn="l"/>
              </a:tabLst>
            </a:pPr>
            <a:r>
              <a:rPr lang="en-US" sz="3000" spc="-5" dirty="0">
                <a:solidFill>
                  <a:srgbClr val="FFFFFF"/>
                </a:solidFill>
                <a:latin typeface="Century Gothic"/>
                <a:cs typeface="Century Gothic"/>
              </a:rPr>
              <a:t>ALK GENE Fusion </a:t>
            </a:r>
          </a:p>
          <a:p>
            <a:pPr marL="12065">
              <a:lnSpc>
                <a:spcPct val="100000"/>
              </a:lnSpc>
              <a:spcBef>
                <a:spcPts val="819"/>
              </a:spcBef>
              <a:buClr>
                <a:srgbClr val="FF388B"/>
              </a:buClr>
              <a:buSzPct val="80000"/>
              <a:tabLst>
                <a:tab pos="396875" algn="l"/>
              </a:tabLst>
            </a:pPr>
            <a:r>
              <a:rPr lang="en-US" sz="3000" spc="-5" dirty="0">
                <a:solidFill>
                  <a:srgbClr val="FFFFFF"/>
                </a:solidFill>
                <a:latin typeface="Century Gothic"/>
                <a:cs typeface="Century Gothic"/>
              </a:rPr>
              <a:t>2- Tumor Suppressor Genes – Deletion </a:t>
            </a:r>
          </a:p>
          <a:p>
            <a:pPr marL="469265" indent="-457200">
              <a:lnSpc>
                <a:spcPct val="100000"/>
              </a:lnSpc>
              <a:spcBef>
                <a:spcPts val="819"/>
              </a:spcBef>
              <a:buClr>
                <a:srgbClr val="FF388B"/>
              </a:buClr>
              <a:buSzPct val="80000"/>
              <a:buFontTx/>
              <a:buChar char="-"/>
              <a:tabLst>
                <a:tab pos="396875" algn="l"/>
              </a:tabLst>
            </a:pPr>
            <a:r>
              <a:rPr lang="en-US" sz="3000" spc="-5" dirty="0">
                <a:solidFill>
                  <a:srgbClr val="FFFFFF"/>
                </a:solidFill>
                <a:latin typeface="Century Gothic"/>
                <a:cs typeface="Century Gothic"/>
              </a:rPr>
              <a:t>PHOX2b </a:t>
            </a:r>
          </a:p>
          <a:p>
            <a:pPr marL="469265" indent="-457200">
              <a:lnSpc>
                <a:spcPct val="100000"/>
              </a:lnSpc>
              <a:spcBef>
                <a:spcPts val="819"/>
              </a:spcBef>
              <a:buClr>
                <a:srgbClr val="FF388B"/>
              </a:buClr>
              <a:buSzPct val="80000"/>
              <a:buFontTx/>
              <a:buChar char="-"/>
              <a:tabLst>
                <a:tab pos="396875" algn="l"/>
              </a:tabLst>
            </a:pPr>
            <a:r>
              <a:rPr lang="en-US" sz="3000" spc="-5" dirty="0">
                <a:solidFill>
                  <a:srgbClr val="FFFFFF"/>
                </a:solidFill>
                <a:latin typeface="Century Gothic"/>
                <a:cs typeface="Century Gothic"/>
              </a:rPr>
              <a:t>Others on Chromosome 1 &amp; 11</a:t>
            </a:r>
          </a:p>
          <a:p>
            <a:pPr marL="12065">
              <a:lnSpc>
                <a:spcPct val="100000"/>
              </a:lnSpc>
              <a:spcBef>
                <a:spcPts val="819"/>
              </a:spcBef>
              <a:buClr>
                <a:srgbClr val="FF388B"/>
              </a:buClr>
              <a:buSzPct val="80000"/>
              <a:tabLst>
                <a:tab pos="396875" algn="l"/>
              </a:tabLst>
            </a:pPr>
            <a:endParaRPr lang="en-US" sz="3000" spc="-5" dirty="0">
              <a:solidFill>
                <a:srgbClr val="FFFFFF"/>
              </a:solidFill>
              <a:latin typeface="Century Gothic"/>
              <a:cs typeface="Century Gothic"/>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14313" y="428625"/>
            <a:ext cx="8715375" cy="1143000"/>
          </a:xfrm>
        </p:spPr>
        <p:txBody>
          <a:bodyPr>
            <a:normAutofit fontScale="90000"/>
          </a:bodyPr>
          <a:lstStyle/>
          <a:p>
            <a:pPr eaLnBrk="1" fontAlgn="auto" hangingPunct="1">
              <a:spcAft>
                <a:spcPts val="0"/>
              </a:spcAft>
              <a:defRPr/>
            </a:pPr>
            <a:r>
              <a:rPr lang="en-US" dirty="0">
                <a:solidFill>
                  <a:srgbClr val="FF0000"/>
                </a:solidFill>
              </a:rPr>
              <a:t>Abdominal magnetic resonance imaging (MRI) </a:t>
            </a:r>
            <a:br>
              <a:rPr lang="en-US" sz="4000" dirty="0">
                <a:solidFill>
                  <a:srgbClr val="FF0000"/>
                </a:solidFill>
              </a:rPr>
            </a:br>
            <a:endParaRPr lang="ar-JO" dirty="0">
              <a:solidFill>
                <a:srgbClr val="FF0000"/>
              </a:solidFill>
            </a:endParaRPr>
          </a:p>
        </p:txBody>
      </p:sp>
      <p:sp>
        <p:nvSpPr>
          <p:cNvPr id="3" name="عنصر نائب للمحتوى 2"/>
          <p:cNvSpPr>
            <a:spLocks noGrp="1"/>
          </p:cNvSpPr>
          <p:nvPr>
            <p:ph idx="1"/>
          </p:nvPr>
        </p:nvSpPr>
        <p:spPr/>
        <p:txBody>
          <a:bodyPr>
            <a:normAutofit/>
          </a:bodyPr>
          <a:lstStyle/>
          <a:p>
            <a:pPr marL="548640" indent="-411480" eaLnBrk="1" fontAlgn="auto" hangingPunct="1">
              <a:spcAft>
                <a:spcPts val="0"/>
              </a:spcAft>
              <a:buClr>
                <a:schemeClr val="tx1">
                  <a:shade val="95000"/>
                </a:schemeClr>
              </a:buClr>
              <a:buFont typeface="Wingdings" panose="05000000000000000000" pitchFamily="2" charset="2"/>
              <a:buChar char="§"/>
              <a:defRPr/>
            </a:pPr>
            <a:r>
              <a:rPr lang="en-US" dirty="0"/>
              <a:t>Is reportedly the most sensitive imaging modality for determination of </a:t>
            </a:r>
            <a:r>
              <a:rPr lang="en-US" dirty="0" err="1"/>
              <a:t>caval</a:t>
            </a:r>
            <a:r>
              <a:rPr lang="en-US" dirty="0"/>
              <a:t> patency and may be important in determining whether the inferior vena cava is directly invaded by the tumor. </a:t>
            </a:r>
          </a:p>
          <a:p>
            <a:pPr marL="548640" indent="-411480" eaLnBrk="1" fontAlgn="auto" hangingPunct="1">
              <a:spcAft>
                <a:spcPts val="0"/>
              </a:spcAft>
              <a:buClr>
                <a:schemeClr val="tx1">
                  <a:shade val="95000"/>
                </a:schemeClr>
              </a:buClr>
              <a:buFont typeface="Wingdings" panose="05000000000000000000" pitchFamily="2" charset="2"/>
              <a:buChar char="§"/>
              <a:defRPr/>
            </a:pPr>
            <a:r>
              <a:rPr lang="en-US" dirty="0"/>
              <a:t>It’s helpful to distinguish </a:t>
            </a:r>
            <a:r>
              <a:rPr lang="en-US" dirty="0" err="1"/>
              <a:t>Wilms</a:t>
            </a:r>
            <a:r>
              <a:rPr lang="en-US" dirty="0"/>
              <a:t> tumor from </a:t>
            </a:r>
            <a:r>
              <a:rPr lang="en-US" dirty="0" err="1"/>
              <a:t>nephrogenic</a:t>
            </a:r>
            <a:r>
              <a:rPr lang="en-US" dirty="0"/>
              <a:t> rests.</a:t>
            </a:r>
          </a:p>
          <a:p>
            <a:pPr marL="548640" indent="-411480" eaLnBrk="1" fontAlgn="auto" hangingPunct="1">
              <a:spcAft>
                <a:spcPts val="0"/>
              </a:spcAft>
              <a:buClr>
                <a:schemeClr val="tx1">
                  <a:shade val="95000"/>
                </a:schemeClr>
              </a:buClr>
              <a:buFont typeface="Wingdings" panose="05000000000000000000" pitchFamily="2" charset="2"/>
              <a:buChar char="§"/>
              <a:defRPr/>
            </a:pPr>
            <a:r>
              <a:rPr lang="en-US" dirty="0"/>
              <a:t> T1= low signal intensity </a:t>
            </a:r>
          </a:p>
          <a:p>
            <a:pPr marL="548640" indent="-411480" eaLnBrk="1" fontAlgn="auto" hangingPunct="1">
              <a:spcAft>
                <a:spcPts val="0"/>
              </a:spcAft>
              <a:buClr>
                <a:schemeClr val="tx1">
                  <a:shade val="95000"/>
                </a:schemeClr>
              </a:buClr>
              <a:buFont typeface="Wingdings" panose="05000000000000000000" pitchFamily="2" charset="2"/>
              <a:buChar char="§"/>
              <a:defRPr/>
            </a:pPr>
            <a:r>
              <a:rPr lang="en-US" dirty="0"/>
              <a:t>T2= high signal intensity</a:t>
            </a:r>
          </a:p>
          <a:p>
            <a:pPr marL="548640" indent="-411480" eaLnBrk="1" fontAlgn="auto" hangingPunct="1">
              <a:spcAft>
                <a:spcPts val="0"/>
              </a:spcAft>
              <a:buClr>
                <a:schemeClr val="tx1">
                  <a:shade val="95000"/>
                </a:schemeClr>
              </a:buClr>
              <a:buFont typeface="Wingdings 2"/>
              <a:buChar char=""/>
              <a:defRPr/>
            </a:pPr>
            <a:endParaRPr lang="ar-JO"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14313" y="274638"/>
            <a:ext cx="8715375" cy="1143000"/>
          </a:xfrm>
          <a:solidFill>
            <a:schemeClr val="accent2">
              <a:lumMod val="20000"/>
              <a:lumOff val="80000"/>
            </a:schemeClr>
          </a:solidFill>
        </p:spPr>
        <p:txBody>
          <a:bodyPr>
            <a:normAutofit fontScale="90000"/>
          </a:bodyPr>
          <a:lstStyle/>
          <a:p>
            <a:pPr eaLnBrk="1" fontAlgn="auto" hangingPunct="1">
              <a:spcAft>
                <a:spcPts val="0"/>
              </a:spcAft>
              <a:defRPr/>
            </a:pPr>
            <a:r>
              <a:rPr lang="en-US" dirty="0">
                <a:solidFill>
                  <a:srgbClr val="FF0000"/>
                </a:solidFill>
              </a:rPr>
              <a:t>MRI depicting extension of </a:t>
            </a:r>
            <a:r>
              <a:rPr lang="en-US" dirty="0" err="1">
                <a:solidFill>
                  <a:srgbClr val="FF0000"/>
                </a:solidFill>
              </a:rPr>
              <a:t>Wilms</a:t>
            </a:r>
            <a:r>
              <a:rPr lang="en-US" dirty="0">
                <a:solidFill>
                  <a:srgbClr val="FF0000"/>
                </a:solidFill>
              </a:rPr>
              <a:t> tumor into the inferior vena cava.</a:t>
            </a:r>
            <a:endParaRPr lang="ar-JO" dirty="0">
              <a:solidFill>
                <a:srgbClr val="FF0000"/>
              </a:solidFill>
            </a:endParaRPr>
          </a:p>
        </p:txBody>
      </p:sp>
      <p:pic>
        <p:nvPicPr>
          <p:cNvPr id="37890" name="Picture 2"/>
          <p:cNvPicPr>
            <a:picLocks noGrp="1" noChangeAspect="1" noChangeArrowheads="1"/>
          </p:cNvPicPr>
          <p:nvPr>
            <p:ph idx="1"/>
          </p:nvPr>
        </p:nvPicPr>
        <p:blipFill>
          <a:blip r:embed="rId2"/>
          <a:srcRect/>
          <a:stretch>
            <a:fillRect/>
          </a:stretch>
        </p:blipFill>
        <p:spPr>
          <a:xfrm>
            <a:off x="1785938" y="1928813"/>
            <a:ext cx="4500562" cy="4525962"/>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eaLnBrk="1" fontAlgn="auto" hangingPunct="1">
              <a:spcAft>
                <a:spcPts val="0"/>
              </a:spcAft>
              <a:defRPr/>
            </a:pPr>
            <a:endParaRPr lang="ar-JO">
              <a:solidFill>
                <a:schemeClr val="tx2">
                  <a:satMod val="130000"/>
                </a:schemeClr>
              </a:solidFill>
            </a:endParaRPr>
          </a:p>
        </p:txBody>
      </p:sp>
      <p:sp>
        <p:nvSpPr>
          <p:cNvPr id="3" name="عنصر نائب للمحتوى 2"/>
          <p:cNvSpPr>
            <a:spLocks noGrp="1"/>
          </p:cNvSpPr>
          <p:nvPr>
            <p:ph idx="1"/>
          </p:nvPr>
        </p:nvSpPr>
        <p:spPr>
          <a:xfrm>
            <a:off x="1066800" y="1600200"/>
            <a:ext cx="7620000" cy="3543300"/>
          </a:xfrm>
          <a:solidFill>
            <a:schemeClr val="accent4">
              <a:lumMod val="40000"/>
              <a:lumOff val="60000"/>
            </a:schemeClr>
          </a:solidFill>
          <a:ln w="28575">
            <a:solidFill>
              <a:srgbClr val="FF0000"/>
            </a:solidFill>
          </a:ln>
        </p:spPr>
        <p:txBody>
          <a:bodyPr>
            <a:normAutofit/>
          </a:bodyPr>
          <a:lstStyle/>
          <a:p>
            <a:pPr marL="514350" indent="-514350" eaLnBrk="1" fontAlgn="auto" hangingPunct="1">
              <a:spcAft>
                <a:spcPts val="0"/>
              </a:spcAft>
              <a:buClr>
                <a:schemeClr val="tx1">
                  <a:shade val="95000"/>
                </a:schemeClr>
              </a:buClr>
              <a:buFont typeface="Wingdings" pitchFamily="2" charset="2"/>
              <a:buChar char="q"/>
              <a:defRPr/>
            </a:pPr>
            <a:r>
              <a:rPr lang="en-US" dirty="0" err="1"/>
              <a:t>I.v</a:t>
            </a:r>
            <a:r>
              <a:rPr lang="en-US" dirty="0"/>
              <a:t> </a:t>
            </a:r>
            <a:r>
              <a:rPr lang="en-US" dirty="0" err="1"/>
              <a:t>pyelography</a:t>
            </a:r>
            <a:r>
              <a:rPr lang="en-US" dirty="0"/>
              <a:t> , useful in demonstrating  the </a:t>
            </a:r>
            <a:r>
              <a:rPr lang="en-US" dirty="0" err="1"/>
              <a:t>calyceal</a:t>
            </a:r>
            <a:r>
              <a:rPr lang="en-US" dirty="0"/>
              <a:t> distortion and the functions in the contralateral kidney </a:t>
            </a:r>
          </a:p>
          <a:p>
            <a:pPr marL="514350" indent="-514350" eaLnBrk="1" fontAlgn="auto" hangingPunct="1">
              <a:spcAft>
                <a:spcPts val="0"/>
              </a:spcAft>
              <a:buClr>
                <a:schemeClr val="tx1">
                  <a:shade val="95000"/>
                </a:schemeClr>
              </a:buClr>
              <a:buFont typeface="Wingdings" pitchFamily="2" charset="2"/>
              <a:buChar char="q"/>
              <a:defRPr/>
            </a:pPr>
            <a:r>
              <a:rPr lang="en-US" dirty="0"/>
              <a:t>Barium study , useful when the mass originated in the GIT.</a:t>
            </a:r>
          </a:p>
          <a:p>
            <a:pPr marL="514350" indent="-514350" eaLnBrk="1" fontAlgn="auto" hangingPunct="1">
              <a:spcAft>
                <a:spcPts val="0"/>
              </a:spcAft>
              <a:buClr>
                <a:schemeClr val="tx1">
                  <a:shade val="95000"/>
                </a:schemeClr>
              </a:buClr>
              <a:buFont typeface="Wingdings" pitchFamily="2" charset="2"/>
              <a:buChar char="q"/>
              <a:defRPr/>
            </a:pPr>
            <a:r>
              <a:rPr lang="en-US" dirty="0"/>
              <a:t>Bone scan to diagnose the bone </a:t>
            </a:r>
            <a:r>
              <a:rPr lang="en-US" dirty="0" err="1"/>
              <a:t>mets</a:t>
            </a:r>
            <a:r>
              <a:rPr lang="en-US" dirty="0"/>
              <a:t>. . </a:t>
            </a:r>
          </a:p>
          <a:p>
            <a:pPr marL="514350" indent="-514350" eaLnBrk="1" fontAlgn="auto" hangingPunct="1">
              <a:spcAft>
                <a:spcPts val="0"/>
              </a:spcAft>
              <a:buClr>
                <a:schemeClr val="tx1">
                  <a:shade val="95000"/>
                </a:schemeClr>
              </a:buClr>
              <a:buFont typeface="Wingdings" pitchFamily="2" charset="2"/>
              <a:buChar char="q"/>
              <a:defRPr/>
            </a:pPr>
            <a:endParaRPr lang="en-US" dirty="0"/>
          </a:p>
          <a:p>
            <a:pPr marL="548640" indent="-411480" eaLnBrk="1" fontAlgn="auto" hangingPunct="1">
              <a:spcAft>
                <a:spcPts val="0"/>
              </a:spcAft>
              <a:buClr>
                <a:schemeClr val="tx1">
                  <a:shade val="95000"/>
                </a:schemeClr>
              </a:buClr>
              <a:buFont typeface="Wingdings 2"/>
              <a:buChar char=""/>
              <a:defRPr/>
            </a:pPr>
            <a:endParaRPr lang="ar-JO"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eaLnBrk="1" fontAlgn="auto" hangingPunct="1">
              <a:spcAft>
                <a:spcPts val="0"/>
              </a:spcAft>
              <a:defRPr/>
            </a:pPr>
            <a:r>
              <a:rPr lang="en-US" dirty="0">
                <a:solidFill>
                  <a:schemeClr val="tx2">
                    <a:satMod val="130000"/>
                  </a:schemeClr>
                </a:solidFill>
              </a:rPr>
              <a:t>Surgical Examination and Biopsy</a:t>
            </a:r>
            <a:br>
              <a:rPr lang="en-US" dirty="0">
                <a:solidFill>
                  <a:schemeClr val="tx2">
                    <a:satMod val="130000"/>
                  </a:schemeClr>
                </a:solidFill>
              </a:rPr>
            </a:br>
            <a:endParaRPr lang="ar-JO" dirty="0">
              <a:solidFill>
                <a:schemeClr val="tx2">
                  <a:satMod val="130000"/>
                </a:schemeClr>
              </a:solidFill>
            </a:endParaRPr>
          </a:p>
        </p:txBody>
      </p:sp>
      <p:sp>
        <p:nvSpPr>
          <p:cNvPr id="39938" name="عنصر نائب للمحتوى 2"/>
          <p:cNvSpPr>
            <a:spLocks noGrp="1"/>
          </p:cNvSpPr>
          <p:nvPr>
            <p:ph idx="1"/>
          </p:nvPr>
        </p:nvSpPr>
        <p:spPr/>
        <p:txBody>
          <a:bodyPr/>
          <a:lstStyle/>
          <a:p>
            <a:pPr eaLnBrk="1" hangingPunct="1"/>
            <a:r>
              <a:rPr lang="en-US"/>
              <a:t>Approximately </a:t>
            </a:r>
            <a:r>
              <a:rPr lang="en-US">
                <a:solidFill>
                  <a:srgbClr val="FF0000"/>
                </a:solidFill>
              </a:rPr>
              <a:t>90% </a:t>
            </a:r>
            <a:r>
              <a:rPr lang="en-US"/>
              <a:t>of all renal tumors have </a:t>
            </a:r>
            <a:r>
              <a:rPr lang="en-US">
                <a:solidFill>
                  <a:srgbClr val="FF0000"/>
                </a:solidFill>
              </a:rPr>
              <a:t>favorable histology</a:t>
            </a:r>
            <a:r>
              <a:rPr lang="en-US"/>
              <a:t>.</a:t>
            </a:r>
            <a:br>
              <a:rPr lang="en-US"/>
            </a:br>
            <a:r>
              <a:rPr lang="en-US"/>
              <a:t>About </a:t>
            </a:r>
            <a:r>
              <a:rPr lang="en-US">
                <a:solidFill>
                  <a:srgbClr val="0070C0"/>
                </a:solidFill>
              </a:rPr>
              <a:t>3-7% are anaplastic changes </a:t>
            </a:r>
            <a:r>
              <a:rPr lang="en-US"/>
              <a:t>and have a poor outcome.</a:t>
            </a:r>
          </a:p>
          <a:p>
            <a:pPr eaLnBrk="1" hangingPunct="1"/>
            <a:endParaRPr lang="ar-JO">
              <a:ea typeface="Majalla U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eaLnBrk="1" fontAlgn="auto" hangingPunct="1">
              <a:spcAft>
                <a:spcPts val="0"/>
              </a:spcAft>
              <a:defRPr/>
            </a:pPr>
            <a:endParaRPr lang="ar-JO">
              <a:solidFill>
                <a:schemeClr val="tx2">
                  <a:satMod val="130000"/>
                </a:schemeClr>
              </a:solidFill>
            </a:endParaRPr>
          </a:p>
        </p:txBody>
      </p:sp>
      <p:sp>
        <p:nvSpPr>
          <p:cNvPr id="40962" name="عنصر نائب للمحتوى 2"/>
          <p:cNvSpPr>
            <a:spLocks noGrp="1"/>
          </p:cNvSpPr>
          <p:nvPr>
            <p:ph idx="1"/>
          </p:nvPr>
        </p:nvSpPr>
        <p:spPr>
          <a:xfrm>
            <a:off x="990600" y="1600200"/>
            <a:ext cx="7867650" cy="4525963"/>
          </a:xfrm>
        </p:spPr>
        <p:txBody>
          <a:bodyPr/>
          <a:lstStyle/>
          <a:p>
            <a:pPr eaLnBrk="1" hangingPunct="1"/>
            <a:r>
              <a:rPr lang="en-US" dirty="0"/>
              <a:t>“</a:t>
            </a:r>
            <a:r>
              <a:rPr lang="en-US" b="1" dirty="0">
                <a:solidFill>
                  <a:srgbClr val="FF0000"/>
                </a:solidFill>
              </a:rPr>
              <a:t>Classical</a:t>
            </a:r>
            <a:r>
              <a:rPr lang="en-US" dirty="0"/>
              <a:t>” Wilms tumor is characterized by</a:t>
            </a:r>
          </a:p>
          <a:p>
            <a:pPr eaLnBrk="1" hangingPunct="1"/>
            <a:r>
              <a:rPr lang="en-US" dirty="0"/>
              <a:t>islands of compact undifferentiated </a:t>
            </a:r>
            <a:r>
              <a:rPr lang="en-US" b="1" dirty="0"/>
              <a:t>blastema,</a:t>
            </a:r>
          </a:p>
          <a:p>
            <a:pPr eaLnBrk="1" hangingPunct="1">
              <a:buFont typeface="Wingdings 2" pitchFamily="18" charset="2"/>
              <a:buNone/>
            </a:pPr>
            <a:r>
              <a:rPr lang="en-US" dirty="0"/>
              <a:t>    presence of variable </a:t>
            </a:r>
            <a:r>
              <a:rPr lang="en-US" b="1" dirty="0"/>
              <a:t>epithelial differentiation </a:t>
            </a:r>
            <a:r>
              <a:rPr lang="en-US" dirty="0"/>
              <a:t>in the form of embryonic tubules, rosettes, and </a:t>
            </a:r>
            <a:r>
              <a:rPr lang="en-US" dirty="0" err="1"/>
              <a:t>glomeruloid</a:t>
            </a:r>
            <a:r>
              <a:rPr lang="en-US" dirty="0"/>
              <a:t> structures separated by a significant </a:t>
            </a:r>
            <a:r>
              <a:rPr lang="en-US" b="1" dirty="0"/>
              <a:t>stromal component.</a:t>
            </a:r>
            <a:endParaRPr lang="en-US" dirty="0"/>
          </a:p>
          <a:p>
            <a:pPr eaLnBrk="1" hangingPunct="1"/>
            <a:endParaRPr lang="ar-JO" dirty="0">
              <a:ea typeface="Majalla U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eaLnBrk="1" fontAlgn="auto" hangingPunct="1">
              <a:spcAft>
                <a:spcPts val="0"/>
              </a:spcAft>
              <a:defRPr/>
            </a:pPr>
            <a:endParaRPr lang="ar-JO">
              <a:solidFill>
                <a:schemeClr val="tx2">
                  <a:satMod val="130000"/>
                </a:schemeClr>
              </a:solidFill>
            </a:endParaRPr>
          </a:p>
        </p:txBody>
      </p:sp>
      <p:sp>
        <p:nvSpPr>
          <p:cNvPr id="3" name="عنصر نائب للمحتوى 2"/>
          <p:cNvSpPr>
            <a:spLocks noGrp="1"/>
          </p:cNvSpPr>
          <p:nvPr>
            <p:ph idx="1"/>
          </p:nvPr>
        </p:nvSpPr>
        <p:spPr>
          <a:xfrm>
            <a:off x="990599" y="1600200"/>
            <a:ext cx="7796213" cy="4525963"/>
          </a:xfrm>
        </p:spPr>
        <p:txBody>
          <a:bodyPr>
            <a:normAutofit fontScale="92500" lnSpcReduction="20000"/>
          </a:bodyPr>
          <a:lstStyle/>
          <a:p>
            <a:pPr marL="548640" indent="-411480" eaLnBrk="1" fontAlgn="auto" hangingPunct="1">
              <a:spcAft>
                <a:spcPts val="0"/>
              </a:spcAft>
              <a:buClr>
                <a:schemeClr val="tx1">
                  <a:shade val="95000"/>
                </a:schemeClr>
              </a:buClr>
              <a:buFont typeface="Wingdings 2"/>
              <a:buNone/>
              <a:defRPr/>
            </a:pPr>
            <a:r>
              <a:rPr lang="en-US" dirty="0"/>
              <a:t>• </a:t>
            </a:r>
            <a:r>
              <a:rPr lang="en-US" b="1" dirty="0" err="1">
                <a:solidFill>
                  <a:srgbClr val="FF0000"/>
                </a:solidFill>
              </a:rPr>
              <a:t>Anaplasia</a:t>
            </a:r>
            <a:r>
              <a:rPr lang="en-US" dirty="0"/>
              <a:t> is characterized by the presence of three abnormalities:</a:t>
            </a:r>
          </a:p>
          <a:p>
            <a:pPr marL="548640" indent="-411480" eaLnBrk="1" fontAlgn="auto" hangingPunct="1">
              <a:spcAft>
                <a:spcPts val="0"/>
              </a:spcAft>
              <a:buClr>
                <a:schemeClr val="tx1">
                  <a:shade val="95000"/>
                </a:schemeClr>
              </a:buClr>
              <a:buFont typeface="Wingdings 2"/>
              <a:buNone/>
              <a:defRPr/>
            </a:pPr>
            <a:endParaRPr lang="en-US" dirty="0"/>
          </a:p>
          <a:p>
            <a:pPr marL="548640" indent="-411480" eaLnBrk="1" fontAlgn="auto" hangingPunct="1">
              <a:spcAft>
                <a:spcPts val="0"/>
              </a:spcAft>
              <a:buClr>
                <a:schemeClr val="tx1">
                  <a:shade val="95000"/>
                </a:schemeClr>
              </a:buClr>
              <a:buFont typeface="Wingdings 2"/>
              <a:buNone/>
              <a:defRPr/>
            </a:pPr>
            <a:r>
              <a:rPr lang="en-US" dirty="0"/>
              <a:t>1.nuclear enlargement to three or more times the</a:t>
            </a:r>
          </a:p>
          <a:p>
            <a:pPr marL="548640" indent="-411480" eaLnBrk="1" fontAlgn="auto" hangingPunct="1">
              <a:spcAft>
                <a:spcPts val="0"/>
              </a:spcAft>
              <a:buClr>
                <a:schemeClr val="tx1">
                  <a:shade val="95000"/>
                </a:schemeClr>
              </a:buClr>
              <a:buFont typeface="Wingdings 2"/>
              <a:buNone/>
              <a:defRPr/>
            </a:pPr>
            <a:r>
              <a:rPr lang="en-US" dirty="0"/>
              <a:t>diameter of adjacent cells.</a:t>
            </a:r>
          </a:p>
          <a:p>
            <a:pPr marL="548640" indent="-411480" eaLnBrk="1" fontAlgn="auto" hangingPunct="1">
              <a:spcAft>
                <a:spcPts val="0"/>
              </a:spcAft>
              <a:buClr>
                <a:schemeClr val="tx1">
                  <a:shade val="95000"/>
                </a:schemeClr>
              </a:buClr>
              <a:buFont typeface="Wingdings 2"/>
              <a:buNone/>
              <a:defRPr/>
            </a:pPr>
            <a:endParaRPr lang="en-US" dirty="0"/>
          </a:p>
          <a:p>
            <a:pPr marL="548640" indent="-411480" eaLnBrk="1" fontAlgn="auto" hangingPunct="1">
              <a:spcAft>
                <a:spcPts val="0"/>
              </a:spcAft>
              <a:buClr>
                <a:schemeClr val="tx1">
                  <a:shade val="95000"/>
                </a:schemeClr>
              </a:buClr>
              <a:buFont typeface="Wingdings 2"/>
              <a:buNone/>
              <a:defRPr/>
            </a:pPr>
            <a:r>
              <a:rPr lang="en-US" dirty="0"/>
              <a:t>2.hyperchromasia of enlarged nuclei, and abnormal mitotic figures.</a:t>
            </a:r>
          </a:p>
          <a:p>
            <a:pPr marL="548640" indent="-411480" eaLnBrk="1" fontAlgn="auto" hangingPunct="1">
              <a:spcAft>
                <a:spcPts val="0"/>
              </a:spcAft>
              <a:buClr>
                <a:schemeClr val="tx1">
                  <a:shade val="95000"/>
                </a:schemeClr>
              </a:buClr>
              <a:buFont typeface="Wingdings 2"/>
              <a:buNone/>
              <a:defRPr/>
            </a:pPr>
            <a:r>
              <a:rPr lang="en-US" dirty="0"/>
              <a:t>• Rarely seen in children &lt;3 years.</a:t>
            </a:r>
          </a:p>
          <a:p>
            <a:pPr marL="548640" indent="-411480" eaLnBrk="1" fontAlgn="auto" hangingPunct="1">
              <a:spcAft>
                <a:spcPts val="0"/>
              </a:spcAft>
              <a:buClr>
                <a:schemeClr val="tx1">
                  <a:shade val="95000"/>
                </a:schemeClr>
              </a:buClr>
              <a:buFont typeface="Wingdings 2"/>
              <a:buNone/>
              <a:defRPr/>
            </a:pPr>
            <a:endParaRPr lang="ar-JO"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eaLnBrk="1" fontAlgn="auto" hangingPunct="1">
              <a:spcAft>
                <a:spcPts val="0"/>
              </a:spcAft>
              <a:defRPr/>
            </a:pPr>
            <a:r>
              <a:rPr lang="en-US" dirty="0">
                <a:solidFill>
                  <a:srgbClr val="FF0000"/>
                </a:solidFill>
              </a:rPr>
              <a:t>Staging </a:t>
            </a:r>
            <a:endParaRPr lang="ar-JO" dirty="0">
              <a:solidFill>
                <a:srgbClr val="FF0000"/>
              </a:solidFill>
            </a:endParaRPr>
          </a:p>
        </p:txBody>
      </p:sp>
      <p:pic>
        <p:nvPicPr>
          <p:cNvPr id="43010" name="عنصر نائب للمحتوى 3" descr="wilms.jpg"/>
          <p:cNvPicPr>
            <a:picLocks noGrp="1" noChangeAspect="1"/>
          </p:cNvPicPr>
          <p:nvPr>
            <p:ph idx="1"/>
          </p:nvPr>
        </p:nvPicPr>
        <p:blipFill>
          <a:blip r:embed="rId2"/>
          <a:srcRect/>
          <a:stretch>
            <a:fillRect/>
          </a:stretch>
        </p:blipFill>
        <p:spPr>
          <a:xfrm>
            <a:off x="1527175" y="1447800"/>
            <a:ext cx="7315200" cy="4800600"/>
          </a:xfr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eaLnBrk="1" fontAlgn="auto" hangingPunct="1">
              <a:spcAft>
                <a:spcPts val="0"/>
              </a:spcAft>
              <a:defRPr/>
            </a:pPr>
            <a:endParaRPr lang="ar-JO">
              <a:solidFill>
                <a:schemeClr val="tx2">
                  <a:satMod val="130000"/>
                </a:schemeClr>
              </a:solidFill>
            </a:endParaRPr>
          </a:p>
        </p:txBody>
      </p:sp>
      <p:sp>
        <p:nvSpPr>
          <p:cNvPr id="3" name="عنصر نائب للمحتوى 2"/>
          <p:cNvSpPr>
            <a:spLocks noGrp="1"/>
          </p:cNvSpPr>
          <p:nvPr>
            <p:ph idx="1"/>
          </p:nvPr>
        </p:nvSpPr>
        <p:spPr>
          <a:xfrm>
            <a:off x="990600" y="1600200"/>
            <a:ext cx="7939088" cy="2971800"/>
          </a:xfrm>
          <a:solidFill>
            <a:schemeClr val="accent2">
              <a:lumMod val="20000"/>
              <a:lumOff val="80000"/>
            </a:schemeClr>
          </a:solidFill>
          <a:ln w="28575">
            <a:solidFill>
              <a:srgbClr val="FF0000"/>
            </a:solidFill>
          </a:ln>
        </p:spPr>
        <p:txBody>
          <a:bodyPr>
            <a:normAutofit lnSpcReduction="10000"/>
          </a:bodyPr>
          <a:lstStyle/>
          <a:p>
            <a:pPr marL="548640" indent="-411480" eaLnBrk="1" fontAlgn="auto" hangingPunct="1">
              <a:spcAft>
                <a:spcPts val="0"/>
              </a:spcAft>
              <a:buClr>
                <a:schemeClr val="tx1">
                  <a:shade val="95000"/>
                </a:schemeClr>
              </a:buClr>
              <a:buFont typeface="Wingdings 2"/>
              <a:buChar char=""/>
              <a:defRPr/>
            </a:pPr>
            <a:r>
              <a:rPr lang="en-US" dirty="0"/>
              <a:t>Stage 1 (localized to kidney) has 3 years survival of more than 90% and cure rate is 90%</a:t>
            </a:r>
          </a:p>
          <a:p>
            <a:pPr marL="548640" indent="-411480" eaLnBrk="1" fontAlgn="auto" hangingPunct="1">
              <a:spcAft>
                <a:spcPts val="0"/>
              </a:spcAft>
              <a:buClr>
                <a:schemeClr val="tx1">
                  <a:shade val="95000"/>
                </a:schemeClr>
              </a:buClr>
              <a:buFont typeface="Wingdings 2"/>
              <a:buNone/>
              <a:defRPr/>
            </a:pPr>
            <a:endParaRPr lang="en-US" dirty="0"/>
          </a:p>
          <a:p>
            <a:pPr marL="548640" indent="-411480" eaLnBrk="1" fontAlgn="auto" hangingPunct="1">
              <a:spcAft>
                <a:spcPts val="0"/>
              </a:spcAft>
              <a:buClr>
                <a:schemeClr val="tx1">
                  <a:shade val="95000"/>
                </a:schemeClr>
              </a:buClr>
              <a:buFont typeface="Wingdings 2"/>
              <a:buChar char=""/>
              <a:defRPr/>
            </a:pPr>
            <a:r>
              <a:rPr lang="en-US" dirty="0"/>
              <a:t>Stage 4 ( </a:t>
            </a:r>
            <a:r>
              <a:rPr lang="en-US" dirty="0" err="1"/>
              <a:t>haematogenous</a:t>
            </a:r>
            <a:r>
              <a:rPr lang="en-US" dirty="0"/>
              <a:t> spread ) has 3 years survival less than 30</a:t>
            </a:r>
            <a:endParaRPr lang="ar-JO"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bg1"/>
          </a:solidFill>
        </p:spPr>
        <p:txBody>
          <a:bodyPr>
            <a:normAutofit fontScale="90000"/>
          </a:bodyPr>
          <a:lstStyle/>
          <a:p>
            <a:pPr eaLnBrk="1" fontAlgn="auto" hangingPunct="1">
              <a:spcAft>
                <a:spcPts val="0"/>
              </a:spcAft>
              <a:defRPr/>
            </a:pPr>
            <a:r>
              <a:rPr lang="en-US" dirty="0">
                <a:solidFill>
                  <a:srgbClr val="FF0000"/>
                </a:solidFill>
              </a:rPr>
              <a:t>DIFFERENTIAL DIAGNOSIS</a:t>
            </a:r>
            <a:br>
              <a:rPr lang="en-US" dirty="0">
                <a:solidFill>
                  <a:srgbClr val="FF0000"/>
                </a:solidFill>
              </a:rPr>
            </a:br>
            <a:endParaRPr lang="ar-JO" dirty="0">
              <a:solidFill>
                <a:srgbClr val="FF0000"/>
              </a:solidFill>
            </a:endParaRPr>
          </a:p>
        </p:txBody>
      </p:sp>
      <p:sp>
        <p:nvSpPr>
          <p:cNvPr id="3" name="عنصر نائب للمحتوى 2"/>
          <p:cNvSpPr>
            <a:spLocks noGrp="1"/>
          </p:cNvSpPr>
          <p:nvPr>
            <p:ph idx="1"/>
          </p:nvPr>
        </p:nvSpPr>
        <p:spPr>
          <a:xfrm>
            <a:off x="1066800" y="990601"/>
            <a:ext cx="8001000" cy="5653088"/>
          </a:xfrm>
          <a:solidFill>
            <a:schemeClr val="accent6">
              <a:lumMod val="20000"/>
              <a:lumOff val="80000"/>
            </a:schemeClr>
          </a:solidFill>
          <a:ln w="19050">
            <a:solidFill>
              <a:srgbClr val="FF0000"/>
            </a:solidFill>
          </a:ln>
        </p:spPr>
        <p:txBody>
          <a:bodyPr>
            <a:noAutofit/>
          </a:bodyPr>
          <a:lstStyle/>
          <a:p>
            <a:pPr marL="514350" indent="-514350" eaLnBrk="1" fontAlgn="auto" hangingPunct="1">
              <a:spcAft>
                <a:spcPts val="0"/>
              </a:spcAft>
              <a:buClr>
                <a:schemeClr val="tx1">
                  <a:shade val="95000"/>
                </a:schemeClr>
              </a:buClr>
              <a:buFont typeface="Wingdings 2"/>
              <a:buNone/>
              <a:defRPr/>
            </a:pPr>
            <a:r>
              <a:rPr lang="en-US" sz="2400" b="1" dirty="0"/>
              <a:t>• </a:t>
            </a:r>
            <a:r>
              <a:rPr lang="en-US" sz="2400" b="1" dirty="0" err="1"/>
              <a:t>Mesoblastic</a:t>
            </a:r>
            <a:r>
              <a:rPr lang="en-US" sz="2400" b="1" dirty="0"/>
              <a:t> </a:t>
            </a:r>
            <a:r>
              <a:rPr lang="en-US" sz="2400" b="1" dirty="0" err="1"/>
              <a:t>nephroma</a:t>
            </a:r>
            <a:r>
              <a:rPr lang="en-US" sz="2400" b="1" dirty="0"/>
              <a:t> - Most common renal tumor in the</a:t>
            </a:r>
          </a:p>
          <a:p>
            <a:pPr marL="514350" indent="-514350" eaLnBrk="1" fontAlgn="auto" hangingPunct="1">
              <a:spcAft>
                <a:spcPts val="0"/>
              </a:spcAft>
              <a:buClr>
                <a:schemeClr val="tx1">
                  <a:shade val="95000"/>
                </a:schemeClr>
              </a:buClr>
              <a:buFont typeface="Wingdings 2"/>
              <a:buNone/>
              <a:defRPr/>
            </a:pPr>
            <a:r>
              <a:rPr lang="en-US" sz="2400" b="1" dirty="0"/>
              <a:t>    first month of life.</a:t>
            </a:r>
          </a:p>
          <a:p>
            <a:pPr marL="514350" indent="-514350" eaLnBrk="1" fontAlgn="auto" hangingPunct="1">
              <a:spcAft>
                <a:spcPts val="0"/>
              </a:spcAft>
              <a:buClr>
                <a:schemeClr val="tx1">
                  <a:shade val="95000"/>
                </a:schemeClr>
              </a:buClr>
              <a:buFont typeface="Wingdings 2"/>
              <a:buNone/>
              <a:defRPr/>
            </a:pPr>
            <a:r>
              <a:rPr lang="en-US" sz="2400" b="1" dirty="0"/>
              <a:t>• Renal cell carcinoma</a:t>
            </a:r>
          </a:p>
          <a:p>
            <a:pPr marL="514350" indent="-514350" eaLnBrk="1" fontAlgn="auto" hangingPunct="1">
              <a:spcAft>
                <a:spcPts val="0"/>
              </a:spcAft>
              <a:buClr>
                <a:schemeClr val="tx1">
                  <a:shade val="95000"/>
                </a:schemeClr>
              </a:buClr>
              <a:buFont typeface="Wingdings 2"/>
              <a:buNone/>
              <a:defRPr/>
            </a:pPr>
            <a:r>
              <a:rPr lang="en-US" sz="2400" b="1" dirty="0"/>
              <a:t>• Clear cell sarcoma of the kidney</a:t>
            </a:r>
          </a:p>
          <a:p>
            <a:pPr marL="514350" indent="-514350" eaLnBrk="1" fontAlgn="auto" hangingPunct="1">
              <a:spcAft>
                <a:spcPts val="0"/>
              </a:spcAft>
              <a:buClr>
                <a:schemeClr val="tx1">
                  <a:shade val="95000"/>
                </a:schemeClr>
              </a:buClr>
              <a:buFont typeface="Wingdings 2"/>
              <a:buNone/>
              <a:defRPr/>
            </a:pPr>
            <a:r>
              <a:rPr lang="en-US" sz="2400" b="1" dirty="0"/>
              <a:t>• </a:t>
            </a:r>
            <a:r>
              <a:rPr lang="en-US" sz="2400" b="1" dirty="0" err="1"/>
              <a:t>Rhabdoid</a:t>
            </a:r>
            <a:r>
              <a:rPr lang="en-US" sz="2400" b="1" dirty="0"/>
              <a:t> tumor of the kidney</a:t>
            </a:r>
          </a:p>
          <a:p>
            <a:pPr marL="514350" indent="-514350" eaLnBrk="1" fontAlgn="auto" hangingPunct="1">
              <a:spcAft>
                <a:spcPts val="0"/>
              </a:spcAft>
              <a:buClr>
                <a:schemeClr val="tx1">
                  <a:shade val="95000"/>
                </a:schemeClr>
              </a:buClr>
              <a:buFont typeface="Wingdings 2"/>
              <a:buNone/>
              <a:defRPr/>
            </a:pPr>
            <a:r>
              <a:rPr lang="en-US" sz="2400" b="1" dirty="0"/>
              <a:t>• Nonmalignant mass</a:t>
            </a:r>
          </a:p>
          <a:p>
            <a:pPr marL="514350" indent="-514350" eaLnBrk="1" fontAlgn="auto" hangingPunct="1">
              <a:spcAft>
                <a:spcPts val="0"/>
              </a:spcAft>
              <a:buClr>
                <a:schemeClr val="tx1">
                  <a:shade val="95000"/>
                </a:schemeClr>
              </a:buClr>
              <a:buFont typeface="Wingdings 2"/>
              <a:buNone/>
              <a:defRPr/>
            </a:pPr>
            <a:r>
              <a:rPr lang="en-US" sz="2400" b="1" dirty="0"/>
              <a:t>• </a:t>
            </a:r>
            <a:r>
              <a:rPr lang="en-US" sz="2400" b="1" dirty="0" err="1"/>
              <a:t>Hydronephrosis</a:t>
            </a:r>
            <a:endParaRPr lang="en-US" sz="2400" b="1" dirty="0"/>
          </a:p>
          <a:p>
            <a:pPr marL="514350" indent="-514350" eaLnBrk="1" fontAlgn="auto" hangingPunct="1">
              <a:spcAft>
                <a:spcPts val="0"/>
              </a:spcAft>
              <a:buClr>
                <a:schemeClr val="tx1">
                  <a:shade val="95000"/>
                </a:schemeClr>
              </a:buClr>
              <a:buFont typeface="Wingdings 2"/>
              <a:buNone/>
              <a:defRPr/>
            </a:pPr>
            <a:r>
              <a:rPr lang="en-US" sz="2400" b="1" dirty="0"/>
              <a:t>• </a:t>
            </a:r>
            <a:r>
              <a:rPr lang="en-US" sz="2400" b="1" dirty="0" err="1"/>
              <a:t>Multicystic</a:t>
            </a:r>
            <a:r>
              <a:rPr lang="en-US" sz="2400" b="1" dirty="0"/>
              <a:t> kidney disease</a:t>
            </a:r>
          </a:p>
          <a:p>
            <a:pPr marL="514350" indent="-514350" eaLnBrk="1" fontAlgn="auto" hangingPunct="1">
              <a:spcAft>
                <a:spcPts val="0"/>
              </a:spcAft>
              <a:buClr>
                <a:schemeClr val="tx1">
                  <a:shade val="95000"/>
                </a:schemeClr>
              </a:buClr>
              <a:buFont typeface="Wingdings 2"/>
              <a:buNone/>
              <a:defRPr/>
            </a:pPr>
            <a:r>
              <a:rPr lang="en-US" sz="2400" b="1" dirty="0"/>
              <a:t>• Renal cyst</a:t>
            </a:r>
          </a:p>
          <a:p>
            <a:pPr marL="514350" indent="-514350" eaLnBrk="1" fontAlgn="auto" hangingPunct="1">
              <a:spcAft>
                <a:spcPts val="0"/>
              </a:spcAft>
              <a:buClr>
                <a:schemeClr val="tx1">
                  <a:shade val="95000"/>
                </a:schemeClr>
              </a:buClr>
              <a:buFont typeface="Wingdings 2"/>
              <a:buNone/>
              <a:defRPr/>
            </a:pPr>
            <a:r>
              <a:rPr lang="en-US" sz="2400" b="1" dirty="0"/>
              <a:t>• Renal thrombosis</a:t>
            </a:r>
          </a:p>
          <a:p>
            <a:pPr marL="514350" indent="-514350" eaLnBrk="1" fontAlgn="auto" hangingPunct="1">
              <a:spcAft>
                <a:spcPts val="0"/>
              </a:spcAft>
              <a:buClr>
                <a:schemeClr val="tx1">
                  <a:shade val="95000"/>
                </a:schemeClr>
              </a:buClr>
              <a:buFont typeface="Wingdings 2"/>
              <a:buNone/>
              <a:defRPr/>
            </a:pPr>
            <a:r>
              <a:rPr lang="en-US" sz="2400" b="1" dirty="0"/>
              <a:t>• Dysplastic kidney</a:t>
            </a:r>
          </a:p>
          <a:p>
            <a:pPr marL="514350" indent="-514350" eaLnBrk="1" fontAlgn="auto" hangingPunct="1">
              <a:spcAft>
                <a:spcPts val="0"/>
              </a:spcAft>
              <a:buClr>
                <a:schemeClr val="tx1">
                  <a:shade val="95000"/>
                </a:schemeClr>
              </a:buClr>
              <a:buFont typeface="Wingdings 2"/>
              <a:buNone/>
              <a:defRPr/>
            </a:pPr>
            <a:r>
              <a:rPr lang="en-US" sz="2400" b="1" dirty="0"/>
              <a:t>• Renal hemorrhage</a:t>
            </a:r>
          </a:p>
          <a:p>
            <a:pPr marL="514350" indent="-514350" algn="r" eaLnBrk="1" fontAlgn="auto" hangingPunct="1">
              <a:spcAft>
                <a:spcPts val="0"/>
              </a:spcAft>
              <a:buClr>
                <a:schemeClr val="tx1">
                  <a:shade val="95000"/>
                </a:schemeClr>
              </a:buClr>
              <a:buFont typeface="Wingdings 2"/>
              <a:buNone/>
              <a:defRPr/>
            </a:pPr>
            <a:endParaRPr lang="ar-JO" sz="2400" b="1"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eaLnBrk="1" fontAlgn="auto" hangingPunct="1">
              <a:spcAft>
                <a:spcPts val="0"/>
              </a:spcAft>
              <a:defRPr/>
            </a:pPr>
            <a:r>
              <a:rPr lang="en-US" dirty="0">
                <a:solidFill>
                  <a:srgbClr val="FF0000"/>
                </a:solidFill>
              </a:rPr>
              <a:t>SCREENING</a:t>
            </a:r>
            <a:endParaRPr lang="ar-JO" dirty="0">
              <a:solidFill>
                <a:srgbClr val="FF0000"/>
              </a:solidFill>
            </a:endParaRPr>
          </a:p>
        </p:txBody>
      </p:sp>
      <p:sp>
        <p:nvSpPr>
          <p:cNvPr id="3" name="عنصر نائب للمحتوى 2"/>
          <p:cNvSpPr>
            <a:spLocks noGrp="1"/>
          </p:cNvSpPr>
          <p:nvPr>
            <p:ph idx="1"/>
          </p:nvPr>
        </p:nvSpPr>
        <p:spPr>
          <a:xfrm>
            <a:off x="914400" y="1571625"/>
            <a:ext cx="8015288" cy="4525963"/>
          </a:xfrm>
        </p:spPr>
        <p:txBody>
          <a:bodyPr>
            <a:normAutofit fontScale="85000" lnSpcReduction="20000"/>
          </a:bodyPr>
          <a:lstStyle/>
          <a:p>
            <a:pPr marL="548640" indent="-411480" eaLnBrk="1" fontAlgn="auto" hangingPunct="1">
              <a:spcAft>
                <a:spcPts val="0"/>
              </a:spcAft>
              <a:buClr>
                <a:schemeClr val="tx1">
                  <a:shade val="95000"/>
                </a:schemeClr>
              </a:buClr>
              <a:buFont typeface="Wingdings 2"/>
              <a:buNone/>
              <a:defRPr/>
            </a:pPr>
            <a:r>
              <a:rPr lang="en-US" b="1" dirty="0"/>
              <a:t>• Ultrasound surveillance- from time of diagnosis until 5 years of age, with a frequency of every 3 to 4 month</a:t>
            </a:r>
          </a:p>
          <a:p>
            <a:pPr marL="548640" indent="-411480" eaLnBrk="1" fontAlgn="auto" hangingPunct="1">
              <a:spcAft>
                <a:spcPts val="0"/>
              </a:spcAft>
              <a:buClr>
                <a:schemeClr val="tx1">
                  <a:shade val="95000"/>
                </a:schemeClr>
              </a:buClr>
              <a:buFont typeface="Wingdings 2"/>
              <a:buNone/>
              <a:defRPr/>
            </a:pPr>
            <a:endParaRPr lang="en-US" b="1" dirty="0"/>
          </a:p>
          <a:p>
            <a:pPr marL="548640" indent="-411480" eaLnBrk="1" fontAlgn="auto" hangingPunct="1">
              <a:spcAft>
                <a:spcPts val="0"/>
              </a:spcAft>
              <a:buClr>
                <a:schemeClr val="tx1">
                  <a:shade val="95000"/>
                </a:schemeClr>
              </a:buClr>
              <a:buFont typeface="Wingdings 2"/>
              <a:buNone/>
              <a:defRPr/>
            </a:pPr>
            <a:r>
              <a:rPr lang="en-US" b="1" dirty="0"/>
              <a:t>• BWS, Simpson-</a:t>
            </a:r>
            <a:r>
              <a:rPr lang="en-US" b="1" dirty="0" err="1"/>
              <a:t>Golabi</a:t>
            </a:r>
            <a:r>
              <a:rPr lang="en-US" b="1" dirty="0"/>
              <a:t>-</a:t>
            </a:r>
            <a:r>
              <a:rPr lang="en-US" b="1" dirty="0" err="1"/>
              <a:t>Behmel</a:t>
            </a:r>
            <a:r>
              <a:rPr lang="en-US" b="1" dirty="0"/>
              <a:t>, and familial </a:t>
            </a:r>
            <a:r>
              <a:rPr lang="en-US" b="1" dirty="0" err="1"/>
              <a:t>Wilms</a:t>
            </a:r>
            <a:r>
              <a:rPr lang="en-US" b="1" dirty="0"/>
              <a:t>- continue to 7 years.</a:t>
            </a:r>
          </a:p>
          <a:p>
            <a:pPr marL="548640" indent="-411480" eaLnBrk="1" fontAlgn="auto" hangingPunct="1">
              <a:spcAft>
                <a:spcPts val="0"/>
              </a:spcAft>
              <a:buClr>
                <a:schemeClr val="tx1">
                  <a:shade val="95000"/>
                </a:schemeClr>
              </a:buClr>
              <a:buFont typeface="Wingdings 2"/>
              <a:buChar char=""/>
              <a:defRPr/>
            </a:pPr>
            <a:r>
              <a:rPr lang="en-US" b="1" dirty="0"/>
              <a:t>Screening recommended when WT incidence &gt;5%*</a:t>
            </a:r>
          </a:p>
          <a:p>
            <a:pPr marL="548640" indent="-411480" eaLnBrk="1" fontAlgn="auto" hangingPunct="1">
              <a:spcAft>
                <a:spcPts val="0"/>
              </a:spcAft>
              <a:buClr>
                <a:schemeClr val="tx1">
                  <a:shade val="95000"/>
                </a:schemeClr>
              </a:buClr>
              <a:buFont typeface="Wingdings 2"/>
              <a:buNone/>
              <a:defRPr/>
            </a:pPr>
            <a:endParaRPr lang="en-US" b="1" dirty="0"/>
          </a:p>
          <a:p>
            <a:pPr marL="548640" indent="-411480" eaLnBrk="1" fontAlgn="auto" hangingPunct="1">
              <a:spcAft>
                <a:spcPts val="0"/>
              </a:spcAft>
              <a:buClr>
                <a:schemeClr val="tx1">
                  <a:shade val="95000"/>
                </a:schemeClr>
              </a:buClr>
              <a:buFont typeface="Wingdings 2"/>
              <a:buNone/>
              <a:defRPr/>
            </a:pPr>
            <a:r>
              <a:rPr lang="en-US" b="1" dirty="0"/>
              <a:t>• Screening of contralateral kidney after</a:t>
            </a:r>
          </a:p>
          <a:p>
            <a:pPr marL="548640" indent="-411480" eaLnBrk="1" fontAlgn="auto" hangingPunct="1">
              <a:spcAft>
                <a:spcPts val="0"/>
              </a:spcAft>
              <a:buClr>
                <a:schemeClr val="tx1">
                  <a:shade val="95000"/>
                </a:schemeClr>
              </a:buClr>
              <a:buFont typeface="Wingdings 2"/>
              <a:buNone/>
              <a:defRPr/>
            </a:pPr>
            <a:r>
              <a:rPr lang="en-US" b="1" dirty="0" err="1"/>
              <a:t>nephrectomy</a:t>
            </a:r>
            <a:r>
              <a:rPr lang="en-US" b="1" dirty="0"/>
              <a:t> for U/L </a:t>
            </a:r>
            <a:r>
              <a:rPr lang="en-US" b="1" dirty="0" err="1"/>
              <a:t>Wilm's</a:t>
            </a:r>
            <a:r>
              <a:rPr lang="en-US" b="1" dirty="0"/>
              <a:t>.</a:t>
            </a:r>
          </a:p>
          <a:p>
            <a:pPr marL="548640" indent="-411480" eaLnBrk="1" fontAlgn="auto" hangingPunct="1">
              <a:spcAft>
                <a:spcPts val="0"/>
              </a:spcAft>
              <a:buClr>
                <a:schemeClr val="tx1">
                  <a:shade val="95000"/>
                </a:schemeClr>
              </a:buClr>
              <a:buFont typeface="Wingdings 2"/>
              <a:buNone/>
              <a:defRPr/>
            </a:pPr>
            <a:endParaRPr lang="ar-JO"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B50E15-0737-4835-8ACB-973B8A56C4F8}"/>
              </a:ext>
            </a:extLst>
          </p:cNvPr>
          <p:cNvSpPr txBox="1"/>
          <p:nvPr/>
        </p:nvSpPr>
        <p:spPr>
          <a:xfrm>
            <a:off x="152400" y="381000"/>
            <a:ext cx="7620000" cy="523220"/>
          </a:xfrm>
          <a:prstGeom prst="rect">
            <a:avLst/>
          </a:prstGeom>
          <a:noFill/>
        </p:spPr>
        <p:txBody>
          <a:bodyPr wrap="square" rtlCol="0">
            <a:spAutoFit/>
          </a:bodyPr>
          <a:lstStyle/>
          <a:p>
            <a:r>
              <a:rPr lang="en-US" sz="2800" b="1" dirty="0"/>
              <a:t>Types</a:t>
            </a:r>
            <a:r>
              <a:rPr lang="en-US" dirty="0"/>
              <a:t>: Based on </a:t>
            </a:r>
            <a:r>
              <a:rPr lang="en-US" b="1" dirty="0"/>
              <a:t>Size</a:t>
            </a:r>
            <a:r>
              <a:rPr lang="en-US" dirty="0"/>
              <a:t> &amp; </a:t>
            </a:r>
            <a:r>
              <a:rPr lang="en-US" b="1" dirty="0"/>
              <a:t>Shape</a:t>
            </a:r>
            <a:r>
              <a:rPr lang="en-US" dirty="0"/>
              <a:t> of Cells</a:t>
            </a:r>
          </a:p>
        </p:txBody>
      </p:sp>
      <p:pic>
        <p:nvPicPr>
          <p:cNvPr id="4" name="Picture 3" descr="A picture containing close&#10;&#10;Description automatically generated">
            <a:extLst>
              <a:ext uri="{FF2B5EF4-FFF2-40B4-BE49-F238E27FC236}">
                <a16:creationId xmlns:a16="http://schemas.microsoft.com/office/drawing/2014/main" id="{91E633D5-0AD6-4E24-A69E-1023627D02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892" y="1130230"/>
            <a:ext cx="3595468" cy="2696601"/>
          </a:xfrm>
          <a:prstGeom prst="rect">
            <a:avLst/>
          </a:prstGeom>
        </p:spPr>
      </p:pic>
      <p:sp>
        <p:nvSpPr>
          <p:cNvPr id="5" name="object 3">
            <a:extLst>
              <a:ext uri="{FF2B5EF4-FFF2-40B4-BE49-F238E27FC236}">
                <a16:creationId xmlns:a16="http://schemas.microsoft.com/office/drawing/2014/main" id="{87DA67ED-8CA3-4ACF-91A8-581D67DFB21C}"/>
              </a:ext>
            </a:extLst>
          </p:cNvPr>
          <p:cNvSpPr/>
          <p:nvPr/>
        </p:nvSpPr>
        <p:spPr>
          <a:xfrm>
            <a:off x="188088" y="4066540"/>
            <a:ext cx="3660271" cy="2696601"/>
          </a:xfrm>
          <a:prstGeom prst="rect">
            <a:avLst/>
          </a:prstGeom>
          <a: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a:blipFill>
        </p:spPr>
        <p:txBody>
          <a:bodyPr wrap="square" lIns="0" tIns="0" rIns="0" bIns="0" rtlCol="0"/>
          <a:lstStyle/>
          <a:p>
            <a:endParaRPr/>
          </a:p>
        </p:txBody>
      </p:sp>
      <p:sp>
        <p:nvSpPr>
          <p:cNvPr id="6" name="TextBox 5">
            <a:extLst>
              <a:ext uri="{FF2B5EF4-FFF2-40B4-BE49-F238E27FC236}">
                <a16:creationId xmlns:a16="http://schemas.microsoft.com/office/drawing/2014/main" id="{A54C26F2-100C-4BE3-AEF4-5AB3294E8783}"/>
              </a:ext>
            </a:extLst>
          </p:cNvPr>
          <p:cNvSpPr txBox="1"/>
          <p:nvPr/>
        </p:nvSpPr>
        <p:spPr>
          <a:xfrm>
            <a:off x="4038600" y="1447800"/>
            <a:ext cx="4267200" cy="1938992"/>
          </a:xfrm>
          <a:prstGeom prst="rect">
            <a:avLst/>
          </a:prstGeom>
          <a:noFill/>
        </p:spPr>
        <p:txBody>
          <a:bodyPr wrap="square" rtlCol="0">
            <a:spAutoFit/>
          </a:bodyPr>
          <a:lstStyle/>
          <a:p>
            <a:r>
              <a:rPr lang="en-US" sz="2400" b="1" dirty="0"/>
              <a:t>Undifferentiated</a:t>
            </a:r>
            <a:r>
              <a:rPr lang="en-US" sz="2400" dirty="0"/>
              <a:t>: Mostly NCC’s and Called Small Round Blue Cells due to lack of cytoplasm and a large blue nuclei.  </a:t>
            </a:r>
          </a:p>
        </p:txBody>
      </p:sp>
      <p:sp>
        <p:nvSpPr>
          <p:cNvPr id="7" name="TextBox 6">
            <a:extLst>
              <a:ext uri="{FF2B5EF4-FFF2-40B4-BE49-F238E27FC236}">
                <a16:creationId xmlns:a16="http://schemas.microsoft.com/office/drawing/2014/main" id="{75212820-A03B-44ED-AAF4-AB0D6172ED2F}"/>
              </a:ext>
            </a:extLst>
          </p:cNvPr>
          <p:cNvSpPr txBox="1"/>
          <p:nvPr/>
        </p:nvSpPr>
        <p:spPr>
          <a:xfrm>
            <a:off x="4038600" y="4209872"/>
            <a:ext cx="4267200" cy="2308324"/>
          </a:xfrm>
          <a:prstGeom prst="rect">
            <a:avLst/>
          </a:prstGeom>
          <a:noFill/>
        </p:spPr>
        <p:txBody>
          <a:bodyPr wrap="square" rtlCol="0">
            <a:spAutoFit/>
          </a:bodyPr>
          <a:lstStyle/>
          <a:p>
            <a:r>
              <a:rPr lang="en-US" sz="2400" b="1" dirty="0"/>
              <a:t>Poorly differentiated</a:t>
            </a:r>
            <a:r>
              <a:rPr lang="en-US" sz="2400" dirty="0"/>
              <a:t>: Smaller Nuclei and more cytoplasm than the Un Diff. Also, Surrounded with NEUROPIL. (Dense Network of Nerve Fibers)</a:t>
            </a:r>
          </a:p>
        </p:txBody>
      </p:sp>
    </p:spTree>
    <p:extLst>
      <p:ext uri="{BB962C8B-B14F-4D97-AF65-F5344CB8AC3E}">
        <p14:creationId xmlns:p14="http://schemas.microsoft.com/office/powerpoint/2010/main" val="12867580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362200"/>
            <a:ext cx="7407275" cy="1471612"/>
          </a:xfrm>
        </p:spPr>
        <p:txBody>
          <a:bodyPr/>
          <a:lstStyle/>
          <a:p>
            <a:pPr eaLnBrk="1" fontAlgn="auto" hangingPunct="1">
              <a:spcAft>
                <a:spcPts val="0"/>
              </a:spcAft>
              <a:defRPr/>
            </a:pPr>
            <a:r>
              <a:rPr lang="en-US" dirty="0">
                <a:solidFill>
                  <a:schemeClr val="tx2">
                    <a:satMod val="130000"/>
                  </a:schemeClr>
                </a:solidFill>
                <a:cs typeface="Calibri Light"/>
              </a:rPr>
              <a:t>Management of Wilms’ tumor </a:t>
            </a:r>
            <a:endParaRPr lang="en-US" dirty="0">
              <a:solidFill>
                <a:schemeClr val="tx2">
                  <a:satMod val="130000"/>
                </a:schemeClr>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solidFill>
                  <a:schemeClr val="tx2">
                    <a:satMod val="130000"/>
                  </a:schemeClr>
                </a:solidFill>
                <a:cs typeface="Calibri Light"/>
              </a:rPr>
              <a:t>Prognosis </a:t>
            </a:r>
            <a:endParaRPr lang="en-US" dirty="0">
              <a:solidFill>
                <a:schemeClr val="tx2">
                  <a:satMod val="130000"/>
                </a:schemeClr>
              </a:solidFill>
            </a:endParaRPr>
          </a:p>
        </p:txBody>
      </p:sp>
      <p:graphicFrame>
        <p:nvGraphicFramePr>
          <p:cNvPr id="5" name="Content Placeholder 4"/>
          <p:cNvGraphicFramePr>
            <a:graphicFrameLocks noGrp="1"/>
          </p:cNvGraphicFramePr>
          <p:nvPr>
            <p:ph idx="1"/>
          </p:nvPr>
        </p:nvGraphicFramePr>
        <p:xfrm>
          <a:off x="628650" y="1825625"/>
          <a:ext cx="7886699" cy="2705100"/>
        </p:xfrm>
        <a:graphic>
          <a:graphicData uri="http://schemas.openxmlformats.org/drawingml/2006/table">
            <a:tbl>
              <a:tblPr firstRow="1" bandRow="1">
                <a:tableStyleId>{5C22544A-7EE6-4342-B048-85BDC9FD1C3A}</a:tableStyleId>
              </a:tblPr>
              <a:tblGrid>
                <a:gridCol w="2218439">
                  <a:extLst>
                    <a:ext uri="{9D8B030D-6E8A-4147-A177-3AD203B41FA5}">
                      <a16:colId xmlns:a16="http://schemas.microsoft.com/office/drawing/2014/main" val="20000"/>
                    </a:ext>
                  </a:extLst>
                </a:gridCol>
                <a:gridCol w="2834130">
                  <a:extLst>
                    <a:ext uri="{9D8B030D-6E8A-4147-A177-3AD203B41FA5}">
                      <a16:colId xmlns:a16="http://schemas.microsoft.com/office/drawing/2014/main" val="20001"/>
                    </a:ext>
                  </a:extLst>
                </a:gridCol>
                <a:gridCol w="2834130">
                  <a:extLst>
                    <a:ext uri="{9D8B030D-6E8A-4147-A177-3AD203B41FA5}">
                      <a16:colId xmlns:a16="http://schemas.microsoft.com/office/drawing/2014/main" val="20002"/>
                    </a:ext>
                  </a:extLst>
                </a:gridCol>
              </a:tblGrid>
              <a:tr h="0">
                <a:tc>
                  <a:txBody>
                    <a:bodyPr/>
                    <a:lstStyle/>
                    <a:p>
                      <a:r>
                        <a:rPr lang="en-US">
                          <a:effectLst/>
                        </a:rPr>
                        <a:t>Stage</a:t>
                      </a:r>
                      <a:endParaRPr lang="en-US">
                        <a:effectLst/>
                        <a:latin typeface="proxima_nova_ltlight"/>
                      </a:endParaRPr>
                    </a:p>
                  </a:txBody>
                  <a:tcPr marL="68580" marR="128588" marT="133350" marB="133350" anchor="ctr"/>
                </a:tc>
                <a:tc>
                  <a:txBody>
                    <a:bodyPr/>
                    <a:lstStyle/>
                    <a:p>
                      <a:r>
                        <a:rPr lang="en-US">
                          <a:effectLst/>
                        </a:rPr>
                        <a:t>Relapse-Free Survival, %</a:t>
                      </a:r>
                      <a:endParaRPr lang="en-US">
                        <a:effectLst/>
                        <a:latin typeface="proxima_nova_ltlight"/>
                      </a:endParaRPr>
                    </a:p>
                  </a:txBody>
                  <a:tcPr marL="128588" marR="128588" marT="133350" marB="133350" anchor="ctr"/>
                </a:tc>
                <a:tc>
                  <a:txBody>
                    <a:bodyPr/>
                    <a:lstStyle/>
                    <a:p>
                      <a:r>
                        <a:rPr lang="en-US">
                          <a:effectLst/>
                        </a:rPr>
                        <a:t>Overall Survival, %</a:t>
                      </a:r>
                      <a:endParaRPr lang="en-US">
                        <a:effectLst/>
                        <a:latin typeface="proxima_nova_ltlight"/>
                      </a:endParaRPr>
                    </a:p>
                  </a:txBody>
                  <a:tcPr marL="128588" marR="128588" marT="133350" marB="133350" anchor="ctr"/>
                </a:tc>
                <a:extLst>
                  <a:ext uri="{0D108BD9-81ED-4DB2-BD59-A6C34878D82A}">
                    <a16:rowId xmlns:a16="http://schemas.microsoft.com/office/drawing/2014/main" val="10000"/>
                  </a:ext>
                </a:extLst>
              </a:tr>
              <a:tr h="0">
                <a:tc>
                  <a:txBody>
                    <a:bodyPr/>
                    <a:lstStyle/>
                    <a:p>
                      <a:r>
                        <a:rPr lang="en-US">
                          <a:effectLst/>
                        </a:rPr>
                        <a:t>I</a:t>
                      </a:r>
                      <a:endParaRPr lang="en-US">
                        <a:effectLst/>
                        <a:latin typeface="proxima_nova_ltlight"/>
                      </a:endParaRPr>
                    </a:p>
                  </a:txBody>
                  <a:tcPr marL="68580" marR="128588" marT="133350" marB="133350" anchor="ctr"/>
                </a:tc>
                <a:tc>
                  <a:txBody>
                    <a:bodyPr/>
                    <a:lstStyle/>
                    <a:p>
                      <a:r>
                        <a:rPr lang="en-US">
                          <a:effectLst/>
                        </a:rPr>
                        <a:t>92</a:t>
                      </a:r>
                      <a:endParaRPr lang="en-US">
                        <a:effectLst/>
                        <a:latin typeface="proxima_nova_ltlight"/>
                      </a:endParaRPr>
                    </a:p>
                  </a:txBody>
                  <a:tcPr marL="128588" marR="128588" marT="133350" marB="133350" anchor="ctr"/>
                </a:tc>
                <a:tc>
                  <a:txBody>
                    <a:bodyPr/>
                    <a:lstStyle/>
                    <a:p>
                      <a:r>
                        <a:rPr lang="en-US">
                          <a:effectLst/>
                        </a:rPr>
                        <a:t>98</a:t>
                      </a:r>
                      <a:endParaRPr lang="en-US">
                        <a:effectLst/>
                        <a:latin typeface="proxima_nova_ltlight"/>
                      </a:endParaRPr>
                    </a:p>
                  </a:txBody>
                  <a:tcPr marL="128588" marR="128588" marT="133350" marB="133350" anchor="ctr"/>
                </a:tc>
                <a:extLst>
                  <a:ext uri="{0D108BD9-81ED-4DB2-BD59-A6C34878D82A}">
                    <a16:rowId xmlns:a16="http://schemas.microsoft.com/office/drawing/2014/main" val="10001"/>
                  </a:ext>
                </a:extLst>
              </a:tr>
              <a:tr h="0">
                <a:tc>
                  <a:txBody>
                    <a:bodyPr/>
                    <a:lstStyle/>
                    <a:p>
                      <a:r>
                        <a:rPr lang="en-US">
                          <a:effectLst/>
                        </a:rPr>
                        <a:t>II</a:t>
                      </a:r>
                      <a:endParaRPr lang="en-US">
                        <a:effectLst/>
                        <a:latin typeface="proxima_nova_ltlight"/>
                      </a:endParaRPr>
                    </a:p>
                  </a:txBody>
                  <a:tcPr marL="68580" marR="128588" marT="133350" marB="133350" anchor="ctr"/>
                </a:tc>
                <a:tc>
                  <a:txBody>
                    <a:bodyPr/>
                    <a:lstStyle/>
                    <a:p>
                      <a:r>
                        <a:rPr lang="en-US">
                          <a:effectLst/>
                        </a:rPr>
                        <a:t>85</a:t>
                      </a:r>
                      <a:endParaRPr lang="en-US">
                        <a:effectLst/>
                        <a:latin typeface="proxima_nova_ltlight"/>
                      </a:endParaRPr>
                    </a:p>
                  </a:txBody>
                  <a:tcPr marL="128588" marR="128588" marT="133350" marB="133350" anchor="ctr"/>
                </a:tc>
                <a:tc>
                  <a:txBody>
                    <a:bodyPr/>
                    <a:lstStyle/>
                    <a:p>
                      <a:r>
                        <a:rPr lang="en-US">
                          <a:effectLst/>
                        </a:rPr>
                        <a:t>96</a:t>
                      </a:r>
                      <a:endParaRPr lang="en-US">
                        <a:effectLst/>
                        <a:latin typeface="proxima_nova_ltlight"/>
                      </a:endParaRPr>
                    </a:p>
                  </a:txBody>
                  <a:tcPr marL="128588" marR="128588" marT="133350" marB="133350" anchor="ctr"/>
                </a:tc>
                <a:extLst>
                  <a:ext uri="{0D108BD9-81ED-4DB2-BD59-A6C34878D82A}">
                    <a16:rowId xmlns:a16="http://schemas.microsoft.com/office/drawing/2014/main" val="10002"/>
                  </a:ext>
                </a:extLst>
              </a:tr>
              <a:tr h="0">
                <a:tc>
                  <a:txBody>
                    <a:bodyPr/>
                    <a:lstStyle/>
                    <a:p>
                      <a:r>
                        <a:rPr lang="en-US">
                          <a:effectLst/>
                        </a:rPr>
                        <a:t>III</a:t>
                      </a:r>
                      <a:endParaRPr lang="en-US">
                        <a:effectLst/>
                        <a:latin typeface="proxima_nova_ltlight"/>
                      </a:endParaRPr>
                    </a:p>
                  </a:txBody>
                  <a:tcPr marL="68580" marR="128588" marT="133350" marB="133350" anchor="ctr"/>
                </a:tc>
                <a:tc>
                  <a:txBody>
                    <a:bodyPr/>
                    <a:lstStyle/>
                    <a:p>
                      <a:r>
                        <a:rPr lang="en-US">
                          <a:effectLst/>
                        </a:rPr>
                        <a:t>90</a:t>
                      </a:r>
                      <a:endParaRPr lang="en-US">
                        <a:effectLst/>
                        <a:latin typeface="proxima_nova_ltlight"/>
                      </a:endParaRPr>
                    </a:p>
                  </a:txBody>
                  <a:tcPr marL="128588" marR="128588" marT="133350" marB="133350" anchor="ctr"/>
                </a:tc>
                <a:tc>
                  <a:txBody>
                    <a:bodyPr/>
                    <a:lstStyle/>
                    <a:p>
                      <a:r>
                        <a:rPr lang="en-US">
                          <a:effectLst/>
                        </a:rPr>
                        <a:t>95</a:t>
                      </a:r>
                      <a:endParaRPr lang="en-US">
                        <a:effectLst/>
                        <a:latin typeface="proxima_nova_ltlight"/>
                      </a:endParaRPr>
                    </a:p>
                  </a:txBody>
                  <a:tcPr marL="128588" marR="128588" marT="133350" marB="133350" anchor="ctr"/>
                </a:tc>
                <a:extLst>
                  <a:ext uri="{0D108BD9-81ED-4DB2-BD59-A6C34878D82A}">
                    <a16:rowId xmlns:a16="http://schemas.microsoft.com/office/drawing/2014/main" val="10003"/>
                  </a:ext>
                </a:extLst>
              </a:tr>
              <a:tr h="0">
                <a:tc>
                  <a:txBody>
                    <a:bodyPr/>
                    <a:lstStyle/>
                    <a:p>
                      <a:r>
                        <a:rPr lang="en-US">
                          <a:effectLst/>
                        </a:rPr>
                        <a:t>IV</a:t>
                      </a:r>
                      <a:endParaRPr lang="en-US">
                        <a:effectLst/>
                        <a:latin typeface="proxima_nova_ltlight"/>
                      </a:endParaRPr>
                    </a:p>
                  </a:txBody>
                  <a:tcPr marL="68580" marR="128588" marT="133350" marB="133350" anchor="ctr"/>
                </a:tc>
                <a:tc>
                  <a:txBody>
                    <a:bodyPr/>
                    <a:lstStyle/>
                    <a:p>
                      <a:r>
                        <a:rPr lang="en-US">
                          <a:effectLst/>
                        </a:rPr>
                        <a:t>80</a:t>
                      </a:r>
                      <a:endParaRPr lang="en-US">
                        <a:effectLst/>
                        <a:latin typeface="proxima_nova_ltlight"/>
                      </a:endParaRPr>
                    </a:p>
                  </a:txBody>
                  <a:tcPr marL="128588" marR="128588" marT="133350" marB="133350" anchor="ctr"/>
                </a:tc>
                <a:tc>
                  <a:txBody>
                    <a:bodyPr/>
                    <a:lstStyle/>
                    <a:p>
                      <a:r>
                        <a:rPr lang="en-US">
                          <a:effectLst/>
                        </a:rPr>
                        <a:t>90</a:t>
                      </a:r>
                      <a:endParaRPr lang="en-US">
                        <a:effectLst/>
                        <a:latin typeface="proxima_nova_ltlight"/>
                      </a:endParaRPr>
                    </a:p>
                  </a:txBody>
                  <a:tcPr marL="128588" marR="128588" marT="133350" marB="133350" anchor="ctr"/>
                </a:tc>
                <a:extLst>
                  <a:ext uri="{0D108BD9-81ED-4DB2-BD59-A6C34878D82A}">
                    <a16:rowId xmlns:a16="http://schemas.microsoft.com/office/drawing/2014/main" val="10004"/>
                  </a:ext>
                </a:extLst>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fontScale="77500" lnSpcReduction="20000"/>
          </a:bodyPr>
          <a:lstStyle/>
          <a:p>
            <a:pPr marL="548640" indent="-411480" eaLnBrk="1" fontAlgn="auto" hangingPunct="1">
              <a:spcAft>
                <a:spcPts val="0"/>
              </a:spcAft>
              <a:buClr>
                <a:schemeClr val="tx1">
                  <a:shade val="95000"/>
                </a:schemeClr>
              </a:buClr>
              <a:buFont typeface="Wingdings 2"/>
              <a:buChar char=""/>
              <a:defRPr/>
            </a:pPr>
            <a:r>
              <a:rPr lang="en-US" dirty="0">
                <a:cs typeface="Calibri"/>
              </a:rPr>
              <a:t>Overall, about 9 of 10 children with Wilms tumors are cured.(1)</a:t>
            </a:r>
          </a:p>
          <a:p>
            <a:pPr marL="548640" indent="-411480" eaLnBrk="1" fontAlgn="auto" hangingPunct="1">
              <a:spcAft>
                <a:spcPts val="0"/>
              </a:spcAft>
              <a:buClr>
                <a:schemeClr val="tx1">
                  <a:shade val="95000"/>
                </a:schemeClr>
              </a:buClr>
              <a:buFont typeface="Wingdings 2"/>
              <a:buChar char=""/>
              <a:defRPr/>
            </a:pPr>
            <a:endParaRPr lang="en-US" dirty="0">
              <a:cs typeface="Calibri"/>
            </a:endParaRPr>
          </a:p>
          <a:p>
            <a:pPr marL="548640" indent="-411480" eaLnBrk="1" fontAlgn="auto" hangingPunct="1">
              <a:spcAft>
                <a:spcPts val="0"/>
              </a:spcAft>
              <a:buClr>
                <a:schemeClr val="tx1">
                  <a:shade val="95000"/>
                </a:schemeClr>
              </a:buClr>
              <a:buFont typeface="Wingdings 2"/>
              <a:buChar char=""/>
              <a:defRPr/>
            </a:pPr>
            <a:r>
              <a:rPr lang="en-US" dirty="0">
                <a:cs typeface="Calibri"/>
              </a:rPr>
              <a:t>The usual approach in most patients is nephrectomy followed by chemotherapy, with or without postoperative radiotherapy.</a:t>
            </a:r>
          </a:p>
          <a:p>
            <a:pPr marL="548640" indent="-411480" eaLnBrk="1" fontAlgn="auto" hangingPunct="1">
              <a:spcAft>
                <a:spcPts val="0"/>
              </a:spcAft>
              <a:buClr>
                <a:schemeClr val="tx1">
                  <a:shade val="95000"/>
                </a:schemeClr>
              </a:buClr>
              <a:buFont typeface="Wingdings 2"/>
              <a:buChar char=""/>
              <a:defRPr/>
            </a:pPr>
            <a:endParaRPr lang="en-US" dirty="0">
              <a:cs typeface="Calibri"/>
            </a:endParaRPr>
          </a:p>
          <a:p>
            <a:pPr marL="548640" indent="-411480" eaLnBrk="1" fontAlgn="auto" hangingPunct="1">
              <a:spcAft>
                <a:spcPts val="0"/>
              </a:spcAft>
              <a:buClr>
                <a:schemeClr val="tx1">
                  <a:shade val="95000"/>
                </a:schemeClr>
              </a:buClr>
              <a:buFont typeface="Wingdings 2"/>
              <a:buChar char=""/>
              <a:defRPr/>
            </a:pPr>
            <a:r>
              <a:rPr lang="en-US" dirty="0">
                <a:cs typeface="Calibri"/>
              </a:rPr>
              <a:t>Tx is based on tumor stage and histology </a:t>
            </a:r>
          </a:p>
          <a:p>
            <a:pPr marL="548640" indent="-411480" eaLnBrk="1" fontAlgn="auto" hangingPunct="1">
              <a:spcAft>
                <a:spcPts val="0"/>
              </a:spcAft>
              <a:buClr>
                <a:schemeClr val="tx1">
                  <a:shade val="95000"/>
                </a:schemeClr>
              </a:buClr>
              <a:buFont typeface="Wingdings 2"/>
              <a:buChar char=""/>
              <a:defRPr/>
            </a:pPr>
            <a:endParaRPr lang="en-US" dirty="0">
              <a:cs typeface="Calibri"/>
            </a:endParaRPr>
          </a:p>
          <a:p>
            <a:pPr marL="548640" indent="-411480" eaLnBrk="1" fontAlgn="auto" hangingPunct="1">
              <a:spcAft>
                <a:spcPts val="0"/>
              </a:spcAft>
              <a:buClr>
                <a:schemeClr val="tx1">
                  <a:shade val="95000"/>
                </a:schemeClr>
              </a:buClr>
              <a:buFont typeface="Wingdings 2"/>
              <a:buChar char=""/>
              <a:defRPr/>
            </a:pPr>
            <a:endParaRPr lang="en-US" dirty="0">
              <a:cs typeface="Calibri"/>
            </a:endParaRPr>
          </a:p>
          <a:p>
            <a:pPr marL="548640" indent="-411480" eaLnBrk="1" fontAlgn="auto" hangingPunct="1">
              <a:spcAft>
                <a:spcPts val="0"/>
              </a:spcAft>
              <a:buClr>
                <a:schemeClr val="tx1">
                  <a:shade val="95000"/>
                </a:schemeClr>
              </a:buClr>
              <a:buFont typeface="Wingdings 2"/>
              <a:buChar char=""/>
              <a:defRPr/>
            </a:pPr>
            <a:r>
              <a:rPr lang="en-US" dirty="0">
                <a:cs typeface="Calibri"/>
              </a:rPr>
              <a:t>multidisciplinary approach with a pediatric radiologist, an oncologist, a surgeon, and a radiotherapist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7499350" cy="1143000"/>
          </a:xfrm>
        </p:spPr>
        <p:txBody>
          <a:bodyPr/>
          <a:lstStyle/>
          <a:p>
            <a:pPr eaLnBrk="1" fontAlgn="auto" hangingPunct="1">
              <a:spcAft>
                <a:spcPts val="0"/>
              </a:spcAft>
              <a:defRPr/>
            </a:pPr>
            <a:r>
              <a:rPr lang="en-US" dirty="0">
                <a:solidFill>
                  <a:schemeClr val="tx2">
                    <a:satMod val="130000"/>
                  </a:schemeClr>
                </a:solidFill>
                <a:cs typeface="Calibri Light"/>
              </a:rPr>
              <a:t>Preoperative evaluation  </a:t>
            </a:r>
            <a:endParaRPr lang="en-US" dirty="0">
              <a:solidFill>
                <a:schemeClr val="tx2">
                  <a:satMod val="130000"/>
                </a:schemeClr>
              </a:solidFill>
            </a:endParaRPr>
          </a:p>
        </p:txBody>
      </p:sp>
      <p:sp>
        <p:nvSpPr>
          <p:cNvPr id="50178" name="Content Placeholder 2"/>
          <p:cNvSpPr>
            <a:spLocks noGrp="1"/>
          </p:cNvSpPr>
          <p:nvPr>
            <p:ph idx="1"/>
          </p:nvPr>
        </p:nvSpPr>
        <p:spPr>
          <a:xfrm>
            <a:off x="1066800" y="1028700"/>
            <a:ext cx="7499350" cy="4800600"/>
          </a:xfrm>
        </p:spPr>
        <p:txBody>
          <a:bodyPr/>
          <a:lstStyle/>
          <a:p>
            <a:pPr eaLnBrk="1" hangingPunct="1"/>
            <a:r>
              <a:rPr lang="en-US" dirty="0"/>
              <a:t>origin of the tumor, </a:t>
            </a:r>
          </a:p>
          <a:p>
            <a:pPr eaLnBrk="1" hangingPunct="1"/>
            <a:r>
              <a:rPr lang="en-US" dirty="0"/>
              <a:t>its position in relation to the adjacent tissue, </a:t>
            </a:r>
          </a:p>
          <a:p>
            <a:pPr eaLnBrk="1" hangingPunct="1"/>
            <a:r>
              <a:rPr lang="en-US" dirty="0"/>
              <a:t>and vascular involvement</a:t>
            </a:r>
          </a:p>
          <a:p>
            <a:pPr eaLnBrk="1" hangingPunct="1"/>
            <a:r>
              <a:rPr lang="en-US" dirty="0"/>
              <a:t>If the imaging is not suggestive of any bilateral lesion, there is no need to explore the contralateral kidney at surgery </a:t>
            </a:r>
          </a:p>
          <a:p>
            <a:pPr eaLnBrk="1" hangingPunct="1"/>
            <a:r>
              <a:rPr lang="en-US" dirty="0"/>
              <a:t>An abdominal Doppler US is advised to check for possible thrombus in the renal vein and the IVC</a:t>
            </a:r>
          </a:p>
          <a:p>
            <a:pPr eaLnBrk="1" hangingPunct="1"/>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solidFill>
                  <a:schemeClr val="tx2">
                    <a:satMod val="130000"/>
                  </a:schemeClr>
                </a:solidFill>
                <a:cs typeface="Calibri Light"/>
              </a:rPr>
              <a:t>Preoperative evaluation </a:t>
            </a:r>
            <a:endParaRPr lang="en-US" dirty="0">
              <a:solidFill>
                <a:schemeClr val="tx2">
                  <a:satMod val="130000"/>
                </a:schemeClr>
              </a:solidFill>
            </a:endParaRPr>
          </a:p>
        </p:txBody>
      </p:sp>
      <p:sp>
        <p:nvSpPr>
          <p:cNvPr id="3" name="Content Placeholder 2"/>
          <p:cNvSpPr>
            <a:spLocks noGrp="1"/>
          </p:cNvSpPr>
          <p:nvPr>
            <p:ph idx="1"/>
          </p:nvPr>
        </p:nvSpPr>
        <p:spPr/>
        <p:txBody>
          <a:bodyPr rtlCol="0">
            <a:normAutofit fontScale="77500" lnSpcReduction="20000"/>
          </a:bodyPr>
          <a:lstStyle/>
          <a:p>
            <a:pPr marL="548640" indent="-411480" eaLnBrk="1" fontAlgn="auto" hangingPunct="1">
              <a:spcAft>
                <a:spcPts val="0"/>
              </a:spcAft>
              <a:buClr>
                <a:schemeClr val="tx1">
                  <a:shade val="95000"/>
                </a:schemeClr>
              </a:buClr>
              <a:buFont typeface="Wingdings 2"/>
              <a:buChar char=""/>
              <a:defRPr/>
            </a:pPr>
            <a:r>
              <a:rPr lang="en-US" dirty="0">
                <a:cs typeface="Calibri"/>
              </a:rPr>
              <a:t>The SIOP* recommends preoperative chemotherapy </a:t>
            </a:r>
            <a:r>
              <a:rPr lang="en-US" dirty="0" err="1">
                <a:cs typeface="Calibri"/>
              </a:rPr>
              <a:t>pt</a:t>
            </a:r>
            <a:r>
              <a:rPr lang="en-US" dirty="0">
                <a:cs typeface="Calibri"/>
              </a:rPr>
              <a:t> &gt;6 months to decrease the risk of intraoperative rupture, downstage the tumor, and to reduce the need for radiation</a:t>
            </a:r>
          </a:p>
          <a:p>
            <a:pPr marL="548640" indent="-411480" eaLnBrk="1" fontAlgn="auto" hangingPunct="1">
              <a:spcAft>
                <a:spcPts val="0"/>
              </a:spcAft>
              <a:buClr>
                <a:schemeClr val="tx1">
                  <a:shade val="95000"/>
                </a:schemeClr>
              </a:buClr>
              <a:buFont typeface="Wingdings 2"/>
              <a:buChar char=""/>
              <a:defRPr/>
            </a:pPr>
            <a:r>
              <a:rPr lang="en-US" dirty="0">
                <a:cs typeface="Calibri"/>
              </a:rPr>
              <a:t>Situations where preoperative chemotherapy is recommended:-</a:t>
            </a:r>
          </a:p>
          <a:p>
            <a:pPr marL="0" indent="0" eaLnBrk="1" fontAlgn="auto" hangingPunct="1">
              <a:spcAft>
                <a:spcPts val="0"/>
              </a:spcAft>
              <a:buClr>
                <a:schemeClr val="tx1">
                  <a:shade val="95000"/>
                </a:schemeClr>
              </a:buClr>
              <a:buFont typeface="Wingdings 2"/>
              <a:buNone/>
              <a:defRPr/>
            </a:pPr>
            <a:r>
              <a:rPr lang="en-US" dirty="0">
                <a:cs typeface="Calibri"/>
              </a:rPr>
              <a:t>1. Children for whom renal-sparing surgery is planned,</a:t>
            </a:r>
          </a:p>
          <a:p>
            <a:pPr marL="0" indent="0" eaLnBrk="1" fontAlgn="auto" hangingPunct="1">
              <a:spcAft>
                <a:spcPts val="0"/>
              </a:spcAft>
              <a:buClr>
                <a:schemeClr val="tx1">
                  <a:shade val="95000"/>
                </a:schemeClr>
              </a:buClr>
              <a:buFont typeface="Wingdings 2"/>
              <a:buNone/>
              <a:defRPr/>
            </a:pPr>
            <a:r>
              <a:rPr lang="en-US" dirty="0">
                <a:cs typeface="Calibri"/>
              </a:rPr>
              <a:t>2. Tumors are inoperable at surgical exploration, and</a:t>
            </a:r>
          </a:p>
          <a:p>
            <a:pPr marL="0" indent="0" eaLnBrk="1" fontAlgn="auto" hangingPunct="1">
              <a:spcAft>
                <a:spcPts val="0"/>
              </a:spcAft>
              <a:buClr>
                <a:schemeClr val="tx1">
                  <a:shade val="95000"/>
                </a:schemeClr>
              </a:buClr>
              <a:buFont typeface="Wingdings 2"/>
              <a:buNone/>
              <a:defRPr/>
            </a:pPr>
            <a:r>
              <a:rPr lang="en-US" dirty="0">
                <a:cs typeface="Calibri"/>
              </a:rPr>
              <a:t>3. There is tumor extension into IVC above hepatic veins.</a:t>
            </a:r>
            <a:br>
              <a:rPr lang="en-US" dirty="0">
                <a:cs typeface="Calibri"/>
              </a:rPr>
            </a:br>
            <a:endParaRPr lang="en-US" dirty="0">
              <a:cs typeface="Calibri"/>
            </a:endParaRPr>
          </a:p>
          <a:p>
            <a:pPr marL="548640" indent="-411480" eaLnBrk="1" fontAlgn="auto" hangingPunct="1">
              <a:spcAft>
                <a:spcPts val="0"/>
              </a:spcAft>
              <a:buClr>
                <a:schemeClr val="tx1">
                  <a:shade val="95000"/>
                </a:schemeClr>
              </a:buClr>
              <a:buFont typeface="Wingdings 2"/>
              <a:buChar char=""/>
              <a:defRPr/>
            </a:pPr>
            <a:r>
              <a:rPr lang="en-US" dirty="0">
                <a:cs typeface="Calibri"/>
              </a:rPr>
              <a:t>*SIOP :The International Society of </a:t>
            </a:r>
            <a:r>
              <a:rPr lang="en-US" dirty="0" err="1">
                <a:cs typeface="Calibri"/>
              </a:rPr>
              <a:t>Paediatric</a:t>
            </a:r>
            <a:r>
              <a:rPr lang="en-US" dirty="0">
                <a:cs typeface="Calibri"/>
              </a:rPr>
              <a:t> Oncology</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p:cNvSpPr>
            <a:spLocks noGrp="1"/>
          </p:cNvSpPr>
          <p:nvPr>
            <p:ph idx="1"/>
          </p:nvPr>
        </p:nvSpPr>
        <p:spPr>
          <a:xfrm>
            <a:off x="1163638" y="531813"/>
            <a:ext cx="7499350" cy="4800600"/>
          </a:xfrm>
        </p:spPr>
        <p:txBody>
          <a:bodyPr/>
          <a:lstStyle/>
          <a:p>
            <a:pPr eaLnBrk="1" hangingPunct="1"/>
            <a:r>
              <a:rPr lang="en-US" dirty="0"/>
              <a:t>The standard surgery is radical nephrectomy but sometimes we can do partial nephrectomy </a:t>
            </a:r>
          </a:p>
          <a:p>
            <a:pPr eaLnBrk="1" hangingPunct="1"/>
            <a:endParaRPr lang="en-US" dirty="0"/>
          </a:p>
        </p:txBody>
      </p:sp>
      <p:pic>
        <p:nvPicPr>
          <p:cNvPr id="52227" name="Picture 4" descr="A screenshot of a cell phone&#10;&#10;Description generated with very high confidence"/>
          <p:cNvPicPr>
            <a:picLocks noChangeAspect="1"/>
          </p:cNvPicPr>
          <p:nvPr/>
        </p:nvPicPr>
        <p:blipFill>
          <a:blip r:embed="rId2"/>
          <a:srcRect/>
          <a:stretch>
            <a:fillRect/>
          </a:stretch>
        </p:blipFill>
        <p:spPr bwMode="auto">
          <a:xfrm>
            <a:off x="297656" y="2932113"/>
            <a:ext cx="8548688" cy="3768725"/>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t>• SURGICAL CONSIDERATIONS:</a:t>
            </a:r>
            <a:endParaRPr lang="en-US" dirty="0">
              <a:solidFill>
                <a:schemeClr val="tx2">
                  <a:satMod val="130000"/>
                </a:schemeClr>
              </a:solidFill>
            </a:endParaRPr>
          </a:p>
        </p:txBody>
      </p:sp>
      <p:sp>
        <p:nvSpPr>
          <p:cNvPr id="3" name="Content Placeholder 2"/>
          <p:cNvSpPr>
            <a:spLocks noGrp="1"/>
          </p:cNvSpPr>
          <p:nvPr>
            <p:ph idx="1"/>
          </p:nvPr>
        </p:nvSpPr>
        <p:spPr/>
        <p:txBody>
          <a:bodyPr>
            <a:normAutofit fontScale="92500" lnSpcReduction="10000"/>
          </a:bodyPr>
          <a:lstStyle/>
          <a:p>
            <a:pPr marL="548640" indent="-411480" eaLnBrk="1" fontAlgn="auto" hangingPunct="1">
              <a:spcAft>
                <a:spcPts val="0"/>
              </a:spcAft>
              <a:buClr>
                <a:schemeClr val="tx1">
                  <a:shade val="95000"/>
                </a:schemeClr>
              </a:buClr>
              <a:buFont typeface="Wingdings 2"/>
              <a:buChar char=""/>
              <a:defRPr/>
            </a:pPr>
            <a:r>
              <a:rPr lang="en-US" dirty="0"/>
              <a:t>Radical nephrectomy by transperitoneal approach.</a:t>
            </a:r>
          </a:p>
          <a:p>
            <a:pPr marL="548640" indent="-411480" eaLnBrk="1" fontAlgn="auto" hangingPunct="1">
              <a:spcAft>
                <a:spcPts val="0"/>
              </a:spcAft>
              <a:buClr>
                <a:schemeClr val="tx1">
                  <a:shade val="95000"/>
                </a:schemeClr>
              </a:buClr>
              <a:buFont typeface="Wingdings 2"/>
              <a:buChar char=""/>
              <a:defRPr/>
            </a:pPr>
            <a:r>
              <a:rPr lang="en-US" dirty="0"/>
              <a:t>Thorough exploration of the abdominal cavity to exclude local tumor extension, liver and nodal metastases, or peritoneal seeding.</a:t>
            </a:r>
          </a:p>
          <a:p>
            <a:pPr marL="548640" indent="-411480" eaLnBrk="1" fontAlgn="auto" hangingPunct="1">
              <a:spcAft>
                <a:spcPts val="0"/>
              </a:spcAft>
              <a:buClr>
                <a:schemeClr val="tx1">
                  <a:shade val="95000"/>
                </a:schemeClr>
              </a:buClr>
              <a:buFont typeface="Wingdings 2"/>
              <a:buChar char=""/>
              <a:defRPr/>
            </a:pPr>
            <a:r>
              <a:rPr lang="en-US" dirty="0"/>
              <a:t>Accurate staging to determine appropriate chemotherapy &amp; need for radiation therapy.</a:t>
            </a:r>
          </a:p>
          <a:p>
            <a:pPr marL="548640" indent="-411480" eaLnBrk="1" fontAlgn="auto" hangingPunct="1">
              <a:spcAft>
                <a:spcPts val="0"/>
              </a:spcAft>
              <a:buClr>
                <a:schemeClr val="tx1">
                  <a:shade val="95000"/>
                </a:schemeClr>
              </a:buClr>
              <a:buFont typeface="Wingdings 2"/>
              <a:buChar char=""/>
              <a:defRPr/>
            </a:pPr>
            <a:r>
              <a:rPr lang="en-US" dirty="0"/>
              <a:t>Selective sampling of suspicious nodes is essential.</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US">
              <a:solidFill>
                <a:schemeClr val="tx2">
                  <a:satMod val="130000"/>
                </a:schemeClr>
              </a:solidFill>
            </a:endParaRPr>
          </a:p>
        </p:txBody>
      </p:sp>
      <p:graphicFrame>
        <p:nvGraphicFramePr>
          <p:cNvPr id="5" name="Content Placeholder 4"/>
          <p:cNvGraphicFramePr>
            <a:graphicFrameLocks noGrp="1"/>
          </p:cNvGraphicFramePr>
          <p:nvPr>
            <p:ph idx="1"/>
          </p:nvPr>
        </p:nvGraphicFramePr>
        <p:xfrm>
          <a:off x="0" y="0"/>
          <a:ext cx="9144001" cy="6891167"/>
        </p:xfrm>
        <a:graphic>
          <a:graphicData uri="http://schemas.openxmlformats.org/drawingml/2006/table">
            <a:tbl>
              <a:tblPr firstRow="1" bandRow="1">
                <a:tableStyleId>{5C22544A-7EE6-4342-B048-85BDC9FD1C3A}</a:tableStyleId>
              </a:tblPr>
              <a:tblGrid>
                <a:gridCol w="1921565">
                  <a:extLst>
                    <a:ext uri="{9D8B030D-6E8A-4147-A177-3AD203B41FA5}">
                      <a16:colId xmlns:a16="http://schemas.microsoft.com/office/drawing/2014/main" val="20000"/>
                    </a:ext>
                  </a:extLst>
                </a:gridCol>
                <a:gridCol w="2387866">
                  <a:extLst>
                    <a:ext uri="{9D8B030D-6E8A-4147-A177-3AD203B41FA5}">
                      <a16:colId xmlns:a16="http://schemas.microsoft.com/office/drawing/2014/main" val="20001"/>
                    </a:ext>
                  </a:extLst>
                </a:gridCol>
                <a:gridCol w="2417285">
                  <a:extLst>
                    <a:ext uri="{9D8B030D-6E8A-4147-A177-3AD203B41FA5}">
                      <a16:colId xmlns:a16="http://schemas.microsoft.com/office/drawing/2014/main" val="20002"/>
                    </a:ext>
                  </a:extLst>
                </a:gridCol>
                <a:gridCol w="2417285">
                  <a:extLst>
                    <a:ext uri="{9D8B030D-6E8A-4147-A177-3AD203B41FA5}">
                      <a16:colId xmlns:a16="http://schemas.microsoft.com/office/drawing/2014/main" val="20003"/>
                    </a:ext>
                  </a:extLst>
                </a:gridCol>
              </a:tblGrid>
              <a:tr h="722592">
                <a:tc>
                  <a:txBody>
                    <a:bodyPr/>
                    <a:lstStyle/>
                    <a:p>
                      <a:r>
                        <a:rPr lang="en-US" sz="1700" dirty="0">
                          <a:effectLst/>
                        </a:rPr>
                        <a:t>Stage and Histology</a:t>
                      </a:r>
                      <a:endParaRPr lang="en-US" sz="1700" dirty="0">
                        <a:effectLst/>
                        <a:latin typeface="proxima_nova_ltlight"/>
                      </a:endParaRPr>
                    </a:p>
                  </a:txBody>
                  <a:tcPr marL="68580" marR="128588" marT="133350" marB="133350" anchor="ctr"/>
                </a:tc>
                <a:tc>
                  <a:txBody>
                    <a:bodyPr/>
                    <a:lstStyle/>
                    <a:p>
                      <a:r>
                        <a:rPr lang="en-US" sz="1700" dirty="0">
                          <a:effectLst/>
                        </a:rPr>
                        <a:t>Surgery</a:t>
                      </a:r>
                      <a:endParaRPr lang="en-US" sz="1700" dirty="0">
                        <a:effectLst/>
                        <a:latin typeface="proxima_nova_ltlight"/>
                      </a:endParaRPr>
                    </a:p>
                  </a:txBody>
                  <a:tcPr marL="128588" marR="128588" marT="133350" marB="133350" anchor="ctr"/>
                </a:tc>
                <a:tc>
                  <a:txBody>
                    <a:bodyPr/>
                    <a:lstStyle/>
                    <a:p>
                      <a:r>
                        <a:rPr lang="en-US" sz="1700" dirty="0">
                          <a:effectLst/>
                        </a:rPr>
                        <a:t>Chemotherapy</a:t>
                      </a:r>
                      <a:endParaRPr lang="en-US" sz="1700" dirty="0">
                        <a:effectLst/>
                        <a:latin typeface="proxima_nova_ltlight"/>
                      </a:endParaRPr>
                    </a:p>
                  </a:txBody>
                  <a:tcPr marL="128588" marR="128588" marT="133350" marB="133350" anchor="ctr"/>
                </a:tc>
                <a:tc>
                  <a:txBody>
                    <a:bodyPr/>
                    <a:lstStyle/>
                    <a:p>
                      <a:r>
                        <a:rPr lang="en-US" sz="1700" dirty="0">
                          <a:effectLst/>
                        </a:rPr>
                        <a:t>Radiation Therapy</a:t>
                      </a:r>
                      <a:r>
                        <a:rPr lang="en-US" sz="1700" baseline="30000" dirty="0">
                          <a:effectLst/>
                        </a:rPr>
                        <a:t>*</a:t>
                      </a:r>
                      <a:endParaRPr lang="en-US" sz="1700" dirty="0">
                        <a:effectLst/>
                        <a:latin typeface="proxima_nova_ltlight"/>
                      </a:endParaRPr>
                    </a:p>
                  </a:txBody>
                  <a:tcPr marL="128588" marR="128588" marT="133350" marB="133350" anchor="ctr"/>
                </a:tc>
                <a:extLst>
                  <a:ext uri="{0D108BD9-81ED-4DB2-BD59-A6C34878D82A}">
                    <a16:rowId xmlns:a16="http://schemas.microsoft.com/office/drawing/2014/main" val="10000"/>
                  </a:ext>
                </a:extLst>
              </a:tr>
              <a:tr h="1938167">
                <a:tc>
                  <a:txBody>
                    <a:bodyPr/>
                    <a:lstStyle/>
                    <a:p>
                      <a:r>
                        <a:rPr lang="en-US" sz="1700" dirty="0">
                          <a:effectLst/>
                        </a:rPr>
                        <a:t>Stage I or II favorable histology without loss of heterozygosity (LOH) 1p and 16q</a:t>
                      </a:r>
                      <a:endParaRPr lang="en-US" sz="1700" dirty="0">
                        <a:effectLst/>
                        <a:latin typeface="proxima_nova_ltlight"/>
                      </a:endParaRPr>
                    </a:p>
                  </a:txBody>
                  <a:tcPr marL="68580" marR="128588" marT="133350" marB="133350" anchor="ctr"/>
                </a:tc>
                <a:tc>
                  <a:txBody>
                    <a:bodyPr/>
                    <a:lstStyle/>
                    <a:p>
                      <a:r>
                        <a:rPr lang="en-US" sz="1700" dirty="0">
                          <a:effectLst/>
                        </a:rPr>
                        <a:t>Nephrectomy</a:t>
                      </a:r>
                      <a:endParaRPr lang="en-US" sz="1700" dirty="0">
                        <a:effectLst/>
                        <a:latin typeface="proxima_nova_ltlight"/>
                      </a:endParaRPr>
                    </a:p>
                  </a:txBody>
                  <a:tcPr marL="128588" marR="128588" marT="133350" marB="133350" anchor="ctr"/>
                </a:tc>
                <a:tc>
                  <a:txBody>
                    <a:bodyPr/>
                    <a:lstStyle/>
                    <a:p>
                      <a:r>
                        <a:rPr lang="en-US" sz="1700" dirty="0">
                          <a:effectLst/>
                        </a:rPr>
                        <a:t>Vincristine, </a:t>
                      </a:r>
                      <a:r>
                        <a:rPr lang="en-US" sz="1700" dirty="0"/>
                        <a:t>d-actinomycin</a:t>
                      </a:r>
                      <a:endParaRPr lang="en-US" sz="1700" dirty="0">
                        <a:effectLst/>
                        <a:latin typeface="proxima_nova_ltlight"/>
                      </a:endParaRPr>
                    </a:p>
                  </a:txBody>
                  <a:tcPr marL="128588" marR="128588" marT="133350" marB="133350" anchor="ctr"/>
                </a:tc>
                <a:tc>
                  <a:txBody>
                    <a:bodyPr/>
                    <a:lstStyle/>
                    <a:p>
                      <a:r>
                        <a:rPr lang="en-US" sz="1700" dirty="0">
                          <a:effectLst/>
                        </a:rPr>
                        <a:t>No</a:t>
                      </a:r>
                      <a:endParaRPr lang="en-US" sz="1700" dirty="0">
                        <a:effectLst/>
                        <a:latin typeface="proxima_nova_ltlight"/>
                      </a:endParaRPr>
                    </a:p>
                  </a:txBody>
                  <a:tcPr marL="128588" marR="128588" marT="133350" marB="133350" anchor="ctr"/>
                </a:tc>
                <a:extLst>
                  <a:ext uri="{0D108BD9-81ED-4DB2-BD59-A6C34878D82A}">
                    <a16:rowId xmlns:a16="http://schemas.microsoft.com/office/drawing/2014/main" val="10001"/>
                  </a:ext>
                </a:extLst>
              </a:tr>
              <a:tr h="1208822">
                <a:tc>
                  <a:txBody>
                    <a:bodyPr/>
                    <a:lstStyle/>
                    <a:p>
                      <a:r>
                        <a:rPr lang="en-US" sz="1700" dirty="0">
                          <a:effectLst/>
                        </a:rPr>
                        <a:t>Stage I or II favorable histology with LOH 1p and 16q</a:t>
                      </a:r>
                      <a:endParaRPr lang="en-US" sz="1700" dirty="0">
                        <a:effectLst/>
                        <a:latin typeface="proxima_nova_ltlight"/>
                      </a:endParaRPr>
                    </a:p>
                  </a:txBody>
                  <a:tcPr marL="68580" marR="128588" marT="133350" marB="133350" anchor="ctr"/>
                </a:tc>
                <a:tc>
                  <a:txBody>
                    <a:bodyPr/>
                    <a:lstStyle/>
                    <a:p>
                      <a:r>
                        <a:rPr lang="en-US" sz="1700" dirty="0">
                          <a:effectLst/>
                        </a:rPr>
                        <a:t>Nephrectomy</a:t>
                      </a:r>
                      <a:endParaRPr lang="en-US" sz="1700" dirty="0">
                        <a:effectLst/>
                        <a:latin typeface="proxima_nova_ltlight"/>
                      </a:endParaRPr>
                    </a:p>
                  </a:txBody>
                  <a:tcPr marL="128588" marR="128588" marT="133350" marB="133350" anchor="ctr"/>
                </a:tc>
                <a:tc>
                  <a:txBody>
                    <a:bodyPr/>
                    <a:lstStyle/>
                    <a:p>
                      <a:r>
                        <a:rPr lang="en-US" sz="1700" dirty="0">
                          <a:effectLst/>
                        </a:rPr>
                        <a:t>Vincristine, </a:t>
                      </a:r>
                      <a:r>
                        <a:rPr lang="en-US" sz="1700" dirty="0"/>
                        <a:t>d-actinomycin</a:t>
                      </a:r>
                      <a:r>
                        <a:rPr lang="en-US" sz="1700" dirty="0">
                          <a:effectLst/>
                        </a:rPr>
                        <a:t>, doxorubicin</a:t>
                      </a:r>
                      <a:endParaRPr lang="en-US" sz="1700" dirty="0">
                        <a:effectLst/>
                        <a:latin typeface="proxima_nova_ltlight"/>
                      </a:endParaRPr>
                    </a:p>
                  </a:txBody>
                  <a:tcPr marL="128588" marR="128588" marT="133350" marB="133350" anchor="ctr"/>
                </a:tc>
                <a:tc>
                  <a:txBody>
                    <a:bodyPr/>
                    <a:lstStyle/>
                    <a:p>
                      <a:r>
                        <a:rPr lang="en-US" sz="1700" dirty="0">
                          <a:effectLst/>
                        </a:rPr>
                        <a:t>No</a:t>
                      </a:r>
                      <a:endParaRPr lang="en-US" sz="1700" dirty="0">
                        <a:effectLst/>
                        <a:latin typeface="proxima_nova_ltlight"/>
                      </a:endParaRPr>
                    </a:p>
                  </a:txBody>
                  <a:tcPr marL="128588" marR="128588" marT="133350" marB="133350" anchor="ctr"/>
                </a:tc>
                <a:extLst>
                  <a:ext uri="{0D108BD9-81ED-4DB2-BD59-A6C34878D82A}">
                    <a16:rowId xmlns:a16="http://schemas.microsoft.com/office/drawing/2014/main" val="10002"/>
                  </a:ext>
                </a:extLst>
              </a:tr>
              <a:tr h="1208822">
                <a:tc>
                  <a:txBody>
                    <a:bodyPr/>
                    <a:lstStyle/>
                    <a:p>
                      <a:r>
                        <a:rPr lang="en-US" sz="1700" dirty="0">
                          <a:effectLst/>
                        </a:rPr>
                        <a:t>Stage III and IV favorable histology without LOH 1p and 16q</a:t>
                      </a:r>
                      <a:endParaRPr lang="en-US" sz="1700" dirty="0">
                        <a:effectLst/>
                        <a:latin typeface="proxima_nova_ltlight"/>
                      </a:endParaRPr>
                    </a:p>
                  </a:txBody>
                  <a:tcPr marL="68580" marR="128588" marT="133350" marB="133350" anchor="ctr"/>
                </a:tc>
                <a:tc>
                  <a:txBody>
                    <a:bodyPr/>
                    <a:lstStyle/>
                    <a:p>
                      <a:r>
                        <a:rPr lang="en-US" sz="1700" dirty="0">
                          <a:effectLst/>
                        </a:rPr>
                        <a:t>Nephrectomy</a:t>
                      </a:r>
                      <a:endParaRPr lang="en-US" sz="1700" dirty="0">
                        <a:effectLst/>
                        <a:latin typeface="proxima_nova_ltlight"/>
                      </a:endParaRPr>
                    </a:p>
                  </a:txBody>
                  <a:tcPr marL="128588" marR="128588" marT="133350" marB="133350" anchor="ctr"/>
                </a:tc>
                <a:tc>
                  <a:txBody>
                    <a:bodyPr/>
                    <a:lstStyle/>
                    <a:p>
                      <a:r>
                        <a:rPr lang="en-US" sz="1700" dirty="0">
                          <a:effectLst/>
                        </a:rPr>
                        <a:t>Vincristine, dactinomycin, doxorubicin</a:t>
                      </a:r>
                      <a:endParaRPr lang="en-US" sz="1700" dirty="0">
                        <a:effectLst/>
                        <a:latin typeface="proxima_nova_ltlight"/>
                      </a:endParaRPr>
                    </a:p>
                  </a:txBody>
                  <a:tcPr marL="128588" marR="128588" marT="133350" marB="133350" anchor="ctr"/>
                </a:tc>
                <a:tc>
                  <a:txBody>
                    <a:bodyPr/>
                    <a:lstStyle/>
                    <a:p>
                      <a:r>
                        <a:rPr lang="en-US" sz="1700" dirty="0">
                          <a:effectLst/>
                        </a:rPr>
                        <a:t>Yes</a:t>
                      </a:r>
                      <a:endParaRPr lang="en-US" sz="1700" dirty="0">
                        <a:effectLst/>
                        <a:latin typeface="proxima_nova_ltlight"/>
                      </a:endParaRPr>
                    </a:p>
                  </a:txBody>
                  <a:tcPr marL="128588" marR="128588" marT="133350" marB="133350" anchor="ctr"/>
                </a:tc>
                <a:extLst>
                  <a:ext uri="{0D108BD9-81ED-4DB2-BD59-A6C34878D82A}">
                    <a16:rowId xmlns:a16="http://schemas.microsoft.com/office/drawing/2014/main" val="10003"/>
                  </a:ext>
                </a:extLst>
              </a:tr>
              <a:tr h="1451937">
                <a:tc>
                  <a:txBody>
                    <a:bodyPr/>
                    <a:lstStyle/>
                    <a:p>
                      <a:r>
                        <a:rPr lang="en-US" sz="1700" dirty="0">
                          <a:effectLst/>
                        </a:rPr>
                        <a:t>Stage III and IV favorable histology with LOH 1p and 16q</a:t>
                      </a:r>
                      <a:endParaRPr lang="en-US" sz="1700" dirty="0">
                        <a:effectLst/>
                        <a:latin typeface="proxima_nova_ltlight"/>
                      </a:endParaRPr>
                    </a:p>
                  </a:txBody>
                  <a:tcPr marL="68580" marR="128588" marT="133350" marB="133350" anchor="ctr"/>
                </a:tc>
                <a:tc>
                  <a:txBody>
                    <a:bodyPr/>
                    <a:lstStyle/>
                    <a:p>
                      <a:r>
                        <a:rPr lang="en-US" sz="1700" dirty="0">
                          <a:effectLst/>
                        </a:rPr>
                        <a:t>Nephrectomy</a:t>
                      </a:r>
                      <a:endParaRPr lang="en-US" sz="1700" dirty="0">
                        <a:effectLst/>
                        <a:latin typeface="proxima_nova_ltlight"/>
                      </a:endParaRPr>
                    </a:p>
                  </a:txBody>
                  <a:tcPr marL="128588" marR="128588" marT="133350" marB="133350" anchor="ctr"/>
                </a:tc>
                <a:tc>
                  <a:txBody>
                    <a:bodyPr/>
                    <a:lstStyle/>
                    <a:p>
                      <a:r>
                        <a:rPr lang="en-US" sz="1700" dirty="0">
                          <a:effectLst/>
                        </a:rPr>
                        <a:t>Vincristine, dactinomycin, doxorubicin, cyclophosphamide, etoposide</a:t>
                      </a:r>
                      <a:endParaRPr lang="en-US" sz="1700" dirty="0">
                        <a:effectLst/>
                        <a:latin typeface="proxima_nova_ltlight"/>
                      </a:endParaRPr>
                    </a:p>
                  </a:txBody>
                  <a:tcPr marL="128588" marR="128588" marT="133350" marB="133350" anchor="ctr"/>
                </a:tc>
                <a:tc>
                  <a:txBody>
                    <a:bodyPr/>
                    <a:lstStyle/>
                    <a:p>
                      <a:r>
                        <a:rPr lang="en-US" sz="1700" dirty="0">
                          <a:effectLst/>
                        </a:rPr>
                        <a:t>Yes</a:t>
                      </a:r>
                      <a:endParaRPr lang="en-US" sz="1700" dirty="0">
                        <a:effectLst/>
                        <a:latin typeface="proxima_nova_ltlight"/>
                      </a:endParaRPr>
                    </a:p>
                  </a:txBody>
                  <a:tcPr marL="128588" marR="128588" marT="133350" marB="133350" anchor="ctr"/>
                </a:tc>
                <a:extLst>
                  <a:ext uri="{0D108BD9-81ED-4DB2-BD59-A6C34878D82A}">
                    <a16:rowId xmlns:a16="http://schemas.microsoft.com/office/drawing/2014/main" val="10004"/>
                  </a:ext>
                </a:extLst>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350"/>
            <a:ext cx="7886700" cy="1325563"/>
          </a:xfrm>
        </p:spPr>
        <p:txBody>
          <a:bodyPr/>
          <a:lstStyle/>
          <a:p>
            <a:pPr eaLnBrk="1" fontAlgn="auto" hangingPunct="1">
              <a:spcAft>
                <a:spcPts val="0"/>
              </a:spcAft>
              <a:defRPr/>
            </a:pPr>
            <a:r>
              <a:rPr lang="en-US" dirty="0">
                <a:solidFill>
                  <a:schemeClr val="tx2">
                    <a:satMod val="130000"/>
                  </a:schemeClr>
                </a:solidFill>
                <a:cs typeface="Calibri Light"/>
              </a:rPr>
              <a:t>Anaplastic Wilms’ tumor </a:t>
            </a:r>
            <a:endParaRPr lang="en-US" dirty="0">
              <a:solidFill>
                <a:schemeClr val="tx2">
                  <a:satMod val="130000"/>
                </a:schemeClr>
              </a:solidFill>
            </a:endParaRPr>
          </a:p>
        </p:txBody>
      </p:sp>
      <p:sp>
        <p:nvSpPr>
          <p:cNvPr id="55298" name="Content Placeholder 2"/>
          <p:cNvSpPr>
            <a:spLocks noGrp="1"/>
          </p:cNvSpPr>
          <p:nvPr>
            <p:ph idx="1"/>
          </p:nvPr>
        </p:nvSpPr>
        <p:spPr>
          <a:xfrm>
            <a:off x="628650" y="1120775"/>
            <a:ext cx="7886700" cy="5559425"/>
          </a:xfrm>
        </p:spPr>
        <p:txBody>
          <a:bodyPr/>
          <a:lstStyle/>
          <a:p>
            <a:pPr eaLnBrk="1" hangingPunct="1">
              <a:lnSpc>
                <a:spcPct val="80000"/>
              </a:lnSpc>
            </a:pPr>
            <a:r>
              <a:rPr lang="en-US" sz="2400"/>
              <a:t>Currently, patients enrolled in the </a:t>
            </a:r>
            <a:r>
              <a:rPr lang="en-US" sz="2400" b="1" u="sng"/>
              <a:t>COG AREN0321</a:t>
            </a:r>
            <a:r>
              <a:rPr lang="en-US" sz="2400"/>
              <a:t> protocol for high risk Wilms tumor are treated as follows:</a:t>
            </a:r>
          </a:p>
          <a:p>
            <a:pPr eaLnBrk="1" hangingPunct="1">
              <a:lnSpc>
                <a:spcPct val="80000"/>
              </a:lnSpc>
            </a:pPr>
            <a:r>
              <a:rPr lang="en-US" sz="2400"/>
              <a:t>Focal anaplastic stage I-III Wilms tumors and diffuse anaplastic stage I Wilms tumors - Nephrectomy followed by vincristine, actinomycin-D, and doxorubicin in addition to local radiotherapy</a:t>
            </a:r>
          </a:p>
          <a:p>
            <a:pPr eaLnBrk="1" hangingPunct="1">
              <a:lnSpc>
                <a:spcPct val="80000"/>
              </a:lnSpc>
            </a:pPr>
            <a:r>
              <a:rPr lang="en-US" sz="2400"/>
              <a:t>Focal anaplastic stage IV Wilms tumors and diffuse anaplastic stage II-III tumors –Patients undergo the same treatment, with the addition of cyclophosphamide, etoposide, and carboplatin</a:t>
            </a:r>
          </a:p>
          <a:p>
            <a:pPr eaLnBrk="1" hangingPunct="1">
              <a:lnSpc>
                <a:spcPct val="80000"/>
              </a:lnSpc>
            </a:pPr>
            <a:r>
              <a:rPr lang="en-US" sz="2400"/>
              <a:t>Stage IV diffuse anaplastic Wilms tumors - More aggressive treatment is delivered; nephrectomy is followed by initial irinotecan and vincristine administration, which in turn is followed by actinomycin-D, doxorubicin, cyclophosphamide, carboplatin, etoposide, and radiotherapy.</a:t>
            </a:r>
          </a:p>
          <a:p>
            <a:pPr eaLnBrk="1" hangingPunct="1">
              <a:lnSpc>
                <a:spcPct val="80000"/>
              </a:lnSpc>
            </a:pPr>
            <a:endParaRPr lang="en-US" sz="240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eaLnBrk="1" fontAlgn="auto" hangingPunct="1">
              <a:spcAft>
                <a:spcPts val="0"/>
              </a:spcAft>
              <a:defRPr/>
            </a:pPr>
            <a:r>
              <a:rPr lang="en-US" dirty="0">
                <a:cs typeface="Calibri"/>
              </a:rPr>
              <a:t>MANAGEMENT OF B/L WILMS TUMORS:</a:t>
            </a:r>
            <a:endParaRPr lang="en-US" dirty="0">
              <a:solidFill>
                <a:schemeClr val="tx2">
                  <a:satMod val="130000"/>
                </a:schemeClr>
              </a:solidFill>
            </a:endParaRPr>
          </a:p>
        </p:txBody>
      </p:sp>
      <p:sp>
        <p:nvSpPr>
          <p:cNvPr id="3" name="Content Placeholder 2"/>
          <p:cNvSpPr>
            <a:spLocks noGrp="1"/>
          </p:cNvSpPr>
          <p:nvPr>
            <p:ph idx="1"/>
          </p:nvPr>
        </p:nvSpPr>
        <p:spPr/>
        <p:txBody>
          <a:bodyPr rtlCol="0">
            <a:normAutofit fontScale="92500" lnSpcReduction="10000"/>
          </a:bodyPr>
          <a:lstStyle/>
          <a:p>
            <a:pPr marL="0" indent="0" eaLnBrk="1" fontAlgn="auto" hangingPunct="1">
              <a:spcAft>
                <a:spcPts val="0"/>
              </a:spcAft>
              <a:buClr>
                <a:schemeClr val="tx1">
                  <a:shade val="95000"/>
                </a:schemeClr>
              </a:buClr>
              <a:buFont typeface="Wingdings 2"/>
              <a:buNone/>
              <a:defRPr/>
            </a:pPr>
            <a:r>
              <a:rPr lang="en-US" dirty="0">
                <a:cs typeface="Calibri"/>
              </a:rPr>
              <a:t>• No initial radical nephrectomy.</a:t>
            </a:r>
          </a:p>
          <a:p>
            <a:pPr marL="0" indent="0" eaLnBrk="1" fontAlgn="auto" hangingPunct="1">
              <a:spcAft>
                <a:spcPts val="0"/>
              </a:spcAft>
              <a:buClr>
                <a:schemeClr val="tx1">
                  <a:shade val="95000"/>
                </a:schemeClr>
              </a:buClr>
              <a:buFont typeface="Wingdings 2"/>
              <a:buNone/>
              <a:defRPr/>
            </a:pPr>
            <a:r>
              <a:rPr lang="en-US" dirty="0">
                <a:cs typeface="Calibri"/>
              </a:rPr>
              <a:t>• Preoperative chemotherapy for 6 weeks.</a:t>
            </a:r>
          </a:p>
          <a:p>
            <a:pPr marL="0" indent="0" eaLnBrk="1" fontAlgn="auto" hangingPunct="1">
              <a:spcAft>
                <a:spcPts val="0"/>
              </a:spcAft>
              <a:buClr>
                <a:schemeClr val="tx1">
                  <a:shade val="95000"/>
                </a:schemeClr>
              </a:buClr>
              <a:buFont typeface="Wingdings 2"/>
              <a:buNone/>
              <a:defRPr/>
            </a:pPr>
            <a:r>
              <a:rPr lang="en-US" dirty="0">
                <a:cs typeface="Calibri"/>
              </a:rPr>
              <a:t>• tumors amenable to renal-sparing procedures can proceed with surgery.</a:t>
            </a:r>
          </a:p>
          <a:p>
            <a:pPr marL="0" indent="0" eaLnBrk="1" fontAlgn="auto" hangingPunct="1">
              <a:spcAft>
                <a:spcPts val="0"/>
              </a:spcAft>
              <a:buClr>
                <a:schemeClr val="tx1">
                  <a:shade val="95000"/>
                </a:schemeClr>
              </a:buClr>
              <a:buFont typeface="Wingdings 2"/>
              <a:buNone/>
              <a:defRPr/>
            </a:pPr>
            <a:r>
              <a:rPr lang="en-US" dirty="0">
                <a:cs typeface="Calibri"/>
              </a:rPr>
              <a:t>• Tumors not responding- B/L open biopsy &amp; additional chemo based on biopsy findings </a:t>
            </a:r>
          </a:p>
          <a:p>
            <a:pPr marL="0" indent="0" eaLnBrk="1" fontAlgn="auto" hangingPunct="1">
              <a:spcAft>
                <a:spcPts val="0"/>
              </a:spcAft>
              <a:buClr>
                <a:schemeClr val="tx1">
                  <a:shade val="95000"/>
                </a:schemeClr>
              </a:buClr>
              <a:buFont typeface="Wingdings 2"/>
              <a:buNone/>
              <a:defRPr/>
            </a:pPr>
            <a:r>
              <a:rPr lang="en-US" dirty="0">
                <a:cs typeface="Calibri"/>
              </a:rPr>
              <a:t>• Proceed to </a:t>
            </a:r>
            <a:r>
              <a:rPr lang="en-US" dirty="0" err="1">
                <a:cs typeface="Calibri"/>
              </a:rPr>
              <a:t>Sx</a:t>
            </a:r>
            <a:r>
              <a:rPr lang="en-US" dirty="0">
                <a:cs typeface="Calibri"/>
              </a:rPr>
              <a:t> at 12 weeks of therapy (no benefit beyond 12 weeks).</a:t>
            </a:r>
          </a:p>
          <a:p>
            <a:pPr marL="0" indent="0" eaLnBrk="1" fontAlgn="auto" hangingPunct="1">
              <a:spcAft>
                <a:spcPts val="0"/>
              </a:spcAft>
              <a:buClr>
                <a:schemeClr val="tx1">
                  <a:shade val="95000"/>
                </a:schemeClr>
              </a:buClr>
              <a:buFont typeface="Wingdings 2"/>
              <a:buNone/>
              <a:defRPr/>
            </a:pPr>
            <a:r>
              <a:rPr lang="en-US" dirty="0">
                <a:cs typeface="Calibri"/>
              </a:rPr>
              <a:t>• Partial nephrectomy, tumor </a:t>
            </a:r>
            <a:r>
              <a:rPr lang="en-US" dirty="0" err="1">
                <a:cs typeface="Calibri"/>
              </a:rPr>
              <a:t>enucleation</a:t>
            </a:r>
            <a:r>
              <a:rPr lang="en-US" dirty="0">
                <a:cs typeface="Calibri"/>
              </a:rPr>
              <a:t> </a:t>
            </a:r>
            <a:r>
              <a:rPr lang="en-US" dirty="0" err="1">
                <a:cs typeface="Calibri"/>
              </a:rPr>
              <a:t>orwedge</a:t>
            </a:r>
            <a:r>
              <a:rPr lang="en-US" dirty="0">
                <a:cs typeface="Calibri"/>
              </a:rPr>
              <a:t> excision of tumor.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6DC857-A6F4-4C89-BF69-DD2988EB82FF}"/>
              </a:ext>
            </a:extLst>
          </p:cNvPr>
          <p:cNvSpPr txBox="1"/>
          <p:nvPr/>
        </p:nvSpPr>
        <p:spPr>
          <a:xfrm>
            <a:off x="286043" y="609600"/>
            <a:ext cx="7620000" cy="523220"/>
          </a:xfrm>
          <a:prstGeom prst="rect">
            <a:avLst/>
          </a:prstGeom>
          <a:noFill/>
        </p:spPr>
        <p:txBody>
          <a:bodyPr wrap="square" rtlCol="0">
            <a:spAutoFit/>
          </a:bodyPr>
          <a:lstStyle/>
          <a:p>
            <a:r>
              <a:rPr lang="en-US" sz="2800" b="1" dirty="0"/>
              <a:t>Types</a:t>
            </a:r>
            <a:r>
              <a:rPr lang="en-US" dirty="0"/>
              <a:t>: Based on </a:t>
            </a:r>
            <a:r>
              <a:rPr lang="en-US" b="1" dirty="0"/>
              <a:t>Size</a:t>
            </a:r>
            <a:r>
              <a:rPr lang="en-US" dirty="0"/>
              <a:t> &amp; </a:t>
            </a:r>
            <a:r>
              <a:rPr lang="en-US" b="1" dirty="0"/>
              <a:t>Shape</a:t>
            </a:r>
            <a:r>
              <a:rPr lang="en-US" dirty="0"/>
              <a:t> of Cells</a:t>
            </a:r>
          </a:p>
        </p:txBody>
      </p:sp>
      <p:pic>
        <p:nvPicPr>
          <p:cNvPr id="4" name="Picture 3" descr="A picture containing text, rug, fabric&#10;&#10;Description automatically generated">
            <a:extLst>
              <a:ext uri="{FF2B5EF4-FFF2-40B4-BE49-F238E27FC236}">
                <a16:creationId xmlns:a16="http://schemas.microsoft.com/office/drawing/2014/main" id="{EADE153A-4643-45ED-8B23-A58E45B7AE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689100"/>
            <a:ext cx="3733800" cy="3479799"/>
          </a:xfrm>
          <a:prstGeom prst="rect">
            <a:avLst/>
          </a:prstGeom>
        </p:spPr>
      </p:pic>
      <p:sp>
        <p:nvSpPr>
          <p:cNvPr id="5" name="TextBox 4">
            <a:extLst>
              <a:ext uri="{FF2B5EF4-FFF2-40B4-BE49-F238E27FC236}">
                <a16:creationId xmlns:a16="http://schemas.microsoft.com/office/drawing/2014/main" id="{F4DE11CF-0C28-4C25-9D2B-C21D1A02CF52}"/>
              </a:ext>
            </a:extLst>
          </p:cNvPr>
          <p:cNvSpPr txBox="1"/>
          <p:nvPr/>
        </p:nvSpPr>
        <p:spPr>
          <a:xfrm>
            <a:off x="4191000" y="2133600"/>
            <a:ext cx="4267200" cy="1200329"/>
          </a:xfrm>
          <a:prstGeom prst="rect">
            <a:avLst/>
          </a:prstGeom>
          <a:noFill/>
        </p:spPr>
        <p:txBody>
          <a:bodyPr wrap="square" rtlCol="0">
            <a:spAutoFit/>
          </a:bodyPr>
          <a:lstStyle/>
          <a:p>
            <a:r>
              <a:rPr lang="en-US" sz="2400" b="1" dirty="0"/>
              <a:t>Differentiated</a:t>
            </a:r>
            <a:r>
              <a:rPr lang="en-US" sz="2400" dirty="0"/>
              <a:t>: Cells rich in Cytoplasm. Also, </a:t>
            </a:r>
            <a:r>
              <a:rPr lang="en-US" sz="2400" dirty="0" err="1"/>
              <a:t>Schwannian</a:t>
            </a:r>
            <a:r>
              <a:rPr lang="en-US" sz="2400" dirty="0"/>
              <a:t> Stroma. </a:t>
            </a:r>
          </a:p>
        </p:txBody>
      </p:sp>
      <p:sp>
        <p:nvSpPr>
          <p:cNvPr id="6" name="object 2">
            <a:extLst>
              <a:ext uri="{FF2B5EF4-FFF2-40B4-BE49-F238E27FC236}">
                <a16:creationId xmlns:a16="http://schemas.microsoft.com/office/drawing/2014/main" id="{7BE94BED-738E-420E-823D-0E4556DC7567}"/>
              </a:ext>
            </a:extLst>
          </p:cNvPr>
          <p:cNvSpPr txBox="1"/>
          <p:nvPr/>
        </p:nvSpPr>
        <p:spPr>
          <a:xfrm>
            <a:off x="228600" y="5334000"/>
            <a:ext cx="6553200" cy="1359345"/>
          </a:xfrm>
          <a:prstGeom prst="rect">
            <a:avLst/>
          </a:prstGeom>
        </p:spPr>
        <p:txBody>
          <a:bodyPr vert="horz" wrap="square" lIns="0" tIns="104139" rIns="0" bIns="0" rtlCol="0">
            <a:spAutoFit/>
          </a:bodyPr>
          <a:lstStyle/>
          <a:p>
            <a:pPr marL="396240" indent="-384175">
              <a:lnSpc>
                <a:spcPct val="100000"/>
              </a:lnSpc>
              <a:spcBef>
                <a:spcPts val="819"/>
              </a:spcBef>
              <a:buClr>
                <a:srgbClr val="FF388B"/>
              </a:buClr>
              <a:buSzPct val="80000"/>
              <a:buFont typeface="Wingdings 2"/>
              <a:buChar char=""/>
              <a:tabLst>
                <a:tab pos="396875" algn="l"/>
              </a:tabLst>
            </a:pPr>
            <a:r>
              <a:rPr sz="1600" spc="-5" dirty="0">
                <a:solidFill>
                  <a:srgbClr val="FFFFFF"/>
                </a:solidFill>
                <a:latin typeface="Century Gothic"/>
                <a:cs typeface="Century Gothic"/>
              </a:rPr>
              <a:t>These </a:t>
            </a:r>
            <a:r>
              <a:rPr sz="1600" dirty="0">
                <a:solidFill>
                  <a:srgbClr val="FFFFFF"/>
                </a:solidFill>
                <a:latin typeface="Century Gothic"/>
                <a:cs typeface="Century Gothic"/>
              </a:rPr>
              <a:t>tumors can</a:t>
            </a:r>
            <a:r>
              <a:rPr sz="1600" spc="-55" dirty="0">
                <a:solidFill>
                  <a:srgbClr val="FFFFFF"/>
                </a:solidFill>
                <a:latin typeface="Century Gothic"/>
                <a:cs typeface="Century Gothic"/>
              </a:rPr>
              <a:t> </a:t>
            </a:r>
            <a:r>
              <a:rPr sz="1600" spc="-5" dirty="0">
                <a:solidFill>
                  <a:srgbClr val="FFFFFF"/>
                </a:solidFill>
                <a:latin typeface="Century Gothic"/>
                <a:cs typeface="Century Gothic"/>
              </a:rPr>
              <a:t>undergo</a:t>
            </a:r>
            <a:endParaRPr sz="1600" dirty="0">
              <a:latin typeface="Century Gothic"/>
              <a:cs typeface="Century Gothic"/>
            </a:endParaRPr>
          </a:p>
          <a:p>
            <a:pPr marL="662940" lvl="1" indent="-231775">
              <a:lnSpc>
                <a:spcPct val="100000"/>
              </a:lnSpc>
              <a:spcBef>
                <a:spcPts val="720"/>
              </a:spcBef>
              <a:buChar char="-"/>
              <a:tabLst>
                <a:tab pos="663575" algn="l"/>
              </a:tabLst>
            </a:pPr>
            <a:r>
              <a:rPr sz="1600" dirty="0">
                <a:solidFill>
                  <a:srgbClr val="FFFFFF"/>
                </a:solidFill>
                <a:latin typeface="Century Gothic"/>
                <a:cs typeface="Century Gothic"/>
              </a:rPr>
              <a:t>spontaneous regression</a:t>
            </a:r>
            <a:r>
              <a:rPr lang="en-US" sz="1600" dirty="0">
                <a:solidFill>
                  <a:srgbClr val="FFFFFF"/>
                </a:solidFill>
                <a:latin typeface="Century Gothic"/>
                <a:cs typeface="Century Gothic"/>
              </a:rPr>
              <a:t>. </a:t>
            </a:r>
            <a:endParaRPr sz="1600" dirty="0">
              <a:latin typeface="Century Gothic"/>
              <a:cs typeface="Century Gothic"/>
            </a:endParaRPr>
          </a:p>
          <a:p>
            <a:pPr marL="662940" lvl="1" indent="-231775">
              <a:lnSpc>
                <a:spcPct val="100000"/>
              </a:lnSpc>
              <a:spcBef>
                <a:spcPts val="720"/>
              </a:spcBef>
              <a:buChar char="-"/>
              <a:tabLst>
                <a:tab pos="663575" algn="l"/>
              </a:tabLst>
            </a:pPr>
            <a:r>
              <a:rPr sz="1600" spc="-5" dirty="0">
                <a:solidFill>
                  <a:srgbClr val="FFFFFF"/>
                </a:solidFill>
                <a:latin typeface="Century Gothic"/>
                <a:cs typeface="Century Gothic"/>
              </a:rPr>
              <a:t>differentiate </a:t>
            </a:r>
            <a:r>
              <a:rPr sz="1600" dirty="0">
                <a:solidFill>
                  <a:srgbClr val="FFFFFF"/>
                </a:solidFill>
                <a:latin typeface="Century Gothic"/>
                <a:cs typeface="Century Gothic"/>
              </a:rPr>
              <a:t>to </a:t>
            </a:r>
            <a:r>
              <a:rPr sz="1600" spc="-5" dirty="0">
                <a:solidFill>
                  <a:srgbClr val="FFFFFF"/>
                </a:solidFill>
                <a:latin typeface="Century Gothic"/>
                <a:cs typeface="Century Gothic"/>
              </a:rPr>
              <a:t>benign</a:t>
            </a:r>
            <a:r>
              <a:rPr sz="1600" spc="-60" dirty="0">
                <a:solidFill>
                  <a:srgbClr val="FFFFFF"/>
                </a:solidFill>
                <a:latin typeface="Century Gothic"/>
                <a:cs typeface="Century Gothic"/>
              </a:rPr>
              <a:t> </a:t>
            </a:r>
            <a:r>
              <a:rPr sz="1600" spc="-5" dirty="0">
                <a:solidFill>
                  <a:srgbClr val="FFFFFF"/>
                </a:solidFill>
                <a:latin typeface="Century Gothic"/>
                <a:cs typeface="Century Gothic"/>
              </a:rPr>
              <a:t>neoplasms,</a:t>
            </a:r>
            <a:endParaRPr sz="1600" dirty="0">
              <a:latin typeface="Century Gothic"/>
              <a:cs typeface="Century Gothic"/>
            </a:endParaRPr>
          </a:p>
          <a:p>
            <a:pPr marL="662940" lvl="1" indent="-231775">
              <a:lnSpc>
                <a:spcPct val="100000"/>
              </a:lnSpc>
              <a:spcBef>
                <a:spcPts val="720"/>
              </a:spcBef>
              <a:buChar char="-"/>
              <a:tabLst>
                <a:tab pos="663575" algn="l"/>
              </a:tabLst>
            </a:pPr>
            <a:r>
              <a:rPr sz="1600" dirty="0">
                <a:solidFill>
                  <a:srgbClr val="FFFFFF"/>
                </a:solidFill>
                <a:latin typeface="Century Gothic"/>
                <a:cs typeface="Century Gothic"/>
              </a:rPr>
              <a:t>or </a:t>
            </a:r>
            <a:r>
              <a:rPr sz="1600" spc="-5" dirty="0">
                <a:solidFill>
                  <a:srgbClr val="FFFFFF"/>
                </a:solidFill>
                <a:latin typeface="Century Gothic"/>
                <a:cs typeface="Century Gothic"/>
              </a:rPr>
              <a:t>exhibit extremely </a:t>
            </a:r>
            <a:r>
              <a:rPr sz="1600" dirty="0">
                <a:solidFill>
                  <a:srgbClr val="FFFFFF"/>
                </a:solidFill>
                <a:latin typeface="Century Gothic"/>
                <a:cs typeface="Century Gothic"/>
              </a:rPr>
              <a:t>malignant</a:t>
            </a:r>
            <a:r>
              <a:rPr sz="1600" spc="-30" dirty="0">
                <a:solidFill>
                  <a:srgbClr val="FFFFFF"/>
                </a:solidFill>
                <a:latin typeface="Century Gothic"/>
                <a:cs typeface="Century Gothic"/>
              </a:rPr>
              <a:t> </a:t>
            </a:r>
            <a:r>
              <a:rPr sz="1600" spc="-5" dirty="0">
                <a:solidFill>
                  <a:srgbClr val="FFFFFF"/>
                </a:solidFill>
                <a:latin typeface="Century Gothic"/>
                <a:cs typeface="Century Gothic"/>
              </a:rPr>
              <a:t>behavior.</a:t>
            </a:r>
            <a:endParaRPr sz="1600" dirty="0">
              <a:latin typeface="Century Gothic"/>
              <a:cs typeface="Century Gothic"/>
            </a:endParaRPr>
          </a:p>
        </p:txBody>
      </p:sp>
    </p:spTree>
    <p:extLst>
      <p:ext uri="{BB962C8B-B14F-4D97-AF65-F5344CB8AC3E}">
        <p14:creationId xmlns:p14="http://schemas.microsoft.com/office/powerpoint/2010/main" val="3351267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488"/>
            <a:ext cx="3810000" cy="1162050"/>
          </a:xfrm>
        </p:spPr>
        <p:txBody>
          <a:bodyPr/>
          <a:lstStyle/>
          <a:p>
            <a:pPr eaLnBrk="1" fontAlgn="auto" hangingPunct="1">
              <a:spcAft>
                <a:spcPts val="0"/>
              </a:spcAft>
              <a:defRPr/>
            </a:pPr>
            <a:r>
              <a:rPr lang="en-US" dirty="0">
                <a:solidFill>
                  <a:schemeClr val="tx2">
                    <a:satMod val="130000"/>
                  </a:schemeClr>
                </a:solidFill>
                <a:cs typeface="Calibri Light"/>
              </a:rPr>
              <a:t>References </a:t>
            </a:r>
            <a:endParaRPr lang="en-US" dirty="0">
              <a:solidFill>
                <a:schemeClr val="tx2">
                  <a:satMod val="130000"/>
                </a:schemeClr>
              </a:solidFill>
            </a:endParaRPr>
          </a:p>
        </p:txBody>
      </p:sp>
      <p:sp>
        <p:nvSpPr>
          <p:cNvPr id="4" name="Text Placeholder 3"/>
          <p:cNvSpPr>
            <a:spLocks noGrp="1"/>
          </p:cNvSpPr>
          <p:nvPr>
            <p:ph type="body" idx="2"/>
          </p:nvPr>
        </p:nvSpPr>
        <p:spPr>
          <a:xfrm>
            <a:off x="457200" y="1406525"/>
            <a:ext cx="3810000" cy="698500"/>
          </a:xfrm>
        </p:spPr>
        <p:txBody>
          <a:bodyPr rtlCol="0">
            <a:normAutofit fontScale="77500" lnSpcReduction="20000"/>
          </a:bodyPr>
          <a:lstStyle/>
          <a:p>
            <a:pPr marL="228600" indent="-228600" eaLnBrk="1" fontAlgn="auto" hangingPunct="1">
              <a:spcAft>
                <a:spcPts val="0"/>
              </a:spcAft>
              <a:buClr>
                <a:schemeClr val="tx1">
                  <a:shade val="95000"/>
                </a:schemeClr>
              </a:buClr>
              <a:buFont typeface="Wingdings 2"/>
              <a:buChar char="•"/>
              <a:defRPr/>
            </a:pPr>
            <a:r>
              <a:rPr lang="en-US" dirty="0">
                <a:cs typeface="Calibri"/>
              </a:rPr>
              <a:t>(1) </a:t>
            </a:r>
            <a:r>
              <a:rPr lang="en-US" dirty="0">
                <a:cs typeface="Calibri"/>
                <a:hlinkClick r:id="rId2"/>
              </a:rPr>
              <a:t>https://www.cancer.org/cancer/wilms-tumor/treating.html</a:t>
            </a:r>
            <a:endParaRPr lang="en-US" dirty="0">
              <a:cs typeface="Calibri"/>
            </a:endParaRPr>
          </a:p>
          <a:p>
            <a:pPr marL="228600" indent="-228600" eaLnBrk="1" fontAlgn="auto" hangingPunct="1">
              <a:spcAft>
                <a:spcPts val="0"/>
              </a:spcAft>
              <a:buClr>
                <a:schemeClr val="tx1">
                  <a:shade val="95000"/>
                </a:schemeClr>
              </a:buClr>
              <a:buFont typeface="Wingdings 2"/>
              <a:buChar char="•"/>
              <a:defRPr/>
            </a:pPr>
            <a:r>
              <a:rPr lang="en-US" dirty="0">
                <a:cs typeface="Calibri"/>
                <a:hlinkClick r:id="rId3"/>
              </a:rPr>
              <a:t>https://emedicine.medscape.com/article/989398-treatment</a:t>
            </a:r>
            <a:endParaRPr lang="en-US" dirty="0">
              <a:cs typeface="Calibri"/>
            </a:endParaRPr>
          </a:p>
          <a:p>
            <a:pPr marL="228600" indent="-228600" eaLnBrk="1" fontAlgn="auto" hangingPunct="1">
              <a:spcAft>
                <a:spcPts val="0"/>
              </a:spcAft>
              <a:buClr>
                <a:schemeClr val="tx1">
                  <a:shade val="95000"/>
                </a:schemeClr>
              </a:buClr>
              <a:buFont typeface="Wingdings 2"/>
              <a:buChar char="•"/>
              <a:defRPr/>
            </a:pPr>
            <a:r>
              <a:rPr lang="en-US" dirty="0">
                <a:cs typeface="Calibri"/>
                <a:hlinkClick r:id="rId4"/>
              </a:rPr>
              <a:t>https://www.ncbi.nlm.nih.gov/books/NBK373361/</a:t>
            </a:r>
            <a:endParaRPr lang="en-US" dirty="0">
              <a:cs typeface="Calibri"/>
            </a:endParaRPr>
          </a:p>
          <a:p>
            <a:pPr marL="228600" indent="-228600" eaLnBrk="1" fontAlgn="auto" hangingPunct="1">
              <a:spcAft>
                <a:spcPts val="0"/>
              </a:spcAft>
              <a:buClr>
                <a:schemeClr val="tx1">
                  <a:shade val="95000"/>
                </a:schemeClr>
              </a:buClr>
              <a:buFont typeface="Wingdings 2"/>
              <a:buChar char="•"/>
              <a:defRPr/>
            </a:pPr>
            <a:endParaRPr lang="en-US" dirty="0">
              <a:cs typeface="Calibri"/>
            </a:endParaRPr>
          </a:p>
          <a:p>
            <a:pPr marL="228600" indent="-228600" eaLnBrk="1" fontAlgn="auto" hangingPunct="1">
              <a:spcAft>
                <a:spcPts val="0"/>
              </a:spcAft>
              <a:buClr>
                <a:schemeClr val="tx1">
                  <a:shade val="95000"/>
                </a:schemeClr>
              </a:buClr>
              <a:buFont typeface="Wingdings 2"/>
              <a:buChar char="•"/>
              <a:defRPr/>
            </a:pPr>
            <a:endParaRPr lang="en-US" dirty="0">
              <a:cs typeface="Calibri"/>
            </a:endParaRPr>
          </a:p>
          <a:p>
            <a:pPr eaLnBrk="1" fontAlgn="auto" hangingPunct="1">
              <a:spcAft>
                <a:spcPts val="0"/>
              </a:spcAft>
              <a:buClr>
                <a:schemeClr val="tx1">
                  <a:shade val="95000"/>
                </a:schemeClr>
              </a:buClr>
              <a:buFont typeface="Wingdings 2"/>
              <a:buNone/>
              <a:defRPr/>
            </a:pPr>
            <a:endParaRPr lang="en-US" dirty="0">
              <a:cs typeface="Calibri"/>
            </a:endParaRPr>
          </a:p>
        </p:txBody>
      </p:sp>
      <p:sp>
        <p:nvSpPr>
          <p:cNvPr id="58371" name="Content Placeholder 2"/>
          <p:cNvSpPr>
            <a:spLocks noGrp="1"/>
          </p:cNvSpPr>
          <p:nvPr>
            <p:ph sz="half" idx="1"/>
          </p:nvPr>
        </p:nvSpPr>
        <p:spPr>
          <a:xfrm>
            <a:off x="457200" y="2865437"/>
            <a:ext cx="8153400" cy="3992563"/>
          </a:xfrm>
        </p:spPr>
        <p:txBody>
          <a:bodyPr/>
          <a:lstStyle/>
          <a:p>
            <a:pPr marL="0" indent="0" eaLnBrk="1" hangingPunct="1">
              <a:buFont typeface="Wingdings 2" pitchFamily="18" charset="2"/>
              <a:buNone/>
            </a:pPr>
            <a:r>
              <a:rPr lang="en-US" sz="7200" dirty="0"/>
              <a:t>Thank you </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D9BE58-ABFF-42A5-AC6F-ED8E132E8875}"/>
              </a:ext>
            </a:extLst>
          </p:cNvPr>
          <p:cNvSpPr txBox="1"/>
          <p:nvPr/>
        </p:nvSpPr>
        <p:spPr>
          <a:xfrm>
            <a:off x="228600" y="1143000"/>
            <a:ext cx="8686800" cy="2400657"/>
          </a:xfrm>
          <a:prstGeom prst="rect">
            <a:avLst/>
          </a:prstGeom>
          <a:noFill/>
        </p:spPr>
        <p:txBody>
          <a:bodyPr wrap="square">
            <a:spAutoFit/>
          </a:bodyPr>
          <a:lstStyle/>
          <a:p>
            <a:pPr marL="285750" indent="-285750">
              <a:buFont typeface="Wingdings" panose="05000000000000000000" pitchFamily="2" charset="2"/>
              <a:buChar char="v"/>
            </a:pPr>
            <a:r>
              <a:rPr lang="en-US" sz="2400" b="1" dirty="0"/>
              <a:t> Metastasis</a:t>
            </a:r>
            <a:r>
              <a:rPr lang="en-US" sz="2400" dirty="0"/>
              <a:t>: </a:t>
            </a:r>
          </a:p>
          <a:p>
            <a:endParaRPr lang="en-US" dirty="0"/>
          </a:p>
          <a:p>
            <a:pPr marL="285750" indent="-285750">
              <a:buFontTx/>
              <a:buChar char="-"/>
            </a:pPr>
            <a:r>
              <a:rPr lang="en-US" dirty="0"/>
              <a:t>When any type of neuroblastoma forms, surrounding tissues releases Chemokines mainly CXCL12</a:t>
            </a:r>
          </a:p>
          <a:p>
            <a:endParaRPr lang="en-US" dirty="0"/>
          </a:p>
          <a:p>
            <a:pPr marL="285750" indent="-285750">
              <a:buFontTx/>
              <a:buChar char="-"/>
            </a:pPr>
            <a:r>
              <a:rPr lang="en-US" b="1" dirty="0"/>
              <a:t>CXCL12 </a:t>
            </a:r>
            <a:r>
              <a:rPr lang="en-US" dirty="0"/>
              <a:t>is an inflammatory marker released from other organs (LNs, Liver, Bones, Bone Marrow) and as an Immune response, Whenever the CXCL12 level is increased, Neuroblastoma Metastasize toward organs secreting CXCL12.  </a:t>
            </a:r>
          </a:p>
        </p:txBody>
      </p:sp>
      <p:sp>
        <p:nvSpPr>
          <p:cNvPr id="6" name="TextBox 5">
            <a:extLst>
              <a:ext uri="{FF2B5EF4-FFF2-40B4-BE49-F238E27FC236}">
                <a16:creationId xmlns:a16="http://schemas.microsoft.com/office/drawing/2014/main" id="{AD769A48-14DA-4887-AEFD-48AA3766D716}"/>
              </a:ext>
            </a:extLst>
          </p:cNvPr>
          <p:cNvSpPr txBox="1"/>
          <p:nvPr/>
        </p:nvSpPr>
        <p:spPr>
          <a:xfrm>
            <a:off x="381000" y="3960675"/>
            <a:ext cx="8382000" cy="2225225"/>
          </a:xfrm>
          <a:prstGeom prst="rect">
            <a:avLst/>
          </a:prstGeom>
          <a:noFill/>
        </p:spPr>
        <p:txBody>
          <a:bodyPr wrap="square">
            <a:spAutoFit/>
          </a:bodyPr>
          <a:lstStyle/>
          <a:p>
            <a:pPr marL="297815" marR="107950" indent="-285750">
              <a:lnSpc>
                <a:spcPct val="90000"/>
              </a:lnSpc>
              <a:buClr>
                <a:srgbClr val="FF388B"/>
              </a:buClr>
              <a:buSzPct val="80357"/>
              <a:buFont typeface="Wingdings" panose="05000000000000000000" pitchFamily="2" charset="2"/>
              <a:buChar char="v"/>
              <a:tabLst>
                <a:tab pos="495934" algn="l"/>
                <a:tab pos="496570" algn="l"/>
              </a:tabLst>
            </a:pPr>
            <a:r>
              <a:rPr lang="en-US" sz="1800" spc="-5" dirty="0">
                <a:latin typeface="+mj-lt"/>
                <a:cs typeface="Century Gothic"/>
              </a:rPr>
              <a:t>Tumors may occur </a:t>
            </a:r>
            <a:r>
              <a:rPr lang="en-US" sz="1800" spc="-10" dirty="0">
                <a:latin typeface="+mj-lt"/>
                <a:cs typeface="Century Gothic"/>
              </a:rPr>
              <a:t>anywhere along </a:t>
            </a:r>
            <a:r>
              <a:rPr lang="en-US" sz="1800" spc="-5" dirty="0">
                <a:latin typeface="+mj-lt"/>
                <a:cs typeface="Century Gothic"/>
              </a:rPr>
              <a:t>the sympathetic </a:t>
            </a:r>
            <a:r>
              <a:rPr lang="en-US" sz="1800" dirty="0">
                <a:latin typeface="+mj-lt"/>
                <a:cs typeface="Century Gothic"/>
              </a:rPr>
              <a:t>chain within </a:t>
            </a:r>
            <a:r>
              <a:rPr lang="en-US" sz="1800" spc="-5" dirty="0">
                <a:latin typeface="+mj-lt"/>
                <a:cs typeface="Century Gothic"/>
              </a:rPr>
              <a:t>the neck, </a:t>
            </a:r>
            <a:r>
              <a:rPr lang="en-US" sz="1800" dirty="0">
                <a:latin typeface="+mj-lt"/>
                <a:cs typeface="Century Gothic"/>
              </a:rPr>
              <a:t>thorax,  </a:t>
            </a:r>
            <a:r>
              <a:rPr lang="en-US" sz="1800" spc="-5" dirty="0">
                <a:latin typeface="+mj-lt"/>
                <a:cs typeface="Century Gothic"/>
              </a:rPr>
              <a:t>retroperitoneum, or pelvis, </a:t>
            </a:r>
            <a:r>
              <a:rPr lang="en-US" sz="1800" dirty="0">
                <a:latin typeface="+mj-lt"/>
                <a:cs typeface="Century Gothic"/>
              </a:rPr>
              <a:t>or </a:t>
            </a:r>
            <a:r>
              <a:rPr lang="en-US" sz="1800" spc="5" dirty="0">
                <a:latin typeface="+mj-lt"/>
                <a:cs typeface="Century Gothic"/>
              </a:rPr>
              <a:t>in </a:t>
            </a:r>
            <a:r>
              <a:rPr lang="en-US" sz="1800" spc="-10" dirty="0">
                <a:latin typeface="+mj-lt"/>
                <a:cs typeface="Century Gothic"/>
              </a:rPr>
              <a:t>the adrenal  </a:t>
            </a:r>
            <a:r>
              <a:rPr lang="en-US" sz="1800" spc="-5" dirty="0">
                <a:latin typeface="+mj-lt"/>
                <a:cs typeface="Century Gothic"/>
              </a:rPr>
              <a:t>gland.</a:t>
            </a:r>
          </a:p>
          <a:p>
            <a:pPr marL="12065" marR="107950">
              <a:lnSpc>
                <a:spcPct val="90000"/>
              </a:lnSpc>
              <a:buClr>
                <a:srgbClr val="FF388B"/>
              </a:buClr>
              <a:buSzPct val="80357"/>
              <a:tabLst>
                <a:tab pos="495934" algn="l"/>
                <a:tab pos="496570" algn="l"/>
              </a:tabLst>
            </a:pPr>
            <a:endParaRPr lang="en-US" sz="2800" dirty="0">
              <a:latin typeface="+mj-lt"/>
              <a:cs typeface="Times New Roman"/>
            </a:endParaRPr>
          </a:p>
          <a:p>
            <a:pPr marL="297815" marR="107950" indent="-285750">
              <a:lnSpc>
                <a:spcPct val="90000"/>
              </a:lnSpc>
              <a:buClr>
                <a:srgbClr val="FF388B"/>
              </a:buClr>
              <a:buSzPct val="80357"/>
              <a:buFont typeface="Wingdings" panose="05000000000000000000" pitchFamily="2" charset="2"/>
              <a:buChar char="v"/>
              <a:tabLst>
                <a:tab pos="495934" algn="l"/>
                <a:tab pos="496570" algn="l"/>
              </a:tabLst>
            </a:pPr>
            <a:r>
              <a:rPr lang="en-US" sz="1800" spc="-5" dirty="0">
                <a:latin typeface="+mj-lt"/>
                <a:cs typeface="Century Gothic"/>
              </a:rPr>
              <a:t>Seventy-five </a:t>
            </a:r>
            <a:r>
              <a:rPr lang="en-US" sz="1800" spc="-10" dirty="0">
                <a:latin typeface="+mj-lt"/>
                <a:cs typeface="Century Gothic"/>
              </a:rPr>
              <a:t>percent </a:t>
            </a:r>
            <a:r>
              <a:rPr lang="en-US" sz="1800" spc="-5" dirty="0">
                <a:latin typeface="+mj-lt"/>
                <a:cs typeface="Century Gothic"/>
              </a:rPr>
              <a:t>arise </a:t>
            </a:r>
            <a:r>
              <a:rPr lang="en-US" sz="1800" spc="5" dirty="0">
                <a:latin typeface="+mj-lt"/>
                <a:cs typeface="Century Gothic"/>
              </a:rPr>
              <a:t>in </a:t>
            </a:r>
            <a:r>
              <a:rPr lang="en-US" sz="1800" spc="-5" dirty="0">
                <a:latin typeface="+mj-lt"/>
                <a:cs typeface="Century Gothic"/>
              </a:rPr>
              <a:t>the retroperitoneum, </a:t>
            </a:r>
            <a:r>
              <a:rPr lang="en-US" sz="1800" spc="-10" dirty="0">
                <a:latin typeface="+mj-lt"/>
                <a:cs typeface="Century Gothic"/>
              </a:rPr>
              <a:t>50% </a:t>
            </a:r>
            <a:r>
              <a:rPr lang="en-US" sz="1800" dirty="0">
                <a:latin typeface="+mj-lt"/>
                <a:cs typeface="Century Gothic"/>
              </a:rPr>
              <a:t>in </a:t>
            </a:r>
            <a:r>
              <a:rPr lang="en-US" sz="1800" spc="-10" dirty="0">
                <a:latin typeface="+mj-lt"/>
                <a:cs typeface="Century Gothic"/>
              </a:rPr>
              <a:t>the adrenal, and  25% </a:t>
            </a:r>
            <a:r>
              <a:rPr lang="en-US" sz="1800" dirty="0">
                <a:latin typeface="+mj-lt"/>
                <a:cs typeface="Century Gothic"/>
              </a:rPr>
              <a:t>in </a:t>
            </a:r>
            <a:r>
              <a:rPr lang="en-US" sz="1800" spc="-10" dirty="0">
                <a:latin typeface="+mj-lt"/>
                <a:cs typeface="Century Gothic"/>
              </a:rPr>
              <a:t>the paravertebral</a:t>
            </a:r>
            <a:r>
              <a:rPr lang="en-US" sz="1800" spc="95" dirty="0">
                <a:latin typeface="+mj-lt"/>
                <a:cs typeface="Century Gothic"/>
              </a:rPr>
              <a:t> </a:t>
            </a:r>
            <a:r>
              <a:rPr lang="en-US" sz="1800" spc="-5" dirty="0">
                <a:latin typeface="+mj-lt"/>
                <a:cs typeface="Century Gothic"/>
              </a:rPr>
              <a:t>ganglia.</a:t>
            </a:r>
          </a:p>
          <a:p>
            <a:pPr marL="12065" marR="107950">
              <a:lnSpc>
                <a:spcPct val="90000"/>
              </a:lnSpc>
              <a:buClr>
                <a:srgbClr val="FF388B"/>
              </a:buClr>
              <a:buSzPct val="80357"/>
              <a:tabLst>
                <a:tab pos="495934" algn="l"/>
                <a:tab pos="496570" algn="l"/>
              </a:tabLst>
            </a:pPr>
            <a:endParaRPr lang="en-US" sz="1800" spc="-5" dirty="0">
              <a:latin typeface="+mj-lt"/>
              <a:cs typeface="Century Gothic"/>
            </a:endParaRPr>
          </a:p>
          <a:p>
            <a:pPr marL="297815" marR="107950" indent="-285750">
              <a:lnSpc>
                <a:spcPct val="90000"/>
              </a:lnSpc>
              <a:buClr>
                <a:srgbClr val="FF388B"/>
              </a:buClr>
              <a:buSzPct val="80357"/>
              <a:buFont typeface="Wingdings" panose="05000000000000000000" pitchFamily="2" charset="2"/>
              <a:buChar char="v"/>
              <a:tabLst>
                <a:tab pos="495934" algn="l"/>
                <a:tab pos="496570" algn="l"/>
              </a:tabLst>
            </a:pPr>
            <a:r>
              <a:rPr lang="en-US" sz="1800" spc="-5" dirty="0">
                <a:solidFill>
                  <a:srgbClr val="FFFFFF"/>
                </a:solidFill>
                <a:latin typeface="Century Gothic"/>
                <a:cs typeface="Century Gothic"/>
              </a:rPr>
              <a:t>This is responsible </a:t>
            </a:r>
            <a:r>
              <a:rPr lang="en-US" sz="1800" dirty="0">
                <a:solidFill>
                  <a:srgbClr val="FFFFFF"/>
                </a:solidFill>
                <a:latin typeface="Century Gothic"/>
                <a:cs typeface="Century Gothic"/>
              </a:rPr>
              <a:t>for a </a:t>
            </a:r>
            <a:r>
              <a:rPr lang="en-US" sz="1800" spc="-5" dirty="0">
                <a:solidFill>
                  <a:srgbClr val="FFFFFF"/>
                </a:solidFill>
                <a:latin typeface="Century Gothic"/>
                <a:cs typeface="Century Gothic"/>
              </a:rPr>
              <a:t>variety </a:t>
            </a:r>
            <a:r>
              <a:rPr lang="en-US" sz="1800" dirty="0">
                <a:solidFill>
                  <a:srgbClr val="FFFFFF"/>
                </a:solidFill>
                <a:latin typeface="Century Gothic"/>
                <a:cs typeface="Century Gothic"/>
              </a:rPr>
              <a:t>of the</a:t>
            </a:r>
            <a:r>
              <a:rPr lang="en-US" sz="1800" spc="-90" dirty="0">
                <a:solidFill>
                  <a:srgbClr val="FFFFFF"/>
                </a:solidFill>
                <a:latin typeface="Century Gothic"/>
                <a:cs typeface="Century Gothic"/>
              </a:rPr>
              <a:t> </a:t>
            </a:r>
            <a:r>
              <a:rPr lang="en-US" sz="1800" dirty="0">
                <a:solidFill>
                  <a:srgbClr val="FFFFFF"/>
                </a:solidFill>
                <a:latin typeface="Century Gothic"/>
                <a:cs typeface="Century Gothic"/>
              </a:rPr>
              <a:t>clinical  </a:t>
            </a:r>
            <a:r>
              <a:rPr lang="en-US" sz="1800" spc="-5" dirty="0">
                <a:solidFill>
                  <a:srgbClr val="FFFFFF"/>
                </a:solidFill>
                <a:latin typeface="Century Gothic"/>
                <a:cs typeface="Century Gothic"/>
              </a:rPr>
              <a:t>signs and symptoms at</a:t>
            </a:r>
            <a:r>
              <a:rPr lang="en-US" sz="1800" spc="-50" dirty="0">
                <a:solidFill>
                  <a:srgbClr val="FFFFFF"/>
                </a:solidFill>
                <a:latin typeface="Century Gothic"/>
                <a:cs typeface="Century Gothic"/>
              </a:rPr>
              <a:t> </a:t>
            </a:r>
            <a:r>
              <a:rPr lang="en-US" sz="1800" spc="-5" dirty="0">
                <a:solidFill>
                  <a:srgbClr val="FFFFFF"/>
                </a:solidFill>
                <a:latin typeface="Century Gothic"/>
                <a:cs typeface="Century Gothic"/>
              </a:rPr>
              <a:t>presentation</a:t>
            </a:r>
            <a:endParaRPr lang="en-US" sz="1800" dirty="0">
              <a:latin typeface="+mj-lt"/>
              <a:cs typeface="Century Gothic"/>
            </a:endParaRPr>
          </a:p>
        </p:txBody>
      </p:sp>
    </p:spTree>
    <p:extLst>
      <p:ext uri="{BB962C8B-B14F-4D97-AF65-F5344CB8AC3E}">
        <p14:creationId xmlns:p14="http://schemas.microsoft.com/office/powerpoint/2010/main" val="1701820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E0D2C9-A5D9-41F6-B03A-0C0FFF0FA882}"/>
              </a:ext>
            </a:extLst>
          </p:cNvPr>
          <p:cNvSpPr txBox="1"/>
          <p:nvPr/>
        </p:nvSpPr>
        <p:spPr>
          <a:xfrm>
            <a:off x="0" y="533400"/>
            <a:ext cx="9000978" cy="6370975"/>
          </a:xfrm>
          <a:prstGeom prst="rect">
            <a:avLst/>
          </a:prstGeom>
          <a:noFill/>
        </p:spPr>
        <p:txBody>
          <a:bodyPr wrap="square" rtlCol="0">
            <a:spAutoFit/>
          </a:bodyPr>
          <a:lstStyle/>
          <a:p>
            <a:pPr marL="285750" indent="-285750">
              <a:buFont typeface="Wingdings" panose="05000000000000000000" pitchFamily="2" charset="2"/>
              <a:buChar char="v"/>
            </a:pPr>
            <a:r>
              <a:rPr lang="en-US" sz="2400" b="1" dirty="0"/>
              <a:t>Symptoms</a:t>
            </a:r>
            <a:r>
              <a:rPr lang="en-US" sz="2400" dirty="0"/>
              <a:t>: </a:t>
            </a:r>
          </a:p>
          <a:p>
            <a:endParaRPr lang="en-US" sz="2400" dirty="0"/>
          </a:p>
          <a:p>
            <a:pPr marL="285750" indent="-285750">
              <a:buFontTx/>
              <a:buChar char="-"/>
            </a:pPr>
            <a:r>
              <a:rPr lang="en-US" sz="2000" dirty="0"/>
              <a:t>From Chemokines will cause: </a:t>
            </a:r>
            <a:r>
              <a:rPr lang="en-US" sz="2000" b="1" dirty="0"/>
              <a:t>Fever, Weight Loss, Sweating and Fatigue. </a:t>
            </a:r>
          </a:p>
          <a:p>
            <a:endParaRPr lang="en-US" sz="2000" dirty="0"/>
          </a:p>
          <a:p>
            <a:r>
              <a:rPr lang="en-US" sz="2000" dirty="0"/>
              <a:t>Depending on Location: </a:t>
            </a:r>
          </a:p>
          <a:p>
            <a:r>
              <a:rPr lang="en-US" sz="2000" dirty="0"/>
              <a:t>1- </a:t>
            </a:r>
            <a:r>
              <a:rPr lang="en-US" sz="2000" b="1" dirty="0"/>
              <a:t>Thoracic Region</a:t>
            </a:r>
            <a:r>
              <a:rPr lang="en-US" sz="2000" dirty="0"/>
              <a:t>: will grow in lungs and cause breathing difficulty. </a:t>
            </a:r>
          </a:p>
          <a:p>
            <a:endParaRPr lang="en-US" sz="2000" dirty="0"/>
          </a:p>
          <a:p>
            <a:r>
              <a:rPr lang="en-US" sz="2000" dirty="0"/>
              <a:t>2- </a:t>
            </a:r>
            <a:r>
              <a:rPr lang="en-US" sz="2000" b="1" dirty="0"/>
              <a:t>Neck</a:t>
            </a:r>
            <a:r>
              <a:rPr lang="en-US" sz="2000" dirty="0"/>
              <a:t>: will press on facial nerves and cause </a:t>
            </a:r>
            <a:r>
              <a:rPr lang="en-US" sz="2000" b="1" dirty="0"/>
              <a:t>Horner Syndrome</a:t>
            </a:r>
            <a:r>
              <a:rPr lang="en-US" sz="2000" dirty="0"/>
              <a:t>. (Miosis, Ptosis, Anhidrosis)</a:t>
            </a:r>
          </a:p>
          <a:p>
            <a:endParaRPr lang="en-US" sz="2000" dirty="0"/>
          </a:p>
          <a:p>
            <a:r>
              <a:rPr lang="en-US" sz="2000" dirty="0"/>
              <a:t>3- </a:t>
            </a:r>
            <a:r>
              <a:rPr lang="en-US" sz="2000" b="1" dirty="0"/>
              <a:t>Spine: Muscle Weakness </a:t>
            </a:r>
            <a:r>
              <a:rPr lang="en-US" sz="2000" dirty="0"/>
              <a:t>and Bowel/Bladder Weakness. </a:t>
            </a:r>
            <a:r>
              <a:rPr lang="en-US" sz="2000" spc="-5" dirty="0">
                <a:solidFill>
                  <a:srgbClr val="FFFFFF"/>
                </a:solidFill>
                <a:latin typeface="Century Gothic"/>
                <a:cs typeface="Century Gothic"/>
              </a:rPr>
              <a:t>as </a:t>
            </a:r>
            <a:r>
              <a:rPr lang="en-US" sz="2000" dirty="0">
                <a:solidFill>
                  <a:srgbClr val="FFFFFF"/>
                </a:solidFill>
                <a:latin typeface="Century Gothic"/>
                <a:cs typeface="Century Gothic"/>
              </a:rPr>
              <a:t>a </a:t>
            </a:r>
            <a:r>
              <a:rPr lang="en-US" sz="2000" spc="-5" dirty="0">
                <a:solidFill>
                  <a:srgbClr val="FFFFFF"/>
                </a:solidFill>
                <a:latin typeface="Century Gothic"/>
                <a:cs typeface="Century Gothic"/>
              </a:rPr>
              <a:t>result </a:t>
            </a:r>
            <a:r>
              <a:rPr lang="en-US" sz="2000" dirty="0">
                <a:solidFill>
                  <a:srgbClr val="FFFFFF"/>
                </a:solidFill>
                <a:latin typeface="Century Gothic"/>
                <a:cs typeface="Century Gothic"/>
              </a:rPr>
              <a:t>of</a:t>
            </a:r>
            <a:r>
              <a:rPr lang="en-US" sz="2000" spc="-130" dirty="0">
                <a:solidFill>
                  <a:srgbClr val="FFFFFF"/>
                </a:solidFill>
                <a:latin typeface="Century Gothic"/>
                <a:cs typeface="Century Gothic"/>
              </a:rPr>
              <a:t> </a:t>
            </a:r>
            <a:r>
              <a:rPr lang="en-US" sz="2000" dirty="0">
                <a:solidFill>
                  <a:srgbClr val="FFFFFF"/>
                </a:solidFill>
                <a:latin typeface="Century Gothic"/>
                <a:cs typeface="Century Gothic"/>
              </a:rPr>
              <a:t>cord  </a:t>
            </a:r>
            <a:r>
              <a:rPr lang="en-US" sz="2000" spc="-5" dirty="0">
                <a:solidFill>
                  <a:srgbClr val="FFFFFF"/>
                </a:solidFill>
                <a:latin typeface="Century Gothic"/>
                <a:cs typeface="Century Gothic"/>
              </a:rPr>
              <a:t>compression.</a:t>
            </a:r>
            <a:endParaRPr lang="en-US" sz="2000" dirty="0"/>
          </a:p>
          <a:p>
            <a:endParaRPr lang="en-US" sz="2000" dirty="0"/>
          </a:p>
          <a:p>
            <a:r>
              <a:rPr lang="en-US" sz="2000" dirty="0"/>
              <a:t>4- </a:t>
            </a:r>
            <a:r>
              <a:rPr lang="en-US" sz="2000" b="1" dirty="0"/>
              <a:t>Adrenals</a:t>
            </a:r>
            <a:r>
              <a:rPr lang="en-US" sz="2000" dirty="0"/>
              <a:t>: will cause and abdominal mass</a:t>
            </a:r>
          </a:p>
          <a:p>
            <a:endParaRPr lang="en-US" sz="2000" dirty="0"/>
          </a:p>
          <a:p>
            <a:r>
              <a:rPr lang="en-US" sz="2000" dirty="0"/>
              <a:t>5- </a:t>
            </a:r>
            <a:r>
              <a:rPr lang="en-US" sz="2000" b="1" dirty="0"/>
              <a:t>Bones</a:t>
            </a:r>
            <a:r>
              <a:rPr lang="en-US" sz="2000" dirty="0"/>
              <a:t>: will cause bone pain and fractures (</a:t>
            </a:r>
            <a:r>
              <a:rPr lang="en-US" sz="2000" b="1" dirty="0"/>
              <a:t>Base of Skull</a:t>
            </a:r>
            <a:r>
              <a:rPr lang="en-US" sz="2000" dirty="0"/>
              <a:t>)</a:t>
            </a:r>
          </a:p>
          <a:p>
            <a:endParaRPr lang="en-US" sz="2000" dirty="0"/>
          </a:p>
          <a:p>
            <a:r>
              <a:rPr lang="en-US" sz="2000" dirty="0"/>
              <a:t>6- </a:t>
            </a:r>
            <a:r>
              <a:rPr lang="en-US" sz="2000" b="1" dirty="0"/>
              <a:t>Bone Marrow</a:t>
            </a:r>
            <a:r>
              <a:rPr lang="en-US" sz="2000" dirty="0"/>
              <a:t>: May cause Pancytopenia and leading to </a:t>
            </a:r>
            <a:r>
              <a:rPr lang="en-US" sz="2000" b="1" dirty="0"/>
              <a:t>Fatigue</a:t>
            </a:r>
            <a:r>
              <a:rPr lang="en-US" sz="2000" dirty="0"/>
              <a:t>, </a:t>
            </a:r>
            <a:r>
              <a:rPr lang="en-US" sz="2000" b="1" dirty="0"/>
              <a:t>Easy Bruising and frequent infections. </a:t>
            </a:r>
          </a:p>
          <a:p>
            <a:pPr marL="285750" indent="-285750">
              <a:buFontTx/>
              <a:buChar char="-"/>
            </a:pPr>
            <a:endParaRPr lang="en-US" sz="2000" dirty="0"/>
          </a:p>
        </p:txBody>
      </p:sp>
    </p:spTree>
    <p:extLst>
      <p:ext uri="{BB962C8B-B14F-4D97-AF65-F5344CB8AC3E}">
        <p14:creationId xmlns:p14="http://schemas.microsoft.com/office/powerpoint/2010/main" val="4019351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206" y="1981748"/>
            <a:ext cx="5630594" cy="1605567"/>
          </a:xfrm>
          <a:prstGeom prst="rect">
            <a:avLst/>
          </a:prstGeom>
        </p:spPr>
        <p:txBody>
          <a:bodyPr vert="horz" wrap="square" lIns="0" tIns="104139" rIns="0" bIns="0" rtlCol="0">
            <a:spAutoFit/>
          </a:bodyPr>
          <a:lstStyle/>
          <a:p>
            <a:pPr marL="396875" indent="-384810">
              <a:lnSpc>
                <a:spcPct val="100000"/>
              </a:lnSpc>
              <a:spcBef>
                <a:spcPts val="720"/>
              </a:spcBef>
              <a:buClr>
                <a:srgbClr val="FF388B"/>
              </a:buClr>
              <a:buSzPct val="80000"/>
              <a:buFont typeface="Wingdings 2"/>
              <a:buChar char=""/>
              <a:tabLst>
                <a:tab pos="397510" algn="l"/>
              </a:tabLst>
            </a:pPr>
            <a:r>
              <a:rPr sz="2000" spc="-5" dirty="0">
                <a:solidFill>
                  <a:srgbClr val="FFFFFF"/>
                </a:solidFill>
                <a:latin typeface="+mj-lt"/>
                <a:cs typeface="Century Gothic"/>
              </a:rPr>
              <a:t>Blueberry muffin</a:t>
            </a:r>
            <a:r>
              <a:rPr sz="2000" spc="-70" dirty="0">
                <a:solidFill>
                  <a:srgbClr val="FFFFFF"/>
                </a:solidFill>
                <a:latin typeface="+mj-lt"/>
                <a:cs typeface="Century Gothic"/>
              </a:rPr>
              <a:t> </a:t>
            </a:r>
            <a:r>
              <a:rPr sz="2000" spc="-5" dirty="0">
                <a:solidFill>
                  <a:srgbClr val="FFFFFF"/>
                </a:solidFill>
                <a:latin typeface="+mj-lt"/>
                <a:cs typeface="Century Gothic"/>
              </a:rPr>
              <a:t>baby</a:t>
            </a:r>
            <a:endParaRPr sz="2000" dirty="0">
              <a:latin typeface="+mj-lt"/>
              <a:cs typeface="Century Gothic"/>
            </a:endParaRPr>
          </a:p>
          <a:p>
            <a:pPr marL="396875" indent="-384810">
              <a:lnSpc>
                <a:spcPct val="100000"/>
              </a:lnSpc>
              <a:spcBef>
                <a:spcPts val="720"/>
              </a:spcBef>
              <a:buClr>
                <a:srgbClr val="FF388B"/>
              </a:buClr>
              <a:buSzPct val="80000"/>
              <a:buFont typeface="Wingdings 2"/>
              <a:buChar char=""/>
              <a:tabLst>
                <a:tab pos="397510" algn="l"/>
              </a:tabLst>
            </a:pPr>
            <a:r>
              <a:rPr sz="2000" dirty="0">
                <a:solidFill>
                  <a:srgbClr val="FFFFFF"/>
                </a:solidFill>
                <a:latin typeface="+mj-lt"/>
                <a:cs typeface="Century Gothic"/>
              </a:rPr>
              <a:t>Raccoon</a:t>
            </a:r>
            <a:r>
              <a:rPr sz="2000" spc="-45" dirty="0">
                <a:solidFill>
                  <a:srgbClr val="FFFFFF"/>
                </a:solidFill>
                <a:latin typeface="+mj-lt"/>
                <a:cs typeface="Century Gothic"/>
              </a:rPr>
              <a:t> </a:t>
            </a:r>
            <a:r>
              <a:rPr sz="2000" spc="-5" dirty="0">
                <a:solidFill>
                  <a:srgbClr val="FFFFFF"/>
                </a:solidFill>
                <a:latin typeface="+mj-lt"/>
                <a:cs typeface="Century Gothic"/>
              </a:rPr>
              <a:t>eyes</a:t>
            </a:r>
            <a:endParaRPr sz="2000" dirty="0">
              <a:latin typeface="+mj-lt"/>
              <a:cs typeface="Century Gothic"/>
            </a:endParaRPr>
          </a:p>
          <a:p>
            <a:pPr marL="396875" indent="-384810">
              <a:lnSpc>
                <a:spcPct val="100000"/>
              </a:lnSpc>
              <a:spcBef>
                <a:spcPts val="720"/>
              </a:spcBef>
              <a:buClr>
                <a:srgbClr val="FF388B"/>
              </a:buClr>
              <a:buSzPct val="80000"/>
              <a:buFont typeface="Wingdings 2"/>
              <a:buChar char=""/>
              <a:tabLst>
                <a:tab pos="397510" algn="l"/>
              </a:tabLst>
            </a:pPr>
            <a:r>
              <a:rPr sz="2000" dirty="0">
                <a:solidFill>
                  <a:srgbClr val="FFFFFF"/>
                </a:solidFill>
                <a:latin typeface="+mj-lt"/>
                <a:cs typeface="Century Gothic"/>
              </a:rPr>
              <a:t>Pepper</a:t>
            </a:r>
            <a:r>
              <a:rPr sz="2000" spc="-10" dirty="0">
                <a:solidFill>
                  <a:srgbClr val="FFFFFF"/>
                </a:solidFill>
                <a:latin typeface="+mj-lt"/>
                <a:cs typeface="Century Gothic"/>
              </a:rPr>
              <a:t> </a:t>
            </a:r>
            <a:r>
              <a:rPr sz="2000" spc="-10" dirty="0">
                <a:solidFill>
                  <a:srgbClr val="FFFFFF"/>
                </a:solidFill>
                <a:latin typeface="+mj-lt"/>
                <a:cs typeface="Arabic Typesetting" panose="03020402040406030203" pitchFamily="66" charset="-78"/>
              </a:rPr>
              <a:t>syndrome</a:t>
            </a:r>
            <a:r>
              <a:rPr lang="en-US" sz="2000" spc="-10" dirty="0">
                <a:solidFill>
                  <a:srgbClr val="FFFFFF"/>
                </a:solidFill>
                <a:latin typeface="+mj-lt"/>
                <a:cs typeface="Century Gothic"/>
              </a:rPr>
              <a:t> ( hepatomegaly )</a:t>
            </a:r>
            <a:endParaRPr sz="2000" dirty="0">
              <a:latin typeface="+mj-lt"/>
              <a:cs typeface="Century Gothic"/>
            </a:endParaRPr>
          </a:p>
          <a:p>
            <a:pPr marL="396875" indent="-384810">
              <a:lnSpc>
                <a:spcPct val="100000"/>
              </a:lnSpc>
              <a:spcBef>
                <a:spcPts val="720"/>
              </a:spcBef>
              <a:buClr>
                <a:srgbClr val="FF388B"/>
              </a:buClr>
              <a:buSzPct val="80000"/>
              <a:buFont typeface="Wingdings 2"/>
              <a:buChar char=""/>
              <a:tabLst>
                <a:tab pos="397510" algn="l"/>
              </a:tabLst>
            </a:pPr>
            <a:r>
              <a:rPr sz="2000" spc="-5" dirty="0">
                <a:solidFill>
                  <a:srgbClr val="FFFFFF"/>
                </a:solidFill>
                <a:latin typeface="+mj-lt"/>
                <a:cs typeface="Century Gothic"/>
              </a:rPr>
              <a:t>Hutchinson</a:t>
            </a:r>
            <a:r>
              <a:rPr sz="2000" spc="-70" dirty="0">
                <a:solidFill>
                  <a:srgbClr val="FFFFFF"/>
                </a:solidFill>
                <a:latin typeface="+mj-lt"/>
                <a:cs typeface="Century Gothic"/>
              </a:rPr>
              <a:t> </a:t>
            </a:r>
            <a:r>
              <a:rPr sz="2000" spc="-10" dirty="0">
                <a:solidFill>
                  <a:srgbClr val="FFFFFF"/>
                </a:solidFill>
                <a:cs typeface="Century Gothic"/>
              </a:rPr>
              <a:t>syndrome</a:t>
            </a:r>
            <a:r>
              <a:rPr lang="en-US" sz="2000" spc="-10" dirty="0">
                <a:solidFill>
                  <a:srgbClr val="FFFFFF"/>
                </a:solidFill>
                <a:latin typeface="+mj-lt"/>
                <a:cs typeface="Century Gothic"/>
              </a:rPr>
              <a:t> (exophthalmos)</a:t>
            </a:r>
            <a:endParaRPr sz="2000" dirty="0">
              <a:latin typeface="+mj-lt"/>
              <a:cs typeface="Century Gothic"/>
            </a:endParaRPr>
          </a:p>
        </p:txBody>
      </p:sp>
      <p:sp>
        <p:nvSpPr>
          <p:cNvPr id="5" name="object 5"/>
          <p:cNvSpPr/>
          <p:nvPr/>
        </p:nvSpPr>
        <p:spPr>
          <a:xfrm>
            <a:off x="6498337" y="2051272"/>
            <a:ext cx="2645663" cy="19812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6477000" y="537481"/>
            <a:ext cx="2667000" cy="1513791"/>
          </a:xfrm>
          <a:prstGeom prst="rect">
            <a:avLst/>
          </a:prstGeom>
          <a:blipFill>
            <a:blip r:embed="rId3" cstate="print"/>
            <a:stretch>
              <a:fillRect b="-74670"/>
            </a:stretch>
          </a:blipFill>
        </p:spPr>
        <p:txBody>
          <a:bodyPr wrap="square" lIns="0" tIns="0" rIns="0" bIns="0" rtlCol="0"/>
          <a:lstStyle/>
          <a:p>
            <a:endParaRPr dirty="0"/>
          </a:p>
        </p:txBody>
      </p:sp>
      <p:sp>
        <p:nvSpPr>
          <p:cNvPr id="8" name="object 2">
            <a:extLst>
              <a:ext uri="{FF2B5EF4-FFF2-40B4-BE49-F238E27FC236}">
                <a16:creationId xmlns:a16="http://schemas.microsoft.com/office/drawing/2014/main" id="{6594B186-C9B8-46E4-9705-DAEC6615490D}"/>
              </a:ext>
            </a:extLst>
          </p:cNvPr>
          <p:cNvSpPr txBox="1"/>
          <p:nvPr/>
        </p:nvSpPr>
        <p:spPr>
          <a:xfrm>
            <a:off x="8206" y="3938504"/>
            <a:ext cx="9135794" cy="2640851"/>
          </a:xfrm>
          <a:prstGeom prst="rect">
            <a:avLst/>
          </a:prstGeom>
        </p:spPr>
        <p:txBody>
          <a:bodyPr vert="horz" wrap="square" lIns="0" tIns="81915" rIns="0" bIns="0" rtlCol="0">
            <a:spAutoFit/>
          </a:bodyPr>
          <a:lstStyle/>
          <a:p>
            <a:pPr marL="396875" marR="1713230" indent="-396875">
              <a:lnSpc>
                <a:spcPct val="130600"/>
              </a:lnSpc>
              <a:spcBef>
                <a:spcPts val="645"/>
              </a:spcBef>
              <a:buClr>
                <a:srgbClr val="FF388B"/>
              </a:buClr>
              <a:buSzPct val="80000"/>
              <a:buFont typeface="Wingdings 2"/>
              <a:buChar char=""/>
              <a:tabLst>
                <a:tab pos="396875" algn="l"/>
              </a:tabLst>
            </a:pPr>
            <a:r>
              <a:rPr lang="en-US" dirty="0">
                <a:solidFill>
                  <a:srgbClr val="FFFFFF"/>
                </a:solidFill>
                <a:latin typeface="+mj-lt"/>
                <a:cs typeface="Century Gothic"/>
              </a:rPr>
              <a:t>Mimic </a:t>
            </a:r>
            <a:r>
              <a:rPr lang="en-US" spc="-5" dirty="0">
                <a:solidFill>
                  <a:srgbClr val="FFFFFF"/>
                </a:solidFill>
                <a:latin typeface="+mj-lt"/>
                <a:cs typeface="Century Gothic"/>
              </a:rPr>
              <a:t>pheochromocytoma: (paroxysmal hypertension, </a:t>
            </a:r>
            <a:r>
              <a:rPr lang="en-US" dirty="0">
                <a:solidFill>
                  <a:srgbClr val="FFFFFF"/>
                </a:solidFill>
                <a:latin typeface="+mj-lt"/>
                <a:cs typeface="Century Gothic"/>
              </a:rPr>
              <a:t>palpitations, flushing, </a:t>
            </a:r>
            <a:r>
              <a:rPr lang="en-US" spc="-5" dirty="0">
                <a:solidFill>
                  <a:srgbClr val="FFFFFF"/>
                </a:solidFill>
                <a:latin typeface="+mj-lt"/>
                <a:cs typeface="Century Gothic"/>
              </a:rPr>
              <a:t>and</a:t>
            </a:r>
            <a:r>
              <a:rPr lang="en-US" spc="-50" dirty="0">
                <a:solidFill>
                  <a:srgbClr val="FFFFFF"/>
                </a:solidFill>
                <a:latin typeface="+mj-lt"/>
                <a:cs typeface="Century Gothic"/>
              </a:rPr>
              <a:t> </a:t>
            </a:r>
            <a:r>
              <a:rPr lang="en-US" spc="-5" dirty="0">
                <a:solidFill>
                  <a:srgbClr val="FFFFFF"/>
                </a:solidFill>
                <a:cs typeface="Century Gothic"/>
              </a:rPr>
              <a:t>headache</a:t>
            </a:r>
            <a:r>
              <a:rPr lang="en-US" spc="-5" dirty="0">
                <a:solidFill>
                  <a:srgbClr val="FFFFFF"/>
                </a:solidFill>
                <a:latin typeface="+mj-lt"/>
                <a:cs typeface="Century Gothic"/>
              </a:rPr>
              <a:t>.)</a:t>
            </a:r>
            <a:endParaRPr lang="en-US" dirty="0">
              <a:latin typeface="+mj-lt"/>
              <a:cs typeface="Century Gothic"/>
            </a:endParaRPr>
          </a:p>
          <a:p>
            <a:pPr>
              <a:lnSpc>
                <a:spcPct val="100000"/>
              </a:lnSpc>
              <a:spcBef>
                <a:spcPts val="5"/>
              </a:spcBef>
              <a:buClr>
                <a:srgbClr val="FF388B"/>
              </a:buClr>
              <a:buFont typeface="Wingdings 2"/>
              <a:buChar char=""/>
            </a:pPr>
            <a:endParaRPr dirty="0">
              <a:latin typeface="+mj-lt"/>
              <a:cs typeface="Times New Roman"/>
            </a:endParaRPr>
          </a:p>
          <a:p>
            <a:pPr marL="396875" marR="5080" indent="-396875">
              <a:lnSpc>
                <a:spcPct val="118200"/>
              </a:lnSpc>
              <a:spcBef>
                <a:spcPts val="5"/>
              </a:spcBef>
              <a:buClr>
                <a:srgbClr val="FF388B"/>
              </a:buClr>
              <a:buSzPct val="80000"/>
              <a:buFont typeface="Wingdings 2"/>
              <a:buChar char=""/>
              <a:tabLst>
                <a:tab pos="396875" algn="l"/>
              </a:tabLst>
            </a:pPr>
            <a:r>
              <a:rPr spc="-5" dirty="0">
                <a:solidFill>
                  <a:srgbClr val="FFFFFF"/>
                </a:solidFill>
                <a:latin typeface="+mj-lt"/>
                <a:cs typeface="Century Gothic"/>
              </a:rPr>
              <a:t>severe </a:t>
            </a:r>
            <a:r>
              <a:rPr dirty="0">
                <a:solidFill>
                  <a:srgbClr val="FFFFFF"/>
                </a:solidFill>
                <a:latin typeface="+mj-lt"/>
                <a:cs typeface="Century Gothic"/>
              </a:rPr>
              <a:t>watery </a:t>
            </a:r>
            <a:r>
              <a:rPr spc="-5" dirty="0">
                <a:solidFill>
                  <a:srgbClr val="FFFFFF"/>
                </a:solidFill>
                <a:latin typeface="+mj-lt"/>
                <a:cs typeface="Century Gothic"/>
              </a:rPr>
              <a:t>diarrhea and hypokalemia  (due </a:t>
            </a:r>
            <a:r>
              <a:rPr dirty="0">
                <a:solidFill>
                  <a:srgbClr val="FFFFFF"/>
                </a:solidFill>
                <a:latin typeface="+mj-lt"/>
                <a:cs typeface="Century Gothic"/>
              </a:rPr>
              <a:t>to Secretion of vasoactive intestinal</a:t>
            </a:r>
            <a:r>
              <a:rPr spc="-125" dirty="0">
                <a:solidFill>
                  <a:srgbClr val="FFFFFF"/>
                </a:solidFill>
                <a:latin typeface="+mj-lt"/>
                <a:cs typeface="Century Gothic"/>
              </a:rPr>
              <a:t> </a:t>
            </a:r>
            <a:r>
              <a:rPr dirty="0">
                <a:solidFill>
                  <a:srgbClr val="FFFFFF"/>
                </a:solidFill>
                <a:latin typeface="+mj-lt"/>
                <a:cs typeface="Century Gothic"/>
              </a:rPr>
              <a:t>peptide  </a:t>
            </a:r>
            <a:r>
              <a:rPr spc="-5" dirty="0">
                <a:solidFill>
                  <a:srgbClr val="FFFFFF"/>
                </a:solidFill>
                <a:latin typeface="+mj-lt"/>
                <a:cs typeface="Century Gothic"/>
              </a:rPr>
              <a:t>(VIP) by </a:t>
            </a:r>
            <a:r>
              <a:rPr dirty="0">
                <a:solidFill>
                  <a:srgbClr val="FFFFFF"/>
                </a:solidFill>
                <a:latin typeface="+mj-lt"/>
                <a:cs typeface="Century Gothic"/>
              </a:rPr>
              <a:t>the</a:t>
            </a:r>
            <a:r>
              <a:rPr spc="10" dirty="0">
                <a:solidFill>
                  <a:srgbClr val="FFFFFF"/>
                </a:solidFill>
                <a:latin typeface="+mj-lt"/>
                <a:cs typeface="Century Gothic"/>
              </a:rPr>
              <a:t> </a:t>
            </a:r>
            <a:r>
              <a:rPr dirty="0">
                <a:solidFill>
                  <a:srgbClr val="FFFFFF"/>
                </a:solidFill>
                <a:latin typeface="+mj-lt"/>
                <a:cs typeface="Century Gothic"/>
              </a:rPr>
              <a:t>tumor)</a:t>
            </a:r>
            <a:endParaRPr dirty="0">
              <a:latin typeface="+mj-lt"/>
              <a:cs typeface="Century Gothic"/>
            </a:endParaRPr>
          </a:p>
          <a:p>
            <a:pPr>
              <a:lnSpc>
                <a:spcPct val="100000"/>
              </a:lnSpc>
              <a:spcBef>
                <a:spcPts val="5"/>
              </a:spcBef>
              <a:buClr>
                <a:srgbClr val="FF388B"/>
              </a:buClr>
              <a:buFont typeface="Wingdings 2"/>
              <a:buChar char=""/>
            </a:pPr>
            <a:endParaRPr dirty="0">
              <a:latin typeface="+mj-lt"/>
              <a:cs typeface="Times New Roman"/>
            </a:endParaRPr>
          </a:p>
          <a:p>
            <a:pPr marL="396875" marR="19685" indent="-396875">
              <a:lnSpc>
                <a:spcPct val="118200"/>
              </a:lnSpc>
              <a:buClr>
                <a:srgbClr val="FF388B"/>
              </a:buClr>
              <a:buSzPct val="80000"/>
              <a:buFont typeface="Wingdings 2"/>
              <a:buChar char=""/>
              <a:tabLst>
                <a:tab pos="396875" algn="l"/>
              </a:tabLst>
            </a:pPr>
            <a:r>
              <a:rPr dirty="0">
                <a:solidFill>
                  <a:srgbClr val="FFFFFF"/>
                </a:solidFill>
                <a:latin typeface="+mj-lt"/>
                <a:cs typeface="Century Gothic"/>
              </a:rPr>
              <a:t>Acute </a:t>
            </a:r>
            <a:r>
              <a:rPr spc="-5" dirty="0">
                <a:solidFill>
                  <a:srgbClr val="FFFFFF"/>
                </a:solidFill>
                <a:latin typeface="+mj-lt"/>
                <a:cs typeface="Century Gothic"/>
              </a:rPr>
              <a:t>myoclonicencephalopathy  </a:t>
            </a:r>
            <a:r>
              <a:rPr dirty="0">
                <a:solidFill>
                  <a:srgbClr val="FFFFFF"/>
                </a:solidFill>
                <a:latin typeface="+mj-lt"/>
                <a:cs typeface="Century Gothic"/>
              </a:rPr>
              <a:t>myoclonus, rapid </a:t>
            </a:r>
            <a:r>
              <a:rPr spc="-5" dirty="0">
                <a:solidFill>
                  <a:srgbClr val="FFFFFF"/>
                </a:solidFill>
                <a:latin typeface="+mj-lt"/>
                <a:cs typeface="Century Gothic"/>
              </a:rPr>
              <a:t>multidirectional </a:t>
            </a:r>
            <a:r>
              <a:rPr dirty="0">
                <a:solidFill>
                  <a:srgbClr val="FFFFFF"/>
                </a:solidFill>
                <a:latin typeface="+mj-lt"/>
                <a:cs typeface="Century Gothic"/>
              </a:rPr>
              <a:t>eye movements  </a:t>
            </a:r>
            <a:r>
              <a:rPr spc="-5" dirty="0">
                <a:solidFill>
                  <a:srgbClr val="FFFFFF"/>
                </a:solidFill>
                <a:latin typeface="+mj-lt"/>
                <a:cs typeface="Century Gothic"/>
              </a:rPr>
              <a:t>(opsoclonus), and</a:t>
            </a:r>
            <a:r>
              <a:rPr spc="30" dirty="0">
                <a:solidFill>
                  <a:srgbClr val="FFFFFF"/>
                </a:solidFill>
                <a:latin typeface="+mj-lt"/>
                <a:cs typeface="Century Gothic"/>
              </a:rPr>
              <a:t> </a:t>
            </a:r>
            <a:r>
              <a:rPr spc="-5" dirty="0">
                <a:solidFill>
                  <a:srgbClr val="FFFFFF"/>
                </a:solidFill>
                <a:latin typeface="+mj-lt"/>
                <a:cs typeface="Century Gothic"/>
              </a:rPr>
              <a:t>ataxia.</a:t>
            </a:r>
            <a:endParaRPr dirty="0">
              <a:latin typeface="+mj-lt"/>
              <a:cs typeface="Century Gothic"/>
            </a:endParaRPr>
          </a:p>
        </p:txBody>
      </p:sp>
      <p:sp>
        <p:nvSpPr>
          <p:cNvPr id="9" name="TextBox 8">
            <a:extLst>
              <a:ext uri="{FF2B5EF4-FFF2-40B4-BE49-F238E27FC236}">
                <a16:creationId xmlns:a16="http://schemas.microsoft.com/office/drawing/2014/main" id="{3D566C64-003C-4996-83D3-CC62AF89DF19}"/>
              </a:ext>
            </a:extLst>
          </p:cNvPr>
          <p:cNvSpPr txBox="1"/>
          <p:nvPr/>
        </p:nvSpPr>
        <p:spPr>
          <a:xfrm>
            <a:off x="117475" y="404308"/>
            <a:ext cx="4454525" cy="461665"/>
          </a:xfrm>
          <a:prstGeom prst="rect">
            <a:avLst/>
          </a:prstGeom>
          <a:noFill/>
        </p:spPr>
        <p:txBody>
          <a:bodyPr wrap="square" rtlCol="0">
            <a:spAutoFit/>
          </a:bodyPr>
          <a:lstStyle/>
          <a:p>
            <a:r>
              <a:rPr lang="en-US" sz="2400" b="1" dirty="0">
                <a:latin typeface="+mj-lt"/>
              </a:rPr>
              <a:t>Other Manifestations: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225</TotalTime>
  <Words>3044</Words>
  <Application>Microsoft Office PowerPoint</Application>
  <PresentationFormat>On-screen Show (4:3)</PresentationFormat>
  <Paragraphs>346</Paragraphs>
  <Slides>60</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60</vt:i4>
      </vt:variant>
    </vt:vector>
  </HeadingPairs>
  <TitlesOfParts>
    <vt:vector size="72" baseType="lpstr">
      <vt:lpstr>Arial</vt:lpstr>
      <vt:lpstr>Biome</vt:lpstr>
      <vt:lpstr>Book Antiqua</vt:lpstr>
      <vt:lpstr>Century Gothic</vt:lpstr>
      <vt:lpstr>Gill Sans MT</vt:lpstr>
      <vt:lpstr>proxima_nova_ltlight</vt:lpstr>
      <vt:lpstr>Times New Roman</vt:lpstr>
      <vt:lpstr>Verdana</vt:lpstr>
      <vt:lpstr>Wingdings</vt:lpstr>
      <vt:lpstr>Wingdings 2</vt:lpstr>
      <vt:lpstr>Perspective</vt:lpstr>
      <vt:lpstr>Solstice</vt:lpstr>
      <vt:lpstr>PowerPoint Presentation</vt:lpstr>
      <vt:lpstr>Outline: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Wilm’s tumor (Nephroblastoma)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Imaging </vt:lpstr>
      <vt:lpstr> Image of the right kidney demonstrating the tumor extending from the mid-lower pole. </vt:lpstr>
      <vt:lpstr> Abdominal x-ray demonstrates a soft tissue opacity in the left upper quadrant, displacing adjacent loops of bowel.  </vt:lpstr>
      <vt:lpstr>CT-scan </vt:lpstr>
      <vt:lpstr>PowerPoint Presentation</vt:lpstr>
      <vt:lpstr>PowerPoint Presentation</vt:lpstr>
      <vt:lpstr>PowerPoint Presentation</vt:lpstr>
      <vt:lpstr>PowerPoint Presentation</vt:lpstr>
      <vt:lpstr>Abdominal magnetic resonance imaging (MRI)  </vt:lpstr>
      <vt:lpstr>MRI depicting extension of Wilms tumor into the inferior vena cava.</vt:lpstr>
      <vt:lpstr>PowerPoint Presentation</vt:lpstr>
      <vt:lpstr>Surgical Examination and Biopsy </vt:lpstr>
      <vt:lpstr>PowerPoint Presentation</vt:lpstr>
      <vt:lpstr>PowerPoint Presentation</vt:lpstr>
      <vt:lpstr>Staging </vt:lpstr>
      <vt:lpstr>PowerPoint Presentation</vt:lpstr>
      <vt:lpstr>DIFFERENTIAL DIAGNOSIS </vt:lpstr>
      <vt:lpstr>SCREENING</vt:lpstr>
      <vt:lpstr>Management of Wilms’ tumor </vt:lpstr>
      <vt:lpstr>Prognosis </vt:lpstr>
      <vt:lpstr>PowerPoint Presentation</vt:lpstr>
      <vt:lpstr>Preoperative evaluation  </vt:lpstr>
      <vt:lpstr>Preoperative evaluation </vt:lpstr>
      <vt:lpstr>PowerPoint Presentation</vt:lpstr>
      <vt:lpstr>• SURGICAL CONSIDERATIONS:</vt:lpstr>
      <vt:lpstr>PowerPoint Presentation</vt:lpstr>
      <vt:lpstr>Anaplastic Wilms’ tumor </vt:lpstr>
      <vt:lpstr>MANAGEMENT OF B/L WILMS TUMORS:</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rayan</cp:lastModifiedBy>
  <cp:revision>25</cp:revision>
  <dcterms:created xsi:type="dcterms:W3CDTF">2019-11-27T19:54:31Z</dcterms:created>
  <dcterms:modified xsi:type="dcterms:W3CDTF">2021-02-17T13:35:28Z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2015-03-11T00:00:00Z</vt:filetime>
  </property>
  <property fmtid="{D5CDD505-2E9C-101B-9397-08002B2CF9AE}" pid="3" name="Creator">
    <vt:lpwstr>Microsoft® PowerPoint® 2013</vt:lpwstr>
  </property>
  <property fmtid="{D5CDD505-2E9C-101B-9397-08002B2CF9AE}" pid="4" name="LastSaved">
    <vt:filetime>2019-11-27T00:00:00Z</vt:filetime>
  </property>
</Properties>
</file>