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34"/>
  </p:notesMasterIdLst>
  <p:sldIdLst>
    <p:sldId id="338" r:id="rId2"/>
    <p:sldId id="367" r:id="rId3"/>
    <p:sldId id="359" r:id="rId4"/>
    <p:sldId id="360" r:id="rId5"/>
    <p:sldId id="370" r:id="rId6"/>
    <p:sldId id="362" r:id="rId7"/>
    <p:sldId id="371" r:id="rId8"/>
    <p:sldId id="363" r:id="rId9"/>
    <p:sldId id="372" r:id="rId10"/>
    <p:sldId id="366" r:id="rId11"/>
    <p:sldId id="305" r:id="rId12"/>
    <p:sldId id="373" r:id="rId13"/>
    <p:sldId id="374" r:id="rId14"/>
    <p:sldId id="375" r:id="rId15"/>
    <p:sldId id="307" r:id="rId16"/>
    <p:sldId id="322" r:id="rId17"/>
    <p:sldId id="376" r:id="rId18"/>
    <p:sldId id="348" r:id="rId19"/>
    <p:sldId id="354" r:id="rId20"/>
    <p:sldId id="311" r:id="rId21"/>
    <p:sldId id="349" r:id="rId22"/>
    <p:sldId id="331" r:id="rId23"/>
    <p:sldId id="312" r:id="rId24"/>
    <p:sldId id="333" r:id="rId25"/>
    <p:sldId id="330" r:id="rId26"/>
    <p:sldId id="315" r:id="rId27"/>
    <p:sldId id="324" r:id="rId28"/>
    <p:sldId id="316" r:id="rId29"/>
    <p:sldId id="317" r:id="rId30"/>
    <p:sldId id="325" r:id="rId31"/>
    <p:sldId id="351" r:id="rId32"/>
    <p:sldId id="32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BE06A4"/>
    <a:srgbClr val="000099"/>
    <a:srgbClr val="00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95238" autoAdjust="0"/>
  </p:normalViewPr>
  <p:slideViewPr>
    <p:cSldViewPr>
      <p:cViewPr varScale="1">
        <p:scale>
          <a:sx n="82" d="100"/>
          <a:sy n="82" d="100"/>
        </p:scale>
        <p:origin x="1459" y="62"/>
      </p:cViewPr>
      <p:guideLst>
        <p:guide orient="horz" pos="2160"/>
        <p:guide pos="2880"/>
        <p:guide orient="horz" pos="19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9D6108-4C0B-425E-933A-7F61C5A81C2A}" type="datetimeFigureOut">
              <a:rPr lang="ar-JO" smtClean="0"/>
              <a:pPr/>
              <a:t>15/02/1441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C098339-F665-4F52-B6A8-27FFC9D5CD22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6013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A332-D76C-434E-AEAD-BA39AC774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768B8-18BB-4941-83FE-D16E0523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E44A4-0550-4DBA-BFA5-215655A2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5524F-97D9-490E-8056-34B8DC7E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B1C90-2CC6-472F-87CE-7EC19EB9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83CB-907A-4998-A712-6DB15DABE559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61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945E-C4D6-4585-BF39-4A9CA628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F796A-55C9-4342-ABDB-39C8F5C51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4ED2B-4F53-4F51-A87F-2F269F12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BD39-0FBC-4FD3-B8AF-125B9C6D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96181-D1A6-49DA-86D4-1B9E2D37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2B74-C423-425E-9775-1B9BD107A398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10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5588A-5DE0-4A2F-9BA4-C37591548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5C403-78C1-43DD-8419-38DF4FC14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C39F-2447-410A-81DE-DC3DF5D3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16995-6932-49FA-BEF0-D2E58C0E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B8D87-7DD5-48D0-96D3-45698AE1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64E-2B74-4B07-BB81-202B58699948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49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C0979-1390-4C89-BB58-391C33AAA6B7}" type="slidenum">
              <a:rPr lang="ar-SA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9A3A-5A8A-4D67-8369-A4C363CEC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AF1D-251F-43E9-9F5F-732C3CD05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628D0-AF5C-4BEF-B956-9B4DB302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B2252-DFF7-4F06-8DAF-5646B2A0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11B02-CBA3-414F-97A1-16DAE4CD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6530-2BFD-4AAA-AFC5-9CEFE671984A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2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F1D1-C260-43E2-9329-1BD55FDE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A88CA-380B-4CCA-A903-824A3A5CA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EBD1F-AB80-44AA-9E9D-A3587399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50EB-DAC6-4291-B0F3-C38E40B9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69047-3D41-40B9-8CA9-E122BD27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51F5-3B85-4B24-9D8B-181D3CD1B617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8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79A9-58A1-4185-9219-5DB3CA91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DC7D-453C-46D4-919F-E4297EE3E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9BB27-3B17-4524-8D7F-AB7F79E13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72B61-3171-4DC9-B0C9-6D0A431C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4A5EB-F400-4771-9418-073D0AE6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6A7A6-C39B-412F-89DB-5074E945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BBEB-3472-46E1-BC04-3118705382C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63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C07C1-2EDC-44D9-9B73-D1AE212D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9EC0-E419-4CE0-947A-96600B868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D2B13-8A0A-481D-911C-AFD5CE92B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A8D14-CD6C-4543-AF38-5F6D3E7EB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A7211-E496-49A3-A2B8-9302BCF87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831C2-EE1D-4243-918C-07F2ECB3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B81C7-CEC2-4DC4-9F6F-27E38BB5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CDDE9-9AEB-4630-B6EC-EF3C712C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60C45-93A3-4035-8798-E011783CB52F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4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2A72-8DF9-4D32-89A4-EDF50C58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EEBCB-13FE-4DB1-934E-C0E112E3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0857-7C4A-448F-80AF-57F99D3F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8030A-D654-4F4C-8128-2EB61BFA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B42D0-F84F-418F-84C2-963658615A00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8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9EF6A-51FB-4898-A462-B7C747E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E89BD-1947-4E27-AE04-330606D5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DE7C-7F37-4203-BE8B-1CAF548D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2024-5799-4546-B129-2372396C9C41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39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7AE1-C1AA-4137-88A7-1D2F9A15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5DA9D-BE88-4FFD-8281-4FA4A2A9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CC34B-3146-406C-AEC2-8A0328101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BF038-B838-4B84-9EDB-37C6B7B7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F57C-57F1-4BE1-8C41-F876F57F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0AEDD-82CB-43C5-AB8A-40056A46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DD1CE-5442-4E8C-AA6D-6193591B0718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4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9A72-AC26-4702-A588-A67F33AE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71E27-F96F-4A5F-9916-B90D45619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F2589-55E7-470D-AF26-F3241CB94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AA0A3-BF51-48FB-B76A-0BA6653C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6457A-6510-47F8-ACC1-BA3086AD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395C8-D584-4F16-BF61-286AA547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07F7-7EA1-4D1E-B229-7C24FD467D2A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68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117F4-59F4-4644-B58B-F898E425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D6BB5-DBD1-4356-8D1B-8E68ACBA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9542E-1EC3-4C09-B2E3-AE5CF7725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928FC-87D0-43D8-ADF6-860872BCA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B6E6-96B6-44C4-815D-8C2C968B9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72D88-21D3-4C70-8DCE-6E3000C1C0A6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98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773237"/>
            <a:ext cx="6858000" cy="16557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Inflammation</a:t>
            </a:r>
            <a:b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Lecture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858000" cy="16557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Dr.Bushra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Al-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tarawneh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endParaRPr lang="ar-JO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4084004"/>
            <a:ext cx="4087688" cy="25146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b="1" dirty="0">
                <a:solidFill>
                  <a:schemeClr val="tx1"/>
                </a:solidFill>
              </a:rPr>
              <a:t>Pseudomembranous colitis :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Inflammation of mucous membranes of colon.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409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768416"/>
              </p:ext>
            </p:extLst>
          </p:nvPr>
        </p:nvGraphicFramePr>
        <p:xfrm>
          <a:off x="120348" y="3900809"/>
          <a:ext cx="4392487" cy="2880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Bitmap Image" r:id="rId3" imgW="4734586" imgH="3104762" progId="PBrush">
                  <p:embed/>
                </p:oleObj>
              </mc:Choice>
              <mc:Fallback>
                <p:oleObj name="Bitmap Image" r:id="rId3" imgW="4734586" imgH="3104762" progId="PBrush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48" y="3900809"/>
                        <a:ext cx="4392487" cy="28809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5" descr="C:\Users\Mohammed\Desktop\diphte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" y="76199"/>
            <a:ext cx="3918251" cy="36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12835" y="1306692"/>
            <a:ext cx="36405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Pseudomembrane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Diphtheria</a:t>
            </a:r>
            <a:endParaRPr lang="ar-JO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8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28669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Categories of Chronic Inflammation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33282" y="1219200"/>
            <a:ext cx="8677436" cy="5181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500" b="1" dirty="0"/>
              <a:t>Chronic inflammation: </a:t>
            </a:r>
            <a:r>
              <a:rPr lang="en-US" sz="2400" i="1" dirty="0"/>
              <a:t>is inflammation of prolonged duration (weeks to years) in which continuing inflammation, tissue injury, and healing, often by fibrosis, proceed simultaneously.</a:t>
            </a:r>
          </a:p>
          <a:p>
            <a:pPr>
              <a:buFont typeface="Wingdings" pitchFamily="2" charset="2"/>
              <a:buChar char="Ø"/>
            </a:pP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500" b="1" dirty="0"/>
              <a:t>It is either</a:t>
            </a:r>
            <a:r>
              <a:rPr lang="en-US" sz="2500" dirty="0"/>
              <a:t>: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1- </a:t>
            </a:r>
            <a:r>
              <a:rPr lang="en-US" sz="2400" dirty="0"/>
              <a:t>Progression of acute inflammation to chronic. 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Occurs when the acute response cannot be resolved due to:- 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   A. Persistence of the injurious agent. </a:t>
            </a:r>
          </a:p>
          <a:p>
            <a:pPr algn="l" rtl="0" eaLnBrk="1" hangingPunct="1">
              <a:buNone/>
              <a:defRPr/>
            </a:pPr>
            <a:r>
              <a:rPr lang="en-US" sz="2400" dirty="0"/>
              <a:t>      B. Interference of normal healing process.</a:t>
            </a:r>
          </a:p>
          <a:p>
            <a:pPr algn="l" rtl="0" eaLnBrk="1" hangingPunct="1">
              <a:buNone/>
              <a:defRPr/>
            </a:pPr>
            <a:endParaRPr lang="en-US" sz="2400" dirty="0"/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2- Chronic inflammation from the onset. 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	    (e.g. Some viral infections)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9041" y="152400"/>
            <a:ext cx="8605918" cy="1066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Causative agents of chronic inflammation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33282" y="1219200"/>
            <a:ext cx="8677436" cy="5181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1- Low-grade, persistent irritant agents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that are unable to penetrate deeply or spread rapidly.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2- Moderate to low virulent microbes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like viruses, certain bacteria, fungi, and larger parasites that are difficult to eradicate  like:-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Mycobacteria → Tuberculosis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Treponema pallidum → Syphilis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Actinomyces → Actinomycosis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28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3- Foreign bodies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such as talc, silica, asbestos, and surgical  suture  materials.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638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28669"/>
          </a:xfrm>
        </p:spPr>
        <p:txBody>
          <a:bodyPr/>
          <a:lstStyle/>
          <a:p>
            <a:pPr algn="ctr">
              <a:defRPr/>
            </a:pPr>
            <a:r>
              <a:rPr lang="en-US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Features of chronic inflammation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33282" y="1081069"/>
            <a:ext cx="8677436" cy="5181600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en-US" sz="2800" b="1" u="sng" dirty="0"/>
              <a:t>Long duration: </a:t>
            </a:r>
            <a:r>
              <a:rPr lang="en-US" sz="2800" dirty="0"/>
              <a:t>Persists for weeks, months or years. </a:t>
            </a:r>
          </a:p>
          <a:p>
            <a:pPr marL="533400" indent="-5334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en-US" sz="2800" b="1" u="sng" dirty="0"/>
              <a:t>Tissue  destruction:  </a:t>
            </a:r>
            <a:r>
              <a:rPr lang="en-US" sz="2800" dirty="0">
                <a:solidFill>
                  <a:srgbClr val="FF0000"/>
                </a:solidFill>
              </a:rPr>
              <a:t>Greater than in acute inflammation (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Induced by products of the inflammatory cells).</a:t>
            </a:r>
            <a:endParaRPr lang="en-US" sz="2800" dirty="0">
              <a:solidFill>
                <a:srgbClr val="FF0000"/>
              </a:solidFill>
            </a:endParaRPr>
          </a:p>
          <a:p>
            <a:pPr marL="533400" indent="-5334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en-US" sz="2800" b="1" u="sng" dirty="0"/>
              <a:t>The inflammatory infiltrate </a:t>
            </a:r>
            <a:r>
              <a:rPr lang="en-US" sz="2800" dirty="0"/>
              <a:t>is a mixture of mononuclear cells: Macrophages, lymphocytes and plasma cells.  </a:t>
            </a:r>
          </a:p>
          <a:p>
            <a:pPr marL="533400" indent="-533400">
              <a:lnSpc>
                <a:spcPct val="15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u="sng" dirty="0"/>
              <a:t>Productive rather than exudative:  </a:t>
            </a:r>
            <a:r>
              <a:rPr lang="en-US" sz="2800" dirty="0"/>
              <a:t>Production of fibrous tissue through formation of granulation tissue. </a:t>
            </a:r>
          </a:p>
          <a:p>
            <a:pPr marL="533400" indent="-533400">
              <a:lnSpc>
                <a:spcPct val="15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2800" dirty="0"/>
              <a:t> Healing will occur by proliferation of large number of fibroblasts end with fibrosis. </a:t>
            </a:r>
            <a:r>
              <a:rPr lang="en-US" sz="2800" b="1" dirty="0"/>
              <a:t>(Scar)</a:t>
            </a:r>
          </a:p>
        </p:txBody>
      </p:sp>
    </p:spTree>
    <p:extLst>
      <p:ext uri="{BB962C8B-B14F-4D97-AF65-F5344CB8AC3E}">
        <p14:creationId xmlns:p14="http://schemas.microsoft.com/office/powerpoint/2010/main" val="1734950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69779"/>
            <a:ext cx="8991600" cy="9286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Microscopical features of chronic inflammation: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16641" y="1098447"/>
            <a:ext cx="8910718" cy="5589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1. Infiltration by mononuclear cells:</a:t>
            </a:r>
          </a:p>
          <a:p>
            <a:pPr marL="342900" indent="-342900"/>
            <a:r>
              <a:rPr lang="en-US" sz="2600" b="1" dirty="0"/>
              <a:t>Lymphocytes</a:t>
            </a:r>
            <a:r>
              <a:rPr lang="en-US" sz="2600" dirty="0"/>
              <a:t>: B-lymphocytes</a:t>
            </a:r>
            <a:r>
              <a:rPr lang="en-US" sz="2600" dirty="0">
                <a:sym typeface="Wingdings" pitchFamily="2" charset="2"/>
              </a:rPr>
              <a:t>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600" dirty="0">
                <a:sym typeface="Wingdings" pitchFamily="2" charset="2"/>
              </a:rPr>
              <a:t> plasma cell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600" dirty="0">
                <a:sym typeface="Wingdings" pitchFamily="2" charset="2"/>
              </a:rPr>
              <a:t> Ab. T-lymphocytes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600" dirty="0">
                <a:sym typeface="Wingdings" pitchFamily="2" charset="2"/>
              </a:rPr>
              <a:t> sensitized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600" dirty="0">
                <a:sym typeface="Wingdings" pitchFamily="2" charset="2"/>
              </a:rPr>
              <a:t> cytokines. </a:t>
            </a:r>
          </a:p>
          <a:p>
            <a:pPr marL="342900" indent="-342900"/>
            <a:r>
              <a:rPr lang="en-US" sz="2600" b="1" dirty="0">
                <a:sym typeface="Wingdings" pitchFamily="2" charset="2"/>
              </a:rPr>
              <a:t>Plasma cell</a:t>
            </a:r>
            <a:r>
              <a:rPr lang="en-US" sz="2600" dirty="0">
                <a:sym typeface="Wingdings" pitchFamily="2" charset="2"/>
              </a:rPr>
              <a:t>s: Antibody-producing cells.</a:t>
            </a:r>
            <a:r>
              <a:rPr lang="en-US" sz="2600" dirty="0"/>
              <a:t> </a:t>
            </a:r>
          </a:p>
          <a:p>
            <a:pPr marL="342900" indent="-342900"/>
            <a:r>
              <a:rPr lang="en-US" sz="2600" b="1" dirty="0"/>
              <a:t>Macrophages</a:t>
            </a:r>
            <a:r>
              <a:rPr lang="en-US" sz="2600" dirty="0"/>
              <a:t>: Blood monocytes  when extravasated it became activated macrophages.</a:t>
            </a:r>
          </a:p>
          <a:p>
            <a:pPr marL="342900" indent="-342900"/>
            <a:r>
              <a:rPr lang="en-US" sz="2600" b="1" dirty="0"/>
              <a:t>Eosinophils</a:t>
            </a:r>
            <a:r>
              <a:rPr lang="en-US" sz="2600" dirty="0"/>
              <a:t>, </a:t>
            </a:r>
            <a:r>
              <a:rPr lang="en-US" sz="2600" b="1" dirty="0"/>
              <a:t>Basophiles</a:t>
            </a:r>
            <a:r>
              <a:rPr lang="en-US" sz="2600" dirty="0"/>
              <a:t> and </a:t>
            </a:r>
            <a:r>
              <a:rPr lang="en-US" sz="2600" b="1" dirty="0"/>
              <a:t>mast cells</a:t>
            </a:r>
            <a:r>
              <a:rPr lang="en-US" sz="2600" dirty="0"/>
              <a:t>: Specially presents in  allergic reaction.</a:t>
            </a:r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2. Tissue destruction induced by inflammatory Cells.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3. Healing by granulation tissue composed of 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600" b="1" dirty="0"/>
              <a:t>Macrophages, New blood vessels &amp; Fibroblasts.</a:t>
            </a:r>
          </a:p>
        </p:txBody>
      </p:sp>
    </p:spTree>
    <p:extLst>
      <p:ext uri="{BB962C8B-B14F-4D97-AF65-F5344CB8AC3E}">
        <p14:creationId xmlns:p14="http://schemas.microsoft.com/office/powerpoint/2010/main" val="208672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2" y="381000"/>
            <a:ext cx="8562975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Classification of chronic inflammation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2415381"/>
            <a:ext cx="7886700" cy="2027237"/>
          </a:xfrm>
        </p:spPr>
        <p:txBody>
          <a:bodyPr>
            <a:normAutofit/>
          </a:bodyPr>
          <a:lstStyle/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1- Nonspecific chronic inflammation.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2- Granulomatous inflammation.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92867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Nonspecific Chronic Inflammation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/>
          <a:lstStyle/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Infection</a:t>
            </a: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↓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Chemotaxis</a:t>
            </a:r>
          </a:p>
          <a:p>
            <a:pPr algn="ctr"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Macrophages &amp; lymphocytes infiltration </a:t>
            </a:r>
          </a:p>
          <a:p>
            <a:pPr algn="ctr"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Fibroblast proliferation </a:t>
            </a:r>
          </a:p>
          <a:p>
            <a:pPr algn="ctr"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endParaRPr lang="en-US" b="1" dirty="0"/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Scar formation (Fibrosis)</a:t>
            </a:r>
            <a:r>
              <a:rPr lang="en-US" sz="3600" u="sng" dirty="0"/>
              <a:t> 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928670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Granulomatous inflammation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5624530"/>
          </a:xfrm>
        </p:spPr>
        <p:txBody>
          <a:bodyPr>
            <a:noAutofit/>
          </a:bodyPr>
          <a:lstStyle/>
          <a:p>
            <a:r>
              <a:rPr lang="en-US" sz="2800" b="1" dirty="0"/>
              <a:t>Granulomatous inflammation: </a:t>
            </a:r>
            <a:r>
              <a:rPr lang="en-US" sz="2400" i="1" dirty="0"/>
              <a:t>is a distinctive pattern of chronic inflammation characterized by aggregates of activated macrophages with scattered lymphocytes.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2800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These macrophages will be activated and modified to be similar to epithelial cells so called </a:t>
            </a:r>
            <a:r>
              <a:rPr lang="en-US" sz="2800" u="sng" dirty="0"/>
              <a:t>Epithelioid cells.</a:t>
            </a:r>
          </a:p>
          <a:p>
            <a:pPr>
              <a:buNone/>
              <a:defRPr/>
            </a:pPr>
            <a:endParaRPr lang="en-US" sz="2800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Many epithelioid cell united together forming </a:t>
            </a:r>
            <a:r>
              <a:rPr lang="en-US" sz="2800" u="sng" dirty="0"/>
              <a:t>Giant cell. </a:t>
            </a:r>
          </a:p>
          <a:p>
            <a:pPr>
              <a:buNone/>
              <a:defRPr/>
            </a:pPr>
            <a:endParaRPr lang="en-US" sz="2800" u="sng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A dense membrane of connective tissue encapsulates the lesion and isolates it. </a:t>
            </a:r>
          </a:p>
        </p:txBody>
      </p:sp>
    </p:spTree>
    <p:extLst>
      <p:ext uri="{BB962C8B-B14F-4D97-AF65-F5344CB8AC3E}">
        <p14:creationId xmlns:p14="http://schemas.microsoft.com/office/powerpoint/2010/main" val="423774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235727" y="4229"/>
            <a:ext cx="86725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latin typeface="+mn-lt"/>
              </a:rPr>
              <a:t>Diagram of typical TB </a:t>
            </a:r>
            <a:r>
              <a:rPr lang="en-US" sz="3600" b="1" dirty="0" err="1">
                <a:latin typeface="+mn-lt"/>
              </a:rPr>
              <a:t>granuloma</a:t>
            </a:r>
            <a:endParaRPr lang="en-US" sz="3600" b="1" dirty="0">
              <a:latin typeface="+mn-lt"/>
            </a:endParaRPr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0364" y="823913"/>
            <a:ext cx="6143636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138122" y="3505200"/>
            <a:ext cx="3138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Caseation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necrosis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3350" y="3043535"/>
            <a:ext cx="2786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Epithelioid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cells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-238148" y="2433935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Multinucleated GC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161941" y="4262735"/>
            <a:ext cx="2428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Lymphocytes</a:t>
            </a:r>
            <a:r>
              <a:rPr lang="en-US" sz="2400" b="1" dirty="0"/>
              <a:t> 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0" y="5329535"/>
            <a:ext cx="2111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Firoblasts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>
            <a:off x="2743200" y="2667000"/>
            <a:ext cx="2057400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JO"/>
          </a:p>
        </p:txBody>
      </p:sp>
      <p:sp>
        <p:nvSpPr>
          <p:cNvPr id="47113" name="Line 10"/>
          <p:cNvSpPr>
            <a:spLocks noChangeShapeType="1"/>
          </p:cNvSpPr>
          <p:nvPr/>
        </p:nvSpPr>
        <p:spPr bwMode="auto">
          <a:xfrm>
            <a:off x="2286000" y="3276600"/>
            <a:ext cx="1981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JO"/>
          </a:p>
        </p:txBody>
      </p:sp>
      <p:sp>
        <p:nvSpPr>
          <p:cNvPr id="47114" name="Line 11"/>
          <p:cNvSpPr>
            <a:spLocks noChangeShapeType="1"/>
          </p:cNvSpPr>
          <p:nvPr/>
        </p:nvSpPr>
        <p:spPr bwMode="auto">
          <a:xfrm flipV="1">
            <a:off x="2743200" y="3733800"/>
            <a:ext cx="2895600" cy="223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JO"/>
          </a:p>
        </p:txBody>
      </p:sp>
      <p:sp>
        <p:nvSpPr>
          <p:cNvPr id="47115" name="Line 12"/>
          <p:cNvSpPr>
            <a:spLocks noChangeShapeType="1"/>
          </p:cNvSpPr>
          <p:nvPr/>
        </p:nvSpPr>
        <p:spPr bwMode="auto">
          <a:xfrm>
            <a:off x="2057400" y="44958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JO"/>
          </a:p>
        </p:txBody>
      </p:sp>
      <p:sp>
        <p:nvSpPr>
          <p:cNvPr id="47116" name="Line 13"/>
          <p:cNvSpPr>
            <a:spLocks noChangeShapeType="1"/>
          </p:cNvSpPr>
          <p:nvPr/>
        </p:nvSpPr>
        <p:spPr bwMode="auto">
          <a:xfrm>
            <a:off x="1676400" y="5562600"/>
            <a:ext cx="2209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JO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8"/>
            <a:ext cx="9144000" cy="69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524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800" b="1" dirty="0">
                <a:solidFill>
                  <a:schemeClr val="tx1"/>
                </a:solidFill>
              </a:rPr>
              <a:t>Morphologic patterns of acute inflammation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620000" cy="38100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defRPr/>
            </a:pPr>
            <a:r>
              <a:rPr lang="en-US" sz="3200" b="1" dirty="0">
                <a:ea typeface="ＭＳ Ｐゴシック" charset="0"/>
                <a:cs typeface="Arial" charset="0"/>
              </a:rPr>
              <a:t>      Serous Inflammation.</a:t>
            </a:r>
          </a:p>
          <a:p>
            <a:pPr>
              <a:lnSpc>
                <a:spcPct val="170000"/>
              </a:lnSpc>
              <a:defRPr/>
            </a:pPr>
            <a:r>
              <a:rPr lang="en-US" sz="3200" b="1" dirty="0">
                <a:ea typeface="ＭＳ Ｐゴシック" charset="0"/>
                <a:cs typeface="Arial" charset="0"/>
              </a:rPr>
              <a:t>      Fibrinous Inflammation.</a:t>
            </a:r>
          </a:p>
          <a:p>
            <a:pPr>
              <a:lnSpc>
                <a:spcPct val="170000"/>
              </a:lnSpc>
              <a:defRPr/>
            </a:pPr>
            <a:r>
              <a:rPr lang="en-US" sz="3200" b="1" dirty="0">
                <a:ea typeface="ＭＳ Ｐゴシック" charset="0"/>
                <a:cs typeface="Arial" charset="0"/>
              </a:rPr>
              <a:t>      Suppurative Inflammation.</a:t>
            </a:r>
          </a:p>
          <a:p>
            <a:pPr>
              <a:lnSpc>
                <a:spcPct val="170000"/>
              </a:lnSpc>
              <a:defRPr/>
            </a:pPr>
            <a:r>
              <a:rPr lang="en-US" sz="3200" b="1" dirty="0">
                <a:ea typeface="ＭＳ Ｐゴシック" charset="0"/>
                <a:cs typeface="Arial" charset="0"/>
              </a:rPr>
              <a:t>      Membranous Inflammation.</a:t>
            </a:r>
          </a:p>
          <a:p>
            <a:pPr>
              <a:defRPr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18437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9425" y="711732"/>
            <a:ext cx="4419600" cy="964668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Giant cells</a:t>
            </a:r>
          </a:p>
        </p:txBody>
      </p:sp>
      <p:pic>
        <p:nvPicPr>
          <p:cNvPr id="4301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96001"/>
            <a:ext cx="4038600" cy="2657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69425" y="1676400"/>
            <a:ext cx="4419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rtl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epithelioid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cells coalesce, forming a large, multinucleated giant cell that attempts to surround the foreign Agent.</a:t>
            </a:r>
            <a:r>
              <a:rPr lang="en-US" sz="3200" b="1" dirty="0"/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3200" dirty="0"/>
          </a:p>
        </p:txBody>
      </p:sp>
      <p:pic>
        <p:nvPicPr>
          <p:cNvPr id="6" name="Picture 6" descr="C:\Users\Mohammed\Desktop\Pulmonary_tuberculosis_-_Non-necrotizing_granuloma_(654518378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47551" y="104632"/>
            <a:ext cx="4038600" cy="384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4421"/>
          </a:xfrm>
        </p:spPr>
        <p:txBody>
          <a:bodyPr>
            <a:normAutofit/>
          </a:bodyPr>
          <a:lstStyle/>
          <a:p>
            <a:pPr algn="ctr" rtl="0" eaLnBrk="1" hangingPunct="1"/>
            <a:r>
              <a:rPr lang="en-US" sz="3600" b="1" dirty="0">
                <a:solidFill>
                  <a:srgbClr val="C00000"/>
                </a:solidFill>
              </a:rPr>
              <a:t>Examples of </a:t>
            </a:r>
            <a:r>
              <a:rPr lang="en-US" sz="3600" b="1" dirty="0" err="1">
                <a:solidFill>
                  <a:srgbClr val="C00000"/>
                </a:solidFill>
              </a:rPr>
              <a:t>granulomatous</a:t>
            </a:r>
            <a:r>
              <a:rPr lang="en-US" sz="3600" b="1" dirty="0">
                <a:solidFill>
                  <a:srgbClr val="C00000"/>
                </a:solidFill>
              </a:rPr>
              <a:t> inflammation</a:t>
            </a:r>
            <a:r>
              <a:rPr lang="en-US" sz="3600" b="1" dirty="0">
                <a:solidFill>
                  <a:srgbClr val="FFFF00"/>
                </a:solidFill>
              </a:rPr>
              <a:t>: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5E606-58EB-47A2-95B4-B7530393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75"/>
            <a:ext cx="914400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71546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Chronic Inflammatory Cells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90700"/>
            <a:ext cx="5181600" cy="3276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Macrophage.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Lymphocytes:- </a:t>
            </a:r>
          </a:p>
          <a:p>
            <a:pPr algn="l" rtl="0" eaLnBrk="1" hangingPunct="1">
              <a:buNone/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T &amp; B lymphocytes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cells. 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Mast cells.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Macrophages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838200"/>
            <a:ext cx="8763000" cy="585789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It is the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dominant cells of chronic inflammation derived from circulating blood monocyte after their emigration into the tissue forming tissue macrophage that scattered in all connective tissues.</a:t>
            </a:r>
          </a:p>
          <a:p>
            <a:pPr marL="857250" lvl="1" indent="-51435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Liver: Kupffer cells </a:t>
            </a:r>
          </a:p>
          <a:p>
            <a:pPr marL="857250" lvl="1" indent="-51435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Spleen and lymph nodes: Sinus histiocytes</a:t>
            </a:r>
          </a:p>
          <a:p>
            <a:pPr marL="857250" lvl="1" indent="-51435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Central nervous system: Microglial cells</a:t>
            </a:r>
          </a:p>
          <a:p>
            <a:pPr marL="857250" lvl="1" indent="-51435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Lungs : Alveolar macrophages</a:t>
            </a:r>
          </a:p>
          <a:p>
            <a:pPr>
              <a:buNone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In all tissues macrophages act as:</a:t>
            </a:r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Filters for microbes.</a:t>
            </a:r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Senescent cells to alert the immune system to injurious stimuli. (T and B lymphocytes).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342900"/>
            <a:ext cx="8305800" cy="6172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Macrophages are activated by:</a:t>
            </a:r>
          </a:p>
          <a:p>
            <a:pPr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1- Nonimmunologic stimuli like bacterial endotoxin.	</a:t>
            </a:r>
          </a:p>
          <a:p>
            <a:pPr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2- Cytokines from immune-activated lymphocytes. </a:t>
            </a:r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Differences between Activated macrophage and blood monocyte: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Increased cell size.    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Increased content of lysosomal  enzymes.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More active metabolism. 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Greater ability to kill ingested  organisms.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Longer half-lives.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Greater capacity for phagocytosis than monocytes.</a:t>
            </a:r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72528" cy="64291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Macrophage Activation</a:t>
            </a:r>
          </a:p>
        </p:txBody>
      </p:sp>
      <p:sp>
        <p:nvSpPr>
          <p:cNvPr id="118791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1000108"/>
          </a:xfrm>
        </p:spPr>
        <p:txBody>
          <a:bodyPr/>
          <a:lstStyle/>
          <a:p>
            <a:pPr rtl="0" eaLnBrk="1" hangingPunct="1">
              <a:defRPr/>
            </a:pPr>
            <a:r>
              <a:rPr lang="en-US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Macrophage Lymphocytes interaction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1546"/>
            <a:ext cx="9144000" cy="1398618"/>
          </a:xfrm>
        </p:spPr>
        <p:txBody>
          <a:bodyPr/>
          <a:lstStyle/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Lymphocytes &amp; macrophages interact in a 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bidirectional way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resulting in a cycle of cellular reactions that play an important role in chronic inflammation. </a:t>
            </a: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1733576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962400"/>
            <a:ext cx="221457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612798" y="2726352"/>
            <a:ext cx="28590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  <a:defRPr/>
            </a:pPr>
            <a:r>
              <a:rPr lang="en-US" sz="2400" dirty="0"/>
              <a:t>Macrophages produce cytokines (IL-12)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6324600" y="2927366"/>
            <a:ext cx="2057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  <a:defRPr/>
            </a:pPr>
            <a:r>
              <a:rPr lang="en-US" sz="2400" dirty="0"/>
              <a:t>Activated </a:t>
            </a:r>
          </a:p>
          <a:p>
            <a:pPr algn="ctr" rtl="0">
              <a:spcBef>
                <a:spcPct val="50000"/>
              </a:spcBef>
              <a:defRPr/>
            </a:pPr>
            <a:r>
              <a:rPr lang="en-US" sz="2400" dirty="0"/>
              <a:t>T-lymph. 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3931439" y="4842301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/>
              <a:t>activate macrophages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619028" y="5476875"/>
            <a:ext cx="31294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  <a:defRPr/>
            </a:pPr>
            <a:r>
              <a:rPr lang="en-US" sz="2400" dirty="0"/>
              <a:t>promoting more antigen presentation and cytokine secretion.</a:t>
            </a:r>
          </a:p>
        </p:txBody>
      </p:sp>
      <p:sp>
        <p:nvSpPr>
          <p:cNvPr id="52234" name="Line 11"/>
          <p:cNvSpPr>
            <a:spLocks noChangeShapeType="1"/>
          </p:cNvSpPr>
          <p:nvPr/>
        </p:nvSpPr>
        <p:spPr bwMode="auto">
          <a:xfrm>
            <a:off x="3530858" y="3429000"/>
            <a:ext cx="302234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6371116" y="5476874"/>
            <a:ext cx="1905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/>
              <a:t>Produce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/>
              <a:t>cytokines (IFN-γ)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H="1">
            <a:off x="3581400" y="5257800"/>
            <a:ext cx="2514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AutoShape 15"/>
          <p:cNvSpPr>
            <a:spLocks noChangeArrowheads="1"/>
          </p:cNvSpPr>
          <p:nvPr/>
        </p:nvSpPr>
        <p:spPr bwMode="auto">
          <a:xfrm rot="10800000">
            <a:off x="204751" y="2726352"/>
            <a:ext cx="535786" cy="3522048"/>
          </a:xfrm>
          <a:prstGeom prst="curvedLeftArrow">
            <a:avLst>
              <a:gd name="adj1" fmla="val 88571"/>
              <a:gd name="adj2" fmla="val 177143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2239" name="AutoShape 17"/>
          <p:cNvSpPr>
            <a:spLocks noChangeArrowheads="1"/>
          </p:cNvSpPr>
          <p:nvPr/>
        </p:nvSpPr>
        <p:spPr bwMode="auto">
          <a:xfrm rot="21401465">
            <a:off x="8377630" y="3125305"/>
            <a:ext cx="533400" cy="3428013"/>
          </a:xfrm>
          <a:prstGeom prst="curvedLeftArrow">
            <a:avLst>
              <a:gd name="adj1" fmla="val 85714"/>
              <a:gd name="adj2" fmla="val 171429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IQ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1E64E0-92F7-4478-BD4E-2D8A663C8245}"/>
              </a:ext>
            </a:extLst>
          </p:cNvPr>
          <p:cNvSpPr/>
          <p:nvPr/>
        </p:nvSpPr>
        <p:spPr>
          <a:xfrm>
            <a:off x="4243323" y="3013501"/>
            <a:ext cx="1285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Activate</a:t>
            </a:r>
          </a:p>
          <a:p>
            <a:r>
              <a:rPr lang="en-US" sz="2400" dirty="0"/>
              <a:t>T-lymph.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9" y="144770"/>
            <a:ext cx="9072562" cy="928670"/>
          </a:xfrm>
        </p:spPr>
        <p:txBody>
          <a:bodyPr>
            <a:normAutofit/>
          </a:bodyPr>
          <a:lstStyle/>
          <a:p>
            <a:pPr algn="ctr" rtl="0" eaLnBrk="1" hangingPunct="1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Lymphocyte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4030"/>
            <a:ext cx="9144000" cy="2062569"/>
          </a:xfrm>
        </p:spPr>
        <p:txBody>
          <a:bodyPr>
            <a:normAutofit/>
          </a:bodyPr>
          <a:lstStyle/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During chronic inflammation both T and B lymphocytes migrate into inflammatory sites </a:t>
            </a: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 rtl="0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Activation of T and B lymphocytes</a:t>
            </a: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0" y="3276599"/>
            <a:ext cx="4500562" cy="241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Activated T-Lymphocyte</a:t>
            </a:r>
          </a:p>
          <a:p>
            <a:pPr marL="171450" lvl="0" indent="-171450" algn="ctr"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Cytotoxic T-Lymphocyte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Helper T-Lymphocyte</a:t>
            </a: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4643440" y="3276599"/>
            <a:ext cx="44921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Activated B-Lymphocyte</a:t>
            </a:r>
          </a:p>
          <a:p>
            <a:pPr marL="171450" lvl="0" indent="-171450" algn="ctr"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marL="171450" indent="-171450" algn="ctr"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cells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ctr"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Immunoglobulins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98386" y="1073440"/>
            <a:ext cx="8147228" cy="51749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Plasma cells produce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antibodies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directed against: 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1- Persistent antigens in the inflammatory site. 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2- Altered tissue components.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some strong chronic inflammatory reactions the accumulation of :-</a:t>
            </a:r>
          </a:p>
          <a:p>
            <a:pPr algn="ctr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Lymphocytes &gt; Macrophages &gt; Plasma cells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Chronic Inflammation have morphologic features of lymphoid organs, so appear as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lymph nodes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CFE4151-E060-435E-A342-54FA5C851BF3}"/>
              </a:ext>
            </a:extLst>
          </p:cNvPr>
          <p:cNvSpPr txBox="1">
            <a:spLocks noChangeArrowheads="1"/>
          </p:cNvSpPr>
          <p:nvPr/>
        </p:nvSpPr>
        <p:spPr>
          <a:xfrm>
            <a:off x="35719" y="144770"/>
            <a:ext cx="9072562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Plasma cells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272896" y="498471"/>
            <a:ext cx="8598206" cy="2320929"/>
          </a:xfrm>
        </p:spPr>
        <p:txBody>
          <a:bodyPr>
            <a:normAutofit/>
          </a:bodyPr>
          <a:lstStyle/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Found in: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1- Inflammatory sites around parasitic infections. </a:t>
            </a:r>
          </a:p>
          <a:p>
            <a:pPr algn="l" rtl="0" eaLnBrk="1" hangingPunct="1">
              <a:buFont typeface="Wingdings" panose="05000000000000000000" pitchFamily="2" charset="2"/>
              <a:buNone/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2- Part of immune reactions mediated by 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IgE,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associated with allergies.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Eosinophil granules contain major basic protein, a highly charged cationic protein that is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toxic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parasites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but also causes epithelial cell necrosis.</a:t>
            </a:r>
            <a:r>
              <a:rPr lang="en-US" sz="2400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13993A-F268-433A-8693-65EC4760DC16}"/>
              </a:ext>
            </a:extLst>
          </p:cNvPr>
          <p:cNvSpPr txBox="1">
            <a:spLocks noChangeArrowheads="1"/>
          </p:cNvSpPr>
          <p:nvPr/>
        </p:nvSpPr>
        <p:spPr>
          <a:xfrm>
            <a:off x="46605" y="75151"/>
            <a:ext cx="907256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Eosinophils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544E17-3A81-4970-BAE2-3A0DF7E2D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086" y="2638444"/>
            <a:ext cx="8229600" cy="71435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Mast cells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28D8E8-CB3D-40CA-9531-32E969E3E29D}"/>
              </a:ext>
            </a:extLst>
          </p:cNvPr>
          <p:cNvSpPr/>
          <p:nvPr/>
        </p:nvSpPr>
        <p:spPr>
          <a:xfrm>
            <a:off x="272895" y="3136880"/>
            <a:ext cx="85982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Widely distributed in the connective tissues throughout the body.  Seen in acute &amp; chronic inflammation.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In individuals prone to allergic reactions: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Mast cells are bounded with IgE antibody specific for certain antigens → IgE-armed mast cells → Release infl. Mediators → Early vascular changes of inflammation.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IgE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-armed mast cells are central players in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allergic reactions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including 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anaphylactic shock.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Serous inflammation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78" y="1066800"/>
            <a:ext cx="8444644" cy="55626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Characterized by the outpouring of a watery, relatively protein-poor fluid that, depending on the site of injury, derives either from the plasma or from the secretions of mesothelial cells lining the peritoneal, pleural, and pericardial cavities. 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Fluid in a serous cavity is called an effusion.</a:t>
            </a:r>
          </a:p>
          <a:p>
            <a:pPr>
              <a:spcAft>
                <a:spcPts val="1200"/>
              </a:spcAft>
            </a:pPr>
            <a:r>
              <a:rPr lang="en-GB" sz="3200" dirty="0"/>
              <a:t>End with respiratory or cardiac impairment. </a:t>
            </a:r>
          </a:p>
          <a:p>
            <a:r>
              <a:rPr lang="en-US" sz="3200" dirty="0"/>
              <a:t>The skin blister resulting from a burn or viral infection is a good example of the accumulation of a serous effusion either within or immediately beneath the epidermis of the skin .</a:t>
            </a:r>
          </a:p>
        </p:txBody>
      </p:sp>
    </p:spTree>
    <p:extLst>
      <p:ext uri="{BB962C8B-B14F-4D97-AF65-F5344CB8AC3E}">
        <p14:creationId xmlns:p14="http://schemas.microsoft.com/office/powerpoint/2010/main" val="891651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5410200" y="838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</a:rPr>
              <a:t>IgE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ohammed\Desktop\066816fe527c7facad58c8677e288c92ce74ab74.pn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29072"/>
            <a:ext cx="7886700" cy="1325563"/>
          </a:xfrm>
        </p:spPr>
        <p:txBody>
          <a:bodyPr>
            <a:normAutofit/>
          </a:bodyPr>
          <a:lstStyle/>
          <a:p>
            <a:pPr algn="ctr" rtl="0" eaLnBrk="1" hangingPunct="1">
              <a:defRPr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The components of acute and chronic inflammation</a:t>
            </a:r>
            <a:r>
              <a:rPr lang="en-US" sz="3800" dirty="0"/>
              <a:t> 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0" y="1454635"/>
            <a:ext cx="8610760" cy="5091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F215F7-B067-4461-8FCC-19595340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429000"/>
            <a:ext cx="3491880" cy="3230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572000"/>
            <a:ext cx="2729410" cy="1524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2800" dirty="0"/>
              <a:t>Serous pleural inflammation (Ascites)</a:t>
            </a:r>
            <a:endParaRPr lang="ar-JO" sz="2800" dirty="0"/>
          </a:p>
        </p:txBody>
      </p:sp>
      <p:pic>
        <p:nvPicPr>
          <p:cNvPr id="1029" name="Picture 6" descr="C:\Users\Mohammed\Desktop\m_14078514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488"/>
            <a:ext cx="3491880" cy="31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27" y="0"/>
            <a:ext cx="3829050" cy="256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8552" y="2567608"/>
            <a:ext cx="5195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Skin blister showing the epidermis separated  from the dermis by a focal collection of serous effusion.</a:t>
            </a:r>
          </a:p>
        </p:txBody>
      </p:sp>
    </p:spTree>
    <p:extLst>
      <p:ext uri="{BB962C8B-B14F-4D97-AF65-F5344CB8AC3E}">
        <p14:creationId xmlns:p14="http://schemas.microsoft.com/office/powerpoint/2010/main" val="84874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Fibrinous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en-US" sz="4000" b="1" dirty="0">
                <a:solidFill>
                  <a:srgbClr val="C00000"/>
                </a:solidFill>
              </a:rPr>
              <a:t>inflammation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78" y="990600"/>
            <a:ext cx="8444644" cy="5715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600" dirty="0"/>
              <a:t>Occurs in </a:t>
            </a:r>
            <a:r>
              <a:rPr lang="en-US" sz="2600" u="sng" dirty="0"/>
              <a:t>sever injuries.</a:t>
            </a:r>
          </a:p>
          <a:p>
            <a:pPr marL="0" indent="0">
              <a:buNone/>
              <a:defRPr/>
            </a:pPr>
            <a:r>
              <a:rPr lang="en-US" sz="2600" dirty="0"/>
              <a:t>There will be increase vascular permeability lead to </a:t>
            </a:r>
            <a:r>
              <a:rPr lang="en-US" sz="2600" u="sng" dirty="0"/>
              <a:t>exudation of large molecules</a:t>
            </a:r>
            <a:r>
              <a:rPr lang="en-US" sz="2600" dirty="0"/>
              <a:t> (such as fibrinogen) passing the endothelial barrier.</a:t>
            </a:r>
          </a:p>
          <a:p>
            <a:pPr>
              <a:buFont typeface="Wingdings" pitchFamily="2" charset="2"/>
              <a:buNone/>
              <a:defRPr/>
            </a:pPr>
            <a:endParaRPr lang="en-US" sz="800" dirty="0"/>
          </a:p>
          <a:p>
            <a:pPr marL="0" indent="0">
              <a:buNone/>
            </a:pPr>
            <a:r>
              <a:rPr lang="en-US" sz="2600" b="1" dirty="0"/>
              <a:t>Histologically</a:t>
            </a:r>
            <a:r>
              <a:rPr lang="en-US" sz="2600" dirty="0"/>
              <a:t>, the accumulated extravascular fibrin appears as an eosinophilic meshwork of threads.</a:t>
            </a:r>
          </a:p>
          <a:p>
            <a:pPr>
              <a:buFont typeface="Wingdings" pitchFamily="2" charset="2"/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sz="2600" dirty="0"/>
              <a:t>Exudates  ► </a:t>
            </a:r>
            <a:r>
              <a:rPr lang="en-US" sz="2600" u="sng" dirty="0"/>
              <a:t>Resolution:</a:t>
            </a:r>
            <a:r>
              <a:rPr lang="en-US" sz="2600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600" dirty="0"/>
              <a:t>   Degraded by fibrinolysis and the accumulated debris is removed by macrophages.</a:t>
            </a:r>
          </a:p>
          <a:p>
            <a:pPr>
              <a:buFont typeface="Wingdings" pitchFamily="2" charset="2"/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sz="2600" dirty="0"/>
              <a:t>Exudates ► </a:t>
            </a:r>
            <a:r>
              <a:rPr lang="en-US" sz="2600" u="sng" dirty="0"/>
              <a:t>Organization </a:t>
            </a:r>
            <a:r>
              <a:rPr lang="en-US" sz="2600" dirty="0"/>
              <a:t>► Scarring.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600" dirty="0"/>
              <a:t>   Failure of removing fibrin completely ► ingrowths of fibroblasts and blood vessels.</a:t>
            </a:r>
          </a:p>
        </p:txBody>
      </p:sp>
    </p:spTree>
    <p:extLst>
      <p:ext uri="{BB962C8B-B14F-4D97-AF65-F5344CB8AC3E}">
        <p14:creationId xmlns:p14="http://schemas.microsoft.com/office/powerpoint/2010/main" val="4260706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-1" y="45720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Organization of 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fibrinous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pericardial exudate forms </a:t>
            </a:r>
            <a:r>
              <a:rPr lang="en-US" sz="3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dense fibrous scar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tissue that bridges or obliterates the pericardial space and restricts myocardial function.</a:t>
            </a:r>
            <a:endParaRPr lang="ar-JO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25BB3-A419-438E-9FA3-3B2802AA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8" y="3200400"/>
            <a:ext cx="8622583" cy="32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Suppurative (purulent) inflammation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78" y="1066800"/>
            <a:ext cx="8444644" cy="5562600"/>
          </a:xfrm>
        </p:spPr>
        <p:txBody>
          <a:bodyPr>
            <a:noAutofit/>
          </a:bodyPr>
          <a:lstStyle/>
          <a:p>
            <a:r>
              <a:rPr lang="en-US" sz="3600" dirty="0"/>
              <a:t>These are manifested by the collection of large amounts of purulent exudate (pus) consisting of neutrophils, necrotic cells, and edema fluid.</a:t>
            </a:r>
          </a:p>
          <a:p>
            <a:endParaRPr lang="en-US" sz="400" dirty="0"/>
          </a:p>
          <a:p>
            <a:r>
              <a:rPr lang="en-US" sz="3600" dirty="0"/>
              <a:t> Certain organisms (e.g., staphylococci) are more likely to induce such localized  suppuration and are therefore referred to as pyogenic (pus-forming).</a:t>
            </a:r>
          </a:p>
          <a:p>
            <a:endParaRPr lang="en-US" sz="400" dirty="0"/>
          </a:p>
          <a:p>
            <a:r>
              <a:rPr lang="en-US" sz="3600" dirty="0"/>
              <a:t>Presented as </a:t>
            </a:r>
            <a:r>
              <a:rPr lang="en-US" sz="3600" b="1" dirty="0"/>
              <a:t>abscess</a:t>
            </a:r>
            <a:r>
              <a:rPr lang="en-US" sz="3600" dirty="0"/>
              <a:t> or </a:t>
            </a:r>
            <a:r>
              <a:rPr lang="en-US" sz="3600" b="1" dirty="0"/>
              <a:t>ulcer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940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79" y="151092"/>
            <a:ext cx="8854441" cy="154828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/>
              <a:t> Abscess: </a:t>
            </a:r>
            <a:r>
              <a:rPr lang="en-US" sz="2400" i="1" dirty="0"/>
              <a:t>Focal collection of pus caused by pyogenic organisms or by secondary infections of necrotic foci.</a:t>
            </a:r>
          </a:p>
          <a:p>
            <a:pPr marL="0" indent="0">
              <a:buNone/>
              <a:defRPr/>
            </a:pPr>
            <a:r>
              <a:rPr lang="en-US" sz="2400" dirty="0"/>
              <a:t>Composed of: Large amounts of purulent exudate (pus) consisting of neutrophils, necrotic cells and edema fluid.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AD353-0D46-49CA-AB0A-BF17253A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89528"/>
            <a:ext cx="2580457" cy="2058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B9FE1-BFF5-4924-86A8-1804E55F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78" y="1689528"/>
            <a:ext cx="2594366" cy="2058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F737E4D-EF5B-4563-8540-484828F8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4" y="2819400"/>
            <a:ext cx="2885256" cy="165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0F7383A-6D47-4B4B-98CF-60B362067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370009"/>
              </p:ext>
            </p:extLst>
          </p:nvPr>
        </p:nvGraphicFramePr>
        <p:xfrm>
          <a:off x="6258744" y="4674454"/>
          <a:ext cx="2801797" cy="1774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صورة نقطية" r:id="rId6" imgW="4742857" imgH="3104762" progId="PBrush">
                  <p:embed/>
                </p:oleObj>
              </mc:Choice>
              <mc:Fallback>
                <p:oleObj name="صورة نقطية" r:id="rId6" imgW="4742857" imgH="3104762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744" y="4674454"/>
                        <a:ext cx="2801797" cy="17744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16C47EB-7D9A-4021-B8B6-B9096FEBAEAA}"/>
              </a:ext>
            </a:extLst>
          </p:cNvPr>
          <p:cNvSpPr/>
          <p:nvPr/>
        </p:nvSpPr>
        <p:spPr>
          <a:xfrm>
            <a:off x="144779" y="3927520"/>
            <a:ext cx="62045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Ulcer: </a:t>
            </a:r>
            <a:r>
              <a:rPr lang="en-US" sz="2400" i="1" dirty="0"/>
              <a:t>It is local defect, or excavation, of the surface epithelium produced by sloughing (shedding) of inflammatory necrotic tissue.</a:t>
            </a:r>
          </a:p>
          <a:p>
            <a:r>
              <a:rPr lang="en-US" sz="2400" dirty="0"/>
              <a:t>Ulcers are most commonly encountered in: </a:t>
            </a:r>
          </a:p>
          <a:p>
            <a:pPr marL="109728" indent="0">
              <a:buNone/>
            </a:pPr>
            <a:r>
              <a:rPr lang="en-US" sz="2400" dirty="0"/>
              <a:t>(1)    The gastrointestinal or genitourinary tracts </a:t>
            </a:r>
          </a:p>
          <a:p>
            <a:pPr marL="566928" indent="-457200">
              <a:buAutoNum type="arabicParenBoth" startAt="2"/>
            </a:pPr>
            <a:r>
              <a:rPr lang="en-US" sz="2400" dirty="0"/>
              <a:t>  The subcutaneous tissue.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542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371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Pseudomembranous inflammation of mucous membranes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78" y="1752600"/>
            <a:ext cx="8444644" cy="4191000"/>
          </a:xfrm>
        </p:spPr>
        <p:txBody>
          <a:bodyPr>
            <a:noAutofit/>
          </a:bodyPr>
          <a:lstStyle/>
          <a:p>
            <a:pPr>
              <a:buClrTx/>
              <a:buFont typeface="Wingdings" pitchFamily="2" charset="2"/>
              <a:buChar char="Ø"/>
              <a:defRPr/>
            </a:pP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Severe injury with extensive epithelial necrosis → sloughing → large shallow ulcers covered by false or </a:t>
            </a:r>
            <a:r>
              <a:rPr lang="en-US" sz="2800" dirty="0" err="1">
                <a:latin typeface="Arial" pitchFamily="34" charset="0"/>
                <a:ea typeface="ＭＳ Ｐゴシック" charset="0"/>
                <a:cs typeface="Arial" pitchFamily="34" charset="0"/>
              </a:rPr>
              <a:t>pseudomembrane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 (white or creamy color layer).</a:t>
            </a:r>
          </a:p>
          <a:p>
            <a:pPr>
              <a:buClrTx/>
              <a:buFont typeface="Wingdings" pitchFamily="2" charset="2"/>
              <a:buChar char="Ø"/>
              <a:defRPr/>
            </a:pPr>
            <a:endParaRPr lang="en-US" sz="2800" dirty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>
              <a:buClrTx/>
              <a:defRPr/>
            </a:pP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Composed of:  F</a:t>
            </a:r>
            <a:r>
              <a:rPr lang="en-US" sz="2800" u="sng" dirty="0">
                <a:latin typeface="Arial" pitchFamily="34" charset="0"/>
                <a:ea typeface="ＭＳ Ｐゴシック" charset="0"/>
                <a:cs typeface="Arial" pitchFamily="34" charset="0"/>
              </a:rPr>
              <a:t>ibrin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2800" u="sng" dirty="0">
                <a:latin typeface="Arial" pitchFamily="34" charset="0"/>
                <a:ea typeface="ＭＳ Ｐゴシック" charset="0"/>
                <a:cs typeface="Arial" pitchFamily="34" charset="0"/>
              </a:rPr>
              <a:t>dead epithelium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2800" u="sng" dirty="0">
                <a:latin typeface="Arial" pitchFamily="34" charset="0"/>
                <a:ea typeface="ＭＳ Ｐゴシック" charset="0"/>
                <a:cs typeface="Arial" pitchFamily="34" charset="0"/>
              </a:rPr>
              <a:t>neutrophils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2800" u="sng" dirty="0">
                <a:latin typeface="Arial" pitchFamily="34" charset="0"/>
                <a:ea typeface="ＭＳ Ｐゴシック" charset="0"/>
                <a:cs typeface="Arial" pitchFamily="34" charset="0"/>
              </a:rPr>
              <a:t>red blood cells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 and </a:t>
            </a:r>
            <a:r>
              <a:rPr lang="en-US" sz="2800" u="sng" dirty="0">
                <a:latin typeface="Arial" pitchFamily="34" charset="0"/>
                <a:ea typeface="ＭＳ Ｐゴシック" charset="0"/>
                <a:cs typeface="Arial" pitchFamily="34" charset="0"/>
              </a:rPr>
              <a:t>bacteria.</a:t>
            </a: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>
              <a:buClrTx/>
              <a:defRPr/>
            </a:pPr>
            <a:endParaRPr lang="en-US" sz="2800" dirty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>
              <a:buClrTx/>
              <a:defRPr/>
            </a:pP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Ex.:</a:t>
            </a:r>
          </a:p>
          <a:p>
            <a:pPr>
              <a:buClrTx/>
              <a:buFont typeface="Wingdings" pitchFamily="2" charset="2"/>
              <a:buNone/>
              <a:defRPr/>
            </a:pPr>
            <a:r>
              <a:rPr lang="en-US" sz="2800" dirty="0">
                <a:latin typeface="Arial" pitchFamily="34" charset="0"/>
                <a:ea typeface="ＭＳ Ｐゴシック" charset="0"/>
                <a:cs typeface="Arial" pitchFamily="34" charset="0"/>
              </a:rPr>
              <a:t> Diphtheria and pseudomembranous colitis.</a:t>
            </a:r>
          </a:p>
        </p:txBody>
      </p:sp>
    </p:spTree>
    <p:extLst>
      <p:ext uri="{BB962C8B-B14F-4D97-AF65-F5344CB8AC3E}">
        <p14:creationId xmlns:p14="http://schemas.microsoft.com/office/powerpoint/2010/main" val="3682122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4501</TotalTime>
  <Words>1166</Words>
  <Application>Microsoft Office PowerPoint</Application>
  <PresentationFormat>On-screen Show (4:3)</PresentationFormat>
  <Paragraphs>193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Aharoni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صورة نقطية</vt:lpstr>
      <vt:lpstr>Inflammation Lecture 2</vt:lpstr>
      <vt:lpstr>Morphologic patterns of acute inflammation</vt:lpstr>
      <vt:lpstr>Serous inflammation</vt:lpstr>
      <vt:lpstr>Serous pleural inflammation (Ascites)</vt:lpstr>
      <vt:lpstr>Fibrinous inflammation</vt:lpstr>
      <vt:lpstr>PowerPoint Presentation</vt:lpstr>
      <vt:lpstr>Suppurative (purulent) inflammation</vt:lpstr>
      <vt:lpstr>PowerPoint Presentation</vt:lpstr>
      <vt:lpstr>Pseudomembranous inflammation of mucous membranes</vt:lpstr>
      <vt:lpstr>Pseudomembranous colitis :  Inflammation of mucous membranes of colon.</vt:lpstr>
      <vt:lpstr>Categories of Chronic Inflammation</vt:lpstr>
      <vt:lpstr>Causative agents of chronic inflammation</vt:lpstr>
      <vt:lpstr>Features of chronic inflammation</vt:lpstr>
      <vt:lpstr>Microscopical features of chronic inflammation:</vt:lpstr>
      <vt:lpstr>Classification of chronic inflammation</vt:lpstr>
      <vt:lpstr>1. Nonspecific Chronic Inflammation</vt:lpstr>
      <vt:lpstr>2. Granulomatous inflammation</vt:lpstr>
      <vt:lpstr>PowerPoint Presentation</vt:lpstr>
      <vt:lpstr>PowerPoint Presentation</vt:lpstr>
      <vt:lpstr>Giant cells</vt:lpstr>
      <vt:lpstr>Examples of granulomatous inflammation:</vt:lpstr>
      <vt:lpstr>Chronic Inflammatory Cells</vt:lpstr>
      <vt:lpstr>Macrophages</vt:lpstr>
      <vt:lpstr>PowerPoint Presentation</vt:lpstr>
      <vt:lpstr>Macrophage Activation</vt:lpstr>
      <vt:lpstr>Macrophage Lymphocytes interaction</vt:lpstr>
      <vt:lpstr>Lymphocyte</vt:lpstr>
      <vt:lpstr>PowerPoint Presentation</vt:lpstr>
      <vt:lpstr>Mast cells</vt:lpstr>
      <vt:lpstr>PowerPoint Presentation</vt:lpstr>
      <vt:lpstr>PowerPoint Presentation</vt:lpstr>
      <vt:lpstr>The components of acute and chronic inflammation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mahmoud barakat</cp:lastModifiedBy>
  <cp:revision>460</cp:revision>
  <cp:lastPrinted>1601-01-01T00:00:00Z</cp:lastPrinted>
  <dcterms:created xsi:type="dcterms:W3CDTF">1601-01-01T00:00:00Z</dcterms:created>
  <dcterms:modified xsi:type="dcterms:W3CDTF">2019-10-14T10:35:56Z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