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750" r:id="rId2"/>
    <p:sldId id="257" r:id="rId3"/>
    <p:sldId id="260" r:id="rId4"/>
    <p:sldId id="653" r:id="rId5"/>
    <p:sldId id="258" r:id="rId6"/>
    <p:sldId id="261" r:id="rId7"/>
    <p:sldId id="262" r:id="rId8"/>
    <p:sldId id="263" r:id="rId9"/>
    <p:sldId id="749" r:id="rId10"/>
    <p:sldId id="748" r:id="rId11"/>
    <p:sldId id="301" r:id="rId12"/>
    <p:sldId id="746" r:id="rId13"/>
    <p:sldId id="355" r:id="rId14"/>
    <p:sldId id="309" r:id="rId15"/>
    <p:sldId id="738" r:id="rId16"/>
    <p:sldId id="672" r:id="rId17"/>
    <p:sldId id="675" r:id="rId18"/>
    <p:sldId id="751" r:id="rId19"/>
    <p:sldId id="676" r:id="rId20"/>
    <p:sldId id="737" r:id="rId21"/>
    <p:sldId id="679" r:id="rId22"/>
    <p:sldId id="731" r:id="rId23"/>
    <p:sldId id="265" r:id="rId24"/>
    <p:sldId id="266" r:id="rId25"/>
    <p:sldId id="272" r:id="rId26"/>
    <p:sldId id="664" r:id="rId27"/>
    <p:sldId id="665" r:id="rId28"/>
    <p:sldId id="666" r:id="rId29"/>
    <p:sldId id="660" r:id="rId30"/>
    <p:sldId id="73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291" autoAdjust="0"/>
  </p:normalViewPr>
  <p:slideViewPr>
    <p:cSldViewPr>
      <p:cViewPr varScale="1">
        <p:scale>
          <a:sx n="70" d="100"/>
          <a:sy n="70" d="100"/>
        </p:scale>
        <p:origin x="13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01286-0B24-4064-A7A4-DA5FA6E95E5E}" type="datetimeFigureOut">
              <a:rPr lang="en-US" smtClean="0"/>
              <a:pPr/>
              <a:t>09/10/2023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5C5EF-6CC5-4FA1-AD2C-517430C78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EllipsoidaVSphericaVCocci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 cocci has originated from a greek word; kokkos = grain or kernel.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simplest form of bacteria in which bacteria appears like a minute sphere (0.5~ -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1.25~ in diameter) they lack flagella. On the basis of arrangements cocci are further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classified as follows: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Micrococci: When a bacterium appears singly e.g.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Micrococcus agitis, M. aureus.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Diplococcus: When they appear in a pairs of cells e.g.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Diplococcus pneumoniae.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Streptococci: When they appear in rows of cells or in chains e.g.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Streptocoocus</a:t>
            </a:r>
          </a:p>
          <a:p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lactis.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Staphylococci: When they arrange in irregular clusters like bunches of grapes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e.g.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Stapllyloccolls aureus.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Tetracoccus: When they arrange in a sequence of four e.g.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Neisseria and</a:t>
            </a:r>
          </a:p>
          <a:p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MicrocOCCIiS te trogen us.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Sarcinae: When they arrange in cuboidal or in a different geometrical or packet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arrangements e.g.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Sarcillae lutea.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C5EF-6CC5-4FA1-AD2C-517430C7825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1E44F4F8-C422-44C5-9D80-CE7E20A49D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B0C0E87B-E1D0-4EAA-A9EB-946CFCEC0C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BD61C-B8D8-42CC-ABED-CE583BE98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FD5246-2C37-4410-9568-193D9819C785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6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A1C26D-48D1-4C3B-B583-226E75259F3F}" type="slidenum">
              <a:rPr lang="en-US" smtClean="0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0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5C5EF-6CC5-4FA1-AD2C-517430C7825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41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5C5EF-6CC5-4FA1-AD2C-517430C7825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ULTRASTRUCTURE OF FLAGELLUM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Generally a single flagellum is ten times long as compared to their bacterial cell.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size is variable in different species but average size ranges from 4-10~ in length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120 AO - 180Ao in diameter. These flagellum are generally made up of subunits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flagellin protein. The molecular weight of these subunit is 40,OOt) dalton and 40A °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diameter. This flagellin protein is synthesized inside the bacterial cytoplasm and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transferred to the terminal distal part of the flagellum, thus the growth of flagellum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from apical part inspite of its basal part. About 12 genes are found responsible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synthesis of various parts of flagellum. Each bacterial flagellum is structurally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differentiated into three parts (1) basal body (2) hook (3) main filament or shaft.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 Basal Body: It is a small rod like structure which is attached deep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cytoplasm of the bacterial cell. This cytoplasm provide energy to this flagellum. In gram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-ve bacterium it possesses two sets of rings (i) a proximal set (ii) a distal set.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consist of two pairs of rings. Outer pair is attached to the cell wall while inner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 is attached to the cell membrane. Thus total 4 rings are present and named 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(i) Membrane (ii) Supermmembrane (iii) Peptidoglycan ring (iv) Lipopolysaccharide ring.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are arranged from inner side to outerside. M ring is attached to plasma membrane while P and L ring structurally form a bearing for the flagellar rod to pass through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outer membrane. The flagellum of gram positive bacterium lacks the outer set of rings.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function of basal body is (i) to synthesize the polymers of flagellum (ii)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regulation of flagellar movement.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(ii) Hook : Hook connects the basal body and main filament or shaft. It originates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cell wall and the length of hook of gram negative bacterium is shorter than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 positive bacterium. The main features of hook are: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provide specific shape to the flagellum.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hook has specific antigenic property in each bacterium.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 Filament or Shaft : This is a tubular structure attached to the hook. It is 20J.!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 0.01-0.13J.! in diameter. It is made up of globular protein subunits. The amino acid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 in the synthesis of proteins are histidine, cystine and tryptophane. These protein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subunits are arranged helically and form cylindrical fibrils. The protein is called flagellin.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bacterial flagellum is made up of single thin fibril while eukaryotic motile cells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a fibrill arranged in 9 + 2 pattern.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C5EF-6CC5-4FA1-AD2C-517430C7825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 hair like appendages present on the surface of most of the gram negative</a:t>
            </a:r>
          </a:p>
          <a:p>
            <a:r>
              <a:rPr lang="en-US" dirty="0"/>
              <a:t>bacteria (Enterobacteriaceae, Pseudomondaceae and Caulobacter). They are smaller than</a:t>
            </a:r>
          </a:p>
          <a:p>
            <a:r>
              <a:rPr lang="en-US" dirty="0"/>
              <a:t>flagella, have no role in the motility of bacteria. They measure 0.2-20J.! in length and</a:t>
            </a:r>
          </a:p>
          <a:p>
            <a:r>
              <a:rPr lang="en-US" dirty="0"/>
              <a:t>30-140Ao in width. A single bacterial cells bears about 100-500 pili which are arranged</a:t>
            </a:r>
          </a:p>
          <a:p>
            <a:r>
              <a:rPr lang="en-US" dirty="0"/>
              <a:t>peritrichously. There origin is from cytoplasm and penetrate through the peptidoglycan</a:t>
            </a:r>
          </a:p>
          <a:p>
            <a:r>
              <a:rPr lang="en-US" dirty="0"/>
              <a:t>layers of the cell wall. Chemically they are composed of 100% protein named fimbrilin</a:t>
            </a:r>
          </a:p>
          <a:p>
            <a:r>
              <a:rPr lang="en-US" dirty="0"/>
              <a:t>with a molecular weight of about 16,000. Fimbrilin consist of about 163 amino acids.</a:t>
            </a:r>
          </a:p>
          <a:p>
            <a:r>
              <a:rPr lang="en-US" dirty="0"/>
              <a:t>Following two types of pili are found in bacteria viz.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C5EF-6CC5-4FA1-AD2C-517430C7825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54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 hair like appendages present on the surface of most of the gram negative</a:t>
            </a:r>
          </a:p>
          <a:p>
            <a:r>
              <a:rPr lang="en-US" dirty="0"/>
              <a:t>bacteria (Enterobacteriaceae, Pseudomondaceae and Caulobacter). They are smaller than</a:t>
            </a:r>
          </a:p>
          <a:p>
            <a:r>
              <a:rPr lang="en-US" dirty="0"/>
              <a:t>flagella, have no role in the motility of bacteria. They measure 0.2-20J.! in length and</a:t>
            </a:r>
          </a:p>
          <a:p>
            <a:r>
              <a:rPr lang="en-US" dirty="0"/>
              <a:t>30-140Ao in width. A single bacterial cells bears about 100-500 pili which are arranged</a:t>
            </a:r>
          </a:p>
          <a:p>
            <a:r>
              <a:rPr lang="en-US" dirty="0"/>
              <a:t>peritrichously. There origin is from cytoplasm and penetrate through the peptidoglycan</a:t>
            </a:r>
          </a:p>
          <a:p>
            <a:r>
              <a:rPr lang="en-US" dirty="0"/>
              <a:t>layers of the cell wall. Chemically they are composed of 100% protein named fimbrilin</a:t>
            </a:r>
          </a:p>
          <a:p>
            <a:r>
              <a:rPr lang="en-US" dirty="0"/>
              <a:t>with a molecular weight of about 16,000. Fimbrilin consist of about 163 amino acids.</a:t>
            </a:r>
          </a:p>
          <a:p>
            <a:r>
              <a:rPr lang="en-US" dirty="0"/>
              <a:t>Following two types of pili are found in bacteria viz.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C5EF-6CC5-4FA1-AD2C-517430C7825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86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Sex Pili or Conjugate Pili : They are also known as F pili and are controlled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sex factors. These pili are comparatively long (20 ll) and broad in width (65-135AO).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number ranges from 1-10 in male or donor bacterium, but in some bacterium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found in both viz. Male donor (+ factors) or female receptor/ receiver (- factor).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time of conjugation the sex pili of male donor recognize the receptor protein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surface of female or recipient and get attached with the help ot conjugation tube.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DNA from the donor to recipient is transferred through this conjugation tube. There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two types of sex pili in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E.coli. They are F. pili and I.pili.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certain pathogenic bacteria these pili help the bacteria in the attachment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pathogenic bacterial cell to the host cells. There are generally four types of pili classified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basis of their attachment ability to the host cell :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Type I : There diameter is about 90A ° and found in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E.coli, Serratia &amp; Salmonella.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Type II : They lack the attachment ability e.g. some species of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Salmonella.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Type III : Their attachment ability is effected by mannose sugar. They are about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 A ° in diameter e.g.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Klebsiella and some spp. of Salmonella.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Type IV : They are found in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Proteus bacteria.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C5EF-6CC5-4FA1-AD2C-517430C7825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2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09/10/2023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09/10/2023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09/10/2023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09/10/2023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09/10/2023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09/10/2023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09/10/2023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09/10/2023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09/10/2023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09/10/2023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09/10/2023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0374-AD2E-4105-ADA9-27D9F0DBB615}" type="datetimeFigureOut">
              <a:rPr lang="en-US" smtClean="0"/>
              <a:pPr/>
              <a:t>09/10/2023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35921-60BB-43FB-BEF8-F94992BAE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89038"/>
            <a:ext cx="8229600" cy="45259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Microbiology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2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(Bacterial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and Classification)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2023-2024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JO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Mohammad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Odaibat</a:t>
            </a:r>
            <a:endParaRPr lang="en-US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Microbiology and Pathology </a:t>
            </a:r>
          </a:p>
          <a:p>
            <a:pPr algn="ct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Medicine, Mutah University </a:t>
            </a:r>
          </a:p>
          <a:p>
            <a:pPr algn="ctr" rtl="1"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28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A4179E-7A29-497F-BA1D-7EB5DC9C6916}"/>
              </a:ext>
            </a:extLst>
          </p:cNvPr>
          <p:cNvCxnSpPr/>
          <p:nvPr/>
        </p:nvCxnSpPr>
        <p:spPr>
          <a:xfrm>
            <a:off x="838200" y="5181600"/>
            <a:ext cx="7620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medilogo1">
            <a:extLst>
              <a:ext uri="{FF2B5EF4-FFF2-40B4-BE49-F238E27FC236}">
                <a16:creationId xmlns:a16="http://schemas.microsoft.com/office/drawing/2014/main" id="{2AEBCE6E-6487-421B-9DB6-89F200418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54C8301E-FD32-4E77-B649-197789CF0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60" y="557391"/>
            <a:ext cx="5235228" cy="6300609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Structures external to the cytoplasmic membrane: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Cell wall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Capsule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Flagella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Pili (Fimbriae)</a:t>
            </a:r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>
              <a:buFont typeface="Arial" charset="0"/>
              <a:buNone/>
              <a:defRPr/>
            </a:pPr>
            <a:endParaRPr lang="en-US" sz="2000" dirty="0"/>
          </a:p>
          <a:p>
            <a:pPr>
              <a:buFont typeface="Arial" charset="0"/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Structures internal to the cell wall: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Cytoplasmic Membrane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Mesosomes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Ribosomes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Cytoplasm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Inclusion Bodies</a:t>
            </a:r>
          </a:p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Chromosome (DNA)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Plasmid</a:t>
            </a:r>
          </a:p>
          <a:p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Episome</a:t>
            </a:r>
            <a:endParaRPr lang="en-US" sz="2000" b="1" dirty="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0252884-20F2-4775-A4CD-38E99C5F3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176" y="-36095"/>
            <a:ext cx="617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>
              <a:defRPr/>
            </a:pPr>
            <a:r>
              <a:rPr lang="en-US" sz="3200" b="1" dirty="0">
                <a:solidFill>
                  <a:srgbClr val="7030A0"/>
                </a:solidFill>
                <a:latin typeface="+mn-lt"/>
                <a:cs typeface="+mn-cs"/>
              </a:rPr>
              <a:t>The Ultrastructure of bacterial cell</a:t>
            </a:r>
            <a:endParaRPr lang="en-US" sz="3200" dirty="0">
              <a:latin typeface="+mn-lt"/>
              <a:cs typeface="Arial" charset="0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6D2081C1-EA5F-474B-99A7-C10116B3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360" y="933286"/>
            <a:ext cx="5756168" cy="297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A506CB8-5F6C-4E0F-BE03-17D8E16F8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4309" y="3595320"/>
            <a:ext cx="1391663" cy="23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0E150AF-53A1-4FFA-8FF7-A25C3CDCF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924944"/>
            <a:ext cx="973511" cy="22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76658C88-095F-41E6-9327-E10124E4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1781" y="3634468"/>
            <a:ext cx="1234856" cy="37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B0C297FC-F6CA-4D9B-8DC3-3041DAED5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8785" y="3399582"/>
            <a:ext cx="882040" cy="16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7044877B-7671-4B87-B850-8A9510188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2283" y="1444807"/>
            <a:ext cx="790569" cy="19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E73265D4-482D-4775-98F4-D73155580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9665" y="1170773"/>
            <a:ext cx="725233" cy="19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6E017432-6898-4DCC-8A09-BC5A169B9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1909" y="836712"/>
            <a:ext cx="359350" cy="13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20E3E1-F05F-4737-944C-9D21B0DED8C0}"/>
              </a:ext>
            </a:extLst>
          </p:cNvPr>
          <p:cNvSpPr/>
          <p:nvPr/>
        </p:nvSpPr>
        <p:spPr>
          <a:xfrm>
            <a:off x="2555776" y="1773746"/>
            <a:ext cx="2099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Cytoplasmic Membrane</a:t>
            </a:r>
          </a:p>
        </p:txBody>
      </p:sp>
    </p:spTree>
    <p:extLst>
      <p:ext uri="{BB962C8B-B14F-4D97-AF65-F5344CB8AC3E}">
        <p14:creationId xmlns:p14="http://schemas.microsoft.com/office/powerpoint/2010/main" val="18588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7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7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77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77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77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77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77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32C7B82-6F76-4E55-B97D-259E8BF61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-57329"/>
            <a:ext cx="617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>
              <a:defRPr/>
            </a:pPr>
            <a:r>
              <a:rPr lang="en-US" altLang="en-US" sz="3600" b="1" dirty="0">
                <a:solidFill>
                  <a:srgbClr val="7030A0"/>
                </a:solidFill>
              </a:rPr>
              <a:t>The cell wall</a:t>
            </a:r>
            <a:endParaRPr lang="en-US" sz="3600" dirty="0">
              <a:latin typeface="Arial" charset="0"/>
              <a:cs typeface="Arial" charset="0"/>
            </a:endParaRPr>
          </a:p>
          <a:p>
            <a:pPr algn="justLow" eaLnBrk="0" hangingPunct="0">
              <a:defRPr/>
            </a:pPr>
            <a:endParaRPr lang="en-US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3DDE1FD8-4707-4B78-8BD9-4F132A4AE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" y="742052"/>
            <a:ext cx="859221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en-US" sz="3200" b="1" dirty="0">
                <a:latin typeface="+mj-lt"/>
                <a:ea typeface="Calibri" pitchFamily="34" charset="0"/>
              </a:rPr>
              <a:t>Functions</a:t>
            </a:r>
            <a:endParaRPr lang="en-US" sz="3200" dirty="0">
              <a:latin typeface="+mj-lt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ea typeface="Times New Roman" pitchFamily="18" charset="0"/>
              </a:rPr>
              <a:t>  Very rigid structure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and provide definite shape to the cell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ea typeface="Times New Roman" pitchFamily="18" charset="0"/>
              </a:rPr>
              <a:t>  P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reventing the cell from </a:t>
            </a:r>
            <a:r>
              <a:rPr lang="en-US" sz="2400" dirty="0">
                <a:latin typeface="+mj-lt"/>
                <a:ea typeface="Times New Roman" pitchFamily="18" charset="0"/>
              </a:rPr>
              <a:t>expanding and eventually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bursting</a:t>
            </a:r>
            <a:r>
              <a:rPr lang="en-US" sz="2400" dirty="0">
                <a:latin typeface="+mj-lt"/>
                <a:ea typeface="Times New Roman" pitchFamily="18" charset="0"/>
              </a:rPr>
              <a:t>  because of uptake of water</a:t>
            </a:r>
            <a:endParaRPr lang="en-US" sz="2400" dirty="0">
              <a:latin typeface="+mj-lt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ea typeface="Times New Roman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Resistant to extremely high pressure</a:t>
            </a:r>
            <a:r>
              <a:rPr lang="en-US" sz="2400" dirty="0">
                <a:latin typeface="+mj-lt"/>
                <a:ea typeface="Times New Roman" pitchFamily="18" charset="0"/>
              </a:rPr>
              <a:t>.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ea typeface="Calibri" pitchFamily="34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Calibri" pitchFamily="34" charset="0"/>
              </a:rPr>
              <a:t>Essential for the growth and division of bacteria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ea typeface="Times New Roman" pitchFamily="18" charset="0"/>
              </a:rPr>
              <a:t>Cell wall protects against osmotic lysis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367FB4-E913-4B07-8D02-88BD64C2AACE}"/>
              </a:ext>
            </a:extLst>
          </p:cNvPr>
          <p:cNvSpPr/>
          <p:nvPr/>
        </p:nvSpPr>
        <p:spPr>
          <a:xfrm>
            <a:off x="2801938" y="4085456"/>
            <a:ext cx="2836862" cy="2454275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8366B7-6BFE-4CDF-A688-1FE05CE37C17}"/>
              </a:ext>
            </a:extLst>
          </p:cNvPr>
          <p:cNvSpPr/>
          <p:nvPr/>
        </p:nvSpPr>
        <p:spPr>
          <a:xfrm>
            <a:off x="2590800" y="3933056"/>
            <a:ext cx="3200400" cy="27432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6" name="TextBox 8">
            <a:extLst>
              <a:ext uri="{FF2B5EF4-FFF2-40B4-BE49-F238E27FC236}">
                <a16:creationId xmlns:a16="http://schemas.microsoft.com/office/drawing/2014/main" id="{53887BB9-0DDB-46F9-A2FE-F1DF75A8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4618856"/>
            <a:ext cx="212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Plasma membrane</a:t>
            </a:r>
          </a:p>
        </p:txBody>
      </p:sp>
      <p:sp>
        <p:nvSpPr>
          <p:cNvPr id="37897" name="TextBox 9">
            <a:extLst>
              <a:ext uri="{FF2B5EF4-FFF2-40B4-BE49-F238E27FC236}">
                <a16:creationId xmlns:a16="http://schemas.microsoft.com/office/drawing/2014/main" id="{A57092A5-4E3F-4F8C-B425-CE3CD0336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025" y="5544369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Cell wall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DEFB07-73E5-443C-8C2F-6E513AF8A245}"/>
              </a:ext>
            </a:extLst>
          </p:cNvPr>
          <p:cNvCxnSpPr/>
          <p:nvPr/>
        </p:nvCxnSpPr>
        <p:spPr>
          <a:xfrm flipH="1">
            <a:off x="5486400" y="4771256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0F7652-926D-46D5-BC43-81BC76A0441F}"/>
              </a:ext>
            </a:extLst>
          </p:cNvPr>
          <p:cNvCxnSpPr>
            <a:stCxn id="37897" idx="1"/>
          </p:cNvCxnSpPr>
          <p:nvPr/>
        </p:nvCxnSpPr>
        <p:spPr>
          <a:xfrm flipH="1">
            <a:off x="5715000" y="5730106"/>
            <a:ext cx="708025" cy="317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8">
            <a:extLst>
              <a:ext uri="{FF2B5EF4-FFF2-40B4-BE49-F238E27FC236}">
                <a16:creationId xmlns:a16="http://schemas.microsoft.com/office/drawing/2014/main" id="{E7C43D43-F74D-488C-9EA4-5032C861B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5076056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Cytoplasm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7CACEF-5EFF-4D24-9878-79198D69DF3D}"/>
              </a:ext>
            </a:extLst>
          </p:cNvPr>
          <p:cNvCxnSpPr/>
          <p:nvPr/>
        </p:nvCxnSpPr>
        <p:spPr>
          <a:xfrm>
            <a:off x="2209800" y="5304656"/>
            <a:ext cx="1371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7896" grpId="0"/>
      <p:bldP spid="3789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96975"/>
            <a:ext cx="15049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79388" y="5876925"/>
            <a:ext cx="25209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/>
              <a:t>German pathologist Carl</a:t>
            </a:r>
          </a:p>
          <a:p>
            <a:pPr algn="ctr"/>
            <a:r>
              <a:rPr lang="de-DE" sz="1600"/>
              <a:t> Weigert (1845- 1904) </a:t>
            </a:r>
            <a:endParaRPr lang="en-US" sz="1600"/>
          </a:p>
        </p:txBody>
      </p:sp>
      <p:pic>
        <p:nvPicPr>
          <p:cNvPr id="14340" name="Picture 2" descr="Image result for German pathologist Carl Weigert (1845- 190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338" y="3957638"/>
            <a:ext cx="150971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85097" y="254754"/>
            <a:ext cx="6403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cs typeface="Arial" charset="0"/>
              </a:rPr>
              <a:t>Cell wall and </a:t>
            </a:r>
            <a:r>
              <a:rPr lang="en-US" sz="3200" b="1" dirty="0">
                <a:latin typeface="+mn-lt"/>
                <a:cs typeface="Arial" charset="0"/>
              </a:rPr>
              <a:t>Gram Staining (History)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6513" y="3276600"/>
            <a:ext cx="2795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Danish scientist Hans Christian Gram (1853–1938)</a:t>
            </a:r>
          </a:p>
        </p:txBody>
      </p:sp>
      <p:sp>
        <p:nvSpPr>
          <p:cNvPr id="16" name="Oval 15"/>
          <p:cNvSpPr/>
          <p:nvPr/>
        </p:nvSpPr>
        <p:spPr>
          <a:xfrm>
            <a:off x="3541713" y="2346325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67175" y="2489200"/>
            <a:ext cx="598488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63938" y="1341438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59113" y="2130425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667625" y="1484313"/>
            <a:ext cx="785813" cy="2143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732588" y="1484313"/>
            <a:ext cx="785812" cy="2143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156325" y="2276475"/>
            <a:ext cx="785813" cy="2143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500563" y="1557338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7"/>
          <p:cNvSpPr/>
          <p:nvPr/>
        </p:nvSpPr>
        <p:spPr>
          <a:xfrm>
            <a:off x="3995738" y="1916113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ounded Rectangle 25"/>
          <p:cNvSpPr/>
          <p:nvPr/>
        </p:nvSpPr>
        <p:spPr>
          <a:xfrm>
            <a:off x="7164388" y="2060575"/>
            <a:ext cx="785812" cy="2143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ed Rectangle 25"/>
          <p:cNvSpPr/>
          <p:nvPr/>
        </p:nvSpPr>
        <p:spPr>
          <a:xfrm>
            <a:off x="5867400" y="1773238"/>
            <a:ext cx="785813" cy="2143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مستطيل 43"/>
          <p:cNvSpPr>
            <a:spLocks noChangeArrowheads="1"/>
          </p:cNvSpPr>
          <p:nvPr/>
        </p:nvSpPr>
        <p:spPr bwMode="auto">
          <a:xfrm>
            <a:off x="3348038" y="2997200"/>
            <a:ext cx="1925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S. pneumoniae </a:t>
            </a:r>
            <a:endParaRPr lang="ar-SA" b="1">
              <a:solidFill>
                <a:srgbClr val="0070C0"/>
              </a:solidFill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6389688" y="2997200"/>
            <a:ext cx="2286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K. pneumoniae </a:t>
            </a:r>
          </a:p>
        </p:txBody>
      </p:sp>
      <p:sp>
        <p:nvSpPr>
          <p:cNvPr id="47" name="Oval 15"/>
          <p:cNvSpPr/>
          <p:nvPr/>
        </p:nvSpPr>
        <p:spPr>
          <a:xfrm>
            <a:off x="3595688" y="5010150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18"/>
          <p:cNvSpPr/>
          <p:nvPr/>
        </p:nvSpPr>
        <p:spPr>
          <a:xfrm>
            <a:off x="4121150" y="5154613"/>
            <a:ext cx="598488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20"/>
          <p:cNvSpPr/>
          <p:nvPr/>
        </p:nvSpPr>
        <p:spPr>
          <a:xfrm>
            <a:off x="3617913" y="4005263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21"/>
          <p:cNvSpPr/>
          <p:nvPr/>
        </p:nvSpPr>
        <p:spPr>
          <a:xfrm>
            <a:off x="3113088" y="4794250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37"/>
          <p:cNvSpPr/>
          <p:nvPr/>
        </p:nvSpPr>
        <p:spPr>
          <a:xfrm>
            <a:off x="4554538" y="4221163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37"/>
          <p:cNvSpPr/>
          <p:nvPr/>
        </p:nvSpPr>
        <p:spPr>
          <a:xfrm>
            <a:off x="4049713" y="4581525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مستطيل 57"/>
          <p:cNvSpPr>
            <a:spLocks noChangeArrowheads="1"/>
          </p:cNvSpPr>
          <p:nvPr/>
        </p:nvSpPr>
        <p:spPr bwMode="auto">
          <a:xfrm>
            <a:off x="3402013" y="5589588"/>
            <a:ext cx="1925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S. pneumoniae </a:t>
            </a:r>
            <a:endParaRPr lang="ar-SA" b="1">
              <a:solidFill>
                <a:srgbClr val="0070C0"/>
              </a:solidFill>
            </a:endParaRPr>
          </a:p>
        </p:txBody>
      </p:sp>
      <p:sp>
        <p:nvSpPr>
          <p:cNvPr id="59" name="مستطيل 58"/>
          <p:cNvSpPr/>
          <p:nvPr/>
        </p:nvSpPr>
        <p:spPr>
          <a:xfrm>
            <a:off x="6443663" y="5589588"/>
            <a:ext cx="2286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K. pneumoniae </a:t>
            </a:r>
          </a:p>
        </p:txBody>
      </p:sp>
      <p:sp>
        <p:nvSpPr>
          <p:cNvPr id="60" name="Rounded Rectangle 35"/>
          <p:cNvSpPr/>
          <p:nvPr/>
        </p:nvSpPr>
        <p:spPr>
          <a:xfrm>
            <a:off x="7885113" y="4076700"/>
            <a:ext cx="785812" cy="214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ounded Rectangle 35"/>
          <p:cNvSpPr/>
          <p:nvPr/>
        </p:nvSpPr>
        <p:spPr>
          <a:xfrm>
            <a:off x="6659563" y="4292600"/>
            <a:ext cx="785812" cy="214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ounded Rectangle 35"/>
          <p:cNvSpPr/>
          <p:nvPr/>
        </p:nvSpPr>
        <p:spPr>
          <a:xfrm>
            <a:off x="7885113" y="4581525"/>
            <a:ext cx="785812" cy="214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ounded Rectangle 35"/>
          <p:cNvSpPr/>
          <p:nvPr/>
        </p:nvSpPr>
        <p:spPr>
          <a:xfrm>
            <a:off x="7596188" y="5084763"/>
            <a:ext cx="785812" cy="21431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ounded Rectangle 35"/>
          <p:cNvSpPr/>
          <p:nvPr/>
        </p:nvSpPr>
        <p:spPr>
          <a:xfrm>
            <a:off x="6516688" y="4868863"/>
            <a:ext cx="785812" cy="21431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7" grpId="0"/>
      <p:bldP spid="8" grpId="0"/>
      <p:bldP spid="16" grpId="0" animBg="1"/>
      <p:bldP spid="19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38" grpId="0" animBg="1"/>
      <p:bldP spid="37" grpId="0" animBg="1"/>
      <p:bldP spid="42" grpId="0" animBg="1"/>
      <p:bldP spid="43" grpId="0" animBg="1"/>
      <p:bldP spid="44" grpId="0"/>
      <p:bldP spid="45" grpId="0"/>
      <p:bldP spid="47" grpId="0" animBg="1"/>
      <p:bldP spid="48" grpId="0" animBg="1"/>
      <p:bldP spid="49" grpId="0" animBg="1"/>
      <p:bldP spid="50" grpId="0" animBg="1"/>
      <p:bldP spid="54" grpId="0" animBg="1"/>
      <p:bldP spid="55" grpId="0" animBg="1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C2EFF198-2999-41FF-A678-164E8A658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/>
              <a:t>The cell wall</a:t>
            </a:r>
            <a:endParaRPr lang="en-US" altLang="en-US"/>
          </a:p>
          <a:p>
            <a:endParaRPr lang="en-US" alt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1A2626E-C86A-4C45-9624-F8B40E5F9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5088"/>
            <a:ext cx="6172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>
              <a:defRPr/>
            </a:pPr>
            <a:r>
              <a:rPr lang="en-US" sz="3200" b="1" dirty="0">
                <a:solidFill>
                  <a:srgbClr val="7030A0"/>
                </a:solidFill>
                <a:latin typeface="+mn-lt"/>
                <a:cs typeface="+mn-cs"/>
              </a:rPr>
              <a:t>The </a:t>
            </a:r>
            <a:r>
              <a:rPr lang="en-US" sz="3200" b="1" dirty="0" err="1">
                <a:solidFill>
                  <a:srgbClr val="7030A0"/>
                </a:solidFill>
                <a:latin typeface="+mn-lt"/>
                <a:cs typeface="+mn-cs"/>
              </a:rPr>
              <a:t>Ultrastructure</a:t>
            </a:r>
            <a:r>
              <a:rPr lang="en-US" sz="3200" b="1" dirty="0">
                <a:solidFill>
                  <a:srgbClr val="7030A0"/>
                </a:solidFill>
                <a:latin typeface="+mn-lt"/>
                <a:cs typeface="+mn-cs"/>
              </a:rPr>
              <a:t> of bacterial cell</a:t>
            </a:r>
            <a:endParaRPr lang="en-US" sz="3200" dirty="0">
              <a:latin typeface="+mn-lt"/>
              <a:cs typeface="Arial" charset="0"/>
            </a:endParaRPr>
          </a:p>
          <a:p>
            <a:pPr algn="justLow" eaLnBrk="0" hangingPunct="0">
              <a:defRPr/>
            </a:pPr>
            <a:endParaRPr lang="en-US" sz="32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5D23BA-83E0-4E7C-9C9D-26E9C0013C1C}"/>
              </a:ext>
            </a:extLst>
          </p:cNvPr>
          <p:cNvCxnSpPr/>
          <p:nvPr/>
        </p:nvCxnSpPr>
        <p:spPr>
          <a:xfrm>
            <a:off x="457200" y="609600"/>
            <a:ext cx="8229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6F8859-3DEF-4F3D-827E-3E4C7B02DBDA}"/>
              </a:ext>
            </a:extLst>
          </p:cNvPr>
          <p:cNvSpPr txBox="1"/>
          <p:nvPr/>
        </p:nvSpPr>
        <p:spPr>
          <a:xfrm>
            <a:off x="3779912" y="1700808"/>
            <a:ext cx="18371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Staining bacteria </a:t>
            </a:r>
            <a:endParaRPr lang="ar-JO" b="1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FBE7F9-A057-42D1-9035-38D4EE39C450}"/>
              </a:ext>
            </a:extLst>
          </p:cNvPr>
          <p:cNvSpPr/>
          <p:nvPr/>
        </p:nvSpPr>
        <p:spPr>
          <a:xfrm>
            <a:off x="2195736" y="2492896"/>
            <a:ext cx="4648200" cy="16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3258526-722A-4F5F-9AC6-E4E65E68931A}"/>
              </a:ext>
            </a:extLst>
          </p:cNvPr>
          <p:cNvSpPr/>
          <p:nvPr/>
        </p:nvSpPr>
        <p:spPr>
          <a:xfrm>
            <a:off x="5091336" y="2950096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4218D8B-840E-41C0-A763-ED3DDECA22E7}"/>
              </a:ext>
            </a:extLst>
          </p:cNvPr>
          <p:cNvSpPr/>
          <p:nvPr/>
        </p:nvSpPr>
        <p:spPr>
          <a:xfrm>
            <a:off x="5396136" y="2721496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C04030D-C973-41B3-A81D-79417A6FAE0A}"/>
              </a:ext>
            </a:extLst>
          </p:cNvPr>
          <p:cNvSpPr/>
          <p:nvPr/>
        </p:nvSpPr>
        <p:spPr>
          <a:xfrm>
            <a:off x="5015136" y="3559696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417B207-684C-4193-BC57-D04A66570ADE}"/>
              </a:ext>
            </a:extLst>
          </p:cNvPr>
          <p:cNvSpPr/>
          <p:nvPr/>
        </p:nvSpPr>
        <p:spPr>
          <a:xfrm>
            <a:off x="5396136" y="3407296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61546A0-7E3A-489F-B5E1-11248844D7E4}"/>
              </a:ext>
            </a:extLst>
          </p:cNvPr>
          <p:cNvSpPr/>
          <p:nvPr/>
        </p:nvSpPr>
        <p:spPr>
          <a:xfrm>
            <a:off x="4329336" y="3483496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5EB6B54-1C49-4CF2-B8CF-7AC407C2396D}"/>
              </a:ext>
            </a:extLst>
          </p:cNvPr>
          <p:cNvSpPr/>
          <p:nvPr/>
        </p:nvSpPr>
        <p:spPr>
          <a:xfrm>
            <a:off x="4634136" y="3178696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8CC925-7C96-4E49-B380-87886367A894}"/>
              </a:ext>
            </a:extLst>
          </p:cNvPr>
          <p:cNvSpPr/>
          <p:nvPr/>
        </p:nvSpPr>
        <p:spPr>
          <a:xfrm>
            <a:off x="4329336" y="2721496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65D5931-0F4C-49AE-86C4-5F5BA9A786F0}"/>
              </a:ext>
            </a:extLst>
          </p:cNvPr>
          <p:cNvSpPr/>
          <p:nvPr/>
        </p:nvSpPr>
        <p:spPr>
          <a:xfrm>
            <a:off x="4176936" y="3026296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388D40-DE8C-402D-89B6-DAF136173106}"/>
              </a:ext>
            </a:extLst>
          </p:cNvPr>
          <p:cNvSpPr/>
          <p:nvPr/>
        </p:nvSpPr>
        <p:spPr>
          <a:xfrm>
            <a:off x="4862736" y="2645296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560272B-814C-4E5F-88C2-E9156C397F0A}"/>
              </a:ext>
            </a:extLst>
          </p:cNvPr>
          <p:cNvCxnSpPr/>
          <p:nvPr/>
        </p:nvCxnSpPr>
        <p:spPr>
          <a:xfrm rot="5400000">
            <a:off x="4482530" y="2263502"/>
            <a:ext cx="3048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03B178F-2076-4EB6-96E3-8F4B4A6194C0}"/>
              </a:ext>
            </a:extLst>
          </p:cNvPr>
          <p:cNvSpPr txBox="1"/>
          <p:nvPr/>
        </p:nvSpPr>
        <p:spPr>
          <a:xfrm>
            <a:off x="3441774" y="4474096"/>
            <a:ext cx="23543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Two colors (red&amp; blue)</a:t>
            </a:r>
            <a:endParaRPr lang="ar-JO" b="1" dirty="0">
              <a:latin typeface="+mj-lt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3184E5F-28DD-4C2E-B690-326CB5286617}"/>
              </a:ext>
            </a:extLst>
          </p:cNvPr>
          <p:cNvCxnSpPr/>
          <p:nvPr/>
        </p:nvCxnSpPr>
        <p:spPr>
          <a:xfrm rot="5400000">
            <a:off x="4482530" y="4320902"/>
            <a:ext cx="3048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>
            <a:extLst>
              <a:ext uri="{FF2B5EF4-FFF2-40B4-BE49-F238E27FC236}">
                <a16:creationId xmlns:a16="http://schemas.microsoft.com/office/drawing/2014/main" id="{ED7C45AF-6CDF-4423-8B19-AADC131EF0BD}"/>
              </a:ext>
            </a:extLst>
          </p:cNvPr>
          <p:cNvSpPr/>
          <p:nvPr/>
        </p:nvSpPr>
        <p:spPr>
          <a:xfrm rot="16200000">
            <a:off x="4325368" y="3273152"/>
            <a:ext cx="533400" cy="3573463"/>
          </a:xfrm>
          <a:prstGeom prst="rightBrace">
            <a:avLst>
              <a:gd name="adj1" fmla="val 167515"/>
              <a:gd name="adj2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33E0C1-CDB1-4B2D-A868-E3E51DB08F80}"/>
              </a:ext>
            </a:extLst>
          </p:cNvPr>
          <p:cNvSpPr txBox="1"/>
          <p:nvPr/>
        </p:nvSpPr>
        <p:spPr>
          <a:xfrm>
            <a:off x="1890936" y="5337696"/>
            <a:ext cx="2120900" cy="64611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Called the blue ones</a:t>
            </a:r>
          </a:p>
          <a:p>
            <a:pPr algn="ctr">
              <a:defRPr/>
            </a:pPr>
            <a:r>
              <a:rPr lang="en-US" b="1" dirty="0">
                <a:latin typeface="+mj-lt"/>
              </a:rPr>
              <a:t> Gram positive</a:t>
            </a:r>
            <a:endParaRPr lang="ar-JO" b="1" dirty="0"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8171F8-27DC-4143-AAAB-639C4D3E2CB9}"/>
              </a:ext>
            </a:extLst>
          </p:cNvPr>
          <p:cNvSpPr txBox="1"/>
          <p:nvPr/>
        </p:nvSpPr>
        <p:spPr>
          <a:xfrm>
            <a:off x="5510436" y="5337696"/>
            <a:ext cx="2019300" cy="64611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Called the red ones</a:t>
            </a:r>
          </a:p>
          <a:p>
            <a:pPr algn="ctr">
              <a:defRPr/>
            </a:pPr>
            <a:r>
              <a:rPr lang="en-US" b="1" dirty="0">
                <a:latin typeface="+mj-lt"/>
              </a:rPr>
              <a:t> Gram negative</a:t>
            </a:r>
            <a:endParaRPr lang="ar-JO" b="1" dirty="0">
              <a:latin typeface="+mj-lt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B14E9C0-ACB3-4BF7-A0C2-53E7DC064509}"/>
              </a:ext>
            </a:extLst>
          </p:cNvPr>
          <p:cNvSpPr/>
          <p:nvPr/>
        </p:nvSpPr>
        <p:spPr>
          <a:xfrm>
            <a:off x="3795936" y="2626246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04ED110-1AA5-4CE9-A811-53789C78EC96}"/>
              </a:ext>
            </a:extLst>
          </p:cNvPr>
          <p:cNvSpPr/>
          <p:nvPr/>
        </p:nvSpPr>
        <p:spPr>
          <a:xfrm>
            <a:off x="3872136" y="3540646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D74D825-2A43-4493-B920-B41DFA88901F}"/>
              </a:ext>
            </a:extLst>
          </p:cNvPr>
          <p:cNvSpPr/>
          <p:nvPr/>
        </p:nvSpPr>
        <p:spPr>
          <a:xfrm>
            <a:off x="4634136" y="3693046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8C2E9EE-35B7-484D-AAC6-2B3A6B264F45}"/>
              </a:ext>
            </a:extLst>
          </p:cNvPr>
          <p:cNvSpPr/>
          <p:nvPr/>
        </p:nvSpPr>
        <p:spPr>
          <a:xfrm>
            <a:off x="3719736" y="3083446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5153C7C-FB17-4351-9EAB-D274CD4211D6}"/>
              </a:ext>
            </a:extLst>
          </p:cNvPr>
          <p:cNvSpPr/>
          <p:nvPr/>
        </p:nvSpPr>
        <p:spPr>
          <a:xfrm>
            <a:off x="5548536" y="3083446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3E7B2DD-502D-451A-83FB-A8690FFC7339}"/>
              </a:ext>
            </a:extLst>
          </p:cNvPr>
          <p:cNvSpPr/>
          <p:nvPr/>
        </p:nvSpPr>
        <p:spPr>
          <a:xfrm>
            <a:off x="3491136" y="3388246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30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6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/>
      <p:bldP spid="41" grpId="0" animBg="1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8B33E1D-FC8F-4E34-939A-400957312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5088"/>
            <a:ext cx="6172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>
              <a:defRPr/>
            </a:pPr>
            <a:r>
              <a:rPr lang="en-US" sz="3200" b="1" dirty="0">
                <a:solidFill>
                  <a:srgbClr val="7030A0"/>
                </a:solidFill>
                <a:latin typeface="+mn-lt"/>
                <a:cs typeface="+mn-cs"/>
              </a:rPr>
              <a:t>The </a:t>
            </a:r>
            <a:r>
              <a:rPr lang="en-US" sz="3200" b="1" dirty="0" err="1">
                <a:solidFill>
                  <a:srgbClr val="7030A0"/>
                </a:solidFill>
                <a:latin typeface="+mn-lt"/>
                <a:cs typeface="+mn-cs"/>
              </a:rPr>
              <a:t>Ultrastructure</a:t>
            </a:r>
            <a:r>
              <a:rPr lang="en-US" sz="3200" b="1" dirty="0">
                <a:solidFill>
                  <a:srgbClr val="7030A0"/>
                </a:solidFill>
                <a:latin typeface="+mn-lt"/>
                <a:cs typeface="+mn-cs"/>
              </a:rPr>
              <a:t> of bacterial cell</a:t>
            </a:r>
            <a:endParaRPr lang="en-US" sz="3200" dirty="0">
              <a:latin typeface="+mn-lt"/>
              <a:cs typeface="Arial" charset="0"/>
            </a:endParaRPr>
          </a:p>
          <a:p>
            <a:pPr algn="justLow" eaLnBrk="0" hangingPunct="0">
              <a:defRPr/>
            </a:pPr>
            <a:endParaRPr lang="en-US" sz="32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D187D3-653B-409A-AC60-CC5BE60783A1}"/>
              </a:ext>
            </a:extLst>
          </p:cNvPr>
          <p:cNvCxnSpPr/>
          <p:nvPr/>
        </p:nvCxnSpPr>
        <p:spPr>
          <a:xfrm>
            <a:off x="457200" y="609600"/>
            <a:ext cx="8229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E37276-B07C-430F-A72A-931285433D9D}"/>
              </a:ext>
            </a:extLst>
          </p:cNvPr>
          <p:cNvCxnSpPr/>
          <p:nvPr/>
        </p:nvCxnSpPr>
        <p:spPr>
          <a:xfrm>
            <a:off x="4267200" y="685800"/>
            <a:ext cx="76200" cy="617220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TextBox 15">
            <a:extLst>
              <a:ext uri="{FF2B5EF4-FFF2-40B4-BE49-F238E27FC236}">
                <a16:creationId xmlns:a16="http://schemas.microsoft.com/office/drawing/2014/main" id="{360ED918-96A9-4FB5-BC18-70D1D7BCE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371600"/>
            <a:ext cx="715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latin typeface="+mn-lt"/>
                <a:cs typeface="Arial" charset="0"/>
              </a:rPr>
              <a:t>Porins</a:t>
            </a:r>
          </a:p>
        </p:txBody>
      </p:sp>
      <p:sp>
        <p:nvSpPr>
          <p:cNvPr id="27657" name="Rectangle 5">
            <a:extLst>
              <a:ext uri="{FF2B5EF4-FFF2-40B4-BE49-F238E27FC236}">
                <a16:creationId xmlns:a16="http://schemas.microsoft.com/office/drawing/2014/main" id="{BD690442-1398-472D-81B5-12439E47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5" y="8382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Arial" charset="0"/>
              </a:rPr>
              <a:t>Gram negative bacteria </a:t>
            </a:r>
            <a:endParaRPr lang="en-US" sz="24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27658" name="Rectangle 6">
            <a:extLst>
              <a:ext uri="{FF2B5EF4-FFF2-40B4-BE49-F238E27FC236}">
                <a16:creationId xmlns:a16="http://schemas.microsoft.com/office/drawing/2014/main" id="{BBF1626A-0C27-4893-AA86-187D1BE34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849313"/>
            <a:ext cx="3794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Arial" charset="0"/>
              </a:rPr>
              <a:t>Gram positive bacteria </a:t>
            </a:r>
            <a:endParaRPr lang="en-US" sz="24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pic>
        <p:nvPicPr>
          <p:cNvPr id="27659" name="Picture 11">
            <a:extLst>
              <a:ext uri="{FF2B5EF4-FFF2-40B4-BE49-F238E27FC236}">
                <a16:creationId xmlns:a16="http://schemas.microsoft.com/office/drawing/2014/main" id="{0EF77E88-25A3-4226-9A48-52BF0921D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36591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>
            <a:extLst>
              <a:ext uri="{FF2B5EF4-FFF2-40B4-BE49-F238E27FC236}">
                <a16:creationId xmlns:a16="http://schemas.microsoft.com/office/drawing/2014/main" id="{8F8F4B21-B478-4848-BBFA-D3F49AE50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28950"/>
            <a:ext cx="2076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>
            <a:extLst>
              <a:ext uri="{FF2B5EF4-FFF2-40B4-BE49-F238E27FC236}">
                <a16:creationId xmlns:a16="http://schemas.microsoft.com/office/drawing/2014/main" id="{3DFB3F36-1306-4D27-A51F-4CAA348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228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>
            <a:extLst>
              <a:ext uri="{FF2B5EF4-FFF2-40B4-BE49-F238E27FC236}">
                <a16:creationId xmlns:a16="http://schemas.microsoft.com/office/drawing/2014/main" id="{D5154523-CCE1-43D7-865C-B6FF87EF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24250"/>
            <a:ext cx="10096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>
            <a:extLst>
              <a:ext uri="{FF2B5EF4-FFF2-40B4-BE49-F238E27FC236}">
                <a16:creationId xmlns:a16="http://schemas.microsoft.com/office/drawing/2014/main" id="{10D81475-D393-4AE8-860C-78AA94262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057400"/>
            <a:ext cx="1752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>
            <a:extLst>
              <a:ext uri="{FF2B5EF4-FFF2-40B4-BE49-F238E27FC236}">
                <a16:creationId xmlns:a16="http://schemas.microsoft.com/office/drawing/2014/main" id="{AC4E78B9-1D00-41DC-9F28-5AA130060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4365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23">
            <a:extLst>
              <a:ext uri="{FF2B5EF4-FFF2-40B4-BE49-F238E27FC236}">
                <a16:creationId xmlns:a16="http://schemas.microsoft.com/office/drawing/2014/main" id="{0C0A7D9E-A6F2-4799-8940-9793586F3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05000"/>
            <a:ext cx="21447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72C30301-FF77-4E56-B83B-F0570D450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962400"/>
            <a:ext cx="10096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1087E95-346D-412D-9F3E-BC56D660F106}"/>
              </a:ext>
            </a:extLst>
          </p:cNvPr>
          <p:cNvCxnSpPr/>
          <p:nvPr/>
        </p:nvCxnSpPr>
        <p:spPr>
          <a:xfrm flipH="1">
            <a:off x="8001000" y="1752600"/>
            <a:ext cx="381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9">
            <a:extLst>
              <a:ext uri="{FF2B5EF4-FFF2-40B4-BE49-F238E27FC236}">
                <a16:creationId xmlns:a16="http://schemas.microsoft.com/office/drawing/2014/main" id="{C59142D5-782A-425B-BE94-BB3332A77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1485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>
            <a:extLst>
              <a:ext uri="{FF2B5EF4-FFF2-40B4-BE49-F238E27FC236}">
                <a16:creationId xmlns:a16="http://schemas.microsoft.com/office/drawing/2014/main" id="{16CE2476-C57E-447A-B37C-6DE8439A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371850"/>
            <a:ext cx="1838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4908D7CE-7ED3-4EF8-ACC4-D0C4FC1C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924175"/>
            <a:ext cx="14954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24">
            <a:extLst>
              <a:ext uri="{FF2B5EF4-FFF2-40B4-BE49-F238E27FC236}">
                <a16:creationId xmlns:a16="http://schemas.microsoft.com/office/drawing/2014/main" id="{2D771F7A-6F74-43FD-909A-48CCC88A1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3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7" grpId="0"/>
      <p:bldP spid="276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9BFD1-4FAE-4979-8D6A-C6A22DFCA0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171" y="5769338"/>
            <a:ext cx="7561906" cy="1000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1EE72-0C37-4A10-8AD3-59CCCE0025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09" y="4520602"/>
            <a:ext cx="7505700" cy="1123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B334C6-91D7-46ED-8DF8-EBED6FA37C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8649" y="4025302"/>
            <a:ext cx="3548084" cy="10572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22A8FD-9F92-4F18-ADEF-111C2A881328}"/>
              </a:ext>
            </a:extLst>
          </p:cNvPr>
          <p:cNvCxnSpPr/>
          <p:nvPr/>
        </p:nvCxnSpPr>
        <p:spPr>
          <a:xfrm>
            <a:off x="611560" y="620688"/>
            <a:ext cx="806489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65E54B-6F8B-49DC-8F04-B8B9F3414BA8}"/>
              </a:ext>
            </a:extLst>
          </p:cNvPr>
          <p:cNvCxnSpPr/>
          <p:nvPr/>
        </p:nvCxnSpPr>
        <p:spPr>
          <a:xfrm>
            <a:off x="4644008" y="116632"/>
            <a:ext cx="0" cy="288032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BE3D12-7486-4D13-B8BB-57BC95AB014C}"/>
              </a:ext>
            </a:extLst>
          </p:cNvPr>
          <p:cNvSpPr txBox="1"/>
          <p:nvPr/>
        </p:nvSpPr>
        <p:spPr>
          <a:xfrm>
            <a:off x="5709638" y="192388"/>
            <a:ext cx="2045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Gram negative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14D880-9AB2-41C1-A27C-56FE896A4759}"/>
              </a:ext>
            </a:extLst>
          </p:cNvPr>
          <p:cNvSpPr txBox="1"/>
          <p:nvPr/>
        </p:nvSpPr>
        <p:spPr>
          <a:xfrm>
            <a:off x="1619672" y="116632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Gram positive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722CDF-7D3E-4D59-B292-CFA80CC61788}"/>
              </a:ext>
            </a:extLst>
          </p:cNvPr>
          <p:cNvSpPr txBox="1"/>
          <p:nvPr/>
        </p:nvSpPr>
        <p:spPr>
          <a:xfrm>
            <a:off x="179513" y="810744"/>
            <a:ext cx="44644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7030A0"/>
                </a:solidFill>
              </a:rPr>
              <a:t>Inner most plasma membrane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7030A0"/>
                </a:solidFill>
              </a:rPr>
              <a:t>Thick peptidoglycan cell wall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7030A0"/>
                </a:solidFill>
              </a:rPr>
              <a:t>More easily treatable with antibiotics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7030A0"/>
                </a:solidFill>
              </a:rPr>
              <a:t>Stain purple/violet after Gram Stain.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7030A0"/>
                </a:solidFill>
              </a:rPr>
              <a:t>Peptidoglycan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forms 40-80% of the cell dry weight.</a:t>
            </a: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2D28A0-92BA-4E9E-A3D3-480192CB07D0}"/>
              </a:ext>
            </a:extLst>
          </p:cNvPr>
          <p:cNvSpPr txBox="1"/>
          <p:nvPr/>
        </p:nvSpPr>
        <p:spPr>
          <a:xfrm>
            <a:off x="4716016" y="832644"/>
            <a:ext cx="43125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Inner most plasma membrane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Thin  peptidoglycan cell wall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Another outer plasma membrane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Harder to treat with antibiotics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Stain red/pink after Gram Stain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Peptidoglycan forms 5-10% of the cell dry weight.</a:t>
            </a: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7504" y="1268760"/>
            <a:ext cx="1725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Gram positive </a:t>
            </a:r>
            <a:endParaRPr lang="en-US" sz="20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82" y="4725144"/>
            <a:ext cx="2581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Gram negative 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461" y="188640"/>
            <a:ext cx="1895475" cy="253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1711" y="3573016"/>
            <a:ext cx="1948241" cy="9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5728" y="4725143"/>
            <a:ext cx="1584176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3720" y="5301208"/>
            <a:ext cx="1859685" cy="108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620688"/>
            <a:ext cx="3067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717032"/>
            <a:ext cx="27241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571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Peptidoglycan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48680"/>
            <a:ext cx="857256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Peptidoglycan is a rigid mesh made up of ropelike linear polysaccharide chains made up of repeating disaccharides of </a:t>
            </a:r>
            <a:r>
              <a:rPr lang="en-US" sz="2400" b="1" dirty="0"/>
              <a:t>N-acetylglucosamine (NAG) and N-acetylmuramic acid (NAM) .</a:t>
            </a:r>
          </a:p>
          <a:p>
            <a:pPr algn="just"/>
            <a:r>
              <a:rPr lang="en-US" sz="2400" dirty="0"/>
              <a:t>Tetrapeptide attached to NAM.</a:t>
            </a:r>
          </a:p>
          <a:p>
            <a:pPr algn="just"/>
            <a:endParaRPr lang="en-US" sz="28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17B4481-BBF7-49BF-BE95-9BAA58FFD2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5846" y="2492896"/>
            <a:ext cx="5309432" cy="37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3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5A7EE65-8430-42A8-B177-8A9CB9E14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42" y="5567114"/>
            <a:ext cx="39243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6">
            <a:extLst>
              <a:ext uri="{FF2B5EF4-FFF2-40B4-BE49-F238E27FC236}">
                <a16:creationId xmlns:a16="http://schemas.microsoft.com/office/drawing/2014/main" id="{487C9205-908D-4D0F-A4AE-C00CC5646E28}"/>
              </a:ext>
            </a:extLst>
          </p:cNvPr>
          <p:cNvSpPr/>
          <p:nvPr/>
        </p:nvSpPr>
        <p:spPr>
          <a:xfrm>
            <a:off x="2564042" y="5567114"/>
            <a:ext cx="463550" cy="990600"/>
          </a:xfrm>
          <a:custGeom>
            <a:avLst/>
            <a:gdLst>
              <a:gd name="connsiteX0" fmla="*/ 26504 w 463826"/>
              <a:gd name="connsiteY0" fmla="*/ 39757 h 1209281"/>
              <a:gd name="connsiteX1" fmla="*/ 92765 w 463826"/>
              <a:gd name="connsiteY1" fmla="*/ 53009 h 1209281"/>
              <a:gd name="connsiteX2" fmla="*/ 132521 w 463826"/>
              <a:gd name="connsiteY2" fmla="*/ 132522 h 1209281"/>
              <a:gd name="connsiteX3" fmla="*/ 159026 w 463826"/>
              <a:gd name="connsiteY3" fmla="*/ 331304 h 1209281"/>
              <a:gd name="connsiteX4" fmla="*/ 145773 w 463826"/>
              <a:gd name="connsiteY4" fmla="*/ 967409 h 1209281"/>
              <a:gd name="connsiteX5" fmla="*/ 119269 w 463826"/>
              <a:gd name="connsiteY5" fmla="*/ 1046922 h 1209281"/>
              <a:gd name="connsiteX6" fmla="*/ 53008 w 463826"/>
              <a:gd name="connsiteY6" fmla="*/ 1113183 h 1209281"/>
              <a:gd name="connsiteX7" fmla="*/ 106017 w 463826"/>
              <a:gd name="connsiteY7" fmla="*/ 1205948 h 1209281"/>
              <a:gd name="connsiteX8" fmla="*/ 185530 w 463826"/>
              <a:gd name="connsiteY8" fmla="*/ 1192696 h 1209281"/>
              <a:gd name="connsiteX9" fmla="*/ 225286 w 463826"/>
              <a:gd name="connsiteY9" fmla="*/ 1179443 h 1209281"/>
              <a:gd name="connsiteX10" fmla="*/ 265043 w 463826"/>
              <a:gd name="connsiteY10" fmla="*/ 1152939 h 1209281"/>
              <a:gd name="connsiteX11" fmla="*/ 463826 w 463826"/>
              <a:gd name="connsiteY11" fmla="*/ 1139687 h 1209281"/>
              <a:gd name="connsiteX12" fmla="*/ 371060 w 463826"/>
              <a:gd name="connsiteY12" fmla="*/ 1073426 h 1209281"/>
              <a:gd name="connsiteX13" fmla="*/ 384312 w 463826"/>
              <a:gd name="connsiteY13" fmla="*/ 384313 h 1209281"/>
              <a:gd name="connsiteX14" fmla="*/ 357808 w 463826"/>
              <a:gd name="connsiteY14" fmla="*/ 185530 h 1209281"/>
              <a:gd name="connsiteX15" fmla="*/ 410817 w 463826"/>
              <a:gd name="connsiteY15" fmla="*/ 79513 h 1209281"/>
              <a:gd name="connsiteX16" fmla="*/ 331304 w 463826"/>
              <a:gd name="connsiteY16" fmla="*/ 26504 h 1209281"/>
              <a:gd name="connsiteX17" fmla="*/ 251791 w 463826"/>
              <a:gd name="connsiteY17" fmla="*/ 0 h 1209281"/>
              <a:gd name="connsiteX18" fmla="*/ 26504 w 463826"/>
              <a:gd name="connsiteY18" fmla="*/ 39757 h 120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3826" h="1209281">
                <a:moveTo>
                  <a:pt x="26504" y="39757"/>
                </a:moveTo>
                <a:cubicBezTo>
                  <a:pt x="0" y="48592"/>
                  <a:pt x="73208" y="41834"/>
                  <a:pt x="92765" y="53009"/>
                </a:cubicBezTo>
                <a:cubicBezTo>
                  <a:pt x="113921" y="65098"/>
                  <a:pt x="125719" y="112116"/>
                  <a:pt x="132521" y="132522"/>
                </a:cubicBezTo>
                <a:cubicBezTo>
                  <a:pt x="135788" y="155389"/>
                  <a:pt x="159026" y="314187"/>
                  <a:pt x="159026" y="331304"/>
                </a:cubicBezTo>
                <a:cubicBezTo>
                  <a:pt x="159026" y="543385"/>
                  <a:pt x="157537" y="755655"/>
                  <a:pt x="145773" y="967409"/>
                </a:cubicBezTo>
                <a:cubicBezTo>
                  <a:pt x="144223" y="995304"/>
                  <a:pt x="139024" y="1027167"/>
                  <a:pt x="119269" y="1046922"/>
                </a:cubicBezTo>
                <a:lnTo>
                  <a:pt x="53008" y="1113183"/>
                </a:lnTo>
                <a:cubicBezTo>
                  <a:pt x="53763" y="1115070"/>
                  <a:pt x="78653" y="1202527"/>
                  <a:pt x="106017" y="1205948"/>
                </a:cubicBezTo>
                <a:cubicBezTo>
                  <a:pt x="132679" y="1209281"/>
                  <a:pt x="159026" y="1197113"/>
                  <a:pt x="185530" y="1192696"/>
                </a:cubicBezTo>
                <a:cubicBezTo>
                  <a:pt x="198782" y="1188278"/>
                  <a:pt x="212792" y="1185690"/>
                  <a:pt x="225286" y="1179443"/>
                </a:cubicBezTo>
                <a:cubicBezTo>
                  <a:pt x="239532" y="1172320"/>
                  <a:pt x="249333" y="1155557"/>
                  <a:pt x="265043" y="1152939"/>
                </a:cubicBezTo>
                <a:cubicBezTo>
                  <a:pt x="330548" y="1142022"/>
                  <a:pt x="397565" y="1144104"/>
                  <a:pt x="463826" y="1139687"/>
                </a:cubicBezTo>
                <a:cubicBezTo>
                  <a:pt x="371060" y="1108766"/>
                  <a:pt x="393147" y="1139688"/>
                  <a:pt x="371060" y="1073426"/>
                </a:cubicBezTo>
                <a:cubicBezTo>
                  <a:pt x="375477" y="843722"/>
                  <a:pt x="384312" y="614060"/>
                  <a:pt x="384312" y="384313"/>
                </a:cubicBezTo>
                <a:cubicBezTo>
                  <a:pt x="384312" y="367188"/>
                  <a:pt x="361076" y="208403"/>
                  <a:pt x="357808" y="185530"/>
                </a:cubicBezTo>
                <a:cubicBezTo>
                  <a:pt x="388263" y="94164"/>
                  <a:pt x="364556" y="125772"/>
                  <a:pt x="410817" y="79513"/>
                </a:cubicBezTo>
                <a:cubicBezTo>
                  <a:pt x="389120" y="14422"/>
                  <a:pt x="413395" y="48893"/>
                  <a:pt x="331304" y="26504"/>
                </a:cubicBezTo>
                <a:cubicBezTo>
                  <a:pt x="304350" y="19153"/>
                  <a:pt x="251791" y="0"/>
                  <a:pt x="251791" y="0"/>
                </a:cubicBezTo>
                <a:cubicBezTo>
                  <a:pt x="35347" y="13528"/>
                  <a:pt x="53008" y="30922"/>
                  <a:pt x="26504" y="3975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7781E00-344F-4E1F-9B5E-EDB0A63BA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42" y="5578177"/>
            <a:ext cx="3505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149">
            <a:extLst>
              <a:ext uri="{FF2B5EF4-FFF2-40B4-BE49-F238E27FC236}">
                <a16:creationId xmlns:a16="http://schemas.microsoft.com/office/drawing/2014/main" id="{02D4B360-E89E-4261-A0A5-BF06752ED122}"/>
              </a:ext>
            </a:extLst>
          </p:cNvPr>
          <p:cNvSpPr/>
          <p:nvPr/>
        </p:nvSpPr>
        <p:spPr>
          <a:xfrm>
            <a:off x="6291492" y="5519489"/>
            <a:ext cx="463550" cy="1066800"/>
          </a:xfrm>
          <a:custGeom>
            <a:avLst/>
            <a:gdLst>
              <a:gd name="connsiteX0" fmla="*/ 26504 w 463826"/>
              <a:gd name="connsiteY0" fmla="*/ 39757 h 1209281"/>
              <a:gd name="connsiteX1" fmla="*/ 92765 w 463826"/>
              <a:gd name="connsiteY1" fmla="*/ 53009 h 1209281"/>
              <a:gd name="connsiteX2" fmla="*/ 132521 w 463826"/>
              <a:gd name="connsiteY2" fmla="*/ 132522 h 1209281"/>
              <a:gd name="connsiteX3" fmla="*/ 159026 w 463826"/>
              <a:gd name="connsiteY3" fmla="*/ 331304 h 1209281"/>
              <a:gd name="connsiteX4" fmla="*/ 145773 w 463826"/>
              <a:gd name="connsiteY4" fmla="*/ 967409 h 1209281"/>
              <a:gd name="connsiteX5" fmla="*/ 119269 w 463826"/>
              <a:gd name="connsiteY5" fmla="*/ 1046922 h 1209281"/>
              <a:gd name="connsiteX6" fmla="*/ 53008 w 463826"/>
              <a:gd name="connsiteY6" fmla="*/ 1113183 h 1209281"/>
              <a:gd name="connsiteX7" fmla="*/ 106017 w 463826"/>
              <a:gd name="connsiteY7" fmla="*/ 1205948 h 1209281"/>
              <a:gd name="connsiteX8" fmla="*/ 185530 w 463826"/>
              <a:gd name="connsiteY8" fmla="*/ 1192696 h 1209281"/>
              <a:gd name="connsiteX9" fmla="*/ 225286 w 463826"/>
              <a:gd name="connsiteY9" fmla="*/ 1179443 h 1209281"/>
              <a:gd name="connsiteX10" fmla="*/ 265043 w 463826"/>
              <a:gd name="connsiteY10" fmla="*/ 1152939 h 1209281"/>
              <a:gd name="connsiteX11" fmla="*/ 463826 w 463826"/>
              <a:gd name="connsiteY11" fmla="*/ 1139687 h 1209281"/>
              <a:gd name="connsiteX12" fmla="*/ 371060 w 463826"/>
              <a:gd name="connsiteY12" fmla="*/ 1073426 h 1209281"/>
              <a:gd name="connsiteX13" fmla="*/ 384312 w 463826"/>
              <a:gd name="connsiteY13" fmla="*/ 384313 h 1209281"/>
              <a:gd name="connsiteX14" fmla="*/ 357808 w 463826"/>
              <a:gd name="connsiteY14" fmla="*/ 185530 h 1209281"/>
              <a:gd name="connsiteX15" fmla="*/ 410817 w 463826"/>
              <a:gd name="connsiteY15" fmla="*/ 79513 h 1209281"/>
              <a:gd name="connsiteX16" fmla="*/ 331304 w 463826"/>
              <a:gd name="connsiteY16" fmla="*/ 26504 h 1209281"/>
              <a:gd name="connsiteX17" fmla="*/ 251791 w 463826"/>
              <a:gd name="connsiteY17" fmla="*/ 0 h 1209281"/>
              <a:gd name="connsiteX18" fmla="*/ 26504 w 463826"/>
              <a:gd name="connsiteY18" fmla="*/ 39757 h 120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3826" h="1209281">
                <a:moveTo>
                  <a:pt x="26504" y="39757"/>
                </a:moveTo>
                <a:cubicBezTo>
                  <a:pt x="0" y="48592"/>
                  <a:pt x="73208" y="41834"/>
                  <a:pt x="92765" y="53009"/>
                </a:cubicBezTo>
                <a:cubicBezTo>
                  <a:pt x="113921" y="65098"/>
                  <a:pt x="125719" y="112116"/>
                  <a:pt x="132521" y="132522"/>
                </a:cubicBezTo>
                <a:cubicBezTo>
                  <a:pt x="135788" y="155389"/>
                  <a:pt x="159026" y="314187"/>
                  <a:pt x="159026" y="331304"/>
                </a:cubicBezTo>
                <a:cubicBezTo>
                  <a:pt x="159026" y="543385"/>
                  <a:pt x="157537" y="755655"/>
                  <a:pt x="145773" y="967409"/>
                </a:cubicBezTo>
                <a:cubicBezTo>
                  <a:pt x="144223" y="995304"/>
                  <a:pt x="139024" y="1027167"/>
                  <a:pt x="119269" y="1046922"/>
                </a:cubicBezTo>
                <a:lnTo>
                  <a:pt x="53008" y="1113183"/>
                </a:lnTo>
                <a:cubicBezTo>
                  <a:pt x="53763" y="1115070"/>
                  <a:pt x="78653" y="1202527"/>
                  <a:pt x="106017" y="1205948"/>
                </a:cubicBezTo>
                <a:cubicBezTo>
                  <a:pt x="132679" y="1209281"/>
                  <a:pt x="159026" y="1197113"/>
                  <a:pt x="185530" y="1192696"/>
                </a:cubicBezTo>
                <a:cubicBezTo>
                  <a:pt x="198782" y="1188278"/>
                  <a:pt x="212792" y="1185690"/>
                  <a:pt x="225286" y="1179443"/>
                </a:cubicBezTo>
                <a:cubicBezTo>
                  <a:pt x="239532" y="1172320"/>
                  <a:pt x="249333" y="1155557"/>
                  <a:pt x="265043" y="1152939"/>
                </a:cubicBezTo>
                <a:cubicBezTo>
                  <a:pt x="330548" y="1142022"/>
                  <a:pt x="397565" y="1144104"/>
                  <a:pt x="463826" y="1139687"/>
                </a:cubicBezTo>
                <a:cubicBezTo>
                  <a:pt x="371060" y="1108766"/>
                  <a:pt x="393147" y="1139688"/>
                  <a:pt x="371060" y="1073426"/>
                </a:cubicBezTo>
                <a:cubicBezTo>
                  <a:pt x="375477" y="843722"/>
                  <a:pt x="384312" y="614060"/>
                  <a:pt x="384312" y="384313"/>
                </a:cubicBezTo>
                <a:cubicBezTo>
                  <a:pt x="384312" y="367188"/>
                  <a:pt x="361076" y="208403"/>
                  <a:pt x="357808" y="185530"/>
                </a:cubicBezTo>
                <a:cubicBezTo>
                  <a:pt x="388263" y="94164"/>
                  <a:pt x="364556" y="125772"/>
                  <a:pt x="410817" y="79513"/>
                </a:cubicBezTo>
                <a:cubicBezTo>
                  <a:pt x="389120" y="14422"/>
                  <a:pt x="413395" y="48893"/>
                  <a:pt x="331304" y="26504"/>
                </a:cubicBezTo>
                <a:cubicBezTo>
                  <a:pt x="304350" y="19153"/>
                  <a:pt x="251791" y="0"/>
                  <a:pt x="251791" y="0"/>
                </a:cubicBezTo>
                <a:cubicBezTo>
                  <a:pt x="35347" y="13528"/>
                  <a:pt x="53008" y="30922"/>
                  <a:pt x="26504" y="3975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reeform 109">
            <a:extLst>
              <a:ext uri="{FF2B5EF4-FFF2-40B4-BE49-F238E27FC236}">
                <a16:creationId xmlns:a16="http://schemas.microsoft.com/office/drawing/2014/main" id="{C3CBFE70-238C-4B12-9C90-B719C92F4172}"/>
              </a:ext>
            </a:extLst>
          </p:cNvPr>
          <p:cNvSpPr/>
          <p:nvPr/>
        </p:nvSpPr>
        <p:spPr>
          <a:xfrm>
            <a:off x="652692" y="5567114"/>
            <a:ext cx="463550" cy="990600"/>
          </a:xfrm>
          <a:custGeom>
            <a:avLst/>
            <a:gdLst>
              <a:gd name="connsiteX0" fmla="*/ 26504 w 463826"/>
              <a:gd name="connsiteY0" fmla="*/ 39757 h 1209281"/>
              <a:gd name="connsiteX1" fmla="*/ 92765 w 463826"/>
              <a:gd name="connsiteY1" fmla="*/ 53009 h 1209281"/>
              <a:gd name="connsiteX2" fmla="*/ 132521 w 463826"/>
              <a:gd name="connsiteY2" fmla="*/ 132522 h 1209281"/>
              <a:gd name="connsiteX3" fmla="*/ 159026 w 463826"/>
              <a:gd name="connsiteY3" fmla="*/ 331304 h 1209281"/>
              <a:gd name="connsiteX4" fmla="*/ 145773 w 463826"/>
              <a:gd name="connsiteY4" fmla="*/ 967409 h 1209281"/>
              <a:gd name="connsiteX5" fmla="*/ 119269 w 463826"/>
              <a:gd name="connsiteY5" fmla="*/ 1046922 h 1209281"/>
              <a:gd name="connsiteX6" fmla="*/ 53008 w 463826"/>
              <a:gd name="connsiteY6" fmla="*/ 1113183 h 1209281"/>
              <a:gd name="connsiteX7" fmla="*/ 106017 w 463826"/>
              <a:gd name="connsiteY7" fmla="*/ 1205948 h 1209281"/>
              <a:gd name="connsiteX8" fmla="*/ 185530 w 463826"/>
              <a:gd name="connsiteY8" fmla="*/ 1192696 h 1209281"/>
              <a:gd name="connsiteX9" fmla="*/ 225286 w 463826"/>
              <a:gd name="connsiteY9" fmla="*/ 1179443 h 1209281"/>
              <a:gd name="connsiteX10" fmla="*/ 265043 w 463826"/>
              <a:gd name="connsiteY10" fmla="*/ 1152939 h 1209281"/>
              <a:gd name="connsiteX11" fmla="*/ 463826 w 463826"/>
              <a:gd name="connsiteY11" fmla="*/ 1139687 h 1209281"/>
              <a:gd name="connsiteX12" fmla="*/ 371060 w 463826"/>
              <a:gd name="connsiteY12" fmla="*/ 1073426 h 1209281"/>
              <a:gd name="connsiteX13" fmla="*/ 384312 w 463826"/>
              <a:gd name="connsiteY13" fmla="*/ 384313 h 1209281"/>
              <a:gd name="connsiteX14" fmla="*/ 357808 w 463826"/>
              <a:gd name="connsiteY14" fmla="*/ 185530 h 1209281"/>
              <a:gd name="connsiteX15" fmla="*/ 410817 w 463826"/>
              <a:gd name="connsiteY15" fmla="*/ 79513 h 1209281"/>
              <a:gd name="connsiteX16" fmla="*/ 331304 w 463826"/>
              <a:gd name="connsiteY16" fmla="*/ 26504 h 1209281"/>
              <a:gd name="connsiteX17" fmla="*/ 251791 w 463826"/>
              <a:gd name="connsiteY17" fmla="*/ 0 h 1209281"/>
              <a:gd name="connsiteX18" fmla="*/ 26504 w 463826"/>
              <a:gd name="connsiteY18" fmla="*/ 39757 h 120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3826" h="1209281">
                <a:moveTo>
                  <a:pt x="26504" y="39757"/>
                </a:moveTo>
                <a:cubicBezTo>
                  <a:pt x="0" y="48592"/>
                  <a:pt x="73208" y="41834"/>
                  <a:pt x="92765" y="53009"/>
                </a:cubicBezTo>
                <a:cubicBezTo>
                  <a:pt x="113921" y="65098"/>
                  <a:pt x="125719" y="112116"/>
                  <a:pt x="132521" y="132522"/>
                </a:cubicBezTo>
                <a:cubicBezTo>
                  <a:pt x="135788" y="155389"/>
                  <a:pt x="159026" y="314187"/>
                  <a:pt x="159026" y="331304"/>
                </a:cubicBezTo>
                <a:cubicBezTo>
                  <a:pt x="159026" y="543385"/>
                  <a:pt x="157537" y="755655"/>
                  <a:pt x="145773" y="967409"/>
                </a:cubicBezTo>
                <a:cubicBezTo>
                  <a:pt x="144223" y="995304"/>
                  <a:pt x="139024" y="1027167"/>
                  <a:pt x="119269" y="1046922"/>
                </a:cubicBezTo>
                <a:lnTo>
                  <a:pt x="53008" y="1113183"/>
                </a:lnTo>
                <a:cubicBezTo>
                  <a:pt x="53763" y="1115070"/>
                  <a:pt x="78653" y="1202527"/>
                  <a:pt x="106017" y="1205948"/>
                </a:cubicBezTo>
                <a:cubicBezTo>
                  <a:pt x="132679" y="1209281"/>
                  <a:pt x="159026" y="1197113"/>
                  <a:pt x="185530" y="1192696"/>
                </a:cubicBezTo>
                <a:cubicBezTo>
                  <a:pt x="198782" y="1188278"/>
                  <a:pt x="212792" y="1185690"/>
                  <a:pt x="225286" y="1179443"/>
                </a:cubicBezTo>
                <a:cubicBezTo>
                  <a:pt x="239532" y="1172320"/>
                  <a:pt x="249333" y="1155557"/>
                  <a:pt x="265043" y="1152939"/>
                </a:cubicBezTo>
                <a:cubicBezTo>
                  <a:pt x="330548" y="1142022"/>
                  <a:pt x="397565" y="1144104"/>
                  <a:pt x="463826" y="1139687"/>
                </a:cubicBezTo>
                <a:cubicBezTo>
                  <a:pt x="371060" y="1108766"/>
                  <a:pt x="393147" y="1139688"/>
                  <a:pt x="371060" y="1073426"/>
                </a:cubicBezTo>
                <a:cubicBezTo>
                  <a:pt x="375477" y="843722"/>
                  <a:pt x="384312" y="614060"/>
                  <a:pt x="384312" y="384313"/>
                </a:cubicBezTo>
                <a:cubicBezTo>
                  <a:pt x="384312" y="367188"/>
                  <a:pt x="361076" y="208403"/>
                  <a:pt x="357808" y="185530"/>
                </a:cubicBezTo>
                <a:cubicBezTo>
                  <a:pt x="388263" y="94164"/>
                  <a:pt x="364556" y="125772"/>
                  <a:pt x="410817" y="79513"/>
                </a:cubicBezTo>
                <a:cubicBezTo>
                  <a:pt x="389120" y="14422"/>
                  <a:pt x="413395" y="48893"/>
                  <a:pt x="331304" y="26504"/>
                </a:cubicBezTo>
                <a:cubicBezTo>
                  <a:pt x="304350" y="19153"/>
                  <a:pt x="251791" y="0"/>
                  <a:pt x="251791" y="0"/>
                </a:cubicBezTo>
                <a:cubicBezTo>
                  <a:pt x="35347" y="13528"/>
                  <a:pt x="53008" y="30922"/>
                  <a:pt x="26504" y="3975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4" name="Group 102">
            <a:extLst>
              <a:ext uri="{FF2B5EF4-FFF2-40B4-BE49-F238E27FC236}">
                <a16:creationId xmlns:a16="http://schemas.microsoft.com/office/drawing/2014/main" id="{5EAE0F91-5463-4BC0-9EAF-C4A51D28D083}"/>
              </a:ext>
            </a:extLst>
          </p:cNvPr>
          <p:cNvGrpSpPr>
            <a:grpSpLocks/>
          </p:cNvGrpSpPr>
          <p:nvPr/>
        </p:nvGrpSpPr>
        <p:grpSpPr bwMode="auto">
          <a:xfrm>
            <a:off x="1466570" y="1002954"/>
            <a:ext cx="540874" cy="533400"/>
            <a:chOff x="2134232" y="5105400"/>
            <a:chExt cx="615194" cy="6096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FE07588-341E-4897-8D81-A798E148C319}"/>
                </a:ext>
              </a:extLst>
            </p:cNvPr>
            <p:cNvSpPr/>
            <p:nvPr/>
          </p:nvSpPr>
          <p:spPr>
            <a:xfrm>
              <a:off x="2133704" y="5105400"/>
              <a:ext cx="608499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E20E2287-1623-4559-833E-241C03BF0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789" y="5192486"/>
              <a:ext cx="588637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grpSp>
        <p:nvGrpSpPr>
          <p:cNvPr id="15" name="Group 212">
            <a:extLst>
              <a:ext uri="{FF2B5EF4-FFF2-40B4-BE49-F238E27FC236}">
                <a16:creationId xmlns:a16="http://schemas.microsoft.com/office/drawing/2014/main" id="{4B108DCB-8BA5-4384-95F9-8E387B449065}"/>
              </a:ext>
            </a:extLst>
          </p:cNvPr>
          <p:cNvGrpSpPr>
            <a:grpSpLocks/>
          </p:cNvGrpSpPr>
          <p:nvPr/>
        </p:nvGrpSpPr>
        <p:grpSpPr bwMode="auto">
          <a:xfrm>
            <a:off x="678706" y="1079151"/>
            <a:ext cx="559129" cy="788989"/>
            <a:chOff x="228600" y="4114797"/>
            <a:chExt cx="558800" cy="788989"/>
          </a:xfrm>
        </p:grpSpPr>
        <p:grpSp>
          <p:nvGrpSpPr>
            <p:cNvPr id="17" name="Group 99">
              <a:extLst>
                <a:ext uri="{FF2B5EF4-FFF2-40B4-BE49-F238E27FC236}">
                  <a16:creationId xmlns:a16="http://schemas.microsoft.com/office/drawing/2014/main" id="{22F9A0A5-1AB7-41BA-8A8E-DE08CA58AB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114797"/>
              <a:ext cx="558800" cy="381001"/>
              <a:chOff x="1371559" y="5181599"/>
              <a:chExt cx="638330" cy="45646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06A863E-83A4-445B-ACFD-6E9903D74714}"/>
                  </a:ext>
                </a:extLst>
              </p:cNvPr>
              <p:cNvSpPr/>
              <p:nvPr/>
            </p:nvSpPr>
            <p:spPr>
              <a:xfrm>
                <a:off x="1371559" y="5181603"/>
                <a:ext cx="608956" cy="4564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+mj-lt"/>
                </a:endParaRPr>
              </a:p>
            </p:txBody>
          </p:sp>
          <p:sp>
            <p:nvSpPr>
              <p:cNvPr id="25" name="TextBox 29">
                <a:extLst>
                  <a:ext uri="{FF2B5EF4-FFF2-40B4-BE49-F238E27FC236}">
                    <a16:creationId xmlns:a16="http://schemas.microsoft.com/office/drawing/2014/main" id="{80A76E88-84B2-4875-9E9F-3407930254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559" y="5181603"/>
                <a:ext cx="637954" cy="368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NAM</a:t>
                </a:r>
              </a:p>
            </p:txBody>
          </p:sp>
        </p:grpSp>
        <p:grpSp>
          <p:nvGrpSpPr>
            <p:cNvPr id="18" name="Group 125">
              <a:extLst>
                <a:ext uri="{FF2B5EF4-FFF2-40B4-BE49-F238E27FC236}">
                  <a16:creationId xmlns:a16="http://schemas.microsoft.com/office/drawing/2014/main" id="{04EFB955-719A-4982-9D99-0CE45D558A8F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34953" y="4476748"/>
              <a:ext cx="171349" cy="427038"/>
              <a:chOff x="5181757" y="5360760"/>
              <a:chExt cx="257024" cy="610054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C6F7177-2493-43ED-8D1B-5C67F3B12580}"/>
                  </a:ext>
                </a:extLst>
              </p:cNvPr>
              <p:cNvSpPr/>
              <p:nvPr/>
            </p:nvSpPr>
            <p:spPr bwMode="auto">
              <a:xfrm>
                <a:off x="5210316" y="5666921"/>
                <a:ext cx="228465" cy="151946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BCECD05-A5C8-45D0-93FE-A2964EA1178C}"/>
                  </a:ext>
                </a:extLst>
              </p:cNvPr>
              <p:cNvSpPr/>
              <p:nvPr/>
            </p:nvSpPr>
            <p:spPr bwMode="auto">
              <a:xfrm>
                <a:off x="5210316" y="5818867"/>
                <a:ext cx="228465" cy="15194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A74867A-1B5C-4BBF-B296-26B2814C51C0}"/>
                  </a:ext>
                </a:extLst>
              </p:cNvPr>
              <p:cNvSpPr/>
              <p:nvPr/>
            </p:nvSpPr>
            <p:spPr bwMode="auto">
              <a:xfrm>
                <a:off x="5210316" y="5360760"/>
                <a:ext cx="228465" cy="15194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F6D790D-9366-4AF7-9F7E-5B3B5B9D3E16}"/>
                  </a:ext>
                </a:extLst>
              </p:cNvPr>
              <p:cNvSpPr/>
              <p:nvPr/>
            </p:nvSpPr>
            <p:spPr bwMode="auto">
              <a:xfrm>
                <a:off x="5181757" y="5485493"/>
                <a:ext cx="228465" cy="15421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17C3BE-3C01-4830-A011-5D3E2469ECD0}"/>
              </a:ext>
            </a:extLst>
          </p:cNvPr>
          <p:cNvCxnSpPr/>
          <p:nvPr/>
        </p:nvCxnSpPr>
        <p:spPr bwMode="auto">
          <a:xfrm>
            <a:off x="1237506" y="12315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047DDEA-1958-496D-A3AE-8C6863E023A3}"/>
              </a:ext>
            </a:extLst>
          </p:cNvPr>
          <p:cNvSpPr/>
          <p:nvPr/>
        </p:nvSpPr>
        <p:spPr bwMode="auto">
          <a:xfrm rot="10800000">
            <a:off x="1443881" y="2298354"/>
            <a:ext cx="53498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30" name="TextBox 27">
            <a:extLst>
              <a:ext uri="{FF2B5EF4-FFF2-40B4-BE49-F238E27FC236}">
                <a16:creationId xmlns:a16="http://schemas.microsoft.com/office/drawing/2014/main" id="{FCCB458E-C15B-43CF-97F5-33BC1991E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706" y="2447579"/>
            <a:ext cx="51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cs typeface="Arial" charset="0"/>
              </a:rPr>
              <a:t>NAG</a:t>
            </a:r>
          </a:p>
        </p:txBody>
      </p:sp>
      <p:grpSp>
        <p:nvGrpSpPr>
          <p:cNvPr id="32" name="Group 99">
            <a:extLst>
              <a:ext uri="{FF2B5EF4-FFF2-40B4-BE49-F238E27FC236}">
                <a16:creationId xmlns:a16="http://schemas.microsoft.com/office/drawing/2014/main" id="{9F039C12-3B74-4E66-A42E-DA8D4099B0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18394" y="2374405"/>
            <a:ext cx="558800" cy="381149"/>
            <a:chOff x="1371559" y="5181599"/>
            <a:chExt cx="638330" cy="45646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215964-277A-40DD-BD1A-047541E778FF}"/>
                </a:ext>
              </a:extLst>
            </p:cNvPr>
            <p:cNvSpPr/>
            <p:nvPr/>
          </p:nvSpPr>
          <p:spPr>
            <a:xfrm>
              <a:off x="1415081" y="5158785"/>
              <a:ext cx="609315" cy="4562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39" name="TextBox 29">
              <a:extLst>
                <a:ext uri="{FF2B5EF4-FFF2-40B4-BE49-F238E27FC236}">
                  <a16:creationId xmlns:a16="http://schemas.microsoft.com/office/drawing/2014/main" id="{27759243-7967-427A-A455-0B4FFE711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415081" y="5158785"/>
              <a:ext cx="638330" cy="36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NAM</a:t>
              </a:r>
            </a:p>
          </p:txBody>
        </p:sp>
      </p:grpSp>
      <p:grpSp>
        <p:nvGrpSpPr>
          <p:cNvPr id="33" name="Group 125">
            <a:extLst>
              <a:ext uri="{FF2B5EF4-FFF2-40B4-BE49-F238E27FC236}">
                <a16:creationId xmlns:a16="http://schemas.microsoft.com/office/drawing/2014/main" id="{B2AC0B30-9A81-4DED-B557-4432724E1310}"/>
              </a:ext>
            </a:extLst>
          </p:cNvPr>
          <p:cNvGrpSpPr>
            <a:grpSpLocks/>
          </p:cNvGrpSpPr>
          <p:nvPr/>
        </p:nvGrpSpPr>
        <p:grpSpPr bwMode="auto">
          <a:xfrm>
            <a:off x="1080344" y="1947515"/>
            <a:ext cx="152400" cy="427037"/>
            <a:chOff x="5153025" y="5334000"/>
            <a:chExt cx="228600" cy="60981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7447903-BE33-4098-88A5-3816A20D09F7}"/>
                </a:ext>
              </a:extLst>
            </p:cNvPr>
            <p:cNvSpPr/>
            <p:nvPr/>
          </p:nvSpPr>
          <p:spPr bwMode="auto">
            <a:xfrm>
              <a:off x="5153025" y="5640041"/>
              <a:ext cx="228600" cy="15188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ECB4735-B48A-4759-A53E-821EAB23BDD5}"/>
                </a:ext>
              </a:extLst>
            </p:cNvPr>
            <p:cNvSpPr/>
            <p:nvPr/>
          </p:nvSpPr>
          <p:spPr bwMode="auto">
            <a:xfrm>
              <a:off x="5153025" y="5791929"/>
              <a:ext cx="228600" cy="151887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422EDF8-D477-4492-A498-C295DC325B63}"/>
                </a:ext>
              </a:extLst>
            </p:cNvPr>
            <p:cNvSpPr/>
            <p:nvPr/>
          </p:nvSpPr>
          <p:spPr bwMode="auto">
            <a:xfrm>
              <a:off x="5153025" y="5334000"/>
              <a:ext cx="228600" cy="15188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840ED84-7570-4587-888A-33CCB2021C73}"/>
                </a:ext>
              </a:extLst>
            </p:cNvPr>
            <p:cNvSpPr/>
            <p:nvPr/>
          </p:nvSpPr>
          <p:spPr bwMode="auto">
            <a:xfrm>
              <a:off x="5153025" y="5485887"/>
              <a:ext cx="228600" cy="15415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918710-7B00-4455-B579-9AA70B3748F0}"/>
              </a:ext>
            </a:extLst>
          </p:cNvPr>
          <p:cNvCxnSpPr/>
          <p:nvPr/>
        </p:nvCxnSpPr>
        <p:spPr>
          <a:xfrm rot="10800000">
            <a:off x="1245444" y="26031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130A77E-3A3C-4A54-8B3F-75E5D8CC5268}"/>
              </a:ext>
            </a:extLst>
          </p:cNvPr>
          <p:cNvCxnSpPr>
            <a:stCxn id="22" idx="0"/>
            <a:endCxn id="37" idx="1"/>
          </p:cNvCxnSpPr>
          <p:nvPr/>
        </p:nvCxnSpPr>
        <p:spPr>
          <a:xfrm>
            <a:off x="761262" y="1868140"/>
            <a:ext cx="341400" cy="201546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102">
            <a:extLst>
              <a:ext uri="{FF2B5EF4-FFF2-40B4-BE49-F238E27FC236}">
                <a16:creationId xmlns:a16="http://schemas.microsoft.com/office/drawing/2014/main" id="{BB4605FD-F2DD-4A14-952E-CA682B02B33D}"/>
              </a:ext>
            </a:extLst>
          </p:cNvPr>
          <p:cNvGrpSpPr>
            <a:grpSpLocks/>
          </p:cNvGrpSpPr>
          <p:nvPr/>
        </p:nvGrpSpPr>
        <p:grpSpPr bwMode="auto">
          <a:xfrm>
            <a:off x="3066770" y="1002954"/>
            <a:ext cx="540874" cy="533400"/>
            <a:chOff x="2134232" y="5105400"/>
            <a:chExt cx="615194" cy="6096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C4B5887-4651-47DD-8FE5-D3D46D0488CA}"/>
                </a:ext>
              </a:extLst>
            </p:cNvPr>
            <p:cNvSpPr/>
            <p:nvPr/>
          </p:nvSpPr>
          <p:spPr>
            <a:xfrm>
              <a:off x="2133704" y="5105400"/>
              <a:ext cx="608499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56" name="TextBox 27">
              <a:extLst>
                <a:ext uri="{FF2B5EF4-FFF2-40B4-BE49-F238E27FC236}">
                  <a16:creationId xmlns:a16="http://schemas.microsoft.com/office/drawing/2014/main" id="{576CC51C-7A0D-4EB2-92C4-FF50D29D2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789" y="5192486"/>
              <a:ext cx="588637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grpSp>
        <p:nvGrpSpPr>
          <p:cNvPr id="44" name="Group 212">
            <a:extLst>
              <a:ext uri="{FF2B5EF4-FFF2-40B4-BE49-F238E27FC236}">
                <a16:creationId xmlns:a16="http://schemas.microsoft.com/office/drawing/2014/main" id="{C932EAA6-263D-4189-8C87-42852A4273F2}"/>
              </a:ext>
            </a:extLst>
          </p:cNvPr>
          <p:cNvGrpSpPr>
            <a:grpSpLocks/>
          </p:cNvGrpSpPr>
          <p:nvPr/>
        </p:nvGrpSpPr>
        <p:grpSpPr bwMode="auto">
          <a:xfrm>
            <a:off x="2278906" y="1079151"/>
            <a:ext cx="559129" cy="788991"/>
            <a:chOff x="228600" y="4114797"/>
            <a:chExt cx="558800" cy="788991"/>
          </a:xfrm>
        </p:grpSpPr>
        <p:grpSp>
          <p:nvGrpSpPr>
            <p:cNvPr id="46" name="Group 99">
              <a:extLst>
                <a:ext uri="{FF2B5EF4-FFF2-40B4-BE49-F238E27FC236}">
                  <a16:creationId xmlns:a16="http://schemas.microsoft.com/office/drawing/2014/main" id="{863DBA4B-F0D3-4A68-A64C-32B54D048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114797"/>
              <a:ext cx="558800" cy="381001"/>
              <a:chOff x="1371559" y="5181599"/>
              <a:chExt cx="638330" cy="456461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78324E7-AECB-4996-91EF-3549ABCB533C}"/>
                  </a:ext>
                </a:extLst>
              </p:cNvPr>
              <p:cNvSpPr/>
              <p:nvPr/>
            </p:nvSpPr>
            <p:spPr>
              <a:xfrm>
                <a:off x="1371559" y="5181603"/>
                <a:ext cx="608956" cy="4564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+mj-lt"/>
                </a:endParaRPr>
              </a:p>
            </p:txBody>
          </p:sp>
          <p:sp>
            <p:nvSpPr>
              <p:cNvPr id="54" name="TextBox 29">
                <a:extLst>
                  <a:ext uri="{FF2B5EF4-FFF2-40B4-BE49-F238E27FC236}">
                    <a16:creationId xmlns:a16="http://schemas.microsoft.com/office/drawing/2014/main" id="{CE1CF044-5A63-4DE4-9E8B-C004F829AD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559" y="5181603"/>
                <a:ext cx="637954" cy="368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NAM</a:t>
                </a:r>
              </a:p>
            </p:txBody>
          </p:sp>
        </p:grpSp>
        <p:grpSp>
          <p:nvGrpSpPr>
            <p:cNvPr id="47" name="Group 125">
              <a:extLst>
                <a:ext uri="{FF2B5EF4-FFF2-40B4-BE49-F238E27FC236}">
                  <a16:creationId xmlns:a16="http://schemas.microsoft.com/office/drawing/2014/main" id="{A03D656E-4FE4-49EC-B87A-C46C942CC9D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53985" y="4459288"/>
              <a:ext cx="152310" cy="444500"/>
              <a:chOff x="5181757" y="5360760"/>
              <a:chExt cx="228465" cy="635000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5EE5027-7E20-46AE-95E7-6989ABF1182D}"/>
                  </a:ext>
                </a:extLst>
              </p:cNvPr>
              <p:cNvSpPr/>
              <p:nvPr/>
            </p:nvSpPr>
            <p:spPr bwMode="auto">
              <a:xfrm>
                <a:off x="5181757" y="5691867"/>
                <a:ext cx="228465" cy="15194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C1E3C72-05E7-43CF-A3AC-8FC3E005439B}"/>
                  </a:ext>
                </a:extLst>
              </p:cNvPr>
              <p:cNvSpPr/>
              <p:nvPr/>
            </p:nvSpPr>
            <p:spPr bwMode="auto">
              <a:xfrm>
                <a:off x="5181757" y="5843814"/>
                <a:ext cx="228465" cy="151946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7C83E8C-7851-4393-BD1C-6787884A1105}"/>
                  </a:ext>
                </a:extLst>
              </p:cNvPr>
              <p:cNvSpPr/>
              <p:nvPr/>
            </p:nvSpPr>
            <p:spPr bwMode="auto">
              <a:xfrm>
                <a:off x="5181757" y="5360760"/>
                <a:ext cx="228465" cy="15194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1567976-D8DB-4C20-B272-A9B4C5C361D2}"/>
                  </a:ext>
                </a:extLst>
              </p:cNvPr>
              <p:cNvSpPr/>
              <p:nvPr/>
            </p:nvSpPr>
            <p:spPr bwMode="auto">
              <a:xfrm>
                <a:off x="5181757" y="5485493"/>
                <a:ext cx="228465" cy="15421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19B414-CC84-4028-8693-76ABA5387F84}"/>
              </a:ext>
            </a:extLst>
          </p:cNvPr>
          <p:cNvCxnSpPr/>
          <p:nvPr/>
        </p:nvCxnSpPr>
        <p:spPr bwMode="auto">
          <a:xfrm>
            <a:off x="2837706" y="12315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739C285E-5819-4613-9229-312D56C3366B}"/>
              </a:ext>
            </a:extLst>
          </p:cNvPr>
          <p:cNvSpPr/>
          <p:nvPr/>
        </p:nvSpPr>
        <p:spPr bwMode="auto">
          <a:xfrm rot="10800000">
            <a:off x="3072656" y="2298354"/>
            <a:ext cx="53498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59" name="TextBox 27">
            <a:extLst>
              <a:ext uri="{FF2B5EF4-FFF2-40B4-BE49-F238E27FC236}">
                <a16:creationId xmlns:a16="http://schemas.microsoft.com/office/drawing/2014/main" id="{EB8E5FA4-1645-4A3C-9800-967204E3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356" y="2447579"/>
            <a:ext cx="51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cs typeface="Arial" charset="0"/>
              </a:rPr>
              <a:t>NAG</a:t>
            </a:r>
          </a:p>
        </p:txBody>
      </p:sp>
      <p:grpSp>
        <p:nvGrpSpPr>
          <p:cNvPr id="61" name="Group 99">
            <a:extLst>
              <a:ext uri="{FF2B5EF4-FFF2-40B4-BE49-F238E27FC236}">
                <a16:creationId xmlns:a16="http://schemas.microsoft.com/office/drawing/2014/main" id="{4C133936-CCAB-4687-8C43-12756B47300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318594" y="2374405"/>
            <a:ext cx="558800" cy="381149"/>
            <a:chOff x="1371559" y="5181599"/>
            <a:chExt cx="638330" cy="45646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82D6B12-82D6-4BDB-8D21-5C98A5F908B4}"/>
                </a:ext>
              </a:extLst>
            </p:cNvPr>
            <p:cNvSpPr/>
            <p:nvPr/>
          </p:nvSpPr>
          <p:spPr>
            <a:xfrm>
              <a:off x="1393320" y="5158785"/>
              <a:ext cx="609315" cy="4562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68" name="TextBox 29">
              <a:extLst>
                <a:ext uri="{FF2B5EF4-FFF2-40B4-BE49-F238E27FC236}">
                  <a16:creationId xmlns:a16="http://schemas.microsoft.com/office/drawing/2014/main" id="{D20C9FDC-F8DB-412A-85E1-2ADA7274D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393320" y="5158785"/>
              <a:ext cx="638330" cy="36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NAM</a:t>
              </a:r>
            </a:p>
          </p:txBody>
        </p:sp>
      </p:grpSp>
      <p:grpSp>
        <p:nvGrpSpPr>
          <p:cNvPr id="62" name="Group 125">
            <a:extLst>
              <a:ext uri="{FF2B5EF4-FFF2-40B4-BE49-F238E27FC236}">
                <a16:creationId xmlns:a16="http://schemas.microsoft.com/office/drawing/2014/main" id="{C40C5D1E-38C7-440E-B212-AFC3D33A3107}"/>
              </a:ext>
            </a:extLst>
          </p:cNvPr>
          <p:cNvGrpSpPr>
            <a:grpSpLocks/>
          </p:cNvGrpSpPr>
          <p:nvPr/>
        </p:nvGrpSpPr>
        <p:grpSpPr bwMode="auto">
          <a:xfrm>
            <a:off x="2699594" y="1947517"/>
            <a:ext cx="152400" cy="426886"/>
            <a:chOff x="5181600" y="5334000"/>
            <a:chExt cx="228600" cy="6096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3DFF1BA-17F9-4444-8E2C-25F8D7597502}"/>
                </a:ext>
              </a:extLst>
            </p:cNvPr>
            <p:cNvSpPr/>
            <p:nvPr/>
          </p:nvSpPr>
          <p:spPr bwMode="auto">
            <a:xfrm>
              <a:off x="5153025" y="5640041"/>
              <a:ext cx="228600" cy="15188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F65AC08-664A-48EE-B665-F98C9E807AEF}"/>
                </a:ext>
              </a:extLst>
            </p:cNvPr>
            <p:cNvSpPr/>
            <p:nvPr/>
          </p:nvSpPr>
          <p:spPr bwMode="auto">
            <a:xfrm>
              <a:off x="5153025" y="5791929"/>
              <a:ext cx="228600" cy="151887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7DFE222-EB4B-4E3F-AD83-4CD2025F6D4B}"/>
                </a:ext>
              </a:extLst>
            </p:cNvPr>
            <p:cNvSpPr/>
            <p:nvPr/>
          </p:nvSpPr>
          <p:spPr bwMode="auto">
            <a:xfrm>
              <a:off x="5153025" y="5334000"/>
              <a:ext cx="228600" cy="15188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1BD5B96-E14E-422D-A2DB-D48D91ECA5C9}"/>
                </a:ext>
              </a:extLst>
            </p:cNvPr>
            <p:cNvSpPr/>
            <p:nvPr/>
          </p:nvSpPr>
          <p:spPr bwMode="auto">
            <a:xfrm>
              <a:off x="5153025" y="5485887"/>
              <a:ext cx="228600" cy="15415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40407C6-E7BA-40A0-8228-29F4113CB9C8}"/>
              </a:ext>
            </a:extLst>
          </p:cNvPr>
          <p:cNvCxnSpPr/>
          <p:nvPr/>
        </p:nvCxnSpPr>
        <p:spPr>
          <a:xfrm rot="10800000">
            <a:off x="2845644" y="26031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25B5E36-4F45-41D7-83B4-C77B3A9EB583}"/>
              </a:ext>
            </a:extLst>
          </p:cNvPr>
          <p:cNvCxnSpPr>
            <a:stCxn id="51" idx="1"/>
            <a:endCxn id="66" idx="1"/>
          </p:cNvCxnSpPr>
          <p:nvPr/>
        </p:nvCxnSpPr>
        <p:spPr>
          <a:xfrm>
            <a:off x="2434388" y="1852565"/>
            <a:ext cx="268474" cy="217123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102">
            <a:extLst>
              <a:ext uri="{FF2B5EF4-FFF2-40B4-BE49-F238E27FC236}">
                <a16:creationId xmlns:a16="http://schemas.microsoft.com/office/drawing/2014/main" id="{AE1F2A45-C26C-43DA-8869-DCA32D55C7ED}"/>
              </a:ext>
            </a:extLst>
          </p:cNvPr>
          <p:cNvGrpSpPr>
            <a:grpSpLocks/>
          </p:cNvGrpSpPr>
          <p:nvPr/>
        </p:nvGrpSpPr>
        <p:grpSpPr bwMode="auto">
          <a:xfrm>
            <a:off x="4590770" y="1002954"/>
            <a:ext cx="540874" cy="533400"/>
            <a:chOff x="2134232" y="5105400"/>
            <a:chExt cx="615194" cy="6096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21F5B9E-A87E-4138-9BCF-7C03792DF3DB}"/>
                </a:ext>
              </a:extLst>
            </p:cNvPr>
            <p:cNvSpPr/>
            <p:nvPr/>
          </p:nvSpPr>
          <p:spPr>
            <a:xfrm>
              <a:off x="2133704" y="5105400"/>
              <a:ext cx="608499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85" name="TextBox 27">
              <a:extLst>
                <a:ext uri="{FF2B5EF4-FFF2-40B4-BE49-F238E27FC236}">
                  <a16:creationId xmlns:a16="http://schemas.microsoft.com/office/drawing/2014/main" id="{6E58F356-CD96-4E91-AD27-1062F6F94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789" y="5192486"/>
              <a:ext cx="588637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grpSp>
        <p:nvGrpSpPr>
          <p:cNvPr id="73" name="Group 212">
            <a:extLst>
              <a:ext uri="{FF2B5EF4-FFF2-40B4-BE49-F238E27FC236}">
                <a16:creationId xmlns:a16="http://schemas.microsoft.com/office/drawing/2014/main" id="{A5D75733-0CB2-46DC-B1D0-A4F0C817E26F}"/>
              </a:ext>
            </a:extLst>
          </p:cNvPr>
          <p:cNvGrpSpPr>
            <a:grpSpLocks/>
          </p:cNvGrpSpPr>
          <p:nvPr/>
        </p:nvGrpSpPr>
        <p:grpSpPr bwMode="auto">
          <a:xfrm>
            <a:off x="3802906" y="1079151"/>
            <a:ext cx="559129" cy="769939"/>
            <a:chOff x="228600" y="4114797"/>
            <a:chExt cx="558800" cy="769939"/>
          </a:xfrm>
        </p:grpSpPr>
        <p:grpSp>
          <p:nvGrpSpPr>
            <p:cNvPr id="75" name="Group 99">
              <a:extLst>
                <a:ext uri="{FF2B5EF4-FFF2-40B4-BE49-F238E27FC236}">
                  <a16:creationId xmlns:a16="http://schemas.microsoft.com/office/drawing/2014/main" id="{3BB914CF-4ECB-447D-86DB-4E40A96ED9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114797"/>
              <a:ext cx="558800" cy="381001"/>
              <a:chOff x="1371559" y="5181599"/>
              <a:chExt cx="638330" cy="456461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708556-3F4E-4FFD-A5DE-4A8F40F81726}"/>
                  </a:ext>
                </a:extLst>
              </p:cNvPr>
              <p:cNvSpPr/>
              <p:nvPr/>
            </p:nvSpPr>
            <p:spPr>
              <a:xfrm>
                <a:off x="1371559" y="5181603"/>
                <a:ext cx="608956" cy="4564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+mj-lt"/>
                </a:endParaRPr>
              </a:p>
            </p:txBody>
          </p:sp>
          <p:sp>
            <p:nvSpPr>
              <p:cNvPr id="83" name="TextBox 29">
                <a:extLst>
                  <a:ext uri="{FF2B5EF4-FFF2-40B4-BE49-F238E27FC236}">
                    <a16:creationId xmlns:a16="http://schemas.microsoft.com/office/drawing/2014/main" id="{6D796813-58D7-4896-8EF4-2589A1EA3E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559" y="5181603"/>
                <a:ext cx="637954" cy="368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NAM</a:t>
                </a:r>
              </a:p>
            </p:txBody>
          </p:sp>
        </p:grpSp>
        <p:grpSp>
          <p:nvGrpSpPr>
            <p:cNvPr id="76" name="Group 125">
              <a:extLst>
                <a:ext uri="{FF2B5EF4-FFF2-40B4-BE49-F238E27FC236}">
                  <a16:creationId xmlns:a16="http://schemas.microsoft.com/office/drawing/2014/main" id="{620A879C-F92E-4376-B1FE-0825A2F34BA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53985" y="4457698"/>
              <a:ext cx="152310" cy="427038"/>
              <a:chOff x="5181757" y="5387974"/>
              <a:chExt cx="228465" cy="610054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CD9A7A9-81C2-497A-A2DD-517A7516E61A}"/>
                  </a:ext>
                </a:extLst>
              </p:cNvPr>
              <p:cNvSpPr/>
              <p:nvPr/>
            </p:nvSpPr>
            <p:spPr bwMode="auto">
              <a:xfrm>
                <a:off x="5181757" y="5694136"/>
                <a:ext cx="228465" cy="151946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6C22769-AF93-4989-AF4B-E21DE212AA93}"/>
                  </a:ext>
                </a:extLst>
              </p:cNvPr>
              <p:cNvSpPr/>
              <p:nvPr/>
            </p:nvSpPr>
            <p:spPr bwMode="auto">
              <a:xfrm>
                <a:off x="5181757" y="5846081"/>
                <a:ext cx="228465" cy="15194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B8D822A-4798-4960-B7F7-55BAAB336657}"/>
                  </a:ext>
                </a:extLst>
              </p:cNvPr>
              <p:cNvSpPr/>
              <p:nvPr/>
            </p:nvSpPr>
            <p:spPr bwMode="auto">
              <a:xfrm>
                <a:off x="5181757" y="5387974"/>
                <a:ext cx="228465" cy="15194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138A3595-8BE5-4795-BAB1-C890209597EC}"/>
                  </a:ext>
                </a:extLst>
              </p:cNvPr>
              <p:cNvSpPr/>
              <p:nvPr/>
            </p:nvSpPr>
            <p:spPr bwMode="auto">
              <a:xfrm>
                <a:off x="5181757" y="5485493"/>
                <a:ext cx="228465" cy="15421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5E1EB58-F9A7-4120-B733-AB4A53AB0955}"/>
              </a:ext>
            </a:extLst>
          </p:cNvPr>
          <p:cNvCxnSpPr/>
          <p:nvPr/>
        </p:nvCxnSpPr>
        <p:spPr bwMode="auto">
          <a:xfrm>
            <a:off x="4361706" y="12315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D9C44E1F-EE84-475F-A35B-EC4831CF0DB5}"/>
              </a:ext>
            </a:extLst>
          </p:cNvPr>
          <p:cNvSpPr/>
          <p:nvPr/>
        </p:nvSpPr>
        <p:spPr bwMode="auto">
          <a:xfrm rot="10800000">
            <a:off x="4552270" y="2286257"/>
            <a:ext cx="53498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88" name="TextBox 27">
            <a:extLst>
              <a:ext uri="{FF2B5EF4-FFF2-40B4-BE49-F238E27FC236}">
                <a16:creationId xmlns:a16="http://schemas.microsoft.com/office/drawing/2014/main" id="{F89C7078-5547-4340-A9C0-5FC18B85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970" y="2435482"/>
            <a:ext cx="51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cs typeface="Arial" charset="0"/>
              </a:rPr>
              <a:t>NAG</a:t>
            </a:r>
          </a:p>
        </p:txBody>
      </p:sp>
      <p:grpSp>
        <p:nvGrpSpPr>
          <p:cNvPr id="90" name="Group 99">
            <a:extLst>
              <a:ext uri="{FF2B5EF4-FFF2-40B4-BE49-F238E27FC236}">
                <a16:creationId xmlns:a16="http://schemas.microsoft.com/office/drawing/2014/main" id="{15103914-354A-4206-B4C1-680EE5C0918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842594" y="2374405"/>
            <a:ext cx="558800" cy="381149"/>
            <a:chOff x="1371559" y="5181599"/>
            <a:chExt cx="638330" cy="456461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2188138-42BB-414E-B620-8920D369A1FB}"/>
                </a:ext>
              </a:extLst>
            </p:cNvPr>
            <p:cNvSpPr/>
            <p:nvPr/>
          </p:nvSpPr>
          <p:spPr>
            <a:xfrm>
              <a:off x="1371559" y="5179697"/>
              <a:ext cx="609315" cy="4562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97" name="TextBox 29">
              <a:extLst>
                <a:ext uri="{FF2B5EF4-FFF2-40B4-BE49-F238E27FC236}">
                  <a16:creationId xmlns:a16="http://schemas.microsoft.com/office/drawing/2014/main" id="{2644582F-F708-4880-B0F0-00146B895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371559" y="5179697"/>
              <a:ext cx="638330" cy="36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NAM</a:t>
              </a:r>
            </a:p>
          </p:txBody>
        </p:sp>
      </p:grpSp>
      <p:grpSp>
        <p:nvGrpSpPr>
          <p:cNvPr id="91" name="Group 125">
            <a:extLst>
              <a:ext uri="{FF2B5EF4-FFF2-40B4-BE49-F238E27FC236}">
                <a16:creationId xmlns:a16="http://schemas.microsoft.com/office/drawing/2014/main" id="{119F5CD8-53EE-4435-B273-5D9EAB90200B}"/>
              </a:ext>
            </a:extLst>
          </p:cNvPr>
          <p:cNvGrpSpPr>
            <a:grpSpLocks/>
          </p:cNvGrpSpPr>
          <p:nvPr/>
        </p:nvGrpSpPr>
        <p:grpSpPr bwMode="auto">
          <a:xfrm>
            <a:off x="4223594" y="1947517"/>
            <a:ext cx="152400" cy="426886"/>
            <a:chOff x="5181600" y="5334000"/>
            <a:chExt cx="228600" cy="609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ACC4E580-53C3-4267-8301-1A95631C0FE2}"/>
                </a:ext>
              </a:extLst>
            </p:cNvPr>
            <p:cNvSpPr/>
            <p:nvPr/>
          </p:nvSpPr>
          <p:spPr bwMode="auto">
            <a:xfrm>
              <a:off x="5181600" y="5612837"/>
              <a:ext cx="228600" cy="15188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FF4DBAD-F465-455C-87CC-2B720CCA617D}"/>
                </a:ext>
              </a:extLst>
            </p:cNvPr>
            <p:cNvSpPr/>
            <p:nvPr/>
          </p:nvSpPr>
          <p:spPr bwMode="auto">
            <a:xfrm>
              <a:off x="5181600" y="5764725"/>
              <a:ext cx="228600" cy="151887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737349E-1D7B-42DB-B869-48A34B00CCB6}"/>
                </a:ext>
              </a:extLst>
            </p:cNvPr>
            <p:cNvSpPr/>
            <p:nvPr/>
          </p:nvSpPr>
          <p:spPr bwMode="auto">
            <a:xfrm>
              <a:off x="5181600" y="5306796"/>
              <a:ext cx="228600" cy="15188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9C08D7D-6B9A-43DD-8596-C80CB3E0B8BE}"/>
                </a:ext>
              </a:extLst>
            </p:cNvPr>
            <p:cNvSpPr/>
            <p:nvPr/>
          </p:nvSpPr>
          <p:spPr bwMode="auto">
            <a:xfrm>
              <a:off x="5181600" y="5458683"/>
              <a:ext cx="228600" cy="15415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C38F231-9A18-40A7-95C7-ED60ECE1C449}"/>
              </a:ext>
            </a:extLst>
          </p:cNvPr>
          <p:cNvCxnSpPr/>
          <p:nvPr/>
        </p:nvCxnSpPr>
        <p:spPr>
          <a:xfrm rot="10800000">
            <a:off x="4369644" y="26031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D1441F3-88F5-41AA-96E3-455DE9632B2F}"/>
              </a:ext>
            </a:extLst>
          </p:cNvPr>
          <p:cNvCxnSpPr>
            <a:stCxn id="80" idx="1"/>
            <a:endCxn id="95" idx="4"/>
          </p:cNvCxnSpPr>
          <p:nvPr/>
        </p:nvCxnSpPr>
        <p:spPr>
          <a:xfrm>
            <a:off x="3958388" y="1833513"/>
            <a:ext cx="341406" cy="309266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2">
            <a:extLst>
              <a:ext uri="{FF2B5EF4-FFF2-40B4-BE49-F238E27FC236}">
                <a16:creationId xmlns:a16="http://schemas.microsoft.com/office/drawing/2014/main" id="{882A85F3-0F4B-45CC-94CD-8D7480B4CBC1}"/>
              </a:ext>
            </a:extLst>
          </p:cNvPr>
          <p:cNvGrpSpPr>
            <a:grpSpLocks/>
          </p:cNvGrpSpPr>
          <p:nvPr/>
        </p:nvGrpSpPr>
        <p:grpSpPr bwMode="auto">
          <a:xfrm>
            <a:off x="6114770" y="1002954"/>
            <a:ext cx="540874" cy="533400"/>
            <a:chOff x="2134232" y="5105400"/>
            <a:chExt cx="615194" cy="609600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69DEB09-C7AE-4236-8DCC-464B0FD4E1FB}"/>
                </a:ext>
              </a:extLst>
            </p:cNvPr>
            <p:cNvSpPr/>
            <p:nvPr/>
          </p:nvSpPr>
          <p:spPr>
            <a:xfrm>
              <a:off x="2133704" y="5105400"/>
              <a:ext cx="608499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14" name="TextBox 27">
              <a:extLst>
                <a:ext uri="{FF2B5EF4-FFF2-40B4-BE49-F238E27FC236}">
                  <a16:creationId xmlns:a16="http://schemas.microsoft.com/office/drawing/2014/main" id="{0E5EEBA9-37A2-4CDB-8CFE-E4B1BE24E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789" y="5192486"/>
              <a:ext cx="588637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grpSp>
        <p:nvGrpSpPr>
          <p:cNvPr id="102" name="Group 212">
            <a:extLst>
              <a:ext uri="{FF2B5EF4-FFF2-40B4-BE49-F238E27FC236}">
                <a16:creationId xmlns:a16="http://schemas.microsoft.com/office/drawing/2014/main" id="{B79C78BF-135E-4E15-A106-E18875071903}"/>
              </a:ext>
            </a:extLst>
          </p:cNvPr>
          <p:cNvGrpSpPr>
            <a:grpSpLocks/>
          </p:cNvGrpSpPr>
          <p:nvPr/>
        </p:nvGrpSpPr>
        <p:grpSpPr bwMode="auto">
          <a:xfrm>
            <a:off x="5326906" y="1079151"/>
            <a:ext cx="559129" cy="788991"/>
            <a:chOff x="228600" y="4114797"/>
            <a:chExt cx="558800" cy="788991"/>
          </a:xfrm>
        </p:grpSpPr>
        <p:grpSp>
          <p:nvGrpSpPr>
            <p:cNvPr id="104" name="Group 99">
              <a:extLst>
                <a:ext uri="{FF2B5EF4-FFF2-40B4-BE49-F238E27FC236}">
                  <a16:creationId xmlns:a16="http://schemas.microsoft.com/office/drawing/2014/main" id="{DCDAA148-3E38-46F0-8BA8-9CD6CE84E0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114797"/>
              <a:ext cx="558800" cy="381001"/>
              <a:chOff x="1371559" y="5181599"/>
              <a:chExt cx="638330" cy="456461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DB2F1E6-106C-4B26-887F-6E014D6EE4B1}"/>
                  </a:ext>
                </a:extLst>
              </p:cNvPr>
              <p:cNvSpPr/>
              <p:nvPr/>
            </p:nvSpPr>
            <p:spPr>
              <a:xfrm>
                <a:off x="1371559" y="5181603"/>
                <a:ext cx="608956" cy="4564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+mj-lt"/>
                </a:endParaRPr>
              </a:p>
            </p:txBody>
          </p:sp>
          <p:sp>
            <p:nvSpPr>
              <p:cNvPr id="112" name="TextBox 29">
                <a:extLst>
                  <a:ext uri="{FF2B5EF4-FFF2-40B4-BE49-F238E27FC236}">
                    <a16:creationId xmlns:a16="http://schemas.microsoft.com/office/drawing/2014/main" id="{01235CBE-4300-4488-B79F-D9B9247D1E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559" y="5181603"/>
                <a:ext cx="637954" cy="368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NAM</a:t>
                </a:r>
              </a:p>
            </p:txBody>
          </p:sp>
        </p:grpSp>
        <p:grpSp>
          <p:nvGrpSpPr>
            <p:cNvPr id="105" name="Group 125">
              <a:extLst>
                <a:ext uri="{FF2B5EF4-FFF2-40B4-BE49-F238E27FC236}">
                  <a16:creationId xmlns:a16="http://schemas.microsoft.com/office/drawing/2014/main" id="{B4C6363C-3F8B-46B2-87A5-9AEB5C98975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53985" y="4459288"/>
              <a:ext cx="152310" cy="444500"/>
              <a:chOff x="5181757" y="5360760"/>
              <a:chExt cx="228465" cy="635000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8165F4BF-54E7-4267-8686-00ECF1D6D132}"/>
                  </a:ext>
                </a:extLst>
              </p:cNvPr>
              <p:cNvSpPr/>
              <p:nvPr/>
            </p:nvSpPr>
            <p:spPr bwMode="auto">
              <a:xfrm>
                <a:off x="5181757" y="5691867"/>
                <a:ext cx="228465" cy="15194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A0D5E281-4398-460D-8A25-CE1B6FC118B8}"/>
                  </a:ext>
                </a:extLst>
              </p:cNvPr>
              <p:cNvSpPr/>
              <p:nvPr/>
            </p:nvSpPr>
            <p:spPr bwMode="auto">
              <a:xfrm>
                <a:off x="5181757" y="5843814"/>
                <a:ext cx="228465" cy="151946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E019CEB6-F7A2-474D-816B-66B279FBCF4B}"/>
                  </a:ext>
                </a:extLst>
              </p:cNvPr>
              <p:cNvSpPr/>
              <p:nvPr/>
            </p:nvSpPr>
            <p:spPr bwMode="auto">
              <a:xfrm>
                <a:off x="5181757" y="5360760"/>
                <a:ext cx="228465" cy="15194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D57DEFC7-29B0-480C-B17C-09094AC8AF0E}"/>
                  </a:ext>
                </a:extLst>
              </p:cNvPr>
              <p:cNvSpPr/>
              <p:nvPr/>
            </p:nvSpPr>
            <p:spPr bwMode="auto">
              <a:xfrm>
                <a:off x="5181757" y="5485493"/>
                <a:ext cx="228465" cy="15421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16B8870-921F-4226-B013-D8558459FCDA}"/>
              </a:ext>
            </a:extLst>
          </p:cNvPr>
          <p:cNvCxnSpPr/>
          <p:nvPr/>
        </p:nvCxnSpPr>
        <p:spPr bwMode="auto">
          <a:xfrm>
            <a:off x="5885706" y="12315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D3337237-F904-46BA-B691-EC2533BA184F}"/>
              </a:ext>
            </a:extLst>
          </p:cNvPr>
          <p:cNvSpPr/>
          <p:nvPr/>
        </p:nvSpPr>
        <p:spPr bwMode="auto">
          <a:xfrm rot="10800000">
            <a:off x="6120656" y="2298354"/>
            <a:ext cx="53498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17" name="TextBox 27">
            <a:extLst>
              <a:ext uri="{FF2B5EF4-FFF2-40B4-BE49-F238E27FC236}">
                <a16:creationId xmlns:a16="http://schemas.microsoft.com/office/drawing/2014/main" id="{471B56DA-949C-411D-B275-C8AC5F869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356" y="2447579"/>
            <a:ext cx="51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cs typeface="Arial" charset="0"/>
              </a:rPr>
              <a:t>NAG</a:t>
            </a:r>
          </a:p>
        </p:txBody>
      </p:sp>
      <p:grpSp>
        <p:nvGrpSpPr>
          <p:cNvPr id="119" name="Group 99">
            <a:extLst>
              <a:ext uri="{FF2B5EF4-FFF2-40B4-BE49-F238E27FC236}">
                <a16:creationId xmlns:a16="http://schemas.microsoft.com/office/drawing/2014/main" id="{0409C548-23C2-42C8-8F17-1ABC36884FB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66594" y="2374405"/>
            <a:ext cx="558800" cy="381149"/>
            <a:chOff x="1371559" y="5181599"/>
            <a:chExt cx="638330" cy="45646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DDB588A-DA19-4030-9EAE-1D30A50B32E6}"/>
                </a:ext>
              </a:extLst>
            </p:cNvPr>
            <p:cNvSpPr/>
            <p:nvPr/>
          </p:nvSpPr>
          <p:spPr>
            <a:xfrm>
              <a:off x="1371559" y="5158785"/>
              <a:ext cx="609315" cy="4562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126" name="TextBox 29">
              <a:extLst>
                <a:ext uri="{FF2B5EF4-FFF2-40B4-BE49-F238E27FC236}">
                  <a16:creationId xmlns:a16="http://schemas.microsoft.com/office/drawing/2014/main" id="{B5772493-9A1F-4668-AE44-001855C90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371559" y="5158785"/>
              <a:ext cx="638330" cy="36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NAM</a:t>
              </a:r>
            </a:p>
          </p:txBody>
        </p:sp>
      </p:grpSp>
      <p:grpSp>
        <p:nvGrpSpPr>
          <p:cNvPr id="120" name="Group 125">
            <a:extLst>
              <a:ext uri="{FF2B5EF4-FFF2-40B4-BE49-F238E27FC236}">
                <a16:creationId xmlns:a16="http://schemas.microsoft.com/office/drawing/2014/main" id="{90000419-2F28-4574-8D9A-E57CE0DEEAEB}"/>
              </a:ext>
            </a:extLst>
          </p:cNvPr>
          <p:cNvGrpSpPr>
            <a:grpSpLocks/>
          </p:cNvGrpSpPr>
          <p:nvPr/>
        </p:nvGrpSpPr>
        <p:grpSpPr bwMode="auto">
          <a:xfrm>
            <a:off x="5747594" y="1947517"/>
            <a:ext cx="152400" cy="426886"/>
            <a:chOff x="5181600" y="5334000"/>
            <a:chExt cx="228600" cy="609600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A966BCB-BE9E-4CCC-AF15-C65B987219ED}"/>
                </a:ext>
              </a:extLst>
            </p:cNvPr>
            <p:cNvSpPr/>
            <p:nvPr/>
          </p:nvSpPr>
          <p:spPr bwMode="auto">
            <a:xfrm>
              <a:off x="5181600" y="5640041"/>
              <a:ext cx="228600" cy="151888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F38DBCA7-D088-4F2F-B9B7-3B4DD3C08BE3}"/>
                </a:ext>
              </a:extLst>
            </p:cNvPr>
            <p:cNvSpPr/>
            <p:nvPr/>
          </p:nvSpPr>
          <p:spPr bwMode="auto">
            <a:xfrm>
              <a:off x="5181600" y="5791929"/>
              <a:ext cx="228600" cy="151887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34EA3E3-839F-4B95-AAA5-CC1EC2610938}"/>
                </a:ext>
              </a:extLst>
            </p:cNvPr>
            <p:cNvSpPr/>
            <p:nvPr/>
          </p:nvSpPr>
          <p:spPr bwMode="auto">
            <a:xfrm>
              <a:off x="5181600" y="5334000"/>
              <a:ext cx="228600" cy="15188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E930462A-B445-45BE-8346-DA814ADBE9BE}"/>
                </a:ext>
              </a:extLst>
            </p:cNvPr>
            <p:cNvSpPr/>
            <p:nvPr/>
          </p:nvSpPr>
          <p:spPr bwMode="auto">
            <a:xfrm>
              <a:off x="5181600" y="5485887"/>
              <a:ext cx="228600" cy="15415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</p:grp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A41B82D-CF65-485F-A26A-606277AC9FD3}"/>
              </a:ext>
            </a:extLst>
          </p:cNvPr>
          <p:cNvCxnSpPr/>
          <p:nvPr/>
        </p:nvCxnSpPr>
        <p:spPr>
          <a:xfrm rot="10800000">
            <a:off x="5893644" y="26031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776C63B-CD39-4F13-9402-4825562CC764}"/>
              </a:ext>
            </a:extLst>
          </p:cNvPr>
          <p:cNvCxnSpPr>
            <a:stCxn id="109" idx="1"/>
            <a:endCxn id="124" idx="1"/>
          </p:cNvCxnSpPr>
          <p:nvPr/>
        </p:nvCxnSpPr>
        <p:spPr>
          <a:xfrm>
            <a:off x="5482388" y="1852565"/>
            <a:ext cx="287524" cy="217123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A0A9E92-0AB0-4BAD-8B62-7BF368C3BC6A}"/>
              </a:ext>
            </a:extLst>
          </p:cNvPr>
          <p:cNvCxnSpPr/>
          <p:nvPr/>
        </p:nvCxnSpPr>
        <p:spPr>
          <a:xfrm>
            <a:off x="2007444" y="12315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DAAD13E-BE92-4D6C-995C-C50E6CD399AD}"/>
              </a:ext>
            </a:extLst>
          </p:cNvPr>
          <p:cNvCxnSpPr/>
          <p:nvPr/>
        </p:nvCxnSpPr>
        <p:spPr>
          <a:xfrm flipH="1">
            <a:off x="1931244" y="2603154"/>
            <a:ext cx="381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48F4F2DF-1950-4461-853C-9A48BA41821F}"/>
              </a:ext>
            </a:extLst>
          </p:cNvPr>
          <p:cNvCxnSpPr>
            <a:stCxn id="97" idx="1"/>
          </p:cNvCxnSpPr>
          <p:nvPr/>
        </p:nvCxnSpPr>
        <p:spPr>
          <a:xfrm flipH="1">
            <a:off x="3607644" y="2601567"/>
            <a:ext cx="234950" cy="158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F348C11D-CFC1-4A2A-A48D-B65C2080BC9E}"/>
              </a:ext>
            </a:extLst>
          </p:cNvPr>
          <p:cNvCxnSpPr/>
          <p:nvPr/>
        </p:nvCxnSpPr>
        <p:spPr>
          <a:xfrm flipH="1">
            <a:off x="3607644" y="1229967"/>
            <a:ext cx="234950" cy="158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C6CBDFD-FEE5-4103-96F3-67093B50FACA}"/>
              </a:ext>
            </a:extLst>
          </p:cNvPr>
          <p:cNvCxnSpPr/>
          <p:nvPr/>
        </p:nvCxnSpPr>
        <p:spPr>
          <a:xfrm flipH="1">
            <a:off x="5131644" y="2603154"/>
            <a:ext cx="234950" cy="158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1B2D7166-EE0D-4A5A-A306-EA3FA4028F99}"/>
              </a:ext>
            </a:extLst>
          </p:cNvPr>
          <p:cNvCxnSpPr>
            <a:stCxn id="112" idx="1"/>
          </p:cNvCxnSpPr>
          <p:nvPr/>
        </p:nvCxnSpPr>
        <p:spPr>
          <a:xfrm flipH="1" flipV="1">
            <a:off x="5123706" y="1231554"/>
            <a:ext cx="203200" cy="158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02">
            <a:extLst>
              <a:ext uri="{FF2B5EF4-FFF2-40B4-BE49-F238E27FC236}">
                <a16:creationId xmlns:a16="http://schemas.microsoft.com/office/drawing/2014/main" id="{1D8A355E-99D4-4B17-8DF1-4CD4AF82AA53}"/>
              </a:ext>
            </a:extLst>
          </p:cNvPr>
          <p:cNvGrpSpPr>
            <a:grpSpLocks/>
          </p:cNvGrpSpPr>
          <p:nvPr/>
        </p:nvGrpSpPr>
        <p:grpSpPr bwMode="auto">
          <a:xfrm>
            <a:off x="7681632" y="1002954"/>
            <a:ext cx="540874" cy="533400"/>
            <a:chOff x="2134232" y="5105400"/>
            <a:chExt cx="615194" cy="6096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9BD10814-277A-46EC-AA35-CF069510C2FA}"/>
                </a:ext>
              </a:extLst>
            </p:cNvPr>
            <p:cNvSpPr/>
            <p:nvPr/>
          </p:nvSpPr>
          <p:spPr>
            <a:xfrm>
              <a:off x="2133705" y="5105400"/>
              <a:ext cx="608498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49" name="TextBox 27">
              <a:extLst>
                <a:ext uri="{FF2B5EF4-FFF2-40B4-BE49-F238E27FC236}">
                  <a16:creationId xmlns:a16="http://schemas.microsoft.com/office/drawing/2014/main" id="{5F548A64-E5EA-4545-810D-1E77ED3F2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789" y="5192486"/>
              <a:ext cx="588637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grpSp>
        <p:nvGrpSpPr>
          <p:cNvPr id="139" name="Group 99">
            <a:extLst>
              <a:ext uri="{FF2B5EF4-FFF2-40B4-BE49-F238E27FC236}">
                <a16:creationId xmlns:a16="http://schemas.microsoft.com/office/drawing/2014/main" id="{DEBD08FF-2CDA-4A09-9408-08C27CE8CEC6}"/>
              </a:ext>
            </a:extLst>
          </p:cNvPr>
          <p:cNvGrpSpPr>
            <a:grpSpLocks/>
          </p:cNvGrpSpPr>
          <p:nvPr/>
        </p:nvGrpSpPr>
        <p:grpSpPr bwMode="auto">
          <a:xfrm>
            <a:off x="6893769" y="1079151"/>
            <a:ext cx="559129" cy="381001"/>
            <a:chOff x="1371559" y="5181599"/>
            <a:chExt cx="638330" cy="456461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CD4C43F2-89F2-4A20-9D59-987A63040AB8}"/>
                </a:ext>
              </a:extLst>
            </p:cNvPr>
            <p:cNvSpPr/>
            <p:nvPr/>
          </p:nvSpPr>
          <p:spPr>
            <a:xfrm>
              <a:off x="1371559" y="5181603"/>
              <a:ext cx="608956" cy="4564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147" name="TextBox 29">
              <a:extLst>
                <a:ext uri="{FF2B5EF4-FFF2-40B4-BE49-F238E27FC236}">
                  <a16:creationId xmlns:a16="http://schemas.microsoft.com/office/drawing/2014/main" id="{4182EAB9-AD7D-4D7D-A746-77B136662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559" y="5181603"/>
              <a:ext cx="637954" cy="368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NAM</a:t>
              </a:r>
            </a:p>
          </p:txBody>
        </p:sp>
      </p:grpSp>
      <p:grpSp>
        <p:nvGrpSpPr>
          <p:cNvPr id="140" name="Group 125">
            <a:extLst>
              <a:ext uri="{FF2B5EF4-FFF2-40B4-BE49-F238E27FC236}">
                <a16:creationId xmlns:a16="http://schemas.microsoft.com/office/drawing/2014/main" id="{4C5B1D09-AD01-43D3-AF84-035E0D578C3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919169" y="1441102"/>
            <a:ext cx="152400" cy="427038"/>
            <a:chOff x="5181757" y="5360760"/>
            <a:chExt cx="228465" cy="610054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4699926-0323-4176-B9D3-7FD6CE5DDAC7}"/>
                </a:ext>
              </a:extLst>
            </p:cNvPr>
            <p:cNvSpPr/>
            <p:nvPr/>
          </p:nvSpPr>
          <p:spPr bwMode="auto">
            <a:xfrm>
              <a:off x="5181757" y="5666921"/>
              <a:ext cx="228465" cy="15194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406A055D-D662-40A2-B54A-4878AD0AA7C9}"/>
                </a:ext>
              </a:extLst>
            </p:cNvPr>
            <p:cNvSpPr/>
            <p:nvPr/>
          </p:nvSpPr>
          <p:spPr bwMode="auto">
            <a:xfrm>
              <a:off x="5181757" y="5818867"/>
              <a:ext cx="228465" cy="151947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BD9B403-204A-42F1-AEBE-4274BD5B7326}"/>
                </a:ext>
              </a:extLst>
            </p:cNvPr>
            <p:cNvSpPr/>
            <p:nvPr/>
          </p:nvSpPr>
          <p:spPr bwMode="auto">
            <a:xfrm>
              <a:off x="5181757" y="5360760"/>
              <a:ext cx="228465" cy="1519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9B74782-BF6A-4A32-AE50-F6E52BED18EC}"/>
                </a:ext>
              </a:extLst>
            </p:cNvPr>
            <p:cNvSpPr/>
            <p:nvPr/>
          </p:nvSpPr>
          <p:spPr bwMode="auto">
            <a:xfrm>
              <a:off x="5181757" y="5485493"/>
              <a:ext cx="228465" cy="15421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</p:grp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D862439-A183-47A5-A22F-5BBBE2FC4F0B}"/>
              </a:ext>
            </a:extLst>
          </p:cNvPr>
          <p:cNvCxnSpPr/>
          <p:nvPr/>
        </p:nvCxnSpPr>
        <p:spPr bwMode="auto">
          <a:xfrm>
            <a:off x="7452569" y="12315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D3D69D2C-FEC2-4DC4-B9FE-5CB6197580DC}"/>
              </a:ext>
            </a:extLst>
          </p:cNvPr>
          <p:cNvSpPr/>
          <p:nvPr/>
        </p:nvSpPr>
        <p:spPr bwMode="auto">
          <a:xfrm rot="10800000">
            <a:off x="7687519" y="2279304"/>
            <a:ext cx="534987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52" name="TextBox 27">
            <a:extLst>
              <a:ext uri="{FF2B5EF4-FFF2-40B4-BE49-F238E27FC236}">
                <a16:creationId xmlns:a16="http://schemas.microsoft.com/office/drawing/2014/main" id="{698B8186-8EE6-4C94-B3F2-70DCBCE64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219" y="2428530"/>
            <a:ext cx="51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cs typeface="Arial" charset="0"/>
              </a:rPr>
              <a:t>NAG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F0E40A4A-3F7B-497E-A45B-47BCB0193D2C}"/>
              </a:ext>
            </a:extLst>
          </p:cNvPr>
          <p:cNvSpPr/>
          <p:nvPr/>
        </p:nvSpPr>
        <p:spPr bwMode="auto">
          <a:xfrm rot="10800000">
            <a:off x="6960444" y="2393604"/>
            <a:ext cx="533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161" name="TextBox 29">
            <a:extLst>
              <a:ext uri="{FF2B5EF4-FFF2-40B4-BE49-F238E27FC236}">
                <a16:creationId xmlns:a16="http://schemas.microsoft.com/office/drawing/2014/main" id="{CAA20792-AF6B-444B-BC17-3809D6687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044" y="2466629"/>
            <a:ext cx="55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cs typeface="Arial" charset="0"/>
              </a:rPr>
              <a:t>NAM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F221404C-EE16-4E07-85AB-A5DFA2796651}"/>
              </a:ext>
            </a:extLst>
          </p:cNvPr>
          <p:cNvSpPr/>
          <p:nvPr/>
        </p:nvSpPr>
        <p:spPr bwMode="auto">
          <a:xfrm>
            <a:off x="7316044" y="2161829"/>
            <a:ext cx="152400" cy="1063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9459D8A0-7CE0-472F-9566-61A4E2A85DE2}"/>
              </a:ext>
            </a:extLst>
          </p:cNvPr>
          <p:cNvSpPr/>
          <p:nvPr/>
        </p:nvSpPr>
        <p:spPr bwMode="auto">
          <a:xfrm>
            <a:off x="7316044" y="2268192"/>
            <a:ext cx="152400" cy="10636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E5E832B-0AAE-4029-9ADE-E03BCAF77DE1}"/>
              </a:ext>
            </a:extLst>
          </p:cNvPr>
          <p:cNvSpPr/>
          <p:nvPr/>
        </p:nvSpPr>
        <p:spPr bwMode="auto">
          <a:xfrm>
            <a:off x="7316044" y="1947517"/>
            <a:ext cx="152400" cy="1063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DAC124B6-C549-490C-95F8-C3ADD55F9C72}"/>
              </a:ext>
            </a:extLst>
          </p:cNvPr>
          <p:cNvSpPr/>
          <p:nvPr/>
        </p:nvSpPr>
        <p:spPr bwMode="auto">
          <a:xfrm>
            <a:off x="7316044" y="2053879"/>
            <a:ext cx="152400" cy="1079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293A4E93-04B1-4698-8484-AF9ABBE09C91}"/>
              </a:ext>
            </a:extLst>
          </p:cNvPr>
          <p:cNvCxnSpPr/>
          <p:nvPr/>
        </p:nvCxnSpPr>
        <p:spPr>
          <a:xfrm rot="10800000">
            <a:off x="7460506" y="26031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12D0ACD-7AD6-429A-8C04-4E05D02E2BD0}"/>
              </a:ext>
            </a:extLst>
          </p:cNvPr>
          <p:cNvCxnSpPr>
            <a:stCxn id="145" idx="0"/>
            <a:endCxn id="159" idx="2"/>
          </p:cNvCxnSpPr>
          <p:nvPr/>
        </p:nvCxnSpPr>
        <p:spPr>
          <a:xfrm>
            <a:off x="6995369" y="1780827"/>
            <a:ext cx="320675" cy="327027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39DF0316-F4A1-44B7-ABF6-3465C17DBC6B}"/>
              </a:ext>
            </a:extLst>
          </p:cNvPr>
          <p:cNvCxnSpPr/>
          <p:nvPr/>
        </p:nvCxnSpPr>
        <p:spPr>
          <a:xfrm rot="10800000">
            <a:off x="6698506" y="26031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8C0492F-71F1-484C-975D-435D94CB79C9}"/>
              </a:ext>
            </a:extLst>
          </p:cNvPr>
          <p:cNvCxnSpPr/>
          <p:nvPr/>
        </p:nvCxnSpPr>
        <p:spPr>
          <a:xfrm rot="10800000">
            <a:off x="6622306" y="12315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Title 1">
            <a:extLst>
              <a:ext uri="{FF2B5EF4-FFF2-40B4-BE49-F238E27FC236}">
                <a16:creationId xmlns:a16="http://schemas.microsoft.com/office/drawing/2014/main" id="{038C0F0E-1B84-46B2-8962-C24749D0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433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Peptidoglycan</a:t>
            </a:r>
          </a:p>
        </p:txBody>
      </p:sp>
      <p:grpSp>
        <p:nvGrpSpPr>
          <p:cNvPr id="166" name="Group 125">
            <a:extLst>
              <a:ext uri="{FF2B5EF4-FFF2-40B4-BE49-F238E27FC236}">
                <a16:creationId xmlns:a16="http://schemas.microsoft.com/office/drawing/2014/main" id="{4C5B1D09-AD01-43D3-AF84-035E0D578C3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191077" y="2780928"/>
            <a:ext cx="152400" cy="427038"/>
            <a:chOff x="5181757" y="5360760"/>
            <a:chExt cx="228465" cy="610054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24699926-0323-4176-B9D3-7FD6CE5DDAC7}"/>
                </a:ext>
              </a:extLst>
            </p:cNvPr>
            <p:cNvSpPr/>
            <p:nvPr/>
          </p:nvSpPr>
          <p:spPr bwMode="auto">
            <a:xfrm>
              <a:off x="5181757" y="5666921"/>
              <a:ext cx="228465" cy="15194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406A055D-D662-40A2-B54A-4878AD0AA7C9}"/>
                </a:ext>
              </a:extLst>
            </p:cNvPr>
            <p:cNvSpPr/>
            <p:nvPr/>
          </p:nvSpPr>
          <p:spPr bwMode="auto">
            <a:xfrm>
              <a:off x="5181757" y="5818867"/>
              <a:ext cx="228465" cy="151947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4BD9B403-204A-42F1-AEBE-4274BD5B7326}"/>
                </a:ext>
              </a:extLst>
            </p:cNvPr>
            <p:cNvSpPr/>
            <p:nvPr/>
          </p:nvSpPr>
          <p:spPr bwMode="auto">
            <a:xfrm>
              <a:off x="5181757" y="5360760"/>
              <a:ext cx="228465" cy="1519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59B74782-BF6A-4A32-AE50-F6E52BED18EC}"/>
                </a:ext>
              </a:extLst>
            </p:cNvPr>
            <p:cNvSpPr/>
            <p:nvPr/>
          </p:nvSpPr>
          <p:spPr bwMode="auto">
            <a:xfrm>
              <a:off x="5181757" y="5485493"/>
              <a:ext cx="228465" cy="15421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</p:grpSp>
      <p:sp>
        <p:nvSpPr>
          <p:cNvPr id="171" name="Oval 170">
            <a:extLst>
              <a:ext uri="{FF2B5EF4-FFF2-40B4-BE49-F238E27FC236}">
                <a16:creationId xmlns:a16="http://schemas.microsoft.com/office/drawing/2014/main" id="{F221404C-EE16-4E07-85AB-A5DFA2796651}"/>
              </a:ext>
            </a:extLst>
          </p:cNvPr>
          <p:cNvSpPr/>
          <p:nvPr/>
        </p:nvSpPr>
        <p:spPr bwMode="auto">
          <a:xfrm>
            <a:off x="7587952" y="3501655"/>
            <a:ext cx="152400" cy="1063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9459D8A0-7CE0-472F-9566-61A4E2A85DE2}"/>
              </a:ext>
            </a:extLst>
          </p:cNvPr>
          <p:cNvSpPr/>
          <p:nvPr/>
        </p:nvSpPr>
        <p:spPr bwMode="auto">
          <a:xfrm>
            <a:off x="7587952" y="3608018"/>
            <a:ext cx="152400" cy="10636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EE5E832B-0AAE-4029-9ADE-E03BCAF77DE1}"/>
              </a:ext>
            </a:extLst>
          </p:cNvPr>
          <p:cNvSpPr/>
          <p:nvPr/>
        </p:nvSpPr>
        <p:spPr bwMode="auto">
          <a:xfrm>
            <a:off x="7587952" y="3287343"/>
            <a:ext cx="152400" cy="1063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DAC124B6-C549-490C-95F8-C3ADD55F9C72}"/>
              </a:ext>
            </a:extLst>
          </p:cNvPr>
          <p:cNvSpPr/>
          <p:nvPr/>
        </p:nvSpPr>
        <p:spPr bwMode="auto">
          <a:xfrm>
            <a:off x="7587952" y="3393705"/>
            <a:ext cx="152400" cy="1079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012D0ACD-7AD6-429A-8C04-4E05D02E2BD0}"/>
              </a:ext>
            </a:extLst>
          </p:cNvPr>
          <p:cNvCxnSpPr>
            <a:stCxn id="170" idx="0"/>
            <a:endCxn id="174" idx="2"/>
          </p:cNvCxnSpPr>
          <p:nvPr/>
        </p:nvCxnSpPr>
        <p:spPr>
          <a:xfrm>
            <a:off x="7267277" y="3120653"/>
            <a:ext cx="320675" cy="327027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25">
            <a:extLst>
              <a:ext uri="{FF2B5EF4-FFF2-40B4-BE49-F238E27FC236}">
                <a16:creationId xmlns:a16="http://schemas.microsoft.com/office/drawing/2014/main" id="{4C5B1D09-AD01-43D3-AF84-035E0D578C3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580112" y="2780928"/>
            <a:ext cx="152400" cy="427038"/>
            <a:chOff x="5181757" y="5360760"/>
            <a:chExt cx="228465" cy="610054"/>
          </a:xfrm>
        </p:grpSpPr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24699926-0323-4176-B9D3-7FD6CE5DDAC7}"/>
                </a:ext>
              </a:extLst>
            </p:cNvPr>
            <p:cNvSpPr/>
            <p:nvPr/>
          </p:nvSpPr>
          <p:spPr bwMode="auto">
            <a:xfrm>
              <a:off x="5181757" y="5666921"/>
              <a:ext cx="228465" cy="15194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406A055D-D662-40A2-B54A-4878AD0AA7C9}"/>
                </a:ext>
              </a:extLst>
            </p:cNvPr>
            <p:cNvSpPr/>
            <p:nvPr/>
          </p:nvSpPr>
          <p:spPr bwMode="auto">
            <a:xfrm>
              <a:off x="5181757" y="5818867"/>
              <a:ext cx="228465" cy="151947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4BD9B403-204A-42F1-AEBE-4274BD5B7326}"/>
                </a:ext>
              </a:extLst>
            </p:cNvPr>
            <p:cNvSpPr/>
            <p:nvPr/>
          </p:nvSpPr>
          <p:spPr bwMode="auto">
            <a:xfrm>
              <a:off x="5181757" y="5360760"/>
              <a:ext cx="228465" cy="1519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9B74782-BF6A-4A32-AE50-F6E52BED18EC}"/>
                </a:ext>
              </a:extLst>
            </p:cNvPr>
            <p:cNvSpPr/>
            <p:nvPr/>
          </p:nvSpPr>
          <p:spPr bwMode="auto">
            <a:xfrm>
              <a:off x="5181757" y="5485493"/>
              <a:ext cx="228465" cy="15421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</p:grpSp>
      <p:sp>
        <p:nvSpPr>
          <p:cNvPr id="181" name="Oval 180">
            <a:extLst>
              <a:ext uri="{FF2B5EF4-FFF2-40B4-BE49-F238E27FC236}">
                <a16:creationId xmlns:a16="http://schemas.microsoft.com/office/drawing/2014/main" id="{F221404C-EE16-4E07-85AB-A5DFA2796651}"/>
              </a:ext>
            </a:extLst>
          </p:cNvPr>
          <p:cNvSpPr/>
          <p:nvPr/>
        </p:nvSpPr>
        <p:spPr bwMode="auto">
          <a:xfrm>
            <a:off x="5976987" y="3501655"/>
            <a:ext cx="152400" cy="1063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9459D8A0-7CE0-472F-9566-61A4E2A85DE2}"/>
              </a:ext>
            </a:extLst>
          </p:cNvPr>
          <p:cNvSpPr/>
          <p:nvPr/>
        </p:nvSpPr>
        <p:spPr bwMode="auto">
          <a:xfrm>
            <a:off x="5976987" y="3608018"/>
            <a:ext cx="152400" cy="10636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EE5E832B-0AAE-4029-9ADE-E03BCAF77DE1}"/>
              </a:ext>
            </a:extLst>
          </p:cNvPr>
          <p:cNvSpPr/>
          <p:nvPr/>
        </p:nvSpPr>
        <p:spPr bwMode="auto">
          <a:xfrm>
            <a:off x="5976987" y="3287343"/>
            <a:ext cx="152400" cy="1063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DAC124B6-C549-490C-95F8-C3ADD55F9C72}"/>
              </a:ext>
            </a:extLst>
          </p:cNvPr>
          <p:cNvSpPr/>
          <p:nvPr/>
        </p:nvSpPr>
        <p:spPr bwMode="auto">
          <a:xfrm>
            <a:off x="5976987" y="3393705"/>
            <a:ext cx="152400" cy="1079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012D0ACD-7AD6-429A-8C04-4E05D02E2BD0}"/>
              </a:ext>
            </a:extLst>
          </p:cNvPr>
          <p:cNvCxnSpPr>
            <a:stCxn id="180" idx="0"/>
            <a:endCxn id="184" idx="2"/>
          </p:cNvCxnSpPr>
          <p:nvPr/>
        </p:nvCxnSpPr>
        <p:spPr>
          <a:xfrm>
            <a:off x="5656312" y="3120653"/>
            <a:ext cx="320675" cy="327027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25">
            <a:extLst>
              <a:ext uri="{FF2B5EF4-FFF2-40B4-BE49-F238E27FC236}">
                <a16:creationId xmlns:a16="http://schemas.microsoft.com/office/drawing/2014/main" id="{4C5B1D09-AD01-43D3-AF84-035E0D578C3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067944" y="2780928"/>
            <a:ext cx="152400" cy="427038"/>
            <a:chOff x="5181757" y="5360760"/>
            <a:chExt cx="228465" cy="610054"/>
          </a:xfrm>
        </p:grpSpPr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24699926-0323-4176-B9D3-7FD6CE5DDAC7}"/>
                </a:ext>
              </a:extLst>
            </p:cNvPr>
            <p:cNvSpPr/>
            <p:nvPr/>
          </p:nvSpPr>
          <p:spPr bwMode="auto">
            <a:xfrm>
              <a:off x="5181757" y="5666921"/>
              <a:ext cx="228465" cy="15194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406A055D-D662-40A2-B54A-4878AD0AA7C9}"/>
                </a:ext>
              </a:extLst>
            </p:cNvPr>
            <p:cNvSpPr/>
            <p:nvPr/>
          </p:nvSpPr>
          <p:spPr bwMode="auto">
            <a:xfrm>
              <a:off x="5181757" y="5818867"/>
              <a:ext cx="228465" cy="151947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BD9B403-204A-42F1-AEBE-4274BD5B7326}"/>
                </a:ext>
              </a:extLst>
            </p:cNvPr>
            <p:cNvSpPr/>
            <p:nvPr/>
          </p:nvSpPr>
          <p:spPr bwMode="auto">
            <a:xfrm>
              <a:off x="5181757" y="5360760"/>
              <a:ext cx="228465" cy="1519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59B74782-BF6A-4A32-AE50-F6E52BED18EC}"/>
                </a:ext>
              </a:extLst>
            </p:cNvPr>
            <p:cNvSpPr/>
            <p:nvPr/>
          </p:nvSpPr>
          <p:spPr bwMode="auto">
            <a:xfrm>
              <a:off x="5181757" y="5485493"/>
              <a:ext cx="228465" cy="15421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</p:grpSp>
      <p:sp>
        <p:nvSpPr>
          <p:cNvPr id="191" name="Oval 190">
            <a:extLst>
              <a:ext uri="{FF2B5EF4-FFF2-40B4-BE49-F238E27FC236}">
                <a16:creationId xmlns:a16="http://schemas.microsoft.com/office/drawing/2014/main" id="{F221404C-EE16-4E07-85AB-A5DFA2796651}"/>
              </a:ext>
            </a:extLst>
          </p:cNvPr>
          <p:cNvSpPr/>
          <p:nvPr/>
        </p:nvSpPr>
        <p:spPr bwMode="auto">
          <a:xfrm>
            <a:off x="4464819" y="3501655"/>
            <a:ext cx="152400" cy="1063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9459D8A0-7CE0-472F-9566-61A4E2A85DE2}"/>
              </a:ext>
            </a:extLst>
          </p:cNvPr>
          <p:cNvSpPr/>
          <p:nvPr/>
        </p:nvSpPr>
        <p:spPr bwMode="auto">
          <a:xfrm>
            <a:off x="4464819" y="3608018"/>
            <a:ext cx="152400" cy="10636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EE5E832B-0AAE-4029-9ADE-E03BCAF77DE1}"/>
              </a:ext>
            </a:extLst>
          </p:cNvPr>
          <p:cNvSpPr/>
          <p:nvPr/>
        </p:nvSpPr>
        <p:spPr bwMode="auto">
          <a:xfrm>
            <a:off x="4464819" y="3287343"/>
            <a:ext cx="152400" cy="1063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DAC124B6-C549-490C-95F8-C3ADD55F9C72}"/>
              </a:ext>
            </a:extLst>
          </p:cNvPr>
          <p:cNvSpPr/>
          <p:nvPr/>
        </p:nvSpPr>
        <p:spPr bwMode="auto">
          <a:xfrm>
            <a:off x="4464819" y="3393705"/>
            <a:ext cx="152400" cy="1079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012D0ACD-7AD6-429A-8C04-4E05D02E2BD0}"/>
              </a:ext>
            </a:extLst>
          </p:cNvPr>
          <p:cNvCxnSpPr>
            <a:stCxn id="190" idx="0"/>
            <a:endCxn id="194" idx="2"/>
          </p:cNvCxnSpPr>
          <p:nvPr/>
        </p:nvCxnSpPr>
        <p:spPr>
          <a:xfrm>
            <a:off x="4144144" y="3120653"/>
            <a:ext cx="320675" cy="327027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Group 125">
            <a:extLst>
              <a:ext uri="{FF2B5EF4-FFF2-40B4-BE49-F238E27FC236}">
                <a16:creationId xmlns:a16="http://schemas.microsoft.com/office/drawing/2014/main" id="{4C5B1D09-AD01-43D3-AF84-035E0D578C3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483769" y="2780928"/>
            <a:ext cx="152400" cy="427038"/>
            <a:chOff x="5181757" y="5360760"/>
            <a:chExt cx="228465" cy="610054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4699926-0323-4176-B9D3-7FD6CE5DDAC7}"/>
                </a:ext>
              </a:extLst>
            </p:cNvPr>
            <p:cNvSpPr/>
            <p:nvPr/>
          </p:nvSpPr>
          <p:spPr bwMode="auto">
            <a:xfrm>
              <a:off x="5181757" y="5666921"/>
              <a:ext cx="228465" cy="15194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406A055D-D662-40A2-B54A-4878AD0AA7C9}"/>
                </a:ext>
              </a:extLst>
            </p:cNvPr>
            <p:cNvSpPr/>
            <p:nvPr/>
          </p:nvSpPr>
          <p:spPr bwMode="auto">
            <a:xfrm>
              <a:off x="5181757" y="5818867"/>
              <a:ext cx="228465" cy="151947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BD9B403-204A-42F1-AEBE-4274BD5B7326}"/>
                </a:ext>
              </a:extLst>
            </p:cNvPr>
            <p:cNvSpPr/>
            <p:nvPr/>
          </p:nvSpPr>
          <p:spPr bwMode="auto">
            <a:xfrm>
              <a:off x="5181757" y="5360760"/>
              <a:ext cx="228465" cy="1519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59B74782-BF6A-4A32-AE50-F6E52BED18EC}"/>
                </a:ext>
              </a:extLst>
            </p:cNvPr>
            <p:cNvSpPr/>
            <p:nvPr/>
          </p:nvSpPr>
          <p:spPr bwMode="auto">
            <a:xfrm>
              <a:off x="5181757" y="5485493"/>
              <a:ext cx="228465" cy="15421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</p:grpSp>
      <p:sp>
        <p:nvSpPr>
          <p:cNvPr id="201" name="Oval 200">
            <a:extLst>
              <a:ext uri="{FF2B5EF4-FFF2-40B4-BE49-F238E27FC236}">
                <a16:creationId xmlns:a16="http://schemas.microsoft.com/office/drawing/2014/main" id="{F221404C-EE16-4E07-85AB-A5DFA2796651}"/>
              </a:ext>
            </a:extLst>
          </p:cNvPr>
          <p:cNvSpPr/>
          <p:nvPr/>
        </p:nvSpPr>
        <p:spPr bwMode="auto">
          <a:xfrm>
            <a:off x="2880644" y="3501655"/>
            <a:ext cx="152400" cy="1063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9459D8A0-7CE0-472F-9566-61A4E2A85DE2}"/>
              </a:ext>
            </a:extLst>
          </p:cNvPr>
          <p:cNvSpPr/>
          <p:nvPr/>
        </p:nvSpPr>
        <p:spPr bwMode="auto">
          <a:xfrm>
            <a:off x="2880644" y="3608018"/>
            <a:ext cx="152400" cy="10636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EE5E832B-0AAE-4029-9ADE-E03BCAF77DE1}"/>
              </a:ext>
            </a:extLst>
          </p:cNvPr>
          <p:cNvSpPr/>
          <p:nvPr/>
        </p:nvSpPr>
        <p:spPr bwMode="auto">
          <a:xfrm>
            <a:off x="2880644" y="3287343"/>
            <a:ext cx="152400" cy="1063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DAC124B6-C549-490C-95F8-C3ADD55F9C72}"/>
              </a:ext>
            </a:extLst>
          </p:cNvPr>
          <p:cNvSpPr/>
          <p:nvPr/>
        </p:nvSpPr>
        <p:spPr bwMode="auto">
          <a:xfrm>
            <a:off x="2880644" y="3393705"/>
            <a:ext cx="152400" cy="1079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012D0ACD-7AD6-429A-8C04-4E05D02E2BD0}"/>
              </a:ext>
            </a:extLst>
          </p:cNvPr>
          <p:cNvCxnSpPr>
            <a:stCxn id="200" idx="0"/>
            <a:endCxn id="204" idx="2"/>
          </p:cNvCxnSpPr>
          <p:nvPr/>
        </p:nvCxnSpPr>
        <p:spPr>
          <a:xfrm>
            <a:off x="2559969" y="3120653"/>
            <a:ext cx="320675" cy="327027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Group 125">
            <a:extLst>
              <a:ext uri="{FF2B5EF4-FFF2-40B4-BE49-F238E27FC236}">
                <a16:creationId xmlns:a16="http://schemas.microsoft.com/office/drawing/2014/main" id="{4C5B1D09-AD01-43D3-AF84-035E0D578C3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99592" y="2780928"/>
            <a:ext cx="152400" cy="427038"/>
            <a:chOff x="5181757" y="5360760"/>
            <a:chExt cx="228465" cy="610054"/>
          </a:xfrm>
        </p:grpSpPr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24699926-0323-4176-B9D3-7FD6CE5DDAC7}"/>
                </a:ext>
              </a:extLst>
            </p:cNvPr>
            <p:cNvSpPr/>
            <p:nvPr/>
          </p:nvSpPr>
          <p:spPr bwMode="auto">
            <a:xfrm>
              <a:off x="5181757" y="5666921"/>
              <a:ext cx="228465" cy="15194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406A055D-D662-40A2-B54A-4878AD0AA7C9}"/>
                </a:ext>
              </a:extLst>
            </p:cNvPr>
            <p:cNvSpPr/>
            <p:nvPr/>
          </p:nvSpPr>
          <p:spPr bwMode="auto">
            <a:xfrm>
              <a:off x="5181757" y="5818867"/>
              <a:ext cx="228465" cy="151947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4BD9B403-204A-42F1-AEBE-4274BD5B7326}"/>
                </a:ext>
              </a:extLst>
            </p:cNvPr>
            <p:cNvSpPr/>
            <p:nvPr/>
          </p:nvSpPr>
          <p:spPr bwMode="auto">
            <a:xfrm>
              <a:off x="5181757" y="5360760"/>
              <a:ext cx="228465" cy="1519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59B74782-BF6A-4A32-AE50-F6E52BED18EC}"/>
                </a:ext>
              </a:extLst>
            </p:cNvPr>
            <p:cNvSpPr/>
            <p:nvPr/>
          </p:nvSpPr>
          <p:spPr bwMode="auto">
            <a:xfrm>
              <a:off x="5181757" y="5485493"/>
              <a:ext cx="228465" cy="154214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</p:grpSp>
      <p:sp>
        <p:nvSpPr>
          <p:cNvPr id="211" name="Oval 210">
            <a:extLst>
              <a:ext uri="{FF2B5EF4-FFF2-40B4-BE49-F238E27FC236}">
                <a16:creationId xmlns:a16="http://schemas.microsoft.com/office/drawing/2014/main" id="{F221404C-EE16-4E07-85AB-A5DFA2796651}"/>
              </a:ext>
            </a:extLst>
          </p:cNvPr>
          <p:cNvSpPr/>
          <p:nvPr/>
        </p:nvSpPr>
        <p:spPr bwMode="auto">
          <a:xfrm>
            <a:off x="1296467" y="3501655"/>
            <a:ext cx="152400" cy="1063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9459D8A0-7CE0-472F-9566-61A4E2A85DE2}"/>
              </a:ext>
            </a:extLst>
          </p:cNvPr>
          <p:cNvSpPr/>
          <p:nvPr/>
        </p:nvSpPr>
        <p:spPr bwMode="auto">
          <a:xfrm>
            <a:off x="1296467" y="3608018"/>
            <a:ext cx="152400" cy="10636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EE5E832B-0AAE-4029-9ADE-E03BCAF77DE1}"/>
              </a:ext>
            </a:extLst>
          </p:cNvPr>
          <p:cNvSpPr/>
          <p:nvPr/>
        </p:nvSpPr>
        <p:spPr bwMode="auto">
          <a:xfrm>
            <a:off x="1296467" y="3287343"/>
            <a:ext cx="152400" cy="1063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DAC124B6-C549-490C-95F8-C3ADD55F9C72}"/>
              </a:ext>
            </a:extLst>
          </p:cNvPr>
          <p:cNvSpPr/>
          <p:nvPr/>
        </p:nvSpPr>
        <p:spPr bwMode="auto">
          <a:xfrm>
            <a:off x="1296467" y="3393705"/>
            <a:ext cx="152400" cy="1079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012D0ACD-7AD6-429A-8C04-4E05D02E2BD0}"/>
              </a:ext>
            </a:extLst>
          </p:cNvPr>
          <p:cNvCxnSpPr>
            <a:stCxn id="210" idx="0"/>
            <a:endCxn id="214" idx="2"/>
          </p:cNvCxnSpPr>
          <p:nvPr/>
        </p:nvCxnSpPr>
        <p:spPr>
          <a:xfrm>
            <a:off x="975792" y="3120653"/>
            <a:ext cx="320675" cy="327027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val 215">
            <a:extLst>
              <a:ext uri="{FF2B5EF4-FFF2-40B4-BE49-F238E27FC236}">
                <a16:creationId xmlns:a16="http://schemas.microsoft.com/office/drawing/2014/main" id="{7047DDEA-1958-496D-A3AE-8C6863E023A3}"/>
              </a:ext>
            </a:extLst>
          </p:cNvPr>
          <p:cNvSpPr/>
          <p:nvPr/>
        </p:nvSpPr>
        <p:spPr bwMode="auto">
          <a:xfrm rot="10800000">
            <a:off x="1897831" y="3664074"/>
            <a:ext cx="53498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17" name="TextBox 27">
            <a:extLst>
              <a:ext uri="{FF2B5EF4-FFF2-40B4-BE49-F238E27FC236}">
                <a16:creationId xmlns:a16="http://schemas.microsoft.com/office/drawing/2014/main" id="{FCCB458E-C15B-43CF-97F5-33BC1991E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656" y="3813299"/>
            <a:ext cx="51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cs typeface="Arial" charset="0"/>
              </a:rPr>
              <a:t>NAG</a:t>
            </a:r>
          </a:p>
        </p:txBody>
      </p:sp>
      <p:grpSp>
        <p:nvGrpSpPr>
          <p:cNvPr id="218" name="Group 99">
            <a:extLst>
              <a:ext uri="{FF2B5EF4-FFF2-40B4-BE49-F238E27FC236}">
                <a16:creationId xmlns:a16="http://schemas.microsoft.com/office/drawing/2014/main" id="{9F039C12-3B74-4E66-A42E-DA8D4099B0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172344" y="3740125"/>
            <a:ext cx="558800" cy="381149"/>
            <a:chOff x="1371559" y="5181599"/>
            <a:chExt cx="638330" cy="456461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D8215964-277A-40DD-BD1A-047541E778FF}"/>
                </a:ext>
              </a:extLst>
            </p:cNvPr>
            <p:cNvSpPr/>
            <p:nvPr/>
          </p:nvSpPr>
          <p:spPr>
            <a:xfrm>
              <a:off x="1415081" y="5158785"/>
              <a:ext cx="609315" cy="4562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220" name="TextBox 29">
              <a:extLst>
                <a:ext uri="{FF2B5EF4-FFF2-40B4-BE49-F238E27FC236}">
                  <a16:creationId xmlns:a16="http://schemas.microsoft.com/office/drawing/2014/main" id="{27759243-7967-427A-A455-0B4FFE711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415081" y="5158785"/>
              <a:ext cx="638330" cy="36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NAM</a:t>
              </a:r>
            </a:p>
          </p:txBody>
        </p:sp>
      </p:grp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F4918710-7B00-4455-B579-9AA70B3748F0}"/>
              </a:ext>
            </a:extLst>
          </p:cNvPr>
          <p:cNvCxnSpPr/>
          <p:nvPr/>
        </p:nvCxnSpPr>
        <p:spPr>
          <a:xfrm rot="10800000">
            <a:off x="1699394" y="396887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Oval 221">
            <a:extLst>
              <a:ext uri="{FF2B5EF4-FFF2-40B4-BE49-F238E27FC236}">
                <a16:creationId xmlns:a16="http://schemas.microsoft.com/office/drawing/2014/main" id="{739C285E-5819-4613-9229-312D56C3366B}"/>
              </a:ext>
            </a:extLst>
          </p:cNvPr>
          <p:cNvSpPr/>
          <p:nvPr/>
        </p:nvSpPr>
        <p:spPr bwMode="auto">
          <a:xfrm rot="10800000">
            <a:off x="3526606" y="3664074"/>
            <a:ext cx="53498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23" name="TextBox 27">
            <a:extLst>
              <a:ext uri="{FF2B5EF4-FFF2-40B4-BE49-F238E27FC236}">
                <a16:creationId xmlns:a16="http://schemas.microsoft.com/office/drawing/2014/main" id="{EB8E5FA4-1645-4A3C-9800-967204E3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306" y="3813299"/>
            <a:ext cx="51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cs typeface="Arial" charset="0"/>
              </a:rPr>
              <a:t>NAG</a:t>
            </a:r>
          </a:p>
        </p:txBody>
      </p:sp>
      <p:grpSp>
        <p:nvGrpSpPr>
          <p:cNvPr id="224" name="Group 99">
            <a:extLst>
              <a:ext uri="{FF2B5EF4-FFF2-40B4-BE49-F238E27FC236}">
                <a16:creationId xmlns:a16="http://schemas.microsoft.com/office/drawing/2014/main" id="{4C133936-CCAB-4687-8C43-12756B47300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772544" y="3740125"/>
            <a:ext cx="558800" cy="381149"/>
            <a:chOff x="1371559" y="5181599"/>
            <a:chExt cx="638330" cy="456461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382D6B12-82D6-4BDB-8D21-5C98A5F908B4}"/>
                </a:ext>
              </a:extLst>
            </p:cNvPr>
            <p:cNvSpPr/>
            <p:nvPr/>
          </p:nvSpPr>
          <p:spPr>
            <a:xfrm>
              <a:off x="1393320" y="5158785"/>
              <a:ext cx="609315" cy="4562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226" name="TextBox 29">
              <a:extLst>
                <a:ext uri="{FF2B5EF4-FFF2-40B4-BE49-F238E27FC236}">
                  <a16:creationId xmlns:a16="http://schemas.microsoft.com/office/drawing/2014/main" id="{D20C9FDC-F8DB-412A-85E1-2ADA7274D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393320" y="5158785"/>
              <a:ext cx="638330" cy="36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NAM</a:t>
              </a:r>
            </a:p>
          </p:txBody>
        </p:sp>
      </p:grp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F40407C6-E7BA-40A0-8228-29F4113CB9C8}"/>
              </a:ext>
            </a:extLst>
          </p:cNvPr>
          <p:cNvCxnSpPr/>
          <p:nvPr/>
        </p:nvCxnSpPr>
        <p:spPr>
          <a:xfrm rot="10800000">
            <a:off x="3299594" y="396887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Oval 227">
            <a:extLst>
              <a:ext uri="{FF2B5EF4-FFF2-40B4-BE49-F238E27FC236}">
                <a16:creationId xmlns:a16="http://schemas.microsoft.com/office/drawing/2014/main" id="{D9C44E1F-EE84-475F-A35B-EC4831CF0DB5}"/>
              </a:ext>
            </a:extLst>
          </p:cNvPr>
          <p:cNvSpPr/>
          <p:nvPr/>
        </p:nvSpPr>
        <p:spPr bwMode="auto">
          <a:xfrm rot="10800000">
            <a:off x="5006220" y="3651977"/>
            <a:ext cx="53498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29" name="TextBox 27">
            <a:extLst>
              <a:ext uri="{FF2B5EF4-FFF2-40B4-BE49-F238E27FC236}">
                <a16:creationId xmlns:a16="http://schemas.microsoft.com/office/drawing/2014/main" id="{F89C7078-5547-4340-A9C0-5FC18B85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920" y="3801202"/>
            <a:ext cx="51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cs typeface="Arial" charset="0"/>
              </a:rPr>
              <a:t>NAG</a:t>
            </a:r>
          </a:p>
        </p:txBody>
      </p:sp>
      <p:grpSp>
        <p:nvGrpSpPr>
          <p:cNvPr id="230" name="Group 99">
            <a:extLst>
              <a:ext uri="{FF2B5EF4-FFF2-40B4-BE49-F238E27FC236}">
                <a16:creationId xmlns:a16="http://schemas.microsoft.com/office/drawing/2014/main" id="{15103914-354A-4206-B4C1-680EE5C0918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296544" y="3740125"/>
            <a:ext cx="558800" cy="381149"/>
            <a:chOff x="1371559" y="5181599"/>
            <a:chExt cx="638330" cy="456461"/>
          </a:xfrm>
        </p:grpSpPr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C2188138-42BB-414E-B620-8920D369A1FB}"/>
                </a:ext>
              </a:extLst>
            </p:cNvPr>
            <p:cNvSpPr/>
            <p:nvPr/>
          </p:nvSpPr>
          <p:spPr>
            <a:xfrm>
              <a:off x="1371559" y="5179697"/>
              <a:ext cx="609315" cy="4562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232" name="TextBox 29">
              <a:extLst>
                <a:ext uri="{FF2B5EF4-FFF2-40B4-BE49-F238E27FC236}">
                  <a16:creationId xmlns:a16="http://schemas.microsoft.com/office/drawing/2014/main" id="{2644582F-F708-4880-B0F0-00146B895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371559" y="5179697"/>
              <a:ext cx="638330" cy="36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NAM</a:t>
              </a:r>
            </a:p>
          </p:txBody>
        </p:sp>
      </p:grp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AC38F231-9A18-40A7-95C7-ED60ECE1C449}"/>
              </a:ext>
            </a:extLst>
          </p:cNvPr>
          <p:cNvCxnSpPr/>
          <p:nvPr/>
        </p:nvCxnSpPr>
        <p:spPr>
          <a:xfrm rot="10800000">
            <a:off x="4823594" y="396887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Oval 233">
            <a:extLst>
              <a:ext uri="{FF2B5EF4-FFF2-40B4-BE49-F238E27FC236}">
                <a16:creationId xmlns:a16="http://schemas.microsoft.com/office/drawing/2014/main" id="{D3337237-F904-46BA-B691-EC2533BA184F}"/>
              </a:ext>
            </a:extLst>
          </p:cNvPr>
          <p:cNvSpPr/>
          <p:nvPr/>
        </p:nvSpPr>
        <p:spPr bwMode="auto">
          <a:xfrm rot="10800000">
            <a:off x="6574606" y="3664074"/>
            <a:ext cx="534988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35" name="TextBox 27">
            <a:extLst>
              <a:ext uri="{FF2B5EF4-FFF2-40B4-BE49-F238E27FC236}">
                <a16:creationId xmlns:a16="http://schemas.microsoft.com/office/drawing/2014/main" id="{471B56DA-949C-411D-B275-C8AC5F869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306" y="3813299"/>
            <a:ext cx="51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cs typeface="Arial" charset="0"/>
              </a:rPr>
              <a:t>NAG</a:t>
            </a:r>
          </a:p>
        </p:txBody>
      </p:sp>
      <p:grpSp>
        <p:nvGrpSpPr>
          <p:cNvPr id="236" name="Group 99">
            <a:extLst>
              <a:ext uri="{FF2B5EF4-FFF2-40B4-BE49-F238E27FC236}">
                <a16:creationId xmlns:a16="http://schemas.microsoft.com/office/drawing/2014/main" id="{0409C548-23C2-42C8-8F17-1ABC36884FB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820544" y="3740125"/>
            <a:ext cx="558800" cy="381149"/>
            <a:chOff x="1371559" y="5181599"/>
            <a:chExt cx="638330" cy="456461"/>
          </a:xfrm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7DDB588A-DA19-4030-9EAE-1D30A50B32E6}"/>
                </a:ext>
              </a:extLst>
            </p:cNvPr>
            <p:cNvSpPr/>
            <p:nvPr/>
          </p:nvSpPr>
          <p:spPr>
            <a:xfrm>
              <a:off x="1371559" y="5158785"/>
              <a:ext cx="609315" cy="4562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238" name="TextBox 29">
              <a:extLst>
                <a:ext uri="{FF2B5EF4-FFF2-40B4-BE49-F238E27FC236}">
                  <a16:creationId xmlns:a16="http://schemas.microsoft.com/office/drawing/2014/main" id="{B5772493-9A1F-4668-AE44-001855C90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371559" y="5158785"/>
              <a:ext cx="638330" cy="36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NAM</a:t>
              </a:r>
            </a:p>
          </p:txBody>
        </p:sp>
      </p:grp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0A41B82D-CF65-485F-A26A-606277AC9FD3}"/>
              </a:ext>
            </a:extLst>
          </p:cNvPr>
          <p:cNvCxnSpPr/>
          <p:nvPr/>
        </p:nvCxnSpPr>
        <p:spPr>
          <a:xfrm rot="10800000">
            <a:off x="6347594" y="396887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6DAAD13E-BE92-4D6C-995C-C50E6CD399AD}"/>
              </a:ext>
            </a:extLst>
          </p:cNvPr>
          <p:cNvCxnSpPr/>
          <p:nvPr/>
        </p:nvCxnSpPr>
        <p:spPr>
          <a:xfrm flipH="1">
            <a:off x="2385194" y="3968874"/>
            <a:ext cx="381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48F4F2DF-1950-4461-853C-9A48BA41821F}"/>
              </a:ext>
            </a:extLst>
          </p:cNvPr>
          <p:cNvCxnSpPr>
            <a:stCxn id="232" idx="1"/>
          </p:cNvCxnSpPr>
          <p:nvPr/>
        </p:nvCxnSpPr>
        <p:spPr>
          <a:xfrm flipH="1">
            <a:off x="4061594" y="3967287"/>
            <a:ext cx="234950" cy="158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3C6CBDFD-FEE5-4103-96F3-67093B50FACA}"/>
              </a:ext>
            </a:extLst>
          </p:cNvPr>
          <p:cNvCxnSpPr/>
          <p:nvPr/>
        </p:nvCxnSpPr>
        <p:spPr>
          <a:xfrm flipH="1">
            <a:off x="5585594" y="3968874"/>
            <a:ext cx="234950" cy="158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Oval 242">
            <a:extLst>
              <a:ext uri="{FF2B5EF4-FFF2-40B4-BE49-F238E27FC236}">
                <a16:creationId xmlns:a16="http://schemas.microsoft.com/office/drawing/2014/main" id="{D3D69D2C-FEC2-4DC4-B9FE-5CB6197580DC}"/>
              </a:ext>
            </a:extLst>
          </p:cNvPr>
          <p:cNvSpPr/>
          <p:nvPr/>
        </p:nvSpPr>
        <p:spPr bwMode="auto">
          <a:xfrm rot="10800000">
            <a:off x="8141469" y="3645024"/>
            <a:ext cx="534987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244" name="TextBox 27">
            <a:extLst>
              <a:ext uri="{FF2B5EF4-FFF2-40B4-BE49-F238E27FC236}">
                <a16:creationId xmlns:a16="http://schemas.microsoft.com/office/drawing/2014/main" id="{698B8186-8EE6-4C94-B3F2-70DCBCE64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169" y="3794250"/>
            <a:ext cx="51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cs typeface="Arial" charset="0"/>
              </a:rPr>
              <a:t>NAG</a:t>
            </a:r>
          </a:p>
        </p:txBody>
      </p:sp>
      <p:grpSp>
        <p:nvGrpSpPr>
          <p:cNvPr id="245" name="Group 99">
            <a:extLst>
              <a:ext uri="{FF2B5EF4-FFF2-40B4-BE49-F238E27FC236}">
                <a16:creationId xmlns:a16="http://schemas.microsoft.com/office/drawing/2014/main" id="{D51A8D91-982E-42D0-9EBE-63318F02193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388994" y="3740125"/>
            <a:ext cx="558800" cy="381149"/>
            <a:chOff x="1371559" y="5181599"/>
            <a:chExt cx="638330" cy="456461"/>
          </a:xfrm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F0E40A4A-3F7B-497E-A45B-47BCB0193D2C}"/>
                </a:ext>
              </a:extLst>
            </p:cNvPr>
            <p:cNvSpPr/>
            <p:nvPr/>
          </p:nvSpPr>
          <p:spPr>
            <a:xfrm>
              <a:off x="1371559" y="5158785"/>
              <a:ext cx="609315" cy="4562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247" name="TextBox 29">
              <a:extLst>
                <a:ext uri="{FF2B5EF4-FFF2-40B4-BE49-F238E27FC236}">
                  <a16:creationId xmlns:a16="http://schemas.microsoft.com/office/drawing/2014/main" id="{CAA20792-AF6B-444B-BC17-3809D6687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371559" y="5158785"/>
              <a:ext cx="638330" cy="36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NAM</a:t>
              </a:r>
            </a:p>
          </p:txBody>
        </p:sp>
      </p:grp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293A4E93-04B1-4698-8484-AF9ABBE09C91}"/>
              </a:ext>
            </a:extLst>
          </p:cNvPr>
          <p:cNvCxnSpPr/>
          <p:nvPr/>
        </p:nvCxnSpPr>
        <p:spPr>
          <a:xfrm rot="10800000">
            <a:off x="7914456" y="396887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39DF0316-F4A1-44B7-ABF6-3465C17DBC6B}"/>
              </a:ext>
            </a:extLst>
          </p:cNvPr>
          <p:cNvCxnSpPr/>
          <p:nvPr/>
        </p:nvCxnSpPr>
        <p:spPr>
          <a:xfrm rot="10800000">
            <a:off x="7152456" y="396887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F4918710-7B00-4455-B579-9AA70B3748F0}"/>
              </a:ext>
            </a:extLst>
          </p:cNvPr>
          <p:cNvCxnSpPr/>
          <p:nvPr/>
        </p:nvCxnSpPr>
        <p:spPr>
          <a:xfrm rot="10800000">
            <a:off x="1254272" y="2613233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F40407C6-E7BA-40A0-8228-29F4113CB9C8}"/>
              </a:ext>
            </a:extLst>
          </p:cNvPr>
          <p:cNvCxnSpPr/>
          <p:nvPr/>
        </p:nvCxnSpPr>
        <p:spPr>
          <a:xfrm rot="10800000">
            <a:off x="2854472" y="2613233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6DAAD13E-BE92-4D6C-995C-C50E6CD399AD}"/>
              </a:ext>
            </a:extLst>
          </p:cNvPr>
          <p:cNvCxnSpPr/>
          <p:nvPr/>
        </p:nvCxnSpPr>
        <p:spPr>
          <a:xfrm flipH="1">
            <a:off x="1940072" y="2613233"/>
            <a:ext cx="381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48F4F2DF-1950-4461-853C-9A48BA41821F}"/>
              </a:ext>
            </a:extLst>
          </p:cNvPr>
          <p:cNvCxnSpPr/>
          <p:nvPr/>
        </p:nvCxnSpPr>
        <p:spPr>
          <a:xfrm flipH="1">
            <a:off x="3616472" y="2611646"/>
            <a:ext cx="234950" cy="158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572428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714752"/>
            <a:ext cx="7572428" cy="297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21433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Peptidoglycan</a:t>
            </a:r>
          </a:p>
        </p:txBody>
      </p:sp>
    </p:spTree>
    <p:extLst>
      <p:ext uri="{BB962C8B-B14F-4D97-AF65-F5344CB8AC3E}">
        <p14:creationId xmlns:p14="http://schemas.microsoft.com/office/powerpoint/2010/main" val="12533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50005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Shapes</a:t>
            </a:r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and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Forms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785794"/>
            <a:ext cx="8929718" cy="55721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Different shapes have</a:t>
            </a:r>
            <a:r>
              <a:rPr lang="ar-OM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been recognized: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b="1" dirty="0">
                <a:latin typeface="+mj-lt"/>
              </a:rPr>
              <a:t>Spherica/Cocci:</a:t>
            </a:r>
          </a:p>
          <a:p>
            <a:pPr algn="just"/>
            <a:r>
              <a:rPr lang="en-US" sz="2400" dirty="0">
                <a:latin typeface="+mj-lt"/>
              </a:rPr>
              <a:t>Cocci has originated from a greek word; kokkos = seed.</a:t>
            </a:r>
          </a:p>
          <a:p>
            <a:pPr algn="just"/>
            <a:r>
              <a:rPr lang="en-US" sz="2400" dirty="0">
                <a:latin typeface="+mj-lt"/>
              </a:rPr>
              <a:t>(0.5µ -1.25µ in diameter) </a:t>
            </a:r>
          </a:p>
          <a:p>
            <a:pPr algn="just"/>
            <a:r>
              <a:rPr lang="en-US" sz="2400" dirty="0">
                <a:latin typeface="+mj-lt"/>
              </a:rPr>
              <a:t>On the basis of arrangements cocci are further classified as follows: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en-US" sz="2400" dirty="0">
                <a:latin typeface="+mj-lt"/>
              </a:rPr>
              <a:t> Micrococci: appears singly</a:t>
            </a:r>
            <a:r>
              <a:rPr lang="en-US" sz="2400" i="1" dirty="0">
                <a:latin typeface="+mj-lt"/>
              </a:rPr>
              <a:t>.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en-US" sz="2400" dirty="0">
                <a:latin typeface="+mj-lt"/>
              </a:rPr>
              <a:t>Diplococcus: appear in a pairs of cells.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en-US" sz="2400" dirty="0">
                <a:latin typeface="+mj-lt"/>
              </a:rPr>
              <a:t>Streptococci: appear in rows of cells or in chains</a:t>
            </a:r>
            <a:r>
              <a:rPr lang="en-US" sz="2400" i="1" dirty="0">
                <a:latin typeface="+mj-lt"/>
              </a:rPr>
              <a:t>.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en-US" sz="2400" dirty="0">
                <a:latin typeface="+mj-lt"/>
              </a:rPr>
              <a:t>Staphylococci: arrange in irregular clusters like bunches of grapes e.g. </a:t>
            </a:r>
            <a:r>
              <a:rPr lang="en-US" sz="2400" i="1" dirty="0">
                <a:latin typeface="+mj-lt"/>
              </a:rPr>
              <a:t>Stapllyloccolls aureus.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en-US" sz="2400" dirty="0">
                <a:latin typeface="+mj-lt"/>
              </a:rPr>
              <a:t>Tetracoccus: arrange in a sequence of four.</a:t>
            </a:r>
            <a:endParaRPr lang="en-US" sz="2400" i="1" dirty="0">
              <a:latin typeface="+mj-lt"/>
            </a:endParaRPr>
          </a:p>
          <a:p>
            <a:pPr marL="914400" lvl="1" indent="-514350" algn="just">
              <a:buFont typeface="+mj-lt"/>
              <a:buAutoNum type="alphaLcPeriod"/>
            </a:pPr>
            <a:r>
              <a:rPr lang="en-US" sz="2400" dirty="0">
                <a:latin typeface="+mj-lt"/>
              </a:rPr>
              <a:t>Sarcinae: arrange in cuboidal or in a different geometrical.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ECA330-A723-4EC8-9184-B6C2479F0B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547" y="1124744"/>
            <a:ext cx="8176906" cy="4914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A389B2-C04A-4F04-A807-8644187A1638}"/>
              </a:ext>
            </a:extLst>
          </p:cNvPr>
          <p:cNvSpPr txBox="1"/>
          <p:nvPr/>
        </p:nvSpPr>
        <p:spPr>
          <a:xfrm>
            <a:off x="599116" y="375047"/>
            <a:ext cx="79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 Anchorage of peptidoglycan layers to the plasma membrane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9828" y="-25568"/>
            <a:ext cx="6344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Teichoic Lipoteichoic acids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0551" y="555064"/>
            <a:ext cx="892971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D5156"/>
                </a:solidFill>
              </a:rPr>
              <a:t>Teichoic acids are copolymers of glycerol phosphate or ribitol phosphate and carbohydrates linked via phosphodiester bonds.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D5156"/>
                </a:solidFill>
              </a:rPr>
              <a:t>Lipoteichoic acids (LTA)Long chains of ribitol or glycerol phosphate</a:t>
            </a:r>
            <a:r>
              <a:rPr lang="en-US" sz="2400" dirty="0">
                <a:solidFill>
                  <a:srgbClr val="202122"/>
                </a:solidFill>
              </a:rPr>
              <a:t>. </a:t>
            </a:r>
          </a:p>
          <a:p>
            <a:pPr algn="just"/>
            <a:r>
              <a:rPr lang="en-US" sz="2400" b="1" u="sng" dirty="0">
                <a:solidFill>
                  <a:srgbClr val="FF0000"/>
                </a:solidFill>
              </a:rPr>
              <a:t>Functions: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D5156"/>
                </a:solidFill>
              </a:rPr>
              <a:t>Anchor peptidoglycan layers to the plasma </a:t>
            </a:r>
            <a:r>
              <a:rPr lang="en-US" sz="2000" dirty="0" err="1">
                <a:solidFill>
                  <a:srgbClr val="4D5156"/>
                </a:solidFill>
              </a:rPr>
              <a:t>memebrane</a:t>
            </a:r>
            <a:endParaRPr lang="en-US" sz="2000" dirty="0">
              <a:solidFill>
                <a:srgbClr val="4D5156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D5156"/>
                </a:solidFill>
              </a:rPr>
              <a:t>Attachment to other bacteria and to specific receptors on mammalian cell surfaces.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F88009-2D8E-41CA-945F-3E0136F86CF6}"/>
              </a:ext>
            </a:extLst>
          </p:cNvPr>
          <p:cNvSpPr/>
          <p:nvPr/>
        </p:nvSpPr>
        <p:spPr>
          <a:xfrm>
            <a:off x="-2107421" y="3197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8ED0EEF-F7F2-49AA-A1B7-A17217B5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28" y="2697372"/>
            <a:ext cx="6344620" cy="41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3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21015D50-E149-43A2-85B8-22306E25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55" y="1693665"/>
            <a:ext cx="63595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036DBC-FCBB-4BA1-A86A-4DF8928FFF92}"/>
              </a:ext>
            </a:extLst>
          </p:cNvPr>
          <p:cNvSpPr txBox="1"/>
          <p:nvPr/>
        </p:nvSpPr>
        <p:spPr>
          <a:xfrm>
            <a:off x="6804248" y="1626040"/>
            <a:ext cx="393700" cy="5842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1</a:t>
            </a:r>
            <a:endParaRPr lang="ar-JO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40D1D-8ADA-4897-B60A-FDC52ED344E0}"/>
              </a:ext>
            </a:extLst>
          </p:cNvPr>
          <p:cNvSpPr txBox="1"/>
          <p:nvPr/>
        </p:nvSpPr>
        <p:spPr>
          <a:xfrm>
            <a:off x="3106957" y="1882771"/>
            <a:ext cx="393700" cy="5842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70C0"/>
                </a:solidFill>
                <a:latin typeface="+mn-lt"/>
              </a:rPr>
              <a:t>2</a:t>
            </a:r>
            <a:endParaRPr lang="ar-JO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EF33F7-E143-40A9-B30C-D1F5A5017D4B}"/>
              </a:ext>
            </a:extLst>
          </p:cNvPr>
          <p:cNvSpPr txBox="1"/>
          <p:nvPr/>
        </p:nvSpPr>
        <p:spPr>
          <a:xfrm>
            <a:off x="4946712" y="1929733"/>
            <a:ext cx="393700" cy="5842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B050"/>
                </a:solidFill>
                <a:latin typeface="+mn-lt"/>
              </a:rPr>
              <a:t>3</a:t>
            </a:r>
            <a:endParaRPr lang="ar-JO" sz="3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87F4DA-B856-48A9-80B3-3830630C1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5795"/>
            <a:ext cx="8401080" cy="2511641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800" b="1" dirty="0"/>
              <a:t>Flagella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800" b="1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800" b="1" dirty="0"/>
              <a:t>Pili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800" b="1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800" b="1" dirty="0"/>
              <a:t>Sex Pili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ED85A8-C6DF-40CB-874A-89A55E41F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12" y="0"/>
            <a:ext cx="8229600" cy="8683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Ultrastructure</a:t>
            </a:r>
            <a:r>
              <a:rPr lang="en-US" b="1" dirty="0"/>
              <a:t> of </a:t>
            </a:r>
            <a:r>
              <a:rPr lang="en-US" b="1" dirty="0">
                <a:solidFill>
                  <a:srgbClr val="FF0000"/>
                </a:solidFill>
              </a:rPr>
              <a:t>Bacterial</a:t>
            </a:r>
            <a:r>
              <a:rPr lang="en-US" b="1" dirty="0"/>
              <a:t>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5"/>
            <a:ext cx="8401080" cy="407196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sz="3300" b="1" dirty="0"/>
              <a:t>Flagella</a:t>
            </a:r>
            <a:endParaRPr lang="en-US" b="1" dirty="0"/>
          </a:p>
          <a:p>
            <a:pPr algn="just"/>
            <a:r>
              <a:rPr lang="en-US" dirty="0"/>
              <a:t>They are flexible, whip like appendage (singular flagellum). </a:t>
            </a:r>
          </a:p>
          <a:p>
            <a:pPr algn="just"/>
            <a:r>
              <a:rPr lang="en-US" dirty="0"/>
              <a:t>Measures 4-5 µ long.</a:t>
            </a:r>
          </a:p>
          <a:p>
            <a:pPr algn="just"/>
            <a:r>
              <a:rPr lang="en-US" dirty="0"/>
              <a:t>They are made up of protein flagellin (</a:t>
            </a:r>
            <a:r>
              <a:rPr lang="en-US" dirty="0" err="1"/>
              <a:t>MWt</a:t>
            </a:r>
            <a:r>
              <a:rPr lang="en-US" dirty="0"/>
              <a:t> , 40,000)</a:t>
            </a:r>
          </a:p>
          <a:p>
            <a:pPr algn="just"/>
            <a:r>
              <a:rPr lang="en-US" dirty="0"/>
              <a:t>The location of flagella varies in various bacteria.</a:t>
            </a:r>
          </a:p>
          <a:p>
            <a:pPr algn="just"/>
            <a:r>
              <a:rPr lang="en-US" dirty="0"/>
              <a:t>The bacteria which lack flagella are referred as atrichous</a:t>
            </a:r>
            <a:r>
              <a:rPr lang="en-US" i="1" dirty="0"/>
              <a:t>.</a:t>
            </a:r>
          </a:p>
          <a:p>
            <a:pPr algn="just"/>
            <a:r>
              <a:rPr lang="en-US" dirty="0"/>
              <a:t>Bacteria can be divided into following types  based on the the location of flagella.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511" y="4801644"/>
            <a:ext cx="1214446" cy="155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24238" y="6488692"/>
            <a:ext cx="159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Monotrichous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5733" y="4516506"/>
            <a:ext cx="1015321" cy="184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649981" y="6488692"/>
            <a:ext cx="163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Lophotrichous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6691" y="4714884"/>
            <a:ext cx="1628778" cy="176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394453" y="648869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Peritrichous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1221" y="4718514"/>
            <a:ext cx="1357322" cy="178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935469" y="6488692"/>
            <a:ext cx="1595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Amphirichous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Ultrastructure</a:t>
            </a:r>
            <a:r>
              <a:rPr lang="en-US" b="1" dirty="0"/>
              <a:t> of </a:t>
            </a:r>
            <a:r>
              <a:rPr lang="en-US" b="1" dirty="0">
                <a:solidFill>
                  <a:srgbClr val="FF0000"/>
                </a:solidFill>
              </a:rPr>
              <a:t>Bacterial</a:t>
            </a:r>
            <a:r>
              <a:rPr lang="en-US" b="1" dirty="0"/>
              <a:t>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14356"/>
            <a:ext cx="8893652" cy="407196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b="1" dirty="0">
                <a:solidFill>
                  <a:srgbClr val="FF0000"/>
                </a:solidFill>
              </a:rPr>
              <a:t>Ultrastructure of flagellum</a:t>
            </a:r>
          </a:p>
          <a:p>
            <a:pPr lvl="0" algn="just"/>
            <a:r>
              <a:rPr lang="en-US" sz="2400" dirty="0"/>
              <a:t>Each bacterial flagellum is structurally differentiated into three parts</a:t>
            </a:r>
          </a:p>
          <a:p>
            <a:pPr lvl="2" algn="just"/>
            <a:r>
              <a:rPr lang="en-US" dirty="0"/>
              <a:t>basal body.</a:t>
            </a:r>
          </a:p>
          <a:p>
            <a:pPr lvl="2" algn="just"/>
            <a:r>
              <a:rPr lang="en-US" dirty="0"/>
              <a:t>Hook .</a:t>
            </a:r>
          </a:p>
          <a:p>
            <a:pPr lvl="2" algn="just"/>
            <a:r>
              <a:rPr lang="en-US" dirty="0"/>
              <a:t>Main filame</a:t>
            </a:r>
            <a:r>
              <a:rPr lang="en-US" sz="2800" dirty="0"/>
              <a:t>nt or shaft.</a:t>
            </a:r>
            <a:endParaRPr lang="en-US" sz="3600" b="1" dirty="0"/>
          </a:p>
          <a:p>
            <a:pPr algn="just"/>
            <a:endParaRPr 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Ultrastructure</a:t>
            </a:r>
            <a:r>
              <a:rPr lang="en-US" b="1" dirty="0"/>
              <a:t> of </a:t>
            </a:r>
            <a:r>
              <a:rPr lang="en-US" b="1" dirty="0">
                <a:solidFill>
                  <a:srgbClr val="FF0000"/>
                </a:solidFill>
              </a:rPr>
              <a:t>Bacterial</a:t>
            </a:r>
            <a:r>
              <a:rPr lang="en-US" b="1" dirty="0"/>
              <a:t> Cell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7E468C-324F-4A7E-8C39-6393D5D0D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429000"/>
            <a:ext cx="504056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>
                <a:latin typeface="Arial" pitchFamily="34" charset="0"/>
              </a:rPr>
              <a:t>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1267" name="Picture 4" descr="m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828800"/>
            <a:ext cx="4724400" cy="4724400"/>
          </a:xfrm>
        </p:spPr>
      </p:pic>
      <p:pic>
        <p:nvPicPr>
          <p:cNvPr id="11268" name="Picture 2" descr="C:\Users\seven\Desktop\Lophotrichous%20flagel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49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4572000" y="1334144"/>
            <a:ext cx="48244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prstClr val="black"/>
                </a:solidFill>
              </a:rPr>
              <a:t>Silver nitrate + ferric tannate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852" y="1334144"/>
            <a:ext cx="2194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Rosanalin dye</a:t>
            </a:r>
            <a:endParaRPr lang="en-US" sz="28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0"/>
            <a:ext cx="6316662" cy="7159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Flagella stain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6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65403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Pili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572560" cy="4929222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These are hair like appendages present on the surface of most of the gram negative  bacteria.</a:t>
            </a:r>
          </a:p>
          <a:p>
            <a:pPr algn="just"/>
            <a:r>
              <a:rPr lang="en-US" sz="2800" dirty="0"/>
              <a:t>They are smaller than flagella, have no role in the motility of bacteria. </a:t>
            </a:r>
          </a:p>
          <a:p>
            <a:pPr algn="just"/>
            <a:r>
              <a:rPr lang="en-US" sz="2800" dirty="0"/>
              <a:t>A single bacterial cells bears about 100-500 pili which are arranged peritrichously. </a:t>
            </a:r>
          </a:p>
          <a:p>
            <a:pPr algn="just"/>
            <a:r>
              <a:rPr lang="en-US" sz="2800" dirty="0"/>
              <a:t>There origin is from cytoplasm and penetrate through the peptidoglycan layers of the cell wall.</a:t>
            </a:r>
          </a:p>
          <a:p>
            <a:pPr algn="just"/>
            <a:r>
              <a:rPr lang="en-US" sz="2800" dirty="0"/>
              <a:t>Two types: Somatic pili and sex pili or conjugate pili</a:t>
            </a:r>
          </a:p>
        </p:txBody>
      </p:sp>
    </p:spTree>
    <p:extLst>
      <p:ext uri="{BB962C8B-B14F-4D97-AF65-F5344CB8AC3E}">
        <p14:creationId xmlns:p14="http://schemas.microsoft.com/office/powerpoint/2010/main" val="34326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42918"/>
            <a:ext cx="8572560" cy="492922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600" b="1" dirty="0"/>
              <a:t>Somatic pili:</a:t>
            </a:r>
          </a:p>
          <a:p>
            <a:r>
              <a:rPr lang="en-US" sz="2800" dirty="0"/>
              <a:t>Each bacterial cell bears about 100 somatic pili.</a:t>
            </a:r>
          </a:p>
          <a:p>
            <a:r>
              <a:rPr lang="en-US" sz="2800" dirty="0"/>
              <a:t>Function: is to help the bacterium for attachment to a substratum.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65403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Pili</a:t>
            </a:r>
            <a:endParaRPr lang="en-US" sz="48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084557"/>
            <a:ext cx="55626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5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80" y="714356"/>
            <a:ext cx="8686800" cy="58579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b="1" dirty="0">
                <a:solidFill>
                  <a:srgbClr val="0070C0"/>
                </a:solidFill>
              </a:rPr>
              <a:t>Sex Pili or Conjugate Pili : </a:t>
            </a:r>
          </a:p>
          <a:p>
            <a:pPr algn="just"/>
            <a:r>
              <a:rPr lang="en-US" sz="2800" dirty="0"/>
              <a:t>known as F pili.</a:t>
            </a:r>
          </a:p>
          <a:p>
            <a:pPr algn="just"/>
            <a:r>
              <a:rPr lang="en-US" sz="2800" dirty="0"/>
              <a:t>Allow the transfer of DNA between bacteria, in the process of bacterial conjugation. This can result in dissemination of genetic traits, such as antibiotic resistance, among a bacterial population.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65403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Pili</a:t>
            </a:r>
            <a:endParaRPr lang="en-US" sz="48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http://photos1.blogger.com/blogger/4566/894/1600/conjugation-pili-pg.jpg">
            <a:extLst>
              <a:ext uri="{FF2B5EF4-FFF2-40B4-BE49-F238E27FC236}">
                <a16:creationId xmlns:a16="http://schemas.microsoft.com/office/drawing/2014/main" id="{AF6BDEDB-0019-429F-8924-A2231BCDC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643314"/>
            <a:ext cx="342900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62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438" y="2105025"/>
            <a:ext cx="18954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590800"/>
            <a:ext cx="160020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3687763" y="3651250"/>
            <a:ext cx="2332037" cy="996950"/>
          </a:xfrm>
          <a:custGeom>
            <a:avLst/>
            <a:gdLst>
              <a:gd name="connsiteX0" fmla="*/ 0 w 2483892"/>
              <a:gd name="connsiteY0" fmla="*/ 0 h 828960"/>
              <a:gd name="connsiteX1" fmla="*/ 368489 w 2483892"/>
              <a:gd name="connsiteY1" fmla="*/ 27296 h 828960"/>
              <a:gd name="connsiteX2" fmla="*/ 423080 w 2483892"/>
              <a:gd name="connsiteY2" fmla="*/ 40944 h 828960"/>
              <a:gd name="connsiteX3" fmla="*/ 464024 w 2483892"/>
              <a:gd name="connsiteY3" fmla="*/ 68239 h 828960"/>
              <a:gd name="connsiteX4" fmla="*/ 545910 w 2483892"/>
              <a:gd name="connsiteY4" fmla="*/ 150126 h 828960"/>
              <a:gd name="connsiteX5" fmla="*/ 709683 w 2483892"/>
              <a:gd name="connsiteY5" fmla="*/ 204717 h 828960"/>
              <a:gd name="connsiteX6" fmla="*/ 750627 w 2483892"/>
              <a:gd name="connsiteY6" fmla="*/ 218364 h 828960"/>
              <a:gd name="connsiteX7" fmla="*/ 1064525 w 2483892"/>
              <a:gd name="connsiteY7" fmla="*/ 232012 h 828960"/>
              <a:gd name="connsiteX8" fmla="*/ 1146412 w 2483892"/>
              <a:gd name="connsiteY8" fmla="*/ 286603 h 828960"/>
              <a:gd name="connsiteX9" fmla="*/ 1214651 w 2483892"/>
              <a:gd name="connsiteY9" fmla="*/ 327547 h 828960"/>
              <a:gd name="connsiteX10" fmla="*/ 1296537 w 2483892"/>
              <a:gd name="connsiteY10" fmla="*/ 395785 h 828960"/>
              <a:gd name="connsiteX11" fmla="*/ 1364776 w 2483892"/>
              <a:gd name="connsiteY11" fmla="*/ 409433 h 828960"/>
              <a:gd name="connsiteX12" fmla="*/ 1419367 w 2483892"/>
              <a:gd name="connsiteY12" fmla="*/ 450376 h 828960"/>
              <a:gd name="connsiteX13" fmla="*/ 1978925 w 2483892"/>
              <a:gd name="connsiteY13" fmla="*/ 518615 h 828960"/>
              <a:gd name="connsiteX14" fmla="*/ 2019868 w 2483892"/>
              <a:gd name="connsiteY14" fmla="*/ 545911 h 828960"/>
              <a:gd name="connsiteX15" fmla="*/ 2060812 w 2483892"/>
              <a:gd name="connsiteY15" fmla="*/ 559558 h 828960"/>
              <a:gd name="connsiteX16" fmla="*/ 2101755 w 2483892"/>
              <a:gd name="connsiteY16" fmla="*/ 600502 h 828960"/>
              <a:gd name="connsiteX17" fmla="*/ 2142698 w 2483892"/>
              <a:gd name="connsiteY17" fmla="*/ 627797 h 828960"/>
              <a:gd name="connsiteX18" fmla="*/ 2238233 w 2483892"/>
              <a:gd name="connsiteY18" fmla="*/ 682388 h 828960"/>
              <a:gd name="connsiteX19" fmla="*/ 2347415 w 2483892"/>
              <a:gd name="connsiteY19" fmla="*/ 777923 h 828960"/>
              <a:gd name="connsiteX20" fmla="*/ 2388358 w 2483892"/>
              <a:gd name="connsiteY20" fmla="*/ 791570 h 828960"/>
              <a:gd name="connsiteX21" fmla="*/ 2483892 w 2483892"/>
              <a:gd name="connsiteY21" fmla="*/ 818866 h 82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83892" h="828960">
                <a:moveTo>
                  <a:pt x="0" y="0"/>
                </a:moveTo>
                <a:cubicBezTo>
                  <a:pt x="149632" y="7482"/>
                  <a:pt x="237663" y="3509"/>
                  <a:pt x="368489" y="27296"/>
                </a:cubicBezTo>
                <a:cubicBezTo>
                  <a:pt x="386943" y="30651"/>
                  <a:pt x="404883" y="36395"/>
                  <a:pt x="423080" y="40944"/>
                </a:cubicBezTo>
                <a:cubicBezTo>
                  <a:pt x="436728" y="50042"/>
                  <a:pt x="451764" y="57342"/>
                  <a:pt x="464024" y="68239"/>
                </a:cubicBezTo>
                <a:cubicBezTo>
                  <a:pt x="492875" y="93885"/>
                  <a:pt x="509289" y="137919"/>
                  <a:pt x="545910" y="150126"/>
                </a:cubicBezTo>
                <a:lnTo>
                  <a:pt x="709683" y="204717"/>
                </a:lnTo>
                <a:cubicBezTo>
                  <a:pt x="723331" y="209266"/>
                  <a:pt x="736254" y="217739"/>
                  <a:pt x="750627" y="218364"/>
                </a:cubicBezTo>
                <a:lnTo>
                  <a:pt x="1064525" y="232012"/>
                </a:lnTo>
                <a:cubicBezTo>
                  <a:pt x="1146637" y="259383"/>
                  <a:pt x="1064628" y="225265"/>
                  <a:pt x="1146412" y="286603"/>
                </a:cubicBezTo>
                <a:cubicBezTo>
                  <a:pt x="1167633" y="302519"/>
                  <a:pt x="1193430" y="311631"/>
                  <a:pt x="1214651" y="327547"/>
                </a:cubicBezTo>
                <a:cubicBezTo>
                  <a:pt x="1250051" y="354097"/>
                  <a:pt x="1254102" y="379872"/>
                  <a:pt x="1296537" y="395785"/>
                </a:cubicBezTo>
                <a:cubicBezTo>
                  <a:pt x="1318257" y="403930"/>
                  <a:pt x="1342030" y="404884"/>
                  <a:pt x="1364776" y="409433"/>
                </a:cubicBezTo>
                <a:cubicBezTo>
                  <a:pt x="1382973" y="423081"/>
                  <a:pt x="1399719" y="438915"/>
                  <a:pt x="1419367" y="450376"/>
                </a:cubicBezTo>
                <a:cubicBezTo>
                  <a:pt x="1626193" y="571024"/>
                  <a:pt x="1623324" y="507839"/>
                  <a:pt x="1978925" y="518615"/>
                </a:cubicBezTo>
                <a:cubicBezTo>
                  <a:pt x="1992573" y="527714"/>
                  <a:pt x="2005197" y="538576"/>
                  <a:pt x="2019868" y="545911"/>
                </a:cubicBezTo>
                <a:cubicBezTo>
                  <a:pt x="2032735" y="552345"/>
                  <a:pt x="2048842" y="551578"/>
                  <a:pt x="2060812" y="559558"/>
                </a:cubicBezTo>
                <a:cubicBezTo>
                  <a:pt x="2076871" y="570264"/>
                  <a:pt x="2086928" y="588146"/>
                  <a:pt x="2101755" y="600502"/>
                </a:cubicBezTo>
                <a:cubicBezTo>
                  <a:pt x="2114356" y="611003"/>
                  <a:pt x="2129351" y="618263"/>
                  <a:pt x="2142698" y="627797"/>
                </a:cubicBezTo>
                <a:cubicBezTo>
                  <a:pt x="2214996" y="679439"/>
                  <a:pt x="2171790" y="660242"/>
                  <a:pt x="2238233" y="682388"/>
                </a:cubicBezTo>
                <a:cubicBezTo>
                  <a:pt x="2274015" y="718170"/>
                  <a:pt x="2302980" y="750152"/>
                  <a:pt x="2347415" y="777923"/>
                </a:cubicBezTo>
                <a:cubicBezTo>
                  <a:pt x="2359614" y="785547"/>
                  <a:pt x="2374710" y="787021"/>
                  <a:pt x="2388358" y="791570"/>
                </a:cubicBezTo>
                <a:cubicBezTo>
                  <a:pt x="2444442" y="828960"/>
                  <a:pt x="2412898" y="818866"/>
                  <a:pt x="2483892" y="81886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702050" y="3979863"/>
            <a:ext cx="2317750" cy="973137"/>
          </a:xfrm>
          <a:custGeom>
            <a:avLst/>
            <a:gdLst>
              <a:gd name="connsiteX0" fmla="*/ 0 w 2388358"/>
              <a:gd name="connsiteY0" fmla="*/ 0 h 819968"/>
              <a:gd name="connsiteX1" fmla="*/ 54591 w 2388358"/>
              <a:gd name="connsiteY1" fmla="*/ 13647 h 819968"/>
              <a:gd name="connsiteX2" fmla="*/ 95534 w 2388358"/>
              <a:gd name="connsiteY2" fmla="*/ 27295 h 819968"/>
              <a:gd name="connsiteX3" fmla="*/ 191068 w 2388358"/>
              <a:gd name="connsiteY3" fmla="*/ 40943 h 819968"/>
              <a:gd name="connsiteX4" fmla="*/ 300250 w 2388358"/>
              <a:gd name="connsiteY4" fmla="*/ 81886 h 819968"/>
              <a:gd name="connsiteX5" fmla="*/ 382137 w 2388358"/>
              <a:gd name="connsiteY5" fmla="*/ 150125 h 819968"/>
              <a:gd name="connsiteX6" fmla="*/ 559558 w 2388358"/>
              <a:gd name="connsiteY6" fmla="*/ 177420 h 819968"/>
              <a:gd name="connsiteX7" fmla="*/ 627797 w 2388358"/>
              <a:gd name="connsiteY7" fmla="*/ 204716 h 819968"/>
              <a:gd name="connsiteX8" fmla="*/ 682388 w 2388358"/>
              <a:gd name="connsiteY8" fmla="*/ 232011 h 819968"/>
              <a:gd name="connsiteX9" fmla="*/ 777922 w 2388358"/>
              <a:gd name="connsiteY9" fmla="*/ 245659 h 819968"/>
              <a:gd name="connsiteX10" fmla="*/ 887104 w 2388358"/>
              <a:gd name="connsiteY10" fmla="*/ 300250 h 819968"/>
              <a:gd name="connsiteX11" fmla="*/ 955343 w 2388358"/>
              <a:gd name="connsiteY11" fmla="*/ 313898 h 819968"/>
              <a:gd name="connsiteX12" fmla="*/ 1091820 w 2388358"/>
              <a:gd name="connsiteY12" fmla="*/ 354841 h 819968"/>
              <a:gd name="connsiteX13" fmla="*/ 1228298 w 2388358"/>
              <a:gd name="connsiteY13" fmla="*/ 382137 h 819968"/>
              <a:gd name="connsiteX14" fmla="*/ 1282889 w 2388358"/>
              <a:gd name="connsiteY14" fmla="*/ 395785 h 819968"/>
              <a:gd name="connsiteX15" fmla="*/ 1405719 w 2388358"/>
              <a:gd name="connsiteY15" fmla="*/ 409432 h 819968"/>
              <a:gd name="connsiteX16" fmla="*/ 1460310 w 2388358"/>
              <a:gd name="connsiteY16" fmla="*/ 436728 h 819968"/>
              <a:gd name="connsiteX17" fmla="*/ 1569492 w 2388358"/>
              <a:gd name="connsiteY17" fmla="*/ 518614 h 819968"/>
              <a:gd name="connsiteX18" fmla="*/ 1719617 w 2388358"/>
              <a:gd name="connsiteY18" fmla="*/ 559558 h 819968"/>
              <a:gd name="connsiteX19" fmla="*/ 1910686 w 2388358"/>
              <a:gd name="connsiteY19" fmla="*/ 600501 h 819968"/>
              <a:gd name="connsiteX20" fmla="*/ 2060812 w 2388358"/>
              <a:gd name="connsiteY20" fmla="*/ 641444 h 819968"/>
              <a:gd name="connsiteX21" fmla="*/ 2101755 w 2388358"/>
              <a:gd name="connsiteY21" fmla="*/ 668740 h 819968"/>
              <a:gd name="connsiteX22" fmla="*/ 2210937 w 2388358"/>
              <a:gd name="connsiteY22" fmla="*/ 682388 h 819968"/>
              <a:gd name="connsiteX23" fmla="*/ 2251880 w 2388358"/>
              <a:gd name="connsiteY23" fmla="*/ 696035 h 819968"/>
              <a:gd name="connsiteX24" fmla="*/ 2265528 w 2388358"/>
              <a:gd name="connsiteY24" fmla="*/ 736979 h 819968"/>
              <a:gd name="connsiteX25" fmla="*/ 2292823 w 2388358"/>
              <a:gd name="connsiteY25" fmla="*/ 777922 h 819968"/>
              <a:gd name="connsiteX26" fmla="*/ 2374710 w 2388358"/>
              <a:gd name="connsiteY26" fmla="*/ 818865 h 819968"/>
              <a:gd name="connsiteX27" fmla="*/ 2388358 w 2388358"/>
              <a:gd name="connsiteY27" fmla="*/ 818865 h 81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388358" h="819968">
                <a:moveTo>
                  <a:pt x="0" y="0"/>
                </a:moveTo>
                <a:cubicBezTo>
                  <a:pt x="18197" y="4549"/>
                  <a:pt x="36556" y="8494"/>
                  <a:pt x="54591" y="13647"/>
                </a:cubicBezTo>
                <a:cubicBezTo>
                  <a:pt x="68423" y="17599"/>
                  <a:pt x="81427" y="24474"/>
                  <a:pt x="95534" y="27295"/>
                </a:cubicBezTo>
                <a:cubicBezTo>
                  <a:pt x="127077" y="33604"/>
                  <a:pt x="159223" y="36394"/>
                  <a:pt x="191068" y="40943"/>
                </a:cubicBezTo>
                <a:cubicBezTo>
                  <a:pt x="227462" y="54591"/>
                  <a:pt x="266127" y="63274"/>
                  <a:pt x="300250" y="81886"/>
                </a:cubicBezTo>
                <a:cubicBezTo>
                  <a:pt x="420487" y="147469"/>
                  <a:pt x="267606" y="101039"/>
                  <a:pt x="382137" y="150125"/>
                </a:cubicBezTo>
                <a:cubicBezTo>
                  <a:pt x="423507" y="167855"/>
                  <a:pt x="534897" y="174680"/>
                  <a:pt x="559558" y="177420"/>
                </a:cubicBezTo>
                <a:cubicBezTo>
                  <a:pt x="582304" y="186519"/>
                  <a:pt x="605410" y="194766"/>
                  <a:pt x="627797" y="204716"/>
                </a:cubicBezTo>
                <a:cubicBezTo>
                  <a:pt x="646388" y="212979"/>
                  <a:pt x="662760" y="226658"/>
                  <a:pt x="682388" y="232011"/>
                </a:cubicBezTo>
                <a:cubicBezTo>
                  <a:pt x="713423" y="240475"/>
                  <a:pt x="746077" y="241110"/>
                  <a:pt x="777922" y="245659"/>
                </a:cubicBezTo>
                <a:cubicBezTo>
                  <a:pt x="814316" y="263856"/>
                  <a:pt x="847204" y="292270"/>
                  <a:pt x="887104" y="300250"/>
                </a:cubicBezTo>
                <a:cubicBezTo>
                  <a:pt x="909850" y="304799"/>
                  <a:pt x="932964" y="307794"/>
                  <a:pt x="955343" y="313898"/>
                </a:cubicBezTo>
                <a:cubicBezTo>
                  <a:pt x="1081083" y="348192"/>
                  <a:pt x="992327" y="333521"/>
                  <a:pt x="1091820" y="354841"/>
                </a:cubicBezTo>
                <a:cubicBezTo>
                  <a:pt x="1137184" y="364562"/>
                  <a:pt x="1182934" y="372416"/>
                  <a:pt x="1228298" y="382137"/>
                </a:cubicBezTo>
                <a:cubicBezTo>
                  <a:pt x="1246639" y="386067"/>
                  <a:pt x="1264350" y="392933"/>
                  <a:pt x="1282889" y="395785"/>
                </a:cubicBezTo>
                <a:cubicBezTo>
                  <a:pt x="1323605" y="402049"/>
                  <a:pt x="1364776" y="404883"/>
                  <a:pt x="1405719" y="409432"/>
                </a:cubicBezTo>
                <a:cubicBezTo>
                  <a:pt x="1423916" y="418531"/>
                  <a:pt x="1443755" y="424903"/>
                  <a:pt x="1460310" y="436728"/>
                </a:cubicBezTo>
                <a:cubicBezTo>
                  <a:pt x="1551132" y="501601"/>
                  <a:pt x="1441930" y="460631"/>
                  <a:pt x="1569492" y="518614"/>
                </a:cubicBezTo>
                <a:cubicBezTo>
                  <a:pt x="1651975" y="556106"/>
                  <a:pt x="1640426" y="537961"/>
                  <a:pt x="1719617" y="559558"/>
                </a:cubicBezTo>
                <a:cubicBezTo>
                  <a:pt x="1884164" y="604434"/>
                  <a:pt x="1711938" y="575657"/>
                  <a:pt x="1910686" y="600501"/>
                </a:cubicBezTo>
                <a:cubicBezTo>
                  <a:pt x="2014579" y="635133"/>
                  <a:pt x="1964359" y="622155"/>
                  <a:pt x="2060812" y="641444"/>
                </a:cubicBezTo>
                <a:cubicBezTo>
                  <a:pt x="2074460" y="650543"/>
                  <a:pt x="2085930" y="664424"/>
                  <a:pt x="2101755" y="668740"/>
                </a:cubicBezTo>
                <a:cubicBezTo>
                  <a:pt x="2137140" y="678391"/>
                  <a:pt x="2174851" y="675827"/>
                  <a:pt x="2210937" y="682388"/>
                </a:cubicBezTo>
                <a:cubicBezTo>
                  <a:pt x="2225091" y="684961"/>
                  <a:pt x="2238232" y="691486"/>
                  <a:pt x="2251880" y="696035"/>
                </a:cubicBezTo>
                <a:cubicBezTo>
                  <a:pt x="2256429" y="709683"/>
                  <a:pt x="2259094" y="724112"/>
                  <a:pt x="2265528" y="736979"/>
                </a:cubicBezTo>
                <a:cubicBezTo>
                  <a:pt x="2272863" y="751650"/>
                  <a:pt x="2281225" y="766324"/>
                  <a:pt x="2292823" y="777922"/>
                </a:cubicBezTo>
                <a:cubicBezTo>
                  <a:pt x="2315060" y="800158"/>
                  <a:pt x="2345112" y="811465"/>
                  <a:pt x="2374710" y="818865"/>
                </a:cubicBezTo>
                <a:cubicBezTo>
                  <a:pt x="2379123" y="819968"/>
                  <a:pt x="2383809" y="818865"/>
                  <a:pt x="2388358" y="81886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043113" y="2463800"/>
            <a:ext cx="1222375" cy="1828800"/>
          </a:xfrm>
          <a:custGeom>
            <a:avLst/>
            <a:gdLst>
              <a:gd name="connsiteX0" fmla="*/ 307305 w 1221705"/>
              <a:gd name="connsiteY0" fmla="*/ 955343 h 1828800"/>
              <a:gd name="connsiteX1" fmla="*/ 307305 w 1221705"/>
              <a:gd name="connsiteY1" fmla="*/ 464024 h 1828800"/>
              <a:gd name="connsiteX2" fmla="*/ 320953 w 1221705"/>
              <a:gd name="connsiteY2" fmla="*/ 354842 h 1828800"/>
              <a:gd name="connsiteX3" fmla="*/ 416487 w 1221705"/>
              <a:gd name="connsiteY3" fmla="*/ 136478 h 1828800"/>
              <a:gd name="connsiteX4" fmla="*/ 525669 w 1221705"/>
              <a:gd name="connsiteY4" fmla="*/ 27296 h 1828800"/>
              <a:gd name="connsiteX5" fmla="*/ 621204 w 1221705"/>
              <a:gd name="connsiteY5" fmla="*/ 0 h 1828800"/>
              <a:gd name="connsiteX6" fmla="*/ 771329 w 1221705"/>
              <a:gd name="connsiteY6" fmla="*/ 27296 h 1828800"/>
              <a:gd name="connsiteX7" fmla="*/ 921454 w 1221705"/>
              <a:gd name="connsiteY7" fmla="*/ 163773 h 1828800"/>
              <a:gd name="connsiteX8" fmla="*/ 1057932 w 1221705"/>
              <a:gd name="connsiteY8" fmla="*/ 409433 h 1828800"/>
              <a:gd name="connsiteX9" fmla="*/ 1098875 w 1221705"/>
              <a:gd name="connsiteY9" fmla="*/ 559558 h 1828800"/>
              <a:gd name="connsiteX10" fmla="*/ 1153466 w 1221705"/>
              <a:gd name="connsiteY10" fmla="*/ 859809 h 1828800"/>
              <a:gd name="connsiteX11" fmla="*/ 1071580 w 1221705"/>
              <a:gd name="connsiteY11" fmla="*/ 1214651 h 1828800"/>
              <a:gd name="connsiteX12" fmla="*/ 989693 w 1221705"/>
              <a:gd name="connsiteY12" fmla="*/ 1282890 h 1828800"/>
              <a:gd name="connsiteX13" fmla="*/ 907807 w 1221705"/>
              <a:gd name="connsiteY13" fmla="*/ 1337481 h 1828800"/>
              <a:gd name="connsiteX14" fmla="*/ 798625 w 1221705"/>
              <a:gd name="connsiteY14" fmla="*/ 1378424 h 1828800"/>
              <a:gd name="connsiteX15" fmla="*/ 648499 w 1221705"/>
              <a:gd name="connsiteY15" fmla="*/ 1405719 h 1828800"/>
              <a:gd name="connsiteX16" fmla="*/ 580260 w 1221705"/>
              <a:gd name="connsiteY16" fmla="*/ 1392072 h 1828800"/>
              <a:gd name="connsiteX17" fmla="*/ 457431 w 1221705"/>
              <a:gd name="connsiteY17" fmla="*/ 1269242 h 1828800"/>
              <a:gd name="connsiteX18" fmla="*/ 402840 w 1221705"/>
              <a:gd name="connsiteY18" fmla="*/ 996287 h 1828800"/>
              <a:gd name="connsiteX19" fmla="*/ 457431 w 1221705"/>
              <a:gd name="connsiteY19" fmla="*/ 627797 h 1828800"/>
              <a:gd name="connsiteX20" fmla="*/ 539317 w 1221705"/>
              <a:gd name="connsiteY20" fmla="*/ 573206 h 1828800"/>
              <a:gd name="connsiteX21" fmla="*/ 648499 w 1221705"/>
              <a:gd name="connsiteY21" fmla="*/ 586854 h 1828800"/>
              <a:gd name="connsiteX22" fmla="*/ 716738 w 1221705"/>
              <a:gd name="connsiteY22" fmla="*/ 641445 h 1828800"/>
              <a:gd name="connsiteX23" fmla="*/ 853216 w 1221705"/>
              <a:gd name="connsiteY23" fmla="*/ 791570 h 1828800"/>
              <a:gd name="connsiteX24" fmla="*/ 880511 w 1221705"/>
              <a:gd name="connsiteY24" fmla="*/ 859809 h 1828800"/>
              <a:gd name="connsiteX25" fmla="*/ 880511 w 1221705"/>
              <a:gd name="connsiteY25" fmla="*/ 1160060 h 1828800"/>
              <a:gd name="connsiteX26" fmla="*/ 798625 w 1221705"/>
              <a:gd name="connsiteY26" fmla="*/ 1228299 h 1828800"/>
              <a:gd name="connsiteX27" fmla="*/ 634851 w 1221705"/>
              <a:gd name="connsiteY27" fmla="*/ 1310185 h 1828800"/>
              <a:gd name="connsiteX28" fmla="*/ 443783 w 1221705"/>
              <a:gd name="connsiteY28" fmla="*/ 1282890 h 1828800"/>
              <a:gd name="connsiteX29" fmla="*/ 389192 w 1221705"/>
              <a:gd name="connsiteY29" fmla="*/ 1064525 h 1828800"/>
              <a:gd name="connsiteX30" fmla="*/ 430135 w 1221705"/>
              <a:gd name="connsiteY30" fmla="*/ 682388 h 1828800"/>
              <a:gd name="connsiteX31" fmla="*/ 512022 w 1221705"/>
              <a:gd name="connsiteY31" fmla="*/ 627797 h 1828800"/>
              <a:gd name="connsiteX32" fmla="*/ 566613 w 1221705"/>
              <a:gd name="connsiteY32" fmla="*/ 641445 h 1828800"/>
              <a:gd name="connsiteX33" fmla="*/ 675795 w 1221705"/>
              <a:gd name="connsiteY33" fmla="*/ 750627 h 1828800"/>
              <a:gd name="connsiteX34" fmla="*/ 716738 w 1221705"/>
              <a:gd name="connsiteY34" fmla="*/ 832513 h 1828800"/>
              <a:gd name="connsiteX35" fmla="*/ 730386 w 1221705"/>
              <a:gd name="connsiteY35" fmla="*/ 928048 h 1828800"/>
              <a:gd name="connsiteX36" fmla="*/ 730386 w 1221705"/>
              <a:gd name="connsiteY36" fmla="*/ 1201003 h 1828800"/>
              <a:gd name="connsiteX37" fmla="*/ 689443 w 1221705"/>
              <a:gd name="connsiteY37" fmla="*/ 1255594 h 1828800"/>
              <a:gd name="connsiteX38" fmla="*/ 566613 w 1221705"/>
              <a:gd name="connsiteY38" fmla="*/ 1323833 h 1828800"/>
              <a:gd name="connsiteX39" fmla="*/ 498374 w 1221705"/>
              <a:gd name="connsiteY39" fmla="*/ 1337481 h 1828800"/>
              <a:gd name="connsiteX40" fmla="*/ 416487 w 1221705"/>
              <a:gd name="connsiteY40" fmla="*/ 1296537 h 1828800"/>
              <a:gd name="connsiteX41" fmla="*/ 348249 w 1221705"/>
              <a:gd name="connsiteY41" fmla="*/ 1091821 h 1828800"/>
              <a:gd name="connsiteX42" fmla="*/ 375544 w 1221705"/>
              <a:gd name="connsiteY42" fmla="*/ 764275 h 1828800"/>
              <a:gd name="connsiteX43" fmla="*/ 402840 w 1221705"/>
              <a:gd name="connsiteY43" fmla="*/ 723331 h 1828800"/>
              <a:gd name="connsiteX44" fmla="*/ 443783 w 1221705"/>
              <a:gd name="connsiteY44" fmla="*/ 709684 h 1828800"/>
              <a:gd name="connsiteX45" fmla="*/ 566613 w 1221705"/>
              <a:gd name="connsiteY45" fmla="*/ 736979 h 1828800"/>
              <a:gd name="connsiteX46" fmla="*/ 675795 w 1221705"/>
              <a:gd name="connsiteY46" fmla="*/ 818866 h 1828800"/>
              <a:gd name="connsiteX47" fmla="*/ 716738 w 1221705"/>
              <a:gd name="connsiteY47" fmla="*/ 887105 h 1828800"/>
              <a:gd name="connsiteX48" fmla="*/ 744034 w 1221705"/>
              <a:gd name="connsiteY48" fmla="*/ 928048 h 1828800"/>
              <a:gd name="connsiteX49" fmla="*/ 716738 w 1221705"/>
              <a:gd name="connsiteY49" fmla="*/ 968991 h 1828800"/>
              <a:gd name="connsiteX50" fmla="*/ 552965 w 1221705"/>
              <a:gd name="connsiteY50" fmla="*/ 1023582 h 1828800"/>
              <a:gd name="connsiteX51" fmla="*/ 225419 w 1221705"/>
              <a:gd name="connsiteY51" fmla="*/ 996287 h 1828800"/>
              <a:gd name="connsiteX52" fmla="*/ 129884 w 1221705"/>
              <a:gd name="connsiteY52" fmla="*/ 928048 h 1828800"/>
              <a:gd name="connsiteX53" fmla="*/ 7054 w 1221705"/>
              <a:gd name="connsiteY53" fmla="*/ 682388 h 1828800"/>
              <a:gd name="connsiteX54" fmla="*/ 20702 w 1221705"/>
              <a:gd name="connsiteY54" fmla="*/ 436728 h 1828800"/>
              <a:gd name="connsiteX55" fmla="*/ 88941 w 1221705"/>
              <a:gd name="connsiteY55" fmla="*/ 368490 h 1828800"/>
              <a:gd name="connsiteX56" fmla="*/ 170828 w 1221705"/>
              <a:gd name="connsiteY56" fmla="*/ 300251 h 1828800"/>
              <a:gd name="connsiteX57" fmla="*/ 348249 w 1221705"/>
              <a:gd name="connsiteY57" fmla="*/ 259308 h 1828800"/>
              <a:gd name="connsiteX58" fmla="*/ 512022 w 1221705"/>
              <a:gd name="connsiteY58" fmla="*/ 272955 h 1828800"/>
              <a:gd name="connsiteX59" fmla="*/ 607556 w 1221705"/>
              <a:gd name="connsiteY59" fmla="*/ 327546 h 1828800"/>
              <a:gd name="connsiteX60" fmla="*/ 525669 w 1221705"/>
              <a:gd name="connsiteY60" fmla="*/ 354842 h 1828800"/>
              <a:gd name="connsiteX61" fmla="*/ 552965 w 1221705"/>
              <a:gd name="connsiteY61" fmla="*/ 286603 h 1828800"/>
              <a:gd name="connsiteX62" fmla="*/ 607556 w 1221705"/>
              <a:gd name="connsiteY62" fmla="*/ 245660 h 1828800"/>
              <a:gd name="connsiteX63" fmla="*/ 689443 w 1221705"/>
              <a:gd name="connsiteY63" fmla="*/ 204716 h 1828800"/>
              <a:gd name="connsiteX64" fmla="*/ 880511 w 1221705"/>
              <a:gd name="connsiteY64" fmla="*/ 259308 h 1828800"/>
              <a:gd name="connsiteX65" fmla="*/ 907807 w 1221705"/>
              <a:gd name="connsiteY65" fmla="*/ 300251 h 1828800"/>
              <a:gd name="connsiteX66" fmla="*/ 853216 w 1221705"/>
              <a:gd name="connsiteY66" fmla="*/ 327546 h 1828800"/>
              <a:gd name="connsiteX67" fmla="*/ 634851 w 1221705"/>
              <a:gd name="connsiteY67" fmla="*/ 327546 h 1828800"/>
              <a:gd name="connsiteX68" fmla="*/ 607556 w 1221705"/>
              <a:gd name="connsiteY68" fmla="*/ 245660 h 1828800"/>
              <a:gd name="connsiteX69" fmla="*/ 689443 w 1221705"/>
              <a:gd name="connsiteY69" fmla="*/ 81887 h 1828800"/>
              <a:gd name="connsiteX70" fmla="*/ 744034 w 1221705"/>
              <a:gd name="connsiteY70" fmla="*/ 68239 h 1828800"/>
              <a:gd name="connsiteX71" fmla="*/ 866863 w 1221705"/>
              <a:gd name="connsiteY71" fmla="*/ 81887 h 1828800"/>
              <a:gd name="connsiteX72" fmla="*/ 935102 w 1221705"/>
              <a:gd name="connsiteY72" fmla="*/ 136478 h 1828800"/>
              <a:gd name="connsiteX73" fmla="*/ 1098875 w 1221705"/>
              <a:gd name="connsiteY73" fmla="*/ 395785 h 1828800"/>
              <a:gd name="connsiteX74" fmla="*/ 1126171 w 1221705"/>
              <a:gd name="connsiteY74" fmla="*/ 518615 h 1828800"/>
              <a:gd name="connsiteX75" fmla="*/ 1126171 w 1221705"/>
              <a:gd name="connsiteY75" fmla="*/ 968991 h 1828800"/>
              <a:gd name="connsiteX76" fmla="*/ 1003341 w 1221705"/>
              <a:gd name="connsiteY76" fmla="*/ 1173708 h 1828800"/>
              <a:gd name="connsiteX77" fmla="*/ 962398 w 1221705"/>
              <a:gd name="connsiteY77" fmla="*/ 1187355 h 1828800"/>
              <a:gd name="connsiteX78" fmla="*/ 935102 w 1221705"/>
              <a:gd name="connsiteY78" fmla="*/ 1105469 h 1828800"/>
              <a:gd name="connsiteX79" fmla="*/ 1016989 w 1221705"/>
              <a:gd name="connsiteY79" fmla="*/ 968991 h 1828800"/>
              <a:gd name="connsiteX80" fmla="*/ 1085228 w 1221705"/>
              <a:gd name="connsiteY80" fmla="*/ 941696 h 1828800"/>
              <a:gd name="connsiteX81" fmla="*/ 1153466 w 1221705"/>
              <a:gd name="connsiteY81" fmla="*/ 968991 h 1828800"/>
              <a:gd name="connsiteX82" fmla="*/ 1194410 w 1221705"/>
              <a:gd name="connsiteY82" fmla="*/ 1119116 h 1828800"/>
              <a:gd name="connsiteX83" fmla="*/ 1221705 w 1221705"/>
              <a:gd name="connsiteY83" fmla="*/ 1187355 h 1828800"/>
              <a:gd name="connsiteX84" fmla="*/ 1208057 w 1221705"/>
              <a:gd name="connsiteY84" fmla="*/ 1473958 h 1828800"/>
              <a:gd name="connsiteX85" fmla="*/ 1126171 w 1221705"/>
              <a:gd name="connsiteY85" fmla="*/ 1610436 h 1828800"/>
              <a:gd name="connsiteX86" fmla="*/ 1057932 w 1221705"/>
              <a:gd name="connsiteY86" fmla="*/ 1665027 h 1828800"/>
              <a:gd name="connsiteX87" fmla="*/ 880511 w 1221705"/>
              <a:gd name="connsiteY87" fmla="*/ 1733266 h 1828800"/>
              <a:gd name="connsiteX88" fmla="*/ 798625 w 1221705"/>
              <a:gd name="connsiteY88" fmla="*/ 1746913 h 1828800"/>
              <a:gd name="connsiteX89" fmla="*/ 716738 w 1221705"/>
              <a:gd name="connsiteY89" fmla="*/ 1733266 h 1828800"/>
              <a:gd name="connsiteX90" fmla="*/ 703090 w 1221705"/>
              <a:gd name="connsiteY90" fmla="*/ 1596788 h 1828800"/>
              <a:gd name="connsiteX91" fmla="*/ 798625 w 1221705"/>
              <a:gd name="connsiteY91" fmla="*/ 1473958 h 1828800"/>
              <a:gd name="connsiteX92" fmla="*/ 948750 w 1221705"/>
              <a:gd name="connsiteY92" fmla="*/ 1514902 h 1828800"/>
              <a:gd name="connsiteX93" fmla="*/ 880511 w 1221705"/>
              <a:gd name="connsiteY93" fmla="*/ 1651379 h 1828800"/>
              <a:gd name="connsiteX94" fmla="*/ 825920 w 1221705"/>
              <a:gd name="connsiteY94" fmla="*/ 1705970 h 1828800"/>
              <a:gd name="connsiteX95" fmla="*/ 621204 w 1221705"/>
              <a:gd name="connsiteY95" fmla="*/ 1815152 h 1828800"/>
              <a:gd name="connsiteX96" fmla="*/ 539317 w 1221705"/>
              <a:gd name="connsiteY96" fmla="*/ 1828800 h 1828800"/>
              <a:gd name="connsiteX97" fmla="*/ 471078 w 1221705"/>
              <a:gd name="connsiteY97" fmla="*/ 1815152 h 1828800"/>
              <a:gd name="connsiteX98" fmla="*/ 389192 w 1221705"/>
              <a:gd name="connsiteY98" fmla="*/ 1774209 h 1828800"/>
              <a:gd name="connsiteX99" fmla="*/ 266362 w 1221705"/>
              <a:gd name="connsiteY99" fmla="*/ 1624084 h 1828800"/>
              <a:gd name="connsiteX100" fmla="*/ 225419 w 1221705"/>
              <a:gd name="connsiteY100" fmla="*/ 1514902 h 1828800"/>
              <a:gd name="connsiteX101" fmla="*/ 211771 w 1221705"/>
              <a:gd name="connsiteY101" fmla="*/ 1405719 h 1828800"/>
              <a:gd name="connsiteX102" fmla="*/ 280010 w 1221705"/>
              <a:gd name="connsiteY102" fmla="*/ 1064525 h 1828800"/>
              <a:gd name="connsiteX103" fmla="*/ 320953 w 1221705"/>
              <a:gd name="connsiteY103" fmla="*/ 1037230 h 1828800"/>
              <a:gd name="connsiteX104" fmla="*/ 361896 w 1221705"/>
              <a:gd name="connsiteY104" fmla="*/ 1050878 h 1828800"/>
              <a:gd name="connsiteX105" fmla="*/ 280010 w 1221705"/>
              <a:gd name="connsiteY105" fmla="*/ 1078173 h 1828800"/>
              <a:gd name="connsiteX106" fmla="*/ 143532 w 1221705"/>
              <a:gd name="connsiteY106" fmla="*/ 1050878 h 1828800"/>
              <a:gd name="connsiteX107" fmla="*/ 170828 w 1221705"/>
              <a:gd name="connsiteY107" fmla="*/ 791570 h 1828800"/>
              <a:gd name="connsiteX108" fmla="*/ 211771 w 1221705"/>
              <a:gd name="connsiteY108" fmla="*/ 709684 h 1828800"/>
              <a:gd name="connsiteX109" fmla="*/ 252714 w 1221705"/>
              <a:gd name="connsiteY109" fmla="*/ 641445 h 1828800"/>
              <a:gd name="connsiteX110" fmla="*/ 184475 w 1221705"/>
              <a:gd name="connsiteY110" fmla="*/ 614149 h 1828800"/>
              <a:gd name="connsiteX111" fmla="*/ 211771 w 1221705"/>
              <a:gd name="connsiteY111" fmla="*/ 423081 h 1828800"/>
              <a:gd name="connsiteX112" fmla="*/ 266362 w 1221705"/>
              <a:gd name="connsiteY112" fmla="*/ 368490 h 1828800"/>
              <a:gd name="connsiteX113" fmla="*/ 430135 w 1221705"/>
              <a:gd name="connsiteY113" fmla="*/ 272955 h 1828800"/>
              <a:gd name="connsiteX114" fmla="*/ 525669 w 1221705"/>
              <a:gd name="connsiteY114" fmla="*/ 245660 h 1828800"/>
              <a:gd name="connsiteX115" fmla="*/ 744034 w 1221705"/>
              <a:gd name="connsiteY115" fmla="*/ 313899 h 1828800"/>
              <a:gd name="connsiteX116" fmla="*/ 771329 w 1221705"/>
              <a:gd name="connsiteY116" fmla="*/ 368490 h 1828800"/>
              <a:gd name="connsiteX117" fmla="*/ 757681 w 1221705"/>
              <a:gd name="connsiteY117" fmla="*/ 518615 h 1828800"/>
              <a:gd name="connsiteX118" fmla="*/ 703090 w 1221705"/>
              <a:gd name="connsiteY118" fmla="*/ 559558 h 1828800"/>
              <a:gd name="connsiteX119" fmla="*/ 784977 w 1221705"/>
              <a:gd name="connsiteY119" fmla="*/ 464024 h 1828800"/>
              <a:gd name="connsiteX120" fmla="*/ 880511 w 1221705"/>
              <a:gd name="connsiteY120" fmla="*/ 491319 h 1828800"/>
              <a:gd name="connsiteX121" fmla="*/ 866863 w 1221705"/>
              <a:gd name="connsiteY121" fmla="*/ 614149 h 1828800"/>
              <a:gd name="connsiteX122" fmla="*/ 825920 w 1221705"/>
              <a:gd name="connsiteY122" fmla="*/ 627797 h 1828800"/>
              <a:gd name="connsiteX123" fmla="*/ 825920 w 1221705"/>
              <a:gd name="connsiteY123" fmla="*/ 655093 h 1828800"/>
              <a:gd name="connsiteX124" fmla="*/ 921454 w 1221705"/>
              <a:gd name="connsiteY124" fmla="*/ 696036 h 1828800"/>
              <a:gd name="connsiteX125" fmla="*/ 948750 w 1221705"/>
              <a:gd name="connsiteY125" fmla="*/ 832513 h 1828800"/>
              <a:gd name="connsiteX126" fmla="*/ 921454 w 1221705"/>
              <a:gd name="connsiteY126" fmla="*/ 873457 h 1828800"/>
              <a:gd name="connsiteX127" fmla="*/ 989693 w 1221705"/>
              <a:gd name="connsiteY127" fmla="*/ 832513 h 1828800"/>
              <a:gd name="connsiteX128" fmla="*/ 1044284 w 1221705"/>
              <a:gd name="connsiteY128" fmla="*/ 818866 h 1828800"/>
              <a:gd name="connsiteX129" fmla="*/ 1085228 w 1221705"/>
              <a:gd name="connsiteY129" fmla="*/ 846161 h 1828800"/>
              <a:gd name="connsiteX130" fmla="*/ 1030637 w 1221705"/>
              <a:gd name="connsiteY130" fmla="*/ 1064525 h 1828800"/>
              <a:gd name="connsiteX131" fmla="*/ 989693 w 1221705"/>
              <a:gd name="connsiteY131" fmla="*/ 1132764 h 1828800"/>
              <a:gd name="connsiteX132" fmla="*/ 948750 w 1221705"/>
              <a:gd name="connsiteY132" fmla="*/ 1160060 h 1828800"/>
              <a:gd name="connsiteX133" fmla="*/ 1126171 w 1221705"/>
              <a:gd name="connsiteY133" fmla="*/ 1201003 h 1828800"/>
              <a:gd name="connsiteX134" fmla="*/ 1112523 w 1221705"/>
              <a:gd name="connsiteY134" fmla="*/ 1241946 h 1828800"/>
              <a:gd name="connsiteX135" fmla="*/ 1085228 w 1221705"/>
              <a:gd name="connsiteY135" fmla="*/ 1282890 h 1828800"/>
              <a:gd name="connsiteX136" fmla="*/ 1016989 w 1221705"/>
              <a:gd name="connsiteY136" fmla="*/ 1310185 h 1828800"/>
              <a:gd name="connsiteX137" fmla="*/ 880511 w 1221705"/>
              <a:gd name="connsiteY137" fmla="*/ 1364776 h 1828800"/>
              <a:gd name="connsiteX138" fmla="*/ 784977 w 1221705"/>
              <a:gd name="connsiteY138" fmla="*/ 1378424 h 1828800"/>
              <a:gd name="connsiteX139" fmla="*/ 593908 w 1221705"/>
              <a:gd name="connsiteY139" fmla="*/ 1364776 h 1828800"/>
              <a:gd name="connsiteX140" fmla="*/ 634851 w 1221705"/>
              <a:gd name="connsiteY140" fmla="*/ 1337481 h 1828800"/>
              <a:gd name="connsiteX141" fmla="*/ 675795 w 1221705"/>
              <a:gd name="connsiteY141" fmla="*/ 1364776 h 1828800"/>
              <a:gd name="connsiteX142" fmla="*/ 593908 w 1221705"/>
              <a:gd name="connsiteY142" fmla="*/ 1419367 h 1828800"/>
              <a:gd name="connsiteX143" fmla="*/ 539317 w 1221705"/>
              <a:gd name="connsiteY143" fmla="*/ 1446663 h 1828800"/>
              <a:gd name="connsiteX144" fmla="*/ 512022 w 1221705"/>
              <a:gd name="connsiteY144" fmla="*/ 1405719 h 1828800"/>
              <a:gd name="connsiteX145" fmla="*/ 552965 w 1221705"/>
              <a:gd name="connsiteY145" fmla="*/ 1378424 h 1828800"/>
              <a:gd name="connsiteX146" fmla="*/ 593908 w 1221705"/>
              <a:gd name="connsiteY146" fmla="*/ 1323833 h 1828800"/>
              <a:gd name="connsiteX147" fmla="*/ 552965 w 1221705"/>
              <a:gd name="connsiteY147" fmla="*/ 1351128 h 1828800"/>
              <a:gd name="connsiteX148" fmla="*/ 525669 w 1221705"/>
              <a:gd name="connsiteY148" fmla="*/ 1351128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221705" h="1828800">
                <a:moveTo>
                  <a:pt x="307305" y="955343"/>
                </a:moveTo>
                <a:cubicBezTo>
                  <a:pt x="215473" y="771676"/>
                  <a:pt x="273773" y="911121"/>
                  <a:pt x="307305" y="464024"/>
                </a:cubicBezTo>
                <a:cubicBezTo>
                  <a:pt x="310048" y="427449"/>
                  <a:pt x="312552" y="390544"/>
                  <a:pt x="320953" y="354842"/>
                </a:cubicBezTo>
                <a:cubicBezTo>
                  <a:pt x="341482" y="267593"/>
                  <a:pt x="367689" y="209676"/>
                  <a:pt x="416487" y="136478"/>
                </a:cubicBezTo>
                <a:cubicBezTo>
                  <a:pt x="447581" y="89837"/>
                  <a:pt x="477218" y="54982"/>
                  <a:pt x="525669" y="27296"/>
                </a:cubicBezTo>
                <a:cubicBezTo>
                  <a:pt x="540897" y="18594"/>
                  <a:pt x="609386" y="2955"/>
                  <a:pt x="621204" y="0"/>
                </a:cubicBezTo>
                <a:cubicBezTo>
                  <a:pt x="671246" y="9099"/>
                  <a:pt x="723367" y="10368"/>
                  <a:pt x="771329" y="27296"/>
                </a:cubicBezTo>
                <a:cubicBezTo>
                  <a:pt x="833649" y="49291"/>
                  <a:pt x="885427" y="113335"/>
                  <a:pt x="921454" y="163773"/>
                </a:cubicBezTo>
                <a:cubicBezTo>
                  <a:pt x="963468" y="222592"/>
                  <a:pt x="1033527" y="345369"/>
                  <a:pt x="1057932" y="409433"/>
                </a:cubicBezTo>
                <a:cubicBezTo>
                  <a:pt x="1076397" y="457904"/>
                  <a:pt x="1088112" y="508818"/>
                  <a:pt x="1098875" y="559558"/>
                </a:cubicBezTo>
                <a:cubicBezTo>
                  <a:pt x="1119983" y="659068"/>
                  <a:pt x="1153466" y="859809"/>
                  <a:pt x="1153466" y="859809"/>
                </a:cubicBezTo>
                <a:cubicBezTo>
                  <a:pt x="1146297" y="902822"/>
                  <a:pt x="1122867" y="1140570"/>
                  <a:pt x="1071580" y="1214651"/>
                </a:cubicBezTo>
                <a:cubicBezTo>
                  <a:pt x="1051355" y="1243864"/>
                  <a:pt x="1018118" y="1261571"/>
                  <a:pt x="989693" y="1282890"/>
                </a:cubicBezTo>
                <a:cubicBezTo>
                  <a:pt x="963449" y="1302573"/>
                  <a:pt x="937149" y="1322810"/>
                  <a:pt x="907807" y="1337481"/>
                </a:cubicBezTo>
                <a:cubicBezTo>
                  <a:pt x="873042" y="1354864"/>
                  <a:pt x="835775" y="1366993"/>
                  <a:pt x="798625" y="1378424"/>
                </a:cubicBezTo>
                <a:cubicBezTo>
                  <a:pt x="776075" y="1385363"/>
                  <a:pt x="666394" y="1402737"/>
                  <a:pt x="648499" y="1405719"/>
                </a:cubicBezTo>
                <a:cubicBezTo>
                  <a:pt x="625753" y="1401170"/>
                  <a:pt x="601457" y="1401493"/>
                  <a:pt x="580260" y="1392072"/>
                </a:cubicBezTo>
                <a:cubicBezTo>
                  <a:pt x="530818" y="1370098"/>
                  <a:pt x="487788" y="1305670"/>
                  <a:pt x="457431" y="1269242"/>
                </a:cubicBezTo>
                <a:cubicBezTo>
                  <a:pt x="422436" y="1152594"/>
                  <a:pt x="402840" y="1118782"/>
                  <a:pt x="402840" y="996287"/>
                </a:cubicBezTo>
                <a:cubicBezTo>
                  <a:pt x="402840" y="917261"/>
                  <a:pt x="368873" y="716355"/>
                  <a:pt x="457431" y="627797"/>
                </a:cubicBezTo>
                <a:cubicBezTo>
                  <a:pt x="480628" y="604600"/>
                  <a:pt x="512022" y="591403"/>
                  <a:pt x="539317" y="573206"/>
                </a:cubicBezTo>
                <a:cubicBezTo>
                  <a:pt x="575711" y="577755"/>
                  <a:pt x="614266" y="573688"/>
                  <a:pt x="648499" y="586854"/>
                </a:cubicBezTo>
                <a:cubicBezTo>
                  <a:pt x="675687" y="597311"/>
                  <a:pt x="695184" y="621850"/>
                  <a:pt x="716738" y="641445"/>
                </a:cubicBezTo>
                <a:cubicBezTo>
                  <a:pt x="791896" y="709770"/>
                  <a:pt x="795132" y="718965"/>
                  <a:pt x="853216" y="791570"/>
                </a:cubicBezTo>
                <a:cubicBezTo>
                  <a:pt x="862314" y="814316"/>
                  <a:pt x="874065" y="836174"/>
                  <a:pt x="880511" y="859809"/>
                </a:cubicBezTo>
                <a:cubicBezTo>
                  <a:pt x="903747" y="945007"/>
                  <a:pt x="902216" y="1094944"/>
                  <a:pt x="880511" y="1160060"/>
                </a:cubicBezTo>
                <a:cubicBezTo>
                  <a:pt x="869275" y="1193767"/>
                  <a:pt x="828943" y="1209772"/>
                  <a:pt x="798625" y="1228299"/>
                </a:cubicBezTo>
                <a:cubicBezTo>
                  <a:pt x="746545" y="1260126"/>
                  <a:pt x="634851" y="1310185"/>
                  <a:pt x="634851" y="1310185"/>
                </a:cubicBezTo>
                <a:cubicBezTo>
                  <a:pt x="571162" y="1301087"/>
                  <a:pt x="501995" y="1310284"/>
                  <a:pt x="443783" y="1282890"/>
                </a:cubicBezTo>
                <a:cubicBezTo>
                  <a:pt x="392247" y="1258638"/>
                  <a:pt x="391116" y="1083760"/>
                  <a:pt x="389192" y="1064525"/>
                </a:cubicBezTo>
                <a:cubicBezTo>
                  <a:pt x="392584" y="996679"/>
                  <a:pt x="385740" y="780057"/>
                  <a:pt x="430135" y="682388"/>
                </a:cubicBezTo>
                <a:cubicBezTo>
                  <a:pt x="448390" y="642226"/>
                  <a:pt x="477261" y="639384"/>
                  <a:pt x="512022" y="627797"/>
                </a:cubicBezTo>
                <a:cubicBezTo>
                  <a:pt x="530219" y="632346"/>
                  <a:pt x="549836" y="633057"/>
                  <a:pt x="566613" y="641445"/>
                </a:cubicBezTo>
                <a:cubicBezTo>
                  <a:pt x="610216" y="663246"/>
                  <a:pt x="650910" y="711522"/>
                  <a:pt x="675795" y="750627"/>
                </a:cubicBezTo>
                <a:cubicBezTo>
                  <a:pt x="692179" y="776373"/>
                  <a:pt x="703090" y="805218"/>
                  <a:pt x="716738" y="832513"/>
                </a:cubicBezTo>
                <a:cubicBezTo>
                  <a:pt x="721287" y="864358"/>
                  <a:pt x="726134" y="896162"/>
                  <a:pt x="730386" y="928048"/>
                </a:cubicBezTo>
                <a:cubicBezTo>
                  <a:pt x="743942" y="1029718"/>
                  <a:pt x="757365" y="1093085"/>
                  <a:pt x="730386" y="1201003"/>
                </a:cubicBezTo>
                <a:cubicBezTo>
                  <a:pt x="724869" y="1223070"/>
                  <a:pt x="706561" y="1240616"/>
                  <a:pt x="689443" y="1255594"/>
                </a:cubicBezTo>
                <a:cubicBezTo>
                  <a:pt x="678681" y="1265010"/>
                  <a:pt x="587466" y="1316882"/>
                  <a:pt x="566613" y="1323833"/>
                </a:cubicBezTo>
                <a:cubicBezTo>
                  <a:pt x="544607" y="1331169"/>
                  <a:pt x="521120" y="1332932"/>
                  <a:pt x="498374" y="1337481"/>
                </a:cubicBezTo>
                <a:cubicBezTo>
                  <a:pt x="471078" y="1323833"/>
                  <a:pt x="438066" y="1318116"/>
                  <a:pt x="416487" y="1296537"/>
                </a:cubicBezTo>
                <a:cubicBezTo>
                  <a:pt x="373844" y="1253894"/>
                  <a:pt x="358722" y="1138949"/>
                  <a:pt x="348249" y="1091821"/>
                </a:cubicBezTo>
                <a:cubicBezTo>
                  <a:pt x="357347" y="982639"/>
                  <a:pt x="359488" y="872653"/>
                  <a:pt x="375544" y="764275"/>
                </a:cubicBezTo>
                <a:cubicBezTo>
                  <a:pt x="377948" y="748049"/>
                  <a:pt x="390032" y="733578"/>
                  <a:pt x="402840" y="723331"/>
                </a:cubicBezTo>
                <a:cubicBezTo>
                  <a:pt x="414073" y="714344"/>
                  <a:pt x="430135" y="714233"/>
                  <a:pt x="443783" y="709684"/>
                </a:cubicBezTo>
                <a:cubicBezTo>
                  <a:pt x="484726" y="718782"/>
                  <a:pt x="526526" y="724644"/>
                  <a:pt x="566613" y="736979"/>
                </a:cubicBezTo>
                <a:cubicBezTo>
                  <a:pt x="613030" y="751261"/>
                  <a:pt x="646272" y="780908"/>
                  <a:pt x="675795" y="818866"/>
                </a:cubicBezTo>
                <a:cubicBezTo>
                  <a:pt x="692081" y="839805"/>
                  <a:pt x="702679" y="864611"/>
                  <a:pt x="716738" y="887105"/>
                </a:cubicBezTo>
                <a:cubicBezTo>
                  <a:pt x="725431" y="901014"/>
                  <a:pt x="734935" y="914400"/>
                  <a:pt x="744034" y="928048"/>
                </a:cubicBezTo>
                <a:cubicBezTo>
                  <a:pt x="734935" y="941696"/>
                  <a:pt x="730085" y="959457"/>
                  <a:pt x="716738" y="968991"/>
                </a:cubicBezTo>
                <a:cubicBezTo>
                  <a:pt x="690339" y="987848"/>
                  <a:pt x="573923" y="1017594"/>
                  <a:pt x="552965" y="1023582"/>
                </a:cubicBezTo>
                <a:cubicBezTo>
                  <a:pt x="443783" y="1014484"/>
                  <a:pt x="332289" y="1020419"/>
                  <a:pt x="225419" y="996287"/>
                </a:cubicBezTo>
                <a:cubicBezTo>
                  <a:pt x="187246" y="987667"/>
                  <a:pt x="156513" y="956725"/>
                  <a:pt x="129884" y="928048"/>
                </a:cubicBezTo>
                <a:cubicBezTo>
                  <a:pt x="47341" y="839156"/>
                  <a:pt x="43139" y="790640"/>
                  <a:pt x="7054" y="682388"/>
                </a:cubicBezTo>
                <a:cubicBezTo>
                  <a:pt x="11603" y="600501"/>
                  <a:pt x="0" y="516085"/>
                  <a:pt x="20702" y="436728"/>
                </a:cubicBezTo>
                <a:cubicBezTo>
                  <a:pt x="28822" y="405602"/>
                  <a:pt x="65139" y="390128"/>
                  <a:pt x="88941" y="368490"/>
                </a:cubicBezTo>
                <a:cubicBezTo>
                  <a:pt x="115232" y="344589"/>
                  <a:pt x="140137" y="318154"/>
                  <a:pt x="170828" y="300251"/>
                </a:cubicBezTo>
                <a:cubicBezTo>
                  <a:pt x="219438" y="271895"/>
                  <a:pt x="295555" y="266835"/>
                  <a:pt x="348249" y="259308"/>
                </a:cubicBezTo>
                <a:cubicBezTo>
                  <a:pt x="402840" y="263857"/>
                  <a:pt x="458180" y="262860"/>
                  <a:pt x="512022" y="272955"/>
                </a:cubicBezTo>
                <a:cubicBezTo>
                  <a:pt x="536111" y="277472"/>
                  <a:pt x="586104" y="313245"/>
                  <a:pt x="607556" y="327546"/>
                </a:cubicBezTo>
                <a:cubicBezTo>
                  <a:pt x="604958" y="335341"/>
                  <a:pt x="578370" y="460246"/>
                  <a:pt x="525669" y="354842"/>
                </a:cubicBezTo>
                <a:cubicBezTo>
                  <a:pt x="514713" y="332930"/>
                  <a:pt x="538266" y="306202"/>
                  <a:pt x="552965" y="286603"/>
                </a:cubicBezTo>
                <a:cubicBezTo>
                  <a:pt x="566613" y="268406"/>
                  <a:pt x="589047" y="258881"/>
                  <a:pt x="607556" y="245660"/>
                </a:cubicBezTo>
                <a:cubicBezTo>
                  <a:pt x="653857" y="212588"/>
                  <a:pt x="638738" y="221618"/>
                  <a:pt x="689443" y="204716"/>
                </a:cubicBezTo>
                <a:cubicBezTo>
                  <a:pt x="750524" y="215822"/>
                  <a:pt x="831169" y="209966"/>
                  <a:pt x="880511" y="259308"/>
                </a:cubicBezTo>
                <a:cubicBezTo>
                  <a:pt x="892109" y="270906"/>
                  <a:pt x="898708" y="286603"/>
                  <a:pt x="907807" y="300251"/>
                </a:cubicBezTo>
                <a:cubicBezTo>
                  <a:pt x="889610" y="309349"/>
                  <a:pt x="872265" y="320403"/>
                  <a:pt x="853216" y="327546"/>
                </a:cubicBezTo>
                <a:cubicBezTo>
                  <a:pt x="774861" y="356929"/>
                  <a:pt x="731509" y="335601"/>
                  <a:pt x="634851" y="327546"/>
                </a:cubicBezTo>
                <a:cubicBezTo>
                  <a:pt x="625753" y="300251"/>
                  <a:pt x="607556" y="274432"/>
                  <a:pt x="607556" y="245660"/>
                </a:cubicBezTo>
                <a:cubicBezTo>
                  <a:pt x="607556" y="176813"/>
                  <a:pt x="631330" y="118207"/>
                  <a:pt x="689443" y="81887"/>
                </a:cubicBezTo>
                <a:cubicBezTo>
                  <a:pt x="705349" y="71946"/>
                  <a:pt x="725837" y="72788"/>
                  <a:pt x="744034" y="68239"/>
                </a:cubicBezTo>
                <a:cubicBezTo>
                  <a:pt x="784977" y="72788"/>
                  <a:pt x="828068" y="68032"/>
                  <a:pt x="866863" y="81887"/>
                </a:cubicBezTo>
                <a:cubicBezTo>
                  <a:pt x="894295" y="91684"/>
                  <a:pt x="916733" y="113870"/>
                  <a:pt x="935102" y="136478"/>
                </a:cubicBezTo>
                <a:cubicBezTo>
                  <a:pt x="997466" y="213234"/>
                  <a:pt x="1049277" y="308989"/>
                  <a:pt x="1098875" y="395785"/>
                </a:cubicBezTo>
                <a:cubicBezTo>
                  <a:pt x="1107974" y="436728"/>
                  <a:pt x="1118882" y="477311"/>
                  <a:pt x="1126171" y="518615"/>
                </a:cubicBezTo>
                <a:cubicBezTo>
                  <a:pt x="1151086" y="659799"/>
                  <a:pt x="1150132" y="842339"/>
                  <a:pt x="1126171" y="968991"/>
                </a:cubicBezTo>
                <a:cubicBezTo>
                  <a:pt x="1119235" y="1005650"/>
                  <a:pt x="1061010" y="1135262"/>
                  <a:pt x="1003341" y="1173708"/>
                </a:cubicBezTo>
                <a:cubicBezTo>
                  <a:pt x="991371" y="1181688"/>
                  <a:pt x="976046" y="1182806"/>
                  <a:pt x="962398" y="1187355"/>
                </a:cubicBezTo>
                <a:cubicBezTo>
                  <a:pt x="953299" y="1160060"/>
                  <a:pt x="935102" y="1134241"/>
                  <a:pt x="935102" y="1105469"/>
                </a:cubicBezTo>
                <a:cubicBezTo>
                  <a:pt x="935102" y="1050718"/>
                  <a:pt x="973746" y="997819"/>
                  <a:pt x="1016989" y="968991"/>
                </a:cubicBezTo>
                <a:cubicBezTo>
                  <a:pt x="1037373" y="955402"/>
                  <a:pt x="1062482" y="950794"/>
                  <a:pt x="1085228" y="941696"/>
                </a:cubicBezTo>
                <a:cubicBezTo>
                  <a:pt x="1107974" y="950794"/>
                  <a:pt x="1136143" y="951668"/>
                  <a:pt x="1153466" y="968991"/>
                </a:cubicBezTo>
                <a:cubicBezTo>
                  <a:pt x="1183596" y="999121"/>
                  <a:pt x="1185141" y="1085130"/>
                  <a:pt x="1194410" y="1119116"/>
                </a:cubicBezTo>
                <a:cubicBezTo>
                  <a:pt x="1200856" y="1142751"/>
                  <a:pt x="1212607" y="1164609"/>
                  <a:pt x="1221705" y="1187355"/>
                </a:cubicBezTo>
                <a:cubicBezTo>
                  <a:pt x="1217156" y="1282889"/>
                  <a:pt x="1218619" y="1378900"/>
                  <a:pt x="1208057" y="1473958"/>
                </a:cubicBezTo>
                <a:cubicBezTo>
                  <a:pt x="1199982" y="1546632"/>
                  <a:pt x="1176637" y="1565577"/>
                  <a:pt x="1126171" y="1610436"/>
                </a:cubicBezTo>
                <a:cubicBezTo>
                  <a:pt x="1104399" y="1629789"/>
                  <a:pt x="1083093" y="1650350"/>
                  <a:pt x="1057932" y="1665027"/>
                </a:cubicBezTo>
                <a:cubicBezTo>
                  <a:pt x="1027133" y="1682993"/>
                  <a:pt x="919543" y="1723508"/>
                  <a:pt x="880511" y="1733266"/>
                </a:cubicBezTo>
                <a:cubicBezTo>
                  <a:pt x="853665" y="1739977"/>
                  <a:pt x="825920" y="1742364"/>
                  <a:pt x="798625" y="1746913"/>
                </a:cubicBezTo>
                <a:cubicBezTo>
                  <a:pt x="771329" y="1742364"/>
                  <a:pt x="741489" y="1745641"/>
                  <a:pt x="716738" y="1733266"/>
                </a:cubicBezTo>
                <a:cubicBezTo>
                  <a:pt x="669828" y="1709811"/>
                  <a:pt x="690599" y="1621770"/>
                  <a:pt x="703090" y="1596788"/>
                </a:cubicBezTo>
                <a:cubicBezTo>
                  <a:pt x="726287" y="1550394"/>
                  <a:pt x="798625" y="1473958"/>
                  <a:pt x="798625" y="1473958"/>
                </a:cubicBezTo>
                <a:cubicBezTo>
                  <a:pt x="848667" y="1487606"/>
                  <a:pt x="912073" y="1478225"/>
                  <a:pt x="948750" y="1514902"/>
                </a:cubicBezTo>
                <a:cubicBezTo>
                  <a:pt x="1011414" y="1577566"/>
                  <a:pt x="904601" y="1630300"/>
                  <a:pt x="880511" y="1651379"/>
                </a:cubicBezTo>
                <a:cubicBezTo>
                  <a:pt x="861144" y="1668325"/>
                  <a:pt x="846508" y="1690529"/>
                  <a:pt x="825920" y="1705970"/>
                </a:cubicBezTo>
                <a:cubicBezTo>
                  <a:pt x="772213" y="1746251"/>
                  <a:pt x="687685" y="1794696"/>
                  <a:pt x="621204" y="1815152"/>
                </a:cubicBezTo>
                <a:cubicBezTo>
                  <a:pt x="594756" y="1823290"/>
                  <a:pt x="566613" y="1824251"/>
                  <a:pt x="539317" y="1828800"/>
                </a:cubicBezTo>
                <a:cubicBezTo>
                  <a:pt x="516571" y="1824251"/>
                  <a:pt x="492878" y="1823079"/>
                  <a:pt x="471078" y="1815152"/>
                </a:cubicBezTo>
                <a:cubicBezTo>
                  <a:pt x="442398" y="1804723"/>
                  <a:pt x="413872" y="1792158"/>
                  <a:pt x="389192" y="1774209"/>
                </a:cubicBezTo>
                <a:cubicBezTo>
                  <a:pt x="345254" y="1742254"/>
                  <a:pt x="290359" y="1672077"/>
                  <a:pt x="266362" y="1624084"/>
                </a:cubicBezTo>
                <a:cubicBezTo>
                  <a:pt x="248979" y="1589319"/>
                  <a:pt x="239067" y="1551296"/>
                  <a:pt x="225419" y="1514902"/>
                </a:cubicBezTo>
                <a:cubicBezTo>
                  <a:pt x="220870" y="1478508"/>
                  <a:pt x="210507" y="1442375"/>
                  <a:pt x="211771" y="1405719"/>
                </a:cubicBezTo>
                <a:cubicBezTo>
                  <a:pt x="216815" y="1259432"/>
                  <a:pt x="187271" y="1157263"/>
                  <a:pt x="280010" y="1064525"/>
                </a:cubicBezTo>
                <a:cubicBezTo>
                  <a:pt x="291608" y="1052927"/>
                  <a:pt x="307305" y="1046328"/>
                  <a:pt x="320953" y="1037230"/>
                </a:cubicBezTo>
                <a:cubicBezTo>
                  <a:pt x="334601" y="1041779"/>
                  <a:pt x="372068" y="1040706"/>
                  <a:pt x="361896" y="1050878"/>
                </a:cubicBezTo>
                <a:cubicBezTo>
                  <a:pt x="341551" y="1071223"/>
                  <a:pt x="280010" y="1078173"/>
                  <a:pt x="280010" y="1078173"/>
                </a:cubicBezTo>
                <a:cubicBezTo>
                  <a:pt x="234517" y="1069075"/>
                  <a:pt x="160048" y="1094232"/>
                  <a:pt x="143532" y="1050878"/>
                </a:cubicBezTo>
                <a:cubicBezTo>
                  <a:pt x="112591" y="969658"/>
                  <a:pt x="153783" y="876796"/>
                  <a:pt x="170828" y="791570"/>
                </a:cubicBezTo>
                <a:cubicBezTo>
                  <a:pt x="176813" y="761646"/>
                  <a:pt x="197158" y="736475"/>
                  <a:pt x="211771" y="709684"/>
                </a:cubicBezTo>
                <a:cubicBezTo>
                  <a:pt x="224473" y="686396"/>
                  <a:pt x="252714" y="641445"/>
                  <a:pt x="252714" y="641445"/>
                </a:cubicBezTo>
                <a:cubicBezTo>
                  <a:pt x="229968" y="632346"/>
                  <a:pt x="200418" y="632750"/>
                  <a:pt x="184475" y="614149"/>
                </a:cubicBezTo>
                <a:cubicBezTo>
                  <a:pt x="144140" y="567091"/>
                  <a:pt x="197399" y="449772"/>
                  <a:pt x="211771" y="423081"/>
                </a:cubicBezTo>
                <a:cubicBezTo>
                  <a:pt x="223972" y="400423"/>
                  <a:pt x="246267" y="384566"/>
                  <a:pt x="266362" y="368490"/>
                </a:cubicBezTo>
                <a:cubicBezTo>
                  <a:pt x="305989" y="336789"/>
                  <a:pt x="381841" y="291530"/>
                  <a:pt x="430135" y="272955"/>
                </a:cubicBezTo>
                <a:cubicBezTo>
                  <a:pt x="461046" y="261066"/>
                  <a:pt x="493824" y="254758"/>
                  <a:pt x="525669" y="245660"/>
                </a:cubicBezTo>
                <a:cubicBezTo>
                  <a:pt x="639319" y="263144"/>
                  <a:pt x="687503" y="234756"/>
                  <a:pt x="744034" y="313899"/>
                </a:cubicBezTo>
                <a:cubicBezTo>
                  <a:pt x="755859" y="330454"/>
                  <a:pt x="762231" y="350293"/>
                  <a:pt x="771329" y="368490"/>
                </a:cubicBezTo>
                <a:cubicBezTo>
                  <a:pt x="766780" y="418532"/>
                  <a:pt x="774581" y="471294"/>
                  <a:pt x="757681" y="518615"/>
                </a:cubicBezTo>
                <a:cubicBezTo>
                  <a:pt x="750031" y="540036"/>
                  <a:pt x="710283" y="581137"/>
                  <a:pt x="703090" y="559558"/>
                </a:cubicBezTo>
                <a:cubicBezTo>
                  <a:pt x="679403" y="488494"/>
                  <a:pt x="748583" y="476156"/>
                  <a:pt x="784977" y="464024"/>
                </a:cubicBezTo>
                <a:cubicBezTo>
                  <a:pt x="816822" y="473122"/>
                  <a:pt x="854016" y="471448"/>
                  <a:pt x="880511" y="491319"/>
                </a:cubicBezTo>
                <a:cubicBezTo>
                  <a:pt x="915262" y="517382"/>
                  <a:pt x="881323" y="596797"/>
                  <a:pt x="866863" y="614149"/>
                </a:cubicBezTo>
                <a:cubicBezTo>
                  <a:pt x="857653" y="625201"/>
                  <a:pt x="839568" y="623248"/>
                  <a:pt x="825920" y="627797"/>
                </a:cubicBezTo>
                <a:cubicBezTo>
                  <a:pt x="713245" y="712303"/>
                  <a:pt x="784786" y="647614"/>
                  <a:pt x="825920" y="655093"/>
                </a:cubicBezTo>
                <a:cubicBezTo>
                  <a:pt x="860007" y="661291"/>
                  <a:pt x="889609" y="682388"/>
                  <a:pt x="921454" y="696036"/>
                </a:cubicBezTo>
                <a:cubicBezTo>
                  <a:pt x="969107" y="759572"/>
                  <a:pt x="978175" y="744240"/>
                  <a:pt x="948750" y="832513"/>
                </a:cubicBezTo>
                <a:cubicBezTo>
                  <a:pt x="943563" y="848074"/>
                  <a:pt x="905051" y="873457"/>
                  <a:pt x="921454" y="873457"/>
                </a:cubicBezTo>
                <a:cubicBezTo>
                  <a:pt x="947981" y="873457"/>
                  <a:pt x="965453" y="843286"/>
                  <a:pt x="989693" y="832513"/>
                </a:cubicBezTo>
                <a:cubicBezTo>
                  <a:pt x="1006833" y="824895"/>
                  <a:pt x="1026087" y="823415"/>
                  <a:pt x="1044284" y="818866"/>
                </a:cubicBezTo>
                <a:cubicBezTo>
                  <a:pt x="1057932" y="827964"/>
                  <a:pt x="1084059" y="829800"/>
                  <a:pt x="1085228" y="846161"/>
                </a:cubicBezTo>
                <a:cubicBezTo>
                  <a:pt x="1091580" y="935093"/>
                  <a:pt x="1069083" y="995322"/>
                  <a:pt x="1030637" y="1064525"/>
                </a:cubicBezTo>
                <a:cubicBezTo>
                  <a:pt x="1017755" y="1087713"/>
                  <a:pt x="1006956" y="1112623"/>
                  <a:pt x="989693" y="1132764"/>
                </a:cubicBezTo>
                <a:cubicBezTo>
                  <a:pt x="979018" y="1145218"/>
                  <a:pt x="962398" y="1150961"/>
                  <a:pt x="948750" y="1160060"/>
                </a:cubicBezTo>
                <a:cubicBezTo>
                  <a:pt x="980262" y="1166362"/>
                  <a:pt x="1113370" y="1191859"/>
                  <a:pt x="1126171" y="1201003"/>
                </a:cubicBezTo>
                <a:cubicBezTo>
                  <a:pt x="1137877" y="1209365"/>
                  <a:pt x="1118957" y="1229079"/>
                  <a:pt x="1112523" y="1241946"/>
                </a:cubicBezTo>
                <a:cubicBezTo>
                  <a:pt x="1105188" y="1256617"/>
                  <a:pt x="1098575" y="1273356"/>
                  <a:pt x="1085228" y="1282890"/>
                </a:cubicBezTo>
                <a:cubicBezTo>
                  <a:pt x="1065293" y="1297130"/>
                  <a:pt x="1039376" y="1300235"/>
                  <a:pt x="1016989" y="1310185"/>
                </a:cubicBezTo>
                <a:cubicBezTo>
                  <a:pt x="950117" y="1339906"/>
                  <a:pt x="962672" y="1345816"/>
                  <a:pt x="880511" y="1364776"/>
                </a:cubicBezTo>
                <a:cubicBezTo>
                  <a:pt x="849167" y="1372009"/>
                  <a:pt x="816822" y="1373875"/>
                  <a:pt x="784977" y="1378424"/>
                </a:cubicBezTo>
                <a:cubicBezTo>
                  <a:pt x="721287" y="1373875"/>
                  <a:pt x="655510" y="1381576"/>
                  <a:pt x="593908" y="1364776"/>
                </a:cubicBezTo>
                <a:cubicBezTo>
                  <a:pt x="578084" y="1360460"/>
                  <a:pt x="618449" y="1337481"/>
                  <a:pt x="634851" y="1337481"/>
                </a:cubicBezTo>
                <a:cubicBezTo>
                  <a:pt x="651254" y="1337481"/>
                  <a:pt x="662147" y="1355678"/>
                  <a:pt x="675795" y="1364776"/>
                </a:cubicBezTo>
                <a:cubicBezTo>
                  <a:pt x="587966" y="1394052"/>
                  <a:pt x="683359" y="1355473"/>
                  <a:pt x="593908" y="1419367"/>
                </a:cubicBezTo>
                <a:cubicBezTo>
                  <a:pt x="577353" y="1431192"/>
                  <a:pt x="557514" y="1437564"/>
                  <a:pt x="539317" y="1446663"/>
                </a:cubicBezTo>
                <a:cubicBezTo>
                  <a:pt x="530219" y="1433015"/>
                  <a:pt x="508805" y="1421803"/>
                  <a:pt x="512022" y="1405719"/>
                </a:cubicBezTo>
                <a:cubicBezTo>
                  <a:pt x="515239" y="1389635"/>
                  <a:pt x="541367" y="1390022"/>
                  <a:pt x="552965" y="1378424"/>
                </a:cubicBezTo>
                <a:cubicBezTo>
                  <a:pt x="569049" y="1362340"/>
                  <a:pt x="593908" y="1346579"/>
                  <a:pt x="593908" y="1323833"/>
                </a:cubicBezTo>
                <a:cubicBezTo>
                  <a:pt x="593908" y="1307431"/>
                  <a:pt x="568194" y="1345036"/>
                  <a:pt x="552965" y="1351128"/>
                </a:cubicBezTo>
                <a:cubicBezTo>
                  <a:pt x="544517" y="1354507"/>
                  <a:pt x="534768" y="1351128"/>
                  <a:pt x="525669" y="135112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2457450" y="5405438"/>
            <a:ext cx="279400" cy="388937"/>
          </a:xfrm>
          <a:custGeom>
            <a:avLst/>
            <a:gdLst>
              <a:gd name="connsiteX0" fmla="*/ 16834 w 280285"/>
              <a:gd name="connsiteY0" fmla="*/ 211910 h 389331"/>
              <a:gd name="connsiteX1" fmla="*/ 30482 w 280285"/>
              <a:gd name="connsiteY1" fmla="*/ 48137 h 389331"/>
              <a:gd name="connsiteX2" fmla="*/ 57777 w 280285"/>
              <a:gd name="connsiteY2" fmla="*/ 7193 h 389331"/>
              <a:gd name="connsiteX3" fmla="*/ 166959 w 280285"/>
              <a:gd name="connsiteY3" fmla="*/ 20841 h 389331"/>
              <a:gd name="connsiteX4" fmla="*/ 235198 w 280285"/>
              <a:gd name="connsiteY4" fmla="*/ 116376 h 389331"/>
              <a:gd name="connsiteX5" fmla="*/ 262494 w 280285"/>
              <a:gd name="connsiteY5" fmla="*/ 225558 h 389331"/>
              <a:gd name="connsiteX6" fmla="*/ 248846 w 280285"/>
              <a:gd name="connsiteY6" fmla="*/ 375683 h 389331"/>
              <a:gd name="connsiteX7" fmla="*/ 207903 w 280285"/>
              <a:gd name="connsiteY7" fmla="*/ 389331 h 389331"/>
              <a:gd name="connsiteX8" fmla="*/ 112368 w 280285"/>
              <a:gd name="connsiteY8" fmla="*/ 375683 h 389331"/>
              <a:gd name="connsiteX9" fmla="*/ 71425 w 280285"/>
              <a:gd name="connsiteY9" fmla="*/ 334740 h 389331"/>
              <a:gd name="connsiteX10" fmla="*/ 57777 w 280285"/>
              <a:gd name="connsiteY10" fmla="*/ 61785 h 389331"/>
              <a:gd name="connsiteX11" fmla="*/ 112368 w 280285"/>
              <a:gd name="connsiteY11" fmla="*/ 75432 h 389331"/>
              <a:gd name="connsiteX12" fmla="*/ 180607 w 280285"/>
              <a:gd name="connsiteY12" fmla="*/ 157319 h 389331"/>
              <a:gd name="connsiteX13" fmla="*/ 194255 w 280285"/>
              <a:gd name="connsiteY13" fmla="*/ 239205 h 389331"/>
              <a:gd name="connsiteX14" fmla="*/ 194255 w 280285"/>
              <a:gd name="connsiteY14" fmla="*/ 348387 h 389331"/>
              <a:gd name="connsiteX15" fmla="*/ 153312 w 280285"/>
              <a:gd name="connsiteY15" fmla="*/ 362035 h 389331"/>
              <a:gd name="connsiteX16" fmla="*/ 98721 w 280285"/>
              <a:gd name="connsiteY16" fmla="*/ 307444 h 389331"/>
              <a:gd name="connsiteX17" fmla="*/ 30482 w 280285"/>
              <a:gd name="connsiteY17" fmla="*/ 184614 h 389331"/>
              <a:gd name="connsiteX18" fmla="*/ 85073 w 280285"/>
              <a:gd name="connsiteY18" fmla="*/ 48137 h 389331"/>
              <a:gd name="connsiteX19" fmla="*/ 153312 w 280285"/>
              <a:gd name="connsiteY19" fmla="*/ 61785 h 389331"/>
              <a:gd name="connsiteX20" fmla="*/ 194255 w 280285"/>
              <a:gd name="connsiteY20" fmla="*/ 89080 h 389331"/>
              <a:gd name="connsiteX21" fmla="*/ 207903 w 280285"/>
              <a:gd name="connsiteY21" fmla="*/ 130023 h 389331"/>
              <a:gd name="connsiteX22" fmla="*/ 248846 w 280285"/>
              <a:gd name="connsiteY22" fmla="*/ 170967 h 389331"/>
              <a:gd name="connsiteX23" fmla="*/ 248846 w 280285"/>
              <a:gd name="connsiteY23" fmla="*/ 348387 h 389331"/>
              <a:gd name="connsiteX24" fmla="*/ 207903 w 280285"/>
              <a:gd name="connsiteY24" fmla="*/ 362035 h 38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0285" h="389331">
                <a:moveTo>
                  <a:pt x="16834" y="211910"/>
                </a:moveTo>
                <a:cubicBezTo>
                  <a:pt x="21383" y="157319"/>
                  <a:pt x="19739" y="101853"/>
                  <a:pt x="30482" y="48137"/>
                </a:cubicBezTo>
                <a:cubicBezTo>
                  <a:pt x="33699" y="32053"/>
                  <a:pt x="41693" y="10410"/>
                  <a:pt x="57777" y="7193"/>
                </a:cubicBezTo>
                <a:cubicBezTo>
                  <a:pt x="93742" y="0"/>
                  <a:pt x="130565" y="16292"/>
                  <a:pt x="166959" y="20841"/>
                </a:cubicBezTo>
                <a:cubicBezTo>
                  <a:pt x="205248" y="59130"/>
                  <a:pt x="217234" y="62484"/>
                  <a:pt x="235198" y="116376"/>
                </a:cubicBezTo>
                <a:cubicBezTo>
                  <a:pt x="247061" y="151965"/>
                  <a:pt x="262494" y="225558"/>
                  <a:pt x="262494" y="225558"/>
                </a:cubicBezTo>
                <a:cubicBezTo>
                  <a:pt x="257945" y="275600"/>
                  <a:pt x="264736" y="328014"/>
                  <a:pt x="248846" y="375683"/>
                </a:cubicBezTo>
                <a:cubicBezTo>
                  <a:pt x="244297" y="389331"/>
                  <a:pt x="222289" y="389331"/>
                  <a:pt x="207903" y="389331"/>
                </a:cubicBezTo>
                <a:cubicBezTo>
                  <a:pt x="175735" y="389331"/>
                  <a:pt x="144213" y="380232"/>
                  <a:pt x="112368" y="375683"/>
                </a:cubicBezTo>
                <a:cubicBezTo>
                  <a:pt x="98720" y="362035"/>
                  <a:pt x="83781" y="349567"/>
                  <a:pt x="71425" y="334740"/>
                </a:cubicBezTo>
                <a:cubicBezTo>
                  <a:pt x="0" y="249028"/>
                  <a:pt x="48638" y="217162"/>
                  <a:pt x="57777" y="61785"/>
                </a:cubicBezTo>
                <a:cubicBezTo>
                  <a:pt x="75974" y="66334"/>
                  <a:pt x="96082" y="66126"/>
                  <a:pt x="112368" y="75432"/>
                </a:cubicBezTo>
                <a:cubicBezTo>
                  <a:pt x="140660" y="91599"/>
                  <a:pt x="163214" y="131229"/>
                  <a:pt x="180607" y="157319"/>
                </a:cubicBezTo>
                <a:cubicBezTo>
                  <a:pt x="185156" y="184614"/>
                  <a:pt x="188252" y="212192"/>
                  <a:pt x="194255" y="239205"/>
                </a:cubicBezTo>
                <a:cubicBezTo>
                  <a:pt x="204035" y="283212"/>
                  <a:pt x="228790" y="296586"/>
                  <a:pt x="194255" y="348387"/>
                </a:cubicBezTo>
                <a:cubicBezTo>
                  <a:pt x="186275" y="360357"/>
                  <a:pt x="166960" y="357486"/>
                  <a:pt x="153312" y="362035"/>
                </a:cubicBezTo>
                <a:cubicBezTo>
                  <a:pt x="83831" y="338875"/>
                  <a:pt x="131806" y="366998"/>
                  <a:pt x="98721" y="307444"/>
                </a:cubicBezTo>
                <a:cubicBezTo>
                  <a:pt x="20506" y="166656"/>
                  <a:pt x="61364" y="277261"/>
                  <a:pt x="30482" y="184614"/>
                </a:cubicBezTo>
                <a:cubicBezTo>
                  <a:pt x="37231" y="123873"/>
                  <a:pt x="8013" y="48137"/>
                  <a:pt x="85073" y="48137"/>
                </a:cubicBezTo>
                <a:cubicBezTo>
                  <a:pt x="108270" y="48137"/>
                  <a:pt x="130566" y="57236"/>
                  <a:pt x="153312" y="61785"/>
                </a:cubicBezTo>
                <a:cubicBezTo>
                  <a:pt x="166960" y="70883"/>
                  <a:pt x="184008" y="76272"/>
                  <a:pt x="194255" y="89080"/>
                </a:cubicBezTo>
                <a:cubicBezTo>
                  <a:pt x="203242" y="100313"/>
                  <a:pt x="199923" y="118053"/>
                  <a:pt x="207903" y="130023"/>
                </a:cubicBezTo>
                <a:cubicBezTo>
                  <a:pt x="218609" y="146082"/>
                  <a:pt x="235198" y="157319"/>
                  <a:pt x="248846" y="170967"/>
                </a:cubicBezTo>
                <a:cubicBezTo>
                  <a:pt x="265328" y="236894"/>
                  <a:pt x="280285" y="269791"/>
                  <a:pt x="248846" y="348387"/>
                </a:cubicBezTo>
                <a:cubicBezTo>
                  <a:pt x="243503" y="361744"/>
                  <a:pt x="207903" y="362035"/>
                  <a:pt x="207903" y="3620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2840038" y="4724400"/>
            <a:ext cx="279400" cy="388938"/>
          </a:xfrm>
          <a:custGeom>
            <a:avLst/>
            <a:gdLst>
              <a:gd name="connsiteX0" fmla="*/ 16834 w 280285"/>
              <a:gd name="connsiteY0" fmla="*/ 211910 h 389331"/>
              <a:gd name="connsiteX1" fmla="*/ 30482 w 280285"/>
              <a:gd name="connsiteY1" fmla="*/ 48137 h 389331"/>
              <a:gd name="connsiteX2" fmla="*/ 57777 w 280285"/>
              <a:gd name="connsiteY2" fmla="*/ 7193 h 389331"/>
              <a:gd name="connsiteX3" fmla="*/ 166959 w 280285"/>
              <a:gd name="connsiteY3" fmla="*/ 20841 h 389331"/>
              <a:gd name="connsiteX4" fmla="*/ 235198 w 280285"/>
              <a:gd name="connsiteY4" fmla="*/ 116376 h 389331"/>
              <a:gd name="connsiteX5" fmla="*/ 262494 w 280285"/>
              <a:gd name="connsiteY5" fmla="*/ 225558 h 389331"/>
              <a:gd name="connsiteX6" fmla="*/ 248846 w 280285"/>
              <a:gd name="connsiteY6" fmla="*/ 375683 h 389331"/>
              <a:gd name="connsiteX7" fmla="*/ 207903 w 280285"/>
              <a:gd name="connsiteY7" fmla="*/ 389331 h 389331"/>
              <a:gd name="connsiteX8" fmla="*/ 112368 w 280285"/>
              <a:gd name="connsiteY8" fmla="*/ 375683 h 389331"/>
              <a:gd name="connsiteX9" fmla="*/ 71425 w 280285"/>
              <a:gd name="connsiteY9" fmla="*/ 334740 h 389331"/>
              <a:gd name="connsiteX10" fmla="*/ 57777 w 280285"/>
              <a:gd name="connsiteY10" fmla="*/ 61785 h 389331"/>
              <a:gd name="connsiteX11" fmla="*/ 112368 w 280285"/>
              <a:gd name="connsiteY11" fmla="*/ 75432 h 389331"/>
              <a:gd name="connsiteX12" fmla="*/ 180607 w 280285"/>
              <a:gd name="connsiteY12" fmla="*/ 157319 h 389331"/>
              <a:gd name="connsiteX13" fmla="*/ 194255 w 280285"/>
              <a:gd name="connsiteY13" fmla="*/ 239205 h 389331"/>
              <a:gd name="connsiteX14" fmla="*/ 194255 w 280285"/>
              <a:gd name="connsiteY14" fmla="*/ 348387 h 389331"/>
              <a:gd name="connsiteX15" fmla="*/ 153312 w 280285"/>
              <a:gd name="connsiteY15" fmla="*/ 362035 h 389331"/>
              <a:gd name="connsiteX16" fmla="*/ 98721 w 280285"/>
              <a:gd name="connsiteY16" fmla="*/ 307444 h 389331"/>
              <a:gd name="connsiteX17" fmla="*/ 30482 w 280285"/>
              <a:gd name="connsiteY17" fmla="*/ 184614 h 389331"/>
              <a:gd name="connsiteX18" fmla="*/ 85073 w 280285"/>
              <a:gd name="connsiteY18" fmla="*/ 48137 h 389331"/>
              <a:gd name="connsiteX19" fmla="*/ 153312 w 280285"/>
              <a:gd name="connsiteY19" fmla="*/ 61785 h 389331"/>
              <a:gd name="connsiteX20" fmla="*/ 194255 w 280285"/>
              <a:gd name="connsiteY20" fmla="*/ 89080 h 389331"/>
              <a:gd name="connsiteX21" fmla="*/ 207903 w 280285"/>
              <a:gd name="connsiteY21" fmla="*/ 130023 h 389331"/>
              <a:gd name="connsiteX22" fmla="*/ 248846 w 280285"/>
              <a:gd name="connsiteY22" fmla="*/ 170967 h 389331"/>
              <a:gd name="connsiteX23" fmla="*/ 248846 w 280285"/>
              <a:gd name="connsiteY23" fmla="*/ 348387 h 389331"/>
              <a:gd name="connsiteX24" fmla="*/ 207903 w 280285"/>
              <a:gd name="connsiteY24" fmla="*/ 362035 h 38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0285" h="389331">
                <a:moveTo>
                  <a:pt x="16834" y="211910"/>
                </a:moveTo>
                <a:cubicBezTo>
                  <a:pt x="21383" y="157319"/>
                  <a:pt x="19739" y="101853"/>
                  <a:pt x="30482" y="48137"/>
                </a:cubicBezTo>
                <a:cubicBezTo>
                  <a:pt x="33699" y="32053"/>
                  <a:pt x="41693" y="10410"/>
                  <a:pt x="57777" y="7193"/>
                </a:cubicBezTo>
                <a:cubicBezTo>
                  <a:pt x="93742" y="0"/>
                  <a:pt x="130565" y="16292"/>
                  <a:pt x="166959" y="20841"/>
                </a:cubicBezTo>
                <a:cubicBezTo>
                  <a:pt x="205248" y="59130"/>
                  <a:pt x="217234" y="62484"/>
                  <a:pt x="235198" y="116376"/>
                </a:cubicBezTo>
                <a:cubicBezTo>
                  <a:pt x="247061" y="151965"/>
                  <a:pt x="262494" y="225558"/>
                  <a:pt x="262494" y="225558"/>
                </a:cubicBezTo>
                <a:cubicBezTo>
                  <a:pt x="257945" y="275600"/>
                  <a:pt x="264736" y="328014"/>
                  <a:pt x="248846" y="375683"/>
                </a:cubicBezTo>
                <a:cubicBezTo>
                  <a:pt x="244297" y="389331"/>
                  <a:pt x="222289" y="389331"/>
                  <a:pt x="207903" y="389331"/>
                </a:cubicBezTo>
                <a:cubicBezTo>
                  <a:pt x="175735" y="389331"/>
                  <a:pt x="144213" y="380232"/>
                  <a:pt x="112368" y="375683"/>
                </a:cubicBezTo>
                <a:cubicBezTo>
                  <a:pt x="98720" y="362035"/>
                  <a:pt x="83781" y="349567"/>
                  <a:pt x="71425" y="334740"/>
                </a:cubicBezTo>
                <a:cubicBezTo>
                  <a:pt x="0" y="249028"/>
                  <a:pt x="48638" y="217162"/>
                  <a:pt x="57777" y="61785"/>
                </a:cubicBezTo>
                <a:cubicBezTo>
                  <a:pt x="75974" y="66334"/>
                  <a:pt x="96082" y="66126"/>
                  <a:pt x="112368" y="75432"/>
                </a:cubicBezTo>
                <a:cubicBezTo>
                  <a:pt x="140660" y="91599"/>
                  <a:pt x="163214" y="131229"/>
                  <a:pt x="180607" y="157319"/>
                </a:cubicBezTo>
                <a:cubicBezTo>
                  <a:pt x="185156" y="184614"/>
                  <a:pt x="188252" y="212192"/>
                  <a:pt x="194255" y="239205"/>
                </a:cubicBezTo>
                <a:cubicBezTo>
                  <a:pt x="204035" y="283212"/>
                  <a:pt x="228790" y="296586"/>
                  <a:pt x="194255" y="348387"/>
                </a:cubicBezTo>
                <a:cubicBezTo>
                  <a:pt x="186275" y="360357"/>
                  <a:pt x="166960" y="357486"/>
                  <a:pt x="153312" y="362035"/>
                </a:cubicBezTo>
                <a:cubicBezTo>
                  <a:pt x="83831" y="338875"/>
                  <a:pt x="131806" y="366998"/>
                  <a:pt x="98721" y="307444"/>
                </a:cubicBezTo>
                <a:cubicBezTo>
                  <a:pt x="20506" y="166656"/>
                  <a:pt x="61364" y="277261"/>
                  <a:pt x="30482" y="184614"/>
                </a:cubicBezTo>
                <a:cubicBezTo>
                  <a:pt x="37231" y="123873"/>
                  <a:pt x="8013" y="48137"/>
                  <a:pt x="85073" y="48137"/>
                </a:cubicBezTo>
                <a:cubicBezTo>
                  <a:pt x="108270" y="48137"/>
                  <a:pt x="130566" y="57236"/>
                  <a:pt x="153312" y="61785"/>
                </a:cubicBezTo>
                <a:cubicBezTo>
                  <a:pt x="166960" y="70883"/>
                  <a:pt x="184008" y="76272"/>
                  <a:pt x="194255" y="89080"/>
                </a:cubicBezTo>
                <a:cubicBezTo>
                  <a:pt x="203242" y="100313"/>
                  <a:pt x="199923" y="118053"/>
                  <a:pt x="207903" y="130023"/>
                </a:cubicBezTo>
                <a:cubicBezTo>
                  <a:pt x="218609" y="146082"/>
                  <a:pt x="235198" y="157319"/>
                  <a:pt x="248846" y="170967"/>
                </a:cubicBezTo>
                <a:cubicBezTo>
                  <a:pt x="265328" y="236894"/>
                  <a:pt x="280285" y="269791"/>
                  <a:pt x="248846" y="348387"/>
                </a:cubicBezTo>
                <a:cubicBezTo>
                  <a:pt x="243503" y="361744"/>
                  <a:pt x="207903" y="362035"/>
                  <a:pt x="207903" y="3620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144838" y="5534025"/>
            <a:ext cx="279400" cy="388938"/>
          </a:xfrm>
          <a:custGeom>
            <a:avLst/>
            <a:gdLst>
              <a:gd name="connsiteX0" fmla="*/ 16834 w 280285"/>
              <a:gd name="connsiteY0" fmla="*/ 211910 h 389331"/>
              <a:gd name="connsiteX1" fmla="*/ 30482 w 280285"/>
              <a:gd name="connsiteY1" fmla="*/ 48137 h 389331"/>
              <a:gd name="connsiteX2" fmla="*/ 57777 w 280285"/>
              <a:gd name="connsiteY2" fmla="*/ 7193 h 389331"/>
              <a:gd name="connsiteX3" fmla="*/ 166959 w 280285"/>
              <a:gd name="connsiteY3" fmla="*/ 20841 h 389331"/>
              <a:gd name="connsiteX4" fmla="*/ 235198 w 280285"/>
              <a:gd name="connsiteY4" fmla="*/ 116376 h 389331"/>
              <a:gd name="connsiteX5" fmla="*/ 262494 w 280285"/>
              <a:gd name="connsiteY5" fmla="*/ 225558 h 389331"/>
              <a:gd name="connsiteX6" fmla="*/ 248846 w 280285"/>
              <a:gd name="connsiteY6" fmla="*/ 375683 h 389331"/>
              <a:gd name="connsiteX7" fmla="*/ 207903 w 280285"/>
              <a:gd name="connsiteY7" fmla="*/ 389331 h 389331"/>
              <a:gd name="connsiteX8" fmla="*/ 112368 w 280285"/>
              <a:gd name="connsiteY8" fmla="*/ 375683 h 389331"/>
              <a:gd name="connsiteX9" fmla="*/ 71425 w 280285"/>
              <a:gd name="connsiteY9" fmla="*/ 334740 h 389331"/>
              <a:gd name="connsiteX10" fmla="*/ 57777 w 280285"/>
              <a:gd name="connsiteY10" fmla="*/ 61785 h 389331"/>
              <a:gd name="connsiteX11" fmla="*/ 112368 w 280285"/>
              <a:gd name="connsiteY11" fmla="*/ 75432 h 389331"/>
              <a:gd name="connsiteX12" fmla="*/ 180607 w 280285"/>
              <a:gd name="connsiteY12" fmla="*/ 157319 h 389331"/>
              <a:gd name="connsiteX13" fmla="*/ 194255 w 280285"/>
              <a:gd name="connsiteY13" fmla="*/ 239205 h 389331"/>
              <a:gd name="connsiteX14" fmla="*/ 194255 w 280285"/>
              <a:gd name="connsiteY14" fmla="*/ 348387 h 389331"/>
              <a:gd name="connsiteX15" fmla="*/ 153312 w 280285"/>
              <a:gd name="connsiteY15" fmla="*/ 362035 h 389331"/>
              <a:gd name="connsiteX16" fmla="*/ 98721 w 280285"/>
              <a:gd name="connsiteY16" fmla="*/ 307444 h 389331"/>
              <a:gd name="connsiteX17" fmla="*/ 30482 w 280285"/>
              <a:gd name="connsiteY17" fmla="*/ 184614 h 389331"/>
              <a:gd name="connsiteX18" fmla="*/ 85073 w 280285"/>
              <a:gd name="connsiteY18" fmla="*/ 48137 h 389331"/>
              <a:gd name="connsiteX19" fmla="*/ 153312 w 280285"/>
              <a:gd name="connsiteY19" fmla="*/ 61785 h 389331"/>
              <a:gd name="connsiteX20" fmla="*/ 194255 w 280285"/>
              <a:gd name="connsiteY20" fmla="*/ 89080 h 389331"/>
              <a:gd name="connsiteX21" fmla="*/ 207903 w 280285"/>
              <a:gd name="connsiteY21" fmla="*/ 130023 h 389331"/>
              <a:gd name="connsiteX22" fmla="*/ 248846 w 280285"/>
              <a:gd name="connsiteY22" fmla="*/ 170967 h 389331"/>
              <a:gd name="connsiteX23" fmla="*/ 248846 w 280285"/>
              <a:gd name="connsiteY23" fmla="*/ 348387 h 389331"/>
              <a:gd name="connsiteX24" fmla="*/ 207903 w 280285"/>
              <a:gd name="connsiteY24" fmla="*/ 362035 h 38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0285" h="389331">
                <a:moveTo>
                  <a:pt x="16834" y="211910"/>
                </a:moveTo>
                <a:cubicBezTo>
                  <a:pt x="21383" y="157319"/>
                  <a:pt x="19739" y="101853"/>
                  <a:pt x="30482" y="48137"/>
                </a:cubicBezTo>
                <a:cubicBezTo>
                  <a:pt x="33699" y="32053"/>
                  <a:pt x="41693" y="10410"/>
                  <a:pt x="57777" y="7193"/>
                </a:cubicBezTo>
                <a:cubicBezTo>
                  <a:pt x="93742" y="0"/>
                  <a:pt x="130565" y="16292"/>
                  <a:pt x="166959" y="20841"/>
                </a:cubicBezTo>
                <a:cubicBezTo>
                  <a:pt x="205248" y="59130"/>
                  <a:pt x="217234" y="62484"/>
                  <a:pt x="235198" y="116376"/>
                </a:cubicBezTo>
                <a:cubicBezTo>
                  <a:pt x="247061" y="151965"/>
                  <a:pt x="262494" y="225558"/>
                  <a:pt x="262494" y="225558"/>
                </a:cubicBezTo>
                <a:cubicBezTo>
                  <a:pt x="257945" y="275600"/>
                  <a:pt x="264736" y="328014"/>
                  <a:pt x="248846" y="375683"/>
                </a:cubicBezTo>
                <a:cubicBezTo>
                  <a:pt x="244297" y="389331"/>
                  <a:pt x="222289" y="389331"/>
                  <a:pt x="207903" y="389331"/>
                </a:cubicBezTo>
                <a:cubicBezTo>
                  <a:pt x="175735" y="389331"/>
                  <a:pt x="144213" y="380232"/>
                  <a:pt x="112368" y="375683"/>
                </a:cubicBezTo>
                <a:cubicBezTo>
                  <a:pt x="98720" y="362035"/>
                  <a:pt x="83781" y="349567"/>
                  <a:pt x="71425" y="334740"/>
                </a:cubicBezTo>
                <a:cubicBezTo>
                  <a:pt x="0" y="249028"/>
                  <a:pt x="48638" y="217162"/>
                  <a:pt x="57777" y="61785"/>
                </a:cubicBezTo>
                <a:cubicBezTo>
                  <a:pt x="75974" y="66334"/>
                  <a:pt x="96082" y="66126"/>
                  <a:pt x="112368" y="75432"/>
                </a:cubicBezTo>
                <a:cubicBezTo>
                  <a:pt x="140660" y="91599"/>
                  <a:pt x="163214" y="131229"/>
                  <a:pt x="180607" y="157319"/>
                </a:cubicBezTo>
                <a:cubicBezTo>
                  <a:pt x="185156" y="184614"/>
                  <a:pt x="188252" y="212192"/>
                  <a:pt x="194255" y="239205"/>
                </a:cubicBezTo>
                <a:cubicBezTo>
                  <a:pt x="204035" y="283212"/>
                  <a:pt x="228790" y="296586"/>
                  <a:pt x="194255" y="348387"/>
                </a:cubicBezTo>
                <a:cubicBezTo>
                  <a:pt x="186275" y="360357"/>
                  <a:pt x="166960" y="357486"/>
                  <a:pt x="153312" y="362035"/>
                </a:cubicBezTo>
                <a:cubicBezTo>
                  <a:pt x="83831" y="338875"/>
                  <a:pt x="131806" y="366998"/>
                  <a:pt x="98721" y="307444"/>
                </a:cubicBezTo>
                <a:cubicBezTo>
                  <a:pt x="20506" y="166656"/>
                  <a:pt x="61364" y="277261"/>
                  <a:pt x="30482" y="184614"/>
                </a:cubicBezTo>
                <a:cubicBezTo>
                  <a:pt x="37231" y="123873"/>
                  <a:pt x="8013" y="48137"/>
                  <a:pt x="85073" y="48137"/>
                </a:cubicBezTo>
                <a:cubicBezTo>
                  <a:pt x="108270" y="48137"/>
                  <a:pt x="130566" y="57236"/>
                  <a:pt x="153312" y="61785"/>
                </a:cubicBezTo>
                <a:cubicBezTo>
                  <a:pt x="166960" y="70883"/>
                  <a:pt x="184008" y="76272"/>
                  <a:pt x="194255" y="89080"/>
                </a:cubicBezTo>
                <a:cubicBezTo>
                  <a:pt x="203242" y="100313"/>
                  <a:pt x="199923" y="118053"/>
                  <a:pt x="207903" y="130023"/>
                </a:cubicBezTo>
                <a:cubicBezTo>
                  <a:pt x="218609" y="146082"/>
                  <a:pt x="235198" y="157319"/>
                  <a:pt x="248846" y="170967"/>
                </a:cubicBezTo>
                <a:cubicBezTo>
                  <a:pt x="265328" y="236894"/>
                  <a:pt x="280285" y="269791"/>
                  <a:pt x="248846" y="348387"/>
                </a:cubicBezTo>
                <a:cubicBezTo>
                  <a:pt x="243503" y="361744"/>
                  <a:pt x="207903" y="362035"/>
                  <a:pt x="207903" y="3620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6" name="Straight Arrow Connector 15"/>
          <p:cNvCxnSpPr>
            <a:endCxn id="11" idx="52"/>
          </p:cNvCxnSpPr>
          <p:nvPr/>
        </p:nvCxnSpPr>
        <p:spPr>
          <a:xfrm>
            <a:off x="1447800" y="3095625"/>
            <a:ext cx="725488" cy="29686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24000" y="5305425"/>
            <a:ext cx="954088" cy="22066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2754313"/>
            <a:ext cx="15462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Chromosomal 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DNA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388" y="4811713"/>
            <a:ext cx="1898650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>
                <a:latin typeface="+mn-lt"/>
              </a:rPr>
              <a:t>Extrahromosomal</a:t>
            </a:r>
            <a:r>
              <a:rPr lang="en-US" dirty="0">
                <a:latin typeface="+mn-lt"/>
              </a:rPr>
              <a:t> 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DNA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(plasmid)</a:t>
            </a:r>
          </a:p>
        </p:txBody>
      </p:sp>
      <p:sp>
        <p:nvSpPr>
          <p:cNvPr id="2356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800" b="1"/>
              <a:t>Pili</a:t>
            </a:r>
            <a:endParaRPr lang="en-US" sz="2800"/>
          </a:p>
          <a:p>
            <a:pPr algn="just"/>
            <a:r>
              <a:rPr lang="en-US" sz="2200" b="1"/>
              <a:t>Conjugative (sex) pili</a:t>
            </a:r>
            <a:endParaRPr lang="en-US" sz="2200"/>
          </a:p>
          <a:p>
            <a:endParaRPr lang="en-US" sz="2200"/>
          </a:p>
        </p:txBody>
      </p:sp>
      <p:sp>
        <p:nvSpPr>
          <p:cNvPr id="23" name="Rectangle 1"/>
          <p:cNvSpPr txBox="1">
            <a:spLocks noChangeArrowheads="1"/>
          </p:cNvSpPr>
          <p:nvPr/>
        </p:nvSpPr>
        <p:spPr bwMode="auto">
          <a:xfrm>
            <a:off x="1676400" y="65088"/>
            <a:ext cx="6172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>
              <a:defRPr/>
            </a:pPr>
            <a:r>
              <a:rPr lang="en-US" sz="3200" b="1" dirty="0">
                <a:solidFill>
                  <a:srgbClr val="7030A0"/>
                </a:solidFill>
                <a:latin typeface="+mn-lt"/>
                <a:cs typeface="+mn-cs"/>
              </a:rPr>
              <a:t>The </a:t>
            </a:r>
            <a:r>
              <a:rPr lang="en-US" sz="3200" b="1" dirty="0" err="1">
                <a:solidFill>
                  <a:srgbClr val="7030A0"/>
                </a:solidFill>
                <a:latin typeface="+mn-lt"/>
                <a:cs typeface="+mn-cs"/>
              </a:rPr>
              <a:t>Ultrastructure</a:t>
            </a:r>
            <a:r>
              <a:rPr lang="en-US" sz="3200" b="1" dirty="0">
                <a:solidFill>
                  <a:srgbClr val="7030A0"/>
                </a:solidFill>
                <a:latin typeface="+mn-lt"/>
                <a:cs typeface="+mn-cs"/>
              </a:rPr>
              <a:t> of bacterial cell</a:t>
            </a:r>
            <a:endParaRPr lang="en-US" sz="3200" dirty="0">
              <a:latin typeface="+mn-lt"/>
              <a:cs typeface="Arial" charset="0"/>
            </a:endParaRPr>
          </a:p>
          <a:p>
            <a:pPr algn="justLow" eaLnBrk="0" hangingPunct="0">
              <a:defRPr/>
            </a:pPr>
            <a:endParaRPr lang="en-US" sz="32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609600"/>
            <a:ext cx="8229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6172200" y="2819400"/>
            <a:ext cx="1222375" cy="1828800"/>
          </a:xfrm>
          <a:custGeom>
            <a:avLst/>
            <a:gdLst>
              <a:gd name="connsiteX0" fmla="*/ 307305 w 1221705"/>
              <a:gd name="connsiteY0" fmla="*/ 955343 h 1828800"/>
              <a:gd name="connsiteX1" fmla="*/ 307305 w 1221705"/>
              <a:gd name="connsiteY1" fmla="*/ 464024 h 1828800"/>
              <a:gd name="connsiteX2" fmla="*/ 320953 w 1221705"/>
              <a:gd name="connsiteY2" fmla="*/ 354842 h 1828800"/>
              <a:gd name="connsiteX3" fmla="*/ 416487 w 1221705"/>
              <a:gd name="connsiteY3" fmla="*/ 136478 h 1828800"/>
              <a:gd name="connsiteX4" fmla="*/ 525669 w 1221705"/>
              <a:gd name="connsiteY4" fmla="*/ 27296 h 1828800"/>
              <a:gd name="connsiteX5" fmla="*/ 621204 w 1221705"/>
              <a:gd name="connsiteY5" fmla="*/ 0 h 1828800"/>
              <a:gd name="connsiteX6" fmla="*/ 771329 w 1221705"/>
              <a:gd name="connsiteY6" fmla="*/ 27296 h 1828800"/>
              <a:gd name="connsiteX7" fmla="*/ 921454 w 1221705"/>
              <a:gd name="connsiteY7" fmla="*/ 163773 h 1828800"/>
              <a:gd name="connsiteX8" fmla="*/ 1057932 w 1221705"/>
              <a:gd name="connsiteY8" fmla="*/ 409433 h 1828800"/>
              <a:gd name="connsiteX9" fmla="*/ 1098875 w 1221705"/>
              <a:gd name="connsiteY9" fmla="*/ 559558 h 1828800"/>
              <a:gd name="connsiteX10" fmla="*/ 1153466 w 1221705"/>
              <a:gd name="connsiteY10" fmla="*/ 859809 h 1828800"/>
              <a:gd name="connsiteX11" fmla="*/ 1071580 w 1221705"/>
              <a:gd name="connsiteY11" fmla="*/ 1214651 h 1828800"/>
              <a:gd name="connsiteX12" fmla="*/ 989693 w 1221705"/>
              <a:gd name="connsiteY12" fmla="*/ 1282890 h 1828800"/>
              <a:gd name="connsiteX13" fmla="*/ 907807 w 1221705"/>
              <a:gd name="connsiteY13" fmla="*/ 1337481 h 1828800"/>
              <a:gd name="connsiteX14" fmla="*/ 798625 w 1221705"/>
              <a:gd name="connsiteY14" fmla="*/ 1378424 h 1828800"/>
              <a:gd name="connsiteX15" fmla="*/ 648499 w 1221705"/>
              <a:gd name="connsiteY15" fmla="*/ 1405719 h 1828800"/>
              <a:gd name="connsiteX16" fmla="*/ 580260 w 1221705"/>
              <a:gd name="connsiteY16" fmla="*/ 1392072 h 1828800"/>
              <a:gd name="connsiteX17" fmla="*/ 457431 w 1221705"/>
              <a:gd name="connsiteY17" fmla="*/ 1269242 h 1828800"/>
              <a:gd name="connsiteX18" fmla="*/ 402840 w 1221705"/>
              <a:gd name="connsiteY18" fmla="*/ 996287 h 1828800"/>
              <a:gd name="connsiteX19" fmla="*/ 457431 w 1221705"/>
              <a:gd name="connsiteY19" fmla="*/ 627797 h 1828800"/>
              <a:gd name="connsiteX20" fmla="*/ 539317 w 1221705"/>
              <a:gd name="connsiteY20" fmla="*/ 573206 h 1828800"/>
              <a:gd name="connsiteX21" fmla="*/ 648499 w 1221705"/>
              <a:gd name="connsiteY21" fmla="*/ 586854 h 1828800"/>
              <a:gd name="connsiteX22" fmla="*/ 716738 w 1221705"/>
              <a:gd name="connsiteY22" fmla="*/ 641445 h 1828800"/>
              <a:gd name="connsiteX23" fmla="*/ 853216 w 1221705"/>
              <a:gd name="connsiteY23" fmla="*/ 791570 h 1828800"/>
              <a:gd name="connsiteX24" fmla="*/ 880511 w 1221705"/>
              <a:gd name="connsiteY24" fmla="*/ 859809 h 1828800"/>
              <a:gd name="connsiteX25" fmla="*/ 880511 w 1221705"/>
              <a:gd name="connsiteY25" fmla="*/ 1160060 h 1828800"/>
              <a:gd name="connsiteX26" fmla="*/ 798625 w 1221705"/>
              <a:gd name="connsiteY26" fmla="*/ 1228299 h 1828800"/>
              <a:gd name="connsiteX27" fmla="*/ 634851 w 1221705"/>
              <a:gd name="connsiteY27" fmla="*/ 1310185 h 1828800"/>
              <a:gd name="connsiteX28" fmla="*/ 443783 w 1221705"/>
              <a:gd name="connsiteY28" fmla="*/ 1282890 h 1828800"/>
              <a:gd name="connsiteX29" fmla="*/ 389192 w 1221705"/>
              <a:gd name="connsiteY29" fmla="*/ 1064525 h 1828800"/>
              <a:gd name="connsiteX30" fmla="*/ 430135 w 1221705"/>
              <a:gd name="connsiteY30" fmla="*/ 682388 h 1828800"/>
              <a:gd name="connsiteX31" fmla="*/ 512022 w 1221705"/>
              <a:gd name="connsiteY31" fmla="*/ 627797 h 1828800"/>
              <a:gd name="connsiteX32" fmla="*/ 566613 w 1221705"/>
              <a:gd name="connsiteY32" fmla="*/ 641445 h 1828800"/>
              <a:gd name="connsiteX33" fmla="*/ 675795 w 1221705"/>
              <a:gd name="connsiteY33" fmla="*/ 750627 h 1828800"/>
              <a:gd name="connsiteX34" fmla="*/ 716738 w 1221705"/>
              <a:gd name="connsiteY34" fmla="*/ 832513 h 1828800"/>
              <a:gd name="connsiteX35" fmla="*/ 730386 w 1221705"/>
              <a:gd name="connsiteY35" fmla="*/ 928048 h 1828800"/>
              <a:gd name="connsiteX36" fmla="*/ 730386 w 1221705"/>
              <a:gd name="connsiteY36" fmla="*/ 1201003 h 1828800"/>
              <a:gd name="connsiteX37" fmla="*/ 689443 w 1221705"/>
              <a:gd name="connsiteY37" fmla="*/ 1255594 h 1828800"/>
              <a:gd name="connsiteX38" fmla="*/ 566613 w 1221705"/>
              <a:gd name="connsiteY38" fmla="*/ 1323833 h 1828800"/>
              <a:gd name="connsiteX39" fmla="*/ 498374 w 1221705"/>
              <a:gd name="connsiteY39" fmla="*/ 1337481 h 1828800"/>
              <a:gd name="connsiteX40" fmla="*/ 416487 w 1221705"/>
              <a:gd name="connsiteY40" fmla="*/ 1296537 h 1828800"/>
              <a:gd name="connsiteX41" fmla="*/ 348249 w 1221705"/>
              <a:gd name="connsiteY41" fmla="*/ 1091821 h 1828800"/>
              <a:gd name="connsiteX42" fmla="*/ 375544 w 1221705"/>
              <a:gd name="connsiteY42" fmla="*/ 764275 h 1828800"/>
              <a:gd name="connsiteX43" fmla="*/ 402840 w 1221705"/>
              <a:gd name="connsiteY43" fmla="*/ 723331 h 1828800"/>
              <a:gd name="connsiteX44" fmla="*/ 443783 w 1221705"/>
              <a:gd name="connsiteY44" fmla="*/ 709684 h 1828800"/>
              <a:gd name="connsiteX45" fmla="*/ 566613 w 1221705"/>
              <a:gd name="connsiteY45" fmla="*/ 736979 h 1828800"/>
              <a:gd name="connsiteX46" fmla="*/ 675795 w 1221705"/>
              <a:gd name="connsiteY46" fmla="*/ 818866 h 1828800"/>
              <a:gd name="connsiteX47" fmla="*/ 716738 w 1221705"/>
              <a:gd name="connsiteY47" fmla="*/ 887105 h 1828800"/>
              <a:gd name="connsiteX48" fmla="*/ 744034 w 1221705"/>
              <a:gd name="connsiteY48" fmla="*/ 928048 h 1828800"/>
              <a:gd name="connsiteX49" fmla="*/ 716738 w 1221705"/>
              <a:gd name="connsiteY49" fmla="*/ 968991 h 1828800"/>
              <a:gd name="connsiteX50" fmla="*/ 552965 w 1221705"/>
              <a:gd name="connsiteY50" fmla="*/ 1023582 h 1828800"/>
              <a:gd name="connsiteX51" fmla="*/ 225419 w 1221705"/>
              <a:gd name="connsiteY51" fmla="*/ 996287 h 1828800"/>
              <a:gd name="connsiteX52" fmla="*/ 129884 w 1221705"/>
              <a:gd name="connsiteY52" fmla="*/ 928048 h 1828800"/>
              <a:gd name="connsiteX53" fmla="*/ 7054 w 1221705"/>
              <a:gd name="connsiteY53" fmla="*/ 682388 h 1828800"/>
              <a:gd name="connsiteX54" fmla="*/ 20702 w 1221705"/>
              <a:gd name="connsiteY54" fmla="*/ 436728 h 1828800"/>
              <a:gd name="connsiteX55" fmla="*/ 88941 w 1221705"/>
              <a:gd name="connsiteY55" fmla="*/ 368490 h 1828800"/>
              <a:gd name="connsiteX56" fmla="*/ 170828 w 1221705"/>
              <a:gd name="connsiteY56" fmla="*/ 300251 h 1828800"/>
              <a:gd name="connsiteX57" fmla="*/ 348249 w 1221705"/>
              <a:gd name="connsiteY57" fmla="*/ 259308 h 1828800"/>
              <a:gd name="connsiteX58" fmla="*/ 512022 w 1221705"/>
              <a:gd name="connsiteY58" fmla="*/ 272955 h 1828800"/>
              <a:gd name="connsiteX59" fmla="*/ 607556 w 1221705"/>
              <a:gd name="connsiteY59" fmla="*/ 327546 h 1828800"/>
              <a:gd name="connsiteX60" fmla="*/ 525669 w 1221705"/>
              <a:gd name="connsiteY60" fmla="*/ 354842 h 1828800"/>
              <a:gd name="connsiteX61" fmla="*/ 552965 w 1221705"/>
              <a:gd name="connsiteY61" fmla="*/ 286603 h 1828800"/>
              <a:gd name="connsiteX62" fmla="*/ 607556 w 1221705"/>
              <a:gd name="connsiteY62" fmla="*/ 245660 h 1828800"/>
              <a:gd name="connsiteX63" fmla="*/ 689443 w 1221705"/>
              <a:gd name="connsiteY63" fmla="*/ 204716 h 1828800"/>
              <a:gd name="connsiteX64" fmla="*/ 880511 w 1221705"/>
              <a:gd name="connsiteY64" fmla="*/ 259308 h 1828800"/>
              <a:gd name="connsiteX65" fmla="*/ 907807 w 1221705"/>
              <a:gd name="connsiteY65" fmla="*/ 300251 h 1828800"/>
              <a:gd name="connsiteX66" fmla="*/ 853216 w 1221705"/>
              <a:gd name="connsiteY66" fmla="*/ 327546 h 1828800"/>
              <a:gd name="connsiteX67" fmla="*/ 634851 w 1221705"/>
              <a:gd name="connsiteY67" fmla="*/ 327546 h 1828800"/>
              <a:gd name="connsiteX68" fmla="*/ 607556 w 1221705"/>
              <a:gd name="connsiteY68" fmla="*/ 245660 h 1828800"/>
              <a:gd name="connsiteX69" fmla="*/ 689443 w 1221705"/>
              <a:gd name="connsiteY69" fmla="*/ 81887 h 1828800"/>
              <a:gd name="connsiteX70" fmla="*/ 744034 w 1221705"/>
              <a:gd name="connsiteY70" fmla="*/ 68239 h 1828800"/>
              <a:gd name="connsiteX71" fmla="*/ 866863 w 1221705"/>
              <a:gd name="connsiteY71" fmla="*/ 81887 h 1828800"/>
              <a:gd name="connsiteX72" fmla="*/ 935102 w 1221705"/>
              <a:gd name="connsiteY72" fmla="*/ 136478 h 1828800"/>
              <a:gd name="connsiteX73" fmla="*/ 1098875 w 1221705"/>
              <a:gd name="connsiteY73" fmla="*/ 395785 h 1828800"/>
              <a:gd name="connsiteX74" fmla="*/ 1126171 w 1221705"/>
              <a:gd name="connsiteY74" fmla="*/ 518615 h 1828800"/>
              <a:gd name="connsiteX75" fmla="*/ 1126171 w 1221705"/>
              <a:gd name="connsiteY75" fmla="*/ 968991 h 1828800"/>
              <a:gd name="connsiteX76" fmla="*/ 1003341 w 1221705"/>
              <a:gd name="connsiteY76" fmla="*/ 1173708 h 1828800"/>
              <a:gd name="connsiteX77" fmla="*/ 962398 w 1221705"/>
              <a:gd name="connsiteY77" fmla="*/ 1187355 h 1828800"/>
              <a:gd name="connsiteX78" fmla="*/ 935102 w 1221705"/>
              <a:gd name="connsiteY78" fmla="*/ 1105469 h 1828800"/>
              <a:gd name="connsiteX79" fmla="*/ 1016989 w 1221705"/>
              <a:gd name="connsiteY79" fmla="*/ 968991 h 1828800"/>
              <a:gd name="connsiteX80" fmla="*/ 1085228 w 1221705"/>
              <a:gd name="connsiteY80" fmla="*/ 941696 h 1828800"/>
              <a:gd name="connsiteX81" fmla="*/ 1153466 w 1221705"/>
              <a:gd name="connsiteY81" fmla="*/ 968991 h 1828800"/>
              <a:gd name="connsiteX82" fmla="*/ 1194410 w 1221705"/>
              <a:gd name="connsiteY82" fmla="*/ 1119116 h 1828800"/>
              <a:gd name="connsiteX83" fmla="*/ 1221705 w 1221705"/>
              <a:gd name="connsiteY83" fmla="*/ 1187355 h 1828800"/>
              <a:gd name="connsiteX84" fmla="*/ 1208057 w 1221705"/>
              <a:gd name="connsiteY84" fmla="*/ 1473958 h 1828800"/>
              <a:gd name="connsiteX85" fmla="*/ 1126171 w 1221705"/>
              <a:gd name="connsiteY85" fmla="*/ 1610436 h 1828800"/>
              <a:gd name="connsiteX86" fmla="*/ 1057932 w 1221705"/>
              <a:gd name="connsiteY86" fmla="*/ 1665027 h 1828800"/>
              <a:gd name="connsiteX87" fmla="*/ 880511 w 1221705"/>
              <a:gd name="connsiteY87" fmla="*/ 1733266 h 1828800"/>
              <a:gd name="connsiteX88" fmla="*/ 798625 w 1221705"/>
              <a:gd name="connsiteY88" fmla="*/ 1746913 h 1828800"/>
              <a:gd name="connsiteX89" fmla="*/ 716738 w 1221705"/>
              <a:gd name="connsiteY89" fmla="*/ 1733266 h 1828800"/>
              <a:gd name="connsiteX90" fmla="*/ 703090 w 1221705"/>
              <a:gd name="connsiteY90" fmla="*/ 1596788 h 1828800"/>
              <a:gd name="connsiteX91" fmla="*/ 798625 w 1221705"/>
              <a:gd name="connsiteY91" fmla="*/ 1473958 h 1828800"/>
              <a:gd name="connsiteX92" fmla="*/ 948750 w 1221705"/>
              <a:gd name="connsiteY92" fmla="*/ 1514902 h 1828800"/>
              <a:gd name="connsiteX93" fmla="*/ 880511 w 1221705"/>
              <a:gd name="connsiteY93" fmla="*/ 1651379 h 1828800"/>
              <a:gd name="connsiteX94" fmla="*/ 825920 w 1221705"/>
              <a:gd name="connsiteY94" fmla="*/ 1705970 h 1828800"/>
              <a:gd name="connsiteX95" fmla="*/ 621204 w 1221705"/>
              <a:gd name="connsiteY95" fmla="*/ 1815152 h 1828800"/>
              <a:gd name="connsiteX96" fmla="*/ 539317 w 1221705"/>
              <a:gd name="connsiteY96" fmla="*/ 1828800 h 1828800"/>
              <a:gd name="connsiteX97" fmla="*/ 471078 w 1221705"/>
              <a:gd name="connsiteY97" fmla="*/ 1815152 h 1828800"/>
              <a:gd name="connsiteX98" fmla="*/ 389192 w 1221705"/>
              <a:gd name="connsiteY98" fmla="*/ 1774209 h 1828800"/>
              <a:gd name="connsiteX99" fmla="*/ 266362 w 1221705"/>
              <a:gd name="connsiteY99" fmla="*/ 1624084 h 1828800"/>
              <a:gd name="connsiteX100" fmla="*/ 225419 w 1221705"/>
              <a:gd name="connsiteY100" fmla="*/ 1514902 h 1828800"/>
              <a:gd name="connsiteX101" fmla="*/ 211771 w 1221705"/>
              <a:gd name="connsiteY101" fmla="*/ 1405719 h 1828800"/>
              <a:gd name="connsiteX102" fmla="*/ 280010 w 1221705"/>
              <a:gd name="connsiteY102" fmla="*/ 1064525 h 1828800"/>
              <a:gd name="connsiteX103" fmla="*/ 320953 w 1221705"/>
              <a:gd name="connsiteY103" fmla="*/ 1037230 h 1828800"/>
              <a:gd name="connsiteX104" fmla="*/ 361896 w 1221705"/>
              <a:gd name="connsiteY104" fmla="*/ 1050878 h 1828800"/>
              <a:gd name="connsiteX105" fmla="*/ 280010 w 1221705"/>
              <a:gd name="connsiteY105" fmla="*/ 1078173 h 1828800"/>
              <a:gd name="connsiteX106" fmla="*/ 143532 w 1221705"/>
              <a:gd name="connsiteY106" fmla="*/ 1050878 h 1828800"/>
              <a:gd name="connsiteX107" fmla="*/ 170828 w 1221705"/>
              <a:gd name="connsiteY107" fmla="*/ 791570 h 1828800"/>
              <a:gd name="connsiteX108" fmla="*/ 211771 w 1221705"/>
              <a:gd name="connsiteY108" fmla="*/ 709684 h 1828800"/>
              <a:gd name="connsiteX109" fmla="*/ 252714 w 1221705"/>
              <a:gd name="connsiteY109" fmla="*/ 641445 h 1828800"/>
              <a:gd name="connsiteX110" fmla="*/ 184475 w 1221705"/>
              <a:gd name="connsiteY110" fmla="*/ 614149 h 1828800"/>
              <a:gd name="connsiteX111" fmla="*/ 211771 w 1221705"/>
              <a:gd name="connsiteY111" fmla="*/ 423081 h 1828800"/>
              <a:gd name="connsiteX112" fmla="*/ 266362 w 1221705"/>
              <a:gd name="connsiteY112" fmla="*/ 368490 h 1828800"/>
              <a:gd name="connsiteX113" fmla="*/ 430135 w 1221705"/>
              <a:gd name="connsiteY113" fmla="*/ 272955 h 1828800"/>
              <a:gd name="connsiteX114" fmla="*/ 525669 w 1221705"/>
              <a:gd name="connsiteY114" fmla="*/ 245660 h 1828800"/>
              <a:gd name="connsiteX115" fmla="*/ 744034 w 1221705"/>
              <a:gd name="connsiteY115" fmla="*/ 313899 h 1828800"/>
              <a:gd name="connsiteX116" fmla="*/ 771329 w 1221705"/>
              <a:gd name="connsiteY116" fmla="*/ 368490 h 1828800"/>
              <a:gd name="connsiteX117" fmla="*/ 757681 w 1221705"/>
              <a:gd name="connsiteY117" fmla="*/ 518615 h 1828800"/>
              <a:gd name="connsiteX118" fmla="*/ 703090 w 1221705"/>
              <a:gd name="connsiteY118" fmla="*/ 559558 h 1828800"/>
              <a:gd name="connsiteX119" fmla="*/ 784977 w 1221705"/>
              <a:gd name="connsiteY119" fmla="*/ 464024 h 1828800"/>
              <a:gd name="connsiteX120" fmla="*/ 880511 w 1221705"/>
              <a:gd name="connsiteY120" fmla="*/ 491319 h 1828800"/>
              <a:gd name="connsiteX121" fmla="*/ 866863 w 1221705"/>
              <a:gd name="connsiteY121" fmla="*/ 614149 h 1828800"/>
              <a:gd name="connsiteX122" fmla="*/ 825920 w 1221705"/>
              <a:gd name="connsiteY122" fmla="*/ 627797 h 1828800"/>
              <a:gd name="connsiteX123" fmla="*/ 825920 w 1221705"/>
              <a:gd name="connsiteY123" fmla="*/ 655093 h 1828800"/>
              <a:gd name="connsiteX124" fmla="*/ 921454 w 1221705"/>
              <a:gd name="connsiteY124" fmla="*/ 696036 h 1828800"/>
              <a:gd name="connsiteX125" fmla="*/ 948750 w 1221705"/>
              <a:gd name="connsiteY125" fmla="*/ 832513 h 1828800"/>
              <a:gd name="connsiteX126" fmla="*/ 921454 w 1221705"/>
              <a:gd name="connsiteY126" fmla="*/ 873457 h 1828800"/>
              <a:gd name="connsiteX127" fmla="*/ 989693 w 1221705"/>
              <a:gd name="connsiteY127" fmla="*/ 832513 h 1828800"/>
              <a:gd name="connsiteX128" fmla="*/ 1044284 w 1221705"/>
              <a:gd name="connsiteY128" fmla="*/ 818866 h 1828800"/>
              <a:gd name="connsiteX129" fmla="*/ 1085228 w 1221705"/>
              <a:gd name="connsiteY129" fmla="*/ 846161 h 1828800"/>
              <a:gd name="connsiteX130" fmla="*/ 1030637 w 1221705"/>
              <a:gd name="connsiteY130" fmla="*/ 1064525 h 1828800"/>
              <a:gd name="connsiteX131" fmla="*/ 989693 w 1221705"/>
              <a:gd name="connsiteY131" fmla="*/ 1132764 h 1828800"/>
              <a:gd name="connsiteX132" fmla="*/ 948750 w 1221705"/>
              <a:gd name="connsiteY132" fmla="*/ 1160060 h 1828800"/>
              <a:gd name="connsiteX133" fmla="*/ 1126171 w 1221705"/>
              <a:gd name="connsiteY133" fmla="*/ 1201003 h 1828800"/>
              <a:gd name="connsiteX134" fmla="*/ 1112523 w 1221705"/>
              <a:gd name="connsiteY134" fmla="*/ 1241946 h 1828800"/>
              <a:gd name="connsiteX135" fmla="*/ 1085228 w 1221705"/>
              <a:gd name="connsiteY135" fmla="*/ 1282890 h 1828800"/>
              <a:gd name="connsiteX136" fmla="*/ 1016989 w 1221705"/>
              <a:gd name="connsiteY136" fmla="*/ 1310185 h 1828800"/>
              <a:gd name="connsiteX137" fmla="*/ 880511 w 1221705"/>
              <a:gd name="connsiteY137" fmla="*/ 1364776 h 1828800"/>
              <a:gd name="connsiteX138" fmla="*/ 784977 w 1221705"/>
              <a:gd name="connsiteY138" fmla="*/ 1378424 h 1828800"/>
              <a:gd name="connsiteX139" fmla="*/ 593908 w 1221705"/>
              <a:gd name="connsiteY139" fmla="*/ 1364776 h 1828800"/>
              <a:gd name="connsiteX140" fmla="*/ 634851 w 1221705"/>
              <a:gd name="connsiteY140" fmla="*/ 1337481 h 1828800"/>
              <a:gd name="connsiteX141" fmla="*/ 675795 w 1221705"/>
              <a:gd name="connsiteY141" fmla="*/ 1364776 h 1828800"/>
              <a:gd name="connsiteX142" fmla="*/ 593908 w 1221705"/>
              <a:gd name="connsiteY142" fmla="*/ 1419367 h 1828800"/>
              <a:gd name="connsiteX143" fmla="*/ 539317 w 1221705"/>
              <a:gd name="connsiteY143" fmla="*/ 1446663 h 1828800"/>
              <a:gd name="connsiteX144" fmla="*/ 512022 w 1221705"/>
              <a:gd name="connsiteY144" fmla="*/ 1405719 h 1828800"/>
              <a:gd name="connsiteX145" fmla="*/ 552965 w 1221705"/>
              <a:gd name="connsiteY145" fmla="*/ 1378424 h 1828800"/>
              <a:gd name="connsiteX146" fmla="*/ 593908 w 1221705"/>
              <a:gd name="connsiteY146" fmla="*/ 1323833 h 1828800"/>
              <a:gd name="connsiteX147" fmla="*/ 552965 w 1221705"/>
              <a:gd name="connsiteY147" fmla="*/ 1351128 h 1828800"/>
              <a:gd name="connsiteX148" fmla="*/ 525669 w 1221705"/>
              <a:gd name="connsiteY148" fmla="*/ 1351128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221705" h="1828800">
                <a:moveTo>
                  <a:pt x="307305" y="955343"/>
                </a:moveTo>
                <a:cubicBezTo>
                  <a:pt x="215473" y="771676"/>
                  <a:pt x="273773" y="911121"/>
                  <a:pt x="307305" y="464024"/>
                </a:cubicBezTo>
                <a:cubicBezTo>
                  <a:pt x="310048" y="427449"/>
                  <a:pt x="312552" y="390544"/>
                  <a:pt x="320953" y="354842"/>
                </a:cubicBezTo>
                <a:cubicBezTo>
                  <a:pt x="341482" y="267593"/>
                  <a:pt x="367689" y="209676"/>
                  <a:pt x="416487" y="136478"/>
                </a:cubicBezTo>
                <a:cubicBezTo>
                  <a:pt x="447581" y="89837"/>
                  <a:pt x="477218" y="54982"/>
                  <a:pt x="525669" y="27296"/>
                </a:cubicBezTo>
                <a:cubicBezTo>
                  <a:pt x="540897" y="18594"/>
                  <a:pt x="609386" y="2955"/>
                  <a:pt x="621204" y="0"/>
                </a:cubicBezTo>
                <a:cubicBezTo>
                  <a:pt x="671246" y="9099"/>
                  <a:pt x="723367" y="10368"/>
                  <a:pt x="771329" y="27296"/>
                </a:cubicBezTo>
                <a:cubicBezTo>
                  <a:pt x="833649" y="49291"/>
                  <a:pt x="885427" y="113335"/>
                  <a:pt x="921454" y="163773"/>
                </a:cubicBezTo>
                <a:cubicBezTo>
                  <a:pt x="963468" y="222592"/>
                  <a:pt x="1033527" y="345369"/>
                  <a:pt x="1057932" y="409433"/>
                </a:cubicBezTo>
                <a:cubicBezTo>
                  <a:pt x="1076397" y="457904"/>
                  <a:pt x="1088112" y="508818"/>
                  <a:pt x="1098875" y="559558"/>
                </a:cubicBezTo>
                <a:cubicBezTo>
                  <a:pt x="1119983" y="659068"/>
                  <a:pt x="1153466" y="859809"/>
                  <a:pt x="1153466" y="859809"/>
                </a:cubicBezTo>
                <a:cubicBezTo>
                  <a:pt x="1146297" y="902822"/>
                  <a:pt x="1122867" y="1140570"/>
                  <a:pt x="1071580" y="1214651"/>
                </a:cubicBezTo>
                <a:cubicBezTo>
                  <a:pt x="1051355" y="1243864"/>
                  <a:pt x="1018118" y="1261571"/>
                  <a:pt x="989693" y="1282890"/>
                </a:cubicBezTo>
                <a:cubicBezTo>
                  <a:pt x="963449" y="1302573"/>
                  <a:pt x="937149" y="1322810"/>
                  <a:pt x="907807" y="1337481"/>
                </a:cubicBezTo>
                <a:cubicBezTo>
                  <a:pt x="873042" y="1354864"/>
                  <a:pt x="835775" y="1366993"/>
                  <a:pt x="798625" y="1378424"/>
                </a:cubicBezTo>
                <a:cubicBezTo>
                  <a:pt x="776075" y="1385363"/>
                  <a:pt x="666394" y="1402737"/>
                  <a:pt x="648499" y="1405719"/>
                </a:cubicBezTo>
                <a:cubicBezTo>
                  <a:pt x="625753" y="1401170"/>
                  <a:pt x="601457" y="1401493"/>
                  <a:pt x="580260" y="1392072"/>
                </a:cubicBezTo>
                <a:cubicBezTo>
                  <a:pt x="530818" y="1370098"/>
                  <a:pt x="487788" y="1305670"/>
                  <a:pt x="457431" y="1269242"/>
                </a:cubicBezTo>
                <a:cubicBezTo>
                  <a:pt x="422436" y="1152594"/>
                  <a:pt x="402840" y="1118782"/>
                  <a:pt x="402840" y="996287"/>
                </a:cubicBezTo>
                <a:cubicBezTo>
                  <a:pt x="402840" y="917261"/>
                  <a:pt x="368873" y="716355"/>
                  <a:pt x="457431" y="627797"/>
                </a:cubicBezTo>
                <a:cubicBezTo>
                  <a:pt x="480628" y="604600"/>
                  <a:pt x="512022" y="591403"/>
                  <a:pt x="539317" y="573206"/>
                </a:cubicBezTo>
                <a:cubicBezTo>
                  <a:pt x="575711" y="577755"/>
                  <a:pt x="614266" y="573688"/>
                  <a:pt x="648499" y="586854"/>
                </a:cubicBezTo>
                <a:cubicBezTo>
                  <a:pt x="675687" y="597311"/>
                  <a:pt x="695184" y="621850"/>
                  <a:pt x="716738" y="641445"/>
                </a:cubicBezTo>
                <a:cubicBezTo>
                  <a:pt x="791896" y="709770"/>
                  <a:pt x="795132" y="718965"/>
                  <a:pt x="853216" y="791570"/>
                </a:cubicBezTo>
                <a:cubicBezTo>
                  <a:pt x="862314" y="814316"/>
                  <a:pt x="874065" y="836174"/>
                  <a:pt x="880511" y="859809"/>
                </a:cubicBezTo>
                <a:cubicBezTo>
                  <a:pt x="903747" y="945007"/>
                  <a:pt x="902216" y="1094944"/>
                  <a:pt x="880511" y="1160060"/>
                </a:cubicBezTo>
                <a:cubicBezTo>
                  <a:pt x="869275" y="1193767"/>
                  <a:pt x="828943" y="1209772"/>
                  <a:pt x="798625" y="1228299"/>
                </a:cubicBezTo>
                <a:cubicBezTo>
                  <a:pt x="746545" y="1260126"/>
                  <a:pt x="634851" y="1310185"/>
                  <a:pt x="634851" y="1310185"/>
                </a:cubicBezTo>
                <a:cubicBezTo>
                  <a:pt x="571162" y="1301087"/>
                  <a:pt x="501995" y="1310284"/>
                  <a:pt x="443783" y="1282890"/>
                </a:cubicBezTo>
                <a:cubicBezTo>
                  <a:pt x="392247" y="1258638"/>
                  <a:pt x="391116" y="1083760"/>
                  <a:pt x="389192" y="1064525"/>
                </a:cubicBezTo>
                <a:cubicBezTo>
                  <a:pt x="392584" y="996679"/>
                  <a:pt x="385740" y="780057"/>
                  <a:pt x="430135" y="682388"/>
                </a:cubicBezTo>
                <a:cubicBezTo>
                  <a:pt x="448390" y="642226"/>
                  <a:pt x="477261" y="639384"/>
                  <a:pt x="512022" y="627797"/>
                </a:cubicBezTo>
                <a:cubicBezTo>
                  <a:pt x="530219" y="632346"/>
                  <a:pt x="549836" y="633057"/>
                  <a:pt x="566613" y="641445"/>
                </a:cubicBezTo>
                <a:cubicBezTo>
                  <a:pt x="610216" y="663246"/>
                  <a:pt x="650910" y="711522"/>
                  <a:pt x="675795" y="750627"/>
                </a:cubicBezTo>
                <a:cubicBezTo>
                  <a:pt x="692179" y="776373"/>
                  <a:pt x="703090" y="805218"/>
                  <a:pt x="716738" y="832513"/>
                </a:cubicBezTo>
                <a:cubicBezTo>
                  <a:pt x="721287" y="864358"/>
                  <a:pt x="726134" y="896162"/>
                  <a:pt x="730386" y="928048"/>
                </a:cubicBezTo>
                <a:cubicBezTo>
                  <a:pt x="743942" y="1029718"/>
                  <a:pt x="757365" y="1093085"/>
                  <a:pt x="730386" y="1201003"/>
                </a:cubicBezTo>
                <a:cubicBezTo>
                  <a:pt x="724869" y="1223070"/>
                  <a:pt x="706561" y="1240616"/>
                  <a:pt x="689443" y="1255594"/>
                </a:cubicBezTo>
                <a:cubicBezTo>
                  <a:pt x="678681" y="1265010"/>
                  <a:pt x="587466" y="1316882"/>
                  <a:pt x="566613" y="1323833"/>
                </a:cubicBezTo>
                <a:cubicBezTo>
                  <a:pt x="544607" y="1331169"/>
                  <a:pt x="521120" y="1332932"/>
                  <a:pt x="498374" y="1337481"/>
                </a:cubicBezTo>
                <a:cubicBezTo>
                  <a:pt x="471078" y="1323833"/>
                  <a:pt x="438066" y="1318116"/>
                  <a:pt x="416487" y="1296537"/>
                </a:cubicBezTo>
                <a:cubicBezTo>
                  <a:pt x="373844" y="1253894"/>
                  <a:pt x="358722" y="1138949"/>
                  <a:pt x="348249" y="1091821"/>
                </a:cubicBezTo>
                <a:cubicBezTo>
                  <a:pt x="357347" y="982639"/>
                  <a:pt x="359488" y="872653"/>
                  <a:pt x="375544" y="764275"/>
                </a:cubicBezTo>
                <a:cubicBezTo>
                  <a:pt x="377948" y="748049"/>
                  <a:pt x="390032" y="733578"/>
                  <a:pt x="402840" y="723331"/>
                </a:cubicBezTo>
                <a:cubicBezTo>
                  <a:pt x="414073" y="714344"/>
                  <a:pt x="430135" y="714233"/>
                  <a:pt x="443783" y="709684"/>
                </a:cubicBezTo>
                <a:cubicBezTo>
                  <a:pt x="484726" y="718782"/>
                  <a:pt x="526526" y="724644"/>
                  <a:pt x="566613" y="736979"/>
                </a:cubicBezTo>
                <a:cubicBezTo>
                  <a:pt x="613030" y="751261"/>
                  <a:pt x="646272" y="780908"/>
                  <a:pt x="675795" y="818866"/>
                </a:cubicBezTo>
                <a:cubicBezTo>
                  <a:pt x="692081" y="839805"/>
                  <a:pt x="702679" y="864611"/>
                  <a:pt x="716738" y="887105"/>
                </a:cubicBezTo>
                <a:cubicBezTo>
                  <a:pt x="725431" y="901014"/>
                  <a:pt x="734935" y="914400"/>
                  <a:pt x="744034" y="928048"/>
                </a:cubicBezTo>
                <a:cubicBezTo>
                  <a:pt x="734935" y="941696"/>
                  <a:pt x="730085" y="959457"/>
                  <a:pt x="716738" y="968991"/>
                </a:cubicBezTo>
                <a:cubicBezTo>
                  <a:pt x="690339" y="987848"/>
                  <a:pt x="573923" y="1017594"/>
                  <a:pt x="552965" y="1023582"/>
                </a:cubicBezTo>
                <a:cubicBezTo>
                  <a:pt x="443783" y="1014484"/>
                  <a:pt x="332289" y="1020419"/>
                  <a:pt x="225419" y="996287"/>
                </a:cubicBezTo>
                <a:cubicBezTo>
                  <a:pt x="187246" y="987667"/>
                  <a:pt x="156513" y="956725"/>
                  <a:pt x="129884" y="928048"/>
                </a:cubicBezTo>
                <a:cubicBezTo>
                  <a:pt x="47341" y="839156"/>
                  <a:pt x="43139" y="790640"/>
                  <a:pt x="7054" y="682388"/>
                </a:cubicBezTo>
                <a:cubicBezTo>
                  <a:pt x="11603" y="600501"/>
                  <a:pt x="0" y="516085"/>
                  <a:pt x="20702" y="436728"/>
                </a:cubicBezTo>
                <a:cubicBezTo>
                  <a:pt x="28822" y="405602"/>
                  <a:pt x="65139" y="390128"/>
                  <a:pt x="88941" y="368490"/>
                </a:cubicBezTo>
                <a:cubicBezTo>
                  <a:pt x="115232" y="344589"/>
                  <a:pt x="140137" y="318154"/>
                  <a:pt x="170828" y="300251"/>
                </a:cubicBezTo>
                <a:cubicBezTo>
                  <a:pt x="219438" y="271895"/>
                  <a:pt x="295555" y="266835"/>
                  <a:pt x="348249" y="259308"/>
                </a:cubicBezTo>
                <a:cubicBezTo>
                  <a:pt x="402840" y="263857"/>
                  <a:pt x="458180" y="262860"/>
                  <a:pt x="512022" y="272955"/>
                </a:cubicBezTo>
                <a:cubicBezTo>
                  <a:pt x="536111" y="277472"/>
                  <a:pt x="586104" y="313245"/>
                  <a:pt x="607556" y="327546"/>
                </a:cubicBezTo>
                <a:cubicBezTo>
                  <a:pt x="604958" y="335341"/>
                  <a:pt x="578370" y="460246"/>
                  <a:pt x="525669" y="354842"/>
                </a:cubicBezTo>
                <a:cubicBezTo>
                  <a:pt x="514713" y="332930"/>
                  <a:pt x="538266" y="306202"/>
                  <a:pt x="552965" y="286603"/>
                </a:cubicBezTo>
                <a:cubicBezTo>
                  <a:pt x="566613" y="268406"/>
                  <a:pt x="589047" y="258881"/>
                  <a:pt x="607556" y="245660"/>
                </a:cubicBezTo>
                <a:cubicBezTo>
                  <a:pt x="653857" y="212588"/>
                  <a:pt x="638738" y="221618"/>
                  <a:pt x="689443" y="204716"/>
                </a:cubicBezTo>
                <a:cubicBezTo>
                  <a:pt x="750524" y="215822"/>
                  <a:pt x="831169" y="209966"/>
                  <a:pt x="880511" y="259308"/>
                </a:cubicBezTo>
                <a:cubicBezTo>
                  <a:pt x="892109" y="270906"/>
                  <a:pt x="898708" y="286603"/>
                  <a:pt x="907807" y="300251"/>
                </a:cubicBezTo>
                <a:cubicBezTo>
                  <a:pt x="889610" y="309349"/>
                  <a:pt x="872265" y="320403"/>
                  <a:pt x="853216" y="327546"/>
                </a:cubicBezTo>
                <a:cubicBezTo>
                  <a:pt x="774861" y="356929"/>
                  <a:pt x="731509" y="335601"/>
                  <a:pt x="634851" y="327546"/>
                </a:cubicBezTo>
                <a:cubicBezTo>
                  <a:pt x="625753" y="300251"/>
                  <a:pt x="607556" y="274432"/>
                  <a:pt x="607556" y="245660"/>
                </a:cubicBezTo>
                <a:cubicBezTo>
                  <a:pt x="607556" y="176813"/>
                  <a:pt x="631330" y="118207"/>
                  <a:pt x="689443" y="81887"/>
                </a:cubicBezTo>
                <a:cubicBezTo>
                  <a:pt x="705349" y="71946"/>
                  <a:pt x="725837" y="72788"/>
                  <a:pt x="744034" y="68239"/>
                </a:cubicBezTo>
                <a:cubicBezTo>
                  <a:pt x="784977" y="72788"/>
                  <a:pt x="828068" y="68032"/>
                  <a:pt x="866863" y="81887"/>
                </a:cubicBezTo>
                <a:cubicBezTo>
                  <a:pt x="894295" y="91684"/>
                  <a:pt x="916733" y="113870"/>
                  <a:pt x="935102" y="136478"/>
                </a:cubicBezTo>
                <a:cubicBezTo>
                  <a:pt x="997466" y="213234"/>
                  <a:pt x="1049277" y="308989"/>
                  <a:pt x="1098875" y="395785"/>
                </a:cubicBezTo>
                <a:cubicBezTo>
                  <a:pt x="1107974" y="436728"/>
                  <a:pt x="1118882" y="477311"/>
                  <a:pt x="1126171" y="518615"/>
                </a:cubicBezTo>
                <a:cubicBezTo>
                  <a:pt x="1151086" y="659799"/>
                  <a:pt x="1150132" y="842339"/>
                  <a:pt x="1126171" y="968991"/>
                </a:cubicBezTo>
                <a:cubicBezTo>
                  <a:pt x="1119235" y="1005650"/>
                  <a:pt x="1061010" y="1135262"/>
                  <a:pt x="1003341" y="1173708"/>
                </a:cubicBezTo>
                <a:cubicBezTo>
                  <a:pt x="991371" y="1181688"/>
                  <a:pt x="976046" y="1182806"/>
                  <a:pt x="962398" y="1187355"/>
                </a:cubicBezTo>
                <a:cubicBezTo>
                  <a:pt x="953299" y="1160060"/>
                  <a:pt x="935102" y="1134241"/>
                  <a:pt x="935102" y="1105469"/>
                </a:cubicBezTo>
                <a:cubicBezTo>
                  <a:pt x="935102" y="1050718"/>
                  <a:pt x="973746" y="997819"/>
                  <a:pt x="1016989" y="968991"/>
                </a:cubicBezTo>
                <a:cubicBezTo>
                  <a:pt x="1037373" y="955402"/>
                  <a:pt x="1062482" y="950794"/>
                  <a:pt x="1085228" y="941696"/>
                </a:cubicBezTo>
                <a:cubicBezTo>
                  <a:pt x="1107974" y="950794"/>
                  <a:pt x="1136143" y="951668"/>
                  <a:pt x="1153466" y="968991"/>
                </a:cubicBezTo>
                <a:cubicBezTo>
                  <a:pt x="1183596" y="999121"/>
                  <a:pt x="1185141" y="1085130"/>
                  <a:pt x="1194410" y="1119116"/>
                </a:cubicBezTo>
                <a:cubicBezTo>
                  <a:pt x="1200856" y="1142751"/>
                  <a:pt x="1212607" y="1164609"/>
                  <a:pt x="1221705" y="1187355"/>
                </a:cubicBezTo>
                <a:cubicBezTo>
                  <a:pt x="1217156" y="1282889"/>
                  <a:pt x="1218619" y="1378900"/>
                  <a:pt x="1208057" y="1473958"/>
                </a:cubicBezTo>
                <a:cubicBezTo>
                  <a:pt x="1199982" y="1546632"/>
                  <a:pt x="1176637" y="1565577"/>
                  <a:pt x="1126171" y="1610436"/>
                </a:cubicBezTo>
                <a:cubicBezTo>
                  <a:pt x="1104399" y="1629789"/>
                  <a:pt x="1083093" y="1650350"/>
                  <a:pt x="1057932" y="1665027"/>
                </a:cubicBezTo>
                <a:cubicBezTo>
                  <a:pt x="1027133" y="1682993"/>
                  <a:pt x="919543" y="1723508"/>
                  <a:pt x="880511" y="1733266"/>
                </a:cubicBezTo>
                <a:cubicBezTo>
                  <a:pt x="853665" y="1739977"/>
                  <a:pt x="825920" y="1742364"/>
                  <a:pt x="798625" y="1746913"/>
                </a:cubicBezTo>
                <a:cubicBezTo>
                  <a:pt x="771329" y="1742364"/>
                  <a:pt x="741489" y="1745641"/>
                  <a:pt x="716738" y="1733266"/>
                </a:cubicBezTo>
                <a:cubicBezTo>
                  <a:pt x="669828" y="1709811"/>
                  <a:pt x="690599" y="1621770"/>
                  <a:pt x="703090" y="1596788"/>
                </a:cubicBezTo>
                <a:cubicBezTo>
                  <a:pt x="726287" y="1550394"/>
                  <a:pt x="798625" y="1473958"/>
                  <a:pt x="798625" y="1473958"/>
                </a:cubicBezTo>
                <a:cubicBezTo>
                  <a:pt x="848667" y="1487606"/>
                  <a:pt x="912073" y="1478225"/>
                  <a:pt x="948750" y="1514902"/>
                </a:cubicBezTo>
                <a:cubicBezTo>
                  <a:pt x="1011414" y="1577566"/>
                  <a:pt x="904601" y="1630300"/>
                  <a:pt x="880511" y="1651379"/>
                </a:cubicBezTo>
                <a:cubicBezTo>
                  <a:pt x="861144" y="1668325"/>
                  <a:pt x="846508" y="1690529"/>
                  <a:pt x="825920" y="1705970"/>
                </a:cubicBezTo>
                <a:cubicBezTo>
                  <a:pt x="772213" y="1746251"/>
                  <a:pt x="687685" y="1794696"/>
                  <a:pt x="621204" y="1815152"/>
                </a:cubicBezTo>
                <a:cubicBezTo>
                  <a:pt x="594756" y="1823290"/>
                  <a:pt x="566613" y="1824251"/>
                  <a:pt x="539317" y="1828800"/>
                </a:cubicBezTo>
                <a:cubicBezTo>
                  <a:pt x="516571" y="1824251"/>
                  <a:pt x="492878" y="1823079"/>
                  <a:pt x="471078" y="1815152"/>
                </a:cubicBezTo>
                <a:cubicBezTo>
                  <a:pt x="442398" y="1804723"/>
                  <a:pt x="413872" y="1792158"/>
                  <a:pt x="389192" y="1774209"/>
                </a:cubicBezTo>
                <a:cubicBezTo>
                  <a:pt x="345254" y="1742254"/>
                  <a:pt x="290359" y="1672077"/>
                  <a:pt x="266362" y="1624084"/>
                </a:cubicBezTo>
                <a:cubicBezTo>
                  <a:pt x="248979" y="1589319"/>
                  <a:pt x="239067" y="1551296"/>
                  <a:pt x="225419" y="1514902"/>
                </a:cubicBezTo>
                <a:cubicBezTo>
                  <a:pt x="220870" y="1478508"/>
                  <a:pt x="210507" y="1442375"/>
                  <a:pt x="211771" y="1405719"/>
                </a:cubicBezTo>
                <a:cubicBezTo>
                  <a:pt x="216815" y="1259432"/>
                  <a:pt x="187271" y="1157263"/>
                  <a:pt x="280010" y="1064525"/>
                </a:cubicBezTo>
                <a:cubicBezTo>
                  <a:pt x="291608" y="1052927"/>
                  <a:pt x="307305" y="1046328"/>
                  <a:pt x="320953" y="1037230"/>
                </a:cubicBezTo>
                <a:cubicBezTo>
                  <a:pt x="334601" y="1041779"/>
                  <a:pt x="372068" y="1040706"/>
                  <a:pt x="361896" y="1050878"/>
                </a:cubicBezTo>
                <a:cubicBezTo>
                  <a:pt x="341551" y="1071223"/>
                  <a:pt x="280010" y="1078173"/>
                  <a:pt x="280010" y="1078173"/>
                </a:cubicBezTo>
                <a:cubicBezTo>
                  <a:pt x="234517" y="1069075"/>
                  <a:pt x="160048" y="1094232"/>
                  <a:pt x="143532" y="1050878"/>
                </a:cubicBezTo>
                <a:cubicBezTo>
                  <a:pt x="112591" y="969658"/>
                  <a:pt x="153783" y="876796"/>
                  <a:pt x="170828" y="791570"/>
                </a:cubicBezTo>
                <a:cubicBezTo>
                  <a:pt x="176813" y="761646"/>
                  <a:pt x="197158" y="736475"/>
                  <a:pt x="211771" y="709684"/>
                </a:cubicBezTo>
                <a:cubicBezTo>
                  <a:pt x="224473" y="686396"/>
                  <a:pt x="252714" y="641445"/>
                  <a:pt x="252714" y="641445"/>
                </a:cubicBezTo>
                <a:cubicBezTo>
                  <a:pt x="229968" y="632346"/>
                  <a:pt x="200418" y="632750"/>
                  <a:pt x="184475" y="614149"/>
                </a:cubicBezTo>
                <a:cubicBezTo>
                  <a:pt x="144140" y="567091"/>
                  <a:pt x="197399" y="449772"/>
                  <a:pt x="211771" y="423081"/>
                </a:cubicBezTo>
                <a:cubicBezTo>
                  <a:pt x="223972" y="400423"/>
                  <a:pt x="246267" y="384566"/>
                  <a:pt x="266362" y="368490"/>
                </a:cubicBezTo>
                <a:cubicBezTo>
                  <a:pt x="305989" y="336789"/>
                  <a:pt x="381841" y="291530"/>
                  <a:pt x="430135" y="272955"/>
                </a:cubicBezTo>
                <a:cubicBezTo>
                  <a:pt x="461046" y="261066"/>
                  <a:pt x="493824" y="254758"/>
                  <a:pt x="525669" y="245660"/>
                </a:cubicBezTo>
                <a:cubicBezTo>
                  <a:pt x="639319" y="263144"/>
                  <a:pt x="687503" y="234756"/>
                  <a:pt x="744034" y="313899"/>
                </a:cubicBezTo>
                <a:cubicBezTo>
                  <a:pt x="755859" y="330454"/>
                  <a:pt x="762231" y="350293"/>
                  <a:pt x="771329" y="368490"/>
                </a:cubicBezTo>
                <a:cubicBezTo>
                  <a:pt x="766780" y="418532"/>
                  <a:pt x="774581" y="471294"/>
                  <a:pt x="757681" y="518615"/>
                </a:cubicBezTo>
                <a:cubicBezTo>
                  <a:pt x="750031" y="540036"/>
                  <a:pt x="710283" y="581137"/>
                  <a:pt x="703090" y="559558"/>
                </a:cubicBezTo>
                <a:cubicBezTo>
                  <a:pt x="679403" y="488494"/>
                  <a:pt x="748583" y="476156"/>
                  <a:pt x="784977" y="464024"/>
                </a:cubicBezTo>
                <a:cubicBezTo>
                  <a:pt x="816822" y="473122"/>
                  <a:pt x="854016" y="471448"/>
                  <a:pt x="880511" y="491319"/>
                </a:cubicBezTo>
                <a:cubicBezTo>
                  <a:pt x="915262" y="517382"/>
                  <a:pt x="881323" y="596797"/>
                  <a:pt x="866863" y="614149"/>
                </a:cubicBezTo>
                <a:cubicBezTo>
                  <a:pt x="857653" y="625201"/>
                  <a:pt x="839568" y="623248"/>
                  <a:pt x="825920" y="627797"/>
                </a:cubicBezTo>
                <a:cubicBezTo>
                  <a:pt x="713245" y="712303"/>
                  <a:pt x="784786" y="647614"/>
                  <a:pt x="825920" y="655093"/>
                </a:cubicBezTo>
                <a:cubicBezTo>
                  <a:pt x="860007" y="661291"/>
                  <a:pt x="889609" y="682388"/>
                  <a:pt x="921454" y="696036"/>
                </a:cubicBezTo>
                <a:cubicBezTo>
                  <a:pt x="969107" y="759572"/>
                  <a:pt x="978175" y="744240"/>
                  <a:pt x="948750" y="832513"/>
                </a:cubicBezTo>
                <a:cubicBezTo>
                  <a:pt x="943563" y="848074"/>
                  <a:pt x="905051" y="873457"/>
                  <a:pt x="921454" y="873457"/>
                </a:cubicBezTo>
                <a:cubicBezTo>
                  <a:pt x="947981" y="873457"/>
                  <a:pt x="965453" y="843286"/>
                  <a:pt x="989693" y="832513"/>
                </a:cubicBezTo>
                <a:cubicBezTo>
                  <a:pt x="1006833" y="824895"/>
                  <a:pt x="1026087" y="823415"/>
                  <a:pt x="1044284" y="818866"/>
                </a:cubicBezTo>
                <a:cubicBezTo>
                  <a:pt x="1057932" y="827964"/>
                  <a:pt x="1084059" y="829800"/>
                  <a:pt x="1085228" y="846161"/>
                </a:cubicBezTo>
                <a:cubicBezTo>
                  <a:pt x="1091580" y="935093"/>
                  <a:pt x="1069083" y="995322"/>
                  <a:pt x="1030637" y="1064525"/>
                </a:cubicBezTo>
                <a:cubicBezTo>
                  <a:pt x="1017755" y="1087713"/>
                  <a:pt x="1006956" y="1112623"/>
                  <a:pt x="989693" y="1132764"/>
                </a:cubicBezTo>
                <a:cubicBezTo>
                  <a:pt x="979018" y="1145218"/>
                  <a:pt x="962398" y="1150961"/>
                  <a:pt x="948750" y="1160060"/>
                </a:cubicBezTo>
                <a:cubicBezTo>
                  <a:pt x="980262" y="1166362"/>
                  <a:pt x="1113370" y="1191859"/>
                  <a:pt x="1126171" y="1201003"/>
                </a:cubicBezTo>
                <a:cubicBezTo>
                  <a:pt x="1137877" y="1209365"/>
                  <a:pt x="1118957" y="1229079"/>
                  <a:pt x="1112523" y="1241946"/>
                </a:cubicBezTo>
                <a:cubicBezTo>
                  <a:pt x="1105188" y="1256617"/>
                  <a:pt x="1098575" y="1273356"/>
                  <a:pt x="1085228" y="1282890"/>
                </a:cubicBezTo>
                <a:cubicBezTo>
                  <a:pt x="1065293" y="1297130"/>
                  <a:pt x="1039376" y="1300235"/>
                  <a:pt x="1016989" y="1310185"/>
                </a:cubicBezTo>
                <a:cubicBezTo>
                  <a:pt x="950117" y="1339906"/>
                  <a:pt x="962672" y="1345816"/>
                  <a:pt x="880511" y="1364776"/>
                </a:cubicBezTo>
                <a:cubicBezTo>
                  <a:pt x="849167" y="1372009"/>
                  <a:pt x="816822" y="1373875"/>
                  <a:pt x="784977" y="1378424"/>
                </a:cubicBezTo>
                <a:cubicBezTo>
                  <a:pt x="721287" y="1373875"/>
                  <a:pt x="655510" y="1381576"/>
                  <a:pt x="593908" y="1364776"/>
                </a:cubicBezTo>
                <a:cubicBezTo>
                  <a:pt x="578084" y="1360460"/>
                  <a:pt x="618449" y="1337481"/>
                  <a:pt x="634851" y="1337481"/>
                </a:cubicBezTo>
                <a:cubicBezTo>
                  <a:pt x="651254" y="1337481"/>
                  <a:pt x="662147" y="1355678"/>
                  <a:pt x="675795" y="1364776"/>
                </a:cubicBezTo>
                <a:cubicBezTo>
                  <a:pt x="587966" y="1394052"/>
                  <a:pt x="683359" y="1355473"/>
                  <a:pt x="593908" y="1419367"/>
                </a:cubicBezTo>
                <a:cubicBezTo>
                  <a:pt x="577353" y="1431192"/>
                  <a:pt x="557514" y="1437564"/>
                  <a:pt x="539317" y="1446663"/>
                </a:cubicBezTo>
                <a:cubicBezTo>
                  <a:pt x="530219" y="1433015"/>
                  <a:pt x="508805" y="1421803"/>
                  <a:pt x="512022" y="1405719"/>
                </a:cubicBezTo>
                <a:cubicBezTo>
                  <a:pt x="515239" y="1389635"/>
                  <a:pt x="541367" y="1390022"/>
                  <a:pt x="552965" y="1378424"/>
                </a:cubicBezTo>
                <a:cubicBezTo>
                  <a:pt x="569049" y="1362340"/>
                  <a:pt x="593908" y="1346579"/>
                  <a:pt x="593908" y="1323833"/>
                </a:cubicBezTo>
                <a:cubicBezTo>
                  <a:pt x="593908" y="1307431"/>
                  <a:pt x="568194" y="1345036"/>
                  <a:pt x="552965" y="1351128"/>
                </a:cubicBezTo>
                <a:cubicBezTo>
                  <a:pt x="544517" y="1354507"/>
                  <a:pt x="534768" y="1351128"/>
                  <a:pt x="525669" y="135112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19" name="Picture 19" descr="http://leavingbio.net/BACTERIA%20Page_files/image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798513"/>
            <a:ext cx="35814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07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971 0.00121 -0.02081 0.00451 -0.02983 C 0.00764 -0.03862 0.01042 -0.04625 0.01198 -0.05573 C 0.01337 -0.07724 0.01076 -0.07932 0.01944 -0.09158 C 0.02187 -0.10037 0.02726 -0.10453 0.03142 -0.11147 C 0.03385 -0.11563 0.03455 -0.12164 0.03733 -0.12534 C 0.03993 -0.12881 0.04635 -0.13321 0.04635 -0.13321 C 0.05104 -0.14269 0.05451 -0.14084 0.06267 -0.14315 C 0.06753 -0.15263 0.07135 -0.15032 0.07917 -0.1531 C 0.08663 -0.1524 0.0941 -0.15217 0.10156 -0.15102 C 0.11094 -0.14963 0.11875 -0.14408 0.12691 -0.13922 C 0.13212 -0.13621 0.13802 -0.13413 0.1434 -0.13113 C 0.15243 -0.12581 0.15781 -0.11517 0.16719 -0.11147 C 0.17396 -0.10199 0.18611 -0.09852 0.19566 -0.09551 C 0.20069 -0.09227 0.20399 -0.08626 0.20903 -0.08349 C 0.21597 -0.07955 0.22413 -0.08025 0.23142 -0.07747 C 0.23646 -0.07562 0.24184 -0.07493 0.24635 -0.07169 C 0.24826 -0.0703 0.25017 -0.06845 0.25226 -0.06753 C 0.25399 -0.06683 0.27309 -0.0636 0.27326 -0.0636 C 0.27969 -0.05943 0.28403 -0.05758 0.29114 -0.05573 C 0.29305 -0.05319 0.30382 -0.03931 0.30608 -0.03769 C 0.31007 -0.03492 0.31667 -0.03376 0.32101 -0.03191 C 0.32448 -0.02729 0.32726 -0.02151 0.33142 -0.01781 C 0.33785 -0.01179 0.34444 -0.0067 0.35087 0 C 0.35937 0.00879 0.35087 0.00417 0.35972 0.00787 C 0.36476 0.01457 0.36875 0.01573 0.37465 0.01989 C 0.38125 0.02475 0.38871 0.03261 0.3941 0.03978 C 0.39635 0.04279 0.39809 0.04626 0.4 0.04972 C 0.40104 0.05158 0.40191 0.05389 0.40312 0.05574 C 0.40694 0.06129 0.4118 0.06545 0.41493 0.07146 C 0.41875 0.07886 0.42396 0.08927 0.42986 0.09343 " pathEditMode="relative" ptsTypes="ffffffffffffffffffffffffffffff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071546"/>
            <a:ext cx="3375064" cy="50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14752"/>
            <a:ext cx="26109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3116"/>
            <a:ext cx="1928826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500570"/>
            <a:ext cx="1695429" cy="167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2143116"/>
            <a:ext cx="216469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142860"/>
            <a:ext cx="8229600" cy="5000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Shapes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0B57A4AB-8EE5-4E01-BE78-4EB0A695F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5779"/>
            <a:ext cx="8229600" cy="2363221"/>
          </a:xfrm>
        </p:spPr>
        <p:txBody>
          <a:bodyPr>
            <a:normAutofit/>
          </a:bodyPr>
          <a:lstStyle/>
          <a:p>
            <a:pPr algn="just"/>
            <a:r>
              <a:rPr lang="en-US" altLang="en-US" sz="2400" dirty="0"/>
              <a:t>A fimbria is a short pilus that is used to attach the bacterium to a surface. They are sometimes called "attachment pili".</a:t>
            </a:r>
          </a:p>
          <a:p>
            <a:pPr algn="just"/>
            <a:r>
              <a:rPr lang="en-US" altLang="en-US" sz="2400" dirty="0"/>
              <a:t>Fimbriae are either located at the poles of a cell, or are evenly spread over its entire surface</a:t>
            </a:r>
            <a:r>
              <a:rPr lang="en-US" altLang="en-US" sz="2800" dirty="0"/>
              <a:t>.</a:t>
            </a:r>
          </a:p>
          <a:p>
            <a:pPr algn="just"/>
            <a:endParaRPr lang="en-US" altLang="en-US" sz="36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BC875F1-9D34-4D77-8FFB-B5EFE4CCC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160743"/>
            <a:ext cx="617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>
              <a:defRPr/>
            </a:pPr>
            <a:r>
              <a:rPr lang="en-US" altLang="en-US" sz="4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Fimbriae</a:t>
            </a:r>
            <a:endParaRPr lang="en-US" sz="4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2231" name="Picture 7">
            <a:extLst>
              <a:ext uri="{FF2B5EF4-FFF2-40B4-BE49-F238E27FC236}">
                <a16:creationId xmlns:a16="http://schemas.microsoft.com/office/drawing/2014/main" id="{92C329B6-4A61-4EF3-95F8-19BD33618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35052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463807"/>
            <a:ext cx="5165655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680" y="1111047"/>
            <a:ext cx="7084640" cy="527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953A14-B1A4-4E71-8A81-8BDCE3CC6BDC}"/>
              </a:ext>
            </a:extLst>
          </p:cNvPr>
          <p:cNvSpPr txBox="1"/>
          <p:nvPr/>
        </p:nvSpPr>
        <p:spPr>
          <a:xfrm>
            <a:off x="830803" y="476672"/>
            <a:ext cx="7892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Why do bacterial cells have different arrangement? </a:t>
            </a:r>
          </a:p>
        </p:txBody>
      </p:sp>
    </p:spTree>
    <p:extLst>
      <p:ext uri="{BB962C8B-B14F-4D97-AF65-F5344CB8AC3E}">
        <p14:creationId xmlns:p14="http://schemas.microsoft.com/office/powerpoint/2010/main" val="296178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714356"/>
            <a:ext cx="6715172" cy="61436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b="1" dirty="0"/>
              <a:t>2. Rod Shaped Bacteria or Bacillus:</a:t>
            </a:r>
          </a:p>
          <a:p>
            <a:pPr algn="just"/>
            <a:r>
              <a:rPr lang="en-US" sz="2800" dirty="0"/>
              <a:t>From greek word, </a:t>
            </a:r>
            <a:r>
              <a:rPr lang="en-US" sz="2800" dirty="0" smtClean="0"/>
              <a:t>bacilli </a:t>
            </a:r>
            <a:r>
              <a:rPr lang="en-US" sz="2800" dirty="0"/>
              <a:t>means rod or stick. </a:t>
            </a:r>
          </a:p>
          <a:p>
            <a:pPr algn="just"/>
            <a:r>
              <a:rPr lang="en-US" sz="2800" dirty="0"/>
              <a:t>There ends are rounded flat or pointed.</a:t>
            </a:r>
          </a:p>
          <a:p>
            <a:pPr algn="just"/>
            <a:r>
              <a:rPr lang="en-US" sz="2800" dirty="0"/>
              <a:t>0.5-1.2µ in diameter and 3- 7µ in length.</a:t>
            </a:r>
          </a:p>
          <a:p>
            <a:pPr algn="just"/>
            <a:r>
              <a:rPr lang="en-US" sz="2800" dirty="0"/>
              <a:t>Flagellated or non-flagellated. </a:t>
            </a:r>
            <a:endParaRPr lang="ar-OM" sz="2800" dirty="0"/>
          </a:p>
          <a:p>
            <a:pPr algn="just"/>
            <a:r>
              <a:rPr lang="en-US" sz="2800" dirty="0"/>
              <a:t> They may be of following types: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/>
              <a:t>Monobacillus: arrange singly.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/>
              <a:t>Diplobacillus: present in a group of two</a:t>
            </a:r>
            <a:r>
              <a:rPr lang="en-US" i="1" dirty="0"/>
              <a:t>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/>
              <a:t>Streptobacillus : in chains</a:t>
            </a:r>
            <a:r>
              <a:rPr lang="en-US" i="1" dirty="0"/>
              <a:t>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/>
              <a:t>Palisade: Very rarely the bacillus arrange in a palisade arrangement.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9464" y="785794"/>
            <a:ext cx="1800254" cy="124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6536" y="2214554"/>
            <a:ext cx="2657464" cy="102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500438"/>
            <a:ext cx="3514709" cy="88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000636"/>
            <a:ext cx="23574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50005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Shapes</a:t>
            </a:r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and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Forms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32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3. Spiral or Helical</a:t>
            </a:r>
          </a:p>
          <a:p>
            <a:r>
              <a:rPr lang="en-US" dirty="0"/>
              <a:t>From greek word; spira means coiled.</a:t>
            </a:r>
          </a:p>
          <a:p>
            <a:r>
              <a:rPr lang="en-US" dirty="0"/>
              <a:t>A single spirillum has more than one turn of helix.</a:t>
            </a:r>
          </a:p>
          <a:p>
            <a:r>
              <a:rPr lang="en-US" dirty="0"/>
              <a:t>10-50µ in length and 0.5 - 3µ in diameter. </a:t>
            </a:r>
          </a:p>
          <a:p>
            <a:r>
              <a:rPr lang="en-US" dirty="0"/>
              <a:t>They are flagellated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45024"/>
            <a:ext cx="3048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50005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Shapes</a:t>
            </a:r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and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Forms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Bacteria</a:t>
            </a:r>
          </a:p>
        </p:txBody>
      </p:sp>
      <p:pic>
        <p:nvPicPr>
          <p:cNvPr id="6" name="Picture 4" descr="http://1.bp.blogspot.com/-80ljsLAJbio/UrETwBa19JI/AAAAAAAABNk/E2dac-H2VRo/s1600/Discover-What-Is-Bacteria-Helicobacter-Pylori.png">
            <a:extLst>
              <a:ext uri="{FF2B5EF4-FFF2-40B4-BE49-F238E27FC236}">
                <a16:creationId xmlns:a16="http://schemas.microsoft.com/office/drawing/2014/main" id="{CF82A46D-6CFC-4869-AC22-1B3F6FDA9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446" y="4538529"/>
            <a:ext cx="2971800" cy="222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/>
              <a:t>4. Vibrio or Coma:</a:t>
            </a:r>
          </a:p>
          <a:p>
            <a:r>
              <a:rPr lang="en-US" dirty="0"/>
              <a:t>They bear flagella at their end. </a:t>
            </a:r>
          </a:p>
          <a:p>
            <a:r>
              <a:rPr lang="en-US" dirty="0"/>
              <a:t>1.5-1.7µ in diameter and upto 10µ in length </a:t>
            </a:r>
          </a:p>
          <a:p>
            <a:r>
              <a:rPr lang="en-US" dirty="0"/>
              <a:t>e.g. </a:t>
            </a:r>
            <a:r>
              <a:rPr lang="en-US" i="1" dirty="0"/>
              <a:t>Vibrio cholarae.</a:t>
            </a:r>
            <a:endParaRPr lang="en-US" dirty="0"/>
          </a:p>
        </p:txBody>
      </p:sp>
      <p:pic>
        <p:nvPicPr>
          <p:cNvPr id="2050" name="Picture 2" descr="https://tse4.mm.bing.net/th?id=OIP.2YB_QJx5WzpllqiWLwYXEgHaFV&amp;pid=15.1&amp;P=0&amp;w=240&amp;h=1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645024"/>
            <a:ext cx="3500462" cy="2523250"/>
          </a:xfrm>
          <a:prstGeom prst="rect">
            <a:avLst/>
          </a:prstGeom>
          <a:noFill/>
        </p:spPr>
      </p:pic>
      <p:pic>
        <p:nvPicPr>
          <p:cNvPr id="2052" name="Picture 4" descr="https://tse3.mm.bing.net/th?id=OIP.Yj45IoIx6Ysp3kkMS5tdhgHaFF&amp;pid=15.1&amp;P=0&amp;w=223&amp;h=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87900"/>
            <a:ext cx="3500462" cy="2401664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50005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Shapes</a:t>
            </a:r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and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Forms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429684" cy="5500726"/>
          </a:xfrm>
        </p:spPr>
        <p:txBody>
          <a:bodyPr/>
          <a:lstStyle/>
          <a:p>
            <a:pPr>
              <a:buNone/>
            </a:pPr>
            <a:r>
              <a:rPr lang="en-US" dirty="0"/>
              <a:t>5. Spirochaeta:</a:t>
            </a:r>
          </a:p>
          <a:p>
            <a:r>
              <a:rPr lang="en-US" dirty="0"/>
              <a:t>These bacteria </a:t>
            </a:r>
            <a:r>
              <a:rPr lang="en-US" dirty="0" smtClean="0"/>
              <a:t>appear </a:t>
            </a:r>
            <a:r>
              <a:rPr lang="en-US" dirty="0"/>
              <a:t>like a </a:t>
            </a:r>
            <a:r>
              <a:rPr lang="en-US" dirty="0" smtClean="0"/>
              <a:t>corkscrew. </a:t>
            </a:r>
            <a:endParaRPr lang="en-US" dirty="0"/>
          </a:p>
          <a:p>
            <a:r>
              <a:rPr lang="en-US" dirty="0"/>
              <a:t>Their length is more as compared to their diameter. </a:t>
            </a:r>
          </a:p>
          <a:p>
            <a:r>
              <a:rPr lang="en-US" dirty="0"/>
              <a:t>Their body is more flexible.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572008"/>
            <a:ext cx="421023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 descr="https://tse2.mm.bing.net/th?id=OIP.VdtbtijdGosD8a4gWIjLtQHaFL&amp;pid=15.1&amp;P=0&amp;w=218&amp;h=1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500570"/>
            <a:ext cx="2076450" cy="1457326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50005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Shapes</a:t>
            </a:r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and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Forms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9307-01C8-4311-A2B8-05167D22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The Ultrastructure of Bacterial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5064</TotalTime>
  <Words>2160</Words>
  <Application>Microsoft Office PowerPoint</Application>
  <PresentationFormat>On-screen Show (4:3)</PresentationFormat>
  <Paragraphs>312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Office Theme</vt:lpstr>
      <vt:lpstr>PowerPoint Presentation</vt:lpstr>
      <vt:lpstr>Shapes and Forms of Bacteria</vt:lpstr>
      <vt:lpstr>PowerPoint Presentation</vt:lpstr>
      <vt:lpstr>PowerPoint Presentation</vt:lpstr>
      <vt:lpstr>Shapes and Forms of Bacteria</vt:lpstr>
      <vt:lpstr>Shapes and Forms of Bacteria</vt:lpstr>
      <vt:lpstr>Shapes and Forms of Bacteria</vt:lpstr>
      <vt:lpstr>Shapes and Forms of Bacteria</vt:lpstr>
      <vt:lpstr>The Ultrastructure of Bacterial 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Peptidoglycan</vt:lpstr>
      <vt:lpstr>Peptidoglycan</vt:lpstr>
      <vt:lpstr>Peptidoglycan</vt:lpstr>
      <vt:lpstr>PowerPoint Presentation</vt:lpstr>
      <vt:lpstr>PowerPoint Presentation</vt:lpstr>
      <vt:lpstr>Ultrastructure of Bacterial Cell</vt:lpstr>
      <vt:lpstr>Ultrastructure of Bacterial Cell</vt:lpstr>
      <vt:lpstr>Ultrastructure of Bacterial Cell</vt:lpstr>
      <vt:lpstr>Flagella stain</vt:lpstr>
      <vt:lpstr>Pili</vt:lpstr>
      <vt:lpstr>Pili</vt:lpstr>
      <vt:lpstr>Pili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frf</dc:creator>
  <cp:lastModifiedBy>Admin</cp:lastModifiedBy>
  <cp:revision>349</cp:revision>
  <dcterms:created xsi:type="dcterms:W3CDTF">2018-06-20T15:53:58Z</dcterms:created>
  <dcterms:modified xsi:type="dcterms:W3CDTF">2023-10-09T17:47:22Z</dcterms:modified>
</cp:coreProperties>
</file>