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2" r:id="rId8"/>
    <p:sldId id="261" r:id="rId9"/>
    <p:sldId id="279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1" r:id="rId19"/>
    <p:sldId id="272" r:id="rId20"/>
    <p:sldId id="270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8EC5-9708-4F11-AF1F-82E50A320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FFE8C-8096-4002-8249-72773C347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CFCF4-EEC3-498E-94B1-74D5926B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DBE9A-F77B-46EA-829C-CF2A4365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FE0A2-0398-4E48-AADB-C58449FB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0A2D-3E64-42C1-87AC-751C16BF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41BFD-7BD1-4BB1-9268-0B5D55A03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7968E-975F-4C81-A654-F0E8F34E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1E9D-D21A-4F37-9EA5-FB35B9F3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EEE87-B2E2-4339-B3F9-66161BCE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AEC44-DC34-4710-83A1-69788C6C5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4A8FC-E491-4FF9-B7E5-072864FD7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B822-30F0-48E0-82A4-C969E3A4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1BF32-E16E-489A-9C0F-31B69DA5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283B8-A4F5-4BF5-B3C8-32B3BB1A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3F66-D41A-482B-A0C8-E4188436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D0C6-21DD-42FB-9DBB-96ECB2A4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B5E5E-A588-4562-8885-4F9993D6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CEEB8-3082-4CFC-983A-DBE06240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4314C-3A23-4FAB-8030-9DC340D8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3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7457-9599-4352-BFD9-27748F31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6D45D-BB04-4225-8B8C-E8811BD26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11A5D-C942-4DF1-AB5B-6138B146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AF03-8819-4A39-B1D2-22127114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7B2B5-FFE5-4618-A381-61940C54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89FB-54A3-43A9-B7DF-CD8A0960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AAA08-F420-46A3-8471-EFA82500E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20C36-9AEC-4D07-8C3E-BA411BEF9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1C504-744F-488D-8535-E7AEE501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3FAD2-95C0-4D1A-8384-AC76C8CF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F20C2-85B1-4195-A8FC-CD603E0D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F07B-2896-4726-B747-8301CE66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2FBE2-29CF-4FB8-9D83-C88D53292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513AE-3553-4558-911C-2E13B53C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4697-893B-4865-854F-6C91605B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B2CEB-F2AD-442D-B93E-25BCA4C1A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F84D2-8ABB-402A-A9E7-DA622153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B7982-611E-41F1-AB20-15BD1CBF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DDBCE-7072-4A4F-B36C-59AB1522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2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F8D2-373D-49F7-8C4D-B073C5E8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F77EB-1E88-44BF-978A-B57C3A80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1FAFA-A010-47DC-A8F7-12C2B483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44C8F-2A91-49C5-B9AC-867688D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4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0F300-0EE4-4DEE-91D1-1196F03A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78C9EA-F5A7-48C9-B2E4-52546C7B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25F3C-3754-43CC-A6A5-1337F307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D152-53EA-4700-AA70-9656C7A9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1DC7-4C4D-43F2-8088-9D2918C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993F8-7671-4D62-97E2-A75D631F7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AEC77-5EC4-4785-94E1-9CF9CF12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B47B6-F314-4B9C-B34B-6AB5048D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862A4-1907-45B6-A917-5B7DE543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D391-6E36-4760-8183-AFE190A4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8E72E-9773-4408-B926-EBC19E1A1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53A2C-4A33-42B2-9C20-D8C10A92F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08D6A-C009-4513-923C-58CBB4DB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CEBB1-491B-40F1-896D-42321270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837D-0654-4B1A-92FF-3BD33C33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2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FDB24-6873-4489-BC10-5B9EF55A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E16D3-ED30-4319-B3F9-48909034A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95A0C-DBB6-4292-AE48-3184B556C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7A0E4-71EC-4B7F-9950-1C38B6090B1A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30E21-CF03-4351-9560-D81AEC17E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5D611-6A8E-46F1-AE3A-5623A58F5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F7209-BE19-4DCD-BCE2-0B89B49F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441E-195E-4F35-8E41-EDD9CA7518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FRONT OF THE FOREARM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2ABDC-0CA8-400E-9BF1-727E1E238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BY DR. DALIA M BIRAM</a:t>
            </a:r>
          </a:p>
        </p:txBody>
      </p:sp>
    </p:spTree>
    <p:extLst>
      <p:ext uri="{BB962C8B-B14F-4D97-AF65-F5344CB8AC3E}">
        <p14:creationId xmlns:p14="http://schemas.microsoft.com/office/powerpoint/2010/main" val="12321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BC1099-C52D-4E10-84B6-4CFAC1C6A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The superficial group of forearm flexor muscles mainly arises from the common flexor origin (the front of medial epicondyle).</a:t>
            </a:r>
          </a:p>
          <a:p>
            <a:r>
              <a:rPr lang="en-US" b="1" dirty="0"/>
              <a:t>All the superficial flexors have their nerve supply from the median nerve EXCEPT flexor carpi ulnaris that take its supply from ulnar nerve.</a:t>
            </a:r>
          </a:p>
          <a:p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1E8C0D1-07EF-479A-96A2-CE4C570DDE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735289"/>
            <a:ext cx="5181600" cy="587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2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1C56D1-7D01-43B0-8B40-62F8B917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II- Deep group of flexors of forearm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94E04-2EA4-4242-933C-8B3F1EA56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are: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Flexor pollicis longus.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Flexor digitorum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profundus.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Pronator quadratus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7" name="صورة 18446">
            <a:extLst>
              <a:ext uri="{FF2B5EF4-FFF2-40B4-BE49-F238E27FC236}">
                <a16:creationId xmlns:a16="http://schemas.microsoft.com/office/drawing/2014/main" id="{339EE854-DB9B-4E36-B310-0C99C81AC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692" y="1405720"/>
            <a:ext cx="5721212" cy="5158008"/>
          </a:xfrm>
          <a:prstGeom prst="rect">
            <a:avLst/>
          </a:prstGeom>
          <a:noFill/>
          <a:ln w="952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9189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6B892-6EB9-4758-A6AC-480793ED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1-Flexor pollicis longus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678893-DDC6-4B13-979B-9E92098153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Origin:</a:t>
            </a:r>
          </a:p>
          <a:p>
            <a:r>
              <a:rPr lang="en-US" b="1" dirty="0">
                <a:latin typeface="Arial Black" panose="020B0A04020102020204" pitchFamily="34" charset="0"/>
              </a:rPr>
              <a:t>Upper ¾ of anterior surface of shaft of radius.</a:t>
            </a:r>
          </a:p>
          <a:p>
            <a:r>
              <a:rPr lang="en-US" b="1" dirty="0">
                <a:latin typeface="Arial Black" panose="020B0A04020102020204" pitchFamily="34" charset="0"/>
              </a:rPr>
              <a:t>Interosseous membrane.</a:t>
            </a:r>
          </a:p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Insertion</a:t>
            </a:r>
            <a:r>
              <a:rPr lang="en-US" b="1" dirty="0">
                <a:latin typeface="Arial Black" panose="020B0A04020102020204" pitchFamily="34" charset="0"/>
              </a:rPr>
              <a:t>:</a:t>
            </a:r>
          </a:p>
          <a:p>
            <a:r>
              <a:rPr lang="en-US" b="1" dirty="0">
                <a:latin typeface="Arial Black" panose="020B0A04020102020204" pitchFamily="34" charset="0"/>
              </a:rPr>
              <a:t>Base of terminal phalanx of the thumb.</a:t>
            </a:r>
          </a:p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Nerve supply:</a:t>
            </a:r>
          </a:p>
          <a:p>
            <a:r>
              <a:rPr lang="en-US" b="1" dirty="0">
                <a:latin typeface="Arial Black" panose="020B0A04020102020204" pitchFamily="34" charset="0"/>
              </a:rPr>
              <a:t>Anterior interosseous nerve.</a:t>
            </a:r>
          </a:p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Actions:</a:t>
            </a:r>
          </a:p>
          <a:p>
            <a:r>
              <a:rPr lang="en-US" b="1" dirty="0">
                <a:latin typeface="Arial Black" panose="020B0A04020102020204" pitchFamily="34" charset="0"/>
              </a:rPr>
              <a:t>Flexion of all joints of the thumb.</a:t>
            </a:r>
          </a:p>
          <a:p>
            <a:r>
              <a:rPr lang="en-US" b="1" dirty="0">
                <a:latin typeface="Arial Black" panose="020B0A04020102020204" pitchFamily="34" charset="0"/>
              </a:rPr>
              <a:t>Helps in flexion of wrist.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E2A628-8907-4C91-9261-A9183E455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2120" y="649876"/>
            <a:ext cx="4461680" cy="55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F9EF19-9CB2-40CA-859C-01BF9987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2- Flexor digitorum profundus</a:t>
            </a:r>
            <a:r>
              <a:rPr lang="en-US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A65D5A-B7C3-4686-BB51-9E2199A14D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18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1.Upper ¾ of anterior and medial surfaces of shaft of ulna.</a:t>
            </a:r>
            <a:endParaRPr lang="en-US" sz="1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2.Interosseous membrane.</a:t>
            </a:r>
            <a:endParaRPr lang="en-US" sz="1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Insertion:</a:t>
            </a:r>
            <a:endParaRPr lang="en-US" sz="18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Bases of terminal phalanges of the medial 4 fingers.</a:t>
            </a:r>
            <a:endParaRPr lang="en-US" sz="1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</a:t>
            </a:r>
            <a:endParaRPr lang="en-US" sz="18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1/2 by ulnar nerve.</a:t>
            </a:r>
            <a:endParaRPr lang="en-US" sz="1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1/2 by anterior interosseous nerve.</a:t>
            </a:r>
            <a:endParaRPr lang="en-US" sz="1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Actions:</a:t>
            </a:r>
            <a:endParaRPr lang="en-US" sz="18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Flexion of all joints of the medial 4 fingers.</a:t>
            </a:r>
            <a:endParaRPr lang="en-US" sz="1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Helps in flexion of wrist joint. </a:t>
            </a:r>
            <a:endParaRPr lang="en-US" sz="18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صورة 86">
            <a:extLst>
              <a:ext uri="{FF2B5EF4-FFF2-40B4-BE49-F238E27FC236}">
                <a16:creationId xmlns:a16="http://schemas.microsoft.com/office/drawing/2014/main" id="{37177720-9462-4ACE-80E5-829379C0BD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120" y="1275153"/>
            <a:ext cx="4285396" cy="5452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54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3E3E-0B5B-4C41-B160-B7385EC8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 Pronator quadratus:</a:t>
            </a:r>
            <a:r>
              <a:rPr lang="en-US" sz="4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C32B8-D1E9-44D6-B8AC-32C48222C0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Origin</a:t>
            </a:r>
            <a:r>
              <a:rPr lang="en-US" dirty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Lower 1/4 of anterior surface of shaft of ulna.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Insertion:</a:t>
            </a:r>
          </a:p>
          <a:p>
            <a:r>
              <a:rPr lang="en-US" dirty="0">
                <a:latin typeface="Arial Black" panose="020B0A04020102020204" pitchFamily="34" charset="0"/>
              </a:rPr>
              <a:t>Lower 1/4 of anterior surface shaft of radius.</a:t>
            </a:r>
          </a:p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Nerve supply:</a:t>
            </a:r>
          </a:p>
          <a:p>
            <a:r>
              <a:rPr lang="en-US" dirty="0">
                <a:latin typeface="Arial Black" panose="020B0A04020102020204" pitchFamily="34" charset="0"/>
              </a:rPr>
              <a:t>Anterior interosseous nerve.</a:t>
            </a:r>
          </a:p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Action:</a:t>
            </a:r>
          </a:p>
          <a:p>
            <a:r>
              <a:rPr lang="en-US" dirty="0">
                <a:latin typeface="Arial Black" panose="020B0A04020102020204" pitchFamily="34" charset="0"/>
              </a:rPr>
              <a:t>Pronation of forearm.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FDEF51-45CC-4E74-9DBC-B86AB662B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7087" y="406904"/>
            <a:ext cx="3956713" cy="62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3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2B8FB4-2A5A-4347-B0C7-20598008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uscles of the Hand Wrist and Forearm Mr">
            <a:extLst>
              <a:ext uri="{FF2B5EF4-FFF2-40B4-BE49-F238E27FC236}">
                <a16:creationId xmlns:a16="http://schemas.microsoft.com/office/drawing/2014/main" id="{FA45A8C8-7B51-4774-AFF2-3076C5796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177165"/>
            <a:ext cx="11917680" cy="631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3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1743-7BF0-421A-9548-F0F2E537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Radioulnar Joints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7B69E9-A0E6-4D07-90AC-648529FB8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1- Superior radioulnar joint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CA1C3-C5D7-4CEE-8C63-8661418041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Type of joint: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Synovial,Uniaxial</a:t>
            </a:r>
            <a:r>
              <a:rPr lang="en-US" b="1" kern="1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Pivot.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Articular surfaces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Radial notch of ulna &amp; Annular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ligament.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latinLnBrk="1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Circumference of the head of the </a:t>
            </a:r>
          </a:p>
          <a:p>
            <a:pPr marL="0" lvl="0" indent="0" algn="just" latinLnBrk="1">
              <a:lnSpc>
                <a:spcPct val="115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radius </a:t>
            </a:r>
          </a:p>
          <a:p>
            <a:pPr marL="342900" lvl="0" indent="-342900" algn="just" latinLnBrk="1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of the articular surfaces is covered by hyaline cartilage. </a:t>
            </a:r>
          </a:p>
          <a:p>
            <a:pPr marL="0" lvl="0" indent="0" algn="just" latinLnBrk="1">
              <a:lnSpc>
                <a:spcPct val="115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inner</a:t>
            </a:r>
            <a:r>
              <a:rPr lang="en-US" sz="2400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surface of the annular</a:t>
            </a:r>
          </a:p>
          <a:p>
            <a:pPr marL="0" lvl="0" indent="0" algn="just" latinLnBrk="1">
              <a:lnSpc>
                <a:spcPct val="115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ligament is also lined with hyaline cartilage.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940492-FC34-4964-8931-9B7864CD59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30757" y="1211580"/>
            <a:ext cx="577074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1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D1A2C-1176-49B6-B594-4B028F1D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34CF20-D1A4-4499-9354-35E8F1666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250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CAPSULE</a:t>
            </a:r>
            <a:endParaRPr lang="en-US" sz="56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capsule is attached to the margins of the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articular parts</a:t>
            </a:r>
            <a:endParaRPr lang="en-US" sz="5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Synovial membrane</a:t>
            </a:r>
            <a:endParaRPr lang="en-US" sz="56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lines all the structures inside the joint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EXCEPT the articular surfaces.</a:t>
            </a:r>
            <a:endParaRPr lang="en-US" sz="5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Superiorly, it is continuous with the synovial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membrane of elbow joint.</a:t>
            </a:r>
            <a:r>
              <a:rPr lang="ar-SA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Ligaments related to superior radioulnar joint:</a:t>
            </a:r>
            <a:endParaRPr lang="en-US" sz="56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56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Annular ligament</a:t>
            </a: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 strong fibrous band that is attached 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margins of  the radial notch of ulna and surrounds the circumference of head of radius</a:t>
            </a:r>
            <a:endParaRPr lang="en-US" sz="5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upper border is continuous with the capsule of elbow joint while the lower border is free surrounding the neck of radius.</a:t>
            </a:r>
            <a:endParaRPr lang="en-US" sz="5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Quadrate ligament:</a:t>
            </a:r>
            <a:endParaRPr lang="en-US" sz="56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6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 thin fibrous band that extends between the neck of radius and below the radial notch of ulna.</a:t>
            </a:r>
            <a:endParaRPr lang="en-US" sz="5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صورة 121">
            <a:extLst>
              <a:ext uri="{FF2B5EF4-FFF2-40B4-BE49-F238E27FC236}">
                <a16:creationId xmlns:a16="http://schemas.microsoft.com/office/drawing/2014/main" id="{DE1C81B0-9425-4237-91E6-F7310FB98C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200" y="1670132"/>
            <a:ext cx="5384931" cy="4822743"/>
          </a:xfrm>
          <a:prstGeom prst="rect">
            <a:avLst/>
          </a:prstGeom>
          <a:noFill/>
          <a:ln w="952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45591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6406-A580-4976-AAA6-FCD76410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B359-084E-492D-9011-971086A3C0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2- Middle radioulnar joint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1- The interosseous membrane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 fibrous joint between the radius and ulna.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direction of its fibers is oblique downwards and medially from radius to ulna.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 function is to absorb the shock transmitted from the hand through the wrist joint, from radius to ulna, then partly transmits it to elbow.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Oblique cord:</a:t>
            </a:r>
            <a:endParaRPr lang="en-US" sz="24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 fibrous band extends between the ulnar tuberosity and the shaft of radius below the  radia</a:t>
            </a:r>
            <a:r>
              <a:rPr lang="en-US" b="1" kern="1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</a:t>
            </a:r>
            <a:r>
              <a:rPr lang="en-US" sz="2800" b="1" kern="1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tuberosity.</a:t>
            </a:r>
            <a:endParaRPr lang="en-US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B2EE8-FD2E-46C6-BE0C-C359E98EDD5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011" y="284969"/>
            <a:ext cx="5381768" cy="5891994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71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4DE7C5-5BF4-471C-9819-A41C4C19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E699D2-3C26-4ED2-A1F4-8C1CA698B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9D2A-D85C-4BFA-AE89-0303D2F26C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3- Inferior radioulnar joint</a:t>
            </a:r>
          </a:p>
          <a:p>
            <a:r>
              <a:rPr lang="en-US" dirty="0"/>
              <a:t>It is a uniaxial, pivot synovial joint</a:t>
            </a:r>
          </a:p>
          <a:p>
            <a:r>
              <a:rPr lang="en-US" dirty="0"/>
              <a:t> between the head of ulna and ulnar notch of radius. </a:t>
            </a:r>
          </a:p>
          <a:p>
            <a:r>
              <a:rPr lang="en-US" dirty="0"/>
              <a:t>It has the same movements of the superior radioulnar joint.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55F50D-3ACF-474B-9432-4781633AC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2BB5E-A090-4DD3-80AF-1EFA967817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8347E9-4268-41C7-B29E-69110382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169" y="668337"/>
            <a:ext cx="6191250" cy="58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BFBF-EE23-446D-A93F-EDB0E8FA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13B0-254A-4A45-9704-6FB58A07E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opyright © 2004 Pearson Education, Inc., publishing as Benjamin Cummings  Human Anatomy &amp; Physiology, Sixth Edition Elaine N. Marieb PowerPoint ®  Lecture. - ppt download">
            <a:extLst>
              <a:ext uri="{FF2B5EF4-FFF2-40B4-BE49-F238E27FC236}">
                <a16:creationId xmlns:a16="http://schemas.microsoft.com/office/drawing/2014/main" id="{46652626-FEA9-4D41-B796-174416565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480060"/>
            <a:ext cx="10302240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0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45B0-50BB-49EC-9A0E-89B5CFE4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06C93-424A-415C-B2C7-5882BA83D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02039" cy="4351338"/>
          </a:xfrm>
        </p:spPr>
        <p:txBody>
          <a:bodyPr>
            <a:normAutofit fontScale="850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Movements of the superior and inferior radioulnar  joints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Supination: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movement is produced by</a:t>
            </a:r>
          </a:p>
          <a:p>
            <a:pPr marL="0" marR="0" lvl="0" indent="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biceps brachii and the supinator muscles.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Pronation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this movement is produced by the pronator teres and the pronator quadrates muscles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54E4B8-CFA8-47CE-841E-62D0FB7B1E6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853" y="1280160"/>
            <a:ext cx="3098474" cy="5144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7DE70-AE74-4856-80A7-1EDC857E5B6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327" y="1280160"/>
            <a:ext cx="3098474" cy="4896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55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" y="-14984"/>
            <a:ext cx="12191680" cy="68729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C1B3A5-7573-47FA-AF9E-CE04CB55808A}"/>
              </a:ext>
            </a:extLst>
          </p:cNvPr>
          <p:cNvSpPr/>
          <p:nvPr/>
        </p:nvSpPr>
        <p:spPr>
          <a:xfrm>
            <a:off x="9899597" y="5088751"/>
            <a:ext cx="2292243" cy="1769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DFA523-01DB-4B6B-9164-139926E46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875" y="0"/>
            <a:ext cx="4809402" cy="66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2818-F180-404A-9286-053CFB52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 fontScale="90000"/>
          </a:bodyPr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FLEXORS OF THE FOREARM</a:t>
            </a:r>
            <a:b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muscles of the forearm are arranged into 2 groups; superficial and deep</a:t>
            </a:r>
            <a:br>
              <a:rPr 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BFF6A-156B-483D-AAA7-7835A539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082" y="1189038"/>
            <a:ext cx="5574494" cy="1316037"/>
          </a:xfrm>
        </p:spPr>
        <p:txBody>
          <a:bodyPr/>
          <a:lstStyle/>
          <a:p>
            <a:r>
              <a:rPr lang="en-US" sz="24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I- Superficial group of flexors of forearm: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15F-8ECE-41D3-B68D-5A8A3FD7E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2951"/>
            <a:ext cx="5157787" cy="4176712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are 5 in numbers arranged from lateral to medial are: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Pronator teres.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Flexor carpi radialis.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Palmaris longus.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Flexor carpi ulnaris.</a:t>
            </a:r>
          </a:p>
          <a:p>
            <a:pPr marL="342900" marR="0" lvl="0" indent="-342900" algn="just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</a:tabLst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Flexor digitorum superficialis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9D9F7F-CDB9-430C-B743-C5C3B4628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صورة 79">
            <a:extLst>
              <a:ext uri="{FF2B5EF4-FFF2-40B4-BE49-F238E27FC236}">
                <a16:creationId xmlns:a16="http://schemas.microsoft.com/office/drawing/2014/main" id="{3FE8BCA1-9E46-4D68-BF05-38671AB0B5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4426" y="891540"/>
            <a:ext cx="5574492" cy="5752444"/>
          </a:xfrm>
          <a:prstGeom prst="rect">
            <a:avLst/>
          </a:prstGeom>
          <a:ln w="952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890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E2AF0-594E-48AB-B36A-3F4EE3F7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65125"/>
            <a:ext cx="8046720" cy="9836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1- Pronator teres: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76829-FE26-4215-B335-832817488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6900"/>
            <a:ext cx="5181600" cy="5371636"/>
          </a:xfrm>
        </p:spPr>
        <p:txBody>
          <a:bodyPr>
            <a:normAutofit fontScale="32500" lnSpcReduction="2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Origin:</a:t>
            </a:r>
          </a:p>
          <a:p>
            <a:r>
              <a:rPr lang="en-US" sz="6000" b="1" dirty="0">
                <a:latin typeface="Arial Black" panose="020B0A04020102020204" pitchFamily="34" charset="0"/>
              </a:rPr>
              <a:t>Superficial (humeral) head: common flexor origin (the front of medial epicondyle).</a:t>
            </a:r>
          </a:p>
          <a:p>
            <a:r>
              <a:rPr lang="en-US" sz="6000" b="1" dirty="0">
                <a:latin typeface="Arial Black" panose="020B0A04020102020204" pitchFamily="34" charset="0"/>
              </a:rPr>
              <a:t>Deep (ulnar) head: Medial border of coronoid process of ulna.</a:t>
            </a:r>
          </a:p>
          <a:p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Insertion:</a:t>
            </a:r>
          </a:p>
          <a:p>
            <a:r>
              <a:rPr lang="en-US" sz="6000" b="1" dirty="0">
                <a:latin typeface="Arial Black" panose="020B0A04020102020204" pitchFamily="34" charset="0"/>
              </a:rPr>
              <a:t>Into an impression on the middle of the lateral surface of shaft of radius.</a:t>
            </a:r>
          </a:p>
          <a:p>
            <a:endParaRPr lang="en-US" sz="6000" b="1" dirty="0">
              <a:latin typeface="Arial Black" panose="020B0A04020102020204" pitchFamily="34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Nerve supply</a:t>
            </a:r>
            <a:r>
              <a:rPr lang="en-US" sz="6000" b="1" dirty="0">
                <a:latin typeface="Arial Black" panose="020B0A04020102020204" pitchFamily="34" charset="0"/>
              </a:rPr>
              <a:t>: Median nerve.</a:t>
            </a:r>
          </a:p>
          <a:p>
            <a:endParaRPr lang="en-US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6000" b="1" dirty="0">
                <a:latin typeface="Arial Black" panose="020B0A04020102020204" pitchFamily="34" charset="0"/>
              </a:rPr>
              <a:t>Pronation of the forearm.</a:t>
            </a:r>
          </a:p>
          <a:p>
            <a:r>
              <a:rPr lang="en-US" sz="6000" b="1" dirty="0">
                <a:latin typeface="Arial Black" panose="020B0A04020102020204" pitchFamily="34" charset="0"/>
              </a:rPr>
              <a:t>Helps in flexion of the elbow.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04ACB3-79F7-4D35-8376-2C23FDB5BB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1052" y="299980"/>
            <a:ext cx="4652748" cy="65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3D813-2E4B-4B3B-ACE5-212E42DB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450" y="444849"/>
            <a:ext cx="5181600" cy="104105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2- Flexor Carpi Radialis</a:t>
            </a:r>
            <a:r>
              <a:rPr lang="pt-BR" dirty="0">
                <a:solidFill>
                  <a:srgbClr val="FF0000"/>
                </a:solidFill>
              </a:rPr>
              <a:t>:</a:t>
            </a:r>
            <a:br>
              <a:rPr lang="pt-BR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144FDB-7D8F-436A-93AC-2022B243E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111" y="965375"/>
            <a:ext cx="5181600" cy="55752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Origin:</a:t>
            </a:r>
          </a:p>
          <a:p>
            <a:r>
              <a:rPr lang="en-US" b="1" dirty="0"/>
              <a:t>Common flexor origin.</a:t>
            </a:r>
          </a:p>
          <a:p>
            <a:r>
              <a:rPr lang="en-US" b="1" dirty="0">
                <a:solidFill>
                  <a:srgbClr val="FF0000"/>
                </a:solidFill>
              </a:rPr>
              <a:t>Insertion</a:t>
            </a:r>
            <a:r>
              <a:rPr lang="en-US" b="1" dirty="0"/>
              <a:t>:</a:t>
            </a:r>
          </a:p>
          <a:p>
            <a:r>
              <a:rPr lang="en-US" b="1" dirty="0"/>
              <a:t>Bases of palmar aspect of </a:t>
            </a:r>
            <a:r>
              <a:rPr lang="en-US" b="1" dirty="0">
                <a:solidFill>
                  <a:srgbClr val="FF0000"/>
                </a:solidFill>
              </a:rPr>
              <a:t>2nd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3rd</a:t>
            </a:r>
            <a:r>
              <a:rPr lang="en-US" b="1" dirty="0"/>
              <a:t> metacarpal bones.</a:t>
            </a:r>
          </a:p>
          <a:p>
            <a:r>
              <a:rPr lang="en-US" b="1" dirty="0">
                <a:solidFill>
                  <a:srgbClr val="FF0000"/>
                </a:solidFill>
              </a:rPr>
              <a:t>Nerve supply</a:t>
            </a:r>
            <a:r>
              <a:rPr lang="en-US" b="1" dirty="0"/>
              <a:t>: Median nerve.</a:t>
            </a:r>
          </a:p>
          <a:p>
            <a:r>
              <a:rPr lang="en-US" b="1" dirty="0">
                <a:solidFill>
                  <a:srgbClr val="FF0000"/>
                </a:solidFill>
              </a:rPr>
              <a:t>Actions:</a:t>
            </a:r>
          </a:p>
          <a:p>
            <a:r>
              <a:rPr lang="en-US" b="1" dirty="0"/>
              <a:t>Flexion and abduction of the wrist.</a:t>
            </a:r>
          </a:p>
          <a:p>
            <a:r>
              <a:rPr lang="en-US" b="1" dirty="0"/>
              <a:t>Flexion of forearm.</a:t>
            </a:r>
          </a:p>
          <a:p>
            <a:endParaRPr lang="en-US" dirty="0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864A6D1-85DC-4E97-AA9A-F4A1D8B812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9" y="449611"/>
            <a:ext cx="5181600" cy="6091016"/>
          </a:xfrm>
        </p:spPr>
      </p:pic>
    </p:spTree>
    <p:extLst>
      <p:ext uri="{BB962C8B-B14F-4D97-AF65-F5344CB8AC3E}">
        <p14:creationId xmlns:p14="http://schemas.microsoft.com/office/powerpoint/2010/main" val="14371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10CE83-8AB6-4390-870E-8C209046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376"/>
            <a:ext cx="10515600" cy="1240312"/>
          </a:xfrm>
        </p:spPr>
        <p:txBody>
          <a:bodyPr>
            <a:normAutofit fontScale="90000"/>
          </a:bodyPr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3- Palmaris longus (This muscle may be absent):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87F22-0B74-4E49-86F6-47F211B7A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460"/>
            <a:ext cx="5181600" cy="5013164"/>
          </a:xfrm>
        </p:spPr>
        <p:txBody>
          <a:bodyPr>
            <a:normAutofit fontScale="92500"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Origin: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Common flexor origin.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Insertion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Apex of palmar aponeurosis which is a triangular thickening of deep fascia of the palm.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Median nerve.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Action: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Flexion of wrist.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Tension of the palmar aponeurosis.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صورة 4" descr="palmaris longus">
            <a:extLst>
              <a:ext uri="{FF2B5EF4-FFF2-40B4-BE49-F238E27FC236}">
                <a16:creationId xmlns:a16="http://schemas.microsoft.com/office/drawing/2014/main" id="{81FF9AF1-D2F0-43C0-829F-BAD7DEA4E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2" y="929290"/>
            <a:ext cx="5760718" cy="5928709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71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317EE-434F-4127-B5C8-D090419B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 Flexor Carpi Ulnaris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2C76D2-B750-47FB-A49F-CE410D17A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72355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>
                <a:solidFill>
                  <a:srgbClr val="FF0000"/>
                </a:solidFill>
              </a:rPr>
              <a:t>Origin:</a:t>
            </a:r>
          </a:p>
          <a:p>
            <a:r>
              <a:rPr lang="en-US" sz="5100" b="1" dirty="0"/>
              <a:t>Humeral head: from common flexor origin.</a:t>
            </a:r>
          </a:p>
          <a:p>
            <a:r>
              <a:rPr lang="en-US" sz="5100" b="1" dirty="0"/>
              <a:t>Ulnar head: from medial border of olecranon process and posterior border of ulna.</a:t>
            </a:r>
          </a:p>
          <a:p>
            <a:r>
              <a:rPr lang="en-US" sz="5100" b="1" dirty="0">
                <a:solidFill>
                  <a:srgbClr val="FF0000"/>
                </a:solidFill>
              </a:rPr>
              <a:t>Insertion</a:t>
            </a:r>
            <a:r>
              <a:rPr lang="en-US" sz="5100" b="1" dirty="0"/>
              <a:t>:</a:t>
            </a:r>
          </a:p>
          <a:p>
            <a:r>
              <a:rPr lang="en-US" sz="5100" b="1" dirty="0"/>
              <a:t>Pisiform bone, pisohamate ligament (to hook of hamate), and pisometacarpal ligament (to base of 5th metacarpal bone).</a:t>
            </a:r>
          </a:p>
          <a:p>
            <a:r>
              <a:rPr lang="en-US" sz="5100" b="1" dirty="0">
                <a:solidFill>
                  <a:srgbClr val="FF0000"/>
                </a:solidFill>
              </a:rPr>
              <a:t>Nerve supply</a:t>
            </a:r>
            <a:r>
              <a:rPr lang="en-US" sz="5100" b="1" dirty="0"/>
              <a:t>: Ulnar nerve.</a:t>
            </a:r>
          </a:p>
          <a:p>
            <a:r>
              <a:rPr lang="en-US" sz="5100" b="1" dirty="0">
                <a:solidFill>
                  <a:srgbClr val="FF0000"/>
                </a:solidFill>
              </a:rPr>
              <a:t>Actions:</a:t>
            </a:r>
          </a:p>
          <a:p>
            <a:r>
              <a:rPr lang="en-US" sz="5100" b="1" dirty="0"/>
              <a:t>Flexion and adduction of wrist joint + Flexion of forearm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FA86C2-48A1-4713-BE12-CCF827FC48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1830" y="245660"/>
            <a:ext cx="4647824" cy="593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9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C4B6D9-FD89-4308-8563-DD35925C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197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4- Flexor Digitorum Superficialis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2CB122-0D33-45AA-8DD3-B5C1DEF906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Arial Black" panose="020B0A04020102020204" pitchFamily="34" charset="0"/>
              </a:rPr>
              <a:t>Origin:</a:t>
            </a:r>
          </a:p>
          <a:p>
            <a:r>
              <a:rPr lang="en-US" sz="6400" b="1" dirty="0">
                <a:latin typeface="Arial Black" panose="020B0A04020102020204" pitchFamily="34" charset="0"/>
              </a:rPr>
              <a:t>Humeroulnar head: common flexor origin and medial border of coronoid process of ulna.</a:t>
            </a:r>
          </a:p>
          <a:p>
            <a:r>
              <a:rPr lang="en-US" sz="6400" b="1" dirty="0">
                <a:latin typeface="Arial Black" panose="020B0A04020102020204" pitchFamily="34" charset="0"/>
              </a:rPr>
              <a:t>Radial head: from the oblique line on front of shaft of radius.</a:t>
            </a:r>
          </a:p>
          <a:p>
            <a:r>
              <a:rPr lang="en-US" sz="6400" b="1" dirty="0">
                <a:solidFill>
                  <a:srgbClr val="FF0000"/>
                </a:solidFill>
                <a:latin typeface="Arial Black" panose="020B0A04020102020204" pitchFamily="34" charset="0"/>
              </a:rPr>
              <a:t>Insertion</a:t>
            </a:r>
            <a:r>
              <a:rPr lang="en-US" sz="6400" b="1" dirty="0">
                <a:latin typeface="Arial Black" panose="020B0A04020102020204" pitchFamily="34" charset="0"/>
              </a:rPr>
              <a:t>:</a:t>
            </a:r>
          </a:p>
          <a:p>
            <a:r>
              <a:rPr lang="en-US" sz="6400" b="1" dirty="0">
                <a:latin typeface="Arial Black" panose="020B0A04020102020204" pitchFamily="34" charset="0"/>
              </a:rPr>
              <a:t>By 4 tendons into the middle </a:t>
            </a:r>
            <a:r>
              <a:rPr lang="en-US" sz="7200" b="1" dirty="0">
                <a:latin typeface="Arial Black" panose="020B0A04020102020204" pitchFamily="34" charset="0"/>
              </a:rPr>
              <a:t>phalanges</a:t>
            </a:r>
            <a:r>
              <a:rPr lang="en-US" sz="6400" b="1" dirty="0">
                <a:latin typeface="Arial Black" panose="020B0A04020102020204" pitchFamily="34" charset="0"/>
              </a:rPr>
              <a:t> of the medial 4 fingers. On reaching the proximal phalanges, each tendon divides into two slips, and finally inserted into the sides of the middle phalanges. It gives passage for the flexor digitorum profundus tendon</a:t>
            </a:r>
          </a:p>
          <a:p>
            <a:r>
              <a:rPr lang="en-US" sz="6400" b="1" dirty="0">
                <a:solidFill>
                  <a:srgbClr val="FF0000"/>
                </a:solidFill>
                <a:latin typeface="Arial Black" panose="020B0A04020102020204" pitchFamily="34" charset="0"/>
              </a:rPr>
              <a:t>Nerve supply</a:t>
            </a:r>
            <a:r>
              <a:rPr lang="en-US" sz="6400" b="1" dirty="0">
                <a:latin typeface="Arial Black" panose="020B0A04020102020204" pitchFamily="34" charset="0"/>
              </a:rPr>
              <a:t>: Median nerve.</a:t>
            </a:r>
          </a:p>
          <a:p>
            <a:r>
              <a:rPr lang="en-US" sz="6400" b="1" dirty="0">
                <a:solidFill>
                  <a:srgbClr val="FF0000"/>
                </a:solidFill>
                <a:latin typeface="Arial Black" panose="020B0A04020102020204" pitchFamily="34" charset="0"/>
              </a:rPr>
              <a:t>Actions:</a:t>
            </a:r>
          </a:p>
          <a:p>
            <a:r>
              <a:rPr lang="en-US" sz="6400" b="1" dirty="0">
                <a:latin typeface="Arial Black" panose="020B0A04020102020204" pitchFamily="34" charset="0"/>
              </a:rPr>
              <a:t>Flexion of proximal interphalangeal and metacarpophalangeal joints of the medial 4 fingers + Flexion of the hand + Flexion of forearm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FFCB6F-3ABB-4B0D-89BD-D7B1927CD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6109" y="-94615"/>
            <a:ext cx="5248251" cy="69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8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3C02-0241-4E65-A96E-A89ED0E4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5DF7C1-1EED-455E-B732-06CE2DF7DE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67493"/>
            <a:ext cx="6096000" cy="746760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280417-FC0E-4C32-A238-D82C8736D5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65125"/>
            <a:ext cx="5852160" cy="63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2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360206BF95B459A374A5B79BB4F6F" ma:contentTypeVersion="2" ma:contentTypeDescription="Create a new document." ma:contentTypeScope="" ma:versionID="88e8acd4abe999bd7175713e3687d927">
  <xsd:schema xmlns:xsd="http://www.w3.org/2001/XMLSchema" xmlns:xs="http://www.w3.org/2001/XMLSchema" xmlns:p="http://schemas.microsoft.com/office/2006/metadata/properties" xmlns:ns2="45470c9e-c72c-460b-9d5f-b80e2a9e7a5a" targetNamespace="http://schemas.microsoft.com/office/2006/metadata/properties" ma:root="true" ma:fieldsID="0fa09ea065c4b498e18a9e412fd13ede" ns2:_="">
    <xsd:import namespace="45470c9e-c72c-460b-9d5f-b80e2a9e7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70c9e-c72c-460b-9d5f-b80e2a9e7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1D02D8-AF42-4469-AD45-32C077194981}"/>
</file>

<file path=customXml/itemProps2.xml><?xml version="1.0" encoding="utf-8"?>
<ds:datastoreItem xmlns:ds="http://schemas.openxmlformats.org/officeDocument/2006/customXml" ds:itemID="{A8DD47F7-5F0C-4E0D-BEBE-F6344DEF3002}"/>
</file>

<file path=customXml/itemProps3.xml><?xml version="1.0" encoding="utf-8"?>
<ds:datastoreItem xmlns:ds="http://schemas.openxmlformats.org/officeDocument/2006/customXml" ds:itemID="{EC7DA2EB-40D4-405D-A2C1-6D7F3816FD73}"/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996</Words>
  <Application>Microsoft Office PowerPoint</Application>
  <PresentationFormat>Widescreen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FRONT OF THE FOREARM</vt:lpstr>
      <vt:lpstr>PowerPoint Presentation</vt:lpstr>
      <vt:lpstr>FLEXORS OF THE FOREARM The muscles of the forearm are arranged into 2 groups; superficial and deep </vt:lpstr>
      <vt:lpstr>1- Pronator teres: </vt:lpstr>
      <vt:lpstr>2- Flexor Carpi Radialis: </vt:lpstr>
      <vt:lpstr>3- Palmaris longus (This muscle may be absent): </vt:lpstr>
      <vt:lpstr>5- Flexor Carpi Ulnaris</vt:lpstr>
      <vt:lpstr>4- Flexor Digitorum Superficialis </vt:lpstr>
      <vt:lpstr>PowerPoint Presentation</vt:lpstr>
      <vt:lpstr>PowerPoint Presentation</vt:lpstr>
      <vt:lpstr>II- Deep group of flexors of forearm </vt:lpstr>
      <vt:lpstr>1-Flexor pollicis longus</vt:lpstr>
      <vt:lpstr>2- Flexor digitorum profundus:</vt:lpstr>
      <vt:lpstr>3- Pronator quadratus: </vt:lpstr>
      <vt:lpstr>PowerPoint Presentation</vt:lpstr>
      <vt:lpstr>Radioulnar Joints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OF THE FOREARM</dc:title>
  <dc:creator>Dalia Mahmoud Hasan</dc:creator>
  <cp:lastModifiedBy>Dalia Mahmoud Hasan</cp:lastModifiedBy>
  <cp:revision>20</cp:revision>
  <dcterms:created xsi:type="dcterms:W3CDTF">2022-03-19T09:06:48Z</dcterms:created>
  <dcterms:modified xsi:type="dcterms:W3CDTF">2022-03-26T17:19:13Z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0x0101000EB360206BF95B459A374A5B79BB4F6F</vt:lpwstr>
  </property>
</Properties>
</file>