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8" r:id="rId6"/>
    <p:sldId id="257" r:id="rId7"/>
    <p:sldId id="259" r:id="rId8"/>
    <p:sldId id="260" r:id="rId9"/>
    <p:sldId id="287" r:id="rId10"/>
    <p:sldId id="288" r:id="rId11"/>
    <p:sldId id="262" r:id="rId12"/>
    <p:sldId id="298" r:id="rId13"/>
    <p:sldId id="264" r:id="rId14"/>
    <p:sldId id="299" r:id="rId15"/>
    <p:sldId id="266" r:id="rId16"/>
    <p:sldId id="267" r:id="rId17"/>
    <p:sldId id="268" r:id="rId18"/>
    <p:sldId id="269" r:id="rId19"/>
    <p:sldId id="290" r:id="rId20"/>
    <p:sldId id="289" r:id="rId21"/>
    <p:sldId id="270" r:id="rId22"/>
    <p:sldId id="273" r:id="rId23"/>
    <p:sldId id="274" r:id="rId24"/>
    <p:sldId id="275" r:id="rId25"/>
    <p:sldId id="276" r:id="rId26"/>
    <p:sldId id="277" r:id="rId27"/>
    <p:sldId id="278" r:id="rId28"/>
    <p:sldId id="292" r:id="rId29"/>
    <p:sldId id="279" r:id="rId30"/>
    <p:sldId id="280" r:id="rId31"/>
    <p:sldId id="281" r:id="rId32"/>
    <p:sldId id="282" r:id="rId33"/>
    <p:sldId id="283" r:id="rId34"/>
    <p:sldId id="284" r:id="rId35"/>
    <p:sldId id="291" r:id="rId36"/>
    <p:sldId id="286" r:id="rId3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handoutMaster" Target="handoutMasters/handoutMaster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A9E94A-3E5F-4EDF-B2A0-02B64F52E147}" type="datetimeFigureOut">
              <a:rPr lang="ar-SA" smtClean="0"/>
              <a:pPr/>
              <a:t>21/07/1442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16E3BE-1528-4D98-A64B-92E9744E011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6CF5738-DE45-4A6D-8A45-793183419936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F93646-A55A-402E-A945-D0F0FEDEEDA3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82D179-C175-4717-BA24-478ECCEFAA51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AU">
                <a:latin typeface="Times New Roman" pitchFamily="18" charset="0"/>
              </a:rPr>
              <a:t>350.	The most common form of the disease seen in Caucasians showing typical hyperpigmented lesions on the trunk.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FB2FFA-2418-4B96-A758-DD82A73A3592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AU">
                <a:latin typeface="Times New Roman" pitchFamily="18" charset="0"/>
              </a:rPr>
              <a:t>353.	Typical depigmented lesions seen in dark-skinned individuals, for example in Australian Aborigines.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A51D2-34D8-42FF-91A9-0695587DE5FB}" type="slidenum">
              <a:rPr lang="ar-EG" smtClean="0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ar-EG">
              <a:ea typeface="Majalla UI"/>
              <a:cs typeface="Majalla U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BDA33-B5AF-437A-BA36-EFF930001D11}" type="slidenum">
              <a:rPr lang="ar-EG" smtClean="0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ar-EG">
              <a:ea typeface="Majalla UI"/>
              <a:cs typeface="Majalla U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DAC40F-C0D8-4FFC-BF25-04FD11F4A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E0EF-7739-4442-8D9D-81CCC68A1EC4}" type="datetimeFigureOut">
              <a:rPr lang="ar-JO" smtClean="0"/>
              <a:pPr/>
              <a:t>21/07/1442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jpeg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png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ar-JO" b="1" dirty="0"/>
              <a:t> </a:t>
            </a:r>
            <a:r>
              <a:rPr lang="en-US" b="1" dirty="0"/>
              <a:t> Skin - Fungal infections</a:t>
            </a:r>
            <a:endParaRPr lang="ar-JO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848872" cy="3721968"/>
          </a:xfrm>
        </p:spPr>
        <p:txBody>
          <a:bodyPr>
            <a:normAutofit/>
          </a:bodyPr>
          <a:lstStyle/>
          <a:p>
            <a:pPr algn="l" rtl="0"/>
            <a:endParaRPr lang="en-US" sz="4000" b="1" dirty="0">
              <a:solidFill>
                <a:schemeClr val="tx1"/>
              </a:solidFill>
            </a:endParaRPr>
          </a:p>
          <a:p>
            <a:pPr rtl="0"/>
            <a:r>
              <a:rPr lang="en-US" sz="4000" b="1" dirty="0">
                <a:solidFill>
                  <a:schemeClr val="tx1"/>
                </a:solidFill>
              </a:rPr>
              <a:t>Dr </a:t>
            </a:r>
            <a:r>
              <a:rPr lang="en-US" sz="4000" b="1" dirty="0" err="1">
                <a:solidFill>
                  <a:schemeClr val="tx1"/>
                </a:solidFill>
              </a:rPr>
              <a:t>Hamed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Alzoubi</a:t>
            </a:r>
            <a:r>
              <a:rPr lang="en-US" sz="4000" b="1" dirty="0">
                <a:solidFill>
                  <a:schemeClr val="tx1"/>
                </a:solidFill>
              </a:rPr>
              <a:t>, MD, PhD, JBCM</a:t>
            </a:r>
          </a:p>
          <a:p>
            <a:pPr rtl="0"/>
            <a:r>
              <a:rPr lang="en-US" sz="4000" b="1" dirty="0">
                <a:solidFill>
                  <a:schemeClr val="tx1"/>
                </a:solidFill>
              </a:rPr>
              <a:t>Associate Prof. / Med. Microbiology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576064"/>
          </a:xfrm>
        </p:spPr>
        <p:txBody>
          <a:bodyPr>
            <a:normAutofit fontScale="90000"/>
          </a:bodyPr>
          <a:lstStyle/>
          <a:p>
            <a:pPr rtl="0"/>
            <a:br>
              <a:rPr lang="en-US" sz="3600" dirty="0"/>
            </a:br>
            <a:r>
              <a:rPr lang="en-US" sz="3600" dirty="0"/>
              <a:t>Superficial </a:t>
            </a:r>
            <a:r>
              <a:rPr lang="en-US" sz="3600" dirty="0" err="1"/>
              <a:t>Malessezia</a:t>
            </a:r>
            <a:r>
              <a:rPr lang="en-US" sz="3600" dirty="0"/>
              <a:t> infections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7848872" cy="6336704"/>
          </a:xfrm>
        </p:spPr>
        <p:txBody>
          <a:bodyPr>
            <a:noAutofit/>
          </a:bodyPr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Treatment if needed is for cosmetic reasons:</a:t>
            </a:r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resolve spontaneously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Topical azoles cream/ shampoo for 2 weeks or in severe cases use oral azoles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Recurrence is common</a:t>
            </a:r>
          </a:p>
          <a:p>
            <a:pPr rtl="0"/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Seborrheic</a:t>
            </a:r>
            <a:r>
              <a:rPr lang="en-US" b="1" dirty="0">
                <a:solidFill>
                  <a:srgbClr val="FF0000"/>
                </a:solidFill>
              </a:rPr>
              <a:t> dermatitis):</a:t>
            </a:r>
            <a:r>
              <a:rPr lang="en-US" dirty="0">
                <a:solidFill>
                  <a:schemeClr val="tx1"/>
                </a:solidFill>
              </a:rPr>
              <a:t> M. </a:t>
            </a:r>
            <a:r>
              <a:rPr lang="en-US" dirty="0" err="1">
                <a:solidFill>
                  <a:schemeClr val="tx1"/>
                </a:solidFill>
              </a:rPr>
              <a:t>Furfur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Skin </a:t>
            </a:r>
            <a:r>
              <a:rPr lang="en-US" dirty="0" err="1">
                <a:solidFill>
                  <a:schemeClr val="tx1"/>
                </a:solidFill>
              </a:rPr>
              <a:t>hyperproliferation</a:t>
            </a:r>
            <a:r>
              <a:rPr lang="en-US" dirty="0">
                <a:solidFill>
                  <a:schemeClr val="tx1"/>
                </a:solidFill>
              </a:rPr>
              <a:t> with dandruff being the mildest manifestation.</a:t>
            </a:r>
          </a:p>
          <a:p>
            <a:pPr algn="l" rtl="0"/>
            <a:r>
              <a:rPr lang="en-US" b="1" dirty="0">
                <a:solidFill>
                  <a:srgbClr val="000104"/>
                </a:solidFill>
              </a:rPr>
              <a:t>Lesions </a:t>
            </a:r>
            <a:r>
              <a:rPr lang="en-US" dirty="0">
                <a:solidFill>
                  <a:srgbClr val="000104"/>
                </a:solidFill>
              </a:rPr>
              <a:t>are </a:t>
            </a:r>
            <a:r>
              <a:rPr lang="en-US" u="sng" dirty="0">
                <a:solidFill>
                  <a:srgbClr val="000104"/>
                </a:solidFill>
              </a:rPr>
              <a:t>red and covered with greasy scales </a:t>
            </a:r>
            <a:r>
              <a:rPr lang="en-US" dirty="0">
                <a:solidFill>
                  <a:srgbClr val="000104"/>
                </a:solidFill>
              </a:rPr>
              <a:t>and itching is common in the scalp.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Rx: Azoles </a:t>
            </a: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12" t="40407" r="32996" b="16636"/>
          <a:stretch/>
        </p:blipFill>
        <p:spPr>
          <a:xfrm>
            <a:off x="179512" y="1700808"/>
            <a:ext cx="3749038" cy="246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30" y="1052736"/>
            <a:ext cx="4381500" cy="354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5144"/>
            <a:ext cx="33718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3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63" y="0"/>
            <a:ext cx="4214812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Mycoses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38" y="714375"/>
            <a:ext cx="3714750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Ring worm or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</a:t>
            </a:r>
            <a:endParaRPr lang="ar-EG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79512" y="1196752"/>
            <a:ext cx="8712968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dermatophytes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(filamentous fungi / moulds)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which include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genera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Microsporum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Trichophyton</a:t>
            </a:r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Epidermophyton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defRPr/>
            </a:pP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fungi affect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keratinized tissues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skin, hair &amp; nails.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Infection do not spread to deeper tissues.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68788-11BB-4088-B5FE-B3BC8FFB86DF}" type="slidenum">
              <a:rPr lang="ar-EG"/>
              <a:pPr>
                <a:defRPr/>
              </a:pPr>
              <a:t>12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0" y="214313"/>
            <a:ext cx="357187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Source of infection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571500" y="785813"/>
            <a:ext cx="8572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cs typeface="Arial" pitchFamily="34" charset="0"/>
              </a:rPr>
              <a:t>1- Man to man by direct contact (</a:t>
            </a:r>
            <a:r>
              <a:rPr lang="en-US" sz="2400" b="1" dirty="0" err="1">
                <a:solidFill>
                  <a:srgbClr val="002060"/>
                </a:solidFill>
                <a:cs typeface="Arial" pitchFamily="34" charset="0"/>
              </a:rPr>
              <a:t>Anthrophilic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cs typeface="Arial" pitchFamily="34" charset="0"/>
              </a:rPr>
              <a:t>2- From animals e.g. dogs and cats (</a:t>
            </a:r>
            <a:r>
              <a:rPr lang="en-US" sz="2800" b="1" dirty="0" err="1">
                <a:solidFill>
                  <a:srgbClr val="002060"/>
                </a:solidFill>
                <a:cs typeface="Arial" pitchFamily="34" charset="0"/>
              </a:rPr>
              <a:t>Zoophilic</a:t>
            </a:r>
            <a:r>
              <a:rPr lang="en-US" sz="2800" b="1" dirty="0">
                <a:solidFill>
                  <a:srgbClr val="002060"/>
                </a:solidFill>
                <a:cs typeface="Arial" pitchFamily="34" charset="0"/>
              </a:rPr>
              <a:t> )</a:t>
            </a:r>
          </a:p>
          <a:p>
            <a:pPr algn="l" rtl="0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cs typeface="Arial" pitchFamily="34" charset="0"/>
              </a:rPr>
              <a:t>3- From the soil (</a:t>
            </a:r>
            <a:r>
              <a:rPr lang="en-US" sz="2800" b="1" dirty="0" err="1">
                <a:solidFill>
                  <a:srgbClr val="002060"/>
                </a:solidFill>
                <a:cs typeface="Arial" pitchFamily="34" charset="0"/>
              </a:rPr>
              <a:t>Geophilic</a:t>
            </a:r>
            <a:r>
              <a:rPr lang="en-US" sz="2800" b="1" dirty="0">
                <a:solidFill>
                  <a:srgbClr val="002060"/>
                </a:solidFill>
                <a:cs typeface="Arial" pitchFamily="34" charset="0"/>
              </a:rPr>
              <a:t>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14688"/>
            <a:ext cx="9144000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intact skin is an important barrier against infection.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Heat, humidity and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immunosupp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enhance the infection.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25" y="428625"/>
            <a:ext cx="25717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forms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214019" y="1213644"/>
            <a:ext cx="28575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143000" y="1357313"/>
            <a:ext cx="31432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6250" y="1357313"/>
            <a:ext cx="3571875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000919" y="149939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072607" y="1499394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287169" y="149939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716044" y="149939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4313" y="1714500"/>
            <a:ext cx="1928812" cy="708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pedis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Athlete’s foot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0" y="1714500"/>
            <a:ext cx="2000250" cy="708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corporis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&amp;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cruris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3438" y="1785938"/>
            <a:ext cx="1785937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capitis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63" y="1785938"/>
            <a:ext cx="214312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unguinum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893763" y="2749550"/>
            <a:ext cx="357188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7188" y="3071813"/>
            <a:ext cx="1428750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Toes web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2929731" y="2785269"/>
            <a:ext cx="428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0" y="3071813"/>
            <a:ext cx="192881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Body &amp; groin area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287169" y="2428081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29188" y="2714625"/>
            <a:ext cx="928687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Head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7644607" y="2428081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86625" y="2714625"/>
            <a:ext cx="857250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Nail</a:t>
            </a:r>
          </a:p>
        </p:txBody>
      </p:sp>
      <p:pic>
        <p:nvPicPr>
          <p:cNvPr id="12310" name="Picture 7" descr="246826_E3399"/>
          <p:cNvPicPr>
            <a:picLocks noChangeAspect="1" noChangeArrowheads="1"/>
          </p:cNvPicPr>
          <p:nvPr/>
        </p:nvPicPr>
        <p:blipFill>
          <a:blip r:embed="rId3" cstate="print"/>
          <a:srcRect b="13889"/>
          <a:stretch>
            <a:fillRect/>
          </a:stretch>
        </p:blipFill>
        <p:spPr bwMode="auto">
          <a:xfrm>
            <a:off x="0" y="3786188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8" descr="r0100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3929063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5" descr="tcapitis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643313"/>
            <a:ext cx="2214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13" descr="candida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473450"/>
            <a:ext cx="208756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4FF09-7596-419F-9065-37CE5FA924FD}" type="slidenum">
              <a:rPr lang="ar-EG"/>
              <a:pPr>
                <a:defRPr/>
              </a:pPr>
              <a:t>14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313" y="395288"/>
            <a:ext cx="5357812" cy="563231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pictures:</a:t>
            </a:r>
          </a:p>
          <a:p>
            <a:pPr algn="l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Red, itchy  scaly rash, ring like with raised more inflamed border on the body or groin.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Scaling and hair loss leaving black dots.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/>
              <a:t> 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White and opaque / yellow , thickened &amp;broken nails.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DDX: Eczema, psoriasis, impetigo, alopecia, drug reactions.</a:t>
            </a:r>
          </a:p>
        </p:txBody>
      </p:sp>
      <p:pic>
        <p:nvPicPr>
          <p:cNvPr id="13315" name="Picture 7" descr="tinea_corporis_2_040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714375"/>
            <a:ext cx="30908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60A09-7020-495A-A5C5-BD220BDAA312}" type="slidenum">
              <a:rPr lang="ar-EG"/>
              <a:pPr>
                <a:defRPr/>
              </a:pPr>
              <a:t>15</a:t>
            </a:fld>
            <a:endParaRPr lang="ar-EG"/>
          </a:p>
        </p:txBody>
      </p:sp>
      <p:sp>
        <p:nvSpPr>
          <p:cNvPr id="7" name="TextBox 6"/>
          <p:cNvSpPr txBox="1"/>
          <p:nvPr/>
        </p:nvSpPr>
        <p:spPr>
          <a:xfrm>
            <a:off x="6215063" y="5643563"/>
            <a:ext cx="2571750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Ring like lesion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5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3705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71600" y="5410200"/>
            <a:ext cx="7620000" cy="1447800"/>
          </a:xfrm>
        </p:spPr>
        <p:txBody>
          <a:bodyPr/>
          <a:lstStyle/>
          <a:p>
            <a:pPr algn="l" rtl="0" eaLnBrk="1" hangingPunct="1"/>
            <a:r>
              <a:rPr lang="en-US" dirty="0" err="1">
                <a:solidFill>
                  <a:srgbClr val="002060"/>
                </a:solidFill>
              </a:rPr>
              <a:t>Tinea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pedis</a:t>
            </a:r>
            <a:r>
              <a:rPr lang="en-US" dirty="0">
                <a:solidFill>
                  <a:srgbClr val="002060"/>
                </a:solidFill>
              </a:rPr>
              <a:t> showing </a:t>
            </a:r>
            <a:r>
              <a:rPr lang="en-US" dirty="0" err="1">
                <a:solidFill>
                  <a:srgbClr val="002060"/>
                </a:solidFill>
              </a:rPr>
              <a:t>interdigital</a:t>
            </a:r>
            <a:r>
              <a:rPr lang="en-US" dirty="0">
                <a:solidFill>
                  <a:srgbClr val="002060"/>
                </a:solidFill>
              </a:rPr>
              <a:t> scalping</a:t>
            </a:r>
          </a:p>
          <a:p>
            <a:pPr algn="l" rtl="0" eaLnBrk="1" hangingPunct="1"/>
            <a:r>
              <a:rPr lang="en-US" i="1" dirty="0">
                <a:solidFill>
                  <a:srgbClr val="002060"/>
                </a:solidFill>
              </a:rPr>
              <a:t>T. </a:t>
            </a:r>
            <a:r>
              <a:rPr lang="en-US" i="1" dirty="0" err="1">
                <a:solidFill>
                  <a:srgbClr val="002060"/>
                </a:solidFill>
              </a:rPr>
              <a:t>mentagrophytes</a:t>
            </a:r>
            <a:endParaRPr lang="en-US" i="1" dirty="0">
              <a:solidFill>
                <a:srgbClr val="002060"/>
              </a:solidFill>
            </a:endParaRPr>
          </a:p>
          <a:p>
            <a:pPr algn="l" rtl="0" eaLnBrk="1" hangingPunct="1"/>
            <a:endParaRPr lang="en-US" dirty="0">
              <a:solidFill>
                <a:srgbClr val="002060"/>
              </a:solidFill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838200"/>
            <a:ext cx="3482280" cy="5257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Dermatophytes of the soles</a:t>
            </a:r>
          </a:p>
          <a:p>
            <a:pPr algn="l" rtl="0" eaLnBrk="1" hangingPunct="1">
              <a:defRPr/>
            </a:pPr>
            <a:r>
              <a:rPr lang="en-US" i="1" dirty="0" err="1">
                <a:solidFill>
                  <a:srgbClr val="002060"/>
                </a:solidFill>
              </a:rPr>
              <a:t>Trichophyton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mentagrophytes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23555" name="Picture 4" descr="15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44688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63" y="214313"/>
            <a:ext cx="20002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Diagnosis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037013" y="963613"/>
            <a:ext cx="357187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643063" y="1143000"/>
            <a:ext cx="257175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43375" y="1143000"/>
            <a:ext cx="292893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464469" y="1321594"/>
            <a:ext cx="35718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930232" y="1285081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63" y="1500188"/>
            <a:ext cx="3857625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Microscopic examination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375" y="1428750"/>
            <a:ext cx="128587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Culture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3" y="2143125"/>
            <a:ext cx="4143375" cy="3416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Skin scales, nail &amp; hair are examined microscopically after  digestion using 10% KOH.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Branching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hyphyae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are detected among epithelial cells of skin &amp; nails.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Hyphae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or spores are detected in the hair. Spores either detected inside the hair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endothrix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or outside the hair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ectothrix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0" y="2071688"/>
            <a:ext cx="4071938" cy="23083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 on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Sabouraud’s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dextrose agar (SDA)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agar incubated at room temperature for 4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arising colonies examined microscopically after staining with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lactophenol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cotton blue stain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75" y="5643563"/>
            <a:ext cx="1643063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215063"/>
            <a:ext cx="842962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Local antifungal cream as </a:t>
            </a:r>
            <a:r>
              <a:rPr lang="en-US" sz="2000" b="1" dirty="0" err="1">
                <a:solidFill>
                  <a:srgbClr val="002060"/>
                </a:solidFill>
              </a:rPr>
              <a:t>miconazole</a:t>
            </a:r>
            <a:r>
              <a:rPr lang="en-US" sz="2000" b="1" dirty="0">
                <a:solidFill>
                  <a:srgbClr val="002060"/>
                </a:solidFill>
              </a:rPr>
              <a:t>  or  </a:t>
            </a:r>
            <a:r>
              <a:rPr lang="en-US" sz="2000" b="1" dirty="0">
                <a:solidFill>
                  <a:srgbClr val="C00000"/>
                </a:solidFill>
              </a:rPr>
              <a:t>oral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terbinafine</a:t>
            </a:r>
            <a:r>
              <a:rPr lang="en-US" sz="2000" b="1" dirty="0">
                <a:solidFill>
                  <a:srgbClr val="002060"/>
                </a:solidFill>
              </a:rPr>
              <a:t> weeks to months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/>
              <a:t>       </a:t>
            </a:r>
            <a:endParaRPr lang="ar-EG"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Microsporum</a:t>
            </a:r>
            <a:r>
              <a:rPr lang="en-US" dirty="0"/>
              <a:t> and </a:t>
            </a:r>
            <a:r>
              <a:rPr lang="en-US" dirty="0" err="1"/>
              <a:t>Trichophyton</a:t>
            </a:r>
            <a:r>
              <a:rPr lang="en-US" dirty="0"/>
              <a:t> species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3031976"/>
          </a:xfrm>
        </p:spPr>
        <p:txBody>
          <a:bodyPr/>
          <a:lstStyle/>
          <a:p>
            <a:endParaRPr lang="ar-JO" sz="2800" dirty="0"/>
          </a:p>
        </p:txBody>
      </p:sp>
      <p:pic>
        <p:nvPicPr>
          <p:cNvPr id="20487" name="Picture 7" descr="C:\WINDOWS\TEMP\\msotw9_temp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106613"/>
            <a:ext cx="3810000" cy="2643187"/>
          </a:xfrm>
          <a:noFill/>
          <a:ln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105400" y="5029200"/>
            <a:ext cx="3733800" cy="1600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dirty="0" err="1"/>
              <a:t>Trichophyton</a:t>
            </a:r>
            <a:r>
              <a:rPr lang="en-US" sz="2800" dirty="0"/>
              <a:t>: </a:t>
            </a:r>
          </a:p>
          <a:p>
            <a:pPr algn="l" rtl="0">
              <a:spcBef>
                <a:spcPct val="50000"/>
              </a:spcBef>
            </a:pPr>
            <a:r>
              <a:rPr lang="en-US" sz="2800" dirty="0"/>
              <a:t>Large, smooth, thin wall, </a:t>
            </a:r>
            <a:r>
              <a:rPr lang="en-US" sz="2800" dirty="0" err="1"/>
              <a:t>septate</a:t>
            </a:r>
            <a:r>
              <a:rPr lang="en-US" sz="2800" dirty="0"/>
              <a:t>, pencil-shaped</a:t>
            </a:r>
          </a:p>
        </p:txBody>
      </p:sp>
      <p:pic>
        <p:nvPicPr>
          <p:cNvPr id="9" name="Picture 7" descr="C:\WINDOWS\TEMP\\msotw9_tem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32004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 bwMode="auto">
          <a:xfrm>
            <a:off x="683568" y="5157192"/>
            <a:ext cx="3528392" cy="12961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Microsporum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Thick wall spindle shape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multicellular</a:t>
            </a:r>
            <a:endParaRPr kumimoji="0" lang="ar-J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88" y="714375"/>
            <a:ext cx="6429375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Skin &amp; subcutaneous  Mycoses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322763" y="1535113"/>
            <a:ext cx="357187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57688" y="1714500"/>
            <a:ext cx="3214687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857375" y="1714500"/>
            <a:ext cx="2500313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715294" y="1856581"/>
            <a:ext cx="28575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394200" y="1820863"/>
            <a:ext cx="214313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8625" y="2071688"/>
            <a:ext cx="2928938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1-Superficial mycoses such as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1215231" y="4571207"/>
            <a:ext cx="42862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4375" y="4929188"/>
            <a:ext cx="15716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250950" y="5607050"/>
            <a:ext cx="35718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188" y="5857875"/>
            <a:ext cx="2286000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Malassezia</a:t>
            </a:r>
            <a:endParaRPr lang="ar-EG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2071688"/>
            <a:ext cx="300037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2-Cutaneous mycoses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such as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4143375" y="2928938"/>
            <a:ext cx="428625" cy="2857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894138" y="4535488"/>
            <a:ext cx="357187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14625" y="5857875"/>
            <a:ext cx="214312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Dermatophytes</a:t>
            </a:r>
            <a:endParaRPr lang="ar-EG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TextBox 44"/>
          <p:cNvSpPr txBox="1">
            <a:spLocks noChangeArrowheads="1"/>
          </p:cNvSpPr>
          <p:nvPr/>
        </p:nvSpPr>
        <p:spPr bwMode="auto">
          <a:xfrm>
            <a:off x="6500813" y="2143125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ar-JO">
              <a:latin typeface="Constantia" pitchFamily="18" charset="0"/>
            </a:endParaRPr>
          </a:p>
        </p:txBody>
      </p:sp>
      <p:sp>
        <p:nvSpPr>
          <p:cNvPr id="6162" name="TextBox 45"/>
          <p:cNvSpPr txBox="1">
            <a:spLocks noChangeArrowheads="1"/>
          </p:cNvSpPr>
          <p:nvPr/>
        </p:nvSpPr>
        <p:spPr bwMode="auto">
          <a:xfrm>
            <a:off x="6715125" y="21431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ar-JO">
              <a:latin typeface="Constant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3500" y="3500438"/>
            <a:ext cx="164306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214938" y="2857500"/>
            <a:ext cx="427037" cy="357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43500" y="4929188"/>
            <a:ext cx="157162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5644356" y="4571207"/>
            <a:ext cx="428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929188" y="5857875"/>
            <a:ext cx="2143125" cy="3698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Candida </a:t>
            </a: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albicans</a:t>
            </a:r>
            <a:endParaRPr lang="ar-EG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rot="5400000">
            <a:off x="7430294" y="1856581"/>
            <a:ext cx="2857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14688" y="3500438"/>
            <a:ext cx="171450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Ring worm or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6125" y="4929188"/>
            <a:ext cx="1643063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Caused by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5680076" y="5607050"/>
            <a:ext cx="500062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751263" y="5607050"/>
            <a:ext cx="50006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72250" y="2071688"/>
            <a:ext cx="221456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3-Subcutaneous mycoses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7680325" y="3106738"/>
            <a:ext cx="357187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29438" y="3500438"/>
            <a:ext cx="178593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Mycetoma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or Madura foot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5400000">
            <a:off x="7680325" y="4537075"/>
            <a:ext cx="35718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43750" y="4929188"/>
            <a:ext cx="1500188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43750" y="5842000"/>
            <a:ext cx="1785938" cy="708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Madurella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mycetomatis</a:t>
            </a:r>
            <a:endParaRPr lang="en-US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5400000">
            <a:off x="7716044" y="557291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8625" y="3500438"/>
            <a:ext cx="2643188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versicolor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Pityriasis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versicolor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1500982" y="3071019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19C5F-F150-4299-87BA-E4FF78605BA9}" type="slidenum">
              <a:rPr lang="ar-EG"/>
              <a:pPr>
                <a:defRPr/>
              </a:pPr>
              <a:t>2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r>
              <a:rPr lang="en-US"/>
              <a:t>Epidermophyton floccosum</a:t>
            </a:r>
          </a:p>
        </p:txBody>
      </p:sp>
      <p:pic>
        <p:nvPicPr>
          <p:cNvPr id="28679" name="Picture 7" descr="C:\WINDOWS\TEMP\\msotw9_temp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1981200"/>
            <a:ext cx="5046712" cy="2895600"/>
          </a:xfrm>
          <a:noFill/>
          <a:ln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771800" y="5029200"/>
            <a:ext cx="5915000" cy="138499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dirty="0"/>
              <a:t>Bifurcated </a:t>
            </a:r>
            <a:r>
              <a:rPr lang="en-US" sz="2800" dirty="0" err="1"/>
              <a:t>hyphae</a:t>
            </a:r>
            <a:r>
              <a:rPr lang="en-US" sz="2800" dirty="0"/>
              <a:t> with multiple, smooth, club shaped </a:t>
            </a:r>
            <a:r>
              <a:rPr lang="en-US" sz="2800" dirty="0" err="1"/>
              <a:t>macroconidia</a:t>
            </a:r>
            <a:r>
              <a:rPr lang="en-US" sz="2800" dirty="0"/>
              <a:t> (2-4 cells)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57188"/>
            <a:ext cx="22860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14313" y="1143000"/>
            <a:ext cx="5214937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Candida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albicans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 most important species of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(other species…).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Candida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albicans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oval gram positive budding yeast which produce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pseudohyphae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colonises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mucous membranes of 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upper respiratory, GIT &amp; female genital tracts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causes superficial infections but can predominate with lowering in immunity causing infection so it is one of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opportunistic fungi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B83A-17C1-41C8-A12D-FD1DAACB3FCC}" type="slidenum">
              <a:rPr lang="ar-EG"/>
              <a:pPr>
                <a:defRPr/>
              </a:pPr>
              <a:t>21</a:t>
            </a:fld>
            <a:endParaRPr lang="ar-EG"/>
          </a:p>
        </p:txBody>
      </p:sp>
      <p:sp>
        <p:nvSpPr>
          <p:cNvPr id="16390" name="AutoShape 8" descr="https://upload.wikimedia.org/wikipedia/commons/f/f5/C_albicans_en.jpg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cs typeface="Arial" pitchFamily="34" charset="0"/>
            </a:endParaRPr>
          </a:p>
        </p:txBody>
      </p:sp>
      <p:sp>
        <p:nvSpPr>
          <p:cNvPr id="16391" name="AutoShape 10" descr="https://upload.wikimedia.org/wikipedia/commons/f/f5/C_albicans_en.jpg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cs typeface="Arial" pitchFamily="34" charset="0"/>
            </a:endParaRPr>
          </a:p>
        </p:txBody>
      </p:sp>
      <p:sp>
        <p:nvSpPr>
          <p:cNvPr id="16392" name="AutoShape 12" descr="Image result for images of candida Chlamydospore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cs typeface="Arial" pitchFamily="34" charset="0"/>
            </a:endParaRPr>
          </a:p>
        </p:txBody>
      </p:sp>
      <p:sp>
        <p:nvSpPr>
          <p:cNvPr id="16393" name="AutoShape 14" descr="Image result for images of candida Chlamydospore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cs typeface="Arial" pitchFamily="34" charset="0"/>
            </a:endParaRPr>
          </a:p>
        </p:txBody>
      </p:sp>
      <p:sp>
        <p:nvSpPr>
          <p:cNvPr id="16394" name="AutoShape 16" descr="Image result for images of candida Chlamydospore"/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cs typeface="Arial" pitchFamily="34" charset="0"/>
            </a:endParaRPr>
          </a:p>
        </p:txBody>
      </p:sp>
      <p:pic>
        <p:nvPicPr>
          <p:cNvPr id="16395" name="Picture 18" descr="http://webserver.pa-ucl.com/wwwdocs/micro/Cornmeal%20Tween-80-6.gif"/>
          <p:cNvPicPr>
            <a:picLocks noChangeAspect="1" noChangeArrowheads="1"/>
          </p:cNvPicPr>
          <p:nvPr/>
        </p:nvPicPr>
        <p:blipFill>
          <a:blip r:embed="rId2" cstate="print"/>
          <a:srcRect r="27869" b="21924"/>
          <a:stretch>
            <a:fillRect/>
          </a:stretch>
        </p:blipFill>
        <p:spPr bwMode="auto">
          <a:xfrm>
            <a:off x="5715000" y="1214438"/>
            <a:ext cx="321468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428625"/>
            <a:ext cx="7858125" cy="1077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Predisposing factors  to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infections 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00034" y="2000240"/>
            <a:ext cx="8286750" cy="3786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1- Diseases as AIDS &amp; diabetes </a:t>
            </a:r>
            <a:r>
              <a:rPr lang="en-US" sz="3200" b="1" dirty="0" err="1">
                <a:solidFill>
                  <a:srgbClr val="002060"/>
                </a:solidFill>
              </a:rPr>
              <a:t>melllitus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  <a:p>
            <a:pPr algn="just" rtl="0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2- Drugs: prolonged treatment with broad spectrum antibiotics &amp; corticosteroids.</a:t>
            </a:r>
          </a:p>
          <a:p>
            <a:pPr algn="just" rtl="0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3- General debility.</a:t>
            </a:r>
          </a:p>
          <a:p>
            <a:pPr algn="just" rtl="0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4- Indwelling urinary catheters.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9C33D-2E8B-4EBF-8141-641EE4D27F34}" type="slidenum">
              <a:rPr lang="ar-EG"/>
              <a:pPr>
                <a:defRPr/>
              </a:pPr>
              <a:t>22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285750"/>
            <a:ext cx="60007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 &amp;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251325" y="1035050"/>
            <a:ext cx="35718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29125" y="1214438"/>
            <a:ext cx="400050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928688" y="1214438"/>
            <a:ext cx="3500437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86607" y="1356519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8288338" y="1355725"/>
            <a:ext cx="28416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287044" y="135651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715419" y="135651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501607" y="1356519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7188" y="1500188"/>
            <a:ext cx="121443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Skin invasion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313" y="2204865"/>
            <a:ext cx="1643043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-They are red &amp; weeping lesions. 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-Mainly affect worm moist areas.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Such as axilla or infra mammary folds.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-Mostly in obese &amp; diabetics.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-Pseudo diaper rash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57438" y="1500188"/>
            <a:ext cx="1143000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Mouth infection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0250" y="2286000"/>
            <a:ext cx="1714500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albicans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produces white patches in the mouth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(oral thrush or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moniliasis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Sometimes oral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leukoplakia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esophagitis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gastritis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86188" y="1571625"/>
            <a:ext cx="1785937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Vulvovaginitis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7620" y="2143116"/>
            <a:ext cx="1643062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-With itching &amp; thick vaginal discharge .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-Common with diabetic woman &amp; prolonged use of antibiotics, IUCD, Pregnancy..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00750" y="1500188"/>
            <a:ext cx="1214438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Nails infection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43563" y="2286000"/>
            <a:ext cx="1857375" cy="34163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-Occurs with repeatedly immersing in water (dish washing).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-Painful redness , swelling of nail folds , thickening  &amp; loss of nail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paronychia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29500" y="1500188"/>
            <a:ext cx="1500188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Systemic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2375" y="2286000"/>
            <a:ext cx="1571625" cy="1477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Occure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diabetics &amp;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Immuno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-suppressed persons.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B91A0-1970-4BE5-8CCD-4676AC57139A}" type="slidenum">
              <a:rPr lang="ar-EG"/>
              <a:pPr>
                <a:defRPr/>
              </a:pPr>
              <a:t>23</a:t>
            </a:fld>
            <a:endParaRPr lang="ar-EG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58CB5-709F-4EC2-B0E6-B79C7AE86E4E}" type="slidenum">
              <a:rPr lang="ar-EG"/>
              <a:pPr>
                <a:defRPr/>
              </a:pPr>
              <a:t>24</a:t>
            </a:fld>
            <a:endParaRPr lang="ar-EG"/>
          </a:p>
        </p:txBody>
      </p:sp>
      <p:pic>
        <p:nvPicPr>
          <p:cNvPr id="19460" name="Picture 6" descr="199443492_b8e87c03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2928937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2" descr="C:\Users\Matrix\Downloads\candida alb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214313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C:\Users\Matrix\Downloads\candida alb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357563"/>
            <a:ext cx="2714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Users\Matrix\Downloads\candida alb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286124"/>
            <a:ext cx="2143140" cy="292895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9465" name="Picture 11" descr="Paronych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214313"/>
            <a:ext cx="2571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38100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CN" sz="3600" b="1" dirty="0">
                <a:solidFill>
                  <a:srgbClr val="002060"/>
                </a:solidFill>
                <a:ea typeface="SimSun" pitchFamily="2" charset="-122"/>
              </a:rPr>
              <a:t>Candida finger web erosion</a:t>
            </a:r>
            <a:r>
              <a:rPr lang="zh-CN" altLang="en-US" sz="2800" b="1" dirty="0">
                <a:solidFill>
                  <a:srgbClr val="002060"/>
                </a:solidFill>
                <a:ea typeface="SimSun" pitchFamily="2" charset="-122"/>
              </a:rPr>
              <a:t>：</a:t>
            </a:r>
            <a:r>
              <a:rPr lang="en-US" altLang="zh-CN" sz="2800" b="1" dirty="0">
                <a:solidFill>
                  <a:srgbClr val="002060"/>
                </a:solidFill>
                <a:ea typeface="SimSun" pitchFamily="2" charset="-122"/>
              </a:rPr>
              <a:t>related to  fatness , occupation etc.</a:t>
            </a:r>
          </a:p>
        </p:txBody>
      </p:sp>
      <p:pic>
        <p:nvPicPr>
          <p:cNvPr id="38915" name="Picture 3" descr="p-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43050"/>
            <a:ext cx="80010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38" y="428625"/>
            <a:ext cx="40005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035426" y="1035050"/>
            <a:ext cx="214312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785938" y="1143000"/>
            <a:ext cx="2357437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43375" y="1143000"/>
            <a:ext cx="235743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643063" y="1285875"/>
            <a:ext cx="28575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394450" y="1249363"/>
            <a:ext cx="214313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500" y="1571625"/>
            <a:ext cx="271462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microscopic examination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57875" y="1428750"/>
            <a:ext cx="1214438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50" y="2500313"/>
            <a:ext cx="3571875" cy="3324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Specimens from skin, vaginal discharge or exudates from mucous surfaces are examined.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albicans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oval gram positive budding yeast cell with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pseudohyphyae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86250" y="1928813"/>
            <a:ext cx="4643438" cy="47085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nutrient agar, corn meal agar &amp; SDA. Colonies are creamy in color &amp; identified by: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 Morphology: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oval budding gram +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yeast cells.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 Differentiation tests: </a:t>
            </a:r>
          </a:p>
          <a:p>
            <a:pPr marL="342900" indent="-342900" algn="just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AutoNum type="alphaLcPeriod"/>
              <a:defRPr/>
            </a:pP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Germ tube test :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germ tube is formed when colonies incubated with human serum at 37 C for 30 min.</a:t>
            </a:r>
          </a:p>
          <a:p>
            <a:pPr marL="342900" indent="-342900" algn="just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AutoNum type="alphaLcPeriod"/>
              <a:defRPr/>
            </a:pP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Chlamydospore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formation on corn meal agar.</a:t>
            </a:r>
            <a:endParaRPr lang="en-US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AutoNum type="alphaLcPeriod"/>
              <a:defRPr/>
            </a:pP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Biochemical </a:t>
            </a:r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reactions: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C.albicans</a:t>
            </a:r>
            <a:endParaRPr lang="en-US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ferments glucose &amp; maltose with acid &amp; gas production.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4A7BD-9B03-497A-BAFB-37EB8BFE2DC1}" type="slidenum">
              <a:rPr lang="ar-EG"/>
              <a:pPr>
                <a:defRPr/>
              </a:pPr>
              <a:t>26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1507" name="Picture 1" descr="germ_sp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85750"/>
            <a:ext cx="3643313" cy="2428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3000375"/>
            <a:ext cx="157162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Germ tube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0" y="3143250"/>
            <a:ext cx="364331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Terminal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Chlamydospore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pseudohyphyae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4000500"/>
            <a:ext cx="22145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215607" y="4714081"/>
            <a:ext cx="2857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071563" y="4857750"/>
            <a:ext cx="307181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43375" y="4857750"/>
            <a:ext cx="350043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963613" y="4965700"/>
            <a:ext cx="21431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7501732" y="4999831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215607" y="4999831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8625" y="5143500"/>
            <a:ext cx="1928813" cy="923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Oropharyngeal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oesophageal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thrush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963612" y="6180138"/>
            <a:ext cx="214313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625" y="6237312"/>
            <a:ext cx="20551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Nystatin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Fluconazole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ont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3313" y="5214938"/>
            <a:ext cx="1714500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Skin lesions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215607" y="5785644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6125" y="6072188"/>
            <a:ext cx="2357438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Nystatin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ointment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43625" y="5143500"/>
            <a:ext cx="2786063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Systemic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candidiasis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7537450" y="5751513"/>
            <a:ext cx="214313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72188" y="5929313"/>
            <a:ext cx="28575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Caspofungin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IV,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Ketoconazole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(orally)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Amphotericin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 (IV)</a:t>
            </a:r>
          </a:p>
        </p:txBody>
      </p:sp>
      <p:pic>
        <p:nvPicPr>
          <p:cNvPr id="31" name="Picture 5" descr="cand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85750"/>
            <a:ext cx="3786187" cy="242887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25" y="285750"/>
            <a:ext cx="4500563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Subcutaneous mycoses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56" y="928670"/>
            <a:ext cx="507209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Mycetoma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(Madura foot)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285750" y="1500188"/>
            <a:ext cx="85010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cs typeface="Arial" pitchFamily="34" charset="0"/>
              </a:rPr>
              <a:t>These infection caused by fungi that grow in soil &amp; on decaying vegetations.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cs typeface="Arial" pitchFamily="34" charset="0"/>
              </a:rPr>
              <a:t>The fungi introduced into subcutaneous tissues through trauma.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002060"/>
                </a:solidFill>
                <a:cs typeface="Arial" pitchFamily="34" charset="0"/>
              </a:rPr>
              <a:t>Mycetoma</a:t>
            </a:r>
            <a:r>
              <a:rPr lang="en-US" sz="3200" b="1" dirty="0">
                <a:solidFill>
                  <a:srgbClr val="002060"/>
                </a:solidFill>
                <a:cs typeface="Arial" pitchFamily="34" charset="0"/>
              </a:rPr>
              <a:t> is a 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chronic </a:t>
            </a:r>
            <a:r>
              <a:rPr lang="en-US" sz="3200" b="1" dirty="0" err="1">
                <a:solidFill>
                  <a:srgbClr val="C00000"/>
                </a:solidFill>
                <a:cs typeface="Arial" pitchFamily="34" charset="0"/>
              </a:rPr>
              <a:t>granulomatous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 infection</a:t>
            </a:r>
            <a:r>
              <a:rPr lang="en-US" sz="3200" b="1" dirty="0">
                <a:solidFill>
                  <a:srgbClr val="002060"/>
                </a:solidFill>
                <a:cs typeface="Arial" pitchFamily="34" charset="0"/>
              </a:rPr>
              <a:t> usually affects the lower limbs and hands </a:t>
            </a:r>
          </a:p>
          <a:p>
            <a:pPr algn="just" rtl="0">
              <a:buClr>
                <a:srgbClr val="C00000"/>
              </a:buClr>
              <a:buFont typeface="Wingdings" pitchFamily="2" charset="2"/>
              <a:buChar char="Ø"/>
            </a:pPr>
            <a:endParaRPr lang="en-US" sz="3200" b="1" dirty="0">
              <a:solidFill>
                <a:srgbClr val="002060"/>
              </a:solidFill>
              <a:cs typeface="Arial" pitchFamily="34" charset="0"/>
            </a:endParaRP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cs typeface="Arial" pitchFamily="34" charset="0"/>
              </a:rPr>
              <a:t>The disease usually affects 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farmers</a:t>
            </a:r>
            <a:r>
              <a:rPr lang="en-US" sz="3200" b="1" dirty="0">
                <a:solidFill>
                  <a:srgbClr val="002060"/>
                </a:solidFill>
                <a:cs typeface="Arial" pitchFamily="34" charset="0"/>
              </a:rPr>
              <a:t>.  </a:t>
            </a:r>
            <a:endParaRPr lang="ar-EG" sz="32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AB24D-5880-4879-8DCE-C8C96DE23E2E}" type="slidenum">
              <a:rPr lang="ar-EG"/>
              <a:pPr>
                <a:defRPr/>
              </a:pPr>
              <a:t>28</a:t>
            </a:fld>
            <a:endParaRPr lang="ar-EG" dirty="0"/>
          </a:p>
        </p:txBody>
      </p:sp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63" y="285750"/>
            <a:ext cx="5929312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Causative organism of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mycetoma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3" y="785813"/>
            <a:ext cx="8572500" cy="2678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1-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Eumycetoma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ea typeface="+mn-ea"/>
                <a:cs typeface="Arial" pitchFamily="34" charset="0"/>
              </a:rPr>
              <a:t>caused by </a:t>
            </a:r>
            <a:r>
              <a:rPr lang="en-US" sz="2800" b="1" dirty="0">
                <a:solidFill>
                  <a:srgbClr val="C00000"/>
                </a:solidFill>
                <a:ea typeface="+mn-ea"/>
                <a:cs typeface="Arial" pitchFamily="34" charset="0"/>
              </a:rPr>
              <a:t>fungi</a:t>
            </a:r>
            <a:r>
              <a:rPr lang="en-US" sz="2800" b="1" dirty="0">
                <a:ea typeface="+mn-ea"/>
                <a:cs typeface="Arial" pitchFamily="34" charset="0"/>
              </a:rPr>
              <a:t>  </a:t>
            </a:r>
            <a:r>
              <a:rPr lang="en-US" sz="2800" b="1" i="1" dirty="0" err="1">
                <a:solidFill>
                  <a:srgbClr val="C00000"/>
                </a:solidFill>
                <a:ea typeface="+mn-ea"/>
                <a:cs typeface="Arial" pitchFamily="34" charset="0"/>
              </a:rPr>
              <a:t>Madurella</a:t>
            </a:r>
            <a:r>
              <a:rPr lang="en-US" sz="2800" b="1" i="1" dirty="0">
                <a:solidFill>
                  <a:srgbClr val="C00000"/>
                </a:solidFill>
                <a:ea typeface="+mn-ea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a typeface="+mn-ea"/>
                <a:cs typeface="Arial" pitchFamily="34" charset="0"/>
              </a:rPr>
              <a:t>mycetomatis</a:t>
            </a:r>
            <a:r>
              <a:rPr lang="en-US" sz="2800" b="1" i="1" dirty="0">
                <a:ea typeface="+mn-ea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a typeface="+mn-ea"/>
                <a:cs typeface="Arial" pitchFamily="34" charset="0"/>
              </a:rPr>
              <a:t>which  having </a:t>
            </a:r>
            <a:r>
              <a:rPr lang="en-US" sz="2800" b="1" dirty="0">
                <a:solidFill>
                  <a:srgbClr val="C00000"/>
                </a:solidFill>
                <a:ea typeface="+mn-ea"/>
                <a:cs typeface="Arial" pitchFamily="34" charset="0"/>
              </a:rPr>
              <a:t>true </a:t>
            </a:r>
            <a:r>
              <a:rPr lang="en-US" sz="2800" b="1" dirty="0" err="1">
                <a:solidFill>
                  <a:srgbClr val="C00000"/>
                </a:solidFill>
                <a:ea typeface="+mn-ea"/>
                <a:cs typeface="Arial" pitchFamily="34" charset="0"/>
              </a:rPr>
              <a:t>septate</a:t>
            </a:r>
            <a:r>
              <a:rPr lang="en-US" sz="2800" b="1" dirty="0">
                <a:solidFill>
                  <a:srgbClr val="C00000"/>
                </a:solidFill>
                <a:ea typeface="+mn-ea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+mn-ea"/>
                <a:cs typeface="Arial" pitchFamily="34" charset="0"/>
              </a:rPr>
              <a:t>hyphae</a:t>
            </a:r>
            <a:r>
              <a:rPr lang="en-US" sz="2800" b="1" dirty="0">
                <a:ea typeface="+mn-ea"/>
                <a:cs typeface="Arial" pitchFamily="34" charset="0"/>
              </a:rPr>
              <a:t>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2-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Actinomycetoma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pitchFamily="34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ea typeface="+mn-ea"/>
                <a:cs typeface="Arial" pitchFamily="34" charset="0"/>
              </a:rPr>
              <a:t>caused by species of </a:t>
            </a:r>
            <a:r>
              <a:rPr lang="en-US" sz="2800" b="1" dirty="0" err="1">
                <a:solidFill>
                  <a:srgbClr val="C00000"/>
                </a:solidFill>
                <a:ea typeface="+mn-ea"/>
                <a:cs typeface="Arial" pitchFamily="34" charset="0"/>
              </a:rPr>
              <a:t>actinomycetes</a:t>
            </a:r>
            <a:r>
              <a:rPr lang="en-US" sz="2800" b="1" dirty="0">
                <a:solidFill>
                  <a:srgbClr val="C00000"/>
                </a:solidFill>
                <a:ea typeface="+mn-ea"/>
                <a:cs typeface="Arial" pitchFamily="34" charset="0"/>
              </a:rPr>
              <a:t> (filamentous aerobic bacteria)</a:t>
            </a:r>
            <a:r>
              <a:rPr lang="en-US" sz="2800" b="1" dirty="0">
                <a:ea typeface="+mn-ea"/>
                <a:cs typeface="Arial" pitchFamily="34" charset="0"/>
              </a:rPr>
              <a:t>.</a:t>
            </a:r>
            <a:endParaRPr lang="ar-EG" sz="2800" b="1" dirty="0"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0" y="3643313"/>
            <a:ext cx="3071813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pictures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85750" y="4357688"/>
            <a:ext cx="8643938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cs typeface="Arial" pitchFamily="34" charset="0"/>
              </a:rPr>
              <a:t>Swelling following trauma, purplish discolouration &amp; multiple sinuses that drain pus  containing yellow, white, red or black granules.  </a:t>
            </a:r>
            <a:endParaRPr lang="ar-EG" sz="2800" b="1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8BA0C-426E-4172-AF5C-4E88588571E3}" type="slidenum">
              <a:rPr lang="ar-EG"/>
              <a:pPr>
                <a:defRPr/>
              </a:pPr>
              <a:t>29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/>
          <a:lstStyle/>
          <a:p>
            <a:pPr rtl="0"/>
            <a:r>
              <a:rPr lang="en-US" dirty="0"/>
              <a:t>Superficial </a:t>
            </a:r>
            <a:r>
              <a:rPr lang="en-US" dirty="0" err="1"/>
              <a:t>Malessezia</a:t>
            </a:r>
            <a:r>
              <a:rPr lang="en-US" dirty="0"/>
              <a:t> infections: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848872" cy="4514056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Lipophilic</a:t>
            </a:r>
            <a:r>
              <a:rPr lang="en-US" dirty="0">
                <a:solidFill>
                  <a:schemeClr val="tx1"/>
                </a:solidFill>
              </a:rPr>
              <a:t> yeast round in shape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Normal </a:t>
            </a:r>
            <a:r>
              <a:rPr lang="en-US" dirty="0" err="1">
                <a:solidFill>
                  <a:schemeClr val="tx1"/>
                </a:solidFill>
              </a:rPr>
              <a:t>commensals</a:t>
            </a:r>
            <a:r>
              <a:rPr lang="en-US" dirty="0">
                <a:solidFill>
                  <a:schemeClr val="tx1"/>
                </a:solidFill>
              </a:rPr>
              <a:t> of skin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Can cause skin infections and catheter associated infections</a:t>
            </a:r>
          </a:p>
          <a:p>
            <a:pPr algn="l" rtl="0"/>
            <a:endParaRPr lang="ar-JO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8" y="357188"/>
            <a:ext cx="214312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stCxn id="4" idx="2"/>
          </p:cNvCxnSpPr>
          <p:nvPr/>
        </p:nvCxnSpPr>
        <p:spPr>
          <a:xfrm rot="5400000">
            <a:off x="4405313" y="1046163"/>
            <a:ext cx="333375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1214438" y="1214438"/>
            <a:ext cx="31432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57688" y="1214438"/>
            <a:ext cx="37147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070769" y="135651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393407" y="1391444"/>
            <a:ext cx="357187" cy="3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930357" y="1356519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8596" y="1643050"/>
            <a:ext cx="18573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Macroscopic  examination</a:t>
            </a:r>
            <a:endParaRPr lang="ar-EG" sz="2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1571612"/>
            <a:ext cx="18573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Microscopic examination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082" y="1714488"/>
            <a:ext cx="121444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070769" y="2570956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750" y="2857500"/>
            <a:ext cx="2000250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Depend on the color of the granules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035050" y="4179888"/>
            <a:ext cx="357187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4313" y="4429125"/>
            <a:ext cx="2500312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Black granules are common with fungal infection.</a:t>
            </a:r>
          </a:p>
          <a:p>
            <a:pPr algn="just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429126" y="2570162"/>
            <a:ext cx="285750" cy="3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71813" y="2786063"/>
            <a:ext cx="3429000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rt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Septate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hyphae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spores in fungal infection.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7894637" y="2392363"/>
            <a:ext cx="214313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72313" y="2571750"/>
            <a:ext cx="1643062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SDA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DF46F-E48E-4775-98C1-ACF3B753A528}" type="slidenum">
              <a:rPr lang="ar-EG"/>
              <a:pPr>
                <a:defRPr/>
              </a:pPr>
              <a:t>30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trix\Downloads\230px-Madura_foot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643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C:\Users\Matrix\Downloads\madurella.jpg"/>
          <p:cNvPicPr>
            <a:picLocks noChangeAspect="1" noChangeArrowheads="1"/>
          </p:cNvPicPr>
          <p:nvPr/>
        </p:nvPicPr>
        <p:blipFill>
          <a:blip r:embed="rId3" cstate="print"/>
          <a:srcRect l="3703" t="4651" r="1852" b="20930"/>
          <a:stretch>
            <a:fillRect/>
          </a:stretch>
        </p:blipFill>
        <p:spPr bwMode="auto">
          <a:xfrm>
            <a:off x="5000625" y="3500438"/>
            <a:ext cx="3857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3500438" y="2928938"/>
            <a:ext cx="214312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002060"/>
                </a:solidFill>
              </a:rPr>
              <a:t>Madura foot</a:t>
            </a:r>
            <a:endParaRPr lang="ar-EG" sz="2000" b="1" dirty="0">
              <a:solidFill>
                <a:srgbClr val="002060"/>
              </a:solidFill>
            </a:endParaRPr>
          </a:p>
        </p:txBody>
      </p:sp>
      <p:sp>
        <p:nvSpPr>
          <p:cNvPr id="24586" name="TextBox 14"/>
          <p:cNvSpPr txBox="1">
            <a:spLocks noChangeArrowheads="1"/>
          </p:cNvSpPr>
          <p:nvPr/>
        </p:nvSpPr>
        <p:spPr bwMode="auto">
          <a:xfrm>
            <a:off x="5214938" y="5929313"/>
            <a:ext cx="3357562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Madurella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mycetomatis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intercalary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chlamydospores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7FF61-4D04-42D3-B632-2883AF318DF3}" type="slidenum">
              <a:rPr lang="ar-EG"/>
              <a:pPr>
                <a:defRPr/>
              </a:pPr>
              <a:t>31</a:t>
            </a:fld>
            <a:endParaRPr lang="ar-E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568" t="59499" r="71257" b="13817"/>
          <a:stretch/>
        </p:blipFill>
        <p:spPr>
          <a:xfrm>
            <a:off x="1294656" y="3655382"/>
            <a:ext cx="2592288" cy="274498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Medical: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ketoconazole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Itraconazole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Amphotericin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Surgical.</a:t>
            </a:r>
            <a:endParaRPr lang="ar-EG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/>
              <a:t>The End</a:t>
            </a:r>
            <a:endParaRPr lang="ar-JO"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224135"/>
          </a:xfrm>
        </p:spPr>
        <p:txBody>
          <a:bodyPr>
            <a:normAutofit/>
          </a:bodyPr>
          <a:lstStyle/>
          <a:p>
            <a:pPr rtl="0"/>
            <a:r>
              <a:rPr lang="en-US" sz="3600" dirty="0"/>
              <a:t>Superficial </a:t>
            </a:r>
            <a:r>
              <a:rPr lang="en-US" sz="3600" dirty="0" err="1"/>
              <a:t>Malessezia</a:t>
            </a:r>
            <a:r>
              <a:rPr lang="en-US" sz="3600" dirty="0"/>
              <a:t> infections</a:t>
            </a:r>
            <a:br>
              <a:rPr lang="en-US" sz="3600" dirty="0"/>
            </a:br>
            <a:r>
              <a:rPr lang="en-US" sz="3600" b="1" dirty="0" err="1">
                <a:solidFill>
                  <a:schemeClr val="tx1"/>
                </a:solidFill>
              </a:rPr>
              <a:t>Pityriasis</a:t>
            </a:r>
            <a:r>
              <a:rPr lang="en-US" sz="3600" b="1" dirty="0">
                <a:solidFill>
                  <a:schemeClr val="tx1"/>
                </a:solidFill>
              </a:rPr>
              <a:t> versicolor: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848872" cy="4464496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Skin (stratum </a:t>
            </a:r>
            <a:r>
              <a:rPr lang="en-US" dirty="0" err="1">
                <a:solidFill>
                  <a:schemeClr val="tx1"/>
                </a:solidFill>
              </a:rPr>
              <a:t>corneum</a:t>
            </a:r>
            <a:r>
              <a:rPr lang="en-US" dirty="0">
                <a:solidFill>
                  <a:schemeClr val="tx1"/>
                </a:solidFill>
              </a:rPr>
              <a:t>)  infection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Usually affects trunk and proximal limbs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M. </a:t>
            </a:r>
            <a:r>
              <a:rPr lang="en-US" dirty="0" err="1">
                <a:solidFill>
                  <a:schemeClr val="tx1"/>
                </a:solidFill>
              </a:rPr>
              <a:t>furfur</a:t>
            </a:r>
            <a:r>
              <a:rPr lang="en-US" dirty="0">
                <a:solidFill>
                  <a:schemeClr val="tx1"/>
                </a:solidFill>
              </a:rPr>
              <a:t> and M. </a:t>
            </a:r>
            <a:r>
              <a:rPr lang="en-US" dirty="0" err="1">
                <a:solidFill>
                  <a:schemeClr val="tx1"/>
                </a:solidFill>
              </a:rPr>
              <a:t>globosa</a:t>
            </a:r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Common in tropics and precipitated by sun exposure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Carboxylic acid produced by the yeast causes the </a:t>
            </a:r>
            <a:r>
              <a:rPr lang="en-US" dirty="0" err="1">
                <a:solidFill>
                  <a:schemeClr val="tx1"/>
                </a:solidFill>
              </a:rPr>
              <a:t>depigmentation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3702"/>
            <a:ext cx="7772400" cy="1224135"/>
          </a:xfrm>
        </p:spPr>
        <p:txBody>
          <a:bodyPr>
            <a:normAutofit/>
          </a:bodyPr>
          <a:lstStyle/>
          <a:p>
            <a:pPr rtl="0"/>
            <a:r>
              <a:rPr lang="en-US" sz="3600" dirty="0"/>
              <a:t>Superficial </a:t>
            </a:r>
            <a:r>
              <a:rPr lang="en-US" sz="3600" dirty="0" err="1"/>
              <a:t>Malessezia</a:t>
            </a:r>
            <a:r>
              <a:rPr lang="en-US" sz="3600" dirty="0"/>
              <a:t> infections</a:t>
            </a:r>
            <a:br>
              <a:rPr lang="en-US" sz="3600" dirty="0"/>
            </a:br>
            <a:r>
              <a:rPr lang="en-US" sz="3600" b="1" dirty="0" err="1">
                <a:solidFill>
                  <a:schemeClr val="tx1"/>
                </a:solidFill>
              </a:rPr>
              <a:t>Pityriasis</a:t>
            </a:r>
            <a:r>
              <a:rPr lang="en-US" sz="3600" b="1" dirty="0">
                <a:solidFill>
                  <a:schemeClr val="tx1"/>
                </a:solidFill>
              </a:rPr>
              <a:t> versicolor: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848872" cy="468052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Clinically:</a:t>
            </a:r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Asymptomatic Non itchy </a:t>
            </a:r>
            <a:r>
              <a:rPr lang="en-US" dirty="0" err="1">
                <a:solidFill>
                  <a:schemeClr val="tx1"/>
                </a:solidFill>
              </a:rPr>
              <a:t>macules</a:t>
            </a:r>
            <a:r>
              <a:rPr lang="en-US" dirty="0">
                <a:solidFill>
                  <a:schemeClr val="tx1"/>
                </a:solidFill>
              </a:rPr>
              <a:t> hypo or hyper pigmented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coalesce to form scaly plaques</a:t>
            </a: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136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5652120" cy="307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/>
              <a:t>350</a:t>
            </a:r>
          </a:p>
        </p:txBody>
      </p:sp>
      <p:pic>
        <p:nvPicPr>
          <p:cNvPr id="21507" name="Picture 4" descr="C:\Documents\Kaminski\Low Res Images\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5888"/>
            <a:ext cx="5257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45.jpg                                                        0000B85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025" y="0"/>
            <a:ext cx="4786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224135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dirty="0"/>
              <a:t>Superficial </a:t>
            </a:r>
            <a:r>
              <a:rPr lang="en-US" sz="3600" dirty="0" err="1"/>
              <a:t>Malessezia</a:t>
            </a:r>
            <a:r>
              <a:rPr lang="en-US" sz="3600" dirty="0"/>
              <a:t> infections</a:t>
            </a:r>
            <a:br>
              <a:rPr lang="en-US" sz="3600" dirty="0"/>
            </a:br>
            <a:r>
              <a:rPr lang="en-US" sz="3600" b="1" dirty="0" err="1">
                <a:solidFill>
                  <a:schemeClr val="tx1"/>
                </a:solidFill>
              </a:rPr>
              <a:t>Pityriasis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versicolor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848872" cy="4464496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Diagnosis: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Skin scraping then Ink and KOH staining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thick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septate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hypha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UV light: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b="1" dirty="0">
                <a:solidFill>
                  <a:schemeClr val="tx1"/>
                </a:solidFill>
              </a:rPr>
              <a:t>Wood's ultra-violet light</a:t>
            </a:r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ar-E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C480E-6BE2-4764-9368-D2257E7D95D5}" type="slidenum">
              <a:rPr lang="ar-EG" smtClean="0"/>
              <a:pPr>
                <a:defRPr/>
              </a:pPr>
              <a:t>9</a:t>
            </a:fld>
            <a:endParaRPr lang="ar-EG"/>
          </a:p>
        </p:txBody>
      </p:sp>
      <p:pic>
        <p:nvPicPr>
          <p:cNvPr id="8196" name="Picture 2" descr="http://missinglink.ucsf.edu/lm/DermatologyGlossary/img/Dermatology%20Glossary/Glossary%20Clinical%20Images/KOHtineaversi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85813"/>
            <a:ext cx="7572375" cy="3500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813" y="4714875"/>
            <a:ext cx="771525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Malassezia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furfur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lipophilic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yeast showing short thick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septate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hyphae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clusters of budding yeast cells.  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4E5D5E6FD0640B03A4C36A36CCC48" ma:contentTypeVersion="2" ma:contentTypeDescription="Create a new document." ma:contentTypeScope="" ma:versionID="0a261ae55af15d1f4d425a45099986ed">
  <xsd:schema xmlns:xsd="http://www.w3.org/2001/XMLSchema" xmlns:xs="http://www.w3.org/2001/XMLSchema" xmlns:p="http://schemas.microsoft.com/office/2006/metadata/properties" xmlns:ns2="f813cc38-748d-45e5-8a1e-18a9340b0733" targetNamespace="http://schemas.microsoft.com/office/2006/metadata/properties" ma:root="true" ma:fieldsID="3219db038919e52e4afa6beb8faee7ee" ns2:_="">
    <xsd:import namespace="f813cc38-748d-45e5-8a1e-18a9340b0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3cc38-748d-45e5-8a1e-18a9340b0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D7FC9F-5A66-4784-B109-8B110A38D7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B3D7A2-8E82-403A-9BF2-ED4F742610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13cc38-748d-45e5-8a1e-18a9340b0733"/>
  </ds:schemaRefs>
</ds:datastoreItem>
</file>

<file path=customXml/itemProps3.xml><?xml version="1.0" encoding="utf-8"?>
<ds:datastoreItem xmlns:ds="http://schemas.openxmlformats.org/officeDocument/2006/customXml" ds:itemID="{590F92D9-8960-4412-B7C1-355A61341AB6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1124</Words>
  <Application>Microsoft Office PowerPoint</Application>
  <PresentationFormat>عرض على الشاشة (4:3)</PresentationFormat>
  <Paragraphs>219</Paragraphs>
  <Slides>33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Office Theme</vt:lpstr>
      <vt:lpstr>  Skin - Fungal infections</vt:lpstr>
      <vt:lpstr>عرض تقديمي في PowerPoint</vt:lpstr>
      <vt:lpstr>Superficial Malessezia infections:</vt:lpstr>
      <vt:lpstr>Superficial Malessezia infections Pityriasis versicolor:</vt:lpstr>
      <vt:lpstr>Superficial Malessezia infections Pityriasis versicolor:</vt:lpstr>
      <vt:lpstr>350</vt:lpstr>
      <vt:lpstr>عرض تقديمي في PowerPoint</vt:lpstr>
      <vt:lpstr>Superficial Malessezia infections Pityriasis versicolor: :</vt:lpstr>
      <vt:lpstr>عرض تقديمي في PowerPoint</vt:lpstr>
      <vt:lpstr> Superficial Malessezia infections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Microsporum and Trichophyton species</vt:lpstr>
      <vt:lpstr>Epidermophyton floccosum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Treatment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infections of skin and subcutaneous tissue</dc:title>
  <dc:creator>Admin</dc:creator>
  <cp:lastModifiedBy>Ahmad Maaitah</cp:lastModifiedBy>
  <cp:revision>35</cp:revision>
  <dcterms:created xsi:type="dcterms:W3CDTF">2017-01-31T22:55:42Z</dcterms:created>
  <dcterms:modified xsi:type="dcterms:W3CDTF">2021-03-04T06:45:33Z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0x010100EA44E5D5E6FD0640B03A4C36A36CCC48</vt:lpwstr>
  </property>
</Properties>
</file>