
<file path=[Content_Types].xml><?xml version="1.0" encoding="utf-8"?>
<Types xmlns="http://schemas.openxmlformats.org/package/2006/content-types">
  <Default Extension="png" ContentType="image/png"/>
  <Default Extension="bin" ContentType="image/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6.jpg" ContentType="image/jpg"/>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1.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media/image84.jpg" ContentType="image/jpg"/>
  <Override PartName="/ppt/media/image85.jpg" ContentType="image/jpg"/>
  <Override PartName="/ppt/media/image8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463" r:id="rId2"/>
    <p:sldId id="464" r:id="rId3"/>
    <p:sldId id="465" r:id="rId4"/>
    <p:sldId id="466" r:id="rId5"/>
    <p:sldId id="468" r:id="rId6"/>
    <p:sldId id="469" r:id="rId7"/>
    <p:sldId id="470" r:id="rId8"/>
    <p:sldId id="471" r:id="rId9"/>
    <p:sldId id="473" r:id="rId10"/>
    <p:sldId id="474" r:id="rId11"/>
    <p:sldId id="475" r:id="rId12"/>
    <p:sldId id="477" r:id="rId13"/>
    <p:sldId id="478" r:id="rId14"/>
    <p:sldId id="479" r:id="rId15"/>
    <p:sldId id="490" r:id="rId16"/>
    <p:sldId id="491" r:id="rId17"/>
    <p:sldId id="480" r:id="rId18"/>
    <p:sldId id="481" r:id="rId19"/>
    <p:sldId id="489" r:id="rId20"/>
    <p:sldId id="483" r:id="rId21"/>
    <p:sldId id="484" r:id="rId22"/>
    <p:sldId id="485" r:id="rId23"/>
    <p:sldId id="534" r:id="rId24"/>
    <p:sldId id="535" r:id="rId25"/>
    <p:sldId id="536" r:id="rId26"/>
    <p:sldId id="537" r:id="rId27"/>
    <p:sldId id="538" r:id="rId28"/>
    <p:sldId id="539" r:id="rId29"/>
    <p:sldId id="540" r:id="rId30"/>
    <p:sldId id="541" r:id="rId31"/>
    <p:sldId id="542" r:id="rId32"/>
    <p:sldId id="543" r:id="rId33"/>
    <p:sldId id="544" r:id="rId34"/>
    <p:sldId id="545" r:id="rId35"/>
    <p:sldId id="546" r:id="rId36"/>
    <p:sldId id="551" r:id="rId37"/>
    <p:sldId id="444" r:id="rId38"/>
    <p:sldId id="445" r:id="rId39"/>
    <p:sldId id="446" r:id="rId40"/>
    <p:sldId id="448" r:id="rId41"/>
    <p:sldId id="450" r:id="rId42"/>
    <p:sldId id="453" r:id="rId43"/>
    <p:sldId id="454" r:id="rId44"/>
    <p:sldId id="455" r:id="rId45"/>
    <p:sldId id="456" r:id="rId46"/>
    <p:sldId id="457" r:id="rId47"/>
    <p:sldId id="458" r:id="rId48"/>
    <p:sldId id="459" r:id="rId49"/>
    <p:sldId id="460" r:id="rId50"/>
    <p:sldId id="461" r:id="rId51"/>
    <p:sldId id="494" r:id="rId52"/>
    <p:sldId id="495" r:id="rId53"/>
    <p:sldId id="496" r:id="rId54"/>
    <p:sldId id="497" r:id="rId55"/>
    <p:sldId id="498" r:id="rId56"/>
    <p:sldId id="499" r:id="rId57"/>
    <p:sldId id="500" r:id="rId58"/>
    <p:sldId id="502" r:id="rId59"/>
    <p:sldId id="503" r:id="rId60"/>
    <p:sldId id="504" r:id="rId61"/>
    <p:sldId id="505" r:id="rId62"/>
    <p:sldId id="506" r:id="rId63"/>
    <p:sldId id="508" r:id="rId64"/>
    <p:sldId id="509" r:id="rId65"/>
    <p:sldId id="510" r:id="rId66"/>
    <p:sldId id="511" r:id="rId67"/>
    <p:sldId id="512" r:id="rId68"/>
    <p:sldId id="513" r:id="rId69"/>
    <p:sldId id="514" r:id="rId70"/>
    <p:sldId id="515" r:id="rId71"/>
    <p:sldId id="517" r:id="rId72"/>
    <p:sldId id="518" r:id="rId73"/>
    <p:sldId id="519" r:id="rId74"/>
    <p:sldId id="520" r:id="rId75"/>
    <p:sldId id="521" r:id="rId76"/>
    <p:sldId id="522" r:id="rId77"/>
    <p:sldId id="523" r:id="rId78"/>
    <p:sldId id="524" r:id="rId79"/>
    <p:sldId id="525" r:id="rId80"/>
    <p:sldId id="526" r:id="rId81"/>
    <p:sldId id="527" r:id="rId82"/>
    <p:sldId id="528" r:id="rId83"/>
    <p:sldId id="533" r:id="rId84"/>
    <p:sldId id="422" r:id="rId85"/>
    <p:sldId id="425" r:id="rId86"/>
    <p:sldId id="427" r:id="rId87"/>
    <p:sldId id="428" r:id="rId88"/>
    <p:sldId id="429" r:id="rId89"/>
    <p:sldId id="431" r:id="rId90"/>
    <p:sldId id="433" r:id="rId91"/>
    <p:sldId id="434" r:id="rId92"/>
    <p:sldId id="435" r:id="rId93"/>
    <p:sldId id="436" r:id="rId94"/>
    <p:sldId id="440" r:id="rId95"/>
    <p:sldId id="441" r:id="rId96"/>
    <p:sldId id="442"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21" autoAdjust="0"/>
    <p:restoredTop sz="94660"/>
  </p:normalViewPr>
  <p:slideViewPr>
    <p:cSldViewPr snapToGrid="0">
      <p:cViewPr varScale="1">
        <p:scale>
          <a:sx n="73" d="100"/>
          <a:sy n="73" d="100"/>
        </p:scale>
        <p:origin x="918" y="78"/>
      </p:cViewPr>
      <p:guideLst>
        <p:guide orient="horz" pos="2160"/>
        <p:guide pos="3840"/>
      </p:guideLst>
    </p:cSldViewPr>
  </p:slideViewPr>
  <p:notesTextViewPr>
    <p:cViewPr>
      <p:scale>
        <a:sx n="1" d="1"/>
        <a:sy n="1" d="1"/>
      </p:scale>
      <p:origin x="0" y="0"/>
    </p:cViewPr>
  </p:notesTextViewPr>
  <p:sorterViewPr>
    <p:cViewPr>
      <p:scale>
        <a:sx n="20" d="100"/>
        <a:sy n="20" d="100"/>
      </p:scale>
      <p:origin x="0" y="-21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7BB58-4BDB-4205-9229-41F3032E8F4C}"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FD1093-9A52-4C8C-B44D-802B7F78D243}" type="slidenum">
              <a:rPr lang="en-US" smtClean="0"/>
              <a:t>‹#›</a:t>
            </a:fld>
            <a:endParaRPr lang="en-US"/>
          </a:p>
        </p:txBody>
      </p:sp>
    </p:spTree>
    <p:extLst>
      <p:ext uri="{BB962C8B-B14F-4D97-AF65-F5344CB8AC3E}">
        <p14:creationId xmlns:p14="http://schemas.microsoft.com/office/powerpoint/2010/main" val="1286074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t>If you two wound edges are close:</a:t>
            </a:r>
            <a:br>
              <a:rPr lang="en-US" sz="1400" b="1" u="sng" dirty="0"/>
            </a:br>
            <a:r>
              <a:rPr lang="en-US" sz="1200" dirty="0"/>
              <a:t>Approximation of? The wound edges.</a:t>
            </a:r>
            <a:br>
              <a:rPr lang="en-US" sz="1200" dirty="0"/>
            </a:br>
            <a:r>
              <a:rPr lang="en-US" sz="1400" b="1" u="sng" dirty="0"/>
              <a:t>If not: Packing wounds with?</a:t>
            </a:r>
            <a:br>
              <a:rPr lang="en-US" sz="1400" b="1" u="sng" dirty="0"/>
            </a:br>
            <a:r>
              <a:rPr lang="en-US" sz="1200" dirty="0"/>
              <a:t>Gauze or hemostatic material.</a:t>
            </a:r>
          </a:p>
          <a:p>
            <a:endParaRPr lang="en-US" dirty="0"/>
          </a:p>
        </p:txBody>
      </p:sp>
      <p:sp>
        <p:nvSpPr>
          <p:cNvPr id="4" name="Slide Number Placeholder 3"/>
          <p:cNvSpPr>
            <a:spLocks noGrp="1"/>
          </p:cNvSpPr>
          <p:nvPr>
            <p:ph type="sldNum" sz="quarter" idx="5"/>
          </p:nvPr>
        </p:nvSpPr>
        <p:spPr/>
        <p:txBody>
          <a:bodyPr/>
          <a:lstStyle/>
          <a:p>
            <a:fld id="{B77B6C88-C96E-4F4A-A500-5A52A9B70510}" type="slidenum">
              <a:rPr lang="en-US" smtClean="0"/>
              <a:pPr/>
              <a:t>21</a:t>
            </a:fld>
            <a:endParaRPr lang="en-US"/>
          </a:p>
        </p:txBody>
      </p:sp>
    </p:spTree>
    <p:extLst>
      <p:ext uri="{BB962C8B-B14F-4D97-AF65-F5344CB8AC3E}">
        <p14:creationId xmlns:p14="http://schemas.microsoft.com/office/powerpoint/2010/main" val="1993243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2EFF959-D01C-4F96-AEBC-282884050D15}" type="slidenum">
              <a:rPr lang="en-US" altLang="ar-JO" sz="1200"/>
              <a:pPr eaLnBrk="1" hangingPunct="1"/>
              <a:t>85</a:t>
            </a:fld>
            <a:endParaRPr lang="en-US" altLang="ar-JO"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ar-JO" dirty="0"/>
              <a:t>Fractures of the maxilla are high energy injuries. An impact 100 times the force of gravity is required to break the midface. These patients  often have significant multisystem trauma. Many require resuscitation and admission. The fractures of the maxilla are classified as LeFort Fractures. </a:t>
            </a:r>
          </a:p>
        </p:txBody>
      </p:sp>
    </p:spTree>
    <p:extLst>
      <p:ext uri="{BB962C8B-B14F-4D97-AF65-F5344CB8AC3E}">
        <p14:creationId xmlns:p14="http://schemas.microsoft.com/office/powerpoint/2010/main" val="258420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866815C-84A3-481A-B6A0-90A32EF34005}" type="slidenum">
              <a:rPr lang="en-US" altLang="ar-JO" sz="1200"/>
              <a:pPr eaLnBrk="1" hangingPunct="1"/>
              <a:t>87</a:t>
            </a:fld>
            <a:endParaRPr lang="en-US" altLang="ar-JO"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ar-JO" dirty="0"/>
              <a:t>LeFort I:</a:t>
            </a:r>
          </a:p>
          <a:p>
            <a:pPr lvl="1" eaLnBrk="1" hangingPunct="1"/>
            <a:r>
              <a:rPr lang="en-US" altLang="ar-JO" dirty="0"/>
              <a:t>Horizontal fracture of the maxilla at the level of the nasal fossa.</a:t>
            </a:r>
          </a:p>
          <a:p>
            <a:pPr lvl="1" eaLnBrk="1" hangingPunct="1"/>
            <a:r>
              <a:rPr lang="en-US" altLang="ar-JO" dirty="0"/>
              <a:t>Allows motion of the maxilla while the nasal bridge remains stable.</a:t>
            </a:r>
          </a:p>
          <a:p>
            <a:pPr eaLnBrk="1" hangingPunct="1"/>
            <a:r>
              <a:rPr lang="en-US" altLang="ar-JO" dirty="0"/>
              <a:t>The fracture is below the infraorbital nerve, so there is no </a:t>
            </a:r>
            <a:r>
              <a:rPr lang="en-US" altLang="ar-JO" dirty="0" err="1"/>
              <a:t>hypesthesia</a:t>
            </a:r>
            <a:r>
              <a:rPr lang="en-US" altLang="ar-JO" dirty="0"/>
              <a:t>. </a:t>
            </a:r>
          </a:p>
        </p:txBody>
      </p:sp>
    </p:spTree>
    <p:extLst>
      <p:ext uri="{BB962C8B-B14F-4D97-AF65-F5344CB8AC3E}">
        <p14:creationId xmlns:p14="http://schemas.microsoft.com/office/powerpoint/2010/main" val="490822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EF7498F-3225-4EC5-A0E6-DED4BB5992D0}" type="slidenum">
              <a:rPr lang="en-US" altLang="ar-JO" sz="1200"/>
              <a:pPr eaLnBrk="1" hangingPunct="1"/>
              <a:t>89</a:t>
            </a:fld>
            <a:endParaRPr lang="en-US" altLang="ar-JO" sz="1200"/>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ar-JO" dirty="0"/>
              <a:t>LeFort II:</a:t>
            </a:r>
          </a:p>
          <a:p>
            <a:pPr lvl="3" eaLnBrk="1" hangingPunct="1"/>
            <a:r>
              <a:rPr lang="en-US" altLang="ar-JO" dirty="0"/>
              <a:t>Pyramidal fracture which includes a fracture through:</a:t>
            </a:r>
          </a:p>
          <a:p>
            <a:pPr lvl="4" eaLnBrk="1" hangingPunct="1"/>
            <a:r>
              <a:rPr lang="en-US" altLang="ar-JO" dirty="0"/>
              <a:t>Maxilla</a:t>
            </a:r>
          </a:p>
          <a:p>
            <a:pPr lvl="4" eaLnBrk="1" hangingPunct="1"/>
            <a:r>
              <a:rPr lang="en-US" altLang="ar-JO" dirty="0"/>
              <a:t>Nasal bones</a:t>
            </a:r>
          </a:p>
          <a:p>
            <a:pPr lvl="4" eaLnBrk="1" hangingPunct="1"/>
            <a:r>
              <a:rPr lang="en-US" altLang="ar-JO" dirty="0"/>
              <a:t>Medial aspect of the orbits</a:t>
            </a:r>
          </a:p>
          <a:p>
            <a:pPr lvl="4" eaLnBrk="1" hangingPunct="1"/>
            <a:r>
              <a:rPr lang="en-US" altLang="ar-JO" dirty="0"/>
              <a:t>							</a:t>
            </a:r>
          </a:p>
          <a:p>
            <a:pPr lvl="4" eaLnBrk="1" hangingPunct="1"/>
            <a:endParaRPr lang="en-US" altLang="ar-JO" dirty="0"/>
          </a:p>
          <a:p>
            <a:pPr lvl="4" eaLnBrk="1" hangingPunct="1"/>
            <a:endParaRPr lang="en-US" altLang="ar-JO" dirty="0"/>
          </a:p>
          <a:p>
            <a:pPr lvl="4" eaLnBrk="1" hangingPunct="1"/>
            <a:endParaRPr lang="en-US" altLang="ar-JO" dirty="0"/>
          </a:p>
          <a:p>
            <a:pPr lvl="4" eaLnBrk="1" hangingPunct="1"/>
            <a:endParaRPr lang="en-US" altLang="ar-JO" dirty="0"/>
          </a:p>
          <a:p>
            <a:pPr lvl="4" eaLnBrk="1" hangingPunct="1"/>
            <a:endParaRPr lang="en-US" altLang="ar-JO" dirty="0"/>
          </a:p>
          <a:p>
            <a:pPr lvl="4" eaLnBrk="1" hangingPunct="1"/>
            <a:endParaRPr lang="en-US" altLang="ar-JO" dirty="0"/>
          </a:p>
        </p:txBody>
      </p:sp>
    </p:spTree>
    <p:extLst>
      <p:ext uri="{BB962C8B-B14F-4D97-AF65-F5344CB8AC3E}">
        <p14:creationId xmlns:p14="http://schemas.microsoft.com/office/powerpoint/2010/main" val="2645044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B1B643-BF2B-4FC0-ABA9-1F4192B91689}" type="slidenum">
              <a:rPr lang="en-US" altLang="ar-JO" sz="1200"/>
              <a:pPr eaLnBrk="1" hangingPunct="1"/>
              <a:t>90</a:t>
            </a:fld>
            <a:endParaRPr lang="en-US" altLang="ar-JO" sz="120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lvl="4" eaLnBrk="1" hangingPunct="1"/>
            <a:r>
              <a:rPr lang="en-US" altLang="ar-JO" dirty="0" err="1"/>
              <a:t>Lefort</a:t>
            </a:r>
            <a:r>
              <a:rPr lang="en-US" altLang="ar-JO" dirty="0"/>
              <a:t> III fractures also known as craniofacial dissociation(separates the face from the cranium) involves fractures through the maxilla, zygoma, nasal bones, ethmoid bones and the bones of the base of the skull. </a:t>
            </a:r>
          </a:p>
        </p:txBody>
      </p:sp>
    </p:spTree>
    <p:extLst>
      <p:ext uri="{BB962C8B-B14F-4D97-AF65-F5344CB8AC3E}">
        <p14:creationId xmlns:p14="http://schemas.microsoft.com/office/powerpoint/2010/main" val="2637302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5AE3E67-76D8-4DD4-8E71-ABC2C041CE7D}" type="slidenum">
              <a:rPr lang="en-US" altLang="ar-JO" sz="1200"/>
              <a:pPr eaLnBrk="1" hangingPunct="1"/>
              <a:t>91</a:t>
            </a:fld>
            <a:endParaRPr lang="en-US" altLang="ar-JO" sz="1200"/>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lvl="4" eaLnBrk="1" hangingPunct="1"/>
            <a:r>
              <a:rPr lang="en-US" altLang="ar-JO" dirty="0"/>
              <a:t>Clinical Findings:</a:t>
            </a:r>
          </a:p>
          <a:p>
            <a:pPr lvl="4" eaLnBrk="1" hangingPunct="1"/>
            <a:r>
              <a:rPr lang="en-US" altLang="ar-JO" dirty="0"/>
              <a:t>Patients with LeFort III fractures on physical exam have what’s known as the dish faced deformity which is facial flattening and elongation with the eyes markedly swollen shut. Since the maxilla is pushed inward, the patients mandible appears forward. Epistaxis and CSF rhinorrhea are usually present. Movement of the entire face is noted with distraction. These patients are also at high risk for airway obstruction. </a:t>
            </a:r>
          </a:p>
        </p:txBody>
      </p:sp>
    </p:spTree>
    <p:extLst>
      <p:ext uri="{BB962C8B-B14F-4D97-AF65-F5344CB8AC3E}">
        <p14:creationId xmlns:p14="http://schemas.microsoft.com/office/powerpoint/2010/main" val="181079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FB6ACA-A0E9-4DB8-9752-7AAFBF807393}"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391067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B6ACA-A0E9-4DB8-9752-7AAFBF807393}"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218339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B6ACA-A0E9-4DB8-9752-7AAFBF807393}"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2442264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9239854B-2346-4F51-8AD3-66EB22D47032}" type="slidenum">
              <a:rPr lang="en-US" altLang="ar-JO"/>
              <a:pPr/>
              <a:t>‹#›</a:t>
            </a:fld>
            <a:endParaRPr lang="en-US" altLang="ar-JO"/>
          </a:p>
        </p:txBody>
      </p:sp>
    </p:spTree>
    <p:extLst>
      <p:ext uri="{BB962C8B-B14F-4D97-AF65-F5344CB8AC3E}">
        <p14:creationId xmlns:p14="http://schemas.microsoft.com/office/powerpoint/2010/main" val="182985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fld id="{451AAFF0-1439-4905-A5AB-A8196096A675}" type="slidenum">
              <a:rPr lang="en-US" altLang="ar-JO"/>
              <a:pPr/>
              <a:t>‹#›</a:t>
            </a:fld>
            <a:endParaRPr lang="en-US" altLang="ar-JO"/>
          </a:p>
        </p:txBody>
      </p:sp>
    </p:spTree>
    <p:extLst>
      <p:ext uri="{BB962C8B-B14F-4D97-AF65-F5344CB8AC3E}">
        <p14:creationId xmlns:p14="http://schemas.microsoft.com/office/powerpoint/2010/main" val="170222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B6ACA-A0E9-4DB8-9752-7AAFBF807393}"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357266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FB6ACA-A0E9-4DB8-9752-7AAFBF807393}"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136549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FB6ACA-A0E9-4DB8-9752-7AAFBF807393}"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2149969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FB6ACA-A0E9-4DB8-9752-7AAFBF807393}"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422466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FB6ACA-A0E9-4DB8-9752-7AAFBF807393}"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272123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B6ACA-A0E9-4DB8-9752-7AAFBF807393}"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230260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FB6ACA-A0E9-4DB8-9752-7AAFBF807393}"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282251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FB6ACA-A0E9-4DB8-9752-7AAFBF807393}"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1EFFD-D6B9-4957-8C9D-9D9458E88E80}" type="slidenum">
              <a:rPr lang="en-US" smtClean="0"/>
              <a:t>‹#›</a:t>
            </a:fld>
            <a:endParaRPr lang="en-US"/>
          </a:p>
        </p:txBody>
      </p:sp>
    </p:spTree>
    <p:extLst>
      <p:ext uri="{BB962C8B-B14F-4D97-AF65-F5344CB8AC3E}">
        <p14:creationId xmlns:p14="http://schemas.microsoft.com/office/powerpoint/2010/main" val="174138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B6ACA-A0E9-4DB8-9752-7AAFBF807393}" type="datetimeFigureOut">
              <a:rPr lang="en-US" smtClean="0"/>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1EFFD-D6B9-4957-8C9D-9D9458E88E80}" type="slidenum">
              <a:rPr lang="en-US" smtClean="0"/>
              <a:t>‹#›</a:t>
            </a:fld>
            <a:endParaRPr lang="en-US"/>
          </a:p>
        </p:txBody>
      </p:sp>
    </p:spTree>
    <p:extLst>
      <p:ext uri="{BB962C8B-B14F-4D97-AF65-F5344CB8AC3E}">
        <p14:creationId xmlns:p14="http://schemas.microsoft.com/office/powerpoint/2010/main" val="1030249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uptodate.com/contents/sodium-chloride-preparations-saline-and-oral-salt-tablets-drug-information?topicRef=343&amp;source=see_lin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4.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bin"/><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8940" y="-24719"/>
            <a:ext cx="11049000" cy="2562225"/>
          </a:xfrm>
          <a:prstGeom prst="rect">
            <a:avLst/>
          </a:prstGeom>
        </p:spPr>
      </p:pic>
      <p:sp>
        <p:nvSpPr>
          <p:cNvPr id="2" name="Title 1"/>
          <p:cNvSpPr>
            <a:spLocks noGrp="1"/>
          </p:cNvSpPr>
          <p:nvPr>
            <p:ph type="ctrTitle"/>
          </p:nvPr>
        </p:nvSpPr>
        <p:spPr>
          <a:xfrm>
            <a:off x="1524000" y="786948"/>
            <a:ext cx="9144000" cy="2387600"/>
          </a:xfrm>
        </p:spPr>
        <p:txBody>
          <a:bodyPr/>
          <a:lstStyle/>
          <a:p>
            <a:r>
              <a:rPr lang="en-US" b="1" dirty="0"/>
              <a:t>Maxillofacial injury</a:t>
            </a:r>
            <a:endParaRPr lang="en-US" dirty="0"/>
          </a:p>
        </p:txBody>
      </p:sp>
      <p:sp>
        <p:nvSpPr>
          <p:cNvPr id="3" name="Subtitle 2"/>
          <p:cNvSpPr>
            <a:spLocks noGrp="1"/>
          </p:cNvSpPr>
          <p:nvPr>
            <p:ph type="subTitle" idx="1"/>
          </p:nvPr>
        </p:nvSpPr>
        <p:spPr>
          <a:xfrm>
            <a:off x="1524000" y="3191556"/>
            <a:ext cx="9144000" cy="1655762"/>
          </a:xfrm>
        </p:spPr>
        <p:txBody>
          <a:bodyPr/>
          <a:lstStyle/>
          <a:p>
            <a:r>
              <a:rPr lang="en-US" dirty="0"/>
              <a:t>spectrum of injuries that affect the soft tissue and the bone of the face</a:t>
            </a:r>
          </a:p>
        </p:txBody>
      </p:sp>
      <p:sp>
        <p:nvSpPr>
          <p:cNvPr id="5" name="TextBox 4"/>
          <p:cNvSpPr txBox="1"/>
          <p:nvPr/>
        </p:nvSpPr>
        <p:spPr>
          <a:xfrm>
            <a:off x="1524000" y="4681893"/>
            <a:ext cx="3524431" cy="1200329"/>
          </a:xfrm>
          <a:prstGeom prst="rect">
            <a:avLst/>
          </a:prstGeom>
          <a:noFill/>
        </p:spPr>
        <p:txBody>
          <a:bodyPr wrap="square" rtlCol="0">
            <a:spAutoFit/>
          </a:bodyPr>
          <a:lstStyle/>
          <a:p>
            <a:r>
              <a:rPr lang="en-US" b="1" u="sng" dirty="0" smtClean="0"/>
              <a:t>Supervised by : </a:t>
            </a:r>
          </a:p>
          <a:p>
            <a:r>
              <a:rPr lang="en-US" dirty="0" smtClean="0">
                <a:latin typeface="Arial" panose="020B0604020202020204" pitchFamily="34" charset="0"/>
                <a:cs typeface="Arial" panose="020B0604020202020204" pitchFamily="34" charset="0"/>
              </a:rPr>
              <a:t>Dr. </a:t>
            </a:r>
            <a:r>
              <a:rPr lang="en-US" dirty="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aleh </a:t>
            </a: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bu </a:t>
            </a:r>
            <a:r>
              <a:rPr lang="en-US" dirty="0" err="1">
                <a:latin typeface="Arial" panose="020B0604020202020204" pitchFamily="34" charset="0"/>
                <a:cs typeface="Arial" panose="020B0604020202020204" pitchFamily="34" charset="0"/>
              </a:rPr>
              <a:t>A</a:t>
            </a:r>
            <a:r>
              <a:rPr lang="en-US" dirty="0" err="1" smtClean="0">
                <a:latin typeface="Arial" panose="020B0604020202020204" pitchFamily="34" charset="0"/>
                <a:cs typeface="Arial" panose="020B0604020202020204" pitchFamily="34" charset="0"/>
              </a:rPr>
              <a:t>lhaj</a:t>
            </a:r>
            <a:r>
              <a:rPr lang="en-US" dirty="0" smtClean="0">
                <a:latin typeface="Arial" panose="020B0604020202020204" pitchFamily="34" charset="0"/>
                <a:cs typeface="Arial" panose="020B0604020202020204" pitchFamily="34" charset="0"/>
              </a:rPr>
              <a:t> </a:t>
            </a:r>
          </a:p>
          <a:p>
            <a:endParaRPr lang="en-US" dirty="0"/>
          </a:p>
          <a:p>
            <a:endParaRPr lang="en-US" dirty="0"/>
          </a:p>
        </p:txBody>
      </p:sp>
      <p:sp>
        <p:nvSpPr>
          <p:cNvPr id="6" name="Rectangle 5"/>
          <p:cNvSpPr/>
          <p:nvPr/>
        </p:nvSpPr>
        <p:spPr>
          <a:xfrm>
            <a:off x="7893424" y="4864327"/>
            <a:ext cx="6884253" cy="646331"/>
          </a:xfrm>
          <a:prstGeom prst="rect">
            <a:avLst/>
          </a:prstGeom>
        </p:spPr>
        <p:txBody>
          <a:bodyPr wrap="square">
            <a:spAutoFit/>
          </a:bodyPr>
          <a:lstStyle/>
          <a:p>
            <a:r>
              <a:rPr lang="en-US" b="1" u="sng" dirty="0"/>
              <a:t>Presented by : </a:t>
            </a:r>
          </a:p>
          <a:p>
            <a:r>
              <a:rPr lang="en-US" dirty="0" smtClean="0"/>
              <a:t>Tamara </a:t>
            </a:r>
            <a:r>
              <a:rPr lang="en-US" smtClean="0"/>
              <a:t>Zyoud</a:t>
            </a:r>
            <a:endParaRPr lang="en-US" dirty="0" smtClean="0"/>
          </a:p>
        </p:txBody>
      </p:sp>
    </p:spTree>
    <p:extLst>
      <p:ext uri="{BB962C8B-B14F-4D97-AF65-F5344CB8AC3E}">
        <p14:creationId xmlns:p14="http://schemas.microsoft.com/office/powerpoint/2010/main" val="42680100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5018" y="785435"/>
            <a:ext cx="4936982" cy="5833079"/>
          </a:xfrm>
        </p:spPr>
      </p:pic>
      <p:sp>
        <p:nvSpPr>
          <p:cNvPr id="5" name="Title 1"/>
          <p:cNvSpPr>
            <a:spLocks noGrp="1"/>
          </p:cNvSpPr>
          <p:nvPr>
            <p:ph type="title"/>
          </p:nvPr>
        </p:nvSpPr>
        <p:spPr/>
        <p:txBody>
          <a:bodyPr/>
          <a:lstStyle/>
          <a:p>
            <a:r>
              <a:rPr lang="en-US" b="1" dirty="0"/>
              <a:t>PREHOSPITAL </a:t>
            </a:r>
            <a:r>
              <a:rPr lang="en-US" b="1" dirty="0" smtClean="0"/>
              <a:t>MANAGEMENT</a:t>
            </a:r>
            <a:endParaRPr lang="en-US" dirty="0"/>
          </a:p>
        </p:txBody>
      </p:sp>
      <p:sp>
        <p:nvSpPr>
          <p:cNvPr id="6" name="Rectangle 5"/>
          <p:cNvSpPr/>
          <p:nvPr/>
        </p:nvSpPr>
        <p:spPr>
          <a:xfrm>
            <a:off x="435428" y="1542481"/>
            <a:ext cx="6096000" cy="5262979"/>
          </a:xfrm>
          <a:prstGeom prst="rect">
            <a:avLst/>
          </a:prstGeom>
        </p:spPr>
        <p:txBody>
          <a:bodyPr>
            <a:spAutoFit/>
          </a:bodyPr>
          <a:lstStyle/>
          <a:p>
            <a:r>
              <a:rPr lang="en-US" sz="2800" dirty="0"/>
              <a:t>Patients with severe oropharyngeal bleeding who do not require spinal immobilization should be allowed to assume a position of comfort. They can sit leaning forward and may be allowed to suction themselves. </a:t>
            </a:r>
            <a:endParaRPr lang="en-US" sz="2800" dirty="0" smtClean="0"/>
          </a:p>
          <a:p>
            <a:r>
              <a:rPr lang="en-US" sz="2800" dirty="0" smtClean="0"/>
              <a:t>If </a:t>
            </a:r>
            <a:r>
              <a:rPr lang="en-US" sz="2800" dirty="0"/>
              <a:t>spinal immobilization is required, and provided the patient is alert and bleeding is not severe, the backboard may be tilted with the bleeding side down, to protect the airway and allow suctioning. </a:t>
            </a:r>
          </a:p>
        </p:txBody>
      </p:sp>
    </p:spTree>
    <p:extLst>
      <p:ext uri="{BB962C8B-B14F-4D97-AF65-F5344CB8AC3E}">
        <p14:creationId xmlns:p14="http://schemas.microsoft.com/office/powerpoint/2010/main" val="4292315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4114"/>
            <a:ext cx="10515600" cy="5552849"/>
          </a:xfrm>
        </p:spPr>
        <p:txBody>
          <a:bodyPr>
            <a:normAutofit/>
          </a:bodyPr>
          <a:lstStyle/>
          <a:p>
            <a:r>
              <a:rPr lang="en-US" dirty="0"/>
              <a:t>Bleeding in many areas of the face can be controlled during transport with external compression</a:t>
            </a:r>
            <a:r>
              <a:rPr lang="en-US" dirty="0" smtClean="0"/>
              <a:t>.</a:t>
            </a:r>
          </a:p>
          <a:p>
            <a:r>
              <a:rPr lang="en-US" dirty="0" smtClean="0"/>
              <a:t>In </a:t>
            </a:r>
            <a:r>
              <a:rPr lang="en-US" dirty="0"/>
              <a:t>an alert patient with intraoral bleeding, 4 x 4 cm gauze packing may be held firmly, with the fingers pressed against the site of bleeding, or clamped between the jaws if the wound lies along the alveolar ridge. </a:t>
            </a:r>
            <a:r>
              <a:rPr lang="en-US" dirty="0" smtClean="0"/>
              <a:t>Alert </a:t>
            </a:r>
            <a:r>
              <a:rPr lang="en-US" dirty="0"/>
              <a:t>patients may be able to perform these maneuvers </a:t>
            </a:r>
            <a:r>
              <a:rPr lang="en-US" dirty="0" smtClean="0"/>
              <a:t>themselves</a:t>
            </a:r>
          </a:p>
        </p:txBody>
      </p:sp>
      <p:sp>
        <p:nvSpPr>
          <p:cNvPr id="2" name="Rectangle 1"/>
          <p:cNvSpPr/>
          <p:nvPr/>
        </p:nvSpPr>
        <p:spPr>
          <a:xfrm>
            <a:off x="1023256" y="3275487"/>
            <a:ext cx="8564881" cy="3108543"/>
          </a:xfrm>
          <a:prstGeom prst="rect">
            <a:avLst/>
          </a:prstGeom>
        </p:spPr>
        <p:txBody>
          <a:bodyPr wrap="square">
            <a:spAutoFit/>
          </a:bodyPr>
          <a:lstStyle/>
          <a:p>
            <a:pPr marL="457200" indent="-457200">
              <a:buFont typeface="Arial" panose="020B0604020202020204" pitchFamily="34" charset="0"/>
              <a:buChar char="•"/>
            </a:pPr>
            <a:r>
              <a:rPr lang="en-US" sz="2800" dirty="0"/>
              <a:t>Complete (</a:t>
            </a:r>
            <a:r>
              <a:rPr lang="en-US" sz="2800" dirty="0" err="1"/>
              <a:t>ie</a:t>
            </a:r>
            <a:r>
              <a:rPr lang="en-US" sz="2800" dirty="0"/>
              <a:t>, "through and through") lacerations of the buccal space may be packed and compression applied externally. Another method is to soak gauze with lidocaine with epinephrine and press it against the bleeding site using a forceps or similar tool. Gauze may also be impregnated with tranexamic acid and applied with direct pressure to the affected area.</a:t>
            </a:r>
          </a:p>
        </p:txBody>
      </p:sp>
      <p:pic>
        <p:nvPicPr>
          <p:cNvPr id="4" name="Picture 3"/>
          <p:cNvPicPr>
            <a:picLocks noChangeAspect="1"/>
          </p:cNvPicPr>
          <p:nvPr/>
        </p:nvPicPr>
        <p:blipFill>
          <a:blip r:embed="rId2"/>
          <a:stretch>
            <a:fillRect/>
          </a:stretch>
        </p:blipFill>
        <p:spPr>
          <a:xfrm>
            <a:off x="10476410" y="3275487"/>
            <a:ext cx="1062446" cy="3549271"/>
          </a:xfrm>
          <a:prstGeom prst="rect">
            <a:avLst/>
          </a:prstGeom>
        </p:spPr>
      </p:pic>
    </p:spTree>
    <p:extLst>
      <p:ext uri="{BB962C8B-B14F-4D97-AF65-F5344CB8AC3E}">
        <p14:creationId xmlns:p14="http://schemas.microsoft.com/office/powerpoint/2010/main" val="1960468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77257"/>
            <a:ext cx="10515600" cy="4899706"/>
          </a:xfrm>
        </p:spPr>
        <p:txBody>
          <a:bodyPr/>
          <a:lstStyle/>
          <a:p>
            <a:r>
              <a:rPr lang="en-US" dirty="0"/>
              <a:t>If </a:t>
            </a:r>
            <a:r>
              <a:rPr lang="en-US" dirty="0" smtClean="0"/>
              <a:t>suspecting </a:t>
            </a:r>
            <a:r>
              <a:rPr lang="en-US" dirty="0"/>
              <a:t>a ruptured globe, protection to prevent compression of the eye (</a:t>
            </a:r>
            <a:r>
              <a:rPr lang="en-US" dirty="0" err="1"/>
              <a:t>eg</a:t>
            </a:r>
            <a:r>
              <a:rPr lang="en-US" dirty="0"/>
              <a:t>, eye cup or noncontact shielding) should be placed in the field</a:t>
            </a:r>
            <a:r>
              <a:rPr lang="en-US" dirty="0" smtClean="0"/>
              <a:t>.</a:t>
            </a:r>
          </a:p>
          <a:p>
            <a:r>
              <a:rPr lang="en-US" dirty="0" smtClean="0"/>
              <a:t> </a:t>
            </a:r>
            <a:r>
              <a:rPr lang="en-US" b="1" dirty="0"/>
              <a:t>Avulsed tissue</a:t>
            </a:r>
            <a:r>
              <a:rPr lang="en-US" dirty="0"/>
              <a:t>, including ears, the tip of the nose, or large skin flaps, should be transported with the patient </a:t>
            </a:r>
            <a:r>
              <a:rPr lang="en-US" i="1" u="sng" dirty="0"/>
              <a:t>in saline-soaked gauze</a:t>
            </a:r>
            <a:r>
              <a:rPr lang="en-US" dirty="0"/>
              <a:t>. Full-thickness skin flaps are often more readily reattached to the face than other body parts</a:t>
            </a:r>
            <a:r>
              <a:rPr lang="en-US" dirty="0" smtClean="0"/>
              <a:t>.</a:t>
            </a:r>
          </a:p>
        </p:txBody>
      </p:sp>
    </p:spTree>
    <p:extLst>
      <p:ext uri="{BB962C8B-B14F-4D97-AF65-F5344CB8AC3E}">
        <p14:creationId xmlns:p14="http://schemas.microsoft.com/office/powerpoint/2010/main" val="1753534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Avulsed teeth </a:t>
            </a:r>
            <a:r>
              <a:rPr lang="en-US" dirty="0"/>
              <a:t>should be transported with the patient. Patients with normal mental status who are able to protect their airway may be able to carry avulsed teeth in their mouths, held between the gum and buccal mucosa. </a:t>
            </a:r>
            <a:endParaRPr lang="en-US" dirty="0" smtClean="0"/>
          </a:p>
          <a:p>
            <a:r>
              <a:rPr lang="en-US" dirty="0" smtClean="0"/>
              <a:t>Patients </a:t>
            </a:r>
            <a:r>
              <a:rPr lang="en-US" dirty="0"/>
              <a:t>who are intoxicated or otherwise altered, complain of nausea or vomiting, and those who require cervical spine immobilization or who cannot be transported upright are at risk of aspiration and should NOT be allowed to carry avulsed teeth in their mouth. In such cases, teeth should be transported in a container of sterile </a:t>
            </a:r>
            <a:r>
              <a:rPr lang="en-US" u="sng" dirty="0">
                <a:hlinkClick r:id="rId2"/>
              </a:rPr>
              <a:t>saline</a:t>
            </a:r>
            <a:r>
              <a:rPr lang="en-US" dirty="0"/>
              <a:t>. Incompletely avulsed teeth should be left in place and not manipulated.</a:t>
            </a:r>
          </a:p>
        </p:txBody>
      </p:sp>
    </p:spTree>
    <p:extLst>
      <p:ext uri="{BB962C8B-B14F-4D97-AF65-F5344CB8AC3E}">
        <p14:creationId xmlns:p14="http://schemas.microsoft.com/office/powerpoint/2010/main" val="2217999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HISTORY AND PHYSICAL </a:t>
            </a:r>
            <a:r>
              <a:rPr lang="en-US" b="1" dirty="0" smtClean="0"/>
              <a:t>EXAMINATION</a:t>
            </a:r>
            <a:br>
              <a:rPr lang="en-US" b="1" dirty="0" smtClean="0"/>
            </a:br>
            <a:r>
              <a:rPr lang="en-US" b="1" dirty="0" smtClean="0"/>
              <a:t>   Initial assessment</a:t>
            </a:r>
            <a:endParaRPr lang="en-US" dirty="0"/>
          </a:p>
        </p:txBody>
      </p:sp>
      <p:sp>
        <p:nvSpPr>
          <p:cNvPr id="3" name="Content Placeholder 2"/>
          <p:cNvSpPr>
            <a:spLocks noGrp="1"/>
          </p:cNvSpPr>
          <p:nvPr>
            <p:ph idx="1"/>
          </p:nvPr>
        </p:nvSpPr>
        <p:spPr>
          <a:xfrm>
            <a:off x="838200" y="2227858"/>
            <a:ext cx="10515600" cy="4351338"/>
          </a:xfrm>
        </p:spPr>
        <p:txBody>
          <a:bodyPr>
            <a:normAutofit/>
          </a:bodyPr>
          <a:lstStyle/>
          <a:p>
            <a:r>
              <a:rPr lang="en-US" dirty="0"/>
              <a:t>Disfiguring facial injuries can be distracting to both the patient and the clinician. Nevertheless, </a:t>
            </a:r>
            <a:r>
              <a:rPr lang="en-US" u="sng" dirty="0"/>
              <a:t>clinicians must focus on the basics </a:t>
            </a:r>
            <a:r>
              <a:rPr lang="en-US" dirty="0"/>
              <a:t>of trauma care (</a:t>
            </a:r>
            <a:r>
              <a:rPr lang="en-US" dirty="0" err="1"/>
              <a:t>ie</a:t>
            </a:r>
            <a:r>
              <a:rPr lang="en-US" dirty="0"/>
              <a:t>, the </a:t>
            </a:r>
            <a:r>
              <a:rPr lang="en-US" b="1" dirty="0"/>
              <a:t>primary survey</a:t>
            </a:r>
            <a:r>
              <a:rPr lang="en-US" dirty="0"/>
              <a:t>) and address all life-threatening injuries before performing a complete facial examination. </a:t>
            </a:r>
            <a:endParaRPr lang="en-US" dirty="0" smtClean="0"/>
          </a:p>
          <a:p>
            <a:endParaRPr lang="en-US" dirty="0" smtClean="0"/>
          </a:p>
          <a:p>
            <a:r>
              <a:rPr lang="en-US" dirty="0" smtClean="0"/>
              <a:t>After </a:t>
            </a:r>
            <a:r>
              <a:rPr lang="en-US" dirty="0"/>
              <a:t>problems identified during the primary survey are adequately addressed, a </a:t>
            </a:r>
            <a:r>
              <a:rPr lang="en-US" b="1" dirty="0"/>
              <a:t>secondary survey</a:t>
            </a:r>
            <a:r>
              <a:rPr lang="en-US" dirty="0"/>
              <a:t>, including careful assessment of facial injuries, must be performed. The secondary survey should include a systematic approach and examination of all major facial structures and functions. </a:t>
            </a:r>
          </a:p>
        </p:txBody>
      </p:sp>
    </p:spTree>
    <p:extLst>
      <p:ext uri="{BB962C8B-B14F-4D97-AF65-F5344CB8AC3E}">
        <p14:creationId xmlns:p14="http://schemas.microsoft.com/office/powerpoint/2010/main" val="3560191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History </a:t>
            </a:r>
            <a:endParaRPr lang="en-US" dirty="0"/>
          </a:p>
        </p:txBody>
      </p:sp>
      <p:sp>
        <p:nvSpPr>
          <p:cNvPr id="3" name="Content Placeholder 2"/>
          <p:cNvSpPr>
            <a:spLocks noGrp="1"/>
          </p:cNvSpPr>
          <p:nvPr>
            <p:ph idx="1"/>
          </p:nvPr>
        </p:nvSpPr>
        <p:spPr>
          <a:xfrm>
            <a:off x="838200" y="1451428"/>
            <a:ext cx="10515600" cy="5152571"/>
          </a:xfrm>
        </p:spPr>
        <p:txBody>
          <a:bodyPr>
            <a:normAutofit fontScale="92500" lnSpcReduction="10000"/>
          </a:bodyPr>
          <a:lstStyle/>
          <a:p>
            <a:r>
              <a:rPr lang="en-US" sz="4000" b="1" dirty="0" smtClean="0"/>
              <a:t>AMPLE</a:t>
            </a:r>
            <a:r>
              <a:rPr lang="en-US" dirty="0" smtClean="0"/>
              <a:t> </a:t>
            </a:r>
          </a:p>
          <a:p>
            <a:r>
              <a:rPr lang="en-US" dirty="0" smtClean="0"/>
              <a:t>In </a:t>
            </a:r>
            <a:r>
              <a:rPr lang="en-US" dirty="0"/>
              <a:t>addition to </a:t>
            </a:r>
            <a:r>
              <a:rPr lang="en-US" dirty="0" smtClean="0"/>
              <a:t>it , </a:t>
            </a:r>
            <a:r>
              <a:rPr lang="en-US" dirty="0"/>
              <a:t>the clinician should seek answers to the questions below.</a:t>
            </a:r>
          </a:p>
          <a:p>
            <a:r>
              <a:rPr lang="en-US" b="1" dirty="0" smtClean="0"/>
              <a:t>Timing of trauma ?</a:t>
            </a:r>
          </a:p>
          <a:p>
            <a:r>
              <a:rPr lang="en-US" b="1" dirty="0" smtClean="0"/>
              <a:t>Loss of consciousness ? </a:t>
            </a:r>
            <a:endParaRPr lang="en-US" b="1" dirty="0"/>
          </a:p>
          <a:p>
            <a:pPr lvl="0"/>
            <a:r>
              <a:rPr lang="en-US" b="1" dirty="0"/>
              <a:t>Can </a:t>
            </a:r>
            <a:r>
              <a:rPr lang="en-US" b="1" dirty="0" smtClean="0"/>
              <a:t>you breathe </a:t>
            </a:r>
            <a:r>
              <a:rPr lang="en-US" b="1" dirty="0"/>
              <a:t>through both sides of your nose? </a:t>
            </a:r>
            <a:r>
              <a:rPr lang="en-US" dirty="0"/>
              <a:t>Inability to do so is consistent with nasal </a:t>
            </a:r>
            <a:r>
              <a:rPr lang="en-US" dirty="0" smtClean="0"/>
              <a:t>fracture / septal hematomas . </a:t>
            </a:r>
            <a:endParaRPr lang="en-US" dirty="0"/>
          </a:p>
          <a:p>
            <a:pPr lvl="0"/>
            <a:r>
              <a:rPr lang="en-US" b="1" dirty="0"/>
              <a:t>Are you having any trouble speaking?</a:t>
            </a:r>
          </a:p>
          <a:p>
            <a:pPr marL="0" indent="0">
              <a:buNone/>
            </a:pPr>
            <a:r>
              <a:rPr lang="en-US" dirty="0" err="1"/>
              <a:t>Trismus</a:t>
            </a:r>
            <a:r>
              <a:rPr lang="en-US" dirty="0"/>
              <a:t> or difficulty speaking suggests a mandibular fracture.</a:t>
            </a:r>
          </a:p>
          <a:p>
            <a:pPr marL="0" indent="0">
              <a:buNone/>
            </a:pPr>
            <a:endParaRPr lang="en-US" b="1" dirty="0"/>
          </a:p>
          <a:p>
            <a:pPr lvl="0"/>
            <a:r>
              <a:rPr lang="en-US" b="1" dirty="0"/>
              <a:t>Do you have double vision or any other trouble with your vision?</a:t>
            </a:r>
          </a:p>
          <a:p>
            <a:r>
              <a:rPr lang="en-US" b="1" dirty="0" smtClean="0"/>
              <a:t>Hearing loss ?</a:t>
            </a:r>
            <a:endParaRPr lang="en-US" b="1" dirty="0"/>
          </a:p>
          <a:p>
            <a:pPr marL="0" indent="0">
              <a:buNone/>
            </a:pPr>
            <a:endParaRPr lang="en-US" dirty="0"/>
          </a:p>
        </p:txBody>
      </p:sp>
    </p:spTree>
    <p:extLst>
      <p:ext uri="{BB962C8B-B14F-4D97-AF65-F5344CB8AC3E}">
        <p14:creationId xmlns:p14="http://schemas.microsoft.com/office/powerpoint/2010/main" val="3553953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435" y="733288"/>
            <a:ext cx="11165114" cy="5915706"/>
          </a:xfrm>
        </p:spPr>
        <p:txBody>
          <a:bodyPr>
            <a:normAutofit fontScale="77500" lnSpcReduction="20000"/>
          </a:bodyPr>
          <a:lstStyle/>
          <a:p>
            <a:pPr lvl="0"/>
            <a:r>
              <a:rPr lang="en-US" b="1" dirty="0" smtClean="0"/>
              <a:t>Are you experiencing any numbness of your face?</a:t>
            </a:r>
          </a:p>
          <a:p>
            <a:pPr marL="0" indent="0">
              <a:buNone/>
            </a:pPr>
            <a:r>
              <a:rPr lang="en-US" dirty="0" smtClean="0"/>
              <a:t>Facial </a:t>
            </a:r>
            <a:r>
              <a:rPr lang="en-US" dirty="0" err="1" smtClean="0"/>
              <a:t>paresthesias</a:t>
            </a:r>
            <a:r>
              <a:rPr lang="en-US" dirty="0" smtClean="0"/>
              <a:t> can occur from a number of facial fractures. As an example, with a zygomatic fracture, a patient could experience numbness related to injury of the infraorbital nerve.</a:t>
            </a:r>
          </a:p>
          <a:p>
            <a:pPr marL="0" indent="0">
              <a:buNone/>
            </a:pPr>
            <a:endParaRPr lang="en-US" dirty="0" smtClean="0"/>
          </a:p>
          <a:p>
            <a:pPr lvl="0"/>
            <a:r>
              <a:rPr lang="en-US" b="1" dirty="0" smtClean="0"/>
              <a:t>Have you had any previous facial injuries or surgeries, including ocular procedures to correct vision (</a:t>
            </a:r>
            <a:r>
              <a:rPr lang="en-US" b="1" dirty="0" err="1" smtClean="0"/>
              <a:t>eg</a:t>
            </a:r>
            <a:r>
              <a:rPr lang="en-US" b="1" dirty="0" smtClean="0"/>
              <a:t>, LASIK, cataract surgery)?</a:t>
            </a:r>
          </a:p>
          <a:p>
            <a:pPr marL="0" indent="0">
              <a:buNone/>
            </a:pPr>
            <a:r>
              <a:rPr lang="en-US" dirty="0" smtClean="0"/>
              <a:t>Prior surgery increases the risk for ocular injuries and possible globe rupture.</a:t>
            </a:r>
          </a:p>
          <a:p>
            <a:pPr marL="0" indent="0">
              <a:buNone/>
            </a:pPr>
            <a:endParaRPr lang="en-US" dirty="0" smtClean="0"/>
          </a:p>
          <a:p>
            <a:pPr lvl="0"/>
            <a:r>
              <a:rPr lang="en-US" b="1" dirty="0" smtClean="0"/>
              <a:t>Do your teeth come together the way they did yesterday? </a:t>
            </a:r>
            <a:r>
              <a:rPr lang="en-US" dirty="0" smtClean="0"/>
              <a:t>Malocclusion suggests a mandibular fracture.</a:t>
            </a:r>
          </a:p>
          <a:p>
            <a:pPr lvl="0"/>
            <a:r>
              <a:rPr lang="en-US" b="1" dirty="0" smtClean="0"/>
              <a:t>Are any of your teeth painful or loose?</a:t>
            </a:r>
          </a:p>
          <a:p>
            <a:pPr marL="0" indent="0">
              <a:buNone/>
            </a:pPr>
            <a:r>
              <a:rPr lang="en-US" dirty="0" smtClean="0"/>
              <a:t>A positive response should prompt the examiner to evaluate for a mandibular alveolar injury.</a:t>
            </a:r>
          </a:p>
          <a:p>
            <a:pPr marL="0" indent="0">
              <a:buNone/>
            </a:pPr>
            <a:r>
              <a:rPr lang="en-US" dirty="0" smtClean="0"/>
              <a:t> </a:t>
            </a:r>
          </a:p>
          <a:p>
            <a:pPr lvl="0"/>
            <a:r>
              <a:rPr lang="en-US" b="1" dirty="0" smtClean="0"/>
              <a:t>Have you experienced any vertigo?</a:t>
            </a:r>
          </a:p>
          <a:p>
            <a:pPr marL="0" indent="0">
              <a:buNone/>
            </a:pPr>
            <a:r>
              <a:rPr lang="en-US" dirty="0"/>
              <a:t>Vertigo is a common symptom in a patient with blunt trauma to the head, face, or neck; but in a patient with significant facial trauma, it raises suspicion for a temporal bone fracture.</a:t>
            </a:r>
          </a:p>
          <a:p>
            <a:endParaRPr lang="en-US" dirty="0"/>
          </a:p>
        </p:txBody>
      </p:sp>
    </p:spTree>
    <p:extLst>
      <p:ext uri="{BB962C8B-B14F-4D97-AF65-F5344CB8AC3E}">
        <p14:creationId xmlns:p14="http://schemas.microsoft.com/office/powerpoint/2010/main" val="100246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ABCD </a:t>
            </a:r>
            <a:endParaRPr lang="en-US" dirty="0"/>
          </a:p>
        </p:txBody>
      </p:sp>
      <p:sp>
        <p:nvSpPr>
          <p:cNvPr id="3" name="Content Placeholder 2"/>
          <p:cNvSpPr>
            <a:spLocks noGrp="1"/>
          </p:cNvSpPr>
          <p:nvPr>
            <p:ph idx="1"/>
          </p:nvPr>
        </p:nvSpPr>
        <p:spPr/>
        <p:txBody>
          <a:bodyPr/>
          <a:lstStyle/>
          <a:p>
            <a:r>
              <a:rPr lang="en-US" dirty="0" smtClean="0"/>
              <a:t>Airways : </a:t>
            </a:r>
          </a:p>
          <a:p>
            <a:r>
              <a:rPr lang="en-US" dirty="0"/>
              <a:t>Blood and debris must be removed and the airway secured as necessary. Manual removal of debris and aggressive suctioning with two suction devices may be necessary</a:t>
            </a:r>
            <a:r>
              <a:rPr lang="en-US" dirty="0" smtClean="0"/>
              <a:t>.</a:t>
            </a:r>
          </a:p>
          <a:p>
            <a:r>
              <a:rPr lang="en-US" dirty="0"/>
              <a:t>The general indications for airway management remain unchanged in patients with facial trauma. If intubation must be performed in the field, </a:t>
            </a:r>
            <a:r>
              <a:rPr lang="en-US" dirty="0" err="1"/>
              <a:t>orotracheal</a:t>
            </a:r>
            <a:r>
              <a:rPr lang="en-US" dirty="0"/>
              <a:t> intubation is </a:t>
            </a:r>
            <a:r>
              <a:rPr lang="en-US" u="sng" dirty="0"/>
              <a:t>strongly preferred to blind </a:t>
            </a:r>
            <a:r>
              <a:rPr lang="en-US" u="sng" dirty="0" err="1"/>
              <a:t>nasotracheal</a:t>
            </a:r>
            <a:r>
              <a:rPr lang="en-US" u="sng" dirty="0"/>
              <a:t> intubation for patients </a:t>
            </a:r>
            <a:r>
              <a:rPr lang="en-US" dirty="0"/>
              <a:t>with facial trauma .</a:t>
            </a:r>
          </a:p>
          <a:p>
            <a:endParaRPr lang="en-US" dirty="0"/>
          </a:p>
          <a:p>
            <a:endParaRPr lang="en-US" dirty="0"/>
          </a:p>
        </p:txBody>
      </p:sp>
    </p:spTree>
    <p:extLst>
      <p:ext uri="{BB962C8B-B14F-4D97-AF65-F5344CB8AC3E}">
        <p14:creationId xmlns:p14="http://schemas.microsoft.com/office/powerpoint/2010/main" val="1953901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Facial fractures can affect airway management in several ways. Mandible fractures may make intubation easier by allowing the mouth to be opened wider and more easily. </a:t>
            </a:r>
            <a:endParaRPr lang="en-US" dirty="0" smtClean="0"/>
          </a:p>
          <a:p>
            <a:r>
              <a:rPr lang="en-US" dirty="0" smtClean="0"/>
              <a:t>However</a:t>
            </a:r>
            <a:r>
              <a:rPr lang="en-US" dirty="0"/>
              <a:t>, facial fractures can increase the difficulty of ventilating with a bag-valve-mask, and possibly impede performance of the jaw thrust maneuver. </a:t>
            </a:r>
            <a:r>
              <a:rPr lang="en-US" dirty="0" smtClean="0"/>
              <a:t>Thus</a:t>
            </a:r>
            <a:r>
              <a:rPr lang="en-US" dirty="0"/>
              <a:t>, a cautious approach including proper assessment of the airway should be performed whenever possible prior to performing rapid sequence intubation.</a:t>
            </a:r>
          </a:p>
          <a:p>
            <a:endParaRPr lang="en-US" dirty="0"/>
          </a:p>
        </p:txBody>
      </p:sp>
    </p:spTree>
    <p:extLst>
      <p:ext uri="{BB962C8B-B14F-4D97-AF65-F5344CB8AC3E}">
        <p14:creationId xmlns:p14="http://schemas.microsoft.com/office/powerpoint/2010/main" val="4219882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47248" y="1905000"/>
            <a:ext cx="8963904" cy="4160044"/>
          </a:xfrm>
          <a:prstGeom prst="rect">
            <a:avLst/>
          </a:prstGeom>
        </p:spPr>
      </p:pic>
      <p:pic>
        <p:nvPicPr>
          <p:cNvPr id="5" name="Picture 4"/>
          <p:cNvPicPr>
            <a:picLocks noChangeAspect="1"/>
          </p:cNvPicPr>
          <p:nvPr/>
        </p:nvPicPr>
        <p:blipFill>
          <a:blip r:embed="rId3"/>
          <a:stretch>
            <a:fillRect/>
          </a:stretch>
        </p:blipFill>
        <p:spPr>
          <a:xfrm>
            <a:off x="8771848" y="2413631"/>
            <a:ext cx="3420152" cy="4444369"/>
          </a:xfrm>
          <a:prstGeom prst="rect">
            <a:avLst/>
          </a:prstGeom>
        </p:spPr>
      </p:pic>
    </p:spTree>
    <p:extLst>
      <p:ext uri="{BB962C8B-B14F-4D97-AF65-F5344CB8AC3E}">
        <p14:creationId xmlns:p14="http://schemas.microsoft.com/office/powerpoint/2010/main" val="2542450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22" y="0"/>
            <a:ext cx="10515600" cy="1325563"/>
          </a:xfrm>
        </p:spPr>
        <p:txBody>
          <a:bodyPr/>
          <a:lstStyle/>
          <a:p>
            <a:r>
              <a:rPr lang="en-US" b="1" dirty="0" smtClean="0"/>
              <a:t>Mechanism </a:t>
            </a:r>
            <a:endParaRPr lang="en-US" dirty="0"/>
          </a:p>
        </p:txBody>
      </p:sp>
      <p:sp>
        <p:nvSpPr>
          <p:cNvPr id="3" name="Content Placeholder 2"/>
          <p:cNvSpPr>
            <a:spLocks noGrp="1"/>
          </p:cNvSpPr>
          <p:nvPr>
            <p:ph idx="1"/>
          </p:nvPr>
        </p:nvSpPr>
        <p:spPr>
          <a:xfrm>
            <a:off x="433252" y="1146357"/>
            <a:ext cx="10515600" cy="4351338"/>
          </a:xfrm>
        </p:spPr>
        <p:txBody>
          <a:bodyPr>
            <a:normAutofit fontScale="92500"/>
          </a:bodyPr>
          <a:lstStyle/>
          <a:p>
            <a:r>
              <a:rPr lang="en-US" dirty="0" smtClean="0"/>
              <a:t>Most common cause of Severe </a:t>
            </a:r>
            <a:r>
              <a:rPr lang="en-US" dirty="0"/>
              <a:t>injuries </a:t>
            </a:r>
            <a:r>
              <a:rPr lang="en-US" dirty="0" smtClean="0"/>
              <a:t>is motor </a:t>
            </a:r>
            <a:r>
              <a:rPr lang="en-US" dirty="0"/>
              <a:t>vehicle </a:t>
            </a:r>
            <a:r>
              <a:rPr lang="en-US" dirty="0" smtClean="0"/>
              <a:t>collisions ( high energy) , followed by interpersonal </a:t>
            </a:r>
            <a:r>
              <a:rPr lang="en-US" dirty="0"/>
              <a:t>and domestic </a:t>
            </a:r>
            <a:r>
              <a:rPr lang="en-US" dirty="0" smtClean="0"/>
              <a:t>violence (low energy)  .</a:t>
            </a:r>
          </a:p>
          <a:p>
            <a:r>
              <a:rPr lang="en-US" dirty="0" smtClean="0"/>
              <a:t> </a:t>
            </a:r>
            <a:r>
              <a:rPr lang="en-US" dirty="0"/>
              <a:t>Sports like football, baseball, and hockey account for a high percentage of facial injuries among young adults </a:t>
            </a:r>
            <a:r>
              <a:rPr lang="en-US" dirty="0" smtClean="0"/>
              <a:t>.</a:t>
            </a:r>
          </a:p>
          <a:p>
            <a:r>
              <a:rPr lang="en-US" dirty="0" smtClean="0"/>
              <a:t>Other </a:t>
            </a:r>
            <a:r>
              <a:rPr lang="en-US" dirty="0"/>
              <a:t>mechanisms </a:t>
            </a:r>
            <a:r>
              <a:rPr lang="en-US" dirty="0" smtClean="0"/>
              <a:t>include:</a:t>
            </a:r>
          </a:p>
          <a:p>
            <a:r>
              <a:rPr lang="en-US" dirty="0" smtClean="0"/>
              <a:t> </a:t>
            </a:r>
            <a:r>
              <a:rPr lang="en-US" dirty="0"/>
              <a:t>falls, animal </a:t>
            </a:r>
            <a:r>
              <a:rPr lang="en-US" dirty="0" smtClean="0"/>
              <a:t>bites</a:t>
            </a:r>
          </a:p>
          <a:p>
            <a:r>
              <a:rPr lang="en-US" dirty="0" smtClean="0"/>
              <a:t>gunshot </a:t>
            </a:r>
            <a:r>
              <a:rPr lang="en-US" dirty="0"/>
              <a:t>wounds and other explosive </a:t>
            </a:r>
            <a:r>
              <a:rPr lang="en-US" dirty="0" smtClean="0"/>
              <a:t>devices . </a:t>
            </a:r>
          </a:p>
          <a:p>
            <a:pPr marL="0" indent="0">
              <a:buNone/>
            </a:pPr>
            <a:r>
              <a:rPr lang="en-US" dirty="0" smtClean="0"/>
              <a:t>Facial </a:t>
            </a:r>
            <a:r>
              <a:rPr lang="en-US" dirty="0"/>
              <a:t>trauma sustained from gunshot wounds or explosions is associated with greater morbidity and higher mortality rates </a:t>
            </a:r>
            <a:r>
              <a:rPr lang="en-US" dirty="0" smtClean="0"/>
              <a:t>. </a:t>
            </a:r>
            <a:r>
              <a:rPr lang="en-US" b="1" dirty="0"/>
              <a:t>Associated</a:t>
            </a:r>
            <a:r>
              <a:rPr lang="en-US" dirty="0"/>
              <a:t> head and cervical spine injuries are common in patients with significant facial trauma </a:t>
            </a:r>
            <a:r>
              <a:rPr lang="en-US" dirty="0" smtClean="0"/>
              <a:t>.</a:t>
            </a:r>
            <a:endParaRPr lang="en-US" dirty="0"/>
          </a:p>
          <a:p>
            <a:endParaRPr lang="en-US" dirty="0"/>
          </a:p>
        </p:txBody>
      </p:sp>
    </p:spTree>
    <p:extLst>
      <p:ext uri="{BB962C8B-B14F-4D97-AF65-F5344CB8AC3E}">
        <p14:creationId xmlns:p14="http://schemas.microsoft.com/office/powerpoint/2010/main" val="4047246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Spine </a:t>
            </a:r>
            <a:endParaRPr lang="en-US" dirty="0"/>
          </a:p>
        </p:txBody>
      </p:sp>
      <p:sp>
        <p:nvSpPr>
          <p:cNvPr id="3" name="Content Placeholder 2"/>
          <p:cNvSpPr>
            <a:spLocks noGrp="1"/>
          </p:cNvSpPr>
          <p:nvPr>
            <p:ph idx="1"/>
          </p:nvPr>
        </p:nvSpPr>
        <p:spPr>
          <a:xfrm>
            <a:off x="863600" y="1825625"/>
            <a:ext cx="10490200" cy="4351338"/>
          </a:xfrm>
        </p:spPr>
        <p:txBody>
          <a:bodyPr/>
          <a:lstStyle/>
          <a:p>
            <a:pPr marL="0" indent="0">
              <a:buNone/>
            </a:pPr>
            <a:r>
              <a:rPr lang="en-US" dirty="0"/>
              <a:t>The incidence of MFI–CSI ranges from </a:t>
            </a:r>
            <a:r>
              <a:rPr lang="en-US" b="1" dirty="0"/>
              <a:t>0.8 to 12% </a:t>
            </a:r>
            <a:endParaRPr lang="en-US" dirty="0"/>
          </a:p>
        </p:txBody>
      </p:sp>
      <p:pic>
        <p:nvPicPr>
          <p:cNvPr id="4" name="Picture 3"/>
          <p:cNvPicPr>
            <a:picLocks noChangeAspect="1"/>
          </p:cNvPicPr>
          <p:nvPr/>
        </p:nvPicPr>
        <p:blipFill>
          <a:blip r:embed="rId2"/>
          <a:stretch>
            <a:fillRect/>
          </a:stretch>
        </p:blipFill>
        <p:spPr>
          <a:xfrm>
            <a:off x="7163367" y="2638698"/>
            <a:ext cx="4655934" cy="4052026"/>
          </a:xfrm>
          <a:prstGeom prst="rect">
            <a:avLst/>
          </a:prstGeom>
        </p:spPr>
      </p:pic>
    </p:spTree>
    <p:extLst>
      <p:ext uri="{BB962C8B-B14F-4D97-AF65-F5344CB8AC3E}">
        <p14:creationId xmlns:p14="http://schemas.microsoft.com/office/powerpoint/2010/main" val="1157304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FF1E34-E6E0-46B2-8B42-6312AB85671B}"/>
              </a:ext>
            </a:extLst>
          </p:cNvPr>
          <p:cNvSpPr/>
          <p:nvPr/>
        </p:nvSpPr>
        <p:spPr>
          <a:xfrm>
            <a:off x="2116584" y="1275245"/>
            <a:ext cx="4516814" cy="523220"/>
          </a:xfrm>
          <a:prstGeom prst="rect">
            <a:avLst/>
          </a:prstGeom>
        </p:spPr>
        <p:txBody>
          <a:bodyPr wrap="none">
            <a:spAutoFit/>
          </a:bodyPr>
          <a:lstStyle/>
          <a:p>
            <a:r>
              <a:rPr lang="en-US" altLang="en-US" sz="2800" b="1" dirty="0"/>
              <a:t>*Control of severe bleeding: </a:t>
            </a:r>
            <a:endParaRPr lang="en-US" sz="2800" b="1" dirty="0"/>
          </a:p>
        </p:txBody>
      </p:sp>
      <p:pic>
        <p:nvPicPr>
          <p:cNvPr id="3" name="Picture 2" descr="http://t0.gstatic.com/images?q=tbn:ANd9GcTvVS2XFTR4hISY8ZcrWfVxNfApYjkaErUjiyJpKIjFlr9_vkI&amp;t=1&amp;usg=__Aes2_--WbP3ciOy5EUKYKvfllkI=">
            <a:extLst>
              <a:ext uri="{FF2B5EF4-FFF2-40B4-BE49-F238E27FC236}">
                <a16:creationId xmlns:a16="http://schemas.microsoft.com/office/drawing/2014/main" id="{126B55B7-D9AB-469A-9DF2-100B3A177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429" y="868845"/>
            <a:ext cx="3033220" cy="4755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88B938C-9DAA-4090-8D4C-5D4E2071F25F}"/>
              </a:ext>
            </a:extLst>
          </p:cNvPr>
          <p:cNvSpPr/>
          <p:nvPr/>
        </p:nvSpPr>
        <p:spPr>
          <a:xfrm>
            <a:off x="2116584" y="2204864"/>
            <a:ext cx="5182820" cy="3046988"/>
          </a:xfrm>
          <a:prstGeom prst="rect">
            <a:avLst/>
          </a:prstGeom>
        </p:spPr>
        <p:txBody>
          <a:bodyPr wrap="square">
            <a:spAutoFit/>
          </a:bodyPr>
          <a:lstStyle/>
          <a:p>
            <a:pPr>
              <a:buFont typeface="Wingdings" panose="05000000000000000000" pitchFamily="2" charset="2"/>
              <a:buNone/>
            </a:pPr>
            <a:r>
              <a:rPr lang="en-US" altLang="en-US" sz="2400" dirty="0"/>
              <a:t>1- local pressure with </a:t>
            </a:r>
            <a:r>
              <a:rPr lang="en-US" altLang="en-US" sz="2400" dirty="0" smtClean="0"/>
              <a:t>dressing</a:t>
            </a:r>
            <a:r>
              <a:rPr lang="ar-JO" altLang="en-US" sz="2400" dirty="0" smtClean="0"/>
              <a:t>    </a:t>
            </a:r>
          </a:p>
          <a:p>
            <a:pPr>
              <a:buFont typeface="Wingdings" panose="05000000000000000000" pitchFamily="2" charset="2"/>
              <a:buNone/>
            </a:pPr>
            <a:r>
              <a:rPr lang="en-US" altLang="en-US" sz="2400" dirty="0" smtClean="0"/>
              <a:t>90% </a:t>
            </a:r>
            <a:r>
              <a:rPr lang="en-US" altLang="en-US" sz="2400" dirty="0"/>
              <a:t>its successful </a:t>
            </a:r>
            <a:endParaRPr lang="en-US" altLang="en-US" sz="2400" dirty="0"/>
          </a:p>
          <a:p>
            <a:pPr>
              <a:buFont typeface="Wingdings" panose="05000000000000000000" pitchFamily="2" charset="2"/>
              <a:buNone/>
            </a:pPr>
            <a:r>
              <a:rPr lang="en-US" altLang="en-US" sz="2400" dirty="0"/>
              <a:t>2- clamping and ligation blood vessels</a:t>
            </a:r>
          </a:p>
          <a:p>
            <a:r>
              <a:rPr lang="en-US" altLang="en-US" sz="2400" dirty="0"/>
              <a:t>3- approximation of the wound edges.</a:t>
            </a:r>
          </a:p>
          <a:p>
            <a:pPr>
              <a:buFont typeface="Wingdings" panose="05000000000000000000" pitchFamily="2" charset="2"/>
              <a:buNone/>
            </a:pPr>
            <a:r>
              <a:rPr lang="en-US" altLang="en-US" sz="2400" dirty="0"/>
              <a:t>4- packing of nasal cavity.</a:t>
            </a:r>
          </a:p>
          <a:p>
            <a:r>
              <a:rPr lang="en-US" altLang="en-US" sz="2400" dirty="0"/>
              <a:t>5- packing wounds with gauze or haemostatic material.</a:t>
            </a:r>
          </a:p>
          <a:p>
            <a:pPr>
              <a:buFont typeface="Wingdings" panose="05000000000000000000" pitchFamily="2" charset="2"/>
              <a:buNone/>
            </a:pPr>
            <a:r>
              <a:rPr lang="en-US" altLang="en-US" sz="2400" dirty="0"/>
              <a:t>6- blood replacement if indicated.</a:t>
            </a:r>
          </a:p>
        </p:txBody>
      </p:sp>
      <p:sp>
        <p:nvSpPr>
          <p:cNvPr id="5" name="TextBox 4"/>
          <p:cNvSpPr txBox="1"/>
          <p:nvPr/>
        </p:nvSpPr>
        <p:spPr>
          <a:xfrm>
            <a:off x="444137" y="391886"/>
            <a:ext cx="2756263" cy="584775"/>
          </a:xfrm>
          <a:prstGeom prst="rect">
            <a:avLst/>
          </a:prstGeom>
          <a:noFill/>
        </p:spPr>
        <p:txBody>
          <a:bodyPr wrap="square" rtlCol="0">
            <a:spAutoFit/>
          </a:bodyPr>
          <a:lstStyle/>
          <a:p>
            <a:r>
              <a:rPr lang="en-US" sz="3200" dirty="0" smtClean="0"/>
              <a:t>Circulation</a:t>
            </a:r>
            <a:r>
              <a:rPr lang="en-US" dirty="0" smtClean="0"/>
              <a:t> </a:t>
            </a:r>
            <a:endParaRPr lang="en-US" dirty="0"/>
          </a:p>
        </p:txBody>
      </p:sp>
      <p:sp>
        <p:nvSpPr>
          <p:cNvPr id="6" name="Rectangle 5"/>
          <p:cNvSpPr/>
          <p:nvPr/>
        </p:nvSpPr>
        <p:spPr>
          <a:xfrm>
            <a:off x="1008185" y="5295209"/>
            <a:ext cx="6096000" cy="646331"/>
          </a:xfrm>
          <a:prstGeom prst="rect">
            <a:avLst/>
          </a:prstGeom>
        </p:spPr>
        <p:txBody>
          <a:bodyPr>
            <a:spAutoFit/>
          </a:bodyPr>
          <a:lstStyle/>
          <a:p>
            <a:r>
              <a:rPr lang="en-US" dirty="0"/>
              <a:t>Massive, uncontrollable bleeding from facial fractures </a:t>
            </a:r>
            <a:r>
              <a:rPr lang="en-US" b="1" dirty="0"/>
              <a:t>occurs rarely </a:t>
            </a:r>
            <a:r>
              <a:rPr lang="en-US" dirty="0" smtClean="0"/>
              <a:t>.</a:t>
            </a:r>
            <a:endParaRPr lang="en-US" dirty="0"/>
          </a:p>
        </p:txBody>
      </p:sp>
    </p:spTree>
    <p:extLst>
      <p:ext uri="{BB962C8B-B14F-4D97-AF65-F5344CB8AC3E}">
        <p14:creationId xmlns:p14="http://schemas.microsoft.com/office/powerpoint/2010/main" val="4224379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 </a:t>
            </a:r>
            <a:endParaRPr lang="en-US" dirty="0"/>
          </a:p>
        </p:txBody>
      </p:sp>
      <p:sp>
        <p:nvSpPr>
          <p:cNvPr id="3" name="Content Placeholder 2"/>
          <p:cNvSpPr>
            <a:spLocks noGrp="1"/>
          </p:cNvSpPr>
          <p:nvPr>
            <p:ph idx="1"/>
          </p:nvPr>
        </p:nvSpPr>
        <p:spPr/>
        <p:txBody>
          <a:bodyPr/>
          <a:lstStyle/>
          <a:p>
            <a:r>
              <a:rPr lang="en-US" dirty="0" smtClean="0"/>
              <a:t>Alert ? Verbal and painful stimuli ? Unresponsiveness ?</a:t>
            </a:r>
          </a:p>
          <a:p>
            <a:pPr fontAlgn="base"/>
            <a:r>
              <a:rPr lang="en-US" dirty="0" smtClean="0"/>
              <a:t>  </a:t>
            </a:r>
            <a:r>
              <a:rPr lang="en-US" dirty="0"/>
              <a:t>Pupil symmetry and reaction to </a:t>
            </a:r>
            <a:r>
              <a:rPr lang="en-US" dirty="0" smtClean="0"/>
              <a:t>light</a:t>
            </a:r>
          </a:p>
          <a:p>
            <a:r>
              <a:rPr lang="en-US" dirty="0" smtClean="0"/>
              <a:t>Cranial nerve examination   ( </a:t>
            </a:r>
            <a:r>
              <a:rPr lang="en-US" b="1" dirty="0" smtClean="0"/>
              <a:t>motor and sensory assessment of </a:t>
            </a:r>
            <a:r>
              <a:rPr lang="en-US" b="1" dirty="0" smtClean="0"/>
              <a:t>trigeminal and motor assessment of facial</a:t>
            </a:r>
            <a:r>
              <a:rPr lang="en-US" dirty="0" smtClean="0"/>
              <a:t>) </a:t>
            </a:r>
            <a:endParaRPr lang="en-US" dirty="0"/>
          </a:p>
        </p:txBody>
      </p:sp>
    </p:spTree>
    <p:extLst>
      <p:ext uri="{BB962C8B-B14F-4D97-AF65-F5344CB8AC3E}">
        <p14:creationId xmlns:p14="http://schemas.microsoft.com/office/powerpoint/2010/main" val="978604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922" y="-120850"/>
            <a:ext cx="8229600" cy="1143000"/>
          </a:xfrm>
        </p:spPr>
        <p:txBody>
          <a:bodyPr>
            <a:normAutofit/>
          </a:bodyPr>
          <a:lstStyle/>
          <a:p>
            <a:r>
              <a:rPr lang="en-US" sz="4800" b="1" dirty="0" smtClean="0">
                <a:effectLst>
                  <a:outerShdw blurRad="38100" dist="38100" dir="2700000" algn="tl">
                    <a:srgbClr val="000000">
                      <a:alpha val="43137"/>
                    </a:srgbClr>
                  </a:outerShdw>
                </a:effectLst>
              </a:rPr>
              <a:t>General examination </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31146" y="680866"/>
            <a:ext cx="10205777" cy="4525963"/>
          </a:xfrm>
        </p:spPr>
        <p:txBody>
          <a:bodyPr>
            <a:noAutofit/>
          </a:bodyPr>
          <a:lstStyle/>
          <a:p>
            <a:pPr marL="0" indent="0">
              <a:buNone/>
            </a:pPr>
            <a:r>
              <a:rPr lang="en-US" sz="2000" b="1" dirty="0" smtClean="0">
                <a:effectLst>
                  <a:outerShdw blurRad="38100" dist="38100" dir="2700000" algn="tl">
                    <a:srgbClr val="000000">
                      <a:alpha val="43137"/>
                    </a:srgbClr>
                  </a:outerShdw>
                </a:effectLst>
              </a:rPr>
              <a:t>*Inspection</a:t>
            </a:r>
            <a:r>
              <a:rPr lang="en-US" sz="2000" dirty="0" smtClean="0">
                <a:effectLst>
                  <a:outerShdw blurRad="38100" dist="38100" dir="2700000" algn="tl">
                    <a:srgbClr val="000000">
                      <a:alpha val="43137"/>
                    </a:srgbClr>
                  </a:outerShdw>
                </a:effectLst>
              </a:rPr>
              <a:t> </a:t>
            </a:r>
            <a:r>
              <a:rPr lang="en-US" sz="2000" dirty="0"/>
              <a:t>: </a:t>
            </a:r>
            <a:endParaRPr lang="en-US" sz="2000" dirty="0" smtClean="0"/>
          </a:p>
          <a:p>
            <a:pPr marL="0" indent="0">
              <a:buNone/>
            </a:pPr>
            <a:r>
              <a:rPr lang="en-US" sz="2000" dirty="0" smtClean="0"/>
              <a:t>1-face </a:t>
            </a:r>
            <a:r>
              <a:rPr lang="en-US" sz="2000" dirty="0"/>
              <a:t>asymmetry </a:t>
            </a:r>
            <a:endParaRPr lang="en-US" sz="2000" dirty="0" smtClean="0"/>
          </a:p>
          <a:p>
            <a:pPr marL="0" indent="0">
              <a:buNone/>
            </a:pPr>
            <a:r>
              <a:rPr lang="en-US" sz="2000" dirty="0" smtClean="0"/>
              <a:t>2- </a:t>
            </a:r>
            <a:r>
              <a:rPr lang="en-US" sz="2000" dirty="0"/>
              <a:t>open </a:t>
            </a:r>
            <a:r>
              <a:rPr lang="en-US" sz="2000" dirty="0" smtClean="0"/>
              <a:t>wounds </a:t>
            </a:r>
          </a:p>
          <a:p>
            <a:pPr marL="0" indent="0">
              <a:buNone/>
            </a:pPr>
            <a:r>
              <a:rPr lang="en-US" sz="2000" dirty="0" smtClean="0"/>
              <a:t>3-malocclusion  </a:t>
            </a:r>
            <a:endParaRPr lang="en-US" sz="2000" dirty="0"/>
          </a:p>
          <a:p>
            <a:pPr marL="0" indent="0">
              <a:buNone/>
            </a:pPr>
            <a:r>
              <a:rPr lang="en-US" sz="2000" dirty="0" smtClean="0"/>
              <a:t>4-Subtle </a:t>
            </a:r>
            <a:r>
              <a:rPr lang="en-US" sz="2000" dirty="0"/>
              <a:t>discrepancies </a:t>
            </a:r>
            <a:r>
              <a:rPr lang="en-US" sz="2000" dirty="0" smtClean="0"/>
              <a:t>for example: </a:t>
            </a:r>
            <a:r>
              <a:rPr lang="en-US" sz="2000" dirty="0"/>
              <a:t>differences in the relative positions of the eyeballs may lead to the diagnosis of </a:t>
            </a:r>
            <a:r>
              <a:rPr lang="en-US" sz="2000" u="sng" dirty="0"/>
              <a:t>orbital fractures</a:t>
            </a:r>
            <a:r>
              <a:rPr lang="en-US" sz="2000" dirty="0"/>
              <a:t>. </a:t>
            </a:r>
            <a:endParaRPr lang="en-US" sz="2000" dirty="0" smtClean="0"/>
          </a:p>
          <a:p>
            <a:pPr marL="0" indent="0">
              <a:buNone/>
            </a:pPr>
            <a:r>
              <a:rPr lang="en-US" sz="2000" b="1" dirty="0" smtClean="0">
                <a:effectLst>
                  <a:outerShdw blurRad="38100" dist="38100" dir="2700000" algn="tl">
                    <a:srgbClr val="000000">
                      <a:alpha val="43137"/>
                    </a:srgbClr>
                  </a:outerShdw>
                </a:effectLst>
              </a:rPr>
              <a:t>Orbital </a:t>
            </a:r>
            <a:r>
              <a:rPr lang="en-US" sz="2000" b="1" dirty="0">
                <a:effectLst>
                  <a:outerShdw blurRad="38100" dist="38100" dir="2700000" algn="tl">
                    <a:srgbClr val="000000">
                      <a:alpha val="43137"/>
                    </a:srgbClr>
                  </a:outerShdw>
                </a:effectLst>
              </a:rPr>
              <a:t>fractures </a:t>
            </a:r>
            <a:r>
              <a:rPr lang="en-US" sz="2000" dirty="0"/>
              <a:t>can </a:t>
            </a:r>
            <a:r>
              <a:rPr lang="en-US" sz="2000" dirty="0" smtClean="0"/>
              <a:t>cause:</a:t>
            </a:r>
          </a:p>
          <a:p>
            <a:pPr marL="0" indent="0">
              <a:buNone/>
            </a:pPr>
            <a:r>
              <a:rPr lang="en-US" sz="2000" dirty="0" smtClean="0"/>
              <a:t>A- </a:t>
            </a:r>
            <a:r>
              <a:rPr lang="en-US" sz="2000" dirty="0" err="1">
                <a:solidFill>
                  <a:schemeClr val="accent1"/>
                </a:solidFill>
                <a:effectLst>
                  <a:outerShdw blurRad="38100" dist="38100" dir="2700000" algn="tl">
                    <a:srgbClr val="000000">
                      <a:alpha val="43137"/>
                    </a:srgbClr>
                  </a:outerShdw>
                </a:effectLst>
              </a:rPr>
              <a:t>E</a:t>
            </a:r>
            <a:r>
              <a:rPr lang="en-US" sz="2000" dirty="0" err="1" smtClean="0">
                <a:solidFill>
                  <a:schemeClr val="accent1"/>
                </a:solidFill>
                <a:effectLst>
                  <a:outerShdw blurRad="38100" dist="38100" dir="2700000" algn="tl">
                    <a:srgbClr val="000000">
                      <a:alpha val="43137"/>
                    </a:srgbClr>
                  </a:outerShdw>
                </a:effectLst>
              </a:rPr>
              <a:t>nophthalmos</a:t>
            </a:r>
            <a:r>
              <a:rPr lang="en-US" sz="2000" dirty="0" smtClean="0">
                <a:solidFill>
                  <a:schemeClr val="accent1"/>
                </a:solidFill>
                <a:effectLst>
                  <a:outerShdw blurRad="38100" dist="38100" dir="2700000" algn="tl">
                    <a:srgbClr val="000000">
                      <a:alpha val="43137"/>
                    </a:srgbClr>
                  </a:outerShdw>
                </a:effectLst>
              </a:rPr>
              <a:t> </a:t>
            </a:r>
            <a:r>
              <a:rPr lang="en-US" sz="2000" dirty="0"/>
              <a:t>(sunken eye due to fracture of the orbital floor) .</a:t>
            </a:r>
            <a:endParaRPr lang="en-US" sz="2000" dirty="0" smtClean="0"/>
          </a:p>
          <a:p>
            <a:pPr marL="0" indent="0">
              <a:buNone/>
            </a:pPr>
            <a:r>
              <a:rPr lang="en-US" sz="2000" dirty="0" smtClean="0"/>
              <a:t> B-</a:t>
            </a:r>
            <a:r>
              <a:rPr lang="en-US" sz="2000" dirty="0" err="1" smtClean="0">
                <a:solidFill>
                  <a:schemeClr val="accent1"/>
                </a:solidFill>
                <a:effectLst>
                  <a:outerShdw blurRad="38100" dist="38100" dir="2700000" algn="tl">
                    <a:srgbClr val="000000">
                      <a:alpha val="43137"/>
                    </a:srgbClr>
                  </a:outerShdw>
                </a:effectLst>
              </a:rPr>
              <a:t>Extraocular</a:t>
            </a:r>
            <a:r>
              <a:rPr lang="en-US" sz="2000" dirty="0" smtClean="0">
                <a:solidFill>
                  <a:schemeClr val="accent1"/>
                </a:solidFill>
                <a:effectLst>
                  <a:outerShdw blurRad="38100" dist="38100" dir="2700000" algn="tl">
                    <a:srgbClr val="000000">
                      <a:alpha val="43137"/>
                    </a:srgbClr>
                  </a:outerShdw>
                </a:effectLst>
              </a:rPr>
              <a:t> </a:t>
            </a:r>
            <a:r>
              <a:rPr lang="en-US" sz="2000" dirty="0">
                <a:solidFill>
                  <a:schemeClr val="accent1"/>
                </a:solidFill>
                <a:effectLst>
                  <a:outerShdw blurRad="38100" dist="38100" dir="2700000" algn="tl">
                    <a:srgbClr val="000000">
                      <a:alpha val="43137"/>
                    </a:srgbClr>
                  </a:outerShdw>
                </a:effectLst>
              </a:rPr>
              <a:t>muscle entrapment</a:t>
            </a:r>
            <a:r>
              <a:rPr lang="en-US" sz="2000" dirty="0"/>
              <a:t> (inability to move the eye properly) .</a:t>
            </a:r>
            <a:endParaRPr lang="en-US" sz="2000" dirty="0" smtClean="0"/>
          </a:p>
          <a:p>
            <a:pPr marL="0" indent="0">
              <a:buNone/>
            </a:pPr>
            <a:r>
              <a:rPr lang="en-US" sz="2000" dirty="0" smtClean="0"/>
              <a:t> C-</a:t>
            </a:r>
            <a:r>
              <a:rPr lang="en-US" sz="2000" dirty="0" smtClean="0">
                <a:solidFill>
                  <a:schemeClr val="accent1"/>
                </a:solidFill>
                <a:effectLst>
                  <a:outerShdw blurRad="38100" dist="38100" dir="2700000" algn="tl">
                    <a:srgbClr val="000000">
                      <a:alpha val="43137"/>
                    </a:srgbClr>
                  </a:outerShdw>
                </a:effectLst>
              </a:rPr>
              <a:t>Hypoesthesia</a:t>
            </a:r>
            <a:r>
              <a:rPr lang="en-US" sz="2000" dirty="0" smtClean="0">
                <a:effectLst>
                  <a:outerShdw blurRad="38100" dist="38100" dir="2700000" algn="tl">
                    <a:srgbClr val="000000">
                      <a:alpha val="43137"/>
                    </a:srgbClr>
                  </a:outerShdw>
                </a:effectLst>
              </a:rPr>
              <a:t> </a:t>
            </a:r>
            <a:r>
              <a:rPr lang="en-US" sz="2000" dirty="0" smtClean="0"/>
              <a:t>(</a:t>
            </a:r>
            <a:r>
              <a:rPr lang="en-US" sz="2000" dirty="0" smtClean="0">
                <a:effectLst>
                  <a:outerShdw blurRad="38100" dist="38100" dir="2700000" algn="tl">
                    <a:srgbClr val="000000">
                      <a:alpha val="43137"/>
                    </a:srgbClr>
                  </a:outerShdw>
                </a:effectLst>
              </a:rPr>
              <a:t> </a:t>
            </a:r>
            <a:r>
              <a:rPr lang="en-US" sz="2000" dirty="0"/>
              <a:t>from nerve </a:t>
            </a:r>
            <a:r>
              <a:rPr lang="en-US" sz="2000" dirty="0" smtClean="0"/>
              <a:t>entrapment</a:t>
            </a:r>
            <a:r>
              <a:rPr lang="en-US" sz="2000" dirty="0"/>
              <a:t> </a:t>
            </a:r>
            <a:r>
              <a:rPr lang="en-US" sz="2000" dirty="0" smtClean="0"/>
              <a:t>).</a:t>
            </a:r>
          </a:p>
          <a:p>
            <a:pPr marL="0" indent="0">
              <a:buNone/>
            </a:pPr>
            <a:r>
              <a:rPr lang="en-US" sz="2000" dirty="0" smtClean="0"/>
              <a:t> D-</a:t>
            </a:r>
            <a:r>
              <a:rPr lang="en-US" sz="2000" dirty="0" smtClean="0">
                <a:solidFill>
                  <a:schemeClr val="accent1"/>
                </a:solidFill>
                <a:effectLst>
                  <a:outerShdw blurRad="38100" dist="38100" dir="2700000" algn="tl">
                    <a:srgbClr val="000000">
                      <a:alpha val="43137"/>
                    </a:srgbClr>
                  </a:outerShdw>
                </a:effectLst>
              </a:rPr>
              <a:t>Exophthalmos</a:t>
            </a:r>
            <a:r>
              <a:rPr lang="en-US" sz="2000" dirty="0" smtClean="0">
                <a:effectLst>
                  <a:outerShdw blurRad="38100" dist="38100" dir="2700000" algn="tl">
                    <a:srgbClr val="000000">
                      <a:alpha val="43137"/>
                    </a:srgbClr>
                  </a:outerShdw>
                </a:effectLst>
              </a:rPr>
              <a:t> </a:t>
            </a:r>
            <a:r>
              <a:rPr lang="en-US" sz="2000" dirty="0"/>
              <a:t>(from </a:t>
            </a:r>
            <a:r>
              <a:rPr lang="en-US" sz="2000" dirty="0" err="1"/>
              <a:t>retrobulbar</a:t>
            </a:r>
            <a:r>
              <a:rPr lang="en-US" sz="2000" dirty="0"/>
              <a:t> hematoma) . </a:t>
            </a:r>
            <a:endParaRPr lang="en-US" sz="2000" dirty="0" smtClean="0"/>
          </a:p>
          <a:p>
            <a:pPr marL="0" indent="0">
              <a:buNone/>
            </a:pPr>
            <a:r>
              <a:rPr lang="en-US" sz="2000" dirty="0"/>
              <a:t>5-telecanthus : Increased </a:t>
            </a:r>
            <a:r>
              <a:rPr lang="en-US" sz="2000" dirty="0" err="1"/>
              <a:t>intercanthal</a:t>
            </a:r>
            <a:r>
              <a:rPr lang="en-US" sz="2000" dirty="0"/>
              <a:t> distance suggests the presence of a </a:t>
            </a:r>
            <a:r>
              <a:rPr lang="en-US" sz="2000" u="sng" dirty="0" err="1"/>
              <a:t>naso-orbito-ethmoid</a:t>
            </a:r>
            <a:r>
              <a:rPr lang="en-US" sz="2000" u="sng" dirty="0"/>
              <a:t> fracture ,</a:t>
            </a:r>
            <a:r>
              <a:rPr lang="en-US" sz="2000" dirty="0"/>
              <a:t> Other findings that may be present with a </a:t>
            </a:r>
            <a:r>
              <a:rPr lang="en-US" sz="2000" dirty="0" err="1"/>
              <a:t>naso-orbito-ethmoid</a:t>
            </a:r>
            <a:r>
              <a:rPr lang="en-US" sz="2000" dirty="0"/>
              <a:t> injury include nasal congestion or epistaxis.</a:t>
            </a:r>
          </a:p>
          <a:p>
            <a:pPr marL="0" indent="0">
              <a:buNone/>
            </a:pPr>
            <a:r>
              <a:rPr lang="en-US" sz="2000" b="1" dirty="0">
                <a:effectLst>
                  <a:outerShdw blurRad="38100" dist="38100" dir="2700000" algn="tl">
                    <a:srgbClr val="000000">
                      <a:alpha val="43137"/>
                    </a:srgbClr>
                  </a:outerShdw>
                </a:effectLst>
              </a:rPr>
              <a:t>*Palpation</a:t>
            </a:r>
            <a:r>
              <a:rPr lang="en-US" sz="2000" dirty="0">
                <a:effectLst>
                  <a:outerShdw blurRad="38100" dist="38100" dir="2700000" algn="tl">
                    <a:srgbClr val="000000">
                      <a:alpha val="43137"/>
                    </a:srgbClr>
                  </a:outerShdw>
                </a:effectLst>
              </a:rPr>
              <a:t> </a:t>
            </a:r>
            <a:r>
              <a:rPr lang="en-US" sz="2000" dirty="0"/>
              <a:t>: general palpation of all face looking for any asymmetry , step off , facial instability </a:t>
            </a:r>
          </a:p>
          <a:p>
            <a:pPr marL="0" indent="0">
              <a:buNone/>
            </a:pPr>
            <a:endParaRPr lang="en-US" sz="2000" dirty="0"/>
          </a:p>
          <a:p>
            <a:pPr marL="0" indent="0">
              <a:buNone/>
            </a:pPr>
            <a:endParaRPr lang="en-US" sz="2000" dirty="0"/>
          </a:p>
          <a:p>
            <a:pPr marL="0" indent="0">
              <a:buNone/>
            </a:pPr>
            <a:endParaRPr lang="en-US" sz="2000" dirty="0"/>
          </a:p>
        </p:txBody>
      </p:sp>
      <p:sp>
        <p:nvSpPr>
          <p:cNvPr id="5" name="TextBox 4"/>
          <p:cNvSpPr txBox="1"/>
          <p:nvPr/>
        </p:nvSpPr>
        <p:spPr>
          <a:xfrm flipH="1">
            <a:off x="9410792" y="882857"/>
            <a:ext cx="2663977" cy="461665"/>
          </a:xfrm>
          <a:prstGeom prst="rect">
            <a:avLst/>
          </a:prstGeom>
          <a:noFill/>
        </p:spPr>
        <p:txBody>
          <a:bodyPr wrap="square" rtlCol="1">
            <a:spAutoFit/>
          </a:bodyPr>
          <a:lstStyle/>
          <a:p>
            <a:r>
              <a:rPr lang="en-US" sz="2400" b="1" dirty="0" err="1" smtClean="0">
                <a:effectLst>
                  <a:outerShdw blurRad="38100" dist="38100" dir="2700000" algn="tl">
                    <a:srgbClr val="000000">
                      <a:alpha val="43137"/>
                    </a:srgbClr>
                  </a:outerShdw>
                </a:effectLst>
                <a:latin typeface="Algerian" pitchFamily="82" charset="0"/>
              </a:rPr>
              <a:t>Roa’a</a:t>
            </a:r>
            <a:r>
              <a:rPr lang="en-US" sz="2400" b="1" dirty="0" smtClean="0">
                <a:effectLst>
                  <a:outerShdw blurRad="38100" dist="38100" dir="2700000" algn="tl">
                    <a:srgbClr val="000000">
                      <a:alpha val="43137"/>
                    </a:srgbClr>
                  </a:outerShdw>
                </a:effectLst>
                <a:latin typeface="Algerian" pitchFamily="82" charset="0"/>
              </a:rPr>
              <a:t> </a:t>
            </a:r>
            <a:r>
              <a:rPr lang="en-US" sz="2400" b="1" dirty="0" err="1" smtClean="0">
                <a:effectLst>
                  <a:outerShdw blurRad="38100" dist="38100" dir="2700000" algn="tl">
                    <a:srgbClr val="000000">
                      <a:alpha val="43137"/>
                    </a:srgbClr>
                  </a:outerShdw>
                </a:effectLst>
                <a:latin typeface="Algerian" pitchFamily="82" charset="0"/>
              </a:rPr>
              <a:t>jaradat</a:t>
            </a:r>
            <a:r>
              <a:rPr lang="en-US" sz="2400" b="1" dirty="0" smtClean="0">
                <a:effectLst>
                  <a:outerShdw blurRad="38100" dist="38100" dir="2700000" algn="tl">
                    <a:srgbClr val="000000">
                      <a:alpha val="43137"/>
                    </a:srgbClr>
                  </a:outerShdw>
                </a:effectLst>
                <a:latin typeface="Algerian" pitchFamily="82" charset="0"/>
              </a:rPr>
              <a:t> </a:t>
            </a:r>
            <a:endParaRPr lang="ar-JO" sz="2400" b="1" dirty="0">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5661634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Examination of specific body parts</a:t>
            </a:r>
          </a:p>
        </p:txBody>
      </p:sp>
      <p:sp>
        <p:nvSpPr>
          <p:cNvPr id="3" name="Content Placeholder 2"/>
          <p:cNvSpPr>
            <a:spLocks noGrp="1"/>
          </p:cNvSpPr>
          <p:nvPr>
            <p:ph idx="1"/>
          </p:nvPr>
        </p:nvSpPr>
        <p:spPr>
          <a:xfrm>
            <a:off x="709246" y="1708395"/>
            <a:ext cx="10515600" cy="4351338"/>
          </a:xfrm>
        </p:spPr>
        <p:txBody>
          <a:bodyPr>
            <a:normAutofit lnSpcReduction="10000"/>
          </a:bodyPr>
          <a:lstStyle/>
          <a:p>
            <a:pPr marL="0" indent="0">
              <a:buNone/>
            </a:pPr>
            <a:r>
              <a:rPr lang="en-US" b="1" dirty="0">
                <a:solidFill>
                  <a:schemeClr val="accent1"/>
                </a:solidFill>
                <a:effectLst>
                  <a:outerShdw blurRad="38100" dist="38100" dir="2700000" algn="tl">
                    <a:srgbClr val="000000">
                      <a:alpha val="43137"/>
                    </a:srgbClr>
                  </a:outerShdw>
                </a:effectLst>
              </a:rPr>
              <a:t>Eyes</a:t>
            </a:r>
            <a:r>
              <a:rPr lang="en-US" b="1" dirty="0">
                <a:effectLst>
                  <a:outerShdw blurRad="38100" dist="38100" dir="2700000" algn="tl">
                    <a:srgbClr val="000000">
                      <a:alpha val="43137"/>
                    </a:srgbClr>
                  </a:outerShdw>
                </a:effectLst>
              </a:rPr>
              <a:t> </a:t>
            </a:r>
            <a:r>
              <a:rPr lang="en-US" b="1" dirty="0">
                <a:solidFill>
                  <a:schemeClr val="accent1"/>
                </a:solidFill>
                <a:effectLst>
                  <a:outerShdw blurRad="38100" dist="38100" dir="2700000" algn="tl">
                    <a:srgbClr val="000000">
                      <a:alpha val="43137"/>
                    </a:srgbClr>
                  </a:outerShdw>
                </a:effectLst>
              </a:rPr>
              <a:t>:</a:t>
            </a:r>
            <a:r>
              <a:rPr lang="en-US" dirty="0" smtClean="0"/>
              <a:t> 1-visual </a:t>
            </a:r>
            <a:r>
              <a:rPr lang="en-US" dirty="0"/>
              <a:t>acuity </a:t>
            </a:r>
            <a:endParaRPr lang="en-US" dirty="0" smtClean="0"/>
          </a:p>
          <a:p>
            <a:pPr marL="0" indent="0">
              <a:buNone/>
            </a:pPr>
            <a:r>
              <a:rPr lang="en-US" dirty="0" smtClean="0"/>
              <a:t>2- </a:t>
            </a:r>
            <a:r>
              <a:rPr lang="en-US" dirty="0" err="1" smtClean="0"/>
              <a:t>extraocular</a:t>
            </a:r>
            <a:r>
              <a:rPr lang="en-US" dirty="0" smtClean="0"/>
              <a:t> </a:t>
            </a:r>
            <a:r>
              <a:rPr lang="en-US" dirty="0"/>
              <a:t>movements </a:t>
            </a:r>
            <a:endParaRPr lang="en-US" dirty="0" smtClean="0"/>
          </a:p>
          <a:p>
            <a:pPr marL="0" indent="0">
              <a:buNone/>
            </a:pPr>
            <a:r>
              <a:rPr lang="en-US" dirty="0" smtClean="0"/>
              <a:t>3-close </a:t>
            </a:r>
            <a:r>
              <a:rPr lang="en-US" dirty="0"/>
              <a:t>inspection for signs of injury (</a:t>
            </a:r>
            <a:r>
              <a:rPr lang="en-US" dirty="0" err="1"/>
              <a:t>eg</a:t>
            </a:r>
            <a:r>
              <a:rPr lang="en-US" dirty="0"/>
              <a:t>, </a:t>
            </a:r>
            <a:r>
              <a:rPr lang="en-US" dirty="0">
                <a:effectLst>
                  <a:outerShdw blurRad="38100" dist="38100" dir="2700000" algn="tl">
                    <a:srgbClr val="000000">
                      <a:alpha val="43137"/>
                    </a:srgbClr>
                  </a:outerShdw>
                </a:effectLst>
              </a:rPr>
              <a:t>open globe, afferent pupillary defect, </a:t>
            </a:r>
            <a:r>
              <a:rPr lang="en-US" dirty="0" err="1">
                <a:effectLst>
                  <a:outerShdw blurRad="38100" dist="38100" dir="2700000" algn="tl">
                    <a:srgbClr val="000000">
                      <a:alpha val="43137"/>
                    </a:srgbClr>
                  </a:outerShdw>
                </a:effectLst>
              </a:rPr>
              <a:t>hyphema</a:t>
            </a:r>
            <a:r>
              <a:rPr lang="en-US" dirty="0">
                <a:effectLst>
                  <a:outerShdw blurRad="38100" dist="38100" dir="2700000" algn="tl">
                    <a:srgbClr val="000000">
                      <a:alpha val="43137"/>
                    </a:srgbClr>
                  </a:outerShdw>
                </a:effectLst>
              </a:rPr>
              <a:t>, corneal abrasion, orbital step-off</a:t>
            </a:r>
            <a:r>
              <a:rPr lang="en-US" dirty="0"/>
              <a:t>).</a:t>
            </a:r>
          </a:p>
          <a:p>
            <a:pPr marL="0" indent="0">
              <a:buNone/>
            </a:pPr>
            <a:r>
              <a:rPr lang="en-US" dirty="0"/>
              <a:t>Intraocular injuries take precedence over eyelid lacerations or </a:t>
            </a:r>
            <a:r>
              <a:rPr lang="en-US" dirty="0" err="1"/>
              <a:t>canalicular</a:t>
            </a:r>
            <a:r>
              <a:rPr lang="en-US" dirty="0"/>
              <a:t> injuries and should be evaluated emergently by an ophthalmologist</a:t>
            </a:r>
            <a:r>
              <a:rPr lang="en-US" dirty="0" smtClean="0"/>
              <a:t>.</a:t>
            </a:r>
          </a:p>
          <a:p>
            <a:pPr marL="0" indent="0">
              <a:buNone/>
            </a:pPr>
            <a:r>
              <a:rPr lang="en-US" dirty="0" smtClean="0"/>
              <a:t> </a:t>
            </a:r>
            <a:r>
              <a:rPr lang="en-US" dirty="0"/>
              <a:t>Lacerations involving the medial canthus or the medial third of the upper or lower eyelid raise suspicion for damage to the </a:t>
            </a:r>
            <a:r>
              <a:rPr lang="en-US" u="sng" dirty="0" err="1"/>
              <a:t>canalicular</a:t>
            </a:r>
            <a:r>
              <a:rPr lang="en-US" u="sng" dirty="0"/>
              <a:t> drainage system. </a:t>
            </a:r>
          </a:p>
        </p:txBody>
      </p:sp>
    </p:spTree>
    <p:extLst>
      <p:ext uri="{BB962C8B-B14F-4D97-AF65-F5344CB8AC3E}">
        <p14:creationId xmlns:p14="http://schemas.microsoft.com/office/powerpoint/2010/main" val="1368134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876" t="6402" r="1938" b="5333"/>
          <a:stretch/>
        </p:blipFill>
        <p:spPr>
          <a:xfrm>
            <a:off x="1" y="2866293"/>
            <a:ext cx="5462954" cy="39272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1" y="342872"/>
            <a:ext cx="5508665" cy="22156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469" y="656492"/>
            <a:ext cx="6261531" cy="6137031"/>
          </a:xfrm>
          <a:prstGeom prst="rect">
            <a:avLst/>
          </a:prstGeom>
        </p:spPr>
      </p:pic>
      <p:sp>
        <p:nvSpPr>
          <p:cNvPr id="3" name="Rectangle 2"/>
          <p:cNvSpPr/>
          <p:nvPr/>
        </p:nvSpPr>
        <p:spPr>
          <a:xfrm>
            <a:off x="7462907" y="158206"/>
            <a:ext cx="2447786" cy="369332"/>
          </a:xfrm>
          <a:prstGeom prst="rect">
            <a:avLst/>
          </a:prstGeom>
        </p:spPr>
        <p:txBody>
          <a:bodyPr wrap="none">
            <a:spAutoFit/>
          </a:bodyPr>
          <a:lstStyle/>
          <a:p>
            <a:r>
              <a:rPr lang="en-US" dirty="0">
                <a:effectLst>
                  <a:outerShdw blurRad="38100" dist="38100" dir="2700000" algn="tl">
                    <a:srgbClr val="000000">
                      <a:alpha val="43137"/>
                    </a:srgbClr>
                  </a:outerShdw>
                </a:effectLst>
              </a:rPr>
              <a:t>afferent pupillary defect</a:t>
            </a:r>
            <a:endParaRPr lang="ar-JO" dirty="0"/>
          </a:p>
        </p:txBody>
      </p:sp>
      <p:sp>
        <p:nvSpPr>
          <p:cNvPr id="4" name="Rectangle 3"/>
          <p:cNvSpPr/>
          <p:nvPr/>
        </p:nvSpPr>
        <p:spPr>
          <a:xfrm>
            <a:off x="2111757" y="2558534"/>
            <a:ext cx="1239442" cy="369332"/>
          </a:xfrm>
          <a:prstGeom prst="rect">
            <a:avLst/>
          </a:prstGeom>
        </p:spPr>
        <p:txBody>
          <a:bodyPr wrap="none">
            <a:spAutoFit/>
          </a:bodyPr>
          <a:lstStyle/>
          <a:p>
            <a:r>
              <a:rPr lang="en-US" dirty="0">
                <a:effectLst>
                  <a:outerShdw blurRad="38100" dist="38100" dir="2700000" algn="tl">
                    <a:srgbClr val="000000">
                      <a:alpha val="43137"/>
                    </a:srgbClr>
                  </a:outerShdw>
                </a:effectLst>
              </a:rPr>
              <a:t>open globe</a:t>
            </a:r>
            <a:endParaRPr lang="ar-JO" dirty="0"/>
          </a:p>
        </p:txBody>
      </p:sp>
      <p:sp>
        <p:nvSpPr>
          <p:cNvPr id="8" name="Rectangle 7"/>
          <p:cNvSpPr/>
          <p:nvPr/>
        </p:nvSpPr>
        <p:spPr>
          <a:xfrm>
            <a:off x="1022206" y="0"/>
            <a:ext cx="3129190" cy="369332"/>
          </a:xfrm>
          <a:prstGeom prst="rect">
            <a:avLst/>
          </a:prstGeom>
        </p:spPr>
        <p:txBody>
          <a:bodyPr wrap="none">
            <a:spAutoFit/>
          </a:bodyPr>
          <a:lstStyle/>
          <a:p>
            <a:r>
              <a:rPr lang="en-US" dirty="0" err="1" smtClean="0">
                <a:effectLst>
                  <a:outerShdw blurRad="38100" dist="38100" dir="2700000" algn="tl">
                    <a:srgbClr val="000000">
                      <a:alpha val="43137"/>
                    </a:srgbClr>
                  </a:outerShdw>
                </a:effectLst>
              </a:rPr>
              <a:t>Extraocular</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muscle entrapment</a:t>
            </a:r>
            <a:endParaRPr lang="ar-JO" dirty="0"/>
          </a:p>
        </p:txBody>
      </p:sp>
    </p:spTree>
    <p:extLst>
      <p:ext uri="{BB962C8B-B14F-4D97-AF65-F5344CB8AC3E}">
        <p14:creationId xmlns:p14="http://schemas.microsoft.com/office/powerpoint/2010/main" val="240017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2818" y="0"/>
            <a:ext cx="8485420" cy="350100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21" y="3717033"/>
            <a:ext cx="8608956" cy="3015967"/>
          </a:xfrm>
          <a:prstGeom prst="rect">
            <a:avLst/>
          </a:prstGeom>
        </p:spPr>
      </p:pic>
    </p:spTree>
    <p:extLst>
      <p:ext uri="{BB962C8B-B14F-4D97-AF65-F5344CB8AC3E}">
        <p14:creationId xmlns:p14="http://schemas.microsoft.com/office/powerpoint/2010/main" val="3026035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667" y="-20190"/>
            <a:ext cx="4639322" cy="66895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714" y="-225604"/>
            <a:ext cx="4485286" cy="6750948"/>
          </a:xfrm>
          <a:prstGeom prst="rect">
            <a:avLst/>
          </a:prstGeom>
        </p:spPr>
      </p:pic>
    </p:spTree>
    <p:extLst>
      <p:ext uri="{BB962C8B-B14F-4D97-AF65-F5344CB8AC3E}">
        <p14:creationId xmlns:p14="http://schemas.microsoft.com/office/powerpoint/2010/main" val="1021233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555" y="-127245"/>
            <a:ext cx="10515600" cy="1325563"/>
          </a:xfrm>
        </p:spPr>
        <p:txBody>
          <a:bodyPr/>
          <a:lstStyle/>
          <a:p>
            <a:r>
              <a:rPr lang="en-US" b="1" dirty="0" smtClean="0">
                <a:solidFill>
                  <a:schemeClr val="accent1"/>
                </a:solidFill>
                <a:effectLst>
                  <a:outerShdw blurRad="38100" dist="38100" dir="2700000" algn="tl">
                    <a:srgbClr val="000000">
                      <a:alpha val="43137"/>
                    </a:srgbClr>
                  </a:outerShdw>
                </a:effectLst>
              </a:rPr>
              <a:t>Nose </a:t>
            </a:r>
            <a:endParaRPr lang="en-US" dirty="0">
              <a:solidFill>
                <a:schemeClr val="accent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3415" y="1031631"/>
            <a:ext cx="7467599" cy="5603631"/>
          </a:xfrm>
        </p:spPr>
        <p:txBody>
          <a:bodyPr>
            <a:normAutofit lnSpcReduction="10000"/>
          </a:bodyPr>
          <a:lstStyle/>
          <a:p>
            <a:pPr marL="0" indent="0">
              <a:buNone/>
            </a:pPr>
            <a:r>
              <a:rPr lang="en-US" dirty="0" smtClean="0">
                <a:effectLst>
                  <a:outerShdw blurRad="38100" dist="38100" dir="2700000" algn="tl">
                    <a:srgbClr val="000000">
                      <a:alpha val="43137"/>
                    </a:srgbClr>
                  </a:outerShdw>
                </a:effectLst>
              </a:rPr>
              <a:t>*inspection</a:t>
            </a:r>
            <a:r>
              <a:rPr lang="en-US" dirty="0" smtClean="0"/>
              <a:t> (using </a:t>
            </a:r>
            <a:r>
              <a:rPr lang="en-US" dirty="0"/>
              <a:t>a nasal </a:t>
            </a:r>
            <a:r>
              <a:rPr lang="en-US" dirty="0" smtClean="0"/>
              <a:t>speculum) :</a:t>
            </a:r>
          </a:p>
          <a:p>
            <a:pPr marL="0" indent="0">
              <a:buNone/>
            </a:pPr>
            <a:r>
              <a:rPr lang="en-US" dirty="0" smtClean="0"/>
              <a:t> </a:t>
            </a:r>
            <a:r>
              <a:rPr lang="en-US" dirty="0"/>
              <a:t>1-rhinorrhea, which may represent a cerebrospinal fluid (CSF) leak.</a:t>
            </a:r>
            <a:endParaRPr lang="en-US" dirty="0" smtClean="0"/>
          </a:p>
          <a:p>
            <a:pPr marL="0" indent="0">
              <a:buNone/>
            </a:pPr>
            <a:r>
              <a:rPr lang="en-US" dirty="0" smtClean="0"/>
              <a:t> 2- </a:t>
            </a:r>
            <a:r>
              <a:rPr lang="en-US" dirty="0" err="1" smtClean="0"/>
              <a:t>septal</a:t>
            </a:r>
            <a:r>
              <a:rPr lang="en-US" dirty="0"/>
              <a:t> </a:t>
            </a:r>
            <a:r>
              <a:rPr lang="en-US" dirty="0" smtClean="0"/>
              <a:t>hematoma( </a:t>
            </a:r>
            <a:r>
              <a:rPr lang="en-US" dirty="0"/>
              <a:t>signs of </a:t>
            </a:r>
            <a:r>
              <a:rPr lang="en-US" dirty="0" smtClean="0"/>
              <a:t>trauma) </a:t>
            </a:r>
            <a:r>
              <a:rPr lang="en-US" dirty="0"/>
              <a:t>, </a:t>
            </a:r>
            <a:r>
              <a:rPr lang="en-US" dirty="0" smtClean="0"/>
              <a:t>appears </a:t>
            </a:r>
            <a:r>
              <a:rPr lang="en-US" dirty="0"/>
              <a:t>as a dark purple or bluish mass against the </a:t>
            </a:r>
            <a:r>
              <a:rPr lang="en-US" dirty="0" smtClean="0"/>
              <a:t>septum,  </a:t>
            </a:r>
            <a:r>
              <a:rPr lang="en-US" dirty="0"/>
              <a:t>They can be bilateral if blood dissects through a fracture of the nasal cartilage, and thus both nares should be examined </a:t>
            </a:r>
            <a:r>
              <a:rPr lang="en-US" dirty="0" smtClean="0"/>
              <a:t>closely</a:t>
            </a:r>
            <a:r>
              <a:rPr lang="en-US" dirty="0"/>
              <a:t> </a:t>
            </a:r>
            <a:r>
              <a:rPr lang="en-US" dirty="0" smtClean="0"/>
              <a:t>,which </a:t>
            </a:r>
            <a:r>
              <a:rPr lang="en-US" dirty="0"/>
              <a:t>requires urgent drainage </a:t>
            </a:r>
          </a:p>
          <a:p>
            <a:pPr marL="0" indent="0">
              <a:buNone/>
            </a:pPr>
            <a:r>
              <a:rPr lang="en-US" dirty="0">
                <a:effectLst>
                  <a:outerShdw blurRad="38100" dist="38100" dir="2700000" algn="tl">
                    <a:srgbClr val="000000">
                      <a:alpha val="43137"/>
                    </a:srgbClr>
                  </a:outerShdw>
                </a:effectLst>
              </a:rPr>
              <a:t>*Palpation</a:t>
            </a:r>
            <a:r>
              <a:rPr lang="en-US" dirty="0"/>
              <a:t> for </a:t>
            </a:r>
            <a:r>
              <a:rPr lang="en-US" dirty="0" smtClean="0"/>
              <a:t>:</a:t>
            </a:r>
          </a:p>
          <a:p>
            <a:pPr marL="0" indent="0">
              <a:buNone/>
            </a:pPr>
            <a:r>
              <a:rPr lang="en-US" dirty="0" smtClean="0"/>
              <a:t>1-tenderness</a:t>
            </a:r>
            <a:endParaRPr lang="en-US" dirty="0"/>
          </a:p>
          <a:p>
            <a:pPr marL="0" indent="0">
              <a:buNone/>
            </a:pPr>
            <a:r>
              <a:rPr lang="en-US" dirty="0"/>
              <a:t> 2- crepitus </a:t>
            </a:r>
          </a:p>
          <a:p>
            <a:pPr marL="0" indent="0">
              <a:buNone/>
            </a:pPr>
            <a:r>
              <a:rPr lang="en-US" dirty="0"/>
              <a:t>3- abnormal movement .</a:t>
            </a:r>
          </a:p>
          <a:p>
            <a:pPr marL="0" indent="0">
              <a:buNone/>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410"/>
          <a:stretch/>
        </p:blipFill>
        <p:spPr>
          <a:xfrm>
            <a:off x="7921103" y="2133600"/>
            <a:ext cx="4055331" cy="3796282"/>
          </a:xfrm>
          <a:prstGeom prst="rect">
            <a:avLst/>
          </a:prstGeom>
        </p:spPr>
      </p:pic>
    </p:spTree>
    <p:extLst>
      <p:ext uri="{BB962C8B-B14F-4D97-AF65-F5344CB8AC3E}">
        <p14:creationId xmlns:p14="http://schemas.microsoft.com/office/powerpoint/2010/main" val="4198695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004" y="0"/>
            <a:ext cx="7886700" cy="1325563"/>
          </a:xfrm>
        </p:spPr>
        <p:txBody>
          <a:bodyPr/>
          <a:lstStyle/>
          <a:p>
            <a:r>
              <a:rPr lang="en-US" b="1" dirty="0">
                <a:solidFill>
                  <a:schemeClr val="accent1"/>
                </a:solidFill>
                <a:effectLst>
                  <a:outerShdw blurRad="38100" dist="38100" dir="2700000" algn="tl">
                    <a:srgbClr val="000000">
                      <a:alpha val="43137"/>
                    </a:srgbClr>
                  </a:outerShdw>
                </a:effectLst>
              </a:rPr>
              <a:t>Midface</a:t>
            </a:r>
          </a:p>
        </p:txBody>
      </p:sp>
      <p:sp>
        <p:nvSpPr>
          <p:cNvPr id="3" name="Content Placeholder 2"/>
          <p:cNvSpPr>
            <a:spLocks noGrp="1"/>
          </p:cNvSpPr>
          <p:nvPr>
            <p:ph idx="1"/>
          </p:nvPr>
        </p:nvSpPr>
        <p:spPr>
          <a:xfrm>
            <a:off x="140677" y="938405"/>
            <a:ext cx="8850924" cy="5320620"/>
          </a:xfrm>
        </p:spPr>
        <p:txBody>
          <a:bodyPr>
            <a:normAutofit fontScale="70000" lnSpcReduction="20000"/>
          </a:bodyPr>
          <a:lstStyle/>
          <a:p>
            <a:pPr marL="0" indent="0">
              <a:buNone/>
            </a:pPr>
            <a:r>
              <a:rPr lang="en-US" dirty="0" smtClean="0"/>
              <a:t>Midface </a:t>
            </a:r>
            <a:r>
              <a:rPr lang="en-US" dirty="0"/>
              <a:t>fractures involving the </a:t>
            </a:r>
            <a:r>
              <a:rPr lang="en-US" dirty="0" err="1"/>
              <a:t>zygoma</a:t>
            </a:r>
            <a:r>
              <a:rPr lang="en-US" dirty="0"/>
              <a:t> may manifest </a:t>
            </a:r>
            <a:r>
              <a:rPr lang="en-US" dirty="0" smtClean="0"/>
              <a:t>as:</a:t>
            </a:r>
          </a:p>
          <a:p>
            <a:pPr marL="0" indent="0">
              <a:buNone/>
            </a:pPr>
            <a:r>
              <a:rPr lang="en-US" dirty="0" smtClean="0"/>
              <a:t>1- </a:t>
            </a:r>
            <a:r>
              <a:rPr lang="en-US" dirty="0"/>
              <a:t>a large contusion over the </a:t>
            </a:r>
            <a:r>
              <a:rPr lang="en-US" dirty="0" smtClean="0"/>
              <a:t>cheekbone </a:t>
            </a:r>
          </a:p>
          <a:p>
            <a:pPr marL="0" indent="0">
              <a:buNone/>
            </a:pPr>
            <a:r>
              <a:rPr lang="en-US" dirty="0" smtClean="0"/>
              <a:t>2- </a:t>
            </a:r>
            <a:r>
              <a:rPr lang="en-US" dirty="0" err="1" smtClean="0"/>
              <a:t>enophthalmos</a:t>
            </a:r>
            <a:r>
              <a:rPr lang="en-US" dirty="0" smtClean="0"/>
              <a:t> </a:t>
            </a:r>
          </a:p>
          <a:p>
            <a:pPr marL="0" indent="0">
              <a:buNone/>
            </a:pPr>
            <a:r>
              <a:rPr lang="en-US" dirty="0" smtClean="0"/>
              <a:t>3- </a:t>
            </a:r>
            <a:r>
              <a:rPr lang="en-US" dirty="0"/>
              <a:t>malocclusion of the upper teeth.</a:t>
            </a:r>
          </a:p>
          <a:p>
            <a:pPr marL="0" indent="0">
              <a:buNone/>
            </a:pPr>
            <a:r>
              <a:rPr lang="en-US" dirty="0"/>
              <a:t> </a:t>
            </a:r>
            <a:r>
              <a:rPr lang="en-US" dirty="0" err="1"/>
              <a:t>Anaesthesia</a:t>
            </a:r>
            <a:r>
              <a:rPr lang="en-US" dirty="0"/>
              <a:t> of the area supplied by the infraorbital nerve (ipsilateral lower eyelid, lateral nose, upper lip, anterior maxilla) is a subtle sign of an orbital floor fracture. Such patients may manifest periorbital ecchymosis and lose the ability to look up due to entrapment of the inferior rectus muscle.</a:t>
            </a:r>
          </a:p>
          <a:p>
            <a:pPr marL="0" indent="0">
              <a:buNone/>
            </a:pPr>
            <a:r>
              <a:rPr lang="en-US" dirty="0"/>
              <a:t>More forceful trauma can cause extensive fractures, creating midface instability. Assessment involves inspection, palpation, and manipulation </a:t>
            </a:r>
            <a:r>
              <a:rPr lang="en-US" dirty="0" smtClean="0"/>
              <a:t>. </a:t>
            </a:r>
            <a:r>
              <a:rPr lang="en-US" dirty="0"/>
              <a:t>To assess instability, grasp the superior anterior teeth (or alveolar ridge if teeth are absent) between the thumb and index finger and attempt to move the maxilla anteriorly and posteriorly, while stabilizing the patient's forehead with the opposite hand.</a:t>
            </a:r>
          </a:p>
          <a:p>
            <a:pPr marL="0" indent="0">
              <a:buNone/>
            </a:pPr>
            <a:r>
              <a:rPr lang="en-US" dirty="0"/>
              <a:t>Assessments of facial stability should be performed gently to minimize pain and avoid increased bleeding</a:t>
            </a:r>
            <a:r>
              <a:rPr lang="en-US" dirty="0" smtClean="0"/>
              <a:t>.</a:t>
            </a:r>
          </a:p>
          <a:p>
            <a:pPr marL="0" indent="0">
              <a:buNone/>
            </a:pPr>
            <a:r>
              <a:rPr lang="en-US" dirty="0" smtClean="0"/>
              <a:t>findings </a:t>
            </a:r>
            <a:r>
              <a:rPr lang="en-US" dirty="0"/>
              <a:t>present with </a:t>
            </a:r>
            <a:r>
              <a:rPr lang="en-US" b="1" dirty="0" err="1">
                <a:effectLst>
                  <a:outerShdw blurRad="38100" dist="38100" dir="2700000" algn="tl">
                    <a:srgbClr val="000000">
                      <a:alpha val="43137"/>
                    </a:srgbClr>
                  </a:outerShdw>
                </a:effectLst>
              </a:rPr>
              <a:t>naso-orbito-ethmoid</a:t>
            </a:r>
            <a:r>
              <a:rPr lang="en-US" b="1" dirty="0">
                <a:effectLst>
                  <a:outerShdw blurRad="38100" dist="38100" dir="2700000" algn="tl">
                    <a:srgbClr val="000000">
                      <a:alpha val="43137"/>
                    </a:srgbClr>
                  </a:outerShdw>
                </a:effectLst>
              </a:rPr>
              <a:t> injury </a:t>
            </a:r>
            <a:r>
              <a:rPr lang="en-US" b="1" dirty="0" smtClean="0">
                <a:effectLst>
                  <a:outerShdw blurRad="38100" dist="38100" dir="2700000" algn="tl">
                    <a:srgbClr val="000000">
                      <a:alpha val="43137"/>
                    </a:srgbClr>
                  </a:outerShdw>
                </a:effectLst>
              </a:rPr>
              <a:t>include</a:t>
            </a:r>
            <a:r>
              <a:rPr lang="en-US" dirty="0" smtClean="0"/>
              <a:t>:</a:t>
            </a:r>
          </a:p>
          <a:p>
            <a:pPr marL="0" indent="0">
              <a:buNone/>
            </a:pPr>
            <a:r>
              <a:rPr lang="en-US" dirty="0" smtClean="0"/>
              <a:t> </a:t>
            </a:r>
            <a:r>
              <a:rPr lang="en-US" dirty="0"/>
              <a:t>facial discrepancies or asymmetry (</a:t>
            </a:r>
            <a:r>
              <a:rPr lang="en-US" dirty="0" err="1"/>
              <a:t>eg</a:t>
            </a:r>
            <a:r>
              <a:rPr lang="en-US" dirty="0"/>
              <a:t>, </a:t>
            </a:r>
            <a:r>
              <a:rPr lang="en-US" dirty="0" err="1"/>
              <a:t>enophthalmos</a:t>
            </a:r>
            <a:r>
              <a:rPr lang="en-US" dirty="0"/>
              <a:t>, increased </a:t>
            </a:r>
            <a:r>
              <a:rPr lang="en-US" dirty="0" err="1"/>
              <a:t>intercanthal</a:t>
            </a:r>
            <a:r>
              <a:rPr lang="en-US" dirty="0"/>
              <a:t> distance), diplopia, nasal congestion or epistaxis, vision abnormalities, dizziness, and anosmia .</a:t>
            </a: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92"/>
          <a:stretch/>
        </p:blipFill>
        <p:spPr>
          <a:xfrm>
            <a:off x="8909538" y="3538542"/>
            <a:ext cx="3458308" cy="2704957"/>
          </a:xfrm>
          <a:prstGeom prst="rect">
            <a:avLst/>
          </a:prstGeom>
        </p:spPr>
      </p:pic>
    </p:spTree>
    <p:extLst>
      <p:ext uri="{BB962C8B-B14F-4D97-AF65-F5344CB8AC3E}">
        <p14:creationId xmlns:p14="http://schemas.microsoft.com/office/powerpoint/2010/main" val="2097774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CLASSIFICATION OF FACIAL INJURIES</a:t>
            </a:r>
            <a:endParaRPr lang="en-US" dirty="0"/>
          </a:p>
        </p:txBody>
      </p:sp>
      <p:sp>
        <p:nvSpPr>
          <p:cNvPr id="3" name="Content Placeholder 2"/>
          <p:cNvSpPr>
            <a:spLocks noGrp="1"/>
          </p:cNvSpPr>
          <p:nvPr>
            <p:ph idx="1"/>
          </p:nvPr>
        </p:nvSpPr>
        <p:spPr>
          <a:xfrm>
            <a:off x="838200" y="1325563"/>
            <a:ext cx="10515600" cy="4351338"/>
          </a:xfrm>
        </p:spPr>
        <p:txBody>
          <a:bodyPr>
            <a:normAutofit/>
          </a:bodyPr>
          <a:lstStyle/>
          <a:p>
            <a:pPr marL="514350" indent="-514350">
              <a:buFont typeface="+mj-lt"/>
              <a:buAutoNum type="arabicPeriod"/>
            </a:pPr>
            <a:r>
              <a:rPr lang="en-US" dirty="0" smtClean="0"/>
              <a:t>Bony injuries and fractures</a:t>
            </a:r>
          </a:p>
          <a:p>
            <a:pPr marL="0" indent="0">
              <a:buNone/>
            </a:pPr>
            <a:r>
              <a:rPr lang="en-US" dirty="0" smtClean="0"/>
              <a:t>The facial skeleton can be divided into thirds vertically: </a:t>
            </a:r>
          </a:p>
          <a:p>
            <a:pPr marL="0" indent="0">
              <a:buNone/>
            </a:pPr>
            <a:r>
              <a:rPr lang="en-US" dirty="0" smtClean="0"/>
              <a:t>● upper face (frontal bone); </a:t>
            </a:r>
          </a:p>
          <a:p>
            <a:pPr marL="0" indent="0">
              <a:buNone/>
            </a:pPr>
            <a:r>
              <a:rPr lang="en-US" dirty="0" smtClean="0"/>
              <a:t>● midface (</a:t>
            </a:r>
            <a:r>
              <a:rPr lang="en-US" dirty="0"/>
              <a:t>maxilla, </a:t>
            </a:r>
            <a:r>
              <a:rPr lang="en-US" dirty="0" err="1"/>
              <a:t>zygomas</a:t>
            </a:r>
            <a:r>
              <a:rPr lang="en-US" dirty="0"/>
              <a:t>, orbits, nose and </a:t>
            </a:r>
            <a:r>
              <a:rPr lang="en-US" dirty="0" err="1"/>
              <a:t>naso</a:t>
            </a:r>
            <a:r>
              <a:rPr lang="en-US" dirty="0"/>
              <a:t>-orbital ethmoidal complex</a:t>
            </a:r>
            <a:r>
              <a:rPr lang="en-US" dirty="0" smtClean="0"/>
              <a:t>); </a:t>
            </a:r>
          </a:p>
          <a:p>
            <a:pPr marL="0" indent="0">
              <a:buNone/>
            </a:pPr>
            <a:r>
              <a:rPr lang="en-US" dirty="0" smtClean="0"/>
              <a:t>● lower face (</a:t>
            </a:r>
            <a:r>
              <a:rPr lang="en-US" dirty="0"/>
              <a:t>the mandible</a:t>
            </a:r>
            <a:r>
              <a:rPr lang="en-US" dirty="0" smtClean="0"/>
              <a:t>).</a:t>
            </a:r>
          </a:p>
        </p:txBody>
      </p:sp>
      <p:pic>
        <p:nvPicPr>
          <p:cNvPr id="4" name="Picture 3"/>
          <p:cNvPicPr>
            <a:picLocks noChangeAspect="1"/>
          </p:cNvPicPr>
          <p:nvPr/>
        </p:nvPicPr>
        <p:blipFill>
          <a:blip r:embed="rId2"/>
          <a:stretch>
            <a:fillRect/>
          </a:stretch>
        </p:blipFill>
        <p:spPr>
          <a:xfrm>
            <a:off x="5795048" y="3999418"/>
            <a:ext cx="6266323" cy="2682622"/>
          </a:xfrm>
          <a:prstGeom prst="rect">
            <a:avLst/>
          </a:prstGeom>
        </p:spPr>
      </p:pic>
    </p:spTree>
    <p:extLst>
      <p:ext uri="{BB962C8B-B14F-4D97-AF65-F5344CB8AC3E}">
        <p14:creationId xmlns:p14="http://schemas.microsoft.com/office/powerpoint/2010/main" val="91567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43848" y="-1"/>
            <a:ext cx="9124152" cy="6741369"/>
          </a:xfrm>
          <a:prstGeom prst="rect">
            <a:avLst/>
          </a:prstGeom>
        </p:spPr>
      </p:pic>
    </p:spTree>
    <p:extLst>
      <p:ext uri="{BB962C8B-B14F-4D97-AF65-F5344CB8AC3E}">
        <p14:creationId xmlns:p14="http://schemas.microsoft.com/office/powerpoint/2010/main" val="35956038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3" y="188641"/>
            <a:ext cx="10855569" cy="5672897"/>
          </a:xfrm>
        </p:spPr>
        <p:txBody>
          <a:bodyPr>
            <a:noAutofit/>
          </a:bodyPr>
          <a:lstStyle/>
          <a:p>
            <a:pPr marL="0" indent="0">
              <a:buNone/>
            </a:pPr>
            <a:r>
              <a:rPr lang="en-US" sz="2400" b="1" dirty="0" smtClean="0">
                <a:solidFill>
                  <a:schemeClr val="accent1"/>
                </a:solidFill>
                <a:effectLst>
                  <a:outerShdw blurRad="38100" dist="38100" dir="2700000" algn="tl">
                    <a:srgbClr val="000000">
                      <a:alpha val="43137"/>
                    </a:srgbClr>
                  </a:outerShdw>
                </a:effectLst>
              </a:rPr>
              <a:t>Mouth</a:t>
            </a:r>
            <a:r>
              <a:rPr lang="en-US" sz="2400" b="1" dirty="0">
                <a:solidFill>
                  <a:schemeClr val="accent1"/>
                </a:solidFill>
                <a:effectLst>
                  <a:outerShdw blurRad="38100" dist="38100" dir="2700000" algn="tl">
                    <a:srgbClr val="000000">
                      <a:alpha val="43137"/>
                    </a:srgbClr>
                  </a:outerShdw>
                </a:effectLst>
              </a:rPr>
              <a:t>, maxilla, and mandible </a:t>
            </a:r>
            <a:endParaRPr lang="en-US" sz="2400" b="1" dirty="0" smtClean="0">
              <a:solidFill>
                <a:schemeClr val="accent1"/>
              </a:solidFill>
              <a:effectLst>
                <a:outerShdw blurRad="38100" dist="38100" dir="2700000" algn="tl">
                  <a:srgbClr val="000000">
                    <a:alpha val="43137"/>
                  </a:srgbClr>
                </a:outerShdw>
              </a:effectLst>
            </a:endParaRPr>
          </a:p>
          <a:p>
            <a:pPr marL="0" indent="0">
              <a:buNone/>
            </a:pPr>
            <a:r>
              <a:rPr lang="en-US" sz="1800" b="1" dirty="0" smtClean="0">
                <a:solidFill>
                  <a:schemeClr val="accent1"/>
                </a:solidFill>
                <a:effectLst>
                  <a:outerShdw blurRad="38100" dist="38100" dir="2700000" algn="tl">
                    <a:srgbClr val="000000">
                      <a:alpha val="43137"/>
                    </a:srgbClr>
                  </a:outerShdw>
                </a:effectLst>
              </a:rPr>
              <a:t> </a:t>
            </a:r>
            <a:r>
              <a:rPr lang="en-US" sz="1800" dirty="0"/>
              <a:t>Dysphonia or edema of the oropharynx suggests the presence of a significant </a:t>
            </a:r>
            <a:r>
              <a:rPr lang="en-US" sz="1800" u="sng" dirty="0"/>
              <a:t>hematoma or fracture</a:t>
            </a:r>
            <a:r>
              <a:rPr lang="en-US" sz="1800" dirty="0"/>
              <a:t>, and each is associated with an increased risk of airway compromise. </a:t>
            </a:r>
            <a:endParaRPr lang="en-US" sz="1800" dirty="0" smtClean="0"/>
          </a:p>
          <a:p>
            <a:pPr marL="0" indent="0">
              <a:buNone/>
            </a:pPr>
            <a:r>
              <a:rPr lang="en-US" sz="1800" dirty="0" smtClean="0"/>
              <a:t>Stridor </a:t>
            </a:r>
            <a:r>
              <a:rPr lang="en-US" sz="1800" dirty="0"/>
              <a:t>or drooling also suggests </a:t>
            </a:r>
            <a:r>
              <a:rPr lang="en-US" sz="1800" u="sng" dirty="0"/>
              <a:t>airway difficulty. </a:t>
            </a:r>
            <a:r>
              <a:rPr lang="en-US" sz="1800" dirty="0"/>
              <a:t>It is best to secure the airway early with endotracheal intubation if it is felt to be at risk of obstruction. </a:t>
            </a:r>
          </a:p>
          <a:p>
            <a:pPr marL="0" indent="0">
              <a:buNone/>
            </a:pPr>
            <a:r>
              <a:rPr lang="en-US" sz="1800" dirty="0" smtClean="0"/>
              <a:t>Thorough </a:t>
            </a:r>
            <a:r>
              <a:rPr lang="en-US" sz="1800" dirty="0"/>
              <a:t>inspection and palpation of the face and mouth may reveal signs of injury. Lacerations or a gap or step-off in the palate suggests a </a:t>
            </a:r>
            <a:r>
              <a:rPr lang="en-US" sz="2000" dirty="0">
                <a:effectLst>
                  <a:outerShdw blurRad="38100" dist="38100" dir="2700000" algn="tl">
                    <a:srgbClr val="000000">
                      <a:alpha val="43137"/>
                    </a:srgbClr>
                  </a:outerShdw>
                </a:effectLst>
              </a:rPr>
              <a:t>maxillary fracture</a:t>
            </a:r>
            <a:r>
              <a:rPr lang="en-US" sz="1800" dirty="0"/>
              <a:t>. A laceration or step-off at the upper alveolar ridge suggests </a:t>
            </a:r>
            <a:r>
              <a:rPr lang="en-US" sz="2000" b="1" dirty="0">
                <a:effectLst>
                  <a:outerShdw blurRad="38100" dist="38100" dir="2700000" algn="tl">
                    <a:srgbClr val="000000">
                      <a:alpha val="43137"/>
                    </a:srgbClr>
                  </a:outerShdw>
                </a:effectLst>
              </a:rPr>
              <a:t>a mid-face fracture</a:t>
            </a:r>
            <a:r>
              <a:rPr lang="en-US" sz="1800" dirty="0"/>
              <a:t>, while such injuries at the lower alveolar ridge suggest a </a:t>
            </a:r>
            <a:r>
              <a:rPr lang="en-US" sz="2000" b="1" dirty="0">
                <a:effectLst>
                  <a:outerShdw blurRad="38100" dist="38100" dir="2700000" algn="tl">
                    <a:srgbClr val="000000">
                      <a:alpha val="43137"/>
                    </a:srgbClr>
                  </a:outerShdw>
                </a:effectLst>
              </a:rPr>
              <a:t>mandible fracture</a:t>
            </a:r>
            <a:r>
              <a:rPr lang="en-US" sz="1800" dirty="0"/>
              <a:t>. Broken or loose teeth may be identified, as may tongue or lip lacerations. </a:t>
            </a:r>
          </a:p>
          <a:p>
            <a:pPr marL="0" indent="0">
              <a:buNone/>
            </a:pPr>
            <a:r>
              <a:rPr lang="en-US" sz="1800" dirty="0"/>
              <a:t> A mandible fracture may be present if the patient complains that mouth-opening is restricted or abnormal .Ecchymosis or swelling around the chin or </a:t>
            </a:r>
            <a:r>
              <a:rPr lang="en-US" sz="1800" dirty="0" err="1"/>
              <a:t>preauricular</a:t>
            </a:r>
            <a:r>
              <a:rPr lang="en-US" sz="1800" dirty="0"/>
              <a:t> area is associated with a mandible fracture, as is numbness of the chin or teeth that is present immediately following trauma. </a:t>
            </a:r>
            <a:endParaRPr lang="en-US" sz="1800" dirty="0" smtClean="0"/>
          </a:p>
        </p:txBody>
      </p:sp>
    </p:spTree>
    <p:extLst>
      <p:ext uri="{BB962C8B-B14F-4D97-AF65-F5344CB8AC3E}">
        <p14:creationId xmlns:p14="http://schemas.microsoft.com/office/powerpoint/2010/main" val="13506046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739" y="0"/>
            <a:ext cx="10515600" cy="1325563"/>
          </a:xfrm>
        </p:spPr>
        <p:txBody>
          <a:bodyPr/>
          <a:lstStyle/>
          <a:p>
            <a:r>
              <a:rPr lang="en-US" b="1" dirty="0" smtClean="0">
                <a:solidFill>
                  <a:schemeClr val="accent1"/>
                </a:solidFill>
                <a:effectLst>
                  <a:outerShdw blurRad="38100" dist="38100" dir="2700000" algn="tl">
                    <a:srgbClr val="000000">
                      <a:alpha val="43137"/>
                    </a:srgbClr>
                  </a:outerShdw>
                </a:effectLst>
              </a:rPr>
              <a:t>Ears </a:t>
            </a:r>
            <a:endParaRPr lang="en-US" b="1" dirty="0">
              <a:solidFill>
                <a:schemeClr val="accent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993285"/>
            <a:ext cx="8991600" cy="5243391"/>
          </a:xfrm>
        </p:spPr>
        <p:txBody>
          <a:bodyPr>
            <a:normAutofit fontScale="92500" lnSpcReduction="10000"/>
          </a:bodyPr>
          <a:lstStyle/>
          <a:p>
            <a:pPr marL="0" indent="0">
              <a:buNone/>
            </a:pPr>
            <a:r>
              <a:rPr lang="en-US" b="1" dirty="0" smtClean="0">
                <a:effectLst>
                  <a:outerShdw blurRad="38100" dist="38100" dir="2700000" algn="tl">
                    <a:srgbClr val="000000">
                      <a:alpha val="43137"/>
                    </a:srgbClr>
                  </a:outerShdw>
                </a:effectLst>
              </a:rPr>
              <a:t>*inspection</a:t>
            </a:r>
          </a:p>
          <a:p>
            <a:pPr marL="0" indent="0">
              <a:buNone/>
            </a:pPr>
            <a:r>
              <a:rPr lang="en-US" dirty="0" smtClean="0"/>
              <a:t>The </a:t>
            </a:r>
            <a:r>
              <a:rPr lang="en-US" dirty="0"/>
              <a:t>external ear is examined for </a:t>
            </a:r>
            <a:r>
              <a:rPr lang="en-US" dirty="0" smtClean="0"/>
              <a:t>:</a:t>
            </a:r>
          </a:p>
          <a:p>
            <a:pPr marL="0" indent="0">
              <a:buNone/>
            </a:pPr>
            <a:r>
              <a:rPr lang="en-US" dirty="0" smtClean="0"/>
              <a:t>1-lacerations</a:t>
            </a:r>
          </a:p>
          <a:p>
            <a:pPr marL="0" indent="0">
              <a:buNone/>
            </a:pPr>
            <a:r>
              <a:rPr lang="en-US" dirty="0" smtClean="0"/>
              <a:t> 2-hematomas</a:t>
            </a:r>
          </a:p>
          <a:p>
            <a:pPr marL="0" indent="0">
              <a:buNone/>
            </a:pPr>
            <a:r>
              <a:rPr lang="en-US" dirty="0" smtClean="0"/>
              <a:t>3- </a:t>
            </a:r>
            <a:r>
              <a:rPr lang="en-US" dirty="0" err="1"/>
              <a:t>Postauricular</a:t>
            </a:r>
            <a:r>
              <a:rPr lang="en-US" dirty="0"/>
              <a:t> ecchymosis (Battle sign),while highly suggestive of the presence of a basilar skull fracture, does not develop until two or more days following trauma.</a:t>
            </a:r>
          </a:p>
          <a:p>
            <a:pPr marL="0" indent="0">
              <a:buNone/>
            </a:pPr>
            <a:r>
              <a:rPr lang="en-US" dirty="0"/>
              <a:t>After examining the external ear, the clinician performs </a:t>
            </a:r>
            <a:r>
              <a:rPr lang="en-US" dirty="0" err="1"/>
              <a:t>otoscopy</a:t>
            </a:r>
            <a:r>
              <a:rPr lang="en-US" dirty="0"/>
              <a:t> to evaluate the integrity of the external canal and to look for </a:t>
            </a:r>
            <a:r>
              <a:rPr lang="en-US" dirty="0" err="1"/>
              <a:t>hemotympanum</a:t>
            </a:r>
            <a:r>
              <a:rPr lang="en-US" dirty="0"/>
              <a:t> and </a:t>
            </a:r>
            <a:r>
              <a:rPr lang="en-US" dirty="0" err="1"/>
              <a:t>otorrhea</a:t>
            </a:r>
            <a:r>
              <a:rPr lang="en-US" dirty="0"/>
              <a:t>. Clear fluid draining from the ear following trauma may be cerebrospinal fluid (CSF).To assess this, the clinician can place a drop of the fluid onto filter paper. A rapidly advancing "halo" or ring of clear fluid around red blood defines a positive test.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2899" y="3738741"/>
            <a:ext cx="3038899" cy="26864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899" y="530489"/>
            <a:ext cx="3219297" cy="2760682"/>
          </a:xfrm>
          <a:prstGeom prst="rect">
            <a:avLst/>
          </a:prstGeom>
        </p:spPr>
      </p:pic>
      <p:sp>
        <p:nvSpPr>
          <p:cNvPr id="6" name="Rectangle 5"/>
          <p:cNvSpPr/>
          <p:nvPr/>
        </p:nvSpPr>
        <p:spPr>
          <a:xfrm>
            <a:off x="10090785" y="143628"/>
            <a:ext cx="1163524" cy="369332"/>
          </a:xfrm>
          <a:prstGeom prst="rect">
            <a:avLst/>
          </a:prstGeom>
        </p:spPr>
        <p:txBody>
          <a:bodyPr wrap="none">
            <a:spAutoFit/>
          </a:bodyPr>
          <a:lstStyle/>
          <a:p>
            <a:r>
              <a:rPr lang="en-US" dirty="0"/>
              <a:t>Battle sign</a:t>
            </a:r>
            <a:endParaRPr lang="ar-JO" dirty="0"/>
          </a:p>
        </p:txBody>
      </p:sp>
      <p:sp>
        <p:nvSpPr>
          <p:cNvPr id="7" name="Rectangle 6"/>
          <p:cNvSpPr/>
          <p:nvPr/>
        </p:nvSpPr>
        <p:spPr>
          <a:xfrm>
            <a:off x="9928670" y="3291171"/>
            <a:ext cx="1806905" cy="369332"/>
          </a:xfrm>
          <a:prstGeom prst="rect">
            <a:avLst/>
          </a:prstGeom>
        </p:spPr>
        <p:txBody>
          <a:bodyPr wrap="none">
            <a:spAutoFit/>
          </a:bodyPr>
          <a:lstStyle/>
          <a:p>
            <a:r>
              <a:rPr lang="en-US" dirty="0" err="1"/>
              <a:t>hemotympanum</a:t>
            </a:r>
            <a:r>
              <a:rPr lang="en-US" dirty="0"/>
              <a:t> </a:t>
            </a:r>
            <a:endParaRPr lang="ar-JO" dirty="0"/>
          </a:p>
        </p:txBody>
      </p:sp>
    </p:spTree>
    <p:extLst>
      <p:ext uri="{BB962C8B-B14F-4D97-AF65-F5344CB8AC3E}">
        <p14:creationId xmlns:p14="http://schemas.microsoft.com/office/powerpoint/2010/main" val="1030346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b="1" dirty="0" smtClean="0">
                <a:effectLst>
                  <a:outerShdw blurRad="38100" dist="38100" dir="2700000" algn="tl">
                    <a:srgbClr val="000000">
                      <a:alpha val="43137"/>
                    </a:srgbClr>
                  </a:outerShdw>
                </a:effectLst>
              </a:rPr>
              <a:t>*</a:t>
            </a:r>
            <a:r>
              <a:rPr lang="en-US" b="1" dirty="0" err="1" smtClean="0">
                <a:effectLst>
                  <a:outerShdw blurRad="38100" dist="38100" dir="2700000" algn="tl">
                    <a:srgbClr val="000000">
                      <a:alpha val="43137"/>
                    </a:srgbClr>
                  </a:outerShdw>
                </a:effectLst>
              </a:rPr>
              <a:t>Palapation</a:t>
            </a:r>
            <a:r>
              <a:rPr lang="en-US" dirty="0" smtClean="0"/>
              <a:t>:</a:t>
            </a:r>
          </a:p>
          <a:p>
            <a:pPr marL="0" indent="0">
              <a:buNone/>
            </a:pPr>
            <a:r>
              <a:rPr lang="en-US" dirty="0" smtClean="0"/>
              <a:t> 1-palpates for  the </a:t>
            </a:r>
            <a:r>
              <a:rPr lang="en-US" dirty="0"/>
              <a:t>bony prominences of the </a:t>
            </a:r>
            <a:r>
              <a:rPr lang="en-US" dirty="0" smtClean="0"/>
              <a:t>face</a:t>
            </a:r>
          </a:p>
          <a:p>
            <a:pPr marL="0" indent="0">
              <a:buNone/>
            </a:pPr>
            <a:r>
              <a:rPr lang="en-US" dirty="0" smtClean="0"/>
              <a:t> 2-feeling </a:t>
            </a:r>
            <a:r>
              <a:rPr lang="en-US" dirty="0"/>
              <a:t>for focal </a:t>
            </a:r>
            <a:r>
              <a:rPr lang="en-US" dirty="0" smtClean="0"/>
              <a:t>tenderness</a:t>
            </a:r>
          </a:p>
          <a:p>
            <a:pPr marL="0" indent="0">
              <a:buNone/>
            </a:pPr>
            <a:r>
              <a:rPr lang="en-US" dirty="0" smtClean="0"/>
              <a:t>3-step- </a:t>
            </a:r>
            <a:r>
              <a:rPr lang="en-US" dirty="0"/>
              <a:t>off, </a:t>
            </a:r>
            <a:r>
              <a:rPr lang="en-US" dirty="0" smtClean="0"/>
              <a:t>crepitus</a:t>
            </a:r>
          </a:p>
          <a:p>
            <a:pPr marL="0" indent="0">
              <a:buNone/>
            </a:pPr>
            <a:r>
              <a:rPr lang="en-US" dirty="0" smtClean="0"/>
              <a:t>4-abnormal </a:t>
            </a:r>
            <a:r>
              <a:rPr lang="en-US" dirty="0"/>
              <a:t>motion.</a:t>
            </a:r>
          </a:p>
          <a:p>
            <a:pPr marL="0" indent="0">
              <a:buNone/>
            </a:pPr>
            <a:r>
              <a:rPr lang="en-US" dirty="0"/>
              <a:t>Both facial nerve motor function (CN VII) and sensation (CN V1, V2, V3) should be assessed carefully. </a:t>
            </a:r>
          </a:p>
        </p:txBody>
      </p:sp>
    </p:spTree>
    <p:extLst>
      <p:ext uri="{BB962C8B-B14F-4D97-AF65-F5344CB8AC3E}">
        <p14:creationId xmlns:p14="http://schemas.microsoft.com/office/powerpoint/2010/main" val="881547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i="1" dirty="0">
                <a:effectLst>
                  <a:outerShdw blurRad="38100" dist="38100" dir="2700000" algn="tl">
                    <a:srgbClr val="000000">
                      <a:alpha val="43137"/>
                    </a:srgbClr>
                  </a:outerShdw>
                </a:effectLst>
              </a:rPr>
              <a:t>DIAGNOSTIC IMAGING</a:t>
            </a:r>
            <a:endParaRPr lang="ar-JO" sz="8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1751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effectLst>
                  <a:outerShdw blurRad="38100" dist="38100" dir="2700000" algn="tl">
                    <a:srgbClr val="000000">
                      <a:alpha val="43137"/>
                    </a:srgbClr>
                  </a:outerShdw>
                </a:effectLst>
              </a:rPr>
              <a:t>Facial injury </a:t>
            </a:r>
            <a:endParaRPr lang="ar-JO" dirty="0">
              <a:solidFill>
                <a:schemeClr val="accent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en-US" dirty="0" smtClean="0"/>
              <a:t>The </a:t>
            </a:r>
            <a:r>
              <a:rPr lang="en-US" dirty="0"/>
              <a:t>choice of imaging for facial fractures depends upon </a:t>
            </a:r>
            <a:r>
              <a:rPr lang="en-US" dirty="0" smtClean="0"/>
              <a:t>the:</a:t>
            </a:r>
          </a:p>
          <a:p>
            <a:pPr marL="0" indent="0">
              <a:buNone/>
            </a:pPr>
            <a:r>
              <a:rPr lang="en-US" dirty="0" smtClean="0"/>
              <a:t>1- </a:t>
            </a:r>
            <a:r>
              <a:rPr lang="en-US" dirty="0"/>
              <a:t>patient's hemodynamic </a:t>
            </a:r>
            <a:r>
              <a:rPr lang="en-US" dirty="0" smtClean="0"/>
              <a:t>stability</a:t>
            </a:r>
          </a:p>
          <a:p>
            <a:pPr marL="0" indent="0">
              <a:buNone/>
            </a:pPr>
            <a:r>
              <a:rPr lang="en-US" dirty="0" smtClean="0"/>
              <a:t>2-ability </a:t>
            </a:r>
            <a:r>
              <a:rPr lang="en-US" dirty="0"/>
              <a:t>to </a:t>
            </a:r>
            <a:r>
              <a:rPr lang="en-US" dirty="0" smtClean="0"/>
              <a:t>cooperate   3-  </a:t>
            </a:r>
            <a:r>
              <a:rPr lang="en-US" dirty="0"/>
              <a:t>available resources. </a:t>
            </a:r>
            <a:endParaRPr lang="en-US" dirty="0" smtClean="0"/>
          </a:p>
          <a:p>
            <a:pPr marL="0" indent="0">
              <a:buNone/>
            </a:pPr>
            <a:r>
              <a:rPr lang="en-US" dirty="0" smtClean="0"/>
              <a:t>Visualization </a:t>
            </a:r>
            <a:r>
              <a:rPr lang="en-US" dirty="0"/>
              <a:t>of fractures among the complex curves of facial bones is </a:t>
            </a:r>
            <a:r>
              <a:rPr lang="en-US" b="1" dirty="0">
                <a:solidFill>
                  <a:srgbClr val="FF0000"/>
                </a:solidFill>
              </a:rPr>
              <a:t>best</a:t>
            </a:r>
            <a:r>
              <a:rPr lang="en-US" dirty="0"/>
              <a:t> achieved using </a:t>
            </a:r>
            <a:r>
              <a:rPr lang="en-US" b="1" dirty="0">
                <a:effectLst>
                  <a:outerShdw blurRad="38100" dist="38100" dir="2700000" algn="tl">
                    <a:srgbClr val="000000">
                      <a:alpha val="43137"/>
                    </a:srgbClr>
                  </a:outerShdw>
                </a:effectLst>
              </a:rPr>
              <a:t>computed tomography (CT</a:t>
            </a:r>
            <a:r>
              <a:rPr lang="en-US" b="1" dirty="0" smtClean="0">
                <a:effectLst>
                  <a:outerShdw blurRad="38100" dist="38100" dir="2700000" algn="tl">
                    <a:srgbClr val="000000">
                      <a:alpha val="43137"/>
                    </a:srgbClr>
                  </a:outerShdw>
                </a:effectLst>
              </a:rPr>
              <a:t>) </a:t>
            </a:r>
            <a:r>
              <a:rPr lang="en-US" dirty="0" smtClean="0"/>
              <a:t>.</a:t>
            </a:r>
            <a:endParaRPr lang="en-US" dirty="0" smtClean="0"/>
          </a:p>
        </p:txBody>
      </p:sp>
    </p:spTree>
    <p:extLst>
      <p:ext uri="{BB962C8B-B14F-4D97-AF65-F5344CB8AC3E}">
        <p14:creationId xmlns:p14="http://schemas.microsoft.com/office/powerpoint/2010/main" val="21398763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effectLst>
                  <a:outerShdw blurRad="38100" dist="38100" dir="2700000" algn="tl">
                    <a:srgbClr val="000000">
                      <a:alpha val="43137"/>
                    </a:srgbClr>
                  </a:outerShdw>
                </a:effectLst>
              </a:rPr>
              <a:t>Mandibular injury</a:t>
            </a:r>
            <a:endParaRPr lang="ar-JO" dirty="0">
              <a:solidFill>
                <a:schemeClr val="accent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en-US" dirty="0"/>
              <a:t>The U-shape of the mandible and the presence of adjacent bony structures make it impossible to isolate the mandible on a flat x-ray film. Therefore, simple radiographs of the mandible are less sensitive for detecting fractures than </a:t>
            </a:r>
            <a:r>
              <a:rPr lang="en-US" b="1" dirty="0"/>
              <a:t>panoramic radiographs </a:t>
            </a:r>
            <a:r>
              <a:rPr lang="en-US" dirty="0"/>
              <a:t>(</a:t>
            </a:r>
            <a:r>
              <a:rPr lang="en-US" dirty="0" err="1"/>
              <a:t>ie</a:t>
            </a:r>
            <a:r>
              <a:rPr lang="en-US" dirty="0"/>
              <a:t>, </a:t>
            </a:r>
            <a:r>
              <a:rPr lang="en-US" dirty="0" err="1"/>
              <a:t>Panorex</a:t>
            </a:r>
            <a:r>
              <a:rPr lang="en-US" dirty="0"/>
              <a:t>) and can miss fractures of the condyle. If available, </a:t>
            </a:r>
            <a:r>
              <a:rPr lang="en-US" dirty="0" err="1"/>
              <a:t>Panorex</a:t>
            </a:r>
            <a:r>
              <a:rPr lang="en-US" dirty="0"/>
              <a:t> imaging can be used for isolated mandibular fractures, dental fractures, or fractures of the alveolar ridge</a:t>
            </a:r>
            <a:r>
              <a:rPr lang="en-US" dirty="0" smtClean="0"/>
              <a:t>.</a:t>
            </a:r>
          </a:p>
          <a:p>
            <a:pPr marL="0" indent="0">
              <a:buNone/>
            </a:pPr>
            <a:r>
              <a:rPr lang="en-US" dirty="0" smtClean="0"/>
              <a:t> </a:t>
            </a:r>
            <a:r>
              <a:rPr lang="en-US" dirty="0"/>
              <a:t>CT accurately detects mandible fractures. A decision rule to reduce the need for imaging of suspected mandible fractures has been </a:t>
            </a:r>
            <a:r>
              <a:rPr lang="en-US" dirty="0" smtClean="0"/>
              <a:t>developed</a:t>
            </a:r>
          </a:p>
        </p:txBody>
      </p:sp>
    </p:spTree>
    <p:extLst>
      <p:ext uri="{BB962C8B-B14F-4D97-AF65-F5344CB8AC3E}">
        <p14:creationId xmlns:p14="http://schemas.microsoft.com/office/powerpoint/2010/main" val="641489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9260"/>
            <a:ext cx="9144000" cy="860425"/>
          </a:xfrm>
        </p:spPr>
        <p:txBody>
          <a:bodyPr>
            <a:normAutofit fontScale="90000"/>
          </a:bodyPr>
          <a:lstStyle/>
          <a:p>
            <a:r>
              <a:rPr lang="en-US" sz="4000" dirty="0">
                <a:sym typeface="+mn-ea"/>
              </a:rPr>
              <a:t>Mandible Fractures</a:t>
            </a:r>
            <a:r>
              <a:rPr lang="ar-JO" sz="4000" dirty="0"/>
              <a:t/>
            </a:r>
            <a:br>
              <a:rPr lang="ar-JO" sz="4000" dirty="0"/>
            </a:br>
            <a:endParaRPr lang="en-US" sz="4000" dirty="0"/>
          </a:p>
        </p:txBody>
      </p:sp>
      <p:sp>
        <p:nvSpPr>
          <p:cNvPr id="3" name="Subtitle 2"/>
          <p:cNvSpPr>
            <a:spLocks noGrp="1"/>
          </p:cNvSpPr>
          <p:nvPr>
            <p:ph type="subTitle" idx="1"/>
          </p:nvPr>
        </p:nvSpPr>
        <p:spPr>
          <a:xfrm>
            <a:off x="114935" y="861695"/>
            <a:ext cx="12077065" cy="1438275"/>
          </a:xfrm>
        </p:spPr>
        <p:txBody>
          <a:bodyPr>
            <a:noAutofit/>
          </a:bodyPr>
          <a:lstStyle/>
          <a:p>
            <a:pPr marL="0" lvl="1" indent="0" algn="l">
              <a:buNone/>
            </a:pPr>
            <a:r>
              <a:rPr lang="en-US" sz="2000" dirty="0">
                <a:sym typeface="+mn-ea"/>
              </a:rPr>
              <a:t>-Is the most frequently facial bone to be fractured , The mandible is like a pretzel: Difficult to break in only one location;look for second fracture(</a:t>
            </a:r>
            <a:r>
              <a:rPr lang="en-US" altLang="ar-JO" dirty="0">
                <a:sym typeface="+mn-ea"/>
              </a:rPr>
              <a:t>Multiple fractures are seen in greater than 50%)</a:t>
            </a:r>
            <a:endParaRPr lang="en-US" altLang="ar-JO" dirty="0"/>
          </a:p>
          <a:p>
            <a:pPr marL="0" lvl="1" indent="0" algn="l">
              <a:buNone/>
            </a:pPr>
            <a:r>
              <a:rPr lang="en-US" sz="2000" dirty="0">
                <a:sym typeface="+mn-ea"/>
              </a:rPr>
              <a:t> ,</a:t>
            </a:r>
            <a:r>
              <a:rPr lang="en-US" altLang="ar-JO" sz="2000" dirty="0">
                <a:sym typeface="+mn-ea"/>
              </a:rPr>
              <a:t>Associated cervical spine injuries – 0.2-6% ,</a:t>
            </a:r>
          </a:p>
          <a:p>
            <a:pPr marL="0" lvl="1" indent="0" algn="l">
              <a:buNone/>
            </a:pPr>
            <a:r>
              <a:rPr lang="en-US" altLang="ar-JO" sz="2000" dirty="0">
                <a:sym typeface="+mn-ea"/>
              </a:rPr>
              <a:t>- </a:t>
            </a:r>
            <a:r>
              <a:rPr lang="en-US" sz="2800" dirty="0">
                <a:solidFill>
                  <a:srgbClr val="FF0000"/>
                </a:solidFill>
                <a:latin typeface="Angsana New" panose="02020603050405020304" pitchFamily="18" charset="-34"/>
                <a:cs typeface="Angsana New" panose="02020603050405020304" pitchFamily="18" charset="-34"/>
                <a:sym typeface="+mn-ea"/>
              </a:rPr>
              <a:t>It is strong bone but has weak areas (thin at angle , slender neck of the mandibular condyle , and the junction between alveolar bone and basal mandibular bone )</a:t>
            </a:r>
            <a:endParaRPr lang="en-US" altLang="ar-JO" sz="2800" dirty="0">
              <a:solidFill>
                <a:srgbClr val="FF0000"/>
              </a:solidFill>
            </a:endParaRPr>
          </a:p>
          <a:p>
            <a:pPr marL="0" indent="0" algn="l">
              <a:buNone/>
            </a:pPr>
            <a:endParaRPr lang="en-US" sz="2800" dirty="0">
              <a:solidFill>
                <a:srgbClr val="FF0000"/>
              </a:solidFill>
            </a:endParaRPr>
          </a:p>
          <a:p>
            <a:pPr marL="0" indent="0">
              <a:buNone/>
            </a:pPr>
            <a:endParaRPr lang="en-US" sz="2000" dirty="0"/>
          </a:p>
          <a:p>
            <a:pPr marL="0" lvl="1" algn="l"/>
            <a:r>
              <a:rPr lang="en-US" sz="2000" dirty="0">
                <a:sym typeface="+mn-ea"/>
              </a:rPr>
              <a:t> </a:t>
            </a:r>
          </a:p>
          <a:p>
            <a:pPr marL="0" lvl="1" algn="l"/>
            <a:endParaRPr lang="en-US" sz="2000" dirty="0">
              <a:sym typeface="+mn-ea"/>
            </a:endParaRPr>
          </a:p>
        </p:txBody>
      </p:sp>
      <p:pic>
        <p:nvPicPr>
          <p:cNvPr id="5" name="Content Placeholder 3" descr="bd97cf00-b7d2-4c0f-9a54-bde2479e1f7a"/>
          <p:cNvPicPr>
            <a:picLocks noChangeAspect="1"/>
          </p:cNvPicPr>
          <p:nvPr/>
        </p:nvPicPr>
        <p:blipFill>
          <a:blip r:embed="rId2" cstate="print"/>
          <a:stretch>
            <a:fillRect/>
          </a:stretch>
        </p:blipFill>
        <p:spPr>
          <a:xfrm>
            <a:off x="895985" y="2299335"/>
            <a:ext cx="10059670" cy="4841875"/>
          </a:xfrm>
          <a:prstGeom prst="rect">
            <a:avLst/>
          </a:prstGeom>
        </p:spPr>
      </p:pic>
    </p:spTree>
    <p:extLst>
      <p:ext uri="{BB962C8B-B14F-4D97-AF65-F5344CB8AC3E}">
        <p14:creationId xmlns:p14="http://schemas.microsoft.com/office/powerpoint/2010/main" val="2122989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 y="365125"/>
            <a:ext cx="11174730" cy="1325880"/>
          </a:xfrm>
        </p:spPr>
        <p:txBody>
          <a:bodyPr>
            <a:normAutofit fontScale="90000"/>
          </a:bodyPr>
          <a:lstStyle/>
          <a:p>
            <a:pPr algn="l"/>
            <a:r>
              <a:rPr lang="en-US" sz="3110" b="1" dirty="0">
                <a:solidFill>
                  <a:srgbClr val="FF0000"/>
                </a:solidFill>
                <a:sym typeface="+mn-ea"/>
              </a:rPr>
              <a:t> Etiology :</a:t>
            </a:r>
            <a:br>
              <a:rPr lang="en-US" sz="3110" b="1" dirty="0">
                <a:solidFill>
                  <a:srgbClr val="FF0000"/>
                </a:solidFill>
                <a:sym typeface="+mn-ea"/>
              </a:rPr>
            </a:br>
            <a:r>
              <a:rPr lang="en-US" sz="3110" dirty="0">
                <a:sym typeface="+mn-ea"/>
              </a:rPr>
              <a:t/>
            </a:r>
            <a:br>
              <a:rPr lang="en-US" sz="3110" dirty="0">
                <a:sym typeface="+mn-ea"/>
              </a:rPr>
            </a:br>
            <a:r>
              <a:rPr lang="en-US" sz="3110" dirty="0">
                <a:sym typeface="+mn-ea"/>
              </a:rPr>
              <a:t>- RTA , gunshot, crush injury, Falls</a:t>
            </a:r>
            <a:r>
              <a:rPr lang="en-US" sz="3110" dirty="0"/>
              <a:t/>
            </a:r>
            <a:br>
              <a:rPr lang="en-US" sz="3110" dirty="0"/>
            </a:br>
            <a:r>
              <a:rPr lang="en-US" sz="3110" dirty="0"/>
              <a:t/>
            </a:r>
            <a:br>
              <a:rPr lang="en-US" sz="3110" dirty="0"/>
            </a:br>
            <a:endParaRPr lang="en-US" sz="3110"/>
          </a:p>
        </p:txBody>
      </p:sp>
      <p:sp>
        <p:nvSpPr>
          <p:cNvPr id="5" name="Content Placeholder 4"/>
          <p:cNvSpPr>
            <a:spLocks noGrp="1"/>
          </p:cNvSpPr>
          <p:nvPr>
            <p:ph sz="half" idx="1"/>
          </p:nvPr>
        </p:nvSpPr>
        <p:spPr>
          <a:xfrm>
            <a:off x="0" y="1546860"/>
            <a:ext cx="9213215" cy="4630420"/>
          </a:xfrm>
        </p:spPr>
        <p:txBody>
          <a:bodyPr/>
          <a:lstStyle/>
          <a:p>
            <a:pPr marL="0" indent="0">
              <a:buNone/>
            </a:pPr>
            <a:r>
              <a:rPr lang="en-US" b="1" dirty="0">
                <a:solidFill>
                  <a:srgbClr val="FF0000"/>
                </a:solidFill>
                <a:sym typeface="+mn-ea"/>
              </a:rPr>
              <a:t>                                                      </a:t>
            </a:r>
            <a:r>
              <a:rPr lang="en-US" sz="3600" b="1" dirty="0">
                <a:solidFill>
                  <a:srgbClr val="FF0000"/>
                </a:solidFill>
                <a:sym typeface="+mn-ea"/>
              </a:rPr>
              <a:t> Fracture classification  :</a:t>
            </a:r>
          </a:p>
          <a:p>
            <a:pPr marL="0" indent="0">
              <a:buNone/>
            </a:pPr>
            <a:r>
              <a:rPr lang="en-US" b="1" dirty="0">
                <a:solidFill>
                  <a:srgbClr val="FF0000"/>
                </a:solidFill>
                <a:sym typeface="+mn-ea"/>
              </a:rPr>
              <a:t>according to the site </a:t>
            </a:r>
          </a:p>
          <a:p>
            <a:pPr marL="0" indent="0">
              <a:buNone/>
            </a:pPr>
            <a:r>
              <a:rPr lang="en-US" dirty="0">
                <a:sym typeface="+mn-ea"/>
              </a:rPr>
              <a:t>1- Symphyseal/</a:t>
            </a:r>
            <a:r>
              <a:rPr lang="en-US" dirty="0" err="1">
                <a:sym typeface="+mn-ea"/>
              </a:rPr>
              <a:t>parasymphyseal</a:t>
            </a:r>
            <a:r>
              <a:rPr lang="en-US" dirty="0">
                <a:sym typeface="+mn-ea"/>
              </a:rPr>
              <a:t> fractures</a:t>
            </a:r>
          </a:p>
          <a:p>
            <a:pPr marL="0" indent="0">
              <a:buNone/>
            </a:pPr>
            <a:r>
              <a:rPr lang="en-US" dirty="0"/>
              <a:t>2-</a:t>
            </a:r>
            <a:r>
              <a:rPr lang="en-US" dirty="0">
                <a:sym typeface="+mn-ea"/>
              </a:rPr>
              <a:t>Body fractures</a:t>
            </a:r>
          </a:p>
          <a:p>
            <a:pPr marL="0" indent="0">
              <a:buNone/>
            </a:pPr>
            <a:r>
              <a:rPr lang="en-US" dirty="0">
                <a:sym typeface="+mn-ea"/>
              </a:rPr>
              <a:t>3-Angle fractures</a:t>
            </a:r>
          </a:p>
          <a:p>
            <a:pPr marL="0" indent="0">
              <a:buNone/>
            </a:pPr>
            <a:r>
              <a:rPr lang="en-US" dirty="0">
                <a:sym typeface="+mn-ea"/>
              </a:rPr>
              <a:t>4- Coronoid fractures</a:t>
            </a:r>
          </a:p>
          <a:p>
            <a:pPr marL="0" indent="0">
              <a:buNone/>
            </a:pPr>
            <a:r>
              <a:rPr lang="en-US" dirty="0">
                <a:sym typeface="+mn-ea"/>
              </a:rPr>
              <a:t>5-Condylar and </a:t>
            </a:r>
            <a:r>
              <a:rPr lang="en-US" dirty="0" err="1">
                <a:sym typeface="+mn-ea"/>
              </a:rPr>
              <a:t>subcondylar</a:t>
            </a:r>
            <a:r>
              <a:rPr lang="en-US" dirty="0">
                <a:sym typeface="+mn-ea"/>
              </a:rPr>
              <a:t> fractures</a:t>
            </a:r>
            <a:endParaRPr lang="en-US" dirty="0"/>
          </a:p>
          <a:p>
            <a:pPr marL="0" indent="0">
              <a:buNone/>
            </a:pPr>
            <a:endParaRPr lang="en-US" b="1" dirty="0"/>
          </a:p>
          <a:p>
            <a:endParaRPr lang="en-US"/>
          </a:p>
        </p:txBody>
      </p:sp>
      <p:pic>
        <p:nvPicPr>
          <p:cNvPr id="6" name="Content Placeholder 3" descr="4dd080a1-0104-49fc-b345-d9d763f2beb8"/>
          <p:cNvPicPr>
            <a:picLocks noGrp="1" noChangeAspect="1"/>
          </p:cNvPicPr>
          <p:nvPr>
            <p:ph sz="half" idx="2"/>
          </p:nvPr>
        </p:nvPicPr>
        <p:blipFill>
          <a:blip r:embed="rId2" cstate="print"/>
          <a:stretch>
            <a:fillRect/>
          </a:stretch>
        </p:blipFill>
        <p:spPr>
          <a:xfrm>
            <a:off x="6054725" y="2884170"/>
            <a:ext cx="5878195" cy="3850005"/>
          </a:xfrm>
          <a:prstGeom prst="rect">
            <a:avLst/>
          </a:prstGeom>
        </p:spPr>
      </p:pic>
    </p:spTree>
    <p:extLst>
      <p:ext uri="{BB962C8B-B14F-4D97-AF65-F5344CB8AC3E}">
        <p14:creationId xmlns:p14="http://schemas.microsoft.com/office/powerpoint/2010/main" val="2679326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a:xfrm>
            <a:off x="0" y="1691640"/>
            <a:ext cx="11353800" cy="4904105"/>
          </a:xfrm>
        </p:spPr>
        <p:txBody>
          <a:bodyPr>
            <a:normAutofit/>
          </a:bodyPr>
          <a:lstStyle/>
          <a:p>
            <a:pPr marL="0" indent="0">
              <a:buNone/>
            </a:pPr>
            <a:r>
              <a:rPr lang="en-US" dirty="0">
                <a:solidFill>
                  <a:srgbClr val="FF0000"/>
                </a:solidFill>
              </a:rPr>
              <a:t>according to action of muscle on fractured fragment</a:t>
            </a:r>
          </a:p>
          <a:p>
            <a:pPr marL="0" indent="0">
              <a:buNone/>
            </a:pPr>
            <a:r>
              <a:rPr lang="en-US" dirty="0"/>
              <a:t>1-displaced </a:t>
            </a:r>
          </a:p>
          <a:p>
            <a:pPr marL="0" indent="0">
              <a:buNone/>
            </a:pPr>
            <a:r>
              <a:rPr lang="en-US" dirty="0"/>
              <a:t>2-nondisplaced</a:t>
            </a:r>
          </a:p>
          <a:p>
            <a:endParaRPr lang="en-US" dirty="0"/>
          </a:p>
          <a:p>
            <a:endParaRPr lang="en-US" dirty="0"/>
          </a:p>
        </p:txBody>
      </p:sp>
      <p:pic>
        <p:nvPicPr>
          <p:cNvPr id="4" name="Content Placeholder 3" descr="a396e23a-9afd-4441-930d-72ba27c84b01"/>
          <p:cNvPicPr>
            <a:picLocks noChangeAspect="1"/>
          </p:cNvPicPr>
          <p:nvPr/>
        </p:nvPicPr>
        <p:blipFill>
          <a:blip r:embed="rId2" cstate="print"/>
          <a:stretch>
            <a:fillRect/>
          </a:stretch>
        </p:blipFill>
        <p:spPr>
          <a:xfrm>
            <a:off x="0" y="3563817"/>
            <a:ext cx="7127631" cy="2872935"/>
          </a:xfrm>
          <a:prstGeom prst="rect">
            <a:avLst/>
          </a:prstGeom>
        </p:spPr>
      </p:pic>
      <p:pic>
        <p:nvPicPr>
          <p:cNvPr id="6" name="Content Placeholder 3" descr="d2f88737-d36c-432d-840c-ccd2a1895b85.jpg"/>
          <p:cNvPicPr>
            <a:picLocks noChangeAspect="1"/>
          </p:cNvPicPr>
          <p:nvPr/>
        </p:nvPicPr>
        <p:blipFill>
          <a:blip r:embed="rId3" cstate="print"/>
          <a:stretch>
            <a:fillRect/>
          </a:stretch>
        </p:blipFill>
        <p:spPr>
          <a:xfrm>
            <a:off x="7362092" y="3399692"/>
            <a:ext cx="4829908" cy="3046901"/>
          </a:xfrm>
          <a:prstGeom prst="rect">
            <a:avLst/>
          </a:prstGeom>
        </p:spPr>
      </p:pic>
    </p:spTree>
    <p:extLst>
      <p:ext uri="{BB962C8B-B14F-4D97-AF65-F5344CB8AC3E}">
        <p14:creationId xmlns:p14="http://schemas.microsoft.com/office/powerpoint/2010/main" val="978384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The eye socket </a:t>
            </a:r>
            <a:r>
              <a:rPr lang="en-US" dirty="0"/>
              <a:t>can be considered as a separate entity, because orbital fractures can occur in isolation or as part of a constellation of multiple fractures. </a:t>
            </a:r>
            <a:endParaRPr lang="en-US" dirty="0" smtClean="0"/>
          </a:p>
          <a:p>
            <a:pPr marL="0" indent="0">
              <a:buNone/>
            </a:pPr>
            <a:endParaRPr lang="ar-JO" dirty="0" smtClean="0"/>
          </a:p>
          <a:p>
            <a:pPr marL="0" indent="0">
              <a:buNone/>
            </a:pPr>
            <a:r>
              <a:rPr lang="en-US" dirty="0" smtClean="0"/>
              <a:t>the </a:t>
            </a:r>
            <a:r>
              <a:rPr lang="en-US" dirty="0"/>
              <a:t>fractures may be displaced or un-displaced and comminuted or </a:t>
            </a:r>
            <a:r>
              <a:rPr lang="en-US" dirty="0" smtClean="0"/>
              <a:t>non-comminuted.</a:t>
            </a:r>
            <a:endParaRPr lang="en-US" dirty="0"/>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6372811" y="4400550"/>
            <a:ext cx="5467350" cy="2457450"/>
          </a:xfrm>
          <a:prstGeom prst="rect">
            <a:avLst/>
          </a:prstGeom>
        </p:spPr>
      </p:pic>
    </p:spTree>
    <p:extLst>
      <p:ext uri="{BB962C8B-B14F-4D97-AF65-F5344CB8AC3E}">
        <p14:creationId xmlns:p14="http://schemas.microsoft.com/office/powerpoint/2010/main" val="20684590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4"/>
          <p:cNvSpPr/>
          <p:nvPr/>
        </p:nvSpPr>
        <p:spPr>
          <a:xfrm>
            <a:off x="140335" y="476885"/>
            <a:ext cx="10683240" cy="5019040"/>
          </a:xfrm>
          <a:prstGeom prst="rect">
            <a:avLst/>
          </a:prstGeom>
        </p:spPr>
        <p:txBody>
          <a:bodyPr wrap="square">
            <a:spAutoFit/>
          </a:bodyPr>
          <a:lstStyle/>
          <a:p>
            <a:pPr algn="l">
              <a:lnSpc>
                <a:spcPct val="90000"/>
              </a:lnSpc>
              <a:buFont typeface="Wingdings" panose="05000000000000000000" pitchFamily="2" charset="2"/>
              <a:buNone/>
            </a:pPr>
            <a:r>
              <a:rPr lang="en-US" sz="2400" b="1" spc="-90" dirty="0">
                <a:solidFill>
                  <a:srgbClr val="50B4C8"/>
                </a:solidFill>
              </a:rPr>
              <a:t>                                                                   </a:t>
            </a:r>
            <a:r>
              <a:rPr lang="en-US" sz="3600" b="1" spc="-90" dirty="0">
                <a:solidFill>
                  <a:srgbClr val="FF0000"/>
                </a:solidFill>
              </a:rPr>
              <a:t>    Clinical findings</a:t>
            </a:r>
            <a:endParaRPr lang="en-US" altLang="ar-JO" sz="3600" b="1" dirty="0">
              <a:solidFill>
                <a:srgbClr val="FF0000"/>
              </a:solidFill>
            </a:endParaRPr>
          </a:p>
          <a:p>
            <a:pPr algn="l">
              <a:lnSpc>
                <a:spcPct val="90000"/>
              </a:lnSpc>
              <a:buFont typeface="Wingdings" panose="05000000000000000000" pitchFamily="2" charset="2"/>
              <a:buNone/>
            </a:pPr>
            <a:r>
              <a:rPr lang="en-US" sz="2400" b="1" dirty="0"/>
              <a:t>*change in occlusion (highly sggestive of mandibular fracture )</a:t>
            </a:r>
          </a:p>
          <a:p>
            <a:pPr algn="l">
              <a:lnSpc>
                <a:spcPct val="90000"/>
              </a:lnSpc>
              <a:buFont typeface="Wingdings" panose="05000000000000000000" pitchFamily="2" charset="2"/>
              <a:buNone/>
            </a:pPr>
            <a:r>
              <a:rPr lang="en-US" sz="2400" b="1" dirty="0">
                <a:sym typeface="+mn-ea"/>
              </a:rPr>
              <a:t>*Submucosal hematoma may indicate mandible fracture</a:t>
            </a:r>
            <a:endParaRPr lang="en-US" sz="2400" b="1" dirty="0"/>
          </a:p>
          <a:p>
            <a:pPr algn="l">
              <a:lnSpc>
                <a:spcPct val="90000"/>
              </a:lnSpc>
            </a:pPr>
            <a:r>
              <a:rPr lang="en-US" sz="2400" b="1" dirty="0"/>
              <a:t>*Pain on function</a:t>
            </a:r>
          </a:p>
          <a:p>
            <a:pPr algn="l">
              <a:lnSpc>
                <a:spcPct val="90000"/>
              </a:lnSpc>
            </a:pPr>
            <a:r>
              <a:rPr lang="en-US" sz="2400" b="1" dirty="0"/>
              <a:t>*Tenderness at site of fracture</a:t>
            </a:r>
          </a:p>
          <a:p>
            <a:pPr algn="l">
              <a:lnSpc>
                <a:spcPct val="90000"/>
              </a:lnSpc>
            </a:pPr>
            <a:r>
              <a:rPr lang="en-US" sz="2400" b="1" dirty="0"/>
              <a:t>*Disability</a:t>
            </a:r>
          </a:p>
          <a:p>
            <a:pPr lvl="0" algn="l">
              <a:lnSpc>
                <a:spcPct val="90000"/>
              </a:lnSpc>
            </a:pPr>
            <a:r>
              <a:rPr lang="en-US" sz="2400" b="1" dirty="0">
                <a:solidFill>
                  <a:prstClr val="black">
                    <a:lumMod val="85000"/>
                    <a:lumOff val="15000"/>
                  </a:prstClr>
                </a:solidFill>
              </a:rPr>
              <a:t>*Sublingual </a:t>
            </a:r>
            <a:r>
              <a:rPr lang="en-US" sz="2400" b="1" dirty="0" err="1">
                <a:solidFill>
                  <a:prstClr val="black">
                    <a:lumMod val="85000"/>
                    <a:lumOff val="15000"/>
                  </a:prstClr>
                </a:solidFill>
              </a:rPr>
              <a:t>ecchymosis</a:t>
            </a:r>
            <a:endParaRPr lang="ar-JO" sz="2400" b="1" dirty="0"/>
          </a:p>
          <a:p>
            <a:pPr algn="l">
              <a:lnSpc>
                <a:spcPct val="90000"/>
              </a:lnSpc>
            </a:pPr>
            <a:r>
              <a:rPr lang="en-US" sz="2400" b="1" dirty="0"/>
              <a:t>*</a:t>
            </a:r>
            <a:r>
              <a:rPr lang="en-US" sz="2400" b="1" dirty="0" err="1"/>
              <a:t>Oedema</a:t>
            </a:r>
            <a:r>
              <a:rPr lang="en-US" sz="2400" b="1" dirty="0"/>
              <a:t> </a:t>
            </a:r>
          </a:p>
          <a:p>
            <a:pPr algn="l">
              <a:lnSpc>
                <a:spcPct val="90000"/>
              </a:lnSpc>
            </a:pPr>
            <a:r>
              <a:rPr lang="en-US" sz="2400" b="1" dirty="0"/>
              <a:t>*Deformity , abnormal mobility</a:t>
            </a:r>
          </a:p>
          <a:p>
            <a:pPr algn="l">
              <a:lnSpc>
                <a:spcPct val="90000"/>
              </a:lnSpc>
            </a:pPr>
            <a:r>
              <a:rPr lang="en-US" sz="2400" b="1" dirty="0"/>
              <a:t>*</a:t>
            </a:r>
            <a:r>
              <a:rPr lang="en-US" sz="2400" b="1" dirty="0" err="1"/>
              <a:t>Crepitations</a:t>
            </a:r>
            <a:endParaRPr lang="en-US" sz="2400" b="1" dirty="0"/>
          </a:p>
          <a:p>
            <a:pPr algn="l">
              <a:lnSpc>
                <a:spcPct val="90000"/>
              </a:lnSpc>
            </a:pPr>
            <a:r>
              <a:rPr lang="en-US" sz="2400" b="1" dirty="0"/>
              <a:t>*Salivation due to over activity of salivary gland</a:t>
            </a:r>
            <a:endParaRPr lang="ar-JO" sz="2400" b="1" dirty="0"/>
          </a:p>
          <a:p>
            <a:pPr lvl="0" algn="l" rtl="0"/>
            <a:r>
              <a:rPr lang="en-US" altLang="ar-JO" sz="2400" b="1" dirty="0">
                <a:solidFill>
                  <a:prstClr val="black">
                    <a:lumMod val="85000"/>
                    <a:lumOff val="15000"/>
                  </a:prstClr>
                </a:solidFill>
              </a:rPr>
              <a:t>*Separation of teeth with intraoral bleeding</a:t>
            </a:r>
          </a:p>
          <a:p>
            <a:pPr lvl="0" algn="l" rtl="0"/>
            <a:r>
              <a:rPr lang="en-US" altLang="ar-JO" sz="2400" b="1" dirty="0">
                <a:solidFill>
                  <a:prstClr val="black">
                    <a:lumMod val="85000"/>
                    <a:lumOff val="15000"/>
                  </a:prstClr>
                </a:solidFill>
              </a:rPr>
              <a:t>*Inability to fully open mouth.</a:t>
            </a:r>
          </a:p>
          <a:p>
            <a:pPr lvl="0" algn="l" rtl="0"/>
            <a:r>
              <a:rPr lang="en-US" altLang="ar-JO" sz="2400" b="1" dirty="0">
                <a:solidFill>
                  <a:prstClr val="black">
                    <a:lumMod val="85000"/>
                    <a:lumOff val="15000"/>
                  </a:prstClr>
                </a:solidFill>
              </a:rPr>
              <a:t>*Positive tongue blade test</a:t>
            </a:r>
            <a:endParaRPr lang="en-US" sz="2400" b="1" dirty="0"/>
          </a:p>
        </p:txBody>
      </p:sp>
      <p:pic>
        <p:nvPicPr>
          <p:cNvPr id="7" name="Content Placeholder 6" descr="D:\1-20.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8052288" y="2419203"/>
            <a:ext cx="3980180" cy="2070735"/>
          </a:xfrm>
          <a:prstGeom prst="rect">
            <a:avLst/>
          </a:prstGeom>
          <a:noFill/>
        </p:spPr>
      </p:pic>
      <p:pic>
        <p:nvPicPr>
          <p:cNvPr id="9" name="Picture 7" descr="D:\1-21.JPG"/>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8040566" y="550984"/>
            <a:ext cx="3979545" cy="1781419"/>
          </a:xfrm>
          <a:prstGeom prst="rect">
            <a:avLst/>
          </a:prstGeom>
          <a:noFill/>
        </p:spPr>
      </p:pic>
      <p:pic>
        <p:nvPicPr>
          <p:cNvPr id="5" name="Content Placeholder 4" descr="0d30dc98-e4a7-4c8a-a8fc-6a4d1638d070.jpg"/>
          <p:cNvPicPr>
            <a:picLocks noChangeAspect="1"/>
          </p:cNvPicPr>
          <p:nvPr/>
        </p:nvPicPr>
        <p:blipFill>
          <a:blip r:embed="rId5" cstate="print"/>
          <a:stretch>
            <a:fillRect/>
          </a:stretch>
        </p:blipFill>
        <p:spPr>
          <a:xfrm>
            <a:off x="7666891" y="4525106"/>
            <a:ext cx="4360985" cy="1863971"/>
          </a:xfrm>
          <a:prstGeom prst="rect">
            <a:avLst/>
          </a:prstGeom>
        </p:spPr>
      </p:pic>
    </p:spTree>
    <p:extLst>
      <p:ext uri="{BB962C8B-B14F-4D97-AF65-F5344CB8AC3E}">
        <p14:creationId xmlns:p14="http://schemas.microsoft.com/office/powerpoint/2010/main" val="19265107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829" y="217487"/>
            <a:ext cx="10515600" cy="1325563"/>
          </a:xfrm>
        </p:spPr>
        <p:txBody>
          <a:bodyPr/>
          <a:lstStyle/>
          <a:p>
            <a:pPr algn="ctr"/>
            <a:r>
              <a:rPr lang="en-US" sz="4000" b="1">
                <a:solidFill>
                  <a:srgbClr val="FF0000"/>
                </a:solidFill>
              </a:rPr>
              <a:t>radiological study</a:t>
            </a:r>
          </a:p>
        </p:txBody>
      </p:sp>
      <p:sp>
        <p:nvSpPr>
          <p:cNvPr id="3" name="Content Placeholder 2"/>
          <p:cNvSpPr>
            <a:spLocks noGrp="1"/>
          </p:cNvSpPr>
          <p:nvPr>
            <p:ph sz="half" idx="1"/>
          </p:nvPr>
        </p:nvSpPr>
        <p:spPr/>
        <p:txBody>
          <a:bodyPr/>
          <a:lstStyle/>
          <a:p>
            <a:pPr marL="0" indent="0">
              <a:buNone/>
            </a:pPr>
            <a:r>
              <a:rPr lang="en-US"/>
              <a:t>1-</a:t>
            </a:r>
            <a:r>
              <a:rPr lang="en-US" altLang="ar-JO" dirty="0">
                <a:sym typeface="+mn-ea"/>
              </a:rPr>
              <a:t>Panoramic view</a:t>
            </a:r>
            <a:br>
              <a:rPr lang="en-US" altLang="ar-JO" dirty="0">
                <a:sym typeface="+mn-ea"/>
              </a:rPr>
            </a:br>
            <a:endParaRPr lang="en-US"/>
          </a:p>
        </p:txBody>
      </p:sp>
      <p:pic>
        <p:nvPicPr>
          <p:cNvPr id="29698" name="Picture 2" descr="C:\Users\User1\Downloads\radiog.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01955" y="2630805"/>
            <a:ext cx="4468495" cy="274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539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sym typeface="+mn-ea"/>
              </a:rPr>
              <a:t>Mandibular Dislocation</a:t>
            </a:r>
            <a:r>
              <a:rPr lang="en-US" dirty="0"/>
              <a:t/>
            </a:r>
            <a:br>
              <a:rPr lang="en-US" dirty="0"/>
            </a:br>
            <a:endParaRPr lang="en-US"/>
          </a:p>
        </p:txBody>
      </p:sp>
      <p:sp>
        <p:nvSpPr>
          <p:cNvPr id="3" name="Content Placeholder 2"/>
          <p:cNvSpPr>
            <a:spLocks noGrp="1"/>
          </p:cNvSpPr>
          <p:nvPr>
            <p:ph sz="half" idx="1"/>
          </p:nvPr>
        </p:nvSpPr>
        <p:spPr>
          <a:xfrm>
            <a:off x="218440" y="1691640"/>
            <a:ext cx="11880850" cy="5166360"/>
          </a:xfrm>
        </p:spPr>
        <p:txBody>
          <a:bodyPr/>
          <a:lstStyle/>
          <a:p>
            <a:pPr algn="l">
              <a:buNone/>
            </a:pPr>
            <a:r>
              <a:rPr lang="en-US" altLang="ar-JO" sz="2800" dirty="0">
                <a:sym typeface="+mn-ea"/>
              </a:rPr>
              <a:t>-The mandible can be dislocated:</a:t>
            </a:r>
            <a:endParaRPr lang="en-US" altLang="ar-JO" sz="2800" dirty="0"/>
          </a:p>
          <a:p>
            <a:pPr lvl="1" algn="l">
              <a:buNone/>
            </a:pPr>
            <a:r>
              <a:rPr lang="en-US" altLang="ar-JO" sz="2800" dirty="0">
                <a:solidFill>
                  <a:srgbClr val="FF0000"/>
                </a:solidFill>
                <a:sym typeface="+mn-ea"/>
              </a:rPr>
              <a:t>Anterior  70%</a:t>
            </a:r>
            <a:r>
              <a:rPr lang="en-US" altLang="ar-JO" sz="2800" dirty="0">
                <a:sym typeface="+mn-ea"/>
              </a:rPr>
              <a:t>, Posterior, Lateral, Superior </a:t>
            </a:r>
            <a:endParaRPr lang="en-US" altLang="ar-JO" sz="2800" dirty="0"/>
          </a:p>
          <a:p>
            <a:pPr algn="l">
              <a:buNone/>
            </a:pPr>
            <a:r>
              <a:rPr lang="en-US" altLang="ar-JO" sz="2800" dirty="0">
                <a:sym typeface="+mn-ea"/>
              </a:rPr>
              <a:t>      Dislocations are mostly bilateral.</a:t>
            </a:r>
            <a:endParaRPr lang="en-US" altLang="ar-JO" sz="2800" dirty="0"/>
          </a:p>
          <a:p>
            <a:pPr algn="l" eaLnBrk="1" hangingPunct="1">
              <a:lnSpc>
                <a:spcPct val="90000"/>
              </a:lnSpc>
              <a:buNone/>
            </a:pPr>
            <a:r>
              <a:rPr lang="en-US" altLang="ar-JO" sz="2000" b="1" dirty="0">
                <a:solidFill>
                  <a:srgbClr val="FF0000"/>
                </a:solidFill>
                <a:sym typeface="+mn-ea"/>
              </a:rPr>
              <a:t>-Causes </a:t>
            </a:r>
            <a:r>
              <a:rPr lang="en-US" altLang="ar-JO" sz="2000" b="1" dirty="0">
                <a:sym typeface="+mn-ea"/>
              </a:rPr>
              <a:t>of mandibular dislocation are:</a:t>
            </a:r>
            <a:endParaRPr lang="en-US" altLang="ar-JO" sz="2000" b="1" dirty="0"/>
          </a:p>
          <a:p>
            <a:pPr lvl="1" algn="l" eaLnBrk="1" hangingPunct="1">
              <a:lnSpc>
                <a:spcPct val="90000"/>
              </a:lnSpc>
              <a:buNone/>
            </a:pPr>
            <a:r>
              <a:rPr lang="en-US" altLang="ar-JO" dirty="0">
                <a:sym typeface="+mn-ea"/>
              </a:rPr>
              <a:t>Blunt trauma</a:t>
            </a:r>
            <a:endParaRPr lang="en-US" altLang="ar-JO" dirty="0"/>
          </a:p>
          <a:p>
            <a:pPr lvl="1" algn="l">
              <a:lnSpc>
                <a:spcPct val="90000"/>
              </a:lnSpc>
              <a:buNone/>
            </a:pPr>
            <a:r>
              <a:rPr lang="en-US" altLang="ar-JO" dirty="0">
                <a:sym typeface="+mn-ea"/>
              </a:rPr>
              <a:t>Excessive mouth opening ( vigorous yawn)</a:t>
            </a:r>
            <a:endParaRPr lang="en-US" altLang="ar-JO" dirty="0"/>
          </a:p>
          <a:p>
            <a:pPr algn="l" eaLnBrk="1" hangingPunct="1">
              <a:lnSpc>
                <a:spcPct val="90000"/>
              </a:lnSpc>
              <a:buNone/>
            </a:pPr>
            <a:r>
              <a:rPr lang="en-US" altLang="ar-JO" sz="2000" b="1" dirty="0">
                <a:solidFill>
                  <a:srgbClr val="FF0000"/>
                </a:solidFill>
                <a:sym typeface="+mn-ea"/>
              </a:rPr>
              <a:t>-Risk factors:</a:t>
            </a:r>
            <a:endParaRPr lang="en-US" altLang="ar-JO" sz="2000" b="1" dirty="0"/>
          </a:p>
          <a:p>
            <a:pPr lvl="1" algn="l" eaLnBrk="1" hangingPunct="1">
              <a:lnSpc>
                <a:spcPct val="90000"/>
              </a:lnSpc>
              <a:buNone/>
            </a:pPr>
            <a:r>
              <a:rPr lang="en-US" altLang="ar-JO" dirty="0">
                <a:sym typeface="+mn-ea"/>
              </a:rPr>
              <a:t>Weakness of the temporal mandibular ligament</a:t>
            </a:r>
            <a:endParaRPr lang="en-US" altLang="ar-JO" dirty="0"/>
          </a:p>
          <a:p>
            <a:pPr lvl="1" algn="l" eaLnBrk="1" hangingPunct="1">
              <a:lnSpc>
                <a:spcPct val="90000"/>
              </a:lnSpc>
              <a:buNone/>
            </a:pPr>
            <a:r>
              <a:rPr lang="en-US" altLang="ar-JO" dirty="0">
                <a:sym typeface="+mn-ea"/>
              </a:rPr>
              <a:t>Over stretched joint capsule </a:t>
            </a:r>
            <a:endParaRPr lang="en-US" altLang="ar-JO" dirty="0"/>
          </a:p>
          <a:p>
            <a:pPr lvl="1" algn="l" eaLnBrk="1" hangingPunct="1">
              <a:lnSpc>
                <a:spcPct val="90000"/>
              </a:lnSpc>
              <a:buNone/>
            </a:pPr>
            <a:r>
              <a:rPr lang="en-US" altLang="ar-JO" dirty="0">
                <a:sym typeface="+mn-ea"/>
              </a:rPr>
              <a:t>Shallow articular eminence</a:t>
            </a:r>
            <a:endParaRPr lang="en-US" altLang="ar-JO" dirty="0"/>
          </a:p>
          <a:p>
            <a:pPr lvl="1" algn="l" eaLnBrk="1" hangingPunct="1">
              <a:lnSpc>
                <a:spcPct val="90000"/>
              </a:lnSpc>
              <a:buNone/>
            </a:pPr>
            <a:r>
              <a:rPr lang="en-US" altLang="ar-JO" dirty="0">
                <a:sym typeface="+mn-ea"/>
              </a:rPr>
              <a:t>Neurologic diseases</a:t>
            </a:r>
            <a:endParaRPr lang="en-US" altLang="ar-JO" dirty="0"/>
          </a:p>
          <a:p>
            <a:pPr lvl="1" algn="l" eaLnBrk="1" hangingPunct="1">
              <a:lnSpc>
                <a:spcPct val="90000"/>
              </a:lnSpc>
              <a:buNone/>
            </a:pPr>
            <a:endParaRPr lang="en-US" altLang="ar-JO" dirty="0"/>
          </a:p>
          <a:p>
            <a:endParaRPr lang="en-US"/>
          </a:p>
        </p:txBody>
      </p:sp>
      <p:pic>
        <p:nvPicPr>
          <p:cNvPr id="1031" name="Picture 7" descr="نتيجة بحث الصور عن ‪Mandibular Dislocation‬‏"/>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440295" y="215900"/>
            <a:ext cx="4389755" cy="2221865"/>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C:\Users\User1\Downloads\Temporomandibular-Liga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0295" y="2437765"/>
            <a:ext cx="4751705" cy="462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025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75846"/>
            <a:ext cx="6128385" cy="6001117"/>
          </a:xfrm>
        </p:spPr>
        <p:txBody>
          <a:bodyPr>
            <a:normAutofit/>
          </a:bodyPr>
          <a:lstStyle/>
          <a:p>
            <a:pPr algn="l" eaLnBrk="1" hangingPunct="1">
              <a:buNone/>
            </a:pPr>
            <a:r>
              <a:rPr lang="en-US" altLang="ar-JO" sz="2000" b="1" dirty="0">
                <a:solidFill>
                  <a:srgbClr val="00B0F0"/>
                </a:solidFill>
                <a:sym typeface="+mn-ea"/>
              </a:rPr>
              <a:t>Clinical features:</a:t>
            </a:r>
            <a:endParaRPr lang="en-US" altLang="ar-JO" sz="2000" b="1" dirty="0">
              <a:solidFill>
                <a:srgbClr val="00B0F0"/>
              </a:solidFill>
            </a:endParaRPr>
          </a:p>
          <a:p>
            <a:pPr lvl="1" algn="l" eaLnBrk="1" hangingPunct="1">
              <a:buNone/>
            </a:pPr>
            <a:r>
              <a:rPr lang="en-US" altLang="ar-JO" sz="2000" dirty="0">
                <a:sym typeface="+mn-ea"/>
              </a:rPr>
              <a:t>*Inability to close mouth</a:t>
            </a:r>
            <a:endParaRPr lang="en-US" altLang="ar-JO" sz="2000" dirty="0"/>
          </a:p>
          <a:p>
            <a:pPr lvl="1" algn="l" eaLnBrk="1" hangingPunct="1">
              <a:buNone/>
            </a:pPr>
            <a:r>
              <a:rPr lang="en-US" altLang="ar-JO" sz="2000" dirty="0">
                <a:sym typeface="+mn-ea"/>
              </a:rPr>
              <a:t>*Pain</a:t>
            </a:r>
            <a:endParaRPr lang="en-US" altLang="ar-JO" sz="2000" dirty="0"/>
          </a:p>
          <a:p>
            <a:pPr lvl="1" algn="l" eaLnBrk="1" hangingPunct="1">
              <a:buNone/>
            </a:pPr>
            <a:r>
              <a:rPr lang="en-US" altLang="ar-JO" sz="2000" dirty="0">
                <a:sym typeface="+mn-ea"/>
              </a:rPr>
              <a:t>*Facial swelling</a:t>
            </a:r>
            <a:endParaRPr lang="en-US" altLang="ar-JO" sz="2000" dirty="0"/>
          </a:p>
          <a:p>
            <a:pPr algn="l" eaLnBrk="1" hangingPunct="1">
              <a:buNone/>
            </a:pPr>
            <a:r>
              <a:rPr lang="en-US" altLang="ar-JO" sz="2000" b="1" dirty="0">
                <a:solidFill>
                  <a:srgbClr val="00B0F0"/>
                </a:solidFill>
                <a:sym typeface="+mn-ea"/>
              </a:rPr>
              <a:t>Physical exam:</a:t>
            </a:r>
            <a:endParaRPr lang="en-US" altLang="ar-JO" sz="2000" b="1" dirty="0">
              <a:solidFill>
                <a:srgbClr val="00B0F0"/>
              </a:solidFill>
            </a:endParaRPr>
          </a:p>
          <a:p>
            <a:pPr lvl="1" algn="l" eaLnBrk="1" hangingPunct="1">
              <a:buNone/>
            </a:pPr>
            <a:r>
              <a:rPr lang="en-US" altLang="ar-JO" sz="2000" dirty="0">
                <a:sym typeface="+mn-ea"/>
              </a:rPr>
              <a:t>*Palpable </a:t>
            </a:r>
            <a:r>
              <a:rPr lang="en-US" altLang="ar-JO" sz="2000" dirty="0">
                <a:solidFill>
                  <a:srgbClr val="FF0000"/>
                </a:solidFill>
                <a:sym typeface="+mn-ea"/>
              </a:rPr>
              <a:t>depression</a:t>
            </a:r>
            <a:endParaRPr lang="en-US" altLang="ar-JO" sz="2000" dirty="0">
              <a:solidFill>
                <a:srgbClr val="FF0000"/>
              </a:solidFill>
            </a:endParaRPr>
          </a:p>
          <a:p>
            <a:pPr lvl="1" algn="l" eaLnBrk="1" hangingPunct="1">
              <a:buNone/>
            </a:pPr>
            <a:r>
              <a:rPr lang="en-US" altLang="ar-JO" sz="2000" dirty="0">
                <a:sym typeface="+mn-ea"/>
              </a:rPr>
              <a:t>*Jaw will </a:t>
            </a:r>
            <a:r>
              <a:rPr lang="en-US" altLang="ar-JO" sz="2000" dirty="0">
                <a:solidFill>
                  <a:srgbClr val="FF0000"/>
                </a:solidFill>
                <a:sym typeface="+mn-ea"/>
              </a:rPr>
              <a:t>deviate</a:t>
            </a:r>
            <a:r>
              <a:rPr lang="en-US" altLang="ar-JO" sz="2000" dirty="0">
                <a:sym typeface="+mn-ea"/>
              </a:rPr>
              <a:t> away</a:t>
            </a:r>
            <a:endParaRPr lang="en-US" altLang="ar-JO" sz="2000" dirty="0"/>
          </a:p>
          <a:p>
            <a:pPr lvl="1" algn="l" eaLnBrk="1" hangingPunct="1">
              <a:buNone/>
            </a:pPr>
            <a:r>
              <a:rPr lang="en-US" altLang="ar-JO" sz="2000" dirty="0">
                <a:sym typeface="+mn-ea"/>
              </a:rPr>
              <a:t>*Jaw </a:t>
            </a:r>
            <a:r>
              <a:rPr lang="en-US" altLang="ar-JO" sz="2000" dirty="0">
                <a:solidFill>
                  <a:srgbClr val="FF0000"/>
                </a:solidFill>
                <a:sym typeface="+mn-ea"/>
              </a:rPr>
              <a:t>displaced</a:t>
            </a:r>
            <a:r>
              <a:rPr lang="en-US" altLang="ar-JO" sz="2000" dirty="0">
                <a:sym typeface="+mn-ea"/>
              </a:rPr>
              <a:t> anterior</a:t>
            </a:r>
            <a:endParaRPr lang="en-US" altLang="ar-JO" sz="2000" dirty="0"/>
          </a:p>
          <a:p>
            <a:pPr lvl="1" algn="l">
              <a:buNone/>
            </a:pPr>
            <a:r>
              <a:rPr lang="en-US" altLang="ar-JO" sz="2000" dirty="0">
                <a:sym typeface="+mn-ea"/>
              </a:rPr>
              <a:t>Always consider the possibility of an associated underlying fracture </a:t>
            </a:r>
            <a:endParaRPr lang="en-US" altLang="ar-JO" sz="2000" dirty="0"/>
          </a:p>
          <a:p>
            <a:pPr lvl="1" algn="l" eaLnBrk="1" hangingPunct="1"/>
            <a:endParaRPr lang="en-US" altLang="ar-JO" sz="2000" dirty="0"/>
          </a:p>
          <a:p>
            <a:endParaRPr lang="en-US" sz="2000" dirty="0"/>
          </a:p>
        </p:txBody>
      </p:sp>
      <p:pic>
        <p:nvPicPr>
          <p:cNvPr id="68612" name="Picture 5" descr="D:\6-10.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539649" y="257908"/>
            <a:ext cx="3651885" cy="3423138"/>
          </a:xfrm>
          <a:prstGeom prst="rect">
            <a:avLst/>
          </a:prstGeom>
          <a:noFill/>
        </p:spPr>
      </p:pic>
      <p:sp>
        <p:nvSpPr>
          <p:cNvPr id="5" name="Content Placeholder 2"/>
          <p:cNvSpPr txBox="1">
            <a:spLocks/>
          </p:cNvSpPr>
          <p:nvPr/>
        </p:nvSpPr>
        <p:spPr>
          <a:xfrm>
            <a:off x="0" y="3833446"/>
            <a:ext cx="6019800" cy="2343834"/>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ar-JO" sz="2400" b="1" i="0" u="none" strike="noStrike" kern="1200" cap="none" spc="0" normalizeH="0" baseline="0" noProof="0" dirty="0" smtClean="0">
                <a:ln>
                  <a:noFill/>
                </a:ln>
                <a:solidFill>
                  <a:schemeClr val="accent1">
                    <a:lumMod val="75000"/>
                  </a:schemeClr>
                </a:solidFill>
                <a:effectLst/>
                <a:uLnTx/>
                <a:uFillTx/>
                <a:latin typeface="+mn-lt"/>
                <a:ea typeface="+mn-ea"/>
                <a:cs typeface="+mn-cs"/>
                <a:sym typeface="+mn-ea"/>
              </a:rPr>
              <a:t>Diagnosis:</a:t>
            </a:r>
            <a:endParaRPr kumimoji="0" lang="en-US" altLang="ar-JO" sz="24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ar-JO" sz="2400" b="0" i="0" u="none" strike="noStrike" kern="1200" cap="none" spc="0" normalizeH="0" baseline="0" noProof="0" dirty="0" smtClean="0">
                <a:ln>
                  <a:noFill/>
                </a:ln>
                <a:solidFill>
                  <a:schemeClr val="tx1"/>
                </a:solidFill>
                <a:effectLst/>
                <a:uLnTx/>
                <a:uFillTx/>
                <a:latin typeface="+mn-lt"/>
                <a:ea typeface="+mn-ea"/>
                <a:cs typeface="+mn-cs"/>
                <a:sym typeface="+mn-ea"/>
              </a:rPr>
              <a:t>*History &amp; Physical exam</a:t>
            </a:r>
            <a:endParaRPr kumimoji="0" lang="en-US" altLang="ar-JO" sz="2400" b="0"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ar-JO" sz="2400" b="0" i="0" u="none" strike="noStrike" kern="1200" cap="none" spc="0" normalizeH="0" baseline="0" noProof="0" dirty="0" smtClean="0">
                <a:ln>
                  <a:noFill/>
                </a:ln>
                <a:solidFill>
                  <a:schemeClr val="tx1"/>
                </a:solidFill>
                <a:effectLst/>
                <a:uLnTx/>
                <a:uFillTx/>
                <a:latin typeface="+mn-lt"/>
                <a:ea typeface="+mn-ea"/>
                <a:cs typeface="+mn-cs"/>
                <a:sym typeface="+mn-ea"/>
              </a:rPr>
              <a:t>*X-rays</a:t>
            </a:r>
            <a:endParaRPr kumimoji="0" lang="en-US" altLang="ar-JO" sz="2400" b="0"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ar-JO" sz="2400" b="0" i="0" u="none" strike="noStrike" kern="1200" cap="none" spc="0" normalizeH="0" baseline="0" noProof="0" dirty="0" smtClean="0">
                <a:ln>
                  <a:noFill/>
                </a:ln>
                <a:solidFill>
                  <a:schemeClr val="tx1"/>
                </a:solidFill>
                <a:effectLst/>
                <a:uLnTx/>
                <a:uFillTx/>
                <a:latin typeface="+mn-lt"/>
                <a:ea typeface="+mn-ea"/>
                <a:cs typeface="+mn-cs"/>
                <a:sym typeface="+mn-ea"/>
              </a:rPr>
              <a:t>*CT </a:t>
            </a:r>
            <a:endParaRPr kumimoji="0" lang="en-US" altLang="ar-JO"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ar-JO" sz="24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descr="نتيجة بحث الصور عن ‪anterior mandibular dislocation. xr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8863" y="3874721"/>
            <a:ext cx="6796014" cy="298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74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5" y="-635"/>
            <a:ext cx="11837035" cy="5666740"/>
          </a:xfrm>
        </p:spPr>
        <p:txBody>
          <a:bodyPr>
            <a:noAutofit/>
          </a:bodyPr>
          <a:lstStyle/>
          <a:p>
            <a:pPr algn="l" eaLnBrk="1" hangingPunct="1"/>
            <a:r>
              <a:rPr lang="en-US" altLang="ar-JO" sz="2400" b="1" dirty="0">
                <a:solidFill>
                  <a:srgbClr val="FF0000"/>
                </a:solidFill>
                <a:sym typeface="+mn-ea"/>
              </a:rPr>
              <a:t>Treatment</a:t>
            </a:r>
            <a:r>
              <a:rPr lang="en-US" altLang="ar-JO" sz="2400" dirty="0">
                <a:solidFill>
                  <a:srgbClr val="FF0000"/>
                </a:solidFill>
                <a:sym typeface="+mn-ea"/>
              </a:rPr>
              <a:t>:</a:t>
            </a:r>
            <a:endParaRPr lang="en-US" altLang="ar-JO" sz="2400" dirty="0">
              <a:solidFill>
                <a:srgbClr val="FF0000"/>
              </a:solidFill>
            </a:endParaRPr>
          </a:p>
          <a:p>
            <a:pPr lvl="1" algn="l" rtl="0" eaLnBrk="1" hangingPunct="1">
              <a:buFont typeface="Arial" panose="020B0604020202020204" pitchFamily="34" charset="0"/>
              <a:buChar char="•"/>
            </a:pPr>
            <a:r>
              <a:rPr lang="en-US" altLang="ar-JO" dirty="0">
                <a:sym typeface="+mn-ea"/>
              </a:rPr>
              <a:t>Muscle relaxant</a:t>
            </a:r>
            <a:endParaRPr lang="en-US" altLang="ar-JO" dirty="0"/>
          </a:p>
          <a:p>
            <a:pPr lvl="1" algn="l" rtl="0" eaLnBrk="1" hangingPunct="1">
              <a:buFont typeface="Arial" panose="020B0604020202020204" pitchFamily="34" charset="0"/>
              <a:buChar char="•"/>
            </a:pPr>
            <a:r>
              <a:rPr lang="en-US" altLang="ar-JO" dirty="0">
                <a:sym typeface="+mn-ea"/>
              </a:rPr>
              <a:t>Analgesic</a:t>
            </a:r>
            <a:endParaRPr lang="en-US" altLang="ar-JO" dirty="0"/>
          </a:p>
          <a:p>
            <a:pPr lvl="1">
              <a:buFont typeface="Arial" panose="020B0604020202020204" pitchFamily="34" charset="0"/>
              <a:buChar char="•"/>
            </a:pPr>
            <a:r>
              <a:rPr lang="en-US" altLang="ar-JO" dirty="0">
                <a:sym typeface="+mn-ea"/>
              </a:rPr>
              <a:t>Reduction may be attempted in </a:t>
            </a:r>
            <a:r>
              <a:rPr lang="en-US" altLang="ar-JO" dirty="0">
                <a:solidFill>
                  <a:srgbClr val="FF0000"/>
                </a:solidFill>
                <a:sym typeface="+mn-ea"/>
              </a:rPr>
              <a:t>closed anterior dislocations</a:t>
            </a:r>
            <a:r>
              <a:rPr lang="en-US" altLang="ar-JO" dirty="0">
                <a:sym typeface="+mn-ea"/>
              </a:rPr>
              <a:t> without fracture in the emergency room</a:t>
            </a:r>
            <a:endParaRPr lang="en-US" altLang="ar-JO" dirty="0"/>
          </a:p>
          <a:p>
            <a:pPr lvl="1" algn="l" rtl="0">
              <a:buFont typeface="Arial" panose="020B0604020202020204" pitchFamily="34" charset="0"/>
              <a:buChar char="•"/>
            </a:pPr>
            <a:r>
              <a:rPr lang="en-US" altLang="ar-JO" dirty="0">
                <a:solidFill>
                  <a:prstClr val="black">
                    <a:lumMod val="85000"/>
                    <a:lumOff val="15000"/>
                  </a:prstClr>
                </a:solidFill>
                <a:sym typeface="+mn-ea"/>
              </a:rPr>
              <a:t>Oral surgeon consultation:</a:t>
            </a:r>
            <a:endParaRPr lang="en-US" altLang="ar-JO" dirty="0">
              <a:solidFill>
                <a:prstClr val="black">
                  <a:lumMod val="85000"/>
                  <a:lumOff val="15000"/>
                </a:prstClr>
              </a:solidFill>
            </a:endParaRPr>
          </a:p>
          <a:p>
            <a:pPr lvl="2" algn="l">
              <a:buNone/>
            </a:pPr>
            <a:r>
              <a:rPr lang="en-US" altLang="ar-JO" sz="2400" dirty="0">
                <a:solidFill>
                  <a:prstClr val="black">
                    <a:lumMod val="85000"/>
                    <a:lumOff val="15000"/>
                  </a:prstClr>
                </a:solidFill>
                <a:sym typeface="+mn-ea"/>
              </a:rPr>
              <a:t>*Open dislocations</a:t>
            </a:r>
            <a:endParaRPr lang="en-US" altLang="ar-JO" sz="2400" dirty="0">
              <a:solidFill>
                <a:prstClr val="black">
                  <a:lumMod val="85000"/>
                  <a:lumOff val="15000"/>
                </a:prstClr>
              </a:solidFill>
            </a:endParaRPr>
          </a:p>
          <a:p>
            <a:pPr lvl="2" algn="l">
              <a:buNone/>
            </a:pPr>
            <a:r>
              <a:rPr lang="en-US" altLang="ar-JO" sz="2400" dirty="0">
                <a:solidFill>
                  <a:prstClr val="black">
                    <a:lumMod val="85000"/>
                    <a:lumOff val="15000"/>
                  </a:prstClr>
                </a:solidFill>
                <a:sym typeface="+mn-ea"/>
              </a:rPr>
              <a:t>*Superior, posterior or lateral dislocations</a:t>
            </a:r>
            <a:endParaRPr lang="en-US" altLang="ar-JO" sz="2400" dirty="0">
              <a:solidFill>
                <a:prstClr val="black">
                  <a:lumMod val="85000"/>
                  <a:lumOff val="15000"/>
                </a:prstClr>
              </a:solidFill>
            </a:endParaRPr>
          </a:p>
          <a:p>
            <a:pPr lvl="2" algn="l">
              <a:buNone/>
            </a:pPr>
            <a:r>
              <a:rPr lang="en-US" altLang="ar-JO" sz="2400" dirty="0">
                <a:solidFill>
                  <a:prstClr val="black">
                    <a:lumMod val="85000"/>
                    <a:lumOff val="15000"/>
                  </a:prstClr>
                </a:solidFill>
                <a:sym typeface="+mn-ea"/>
              </a:rPr>
              <a:t>*Non-reducible dislocations</a:t>
            </a:r>
            <a:endParaRPr lang="en-US" altLang="ar-JO" sz="2400" dirty="0">
              <a:solidFill>
                <a:prstClr val="black">
                  <a:lumMod val="85000"/>
                  <a:lumOff val="15000"/>
                </a:prstClr>
              </a:solidFill>
            </a:endParaRPr>
          </a:p>
          <a:p>
            <a:pPr lvl="2" algn="l">
              <a:buNone/>
            </a:pPr>
            <a:r>
              <a:rPr lang="en-US" altLang="ar-JO" sz="2400" dirty="0">
                <a:solidFill>
                  <a:prstClr val="black">
                    <a:lumMod val="85000"/>
                    <a:lumOff val="15000"/>
                  </a:prstClr>
                </a:solidFill>
                <a:sym typeface="+mn-ea"/>
              </a:rPr>
              <a:t>*Dislocations associated with fractures</a:t>
            </a:r>
            <a:endParaRPr lang="en-US" altLang="ar-JO" sz="2400" dirty="0">
              <a:solidFill>
                <a:prstClr val="black">
                  <a:lumMod val="85000"/>
                  <a:lumOff val="15000"/>
                </a:prstClr>
              </a:solidFill>
            </a:endParaRPr>
          </a:p>
          <a:p>
            <a:pPr algn="l" rtl="0"/>
            <a:r>
              <a:rPr lang="en-US" altLang="ar-JO" sz="2400" b="1" dirty="0">
                <a:solidFill>
                  <a:srgbClr val="FF0000"/>
                </a:solidFill>
                <a:sym typeface="+mn-ea"/>
              </a:rPr>
              <a:t>After successful reduction</a:t>
            </a:r>
            <a:r>
              <a:rPr lang="en-US" altLang="ar-JO" sz="2400" b="1" dirty="0">
                <a:sym typeface="+mn-ea"/>
              </a:rPr>
              <a:t>:</a:t>
            </a:r>
            <a:endParaRPr lang="en-US" altLang="ar-JO" sz="2400" b="1" dirty="0"/>
          </a:p>
          <a:p>
            <a:pPr lvl="1"/>
            <a:r>
              <a:rPr lang="en-US" altLang="ar-JO" dirty="0">
                <a:sym typeface="+mn-ea"/>
              </a:rPr>
              <a:t>Avoid excessive mouth opening (cautioned not to open their mouths more then 2 cm for the following 2 weeks)</a:t>
            </a:r>
            <a:endParaRPr lang="en-US" altLang="ar-JO" dirty="0"/>
          </a:p>
          <a:p>
            <a:pPr lvl="1" algn="l" rtl="0" eaLnBrk="1" hangingPunct="1"/>
            <a:r>
              <a:rPr lang="en-US" altLang="ar-JO" dirty="0">
                <a:sym typeface="+mn-ea"/>
              </a:rPr>
              <a:t>Soft diet</a:t>
            </a:r>
            <a:endParaRPr lang="en-US" altLang="ar-JO" dirty="0"/>
          </a:p>
          <a:p>
            <a:pPr lvl="1" algn="l" rtl="0" eaLnBrk="1" hangingPunct="1"/>
            <a:r>
              <a:rPr lang="en-US" altLang="ar-JO" dirty="0">
                <a:sym typeface="+mn-ea"/>
              </a:rPr>
              <a:t>Analgesics</a:t>
            </a:r>
            <a:endParaRPr lang="en-US" altLang="ar-JO" dirty="0"/>
          </a:p>
          <a:p>
            <a:pPr lvl="1" algn="l" rtl="0" eaLnBrk="1" hangingPunct="1"/>
            <a:r>
              <a:rPr lang="en-US" altLang="ar-JO" dirty="0">
                <a:sym typeface="+mn-ea"/>
              </a:rPr>
              <a:t>Oral surgery follow up </a:t>
            </a:r>
            <a:endParaRPr lang="en-US" altLang="ar-JO" dirty="0"/>
          </a:p>
          <a:p>
            <a:pPr lvl="1" algn="l" rtl="0" eaLnBrk="1" hangingPunct="1"/>
            <a:endParaRPr lang="en-US" altLang="ar-JO" dirty="0"/>
          </a:p>
          <a:p>
            <a:endParaRPr lang="en-US" altLang="ar-JO" sz="1900" dirty="0"/>
          </a:p>
        </p:txBody>
      </p:sp>
    </p:spTree>
    <p:extLst>
      <p:ext uri="{BB962C8B-B14F-4D97-AF65-F5344CB8AC3E}">
        <p14:creationId xmlns:p14="http://schemas.microsoft.com/office/powerpoint/2010/main" val="3537806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nvSpPr>
        <p:spPr>
          <a:xfrm>
            <a:off x="635" y="0"/>
            <a:ext cx="11353165"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ar-JO" dirty="0">
                <a:sym typeface="+mn-ea"/>
              </a:rPr>
              <a:t>. Facing the patient the examiner places his or hers </a:t>
            </a:r>
            <a:r>
              <a:rPr lang="en-US" altLang="ar-JO" dirty="0">
                <a:solidFill>
                  <a:srgbClr val="C00000"/>
                </a:solidFill>
                <a:sym typeface="+mn-ea"/>
              </a:rPr>
              <a:t>thumbs in the patients mouth</a:t>
            </a:r>
            <a:r>
              <a:rPr lang="en-US" altLang="ar-JO" dirty="0">
                <a:sym typeface="+mn-ea"/>
              </a:rPr>
              <a:t>, over the mandibular molars as far back as possible. The fingers should curve beneath the angle and the body of the mandible. </a:t>
            </a:r>
            <a:endParaRPr lang="en-US" altLang="ar-JO" dirty="0">
              <a:solidFill>
                <a:schemeClr val="tx1"/>
              </a:solidFill>
            </a:endParaRPr>
          </a:p>
          <a:p>
            <a:pPr algn="l"/>
            <a:r>
              <a:rPr lang="en-US" altLang="ar-JO" dirty="0">
                <a:sym typeface="+mn-ea"/>
              </a:rPr>
              <a:t>The examiner applies </a:t>
            </a:r>
            <a:r>
              <a:rPr lang="en-US" altLang="ar-JO" dirty="0">
                <a:solidFill>
                  <a:srgbClr val="FF0000"/>
                </a:solidFill>
                <a:sym typeface="+mn-ea"/>
              </a:rPr>
              <a:t>downward and backward pressure</a:t>
            </a:r>
            <a:r>
              <a:rPr lang="en-US" altLang="ar-JO" dirty="0">
                <a:sym typeface="+mn-ea"/>
              </a:rPr>
              <a:t> with his or hers thumbs until the condyle slides back into the articular eminence</a:t>
            </a:r>
            <a:endParaRPr lang="en-US" dirty="0">
              <a:solidFill>
                <a:schemeClr val="tx1"/>
              </a:solidFill>
            </a:endParaRPr>
          </a:p>
          <a:p>
            <a:endParaRPr lang="en-US"/>
          </a:p>
        </p:txBody>
      </p:sp>
      <p:pic>
        <p:nvPicPr>
          <p:cNvPr id="6" name="Content Placeholder 5" descr="D:\232215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94435" y="2538095"/>
            <a:ext cx="9168130" cy="4213860"/>
          </a:xfrm>
          <a:prstGeom prst="rect">
            <a:avLst/>
          </a:prstGeom>
          <a:noFill/>
        </p:spPr>
      </p:pic>
    </p:spTree>
    <p:extLst>
      <p:ext uri="{BB962C8B-B14F-4D97-AF65-F5344CB8AC3E}">
        <p14:creationId xmlns:p14="http://schemas.microsoft.com/office/powerpoint/2010/main" val="39929250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9745"/>
            <a:ext cx="10515600" cy="1325563"/>
          </a:xfrm>
        </p:spPr>
        <p:txBody>
          <a:bodyPr>
            <a:normAutofit/>
          </a:bodyPr>
          <a:lstStyle/>
          <a:p>
            <a:pPr algn="ctr"/>
            <a:r>
              <a:rPr lang="en-US" b="1" dirty="0">
                <a:solidFill>
                  <a:srgbClr val="FF0000"/>
                </a:solidFill>
                <a:sym typeface="+mn-ea"/>
              </a:rPr>
              <a:t>Zygoma fractures</a:t>
            </a:r>
            <a:r>
              <a:rPr lang="en-US" b="1" dirty="0">
                <a:solidFill>
                  <a:srgbClr val="FF0000"/>
                </a:solidFill>
              </a:rPr>
              <a:t/>
            </a:r>
            <a:br>
              <a:rPr lang="en-US" b="1" dirty="0">
                <a:solidFill>
                  <a:srgbClr val="FF0000"/>
                </a:solidFill>
              </a:rPr>
            </a:br>
            <a:endParaRPr lang="en-US" b="1" dirty="0">
              <a:solidFill>
                <a:srgbClr val="FF0000"/>
              </a:solidFill>
            </a:endParaRPr>
          </a:p>
        </p:txBody>
      </p:sp>
      <p:pic>
        <p:nvPicPr>
          <p:cNvPr id="2050" name="Picture 2" descr="Image result for zygomatic bone anatom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364605" y="1453515"/>
            <a:ext cx="5433695" cy="54038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nvSpPr>
        <p:spPr>
          <a:xfrm>
            <a:off x="635" y="1454150"/>
            <a:ext cx="5955030" cy="5153660"/>
          </a:xfrm>
          <a:prstGeom prst="rect">
            <a:avLst/>
          </a:prstGeom>
        </p:spPr>
        <p:txBody>
          <a:bodyPr vert="horz" lIns="91440" tIns="45720" rIns="91440" bIns="45720" rtlCol="0" anchor="ctr">
            <a:normAutofit fontScale="8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ar-JO" sz="3110" dirty="0">
                <a:sym typeface="+mn-ea"/>
              </a:rPr>
              <a:t>-</a:t>
            </a:r>
            <a:r>
              <a:rPr lang="en-US" altLang="ar-JO" sz="3110" b="1" dirty="0">
                <a:sym typeface="+mn-ea"/>
              </a:rPr>
              <a:t>The </a:t>
            </a:r>
            <a:r>
              <a:rPr lang="en-US" altLang="ar-JO" sz="3110" b="1" dirty="0" err="1">
                <a:sym typeface="+mn-ea"/>
              </a:rPr>
              <a:t>zygoma</a:t>
            </a:r>
            <a:r>
              <a:rPr lang="en-US" altLang="ar-JO" sz="3110" b="1" dirty="0">
                <a:sym typeface="+mn-ea"/>
              </a:rPr>
              <a:t> has 2 major components</a:t>
            </a:r>
            <a:r>
              <a:rPr lang="en-US" altLang="ar-JO" sz="3110" dirty="0">
                <a:sym typeface="+mn-ea"/>
              </a:rPr>
              <a:t>:</a:t>
            </a:r>
            <a:r>
              <a:rPr lang="en-US" altLang="ar-JO" sz="3110" dirty="0"/>
              <a:t/>
            </a:r>
            <a:br>
              <a:rPr lang="en-US" altLang="ar-JO" sz="3110" dirty="0"/>
            </a:br>
            <a:r>
              <a:rPr lang="en-US" altLang="ar-JO" sz="3110" dirty="0">
                <a:solidFill>
                  <a:srgbClr val="FF0000"/>
                </a:solidFill>
                <a:sym typeface="+mn-ea"/>
              </a:rPr>
              <a:t>Zygomatic arch</a:t>
            </a:r>
            <a:r>
              <a:rPr lang="en-US" altLang="ar-JO" sz="3110" dirty="0"/>
              <a:t/>
            </a:r>
            <a:br>
              <a:rPr lang="en-US" altLang="ar-JO" sz="3110" dirty="0"/>
            </a:br>
            <a:r>
              <a:rPr lang="en-US" altLang="ar-JO" sz="3110" dirty="0" err="1">
                <a:solidFill>
                  <a:srgbClr val="FF0000"/>
                </a:solidFill>
                <a:sym typeface="+mn-ea"/>
              </a:rPr>
              <a:t>Zygomatic</a:t>
            </a:r>
            <a:r>
              <a:rPr lang="en-US" altLang="ar-JO" sz="3110" dirty="0">
                <a:solidFill>
                  <a:srgbClr val="FF0000"/>
                </a:solidFill>
                <a:sym typeface="+mn-ea"/>
              </a:rPr>
              <a:t> </a:t>
            </a:r>
            <a:r>
              <a:rPr lang="en-US" altLang="ar-JO" sz="3110" dirty="0" smtClean="0">
                <a:solidFill>
                  <a:srgbClr val="FF0000"/>
                </a:solidFill>
                <a:sym typeface="+mn-ea"/>
              </a:rPr>
              <a:t>body</a:t>
            </a:r>
          </a:p>
          <a:p>
            <a:endParaRPr lang="en-US" altLang="ar-JO" sz="3110" dirty="0">
              <a:solidFill>
                <a:srgbClr val="FF0000"/>
              </a:solidFill>
              <a:sym typeface="+mn-ea"/>
            </a:endParaRPr>
          </a:p>
          <a:p>
            <a:r>
              <a:rPr lang="en-US" sz="3110" dirty="0">
                <a:sym typeface="+mn-ea"/>
              </a:rPr>
              <a:t>- </a:t>
            </a:r>
            <a:r>
              <a:rPr lang="en-US" sz="3110" b="1" dirty="0">
                <a:sym typeface="+mn-ea"/>
              </a:rPr>
              <a:t>Zygoma has a </a:t>
            </a:r>
            <a:r>
              <a:rPr lang="en-US" sz="3110" b="1" dirty="0">
                <a:solidFill>
                  <a:srgbClr val="FF0000"/>
                </a:solidFill>
                <a:sym typeface="+mn-ea"/>
              </a:rPr>
              <a:t>quadrilateral shape</a:t>
            </a:r>
            <a:r>
              <a:rPr lang="en-US" sz="3110" b="1" dirty="0">
                <a:sym typeface="+mn-ea"/>
              </a:rPr>
              <a:t>:</a:t>
            </a:r>
            <a:r>
              <a:rPr lang="en-US" sz="3110" dirty="0">
                <a:sym typeface="+mn-ea"/>
              </a:rPr>
              <a:t> Articulates with maxilla, sphenoid, temporal, and frontal bones; fractures are therefore “tetrapod fractures”</a:t>
            </a:r>
            <a:endParaRPr lang="en-US" sz="3110" dirty="0"/>
          </a:p>
          <a:p>
            <a:r>
              <a:rPr lang="en-US" altLang="ar-JO" sz="3110" dirty="0">
                <a:solidFill>
                  <a:srgbClr val="FF0000"/>
                </a:solidFill>
              </a:rPr>
              <a:t/>
            </a:r>
            <a:br>
              <a:rPr lang="en-US" altLang="ar-JO" sz="3110" dirty="0">
                <a:solidFill>
                  <a:srgbClr val="FF0000"/>
                </a:solidFill>
              </a:rPr>
            </a:br>
            <a:r>
              <a:rPr lang="en-US" altLang="ar-JO" sz="3110" dirty="0"/>
              <a:t>-</a:t>
            </a:r>
            <a:r>
              <a:rPr lang="en-US" altLang="ar-JO" sz="3110" b="1" dirty="0">
                <a:sym typeface="+mn-ea"/>
              </a:rPr>
              <a:t>Blunt trauma most common cause.</a:t>
            </a:r>
            <a:r>
              <a:rPr lang="en-US" altLang="ar-JO" sz="3110" b="1" dirty="0"/>
              <a:t/>
            </a:r>
            <a:br>
              <a:rPr lang="en-US" altLang="ar-JO" sz="3110" b="1" dirty="0"/>
            </a:br>
            <a:r>
              <a:rPr lang="en-US" altLang="ar-JO" sz="3110" b="1" dirty="0"/>
              <a:t>-</a:t>
            </a:r>
            <a:r>
              <a:rPr lang="en-US" altLang="ar-JO" sz="3110" b="1" dirty="0">
                <a:sym typeface="+mn-ea"/>
              </a:rPr>
              <a:t>Two types of fractures can occur:</a:t>
            </a:r>
            <a:r>
              <a:rPr lang="en-US" altLang="ar-JO" sz="3110" b="1" dirty="0"/>
              <a:t/>
            </a:r>
            <a:br>
              <a:rPr lang="en-US" altLang="ar-JO" sz="3110" b="1" dirty="0"/>
            </a:br>
            <a:r>
              <a:rPr lang="en-US" altLang="ar-JO" sz="3110" dirty="0">
                <a:solidFill>
                  <a:srgbClr val="FF0000"/>
                </a:solidFill>
                <a:sym typeface="+mn-ea"/>
              </a:rPr>
              <a:t>Arch fracture (most common)</a:t>
            </a:r>
            <a:r>
              <a:rPr lang="en-US" altLang="ar-JO" sz="3110" dirty="0">
                <a:solidFill>
                  <a:srgbClr val="FF0000"/>
                </a:solidFill>
              </a:rPr>
              <a:t/>
            </a:r>
            <a:br>
              <a:rPr lang="en-US" altLang="ar-JO" sz="3110" dirty="0">
                <a:solidFill>
                  <a:srgbClr val="FF0000"/>
                </a:solidFill>
              </a:rPr>
            </a:br>
            <a:r>
              <a:rPr lang="en-US" altLang="ar-JO" sz="3110" dirty="0">
                <a:solidFill>
                  <a:srgbClr val="FF0000"/>
                </a:solidFill>
                <a:sym typeface="+mn-ea"/>
              </a:rPr>
              <a:t>Tripod fracture (most serious)</a:t>
            </a:r>
            <a:r>
              <a:rPr lang="en-US" altLang="ar-JO" sz="3110" dirty="0">
                <a:solidFill>
                  <a:srgbClr val="FF0000"/>
                </a:solidFill>
              </a:rPr>
              <a:t/>
            </a:r>
            <a:br>
              <a:rPr lang="en-US" altLang="ar-JO" sz="3110" dirty="0">
                <a:solidFill>
                  <a:srgbClr val="FF0000"/>
                </a:solidFill>
              </a:rPr>
            </a:br>
            <a:r>
              <a:rPr lang="en-US" altLang="ar-JO" sz="3110" dirty="0">
                <a:solidFill>
                  <a:srgbClr val="FF0000"/>
                </a:solidFill>
              </a:rPr>
              <a:t/>
            </a:r>
            <a:br>
              <a:rPr lang="en-US" altLang="ar-JO" sz="3110" dirty="0">
                <a:solidFill>
                  <a:srgbClr val="FF0000"/>
                </a:solidFill>
              </a:rPr>
            </a:br>
            <a:endParaRPr lang="en-US" altLang="ar-JO" sz="3110" dirty="0">
              <a:solidFill>
                <a:srgbClr val="FF0000"/>
              </a:solidFill>
            </a:endParaRPr>
          </a:p>
        </p:txBody>
      </p:sp>
    </p:spTree>
    <p:extLst>
      <p:ext uri="{BB962C8B-B14F-4D97-AF65-F5344CB8AC3E}">
        <p14:creationId xmlns:p14="http://schemas.microsoft.com/office/powerpoint/2010/main" val="2608961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solidFill>
                  <a:srgbClr val="FF0000"/>
                </a:solidFill>
                <a:sym typeface="+mn-ea"/>
              </a:rPr>
              <a:t>Clinical presentation</a:t>
            </a:r>
            <a:r>
              <a:rPr lang="en-US" b="1" dirty="0">
                <a:solidFill>
                  <a:srgbClr val="FF0000"/>
                </a:solidFill>
              </a:rPr>
              <a:t/>
            </a:r>
            <a:br>
              <a:rPr lang="en-US" b="1" dirty="0">
                <a:solidFill>
                  <a:srgbClr val="FF0000"/>
                </a:solidFill>
              </a:rPr>
            </a:br>
            <a:endParaRPr lang="en-US" b="1" dirty="0">
              <a:solidFill>
                <a:srgbClr val="FF0000"/>
              </a:solidFill>
            </a:endParaRPr>
          </a:p>
        </p:txBody>
      </p:sp>
      <p:sp>
        <p:nvSpPr>
          <p:cNvPr id="5" name="Content Placeholder 4"/>
          <p:cNvSpPr>
            <a:spLocks noGrp="1"/>
          </p:cNvSpPr>
          <p:nvPr>
            <p:ph sz="half" idx="1"/>
          </p:nvPr>
        </p:nvSpPr>
        <p:spPr>
          <a:xfrm>
            <a:off x="325755" y="1298575"/>
            <a:ext cx="5694045" cy="4878705"/>
          </a:xfrm>
        </p:spPr>
        <p:txBody>
          <a:bodyPr/>
          <a:lstStyle/>
          <a:p>
            <a:pPr marL="0" indent="0">
              <a:buNone/>
            </a:pPr>
            <a:r>
              <a:rPr lang="en-US" sz="2400" b="1" dirty="0">
                <a:solidFill>
                  <a:srgbClr val="FF0000"/>
                </a:solidFill>
                <a:sym typeface="+mn-ea"/>
              </a:rPr>
              <a:t>1-</a:t>
            </a:r>
            <a:r>
              <a:rPr lang="en-US" sz="2400" b="1" dirty="0">
                <a:sym typeface="+mn-ea"/>
              </a:rPr>
              <a:t> Flattening of malar eminence with </a:t>
            </a:r>
            <a:r>
              <a:rPr lang="en-US" sz="2400" b="1" dirty="0" err="1">
                <a:sym typeface="+mn-ea"/>
              </a:rPr>
              <a:t>downslanting</a:t>
            </a:r>
            <a:r>
              <a:rPr lang="en-US" sz="2400" b="1" dirty="0">
                <a:sym typeface="+mn-ea"/>
              </a:rPr>
              <a:t> palpebral fissure:</a:t>
            </a:r>
            <a:endParaRPr lang="en-US" sz="2400" b="1" dirty="0"/>
          </a:p>
          <a:p>
            <a:pPr marL="0" indent="0">
              <a:buNone/>
            </a:pPr>
            <a:r>
              <a:rPr lang="en-US" sz="2400" b="1" dirty="0">
                <a:solidFill>
                  <a:srgbClr val="FF0000"/>
                </a:solidFill>
                <a:sym typeface="+mn-ea"/>
              </a:rPr>
              <a:t>2-</a:t>
            </a:r>
            <a:r>
              <a:rPr lang="en-US" sz="2400" b="1" dirty="0">
                <a:sym typeface="+mn-ea"/>
              </a:rPr>
              <a:t> Zygomatic arch fractures may limit the motion of coronoid, resulting in trismus(</a:t>
            </a:r>
            <a:r>
              <a:rPr lang="en-US" sz="2400" dirty="0">
                <a:sym typeface="+mn-ea"/>
              </a:rPr>
              <a:t>occur because of masseter spasm or bony impingement of the coronoid process.)</a:t>
            </a:r>
            <a:endParaRPr lang="en-US" sz="2400" b="1" dirty="0"/>
          </a:p>
          <a:p>
            <a:pPr marL="0" indent="0">
              <a:buNone/>
            </a:pPr>
            <a:r>
              <a:rPr lang="en-US" sz="2400" b="1" dirty="0">
                <a:solidFill>
                  <a:srgbClr val="FF0000"/>
                </a:solidFill>
                <a:sym typeface="+mn-ea"/>
              </a:rPr>
              <a:t>3-</a:t>
            </a:r>
            <a:r>
              <a:rPr lang="en-US" sz="2400" b="1" dirty="0">
                <a:sym typeface="+mn-ea"/>
              </a:rPr>
              <a:t> Enophthalmos</a:t>
            </a:r>
            <a:endParaRPr lang="en-US" sz="2400" b="1" dirty="0"/>
          </a:p>
          <a:p>
            <a:pPr marL="0" indent="0">
              <a:buNone/>
            </a:pPr>
            <a:r>
              <a:rPr lang="en-US" sz="2400" b="1" dirty="0">
                <a:solidFill>
                  <a:srgbClr val="FF0000"/>
                </a:solidFill>
                <a:sym typeface="+mn-ea"/>
              </a:rPr>
              <a:t>4-</a:t>
            </a:r>
            <a:r>
              <a:rPr lang="en-US" sz="2400" b="1" dirty="0">
                <a:sym typeface="+mn-ea"/>
              </a:rPr>
              <a:t> Infraorbital paresthesia and hemorrage (</a:t>
            </a:r>
            <a:r>
              <a:rPr lang="en-US" sz="2400" dirty="0">
                <a:sym typeface="+mn-ea"/>
              </a:rPr>
              <a:t> Binocular</a:t>
            </a:r>
            <a:r>
              <a:rPr lang="en-US" sz="2400" b="1" dirty="0">
                <a:sym typeface="+mn-ea"/>
              </a:rPr>
              <a:t> diplopia </a:t>
            </a:r>
            <a:r>
              <a:rPr lang="en-US" sz="2400" dirty="0">
                <a:sym typeface="+mn-ea"/>
              </a:rPr>
              <a:t>is noted in as many as 30% of zygomatic fractures)0</a:t>
            </a:r>
            <a:endParaRPr lang="en-US" sz="2400" b="1" dirty="0"/>
          </a:p>
          <a:p>
            <a:pPr marL="0" indent="0">
              <a:buNone/>
            </a:pPr>
            <a:r>
              <a:rPr lang="en-US" sz="2400"/>
              <a:t>5-</a:t>
            </a:r>
            <a:r>
              <a:rPr lang="en-US" altLang="ar-JO" sz="2400" b="1" dirty="0">
                <a:sym typeface="+mn-ea"/>
              </a:rPr>
              <a:t>Depressed cheek with tenderness</a:t>
            </a:r>
            <a:endParaRPr lang="en-US" altLang="ar-JO" sz="2400" b="1" dirty="0"/>
          </a:p>
          <a:p>
            <a:pPr marL="0" indent="0">
              <a:buNone/>
            </a:pPr>
            <a:endParaRPr lang="en-US" sz="2400"/>
          </a:p>
        </p:txBody>
      </p:sp>
      <p:pic>
        <p:nvPicPr>
          <p:cNvPr id="10" name="Picture 2" descr="https://exploreplasticsurgery.com/wp-content/uploads/2015/03/NBA-player-cheekbone-fracture.jpe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597140" y="1915160"/>
            <a:ext cx="4346575" cy="4173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23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sz="2800" b="1" dirty="0">
                <a:sym typeface="+mn-ea"/>
              </a:rPr>
              <a:t>What is a </a:t>
            </a:r>
            <a:r>
              <a:rPr lang="en-US" sz="2800" b="1" dirty="0">
                <a:solidFill>
                  <a:srgbClr val="7030A0"/>
                </a:solidFill>
                <a:sym typeface="+mn-ea"/>
              </a:rPr>
              <a:t>“tripod” fracture</a:t>
            </a:r>
            <a:r>
              <a:rPr lang="en-US" sz="2800" b="1" dirty="0">
                <a:sym typeface="+mn-ea"/>
              </a:rPr>
              <a:t>? </a:t>
            </a:r>
            <a:endParaRPr lang="en-US" sz="2800" b="1" dirty="0"/>
          </a:p>
          <a:p>
            <a:pPr marL="0" indent="0">
              <a:buNone/>
            </a:pPr>
            <a:r>
              <a:rPr lang="en-US" sz="2400" dirty="0">
                <a:sym typeface="+mn-ea"/>
              </a:rPr>
              <a:t>Fracture of the zygomaticomaxiilary  complex; involves the following fractures:</a:t>
            </a:r>
            <a:endParaRPr lang="en-US" sz="2400" dirty="0"/>
          </a:p>
          <a:p>
            <a:endParaRPr lang="en-US" sz="2400" dirty="0"/>
          </a:p>
          <a:p>
            <a:pPr marL="3175" lvl="1" indent="0">
              <a:buNone/>
            </a:pPr>
            <a:r>
              <a:rPr lang="en-US" sz="2800" dirty="0">
                <a:solidFill>
                  <a:srgbClr val="FF0000"/>
                </a:solidFill>
                <a:sym typeface="+mn-ea"/>
              </a:rPr>
              <a:t>1. </a:t>
            </a:r>
            <a:r>
              <a:rPr lang="en-US" altLang="ar-JO" sz="2800" dirty="0">
                <a:solidFill>
                  <a:srgbClr val="FF0000"/>
                </a:solidFill>
                <a:sym typeface="+mn-ea"/>
              </a:rPr>
              <a:t>Zygomatic arch.</a:t>
            </a:r>
            <a:endParaRPr lang="en-US" altLang="ar-JO" sz="2800" dirty="0">
              <a:solidFill>
                <a:srgbClr val="FF0000"/>
              </a:solidFill>
            </a:endParaRPr>
          </a:p>
          <a:p>
            <a:pPr marL="3175" lvl="1" indent="0">
              <a:buNone/>
            </a:pPr>
            <a:r>
              <a:rPr lang="en-US" altLang="ar-JO" sz="2800" dirty="0">
                <a:solidFill>
                  <a:srgbClr val="00B050"/>
                </a:solidFill>
                <a:sym typeface="+mn-ea"/>
              </a:rPr>
              <a:t>2. Zygomaticofrontal suture.</a:t>
            </a:r>
            <a:endParaRPr lang="en-US" altLang="ar-JO" sz="2800" dirty="0">
              <a:solidFill>
                <a:srgbClr val="00B050"/>
              </a:solidFill>
            </a:endParaRPr>
          </a:p>
          <a:p>
            <a:pPr marL="3175" lvl="1" indent="0">
              <a:buNone/>
            </a:pPr>
            <a:r>
              <a:rPr lang="en-US" altLang="ar-JO" sz="2800" dirty="0">
                <a:solidFill>
                  <a:srgbClr val="00B0F0"/>
                </a:solidFill>
                <a:sym typeface="+mn-ea"/>
              </a:rPr>
              <a:t>3. Inferior orbital rim and floor.</a:t>
            </a:r>
            <a:endParaRPr lang="en-US" altLang="ar-JO" sz="2800" dirty="0">
              <a:solidFill>
                <a:srgbClr val="00B0F0"/>
              </a:solidFill>
            </a:endParaRPr>
          </a:p>
          <a:p>
            <a:endParaRPr lang="en-US"/>
          </a:p>
        </p:txBody>
      </p:sp>
      <p:pic>
        <p:nvPicPr>
          <p:cNvPr id="4102" name="Picture 6" descr="Image result for tripodâ fracture"/>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911850" y="833120"/>
            <a:ext cx="5639435" cy="534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91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97500" lnSpcReduction="10000"/>
          </a:bodyPr>
          <a:lstStyle/>
          <a:p>
            <a:pPr marL="0" indent="0" algn="l" rtl="0" fontAlgn="base">
              <a:buNone/>
            </a:pPr>
            <a:r>
              <a:rPr lang="en-US" b="1" dirty="0">
                <a:solidFill>
                  <a:srgbClr val="FF0000"/>
                </a:solidFill>
                <a:sym typeface="+mn-ea"/>
              </a:rPr>
              <a:t>A 'tripod' fracture</a:t>
            </a:r>
            <a:r>
              <a:rPr lang="en-US" dirty="0">
                <a:sym typeface="+mn-ea"/>
              </a:rPr>
              <a:t> has 4 visible components - not always all visible</a:t>
            </a:r>
            <a:endParaRPr lang="en-US" dirty="0"/>
          </a:p>
          <a:p>
            <a:pPr algn="l" rtl="0" fontAlgn="base"/>
            <a:r>
              <a:rPr lang="en-US" dirty="0">
                <a:sym typeface="+mn-ea"/>
              </a:rPr>
              <a:t>1 - Orbital floor fracture</a:t>
            </a:r>
            <a:endParaRPr lang="en-US" dirty="0"/>
          </a:p>
          <a:p>
            <a:pPr algn="l" rtl="0" fontAlgn="base"/>
            <a:r>
              <a:rPr lang="en-US" dirty="0">
                <a:sym typeface="+mn-ea"/>
              </a:rPr>
              <a:t>2 - Fracture of the lateral wall of the maxillary antrum</a:t>
            </a:r>
            <a:endParaRPr lang="en-US" dirty="0"/>
          </a:p>
          <a:p>
            <a:pPr algn="l" rtl="0" fontAlgn="base"/>
            <a:r>
              <a:rPr lang="en-US" dirty="0">
                <a:sym typeface="+mn-ea"/>
              </a:rPr>
              <a:t>3 - Zygomatic arch fracture</a:t>
            </a:r>
            <a:endParaRPr lang="en-US" dirty="0"/>
          </a:p>
          <a:p>
            <a:pPr algn="l" rtl="0" fontAlgn="base"/>
            <a:r>
              <a:rPr lang="en-US" dirty="0">
                <a:sym typeface="+mn-ea"/>
              </a:rPr>
              <a:t>4 - Widening of the </a:t>
            </a:r>
            <a:r>
              <a:rPr lang="en-US" dirty="0" err="1">
                <a:sym typeface="+mn-ea"/>
              </a:rPr>
              <a:t>zygomatico</a:t>
            </a:r>
            <a:r>
              <a:rPr lang="en-US" dirty="0">
                <a:sym typeface="+mn-ea"/>
              </a:rPr>
              <a:t>-frontal suture</a:t>
            </a:r>
            <a:endParaRPr lang="en-US" dirty="0"/>
          </a:p>
          <a:p>
            <a:pPr marL="0" indent="0" algn="l" rtl="0" fontAlgn="base">
              <a:buNone/>
            </a:pPr>
            <a:r>
              <a:rPr lang="en-US" dirty="0">
                <a:sym typeface="+mn-ea"/>
              </a:rPr>
              <a:t>Increased density of the maxillary antrum is due to it filling with blood.</a:t>
            </a:r>
            <a:endParaRPr lang="en-US" dirty="0"/>
          </a:p>
          <a:p>
            <a:pPr algn="l" rtl="0"/>
            <a:endParaRPr lang="ar-JO" dirty="0"/>
          </a:p>
          <a:p>
            <a:endParaRPr lang="en-US"/>
          </a:p>
        </p:txBody>
      </p:sp>
      <p:pic>
        <p:nvPicPr>
          <p:cNvPr id="8" name="Online Image Placeholder 7"/>
          <p:cNvPicPr>
            <a:picLocks noGrp="1" noChangeAspect="1"/>
          </p:cNvPicPr>
          <p:nvPr>
            <p:ph sz="half" idx="2"/>
          </p:nvPr>
        </p:nvPicPr>
        <p:blipFill>
          <a:blip r:embed="rId2" cstate="print"/>
          <a:stretch>
            <a:fillRect/>
          </a:stretch>
        </p:blipFill>
        <p:spPr>
          <a:xfrm>
            <a:off x="6019165" y="1364615"/>
            <a:ext cx="5430520" cy="4812665"/>
          </a:xfrm>
          <a:prstGeom prst="rect">
            <a:avLst/>
          </a:prstGeom>
        </p:spPr>
      </p:pic>
    </p:spTree>
    <p:extLst>
      <p:ext uri="{BB962C8B-B14F-4D97-AF65-F5344CB8AC3E}">
        <p14:creationId xmlns:p14="http://schemas.microsoft.com/office/powerpoint/2010/main" val="442796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425" y="1662601"/>
            <a:ext cx="8320728" cy="4351338"/>
          </a:xfrm>
        </p:spPr>
        <p:txBody>
          <a:bodyPr/>
          <a:lstStyle/>
          <a:p>
            <a:r>
              <a:rPr lang="en-US" b="1" dirty="0"/>
              <a:t>Skin</a:t>
            </a:r>
            <a:r>
              <a:rPr lang="en-US" dirty="0"/>
              <a:t> – The skin of the face is among the thinnest of the body. Facial skin develops predictable creases with age, following Langer's lines </a:t>
            </a:r>
            <a:r>
              <a:rPr lang="en-US" dirty="0" smtClean="0"/>
              <a:t>.</a:t>
            </a:r>
          </a:p>
          <a:p>
            <a:r>
              <a:rPr lang="en-US" u="sng" dirty="0" smtClean="0"/>
              <a:t>Lacerations </a:t>
            </a:r>
            <a:r>
              <a:rPr lang="en-US" u="sng" dirty="0"/>
              <a:t>that do not run parallel to Langer's lines develop more prominent scarring than those that do.</a:t>
            </a:r>
          </a:p>
          <a:p>
            <a:endParaRPr lang="en-US" u="sng" dirty="0"/>
          </a:p>
        </p:txBody>
      </p:sp>
      <p:pic>
        <p:nvPicPr>
          <p:cNvPr id="4" name="Picture 3"/>
          <p:cNvPicPr>
            <a:picLocks noChangeAspect="1"/>
          </p:cNvPicPr>
          <p:nvPr/>
        </p:nvPicPr>
        <p:blipFill>
          <a:blip r:embed="rId2"/>
          <a:stretch>
            <a:fillRect/>
          </a:stretch>
        </p:blipFill>
        <p:spPr>
          <a:xfrm>
            <a:off x="8973033" y="1825625"/>
            <a:ext cx="3218967" cy="4749196"/>
          </a:xfrm>
          <a:prstGeom prst="rect">
            <a:avLst/>
          </a:prstGeom>
        </p:spPr>
      </p:pic>
      <p:sp>
        <p:nvSpPr>
          <p:cNvPr id="5" name="Rectangle 4"/>
          <p:cNvSpPr/>
          <p:nvPr/>
        </p:nvSpPr>
        <p:spPr>
          <a:xfrm>
            <a:off x="2097780" y="287548"/>
            <a:ext cx="4211580" cy="584775"/>
          </a:xfrm>
          <a:prstGeom prst="rect">
            <a:avLst/>
          </a:prstGeom>
        </p:spPr>
        <p:txBody>
          <a:bodyPr wrap="square">
            <a:spAutoFit/>
          </a:bodyPr>
          <a:lstStyle/>
          <a:p>
            <a:pPr algn="ctr"/>
            <a:r>
              <a:rPr lang="en-US" sz="3200" b="1" dirty="0"/>
              <a:t>2. Soft tissue injuries </a:t>
            </a:r>
          </a:p>
        </p:txBody>
      </p:sp>
    </p:spTree>
    <p:extLst>
      <p:ext uri="{BB962C8B-B14F-4D97-AF65-F5344CB8AC3E}">
        <p14:creationId xmlns:p14="http://schemas.microsoft.com/office/powerpoint/2010/main" val="21659314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756285"/>
            <a:ext cx="5181600" cy="5420995"/>
          </a:xfrm>
        </p:spPr>
        <p:txBody>
          <a:bodyPr>
            <a:normAutofit/>
          </a:bodyPr>
          <a:lstStyle/>
          <a:p>
            <a:pPr marL="0" indent="0">
              <a:buNone/>
            </a:pPr>
            <a:r>
              <a:rPr lang="en-US" altLang="ar-JO" sz="2800" b="1" u="sng" dirty="0">
                <a:solidFill>
                  <a:srgbClr val="FF0000"/>
                </a:solidFill>
                <a:sym typeface="+mn-ea"/>
              </a:rPr>
              <a:t>Clinical features:</a:t>
            </a:r>
            <a:endParaRPr lang="en-US" altLang="ar-JO" sz="2800" b="1" u="sng" dirty="0">
              <a:solidFill>
                <a:srgbClr val="FF0000"/>
              </a:solidFill>
            </a:endParaRPr>
          </a:p>
          <a:p>
            <a:pPr marL="800100" lvl="1" indent="-342900">
              <a:buFont typeface="Arial" panose="020B0604020202020204" pitchFamily="34" charset="0"/>
              <a:buChar char="•"/>
            </a:pPr>
            <a:r>
              <a:rPr lang="en-US" altLang="ar-JO" sz="2800" dirty="0">
                <a:sym typeface="+mn-ea"/>
              </a:rPr>
              <a:t>Periorbital </a:t>
            </a:r>
            <a:r>
              <a:rPr lang="en-US" altLang="ar-JO" sz="2800" b="1" dirty="0">
                <a:sym typeface="+mn-ea"/>
              </a:rPr>
              <a:t>edema</a:t>
            </a:r>
            <a:r>
              <a:rPr lang="en-US" altLang="ar-JO" sz="2800" dirty="0">
                <a:sym typeface="+mn-ea"/>
              </a:rPr>
              <a:t> and </a:t>
            </a:r>
            <a:r>
              <a:rPr lang="en-US" altLang="ar-JO" sz="2800" b="1" dirty="0">
                <a:sym typeface="+mn-ea"/>
              </a:rPr>
              <a:t>ecchymosis</a:t>
            </a:r>
            <a:endParaRPr lang="en-US" altLang="ar-JO" sz="2800" b="1" dirty="0"/>
          </a:p>
          <a:p>
            <a:pPr marL="800100" lvl="1" indent="-342900">
              <a:buFont typeface="Arial" panose="020B0604020202020204" pitchFamily="34" charset="0"/>
              <a:buChar char="•"/>
            </a:pPr>
            <a:endParaRPr lang="en-US" altLang="ar-JO" sz="2800" dirty="0"/>
          </a:p>
          <a:p>
            <a:pPr marL="800100" lvl="1" indent="-342900">
              <a:buFont typeface="Arial" panose="020B0604020202020204" pitchFamily="34" charset="0"/>
              <a:buChar char="•"/>
            </a:pPr>
            <a:r>
              <a:rPr lang="en-US" altLang="ar-JO" sz="2800" b="1" dirty="0">
                <a:sym typeface="+mn-ea"/>
              </a:rPr>
              <a:t>Hypesthesia</a:t>
            </a:r>
            <a:r>
              <a:rPr lang="en-US" altLang="ar-JO" sz="2800" dirty="0">
                <a:sym typeface="+mn-ea"/>
              </a:rPr>
              <a:t> of the infraorbital nerve</a:t>
            </a:r>
            <a:endParaRPr lang="en-US" altLang="ar-JO" sz="2800" dirty="0"/>
          </a:p>
          <a:p>
            <a:pPr marL="800100" lvl="1" indent="-342900">
              <a:buFont typeface="Arial" panose="020B0604020202020204" pitchFamily="34" charset="0"/>
              <a:buChar char="•"/>
            </a:pPr>
            <a:endParaRPr lang="en-US" altLang="ar-JO" sz="2800" dirty="0"/>
          </a:p>
          <a:p>
            <a:pPr marL="800100" lvl="1" indent="-342900">
              <a:buFont typeface="Arial" panose="020B0604020202020204" pitchFamily="34" charset="0"/>
              <a:buChar char="•"/>
            </a:pPr>
            <a:r>
              <a:rPr lang="en-US" altLang="ar-JO" sz="2800" dirty="0">
                <a:sym typeface="+mn-ea"/>
              </a:rPr>
              <a:t>Palpation may reveal </a:t>
            </a:r>
            <a:r>
              <a:rPr lang="en-US" altLang="ar-JO" sz="2800" b="1" dirty="0">
                <a:sym typeface="+mn-ea"/>
              </a:rPr>
              <a:t>step off</a:t>
            </a:r>
            <a:endParaRPr lang="en-US" altLang="ar-JO" sz="2800" b="1" dirty="0"/>
          </a:p>
          <a:p>
            <a:pPr marL="800100" lvl="1" indent="-342900">
              <a:buFont typeface="Arial" panose="020B0604020202020204" pitchFamily="34" charset="0"/>
              <a:buChar char="•"/>
            </a:pPr>
            <a:endParaRPr lang="en-US" altLang="ar-JO" sz="2800" b="1" dirty="0"/>
          </a:p>
          <a:p>
            <a:pPr marL="800100" lvl="1" indent="-342900">
              <a:buFont typeface="Arial" panose="020B0604020202020204" pitchFamily="34" charset="0"/>
              <a:buChar char="•"/>
            </a:pPr>
            <a:r>
              <a:rPr lang="en-US" altLang="ar-JO" sz="2800" b="1" dirty="0">
                <a:sym typeface="+mn-ea"/>
              </a:rPr>
              <a:t>Concomitant globe injuries </a:t>
            </a:r>
            <a:r>
              <a:rPr lang="en-US" altLang="ar-JO" sz="2800" dirty="0">
                <a:sym typeface="+mn-ea"/>
              </a:rPr>
              <a:t>are common</a:t>
            </a:r>
            <a:endParaRPr lang="en-US" altLang="ar-JO" sz="2800" dirty="0"/>
          </a:p>
          <a:p>
            <a:endParaRPr lang="en-US"/>
          </a:p>
        </p:txBody>
      </p:sp>
      <p:pic>
        <p:nvPicPr>
          <p:cNvPr id="5" name="Content Placeholder 4" descr="C:\Documents and Settings\Daniel\My Documents\My Pictures\zygfx.bmp"/>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873875" y="984250"/>
            <a:ext cx="4040505" cy="5475605"/>
          </a:xfrm>
          <a:prstGeom prst="rect">
            <a:avLst/>
          </a:prstGeom>
          <a:ln>
            <a:noFill/>
          </a:ln>
          <a:effectLst>
            <a:softEdge rad="112500"/>
          </a:effectLst>
        </p:spPr>
      </p:pic>
    </p:spTree>
    <p:extLst>
      <p:ext uri="{BB962C8B-B14F-4D97-AF65-F5344CB8AC3E}">
        <p14:creationId xmlns:p14="http://schemas.microsoft.com/office/powerpoint/2010/main" val="176442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3672" y="237743"/>
            <a:ext cx="10867644" cy="642823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395561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6636" y="402336"/>
            <a:ext cx="10642092" cy="605180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78014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295" y="530351"/>
            <a:ext cx="10893552" cy="56464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389894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1080" y="370331"/>
            <a:ext cx="10600944" cy="580644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8131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 y="388620"/>
            <a:ext cx="11818620" cy="62484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890559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7263" y="345946"/>
            <a:ext cx="11763756" cy="651205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084851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2148" y="239268"/>
            <a:ext cx="11583924" cy="646633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847309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AD6590-6C89-4BAA-AAE1-3C32A89D31E8}"/>
              </a:ext>
            </a:extLst>
          </p:cNvPr>
          <p:cNvPicPr>
            <a:picLocks noGrp="1" noChangeAspect="1"/>
          </p:cNvPicPr>
          <p:nvPr>
            <p:ph idx="1"/>
          </p:nvPr>
        </p:nvPicPr>
        <p:blipFill>
          <a:blip r:embed="rId2"/>
          <a:stretch>
            <a:fillRect/>
          </a:stretch>
        </p:blipFill>
        <p:spPr>
          <a:xfrm>
            <a:off x="839657" y="1825625"/>
            <a:ext cx="10512686" cy="4351338"/>
          </a:xfrm>
          <a:prstGeom prst="rect">
            <a:avLst/>
          </a:prstGeom>
        </p:spPr>
      </p:pic>
      <p:pic>
        <p:nvPicPr>
          <p:cNvPr id="5" name="Content Placeholder 4">
            <a:extLst>
              <a:ext uri="{FF2B5EF4-FFF2-40B4-BE49-F238E27FC236}">
                <a16:creationId xmlns:a16="http://schemas.microsoft.com/office/drawing/2014/main" id="{0D62747A-4865-4552-AAD5-E2339A71C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13" y="437321"/>
            <a:ext cx="10672893" cy="6214249"/>
          </a:xfrm>
          <a:prstGeom prst="rect">
            <a:avLst/>
          </a:prstGeom>
        </p:spPr>
      </p:pic>
    </p:spTree>
    <p:extLst>
      <p:ext uri="{BB962C8B-B14F-4D97-AF65-F5344CB8AC3E}">
        <p14:creationId xmlns:p14="http://schemas.microsoft.com/office/powerpoint/2010/main" val="7494244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459" y="132586"/>
            <a:ext cx="11754612" cy="65989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03546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438" y="809896"/>
            <a:ext cx="5466352" cy="6844938"/>
          </a:xfrm>
        </p:spPr>
        <p:txBody>
          <a:bodyPr>
            <a:normAutofit/>
          </a:bodyPr>
          <a:lstStyle/>
          <a:p>
            <a:pPr marL="0" indent="0">
              <a:buNone/>
            </a:pPr>
            <a:r>
              <a:rPr lang="en-US" b="1" dirty="0" smtClean="0"/>
              <a:t>Muscles</a:t>
            </a:r>
            <a:r>
              <a:rPr lang="en-US" dirty="0" smtClean="0"/>
              <a:t> – Important muscles that may be injured with facial trauma include the extraocular muscles and those surrounding the mouth.</a:t>
            </a:r>
          </a:p>
          <a:p>
            <a:pPr marL="0" indent="0">
              <a:buNone/>
            </a:pPr>
            <a:r>
              <a:rPr lang="en-US" dirty="0" smtClean="0"/>
              <a:t> The inferior rectus, primarily responsible for rotating the eye downward, can become entrapped in fractures of the orbital floor. </a:t>
            </a:r>
          </a:p>
          <a:p>
            <a:pPr marL="0" indent="0">
              <a:buNone/>
            </a:pPr>
            <a:endParaRPr lang="en-US" dirty="0" smtClean="0"/>
          </a:p>
          <a:p>
            <a:pPr marL="0" indent="0">
              <a:buNone/>
            </a:pPr>
            <a:r>
              <a:rPr lang="en-US" dirty="0"/>
              <a:t>The orbicularis </a:t>
            </a:r>
            <a:r>
              <a:rPr lang="en-US" dirty="0" err="1"/>
              <a:t>oris</a:t>
            </a:r>
            <a:r>
              <a:rPr lang="en-US" dirty="0"/>
              <a:t>, which encircles the mouth, frequently requires repair with complete perioral lacerations.</a:t>
            </a:r>
          </a:p>
          <a:p>
            <a:pPr marL="0" indent="0">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400" y="579936"/>
            <a:ext cx="5894623" cy="5598796"/>
          </a:xfrm>
          <a:prstGeom prst="rect">
            <a:avLst/>
          </a:prstGeom>
        </p:spPr>
      </p:pic>
    </p:spTree>
    <p:extLst>
      <p:ext uri="{BB962C8B-B14F-4D97-AF65-F5344CB8AC3E}">
        <p14:creationId xmlns:p14="http://schemas.microsoft.com/office/powerpoint/2010/main" val="4350286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1480" y="251459"/>
            <a:ext cx="11687556" cy="642823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92711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5552" y="92964"/>
            <a:ext cx="11966448" cy="662635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496279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556259"/>
            <a:ext cx="11091672" cy="605637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374248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784395"/>
            <a:ext cx="11368485" cy="565146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553942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1B4C4A7-8DBD-4FCA-8DA8-F38A9B9E9404}"/>
              </a:ext>
            </a:extLst>
          </p:cNvPr>
          <p:cNvSpPr txBox="1">
            <a:spLocks/>
          </p:cNvSpPr>
          <p:nvPr/>
        </p:nvSpPr>
        <p:spPr>
          <a:xfrm>
            <a:off x="1524000" y="1293338"/>
            <a:ext cx="9144000" cy="32745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415" algn="ctr">
              <a:spcAft>
                <a:spcPts val="600"/>
              </a:spcAft>
            </a:pPr>
            <a:r>
              <a:rPr lang="en-US" sz="7200" kern="1200" spc="-254">
                <a:solidFill>
                  <a:schemeClr val="tx1"/>
                </a:solidFill>
                <a:latin typeface="+mj-lt"/>
                <a:ea typeface="+mj-ea"/>
                <a:cs typeface="+mj-cs"/>
              </a:rPr>
              <a:t>Nasal </a:t>
            </a:r>
            <a:r>
              <a:rPr lang="en-US" sz="7200" kern="1200" spc="-215">
                <a:solidFill>
                  <a:schemeClr val="tx1"/>
                </a:solidFill>
                <a:latin typeface="+mj-lt"/>
                <a:ea typeface="+mj-ea"/>
                <a:cs typeface="+mj-cs"/>
              </a:rPr>
              <a:t>bone</a:t>
            </a:r>
            <a:r>
              <a:rPr lang="en-US" sz="7200" kern="1200" spc="-785">
                <a:solidFill>
                  <a:schemeClr val="tx1"/>
                </a:solidFill>
                <a:latin typeface="+mj-lt"/>
                <a:ea typeface="+mj-ea"/>
                <a:cs typeface="+mj-cs"/>
              </a:rPr>
              <a:t> </a:t>
            </a:r>
            <a:r>
              <a:rPr lang="en-US" sz="7200" kern="1200" spc="-350">
                <a:solidFill>
                  <a:schemeClr val="tx1"/>
                </a:solidFill>
                <a:latin typeface="+mj-lt"/>
                <a:ea typeface="+mj-ea"/>
                <a:cs typeface="+mj-cs"/>
              </a:rPr>
              <a:t>fracture</a:t>
            </a:r>
          </a:p>
        </p:txBody>
      </p:sp>
    </p:spTree>
    <p:extLst>
      <p:ext uri="{BB962C8B-B14F-4D97-AF65-F5344CB8AC3E}">
        <p14:creationId xmlns:p14="http://schemas.microsoft.com/office/powerpoint/2010/main" val="25652748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805DDD-ABA5-49E0-8C6C-DEE26A15DE1E}"/>
              </a:ext>
            </a:extLst>
          </p:cNvPr>
          <p:cNvPicPr>
            <a:picLocks noChangeAspect="1"/>
          </p:cNvPicPr>
          <p:nvPr/>
        </p:nvPicPr>
        <p:blipFill>
          <a:blip r:embed="rId2"/>
          <a:stretch>
            <a:fillRect/>
          </a:stretch>
        </p:blipFill>
        <p:spPr>
          <a:xfrm>
            <a:off x="529869" y="697755"/>
            <a:ext cx="11132261" cy="5462489"/>
          </a:xfrm>
          <a:prstGeom prst="rect">
            <a:avLst/>
          </a:prstGeom>
        </p:spPr>
      </p:pic>
    </p:spTree>
    <p:extLst>
      <p:ext uri="{BB962C8B-B14F-4D97-AF65-F5344CB8AC3E}">
        <p14:creationId xmlns:p14="http://schemas.microsoft.com/office/powerpoint/2010/main" val="1144765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8891" y="423672"/>
            <a:ext cx="11542776" cy="621639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412707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4B70A8-9130-4A95-B8CA-A94269C9CACD}"/>
              </a:ext>
            </a:extLst>
          </p:cNvPr>
          <p:cNvPicPr>
            <a:picLocks noGrp="1" noChangeAspect="1"/>
          </p:cNvPicPr>
          <p:nvPr>
            <p:ph sz="half" idx="2"/>
          </p:nvPr>
        </p:nvPicPr>
        <p:blipFill>
          <a:blip r:embed="rId2"/>
          <a:stretch>
            <a:fillRect/>
          </a:stretch>
        </p:blipFill>
        <p:spPr>
          <a:xfrm>
            <a:off x="7156174" y="2407323"/>
            <a:ext cx="4055165" cy="4022724"/>
          </a:xfrm>
          <a:prstGeom prst="rect">
            <a:avLst/>
          </a:prstGeom>
        </p:spPr>
      </p:pic>
      <p:sp>
        <p:nvSpPr>
          <p:cNvPr id="7" name="object 3">
            <a:extLst>
              <a:ext uri="{FF2B5EF4-FFF2-40B4-BE49-F238E27FC236}">
                <a16:creationId xmlns:a16="http://schemas.microsoft.com/office/drawing/2014/main" id="{8A76235C-F1A3-4A48-9A99-320651F98C02}"/>
              </a:ext>
            </a:extLst>
          </p:cNvPr>
          <p:cNvSpPr/>
          <p:nvPr/>
        </p:nvSpPr>
        <p:spPr>
          <a:xfrm>
            <a:off x="1668378" y="1535227"/>
            <a:ext cx="4202335" cy="433522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515463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7012" y="583691"/>
            <a:ext cx="11251692" cy="59893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007525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07727" y="1957611"/>
            <a:ext cx="4946072" cy="30003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09004" y="1085170"/>
            <a:ext cx="3109702" cy="452387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3044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370"/>
            <a:ext cx="10515600" cy="1325563"/>
          </a:xfrm>
        </p:spPr>
        <p:txBody>
          <a:bodyPr/>
          <a:lstStyle/>
          <a:p>
            <a:pPr algn="ctr"/>
            <a:r>
              <a:rPr lang="en-US" b="1" dirty="0" smtClean="0"/>
              <a:t>Nerves</a:t>
            </a:r>
            <a:endParaRPr lang="en-US" dirty="0"/>
          </a:p>
        </p:txBody>
      </p:sp>
      <p:sp>
        <p:nvSpPr>
          <p:cNvPr id="3" name="Content Placeholder 2"/>
          <p:cNvSpPr>
            <a:spLocks noGrp="1"/>
          </p:cNvSpPr>
          <p:nvPr>
            <p:ph idx="1"/>
          </p:nvPr>
        </p:nvSpPr>
        <p:spPr>
          <a:xfrm>
            <a:off x="838200" y="1078706"/>
            <a:ext cx="10515600" cy="4351338"/>
          </a:xfrm>
        </p:spPr>
        <p:txBody>
          <a:bodyPr>
            <a:normAutofit/>
          </a:bodyPr>
          <a:lstStyle/>
          <a:p>
            <a:pPr lvl="0"/>
            <a:r>
              <a:rPr lang="en-US" b="1" dirty="0" smtClean="0"/>
              <a:t>Cranial </a:t>
            </a:r>
            <a:r>
              <a:rPr lang="en-US" b="1" dirty="0"/>
              <a:t>nerve V (trigeminal) </a:t>
            </a:r>
            <a:r>
              <a:rPr lang="en-US" dirty="0"/>
              <a:t>supplies sensation to the face through three major divisions ,The ophthalmic division (V1) supplies sensation to the upper third of the face, including the eye and the nose down to the tip. The maxillary division (V2) provides innervation to the midface and includes the infraorbital nerve. The mandibular division (V3) supplies sensation to the lower third of the face</a:t>
            </a:r>
            <a:r>
              <a:rPr lang="en-US" dirty="0" smtClean="0"/>
              <a:t>.</a:t>
            </a:r>
          </a:p>
          <a:p>
            <a:endParaRPr lang="en-US" dirty="0"/>
          </a:p>
        </p:txBody>
      </p:sp>
      <p:pic>
        <p:nvPicPr>
          <p:cNvPr id="5" name="Picture 4"/>
          <p:cNvPicPr>
            <a:picLocks noChangeAspect="1"/>
          </p:cNvPicPr>
          <p:nvPr/>
        </p:nvPicPr>
        <p:blipFill>
          <a:blip r:embed="rId2"/>
          <a:stretch>
            <a:fillRect/>
          </a:stretch>
        </p:blipFill>
        <p:spPr>
          <a:xfrm>
            <a:off x="8670472" y="3246212"/>
            <a:ext cx="3418908" cy="3418908"/>
          </a:xfrm>
          <a:prstGeom prst="rect">
            <a:avLst/>
          </a:prstGeom>
        </p:spPr>
      </p:pic>
      <p:sp>
        <p:nvSpPr>
          <p:cNvPr id="4" name="Rectangle 3"/>
          <p:cNvSpPr/>
          <p:nvPr/>
        </p:nvSpPr>
        <p:spPr>
          <a:xfrm>
            <a:off x="1041400" y="3918635"/>
            <a:ext cx="3644900" cy="2246769"/>
          </a:xfrm>
          <a:prstGeom prst="rect">
            <a:avLst/>
          </a:prstGeom>
        </p:spPr>
        <p:txBody>
          <a:bodyPr wrap="square">
            <a:spAutoFit/>
          </a:bodyPr>
          <a:lstStyle/>
          <a:p>
            <a:r>
              <a:rPr lang="en-US" sz="2800" dirty="0"/>
              <a:t>The muscles of mastication are innervated by cranial nerves V (jaw </a:t>
            </a:r>
            <a:r>
              <a:rPr lang="en-US" sz="2800" dirty="0" smtClean="0"/>
              <a:t>movement</a:t>
            </a:r>
            <a:r>
              <a:rPr lang="ar-JO" sz="2800" dirty="0" smtClean="0"/>
              <a:t>(</a:t>
            </a:r>
            <a:endParaRPr lang="en-US" sz="2800" dirty="0"/>
          </a:p>
        </p:txBody>
      </p:sp>
      <p:pic>
        <p:nvPicPr>
          <p:cNvPr id="6" name="Picture 5"/>
          <p:cNvPicPr>
            <a:picLocks noChangeAspect="1"/>
          </p:cNvPicPr>
          <p:nvPr/>
        </p:nvPicPr>
        <p:blipFill>
          <a:blip r:embed="rId3"/>
          <a:stretch>
            <a:fillRect/>
          </a:stretch>
        </p:blipFill>
        <p:spPr>
          <a:xfrm>
            <a:off x="4872548" y="3404514"/>
            <a:ext cx="3747124" cy="3260606"/>
          </a:xfrm>
          <a:prstGeom prst="rect">
            <a:avLst/>
          </a:prstGeom>
        </p:spPr>
      </p:pic>
    </p:spTree>
    <p:extLst>
      <p:ext uri="{BB962C8B-B14F-4D97-AF65-F5344CB8AC3E}">
        <p14:creationId xmlns:p14="http://schemas.microsoft.com/office/powerpoint/2010/main" val="292966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78545" y="900871"/>
            <a:ext cx="10690138" cy="567214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349151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2A65-87DC-4F77-AACC-2D0C0118F745}"/>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4800" kern="1200">
                <a:solidFill>
                  <a:schemeClr val="tx1"/>
                </a:solidFill>
                <a:latin typeface="+mj-lt"/>
                <a:ea typeface="+mj-ea"/>
                <a:cs typeface="+mj-cs"/>
              </a:rPr>
              <a:t>Naso orbital ethmoidal bone fractures </a:t>
            </a:r>
          </a:p>
        </p:txBody>
      </p:sp>
      <p:pic>
        <p:nvPicPr>
          <p:cNvPr id="5" name="Content Placeholder 4" descr="Graphical user interface&#10;&#10;Description automatically generated">
            <a:extLst>
              <a:ext uri="{FF2B5EF4-FFF2-40B4-BE49-F238E27FC236}">
                <a16:creationId xmlns:a16="http://schemas.microsoft.com/office/drawing/2014/main" id="{305309AA-5F85-46D3-ACFF-6A241F3C90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770" r="-2" b="6846"/>
          <a:stretch/>
        </p:blipFill>
        <p:spPr>
          <a:xfrm>
            <a:off x="196947" y="1814732"/>
            <a:ext cx="5803323" cy="4079631"/>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306BAF0A-B8E5-4F54-8984-1D140FBE5EB5}"/>
              </a:ext>
            </a:extLst>
          </p:cNvPr>
          <p:cNvPicPr>
            <a:picLocks noChangeAspect="1"/>
          </p:cNvPicPr>
          <p:nvPr/>
        </p:nvPicPr>
        <p:blipFill rotWithShape="1">
          <a:blip r:embed="rId3">
            <a:extLst>
              <a:ext uri="{28A0092B-C50C-407E-A947-70E740481C1C}">
                <a14:useLocalDpi xmlns:a14="http://schemas.microsoft.com/office/drawing/2010/main" val="0"/>
              </a:ext>
            </a:extLst>
          </a:blip>
          <a:srcRect r="-2" b="10616"/>
          <a:stretch/>
        </p:blipFill>
        <p:spPr>
          <a:xfrm>
            <a:off x="6189934" y="2410448"/>
            <a:ext cx="5803323" cy="3890357"/>
          </a:xfrm>
          <a:prstGeom prst="rect">
            <a:avLst/>
          </a:prstGeom>
        </p:spPr>
      </p:pic>
    </p:spTree>
    <p:extLst>
      <p:ext uri="{BB962C8B-B14F-4D97-AF65-F5344CB8AC3E}">
        <p14:creationId xmlns:p14="http://schemas.microsoft.com/office/powerpoint/2010/main" val="12527235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21223E72-D9B9-4D08-B61F-C1D816EC6D76}"/>
              </a:ext>
            </a:extLst>
          </p:cNvPr>
          <p:cNvPicPr>
            <a:picLocks noChangeAspect="1"/>
          </p:cNvPicPr>
          <p:nvPr/>
        </p:nvPicPr>
        <p:blipFill rotWithShape="1">
          <a:blip r:embed="rId2">
            <a:extLst>
              <a:ext uri="{28A0092B-C50C-407E-A947-70E740481C1C}">
                <a14:useLocalDpi xmlns:a14="http://schemas.microsoft.com/office/drawing/2010/main" val="0"/>
              </a:ext>
            </a:extLst>
          </a:blip>
          <a:srcRect l="11178" r="16419" b="-2"/>
          <a:stretch/>
        </p:blipFill>
        <p:spPr>
          <a:xfrm>
            <a:off x="643467" y="688210"/>
            <a:ext cx="5291666" cy="5481579"/>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249BCD76-AD26-43E1-885C-1E372CC3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444625"/>
            <a:ext cx="5291667" cy="3968749"/>
          </a:xfrm>
          <a:prstGeom prst="rect">
            <a:avLst/>
          </a:prstGeom>
        </p:spPr>
      </p:pic>
    </p:spTree>
    <p:extLst>
      <p:ext uri="{BB962C8B-B14F-4D97-AF65-F5344CB8AC3E}">
        <p14:creationId xmlns:p14="http://schemas.microsoft.com/office/powerpoint/2010/main" val="38051852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800ED73D-B7E6-4EC7-A8EF-D1F2EE0BB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443481"/>
            <a:ext cx="5294716" cy="3971036"/>
          </a:xfrm>
          <a:prstGeom prst="rect">
            <a:avLst/>
          </a:prstGeom>
        </p:spPr>
      </p:pic>
      <p:pic>
        <p:nvPicPr>
          <p:cNvPr id="4" name="Picture 3" descr="Graphical user interface, text, application, chat or text message&#10;&#10;Description automatically generated">
            <a:extLst>
              <a:ext uri="{FF2B5EF4-FFF2-40B4-BE49-F238E27FC236}">
                <a16:creationId xmlns:a16="http://schemas.microsoft.com/office/drawing/2014/main" id="{ABA5A4A1-174C-4AB1-BFD9-49EDFCE60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1443482"/>
            <a:ext cx="5294715" cy="3971035"/>
          </a:xfrm>
          <a:prstGeom prst="rect">
            <a:avLst/>
          </a:prstGeom>
        </p:spPr>
      </p:pic>
    </p:spTree>
    <p:extLst>
      <p:ext uri="{BB962C8B-B14F-4D97-AF65-F5344CB8AC3E}">
        <p14:creationId xmlns:p14="http://schemas.microsoft.com/office/powerpoint/2010/main" val="7480826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C582939-2060-445A-941D-8CD3F7EDE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910399"/>
            <a:ext cx="6716272" cy="5037203"/>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7B06DC18-7AD6-487F-A7B0-D1BBF0125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655" y="1864234"/>
            <a:ext cx="4172712" cy="3129533"/>
          </a:xfrm>
          <a:prstGeom prst="rect">
            <a:avLst/>
          </a:prstGeom>
        </p:spPr>
      </p:pic>
    </p:spTree>
    <p:extLst>
      <p:ext uri="{BB962C8B-B14F-4D97-AF65-F5344CB8AC3E}">
        <p14:creationId xmlns:p14="http://schemas.microsoft.com/office/powerpoint/2010/main" val="4260848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مستطيل 4"/>
          <p:cNvSpPr>
            <a:spLocks noChangeArrowheads="1"/>
          </p:cNvSpPr>
          <p:nvPr/>
        </p:nvSpPr>
        <p:spPr bwMode="auto">
          <a:xfrm>
            <a:off x="640080" y="329184"/>
            <a:ext cx="6894576" cy="1783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pPr>
            <a:r>
              <a:rPr lang="en-US" altLang="en-US" sz="5400" b="1">
                <a:latin typeface="+mj-lt"/>
                <a:ea typeface="+mj-ea"/>
                <a:cs typeface="+mj-cs"/>
              </a:rPr>
              <a:t>Markowitz type I fractures</a:t>
            </a:r>
          </a:p>
        </p:txBody>
      </p:sp>
      <p:sp>
        <p:nvSpPr>
          <p:cNvPr id="3" name="عنصر نائب للمحتوى 2"/>
          <p:cNvSpPr>
            <a:spLocks noGrp="1"/>
          </p:cNvSpPr>
          <p:nvPr>
            <p:ph idx="1"/>
          </p:nvPr>
        </p:nvSpPr>
        <p:spPr>
          <a:xfrm>
            <a:off x="640080" y="2706624"/>
            <a:ext cx="6894576" cy="3483864"/>
          </a:xfrm>
        </p:spPr>
        <p:txBody>
          <a:bodyPr vert="horz" lIns="91440" tIns="45720" rIns="91440" bIns="45720" rtlCol="0">
            <a:normAutofit/>
          </a:bodyPr>
          <a:lstStyle/>
          <a:p>
            <a:pPr marL="320040">
              <a:defRPr/>
            </a:pPr>
            <a:r>
              <a:rPr lang="en-US" sz="2000" dirty="0"/>
              <a:t>In unilateral, there is a single large NOE fragment bearing the medial canthal tendon.</a:t>
            </a:r>
          </a:p>
          <a:p>
            <a:pPr marL="91440" indent="0">
              <a:buNone/>
              <a:defRPr/>
            </a:pPr>
            <a:r>
              <a:rPr lang="en-US" sz="2000" i="1" dirty="0"/>
              <a:t> </a:t>
            </a:r>
          </a:p>
          <a:p>
            <a:pPr marL="320040">
              <a:defRPr/>
            </a:pPr>
            <a:endParaRPr lang="en-US" sz="2000" i="1" dirty="0"/>
          </a:p>
          <a:p>
            <a:pPr marL="320040">
              <a:defRPr/>
            </a:pPr>
            <a:endParaRPr lang="en-US" sz="2000" i="1" dirty="0"/>
          </a:p>
          <a:p>
            <a:pPr marL="320040">
              <a:defRPr/>
            </a:pPr>
            <a:r>
              <a:rPr lang="en-US" sz="2000" i="1" dirty="0"/>
              <a:t>Involvement of the nasal bone</a:t>
            </a:r>
            <a:r>
              <a:rPr lang="en-US" sz="2000" dirty="0"/>
              <a:t/>
            </a:r>
            <a:br>
              <a:rPr lang="en-US" sz="2000" dirty="0"/>
            </a:br>
            <a:endParaRPr lang="en-US" sz="2000" dirty="0"/>
          </a:p>
          <a:p>
            <a:pPr marL="320040">
              <a:defRPr/>
            </a:pPr>
            <a:r>
              <a:rPr lang="en-US" sz="2000" dirty="0"/>
              <a:t>The nasal bone may also be involved and, in cases of comminution, may not provide adequate dorsal support to the nasal bridge.</a:t>
            </a:r>
          </a:p>
          <a:p>
            <a:pPr marL="320040">
              <a:defRPr/>
            </a:pPr>
            <a:endParaRPr lang="en-US" sz="2000" dirty="0"/>
          </a:p>
        </p:txBody>
      </p:sp>
      <p:pic>
        <p:nvPicPr>
          <p:cNvPr id="2048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54695" y="2935953"/>
            <a:ext cx="4014216" cy="30252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13163" y="355310"/>
            <a:ext cx="2906287" cy="21762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1799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40080" y="329184"/>
            <a:ext cx="6894576" cy="1783080"/>
          </a:xfrm>
        </p:spPr>
        <p:txBody>
          <a:bodyPr anchor="b">
            <a:normAutofit/>
          </a:bodyPr>
          <a:lstStyle/>
          <a:p>
            <a:pPr>
              <a:defRPr/>
            </a:pPr>
            <a:r>
              <a:rPr lang="en-US" sz="5000" b="1"/>
              <a:t>Markowitz type II fractures</a:t>
            </a:r>
            <a:r>
              <a:rPr lang="ar-JO" sz="5000" b="1"/>
              <a:t/>
            </a:r>
            <a:br>
              <a:rPr lang="ar-JO" sz="5000" b="1"/>
            </a:br>
            <a:endParaRPr lang="ar-JO" sz="5000"/>
          </a:p>
        </p:txBody>
      </p:sp>
      <p:sp>
        <p:nvSpPr>
          <p:cNvPr id="21507" name="عنصر نائب للمحتوى 2"/>
          <p:cNvSpPr>
            <a:spLocks noGrp="1"/>
          </p:cNvSpPr>
          <p:nvPr>
            <p:ph idx="1"/>
          </p:nvPr>
        </p:nvSpPr>
        <p:spPr>
          <a:xfrm>
            <a:off x="640080" y="2706624"/>
            <a:ext cx="6894576" cy="3483864"/>
          </a:xfrm>
        </p:spPr>
        <p:txBody>
          <a:bodyPr>
            <a:noAutofit/>
          </a:bodyPr>
          <a:lstStyle/>
          <a:p>
            <a:pPr eaLnBrk="1" hangingPunct="1">
              <a:buFont typeface="Wingdings" panose="05000000000000000000" pitchFamily="2" charset="2"/>
              <a:buNone/>
            </a:pPr>
            <a:r>
              <a:rPr lang="en-US" altLang="en-US" sz="2000" dirty="0">
                <a:cs typeface="Arial" panose="020B0604020202020204" pitchFamily="34" charset="0"/>
              </a:rPr>
              <a:t>In unilateral type II fractures, there is often comminution of the NOE area, but the canthal tendon remains attached to a fragment of bone, allowing the canthus to be stabilized with wires or a small plate on the fractured segment.</a:t>
            </a:r>
          </a:p>
          <a:p>
            <a:pPr eaLnBrk="1" hangingPunct="1">
              <a:buFont typeface="Wingdings" panose="05000000000000000000" pitchFamily="2" charset="2"/>
              <a:buNone/>
            </a:pPr>
            <a:endParaRPr lang="en-US" altLang="en-US" sz="2000" i="1" dirty="0">
              <a:cs typeface="Arial" panose="020B0604020202020204" pitchFamily="34" charset="0"/>
            </a:endParaRPr>
          </a:p>
          <a:p>
            <a:pPr eaLnBrk="1" hangingPunct="1">
              <a:buFont typeface="Wingdings" panose="05000000000000000000" pitchFamily="2" charset="2"/>
              <a:buNone/>
            </a:pPr>
            <a:endParaRPr lang="en-US" altLang="en-US" sz="2000" i="1" dirty="0">
              <a:cs typeface="Arial" panose="020B0604020202020204" pitchFamily="34" charset="0"/>
            </a:endParaRPr>
          </a:p>
          <a:p>
            <a:pPr eaLnBrk="1" hangingPunct="1">
              <a:buFont typeface="Wingdings" panose="05000000000000000000" pitchFamily="2" charset="2"/>
              <a:buNone/>
            </a:pPr>
            <a:endParaRPr lang="en-US" altLang="en-US" sz="2000" i="1" dirty="0">
              <a:cs typeface="Arial" panose="020B0604020202020204" pitchFamily="34" charset="0"/>
            </a:endParaRPr>
          </a:p>
          <a:p>
            <a:pPr eaLnBrk="1" hangingPunct="1">
              <a:buFont typeface="Wingdings" panose="05000000000000000000" pitchFamily="2" charset="2"/>
              <a:buNone/>
            </a:pPr>
            <a:r>
              <a:rPr lang="en-US" altLang="en-US" sz="2000" i="1" dirty="0">
                <a:cs typeface="Arial" panose="020B0604020202020204" pitchFamily="34" charset="0"/>
              </a:rPr>
              <a:t>Involvement of the nasal bone</a:t>
            </a:r>
            <a:r>
              <a:rPr lang="en-US" altLang="en-US" sz="2000" dirty="0">
                <a:cs typeface="Arial" panose="020B0604020202020204" pitchFamily="34" charset="0"/>
              </a:rPr>
              <a:t/>
            </a:r>
            <a:br>
              <a:rPr lang="en-US" altLang="en-US" sz="2000" dirty="0">
                <a:cs typeface="Arial" panose="020B0604020202020204" pitchFamily="34" charset="0"/>
              </a:rPr>
            </a:br>
            <a:r>
              <a:rPr lang="en-US" altLang="en-US" sz="2000" dirty="0">
                <a:cs typeface="Arial" panose="020B0604020202020204" pitchFamily="34" charset="0"/>
              </a:rPr>
              <a:t>The nasal bone may also be involved and, in cases of comminution, may not provide adequate dorsal support to the nasal bridge.</a:t>
            </a:r>
            <a:br>
              <a:rPr lang="en-US" altLang="en-US" sz="2000" dirty="0">
                <a:cs typeface="Arial" panose="020B0604020202020204" pitchFamily="34" charset="0"/>
              </a:rPr>
            </a:br>
            <a:endParaRPr lang="en-US" altLang="en-US" sz="2000" dirty="0">
              <a:cs typeface="Arial" panose="020B0604020202020204" pitchFamily="34" charset="0"/>
            </a:endParaRPr>
          </a:p>
          <a:p>
            <a:pPr eaLnBrk="1" hangingPunct="1">
              <a:buFont typeface="Wingdings" panose="05000000000000000000" pitchFamily="2" charset="2"/>
              <a:buNone/>
            </a:pPr>
            <a:r>
              <a:rPr lang="en-US" altLang="en-US" sz="2000" dirty="0">
                <a:cs typeface="Arial" panose="020B0604020202020204" pitchFamily="34" charset="0"/>
              </a:rPr>
              <a:t/>
            </a:r>
            <a:br>
              <a:rPr lang="en-US" altLang="en-US" sz="2000" dirty="0">
                <a:cs typeface="Arial" panose="020B0604020202020204" pitchFamily="34" charset="0"/>
              </a:rPr>
            </a:br>
            <a:endParaRPr lang="en-US" altLang="en-US" sz="2000" dirty="0">
              <a:cs typeface="Arial" panose="020B0604020202020204" pitchFamily="34" charset="0"/>
            </a:endParaRPr>
          </a:p>
          <a:p>
            <a:pPr eaLnBrk="1" hangingPunct="1">
              <a:buFont typeface="Wingdings" panose="05000000000000000000" pitchFamily="2" charset="2"/>
              <a:buNone/>
            </a:pPr>
            <a:endParaRPr lang="en-US" altLang="en-US" sz="2000" dirty="0">
              <a:cs typeface="Arial" panose="020B0604020202020204" pitchFamily="34" charset="0"/>
            </a:endParaRPr>
          </a:p>
        </p:txBody>
      </p:sp>
      <p:pic>
        <p:nvPicPr>
          <p:cNvPr id="21510"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3840" y="555642"/>
            <a:ext cx="4014216" cy="2977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73515" y="4079193"/>
            <a:ext cx="2976578" cy="21762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2" descr="Diagnosis of NOE fractures"/>
          <p:cNvSpPr>
            <a:spLocks noChangeAspect="1" noChangeArrowheads="1"/>
          </p:cNvSpPr>
          <p:nvPr/>
        </p:nvSpPr>
        <p:spPr bwMode="auto">
          <a:xfrm>
            <a:off x="10440988"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ar-JO" altLang="en-US"/>
          </a:p>
        </p:txBody>
      </p:sp>
    </p:spTree>
    <p:extLst>
      <p:ext uri="{BB962C8B-B14F-4D97-AF65-F5344CB8AC3E}">
        <p14:creationId xmlns:p14="http://schemas.microsoft.com/office/powerpoint/2010/main" val="34844238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وان 1"/>
          <p:cNvSpPr>
            <a:spLocks noGrp="1"/>
          </p:cNvSpPr>
          <p:nvPr>
            <p:ph type="title"/>
          </p:nvPr>
        </p:nvSpPr>
        <p:spPr>
          <a:xfrm>
            <a:off x="1286932" y="1204109"/>
            <a:ext cx="10023398" cy="857894"/>
          </a:xfrm>
        </p:spPr>
        <p:txBody>
          <a:bodyPr>
            <a:normAutofit/>
          </a:bodyPr>
          <a:lstStyle/>
          <a:p>
            <a:pPr eaLnBrk="1" hangingPunct="1"/>
            <a:r>
              <a:rPr lang="en-US" altLang="en-US" sz="4000" b="1">
                <a:solidFill>
                  <a:srgbClr val="FFFFFF"/>
                </a:solidFill>
                <a:cs typeface="Arial" panose="020B0604020202020204" pitchFamily="34" charset="0"/>
              </a:rPr>
              <a:t>Markowitz type II fractures</a:t>
            </a:r>
            <a:endParaRPr lang="ar-JO" altLang="en-US" sz="4000">
              <a:solidFill>
                <a:srgbClr val="FFFFFF"/>
              </a:solidFill>
            </a:endParaRPr>
          </a:p>
        </p:txBody>
      </p:sp>
      <p:sp>
        <p:nvSpPr>
          <p:cNvPr id="22531" name="عنصر نائب للمحتوى 2"/>
          <p:cNvSpPr>
            <a:spLocks noGrp="1"/>
          </p:cNvSpPr>
          <p:nvPr>
            <p:ph idx="1"/>
          </p:nvPr>
        </p:nvSpPr>
        <p:spPr>
          <a:xfrm>
            <a:off x="1286930" y="2962451"/>
            <a:ext cx="4052499" cy="2820012"/>
          </a:xfrm>
        </p:spPr>
        <p:txBody>
          <a:bodyPr>
            <a:noAutofit/>
          </a:bodyPr>
          <a:lstStyle/>
          <a:p>
            <a:pPr eaLnBrk="1" hangingPunct="1">
              <a:buFont typeface="Wingdings" panose="05000000000000000000" pitchFamily="2" charset="2"/>
              <a:buNone/>
            </a:pPr>
            <a:r>
              <a:rPr lang="en-US" altLang="en-US" sz="2400" i="1" dirty="0">
                <a:cs typeface="Arial" panose="020B0604020202020204" pitchFamily="34" charset="0"/>
              </a:rPr>
              <a:t>Bilateral type II fracture with nasal bone involvement</a:t>
            </a:r>
            <a:r>
              <a:rPr lang="en-US" altLang="en-US" sz="2400" dirty="0">
                <a:cs typeface="Arial" panose="020B0604020202020204" pitchFamily="34" charset="0"/>
              </a:rPr>
              <a:t/>
            </a:r>
            <a:br>
              <a:rPr lang="en-US" altLang="en-US" sz="2400" dirty="0">
                <a:cs typeface="Arial" panose="020B0604020202020204" pitchFamily="34" charset="0"/>
              </a:rPr>
            </a:br>
            <a:r>
              <a:rPr lang="en-US" altLang="en-US" sz="2400" dirty="0">
                <a:cs typeface="Arial" panose="020B0604020202020204" pitchFamily="34" charset="0"/>
              </a:rPr>
              <a:t>The illustration shows a bilateral NOE type II fracture. In bilateral fractures the nasal bones are commonly involved. In some instances, bone grafting of the nasal dorsum may be necessary</a:t>
            </a:r>
            <a:endParaRPr lang="ar-JO" altLang="en-US" sz="2400" dirty="0"/>
          </a:p>
        </p:txBody>
      </p:sp>
      <p:pic>
        <p:nvPicPr>
          <p:cNvPr id="22532"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9641" y="2962451"/>
            <a:ext cx="3898808" cy="2820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8613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عنوان 1"/>
          <p:cNvSpPr>
            <a:spLocks noGrp="1"/>
          </p:cNvSpPr>
          <p:nvPr>
            <p:ph type="title"/>
          </p:nvPr>
        </p:nvSpPr>
        <p:spPr>
          <a:xfrm>
            <a:off x="1043631" y="873940"/>
            <a:ext cx="4928291" cy="1035781"/>
          </a:xfrm>
        </p:spPr>
        <p:txBody>
          <a:bodyPr anchor="ctr">
            <a:normAutofit/>
          </a:bodyPr>
          <a:lstStyle/>
          <a:p>
            <a:pPr eaLnBrk="1" hangingPunct="1"/>
            <a:r>
              <a:rPr lang="en-US" altLang="en-US" sz="3300" b="1">
                <a:cs typeface="Arial" panose="020B0604020202020204" pitchFamily="34" charset="0"/>
              </a:rPr>
              <a:t>Markowitz type III fractures</a:t>
            </a:r>
            <a:endParaRPr lang="ar-JO" altLang="en-US" sz="3300"/>
          </a:p>
        </p:txBody>
      </p:sp>
      <p:sp>
        <p:nvSpPr>
          <p:cNvPr id="3" name="عنصر نائب للمحتوى 2"/>
          <p:cNvSpPr>
            <a:spLocks noGrp="1"/>
          </p:cNvSpPr>
          <p:nvPr>
            <p:ph idx="1"/>
          </p:nvPr>
        </p:nvSpPr>
        <p:spPr>
          <a:xfrm>
            <a:off x="1045029" y="2524721"/>
            <a:ext cx="4991629" cy="3677123"/>
          </a:xfrm>
        </p:spPr>
        <p:txBody>
          <a:bodyPr anchor="ctr">
            <a:noAutofit/>
          </a:bodyPr>
          <a:lstStyle/>
          <a:p>
            <a:pPr marL="320040" indent="-320040">
              <a:buNone/>
              <a:defRPr/>
            </a:pPr>
            <a:r>
              <a:rPr lang="en-US" sz="2000" dirty="0"/>
              <a:t>there is often comminution of the NOE area (as in type II fractures) and a detachment of the medial canthal tendon from the bone.</a:t>
            </a:r>
          </a:p>
          <a:p>
            <a:pPr marL="320040" indent="-320040">
              <a:buNone/>
              <a:defRPr/>
            </a:pPr>
            <a:r>
              <a:rPr lang="en-US" sz="2000" dirty="0"/>
              <a:t/>
            </a:r>
            <a:br>
              <a:rPr lang="en-US" sz="2000" dirty="0"/>
            </a:br>
            <a:endParaRPr lang="en-US" sz="2000" dirty="0"/>
          </a:p>
          <a:p>
            <a:pPr marL="320040" indent="-320040">
              <a:buNone/>
              <a:defRPr/>
            </a:pPr>
            <a:r>
              <a:rPr lang="en-US" sz="2000" i="1" dirty="0"/>
              <a:t>Involvement of the nasal bone</a:t>
            </a:r>
            <a:r>
              <a:rPr lang="en-US" sz="2000" dirty="0"/>
              <a:t/>
            </a:r>
            <a:br>
              <a:rPr lang="en-US" sz="2000" dirty="0"/>
            </a:br>
            <a:r>
              <a:rPr lang="en-US" sz="2000" dirty="0"/>
              <a:t>The nasal bones are usually involved and might not provide adequate dorsal support to the nasal bridge. In such cases bone graft reconstruction often is indicated.</a:t>
            </a:r>
          </a:p>
          <a:p>
            <a:pPr marL="320040" indent="-320040">
              <a:buNone/>
              <a:defRPr/>
            </a:pPr>
            <a:r>
              <a:rPr lang="en-US" sz="2000" dirty="0"/>
              <a:t/>
            </a:r>
            <a:br>
              <a:rPr lang="en-US" sz="2000" dirty="0"/>
            </a:br>
            <a:endParaRPr lang="ar-JO" sz="2000" dirty="0"/>
          </a:p>
        </p:txBody>
      </p:sp>
      <p:pic>
        <p:nvPicPr>
          <p:cNvPr id="23557" name="Picture 4" descr="C:\Users\TOSHBIA\Downloads\U8.g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25246" y="841905"/>
            <a:ext cx="3137545" cy="23171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C:\Users\TOSHBIA\Downloads\U7.g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25246" y="3703659"/>
            <a:ext cx="3137545" cy="23171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478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a:extLst>
              <a:ext uri="{FF2B5EF4-FFF2-40B4-BE49-F238E27FC236}">
                <a16:creationId xmlns:a16="http://schemas.microsoft.com/office/drawing/2014/main" id="{D059A14C-9153-4392-9408-4A7195595FAF}"/>
              </a:ext>
            </a:extLst>
          </p:cNvPr>
          <p:cNvSpPr>
            <a:spLocks noGrp="1"/>
          </p:cNvSpPr>
          <p:nvPr>
            <p:ph idx="1"/>
          </p:nvPr>
        </p:nvSpPr>
        <p:spPr>
          <a:xfrm>
            <a:off x="407962" y="1929384"/>
            <a:ext cx="10945837" cy="4251960"/>
          </a:xfrm>
        </p:spPr>
        <p:txBody>
          <a:bodyPr>
            <a:noAutofit/>
          </a:bodyPr>
          <a:lstStyle/>
          <a:p>
            <a:pPr marL="320040" indent="-320040" eaLnBrk="1" fontAlgn="auto" hangingPunct="1">
              <a:spcAft>
                <a:spcPts val="0"/>
              </a:spcAft>
              <a:buFont typeface="Wingdings"/>
              <a:buNone/>
              <a:defRPr/>
            </a:pPr>
            <a:r>
              <a:rPr lang="en-US" sz="2400" dirty="0"/>
              <a:t>Management is dictated by the fracture type.</a:t>
            </a:r>
          </a:p>
          <a:p>
            <a:pPr marL="320040" indent="-320040" eaLnBrk="1" fontAlgn="auto" hangingPunct="1">
              <a:spcAft>
                <a:spcPts val="0"/>
              </a:spcAft>
              <a:buFont typeface="Wingdings"/>
              <a:buNone/>
              <a:defRPr/>
            </a:pPr>
            <a:r>
              <a:rPr lang="en-US" sz="2400" dirty="0"/>
              <a:t> </a:t>
            </a:r>
            <a:r>
              <a:rPr lang="en-US" sz="2400" b="1" dirty="0"/>
              <a:t>Class I fractures </a:t>
            </a:r>
            <a:r>
              <a:rPr lang="en-US" sz="2400" dirty="0"/>
              <a:t>are stabilized with miniplates at the</a:t>
            </a:r>
          </a:p>
          <a:p>
            <a:pPr marL="320040" indent="-320040" eaLnBrk="1" fontAlgn="auto" hangingPunct="1">
              <a:spcAft>
                <a:spcPts val="0"/>
              </a:spcAft>
              <a:buFont typeface="Wingdings"/>
              <a:buNone/>
              <a:defRPr/>
            </a:pPr>
            <a:r>
              <a:rPr lang="en-US" sz="2400" dirty="0" err="1"/>
              <a:t>frontomaxillary</a:t>
            </a:r>
            <a:r>
              <a:rPr lang="en-US" sz="2400" dirty="0"/>
              <a:t>, zygomaticomaxillary, and medial maxillary buttresses. </a:t>
            </a:r>
          </a:p>
          <a:p>
            <a:pPr marL="320040" indent="-320040" eaLnBrk="1" fontAlgn="auto" hangingPunct="1">
              <a:spcAft>
                <a:spcPts val="0"/>
              </a:spcAft>
              <a:buFont typeface="Wingdings"/>
              <a:buNone/>
              <a:defRPr/>
            </a:pPr>
            <a:endParaRPr lang="en-US" sz="2400" dirty="0"/>
          </a:p>
          <a:p>
            <a:pPr marL="320040" indent="-320040" eaLnBrk="1" fontAlgn="auto" hangingPunct="1">
              <a:spcAft>
                <a:spcPts val="0"/>
              </a:spcAft>
              <a:buFont typeface="Wingdings"/>
              <a:buNone/>
              <a:defRPr/>
            </a:pPr>
            <a:r>
              <a:rPr lang="ar-JO" sz="2400" b="1" dirty="0"/>
              <a:t>  </a:t>
            </a:r>
            <a:r>
              <a:rPr lang="en-US" sz="2400" b="1" dirty="0"/>
              <a:t>for class II fractures </a:t>
            </a:r>
          </a:p>
          <a:p>
            <a:pPr marL="320040" indent="-320040" eaLnBrk="1" fontAlgn="auto" hangingPunct="1">
              <a:spcAft>
                <a:spcPts val="0"/>
              </a:spcAft>
              <a:buFont typeface="Wingdings"/>
              <a:buNone/>
              <a:defRPr/>
            </a:pPr>
            <a:r>
              <a:rPr lang="ar-JO" sz="2400" b="1" dirty="0"/>
              <a:t> </a:t>
            </a:r>
            <a:r>
              <a:rPr lang="en-US" sz="2400" dirty="0"/>
              <a:t>Placement of miniplates</a:t>
            </a:r>
            <a:r>
              <a:rPr lang="ar-JO" sz="2400" b="1" dirty="0"/>
              <a:t>                                        </a:t>
            </a:r>
          </a:p>
          <a:p>
            <a:pPr marL="320040" indent="-320040" eaLnBrk="1" fontAlgn="auto" hangingPunct="1">
              <a:spcAft>
                <a:spcPts val="0"/>
              </a:spcAft>
              <a:buFont typeface="Wingdings"/>
              <a:buNone/>
              <a:defRPr/>
            </a:pPr>
            <a:r>
              <a:rPr lang="ar-JO" sz="2400" b="1" dirty="0"/>
              <a:t> </a:t>
            </a:r>
            <a:r>
              <a:rPr lang="en-US" sz="2400" dirty="0"/>
              <a:t>is similar to class I, with the addition of miniplates or microplates for stabilization of the central fragment. </a:t>
            </a:r>
          </a:p>
          <a:p>
            <a:pPr marL="320040" indent="-320040" eaLnBrk="1" fontAlgn="auto" hangingPunct="1">
              <a:spcAft>
                <a:spcPts val="0"/>
              </a:spcAft>
              <a:buFont typeface="Wingdings"/>
              <a:buNone/>
              <a:defRPr/>
            </a:pPr>
            <a:endParaRPr lang="en-US" sz="2400" dirty="0"/>
          </a:p>
          <a:p>
            <a:pPr marL="320040" indent="-320040" eaLnBrk="1" fontAlgn="auto" hangingPunct="1">
              <a:spcAft>
                <a:spcPts val="0"/>
              </a:spcAft>
              <a:buFont typeface="Wingdings"/>
              <a:buNone/>
              <a:defRPr/>
            </a:pPr>
            <a:r>
              <a:rPr lang="en-US" sz="2400" dirty="0"/>
              <a:t>In </a:t>
            </a:r>
            <a:r>
              <a:rPr lang="en-US" sz="2400" b="1" dirty="0"/>
              <a:t>some class II and all class III fractures</a:t>
            </a:r>
          </a:p>
          <a:p>
            <a:pPr marL="320040" indent="-320040" eaLnBrk="1" fontAlgn="auto" hangingPunct="1">
              <a:spcAft>
                <a:spcPts val="0"/>
              </a:spcAft>
              <a:buFont typeface="Wingdings"/>
              <a:buNone/>
              <a:defRPr/>
            </a:pPr>
            <a:r>
              <a:rPr lang="en-US" sz="2400" dirty="0"/>
              <a:t> instability of the medial canthal tendon requires </a:t>
            </a:r>
            <a:r>
              <a:rPr lang="en-US" sz="2400" dirty="0" err="1"/>
              <a:t>transcanthal</a:t>
            </a:r>
            <a:r>
              <a:rPr lang="en-US" sz="2400" dirty="0"/>
              <a:t> wiring</a:t>
            </a:r>
            <a:endParaRPr lang="ar-JO" sz="2400" dirty="0"/>
          </a:p>
        </p:txBody>
      </p:sp>
    </p:spTree>
    <p:extLst>
      <p:ext uri="{BB962C8B-B14F-4D97-AF65-F5344CB8AC3E}">
        <p14:creationId xmlns:p14="http://schemas.microsoft.com/office/powerpoint/2010/main" val="2041900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72" y="1714386"/>
            <a:ext cx="6172199" cy="3975214"/>
          </a:xfrm>
        </p:spPr>
        <p:txBody>
          <a:bodyPr>
            <a:noAutofit/>
          </a:bodyPr>
          <a:lstStyle/>
          <a:p>
            <a:pPr lvl="0"/>
            <a:r>
              <a:rPr lang="en-US" sz="3200" b="1" dirty="0" smtClean="0"/>
              <a:t>cranial </a:t>
            </a:r>
            <a:r>
              <a:rPr lang="en-US" sz="3200" b="1" dirty="0"/>
              <a:t>nerve VII (facial nerve</a:t>
            </a:r>
            <a:r>
              <a:rPr lang="en-US" sz="3200" b="1" dirty="0" smtClean="0"/>
              <a:t>) : innervate muscles of facial expression . </a:t>
            </a:r>
            <a:br>
              <a:rPr lang="en-US" sz="3200" b="1" dirty="0" smtClean="0"/>
            </a:br>
            <a:r>
              <a:rPr lang="en-US" sz="3200" dirty="0" smtClean="0"/>
              <a:t>The </a:t>
            </a:r>
            <a:r>
              <a:rPr lang="en-US" sz="3200" dirty="0"/>
              <a:t>facial nerve travels through a narrow canal within the temporal bone and is susceptible to injury when the bone is fractured. </a:t>
            </a:r>
            <a:br>
              <a:rPr lang="en-US" sz="3200" dirty="0"/>
            </a:br>
            <a:endParaRPr lang="en-US" sz="3200" dirty="0"/>
          </a:p>
        </p:txBody>
      </p:sp>
      <p:pic>
        <p:nvPicPr>
          <p:cNvPr id="6" name="Content Placeholder 5"/>
          <p:cNvPicPr>
            <a:picLocks noGrp="1" noChangeAspect="1"/>
          </p:cNvPicPr>
          <p:nvPr>
            <p:ph idx="1"/>
          </p:nvPr>
        </p:nvPicPr>
        <p:blipFill>
          <a:blip r:embed="rId2"/>
          <a:stretch>
            <a:fillRect/>
          </a:stretch>
        </p:blipFill>
        <p:spPr>
          <a:xfrm>
            <a:off x="6803288" y="2377168"/>
            <a:ext cx="5388712" cy="4351338"/>
          </a:xfrm>
          <a:prstGeom prst="rect">
            <a:avLst/>
          </a:prstGeom>
        </p:spPr>
      </p:pic>
    </p:spTree>
    <p:extLst>
      <p:ext uri="{BB962C8B-B14F-4D97-AF65-F5344CB8AC3E}">
        <p14:creationId xmlns:p14="http://schemas.microsoft.com/office/powerpoint/2010/main" val="601188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05707" y="1225278"/>
            <a:ext cx="9240520" cy="3103245"/>
            <a:chOff x="1505707" y="1225278"/>
            <a:chExt cx="9240520" cy="3103245"/>
          </a:xfrm>
        </p:grpSpPr>
        <p:sp>
          <p:nvSpPr>
            <p:cNvPr id="3" name="object 3"/>
            <p:cNvSpPr/>
            <p:nvPr/>
          </p:nvSpPr>
          <p:spPr>
            <a:xfrm>
              <a:off x="1505707" y="1225278"/>
              <a:ext cx="9240021" cy="31028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28572" y="1248155"/>
              <a:ext cx="9144000" cy="3007360"/>
            </a:xfrm>
            <a:custGeom>
              <a:avLst/>
              <a:gdLst/>
              <a:ahLst/>
              <a:cxnLst/>
              <a:rect l="l" t="t" r="r" b="b"/>
              <a:pathLst>
                <a:path w="9144000" h="3007360">
                  <a:moveTo>
                    <a:pt x="9144000" y="0"/>
                  </a:moveTo>
                  <a:lnTo>
                    <a:pt x="0" y="0"/>
                  </a:lnTo>
                  <a:lnTo>
                    <a:pt x="0" y="2663952"/>
                  </a:lnTo>
                  <a:lnTo>
                    <a:pt x="0" y="3006852"/>
                  </a:lnTo>
                  <a:lnTo>
                    <a:pt x="9144000" y="3006852"/>
                  </a:lnTo>
                  <a:lnTo>
                    <a:pt x="9144000" y="2663952"/>
                  </a:lnTo>
                  <a:lnTo>
                    <a:pt x="9144000"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1528572" y="1248155"/>
            <a:ext cx="9144000" cy="3007360"/>
          </a:xfrm>
          <a:prstGeom prst="rect">
            <a:avLst/>
          </a:prstGeom>
          <a:ln w="12700">
            <a:solidFill>
              <a:srgbClr val="E0E0E0"/>
            </a:solidFill>
          </a:ln>
        </p:spPr>
        <p:txBody>
          <a:bodyPr vert="horz" wrap="square" lIns="0" tIns="676275" rIns="0" bIns="0" rtlCol="0">
            <a:spAutoFit/>
          </a:bodyPr>
          <a:lstStyle/>
          <a:p>
            <a:pPr marL="1003935">
              <a:lnSpc>
                <a:spcPct val="100000"/>
              </a:lnSpc>
              <a:spcBef>
                <a:spcPts val="5325"/>
              </a:spcBef>
            </a:pPr>
            <a:r>
              <a:rPr sz="6600" spc="-375" dirty="0">
                <a:solidFill>
                  <a:srgbClr val="000000"/>
                </a:solidFill>
              </a:rPr>
              <a:t>Frontal </a:t>
            </a:r>
            <a:r>
              <a:rPr sz="6600" spc="-210" dirty="0">
                <a:solidFill>
                  <a:srgbClr val="000000"/>
                </a:solidFill>
              </a:rPr>
              <a:t>sinus</a:t>
            </a:r>
            <a:r>
              <a:rPr sz="6600" spc="-625" dirty="0">
                <a:solidFill>
                  <a:srgbClr val="000000"/>
                </a:solidFill>
              </a:rPr>
              <a:t> </a:t>
            </a:r>
            <a:r>
              <a:rPr sz="6600" spc="-385" dirty="0">
                <a:solidFill>
                  <a:srgbClr val="000000"/>
                </a:solidFill>
              </a:rPr>
              <a:t>fracture</a:t>
            </a:r>
            <a:endParaRPr sz="6600"/>
          </a:p>
        </p:txBody>
      </p:sp>
      <p:sp>
        <p:nvSpPr>
          <p:cNvPr id="6" name="object 6"/>
          <p:cNvSpPr/>
          <p:nvPr/>
        </p:nvSpPr>
        <p:spPr>
          <a:xfrm>
            <a:off x="2487167" y="3912108"/>
            <a:ext cx="7226934" cy="685800"/>
          </a:xfrm>
          <a:custGeom>
            <a:avLst/>
            <a:gdLst/>
            <a:ahLst/>
            <a:cxnLst/>
            <a:rect l="l" t="t" r="r" b="b"/>
            <a:pathLst>
              <a:path w="7226934" h="685800">
                <a:moveTo>
                  <a:pt x="7226808" y="0"/>
                </a:moveTo>
                <a:lnTo>
                  <a:pt x="0" y="0"/>
                </a:lnTo>
                <a:lnTo>
                  <a:pt x="0" y="685800"/>
                </a:lnTo>
                <a:lnTo>
                  <a:pt x="7226808" y="685800"/>
                </a:lnTo>
                <a:lnTo>
                  <a:pt x="7226808" y="0"/>
                </a:lnTo>
                <a:close/>
              </a:path>
            </a:pathLst>
          </a:custGeom>
          <a:solidFill>
            <a:srgbClr val="EC7C30"/>
          </a:solidFill>
        </p:spPr>
        <p:txBody>
          <a:bodyPr wrap="square" lIns="0" tIns="0" rIns="0" bIns="0" rtlCol="0"/>
          <a:lstStyle/>
          <a:p>
            <a:endParaRPr/>
          </a:p>
        </p:txBody>
      </p:sp>
    </p:spTree>
    <p:extLst>
      <p:ext uri="{BB962C8B-B14F-4D97-AF65-F5344CB8AC3E}">
        <p14:creationId xmlns:p14="http://schemas.microsoft.com/office/powerpoint/2010/main" val="13787733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4424" y="225550"/>
            <a:ext cx="11661648" cy="651967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667383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495" y="251458"/>
            <a:ext cx="11807952" cy="660653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941350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4047" y="304800"/>
            <a:ext cx="11568684" cy="633526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378717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latin typeface="Comic Sans MS" pitchFamily="66" charset="0"/>
              </a:rPr>
              <a:t>Maxillary fracture </a:t>
            </a:r>
            <a:endParaRPr lang="ar-JO" dirty="0">
              <a:solidFill>
                <a:srgbClr val="00B0F0"/>
              </a:solidFill>
              <a:latin typeface="Comic Sans MS" pitchFamily="66" charset="0"/>
            </a:endParaRPr>
          </a:p>
        </p:txBody>
      </p:sp>
      <p:sp>
        <p:nvSpPr>
          <p:cNvPr id="3" name="Content Placeholder 2"/>
          <p:cNvSpPr>
            <a:spLocks noGrp="1"/>
          </p:cNvSpPr>
          <p:nvPr>
            <p:ph idx="1"/>
          </p:nvPr>
        </p:nvSpPr>
        <p:spPr/>
        <p:txBody>
          <a:bodyPr/>
          <a:lstStyle/>
          <a:p>
            <a:endParaRPr lang="en-US" dirty="0" smtClean="0">
              <a:latin typeface="Comic Sans MS" pitchFamily="66" charset="0"/>
            </a:endParaRPr>
          </a:p>
          <a:p>
            <a:pPr>
              <a:buNone/>
            </a:pPr>
            <a:endParaRPr lang="en-US" dirty="0" smtClean="0">
              <a:latin typeface="Comic Sans MS" pitchFamily="66" charset="0"/>
            </a:endParaRPr>
          </a:p>
          <a:p>
            <a:pPr>
              <a:buNone/>
            </a:pPr>
            <a:r>
              <a:rPr lang="en-US" dirty="0" err="1" smtClean="0">
                <a:latin typeface="Comic Sans MS" pitchFamily="66" charset="0"/>
              </a:rPr>
              <a:t>Felasten</a:t>
            </a:r>
            <a:r>
              <a:rPr lang="en-US" dirty="0" smtClean="0">
                <a:latin typeface="Comic Sans MS" pitchFamily="66" charset="0"/>
              </a:rPr>
              <a:t> Abed </a:t>
            </a:r>
            <a:endParaRPr lang="ar-JO" dirty="0">
              <a:latin typeface="Comic Sans MS" pitchFamily="66" charset="0"/>
            </a:endParaRPr>
          </a:p>
        </p:txBody>
      </p:sp>
    </p:spTree>
    <p:extLst>
      <p:ext uri="{BB962C8B-B14F-4D97-AF65-F5344CB8AC3E}">
        <p14:creationId xmlns:p14="http://schemas.microsoft.com/office/powerpoint/2010/main" val="19237190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36845" y="476673"/>
            <a:ext cx="3359510" cy="814427"/>
          </a:xfrm>
        </p:spPr>
        <p:txBody>
          <a:bodyPr>
            <a:normAutofit fontScale="90000"/>
          </a:bodyPr>
          <a:lstStyle/>
          <a:p>
            <a:pPr eaLnBrk="1" hangingPunct="1">
              <a:defRPr/>
            </a:pPr>
            <a:r>
              <a:rPr lang="en-US" dirty="0">
                <a:solidFill>
                  <a:srgbClr val="00B0F0"/>
                </a:solidFill>
                <a:latin typeface="Comic Sans MS" pitchFamily="66" charset="0"/>
              </a:rPr>
              <a:t>Maxillary Fractures</a:t>
            </a:r>
          </a:p>
        </p:txBody>
      </p:sp>
      <p:sp>
        <p:nvSpPr>
          <p:cNvPr id="51203" name="Rectangle 3"/>
          <p:cNvSpPr>
            <a:spLocks noGrp="1" noChangeArrowheads="1"/>
          </p:cNvSpPr>
          <p:nvPr>
            <p:ph idx="1"/>
          </p:nvPr>
        </p:nvSpPr>
        <p:spPr>
          <a:xfrm>
            <a:off x="2136845" y="1981201"/>
            <a:ext cx="4248012" cy="4232256"/>
          </a:xfrm>
        </p:spPr>
        <p:txBody>
          <a:bodyPr>
            <a:normAutofit fontScale="92500" lnSpcReduction="20000"/>
          </a:bodyPr>
          <a:lstStyle/>
          <a:p>
            <a:pPr algn="l" rtl="0" eaLnBrk="1" hangingPunct="1"/>
            <a:r>
              <a:rPr lang="en-US" altLang="ar-JO" b="1" dirty="0">
                <a:latin typeface="Comic Sans MS" pitchFamily="66" charset="0"/>
              </a:rPr>
              <a:t>High</a:t>
            </a:r>
            <a:r>
              <a:rPr lang="en-US" altLang="ar-JO" dirty="0">
                <a:latin typeface="Comic Sans MS" pitchFamily="66" charset="0"/>
              </a:rPr>
              <a:t> energy injuries.</a:t>
            </a:r>
          </a:p>
          <a:p>
            <a:pPr algn="l" rtl="0" eaLnBrk="1" hangingPunct="1"/>
            <a:r>
              <a:rPr lang="en-US" altLang="ar-JO" b="1" dirty="0">
                <a:latin typeface="Comic Sans MS" pitchFamily="66" charset="0"/>
              </a:rPr>
              <a:t>Less common than mandibular </a:t>
            </a:r>
            <a:r>
              <a:rPr lang="en-US" altLang="ar-JO" dirty="0">
                <a:latin typeface="Comic Sans MS" pitchFamily="66" charset="0"/>
              </a:rPr>
              <a:t>fracture and usually caused by direct blow to the </a:t>
            </a:r>
            <a:r>
              <a:rPr lang="en-US" altLang="ar-JO" dirty="0" smtClean="0">
                <a:latin typeface="Comic Sans MS" pitchFamily="66" charset="0"/>
              </a:rPr>
              <a:t>head</a:t>
            </a:r>
          </a:p>
          <a:p>
            <a:pPr algn="l" rtl="0" eaLnBrk="1" hangingPunct="1"/>
            <a:r>
              <a:rPr lang="en-US" altLang="ar-JO" dirty="0" smtClean="0">
                <a:latin typeface="Comic Sans MS" pitchFamily="66" charset="0"/>
              </a:rPr>
              <a:t>Mild form is alveolar fracture and </a:t>
            </a:r>
            <a:r>
              <a:rPr lang="en-US" altLang="ar-JO" dirty="0" err="1" smtClean="0">
                <a:latin typeface="Comic Sans MS" pitchFamily="66" charset="0"/>
              </a:rPr>
              <a:t>lefort</a:t>
            </a:r>
            <a:r>
              <a:rPr lang="en-US" altLang="ar-JO" dirty="0" smtClean="0">
                <a:latin typeface="Comic Sans MS" pitchFamily="66" charset="0"/>
              </a:rPr>
              <a:t> classification for more severe form  </a:t>
            </a:r>
            <a:r>
              <a:rPr lang="en-US" altLang="ar-JO" dirty="0">
                <a:latin typeface="Comic Sans MS" pitchFamily="66" charset="0"/>
              </a:rPr>
              <a:t>. </a:t>
            </a:r>
          </a:p>
          <a:p>
            <a:pPr algn="l" rtl="0" eaLnBrk="1" hangingPunct="1"/>
            <a:r>
              <a:rPr lang="en-US" altLang="ar-JO" dirty="0">
                <a:latin typeface="Comic Sans MS" pitchFamily="66" charset="0"/>
              </a:rPr>
              <a:t>Patients often have </a:t>
            </a:r>
            <a:r>
              <a:rPr lang="en-US" altLang="ar-JO" b="1" dirty="0">
                <a:latin typeface="Comic Sans MS" pitchFamily="66" charset="0"/>
              </a:rPr>
              <a:t>significant multisystem trauma.</a:t>
            </a:r>
          </a:p>
          <a:p>
            <a:pPr algn="l" rtl="0" eaLnBrk="1" hangingPunct="1"/>
            <a:endParaRPr lang="en-US" altLang="ar-JO" dirty="0">
              <a:latin typeface="Comic Sans MS" pitchFamily="66" charset="0"/>
            </a:endParaRPr>
          </a:p>
          <a:p>
            <a:pPr algn="l" rtl="0" eaLnBrk="1" hangingPunct="1"/>
            <a:endParaRPr lang="en-US" altLang="ar-JO" dirty="0">
              <a:latin typeface="Comic Sans MS" pitchFamily="66" charset="0"/>
            </a:endParaRPr>
          </a:p>
        </p:txBody>
      </p:sp>
      <p:pic>
        <p:nvPicPr>
          <p:cNvPr id="6" name="Picture 5" descr="images (2).jpg"/>
          <p:cNvPicPr>
            <a:picLocks noChangeAspect="1"/>
          </p:cNvPicPr>
          <p:nvPr/>
        </p:nvPicPr>
        <p:blipFill>
          <a:blip r:embed="rId3" cstate="print"/>
          <a:stretch>
            <a:fillRect/>
          </a:stretch>
        </p:blipFill>
        <p:spPr>
          <a:xfrm>
            <a:off x="6858000" y="2057400"/>
            <a:ext cx="3276600" cy="3581400"/>
          </a:xfrm>
          <a:prstGeom prst="rect">
            <a:avLst/>
          </a:prstGeom>
        </p:spPr>
      </p:pic>
    </p:spTree>
    <p:extLst>
      <p:ext uri="{BB962C8B-B14F-4D97-AF65-F5344CB8AC3E}">
        <p14:creationId xmlns:p14="http://schemas.microsoft.com/office/powerpoint/2010/main" val="13821777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60438"/>
          </a:xfrm>
        </p:spPr>
        <p:txBody>
          <a:bodyPr>
            <a:noAutofit/>
          </a:bodyPr>
          <a:lstStyle/>
          <a:p>
            <a:r>
              <a:rPr lang="en-US" sz="3200" dirty="0">
                <a:solidFill>
                  <a:srgbClr val="00B0F0"/>
                </a:solidFill>
                <a:latin typeface="Comic Sans MS" pitchFamily="66" charset="0"/>
              </a:rPr>
              <a:t>Complex fractures of the </a:t>
            </a:r>
            <a:r>
              <a:rPr lang="en-US" sz="3200" dirty="0" err="1">
                <a:solidFill>
                  <a:srgbClr val="00B0F0"/>
                </a:solidFill>
                <a:latin typeface="Comic Sans MS" pitchFamily="66" charset="0"/>
              </a:rPr>
              <a:t>midface</a:t>
            </a:r>
            <a:r>
              <a:rPr lang="en-US" sz="3200" dirty="0">
                <a:solidFill>
                  <a:srgbClr val="00B0F0"/>
                </a:solidFill>
                <a:latin typeface="Comic Sans MS" pitchFamily="66" charset="0"/>
              </a:rPr>
              <a:t> are classified using the </a:t>
            </a:r>
            <a:r>
              <a:rPr lang="en-US" sz="3200" dirty="0" err="1">
                <a:solidFill>
                  <a:srgbClr val="00B0F0"/>
                </a:solidFill>
                <a:latin typeface="Comic Sans MS" pitchFamily="66" charset="0"/>
              </a:rPr>
              <a:t>LeFort</a:t>
            </a:r>
            <a:r>
              <a:rPr lang="en-US" sz="3200" dirty="0">
                <a:solidFill>
                  <a:srgbClr val="00B0F0"/>
                </a:solidFill>
                <a:latin typeface="Comic Sans MS" pitchFamily="66" charset="0"/>
              </a:rPr>
              <a:t> system: </a:t>
            </a:r>
            <a:br>
              <a:rPr lang="en-US" sz="3200" dirty="0">
                <a:solidFill>
                  <a:srgbClr val="00B0F0"/>
                </a:solidFill>
                <a:latin typeface="Comic Sans MS" pitchFamily="66" charset="0"/>
              </a:rPr>
            </a:br>
            <a:endParaRPr lang="ar-JO" sz="3200" dirty="0">
              <a:solidFill>
                <a:srgbClr val="00B0F0"/>
              </a:solidFill>
              <a:latin typeface="Comic Sans MS" pitchFamily="66" charset="0"/>
            </a:endParaRPr>
          </a:p>
        </p:txBody>
      </p:sp>
      <p:pic>
        <p:nvPicPr>
          <p:cNvPr id="7" name="Content Placeholder 6" descr="Lefort-1024x576.jpg"/>
          <p:cNvPicPr>
            <a:picLocks noGrp="1" noChangeAspect="1"/>
          </p:cNvPicPr>
          <p:nvPr>
            <p:ph idx="1"/>
          </p:nvPr>
        </p:nvPicPr>
        <p:blipFill>
          <a:blip r:embed="rId2" cstate="print"/>
          <a:stretch>
            <a:fillRect/>
          </a:stretch>
        </p:blipFill>
        <p:spPr>
          <a:xfrm>
            <a:off x="2072922" y="1600201"/>
            <a:ext cx="8046156" cy="4525963"/>
          </a:xfrm>
        </p:spPr>
      </p:pic>
    </p:spTree>
    <p:extLst>
      <p:ext uri="{BB962C8B-B14F-4D97-AF65-F5344CB8AC3E}">
        <p14:creationId xmlns:p14="http://schemas.microsoft.com/office/powerpoint/2010/main" val="156030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07568" y="42298"/>
            <a:ext cx="7772400" cy="643503"/>
          </a:xfrm>
        </p:spPr>
        <p:txBody>
          <a:bodyPr>
            <a:normAutofit fontScale="90000"/>
          </a:bodyPr>
          <a:lstStyle/>
          <a:p>
            <a:pPr eaLnBrk="1" hangingPunct="1">
              <a:defRPr/>
            </a:pPr>
            <a:r>
              <a:rPr lang="en-US" dirty="0"/>
              <a:t/>
            </a:r>
            <a:br>
              <a:rPr lang="en-US" dirty="0"/>
            </a:br>
            <a:r>
              <a:rPr lang="en-US" dirty="0">
                <a:latin typeface="Comic Sans MS" pitchFamily="66" charset="0"/>
              </a:rPr>
              <a:t>LeFort</a:t>
            </a:r>
            <a:r>
              <a:rPr lang="en-US" dirty="0"/>
              <a:t> I</a:t>
            </a:r>
          </a:p>
        </p:txBody>
      </p:sp>
      <p:sp>
        <p:nvSpPr>
          <p:cNvPr id="52227" name="Rectangle 3"/>
          <p:cNvSpPr>
            <a:spLocks noGrp="1" noChangeArrowheads="1"/>
          </p:cNvSpPr>
          <p:nvPr>
            <p:ph type="body" sz="half" idx="1"/>
          </p:nvPr>
        </p:nvSpPr>
        <p:spPr>
          <a:xfrm>
            <a:off x="2063552" y="1219200"/>
            <a:ext cx="4032448" cy="5738192"/>
          </a:xfrm>
        </p:spPr>
        <p:txBody>
          <a:bodyPr>
            <a:normAutofit fontScale="62500" lnSpcReduction="20000"/>
          </a:bodyPr>
          <a:lstStyle/>
          <a:p>
            <a:pPr algn="l" rtl="0" eaLnBrk="1" hangingPunct="1">
              <a:buNone/>
            </a:pPr>
            <a:r>
              <a:rPr lang="en-US" altLang="ar-JO" sz="2900" b="1" dirty="0">
                <a:solidFill>
                  <a:srgbClr val="00B0F0"/>
                </a:solidFill>
                <a:latin typeface="Comic Sans MS" pitchFamily="66" charset="0"/>
              </a:rPr>
              <a:t>Definition</a:t>
            </a:r>
            <a:r>
              <a:rPr lang="en-US" altLang="ar-JO" sz="2900" dirty="0">
                <a:solidFill>
                  <a:srgbClr val="00B0F0"/>
                </a:solidFill>
              </a:rPr>
              <a:t>:</a:t>
            </a:r>
          </a:p>
          <a:p>
            <a:pPr algn="l" rtl="0" eaLnBrk="1" hangingPunct="1"/>
            <a:r>
              <a:rPr lang="en-US" altLang="ar-JO" sz="2900" dirty="0">
                <a:latin typeface="Comic Sans MS" pitchFamily="66" charset="0"/>
              </a:rPr>
              <a:t>Result from a force of injury directed low on the maxillary alveolar rim in downward direction. </a:t>
            </a:r>
          </a:p>
          <a:p>
            <a:pPr lvl="0" fontAlgn="base"/>
            <a:r>
              <a:rPr lang="en-US" dirty="0" smtClean="0">
                <a:latin typeface="Comic Sans MS" pitchFamily="66" charset="0"/>
              </a:rPr>
              <a:t>injuries involve a transverse</a:t>
            </a:r>
            <a:r>
              <a:rPr lang="en-US" altLang="ar-JO" b="1" dirty="0" smtClean="0">
                <a:solidFill>
                  <a:srgbClr val="00B050"/>
                </a:solidFill>
                <a:latin typeface="Comic Sans MS" pitchFamily="66" charset="0"/>
              </a:rPr>
              <a:t> Horizontal</a:t>
            </a:r>
            <a:r>
              <a:rPr lang="en-US" dirty="0" smtClean="0">
                <a:latin typeface="Comic Sans MS" pitchFamily="66" charset="0"/>
              </a:rPr>
              <a:t> fracture through the maxilla above the roots of the teeth. The injury may be unilateral or bilateral. </a:t>
            </a:r>
          </a:p>
          <a:p>
            <a:r>
              <a:rPr lang="en-US" dirty="0" smtClean="0">
                <a:latin typeface="Comic Sans MS" pitchFamily="66" charset="0"/>
              </a:rPr>
              <a:t>clinician may detect motion in the maxilla when the upper teeth are grasped and rocked, while the forehead is held stationary with the other hand.</a:t>
            </a:r>
          </a:p>
          <a:p>
            <a:pPr lvl="1" algn="l" rtl="0" eaLnBrk="1" hangingPunct="1">
              <a:buNone/>
            </a:pPr>
            <a:endParaRPr lang="en-US" altLang="ar-JO" sz="2900" dirty="0">
              <a:latin typeface="Comic Sans MS" pitchFamily="66" charset="0"/>
            </a:endParaRPr>
          </a:p>
          <a:p>
            <a:pPr lvl="1" algn="l" rtl="0"/>
            <a:r>
              <a:rPr lang="en-US" altLang="ar-JO" sz="2900" b="1" dirty="0">
                <a:solidFill>
                  <a:srgbClr val="00B0F0"/>
                </a:solidFill>
                <a:latin typeface="Comic Sans MS" pitchFamily="66" charset="0"/>
              </a:rPr>
              <a:t>Clinically</a:t>
            </a:r>
            <a:r>
              <a:rPr lang="en-US" altLang="ar-JO" sz="2900" u="sng" dirty="0">
                <a:solidFill>
                  <a:srgbClr val="00B0F0"/>
                </a:solidFill>
                <a:latin typeface="Comic Sans MS" pitchFamily="66" charset="0"/>
              </a:rPr>
              <a:t> : </a:t>
            </a:r>
          </a:p>
          <a:p>
            <a:pPr lvl="1" algn="l" rtl="0"/>
            <a:r>
              <a:rPr lang="en-US" altLang="ar-JO" sz="2900" dirty="0">
                <a:solidFill>
                  <a:prstClr val="black">
                    <a:lumMod val="85000"/>
                    <a:lumOff val="15000"/>
                  </a:prstClr>
                </a:solidFill>
                <a:latin typeface="Comic Sans MS" pitchFamily="66" charset="0"/>
              </a:rPr>
              <a:t>Facial edema</a:t>
            </a:r>
          </a:p>
          <a:p>
            <a:pPr lvl="1" algn="l" rtl="0"/>
            <a:r>
              <a:rPr lang="en-US" altLang="ar-JO" sz="2900" dirty="0">
                <a:solidFill>
                  <a:srgbClr val="FF0000"/>
                </a:solidFill>
                <a:latin typeface="Comic Sans MS" pitchFamily="66" charset="0"/>
              </a:rPr>
              <a:t>Malocclusion of the teeth and open bite deformity . </a:t>
            </a:r>
          </a:p>
          <a:p>
            <a:pPr lvl="1" algn="l" rtl="0"/>
            <a:r>
              <a:rPr lang="en-US" altLang="ar-JO" sz="2900" dirty="0">
                <a:solidFill>
                  <a:prstClr val="black">
                    <a:lumMod val="85000"/>
                    <a:lumOff val="15000"/>
                  </a:prstClr>
                </a:solidFill>
                <a:latin typeface="Comic Sans MS" pitchFamily="66" charset="0"/>
              </a:rPr>
              <a:t>Motion of the maxilla while</a:t>
            </a:r>
            <a:br>
              <a:rPr lang="en-US" altLang="ar-JO" sz="2900" dirty="0">
                <a:solidFill>
                  <a:prstClr val="black">
                    <a:lumMod val="85000"/>
                    <a:lumOff val="15000"/>
                  </a:prstClr>
                </a:solidFill>
                <a:latin typeface="Comic Sans MS" pitchFamily="66" charset="0"/>
              </a:rPr>
            </a:br>
            <a:r>
              <a:rPr lang="en-US" altLang="ar-JO" sz="2900" dirty="0">
                <a:solidFill>
                  <a:prstClr val="black">
                    <a:lumMod val="85000"/>
                    <a:lumOff val="15000"/>
                  </a:prstClr>
                </a:solidFill>
                <a:latin typeface="Comic Sans MS" pitchFamily="66" charset="0"/>
              </a:rPr>
              <a:t>the nasal bridge remains stable</a:t>
            </a:r>
          </a:p>
          <a:p>
            <a:pPr lvl="1" algn="l" rtl="0" eaLnBrk="1" hangingPunct="1"/>
            <a:endParaRPr lang="en-US" altLang="ar-JO" sz="2100" dirty="0"/>
          </a:p>
        </p:txBody>
      </p:sp>
      <p:pic>
        <p:nvPicPr>
          <p:cNvPr id="6146" name="Picture 2" descr="Image result for LeFort I">
            <a:extLst>
              <a:ext uri="{FF2B5EF4-FFF2-40B4-BE49-F238E27FC236}">
                <a16:creationId xmlns:a16="http://schemas.microsoft.com/office/drawing/2014/main" id="{9FD13671-AE2C-4A21-9EF3-562E583168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3506" y="762000"/>
            <a:ext cx="2784495" cy="20253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242086837_605790274135640_6804100777696755213_n.png"/>
          <p:cNvPicPr>
            <a:picLocks noChangeAspect="1"/>
          </p:cNvPicPr>
          <p:nvPr/>
        </p:nvPicPr>
        <p:blipFill>
          <a:blip r:embed="rId4" cstate="print"/>
          <a:stretch>
            <a:fillRect/>
          </a:stretch>
        </p:blipFill>
        <p:spPr>
          <a:xfrm>
            <a:off x="6400801" y="3200400"/>
            <a:ext cx="4267201" cy="3657600"/>
          </a:xfrm>
          <a:prstGeom prst="rect">
            <a:avLst/>
          </a:prstGeom>
        </p:spPr>
      </p:pic>
    </p:spTree>
    <p:extLst>
      <p:ext uri="{BB962C8B-B14F-4D97-AF65-F5344CB8AC3E}">
        <p14:creationId xmlns:p14="http://schemas.microsoft.com/office/powerpoint/2010/main" val="14270159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ipArt Placeholder 4" descr="Maxillary+Fractures+LeFort+I.jpg"/>
          <p:cNvPicPr>
            <a:picLocks noGrp="1" noChangeAspect="1"/>
          </p:cNvPicPr>
          <p:nvPr>
            <p:ph type="clipArt" sz="half" idx="2"/>
          </p:nvPr>
        </p:nvPicPr>
        <p:blipFill>
          <a:blip r:embed="rId2" cstate="print"/>
          <a:stretch>
            <a:fillRect/>
          </a:stretch>
        </p:blipFill>
        <p:spPr>
          <a:xfrm>
            <a:off x="2590800" y="914400"/>
            <a:ext cx="7391400" cy="5486400"/>
          </a:xfrm>
        </p:spPr>
      </p:pic>
    </p:spTree>
    <p:extLst>
      <p:ext uri="{BB962C8B-B14F-4D97-AF65-F5344CB8AC3E}">
        <p14:creationId xmlns:p14="http://schemas.microsoft.com/office/powerpoint/2010/main" val="32492765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209801" y="404664"/>
            <a:ext cx="7772400" cy="204936"/>
          </a:xfrm>
        </p:spPr>
        <p:txBody>
          <a:bodyPr>
            <a:normAutofit fontScale="90000"/>
          </a:bodyPr>
          <a:lstStyle/>
          <a:p>
            <a:pPr eaLnBrk="1" hangingPunct="1">
              <a:defRPr/>
            </a:pPr>
            <a:r>
              <a:rPr lang="en-US" dirty="0">
                <a:latin typeface="Comic Sans MS" pitchFamily="66" charset="0"/>
              </a:rPr>
              <a:t/>
            </a:r>
            <a:br>
              <a:rPr lang="en-US" dirty="0">
                <a:latin typeface="Comic Sans MS" pitchFamily="66" charset="0"/>
              </a:rPr>
            </a:br>
            <a:r>
              <a:rPr lang="en-US" dirty="0">
                <a:latin typeface="Comic Sans MS" pitchFamily="66" charset="0"/>
              </a:rPr>
              <a:t>LeFort II</a:t>
            </a:r>
          </a:p>
        </p:txBody>
      </p:sp>
      <p:sp>
        <p:nvSpPr>
          <p:cNvPr id="55299" name="Rectangle 3"/>
          <p:cNvSpPr>
            <a:spLocks noGrp="1" noChangeArrowheads="1"/>
          </p:cNvSpPr>
          <p:nvPr>
            <p:ph type="body" sz="half" idx="1"/>
          </p:nvPr>
        </p:nvSpPr>
        <p:spPr>
          <a:xfrm>
            <a:off x="1905000" y="1219200"/>
            <a:ext cx="6096000" cy="5410200"/>
          </a:xfrm>
        </p:spPr>
        <p:txBody>
          <a:bodyPr>
            <a:normAutofit fontScale="70000" lnSpcReduction="20000"/>
          </a:bodyPr>
          <a:lstStyle/>
          <a:p>
            <a:pPr algn="l" rtl="0" eaLnBrk="1" hangingPunct="1"/>
            <a:r>
              <a:rPr lang="en-US" altLang="ar-JO" b="1" dirty="0">
                <a:solidFill>
                  <a:srgbClr val="00B0F0"/>
                </a:solidFill>
                <a:latin typeface="Comic Sans MS" pitchFamily="66" charset="0"/>
              </a:rPr>
              <a:t>Definition</a:t>
            </a:r>
            <a:r>
              <a:rPr lang="en-US" altLang="ar-JO" dirty="0">
                <a:solidFill>
                  <a:srgbClr val="00B0F0"/>
                </a:solidFill>
                <a:latin typeface="Comic Sans MS" pitchFamily="66" charset="0"/>
              </a:rPr>
              <a:t>:</a:t>
            </a:r>
          </a:p>
          <a:p>
            <a:pPr lvl="1" algn="l" rtl="0" eaLnBrk="1" hangingPunct="1"/>
            <a:r>
              <a:rPr lang="en-US" altLang="ar-JO" b="1" i="0" dirty="0">
                <a:solidFill>
                  <a:srgbClr val="00B050"/>
                </a:solidFill>
                <a:latin typeface="Comic Sans MS" pitchFamily="66" charset="0"/>
              </a:rPr>
              <a:t>(Pyramidal</a:t>
            </a:r>
            <a:r>
              <a:rPr lang="en-US" altLang="ar-JO" i="0" dirty="0">
                <a:solidFill>
                  <a:srgbClr val="00B050"/>
                </a:solidFill>
                <a:latin typeface="Comic Sans MS" pitchFamily="66" charset="0"/>
              </a:rPr>
              <a:t> </a:t>
            </a:r>
            <a:r>
              <a:rPr lang="en-US" altLang="ar-JO" i="0" dirty="0">
                <a:latin typeface="Comic Sans MS" pitchFamily="66" charset="0"/>
              </a:rPr>
              <a:t>fracture) due to direct blow to upper maxilla and involve the inferior orbital rim </a:t>
            </a:r>
            <a:endParaRPr lang="en-US" altLang="ar-JO" i="0" dirty="0" smtClean="0">
              <a:latin typeface="Comic Sans MS" pitchFamily="66" charset="0"/>
            </a:endParaRPr>
          </a:p>
          <a:p>
            <a:pPr lvl="1" algn="l" rtl="0" eaLnBrk="1" hangingPunct="1"/>
            <a:r>
              <a:rPr lang="en-US" dirty="0" smtClean="0">
                <a:latin typeface="Comic Sans MS" pitchFamily="66" charset="0"/>
              </a:rPr>
              <a:t>injuries are typically bilateral and involve fractures that extend superiorly in the </a:t>
            </a:r>
            <a:r>
              <a:rPr lang="en-US" dirty="0" err="1" smtClean="0">
                <a:latin typeface="Comic Sans MS" pitchFamily="66" charset="0"/>
              </a:rPr>
              <a:t>midface</a:t>
            </a:r>
            <a:r>
              <a:rPr lang="en-US" dirty="0" smtClean="0">
                <a:latin typeface="Comic Sans MS" pitchFamily="66" charset="0"/>
              </a:rPr>
              <a:t> to include the nasal bridge, maxilla, </a:t>
            </a:r>
            <a:r>
              <a:rPr lang="en-US" dirty="0" err="1" smtClean="0">
                <a:latin typeface="Comic Sans MS" pitchFamily="66" charset="0"/>
              </a:rPr>
              <a:t>lacrimal</a:t>
            </a:r>
            <a:r>
              <a:rPr lang="en-US" dirty="0" smtClean="0">
                <a:latin typeface="Comic Sans MS" pitchFamily="66" charset="0"/>
              </a:rPr>
              <a:t> bones, orbital floor, and rim. </a:t>
            </a:r>
          </a:p>
          <a:p>
            <a:pPr lvl="1" algn="l" rtl="0" eaLnBrk="1" hangingPunct="1"/>
            <a:r>
              <a:rPr lang="en-US" dirty="0" smtClean="0">
                <a:latin typeface="Comic Sans MS" pitchFamily="66" charset="0"/>
              </a:rPr>
              <a:t>When examined, the nasal complex moves as a unit with the maxilla when the teeth are grasped and rocked, while the forehead is held stationary.</a:t>
            </a:r>
          </a:p>
          <a:p>
            <a:pPr marL="987552" lvl="2" indent="0">
              <a:buNone/>
            </a:pPr>
            <a:r>
              <a:rPr lang="en-US" altLang="ar-JO" dirty="0" smtClean="0">
                <a:latin typeface="Comic Sans MS" pitchFamily="66" charset="0"/>
              </a:rPr>
              <a:t> </a:t>
            </a:r>
            <a:endParaRPr lang="en-US" altLang="ar-JO" dirty="0">
              <a:latin typeface="Comic Sans MS" pitchFamily="66" charset="0"/>
            </a:endParaRPr>
          </a:p>
          <a:p>
            <a:pPr lvl="2" algn="l" rtl="0" eaLnBrk="1" hangingPunct="1"/>
            <a:endParaRPr lang="en-US" altLang="ar-JO" dirty="0">
              <a:latin typeface="Comic Sans MS" pitchFamily="66" charset="0"/>
            </a:endParaRPr>
          </a:p>
          <a:p>
            <a:pPr algn="l" rtl="0"/>
            <a:r>
              <a:rPr lang="en-US" altLang="ar-JO" b="1" dirty="0">
                <a:solidFill>
                  <a:srgbClr val="00B0F0"/>
                </a:solidFill>
                <a:latin typeface="Comic Sans MS" pitchFamily="66" charset="0"/>
              </a:rPr>
              <a:t>Clinical findings:</a:t>
            </a:r>
          </a:p>
          <a:p>
            <a:pPr lvl="1" algn="l" rtl="0"/>
            <a:r>
              <a:rPr lang="en-US" altLang="ar-JO" dirty="0">
                <a:latin typeface="Comic Sans MS" pitchFamily="66" charset="0"/>
              </a:rPr>
              <a:t>Marked facial edema</a:t>
            </a:r>
          </a:p>
          <a:p>
            <a:pPr lvl="1" algn="l" rtl="0"/>
            <a:r>
              <a:rPr lang="en-US" altLang="ar-JO" dirty="0">
                <a:latin typeface="Comic Sans MS" pitchFamily="66" charset="0"/>
              </a:rPr>
              <a:t>Nasal flattening</a:t>
            </a:r>
          </a:p>
          <a:p>
            <a:pPr lvl="1" algn="l" rtl="0"/>
            <a:r>
              <a:rPr lang="en-US" altLang="ar-JO" dirty="0">
                <a:solidFill>
                  <a:srgbClr val="0070C0"/>
                </a:solidFill>
                <a:latin typeface="Comic Sans MS" pitchFamily="66" charset="0"/>
              </a:rPr>
              <a:t>Periorbital bruising and subconjunctival hg .</a:t>
            </a:r>
          </a:p>
          <a:p>
            <a:pPr lvl="1" algn="l" rtl="0"/>
            <a:r>
              <a:rPr lang="en-US" altLang="ar-JO" b="1" dirty="0">
                <a:solidFill>
                  <a:srgbClr val="FF0000"/>
                </a:solidFill>
                <a:latin typeface="Comic Sans MS" pitchFamily="66" charset="0"/>
              </a:rPr>
              <a:t>A step deformity at infraorbital margin is felt .</a:t>
            </a:r>
          </a:p>
          <a:p>
            <a:pPr lvl="1" algn="l" rtl="0"/>
            <a:r>
              <a:rPr lang="en-US" altLang="ar-JO" b="1" dirty="0">
                <a:solidFill>
                  <a:srgbClr val="FF0000"/>
                </a:solidFill>
                <a:latin typeface="Comic Sans MS" pitchFamily="66" charset="0"/>
              </a:rPr>
              <a:t>Epistaxis or CSF rhinorrhea </a:t>
            </a:r>
          </a:p>
          <a:p>
            <a:pPr lvl="1" algn="l" rtl="0"/>
            <a:r>
              <a:rPr lang="en-US" altLang="ar-JO" dirty="0">
                <a:solidFill>
                  <a:srgbClr val="0070C0"/>
                </a:solidFill>
                <a:latin typeface="Comic Sans MS" pitchFamily="66" charset="0"/>
              </a:rPr>
              <a:t>Malocclusion with anterior open bite deformity .</a:t>
            </a:r>
          </a:p>
        </p:txBody>
      </p:sp>
      <p:pic>
        <p:nvPicPr>
          <p:cNvPr id="55300" name="Picture 6" descr="C:\Documents and Settings\Daniel\My Documents\My Pictures\lefort2ap.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1" y="1295400"/>
            <a:ext cx="247411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492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812" y="1727151"/>
            <a:ext cx="7546144" cy="4351338"/>
          </a:xfrm>
        </p:spPr>
        <p:txBody>
          <a:bodyPr/>
          <a:lstStyle/>
          <a:p>
            <a:pPr lvl="0"/>
            <a:r>
              <a:rPr lang="en-US" b="1" dirty="0"/>
              <a:t>Vasculature </a:t>
            </a:r>
            <a:r>
              <a:rPr lang="en-US" dirty="0"/>
              <a:t>– The face is highly vascular. Soft tissue injuries and fractures that involve vessels can cause </a:t>
            </a:r>
            <a:r>
              <a:rPr lang="en-US" b="1" dirty="0"/>
              <a:t>large hematomas or heavy </a:t>
            </a:r>
            <a:r>
              <a:rPr lang="en-US" dirty="0" smtClean="0"/>
              <a:t>bleeding. </a:t>
            </a:r>
            <a:r>
              <a:rPr lang="en-US" dirty="0"/>
              <a:t>Because the face has extensive arterial anastomoses, including some that cross the face's midline, ligation of major branches is unlikely to cause ischemia</a:t>
            </a:r>
          </a:p>
          <a:p>
            <a:r>
              <a:rPr lang="en-US" dirty="0" smtClean="0"/>
              <a:t>Significant bleeding, usually from the pterygoid venous plexus and/or the rich blood supply of the nose, can be seen in central midface injuries.</a:t>
            </a:r>
            <a:endParaRPr lang="en-US" dirty="0"/>
          </a:p>
        </p:txBody>
      </p:sp>
      <p:pic>
        <p:nvPicPr>
          <p:cNvPr id="4" name="Picture 3"/>
          <p:cNvPicPr>
            <a:picLocks noChangeAspect="1"/>
          </p:cNvPicPr>
          <p:nvPr/>
        </p:nvPicPr>
        <p:blipFill>
          <a:blip r:embed="rId2"/>
          <a:stretch>
            <a:fillRect/>
          </a:stretch>
        </p:blipFill>
        <p:spPr>
          <a:xfrm>
            <a:off x="8065956" y="1475371"/>
            <a:ext cx="3872825" cy="3877386"/>
          </a:xfrm>
          <a:prstGeom prst="rect">
            <a:avLst/>
          </a:prstGeom>
        </p:spPr>
      </p:pic>
    </p:spTree>
    <p:extLst>
      <p:ext uri="{BB962C8B-B14F-4D97-AF65-F5344CB8AC3E}">
        <p14:creationId xmlns:p14="http://schemas.microsoft.com/office/powerpoint/2010/main" val="157597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828802" y="304800"/>
            <a:ext cx="5333999" cy="762000"/>
          </a:xfrm>
        </p:spPr>
        <p:txBody>
          <a:bodyPr>
            <a:noAutofit/>
          </a:bodyPr>
          <a:lstStyle/>
          <a:p>
            <a:pPr>
              <a:defRPr/>
            </a:pPr>
            <a:r>
              <a:rPr lang="en-US" sz="3600" dirty="0">
                <a:latin typeface="Comic Sans MS" pitchFamily="66" charset="0"/>
              </a:rPr>
              <a:t/>
            </a:r>
            <a:br>
              <a:rPr lang="en-US" sz="3600" dirty="0">
                <a:latin typeface="Comic Sans MS" pitchFamily="66" charset="0"/>
              </a:rPr>
            </a:br>
            <a:r>
              <a:rPr lang="en-US" sz="3600" dirty="0" err="1">
                <a:latin typeface="Comic Sans MS" pitchFamily="66" charset="0"/>
              </a:rPr>
              <a:t>LeFort</a:t>
            </a:r>
            <a:r>
              <a:rPr lang="en-US" sz="3600" dirty="0">
                <a:latin typeface="Comic Sans MS" pitchFamily="66" charset="0"/>
              </a:rPr>
              <a:t> III</a:t>
            </a:r>
          </a:p>
        </p:txBody>
      </p:sp>
      <p:sp>
        <p:nvSpPr>
          <p:cNvPr id="58371" name="Rectangle 3"/>
          <p:cNvSpPr>
            <a:spLocks noGrp="1" noChangeArrowheads="1"/>
          </p:cNvSpPr>
          <p:nvPr>
            <p:ph type="body" sz="half" idx="1"/>
          </p:nvPr>
        </p:nvSpPr>
        <p:spPr>
          <a:xfrm>
            <a:off x="1820260" y="1524000"/>
            <a:ext cx="5571140" cy="5334000"/>
          </a:xfrm>
        </p:spPr>
        <p:txBody>
          <a:bodyPr>
            <a:normAutofit fontScale="92500" lnSpcReduction="10000"/>
          </a:bodyPr>
          <a:lstStyle/>
          <a:p>
            <a:r>
              <a:rPr lang="en-US" altLang="ar-JO" sz="2100" b="1" dirty="0">
                <a:solidFill>
                  <a:srgbClr val="00B0F0"/>
                </a:solidFill>
                <a:latin typeface="Comic Sans MS" pitchFamily="66" charset="0"/>
              </a:rPr>
              <a:t>Definition:</a:t>
            </a:r>
          </a:p>
          <a:p>
            <a:pPr lvl="0"/>
            <a:r>
              <a:rPr lang="en-US" sz="2400" dirty="0">
                <a:latin typeface="Comic Sans MS" pitchFamily="66" charset="0"/>
              </a:rPr>
              <a:t>(</a:t>
            </a:r>
            <a:r>
              <a:rPr lang="en-US" sz="2400" b="1" dirty="0">
                <a:solidFill>
                  <a:srgbClr val="00B0F0"/>
                </a:solidFill>
                <a:latin typeface="Comic Sans MS" pitchFamily="66" charset="0"/>
              </a:rPr>
              <a:t>craniofacial dissociation</a:t>
            </a:r>
            <a:r>
              <a:rPr lang="en-US" sz="1800" b="1" dirty="0">
                <a:latin typeface="Comic Sans MS" pitchFamily="66" charset="0"/>
              </a:rPr>
              <a:t>), </a:t>
            </a:r>
            <a:r>
              <a:rPr lang="en-US" sz="2400" dirty="0">
                <a:latin typeface="Comic Sans MS" pitchFamily="66" charset="0"/>
              </a:rPr>
              <a:t> rare fracture involve fractures that result in discontinuity between the skull and the face.</a:t>
            </a:r>
          </a:p>
          <a:p>
            <a:pPr lvl="0"/>
            <a:r>
              <a:rPr lang="en-US" sz="2400" dirty="0">
                <a:latin typeface="Comic Sans MS" pitchFamily="66" charset="0"/>
              </a:rPr>
              <a:t> The fractures begin at the bridge of the nose and extend </a:t>
            </a:r>
            <a:r>
              <a:rPr lang="en-US" sz="2400" dirty="0" err="1">
                <a:latin typeface="Comic Sans MS" pitchFamily="66" charset="0"/>
              </a:rPr>
              <a:t>posteriorly</a:t>
            </a:r>
            <a:r>
              <a:rPr lang="en-US" sz="2400" dirty="0">
                <a:latin typeface="Comic Sans MS" pitchFamily="66" charset="0"/>
              </a:rPr>
              <a:t> along the medial wall of the orbit and the floor of the orbit, and then through the lateral orbital wall and the </a:t>
            </a:r>
            <a:r>
              <a:rPr lang="en-US" sz="2400" dirty="0" err="1">
                <a:latin typeface="Comic Sans MS" pitchFamily="66" charset="0"/>
              </a:rPr>
              <a:t>zygomatic</a:t>
            </a:r>
            <a:r>
              <a:rPr lang="en-US" sz="2400" dirty="0">
                <a:latin typeface="Comic Sans MS" pitchFamily="66" charset="0"/>
              </a:rPr>
              <a:t> arch.</a:t>
            </a:r>
          </a:p>
          <a:p>
            <a:pPr lvl="0"/>
            <a:r>
              <a:rPr lang="en-US" sz="2400" dirty="0" err="1">
                <a:latin typeface="Comic Sans MS" pitchFamily="66" charset="0"/>
              </a:rPr>
              <a:t>Intranasally</a:t>
            </a:r>
            <a:r>
              <a:rPr lang="en-US" sz="2400" dirty="0">
                <a:latin typeface="Comic Sans MS" pitchFamily="66" charset="0"/>
              </a:rPr>
              <a:t>, they extend through all the lesser bones to the base of the sphenoid and are frequently associated with a cerebrospinal fluid (CSF) leak. </a:t>
            </a:r>
          </a:p>
          <a:p>
            <a:endParaRPr lang="en-US" altLang="ar-JO" sz="2100" b="1" dirty="0">
              <a:latin typeface="Comic Sans MS" pitchFamily="66" charset="0"/>
            </a:endParaRPr>
          </a:p>
          <a:p>
            <a:pPr lvl="1" algn="l" rtl="0" eaLnBrk="1" hangingPunct="1">
              <a:buNone/>
            </a:pPr>
            <a:r>
              <a:rPr lang="en-US" altLang="ar-JO" dirty="0">
                <a:latin typeface="Comic Sans MS" pitchFamily="66" charset="0"/>
              </a:rPr>
              <a:t>				</a:t>
            </a:r>
            <a:r>
              <a:rPr lang="en-US" altLang="ar-JO" dirty="0"/>
              <a:t>		</a:t>
            </a:r>
          </a:p>
        </p:txBody>
      </p:sp>
      <p:pic>
        <p:nvPicPr>
          <p:cNvPr id="58372" name="Picture 9" descr="C:\Documents and Settings\Daniel\My Documents\My Pictures\lefortap3.bmp"/>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7903020" y="228600"/>
            <a:ext cx="2764980" cy="2362200"/>
          </a:xfrm>
          <a:noFill/>
        </p:spPr>
      </p:pic>
      <p:pic>
        <p:nvPicPr>
          <p:cNvPr id="6" name="Picture 5" descr="242033913_2304603386342579_3295652993329880579_n.png"/>
          <p:cNvPicPr>
            <a:picLocks noChangeAspect="1"/>
          </p:cNvPicPr>
          <p:nvPr/>
        </p:nvPicPr>
        <p:blipFill>
          <a:blip r:embed="rId4" cstate="print"/>
          <a:stretch>
            <a:fillRect/>
          </a:stretch>
        </p:blipFill>
        <p:spPr>
          <a:xfrm>
            <a:off x="7467600" y="2971800"/>
            <a:ext cx="3200400" cy="3886200"/>
          </a:xfrm>
          <a:prstGeom prst="rect">
            <a:avLst/>
          </a:prstGeom>
        </p:spPr>
      </p:pic>
    </p:spTree>
    <p:extLst>
      <p:ext uri="{BB962C8B-B14F-4D97-AF65-F5344CB8AC3E}">
        <p14:creationId xmlns:p14="http://schemas.microsoft.com/office/powerpoint/2010/main" val="32095280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207568" y="228600"/>
            <a:ext cx="7772400" cy="1143000"/>
          </a:xfrm>
        </p:spPr>
        <p:txBody>
          <a:bodyPr>
            <a:normAutofit fontScale="90000"/>
          </a:bodyPr>
          <a:lstStyle/>
          <a:p>
            <a:pPr eaLnBrk="1" hangingPunct="1">
              <a:defRPr/>
            </a:pPr>
            <a:r>
              <a:rPr lang="en-US" dirty="0">
                <a:latin typeface="Comic Sans MS" pitchFamily="66" charset="0"/>
              </a:rPr>
              <a:t/>
            </a:r>
            <a:br>
              <a:rPr lang="en-US" dirty="0">
                <a:latin typeface="Comic Sans MS" pitchFamily="66" charset="0"/>
              </a:rPr>
            </a:br>
            <a:r>
              <a:rPr lang="en-US" dirty="0">
                <a:latin typeface="Comic Sans MS" pitchFamily="66" charset="0"/>
              </a:rPr>
              <a:t>LeFort III</a:t>
            </a:r>
          </a:p>
        </p:txBody>
      </p:sp>
      <p:sp>
        <p:nvSpPr>
          <p:cNvPr id="59395" name="Rectangle 3"/>
          <p:cNvSpPr>
            <a:spLocks noGrp="1" noChangeArrowheads="1"/>
          </p:cNvSpPr>
          <p:nvPr>
            <p:ph type="body" sz="half" idx="1"/>
          </p:nvPr>
        </p:nvSpPr>
        <p:spPr>
          <a:xfrm>
            <a:off x="1723568" y="1752601"/>
            <a:ext cx="4677232" cy="5078373"/>
          </a:xfrm>
        </p:spPr>
        <p:txBody>
          <a:bodyPr>
            <a:normAutofit/>
          </a:bodyPr>
          <a:lstStyle/>
          <a:p>
            <a:pPr algn="l" rtl="0" eaLnBrk="1" hangingPunct="1"/>
            <a:r>
              <a:rPr lang="en-US" altLang="ar-JO" sz="2100" b="1" dirty="0">
                <a:solidFill>
                  <a:srgbClr val="00B0F0"/>
                </a:solidFill>
                <a:latin typeface="Comic Sans MS" pitchFamily="66" charset="0"/>
              </a:rPr>
              <a:t>Clinical findings:</a:t>
            </a:r>
          </a:p>
          <a:p>
            <a:pPr lvl="1" algn="l" rtl="0" eaLnBrk="1" hangingPunct="1"/>
            <a:r>
              <a:rPr lang="en-US" altLang="ar-JO" dirty="0">
                <a:latin typeface="Comic Sans MS" pitchFamily="66" charset="0"/>
              </a:rPr>
              <a:t>Dish faced deformity</a:t>
            </a:r>
          </a:p>
          <a:p>
            <a:pPr lvl="1" algn="l" rtl="0" eaLnBrk="1" hangingPunct="1"/>
            <a:r>
              <a:rPr lang="en-US" altLang="ar-JO" dirty="0">
                <a:solidFill>
                  <a:srgbClr val="FF0000"/>
                </a:solidFill>
                <a:latin typeface="Comic Sans MS" pitchFamily="66" charset="0"/>
              </a:rPr>
              <a:t>Epistaxis and CSF rhinorrhea </a:t>
            </a:r>
          </a:p>
          <a:p>
            <a:pPr lvl="1" algn="l" rtl="0" eaLnBrk="1" hangingPunct="1"/>
            <a:r>
              <a:rPr lang="en-US" altLang="ar-JO" dirty="0">
                <a:latin typeface="Comic Sans MS" pitchFamily="66" charset="0"/>
              </a:rPr>
              <a:t>Motion of the maxilla, nasal bones and zygoma</a:t>
            </a:r>
          </a:p>
          <a:p>
            <a:pPr lvl="1" algn="l" rtl="0" eaLnBrk="1" hangingPunct="1"/>
            <a:r>
              <a:rPr lang="en-US" altLang="ar-JO" dirty="0">
                <a:latin typeface="Comic Sans MS" pitchFamily="66" charset="0"/>
              </a:rPr>
              <a:t>Severe airway obstruction</a:t>
            </a:r>
          </a:p>
        </p:txBody>
      </p:sp>
      <p:pic>
        <p:nvPicPr>
          <p:cNvPr id="5" name="Picture 4" descr="1453981236_21a-embed_image.png"/>
          <p:cNvPicPr>
            <a:picLocks noChangeAspect="1"/>
          </p:cNvPicPr>
          <p:nvPr/>
        </p:nvPicPr>
        <p:blipFill>
          <a:blip r:embed="rId3" cstate="print"/>
          <a:stretch>
            <a:fillRect/>
          </a:stretch>
        </p:blipFill>
        <p:spPr>
          <a:xfrm>
            <a:off x="7010400" y="1944048"/>
            <a:ext cx="3657600" cy="4913952"/>
          </a:xfrm>
          <a:prstGeom prst="rect">
            <a:avLst/>
          </a:prstGeom>
        </p:spPr>
      </p:pic>
    </p:spTree>
    <p:extLst>
      <p:ext uri="{BB962C8B-B14F-4D97-AF65-F5344CB8AC3E}">
        <p14:creationId xmlns:p14="http://schemas.microsoft.com/office/powerpoint/2010/main" val="10606031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ECEE7-12D0-4830-842C-0048E7C95C1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45F91FC-AEEF-4601-98F5-593169748076}"/>
              </a:ext>
            </a:extLst>
          </p:cNvPr>
          <p:cNvSpPr>
            <a:spLocks noGrp="1"/>
          </p:cNvSpPr>
          <p:nvPr>
            <p:ph type="body" sz="half" idx="1"/>
          </p:nvPr>
        </p:nvSpPr>
        <p:spPr/>
        <p:txBody>
          <a:bodyPr/>
          <a:lstStyle/>
          <a:p>
            <a:endParaRPr lang="en-US"/>
          </a:p>
        </p:txBody>
      </p:sp>
      <p:sp>
        <p:nvSpPr>
          <p:cNvPr id="4" name="Online Image Placeholder 3">
            <a:extLst>
              <a:ext uri="{FF2B5EF4-FFF2-40B4-BE49-F238E27FC236}">
                <a16:creationId xmlns:a16="http://schemas.microsoft.com/office/drawing/2014/main" id="{7A70FF2C-75C1-4FF5-A657-D0C9327AB004}"/>
              </a:ext>
            </a:extLst>
          </p:cNvPr>
          <p:cNvSpPr>
            <a:spLocks noGrp="1"/>
          </p:cNvSpPr>
          <p:nvPr>
            <p:ph type="clipArt" sz="half" idx="2"/>
          </p:nvPr>
        </p:nvSpPr>
        <p:spPr/>
      </p:sp>
      <p:pic>
        <p:nvPicPr>
          <p:cNvPr id="8194" name="Picture 2" descr="Image result for Dish face deformity">
            <a:extLst>
              <a:ext uri="{FF2B5EF4-FFF2-40B4-BE49-F238E27FC236}">
                <a16:creationId xmlns:a16="http://schemas.microsoft.com/office/drawing/2014/main" id="{0296AEED-0C99-4565-8B6F-16A3841432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2" y="387351"/>
            <a:ext cx="7772399" cy="629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924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0" y="990600"/>
            <a:ext cx="8077200" cy="5105400"/>
          </a:xfrm>
        </p:spPr>
        <p:txBody>
          <a:bodyPr>
            <a:normAutofit/>
          </a:bodyPr>
          <a:lstStyle/>
          <a:p>
            <a:r>
              <a:rPr lang="en-US" dirty="0" smtClean="0">
                <a:latin typeface="Comic Sans MS" pitchFamily="66" charset="0"/>
              </a:rPr>
              <a:t>Fractures to the central portion of the </a:t>
            </a:r>
            <a:r>
              <a:rPr lang="en-US" dirty="0" err="1" smtClean="0">
                <a:latin typeface="Comic Sans MS" pitchFamily="66" charset="0"/>
              </a:rPr>
              <a:t>ethmoid</a:t>
            </a:r>
            <a:r>
              <a:rPr lang="en-US" dirty="0" smtClean="0">
                <a:latin typeface="Comic Sans MS" pitchFamily="66" charset="0"/>
              </a:rPr>
              <a:t> bone </a:t>
            </a:r>
            <a:r>
              <a:rPr lang="en-US" dirty="0" smtClean="0">
                <a:solidFill>
                  <a:srgbClr val="00B0F0"/>
                </a:solidFill>
                <a:latin typeface="Comic Sans MS" pitchFamily="66" charset="0"/>
              </a:rPr>
              <a:t>(</a:t>
            </a:r>
            <a:r>
              <a:rPr lang="en-US" dirty="0" err="1" smtClean="0">
                <a:solidFill>
                  <a:srgbClr val="00B0F0"/>
                </a:solidFill>
                <a:latin typeface="Comic Sans MS" pitchFamily="66" charset="0"/>
              </a:rPr>
              <a:t>cribriform</a:t>
            </a:r>
            <a:r>
              <a:rPr lang="en-US" dirty="0" smtClean="0">
                <a:solidFill>
                  <a:srgbClr val="00B0F0"/>
                </a:solidFill>
                <a:latin typeface="Comic Sans MS" pitchFamily="66" charset="0"/>
              </a:rPr>
              <a:t> plate) </a:t>
            </a:r>
            <a:r>
              <a:rPr lang="en-US" dirty="0" smtClean="0">
                <a:latin typeface="Comic Sans MS" pitchFamily="66" charset="0"/>
              </a:rPr>
              <a:t>are likely to be associated with a CSF leak and commonly result in </a:t>
            </a:r>
            <a:r>
              <a:rPr lang="en-US" dirty="0" err="1" smtClean="0">
                <a:latin typeface="Comic Sans MS" pitchFamily="66" charset="0"/>
              </a:rPr>
              <a:t>anosmia</a:t>
            </a:r>
            <a:r>
              <a:rPr lang="en-US" dirty="0" smtClean="0">
                <a:latin typeface="Comic Sans MS" pitchFamily="66" charset="0"/>
              </a:rPr>
              <a:t> (loss of smell), due to injury to the first cranial nerve. If possible, patients with a CSF leak should have the </a:t>
            </a:r>
            <a:r>
              <a:rPr lang="en-US" dirty="0" smtClean="0">
                <a:solidFill>
                  <a:srgbClr val="00B0F0"/>
                </a:solidFill>
                <a:latin typeface="Comic Sans MS" pitchFamily="66" charset="0"/>
              </a:rPr>
              <a:t>head of their bed elevated 40 to 60 degrees. </a:t>
            </a:r>
            <a:r>
              <a:rPr lang="en-US" dirty="0" smtClean="0">
                <a:latin typeface="Comic Sans MS" pitchFamily="66" charset="0"/>
              </a:rPr>
              <a:t>Head elevation minimizes intracranial pressure purportedly by decreasing arterial inflow and increasing venous outflow, thereby allowing the leak to seal</a:t>
            </a:r>
          </a:p>
          <a:p>
            <a:endParaRPr lang="ar-JO" dirty="0"/>
          </a:p>
        </p:txBody>
      </p:sp>
    </p:spTree>
    <p:extLst>
      <p:ext uri="{BB962C8B-B14F-4D97-AF65-F5344CB8AC3E}">
        <p14:creationId xmlns:p14="http://schemas.microsoft.com/office/powerpoint/2010/main" val="32706635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rtl="0"/>
            <a:r>
              <a:rPr lang="en-US" sz="3400" b="1" dirty="0">
                <a:latin typeface="Comic Sans MS" pitchFamily="66" charset="0"/>
              </a:rPr>
              <a:t>Complications of fracture maxilla </a:t>
            </a:r>
          </a:p>
        </p:txBody>
      </p:sp>
      <p:sp>
        <p:nvSpPr>
          <p:cNvPr id="32771" name="Rectangle 3"/>
          <p:cNvSpPr>
            <a:spLocks noGrp="1" noChangeArrowheads="1"/>
          </p:cNvSpPr>
          <p:nvPr>
            <p:ph idx="1"/>
          </p:nvPr>
        </p:nvSpPr>
        <p:spPr>
          <a:xfrm>
            <a:off x="2279576" y="1628801"/>
            <a:ext cx="8229600" cy="4525963"/>
          </a:xfrm>
        </p:spPr>
        <p:txBody>
          <a:bodyPr>
            <a:normAutofit/>
          </a:bodyPr>
          <a:lstStyle/>
          <a:p>
            <a:pPr algn="l" rtl="0">
              <a:lnSpc>
                <a:spcPct val="90000"/>
              </a:lnSpc>
            </a:pPr>
            <a:r>
              <a:rPr lang="en-US" b="1" dirty="0">
                <a:solidFill>
                  <a:srgbClr val="00B0F0"/>
                </a:solidFill>
                <a:latin typeface="Comic Sans MS" pitchFamily="66" charset="0"/>
              </a:rPr>
              <a:t>Early</a:t>
            </a:r>
            <a:r>
              <a:rPr lang="en-US" dirty="0">
                <a:latin typeface="Comic Sans MS" pitchFamily="66" charset="0"/>
              </a:rPr>
              <a:t> complications:</a:t>
            </a:r>
          </a:p>
          <a:p>
            <a:pPr marL="514350" indent="-514350">
              <a:buFont typeface="+mj-lt"/>
              <a:buAutoNum type="arabicPeriod"/>
            </a:pPr>
            <a:r>
              <a:rPr lang="en-US" sz="2400" dirty="0">
                <a:latin typeface="Comic Sans MS" pitchFamily="66" charset="0"/>
              </a:rPr>
              <a:t>airway </a:t>
            </a:r>
            <a:r>
              <a:rPr lang="en-US" sz="2400" dirty="0">
                <a:solidFill>
                  <a:srgbClr val="0070C0"/>
                </a:solidFill>
                <a:latin typeface="Comic Sans MS" pitchFamily="66" charset="0"/>
              </a:rPr>
              <a:t>obstruction</a:t>
            </a:r>
            <a:r>
              <a:rPr lang="en-US" sz="2400" dirty="0">
                <a:latin typeface="Comic Sans MS" pitchFamily="66" charset="0"/>
              </a:rPr>
              <a:t>.</a:t>
            </a:r>
          </a:p>
          <a:p>
            <a:pPr marL="514350" indent="-514350">
              <a:buFont typeface="+mj-lt"/>
              <a:buAutoNum type="arabicPeriod"/>
            </a:pPr>
            <a:r>
              <a:rPr lang="en-US" sz="2400" dirty="0">
                <a:solidFill>
                  <a:srgbClr val="0070C0"/>
                </a:solidFill>
                <a:latin typeface="Comic Sans MS" pitchFamily="66" charset="0"/>
              </a:rPr>
              <a:t>Hemorrhage</a:t>
            </a:r>
            <a:r>
              <a:rPr lang="en-US" sz="2400" dirty="0">
                <a:latin typeface="Comic Sans MS" pitchFamily="66" charset="0"/>
              </a:rPr>
              <a:t>.</a:t>
            </a:r>
          </a:p>
          <a:p>
            <a:pPr marL="514350" indent="-514350">
              <a:buFont typeface="+mj-lt"/>
              <a:buAutoNum type="arabicPeriod"/>
            </a:pPr>
            <a:r>
              <a:rPr lang="en-US" sz="2400" dirty="0">
                <a:solidFill>
                  <a:srgbClr val="0070C0"/>
                </a:solidFill>
                <a:latin typeface="Comic Sans MS" pitchFamily="66" charset="0"/>
              </a:rPr>
              <a:t>infection</a:t>
            </a:r>
            <a:r>
              <a:rPr lang="en-US" sz="2400" dirty="0">
                <a:latin typeface="Comic Sans MS" pitchFamily="66" charset="0"/>
              </a:rPr>
              <a:t> contamination of the wound , penetrating injury (maxillary sinus), FB, loose tooth, presence of rhinorrhea, otorrhea.</a:t>
            </a:r>
          </a:p>
          <a:p>
            <a:pPr marL="0" indent="0">
              <a:buNone/>
            </a:pPr>
            <a:r>
              <a:rPr lang="en-US" sz="2400" b="1" dirty="0">
                <a:solidFill>
                  <a:srgbClr val="00B0F0"/>
                </a:solidFill>
                <a:latin typeface="Comic Sans MS" pitchFamily="66" charset="0"/>
              </a:rPr>
              <a:t>TREATMENT</a:t>
            </a:r>
            <a:r>
              <a:rPr lang="en-US" sz="2400" dirty="0">
                <a:solidFill>
                  <a:srgbClr val="00B0F0"/>
                </a:solidFill>
                <a:latin typeface="Comic Sans MS" pitchFamily="66" charset="0"/>
              </a:rPr>
              <a:t>: </a:t>
            </a:r>
          </a:p>
          <a:p>
            <a:pPr marL="914400" lvl="1" indent="-514350"/>
            <a:r>
              <a:rPr lang="en-US" dirty="0">
                <a:latin typeface="Comic Sans MS" pitchFamily="66" charset="0"/>
              </a:rPr>
              <a:t>antibiotic ,reduction of fracture, </a:t>
            </a:r>
            <a:r>
              <a:rPr lang="en-US" b="1" dirty="0">
                <a:latin typeface="Comic Sans MS" pitchFamily="66" charset="0"/>
              </a:rPr>
              <a:t>avoid</a:t>
            </a:r>
            <a:r>
              <a:rPr lang="en-US" dirty="0">
                <a:latin typeface="Comic Sans MS" pitchFamily="66" charset="0"/>
              </a:rPr>
              <a:t> blowing of nose or n. packing</a:t>
            </a:r>
          </a:p>
          <a:p>
            <a:pPr marL="914400" lvl="1" indent="-514350"/>
            <a:endParaRPr lang="en-US" dirty="0">
              <a:latin typeface="Comic Sans MS" pitchFamily="66" charset="0"/>
            </a:endParaRPr>
          </a:p>
        </p:txBody>
      </p:sp>
    </p:spTree>
    <p:extLst>
      <p:ext uri="{BB962C8B-B14F-4D97-AF65-F5344CB8AC3E}">
        <p14:creationId xmlns:p14="http://schemas.microsoft.com/office/powerpoint/2010/main" val="803550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Late complication</a:t>
            </a:r>
            <a:endParaRPr lang="ar-JO" dirty="0">
              <a:latin typeface="Comic Sans MS" pitchFamily="66" charset="0"/>
            </a:endParaRPr>
          </a:p>
        </p:txBody>
      </p:sp>
      <p:sp>
        <p:nvSpPr>
          <p:cNvPr id="3" name="Content Placeholder 2"/>
          <p:cNvSpPr>
            <a:spLocks noGrp="1"/>
          </p:cNvSpPr>
          <p:nvPr>
            <p:ph idx="1"/>
          </p:nvPr>
        </p:nvSpPr>
        <p:spPr/>
        <p:txBody>
          <a:bodyPr/>
          <a:lstStyle/>
          <a:p>
            <a:r>
              <a:rPr lang="en-US" dirty="0" smtClean="0">
                <a:solidFill>
                  <a:srgbClr val="0070C0"/>
                </a:solidFill>
                <a:effectLst>
                  <a:outerShdw blurRad="38100" dist="38100" dir="2700000" algn="tl">
                    <a:srgbClr val="000000">
                      <a:alpha val="43137"/>
                    </a:srgbClr>
                  </a:outerShdw>
                </a:effectLst>
                <a:latin typeface="Comic Sans MS" pitchFamily="66" charset="0"/>
              </a:rPr>
              <a:t>nonunion</a:t>
            </a:r>
            <a:r>
              <a:rPr lang="en-US" dirty="0" smtClean="0">
                <a:effectLst>
                  <a:outerShdw blurRad="38100" dist="38100" dir="2700000" algn="tl">
                    <a:srgbClr val="000000">
                      <a:alpha val="43137"/>
                    </a:srgbClr>
                  </a:outerShdw>
                </a:effectLst>
                <a:latin typeface="Comic Sans MS" pitchFamily="66" charset="0"/>
              </a:rPr>
              <a:t> rare occur in comminuted fracture.</a:t>
            </a:r>
            <a:endParaRPr lang="en-US" dirty="0" smtClean="0">
              <a:solidFill>
                <a:srgbClr val="0070C0"/>
              </a:solidFill>
              <a:effectLst>
                <a:outerShdw blurRad="38100" dist="38100" dir="2700000" algn="tl">
                  <a:srgbClr val="000000">
                    <a:alpha val="43137"/>
                  </a:srgbClr>
                </a:outerShdw>
              </a:effectLst>
              <a:latin typeface="Comic Sans MS" pitchFamily="66" charset="0"/>
            </a:endParaRPr>
          </a:p>
          <a:p>
            <a:r>
              <a:rPr lang="en-US" dirty="0" err="1" smtClean="0">
                <a:solidFill>
                  <a:srgbClr val="0070C0"/>
                </a:solidFill>
                <a:effectLst>
                  <a:outerShdw blurRad="38100" dist="38100" dir="2700000" algn="tl">
                    <a:srgbClr val="000000">
                      <a:alpha val="43137"/>
                    </a:srgbClr>
                  </a:outerShdw>
                </a:effectLst>
                <a:latin typeface="Comic Sans MS" pitchFamily="66" charset="0"/>
              </a:rPr>
              <a:t>Malunion</a:t>
            </a:r>
            <a:r>
              <a:rPr lang="en-US" dirty="0" smtClean="0">
                <a:effectLst>
                  <a:outerShdw blurRad="38100" dist="38100" dir="2700000" algn="tl">
                    <a:srgbClr val="000000">
                      <a:alpha val="43137"/>
                    </a:srgbClr>
                  </a:outerShdw>
                </a:effectLst>
                <a:latin typeface="Comic Sans MS" pitchFamily="66" charset="0"/>
              </a:rPr>
              <a:t> due to? delayed diagnosis.</a:t>
            </a:r>
          </a:p>
          <a:p>
            <a:r>
              <a:rPr lang="en-US" dirty="0" err="1" smtClean="0">
                <a:solidFill>
                  <a:srgbClr val="0070C0"/>
                </a:solidFill>
                <a:effectLst>
                  <a:outerShdw blurRad="38100" dist="38100" dir="2700000" algn="tl">
                    <a:srgbClr val="000000">
                      <a:alpha val="43137"/>
                    </a:srgbClr>
                  </a:outerShdw>
                </a:effectLst>
                <a:latin typeface="Comic Sans MS" pitchFamily="66" charset="0"/>
              </a:rPr>
              <a:t>lacrimal</a:t>
            </a:r>
            <a:r>
              <a:rPr lang="en-US" dirty="0" smtClean="0">
                <a:solidFill>
                  <a:srgbClr val="0070C0"/>
                </a:solidFill>
                <a:effectLst>
                  <a:outerShdw blurRad="38100" dist="38100" dir="2700000" algn="tl">
                    <a:srgbClr val="000000">
                      <a:alpha val="43137"/>
                    </a:srgbClr>
                  </a:outerShdw>
                </a:effectLst>
                <a:latin typeface="Comic Sans MS" pitchFamily="66" charset="0"/>
              </a:rPr>
              <a:t> </a:t>
            </a:r>
            <a:r>
              <a:rPr lang="en-US" dirty="0" smtClean="0">
                <a:effectLst>
                  <a:outerShdw blurRad="38100" dist="38100" dir="2700000" algn="tl">
                    <a:srgbClr val="000000">
                      <a:alpha val="43137"/>
                    </a:srgbClr>
                  </a:outerShdw>
                </a:effectLst>
                <a:latin typeface="Comic Sans MS" pitchFamily="66" charset="0"/>
              </a:rPr>
              <a:t>system obstruction.</a:t>
            </a:r>
          </a:p>
          <a:p>
            <a:r>
              <a:rPr lang="en-US" dirty="0" err="1" smtClean="0">
                <a:solidFill>
                  <a:srgbClr val="0070C0"/>
                </a:solidFill>
                <a:effectLst>
                  <a:outerShdw blurRad="38100" dist="38100" dir="2700000" algn="tl">
                    <a:srgbClr val="000000">
                      <a:alpha val="43137"/>
                    </a:srgbClr>
                  </a:outerShdw>
                </a:effectLst>
                <a:latin typeface="Comic Sans MS" pitchFamily="66" charset="0"/>
              </a:rPr>
              <a:t>Infraorbital</a:t>
            </a:r>
            <a:r>
              <a:rPr lang="en-US" dirty="0" smtClean="0">
                <a:solidFill>
                  <a:srgbClr val="0070C0"/>
                </a:solidFill>
                <a:effectLst>
                  <a:outerShdw blurRad="38100" dist="38100" dir="2700000" algn="tl">
                    <a:srgbClr val="000000">
                      <a:alpha val="43137"/>
                    </a:srgbClr>
                  </a:outerShdw>
                </a:effectLst>
                <a:latin typeface="Comic Sans MS" pitchFamily="66" charset="0"/>
              </a:rPr>
              <a:t> anesthesia.</a:t>
            </a:r>
            <a:endParaRPr lang="en-US" dirty="0">
              <a:solidFill>
                <a:srgbClr val="0070C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1849609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F944F3-82ED-42D6-924A-98F03A30A540}"/>
              </a:ext>
            </a:extLst>
          </p:cNvPr>
          <p:cNvSpPr>
            <a:spLocks noGrp="1"/>
          </p:cNvSpPr>
          <p:nvPr>
            <p:ph idx="1"/>
          </p:nvPr>
        </p:nvSpPr>
        <p:spPr>
          <a:xfrm>
            <a:off x="2152650" y="548681"/>
            <a:ext cx="7886700" cy="5628283"/>
          </a:xfrm>
        </p:spPr>
        <p:txBody>
          <a:bodyPr>
            <a:normAutofit/>
          </a:bodyPr>
          <a:lstStyle/>
          <a:p>
            <a:pPr marL="0" indent="0">
              <a:buNone/>
            </a:pPr>
            <a:r>
              <a:rPr lang="en-US" b="1" dirty="0">
                <a:solidFill>
                  <a:srgbClr val="00B0F0"/>
                </a:solidFill>
                <a:latin typeface="Comic Sans MS" pitchFamily="66" charset="0"/>
              </a:rPr>
              <a:t>Temporal bone </a:t>
            </a:r>
            <a:r>
              <a:rPr lang="en-US" b="1" dirty="0" smtClean="0">
                <a:solidFill>
                  <a:srgbClr val="00B0F0"/>
                </a:solidFill>
                <a:latin typeface="Comic Sans MS" pitchFamily="66" charset="0"/>
              </a:rPr>
              <a:t>trauma</a:t>
            </a:r>
          </a:p>
          <a:p>
            <a:pPr marL="0" indent="0">
              <a:buNone/>
            </a:pPr>
            <a:endParaRPr lang="en-US" b="1" dirty="0" smtClean="0">
              <a:solidFill>
                <a:srgbClr val="00B0F0"/>
              </a:solidFill>
              <a:latin typeface="Comic Sans MS" pitchFamily="66" charset="0"/>
            </a:endParaRPr>
          </a:p>
          <a:p>
            <a:pPr marL="0" indent="0">
              <a:buNone/>
            </a:pPr>
            <a:endParaRPr lang="en-US" b="1" dirty="0">
              <a:solidFill>
                <a:srgbClr val="00B0F0"/>
              </a:solidFill>
              <a:latin typeface="Comic Sans MS" pitchFamily="66" charset="0"/>
            </a:endParaRPr>
          </a:p>
          <a:p>
            <a:pPr marL="0" indent="0">
              <a:buNone/>
            </a:pPr>
            <a:r>
              <a:rPr lang="en-US" dirty="0">
                <a:latin typeface="Comic Sans MS" pitchFamily="66" charset="0"/>
              </a:rPr>
              <a:t>1. Clinical signs</a:t>
            </a:r>
          </a:p>
          <a:p>
            <a:pPr marL="0" indent="0">
              <a:buNone/>
            </a:pPr>
            <a:r>
              <a:rPr lang="en-US" dirty="0">
                <a:solidFill>
                  <a:srgbClr val="00B0F0"/>
                </a:solidFill>
                <a:latin typeface="Comic Sans MS" pitchFamily="66" charset="0"/>
              </a:rPr>
              <a:t>a. Facial palsy</a:t>
            </a:r>
          </a:p>
          <a:p>
            <a:pPr marL="0" indent="0">
              <a:buNone/>
            </a:pPr>
            <a:r>
              <a:rPr lang="en-US" dirty="0">
                <a:solidFill>
                  <a:srgbClr val="00B0F0"/>
                </a:solidFill>
                <a:latin typeface="Comic Sans MS" pitchFamily="66" charset="0"/>
              </a:rPr>
              <a:t>b. Bruising over mastoid </a:t>
            </a:r>
            <a:r>
              <a:rPr lang="en-US" dirty="0">
                <a:solidFill>
                  <a:srgbClr val="00B050"/>
                </a:solidFill>
                <a:latin typeface="Comic Sans MS" pitchFamily="66" charset="0"/>
              </a:rPr>
              <a:t>(Battle)</a:t>
            </a:r>
          </a:p>
          <a:p>
            <a:pPr marL="0" indent="0">
              <a:buNone/>
            </a:pPr>
            <a:r>
              <a:rPr lang="en-US" dirty="0">
                <a:solidFill>
                  <a:srgbClr val="00B0F0"/>
                </a:solidFill>
                <a:latin typeface="Comic Sans MS" pitchFamily="66" charset="0"/>
              </a:rPr>
              <a:t>c. Hemotympanum</a:t>
            </a:r>
          </a:p>
          <a:p>
            <a:pPr marL="0" indent="0">
              <a:buNone/>
            </a:pPr>
            <a:endParaRPr lang="en-US" dirty="0">
              <a:latin typeface="Comic Sans MS" pitchFamily="66" charset="0"/>
            </a:endParaRPr>
          </a:p>
        </p:txBody>
      </p:sp>
      <p:pic>
        <p:nvPicPr>
          <p:cNvPr id="4" name="Picture 3" descr="Lateral-view-of-the-Skull-Showing-the-Anatomical-Position-of-the-Temporal-Bone.jpg"/>
          <p:cNvPicPr>
            <a:picLocks noChangeAspect="1"/>
          </p:cNvPicPr>
          <p:nvPr/>
        </p:nvPicPr>
        <p:blipFill>
          <a:blip r:embed="rId2" cstate="print"/>
          <a:stretch>
            <a:fillRect/>
          </a:stretch>
        </p:blipFill>
        <p:spPr>
          <a:xfrm>
            <a:off x="7391400" y="609601"/>
            <a:ext cx="2334880" cy="2162099"/>
          </a:xfrm>
          <a:prstGeom prst="rect">
            <a:avLst/>
          </a:prstGeom>
        </p:spPr>
      </p:pic>
      <p:pic>
        <p:nvPicPr>
          <p:cNvPr id="5" name="Picture 4" descr="597-findings-in-basilar-skull-fracture-s189c-springer-sized.jpg"/>
          <p:cNvPicPr>
            <a:picLocks noChangeAspect="1"/>
          </p:cNvPicPr>
          <p:nvPr/>
        </p:nvPicPr>
        <p:blipFill>
          <a:blip r:embed="rId3" cstate="print"/>
          <a:stretch>
            <a:fillRect/>
          </a:stretch>
        </p:blipFill>
        <p:spPr>
          <a:xfrm>
            <a:off x="6629400" y="4191000"/>
            <a:ext cx="3276600" cy="2286000"/>
          </a:xfrm>
          <a:prstGeom prst="rect">
            <a:avLst/>
          </a:prstGeom>
        </p:spPr>
      </p:pic>
    </p:spTree>
    <p:extLst>
      <p:ext uri="{BB962C8B-B14F-4D97-AF65-F5344CB8AC3E}">
        <p14:creationId xmlns:p14="http://schemas.microsoft.com/office/powerpoint/2010/main" val="3468717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2803</TotalTime>
  <Words>3999</Words>
  <Application>Microsoft Office PowerPoint</Application>
  <PresentationFormat>Widescreen</PresentationFormat>
  <Paragraphs>397</Paragraphs>
  <Slides>96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Algerian</vt:lpstr>
      <vt:lpstr>Angsana New</vt:lpstr>
      <vt:lpstr>Arial</vt:lpstr>
      <vt:lpstr>Calibri</vt:lpstr>
      <vt:lpstr>Calibri Light</vt:lpstr>
      <vt:lpstr>Comic Sans MS</vt:lpstr>
      <vt:lpstr>Times New Roman</vt:lpstr>
      <vt:lpstr>Wingdings</vt:lpstr>
      <vt:lpstr>Office Theme</vt:lpstr>
      <vt:lpstr>Maxillofacial injury</vt:lpstr>
      <vt:lpstr>Mechanism </vt:lpstr>
      <vt:lpstr>CLASSIFICATION OF FACIAL INJURIES</vt:lpstr>
      <vt:lpstr>PowerPoint Presentation</vt:lpstr>
      <vt:lpstr>PowerPoint Presentation</vt:lpstr>
      <vt:lpstr>PowerPoint Presentation</vt:lpstr>
      <vt:lpstr>Nerves</vt:lpstr>
      <vt:lpstr>cranial nerve VII (facial nerve) : innervate muscles of facial expression .  The facial nerve travels through a narrow canal within the temporal bone and is susceptible to injury when the bone is fractured.  </vt:lpstr>
      <vt:lpstr>PowerPoint Presentation</vt:lpstr>
      <vt:lpstr>PREHOSPITAL MANAGEMENT</vt:lpstr>
      <vt:lpstr>PowerPoint Presentation</vt:lpstr>
      <vt:lpstr>PowerPoint Presentation</vt:lpstr>
      <vt:lpstr>PowerPoint Presentation</vt:lpstr>
      <vt:lpstr>HISTORY AND PHYSICAL EXAMINATION    Initial assessment</vt:lpstr>
      <vt:lpstr>History </vt:lpstr>
      <vt:lpstr>PowerPoint Presentation</vt:lpstr>
      <vt:lpstr>ABCD </vt:lpstr>
      <vt:lpstr>PowerPoint Presentation</vt:lpstr>
      <vt:lpstr>PowerPoint Presentation</vt:lpstr>
      <vt:lpstr>C- Spine </vt:lpstr>
      <vt:lpstr>PowerPoint Presentation</vt:lpstr>
      <vt:lpstr>Disability </vt:lpstr>
      <vt:lpstr>General examination </vt:lpstr>
      <vt:lpstr>Examination of specific body parts</vt:lpstr>
      <vt:lpstr>PowerPoint Presentation</vt:lpstr>
      <vt:lpstr>PowerPoint Presentation</vt:lpstr>
      <vt:lpstr>PowerPoint Presentation</vt:lpstr>
      <vt:lpstr>Nose </vt:lpstr>
      <vt:lpstr>Midface</vt:lpstr>
      <vt:lpstr>PowerPoint Presentation</vt:lpstr>
      <vt:lpstr>PowerPoint Presentation</vt:lpstr>
      <vt:lpstr>Ears </vt:lpstr>
      <vt:lpstr>PowerPoint Presentation</vt:lpstr>
      <vt:lpstr>DIAGNOSTIC IMAGING</vt:lpstr>
      <vt:lpstr>Facial injury </vt:lpstr>
      <vt:lpstr>Mandibular injury</vt:lpstr>
      <vt:lpstr>Mandible Fractures </vt:lpstr>
      <vt:lpstr> Etiology :  - RTA , gunshot, crush injury, Falls  </vt:lpstr>
      <vt:lpstr>PowerPoint Presentation</vt:lpstr>
      <vt:lpstr>PowerPoint Presentation</vt:lpstr>
      <vt:lpstr>radiological study</vt:lpstr>
      <vt:lpstr>Mandibular Dislocation </vt:lpstr>
      <vt:lpstr>PowerPoint Presentation</vt:lpstr>
      <vt:lpstr>PowerPoint Presentation</vt:lpstr>
      <vt:lpstr>PowerPoint Presentation</vt:lpstr>
      <vt:lpstr>Zygoma fractures </vt:lpstr>
      <vt:lpstr>Clinical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Naso orbital ethmoidal bone fractures </vt:lpstr>
      <vt:lpstr>PowerPoint Presentation</vt:lpstr>
      <vt:lpstr>PowerPoint Presentation</vt:lpstr>
      <vt:lpstr>PowerPoint Presentation</vt:lpstr>
      <vt:lpstr>PowerPoint Presentation</vt:lpstr>
      <vt:lpstr>Markowitz type II fractures </vt:lpstr>
      <vt:lpstr>Markowitz type II fractures</vt:lpstr>
      <vt:lpstr>Markowitz type III fractures</vt:lpstr>
      <vt:lpstr>PowerPoint Presentation</vt:lpstr>
      <vt:lpstr>Frontal sinus fracture</vt:lpstr>
      <vt:lpstr>PowerPoint Presentation</vt:lpstr>
      <vt:lpstr>PowerPoint Presentation</vt:lpstr>
      <vt:lpstr>PowerPoint Presentation</vt:lpstr>
      <vt:lpstr>Maxillary fracture </vt:lpstr>
      <vt:lpstr>Maxillary Fractures</vt:lpstr>
      <vt:lpstr>Complex fractures of the midface are classified using the LeFort system:  </vt:lpstr>
      <vt:lpstr> LeFort I</vt:lpstr>
      <vt:lpstr>PowerPoint Presentation</vt:lpstr>
      <vt:lpstr> LeFort II</vt:lpstr>
      <vt:lpstr> LeFort III</vt:lpstr>
      <vt:lpstr> LeFort III</vt:lpstr>
      <vt:lpstr>PowerPoint Presentation</vt:lpstr>
      <vt:lpstr>PowerPoint Presentation</vt:lpstr>
      <vt:lpstr>Complications of fracture maxilla </vt:lpstr>
      <vt:lpstr>Late complication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Maxillofacial injury</dc:title>
  <dc:creator>tmara</dc:creator>
  <cp:lastModifiedBy>tmara</cp:lastModifiedBy>
  <cp:revision>91</cp:revision>
  <dcterms:created xsi:type="dcterms:W3CDTF">2021-09-13T15:42:40Z</dcterms:created>
  <dcterms:modified xsi:type="dcterms:W3CDTF">2021-09-17T08:19:27Z</dcterms:modified>
</cp:coreProperties>
</file>