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6" r:id="rId1"/>
    <p:sldMasterId id="2147483799" r:id="rId2"/>
  </p:sldMasterIdLst>
  <p:notesMasterIdLst>
    <p:notesMasterId r:id="rId71"/>
  </p:notesMasterIdLst>
  <p:sldIdLst>
    <p:sldId id="256"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258" r:id="rId19"/>
    <p:sldId id="259" r:id="rId20"/>
    <p:sldId id="260" r:id="rId21"/>
    <p:sldId id="267" r:id="rId22"/>
    <p:sldId id="268" r:id="rId23"/>
    <p:sldId id="348" r:id="rId24"/>
    <p:sldId id="349" r:id="rId25"/>
    <p:sldId id="281" r:id="rId26"/>
    <p:sldId id="354" r:id="rId27"/>
    <p:sldId id="355" r:id="rId28"/>
    <p:sldId id="356" r:id="rId29"/>
    <p:sldId id="282" r:id="rId30"/>
    <p:sldId id="350" r:id="rId31"/>
    <p:sldId id="351" r:id="rId32"/>
    <p:sldId id="283" r:id="rId33"/>
    <p:sldId id="284" r:id="rId34"/>
    <p:sldId id="285" r:id="rId35"/>
    <p:sldId id="286" r:id="rId36"/>
    <p:sldId id="352" r:id="rId37"/>
    <p:sldId id="353" r:id="rId38"/>
    <p:sldId id="287" r:id="rId39"/>
    <p:sldId id="357" r:id="rId40"/>
    <p:sldId id="358" r:id="rId41"/>
    <p:sldId id="359" r:id="rId42"/>
    <p:sldId id="360" r:id="rId43"/>
    <p:sldId id="361" r:id="rId44"/>
    <p:sldId id="362" r:id="rId45"/>
    <p:sldId id="296" r:id="rId46"/>
    <p:sldId id="312" r:id="rId47"/>
    <p:sldId id="297" r:id="rId48"/>
    <p:sldId id="298" r:id="rId49"/>
    <p:sldId id="299" r:id="rId50"/>
    <p:sldId id="300" r:id="rId51"/>
    <p:sldId id="317" r:id="rId52"/>
    <p:sldId id="368" r:id="rId53"/>
    <p:sldId id="369" r:id="rId54"/>
    <p:sldId id="301" r:id="rId55"/>
    <p:sldId id="302" r:id="rId56"/>
    <p:sldId id="313" r:id="rId57"/>
    <p:sldId id="303" r:id="rId58"/>
    <p:sldId id="304" r:id="rId59"/>
    <p:sldId id="371" r:id="rId60"/>
    <p:sldId id="372" r:id="rId61"/>
    <p:sldId id="307" r:id="rId62"/>
    <p:sldId id="374" r:id="rId63"/>
    <p:sldId id="375" r:id="rId64"/>
    <p:sldId id="309" r:id="rId65"/>
    <p:sldId id="310" r:id="rId66"/>
    <p:sldId id="314" r:id="rId67"/>
    <p:sldId id="315" r:id="rId68"/>
    <p:sldId id="316" r:id="rId69"/>
    <p:sldId id="311" r:id="rId70"/>
  </p:sldIdLst>
  <p:sldSz cx="12192000" cy="6858000"/>
  <p:notesSz cx="6858000" cy="9144000"/>
  <p:defaultTextStyle>
    <a:defPPr>
      <a:defRPr lang="ar-JO"/>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B7CD"/>
    <a:srgbClr val="5F0D32"/>
    <a:srgbClr val="56285A"/>
    <a:srgbClr val="593E64"/>
    <a:srgbClr val="067A64"/>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827" autoAdjust="0"/>
    <p:restoredTop sz="81574" autoAdjust="0"/>
  </p:normalViewPr>
  <p:slideViewPr>
    <p:cSldViewPr snapToGrid="0">
      <p:cViewPr varScale="1">
        <p:scale>
          <a:sx n="70" d="100"/>
          <a:sy n="70" d="100"/>
        </p:scale>
        <p:origin x="197" y="72"/>
      </p:cViewPr>
      <p:guideLst>
        <p:guide orient="horz" pos="2160"/>
        <p:guide pos="384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slide" Target="slides/slide61.xml" /><Relationship Id="rId68" Type="http://schemas.openxmlformats.org/officeDocument/2006/relationships/slide" Target="slides/slide66.xml" /><Relationship Id="rId7" Type="http://schemas.openxmlformats.org/officeDocument/2006/relationships/slide" Target="slides/slide5.xml" /><Relationship Id="rId71"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slide" Target="slides/slide14.xml" /><Relationship Id="rId29" Type="http://schemas.openxmlformats.org/officeDocument/2006/relationships/slide" Target="slides/slide27.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66" Type="http://schemas.openxmlformats.org/officeDocument/2006/relationships/slide" Target="slides/slide64.xml" /><Relationship Id="rId74"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61" Type="http://schemas.openxmlformats.org/officeDocument/2006/relationships/slide" Target="slides/slide59.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slide" Target="slides/slide58.xml" /><Relationship Id="rId65" Type="http://schemas.openxmlformats.org/officeDocument/2006/relationships/slide" Target="slides/slide63.xml" /><Relationship Id="rId73" Type="http://schemas.openxmlformats.org/officeDocument/2006/relationships/viewProps" Target="view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slide" Target="slides/slide62.xml" /><Relationship Id="rId69" Type="http://schemas.openxmlformats.org/officeDocument/2006/relationships/slide" Target="slides/slide67.xml" /><Relationship Id="rId8" Type="http://schemas.openxmlformats.org/officeDocument/2006/relationships/slide" Target="slides/slide6.xml" /><Relationship Id="rId51" Type="http://schemas.openxmlformats.org/officeDocument/2006/relationships/slide" Target="slides/slide49.xml" /><Relationship Id="rId72" Type="http://schemas.openxmlformats.org/officeDocument/2006/relationships/presProps" Target="presProps.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slide" Target="slides/slide57.xml" /><Relationship Id="rId67" Type="http://schemas.openxmlformats.org/officeDocument/2006/relationships/slide" Target="slides/slide65.xml" /><Relationship Id="rId20" Type="http://schemas.openxmlformats.org/officeDocument/2006/relationships/slide" Target="slides/slide18.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slide" Target="slides/slide60.xml" /><Relationship Id="rId70" Type="http://schemas.openxmlformats.org/officeDocument/2006/relationships/slide" Target="slides/slide68.xml" /><Relationship Id="rId75"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9D7B3962-BA5E-47FD-8271-C1C3FE551D20}"/>
              </a:ext>
            </a:extLst>
          </p:cNvPr>
          <p:cNvSpPr>
            <a:spLocks noGrp="1"/>
          </p:cNvSpPr>
          <p:nvPr>
            <p:ph type="hdr" sz="quarter"/>
          </p:nvPr>
        </p:nvSpPr>
        <p:spPr>
          <a:xfrm>
            <a:off x="3886200" y="0"/>
            <a:ext cx="2971800" cy="458788"/>
          </a:xfrm>
          <a:prstGeom prst="rect">
            <a:avLst/>
          </a:prstGeom>
        </p:spPr>
        <p:txBody>
          <a:bodyPr vert="horz" wrap="square" lIns="91440" tIns="45720" rIns="91440" bIns="45720" numCol="1" anchor="t" anchorCtr="0" compatLnSpc="1">
            <a:prstTxWarp prst="textNoShape">
              <a:avLst/>
            </a:prstTxWarp>
          </a:bodyPr>
          <a:lstStyle>
            <a:lvl1pPr algn="r" rtl="1" eaLnBrk="1" hangingPunct="1">
              <a:defRPr sz="1200">
                <a:cs typeface="+mn-cs"/>
              </a:defRPr>
            </a:lvl1pPr>
          </a:lstStyle>
          <a:p>
            <a:pPr>
              <a:defRPr/>
            </a:pPr>
            <a:endParaRPr lang="en-US" altLang="en-US"/>
          </a:p>
        </p:txBody>
      </p:sp>
      <p:sp>
        <p:nvSpPr>
          <p:cNvPr id="3" name="عنصر نائب للتاريخ 2">
            <a:extLst>
              <a:ext uri="{FF2B5EF4-FFF2-40B4-BE49-F238E27FC236}">
                <a16:creationId xmlns:a16="http://schemas.microsoft.com/office/drawing/2014/main" id="{43080042-3758-4D37-A6CC-8BED0670D2F2}"/>
              </a:ext>
            </a:extLst>
          </p:cNvPr>
          <p:cNvSpPr>
            <a:spLocks noGrp="1"/>
          </p:cNvSpPr>
          <p:nvPr>
            <p:ph type="dt" idx="1"/>
          </p:nvPr>
        </p:nvSpPr>
        <p:spPr>
          <a:xfrm>
            <a:off x="1588" y="0"/>
            <a:ext cx="2971800" cy="458788"/>
          </a:xfrm>
          <a:prstGeom prst="rect">
            <a:avLst/>
          </a:prstGeom>
        </p:spPr>
        <p:txBody>
          <a:bodyPr vert="horz" wrap="square" lIns="91440" tIns="45720" rIns="91440" bIns="45720" numCol="1" anchor="t" anchorCtr="0" compatLnSpc="1">
            <a:prstTxWarp prst="textNoShape">
              <a:avLst/>
            </a:prstTxWarp>
          </a:bodyPr>
          <a:lstStyle>
            <a:lvl1pPr rtl="1" eaLnBrk="1" hangingPunct="1">
              <a:defRPr sz="1200" smtClean="0">
                <a:latin typeface="Calibri" panose="020F0502020204030204" pitchFamily="34" charset="0"/>
                <a:cs typeface="+mn-cs"/>
              </a:defRPr>
            </a:lvl1pPr>
          </a:lstStyle>
          <a:p>
            <a:pPr>
              <a:defRPr/>
            </a:pPr>
            <a:fld id="{6EBB1BAE-07FB-47B5-AED2-9B1D39D7967F}" type="datetimeFigureOut">
              <a:rPr lang="ar-JO" altLang="en-US"/>
              <a:pPr>
                <a:defRPr/>
              </a:pPr>
              <a:t>12/06/1442</a:t>
            </a:fld>
            <a:endParaRPr lang="en-US" altLang="en-US"/>
          </a:p>
        </p:txBody>
      </p:sp>
      <p:sp>
        <p:nvSpPr>
          <p:cNvPr id="4" name="عنصر نائب لصورة الشريحة 3">
            <a:extLst>
              <a:ext uri="{FF2B5EF4-FFF2-40B4-BE49-F238E27FC236}">
                <a16:creationId xmlns:a16="http://schemas.microsoft.com/office/drawing/2014/main" id="{5D1AE92D-6E5D-47CD-ADAD-9A7887819E6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7173" name="عنصر نائب للملاحظات 4">
            <a:extLst>
              <a:ext uri="{FF2B5EF4-FFF2-40B4-BE49-F238E27FC236}">
                <a16:creationId xmlns:a16="http://schemas.microsoft.com/office/drawing/2014/main" id="{F3133782-77CC-4BA8-8651-915CD2A150EE}"/>
              </a:ext>
            </a:extLst>
          </p:cNvPr>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ar-SA" altLang="en-US" noProof="0"/>
              <a:t>انقر لتحرير أنماط النص الرئيسي</a:t>
            </a:r>
          </a:p>
          <a:p>
            <a:pPr lvl="1"/>
            <a:r>
              <a:rPr lang="ar-SA" altLang="en-US" noProof="0"/>
              <a:t>المستوى الثاني</a:t>
            </a:r>
          </a:p>
          <a:p>
            <a:pPr lvl="2"/>
            <a:r>
              <a:rPr lang="ar-SA" altLang="en-US" noProof="0"/>
              <a:t>المستوى الثالث</a:t>
            </a:r>
          </a:p>
          <a:p>
            <a:pPr lvl="3"/>
            <a:r>
              <a:rPr lang="ar-SA" altLang="en-US" noProof="0"/>
              <a:t>المستوى الرابع</a:t>
            </a:r>
          </a:p>
          <a:p>
            <a:pPr lvl="4"/>
            <a:r>
              <a:rPr lang="ar-SA" altLang="en-US" noProof="0"/>
              <a:t>المستوى الخامس</a:t>
            </a:r>
          </a:p>
        </p:txBody>
      </p:sp>
      <p:sp>
        <p:nvSpPr>
          <p:cNvPr id="6" name="عنصر نائب للتذييل 5">
            <a:extLst>
              <a:ext uri="{FF2B5EF4-FFF2-40B4-BE49-F238E27FC236}">
                <a16:creationId xmlns:a16="http://schemas.microsoft.com/office/drawing/2014/main" id="{57F2136A-195C-45FF-88B4-990A094BA297}"/>
              </a:ext>
            </a:extLst>
          </p:cNvPr>
          <p:cNvSpPr>
            <a:spLocks noGrp="1"/>
          </p:cNvSpPr>
          <p:nvPr>
            <p:ph type="ftr" sz="quarter" idx="4"/>
          </p:nvPr>
        </p:nvSpPr>
        <p:spPr>
          <a:xfrm>
            <a:off x="3886200" y="8685213"/>
            <a:ext cx="2971800" cy="458787"/>
          </a:xfrm>
          <a:prstGeom prst="rect">
            <a:avLst/>
          </a:prstGeom>
        </p:spPr>
        <p:txBody>
          <a:bodyPr vert="horz" wrap="square" lIns="91440" tIns="45720" rIns="91440" bIns="45720" numCol="1" anchor="b" anchorCtr="0" compatLnSpc="1">
            <a:prstTxWarp prst="textNoShape">
              <a:avLst/>
            </a:prstTxWarp>
          </a:bodyPr>
          <a:lstStyle>
            <a:lvl1pPr algn="r" rtl="1" eaLnBrk="1" hangingPunct="1">
              <a:defRPr sz="1200">
                <a:cs typeface="+mn-cs"/>
              </a:defRPr>
            </a:lvl1pPr>
          </a:lstStyle>
          <a:p>
            <a:pPr>
              <a:defRPr/>
            </a:pPr>
            <a:endParaRPr lang="en-US" altLang="en-US"/>
          </a:p>
        </p:txBody>
      </p:sp>
      <p:sp>
        <p:nvSpPr>
          <p:cNvPr id="7" name="عنصر نائب لرقم الشريحة 6">
            <a:extLst>
              <a:ext uri="{FF2B5EF4-FFF2-40B4-BE49-F238E27FC236}">
                <a16:creationId xmlns:a16="http://schemas.microsoft.com/office/drawing/2014/main" id="{047A1AB6-B538-4A4E-852B-85A16BEBF5CB}"/>
              </a:ext>
            </a:extLst>
          </p:cNvPr>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smtClean="0">
                <a:latin typeface="Calibri" panose="020F0502020204030204" pitchFamily="34" charset="0"/>
                <a:cs typeface="+mn-cs"/>
              </a:defRPr>
            </a:lvl1pPr>
          </a:lstStyle>
          <a:p>
            <a:pPr>
              <a:defRPr/>
            </a:pPr>
            <a:fld id="{386A4F2E-2B91-4A5E-9BC3-2FD235B5832F}" type="slidenum">
              <a:rPr lang="ar-JO"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r" rtl="1"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r" rtl="1"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r" rtl="1"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r" rtl="1"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pload.orthobullets.com/topic/6007/images/superficial%20arch%20close.jpg" TargetMode="External" /><Relationship Id="rId2" Type="http://schemas.openxmlformats.org/officeDocument/2006/relationships/slide" Target="../slides/slide14.xml" /><Relationship Id="rId1" Type="http://schemas.openxmlformats.org/officeDocument/2006/relationships/notesMaster" Target="../notesMasters/notesMaster1.xml" /><Relationship Id="rId5" Type="http://schemas.openxmlformats.org/officeDocument/2006/relationships/hyperlink" Target="http://upload.orthobullets.com/topic/6007/images/deep%20arch%20close.jpg" TargetMode="External" /><Relationship Id="rId4" Type="http://schemas.openxmlformats.org/officeDocument/2006/relationships/hyperlink" Target="http://upload.orthobullets.com/topic/6007/images/arches.jpg" TargetMode="Externa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صر نائب لصورة الشريحة 1">
            <a:extLst>
              <a:ext uri="{FF2B5EF4-FFF2-40B4-BE49-F238E27FC236}">
                <a16:creationId xmlns:a16="http://schemas.microsoft.com/office/drawing/2014/main" id="{83B90075-A1D6-447E-B4F1-C2985CCCC0C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219" name="عنصر نائب للملاحظات 2">
            <a:extLst>
              <a:ext uri="{FF2B5EF4-FFF2-40B4-BE49-F238E27FC236}">
                <a16:creationId xmlns:a16="http://schemas.microsoft.com/office/drawing/2014/main" id="{2BFA5F1C-A05D-4C9A-9335-96BCBC985856}"/>
              </a:ext>
            </a:extLst>
          </p:cNvPr>
          <p:cNvSpPr>
            <a:spLocks noGrp="1" noChangeArrowheads="1"/>
          </p:cNvSpPr>
          <p:nvPr>
            <p:ph type="body" idx="4294967295"/>
          </p:nvPr>
        </p:nvSpPr>
        <p:spPr/>
        <p:txBody>
          <a:bodyPr/>
          <a:lstStyle/>
          <a:p>
            <a:pPr eaLnBrk="1" hangingPunct="1">
              <a:spcBef>
                <a:spcPct val="0"/>
              </a:spcBef>
            </a:pPr>
            <a:endParaRPr lang="en-US" altLang="en-US">
              <a:cs typeface="Arial" panose="020B0604020202020204" pitchFamily="34" charset="0"/>
            </a:endParaRPr>
          </a:p>
        </p:txBody>
      </p:sp>
      <p:sp>
        <p:nvSpPr>
          <p:cNvPr id="9220" name="عنصر نائب لرقم الشريحة 3">
            <a:extLst>
              <a:ext uri="{FF2B5EF4-FFF2-40B4-BE49-F238E27FC236}">
                <a16:creationId xmlns:a16="http://schemas.microsoft.com/office/drawing/2014/main" id="{4071858C-AE30-4CBA-B880-CBC269BE47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4CA45B-628F-4FE6-A113-68A662336C56}" type="slidenum">
              <a:rPr lang="ar-JO"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a:extLst>
              <a:ext uri="{FF2B5EF4-FFF2-40B4-BE49-F238E27FC236}">
                <a16:creationId xmlns:a16="http://schemas.microsoft.com/office/drawing/2014/main" id="{3286675D-5F08-4630-B9C1-2A0DCA320B6B}"/>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0179" name="عنصر نائب للملاحظات 2">
            <a:extLst>
              <a:ext uri="{FF2B5EF4-FFF2-40B4-BE49-F238E27FC236}">
                <a16:creationId xmlns:a16="http://schemas.microsoft.com/office/drawing/2014/main" id="{F237BF72-02B7-40F6-8EBE-67F738573237}"/>
              </a:ext>
            </a:extLst>
          </p:cNvPr>
          <p:cNvSpPr>
            <a:spLocks noGrp="1" noChangeArrowheads="1"/>
          </p:cNvSpPr>
          <p:nvPr>
            <p:ph type="body" idx="4294967295"/>
          </p:nvPr>
        </p:nvSpPr>
        <p:spPr/>
        <p:txBody>
          <a:bodyPr/>
          <a:lstStyle/>
          <a:p>
            <a:pPr eaLnBrk="1" hangingPunct="1">
              <a:spcBef>
                <a:spcPct val="0"/>
              </a:spcBef>
            </a:pPr>
            <a:endParaRPr lang="en-US" altLang="en-US">
              <a:cs typeface="Arial" panose="020B0604020202020204" pitchFamily="34" charset="0"/>
            </a:endParaRPr>
          </a:p>
        </p:txBody>
      </p:sp>
      <p:sp>
        <p:nvSpPr>
          <p:cNvPr id="50180" name="عنصر نائب لرقم الشريحة 3">
            <a:extLst>
              <a:ext uri="{FF2B5EF4-FFF2-40B4-BE49-F238E27FC236}">
                <a16:creationId xmlns:a16="http://schemas.microsoft.com/office/drawing/2014/main" id="{C8C7C6DF-E732-4468-908B-8D2FCBF90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8CBB1D-39C1-4E3C-82B0-6E3F559F140E}" type="slidenum">
              <a:rPr lang="ar-JO" altLang="en-US">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a:extLst>
              <a:ext uri="{FF2B5EF4-FFF2-40B4-BE49-F238E27FC236}">
                <a16:creationId xmlns:a16="http://schemas.microsoft.com/office/drawing/2014/main" id="{65A01B62-10A9-427F-ABEC-D24015038705}"/>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3251" name="عنصر نائب للملاحظات 2">
            <a:extLst>
              <a:ext uri="{FF2B5EF4-FFF2-40B4-BE49-F238E27FC236}">
                <a16:creationId xmlns:a16="http://schemas.microsoft.com/office/drawing/2014/main" id="{33D757C0-7339-48E8-84EE-DBD1C2FD026B}"/>
              </a:ext>
            </a:extLst>
          </p:cNvPr>
          <p:cNvSpPr>
            <a:spLocks noGrp="1" noChangeArrowheads="1"/>
          </p:cNvSpPr>
          <p:nvPr>
            <p:ph type="body" idx="4294967295"/>
          </p:nvPr>
        </p:nvSpPr>
        <p:spPr/>
        <p:txBody>
          <a:bodyPr/>
          <a:lstStyle/>
          <a:p>
            <a:pPr algn="l" rtl="0" eaLnBrk="1" hangingPunct="1">
              <a:spcBef>
                <a:spcPct val="0"/>
              </a:spcBef>
            </a:pPr>
            <a:r>
              <a:rPr lang="en-US" altLang="en-US">
                <a:cs typeface="Arial" panose="020B0604020202020204" pitchFamily="34" charset="0"/>
              </a:rPr>
              <a:t>Treatment must be started as soon as the diagnosis is suspected</a:t>
            </a:r>
          </a:p>
          <a:p>
            <a:pPr algn="l" rtl="0" eaLnBrk="1" hangingPunct="1">
              <a:spcBef>
                <a:spcPct val="0"/>
              </a:spcBef>
            </a:pPr>
            <a:r>
              <a:rPr lang="en-US" altLang="en-US">
                <a:cs typeface="Arial" panose="020B0604020202020204" pitchFamily="34" charset="0"/>
              </a:rPr>
              <a:t>If there is no improvement after 24  hours, surgical drainage is essential</a:t>
            </a:r>
          </a:p>
          <a:p>
            <a:pPr algn="l" rtl="0" eaLnBrk="1" hangingPunct="1">
              <a:spcBef>
                <a:spcPct val="0"/>
              </a:spcBef>
            </a:pPr>
            <a:r>
              <a:rPr lang="en-US" altLang="en-US">
                <a:cs typeface="Arial" panose="020B0604020202020204" pitchFamily="34" charset="0"/>
              </a:rPr>
              <a:t>The dressings should not be too bulky, as this will make it difficult to ensure correct positioning</a:t>
            </a:r>
          </a:p>
          <a:p>
            <a:pPr algn="l" rtl="0" eaLnBrk="1" hangingPunct="1">
              <a:spcBef>
                <a:spcPct val="0"/>
              </a:spcBef>
            </a:pPr>
            <a:endParaRPr lang="en-US" altLang="en-US">
              <a:cs typeface="Arial" panose="020B0604020202020204" pitchFamily="34" charset="0"/>
            </a:endParaRPr>
          </a:p>
        </p:txBody>
      </p:sp>
      <p:sp>
        <p:nvSpPr>
          <p:cNvPr id="53252" name="عنصر نائب لرقم الشريحة 3">
            <a:extLst>
              <a:ext uri="{FF2B5EF4-FFF2-40B4-BE49-F238E27FC236}">
                <a16:creationId xmlns:a16="http://schemas.microsoft.com/office/drawing/2014/main" id="{69EB9652-C72D-4244-A26D-A3A3A1DD48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2F3CDA-FEDA-4650-8358-0F06EB083718}" type="slidenum">
              <a:rPr lang="ar-JO"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a:extLst>
              <a:ext uri="{FF2B5EF4-FFF2-40B4-BE49-F238E27FC236}">
                <a16:creationId xmlns:a16="http://schemas.microsoft.com/office/drawing/2014/main" id="{EEDED2BC-EFD5-4341-AA0F-D7AAD495841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57347" name="عنصر نائب للملاحظات 2">
            <a:extLst>
              <a:ext uri="{FF2B5EF4-FFF2-40B4-BE49-F238E27FC236}">
                <a16:creationId xmlns:a16="http://schemas.microsoft.com/office/drawing/2014/main" id="{F3BB42DB-3D36-454F-8C1C-3CABEDB543C3}"/>
              </a:ext>
            </a:extLst>
          </p:cNvPr>
          <p:cNvSpPr>
            <a:spLocks noGrp="1" noChangeArrowheads="1"/>
          </p:cNvSpPr>
          <p:nvPr>
            <p:ph type="body" idx="4294967295"/>
          </p:nvPr>
        </p:nvSpPr>
        <p:spPr/>
        <p:txBody>
          <a:bodyPr/>
          <a:lstStyle/>
          <a:p>
            <a:pPr eaLnBrk="1" hangingPunct="1">
              <a:spcBef>
                <a:spcPct val="0"/>
              </a:spcBef>
            </a:pPr>
            <a:endParaRPr lang="en-US" altLang="en-US">
              <a:cs typeface="Arial" panose="020B0604020202020204" pitchFamily="34" charset="0"/>
            </a:endParaRPr>
          </a:p>
        </p:txBody>
      </p:sp>
      <p:sp>
        <p:nvSpPr>
          <p:cNvPr id="57348" name="عنصر نائب لرقم الشريحة 3">
            <a:extLst>
              <a:ext uri="{FF2B5EF4-FFF2-40B4-BE49-F238E27FC236}">
                <a16:creationId xmlns:a16="http://schemas.microsoft.com/office/drawing/2014/main" id="{B2730946-8713-4C53-A14A-05FD504CCA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954DF5-951C-43EB-B6A0-D482DD48578D}" type="slidenum">
              <a:rPr lang="ar-JO"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4E83DE9-950F-47BF-8769-E53710188F8D}"/>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67587" name="Rectangle 3">
            <a:extLst>
              <a:ext uri="{FF2B5EF4-FFF2-40B4-BE49-F238E27FC236}">
                <a16:creationId xmlns:a16="http://schemas.microsoft.com/office/drawing/2014/main" id="{CECDAEE0-6F70-410A-A91D-D752C4E5A55A}"/>
              </a:ext>
            </a:extLst>
          </p:cNvPr>
          <p:cNvSpPr>
            <a:spLocks noGrp="1" noChangeArrowheads="1"/>
          </p:cNvSpPr>
          <p:nvPr>
            <p:ph type="body" idx="4294967295"/>
          </p:nvPr>
        </p:nvSpPr>
        <p:spPr/>
        <p:txBody>
          <a:bodyPr/>
          <a:lstStyle/>
          <a:p>
            <a:pPr eaLnBrk="1" hangingPunct="1">
              <a:spcBef>
                <a:spcPct val="0"/>
              </a:spcBef>
            </a:pPr>
            <a:r>
              <a:rPr lang="en-US" altLang="en-US" b="1">
                <a:cs typeface="Arial" panose="020B0604020202020204" pitchFamily="34" charset="0"/>
              </a:rPr>
              <a:t>Trigger finger</a:t>
            </a:r>
            <a:r>
              <a:rPr lang="en-US" altLang="en-US">
                <a:cs typeface="Arial" panose="020B0604020202020204" pitchFamily="34" charset="0"/>
              </a:rPr>
              <a:t> is a condition that causes pain, stiffness, and a sensation of locking or catching when you bend and straighten your </a:t>
            </a:r>
            <a:r>
              <a:rPr lang="en-US" altLang="en-US" b="1">
                <a:cs typeface="Arial" panose="020B0604020202020204" pitchFamily="34" charset="0"/>
              </a:rPr>
              <a:t>finger</a:t>
            </a:r>
            <a:br>
              <a:rPr lang="en-US" altLang="en-US" b="1">
                <a:cs typeface="Arial" panose="020B0604020202020204" pitchFamily="34" charset="0"/>
              </a:rPr>
            </a:br>
            <a:r>
              <a:rPr lang="en-US" altLang="en-US" b="1">
                <a:cs typeface="Arial" panose="020B0604020202020204" pitchFamily="34" charset="0"/>
              </a:rPr>
              <a:t>more common in the ring finger and thumb</a:t>
            </a:r>
            <a:br>
              <a:rPr lang="en-US" altLang="en-US" b="1">
                <a:cs typeface="Arial" panose="020B0604020202020204" pitchFamily="34" charset="0"/>
              </a:rPr>
            </a:br>
            <a:r>
              <a:rPr lang="en-US" altLang="en-US">
                <a:cs typeface="Arial" panose="020B0604020202020204" pitchFamily="34" charset="0"/>
              </a:rPr>
              <a:t>The condition is also known as “stenosing tenosynovitis</a:t>
            </a:r>
            <a:br>
              <a:rPr lang="en-US" altLang="en-US">
                <a:cs typeface="Arial" panose="020B0604020202020204" pitchFamily="34" charset="0"/>
              </a:rPr>
            </a:br>
            <a:r>
              <a:rPr lang="en-US" altLang="en-US">
                <a:cs typeface="Arial" panose="020B0604020202020204" pitchFamily="34" charset="0"/>
              </a:rPr>
              <a:t>strong gripping</a:t>
            </a:r>
            <a:br>
              <a:rPr lang="en-US" altLang="en-US">
                <a:cs typeface="Arial" panose="020B0604020202020204" pitchFamily="34" charset="0"/>
              </a:rPr>
            </a:br>
            <a:r>
              <a:rPr lang="en-US" altLang="en-US">
                <a:cs typeface="Arial" panose="020B0604020202020204" pitchFamily="34" charset="0"/>
              </a:rPr>
              <a:t>It occurs when inflammation narrows the space within the sheath that surrounds the tendon in the affected </a:t>
            </a:r>
            <a:r>
              <a:rPr lang="en-US" altLang="en-US" b="1">
                <a:cs typeface="Arial" panose="020B0604020202020204" pitchFamily="34" charset="0"/>
              </a:rPr>
              <a:t>finger</a:t>
            </a:r>
            <a:endParaRPr lang="en-US" altLang="ar-J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E33CBE1-8E83-4984-9F0F-A14453889082}"/>
              </a:ext>
            </a:extLst>
          </p:cNvPr>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082FA646-0D64-4A2E-9D3B-3C50226A90E5}"/>
              </a:ext>
            </a:extLst>
          </p:cNvPr>
          <p:cNvSpPr>
            <a:spLocks noGrp="1" noChangeArrowheads="1"/>
          </p:cNvSpPr>
          <p:nvPr>
            <p:ph type="body" idx="4294967295"/>
          </p:nvPr>
        </p:nvSpPr>
        <p:spPr/>
        <p:txBody>
          <a:bodyPr/>
          <a:lstStyle/>
          <a:p>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0744EF6-D546-45A3-8E4D-557B1EE27D8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78851" name="Notes Placeholder 2">
            <a:extLst>
              <a:ext uri="{FF2B5EF4-FFF2-40B4-BE49-F238E27FC236}">
                <a16:creationId xmlns:a16="http://schemas.microsoft.com/office/drawing/2014/main" id="{A556D819-6E43-445C-A709-E3A9C888AD12}"/>
              </a:ext>
            </a:extLst>
          </p:cNvPr>
          <p:cNvSpPr>
            <a:spLocks noGrp="1" noChangeArrowheads="1"/>
          </p:cNvSpPr>
          <p:nvPr>
            <p:ph type="body" idx="4294967295"/>
          </p:nvPr>
        </p:nvSpPr>
        <p:spPr/>
        <p:txBody>
          <a:bodyPr/>
          <a:lstStyle/>
          <a:p>
            <a:endParaRPr lang="en-US" altLang="en-US">
              <a:cs typeface="Arial" panose="020B0604020202020204" pitchFamily="34" charset="0"/>
            </a:endParaRPr>
          </a:p>
        </p:txBody>
      </p:sp>
      <p:sp>
        <p:nvSpPr>
          <p:cNvPr id="78852" name="Slide Number Placeholder 3">
            <a:extLst>
              <a:ext uri="{FF2B5EF4-FFF2-40B4-BE49-F238E27FC236}">
                <a16:creationId xmlns:a16="http://schemas.microsoft.com/office/drawing/2014/main" id="{D297244E-9CAF-479C-91F7-31B15740E0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344349-D754-4CFD-8A2F-BD9CE1757387}" type="slidenum">
              <a:rPr lang="ar-JO" altLang="en-US">
                <a:latin typeface="Calibri" panose="020F0502020204030204" pitchFamily="34" charset="0"/>
              </a:rPr>
              <a:pPr/>
              <a:t>55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C722CC5E-2D9B-4100-A102-512E06F99D46}"/>
              </a:ext>
            </a:extLst>
          </p:cNvPr>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a:extLst>
              <a:ext uri="{FF2B5EF4-FFF2-40B4-BE49-F238E27FC236}">
                <a16:creationId xmlns:a16="http://schemas.microsoft.com/office/drawing/2014/main" id="{A1B509D5-49F0-44E7-81AA-BE772E69D23F}"/>
              </a:ext>
            </a:extLst>
          </p:cNvPr>
          <p:cNvSpPr>
            <a:spLocks noGrp="1" noChangeArrowheads="1"/>
          </p:cNvSpPr>
          <p:nvPr>
            <p:ph type="body" idx="4294967295"/>
          </p:nvPr>
        </p:nvSpPr>
        <p:spPr/>
        <p:txBody>
          <a:bodyPr/>
          <a:lstStyle/>
          <a:p>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C07E234D-2FCC-4EBF-8EAA-A50FB7FF02B3}"/>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2163" name="Notes Placeholder 2">
            <a:extLst>
              <a:ext uri="{FF2B5EF4-FFF2-40B4-BE49-F238E27FC236}">
                <a16:creationId xmlns:a16="http://schemas.microsoft.com/office/drawing/2014/main" id="{04D1798A-ED7E-46AA-BAA8-A22E72443821}"/>
              </a:ext>
            </a:extLst>
          </p:cNvPr>
          <p:cNvSpPr>
            <a:spLocks noGrp="1" noChangeArrowheads="1"/>
          </p:cNvSpPr>
          <p:nvPr>
            <p:ph type="body" idx="4294967295"/>
          </p:nvPr>
        </p:nvSpPr>
        <p:spPr/>
        <p:txBody>
          <a:bodyPr/>
          <a:lstStyle/>
          <a:p>
            <a:endParaRPr lang="en-US" altLang="en-US">
              <a:cs typeface="Arial" panose="020B0604020202020204" pitchFamily="34" charset="0"/>
            </a:endParaRPr>
          </a:p>
        </p:txBody>
      </p:sp>
      <p:sp>
        <p:nvSpPr>
          <p:cNvPr id="92164" name="Slide Number Placeholder 3">
            <a:extLst>
              <a:ext uri="{FF2B5EF4-FFF2-40B4-BE49-F238E27FC236}">
                <a16:creationId xmlns:a16="http://schemas.microsoft.com/office/drawing/2014/main" id="{DEDB1A97-A660-4DE6-98CD-399813FAC5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9598D4-A9D5-4FFA-AEA3-B2C61E682200}" type="slidenum">
              <a:rPr lang="ar-JO" altLang="en-US">
                <a:latin typeface="Calibri" panose="020F0502020204030204" pitchFamily="34" charset="0"/>
              </a:rPr>
              <a:pPr/>
              <a:t>66</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C2C8C1F2-A344-4148-8E54-EA4691FA1650}"/>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94211" name="Notes Placeholder 2">
            <a:extLst>
              <a:ext uri="{FF2B5EF4-FFF2-40B4-BE49-F238E27FC236}">
                <a16:creationId xmlns:a16="http://schemas.microsoft.com/office/drawing/2014/main" id="{EEE9E475-2D0D-469C-9A12-3BA1403857AE}"/>
              </a:ext>
            </a:extLst>
          </p:cNvPr>
          <p:cNvSpPr>
            <a:spLocks noGrp="1" noChangeArrowheads="1"/>
          </p:cNvSpPr>
          <p:nvPr>
            <p:ph type="body" idx="4294967295"/>
          </p:nvPr>
        </p:nvSpPr>
        <p:spPr/>
        <p:txBody>
          <a:bodyPr/>
          <a:lstStyle/>
          <a:p>
            <a:endParaRPr lang="en-US" altLang="en-US">
              <a:cs typeface="Arial" panose="020B0604020202020204" pitchFamily="34" charset="0"/>
            </a:endParaRPr>
          </a:p>
        </p:txBody>
      </p:sp>
      <p:sp>
        <p:nvSpPr>
          <p:cNvPr id="94212" name="Slide Number Placeholder 3">
            <a:extLst>
              <a:ext uri="{FF2B5EF4-FFF2-40B4-BE49-F238E27FC236}">
                <a16:creationId xmlns:a16="http://schemas.microsoft.com/office/drawing/2014/main" id="{1F78ABA3-56B5-42DF-AEAE-D02CB7CC96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0253AF-5B9C-43CB-BE49-26C3ED3835B5}" type="slidenum">
              <a:rPr lang="ar-JO" altLang="en-US">
                <a:latin typeface="Calibri" panose="020F0502020204030204" pitchFamily="34" charset="0"/>
              </a:rPr>
              <a:pPr/>
              <a:t>67</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صر نائب لصورة الشريحة 1">
            <a:extLst>
              <a:ext uri="{FF2B5EF4-FFF2-40B4-BE49-F238E27FC236}">
                <a16:creationId xmlns:a16="http://schemas.microsoft.com/office/drawing/2014/main" id="{43D2BB27-EE27-489D-B7B7-8C80231A17B9}"/>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2291" name="عنصر نائب للملاحظات 2">
            <a:extLst>
              <a:ext uri="{FF2B5EF4-FFF2-40B4-BE49-F238E27FC236}">
                <a16:creationId xmlns:a16="http://schemas.microsoft.com/office/drawing/2014/main" id="{A52B1C50-5577-4BD9-9687-378093B6D04B}"/>
              </a:ext>
            </a:extLst>
          </p:cNvPr>
          <p:cNvSpPr>
            <a:spLocks noGrp="1" noChangeArrowheads="1"/>
          </p:cNvSpPr>
          <p:nvPr>
            <p:ph type="body" idx="1"/>
          </p:nvPr>
        </p:nvSpPr>
        <p:spPr/>
        <p:txBody>
          <a:bodyPr/>
          <a:lstStyle/>
          <a:p>
            <a:pPr marL="182563" indent="-182563" algn="l" eaLnBrk="1" hangingPunct="1">
              <a:spcBef>
                <a:spcPct val="20000"/>
              </a:spcBef>
              <a:buClr>
                <a:srgbClr val="262626"/>
              </a:buClr>
              <a:buFontTx/>
              <a:buChar char="•"/>
            </a:pPr>
            <a:r>
              <a:rPr lang="en-US" altLang="en-US">
                <a:cs typeface="Arial" panose="020B0604020202020204" pitchFamily="34" charset="0"/>
              </a:rPr>
              <a:t>The skeleton of the hand is subdivided into three segments: </a:t>
            </a:r>
          </a:p>
          <a:p>
            <a:pPr marL="182563" indent="-182563" algn="l" eaLnBrk="1" hangingPunct="1">
              <a:spcBef>
                <a:spcPct val="20000"/>
              </a:spcBef>
              <a:buClr>
                <a:srgbClr val="262626"/>
              </a:buClr>
            </a:pPr>
            <a:r>
              <a:rPr lang="en-US" altLang="en-US">
                <a:cs typeface="Arial" panose="020B0604020202020204" pitchFamily="34" charset="0"/>
              </a:rPr>
              <a:t>the </a:t>
            </a:r>
            <a:r>
              <a:rPr lang="en-US" altLang="en-US" b="1">
                <a:solidFill>
                  <a:srgbClr val="FF0000"/>
                </a:solidFill>
                <a:cs typeface="Arial" panose="020B0604020202020204" pitchFamily="34" charset="0"/>
              </a:rPr>
              <a:t>carpus</a:t>
            </a:r>
            <a:r>
              <a:rPr lang="en-US" altLang="en-US">
                <a:solidFill>
                  <a:schemeClr val="accent2"/>
                </a:solidFill>
                <a:cs typeface="Arial" panose="020B0604020202020204" pitchFamily="34" charset="0"/>
              </a:rPr>
              <a:t> </a:t>
            </a:r>
            <a:r>
              <a:rPr lang="en-US" altLang="en-US">
                <a:cs typeface="Arial" panose="020B0604020202020204" pitchFamily="34" charset="0"/>
              </a:rPr>
              <a:t>or </a:t>
            </a:r>
            <a:r>
              <a:rPr lang="en-US" altLang="en-US" b="1">
                <a:cs typeface="Arial" panose="020B0604020202020204" pitchFamily="34" charset="0"/>
              </a:rPr>
              <a:t>wrist bones,</a:t>
            </a:r>
            <a:r>
              <a:rPr lang="en-US" altLang="en-US">
                <a:cs typeface="Arial" panose="020B0604020202020204" pitchFamily="34" charset="0"/>
              </a:rPr>
              <a:t> the </a:t>
            </a:r>
            <a:r>
              <a:rPr lang="en-US" altLang="en-US" b="1">
                <a:solidFill>
                  <a:srgbClr val="FF0000"/>
                </a:solidFill>
                <a:cs typeface="Arial" panose="020B0604020202020204" pitchFamily="34" charset="0"/>
              </a:rPr>
              <a:t>metacarpus</a:t>
            </a:r>
            <a:r>
              <a:rPr lang="en-US" altLang="en-US">
                <a:cs typeface="Arial" panose="020B0604020202020204" pitchFamily="34" charset="0"/>
              </a:rPr>
              <a:t> or </a:t>
            </a:r>
            <a:r>
              <a:rPr lang="en-US" altLang="en-US" b="1">
                <a:cs typeface="Arial" panose="020B0604020202020204" pitchFamily="34" charset="0"/>
              </a:rPr>
              <a:t>bones of the palm , </a:t>
            </a:r>
            <a:r>
              <a:rPr lang="en-US" altLang="en-US">
                <a:cs typeface="Arial" panose="020B0604020202020204" pitchFamily="34" charset="0"/>
              </a:rPr>
              <a:t>and the </a:t>
            </a:r>
            <a:r>
              <a:rPr lang="en-US" altLang="en-US" b="1">
                <a:solidFill>
                  <a:srgbClr val="FF0000"/>
                </a:solidFill>
                <a:cs typeface="Arial" panose="020B0604020202020204" pitchFamily="34" charset="0"/>
              </a:rPr>
              <a:t>phalanges</a:t>
            </a:r>
            <a:r>
              <a:rPr lang="en-US" altLang="en-US">
                <a:cs typeface="Arial" panose="020B0604020202020204" pitchFamily="34" charset="0"/>
              </a:rPr>
              <a:t> or </a:t>
            </a:r>
            <a:r>
              <a:rPr lang="en-US" altLang="en-US" b="1">
                <a:cs typeface="Arial" panose="020B0604020202020204" pitchFamily="34" charset="0"/>
              </a:rPr>
              <a:t>bones of the digits</a:t>
            </a:r>
            <a:endParaRPr lang="en-US" altLang="en-US">
              <a:cs typeface="Arial" panose="020B0604020202020204" pitchFamily="34" charset="0"/>
            </a:endParaRPr>
          </a:p>
          <a:p>
            <a:pPr marL="182563" indent="-182563"/>
            <a:endParaRPr lang="en-US" altLang="zh-CN">
              <a:cs typeface="Arial" panose="020B0604020202020204" pitchFamily="34" charset="0"/>
            </a:endParaRPr>
          </a:p>
        </p:txBody>
      </p:sp>
      <p:sp>
        <p:nvSpPr>
          <p:cNvPr id="12292" name="عنصر نائب لرقم الشريحة 3">
            <a:extLst>
              <a:ext uri="{FF2B5EF4-FFF2-40B4-BE49-F238E27FC236}">
                <a16:creationId xmlns:a16="http://schemas.microsoft.com/office/drawing/2014/main" id="{93A32E99-C94D-493E-AEFB-B83D24F1C6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B3A54697-AF72-4339-9BF4-EA26568E5E9F}" type="slidenum">
              <a:rPr lang="en-US" altLang="zh-CN" sz="1800"/>
              <a:pPr rtl="0"/>
              <a:t>3</a:t>
            </a:fld>
            <a:endParaRPr lang="en-US" altLang="zh-CN"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صورة الشريحة 1">
            <a:extLst>
              <a:ext uri="{FF2B5EF4-FFF2-40B4-BE49-F238E27FC236}">
                <a16:creationId xmlns:a16="http://schemas.microsoft.com/office/drawing/2014/main" id="{B847A439-9211-44AD-A234-CA21CD510CB2}"/>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 name="عنصر نائب للملاحظات 2">
            <a:extLst>
              <a:ext uri="{FF2B5EF4-FFF2-40B4-BE49-F238E27FC236}">
                <a16:creationId xmlns:a16="http://schemas.microsoft.com/office/drawing/2014/main" id="{A5B8311C-0B84-46C4-A380-A09685C53F6C}"/>
              </a:ext>
            </a:extLst>
          </p:cNvPr>
          <p:cNvSpPr>
            <a:spLocks noGrp="1"/>
          </p:cNvSpPr>
          <p:nvPr>
            <p:ph type="body" idx="1"/>
          </p:nvPr>
        </p:nvSpPr>
        <p:spPr/>
        <p:txBody>
          <a:bodyPr>
            <a:normAutofit/>
          </a:bodyPr>
          <a:lstStyle/>
          <a:p>
            <a:pPr marL="182880" indent="-182880" eaLnBrk="1" hangingPunct="1">
              <a:spcBef>
                <a:spcPts val="900"/>
              </a:spcBef>
              <a:buClr>
                <a:srgbClr val="262626"/>
              </a:buClr>
              <a:defRPr/>
            </a:pPr>
            <a:r>
              <a:rPr lang="en-US" altLang="ar-SA" b="1" u="sng" noProof="1"/>
              <a:t>Proximal row of carpal bone</a:t>
            </a:r>
          </a:p>
          <a:p>
            <a:pPr marL="182880" indent="-182880" eaLnBrk="1" hangingPunct="1">
              <a:spcBef>
                <a:spcPts val="900"/>
              </a:spcBef>
              <a:buClr>
                <a:srgbClr val="262626"/>
              </a:buClr>
              <a:defRPr/>
            </a:pPr>
            <a:r>
              <a:rPr lang="en-US" altLang="ar-SA" noProof="1"/>
              <a:t>(radial to ulnar)</a:t>
            </a:r>
          </a:p>
          <a:p>
            <a:pPr marL="182880" indent="-182880" eaLnBrk="1" hangingPunct="1">
              <a:spcBef>
                <a:spcPts val="900"/>
              </a:spcBef>
              <a:buClr>
                <a:srgbClr val="262626"/>
              </a:buClr>
              <a:defRPr/>
            </a:pPr>
            <a:r>
              <a:rPr lang="en-US" altLang="ar-SA" noProof="1"/>
              <a:t>scaphoid , lunate , traquetral , pisiform</a:t>
            </a:r>
          </a:p>
          <a:p>
            <a:pPr marL="182880" indent="-182880" eaLnBrk="1" hangingPunct="1">
              <a:spcBef>
                <a:spcPts val="900"/>
              </a:spcBef>
              <a:buClr>
                <a:srgbClr val="262626"/>
              </a:buClr>
              <a:defRPr/>
            </a:pPr>
            <a:r>
              <a:rPr lang="en-US" altLang="ar-SA" b="1" noProof="1"/>
              <a:t> </a:t>
            </a:r>
            <a:r>
              <a:rPr lang="en-US" altLang="ar-SA" b="1" u="sng" noProof="1"/>
              <a:t>Distal row</a:t>
            </a:r>
          </a:p>
          <a:p>
            <a:pPr marL="182880" indent="-182880" eaLnBrk="1" hangingPunct="1">
              <a:spcBef>
                <a:spcPts val="900"/>
              </a:spcBef>
              <a:buClr>
                <a:srgbClr val="262626"/>
              </a:buClr>
              <a:defRPr/>
            </a:pPr>
            <a:r>
              <a:rPr lang="en-US" altLang="ar-SA" noProof="1"/>
              <a:t> trapezium , trapazoid , capitate , hamate</a:t>
            </a:r>
          </a:p>
          <a:p>
            <a:pPr marL="182880" indent="-182880" eaLnBrk="1" hangingPunct="1">
              <a:spcBef>
                <a:spcPts val="900"/>
              </a:spcBef>
              <a:buClr>
                <a:srgbClr val="262626"/>
              </a:buClr>
              <a:buFont typeface="Garamond" pitchFamily="18" charset="0"/>
              <a:buChar char="◦"/>
              <a:defRPr/>
            </a:pPr>
            <a:endParaRPr lang="en-US" altLang="en-US" noProof="1"/>
          </a:p>
          <a:p>
            <a:pPr>
              <a:defRPr/>
            </a:pPr>
            <a:endParaRPr lang="en-US" noProof="1"/>
          </a:p>
        </p:txBody>
      </p:sp>
      <p:sp>
        <p:nvSpPr>
          <p:cNvPr id="14340" name="عنصر نائب لرقم الشريحة 3">
            <a:extLst>
              <a:ext uri="{FF2B5EF4-FFF2-40B4-BE49-F238E27FC236}">
                <a16:creationId xmlns:a16="http://schemas.microsoft.com/office/drawing/2014/main" id="{C3A1F2D4-4829-4BD5-9060-286EC0E900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8B0C61BD-1CE9-4071-B874-357C430AAAD7}" type="slidenum">
              <a:rPr lang="en-US" altLang="zh-CN" sz="1800"/>
              <a:pPr rtl="0"/>
              <a:t>4</a:t>
            </a:fld>
            <a:endParaRPr lang="en-US" altLang="zh-CN"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صورة الشريحة 1">
            <a:extLst>
              <a:ext uri="{FF2B5EF4-FFF2-40B4-BE49-F238E27FC236}">
                <a16:creationId xmlns:a16="http://schemas.microsoft.com/office/drawing/2014/main" id="{4878A715-86D6-4458-91A2-18CCD2FD8B8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16387" name="عنصر نائب للملاحظات 2">
            <a:extLst>
              <a:ext uri="{FF2B5EF4-FFF2-40B4-BE49-F238E27FC236}">
                <a16:creationId xmlns:a16="http://schemas.microsoft.com/office/drawing/2014/main" id="{62788ED1-69AF-48C6-BB15-D62D9E142BE9}"/>
              </a:ext>
            </a:extLst>
          </p:cNvPr>
          <p:cNvSpPr>
            <a:spLocks noGrp="1" noChangeArrowheads="1"/>
          </p:cNvSpPr>
          <p:nvPr>
            <p:ph type="body" idx="4294967295"/>
          </p:nvPr>
        </p:nvSpPr>
        <p:spPr/>
        <p:txBody>
          <a:bodyPr/>
          <a:lstStyle/>
          <a:p>
            <a:pPr eaLnBrk="1" hangingPunct="1"/>
            <a:r>
              <a:rPr lang="en-US" altLang="en-US">
                <a:cs typeface="Arial" panose="020B0604020202020204" pitchFamily="34" charset="0"/>
              </a:rPr>
              <a:t>The</a:t>
            </a:r>
            <a:r>
              <a:rPr lang="en-US" altLang="en-US">
                <a:solidFill>
                  <a:schemeClr val="accent2"/>
                </a:solidFill>
                <a:cs typeface="Arial" panose="020B0604020202020204" pitchFamily="34" charset="0"/>
              </a:rPr>
              <a:t> </a:t>
            </a:r>
            <a:r>
              <a:rPr lang="en-US" altLang="en-US" b="1">
                <a:solidFill>
                  <a:srgbClr val="FF0000"/>
                </a:solidFill>
                <a:cs typeface="Arial" panose="020B0604020202020204" pitchFamily="34" charset="0"/>
              </a:rPr>
              <a:t>metacarpus</a:t>
            </a:r>
            <a:r>
              <a:rPr lang="en-US" altLang="en-US">
                <a:cs typeface="Arial" panose="020B0604020202020204" pitchFamily="34" charset="0"/>
              </a:rPr>
              <a:t> consists of five cylindrical bones which are numbered from the lateral side (</a:t>
            </a:r>
            <a:r>
              <a:rPr lang="en-US" altLang="en-US" i="1">
                <a:cs typeface="Arial" panose="020B0604020202020204" pitchFamily="34" charset="0"/>
              </a:rPr>
              <a:t>I-V </a:t>
            </a:r>
            <a:r>
              <a:rPr lang="en-US" altLang="en-US">
                <a:cs typeface="Arial" panose="020B0604020202020204" pitchFamily="34" charset="0"/>
              </a:rPr>
              <a:t>); each consists of a </a:t>
            </a:r>
            <a:r>
              <a:rPr lang="en-US" altLang="en-US">
                <a:solidFill>
                  <a:srgbClr val="FF0000"/>
                </a:solidFill>
                <a:cs typeface="Arial" panose="020B0604020202020204" pitchFamily="34" charset="0"/>
              </a:rPr>
              <a:t>body and two extremities. </a:t>
            </a:r>
          </a:p>
          <a:p>
            <a:pPr eaLnBrk="1" hangingPunct="1"/>
            <a:endParaRPr lang="en-US" altLang="en-US">
              <a:solidFill>
                <a:srgbClr val="FF0000"/>
              </a:solidFill>
              <a:cs typeface="Arial" panose="020B0604020202020204" pitchFamily="34" charset="0"/>
            </a:endParaRPr>
          </a:p>
          <a:p>
            <a:pPr eaLnBrk="1" hangingPunct="1"/>
            <a:r>
              <a:rPr lang="en-US" altLang="en-US">
                <a:cs typeface="Arial" panose="020B0604020202020204" pitchFamily="34" charset="0"/>
              </a:rPr>
              <a:t>The </a:t>
            </a:r>
            <a:r>
              <a:rPr lang="en-US" altLang="en-US" b="1">
                <a:solidFill>
                  <a:srgbClr val="FF0000"/>
                </a:solidFill>
                <a:cs typeface="Arial" panose="020B0604020202020204" pitchFamily="34" charset="0"/>
              </a:rPr>
              <a:t>phalanges</a:t>
            </a:r>
            <a:r>
              <a:rPr lang="en-US" altLang="en-US">
                <a:cs typeface="Arial" panose="020B0604020202020204" pitchFamily="34" charset="0"/>
              </a:rPr>
              <a:t> are fourteen in number, three for each finger, and two for the thumb. Each consists of a body and two extremities. </a:t>
            </a:r>
            <a:endParaRPr lang="en-US" altLang="ar-SA" b="1"/>
          </a:p>
          <a:p>
            <a:endParaRPr lang="en-US" altLang="zh-CN">
              <a:cs typeface="Arial" panose="020B0604020202020204" pitchFamily="34" charset="0"/>
            </a:endParaRPr>
          </a:p>
        </p:txBody>
      </p:sp>
      <p:sp>
        <p:nvSpPr>
          <p:cNvPr id="16388" name="عنصر نائب لرقم الشريحة 3">
            <a:extLst>
              <a:ext uri="{FF2B5EF4-FFF2-40B4-BE49-F238E27FC236}">
                <a16:creationId xmlns:a16="http://schemas.microsoft.com/office/drawing/2014/main" id="{9344CE59-B0EF-4661-850B-91FCB5FCA4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8ECAC8A0-5DD1-43AA-9BB1-708BB8611ABE}" type="slidenum">
              <a:rPr lang="en-US" altLang="zh-CN" sz="1800"/>
              <a:pPr rtl="0"/>
              <a:t>5</a:t>
            </a:fld>
            <a:endParaRPr lang="en-US" altLang="zh-CN"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a:extLst>
              <a:ext uri="{FF2B5EF4-FFF2-40B4-BE49-F238E27FC236}">
                <a16:creationId xmlns:a16="http://schemas.microsoft.com/office/drawing/2014/main" id="{51114D39-6D18-47C4-8650-2602AB6508FA}"/>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 name="عنصر نائب للملاحظات 2">
            <a:extLst>
              <a:ext uri="{FF2B5EF4-FFF2-40B4-BE49-F238E27FC236}">
                <a16:creationId xmlns:a16="http://schemas.microsoft.com/office/drawing/2014/main" id="{A936A1D1-5056-4690-A317-DA9B94ADE149}"/>
              </a:ext>
            </a:extLst>
          </p:cNvPr>
          <p:cNvSpPr>
            <a:spLocks noGrp="1"/>
          </p:cNvSpPr>
          <p:nvPr>
            <p:ph type="body" idx="1"/>
          </p:nvPr>
        </p:nvSpPr>
        <p:spPr/>
        <p:txBody>
          <a:bodyPr>
            <a:normAutofit fontScale="70000" lnSpcReduction="20000"/>
          </a:bodyPr>
          <a:lstStyle/>
          <a:p>
            <a:pPr>
              <a:defRPr/>
            </a:pPr>
            <a:r>
              <a:rPr lang="en-US" b="1" noProof="1">
                <a:latin typeface="+mn-lt"/>
              </a:rPr>
              <a:t>Source Arteries</a:t>
            </a:r>
          </a:p>
          <a:p>
            <a:pPr>
              <a:defRPr/>
            </a:pPr>
            <a:r>
              <a:rPr lang="en-US" noProof="1">
                <a:latin typeface="+mn-lt"/>
              </a:rPr>
              <a:t>Radial artery</a:t>
            </a:r>
          </a:p>
          <a:p>
            <a:pPr lvl="1">
              <a:defRPr/>
            </a:pPr>
            <a:r>
              <a:rPr lang="en-US" noProof="1">
                <a:latin typeface="+mn-lt"/>
              </a:rPr>
              <a:t>runs between brachioradialis and FCR</a:t>
            </a:r>
          </a:p>
          <a:p>
            <a:pPr lvl="1">
              <a:defRPr/>
            </a:pPr>
            <a:r>
              <a:rPr lang="en-US" noProof="1">
                <a:latin typeface="+mn-lt"/>
              </a:rPr>
              <a:t>enters the dorsum of the carpus by passing between FCR and APL/EPB tendons (in the snuffbox)</a:t>
            </a:r>
          </a:p>
          <a:p>
            <a:pPr lvl="1">
              <a:defRPr/>
            </a:pPr>
            <a:r>
              <a:rPr lang="en-US" noProof="1">
                <a:latin typeface="+mn-lt"/>
              </a:rPr>
              <a:t>gives off superficial palmar branch (communicates with superficial arch)</a:t>
            </a:r>
          </a:p>
          <a:p>
            <a:pPr lvl="1">
              <a:defRPr/>
            </a:pPr>
            <a:r>
              <a:rPr lang="en-US" noProof="1">
                <a:latin typeface="+mn-lt"/>
              </a:rPr>
              <a:t>finally passes between 2 heads of 1st dorsal interosseous to form the deep palmar arch</a:t>
            </a:r>
          </a:p>
          <a:p>
            <a:pPr>
              <a:defRPr/>
            </a:pPr>
            <a:r>
              <a:rPr lang="en-US" noProof="1">
                <a:latin typeface="+mn-lt"/>
              </a:rPr>
              <a:t>Ulnar artery</a:t>
            </a:r>
          </a:p>
          <a:p>
            <a:pPr lvl="1">
              <a:defRPr/>
            </a:pPr>
            <a:r>
              <a:rPr lang="en-US" noProof="1">
                <a:latin typeface="+mn-lt"/>
              </a:rPr>
              <a:t>runs under flexor carpi ulnaris</a:t>
            </a:r>
          </a:p>
          <a:p>
            <a:pPr lvl="1">
              <a:defRPr/>
            </a:pPr>
            <a:r>
              <a:rPr lang="en-US" noProof="1">
                <a:latin typeface="+mn-lt"/>
              </a:rPr>
              <a:t>lateral to ulnar nerve at the wrist</a:t>
            </a:r>
          </a:p>
          <a:p>
            <a:pPr lvl="1">
              <a:defRPr/>
            </a:pPr>
            <a:r>
              <a:rPr lang="en-US" noProof="1">
                <a:latin typeface="+mn-lt"/>
              </a:rPr>
              <a:t>enters the hand through Guyon's canal</a:t>
            </a:r>
          </a:p>
          <a:p>
            <a:pPr lvl="1">
              <a:defRPr/>
            </a:pPr>
            <a:r>
              <a:rPr lang="en-US" noProof="1">
                <a:latin typeface="+mn-lt"/>
              </a:rPr>
              <a:t>lies on the transverse carpal ligament</a:t>
            </a:r>
          </a:p>
          <a:p>
            <a:pPr>
              <a:defRPr/>
            </a:pPr>
            <a:r>
              <a:rPr lang="en-US" noProof="1">
                <a:latin typeface="+mn-lt"/>
              </a:rPr>
              <a:t>Supplemental arteries</a:t>
            </a:r>
          </a:p>
          <a:p>
            <a:pPr lvl="1">
              <a:defRPr/>
            </a:pPr>
            <a:r>
              <a:rPr lang="en-US" noProof="1">
                <a:latin typeface="+mn-lt"/>
              </a:rPr>
              <a:t>anterior interosseous artery</a:t>
            </a:r>
          </a:p>
          <a:p>
            <a:pPr lvl="1">
              <a:defRPr/>
            </a:pPr>
            <a:r>
              <a:rPr lang="en-US" noProof="1">
                <a:latin typeface="+mn-lt"/>
              </a:rPr>
              <a:t>posterior interosseous artery</a:t>
            </a:r>
          </a:p>
          <a:p>
            <a:pPr lvl="1">
              <a:defRPr/>
            </a:pPr>
            <a:r>
              <a:rPr lang="en-US" noProof="1">
                <a:latin typeface="+mn-lt"/>
              </a:rPr>
              <a:t>median artery (occasionally)</a:t>
            </a:r>
          </a:p>
          <a:p>
            <a:pPr lvl="1">
              <a:defRPr/>
            </a:pPr>
            <a:endParaRPr lang="en-US" noProof="1">
              <a:latin typeface="+mn-lt"/>
            </a:endParaRPr>
          </a:p>
          <a:p>
            <a:pPr lvl="1">
              <a:defRPr/>
            </a:pPr>
            <a:endParaRPr lang="en-US" noProof="1">
              <a:latin typeface="+mn-lt"/>
            </a:endParaRPr>
          </a:p>
          <a:p>
            <a:pPr>
              <a:defRPr/>
            </a:pPr>
            <a:r>
              <a:rPr lang="en-US" b="1" noProof="1">
                <a:latin typeface="+mn-lt"/>
              </a:rPr>
              <a:t>Superficial Arch</a:t>
            </a:r>
            <a:r>
              <a:rPr lang="en-US" noProof="1">
                <a:latin typeface="+mn-lt"/>
              </a:rPr>
              <a:t>Anatomy </a:t>
            </a:r>
            <a:r>
              <a:rPr lang="en-US" noProof="1">
                <a:latin typeface="+mn-lt"/>
                <a:hlinkClick r:id="rId3"/>
              </a:rPr>
              <a:t> </a:t>
            </a:r>
            <a:endParaRPr lang="en-US" noProof="1">
              <a:latin typeface="+mn-lt"/>
            </a:endParaRPr>
          </a:p>
          <a:p>
            <a:pPr lvl="1">
              <a:defRPr/>
            </a:pPr>
            <a:r>
              <a:rPr lang="en-US" noProof="1">
                <a:latin typeface="+mn-lt"/>
              </a:rPr>
              <a:t>deep to palmar fascia</a:t>
            </a:r>
          </a:p>
          <a:p>
            <a:pPr lvl="1">
              <a:defRPr/>
            </a:pPr>
            <a:r>
              <a:rPr lang="en-US" noProof="1">
                <a:latin typeface="+mn-lt"/>
              </a:rPr>
              <a:t>distal to the deep arch</a:t>
            </a:r>
          </a:p>
          <a:p>
            <a:pPr lvl="1">
              <a:defRPr/>
            </a:pPr>
            <a:r>
              <a:rPr lang="en-US" noProof="1">
                <a:latin typeface="+mn-lt"/>
              </a:rPr>
              <a:t>surface marking</a:t>
            </a:r>
          </a:p>
          <a:p>
            <a:pPr lvl="2">
              <a:defRPr/>
            </a:pPr>
            <a:r>
              <a:rPr lang="en-US" noProof="1">
                <a:latin typeface="+mn-lt"/>
              </a:rPr>
              <a:t>at the level of a line drawn across the palm parallel to the distal edge of the fully abducted thumb</a:t>
            </a:r>
          </a:p>
          <a:p>
            <a:pPr>
              <a:defRPr/>
            </a:pPr>
            <a:r>
              <a:rPr lang="en-US" noProof="1">
                <a:latin typeface="+mn-lt"/>
              </a:rPr>
              <a:t>Blood supply</a:t>
            </a:r>
          </a:p>
          <a:p>
            <a:pPr lvl="1">
              <a:defRPr/>
            </a:pPr>
            <a:r>
              <a:rPr lang="en-US" noProof="1">
                <a:latin typeface="+mn-lt"/>
              </a:rPr>
              <a:t>predominant supply is ulnar artery</a:t>
            </a:r>
          </a:p>
          <a:p>
            <a:pPr lvl="1">
              <a:defRPr/>
            </a:pPr>
            <a:r>
              <a:rPr lang="en-US" noProof="1">
                <a:latin typeface="+mn-lt"/>
              </a:rPr>
              <a:t>minor supply from superficial branch of radial artery</a:t>
            </a:r>
          </a:p>
          <a:p>
            <a:pPr>
              <a:defRPr/>
            </a:pPr>
            <a:r>
              <a:rPr lang="en-US" noProof="1">
                <a:latin typeface="+mn-lt"/>
              </a:rPr>
              <a:t>Branches of superficial arch (from ulnar to radial) </a:t>
            </a:r>
            <a:r>
              <a:rPr lang="en-US" noProof="1">
                <a:latin typeface="+mn-lt"/>
                <a:hlinkClick r:id="rId4"/>
              </a:rPr>
              <a:t> </a:t>
            </a:r>
            <a:endParaRPr lang="en-US" noProof="1">
              <a:latin typeface="+mn-lt"/>
            </a:endParaRPr>
          </a:p>
          <a:p>
            <a:pPr lvl="1">
              <a:defRPr/>
            </a:pPr>
            <a:r>
              <a:rPr lang="en-US" noProof="1">
                <a:latin typeface="+mn-lt"/>
              </a:rPr>
              <a:t>1st branch</a:t>
            </a:r>
          </a:p>
          <a:p>
            <a:pPr lvl="2">
              <a:defRPr/>
            </a:pPr>
            <a:r>
              <a:rPr lang="en-US" noProof="1">
                <a:latin typeface="+mn-lt"/>
              </a:rPr>
              <a:t>is the deep branch that provides the minor supply to the deep palmar arch</a:t>
            </a:r>
          </a:p>
          <a:p>
            <a:pPr lvl="1">
              <a:defRPr/>
            </a:pPr>
            <a:r>
              <a:rPr lang="en-US" noProof="1">
                <a:latin typeface="+mn-lt"/>
              </a:rPr>
              <a:t>2nd branch </a:t>
            </a:r>
          </a:p>
          <a:p>
            <a:pPr lvl="2">
              <a:defRPr/>
            </a:pPr>
            <a:r>
              <a:rPr lang="en-US" noProof="1">
                <a:latin typeface="+mn-lt"/>
              </a:rPr>
              <a:t>is the ulnar digital artery of the little finger</a:t>
            </a:r>
          </a:p>
          <a:p>
            <a:pPr lvl="3">
              <a:defRPr/>
            </a:pPr>
            <a:r>
              <a:rPr lang="en-US" noProof="1">
                <a:latin typeface="+mn-lt"/>
              </a:rPr>
              <a:t>the proper digital artery to the ulnar side of the little finger arises directly from the superficial arch</a:t>
            </a:r>
          </a:p>
          <a:p>
            <a:pPr lvl="1">
              <a:defRPr/>
            </a:pPr>
            <a:r>
              <a:rPr lang="en-US" noProof="1">
                <a:latin typeface="+mn-lt"/>
              </a:rPr>
              <a:t>3rd, 4th, 5th, and 6th branches </a:t>
            </a:r>
          </a:p>
          <a:p>
            <a:pPr lvl="2">
              <a:defRPr/>
            </a:pPr>
            <a:r>
              <a:rPr lang="en-US" noProof="1">
                <a:latin typeface="+mn-lt"/>
              </a:rPr>
              <a:t>are the common palmar digital arteries</a:t>
            </a:r>
          </a:p>
          <a:p>
            <a:pPr lvl="2">
              <a:defRPr/>
            </a:pPr>
            <a:r>
              <a:rPr lang="en-US" noProof="1">
                <a:latin typeface="+mn-lt"/>
              </a:rPr>
              <a:t>in the palm, the digital arteries are volar to the digital nerves </a:t>
            </a:r>
          </a:p>
          <a:p>
            <a:pPr lvl="2">
              <a:defRPr/>
            </a:pPr>
            <a:r>
              <a:rPr lang="en-US" noProof="1">
                <a:latin typeface="+mn-lt"/>
              </a:rPr>
              <a:t>in the digits, the digital arteries are dorsal to the digital nerves </a:t>
            </a:r>
          </a:p>
          <a:p>
            <a:pPr lvl="3">
              <a:defRPr/>
            </a:pPr>
            <a:r>
              <a:rPr lang="en-US" noProof="1">
                <a:latin typeface="+mn-lt"/>
              </a:rPr>
              <a:t>in the digits, the neurovascular bundle is volar to Cleland's ligament</a:t>
            </a:r>
          </a:p>
          <a:p>
            <a:pPr lvl="1">
              <a:defRPr/>
            </a:pPr>
            <a:r>
              <a:rPr lang="en-US" noProof="1">
                <a:latin typeface="+mn-lt"/>
              </a:rPr>
              <a:t>multiple branches to intrinsic muscles and skin</a:t>
            </a:r>
          </a:p>
          <a:p>
            <a:pPr>
              <a:defRPr/>
            </a:pPr>
            <a:r>
              <a:rPr lang="en-US" noProof="1">
                <a:latin typeface="+mn-lt"/>
              </a:rPr>
              <a:t>The superficial arch is complete (branches to all digits) in 80% of individuals</a:t>
            </a:r>
          </a:p>
          <a:p>
            <a:pPr>
              <a:defRPr/>
            </a:pPr>
            <a:endParaRPr lang="en-US" noProof="1"/>
          </a:p>
          <a:p>
            <a:pPr>
              <a:defRPr/>
            </a:pPr>
            <a:r>
              <a:rPr lang="en-US" b="1" noProof="1">
                <a:latin typeface="+mn-lt"/>
              </a:rPr>
              <a:t>Deep Arch</a:t>
            </a:r>
            <a:r>
              <a:rPr lang="en-US" noProof="1">
                <a:latin typeface="+mn-lt"/>
              </a:rPr>
              <a:t>Anatomy </a:t>
            </a:r>
            <a:r>
              <a:rPr lang="en-US" noProof="1">
                <a:latin typeface="+mn-lt"/>
                <a:hlinkClick r:id="rId5"/>
              </a:rPr>
              <a:t> </a:t>
            </a:r>
            <a:endParaRPr lang="en-US" noProof="1">
              <a:latin typeface="+mn-lt"/>
            </a:endParaRPr>
          </a:p>
          <a:p>
            <a:pPr lvl="1">
              <a:defRPr/>
            </a:pPr>
            <a:r>
              <a:rPr lang="en-US" noProof="1">
                <a:latin typeface="+mn-lt"/>
              </a:rPr>
              <a:t>deep to the flexor tendons (FDS, FDP)</a:t>
            </a:r>
          </a:p>
          <a:p>
            <a:pPr lvl="1">
              <a:defRPr/>
            </a:pPr>
            <a:r>
              <a:rPr lang="en-US" noProof="1">
                <a:latin typeface="+mn-lt"/>
              </a:rPr>
              <a:t>proximal to the superficial arch</a:t>
            </a:r>
          </a:p>
          <a:p>
            <a:pPr lvl="1">
              <a:defRPr/>
            </a:pPr>
            <a:r>
              <a:rPr lang="en-US" noProof="1">
                <a:latin typeface="+mn-lt"/>
              </a:rPr>
              <a:t>at the level of the base of the metacarpals</a:t>
            </a:r>
          </a:p>
          <a:p>
            <a:pPr lvl="1">
              <a:defRPr/>
            </a:pPr>
            <a:r>
              <a:rPr lang="en-US" noProof="1">
                <a:latin typeface="+mn-lt"/>
              </a:rPr>
              <a:t>surface marking</a:t>
            </a:r>
          </a:p>
          <a:p>
            <a:pPr lvl="2">
              <a:defRPr/>
            </a:pPr>
            <a:r>
              <a:rPr lang="en-US" noProof="1">
                <a:latin typeface="+mn-lt"/>
              </a:rPr>
              <a:t>1 fingerbreadth proximal to a line drawn across the palm parallel to the distal edge of the fully abducted thumb</a:t>
            </a:r>
          </a:p>
          <a:p>
            <a:pPr lvl="2">
              <a:defRPr/>
            </a:pPr>
            <a:r>
              <a:rPr lang="en-US" noProof="1">
                <a:latin typeface="+mn-lt"/>
              </a:rPr>
              <a:t>1 fingerbreadth proximal to the superficial arch</a:t>
            </a:r>
          </a:p>
          <a:p>
            <a:pPr>
              <a:defRPr/>
            </a:pPr>
            <a:r>
              <a:rPr lang="en-US" noProof="1">
                <a:latin typeface="+mn-lt"/>
              </a:rPr>
              <a:t>Blood supply</a:t>
            </a:r>
          </a:p>
          <a:p>
            <a:pPr lvl="1">
              <a:defRPr/>
            </a:pPr>
            <a:r>
              <a:rPr lang="en-US" noProof="1">
                <a:latin typeface="+mn-lt"/>
              </a:rPr>
              <a:t>predominant supply is the deep branch of the radial artery</a:t>
            </a:r>
            <a:r>
              <a:rPr lang="en-US" b="1" noProof="1">
                <a:latin typeface="+mn-lt"/>
              </a:rPr>
              <a:t> </a:t>
            </a:r>
            <a:endParaRPr lang="en-US" noProof="1">
              <a:latin typeface="+mn-lt"/>
            </a:endParaRPr>
          </a:p>
          <a:p>
            <a:pPr lvl="1">
              <a:defRPr/>
            </a:pPr>
            <a:r>
              <a:rPr lang="en-US" noProof="1">
                <a:latin typeface="+mn-lt"/>
              </a:rPr>
              <a:t>minor supply from the deep branch of the ulnar artery</a:t>
            </a:r>
          </a:p>
          <a:p>
            <a:pPr>
              <a:defRPr/>
            </a:pPr>
            <a:r>
              <a:rPr lang="en-US" noProof="1">
                <a:latin typeface="+mn-lt"/>
              </a:rPr>
              <a:t>Branches of the deep arch (from radial to ulnar) </a:t>
            </a:r>
          </a:p>
          <a:p>
            <a:pPr lvl="1">
              <a:defRPr/>
            </a:pPr>
            <a:r>
              <a:rPr lang="en-US" noProof="1">
                <a:latin typeface="+mn-lt"/>
              </a:rPr>
              <a:t>princeps pollicis</a:t>
            </a:r>
          </a:p>
          <a:p>
            <a:pPr lvl="2">
              <a:defRPr/>
            </a:pPr>
            <a:r>
              <a:rPr lang="en-US" noProof="1">
                <a:latin typeface="+mn-lt"/>
              </a:rPr>
              <a:t>runs between 1st dorsal interosseus and adductor pollicis</a:t>
            </a:r>
          </a:p>
          <a:p>
            <a:pPr lvl="1">
              <a:defRPr/>
            </a:pPr>
            <a:r>
              <a:rPr lang="en-US" noProof="1">
                <a:latin typeface="+mn-lt"/>
              </a:rPr>
              <a:t>branch to the radial side of the index finger </a:t>
            </a:r>
          </a:p>
          <a:p>
            <a:pPr lvl="2">
              <a:defRPr/>
            </a:pPr>
            <a:r>
              <a:rPr lang="en-US" noProof="1">
                <a:latin typeface="+mn-lt"/>
              </a:rPr>
              <a:t>the proper digital artery to the radial side of the IF arises directly from the deep arch</a:t>
            </a:r>
          </a:p>
          <a:p>
            <a:pPr lvl="1">
              <a:defRPr/>
            </a:pPr>
            <a:r>
              <a:rPr lang="en-US" noProof="1">
                <a:latin typeface="+mn-lt"/>
              </a:rPr>
              <a:t>branches to the 3 common digital arteries in the 2nd, 3rd, and 4th web spaces</a:t>
            </a:r>
          </a:p>
          <a:p>
            <a:pPr>
              <a:defRPr/>
            </a:pPr>
            <a:r>
              <a:rPr lang="en-US" noProof="1">
                <a:latin typeface="+mn-lt"/>
              </a:rPr>
              <a:t>The deep arch is complete (branches to all digits) in 97% of individuals</a:t>
            </a:r>
          </a:p>
          <a:p>
            <a:pPr>
              <a:defRPr/>
            </a:pPr>
            <a:endParaRPr lang="en-US" noProof="1">
              <a:latin typeface="+mn-lt"/>
            </a:endParaRPr>
          </a:p>
          <a:p>
            <a:pPr>
              <a:defRPr/>
            </a:pPr>
            <a:r>
              <a:rPr lang="en-US" b="1" noProof="1">
                <a:latin typeface="+mn-lt"/>
              </a:rPr>
              <a:t>Digital Arteries</a:t>
            </a:r>
          </a:p>
          <a:p>
            <a:pPr>
              <a:defRPr/>
            </a:pPr>
            <a:r>
              <a:rPr lang="en-US" noProof="1">
                <a:latin typeface="+mn-lt"/>
              </a:rPr>
              <a:t>Common digital arteries arise from the superficial palmar arch</a:t>
            </a:r>
          </a:p>
          <a:p>
            <a:pPr>
              <a:defRPr/>
            </a:pPr>
            <a:r>
              <a:rPr lang="en-US" noProof="1">
                <a:latin typeface="+mn-lt"/>
              </a:rPr>
              <a:t>Divide into proper digital arteries at the web spaces</a:t>
            </a:r>
          </a:p>
          <a:p>
            <a:pPr>
              <a:defRPr/>
            </a:pPr>
            <a:r>
              <a:rPr lang="en-US" noProof="1">
                <a:latin typeface="+mn-lt"/>
              </a:rPr>
              <a:t>Gives dorsal branches distal to the PIP joints</a:t>
            </a:r>
          </a:p>
          <a:p>
            <a:pPr>
              <a:defRPr/>
            </a:pPr>
            <a:r>
              <a:rPr lang="en-US" noProof="1">
                <a:latin typeface="+mn-lt"/>
              </a:rPr>
              <a:t>Dominant arteries are found on the median side of the digit (closer to midline)</a:t>
            </a:r>
          </a:p>
          <a:p>
            <a:pPr lvl="1">
              <a:defRPr/>
            </a:pPr>
            <a:r>
              <a:rPr lang="en-US" noProof="1">
                <a:latin typeface="+mn-lt"/>
              </a:rPr>
              <a:t>in the index finger, the ulnar digital artery is dominant</a:t>
            </a:r>
          </a:p>
          <a:p>
            <a:pPr lvl="1">
              <a:defRPr/>
            </a:pPr>
            <a:r>
              <a:rPr lang="en-US" noProof="1">
                <a:latin typeface="+mn-lt"/>
              </a:rPr>
              <a:t>in the little finger, the radial digital artery is dominant</a:t>
            </a:r>
          </a:p>
          <a:p>
            <a:pPr lvl="2">
              <a:defRPr/>
            </a:pPr>
            <a:r>
              <a:rPr lang="en-US" noProof="1">
                <a:latin typeface="+mn-lt"/>
              </a:rPr>
              <a:t>in the middle and ring fingers, ulnar and radial digital arteries are dominant respectively, but dominance is less obvious</a:t>
            </a:r>
          </a:p>
          <a:p>
            <a:pPr lvl="2">
              <a:defRPr/>
            </a:pPr>
            <a:endParaRPr lang="en-US" noProof="1">
              <a:latin typeface="+mn-lt"/>
            </a:endParaRPr>
          </a:p>
          <a:p>
            <a:pPr>
              <a:defRPr/>
            </a:pPr>
            <a:endParaRPr lang="en-US" noProof="1">
              <a:latin typeface="+mn-lt"/>
            </a:endParaRPr>
          </a:p>
          <a:p>
            <a:pPr>
              <a:defRPr/>
            </a:pPr>
            <a:r>
              <a:rPr lang="en-US" noProof="1">
                <a:latin typeface="+mn-lt"/>
              </a:rPr>
              <a:t> </a:t>
            </a:r>
            <a:endParaRPr lang="en-US" noProof="1"/>
          </a:p>
        </p:txBody>
      </p:sp>
      <p:sp>
        <p:nvSpPr>
          <p:cNvPr id="26628" name="عنصر نائب لرقم الشريحة 3">
            <a:extLst>
              <a:ext uri="{FF2B5EF4-FFF2-40B4-BE49-F238E27FC236}">
                <a16:creationId xmlns:a16="http://schemas.microsoft.com/office/drawing/2014/main" id="{0B9EAD2C-3253-49F6-A754-0D0EFADE3D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fld id="{3F6A7A04-68EF-49D8-8A50-39EDA89443B2}" type="slidenum">
              <a:rPr lang="en-US" altLang="zh-CN" sz="1800"/>
              <a:pPr rtl="0"/>
              <a:t>14</a:t>
            </a:fld>
            <a:endParaRPr lang="en-US" altLang="zh-CN"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a:extLst>
              <a:ext uri="{FF2B5EF4-FFF2-40B4-BE49-F238E27FC236}">
                <a16:creationId xmlns:a16="http://schemas.microsoft.com/office/drawing/2014/main" id="{2FA9F77C-DCDD-4D62-8C38-1E9250BE659C}"/>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1747" name="عنصر نائب للملاحظات 2">
            <a:extLst>
              <a:ext uri="{FF2B5EF4-FFF2-40B4-BE49-F238E27FC236}">
                <a16:creationId xmlns:a16="http://schemas.microsoft.com/office/drawing/2014/main" id="{4C56F3F8-58F6-4BAC-8250-F7FA802C0359}"/>
              </a:ext>
            </a:extLst>
          </p:cNvPr>
          <p:cNvSpPr>
            <a:spLocks noGrp="1" noChangeArrowheads="1"/>
          </p:cNvSpPr>
          <p:nvPr>
            <p:ph type="body" idx="1"/>
          </p:nvPr>
        </p:nvSpPr>
        <p:spPr/>
        <p:txBody>
          <a:bodyPr/>
          <a:lstStyle/>
          <a:p>
            <a:pPr algn="l" rtl="0" eaLnBrk="1" hangingPunct="1">
              <a:spcBef>
                <a:spcPct val="0"/>
              </a:spcBef>
              <a:buClr>
                <a:srgbClr val="548235"/>
              </a:buClr>
            </a:pPr>
            <a:r>
              <a:rPr lang="en-US" altLang="zh-CN">
                <a:cs typeface="Arial" panose="020B0604020202020204" pitchFamily="34" charset="0"/>
              </a:rPr>
              <a:t>which has been implanted during fairly trivial injury.</a:t>
            </a:r>
          </a:p>
          <a:p>
            <a:pPr algn="l" rtl="0" eaLnBrk="1" hangingPunct="1">
              <a:spcBef>
                <a:spcPct val="0"/>
              </a:spcBef>
              <a:buClr>
                <a:srgbClr val="548235"/>
              </a:buClr>
            </a:pPr>
            <a:r>
              <a:rPr lang="en-US" altLang="zh-CN">
                <a:cs typeface="Arial" panose="020B0604020202020204" pitchFamily="34" charset="0"/>
              </a:rPr>
              <a:t>cuts contaminated with unusual organisms account for about 10% of cases.</a:t>
            </a:r>
            <a:endParaRPr lang="en-US" altLang="en-US">
              <a:cs typeface="Arial" panose="020B0604020202020204" pitchFamily="34" charset="0"/>
            </a:endParaRPr>
          </a:p>
          <a:p>
            <a:pPr eaLnBrk="1" hangingPunct="1">
              <a:spcBef>
                <a:spcPct val="0"/>
              </a:spcBef>
            </a:pPr>
            <a:endParaRPr lang="en-US" altLang="en-US">
              <a:cs typeface="Arial" panose="020B0604020202020204" pitchFamily="34" charset="0"/>
            </a:endParaRPr>
          </a:p>
        </p:txBody>
      </p:sp>
      <p:sp>
        <p:nvSpPr>
          <p:cNvPr id="31748" name="عنصر نائب لرقم الشريحة 3">
            <a:extLst>
              <a:ext uri="{FF2B5EF4-FFF2-40B4-BE49-F238E27FC236}">
                <a16:creationId xmlns:a16="http://schemas.microsoft.com/office/drawing/2014/main" id="{E2579B31-539A-4B91-914C-A9749CD398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DE2186-FC85-4257-B889-B50B9AFC67DD}" type="slidenum">
              <a:rPr lang="ar-JO"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a:extLst>
              <a:ext uri="{FF2B5EF4-FFF2-40B4-BE49-F238E27FC236}">
                <a16:creationId xmlns:a16="http://schemas.microsoft.com/office/drawing/2014/main" id="{645279FD-462A-4D8E-824F-7EDED4F40E17}"/>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4819" name="عنصر نائب للملاحظات 2">
            <a:extLst>
              <a:ext uri="{FF2B5EF4-FFF2-40B4-BE49-F238E27FC236}">
                <a16:creationId xmlns:a16="http://schemas.microsoft.com/office/drawing/2014/main" id="{80A6D3D7-4991-4ECA-A3C4-DE630AEEB783}"/>
              </a:ext>
            </a:extLst>
          </p:cNvPr>
          <p:cNvSpPr>
            <a:spLocks noGrp="1" noChangeArrowheads="1"/>
          </p:cNvSpPr>
          <p:nvPr>
            <p:ph type="body" idx="4294967295"/>
          </p:nvPr>
        </p:nvSpPr>
        <p:spPr/>
        <p:txBody>
          <a:bodyPr/>
          <a:lstStyle/>
          <a:p>
            <a:pPr eaLnBrk="1" hangingPunct="1">
              <a:spcBef>
                <a:spcPct val="0"/>
              </a:spcBef>
            </a:pPr>
            <a:endParaRPr lang="en-US" altLang="en-US">
              <a:cs typeface="Arial" panose="020B0604020202020204" pitchFamily="34" charset="0"/>
            </a:endParaRPr>
          </a:p>
        </p:txBody>
      </p:sp>
      <p:sp>
        <p:nvSpPr>
          <p:cNvPr id="34820" name="عنصر نائب لرقم الشريحة 3">
            <a:extLst>
              <a:ext uri="{FF2B5EF4-FFF2-40B4-BE49-F238E27FC236}">
                <a16:creationId xmlns:a16="http://schemas.microsoft.com/office/drawing/2014/main" id="{9D4B0A91-3EAE-40DC-8BA0-2708B9DA38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3D8A1D-4365-4F46-A610-D3FD6BBA9A71}" type="slidenum">
              <a:rPr lang="ar-JO"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a:extLst>
              <a:ext uri="{FF2B5EF4-FFF2-40B4-BE49-F238E27FC236}">
                <a16:creationId xmlns:a16="http://schemas.microsoft.com/office/drawing/2014/main" id="{3944D828-F671-4B52-A2EF-6210527B394F}"/>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39939" name="عنصر نائب للملاحظات 2">
            <a:extLst>
              <a:ext uri="{FF2B5EF4-FFF2-40B4-BE49-F238E27FC236}">
                <a16:creationId xmlns:a16="http://schemas.microsoft.com/office/drawing/2014/main" id="{9A6B9633-1587-4055-A4DC-6666DF648ACD}"/>
              </a:ext>
            </a:extLst>
          </p:cNvPr>
          <p:cNvSpPr>
            <a:spLocks noGrp="1" noChangeArrowheads="1"/>
          </p:cNvSpPr>
          <p:nvPr>
            <p:ph type="body" idx="4294967295"/>
          </p:nvPr>
        </p:nvSpPr>
        <p:spPr/>
        <p:txBody>
          <a:bodyPr/>
          <a:lstStyle/>
          <a:p>
            <a:pPr eaLnBrk="1" hangingPunct="1">
              <a:spcBef>
                <a:spcPct val="0"/>
              </a:spcBef>
            </a:pPr>
            <a:r>
              <a:rPr lang="en-US" altLang="en-US">
                <a:cs typeface="Arial" panose="020B0604020202020204" pitchFamily="34" charset="0"/>
              </a:rPr>
              <a:t>an abscess in the soft tissue near a fingernail or toenail.=whitlow</a:t>
            </a:r>
          </a:p>
        </p:txBody>
      </p:sp>
      <p:sp>
        <p:nvSpPr>
          <p:cNvPr id="39940" name="عنصر نائب لرقم الشريحة 3">
            <a:extLst>
              <a:ext uri="{FF2B5EF4-FFF2-40B4-BE49-F238E27FC236}">
                <a16:creationId xmlns:a16="http://schemas.microsoft.com/office/drawing/2014/main" id="{13776A1E-19DF-48A6-BC9D-F269EC1B83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93DBF0-6550-4D67-8AB5-D2129182DA62}" type="slidenum">
              <a:rPr lang="ar-JO"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a:extLst>
              <a:ext uri="{FF2B5EF4-FFF2-40B4-BE49-F238E27FC236}">
                <a16:creationId xmlns:a16="http://schemas.microsoft.com/office/drawing/2014/main" id="{01BD7E1F-18C0-434F-A3EF-6F214030185C}"/>
              </a:ext>
            </a:extLst>
          </p:cNvPr>
          <p:cNvSpPr>
            <a:spLocks noGrp="1" noRot="1" noChangeAspect="1" noChangeArrowheads="1" noTextEdit="1"/>
          </p:cNvSpPr>
          <p:nvPr>
            <p:ph type="sldImg" idx="4294967295"/>
          </p:nvPr>
        </p:nvSpPr>
        <p:spPr bwMode="auto">
          <a:ln>
            <a:solidFill>
              <a:srgbClr val="000000"/>
            </a:solidFill>
            <a:miter lim="800000"/>
            <a:headEnd/>
            <a:tailEnd/>
          </a:ln>
        </p:spPr>
      </p:sp>
      <p:sp>
        <p:nvSpPr>
          <p:cNvPr id="48131" name="عنصر نائب للملاحظات 2">
            <a:extLst>
              <a:ext uri="{FF2B5EF4-FFF2-40B4-BE49-F238E27FC236}">
                <a16:creationId xmlns:a16="http://schemas.microsoft.com/office/drawing/2014/main" id="{F88805E7-7C07-443F-867E-A1CD419DCA0D}"/>
              </a:ext>
            </a:extLst>
          </p:cNvPr>
          <p:cNvSpPr>
            <a:spLocks noGrp="1" noChangeArrowheads="1"/>
          </p:cNvSpPr>
          <p:nvPr>
            <p:ph type="body" idx="4294967295"/>
          </p:nvPr>
        </p:nvSpPr>
        <p:spPr/>
        <p:txBody>
          <a:bodyPr/>
          <a:lstStyle/>
          <a:p>
            <a:pPr algn="l" eaLnBrk="1" hangingPunct="1">
              <a:spcBef>
                <a:spcPct val="0"/>
              </a:spcBef>
            </a:pPr>
            <a:r>
              <a:rPr lang="en-US" altLang="en-US" b="1">
                <a:cs typeface="Arial" panose="020B0604020202020204" pitchFamily="34" charset="0"/>
              </a:rPr>
              <a:t>Space</a:t>
            </a:r>
            <a:r>
              <a:rPr lang="en-US" altLang="en-US">
                <a:cs typeface="Arial" panose="020B0604020202020204" pitchFamily="34" charset="0"/>
              </a:rPr>
              <a:t> of </a:t>
            </a:r>
            <a:r>
              <a:rPr lang="en-US" altLang="en-US" b="1">
                <a:cs typeface="Arial" panose="020B0604020202020204" pitchFamily="34" charset="0"/>
              </a:rPr>
              <a:t>Parona</a:t>
            </a:r>
            <a:r>
              <a:rPr lang="en-US" altLang="en-US">
                <a:cs typeface="Arial" panose="020B0604020202020204" pitchFamily="34" charset="0"/>
              </a:rPr>
              <a:t> (SOP) infections are rare and can potentially be a limb threatening complication of pyogenic flexor tenosynovit</a:t>
            </a:r>
          </a:p>
          <a:p>
            <a:pPr algn="l" eaLnBrk="1" hangingPunct="1">
              <a:spcBef>
                <a:spcPct val="0"/>
              </a:spcBef>
            </a:pPr>
            <a:r>
              <a:rPr lang="en-US" altLang="en-US">
                <a:solidFill>
                  <a:srgbClr val="FF0000"/>
                </a:solidFill>
                <a:cs typeface="Arial" panose="020B0604020202020204" pitchFamily="34" charset="0"/>
              </a:rPr>
              <a:t>Parona’s space </a:t>
            </a:r>
            <a:r>
              <a:rPr lang="en-US" altLang="en-US">
                <a:cs typeface="Arial" panose="020B0604020202020204" pitchFamily="34" charset="0"/>
              </a:rPr>
              <a:t>is located deep in the distal forearm between the pronator quadratus muscle and the flexor digitorum profundus tendons. This space is contiguous with the </a:t>
            </a:r>
            <a:r>
              <a:rPr lang="en-US" altLang="en-US">
                <a:solidFill>
                  <a:srgbClr val="FF0000"/>
                </a:solidFill>
                <a:cs typeface="Arial" panose="020B0604020202020204" pitchFamily="34" charset="0"/>
              </a:rPr>
              <a:t>radial bursa, ulnar bursa </a:t>
            </a:r>
            <a:r>
              <a:rPr lang="en-US" altLang="en-US">
                <a:cs typeface="Arial" panose="020B0604020202020204" pitchFamily="34" charset="0"/>
              </a:rPr>
              <a:t>and </a:t>
            </a:r>
            <a:r>
              <a:rPr lang="en-US" altLang="en-US">
                <a:solidFill>
                  <a:srgbClr val="FF0000"/>
                </a:solidFill>
                <a:cs typeface="Arial" panose="020B0604020202020204" pitchFamily="34" charset="0"/>
              </a:rPr>
              <a:t>midpalmar</a:t>
            </a:r>
            <a:r>
              <a:rPr lang="en-US" altLang="en-US">
                <a:solidFill>
                  <a:schemeClr val="accent1"/>
                </a:solidFill>
                <a:cs typeface="Arial" panose="020B0604020202020204" pitchFamily="34" charset="0"/>
              </a:rPr>
              <a:t> </a:t>
            </a:r>
            <a:r>
              <a:rPr lang="en-US" altLang="en-US">
                <a:solidFill>
                  <a:srgbClr val="FF0000"/>
                </a:solidFill>
                <a:cs typeface="Arial" panose="020B0604020202020204" pitchFamily="34" charset="0"/>
              </a:rPr>
              <a:t>space</a:t>
            </a:r>
            <a:r>
              <a:rPr lang="en-US" altLang="en-US">
                <a:cs typeface="Arial" panose="020B0604020202020204" pitchFamily="34" charset="0"/>
              </a:rPr>
              <a:t>.</a:t>
            </a:r>
            <a:r>
              <a:rPr lang="en-US" altLang="en-US" sz="1100">
                <a:cs typeface="Arial" panose="020B0604020202020204" pitchFamily="34" charset="0"/>
              </a:rPr>
              <a:t> </a:t>
            </a:r>
            <a:endParaRPr lang="en-US" altLang="en-US" sz="1100">
              <a:latin typeface="Times New Roman" panose="02020603050405020304" pitchFamily="18" charset="0"/>
              <a:cs typeface="Arial" panose="020B0604020202020204" pitchFamily="34" charset="0"/>
            </a:endParaRPr>
          </a:p>
          <a:p>
            <a:pPr algn="l" eaLnBrk="1" hangingPunct="1">
              <a:spcBef>
                <a:spcPct val="0"/>
              </a:spcBef>
            </a:pPr>
            <a:endParaRPr lang="en-US" altLang="en-US">
              <a:cs typeface="Arial" panose="020B0604020202020204" pitchFamily="34" charset="0"/>
            </a:endParaRPr>
          </a:p>
        </p:txBody>
      </p:sp>
      <p:sp>
        <p:nvSpPr>
          <p:cNvPr id="48132" name="عنصر نائب لرقم الشريحة 3">
            <a:extLst>
              <a:ext uri="{FF2B5EF4-FFF2-40B4-BE49-F238E27FC236}">
                <a16:creationId xmlns:a16="http://schemas.microsoft.com/office/drawing/2014/main" id="{4442C65B-BEAB-4E40-9BE5-4D8BDFE5CB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8AF96B-E9AB-4A08-8FF1-EF06DF8C9B7F}" type="slidenum">
              <a:rPr lang="ar-JO" altLang="en-US">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F125C159-BF42-4E1E-9D53-094CB6F59107}"/>
              </a:ext>
            </a:extLst>
          </p:cNvPr>
          <p:cNvSpPr>
            <a:spLocks noGrp="1"/>
          </p:cNvSpPr>
          <p:nvPr>
            <p:ph type="dt" sz="half" idx="10"/>
          </p:nvPr>
        </p:nvSpPr>
        <p:spPr/>
        <p:txBody>
          <a:bodyPr/>
          <a:lstStyle>
            <a:lvl1pPr>
              <a:defRPr/>
            </a:lvl1pPr>
          </a:lstStyle>
          <a:p>
            <a:pPr>
              <a:defRPr/>
            </a:pPr>
            <a:fld id="{31B70B82-B299-4964-8365-4B5B97E3DD2A}" type="datetime1">
              <a:rPr lang="en-US"/>
              <a:pPr>
                <a:defRPr/>
              </a:pPr>
              <a:t>1/25/2021</a:t>
            </a:fld>
            <a:endParaRPr lang="en-US" dirty="0"/>
          </a:p>
        </p:txBody>
      </p:sp>
      <p:sp>
        <p:nvSpPr>
          <p:cNvPr id="5" name="Footer Placeholder 4">
            <a:extLst>
              <a:ext uri="{FF2B5EF4-FFF2-40B4-BE49-F238E27FC236}">
                <a16:creationId xmlns:a16="http://schemas.microsoft.com/office/drawing/2014/main" id="{82F196DB-2447-4802-9CA7-CF1CD85177E1}"/>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3BCD4CA-2B1B-4F18-92FB-5FD592F1BF0F}"/>
              </a:ext>
            </a:extLst>
          </p:cNvPr>
          <p:cNvSpPr>
            <a:spLocks noGrp="1"/>
          </p:cNvSpPr>
          <p:nvPr>
            <p:ph type="sldNum" sz="quarter" idx="12"/>
          </p:nvPr>
        </p:nvSpPr>
        <p:spPr/>
        <p:txBody>
          <a:bodyPr/>
          <a:lstStyle>
            <a:lvl1pPr>
              <a:defRPr smtClean="0"/>
            </a:lvl1pPr>
          </a:lstStyle>
          <a:p>
            <a:pPr>
              <a:defRPr/>
            </a:pPr>
            <a:fld id="{BD6B9367-BAB6-4C3C-8CD9-4A5B28D19BFF}" type="slidenum">
              <a:rPr lang="en-US" altLang="en-US"/>
              <a:pPr>
                <a:defRPr/>
              </a:pPr>
              <a:t>‹#›</a:t>
            </a:fld>
            <a:endParaRPr lang="en-US" altLang="en-US"/>
          </a:p>
        </p:txBody>
      </p:sp>
    </p:spTree>
    <p:extLst>
      <p:ext uri="{BB962C8B-B14F-4D97-AF65-F5344CB8AC3E}">
        <p14:creationId xmlns:p14="http://schemas.microsoft.com/office/powerpoint/2010/main" val="89145353"/>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C1A1170A-5E5D-4E11-A65B-8E88DFB9453E}"/>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BD991768-8D89-426A-A91F-2EC4170F73E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6EA108E-EF0B-4C68-9355-A921AA7714BF}"/>
              </a:ext>
            </a:extLst>
          </p:cNvPr>
          <p:cNvSpPr>
            <a:spLocks noGrp="1"/>
          </p:cNvSpPr>
          <p:nvPr>
            <p:ph type="sldNum" sz="quarter" idx="12"/>
          </p:nvPr>
        </p:nvSpPr>
        <p:spPr/>
        <p:txBody>
          <a:bodyPr/>
          <a:lstStyle>
            <a:lvl1pPr>
              <a:defRPr/>
            </a:lvl1pPr>
          </a:lstStyle>
          <a:p>
            <a:pPr>
              <a:defRPr/>
            </a:pPr>
            <a:fld id="{900BB419-D3EA-4AEA-B464-DC61007147E0}"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57791415"/>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4B61C396-9ED9-4CAA-96DA-20E2871F089D}"/>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E05B8C15-2346-4475-9DEE-BEB1688F491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411A1C-B8FD-403F-9C86-2E207EF303E1}"/>
              </a:ext>
            </a:extLst>
          </p:cNvPr>
          <p:cNvSpPr>
            <a:spLocks noGrp="1"/>
          </p:cNvSpPr>
          <p:nvPr>
            <p:ph type="sldNum" sz="quarter" idx="12"/>
          </p:nvPr>
        </p:nvSpPr>
        <p:spPr/>
        <p:txBody>
          <a:bodyPr/>
          <a:lstStyle>
            <a:lvl1pPr>
              <a:defRPr/>
            </a:lvl1pPr>
          </a:lstStyle>
          <a:p>
            <a:pPr>
              <a:defRPr/>
            </a:pPr>
            <a:fld id="{E72616E4-3A7C-46EA-9A15-A2C1136F42C9}"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82051118"/>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noProof="1"/>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6248400" y="1828800"/>
            <a:ext cx="5334000" cy="19431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6248400" y="3924300"/>
            <a:ext cx="5334000" cy="19431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Date Placeholder 8">
            <a:extLst>
              <a:ext uri="{FF2B5EF4-FFF2-40B4-BE49-F238E27FC236}">
                <a16:creationId xmlns:a16="http://schemas.microsoft.com/office/drawing/2014/main" id="{8A5FD5AC-8372-4508-9F70-849825E76125}"/>
              </a:ext>
            </a:extLst>
          </p:cNvPr>
          <p:cNvSpPr>
            <a:spLocks noGrp="1" noChangeArrowheads="1"/>
          </p:cNvSpPr>
          <p:nvPr>
            <p:ph type="dt" sz="half" idx="10"/>
          </p:nvPr>
        </p:nvSpPr>
        <p:spPr/>
        <p:txBody>
          <a:bodyPr/>
          <a:lstStyle>
            <a:lvl1pPr>
              <a:defRPr noProof="1"/>
            </a:lvl1pPr>
          </a:lstStyle>
          <a:p>
            <a:pPr>
              <a:defRPr/>
            </a:pPr>
            <a:endParaRPr lang="en-US"/>
          </a:p>
        </p:txBody>
      </p:sp>
      <p:sp>
        <p:nvSpPr>
          <p:cNvPr id="7" name="Footer Placeholder 9">
            <a:extLst>
              <a:ext uri="{FF2B5EF4-FFF2-40B4-BE49-F238E27FC236}">
                <a16:creationId xmlns:a16="http://schemas.microsoft.com/office/drawing/2014/main" id="{DF5E6F6B-C13B-4A4D-B533-F8C7A4B8B79C}"/>
              </a:ext>
            </a:extLst>
          </p:cNvPr>
          <p:cNvSpPr>
            <a:spLocks noGrp="1" noChangeArrowheads="1"/>
          </p:cNvSpPr>
          <p:nvPr>
            <p:ph type="ftr" sz="quarter" idx="11"/>
          </p:nvPr>
        </p:nvSpPr>
        <p:spPr/>
        <p:txBody>
          <a:bodyPr rtlCol="0"/>
          <a:lstStyle>
            <a:lvl1pPr fontAlgn="auto">
              <a:defRPr noProof="1"/>
            </a:lvl1pPr>
          </a:lstStyle>
          <a:p>
            <a:pPr>
              <a:defRPr/>
            </a:pPr>
            <a:endParaRPr lang="en-US"/>
          </a:p>
        </p:txBody>
      </p:sp>
      <p:sp>
        <p:nvSpPr>
          <p:cNvPr id="8" name="Slide Number Placeholder 10">
            <a:extLst>
              <a:ext uri="{FF2B5EF4-FFF2-40B4-BE49-F238E27FC236}">
                <a16:creationId xmlns:a16="http://schemas.microsoft.com/office/drawing/2014/main" id="{8C9CDE4B-D08E-4CBB-8BE3-D15E62B519A7}"/>
              </a:ext>
            </a:extLst>
          </p:cNvPr>
          <p:cNvSpPr>
            <a:spLocks noGrp="1" noChangeArrowheads="1"/>
          </p:cNvSpPr>
          <p:nvPr>
            <p:ph type="sldNum" sz="quarter" idx="12"/>
          </p:nvPr>
        </p:nvSpPr>
        <p:spPr/>
        <p:txBody>
          <a:bodyPr/>
          <a:lstStyle>
            <a:lvl1pPr rtl="0">
              <a:defRPr smtClean="0"/>
            </a:lvl1pPr>
          </a:lstStyle>
          <a:p>
            <a:pPr>
              <a:defRPr/>
            </a:pPr>
            <a:fld id="{47FA7E0F-9C23-431C-9A19-DEEF16209583}" type="slidenum">
              <a:rPr lang="ar-JO" altLang="en-US"/>
              <a:pPr>
                <a:defRPr/>
              </a:pPr>
              <a:t>‹#›</a:t>
            </a:fld>
            <a:endParaRPr lang="en-US" altLang="en-US"/>
          </a:p>
        </p:txBody>
      </p:sp>
    </p:spTree>
    <p:extLst>
      <p:ext uri="{BB962C8B-B14F-4D97-AF65-F5344CB8AC3E}">
        <p14:creationId xmlns:p14="http://schemas.microsoft.com/office/powerpoint/2010/main" val="4079273820"/>
      </p:ext>
    </p:extLst>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AC2C038E-34F0-46E4-990A-E80714D4B882}"/>
              </a:ext>
            </a:extLst>
          </p:cNvPr>
          <p:cNvSpPr>
            <a:spLocks noGrp="1"/>
          </p:cNvSpPr>
          <p:nvPr>
            <p:ph type="dt" sz="half" idx="10"/>
          </p:nvPr>
        </p:nvSpPr>
        <p:spPr/>
        <p:txBody>
          <a:bodyPr/>
          <a:lstStyle>
            <a:lvl1pPr>
              <a:defRPr/>
            </a:lvl1pPr>
          </a:lstStyle>
          <a:p>
            <a:pPr>
              <a:defRPr/>
            </a:pPr>
            <a:fld id="{BB68D61A-2094-4E10-97F7-C7CC9ED44AB8}" type="datetime1">
              <a:rPr lang="en-US"/>
              <a:pPr>
                <a:defRPr/>
              </a:pPr>
              <a:t>1/25/2021</a:t>
            </a:fld>
            <a:endParaRPr lang="en-US" dirty="0"/>
          </a:p>
        </p:txBody>
      </p:sp>
      <p:sp>
        <p:nvSpPr>
          <p:cNvPr id="5" name="Footer Placeholder 4">
            <a:extLst>
              <a:ext uri="{FF2B5EF4-FFF2-40B4-BE49-F238E27FC236}">
                <a16:creationId xmlns:a16="http://schemas.microsoft.com/office/drawing/2014/main" id="{57602441-84F8-4C6A-8147-7DBD0A0511BB}"/>
              </a:ext>
            </a:extLst>
          </p:cNvPr>
          <p:cNvSpPr>
            <a:spLocks noGrp="1"/>
          </p:cNvSpPr>
          <p:nvPr>
            <p:ph type="ftr" sz="quarter" idx="11"/>
          </p:nvPr>
        </p:nvSpPr>
        <p:spPr/>
        <p:txBody>
          <a:bodyPr rtlCol="0"/>
          <a:lstStyle>
            <a:lvl1pPr fontAlgn="auto">
              <a:spcBef>
                <a:spcPts val="0"/>
              </a:spcBef>
              <a:spcAft>
                <a:spcPts val="0"/>
              </a:spcAft>
              <a:defRPr>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DCC47AD-2066-4664-8E0E-AEB42EC4B47A}"/>
              </a:ext>
            </a:extLst>
          </p:cNvPr>
          <p:cNvSpPr>
            <a:spLocks noGrp="1"/>
          </p:cNvSpPr>
          <p:nvPr>
            <p:ph type="sldNum" sz="quarter" idx="12"/>
          </p:nvPr>
        </p:nvSpPr>
        <p:spPr/>
        <p:txBody>
          <a:bodyPr/>
          <a:lstStyle>
            <a:lvl1pPr>
              <a:defRPr smtClean="0"/>
            </a:lvl1pPr>
          </a:lstStyle>
          <a:p>
            <a:pPr>
              <a:defRPr/>
            </a:pPr>
            <a:fld id="{F32E0CD0-847A-4BAC-9A92-AD381055A4AD}" type="slidenum">
              <a:rPr lang="en-US" altLang="en-US"/>
              <a:pPr>
                <a:defRPr/>
              </a:pPr>
              <a:t>‹#›</a:t>
            </a:fld>
            <a:endParaRPr lang="en-US" altLang="en-US"/>
          </a:p>
        </p:txBody>
      </p:sp>
    </p:spTree>
    <p:extLst>
      <p:ext uri="{BB962C8B-B14F-4D97-AF65-F5344CB8AC3E}">
        <p14:creationId xmlns:p14="http://schemas.microsoft.com/office/powerpoint/2010/main" val="3935255944"/>
      </p:ext>
    </p:extLst>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AEE862AF-4CAE-4DDC-98ED-8876121FC734}"/>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8E8E9BAD-A819-47BB-876A-B4A073DED55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5C05C5F-C2EC-4D03-B3C4-AFD522C38B3E}"/>
              </a:ext>
            </a:extLst>
          </p:cNvPr>
          <p:cNvSpPr>
            <a:spLocks noGrp="1"/>
          </p:cNvSpPr>
          <p:nvPr>
            <p:ph type="sldNum" sz="quarter" idx="12"/>
          </p:nvPr>
        </p:nvSpPr>
        <p:spPr/>
        <p:txBody>
          <a:bodyPr/>
          <a:lstStyle>
            <a:lvl1pPr>
              <a:defRPr/>
            </a:lvl1pPr>
          </a:lstStyle>
          <a:p>
            <a:pPr>
              <a:defRPr/>
            </a:pPr>
            <a:fld id="{83403CE2-1C62-406A-AE51-B9844F8F700D}"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03243049"/>
      </p:ext>
    </p:extLst>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05AD62EC-6C85-45C4-82B4-5A598C534091}"/>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1E3FD94C-511C-47B2-9457-8BAB521ECFE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E7809A0-E7CF-4918-8DB7-15CB99F2F096}"/>
              </a:ext>
            </a:extLst>
          </p:cNvPr>
          <p:cNvSpPr>
            <a:spLocks noGrp="1"/>
          </p:cNvSpPr>
          <p:nvPr>
            <p:ph type="sldNum" sz="quarter" idx="12"/>
          </p:nvPr>
        </p:nvSpPr>
        <p:spPr/>
        <p:txBody>
          <a:bodyPr/>
          <a:lstStyle>
            <a:lvl1pPr>
              <a:defRPr/>
            </a:lvl1pPr>
          </a:lstStyle>
          <a:p>
            <a:pPr>
              <a:defRPr/>
            </a:pPr>
            <a:fld id="{18A88DA2-6035-401E-9604-43D711DFE6BA}"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85983347"/>
      </p:ext>
    </p:extLst>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80F2DEFC-DDAE-4F56-98E4-8755F6172500}"/>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6" name="Footer Placeholder 4">
            <a:extLst>
              <a:ext uri="{FF2B5EF4-FFF2-40B4-BE49-F238E27FC236}">
                <a16:creationId xmlns:a16="http://schemas.microsoft.com/office/drawing/2014/main" id="{3F0CCA49-5A6D-435A-9DE0-98B0F43C904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63327CA-1B41-4A98-903B-B425D6BB1733}"/>
              </a:ext>
            </a:extLst>
          </p:cNvPr>
          <p:cNvSpPr>
            <a:spLocks noGrp="1"/>
          </p:cNvSpPr>
          <p:nvPr>
            <p:ph type="sldNum" sz="quarter" idx="12"/>
          </p:nvPr>
        </p:nvSpPr>
        <p:spPr/>
        <p:txBody>
          <a:bodyPr/>
          <a:lstStyle>
            <a:lvl1pPr>
              <a:defRPr/>
            </a:lvl1pPr>
          </a:lstStyle>
          <a:p>
            <a:pPr>
              <a:defRPr/>
            </a:pPr>
            <a:fld id="{50E3492C-8608-4789-9E96-214A79845802}"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05519657"/>
      </p:ext>
    </p:extLst>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AA8CE850-4DC0-4638-ACE8-E24553DA2F36}"/>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8" name="Footer Placeholder 4">
            <a:extLst>
              <a:ext uri="{FF2B5EF4-FFF2-40B4-BE49-F238E27FC236}">
                <a16:creationId xmlns:a16="http://schemas.microsoft.com/office/drawing/2014/main" id="{0E8A489A-8132-48C6-8B59-0F9579A627F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A0AF620-DA3F-4A66-99DC-4BB21821465B}"/>
              </a:ext>
            </a:extLst>
          </p:cNvPr>
          <p:cNvSpPr>
            <a:spLocks noGrp="1"/>
          </p:cNvSpPr>
          <p:nvPr>
            <p:ph type="sldNum" sz="quarter" idx="12"/>
          </p:nvPr>
        </p:nvSpPr>
        <p:spPr/>
        <p:txBody>
          <a:bodyPr/>
          <a:lstStyle>
            <a:lvl1pPr>
              <a:defRPr/>
            </a:lvl1pPr>
          </a:lstStyle>
          <a:p>
            <a:pPr>
              <a:defRPr/>
            </a:pPr>
            <a:fld id="{372075C9-7F8D-429A-B536-99581D7EBEB2}"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73872781"/>
      </p:ext>
    </p:extLst>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91D20D78-E2E3-406B-9D41-F2029FB4612E}"/>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4" name="Footer Placeholder 4">
            <a:extLst>
              <a:ext uri="{FF2B5EF4-FFF2-40B4-BE49-F238E27FC236}">
                <a16:creationId xmlns:a16="http://schemas.microsoft.com/office/drawing/2014/main" id="{2B8370D5-6EC3-4B35-82DD-ABAC1B59719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5DCAEB6F-415B-40EF-AA59-3BF347E227EE}"/>
              </a:ext>
            </a:extLst>
          </p:cNvPr>
          <p:cNvSpPr>
            <a:spLocks noGrp="1"/>
          </p:cNvSpPr>
          <p:nvPr>
            <p:ph type="sldNum" sz="quarter" idx="12"/>
          </p:nvPr>
        </p:nvSpPr>
        <p:spPr/>
        <p:txBody>
          <a:bodyPr/>
          <a:lstStyle>
            <a:lvl1pPr>
              <a:defRPr/>
            </a:lvl1pPr>
          </a:lstStyle>
          <a:p>
            <a:pPr>
              <a:defRPr/>
            </a:pPr>
            <a:fld id="{71B13ED4-5554-4B1F-8FCF-C6057D94FFC7}"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61748785"/>
      </p:ext>
    </p:extLst>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0E9E74-D11A-4CD0-B8DC-F08EBE6E7913}"/>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3" name="Footer Placeholder 4">
            <a:extLst>
              <a:ext uri="{FF2B5EF4-FFF2-40B4-BE49-F238E27FC236}">
                <a16:creationId xmlns:a16="http://schemas.microsoft.com/office/drawing/2014/main" id="{C4990A66-7FA7-408B-8A5F-E95357C37AF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EFCE785-33B5-4197-84B1-D437F206A9EA}"/>
              </a:ext>
            </a:extLst>
          </p:cNvPr>
          <p:cNvSpPr>
            <a:spLocks noGrp="1"/>
          </p:cNvSpPr>
          <p:nvPr>
            <p:ph type="sldNum" sz="quarter" idx="12"/>
          </p:nvPr>
        </p:nvSpPr>
        <p:spPr/>
        <p:txBody>
          <a:bodyPr/>
          <a:lstStyle>
            <a:lvl1pPr>
              <a:defRPr/>
            </a:lvl1pPr>
          </a:lstStyle>
          <a:p>
            <a:pPr>
              <a:defRPr/>
            </a:pPr>
            <a:fld id="{7880163C-938B-4E5C-A951-92BC2029A97B}"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617116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78028E84-9712-4F89-8397-1EB9F5D5C9AC}"/>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4648DD6B-C65B-47F0-8F8B-CE15EBA6576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2F293F8-5E8C-4085-BBB6-3568BAD72C21}"/>
              </a:ext>
            </a:extLst>
          </p:cNvPr>
          <p:cNvSpPr>
            <a:spLocks noGrp="1"/>
          </p:cNvSpPr>
          <p:nvPr>
            <p:ph type="sldNum" sz="quarter" idx="12"/>
          </p:nvPr>
        </p:nvSpPr>
        <p:spPr/>
        <p:txBody>
          <a:bodyPr/>
          <a:lstStyle>
            <a:lvl1pPr>
              <a:defRPr/>
            </a:lvl1pPr>
          </a:lstStyle>
          <a:p>
            <a:pPr>
              <a:defRPr/>
            </a:pPr>
            <a:fld id="{B20EB4E4-1375-4D76-AB67-BB61D5BEA33B}"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42168972"/>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235E173D-4568-439A-8EF6-A241B6016959}"/>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6" name="Footer Placeholder 4">
            <a:extLst>
              <a:ext uri="{FF2B5EF4-FFF2-40B4-BE49-F238E27FC236}">
                <a16:creationId xmlns:a16="http://schemas.microsoft.com/office/drawing/2014/main" id="{7ACC6DF4-20A4-4007-802B-84F230849E4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AD43247-417C-417B-911F-3FFBCF4F1D60}"/>
              </a:ext>
            </a:extLst>
          </p:cNvPr>
          <p:cNvSpPr>
            <a:spLocks noGrp="1"/>
          </p:cNvSpPr>
          <p:nvPr>
            <p:ph type="sldNum" sz="quarter" idx="12"/>
          </p:nvPr>
        </p:nvSpPr>
        <p:spPr/>
        <p:txBody>
          <a:bodyPr/>
          <a:lstStyle>
            <a:lvl1pPr>
              <a:defRPr/>
            </a:lvl1pPr>
          </a:lstStyle>
          <a:p>
            <a:pPr>
              <a:defRPr/>
            </a:pPr>
            <a:fld id="{CEB13E0B-E707-4068-8FD7-C730A310D3A0}"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11567016"/>
      </p:ext>
    </p:extLst>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D7B2AEF1-FF7F-4CC4-AFB3-130216DD2FE8}"/>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6" name="Footer Placeholder 4">
            <a:extLst>
              <a:ext uri="{FF2B5EF4-FFF2-40B4-BE49-F238E27FC236}">
                <a16:creationId xmlns:a16="http://schemas.microsoft.com/office/drawing/2014/main" id="{89647FF4-3027-4E20-A84B-A69851AE02C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B595CF9-EAFA-4576-AA33-CE638BCEA47C}"/>
              </a:ext>
            </a:extLst>
          </p:cNvPr>
          <p:cNvSpPr>
            <a:spLocks noGrp="1"/>
          </p:cNvSpPr>
          <p:nvPr>
            <p:ph type="sldNum" sz="quarter" idx="12"/>
          </p:nvPr>
        </p:nvSpPr>
        <p:spPr/>
        <p:txBody>
          <a:bodyPr/>
          <a:lstStyle>
            <a:lvl1pPr>
              <a:defRPr/>
            </a:lvl1pPr>
          </a:lstStyle>
          <a:p>
            <a:pPr>
              <a:defRPr/>
            </a:pPr>
            <a:fld id="{7471DD5F-6EE0-4618-9580-D3CD85C590F2}"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36646237"/>
      </p:ext>
    </p:extLst>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562DA525-7270-47D7-9097-2C584EF448A9}"/>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86AAA61E-B560-4BE5-AE53-0A4BE191519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B100D48-AEC0-47B5-930E-8DBD2D70CC8F}"/>
              </a:ext>
            </a:extLst>
          </p:cNvPr>
          <p:cNvSpPr>
            <a:spLocks noGrp="1"/>
          </p:cNvSpPr>
          <p:nvPr>
            <p:ph type="sldNum" sz="quarter" idx="12"/>
          </p:nvPr>
        </p:nvSpPr>
        <p:spPr/>
        <p:txBody>
          <a:bodyPr/>
          <a:lstStyle>
            <a:lvl1pPr>
              <a:defRPr/>
            </a:lvl1pPr>
          </a:lstStyle>
          <a:p>
            <a:pPr>
              <a:defRPr/>
            </a:pPr>
            <a:fld id="{230917FA-734A-4936-8875-B494F2F94E2C}"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34229848"/>
      </p:ext>
    </p:extLst>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47960EF4-23D8-4699-A3F6-0B7452AC361C}"/>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F8DC5DD1-4347-4027-AD89-FCE1501A51E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349F61-828E-4C05-9978-5362968BC8CB}"/>
              </a:ext>
            </a:extLst>
          </p:cNvPr>
          <p:cNvSpPr>
            <a:spLocks noGrp="1"/>
          </p:cNvSpPr>
          <p:nvPr>
            <p:ph type="sldNum" sz="quarter" idx="12"/>
          </p:nvPr>
        </p:nvSpPr>
        <p:spPr/>
        <p:txBody>
          <a:bodyPr/>
          <a:lstStyle>
            <a:lvl1pPr>
              <a:defRPr/>
            </a:lvl1pPr>
          </a:lstStyle>
          <a:p>
            <a:pPr>
              <a:defRPr/>
            </a:pPr>
            <a:fld id="{D90B38AE-9E81-4AE3-A16C-6C97CE430D9D}"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82255675"/>
      </p:ext>
    </p:extLst>
  </p:cSld>
  <p:clrMapOvr>
    <a:masterClrMapping/>
  </p:clrMapOvr>
  <p:transition>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noProof="1"/>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6248400" y="1828800"/>
            <a:ext cx="5334000" cy="19431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6248400" y="3924300"/>
            <a:ext cx="5334000" cy="19431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Date Placeholder 8">
            <a:extLst>
              <a:ext uri="{FF2B5EF4-FFF2-40B4-BE49-F238E27FC236}">
                <a16:creationId xmlns:a16="http://schemas.microsoft.com/office/drawing/2014/main" id="{EA1A8400-6E08-41E9-9A79-1BC9130D5A2A}"/>
              </a:ext>
            </a:extLst>
          </p:cNvPr>
          <p:cNvSpPr>
            <a:spLocks noGrp="1" noChangeArrowheads="1"/>
          </p:cNvSpPr>
          <p:nvPr>
            <p:ph type="dt" sz="half" idx="10"/>
          </p:nvPr>
        </p:nvSpPr>
        <p:spPr/>
        <p:txBody>
          <a:bodyPr/>
          <a:lstStyle>
            <a:lvl1pPr>
              <a:defRPr noProof="1"/>
            </a:lvl1pPr>
          </a:lstStyle>
          <a:p>
            <a:pPr>
              <a:defRPr/>
            </a:pPr>
            <a:endParaRPr lang="en-US"/>
          </a:p>
        </p:txBody>
      </p:sp>
      <p:sp>
        <p:nvSpPr>
          <p:cNvPr id="7" name="Footer Placeholder 9">
            <a:extLst>
              <a:ext uri="{FF2B5EF4-FFF2-40B4-BE49-F238E27FC236}">
                <a16:creationId xmlns:a16="http://schemas.microsoft.com/office/drawing/2014/main" id="{EADC4EC1-60B6-4C55-B242-5C77F8396E8B}"/>
              </a:ext>
            </a:extLst>
          </p:cNvPr>
          <p:cNvSpPr>
            <a:spLocks noGrp="1" noChangeArrowheads="1"/>
          </p:cNvSpPr>
          <p:nvPr>
            <p:ph type="ftr" sz="quarter" idx="11"/>
          </p:nvPr>
        </p:nvSpPr>
        <p:spPr/>
        <p:txBody>
          <a:bodyPr rtlCol="0"/>
          <a:lstStyle>
            <a:lvl1pPr fontAlgn="auto">
              <a:defRPr noProof="1"/>
            </a:lvl1pPr>
          </a:lstStyle>
          <a:p>
            <a:pPr>
              <a:defRPr/>
            </a:pPr>
            <a:endParaRPr lang="en-US"/>
          </a:p>
        </p:txBody>
      </p:sp>
      <p:sp>
        <p:nvSpPr>
          <p:cNvPr id="8" name="Slide Number Placeholder 10">
            <a:extLst>
              <a:ext uri="{FF2B5EF4-FFF2-40B4-BE49-F238E27FC236}">
                <a16:creationId xmlns:a16="http://schemas.microsoft.com/office/drawing/2014/main" id="{5AB0E3E2-D434-414A-9AA8-49C0124E6E93}"/>
              </a:ext>
            </a:extLst>
          </p:cNvPr>
          <p:cNvSpPr>
            <a:spLocks noGrp="1" noChangeArrowheads="1"/>
          </p:cNvSpPr>
          <p:nvPr>
            <p:ph type="sldNum" sz="quarter" idx="12"/>
          </p:nvPr>
        </p:nvSpPr>
        <p:spPr/>
        <p:txBody>
          <a:bodyPr/>
          <a:lstStyle>
            <a:lvl1pPr rtl="0">
              <a:defRPr smtClean="0"/>
            </a:lvl1pPr>
          </a:lstStyle>
          <a:p>
            <a:pPr>
              <a:defRPr/>
            </a:pPr>
            <a:fld id="{BB71E2C5-98DF-45E4-99FC-5971F1D2B7F6}" type="slidenum">
              <a:rPr lang="ar-JO" altLang="en-US"/>
              <a:pPr>
                <a:defRPr/>
              </a:pPr>
              <a:t>‹#›</a:t>
            </a:fld>
            <a:endParaRPr lang="en-US" altLang="en-US"/>
          </a:p>
        </p:txBody>
      </p:sp>
    </p:spTree>
    <p:extLst>
      <p:ext uri="{BB962C8B-B14F-4D97-AF65-F5344CB8AC3E}">
        <p14:creationId xmlns:p14="http://schemas.microsoft.com/office/powerpoint/2010/main" val="398333032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3BD04B72-E7A9-475C-93AF-0C91B8234102}"/>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2B5EE42C-7EFB-485E-B420-B8F5AEE6C4B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ED08761-95E9-4826-8F8A-AF5AE59DF049}"/>
              </a:ext>
            </a:extLst>
          </p:cNvPr>
          <p:cNvSpPr>
            <a:spLocks noGrp="1"/>
          </p:cNvSpPr>
          <p:nvPr>
            <p:ph type="sldNum" sz="quarter" idx="12"/>
          </p:nvPr>
        </p:nvSpPr>
        <p:spPr/>
        <p:txBody>
          <a:bodyPr/>
          <a:lstStyle>
            <a:lvl1pPr>
              <a:defRPr/>
            </a:lvl1pPr>
          </a:lstStyle>
          <a:p>
            <a:pPr>
              <a:defRPr/>
            </a:pPr>
            <a:fld id="{E9557AC8-2C13-45C4-96F3-08597ED1F35A}"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45234643"/>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DC76FC3E-F988-4EF7-BAE0-7448490DD3EF}"/>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6" name="Footer Placeholder 4">
            <a:extLst>
              <a:ext uri="{FF2B5EF4-FFF2-40B4-BE49-F238E27FC236}">
                <a16:creationId xmlns:a16="http://schemas.microsoft.com/office/drawing/2014/main" id="{5775EFF9-848A-4D73-AB43-D2044CBF741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BF7A366-7836-4A04-A028-06B1F5C0AE27}"/>
              </a:ext>
            </a:extLst>
          </p:cNvPr>
          <p:cNvSpPr>
            <a:spLocks noGrp="1"/>
          </p:cNvSpPr>
          <p:nvPr>
            <p:ph type="sldNum" sz="quarter" idx="12"/>
          </p:nvPr>
        </p:nvSpPr>
        <p:spPr/>
        <p:txBody>
          <a:bodyPr/>
          <a:lstStyle>
            <a:lvl1pPr>
              <a:defRPr/>
            </a:lvl1pPr>
          </a:lstStyle>
          <a:p>
            <a:pPr>
              <a:defRPr/>
            </a:pPr>
            <a:fld id="{8B6738E7-C15B-425A-BDEF-FF521BACEF9A}"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8286823"/>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BDC7E5D4-3153-430F-9A72-7223BB65A23C}"/>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8" name="Footer Placeholder 4">
            <a:extLst>
              <a:ext uri="{FF2B5EF4-FFF2-40B4-BE49-F238E27FC236}">
                <a16:creationId xmlns:a16="http://schemas.microsoft.com/office/drawing/2014/main" id="{CAF65A3A-4044-4416-9239-D68AD4AE8C82}"/>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0E45E83-B1B1-4CFF-B203-A96DF4659925}"/>
              </a:ext>
            </a:extLst>
          </p:cNvPr>
          <p:cNvSpPr>
            <a:spLocks noGrp="1"/>
          </p:cNvSpPr>
          <p:nvPr>
            <p:ph type="sldNum" sz="quarter" idx="12"/>
          </p:nvPr>
        </p:nvSpPr>
        <p:spPr/>
        <p:txBody>
          <a:bodyPr/>
          <a:lstStyle>
            <a:lvl1pPr>
              <a:defRPr/>
            </a:lvl1pPr>
          </a:lstStyle>
          <a:p>
            <a:pPr>
              <a:defRPr/>
            </a:pPr>
            <a:fld id="{6AF72843-A19D-4593-BCF8-3EA930A279BD}"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42530490"/>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820453DB-08D6-4886-924B-B7139462D213}"/>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4" name="Footer Placeholder 4">
            <a:extLst>
              <a:ext uri="{FF2B5EF4-FFF2-40B4-BE49-F238E27FC236}">
                <a16:creationId xmlns:a16="http://schemas.microsoft.com/office/drawing/2014/main" id="{4CBB62A8-BDBE-4599-96A0-CE1AB6BA7CA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23F63C9-23EF-44D7-91C5-DDCDDDE6D4DC}"/>
              </a:ext>
            </a:extLst>
          </p:cNvPr>
          <p:cNvSpPr>
            <a:spLocks noGrp="1"/>
          </p:cNvSpPr>
          <p:nvPr>
            <p:ph type="sldNum" sz="quarter" idx="12"/>
          </p:nvPr>
        </p:nvSpPr>
        <p:spPr/>
        <p:txBody>
          <a:bodyPr/>
          <a:lstStyle>
            <a:lvl1pPr>
              <a:defRPr/>
            </a:lvl1pPr>
          </a:lstStyle>
          <a:p>
            <a:pPr>
              <a:defRPr/>
            </a:pPr>
            <a:fld id="{0DDBF3DD-E03A-4B58-BA7D-FE4D70B217D8}"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57937735"/>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960C41-F125-43E6-AA98-54FAE5C107BD}"/>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3" name="Footer Placeholder 4">
            <a:extLst>
              <a:ext uri="{FF2B5EF4-FFF2-40B4-BE49-F238E27FC236}">
                <a16:creationId xmlns:a16="http://schemas.microsoft.com/office/drawing/2014/main" id="{782C2EF4-9679-4748-9D14-3DE997FEBF3C}"/>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3611AB05-9240-462A-9DD3-AC550567024F}"/>
              </a:ext>
            </a:extLst>
          </p:cNvPr>
          <p:cNvSpPr>
            <a:spLocks noGrp="1"/>
          </p:cNvSpPr>
          <p:nvPr>
            <p:ph type="sldNum" sz="quarter" idx="12"/>
          </p:nvPr>
        </p:nvSpPr>
        <p:spPr/>
        <p:txBody>
          <a:bodyPr/>
          <a:lstStyle>
            <a:lvl1pPr>
              <a:defRPr/>
            </a:lvl1pPr>
          </a:lstStyle>
          <a:p>
            <a:pPr>
              <a:defRPr/>
            </a:pPr>
            <a:fld id="{84DBAA24-A050-4C44-9148-87199DB3FCA4}"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25794441"/>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87BC9EB1-BE8C-44F5-8377-DC937DD2FA55}"/>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6" name="Footer Placeholder 4">
            <a:extLst>
              <a:ext uri="{FF2B5EF4-FFF2-40B4-BE49-F238E27FC236}">
                <a16:creationId xmlns:a16="http://schemas.microsoft.com/office/drawing/2014/main" id="{EBE9BC06-6EAF-45F1-ABB0-2DFD3AA551A8}"/>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F56CB7B-AB9F-4786-89F8-BBBE1E7785EE}"/>
              </a:ext>
            </a:extLst>
          </p:cNvPr>
          <p:cNvSpPr>
            <a:spLocks noGrp="1"/>
          </p:cNvSpPr>
          <p:nvPr>
            <p:ph type="sldNum" sz="quarter" idx="12"/>
          </p:nvPr>
        </p:nvSpPr>
        <p:spPr/>
        <p:txBody>
          <a:bodyPr/>
          <a:lstStyle>
            <a:lvl1pPr>
              <a:defRPr/>
            </a:lvl1pPr>
          </a:lstStyle>
          <a:p>
            <a:pPr>
              <a:defRPr/>
            </a:pPr>
            <a:fld id="{8835AF26-950D-4D4D-A9EC-93B5D6E41D7B}"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48649117"/>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9BC42791-AE35-484C-9300-4419B7FBEC70}"/>
              </a:ext>
            </a:extLst>
          </p:cNvPr>
          <p:cNvSpPr>
            <a:spLocks noGrp="1"/>
          </p:cNvSpPr>
          <p:nvPr>
            <p:ph type="dt" sz="half" idx="10"/>
          </p:nvPr>
        </p:nvSpPr>
        <p:spPr/>
        <p:txBody>
          <a:bodyPr/>
          <a:lstStyle>
            <a:lvl1pPr>
              <a:defRPr/>
            </a:lvl1pPr>
          </a:lstStyle>
          <a:p>
            <a:pPr>
              <a:defRPr/>
            </a:pPr>
            <a:r>
              <a:rPr lang="ru-RU"/>
              <a:t>MM.DD.20XX</a:t>
            </a:r>
            <a:endParaRPr lang="ru-RU" dirty="0"/>
          </a:p>
        </p:txBody>
      </p:sp>
      <p:sp>
        <p:nvSpPr>
          <p:cNvPr id="6" name="Footer Placeholder 4">
            <a:extLst>
              <a:ext uri="{FF2B5EF4-FFF2-40B4-BE49-F238E27FC236}">
                <a16:creationId xmlns:a16="http://schemas.microsoft.com/office/drawing/2014/main" id="{53B6399A-92CB-48B9-BD3A-C6ECE5D1C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E1E6309-BBFB-4D01-B947-94454D380F03}"/>
              </a:ext>
            </a:extLst>
          </p:cNvPr>
          <p:cNvSpPr>
            <a:spLocks noGrp="1"/>
          </p:cNvSpPr>
          <p:nvPr>
            <p:ph type="sldNum" sz="quarter" idx="12"/>
          </p:nvPr>
        </p:nvSpPr>
        <p:spPr/>
        <p:txBody>
          <a:bodyPr/>
          <a:lstStyle>
            <a:lvl1pPr>
              <a:defRPr/>
            </a:lvl1pPr>
          </a:lstStyle>
          <a:p>
            <a:pPr>
              <a:defRPr/>
            </a:pPr>
            <a:fld id="{C23C47C7-D803-45A6-A859-6E06182F0EB9}" type="slidenum">
              <a:rPr lang="ar-JO" altLang="en-US"/>
              <a:pPr>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17823091"/>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6A2A26-C97E-4F6D-B48A-D3CC968C8D9E}"/>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0C4610D-5DF1-47AB-9ACB-4DBAB261B934}"/>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BBB2110-AA7F-437A-9183-617A2EF212E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rtl="1" eaLnBrk="1" fontAlgn="auto" hangingPunct="1">
              <a:spcBef>
                <a:spcPts val="0"/>
              </a:spcBef>
              <a:spcAft>
                <a:spcPts val="0"/>
              </a:spcAft>
              <a:defRPr sz="1200">
                <a:solidFill>
                  <a:schemeClr val="tx1">
                    <a:tint val="75000"/>
                  </a:schemeClr>
                </a:solidFill>
                <a:latin typeface="+mn-lt"/>
                <a:cs typeface="+mn-cs"/>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E104CC2F-3324-4BD3-A36E-09597A91AFA1}"/>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rtl="1" eaLnBrk="1" hangingPunct="1">
              <a:defRPr sz="1200">
                <a:solidFill>
                  <a:srgbClr val="898989"/>
                </a:solidFill>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E3C2FCFD-E713-4872-B1A3-6EE560322525}"/>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200" smtClean="0">
                <a:solidFill>
                  <a:srgbClr val="898989"/>
                </a:solidFill>
                <a:latin typeface="Calibri" panose="020F0502020204030204" pitchFamily="34" charset="0"/>
                <a:cs typeface="+mn-cs"/>
              </a:defRPr>
            </a:lvl1pPr>
          </a:lstStyle>
          <a:p>
            <a:pPr>
              <a:defRPr/>
            </a:pPr>
            <a:fld id="{8D63FB03-F269-4547-96A0-B90FBB6B1BD5}" type="slidenum">
              <a:rPr lang="ar-JO" altLang="en-US"/>
              <a:pPr>
                <a:defRPr/>
              </a:pPr>
              <a:t>‹#›</a:t>
            </a:fld>
            <a:endParaRPr lang="en-US"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60"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61" r:id="rId12"/>
  </p:sldLayoutIdLst>
  <p:transition>
    <p:zoom/>
  </p:transition>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BC2A2880-2F34-4736-B44A-47F9BD123452}"/>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CEC5FDF-4ACC-4269-AF2E-78160D46B6CD}"/>
              </a:ext>
            </a:extLst>
          </p:cNvPr>
          <p:cNvSpPr>
            <a:spLocks noGrp="1" noChangeArrowheads="1"/>
          </p:cNvSpPr>
          <p:nvPr>
            <p:ph type="body" idx="4294967295"/>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BAAE66-F379-4BF7-9C59-3EE3A79E74F5}"/>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rtl="1" eaLnBrk="1" fontAlgn="auto" hangingPunct="1">
              <a:spcBef>
                <a:spcPts val="0"/>
              </a:spcBef>
              <a:spcAft>
                <a:spcPts val="0"/>
              </a:spcAft>
              <a:defRPr sz="1200">
                <a:solidFill>
                  <a:schemeClr val="tx1">
                    <a:tint val="75000"/>
                  </a:schemeClr>
                </a:solidFill>
                <a:latin typeface="+mn-lt"/>
                <a:cs typeface="+mn-cs"/>
              </a:defRPr>
            </a:lvl1pPr>
          </a:lstStyle>
          <a:p>
            <a:pPr>
              <a:defRPr/>
            </a:pPr>
            <a:r>
              <a:rPr lang="ru-RU"/>
              <a:t>MM.DD.20XX</a:t>
            </a:r>
            <a:endParaRPr lang="ru-RU" dirty="0"/>
          </a:p>
        </p:txBody>
      </p:sp>
      <p:sp>
        <p:nvSpPr>
          <p:cNvPr id="5" name="Footer Placeholder 4">
            <a:extLst>
              <a:ext uri="{FF2B5EF4-FFF2-40B4-BE49-F238E27FC236}">
                <a16:creationId xmlns:a16="http://schemas.microsoft.com/office/drawing/2014/main" id="{92F8E443-FA13-478C-9ECC-37117844179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rtl="1" eaLnBrk="1" hangingPunct="1">
              <a:defRPr sz="1200">
                <a:solidFill>
                  <a:srgbClr val="898989"/>
                </a:solidFill>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669B465D-2B5C-43B4-8A74-6E142C731F8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200" smtClean="0">
                <a:solidFill>
                  <a:srgbClr val="898989"/>
                </a:solidFill>
                <a:latin typeface="Calibri" panose="020F0502020204030204" pitchFamily="34" charset="0"/>
                <a:cs typeface="+mn-cs"/>
              </a:defRPr>
            </a:lvl1pPr>
          </a:lstStyle>
          <a:p>
            <a:pPr>
              <a:defRPr/>
            </a:pPr>
            <a:fld id="{C99C5D85-E438-4DAE-8D27-0BFF7633EE17}" type="slidenum">
              <a:rPr lang="ar-JO" altLang="en-US"/>
              <a:pPr>
                <a:defRPr/>
              </a:pPr>
              <a:t>‹#›</a:t>
            </a:fld>
            <a:endParaRPr lang="en-US"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62"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3" r:id="rId12"/>
  </p:sldLayoutIdLst>
  <p:transition>
    <p:zoom/>
  </p:transition>
  <p:txStyles>
    <p:titleStyle>
      <a:lvl1pPr algn="ctr" rtl="0" eaLnBrk="0" fontAlgn="base" hangingPunct="0">
        <a:spcBef>
          <a:spcPct val="0"/>
        </a:spcBef>
        <a:spcAft>
          <a:spcPct val="0"/>
        </a:spcAft>
        <a:defRPr sz="4400" kern="120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6pPr>
      <a:lvl7pPr marL="9144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7pPr>
      <a:lvl8pPr marL="13716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8pPr>
      <a:lvl9pPr marL="1828800" algn="ctr" rtl="0" fontAlgn="base">
        <a:spcBef>
          <a:spcPct val="0"/>
        </a:spcBef>
        <a:spcAft>
          <a:spcPct val="0"/>
        </a:spcAft>
        <a:defRPr sz="4400">
          <a:solidFill>
            <a:schemeClr val="tx1"/>
          </a:solidFill>
          <a:latin typeface="Calibri" panose="020F0502020204030204" pitchFamily="34" charset="0"/>
          <a:cs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3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2.xml" /><Relationship Id="rId4" Type="http://schemas.openxmlformats.org/officeDocument/2006/relationships/image" Target="../media/image31.png"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3" Type="http://schemas.openxmlformats.org/officeDocument/2006/relationships/image" Target="../media/image35.jpe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16.xml" /><Relationship Id="rId1" Type="http://schemas.openxmlformats.org/officeDocument/2006/relationships/slideLayout" Target="../slideLayouts/slideLayout14.xml" /></Relationships>
</file>

<file path=ppt/slides/_rels/slide59.xml.rels><?xml version="1.0" encoding="UTF-8" standalone="yes"?>
<Relationships xmlns="http://schemas.openxmlformats.org/package/2006/relationships"><Relationship Id="rId2" Type="http://schemas.openxmlformats.org/officeDocument/2006/relationships/image" Target="../media/image41.png" /><Relationship Id="rId1" Type="http://schemas.openxmlformats.org/officeDocument/2006/relationships/slideLayout" Target="../slideLayouts/slideLayout14.xml"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60.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image" Target="../media/image42.jpeg" /><Relationship Id="rId1" Type="http://schemas.openxmlformats.org/officeDocument/2006/relationships/slideLayout" Target="../slideLayouts/slideLayout2.xml" /><Relationship Id="rId5" Type="http://schemas.openxmlformats.org/officeDocument/2006/relationships/image" Target="../media/image45.png" /><Relationship Id="rId4" Type="http://schemas.openxmlformats.org/officeDocument/2006/relationships/image" Target="../media/image44.png" /></Relationships>
</file>

<file path=ppt/slides/_rels/slide61.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14.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8.xml" /></Relationships>
</file>

<file path=ppt/slides/_rels/slide66.xml.rels><?xml version="1.0" encoding="UTF-8" standalone="yes"?>
<Relationships xmlns="http://schemas.openxmlformats.org/package/2006/relationships"><Relationship Id="rId3" Type="http://schemas.openxmlformats.org/officeDocument/2006/relationships/image" Target="../media/image49.png" /><Relationship Id="rId2" Type="http://schemas.openxmlformats.org/officeDocument/2006/relationships/notesSlide" Target="../notesSlides/notesSlide17.xml" /><Relationship Id="rId1" Type="http://schemas.openxmlformats.org/officeDocument/2006/relationships/slideLayout" Target="../slideLayouts/slideLayout8.xml" /><Relationship Id="rId4" Type="http://schemas.openxmlformats.org/officeDocument/2006/relationships/image" Target="../media/image50.jpeg" /></Relationships>
</file>

<file path=ppt/slides/_rels/slide67.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notesSlide" Target="../notesSlides/notesSlide18.xml" /><Relationship Id="rId1" Type="http://schemas.openxmlformats.org/officeDocument/2006/relationships/slideLayout" Target="../slideLayouts/slideLayout8.xml" /><Relationship Id="rId4" Type="http://schemas.openxmlformats.org/officeDocument/2006/relationships/image" Target="../media/image52.jpeg" /></Relationships>
</file>

<file path=ppt/slides/_rels/slide68.xml.rels><?xml version="1.0" encoding="UTF-8" standalone="yes"?>
<Relationships xmlns="http://schemas.openxmlformats.org/package/2006/relationships"><Relationship Id="rId2" Type="http://schemas.openxmlformats.org/officeDocument/2006/relationships/image" Target="../media/image53.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a:extLst>
              <a:ext uri="{FF2B5EF4-FFF2-40B4-BE49-F238E27FC236}">
                <a16:creationId xmlns:a16="http://schemas.microsoft.com/office/drawing/2014/main" id="{A2379CF7-9C75-4F4F-82CA-8AC101C05998}"/>
              </a:ext>
            </a:extLst>
          </p:cNvPr>
          <p:cNvSpPr>
            <a:spLocks noGrp="1" noChangeArrowheads="1"/>
          </p:cNvSpPr>
          <p:nvPr>
            <p:ph type="title"/>
          </p:nvPr>
        </p:nvSpPr>
        <p:spPr>
          <a:xfrm>
            <a:off x="1049338" y="254000"/>
            <a:ext cx="10058400" cy="2614613"/>
          </a:xfrm>
        </p:spPr>
        <p:txBody>
          <a:bodyPr/>
          <a:lstStyle/>
          <a:p>
            <a:pPr algn="ctr" eaLnBrk="1" hangingPunct="1"/>
            <a:r>
              <a:rPr lang="en-US" altLang="zh-CN" sz="12000" cap="none">
                <a:solidFill>
                  <a:srgbClr val="8A2E4E"/>
                </a:solidFill>
                <a:latin typeface="Monotype Corsiva" panose="03010101010201010101" pitchFamily="66" charset="0"/>
                <a:cs typeface="Times New Roman" panose="02020603050405020304" pitchFamily="18" charset="0"/>
              </a:rPr>
              <a:t>The Hand </a:t>
            </a:r>
            <a:br>
              <a:rPr lang="en-US" altLang="zh-CN" sz="4400" cap="none">
                <a:cs typeface="Times New Roman" panose="02020603050405020304" pitchFamily="18" charset="0"/>
              </a:rPr>
            </a:br>
            <a:endParaRPr lang="en-US" altLang="en-US" sz="4400" cap="none">
              <a:solidFill>
                <a:srgbClr val="D488C5"/>
              </a:solidFill>
              <a:latin typeface="Vijaya" panose="02020604020202020204" pitchFamily="18" charset="0"/>
              <a:cs typeface="Times New Roman" panose="02020603050405020304" pitchFamily="18" charset="0"/>
            </a:endParaRPr>
          </a:p>
        </p:txBody>
      </p:sp>
      <p:sp>
        <p:nvSpPr>
          <p:cNvPr id="8195" name="عنوان فرعي 2">
            <a:extLst>
              <a:ext uri="{FF2B5EF4-FFF2-40B4-BE49-F238E27FC236}">
                <a16:creationId xmlns:a16="http://schemas.microsoft.com/office/drawing/2014/main" id="{5D4A09CD-7E84-4CEA-B527-B6A4B46D502E}"/>
              </a:ext>
            </a:extLst>
          </p:cNvPr>
          <p:cNvSpPr>
            <a:spLocks noGrp="1" noChangeArrowheads="1"/>
          </p:cNvSpPr>
          <p:nvPr>
            <p:ph type="body" idx="1"/>
          </p:nvPr>
        </p:nvSpPr>
        <p:spPr>
          <a:xfrm>
            <a:off x="646113" y="2703513"/>
            <a:ext cx="10588625" cy="3319462"/>
          </a:xfrm>
        </p:spPr>
        <p:txBody>
          <a:bodyPr/>
          <a:lstStyle/>
          <a:p>
            <a:pPr eaLnBrk="1" hangingPunct="1"/>
            <a:endParaRPr lang="en-US" altLang="en-US" sz="3200" b="1">
              <a:solidFill>
                <a:srgbClr val="772754"/>
              </a:solidFill>
              <a:cs typeface="Arial" panose="020B0604020202020204" pitchFamily="34" charset="0"/>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885E0F-5992-4022-959E-6D501AAF472D}"/>
              </a:ext>
            </a:extLst>
          </p:cNvPr>
          <p:cNvSpPr>
            <a:spLocks noGrp="1"/>
          </p:cNvSpPr>
          <p:nvPr>
            <p:ph type="title"/>
          </p:nvPr>
        </p:nvSpPr>
        <p:spPr/>
        <p:txBody>
          <a:bodyPr/>
          <a:lstStyle/>
          <a:p>
            <a:pPr algn="l">
              <a:defRPr/>
            </a:pPr>
            <a:r>
              <a:rPr lang="en-US" b="1" noProof="1">
                <a:effectLst>
                  <a:outerShdw blurRad="38100" dist="38100" dir="2700000" algn="tl">
                    <a:srgbClr val="000000">
                      <a:alpha val="43137"/>
                    </a:srgbClr>
                  </a:outerShdw>
                </a:effectLst>
                <a:latin typeface="+mj-lt"/>
              </a:rPr>
              <a:t>Intrinsic muscle of hand</a:t>
            </a:r>
          </a:p>
        </p:txBody>
      </p:sp>
      <p:pic>
        <p:nvPicPr>
          <p:cNvPr id="21507" name="عنصر نائب للمحتوى 5" descr="Capture.PNG">
            <a:extLst>
              <a:ext uri="{FF2B5EF4-FFF2-40B4-BE49-F238E27FC236}">
                <a16:creationId xmlns:a16="http://schemas.microsoft.com/office/drawing/2014/main" id="{B40E195C-C158-42A6-B3BA-EABC593C32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453313" y="1357313"/>
            <a:ext cx="3046412" cy="4857750"/>
          </a:xfrm>
        </p:spPr>
      </p:pic>
      <p:pic>
        <p:nvPicPr>
          <p:cNvPr id="21508" name="Picture 2" descr="http://upload.orthobullets.com/topic/10049/images/interosseous-muscles-dorsal.jpg">
            <a:extLst>
              <a:ext uri="{FF2B5EF4-FFF2-40B4-BE49-F238E27FC236}">
                <a16:creationId xmlns:a16="http://schemas.microsoft.com/office/drawing/2014/main" id="{1C142425-96FE-429B-AA0C-F43FAAB80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28750"/>
            <a:ext cx="28575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upload.orthobullets.com/topic/10050/images/interosseous-muscles-palmar.jpg">
            <a:extLst>
              <a:ext uri="{FF2B5EF4-FFF2-40B4-BE49-F238E27FC236}">
                <a16:creationId xmlns:a16="http://schemas.microsoft.com/office/drawing/2014/main" id="{346E8AEE-8A83-480A-9A94-CF080D917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357313"/>
            <a:ext cx="2771775"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مربع نص 6">
            <a:extLst>
              <a:ext uri="{FF2B5EF4-FFF2-40B4-BE49-F238E27FC236}">
                <a16:creationId xmlns:a16="http://schemas.microsoft.com/office/drawing/2014/main" id="{2253EE37-DD91-4884-B892-6E75A4739CCF}"/>
              </a:ext>
            </a:extLst>
          </p:cNvPr>
          <p:cNvSpPr txBox="1">
            <a:spLocks noChangeArrowheads="1"/>
          </p:cNvSpPr>
          <p:nvPr/>
        </p:nvSpPr>
        <p:spPr bwMode="auto">
          <a:xfrm>
            <a:off x="9382125" y="5500688"/>
            <a:ext cx="12858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a:t>Lumbricans</a:t>
            </a: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a:extLst>
              <a:ext uri="{FF2B5EF4-FFF2-40B4-BE49-F238E27FC236}">
                <a16:creationId xmlns:a16="http://schemas.microsoft.com/office/drawing/2014/main" id="{1DA1211A-CB36-460A-BF28-3424E3893BA5}"/>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22531" name="عنصر نائب للمحتوى 2">
            <a:extLst>
              <a:ext uri="{FF2B5EF4-FFF2-40B4-BE49-F238E27FC236}">
                <a16:creationId xmlns:a16="http://schemas.microsoft.com/office/drawing/2014/main" id="{D3640805-326A-4DFC-BD51-A8316BA518A1}"/>
              </a:ext>
            </a:extLst>
          </p:cNvPr>
          <p:cNvSpPr>
            <a:spLocks noGrp="1" noChangeArrowheads="1"/>
          </p:cNvSpPr>
          <p:nvPr>
            <p:ph idx="1"/>
          </p:nvPr>
        </p:nvSpPr>
        <p:spPr/>
        <p:txBody>
          <a:bodyPr/>
          <a:lstStyle/>
          <a:p>
            <a:endParaRPr lang="en-US" altLang="zh-CN">
              <a:cs typeface="Arial" panose="020B0604020202020204" pitchFamily="34" charset="0"/>
            </a:endParaRPr>
          </a:p>
        </p:txBody>
      </p:sp>
      <p:graphicFrame>
        <p:nvGraphicFramePr>
          <p:cNvPr id="4" name="عنصر نائب للمحتوى 3">
            <a:extLst>
              <a:ext uri="{FF2B5EF4-FFF2-40B4-BE49-F238E27FC236}">
                <a16:creationId xmlns:a16="http://schemas.microsoft.com/office/drawing/2014/main" id="{55A60176-26B1-4E43-BBE6-D6A0B9DD3666}"/>
              </a:ext>
            </a:extLst>
          </p:cNvPr>
          <p:cNvGraphicFramePr/>
          <p:nvPr/>
        </p:nvGraphicFramePr>
        <p:xfrm>
          <a:off x="1524000" y="0"/>
          <a:ext cx="9144000" cy="6951663"/>
        </p:xfrm>
        <a:graphic>
          <a:graphicData uri="http://schemas.openxmlformats.org/drawingml/2006/table">
            <a:tbl>
              <a:tblPr firstRow="1" bandRow="1">
                <a:tableStyleId>{5C22544A-7EE6-4342-B048-85BDC9FD1C3A}</a:tableStyleId>
              </a:tblPr>
              <a:tblGrid>
                <a:gridCol w="1656715">
                  <a:extLst>
                    <a:ext uri="{9D8B030D-6E8A-4147-A177-3AD203B41FA5}">
                      <a16:colId xmlns:a16="http://schemas.microsoft.com/office/drawing/2014/main" val="20000"/>
                    </a:ext>
                  </a:extLst>
                </a:gridCol>
                <a:gridCol w="2188210">
                  <a:extLst>
                    <a:ext uri="{9D8B030D-6E8A-4147-A177-3AD203B41FA5}">
                      <a16:colId xmlns:a16="http://schemas.microsoft.com/office/drawing/2014/main" val="20001"/>
                    </a:ext>
                  </a:extLst>
                </a:gridCol>
                <a:gridCol w="2169160">
                  <a:extLst>
                    <a:ext uri="{9D8B030D-6E8A-4147-A177-3AD203B41FA5}">
                      <a16:colId xmlns:a16="http://schemas.microsoft.com/office/drawing/2014/main" val="20002"/>
                    </a:ext>
                  </a:extLst>
                </a:gridCol>
                <a:gridCol w="1748155">
                  <a:extLst>
                    <a:ext uri="{9D8B030D-6E8A-4147-A177-3AD203B41FA5}">
                      <a16:colId xmlns:a16="http://schemas.microsoft.com/office/drawing/2014/main" val="20003"/>
                    </a:ext>
                  </a:extLst>
                </a:gridCol>
                <a:gridCol w="1381760">
                  <a:extLst>
                    <a:ext uri="{9D8B030D-6E8A-4147-A177-3AD203B41FA5}">
                      <a16:colId xmlns:a16="http://schemas.microsoft.com/office/drawing/2014/main" val="20004"/>
                    </a:ext>
                  </a:extLst>
                </a:gridCol>
              </a:tblGrid>
              <a:tr h="715678">
                <a:tc gridSpan="5">
                  <a:txBody>
                    <a:bodyPr/>
                    <a:lstStyle/>
                    <a:p>
                      <a:pPr algn="ctr" rtl="1"/>
                      <a:r>
                        <a:rPr lang="en-US" sz="3200" b="1" kern="1200" dirty="0">
                          <a:solidFill>
                            <a:schemeClr val="bg1"/>
                          </a:solidFill>
                          <a:latin typeface="+mn-lt"/>
                          <a:ea typeface="+mn-ea"/>
                          <a:cs typeface="+mn-cs"/>
                        </a:rPr>
                        <a:t>Intrinsic</a:t>
                      </a:r>
                      <a:r>
                        <a:rPr lang="en-US" sz="3200" b="1" kern="1200" baseline="0" dirty="0">
                          <a:solidFill>
                            <a:schemeClr val="bg1"/>
                          </a:solidFill>
                          <a:latin typeface="+mn-lt"/>
                          <a:ea typeface="+mn-ea"/>
                          <a:cs typeface="+mn-cs"/>
                        </a:rPr>
                        <a:t> muscle of hand</a:t>
                      </a:r>
                      <a:endParaRPr lang="ar-SA" sz="3200" dirty="0">
                        <a:solidFill>
                          <a:schemeClr val="bg1"/>
                        </a:solidFill>
                      </a:endParaRPr>
                    </a:p>
                  </a:txBody>
                  <a:tcPr marT="45719" marB="4571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5678">
                <a:tc>
                  <a:txBody>
                    <a:bodyPr/>
                    <a:lstStyle/>
                    <a:p>
                      <a:pPr algn="ctr" rtl="1"/>
                      <a:r>
                        <a:rPr lang="en-US" sz="2400" b="1" kern="1200" dirty="0">
                          <a:solidFill>
                            <a:srgbClr val="FF0000"/>
                          </a:solidFill>
                          <a:latin typeface="+mn-lt"/>
                          <a:ea typeface="+mn-ea"/>
                          <a:cs typeface="+mn-cs"/>
                        </a:rPr>
                        <a:t>Nerve</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Action</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Insertion</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Origin</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Muscle</a:t>
                      </a:r>
                      <a:endParaRPr lang="ar-SA" sz="2400" dirty="0">
                        <a:solidFill>
                          <a:srgbClr val="FF0000"/>
                        </a:solidFill>
                      </a:endParaRPr>
                    </a:p>
                  </a:txBody>
                  <a:tcPr marT="45719" marB="45719"/>
                </a:tc>
                <a:extLst>
                  <a:ext uri="{0D108BD9-81ED-4DB2-BD59-A6C34878D82A}">
                    <a16:rowId xmlns:a16="http://schemas.microsoft.com/office/drawing/2014/main" val="10001"/>
                  </a:ext>
                </a:extLst>
              </a:tr>
              <a:tr h="1920328">
                <a:tc>
                  <a:txBody>
                    <a:bodyPr/>
                    <a:lstStyle/>
                    <a:p>
                      <a:pPr marL="0" marR="0" algn="l" rtl="0">
                        <a:spcBef>
                          <a:spcPts val="0"/>
                        </a:spcBef>
                        <a:spcAft>
                          <a:spcPts val="0"/>
                        </a:spcAft>
                      </a:pPr>
                      <a:r>
                        <a:rPr lang="en-US" sz="1800" kern="1200" dirty="0">
                          <a:solidFill>
                            <a:schemeClr val="dk1"/>
                          </a:solidFill>
                          <a:latin typeface="+mn-lt"/>
                          <a:ea typeface="+mn-ea"/>
                          <a:cs typeface="+mn-cs"/>
                        </a:rPr>
                        <a:t>(First and second </a:t>
                      </a:r>
                      <a:r>
                        <a:rPr lang="en-US" sz="1800" kern="1200" dirty="0" err="1">
                          <a:solidFill>
                            <a:schemeClr val="dk1"/>
                          </a:solidFill>
                          <a:latin typeface="+mn-lt"/>
                          <a:ea typeface="+mn-ea"/>
                          <a:cs typeface="+mn-cs"/>
                        </a:rPr>
                        <a:t>lumbricals</a:t>
                      </a:r>
                      <a:r>
                        <a:rPr lang="en-US" sz="1800" kern="1200" dirty="0">
                          <a:solidFill>
                            <a:schemeClr val="dk1"/>
                          </a:solidFill>
                          <a:latin typeface="+mn-lt"/>
                          <a:ea typeface="+mn-ea"/>
                          <a:cs typeface="+mn-cs"/>
                        </a:rPr>
                        <a:t>) median nerve</a:t>
                      </a:r>
                    </a:p>
                    <a:p>
                      <a:pPr marL="0" marR="0" algn="l" rtl="0">
                        <a:spcBef>
                          <a:spcPts val="0"/>
                        </a:spcBef>
                        <a:spcAft>
                          <a:spcPts val="0"/>
                        </a:spcAft>
                      </a:pPr>
                      <a:r>
                        <a:rPr lang="en-US" sz="1800" kern="1200" dirty="0">
                          <a:solidFill>
                            <a:schemeClr val="dk1"/>
                          </a:solidFill>
                          <a:latin typeface="+mn-lt"/>
                          <a:ea typeface="+mn-ea"/>
                          <a:cs typeface="+mn-cs"/>
                        </a:rPr>
                        <a:t> (third and fourth) </a:t>
                      </a: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en-US" sz="1800" dirty="0">
                        <a:latin typeface="+mn-lt"/>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Flexion of the proximal phalanges; extension of the middle and distal phalanges</a:t>
                      </a:r>
                      <a:endParaRPr lang="ar-SA" sz="2000" dirty="0"/>
                    </a:p>
                  </a:txBody>
                  <a:tcPr marT="45719" marB="45719"/>
                </a:tc>
                <a:tc>
                  <a:txBody>
                    <a:bodyPr/>
                    <a:lstStyle/>
                    <a:p>
                      <a:pPr algn="ctr" rtl="1"/>
                      <a:r>
                        <a:rPr lang="en-US" sz="1800" kern="1200" dirty="0">
                          <a:solidFill>
                            <a:schemeClr val="dk1"/>
                          </a:solidFill>
                          <a:latin typeface="+mn-lt"/>
                          <a:ea typeface="+mn-ea"/>
                          <a:cs typeface="+mn-cs"/>
                        </a:rPr>
                        <a:t>Dorsal surface (</a:t>
                      </a:r>
                      <a:r>
                        <a:rPr lang="en-US" sz="1800" kern="1200" dirty="0" err="1">
                          <a:solidFill>
                            <a:schemeClr val="dk1"/>
                          </a:solidFill>
                          <a:latin typeface="+mn-lt"/>
                          <a:ea typeface="+mn-ea"/>
                          <a:cs typeface="+mn-cs"/>
                        </a:rPr>
                        <a:t>aponeurosis</a:t>
                      </a:r>
                      <a:r>
                        <a:rPr lang="en-US" sz="1800" kern="1200" dirty="0">
                          <a:solidFill>
                            <a:schemeClr val="dk1"/>
                          </a:solidFill>
                          <a:latin typeface="+mn-lt"/>
                          <a:ea typeface="+mn-ea"/>
                          <a:cs typeface="+mn-cs"/>
                        </a:rPr>
                        <a:t>) of the proximal phalanges of II-V fingers</a:t>
                      </a:r>
                      <a:endParaRPr lang="ar-SA" sz="2000" dirty="0"/>
                    </a:p>
                  </a:txBody>
                  <a:tcPr marT="45719" marB="45719"/>
                </a:tc>
                <a:tc>
                  <a:txBody>
                    <a:bodyPr/>
                    <a:lstStyle/>
                    <a:p>
                      <a:pPr algn="ctr" rtl="1"/>
                      <a:r>
                        <a:rPr lang="en-US" sz="1800" kern="1200" dirty="0">
                          <a:solidFill>
                            <a:schemeClr val="dk1"/>
                          </a:solidFill>
                          <a:latin typeface="+mn-lt"/>
                          <a:ea typeface="+mn-ea"/>
                          <a:cs typeface="+mn-cs"/>
                        </a:rPr>
                        <a:t>Tendons of the deep flexor of fingers</a:t>
                      </a:r>
                      <a:endParaRPr lang="ar-SA" sz="2000" dirty="0"/>
                    </a:p>
                  </a:txBody>
                  <a:tcPr marT="45719" marB="45719"/>
                </a:tc>
                <a:tc>
                  <a:txBody>
                    <a:bodyPr/>
                    <a:lstStyle/>
                    <a:p>
                      <a:pPr algn="ctr" rtl="1"/>
                      <a:r>
                        <a:rPr lang="en-US" sz="1800" kern="1200" dirty="0" err="1">
                          <a:solidFill>
                            <a:schemeClr val="dk1"/>
                          </a:solidFill>
                          <a:latin typeface="+mn-lt"/>
                          <a:ea typeface="+mn-ea"/>
                          <a:cs typeface="+mn-cs"/>
                        </a:rPr>
                        <a:t>Lumbricals</a:t>
                      </a:r>
                      <a:endParaRPr lang="ar-SA" sz="2000" dirty="0"/>
                    </a:p>
                  </a:txBody>
                  <a:tcPr marT="45719" marB="45719"/>
                </a:tc>
                <a:extLst>
                  <a:ext uri="{0D108BD9-81ED-4DB2-BD59-A6C34878D82A}">
                    <a16:rowId xmlns:a16="http://schemas.microsoft.com/office/drawing/2014/main" val="10002"/>
                  </a:ext>
                </a:extLst>
              </a:tr>
              <a:tr h="1912707">
                <a:tc>
                  <a:txBody>
                    <a:bodyPr/>
                    <a:lstStyle/>
                    <a:p>
                      <a:pPr algn="ctr" rtl="1"/>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ar-SA" sz="1800" dirty="0"/>
                    </a:p>
                  </a:txBody>
                  <a:tcPr marT="45719" marB="45719"/>
                </a:tc>
                <a:tc>
                  <a:txBody>
                    <a:bodyPr/>
                    <a:lstStyle/>
                    <a:p>
                      <a:pPr algn="ctr" rtl="1"/>
                      <a:r>
                        <a:rPr lang="en-US" sz="1800" kern="1200" dirty="0">
                          <a:solidFill>
                            <a:schemeClr val="dk1"/>
                          </a:solidFill>
                          <a:latin typeface="+mn-lt"/>
                          <a:ea typeface="+mn-ea"/>
                          <a:cs typeface="+mn-cs"/>
                        </a:rPr>
                        <a:t>Adduction of fingers II, IV and V to the third finger</a:t>
                      </a:r>
                      <a:endParaRPr lang="ar-SA" sz="2000" dirty="0"/>
                    </a:p>
                  </a:txBody>
                  <a:tcPr marT="45719" marB="45719"/>
                </a:tc>
                <a:tc>
                  <a:txBody>
                    <a:bodyPr/>
                    <a:lstStyle/>
                    <a:p>
                      <a:pPr algn="ctr" rtl="1"/>
                      <a:r>
                        <a:rPr lang="en-US" sz="1800" kern="1200" dirty="0">
                          <a:solidFill>
                            <a:schemeClr val="dk1"/>
                          </a:solidFill>
                          <a:latin typeface="+mn-lt"/>
                          <a:ea typeface="+mn-ea"/>
                          <a:cs typeface="+mn-cs"/>
                        </a:rPr>
                        <a:t>Dorsal surface (aponeurosis) of proximal phalanges of fingers II, IV and V</a:t>
                      </a:r>
                      <a:endParaRPr lang="ar-SA" sz="2000" dirty="0"/>
                    </a:p>
                  </a:txBody>
                  <a:tcPr marT="45719" marB="45719"/>
                </a:tc>
                <a:tc>
                  <a:txBody>
                    <a:bodyPr/>
                    <a:lstStyle/>
                    <a:p>
                      <a:pPr algn="ctr" rtl="1"/>
                      <a:r>
                        <a:rPr lang="en-US" sz="1800" kern="1200" dirty="0">
                          <a:solidFill>
                            <a:schemeClr val="dk1"/>
                          </a:solidFill>
                          <a:latin typeface="+mn-lt"/>
                          <a:ea typeface="+mn-ea"/>
                          <a:cs typeface="+mn-cs"/>
                        </a:rPr>
                        <a:t>Medial border of II and lateral borders of IV and V metacarpal bones</a:t>
                      </a:r>
                      <a:endParaRPr lang="ar-SA" sz="2000" dirty="0"/>
                    </a:p>
                  </a:txBody>
                  <a:tcPr marT="45719" marB="45719"/>
                </a:tc>
                <a:tc>
                  <a:txBody>
                    <a:bodyPr/>
                    <a:lstStyle/>
                    <a:p>
                      <a:pPr algn="ctr" rtl="1"/>
                      <a:r>
                        <a:rPr lang="en-US" sz="1800" kern="1200" dirty="0" err="1">
                          <a:solidFill>
                            <a:schemeClr val="dk1"/>
                          </a:solidFill>
                          <a:latin typeface="+mn-lt"/>
                          <a:ea typeface="+mn-ea"/>
                          <a:cs typeface="+mn-cs"/>
                        </a:rPr>
                        <a:t>Palmar</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interossei</a:t>
                      </a:r>
                      <a:endParaRPr lang="ar-SA" sz="2000" dirty="0"/>
                    </a:p>
                  </a:txBody>
                  <a:tcPr marT="45719" marB="45719"/>
                </a:tc>
                <a:extLst>
                  <a:ext uri="{0D108BD9-81ED-4DB2-BD59-A6C34878D82A}">
                    <a16:rowId xmlns:a16="http://schemas.microsoft.com/office/drawing/2014/main" val="10003"/>
                  </a:ext>
                </a:extLst>
              </a:tr>
              <a:tr h="1687272">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ar-SA" sz="1800" dirty="0"/>
                    </a:p>
                    <a:p>
                      <a:pPr marL="0" marR="0" algn="ctr">
                        <a:spcBef>
                          <a:spcPts val="0"/>
                        </a:spcBef>
                        <a:spcAft>
                          <a:spcPts val="0"/>
                        </a:spcAft>
                      </a:pPr>
                      <a:endParaRPr lang="en-US" sz="1800" dirty="0">
                        <a:latin typeface="Times New Roman" panose="02020603050405020304"/>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Abduction of fingers II, IV and V from the third finger</a:t>
                      </a:r>
                      <a:endParaRPr lang="ar-SA" sz="2000" dirty="0"/>
                    </a:p>
                  </a:txBody>
                  <a:tcPr marT="45719" marB="45719"/>
                </a:tc>
                <a:tc>
                  <a:txBody>
                    <a:bodyPr/>
                    <a:lstStyle/>
                    <a:p>
                      <a:pPr algn="ctr" rtl="1"/>
                      <a:r>
                        <a:rPr lang="en-US" sz="1800" kern="1200" dirty="0">
                          <a:solidFill>
                            <a:schemeClr val="dk1"/>
                          </a:solidFill>
                          <a:latin typeface="+mn-lt"/>
                          <a:ea typeface="+mn-ea"/>
                          <a:cs typeface="+mn-cs"/>
                        </a:rPr>
                        <a:t>Dorsal surfaces (</a:t>
                      </a:r>
                      <a:r>
                        <a:rPr lang="en-US" sz="1800" kern="1200" dirty="0" err="1">
                          <a:solidFill>
                            <a:schemeClr val="dk1"/>
                          </a:solidFill>
                          <a:latin typeface="+mn-lt"/>
                          <a:ea typeface="+mn-ea"/>
                          <a:cs typeface="+mn-cs"/>
                        </a:rPr>
                        <a:t>aponeurosis</a:t>
                      </a:r>
                      <a:r>
                        <a:rPr lang="en-US" sz="1800" kern="1200" dirty="0">
                          <a:solidFill>
                            <a:schemeClr val="dk1"/>
                          </a:solidFill>
                          <a:latin typeface="+mn-lt"/>
                          <a:ea typeface="+mn-ea"/>
                          <a:cs typeface="+mn-cs"/>
                        </a:rPr>
                        <a:t>) of proximal phalanges of II-V fingers</a:t>
                      </a:r>
                      <a:endParaRPr lang="ar-SA" sz="2000" dirty="0"/>
                    </a:p>
                  </a:txBody>
                  <a:tcPr marT="45719" marB="45719"/>
                </a:tc>
                <a:tc>
                  <a:txBody>
                    <a:bodyPr/>
                    <a:lstStyle/>
                    <a:p>
                      <a:pPr algn="ctr" rtl="1"/>
                      <a:r>
                        <a:rPr lang="en-US" sz="1800" kern="1200" dirty="0">
                          <a:solidFill>
                            <a:schemeClr val="dk1"/>
                          </a:solidFill>
                          <a:latin typeface="+mn-lt"/>
                          <a:ea typeface="+mn-ea"/>
                          <a:cs typeface="+mn-cs"/>
                        </a:rPr>
                        <a:t>Adjacent surfaces of 1-V metacarpals</a:t>
                      </a:r>
                      <a:endParaRPr lang="ar-SA" sz="2000" dirty="0"/>
                    </a:p>
                  </a:txBody>
                  <a:tcPr marT="45719" marB="45719"/>
                </a:tc>
                <a:tc>
                  <a:txBody>
                    <a:bodyPr/>
                    <a:lstStyle/>
                    <a:p>
                      <a:pPr algn="ctr" rtl="1"/>
                      <a:r>
                        <a:rPr lang="en-US" sz="1800" kern="1200" dirty="0">
                          <a:solidFill>
                            <a:schemeClr val="dk1"/>
                          </a:solidFill>
                          <a:latin typeface="+mn-lt"/>
                          <a:ea typeface="+mn-ea"/>
                          <a:cs typeface="+mn-cs"/>
                        </a:rPr>
                        <a:t>Dorsal </a:t>
                      </a:r>
                      <a:r>
                        <a:rPr lang="en-US" sz="1800" kern="1200" dirty="0" err="1">
                          <a:solidFill>
                            <a:schemeClr val="dk1"/>
                          </a:solidFill>
                          <a:latin typeface="+mn-lt"/>
                          <a:ea typeface="+mn-ea"/>
                          <a:cs typeface="+mn-cs"/>
                        </a:rPr>
                        <a:t>interossei</a:t>
                      </a:r>
                      <a:endParaRPr lang="ar-SA" sz="2000" dirty="0"/>
                    </a:p>
                  </a:txBody>
                  <a:tcPr marT="45719" marB="45719"/>
                </a:tc>
                <a:extLst>
                  <a:ext uri="{0D108BD9-81ED-4DB2-BD59-A6C34878D82A}">
                    <a16:rowId xmlns:a16="http://schemas.microsoft.com/office/drawing/2014/main" val="10004"/>
                  </a:ext>
                </a:extLst>
              </a:tr>
            </a:tbl>
          </a:graphicData>
        </a:graphic>
      </p:graphicFrame>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215635-19DB-4E81-985B-A8B7B64DC336}"/>
              </a:ext>
            </a:extLst>
          </p:cNvPr>
          <p:cNvSpPr>
            <a:spLocks noGrp="1"/>
          </p:cNvSpPr>
          <p:nvPr>
            <p:ph type="title"/>
          </p:nvPr>
        </p:nvSpPr>
        <p:spPr>
          <a:xfrm>
            <a:off x="1981200" y="274638"/>
            <a:ext cx="8229600" cy="1011237"/>
          </a:xfrm>
        </p:spPr>
        <p:txBody>
          <a:bodyPr/>
          <a:lstStyle/>
          <a:p>
            <a:pPr algn="l">
              <a:defRPr/>
            </a:pPr>
            <a:r>
              <a:rPr lang="en-US" b="1" noProof="1">
                <a:effectLst>
                  <a:outerShdw blurRad="38100" dist="38100" dir="2700000" algn="tl">
                    <a:srgbClr val="000000">
                      <a:alpha val="43137"/>
                    </a:srgbClr>
                  </a:outerShdw>
                </a:effectLst>
                <a:latin typeface="+mj-lt"/>
              </a:rPr>
              <a:t>Nerve Supply</a:t>
            </a:r>
          </a:p>
        </p:txBody>
      </p:sp>
      <p:sp>
        <p:nvSpPr>
          <p:cNvPr id="23555" name="عنصر نائب للمحتوى 2">
            <a:extLst>
              <a:ext uri="{FF2B5EF4-FFF2-40B4-BE49-F238E27FC236}">
                <a16:creationId xmlns:a16="http://schemas.microsoft.com/office/drawing/2014/main" id="{42D4D816-A3E6-4724-8F8C-63CC64A9730A}"/>
              </a:ext>
            </a:extLst>
          </p:cNvPr>
          <p:cNvSpPr>
            <a:spLocks noGrp="1" noChangeArrowheads="1"/>
          </p:cNvSpPr>
          <p:nvPr>
            <p:ph idx="1"/>
          </p:nvPr>
        </p:nvSpPr>
        <p:spPr/>
        <p:txBody>
          <a:bodyPr/>
          <a:lstStyle/>
          <a:p>
            <a:endParaRPr lang="en-US" altLang="zh-CN">
              <a:cs typeface="Arial" panose="020B0604020202020204" pitchFamily="34" charset="0"/>
            </a:endParaRPr>
          </a:p>
        </p:txBody>
      </p:sp>
      <p:pic>
        <p:nvPicPr>
          <p:cNvPr id="23556" name="Picture 2">
            <a:extLst>
              <a:ext uri="{FF2B5EF4-FFF2-40B4-BE49-F238E27FC236}">
                <a16:creationId xmlns:a16="http://schemas.microsoft.com/office/drawing/2014/main" id="{DBD2F1A4-21A8-4315-8CD2-AE3C087D2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1357313"/>
            <a:ext cx="8242300"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a:extLst>
              <a:ext uri="{FF2B5EF4-FFF2-40B4-BE49-F238E27FC236}">
                <a16:creationId xmlns:a16="http://schemas.microsoft.com/office/drawing/2014/main" id="{7FEE728A-ECFF-4965-909E-830D4617A856}"/>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24579" name="عنصر نائب للمحتوى 2">
            <a:extLst>
              <a:ext uri="{FF2B5EF4-FFF2-40B4-BE49-F238E27FC236}">
                <a16:creationId xmlns:a16="http://schemas.microsoft.com/office/drawing/2014/main" id="{65DFA76A-266C-4741-AEA8-38BC7E4954C1}"/>
              </a:ext>
            </a:extLst>
          </p:cNvPr>
          <p:cNvSpPr>
            <a:spLocks noGrp="1" noChangeArrowheads="1"/>
          </p:cNvSpPr>
          <p:nvPr>
            <p:ph idx="1"/>
          </p:nvPr>
        </p:nvSpPr>
        <p:spPr/>
        <p:txBody>
          <a:bodyPr/>
          <a:lstStyle/>
          <a:p>
            <a:endParaRPr lang="en-US" altLang="zh-CN">
              <a:cs typeface="Arial" panose="020B0604020202020204" pitchFamily="34" charset="0"/>
            </a:endParaRPr>
          </a:p>
        </p:txBody>
      </p:sp>
      <p:pic>
        <p:nvPicPr>
          <p:cNvPr id="24580" name="Content Placeholder 4">
            <a:extLst>
              <a:ext uri="{FF2B5EF4-FFF2-40B4-BE49-F238E27FC236}">
                <a16:creationId xmlns:a16="http://schemas.microsoft.com/office/drawing/2014/main" id="{9886EA7B-48B0-40AC-9009-D52651CF2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0"/>
            <a:ext cx="9680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2F29FA-BAA1-4328-9558-48CC5ACFD184}"/>
              </a:ext>
            </a:extLst>
          </p:cNvPr>
          <p:cNvSpPr>
            <a:spLocks noGrp="1"/>
          </p:cNvSpPr>
          <p:nvPr>
            <p:ph type="title"/>
          </p:nvPr>
        </p:nvSpPr>
        <p:spPr/>
        <p:txBody>
          <a:bodyPr/>
          <a:lstStyle/>
          <a:p>
            <a:pPr algn="l">
              <a:defRPr/>
            </a:pPr>
            <a:r>
              <a:rPr lang="en-US" b="1" noProof="1">
                <a:effectLst>
                  <a:outerShdw blurRad="38100" dist="38100" dir="2700000" algn="tl">
                    <a:srgbClr val="000000">
                      <a:alpha val="43137"/>
                    </a:srgbClr>
                  </a:outerShdw>
                </a:effectLst>
                <a:latin typeface="+mj-lt"/>
              </a:rPr>
              <a:t>Blood Supply</a:t>
            </a:r>
          </a:p>
        </p:txBody>
      </p:sp>
      <p:sp>
        <p:nvSpPr>
          <p:cNvPr id="25603" name="عنصر نائب للمحتوى 2">
            <a:extLst>
              <a:ext uri="{FF2B5EF4-FFF2-40B4-BE49-F238E27FC236}">
                <a16:creationId xmlns:a16="http://schemas.microsoft.com/office/drawing/2014/main" id="{E4C68DF6-8C80-4D5B-B722-F1E937AE1538}"/>
              </a:ext>
            </a:extLst>
          </p:cNvPr>
          <p:cNvSpPr>
            <a:spLocks noGrp="1" noChangeArrowheads="1"/>
          </p:cNvSpPr>
          <p:nvPr>
            <p:ph idx="1"/>
          </p:nvPr>
        </p:nvSpPr>
        <p:spPr/>
        <p:txBody>
          <a:bodyPr/>
          <a:lstStyle/>
          <a:p>
            <a:endParaRPr lang="en-US" altLang="zh-CN">
              <a:cs typeface="Arial" panose="020B0604020202020204" pitchFamily="34" charset="0"/>
            </a:endParaRPr>
          </a:p>
        </p:txBody>
      </p:sp>
      <p:pic>
        <p:nvPicPr>
          <p:cNvPr id="25604" name="Picture 2" descr="http://upload.orthobullets.com/topic/6007/images/arches.jpg">
            <a:extLst>
              <a:ext uri="{FF2B5EF4-FFF2-40B4-BE49-F238E27FC236}">
                <a16:creationId xmlns:a16="http://schemas.microsoft.com/office/drawing/2014/main" id="{F5BFDA21-10FB-48D8-9C3C-C81E589E2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75" y="1143000"/>
            <a:ext cx="51435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a:extLst>
              <a:ext uri="{FF2B5EF4-FFF2-40B4-BE49-F238E27FC236}">
                <a16:creationId xmlns:a16="http://schemas.microsoft.com/office/drawing/2014/main" id="{55507411-97D0-4D39-BDB2-05989FB214CB}"/>
              </a:ext>
            </a:extLst>
          </p:cNvPr>
          <p:cNvSpPr>
            <a:spLocks noGrp="1" noChangeArrowheads="1"/>
          </p:cNvSpPr>
          <p:nvPr>
            <p:ph type="title"/>
          </p:nvPr>
        </p:nvSpPr>
        <p:spPr>
          <a:xfrm>
            <a:off x="1981200" y="274638"/>
            <a:ext cx="8229600" cy="796925"/>
          </a:xfrm>
        </p:spPr>
        <p:txBody>
          <a:bodyPr/>
          <a:lstStyle/>
          <a:p>
            <a:pPr algn="l"/>
            <a:r>
              <a:rPr lang="en-US" altLang="zh-CN" b="1">
                <a:cs typeface="Times New Roman" panose="02020603050405020304" pitchFamily="18" charset="0"/>
              </a:rPr>
              <a:t>Compartment of the hand</a:t>
            </a:r>
          </a:p>
        </p:txBody>
      </p:sp>
      <p:pic>
        <p:nvPicPr>
          <p:cNvPr id="27651" name="عنصر نائب للمحتوى 5" descr="klj.PNG">
            <a:extLst>
              <a:ext uri="{FF2B5EF4-FFF2-40B4-BE49-F238E27FC236}">
                <a16:creationId xmlns:a16="http://schemas.microsoft.com/office/drawing/2014/main" id="{59904DE5-C656-4B68-BD8B-1ED2563C87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8250" y="1000125"/>
            <a:ext cx="9715500" cy="5643563"/>
          </a:xfrm>
        </p:spPr>
      </p:pic>
      <p:sp>
        <p:nvSpPr>
          <p:cNvPr id="27652" name="AutoShape 2" descr="http://upload.orthobullets.com/topic/6006/images/wrist_compartments1500.jpg">
            <a:extLst>
              <a:ext uri="{FF2B5EF4-FFF2-40B4-BE49-F238E27FC236}">
                <a16:creationId xmlns:a16="http://schemas.microsoft.com/office/drawing/2014/main" id="{7BF9CC1F-ACDE-4F9F-82B1-464956C7E55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zh-CN"/>
          </a:p>
        </p:txBody>
      </p:sp>
      <p:sp>
        <p:nvSpPr>
          <p:cNvPr id="27653" name="AutoShape 4" descr="http://upload.orthobullets.com/topic/6006/images/wrist_compartments1500.jpg">
            <a:extLst>
              <a:ext uri="{FF2B5EF4-FFF2-40B4-BE49-F238E27FC236}">
                <a16:creationId xmlns:a16="http://schemas.microsoft.com/office/drawing/2014/main" id="{AAF259D3-6D4B-40E3-A2F2-2EE5893C05D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zh-CN"/>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وان 1">
            <a:extLst>
              <a:ext uri="{FF2B5EF4-FFF2-40B4-BE49-F238E27FC236}">
                <a16:creationId xmlns:a16="http://schemas.microsoft.com/office/drawing/2014/main" id="{38AC2222-1E87-4AF0-AFF9-C02ECE55C55E}"/>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28675" name="عنصر نائب للمحتوى 2">
            <a:extLst>
              <a:ext uri="{FF2B5EF4-FFF2-40B4-BE49-F238E27FC236}">
                <a16:creationId xmlns:a16="http://schemas.microsoft.com/office/drawing/2014/main" id="{97432398-9830-4A9D-8C52-C89EBAC4A0BB}"/>
              </a:ext>
            </a:extLst>
          </p:cNvPr>
          <p:cNvSpPr>
            <a:spLocks noGrp="1" noChangeArrowheads="1"/>
          </p:cNvSpPr>
          <p:nvPr>
            <p:ph idx="1"/>
          </p:nvPr>
        </p:nvSpPr>
        <p:spPr/>
        <p:txBody>
          <a:bodyPr/>
          <a:lstStyle/>
          <a:p>
            <a:endParaRPr lang="en-US" altLang="zh-CN">
              <a:cs typeface="Arial" panose="020B0604020202020204" pitchFamily="34" charset="0"/>
            </a:endParaRPr>
          </a:p>
        </p:txBody>
      </p:sp>
      <p:sp>
        <p:nvSpPr>
          <p:cNvPr id="28676" name="AutoShape 2" descr="http://upload.orthobullets.com/question/3522/images/extensor%20cpts2.jpg">
            <a:extLst>
              <a:ext uri="{FF2B5EF4-FFF2-40B4-BE49-F238E27FC236}">
                <a16:creationId xmlns:a16="http://schemas.microsoft.com/office/drawing/2014/main" id="{DB05B499-DB45-4560-9046-6072CC738C4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zh-CN"/>
          </a:p>
        </p:txBody>
      </p:sp>
      <p:pic>
        <p:nvPicPr>
          <p:cNvPr id="28677" name="Picture 4" descr="http://upload.orthobullets.com/question/3522/images/extensor%20cpts2.jpg">
            <a:extLst>
              <a:ext uri="{FF2B5EF4-FFF2-40B4-BE49-F238E27FC236}">
                <a16:creationId xmlns:a16="http://schemas.microsoft.com/office/drawing/2014/main" id="{CD00841B-397F-439F-A90F-4C59B4CE3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85813"/>
            <a:ext cx="91249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3">
            <a:extLst>
              <a:ext uri="{FF2B5EF4-FFF2-40B4-BE49-F238E27FC236}">
                <a16:creationId xmlns:a16="http://schemas.microsoft.com/office/drawing/2014/main" id="{58425C16-4C4F-4992-AEC6-5428FB1B1308}"/>
              </a:ext>
            </a:extLst>
          </p:cNvPr>
          <p:cNvSpPr>
            <a:spLocks noGrp="1" noChangeArrowheads="1"/>
          </p:cNvSpPr>
          <p:nvPr>
            <p:ph type="ctrTitle"/>
          </p:nvPr>
        </p:nvSpPr>
        <p:spPr>
          <a:xfrm>
            <a:off x="1020763" y="1560513"/>
            <a:ext cx="10058400" cy="2112962"/>
          </a:xfrm>
        </p:spPr>
        <p:txBody>
          <a:bodyPr/>
          <a:lstStyle/>
          <a:p>
            <a:pPr eaLnBrk="1" hangingPunct="1"/>
            <a:r>
              <a:rPr lang="en-US" altLang="zh-CN" b="1">
                <a:solidFill>
                  <a:srgbClr val="B24D1D"/>
                </a:solidFill>
                <a:latin typeface="Aharoni" panose="02010803020104030203" pitchFamily="2" charset="-79"/>
                <a:cs typeface="Times New Roman" panose="02020603050405020304" pitchFamily="18" charset="0"/>
              </a:rPr>
              <a:t>Hand infections</a:t>
            </a:r>
            <a:endParaRPr lang="en-US" altLang="en-US" b="1">
              <a:solidFill>
                <a:srgbClr val="B24D1D"/>
              </a:solidFill>
              <a:latin typeface="Aharoni" panose="02010803020104030203" pitchFamily="2" charset="-79"/>
              <a:cs typeface="Times New Roman" panose="02020603050405020304" pitchFamily="18" charset="0"/>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وان 1">
            <a:extLst>
              <a:ext uri="{FF2B5EF4-FFF2-40B4-BE49-F238E27FC236}">
                <a16:creationId xmlns:a16="http://schemas.microsoft.com/office/drawing/2014/main" id="{CAB34567-A9F2-4A3B-AEDF-2360B60DD3E9}"/>
              </a:ext>
            </a:extLst>
          </p:cNvPr>
          <p:cNvSpPr>
            <a:spLocks noGrp="1" noChangeArrowheads="1"/>
          </p:cNvSpPr>
          <p:nvPr>
            <p:ph type="title"/>
          </p:nvPr>
        </p:nvSpPr>
        <p:spPr>
          <a:xfrm>
            <a:off x="742950" y="363538"/>
            <a:ext cx="10768013" cy="1608137"/>
          </a:xfrm>
        </p:spPr>
        <p:txBody>
          <a:bodyPr/>
          <a:lstStyle/>
          <a:p>
            <a:pPr eaLnBrk="1" hangingPunct="1"/>
            <a:r>
              <a:rPr lang="en-US" altLang="zh-CN" sz="4000">
                <a:cs typeface="Times New Roman" panose="02020603050405020304" pitchFamily="18" charset="0"/>
              </a:rPr>
              <a:t>Infection of the hand is frequently limited to one of several well-defined compartments:</a:t>
            </a:r>
            <a:br>
              <a:rPr lang="en-US" altLang="zh-CN" sz="4000">
                <a:cs typeface="Times New Roman" panose="02020603050405020304" pitchFamily="18" charset="0"/>
              </a:rPr>
            </a:br>
            <a:endParaRPr lang="en-US" altLang="en-US" sz="4000">
              <a:cs typeface="Times New Roman" panose="02020603050405020304" pitchFamily="18" charset="0"/>
            </a:endParaRPr>
          </a:p>
        </p:txBody>
      </p:sp>
      <p:sp>
        <p:nvSpPr>
          <p:cNvPr id="30723" name="عنصر نائب للمحتوى 2">
            <a:extLst>
              <a:ext uri="{FF2B5EF4-FFF2-40B4-BE49-F238E27FC236}">
                <a16:creationId xmlns:a16="http://schemas.microsoft.com/office/drawing/2014/main" id="{393D21EC-93E7-45A2-8BFC-143193FBB728}"/>
              </a:ext>
            </a:extLst>
          </p:cNvPr>
          <p:cNvSpPr>
            <a:spLocks noGrp="1" noChangeArrowheads="1"/>
          </p:cNvSpPr>
          <p:nvPr>
            <p:ph idx="1"/>
          </p:nvPr>
        </p:nvSpPr>
        <p:spPr>
          <a:xfrm>
            <a:off x="1096963" y="1971675"/>
            <a:ext cx="10058400" cy="4024313"/>
          </a:xfrm>
        </p:spPr>
        <p:txBody>
          <a:bodyPr/>
          <a:lstStyle/>
          <a:p>
            <a:pPr marL="617538" indent="-571500" eaLnBrk="1" hangingPunct="1">
              <a:buClr>
                <a:srgbClr val="E36406"/>
              </a:buClr>
              <a:buFont typeface="Wingdings" panose="05000000000000000000" pitchFamily="2" charset="2"/>
              <a:buChar char="Ø"/>
            </a:pPr>
            <a:r>
              <a:rPr lang="en-US" altLang="zh-CN" sz="2800">
                <a:solidFill>
                  <a:srgbClr val="210F17"/>
                </a:solidFill>
                <a:latin typeface="Times New Roman" panose="02020603050405020304" pitchFamily="18" charset="0"/>
                <a:cs typeface="Arial" panose="020B0604020202020204" pitchFamily="34" charset="0"/>
              </a:rPr>
              <a:t>Under nailfold (paronychia).</a:t>
            </a:r>
          </a:p>
          <a:p>
            <a:pPr marL="617538" indent="-571500" eaLnBrk="1" hangingPunct="1">
              <a:buClr>
                <a:srgbClr val="E36406"/>
              </a:buClr>
              <a:buFont typeface="Wingdings" panose="05000000000000000000" pitchFamily="2" charset="2"/>
              <a:buChar char="Ø"/>
            </a:pPr>
            <a:r>
              <a:rPr lang="en-US" altLang="zh-CN" sz="2800">
                <a:solidFill>
                  <a:srgbClr val="210F17"/>
                </a:solidFill>
                <a:latin typeface="Times New Roman" panose="02020603050405020304" pitchFamily="18" charset="0"/>
                <a:cs typeface="Arial" panose="020B0604020202020204" pitchFamily="34" charset="0"/>
              </a:rPr>
              <a:t>  Pulp space (whitlow or felon).</a:t>
            </a:r>
          </a:p>
          <a:p>
            <a:pPr marL="617538" indent="-571500" eaLnBrk="1" hangingPunct="1">
              <a:buClr>
                <a:srgbClr val="E36406"/>
              </a:buClr>
              <a:buFont typeface="Wingdings" panose="05000000000000000000" pitchFamily="2" charset="2"/>
              <a:buChar char="Ø"/>
            </a:pPr>
            <a:r>
              <a:rPr lang="en-US" altLang="zh-CN" sz="2800">
                <a:solidFill>
                  <a:srgbClr val="210F17"/>
                </a:solidFill>
                <a:latin typeface="Times New Roman" panose="02020603050405020304" pitchFamily="18" charset="0"/>
                <a:cs typeface="Arial" panose="020B0604020202020204" pitchFamily="34" charset="0"/>
              </a:rPr>
              <a:t>  Subcutaneous tissue.</a:t>
            </a:r>
          </a:p>
          <a:p>
            <a:pPr marL="617538" indent="-571500" eaLnBrk="1" hangingPunct="1">
              <a:buClr>
                <a:srgbClr val="E36406"/>
              </a:buClr>
              <a:buFont typeface="Wingdings" panose="05000000000000000000" pitchFamily="2" charset="2"/>
              <a:buChar char="Ø"/>
            </a:pPr>
            <a:r>
              <a:rPr lang="en-US" altLang="zh-CN" sz="2800">
                <a:solidFill>
                  <a:srgbClr val="210F17"/>
                </a:solidFill>
                <a:latin typeface="Times New Roman" panose="02020603050405020304" pitchFamily="18" charset="0"/>
                <a:cs typeface="Arial" panose="020B0604020202020204" pitchFamily="34" charset="0"/>
              </a:rPr>
              <a:t>  Tendon sheath.</a:t>
            </a:r>
          </a:p>
          <a:p>
            <a:pPr marL="617538" indent="-571500" eaLnBrk="1" hangingPunct="1">
              <a:buClr>
                <a:srgbClr val="E36406"/>
              </a:buClr>
              <a:buFont typeface="Wingdings" panose="05000000000000000000" pitchFamily="2" charset="2"/>
              <a:buChar char="Ø"/>
            </a:pPr>
            <a:r>
              <a:rPr lang="en-US" altLang="zh-CN" sz="2800">
                <a:solidFill>
                  <a:srgbClr val="210F17"/>
                </a:solidFill>
                <a:latin typeface="Times New Roman" panose="02020603050405020304" pitchFamily="18" charset="0"/>
                <a:cs typeface="Arial" panose="020B0604020202020204" pitchFamily="34" charset="0"/>
              </a:rPr>
              <a:t>  One of the deep fascial space or a joint</a:t>
            </a:r>
          </a:p>
          <a:p>
            <a:pPr marL="617538" indent="-571500" eaLnBrk="1" hangingPunct="1">
              <a:buClr>
                <a:srgbClr val="E36406"/>
              </a:buClr>
              <a:buFont typeface="Wingdings" panose="05000000000000000000" pitchFamily="2" charset="2"/>
              <a:buChar char="v"/>
            </a:pPr>
            <a:r>
              <a:rPr lang="en-US" altLang="zh-CN" sz="2800">
                <a:solidFill>
                  <a:srgbClr val="210F17"/>
                </a:solidFill>
                <a:cs typeface="Arial" panose="020B0604020202020204" pitchFamily="34" charset="0"/>
              </a:rPr>
              <a:t>Usually the cause is </a:t>
            </a:r>
            <a:r>
              <a:rPr lang="en-US" altLang="zh-CN" sz="2800" b="1">
                <a:solidFill>
                  <a:srgbClr val="210F17"/>
                </a:solidFill>
                <a:latin typeface="Calibri" panose="020F0502020204030204" pitchFamily="34" charset="0"/>
                <a:cs typeface="Arial" panose="020B0604020202020204" pitchFamily="34" charset="0"/>
              </a:rPr>
              <a:t>a</a:t>
            </a:r>
            <a:r>
              <a:rPr lang="en-US" altLang="zh-CN" sz="2800" b="1">
                <a:solidFill>
                  <a:srgbClr val="210F17"/>
                </a:solidFill>
                <a:latin typeface="Aharoni" panose="02010803020104030203" pitchFamily="2" charset="-79"/>
                <a:cs typeface="Arial" panose="020B0604020202020204" pitchFamily="34" charset="0"/>
              </a:rPr>
              <a:t> </a:t>
            </a:r>
            <a:r>
              <a:rPr lang="en-US" altLang="zh-CN" b="1" u="sng">
                <a:solidFill>
                  <a:srgbClr val="7030A0"/>
                </a:solidFill>
                <a:latin typeface="Aharoni" panose="02010803020104030203" pitchFamily="2" charset="-79"/>
                <a:cs typeface="Arial" panose="020B0604020202020204" pitchFamily="34" charset="0"/>
              </a:rPr>
              <a:t>Staphylococcus</a:t>
            </a:r>
            <a:r>
              <a:rPr lang="en-US" altLang="zh-CN" sz="2800" b="1">
                <a:solidFill>
                  <a:srgbClr val="7030A0"/>
                </a:solidFill>
                <a:latin typeface="Aharoni" panose="02010803020104030203" pitchFamily="2" charset="-79"/>
                <a:cs typeface="Arial" panose="020B0604020202020204" pitchFamily="34" charset="0"/>
              </a:rPr>
              <a:t> *</a:t>
            </a:r>
          </a:p>
          <a:p>
            <a:pPr marL="617538" indent="-571500" eaLnBrk="1" hangingPunct="1">
              <a:buClr>
                <a:srgbClr val="E36406"/>
              </a:buClr>
              <a:buFont typeface="Arial" panose="020B0604020202020204" pitchFamily="34" charset="0"/>
              <a:buNone/>
            </a:pPr>
            <a:endParaRPr lang="en-US" altLang="en-US" sz="2800">
              <a:cs typeface="Arial" panose="020B0604020202020204" pitchFamily="34" charset="0"/>
            </a:endParaRPr>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a:extLst>
              <a:ext uri="{FF2B5EF4-FFF2-40B4-BE49-F238E27FC236}">
                <a16:creationId xmlns:a16="http://schemas.microsoft.com/office/drawing/2014/main" id="{239FDADB-C8C2-4CDB-988E-735EC7D97260}"/>
              </a:ext>
            </a:extLst>
          </p:cNvPr>
          <p:cNvSpPr>
            <a:spLocks noGrp="1" noChangeArrowheads="1"/>
          </p:cNvSpPr>
          <p:nvPr>
            <p:ph type="title"/>
          </p:nvPr>
        </p:nvSpPr>
        <p:spPr>
          <a:xfrm>
            <a:off x="1223963" y="349250"/>
            <a:ext cx="10058400" cy="1085850"/>
          </a:xfrm>
        </p:spPr>
        <p:txBody>
          <a:bodyPr/>
          <a:lstStyle/>
          <a:p>
            <a:pPr eaLnBrk="1" hangingPunct="1"/>
            <a:r>
              <a:rPr lang="en-US" altLang="zh-CN" sz="9600" b="1">
                <a:solidFill>
                  <a:srgbClr val="FCBB8B"/>
                </a:solidFill>
                <a:latin typeface="Century Gothic" panose="020B0502020202020204" pitchFamily="34" charset="0"/>
                <a:cs typeface="Times New Roman" panose="02020603050405020304" pitchFamily="18" charset="0"/>
              </a:rPr>
              <a:t>Pathology  </a:t>
            </a:r>
            <a:endParaRPr lang="en-US" altLang="en-US" sz="9600" b="1">
              <a:solidFill>
                <a:srgbClr val="FCBB8B"/>
              </a:solidFill>
              <a:latin typeface="Century Gothic" panose="020B0502020202020204" pitchFamily="34" charset="0"/>
              <a:cs typeface="Times New Roman" panose="02020603050405020304" pitchFamily="18" charset="0"/>
            </a:endParaRPr>
          </a:p>
        </p:txBody>
      </p:sp>
      <p:sp>
        <p:nvSpPr>
          <p:cNvPr id="32771" name="عنصر نائب للمحتوى 2">
            <a:extLst>
              <a:ext uri="{FF2B5EF4-FFF2-40B4-BE49-F238E27FC236}">
                <a16:creationId xmlns:a16="http://schemas.microsoft.com/office/drawing/2014/main" id="{B33F2136-4BED-41A5-93A3-1AC1EF8820F6}"/>
              </a:ext>
            </a:extLst>
          </p:cNvPr>
          <p:cNvSpPr>
            <a:spLocks noGrp="1" noChangeArrowheads="1"/>
          </p:cNvSpPr>
          <p:nvPr>
            <p:ph idx="1"/>
          </p:nvPr>
        </p:nvSpPr>
        <p:spPr>
          <a:xfrm>
            <a:off x="430213" y="1847850"/>
            <a:ext cx="11541125" cy="4616450"/>
          </a:xfrm>
        </p:spPr>
        <p:txBody>
          <a:bodyPr/>
          <a:lstStyle/>
          <a:p>
            <a:pPr eaLnBrk="1" hangingPunct="1">
              <a:lnSpc>
                <a:spcPct val="90000"/>
              </a:lnSpc>
            </a:pPr>
            <a:r>
              <a:rPr lang="en-US" altLang="zh-CN" sz="3000">
                <a:cs typeface="Arial" panose="020B0604020202020204" pitchFamily="34" charset="0"/>
              </a:rPr>
              <a:t>The response to infection is an </a:t>
            </a:r>
            <a:r>
              <a:rPr lang="en-US" altLang="zh-CN" sz="3000" b="1" u="sng">
                <a:solidFill>
                  <a:srgbClr val="8A2E4E"/>
                </a:solidFill>
                <a:cs typeface="Arial" panose="020B0604020202020204" pitchFamily="34" charset="0"/>
              </a:rPr>
              <a:t>acute inflammatory </a:t>
            </a:r>
            <a:r>
              <a:rPr lang="en-US" altLang="zh-CN" sz="3000">
                <a:cs typeface="Arial" panose="020B0604020202020204" pitchFamily="34" charset="0"/>
              </a:rPr>
              <a:t>reaction with </a:t>
            </a:r>
            <a:r>
              <a:rPr lang="en-US" altLang="zh-CN" sz="3000" b="1" u="sng">
                <a:solidFill>
                  <a:srgbClr val="8A2E4E"/>
                </a:solidFill>
                <a:cs typeface="Arial" panose="020B0604020202020204" pitchFamily="34" charset="0"/>
              </a:rPr>
              <a:t>edema</a:t>
            </a:r>
            <a:r>
              <a:rPr lang="en-US" altLang="zh-CN" sz="3000" u="sng">
                <a:solidFill>
                  <a:srgbClr val="8A2E4E"/>
                </a:solidFill>
                <a:cs typeface="Arial" panose="020B0604020202020204" pitchFamily="34" charset="0"/>
              </a:rPr>
              <a:t>, </a:t>
            </a:r>
            <a:r>
              <a:rPr lang="en-US" altLang="zh-CN" sz="3000" b="1" u="sng">
                <a:solidFill>
                  <a:srgbClr val="8A2E4E"/>
                </a:solidFill>
                <a:cs typeface="Arial" panose="020B0604020202020204" pitchFamily="34" charset="0"/>
              </a:rPr>
              <a:t>suppuration</a:t>
            </a:r>
            <a:r>
              <a:rPr lang="en-US" altLang="zh-CN" sz="3000" u="sng">
                <a:solidFill>
                  <a:srgbClr val="8A2E4E"/>
                </a:solidFill>
                <a:cs typeface="Arial" panose="020B0604020202020204" pitchFamily="34" charset="0"/>
              </a:rPr>
              <a:t> </a:t>
            </a:r>
            <a:r>
              <a:rPr lang="en-US" altLang="zh-CN" sz="3000">
                <a:solidFill>
                  <a:srgbClr val="0D0D0D"/>
                </a:solidFill>
                <a:cs typeface="Arial" panose="020B0604020202020204" pitchFamily="34" charset="0"/>
              </a:rPr>
              <a:t>and</a:t>
            </a:r>
            <a:r>
              <a:rPr lang="en-US" altLang="zh-CN" sz="3000" u="sng">
                <a:solidFill>
                  <a:srgbClr val="8A2E4E"/>
                </a:solidFill>
                <a:cs typeface="Arial" panose="020B0604020202020204" pitchFamily="34" charset="0"/>
              </a:rPr>
              <a:t> </a:t>
            </a:r>
            <a:r>
              <a:rPr lang="en-US" altLang="zh-CN" sz="3000" b="1" u="sng">
                <a:solidFill>
                  <a:srgbClr val="8A2E4E"/>
                </a:solidFill>
                <a:cs typeface="Arial" panose="020B0604020202020204" pitchFamily="34" charset="0"/>
              </a:rPr>
              <a:t>increased tissue tension</a:t>
            </a:r>
            <a:r>
              <a:rPr lang="en-US" altLang="zh-CN" sz="3000" u="sng">
                <a:solidFill>
                  <a:srgbClr val="8A2E4E"/>
                </a:solidFill>
                <a:cs typeface="Arial" panose="020B0604020202020204" pitchFamily="34" charset="0"/>
              </a:rPr>
              <a:t>. </a:t>
            </a:r>
          </a:p>
          <a:p>
            <a:pPr eaLnBrk="1" hangingPunct="1">
              <a:lnSpc>
                <a:spcPct val="90000"/>
              </a:lnSpc>
            </a:pPr>
            <a:r>
              <a:rPr lang="en-US" altLang="zh-CN" sz="3000">
                <a:cs typeface="Arial" panose="020B0604020202020204" pitchFamily="34" charset="0"/>
              </a:rPr>
              <a:t>In closed tissue compartments (e.g. the pulp space or tendon sheath) </a:t>
            </a:r>
            <a:r>
              <a:rPr lang="en-US" altLang="zh-CN" sz="3000" b="1" u="sng">
                <a:cs typeface="Arial" panose="020B0604020202020204" pitchFamily="34" charset="0"/>
              </a:rPr>
              <a:t>pressures may rise </a:t>
            </a:r>
            <a:r>
              <a:rPr lang="en-US" altLang="zh-CN" sz="3000">
                <a:cs typeface="Arial" panose="020B0604020202020204" pitchFamily="34" charset="0"/>
              </a:rPr>
              <a:t>to levels where </a:t>
            </a:r>
            <a:r>
              <a:rPr lang="en-US" altLang="zh-CN" sz="3000" b="1" u="sng">
                <a:cs typeface="Arial" panose="020B0604020202020204" pitchFamily="34" charset="0"/>
              </a:rPr>
              <a:t>the local blood supply </a:t>
            </a:r>
            <a:r>
              <a:rPr lang="en-US" altLang="zh-CN" sz="3000">
                <a:cs typeface="Arial" panose="020B0604020202020204" pitchFamily="34" charset="0"/>
              </a:rPr>
              <a:t>is threatened, with the risk of tissue </a:t>
            </a:r>
            <a:r>
              <a:rPr lang="en-US" altLang="zh-CN" sz="3000" b="1" u="sng">
                <a:cs typeface="Arial" panose="020B0604020202020204" pitchFamily="34" charset="0"/>
              </a:rPr>
              <a:t>necrosis</a:t>
            </a:r>
            <a:r>
              <a:rPr lang="en-US" altLang="zh-CN" sz="3000">
                <a:cs typeface="Arial" panose="020B0604020202020204" pitchFamily="34" charset="0"/>
              </a:rPr>
              <a:t>.</a:t>
            </a:r>
          </a:p>
          <a:p>
            <a:pPr eaLnBrk="1" hangingPunct="1">
              <a:lnSpc>
                <a:spcPct val="90000"/>
              </a:lnSpc>
              <a:buClr>
                <a:srgbClr val="92D050"/>
              </a:buClr>
              <a:buFont typeface="Calibri" panose="020F0502020204030204" pitchFamily="34" charset="0"/>
              <a:buChar char="Ϟ"/>
            </a:pPr>
            <a:r>
              <a:rPr lang="en-US" altLang="zh-CN" sz="3000">
                <a:cs typeface="Arial" panose="020B0604020202020204" pitchFamily="34" charset="0"/>
              </a:rPr>
              <a:t> </a:t>
            </a:r>
            <a:r>
              <a:rPr lang="en-US" altLang="zh-CN" sz="3600">
                <a:cs typeface="Arial" panose="020B0604020202020204" pitchFamily="34" charset="0"/>
              </a:rPr>
              <a:t>In </a:t>
            </a:r>
            <a:r>
              <a:rPr lang="en-US" altLang="zh-CN" sz="3600" b="1">
                <a:cs typeface="Arial" panose="020B0604020202020204" pitchFamily="34" charset="0"/>
              </a:rPr>
              <a:t>neglected cases </a:t>
            </a:r>
            <a:r>
              <a:rPr lang="en-US" altLang="zh-CN" sz="3000">
                <a:cs typeface="Arial" panose="020B0604020202020204" pitchFamily="34" charset="0"/>
              </a:rPr>
              <a:t>infection  can </a:t>
            </a:r>
            <a:r>
              <a:rPr lang="en-US" altLang="zh-CN" sz="3000" b="1">
                <a:solidFill>
                  <a:srgbClr val="B24D1D"/>
                </a:solidFill>
                <a:cs typeface="Arial" panose="020B0604020202020204" pitchFamily="34" charset="0"/>
              </a:rPr>
              <a:t>Spread</a:t>
            </a:r>
            <a:r>
              <a:rPr lang="en-US" altLang="zh-CN" sz="3000">
                <a:solidFill>
                  <a:srgbClr val="B24D1D"/>
                </a:solidFill>
                <a:cs typeface="Arial" panose="020B0604020202020204" pitchFamily="34" charset="0"/>
              </a:rPr>
              <a:t> </a:t>
            </a:r>
            <a:r>
              <a:rPr lang="en-US" altLang="zh-CN" sz="3000">
                <a:cs typeface="Arial" panose="020B0604020202020204" pitchFamily="34" charset="0"/>
              </a:rPr>
              <a:t>from </a:t>
            </a:r>
            <a:r>
              <a:rPr lang="en-US" altLang="zh-CN" sz="3000" b="1">
                <a:solidFill>
                  <a:srgbClr val="B24D1D"/>
                </a:solidFill>
                <a:cs typeface="Arial" panose="020B0604020202020204" pitchFamily="34" charset="0"/>
              </a:rPr>
              <a:t>one compartment to another </a:t>
            </a:r>
            <a:r>
              <a:rPr lang="en-US" altLang="zh-CN" sz="3000">
                <a:cs typeface="Arial" panose="020B0604020202020204" pitchFamily="34" charset="0"/>
              </a:rPr>
              <a:t>and the end result may be a permanently stiff and useless hand.  There is also a danger </a:t>
            </a:r>
            <a:r>
              <a:rPr lang="en-US" altLang="zh-CN" sz="3000">
                <a:solidFill>
                  <a:srgbClr val="773313"/>
                </a:solidFill>
                <a:cs typeface="Arial" panose="020B0604020202020204" pitchFamily="34" charset="0"/>
              </a:rPr>
              <a:t>of </a:t>
            </a:r>
            <a:r>
              <a:rPr lang="en-US" altLang="zh-CN" sz="3000" b="1">
                <a:solidFill>
                  <a:srgbClr val="773313"/>
                </a:solidFill>
                <a:cs typeface="Arial" panose="020B0604020202020204" pitchFamily="34" charset="0"/>
              </a:rPr>
              <a:t>lymphatic and Hematogenous spread</a:t>
            </a:r>
            <a:r>
              <a:rPr lang="en-US" altLang="zh-CN" sz="3000">
                <a:cs typeface="Arial" panose="020B0604020202020204" pitchFamily="34" charset="0"/>
              </a:rPr>
              <a:t>; even apparently trivial infections may give rise to lymphangitis and septicemia</a:t>
            </a:r>
            <a:endParaRPr lang="en-US" altLang="en-US" sz="3000">
              <a:cs typeface="Arial" panose="020B0604020202020204" pitchFamily="34" charset="0"/>
            </a:endParaRPr>
          </a:p>
        </p:txBody>
      </p:sp>
      <p:sp>
        <p:nvSpPr>
          <p:cNvPr id="5" name="سهم منحني إلى الأعلى 4">
            <a:extLst>
              <a:ext uri="{FF2B5EF4-FFF2-40B4-BE49-F238E27FC236}">
                <a16:creationId xmlns:a16="http://schemas.microsoft.com/office/drawing/2014/main" id="{B6055977-346C-4858-8558-A98A3A112754}"/>
              </a:ext>
            </a:extLst>
          </p:cNvPr>
          <p:cNvSpPr/>
          <p:nvPr/>
        </p:nvSpPr>
        <p:spPr>
          <a:xfrm rot="10800000" flipH="1">
            <a:off x="8680450" y="2413000"/>
            <a:ext cx="473075" cy="431800"/>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ltLang="en-US">
              <a:solidFill>
                <a:srgbClr val="FFFFFF"/>
              </a:solidFill>
              <a:latin typeface="Arial" panose="020B0604020202020204" pitchFamily="34" charset="0"/>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D8F5C9-076D-445E-BA92-5389C5D32068}"/>
              </a:ext>
            </a:extLst>
          </p:cNvPr>
          <p:cNvSpPr>
            <a:spLocks noGrp="1"/>
          </p:cNvSpPr>
          <p:nvPr>
            <p:ph type="title"/>
          </p:nvPr>
        </p:nvSpPr>
        <p:spPr>
          <a:xfrm>
            <a:off x="2024063" y="2071688"/>
            <a:ext cx="8229600" cy="1143000"/>
          </a:xfrm>
        </p:spPr>
        <p:txBody>
          <a:bodyPr>
            <a:normAutofit/>
          </a:bodyPr>
          <a:lstStyle/>
          <a:p>
            <a:pPr>
              <a:defRPr/>
            </a:pPr>
            <a:r>
              <a:rPr lang="en-US" sz="5400" b="1" noProof="1">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Anatomy Of The Hand</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1E087E7E-F876-4032-9FF7-056BA69DEA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A0F805-3F3D-4CD6-9CB0-B9DCAE3286BD}" type="slidenum">
              <a:rPr lang="en-GB" altLang="en-US">
                <a:solidFill>
                  <a:srgbClr val="898989"/>
                </a:solidFill>
                <a:latin typeface="Calibri" panose="020F0502020204030204" pitchFamily="34" charset="0"/>
              </a:rPr>
              <a:pPr/>
              <a:t>20</a:t>
            </a:fld>
            <a:endParaRPr lang="en-GB" altLang="en-US">
              <a:solidFill>
                <a:srgbClr val="898989"/>
              </a:solidFill>
              <a:latin typeface="Calibri" panose="020F0502020204030204" pitchFamily="34" charset="0"/>
            </a:endParaRPr>
          </a:p>
        </p:txBody>
      </p:sp>
      <p:sp>
        <p:nvSpPr>
          <p:cNvPr id="6146" name="Rectangle 2">
            <a:extLst>
              <a:ext uri="{FF2B5EF4-FFF2-40B4-BE49-F238E27FC236}">
                <a16:creationId xmlns:a16="http://schemas.microsoft.com/office/drawing/2014/main" id="{358E2198-FB9D-4538-AFCD-CAF66E1EE490}"/>
              </a:ext>
            </a:extLst>
          </p:cNvPr>
          <p:cNvSpPr>
            <a:spLocks noGrp="1" noChangeArrowheads="1"/>
          </p:cNvSpPr>
          <p:nvPr>
            <p:ph type="title" idx="4294967295"/>
          </p:nvPr>
        </p:nvSpPr>
        <p:spPr>
          <a:xfrm>
            <a:off x="0" y="125413"/>
            <a:ext cx="8229600" cy="1143000"/>
          </a:xfrm>
        </p:spPr>
        <p:txBody>
          <a:bodyPr rtlCol="0">
            <a:normAutofit fontScale="90000"/>
          </a:bodyPr>
          <a:lstStyle/>
          <a:p>
            <a:pPr marL="320040" indent="-320040" eaLnBrk="1" fontAlgn="auto" hangingPunct="1">
              <a:spcAft>
                <a:spcPts val="0"/>
              </a:spcAft>
              <a:buClr>
                <a:schemeClr val="accent6">
                  <a:lumMod val="75000"/>
                </a:schemeClr>
              </a:buClr>
              <a:defRPr/>
            </a:pPr>
            <a:r>
              <a:rPr lang="en-US" sz="7200" b="1" dirty="0">
                <a:solidFill>
                  <a:schemeClr val="accent6">
                    <a:lumMod val="60000"/>
                    <a:lumOff val="40000"/>
                  </a:schemeClr>
                </a:solidFill>
                <a:latin typeface="Century Gothic" pitchFamily="34" charset="0"/>
                <a:cs typeface="Times New Roman" panose="02020603050405020304" pitchFamily="18" charset="0"/>
              </a:rPr>
              <a:t>Clinical Features</a:t>
            </a:r>
          </a:p>
        </p:txBody>
      </p:sp>
      <p:sp>
        <p:nvSpPr>
          <p:cNvPr id="47108" name="Rectangle 3">
            <a:extLst>
              <a:ext uri="{FF2B5EF4-FFF2-40B4-BE49-F238E27FC236}">
                <a16:creationId xmlns:a16="http://schemas.microsoft.com/office/drawing/2014/main" id="{147B02B0-D370-4E18-89AD-9AE79EEC9471}"/>
              </a:ext>
            </a:extLst>
          </p:cNvPr>
          <p:cNvSpPr>
            <a:spLocks noGrp="1" noChangeArrowheads="1"/>
          </p:cNvSpPr>
          <p:nvPr>
            <p:ph type="body" idx="4294967295"/>
          </p:nvPr>
        </p:nvSpPr>
        <p:spPr>
          <a:xfrm>
            <a:off x="0" y="1427163"/>
            <a:ext cx="11198225" cy="4832350"/>
          </a:xfrm>
        </p:spPr>
        <p:txBody>
          <a:bodyPr rtlCol="0">
            <a:normAutofit lnSpcReduction="10000"/>
          </a:bodyPr>
          <a:lstStyle/>
          <a:p>
            <a:pPr eaLnBrk="1" fontAlgn="auto" hangingPunct="1">
              <a:spcAft>
                <a:spcPts val="0"/>
              </a:spcAft>
              <a:buFont typeface="Wingdings" panose="05000000000000000000" pitchFamily="2" charset="2"/>
              <a:buChar char="q"/>
              <a:defRPr/>
            </a:pPr>
            <a:r>
              <a:rPr lang="en-US" sz="2600" dirty="0">
                <a:solidFill>
                  <a:schemeClr val="accent6">
                    <a:lumMod val="50000"/>
                  </a:schemeClr>
                </a:solidFill>
                <a:latin typeface="Times New Roman" panose="02020603050405020304" pitchFamily="18" charset="0"/>
                <a:cs typeface="Times New Roman" panose="02020603050405020304" pitchFamily="18" charset="0"/>
              </a:rPr>
              <a:t>Usually there is history of </a:t>
            </a:r>
            <a:r>
              <a:rPr lang="en-US" sz="2600" b="1" u="sng" dirty="0">
                <a:solidFill>
                  <a:schemeClr val="accent6">
                    <a:lumMod val="60000"/>
                    <a:lumOff val="40000"/>
                  </a:schemeClr>
                </a:solidFill>
                <a:latin typeface="Times New Roman" panose="02020603050405020304" pitchFamily="18" charset="0"/>
                <a:cs typeface="Times New Roman" panose="02020603050405020304" pitchFamily="18" charset="0"/>
              </a:rPr>
              <a:t>Trauma</a:t>
            </a:r>
            <a:r>
              <a:rPr lang="en-US" sz="2600" dirty="0">
                <a:solidFill>
                  <a:schemeClr val="accent6">
                    <a:lumMod val="50000"/>
                  </a:schemeClr>
                </a:solidFill>
                <a:latin typeface="Times New Roman" panose="02020603050405020304" pitchFamily="18" charset="0"/>
                <a:cs typeface="Times New Roman" panose="02020603050405020304" pitchFamily="18" charset="0"/>
              </a:rPr>
              <a:t>( can be unnoticed).</a:t>
            </a:r>
          </a:p>
          <a:p>
            <a:pPr eaLnBrk="1" fontAlgn="auto" hangingPunct="1">
              <a:spcAft>
                <a:spcPts val="0"/>
              </a:spcAft>
              <a:buFont typeface="Wingdings" panose="05000000000000000000" pitchFamily="2" charset="2"/>
              <a:buChar char="q"/>
              <a:defRPr/>
            </a:pPr>
            <a:r>
              <a:rPr lang="en-US" sz="2600" dirty="0">
                <a:solidFill>
                  <a:schemeClr val="accent6">
                    <a:lumMod val="50000"/>
                  </a:schemeClr>
                </a:solidFill>
                <a:latin typeface="Times New Roman" panose="02020603050405020304" pitchFamily="18" charset="0"/>
                <a:cs typeface="Times New Roman" panose="02020603050405020304" pitchFamily="18" charset="0"/>
              </a:rPr>
              <a:t>Within a day or two the finger or hand becomes </a:t>
            </a:r>
            <a:r>
              <a:rPr lang="en-US" sz="2600" b="1" u="sng" dirty="0">
                <a:solidFill>
                  <a:schemeClr val="accent6">
                    <a:lumMod val="60000"/>
                    <a:lumOff val="40000"/>
                  </a:schemeClr>
                </a:solidFill>
                <a:latin typeface="Times New Roman" panose="02020603050405020304" pitchFamily="18" charset="0"/>
                <a:cs typeface="Times New Roman" panose="02020603050405020304" pitchFamily="18" charset="0"/>
              </a:rPr>
              <a:t>painful and tensely swollen</a:t>
            </a:r>
            <a:r>
              <a:rPr lang="en-US" sz="2600" dirty="0">
                <a:solidFill>
                  <a:schemeClr val="accent6">
                    <a:lumMod val="50000"/>
                  </a:schemeClr>
                </a:solidFill>
                <a:latin typeface="Times New Roman" panose="02020603050405020304" pitchFamily="18" charset="0"/>
                <a:cs typeface="Times New Roman" panose="02020603050405020304" pitchFamily="18" charset="0"/>
              </a:rPr>
              <a:t>.</a:t>
            </a:r>
          </a:p>
          <a:p>
            <a:pPr eaLnBrk="1" fontAlgn="auto" hangingPunct="1">
              <a:spcAft>
                <a:spcPts val="0"/>
              </a:spcAft>
              <a:buFont typeface="Wingdings" panose="05000000000000000000" pitchFamily="2" charset="2"/>
              <a:buChar char="q"/>
              <a:defRPr/>
            </a:pPr>
            <a:r>
              <a:rPr lang="en-US" sz="2600" dirty="0">
                <a:solidFill>
                  <a:schemeClr val="accent6">
                    <a:lumMod val="50000"/>
                  </a:schemeClr>
                </a:solidFill>
                <a:latin typeface="Times New Roman" panose="02020603050405020304" pitchFamily="18" charset="0"/>
                <a:cs typeface="Times New Roman" panose="02020603050405020304" pitchFamily="18" charset="0"/>
              </a:rPr>
              <a:t>The patient may </a:t>
            </a:r>
            <a:r>
              <a:rPr lang="en-US" sz="2600" b="1" u="sng" dirty="0">
                <a:solidFill>
                  <a:schemeClr val="accent6">
                    <a:lumMod val="60000"/>
                    <a:lumOff val="40000"/>
                  </a:schemeClr>
                </a:solidFill>
                <a:latin typeface="Times New Roman" panose="02020603050405020304" pitchFamily="18" charset="0"/>
                <a:cs typeface="Times New Roman" panose="02020603050405020304" pitchFamily="18" charset="0"/>
              </a:rPr>
              <a:t>feel ill and feverish </a:t>
            </a:r>
            <a:r>
              <a:rPr lang="en-US" sz="2600" dirty="0">
                <a:solidFill>
                  <a:schemeClr val="accent6">
                    <a:lumMod val="50000"/>
                  </a:schemeClr>
                </a:solidFill>
                <a:latin typeface="Times New Roman" panose="02020603050405020304" pitchFamily="18" charset="0"/>
                <a:cs typeface="Times New Roman" panose="02020603050405020304" pitchFamily="18" charset="0"/>
              </a:rPr>
              <a:t>and the pain becomes </a:t>
            </a:r>
            <a:r>
              <a:rPr lang="en-US" sz="2600" b="1" u="sng" dirty="0">
                <a:solidFill>
                  <a:schemeClr val="accent6">
                    <a:lumMod val="60000"/>
                    <a:lumOff val="40000"/>
                  </a:schemeClr>
                </a:solidFill>
                <a:latin typeface="Times New Roman" panose="02020603050405020304" pitchFamily="18" charset="0"/>
                <a:cs typeface="Times New Roman" panose="02020603050405020304" pitchFamily="18" charset="0"/>
              </a:rPr>
              <a:t>throbbing.</a:t>
            </a:r>
          </a:p>
          <a:p>
            <a:pPr eaLnBrk="1" fontAlgn="auto" hangingPunct="1">
              <a:spcAft>
                <a:spcPts val="0"/>
              </a:spcAft>
              <a:buFont typeface="Wingdings" panose="05000000000000000000" pitchFamily="2" charset="2"/>
              <a:buChar char="q"/>
              <a:defRPr/>
            </a:pPr>
            <a:r>
              <a:rPr lang="en-US" sz="2600" dirty="0">
                <a:solidFill>
                  <a:schemeClr val="accent6">
                    <a:lumMod val="50000"/>
                  </a:schemeClr>
                </a:solidFill>
                <a:latin typeface="Times New Roman" panose="02020603050405020304" pitchFamily="18" charset="0"/>
                <a:cs typeface="Times New Roman" panose="02020603050405020304" pitchFamily="18" charset="0"/>
              </a:rPr>
              <a:t>There is obvious </a:t>
            </a:r>
            <a:r>
              <a:rPr lang="en-US" sz="2600" b="1" u="sng" dirty="0">
                <a:solidFill>
                  <a:schemeClr val="accent6">
                    <a:lumMod val="60000"/>
                    <a:lumOff val="40000"/>
                  </a:schemeClr>
                </a:solidFill>
                <a:latin typeface="Times New Roman" panose="02020603050405020304" pitchFamily="18" charset="0"/>
                <a:cs typeface="Times New Roman" panose="02020603050405020304" pitchFamily="18" charset="0"/>
              </a:rPr>
              <a:t>redness and tenderness </a:t>
            </a:r>
            <a:r>
              <a:rPr lang="en-US" sz="2600" dirty="0">
                <a:solidFill>
                  <a:schemeClr val="accent6">
                    <a:lumMod val="50000"/>
                  </a:schemeClr>
                </a:solidFill>
                <a:latin typeface="Times New Roman" panose="02020603050405020304" pitchFamily="18" charset="0"/>
                <a:cs typeface="Times New Roman" panose="02020603050405020304" pitchFamily="18" charset="0"/>
              </a:rPr>
              <a:t>over the site of infection.</a:t>
            </a:r>
          </a:p>
          <a:p>
            <a:pPr eaLnBrk="1" fontAlgn="auto" hangingPunct="1">
              <a:spcAft>
                <a:spcPts val="0"/>
              </a:spcAft>
              <a:buFont typeface="Wingdings" panose="05000000000000000000" pitchFamily="2" charset="2"/>
              <a:buChar char="q"/>
              <a:defRPr/>
            </a:pPr>
            <a:r>
              <a:rPr lang="en-US" sz="2600" dirty="0">
                <a:solidFill>
                  <a:schemeClr val="accent6">
                    <a:lumMod val="50000"/>
                  </a:schemeClr>
                </a:solidFill>
                <a:latin typeface="Times New Roman" panose="02020603050405020304" pitchFamily="18" charset="0"/>
                <a:cs typeface="Times New Roman" panose="02020603050405020304" pitchFamily="18" charset="0"/>
              </a:rPr>
              <a:t>Finger </a:t>
            </a:r>
            <a:r>
              <a:rPr lang="en-US" sz="2600" b="1" u="sng" dirty="0">
                <a:solidFill>
                  <a:schemeClr val="accent6">
                    <a:lumMod val="60000"/>
                    <a:lumOff val="40000"/>
                  </a:schemeClr>
                </a:solidFill>
                <a:latin typeface="Times New Roman" panose="02020603050405020304" pitchFamily="18" charset="0"/>
                <a:cs typeface="Times New Roman" panose="02020603050405020304" pitchFamily="18" charset="0"/>
              </a:rPr>
              <a:t>movement</a:t>
            </a:r>
            <a:r>
              <a:rPr lang="en-US" sz="2600" dirty="0">
                <a:solidFill>
                  <a:schemeClr val="accent6">
                    <a:lumMod val="50000"/>
                  </a:schemeClr>
                </a:solidFill>
                <a:latin typeface="Times New Roman" panose="02020603050405020304" pitchFamily="18" charset="0"/>
                <a:cs typeface="Times New Roman" panose="02020603050405020304" pitchFamily="18" charset="0"/>
              </a:rPr>
              <a:t> may be markedly </a:t>
            </a:r>
            <a:r>
              <a:rPr lang="en-US" sz="2600" b="1" u="sng" dirty="0">
                <a:solidFill>
                  <a:schemeClr val="accent6">
                    <a:lumMod val="60000"/>
                    <a:lumOff val="40000"/>
                  </a:schemeClr>
                </a:solidFill>
                <a:latin typeface="Times New Roman" panose="02020603050405020304" pitchFamily="18" charset="0"/>
                <a:cs typeface="Times New Roman" panose="02020603050405020304" pitchFamily="18" charset="0"/>
              </a:rPr>
              <a:t>restricted.</a:t>
            </a:r>
          </a:p>
          <a:p>
            <a:pPr marL="0" indent="0" eaLnBrk="1" fontAlgn="auto" hangingPunct="1">
              <a:spcAft>
                <a:spcPts val="0"/>
              </a:spcAft>
              <a:buFont typeface="Arial" panose="020B0604020202020204" pitchFamily="34" charset="0"/>
              <a:buNone/>
              <a:defRPr/>
            </a:pPr>
            <a:endParaRPr lang="en-US" sz="1100" b="1" u="sng" dirty="0">
              <a:solidFill>
                <a:schemeClr val="accent6">
                  <a:lumMod val="60000"/>
                  <a:lumOff val="40000"/>
                </a:schemeClr>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600" dirty="0">
                <a:solidFill>
                  <a:schemeClr val="accent6">
                    <a:lumMod val="50000"/>
                  </a:schemeClr>
                </a:solidFill>
                <a:latin typeface="Times New Roman" panose="02020603050405020304" pitchFamily="18" charset="0"/>
                <a:cs typeface="Times New Roman" panose="02020603050405020304" pitchFamily="18" charset="0"/>
              </a:rPr>
              <a:t>The arm should be examined </a:t>
            </a:r>
            <a:r>
              <a:rPr lang="en-US" sz="2600" b="1" u="sng" dirty="0">
                <a:solidFill>
                  <a:schemeClr val="accent6">
                    <a:lumMod val="50000"/>
                  </a:schemeClr>
                </a:solidFill>
                <a:latin typeface="Times New Roman" panose="02020603050405020304" pitchFamily="18" charset="0"/>
                <a:cs typeface="Times New Roman" panose="02020603050405020304" pitchFamily="18" charset="0"/>
              </a:rPr>
              <a:t>for lymphangitis </a:t>
            </a:r>
            <a:r>
              <a:rPr lang="en-US" sz="2600" dirty="0">
                <a:solidFill>
                  <a:schemeClr val="accent6">
                    <a:lumMod val="50000"/>
                  </a:schemeClr>
                </a:solidFill>
                <a:latin typeface="Times New Roman" panose="02020603050405020304" pitchFamily="18" charset="0"/>
                <a:cs typeface="Times New Roman" panose="02020603050405020304" pitchFamily="18" charset="0"/>
              </a:rPr>
              <a:t>and swollen glands, and the patient examined more generally for signs </a:t>
            </a:r>
            <a:r>
              <a:rPr lang="en-US" sz="2600" b="1" u="sng" dirty="0">
                <a:solidFill>
                  <a:schemeClr val="accent6">
                    <a:lumMod val="50000"/>
                  </a:schemeClr>
                </a:solidFill>
                <a:latin typeface="Times New Roman" panose="02020603050405020304" pitchFamily="18" charset="0"/>
                <a:cs typeface="Times New Roman" panose="02020603050405020304" pitchFamily="18" charset="0"/>
              </a:rPr>
              <a:t>of septicemia</a:t>
            </a:r>
          </a:p>
          <a:p>
            <a:pPr marL="0" indent="0" eaLnBrk="1" fontAlgn="auto" hangingPunct="1">
              <a:spcAft>
                <a:spcPts val="0"/>
              </a:spcAft>
              <a:buFont typeface="Arial" panose="020B0604020202020204" pitchFamily="34" charset="0"/>
              <a:buNone/>
              <a:defRPr/>
            </a:pPr>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600" dirty="0">
                <a:solidFill>
                  <a:schemeClr val="accent6">
                    <a:lumMod val="50000"/>
                  </a:schemeClr>
                </a:solidFill>
                <a:latin typeface="Times New Roman" panose="02020603050405020304" pitchFamily="18" charset="0"/>
                <a:cs typeface="Times New Roman" panose="02020603050405020304" pitchFamily="18" charset="0"/>
              </a:rPr>
              <a:t> DO NOT forget to enquire about </a:t>
            </a:r>
            <a:r>
              <a:rPr lang="en-US" sz="2600" b="1" u="sng" dirty="0">
                <a:solidFill>
                  <a:schemeClr val="accent6">
                    <a:lumMod val="50000"/>
                  </a:schemeClr>
                </a:solidFill>
                <a:latin typeface="Times New Roman" panose="02020603050405020304" pitchFamily="18" charset="0"/>
                <a:cs typeface="Times New Roman" panose="02020603050405020304" pitchFamily="18" charset="0"/>
              </a:rPr>
              <a:t>predisposing conditions </a:t>
            </a:r>
            <a:r>
              <a:rPr lang="en-US" sz="2600" dirty="0">
                <a:solidFill>
                  <a:schemeClr val="accent6">
                    <a:lumMod val="50000"/>
                  </a:schemeClr>
                </a:solidFill>
                <a:latin typeface="Times New Roman" panose="02020603050405020304" pitchFamily="18" charset="0"/>
                <a:cs typeface="Times New Roman" panose="02020603050405020304" pitchFamily="18" charset="0"/>
              </a:rPr>
              <a:t>such as diabetes mellitus, intravenous drug abuse and immunosuppression</a:t>
            </a:r>
          </a:p>
          <a:p>
            <a:pPr marL="609600" indent="-609600" eaLnBrk="1" fontAlgn="auto" hangingPunct="1">
              <a:spcAft>
                <a:spcPts val="0"/>
              </a:spcAft>
              <a:buFont typeface="Arial" panose="020B0604020202020204" pitchFamily="34" charset="0"/>
              <a:buNone/>
              <a:defRPr/>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BA772047-76AD-4162-8FCB-892D327551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B9BE53-E951-4DE0-88F7-481B427C3031}" type="slidenum">
              <a:rPr lang="en-GB" altLang="en-US">
                <a:solidFill>
                  <a:srgbClr val="898989"/>
                </a:solidFill>
                <a:latin typeface="Calibri" panose="020F0502020204030204" pitchFamily="34" charset="0"/>
              </a:rPr>
              <a:pPr/>
              <a:t>21</a:t>
            </a:fld>
            <a:endParaRPr lang="en-GB" altLang="en-US">
              <a:solidFill>
                <a:srgbClr val="898989"/>
              </a:solidFill>
              <a:latin typeface="Calibri" panose="020F0502020204030204" pitchFamily="34" charset="0"/>
            </a:endParaRPr>
          </a:p>
        </p:txBody>
      </p:sp>
      <p:sp>
        <p:nvSpPr>
          <p:cNvPr id="7170" name="Rectangle 2">
            <a:extLst>
              <a:ext uri="{FF2B5EF4-FFF2-40B4-BE49-F238E27FC236}">
                <a16:creationId xmlns:a16="http://schemas.microsoft.com/office/drawing/2014/main" id="{ACEAFD0B-3B81-4228-856D-59AE44E90328}"/>
              </a:ext>
            </a:extLst>
          </p:cNvPr>
          <p:cNvSpPr>
            <a:spLocks noGrp="1" noChangeArrowheads="1"/>
          </p:cNvSpPr>
          <p:nvPr>
            <p:ph type="title" idx="4294967295"/>
          </p:nvPr>
        </p:nvSpPr>
        <p:spPr>
          <a:xfrm>
            <a:off x="3290888" y="141288"/>
            <a:ext cx="8901112" cy="1419225"/>
          </a:xfrm>
        </p:spPr>
        <p:txBody>
          <a:bodyPr rtlCol="0">
            <a:noAutofit/>
          </a:bodyPr>
          <a:lstStyle/>
          <a:p>
            <a:pPr marL="320040" indent="-320040" eaLnBrk="1" fontAlgn="auto" hangingPunct="1">
              <a:spcAft>
                <a:spcPts val="0"/>
              </a:spcAft>
              <a:buClr>
                <a:schemeClr val="accent6">
                  <a:lumMod val="75000"/>
                </a:schemeClr>
              </a:buClr>
              <a:defRPr/>
            </a:pPr>
            <a:r>
              <a:rPr lang="en-US" sz="6000" b="1" dirty="0">
                <a:solidFill>
                  <a:schemeClr val="accent6">
                    <a:lumMod val="60000"/>
                    <a:lumOff val="40000"/>
                  </a:schemeClr>
                </a:solidFill>
                <a:latin typeface="Century Gothic" pitchFamily="34" charset="0"/>
                <a:cs typeface="Times New Roman" panose="02020603050405020304" pitchFamily="18" charset="0"/>
              </a:rPr>
              <a:t>Principles Of Treatment</a:t>
            </a:r>
          </a:p>
        </p:txBody>
      </p:sp>
      <p:sp>
        <p:nvSpPr>
          <p:cNvPr id="48132" name="Rectangle 3">
            <a:extLst>
              <a:ext uri="{FF2B5EF4-FFF2-40B4-BE49-F238E27FC236}">
                <a16:creationId xmlns:a16="http://schemas.microsoft.com/office/drawing/2014/main" id="{9D0B16C7-E689-4044-84C2-24584790242C}"/>
              </a:ext>
            </a:extLst>
          </p:cNvPr>
          <p:cNvSpPr>
            <a:spLocks noGrp="1" noChangeArrowheads="1"/>
          </p:cNvSpPr>
          <p:nvPr>
            <p:ph type="body" idx="4294967295"/>
          </p:nvPr>
        </p:nvSpPr>
        <p:spPr>
          <a:xfrm>
            <a:off x="0" y="2073275"/>
            <a:ext cx="10074275" cy="4170363"/>
          </a:xfrm>
        </p:spPr>
        <p:txBody>
          <a:bodyPr rtlCol="0">
            <a:normAutofit/>
          </a:bodyPr>
          <a:lstStyle/>
          <a:p>
            <a:pPr eaLnBrk="1" fontAlgn="auto" hangingPunct="1">
              <a:spcAft>
                <a:spcPts val="0"/>
              </a:spcAft>
              <a:buFont typeface="Wingdings" panose="05000000000000000000" pitchFamily="2" charset="2"/>
              <a:buChar char="Ø"/>
              <a:defRPr/>
            </a:pPr>
            <a:r>
              <a:rPr lang="en-US" sz="3600" b="1" dirty="0">
                <a:solidFill>
                  <a:schemeClr val="accent5">
                    <a:lumMod val="50000"/>
                  </a:schemeClr>
                </a:solidFill>
                <a:latin typeface="Times New Roman" panose="02020603050405020304" pitchFamily="18" charset="0"/>
                <a:cs typeface="Times New Roman" panose="02020603050405020304" pitchFamily="18" charset="0"/>
              </a:rPr>
              <a:t>Antibiotics</a:t>
            </a:r>
          </a:p>
          <a:p>
            <a:pPr eaLnBrk="1" fontAlgn="auto" hangingPunct="1">
              <a:spcAft>
                <a:spcPts val="0"/>
              </a:spcAft>
              <a:buFont typeface="Wingdings" panose="05000000000000000000" pitchFamily="2" charset="2"/>
              <a:buChar char="Ø"/>
              <a:defRPr/>
            </a:pPr>
            <a:r>
              <a:rPr lang="en-US" sz="3600" b="1" dirty="0">
                <a:solidFill>
                  <a:schemeClr val="accent5">
                    <a:lumMod val="50000"/>
                  </a:schemeClr>
                </a:solidFill>
                <a:latin typeface="Times New Roman" panose="02020603050405020304" pitchFamily="18" charset="0"/>
                <a:cs typeface="Times New Roman" panose="02020603050405020304" pitchFamily="18" charset="0"/>
              </a:rPr>
              <a:t>Rest,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splintage</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and elevation</a:t>
            </a:r>
          </a:p>
          <a:p>
            <a:pPr eaLnBrk="1" fontAlgn="auto" hangingPunct="1">
              <a:spcAft>
                <a:spcPts val="0"/>
              </a:spcAft>
              <a:buFont typeface="Wingdings" panose="05000000000000000000" pitchFamily="2" charset="2"/>
              <a:buChar char="Ø"/>
              <a:defRPr/>
            </a:pPr>
            <a:r>
              <a:rPr lang="en-US" sz="3600" b="1" dirty="0">
                <a:solidFill>
                  <a:schemeClr val="accent5">
                    <a:lumMod val="50000"/>
                  </a:schemeClr>
                </a:solidFill>
                <a:latin typeface="Times New Roman" panose="02020603050405020304" pitchFamily="18" charset="0"/>
                <a:cs typeface="Times New Roman" panose="02020603050405020304" pitchFamily="18" charset="0"/>
              </a:rPr>
              <a:t>Drainage</a:t>
            </a:r>
          </a:p>
          <a:p>
            <a:pPr eaLnBrk="1" fontAlgn="auto" hangingPunct="1">
              <a:spcAft>
                <a:spcPts val="0"/>
              </a:spcAft>
              <a:buFont typeface="Wingdings" panose="05000000000000000000" pitchFamily="2" charset="2"/>
              <a:buChar char="Ø"/>
              <a:defRPr/>
            </a:pPr>
            <a:r>
              <a:rPr lang="en-US" sz="3600" b="1" dirty="0">
                <a:solidFill>
                  <a:schemeClr val="accent5">
                    <a:lumMod val="50000"/>
                  </a:schemeClr>
                </a:solidFill>
                <a:latin typeface="Times New Roman" panose="02020603050405020304" pitchFamily="18" charset="0"/>
                <a:cs typeface="Times New Roman" panose="02020603050405020304" pitchFamily="18" charset="0"/>
              </a:rPr>
              <a:t>Rehabilitation.</a:t>
            </a:r>
          </a:p>
        </p:txBody>
      </p:sp>
      <p:sp>
        <p:nvSpPr>
          <p:cNvPr id="35845" name="Rectangle 4">
            <a:extLst>
              <a:ext uri="{FF2B5EF4-FFF2-40B4-BE49-F238E27FC236}">
                <a16:creationId xmlns:a16="http://schemas.microsoft.com/office/drawing/2014/main" id="{6313C43B-A00E-44BD-84A7-D879FD30C8A6}"/>
              </a:ext>
            </a:extLst>
          </p:cNvPr>
          <p:cNvSpPr>
            <a:spLocks noChangeArrowheads="1"/>
          </p:cNvSpPr>
          <p:nvPr/>
        </p:nvSpPr>
        <p:spPr bwMode="auto">
          <a:xfrm>
            <a:off x="9680575" y="1906588"/>
            <a:ext cx="2060575" cy="157003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rPr>
              <a:t>flucloxacillin</a:t>
            </a:r>
            <a:r>
              <a:rPr lang="en-US" altLang="en-US" sz="2400">
                <a:solidFill>
                  <a:srgbClr val="FF0000"/>
                </a:solidFill>
                <a:latin typeface="Times New Roman" panose="02020603050405020304" pitchFamily="18" charset="0"/>
              </a:rPr>
              <a:t> ,</a:t>
            </a:r>
            <a:r>
              <a:rPr lang="en-US" altLang="en-US" sz="2400" b="1">
                <a:solidFill>
                  <a:srgbClr val="FF0000"/>
                </a:solidFill>
                <a:latin typeface="Times New Roman" panose="02020603050405020304" pitchFamily="18" charset="0"/>
              </a:rPr>
              <a:t>fusidic acid</a:t>
            </a:r>
            <a:r>
              <a:rPr lang="en-US" altLang="en-US" sz="2400">
                <a:solidFill>
                  <a:srgbClr val="FF0000"/>
                </a:solidFill>
                <a:latin typeface="Times New Roman" panose="02020603050405020304" pitchFamily="18" charset="0"/>
              </a:rPr>
              <a:t> or </a:t>
            </a:r>
            <a:r>
              <a:rPr lang="en-US" altLang="en-US" sz="2400" b="1">
                <a:solidFill>
                  <a:srgbClr val="FF0000"/>
                </a:solidFill>
                <a:latin typeface="Times New Roman" panose="02020603050405020304" pitchFamily="18" charset="0"/>
              </a:rPr>
              <a:t>cephalosporin</a:t>
            </a:r>
            <a:endParaRPr lang="en-US" alt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وان 1">
            <a:extLst>
              <a:ext uri="{FF2B5EF4-FFF2-40B4-BE49-F238E27FC236}">
                <a16:creationId xmlns:a16="http://schemas.microsoft.com/office/drawing/2014/main" id="{B2835BB1-9E44-457A-A8CB-D679E021D961}"/>
              </a:ext>
            </a:extLst>
          </p:cNvPr>
          <p:cNvSpPr>
            <a:spLocks noGrp="1" noChangeArrowheads="1"/>
          </p:cNvSpPr>
          <p:nvPr>
            <p:ph type="title"/>
          </p:nvPr>
        </p:nvSpPr>
        <p:spPr/>
        <p:txBody>
          <a:bodyPr/>
          <a:lstStyle/>
          <a:p>
            <a:pPr algn="l"/>
            <a:r>
              <a:rPr lang="en-US" altLang="zh-CN">
                <a:solidFill>
                  <a:srgbClr val="C00000"/>
                </a:solidFill>
                <a:cs typeface="Times New Roman" panose="02020603050405020304" pitchFamily="18" charset="0"/>
              </a:rPr>
              <a:t>1- Felon</a:t>
            </a:r>
          </a:p>
        </p:txBody>
      </p:sp>
      <p:sp>
        <p:nvSpPr>
          <p:cNvPr id="3" name="عنصر نائب للمحتوى 2">
            <a:extLst>
              <a:ext uri="{FF2B5EF4-FFF2-40B4-BE49-F238E27FC236}">
                <a16:creationId xmlns:a16="http://schemas.microsoft.com/office/drawing/2014/main" id="{D257364B-0BE7-45BE-A025-84C56812E1C4}"/>
              </a:ext>
            </a:extLst>
          </p:cNvPr>
          <p:cNvSpPr>
            <a:spLocks noGrp="1"/>
          </p:cNvSpPr>
          <p:nvPr>
            <p:ph idx="1"/>
          </p:nvPr>
        </p:nvSpPr>
        <p:spPr>
          <a:xfrm>
            <a:off x="1881188" y="1285875"/>
            <a:ext cx="8329612" cy="5143500"/>
          </a:xfrm>
        </p:spPr>
        <p:txBody>
          <a:bodyPr>
            <a:normAutofit fontScale="70000" lnSpcReduction="20000"/>
          </a:bodyPr>
          <a:lstStyle/>
          <a:p>
            <a:pPr>
              <a:lnSpc>
                <a:spcPct val="90000"/>
              </a:lnSpc>
              <a:buFont typeface="Arial" panose="020B0604020202020204" pitchFamily="34" charset="0"/>
              <a:buNone/>
              <a:defRPr/>
            </a:pPr>
            <a:r>
              <a:rPr lang="en-US" noProof="1">
                <a:latin typeface="+mn-lt"/>
                <a:cs typeface="Tahoma" panose="020B0604030504040204" pitchFamily="34" charset="0"/>
              </a:rPr>
              <a:t>Pulp space infection ( usually due to prick or splinter) causes </a:t>
            </a:r>
          </a:p>
          <a:p>
            <a:pPr>
              <a:lnSpc>
                <a:spcPct val="90000"/>
              </a:lnSpc>
              <a:buFont typeface="Arial" panose="020B0604020202020204" pitchFamily="34" charset="0"/>
              <a:buNone/>
              <a:defRPr/>
            </a:pPr>
            <a:r>
              <a:rPr lang="en-US" u="sng" noProof="1">
                <a:latin typeface="+mn-lt"/>
                <a:cs typeface="Tahoma" panose="020B0604030504040204" pitchFamily="34" charset="0"/>
              </a:rPr>
              <a:t>throbbing pain</a:t>
            </a:r>
            <a:r>
              <a:rPr lang="en-US" noProof="1">
                <a:latin typeface="+mn-lt"/>
                <a:cs typeface="Tahoma" panose="020B0604030504040204" pitchFamily="34" charset="0"/>
              </a:rPr>
              <a:t>.</a:t>
            </a:r>
          </a:p>
          <a:p>
            <a:pPr>
              <a:lnSpc>
                <a:spcPct val="90000"/>
              </a:lnSpc>
              <a:buFont typeface="Arial" panose="020B0604020202020204" pitchFamily="34" charset="0"/>
              <a:buNone/>
              <a:defRPr/>
            </a:pPr>
            <a:endParaRPr lang="en-US" noProof="1">
              <a:latin typeface="+mn-lt"/>
              <a:cs typeface="Tahoma" panose="020B0604030504040204" pitchFamily="34" charset="0"/>
            </a:endParaRPr>
          </a:p>
          <a:p>
            <a:pPr>
              <a:lnSpc>
                <a:spcPct val="90000"/>
              </a:lnSpc>
              <a:buFont typeface="Arial" panose="020B0604020202020204" pitchFamily="34" charset="0"/>
              <a:buNone/>
              <a:defRPr/>
            </a:pPr>
            <a:r>
              <a:rPr lang="en-US" noProof="1">
                <a:latin typeface="+mn-lt"/>
                <a:cs typeface="Tahoma" panose="020B0604030504040204" pitchFamily="34" charset="0"/>
              </a:rPr>
              <a:t>The fingertip </a:t>
            </a:r>
            <a:r>
              <a:rPr lang="en-US" noProof="1">
                <a:solidFill>
                  <a:schemeClr val="accent4"/>
                </a:solidFill>
                <a:latin typeface="+mn-lt"/>
                <a:cs typeface="Tahoma" panose="020B0604030504040204" pitchFamily="34" charset="0"/>
              </a:rPr>
              <a:t>is swollen</a:t>
            </a:r>
            <a:r>
              <a:rPr lang="en-US" noProof="1">
                <a:latin typeface="+mn-lt"/>
                <a:cs typeface="Tahoma" panose="020B0604030504040204" pitchFamily="34" charset="0"/>
              </a:rPr>
              <a:t>, </a:t>
            </a:r>
            <a:r>
              <a:rPr lang="en-US" noProof="1">
                <a:solidFill>
                  <a:schemeClr val="accent4"/>
                </a:solidFill>
                <a:latin typeface="+mn-lt"/>
                <a:cs typeface="Tahoma" panose="020B0604030504040204" pitchFamily="34" charset="0"/>
              </a:rPr>
              <a:t>red </a:t>
            </a:r>
            <a:r>
              <a:rPr lang="en-US" noProof="1">
                <a:latin typeface="+mn-lt"/>
                <a:cs typeface="Tahoma" panose="020B0604030504040204" pitchFamily="34" charset="0"/>
              </a:rPr>
              <a:t>and acutely </a:t>
            </a:r>
            <a:r>
              <a:rPr lang="en-US" noProof="1">
                <a:solidFill>
                  <a:schemeClr val="accent4"/>
                </a:solidFill>
                <a:latin typeface="+mn-lt"/>
                <a:cs typeface="Tahoma" panose="020B0604030504040204" pitchFamily="34" charset="0"/>
              </a:rPr>
              <a:t>tender.</a:t>
            </a:r>
          </a:p>
          <a:p>
            <a:pPr>
              <a:lnSpc>
                <a:spcPct val="90000"/>
              </a:lnSpc>
              <a:buFont typeface="Arial" panose="020B0604020202020204" pitchFamily="34" charset="0"/>
              <a:buNone/>
              <a:defRPr/>
            </a:pPr>
            <a:endParaRPr lang="en-US" noProof="1">
              <a:latin typeface="+mn-lt"/>
              <a:cs typeface="Tahoma" panose="020B0604030504040204" pitchFamily="34" charset="0"/>
            </a:endParaRPr>
          </a:p>
          <a:p>
            <a:pPr>
              <a:lnSpc>
                <a:spcPct val="90000"/>
              </a:lnSpc>
              <a:buFont typeface="Arial" panose="020B0604020202020204" pitchFamily="34" charset="0"/>
              <a:buNone/>
              <a:defRPr/>
            </a:pPr>
            <a:r>
              <a:rPr lang="en-US" b="1" noProof="1">
                <a:solidFill>
                  <a:schemeClr val="accent4"/>
                </a:solidFill>
                <a:latin typeface="+mn-lt"/>
                <a:cs typeface="Tahoma" panose="020B0604030504040204" pitchFamily="34" charset="0"/>
              </a:rPr>
              <a:t>Antibiotics</a:t>
            </a:r>
            <a:r>
              <a:rPr lang="en-US" b="1" noProof="1">
                <a:latin typeface="+mn-lt"/>
                <a:cs typeface="Tahoma" panose="020B0604030504040204" pitchFamily="34" charset="0"/>
              </a:rPr>
              <a:t> treatment is started immediately</a:t>
            </a:r>
            <a:r>
              <a:rPr lang="en-US" noProof="1">
                <a:latin typeface="+mn-lt"/>
                <a:cs typeface="Tahoma" panose="020B0604030504040204" pitchFamily="34" charset="0"/>
              </a:rPr>
              <a:t>, however if pus has formed it must be released via a </a:t>
            </a:r>
            <a:r>
              <a:rPr lang="en-US" u="sng" noProof="1">
                <a:latin typeface="+mn-lt"/>
                <a:cs typeface="Tahoma" panose="020B0604030504040204" pitchFamily="34" charset="0"/>
              </a:rPr>
              <a:t>small incision </a:t>
            </a:r>
            <a:r>
              <a:rPr lang="en-US" noProof="1">
                <a:latin typeface="+mn-lt"/>
                <a:cs typeface="Tahoma" panose="020B0604030504040204" pitchFamily="34" charset="0"/>
              </a:rPr>
              <a:t>over the site of maximal tenderness.</a:t>
            </a:r>
          </a:p>
          <a:p>
            <a:pPr algn="ctr">
              <a:lnSpc>
                <a:spcPct val="90000"/>
              </a:lnSpc>
              <a:buFont typeface="Arial" panose="020B0604020202020204" pitchFamily="34" charset="0"/>
              <a:buNone/>
              <a:defRPr/>
            </a:pPr>
            <a:endParaRPr lang="en-US" noProof="1">
              <a:latin typeface="+mn-lt"/>
              <a:cs typeface="Tahoma" panose="020B0604030504040204" pitchFamily="34" charset="0"/>
            </a:endParaRPr>
          </a:p>
          <a:p>
            <a:pPr algn="ctr">
              <a:lnSpc>
                <a:spcPct val="90000"/>
              </a:lnSpc>
              <a:buFont typeface="Arial" panose="020B0604020202020204" pitchFamily="34" charset="0"/>
              <a:buNone/>
              <a:defRPr/>
            </a:pPr>
            <a:r>
              <a:rPr lang="en-US" sz="3400" b="1" noProof="1">
                <a:latin typeface="+mn-lt"/>
                <a:cs typeface="Tahoma" panose="020B0604030504040204" pitchFamily="34" charset="0"/>
              </a:rPr>
              <a:t>Complications are:- </a:t>
            </a:r>
          </a:p>
          <a:p>
            <a:pPr>
              <a:lnSpc>
                <a:spcPct val="90000"/>
              </a:lnSpc>
              <a:buFont typeface="Wingdings" panose="05000000000000000000" pitchFamily="2" charset="2"/>
              <a:buChar char="Ø"/>
              <a:defRPr/>
            </a:pPr>
            <a:r>
              <a:rPr lang="en-US" sz="3600" b="1" noProof="1">
                <a:solidFill>
                  <a:srgbClr val="FF0000"/>
                </a:solidFill>
                <a:latin typeface="+mn-lt"/>
                <a:cs typeface="Tahoma" panose="020B0604030504040204" pitchFamily="34" charset="0"/>
              </a:rPr>
              <a:t>osteomyelitis</a:t>
            </a:r>
          </a:p>
          <a:p>
            <a:pPr>
              <a:lnSpc>
                <a:spcPct val="90000"/>
              </a:lnSpc>
              <a:buFont typeface="Wingdings" panose="05000000000000000000" pitchFamily="2" charset="2"/>
              <a:buChar char="Ø"/>
              <a:defRPr/>
            </a:pPr>
            <a:r>
              <a:rPr lang="en-US" sz="3600" b="1" noProof="1">
                <a:solidFill>
                  <a:srgbClr val="FF0000"/>
                </a:solidFill>
                <a:latin typeface="+mn-lt"/>
                <a:cs typeface="Tahoma" panose="020B0604030504040204" pitchFamily="34" charset="0"/>
              </a:rPr>
              <a:t>sinus formatio</a:t>
            </a:r>
          </a:p>
          <a:p>
            <a:pPr>
              <a:lnSpc>
                <a:spcPct val="90000"/>
              </a:lnSpc>
              <a:buFont typeface="Wingdings" panose="05000000000000000000" pitchFamily="2" charset="2"/>
              <a:buChar char="Ø"/>
              <a:defRPr/>
            </a:pPr>
            <a:r>
              <a:rPr lang="en-US" sz="3600" b="1" noProof="1">
                <a:solidFill>
                  <a:srgbClr val="FF0000"/>
                </a:solidFill>
                <a:latin typeface="+mn-lt"/>
                <a:cs typeface="Tahoma" panose="020B0604030504040204" pitchFamily="34" charset="0"/>
              </a:rPr>
              <a:t>flexor tenosynovitis</a:t>
            </a:r>
          </a:p>
          <a:p>
            <a:pPr>
              <a:lnSpc>
                <a:spcPct val="90000"/>
              </a:lnSpc>
              <a:buFont typeface="Wingdings" panose="05000000000000000000" pitchFamily="2" charset="2"/>
              <a:buChar char="Ø"/>
              <a:defRPr/>
            </a:pPr>
            <a:r>
              <a:rPr lang="en-US" sz="3600" b="1" noProof="1">
                <a:solidFill>
                  <a:srgbClr val="FF0000"/>
                </a:solidFill>
                <a:latin typeface="+mn-lt"/>
                <a:cs typeface="Tahoma" panose="020B0604030504040204" pitchFamily="34" charset="0"/>
              </a:rPr>
              <a:t>digital vessel obliteration </a:t>
            </a:r>
          </a:p>
          <a:p>
            <a:pPr>
              <a:lnSpc>
                <a:spcPct val="90000"/>
              </a:lnSpc>
              <a:buFont typeface="Wingdings" panose="05000000000000000000" pitchFamily="2" charset="2"/>
              <a:buChar char="Ø"/>
              <a:defRPr/>
            </a:pPr>
            <a:r>
              <a:rPr lang="en-US" sz="3600" b="1" noProof="1">
                <a:solidFill>
                  <a:srgbClr val="FF0000"/>
                </a:solidFill>
                <a:latin typeface="+mn-lt"/>
                <a:cs typeface="Tahoma" panose="020B0604030504040204" pitchFamily="34" charset="0"/>
              </a:rPr>
              <a:t>septic arthritis of DIPJ</a:t>
            </a:r>
            <a:endParaRPr lang="en-US" sz="3600" b="1" noProof="1">
              <a:solidFill>
                <a:srgbClr val="FF0000"/>
              </a:solidFill>
              <a:latin typeface="+mn-lt"/>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وان 1">
            <a:extLst>
              <a:ext uri="{FF2B5EF4-FFF2-40B4-BE49-F238E27FC236}">
                <a16:creationId xmlns:a16="http://schemas.microsoft.com/office/drawing/2014/main" id="{765105C2-5C10-4614-A35C-856377B80780}"/>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37891" name="عنصر نائب للمحتوى 2">
            <a:extLst>
              <a:ext uri="{FF2B5EF4-FFF2-40B4-BE49-F238E27FC236}">
                <a16:creationId xmlns:a16="http://schemas.microsoft.com/office/drawing/2014/main" id="{AD16E2D9-3164-43EC-8376-CB5518B6DD7C}"/>
              </a:ext>
            </a:extLst>
          </p:cNvPr>
          <p:cNvSpPr>
            <a:spLocks noGrp="1" noChangeArrowheads="1"/>
          </p:cNvSpPr>
          <p:nvPr>
            <p:ph idx="1"/>
          </p:nvPr>
        </p:nvSpPr>
        <p:spPr/>
        <p:txBody>
          <a:bodyPr/>
          <a:lstStyle/>
          <a:p>
            <a:endParaRPr lang="en-US" altLang="zh-CN">
              <a:cs typeface="Arial" panose="020B0604020202020204" pitchFamily="34" charset="0"/>
            </a:endParaRPr>
          </a:p>
        </p:txBody>
      </p:sp>
      <p:pic>
        <p:nvPicPr>
          <p:cNvPr id="37892" name="Picture 4" descr="2167_f4">
            <a:extLst>
              <a:ext uri="{FF2B5EF4-FFF2-40B4-BE49-F238E27FC236}">
                <a16:creationId xmlns:a16="http://schemas.microsoft.com/office/drawing/2014/main" id="{013C8B22-9B2D-4646-B0B8-2721B2285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071563"/>
            <a:ext cx="62992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وان 1">
            <a:extLst>
              <a:ext uri="{FF2B5EF4-FFF2-40B4-BE49-F238E27FC236}">
                <a16:creationId xmlns:a16="http://schemas.microsoft.com/office/drawing/2014/main" id="{2EACCE82-C545-454D-9001-6221E8EE525D}"/>
              </a:ext>
            </a:extLst>
          </p:cNvPr>
          <p:cNvSpPr>
            <a:spLocks noGrp="1" noChangeArrowheads="1"/>
          </p:cNvSpPr>
          <p:nvPr>
            <p:ph type="title"/>
          </p:nvPr>
        </p:nvSpPr>
        <p:spPr>
          <a:xfrm>
            <a:off x="1065213" y="0"/>
            <a:ext cx="10058400" cy="1450975"/>
          </a:xfrm>
        </p:spPr>
        <p:txBody>
          <a:bodyPr/>
          <a:lstStyle/>
          <a:p>
            <a:pPr eaLnBrk="1" hangingPunct="1"/>
            <a:r>
              <a:rPr lang="en-US" altLang="en-US" sz="6600">
                <a:solidFill>
                  <a:srgbClr val="56285A"/>
                </a:solidFill>
                <a:latin typeface="Aharoni" panose="02010803020104030203" pitchFamily="2" charset="-79"/>
                <a:cs typeface="Aharoni" panose="02010803020104030203" pitchFamily="2" charset="-79"/>
              </a:rPr>
              <a:t>Herpetic whitlow</a:t>
            </a:r>
            <a:endParaRPr lang="en-US" altLang="en-US" sz="6600">
              <a:solidFill>
                <a:srgbClr val="56285A"/>
              </a:solidFill>
              <a:latin typeface="Aharoni" panose="02010803020104030203" pitchFamily="2" charset="-79"/>
              <a:cs typeface="Times New Roman" panose="02020603050405020304" pitchFamily="18" charset="0"/>
            </a:endParaRPr>
          </a:p>
        </p:txBody>
      </p:sp>
      <p:sp>
        <p:nvSpPr>
          <p:cNvPr id="38915" name="عنصر نائب للمحتوى 2">
            <a:extLst>
              <a:ext uri="{FF2B5EF4-FFF2-40B4-BE49-F238E27FC236}">
                <a16:creationId xmlns:a16="http://schemas.microsoft.com/office/drawing/2014/main" id="{EAEA25CF-07D0-46CC-AB1F-2B8E17B0A56E}"/>
              </a:ext>
            </a:extLst>
          </p:cNvPr>
          <p:cNvSpPr>
            <a:spLocks noGrp="1" noChangeArrowheads="1"/>
          </p:cNvSpPr>
          <p:nvPr>
            <p:ph idx="1"/>
          </p:nvPr>
        </p:nvSpPr>
        <p:spPr>
          <a:xfrm>
            <a:off x="409575" y="1735138"/>
            <a:ext cx="11650663" cy="4838700"/>
          </a:xfrm>
        </p:spPr>
        <p:txBody>
          <a:bodyPr/>
          <a:lstStyle/>
          <a:p>
            <a:pPr eaLnBrk="1" hangingPunct="1"/>
            <a:r>
              <a:rPr lang="en-US" altLang="zh-CN" sz="2600">
                <a:solidFill>
                  <a:srgbClr val="210F17"/>
                </a:solidFill>
                <a:cs typeface="Arial" panose="020B0604020202020204" pitchFamily="34" charset="0"/>
              </a:rPr>
              <a:t>The </a:t>
            </a:r>
            <a:r>
              <a:rPr lang="en-US" altLang="zh-CN" sz="3600" b="1" u="sng">
                <a:solidFill>
                  <a:srgbClr val="0070C0"/>
                </a:solidFill>
                <a:cs typeface="Arial" panose="020B0604020202020204" pitchFamily="34" charset="0"/>
              </a:rPr>
              <a:t>HSV-1</a:t>
            </a:r>
            <a:r>
              <a:rPr lang="en-US" altLang="zh-CN" sz="2600">
                <a:solidFill>
                  <a:srgbClr val="210F17"/>
                </a:solidFill>
                <a:cs typeface="Arial" panose="020B0604020202020204" pitchFamily="34" charset="0"/>
              </a:rPr>
              <a:t> may enter the fingertip, possibly by </a:t>
            </a:r>
            <a:r>
              <a:rPr lang="en-US" altLang="zh-CN" sz="2800" b="1" u="sng">
                <a:solidFill>
                  <a:srgbClr val="874396"/>
                </a:solidFill>
                <a:cs typeface="Arial" panose="020B0604020202020204" pitchFamily="34" charset="0"/>
              </a:rPr>
              <a:t>auto-inoculation</a:t>
            </a:r>
            <a:r>
              <a:rPr lang="en-US" altLang="zh-CN" sz="2600">
                <a:solidFill>
                  <a:srgbClr val="210F17"/>
                </a:solidFill>
                <a:cs typeface="Arial" panose="020B0604020202020204" pitchFamily="34" charset="0"/>
              </a:rPr>
              <a:t> from the patient’s own mouth or genitalia, or by cross infection </a:t>
            </a:r>
            <a:r>
              <a:rPr lang="en-US" altLang="zh-CN" sz="2800" b="1" u="sng">
                <a:solidFill>
                  <a:srgbClr val="874396"/>
                </a:solidFill>
                <a:cs typeface="Arial" panose="020B0604020202020204" pitchFamily="34" charset="0"/>
              </a:rPr>
              <a:t>during dental surgery</a:t>
            </a:r>
          </a:p>
          <a:p>
            <a:pPr eaLnBrk="1" hangingPunct="1">
              <a:buFont typeface="Wingdings" panose="05000000000000000000" pitchFamily="2" charset="2"/>
              <a:buChar char="v"/>
            </a:pPr>
            <a:r>
              <a:rPr lang="en-US" altLang="zh-CN" sz="2600">
                <a:solidFill>
                  <a:srgbClr val="210F17"/>
                </a:solidFill>
                <a:cs typeface="Arial" panose="020B0604020202020204" pitchFamily="34" charset="0"/>
              </a:rPr>
              <a:t>Small </a:t>
            </a:r>
            <a:r>
              <a:rPr lang="en-US" altLang="zh-CN" sz="2800" b="1">
                <a:solidFill>
                  <a:srgbClr val="D488C5"/>
                </a:solidFill>
                <a:cs typeface="Arial" panose="020B0604020202020204" pitchFamily="34" charset="0"/>
              </a:rPr>
              <a:t>vesicles</a:t>
            </a:r>
            <a:r>
              <a:rPr lang="en-US" altLang="zh-CN" sz="2600">
                <a:solidFill>
                  <a:srgbClr val="210F17"/>
                </a:solidFill>
                <a:cs typeface="Arial" panose="020B0604020202020204" pitchFamily="34" charset="0"/>
              </a:rPr>
              <a:t> form on the fingertip, then </a:t>
            </a:r>
            <a:r>
              <a:rPr lang="en-US" altLang="zh-CN" sz="2800" b="1">
                <a:solidFill>
                  <a:srgbClr val="D488C5"/>
                </a:solidFill>
                <a:cs typeface="Arial" panose="020B0604020202020204" pitchFamily="34" charset="0"/>
              </a:rPr>
              <a:t>coalesce </a:t>
            </a:r>
            <a:r>
              <a:rPr lang="en-US" altLang="zh-CN" sz="2600">
                <a:solidFill>
                  <a:srgbClr val="210F17"/>
                </a:solidFill>
                <a:cs typeface="Arial" panose="020B0604020202020204" pitchFamily="34" charset="0"/>
              </a:rPr>
              <a:t>and </a:t>
            </a:r>
            <a:r>
              <a:rPr lang="en-US" altLang="zh-CN" sz="2800" b="1">
                <a:solidFill>
                  <a:srgbClr val="D488C5"/>
                </a:solidFill>
                <a:cs typeface="Arial" panose="020B0604020202020204" pitchFamily="34" charset="0"/>
              </a:rPr>
              <a:t>ulcerate</a:t>
            </a:r>
          </a:p>
          <a:p>
            <a:pPr eaLnBrk="1" hangingPunct="1">
              <a:buFont typeface="Courier New" panose="02070309020205020404" pitchFamily="49" charset="0"/>
              <a:buChar char="o"/>
            </a:pPr>
            <a:r>
              <a:rPr lang="en-US" altLang="zh-CN" sz="2600">
                <a:solidFill>
                  <a:srgbClr val="210F17"/>
                </a:solidFill>
                <a:cs typeface="Arial" panose="020B0604020202020204" pitchFamily="34" charset="0"/>
              </a:rPr>
              <a:t>The condition is </a:t>
            </a:r>
            <a:r>
              <a:rPr lang="en-US" altLang="zh-CN" sz="2600" u="sng">
                <a:solidFill>
                  <a:srgbClr val="FCBB8B"/>
                </a:solidFill>
                <a:cs typeface="Arial" panose="020B0604020202020204" pitchFamily="34" charset="0"/>
              </a:rPr>
              <a:t>self-limiting</a:t>
            </a:r>
            <a:r>
              <a:rPr lang="en-US" altLang="zh-CN" sz="2600">
                <a:solidFill>
                  <a:srgbClr val="210F17"/>
                </a:solidFill>
                <a:cs typeface="Arial" panose="020B0604020202020204" pitchFamily="34" charset="0"/>
              </a:rPr>
              <a:t> and usually subsides after about 10 days, but it may </a:t>
            </a:r>
            <a:r>
              <a:rPr lang="en-US" altLang="zh-CN" sz="2600" b="1">
                <a:solidFill>
                  <a:srgbClr val="E36406"/>
                </a:solidFill>
                <a:cs typeface="Arial" panose="020B0604020202020204" pitchFamily="34" charset="0"/>
              </a:rPr>
              <a:t>recur</a:t>
            </a:r>
            <a:r>
              <a:rPr lang="en-US" altLang="zh-CN" sz="2600">
                <a:solidFill>
                  <a:srgbClr val="210F17"/>
                </a:solidFill>
                <a:cs typeface="Arial" panose="020B0604020202020204" pitchFamily="34" charset="0"/>
              </a:rPr>
              <a:t> from time to time.</a:t>
            </a:r>
          </a:p>
          <a:p>
            <a:pPr eaLnBrk="1" hangingPunct="1">
              <a:buClr>
                <a:srgbClr val="5F0D32"/>
              </a:buClr>
              <a:buFont typeface="Calibri" panose="020F0502020204030204" pitchFamily="34" charset="0"/>
              <a:buChar char="ɷ"/>
            </a:pPr>
            <a:r>
              <a:rPr lang="en-US" altLang="zh-CN" sz="2800" b="1" u="sng">
                <a:solidFill>
                  <a:srgbClr val="5F0D32"/>
                </a:solidFill>
                <a:cs typeface="Arial" panose="020B0604020202020204" pitchFamily="34" charset="0"/>
              </a:rPr>
              <a:t>Herpetic whitlow </a:t>
            </a:r>
            <a:r>
              <a:rPr lang="en-US" altLang="zh-CN" sz="2600">
                <a:solidFill>
                  <a:srgbClr val="5F0D32"/>
                </a:solidFill>
                <a:cs typeface="Arial" panose="020B0604020202020204" pitchFamily="34" charset="0"/>
              </a:rPr>
              <a:t>should not be confused with a </a:t>
            </a:r>
            <a:r>
              <a:rPr lang="en-US" altLang="zh-CN" b="1">
                <a:solidFill>
                  <a:srgbClr val="5F0D32"/>
                </a:solidFill>
                <a:cs typeface="Arial" panose="020B0604020202020204" pitchFamily="34" charset="0"/>
              </a:rPr>
              <a:t>Staphylococcal felon</a:t>
            </a:r>
            <a:r>
              <a:rPr lang="en-US" altLang="zh-CN" sz="2600">
                <a:solidFill>
                  <a:srgbClr val="5F0D32"/>
                </a:solidFill>
                <a:cs typeface="Arial" panose="020B0604020202020204" pitchFamily="34" charset="0"/>
              </a:rPr>
              <a:t>!</a:t>
            </a:r>
          </a:p>
          <a:p>
            <a:pPr eaLnBrk="1" hangingPunct="1">
              <a:buFont typeface="Courier New" panose="02070309020205020404" pitchFamily="49" charset="0"/>
              <a:buChar char="o"/>
            </a:pPr>
            <a:r>
              <a:rPr lang="en-US" altLang="zh-CN" sz="2600" b="1" u="sng">
                <a:solidFill>
                  <a:srgbClr val="210F17"/>
                </a:solidFill>
                <a:cs typeface="Arial" panose="020B0604020202020204" pitchFamily="34" charset="0"/>
              </a:rPr>
              <a:t> </a:t>
            </a:r>
            <a:r>
              <a:rPr lang="en-US" altLang="zh-CN" sz="2800" b="1" u="sng">
                <a:solidFill>
                  <a:srgbClr val="FCBB8B"/>
                </a:solidFill>
                <a:cs typeface="Arial" panose="020B0604020202020204" pitchFamily="34" charset="0"/>
              </a:rPr>
              <a:t>Surgery is unhelpful </a:t>
            </a:r>
            <a:r>
              <a:rPr lang="en-US" altLang="zh-CN" sz="2600">
                <a:solidFill>
                  <a:srgbClr val="210F17"/>
                </a:solidFill>
                <a:cs typeface="Arial" panose="020B0604020202020204" pitchFamily="34" charset="0"/>
              </a:rPr>
              <a:t>and may be harmful, exposing the finger to secondary infection</a:t>
            </a:r>
          </a:p>
          <a:p>
            <a:pPr eaLnBrk="1" hangingPunct="1">
              <a:buFont typeface="Courier New" panose="02070309020205020404" pitchFamily="49" charset="0"/>
              <a:buChar char="o"/>
            </a:pPr>
            <a:r>
              <a:rPr lang="en-US" altLang="zh-CN" sz="2600" b="1" u="sng">
                <a:solidFill>
                  <a:srgbClr val="FCBB8B"/>
                </a:solidFill>
                <a:cs typeface="Arial" panose="020B0604020202020204" pitchFamily="34" charset="0"/>
              </a:rPr>
              <a:t>Aciclovir</a:t>
            </a:r>
            <a:r>
              <a:rPr lang="en-US" altLang="zh-CN" sz="2600">
                <a:solidFill>
                  <a:srgbClr val="210F17"/>
                </a:solidFill>
                <a:cs typeface="Arial" panose="020B0604020202020204" pitchFamily="34" charset="0"/>
              </a:rPr>
              <a:t> may be effective in the early stages</a:t>
            </a:r>
            <a:endParaRPr lang="en-US" altLang="en-US" sz="2600">
              <a:solidFill>
                <a:srgbClr val="210F17"/>
              </a:solidFill>
              <a:cs typeface="Arial" panose="020B0604020202020204" pitchFamily="34" charset="0"/>
            </a:endParaRPr>
          </a:p>
          <a:p>
            <a:pPr eaLnBrk="1" hangingPunct="1"/>
            <a:endParaRPr lang="en-US" altLang="en-US" sz="2600">
              <a:cs typeface="Arial" panose="020B0604020202020204" pitchFamily="34" charset="0"/>
            </a:endParaRP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وان 1">
            <a:extLst>
              <a:ext uri="{FF2B5EF4-FFF2-40B4-BE49-F238E27FC236}">
                <a16:creationId xmlns:a16="http://schemas.microsoft.com/office/drawing/2014/main" id="{F4978603-EF56-4372-9337-6DFB5398F918}"/>
              </a:ext>
            </a:extLst>
          </p:cNvPr>
          <p:cNvSpPr>
            <a:spLocks noGrp="1" noChangeArrowheads="1"/>
          </p:cNvSpPr>
          <p:nvPr>
            <p:ph type="title"/>
          </p:nvPr>
        </p:nvSpPr>
        <p:spPr>
          <a:xfrm>
            <a:off x="1524000" y="0"/>
            <a:ext cx="8229600" cy="1143000"/>
          </a:xfrm>
        </p:spPr>
        <p:txBody>
          <a:bodyPr/>
          <a:lstStyle/>
          <a:p>
            <a:pPr algn="l"/>
            <a:r>
              <a:rPr lang="en-US" altLang="zh-CN">
                <a:solidFill>
                  <a:srgbClr val="C00000"/>
                </a:solidFill>
                <a:cs typeface="Times New Roman" panose="02020603050405020304" pitchFamily="18" charset="0"/>
              </a:rPr>
              <a:t>6-Herpetic whitlow</a:t>
            </a:r>
          </a:p>
        </p:txBody>
      </p:sp>
      <p:sp>
        <p:nvSpPr>
          <p:cNvPr id="6" name="عنصر نائب للمحتوى 5">
            <a:extLst>
              <a:ext uri="{FF2B5EF4-FFF2-40B4-BE49-F238E27FC236}">
                <a16:creationId xmlns:a16="http://schemas.microsoft.com/office/drawing/2014/main" id="{0A4379E8-4791-4282-A5E4-D30169BEE4C5}"/>
              </a:ext>
            </a:extLst>
          </p:cNvPr>
          <p:cNvSpPr>
            <a:spLocks noGrp="1"/>
          </p:cNvSpPr>
          <p:nvPr>
            <p:ph idx="1"/>
          </p:nvPr>
        </p:nvSpPr>
        <p:spPr/>
        <p:txBody>
          <a:bodyPr>
            <a:normAutofit/>
          </a:bodyPr>
          <a:lstStyle/>
          <a:p>
            <a:pPr>
              <a:buFont typeface="Arial" panose="020B0604020202020204" pitchFamily="34" charset="0"/>
              <a:buNone/>
              <a:defRPr/>
            </a:pPr>
            <a:r>
              <a:rPr lang="en-US" noProof="1">
                <a:latin typeface="+mn-lt"/>
              </a:rPr>
              <a:t>A viral infection of the hand caused by herpes simplex virus (HSV-1)</a:t>
            </a:r>
          </a:p>
          <a:p>
            <a:pPr>
              <a:buFont typeface="Arial" panose="020B0604020202020204" pitchFamily="34" charset="0"/>
              <a:buNone/>
              <a:defRPr/>
            </a:pPr>
            <a:r>
              <a:rPr lang="en-US" noProof="1">
                <a:latin typeface="+mn-lt"/>
              </a:rPr>
              <a:t>Epidemiology</a:t>
            </a:r>
          </a:p>
          <a:p>
            <a:pPr lvl="1">
              <a:buFont typeface="Arial" panose="020B0604020202020204" pitchFamily="34" charset="0"/>
              <a:buNone/>
              <a:defRPr/>
            </a:pPr>
            <a:r>
              <a:rPr lang="en-US" noProof="1">
                <a:latin typeface="+mn-lt"/>
              </a:rPr>
              <a:t>demographics</a:t>
            </a:r>
          </a:p>
          <a:p>
            <a:pPr lvl="2">
              <a:buFont typeface="Arial" panose="020B0604020202020204" pitchFamily="34" charset="0"/>
              <a:buNone/>
              <a:defRPr/>
            </a:pPr>
            <a:r>
              <a:rPr lang="en-US" noProof="1">
                <a:latin typeface="+mn-lt"/>
              </a:rPr>
              <a:t>occurs with increased frequency in medical and dental personnel</a:t>
            </a:r>
          </a:p>
          <a:p>
            <a:pPr lvl="2">
              <a:buFont typeface="Arial" panose="020B0604020202020204" pitchFamily="34" charset="0"/>
              <a:buNone/>
              <a:defRPr/>
            </a:pPr>
            <a:r>
              <a:rPr lang="en-US" noProof="1">
                <a:latin typeface="+mn-lt"/>
              </a:rPr>
              <a:t>most common infection occurring in a toddler’s and preschooler’s hand</a:t>
            </a:r>
          </a:p>
          <a:p>
            <a:pPr>
              <a:buFont typeface="Arial" panose="020B0604020202020204" pitchFamily="34" charset="0"/>
              <a:buNone/>
              <a:defRPr/>
            </a:pPr>
            <a:r>
              <a:rPr lang="en-US" noProof="1">
                <a:latin typeface="+mn-lt"/>
              </a:rPr>
              <a:t>Pathophysiology</a:t>
            </a:r>
          </a:p>
          <a:p>
            <a:pPr lvl="1">
              <a:buFont typeface="Arial" panose="020B0604020202020204" pitchFamily="34" charset="0"/>
              <a:buNone/>
              <a:defRPr/>
            </a:pPr>
            <a:r>
              <a:rPr lang="en-US" noProof="1">
                <a:latin typeface="+mn-lt"/>
              </a:rPr>
              <a:t>viral shedding occurs while vesicles are forming bullae</a:t>
            </a:r>
          </a:p>
          <a:p>
            <a:pPr>
              <a:defRPr/>
            </a:pPr>
            <a:endParaRPr lang="en-US" noProof="1">
              <a:latin typeface="+mn-lt"/>
            </a:endParaRP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وان 1">
            <a:extLst>
              <a:ext uri="{FF2B5EF4-FFF2-40B4-BE49-F238E27FC236}">
                <a16:creationId xmlns:a16="http://schemas.microsoft.com/office/drawing/2014/main" id="{E6D2D4FD-1CA4-4B30-B805-9C41B042543D}"/>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41987" name="Rectangle 3">
            <a:extLst>
              <a:ext uri="{FF2B5EF4-FFF2-40B4-BE49-F238E27FC236}">
                <a16:creationId xmlns:a16="http://schemas.microsoft.com/office/drawing/2014/main" id="{832BFA5C-E65D-41C4-8079-F47553C41A05}"/>
              </a:ext>
            </a:extLst>
          </p:cNvPr>
          <p:cNvSpPr txBox="1">
            <a:spLocks noChangeArrowheads="1"/>
          </p:cNvSpPr>
          <p:nvPr/>
        </p:nvSpPr>
        <p:spPr bwMode="auto">
          <a:xfrm>
            <a:off x="2374900" y="1930400"/>
            <a:ext cx="72263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lnSpc>
                <a:spcPct val="90000"/>
              </a:lnSpc>
              <a:spcBef>
                <a:spcPct val="20000"/>
              </a:spcBef>
              <a:buClr>
                <a:schemeClr val="tx2"/>
              </a:buClr>
            </a:pPr>
            <a:endParaRPr lang="en-US" altLang="en-US" sz="2400">
              <a:latin typeface="Times New Roman" panose="02020603050405020304" pitchFamily="18" charset="0"/>
              <a:cs typeface="Times New Roman" panose="02020603050405020304" pitchFamily="18" charset="0"/>
            </a:endParaRPr>
          </a:p>
        </p:txBody>
      </p:sp>
      <p:sp>
        <p:nvSpPr>
          <p:cNvPr id="5" name="عنصر نائب للمحتوى 2">
            <a:extLst>
              <a:ext uri="{FF2B5EF4-FFF2-40B4-BE49-F238E27FC236}">
                <a16:creationId xmlns:a16="http://schemas.microsoft.com/office/drawing/2014/main" id="{2C0811D3-3C43-4A50-BE98-8414159DBB4E}"/>
              </a:ext>
            </a:extLst>
          </p:cNvPr>
          <p:cNvSpPr>
            <a:spLocks noGrp="1"/>
          </p:cNvSpPr>
          <p:nvPr>
            <p:ph idx="1"/>
          </p:nvPr>
        </p:nvSpPr>
        <p:spPr/>
        <p:txBody>
          <a:bodyPr>
            <a:normAutofit/>
          </a:bodyPr>
          <a:lstStyle/>
          <a:p>
            <a:pPr>
              <a:buFont typeface="Arial" panose="020B0604020202020204" pitchFamily="34" charset="0"/>
              <a:buNone/>
              <a:defRPr/>
            </a:pPr>
            <a:r>
              <a:rPr lang="en-US" b="1" noProof="1">
                <a:latin typeface="+mn-lt"/>
              </a:rPr>
              <a:t>PresentationSymptoms</a:t>
            </a:r>
          </a:p>
          <a:p>
            <a:pPr lvl="1">
              <a:buFont typeface="Arial" panose="020B0604020202020204" pitchFamily="34" charset="0"/>
              <a:buNone/>
              <a:defRPr/>
            </a:pPr>
            <a:r>
              <a:rPr lang="en-US" noProof="1">
                <a:latin typeface="+mn-lt"/>
              </a:rPr>
              <a:t>intense burning pain followed by erythema</a:t>
            </a:r>
          </a:p>
          <a:p>
            <a:pPr lvl="1">
              <a:buFont typeface="Arial" panose="020B0604020202020204" pitchFamily="34" charset="0"/>
              <a:buNone/>
              <a:defRPr/>
            </a:pPr>
            <a:r>
              <a:rPr lang="en-US" noProof="1">
                <a:latin typeface="+mn-lt"/>
              </a:rPr>
              <a:t>malaise</a:t>
            </a:r>
            <a:br>
              <a:rPr lang="en-US" dirty="0"/>
            </a:br>
            <a:endParaRPr lang="en-US" noProof="1">
              <a:latin typeface="+mn-lt"/>
            </a:endParaRPr>
          </a:p>
          <a:p>
            <a:pPr>
              <a:buFont typeface="Arial" panose="020B0604020202020204" pitchFamily="34" charset="0"/>
              <a:buNone/>
              <a:defRPr/>
            </a:pPr>
            <a:r>
              <a:rPr lang="en-US" b="1" noProof="1">
                <a:latin typeface="+mn-lt"/>
              </a:rPr>
              <a:t>Physical exam</a:t>
            </a:r>
          </a:p>
          <a:p>
            <a:pPr lvl="1">
              <a:buFont typeface="Arial" panose="020B0604020202020204" pitchFamily="34" charset="0"/>
              <a:buNone/>
              <a:defRPr/>
            </a:pPr>
            <a:r>
              <a:rPr lang="en-US" noProof="1">
                <a:latin typeface="+mn-lt"/>
              </a:rPr>
              <a:t>erythema followed by small, vesicular rash</a:t>
            </a:r>
          </a:p>
          <a:p>
            <a:pPr lvl="2">
              <a:buFont typeface="Arial" panose="020B0604020202020204" pitchFamily="34" charset="0"/>
              <a:buNone/>
              <a:defRPr/>
            </a:pPr>
            <a:r>
              <a:rPr lang="en-US" noProof="1">
                <a:latin typeface="+mn-lt"/>
              </a:rPr>
              <a:t>over the course of 2 weeks, the vesicles may come together to form bullae</a:t>
            </a:r>
          </a:p>
          <a:p>
            <a:pPr lvl="2">
              <a:buFont typeface="Arial" panose="020B0604020202020204" pitchFamily="34" charset="0"/>
              <a:buNone/>
              <a:defRPr/>
            </a:pPr>
            <a:r>
              <a:rPr lang="en-US" noProof="1">
                <a:latin typeface="+mn-lt"/>
              </a:rPr>
              <a:t>the bullae will crust over and ultimately lead to superficial ulceration</a:t>
            </a:r>
          </a:p>
          <a:p>
            <a:pPr lvl="1">
              <a:buFont typeface="Arial" panose="020B0604020202020204" pitchFamily="34" charset="0"/>
              <a:buNone/>
              <a:defRPr/>
            </a:pPr>
            <a:r>
              <a:rPr lang="en-US" noProof="1">
                <a:latin typeface="+mn-lt"/>
              </a:rPr>
              <a:t>fever and lymphadenitis may be found</a:t>
            </a:r>
          </a:p>
          <a:p>
            <a:pPr>
              <a:buFont typeface="Arial" panose="020B0604020202020204" pitchFamily="34" charset="0"/>
              <a:buNone/>
              <a:defRPr/>
            </a:pPr>
            <a:endParaRPr lang="en-US" noProof="1">
              <a:latin typeface="+mn-lt"/>
            </a:endParaRP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وان 1">
            <a:extLst>
              <a:ext uri="{FF2B5EF4-FFF2-40B4-BE49-F238E27FC236}">
                <a16:creationId xmlns:a16="http://schemas.microsoft.com/office/drawing/2014/main" id="{F187E76D-8B7F-4807-8726-476AC6A26AFB}"/>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B490081B-9680-448D-B6E5-32D914196BD1}"/>
              </a:ext>
            </a:extLst>
          </p:cNvPr>
          <p:cNvSpPr>
            <a:spLocks noGrp="1"/>
          </p:cNvSpPr>
          <p:nvPr>
            <p:ph idx="1"/>
          </p:nvPr>
        </p:nvSpPr>
        <p:spPr>
          <a:xfrm>
            <a:off x="1981200" y="857250"/>
            <a:ext cx="8229600" cy="5268913"/>
          </a:xfrm>
        </p:spPr>
        <p:txBody>
          <a:bodyPr>
            <a:normAutofit fontScale="92500" lnSpcReduction="10000"/>
          </a:bodyPr>
          <a:lstStyle/>
          <a:p>
            <a:pPr>
              <a:buFont typeface="Arial" panose="020B0604020202020204" pitchFamily="34" charset="0"/>
              <a:buNone/>
              <a:defRPr/>
            </a:pPr>
            <a:r>
              <a:rPr lang="en-US" b="1" noProof="1">
                <a:latin typeface="+mn-lt"/>
              </a:rPr>
              <a:t>TreatmentNonoperative</a:t>
            </a:r>
          </a:p>
          <a:p>
            <a:pPr lvl="1">
              <a:buFont typeface="Arial" panose="020B0604020202020204" pitchFamily="34" charset="0"/>
              <a:buNone/>
              <a:defRPr/>
            </a:pPr>
            <a:r>
              <a:rPr lang="en-US" b="1" noProof="1">
                <a:latin typeface="+mn-lt"/>
              </a:rPr>
              <a:t>observation +/- acyclovir</a:t>
            </a:r>
            <a:endParaRPr lang="en-US" noProof="1">
              <a:latin typeface="+mn-lt"/>
            </a:endParaRPr>
          </a:p>
          <a:p>
            <a:pPr lvl="2">
              <a:buFont typeface="Arial" panose="020B0604020202020204" pitchFamily="34" charset="0"/>
              <a:buNone/>
              <a:defRPr/>
            </a:pPr>
            <a:r>
              <a:rPr lang="en-US" noProof="1">
                <a:latin typeface="+mn-lt"/>
              </a:rPr>
              <a:t>indications</a:t>
            </a:r>
          </a:p>
          <a:p>
            <a:pPr lvl="3">
              <a:buFont typeface="Arial" panose="020B0604020202020204" pitchFamily="34" charset="0"/>
              <a:buNone/>
              <a:defRPr/>
            </a:pPr>
            <a:r>
              <a:rPr lang="en-US" noProof="1">
                <a:latin typeface="+mn-lt"/>
              </a:rPr>
              <a:t>standard of treatment</a:t>
            </a:r>
          </a:p>
          <a:p>
            <a:pPr lvl="2">
              <a:buFont typeface="Arial" panose="020B0604020202020204" pitchFamily="34" charset="0"/>
              <a:buNone/>
              <a:defRPr/>
            </a:pPr>
            <a:r>
              <a:rPr lang="en-US" noProof="1">
                <a:latin typeface="+mn-lt"/>
              </a:rPr>
              <a:t>outcomes</a:t>
            </a:r>
          </a:p>
          <a:p>
            <a:pPr lvl="3">
              <a:buFont typeface="Arial" panose="020B0604020202020204" pitchFamily="34" charset="0"/>
              <a:buNone/>
              <a:defRPr/>
            </a:pPr>
            <a:r>
              <a:rPr lang="en-US" noProof="1">
                <a:latin typeface="+mn-lt"/>
              </a:rPr>
              <a:t>self limiting, with resolution of symptoms in 7-10 days</a:t>
            </a:r>
          </a:p>
          <a:p>
            <a:pPr lvl="3">
              <a:buFont typeface="Arial" panose="020B0604020202020204" pitchFamily="34" charset="0"/>
              <a:buNone/>
              <a:defRPr/>
            </a:pPr>
            <a:r>
              <a:rPr lang="en-US" noProof="1">
                <a:latin typeface="+mn-lt"/>
              </a:rPr>
              <a:t>acyclovir may shorten the duration of symptoms</a:t>
            </a:r>
          </a:p>
          <a:p>
            <a:pPr lvl="3">
              <a:buFont typeface="Arial" panose="020B0604020202020204" pitchFamily="34" charset="0"/>
              <a:buNone/>
              <a:defRPr/>
            </a:pPr>
            <a:r>
              <a:rPr lang="en-US" noProof="1">
                <a:latin typeface="+mn-lt"/>
              </a:rPr>
              <a:t>recurrence may precipitated by fever, stress and sun exposure</a:t>
            </a:r>
          </a:p>
          <a:p>
            <a:pPr>
              <a:buFont typeface="Arial" panose="020B0604020202020204" pitchFamily="34" charset="0"/>
              <a:buNone/>
              <a:defRPr/>
            </a:pPr>
            <a:r>
              <a:rPr lang="en-US" b="1" noProof="1">
                <a:latin typeface="+mn-lt"/>
              </a:rPr>
              <a:t>Operative</a:t>
            </a:r>
          </a:p>
          <a:p>
            <a:pPr lvl="1">
              <a:buFont typeface="Arial" panose="020B0604020202020204" pitchFamily="34" charset="0"/>
              <a:buNone/>
              <a:defRPr/>
            </a:pPr>
            <a:r>
              <a:rPr lang="en-US" noProof="1">
                <a:latin typeface="+mn-lt"/>
              </a:rPr>
              <a:t>surgical debridement</a:t>
            </a:r>
          </a:p>
          <a:p>
            <a:pPr lvl="2">
              <a:buFont typeface="Arial" panose="020B0604020202020204" pitchFamily="34" charset="0"/>
              <a:buNone/>
              <a:defRPr/>
            </a:pPr>
            <a:r>
              <a:rPr lang="en-US" noProof="1">
                <a:latin typeface="+mn-lt"/>
              </a:rPr>
              <a:t>indications</a:t>
            </a:r>
          </a:p>
          <a:p>
            <a:pPr lvl="3">
              <a:buFont typeface="Arial" panose="020B0604020202020204" pitchFamily="34" charset="0"/>
              <a:buNone/>
              <a:defRPr/>
            </a:pPr>
            <a:r>
              <a:rPr lang="en-US" noProof="1">
                <a:latin typeface="+mn-lt"/>
              </a:rPr>
              <a:t>none</a:t>
            </a:r>
          </a:p>
          <a:p>
            <a:pPr lvl="4">
              <a:buFont typeface="Arial" panose="020B0604020202020204" pitchFamily="34" charset="0"/>
              <a:buNone/>
              <a:defRPr/>
            </a:pPr>
            <a:r>
              <a:rPr lang="en-US" noProof="1">
                <a:latin typeface="+mn-lt"/>
              </a:rPr>
              <a:t>surgical treatment associated with superinfections, encephalitis, and death and should be avoided</a:t>
            </a:r>
          </a:p>
          <a:p>
            <a:pPr>
              <a:defRPr/>
            </a:pPr>
            <a:endParaRPr lang="en-US" noProof="1">
              <a:latin typeface="+mn-lt"/>
            </a:endParaRP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عنصر نائب للمحتوى 3">
            <a:extLst>
              <a:ext uri="{FF2B5EF4-FFF2-40B4-BE49-F238E27FC236}">
                <a16:creationId xmlns:a16="http://schemas.microsoft.com/office/drawing/2014/main" id="{04A44725-3C3F-43C6-AA47-8856FEC21A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5063" y="646113"/>
            <a:ext cx="10042525" cy="5600700"/>
          </a:xfrm>
        </p:spPr>
      </p:pic>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وان 1">
            <a:extLst>
              <a:ext uri="{FF2B5EF4-FFF2-40B4-BE49-F238E27FC236}">
                <a16:creationId xmlns:a16="http://schemas.microsoft.com/office/drawing/2014/main" id="{E8D3A673-CA13-412F-9E96-D305920200CA}"/>
              </a:ext>
            </a:extLst>
          </p:cNvPr>
          <p:cNvSpPr>
            <a:spLocks noGrp="1" noChangeArrowheads="1"/>
          </p:cNvSpPr>
          <p:nvPr>
            <p:ph type="title"/>
          </p:nvPr>
        </p:nvSpPr>
        <p:spPr/>
        <p:txBody>
          <a:bodyPr/>
          <a:lstStyle/>
          <a:p>
            <a:pPr algn="l"/>
            <a:r>
              <a:rPr lang="en-US" altLang="zh-CN" sz="3600">
                <a:solidFill>
                  <a:srgbClr val="C00000"/>
                </a:solidFill>
                <a:cs typeface="Times New Roman" panose="02020603050405020304" pitchFamily="18" charset="0"/>
              </a:rPr>
              <a:t>2- Tendon sheath infections</a:t>
            </a:r>
          </a:p>
        </p:txBody>
      </p:sp>
      <p:sp>
        <p:nvSpPr>
          <p:cNvPr id="45059" name="Rectangle 3">
            <a:extLst>
              <a:ext uri="{FF2B5EF4-FFF2-40B4-BE49-F238E27FC236}">
                <a16:creationId xmlns:a16="http://schemas.microsoft.com/office/drawing/2014/main" id="{21874875-BF74-4A2E-AC08-D56C2F83AF2A}"/>
              </a:ext>
            </a:extLst>
          </p:cNvPr>
          <p:cNvSpPr>
            <a:spLocks noGrp="1" noChangeArrowheads="1"/>
          </p:cNvSpPr>
          <p:nvPr>
            <p:ph idx="1"/>
          </p:nvPr>
        </p:nvSpPr>
        <p:spPr>
          <a:xfrm>
            <a:off x="1881188" y="1357313"/>
            <a:ext cx="7680325" cy="4146550"/>
          </a:xfrm>
        </p:spPr>
        <p:txBody>
          <a:bodyPr/>
          <a:lstStyle/>
          <a:p>
            <a:pPr marL="182563" indent="-182563" eaLnBrk="1" hangingPunct="1">
              <a:buClr>
                <a:srgbClr val="262626"/>
              </a:buClr>
              <a:buFont typeface="Arial" panose="020B0604020202020204" pitchFamily="34" charset="0"/>
              <a:buNone/>
            </a:pPr>
            <a:r>
              <a:rPr lang="en-US" altLang="zh-CN" sz="2400">
                <a:cs typeface="Arial" panose="020B0604020202020204" pitchFamily="34" charset="0"/>
              </a:rPr>
              <a:t>The </a:t>
            </a:r>
            <a:r>
              <a:rPr lang="en-US" altLang="zh-CN" sz="2400">
                <a:solidFill>
                  <a:srgbClr val="FF0000"/>
                </a:solidFill>
                <a:cs typeface="Arial" panose="020B0604020202020204" pitchFamily="34" charset="0"/>
              </a:rPr>
              <a:t>flexor</a:t>
            </a:r>
            <a:r>
              <a:rPr lang="en-US" altLang="zh-CN" sz="2400">
                <a:solidFill>
                  <a:schemeClr val="accent1"/>
                </a:solidFill>
                <a:cs typeface="Arial" panose="020B0604020202020204" pitchFamily="34" charset="0"/>
              </a:rPr>
              <a:t> </a:t>
            </a:r>
            <a:r>
              <a:rPr lang="en-US" altLang="zh-CN" sz="2400">
                <a:solidFill>
                  <a:srgbClr val="FF0000"/>
                </a:solidFill>
                <a:cs typeface="Arial" panose="020B0604020202020204" pitchFamily="34" charset="0"/>
              </a:rPr>
              <a:t>tendons</a:t>
            </a:r>
            <a:r>
              <a:rPr lang="en-US" altLang="zh-CN" sz="2400">
                <a:solidFill>
                  <a:schemeClr val="accent1"/>
                </a:solidFill>
                <a:cs typeface="Arial" panose="020B0604020202020204" pitchFamily="34" charset="0"/>
              </a:rPr>
              <a:t> </a:t>
            </a:r>
            <a:r>
              <a:rPr lang="en-US" altLang="zh-CN" sz="2400">
                <a:cs typeface="Arial" panose="020B0604020202020204" pitchFamily="34" charset="0"/>
              </a:rPr>
              <a:t>of the fingers and thumb are covered with a double layer of </a:t>
            </a:r>
            <a:r>
              <a:rPr lang="en-US" altLang="zh-CN" sz="2400">
                <a:solidFill>
                  <a:srgbClr val="FF0000"/>
                </a:solidFill>
                <a:cs typeface="Arial" panose="020B0604020202020204" pitchFamily="34" charset="0"/>
              </a:rPr>
              <a:t>synovium</a:t>
            </a:r>
            <a:r>
              <a:rPr lang="en-US" altLang="zh-CN" sz="2400">
                <a:cs typeface="Arial" panose="020B0604020202020204" pitchFamily="34" charset="0"/>
              </a:rPr>
              <a:t>, </a:t>
            </a:r>
            <a:r>
              <a:rPr lang="en-US" altLang="zh-CN" sz="2400">
                <a:solidFill>
                  <a:srgbClr val="FF0000"/>
                </a:solidFill>
                <a:cs typeface="Arial" panose="020B0604020202020204" pitchFamily="34" charset="0"/>
              </a:rPr>
              <a:t>the</a:t>
            </a:r>
            <a:r>
              <a:rPr lang="en-US" altLang="zh-CN" sz="2400">
                <a:solidFill>
                  <a:schemeClr val="accent1"/>
                </a:solidFill>
                <a:cs typeface="Arial" panose="020B0604020202020204" pitchFamily="34" charset="0"/>
              </a:rPr>
              <a:t> </a:t>
            </a:r>
            <a:r>
              <a:rPr lang="en-US" altLang="zh-CN" sz="2400">
                <a:solidFill>
                  <a:srgbClr val="FF0000"/>
                </a:solidFill>
                <a:cs typeface="Arial" panose="020B0604020202020204" pitchFamily="34" charset="0"/>
              </a:rPr>
              <a:t>lubricating</a:t>
            </a:r>
            <a:r>
              <a:rPr lang="en-US" altLang="zh-CN" sz="2400">
                <a:solidFill>
                  <a:schemeClr val="accent1"/>
                </a:solidFill>
                <a:cs typeface="Arial" panose="020B0604020202020204" pitchFamily="34" charset="0"/>
              </a:rPr>
              <a:t> </a:t>
            </a:r>
            <a:r>
              <a:rPr lang="en-US" altLang="zh-CN" sz="2400">
                <a:solidFill>
                  <a:srgbClr val="FF0000"/>
                </a:solidFill>
                <a:cs typeface="Arial" panose="020B0604020202020204" pitchFamily="34" charset="0"/>
              </a:rPr>
              <a:t>fluid</a:t>
            </a:r>
            <a:r>
              <a:rPr lang="en-US" altLang="zh-CN" sz="2400">
                <a:solidFill>
                  <a:schemeClr val="accent1"/>
                </a:solidFill>
                <a:cs typeface="Arial" panose="020B0604020202020204" pitchFamily="34" charset="0"/>
              </a:rPr>
              <a:t> </a:t>
            </a:r>
            <a:r>
              <a:rPr lang="en-US" altLang="zh-CN" sz="2400">
                <a:cs typeface="Arial" panose="020B0604020202020204" pitchFamily="34" charset="0"/>
              </a:rPr>
              <a:t>that allows them to slide freely within the tendon sheath.  A flexor tendon sheath infection occurs in the space between these two layers.  This condition is also known as </a:t>
            </a:r>
            <a:r>
              <a:rPr lang="en-US" altLang="zh-CN" sz="2400" i="1">
                <a:solidFill>
                  <a:srgbClr val="FF0000"/>
                </a:solidFill>
                <a:cs typeface="Arial" panose="020B0604020202020204" pitchFamily="34" charset="0"/>
              </a:rPr>
              <a:t>infectious</a:t>
            </a:r>
            <a:r>
              <a:rPr lang="en-US" altLang="zh-CN" sz="2400">
                <a:solidFill>
                  <a:srgbClr val="D788A3"/>
                </a:solidFill>
                <a:cs typeface="Arial" panose="020B0604020202020204" pitchFamily="34" charset="0"/>
              </a:rPr>
              <a:t> </a:t>
            </a:r>
            <a:r>
              <a:rPr lang="en-US" altLang="zh-CN" sz="2400">
                <a:solidFill>
                  <a:srgbClr val="FF0000"/>
                </a:solidFill>
                <a:cs typeface="Arial" panose="020B0604020202020204" pitchFamily="34" charset="0"/>
              </a:rPr>
              <a:t>(or </a:t>
            </a:r>
            <a:r>
              <a:rPr lang="en-US" altLang="zh-CN" sz="2400" i="1">
                <a:solidFill>
                  <a:srgbClr val="FF0000"/>
                </a:solidFill>
                <a:cs typeface="Arial" panose="020B0604020202020204" pitchFamily="34" charset="0"/>
              </a:rPr>
              <a:t>septic</a:t>
            </a:r>
            <a:r>
              <a:rPr lang="en-US" altLang="zh-CN" sz="2400">
                <a:solidFill>
                  <a:srgbClr val="FF0000"/>
                </a:solidFill>
                <a:cs typeface="Arial" panose="020B0604020202020204" pitchFamily="34" charset="0"/>
              </a:rPr>
              <a:t>)</a:t>
            </a:r>
            <a:r>
              <a:rPr lang="en-US" altLang="en-US" sz="2400" i="1">
                <a:solidFill>
                  <a:srgbClr val="FF0000"/>
                </a:solidFill>
                <a:cs typeface="Arial" panose="020B0604020202020204" pitchFamily="34" charset="0"/>
              </a:rPr>
              <a:t> </a:t>
            </a:r>
            <a:r>
              <a:rPr lang="en-US" altLang="zh-CN" sz="2400" i="1">
                <a:solidFill>
                  <a:srgbClr val="FF0000"/>
                </a:solidFill>
                <a:cs typeface="Arial" panose="020B0604020202020204" pitchFamily="34" charset="0"/>
              </a:rPr>
              <a:t>tenosynovitis</a:t>
            </a:r>
            <a:r>
              <a:rPr lang="en-US" altLang="zh-CN" sz="2400">
                <a:solidFill>
                  <a:srgbClr val="FF0000"/>
                </a:solidFill>
                <a:cs typeface="Arial" panose="020B0604020202020204" pitchFamily="34" charset="0"/>
              </a:rPr>
              <a:t>.</a:t>
            </a:r>
          </a:p>
          <a:p>
            <a:pPr marL="182563" indent="-182563" eaLnBrk="1" hangingPunct="1">
              <a:buClr>
                <a:srgbClr val="262626"/>
              </a:buClr>
            </a:pPr>
            <a:endParaRPr lang="en-US" altLang="zh-CN" sz="2400">
              <a:solidFill>
                <a:srgbClr val="FF0000"/>
              </a:solidFill>
              <a:cs typeface="Arial" panose="020B0604020202020204" pitchFamily="34" charset="0"/>
            </a:endParaRPr>
          </a:p>
          <a:p>
            <a:pPr marL="182563" indent="-182563" eaLnBrk="1" hangingPunct="1">
              <a:buClr>
                <a:srgbClr val="262626"/>
              </a:buClr>
            </a:pPr>
            <a:endParaRPr lang="en-US" altLang="zh-CN" sz="2400">
              <a:solidFill>
                <a:srgbClr val="FF0000"/>
              </a:solidFill>
              <a:cs typeface="Arial" panose="020B0604020202020204" pitchFamily="34" charset="0"/>
            </a:endParaRPr>
          </a:p>
        </p:txBody>
      </p:sp>
      <p:pic>
        <p:nvPicPr>
          <p:cNvPr id="45060" name="Picture 2" descr="http://upload.orthobullets.com/topic/6105/images/pft2.jpg">
            <a:extLst>
              <a:ext uri="{FF2B5EF4-FFF2-40B4-BE49-F238E27FC236}">
                <a16:creationId xmlns:a16="http://schemas.microsoft.com/office/drawing/2014/main" id="{7EC8C42C-FCB7-4FD0-81D5-CFEEEFF1F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3660775"/>
            <a:ext cx="63579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a:extLst>
              <a:ext uri="{FF2B5EF4-FFF2-40B4-BE49-F238E27FC236}">
                <a16:creationId xmlns:a16="http://schemas.microsoft.com/office/drawing/2014/main" id="{14CA7876-BE2B-4031-B2E7-B233444FBBFE}"/>
              </a:ext>
            </a:extLst>
          </p:cNvPr>
          <p:cNvSpPr>
            <a:spLocks noGrp="1" noChangeArrowheads="1"/>
          </p:cNvSpPr>
          <p:nvPr>
            <p:ph type="title"/>
          </p:nvPr>
        </p:nvSpPr>
        <p:spPr/>
        <p:txBody>
          <a:bodyPr/>
          <a:lstStyle/>
          <a:p>
            <a:pPr algn="l"/>
            <a:r>
              <a:rPr lang="en-US" altLang="en-US">
                <a:cs typeface="Times New Roman" panose="02020603050405020304" pitchFamily="18" charset="0"/>
              </a:rPr>
              <a:t>Bones </a:t>
            </a:r>
            <a:endParaRPr lang="en-US" altLang="zh-CN">
              <a:cs typeface="Times New Roman" panose="02020603050405020304" pitchFamily="18" charset="0"/>
            </a:endParaRPr>
          </a:p>
        </p:txBody>
      </p:sp>
      <p:pic>
        <p:nvPicPr>
          <p:cNvPr id="11267" name="Picture 2" descr="http://upload.wikimedia.org/wikipedia/commons/thumb/a/ab/Scheme_human_hand_bones-en.svg/220px-Scheme_human_hand_bones-en.svg.png">
            <a:extLst>
              <a:ext uri="{FF2B5EF4-FFF2-40B4-BE49-F238E27FC236}">
                <a16:creationId xmlns:a16="http://schemas.microsoft.com/office/drawing/2014/main" id="{A09099EE-4C62-4429-B306-1640A882F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1000125"/>
            <a:ext cx="5286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وان 1">
            <a:extLst>
              <a:ext uri="{FF2B5EF4-FFF2-40B4-BE49-F238E27FC236}">
                <a16:creationId xmlns:a16="http://schemas.microsoft.com/office/drawing/2014/main" id="{0C99716B-409C-4358-9610-38E5AFE0E7AB}"/>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39EE3021-8F38-4889-A133-DA3D8A43D388}"/>
              </a:ext>
            </a:extLst>
          </p:cNvPr>
          <p:cNvSpPr>
            <a:spLocks noGrp="1"/>
          </p:cNvSpPr>
          <p:nvPr>
            <p:ph idx="1"/>
          </p:nvPr>
        </p:nvSpPr>
        <p:spPr>
          <a:xfrm>
            <a:off x="1881188" y="500063"/>
            <a:ext cx="8329612" cy="6143625"/>
          </a:xfrm>
        </p:spPr>
        <p:txBody>
          <a:bodyPr>
            <a:normAutofit/>
          </a:bodyPr>
          <a:lstStyle/>
          <a:p>
            <a:pPr>
              <a:buFont typeface="Arial" panose="020B0604020202020204" pitchFamily="34" charset="0"/>
              <a:buNone/>
              <a:defRPr/>
            </a:pPr>
            <a:r>
              <a:rPr lang="en-US" sz="3900" b="1" noProof="1">
                <a:solidFill>
                  <a:srgbClr val="FF0000"/>
                </a:solidFill>
                <a:latin typeface="+mn-lt"/>
              </a:rPr>
              <a:t>Presentation  Symptoms</a:t>
            </a:r>
            <a:r>
              <a:rPr lang="en-US" b="1" noProof="1">
                <a:latin typeface="+mn-lt"/>
              </a:rPr>
              <a:t> </a:t>
            </a:r>
          </a:p>
          <a:p>
            <a:pPr lvl="1">
              <a:buFont typeface="Arial" panose="020B0604020202020204" pitchFamily="34" charset="0"/>
              <a:buNone/>
              <a:defRPr/>
            </a:pPr>
            <a:r>
              <a:rPr lang="en-US" noProof="1">
                <a:latin typeface="+mn-lt"/>
              </a:rPr>
              <a:t>pain and swelling</a:t>
            </a:r>
          </a:p>
          <a:p>
            <a:pPr lvl="2">
              <a:buFont typeface="Arial" panose="020B0604020202020204" pitchFamily="34" charset="0"/>
              <a:buNone/>
              <a:defRPr/>
            </a:pPr>
            <a:r>
              <a:rPr lang="en-US" noProof="1">
                <a:latin typeface="+mn-lt"/>
              </a:rPr>
              <a:t>typically present in delayed fashion (over last 24-48 hours)</a:t>
            </a:r>
          </a:p>
          <a:p>
            <a:pPr lvl="2">
              <a:buFont typeface="Arial" panose="020B0604020202020204" pitchFamily="34" charset="0"/>
              <a:buNone/>
              <a:defRPr/>
            </a:pPr>
            <a:r>
              <a:rPr lang="en-US" noProof="1">
                <a:latin typeface="+mn-lt"/>
              </a:rPr>
              <a:t>usually localized to palmar aspect of one digit</a:t>
            </a:r>
          </a:p>
          <a:p>
            <a:pPr>
              <a:buFont typeface="Arial" panose="020B0604020202020204" pitchFamily="34" charset="0"/>
              <a:buNone/>
              <a:defRPr/>
            </a:pPr>
            <a:r>
              <a:rPr lang="en-US" sz="3900" b="1" noProof="1">
                <a:solidFill>
                  <a:srgbClr val="FF0000"/>
                </a:solidFill>
                <a:latin typeface="+mn-lt"/>
              </a:rPr>
              <a:t>Physical exam </a:t>
            </a:r>
          </a:p>
          <a:p>
            <a:pPr lvl="1">
              <a:buFont typeface="Arial" panose="020B0604020202020204" pitchFamily="34" charset="0"/>
              <a:buNone/>
              <a:defRPr/>
            </a:pPr>
            <a:r>
              <a:rPr lang="en-US" noProof="1">
                <a:latin typeface="+mn-lt"/>
              </a:rPr>
              <a:t> </a:t>
            </a:r>
            <a:r>
              <a:rPr lang="en-US" sz="3000" b="1" noProof="1">
                <a:solidFill>
                  <a:srgbClr val="0070C0"/>
                </a:solidFill>
                <a:latin typeface="+mn-lt"/>
              </a:rPr>
              <a:t>Kanavel signs (4 total)   </a:t>
            </a:r>
            <a:r>
              <a:rPr lang="en-US" noProof="1">
                <a:latin typeface="+mn-lt"/>
              </a:rPr>
              <a:t>   </a:t>
            </a:r>
          </a:p>
          <a:p>
            <a:pPr marL="1371600" lvl="2" indent="-457200">
              <a:buFont typeface="+mj-lt"/>
              <a:buAutoNum type="arabicPeriod"/>
              <a:defRPr/>
            </a:pPr>
            <a:r>
              <a:rPr lang="en-US" noProof="1">
                <a:latin typeface="+mn-lt"/>
              </a:rPr>
              <a:t>flexed posturing of the involved digit</a:t>
            </a:r>
          </a:p>
          <a:p>
            <a:pPr marL="1371600" lvl="2" indent="-457200">
              <a:buFont typeface="+mj-lt"/>
              <a:buAutoNum type="arabicPeriod"/>
              <a:defRPr/>
            </a:pPr>
            <a:r>
              <a:rPr lang="en-US" noProof="1">
                <a:latin typeface="+mn-lt"/>
              </a:rPr>
              <a:t>tenderness to palpation over the tendon sheath</a:t>
            </a:r>
          </a:p>
          <a:p>
            <a:pPr marL="1371600" lvl="2" indent="-457200">
              <a:buFont typeface="+mj-lt"/>
              <a:buAutoNum type="arabicPeriod"/>
              <a:defRPr/>
            </a:pPr>
            <a:r>
              <a:rPr lang="en-US" noProof="1">
                <a:latin typeface="+mn-lt"/>
              </a:rPr>
              <a:t>marked pain with passive extension of the digit </a:t>
            </a:r>
          </a:p>
          <a:p>
            <a:pPr marL="1371600" lvl="2" indent="-457200">
              <a:buFont typeface="+mj-lt"/>
              <a:buAutoNum type="arabicPeriod"/>
              <a:defRPr/>
            </a:pPr>
            <a:r>
              <a:rPr lang="en-US" noProof="1">
                <a:latin typeface="+mn-lt"/>
              </a:rPr>
              <a:t>fusiform swelling of the digit</a:t>
            </a:r>
          </a:p>
          <a:p>
            <a:pPr lvl="1">
              <a:buFont typeface="Arial" panose="020B0604020202020204" pitchFamily="34" charset="0"/>
              <a:buNone/>
              <a:defRPr/>
            </a:pPr>
            <a:r>
              <a:rPr lang="en-US" noProof="1">
                <a:latin typeface="+mn-lt"/>
              </a:rPr>
              <a:t>increased warmth and erythema of the involved digit</a:t>
            </a:r>
          </a:p>
          <a:p>
            <a:pPr>
              <a:defRPr/>
            </a:pPr>
            <a:endParaRPr lang="en-US" noProof="1">
              <a:latin typeface="+mn-lt"/>
            </a:endParaRP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وان 1">
            <a:extLst>
              <a:ext uri="{FF2B5EF4-FFF2-40B4-BE49-F238E27FC236}">
                <a16:creationId xmlns:a16="http://schemas.microsoft.com/office/drawing/2014/main" id="{582BE9CB-4641-4694-9EEE-A8FA4B042653}"/>
              </a:ext>
            </a:extLst>
          </p:cNvPr>
          <p:cNvSpPr>
            <a:spLocks noGrp="1" noChangeArrowheads="1"/>
          </p:cNvSpPr>
          <p:nvPr>
            <p:ph type="title"/>
          </p:nvPr>
        </p:nvSpPr>
        <p:spPr/>
        <p:txBody>
          <a:bodyPr/>
          <a:lstStyle/>
          <a:p>
            <a:pPr eaLnBrk="1" hangingPunct="1"/>
            <a:r>
              <a:rPr lang="en-US" altLang="en-US" sz="6600">
                <a:solidFill>
                  <a:srgbClr val="56285A"/>
                </a:solidFill>
                <a:latin typeface="Aharoni" panose="02010803020104030203" pitchFamily="2" charset="-79"/>
                <a:cs typeface="Aharoni" panose="02010803020104030203" pitchFamily="2" charset="-79"/>
              </a:rPr>
              <a:t>Tendon sheath infections</a:t>
            </a:r>
            <a:endParaRPr lang="en-US" altLang="en-US" sz="6600">
              <a:solidFill>
                <a:srgbClr val="56285A"/>
              </a:solidFill>
              <a:latin typeface="Aharoni" panose="02010803020104030203" pitchFamily="2" charset="-79"/>
              <a:cs typeface="Times New Roman" panose="02020603050405020304" pitchFamily="18" charset="0"/>
            </a:endParaRPr>
          </a:p>
        </p:txBody>
      </p:sp>
      <p:sp>
        <p:nvSpPr>
          <p:cNvPr id="47107" name="عنصر نائب للمحتوى 2">
            <a:extLst>
              <a:ext uri="{FF2B5EF4-FFF2-40B4-BE49-F238E27FC236}">
                <a16:creationId xmlns:a16="http://schemas.microsoft.com/office/drawing/2014/main" id="{D8D5BAFF-DBF1-4B39-8DDD-E2E24BEAE325}"/>
              </a:ext>
            </a:extLst>
          </p:cNvPr>
          <p:cNvSpPr>
            <a:spLocks noGrp="1" noChangeArrowheads="1"/>
          </p:cNvSpPr>
          <p:nvPr>
            <p:ph idx="1"/>
          </p:nvPr>
        </p:nvSpPr>
        <p:spPr>
          <a:xfrm>
            <a:off x="371475" y="1814513"/>
            <a:ext cx="11672888" cy="4022725"/>
          </a:xfrm>
        </p:spPr>
        <p:txBody>
          <a:bodyPr/>
          <a:lstStyle/>
          <a:p>
            <a:pPr eaLnBrk="1" hangingPunct="1"/>
            <a:r>
              <a:rPr lang="en-US" altLang="zh-CN" sz="2800" b="1">
                <a:cs typeface="Arial" panose="020B0604020202020204" pitchFamily="34" charset="0"/>
              </a:rPr>
              <a:t>The tendon sheath </a:t>
            </a:r>
            <a:r>
              <a:rPr lang="en-US" altLang="zh-CN" sz="2800">
                <a:cs typeface="Arial" panose="020B0604020202020204" pitchFamily="34" charset="0"/>
              </a:rPr>
              <a:t>is a closed compartment extending from </a:t>
            </a:r>
            <a:r>
              <a:rPr lang="en-US" altLang="zh-CN" sz="2800" b="1" u="sng">
                <a:cs typeface="Arial" panose="020B0604020202020204" pitchFamily="34" charset="0"/>
              </a:rPr>
              <a:t>the distal palmar crease to the DIP joint</a:t>
            </a:r>
            <a:r>
              <a:rPr lang="en-US" altLang="zh-CN" sz="2800">
                <a:cs typeface="Arial" panose="020B0604020202020204" pitchFamily="34" charset="0"/>
              </a:rPr>
              <a:t>. In the </a:t>
            </a:r>
            <a:r>
              <a:rPr lang="en-US" altLang="zh-CN" sz="2800">
                <a:solidFill>
                  <a:srgbClr val="FCBB8B"/>
                </a:solidFill>
                <a:cs typeface="Arial" panose="020B0604020202020204" pitchFamily="34" charset="0"/>
              </a:rPr>
              <a:t>thumb and little finger</a:t>
            </a:r>
            <a:r>
              <a:rPr lang="en-US" altLang="zh-CN" sz="2800">
                <a:cs typeface="Arial" panose="020B0604020202020204" pitchFamily="34" charset="0"/>
              </a:rPr>
              <a:t>, the sheaths are co-extensive with the </a:t>
            </a:r>
            <a:r>
              <a:rPr lang="en-US" altLang="zh-CN" sz="2800">
                <a:solidFill>
                  <a:srgbClr val="FCBB8B"/>
                </a:solidFill>
                <a:cs typeface="Arial" panose="020B0604020202020204" pitchFamily="34" charset="0"/>
              </a:rPr>
              <a:t>radial and ulnar bursae</a:t>
            </a:r>
            <a:r>
              <a:rPr lang="en-US" altLang="zh-CN" sz="2800">
                <a:cs typeface="Arial" panose="020B0604020202020204" pitchFamily="34" charset="0"/>
              </a:rPr>
              <a:t>, which envelop the flexor tendons in the proximal part of the palm and across the wrist; these bursae also communicate with </a:t>
            </a:r>
            <a:r>
              <a:rPr lang="en-US" altLang="zh-CN" sz="3600" b="1">
                <a:solidFill>
                  <a:srgbClr val="FCBB8B"/>
                </a:solidFill>
                <a:cs typeface="Arial" panose="020B0604020202020204" pitchFamily="34" charset="0"/>
              </a:rPr>
              <a:t>Parona’s space </a:t>
            </a:r>
            <a:r>
              <a:rPr lang="en-US" altLang="zh-CN" sz="2800">
                <a:cs typeface="Arial" panose="020B0604020202020204" pitchFamily="34" charset="0"/>
              </a:rPr>
              <a:t>in the lower forearm</a:t>
            </a:r>
          </a:p>
          <a:p>
            <a:pPr eaLnBrk="1" hangingPunct="1"/>
            <a:endParaRPr lang="en-US" altLang="en-US">
              <a:cs typeface="Arial" panose="020B0604020202020204" pitchFamily="34" charset="0"/>
            </a:endParaRPr>
          </a:p>
        </p:txBody>
      </p:sp>
      <p:pic>
        <p:nvPicPr>
          <p:cNvPr id="47108" name="صورة 4">
            <a:extLst>
              <a:ext uri="{FF2B5EF4-FFF2-40B4-BE49-F238E27FC236}">
                <a16:creationId xmlns:a16="http://schemas.microsoft.com/office/drawing/2014/main" id="{4AFF4775-6ABC-4E07-8A44-7D2D2C52E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463" y="4067175"/>
            <a:ext cx="5570537"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صورة 5">
            <a:extLst>
              <a:ext uri="{FF2B5EF4-FFF2-40B4-BE49-F238E27FC236}">
                <a16:creationId xmlns:a16="http://schemas.microsoft.com/office/drawing/2014/main" id="{18B27962-4A14-4987-B42A-1989271AF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97413"/>
            <a:ext cx="66532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وان 1">
            <a:extLst>
              <a:ext uri="{FF2B5EF4-FFF2-40B4-BE49-F238E27FC236}">
                <a16:creationId xmlns:a16="http://schemas.microsoft.com/office/drawing/2014/main" id="{65C6A316-0C23-41D2-A88D-18157B2790AB}"/>
              </a:ext>
            </a:extLst>
          </p:cNvPr>
          <p:cNvSpPr>
            <a:spLocks noGrp="1" noChangeArrowheads="1"/>
          </p:cNvSpPr>
          <p:nvPr>
            <p:ph type="title"/>
          </p:nvPr>
        </p:nvSpPr>
        <p:spPr/>
        <p:txBody>
          <a:bodyPr/>
          <a:lstStyle/>
          <a:p>
            <a:pPr eaLnBrk="1" hangingPunct="1"/>
            <a:r>
              <a:rPr lang="en-US" altLang="en-US" sz="6000">
                <a:solidFill>
                  <a:srgbClr val="56285A"/>
                </a:solidFill>
                <a:latin typeface="Aharoni" panose="02010803020104030203" pitchFamily="2" charset="-79"/>
                <a:cs typeface="Aharoni" panose="02010803020104030203" pitchFamily="2" charset="-79"/>
              </a:rPr>
              <a:t>Pyogenic tenosynovitis</a:t>
            </a:r>
            <a:endParaRPr lang="en-US" altLang="en-US" sz="6000">
              <a:solidFill>
                <a:srgbClr val="56285A"/>
              </a:solidFill>
              <a:latin typeface="Aharoni" panose="02010803020104030203" pitchFamily="2" charset="-79"/>
              <a:cs typeface="Times New Roman" panose="02020603050405020304" pitchFamily="18" charset="0"/>
            </a:endParaRPr>
          </a:p>
        </p:txBody>
      </p:sp>
      <p:sp>
        <p:nvSpPr>
          <p:cNvPr id="3" name="عنصر نائب للمحتوى 2">
            <a:extLst>
              <a:ext uri="{FF2B5EF4-FFF2-40B4-BE49-F238E27FC236}">
                <a16:creationId xmlns:a16="http://schemas.microsoft.com/office/drawing/2014/main" id="{DEDFA634-2669-48C4-99E1-9398775AEB02}"/>
              </a:ext>
            </a:extLst>
          </p:cNvPr>
          <p:cNvSpPr>
            <a:spLocks noGrp="1"/>
          </p:cNvSpPr>
          <p:nvPr>
            <p:ph idx="1"/>
          </p:nvPr>
        </p:nvSpPr>
        <p:spPr>
          <a:xfrm>
            <a:off x="393700" y="1862138"/>
            <a:ext cx="10431463" cy="4349750"/>
          </a:xfrm>
        </p:spPr>
        <p:txBody>
          <a:bodyPr rtlCol="0">
            <a:normAutofit/>
          </a:bodyPr>
          <a:lstStyle/>
          <a:p>
            <a:pPr eaLnBrk="1" fontAlgn="auto" hangingPunct="1">
              <a:spcAft>
                <a:spcPts val="0"/>
              </a:spcAft>
              <a:buFont typeface="Wingdings" panose="05000000000000000000" pitchFamily="2" charset="2"/>
              <a:buChar char="Ø"/>
              <a:defRPr/>
            </a:pPr>
            <a:r>
              <a:rPr lang="en-US" sz="2800" dirty="0">
                <a:solidFill>
                  <a:schemeClr val="tx1">
                    <a:lumMod val="95000"/>
                    <a:lumOff val="5000"/>
                  </a:schemeClr>
                </a:solidFill>
                <a:latin typeface="+mn-lt"/>
              </a:rPr>
              <a:t> It </a:t>
            </a:r>
            <a:r>
              <a:rPr lang="en-US" sz="2800" dirty="0">
                <a:solidFill>
                  <a:schemeClr val="accent3">
                    <a:lumMod val="75000"/>
                  </a:schemeClr>
                </a:solidFill>
                <a:latin typeface="+mn-lt"/>
              </a:rPr>
              <a:t>is </a:t>
            </a:r>
            <a:r>
              <a:rPr lang="en-US" sz="2800" b="1" dirty="0">
                <a:solidFill>
                  <a:schemeClr val="accent3">
                    <a:lumMod val="75000"/>
                  </a:schemeClr>
                </a:solidFill>
                <a:latin typeface="+mn-lt"/>
              </a:rPr>
              <a:t>Uncommon </a:t>
            </a:r>
            <a:r>
              <a:rPr lang="en-US" sz="2800" dirty="0">
                <a:solidFill>
                  <a:schemeClr val="tx1">
                    <a:lumMod val="95000"/>
                    <a:lumOff val="5000"/>
                  </a:schemeClr>
                </a:solidFill>
                <a:latin typeface="+mn-lt"/>
              </a:rPr>
              <a:t>but </a:t>
            </a:r>
            <a:r>
              <a:rPr lang="en-US" sz="2800" b="1" dirty="0">
                <a:solidFill>
                  <a:schemeClr val="accent3">
                    <a:lumMod val="75000"/>
                  </a:schemeClr>
                </a:solidFill>
                <a:latin typeface="+mn-lt"/>
              </a:rPr>
              <a:t>Dangerous</a:t>
            </a:r>
            <a:r>
              <a:rPr lang="en-US" sz="2800" dirty="0">
                <a:solidFill>
                  <a:schemeClr val="tx1">
                    <a:lumMod val="95000"/>
                    <a:lumOff val="5000"/>
                  </a:schemeClr>
                </a:solidFill>
                <a:latin typeface="+mn-lt"/>
              </a:rPr>
              <a:t>. It usually follows a </a:t>
            </a:r>
            <a:r>
              <a:rPr lang="en-US" sz="3000" b="1" u="sng" dirty="0">
                <a:solidFill>
                  <a:schemeClr val="accent1">
                    <a:lumMod val="60000"/>
                    <a:lumOff val="40000"/>
                  </a:schemeClr>
                </a:solidFill>
                <a:latin typeface="+mn-lt"/>
              </a:rPr>
              <a:t>penetrating injury</a:t>
            </a:r>
            <a:endParaRPr lang="en-US" sz="3000" b="1" dirty="0">
              <a:solidFill>
                <a:schemeClr val="accent1">
                  <a:lumMod val="60000"/>
                  <a:lumOff val="40000"/>
                </a:schemeClr>
              </a:solidFill>
              <a:latin typeface="+mn-lt"/>
            </a:endParaRPr>
          </a:p>
          <a:p>
            <a:pPr eaLnBrk="1" fontAlgn="auto" hangingPunct="1">
              <a:spcAft>
                <a:spcPts val="0"/>
              </a:spcAft>
              <a:buFont typeface="Wingdings" panose="05000000000000000000" pitchFamily="2" charset="2"/>
              <a:buChar char="Ø"/>
              <a:defRPr/>
            </a:pPr>
            <a:r>
              <a:rPr lang="en-US" sz="2800" dirty="0">
                <a:solidFill>
                  <a:schemeClr val="tx1">
                    <a:lumMod val="95000"/>
                    <a:lumOff val="5000"/>
                  </a:schemeClr>
                </a:solidFill>
                <a:latin typeface="+mn-lt"/>
              </a:rPr>
              <a:t> The commonest organism being </a:t>
            </a:r>
            <a:r>
              <a:rPr lang="en-US" b="1" u="sng" dirty="0">
                <a:solidFill>
                  <a:schemeClr val="accent3">
                    <a:lumMod val="75000"/>
                  </a:schemeClr>
                </a:solidFill>
                <a:latin typeface="+mn-lt"/>
              </a:rPr>
              <a:t>Staphylococcus aureus </a:t>
            </a:r>
            <a:r>
              <a:rPr lang="en-US" sz="2800" dirty="0">
                <a:solidFill>
                  <a:schemeClr val="tx1">
                    <a:lumMod val="95000"/>
                    <a:lumOff val="5000"/>
                  </a:schemeClr>
                </a:solidFill>
                <a:latin typeface="+mn-lt"/>
              </a:rPr>
              <a:t>; </a:t>
            </a:r>
            <a:r>
              <a:rPr lang="en-US" sz="2400" dirty="0">
                <a:solidFill>
                  <a:schemeClr val="tx1">
                    <a:lumMod val="95000"/>
                    <a:lumOff val="5000"/>
                  </a:schemeClr>
                </a:solidFill>
                <a:latin typeface="+mn-lt"/>
              </a:rPr>
              <a:t>however, Streptococcus and Gram-negative organisms are also encountered.</a:t>
            </a:r>
          </a:p>
        </p:txBody>
      </p:sp>
      <p:pic>
        <p:nvPicPr>
          <p:cNvPr id="49156" name="صورة 4">
            <a:extLst>
              <a:ext uri="{FF2B5EF4-FFF2-40B4-BE49-F238E27FC236}">
                <a16:creationId xmlns:a16="http://schemas.microsoft.com/office/drawing/2014/main" id="{6D7F5600-F184-4685-A412-2B39163F87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3" y="3878263"/>
            <a:ext cx="90805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لمحتوى 2">
            <a:extLst>
              <a:ext uri="{FF2B5EF4-FFF2-40B4-BE49-F238E27FC236}">
                <a16:creationId xmlns:a16="http://schemas.microsoft.com/office/drawing/2014/main" id="{F1525446-9DC0-4DE1-995F-6FB6E858EBC5}"/>
              </a:ext>
            </a:extLst>
          </p:cNvPr>
          <p:cNvSpPr>
            <a:spLocks noGrp="1" noChangeArrowheads="1"/>
          </p:cNvSpPr>
          <p:nvPr>
            <p:ph idx="1"/>
          </p:nvPr>
        </p:nvSpPr>
        <p:spPr>
          <a:xfrm>
            <a:off x="520700" y="1846263"/>
            <a:ext cx="11461750" cy="4475162"/>
          </a:xfrm>
        </p:spPr>
        <p:txBody>
          <a:bodyPr/>
          <a:lstStyle/>
          <a:p>
            <a:pPr eaLnBrk="1" hangingPunct="1">
              <a:buFont typeface="Wingdings" panose="05000000000000000000" pitchFamily="2" charset="2"/>
              <a:buChar char="q"/>
            </a:pPr>
            <a:r>
              <a:rPr lang="en-US" altLang="zh-CN" sz="2800" b="1" u="sng">
                <a:solidFill>
                  <a:srgbClr val="984204"/>
                </a:solidFill>
                <a:cs typeface="Arial" panose="020B0604020202020204" pitchFamily="34" charset="0"/>
              </a:rPr>
              <a:t>Early diagnosis </a:t>
            </a:r>
            <a:r>
              <a:rPr lang="en-US" altLang="zh-CN" sz="2800">
                <a:solidFill>
                  <a:srgbClr val="984204"/>
                </a:solidFill>
                <a:cs typeface="Arial" panose="020B0604020202020204" pitchFamily="34" charset="0"/>
              </a:rPr>
              <a:t>is </a:t>
            </a:r>
            <a:r>
              <a:rPr lang="en-US" altLang="zh-CN" sz="2800">
                <a:solidFill>
                  <a:srgbClr val="0D0D0D"/>
                </a:solidFill>
                <a:cs typeface="Arial" panose="020B0604020202020204" pitchFamily="34" charset="0"/>
              </a:rPr>
              <a:t>based on </a:t>
            </a:r>
            <a:r>
              <a:rPr lang="en-US" altLang="zh-CN" sz="2800" b="1" u="sng">
                <a:solidFill>
                  <a:srgbClr val="984204"/>
                </a:solidFill>
                <a:cs typeface="Arial" panose="020B0604020202020204" pitchFamily="34" charset="0"/>
              </a:rPr>
              <a:t>Clinical findings</a:t>
            </a:r>
            <a:r>
              <a:rPr lang="en-US" altLang="zh-CN" sz="2800">
                <a:solidFill>
                  <a:srgbClr val="0D0D0D"/>
                </a:solidFill>
                <a:cs typeface="Arial" panose="020B0604020202020204" pitchFamily="34" charset="0"/>
              </a:rPr>
              <a:t>; X-rays are unhelpful but ultrasound scanning may be useful.</a:t>
            </a:r>
          </a:p>
          <a:p>
            <a:pPr eaLnBrk="1" hangingPunct="1">
              <a:buFont typeface="Wingdings" panose="05000000000000000000" pitchFamily="2" charset="2"/>
              <a:buChar char="q"/>
            </a:pPr>
            <a:r>
              <a:rPr lang="en-US" altLang="zh-CN" sz="2800" b="1" u="sng">
                <a:solidFill>
                  <a:srgbClr val="E36406"/>
                </a:solidFill>
                <a:cs typeface="Arial" panose="020B0604020202020204" pitchFamily="34" charset="0"/>
              </a:rPr>
              <a:t>Delayed diagnosis</a:t>
            </a:r>
            <a:r>
              <a:rPr lang="en-US" altLang="zh-CN" sz="2800" b="1" u="sng">
                <a:solidFill>
                  <a:srgbClr val="0D0D0D"/>
                </a:solidFill>
                <a:cs typeface="Arial" panose="020B0604020202020204" pitchFamily="34" charset="0"/>
              </a:rPr>
              <a:t> </a:t>
            </a:r>
            <a:r>
              <a:rPr lang="en-US" altLang="zh-CN" sz="2800">
                <a:solidFill>
                  <a:srgbClr val="0D0D0D"/>
                </a:solidFill>
                <a:cs typeface="Arial" panose="020B0604020202020204" pitchFamily="34" charset="0"/>
              </a:rPr>
              <a:t>results in a </a:t>
            </a:r>
            <a:r>
              <a:rPr lang="en-US" altLang="zh-CN" sz="2800" b="1" u="sng">
                <a:solidFill>
                  <a:srgbClr val="E36406"/>
                </a:solidFill>
                <a:cs typeface="Arial" panose="020B0604020202020204" pitchFamily="34" charset="0"/>
              </a:rPr>
              <a:t>progressive rise in pressure </a:t>
            </a:r>
            <a:r>
              <a:rPr lang="en-US" altLang="zh-CN" sz="2800">
                <a:solidFill>
                  <a:srgbClr val="0D0D0D"/>
                </a:solidFill>
                <a:cs typeface="Arial" panose="020B0604020202020204" pitchFamily="34" charset="0"/>
              </a:rPr>
              <a:t>within the sheath and a </a:t>
            </a:r>
            <a:r>
              <a:rPr lang="en-US" altLang="zh-CN" sz="2800" b="1" u="sng">
                <a:solidFill>
                  <a:srgbClr val="E36406"/>
                </a:solidFill>
                <a:cs typeface="Arial" panose="020B0604020202020204" pitchFamily="34" charset="0"/>
              </a:rPr>
              <a:t>consequent risk of vascular occlusion and tendon necrosis</a:t>
            </a:r>
            <a:r>
              <a:rPr lang="en-US" altLang="zh-CN" sz="2800">
                <a:solidFill>
                  <a:srgbClr val="0D0D0D"/>
                </a:solidFill>
                <a:cs typeface="Arial" panose="020B0604020202020204" pitchFamily="34" charset="0"/>
              </a:rPr>
              <a:t>.</a:t>
            </a:r>
          </a:p>
          <a:p>
            <a:pPr eaLnBrk="1" hangingPunct="1">
              <a:buFont typeface="Wingdings" panose="05000000000000000000" pitchFamily="2" charset="2"/>
              <a:buChar char="q"/>
            </a:pPr>
            <a:r>
              <a:rPr lang="en-US" altLang="zh-CN" sz="2800" b="1" u="sng">
                <a:solidFill>
                  <a:srgbClr val="0D0D0D"/>
                </a:solidFill>
                <a:cs typeface="Arial" panose="020B0604020202020204" pitchFamily="34" charset="0"/>
              </a:rPr>
              <a:t> </a:t>
            </a:r>
            <a:r>
              <a:rPr lang="en-US" altLang="zh-CN" sz="2800" b="1" u="sng">
                <a:solidFill>
                  <a:srgbClr val="FCBB8B"/>
                </a:solidFill>
                <a:cs typeface="Arial" panose="020B0604020202020204" pitchFamily="34" charset="0"/>
              </a:rPr>
              <a:t>In neglected cases</a:t>
            </a:r>
            <a:r>
              <a:rPr lang="en-US" altLang="zh-CN" sz="2800" b="1" u="sng">
                <a:solidFill>
                  <a:srgbClr val="0D0D0D"/>
                </a:solidFill>
                <a:cs typeface="Arial" panose="020B0604020202020204" pitchFamily="34" charset="0"/>
              </a:rPr>
              <a:t> </a:t>
            </a:r>
            <a:r>
              <a:rPr lang="en-US" altLang="zh-CN" sz="2800">
                <a:solidFill>
                  <a:srgbClr val="0D0D0D"/>
                </a:solidFill>
                <a:cs typeface="Arial" panose="020B0604020202020204" pitchFamily="34" charset="0"/>
              </a:rPr>
              <a:t>infection may </a:t>
            </a:r>
            <a:r>
              <a:rPr lang="en-US" altLang="zh-CN" sz="2800" u="sng">
                <a:solidFill>
                  <a:srgbClr val="FCBB8B"/>
                </a:solidFill>
                <a:cs typeface="Arial" panose="020B0604020202020204" pitchFamily="34" charset="0"/>
              </a:rPr>
              <a:t>spread</a:t>
            </a:r>
            <a:r>
              <a:rPr lang="en-US" altLang="zh-CN" sz="2800" u="sng">
                <a:solidFill>
                  <a:srgbClr val="0D0D0D"/>
                </a:solidFill>
                <a:cs typeface="Arial" panose="020B0604020202020204" pitchFamily="34" charset="0"/>
              </a:rPr>
              <a:t> </a:t>
            </a:r>
            <a:r>
              <a:rPr lang="en-US" altLang="zh-CN" sz="2800">
                <a:solidFill>
                  <a:srgbClr val="0D0D0D"/>
                </a:solidFill>
                <a:cs typeface="Arial" panose="020B0604020202020204" pitchFamily="34" charset="0"/>
              </a:rPr>
              <a:t>proximally within </a:t>
            </a:r>
            <a:r>
              <a:rPr lang="en-US" altLang="zh-CN" sz="2800" b="1" u="sng">
                <a:solidFill>
                  <a:srgbClr val="FCBB8B"/>
                </a:solidFill>
                <a:cs typeface="Arial" panose="020B0604020202020204" pitchFamily="34" charset="0"/>
              </a:rPr>
              <a:t>the radial or ulnar bursa*</a:t>
            </a:r>
            <a:r>
              <a:rPr lang="en-US" altLang="zh-CN" sz="2800">
                <a:solidFill>
                  <a:srgbClr val="FCBB8B"/>
                </a:solidFill>
                <a:cs typeface="Arial" panose="020B0604020202020204" pitchFamily="34" charset="0"/>
              </a:rPr>
              <a:t>, </a:t>
            </a:r>
            <a:r>
              <a:rPr lang="en-US" altLang="zh-CN" sz="2800">
                <a:solidFill>
                  <a:srgbClr val="0D0D0D"/>
                </a:solidFill>
                <a:cs typeface="Arial" panose="020B0604020202020204" pitchFamily="34" charset="0"/>
              </a:rPr>
              <a:t>or from one to the other (a ‘</a:t>
            </a:r>
            <a:r>
              <a:rPr lang="en-US" altLang="zh-CN" sz="2800" b="1">
                <a:solidFill>
                  <a:srgbClr val="5F0D32"/>
                </a:solidFill>
                <a:cs typeface="Arial" panose="020B0604020202020204" pitchFamily="34" charset="0"/>
              </a:rPr>
              <a:t>horse-shoe’ abscess</a:t>
            </a:r>
            <a:r>
              <a:rPr lang="en-US" altLang="zh-CN" sz="2800">
                <a:solidFill>
                  <a:srgbClr val="0D0D0D"/>
                </a:solidFill>
                <a:cs typeface="Arial" panose="020B0604020202020204" pitchFamily="34" charset="0"/>
              </a:rPr>
              <a:t>); it can also spread proximally to the flexor compartment at the wrist and into </a:t>
            </a:r>
            <a:r>
              <a:rPr lang="en-US" altLang="zh-CN" sz="2800" b="1" u="sng">
                <a:solidFill>
                  <a:srgbClr val="FCBB8B"/>
                </a:solidFill>
                <a:cs typeface="Arial" panose="020B0604020202020204" pitchFamily="34" charset="0"/>
              </a:rPr>
              <a:t>Parona’s space in the forearm*</a:t>
            </a:r>
            <a:r>
              <a:rPr lang="en-US" altLang="zh-CN" sz="2800">
                <a:solidFill>
                  <a:srgbClr val="0D0D0D"/>
                </a:solidFill>
                <a:cs typeface="Arial" panose="020B0604020202020204" pitchFamily="34" charset="0"/>
              </a:rPr>
              <a:t>. Occasionally this results in </a:t>
            </a:r>
            <a:r>
              <a:rPr lang="en-US" altLang="zh-CN" sz="2800" b="1" u="sng">
                <a:solidFill>
                  <a:srgbClr val="FF0000"/>
                </a:solidFill>
                <a:cs typeface="Arial" panose="020B0604020202020204" pitchFamily="34" charset="0"/>
              </a:rPr>
              <a:t>Median nerve compressio</a:t>
            </a:r>
            <a:r>
              <a:rPr lang="en-US" altLang="zh-CN" sz="2800">
                <a:solidFill>
                  <a:srgbClr val="FF0000"/>
                </a:solidFill>
                <a:cs typeface="Arial" panose="020B0604020202020204" pitchFamily="34" charset="0"/>
              </a:rPr>
              <a:t>n</a:t>
            </a:r>
            <a:r>
              <a:rPr lang="en-US" altLang="zh-CN" sz="2800">
                <a:solidFill>
                  <a:srgbClr val="0D0D0D"/>
                </a:solidFill>
                <a:cs typeface="Arial" panose="020B0604020202020204" pitchFamily="34" charset="0"/>
              </a:rPr>
              <a:t>.</a:t>
            </a:r>
            <a:endParaRPr lang="en-US" altLang="en-US" sz="2800">
              <a:solidFill>
                <a:srgbClr val="0D0D0D"/>
              </a:solidFill>
              <a:cs typeface="Arial" panose="020B0604020202020204" pitchFamily="34" charset="0"/>
            </a:endParaRP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وان 1">
            <a:extLst>
              <a:ext uri="{FF2B5EF4-FFF2-40B4-BE49-F238E27FC236}">
                <a16:creationId xmlns:a16="http://schemas.microsoft.com/office/drawing/2014/main" id="{D43669F9-56CB-4C68-939B-7864D08CACF5}"/>
              </a:ext>
            </a:extLst>
          </p:cNvPr>
          <p:cNvSpPr>
            <a:spLocks noGrp="1" noChangeArrowheads="1"/>
          </p:cNvSpPr>
          <p:nvPr>
            <p:ph type="title"/>
          </p:nvPr>
        </p:nvSpPr>
        <p:spPr/>
        <p:txBody>
          <a:bodyPr/>
          <a:lstStyle/>
          <a:p>
            <a:pPr eaLnBrk="1" hangingPunct="1"/>
            <a:r>
              <a:rPr lang="en-US" altLang="zh-CN" sz="7200" b="1">
                <a:solidFill>
                  <a:srgbClr val="B24D1D"/>
                </a:solidFill>
                <a:latin typeface="Aharoni" panose="02010803020104030203" pitchFamily="2" charset="-79"/>
                <a:cs typeface="Times New Roman" panose="02020603050405020304" pitchFamily="18" charset="0"/>
              </a:rPr>
              <a:t>Treatment </a:t>
            </a:r>
            <a:endParaRPr lang="en-US" altLang="en-US" sz="7200" b="1">
              <a:solidFill>
                <a:srgbClr val="B24D1D"/>
              </a:solidFill>
              <a:latin typeface="Aharoni" panose="02010803020104030203" pitchFamily="2" charset="-79"/>
              <a:cs typeface="Times New Roman" panose="02020603050405020304" pitchFamily="18" charset="0"/>
            </a:endParaRPr>
          </a:p>
        </p:txBody>
      </p:sp>
      <p:sp>
        <p:nvSpPr>
          <p:cNvPr id="52227" name="عنصر نائب للمحتوى 2">
            <a:extLst>
              <a:ext uri="{FF2B5EF4-FFF2-40B4-BE49-F238E27FC236}">
                <a16:creationId xmlns:a16="http://schemas.microsoft.com/office/drawing/2014/main" id="{44D83F93-9E0F-4C04-A00F-192565F3F177}"/>
              </a:ext>
            </a:extLst>
          </p:cNvPr>
          <p:cNvSpPr>
            <a:spLocks noGrp="1" noChangeArrowheads="1"/>
          </p:cNvSpPr>
          <p:nvPr>
            <p:ph idx="1"/>
          </p:nvPr>
        </p:nvSpPr>
        <p:spPr>
          <a:xfrm>
            <a:off x="315913" y="2035175"/>
            <a:ext cx="11728450" cy="4097338"/>
          </a:xfrm>
        </p:spPr>
        <p:txBody>
          <a:bodyPr/>
          <a:lstStyle/>
          <a:p>
            <a:pPr eaLnBrk="1" hangingPunct="1">
              <a:buFont typeface="Wingdings" panose="05000000000000000000" pitchFamily="2" charset="2"/>
              <a:buChar char="v"/>
            </a:pPr>
            <a:r>
              <a:rPr lang="en-US" altLang="zh-CN" sz="2400">
                <a:cs typeface="Arial" panose="020B0604020202020204" pitchFamily="34" charset="0"/>
              </a:rPr>
              <a:t>The hand is </a:t>
            </a:r>
            <a:r>
              <a:rPr lang="en-US" altLang="zh-CN" sz="2800" b="1" u="sng">
                <a:solidFill>
                  <a:srgbClr val="B24D1D"/>
                </a:solidFill>
                <a:cs typeface="Arial" panose="020B0604020202020204" pitchFamily="34" charset="0"/>
              </a:rPr>
              <a:t>Elevated and splinted</a:t>
            </a:r>
            <a:r>
              <a:rPr lang="en-US" altLang="zh-CN" sz="2400" u="sng">
                <a:solidFill>
                  <a:srgbClr val="B24D1D"/>
                </a:solidFill>
                <a:cs typeface="Arial" panose="020B0604020202020204" pitchFamily="34" charset="0"/>
              </a:rPr>
              <a:t> </a:t>
            </a:r>
            <a:r>
              <a:rPr lang="en-US" altLang="zh-CN" sz="2400">
                <a:cs typeface="Arial" panose="020B0604020202020204" pitchFamily="34" charset="0"/>
              </a:rPr>
              <a:t>and  </a:t>
            </a:r>
            <a:r>
              <a:rPr lang="en-US" altLang="zh-CN" sz="2800" b="1" u="sng">
                <a:solidFill>
                  <a:srgbClr val="B24D1D"/>
                </a:solidFill>
                <a:cs typeface="Arial" panose="020B0604020202020204" pitchFamily="34" charset="0"/>
              </a:rPr>
              <a:t>IV Antibiotics </a:t>
            </a:r>
            <a:r>
              <a:rPr lang="en-US" altLang="zh-CN" sz="2400">
                <a:cs typeface="Arial" panose="020B0604020202020204" pitchFamily="34" charset="0"/>
              </a:rPr>
              <a:t>(ideally a broad-spectrum penicillin or a systemic cephalosporin)</a:t>
            </a:r>
          </a:p>
          <a:p>
            <a:pPr eaLnBrk="1" hangingPunct="1">
              <a:buFont typeface="Wingdings" panose="05000000000000000000" pitchFamily="2" charset="2"/>
              <a:buChar char="v"/>
            </a:pPr>
            <a:r>
              <a:rPr lang="en-US" altLang="zh-CN" b="1" u="sng">
                <a:solidFill>
                  <a:srgbClr val="B24D1D"/>
                </a:solidFill>
                <a:cs typeface="Arial" panose="020B0604020202020204" pitchFamily="34" charset="0"/>
              </a:rPr>
              <a:t>surgical drainage </a:t>
            </a:r>
            <a:r>
              <a:rPr lang="en-US" altLang="zh-CN" sz="2400">
                <a:cs typeface="Arial" panose="020B0604020202020204" pitchFamily="34" charset="0"/>
              </a:rPr>
              <a:t>: Two </a:t>
            </a:r>
            <a:r>
              <a:rPr lang="en-US" altLang="zh-CN" sz="2800" b="1" u="sng">
                <a:solidFill>
                  <a:srgbClr val="874396"/>
                </a:solidFill>
                <a:cs typeface="Arial" panose="020B0604020202020204" pitchFamily="34" charset="0"/>
              </a:rPr>
              <a:t>Incisions</a:t>
            </a:r>
            <a:r>
              <a:rPr lang="en-US" altLang="zh-CN" sz="2400">
                <a:cs typeface="Arial" panose="020B0604020202020204" pitchFamily="34" charset="0"/>
              </a:rPr>
              <a:t> are needed, one at </a:t>
            </a:r>
            <a:r>
              <a:rPr lang="en-US" altLang="zh-CN" sz="2400">
                <a:solidFill>
                  <a:srgbClr val="874396"/>
                </a:solidFill>
                <a:cs typeface="Arial" panose="020B0604020202020204" pitchFamily="34" charset="0"/>
              </a:rPr>
              <a:t>the </a:t>
            </a:r>
            <a:r>
              <a:rPr lang="en-US" altLang="zh-CN" sz="2400" b="1" u="sng">
                <a:solidFill>
                  <a:srgbClr val="874396"/>
                </a:solidFill>
                <a:cs typeface="Arial" panose="020B0604020202020204" pitchFamily="34" charset="0"/>
              </a:rPr>
              <a:t>proximal end </a:t>
            </a:r>
            <a:r>
              <a:rPr lang="en-US" altLang="zh-CN" sz="2400">
                <a:cs typeface="Arial" panose="020B0604020202020204" pitchFamily="34" charset="0"/>
              </a:rPr>
              <a:t>of the sheath and one at the </a:t>
            </a:r>
            <a:r>
              <a:rPr lang="en-US" altLang="zh-CN" sz="2400" b="1" u="sng">
                <a:solidFill>
                  <a:srgbClr val="874396"/>
                </a:solidFill>
                <a:cs typeface="Arial" panose="020B0604020202020204" pitchFamily="34" charset="0"/>
              </a:rPr>
              <a:t>distal end</a:t>
            </a:r>
            <a:r>
              <a:rPr lang="en-US" altLang="zh-CN" sz="2400">
                <a:cs typeface="Arial" panose="020B0604020202020204" pitchFamily="34" charset="0"/>
              </a:rPr>
              <a:t>; using a fine catheter, the sheath is </a:t>
            </a:r>
            <a:r>
              <a:rPr lang="en-US" altLang="zh-CN" sz="2400" u="sng">
                <a:cs typeface="Arial" panose="020B0604020202020204" pitchFamily="34" charset="0"/>
              </a:rPr>
              <a:t>then </a:t>
            </a:r>
            <a:r>
              <a:rPr lang="en-US" altLang="zh-CN" sz="2800" b="1" u="sng">
                <a:solidFill>
                  <a:srgbClr val="874396"/>
                </a:solidFill>
                <a:cs typeface="Arial" panose="020B0604020202020204" pitchFamily="34" charset="0"/>
              </a:rPr>
              <a:t>Irrigated</a:t>
            </a:r>
            <a:r>
              <a:rPr lang="en-US" altLang="zh-CN" sz="2400" u="sng">
                <a:cs typeface="Arial" panose="020B0604020202020204" pitchFamily="34" charset="0"/>
              </a:rPr>
              <a:t> </a:t>
            </a:r>
            <a:r>
              <a:rPr lang="en-US" altLang="zh-CN" sz="2400">
                <a:cs typeface="Arial" panose="020B0604020202020204" pitchFamily="34" charset="0"/>
              </a:rPr>
              <a:t>(always from proximal to distal) with irrigation solution</a:t>
            </a:r>
            <a:r>
              <a:rPr lang="en-US" altLang="zh-CN" sz="2400">
                <a:solidFill>
                  <a:srgbClr val="874396"/>
                </a:solidFill>
                <a:cs typeface="Arial" panose="020B0604020202020204" pitchFamily="34" charset="0"/>
              </a:rPr>
              <a:t>. </a:t>
            </a:r>
            <a:r>
              <a:rPr lang="en-US" altLang="zh-CN" sz="2400" u="sng">
                <a:solidFill>
                  <a:srgbClr val="874396"/>
                </a:solidFill>
                <a:cs typeface="Arial" panose="020B0604020202020204" pitchFamily="34" charset="0"/>
              </a:rPr>
              <a:t>Additional proximal</a:t>
            </a:r>
            <a:r>
              <a:rPr lang="en-US" altLang="zh-CN" sz="2400">
                <a:cs typeface="Arial" panose="020B0604020202020204" pitchFamily="34" charset="0"/>
              </a:rPr>
              <a:t>, incisions may be needed if the synovial bursae are infected.</a:t>
            </a:r>
          </a:p>
          <a:p>
            <a:pPr eaLnBrk="1" hangingPunct="1">
              <a:buFont typeface="Wingdings" panose="05000000000000000000" pitchFamily="2" charset="2"/>
              <a:buChar char="v"/>
            </a:pPr>
            <a:r>
              <a:rPr lang="en-US" altLang="zh-CN" b="1" u="sng">
                <a:solidFill>
                  <a:srgbClr val="B24D1D"/>
                </a:solidFill>
                <a:cs typeface="Arial" panose="020B0604020202020204" pitchFamily="34" charset="0"/>
              </a:rPr>
              <a:t>Postoperatively</a:t>
            </a:r>
            <a:r>
              <a:rPr lang="en-US" altLang="zh-CN" sz="2400">
                <a:solidFill>
                  <a:srgbClr val="B24D1D"/>
                </a:solidFill>
                <a:cs typeface="Arial" panose="020B0604020202020204" pitchFamily="34" charset="0"/>
              </a:rPr>
              <a:t> </a:t>
            </a:r>
            <a:r>
              <a:rPr lang="en-US" altLang="zh-CN" sz="2400">
                <a:cs typeface="Arial" panose="020B0604020202020204" pitchFamily="34" charset="0"/>
              </a:rPr>
              <a:t>the hand is swathed in absorbent </a:t>
            </a:r>
            <a:r>
              <a:rPr lang="en-US" altLang="zh-CN" sz="2400" u="sng">
                <a:solidFill>
                  <a:srgbClr val="874396"/>
                </a:solidFill>
                <a:cs typeface="Arial" panose="020B0604020202020204" pitchFamily="34" charset="0"/>
              </a:rPr>
              <a:t>dressings</a:t>
            </a:r>
            <a:r>
              <a:rPr lang="en-US" altLang="zh-CN" sz="2400">
                <a:solidFill>
                  <a:srgbClr val="874396"/>
                </a:solidFill>
                <a:cs typeface="Arial" panose="020B0604020202020204" pitchFamily="34" charset="0"/>
              </a:rPr>
              <a:t> and </a:t>
            </a:r>
            <a:r>
              <a:rPr lang="en-US" altLang="zh-CN" sz="2400" u="sng">
                <a:solidFill>
                  <a:srgbClr val="874396"/>
                </a:solidFill>
                <a:cs typeface="Arial" panose="020B0604020202020204" pitchFamily="34" charset="0"/>
              </a:rPr>
              <a:t>splinted </a:t>
            </a:r>
            <a:r>
              <a:rPr lang="en-US" altLang="zh-CN" sz="2400">
                <a:cs typeface="Arial" panose="020B0604020202020204" pitchFamily="34" charset="0"/>
              </a:rPr>
              <a:t>in the position of safe immobilization.</a:t>
            </a:r>
          </a:p>
          <a:p>
            <a:pPr eaLnBrk="1" hangingPunct="1"/>
            <a:r>
              <a:rPr lang="en-US" altLang="zh-CN" sz="2400">
                <a:cs typeface="Arial" panose="020B0604020202020204" pitchFamily="34" charset="0"/>
              </a:rPr>
              <a:t> </a:t>
            </a:r>
            <a:endParaRPr lang="en-US" altLang="en-US" sz="2400">
              <a:cs typeface="Arial" panose="020B0604020202020204" pitchFamily="34" charset="0"/>
            </a:endParaRP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847FED3-6173-49D7-B418-B0AAC3B03DEE}"/>
              </a:ext>
            </a:extLst>
          </p:cNvPr>
          <p:cNvSpPr>
            <a:spLocks noGrp="1"/>
          </p:cNvSpPr>
          <p:nvPr>
            <p:ph idx="1"/>
          </p:nvPr>
        </p:nvSpPr>
        <p:spPr>
          <a:xfrm>
            <a:off x="1981200" y="500063"/>
            <a:ext cx="8229600" cy="6000750"/>
          </a:xfrm>
        </p:spPr>
        <p:txBody>
          <a:bodyPr>
            <a:normAutofit fontScale="85000" lnSpcReduction="20000"/>
          </a:bodyPr>
          <a:lstStyle/>
          <a:p>
            <a:pPr>
              <a:buFont typeface="Arial" panose="020B0604020202020204" pitchFamily="34" charset="0"/>
              <a:buNone/>
              <a:defRPr/>
            </a:pPr>
            <a:r>
              <a:rPr lang="en-US" b="1" noProof="1">
                <a:latin typeface="+mn-lt"/>
              </a:rPr>
              <a:t>Treatment</a:t>
            </a:r>
          </a:p>
          <a:p>
            <a:pPr marL="514350" indent="-514350">
              <a:buFont typeface="+mj-lt"/>
              <a:buAutoNum type="arabicPeriod"/>
              <a:defRPr/>
            </a:pPr>
            <a:r>
              <a:rPr lang="en-US" sz="4100" b="1" noProof="1">
                <a:solidFill>
                  <a:schemeClr val="accent6"/>
                </a:solidFill>
                <a:latin typeface="+mn-lt"/>
              </a:rPr>
              <a:t>Nonoperative </a:t>
            </a:r>
            <a:br>
              <a:rPr lang="en-US" dirty="0"/>
            </a:br>
            <a:endParaRPr lang="en-US" noProof="1">
              <a:latin typeface="+mn-lt"/>
            </a:endParaRPr>
          </a:p>
          <a:p>
            <a:pPr lvl="1">
              <a:defRPr/>
            </a:pPr>
            <a:r>
              <a:rPr lang="en-US" b="1" noProof="1">
                <a:latin typeface="+mn-lt"/>
              </a:rPr>
              <a:t>hospital admission, IV antibiotics, hand immobilization, observation</a:t>
            </a:r>
            <a:endParaRPr lang="en-US" noProof="1">
              <a:latin typeface="+mn-lt"/>
            </a:endParaRPr>
          </a:p>
          <a:p>
            <a:pPr lvl="2">
              <a:buFont typeface="Arial" panose="020B0604020202020204" pitchFamily="34" charset="0"/>
              <a:buNone/>
              <a:defRPr/>
            </a:pPr>
            <a:r>
              <a:rPr lang="en-US" sz="2800" b="1" noProof="1">
                <a:latin typeface="+mn-lt"/>
              </a:rPr>
              <a:t>Indications</a:t>
            </a:r>
            <a:r>
              <a:rPr lang="en-US" noProof="1">
                <a:latin typeface="+mn-lt"/>
              </a:rPr>
              <a:t>  :  early presentation</a:t>
            </a:r>
          </a:p>
          <a:p>
            <a:pPr lvl="2">
              <a:buFont typeface="Arial" panose="020B0604020202020204" pitchFamily="34" charset="0"/>
              <a:buNone/>
              <a:defRPr/>
            </a:pPr>
            <a:r>
              <a:rPr lang="en-US" sz="2800" b="1" noProof="1">
                <a:latin typeface="+mn-lt"/>
              </a:rPr>
              <a:t>Modalities</a:t>
            </a:r>
            <a:r>
              <a:rPr lang="en-US" noProof="1">
                <a:latin typeface="+mn-lt"/>
              </a:rPr>
              <a:t>   : Splinting </a:t>
            </a:r>
          </a:p>
          <a:p>
            <a:pPr lvl="2">
              <a:buFont typeface="Arial" panose="020B0604020202020204" pitchFamily="34" charset="0"/>
              <a:buNone/>
              <a:defRPr/>
            </a:pPr>
            <a:r>
              <a:rPr lang="en-US" sz="2800" b="1" noProof="1">
                <a:latin typeface="+mn-lt"/>
              </a:rPr>
              <a:t>Outcomes</a:t>
            </a:r>
            <a:r>
              <a:rPr lang="en-US" noProof="1">
                <a:latin typeface="+mn-lt"/>
              </a:rPr>
              <a:t>    : if signs of improvement within 24 hours, no surgery is required</a:t>
            </a:r>
          </a:p>
          <a:p>
            <a:pPr marL="514350" indent="-514350">
              <a:buFont typeface="+mj-lt"/>
              <a:buAutoNum type="arabicPeriod"/>
              <a:defRPr/>
            </a:pPr>
            <a:r>
              <a:rPr lang="en-US" sz="4100" b="1" noProof="1">
                <a:solidFill>
                  <a:schemeClr val="accent6"/>
                </a:solidFill>
                <a:latin typeface="+mn-lt"/>
              </a:rPr>
              <a:t>Operative</a:t>
            </a:r>
          </a:p>
          <a:p>
            <a:pPr lvl="1">
              <a:buFont typeface="Arial" panose="020B0604020202020204" pitchFamily="34" charset="0"/>
              <a:buNone/>
              <a:defRPr/>
            </a:pPr>
            <a:r>
              <a:rPr lang="en-US" b="1" noProof="1">
                <a:latin typeface="+mn-lt"/>
              </a:rPr>
              <a:t>I&amp;D followed by culture-specific IV antibiotics </a:t>
            </a:r>
            <a:endParaRPr lang="en-US" noProof="1">
              <a:latin typeface="+mn-lt"/>
            </a:endParaRPr>
          </a:p>
          <a:p>
            <a:pPr lvl="2">
              <a:buFont typeface="Arial" panose="020B0604020202020204" pitchFamily="34" charset="0"/>
              <a:buNone/>
              <a:defRPr/>
            </a:pPr>
            <a:r>
              <a:rPr lang="en-US" sz="2800" b="1" noProof="1">
                <a:latin typeface="+mn-lt"/>
              </a:rPr>
              <a:t>indications</a:t>
            </a:r>
            <a:endParaRPr lang="en-US" b="1" noProof="1">
              <a:latin typeface="+mn-lt"/>
            </a:endParaRPr>
          </a:p>
          <a:p>
            <a:pPr lvl="3">
              <a:buFont typeface="Arial" panose="020B0604020202020204" pitchFamily="34" charset="0"/>
              <a:buNone/>
              <a:defRPr/>
            </a:pPr>
            <a:r>
              <a:rPr lang="en-US" noProof="1">
                <a:latin typeface="+mn-lt"/>
              </a:rPr>
              <a:t>low threshold to operative once suspected (orthopaedic emergency)</a:t>
            </a:r>
          </a:p>
          <a:p>
            <a:pPr lvl="3">
              <a:buFont typeface="Arial" panose="020B0604020202020204" pitchFamily="34" charset="0"/>
              <a:buNone/>
              <a:defRPr/>
            </a:pPr>
            <a:r>
              <a:rPr lang="en-US" noProof="1">
                <a:latin typeface="+mn-lt"/>
              </a:rPr>
              <a:t>late presentation</a:t>
            </a:r>
          </a:p>
          <a:p>
            <a:pPr lvl="3">
              <a:buFont typeface="Arial" panose="020B0604020202020204" pitchFamily="34" charset="0"/>
              <a:buNone/>
              <a:defRPr/>
            </a:pPr>
            <a:r>
              <a:rPr lang="en-US" noProof="1">
                <a:latin typeface="+mn-lt"/>
              </a:rPr>
              <a:t>no improvement after 24 hours of non-operative treatment (confirmed diagnosis)</a:t>
            </a:r>
          </a:p>
          <a:p>
            <a:pPr lvl="2">
              <a:buFont typeface="Arial" panose="020B0604020202020204" pitchFamily="34" charset="0"/>
              <a:buNone/>
              <a:defRPr/>
            </a:pPr>
            <a:endParaRPr lang="en-US" noProof="1">
              <a:latin typeface="+mn-lt"/>
            </a:endParaRPr>
          </a:p>
          <a:p>
            <a:pPr>
              <a:defRPr/>
            </a:pPr>
            <a:endParaRPr lang="en-US" noProof="1">
              <a:latin typeface="+mn-lt"/>
            </a:endParaRP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وان 1">
            <a:extLst>
              <a:ext uri="{FF2B5EF4-FFF2-40B4-BE49-F238E27FC236}">
                <a16:creationId xmlns:a16="http://schemas.microsoft.com/office/drawing/2014/main" id="{22A64B6C-2B3B-4203-9B33-B6E847BD5428}"/>
              </a:ext>
            </a:extLst>
          </p:cNvPr>
          <p:cNvSpPr>
            <a:spLocks noGrp="1" noChangeArrowheads="1"/>
          </p:cNvSpPr>
          <p:nvPr>
            <p:ph type="title"/>
          </p:nvPr>
        </p:nvSpPr>
        <p:spPr/>
        <p:txBody>
          <a:bodyPr/>
          <a:lstStyle/>
          <a:p>
            <a:pPr algn="l"/>
            <a:r>
              <a:rPr lang="en-US" altLang="zh-CN">
                <a:solidFill>
                  <a:srgbClr val="C00000"/>
                </a:solidFill>
                <a:cs typeface="Times New Roman" panose="02020603050405020304" pitchFamily="18" charset="0"/>
              </a:rPr>
              <a:t>3- Deep Space Infections</a:t>
            </a:r>
          </a:p>
        </p:txBody>
      </p:sp>
      <p:sp>
        <p:nvSpPr>
          <p:cNvPr id="4" name="Rectangle 4">
            <a:extLst>
              <a:ext uri="{FF2B5EF4-FFF2-40B4-BE49-F238E27FC236}">
                <a16:creationId xmlns:a16="http://schemas.microsoft.com/office/drawing/2014/main" id="{C0821B33-7B08-426C-ADB6-7ECA068190D0}"/>
              </a:ext>
            </a:extLst>
          </p:cNvPr>
          <p:cNvSpPr txBox="1">
            <a:spLocks noChangeArrowheads="1"/>
          </p:cNvSpPr>
          <p:nvPr/>
        </p:nvSpPr>
        <p:spPr>
          <a:xfrm>
            <a:off x="2087563" y="1484313"/>
            <a:ext cx="7958137" cy="4484687"/>
          </a:xfrm>
          <a:prstGeom prst="rect">
            <a:avLst/>
          </a:prstGeom>
        </p:spPr>
        <p:txBody>
          <a:bodyPr/>
          <a:lstStyle/>
          <a:p>
            <a:pPr marL="342900" indent="-342900" rtl="1" eaLnBrk="1" fontAlgn="auto" hangingPunct="1">
              <a:spcBef>
                <a:spcPct val="20000"/>
              </a:spcBef>
              <a:spcAft>
                <a:spcPts val="0"/>
              </a:spcAft>
              <a:buClr>
                <a:schemeClr val="tx2"/>
              </a:buClr>
              <a:defRPr/>
            </a:pPr>
            <a:r>
              <a:rPr lang="en-US" altLang="en-US" sz="2300" dirty="0" err="1">
                <a:latin typeface="Times New Roman" panose="02020603050405020304" pitchFamily="18" charset="0"/>
                <a:cs typeface="Times New Roman" panose="02020603050405020304" pitchFamily="18" charset="0"/>
              </a:rPr>
              <a:t>Thenar</a:t>
            </a:r>
            <a:r>
              <a:rPr lang="en-US" altLang="en-US" sz="2300" dirty="0">
                <a:latin typeface="Times New Roman" panose="02020603050405020304" pitchFamily="18" charset="0"/>
                <a:cs typeface="Times New Roman" panose="02020603050405020304" pitchFamily="18" charset="0"/>
              </a:rPr>
              <a:t> space</a:t>
            </a:r>
          </a:p>
          <a:p>
            <a:pPr marL="342900" indent="-342900" rtl="1" eaLnBrk="1" fontAlgn="auto" hangingPunct="1">
              <a:spcBef>
                <a:spcPct val="20000"/>
              </a:spcBef>
              <a:spcAft>
                <a:spcPts val="0"/>
              </a:spcAft>
              <a:buClr>
                <a:schemeClr val="tx2"/>
              </a:buClr>
              <a:defRPr/>
            </a:pPr>
            <a:r>
              <a:rPr lang="en-US" altLang="en-US" sz="2300" dirty="0" err="1">
                <a:latin typeface="Times New Roman" panose="02020603050405020304" pitchFamily="18" charset="0"/>
                <a:cs typeface="Times New Roman" panose="02020603050405020304" pitchFamily="18" charset="0"/>
              </a:rPr>
              <a:t>Midpalmar</a:t>
            </a:r>
            <a:r>
              <a:rPr lang="en-US" altLang="en-US" sz="2300" dirty="0">
                <a:latin typeface="Times New Roman" panose="02020603050405020304" pitchFamily="18" charset="0"/>
                <a:cs typeface="Times New Roman" panose="02020603050405020304" pitchFamily="18" charset="0"/>
              </a:rPr>
              <a:t> space</a:t>
            </a:r>
          </a:p>
          <a:p>
            <a:pPr marL="342900" indent="-342900" rtl="1" eaLnBrk="1" fontAlgn="auto" hangingPunct="1">
              <a:spcBef>
                <a:spcPct val="20000"/>
              </a:spcBef>
              <a:spcAft>
                <a:spcPts val="0"/>
              </a:spcAft>
              <a:defRPr/>
            </a:pPr>
            <a:r>
              <a:rPr lang="en-US" altLang="en-US" sz="2400" dirty="0">
                <a:solidFill>
                  <a:schemeClr val="tx2"/>
                </a:solidFill>
                <a:latin typeface="+mn-lt"/>
                <a:cs typeface="+mn-cs"/>
              </a:rPr>
              <a:t>the large </a:t>
            </a:r>
            <a:r>
              <a:rPr lang="en-US" altLang="en-US" sz="2400" dirty="0" err="1">
                <a:solidFill>
                  <a:schemeClr val="tx2"/>
                </a:solidFill>
                <a:latin typeface="+mn-lt"/>
                <a:cs typeface="+mn-cs"/>
              </a:rPr>
              <a:t>thenar</a:t>
            </a:r>
            <a:r>
              <a:rPr lang="en-US" altLang="en-US" sz="2400" dirty="0">
                <a:solidFill>
                  <a:schemeClr val="tx2"/>
                </a:solidFill>
                <a:latin typeface="+mn-lt"/>
                <a:cs typeface="+mn-cs"/>
              </a:rPr>
              <a:t> and mid-</a:t>
            </a:r>
            <a:r>
              <a:rPr lang="en-US" altLang="en-US" sz="2400" dirty="0" err="1">
                <a:solidFill>
                  <a:schemeClr val="tx2"/>
                </a:solidFill>
                <a:latin typeface="+mn-lt"/>
                <a:cs typeface="+mn-cs"/>
              </a:rPr>
              <a:t>palmar</a:t>
            </a:r>
            <a:r>
              <a:rPr lang="en-US" altLang="en-US" sz="2400" dirty="0">
                <a:solidFill>
                  <a:schemeClr val="tx2"/>
                </a:solidFill>
                <a:latin typeface="+mn-lt"/>
                <a:cs typeface="+mn-cs"/>
              </a:rPr>
              <a:t> </a:t>
            </a:r>
            <a:r>
              <a:rPr lang="en-US" altLang="en-US" sz="2400" dirty="0" err="1">
                <a:solidFill>
                  <a:schemeClr val="tx2"/>
                </a:solidFill>
                <a:latin typeface="+mn-lt"/>
                <a:cs typeface="+mn-cs"/>
              </a:rPr>
              <a:t>fascial</a:t>
            </a:r>
            <a:r>
              <a:rPr lang="en-US" altLang="en-US" sz="2400" dirty="0">
                <a:solidFill>
                  <a:schemeClr val="tx2"/>
                </a:solidFill>
                <a:latin typeface="+mn-lt"/>
                <a:cs typeface="+mn-cs"/>
              </a:rPr>
              <a:t> spaces may be infected directly by penetrating injuries or by secondary spread from a web space or an infected tendon sheath</a:t>
            </a:r>
            <a:endParaRPr lang="en-US" altLang="en-US" sz="2000" dirty="0">
              <a:latin typeface="Times New Roman" panose="02020603050405020304" pitchFamily="18" charset="0"/>
              <a:cs typeface="Times New Roman" panose="02020603050405020304" pitchFamily="18" charset="0"/>
            </a:endParaRPr>
          </a:p>
          <a:p>
            <a:pPr marL="342900" indent="-342900" rtl="1" eaLnBrk="1" fontAlgn="auto" hangingPunct="1">
              <a:spcBef>
                <a:spcPct val="20000"/>
              </a:spcBef>
              <a:spcAft>
                <a:spcPts val="0"/>
              </a:spcAft>
              <a:buClr>
                <a:schemeClr val="tx2"/>
              </a:buClr>
              <a:buFont typeface="Arial" panose="020B0604020202020204" pitchFamily="34" charset="0"/>
              <a:buChar char="•"/>
              <a:defRPr/>
            </a:pPr>
            <a:endParaRPr lang="en-US" altLang="en-US" sz="2300" dirty="0">
              <a:solidFill>
                <a:srgbClr val="FF0000"/>
              </a:solidFill>
              <a:latin typeface="+mn-lt"/>
              <a:cs typeface="+mn-cs"/>
            </a:endParaRPr>
          </a:p>
          <a:p>
            <a:pPr marL="342900" indent="-342900" rtl="1" eaLnBrk="1" fontAlgn="auto" hangingPunct="1">
              <a:spcBef>
                <a:spcPct val="20000"/>
              </a:spcBef>
              <a:spcAft>
                <a:spcPts val="0"/>
              </a:spcAft>
              <a:buClr>
                <a:schemeClr val="tx2"/>
              </a:buClr>
              <a:defRPr/>
            </a:pPr>
            <a:r>
              <a:rPr lang="en-US" altLang="en-US" sz="2800" dirty="0" err="1">
                <a:solidFill>
                  <a:srgbClr val="FF0000"/>
                </a:solidFill>
                <a:latin typeface="+mn-lt"/>
                <a:cs typeface="+mn-cs"/>
              </a:rPr>
              <a:t>Parona’s</a:t>
            </a:r>
            <a:r>
              <a:rPr lang="en-US" altLang="en-US" sz="2800" dirty="0">
                <a:solidFill>
                  <a:srgbClr val="FF0000"/>
                </a:solidFill>
                <a:latin typeface="+mn-lt"/>
                <a:cs typeface="+mn-cs"/>
              </a:rPr>
              <a:t> space </a:t>
            </a:r>
            <a:r>
              <a:rPr lang="en-US" altLang="en-US" sz="2800" dirty="0">
                <a:latin typeface="+mn-lt"/>
                <a:cs typeface="+mn-cs"/>
              </a:rPr>
              <a:t>is located deep in the distal forearm between the </a:t>
            </a:r>
            <a:r>
              <a:rPr lang="en-US" altLang="en-US" sz="2800" dirty="0" err="1">
                <a:latin typeface="+mn-lt"/>
                <a:cs typeface="+mn-cs"/>
              </a:rPr>
              <a:t>pronator</a:t>
            </a:r>
            <a:r>
              <a:rPr lang="en-US" altLang="en-US" sz="2800" dirty="0">
                <a:latin typeface="+mn-lt"/>
                <a:cs typeface="+mn-cs"/>
              </a:rPr>
              <a:t> </a:t>
            </a:r>
            <a:r>
              <a:rPr lang="en-US" altLang="en-US" sz="2800" dirty="0" err="1">
                <a:latin typeface="+mn-lt"/>
                <a:cs typeface="+mn-cs"/>
              </a:rPr>
              <a:t>quadratus</a:t>
            </a:r>
            <a:r>
              <a:rPr lang="en-US" altLang="en-US" sz="2800" dirty="0">
                <a:latin typeface="+mn-lt"/>
                <a:cs typeface="+mn-cs"/>
              </a:rPr>
              <a:t> muscle and the flexor </a:t>
            </a:r>
            <a:r>
              <a:rPr lang="en-US" altLang="en-US" sz="2800" dirty="0" err="1">
                <a:latin typeface="+mn-lt"/>
                <a:cs typeface="+mn-cs"/>
              </a:rPr>
              <a:t>digitorum</a:t>
            </a:r>
            <a:r>
              <a:rPr lang="en-US" altLang="en-US" sz="2800" dirty="0">
                <a:latin typeface="+mn-lt"/>
                <a:cs typeface="+mn-cs"/>
              </a:rPr>
              <a:t> </a:t>
            </a:r>
            <a:r>
              <a:rPr lang="en-US" altLang="en-US" sz="2800" dirty="0" err="1">
                <a:latin typeface="+mn-lt"/>
                <a:cs typeface="+mn-cs"/>
              </a:rPr>
              <a:t>profundus</a:t>
            </a:r>
            <a:r>
              <a:rPr lang="en-US" altLang="en-US" sz="2800" dirty="0">
                <a:latin typeface="+mn-lt"/>
                <a:cs typeface="+mn-cs"/>
              </a:rPr>
              <a:t> tendons. This space is contiguous with the </a:t>
            </a:r>
            <a:r>
              <a:rPr lang="en-US" altLang="en-US" sz="2800" dirty="0">
                <a:solidFill>
                  <a:srgbClr val="FF0000"/>
                </a:solidFill>
                <a:latin typeface="+mn-lt"/>
                <a:cs typeface="+mn-cs"/>
              </a:rPr>
              <a:t>radial bursa, </a:t>
            </a:r>
            <a:r>
              <a:rPr lang="en-US" altLang="en-US" sz="2800" dirty="0" err="1">
                <a:solidFill>
                  <a:srgbClr val="FF0000"/>
                </a:solidFill>
                <a:latin typeface="+mn-lt"/>
                <a:cs typeface="+mn-cs"/>
              </a:rPr>
              <a:t>ulnar</a:t>
            </a:r>
            <a:r>
              <a:rPr lang="en-US" altLang="en-US" sz="2800" dirty="0">
                <a:solidFill>
                  <a:srgbClr val="FF0000"/>
                </a:solidFill>
                <a:latin typeface="+mn-lt"/>
                <a:cs typeface="+mn-cs"/>
              </a:rPr>
              <a:t> bursa </a:t>
            </a:r>
            <a:r>
              <a:rPr lang="en-US" altLang="en-US" sz="2800" dirty="0">
                <a:latin typeface="+mn-lt"/>
                <a:cs typeface="+mn-cs"/>
              </a:rPr>
              <a:t>and </a:t>
            </a:r>
            <a:r>
              <a:rPr lang="en-US" altLang="en-US" sz="2800" dirty="0" err="1">
                <a:solidFill>
                  <a:srgbClr val="FF0000"/>
                </a:solidFill>
                <a:latin typeface="+mn-lt"/>
                <a:cs typeface="+mn-cs"/>
              </a:rPr>
              <a:t>midpalmar</a:t>
            </a:r>
            <a:r>
              <a:rPr lang="en-US" altLang="en-US" sz="2800" dirty="0">
                <a:solidFill>
                  <a:schemeClr val="accent1"/>
                </a:solidFill>
                <a:latin typeface="+mn-lt"/>
                <a:cs typeface="+mn-cs"/>
              </a:rPr>
              <a:t> </a:t>
            </a:r>
            <a:r>
              <a:rPr lang="en-US" altLang="en-US" sz="2800" dirty="0">
                <a:solidFill>
                  <a:srgbClr val="FF0000"/>
                </a:solidFill>
                <a:latin typeface="+mn-lt"/>
                <a:cs typeface="+mn-cs"/>
              </a:rPr>
              <a:t>space</a:t>
            </a:r>
            <a:r>
              <a:rPr lang="en-US" altLang="en-US" sz="2800" dirty="0">
                <a:latin typeface="+mn-lt"/>
                <a:cs typeface="+mn-cs"/>
              </a:rPr>
              <a:t>.</a:t>
            </a:r>
            <a:r>
              <a:rPr lang="en-US" altLang="en-US" sz="2300" dirty="0">
                <a:latin typeface="+mn-lt"/>
                <a:cs typeface="+mn-cs"/>
              </a:rPr>
              <a:t> </a:t>
            </a:r>
            <a:endParaRPr lang="en-US" altLang="en-US" sz="2300" dirty="0">
              <a:latin typeface="Times New Roman" panose="02020603050405020304" pitchFamily="18" charset="0"/>
              <a:cs typeface="Times New Roman" panose="02020603050405020304" pitchFamily="18" charset="0"/>
            </a:endParaRPr>
          </a:p>
          <a:p>
            <a:pPr marL="342900" indent="-342900" rtl="1" eaLnBrk="1" fontAlgn="auto" hangingPunct="1">
              <a:spcBef>
                <a:spcPct val="20000"/>
              </a:spcBef>
              <a:spcAft>
                <a:spcPts val="0"/>
              </a:spcAft>
              <a:buClr>
                <a:schemeClr val="tx2"/>
              </a:buClr>
              <a:buFont typeface="Arial" panose="020B0604020202020204" pitchFamily="34" charset="0"/>
              <a:buChar char="•"/>
              <a:defRPr/>
            </a:pPr>
            <a:r>
              <a:rPr lang="en-US" altLang="en-US" sz="2300" dirty="0">
                <a:latin typeface="Times New Roman" panose="02020603050405020304" pitchFamily="18" charset="0"/>
                <a:cs typeface="Times New Roman" panose="02020603050405020304" pitchFamily="18" charset="0"/>
              </a:rPr>
              <a:t>check for extension to other spaces</a:t>
            </a: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وان 1">
            <a:extLst>
              <a:ext uri="{FF2B5EF4-FFF2-40B4-BE49-F238E27FC236}">
                <a16:creationId xmlns:a16="http://schemas.microsoft.com/office/drawing/2014/main" id="{93626BD6-6C56-4147-B286-4DF5EC046782}"/>
              </a:ext>
            </a:extLst>
          </p:cNvPr>
          <p:cNvSpPr>
            <a:spLocks noGrp="1" noChangeArrowheads="1"/>
          </p:cNvSpPr>
          <p:nvPr>
            <p:ph type="title"/>
          </p:nvPr>
        </p:nvSpPr>
        <p:spPr/>
        <p:txBody>
          <a:bodyPr/>
          <a:lstStyle/>
          <a:p>
            <a:pPr eaLnBrk="1" hangingPunct="1"/>
            <a:r>
              <a:rPr lang="en-GB" altLang="en-US" sz="5400">
                <a:solidFill>
                  <a:srgbClr val="56285A"/>
                </a:solidFill>
                <a:latin typeface="Aharoni" panose="02010803020104030203" pitchFamily="2" charset="-79"/>
                <a:cs typeface="Aharoni" panose="02010803020104030203" pitchFamily="2" charset="-79"/>
              </a:rPr>
              <a:t>DEEP FASCIAL SPACE INFECTION</a:t>
            </a:r>
            <a:endParaRPr lang="en-US" altLang="en-US" sz="5400">
              <a:solidFill>
                <a:srgbClr val="56285A"/>
              </a:solidFill>
              <a:latin typeface="Aharoni" panose="02010803020104030203" pitchFamily="2" charset="-79"/>
              <a:cs typeface="Times New Roman" panose="02020603050405020304" pitchFamily="18" charset="0"/>
            </a:endParaRPr>
          </a:p>
        </p:txBody>
      </p:sp>
      <p:sp>
        <p:nvSpPr>
          <p:cNvPr id="56323" name="عنصر نائب للمحتوى 2">
            <a:extLst>
              <a:ext uri="{FF2B5EF4-FFF2-40B4-BE49-F238E27FC236}">
                <a16:creationId xmlns:a16="http://schemas.microsoft.com/office/drawing/2014/main" id="{3EC64F82-BDC6-4BC7-94E4-C9F58745C1FA}"/>
              </a:ext>
            </a:extLst>
          </p:cNvPr>
          <p:cNvSpPr>
            <a:spLocks noGrp="1" noChangeArrowheads="1"/>
          </p:cNvSpPr>
          <p:nvPr>
            <p:ph idx="1"/>
          </p:nvPr>
        </p:nvSpPr>
        <p:spPr>
          <a:xfrm>
            <a:off x="630238" y="1846263"/>
            <a:ext cx="11304587" cy="4443412"/>
          </a:xfrm>
        </p:spPr>
        <p:txBody>
          <a:bodyPr/>
          <a:lstStyle/>
          <a:p>
            <a:pPr eaLnBrk="1" hangingPunct="1"/>
            <a:r>
              <a:rPr lang="en-US" altLang="zh-CN" sz="2800">
                <a:cs typeface="Arial" panose="020B0604020202020204" pitchFamily="34" charset="0"/>
              </a:rPr>
              <a:t>The large </a:t>
            </a:r>
            <a:r>
              <a:rPr lang="en-US" altLang="zh-CN" sz="2800" b="1" u="sng">
                <a:solidFill>
                  <a:srgbClr val="5F0D32"/>
                </a:solidFill>
                <a:cs typeface="Arial" panose="020B0604020202020204" pitchFamily="34" charset="0"/>
              </a:rPr>
              <a:t>Thenar and Mid-palmar fascial spaces </a:t>
            </a:r>
            <a:r>
              <a:rPr lang="en-US" altLang="zh-CN" sz="2800">
                <a:cs typeface="Arial" panose="020B0604020202020204" pitchFamily="34" charset="0"/>
              </a:rPr>
              <a:t>may be infected </a:t>
            </a:r>
            <a:r>
              <a:rPr lang="en-US" altLang="zh-CN" sz="2800" b="1" u="sng">
                <a:solidFill>
                  <a:srgbClr val="D788A3"/>
                </a:solidFill>
                <a:cs typeface="Arial" panose="020B0604020202020204" pitchFamily="34" charset="0"/>
              </a:rPr>
              <a:t>directly </a:t>
            </a:r>
            <a:r>
              <a:rPr lang="en-US" altLang="zh-CN" sz="2800">
                <a:cs typeface="Arial" panose="020B0604020202020204" pitchFamily="34" charset="0"/>
              </a:rPr>
              <a:t>by </a:t>
            </a:r>
            <a:r>
              <a:rPr lang="en-US" altLang="zh-CN" sz="2800" b="1" u="sng">
                <a:solidFill>
                  <a:srgbClr val="D788A3"/>
                </a:solidFill>
                <a:cs typeface="Arial" panose="020B0604020202020204" pitchFamily="34" charset="0"/>
              </a:rPr>
              <a:t>penetrating injuries </a:t>
            </a:r>
            <a:r>
              <a:rPr lang="en-US" altLang="zh-CN" sz="2800">
                <a:cs typeface="Arial" panose="020B0604020202020204" pitchFamily="34" charset="0"/>
              </a:rPr>
              <a:t>or by </a:t>
            </a:r>
            <a:r>
              <a:rPr lang="en-US" altLang="zh-CN" sz="2800" b="1" u="sng">
                <a:solidFill>
                  <a:srgbClr val="D788A3"/>
                </a:solidFill>
                <a:cs typeface="Arial" panose="020B0604020202020204" pitchFamily="34" charset="0"/>
              </a:rPr>
              <a:t>secondary spread</a:t>
            </a:r>
            <a:r>
              <a:rPr lang="en-US" altLang="zh-CN" sz="2800" b="1" u="sng">
                <a:cs typeface="Arial" panose="020B0604020202020204" pitchFamily="34" charset="0"/>
              </a:rPr>
              <a:t> </a:t>
            </a:r>
            <a:r>
              <a:rPr lang="en-US" altLang="zh-CN" sz="2800">
                <a:cs typeface="Arial" panose="020B0604020202020204" pitchFamily="34" charset="0"/>
              </a:rPr>
              <a:t>from a web space or an </a:t>
            </a:r>
            <a:r>
              <a:rPr lang="en-US" altLang="zh-CN" sz="2800" b="1" u="sng">
                <a:solidFill>
                  <a:srgbClr val="D788A3"/>
                </a:solidFill>
                <a:cs typeface="Arial" panose="020B0604020202020204" pitchFamily="34" charset="0"/>
              </a:rPr>
              <a:t>infected tendon sheath</a:t>
            </a:r>
          </a:p>
          <a:p>
            <a:pPr eaLnBrk="1" hangingPunct="1"/>
            <a:r>
              <a:rPr lang="en-US" altLang="zh-CN" sz="3600" b="1" u="sng">
                <a:solidFill>
                  <a:srgbClr val="D488C5"/>
                </a:solidFill>
                <a:cs typeface="Arial" panose="020B0604020202020204" pitchFamily="34" charset="0"/>
              </a:rPr>
              <a:t>Clinical signs </a:t>
            </a:r>
            <a:r>
              <a:rPr lang="en-US" altLang="zh-CN" sz="2800">
                <a:solidFill>
                  <a:srgbClr val="0D0D0D"/>
                </a:solidFill>
                <a:cs typeface="Arial" panose="020B0604020202020204" pitchFamily="34" charset="0"/>
              </a:rPr>
              <a:t>can be misleading; the hand is </a:t>
            </a:r>
            <a:r>
              <a:rPr lang="en-US" altLang="zh-CN" sz="2800" b="1" u="sng">
                <a:solidFill>
                  <a:srgbClr val="D488C5"/>
                </a:solidFill>
                <a:cs typeface="Arial" panose="020B0604020202020204" pitchFamily="34" charset="0"/>
              </a:rPr>
              <a:t>painful</a:t>
            </a:r>
            <a:r>
              <a:rPr lang="en-US" altLang="zh-CN" sz="2800" b="1">
                <a:solidFill>
                  <a:srgbClr val="D488C5"/>
                </a:solidFill>
                <a:cs typeface="Arial" panose="020B0604020202020204" pitchFamily="34" charset="0"/>
              </a:rPr>
              <a:t> </a:t>
            </a:r>
            <a:r>
              <a:rPr lang="en-US" altLang="zh-CN" sz="2800">
                <a:solidFill>
                  <a:srgbClr val="0D0D0D"/>
                </a:solidFill>
                <a:cs typeface="Arial" panose="020B0604020202020204" pitchFamily="34" charset="0"/>
              </a:rPr>
              <a:t>but, because of the tight deep fascia, there may be </a:t>
            </a:r>
            <a:r>
              <a:rPr lang="en-US" altLang="zh-CN" sz="2800" b="1" u="sng">
                <a:solidFill>
                  <a:srgbClr val="D488C5"/>
                </a:solidFill>
                <a:cs typeface="Arial" panose="020B0604020202020204" pitchFamily="34" charset="0"/>
              </a:rPr>
              <a:t>little or no swelling </a:t>
            </a:r>
            <a:r>
              <a:rPr lang="en-US" altLang="zh-CN" sz="2800">
                <a:solidFill>
                  <a:srgbClr val="0D0D0D"/>
                </a:solidFill>
                <a:cs typeface="Arial" panose="020B0604020202020204" pitchFamily="34" charset="0"/>
              </a:rPr>
              <a:t>in the palm while the dorsum bulges like an inflated glove. There is extensive </a:t>
            </a:r>
            <a:r>
              <a:rPr lang="en-US" altLang="zh-CN" sz="2800" b="1" u="sng">
                <a:solidFill>
                  <a:srgbClr val="D488C5"/>
                </a:solidFill>
                <a:cs typeface="Arial" panose="020B0604020202020204" pitchFamily="34" charset="0"/>
              </a:rPr>
              <a:t>tenderness </a:t>
            </a:r>
            <a:r>
              <a:rPr lang="en-US" altLang="zh-CN" sz="2800">
                <a:solidFill>
                  <a:srgbClr val="0D0D0D"/>
                </a:solidFill>
                <a:cs typeface="Arial" panose="020B0604020202020204" pitchFamily="34" charset="0"/>
              </a:rPr>
              <a:t>and the patient holds the hand as still as possible</a:t>
            </a:r>
          </a:p>
          <a:p>
            <a:pPr eaLnBrk="1" hangingPunct="1"/>
            <a:r>
              <a:rPr lang="en-US" altLang="zh-CN" sz="2800">
                <a:solidFill>
                  <a:srgbClr val="0D0D0D"/>
                </a:solidFill>
                <a:cs typeface="Arial" panose="020B0604020202020204" pitchFamily="34" charset="0"/>
              </a:rPr>
              <a:t>Occasionally, deep infection extends proximally across the wrist, causing symptoms of </a:t>
            </a:r>
            <a:r>
              <a:rPr lang="en-US" altLang="zh-CN" sz="2800" b="1" u="sng">
                <a:solidFill>
                  <a:srgbClr val="FF0000"/>
                </a:solidFill>
                <a:cs typeface="Arial" panose="020B0604020202020204" pitchFamily="34" charset="0"/>
              </a:rPr>
              <a:t>Median nerve compression</a:t>
            </a:r>
            <a:endParaRPr lang="en-US" altLang="en-US" sz="2800" b="1" u="sng">
              <a:solidFill>
                <a:srgbClr val="FF0000"/>
              </a:solidFill>
              <a:cs typeface="Arial" panose="020B0604020202020204" pitchFamily="34" charset="0"/>
            </a:endParaRP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A3DF78C-5729-44C1-A50C-FF661357D4C3}"/>
              </a:ext>
            </a:extLst>
          </p:cNvPr>
          <p:cNvSpPr>
            <a:spLocks noGrp="1" noChangeArrowheads="1"/>
          </p:cNvSpPr>
          <p:nvPr>
            <p:ph type="title"/>
          </p:nvPr>
        </p:nvSpPr>
        <p:spPr>
          <a:xfrm>
            <a:off x="1238216" y="714356"/>
            <a:ext cx="6120159" cy="1011834"/>
          </a:xfrm>
        </p:spPr>
        <p:txBody>
          <a:bodyPr rtlCol="0">
            <a:normAutofit/>
          </a:bodyPr>
          <a:lstStyle/>
          <a:p>
            <a:pPr eaLnBrk="1" fontAlgn="auto" hangingPunct="1">
              <a:spcAft>
                <a:spcPts val="0"/>
              </a:spcAft>
              <a:defRPr/>
            </a:pPr>
            <a:r>
              <a:rPr altLang="en-US" noProof="1">
                <a:solidFill>
                  <a:srgbClr val="7030A0"/>
                </a:solidFill>
                <a:highlight>
                  <a:srgbClr val="FFFF00"/>
                </a:highlight>
                <a:cs typeface="Times New Roman" panose="02020603050405020304" pitchFamily="18" charset="0"/>
              </a:rPr>
              <a:t>7)Bites</a:t>
            </a:r>
            <a:endParaRPr altLang="en-US" noProof="1">
              <a:solidFill>
                <a:srgbClr val="FF0000"/>
              </a:solidFill>
              <a:highlight>
                <a:srgbClr val="FFFF00"/>
              </a:highlight>
              <a:cs typeface="Times New Roman" panose="02020603050405020304" pitchFamily="18" charset="0"/>
            </a:endParaRPr>
          </a:p>
        </p:txBody>
      </p:sp>
      <p:sp>
        <p:nvSpPr>
          <p:cNvPr id="58371" name="Rectangle 3">
            <a:extLst>
              <a:ext uri="{FF2B5EF4-FFF2-40B4-BE49-F238E27FC236}">
                <a16:creationId xmlns:a16="http://schemas.microsoft.com/office/drawing/2014/main" id="{4343C6E3-E6A6-4033-8AEC-457A62EC6095}"/>
              </a:ext>
            </a:extLst>
          </p:cNvPr>
          <p:cNvSpPr>
            <a:spLocks noGrp="1" noChangeArrowheads="1"/>
          </p:cNvSpPr>
          <p:nvPr>
            <p:ph idx="1"/>
          </p:nvPr>
        </p:nvSpPr>
        <p:spPr>
          <a:xfrm>
            <a:off x="2424113" y="2276475"/>
            <a:ext cx="7715250" cy="2778125"/>
          </a:xfrm>
        </p:spPr>
        <p:txBody>
          <a:bodyPr/>
          <a:lstStyle/>
          <a:p>
            <a:pPr marL="0" indent="0" eaLnBrk="1" hangingPunct="1">
              <a:buClr>
                <a:schemeClr val="tx2"/>
              </a:buClr>
              <a:buFont typeface="Garamond" panose="02020404030301010803" pitchFamily="18" charset="0"/>
              <a:buNone/>
            </a:pPr>
            <a:r>
              <a:rPr lang="en-US" altLang="en-US" sz="2800">
                <a:latin typeface="Times New Roman" panose="02020603050405020304" pitchFamily="18" charset="0"/>
                <a:cs typeface="Arial" panose="020B0604020202020204" pitchFamily="34" charset="0"/>
              </a:rPr>
              <a:t>A) dog 70%</a:t>
            </a:r>
          </a:p>
          <a:p>
            <a:pPr marL="0" indent="0" eaLnBrk="1" hangingPunct="1">
              <a:buClr>
                <a:schemeClr val="tx2"/>
              </a:buClr>
              <a:buFont typeface="Garamond" panose="02020404030301010803" pitchFamily="18" charset="0"/>
              <a:buNone/>
            </a:pPr>
            <a:r>
              <a:rPr lang="en-US" altLang="en-US" sz="2800">
                <a:latin typeface="Times New Roman" panose="02020603050405020304" pitchFamily="18" charset="0"/>
                <a:cs typeface="Arial" panose="020B0604020202020204" pitchFamily="34" charset="0"/>
              </a:rPr>
              <a:t>B) cat 10%</a:t>
            </a:r>
          </a:p>
          <a:p>
            <a:pPr marL="0" indent="0" eaLnBrk="1" hangingPunct="1">
              <a:buClr>
                <a:schemeClr val="tx2"/>
              </a:buClr>
              <a:buFont typeface="Garamond" panose="02020404030301010803" pitchFamily="18" charset="0"/>
              <a:buNone/>
            </a:pPr>
            <a:r>
              <a:rPr lang="en-US" altLang="en-US" sz="2800">
                <a:latin typeface="Times New Roman" panose="02020603050405020304" pitchFamily="18" charset="0"/>
                <a:cs typeface="Arial" panose="020B0604020202020204" pitchFamily="34" charset="0"/>
              </a:rPr>
              <a:t>C) human 15%</a:t>
            </a:r>
          </a:p>
          <a:p>
            <a:pPr marL="0" indent="0" eaLnBrk="1" hangingPunct="1">
              <a:buClr>
                <a:schemeClr val="tx2"/>
              </a:buClr>
              <a:buFont typeface="Garamond" panose="02020404030301010803" pitchFamily="18" charset="0"/>
              <a:buNone/>
            </a:pPr>
            <a:r>
              <a:rPr lang="en-US" altLang="en-US" sz="2800">
                <a:latin typeface="Times New Roman" panose="02020603050405020304" pitchFamily="18" charset="0"/>
                <a:cs typeface="Arial" panose="020B0604020202020204" pitchFamily="34" charset="0"/>
              </a:rPr>
              <a:t>D) tetanus &amp; rabies</a:t>
            </a:r>
          </a:p>
        </p:txBody>
      </p:sp>
      <p:pic>
        <p:nvPicPr>
          <p:cNvPr id="58372" name="صورة 3" descr="images (4).jpg">
            <a:extLst>
              <a:ext uri="{FF2B5EF4-FFF2-40B4-BE49-F238E27FC236}">
                <a16:creationId xmlns:a16="http://schemas.microsoft.com/office/drawing/2014/main" id="{4D585419-4B0E-4FC0-8963-7F7AD738E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25" y="1857375"/>
            <a:ext cx="310197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84B55BF-D0CB-4508-AF5D-AC3AEB806B1E}"/>
              </a:ext>
            </a:extLst>
          </p:cNvPr>
          <p:cNvSpPr>
            <a:spLocks noGrp="1" noChangeArrowheads="1"/>
          </p:cNvSpPr>
          <p:nvPr>
            <p:ph type="title"/>
          </p:nvPr>
        </p:nvSpPr>
        <p:spPr/>
        <p:txBody>
          <a:bodyPr/>
          <a:lstStyle/>
          <a:p>
            <a:pPr eaLnBrk="1" hangingPunct="1">
              <a:defRPr/>
            </a:pPr>
            <a:r>
              <a:rPr altLang="en-US" noProof="1">
                <a:solidFill>
                  <a:schemeClr val="accent1">
                    <a:lumMod val="60000"/>
                    <a:lumOff val="40000"/>
                  </a:schemeClr>
                </a:solidFill>
                <a:highlight>
                  <a:srgbClr val="008080"/>
                </a:highlight>
                <a:cs typeface="Times New Roman" panose="02020603050405020304" pitchFamily="18" charset="0"/>
              </a:rPr>
              <a:t>A) Dog bites</a:t>
            </a:r>
          </a:p>
        </p:txBody>
      </p:sp>
      <p:sp>
        <p:nvSpPr>
          <p:cNvPr id="59395" name="Rectangle 3">
            <a:extLst>
              <a:ext uri="{FF2B5EF4-FFF2-40B4-BE49-F238E27FC236}">
                <a16:creationId xmlns:a16="http://schemas.microsoft.com/office/drawing/2014/main" id="{2CDE6280-0F38-4686-8E9F-8BB0684B1477}"/>
              </a:ext>
            </a:extLst>
          </p:cNvPr>
          <p:cNvSpPr>
            <a:spLocks noGrp="1" noChangeArrowheads="1"/>
          </p:cNvSpPr>
          <p:nvPr>
            <p:ph type="body" sz="half" idx="1"/>
          </p:nvPr>
        </p:nvSpPr>
        <p:spPr/>
        <p:txBody>
          <a:bodyPr/>
          <a:lstStyle/>
          <a:p>
            <a:pPr eaLnBrk="1" hangingPunct="1">
              <a:buClr>
                <a:schemeClr val="tx2"/>
              </a:buClr>
            </a:pPr>
            <a:r>
              <a:rPr lang="en-US" altLang="en-US" sz="2700">
                <a:latin typeface="Times New Roman" panose="02020603050405020304" pitchFamily="18" charset="0"/>
                <a:cs typeface="Arial" panose="020B0604020202020204" pitchFamily="34" charset="0"/>
              </a:rPr>
              <a:t>rarely involve hand</a:t>
            </a:r>
          </a:p>
          <a:p>
            <a:pPr eaLnBrk="1" hangingPunct="1">
              <a:buClr>
                <a:schemeClr val="tx2"/>
              </a:buClr>
            </a:pPr>
            <a:r>
              <a:rPr lang="en-US" altLang="en-US" sz="2700" i="1">
                <a:latin typeface="Times New Roman" panose="02020603050405020304" pitchFamily="18" charset="0"/>
                <a:cs typeface="Arial" panose="020B0604020202020204" pitchFamily="34" charset="0"/>
              </a:rPr>
              <a:t>Streptococcus, Staphylococcus, </a:t>
            </a:r>
            <a:r>
              <a:rPr lang="en-US" altLang="en-US" sz="2700" i="1">
                <a:solidFill>
                  <a:srgbClr val="00B0F0"/>
                </a:solidFill>
                <a:latin typeface="Times New Roman" panose="02020603050405020304" pitchFamily="18" charset="0"/>
                <a:cs typeface="Arial" panose="020B0604020202020204" pitchFamily="34" charset="0"/>
              </a:rPr>
              <a:t>Pasteurella multocida</a:t>
            </a:r>
          </a:p>
          <a:p>
            <a:pPr eaLnBrk="1" hangingPunct="1">
              <a:buClr>
                <a:schemeClr val="tx2"/>
              </a:buClr>
            </a:pPr>
            <a:r>
              <a:rPr lang="en-US" altLang="en-US" sz="2700" i="1">
                <a:latin typeface="Times New Roman" panose="02020603050405020304" pitchFamily="18" charset="0"/>
                <a:cs typeface="Arial" panose="020B0604020202020204" pitchFamily="34" charset="0"/>
              </a:rPr>
              <a:t>TTT :-</a:t>
            </a:r>
            <a:r>
              <a:rPr lang="en-US" altLang="en-US" sz="2700">
                <a:latin typeface="Times New Roman" panose="02020603050405020304" pitchFamily="18" charset="0"/>
                <a:cs typeface="Arial" panose="020B0604020202020204" pitchFamily="34" charset="0"/>
              </a:rPr>
              <a:t>irrigation, debridement, delayed 1</a:t>
            </a:r>
            <a:r>
              <a:rPr lang="en-US" altLang="en-US" sz="2700" baseline="30000">
                <a:latin typeface="Times New Roman" panose="02020603050405020304" pitchFamily="18" charset="0"/>
                <a:cs typeface="Arial" panose="020B0604020202020204" pitchFamily="34" charset="0"/>
              </a:rPr>
              <a:t>0</a:t>
            </a:r>
            <a:r>
              <a:rPr lang="en-US" altLang="en-US" sz="2700">
                <a:latin typeface="Times New Roman" panose="02020603050405020304" pitchFamily="18" charset="0"/>
                <a:cs typeface="Arial" panose="020B0604020202020204" pitchFamily="34" charset="0"/>
              </a:rPr>
              <a:t> suture</a:t>
            </a:r>
          </a:p>
          <a:p>
            <a:pPr eaLnBrk="1" hangingPunct="1">
              <a:buClr>
                <a:schemeClr val="tx2"/>
              </a:buClr>
            </a:pPr>
            <a:r>
              <a:rPr lang="en-US" altLang="en-US" sz="2700">
                <a:latin typeface="Times New Roman" panose="02020603050405020304" pitchFamily="18" charset="0"/>
                <a:cs typeface="Arial" panose="020B0604020202020204" pitchFamily="34" charset="0"/>
              </a:rPr>
              <a:t>Augmentin useful</a:t>
            </a:r>
          </a:p>
        </p:txBody>
      </p:sp>
      <p:sp>
        <p:nvSpPr>
          <p:cNvPr id="59396" name="AutoShape 2" descr="http://www.eddiesnipes.com/wp-content/uploads/2011/09/dog-smile.jpg">
            <a:extLst>
              <a:ext uri="{FF2B5EF4-FFF2-40B4-BE49-F238E27FC236}">
                <a16:creationId xmlns:a16="http://schemas.microsoft.com/office/drawing/2014/main" id="{16E9A856-63C1-4A68-8CA0-9B1B30C2E60A}"/>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59397" name="صورة 5" descr="download (5).jpg">
            <a:extLst>
              <a:ext uri="{FF2B5EF4-FFF2-40B4-BE49-F238E27FC236}">
                <a16:creationId xmlns:a16="http://schemas.microsoft.com/office/drawing/2014/main" id="{432EE69E-24CD-4702-A95D-63F4E48F8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1285875"/>
            <a:ext cx="4071937"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a:extLst>
              <a:ext uri="{FF2B5EF4-FFF2-40B4-BE49-F238E27FC236}">
                <a16:creationId xmlns:a16="http://schemas.microsoft.com/office/drawing/2014/main" id="{05F7856C-00EC-4B3E-9EAA-ECB9F2477760}"/>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pic>
        <p:nvPicPr>
          <p:cNvPr id="13315" name="Picture 2" descr="D:\teach\anatomy\upper\carpels500.jpg">
            <a:extLst>
              <a:ext uri="{FF2B5EF4-FFF2-40B4-BE49-F238E27FC236}">
                <a16:creationId xmlns:a16="http://schemas.microsoft.com/office/drawing/2014/main" id="{63B2A856-1690-4B72-8F1F-345DECA279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071563"/>
            <a:ext cx="6346825" cy="5127625"/>
          </a:xfrm>
        </p:spPr>
      </p:pic>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2DD32A0-CBB0-41F7-A6EA-C8891EE265FD}"/>
              </a:ext>
            </a:extLst>
          </p:cNvPr>
          <p:cNvSpPr>
            <a:spLocks noGrp="1" noChangeArrowheads="1"/>
          </p:cNvSpPr>
          <p:nvPr>
            <p:ph type="title"/>
          </p:nvPr>
        </p:nvSpPr>
        <p:spPr>
          <a:xfrm>
            <a:off x="2057400" y="968375"/>
            <a:ext cx="2565400" cy="647700"/>
          </a:xfrm>
        </p:spPr>
        <p:txBody>
          <a:bodyPr>
            <a:normAutofit fontScale="90000"/>
          </a:bodyPr>
          <a:lstStyle/>
          <a:p>
            <a:pPr eaLnBrk="1" hangingPunct="1">
              <a:defRPr/>
            </a:pPr>
            <a:r>
              <a:rPr altLang="en-US" noProof="1">
                <a:solidFill>
                  <a:schemeClr val="accent1">
                    <a:lumMod val="60000"/>
                    <a:lumOff val="40000"/>
                  </a:schemeClr>
                </a:solidFill>
                <a:highlight>
                  <a:srgbClr val="008080"/>
                </a:highlight>
                <a:cs typeface="Times New Roman" panose="02020603050405020304" pitchFamily="18" charset="0"/>
              </a:rPr>
              <a:t>B) Cat bites</a:t>
            </a:r>
          </a:p>
        </p:txBody>
      </p:sp>
      <p:sp>
        <p:nvSpPr>
          <p:cNvPr id="60419" name="Rectangle 3">
            <a:extLst>
              <a:ext uri="{FF2B5EF4-FFF2-40B4-BE49-F238E27FC236}">
                <a16:creationId xmlns:a16="http://schemas.microsoft.com/office/drawing/2014/main" id="{41DED236-642A-4AFA-9A4B-98221820A763}"/>
              </a:ext>
            </a:extLst>
          </p:cNvPr>
          <p:cNvSpPr>
            <a:spLocks noGrp="1" noChangeArrowheads="1"/>
          </p:cNvSpPr>
          <p:nvPr>
            <p:ph idx="1"/>
          </p:nvPr>
        </p:nvSpPr>
        <p:spPr>
          <a:xfrm>
            <a:off x="-119063" y="1857375"/>
            <a:ext cx="8153401" cy="3352800"/>
          </a:xfrm>
        </p:spPr>
        <p:txBody>
          <a:bodyPr/>
          <a:lstStyle/>
          <a:p>
            <a:pPr eaLnBrk="1" hangingPunct="1">
              <a:buClr>
                <a:schemeClr val="tx2"/>
              </a:buClr>
            </a:pPr>
            <a:r>
              <a:rPr lang="en-US" altLang="en-US" sz="2400">
                <a:latin typeface="Times New Roman" panose="02020603050405020304" pitchFamily="18" charset="0"/>
                <a:cs typeface="Arial" panose="020B0604020202020204" pitchFamily="34" charset="0"/>
              </a:rPr>
              <a:t>more frequently lead to infection, deeper penetration</a:t>
            </a:r>
          </a:p>
          <a:p>
            <a:pPr eaLnBrk="1" hangingPunct="1">
              <a:buClr>
                <a:schemeClr val="tx2"/>
              </a:buClr>
            </a:pPr>
            <a:r>
              <a:rPr lang="en-US" altLang="en-US" sz="2400">
                <a:latin typeface="Times New Roman" panose="02020603050405020304" pitchFamily="18" charset="0"/>
                <a:cs typeface="Arial" panose="020B0604020202020204" pitchFamily="34" charset="0"/>
              </a:rPr>
              <a:t>&gt; 50% </a:t>
            </a:r>
            <a:r>
              <a:rPr lang="en-US" altLang="en-US" sz="2400" i="1">
                <a:solidFill>
                  <a:srgbClr val="00B0F0"/>
                </a:solidFill>
                <a:latin typeface="Times New Roman" panose="02020603050405020304" pitchFamily="18" charset="0"/>
                <a:cs typeface="Arial" panose="020B0604020202020204" pitchFamily="34" charset="0"/>
              </a:rPr>
              <a:t>Pasteurella multocida</a:t>
            </a:r>
          </a:p>
          <a:p>
            <a:pPr eaLnBrk="1" hangingPunct="1">
              <a:buClr>
                <a:schemeClr val="tx2"/>
              </a:buClr>
            </a:pPr>
            <a:r>
              <a:rPr lang="en-US" altLang="en-US" sz="2400">
                <a:latin typeface="Times New Roman" panose="02020603050405020304" pitchFamily="18" charset="0"/>
                <a:cs typeface="Arial" panose="020B0604020202020204" pitchFamily="34" charset="0"/>
              </a:rPr>
              <a:t>rapid inflammatory response (within 24 hrs)</a:t>
            </a:r>
          </a:p>
          <a:p>
            <a:pPr eaLnBrk="1" hangingPunct="1">
              <a:buClr>
                <a:schemeClr val="tx2"/>
              </a:buClr>
            </a:pPr>
            <a:r>
              <a:rPr lang="en-US" altLang="en-US" sz="2400">
                <a:latin typeface="Times New Roman" panose="02020603050405020304" pitchFamily="18" charset="0"/>
                <a:cs typeface="Arial" panose="020B0604020202020204" pitchFamily="34" charset="0"/>
              </a:rPr>
              <a:t>TTT:- antibiotics and surgical drainage</a:t>
            </a:r>
          </a:p>
          <a:p>
            <a:pPr eaLnBrk="1" hangingPunct="1">
              <a:buClr>
                <a:schemeClr val="tx2"/>
              </a:buClr>
            </a:pPr>
            <a:r>
              <a:rPr lang="en-US" altLang="en-US" sz="2400">
                <a:latin typeface="Times New Roman" panose="02020603050405020304" pitchFamily="18" charset="0"/>
                <a:cs typeface="Arial" panose="020B0604020202020204" pitchFamily="34" charset="0"/>
              </a:rPr>
              <a:t>Augmentin</a:t>
            </a:r>
          </a:p>
        </p:txBody>
      </p:sp>
      <p:pic>
        <p:nvPicPr>
          <p:cNvPr id="60420" name="Picture 5" descr="cat">
            <a:extLst>
              <a:ext uri="{FF2B5EF4-FFF2-40B4-BE49-F238E27FC236}">
                <a16:creationId xmlns:a16="http://schemas.microsoft.com/office/drawing/2014/main" id="{B03EC664-379F-4AFE-9BC9-220BCD523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4291013"/>
            <a:ext cx="31892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عنصر نائب للمحتوى 5" descr="images (3).jpg">
            <a:extLst>
              <a:ext uri="{FF2B5EF4-FFF2-40B4-BE49-F238E27FC236}">
                <a16:creationId xmlns:a16="http://schemas.microsoft.com/office/drawing/2014/main" id="{F7045AE5-10FB-4DFD-A685-077643C28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9850" y="3284538"/>
            <a:ext cx="25209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C2F8255E-056E-4036-BDA8-C1B4AB67CE35}"/>
              </a:ext>
            </a:extLst>
          </p:cNvPr>
          <p:cNvSpPr>
            <a:spLocks noGrp="1" noChangeArrowheads="1"/>
          </p:cNvSpPr>
          <p:nvPr>
            <p:ph type="title"/>
          </p:nvPr>
        </p:nvSpPr>
        <p:spPr>
          <a:xfrm>
            <a:off x="1524000" y="428604"/>
            <a:ext cx="7680325" cy="1371600"/>
          </a:xfrm>
        </p:spPr>
        <p:txBody>
          <a:bodyPr/>
          <a:lstStyle/>
          <a:p>
            <a:pPr eaLnBrk="1" hangingPunct="1">
              <a:defRPr/>
            </a:pPr>
            <a:r>
              <a:rPr altLang="en-US" noProof="1">
                <a:solidFill>
                  <a:schemeClr val="accent1">
                    <a:lumMod val="60000"/>
                    <a:lumOff val="40000"/>
                  </a:schemeClr>
                </a:solidFill>
                <a:highlight>
                  <a:srgbClr val="008080"/>
                </a:highlight>
                <a:cs typeface="Times New Roman" panose="02020603050405020304" pitchFamily="18" charset="0"/>
              </a:rPr>
              <a:t>C) Human bites:- </a:t>
            </a:r>
          </a:p>
        </p:txBody>
      </p:sp>
      <p:sp>
        <p:nvSpPr>
          <p:cNvPr id="6" name="Rectangle 3">
            <a:extLst>
              <a:ext uri="{FF2B5EF4-FFF2-40B4-BE49-F238E27FC236}">
                <a16:creationId xmlns:a16="http://schemas.microsoft.com/office/drawing/2014/main" id="{F53C69D1-790C-4FFC-B81D-53ECC6729B05}"/>
              </a:ext>
            </a:extLst>
          </p:cNvPr>
          <p:cNvSpPr txBox="1">
            <a:spLocks noChangeArrowheads="1"/>
          </p:cNvSpPr>
          <p:nvPr/>
        </p:nvSpPr>
        <p:spPr bwMode="auto">
          <a:xfrm>
            <a:off x="2095500" y="1428750"/>
            <a:ext cx="7847013" cy="4880570"/>
          </a:xfrm>
          <a:prstGeom prst="rect">
            <a:avLst/>
          </a:prstGeom>
          <a:noFill/>
          <a:ln w="9525">
            <a:noFill/>
            <a:miter lim="800000"/>
          </a:ln>
        </p:spPr>
        <p:txBody>
          <a:bodyPr/>
          <a:lstStyle/>
          <a:p>
            <a:pPr marL="342900" indent="-342900" eaLnBrk="1" fontAlgn="auto" hangingPunct="1">
              <a:spcBef>
                <a:spcPct val="20000"/>
              </a:spcBef>
              <a:spcAft>
                <a:spcPts val="0"/>
              </a:spcAft>
              <a:buFontTx/>
              <a:buChar char="•"/>
              <a:defRPr/>
            </a:pPr>
            <a:r>
              <a:rPr lang="en-US" sz="2800" kern="0" noProof="1">
                <a:latin typeface="+mn-lt"/>
                <a:cs typeface="+mn-cs"/>
              </a:rPr>
              <a:t>Human bite injuries to the hand usually result from a </a:t>
            </a:r>
            <a:r>
              <a:rPr lang="en-US" sz="2800" u="sng" kern="0" noProof="1">
                <a:latin typeface="+mn-lt"/>
                <a:cs typeface="+mn-cs"/>
              </a:rPr>
              <a:t>direct bite </a:t>
            </a:r>
            <a:r>
              <a:rPr lang="en-US" sz="2800" kern="0" noProof="1">
                <a:latin typeface="+mn-lt"/>
                <a:cs typeface="+mn-cs"/>
              </a:rPr>
              <a:t>or a "</a:t>
            </a:r>
            <a:r>
              <a:rPr lang="en-US" sz="2800" u="sng" kern="0" noProof="1">
                <a:latin typeface="+mn-lt"/>
                <a:cs typeface="+mn-cs"/>
              </a:rPr>
              <a:t>fight bite</a:t>
            </a:r>
            <a:r>
              <a:rPr lang="en-US" sz="2800" kern="0" noProof="1">
                <a:latin typeface="+mn-lt"/>
                <a:cs typeface="+mn-cs"/>
              </a:rPr>
              <a:t>" (also known as a "clenched-fist" injury).</a:t>
            </a:r>
          </a:p>
          <a:p>
            <a:pPr marL="342900" indent="-342900" eaLnBrk="1" fontAlgn="auto" hangingPunct="1">
              <a:spcBef>
                <a:spcPct val="20000"/>
              </a:spcBef>
              <a:spcAft>
                <a:spcPts val="0"/>
              </a:spcAft>
              <a:buFontTx/>
              <a:buChar char="•"/>
              <a:defRPr/>
            </a:pPr>
            <a:r>
              <a:rPr lang="en-US" sz="2800" kern="0" noProof="1">
                <a:latin typeface="+mn-lt"/>
                <a:cs typeface="+mn-cs"/>
              </a:rPr>
              <a:t>Direct human bite injuries are often visually evident. A clenched-fist injury typically is characterized by a </a:t>
            </a:r>
            <a:r>
              <a:rPr lang="en-US" sz="2800" kern="0" noProof="1">
                <a:highlight>
                  <a:srgbClr val="FFFF00"/>
                </a:highlight>
                <a:latin typeface="+mn-lt"/>
                <a:cs typeface="+mn-cs"/>
              </a:rPr>
              <a:t>3- to 5-mm laceration on the dorsum of the hand </a:t>
            </a:r>
            <a:r>
              <a:rPr lang="en-US" sz="2800" kern="0" noProof="1">
                <a:latin typeface="+mn-lt"/>
                <a:cs typeface="+mn-cs"/>
              </a:rPr>
              <a:t>or overlying an </a:t>
            </a:r>
            <a:r>
              <a:rPr lang="en-US" sz="2800" kern="0" noProof="1">
                <a:highlight>
                  <a:srgbClr val="FFFF00"/>
                </a:highlight>
                <a:latin typeface="+mn-lt"/>
                <a:cs typeface="+mn-cs"/>
              </a:rPr>
              <a:t>MCP joint</a:t>
            </a:r>
          </a:p>
          <a:p>
            <a:pPr marL="342900" indent="-342900" eaLnBrk="1" fontAlgn="auto" hangingPunct="1">
              <a:spcBef>
                <a:spcPct val="20000"/>
              </a:spcBef>
              <a:spcAft>
                <a:spcPts val="0"/>
              </a:spcAft>
              <a:buFontTx/>
              <a:buChar char="•"/>
              <a:defRPr/>
            </a:pPr>
            <a:r>
              <a:rPr lang="en-US" altLang="en-US" sz="2800" noProof="1">
                <a:cs typeface="+mn-cs"/>
              </a:rPr>
              <a:t>A tooth may </a:t>
            </a:r>
            <a:r>
              <a:rPr lang="en-US" altLang="en-US" sz="2800" u="sng" noProof="1">
                <a:cs typeface="+mn-cs"/>
              </a:rPr>
              <a:t>penetrate an extensor tendon </a:t>
            </a:r>
            <a:r>
              <a:rPr lang="en-US" altLang="en-US" sz="2800" noProof="1">
                <a:cs typeface="+mn-cs"/>
              </a:rPr>
              <a:t>and </a:t>
            </a:r>
            <a:r>
              <a:rPr lang="en-US" altLang="en-US" sz="2800" u="sng" noProof="1">
                <a:cs typeface="+mn-cs"/>
              </a:rPr>
              <a:t>MCP</a:t>
            </a:r>
            <a:r>
              <a:rPr lang="en-US" altLang="en-US" sz="2800" noProof="1">
                <a:cs typeface="+mn-cs"/>
              </a:rPr>
              <a:t> joint capsule, sometimes fracturing a </a:t>
            </a:r>
            <a:r>
              <a:rPr lang="en-US" altLang="en-US" sz="2800" u="sng" noProof="1">
                <a:cs typeface="+mn-cs"/>
              </a:rPr>
              <a:t>metacarpal or phalangeal bone .</a:t>
            </a:r>
          </a:p>
          <a:p>
            <a:pPr marL="342900" indent="-342900" eaLnBrk="1" fontAlgn="auto" hangingPunct="1">
              <a:spcBef>
                <a:spcPct val="20000"/>
              </a:spcBef>
              <a:spcAft>
                <a:spcPts val="0"/>
              </a:spcAft>
              <a:buFontTx/>
              <a:buChar char="•"/>
              <a:defRPr/>
            </a:pPr>
            <a:endParaRPr lang="en-US" sz="2800" kern="0" noProof="1">
              <a:highlight>
                <a:srgbClr val="FFFF00"/>
              </a:highlight>
              <a:latin typeface="+mn-lt"/>
              <a:cs typeface="+mn-cs"/>
            </a:endParaRPr>
          </a:p>
        </p:txBody>
      </p:sp>
      <p:pic>
        <p:nvPicPr>
          <p:cNvPr id="61444" name="Picture 2" descr="http://t2.gstatic.com/images?q=tbn:ANd9GcQI9YeonAH2JPr922NWGz-Ka_kD4-ZLnc-e-TQlRc-uVpHn0PzSsj0FLV6p">
            <a:extLst>
              <a:ext uri="{FF2B5EF4-FFF2-40B4-BE49-F238E27FC236}">
                <a16:creationId xmlns:a16="http://schemas.microsoft.com/office/drawing/2014/main" id="{AE669820-C847-41C4-ACA2-856F94A18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273050"/>
            <a:ext cx="276701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460E541-CB42-435B-8F6A-485284A25CCC}"/>
              </a:ext>
            </a:extLst>
          </p:cNvPr>
          <p:cNvSpPr>
            <a:spLocks noGrp="1" noChangeArrowheads="1"/>
          </p:cNvSpPr>
          <p:nvPr>
            <p:ph type="title"/>
          </p:nvPr>
        </p:nvSpPr>
        <p:spPr>
          <a:xfrm>
            <a:off x="2057400" y="930275"/>
            <a:ext cx="3657600" cy="685800"/>
          </a:xfrm>
        </p:spPr>
        <p:txBody>
          <a:bodyPr>
            <a:normAutofit fontScale="90000"/>
          </a:bodyPr>
          <a:lstStyle/>
          <a:p>
            <a:pPr eaLnBrk="1" hangingPunct="1">
              <a:defRPr/>
            </a:pPr>
            <a:r>
              <a:rPr altLang="en-US" noProof="1">
                <a:solidFill>
                  <a:schemeClr val="accent1">
                    <a:lumMod val="60000"/>
                    <a:lumOff val="40000"/>
                  </a:schemeClr>
                </a:solidFill>
                <a:highlight>
                  <a:srgbClr val="008080"/>
                </a:highlight>
                <a:cs typeface="Times New Roman" panose="02020603050405020304" pitchFamily="18" charset="0"/>
              </a:rPr>
              <a:t>Human bites</a:t>
            </a:r>
          </a:p>
        </p:txBody>
      </p:sp>
      <p:sp>
        <p:nvSpPr>
          <p:cNvPr id="62467" name="Rectangle 3">
            <a:extLst>
              <a:ext uri="{FF2B5EF4-FFF2-40B4-BE49-F238E27FC236}">
                <a16:creationId xmlns:a16="http://schemas.microsoft.com/office/drawing/2014/main" id="{239B3411-D930-40B4-806C-3E24FD525C79}"/>
              </a:ext>
            </a:extLst>
          </p:cNvPr>
          <p:cNvSpPr>
            <a:spLocks noGrp="1" noChangeArrowheads="1"/>
          </p:cNvSpPr>
          <p:nvPr>
            <p:ph idx="1"/>
          </p:nvPr>
        </p:nvSpPr>
        <p:spPr>
          <a:xfrm>
            <a:off x="2057400" y="1828800"/>
            <a:ext cx="7835900" cy="4038600"/>
          </a:xfrm>
        </p:spPr>
        <p:txBody>
          <a:bodyPr/>
          <a:lstStyle/>
          <a:p>
            <a:pPr eaLnBrk="1" hangingPunct="1">
              <a:buClr>
                <a:schemeClr val="tx2"/>
              </a:buClr>
              <a:buSzPct val="70000"/>
            </a:pPr>
            <a:r>
              <a:rPr lang="en-US" altLang="en-US" sz="2400">
                <a:latin typeface="Times New Roman" panose="02020603050405020304" pitchFamily="18" charset="0"/>
                <a:cs typeface="Arial" panose="020B0604020202020204" pitchFamily="34" charset="0"/>
              </a:rPr>
              <a:t>often delayed presentation</a:t>
            </a:r>
          </a:p>
          <a:p>
            <a:pPr eaLnBrk="1" hangingPunct="1">
              <a:buClr>
                <a:schemeClr val="tx2"/>
              </a:buClr>
              <a:buSzPct val="70000"/>
            </a:pPr>
            <a:r>
              <a:rPr lang="en-US" altLang="en-US" sz="2400">
                <a:latin typeface="Times New Roman" panose="02020603050405020304" pitchFamily="18" charset="0"/>
                <a:cs typeface="Arial" panose="020B0604020202020204" pitchFamily="34" charset="0"/>
              </a:rPr>
              <a:t>may not give accurate history</a:t>
            </a:r>
          </a:p>
          <a:p>
            <a:pPr eaLnBrk="1" hangingPunct="1">
              <a:buClr>
                <a:schemeClr val="tx2"/>
              </a:buClr>
              <a:buSzPct val="70000"/>
            </a:pPr>
            <a:r>
              <a:rPr lang="en-US" altLang="en-US" sz="2400">
                <a:latin typeface="Times New Roman" panose="02020603050405020304" pitchFamily="18" charset="0"/>
                <a:cs typeface="Arial" panose="020B0604020202020204" pitchFamily="34" charset="0"/>
              </a:rPr>
              <a:t>fist fights cause 60-80% of human bites</a:t>
            </a:r>
          </a:p>
          <a:p>
            <a:pPr eaLnBrk="1" hangingPunct="1">
              <a:buClr>
                <a:schemeClr val="tx2"/>
              </a:buClr>
              <a:buSzPct val="70000"/>
            </a:pPr>
            <a:r>
              <a:rPr lang="en-US" altLang="en-US" sz="2400" i="1">
                <a:latin typeface="Times New Roman" panose="02020603050405020304" pitchFamily="18" charset="0"/>
                <a:cs typeface="Arial" panose="020B0604020202020204" pitchFamily="34" charset="0"/>
              </a:rPr>
              <a:t>S. aureus, Streptococci….</a:t>
            </a:r>
          </a:p>
          <a:p>
            <a:pPr eaLnBrk="1" hangingPunct="1">
              <a:buClr>
                <a:schemeClr val="tx2"/>
              </a:buClr>
              <a:buSzPct val="70000"/>
            </a:pPr>
            <a:r>
              <a:rPr lang="en-US" altLang="en-US" sz="2400">
                <a:latin typeface="Times New Roman" panose="02020603050405020304" pitchFamily="18" charset="0"/>
                <a:cs typeface="Arial" panose="020B0604020202020204" pitchFamily="34" charset="0"/>
              </a:rPr>
              <a:t>TTT:- debride, explore, look for MCPJ involvement</a:t>
            </a:r>
          </a:p>
          <a:p>
            <a:pPr eaLnBrk="1" hangingPunct="1">
              <a:buClr>
                <a:schemeClr val="tx2"/>
              </a:buClr>
              <a:buSzPct val="70000"/>
            </a:pPr>
            <a:r>
              <a:rPr lang="en-US" altLang="en-US" sz="2400">
                <a:latin typeface="Times New Roman" panose="02020603050405020304" pitchFamily="18" charset="0"/>
                <a:cs typeface="Arial" panose="020B0604020202020204" pitchFamily="34" charset="0"/>
              </a:rPr>
              <a:t>Augmentin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23246BA-D71F-4046-B5CB-434F0EF25D15}"/>
              </a:ext>
            </a:extLst>
          </p:cNvPr>
          <p:cNvSpPr>
            <a:spLocks noGrp="1" noChangeArrowheads="1"/>
          </p:cNvSpPr>
          <p:nvPr>
            <p:ph type="title"/>
          </p:nvPr>
        </p:nvSpPr>
        <p:spPr/>
        <p:txBody>
          <a:bodyPr/>
          <a:lstStyle/>
          <a:p>
            <a:pPr eaLnBrk="1" hangingPunct="1"/>
            <a:endParaRPr lang="en-US" altLang="en-US">
              <a:cs typeface="Times New Roman" panose="02020603050405020304" pitchFamily="18" charset="0"/>
            </a:endParaRPr>
          </a:p>
        </p:txBody>
      </p:sp>
      <p:sp>
        <p:nvSpPr>
          <p:cNvPr id="63491" name="Rectangle 3">
            <a:extLst>
              <a:ext uri="{FF2B5EF4-FFF2-40B4-BE49-F238E27FC236}">
                <a16:creationId xmlns:a16="http://schemas.microsoft.com/office/drawing/2014/main" id="{215757E3-A953-4320-B892-D1FAFEB2BF11}"/>
              </a:ext>
            </a:extLst>
          </p:cNvPr>
          <p:cNvSpPr>
            <a:spLocks noGrp="1" noChangeArrowheads="1"/>
          </p:cNvSpPr>
          <p:nvPr>
            <p:ph idx="1"/>
          </p:nvPr>
        </p:nvSpPr>
        <p:spPr/>
        <p:txBody>
          <a:bodyPr/>
          <a:lstStyle/>
          <a:p>
            <a:pPr eaLnBrk="1" hangingPunct="1"/>
            <a:r>
              <a:rPr lang="en-US" altLang="en-US" sz="2800">
                <a:cs typeface="Arial" panose="020B0604020202020204" pitchFamily="34" charset="0"/>
              </a:rPr>
              <a:t>Gram stain results should guide initial antibiotic therapy. The wound should </a:t>
            </a:r>
            <a:r>
              <a:rPr lang="en-US" altLang="en-US" sz="2800">
                <a:solidFill>
                  <a:srgbClr val="FF0000"/>
                </a:solidFill>
                <a:cs typeface="Arial" panose="020B0604020202020204" pitchFamily="34" charset="0"/>
              </a:rPr>
              <a:t>not be sutured </a:t>
            </a:r>
            <a:r>
              <a:rPr lang="en-US" altLang="en-US" sz="2800">
                <a:cs typeface="Arial" panose="020B0604020202020204" pitchFamily="34" charset="0"/>
              </a:rPr>
              <a:t>but allowed to heal by </a:t>
            </a:r>
            <a:r>
              <a:rPr lang="en-US" altLang="en-US" sz="2800">
                <a:solidFill>
                  <a:srgbClr val="FF0000"/>
                </a:solidFill>
                <a:cs typeface="Arial" panose="020B0604020202020204" pitchFamily="34" charset="0"/>
              </a:rPr>
              <a:t>secondary intention</a:t>
            </a:r>
            <a:r>
              <a:rPr lang="en-US" altLang="en-US" sz="2800">
                <a:solidFill>
                  <a:srgbClr val="00B0F0"/>
                </a:solidFill>
                <a:cs typeface="Arial" panose="020B0604020202020204" pitchFamily="34" charset="0"/>
              </a:rPr>
              <a:t>.</a:t>
            </a:r>
            <a:r>
              <a:rPr lang="en-US" altLang="en-US" sz="2800">
                <a:cs typeface="Arial" panose="020B0604020202020204" pitchFamily="34" charset="0"/>
              </a:rPr>
              <a:t> The hand should be </a:t>
            </a:r>
            <a:r>
              <a:rPr lang="en-US" altLang="en-US" sz="2800">
                <a:solidFill>
                  <a:srgbClr val="FF0000"/>
                </a:solidFill>
                <a:cs typeface="Arial" panose="020B0604020202020204" pitchFamily="34" charset="0"/>
              </a:rPr>
              <a:t>splinted</a:t>
            </a:r>
            <a:r>
              <a:rPr lang="en-US" altLang="en-US" sz="2800">
                <a:cs typeface="Arial" panose="020B0604020202020204" pitchFamily="34" charset="0"/>
              </a:rPr>
              <a:t> in a position of function and elevated. </a:t>
            </a:r>
            <a:r>
              <a:rPr lang="en-US" altLang="en-US" sz="2800">
                <a:solidFill>
                  <a:srgbClr val="FF0000"/>
                </a:solidFill>
                <a:cs typeface="Arial" panose="020B0604020202020204" pitchFamily="34" charset="0"/>
              </a:rPr>
              <a:t>Occupational rehabilitation </a:t>
            </a:r>
            <a:r>
              <a:rPr lang="en-US" altLang="en-US" sz="2800">
                <a:cs typeface="Arial" panose="020B0604020202020204" pitchFamily="34" charset="0"/>
              </a:rPr>
              <a:t>can be considered once the infection has cleared.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0340B8E0-FF2A-4339-8E2B-3CF26A57951F}"/>
              </a:ext>
            </a:extLst>
          </p:cNvPr>
          <p:cNvSpPr>
            <a:spLocks noGrp="1" noChangeArrowheads="1"/>
          </p:cNvSpPr>
          <p:nvPr>
            <p:ph type="ctrTitle"/>
          </p:nvPr>
        </p:nvSpPr>
        <p:spPr>
          <a:xfrm>
            <a:off x="914400" y="2130425"/>
            <a:ext cx="10363200" cy="1470025"/>
          </a:xfrm>
        </p:spPr>
        <p:txBody>
          <a:bodyPr/>
          <a:lstStyle/>
          <a:p>
            <a:pPr eaLnBrk="1" hangingPunct="1"/>
            <a:r>
              <a:rPr lang="en-US" altLang="ar-JO"/>
              <a:t>Common disorder</a:t>
            </a:r>
          </a:p>
        </p:txBody>
      </p:sp>
      <p:sp>
        <p:nvSpPr>
          <p:cNvPr id="64515" name="Subtitle 2">
            <a:extLst>
              <a:ext uri="{FF2B5EF4-FFF2-40B4-BE49-F238E27FC236}">
                <a16:creationId xmlns:a16="http://schemas.microsoft.com/office/drawing/2014/main" id="{4CAFFCF4-25FE-45F8-9310-A4CC3BBF2AFF}"/>
              </a:ext>
            </a:extLst>
          </p:cNvPr>
          <p:cNvSpPr>
            <a:spLocks noGrp="1" noChangeArrowheads="1"/>
          </p:cNvSpPr>
          <p:nvPr>
            <p:ph type="subTitle" idx="1"/>
          </p:nvPr>
        </p:nvSpPr>
        <p:spPr/>
        <p:txBody>
          <a:bodyPr/>
          <a:lstStyle/>
          <a:p>
            <a:pPr eaLnBrk="1" hangingPunct="1"/>
            <a:endParaRPr lang="en-US" altLang="ar-JO">
              <a:solidFill>
                <a:srgbClr val="898989"/>
              </a:solidFill>
            </a:endParaRPr>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E5FE-C46C-4ACD-9520-948B323AADE0}"/>
              </a:ext>
            </a:extLst>
          </p:cNvPr>
          <p:cNvSpPr>
            <a:spLocks noGrp="1"/>
          </p:cNvSpPr>
          <p:nvPr>
            <p:ph type="title"/>
          </p:nvPr>
        </p:nvSpPr>
        <p:spPr/>
        <p:txBody>
          <a:bodyPr/>
          <a:lstStyle/>
          <a:p>
            <a:pPr>
              <a:defRPr/>
            </a:pPr>
            <a:r>
              <a:rPr lang="en-GB" b="1" u="sng" dirty="0">
                <a:solidFill>
                  <a:schemeClr val="accent2">
                    <a:lumMod val="75000"/>
                  </a:schemeClr>
                </a:solidFill>
                <a:latin typeface="+mj-lt"/>
              </a:rPr>
              <a:t>Acquired deformities </a:t>
            </a:r>
            <a:endParaRPr lang="en-US" dirty="0">
              <a:latin typeface="+mj-lt"/>
            </a:endParaRPr>
          </a:p>
        </p:txBody>
      </p:sp>
      <p:sp>
        <p:nvSpPr>
          <p:cNvPr id="3" name="Content Placeholder 2">
            <a:extLst>
              <a:ext uri="{FF2B5EF4-FFF2-40B4-BE49-F238E27FC236}">
                <a16:creationId xmlns:a16="http://schemas.microsoft.com/office/drawing/2014/main" id="{190188ED-24A2-4DF9-9DB1-24FD6BFF7965}"/>
              </a:ext>
            </a:extLst>
          </p:cNvPr>
          <p:cNvSpPr>
            <a:spLocks noGrp="1"/>
          </p:cNvSpPr>
          <p:nvPr>
            <p:ph idx="1"/>
          </p:nvPr>
        </p:nvSpPr>
        <p:spPr/>
        <p:txBody>
          <a:bodyPr/>
          <a:lstStyle/>
          <a:p>
            <a:pPr>
              <a:defRPr/>
            </a:pPr>
            <a:r>
              <a:rPr lang="en-GB" sz="4400" b="1" dirty="0">
                <a:solidFill>
                  <a:schemeClr val="accent2">
                    <a:lumMod val="75000"/>
                  </a:schemeClr>
                </a:solidFill>
                <a:latin typeface="+mn-lt"/>
              </a:rPr>
              <a:t>Deformity may be due to disorders of the skin, subcutaneous tissues, muscles, tendons, joints, bones or neuromuscular function.</a:t>
            </a:r>
          </a:p>
          <a:p>
            <a:pPr>
              <a:defRPr/>
            </a:pPr>
            <a:endParaRPr lang="en-US" dirty="0">
              <a:latin typeface="+mn-lt"/>
            </a:endParaRP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5545985-68CA-44C0-B09C-606FC2A9D524}"/>
              </a:ext>
            </a:extLst>
          </p:cNvPr>
          <p:cNvSpPr>
            <a:spLocks noGrp="1" noChangeArrowheads="1"/>
          </p:cNvSpPr>
          <p:nvPr>
            <p:ph type="title"/>
          </p:nvPr>
        </p:nvSpPr>
        <p:spPr/>
        <p:txBody>
          <a:bodyPr/>
          <a:lstStyle/>
          <a:p>
            <a:pPr eaLnBrk="1" hangingPunct="1"/>
            <a:r>
              <a:rPr lang="en-US" altLang="ar-JO"/>
              <a:t>Tendon pathology</a:t>
            </a:r>
          </a:p>
        </p:txBody>
      </p:sp>
      <p:sp>
        <p:nvSpPr>
          <p:cNvPr id="14339" name="Rectangle 3">
            <a:extLst>
              <a:ext uri="{FF2B5EF4-FFF2-40B4-BE49-F238E27FC236}">
                <a16:creationId xmlns:a16="http://schemas.microsoft.com/office/drawing/2014/main" id="{D1CF02F3-8281-46EB-95D2-52314A515854}"/>
              </a:ext>
            </a:extLst>
          </p:cNvPr>
          <p:cNvSpPr>
            <a:spLocks noGrp="1" noChangeArrowheads="1"/>
          </p:cNvSpPr>
          <p:nvPr>
            <p:ph idx="1"/>
          </p:nvPr>
        </p:nvSpPr>
        <p:spPr>
          <a:xfrm>
            <a:off x="1096963" y="1846263"/>
            <a:ext cx="10617200" cy="4397375"/>
          </a:xfrm>
        </p:spPr>
        <p:txBody>
          <a:bodyPr rtlCol="0">
            <a:noAutofit/>
          </a:bodyPr>
          <a:lstStyle/>
          <a:p>
            <a:pPr marL="0" indent="0" eaLnBrk="1" fontAlgn="auto" hangingPunct="1">
              <a:lnSpc>
                <a:spcPct val="80000"/>
              </a:lnSpc>
              <a:spcAft>
                <a:spcPts val="0"/>
              </a:spcAft>
              <a:buFont typeface="Arial" panose="020B0604020202020204" pitchFamily="34" charset="0"/>
              <a:buNone/>
              <a:defRPr/>
            </a:pPr>
            <a:r>
              <a:rPr lang="en-US" altLang="x-none" sz="5400" b="1" dirty="0">
                <a:solidFill>
                  <a:schemeClr val="tx1">
                    <a:lumMod val="95000"/>
                    <a:lumOff val="5000"/>
                  </a:schemeClr>
                </a:solidFill>
                <a:latin typeface="+mn-lt"/>
              </a:rPr>
              <a:t>Trigger Finger </a:t>
            </a:r>
          </a:p>
          <a:p>
            <a:pPr marL="201295" lvl="1" indent="0" eaLnBrk="1" fontAlgn="auto" hangingPunct="1">
              <a:lnSpc>
                <a:spcPct val="80000"/>
              </a:lnSpc>
              <a:spcAft>
                <a:spcPts val="0"/>
              </a:spcAft>
              <a:buFont typeface="Arial" panose="020B0604020202020204" pitchFamily="34" charset="0"/>
              <a:buNone/>
              <a:defRPr/>
            </a:pPr>
            <a:r>
              <a:rPr lang="en-US" altLang="x-none" dirty="0">
                <a:solidFill>
                  <a:schemeClr val="tx1">
                    <a:lumMod val="95000"/>
                    <a:lumOff val="5000"/>
                  </a:schemeClr>
                </a:solidFill>
                <a:latin typeface="+mn-lt"/>
              </a:rPr>
              <a:t>Etiology :</a:t>
            </a:r>
          </a:p>
          <a:p>
            <a:pPr eaLnBrk="1" fontAlgn="auto" hangingPunct="1">
              <a:spcAft>
                <a:spcPts val="0"/>
              </a:spcAft>
              <a:buFont typeface="Wingdings" panose="05000000000000000000" pitchFamily="2" charset="2"/>
              <a:buChar char="§"/>
              <a:defRPr/>
            </a:pPr>
            <a:r>
              <a:rPr lang="en-US" altLang="x-none" sz="2800" dirty="0">
                <a:solidFill>
                  <a:schemeClr val="tx1">
                    <a:lumMod val="95000"/>
                    <a:lumOff val="5000"/>
                  </a:schemeClr>
                </a:solidFill>
                <a:latin typeface="+mn-lt"/>
              </a:rPr>
              <a:t> more common in patients with </a:t>
            </a:r>
            <a:r>
              <a:rPr lang="en-US" altLang="x-none" sz="2800" u="sng" dirty="0">
                <a:solidFill>
                  <a:schemeClr val="tx1">
                    <a:lumMod val="95000"/>
                    <a:lumOff val="5000"/>
                  </a:schemeClr>
                </a:solidFill>
                <a:latin typeface="+mn-lt"/>
              </a:rPr>
              <a:t>diabetes, and  People</a:t>
            </a:r>
            <a:r>
              <a:rPr lang="en-US" altLang="x-none" sz="2800" dirty="0">
                <a:solidFill>
                  <a:schemeClr val="tx1">
                    <a:lumMod val="95000"/>
                    <a:lumOff val="5000"/>
                  </a:schemeClr>
                </a:solidFill>
                <a:latin typeface="+mn-lt"/>
              </a:rPr>
              <a:t> </a:t>
            </a:r>
            <a:r>
              <a:rPr lang="en-US" altLang="x-none" sz="2800" u="sng" dirty="0">
                <a:solidFill>
                  <a:schemeClr val="tx1">
                    <a:lumMod val="95000"/>
                    <a:lumOff val="5000"/>
                  </a:schemeClr>
                </a:solidFill>
                <a:latin typeface="+mn-lt"/>
              </a:rPr>
              <a:t>with rheumatoid disease</a:t>
            </a:r>
          </a:p>
          <a:p>
            <a:pPr eaLnBrk="1" fontAlgn="auto" hangingPunct="1">
              <a:spcAft>
                <a:spcPts val="0"/>
              </a:spcAft>
              <a:buFont typeface="Wingdings" panose="05000000000000000000" pitchFamily="2" charset="2"/>
              <a:buChar char="§"/>
              <a:defRPr/>
            </a:pPr>
            <a:r>
              <a:rPr lang="en-US" altLang="x-none" sz="2800" dirty="0">
                <a:solidFill>
                  <a:schemeClr val="tx1">
                    <a:lumMod val="95000"/>
                    <a:lumOff val="5000"/>
                  </a:schemeClr>
                </a:solidFill>
                <a:latin typeface="+mn-lt"/>
              </a:rPr>
              <a:t>Repeated motion of fingers may cause irritation, producing tenosynovitis   Inflammation of tendon sheath (</a:t>
            </a:r>
            <a:r>
              <a:rPr lang="en-US" altLang="x-none" sz="2800" b="1" u="sng" dirty="0">
                <a:solidFill>
                  <a:schemeClr val="tx1">
                    <a:lumMod val="95000"/>
                    <a:lumOff val="5000"/>
                  </a:schemeClr>
                </a:solidFill>
                <a:latin typeface="+mn-lt"/>
              </a:rPr>
              <a:t>flexor</a:t>
            </a:r>
            <a:r>
              <a:rPr lang="en-US" altLang="x-none" sz="2800" dirty="0">
                <a:solidFill>
                  <a:schemeClr val="tx1">
                    <a:lumMod val="95000"/>
                    <a:lumOff val="5000"/>
                  </a:schemeClr>
                </a:solidFill>
                <a:latin typeface="+mn-lt"/>
              </a:rPr>
              <a:t> tendons of wrist, fingers and thumb, abductor </a:t>
            </a:r>
            <a:r>
              <a:rPr lang="en-US" altLang="x-none" sz="2800" dirty="0" err="1">
                <a:solidFill>
                  <a:schemeClr val="tx1">
                    <a:lumMod val="95000"/>
                    <a:lumOff val="5000"/>
                  </a:schemeClr>
                </a:solidFill>
                <a:latin typeface="+mn-lt"/>
              </a:rPr>
              <a:t>pollicis</a:t>
            </a:r>
            <a:r>
              <a:rPr lang="en-US" altLang="x-none" sz="2800" dirty="0">
                <a:solidFill>
                  <a:schemeClr val="tx1">
                    <a:lumMod val="95000"/>
                    <a:lumOff val="5000"/>
                  </a:schemeClr>
                </a:solidFill>
                <a:latin typeface="+mn-lt"/>
              </a:rPr>
              <a:t>)</a:t>
            </a:r>
          </a:p>
          <a:p>
            <a:pPr marL="567055" lvl="3" indent="0" eaLnBrk="1" fontAlgn="auto" hangingPunct="1">
              <a:lnSpc>
                <a:spcPct val="80000"/>
              </a:lnSpc>
              <a:spcAft>
                <a:spcPts val="0"/>
              </a:spcAft>
              <a:buFont typeface="Arial" panose="020B0604020202020204" pitchFamily="34" charset="0"/>
              <a:buNone/>
              <a:defRPr/>
            </a:pPr>
            <a:r>
              <a:rPr lang="en-US" altLang="x-none" sz="2800" dirty="0">
                <a:solidFill>
                  <a:schemeClr val="tx1">
                    <a:lumMod val="95000"/>
                    <a:lumOff val="5000"/>
                  </a:schemeClr>
                </a:solidFill>
                <a:latin typeface="+mn-lt"/>
              </a:rPr>
              <a:t>Thickening forming a nodule that does not slide easily</a:t>
            </a:r>
          </a:p>
          <a:p>
            <a:pPr marL="0" indent="0" eaLnBrk="1" fontAlgn="auto" hangingPunct="1">
              <a:lnSpc>
                <a:spcPct val="80000"/>
              </a:lnSpc>
              <a:spcAft>
                <a:spcPts val="0"/>
              </a:spcAft>
              <a:buFont typeface="Arial" panose="020B0604020202020204" pitchFamily="34" charset="0"/>
              <a:buNone/>
              <a:defRPr/>
            </a:pPr>
            <a:endParaRPr lang="en-US" altLang="x-none" sz="2800" dirty="0">
              <a:solidFill>
                <a:schemeClr val="tx1">
                  <a:lumMod val="95000"/>
                  <a:lumOff val="5000"/>
                </a:schemeClr>
              </a:solidFill>
              <a:latin typeface="+mn-lt"/>
            </a:endParaRPr>
          </a:p>
        </p:txBody>
      </p:sp>
      <p:pic>
        <p:nvPicPr>
          <p:cNvPr id="66564" name="Picture 3">
            <a:extLst>
              <a:ext uri="{FF2B5EF4-FFF2-40B4-BE49-F238E27FC236}">
                <a16:creationId xmlns:a16="http://schemas.microsoft.com/office/drawing/2014/main" id="{495FD097-15D2-4623-B5A3-71975ED44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7338" y="249238"/>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D55DFC14-C63B-4A10-B035-0B805D367FE4}"/>
              </a:ext>
            </a:extLst>
          </p:cNvPr>
          <p:cNvSpPr>
            <a:spLocks noGrp="1" noChangeArrowheads="1"/>
          </p:cNvSpPr>
          <p:nvPr>
            <p:ph type="title"/>
          </p:nvPr>
        </p:nvSpPr>
        <p:spPr/>
        <p:txBody>
          <a:bodyPr/>
          <a:lstStyle/>
          <a:p>
            <a:pPr eaLnBrk="1" hangingPunct="1"/>
            <a:endParaRPr lang="en-US" altLang="ar-JO"/>
          </a:p>
        </p:txBody>
      </p:sp>
      <p:sp>
        <p:nvSpPr>
          <p:cNvPr id="68611" name="Content Placeholder 2">
            <a:extLst>
              <a:ext uri="{FF2B5EF4-FFF2-40B4-BE49-F238E27FC236}">
                <a16:creationId xmlns:a16="http://schemas.microsoft.com/office/drawing/2014/main" id="{EF731020-D5D3-4277-A7BD-237FF68B44FD}"/>
              </a:ext>
            </a:extLst>
          </p:cNvPr>
          <p:cNvSpPr>
            <a:spLocks noGrp="1" noChangeArrowheads="1"/>
          </p:cNvSpPr>
          <p:nvPr>
            <p:ph idx="1"/>
          </p:nvPr>
        </p:nvSpPr>
        <p:spPr>
          <a:xfrm>
            <a:off x="803275" y="1700213"/>
            <a:ext cx="7410450" cy="4527550"/>
          </a:xfrm>
        </p:spPr>
        <p:txBody>
          <a:bodyPr/>
          <a:lstStyle/>
          <a:p>
            <a:pPr eaLnBrk="1" hangingPunct="1">
              <a:lnSpc>
                <a:spcPct val="80000"/>
              </a:lnSpc>
            </a:pPr>
            <a:r>
              <a:rPr lang="en-US" altLang="zh-CN">
                <a:solidFill>
                  <a:srgbClr val="0D0D0D"/>
                </a:solidFill>
                <a:cs typeface="Arial" panose="020B0604020202020204" pitchFamily="34" charset="0"/>
              </a:rPr>
              <a:t>Signs and Symptoms</a:t>
            </a:r>
          </a:p>
          <a:p>
            <a:pPr lvl="1" eaLnBrk="1" hangingPunct="1">
              <a:lnSpc>
                <a:spcPct val="80000"/>
              </a:lnSpc>
            </a:pPr>
            <a:r>
              <a:rPr lang="en-US" altLang="zh-CN" sz="3200">
                <a:solidFill>
                  <a:srgbClr val="0D0D0D"/>
                </a:solidFill>
                <a:cs typeface="Arial" panose="020B0604020202020204" pitchFamily="34" charset="0"/>
              </a:rPr>
              <a:t>Resistance to re-extension</a:t>
            </a:r>
          </a:p>
          <a:p>
            <a:pPr lvl="1" eaLnBrk="1" hangingPunct="1"/>
            <a:r>
              <a:rPr lang="en-US" altLang="zh-CN" sz="3200">
                <a:solidFill>
                  <a:srgbClr val="0D0D0D"/>
                </a:solidFill>
                <a:cs typeface="Arial" panose="020B0604020202020204" pitchFamily="34" charset="0"/>
              </a:rPr>
              <a:t>Palpation produces pain and lump can be felt within tendon sheath MCP</a:t>
            </a:r>
          </a:p>
          <a:p>
            <a:pPr eaLnBrk="1" hangingPunct="1">
              <a:lnSpc>
                <a:spcPct val="80000"/>
              </a:lnSpc>
            </a:pPr>
            <a:endParaRPr lang="en-US" altLang="zh-CN">
              <a:solidFill>
                <a:srgbClr val="0D0D0D"/>
              </a:solidFill>
              <a:cs typeface="Arial" panose="020B0604020202020204" pitchFamily="34" charset="0"/>
            </a:endParaRPr>
          </a:p>
          <a:p>
            <a:pPr lvl="1" eaLnBrk="1" hangingPunct="1">
              <a:lnSpc>
                <a:spcPct val="95000"/>
              </a:lnSpc>
              <a:buFont typeface="Arial" panose="020B0604020202020204" pitchFamily="34" charset="0"/>
              <a:buNone/>
            </a:pPr>
            <a:endParaRPr lang="en-US" altLang="zh-CN" sz="3200">
              <a:solidFill>
                <a:srgbClr val="0D0D0D"/>
              </a:solidFill>
              <a:cs typeface="Arial" panose="020B0604020202020204" pitchFamily="34" charset="0"/>
            </a:endParaRPr>
          </a:p>
          <a:p>
            <a:pPr eaLnBrk="1" hangingPunct="1"/>
            <a:endParaRPr lang="en-US" altLang="en-US">
              <a:solidFill>
                <a:srgbClr val="0D0D0D"/>
              </a:solidFill>
              <a:cs typeface="Arial" panose="020B0604020202020204" pitchFamily="34" charset="0"/>
            </a:endParaRPr>
          </a:p>
        </p:txBody>
      </p:sp>
      <p:pic>
        <p:nvPicPr>
          <p:cNvPr id="68612" name="Picture 2">
            <a:extLst>
              <a:ext uri="{FF2B5EF4-FFF2-40B4-BE49-F238E27FC236}">
                <a16:creationId xmlns:a16="http://schemas.microsoft.com/office/drawing/2014/main" id="{B6A1C21F-14D2-4B3D-ADBC-4DABD3719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813" y="2740025"/>
            <a:ext cx="2667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F87D894-3810-493A-9B48-A5ADEB89ACB4}"/>
              </a:ext>
            </a:extLst>
          </p:cNvPr>
          <p:cNvSpPr>
            <a:spLocks noGrp="1" noChangeArrowheads="1"/>
          </p:cNvSpPr>
          <p:nvPr>
            <p:ph type="title"/>
          </p:nvPr>
        </p:nvSpPr>
        <p:spPr/>
        <p:txBody>
          <a:bodyPr/>
          <a:lstStyle/>
          <a:p>
            <a:pPr eaLnBrk="1" hangingPunct="1"/>
            <a:r>
              <a:rPr lang="en-US" altLang="zh-CN" sz="4000">
                <a:solidFill>
                  <a:srgbClr val="0D0D0D"/>
                </a:solidFill>
                <a:cs typeface="Times New Roman" panose="02020603050405020304" pitchFamily="18" charset="0"/>
              </a:rPr>
              <a:t>Management</a:t>
            </a:r>
            <a:br>
              <a:rPr lang="en-US" altLang="zh-CN" sz="4000">
                <a:solidFill>
                  <a:srgbClr val="0D0D0D"/>
                </a:solidFill>
                <a:cs typeface="Times New Roman" panose="02020603050405020304" pitchFamily="18" charset="0"/>
              </a:rPr>
            </a:br>
            <a:endParaRPr lang="en-US" altLang="ar-JO" sz="4000"/>
          </a:p>
        </p:txBody>
      </p:sp>
      <p:sp>
        <p:nvSpPr>
          <p:cNvPr id="69635" name="Content Placeholder 2">
            <a:extLst>
              <a:ext uri="{FF2B5EF4-FFF2-40B4-BE49-F238E27FC236}">
                <a16:creationId xmlns:a16="http://schemas.microsoft.com/office/drawing/2014/main" id="{8883869C-6F27-41A9-A6D8-BA0A3351A641}"/>
              </a:ext>
            </a:extLst>
          </p:cNvPr>
          <p:cNvSpPr>
            <a:spLocks noGrp="1" noChangeArrowheads="1"/>
          </p:cNvSpPr>
          <p:nvPr>
            <p:ph idx="1"/>
          </p:nvPr>
        </p:nvSpPr>
        <p:spPr/>
        <p:txBody>
          <a:bodyPr/>
          <a:lstStyle/>
          <a:p>
            <a:pPr marL="0" indent="0" eaLnBrk="1" hangingPunct="1">
              <a:buClr>
                <a:srgbClr val="262626"/>
              </a:buClr>
              <a:buFont typeface="Arial" panose="020B0604020202020204" pitchFamily="34" charset="0"/>
              <a:buNone/>
            </a:pPr>
            <a:r>
              <a:rPr lang="en-US" altLang="en-US" sz="2600">
                <a:solidFill>
                  <a:srgbClr val="0D0D0D"/>
                </a:solidFill>
                <a:cs typeface="Arial" panose="020B0604020202020204" pitchFamily="34" charset="0"/>
              </a:rPr>
              <a:t>Early cases may be cured by an injection of </a:t>
            </a:r>
            <a:r>
              <a:rPr lang="en-US" altLang="en-US" sz="2600" b="1">
                <a:solidFill>
                  <a:srgbClr val="0D0D0D"/>
                </a:solidFill>
                <a:cs typeface="Arial" panose="020B0604020202020204" pitchFamily="34" charset="0"/>
              </a:rPr>
              <a:t>corticosteroid</a:t>
            </a:r>
            <a:r>
              <a:rPr lang="en-US" altLang="en-US" sz="2600">
                <a:solidFill>
                  <a:srgbClr val="0D0D0D"/>
                </a:solidFill>
                <a:cs typeface="Arial" panose="020B0604020202020204" pitchFamily="34" charset="0"/>
              </a:rPr>
              <a:t> carefully placed at the mouth of the tendon sheath.</a:t>
            </a:r>
          </a:p>
          <a:p>
            <a:pPr marL="0" indent="0" eaLnBrk="1" hangingPunct="1">
              <a:buClr>
                <a:srgbClr val="262626"/>
              </a:buClr>
              <a:buFont typeface="Arial" panose="020B0604020202020204" pitchFamily="34" charset="0"/>
              <a:buNone/>
            </a:pPr>
            <a:endParaRPr lang="en-US" altLang="en-US" sz="2600">
              <a:solidFill>
                <a:srgbClr val="0D0D0D"/>
              </a:solidFill>
              <a:cs typeface="Arial" panose="020B0604020202020204" pitchFamily="34" charset="0"/>
            </a:endParaRPr>
          </a:p>
          <a:p>
            <a:pPr marL="0" indent="0" eaLnBrk="1" hangingPunct="1">
              <a:buClr>
                <a:srgbClr val="262626"/>
              </a:buClr>
              <a:buFont typeface="Arial" panose="020B0604020202020204" pitchFamily="34" charset="0"/>
              <a:buNone/>
            </a:pPr>
            <a:r>
              <a:rPr lang="en-US" altLang="en-US" sz="2600">
                <a:solidFill>
                  <a:srgbClr val="0D0D0D"/>
                </a:solidFill>
                <a:cs typeface="Arial" panose="020B0604020202020204" pitchFamily="34" charset="0"/>
              </a:rPr>
              <a:t> </a:t>
            </a:r>
            <a:r>
              <a:rPr lang="en-US" altLang="en-US" sz="2600" b="1">
                <a:solidFill>
                  <a:srgbClr val="0D0D0D"/>
                </a:solidFill>
                <a:cs typeface="Arial" panose="020B0604020202020204" pitchFamily="34" charset="0"/>
              </a:rPr>
              <a:t>Recurrent triggering up to 6 months </a:t>
            </a:r>
            <a:r>
              <a:rPr lang="en-US" altLang="en-US" sz="2600">
                <a:solidFill>
                  <a:srgbClr val="0D0D0D"/>
                </a:solidFill>
                <a:cs typeface="Arial" panose="020B0604020202020204" pitchFamily="34" charset="0"/>
              </a:rPr>
              <a:t>later occurs in over 30 % of patients – particularly </a:t>
            </a:r>
            <a:r>
              <a:rPr lang="en-US" altLang="en-US" sz="2600" b="1">
                <a:solidFill>
                  <a:srgbClr val="0D0D0D"/>
                </a:solidFill>
                <a:cs typeface="Arial" panose="020B0604020202020204" pitchFamily="34" charset="0"/>
              </a:rPr>
              <a:t>younger</a:t>
            </a:r>
            <a:r>
              <a:rPr lang="en-US" altLang="en-US" sz="2600">
                <a:solidFill>
                  <a:srgbClr val="0D0D0D"/>
                </a:solidFill>
                <a:cs typeface="Arial" panose="020B0604020202020204" pitchFamily="34" charset="0"/>
              </a:rPr>
              <a:t> patients and those with </a:t>
            </a:r>
            <a:r>
              <a:rPr lang="en-US" altLang="en-US" sz="2600" b="1">
                <a:solidFill>
                  <a:srgbClr val="0D0D0D"/>
                </a:solidFill>
                <a:cs typeface="Arial" panose="020B0604020202020204" pitchFamily="34" charset="0"/>
              </a:rPr>
              <a:t>diabetes</a:t>
            </a:r>
            <a:r>
              <a:rPr lang="en-US" altLang="en-US" sz="2600">
                <a:solidFill>
                  <a:srgbClr val="0D0D0D"/>
                </a:solidFill>
                <a:cs typeface="Arial" panose="020B0604020202020204" pitchFamily="34" charset="0"/>
              </a:rPr>
              <a:t>, who</a:t>
            </a:r>
          </a:p>
          <a:p>
            <a:pPr marL="0" indent="0" eaLnBrk="1" hangingPunct="1">
              <a:buClr>
                <a:srgbClr val="262626"/>
              </a:buClr>
              <a:buFont typeface="Arial" panose="020B0604020202020204" pitchFamily="34" charset="0"/>
              <a:buNone/>
            </a:pPr>
            <a:r>
              <a:rPr lang="en-US" altLang="en-US" sz="2600">
                <a:solidFill>
                  <a:srgbClr val="0D0D0D"/>
                </a:solidFill>
                <a:cs typeface="Arial" panose="020B0604020202020204" pitchFamily="34" charset="0"/>
              </a:rPr>
              <a:t>may then need </a:t>
            </a:r>
            <a:r>
              <a:rPr lang="en-US" altLang="en-US" sz="2600" b="1">
                <a:solidFill>
                  <a:srgbClr val="0D0D0D"/>
                </a:solidFill>
                <a:cs typeface="Arial" panose="020B0604020202020204" pitchFamily="34" charset="0"/>
              </a:rPr>
              <a:t>a second injection. </a:t>
            </a:r>
          </a:p>
          <a:p>
            <a:pPr marL="0" indent="0" eaLnBrk="1" hangingPunct="1">
              <a:buClr>
                <a:srgbClr val="262626"/>
              </a:buClr>
              <a:buFont typeface="Arial" panose="020B0604020202020204" pitchFamily="34" charset="0"/>
              <a:buNone/>
            </a:pPr>
            <a:r>
              <a:rPr lang="en-US" altLang="en-US" sz="2600" b="1">
                <a:solidFill>
                  <a:srgbClr val="0D0D0D"/>
                </a:solidFill>
                <a:cs typeface="Arial" panose="020B0604020202020204" pitchFamily="34" charset="0"/>
              </a:rPr>
              <a:t>Refractory cases need operation</a:t>
            </a:r>
            <a:r>
              <a:rPr lang="en-US" altLang="en-US" sz="2600">
                <a:solidFill>
                  <a:srgbClr val="0D0D0D"/>
                </a:solidFill>
                <a:cs typeface="Arial" panose="020B0604020202020204" pitchFamily="34" charset="0"/>
              </a:rPr>
              <a:t>, through an </a:t>
            </a:r>
            <a:r>
              <a:rPr lang="en-US" altLang="en-US" sz="2600" b="1">
                <a:solidFill>
                  <a:srgbClr val="0D0D0D"/>
                </a:solidFill>
                <a:cs typeface="Arial" panose="020B0604020202020204" pitchFamily="34" charset="0"/>
              </a:rPr>
              <a:t>incision over the distal</a:t>
            </a:r>
          </a:p>
          <a:p>
            <a:pPr marL="0" indent="0" eaLnBrk="1" hangingPunct="1">
              <a:buClr>
                <a:srgbClr val="262626"/>
              </a:buClr>
              <a:buFont typeface="Arial" panose="020B0604020202020204" pitchFamily="34" charset="0"/>
              <a:buNone/>
            </a:pPr>
            <a:r>
              <a:rPr lang="en-US" altLang="en-US" sz="2600" b="1">
                <a:solidFill>
                  <a:srgbClr val="0D0D0D"/>
                </a:solidFill>
                <a:cs typeface="Arial" panose="020B0604020202020204" pitchFamily="34" charset="0"/>
              </a:rPr>
              <a:t>palmar crease, or in the MCP crease of the thumb –</a:t>
            </a:r>
          </a:p>
          <a:p>
            <a:pPr marL="0" indent="0" eaLnBrk="1" hangingPunct="1">
              <a:buClr>
                <a:srgbClr val="262626"/>
              </a:buClr>
              <a:buFont typeface="Arial" panose="020B0604020202020204" pitchFamily="34" charset="0"/>
              <a:buNone/>
            </a:pPr>
            <a:r>
              <a:rPr lang="en-US" altLang="en-US" sz="2600" b="1">
                <a:solidFill>
                  <a:srgbClr val="0D0D0D"/>
                </a:solidFill>
                <a:cs typeface="Arial" panose="020B0604020202020204" pitchFamily="34" charset="0"/>
              </a:rPr>
              <a:t>the A1 section of the fibrous sheath is incised until the tendon moves freely.</a:t>
            </a:r>
          </a:p>
          <a:p>
            <a:pPr marL="0" indent="0" eaLnBrk="1" hangingPunct="1"/>
            <a:endParaRPr lang="zh-CN" altLang="en-US" sz="2600">
              <a:solidFill>
                <a:srgbClr val="0D0D0D"/>
              </a:solidFill>
              <a:cs typeface="Arial" panose="020B0604020202020204" pitchFamily="34" charset="0"/>
            </a:endParaRP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id="{A6850E3A-3457-4A2C-8916-3B74A7C9C8BB}"/>
              </a:ext>
            </a:extLst>
          </p:cNvPr>
          <p:cNvSpPr>
            <a:spLocks noGrp="1" noChangeArrowheads="1"/>
          </p:cNvSpPr>
          <p:nvPr>
            <p:ph idx="1"/>
          </p:nvPr>
        </p:nvSpPr>
        <p:spPr>
          <a:xfrm>
            <a:off x="2782888" y="692150"/>
            <a:ext cx="6697662" cy="931863"/>
          </a:xfrm>
        </p:spPr>
        <p:txBody>
          <a:bodyPr/>
          <a:lstStyle/>
          <a:p>
            <a:pPr eaLnBrk="1" hangingPunct="1">
              <a:lnSpc>
                <a:spcPct val="90000"/>
              </a:lnSpc>
            </a:pPr>
            <a:r>
              <a:rPr lang="en-US" altLang="ar-JO" sz="3000">
                <a:solidFill>
                  <a:srgbClr val="0D0D0D"/>
                </a:solidFill>
              </a:rPr>
              <a:t>the A1 section of the fibrous sheath is incised until the tendon moves freely</a:t>
            </a:r>
          </a:p>
        </p:txBody>
      </p:sp>
      <p:pic>
        <p:nvPicPr>
          <p:cNvPr id="70659" name="Picture 2">
            <a:extLst>
              <a:ext uri="{FF2B5EF4-FFF2-40B4-BE49-F238E27FC236}">
                <a16:creationId xmlns:a16="http://schemas.microsoft.com/office/drawing/2014/main" id="{3E63B70A-026D-4DC9-9A2F-C1670E1A5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060575"/>
            <a:ext cx="3038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a:extLst>
              <a:ext uri="{FF2B5EF4-FFF2-40B4-BE49-F238E27FC236}">
                <a16:creationId xmlns:a16="http://schemas.microsoft.com/office/drawing/2014/main" id="{94A0A262-0784-4EC1-A58A-DDE670AFB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5" y="3500438"/>
            <a:ext cx="3038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a:extLst>
              <a:ext uri="{FF2B5EF4-FFF2-40B4-BE49-F238E27FC236}">
                <a16:creationId xmlns:a16="http://schemas.microsoft.com/office/drawing/2014/main" id="{A90A1749-3C25-4589-9451-FE8C6A733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2133600"/>
            <a:ext cx="3038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وان 1">
            <a:extLst>
              <a:ext uri="{FF2B5EF4-FFF2-40B4-BE49-F238E27FC236}">
                <a16:creationId xmlns:a16="http://schemas.microsoft.com/office/drawing/2014/main" id="{AA6B2969-20AB-4DD9-ACB7-DC55381B723F}"/>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pic>
        <p:nvPicPr>
          <p:cNvPr id="15363" name="Picture 5" descr="http://l.yimg.com/a/i/edu/ref/ga/l/234.gif">
            <a:extLst>
              <a:ext uri="{FF2B5EF4-FFF2-40B4-BE49-F238E27FC236}">
                <a16:creationId xmlns:a16="http://schemas.microsoft.com/office/drawing/2014/main" id="{D6D2405E-D6A4-4990-BC34-23086E98E0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62313" y="1404938"/>
            <a:ext cx="5976937" cy="4024312"/>
          </a:xfrm>
        </p:spPr>
      </p:pic>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B14029FC-F0A5-4244-AA75-2A2D86F541AF}"/>
              </a:ext>
            </a:extLst>
          </p:cNvPr>
          <p:cNvSpPr>
            <a:spLocks noGrp="1" noChangeArrowheads="1"/>
          </p:cNvSpPr>
          <p:nvPr>
            <p:ph type="title"/>
          </p:nvPr>
        </p:nvSpPr>
        <p:spPr/>
        <p:txBody>
          <a:bodyPr/>
          <a:lstStyle/>
          <a:p>
            <a:r>
              <a:rPr lang="en-US" altLang="en-US">
                <a:cs typeface="Times New Roman" panose="02020603050405020304" pitchFamily="18" charset="0"/>
              </a:rPr>
              <a:t>Green’s classification of trigger finger</a:t>
            </a:r>
          </a:p>
        </p:txBody>
      </p:sp>
      <p:pic>
        <p:nvPicPr>
          <p:cNvPr id="71683" name="Content Placeholder 4" descr="Greens-Classification-to-Grade-the-Severity-of-Trigger-Finger.png">
            <a:extLst>
              <a:ext uri="{FF2B5EF4-FFF2-40B4-BE49-F238E27FC236}">
                <a16:creationId xmlns:a16="http://schemas.microsoft.com/office/drawing/2014/main" id="{4F94CFF2-6245-47C9-9BDA-0DA457632D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103438"/>
            <a:ext cx="11853863" cy="3473450"/>
          </a:xfrm>
        </p:spPr>
      </p:pic>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AF5A8E8-2745-4DB2-8850-A9ADCA954A8D}"/>
              </a:ext>
            </a:extLst>
          </p:cNvPr>
          <p:cNvSpPr>
            <a:spLocks noGrp="1" noChangeArrowheads="1"/>
          </p:cNvSpPr>
          <p:nvPr>
            <p:ph type="title"/>
          </p:nvPr>
        </p:nvSpPr>
        <p:spPr/>
        <p:txBody>
          <a:bodyPr>
            <a:normAutofit fontScale="90000"/>
          </a:bodyPr>
          <a:lstStyle/>
          <a:p>
            <a:pPr eaLnBrk="1" hangingPunct="1">
              <a:defRPr/>
            </a:pPr>
            <a:r>
              <a:rPr altLang="en-US" b="1" noProof="1">
                <a:solidFill>
                  <a:srgbClr val="FF0000"/>
                </a:solidFill>
                <a:latin typeface="+mj-lt"/>
              </a:rPr>
              <a:t>Trigger Finger or Thumb</a:t>
            </a:r>
            <a:br>
              <a:rPr altLang="en-US" b="1">
                <a:solidFill>
                  <a:srgbClr val="FF0000"/>
                </a:solidFill>
              </a:rPr>
            </a:br>
            <a:endParaRPr altLang="en-US" noProof="1">
              <a:latin typeface="+mj-lt"/>
            </a:endParaRPr>
          </a:p>
        </p:txBody>
      </p:sp>
      <p:sp>
        <p:nvSpPr>
          <p:cNvPr id="40963" name="Rectangle 3">
            <a:extLst>
              <a:ext uri="{FF2B5EF4-FFF2-40B4-BE49-F238E27FC236}">
                <a16:creationId xmlns:a16="http://schemas.microsoft.com/office/drawing/2014/main" id="{31B635A9-2824-4C07-B839-B5746BB80B8C}"/>
              </a:ext>
            </a:extLst>
          </p:cNvPr>
          <p:cNvSpPr>
            <a:spLocks noGrp="1" noChangeArrowheads="1"/>
          </p:cNvSpPr>
          <p:nvPr>
            <p:ph idx="1"/>
          </p:nvPr>
        </p:nvSpPr>
        <p:spPr>
          <a:xfrm>
            <a:off x="1919536" y="1700808"/>
            <a:ext cx="8352928" cy="4392488"/>
          </a:xfrm>
        </p:spPr>
        <p:txBody>
          <a:bodyPr/>
          <a:lstStyle/>
          <a:p>
            <a:pPr marL="274320" lvl="1" indent="0" eaLnBrk="1" hangingPunct="1">
              <a:lnSpc>
                <a:spcPct val="80000"/>
              </a:lnSpc>
              <a:buFont typeface="Garamond" pitchFamily="18" charset="0"/>
              <a:buNone/>
              <a:defRPr/>
            </a:pPr>
            <a:r>
              <a:rPr lang="en-US" altLang="en-US" sz="2100" b="1" u="sng" noProof="1"/>
              <a:t>Etiology</a:t>
            </a:r>
          </a:p>
          <a:p>
            <a:pPr marL="0" indent="0" eaLnBrk="1" hangingPunct="1">
              <a:buFont typeface="Garamond" pitchFamily="18" charset="0"/>
              <a:buNone/>
              <a:defRPr/>
            </a:pPr>
            <a:r>
              <a:rPr lang="en-US" altLang="en-US" sz="2400" noProof="1"/>
              <a:t>more common in patients with </a:t>
            </a:r>
            <a:r>
              <a:rPr lang="en-US" altLang="en-US" sz="2400" noProof="1">
                <a:highlight>
                  <a:srgbClr val="FFFF00"/>
                </a:highlight>
              </a:rPr>
              <a:t>diabetes</a:t>
            </a:r>
            <a:r>
              <a:rPr lang="en-US" altLang="en-US" sz="2400" noProof="1"/>
              <a:t>, and  People with </a:t>
            </a:r>
            <a:r>
              <a:rPr lang="en-US" altLang="en-US" sz="2400" noProof="1">
                <a:highlight>
                  <a:srgbClr val="FFFF00"/>
                </a:highlight>
              </a:rPr>
              <a:t>rheumatoid disease</a:t>
            </a:r>
          </a:p>
          <a:p>
            <a:pPr eaLnBrk="1" hangingPunct="1">
              <a:buFont typeface="Arial" panose="020B0604020202020204" pitchFamily="34" charset="0"/>
              <a:buNone/>
              <a:defRPr/>
            </a:pPr>
            <a:r>
              <a:rPr lang="en-US" altLang="en-US" sz="2400" noProof="1">
                <a:solidFill>
                  <a:srgbClr val="FF0000"/>
                </a:solidFill>
              </a:rPr>
              <a:t>Repeated motion </a:t>
            </a:r>
            <a:r>
              <a:rPr lang="en-US" altLang="en-US" sz="2400" noProof="1"/>
              <a:t>of fingers may cause irritation, producing tenosynovitis</a:t>
            </a:r>
          </a:p>
          <a:p>
            <a:pPr lvl="2" eaLnBrk="1" hangingPunct="1">
              <a:lnSpc>
                <a:spcPct val="80000"/>
              </a:lnSpc>
              <a:buFont typeface="Arial" panose="020B0604020202020204" pitchFamily="34" charset="0"/>
              <a:buNone/>
              <a:defRPr/>
            </a:pPr>
            <a:r>
              <a:rPr lang="en-US" altLang="en-US" noProof="1">
                <a:solidFill>
                  <a:srgbClr val="FF0000"/>
                </a:solidFill>
              </a:rPr>
              <a:t>Inflammation of tendon sheath </a:t>
            </a:r>
            <a:r>
              <a:rPr lang="en-US" altLang="en-US" noProof="1"/>
              <a:t>(</a:t>
            </a:r>
            <a:r>
              <a:rPr lang="en-US" altLang="en-US" b="1" u="sng" noProof="1"/>
              <a:t>flexor</a:t>
            </a:r>
            <a:r>
              <a:rPr lang="en-US" altLang="en-US" noProof="1"/>
              <a:t> tendons of wrist, fingers and thumb, abductor pollicis)</a:t>
            </a:r>
          </a:p>
          <a:p>
            <a:pPr lvl="3" eaLnBrk="1" hangingPunct="1">
              <a:lnSpc>
                <a:spcPct val="80000"/>
              </a:lnSpc>
              <a:buFont typeface="Arial" panose="020B0604020202020204" pitchFamily="34" charset="0"/>
              <a:buNone/>
              <a:defRPr/>
            </a:pPr>
            <a:r>
              <a:rPr lang="en-US" altLang="en-US" sz="2400" noProof="1"/>
              <a:t>Thickening forming a </a:t>
            </a:r>
            <a:r>
              <a:rPr lang="en-US" altLang="en-US" sz="2400" noProof="1">
                <a:solidFill>
                  <a:srgbClr val="FF0000"/>
                </a:solidFill>
              </a:rPr>
              <a:t>nodule</a:t>
            </a:r>
            <a:r>
              <a:rPr lang="en-US" altLang="en-US" sz="2400" noProof="1"/>
              <a:t> that does not slide easily</a:t>
            </a:r>
          </a:p>
          <a:p>
            <a:pPr eaLnBrk="1" hangingPunct="1">
              <a:lnSpc>
                <a:spcPct val="80000"/>
              </a:lnSpc>
              <a:defRPr/>
            </a:pPr>
            <a:endParaRPr lang="en-US" altLang="en-US" sz="2400" noProof="1"/>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a:extLst>
              <a:ext uri="{FF2B5EF4-FFF2-40B4-BE49-F238E27FC236}">
                <a16:creationId xmlns:a16="http://schemas.microsoft.com/office/drawing/2014/main" id="{2C41AF45-9F29-46D7-952C-7157868D696F}"/>
              </a:ext>
            </a:extLst>
          </p:cNvPr>
          <p:cNvSpPr>
            <a:spLocks noGrp="1" noChangeArrowheads="1"/>
          </p:cNvSpPr>
          <p:nvPr>
            <p:ph idx="1"/>
          </p:nvPr>
        </p:nvSpPr>
        <p:spPr>
          <a:xfrm>
            <a:off x="1774825" y="260350"/>
            <a:ext cx="5470525" cy="6408738"/>
          </a:xfrm>
        </p:spPr>
        <p:txBody>
          <a:bodyPr/>
          <a:lstStyle/>
          <a:p>
            <a:pPr marL="182563" indent="-182563" eaLnBrk="1" hangingPunct="1">
              <a:lnSpc>
                <a:spcPct val="80000"/>
              </a:lnSpc>
              <a:buClr>
                <a:srgbClr val="262626"/>
              </a:buClr>
            </a:pPr>
            <a:r>
              <a:rPr lang="en-US" altLang="zh-CN" sz="2500">
                <a:cs typeface="Arial" panose="020B0604020202020204" pitchFamily="34" charset="0"/>
              </a:rPr>
              <a:t>Signs and Symptoms</a:t>
            </a:r>
          </a:p>
          <a:p>
            <a:pPr lvl="1" indent="-182563" eaLnBrk="1" hangingPunct="1">
              <a:lnSpc>
                <a:spcPct val="80000"/>
              </a:lnSpc>
              <a:buClr>
                <a:srgbClr val="262626"/>
              </a:buClr>
            </a:pPr>
            <a:r>
              <a:rPr lang="en-US" altLang="zh-CN" sz="2100">
                <a:cs typeface="Arial" panose="020B0604020202020204" pitchFamily="34" charset="0"/>
              </a:rPr>
              <a:t>Resistance to re-extension, produces </a:t>
            </a:r>
            <a:r>
              <a:rPr lang="en-US" altLang="zh-CN" sz="2100">
                <a:solidFill>
                  <a:srgbClr val="FF0000"/>
                </a:solidFill>
                <a:cs typeface="Arial" panose="020B0604020202020204" pitchFamily="34" charset="0"/>
              </a:rPr>
              <a:t>snapping that is palpable, audible and painful</a:t>
            </a:r>
          </a:p>
          <a:p>
            <a:pPr lvl="1" indent="-182563" eaLnBrk="1" hangingPunct="1">
              <a:buClr>
                <a:srgbClr val="262626"/>
              </a:buClr>
            </a:pPr>
            <a:r>
              <a:rPr lang="en-US" altLang="zh-CN" sz="2100">
                <a:cs typeface="Arial" panose="020B0604020202020204" pitchFamily="34" charset="0"/>
              </a:rPr>
              <a:t>Palpation produces pain and lump can be felt w/in tendon sheath MCP(tender nodule)</a:t>
            </a:r>
          </a:p>
          <a:p>
            <a:pPr marL="182563" indent="-182563" eaLnBrk="1" hangingPunct="1">
              <a:lnSpc>
                <a:spcPct val="80000"/>
              </a:lnSpc>
              <a:buClr>
                <a:srgbClr val="262626"/>
              </a:buClr>
            </a:pPr>
            <a:endParaRPr lang="en-US" altLang="zh-CN" sz="2500">
              <a:cs typeface="Arial" panose="020B0604020202020204" pitchFamily="34" charset="0"/>
            </a:endParaRPr>
          </a:p>
          <a:p>
            <a:pPr marL="182563" indent="-182563" eaLnBrk="1" hangingPunct="1">
              <a:lnSpc>
                <a:spcPct val="80000"/>
              </a:lnSpc>
              <a:buClr>
                <a:srgbClr val="262626"/>
              </a:buClr>
            </a:pPr>
            <a:r>
              <a:rPr lang="en-US" altLang="zh-CN" sz="2500">
                <a:cs typeface="Arial" panose="020B0604020202020204" pitchFamily="34" charset="0"/>
              </a:rPr>
              <a:t>Management</a:t>
            </a:r>
          </a:p>
          <a:p>
            <a:pPr marL="182563" indent="-182563" eaLnBrk="1" hangingPunct="1">
              <a:buClr>
                <a:srgbClr val="262626"/>
              </a:buClr>
              <a:buFontTx/>
              <a:buNone/>
            </a:pPr>
            <a:r>
              <a:rPr lang="en-US" altLang="zh-CN" sz="1600">
                <a:cs typeface="Arial" panose="020B0604020202020204" pitchFamily="34" charset="0"/>
              </a:rPr>
              <a:t>Early cases may be cured by </a:t>
            </a:r>
            <a:r>
              <a:rPr lang="en-US" altLang="zh-CN" sz="1600">
                <a:solidFill>
                  <a:srgbClr val="5A2C64"/>
                </a:solidFill>
                <a:cs typeface="Arial" panose="020B0604020202020204" pitchFamily="34" charset="0"/>
              </a:rPr>
              <a:t>an injection of</a:t>
            </a:r>
          </a:p>
          <a:p>
            <a:pPr marL="182563" indent="-182563" eaLnBrk="1" hangingPunct="1">
              <a:buClr>
                <a:srgbClr val="262626"/>
              </a:buClr>
              <a:buFontTx/>
              <a:buNone/>
            </a:pPr>
            <a:r>
              <a:rPr lang="en-US" altLang="zh-CN" sz="1600" b="1">
                <a:solidFill>
                  <a:srgbClr val="5A2C64"/>
                </a:solidFill>
                <a:cs typeface="Arial" panose="020B0604020202020204" pitchFamily="34" charset="0"/>
              </a:rPr>
              <a:t>corticosteroid</a:t>
            </a:r>
            <a:r>
              <a:rPr lang="en-US" altLang="zh-CN" sz="1600">
                <a:solidFill>
                  <a:srgbClr val="5A2C64"/>
                </a:solidFill>
                <a:cs typeface="Arial" panose="020B0604020202020204" pitchFamily="34" charset="0"/>
              </a:rPr>
              <a:t> </a:t>
            </a:r>
            <a:r>
              <a:rPr lang="en-US" altLang="zh-CN" sz="1600">
                <a:cs typeface="Arial" panose="020B0604020202020204" pitchFamily="34" charset="0"/>
              </a:rPr>
              <a:t>carefully placed at the mouth of the</a:t>
            </a:r>
          </a:p>
          <a:p>
            <a:pPr marL="182563" indent="-182563" eaLnBrk="1" hangingPunct="1">
              <a:buClr>
                <a:srgbClr val="262626"/>
              </a:buClr>
              <a:buFontTx/>
              <a:buNone/>
            </a:pPr>
            <a:r>
              <a:rPr lang="en-US" altLang="zh-CN" sz="1600">
                <a:cs typeface="Arial" panose="020B0604020202020204" pitchFamily="34" charset="0"/>
              </a:rPr>
              <a:t>tendon sheath. </a:t>
            </a:r>
            <a:r>
              <a:rPr lang="en-US" altLang="zh-CN" sz="1600" b="1">
                <a:cs typeface="Arial" panose="020B0604020202020204" pitchFamily="34" charset="0"/>
              </a:rPr>
              <a:t>Recurrent triggering up to 6 months</a:t>
            </a:r>
          </a:p>
          <a:p>
            <a:pPr marL="182563" indent="-182563" eaLnBrk="1" hangingPunct="1">
              <a:buClr>
                <a:srgbClr val="262626"/>
              </a:buClr>
              <a:buFontTx/>
              <a:buNone/>
            </a:pPr>
            <a:r>
              <a:rPr lang="en-US" altLang="zh-CN" sz="1600">
                <a:cs typeface="Arial" panose="020B0604020202020204" pitchFamily="34" charset="0"/>
              </a:rPr>
              <a:t>later occurs in over 30 % of patients – particularly</a:t>
            </a:r>
          </a:p>
          <a:p>
            <a:pPr marL="182563" indent="-182563" eaLnBrk="1" hangingPunct="1">
              <a:buClr>
                <a:srgbClr val="262626"/>
              </a:buClr>
              <a:buFontTx/>
              <a:buNone/>
            </a:pPr>
            <a:r>
              <a:rPr lang="en-US" altLang="zh-CN" sz="1600">
                <a:cs typeface="Arial" panose="020B0604020202020204" pitchFamily="34" charset="0"/>
              </a:rPr>
              <a:t>younger patients and those with </a:t>
            </a:r>
            <a:r>
              <a:rPr lang="en-US" altLang="zh-CN" sz="1600" b="1">
                <a:cs typeface="Arial" panose="020B0604020202020204" pitchFamily="34" charset="0"/>
              </a:rPr>
              <a:t>diabetes</a:t>
            </a:r>
            <a:r>
              <a:rPr lang="en-US" altLang="zh-CN" sz="1600">
                <a:cs typeface="Arial" panose="020B0604020202020204" pitchFamily="34" charset="0"/>
              </a:rPr>
              <a:t>, who</a:t>
            </a:r>
          </a:p>
          <a:p>
            <a:pPr marL="182563" indent="-182563" eaLnBrk="1" hangingPunct="1">
              <a:buClr>
                <a:srgbClr val="262626"/>
              </a:buClr>
              <a:buFontTx/>
              <a:buNone/>
            </a:pPr>
            <a:r>
              <a:rPr lang="en-US" altLang="zh-CN" sz="1600">
                <a:cs typeface="Arial" panose="020B0604020202020204" pitchFamily="34" charset="0"/>
              </a:rPr>
              <a:t>may then need </a:t>
            </a:r>
            <a:r>
              <a:rPr lang="en-US" altLang="zh-CN" sz="1600" b="1">
                <a:cs typeface="Arial" panose="020B0604020202020204" pitchFamily="34" charset="0"/>
              </a:rPr>
              <a:t>a second injection. </a:t>
            </a:r>
            <a:r>
              <a:rPr lang="en-US" altLang="zh-CN" sz="1600" b="1">
                <a:solidFill>
                  <a:srgbClr val="0070C0"/>
                </a:solidFill>
                <a:cs typeface="Arial" panose="020B0604020202020204" pitchFamily="34" charset="0"/>
              </a:rPr>
              <a:t>Refractory cases</a:t>
            </a:r>
          </a:p>
          <a:p>
            <a:pPr marL="182563" indent="-182563" eaLnBrk="1" hangingPunct="1">
              <a:buClr>
                <a:srgbClr val="262626"/>
              </a:buClr>
              <a:buFontTx/>
              <a:buNone/>
            </a:pPr>
            <a:r>
              <a:rPr lang="en-US" altLang="zh-CN" sz="1600" b="1">
                <a:solidFill>
                  <a:srgbClr val="0070C0"/>
                </a:solidFill>
                <a:cs typeface="Arial" panose="020B0604020202020204" pitchFamily="34" charset="0"/>
              </a:rPr>
              <a:t>need operation</a:t>
            </a:r>
            <a:r>
              <a:rPr lang="en-US" altLang="zh-CN" sz="1600">
                <a:cs typeface="Arial" panose="020B0604020202020204" pitchFamily="34" charset="0"/>
              </a:rPr>
              <a:t>, through an </a:t>
            </a:r>
            <a:r>
              <a:rPr lang="en-US" altLang="zh-CN" sz="1600" b="1">
                <a:cs typeface="Arial" panose="020B0604020202020204" pitchFamily="34" charset="0"/>
              </a:rPr>
              <a:t>incision over the distal</a:t>
            </a:r>
          </a:p>
          <a:p>
            <a:pPr marL="182563" indent="-182563" eaLnBrk="1" hangingPunct="1">
              <a:buClr>
                <a:srgbClr val="262626"/>
              </a:buClr>
              <a:buFontTx/>
              <a:buNone/>
            </a:pPr>
            <a:r>
              <a:rPr lang="en-US" altLang="zh-CN" sz="1600" b="1">
                <a:cs typeface="Arial" panose="020B0604020202020204" pitchFamily="34" charset="0"/>
              </a:rPr>
              <a:t>palmar crease, or in the MCP crease of the thumb –</a:t>
            </a:r>
          </a:p>
          <a:p>
            <a:pPr marL="182563" indent="-182563" eaLnBrk="1" hangingPunct="1">
              <a:buClr>
                <a:srgbClr val="262626"/>
              </a:buClr>
              <a:buFontTx/>
              <a:buNone/>
            </a:pPr>
            <a:r>
              <a:rPr lang="en-US" altLang="zh-CN" sz="1600" b="1">
                <a:cs typeface="Arial" panose="020B0604020202020204" pitchFamily="34" charset="0"/>
              </a:rPr>
              <a:t>the A1 section of the fibrous sheath is incised until the tendon moves freely.</a:t>
            </a:r>
            <a:endParaRPr lang="en-US" altLang="en-US" sz="1600" b="1">
              <a:cs typeface="Arial" panose="020B0604020202020204" pitchFamily="34" charset="0"/>
            </a:endParaRPr>
          </a:p>
          <a:p>
            <a:pPr marL="182563" indent="-182563" eaLnBrk="1" hangingPunct="1">
              <a:buClr>
                <a:srgbClr val="262626"/>
              </a:buClr>
            </a:pPr>
            <a:endParaRPr lang="en-US" altLang="en-US">
              <a:cs typeface="Arial" panose="020B0604020202020204" pitchFamily="34" charset="0"/>
            </a:endParaRPr>
          </a:p>
        </p:txBody>
      </p:sp>
      <p:pic>
        <p:nvPicPr>
          <p:cNvPr id="74755" name="Picture 2" descr="http://img.webmd.com/dtmcms/live/webmd/consumer_assets/site_images/articles/health_and_medical_reference/joints_bones_and_muscles/arthritis-trigger-finger_trigger-finger.jpg">
            <a:extLst>
              <a:ext uri="{FF2B5EF4-FFF2-40B4-BE49-F238E27FC236}">
                <a16:creationId xmlns:a16="http://schemas.microsoft.com/office/drawing/2014/main" id="{23834BEC-0762-40BA-A11F-64A3AA5BD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700213"/>
            <a:ext cx="2667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3BA8F7E-7543-4461-AFE5-D0EA35995C29}"/>
              </a:ext>
            </a:extLst>
          </p:cNvPr>
          <p:cNvSpPr>
            <a:spLocks noGrp="1" noChangeArrowheads="1"/>
          </p:cNvSpPr>
          <p:nvPr>
            <p:ph type="title"/>
          </p:nvPr>
        </p:nvSpPr>
        <p:spPr>
          <a:xfrm>
            <a:off x="1524000" y="765175"/>
            <a:ext cx="8229600" cy="1143000"/>
          </a:xfrm>
        </p:spPr>
        <p:txBody>
          <a:bodyPr/>
          <a:lstStyle/>
          <a:p>
            <a:pPr eaLnBrk="1" hangingPunct="1"/>
            <a:r>
              <a:rPr lang="en-US" altLang="ar-JO" sz="4000"/>
              <a:t>Dupuytren’s Contracture</a:t>
            </a:r>
            <a:br>
              <a:rPr lang="en-US" altLang="ar-JO" sz="4000">
                <a:solidFill>
                  <a:schemeClr val="accent2"/>
                </a:solidFill>
              </a:rPr>
            </a:br>
            <a:endParaRPr lang="en-US" altLang="ar-JO" sz="4000"/>
          </a:p>
        </p:txBody>
      </p:sp>
      <p:sp>
        <p:nvSpPr>
          <p:cNvPr id="30723" name="Content Placeholder 2">
            <a:extLst>
              <a:ext uri="{FF2B5EF4-FFF2-40B4-BE49-F238E27FC236}">
                <a16:creationId xmlns:a16="http://schemas.microsoft.com/office/drawing/2014/main" id="{04ACA755-D2CC-4984-B3D3-32BA3950F8C3}"/>
              </a:ext>
            </a:extLst>
          </p:cNvPr>
          <p:cNvSpPr>
            <a:spLocks noGrp="1" noChangeArrowheads="1"/>
          </p:cNvSpPr>
          <p:nvPr>
            <p:ph idx="1"/>
          </p:nvPr>
        </p:nvSpPr>
        <p:spPr>
          <a:xfrm>
            <a:off x="596900" y="1843088"/>
            <a:ext cx="6119813" cy="4144962"/>
          </a:xfrm>
        </p:spPr>
        <p:txBody>
          <a:bodyPr rtlCol="0">
            <a:normAutofit/>
          </a:bodyPr>
          <a:lstStyle/>
          <a:p>
            <a:pPr eaLnBrk="1" fontAlgn="auto" hangingPunct="1">
              <a:spcAft>
                <a:spcPts val="0"/>
              </a:spcAft>
              <a:defRPr/>
            </a:pPr>
            <a:r>
              <a:rPr lang="en-US" altLang="ar-JO" dirty="0">
                <a:solidFill>
                  <a:schemeClr val="tx1">
                    <a:lumMod val="95000"/>
                    <a:lumOff val="5000"/>
                  </a:schemeClr>
                </a:solidFill>
                <a:latin typeface="+mn-lt"/>
              </a:rPr>
              <a:t>nodular hypertrophy and contracture of the superficial palmar fascia (palmar aponeurosis) due to proliferation of </a:t>
            </a:r>
            <a:r>
              <a:rPr lang="en-US" altLang="ar-JO" b="1" u="sng" dirty="0" err="1">
                <a:solidFill>
                  <a:schemeClr val="tx1">
                    <a:lumMod val="95000"/>
                    <a:lumOff val="5000"/>
                  </a:schemeClr>
                </a:solidFill>
                <a:latin typeface="+mn-lt"/>
              </a:rPr>
              <a:t>Myofibroblasts</a:t>
            </a:r>
            <a:r>
              <a:rPr lang="en-US" altLang="ar-JO" b="1" u="sng" dirty="0">
                <a:solidFill>
                  <a:schemeClr val="tx1">
                    <a:lumMod val="95000"/>
                    <a:lumOff val="5000"/>
                  </a:schemeClr>
                </a:solidFill>
                <a:latin typeface="+mn-lt"/>
              </a:rPr>
              <a:t> </a:t>
            </a:r>
            <a:r>
              <a:rPr lang="en-US" altLang="ar-JO" dirty="0">
                <a:solidFill>
                  <a:schemeClr val="tx1">
                    <a:lumMod val="95000"/>
                    <a:lumOff val="5000"/>
                  </a:schemeClr>
                </a:solidFill>
                <a:latin typeface="+mn-lt"/>
              </a:rPr>
              <a:t>and fibrous tissue formation causing flexion deformities of the MCP and PIP joints.</a:t>
            </a:r>
          </a:p>
        </p:txBody>
      </p:sp>
      <p:pic>
        <p:nvPicPr>
          <p:cNvPr id="75780" name="Picture 3">
            <a:extLst>
              <a:ext uri="{FF2B5EF4-FFF2-40B4-BE49-F238E27FC236}">
                <a16:creationId xmlns:a16="http://schemas.microsoft.com/office/drawing/2014/main" id="{19C758F3-E145-4ED4-B831-BC0A2685C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425" y="4002088"/>
            <a:ext cx="2655888"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1" name="Group 4">
            <a:extLst>
              <a:ext uri="{FF2B5EF4-FFF2-40B4-BE49-F238E27FC236}">
                <a16:creationId xmlns:a16="http://schemas.microsoft.com/office/drawing/2014/main" id="{45ACA4E4-27BD-4D83-90D8-2D2778AB0EA8}"/>
              </a:ext>
            </a:extLst>
          </p:cNvPr>
          <p:cNvGrpSpPr>
            <a:grpSpLocks/>
          </p:cNvGrpSpPr>
          <p:nvPr/>
        </p:nvGrpSpPr>
        <p:grpSpPr bwMode="auto">
          <a:xfrm>
            <a:off x="8750300" y="1216025"/>
            <a:ext cx="2508250" cy="2505075"/>
            <a:chOff x="3840" y="864"/>
            <a:chExt cx="1153" cy="1181"/>
          </a:xfrm>
        </p:grpSpPr>
        <p:pic>
          <p:nvPicPr>
            <p:cNvPr id="75783" name="Picture 5" descr="Dupuytren's_Contracture_large">
              <a:extLst>
                <a:ext uri="{FF2B5EF4-FFF2-40B4-BE49-F238E27FC236}">
                  <a16:creationId xmlns:a16="http://schemas.microsoft.com/office/drawing/2014/main" id="{0DDAF46B-1952-46C0-9DE9-AB0D5595F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 y="864"/>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6">
              <a:extLst>
                <a:ext uri="{FF2B5EF4-FFF2-40B4-BE49-F238E27FC236}">
                  <a16:creationId xmlns:a16="http://schemas.microsoft.com/office/drawing/2014/main" id="{580FBFAD-387E-4EC8-BC1D-8F2B328E307C}"/>
                </a:ext>
              </a:extLst>
            </p:cNvPr>
            <p:cNvSpPr txBox="1">
              <a:spLocks noChangeArrowheads="1"/>
            </p:cNvSpPr>
            <p:nvPr/>
          </p:nvSpPr>
          <p:spPr bwMode="auto">
            <a:xfrm>
              <a:off x="3840" y="1872"/>
              <a:ext cx="11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ar-JO" sz="1200"/>
                <a:t>Dupuytren’s Contracture</a:t>
              </a:r>
            </a:p>
          </p:txBody>
        </p:sp>
      </p:grpSp>
      <p:sp>
        <p:nvSpPr>
          <p:cNvPr id="75782" name="Rectangle 7">
            <a:extLst>
              <a:ext uri="{FF2B5EF4-FFF2-40B4-BE49-F238E27FC236}">
                <a16:creationId xmlns:a16="http://schemas.microsoft.com/office/drawing/2014/main" id="{39AF409D-078E-4E47-BD2D-1B53B794D30A}"/>
              </a:ext>
            </a:extLst>
          </p:cNvPr>
          <p:cNvSpPr>
            <a:spLocks noChangeArrowheads="1"/>
          </p:cNvSpPr>
          <p:nvPr/>
        </p:nvSpPr>
        <p:spPr bwMode="auto">
          <a:xfrm>
            <a:off x="5876925" y="5832475"/>
            <a:ext cx="245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ar-JO"/>
              <a:t> </a:t>
            </a:r>
            <a:r>
              <a:rPr lang="en-US" altLang="ar-JO" b="1"/>
              <a:t>palmar fibromatosis</a:t>
            </a:r>
            <a:endParaRPr lang="en-US" altLang="ar-JO"/>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57865DB2-F7C9-4289-8FAF-1912F5442111}"/>
              </a:ext>
            </a:extLst>
          </p:cNvPr>
          <p:cNvSpPr>
            <a:spLocks noGrp="1" noChangeArrowheads="1"/>
          </p:cNvSpPr>
          <p:nvPr>
            <p:ph type="title"/>
          </p:nvPr>
        </p:nvSpPr>
        <p:spPr/>
        <p:txBody>
          <a:bodyPr/>
          <a:lstStyle/>
          <a:p>
            <a:pPr eaLnBrk="1" hangingPunct="1"/>
            <a:endParaRPr lang="en-US" altLang="ar-JO"/>
          </a:p>
        </p:txBody>
      </p:sp>
      <p:sp>
        <p:nvSpPr>
          <p:cNvPr id="76803" name="Content Placeholder 2">
            <a:extLst>
              <a:ext uri="{FF2B5EF4-FFF2-40B4-BE49-F238E27FC236}">
                <a16:creationId xmlns:a16="http://schemas.microsoft.com/office/drawing/2014/main" id="{52D209BE-EFE1-4DAF-A082-5733F9230ED8}"/>
              </a:ext>
            </a:extLst>
          </p:cNvPr>
          <p:cNvSpPr>
            <a:spLocks noGrp="1" noChangeArrowheads="1"/>
          </p:cNvSpPr>
          <p:nvPr>
            <p:ph idx="1"/>
          </p:nvPr>
        </p:nvSpPr>
        <p:spPr/>
        <p:txBody>
          <a:bodyPr/>
          <a:lstStyle/>
          <a:p>
            <a:pPr eaLnBrk="1" hangingPunct="1"/>
            <a:r>
              <a:rPr lang="en-US" altLang="ar-JO">
                <a:solidFill>
                  <a:srgbClr val="0D0D0D"/>
                </a:solidFill>
              </a:rPr>
              <a:t>Epidemiology &amp; genetics </a:t>
            </a:r>
          </a:p>
          <a:p>
            <a:pPr lvl="1" eaLnBrk="1" hangingPunct="1"/>
            <a:r>
              <a:rPr lang="en-US" altLang="ar-JO" sz="3200">
                <a:solidFill>
                  <a:srgbClr val="0D0D0D"/>
                </a:solidFill>
              </a:rPr>
              <a:t>autosomal dominant </a:t>
            </a:r>
          </a:p>
          <a:p>
            <a:pPr lvl="1" eaLnBrk="1" hangingPunct="1"/>
            <a:r>
              <a:rPr lang="en-US" altLang="ar-JO" sz="3200">
                <a:solidFill>
                  <a:srgbClr val="0D0D0D"/>
                </a:solidFill>
              </a:rPr>
              <a:t>5-7 th decade of life with 2:1 male to female ratio</a:t>
            </a:r>
          </a:p>
          <a:p>
            <a:pPr lvl="1" eaLnBrk="1" hangingPunct="1"/>
            <a:r>
              <a:rPr lang="en-US" altLang="ar-JO" sz="3200">
                <a:solidFill>
                  <a:srgbClr val="0D0D0D"/>
                </a:solidFill>
              </a:rPr>
              <a:t>the prevalence increases with age</a:t>
            </a:r>
          </a:p>
          <a:p>
            <a:pPr lvl="1" eaLnBrk="1" hangingPunct="1">
              <a:buFontTx/>
              <a:buNone/>
            </a:pPr>
            <a:r>
              <a:rPr lang="en-US" altLang="ar-JO" sz="3200">
                <a:solidFill>
                  <a:srgbClr val="0D0D0D"/>
                </a:solidFill>
              </a:rPr>
              <a:t> </a:t>
            </a:r>
          </a:p>
          <a:p>
            <a:pPr eaLnBrk="1" hangingPunct="1"/>
            <a:r>
              <a:rPr lang="en-US" altLang="ar-JO" b="1">
                <a:solidFill>
                  <a:srgbClr val="0D0D0D"/>
                </a:solidFill>
              </a:rPr>
              <a:t>Disease associations</a:t>
            </a:r>
          </a:p>
          <a:p>
            <a:pPr eaLnBrk="1" hangingPunct="1">
              <a:buFontTx/>
              <a:buNone/>
            </a:pPr>
            <a:r>
              <a:rPr lang="en-US" altLang="ar-JO" b="1">
                <a:solidFill>
                  <a:srgbClr val="0D0D0D"/>
                </a:solidFill>
              </a:rPr>
              <a:t>    HIV ,alcoholism, diabetes, epilepsy “phenytoin therapy”, COPD</a:t>
            </a:r>
          </a:p>
          <a:p>
            <a:pPr eaLnBrk="1" hangingPunct="1"/>
            <a:endParaRPr lang="en-US" altLang="ar-JO">
              <a:solidFill>
                <a:srgbClr val="0D0D0D"/>
              </a:solidFill>
            </a:endParaRPr>
          </a:p>
        </p:txBody>
      </p:sp>
      <p:grpSp>
        <p:nvGrpSpPr>
          <p:cNvPr id="76804" name="Group 3">
            <a:extLst>
              <a:ext uri="{FF2B5EF4-FFF2-40B4-BE49-F238E27FC236}">
                <a16:creationId xmlns:a16="http://schemas.microsoft.com/office/drawing/2014/main" id="{0549DE53-1B6E-4E01-9201-C94637F389B3}"/>
              </a:ext>
            </a:extLst>
          </p:cNvPr>
          <p:cNvGrpSpPr>
            <a:grpSpLocks/>
          </p:cNvGrpSpPr>
          <p:nvPr/>
        </p:nvGrpSpPr>
        <p:grpSpPr bwMode="auto">
          <a:xfrm>
            <a:off x="9853613" y="771525"/>
            <a:ext cx="2181225" cy="3295650"/>
            <a:chOff x="3840" y="864"/>
            <a:chExt cx="1153" cy="1181"/>
          </a:xfrm>
        </p:grpSpPr>
        <p:pic>
          <p:nvPicPr>
            <p:cNvPr id="76805" name="Picture 4" descr="Dupuytren's_Contracture_large">
              <a:extLst>
                <a:ext uri="{FF2B5EF4-FFF2-40B4-BE49-F238E27FC236}">
                  <a16:creationId xmlns:a16="http://schemas.microsoft.com/office/drawing/2014/main" id="{89A12155-5F4F-476F-935E-437497324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 y="864"/>
              <a:ext cx="96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a:extLst>
                <a:ext uri="{FF2B5EF4-FFF2-40B4-BE49-F238E27FC236}">
                  <a16:creationId xmlns:a16="http://schemas.microsoft.com/office/drawing/2014/main" id="{CF58B608-6806-44E2-B831-3E1DF40C39E5}"/>
                </a:ext>
              </a:extLst>
            </p:cNvPr>
            <p:cNvSpPr txBox="1">
              <a:spLocks noChangeArrowheads="1"/>
            </p:cNvSpPr>
            <p:nvPr/>
          </p:nvSpPr>
          <p:spPr bwMode="auto">
            <a:xfrm>
              <a:off x="3840" y="1872"/>
              <a:ext cx="11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ar-JO" sz="1200"/>
                <a:t>Dupuytren’s Contracture</a:t>
              </a:r>
            </a:p>
          </p:txBody>
        </p:sp>
      </p:gr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17288BFC-BEB1-4AC5-B3C7-9E2E5CFC9F6D}"/>
              </a:ext>
            </a:extLst>
          </p:cNvPr>
          <p:cNvSpPr>
            <a:spLocks noGrp="1" noChangeArrowheads="1"/>
          </p:cNvSpPr>
          <p:nvPr>
            <p:ph type="title"/>
          </p:nvPr>
        </p:nvSpPr>
        <p:spPr/>
        <p:txBody>
          <a:bodyPr/>
          <a:lstStyle/>
          <a:p>
            <a:endParaRPr lang="en-US" altLang="en-US">
              <a:cs typeface="Times New Roman" panose="02020603050405020304" pitchFamily="18" charset="0"/>
            </a:endParaRPr>
          </a:p>
        </p:txBody>
      </p:sp>
      <p:pic>
        <p:nvPicPr>
          <p:cNvPr id="77827" name="Picture 2">
            <a:extLst>
              <a:ext uri="{FF2B5EF4-FFF2-40B4-BE49-F238E27FC236}">
                <a16:creationId xmlns:a16="http://schemas.microsoft.com/office/drawing/2014/main" id="{22C23F97-5D30-4941-BF90-3C01F3B63FA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95A856BA-574A-4CE7-9593-E8FCE8F0D48F}"/>
              </a:ext>
            </a:extLst>
          </p:cNvPr>
          <p:cNvSpPr>
            <a:spLocks noGrp="1" noChangeArrowheads="1"/>
          </p:cNvSpPr>
          <p:nvPr>
            <p:ph type="title"/>
          </p:nvPr>
        </p:nvSpPr>
        <p:spPr/>
        <p:txBody>
          <a:bodyPr/>
          <a:lstStyle/>
          <a:p>
            <a:pPr eaLnBrk="1" hangingPunct="1"/>
            <a:endParaRPr lang="en-US" altLang="en-US">
              <a:cs typeface="Times New Roman" panose="02020603050405020304" pitchFamily="18" charset="0"/>
            </a:endParaRPr>
          </a:p>
        </p:txBody>
      </p:sp>
      <p:sp>
        <p:nvSpPr>
          <p:cNvPr id="39939" name="Content Placeholder 2">
            <a:extLst>
              <a:ext uri="{FF2B5EF4-FFF2-40B4-BE49-F238E27FC236}">
                <a16:creationId xmlns:a16="http://schemas.microsoft.com/office/drawing/2014/main" id="{00993CA1-D59E-4ED8-8686-9BC83C7060FC}"/>
              </a:ext>
            </a:extLst>
          </p:cNvPr>
          <p:cNvSpPr>
            <a:spLocks noGrp="1"/>
          </p:cNvSpPr>
          <p:nvPr>
            <p:ph idx="1"/>
          </p:nvPr>
        </p:nvSpPr>
        <p:spPr>
          <a:xfrm>
            <a:off x="545116" y="1941841"/>
            <a:ext cx="10285794" cy="4632379"/>
          </a:xfrm>
          <a:ln>
            <a:miter lim="800000"/>
          </a:ln>
        </p:spPr>
        <p:txBody>
          <a:bodyPr rtlCol="0">
            <a:normAutofit/>
          </a:bodyPr>
          <a:lstStyle/>
          <a:p>
            <a:pPr marL="182880" indent="-182880" eaLnBrk="1" fontAlgn="auto" hangingPunct="1">
              <a:spcAft>
                <a:spcPts val="0"/>
              </a:spcAft>
              <a:buClr>
                <a:schemeClr val="tx1">
                  <a:lumMod val="85000"/>
                  <a:lumOff val="15000"/>
                </a:schemeClr>
              </a:buClr>
              <a:buFont typeface="Arial" panose="020B0604020202020204" pitchFamily="34" charset="0"/>
              <a:buNone/>
              <a:defRPr/>
            </a:pPr>
            <a:r>
              <a:rPr lang="en-US" altLang="en-US" sz="2400" dirty="0">
                <a:solidFill>
                  <a:schemeClr val="tx1">
                    <a:lumMod val="95000"/>
                    <a:lumOff val="5000"/>
                  </a:schemeClr>
                </a:solidFill>
                <a:highlight>
                  <a:srgbClr val="FFFF00"/>
                </a:highlight>
                <a:latin typeface="+mn-lt"/>
              </a:rPr>
              <a:t>The initial description of </a:t>
            </a:r>
            <a:r>
              <a:rPr lang="en-US" altLang="en-US" sz="2400" dirty="0" err="1">
                <a:solidFill>
                  <a:schemeClr val="tx1">
                    <a:lumMod val="95000"/>
                    <a:lumOff val="5000"/>
                  </a:schemeClr>
                </a:solidFill>
                <a:highlight>
                  <a:srgbClr val="FFFF00"/>
                </a:highlight>
                <a:latin typeface="+mn-lt"/>
              </a:rPr>
              <a:t>Dupuytren’s</a:t>
            </a:r>
            <a:r>
              <a:rPr lang="en-US" altLang="en-US" sz="2400" dirty="0">
                <a:solidFill>
                  <a:schemeClr val="tx1">
                    <a:lumMod val="95000"/>
                    <a:lumOff val="5000"/>
                  </a:schemeClr>
                </a:solidFill>
                <a:highlight>
                  <a:srgbClr val="FFFF00"/>
                </a:highlight>
                <a:latin typeface="+mn-lt"/>
              </a:rPr>
              <a:t> disease diathesis included 4 factors</a:t>
            </a:r>
            <a:r>
              <a:rPr lang="en-US" altLang="en-US" sz="2400" dirty="0">
                <a:solidFill>
                  <a:schemeClr val="tx1">
                    <a:lumMod val="95000"/>
                    <a:lumOff val="5000"/>
                  </a:schemeClr>
                </a:solidFill>
                <a:latin typeface="+mn-lt"/>
              </a:rPr>
              <a:t>:</a:t>
            </a:r>
          </a:p>
          <a:p>
            <a:pPr marL="0" indent="0" eaLnBrk="1" fontAlgn="auto" hangingPunct="1">
              <a:spcAft>
                <a:spcPts val="0"/>
              </a:spcAft>
              <a:buClr>
                <a:schemeClr val="tx1">
                  <a:lumMod val="85000"/>
                  <a:lumOff val="15000"/>
                </a:schemeClr>
              </a:buClr>
              <a:buFont typeface="Arial" panose="020B0604020202020204" pitchFamily="34" charset="0"/>
              <a:buNone/>
              <a:defRPr/>
            </a:pPr>
            <a:r>
              <a:rPr lang="en-US" altLang="en-US" sz="2400" b="1" dirty="0">
                <a:solidFill>
                  <a:schemeClr val="tx1">
                    <a:lumMod val="95000"/>
                    <a:lumOff val="5000"/>
                  </a:schemeClr>
                </a:solidFill>
                <a:latin typeface="+mn-lt"/>
              </a:rPr>
              <a:t>1)the patient is below the age of 50 years old(MIDDLE AGE)</a:t>
            </a:r>
          </a:p>
          <a:p>
            <a:pPr marL="0" indent="0" eaLnBrk="1" fontAlgn="auto" hangingPunct="1">
              <a:spcAft>
                <a:spcPts val="0"/>
              </a:spcAft>
              <a:buClr>
                <a:schemeClr val="tx1">
                  <a:lumMod val="85000"/>
                  <a:lumOff val="15000"/>
                </a:schemeClr>
              </a:buClr>
              <a:buFont typeface="Arial" panose="020B0604020202020204" pitchFamily="34" charset="0"/>
              <a:buNone/>
              <a:defRPr/>
            </a:pPr>
            <a:r>
              <a:rPr lang="en-US" altLang="en-US" sz="2400" b="1" dirty="0">
                <a:solidFill>
                  <a:schemeClr val="tx1">
                    <a:lumMod val="95000"/>
                    <a:lumOff val="5000"/>
                  </a:schemeClr>
                </a:solidFill>
                <a:latin typeface="+mn-lt"/>
              </a:rPr>
              <a:t>2)positive family history 60%</a:t>
            </a:r>
          </a:p>
          <a:p>
            <a:pPr marL="0" indent="0" eaLnBrk="1" fontAlgn="auto" hangingPunct="1">
              <a:spcAft>
                <a:spcPts val="0"/>
              </a:spcAft>
              <a:buClr>
                <a:schemeClr val="tx1">
                  <a:lumMod val="85000"/>
                  <a:lumOff val="15000"/>
                </a:schemeClr>
              </a:buClr>
              <a:buFont typeface="Arial" panose="020B0604020202020204" pitchFamily="34" charset="0"/>
              <a:buNone/>
              <a:defRPr/>
            </a:pPr>
            <a:r>
              <a:rPr lang="en-US" altLang="en-US" sz="2400" b="1" dirty="0">
                <a:solidFill>
                  <a:schemeClr val="tx1">
                    <a:lumMod val="95000"/>
                    <a:lumOff val="5000"/>
                  </a:schemeClr>
                </a:solidFill>
                <a:latin typeface="+mn-lt"/>
              </a:rPr>
              <a:t>3)both of the hands are affected</a:t>
            </a:r>
          </a:p>
          <a:p>
            <a:pPr marL="0" indent="0" eaLnBrk="1" fontAlgn="auto" hangingPunct="1">
              <a:spcAft>
                <a:spcPts val="0"/>
              </a:spcAft>
              <a:buClr>
                <a:schemeClr val="tx1">
                  <a:lumMod val="85000"/>
                  <a:lumOff val="15000"/>
                </a:schemeClr>
              </a:buClr>
              <a:buFont typeface="Arial" panose="020B0604020202020204" pitchFamily="34" charset="0"/>
              <a:buNone/>
              <a:defRPr/>
            </a:pPr>
            <a:r>
              <a:rPr lang="en-US" altLang="en-US" sz="2400" b="1" dirty="0">
                <a:solidFill>
                  <a:schemeClr val="tx1">
                    <a:lumMod val="95000"/>
                    <a:lumOff val="5000"/>
                  </a:schemeClr>
                </a:solidFill>
                <a:latin typeface="+mn-lt"/>
              </a:rPr>
              <a:t>4)The palm is puckered, nodular and thick.  </a:t>
            </a:r>
          </a:p>
          <a:p>
            <a:pPr marL="182880" indent="-182880" eaLnBrk="1" fontAlgn="auto" hangingPunct="1">
              <a:spcAft>
                <a:spcPts val="0"/>
              </a:spcAft>
              <a:buClr>
                <a:schemeClr val="tx1">
                  <a:lumMod val="85000"/>
                  <a:lumOff val="15000"/>
                </a:schemeClr>
              </a:buClr>
              <a:defRPr/>
            </a:pPr>
            <a:endParaRPr lang="en-US" altLang="en-US" sz="2400" b="1" dirty="0">
              <a:solidFill>
                <a:schemeClr val="tx1">
                  <a:lumMod val="95000"/>
                  <a:lumOff val="5000"/>
                </a:schemeClr>
              </a:solidFill>
              <a:latin typeface="+mn-lt"/>
            </a:endParaRPr>
          </a:p>
          <a:p>
            <a:pPr marL="182880" indent="-182880" eaLnBrk="1" fontAlgn="auto" hangingPunct="1">
              <a:spcAft>
                <a:spcPts val="0"/>
              </a:spcAft>
              <a:buClr>
                <a:schemeClr val="tx1">
                  <a:lumMod val="85000"/>
                  <a:lumOff val="15000"/>
                </a:schemeClr>
              </a:buClr>
              <a:buFont typeface="Arial" panose="020B0604020202020204" pitchFamily="34" charset="0"/>
              <a:buNone/>
              <a:defRPr/>
            </a:pPr>
            <a:r>
              <a:rPr lang="en-US" altLang="en-US" sz="2400" b="1" dirty="0">
                <a:solidFill>
                  <a:schemeClr val="tx1">
                    <a:lumMod val="95000"/>
                    <a:lumOff val="5000"/>
                  </a:schemeClr>
                </a:solidFill>
                <a:latin typeface="+mn-lt"/>
              </a:rPr>
              <a:t>About 60 % of patients give a family history.</a:t>
            </a:r>
          </a:p>
          <a:p>
            <a:pPr marL="182880" indent="-182880" eaLnBrk="1" fontAlgn="auto" hangingPunct="1">
              <a:spcAft>
                <a:spcPts val="0"/>
              </a:spcAft>
              <a:buClr>
                <a:schemeClr val="tx1">
                  <a:lumMod val="85000"/>
                  <a:lumOff val="15000"/>
                </a:schemeClr>
              </a:buClr>
              <a:buFont typeface="Arial" panose="020B0604020202020204" pitchFamily="34" charset="0"/>
              <a:buNone/>
              <a:defRPr/>
            </a:pPr>
            <a:r>
              <a:rPr lang="en-US" altLang="en-US" sz="2400" dirty="0">
                <a:solidFill>
                  <a:schemeClr val="tx1">
                    <a:lumMod val="95000"/>
                    <a:lumOff val="5000"/>
                  </a:schemeClr>
                </a:solidFill>
                <a:latin typeface="+mn-lt"/>
              </a:rPr>
              <a:t>Similar nodules may be seen on the soles of the feet </a:t>
            </a:r>
            <a:r>
              <a:rPr lang="en-US" altLang="en-US" sz="2400" dirty="0" err="1">
                <a:solidFill>
                  <a:schemeClr val="tx1">
                    <a:lumMod val="95000"/>
                    <a:lumOff val="5000"/>
                  </a:schemeClr>
                </a:solidFill>
                <a:latin typeface="+mn-lt"/>
              </a:rPr>
              <a:t>Ledderhose’s</a:t>
            </a:r>
            <a:r>
              <a:rPr lang="en-US" altLang="en-US" sz="2400" dirty="0">
                <a:solidFill>
                  <a:schemeClr val="tx1">
                    <a:lumMod val="95000"/>
                    <a:lumOff val="5000"/>
                  </a:schemeClr>
                </a:solidFill>
                <a:latin typeface="+mn-lt"/>
              </a:rPr>
              <a:t> nodules.</a:t>
            </a:r>
          </a:p>
        </p:txBody>
      </p:sp>
      <p:pic>
        <p:nvPicPr>
          <p:cNvPr id="79876" name="Picture 2">
            <a:extLst>
              <a:ext uri="{FF2B5EF4-FFF2-40B4-BE49-F238E27FC236}">
                <a16:creationId xmlns:a16="http://schemas.microsoft.com/office/drawing/2014/main" id="{5E597DBC-6856-41A5-A935-5488A14A2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925" y="233363"/>
            <a:ext cx="3395663"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
            <a:extLst>
              <a:ext uri="{FF2B5EF4-FFF2-40B4-BE49-F238E27FC236}">
                <a16:creationId xmlns:a16="http://schemas.microsoft.com/office/drawing/2014/main" id="{C4FD3DB7-F868-4DA4-9EAB-DF77E3822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838" y="2478088"/>
            <a:ext cx="280828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Rectangle 5">
            <a:extLst>
              <a:ext uri="{FF2B5EF4-FFF2-40B4-BE49-F238E27FC236}">
                <a16:creationId xmlns:a16="http://schemas.microsoft.com/office/drawing/2014/main" id="{51576639-EFB2-4D7D-99C8-5200D2205373}"/>
              </a:ext>
            </a:extLst>
          </p:cNvPr>
          <p:cNvSpPr>
            <a:spLocks noChangeArrowheads="1"/>
          </p:cNvSpPr>
          <p:nvPr/>
        </p:nvSpPr>
        <p:spPr bwMode="auto">
          <a:xfrm>
            <a:off x="9901238" y="1965325"/>
            <a:ext cx="1630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Garrod’s pads</a:t>
            </a:r>
            <a:endParaRPr lang="en-GB" altLang="en-US"/>
          </a:p>
        </p:txBody>
      </p:sp>
      <p:sp>
        <p:nvSpPr>
          <p:cNvPr id="79879" name="Rectangle 6">
            <a:extLst>
              <a:ext uri="{FF2B5EF4-FFF2-40B4-BE49-F238E27FC236}">
                <a16:creationId xmlns:a16="http://schemas.microsoft.com/office/drawing/2014/main" id="{F5C09D9C-8D99-4E7D-9518-46082150AE71}"/>
              </a:ext>
            </a:extLst>
          </p:cNvPr>
          <p:cNvSpPr>
            <a:spLocks noChangeArrowheads="1"/>
          </p:cNvSpPr>
          <p:nvPr/>
        </p:nvSpPr>
        <p:spPr bwMode="auto">
          <a:xfrm>
            <a:off x="9285288" y="4430713"/>
            <a:ext cx="2425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Ledderhose’s disease</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96B1DD10-2237-40CA-B821-5371FB36DCC8}"/>
              </a:ext>
            </a:extLst>
          </p:cNvPr>
          <p:cNvSpPr>
            <a:spLocks noGrp="1" noChangeArrowheads="1"/>
          </p:cNvSpPr>
          <p:nvPr>
            <p:ph type="title"/>
          </p:nvPr>
        </p:nvSpPr>
        <p:spPr/>
        <p:txBody>
          <a:bodyPr/>
          <a:lstStyle/>
          <a:p>
            <a:pPr eaLnBrk="1" hangingPunct="1"/>
            <a:endParaRPr lang="en-US" altLang="ar-JO"/>
          </a:p>
        </p:txBody>
      </p:sp>
      <p:sp>
        <p:nvSpPr>
          <p:cNvPr id="80899" name="Content Placeholder 2">
            <a:extLst>
              <a:ext uri="{FF2B5EF4-FFF2-40B4-BE49-F238E27FC236}">
                <a16:creationId xmlns:a16="http://schemas.microsoft.com/office/drawing/2014/main" id="{D1022ED6-289D-4CA4-B40B-E78955DBD2C8}"/>
              </a:ext>
            </a:extLst>
          </p:cNvPr>
          <p:cNvSpPr>
            <a:spLocks noGrp="1" noChangeArrowheads="1"/>
          </p:cNvSpPr>
          <p:nvPr>
            <p:ph idx="1"/>
          </p:nvPr>
        </p:nvSpPr>
        <p:spPr>
          <a:xfrm>
            <a:off x="677863" y="1844675"/>
            <a:ext cx="8008937" cy="4430713"/>
          </a:xfrm>
        </p:spPr>
        <p:txBody>
          <a:bodyPr/>
          <a:lstStyle/>
          <a:p>
            <a:pPr eaLnBrk="1" hangingPunct="1"/>
            <a:r>
              <a:rPr lang="en-US" altLang="ar-JO" b="1">
                <a:solidFill>
                  <a:srgbClr val="0D0D0D"/>
                </a:solidFill>
              </a:rPr>
              <a:t>Nonoperative</a:t>
            </a:r>
            <a:endParaRPr lang="en-US" altLang="ar-JO">
              <a:solidFill>
                <a:srgbClr val="0D0D0D"/>
              </a:solidFill>
            </a:endParaRPr>
          </a:p>
          <a:p>
            <a:pPr lvl="1" eaLnBrk="1" hangingPunct="1"/>
            <a:r>
              <a:rPr lang="en-US" altLang="ar-JO" sz="3200">
                <a:solidFill>
                  <a:srgbClr val="0D0D0D"/>
                </a:solidFill>
              </a:rPr>
              <a:t>for the most part ineffective</a:t>
            </a:r>
          </a:p>
          <a:p>
            <a:pPr lvl="1" eaLnBrk="1" hangingPunct="1"/>
            <a:r>
              <a:rPr lang="en-US" altLang="ar-JO" sz="3200">
                <a:solidFill>
                  <a:srgbClr val="0D0D0D"/>
                </a:solidFill>
              </a:rPr>
              <a:t>steroid injections in nodules that are not associated with a cord can slow progression of disease</a:t>
            </a:r>
          </a:p>
          <a:p>
            <a:pPr eaLnBrk="1" hangingPunct="1"/>
            <a:r>
              <a:rPr lang="en-US" altLang="ar-JO" b="1">
                <a:solidFill>
                  <a:srgbClr val="0D0D0D"/>
                </a:solidFill>
              </a:rPr>
              <a:t>Operative</a:t>
            </a:r>
            <a:endParaRPr lang="en-US" altLang="ar-JO">
              <a:solidFill>
                <a:srgbClr val="0D0D0D"/>
              </a:solidFill>
            </a:endParaRPr>
          </a:p>
          <a:p>
            <a:pPr eaLnBrk="1" hangingPunct="1"/>
            <a:r>
              <a:rPr lang="en-US" altLang="ar-JO" sz="3600" b="1">
                <a:solidFill>
                  <a:srgbClr val="0D0D0D"/>
                </a:solidFill>
              </a:rPr>
              <a:t>regional palmar fasciectomy</a:t>
            </a:r>
            <a:endParaRPr lang="en-US" altLang="ar-JO" sz="3600">
              <a:solidFill>
                <a:srgbClr val="0D0D0D"/>
              </a:solidFill>
            </a:endParaRPr>
          </a:p>
          <a:p>
            <a:pPr eaLnBrk="1" hangingPunct="1"/>
            <a:endParaRPr lang="en-US" altLang="ar-JO">
              <a:solidFill>
                <a:srgbClr val="0D0D0D"/>
              </a:solidFill>
            </a:endParaRPr>
          </a:p>
        </p:txBody>
      </p:sp>
      <p:pic>
        <p:nvPicPr>
          <p:cNvPr id="80900" name="Picture 2">
            <a:extLst>
              <a:ext uri="{FF2B5EF4-FFF2-40B4-BE49-F238E27FC236}">
                <a16:creationId xmlns:a16="http://schemas.microsoft.com/office/drawing/2014/main" id="{ECA9ED0D-3EC4-4451-B65E-2B6C21DDE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9988" y="652463"/>
            <a:ext cx="19669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3">
            <a:extLst>
              <a:ext uri="{FF2B5EF4-FFF2-40B4-BE49-F238E27FC236}">
                <a16:creationId xmlns:a16="http://schemas.microsoft.com/office/drawing/2014/main" id="{DC8B485A-26CB-497D-ADE0-187B94D17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838" y="4030663"/>
            <a:ext cx="30781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9">
            <a:extLst>
              <a:ext uri="{FF2B5EF4-FFF2-40B4-BE49-F238E27FC236}">
                <a16:creationId xmlns:a16="http://schemas.microsoft.com/office/drawing/2014/main" id="{46DAD509-90B5-4EC2-8193-40366222E1EF}"/>
              </a:ext>
            </a:extLst>
          </p:cNvPr>
          <p:cNvSpPr>
            <a:spLocks noGrp="1" noChangeArrowheads="1"/>
          </p:cNvSpPr>
          <p:nvPr>
            <p:ph type="title"/>
          </p:nvPr>
        </p:nvSpPr>
        <p:spPr>
          <a:xfrm>
            <a:off x="2209800" y="800100"/>
            <a:ext cx="7772400" cy="762000"/>
          </a:xfrm>
        </p:spPr>
        <p:txBody>
          <a:bodyPr/>
          <a:lstStyle/>
          <a:p>
            <a:pPr eaLnBrk="1" hangingPunct="1"/>
            <a:r>
              <a:rPr lang="en-US" altLang="en-US">
                <a:latin typeface="Aharoni" panose="02010803020104030203" pitchFamily="2" charset="-79"/>
                <a:cs typeface="Times New Roman" panose="02020603050405020304" pitchFamily="18" charset="0"/>
              </a:rPr>
              <a:t>Wrist Injuries:- </a:t>
            </a:r>
          </a:p>
        </p:txBody>
      </p:sp>
      <p:sp>
        <p:nvSpPr>
          <p:cNvPr id="25603" name="Rectangle 3">
            <a:extLst>
              <a:ext uri="{FF2B5EF4-FFF2-40B4-BE49-F238E27FC236}">
                <a16:creationId xmlns:a16="http://schemas.microsoft.com/office/drawing/2014/main" id="{E8D4C0F2-8EF4-43B4-A889-F50F3F95B262}"/>
              </a:ext>
            </a:extLst>
          </p:cNvPr>
          <p:cNvSpPr>
            <a:spLocks noGrp="1" noChangeArrowheads="1"/>
          </p:cNvSpPr>
          <p:nvPr>
            <p:ph idx="1"/>
          </p:nvPr>
        </p:nvSpPr>
        <p:spPr>
          <a:xfrm>
            <a:off x="1952625" y="1643062"/>
            <a:ext cx="8247831" cy="4378225"/>
          </a:xfrm>
        </p:spPr>
        <p:txBody>
          <a:bodyPr rtlCol="0">
            <a:normAutofit fontScale="92500" lnSpcReduction="10000"/>
          </a:bodyPr>
          <a:lstStyle/>
          <a:p>
            <a:pPr marL="0" indent="0" eaLnBrk="1" fontAlgn="auto" hangingPunct="1">
              <a:spcAft>
                <a:spcPts val="0"/>
              </a:spcAft>
              <a:buClr>
                <a:schemeClr val="tx1">
                  <a:lumMod val="85000"/>
                  <a:lumOff val="15000"/>
                </a:schemeClr>
              </a:buClr>
              <a:buFont typeface="Garamond" pitchFamily="18" charset="0"/>
              <a:buNone/>
              <a:defRPr/>
            </a:pPr>
            <a:r>
              <a:rPr lang="en-US" altLang="en-US" sz="3600" noProof="1">
                <a:solidFill>
                  <a:srgbClr val="FF0000"/>
                </a:solidFill>
              </a:rPr>
              <a:t>De quervian’s disease :- </a:t>
            </a:r>
          </a:p>
          <a:p>
            <a:pPr marL="182880" indent="-182880" eaLnBrk="1" fontAlgn="auto" hangingPunct="1">
              <a:spcAft>
                <a:spcPts val="0"/>
              </a:spcAft>
              <a:buClr>
                <a:schemeClr val="tx1">
                  <a:lumMod val="85000"/>
                  <a:lumOff val="15000"/>
                </a:schemeClr>
              </a:buClr>
              <a:defRPr/>
            </a:pPr>
            <a:r>
              <a:rPr lang="en-US" altLang="en-US" noProof="1"/>
              <a:t>(is painful inflammation of tendons on the thumb side of the wrist) </a:t>
            </a:r>
            <a:endParaRPr lang="en-US" altLang="en-US" sz="2600" noProof="1"/>
          </a:p>
          <a:p>
            <a:pPr lvl="1" indent="-182880" eaLnBrk="1" fontAlgn="auto" hangingPunct="1">
              <a:spcAft>
                <a:spcPts val="0"/>
              </a:spcAft>
              <a:buClr>
                <a:schemeClr val="tx1">
                  <a:lumMod val="85000"/>
                  <a:lumOff val="15000"/>
                </a:schemeClr>
              </a:buClr>
              <a:defRPr/>
            </a:pPr>
            <a:r>
              <a:rPr lang="en-US" altLang="en-US" sz="2600" noProof="1"/>
              <a:t>stenosing tenosynovitis of the </a:t>
            </a:r>
            <a:r>
              <a:rPr lang="en-US" altLang="en-US" sz="2600" noProof="1">
                <a:highlight>
                  <a:srgbClr val="FFFF00"/>
                </a:highlight>
              </a:rPr>
              <a:t>extensor pollicis brevis  </a:t>
            </a:r>
            <a:r>
              <a:rPr lang="en-US" altLang="en-US" sz="2600" noProof="1"/>
              <a:t>and </a:t>
            </a:r>
            <a:r>
              <a:rPr lang="en-US" altLang="en-US" sz="2600" noProof="1">
                <a:highlight>
                  <a:srgbClr val="FFFF00"/>
                </a:highlight>
              </a:rPr>
              <a:t>abductor pollicis longus</a:t>
            </a:r>
            <a:r>
              <a:rPr lang="en-US" altLang="en-US" sz="2600" noProof="1"/>
              <a:t>.( 1</a:t>
            </a:r>
            <a:r>
              <a:rPr lang="en-US" altLang="en-US" sz="2600" baseline="30000" noProof="1"/>
              <a:t>st</a:t>
            </a:r>
            <a:r>
              <a:rPr lang="en-US" altLang="en-US" sz="2600" noProof="1"/>
              <a:t> compartment of wrist)</a:t>
            </a:r>
          </a:p>
          <a:p>
            <a:pPr marL="182880" indent="-182880" eaLnBrk="1" fontAlgn="auto" hangingPunct="1">
              <a:spcAft>
                <a:spcPts val="0"/>
              </a:spcAft>
              <a:buClr>
                <a:schemeClr val="tx1">
                  <a:lumMod val="85000"/>
                  <a:lumOff val="15000"/>
                </a:schemeClr>
              </a:buClr>
              <a:defRPr/>
            </a:pPr>
            <a:r>
              <a:rPr lang="en-US" altLang="en-US" sz="2600" noProof="1"/>
              <a:t>Causes :- </a:t>
            </a:r>
          </a:p>
          <a:p>
            <a:pPr marL="0" indent="0" eaLnBrk="1" fontAlgn="auto" hangingPunct="1">
              <a:spcAft>
                <a:spcPts val="0"/>
              </a:spcAft>
              <a:buClr>
                <a:schemeClr val="tx1">
                  <a:lumMod val="85000"/>
                  <a:lumOff val="15000"/>
                </a:schemeClr>
              </a:buClr>
              <a:buFont typeface="Garamond" pitchFamily="18" charset="0"/>
              <a:buNone/>
              <a:defRPr/>
            </a:pPr>
            <a:r>
              <a:rPr lang="en-US" altLang="en-US" sz="2600" noProof="1"/>
              <a:t>- idiopathic</a:t>
            </a:r>
          </a:p>
          <a:p>
            <a:pPr marL="0" indent="0" eaLnBrk="1" fontAlgn="auto" hangingPunct="1">
              <a:spcAft>
                <a:spcPts val="0"/>
              </a:spcAft>
              <a:buClr>
                <a:schemeClr val="tx1">
                  <a:lumMod val="85000"/>
                  <a:lumOff val="15000"/>
                </a:schemeClr>
              </a:buClr>
              <a:buFont typeface="Garamond" pitchFamily="18" charset="0"/>
              <a:buNone/>
              <a:defRPr/>
            </a:pPr>
            <a:r>
              <a:rPr lang="en-US" altLang="en-US" sz="2600" noProof="1"/>
              <a:t>- overuse</a:t>
            </a:r>
          </a:p>
          <a:p>
            <a:pPr marL="0" indent="0" eaLnBrk="1" fontAlgn="auto" hangingPunct="1">
              <a:spcAft>
                <a:spcPts val="0"/>
              </a:spcAft>
              <a:buClr>
                <a:schemeClr val="tx1">
                  <a:lumMod val="85000"/>
                  <a:lumOff val="15000"/>
                </a:schemeClr>
              </a:buClr>
              <a:buFont typeface="Garamond" pitchFamily="18" charset="0"/>
              <a:buNone/>
              <a:defRPr/>
            </a:pPr>
            <a:r>
              <a:rPr lang="en-US" altLang="en-US" sz="2600" noProof="1"/>
              <a:t>- post-traumatic</a:t>
            </a:r>
          </a:p>
          <a:p>
            <a:pPr marL="0" indent="0" eaLnBrk="1" fontAlgn="auto" hangingPunct="1">
              <a:spcAft>
                <a:spcPts val="0"/>
              </a:spcAft>
              <a:buClr>
                <a:schemeClr val="tx1">
                  <a:lumMod val="85000"/>
                  <a:lumOff val="15000"/>
                </a:schemeClr>
              </a:buClr>
              <a:buFont typeface="Garamond" pitchFamily="18" charset="0"/>
              <a:buNone/>
              <a:defRPr/>
            </a:pPr>
            <a:r>
              <a:rPr lang="en-US" altLang="en-US" sz="2600" noProof="1"/>
              <a:t>- postpartum</a:t>
            </a:r>
          </a:p>
          <a:p>
            <a:pPr marL="182880" indent="-182880" eaLnBrk="1" fontAlgn="auto" hangingPunct="1">
              <a:spcAft>
                <a:spcPts val="0"/>
              </a:spcAft>
              <a:buClr>
                <a:schemeClr val="tx1">
                  <a:lumMod val="85000"/>
                  <a:lumOff val="15000"/>
                </a:schemeClr>
              </a:buClr>
              <a:defRPr/>
            </a:pPr>
            <a:endParaRPr lang="en-US" altLang="en-US" noProof="1"/>
          </a:p>
        </p:txBody>
      </p:sp>
      <p:sp>
        <p:nvSpPr>
          <p:cNvPr id="81924" name="AutoShape 8" descr="http://img.orthobullets.com/Hand/Tendon%20injuries/De%20Quervain's%20Tenosynovitis/Images/Hand%20University%20Illustration.jpg">
            <a:extLst>
              <a:ext uri="{FF2B5EF4-FFF2-40B4-BE49-F238E27FC236}">
                <a16:creationId xmlns:a16="http://schemas.microsoft.com/office/drawing/2014/main" id="{A0954E84-7F04-4912-B6F0-D45879C33253}"/>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1925" name="AutoShape 10" descr="http://img.orthobullets.com/Hand/Tendon%20injuries/De%20Quervain's%20Tenosynovitis/Images/Hand%20University%20Illustration.jpg">
            <a:extLst>
              <a:ext uri="{FF2B5EF4-FFF2-40B4-BE49-F238E27FC236}">
                <a16:creationId xmlns:a16="http://schemas.microsoft.com/office/drawing/2014/main" id="{5D812DD2-D407-4A3B-A956-5792DCE0960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1926" name="Picture 4">
            <a:extLst>
              <a:ext uri="{FF2B5EF4-FFF2-40B4-BE49-F238E27FC236}">
                <a16:creationId xmlns:a16="http://schemas.microsoft.com/office/drawing/2014/main" id="{B2028A0D-EFD1-40FE-ABB0-C63C8397F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3571875"/>
            <a:ext cx="415766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B2EE08F9-B5F4-43C9-B8FE-8E8987556BFE}"/>
              </a:ext>
            </a:extLst>
          </p:cNvPr>
          <p:cNvSpPr>
            <a:spLocks noGrp="1" noChangeArrowheads="1"/>
          </p:cNvSpPr>
          <p:nvPr>
            <p:ph type="title"/>
          </p:nvPr>
        </p:nvSpPr>
        <p:spPr>
          <a:xfrm>
            <a:off x="3238500" y="571500"/>
            <a:ext cx="5410200" cy="457200"/>
          </a:xfrm>
        </p:spPr>
        <p:txBody>
          <a:bodyPr/>
          <a:lstStyle/>
          <a:p>
            <a:pPr eaLnBrk="1" hangingPunct="1"/>
            <a:r>
              <a:rPr lang="en-US" altLang="en-US" sz="4000" i="1">
                <a:solidFill>
                  <a:srgbClr val="262626"/>
                </a:solidFill>
                <a:latin typeface="Arial" panose="020B0604020202020204" pitchFamily="34" charset="0"/>
                <a:cs typeface="Times New Roman" panose="02020603050405020304" pitchFamily="18" charset="0"/>
              </a:rPr>
              <a:t>Clinical features </a:t>
            </a:r>
            <a:endParaRPr lang="en-US" altLang="en-US" sz="4000">
              <a:solidFill>
                <a:srgbClr val="262626"/>
              </a:solidFill>
              <a:cs typeface="Times New Roman" panose="02020603050405020304" pitchFamily="18" charset="0"/>
            </a:endParaRPr>
          </a:p>
        </p:txBody>
      </p:sp>
      <p:sp>
        <p:nvSpPr>
          <p:cNvPr id="83971" name="Content Placeholder 2">
            <a:extLst>
              <a:ext uri="{FF2B5EF4-FFF2-40B4-BE49-F238E27FC236}">
                <a16:creationId xmlns:a16="http://schemas.microsoft.com/office/drawing/2014/main" id="{76E1282D-BF78-4CB6-A7D9-8551F42AB402}"/>
              </a:ext>
            </a:extLst>
          </p:cNvPr>
          <p:cNvSpPr>
            <a:spLocks noGrp="1" noChangeArrowheads="1"/>
          </p:cNvSpPr>
          <p:nvPr>
            <p:ph idx="1"/>
          </p:nvPr>
        </p:nvSpPr>
        <p:spPr>
          <a:xfrm>
            <a:off x="5310188" y="1857375"/>
            <a:ext cx="4572000" cy="4352925"/>
          </a:xfrm>
        </p:spPr>
        <p:txBody>
          <a:bodyPr/>
          <a:lstStyle/>
          <a:p>
            <a:pPr eaLnBrk="1" hangingPunct="1"/>
            <a:r>
              <a:rPr lang="en-US" altLang="en-US" sz="2400" i="1">
                <a:cs typeface="Arial" panose="020B0604020202020204" pitchFamily="34" charset="0"/>
              </a:rPr>
              <a:t>a woman aged </a:t>
            </a:r>
            <a:r>
              <a:rPr lang="en-US" altLang="en-US" sz="2400">
                <a:solidFill>
                  <a:srgbClr val="FF0000"/>
                </a:solidFill>
                <a:cs typeface="Arial" panose="020B0604020202020204" pitchFamily="34" charset="0"/>
              </a:rPr>
              <a:t>40–50</a:t>
            </a:r>
            <a:r>
              <a:rPr lang="en-US" altLang="en-US" sz="2400">
                <a:cs typeface="Arial" panose="020B0604020202020204" pitchFamily="34" charset="0"/>
              </a:rPr>
              <a:t>, who complains of</a:t>
            </a:r>
            <a:r>
              <a:rPr lang="en-US" altLang="en-US" sz="2400">
                <a:solidFill>
                  <a:srgbClr val="FF0000"/>
                </a:solidFill>
                <a:cs typeface="Arial" panose="020B0604020202020204" pitchFamily="34" charset="0"/>
              </a:rPr>
              <a:t> pain </a:t>
            </a:r>
            <a:r>
              <a:rPr lang="en-US" altLang="en-US" sz="2400">
                <a:cs typeface="Arial" panose="020B0604020202020204" pitchFamily="34" charset="0"/>
              </a:rPr>
              <a:t>on the radial side of the wrist.</a:t>
            </a:r>
          </a:p>
          <a:p>
            <a:pPr eaLnBrk="1" hangingPunct="1"/>
            <a:r>
              <a:rPr lang="en-US" altLang="en-US" sz="2400">
                <a:cs typeface="Arial" panose="020B0604020202020204" pitchFamily="34" charset="0"/>
              </a:rPr>
              <a:t> Sometimes there is a </a:t>
            </a:r>
            <a:r>
              <a:rPr lang="en-US" altLang="en-US" sz="2400">
                <a:solidFill>
                  <a:srgbClr val="FF0000"/>
                </a:solidFill>
                <a:cs typeface="Arial" panose="020B0604020202020204" pitchFamily="34" charset="0"/>
              </a:rPr>
              <a:t>visible swelling</a:t>
            </a:r>
            <a:r>
              <a:rPr lang="en-US" altLang="en-US" sz="2400">
                <a:solidFill>
                  <a:schemeClr val="accent2"/>
                </a:solidFill>
                <a:cs typeface="Arial" panose="020B0604020202020204" pitchFamily="34" charset="0"/>
              </a:rPr>
              <a:t> </a:t>
            </a:r>
            <a:r>
              <a:rPr lang="en-US" altLang="en-US" sz="2400">
                <a:cs typeface="Arial" panose="020B0604020202020204" pitchFamily="34" charset="0"/>
              </a:rPr>
              <a:t>over the radius</a:t>
            </a:r>
          </a:p>
          <a:p>
            <a:pPr eaLnBrk="1" hangingPunct="1"/>
            <a:r>
              <a:rPr lang="en-US" altLang="en-US" sz="2400">
                <a:solidFill>
                  <a:srgbClr val="FF0000"/>
                </a:solidFill>
                <a:cs typeface="Arial" panose="020B0604020202020204" pitchFamily="34" charset="0"/>
              </a:rPr>
              <a:t>styloid and the tendon </a:t>
            </a:r>
            <a:r>
              <a:rPr lang="en-US" altLang="en-US" sz="2400">
                <a:cs typeface="Arial" panose="020B0604020202020204" pitchFamily="34" charset="0"/>
              </a:rPr>
              <a:t>sheath feels </a:t>
            </a:r>
            <a:r>
              <a:rPr lang="en-US" altLang="en-US" sz="2400">
                <a:solidFill>
                  <a:srgbClr val="FF0000"/>
                </a:solidFill>
                <a:cs typeface="Arial" panose="020B0604020202020204" pitchFamily="34" charset="0"/>
              </a:rPr>
              <a:t>thick and hard</a:t>
            </a:r>
            <a:r>
              <a:rPr lang="en-US" altLang="en-US" sz="2400">
                <a:cs typeface="Arial" panose="020B0604020202020204" pitchFamily="34" charset="0"/>
              </a:rPr>
              <a:t>.</a:t>
            </a:r>
          </a:p>
          <a:p>
            <a:pPr eaLnBrk="1" hangingPunct="1"/>
            <a:r>
              <a:rPr lang="en-US" altLang="en-US" sz="2400">
                <a:solidFill>
                  <a:srgbClr val="FF0000"/>
                </a:solidFill>
                <a:cs typeface="Arial" panose="020B0604020202020204" pitchFamily="34" charset="0"/>
              </a:rPr>
              <a:t>Tenderness</a:t>
            </a:r>
            <a:r>
              <a:rPr lang="en-US" altLang="en-US" sz="2400">
                <a:cs typeface="Arial" panose="020B0604020202020204" pitchFamily="34" charset="0"/>
              </a:rPr>
              <a:t> is most acute at the very tip of the radial styloid</a:t>
            </a:r>
          </a:p>
        </p:txBody>
      </p:sp>
      <p:pic>
        <p:nvPicPr>
          <p:cNvPr id="32772" name="Picture 5">
            <a:extLst>
              <a:ext uri="{FF2B5EF4-FFF2-40B4-BE49-F238E27FC236}">
                <a16:creationId xmlns:a16="http://schemas.microsoft.com/office/drawing/2014/main" id="{01D3334B-653E-4474-8128-0A0BD39E1CBF}"/>
              </a:ext>
            </a:extLst>
          </p:cNvPr>
          <p:cNvPicPr>
            <a:picLocks noChangeAspect="1"/>
          </p:cNvPicPr>
          <p:nvPr/>
        </p:nvPicPr>
        <p:blipFill>
          <a:blip r:embed="rId2" cstate="print"/>
          <a:srcRect/>
          <a:stretch>
            <a:fillRect/>
          </a:stretch>
        </p:blipFill>
        <p:spPr bwMode="auto">
          <a:xfrm>
            <a:off x="1952596" y="1700808"/>
            <a:ext cx="2991276" cy="4585692"/>
          </a:xfrm>
          <a:prstGeom prst="rect">
            <a:avLst/>
          </a:prstGeom>
          <a:ln>
            <a:noFill/>
          </a:ln>
          <a:effectLst>
            <a:softEdge rad="112500"/>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D84AA3-8162-4EEE-B003-7D71E5A5D9F0}"/>
              </a:ext>
            </a:extLst>
          </p:cNvPr>
          <p:cNvSpPr>
            <a:spLocks noGrp="1"/>
          </p:cNvSpPr>
          <p:nvPr>
            <p:ph type="title"/>
          </p:nvPr>
        </p:nvSpPr>
        <p:spPr/>
        <p:txBody>
          <a:bodyPr/>
          <a:lstStyle/>
          <a:p>
            <a:pPr algn="l">
              <a:defRPr/>
            </a:pPr>
            <a:r>
              <a:rPr lang="en-US" sz="4800" b="1" noProof="1">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Thenar Muscles</a:t>
            </a:r>
          </a:p>
        </p:txBody>
      </p:sp>
      <p:sp>
        <p:nvSpPr>
          <p:cNvPr id="17411" name="عنصر نائب للمحتوى 2">
            <a:extLst>
              <a:ext uri="{FF2B5EF4-FFF2-40B4-BE49-F238E27FC236}">
                <a16:creationId xmlns:a16="http://schemas.microsoft.com/office/drawing/2014/main" id="{3182A1DD-9597-4FE6-A84E-2FC131266ACF}"/>
              </a:ext>
            </a:extLst>
          </p:cNvPr>
          <p:cNvSpPr>
            <a:spLocks noGrp="1" noChangeArrowheads="1"/>
          </p:cNvSpPr>
          <p:nvPr>
            <p:ph idx="1"/>
          </p:nvPr>
        </p:nvSpPr>
        <p:spPr/>
        <p:txBody>
          <a:bodyPr/>
          <a:lstStyle/>
          <a:p>
            <a:endParaRPr lang="en-US" altLang="zh-CN">
              <a:cs typeface="Arial" panose="020B0604020202020204" pitchFamily="34" charset="0"/>
            </a:endParaRPr>
          </a:p>
        </p:txBody>
      </p:sp>
      <p:pic>
        <p:nvPicPr>
          <p:cNvPr id="17412" name="Picture 2" descr="http://upload.orthobullets.com/topic/10041/images/opponens-pollicis.jpg">
            <a:extLst>
              <a:ext uri="{FF2B5EF4-FFF2-40B4-BE49-F238E27FC236}">
                <a16:creationId xmlns:a16="http://schemas.microsoft.com/office/drawing/2014/main" id="{7761D442-F943-427E-B622-C136214E3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063" y="1214438"/>
            <a:ext cx="2928937"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http://upload.orthobullets.com/topic/10042/images/abductor-pollicis-brevis.jpg">
            <a:extLst>
              <a:ext uri="{FF2B5EF4-FFF2-40B4-BE49-F238E27FC236}">
                <a16:creationId xmlns:a16="http://schemas.microsoft.com/office/drawing/2014/main" id="{E3EF4288-4C6F-470D-BB70-191A15948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1357313"/>
            <a:ext cx="32861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ستطيل 5">
            <a:extLst>
              <a:ext uri="{FF2B5EF4-FFF2-40B4-BE49-F238E27FC236}">
                <a16:creationId xmlns:a16="http://schemas.microsoft.com/office/drawing/2014/main" id="{2F88878F-D43F-464E-826F-E65E86CEBFEA}"/>
              </a:ext>
            </a:extLst>
          </p:cNvPr>
          <p:cNvSpPr/>
          <p:nvPr/>
        </p:nvSpPr>
        <p:spPr>
          <a:xfrm>
            <a:off x="7381875" y="4143375"/>
            <a:ext cx="714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pic>
        <p:nvPicPr>
          <p:cNvPr id="17415" name="Picture 2" descr="http://upload.orthobullets.com/topic/10044/images/adductor-pollicis.jpg">
            <a:extLst>
              <a:ext uri="{FF2B5EF4-FFF2-40B4-BE49-F238E27FC236}">
                <a16:creationId xmlns:a16="http://schemas.microsoft.com/office/drawing/2014/main" id="{F08024DD-BB4D-4E4A-AC42-44780544D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85875"/>
            <a:ext cx="31432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مستطيل 7">
            <a:extLst>
              <a:ext uri="{FF2B5EF4-FFF2-40B4-BE49-F238E27FC236}">
                <a16:creationId xmlns:a16="http://schemas.microsoft.com/office/drawing/2014/main" id="{38F2A0EB-8EBA-48A0-96D0-1D69BC616B70}"/>
              </a:ext>
            </a:extLst>
          </p:cNvPr>
          <p:cNvSpPr/>
          <p:nvPr/>
        </p:nvSpPr>
        <p:spPr>
          <a:xfrm>
            <a:off x="7310438" y="3857625"/>
            <a:ext cx="714375" cy="1285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 name="مستطيل 8">
            <a:extLst>
              <a:ext uri="{FF2B5EF4-FFF2-40B4-BE49-F238E27FC236}">
                <a16:creationId xmlns:a16="http://schemas.microsoft.com/office/drawing/2014/main" id="{E799D372-7A3E-4E70-9A59-24A3569254BF}"/>
              </a:ext>
            </a:extLst>
          </p:cNvPr>
          <p:cNvSpPr/>
          <p:nvPr/>
        </p:nvSpPr>
        <p:spPr>
          <a:xfrm>
            <a:off x="7381875" y="5286375"/>
            <a:ext cx="642938" cy="714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 name="مستطيل 9">
            <a:extLst>
              <a:ext uri="{FF2B5EF4-FFF2-40B4-BE49-F238E27FC236}">
                <a16:creationId xmlns:a16="http://schemas.microsoft.com/office/drawing/2014/main" id="{AF80A062-81D3-4ABE-845E-0EFF58AA24F1}"/>
              </a:ext>
            </a:extLst>
          </p:cNvPr>
          <p:cNvSpPr/>
          <p:nvPr/>
        </p:nvSpPr>
        <p:spPr>
          <a:xfrm>
            <a:off x="4524375" y="4500563"/>
            <a:ext cx="571500" cy="642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cxnSp>
        <p:nvCxnSpPr>
          <p:cNvPr id="12" name="رابط كسهم مستقيم 11">
            <a:extLst>
              <a:ext uri="{FF2B5EF4-FFF2-40B4-BE49-F238E27FC236}">
                <a16:creationId xmlns:a16="http://schemas.microsoft.com/office/drawing/2014/main" id="{FE6E93AA-801E-4A88-BDA9-EF9C28BD33B2}"/>
              </a:ext>
            </a:extLst>
          </p:cNvPr>
          <p:cNvCxnSpPr/>
          <p:nvPr/>
        </p:nvCxnSpPr>
        <p:spPr>
          <a:xfrm rot="16200000" flipV="1">
            <a:off x="2631282" y="4964906"/>
            <a:ext cx="2071688" cy="1428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20" name="مربع نص 12">
            <a:extLst>
              <a:ext uri="{FF2B5EF4-FFF2-40B4-BE49-F238E27FC236}">
                <a16:creationId xmlns:a16="http://schemas.microsoft.com/office/drawing/2014/main" id="{DE441B9D-EA85-456D-AC03-038692A58638}"/>
              </a:ext>
            </a:extLst>
          </p:cNvPr>
          <p:cNvSpPr txBox="1">
            <a:spLocks noChangeArrowheads="1"/>
          </p:cNvSpPr>
          <p:nvPr/>
        </p:nvSpPr>
        <p:spPr bwMode="auto">
          <a:xfrm>
            <a:off x="1524000" y="6072188"/>
            <a:ext cx="2786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b="1"/>
              <a:t>Adductor pollicis</a:t>
            </a:r>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E8BDAC35-4474-41AE-9707-0552CF1638C4}"/>
              </a:ext>
            </a:extLst>
          </p:cNvPr>
          <p:cNvSpPr>
            <a:spLocks noGrp="1" noChangeArrowheads="1"/>
          </p:cNvSpPr>
          <p:nvPr>
            <p:ph type="title"/>
          </p:nvPr>
        </p:nvSpPr>
        <p:spPr/>
        <p:txBody>
          <a:bodyPr/>
          <a:lstStyle/>
          <a:p>
            <a:pPr eaLnBrk="1" hangingPunct="1"/>
            <a:endParaRPr lang="en-US" altLang="ar-JO"/>
          </a:p>
        </p:txBody>
      </p:sp>
      <p:pic>
        <p:nvPicPr>
          <p:cNvPr id="84995" name="Content Placeholder 5">
            <a:extLst>
              <a:ext uri="{FF2B5EF4-FFF2-40B4-BE49-F238E27FC236}">
                <a16:creationId xmlns:a16="http://schemas.microsoft.com/office/drawing/2014/main" id="{7A4A5B1C-EE7D-4EDF-98E2-7256238957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5675" y="476250"/>
            <a:ext cx="2852738" cy="2232025"/>
          </a:xfrm>
        </p:spPr>
      </p:pic>
      <p:sp>
        <p:nvSpPr>
          <p:cNvPr id="84996" name="AutoShape 2">
            <a:extLst>
              <a:ext uri="{FF2B5EF4-FFF2-40B4-BE49-F238E27FC236}">
                <a16:creationId xmlns:a16="http://schemas.microsoft.com/office/drawing/2014/main" id="{B209A9B9-0ADB-4A27-A155-C92ED8A53F3B}"/>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en-US" altLang="ar-JO"/>
          </a:p>
        </p:txBody>
      </p:sp>
      <p:pic>
        <p:nvPicPr>
          <p:cNvPr id="84997" name="Picture 4">
            <a:extLst>
              <a:ext uri="{FF2B5EF4-FFF2-40B4-BE49-F238E27FC236}">
                <a16:creationId xmlns:a16="http://schemas.microsoft.com/office/drawing/2014/main" id="{9723BA99-553D-433E-9F13-94DD4EFBE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03200"/>
            <a:ext cx="31146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a:extLst>
              <a:ext uri="{FF2B5EF4-FFF2-40B4-BE49-F238E27FC236}">
                <a16:creationId xmlns:a16="http://schemas.microsoft.com/office/drawing/2014/main" id="{9A4990AA-A1A8-4386-BF88-61EBC47A0CB8}"/>
              </a:ext>
            </a:extLst>
          </p:cNvPr>
          <p:cNvSpPr>
            <a:spLocks noChangeArrowheads="1"/>
          </p:cNvSpPr>
          <p:nvPr/>
        </p:nvSpPr>
        <p:spPr bwMode="auto">
          <a:xfrm>
            <a:off x="3957638" y="3724275"/>
            <a:ext cx="4224337" cy="1570038"/>
          </a:xfrm>
          <a:prstGeom prst="rect">
            <a:avLst/>
          </a:prstGeom>
          <a:noFill/>
          <a:ln w="9525">
            <a:solidFill>
              <a:schemeClr val="accent2"/>
            </a:solidFill>
            <a:miter lim="800000"/>
          </a:ln>
        </p:spPr>
        <p:txBody>
          <a:bodyPr>
            <a:spAutoFit/>
          </a:bodyPr>
          <a:lstStyle>
            <a:lvl1pPr marL="342900" indent="-342900">
              <a:spcBef>
                <a:spcPct val="20000"/>
              </a:spcBef>
              <a:buChar char="•"/>
              <a:defRPr sz="2800">
                <a:solidFill>
                  <a:schemeClr val="tx1"/>
                </a:solidFill>
                <a:latin typeface="Arial" panose="020B0604020202020204" pitchFamily="34" charset="0"/>
                <a:cs typeface="Arial" panose="020B0604020202020204" pitchFamily="34" charset="0"/>
              </a:defRPr>
            </a:lvl1pPr>
            <a:lvl2pPr>
              <a:spcBef>
                <a:spcPct val="20000"/>
              </a:spcBef>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1" eaLnBrk="1" fontAlgn="auto" hangingPunct="1">
              <a:spcBef>
                <a:spcPct val="0"/>
              </a:spcBef>
              <a:spcAft>
                <a:spcPts val="0"/>
              </a:spcAft>
              <a:buFontTx/>
              <a:buNone/>
              <a:defRPr/>
            </a:pPr>
            <a:r>
              <a:rPr lang="en-US" altLang="ar-JO" dirty="0">
                <a:solidFill>
                  <a:schemeClr val="tx1">
                    <a:lumMod val="95000"/>
                    <a:lumOff val="5000"/>
                  </a:schemeClr>
                </a:solidFill>
              </a:rPr>
              <a:t>Special Test: = Finkelstein’s test</a:t>
            </a:r>
          </a:p>
          <a:p>
            <a:pPr lvl="1" eaLnBrk="1" fontAlgn="auto" hangingPunct="1">
              <a:spcBef>
                <a:spcPct val="0"/>
              </a:spcBef>
              <a:spcAft>
                <a:spcPts val="0"/>
              </a:spcAft>
              <a:buFontTx/>
              <a:buNone/>
              <a:defRPr/>
            </a:pPr>
            <a:r>
              <a:rPr lang="en-US" altLang="ar-JO" dirty="0">
                <a:solidFill>
                  <a:schemeClr val="tx1">
                    <a:lumMod val="95000"/>
                    <a:lumOff val="5000"/>
                  </a:schemeClr>
                </a:solidFill>
              </a:rPr>
              <a:t>                                   hitch-hiker’s sign </a:t>
            </a:r>
          </a:p>
        </p:txBody>
      </p:sp>
      <p:pic>
        <p:nvPicPr>
          <p:cNvPr id="84999" name="Content Placeholder 4">
            <a:extLst>
              <a:ext uri="{FF2B5EF4-FFF2-40B4-BE49-F238E27FC236}">
                <a16:creationId xmlns:a16="http://schemas.microsoft.com/office/drawing/2014/main" id="{68E248C8-A5FF-4060-AEBA-555FB269F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6163" y="0"/>
            <a:ext cx="3525837"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2">
            <a:extLst>
              <a:ext uri="{FF2B5EF4-FFF2-40B4-BE49-F238E27FC236}">
                <a16:creationId xmlns:a16="http://schemas.microsoft.com/office/drawing/2014/main" id="{567A7325-1F5E-4236-A324-8A3136026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150" y="4348163"/>
            <a:ext cx="38798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535DB8F-A3B3-44B6-B5EC-8A2CD1F33A9E}"/>
              </a:ext>
            </a:extLst>
          </p:cNvPr>
          <p:cNvSpPr>
            <a:spLocks noGrp="1" noChangeArrowheads="1"/>
          </p:cNvSpPr>
          <p:nvPr>
            <p:ph type="title"/>
          </p:nvPr>
        </p:nvSpPr>
        <p:spPr/>
        <p:txBody>
          <a:bodyPr/>
          <a:lstStyle/>
          <a:p>
            <a:pPr eaLnBrk="1" hangingPunct="1"/>
            <a:r>
              <a:rPr lang="en-US" altLang="en-US">
                <a:cs typeface="Times New Roman" panose="02020603050405020304" pitchFamily="18" charset="0"/>
              </a:rPr>
              <a:t>Treatment</a:t>
            </a:r>
          </a:p>
        </p:txBody>
      </p:sp>
      <p:sp>
        <p:nvSpPr>
          <p:cNvPr id="86019" name="Content Placeholder 2">
            <a:extLst>
              <a:ext uri="{FF2B5EF4-FFF2-40B4-BE49-F238E27FC236}">
                <a16:creationId xmlns:a16="http://schemas.microsoft.com/office/drawing/2014/main" id="{2ADED094-15A7-4061-9056-828CCC48CE34}"/>
              </a:ext>
            </a:extLst>
          </p:cNvPr>
          <p:cNvSpPr>
            <a:spLocks noGrp="1" noChangeArrowheads="1"/>
          </p:cNvSpPr>
          <p:nvPr>
            <p:ph idx="1"/>
          </p:nvPr>
        </p:nvSpPr>
        <p:spPr>
          <a:xfrm>
            <a:off x="2208213" y="2060575"/>
            <a:ext cx="4318000" cy="4281488"/>
          </a:xfrm>
        </p:spPr>
        <p:txBody>
          <a:bodyPr/>
          <a:lstStyle/>
          <a:p>
            <a:pPr eaLnBrk="1" hangingPunct="1"/>
            <a:r>
              <a:rPr lang="en-US" altLang="en-US" sz="2400">
                <a:cs typeface="Arial" panose="020B0604020202020204" pitchFamily="34" charset="0"/>
              </a:rPr>
              <a:t>Rest and NSAID</a:t>
            </a:r>
          </a:p>
          <a:p>
            <a:pPr eaLnBrk="1" hangingPunct="1"/>
            <a:r>
              <a:rPr lang="en-US" altLang="en-US" sz="2400">
                <a:cs typeface="Arial" panose="020B0604020202020204" pitchFamily="34" charset="0"/>
              </a:rPr>
              <a:t>Corticosteroid  injection</a:t>
            </a:r>
          </a:p>
          <a:p>
            <a:pPr eaLnBrk="1" hangingPunct="1"/>
            <a:r>
              <a:rPr lang="en-US" altLang="en-US" sz="2400">
                <a:cs typeface="Arial" panose="020B0604020202020204" pitchFamily="34" charset="0"/>
              </a:rPr>
              <a:t>Resistant cases need an </a:t>
            </a:r>
            <a:r>
              <a:rPr lang="en-US" altLang="en-US" sz="2400">
                <a:solidFill>
                  <a:srgbClr val="FF0000"/>
                </a:solidFill>
                <a:cs typeface="Arial" panose="020B0604020202020204" pitchFamily="34" charset="0"/>
              </a:rPr>
              <a:t>operation</a:t>
            </a:r>
            <a:r>
              <a:rPr lang="en-US" altLang="en-US" sz="2400">
                <a:cs typeface="Arial" panose="020B0604020202020204" pitchFamily="34" charset="0"/>
              </a:rPr>
              <a:t>, which consists of slitting the thickened tendon sheath.</a:t>
            </a:r>
          </a:p>
          <a:p>
            <a:pPr eaLnBrk="1" hangingPunct="1"/>
            <a:endParaRPr lang="en-US" altLang="en-US" sz="2400">
              <a:cs typeface="Arial" panose="020B0604020202020204" pitchFamily="34" charset="0"/>
            </a:endParaRPr>
          </a:p>
        </p:txBody>
      </p:sp>
      <p:pic>
        <p:nvPicPr>
          <p:cNvPr id="86020" name="Picture 3" descr="0.jpg">
            <a:extLst>
              <a:ext uri="{FF2B5EF4-FFF2-40B4-BE49-F238E27FC236}">
                <a16:creationId xmlns:a16="http://schemas.microsoft.com/office/drawing/2014/main" id="{9429C922-FE26-4E57-8EAE-5CF8F2FA4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263" y="2276475"/>
            <a:ext cx="32464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CE1379AA-C5C0-489E-A3FA-6CF51B840157}"/>
              </a:ext>
            </a:extLst>
          </p:cNvPr>
          <p:cNvSpPr>
            <a:spLocks noGrp="1" noChangeArrowheads="1"/>
          </p:cNvSpPr>
          <p:nvPr>
            <p:ph type="title"/>
          </p:nvPr>
        </p:nvSpPr>
        <p:spPr>
          <a:xfrm>
            <a:off x="1992313" y="908050"/>
            <a:ext cx="8229600" cy="1143000"/>
          </a:xfrm>
        </p:spPr>
        <p:txBody>
          <a:bodyPr/>
          <a:lstStyle/>
          <a:p>
            <a:pPr eaLnBrk="1" hangingPunct="1"/>
            <a:r>
              <a:rPr lang="en-US" altLang="en-US">
                <a:solidFill>
                  <a:srgbClr val="262626"/>
                </a:solidFill>
                <a:latin typeface="Aharoni" panose="02010803020104030203" pitchFamily="2" charset="-79"/>
                <a:cs typeface="Times New Roman" panose="02020603050405020304" pitchFamily="18" charset="0"/>
              </a:rPr>
              <a:t>Tendon pathology</a:t>
            </a:r>
            <a:br>
              <a:rPr lang="en-US" altLang="en-US">
                <a:solidFill>
                  <a:srgbClr val="262626"/>
                </a:solidFill>
                <a:latin typeface="Monotype Corsiva" panose="03010101010201010101" pitchFamily="66" charset="0"/>
                <a:cs typeface="Times New Roman" panose="02020603050405020304" pitchFamily="18" charset="0"/>
              </a:rPr>
            </a:br>
            <a:endParaRPr lang="en-US" altLang="en-US">
              <a:solidFill>
                <a:srgbClr val="262626"/>
              </a:solidFill>
              <a:latin typeface="Monotype Corsiva" panose="03010101010201010101" pitchFamily="66" charset="0"/>
              <a:cs typeface="Times New Roman" panose="02020603050405020304" pitchFamily="18" charset="0"/>
            </a:endParaRPr>
          </a:p>
        </p:txBody>
      </p:sp>
      <p:sp>
        <p:nvSpPr>
          <p:cNvPr id="87043" name="Content Placeholder 2">
            <a:extLst>
              <a:ext uri="{FF2B5EF4-FFF2-40B4-BE49-F238E27FC236}">
                <a16:creationId xmlns:a16="http://schemas.microsoft.com/office/drawing/2014/main" id="{4ADCAE9C-D831-44AF-B135-86DDA22B1402}"/>
              </a:ext>
            </a:extLst>
          </p:cNvPr>
          <p:cNvSpPr>
            <a:spLocks noGrp="1" noChangeArrowheads="1"/>
          </p:cNvSpPr>
          <p:nvPr>
            <p:ph idx="1"/>
          </p:nvPr>
        </p:nvSpPr>
        <p:spPr>
          <a:xfrm>
            <a:off x="1992313" y="2065338"/>
            <a:ext cx="7848600" cy="4792662"/>
          </a:xfrm>
        </p:spPr>
        <p:txBody>
          <a:bodyPr/>
          <a:lstStyle/>
          <a:p>
            <a:pPr lvl="1" algn="ctr" eaLnBrk="1" hangingPunct="1">
              <a:lnSpc>
                <a:spcPct val="90000"/>
              </a:lnSpc>
            </a:pPr>
            <a:r>
              <a:rPr lang="en-US" altLang="en-US" sz="2200">
                <a:solidFill>
                  <a:srgbClr val="FF0000"/>
                </a:solidFill>
                <a:cs typeface="Arial" panose="020B0604020202020204" pitchFamily="34" charset="0"/>
              </a:rPr>
              <a:t>Trigger Finger/Thumb</a:t>
            </a:r>
          </a:p>
          <a:p>
            <a:pPr lvl="1" algn="ctr" eaLnBrk="1" hangingPunct="1">
              <a:lnSpc>
                <a:spcPct val="90000"/>
              </a:lnSpc>
            </a:pPr>
            <a:r>
              <a:rPr lang="en-US" altLang="en-US" sz="2200">
                <a:cs typeface="Arial" panose="020B0604020202020204" pitchFamily="34" charset="0"/>
              </a:rPr>
              <a:t>Mallet Finger</a:t>
            </a:r>
          </a:p>
          <a:p>
            <a:pPr lvl="1" algn="ctr" eaLnBrk="1" hangingPunct="1">
              <a:lnSpc>
                <a:spcPct val="90000"/>
              </a:lnSpc>
            </a:pPr>
            <a:r>
              <a:rPr lang="en-US" altLang="en-US" sz="2200">
                <a:cs typeface="Arial" panose="020B0604020202020204" pitchFamily="34" charset="0"/>
              </a:rPr>
              <a:t>Boutonniere Deformity</a:t>
            </a:r>
          </a:p>
          <a:p>
            <a:pPr lvl="1" algn="ctr" eaLnBrk="1" hangingPunct="1">
              <a:lnSpc>
                <a:spcPct val="90000"/>
              </a:lnSpc>
            </a:pPr>
            <a:r>
              <a:rPr lang="en-US" altLang="en-US" sz="2200">
                <a:cs typeface="Arial" panose="020B0604020202020204" pitchFamily="34" charset="0"/>
              </a:rPr>
              <a:t>Jersey Finger</a:t>
            </a:r>
          </a:p>
          <a:p>
            <a:pPr lvl="1" algn="ctr" eaLnBrk="1" hangingPunct="1">
              <a:lnSpc>
                <a:spcPct val="90000"/>
              </a:lnSpc>
            </a:pPr>
            <a:r>
              <a:rPr lang="en-US" altLang="en-US" sz="2200">
                <a:solidFill>
                  <a:srgbClr val="FF0000"/>
                </a:solidFill>
                <a:cs typeface="Arial" panose="020B0604020202020204" pitchFamily="34" charset="0"/>
              </a:rPr>
              <a:t>Dupuytren’s Contracture</a:t>
            </a:r>
          </a:p>
          <a:p>
            <a:pPr lvl="1" algn="ctr" eaLnBrk="1" hangingPunct="1">
              <a:lnSpc>
                <a:spcPct val="90000"/>
              </a:lnSpc>
            </a:pPr>
            <a:r>
              <a:rPr lang="en-US" altLang="en-US" sz="2200">
                <a:cs typeface="Arial" panose="020B0604020202020204" pitchFamily="34" charset="0"/>
              </a:rPr>
              <a:t>Swan Neck Deformity</a:t>
            </a:r>
          </a:p>
          <a:p>
            <a:pPr algn="ctr" eaLnBrk="1" hangingPunct="1"/>
            <a:endParaRPr lang="en-US" altLang="en-US">
              <a:cs typeface="Arial" panose="020B0604020202020204" pitchFamily="34" charset="0"/>
            </a:endParaRPr>
          </a:p>
        </p:txBody>
      </p:sp>
      <p:sp>
        <p:nvSpPr>
          <p:cNvPr id="87044" name="AutoShape 5" descr="data:image/jpeg;base64,/9j/4AAQSkZJRgABAQAAAQABAAD/2wCEAAkGBhASEBAUEBQPEBQQEA0PEA8PDw8PDw8PFBAVFBQQEhQXHCYeFxkjGRQUHy8gIycpLDgsFR4xNTAqNSYrLCkBCQoKDgwOGg8PGikkHCQsKSwpLCwsLCksKSwpKSwsKSwsLCwpKSkpKSksKSkpKSkpLCkpKSwpKSkpLCwsKSwsLP/AABEIALQA8AMBIgACEQEDEQH/xAAbAAABBQEBAAAAAAAAAAAAAAAFAAECAwQGB//EADoQAAIBAgQEAwcBBwMFAAAAAAABAgMRBAUhMRJBUXEiYYEGEzKRobHwwRUjUmJy0eFCgqIUFpKy8f/EABkBAAMBAQEAAAAAAAAAAAAAAAECAwAFBP/EACMRAAICAgICAwEBAQAAAAAAAAABAhEDIRIxIlEEE0FhFDL/2gAMAwEAAhEDEQA/APPoQHlSTVmTiiaiclyPbRzOLo8E2vl2KkGc4wLklJK7W/YCNNb6HRxT5xs8so0yaHKySkUFJCGTHCYVhCEYwhCFcxhmhmiVxrmMNYdIdQfR/I04HDuU0rPfnsK3SsZRbdB7K8PaC7ahSELFOGp6GqNM5Lbbs7S8UkiULFkIr8QypseKHQjJ8JRUiaUiEyiFMThqSLJwI2GFsplEzVYmxxM1cZAA2PdkwJKIXzOX1BriemC0c7M/KigRZKJFxHJHVRLYogiyJx2zoEkjJi8rhNbWfU2IRlJxdozSfZzGLyipDbxLyMTidq0ZsRl0J7q3mj1Q+VWpEZYfRyQ6Yah7MzlOyaUecnv6LmH8D7NUYJXjxPrPX6FpfIgutmh8acjiFInCm3sm+yZ6LTyymtoxX+1Ging49F6CP5PpFf8AJ7Z55RyivPaEu70QRw3snUfxyUfJK7+Z2scP0JrDiPPNlV8aC7OZoeytJbpy7s2QyinHaEV6IOOkMqBO5PtlVCK6QI/6RLZL5EJYfol8gy8OUTw4KGBcKbTNlGryZZKiQnRNxAXpJ7EOHroVwui1yTQTDOJFx9RcXr9x+3yGTB0VTRQy2ve2pljV1sxkIyyxlxfM1NmHGT0YUB9ADMJ3kY2i+vK7ZUz2R0jmTdsrkRLGithFOriTQPy/HN2U9H9ze6iRyJRcXTPfFpq0TsIqjiLu0U2wnhsulLfTyFpjxV9GOEbm7D5e3a4Sw+XJcjZHCWDxLRikY6OCS5F6oGuNAkqTHUS5idAUKYRnhyt0kOkCyiCSJxjroWe6LKdMyQGZ50iHAbeDUUqQwOjLGBCVLyNipDNIJtA90St00TrYxOVo3k1vbZeo15fw/UW0CnZTKkRjRNEZrnp3J+7M+g1sw1KFthopcwj7nqRWDQoWkDqtN8rPyYOrUk9Phf0Z0LwfQx4rAX5GUqEpAKNZq6fIxZhV0ZvxuElHXe23VAXMKnh7nox7ZDM+MQc2MxMY9ZyxNFdRFhFoxiypJxS115ahrKcNUqpOei2Te79CrJco94/eT2v4I8murOtw+Gsc/LkX/K7Ojgw6uQsDl0YpbBSjRXX7FNKkaYQXRHnovJF8KHZ+ZcoGN3j8PyNGHxalo9H0KRZki3gQnEXFyGnIYqhpy0KZPXQectGZo1hbKRRvi9B0UU6hZ7z/AAPZuJco8yXCRVbr9rCVYNi0ScLAzOMTwxUV8U3wr+4SqVdDmp1/eYprlTjb57sEnSBFWwhleEWkV0u+rDccIgTh7qV12CkMUDG0jTbfRTi8ui0wZS0fC+6fltYJV8U7A2UWmn/MUk0+hY3+l/CWwp6F0MG7QenjbSXZpavZb8/J7NGuhgfFKLbXBGbuotriiruNm0/zzRLYZTQPcGUVKIf/AGVG8Fxvxx4tIRuv3LqWfi02Sv68mZquWJOacm3G/hUFxaU1J6OVudtG+uugHFkfsRzOOwl0cVnWFcXoeqYvKI8UYqd5T4VBcEUnOVOMowk+LwtudvS/M4D2spRi5KEuNKyU+Hh4nzsrvS97diuK4yEySUoNHJsaxIax7jljWGaJXGZjHY5dUSirdFbsFKdY5PKsY+GPb6hijiTluNOjuwqStBuNc0UcQBqdfzLot77d9gUV+tNBj36M9a61WltbmWhV2ZtWpkb66L6GK4knzTsyydYGTlwyT5PRmbMc5jBO712SW9zWxKpm2vjbKWpVhaumoJw+I4leenNLdmmOK8n8jJMpGgzSqouVX/5yA8cYu1h/2xC/Cm5PotfqOjO2FniUN/1IMlOo14Va/Xcq4JLe4vI1BHE47hTflcAZBW461WXW36lOd15e7dn3TL/YeleMpdZv6JDZNQsnyp0dXhoO2ppRfQpGqnhiMWK5UDKkDFU3S/mX3R0M8MgVjcLqmuTX3RVSEc0whPCRjTg3L4lGXBZXV2038XK0teyNdLLnxVIqpLw1p0WrWc1BPxWUtbW23tdgypiHprJ8Pw+J+Ht03ewvf1Hq5zevF8cruVrXv1tz7j2vRJ212EVRk5W97VXC3Fy14VahOdl+8vtFrs2VvCS4J2q1OGN01a0H+64r2U9notFzXK9sSrT0tKeisrTlorWstemlujGnWn/FPe/xy7fbTtoC0ZRfswYvG1dHx1Lxd4vjldSta6100OK9pW2m9Xdttve7d7/c7PFROU9oKXgkbG/JDTS4OjkGNYnJETonIGsNYkIwCeVV7PhfW6/UOU6v3OThLXQKYfMeUtH15Hmy47do6ODMkuLOmw1TS76pLuF6UoyWnK69XzOZwuKTh5qSf03+gayqtbzueaXidCPmb6cNdOX36BGFPQroUv7+pomrEq3ZZAbOnLhtDSTfCnbZ9QfhPZ5acV5vduTvr1DOKjecfVm7C4caNvonNJOzHHIo2Wi23MtTAtbP56nRpcuwzwV9/oNxolzOBz2nONuHRt8OmzuFslyuyX/J9Wb8+y9cC68Ubd+JBLLMHZISbbqIydKyyjg1bqSqZembYUi+FPqMok3I5vGZDGSaaKPZfLPdKcVyqTt2ujramHXD8wTlVK931lN/USapUHlYUpUjQtOROlS0LPdjKJGTMGJlK2lgdjm+F23s/mGK9LQF4uFkzcQJ2YsLl05K8pSb8nZF88tfWf8A5MK4OkuFF06YaNYAk6kN7yXnui7iTV1qnzN1ejdMDSfu2/4Hv5PqjDJixJzGewvGXY6evLoc5nL0Y0VsZnEzRWXVt33ZQzoo47FcQwrhAYh1VGRCUDDm3DY1xflzR2mUVL2a8mefK51nstjE48LesXb0Z5fkQ1yR7/h5afFnfYCaXyLcRK4Lw+JL5V29Fu9DyXo6T07JUaPFNvpogpGDSK8JQ4V+bmlIrCNI88p2PQjc1xpj4akLH11CDfy7jMg3bBGMh7ysoraGr/q/PuFsNQSSMWXULay3bu+4UiiUVbspJ0qHVMupwIwjc0xhoPRGzFmdThpyfO2nfZfcy5Xh+GK7IfOKl+CPWav6a/oX4V6LQlLciqVRN8IkrEKcupaiqJsz1YAjNI+G/mvug5JAvNKfgf5zQsgQey/BLwo0OJnwr8K9DRYCHaKJxBWY4ZNMK1ZGLEK6GFOchU8Nv4bx+WwDzmpo+warw4ZTXXxHNZ9UsmNFbKSaUbOZm9/X7lUi1lcz3I45C4mIiwmMlx+RAsnGyRhxkEfZ+hN1brRRWvnfZAviOj9mJJuVusfsSzNqDL4EnkR0tClV5WYdy7D8OstX16eRlwj0QRpWZ4If06MpNml1G7Wt/g1YeN2YKdZcVvqglhy1knpG+nogPi6vvKtl8MH/AMjfjMSoQk+i+oMwKsrvd6vuyc3+Ggv0JUYo0JpmSNQsjMddGqzfSmjSpaA6nLU3X07BJtAXFu9f+lN+rf8Ag2UmDlO9Wp3t8kbIM867PS1o3U5l8JGOk/y5dGf4y6IyL2D81Xgl2/VGzjMuaSXA/T7oWa0JHUkPhoeFdi7gZmwstuhvRJFG6MlSJjrqwSqJA/HNWZRCnOZmvGvNNHF+01XVLqdfm834WuTX9jiPaSpepHs7/MtiXkTzSqFAlsqkWsqmes55G5Cch2xuEIaszJIuc1YosKxqGE0GfZeVpyXXhaAxry3Fe7qRlyvaXZiZY8otFcMuM0z0zCPRegRpS2AeExicU9P7hTD1TnxOo1YQpwSd+puozB1GqXLEJFESkRzfE3cIf7n2WxbRVkgIq/HWm+looLxrWSJXcrKcaSRfTh4r3NkGYoM0RZVCM10tza34WYISLatfwvsERoDYad5zfWcvuFqa05APLpp9Nbv5sNU5dDzRPRJ/hel+aDe9s199dCKn5fUg6j8/mXQnEvlV/EZMzr/upeVn9UPKehgzSv8Aupf0sz2ibVM04bGKwQpYvTc5LD4nREp5jw8/qTUWaVM6qpigbj8YrHPvOH599TPVxrkUSFcSWbYhcPqjhs3xanVbjsrLuFPafM/CoxerevY5bitsenHGtnkzSvxNFyubRD3xCUix5yUI3Za0U4aWrNEkJJ7KRWgfYclwjWKCkRErCsYwQyzOpUtH4o9Oh2OW53TkvDJdrnnth4ya207aEZYlLaLwzuOmepLMV+MjUzRWep5rHG1F/rl8x5Y6o95SfqL9L9lv9C9HaZTmV5y13nI62jV0R5Fl+OcJd9fU7PLPaFNKLfz5kJ4+LLQyqcf6djGrqaqTAWFxy7hCOPVvxGQzYUcl1Ka1fwy7MwyzFdTJisxVnrybCK3oowWNSin6O26DeHx8ev6M88y/N9ZL+af/ALMLxzJolwpj8kztY4hdSPv1fdHKUs76p/JsnHN7vRP5DJAs6etiFbcAZ3mHDTevxWil3KauZu2tkcxm+YSnNbqMdvNvmOlZNyOjw9dOKI1pQOfoZi0hVM1GSA2FauIXkDswzhRj+i5grFZo+QMq1HLfUpGHsnKfohiMRKcnJ8/oVXJtEGi6PM4kWRkyTIMItUTw71NrMNF+JG2bJy7GXRlsJxHQ4QEHEjYtsKxrNRUJk3Ei0NYCDESsMEAxbRxLX5Z+hSxjNWFNoLYbPJw2k/XUIUvaqpza+pzQ4n1xKLLI6n/unq2/JXBuZ+0tSacY3inu/wDV6Ai5XNmWOKZpZZMvw+NlF9fudBgs7VtWcsW02GUEwRyOJ2H7VhzaIVc/ittTl1ImpE/rSKfa2GZ5629U35XK62aRe8WCkyyEkbihecjasTxbXKcRKfp5FdKdnY2OzQr8Qp2D+IVy6tRXIzjp2axNkGO2RbGQrIsiyTIMcRiT1Nu6RgNOHraWYskBMrhMtTEIDMhDoQgDCsM0IQUBkGiLEIZAIsYQggJWGEIxhrEeEQjGH4ETjEQjGHsTQwgMKH5llhCFGMs6zL8PiJdRCGa0KmaZyKWIRNDkGQY4hkFkWRYhDisgxhCCIf/Z">
            <a:extLst>
              <a:ext uri="{FF2B5EF4-FFF2-40B4-BE49-F238E27FC236}">
                <a16:creationId xmlns:a16="http://schemas.microsoft.com/office/drawing/2014/main" id="{FF355544-4914-410D-8CE8-4E06B177353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7045" name="AutoShape 7" descr="data:image/jpeg;base64,/9j/4AAQSkZJRgABAQAAAQABAAD/2wCEAAkGBhASEBAUEBQPEBQQEA0PEA8PDw8PDw8PFBAVFBQQEhQXHCYeFxkjGRQUHy8gIycpLDgsFR4xNTAqNSYrLCkBCQoKDgwOGg8PGikkHCQsKSwpLCwsLCksKSwpKSwsKSwsLCwpKSkpKSksKSkpKSkpLCkpKSwpKSkpLCwsKSwsLP/AABEIALQA8AMBIgACEQEDEQH/xAAbAAABBQEBAAAAAAAAAAAAAAAFAAECAwQGB//EADoQAAIBAgQEAwcBBwMFAAAAAAABAgMRBAUhMRJBUXEiYYEGEzKRobHwwRUjUmJy0eFCgqIUFpKy8f/EABkBAAMBAQEAAAAAAAAAAAAAAAECAwAFBP/EACMRAAICAgICAwEBAQAAAAAAAAABAhEDIRIxIlEEE0FhFDL/2gAMAwEAAhEDEQA/APPoQHlSTVmTiiaiclyPbRzOLo8E2vl2KkGc4wLklJK7W/YCNNb6HRxT5xs8so0yaHKySkUFJCGTHCYVhCEYwhCFcxhmhmiVxrmMNYdIdQfR/I04HDuU0rPfnsK3SsZRbdB7K8PaC7ahSELFOGp6GqNM5Lbbs7S8UkiULFkIr8QypseKHQjJ8JRUiaUiEyiFMThqSLJwI2GFsplEzVYmxxM1cZAA2PdkwJKIXzOX1BriemC0c7M/KigRZKJFxHJHVRLYogiyJx2zoEkjJi8rhNbWfU2IRlJxdozSfZzGLyipDbxLyMTidq0ZsRl0J7q3mj1Q+VWpEZYfRyQ6Yah7MzlOyaUecnv6LmH8D7NUYJXjxPrPX6FpfIgutmh8acjiFInCm3sm+yZ6LTyymtoxX+1Ging49F6CP5PpFf8AJ7Z55RyivPaEu70QRw3snUfxyUfJK7+Z2scP0JrDiPPNlV8aC7OZoeytJbpy7s2QyinHaEV6IOOkMqBO5PtlVCK6QI/6RLZL5EJYfol8gy8OUTw4KGBcKbTNlGryZZKiQnRNxAXpJ7EOHroVwui1yTQTDOJFx9RcXr9x+3yGTB0VTRQy2ve2pljV1sxkIyyxlxfM1NmHGT0YUB9ADMJ3kY2i+vK7ZUz2R0jmTdsrkRLGithFOriTQPy/HN2U9H9ze6iRyJRcXTPfFpq0TsIqjiLu0U2wnhsulLfTyFpjxV9GOEbm7D5e3a4Sw+XJcjZHCWDxLRikY6OCS5F6oGuNAkqTHUS5idAUKYRnhyt0kOkCyiCSJxjroWe6LKdMyQGZ50iHAbeDUUqQwOjLGBCVLyNipDNIJtA90St00TrYxOVo3k1vbZeo15fw/UW0CnZTKkRjRNEZrnp3J+7M+g1sw1KFthopcwj7nqRWDQoWkDqtN8rPyYOrUk9Phf0Z0LwfQx4rAX5GUqEpAKNZq6fIxZhV0ZvxuElHXe23VAXMKnh7nox7ZDM+MQc2MxMY9ZyxNFdRFhFoxiypJxS115ahrKcNUqpOei2Te79CrJco94/eT2v4I8murOtw+Gsc/LkX/K7Ojgw6uQsDl0YpbBSjRXX7FNKkaYQXRHnovJF8KHZ+ZcoGN3j8PyNGHxalo9H0KRZki3gQnEXFyGnIYqhpy0KZPXQectGZo1hbKRRvi9B0UU6hZ7z/AAPZuJco8yXCRVbr9rCVYNi0ScLAzOMTwxUV8U3wr+4SqVdDmp1/eYprlTjb57sEnSBFWwhleEWkV0u+rDccIgTh7qV12CkMUDG0jTbfRTi8ui0wZS0fC+6fltYJV8U7A2UWmn/MUk0+hY3+l/CWwp6F0MG7QenjbSXZpavZb8/J7NGuhgfFKLbXBGbuotriiruNm0/zzRLYZTQPcGUVKIf/AGVG8Fxvxx4tIRuv3LqWfi02Sv68mZquWJOacm3G/hUFxaU1J6OVudtG+uugHFkfsRzOOwl0cVnWFcXoeqYvKI8UYqd5T4VBcEUnOVOMowk+LwtudvS/M4D2spRi5KEuNKyU+Hh4nzsrvS97diuK4yEySUoNHJsaxIax7jljWGaJXGZjHY5dUSirdFbsFKdY5PKsY+GPb6hijiTluNOjuwqStBuNc0UcQBqdfzLot77d9gUV+tNBj36M9a61WltbmWhV2ZtWpkb66L6GK4knzTsyydYGTlwyT5PRmbMc5jBO712SW9zWxKpm2vjbKWpVhaumoJw+I4leenNLdmmOK8n8jJMpGgzSqouVX/5yA8cYu1h/2xC/Cm5PotfqOjO2FniUN/1IMlOo14Va/Xcq4JLe4vI1BHE47hTflcAZBW461WXW36lOd15e7dn3TL/YeleMpdZv6JDZNQsnyp0dXhoO2ppRfQpGqnhiMWK5UDKkDFU3S/mX3R0M8MgVjcLqmuTX3RVSEc0whPCRjTg3L4lGXBZXV2038XK0teyNdLLnxVIqpLw1p0WrWc1BPxWUtbW23tdgypiHprJ8Pw+J+Ht03ewvf1Hq5zevF8cruVrXv1tz7j2vRJ212EVRk5W97VXC3Fy14VahOdl+8vtFrs2VvCS4J2q1OGN01a0H+64r2U9notFzXK9sSrT0tKeisrTlorWstemlujGnWn/FPe/xy7fbTtoC0ZRfswYvG1dHx1Lxd4vjldSta6100OK9pW2m9Xdttve7d7/c7PFROU9oKXgkbG/JDTS4OjkGNYnJETonIGsNYkIwCeVV7PhfW6/UOU6v3OThLXQKYfMeUtH15Hmy47do6ODMkuLOmw1TS76pLuF6UoyWnK69XzOZwuKTh5qSf03+gayqtbzueaXidCPmb6cNdOX36BGFPQroUv7+pomrEq3ZZAbOnLhtDSTfCnbZ9QfhPZ5acV5vduTvr1DOKjecfVm7C4caNvonNJOzHHIo2Wi23MtTAtbP56nRpcuwzwV9/oNxolzOBz2nONuHRt8OmzuFslyuyX/J9Wb8+y9cC68Ubd+JBLLMHZISbbqIydKyyjg1bqSqZembYUi+FPqMok3I5vGZDGSaaKPZfLPdKcVyqTt2ujramHXD8wTlVK931lN/USapUHlYUpUjQtOROlS0LPdjKJGTMGJlK2lgdjm+F23s/mGK9LQF4uFkzcQJ2YsLl05K8pSb8nZF88tfWf8A5MK4OkuFF06YaNYAk6kN7yXnui7iTV1qnzN1ejdMDSfu2/4Hv5PqjDJixJzGewvGXY6evLoc5nL0Y0VsZnEzRWXVt33ZQzoo47FcQwrhAYh1VGRCUDDm3DY1xflzR2mUVL2a8mefK51nstjE48LesXb0Z5fkQ1yR7/h5afFnfYCaXyLcRK4Lw+JL5V29Fu9DyXo6T07JUaPFNvpogpGDSK8JQ4V+bmlIrCNI88p2PQjc1xpj4akLH11CDfy7jMg3bBGMh7ysoraGr/q/PuFsNQSSMWXULay3bu+4UiiUVbspJ0qHVMupwIwjc0xhoPRGzFmdThpyfO2nfZfcy5Xh+GK7IfOKl+CPWav6a/oX4V6LQlLciqVRN8IkrEKcupaiqJsz1YAjNI+G/mvug5JAvNKfgf5zQsgQey/BLwo0OJnwr8K9DRYCHaKJxBWY4ZNMK1ZGLEK6GFOchU8Nv4bx+WwDzmpo+warw4ZTXXxHNZ9UsmNFbKSaUbOZm9/X7lUi1lcz3I45C4mIiwmMlx+RAsnGyRhxkEfZ+hN1brRRWvnfZAviOj9mJJuVusfsSzNqDL4EnkR0tClV5WYdy7D8OstX16eRlwj0QRpWZ4If06MpNml1G7Wt/g1YeN2YKdZcVvqglhy1knpG+nogPi6vvKtl8MH/AMjfjMSoQk+i+oMwKsrvd6vuyc3+Ggv0JUYo0JpmSNQsjMddGqzfSmjSpaA6nLU3X07BJtAXFu9f+lN+rf8Ag2UmDlO9Wp3t8kbIM867PS1o3U5l8JGOk/y5dGf4y6IyL2D81Xgl2/VGzjMuaSXA/T7oWa0JHUkPhoeFdi7gZmwstuhvRJFG6MlSJjrqwSqJA/HNWZRCnOZmvGvNNHF+01XVLqdfm834WuTX9jiPaSpepHs7/MtiXkTzSqFAlsqkWsqmes55G5Cch2xuEIaszJIuc1YosKxqGE0GfZeVpyXXhaAxry3Fe7qRlyvaXZiZY8otFcMuM0z0zCPRegRpS2AeExicU9P7hTD1TnxOo1YQpwSd+puozB1GqXLEJFESkRzfE3cIf7n2WxbRVkgIq/HWm+looLxrWSJXcrKcaSRfTh4r3NkGYoM0RZVCM10tza34WYISLatfwvsERoDYad5zfWcvuFqa05APLpp9Nbv5sNU5dDzRPRJ/hel+aDe9s199dCKn5fUg6j8/mXQnEvlV/EZMzr/upeVn9UPKehgzSv8Aupf0sz2ibVM04bGKwQpYvTc5LD4nREp5jw8/qTUWaVM6qpigbj8YrHPvOH599TPVxrkUSFcSWbYhcPqjhs3xanVbjsrLuFPafM/CoxerevY5bitsenHGtnkzSvxNFyubRD3xCUix5yUI3Za0U4aWrNEkJJ7KRWgfYclwjWKCkRErCsYwQyzOpUtH4o9Oh2OW53TkvDJdrnnth4ya207aEZYlLaLwzuOmepLMV+MjUzRWep5rHG1F/rl8x5Y6o95SfqL9L9lv9C9HaZTmV5y13nI62jV0R5Fl+OcJd9fU7PLPaFNKLfz5kJ4+LLQyqcf6djGrqaqTAWFxy7hCOPVvxGQzYUcl1Ka1fwy7MwyzFdTJisxVnrybCK3oowWNSin6O26DeHx8ev6M88y/N9ZL+af/ALMLxzJolwpj8kztY4hdSPv1fdHKUs76p/JsnHN7vRP5DJAs6etiFbcAZ3mHDTevxWil3KauZu2tkcxm+YSnNbqMdvNvmOlZNyOjw9dOKI1pQOfoZi0hVM1GSA2FauIXkDswzhRj+i5grFZo+QMq1HLfUpGHsnKfohiMRKcnJ8/oVXJtEGi6PM4kWRkyTIMItUTw71NrMNF+JG2bJy7GXRlsJxHQ4QEHEjYtsKxrNRUJk3Ei0NYCDESsMEAxbRxLX5Z+hSxjNWFNoLYbPJw2k/XUIUvaqpza+pzQ4n1xKLLI6n/unq2/JXBuZ+0tSacY3inu/wDV6Ai5XNmWOKZpZZMvw+NlF9fudBgs7VtWcsW02GUEwRyOJ2H7VhzaIVc/ittTl1ImpE/rSKfa2GZ5629U35XK62aRe8WCkyyEkbihecjasTxbXKcRKfp5FdKdnY2OzQr8Qp2D+IVy6tRXIzjp2axNkGO2RbGQrIsiyTIMcRiT1Nu6RgNOHraWYskBMrhMtTEIDMhDoQgDCsM0IQUBkGiLEIZAIsYQggJWGEIxhrEeEQjGH4ETjEQjGHsTQwgMKH5llhCFGMs6zL8PiJdRCGa0KmaZyKWIRNDkGQY4hkFkWRYhDisgxhCCIf/Z">
            <a:extLst>
              <a:ext uri="{FF2B5EF4-FFF2-40B4-BE49-F238E27FC236}">
                <a16:creationId xmlns:a16="http://schemas.microsoft.com/office/drawing/2014/main" id="{F24B992B-FAA8-4F3A-8BB9-79F293047C22}"/>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36AC31D8-7226-444B-9C37-ADC7796CD76A}"/>
              </a:ext>
            </a:extLst>
          </p:cNvPr>
          <p:cNvSpPr>
            <a:spLocks noGrp="1" noChangeArrowheads="1"/>
          </p:cNvSpPr>
          <p:nvPr>
            <p:ph type="title"/>
          </p:nvPr>
        </p:nvSpPr>
        <p:spPr>
          <a:xfrm>
            <a:off x="2711450" y="228600"/>
            <a:ext cx="7727950" cy="5257800"/>
          </a:xfrm>
        </p:spPr>
        <p:txBody>
          <a:bodyPr/>
          <a:lstStyle/>
          <a:p>
            <a:pPr eaLnBrk="1" hangingPunct="1"/>
            <a:r>
              <a:rPr lang="en-US" altLang="ar-JO"/>
              <a:t>Hand manifestation in Reumatology</a:t>
            </a:r>
          </a:p>
        </p:txBody>
      </p:sp>
    </p:spTree>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عنوان 1">
            <a:extLst>
              <a:ext uri="{FF2B5EF4-FFF2-40B4-BE49-F238E27FC236}">
                <a16:creationId xmlns:a16="http://schemas.microsoft.com/office/drawing/2014/main" id="{904B2449-D2F6-4F83-9D97-8123A2649419}"/>
              </a:ext>
            </a:extLst>
          </p:cNvPr>
          <p:cNvSpPr>
            <a:spLocks noGrp="1" noChangeArrowheads="1"/>
          </p:cNvSpPr>
          <p:nvPr>
            <p:ph type="title"/>
          </p:nvPr>
        </p:nvSpPr>
        <p:spPr/>
        <p:txBody>
          <a:bodyPr/>
          <a:lstStyle/>
          <a:p>
            <a:pPr eaLnBrk="1" hangingPunct="1"/>
            <a:endParaRPr lang="en-US" altLang="en-US">
              <a:cs typeface="Times New Roman" panose="02020603050405020304" pitchFamily="18" charset="0"/>
            </a:endParaRPr>
          </a:p>
        </p:txBody>
      </p:sp>
      <p:pic>
        <p:nvPicPr>
          <p:cNvPr id="89091" name="Content Placeholder 4">
            <a:extLst>
              <a:ext uri="{FF2B5EF4-FFF2-40B4-BE49-F238E27FC236}">
                <a16:creationId xmlns:a16="http://schemas.microsoft.com/office/drawing/2014/main" id="{EF8E1A47-A8C8-4BF8-9456-CFA036AE3A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628650"/>
            <a:ext cx="8705850" cy="5599113"/>
          </a:xfrm>
        </p:spPr>
      </p:pic>
    </p:spTree>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7455-5A17-405E-B02A-4F3E8AD39DA7}"/>
              </a:ext>
            </a:extLst>
          </p:cNvPr>
          <p:cNvSpPr>
            <a:spLocks noGrp="1"/>
          </p:cNvSpPr>
          <p:nvPr>
            <p:ph type="title"/>
          </p:nvPr>
        </p:nvSpPr>
        <p:spPr>
          <a:xfrm>
            <a:off x="609600" y="273050"/>
            <a:ext cx="4011613" cy="1162050"/>
          </a:xfrm>
        </p:spPr>
        <p:txBody>
          <a:bodyPr/>
          <a:lstStyle/>
          <a:p>
            <a:pPr>
              <a:defRPr/>
            </a:pPr>
            <a:r>
              <a:rPr lang="en-GB" dirty="0">
                <a:solidFill>
                  <a:schemeClr val="accent2">
                    <a:lumMod val="75000"/>
                  </a:schemeClr>
                </a:solidFill>
                <a:latin typeface="+mj-lt"/>
              </a:rPr>
              <a:t>Mallet finger </a:t>
            </a:r>
            <a:endParaRPr lang="en-US" dirty="0">
              <a:latin typeface="+mj-lt"/>
            </a:endParaRPr>
          </a:p>
        </p:txBody>
      </p:sp>
      <p:sp>
        <p:nvSpPr>
          <p:cNvPr id="3" name="Content Placeholder 2">
            <a:extLst>
              <a:ext uri="{FF2B5EF4-FFF2-40B4-BE49-F238E27FC236}">
                <a16:creationId xmlns:a16="http://schemas.microsoft.com/office/drawing/2014/main" id="{4A7E9C99-F791-4669-BCF2-C1B7848A4305}"/>
              </a:ext>
            </a:extLst>
          </p:cNvPr>
          <p:cNvSpPr>
            <a:spLocks noGrp="1"/>
          </p:cNvSpPr>
          <p:nvPr>
            <p:ph idx="1"/>
          </p:nvPr>
        </p:nvSpPr>
        <p:spPr>
          <a:xfrm>
            <a:off x="4767263" y="273050"/>
            <a:ext cx="6815137" cy="5853113"/>
          </a:xfrm>
        </p:spPr>
        <p:txBody>
          <a:bodyPr/>
          <a:lstStyle/>
          <a:p>
            <a:pPr>
              <a:defRPr/>
            </a:pPr>
            <a:r>
              <a:rPr lang="en-GB" dirty="0">
                <a:solidFill>
                  <a:schemeClr val="accent2">
                    <a:lumMod val="75000"/>
                  </a:schemeClr>
                </a:solidFill>
                <a:latin typeface="+mn-lt"/>
              </a:rPr>
              <a:t>The patient </a:t>
            </a:r>
            <a:r>
              <a:rPr lang="en-GB" u="sng" dirty="0">
                <a:solidFill>
                  <a:schemeClr val="accent2">
                    <a:lumMod val="75000"/>
                  </a:schemeClr>
                </a:solidFill>
                <a:latin typeface="+mn-lt"/>
              </a:rPr>
              <a:t>suddenly</a:t>
            </a:r>
            <a:r>
              <a:rPr lang="en-GB" dirty="0">
                <a:solidFill>
                  <a:schemeClr val="accent2">
                    <a:lumMod val="75000"/>
                  </a:schemeClr>
                </a:solidFill>
                <a:latin typeface="+mn-lt"/>
              </a:rPr>
              <a:t> cannot straighten the terminal joint,  but passive movement is normal. This is due to injury at the attachment of the extensor tendon to the terminal phalanx. </a:t>
            </a:r>
          </a:p>
          <a:p>
            <a:pPr>
              <a:defRPr/>
            </a:pPr>
            <a:r>
              <a:rPr lang="en-GB" dirty="0">
                <a:solidFill>
                  <a:schemeClr val="accent2">
                    <a:lumMod val="75000"/>
                  </a:schemeClr>
                </a:solidFill>
                <a:latin typeface="+mn-lt"/>
              </a:rPr>
              <a:t>The DIP joint should be splinted for 8 weeks, with the proximal joint free.</a:t>
            </a:r>
          </a:p>
          <a:p>
            <a:pPr>
              <a:defRPr/>
            </a:pPr>
            <a:r>
              <a:rPr lang="en-GB" dirty="0">
                <a:solidFill>
                  <a:schemeClr val="accent2">
                    <a:lumMod val="75000"/>
                  </a:schemeClr>
                </a:solidFill>
                <a:latin typeface="+mn-lt"/>
              </a:rPr>
              <a:t>Surgery if significant fracture.</a:t>
            </a:r>
          </a:p>
          <a:p>
            <a:pPr>
              <a:defRPr/>
            </a:pPr>
            <a:endParaRPr lang="en-US" dirty="0">
              <a:latin typeface="+mn-lt"/>
            </a:endParaRPr>
          </a:p>
        </p:txBody>
      </p:sp>
      <p:sp>
        <p:nvSpPr>
          <p:cNvPr id="90116" name="Text Placeholder 3">
            <a:extLst>
              <a:ext uri="{FF2B5EF4-FFF2-40B4-BE49-F238E27FC236}">
                <a16:creationId xmlns:a16="http://schemas.microsoft.com/office/drawing/2014/main" id="{CCC1F754-CD05-4E41-94B7-EE9B6F3E76A1}"/>
              </a:ext>
            </a:extLst>
          </p:cNvPr>
          <p:cNvSpPr>
            <a:spLocks noGrp="1" noChangeArrowheads="1"/>
          </p:cNvSpPr>
          <p:nvPr>
            <p:ph type="body" sz="half" idx="2"/>
          </p:nvPr>
        </p:nvSpPr>
        <p:spPr>
          <a:xfrm>
            <a:off x="609600" y="1435100"/>
            <a:ext cx="4011613" cy="4691063"/>
          </a:xfrm>
        </p:spPr>
        <p:txBody>
          <a:bodyPr/>
          <a:lstStyle/>
          <a:p>
            <a:endParaRPr lang="en-US" altLang="en-US">
              <a:cs typeface="Arial" panose="020B0604020202020204" pitchFamily="34" charset="0"/>
            </a:endParaRPr>
          </a:p>
        </p:txBody>
      </p:sp>
      <p:pic>
        <p:nvPicPr>
          <p:cNvPr id="90117" name="Picture 5">
            <a:extLst>
              <a:ext uri="{FF2B5EF4-FFF2-40B4-BE49-F238E27FC236}">
                <a16:creationId xmlns:a16="http://schemas.microsoft.com/office/drawing/2014/main" id="{38ACE585-7ECD-45DB-BDAC-EBCDE77DE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D514-27EF-4E12-8ECD-C96C117D4549}"/>
              </a:ext>
            </a:extLst>
          </p:cNvPr>
          <p:cNvSpPr>
            <a:spLocks noGrp="1"/>
          </p:cNvSpPr>
          <p:nvPr>
            <p:ph type="title"/>
          </p:nvPr>
        </p:nvSpPr>
        <p:spPr>
          <a:xfrm>
            <a:off x="609600" y="273050"/>
            <a:ext cx="4011613" cy="1162050"/>
          </a:xfrm>
        </p:spPr>
        <p:txBody>
          <a:bodyPr/>
          <a:lstStyle/>
          <a:p>
            <a:pPr>
              <a:defRPr/>
            </a:pPr>
            <a:r>
              <a:rPr lang="en-GB" dirty="0">
                <a:solidFill>
                  <a:schemeClr val="accent2">
                    <a:lumMod val="75000"/>
                  </a:schemeClr>
                </a:solidFill>
                <a:latin typeface="+mj-lt"/>
              </a:rPr>
              <a:t>Boutonnière deformity </a:t>
            </a:r>
            <a:endParaRPr lang="en-US" dirty="0">
              <a:latin typeface="+mj-lt"/>
            </a:endParaRPr>
          </a:p>
        </p:txBody>
      </p:sp>
      <p:sp>
        <p:nvSpPr>
          <p:cNvPr id="3" name="Content Placeholder 2">
            <a:extLst>
              <a:ext uri="{FF2B5EF4-FFF2-40B4-BE49-F238E27FC236}">
                <a16:creationId xmlns:a16="http://schemas.microsoft.com/office/drawing/2014/main" id="{898326A4-6714-4F2D-8C3D-4F47C4473B91}"/>
              </a:ext>
            </a:extLst>
          </p:cNvPr>
          <p:cNvSpPr>
            <a:spLocks noGrp="1"/>
          </p:cNvSpPr>
          <p:nvPr>
            <p:ph idx="1"/>
          </p:nvPr>
        </p:nvSpPr>
        <p:spPr>
          <a:xfrm>
            <a:off x="4767263" y="273050"/>
            <a:ext cx="6815137" cy="5853113"/>
          </a:xfrm>
        </p:spPr>
        <p:txBody>
          <a:bodyPr/>
          <a:lstStyle/>
          <a:p>
            <a:pPr>
              <a:defRPr/>
            </a:pPr>
            <a:r>
              <a:rPr lang="en-GB" b="1" dirty="0">
                <a:solidFill>
                  <a:schemeClr val="accent2">
                    <a:lumMod val="75000"/>
                  </a:schemeClr>
                </a:solidFill>
                <a:latin typeface="+mn-lt"/>
              </a:rPr>
              <a:t>This is a flexion deformity of the PIP joint, due to interruption of the central slip of the extensor tendon. The lateral slips separate and the head of the proximal phalanx pops through the gap like a finger through a buttonhole. It is seen after trauma or in rheumatoid disease. </a:t>
            </a:r>
          </a:p>
          <a:p>
            <a:pPr>
              <a:defRPr/>
            </a:pPr>
            <a:r>
              <a:rPr lang="en-GB" b="1" dirty="0">
                <a:solidFill>
                  <a:schemeClr val="accent2">
                    <a:lumMod val="75000"/>
                  </a:schemeClr>
                </a:solidFill>
                <a:latin typeface="+mn-lt"/>
              </a:rPr>
              <a:t>Post-traumatic rupture can sometimes be repaired; the chronic deformity in rheumatoid disease usually defies correction.</a:t>
            </a:r>
          </a:p>
          <a:p>
            <a:pPr>
              <a:defRPr/>
            </a:pPr>
            <a:endParaRPr lang="en-US" dirty="0">
              <a:latin typeface="+mn-lt"/>
            </a:endParaRPr>
          </a:p>
        </p:txBody>
      </p:sp>
      <p:sp>
        <p:nvSpPr>
          <p:cNvPr id="91140" name="Text Placeholder 3">
            <a:extLst>
              <a:ext uri="{FF2B5EF4-FFF2-40B4-BE49-F238E27FC236}">
                <a16:creationId xmlns:a16="http://schemas.microsoft.com/office/drawing/2014/main" id="{35979912-C669-49EB-A47F-660E6E76A18B}"/>
              </a:ext>
            </a:extLst>
          </p:cNvPr>
          <p:cNvSpPr>
            <a:spLocks noGrp="1" noChangeArrowheads="1"/>
          </p:cNvSpPr>
          <p:nvPr>
            <p:ph type="body" sz="half" idx="2"/>
          </p:nvPr>
        </p:nvSpPr>
        <p:spPr>
          <a:xfrm>
            <a:off x="609600" y="1435100"/>
            <a:ext cx="4011613" cy="4691063"/>
          </a:xfrm>
        </p:spPr>
        <p:txBody>
          <a:bodyPr/>
          <a:lstStyle/>
          <a:p>
            <a:endParaRPr lang="en-US" altLang="en-US">
              <a:cs typeface="Arial" panose="020B0604020202020204" pitchFamily="34" charset="0"/>
            </a:endParaRPr>
          </a:p>
        </p:txBody>
      </p:sp>
      <p:pic>
        <p:nvPicPr>
          <p:cNvPr id="91141" name="Picture 2">
            <a:extLst>
              <a:ext uri="{FF2B5EF4-FFF2-40B4-BE49-F238E27FC236}">
                <a16:creationId xmlns:a16="http://schemas.microsoft.com/office/drawing/2014/main" id="{A3D475B1-FA91-4A6A-9CB3-3C96054D6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4800600"/>
            <a:ext cx="44434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3">
            <a:extLst>
              <a:ext uri="{FF2B5EF4-FFF2-40B4-BE49-F238E27FC236}">
                <a16:creationId xmlns:a16="http://schemas.microsoft.com/office/drawing/2014/main" id="{1D5EB0DF-2EF8-4C1E-A6BA-8532F7CB1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27163"/>
            <a:ext cx="4402138"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897A-BC05-4510-BAC5-7FFB412C8255}"/>
              </a:ext>
            </a:extLst>
          </p:cNvPr>
          <p:cNvSpPr>
            <a:spLocks noGrp="1"/>
          </p:cNvSpPr>
          <p:nvPr>
            <p:ph type="title"/>
          </p:nvPr>
        </p:nvSpPr>
        <p:spPr>
          <a:xfrm>
            <a:off x="609600" y="273050"/>
            <a:ext cx="4011613" cy="1162050"/>
          </a:xfrm>
        </p:spPr>
        <p:txBody>
          <a:bodyPr/>
          <a:lstStyle/>
          <a:p>
            <a:pPr>
              <a:defRPr/>
            </a:pPr>
            <a:r>
              <a:rPr lang="en-GB" dirty="0">
                <a:solidFill>
                  <a:schemeClr val="accent2">
                    <a:lumMod val="75000"/>
                  </a:schemeClr>
                </a:solidFill>
                <a:latin typeface="+mj-lt"/>
              </a:rPr>
              <a:t>Swan-neck deformity </a:t>
            </a:r>
            <a:endParaRPr lang="en-US" dirty="0">
              <a:latin typeface="+mj-lt"/>
            </a:endParaRPr>
          </a:p>
        </p:txBody>
      </p:sp>
      <p:sp>
        <p:nvSpPr>
          <p:cNvPr id="3" name="Content Placeholder 2">
            <a:extLst>
              <a:ext uri="{FF2B5EF4-FFF2-40B4-BE49-F238E27FC236}">
                <a16:creationId xmlns:a16="http://schemas.microsoft.com/office/drawing/2014/main" id="{FDB5B270-7430-4F13-B2B1-0D2A4FBD449D}"/>
              </a:ext>
            </a:extLst>
          </p:cNvPr>
          <p:cNvSpPr>
            <a:spLocks noGrp="1"/>
          </p:cNvSpPr>
          <p:nvPr>
            <p:ph idx="1"/>
          </p:nvPr>
        </p:nvSpPr>
        <p:spPr>
          <a:xfrm>
            <a:off x="4767263" y="273050"/>
            <a:ext cx="6815137" cy="5853113"/>
          </a:xfrm>
        </p:spPr>
        <p:txBody>
          <a:bodyPr/>
          <a:lstStyle/>
          <a:p>
            <a:pPr>
              <a:defRPr/>
            </a:pPr>
            <a:r>
              <a:rPr lang="en-GB" sz="2800" b="1" dirty="0">
                <a:solidFill>
                  <a:schemeClr val="accent2">
                    <a:lumMod val="75000"/>
                  </a:schemeClr>
                </a:solidFill>
                <a:latin typeface="+mn-lt"/>
              </a:rPr>
              <a:t>This is the reverse of boutonnière: the PIP joint is </a:t>
            </a:r>
            <a:r>
              <a:rPr lang="en-GB" sz="2800" b="1" dirty="0" err="1">
                <a:solidFill>
                  <a:schemeClr val="accent2">
                    <a:lumMod val="75000"/>
                  </a:schemeClr>
                </a:solidFill>
                <a:latin typeface="+mn-lt"/>
              </a:rPr>
              <a:t>hyperextended</a:t>
            </a:r>
            <a:r>
              <a:rPr lang="en-GB" sz="2800" b="1" dirty="0">
                <a:solidFill>
                  <a:schemeClr val="accent2">
                    <a:lumMod val="75000"/>
                  </a:schemeClr>
                </a:solidFill>
                <a:latin typeface="+mn-lt"/>
              </a:rPr>
              <a:t> and the DIP joint flexed. It is due to imbalance of extensor versus flexor action in the finger, and is often seen in RA. </a:t>
            </a:r>
          </a:p>
          <a:p>
            <a:pPr>
              <a:defRPr/>
            </a:pPr>
            <a:r>
              <a:rPr lang="en-GB" sz="2800" b="1" dirty="0">
                <a:solidFill>
                  <a:schemeClr val="accent2">
                    <a:lumMod val="75000"/>
                  </a:schemeClr>
                </a:solidFill>
                <a:latin typeface="+mn-lt"/>
              </a:rPr>
              <a:t>SND can be caused by a variety of conditions such as </a:t>
            </a:r>
            <a:r>
              <a:rPr lang="en-GB" sz="2800" b="1" u="sng" dirty="0">
                <a:solidFill>
                  <a:schemeClr val="accent2">
                    <a:lumMod val="75000"/>
                  </a:schemeClr>
                </a:solidFill>
                <a:latin typeface="+mn-lt"/>
              </a:rPr>
              <a:t>rheumatoid arthritis (The most common</a:t>
            </a:r>
            <a:r>
              <a:rPr lang="en-GB" sz="2800" b="1" dirty="0">
                <a:solidFill>
                  <a:schemeClr val="accent2">
                    <a:lumMod val="75000"/>
                  </a:schemeClr>
                </a:solidFill>
                <a:latin typeface="+mn-lt"/>
              </a:rPr>
              <a:t>), </a:t>
            </a:r>
            <a:r>
              <a:rPr lang="en-GB" sz="2800" b="1" u="sng" dirty="0">
                <a:solidFill>
                  <a:schemeClr val="accent2">
                    <a:lumMod val="75000"/>
                  </a:schemeClr>
                </a:solidFill>
                <a:latin typeface="+mn-lt"/>
              </a:rPr>
              <a:t>untreated mallet finger</a:t>
            </a:r>
            <a:r>
              <a:rPr lang="en-GB" sz="2800" b="1" dirty="0">
                <a:solidFill>
                  <a:schemeClr val="accent2">
                    <a:lumMod val="75000"/>
                  </a:schemeClr>
                </a:solidFill>
                <a:latin typeface="+mn-lt"/>
              </a:rPr>
              <a:t>, various disorders such as </a:t>
            </a:r>
            <a:r>
              <a:rPr lang="en-GB" sz="2800" b="1" u="sng" dirty="0">
                <a:solidFill>
                  <a:schemeClr val="accent2">
                    <a:lumMod val="75000"/>
                  </a:schemeClr>
                </a:solidFill>
                <a:latin typeface="+mn-lt"/>
              </a:rPr>
              <a:t>cerebral palsy</a:t>
            </a:r>
            <a:r>
              <a:rPr lang="en-GB" sz="2800" b="1" dirty="0">
                <a:solidFill>
                  <a:schemeClr val="accent2">
                    <a:lumMod val="75000"/>
                  </a:schemeClr>
                </a:solidFill>
                <a:latin typeface="+mn-lt"/>
              </a:rPr>
              <a:t>, </a:t>
            </a:r>
            <a:r>
              <a:rPr lang="en-GB" sz="2800" b="1" u="sng" dirty="0">
                <a:solidFill>
                  <a:schemeClr val="accent2">
                    <a:lumMod val="75000"/>
                  </a:schemeClr>
                </a:solidFill>
                <a:latin typeface="+mn-lt"/>
              </a:rPr>
              <a:t>stroke</a:t>
            </a:r>
            <a:r>
              <a:rPr lang="en-GB" sz="2800" b="1" dirty="0">
                <a:solidFill>
                  <a:schemeClr val="accent2">
                    <a:lumMod val="75000"/>
                  </a:schemeClr>
                </a:solidFill>
                <a:latin typeface="+mn-lt"/>
              </a:rPr>
              <a:t>, </a:t>
            </a:r>
            <a:r>
              <a:rPr lang="en-GB" sz="2800" b="1" u="sng" dirty="0">
                <a:solidFill>
                  <a:schemeClr val="accent2">
                    <a:lumMod val="75000"/>
                  </a:schemeClr>
                </a:solidFill>
                <a:latin typeface="+mn-lt"/>
              </a:rPr>
              <a:t>Parkinson's disease</a:t>
            </a:r>
            <a:r>
              <a:rPr lang="en-GB" sz="2800" b="1" dirty="0">
                <a:solidFill>
                  <a:schemeClr val="accent2">
                    <a:lumMod val="75000"/>
                  </a:schemeClr>
                </a:solidFill>
                <a:latin typeface="+mn-lt"/>
              </a:rPr>
              <a:t>, </a:t>
            </a:r>
            <a:r>
              <a:rPr lang="en-GB" sz="2800" b="1" u="sng" dirty="0">
                <a:solidFill>
                  <a:schemeClr val="accent2">
                    <a:lumMod val="75000"/>
                  </a:schemeClr>
                </a:solidFill>
                <a:latin typeface="+mn-lt"/>
              </a:rPr>
              <a:t>psoriatic arthritis</a:t>
            </a:r>
            <a:r>
              <a:rPr lang="en-GB" sz="2800" b="1" dirty="0">
                <a:solidFill>
                  <a:schemeClr val="accent2">
                    <a:lumMod val="75000"/>
                  </a:schemeClr>
                </a:solidFill>
                <a:latin typeface="+mn-lt"/>
              </a:rPr>
              <a:t>, </a:t>
            </a:r>
            <a:r>
              <a:rPr lang="en-GB" sz="2800" b="1" u="sng" dirty="0">
                <a:solidFill>
                  <a:schemeClr val="accent2">
                    <a:lumMod val="75000"/>
                  </a:schemeClr>
                </a:solidFill>
                <a:latin typeface="+mn-lt"/>
              </a:rPr>
              <a:t>scleroderma</a:t>
            </a:r>
            <a:r>
              <a:rPr lang="en-GB" sz="2800" b="1" dirty="0">
                <a:solidFill>
                  <a:schemeClr val="accent2">
                    <a:lumMod val="75000"/>
                  </a:schemeClr>
                </a:solidFill>
                <a:latin typeface="+mn-lt"/>
              </a:rPr>
              <a:t> and </a:t>
            </a:r>
            <a:r>
              <a:rPr lang="en-GB" sz="2800" b="1" u="sng" dirty="0">
                <a:solidFill>
                  <a:schemeClr val="accent2">
                    <a:lumMod val="75000"/>
                  </a:schemeClr>
                </a:solidFill>
                <a:latin typeface="+mn-lt"/>
              </a:rPr>
              <a:t>hand trauma</a:t>
            </a:r>
            <a:r>
              <a:rPr lang="en-GB" sz="2800" b="1" dirty="0">
                <a:solidFill>
                  <a:schemeClr val="accent2">
                    <a:lumMod val="75000"/>
                  </a:schemeClr>
                </a:solidFill>
                <a:latin typeface="+mn-lt"/>
              </a:rPr>
              <a:t>.</a:t>
            </a:r>
          </a:p>
          <a:p>
            <a:pPr>
              <a:defRPr/>
            </a:pPr>
            <a:r>
              <a:rPr lang="en-GB" sz="2800" b="1" dirty="0">
                <a:solidFill>
                  <a:schemeClr val="accent2">
                    <a:lumMod val="75000"/>
                  </a:schemeClr>
                </a:solidFill>
                <a:latin typeface="+mn-lt"/>
              </a:rPr>
              <a:t>The deformity may be corrected by tendon rebalancing.</a:t>
            </a:r>
          </a:p>
          <a:p>
            <a:pPr>
              <a:defRPr/>
            </a:pPr>
            <a:endParaRPr lang="en-US" dirty="0">
              <a:latin typeface="+mn-lt"/>
            </a:endParaRPr>
          </a:p>
        </p:txBody>
      </p:sp>
      <p:sp>
        <p:nvSpPr>
          <p:cNvPr id="93188" name="Text Placeholder 3">
            <a:extLst>
              <a:ext uri="{FF2B5EF4-FFF2-40B4-BE49-F238E27FC236}">
                <a16:creationId xmlns:a16="http://schemas.microsoft.com/office/drawing/2014/main" id="{260DE8FD-E77B-4EC7-A4B2-B3251D90FDA4}"/>
              </a:ext>
            </a:extLst>
          </p:cNvPr>
          <p:cNvSpPr>
            <a:spLocks noGrp="1" noChangeArrowheads="1"/>
          </p:cNvSpPr>
          <p:nvPr>
            <p:ph type="body" sz="half" idx="2"/>
          </p:nvPr>
        </p:nvSpPr>
        <p:spPr>
          <a:xfrm>
            <a:off x="609600" y="1435100"/>
            <a:ext cx="4011613" cy="4691063"/>
          </a:xfrm>
        </p:spPr>
        <p:txBody>
          <a:bodyPr/>
          <a:lstStyle/>
          <a:p>
            <a:endParaRPr lang="en-US" altLang="en-US">
              <a:cs typeface="Arial" panose="020B0604020202020204" pitchFamily="34" charset="0"/>
            </a:endParaRPr>
          </a:p>
        </p:txBody>
      </p:sp>
      <p:pic>
        <p:nvPicPr>
          <p:cNvPr id="93189" name="Picture 5">
            <a:extLst>
              <a:ext uri="{FF2B5EF4-FFF2-40B4-BE49-F238E27FC236}">
                <a16:creationId xmlns:a16="http://schemas.microsoft.com/office/drawing/2014/main" id="{517A1F2C-0E51-4C17-9DB7-7A8892EC84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4567238"/>
            <a:ext cx="45720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3">
            <a:extLst>
              <a:ext uri="{FF2B5EF4-FFF2-40B4-BE49-F238E27FC236}">
                <a16:creationId xmlns:a16="http://schemas.microsoft.com/office/drawing/2014/main" id="{A1C956D4-6F73-4A8D-9E75-C8B220D20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644650"/>
            <a:ext cx="44958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C1C678C-9BE2-4401-AF9F-441ED28C17D3}"/>
              </a:ext>
            </a:extLst>
          </p:cNvPr>
          <p:cNvSpPr>
            <a:spLocks noGrp="1" noChangeArrowheads="1"/>
          </p:cNvSpPr>
          <p:nvPr>
            <p:ph type="title"/>
          </p:nvPr>
        </p:nvSpPr>
        <p:spPr/>
        <p:txBody>
          <a:bodyPr/>
          <a:lstStyle/>
          <a:p>
            <a:pPr eaLnBrk="1" hangingPunct="1"/>
            <a:endParaRPr lang="en-US" altLang="en-US">
              <a:cs typeface="Times New Roman" panose="02020603050405020304" pitchFamily="18" charset="0"/>
            </a:endParaRPr>
          </a:p>
        </p:txBody>
      </p:sp>
      <p:pic>
        <p:nvPicPr>
          <p:cNvPr id="95235" name="Content Placeholder 3" descr="thankyou.jpg">
            <a:extLst>
              <a:ext uri="{FF2B5EF4-FFF2-40B4-BE49-F238E27FC236}">
                <a16:creationId xmlns:a16="http://schemas.microsoft.com/office/drawing/2014/main" id="{0DC89B37-3D2D-46B7-9271-01167421E5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5975" y="1600200"/>
            <a:ext cx="10647363" cy="4525963"/>
          </a:xfrm>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وان 1">
            <a:extLst>
              <a:ext uri="{FF2B5EF4-FFF2-40B4-BE49-F238E27FC236}">
                <a16:creationId xmlns:a16="http://schemas.microsoft.com/office/drawing/2014/main" id="{409C4DC6-24F6-4C46-BC69-EA6A23727C43}"/>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18435" name="عنصر نائب للمحتوى 2">
            <a:extLst>
              <a:ext uri="{FF2B5EF4-FFF2-40B4-BE49-F238E27FC236}">
                <a16:creationId xmlns:a16="http://schemas.microsoft.com/office/drawing/2014/main" id="{FC751B3C-514E-40D6-94EA-632EE7DBC332}"/>
              </a:ext>
            </a:extLst>
          </p:cNvPr>
          <p:cNvSpPr>
            <a:spLocks noGrp="1" noChangeArrowheads="1"/>
          </p:cNvSpPr>
          <p:nvPr>
            <p:ph idx="1"/>
          </p:nvPr>
        </p:nvSpPr>
        <p:spPr/>
        <p:txBody>
          <a:bodyPr/>
          <a:lstStyle/>
          <a:p>
            <a:endParaRPr lang="en-US" altLang="zh-CN">
              <a:cs typeface="Arial" panose="020B0604020202020204" pitchFamily="34" charset="0"/>
            </a:endParaRPr>
          </a:p>
        </p:txBody>
      </p:sp>
      <p:graphicFrame>
        <p:nvGraphicFramePr>
          <p:cNvPr id="5" name="عنصر نائب للمحتوى 3">
            <a:extLst>
              <a:ext uri="{FF2B5EF4-FFF2-40B4-BE49-F238E27FC236}">
                <a16:creationId xmlns:a16="http://schemas.microsoft.com/office/drawing/2014/main" id="{98E9EC9D-CB7A-4B67-BD16-B8E051151E65}"/>
              </a:ext>
            </a:extLst>
          </p:cNvPr>
          <p:cNvGraphicFramePr/>
          <p:nvPr/>
        </p:nvGraphicFramePr>
        <p:xfrm>
          <a:off x="1738313" y="357188"/>
          <a:ext cx="8715375" cy="6183312"/>
        </p:xfrm>
        <a:graphic>
          <a:graphicData uri="http://schemas.openxmlformats.org/drawingml/2006/table">
            <a:tbl>
              <a:tblPr firstRow="1" bandRow="1">
                <a:tableStyleId>{5C22544A-7EE6-4342-B048-85BDC9FD1C3A}</a:tableStyleId>
              </a:tblPr>
              <a:tblGrid>
                <a:gridCol w="1304925">
                  <a:extLst>
                    <a:ext uri="{9D8B030D-6E8A-4147-A177-3AD203B41FA5}">
                      <a16:colId xmlns:a16="http://schemas.microsoft.com/office/drawing/2014/main" val="20000"/>
                    </a:ext>
                  </a:extLst>
                </a:gridCol>
                <a:gridCol w="1782445">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2517140">
                  <a:extLst>
                    <a:ext uri="{9D8B030D-6E8A-4147-A177-3AD203B41FA5}">
                      <a16:colId xmlns:a16="http://schemas.microsoft.com/office/drawing/2014/main" val="20003"/>
                    </a:ext>
                  </a:extLst>
                </a:gridCol>
                <a:gridCol w="1224915">
                  <a:extLst>
                    <a:ext uri="{9D8B030D-6E8A-4147-A177-3AD203B41FA5}">
                      <a16:colId xmlns:a16="http://schemas.microsoft.com/office/drawing/2014/main" val="20004"/>
                    </a:ext>
                  </a:extLst>
                </a:gridCol>
              </a:tblGrid>
              <a:tr h="579102">
                <a:tc gridSpan="5">
                  <a:txBody>
                    <a:bodyPr/>
                    <a:lstStyle/>
                    <a:p>
                      <a:pPr algn="ctr" rtl="1"/>
                      <a:r>
                        <a:rPr lang="en-US" sz="3200" b="1" kern="1200" dirty="0">
                          <a:solidFill>
                            <a:schemeClr val="bg1"/>
                          </a:solidFill>
                          <a:latin typeface="+mn-lt"/>
                          <a:ea typeface="+mn-ea"/>
                          <a:cs typeface="+mn-cs"/>
                        </a:rPr>
                        <a:t>Hand Muscles of the </a:t>
                      </a:r>
                      <a:r>
                        <a:rPr lang="en-US" sz="3200" b="1" kern="1200" dirty="0" err="1">
                          <a:solidFill>
                            <a:schemeClr val="bg1"/>
                          </a:solidFill>
                          <a:latin typeface="+mn-lt"/>
                          <a:ea typeface="+mn-ea"/>
                          <a:cs typeface="+mn-cs"/>
                        </a:rPr>
                        <a:t>thenar</a:t>
                      </a:r>
                      <a:endParaRPr lang="ar-SA" sz="3200" dirty="0">
                        <a:solidFill>
                          <a:schemeClr val="bg1"/>
                        </a:solidFill>
                      </a:endParaRPr>
                    </a:p>
                  </a:txBody>
                  <a:tcPr marT="45719" marB="45719"/>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186">
                <a:tc>
                  <a:txBody>
                    <a:bodyPr/>
                    <a:lstStyle/>
                    <a:p>
                      <a:pPr algn="ctr" rtl="1"/>
                      <a:r>
                        <a:rPr lang="en-US" sz="2400" b="1" kern="1200" dirty="0">
                          <a:solidFill>
                            <a:srgbClr val="FF0000"/>
                          </a:solidFill>
                          <a:latin typeface="+mn-lt"/>
                          <a:ea typeface="+mn-ea"/>
                          <a:cs typeface="+mn-cs"/>
                        </a:rPr>
                        <a:t>Nerve</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Action</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Insertion</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Origin</a:t>
                      </a:r>
                      <a:endParaRPr lang="ar-SA" sz="2400" dirty="0">
                        <a:solidFill>
                          <a:srgbClr val="FF0000"/>
                        </a:solidFill>
                      </a:endParaRPr>
                    </a:p>
                  </a:txBody>
                  <a:tcPr marT="45719" marB="45719"/>
                </a:tc>
                <a:tc>
                  <a:txBody>
                    <a:bodyPr/>
                    <a:lstStyle/>
                    <a:p>
                      <a:pPr algn="ctr" rtl="1"/>
                      <a:r>
                        <a:rPr lang="en-US" sz="2400" b="1" kern="1200" dirty="0">
                          <a:solidFill>
                            <a:srgbClr val="FF0000"/>
                          </a:solidFill>
                          <a:latin typeface="+mn-lt"/>
                          <a:ea typeface="+mn-ea"/>
                          <a:cs typeface="+mn-cs"/>
                        </a:rPr>
                        <a:t>Muscle</a:t>
                      </a:r>
                      <a:endParaRPr lang="ar-SA" sz="2400" dirty="0">
                        <a:solidFill>
                          <a:srgbClr val="FF0000"/>
                        </a:solidFill>
                      </a:endParaRPr>
                    </a:p>
                  </a:txBody>
                  <a:tcPr marT="45719" marB="45719"/>
                </a:tc>
                <a:extLst>
                  <a:ext uri="{0D108BD9-81ED-4DB2-BD59-A6C34878D82A}">
                    <a16:rowId xmlns:a16="http://schemas.microsoft.com/office/drawing/2014/main" val="10001"/>
                  </a:ext>
                </a:extLst>
              </a:tr>
              <a:tr h="1205763">
                <a:tc>
                  <a:txBody>
                    <a:bodyPr/>
                    <a:lstStyle/>
                    <a:p>
                      <a:pPr marL="0" marR="0" algn="ctr">
                        <a:spcBef>
                          <a:spcPts val="0"/>
                        </a:spcBef>
                        <a:spcAft>
                          <a:spcPts val="0"/>
                        </a:spcAft>
                      </a:pPr>
                      <a:r>
                        <a:rPr lang="en-US" sz="1800" kern="1200" dirty="0">
                          <a:solidFill>
                            <a:schemeClr val="dk1"/>
                          </a:solidFill>
                          <a:latin typeface="+mn-lt"/>
                          <a:ea typeface="+mn-ea"/>
                          <a:cs typeface="+mn-cs"/>
                        </a:rPr>
                        <a:t>Median nerve</a:t>
                      </a:r>
                      <a:endParaRPr lang="en-US" sz="1800" dirty="0">
                        <a:latin typeface="+mn-lt"/>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Abduction of the thumb</a:t>
                      </a:r>
                      <a:endParaRPr lang="ar-SA" sz="2000" dirty="0"/>
                    </a:p>
                  </a:txBody>
                  <a:tcPr marT="45719" marB="45719"/>
                </a:tc>
                <a:tc>
                  <a:txBody>
                    <a:bodyPr/>
                    <a:lstStyle/>
                    <a:p>
                      <a:pPr algn="ctr" rtl="1"/>
                      <a:r>
                        <a:rPr lang="en-US" sz="1800" kern="1200" dirty="0">
                          <a:solidFill>
                            <a:schemeClr val="dk1"/>
                          </a:solidFill>
                          <a:latin typeface="+mn-lt"/>
                          <a:ea typeface="+mn-ea"/>
                          <a:cs typeface="+mn-cs"/>
                        </a:rPr>
                        <a:t>Lateral border of the base of the proximal phalanx of thumb</a:t>
                      </a:r>
                      <a:endParaRPr lang="ar-SA" sz="2000" dirty="0"/>
                    </a:p>
                  </a:txBody>
                  <a:tcPr marT="45719" marB="45719"/>
                </a:tc>
                <a:tc>
                  <a:txBody>
                    <a:bodyPr/>
                    <a:lstStyle/>
                    <a:p>
                      <a:pPr algn="ctr" rtl="1"/>
                      <a:r>
                        <a:rPr lang="en-US" sz="1800" kern="1200" dirty="0" err="1">
                          <a:solidFill>
                            <a:schemeClr val="dk1"/>
                          </a:solidFill>
                          <a:latin typeface="+mn-lt"/>
                          <a:ea typeface="+mn-ea"/>
                          <a:cs typeface="+mn-cs"/>
                        </a:rPr>
                        <a:t>Scaphoid</a:t>
                      </a:r>
                      <a:r>
                        <a:rPr lang="en-US" sz="1800" kern="1200" dirty="0">
                          <a:solidFill>
                            <a:schemeClr val="dk1"/>
                          </a:solidFill>
                          <a:latin typeface="+mn-lt"/>
                          <a:ea typeface="+mn-ea"/>
                          <a:cs typeface="+mn-cs"/>
                        </a:rPr>
                        <a:t> and trapezium bones, flexor </a:t>
                      </a:r>
                      <a:r>
                        <a:rPr lang="en-US" sz="1800" kern="1200" dirty="0" err="1">
                          <a:solidFill>
                            <a:schemeClr val="dk1"/>
                          </a:solidFill>
                          <a:latin typeface="+mn-lt"/>
                          <a:ea typeface="+mn-ea"/>
                          <a:cs typeface="+mn-cs"/>
                        </a:rPr>
                        <a:t>retinaculum</a:t>
                      </a:r>
                      <a:r>
                        <a:rPr lang="en-US" sz="1800" kern="1200" dirty="0">
                          <a:solidFill>
                            <a:schemeClr val="dk1"/>
                          </a:solidFill>
                          <a:latin typeface="+mn-lt"/>
                          <a:ea typeface="+mn-ea"/>
                          <a:cs typeface="+mn-cs"/>
                        </a:rPr>
                        <a:t> of the hand</a:t>
                      </a:r>
                      <a:endParaRPr lang="ar-SA" sz="2000" dirty="0"/>
                    </a:p>
                  </a:txBody>
                  <a:tcPr marT="45719" marB="45719"/>
                </a:tc>
                <a:tc>
                  <a:txBody>
                    <a:bodyPr/>
                    <a:lstStyle/>
                    <a:p>
                      <a:pPr algn="ctr" rtl="1"/>
                      <a:r>
                        <a:rPr lang="en-US" sz="1800" kern="1200" dirty="0">
                          <a:solidFill>
                            <a:schemeClr val="dk1"/>
                          </a:solidFill>
                          <a:latin typeface="+mn-lt"/>
                          <a:ea typeface="+mn-ea"/>
                          <a:cs typeface="+mn-cs"/>
                        </a:rPr>
                        <a:t>Abductor </a:t>
                      </a:r>
                      <a:r>
                        <a:rPr lang="en-US" sz="1800" kern="1200" dirty="0" err="1">
                          <a:solidFill>
                            <a:schemeClr val="dk1"/>
                          </a:solidFill>
                          <a:latin typeface="+mn-lt"/>
                          <a:ea typeface="+mn-ea"/>
                          <a:cs typeface="+mn-cs"/>
                        </a:rPr>
                        <a:t>pollicis</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brevis</a:t>
                      </a:r>
                      <a:endParaRPr lang="ar-SA" sz="2000" dirty="0"/>
                    </a:p>
                  </a:txBody>
                  <a:tcPr marT="45719" marB="45719"/>
                </a:tc>
                <a:extLst>
                  <a:ext uri="{0D108BD9-81ED-4DB2-BD59-A6C34878D82A}">
                    <a16:rowId xmlns:a16="http://schemas.microsoft.com/office/drawing/2014/main" val="10002"/>
                  </a:ext>
                </a:extLst>
              </a:tr>
              <a:tr h="1615390">
                <a:tc>
                  <a:txBody>
                    <a:bodyPr/>
                    <a:lstStyle/>
                    <a:p>
                      <a:pPr marL="0" marR="0" indent="0" algn="ctr" defTabSz="914400" rtl="1"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mn-lt"/>
                          <a:ea typeface="+mn-ea"/>
                          <a:cs typeface="+mn-cs"/>
                        </a:rPr>
                        <a:t>Median and </a:t>
                      </a: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nerves</a:t>
                      </a:r>
                      <a:endParaRPr lang="ar-SA" sz="1800" dirty="0"/>
                    </a:p>
                  </a:txBody>
                  <a:tcPr marT="45719" marB="45719"/>
                </a:tc>
                <a:tc>
                  <a:txBody>
                    <a:bodyPr/>
                    <a:lstStyle/>
                    <a:p>
                      <a:pPr algn="ctr" rtl="1"/>
                      <a:r>
                        <a:rPr lang="en-US" sz="1800" kern="1200" dirty="0">
                          <a:solidFill>
                            <a:schemeClr val="dk1"/>
                          </a:solidFill>
                          <a:latin typeface="+mn-lt"/>
                          <a:ea typeface="+mn-ea"/>
                          <a:cs typeface="+mn-cs"/>
                        </a:rPr>
                        <a:t>Flexion of the thumb</a:t>
                      </a:r>
                      <a:endParaRPr lang="ar-SA" sz="2000" dirty="0"/>
                    </a:p>
                  </a:txBody>
                  <a:tcPr marT="45719" marB="45719"/>
                </a:tc>
                <a:tc>
                  <a:txBody>
                    <a:bodyPr/>
                    <a:lstStyle/>
                    <a:p>
                      <a:pPr marL="0" marR="0" indent="0" algn="ctr" defTabSz="914400" rtl="1" eaLnBrk="1" fontAlgn="auto" latinLnBrk="0" hangingPunct="1">
                        <a:lnSpc>
                          <a:spcPct val="100000"/>
                        </a:lnSpc>
                        <a:spcBef>
                          <a:spcPts val="0"/>
                        </a:spcBef>
                        <a:spcAft>
                          <a:spcPts val="0"/>
                        </a:spcAft>
                        <a:buClrTx/>
                        <a:buSzTx/>
                        <a:buFontTx/>
                        <a:buNone/>
                        <a:defRPr/>
                      </a:pPr>
                      <a:r>
                        <a:rPr lang="en-US" sz="2000" kern="1200" dirty="0">
                          <a:solidFill>
                            <a:schemeClr val="dk1"/>
                          </a:solidFill>
                          <a:latin typeface="+mn-lt"/>
                          <a:ea typeface="+mn-ea"/>
                          <a:cs typeface="+mn-cs"/>
                        </a:rPr>
                        <a:t>Lateral border and anterior surface of first metacarpal</a:t>
                      </a:r>
                      <a:endParaRPr lang="ar-SA" sz="2400" dirty="0"/>
                    </a:p>
                    <a:p>
                      <a:pPr algn="ctr" rtl="1"/>
                      <a:endParaRPr lang="ar-SA" sz="2000" dirty="0"/>
                    </a:p>
                  </a:txBody>
                  <a:tcPr marT="45719" marB="45719"/>
                </a:tc>
                <a:tc>
                  <a:txBody>
                    <a:bodyPr/>
                    <a:lstStyle/>
                    <a:p>
                      <a:pPr algn="ctr" rtl="1"/>
                      <a:r>
                        <a:rPr lang="en-US" sz="1800" kern="1200" dirty="0">
                          <a:solidFill>
                            <a:schemeClr val="dk1"/>
                          </a:solidFill>
                          <a:latin typeface="+mn-lt"/>
                          <a:ea typeface="+mn-ea"/>
                          <a:cs typeface="+mn-cs"/>
                        </a:rPr>
                        <a:t>Trapezium and trapezoid bones, flexor </a:t>
                      </a:r>
                      <a:r>
                        <a:rPr lang="en-US" sz="1800" kern="1200" dirty="0" err="1">
                          <a:solidFill>
                            <a:schemeClr val="dk1"/>
                          </a:solidFill>
                          <a:latin typeface="+mn-lt"/>
                          <a:ea typeface="+mn-ea"/>
                          <a:cs typeface="+mn-cs"/>
                        </a:rPr>
                        <a:t>retinaculum</a:t>
                      </a:r>
                      <a:r>
                        <a:rPr lang="en-US" sz="1800" kern="1200" dirty="0">
                          <a:solidFill>
                            <a:schemeClr val="dk1"/>
                          </a:solidFill>
                          <a:latin typeface="+mn-lt"/>
                          <a:ea typeface="+mn-ea"/>
                          <a:cs typeface="+mn-cs"/>
                        </a:rPr>
                        <a:t> of the hand, second metacarpal bone</a:t>
                      </a:r>
                      <a:endParaRPr lang="ar-SA" sz="2000" dirty="0"/>
                    </a:p>
                  </a:txBody>
                  <a:tcPr marT="45719" marB="45719"/>
                </a:tc>
                <a:tc>
                  <a:txBody>
                    <a:bodyPr/>
                    <a:lstStyle/>
                    <a:p>
                      <a:pPr algn="ctr" rtl="1"/>
                      <a:r>
                        <a:rPr lang="en-US" sz="1800" kern="1200" dirty="0">
                          <a:solidFill>
                            <a:schemeClr val="dk1"/>
                          </a:solidFill>
                          <a:latin typeface="+mn-lt"/>
                          <a:ea typeface="+mn-ea"/>
                          <a:cs typeface="+mn-cs"/>
                        </a:rPr>
                        <a:t>Flexor </a:t>
                      </a:r>
                      <a:r>
                        <a:rPr lang="en-US" sz="1800" kern="1200" dirty="0" err="1">
                          <a:solidFill>
                            <a:schemeClr val="dk1"/>
                          </a:solidFill>
                          <a:latin typeface="+mn-lt"/>
                          <a:ea typeface="+mn-ea"/>
                          <a:cs typeface="+mn-cs"/>
                        </a:rPr>
                        <a:t>pollicis</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brevis</a:t>
                      </a:r>
                      <a:endParaRPr lang="ar-SA" sz="2000" dirty="0"/>
                    </a:p>
                  </a:txBody>
                  <a:tcPr marT="45719" marB="45719"/>
                </a:tc>
                <a:extLst>
                  <a:ext uri="{0D108BD9-81ED-4DB2-BD59-A6C34878D82A}">
                    <a16:rowId xmlns:a16="http://schemas.microsoft.com/office/drawing/2014/main" val="10003"/>
                  </a:ext>
                </a:extLst>
              </a:tr>
              <a:tr h="118868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800" kern="1200" dirty="0">
                          <a:solidFill>
                            <a:schemeClr val="dk1"/>
                          </a:solidFill>
                          <a:latin typeface="+mn-lt"/>
                          <a:ea typeface="+mn-ea"/>
                          <a:cs typeface="+mn-cs"/>
                        </a:rPr>
                        <a:t>Median nerve</a:t>
                      </a:r>
                      <a:endParaRPr lang="en-US" sz="1800" dirty="0">
                        <a:latin typeface="Times New Roman" panose="02020603050405020304"/>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Opposition of the thumb to the little finger</a:t>
                      </a:r>
                      <a:endParaRPr lang="ar-SA" sz="2000" dirty="0"/>
                    </a:p>
                  </a:txBody>
                  <a:tcPr marT="45719" marB="45719"/>
                </a:tc>
                <a:tc>
                  <a:txBody>
                    <a:bodyPr/>
                    <a:lstStyle/>
                    <a:p>
                      <a:pPr algn="ctr" rtl="1"/>
                      <a:r>
                        <a:rPr lang="en-US" sz="1800" kern="1200" dirty="0">
                          <a:solidFill>
                            <a:schemeClr val="dk1"/>
                          </a:solidFill>
                          <a:latin typeface="+mn-lt"/>
                          <a:ea typeface="+mn-ea"/>
                          <a:cs typeface="+mn-cs"/>
                        </a:rPr>
                        <a:t>Lateral border and anterior surface of first metacarpal</a:t>
                      </a:r>
                      <a:endParaRPr lang="ar-SA" sz="2000" dirty="0"/>
                    </a:p>
                  </a:txBody>
                  <a:tcPr marT="45719" marB="45719"/>
                </a:tc>
                <a:tc>
                  <a:txBody>
                    <a:bodyPr/>
                    <a:lstStyle/>
                    <a:p>
                      <a:pPr algn="ctr" rtl="1"/>
                      <a:r>
                        <a:rPr lang="en-US" sz="1800" kern="1200" dirty="0">
                          <a:solidFill>
                            <a:schemeClr val="dk1"/>
                          </a:solidFill>
                          <a:latin typeface="+mn-lt"/>
                          <a:ea typeface="+mn-ea"/>
                          <a:cs typeface="+mn-cs"/>
                        </a:rPr>
                        <a:t>Trapezium bone, flexor </a:t>
                      </a:r>
                      <a:r>
                        <a:rPr lang="en-US" sz="1800" kern="1200" dirty="0" err="1">
                          <a:solidFill>
                            <a:schemeClr val="dk1"/>
                          </a:solidFill>
                          <a:latin typeface="+mn-lt"/>
                          <a:ea typeface="+mn-ea"/>
                          <a:cs typeface="+mn-cs"/>
                        </a:rPr>
                        <a:t>retinaculum</a:t>
                      </a:r>
                      <a:r>
                        <a:rPr lang="en-US" sz="1800" kern="1200" dirty="0">
                          <a:solidFill>
                            <a:schemeClr val="dk1"/>
                          </a:solidFill>
                          <a:latin typeface="+mn-lt"/>
                          <a:ea typeface="+mn-ea"/>
                          <a:cs typeface="+mn-cs"/>
                        </a:rPr>
                        <a:t> of the hand</a:t>
                      </a:r>
                      <a:endParaRPr lang="ar-SA" sz="2000" dirty="0"/>
                    </a:p>
                  </a:txBody>
                  <a:tcPr marT="45719" marB="45719"/>
                </a:tc>
                <a:tc>
                  <a:txBody>
                    <a:bodyPr/>
                    <a:lstStyle/>
                    <a:p>
                      <a:pPr algn="ctr" rtl="1"/>
                      <a:r>
                        <a:rPr lang="en-US" sz="1800" kern="1200" dirty="0" err="1">
                          <a:solidFill>
                            <a:schemeClr val="dk1"/>
                          </a:solidFill>
                          <a:latin typeface="+mn-lt"/>
                          <a:ea typeface="+mn-ea"/>
                          <a:cs typeface="+mn-cs"/>
                        </a:rPr>
                        <a:t>Opponens</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pollicis</a:t>
                      </a:r>
                      <a:endParaRPr lang="ar-SA" sz="2000" dirty="0"/>
                    </a:p>
                  </a:txBody>
                  <a:tcPr marT="45719" marB="45719"/>
                </a:tc>
                <a:extLst>
                  <a:ext uri="{0D108BD9-81ED-4DB2-BD59-A6C34878D82A}">
                    <a16:rowId xmlns:a16="http://schemas.microsoft.com/office/drawing/2014/main" val="10004"/>
                  </a:ext>
                </a:extLst>
              </a:tr>
              <a:tr h="1137189">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en-US" sz="1800" dirty="0">
                        <a:latin typeface="Times New Roman" panose="02020603050405020304"/>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Adduction of the thumb</a:t>
                      </a:r>
                      <a:endParaRPr lang="ar-SA" sz="2000" dirty="0"/>
                    </a:p>
                  </a:txBody>
                  <a:tcPr marT="45719" marB="45719"/>
                </a:tc>
                <a:tc>
                  <a:txBody>
                    <a:bodyPr/>
                    <a:lstStyle/>
                    <a:p>
                      <a:pPr algn="ctr" rtl="1"/>
                      <a:r>
                        <a:rPr lang="en-US" sz="1800" kern="1200" dirty="0">
                          <a:solidFill>
                            <a:schemeClr val="dk1"/>
                          </a:solidFill>
                          <a:latin typeface="+mn-lt"/>
                          <a:ea typeface="+mn-ea"/>
                          <a:cs typeface="+mn-cs"/>
                        </a:rPr>
                        <a:t>Base of the proximal phalanx of thumb</a:t>
                      </a:r>
                      <a:endParaRPr lang="ar-SA" sz="2000" dirty="0"/>
                    </a:p>
                  </a:txBody>
                  <a:tcPr marT="45719" marB="45719"/>
                </a:tc>
                <a:tc>
                  <a:txBody>
                    <a:bodyPr/>
                    <a:lstStyle/>
                    <a:p>
                      <a:pPr marL="0" marR="0" algn="ctr">
                        <a:spcBef>
                          <a:spcPts val="0"/>
                        </a:spcBef>
                        <a:spcAft>
                          <a:spcPts val="0"/>
                        </a:spcAft>
                      </a:pPr>
                      <a:r>
                        <a:rPr lang="en-US" sz="1800" kern="1200" dirty="0" err="1">
                          <a:solidFill>
                            <a:schemeClr val="dk1"/>
                          </a:solidFill>
                          <a:latin typeface="+mn-lt"/>
                          <a:ea typeface="+mn-ea"/>
                          <a:cs typeface="+mn-cs"/>
                        </a:rPr>
                        <a:t>Capitate</a:t>
                      </a:r>
                      <a:r>
                        <a:rPr lang="en-US" sz="1800" kern="1200" dirty="0">
                          <a:solidFill>
                            <a:schemeClr val="dk1"/>
                          </a:solidFill>
                          <a:latin typeface="+mn-lt"/>
                          <a:ea typeface="+mn-ea"/>
                          <a:cs typeface="+mn-cs"/>
                        </a:rPr>
                        <a:t> bone, bases and anterior surfaces of II and III metacarpals</a:t>
                      </a:r>
                      <a:endParaRPr lang="en-US" sz="1000" dirty="0">
                        <a:latin typeface="Times New Roman" panose="02020603050405020304"/>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Adductor </a:t>
                      </a:r>
                      <a:r>
                        <a:rPr lang="en-US" sz="1800" kern="1200" dirty="0" err="1">
                          <a:solidFill>
                            <a:schemeClr val="dk1"/>
                          </a:solidFill>
                          <a:latin typeface="+mn-lt"/>
                          <a:ea typeface="+mn-ea"/>
                          <a:cs typeface="+mn-cs"/>
                        </a:rPr>
                        <a:t>pollicis</a:t>
                      </a:r>
                      <a:endParaRPr lang="ar-SA" sz="2000" dirty="0"/>
                    </a:p>
                  </a:txBody>
                  <a:tcPr marT="45719" marB="45719"/>
                </a:tc>
                <a:extLst>
                  <a:ext uri="{0D108BD9-81ED-4DB2-BD59-A6C34878D82A}">
                    <a16:rowId xmlns:a16="http://schemas.microsoft.com/office/drawing/2014/main" val="10005"/>
                  </a:ext>
                </a:extLst>
              </a:tr>
            </a:tbl>
          </a:graphicData>
        </a:graphic>
      </p:graphicFrame>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12FC56-61B1-42DF-B7BA-C13E12A7ADCE}"/>
              </a:ext>
            </a:extLst>
          </p:cNvPr>
          <p:cNvSpPr>
            <a:spLocks noGrp="1"/>
          </p:cNvSpPr>
          <p:nvPr>
            <p:ph type="title"/>
          </p:nvPr>
        </p:nvSpPr>
        <p:spPr>
          <a:xfrm>
            <a:off x="1524000" y="0"/>
            <a:ext cx="8229600" cy="1143000"/>
          </a:xfrm>
        </p:spPr>
        <p:txBody>
          <a:bodyPr/>
          <a:lstStyle/>
          <a:p>
            <a:pPr algn="l">
              <a:defRPr/>
            </a:pPr>
            <a:r>
              <a:rPr lang="en-US" b="1" noProof="1">
                <a:effectLst>
                  <a:outerShdw blurRad="38100" dist="38100" dir="2700000" algn="tl">
                    <a:srgbClr val="000000">
                      <a:alpha val="43137"/>
                    </a:srgbClr>
                  </a:outerShdw>
                </a:effectLst>
                <a:latin typeface="+mj-lt"/>
              </a:rPr>
              <a:t>Hypothenar muscles</a:t>
            </a:r>
          </a:p>
        </p:txBody>
      </p:sp>
      <p:sp>
        <p:nvSpPr>
          <p:cNvPr id="19459" name="عنصر نائب للمحتوى 2">
            <a:extLst>
              <a:ext uri="{FF2B5EF4-FFF2-40B4-BE49-F238E27FC236}">
                <a16:creationId xmlns:a16="http://schemas.microsoft.com/office/drawing/2014/main" id="{1A322D27-64D3-497C-973E-2A2509BEF348}"/>
              </a:ext>
            </a:extLst>
          </p:cNvPr>
          <p:cNvSpPr>
            <a:spLocks noGrp="1" noChangeArrowheads="1"/>
          </p:cNvSpPr>
          <p:nvPr>
            <p:ph idx="1"/>
          </p:nvPr>
        </p:nvSpPr>
        <p:spPr/>
        <p:txBody>
          <a:bodyPr/>
          <a:lstStyle/>
          <a:p>
            <a:endParaRPr lang="en-US" altLang="zh-CN">
              <a:cs typeface="Arial" panose="020B0604020202020204" pitchFamily="34" charset="0"/>
            </a:endParaRPr>
          </a:p>
        </p:txBody>
      </p:sp>
      <p:pic>
        <p:nvPicPr>
          <p:cNvPr id="19460" name="Picture 2" descr="http://upload.orthobullets.com/topic/10045/images/palmaris_brevis.jpg">
            <a:extLst>
              <a:ext uri="{FF2B5EF4-FFF2-40B4-BE49-F238E27FC236}">
                <a16:creationId xmlns:a16="http://schemas.microsoft.com/office/drawing/2014/main" id="{468EEE95-BEC9-4E58-B3AA-E410E9B1A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4438"/>
            <a:ext cx="317023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http://upload.orthobullets.com/topic/10046/images/flexor-digiti-minimi-brevis.jpg">
            <a:extLst>
              <a:ext uri="{FF2B5EF4-FFF2-40B4-BE49-F238E27FC236}">
                <a16:creationId xmlns:a16="http://schemas.microsoft.com/office/drawing/2014/main" id="{179D0D05-6865-46D8-83D6-B6CC7A17E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1285875"/>
            <a:ext cx="2928937"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ttp://upload.orthobullets.com/topic/10048/images/opponens-digiti-minimi.jpg">
            <a:extLst>
              <a:ext uri="{FF2B5EF4-FFF2-40B4-BE49-F238E27FC236}">
                <a16:creationId xmlns:a16="http://schemas.microsoft.com/office/drawing/2014/main" id="{98AF619E-2470-4555-8F4C-7C5A989B6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938" y="1214438"/>
            <a:ext cx="27860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a:extLst>
              <a:ext uri="{FF2B5EF4-FFF2-40B4-BE49-F238E27FC236}">
                <a16:creationId xmlns:a16="http://schemas.microsoft.com/office/drawing/2014/main" id="{DAD04709-714C-4282-A34F-6553251011C5}"/>
              </a:ext>
            </a:extLst>
          </p:cNvPr>
          <p:cNvSpPr/>
          <p:nvPr/>
        </p:nvSpPr>
        <p:spPr>
          <a:xfrm>
            <a:off x="1524000" y="4786313"/>
            <a:ext cx="1214438" cy="642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8" name="مستطيل 7">
            <a:extLst>
              <a:ext uri="{FF2B5EF4-FFF2-40B4-BE49-F238E27FC236}">
                <a16:creationId xmlns:a16="http://schemas.microsoft.com/office/drawing/2014/main" id="{07FEE9FC-E773-4279-8397-60734C39301D}"/>
              </a:ext>
            </a:extLst>
          </p:cNvPr>
          <p:cNvSpPr/>
          <p:nvPr/>
        </p:nvSpPr>
        <p:spPr>
          <a:xfrm>
            <a:off x="7096125" y="4500563"/>
            <a:ext cx="642938" cy="785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9" name="مستطيل 8">
            <a:extLst>
              <a:ext uri="{FF2B5EF4-FFF2-40B4-BE49-F238E27FC236}">
                <a16:creationId xmlns:a16="http://schemas.microsoft.com/office/drawing/2014/main" id="{C4B3E3CD-7F9F-47A3-9E96-06D49E5DCBAC}"/>
              </a:ext>
            </a:extLst>
          </p:cNvPr>
          <p:cNvSpPr/>
          <p:nvPr/>
        </p:nvSpPr>
        <p:spPr>
          <a:xfrm>
            <a:off x="6667500" y="4857750"/>
            <a:ext cx="785813" cy="1214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
        <p:nvSpPr>
          <p:cNvPr id="10" name="مستطيل 9">
            <a:extLst>
              <a:ext uri="{FF2B5EF4-FFF2-40B4-BE49-F238E27FC236}">
                <a16:creationId xmlns:a16="http://schemas.microsoft.com/office/drawing/2014/main" id="{32342C05-3039-429C-8601-5ED4569DD5FB}"/>
              </a:ext>
            </a:extLst>
          </p:cNvPr>
          <p:cNvSpPr/>
          <p:nvPr/>
        </p:nvSpPr>
        <p:spPr>
          <a:xfrm>
            <a:off x="9810750" y="4500563"/>
            <a:ext cx="857250"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noProof="1"/>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a:extLst>
              <a:ext uri="{FF2B5EF4-FFF2-40B4-BE49-F238E27FC236}">
                <a16:creationId xmlns:a16="http://schemas.microsoft.com/office/drawing/2014/main" id="{0BD6A99C-C22F-44D2-9C14-1ED03FC804CA}"/>
              </a:ext>
            </a:extLst>
          </p:cNvPr>
          <p:cNvSpPr>
            <a:spLocks noGrp="1" noChangeArrowheads="1"/>
          </p:cNvSpPr>
          <p:nvPr>
            <p:ph type="title"/>
          </p:nvPr>
        </p:nvSpPr>
        <p:spPr/>
        <p:txBody>
          <a:bodyPr/>
          <a:lstStyle/>
          <a:p>
            <a:endParaRPr lang="en-US" altLang="zh-CN">
              <a:cs typeface="Times New Roman" panose="02020603050405020304" pitchFamily="18" charset="0"/>
            </a:endParaRPr>
          </a:p>
        </p:txBody>
      </p:sp>
      <p:sp>
        <p:nvSpPr>
          <p:cNvPr id="20483" name="عنصر نائب للمحتوى 2">
            <a:extLst>
              <a:ext uri="{FF2B5EF4-FFF2-40B4-BE49-F238E27FC236}">
                <a16:creationId xmlns:a16="http://schemas.microsoft.com/office/drawing/2014/main" id="{0C9EE90E-5A62-4576-9D94-F7060941683C}"/>
              </a:ext>
            </a:extLst>
          </p:cNvPr>
          <p:cNvSpPr>
            <a:spLocks noGrp="1" noChangeArrowheads="1"/>
          </p:cNvSpPr>
          <p:nvPr>
            <p:ph idx="1"/>
          </p:nvPr>
        </p:nvSpPr>
        <p:spPr/>
        <p:txBody>
          <a:bodyPr/>
          <a:lstStyle/>
          <a:p>
            <a:endParaRPr lang="en-US" altLang="zh-CN">
              <a:cs typeface="Arial" panose="020B0604020202020204" pitchFamily="34" charset="0"/>
            </a:endParaRPr>
          </a:p>
        </p:txBody>
      </p:sp>
      <p:graphicFrame>
        <p:nvGraphicFramePr>
          <p:cNvPr id="4" name="عنصر نائب للمحتوى 3">
            <a:extLst>
              <a:ext uri="{FF2B5EF4-FFF2-40B4-BE49-F238E27FC236}">
                <a16:creationId xmlns:a16="http://schemas.microsoft.com/office/drawing/2014/main" id="{861F248B-3E67-45D6-8F55-5CFDB5D1D759}"/>
              </a:ext>
            </a:extLst>
          </p:cNvPr>
          <p:cNvGraphicFramePr/>
          <p:nvPr/>
        </p:nvGraphicFramePr>
        <p:xfrm>
          <a:off x="1524000" y="0"/>
          <a:ext cx="9144000" cy="6858000"/>
        </p:xfrm>
        <a:graphic>
          <a:graphicData uri="http://schemas.openxmlformats.org/drawingml/2006/table">
            <a:tbl>
              <a:tblPr firstRow="1" bandRow="1">
                <a:tableStyleId>{5C22544A-7EE6-4342-B048-85BDC9FD1C3A}</a:tableStyleId>
              </a:tblPr>
              <a:tblGrid>
                <a:gridCol w="1369060">
                  <a:extLst>
                    <a:ext uri="{9D8B030D-6E8A-4147-A177-3AD203B41FA5}">
                      <a16:colId xmlns:a16="http://schemas.microsoft.com/office/drawing/2014/main" val="20000"/>
                    </a:ext>
                  </a:extLst>
                </a:gridCol>
                <a:gridCol w="1870075">
                  <a:extLst>
                    <a:ext uri="{9D8B030D-6E8A-4147-A177-3AD203B41FA5}">
                      <a16:colId xmlns:a16="http://schemas.microsoft.com/office/drawing/2014/main" val="20001"/>
                    </a:ext>
                  </a:extLst>
                </a:gridCol>
                <a:gridCol w="1979295">
                  <a:extLst>
                    <a:ext uri="{9D8B030D-6E8A-4147-A177-3AD203B41FA5}">
                      <a16:colId xmlns:a16="http://schemas.microsoft.com/office/drawing/2014/main" val="20002"/>
                    </a:ext>
                  </a:extLst>
                </a:gridCol>
                <a:gridCol w="2640330">
                  <a:extLst>
                    <a:ext uri="{9D8B030D-6E8A-4147-A177-3AD203B41FA5}">
                      <a16:colId xmlns:a16="http://schemas.microsoft.com/office/drawing/2014/main" val="20003"/>
                    </a:ext>
                  </a:extLst>
                </a:gridCol>
                <a:gridCol w="1285240">
                  <a:extLst>
                    <a:ext uri="{9D8B030D-6E8A-4147-A177-3AD203B41FA5}">
                      <a16:colId xmlns:a16="http://schemas.microsoft.com/office/drawing/2014/main" val="20004"/>
                    </a:ext>
                  </a:extLst>
                </a:gridCol>
              </a:tblGrid>
              <a:tr h="651567">
                <a:tc gridSpan="5">
                  <a:txBody>
                    <a:bodyPr/>
                    <a:lstStyle/>
                    <a:p>
                      <a:pPr algn="ctr" rtl="1"/>
                      <a:r>
                        <a:rPr lang="en-US" sz="3200" b="1" kern="1200" dirty="0">
                          <a:solidFill>
                            <a:schemeClr val="bg1"/>
                          </a:solidFill>
                          <a:latin typeface="+mn-lt"/>
                          <a:ea typeface="+mn-ea"/>
                          <a:cs typeface="+mn-cs"/>
                        </a:rPr>
                        <a:t>Muscles of the </a:t>
                      </a:r>
                      <a:r>
                        <a:rPr lang="en-US" sz="3200" b="1" kern="1200" dirty="0" err="1">
                          <a:solidFill>
                            <a:schemeClr val="bg1"/>
                          </a:solidFill>
                          <a:latin typeface="+mn-lt"/>
                          <a:ea typeface="+mn-ea"/>
                          <a:cs typeface="+mn-cs"/>
                        </a:rPr>
                        <a:t>hypothenar</a:t>
                      </a:r>
                      <a:endParaRPr lang="ar-SA" sz="3200"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043">
                <a:tc>
                  <a:txBody>
                    <a:bodyPr/>
                    <a:lstStyle/>
                    <a:p>
                      <a:pPr algn="ctr" rtl="1"/>
                      <a:r>
                        <a:rPr lang="en-US" sz="2400" b="1" kern="1200" dirty="0">
                          <a:solidFill>
                            <a:srgbClr val="FF0000"/>
                          </a:solidFill>
                          <a:latin typeface="+mn-lt"/>
                          <a:ea typeface="+mn-ea"/>
                          <a:cs typeface="+mn-cs"/>
                        </a:rPr>
                        <a:t>Nerve</a:t>
                      </a:r>
                      <a:endParaRPr lang="ar-SA" sz="2400" dirty="0">
                        <a:solidFill>
                          <a:srgbClr val="FF0000"/>
                        </a:solidFill>
                      </a:endParaRPr>
                    </a:p>
                  </a:txBody>
                  <a:tcPr/>
                </a:tc>
                <a:tc>
                  <a:txBody>
                    <a:bodyPr/>
                    <a:lstStyle/>
                    <a:p>
                      <a:pPr algn="ctr" rtl="1"/>
                      <a:r>
                        <a:rPr lang="en-US" sz="2400" b="1" kern="1200" dirty="0">
                          <a:solidFill>
                            <a:srgbClr val="FF0000"/>
                          </a:solidFill>
                          <a:latin typeface="+mn-lt"/>
                          <a:ea typeface="+mn-ea"/>
                          <a:cs typeface="+mn-cs"/>
                        </a:rPr>
                        <a:t>Action</a:t>
                      </a:r>
                      <a:endParaRPr lang="ar-SA" sz="2400" dirty="0">
                        <a:solidFill>
                          <a:srgbClr val="FF0000"/>
                        </a:solidFill>
                      </a:endParaRPr>
                    </a:p>
                  </a:txBody>
                  <a:tcPr/>
                </a:tc>
                <a:tc>
                  <a:txBody>
                    <a:bodyPr/>
                    <a:lstStyle/>
                    <a:p>
                      <a:pPr algn="ctr" rtl="1"/>
                      <a:r>
                        <a:rPr lang="en-US" sz="2400" b="1" kern="1200" dirty="0">
                          <a:solidFill>
                            <a:srgbClr val="FF0000"/>
                          </a:solidFill>
                          <a:latin typeface="+mn-lt"/>
                          <a:ea typeface="+mn-ea"/>
                          <a:cs typeface="+mn-cs"/>
                        </a:rPr>
                        <a:t>Insertion</a:t>
                      </a:r>
                      <a:endParaRPr lang="ar-SA" sz="2400" dirty="0">
                        <a:solidFill>
                          <a:srgbClr val="FF0000"/>
                        </a:solidFill>
                      </a:endParaRPr>
                    </a:p>
                  </a:txBody>
                  <a:tcPr/>
                </a:tc>
                <a:tc>
                  <a:txBody>
                    <a:bodyPr/>
                    <a:lstStyle/>
                    <a:p>
                      <a:pPr algn="ctr" rtl="1"/>
                      <a:r>
                        <a:rPr lang="en-US" sz="2400" b="1" kern="1200" dirty="0">
                          <a:solidFill>
                            <a:srgbClr val="FF0000"/>
                          </a:solidFill>
                          <a:latin typeface="+mn-lt"/>
                          <a:ea typeface="+mn-ea"/>
                          <a:cs typeface="+mn-cs"/>
                        </a:rPr>
                        <a:t>Origin</a:t>
                      </a:r>
                      <a:endParaRPr lang="ar-SA" sz="2400" dirty="0">
                        <a:solidFill>
                          <a:srgbClr val="FF0000"/>
                        </a:solidFill>
                      </a:endParaRPr>
                    </a:p>
                  </a:txBody>
                  <a:tcPr/>
                </a:tc>
                <a:tc>
                  <a:txBody>
                    <a:bodyPr/>
                    <a:lstStyle/>
                    <a:p>
                      <a:pPr algn="ctr" rtl="1"/>
                      <a:r>
                        <a:rPr lang="en-US" sz="2400" b="1" kern="1200" dirty="0">
                          <a:solidFill>
                            <a:srgbClr val="FF0000"/>
                          </a:solidFill>
                          <a:latin typeface="+mn-lt"/>
                          <a:ea typeface="+mn-ea"/>
                          <a:cs typeface="+mn-cs"/>
                        </a:rPr>
                        <a:t>Muscle</a:t>
                      </a:r>
                      <a:endParaRPr lang="ar-SA" sz="2400" dirty="0">
                        <a:solidFill>
                          <a:srgbClr val="FF0000"/>
                        </a:solidFill>
                      </a:endParaRPr>
                    </a:p>
                  </a:txBody>
                  <a:tcPr/>
                </a:tc>
                <a:extLst>
                  <a:ext uri="{0D108BD9-81ED-4DB2-BD59-A6C34878D82A}">
                    <a16:rowId xmlns:a16="http://schemas.microsoft.com/office/drawing/2014/main" val="10001"/>
                  </a:ext>
                </a:extLst>
              </a:tr>
              <a:tr h="1477584">
                <a:tc>
                  <a:txBody>
                    <a:bodyPr/>
                    <a:lstStyle/>
                    <a:p>
                      <a:pPr marL="0" marR="0" algn="ctr">
                        <a:spcBef>
                          <a:spcPts val="0"/>
                        </a:spcBef>
                        <a:spcAft>
                          <a:spcPts val="0"/>
                        </a:spcAft>
                      </a:pP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en-US" sz="1800" dirty="0">
                        <a:latin typeface="+mn-lt"/>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Wrinkles skin of the </a:t>
                      </a:r>
                      <a:r>
                        <a:rPr lang="en-US" sz="1800" kern="1200" dirty="0" err="1">
                          <a:solidFill>
                            <a:schemeClr val="dk1"/>
                          </a:solidFill>
                          <a:latin typeface="+mn-lt"/>
                          <a:ea typeface="+mn-ea"/>
                          <a:cs typeface="+mn-cs"/>
                        </a:rPr>
                        <a:t>hypothenar</a:t>
                      </a:r>
                      <a:r>
                        <a:rPr lang="en-US" sz="1800" kern="1200" dirty="0">
                          <a:solidFill>
                            <a:schemeClr val="dk1"/>
                          </a:solidFill>
                          <a:latin typeface="+mn-lt"/>
                          <a:ea typeface="+mn-ea"/>
                          <a:cs typeface="+mn-cs"/>
                        </a:rPr>
                        <a:t> region</a:t>
                      </a:r>
                      <a:endParaRPr lang="ar-SA" sz="2000" dirty="0"/>
                    </a:p>
                  </a:txBody>
                  <a:tcPr/>
                </a:tc>
                <a:tc>
                  <a:txBody>
                    <a:bodyPr/>
                    <a:lstStyle/>
                    <a:p>
                      <a:pPr algn="ctr" rtl="1"/>
                      <a:r>
                        <a:rPr lang="en-US" sz="1800" kern="1200" dirty="0">
                          <a:solidFill>
                            <a:schemeClr val="dk1"/>
                          </a:solidFill>
                          <a:latin typeface="+mn-lt"/>
                          <a:ea typeface="+mn-ea"/>
                          <a:cs typeface="+mn-cs"/>
                        </a:rPr>
                        <a:t>Skin of the medial border of the hand</a:t>
                      </a:r>
                      <a:endParaRPr lang="ar-SA" sz="2000" dirty="0"/>
                    </a:p>
                  </a:txBody>
                  <a:tcPr/>
                </a:tc>
                <a:tc>
                  <a:txBody>
                    <a:bodyPr/>
                    <a:lstStyle/>
                    <a:p>
                      <a:pPr algn="ctr" rtl="1"/>
                      <a:r>
                        <a:rPr lang="en-US" sz="1800" kern="1200" dirty="0">
                          <a:solidFill>
                            <a:schemeClr val="dk1"/>
                          </a:solidFill>
                          <a:latin typeface="+mn-lt"/>
                          <a:ea typeface="+mn-ea"/>
                          <a:cs typeface="+mn-cs"/>
                        </a:rPr>
                        <a:t>Flexor </a:t>
                      </a:r>
                      <a:r>
                        <a:rPr lang="en-US" sz="1800" kern="1200" dirty="0" err="1">
                          <a:solidFill>
                            <a:schemeClr val="dk1"/>
                          </a:solidFill>
                          <a:latin typeface="+mn-lt"/>
                          <a:ea typeface="+mn-ea"/>
                          <a:cs typeface="+mn-cs"/>
                        </a:rPr>
                        <a:t>retinaculum</a:t>
                      </a:r>
                      <a:r>
                        <a:rPr lang="en-US" sz="1800" kern="1200" dirty="0">
                          <a:solidFill>
                            <a:schemeClr val="dk1"/>
                          </a:solidFill>
                          <a:latin typeface="+mn-lt"/>
                          <a:ea typeface="+mn-ea"/>
                          <a:cs typeface="+mn-cs"/>
                        </a:rPr>
                        <a:t> of the hand</a:t>
                      </a:r>
                      <a:endParaRPr lang="ar-SA" sz="2000" dirty="0"/>
                    </a:p>
                  </a:txBody>
                  <a:tcPr/>
                </a:tc>
                <a:tc>
                  <a:txBody>
                    <a:bodyPr/>
                    <a:lstStyle/>
                    <a:p>
                      <a:pPr algn="ctr" rtl="1"/>
                      <a:r>
                        <a:rPr lang="en-US" sz="1800" kern="1200" dirty="0">
                          <a:solidFill>
                            <a:schemeClr val="dk1"/>
                          </a:solidFill>
                          <a:latin typeface="+mn-lt"/>
                          <a:ea typeface="+mn-ea"/>
                          <a:cs typeface="+mn-cs"/>
                        </a:rPr>
                        <a:t>Palmaris </a:t>
                      </a:r>
                      <a:r>
                        <a:rPr lang="en-US" sz="1800" kern="1200" dirty="0" err="1">
                          <a:solidFill>
                            <a:schemeClr val="dk1"/>
                          </a:solidFill>
                          <a:latin typeface="+mn-lt"/>
                          <a:ea typeface="+mn-ea"/>
                          <a:cs typeface="+mn-cs"/>
                        </a:rPr>
                        <a:t>brevis</a:t>
                      </a:r>
                      <a:endParaRPr lang="ar-SA" sz="2000" dirty="0"/>
                    </a:p>
                  </a:txBody>
                  <a:tcPr/>
                </a:tc>
                <a:extLst>
                  <a:ext uri="{0D108BD9-81ED-4DB2-BD59-A6C34878D82A}">
                    <a16:rowId xmlns:a16="http://schemas.microsoft.com/office/drawing/2014/main" val="10002"/>
                  </a:ext>
                </a:extLst>
              </a:tr>
              <a:tr h="1477584">
                <a:tc>
                  <a:txBody>
                    <a:bodyPr/>
                    <a:lstStyle/>
                    <a:p>
                      <a:pPr marL="0" marR="0" indent="0" algn="ctr" defTabSz="914400" rtl="1" eaLnBrk="1" fontAlgn="auto" latinLnBrk="0" hangingPunct="1">
                        <a:lnSpc>
                          <a:spcPct val="100000"/>
                        </a:lnSpc>
                        <a:spcBef>
                          <a:spcPts val="0"/>
                        </a:spcBef>
                        <a:spcAft>
                          <a:spcPts val="0"/>
                        </a:spcAft>
                        <a:buClrTx/>
                        <a:buSzTx/>
                        <a:buFontTx/>
                        <a:buNone/>
                        <a:defRPr/>
                      </a:pP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ar-SA" sz="1800" dirty="0"/>
                    </a:p>
                  </a:txBody>
                  <a:tcPr/>
                </a:tc>
                <a:tc>
                  <a:txBody>
                    <a:bodyPr/>
                    <a:lstStyle/>
                    <a:p>
                      <a:pPr algn="ctr" rtl="1"/>
                      <a:r>
                        <a:rPr lang="en-US" sz="1800" kern="1200" dirty="0">
                          <a:solidFill>
                            <a:schemeClr val="dk1"/>
                          </a:solidFill>
                          <a:latin typeface="+mn-lt"/>
                          <a:ea typeface="+mn-ea"/>
                          <a:cs typeface="+mn-cs"/>
                        </a:rPr>
                        <a:t>Abducts the little finger</a:t>
                      </a:r>
                      <a:endParaRPr lang="ar-SA" sz="2000" dirty="0"/>
                    </a:p>
                  </a:txBody>
                  <a:tcPr/>
                </a:tc>
                <a:tc>
                  <a:txBody>
                    <a:bodyPr/>
                    <a:lstStyle/>
                    <a:p>
                      <a:pPr algn="ctr" rtl="1"/>
                      <a:r>
                        <a:rPr lang="en-US" sz="1800" kern="1200" dirty="0">
                          <a:solidFill>
                            <a:schemeClr val="dk1"/>
                          </a:solidFill>
                          <a:latin typeface="+mn-lt"/>
                          <a:ea typeface="+mn-ea"/>
                          <a:cs typeface="+mn-cs"/>
                        </a:rPr>
                        <a:t>Medial border of the base of the proximal phalanx of little finger</a:t>
                      </a:r>
                      <a:endParaRPr lang="ar-SA" sz="2000" dirty="0"/>
                    </a:p>
                  </a:txBody>
                  <a:tcPr/>
                </a:tc>
                <a:tc>
                  <a:txBody>
                    <a:bodyPr/>
                    <a:lstStyle/>
                    <a:p>
                      <a:pPr algn="ctr" rtl="1"/>
                      <a:r>
                        <a:rPr lang="en-US" sz="1800" kern="1200" dirty="0">
                          <a:solidFill>
                            <a:schemeClr val="dk1"/>
                          </a:solidFill>
                          <a:latin typeface="+mn-lt"/>
                          <a:ea typeface="+mn-ea"/>
                          <a:cs typeface="+mn-cs"/>
                        </a:rPr>
                        <a:t>Flexor </a:t>
                      </a:r>
                      <a:r>
                        <a:rPr lang="en-US" sz="1800" kern="1200" dirty="0" err="1">
                          <a:solidFill>
                            <a:schemeClr val="dk1"/>
                          </a:solidFill>
                          <a:latin typeface="+mn-lt"/>
                          <a:ea typeface="+mn-ea"/>
                          <a:cs typeface="+mn-cs"/>
                        </a:rPr>
                        <a:t>retinaculum</a:t>
                      </a:r>
                      <a:r>
                        <a:rPr lang="en-US" sz="1800" kern="1200" dirty="0">
                          <a:solidFill>
                            <a:schemeClr val="dk1"/>
                          </a:solidFill>
                          <a:latin typeface="+mn-lt"/>
                          <a:ea typeface="+mn-ea"/>
                          <a:cs typeface="+mn-cs"/>
                        </a:rPr>
                        <a:t> of the hand and </a:t>
                      </a:r>
                      <a:r>
                        <a:rPr lang="en-US" sz="1800" kern="1200" dirty="0" err="1">
                          <a:solidFill>
                            <a:schemeClr val="dk1"/>
                          </a:solidFill>
                          <a:latin typeface="+mn-lt"/>
                          <a:ea typeface="+mn-ea"/>
                          <a:cs typeface="+mn-cs"/>
                        </a:rPr>
                        <a:t>pisiform</a:t>
                      </a:r>
                      <a:r>
                        <a:rPr lang="en-US" sz="1800" kern="1200" dirty="0">
                          <a:solidFill>
                            <a:schemeClr val="dk1"/>
                          </a:solidFill>
                          <a:latin typeface="+mn-lt"/>
                          <a:ea typeface="+mn-ea"/>
                          <a:cs typeface="+mn-cs"/>
                        </a:rPr>
                        <a:t> bone</a:t>
                      </a:r>
                      <a:endParaRPr lang="ar-SA" sz="2000" dirty="0"/>
                    </a:p>
                  </a:txBody>
                  <a:tcPr/>
                </a:tc>
                <a:tc>
                  <a:txBody>
                    <a:bodyPr/>
                    <a:lstStyle/>
                    <a:p>
                      <a:pPr algn="ctr" rtl="1"/>
                      <a:r>
                        <a:rPr lang="en-US" sz="1800" kern="1200" dirty="0">
                          <a:solidFill>
                            <a:schemeClr val="dk1"/>
                          </a:solidFill>
                          <a:latin typeface="+mn-lt"/>
                          <a:ea typeface="+mn-ea"/>
                          <a:cs typeface="+mn-cs"/>
                        </a:rPr>
                        <a:t>Abductor </a:t>
                      </a:r>
                      <a:r>
                        <a:rPr lang="en-US" sz="1800" kern="1200" dirty="0" err="1">
                          <a:solidFill>
                            <a:schemeClr val="dk1"/>
                          </a:solidFill>
                          <a:latin typeface="+mn-lt"/>
                          <a:ea typeface="+mn-ea"/>
                          <a:cs typeface="+mn-cs"/>
                        </a:rPr>
                        <a:t>digiti</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minimi</a:t>
                      </a:r>
                      <a:endParaRPr lang="ar-SA" sz="2000" dirty="0"/>
                    </a:p>
                  </a:txBody>
                  <a:tcPr/>
                </a:tc>
                <a:extLst>
                  <a:ext uri="{0D108BD9-81ED-4DB2-BD59-A6C34878D82A}">
                    <a16:rowId xmlns:a16="http://schemas.microsoft.com/office/drawing/2014/main" val="10003"/>
                  </a:ext>
                </a:extLst>
              </a:tr>
              <a:tr h="1351276">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en-US" sz="1800" dirty="0">
                        <a:latin typeface="Times New Roman" panose="02020603050405020304"/>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Flexion of the little finger</a:t>
                      </a:r>
                      <a:endParaRPr lang="ar-SA" sz="2000" dirty="0"/>
                    </a:p>
                  </a:txBody>
                  <a:tcPr/>
                </a:tc>
                <a:tc>
                  <a:txBody>
                    <a:bodyPr/>
                    <a:lstStyle/>
                    <a:p>
                      <a:pPr algn="ctr" rtl="1"/>
                      <a:r>
                        <a:rPr lang="en-US" sz="1800" kern="1200" dirty="0" err="1">
                          <a:solidFill>
                            <a:schemeClr val="dk1"/>
                          </a:solidFill>
                          <a:latin typeface="+mn-lt"/>
                          <a:ea typeface="+mn-ea"/>
                          <a:cs typeface="+mn-cs"/>
                        </a:rPr>
                        <a:t>Palmar</a:t>
                      </a:r>
                      <a:r>
                        <a:rPr lang="en-US" sz="1800" kern="1200" dirty="0">
                          <a:solidFill>
                            <a:schemeClr val="dk1"/>
                          </a:solidFill>
                          <a:latin typeface="+mn-lt"/>
                          <a:ea typeface="+mn-ea"/>
                          <a:cs typeface="+mn-cs"/>
                        </a:rPr>
                        <a:t> surface of the proximal phalanx of little finger</a:t>
                      </a:r>
                      <a:endParaRPr lang="ar-SA" sz="2000" dirty="0"/>
                    </a:p>
                  </a:txBody>
                  <a:tcPr/>
                </a:tc>
                <a:tc>
                  <a:txBody>
                    <a:bodyPr/>
                    <a:lstStyle/>
                    <a:p>
                      <a:pPr algn="ctr" rtl="1"/>
                      <a:r>
                        <a:rPr lang="en-US" sz="1800" kern="1200" dirty="0">
                          <a:solidFill>
                            <a:schemeClr val="dk1"/>
                          </a:solidFill>
                          <a:latin typeface="+mn-lt"/>
                          <a:ea typeface="+mn-ea"/>
                          <a:cs typeface="+mn-cs"/>
                        </a:rPr>
                        <a:t>Hook of the </a:t>
                      </a:r>
                      <a:r>
                        <a:rPr lang="en-US" sz="1800" kern="1200" dirty="0" err="1">
                          <a:solidFill>
                            <a:schemeClr val="dk1"/>
                          </a:solidFill>
                          <a:latin typeface="+mn-lt"/>
                          <a:ea typeface="+mn-ea"/>
                          <a:cs typeface="+mn-cs"/>
                        </a:rPr>
                        <a:t>hamate</a:t>
                      </a:r>
                      <a:r>
                        <a:rPr lang="en-US" sz="1800" kern="1200" dirty="0">
                          <a:solidFill>
                            <a:schemeClr val="dk1"/>
                          </a:solidFill>
                          <a:latin typeface="+mn-lt"/>
                          <a:ea typeface="+mn-ea"/>
                          <a:cs typeface="+mn-cs"/>
                        </a:rPr>
                        <a:t> bone and flexor </a:t>
                      </a:r>
                      <a:r>
                        <a:rPr lang="en-US" sz="1800" kern="1200" dirty="0" err="1">
                          <a:solidFill>
                            <a:schemeClr val="dk1"/>
                          </a:solidFill>
                          <a:latin typeface="+mn-lt"/>
                          <a:ea typeface="+mn-ea"/>
                          <a:cs typeface="+mn-cs"/>
                        </a:rPr>
                        <a:t>retinaculum</a:t>
                      </a:r>
                      <a:r>
                        <a:rPr lang="en-US" sz="1800" kern="1200" dirty="0">
                          <a:solidFill>
                            <a:schemeClr val="dk1"/>
                          </a:solidFill>
                          <a:latin typeface="+mn-lt"/>
                          <a:ea typeface="+mn-ea"/>
                          <a:cs typeface="+mn-cs"/>
                        </a:rPr>
                        <a:t> of hand</a:t>
                      </a:r>
                      <a:endParaRPr lang="ar-SA" sz="2000" dirty="0"/>
                    </a:p>
                  </a:txBody>
                  <a:tcPr/>
                </a:tc>
                <a:tc>
                  <a:txBody>
                    <a:bodyPr/>
                    <a:lstStyle/>
                    <a:p>
                      <a:pPr algn="ctr" rtl="1"/>
                      <a:r>
                        <a:rPr lang="en-US" sz="1800" kern="1200" dirty="0">
                          <a:solidFill>
                            <a:schemeClr val="dk1"/>
                          </a:solidFill>
                          <a:latin typeface="+mn-lt"/>
                          <a:ea typeface="+mn-ea"/>
                          <a:cs typeface="+mn-cs"/>
                        </a:rPr>
                        <a:t>Flexor </a:t>
                      </a:r>
                      <a:r>
                        <a:rPr lang="en-US" sz="1800" kern="1200" dirty="0" err="1">
                          <a:solidFill>
                            <a:schemeClr val="dk1"/>
                          </a:solidFill>
                          <a:latin typeface="+mn-lt"/>
                          <a:ea typeface="+mn-ea"/>
                          <a:cs typeface="+mn-cs"/>
                        </a:rPr>
                        <a:t>digiti</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minimi</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brevis</a:t>
                      </a:r>
                      <a:endParaRPr lang="ar-SA" sz="2000" dirty="0"/>
                    </a:p>
                  </a:txBody>
                  <a:tcPr/>
                </a:tc>
                <a:extLst>
                  <a:ext uri="{0D108BD9-81ED-4DB2-BD59-A6C34878D82A}">
                    <a16:rowId xmlns:a16="http://schemas.microsoft.com/office/drawing/2014/main" val="10004"/>
                  </a:ext>
                </a:extLst>
              </a:tr>
              <a:tr h="1392946">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800" kern="1200" dirty="0" err="1">
                          <a:solidFill>
                            <a:schemeClr val="dk1"/>
                          </a:solidFill>
                          <a:latin typeface="+mn-lt"/>
                          <a:ea typeface="+mn-ea"/>
                          <a:cs typeface="+mn-cs"/>
                        </a:rPr>
                        <a:t>Ulnar</a:t>
                      </a:r>
                      <a:r>
                        <a:rPr lang="en-US" sz="1800" kern="1200" dirty="0">
                          <a:solidFill>
                            <a:schemeClr val="dk1"/>
                          </a:solidFill>
                          <a:latin typeface="+mn-lt"/>
                          <a:ea typeface="+mn-ea"/>
                          <a:cs typeface="+mn-cs"/>
                        </a:rPr>
                        <a:t> nerve</a:t>
                      </a:r>
                      <a:endParaRPr lang="en-US" sz="1800" dirty="0">
                        <a:latin typeface="Times New Roman" panose="02020603050405020304"/>
                        <a:ea typeface="Times New Roman" panose="02020603050405020304"/>
                        <a:cs typeface="Arial" panose="020B0604020202020204"/>
                      </a:endParaRPr>
                    </a:p>
                  </a:txBody>
                  <a:tcPr marL="25400" marR="25400" marT="0" marB="0"/>
                </a:tc>
                <a:tc>
                  <a:txBody>
                    <a:bodyPr/>
                    <a:lstStyle/>
                    <a:p>
                      <a:pPr algn="ctr" rtl="1"/>
                      <a:r>
                        <a:rPr lang="en-US" sz="1800" kern="1200" dirty="0">
                          <a:solidFill>
                            <a:schemeClr val="dk1"/>
                          </a:solidFill>
                          <a:latin typeface="+mn-lt"/>
                          <a:ea typeface="+mn-ea"/>
                          <a:cs typeface="+mn-cs"/>
                        </a:rPr>
                        <a:t>Opposition of little finger to thumb</a:t>
                      </a:r>
                      <a:endParaRPr lang="ar-SA" sz="2000" dirty="0"/>
                    </a:p>
                  </a:txBody>
                  <a:tcPr/>
                </a:tc>
                <a:tc>
                  <a:txBody>
                    <a:bodyPr/>
                    <a:lstStyle/>
                    <a:p>
                      <a:pPr algn="ctr" rtl="1"/>
                      <a:r>
                        <a:rPr lang="en-US" sz="1800" kern="1200" dirty="0">
                          <a:solidFill>
                            <a:schemeClr val="dk1"/>
                          </a:solidFill>
                          <a:latin typeface="+mn-lt"/>
                          <a:ea typeface="+mn-ea"/>
                          <a:cs typeface="+mn-cs"/>
                        </a:rPr>
                        <a:t>Medial border and anterior surface of fifth metacarpal bone</a:t>
                      </a:r>
                      <a:endParaRPr lang="ar-SA" sz="2000" dirty="0"/>
                    </a:p>
                  </a:txBody>
                  <a:tcPr/>
                </a:tc>
                <a:tc>
                  <a:txBody>
                    <a:bodyPr/>
                    <a:lstStyle/>
                    <a:p>
                      <a:pPr marL="0" marR="0" algn="ctr">
                        <a:spcBef>
                          <a:spcPts val="0"/>
                        </a:spcBef>
                        <a:spcAft>
                          <a:spcPts val="0"/>
                        </a:spcAft>
                      </a:pPr>
                      <a:r>
                        <a:rPr lang="en-US" sz="1800" kern="1200" dirty="0">
                          <a:solidFill>
                            <a:schemeClr val="dk1"/>
                          </a:solidFill>
                          <a:latin typeface="+mn-lt"/>
                          <a:ea typeface="+mn-ea"/>
                          <a:cs typeface="+mn-cs"/>
                        </a:rPr>
                        <a:t>Hook of the </a:t>
                      </a:r>
                      <a:r>
                        <a:rPr lang="en-US" sz="1800" kern="1200" dirty="0" err="1">
                          <a:solidFill>
                            <a:schemeClr val="dk1"/>
                          </a:solidFill>
                          <a:latin typeface="+mn-lt"/>
                          <a:ea typeface="+mn-ea"/>
                          <a:cs typeface="+mn-cs"/>
                        </a:rPr>
                        <a:t>hamate</a:t>
                      </a:r>
                      <a:r>
                        <a:rPr lang="en-US" sz="1800" kern="1200" dirty="0">
                          <a:solidFill>
                            <a:schemeClr val="dk1"/>
                          </a:solidFill>
                          <a:latin typeface="+mn-lt"/>
                          <a:ea typeface="+mn-ea"/>
                          <a:cs typeface="+mn-cs"/>
                        </a:rPr>
                        <a:t> bone and flexor </a:t>
                      </a:r>
                      <a:r>
                        <a:rPr lang="en-US" sz="1800" kern="1200" dirty="0" err="1">
                          <a:solidFill>
                            <a:schemeClr val="dk1"/>
                          </a:solidFill>
                          <a:latin typeface="+mn-lt"/>
                          <a:ea typeface="+mn-ea"/>
                          <a:cs typeface="+mn-cs"/>
                        </a:rPr>
                        <a:t>retinaculum</a:t>
                      </a:r>
                      <a:r>
                        <a:rPr lang="en-US" sz="1800" kern="1200" dirty="0">
                          <a:solidFill>
                            <a:schemeClr val="dk1"/>
                          </a:solidFill>
                          <a:latin typeface="+mn-lt"/>
                          <a:ea typeface="+mn-ea"/>
                          <a:cs typeface="+mn-cs"/>
                        </a:rPr>
                        <a:t> of hand</a:t>
                      </a:r>
                      <a:endParaRPr lang="en-US" sz="1000" dirty="0">
                        <a:latin typeface="Times New Roman" panose="02020603050405020304"/>
                        <a:ea typeface="Times New Roman" panose="02020603050405020304"/>
                        <a:cs typeface="Arial" panose="020B0604020202020204"/>
                      </a:endParaRPr>
                    </a:p>
                  </a:txBody>
                  <a:tcPr marL="25400" marR="25400" marT="0" marB="0"/>
                </a:tc>
                <a:tc>
                  <a:txBody>
                    <a:bodyPr/>
                    <a:lstStyle/>
                    <a:p>
                      <a:pPr algn="ctr" rtl="1"/>
                      <a:r>
                        <a:rPr lang="en-US" sz="1800" kern="1200" dirty="0" err="1">
                          <a:solidFill>
                            <a:schemeClr val="dk1"/>
                          </a:solidFill>
                          <a:latin typeface="+mn-lt"/>
                          <a:ea typeface="+mn-ea"/>
                          <a:cs typeface="+mn-cs"/>
                        </a:rPr>
                        <a:t>Opponens</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digiti</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minimi</a:t>
                      </a:r>
                      <a:endParaRPr lang="ar-SA" sz="2000" dirty="0"/>
                    </a:p>
                  </a:txBody>
                  <a:tcPr/>
                </a:tc>
                <a:extLst>
                  <a:ext uri="{0D108BD9-81ED-4DB2-BD59-A6C34878D82A}">
                    <a16:rowId xmlns:a16="http://schemas.microsoft.com/office/drawing/2014/main" val="10005"/>
                  </a:ext>
                </a:extLst>
              </a:tr>
            </a:tbl>
          </a:graphicData>
        </a:graphic>
      </p:graphicFrame>
    </p:spTree>
  </p:cSld>
  <p:clrMapOvr>
    <a:masterClrMapping/>
  </p:clrMapOvr>
  <p:transition>
    <p:zoom/>
  </p:transition>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3707</Words>
  <Application>Microsoft Office PowerPoint</Application>
  <PresentationFormat>Widescreen</PresentationFormat>
  <Paragraphs>452</Paragraphs>
  <Slides>68</Slides>
  <Notes>18</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Office Theme</vt:lpstr>
      <vt:lpstr>1_Office Theme</vt:lpstr>
      <vt:lpstr>The Hand  </vt:lpstr>
      <vt:lpstr>Anatomy Of The Hand</vt:lpstr>
      <vt:lpstr>Bones </vt:lpstr>
      <vt:lpstr>PowerPoint Presentation</vt:lpstr>
      <vt:lpstr>PowerPoint Presentation</vt:lpstr>
      <vt:lpstr>  Thenar Muscles</vt:lpstr>
      <vt:lpstr>PowerPoint Presentation</vt:lpstr>
      <vt:lpstr>Hypothenar muscles</vt:lpstr>
      <vt:lpstr>PowerPoint Presentation</vt:lpstr>
      <vt:lpstr>Intrinsic muscle of hand</vt:lpstr>
      <vt:lpstr>PowerPoint Presentation</vt:lpstr>
      <vt:lpstr>Nerve Supply</vt:lpstr>
      <vt:lpstr>PowerPoint Presentation</vt:lpstr>
      <vt:lpstr>Blood Supply</vt:lpstr>
      <vt:lpstr>Compartment of the hand</vt:lpstr>
      <vt:lpstr>PowerPoint Presentation</vt:lpstr>
      <vt:lpstr>Hand infections</vt:lpstr>
      <vt:lpstr>Infection of the hand is frequently limited to one of several well-defined compartments: </vt:lpstr>
      <vt:lpstr>Pathology  </vt:lpstr>
      <vt:lpstr>Clinical Features</vt:lpstr>
      <vt:lpstr>Principles Of Treatment</vt:lpstr>
      <vt:lpstr>1- Felon</vt:lpstr>
      <vt:lpstr>PowerPoint Presentation</vt:lpstr>
      <vt:lpstr>Herpetic whitlow</vt:lpstr>
      <vt:lpstr>6-Herpetic whitlow</vt:lpstr>
      <vt:lpstr>PowerPoint Presentation</vt:lpstr>
      <vt:lpstr>PowerPoint Presentation</vt:lpstr>
      <vt:lpstr>PowerPoint Presentation</vt:lpstr>
      <vt:lpstr>2- Tendon sheath infections</vt:lpstr>
      <vt:lpstr>PowerPoint Presentation</vt:lpstr>
      <vt:lpstr>Tendon sheath infections</vt:lpstr>
      <vt:lpstr>Pyogenic tenosynovitis</vt:lpstr>
      <vt:lpstr>PowerPoint Presentation</vt:lpstr>
      <vt:lpstr>Treatment </vt:lpstr>
      <vt:lpstr>PowerPoint Presentation</vt:lpstr>
      <vt:lpstr>3- Deep Space Infections</vt:lpstr>
      <vt:lpstr>DEEP FASCIAL SPACE INFECTION</vt:lpstr>
      <vt:lpstr>7)Bites</vt:lpstr>
      <vt:lpstr>A) Dog bites</vt:lpstr>
      <vt:lpstr>B) Cat bites</vt:lpstr>
      <vt:lpstr>C) Human bites:- </vt:lpstr>
      <vt:lpstr>Human bites</vt:lpstr>
      <vt:lpstr>PowerPoint Presentation</vt:lpstr>
      <vt:lpstr>Common disorder</vt:lpstr>
      <vt:lpstr>Acquired deformities </vt:lpstr>
      <vt:lpstr>Tendon pathology</vt:lpstr>
      <vt:lpstr>PowerPoint Presentation</vt:lpstr>
      <vt:lpstr>Management </vt:lpstr>
      <vt:lpstr>PowerPoint Presentation</vt:lpstr>
      <vt:lpstr>Green’s classification of trigger finger</vt:lpstr>
      <vt:lpstr>Trigger Finger or Thumb </vt:lpstr>
      <vt:lpstr>PowerPoint Presentation</vt:lpstr>
      <vt:lpstr>Dupuytren’s Contracture </vt:lpstr>
      <vt:lpstr>PowerPoint Presentation</vt:lpstr>
      <vt:lpstr>PowerPoint Presentation</vt:lpstr>
      <vt:lpstr>PowerPoint Presentation</vt:lpstr>
      <vt:lpstr>PowerPoint Presentation</vt:lpstr>
      <vt:lpstr>Wrist Injuries:- </vt:lpstr>
      <vt:lpstr>Clinical features </vt:lpstr>
      <vt:lpstr>PowerPoint Presentation</vt:lpstr>
      <vt:lpstr>Treatment</vt:lpstr>
      <vt:lpstr>Tendon pathology </vt:lpstr>
      <vt:lpstr>Hand manifestation in Reumatology</vt:lpstr>
      <vt:lpstr>PowerPoint Presentation</vt:lpstr>
      <vt:lpstr>Mallet finger </vt:lpstr>
      <vt:lpstr>Boutonnière deformity </vt:lpstr>
      <vt:lpstr>Swan-neck deformity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   Done by  Batool Al Hbaishan  Eliza Dmour</dc:title>
  <dc:creator>user</dc:creator>
  <cp:lastModifiedBy>Unknown User</cp:lastModifiedBy>
  <cp:revision>82</cp:revision>
  <dcterms:created xsi:type="dcterms:W3CDTF">2019-10-28T21:11:25Z</dcterms:created>
  <dcterms:modified xsi:type="dcterms:W3CDTF">2021-01-25T14:47:07Z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1033-11.2.0.8934</vt:lpwstr>
  </property>
</Properties>
</file>