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2" r:id="rId1"/>
    <p:sldMasterId id="2147483776" r:id="rId2"/>
    <p:sldMasterId id="2147483802" r:id="rId3"/>
  </p:sldMasterIdLst>
  <p:notesMasterIdLst>
    <p:notesMasterId r:id="rId85"/>
  </p:notesMasterIdLst>
  <p:sldIdLst>
    <p:sldId id="256" r:id="rId4"/>
    <p:sldId id="257" r:id="rId5"/>
    <p:sldId id="321" r:id="rId6"/>
    <p:sldId id="258" r:id="rId7"/>
    <p:sldId id="465" r:id="rId8"/>
    <p:sldId id="466" r:id="rId9"/>
    <p:sldId id="467" r:id="rId10"/>
    <p:sldId id="277" r:id="rId11"/>
    <p:sldId id="265" r:id="rId12"/>
    <p:sldId id="266" r:id="rId13"/>
    <p:sldId id="267" r:id="rId14"/>
    <p:sldId id="290" r:id="rId15"/>
    <p:sldId id="318" r:id="rId16"/>
    <p:sldId id="271" r:id="rId17"/>
    <p:sldId id="269" r:id="rId18"/>
    <p:sldId id="293" r:id="rId19"/>
    <p:sldId id="294" r:id="rId20"/>
    <p:sldId id="270" r:id="rId21"/>
    <p:sldId id="280" r:id="rId22"/>
    <p:sldId id="325" r:id="rId23"/>
    <p:sldId id="324" r:id="rId24"/>
    <p:sldId id="349" r:id="rId25"/>
    <p:sldId id="350" r:id="rId26"/>
    <p:sldId id="288" r:id="rId27"/>
    <p:sldId id="281" r:id="rId28"/>
    <p:sldId id="326" r:id="rId29"/>
    <p:sldId id="327"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468" r:id="rId63"/>
    <p:sldId id="469" r:id="rId64"/>
    <p:sldId id="470" r:id="rId65"/>
    <p:sldId id="471" r:id="rId66"/>
    <p:sldId id="472" r:id="rId67"/>
    <p:sldId id="473" r:id="rId68"/>
    <p:sldId id="474" r:id="rId69"/>
    <p:sldId id="475" r:id="rId70"/>
    <p:sldId id="476" r:id="rId71"/>
    <p:sldId id="477" r:id="rId72"/>
    <p:sldId id="478" r:id="rId73"/>
    <p:sldId id="479" r:id="rId74"/>
    <p:sldId id="480" r:id="rId75"/>
    <p:sldId id="481" r:id="rId76"/>
    <p:sldId id="482" r:id="rId77"/>
    <p:sldId id="483" r:id="rId78"/>
    <p:sldId id="484" r:id="rId79"/>
    <p:sldId id="485" r:id="rId80"/>
    <p:sldId id="486" r:id="rId81"/>
    <p:sldId id="487" r:id="rId82"/>
    <p:sldId id="488" r:id="rId83"/>
    <p:sldId id="489" r:id="rId84"/>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xmlns=""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8988" autoAdjust="0"/>
  </p:normalViewPr>
  <p:slideViewPr>
    <p:cSldViewPr>
      <p:cViewPr>
        <p:scale>
          <a:sx n="69" d="100"/>
          <a:sy n="69" d="100"/>
        </p:scale>
        <p:origin x="-140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2EA02F-110B-4200-BABC-ADBD334A9E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E022A80-272E-44E5-8394-5F50932CBA08}">
      <dgm:prSet/>
      <dgm:spPr/>
      <dgm:t>
        <a:bodyPr/>
        <a:lstStyle/>
        <a:p>
          <a:pPr rtl="0"/>
          <a:r>
            <a:rPr lang="en-US" dirty="0" smtClean="0"/>
            <a:t>Age &gt; 50 YO, white male.</a:t>
          </a:r>
          <a:endParaRPr lang="en-US" dirty="0"/>
        </a:p>
      </dgm:t>
    </dgm:pt>
    <dgm:pt modelId="{7AECCE30-119E-43E4-AE1E-1FB99F97E5C1}" type="parTrans" cxnId="{E3C7257D-2AE4-4162-9F36-10BA75C1C4B6}">
      <dgm:prSet/>
      <dgm:spPr/>
      <dgm:t>
        <a:bodyPr/>
        <a:lstStyle/>
        <a:p>
          <a:endParaRPr lang="en-US"/>
        </a:p>
      </dgm:t>
    </dgm:pt>
    <dgm:pt modelId="{6AF1466F-2126-4DBF-A19C-23389EDE8931}" type="sibTrans" cxnId="{E3C7257D-2AE4-4162-9F36-10BA75C1C4B6}">
      <dgm:prSet/>
      <dgm:spPr/>
      <dgm:t>
        <a:bodyPr/>
        <a:lstStyle/>
        <a:p>
          <a:endParaRPr lang="en-US"/>
        </a:p>
      </dgm:t>
    </dgm:pt>
    <dgm:pt modelId="{F3EEE40A-A863-493F-84D9-8B8F80ACDF24}">
      <dgm:prSet/>
      <dgm:spPr/>
      <dgm:t>
        <a:bodyPr/>
        <a:lstStyle/>
        <a:p>
          <a:pPr rtl="0"/>
          <a:r>
            <a:rPr lang="en-US" dirty="0" err="1" smtClean="0"/>
            <a:t>Hx</a:t>
          </a:r>
          <a:r>
            <a:rPr lang="en-US" dirty="0" smtClean="0"/>
            <a:t> of Atherosclerosis.</a:t>
          </a:r>
          <a:endParaRPr lang="en-US" dirty="0"/>
        </a:p>
      </dgm:t>
    </dgm:pt>
    <dgm:pt modelId="{A265835A-D210-4089-AF96-73A854E3BBD3}" type="parTrans" cxnId="{14C78316-9E0B-4501-9349-2C91B4D72E36}">
      <dgm:prSet/>
      <dgm:spPr/>
      <dgm:t>
        <a:bodyPr/>
        <a:lstStyle/>
        <a:p>
          <a:endParaRPr lang="en-US"/>
        </a:p>
      </dgm:t>
    </dgm:pt>
    <dgm:pt modelId="{5FE2A015-02BC-4922-A278-451355A308C7}" type="sibTrans" cxnId="{14C78316-9E0B-4501-9349-2C91B4D72E36}">
      <dgm:prSet/>
      <dgm:spPr/>
      <dgm:t>
        <a:bodyPr/>
        <a:lstStyle/>
        <a:p>
          <a:endParaRPr lang="en-US"/>
        </a:p>
      </dgm:t>
    </dgm:pt>
    <dgm:pt modelId="{00A14561-3298-4426-BEE6-AFB64AFB98BC}">
      <dgm:prSet/>
      <dgm:spPr/>
      <dgm:t>
        <a:bodyPr/>
        <a:lstStyle/>
        <a:p>
          <a:pPr rtl="0"/>
          <a:r>
            <a:rPr lang="en-US" dirty="0" smtClean="0"/>
            <a:t>HTN.</a:t>
          </a:r>
          <a:endParaRPr lang="en-US" dirty="0"/>
        </a:p>
      </dgm:t>
    </dgm:pt>
    <dgm:pt modelId="{3FC42ABD-531C-4470-B03B-DF8474375F35}" type="parTrans" cxnId="{ED760336-9E16-42E8-8033-9BE9F06871FA}">
      <dgm:prSet/>
      <dgm:spPr/>
      <dgm:t>
        <a:bodyPr/>
        <a:lstStyle/>
        <a:p>
          <a:endParaRPr lang="en-US"/>
        </a:p>
      </dgm:t>
    </dgm:pt>
    <dgm:pt modelId="{1F249D0C-0C68-454E-ABF8-B4782061322F}" type="sibTrans" cxnId="{ED760336-9E16-42E8-8033-9BE9F06871FA}">
      <dgm:prSet/>
      <dgm:spPr/>
      <dgm:t>
        <a:bodyPr/>
        <a:lstStyle/>
        <a:p>
          <a:endParaRPr lang="en-US"/>
        </a:p>
      </dgm:t>
    </dgm:pt>
    <dgm:pt modelId="{CB373F96-1643-49A8-9191-725E10615EBE}">
      <dgm:prSet/>
      <dgm:spPr/>
      <dgm:t>
        <a:bodyPr/>
        <a:lstStyle/>
        <a:p>
          <a:pPr rtl="0"/>
          <a:r>
            <a:rPr lang="en-US" dirty="0" err="1" smtClean="0"/>
            <a:t>Hypertriglyceridemia</a:t>
          </a:r>
          <a:r>
            <a:rPr lang="en-US" dirty="0" smtClean="0"/>
            <a:t>.</a:t>
          </a:r>
          <a:endParaRPr lang="en-US" dirty="0"/>
        </a:p>
      </dgm:t>
    </dgm:pt>
    <dgm:pt modelId="{ABF3562A-9193-4468-A879-96F5BCF06F5D}" type="parTrans" cxnId="{09066F66-7138-4388-87A5-477C067DF536}">
      <dgm:prSet/>
      <dgm:spPr/>
      <dgm:t>
        <a:bodyPr/>
        <a:lstStyle/>
        <a:p>
          <a:endParaRPr lang="en-US"/>
        </a:p>
      </dgm:t>
    </dgm:pt>
    <dgm:pt modelId="{F7A140A6-5330-4B1B-9E64-A053F30DA4E6}" type="sibTrans" cxnId="{09066F66-7138-4388-87A5-477C067DF536}">
      <dgm:prSet/>
      <dgm:spPr/>
      <dgm:t>
        <a:bodyPr/>
        <a:lstStyle/>
        <a:p>
          <a:endParaRPr lang="en-US"/>
        </a:p>
      </dgm:t>
    </dgm:pt>
    <dgm:pt modelId="{3EA6C35A-5334-4671-8528-D3F2C65C3BE6}">
      <dgm:prSet/>
      <dgm:spPr/>
      <dgm:t>
        <a:bodyPr/>
        <a:lstStyle/>
        <a:p>
          <a:pPr rtl="0"/>
          <a:r>
            <a:rPr lang="en-US" dirty="0" smtClean="0"/>
            <a:t>Smoking with COPD.</a:t>
          </a:r>
          <a:endParaRPr lang="en-US" dirty="0"/>
        </a:p>
      </dgm:t>
    </dgm:pt>
    <dgm:pt modelId="{78DFA013-907A-4116-B522-92FCCBD91D54}" type="parTrans" cxnId="{919B584E-AA2C-4FD1-8607-29F811684BAB}">
      <dgm:prSet/>
      <dgm:spPr/>
      <dgm:t>
        <a:bodyPr/>
        <a:lstStyle/>
        <a:p>
          <a:endParaRPr lang="en-US"/>
        </a:p>
      </dgm:t>
    </dgm:pt>
    <dgm:pt modelId="{68769BA5-EC81-4035-B38B-1E3C5ECBA677}" type="sibTrans" cxnId="{919B584E-AA2C-4FD1-8607-29F811684BAB}">
      <dgm:prSet/>
      <dgm:spPr/>
      <dgm:t>
        <a:bodyPr/>
        <a:lstStyle/>
        <a:p>
          <a:endParaRPr lang="en-US"/>
        </a:p>
      </dgm:t>
    </dgm:pt>
    <dgm:pt modelId="{371029CF-EDC1-43CB-A125-E28454BC5B02}">
      <dgm:prSet/>
      <dgm:spPr/>
      <dgm:t>
        <a:bodyPr/>
        <a:lstStyle/>
        <a:p>
          <a:pPr rtl="0"/>
          <a:r>
            <a:rPr lang="en-US" dirty="0" smtClean="0"/>
            <a:t>Positive family </a:t>
          </a:r>
          <a:r>
            <a:rPr lang="en-US" dirty="0" err="1" smtClean="0"/>
            <a:t>Hx</a:t>
          </a:r>
          <a:r>
            <a:rPr lang="en-US" dirty="0" smtClean="0"/>
            <a:t>.</a:t>
          </a:r>
          <a:endParaRPr lang="en-US" dirty="0"/>
        </a:p>
      </dgm:t>
    </dgm:pt>
    <dgm:pt modelId="{6C381C23-48BF-4142-934F-53A5284FB41F}" type="parTrans" cxnId="{AC7583B1-55D0-4E57-B066-8984325F444A}">
      <dgm:prSet/>
      <dgm:spPr/>
      <dgm:t>
        <a:bodyPr/>
        <a:lstStyle/>
        <a:p>
          <a:endParaRPr lang="en-US"/>
        </a:p>
      </dgm:t>
    </dgm:pt>
    <dgm:pt modelId="{2DB24F4A-B927-4C49-8B50-7E219F708A9F}" type="sibTrans" cxnId="{AC7583B1-55D0-4E57-B066-8984325F444A}">
      <dgm:prSet/>
      <dgm:spPr/>
      <dgm:t>
        <a:bodyPr/>
        <a:lstStyle/>
        <a:p>
          <a:endParaRPr lang="en-US"/>
        </a:p>
      </dgm:t>
    </dgm:pt>
    <dgm:pt modelId="{817832BF-32E2-4A2B-9154-D38D3AE2C998}" type="pres">
      <dgm:prSet presAssocID="{E92EA02F-110B-4200-BABC-ADBD334A9EE0}" presName="linear" presStyleCnt="0">
        <dgm:presLayoutVars>
          <dgm:animLvl val="lvl"/>
          <dgm:resizeHandles val="exact"/>
        </dgm:presLayoutVars>
      </dgm:prSet>
      <dgm:spPr/>
      <dgm:t>
        <a:bodyPr/>
        <a:lstStyle/>
        <a:p>
          <a:endParaRPr lang="en-US"/>
        </a:p>
      </dgm:t>
    </dgm:pt>
    <dgm:pt modelId="{14317E2B-A071-47B2-B3CA-3228086EDFDD}" type="pres">
      <dgm:prSet presAssocID="{7E022A80-272E-44E5-8394-5F50932CBA08}" presName="parentText" presStyleLbl="node1" presStyleIdx="0" presStyleCnt="6">
        <dgm:presLayoutVars>
          <dgm:chMax val="0"/>
          <dgm:bulletEnabled val="1"/>
        </dgm:presLayoutVars>
      </dgm:prSet>
      <dgm:spPr/>
      <dgm:t>
        <a:bodyPr/>
        <a:lstStyle/>
        <a:p>
          <a:endParaRPr lang="en-US"/>
        </a:p>
      </dgm:t>
    </dgm:pt>
    <dgm:pt modelId="{26CC6A73-F68E-4FCD-AD41-ED1FEC9B6C34}" type="pres">
      <dgm:prSet presAssocID="{6AF1466F-2126-4DBF-A19C-23389EDE8931}" presName="spacer" presStyleCnt="0"/>
      <dgm:spPr/>
    </dgm:pt>
    <dgm:pt modelId="{6799309C-841D-4C10-A66D-FFBDB8935628}" type="pres">
      <dgm:prSet presAssocID="{F3EEE40A-A863-493F-84D9-8B8F80ACDF24}" presName="parentText" presStyleLbl="node1" presStyleIdx="1" presStyleCnt="6">
        <dgm:presLayoutVars>
          <dgm:chMax val="0"/>
          <dgm:bulletEnabled val="1"/>
        </dgm:presLayoutVars>
      </dgm:prSet>
      <dgm:spPr/>
      <dgm:t>
        <a:bodyPr/>
        <a:lstStyle/>
        <a:p>
          <a:endParaRPr lang="en-US"/>
        </a:p>
      </dgm:t>
    </dgm:pt>
    <dgm:pt modelId="{EB95B223-4902-447B-8228-34A9C55228A5}" type="pres">
      <dgm:prSet presAssocID="{5FE2A015-02BC-4922-A278-451355A308C7}" presName="spacer" presStyleCnt="0"/>
      <dgm:spPr/>
    </dgm:pt>
    <dgm:pt modelId="{1BC4194A-B501-492E-A6CA-290B81EB004E}" type="pres">
      <dgm:prSet presAssocID="{00A14561-3298-4426-BEE6-AFB64AFB98BC}" presName="parentText" presStyleLbl="node1" presStyleIdx="2" presStyleCnt="6">
        <dgm:presLayoutVars>
          <dgm:chMax val="0"/>
          <dgm:bulletEnabled val="1"/>
        </dgm:presLayoutVars>
      </dgm:prSet>
      <dgm:spPr/>
      <dgm:t>
        <a:bodyPr/>
        <a:lstStyle/>
        <a:p>
          <a:endParaRPr lang="en-US"/>
        </a:p>
      </dgm:t>
    </dgm:pt>
    <dgm:pt modelId="{DA201C4C-E98E-4C98-A024-EA63A24B9457}" type="pres">
      <dgm:prSet presAssocID="{1F249D0C-0C68-454E-ABF8-B4782061322F}" presName="spacer" presStyleCnt="0"/>
      <dgm:spPr/>
    </dgm:pt>
    <dgm:pt modelId="{6B5E2FE1-E87B-4ECA-8928-CCEF1CEA086D}" type="pres">
      <dgm:prSet presAssocID="{CB373F96-1643-49A8-9191-725E10615EBE}" presName="parentText" presStyleLbl="node1" presStyleIdx="3" presStyleCnt="6">
        <dgm:presLayoutVars>
          <dgm:chMax val="0"/>
          <dgm:bulletEnabled val="1"/>
        </dgm:presLayoutVars>
      </dgm:prSet>
      <dgm:spPr/>
      <dgm:t>
        <a:bodyPr/>
        <a:lstStyle/>
        <a:p>
          <a:endParaRPr lang="en-US"/>
        </a:p>
      </dgm:t>
    </dgm:pt>
    <dgm:pt modelId="{3CEC15C1-0027-4B24-A62A-6AF09B028B7F}" type="pres">
      <dgm:prSet presAssocID="{F7A140A6-5330-4B1B-9E64-A053F30DA4E6}" presName="spacer" presStyleCnt="0"/>
      <dgm:spPr/>
    </dgm:pt>
    <dgm:pt modelId="{A0125295-91D1-47E7-91B1-9F1245D044F0}" type="pres">
      <dgm:prSet presAssocID="{3EA6C35A-5334-4671-8528-D3F2C65C3BE6}" presName="parentText" presStyleLbl="node1" presStyleIdx="4" presStyleCnt="6">
        <dgm:presLayoutVars>
          <dgm:chMax val="0"/>
          <dgm:bulletEnabled val="1"/>
        </dgm:presLayoutVars>
      </dgm:prSet>
      <dgm:spPr/>
      <dgm:t>
        <a:bodyPr/>
        <a:lstStyle/>
        <a:p>
          <a:endParaRPr lang="en-US"/>
        </a:p>
      </dgm:t>
    </dgm:pt>
    <dgm:pt modelId="{64402650-3BC5-4BC4-8AB3-7A78EFF66943}" type="pres">
      <dgm:prSet presAssocID="{68769BA5-EC81-4035-B38B-1E3C5ECBA677}" presName="spacer" presStyleCnt="0"/>
      <dgm:spPr/>
    </dgm:pt>
    <dgm:pt modelId="{FC4B5BF5-EC93-4370-9770-78A3E5CC1852}" type="pres">
      <dgm:prSet presAssocID="{371029CF-EDC1-43CB-A125-E28454BC5B02}" presName="parentText" presStyleLbl="node1" presStyleIdx="5" presStyleCnt="6">
        <dgm:presLayoutVars>
          <dgm:chMax val="0"/>
          <dgm:bulletEnabled val="1"/>
        </dgm:presLayoutVars>
      </dgm:prSet>
      <dgm:spPr/>
      <dgm:t>
        <a:bodyPr/>
        <a:lstStyle/>
        <a:p>
          <a:endParaRPr lang="en-US"/>
        </a:p>
      </dgm:t>
    </dgm:pt>
  </dgm:ptLst>
  <dgm:cxnLst>
    <dgm:cxn modelId="{ED760336-9E16-42E8-8033-9BE9F06871FA}" srcId="{E92EA02F-110B-4200-BABC-ADBD334A9EE0}" destId="{00A14561-3298-4426-BEE6-AFB64AFB98BC}" srcOrd="2" destOrd="0" parTransId="{3FC42ABD-531C-4470-B03B-DF8474375F35}" sibTransId="{1F249D0C-0C68-454E-ABF8-B4782061322F}"/>
    <dgm:cxn modelId="{09066F66-7138-4388-87A5-477C067DF536}" srcId="{E92EA02F-110B-4200-BABC-ADBD334A9EE0}" destId="{CB373F96-1643-49A8-9191-725E10615EBE}" srcOrd="3" destOrd="0" parTransId="{ABF3562A-9193-4468-A879-96F5BCF06F5D}" sibTransId="{F7A140A6-5330-4B1B-9E64-A053F30DA4E6}"/>
    <dgm:cxn modelId="{FCA5717C-7190-49CF-82B0-9AAA78028C9B}" type="presOf" srcId="{E92EA02F-110B-4200-BABC-ADBD334A9EE0}" destId="{817832BF-32E2-4A2B-9154-D38D3AE2C998}" srcOrd="0" destOrd="0" presId="urn:microsoft.com/office/officeart/2005/8/layout/vList2"/>
    <dgm:cxn modelId="{DFD154DA-46C5-4241-A9E0-390624D300E6}" type="presOf" srcId="{00A14561-3298-4426-BEE6-AFB64AFB98BC}" destId="{1BC4194A-B501-492E-A6CA-290B81EB004E}" srcOrd="0" destOrd="0" presId="urn:microsoft.com/office/officeart/2005/8/layout/vList2"/>
    <dgm:cxn modelId="{919B584E-AA2C-4FD1-8607-29F811684BAB}" srcId="{E92EA02F-110B-4200-BABC-ADBD334A9EE0}" destId="{3EA6C35A-5334-4671-8528-D3F2C65C3BE6}" srcOrd="4" destOrd="0" parTransId="{78DFA013-907A-4116-B522-92FCCBD91D54}" sibTransId="{68769BA5-EC81-4035-B38B-1E3C5ECBA677}"/>
    <dgm:cxn modelId="{14C78316-9E0B-4501-9349-2C91B4D72E36}" srcId="{E92EA02F-110B-4200-BABC-ADBD334A9EE0}" destId="{F3EEE40A-A863-493F-84D9-8B8F80ACDF24}" srcOrd="1" destOrd="0" parTransId="{A265835A-D210-4089-AF96-73A854E3BBD3}" sibTransId="{5FE2A015-02BC-4922-A278-451355A308C7}"/>
    <dgm:cxn modelId="{FF6F71C9-A840-4640-B9FD-302E375E2FCE}" type="presOf" srcId="{F3EEE40A-A863-493F-84D9-8B8F80ACDF24}" destId="{6799309C-841D-4C10-A66D-FFBDB8935628}" srcOrd="0" destOrd="0" presId="urn:microsoft.com/office/officeart/2005/8/layout/vList2"/>
    <dgm:cxn modelId="{1392071A-E08A-4BAA-8D91-E0956E786CAB}" type="presOf" srcId="{7E022A80-272E-44E5-8394-5F50932CBA08}" destId="{14317E2B-A071-47B2-B3CA-3228086EDFDD}" srcOrd="0" destOrd="0" presId="urn:microsoft.com/office/officeart/2005/8/layout/vList2"/>
    <dgm:cxn modelId="{E3C7257D-2AE4-4162-9F36-10BA75C1C4B6}" srcId="{E92EA02F-110B-4200-BABC-ADBD334A9EE0}" destId="{7E022A80-272E-44E5-8394-5F50932CBA08}" srcOrd="0" destOrd="0" parTransId="{7AECCE30-119E-43E4-AE1E-1FB99F97E5C1}" sibTransId="{6AF1466F-2126-4DBF-A19C-23389EDE8931}"/>
    <dgm:cxn modelId="{7FF8FDA3-297C-48A4-B36F-A39AA6AAE449}" type="presOf" srcId="{CB373F96-1643-49A8-9191-725E10615EBE}" destId="{6B5E2FE1-E87B-4ECA-8928-CCEF1CEA086D}" srcOrd="0" destOrd="0" presId="urn:microsoft.com/office/officeart/2005/8/layout/vList2"/>
    <dgm:cxn modelId="{81003250-5877-4475-B544-5324B57301F6}" type="presOf" srcId="{371029CF-EDC1-43CB-A125-E28454BC5B02}" destId="{FC4B5BF5-EC93-4370-9770-78A3E5CC1852}" srcOrd="0" destOrd="0" presId="urn:microsoft.com/office/officeart/2005/8/layout/vList2"/>
    <dgm:cxn modelId="{AC7583B1-55D0-4E57-B066-8984325F444A}" srcId="{E92EA02F-110B-4200-BABC-ADBD334A9EE0}" destId="{371029CF-EDC1-43CB-A125-E28454BC5B02}" srcOrd="5" destOrd="0" parTransId="{6C381C23-48BF-4142-934F-53A5284FB41F}" sibTransId="{2DB24F4A-B927-4C49-8B50-7E219F708A9F}"/>
    <dgm:cxn modelId="{BBFB4DD6-3B1D-49FA-B84E-AA439CFF6860}" type="presOf" srcId="{3EA6C35A-5334-4671-8528-D3F2C65C3BE6}" destId="{A0125295-91D1-47E7-91B1-9F1245D044F0}" srcOrd="0" destOrd="0" presId="urn:microsoft.com/office/officeart/2005/8/layout/vList2"/>
    <dgm:cxn modelId="{649D0DDE-4BF4-4B72-AB74-1B08661FEC7C}" type="presParOf" srcId="{817832BF-32E2-4A2B-9154-D38D3AE2C998}" destId="{14317E2B-A071-47B2-B3CA-3228086EDFDD}" srcOrd="0" destOrd="0" presId="urn:microsoft.com/office/officeart/2005/8/layout/vList2"/>
    <dgm:cxn modelId="{1FD6BDC9-D220-4491-BD9D-8D80273D0EBE}" type="presParOf" srcId="{817832BF-32E2-4A2B-9154-D38D3AE2C998}" destId="{26CC6A73-F68E-4FCD-AD41-ED1FEC9B6C34}" srcOrd="1" destOrd="0" presId="urn:microsoft.com/office/officeart/2005/8/layout/vList2"/>
    <dgm:cxn modelId="{39DC05ED-1836-4CF0-9793-C2BB896D42F0}" type="presParOf" srcId="{817832BF-32E2-4A2B-9154-D38D3AE2C998}" destId="{6799309C-841D-4C10-A66D-FFBDB8935628}" srcOrd="2" destOrd="0" presId="urn:microsoft.com/office/officeart/2005/8/layout/vList2"/>
    <dgm:cxn modelId="{901D11ED-4B35-4EC9-9805-5B4083F5C8CD}" type="presParOf" srcId="{817832BF-32E2-4A2B-9154-D38D3AE2C998}" destId="{EB95B223-4902-447B-8228-34A9C55228A5}" srcOrd="3" destOrd="0" presId="urn:microsoft.com/office/officeart/2005/8/layout/vList2"/>
    <dgm:cxn modelId="{8A0EFFEC-FB6D-46DF-A89E-D4534F88DC84}" type="presParOf" srcId="{817832BF-32E2-4A2B-9154-D38D3AE2C998}" destId="{1BC4194A-B501-492E-A6CA-290B81EB004E}" srcOrd="4" destOrd="0" presId="urn:microsoft.com/office/officeart/2005/8/layout/vList2"/>
    <dgm:cxn modelId="{6D6C6943-E0E3-49D7-806A-74C1CEBC67CB}" type="presParOf" srcId="{817832BF-32E2-4A2B-9154-D38D3AE2C998}" destId="{DA201C4C-E98E-4C98-A024-EA63A24B9457}" srcOrd="5" destOrd="0" presId="urn:microsoft.com/office/officeart/2005/8/layout/vList2"/>
    <dgm:cxn modelId="{24B78F7D-2180-437A-B56C-151D27A3965E}" type="presParOf" srcId="{817832BF-32E2-4A2B-9154-D38D3AE2C998}" destId="{6B5E2FE1-E87B-4ECA-8928-CCEF1CEA086D}" srcOrd="6" destOrd="0" presId="urn:microsoft.com/office/officeart/2005/8/layout/vList2"/>
    <dgm:cxn modelId="{9FAA732B-6A86-4AC8-BC6A-80E653BE0AED}" type="presParOf" srcId="{817832BF-32E2-4A2B-9154-D38D3AE2C998}" destId="{3CEC15C1-0027-4B24-A62A-6AF09B028B7F}" srcOrd="7" destOrd="0" presId="urn:microsoft.com/office/officeart/2005/8/layout/vList2"/>
    <dgm:cxn modelId="{2E18E50C-E25A-452B-801F-2268877197F2}" type="presParOf" srcId="{817832BF-32E2-4A2B-9154-D38D3AE2C998}" destId="{A0125295-91D1-47E7-91B1-9F1245D044F0}" srcOrd="8" destOrd="0" presId="urn:microsoft.com/office/officeart/2005/8/layout/vList2"/>
    <dgm:cxn modelId="{125D21CA-0F49-4AC5-9DE8-D57C1EE4C4FD}" type="presParOf" srcId="{817832BF-32E2-4A2B-9154-D38D3AE2C998}" destId="{64402650-3BC5-4BC4-8AB3-7A78EFF66943}" srcOrd="9" destOrd="0" presId="urn:microsoft.com/office/officeart/2005/8/layout/vList2"/>
    <dgm:cxn modelId="{E91DA35F-5517-474C-887E-D29780D35BBF}" type="presParOf" srcId="{817832BF-32E2-4A2B-9154-D38D3AE2C998}" destId="{FC4B5BF5-EC93-4370-9770-78A3E5CC185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17E2B-A071-47B2-B3CA-3228086EDFDD}">
      <dsp:nvSpPr>
        <dsp:cNvPr id="0" name=""/>
        <dsp:cNvSpPr/>
      </dsp:nvSpPr>
      <dsp:spPr>
        <a:xfrm>
          <a:off x="0" y="42893"/>
          <a:ext cx="80391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Age &gt; 50 YO, white male.</a:t>
          </a:r>
          <a:endParaRPr lang="en-US" sz="2900" kern="1200" dirty="0"/>
        </a:p>
      </dsp:txBody>
      <dsp:txXfrm>
        <a:off x="33955" y="76848"/>
        <a:ext cx="7971190" cy="627655"/>
      </dsp:txXfrm>
    </dsp:sp>
    <dsp:sp modelId="{6799309C-841D-4C10-A66D-FFBDB8935628}">
      <dsp:nvSpPr>
        <dsp:cNvPr id="0" name=""/>
        <dsp:cNvSpPr/>
      </dsp:nvSpPr>
      <dsp:spPr>
        <a:xfrm>
          <a:off x="0" y="821978"/>
          <a:ext cx="80391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err="1" smtClean="0"/>
            <a:t>Hx</a:t>
          </a:r>
          <a:r>
            <a:rPr lang="en-US" sz="2900" kern="1200" dirty="0" smtClean="0"/>
            <a:t> of Atherosclerosis.</a:t>
          </a:r>
          <a:endParaRPr lang="en-US" sz="2900" kern="1200" dirty="0"/>
        </a:p>
      </dsp:txBody>
      <dsp:txXfrm>
        <a:off x="33955" y="855933"/>
        <a:ext cx="7971190" cy="627655"/>
      </dsp:txXfrm>
    </dsp:sp>
    <dsp:sp modelId="{1BC4194A-B501-492E-A6CA-290B81EB004E}">
      <dsp:nvSpPr>
        <dsp:cNvPr id="0" name=""/>
        <dsp:cNvSpPr/>
      </dsp:nvSpPr>
      <dsp:spPr>
        <a:xfrm>
          <a:off x="0" y="1601063"/>
          <a:ext cx="80391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HTN.</a:t>
          </a:r>
          <a:endParaRPr lang="en-US" sz="2900" kern="1200" dirty="0"/>
        </a:p>
      </dsp:txBody>
      <dsp:txXfrm>
        <a:off x="33955" y="1635018"/>
        <a:ext cx="7971190" cy="627655"/>
      </dsp:txXfrm>
    </dsp:sp>
    <dsp:sp modelId="{6B5E2FE1-E87B-4ECA-8928-CCEF1CEA086D}">
      <dsp:nvSpPr>
        <dsp:cNvPr id="0" name=""/>
        <dsp:cNvSpPr/>
      </dsp:nvSpPr>
      <dsp:spPr>
        <a:xfrm>
          <a:off x="0" y="2380149"/>
          <a:ext cx="80391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err="1" smtClean="0"/>
            <a:t>Hypertriglyceridemia</a:t>
          </a:r>
          <a:r>
            <a:rPr lang="en-US" sz="2900" kern="1200" dirty="0" smtClean="0"/>
            <a:t>.</a:t>
          </a:r>
          <a:endParaRPr lang="en-US" sz="2900" kern="1200" dirty="0"/>
        </a:p>
      </dsp:txBody>
      <dsp:txXfrm>
        <a:off x="33955" y="2414104"/>
        <a:ext cx="7971190" cy="627655"/>
      </dsp:txXfrm>
    </dsp:sp>
    <dsp:sp modelId="{A0125295-91D1-47E7-91B1-9F1245D044F0}">
      <dsp:nvSpPr>
        <dsp:cNvPr id="0" name=""/>
        <dsp:cNvSpPr/>
      </dsp:nvSpPr>
      <dsp:spPr>
        <a:xfrm>
          <a:off x="0" y="3159234"/>
          <a:ext cx="80391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Smoking with COPD.</a:t>
          </a:r>
          <a:endParaRPr lang="en-US" sz="2900" kern="1200" dirty="0"/>
        </a:p>
      </dsp:txBody>
      <dsp:txXfrm>
        <a:off x="33955" y="3193189"/>
        <a:ext cx="7971190" cy="627655"/>
      </dsp:txXfrm>
    </dsp:sp>
    <dsp:sp modelId="{FC4B5BF5-EC93-4370-9770-78A3E5CC1852}">
      <dsp:nvSpPr>
        <dsp:cNvPr id="0" name=""/>
        <dsp:cNvSpPr/>
      </dsp:nvSpPr>
      <dsp:spPr>
        <a:xfrm>
          <a:off x="0" y="3938319"/>
          <a:ext cx="8039100" cy="695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Positive family </a:t>
          </a:r>
          <a:r>
            <a:rPr lang="en-US" sz="2900" kern="1200" dirty="0" err="1" smtClean="0"/>
            <a:t>Hx</a:t>
          </a:r>
          <a:r>
            <a:rPr lang="en-US" sz="2900" kern="1200" dirty="0" smtClean="0"/>
            <a:t>.</a:t>
          </a:r>
          <a:endParaRPr lang="en-US" sz="2900" kern="1200" dirty="0"/>
        </a:p>
      </dsp:txBody>
      <dsp:txXfrm>
        <a:off x="33955" y="3972274"/>
        <a:ext cx="7971190" cy="6276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953B6BB-C369-4425-888A-C89FABA39665}" type="datetimeFigureOut">
              <a:rPr lang="ar-JO" smtClean="0"/>
              <a:pPr/>
              <a:t>06/07/1442</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3A35F34-EB2A-4D1D-A144-C9ED2A6AEF51}" type="slidenum">
              <a:rPr lang="ar-JO" smtClean="0"/>
              <a:pPr/>
              <a:t>‹#›</a:t>
            </a:fld>
            <a:endParaRPr lang="ar-JO"/>
          </a:p>
        </p:txBody>
      </p:sp>
    </p:spTree>
    <p:extLst>
      <p:ext uri="{BB962C8B-B14F-4D97-AF65-F5344CB8AC3E}">
        <p14:creationId xmlns:p14="http://schemas.microsoft.com/office/powerpoint/2010/main" val="37291151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smtClean="0">
                <a:solidFill>
                  <a:schemeClr val="tx1"/>
                </a:solidFill>
                <a:effectLst/>
                <a:latin typeface="+mn-lt"/>
                <a:ea typeface="+mn-ea"/>
                <a:cs typeface="+mn-cs"/>
              </a:rPr>
              <a:t>- VT below the popliteal vein, a proximal vein behind the knee, is classified as distal and has limited </a:t>
            </a:r>
            <a:r>
              <a:rPr lang="en-US" sz="1200" b="0" i="0" u="none" strike="noStrike" kern="1200" dirty="0" smtClean="0">
                <a:solidFill>
                  <a:schemeClr val="tx1"/>
                </a:solidFill>
                <a:effectLst/>
                <a:latin typeface="+mn-lt"/>
                <a:ea typeface="+mn-ea"/>
                <a:cs typeface="+mn-cs"/>
              </a:rPr>
              <a:t>clinical significance</a:t>
            </a:r>
            <a:r>
              <a:rPr lang="en-US" sz="1200" b="0" i="0" kern="1200" dirty="0" smtClean="0">
                <a:solidFill>
                  <a:schemeClr val="tx1"/>
                </a:solidFill>
                <a:effectLst/>
                <a:latin typeface="+mn-lt"/>
                <a:ea typeface="+mn-ea"/>
                <a:cs typeface="+mn-cs"/>
              </a:rPr>
              <a:t> compared to proximal DVT.</a:t>
            </a:r>
          </a:p>
          <a:p>
            <a:pPr algn="l" rtl="0"/>
            <a:r>
              <a:rPr lang="en-US" sz="1200" b="0" i="0" kern="1200" dirty="0" smtClean="0">
                <a:solidFill>
                  <a:schemeClr val="tx1"/>
                </a:solidFill>
                <a:effectLst/>
                <a:latin typeface="+mn-lt"/>
                <a:ea typeface="+mn-ea"/>
                <a:cs typeface="+mn-cs"/>
              </a:rPr>
              <a:t>- DVT often develops in the calf veins and "grows" in the direction of venous flow i.e.</a:t>
            </a:r>
            <a:r>
              <a:rPr lang="en-US" sz="1200" b="0" i="0" kern="1200" baseline="0" dirty="0" smtClean="0">
                <a:solidFill>
                  <a:schemeClr val="tx1"/>
                </a:solidFill>
                <a:effectLst/>
                <a:latin typeface="+mn-lt"/>
                <a:ea typeface="+mn-ea"/>
                <a:cs typeface="+mn-cs"/>
              </a:rPr>
              <a:t> grows proximally</a:t>
            </a:r>
            <a:r>
              <a:rPr lang="en-US" sz="1200" b="0" i="0" kern="1200" dirty="0" smtClean="0">
                <a:solidFill>
                  <a:schemeClr val="tx1"/>
                </a:solidFill>
                <a:effectLst/>
                <a:latin typeface="+mn-lt"/>
                <a:ea typeface="+mn-ea"/>
                <a:cs typeface="+mn-cs"/>
              </a:rPr>
              <a:t>, towards the heart. When DVT does not grow, it can be cleared naturally and dissolved into the blood (fibrinolysis). </a:t>
            </a:r>
          </a:p>
          <a:p>
            <a:pPr algn="l" rtl="0"/>
            <a:r>
              <a:rPr lang="en-US" sz="1200" b="0" i="0" kern="1200" dirty="0" smtClean="0">
                <a:solidFill>
                  <a:schemeClr val="tx1"/>
                </a:solidFill>
                <a:effectLst/>
                <a:latin typeface="+mn-lt"/>
                <a:ea typeface="+mn-ea"/>
                <a:cs typeface="+mn-cs"/>
              </a:rPr>
              <a:t>- As the DVT grows and involves</a:t>
            </a:r>
            <a:r>
              <a:rPr lang="en-US" sz="1200" b="0" i="0" kern="1200" baseline="0" dirty="0" smtClean="0">
                <a:solidFill>
                  <a:schemeClr val="tx1"/>
                </a:solidFill>
                <a:effectLst/>
                <a:latin typeface="+mn-lt"/>
                <a:ea typeface="+mn-ea"/>
                <a:cs typeface="+mn-cs"/>
              </a:rPr>
              <a:t> the proximal vessels the risk of developing PE increases and mortality increases as it is more likely to cause a saddle embolus and death. </a:t>
            </a:r>
          </a:p>
          <a:p>
            <a:pPr algn="l" rtl="0"/>
            <a:r>
              <a:rPr lang="en-US" sz="1200" b="0" i="0" kern="1200" baseline="0" dirty="0" smtClean="0">
                <a:solidFill>
                  <a:schemeClr val="tx1"/>
                </a:solidFill>
                <a:effectLst/>
                <a:latin typeface="+mn-lt"/>
                <a:ea typeface="+mn-ea"/>
                <a:cs typeface="+mn-cs"/>
              </a:rPr>
              <a:t>- Calf DVTs </a:t>
            </a:r>
            <a:r>
              <a:rPr lang="en-US" sz="1200" b="0" i="0" kern="1200" baseline="0" dirty="0" err="1" smtClean="0">
                <a:solidFill>
                  <a:schemeClr val="tx1"/>
                </a:solidFill>
                <a:effectLst/>
                <a:latin typeface="+mn-lt"/>
                <a:ea typeface="+mn-ea"/>
                <a:cs typeface="+mn-cs"/>
              </a:rPr>
              <a:t>i.e</a:t>
            </a:r>
            <a:r>
              <a:rPr lang="en-US" sz="1200" b="0" i="0" kern="1200" baseline="0" dirty="0" smtClean="0">
                <a:solidFill>
                  <a:schemeClr val="tx1"/>
                </a:solidFill>
                <a:effectLst/>
                <a:latin typeface="+mn-lt"/>
                <a:ea typeface="+mn-ea"/>
                <a:cs typeface="+mn-cs"/>
              </a:rPr>
              <a:t>: distal DVTs involve the small vessels of the calf distal to the knee (popliteal vein not involved). Caused mainly by transient risk factors such as: immobilization, recent surgery, travel</a:t>
            </a:r>
          </a:p>
          <a:p>
            <a:pPr algn="l" rtl="0"/>
            <a:r>
              <a:rPr lang="en-US" sz="1200" b="0" i="0" kern="1200" baseline="0" dirty="0" smtClean="0">
                <a:solidFill>
                  <a:schemeClr val="tx1"/>
                </a:solidFill>
                <a:effectLst/>
                <a:latin typeface="+mn-lt"/>
                <a:ea typeface="+mn-ea"/>
                <a:cs typeface="+mn-cs"/>
              </a:rPr>
              <a:t>- Proximal DVTs involve the popliteal, femoral, iliac veins and most likely to dislodge and cause complications and late </a:t>
            </a:r>
            <a:r>
              <a:rPr lang="en-US" sz="1200" b="0" i="0" kern="1200" baseline="0" dirty="0" err="1" smtClean="0">
                <a:solidFill>
                  <a:schemeClr val="tx1"/>
                </a:solidFill>
                <a:effectLst/>
                <a:latin typeface="+mn-lt"/>
                <a:ea typeface="+mn-ea"/>
                <a:cs typeface="+mn-cs"/>
              </a:rPr>
              <a:t>sequalae</a:t>
            </a:r>
            <a:r>
              <a:rPr lang="en-US" sz="1200" b="0" i="0" kern="1200" baseline="0" dirty="0" smtClean="0">
                <a:solidFill>
                  <a:schemeClr val="tx1"/>
                </a:solidFill>
                <a:effectLst/>
                <a:latin typeface="+mn-lt"/>
                <a:ea typeface="+mn-ea"/>
                <a:cs typeface="+mn-cs"/>
              </a:rPr>
              <a:t> and increased risk of recurrence. Associated mainly with chronic risk factors: thrombophilia, chronic heart failure, chronic respiratory failure, and very importantly malignancy. More than 50% if left untreated can cause PE</a:t>
            </a:r>
          </a:p>
          <a:p>
            <a:pPr algn="l" rtl="0"/>
            <a:r>
              <a:rPr lang="en-US" sz="1200" b="0" i="0" kern="1200" baseline="0" dirty="0" smtClean="0">
                <a:solidFill>
                  <a:schemeClr val="tx1"/>
                </a:solidFill>
                <a:effectLst/>
                <a:latin typeface="+mn-lt"/>
                <a:ea typeface="+mn-ea"/>
                <a:cs typeface="+mn-cs"/>
              </a:rPr>
              <a:t>- Rarely distal unstable DVTs may dislodge and cause PE </a:t>
            </a:r>
          </a:p>
          <a:p>
            <a:pPr algn="l" rtl="0"/>
            <a:endParaRPr lang="en-US" sz="1200" b="0" i="0" kern="1200" dirty="0" smtClean="0">
              <a:solidFill>
                <a:schemeClr val="tx1"/>
              </a:solidFill>
              <a:effectLst/>
              <a:latin typeface="+mn-lt"/>
              <a:ea typeface="+mn-ea"/>
              <a:cs typeface="+mn-cs"/>
            </a:endParaRPr>
          </a:p>
          <a:p>
            <a:pPr algn="l" rtl="0"/>
            <a:endParaRPr lang="en-US" dirty="0"/>
          </a:p>
        </p:txBody>
      </p:sp>
      <p:sp>
        <p:nvSpPr>
          <p:cNvPr id="4" name="Slide Number Placeholder 3"/>
          <p:cNvSpPr>
            <a:spLocks noGrp="1"/>
          </p:cNvSpPr>
          <p:nvPr>
            <p:ph type="sldNum" sz="quarter" idx="10"/>
          </p:nvPr>
        </p:nvSpPr>
        <p:spPr/>
        <p:txBody>
          <a:bodyPr/>
          <a:lstStyle/>
          <a:p>
            <a:fld id="{D3A35F34-EB2A-4D1D-A144-C9ED2A6AEF51}" type="slidenum">
              <a:rPr lang="ar-JO" smtClean="0"/>
              <a:pPr/>
              <a:t>8</a:t>
            </a:fld>
            <a:endParaRPr lang="ar-JO"/>
          </a:p>
        </p:txBody>
      </p:sp>
    </p:spTree>
    <p:extLst>
      <p:ext uri="{BB962C8B-B14F-4D97-AF65-F5344CB8AC3E}">
        <p14:creationId xmlns:p14="http://schemas.microsoft.com/office/powerpoint/2010/main" val="799153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D3A35F34-EB2A-4D1D-A144-C9ED2A6AEF51}" type="slidenum">
              <a:rPr lang="ar-JO" smtClean="0">
                <a:solidFill>
                  <a:prstClr val="black"/>
                </a:solidFill>
              </a:rPr>
              <a:pPr/>
              <a:t>67</a:t>
            </a:fld>
            <a:endParaRPr lang="ar-JO">
              <a:solidFill>
                <a:prstClr val="black"/>
              </a:solidFill>
            </a:endParaRPr>
          </a:p>
        </p:txBody>
      </p:sp>
    </p:spTree>
    <p:extLst>
      <p:ext uri="{BB962C8B-B14F-4D97-AF65-F5344CB8AC3E}">
        <p14:creationId xmlns:p14="http://schemas.microsoft.com/office/powerpoint/2010/main" val="11712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endParaRPr lang="en-US" dirty="0">
              <a:cs typeface="Arial" pitchFamily="34"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A6FB81-476F-4377-B6E4-0BF101F32F52}" type="slidenum">
              <a:rPr lang="ar-JO">
                <a:solidFill>
                  <a:prstClr val="black"/>
                </a:solidFill>
              </a:rPr>
              <a:pPr/>
              <a:t>68</a:t>
            </a:fld>
            <a:endParaRPr lang="ar-JO">
              <a:solidFill>
                <a:prstClr val="black"/>
              </a:solidFill>
            </a:endParaRPr>
          </a:p>
        </p:txBody>
      </p:sp>
    </p:spTree>
    <p:extLst>
      <p:ext uri="{BB962C8B-B14F-4D97-AF65-F5344CB8AC3E}">
        <p14:creationId xmlns:p14="http://schemas.microsoft.com/office/powerpoint/2010/main" val="356135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pPr eaLnBrk="1" hangingPunct="1"/>
            <a:endParaRPr lang="en-US" dirty="0" smtClean="0">
              <a:solidFill>
                <a:schemeClr val="bg1"/>
              </a:solidFill>
              <a:ea typeface="Majalla UI"/>
              <a:cs typeface="Majalla UI"/>
            </a:endParaRPr>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DE6B16-C5ED-404E-938B-BD1788CFDF3A}" type="slidenum">
              <a:rPr lang="ar-JO">
                <a:solidFill>
                  <a:prstClr val="black"/>
                </a:solidFill>
              </a:rPr>
              <a:pPr/>
              <a:t>69</a:t>
            </a:fld>
            <a:endParaRPr lang="ar-JO">
              <a:solidFill>
                <a:prstClr val="black"/>
              </a:solidFill>
            </a:endParaRPr>
          </a:p>
        </p:txBody>
      </p:sp>
    </p:spTree>
    <p:extLst>
      <p:ext uri="{BB962C8B-B14F-4D97-AF65-F5344CB8AC3E}">
        <p14:creationId xmlns:p14="http://schemas.microsoft.com/office/powerpoint/2010/main" val="320048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dirty="0"/>
          </a:p>
        </p:txBody>
      </p:sp>
      <p:sp>
        <p:nvSpPr>
          <p:cNvPr id="4" name="عنصر نائب لرقم الشريحة 3"/>
          <p:cNvSpPr>
            <a:spLocks noGrp="1"/>
          </p:cNvSpPr>
          <p:nvPr>
            <p:ph type="sldNum" sz="quarter" idx="10"/>
          </p:nvPr>
        </p:nvSpPr>
        <p:spPr/>
        <p:txBody>
          <a:bodyPr/>
          <a:lstStyle/>
          <a:p>
            <a:fld id="{D3A35F34-EB2A-4D1D-A144-C9ED2A6AEF51}" type="slidenum">
              <a:rPr lang="ar-JO" smtClean="0">
                <a:solidFill>
                  <a:prstClr val="black"/>
                </a:solidFill>
              </a:rPr>
              <a:pPr/>
              <a:t>72</a:t>
            </a:fld>
            <a:endParaRPr lang="ar-JO">
              <a:solidFill>
                <a:prstClr val="black"/>
              </a:solidFill>
            </a:endParaRPr>
          </a:p>
        </p:txBody>
      </p:sp>
    </p:spTree>
    <p:extLst>
      <p:ext uri="{BB962C8B-B14F-4D97-AF65-F5344CB8AC3E}">
        <p14:creationId xmlns:p14="http://schemas.microsoft.com/office/powerpoint/2010/main" val="372354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dirty="0"/>
          </a:p>
        </p:txBody>
      </p:sp>
      <p:sp>
        <p:nvSpPr>
          <p:cNvPr id="4" name="عنصر نائب لرقم الشريحة 3"/>
          <p:cNvSpPr>
            <a:spLocks noGrp="1"/>
          </p:cNvSpPr>
          <p:nvPr>
            <p:ph type="sldNum" sz="quarter" idx="10"/>
          </p:nvPr>
        </p:nvSpPr>
        <p:spPr/>
        <p:txBody>
          <a:bodyPr/>
          <a:lstStyle/>
          <a:p>
            <a:fld id="{D3A35F34-EB2A-4D1D-A144-C9ED2A6AEF51}" type="slidenum">
              <a:rPr lang="ar-JO" smtClean="0">
                <a:solidFill>
                  <a:prstClr val="black"/>
                </a:solidFill>
              </a:rPr>
              <a:pPr/>
              <a:t>75</a:t>
            </a:fld>
            <a:endParaRPr lang="ar-JO">
              <a:solidFill>
                <a:prstClr val="black"/>
              </a:solidFill>
            </a:endParaRPr>
          </a:p>
        </p:txBody>
      </p:sp>
    </p:spTree>
    <p:extLst>
      <p:ext uri="{BB962C8B-B14F-4D97-AF65-F5344CB8AC3E}">
        <p14:creationId xmlns:p14="http://schemas.microsoft.com/office/powerpoint/2010/main" val="2315164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pPr lvl="1" indent="-342900" eaLnBrk="1" hangingPunct="1"/>
            <a:endParaRPr lang="en-US" dirty="0">
              <a:solidFill>
                <a:schemeClr val="bg1"/>
              </a:solidFill>
              <a:ea typeface="Majalla UI"/>
              <a:cs typeface="Majalla UI"/>
            </a:endParaRP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72D17C-0283-4749-860C-9832B54925E3}" type="slidenum">
              <a:rPr lang="ar-JO">
                <a:solidFill>
                  <a:prstClr val="black"/>
                </a:solidFill>
              </a:rPr>
              <a:pPr/>
              <a:t>76</a:t>
            </a:fld>
            <a:endParaRPr lang="ar-JO">
              <a:solidFill>
                <a:prstClr val="black"/>
              </a:solidFill>
            </a:endParaRPr>
          </a:p>
        </p:txBody>
      </p:sp>
    </p:spTree>
    <p:extLst>
      <p:ext uri="{BB962C8B-B14F-4D97-AF65-F5344CB8AC3E}">
        <p14:creationId xmlns:p14="http://schemas.microsoft.com/office/powerpoint/2010/main" val="280341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35F34-EB2A-4D1D-A144-C9ED2A6AEF51}" type="slidenum">
              <a:rPr lang="ar-JO" smtClean="0"/>
              <a:pPr/>
              <a:t>9</a:t>
            </a:fld>
            <a:endParaRPr lang="ar-JO"/>
          </a:p>
        </p:txBody>
      </p:sp>
    </p:spTree>
    <p:extLst>
      <p:ext uri="{BB962C8B-B14F-4D97-AF65-F5344CB8AC3E}">
        <p14:creationId xmlns:p14="http://schemas.microsoft.com/office/powerpoint/2010/main" val="405659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This slide</a:t>
            </a:r>
            <a:r>
              <a:rPr lang="en-US" baseline="0" dirty="0" smtClean="0"/>
              <a:t> depicts how DVT develops into serious irreversible complications</a:t>
            </a:r>
          </a:p>
          <a:p>
            <a:pPr algn="l" rtl="0"/>
            <a:r>
              <a:rPr lang="en-US" baseline="0" dirty="0" smtClean="0"/>
              <a:t>In </a:t>
            </a:r>
            <a:r>
              <a:rPr lang="en-US" baseline="0" dirty="0" err="1" smtClean="0"/>
              <a:t>phlegmasia</a:t>
            </a:r>
            <a:r>
              <a:rPr lang="en-US" baseline="0" dirty="0" smtClean="0"/>
              <a:t> </a:t>
            </a:r>
            <a:r>
              <a:rPr lang="en-US" baseline="0" dirty="0" err="1" smtClean="0"/>
              <a:t>cerulea</a:t>
            </a:r>
            <a:r>
              <a:rPr lang="en-US" baseline="0" dirty="0" smtClean="0"/>
              <a:t> </a:t>
            </a:r>
            <a:r>
              <a:rPr lang="en-US" baseline="0" dirty="0" err="1" smtClean="0"/>
              <a:t>dolens</a:t>
            </a:r>
            <a:r>
              <a:rPr lang="en-US" baseline="0" dirty="0" smtClean="0"/>
              <a:t> we perform </a:t>
            </a:r>
            <a:r>
              <a:rPr lang="en-US" baseline="0" dirty="0" err="1" smtClean="0"/>
              <a:t>faciotomy</a:t>
            </a:r>
            <a:r>
              <a:rPr lang="en-US" baseline="0" dirty="0" smtClean="0"/>
              <a:t> because there is a very likely chance of compartment syndrome.</a:t>
            </a:r>
            <a:endParaRPr lang="en-US" dirty="0"/>
          </a:p>
        </p:txBody>
      </p:sp>
      <p:sp>
        <p:nvSpPr>
          <p:cNvPr id="4" name="Slide Number Placeholder 3"/>
          <p:cNvSpPr>
            <a:spLocks noGrp="1"/>
          </p:cNvSpPr>
          <p:nvPr>
            <p:ph type="sldNum" sz="quarter" idx="10"/>
          </p:nvPr>
        </p:nvSpPr>
        <p:spPr/>
        <p:txBody>
          <a:bodyPr/>
          <a:lstStyle/>
          <a:p>
            <a:fld id="{D3A35F34-EB2A-4D1D-A144-C9ED2A6AEF51}" type="slidenum">
              <a:rPr lang="ar-JO" smtClean="0"/>
              <a:pPr/>
              <a:t>10</a:t>
            </a:fld>
            <a:endParaRPr lang="ar-JO"/>
          </a:p>
        </p:txBody>
      </p:sp>
    </p:spTree>
    <p:extLst>
      <p:ext uri="{BB962C8B-B14F-4D97-AF65-F5344CB8AC3E}">
        <p14:creationId xmlns:p14="http://schemas.microsoft.com/office/powerpoint/2010/main" val="224480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gn="l" rtl="0"/>
            <a:r>
              <a:rPr lang="en-US" sz="1200" b="0" i="0" kern="1200" dirty="0">
                <a:solidFill>
                  <a:schemeClr val="tx1"/>
                </a:solidFill>
                <a:latin typeface="+mn-lt"/>
                <a:ea typeface="+mn-ea"/>
                <a:cs typeface="+mn-cs"/>
              </a:rPr>
              <a:t>Post-thrombotic syndrome is the development of symptoms and signs of chronic venous insufficiency following deep vein thrombosis (DVT) and is an all too common, burdensome, and costly complication</a:t>
            </a:r>
            <a:endParaRPr lang="ar-JO" dirty="0"/>
          </a:p>
        </p:txBody>
      </p:sp>
      <p:sp>
        <p:nvSpPr>
          <p:cNvPr id="4" name="عنصر نائب لرقم الشريحة 3"/>
          <p:cNvSpPr>
            <a:spLocks noGrp="1"/>
          </p:cNvSpPr>
          <p:nvPr>
            <p:ph type="sldNum" sz="quarter" idx="10"/>
          </p:nvPr>
        </p:nvSpPr>
        <p:spPr/>
        <p:txBody>
          <a:bodyPr/>
          <a:lstStyle/>
          <a:p>
            <a:fld id="{D3A35F34-EB2A-4D1D-A144-C9ED2A6AEF51}" type="slidenum">
              <a:rPr lang="ar-JO" smtClean="0"/>
              <a:pPr/>
              <a:t>12</a:t>
            </a:fld>
            <a:endParaRPr lang="ar-JO"/>
          </a:p>
        </p:txBody>
      </p:sp>
    </p:spTree>
    <p:extLst>
      <p:ext uri="{BB962C8B-B14F-4D97-AF65-F5344CB8AC3E}">
        <p14:creationId xmlns:p14="http://schemas.microsoft.com/office/powerpoint/2010/main" val="1112820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r>
              <a:rPr lang="en-US" dirty="0" smtClean="0">
                <a:cs typeface="Arial" pitchFamily="34" charset="0"/>
              </a:rPr>
              <a:t>MMP: matrix metalloproteinase cause breakdown of the extracellular matrix in normal physiological processes</a:t>
            </a:r>
            <a:endParaRPr lang="ar-JO" dirty="0"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C7926C-A808-4EAB-B267-DE49F8AF0AAB}" type="slidenum">
              <a:rPr lang="ar-JO" smtClean="0">
                <a:solidFill>
                  <a:prstClr val="black"/>
                </a:solidFill>
              </a:rPr>
              <a:pPr/>
              <a:t>47</a:t>
            </a:fld>
            <a:endParaRPr lang="ar-JO" smtClean="0">
              <a:solidFill>
                <a:prstClr val="black"/>
              </a:solidFill>
            </a:endParaRPr>
          </a:p>
        </p:txBody>
      </p:sp>
    </p:spTree>
    <p:extLst>
      <p:ext uri="{BB962C8B-B14F-4D97-AF65-F5344CB8AC3E}">
        <p14:creationId xmlns:p14="http://schemas.microsoft.com/office/powerpoint/2010/main" val="120911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spcBef>
                <a:spcPct val="0"/>
              </a:spcBef>
            </a:pPr>
            <a:endParaRPr lang="ar-JO"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F9C21A-5B25-49A6-AE2E-196E4397D717}" type="slidenum">
              <a:rPr lang="ar-JO" smtClean="0">
                <a:solidFill>
                  <a:prstClr val="black"/>
                </a:solidFill>
              </a:rPr>
              <a:pPr/>
              <a:t>50</a:t>
            </a:fld>
            <a:endParaRPr lang="ar-JO" smtClean="0">
              <a:solidFill>
                <a:prstClr val="black"/>
              </a:solidFill>
            </a:endParaRPr>
          </a:p>
        </p:txBody>
      </p:sp>
    </p:spTree>
    <p:extLst>
      <p:ext uri="{BB962C8B-B14F-4D97-AF65-F5344CB8AC3E}">
        <p14:creationId xmlns:p14="http://schemas.microsoft.com/office/powerpoint/2010/main" val="126410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dirty="0"/>
          </a:p>
        </p:txBody>
      </p:sp>
      <p:sp>
        <p:nvSpPr>
          <p:cNvPr id="4" name="عنصر نائب لرقم الشريحة 3"/>
          <p:cNvSpPr>
            <a:spLocks noGrp="1"/>
          </p:cNvSpPr>
          <p:nvPr>
            <p:ph type="sldNum" sz="quarter" idx="10"/>
          </p:nvPr>
        </p:nvSpPr>
        <p:spPr/>
        <p:txBody>
          <a:bodyPr/>
          <a:lstStyle/>
          <a:p>
            <a:fld id="{D3A35F34-EB2A-4D1D-A144-C9ED2A6AEF51}" type="slidenum">
              <a:rPr lang="ar-JO" smtClean="0">
                <a:solidFill>
                  <a:prstClr val="black"/>
                </a:solidFill>
              </a:rPr>
              <a:pPr/>
              <a:t>61</a:t>
            </a:fld>
            <a:endParaRPr lang="ar-JO">
              <a:solidFill>
                <a:prstClr val="black"/>
              </a:solidFill>
            </a:endParaRPr>
          </a:p>
        </p:txBody>
      </p:sp>
    </p:spTree>
    <p:extLst>
      <p:ext uri="{BB962C8B-B14F-4D97-AF65-F5344CB8AC3E}">
        <p14:creationId xmlns:p14="http://schemas.microsoft.com/office/powerpoint/2010/main" val="139668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b="1" dirty="0">
              <a:solidFill>
                <a:schemeClr val="bg1"/>
              </a:solidFill>
              <a:ea typeface="Majalla UI"/>
              <a:cs typeface="Majalla UI"/>
            </a:endParaRP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AA8F77-EFFD-4227-826E-4E821B0CF40D}" type="slidenum">
              <a:rPr lang="ar-JO">
                <a:solidFill>
                  <a:prstClr val="black"/>
                </a:solidFill>
              </a:rPr>
              <a:pPr/>
              <a:t>64</a:t>
            </a:fld>
            <a:endParaRPr lang="ar-JO">
              <a:solidFill>
                <a:prstClr val="black"/>
              </a:solidFill>
            </a:endParaRPr>
          </a:p>
        </p:txBody>
      </p:sp>
    </p:spTree>
    <p:extLst>
      <p:ext uri="{BB962C8B-B14F-4D97-AF65-F5344CB8AC3E}">
        <p14:creationId xmlns:p14="http://schemas.microsoft.com/office/powerpoint/2010/main" val="39393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endParaRPr lang="en-US" dirty="0">
              <a:cs typeface="Arial" pitchFamily="34" charset="0"/>
            </a:endParaRP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FDB399-9A54-4DB9-87BB-3A9B5109FDD7}" type="slidenum">
              <a:rPr lang="ar-JO">
                <a:solidFill>
                  <a:prstClr val="black"/>
                </a:solidFill>
              </a:rPr>
              <a:pPr/>
              <a:t>65</a:t>
            </a:fld>
            <a:endParaRPr lang="ar-JO">
              <a:solidFill>
                <a:prstClr val="black"/>
              </a:solidFill>
            </a:endParaRPr>
          </a:p>
        </p:txBody>
      </p:sp>
    </p:spTree>
    <p:extLst>
      <p:ext uri="{BB962C8B-B14F-4D97-AF65-F5344CB8AC3E}">
        <p14:creationId xmlns:p14="http://schemas.microsoft.com/office/powerpoint/2010/main" val="72086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6355FF7-B8D2-47DE-8206-3C728D115FCB}" type="slidenum">
              <a:rPr lang="ar-JO" smtClean="0"/>
              <a:pPr/>
              <a:t>‹#›</a:t>
            </a:fld>
            <a:endParaRPr lang="ar-JO"/>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415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845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31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92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664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39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410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43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4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B056F-7C47-480E-9FEA-2449F25E4873}" type="datetimeFigureOut">
              <a:rPr lang="en-US" smtClean="0">
                <a:solidFill>
                  <a:prstClr val="black">
                    <a:tint val="75000"/>
                  </a:prstClr>
                </a:solidFill>
              </a: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28E58B-715E-4740-8625-6B73B437EE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68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1949022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1225183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1100691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6" name="Footer Placeholder 5"/>
          <p:cNvSpPr>
            <a:spLocks noGrp="1"/>
          </p:cNvSpPr>
          <p:nvPr>
            <p:ph type="ftr" sz="quarter" idx="11"/>
          </p:nvPr>
        </p:nvSpPr>
        <p:spPr/>
        <p:txBody>
          <a:bodyPr/>
          <a:lstStyle/>
          <a:p>
            <a:endParaRPr lang="ar-JO">
              <a:solidFill>
                <a:prstClr val="black">
                  <a:tint val="75000"/>
                </a:prstClr>
              </a:solidFill>
            </a:endParaRPr>
          </a:p>
        </p:txBody>
      </p:sp>
      <p:sp>
        <p:nvSpPr>
          <p:cNvPr id="7" name="Slide Number Placeholder 6"/>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222673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8" name="Footer Placeholder 7"/>
          <p:cNvSpPr>
            <a:spLocks noGrp="1"/>
          </p:cNvSpPr>
          <p:nvPr>
            <p:ph type="ftr" sz="quarter" idx="11"/>
          </p:nvPr>
        </p:nvSpPr>
        <p:spPr/>
        <p:txBody>
          <a:bodyPr/>
          <a:lstStyle/>
          <a:p>
            <a:endParaRPr lang="ar-JO">
              <a:solidFill>
                <a:prstClr val="black">
                  <a:tint val="75000"/>
                </a:prstClr>
              </a:solidFill>
            </a:endParaRPr>
          </a:p>
        </p:txBody>
      </p:sp>
      <p:sp>
        <p:nvSpPr>
          <p:cNvPr id="9" name="Slide Number Placeholder 8"/>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2568588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4" name="Footer Placeholder 3"/>
          <p:cNvSpPr>
            <a:spLocks noGrp="1"/>
          </p:cNvSpPr>
          <p:nvPr>
            <p:ph type="ftr" sz="quarter" idx="11"/>
          </p:nvPr>
        </p:nvSpPr>
        <p:spPr/>
        <p:txBody>
          <a:bodyPr/>
          <a:lstStyle/>
          <a:p>
            <a:endParaRPr lang="ar-JO">
              <a:solidFill>
                <a:prstClr val="black">
                  <a:tint val="75000"/>
                </a:prstClr>
              </a:solidFill>
            </a:endParaRPr>
          </a:p>
        </p:txBody>
      </p:sp>
      <p:sp>
        <p:nvSpPr>
          <p:cNvPr id="5" name="Slide Number Placeholder 4"/>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519574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3" name="Footer Placeholder 2"/>
          <p:cNvSpPr>
            <a:spLocks noGrp="1"/>
          </p:cNvSpPr>
          <p:nvPr>
            <p:ph type="ftr" sz="quarter" idx="11"/>
          </p:nvPr>
        </p:nvSpPr>
        <p:spPr/>
        <p:txBody>
          <a:bodyPr/>
          <a:lstStyle/>
          <a:p>
            <a:endParaRPr lang="ar-JO">
              <a:solidFill>
                <a:prstClr val="black">
                  <a:tint val="75000"/>
                </a:prstClr>
              </a:solidFill>
            </a:endParaRPr>
          </a:p>
        </p:txBody>
      </p:sp>
      <p:sp>
        <p:nvSpPr>
          <p:cNvPr id="4" name="Slide Number Placeholder 3"/>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81569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6355FF7-B8D2-47DE-8206-3C728D115FCB}" type="slidenum">
              <a:rPr lang="ar-JO" smtClean="0"/>
              <a:pPr/>
              <a:t>‹#›</a:t>
            </a:fld>
            <a:endParaRPr lang="ar-JO"/>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6" name="Footer Placeholder 5"/>
          <p:cNvSpPr>
            <a:spLocks noGrp="1"/>
          </p:cNvSpPr>
          <p:nvPr>
            <p:ph type="ftr" sz="quarter" idx="11"/>
          </p:nvPr>
        </p:nvSpPr>
        <p:spPr/>
        <p:txBody>
          <a:bodyPr/>
          <a:lstStyle/>
          <a:p>
            <a:endParaRPr lang="ar-JO">
              <a:solidFill>
                <a:prstClr val="black">
                  <a:tint val="75000"/>
                </a:prstClr>
              </a:solidFill>
            </a:endParaRPr>
          </a:p>
        </p:txBody>
      </p:sp>
      <p:sp>
        <p:nvSpPr>
          <p:cNvPr id="7" name="Slide Number Placeholder 6"/>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236043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6" name="Footer Placeholder 5"/>
          <p:cNvSpPr>
            <a:spLocks noGrp="1"/>
          </p:cNvSpPr>
          <p:nvPr>
            <p:ph type="ftr" sz="quarter" idx="11"/>
          </p:nvPr>
        </p:nvSpPr>
        <p:spPr/>
        <p:txBody>
          <a:bodyPr/>
          <a:lstStyle/>
          <a:p>
            <a:endParaRPr lang="ar-JO">
              <a:solidFill>
                <a:prstClr val="black">
                  <a:tint val="75000"/>
                </a:prstClr>
              </a:solidFill>
            </a:endParaRPr>
          </a:p>
        </p:txBody>
      </p:sp>
      <p:sp>
        <p:nvSpPr>
          <p:cNvPr id="7" name="Slide Number Placeholder 6"/>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2935363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3690384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5" name="Footer Placeholder 4"/>
          <p:cNvSpPr>
            <a:spLocks noGrp="1"/>
          </p:cNvSpPr>
          <p:nvPr>
            <p:ph type="ftr" sz="quarter" idx="11"/>
          </p:nvPr>
        </p:nvSpPr>
        <p:spPr/>
        <p:txBody>
          <a:bodyPr/>
          <a:lstStyle/>
          <a:p>
            <a:endParaRPr lang="ar-JO">
              <a:solidFill>
                <a:prstClr val="black">
                  <a:tint val="75000"/>
                </a:prstClr>
              </a:solidFill>
            </a:endParaRPr>
          </a:p>
        </p:txBody>
      </p:sp>
      <p:sp>
        <p:nvSpPr>
          <p:cNvPr id="6" name="Slide Number Placeholder 5"/>
          <p:cNvSpPr>
            <a:spLocks noGrp="1"/>
          </p:cNvSpPr>
          <p:nvPr>
            <p:ph type="sldNum" sz="quarter" idx="12"/>
          </p:nvPr>
        </p:nvSpPr>
        <p:spPr/>
        <p:txBody>
          <a:body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15511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46355FF7-B8D2-47DE-8206-3C728D115FCB}" type="slidenum">
              <a:rPr lang="ar-JO" smtClean="0"/>
              <a:pPr/>
              <a:t>‹#›</a:t>
            </a:fld>
            <a:endParaRPr lang="ar-JO"/>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6355FF7-B8D2-47DE-8206-3C728D115FCB}" type="slidenum">
              <a:rPr lang="ar-JO" smtClean="0"/>
              <a:pPr/>
              <a:t>‹#›</a:t>
            </a:fld>
            <a:endParaRPr lang="ar-JO"/>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FB605-DDFC-4BC3-9DF6-C5D8225F1A66}" type="datetimeFigureOut">
              <a:rPr lang="ar-JO" smtClean="0"/>
              <a:pPr/>
              <a:t>06/07/1442</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6355FF7-B8D2-47DE-8206-3C728D115FCB}"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80FB605-DDFC-4BC3-9DF6-C5D8225F1A66}" type="datetimeFigureOut">
              <a:rPr lang="ar-JO" smtClean="0"/>
              <a:pPr/>
              <a:t>06/07/1442</a:t>
            </a:fld>
            <a:endParaRPr lang="ar-JO"/>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ar-JO"/>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46355FF7-B8D2-47DE-8206-3C728D115FCB}" type="slidenum">
              <a:rPr lang="ar-JO" smtClean="0"/>
              <a:pPr/>
              <a:t>‹#›</a:t>
            </a:fld>
            <a:endParaRPr lang="ar-JO"/>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84B056F-7C47-480E-9FEA-2449F25E4873}" type="datetimeFigureOut">
              <a:rPr lang="en-US" smtClean="0">
                <a:solidFill>
                  <a:prstClr val="black">
                    <a:tint val="75000"/>
                  </a:prstClr>
                </a:solidFill>
              </a:rPr>
              <a:pPr rtl="0"/>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128E58B-715E-4740-8625-6B73B437EE98}"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426178271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FB605-DDFC-4BC3-9DF6-C5D8225F1A66}" type="datetimeFigureOut">
              <a:rPr lang="ar-JO" smtClean="0">
                <a:solidFill>
                  <a:prstClr val="black">
                    <a:tint val="75000"/>
                  </a:prstClr>
                </a:solidFill>
              </a:rPr>
              <a:pPr/>
              <a:t>06/07/1442</a:t>
            </a:fld>
            <a:endParaRPr lang="ar-JO">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JO">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55FF7-B8D2-47DE-8206-3C728D115FCB}" type="slidenum">
              <a:rPr lang="ar-JO" smtClean="0">
                <a:solidFill>
                  <a:prstClr val="black">
                    <a:tint val="75000"/>
                  </a:prstClr>
                </a:solidFill>
              </a:rPr>
              <a:pPr/>
              <a:t>‹#›</a:t>
            </a:fld>
            <a:endParaRPr lang="ar-JO">
              <a:solidFill>
                <a:prstClr val="black">
                  <a:tint val="75000"/>
                </a:prstClr>
              </a:solidFill>
            </a:endParaRPr>
          </a:p>
        </p:txBody>
      </p:sp>
    </p:spTree>
    <p:extLst>
      <p:ext uri="{BB962C8B-B14F-4D97-AF65-F5344CB8AC3E}">
        <p14:creationId xmlns:p14="http://schemas.microsoft.com/office/powerpoint/2010/main" val="14975075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Angiography" TargetMode="External"/><Relationship Id="rId2" Type="http://schemas.openxmlformats.org/officeDocument/2006/relationships/hyperlink" Target="http://en.wikipedia.org/wiki/MRI"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9552" y="764704"/>
            <a:ext cx="7992888" cy="1944216"/>
          </a:xfrm>
        </p:spPr>
        <p:txBody>
          <a:bodyPr>
            <a:normAutofit/>
          </a:bodyPr>
          <a:lstStyle/>
          <a:p>
            <a:pPr algn="ctr"/>
            <a:r>
              <a:rPr lang="en-US" sz="5400" b="1"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Acute vascular disorders</a:t>
            </a:r>
            <a:endParaRPr lang="ar-JO" sz="5400" b="1"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3" name="عنوان فرعي 2"/>
          <p:cNvSpPr>
            <a:spLocks noGrp="1"/>
          </p:cNvSpPr>
          <p:nvPr>
            <p:ph type="subTitle" idx="1"/>
          </p:nvPr>
        </p:nvSpPr>
        <p:spPr>
          <a:xfrm>
            <a:off x="1475656" y="3212976"/>
            <a:ext cx="6008712" cy="2808312"/>
          </a:xfrm>
        </p:spPr>
        <p:txBody>
          <a:bodyPr>
            <a:noAutofit/>
          </a:bodyPr>
          <a:lstStyle/>
          <a:p>
            <a:pPr algn="ctr"/>
            <a:r>
              <a:rPr lang="en-US" sz="2000" b="1" i="1" dirty="0" err="1" smtClean="0">
                <a:solidFill>
                  <a:schemeClr val="tx2">
                    <a:lumMod val="75000"/>
                  </a:schemeClr>
                </a:solidFill>
                <a:effectLst>
                  <a:outerShdw blurRad="38100" dist="38100" dir="2700000" algn="tl">
                    <a:srgbClr val="000000">
                      <a:alpha val="43137"/>
                    </a:srgbClr>
                  </a:outerShdw>
                </a:effectLst>
              </a:rPr>
              <a:t>Mu’tah</a:t>
            </a:r>
            <a:r>
              <a:rPr lang="en-US" sz="2000" b="1" i="1" dirty="0" smtClean="0">
                <a:solidFill>
                  <a:schemeClr val="tx2">
                    <a:lumMod val="75000"/>
                  </a:schemeClr>
                </a:solidFill>
                <a:effectLst>
                  <a:outerShdw blurRad="38100" dist="38100" dir="2700000" algn="tl">
                    <a:srgbClr val="000000">
                      <a:alpha val="43137"/>
                    </a:srgbClr>
                  </a:outerShdw>
                </a:effectLst>
              </a:rPr>
              <a:t> University – Faculty of Medicine </a:t>
            </a:r>
          </a:p>
          <a:p>
            <a:pPr algn="ctr"/>
            <a:r>
              <a:rPr lang="en-US" sz="2000" b="1" i="1" dirty="0" smtClean="0">
                <a:solidFill>
                  <a:schemeClr val="tx2">
                    <a:lumMod val="75000"/>
                  </a:schemeClr>
                </a:solidFill>
                <a:effectLst>
                  <a:outerShdw blurRad="38100" dist="38100" dir="2700000" algn="tl">
                    <a:srgbClr val="000000">
                      <a:alpha val="43137"/>
                    </a:srgbClr>
                  </a:outerShdw>
                </a:effectLst>
              </a:rPr>
              <a:t>Surgery Course (2) – Sixth Year </a:t>
            </a:r>
          </a:p>
          <a:p>
            <a:pPr algn="ctr"/>
            <a:endParaRPr lang="en-US" sz="2000" b="1" dirty="0">
              <a:solidFill>
                <a:schemeClr val="tx2">
                  <a:lumMod val="75000"/>
                </a:schemeClr>
              </a:solidFill>
              <a:effectLst>
                <a:outerShdw blurRad="38100" dist="38100" dir="2700000" algn="tl">
                  <a:srgbClr val="000000">
                    <a:alpha val="43137"/>
                  </a:srgbClr>
                </a:outerShdw>
              </a:effectLst>
            </a:endParaRPr>
          </a:p>
          <a:p>
            <a:pPr algn="l"/>
            <a:r>
              <a:rPr lang="en-US" sz="2000" b="1" dirty="0" smtClean="0">
                <a:solidFill>
                  <a:schemeClr val="tx2">
                    <a:lumMod val="75000"/>
                  </a:schemeClr>
                </a:solidFill>
                <a:effectLst>
                  <a:outerShdw blurRad="38100" dist="38100" dir="2700000" algn="tl">
                    <a:srgbClr val="000000">
                      <a:alpha val="43137"/>
                    </a:srgbClr>
                  </a:outerShdw>
                </a:effectLst>
              </a:rPr>
              <a:t>	</a:t>
            </a:r>
            <a:r>
              <a:rPr lang="en-US" sz="2000" b="1" i="1" u="sng" dirty="0" smtClean="0">
                <a:solidFill>
                  <a:schemeClr val="tx2">
                    <a:lumMod val="75000"/>
                  </a:schemeClr>
                </a:solidFill>
                <a:effectLst>
                  <a:outerShdw blurRad="38100" dist="38100" dir="2700000" algn="tl">
                    <a:srgbClr val="000000">
                      <a:alpha val="43137"/>
                    </a:srgbClr>
                  </a:outerShdw>
                </a:effectLst>
              </a:rPr>
              <a:t>Supervisor:</a:t>
            </a:r>
            <a:r>
              <a:rPr lang="en-US" sz="2000" b="1" dirty="0">
                <a:solidFill>
                  <a:schemeClr val="tx2">
                    <a:lumMod val="75000"/>
                  </a:schemeClr>
                </a:solidFill>
                <a:effectLst>
                  <a:outerShdw blurRad="38100" dist="38100" dir="2700000" algn="tl">
                    <a:srgbClr val="000000">
                      <a:alpha val="43137"/>
                    </a:srgbClr>
                  </a:outerShdw>
                </a:effectLst>
              </a:rPr>
              <a:t> </a:t>
            </a:r>
            <a:r>
              <a:rPr lang="en-US" sz="2000" b="1" dirty="0" smtClean="0">
                <a:solidFill>
                  <a:schemeClr val="tx2">
                    <a:lumMod val="75000"/>
                  </a:schemeClr>
                </a:solidFill>
                <a:effectLst>
                  <a:outerShdw blurRad="38100" dist="38100" dir="2700000" algn="tl">
                    <a:srgbClr val="000000">
                      <a:alpha val="43137"/>
                    </a:srgbClr>
                  </a:outerShdw>
                </a:effectLst>
              </a:rPr>
              <a:t>  </a:t>
            </a:r>
            <a:r>
              <a:rPr lang="en-US" sz="2000" b="1" i="1" dirty="0" smtClean="0">
                <a:solidFill>
                  <a:schemeClr val="tx2">
                    <a:lumMod val="75000"/>
                  </a:schemeClr>
                </a:solidFill>
                <a:effectLst>
                  <a:outerShdw blurRad="38100" dist="38100" dir="2700000" algn="tl">
                    <a:srgbClr val="000000">
                      <a:alpha val="43137"/>
                    </a:srgbClr>
                  </a:outerShdw>
                </a:effectLst>
              </a:rPr>
              <a:t>Dr. Ali </a:t>
            </a:r>
            <a:r>
              <a:rPr lang="en-US" sz="2000" b="1" i="1" dirty="0" err="1" smtClean="0">
                <a:solidFill>
                  <a:schemeClr val="tx2">
                    <a:lumMod val="75000"/>
                  </a:schemeClr>
                </a:solidFill>
                <a:effectLst>
                  <a:outerShdw blurRad="38100" dist="38100" dir="2700000" algn="tl">
                    <a:srgbClr val="000000">
                      <a:alpha val="43137"/>
                    </a:srgbClr>
                  </a:outerShdw>
                </a:effectLst>
              </a:rPr>
              <a:t>Alkayed</a:t>
            </a:r>
            <a:endParaRPr lang="en-US" sz="2000" b="1" i="1" dirty="0" smtClean="0">
              <a:solidFill>
                <a:schemeClr val="tx2">
                  <a:lumMod val="75000"/>
                </a:schemeClr>
              </a:solidFill>
              <a:effectLst>
                <a:outerShdw blurRad="38100" dist="38100" dir="2700000" algn="tl">
                  <a:srgbClr val="000000">
                    <a:alpha val="43137"/>
                  </a:srgbClr>
                </a:outerShdw>
              </a:effectLst>
            </a:endParaRPr>
          </a:p>
          <a:p>
            <a:pPr algn="l"/>
            <a:r>
              <a:rPr lang="en-US" sz="2000" b="1" i="1" dirty="0" smtClean="0">
                <a:solidFill>
                  <a:schemeClr val="tx2">
                    <a:lumMod val="75000"/>
                  </a:schemeClr>
                </a:solidFill>
                <a:effectLst>
                  <a:outerShdw blurRad="38100" dist="38100" dir="2700000" algn="tl">
                    <a:srgbClr val="000000">
                      <a:alpha val="43137"/>
                    </a:srgbClr>
                  </a:outerShdw>
                </a:effectLst>
              </a:rPr>
              <a:t>	</a:t>
            </a:r>
            <a:r>
              <a:rPr lang="en-US" sz="2000" b="1" i="1" u="sng" dirty="0" smtClean="0">
                <a:solidFill>
                  <a:schemeClr val="tx2">
                    <a:lumMod val="75000"/>
                  </a:schemeClr>
                </a:solidFill>
                <a:effectLst>
                  <a:outerShdw blurRad="38100" dist="38100" dir="2700000" algn="tl">
                    <a:srgbClr val="000000">
                      <a:alpha val="43137"/>
                    </a:srgbClr>
                  </a:outerShdw>
                </a:effectLst>
              </a:rPr>
              <a:t>Done by:</a:t>
            </a:r>
            <a:r>
              <a:rPr lang="en-US" sz="2000" b="1" i="1" dirty="0" smtClean="0">
                <a:solidFill>
                  <a:schemeClr val="tx2">
                    <a:lumMod val="75000"/>
                  </a:schemeClr>
                </a:solidFill>
                <a:effectLst>
                  <a:outerShdw blurRad="38100" dist="38100" dir="2700000" algn="tl">
                    <a:srgbClr val="000000">
                      <a:alpha val="43137"/>
                    </a:srgbClr>
                  </a:outerShdw>
                </a:effectLst>
              </a:rPr>
              <a:t>       Michael Al- </a:t>
            </a:r>
            <a:r>
              <a:rPr lang="en-US" sz="2000" b="1" i="1" dirty="0" err="1" smtClean="0">
                <a:solidFill>
                  <a:schemeClr val="tx2">
                    <a:lumMod val="75000"/>
                  </a:schemeClr>
                </a:solidFill>
                <a:effectLst>
                  <a:outerShdw blurRad="38100" dist="38100" dir="2700000" algn="tl">
                    <a:srgbClr val="000000">
                      <a:alpha val="43137"/>
                    </a:srgbClr>
                  </a:outerShdw>
                </a:effectLst>
              </a:rPr>
              <a:t>Madani</a:t>
            </a:r>
            <a:endParaRPr lang="en-US" sz="2000" b="1" i="1" dirty="0" smtClean="0">
              <a:solidFill>
                <a:schemeClr val="tx2">
                  <a:lumMod val="75000"/>
                </a:schemeClr>
              </a:solidFill>
              <a:effectLst>
                <a:outerShdw blurRad="38100" dist="38100" dir="2700000" algn="tl">
                  <a:srgbClr val="000000">
                    <a:alpha val="43137"/>
                  </a:srgbClr>
                </a:outerShdw>
              </a:effectLst>
            </a:endParaRPr>
          </a:p>
          <a:p>
            <a:r>
              <a:rPr lang="en-US" sz="2000" b="1" i="1" dirty="0">
                <a:solidFill>
                  <a:schemeClr val="tx2">
                    <a:lumMod val="75000"/>
                  </a:schemeClr>
                </a:solidFill>
                <a:effectLst>
                  <a:outerShdw blurRad="38100" dist="38100" dir="2700000" algn="tl">
                    <a:srgbClr val="000000">
                      <a:alpha val="43137"/>
                    </a:srgbClr>
                  </a:outerShdw>
                </a:effectLst>
              </a:rPr>
              <a:t>	</a:t>
            </a:r>
            <a:r>
              <a:rPr lang="en-US" sz="2000" b="1" i="1" dirty="0" smtClean="0">
                <a:solidFill>
                  <a:schemeClr val="tx2">
                    <a:lumMod val="75000"/>
                  </a:schemeClr>
                </a:solidFill>
                <a:effectLst>
                  <a:outerShdw blurRad="38100" dist="38100" dir="2700000" algn="tl">
                    <a:srgbClr val="000000">
                      <a:alpha val="43137"/>
                    </a:srgbClr>
                  </a:outerShdw>
                </a:effectLst>
              </a:rPr>
              <a:t>	       Abdullah </a:t>
            </a:r>
            <a:r>
              <a:rPr lang="en-US" sz="2000" b="1" i="1" dirty="0" err="1">
                <a:solidFill>
                  <a:schemeClr val="tx2">
                    <a:lumMod val="75000"/>
                  </a:schemeClr>
                </a:solidFill>
                <a:effectLst>
                  <a:outerShdw blurRad="38100" dist="38100" dir="2700000" algn="tl">
                    <a:srgbClr val="000000">
                      <a:alpha val="43137"/>
                    </a:srgbClr>
                  </a:outerShdw>
                </a:effectLst>
              </a:rPr>
              <a:t>Alhayek</a:t>
            </a:r>
            <a:r>
              <a:rPr lang="en-US" sz="2000" b="1" i="1" dirty="0" smtClean="0">
                <a:solidFill>
                  <a:schemeClr val="tx2">
                    <a:lumMod val="75000"/>
                  </a:schemeClr>
                </a:solidFill>
                <a:effectLst>
                  <a:outerShdw blurRad="38100" dist="38100" dir="2700000" algn="tl">
                    <a:srgbClr val="000000">
                      <a:alpha val="43137"/>
                    </a:srgbClr>
                  </a:outerShdw>
                </a:effectLst>
              </a:rPr>
              <a:t> </a:t>
            </a:r>
          </a:p>
          <a:p>
            <a:pPr algn="l"/>
            <a:r>
              <a:rPr lang="en-US" sz="2000" b="1" i="1" dirty="0">
                <a:solidFill>
                  <a:schemeClr val="tx2">
                    <a:lumMod val="75000"/>
                  </a:schemeClr>
                </a:solidFill>
                <a:effectLst>
                  <a:outerShdw blurRad="38100" dist="38100" dir="2700000" algn="tl">
                    <a:srgbClr val="000000">
                      <a:alpha val="43137"/>
                    </a:srgbClr>
                  </a:outerShdw>
                </a:effectLst>
              </a:rPr>
              <a:t>	</a:t>
            </a:r>
            <a:r>
              <a:rPr lang="en-US" sz="2000" b="1" i="1" dirty="0" smtClean="0">
                <a:solidFill>
                  <a:schemeClr val="tx2">
                    <a:lumMod val="75000"/>
                  </a:schemeClr>
                </a:solidFill>
                <a:effectLst>
                  <a:outerShdw blurRad="38100" dist="38100" dir="2700000" algn="tl">
                    <a:srgbClr val="000000">
                      <a:alpha val="43137"/>
                    </a:srgbClr>
                  </a:outerShdw>
                </a:effectLst>
              </a:rPr>
              <a:t>	       Ibrahim </a:t>
            </a:r>
            <a:r>
              <a:rPr lang="en-US" sz="2000" b="1" i="1" dirty="0" err="1" smtClean="0">
                <a:solidFill>
                  <a:schemeClr val="tx2">
                    <a:lumMod val="75000"/>
                  </a:schemeClr>
                </a:solidFill>
                <a:effectLst>
                  <a:outerShdw blurRad="38100" dist="38100" dir="2700000" algn="tl">
                    <a:srgbClr val="000000">
                      <a:alpha val="43137"/>
                    </a:srgbClr>
                  </a:outerShdw>
                </a:effectLst>
              </a:rPr>
              <a:t>Jwaied</a:t>
            </a:r>
            <a:endParaRPr lang="en-US" sz="2000" b="1" i="1" dirty="0" smtClean="0">
              <a:solidFill>
                <a:schemeClr val="tx2">
                  <a:lumMod val="75000"/>
                </a:schemeClr>
              </a:solidFill>
              <a:effectLst>
                <a:outerShdw blurRad="38100" dist="38100" dir="2700000" algn="tl">
                  <a:srgbClr val="000000">
                    <a:alpha val="43137"/>
                  </a:srgbClr>
                </a:outerShdw>
              </a:effectLst>
            </a:endParaRPr>
          </a:p>
          <a:p>
            <a:pPr algn="l"/>
            <a:r>
              <a:rPr lang="en-US" sz="2000" b="1" i="1" dirty="0">
                <a:solidFill>
                  <a:schemeClr val="tx2">
                    <a:lumMod val="75000"/>
                  </a:schemeClr>
                </a:solidFill>
                <a:effectLst>
                  <a:outerShdw blurRad="38100" dist="38100" dir="2700000" algn="tl">
                    <a:srgbClr val="000000">
                      <a:alpha val="43137"/>
                    </a:srgbClr>
                  </a:outerShdw>
                </a:effectLst>
              </a:rPr>
              <a:t>	</a:t>
            </a:r>
            <a:r>
              <a:rPr lang="en-US" sz="2000" b="1" i="1" dirty="0" smtClean="0">
                <a:solidFill>
                  <a:schemeClr val="tx2">
                    <a:lumMod val="75000"/>
                  </a:schemeClr>
                </a:solidFill>
                <a:effectLst>
                  <a:outerShdw blurRad="38100" dist="38100" dir="2700000" algn="tl">
                    <a:srgbClr val="000000">
                      <a:alpha val="43137"/>
                    </a:srgbClr>
                  </a:outerShdw>
                </a:effectLst>
              </a:rPr>
              <a:t>	       </a:t>
            </a:r>
            <a:r>
              <a:rPr lang="en-US" sz="2000" b="1" i="1" dirty="0" err="1" smtClean="0">
                <a:solidFill>
                  <a:schemeClr val="tx2">
                    <a:lumMod val="75000"/>
                  </a:schemeClr>
                </a:solidFill>
                <a:effectLst>
                  <a:outerShdw blurRad="38100" dist="38100" dir="2700000" algn="tl">
                    <a:srgbClr val="000000">
                      <a:alpha val="43137"/>
                    </a:srgbClr>
                  </a:outerShdw>
                </a:effectLst>
              </a:rPr>
              <a:t>Mohanad</a:t>
            </a:r>
            <a:r>
              <a:rPr lang="en-US" sz="2000" b="1" i="1" dirty="0" smtClean="0">
                <a:solidFill>
                  <a:schemeClr val="tx2">
                    <a:lumMod val="75000"/>
                  </a:schemeClr>
                </a:solidFill>
                <a:effectLst>
                  <a:outerShdw blurRad="38100" dist="38100" dir="2700000" algn="tl">
                    <a:srgbClr val="000000">
                      <a:alpha val="43137"/>
                    </a:srgbClr>
                  </a:outerShdw>
                </a:effectLst>
              </a:rPr>
              <a:t> Al-</a:t>
            </a:r>
            <a:r>
              <a:rPr lang="en-US" sz="2000" b="1" i="1" dirty="0" err="1" smtClean="0">
                <a:solidFill>
                  <a:schemeClr val="tx2">
                    <a:lumMod val="75000"/>
                  </a:schemeClr>
                </a:solidFill>
                <a:effectLst>
                  <a:outerShdw blurRad="38100" dist="38100" dir="2700000" algn="tl">
                    <a:srgbClr val="000000">
                      <a:alpha val="43137"/>
                    </a:srgbClr>
                  </a:outerShdw>
                </a:effectLst>
              </a:rPr>
              <a:t>Haddadin</a:t>
            </a:r>
            <a:r>
              <a:rPr lang="en-US" sz="2000" b="1" i="1" dirty="0" smtClean="0">
                <a:solidFill>
                  <a:schemeClr val="tx2">
                    <a:lumMod val="75000"/>
                  </a:schemeClr>
                </a:solidFill>
                <a:effectLst>
                  <a:outerShdw blurRad="38100" dist="38100" dir="2700000" algn="tl">
                    <a:srgbClr val="000000">
                      <a:alpha val="43137"/>
                    </a:srgbClr>
                  </a:outerShdw>
                </a:effectLst>
              </a:rPr>
              <a:t> </a:t>
            </a:r>
            <a:endParaRPr lang="ar-JO" sz="2000" b="1" i="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88" y="301464"/>
            <a:ext cx="3074453" cy="176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6462" y="2191456"/>
            <a:ext cx="2518703" cy="369332"/>
          </a:xfrm>
          <a:prstGeom prst="rect">
            <a:avLst/>
          </a:prstGeom>
          <a:noFill/>
        </p:spPr>
        <p:txBody>
          <a:bodyPr wrap="none" rtlCol="0">
            <a:spAutoFit/>
          </a:bodyPr>
          <a:lstStyle/>
          <a:p>
            <a:r>
              <a:rPr lang="en-US" b="1" dirty="0" err="1" smtClean="0">
                <a:solidFill>
                  <a:schemeClr val="accent1">
                    <a:lumMod val="75000"/>
                  </a:schemeClr>
                </a:solidFill>
                <a:effectLst>
                  <a:outerShdw blurRad="38100" dist="38100" dir="2700000" algn="tl">
                    <a:srgbClr val="000000">
                      <a:alpha val="43137"/>
                    </a:srgbClr>
                  </a:outerShdw>
                </a:effectLst>
              </a:rPr>
              <a:t>Phlegmasia</a:t>
            </a:r>
            <a:r>
              <a:rPr lang="en-US" b="1" dirty="0" smtClean="0">
                <a:solidFill>
                  <a:schemeClr val="accent1">
                    <a:lumMod val="75000"/>
                  </a:schemeClr>
                </a:solidFill>
                <a:effectLst>
                  <a:outerShdw blurRad="38100" dist="38100" dir="2700000" algn="tl">
                    <a:srgbClr val="000000">
                      <a:alpha val="43137"/>
                    </a:srgbClr>
                  </a:outerShdw>
                </a:effectLst>
              </a:rPr>
              <a:t> Alba </a:t>
            </a:r>
            <a:r>
              <a:rPr lang="en-US" b="1" dirty="0" err="1" smtClean="0">
                <a:solidFill>
                  <a:schemeClr val="accent1">
                    <a:lumMod val="75000"/>
                  </a:schemeClr>
                </a:solidFill>
                <a:effectLst>
                  <a:outerShdw blurRad="38100" dist="38100" dir="2700000" algn="tl">
                    <a:srgbClr val="000000">
                      <a:alpha val="43137"/>
                    </a:srgbClr>
                  </a:outerShdw>
                </a:effectLst>
              </a:rPr>
              <a:t>dolens</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3" name="Notched Right Arrow 2"/>
          <p:cNvSpPr/>
          <p:nvPr/>
        </p:nvSpPr>
        <p:spPr>
          <a:xfrm>
            <a:off x="3192113" y="1262763"/>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315" y="264171"/>
            <a:ext cx="2994471" cy="19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81317" y="2127463"/>
            <a:ext cx="2775119" cy="369332"/>
          </a:xfrm>
          <a:prstGeom prst="rect">
            <a:avLst/>
          </a:prstGeom>
          <a:noFill/>
        </p:spPr>
        <p:txBody>
          <a:bodyPr wrap="none" rtlCol="0">
            <a:spAutoFit/>
          </a:bodyPr>
          <a:lstStyle/>
          <a:p>
            <a:r>
              <a:rPr lang="en-US" b="1" dirty="0" err="1" smtClean="0">
                <a:solidFill>
                  <a:schemeClr val="accent1">
                    <a:lumMod val="75000"/>
                  </a:schemeClr>
                </a:solidFill>
                <a:effectLst>
                  <a:outerShdw blurRad="38100" dist="38100" dir="2700000" algn="tl">
                    <a:srgbClr val="000000">
                      <a:alpha val="43137"/>
                    </a:srgbClr>
                  </a:outerShdw>
                </a:effectLst>
              </a:rPr>
              <a:t>Phlegmasia</a:t>
            </a:r>
            <a:r>
              <a:rPr lang="en-US" b="1" dirty="0" smtClean="0">
                <a:solidFill>
                  <a:schemeClr val="accent1">
                    <a:lumMod val="75000"/>
                  </a:schemeClr>
                </a:solidFill>
                <a:effectLst>
                  <a:outerShdw blurRad="38100" dist="38100" dir="2700000" algn="tl">
                    <a:srgbClr val="000000">
                      <a:alpha val="43137"/>
                    </a:srgbClr>
                  </a:outerShdw>
                </a:effectLst>
              </a:rPr>
              <a:t> </a:t>
            </a:r>
            <a:r>
              <a:rPr lang="en-US" b="1" dirty="0" err="1" smtClean="0">
                <a:solidFill>
                  <a:schemeClr val="accent1">
                    <a:lumMod val="75000"/>
                  </a:schemeClr>
                </a:solidFill>
                <a:effectLst>
                  <a:outerShdw blurRad="38100" dist="38100" dir="2700000" algn="tl">
                    <a:srgbClr val="000000">
                      <a:alpha val="43137"/>
                    </a:srgbClr>
                  </a:outerShdw>
                </a:effectLst>
              </a:rPr>
              <a:t>cerulea</a:t>
            </a:r>
            <a:r>
              <a:rPr lang="en-US" b="1" dirty="0" smtClean="0">
                <a:solidFill>
                  <a:schemeClr val="accent1">
                    <a:lumMod val="75000"/>
                  </a:schemeClr>
                </a:solidFill>
                <a:effectLst>
                  <a:outerShdw blurRad="38100" dist="38100" dir="2700000" algn="tl">
                    <a:srgbClr val="000000">
                      <a:alpha val="43137"/>
                    </a:srgbClr>
                  </a:outerShdw>
                </a:effectLst>
              </a:rPr>
              <a:t> </a:t>
            </a:r>
            <a:r>
              <a:rPr lang="en-US" b="1" dirty="0" err="1" smtClean="0">
                <a:solidFill>
                  <a:schemeClr val="accent1">
                    <a:lumMod val="75000"/>
                  </a:schemeClr>
                </a:solidFill>
                <a:effectLst>
                  <a:outerShdw blurRad="38100" dist="38100" dir="2700000" algn="tl">
                    <a:srgbClr val="000000">
                      <a:alpha val="43137"/>
                    </a:srgbClr>
                  </a:outerShdw>
                </a:effectLst>
              </a:rPr>
              <a:t>dolens</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8" name="Notched Right Arrow 7"/>
          <p:cNvSpPr/>
          <p:nvPr/>
        </p:nvSpPr>
        <p:spPr>
          <a:xfrm>
            <a:off x="6675788" y="1225469"/>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0135" y="242159"/>
            <a:ext cx="1872208" cy="188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164992" y="2068158"/>
            <a:ext cx="1858522" cy="369332"/>
          </a:xfrm>
          <a:prstGeom prst="rect">
            <a:avLst/>
          </a:prstGeom>
          <a:noFill/>
        </p:spPr>
        <p:txBody>
          <a:bodyPr wrap="none" rtlCol="0">
            <a:spAutoFit/>
          </a:bodyPr>
          <a:lstStyle/>
          <a:p>
            <a:r>
              <a:rPr lang="en-US" b="1" dirty="0" smtClean="0">
                <a:solidFill>
                  <a:schemeClr val="accent1">
                    <a:lumMod val="75000"/>
                  </a:schemeClr>
                </a:solidFill>
                <a:effectLst>
                  <a:outerShdw blurRad="38100" dist="38100" dir="2700000" algn="tl">
                    <a:srgbClr val="000000">
                      <a:alpha val="43137"/>
                    </a:srgbClr>
                  </a:outerShdw>
                </a:effectLst>
              </a:rPr>
              <a:t>Venous gangrene</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89" y="2521822"/>
            <a:ext cx="12096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132" y="2473626"/>
            <a:ext cx="1209675" cy="249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3495" y="2425188"/>
            <a:ext cx="1209675" cy="249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0" y="4970318"/>
            <a:ext cx="9144000" cy="1887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rtl="0">
              <a:buAutoNum type="alphaUcParenR"/>
            </a:pPr>
            <a:r>
              <a:rPr lang="en-US" sz="1300" b="1" dirty="0" err="1" smtClean="0">
                <a:solidFill>
                  <a:srgbClr val="FFFF00"/>
                </a:solidFill>
                <a:effectLst>
                  <a:outerShdw blurRad="38100" dist="38100" dir="2700000" algn="tl">
                    <a:srgbClr val="000000">
                      <a:alpha val="43137"/>
                    </a:srgbClr>
                  </a:outerShdw>
                </a:effectLst>
              </a:rPr>
              <a:t>Phlegmasia</a:t>
            </a:r>
            <a:r>
              <a:rPr lang="en-US" sz="1300" b="1" dirty="0" smtClean="0">
                <a:solidFill>
                  <a:srgbClr val="FFFF00"/>
                </a:solidFill>
                <a:effectLst>
                  <a:outerShdw blurRad="38100" dist="38100" dir="2700000" algn="tl">
                    <a:srgbClr val="000000">
                      <a:alpha val="43137"/>
                    </a:srgbClr>
                  </a:outerShdw>
                </a:effectLst>
              </a:rPr>
              <a:t> alba </a:t>
            </a:r>
            <a:r>
              <a:rPr lang="en-US" sz="1300" b="1" dirty="0" err="1" smtClean="0">
                <a:solidFill>
                  <a:srgbClr val="FFFF00"/>
                </a:solidFill>
                <a:effectLst>
                  <a:outerShdw blurRad="38100" dist="38100" dir="2700000" algn="tl">
                    <a:srgbClr val="000000">
                      <a:alpha val="43137"/>
                    </a:srgbClr>
                  </a:outerShdw>
                </a:effectLst>
              </a:rPr>
              <a:t>dolens</a:t>
            </a:r>
            <a:r>
              <a:rPr lang="en-US" sz="1300" b="1" dirty="0" smtClean="0">
                <a:solidFill>
                  <a:srgbClr val="FFFF00"/>
                </a:solidFill>
                <a:effectLst>
                  <a:outerShdw blurRad="38100" dist="38100" dir="2700000" algn="tl">
                    <a:srgbClr val="000000">
                      <a:alpha val="43137"/>
                    </a:srgbClr>
                  </a:outerShdw>
                </a:effectLst>
              </a:rPr>
              <a:t> ‘White leg’ or ‘Milk </a:t>
            </a:r>
            <a:r>
              <a:rPr lang="en-US" sz="1300" b="1" dirty="0">
                <a:solidFill>
                  <a:srgbClr val="FFFF00"/>
                </a:solidFill>
                <a:effectLst>
                  <a:outerShdw blurRad="38100" dist="38100" dir="2700000" algn="tl">
                    <a:srgbClr val="000000">
                      <a:alpha val="43137"/>
                    </a:srgbClr>
                  </a:outerShdw>
                </a:effectLst>
              </a:rPr>
              <a:t>leg: </a:t>
            </a:r>
            <a:r>
              <a:rPr lang="en-US" sz="1300" dirty="0">
                <a:effectLst>
                  <a:outerShdw blurRad="38100" dist="38100" dir="2700000" algn="tl">
                    <a:srgbClr val="000000">
                      <a:alpha val="43137"/>
                    </a:srgbClr>
                  </a:outerShdw>
                </a:effectLst>
              </a:rPr>
              <a:t>Thrombosis involving </a:t>
            </a:r>
            <a:r>
              <a:rPr lang="en-US" sz="1300" b="1" u="sng" dirty="0">
                <a:solidFill>
                  <a:srgbClr val="FFFF00"/>
                </a:solidFill>
                <a:effectLst>
                  <a:outerShdw blurRad="38100" dist="38100" dir="2700000" algn="tl">
                    <a:srgbClr val="000000">
                      <a:alpha val="43137"/>
                    </a:srgbClr>
                  </a:outerShdw>
                </a:effectLst>
              </a:rPr>
              <a:t>ONLY the major deep venous channels </a:t>
            </a:r>
            <a:r>
              <a:rPr lang="en-US" sz="1300" dirty="0">
                <a:effectLst>
                  <a:outerShdw blurRad="38100" dist="38100" dir="2700000" algn="tl">
                    <a:srgbClr val="000000">
                      <a:alpha val="43137"/>
                    </a:srgbClr>
                  </a:outerShdw>
                </a:effectLst>
              </a:rPr>
              <a:t>but </a:t>
            </a:r>
            <a:r>
              <a:rPr lang="en-US" sz="1300" b="1" u="sng" dirty="0">
                <a:solidFill>
                  <a:srgbClr val="FFFF00"/>
                </a:solidFill>
                <a:effectLst>
                  <a:outerShdw blurRad="38100" dist="38100" dir="2700000" algn="tl">
                    <a:srgbClr val="000000">
                      <a:alpha val="43137"/>
                    </a:srgbClr>
                  </a:outerShdw>
                </a:effectLst>
              </a:rPr>
              <a:t>SPARING the collateral veins </a:t>
            </a:r>
            <a:r>
              <a:rPr lang="en-US" sz="1300" dirty="0" smtClean="0">
                <a:effectLst>
                  <a:outerShdw blurRad="38100" dist="38100" dir="2700000" algn="tl">
                    <a:srgbClr val="000000">
                      <a:alpha val="43137"/>
                    </a:srgbClr>
                  </a:outerShdw>
                </a:effectLst>
              </a:rPr>
              <a:t>–– patients experience blanching of the extremity, edema, pain and discomfort. </a:t>
            </a:r>
            <a:r>
              <a:rPr lang="en-US" sz="1300" b="1" dirty="0" smtClean="0">
                <a:solidFill>
                  <a:srgbClr val="FFFF00"/>
                </a:solidFill>
                <a:effectLst>
                  <a:outerShdw blurRad="38100" dist="38100" dir="2700000" algn="tl">
                    <a:srgbClr val="000000">
                      <a:alpha val="43137"/>
                    </a:srgbClr>
                  </a:outerShdw>
                </a:effectLst>
              </a:rPr>
              <a:t>No arterial compromise</a:t>
            </a:r>
            <a:r>
              <a:rPr lang="en-US" sz="1300" dirty="0" smtClean="0">
                <a:effectLst>
                  <a:outerShdw blurRad="38100" dist="38100" dir="2700000" algn="tl">
                    <a:srgbClr val="000000">
                      <a:alpha val="43137"/>
                    </a:srgbClr>
                  </a:outerShdw>
                </a:effectLst>
              </a:rPr>
              <a:t> (palpable </a:t>
            </a:r>
            <a:r>
              <a:rPr lang="en-US" sz="1300" dirty="0">
                <a:effectLst>
                  <a:outerShdw blurRad="38100" dist="38100" dir="2700000" algn="tl">
                    <a:srgbClr val="000000">
                      <a:alpha val="43137"/>
                    </a:srgbClr>
                  </a:outerShdw>
                </a:effectLst>
              </a:rPr>
              <a:t>or </a:t>
            </a:r>
            <a:r>
              <a:rPr lang="en-US" sz="1300" dirty="0" err="1" smtClean="0">
                <a:effectLst>
                  <a:outerShdw blurRad="38100" dist="38100" dir="2700000" algn="tl">
                    <a:srgbClr val="000000">
                      <a:alpha val="43137"/>
                    </a:srgbClr>
                  </a:outerShdw>
                </a:effectLst>
              </a:rPr>
              <a:t>dopplerable</a:t>
            </a:r>
            <a:r>
              <a:rPr lang="en-US" sz="1300" dirty="0" smtClean="0">
                <a:effectLst>
                  <a:outerShdw blurRad="38100" dist="38100" dir="2700000" algn="tl">
                    <a:srgbClr val="000000">
                      <a:alpha val="43137"/>
                    </a:srgbClr>
                  </a:outerShdw>
                </a:effectLst>
              </a:rPr>
              <a:t> peripheral pulses)- ass. with pregnancy </a:t>
            </a:r>
          </a:p>
          <a:p>
            <a:pPr marL="342900" indent="-342900" algn="l" rtl="0">
              <a:buAutoNum type="alphaUcParenR"/>
            </a:pPr>
            <a:r>
              <a:rPr lang="en-US" sz="1300" b="1" dirty="0" err="1" smtClean="0">
                <a:solidFill>
                  <a:srgbClr val="FFFF00"/>
                </a:solidFill>
                <a:effectLst>
                  <a:outerShdw blurRad="38100" dist="38100" dir="2700000" algn="tl">
                    <a:srgbClr val="000000">
                      <a:alpha val="43137"/>
                    </a:srgbClr>
                  </a:outerShdw>
                </a:effectLst>
              </a:rPr>
              <a:t>Phlegmasia</a:t>
            </a:r>
            <a:r>
              <a:rPr lang="en-US" sz="1300" b="1" dirty="0" smtClean="0">
                <a:solidFill>
                  <a:srgbClr val="FFFF00"/>
                </a:solidFill>
                <a:effectLst>
                  <a:outerShdw blurRad="38100" dist="38100" dir="2700000" algn="tl">
                    <a:srgbClr val="000000">
                      <a:alpha val="43137"/>
                    </a:srgbClr>
                  </a:outerShdw>
                </a:effectLst>
              </a:rPr>
              <a:t> </a:t>
            </a:r>
            <a:r>
              <a:rPr lang="en-US" sz="1300" b="1" dirty="0" err="1" smtClean="0">
                <a:solidFill>
                  <a:srgbClr val="FFFF00"/>
                </a:solidFill>
                <a:effectLst>
                  <a:outerShdw blurRad="38100" dist="38100" dir="2700000" algn="tl">
                    <a:srgbClr val="000000">
                      <a:alpha val="43137"/>
                    </a:srgbClr>
                  </a:outerShdw>
                </a:effectLst>
              </a:rPr>
              <a:t>cerulea</a:t>
            </a:r>
            <a:r>
              <a:rPr lang="en-US" sz="1300" b="1" dirty="0" smtClean="0">
                <a:solidFill>
                  <a:srgbClr val="FFFF00"/>
                </a:solidFill>
                <a:effectLst>
                  <a:outerShdw blurRad="38100" dist="38100" dir="2700000" algn="tl">
                    <a:srgbClr val="000000">
                      <a:alpha val="43137"/>
                    </a:srgbClr>
                  </a:outerShdw>
                </a:effectLst>
              </a:rPr>
              <a:t> </a:t>
            </a:r>
            <a:r>
              <a:rPr lang="en-US" sz="1300" b="1" dirty="0" err="1" smtClean="0">
                <a:solidFill>
                  <a:srgbClr val="FFFF00"/>
                </a:solidFill>
                <a:effectLst>
                  <a:outerShdw blurRad="38100" dist="38100" dir="2700000" algn="tl">
                    <a:srgbClr val="000000">
                      <a:alpha val="43137"/>
                    </a:srgbClr>
                  </a:outerShdw>
                </a:effectLst>
              </a:rPr>
              <a:t>dolens</a:t>
            </a:r>
            <a:r>
              <a:rPr lang="en-US" sz="1300" b="1" dirty="0" smtClean="0">
                <a:solidFill>
                  <a:srgbClr val="FFFF00"/>
                </a:solidFill>
                <a:effectLst>
                  <a:outerShdw blurRad="38100" dist="38100" dir="2700000" algn="tl">
                    <a:srgbClr val="000000">
                      <a:alpha val="43137"/>
                    </a:srgbClr>
                  </a:outerShdw>
                </a:effectLst>
              </a:rPr>
              <a:t> ‘ painful blue leg’:</a:t>
            </a:r>
            <a:r>
              <a:rPr lang="en-US" sz="1300" b="1" u="sng" dirty="0" smtClean="0">
                <a:solidFill>
                  <a:srgbClr val="FFFF00"/>
                </a:solidFill>
                <a:effectLst>
                  <a:outerShdw blurRad="38100" dist="38100" dir="2700000" algn="tl">
                    <a:srgbClr val="000000">
                      <a:alpha val="43137"/>
                    </a:srgbClr>
                  </a:outerShdw>
                </a:effectLst>
              </a:rPr>
              <a:t> </a:t>
            </a:r>
            <a:r>
              <a:rPr lang="en-US" sz="1300" dirty="0" smtClean="0">
                <a:solidFill>
                  <a:schemeClr val="bg1"/>
                </a:solidFill>
                <a:effectLst>
                  <a:outerShdw blurRad="38100" dist="38100" dir="2700000" algn="tl">
                    <a:srgbClr val="000000">
                      <a:alpha val="43137"/>
                    </a:srgbClr>
                  </a:outerShdw>
                </a:effectLst>
              </a:rPr>
              <a:t>Thrombosis cause </a:t>
            </a:r>
            <a:r>
              <a:rPr lang="en-US" sz="1300" b="1" u="sng" dirty="0" smtClean="0">
                <a:solidFill>
                  <a:srgbClr val="FFFF00"/>
                </a:solidFill>
                <a:effectLst>
                  <a:outerShdw blurRad="38100" dist="38100" dir="2700000" algn="tl">
                    <a:srgbClr val="000000">
                      <a:alpha val="43137"/>
                    </a:srgbClr>
                  </a:outerShdw>
                </a:effectLst>
              </a:rPr>
              <a:t>complete occlusion of the deep and superficial veins</a:t>
            </a:r>
            <a:r>
              <a:rPr lang="en-US" sz="1300" dirty="0" smtClean="0">
                <a:solidFill>
                  <a:schemeClr val="bg1"/>
                </a:solidFill>
                <a:effectLst>
                  <a:outerShdw blurRad="38100" dist="38100" dir="2700000" algn="tl">
                    <a:srgbClr val="000000">
                      <a:alpha val="43137"/>
                    </a:srgbClr>
                  </a:outerShdw>
                </a:effectLst>
              </a:rPr>
              <a:t> which increases exudation of fluid into interstitial space. Patients experience </a:t>
            </a:r>
            <a:r>
              <a:rPr lang="en-US" sz="1300" b="1" dirty="0" smtClean="0">
                <a:solidFill>
                  <a:srgbClr val="FFFF00"/>
                </a:solidFill>
                <a:effectLst>
                  <a:outerShdw blurRad="38100" dist="38100" dir="2700000" algn="tl">
                    <a:srgbClr val="000000">
                      <a:alpha val="43137"/>
                    </a:srgbClr>
                  </a:outerShdw>
                </a:effectLst>
              </a:rPr>
              <a:t>ischemic</a:t>
            </a:r>
            <a:r>
              <a:rPr lang="en-US" sz="1300" dirty="0" smtClean="0">
                <a:solidFill>
                  <a:schemeClr val="bg1"/>
                </a:solidFill>
                <a:effectLst>
                  <a:outerShdw blurRad="38100" dist="38100" dir="2700000" algn="tl">
                    <a:srgbClr val="000000">
                      <a:alpha val="43137"/>
                    </a:srgbClr>
                  </a:outerShdw>
                </a:effectLst>
              </a:rPr>
              <a:t> </a:t>
            </a:r>
            <a:r>
              <a:rPr lang="en-US" sz="1300" b="1" dirty="0" smtClean="0">
                <a:solidFill>
                  <a:srgbClr val="FFFF00"/>
                </a:solidFill>
                <a:effectLst>
                  <a:outerShdw blurRad="38100" dist="38100" dir="2700000" algn="tl">
                    <a:srgbClr val="000000">
                      <a:alpha val="43137"/>
                    </a:srgbClr>
                  </a:outerShdw>
                </a:effectLst>
              </a:rPr>
              <a:t>pain, swelling and cyanosis of the limb and may be blistering. (Surgical emergency for </a:t>
            </a:r>
            <a:r>
              <a:rPr lang="en-US" sz="1300" b="1" dirty="0" err="1" smtClean="0">
                <a:solidFill>
                  <a:srgbClr val="FFFF00"/>
                </a:solidFill>
                <a:effectLst>
                  <a:outerShdw blurRad="38100" dist="38100" dir="2700000" algn="tl">
                    <a:srgbClr val="000000">
                      <a:alpha val="43137"/>
                    </a:srgbClr>
                  </a:outerShdw>
                </a:effectLst>
              </a:rPr>
              <a:t>faciotomy</a:t>
            </a:r>
            <a:r>
              <a:rPr lang="en-US" sz="1300" b="1" dirty="0" smtClean="0">
                <a:solidFill>
                  <a:srgbClr val="FFFF00"/>
                </a:solidFill>
                <a:effectLst>
                  <a:outerShdw blurRad="38100" dist="38100" dir="2700000" algn="tl">
                    <a:srgbClr val="000000">
                      <a:alpha val="43137"/>
                    </a:srgbClr>
                  </a:outerShdw>
                </a:effectLst>
              </a:rPr>
              <a:t> and venous </a:t>
            </a:r>
            <a:r>
              <a:rPr lang="en-US" sz="1300" b="1" dirty="0" err="1" smtClean="0">
                <a:solidFill>
                  <a:srgbClr val="FFFF00"/>
                </a:solidFill>
                <a:effectLst>
                  <a:outerShdw blurRad="38100" dist="38100" dir="2700000" algn="tl">
                    <a:srgbClr val="000000">
                      <a:alpha val="43137"/>
                    </a:srgbClr>
                  </a:outerShdw>
                </a:effectLst>
              </a:rPr>
              <a:t>thrombectomy</a:t>
            </a:r>
            <a:r>
              <a:rPr lang="en-US" sz="1300" b="1" dirty="0" smtClean="0">
                <a:solidFill>
                  <a:srgbClr val="FFFF00"/>
                </a:solidFill>
                <a:effectLst>
                  <a:outerShdw blurRad="38100" dist="38100" dir="2700000" algn="tl">
                    <a:srgbClr val="000000">
                      <a:alpha val="43137"/>
                    </a:srgbClr>
                  </a:outerShdw>
                </a:effectLst>
              </a:rPr>
              <a:t>)</a:t>
            </a:r>
          </a:p>
          <a:p>
            <a:pPr marL="342900" indent="-342900" algn="l" rtl="0">
              <a:buAutoNum type="alphaUcParenR"/>
            </a:pPr>
            <a:r>
              <a:rPr lang="en-US" sz="1300" b="1" dirty="0" smtClean="0">
                <a:solidFill>
                  <a:srgbClr val="FFFF00"/>
                </a:solidFill>
                <a:effectLst>
                  <a:outerShdw blurRad="38100" dist="38100" dir="2700000" algn="tl">
                    <a:srgbClr val="000000">
                      <a:alpha val="43137"/>
                    </a:srgbClr>
                  </a:outerShdw>
                </a:effectLst>
              </a:rPr>
              <a:t>Venous Gangrene: </a:t>
            </a:r>
            <a:r>
              <a:rPr lang="en-US" sz="1300" dirty="0" smtClean="0">
                <a:solidFill>
                  <a:schemeClr val="bg1"/>
                </a:solidFill>
                <a:effectLst>
                  <a:outerShdw blurRad="38100" dist="38100" dir="2700000" algn="tl">
                    <a:srgbClr val="000000">
                      <a:alpha val="43137"/>
                    </a:srgbClr>
                  </a:outerShdw>
                </a:effectLst>
              </a:rPr>
              <a:t>Occlusion of superficial and deep veins </a:t>
            </a:r>
            <a:r>
              <a:rPr lang="en-US" sz="1300" b="1" u="sng" dirty="0" smtClean="0">
                <a:solidFill>
                  <a:srgbClr val="FFFF00"/>
                </a:solidFill>
                <a:effectLst>
                  <a:outerShdw blurRad="38100" dist="38100" dir="2700000" algn="tl">
                    <a:srgbClr val="000000">
                      <a:alpha val="43137"/>
                    </a:srgbClr>
                  </a:outerShdw>
                </a:effectLst>
              </a:rPr>
              <a:t>with arterial compromise</a:t>
            </a:r>
            <a:r>
              <a:rPr lang="en-US" sz="1300" b="1" dirty="0" smtClean="0">
                <a:solidFill>
                  <a:srgbClr val="FFFF00"/>
                </a:solidFill>
                <a:effectLst>
                  <a:outerShdw blurRad="38100" dist="38100" dir="2700000" algn="tl">
                    <a:srgbClr val="000000">
                      <a:alpha val="43137"/>
                    </a:srgbClr>
                  </a:outerShdw>
                </a:effectLst>
              </a:rPr>
              <a:t>, excruciating limb pain with edema and fluid extravasation, no motor or sensory functions, necrosis and gangrene, </a:t>
            </a:r>
            <a:r>
              <a:rPr lang="en-US" sz="1300" b="1" u="sng" dirty="0" err="1" smtClean="0">
                <a:solidFill>
                  <a:srgbClr val="FFFF00"/>
                </a:solidFill>
                <a:effectLst>
                  <a:outerShdw blurRad="38100" dist="38100" dir="2700000" algn="tl">
                    <a:srgbClr val="000000">
                      <a:alpha val="43137"/>
                    </a:srgbClr>
                  </a:outerShdw>
                </a:effectLst>
              </a:rPr>
              <a:t>Tx</a:t>
            </a:r>
            <a:r>
              <a:rPr lang="en-US" sz="1300" b="1" u="sng" dirty="0" smtClean="0">
                <a:solidFill>
                  <a:srgbClr val="FFFF00"/>
                </a:solidFill>
                <a:effectLst>
                  <a:outerShdw blurRad="38100" dist="38100" dir="2700000" algn="tl">
                    <a:srgbClr val="000000">
                      <a:alpha val="43137"/>
                    </a:srgbClr>
                  </a:outerShdw>
                </a:effectLst>
              </a:rPr>
              <a:t>.: Amputation</a:t>
            </a:r>
            <a:r>
              <a:rPr lang="en-US" sz="1300" b="1" dirty="0" smtClean="0">
                <a:solidFill>
                  <a:srgbClr val="FFFF00"/>
                </a:solidFill>
                <a:effectLst>
                  <a:outerShdw blurRad="38100" dist="38100" dir="2700000" algn="tl">
                    <a:srgbClr val="000000">
                      <a:alpha val="43137"/>
                    </a:srgbClr>
                  </a:outerShdw>
                </a:effectLst>
              </a:rPr>
              <a:t> </a:t>
            </a:r>
            <a:r>
              <a:rPr lang="en-US" sz="1300" b="1" dirty="0" smtClean="0">
                <a:solidFill>
                  <a:srgbClr val="00B0F0"/>
                </a:solidFill>
                <a:effectLst>
                  <a:outerShdw blurRad="38100" dist="38100" dir="2700000" algn="tl">
                    <a:srgbClr val="000000">
                      <a:alpha val="43137"/>
                    </a:srgbClr>
                  </a:outerShdw>
                </a:effectLst>
              </a:rPr>
              <a:t>(IRREVERSIBLE)</a:t>
            </a:r>
            <a:endParaRPr lang="en-US" sz="1300" b="1" dirty="0">
              <a:solidFill>
                <a:srgbClr val="00B0F0"/>
              </a:solidFill>
              <a:effectLst>
                <a:outerShdw blurRad="38100" dist="38100" dir="2700000" algn="tl">
                  <a:srgbClr val="000000">
                    <a:alpha val="43137"/>
                  </a:srgbClr>
                </a:outerShdw>
              </a:effectLst>
            </a:endParaRPr>
          </a:p>
        </p:txBody>
      </p:sp>
      <p:sp>
        <p:nvSpPr>
          <p:cNvPr id="5" name="TextBox 4"/>
          <p:cNvSpPr txBox="1"/>
          <p:nvPr/>
        </p:nvSpPr>
        <p:spPr>
          <a:xfrm>
            <a:off x="2075928" y="2560788"/>
            <a:ext cx="1199927" cy="1200329"/>
          </a:xfrm>
          <a:prstGeom prst="rect">
            <a:avLst/>
          </a:prstGeom>
          <a:noFill/>
        </p:spPr>
        <p:txBody>
          <a:bodyPr wrap="square" rtlCol="0">
            <a:spAutoFit/>
          </a:bodyPr>
          <a:lstStyle/>
          <a:p>
            <a:pPr algn="ctr" rtl="0"/>
            <a:r>
              <a:rPr lang="en-US" sz="1200" b="1" dirty="0" smtClean="0">
                <a:solidFill>
                  <a:srgbClr val="002060"/>
                </a:solidFill>
              </a:rPr>
              <a:t>Venous drainage is maintained via superficial veins </a:t>
            </a:r>
          </a:p>
          <a:p>
            <a:pPr algn="ctr" rtl="0"/>
            <a:r>
              <a:rPr lang="en-US" sz="1200" b="1" u="sng" dirty="0" smtClean="0">
                <a:solidFill>
                  <a:srgbClr val="002060"/>
                </a:solidFill>
                <a:effectLst>
                  <a:outerShdw blurRad="38100" dist="38100" dir="2700000" algn="tl">
                    <a:srgbClr val="000000">
                      <a:alpha val="43137"/>
                    </a:srgbClr>
                  </a:outerShdw>
                </a:effectLst>
              </a:rPr>
              <a:t>REVERSIBLE</a:t>
            </a:r>
            <a:endParaRPr lang="en-US" sz="1200" b="1" u="sng" dirty="0">
              <a:solidFill>
                <a:srgbClr val="002060"/>
              </a:solidFill>
              <a:effectLst>
                <a:outerShdw blurRad="38100" dist="38100" dir="2700000" algn="tl">
                  <a:srgbClr val="000000">
                    <a:alpha val="43137"/>
                  </a:srgbClr>
                </a:outerShdw>
              </a:effectLst>
            </a:endParaRPr>
          </a:p>
        </p:txBody>
      </p:sp>
      <p:sp>
        <p:nvSpPr>
          <p:cNvPr id="16" name="TextBox 15"/>
          <p:cNvSpPr txBox="1"/>
          <p:nvPr/>
        </p:nvSpPr>
        <p:spPr>
          <a:xfrm>
            <a:off x="5436096" y="2733890"/>
            <a:ext cx="1239690" cy="1384995"/>
          </a:xfrm>
          <a:prstGeom prst="rect">
            <a:avLst/>
          </a:prstGeom>
          <a:noFill/>
        </p:spPr>
        <p:txBody>
          <a:bodyPr wrap="square" rtlCol="0">
            <a:spAutoFit/>
          </a:bodyPr>
          <a:lstStyle/>
          <a:p>
            <a:pPr algn="ctr" rtl="0"/>
            <a:r>
              <a:rPr lang="en-US" sz="1200" b="1" dirty="0" smtClean="0">
                <a:solidFill>
                  <a:srgbClr val="002060"/>
                </a:solidFill>
              </a:rPr>
              <a:t>Venous drainage is blocked </a:t>
            </a:r>
          </a:p>
          <a:p>
            <a:pPr algn="ctr" rtl="0"/>
            <a:r>
              <a:rPr lang="en-US" sz="1200" b="1" dirty="0" smtClean="0">
                <a:solidFill>
                  <a:srgbClr val="002060"/>
                </a:solidFill>
              </a:rPr>
              <a:t>50% transform to venous gangrene</a:t>
            </a:r>
          </a:p>
          <a:p>
            <a:pPr algn="ctr" rtl="0"/>
            <a:r>
              <a:rPr lang="en-US" sz="1200" b="1" u="sng" dirty="0" smtClean="0">
                <a:solidFill>
                  <a:srgbClr val="002060"/>
                </a:solidFill>
                <a:effectLst>
                  <a:outerShdw blurRad="38100" dist="38100" dir="2700000" algn="tl">
                    <a:srgbClr val="000000">
                      <a:alpha val="43137"/>
                    </a:srgbClr>
                  </a:outerShdw>
                </a:effectLst>
              </a:rPr>
              <a:t>REVERSIBLE </a:t>
            </a:r>
            <a:endParaRPr lang="en-US" sz="1200" b="1" u="sng"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1520" y="908720"/>
            <a:ext cx="8594419" cy="5184576"/>
          </a:xfrm>
          <a:prstGeom prst="rect">
            <a:avLst/>
          </a:prstGeom>
          <a:noFill/>
          <a:ln w="9525">
            <a:noFill/>
            <a:miter lim="800000"/>
            <a:headEnd/>
            <a:tailEnd/>
          </a:ln>
          <a:effectLst/>
        </p:spPr>
      </p:pic>
      <p:sp>
        <p:nvSpPr>
          <p:cNvPr id="2" name="Rectangle 1"/>
          <p:cNvSpPr/>
          <p:nvPr/>
        </p:nvSpPr>
        <p:spPr>
          <a:xfrm>
            <a:off x="251520" y="1268760"/>
            <a:ext cx="2304256"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i="1" dirty="0" smtClean="0">
                <a:effectLst>
                  <a:outerShdw blurRad="38100" dist="38100" dir="2700000" algn="tl">
                    <a:srgbClr val="000000">
                      <a:alpha val="43137"/>
                    </a:srgbClr>
                  </a:outerShdw>
                </a:effectLst>
              </a:rPr>
              <a:t>Patients experience excruciating limb pain with necrosis and gangrene. Severe edema and blistering is noted and this is an irreversible complication of venous thrombosis which requires </a:t>
            </a:r>
          </a:p>
          <a:p>
            <a:pPr algn="ctr" rtl="0"/>
            <a:r>
              <a:rPr lang="en-US" b="1" i="1" u="sng" dirty="0" smtClean="0">
                <a:effectLst>
                  <a:outerShdw blurRad="38100" dist="38100" dir="2700000" algn="tl">
                    <a:srgbClr val="000000">
                      <a:alpha val="43137"/>
                    </a:srgbClr>
                  </a:outerShdw>
                </a:effectLst>
              </a:rPr>
              <a:t>Amputation </a:t>
            </a:r>
          </a:p>
          <a:p>
            <a:pPr algn="ctr" rtl="0"/>
            <a:r>
              <a:rPr lang="en-US" b="1" i="1" u="sng" dirty="0" smtClean="0">
                <a:effectLst>
                  <a:outerShdw blurRad="38100" dist="38100" dir="2700000" algn="tl">
                    <a:srgbClr val="000000">
                      <a:alpha val="43137"/>
                    </a:srgbClr>
                  </a:outerShdw>
                </a:effectLst>
              </a:rPr>
              <a:t>Often suspect malignancy with venous gangrene </a:t>
            </a:r>
            <a:endParaRPr lang="en-US" b="1" i="1"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580112" y="385873"/>
            <a:ext cx="3263280" cy="2654134"/>
          </a:xfrm>
          <a:prstGeom prst="rect">
            <a:avLst/>
          </a:prstGeom>
          <a:noFill/>
          <a:ln w="9525">
            <a:noFill/>
            <a:miter lim="800000"/>
            <a:headEnd/>
            <a:tailEnd/>
          </a:ln>
          <a:effectLst/>
        </p:spPr>
      </p:pic>
      <p:sp>
        <p:nvSpPr>
          <p:cNvPr id="2" name="TextBox 1"/>
          <p:cNvSpPr txBox="1"/>
          <p:nvPr/>
        </p:nvSpPr>
        <p:spPr>
          <a:xfrm>
            <a:off x="251520" y="548680"/>
            <a:ext cx="5472608" cy="2831544"/>
          </a:xfrm>
          <a:prstGeom prst="rect">
            <a:avLst/>
          </a:prstGeom>
          <a:noFill/>
        </p:spPr>
        <p:txBody>
          <a:bodyPr wrap="square" rtlCol="0">
            <a:spAutoFit/>
          </a:bodyPr>
          <a:lstStyle/>
          <a:p>
            <a:pPr algn="l" rtl="0"/>
            <a:r>
              <a:rPr lang="en-US" sz="3400" b="1" i="1" u="sng" dirty="0" smtClean="0">
                <a:solidFill>
                  <a:schemeClr val="accent6">
                    <a:lumMod val="75000"/>
                  </a:schemeClr>
                </a:solidFill>
                <a:effectLst>
                  <a:outerShdw blurRad="38100" dist="38100" dir="2700000" algn="tl">
                    <a:srgbClr val="000000">
                      <a:alpha val="43137"/>
                    </a:srgbClr>
                  </a:outerShdw>
                </a:effectLst>
              </a:rPr>
              <a:t>Post Thrombotic syndrome:</a:t>
            </a:r>
          </a:p>
          <a:p>
            <a:pPr algn="l" rtl="0"/>
            <a:r>
              <a:rPr lang="en-US" sz="3600" dirty="0" smtClean="0"/>
              <a:t> </a:t>
            </a:r>
            <a:r>
              <a:rPr lang="en-US" dirty="0"/>
              <a:t>Post-thrombotic syndrome is </a:t>
            </a:r>
            <a:r>
              <a:rPr lang="en-US" dirty="0" smtClean="0"/>
              <a:t>a </a:t>
            </a:r>
            <a:r>
              <a:rPr lang="en-US" b="1" i="1" u="sng" dirty="0" smtClean="0">
                <a:solidFill>
                  <a:schemeClr val="accent6">
                    <a:lumMod val="75000"/>
                  </a:schemeClr>
                </a:solidFill>
                <a:effectLst>
                  <a:outerShdw blurRad="38100" dist="38100" dir="2700000" algn="tl">
                    <a:srgbClr val="000000">
                      <a:alpha val="43137"/>
                    </a:srgbClr>
                  </a:outerShdw>
                </a:effectLst>
              </a:rPr>
              <a:t>LATE</a:t>
            </a:r>
            <a:r>
              <a:rPr lang="en-US" dirty="0" smtClean="0"/>
              <a:t> DVT complication with development </a:t>
            </a:r>
            <a:r>
              <a:rPr lang="en-US" dirty="0"/>
              <a:t>of symptoms and signs of </a:t>
            </a:r>
            <a:r>
              <a:rPr lang="en-US" b="1" i="1" dirty="0">
                <a:effectLst>
                  <a:outerShdw blurRad="38100" dist="38100" dir="2700000" algn="tl">
                    <a:srgbClr val="000000">
                      <a:alpha val="43137"/>
                    </a:srgbClr>
                  </a:outerShdw>
                </a:effectLst>
              </a:rPr>
              <a:t>chronic venous insufficiency following deep vein thrombosis (DVT) </a:t>
            </a:r>
            <a:r>
              <a:rPr lang="en-US" dirty="0"/>
              <a:t>and is an all </a:t>
            </a:r>
            <a:r>
              <a:rPr lang="en-US" b="1" i="1" dirty="0">
                <a:solidFill>
                  <a:schemeClr val="accent6">
                    <a:lumMod val="75000"/>
                  </a:schemeClr>
                </a:solidFill>
                <a:effectLst>
                  <a:outerShdw blurRad="38100" dist="38100" dir="2700000" algn="tl">
                    <a:srgbClr val="000000">
                      <a:alpha val="43137"/>
                    </a:srgbClr>
                  </a:outerShdw>
                </a:effectLst>
              </a:rPr>
              <a:t>too common</a:t>
            </a:r>
            <a:r>
              <a:rPr lang="en-US" dirty="0"/>
              <a:t>, burdensome, and costly </a:t>
            </a:r>
            <a:r>
              <a:rPr lang="en-US" dirty="0" smtClean="0"/>
              <a:t>complication.</a:t>
            </a:r>
            <a:endParaRPr lang="ar-JO" dirty="0"/>
          </a:p>
          <a:p>
            <a:pPr algn="l" rtl="0"/>
            <a:endParaRPr lang="en-US" dirty="0" smtClean="0"/>
          </a:p>
          <a:p>
            <a:pPr algn="l" rtl="0"/>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03" y="2844067"/>
            <a:ext cx="3731443" cy="111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985" y="2132856"/>
            <a:ext cx="4809534" cy="381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980" y="3933056"/>
            <a:ext cx="3731443" cy="260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83568" y="404664"/>
            <a:ext cx="7884368" cy="5877272"/>
          </a:xfrm>
        </p:spPr>
        <p:txBody>
          <a:bodyPr>
            <a:normAutofit fontScale="70000" lnSpcReduction="20000"/>
          </a:bodyPr>
          <a:lstStyle/>
          <a:p>
            <a:pPr algn="l" rtl="0">
              <a:buNone/>
            </a:pPr>
            <a:r>
              <a:rPr lang="en-US" sz="5100" b="1" u="sng" dirty="0"/>
              <a:t>Clinical </a:t>
            </a:r>
            <a:r>
              <a:rPr lang="en-US" sz="5100" b="1" u="sng" dirty="0" smtClean="0"/>
              <a:t>examination: </a:t>
            </a:r>
            <a:endParaRPr lang="en-US" sz="5100" b="1" u="sng" dirty="0"/>
          </a:p>
          <a:p>
            <a:pPr algn="l" rtl="0">
              <a:buFont typeface="Wingdings" pitchFamily="2" charset="2"/>
              <a:buChar char="q"/>
            </a:pPr>
            <a:r>
              <a:rPr lang="en-US" b="1" i="1" dirty="0" smtClean="0">
                <a:solidFill>
                  <a:schemeClr val="accent6">
                    <a:lumMod val="75000"/>
                  </a:schemeClr>
                </a:solidFill>
                <a:effectLst>
                  <a:outerShdw blurRad="38100" dist="38100" dir="2700000" algn="tl">
                    <a:srgbClr val="000000">
                      <a:alpha val="43137"/>
                    </a:srgbClr>
                  </a:outerShdw>
                </a:effectLst>
              </a:rPr>
              <a:t>Clinical examination for </a:t>
            </a:r>
            <a:r>
              <a:rPr lang="en-US" b="1" i="1" dirty="0">
                <a:solidFill>
                  <a:schemeClr val="accent6">
                    <a:lumMod val="75000"/>
                  </a:schemeClr>
                </a:solidFill>
                <a:effectLst>
                  <a:outerShdw blurRad="38100" dist="38100" dir="2700000" algn="tl">
                    <a:srgbClr val="000000">
                      <a:alpha val="43137"/>
                    </a:srgbClr>
                  </a:outerShdw>
                </a:effectLst>
              </a:rPr>
              <a:t>DVT is unreliable</a:t>
            </a:r>
            <a:r>
              <a:rPr lang="en-US" dirty="0"/>
              <a:t>. Physical signs may also be </a:t>
            </a:r>
            <a:r>
              <a:rPr lang="en-US" b="1" u="sng" dirty="0">
                <a:solidFill>
                  <a:schemeClr val="accent6">
                    <a:lumMod val="75000"/>
                  </a:schemeClr>
                </a:solidFill>
                <a:effectLst>
                  <a:outerShdw blurRad="38100" dist="38100" dir="2700000" algn="tl">
                    <a:srgbClr val="000000">
                      <a:alpha val="43137"/>
                    </a:srgbClr>
                  </a:outerShdw>
                </a:effectLst>
              </a:rPr>
              <a:t>absent</a:t>
            </a:r>
            <a:r>
              <a:rPr lang="en-US" dirty="0"/>
              <a:t>.</a:t>
            </a:r>
            <a:r>
              <a:rPr lang="en-US" dirty="0">
                <a:solidFill>
                  <a:srgbClr val="FF0000"/>
                </a:solidFill>
              </a:rPr>
              <a:t> </a:t>
            </a:r>
            <a:r>
              <a:rPr lang="en-US" b="1" dirty="0">
                <a:solidFill>
                  <a:schemeClr val="accent6">
                    <a:lumMod val="75000"/>
                  </a:schemeClr>
                </a:solidFill>
              </a:rPr>
              <a:t>Mild pitting </a:t>
            </a:r>
            <a:r>
              <a:rPr lang="en-US" b="1" dirty="0" err="1">
                <a:solidFill>
                  <a:schemeClr val="accent6">
                    <a:lumMod val="75000"/>
                  </a:schemeClr>
                </a:solidFill>
              </a:rPr>
              <a:t>oedema</a:t>
            </a:r>
            <a:r>
              <a:rPr lang="en-US" b="1" dirty="0">
                <a:solidFill>
                  <a:schemeClr val="accent6">
                    <a:lumMod val="75000"/>
                  </a:schemeClr>
                </a:solidFill>
              </a:rPr>
              <a:t> of the ankle, dilated surface veins, a stiff calf and tenderness over the course of the deep veins should be sought. </a:t>
            </a:r>
          </a:p>
          <a:p>
            <a:pPr algn="l" rtl="0">
              <a:buNone/>
            </a:pPr>
            <a:endParaRPr lang="en-US" dirty="0"/>
          </a:p>
          <a:p>
            <a:pPr algn="l" rtl="0">
              <a:buFont typeface="Wingdings" pitchFamily="2" charset="2"/>
              <a:buChar char="q"/>
            </a:pPr>
            <a:r>
              <a:rPr lang="en-US" dirty="0"/>
              <a:t>Leg pain occurs in about 50 per cent of patients with DVT but is </a:t>
            </a:r>
            <a:r>
              <a:rPr lang="en-US" b="1" i="1" dirty="0">
                <a:solidFill>
                  <a:schemeClr val="accent6">
                    <a:lumMod val="75000"/>
                  </a:schemeClr>
                </a:solidFill>
                <a:effectLst>
                  <a:outerShdw blurRad="38100" dist="38100" dir="2700000" algn="tl">
                    <a:srgbClr val="000000">
                      <a:alpha val="43137"/>
                    </a:srgbClr>
                  </a:outerShdw>
                </a:effectLst>
              </a:rPr>
              <a:t>non-specific</a:t>
            </a:r>
            <a:r>
              <a:rPr lang="en-US" dirty="0"/>
              <a:t>. </a:t>
            </a:r>
          </a:p>
          <a:p>
            <a:pPr algn="l" rtl="0">
              <a:buNone/>
            </a:pPr>
            <a:endParaRPr lang="en-US" dirty="0">
              <a:solidFill>
                <a:srgbClr val="FF0000"/>
              </a:solidFill>
            </a:endParaRPr>
          </a:p>
          <a:p>
            <a:pPr algn="l" rtl="0">
              <a:buFont typeface="Wingdings" pitchFamily="2" charset="2"/>
              <a:buChar char="q"/>
            </a:pPr>
            <a:r>
              <a:rPr lang="en-US" dirty="0" err="1">
                <a:solidFill>
                  <a:srgbClr val="FF0000"/>
                </a:solidFill>
                <a:effectLst>
                  <a:outerShdw blurRad="38100" dist="38100" dir="2700000" algn="tl">
                    <a:srgbClr val="000000">
                      <a:alpha val="43137"/>
                    </a:srgbClr>
                  </a:outerShdw>
                </a:effectLst>
              </a:rPr>
              <a:t>Homans</a:t>
            </a:r>
            <a:r>
              <a:rPr lang="en-US" dirty="0">
                <a:solidFill>
                  <a:srgbClr val="FF0000"/>
                </a:solidFill>
                <a:effectLst>
                  <a:outerShdw blurRad="38100" dist="38100" dir="2700000" algn="tl">
                    <a:srgbClr val="000000">
                      <a:alpha val="43137"/>
                    </a:srgbClr>
                  </a:outerShdw>
                </a:effectLst>
              </a:rPr>
              <a:t>’ sign </a:t>
            </a:r>
            <a:r>
              <a:rPr lang="en-US" dirty="0">
                <a:effectLst>
                  <a:outerShdw blurRad="38100" dist="38100" dir="2700000" algn="tl">
                    <a:srgbClr val="000000">
                      <a:alpha val="43137"/>
                    </a:srgbClr>
                  </a:outerShdw>
                </a:effectLst>
              </a:rPr>
              <a:t>– resistance (not pain) of the calf muscles to forcible </a:t>
            </a:r>
            <a:r>
              <a:rPr lang="en-US" dirty="0" err="1">
                <a:effectLst>
                  <a:outerShdw blurRad="38100" dist="38100" dir="2700000" algn="tl">
                    <a:srgbClr val="000000">
                      <a:alpha val="43137"/>
                    </a:srgbClr>
                  </a:outerShdw>
                </a:effectLst>
              </a:rPr>
              <a:t>dorsiflexion</a:t>
            </a:r>
            <a:r>
              <a:rPr lang="en-US" dirty="0">
                <a:effectLst>
                  <a:outerShdw blurRad="38100" dist="38100" dir="2700000" algn="tl">
                    <a:srgbClr val="000000">
                      <a:alpha val="43137"/>
                    </a:srgbClr>
                  </a:outerShdw>
                </a:effectLst>
              </a:rPr>
              <a:t> – is not specific and should not be elicited. </a:t>
            </a:r>
          </a:p>
          <a:p>
            <a:pPr algn="l" rtl="0">
              <a:buNone/>
            </a:pPr>
            <a:endParaRPr lang="en-US" dirty="0"/>
          </a:p>
          <a:p>
            <a:pPr algn="l" rtl="0">
              <a:buFont typeface="Wingdings" pitchFamily="2" charset="2"/>
              <a:buChar char="q"/>
            </a:pPr>
            <a:r>
              <a:rPr lang="en-US" dirty="0"/>
              <a:t>Tenderness occurs in 75 per cent of patients but is also found in 50 per cent of patients without objectively confirmed DVT. </a:t>
            </a:r>
            <a:r>
              <a:rPr lang="en-US" b="1" i="1" dirty="0">
                <a:solidFill>
                  <a:schemeClr val="accent6">
                    <a:lumMod val="75000"/>
                  </a:schemeClr>
                </a:solidFill>
                <a:effectLst>
                  <a:outerShdw blurRad="38100" dist="38100" dir="2700000" algn="tl">
                    <a:srgbClr val="000000">
                      <a:alpha val="43137"/>
                    </a:srgbClr>
                  </a:outerShdw>
                </a:effectLst>
              </a:rPr>
              <a:t>The pain and tenderness associated with DVT does not usually correlate with the size, location or extent of the thrombus. </a:t>
            </a:r>
          </a:p>
          <a:p>
            <a:pPr algn="l" rtl="0">
              <a:buNone/>
            </a:pPr>
            <a:endParaRPr lang="en-US" b="1" i="1" dirty="0">
              <a:solidFill>
                <a:schemeClr val="accent6">
                  <a:lumMod val="75000"/>
                </a:schemeClr>
              </a:solidFill>
              <a:effectLst>
                <a:outerShdw blurRad="38100" dist="38100" dir="2700000" algn="tl">
                  <a:srgbClr val="000000">
                    <a:alpha val="43137"/>
                  </a:srgbClr>
                </a:outerShdw>
              </a:effectLst>
            </a:endParaRPr>
          </a:p>
          <a:p>
            <a:pPr algn="l" rtl="0">
              <a:buFont typeface="Wingdings" pitchFamily="2" charset="2"/>
              <a:buChar char="q"/>
            </a:pPr>
            <a:r>
              <a:rPr lang="en-US" dirty="0">
                <a:solidFill>
                  <a:srgbClr val="FF0000"/>
                </a:solidFill>
              </a:rPr>
              <a:t>Clinical signs and symptoms of pulmonary embolism </a:t>
            </a:r>
            <a:r>
              <a:rPr lang="en-US" dirty="0"/>
              <a:t>occur in about 10 per cent of patients with confirmed DVT.</a:t>
            </a:r>
          </a:p>
          <a:p>
            <a:pPr algn="l" rtl="0">
              <a:buNone/>
            </a:pPr>
            <a:endParaRPr lang="en-US" dirty="0"/>
          </a:p>
          <a:p>
            <a:pPr algn="l" rtl="0">
              <a:buFont typeface="Wingdings" pitchFamily="2" charset="2"/>
              <a:buChar char="q"/>
            </a:pPr>
            <a:r>
              <a:rPr lang="en-US" dirty="0"/>
              <a:t>A </a:t>
            </a:r>
            <a:r>
              <a:rPr lang="en-US" dirty="0">
                <a:solidFill>
                  <a:srgbClr val="FF0000"/>
                </a:solidFill>
              </a:rPr>
              <a:t>low-grade pyrexia </a:t>
            </a:r>
            <a:r>
              <a:rPr lang="en-US" dirty="0"/>
              <a:t>may be present, especially in a patient who is having repeated pulmonary emboli. Patients may have signs of cyanosis, </a:t>
            </a:r>
            <a:r>
              <a:rPr lang="en-US" dirty="0" err="1"/>
              <a:t>dyspnoea</a:t>
            </a:r>
            <a:r>
              <a:rPr lang="en-US" dirty="0"/>
              <a:t>, raised neck veins, a fixed split second heart sound and a pleural rub if they are having pulmonary emboli causing right heart strain, although these signs may be subtle or lacking.</a:t>
            </a:r>
            <a:endParaRPr lang="ar-JO" dirty="0"/>
          </a:p>
          <a:p>
            <a:endParaRPr lang="ar-JO"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635896" y="-387424"/>
            <a:ext cx="6781800" cy="1600200"/>
          </a:xfrm>
        </p:spPr>
        <p:txBody>
          <a:bodyPr/>
          <a:lstStyle/>
          <a:p>
            <a:r>
              <a:rPr lang="en-US" dirty="0" err="1">
                <a:effectLst>
                  <a:outerShdw blurRad="38100" dist="38100" dir="2700000" algn="tl">
                    <a:srgbClr val="000000">
                      <a:alpha val="43137"/>
                    </a:srgbClr>
                  </a:outerShdw>
                </a:effectLst>
              </a:rPr>
              <a:t>DDx</a:t>
            </a:r>
            <a:endParaRPr lang="ar-JO"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412776"/>
            <a:ext cx="7543800" cy="3886200"/>
          </a:xfrm>
        </p:spPr>
        <p:txBody>
          <a:bodyPr>
            <a:normAutofit fontScale="92500" lnSpcReduction="10000"/>
          </a:bodyPr>
          <a:lstStyle/>
          <a:p>
            <a:pPr algn="just" rtl="0">
              <a:buFont typeface="Wingdings" pitchFamily="2" charset="2"/>
              <a:buChar char="q"/>
            </a:pPr>
            <a:r>
              <a:rPr lang="en-US" dirty="0"/>
              <a:t>The differential diagnosis of a deep vein thrombosis includes a </a:t>
            </a:r>
            <a:r>
              <a:rPr lang="en-US" dirty="0">
                <a:solidFill>
                  <a:srgbClr val="FF0000"/>
                </a:solidFill>
              </a:rPr>
              <a:t>ruptured Baker’s cyst</a:t>
            </a:r>
            <a:r>
              <a:rPr lang="en-US" dirty="0"/>
              <a:t>, a </a:t>
            </a:r>
            <a:r>
              <a:rPr lang="en-US" dirty="0">
                <a:solidFill>
                  <a:srgbClr val="FF0000"/>
                </a:solidFill>
              </a:rPr>
              <a:t>calf muscle </a:t>
            </a:r>
            <a:r>
              <a:rPr lang="en-US" dirty="0" err="1">
                <a:solidFill>
                  <a:srgbClr val="FF0000"/>
                </a:solidFill>
              </a:rPr>
              <a:t>haematoma</a:t>
            </a:r>
            <a:r>
              <a:rPr lang="en-US" dirty="0"/>
              <a:t>, a </a:t>
            </a:r>
            <a:r>
              <a:rPr lang="en-US" dirty="0">
                <a:solidFill>
                  <a:srgbClr val="FF0000"/>
                </a:solidFill>
              </a:rPr>
              <a:t>ruptured </a:t>
            </a:r>
            <a:r>
              <a:rPr lang="en-US" dirty="0" err="1">
                <a:solidFill>
                  <a:srgbClr val="FF0000"/>
                </a:solidFill>
              </a:rPr>
              <a:t>plantaris</a:t>
            </a:r>
            <a:r>
              <a:rPr lang="en-US" dirty="0">
                <a:solidFill>
                  <a:srgbClr val="FF0000"/>
                </a:solidFill>
              </a:rPr>
              <a:t> muscle</a:t>
            </a:r>
            <a:r>
              <a:rPr lang="en-US" dirty="0"/>
              <a:t>, a </a:t>
            </a:r>
            <a:r>
              <a:rPr lang="en-US" dirty="0" err="1">
                <a:solidFill>
                  <a:srgbClr val="FF0000"/>
                </a:solidFill>
              </a:rPr>
              <a:t>thrombosed</a:t>
            </a:r>
            <a:r>
              <a:rPr lang="en-US" dirty="0">
                <a:solidFill>
                  <a:srgbClr val="FF0000"/>
                </a:solidFill>
              </a:rPr>
              <a:t> </a:t>
            </a:r>
            <a:r>
              <a:rPr lang="en-US" dirty="0" err="1">
                <a:solidFill>
                  <a:srgbClr val="FF0000"/>
                </a:solidFill>
              </a:rPr>
              <a:t>popliteal</a:t>
            </a:r>
            <a:r>
              <a:rPr lang="en-US" dirty="0">
                <a:solidFill>
                  <a:srgbClr val="FF0000"/>
                </a:solidFill>
              </a:rPr>
              <a:t> aneurysm </a:t>
            </a:r>
            <a:r>
              <a:rPr lang="en-US" dirty="0"/>
              <a:t>and </a:t>
            </a:r>
            <a:r>
              <a:rPr lang="en-US" dirty="0">
                <a:solidFill>
                  <a:srgbClr val="FF0000"/>
                </a:solidFill>
              </a:rPr>
              <a:t>arterial </a:t>
            </a:r>
            <a:r>
              <a:rPr lang="en-US" dirty="0" err="1">
                <a:solidFill>
                  <a:srgbClr val="FF0000"/>
                </a:solidFill>
              </a:rPr>
              <a:t>ischaemia</a:t>
            </a:r>
            <a:r>
              <a:rPr lang="en-US" dirty="0"/>
              <a:t>. </a:t>
            </a:r>
          </a:p>
          <a:p>
            <a:pPr algn="just" rtl="0">
              <a:buNone/>
            </a:pPr>
            <a:endParaRPr lang="en-US" dirty="0"/>
          </a:p>
          <a:p>
            <a:pPr algn="just" rtl="0">
              <a:buFont typeface="Wingdings" pitchFamily="2" charset="2"/>
              <a:buChar char="q"/>
            </a:pPr>
            <a:r>
              <a:rPr lang="en-US" dirty="0"/>
              <a:t>Duplex scanning will detect many of these conditions but often patients present with non-specific pain in the calf that resolves with no firm diagnosis being made. </a:t>
            </a:r>
          </a:p>
          <a:p>
            <a:pPr algn="just" rtl="0">
              <a:buNone/>
            </a:pPr>
            <a:endParaRPr lang="en-US" dirty="0"/>
          </a:p>
          <a:p>
            <a:pPr algn="just" rtl="0">
              <a:buFont typeface="Wingdings" pitchFamily="2" charset="2"/>
              <a:buChar char="q"/>
            </a:pPr>
            <a:r>
              <a:rPr lang="en-US" dirty="0"/>
              <a:t>The differential diagnosis of a pulmonary embolism includes </a:t>
            </a:r>
            <a:r>
              <a:rPr lang="en-US" dirty="0">
                <a:solidFill>
                  <a:srgbClr val="FF0000"/>
                </a:solidFill>
              </a:rPr>
              <a:t>myocardial infarction</a:t>
            </a:r>
            <a:r>
              <a:rPr lang="en-US" dirty="0"/>
              <a:t>, </a:t>
            </a:r>
            <a:r>
              <a:rPr lang="en-US" dirty="0">
                <a:solidFill>
                  <a:srgbClr val="FF0000"/>
                </a:solidFill>
              </a:rPr>
              <a:t>pleurisy </a:t>
            </a:r>
            <a:r>
              <a:rPr lang="en-US" dirty="0"/>
              <a:t>and </a:t>
            </a:r>
            <a:r>
              <a:rPr lang="en-US" dirty="0">
                <a:solidFill>
                  <a:srgbClr val="FF0000"/>
                </a:solidFill>
              </a:rPr>
              <a:t>pneumonia</a:t>
            </a:r>
            <a:r>
              <a:rPr lang="en-US" dirty="0"/>
              <a:t>.</a:t>
            </a:r>
            <a:endParaRPr lang="ar-JO" dirty="0"/>
          </a:p>
          <a:p>
            <a:pPr algn="just"/>
            <a:endParaRPr lang="ar-JO"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620688"/>
            <a:ext cx="4463480" cy="5544616"/>
          </a:xfrm>
        </p:spPr>
        <p:txBody>
          <a:bodyPr>
            <a:normAutofit fontScale="92500" lnSpcReduction="20000"/>
          </a:bodyPr>
          <a:lstStyle/>
          <a:p>
            <a:pPr algn="l" rtl="0">
              <a:buNone/>
            </a:pPr>
            <a:r>
              <a:rPr lang="en-US" sz="5100" b="1" dirty="0" smtClean="0"/>
              <a:t>Investigations:</a:t>
            </a:r>
            <a:endParaRPr lang="en-US" dirty="0"/>
          </a:p>
          <a:p>
            <a:pPr algn="l" rtl="0">
              <a:buFont typeface="Wingdings" pitchFamily="2" charset="2"/>
              <a:buChar char="q"/>
            </a:pPr>
            <a:r>
              <a:rPr lang="en-US" dirty="0"/>
              <a:t>The diagnosis of deep vein thrombosis and pulmonary embolism </a:t>
            </a:r>
            <a:r>
              <a:rPr lang="en-US" b="1" u="sng" dirty="0">
                <a:effectLst>
                  <a:outerShdw blurRad="38100" dist="38100" dir="2700000" algn="tl">
                    <a:srgbClr val="000000">
                      <a:alpha val="43137"/>
                    </a:srgbClr>
                  </a:outerShdw>
                </a:effectLst>
              </a:rPr>
              <a:t>should be established by special investigations </a:t>
            </a:r>
            <a:r>
              <a:rPr lang="en-US" dirty="0"/>
              <a:t>as the symptoms and signs are non-specific and may be entirely lacking. </a:t>
            </a:r>
          </a:p>
          <a:p>
            <a:pPr algn="l" rtl="0">
              <a:buFont typeface="Wingdings" pitchFamily="2" charset="2"/>
              <a:buChar char="q"/>
            </a:pPr>
            <a:r>
              <a:rPr lang="en-US" dirty="0"/>
              <a:t>In addition, treatment with anticoagulation is not without risk and the diagnosis must be made with reasonable certainty.</a:t>
            </a:r>
          </a:p>
          <a:p>
            <a:pPr algn="l" rtl="0">
              <a:buFont typeface="Wingdings" pitchFamily="2" charset="2"/>
              <a:buChar char="q"/>
            </a:pPr>
            <a:r>
              <a:rPr lang="en-US" b="1" dirty="0">
                <a:solidFill>
                  <a:schemeClr val="accent6">
                    <a:lumMod val="75000"/>
                  </a:schemeClr>
                </a:solidFill>
                <a:effectLst>
                  <a:outerShdw blurRad="38100" dist="38100" dir="2700000" algn="tl">
                    <a:srgbClr val="000000">
                      <a:alpha val="43137"/>
                    </a:srgbClr>
                  </a:outerShdw>
                </a:effectLst>
              </a:rPr>
              <a:t>Patients who present to </a:t>
            </a:r>
            <a:r>
              <a:rPr lang="en-US" b="1" dirty="0" smtClean="0">
                <a:solidFill>
                  <a:schemeClr val="accent6">
                    <a:lumMod val="75000"/>
                  </a:schemeClr>
                </a:solidFill>
                <a:effectLst>
                  <a:outerShdw blurRad="38100" dist="38100" dir="2700000" algn="tl">
                    <a:srgbClr val="000000">
                      <a:alpha val="43137"/>
                    </a:srgbClr>
                  </a:outerShdw>
                </a:effectLst>
              </a:rPr>
              <a:t>ER with </a:t>
            </a:r>
            <a:r>
              <a:rPr lang="en-US" b="1" dirty="0">
                <a:solidFill>
                  <a:schemeClr val="accent6">
                    <a:lumMod val="75000"/>
                  </a:schemeClr>
                </a:solidFill>
                <a:effectLst>
                  <a:outerShdw blurRad="38100" dist="38100" dir="2700000" algn="tl">
                    <a:srgbClr val="000000">
                      <a:alpha val="43137"/>
                    </a:srgbClr>
                  </a:outerShdw>
                </a:effectLst>
              </a:rPr>
              <a:t>an idiopathic thrombosis usually have a d-dimer measurement and measurement of the clinical probability of DVT (Wells score).</a:t>
            </a:r>
          </a:p>
        </p:txBody>
      </p:sp>
      <p:pic>
        <p:nvPicPr>
          <p:cNvPr id="4" name="Picture 3" descr="49899884_366178590849637_2753689368110563328_n.jpg"/>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colorTemperature colorTemp="8800"/>
                    </a14:imgEffect>
                  </a14:imgLayer>
                </a14:imgProps>
              </a:ext>
            </a:extLst>
          </a:blip>
          <a:srcRect l="782" t="4063" r="14563" b="10626"/>
          <a:stretch>
            <a:fillRect/>
          </a:stretch>
        </p:blipFill>
        <p:spPr>
          <a:xfrm rot="5400000">
            <a:off x="3701616" y="991580"/>
            <a:ext cx="6192688" cy="46805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2000232" y="500042"/>
            <a:ext cx="5000660" cy="54244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85794"/>
            <a:ext cx="6491064" cy="5126055"/>
          </a:xfrm>
        </p:spPr>
        <p:txBody>
          <a:bodyPr>
            <a:normAutofit fontScale="85000" lnSpcReduction="10000"/>
          </a:bodyPr>
          <a:lstStyle/>
          <a:p>
            <a:pPr algn="l" rtl="0">
              <a:buNone/>
            </a:pPr>
            <a:endParaRPr lang="ar-JO" dirty="0"/>
          </a:p>
          <a:p>
            <a:pPr marL="457200" indent="-457200" algn="l" rtl="0">
              <a:buAutoNum type="arabicPeriod"/>
            </a:pPr>
            <a:r>
              <a:rPr lang="en-US" b="1" u="sng" dirty="0" smtClean="0">
                <a:solidFill>
                  <a:schemeClr val="accent6">
                    <a:lumMod val="75000"/>
                  </a:schemeClr>
                </a:solidFill>
                <a:effectLst>
                  <a:outerShdw blurRad="38100" dist="38100" dir="2700000" algn="tl">
                    <a:srgbClr val="000000">
                      <a:alpha val="43137"/>
                    </a:srgbClr>
                  </a:outerShdw>
                </a:effectLst>
              </a:rPr>
              <a:t>Duplex </a:t>
            </a:r>
            <a:r>
              <a:rPr lang="en-US" b="1" u="sng" dirty="0">
                <a:solidFill>
                  <a:schemeClr val="accent6">
                    <a:lumMod val="75000"/>
                  </a:schemeClr>
                </a:solidFill>
                <a:effectLst>
                  <a:outerShdw blurRad="38100" dist="38100" dir="2700000" algn="tl">
                    <a:srgbClr val="000000">
                      <a:alpha val="43137"/>
                    </a:srgbClr>
                  </a:outerShdw>
                </a:effectLst>
              </a:rPr>
              <a:t>compression ultrasound </a:t>
            </a:r>
            <a:r>
              <a:rPr lang="en-US" dirty="0"/>
              <a:t>examination of the deep veins should be performed. </a:t>
            </a:r>
            <a:r>
              <a:rPr lang="en-US" dirty="0">
                <a:solidFill>
                  <a:srgbClr val="FF0000"/>
                </a:solidFill>
              </a:rPr>
              <a:t>The deep veins of the lower limb are located and compressed. </a:t>
            </a:r>
            <a:r>
              <a:rPr lang="en-US" b="1" u="sng" dirty="0">
                <a:solidFill>
                  <a:srgbClr val="FF0000"/>
                </a:solidFill>
              </a:rPr>
              <a:t>Filling defects </a:t>
            </a:r>
            <a:r>
              <a:rPr lang="en-US" dirty="0">
                <a:solidFill>
                  <a:srgbClr val="FF0000"/>
                </a:solidFill>
              </a:rPr>
              <a:t>in flow and a </a:t>
            </a:r>
            <a:r>
              <a:rPr lang="en-US" b="1" u="sng" dirty="0">
                <a:solidFill>
                  <a:srgbClr val="FF0000"/>
                </a:solidFill>
              </a:rPr>
              <a:t>lack of compressibility </a:t>
            </a:r>
            <a:r>
              <a:rPr lang="en-US" dirty="0">
                <a:solidFill>
                  <a:srgbClr val="FF0000"/>
                </a:solidFill>
              </a:rPr>
              <a:t>indicate the presence of a </a:t>
            </a:r>
            <a:r>
              <a:rPr lang="en-US" dirty="0" err="1">
                <a:solidFill>
                  <a:srgbClr val="FF0000"/>
                </a:solidFill>
              </a:rPr>
              <a:t>thrombosis</a:t>
            </a:r>
            <a:r>
              <a:rPr lang="en-US" dirty="0" err="1"/>
              <a:t>.This</a:t>
            </a:r>
            <a:r>
              <a:rPr lang="en-US" dirty="0"/>
              <a:t> is accurate and reliable for </a:t>
            </a:r>
            <a:r>
              <a:rPr lang="en-US" dirty="0">
                <a:solidFill>
                  <a:srgbClr val="FF0000"/>
                </a:solidFill>
              </a:rPr>
              <a:t>femoral and popliteal clots </a:t>
            </a:r>
            <a:r>
              <a:rPr lang="en-US" dirty="0"/>
              <a:t>but less certain in </a:t>
            </a:r>
            <a:r>
              <a:rPr lang="en-US" dirty="0" err="1"/>
              <a:t>tibial</a:t>
            </a:r>
            <a:r>
              <a:rPr lang="en-US" dirty="0"/>
              <a:t> vein clots</a:t>
            </a:r>
            <a:r>
              <a:rPr lang="en-US" dirty="0" smtClean="0"/>
              <a:t>. (highly sensitive 90% for proximal DVTs but less sensitive 50 % for distal DVTs).  </a:t>
            </a:r>
            <a:endParaRPr lang="en-US" dirty="0"/>
          </a:p>
          <a:p>
            <a:pPr algn="l" rtl="0">
              <a:buNone/>
            </a:pPr>
            <a:endParaRPr lang="en-US" dirty="0"/>
          </a:p>
          <a:p>
            <a:pPr algn="l" rtl="0">
              <a:buNone/>
            </a:pPr>
            <a:r>
              <a:rPr lang="en-US" dirty="0">
                <a:solidFill>
                  <a:srgbClr val="FF0000"/>
                </a:solidFill>
              </a:rPr>
              <a:t>2. </a:t>
            </a:r>
            <a:r>
              <a:rPr lang="en-US" b="1" u="sng" dirty="0">
                <a:solidFill>
                  <a:schemeClr val="accent6">
                    <a:lumMod val="75000"/>
                  </a:schemeClr>
                </a:solidFill>
                <a:effectLst>
                  <a:outerShdw blurRad="38100" dist="38100" dir="2700000" algn="tl">
                    <a:srgbClr val="000000">
                      <a:alpha val="43137"/>
                    </a:srgbClr>
                  </a:outerShdw>
                </a:effectLst>
              </a:rPr>
              <a:t>Ascending venography</a:t>
            </a:r>
            <a:r>
              <a:rPr lang="en-US" dirty="0"/>
              <a:t>, which shows a thrombus as a </a:t>
            </a:r>
            <a:r>
              <a:rPr lang="en-US" b="1" u="sng" dirty="0">
                <a:effectLst>
                  <a:outerShdw blurRad="38100" dist="38100" dir="2700000" algn="tl">
                    <a:srgbClr val="000000">
                      <a:alpha val="43137"/>
                    </a:srgbClr>
                  </a:outerShdw>
                </a:effectLst>
              </a:rPr>
              <a:t>filling defect</a:t>
            </a:r>
            <a:r>
              <a:rPr lang="en-US" dirty="0"/>
              <a:t>, is </a:t>
            </a:r>
            <a:r>
              <a:rPr lang="en-US" u="sng" dirty="0">
                <a:solidFill>
                  <a:srgbClr val="FF0000"/>
                </a:solidFill>
                <a:effectLst>
                  <a:outerShdw blurRad="38100" dist="38100" dir="2700000" algn="tl">
                    <a:srgbClr val="000000">
                      <a:alpha val="43137"/>
                    </a:srgbClr>
                  </a:outerShdw>
                </a:effectLst>
              </a:rPr>
              <a:t>now rarely required</a:t>
            </a:r>
            <a:r>
              <a:rPr lang="en-US" dirty="0">
                <a:solidFill>
                  <a:srgbClr val="FF0000"/>
                </a:solidFill>
              </a:rPr>
              <a:t> </a:t>
            </a:r>
            <a:r>
              <a:rPr lang="en-US" dirty="0"/>
              <a:t>unless other measures are being </a:t>
            </a:r>
            <a:r>
              <a:rPr lang="en-US" dirty="0" smtClean="0"/>
              <a:t>considered</a:t>
            </a:r>
          </a:p>
          <a:p>
            <a:pPr algn="l" rtl="0">
              <a:buNone/>
            </a:pPr>
            <a:endParaRPr lang="en-US" dirty="0"/>
          </a:p>
          <a:p>
            <a:pPr algn="l" rtl="0">
              <a:buNone/>
            </a:pPr>
            <a:r>
              <a:rPr lang="en-US" dirty="0">
                <a:solidFill>
                  <a:srgbClr val="FF0000"/>
                </a:solidFill>
              </a:rPr>
              <a:t>3. </a:t>
            </a:r>
            <a:r>
              <a:rPr lang="en-US" b="1" u="sng" dirty="0">
                <a:solidFill>
                  <a:schemeClr val="accent6">
                    <a:lumMod val="75000"/>
                  </a:schemeClr>
                </a:solidFill>
                <a:effectLst>
                  <a:outerShdw blurRad="38100" dist="38100" dir="2700000" algn="tl">
                    <a:srgbClr val="000000">
                      <a:alpha val="43137"/>
                    </a:srgbClr>
                  </a:outerShdw>
                </a:effectLst>
              </a:rPr>
              <a:t>Magnetic resonance imaging (MRI) </a:t>
            </a:r>
            <a:r>
              <a:rPr lang="en-US" dirty="0"/>
              <a:t>uses a magnet to produce detailed pictures of the inside of the body by aligning hydrogen atoms in the tissues. </a:t>
            </a:r>
          </a:p>
          <a:p>
            <a:endParaRPr lang="ar-JO" dirty="0"/>
          </a:p>
        </p:txBody>
      </p:sp>
      <p:pic>
        <p:nvPicPr>
          <p:cNvPr id="5122" name="Picture 2" descr="Ultrasonography of deep vein thrombosi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762" y="908720"/>
            <a:ext cx="2218085" cy="234811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210" y="3501008"/>
            <a:ext cx="2231187" cy="27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4471" y="1196752"/>
            <a:ext cx="6491745" cy="4896544"/>
          </a:xfrm>
        </p:spPr>
        <p:txBody>
          <a:bodyPr>
            <a:normAutofit/>
          </a:bodyPr>
          <a:lstStyle/>
          <a:p>
            <a:pPr algn="l" rtl="0">
              <a:buNone/>
            </a:pPr>
            <a:r>
              <a:rPr lang="en-US" dirty="0">
                <a:solidFill>
                  <a:srgbClr val="FF0000"/>
                </a:solidFill>
              </a:rPr>
              <a:t>4. </a:t>
            </a:r>
            <a:r>
              <a:rPr lang="en-US" b="1" u="sng" dirty="0">
                <a:solidFill>
                  <a:schemeClr val="accent6">
                    <a:lumMod val="75000"/>
                  </a:schemeClr>
                </a:solidFill>
                <a:effectLst>
                  <a:outerShdw blurRad="38100" dist="38100" dir="2700000" algn="tl">
                    <a:srgbClr val="000000">
                      <a:alpha val="43137"/>
                    </a:srgbClr>
                  </a:outerShdw>
                </a:effectLst>
              </a:rPr>
              <a:t>Magnetic resonance </a:t>
            </a:r>
            <a:r>
              <a:rPr lang="en-US" b="1" u="sng" dirty="0" err="1">
                <a:solidFill>
                  <a:schemeClr val="accent6">
                    <a:lumMod val="75000"/>
                  </a:schemeClr>
                </a:solidFill>
                <a:effectLst>
                  <a:outerShdw blurRad="38100" dist="38100" dir="2700000" algn="tl">
                    <a:srgbClr val="000000">
                      <a:alpha val="43137"/>
                    </a:srgbClr>
                  </a:outerShdw>
                </a:effectLst>
              </a:rPr>
              <a:t>venography</a:t>
            </a:r>
            <a:r>
              <a:rPr lang="en-US" b="1" u="sng" dirty="0">
                <a:solidFill>
                  <a:schemeClr val="accent6">
                    <a:lumMod val="75000"/>
                  </a:schemeClr>
                </a:solidFill>
                <a:effectLst>
                  <a:outerShdw blurRad="38100" dist="38100" dir="2700000" algn="tl">
                    <a:srgbClr val="000000">
                      <a:alpha val="43137"/>
                    </a:srgbClr>
                  </a:outerShdw>
                </a:effectLst>
              </a:rPr>
              <a:t> </a:t>
            </a:r>
            <a:r>
              <a:rPr lang="en-US" dirty="0"/>
              <a:t>is now as accurate as contrast </a:t>
            </a:r>
            <a:r>
              <a:rPr lang="en-US" dirty="0" err="1"/>
              <a:t>venography</a:t>
            </a:r>
            <a:r>
              <a:rPr lang="en-US" dirty="0"/>
              <a:t>.</a:t>
            </a:r>
          </a:p>
          <a:p>
            <a:pPr algn="l" rtl="0">
              <a:buNone/>
            </a:pPr>
            <a:endParaRPr lang="en-US" dirty="0"/>
          </a:p>
          <a:p>
            <a:pPr algn="l" rtl="0">
              <a:buNone/>
            </a:pPr>
            <a:r>
              <a:rPr lang="en-US" dirty="0">
                <a:solidFill>
                  <a:srgbClr val="FF0000"/>
                </a:solidFill>
              </a:rPr>
              <a:t>5. </a:t>
            </a:r>
            <a:r>
              <a:rPr lang="en-US" dirty="0"/>
              <a:t>Pulmonary embolism is diagnosed definitively by </a:t>
            </a:r>
            <a:r>
              <a:rPr lang="en-US" b="1" dirty="0">
                <a:solidFill>
                  <a:schemeClr val="accent6">
                    <a:lumMod val="75000"/>
                  </a:schemeClr>
                </a:solidFill>
                <a:effectLst>
                  <a:outerShdw blurRad="38100" dist="38100" dir="2700000" algn="tl">
                    <a:srgbClr val="000000">
                      <a:alpha val="43137"/>
                    </a:srgbClr>
                  </a:outerShdw>
                </a:effectLst>
              </a:rPr>
              <a:t>computed tomography (CT) </a:t>
            </a:r>
            <a:r>
              <a:rPr lang="en-US" dirty="0"/>
              <a:t>scanning of the pulmonary arteries, which can show filling defects in the pulmonary </a:t>
            </a:r>
            <a:r>
              <a:rPr lang="en-US" dirty="0" smtClean="0"/>
              <a:t>arteries.</a:t>
            </a:r>
            <a:endParaRPr lang="en-US" dirty="0"/>
          </a:p>
          <a:p>
            <a:pPr algn="l" rtl="0">
              <a:buNone/>
            </a:pPr>
            <a:endParaRPr lang="en-US" dirty="0"/>
          </a:p>
          <a:p>
            <a:pPr algn="l" rtl="0">
              <a:buNone/>
            </a:pPr>
            <a:r>
              <a:rPr lang="en-US" dirty="0">
                <a:solidFill>
                  <a:srgbClr val="FF0000"/>
                </a:solidFill>
              </a:rPr>
              <a:t>6. </a:t>
            </a:r>
            <a:r>
              <a:rPr lang="en-US" b="1" u="sng" dirty="0">
                <a:solidFill>
                  <a:schemeClr val="accent6">
                    <a:lumMod val="75000"/>
                  </a:schemeClr>
                </a:solidFill>
              </a:rPr>
              <a:t>Pulmonary angiography </a:t>
            </a:r>
            <a:r>
              <a:rPr lang="en-US" dirty="0"/>
              <a:t>is rarely required unless interventional treatment is being considered. </a:t>
            </a:r>
          </a:p>
          <a:p>
            <a:pPr algn="l" rtl="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48680"/>
            <a:ext cx="2346501" cy="303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7761474" y="1196752"/>
            <a:ext cx="266910" cy="288032"/>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572000" y="1700808"/>
            <a:ext cx="201622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692696"/>
            <a:ext cx="3071802" cy="5286412"/>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2963741" y="585539"/>
            <a:ext cx="3000396" cy="550072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5929322" y="642918"/>
            <a:ext cx="3214678" cy="5357850"/>
          </a:xfrm>
          <a:prstGeom prst="rect">
            <a:avLst/>
          </a:prstGeom>
          <a:noFill/>
          <a:ln w="9525">
            <a:noFill/>
            <a:miter lim="800000"/>
            <a:headEnd/>
            <a:tailEnd/>
          </a:ln>
          <a:effectLst/>
        </p:spPr>
      </p:pic>
      <p:sp>
        <p:nvSpPr>
          <p:cNvPr id="3" name="Down Arrow 2"/>
          <p:cNvSpPr/>
          <p:nvPr/>
        </p:nvSpPr>
        <p:spPr>
          <a:xfrm>
            <a:off x="1414743" y="877160"/>
            <a:ext cx="242316" cy="906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59632" y="-387424"/>
            <a:ext cx="6781800" cy="1600200"/>
          </a:xfrm>
        </p:spPr>
        <p:txBody>
          <a:bodyPr>
            <a:normAutofit/>
          </a:bodyPr>
          <a:lstStyle/>
          <a:p>
            <a:r>
              <a:rPr lang="en-US" b="1" dirty="0">
                <a:effectLst>
                  <a:outerShdw blurRad="38100" dist="38100" dir="2700000" algn="tl">
                    <a:srgbClr val="000000">
                      <a:alpha val="43137"/>
                    </a:srgbClr>
                  </a:outerShdw>
                </a:effectLst>
              </a:rPr>
              <a:t>VENOUS THROMBOSIS</a:t>
            </a:r>
            <a:endParaRPr lang="ar-JO"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179512" y="1268760"/>
            <a:ext cx="8712968" cy="4900634"/>
          </a:xfrm>
        </p:spPr>
        <p:txBody>
          <a:bodyPr>
            <a:normAutofit fontScale="92500" lnSpcReduction="10000"/>
          </a:bodyPr>
          <a:lstStyle/>
          <a:p>
            <a:pPr>
              <a:buNone/>
            </a:pPr>
            <a:r>
              <a:rPr lang="en-US" sz="5200" b="1" dirty="0" smtClean="0">
                <a:effectLst>
                  <a:outerShdw blurRad="38100" dist="38100" dir="2700000" algn="tl">
                    <a:srgbClr val="000000">
                      <a:alpha val="43137"/>
                    </a:srgbClr>
                  </a:outerShdw>
                </a:effectLst>
              </a:rPr>
              <a:t>Introduction: </a:t>
            </a:r>
          </a:p>
          <a:p>
            <a:pPr algn="just">
              <a:buFont typeface="Wingdings" pitchFamily="2" charset="2"/>
              <a:buChar char="q"/>
            </a:pPr>
            <a:r>
              <a:rPr lang="en-US" b="1" dirty="0" smtClean="0">
                <a:effectLst>
                  <a:outerShdw blurRad="38100" dist="38100" dir="2700000" algn="tl">
                    <a:srgbClr val="000000">
                      <a:alpha val="43137"/>
                    </a:srgbClr>
                  </a:outerShdw>
                </a:effectLst>
              </a:rPr>
              <a:t>Venous </a:t>
            </a:r>
            <a:r>
              <a:rPr lang="en-US" b="1" dirty="0">
                <a:effectLst>
                  <a:outerShdw blurRad="38100" dist="38100" dir="2700000" algn="tl">
                    <a:srgbClr val="000000">
                      <a:alpha val="43137"/>
                    </a:srgbClr>
                  </a:outerShdw>
                </a:effectLst>
              </a:rPr>
              <a:t>thrombosis</a:t>
            </a:r>
            <a:r>
              <a:rPr lang="en-US" dirty="0"/>
              <a:t> is </a:t>
            </a:r>
            <a:r>
              <a:rPr lang="en-US" dirty="0" smtClean="0"/>
              <a:t>thrombosis</a:t>
            </a:r>
            <a:r>
              <a:rPr lang="en-US" dirty="0"/>
              <a:t> in a vein, caused </a:t>
            </a:r>
            <a:r>
              <a:rPr lang="en-US" dirty="0" smtClean="0"/>
              <a:t>by formation of  </a:t>
            </a:r>
            <a:r>
              <a:rPr lang="en-US" dirty="0"/>
              <a:t>a </a:t>
            </a:r>
            <a:r>
              <a:rPr lang="en-US" dirty="0" smtClean="0"/>
              <a:t>”blood clot”. </a:t>
            </a:r>
          </a:p>
          <a:p>
            <a:pPr algn="just">
              <a:buFont typeface="Wingdings" pitchFamily="2" charset="2"/>
              <a:buChar char="q"/>
            </a:pPr>
            <a:r>
              <a:rPr lang="en-US" dirty="0" smtClean="0"/>
              <a:t>The </a:t>
            </a:r>
            <a:r>
              <a:rPr lang="en-US" dirty="0"/>
              <a:t>most common form of venous thrombosis is a deep vein thrombosis (DVT</a:t>
            </a:r>
            <a:r>
              <a:rPr lang="en-US" dirty="0" smtClean="0"/>
              <a:t>).</a:t>
            </a:r>
          </a:p>
          <a:p>
            <a:pPr algn="just">
              <a:buFont typeface="Wingdings" pitchFamily="2" charset="2"/>
              <a:buChar char="q"/>
            </a:pPr>
            <a:r>
              <a:rPr lang="en-US" dirty="0" smtClean="0"/>
              <a:t>When the thrombus forms in the </a:t>
            </a:r>
            <a:r>
              <a:rPr lang="en-US" b="1" dirty="0" smtClean="0">
                <a:effectLst>
                  <a:outerShdw blurRad="38100" dist="38100" dir="2700000" algn="tl">
                    <a:srgbClr val="000000">
                      <a:alpha val="43137"/>
                    </a:srgbClr>
                  </a:outerShdw>
                </a:effectLst>
              </a:rPr>
              <a:t>deep veins (especially of the leg) </a:t>
            </a:r>
            <a:r>
              <a:rPr lang="en-US" dirty="0" smtClean="0"/>
              <a:t>it may </a:t>
            </a:r>
            <a:r>
              <a:rPr lang="en-US" b="1" dirty="0" smtClean="0">
                <a:effectLst>
                  <a:outerShdw blurRad="38100" dist="38100" dir="2700000" algn="tl">
                    <a:srgbClr val="000000">
                      <a:alpha val="43137"/>
                    </a:srgbClr>
                  </a:outerShdw>
                </a:effectLst>
              </a:rPr>
              <a:t>dislodge</a:t>
            </a:r>
            <a:r>
              <a:rPr lang="en-US" dirty="0" smtClean="0">
                <a:effectLst>
                  <a:outerShdw blurRad="38100" dist="38100" dir="2700000" algn="tl">
                    <a:srgbClr val="000000">
                      <a:alpha val="43137"/>
                    </a:srgbClr>
                  </a:outerShdw>
                </a:effectLst>
              </a:rPr>
              <a:t> </a:t>
            </a:r>
            <a:r>
              <a:rPr lang="en-US" dirty="0" smtClean="0"/>
              <a:t>and cause pulmonary embolism and in this case we call it </a:t>
            </a:r>
            <a:r>
              <a:rPr lang="en-US" b="1" dirty="0" smtClean="0">
                <a:effectLst>
                  <a:outerShdw blurRad="38100" dist="38100" dir="2700000" algn="tl">
                    <a:srgbClr val="000000">
                      <a:alpha val="43137"/>
                    </a:srgbClr>
                  </a:outerShdw>
                </a:effectLst>
              </a:rPr>
              <a:t>venous thromboembolism,</a:t>
            </a:r>
            <a:r>
              <a:rPr lang="en-US" dirty="0"/>
              <a:t> </a:t>
            </a:r>
            <a:r>
              <a:rPr lang="en-US" dirty="0" smtClean="0"/>
              <a:t>various forms </a:t>
            </a:r>
            <a:r>
              <a:rPr lang="en-US" dirty="0"/>
              <a:t>of venous </a:t>
            </a:r>
            <a:r>
              <a:rPr lang="en-US" dirty="0" smtClean="0"/>
              <a:t>thrombosis exist and can cause thromboembolism. </a:t>
            </a:r>
          </a:p>
          <a:p>
            <a:pPr algn="just">
              <a:buFont typeface="Wingdings" pitchFamily="2" charset="2"/>
              <a:buChar char="q"/>
            </a:pPr>
            <a:r>
              <a:rPr lang="en-US" dirty="0"/>
              <a:t> </a:t>
            </a:r>
            <a:r>
              <a:rPr lang="en-US" dirty="0" smtClean="0"/>
              <a:t>It is important to take into consideration that </a:t>
            </a:r>
            <a:r>
              <a:rPr lang="en-US" b="1" dirty="0" smtClean="0">
                <a:effectLst>
                  <a:outerShdw blurRad="38100" dist="38100" dir="2700000" algn="tl">
                    <a:srgbClr val="000000">
                      <a:alpha val="43137"/>
                    </a:srgbClr>
                  </a:outerShdw>
                </a:effectLst>
              </a:rPr>
              <a:t>25 – 50%</a:t>
            </a:r>
            <a:r>
              <a:rPr lang="en-US" dirty="0" smtClean="0"/>
              <a:t> of surgical patients develop DVTs, and also non surgical patients. </a:t>
            </a:r>
          </a:p>
          <a:p>
            <a:pPr algn="just">
              <a:buFont typeface="Wingdings" pitchFamily="2" charset="2"/>
              <a:buChar char="q"/>
            </a:pPr>
            <a:r>
              <a:rPr lang="en-US" dirty="0" smtClean="0"/>
              <a:t> All hospital inpatients should be assessed for DVT\PE risk and offered prophylaxis if appropriate. </a:t>
            </a:r>
          </a:p>
          <a:p>
            <a:pPr marL="0" indent="0" algn="just">
              <a:buNone/>
            </a:pPr>
            <a:endParaRPr lang="en-US" b="1" dirty="0" smtClean="0">
              <a:effectLst>
                <a:outerShdw blurRad="38100" dist="38100" dir="2700000" algn="tl">
                  <a:srgbClr val="000000">
                    <a:alpha val="43137"/>
                  </a:srgbClr>
                </a:outerShdw>
              </a:effectLst>
              <a:sym typeface="Wingdings" pitchFamily="2"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17523"/>
            <a:ext cx="8579296" cy="5911873"/>
          </a:xfrm>
        </p:spPr>
        <p:txBody>
          <a:bodyPr>
            <a:normAutofit/>
          </a:bodyPr>
          <a:lstStyle/>
          <a:p>
            <a:pPr algn="l" rtl="0">
              <a:buNone/>
            </a:pPr>
            <a:r>
              <a:rPr lang="en-US" sz="2800" b="1" dirty="0"/>
              <a:t>Management: </a:t>
            </a:r>
          </a:p>
          <a:p>
            <a:pPr algn="l" rtl="0">
              <a:buNone/>
            </a:pPr>
            <a:r>
              <a:rPr lang="en-US" sz="2800" b="1" dirty="0"/>
              <a:t>Once the diagnosis is established treatment aims to: </a:t>
            </a:r>
          </a:p>
          <a:p>
            <a:pPr algn="l" rtl="0">
              <a:buFontTx/>
              <a:buChar char="-"/>
            </a:pPr>
            <a:r>
              <a:rPr lang="en-US" sz="2800" b="1" dirty="0"/>
              <a:t>Prevent extension</a:t>
            </a:r>
          </a:p>
          <a:p>
            <a:pPr algn="l" rtl="0">
              <a:buFontTx/>
              <a:buChar char="-"/>
            </a:pPr>
            <a:r>
              <a:rPr lang="en-US" sz="2800" b="1" dirty="0"/>
              <a:t>Reduce the chance of PE.</a:t>
            </a:r>
          </a:p>
          <a:p>
            <a:pPr algn="l" rtl="0">
              <a:buFontTx/>
              <a:buChar char="-"/>
            </a:pPr>
            <a:r>
              <a:rPr lang="en-US" sz="2800" b="1" dirty="0"/>
              <a:t>Limit the short and long term morbidity in the limb</a:t>
            </a:r>
          </a:p>
          <a:p>
            <a:pPr algn="l" rtl="0">
              <a:buFontTx/>
              <a:buChar char="-"/>
            </a:pPr>
            <a:r>
              <a:rPr lang="en-US" sz="2800" b="1" dirty="0"/>
              <a:t>Take measures to avoid recurrence of thrombosis</a:t>
            </a:r>
          </a:p>
          <a:p>
            <a:pPr algn="l" rtl="0">
              <a:buFontTx/>
              <a:buChar char="-"/>
            </a:pPr>
            <a:endParaRPr lang="en-US" sz="2800" b="1" dirty="0"/>
          </a:p>
          <a:p>
            <a:pPr algn="l" rtl="0">
              <a:buNone/>
            </a:pPr>
            <a:endParaRPr lang="en-US" sz="28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4544" y="0"/>
            <a:ext cx="9793088" cy="1143000"/>
          </a:xfrm>
        </p:spPr>
        <p:txBody>
          <a:bodyPr>
            <a:normAutofit/>
          </a:bodyPr>
          <a:lstStyle/>
          <a:p>
            <a:pPr algn="ctr"/>
            <a:r>
              <a:rPr lang="en-US" dirty="0">
                <a:effectLst>
                  <a:outerShdw blurRad="38100" dist="38100" dir="2700000" algn="tl">
                    <a:srgbClr val="000000">
                      <a:alpha val="43137"/>
                    </a:srgbClr>
                  </a:outerShdw>
                </a:effectLst>
              </a:rPr>
              <a:t>Treatment of </a:t>
            </a:r>
            <a:r>
              <a:rPr lang="en-US" dirty="0" smtClean="0">
                <a:effectLst>
                  <a:outerShdw blurRad="38100" dist="38100" dir="2700000" algn="tl">
                    <a:srgbClr val="000000">
                      <a:alpha val="43137"/>
                    </a:srgbClr>
                  </a:outerShdw>
                </a:effectLst>
              </a:rPr>
              <a:t>a DVT</a:t>
            </a:r>
            <a:endParaRPr lang="ar-JO"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323528" y="1988840"/>
            <a:ext cx="8496944" cy="4248472"/>
          </a:xfrm>
        </p:spPr>
        <p:txBody>
          <a:bodyPr>
            <a:normAutofit fontScale="85000" lnSpcReduction="10000"/>
          </a:bodyPr>
          <a:lstStyle/>
          <a:p>
            <a:pPr>
              <a:buFont typeface="Wingdings" pitchFamily="2" charset="2"/>
              <a:buChar char="q"/>
            </a:pPr>
            <a:r>
              <a:rPr lang="en-US" dirty="0"/>
              <a:t>Patients who are confirmed to have a deep vein thrombosis on duplex imaging should be started on </a:t>
            </a:r>
            <a:r>
              <a:rPr lang="en-US" b="1" dirty="0">
                <a:solidFill>
                  <a:srgbClr val="FF0000"/>
                </a:solidFill>
                <a:effectLst>
                  <a:outerShdw blurRad="38100" dist="38100" dir="2700000" algn="tl">
                    <a:srgbClr val="000000">
                      <a:alpha val="43137"/>
                    </a:srgbClr>
                  </a:outerShdw>
                </a:effectLst>
              </a:rPr>
              <a:t>subcutaneous LMWH and rapidly anticoagulated with warfarin</a:t>
            </a:r>
            <a:r>
              <a:rPr lang="en-US" dirty="0">
                <a:solidFill>
                  <a:srgbClr val="FF0000"/>
                </a:solidFill>
              </a:rPr>
              <a:t> </a:t>
            </a:r>
            <a:r>
              <a:rPr lang="en-US" dirty="0"/>
              <a:t>unless there is a specific contraindication. </a:t>
            </a:r>
          </a:p>
          <a:p>
            <a:pPr algn="l" rtl="0">
              <a:buNone/>
            </a:pPr>
            <a:endParaRPr lang="en-US" dirty="0"/>
          </a:p>
          <a:p>
            <a:pPr algn="l" rtl="0">
              <a:buFont typeface="Wingdings" pitchFamily="2" charset="2"/>
              <a:buChar char="q"/>
            </a:pPr>
            <a:r>
              <a:rPr lang="en-US" dirty="0"/>
              <a:t>Anticoagulation for </a:t>
            </a:r>
            <a:r>
              <a:rPr lang="en-US" b="1" dirty="0">
                <a:solidFill>
                  <a:schemeClr val="accent6">
                    <a:lumMod val="75000"/>
                  </a:schemeClr>
                </a:solidFill>
                <a:effectLst>
                  <a:outerShdw blurRad="38100" dist="38100" dir="2700000" algn="tl">
                    <a:srgbClr val="000000">
                      <a:alpha val="43137"/>
                    </a:srgbClr>
                  </a:outerShdw>
                </a:effectLst>
              </a:rPr>
              <a:t>6 weeks-3months </a:t>
            </a:r>
            <a:r>
              <a:rPr lang="en-US" dirty="0"/>
              <a:t>is sufficient for patients after their first thrombosis with a precipitating cause, provided there are no persisting risk factors. </a:t>
            </a:r>
            <a:r>
              <a:rPr lang="en-US" b="1" dirty="0">
                <a:effectLst>
                  <a:outerShdw blurRad="38100" dist="38100" dir="2700000" algn="tl">
                    <a:srgbClr val="000000">
                      <a:alpha val="43137"/>
                    </a:srgbClr>
                  </a:outerShdw>
                </a:effectLst>
              </a:rPr>
              <a:t>Long-term anticoagulation is required for those with repeated episodes or continuing risk factors.</a:t>
            </a:r>
          </a:p>
          <a:p>
            <a:pPr algn="l" rtl="0">
              <a:buFont typeface="Wingdings" pitchFamily="2" charset="2"/>
              <a:buChar char="q"/>
            </a:pPr>
            <a:r>
              <a:rPr lang="en-US" b="1" dirty="0" smtClean="0">
                <a:solidFill>
                  <a:schemeClr val="accent6">
                    <a:lumMod val="75000"/>
                  </a:schemeClr>
                </a:solidFill>
                <a:effectLst>
                  <a:outerShdw blurRad="38100" dist="38100" dir="2700000" algn="tl">
                    <a:srgbClr val="000000">
                      <a:alpha val="43137"/>
                    </a:srgbClr>
                  </a:outerShdw>
                </a:effectLst>
              </a:rPr>
              <a:t>Elevate </a:t>
            </a:r>
            <a:r>
              <a:rPr lang="en-US" b="1" dirty="0">
                <a:solidFill>
                  <a:schemeClr val="accent6">
                    <a:lumMod val="75000"/>
                  </a:schemeClr>
                </a:solidFill>
                <a:effectLst>
                  <a:outerShdw blurRad="38100" dist="38100" dir="2700000" algn="tl">
                    <a:srgbClr val="000000">
                      <a:alpha val="43137"/>
                    </a:srgbClr>
                  </a:outerShdw>
                </a:effectLst>
              </a:rPr>
              <a:t>limb, and fit compression stocking when mobilizing.</a:t>
            </a:r>
          </a:p>
          <a:p>
            <a:pPr algn="l" rtl="0">
              <a:buFont typeface="Wingdings" pitchFamily="2" charset="2"/>
              <a:buChar char="q"/>
            </a:pPr>
            <a:r>
              <a:rPr lang="en-US" dirty="0" smtClean="0"/>
              <a:t> </a:t>
            </a:r>
            <a:r>
              <a:rPr lang="en-US" i="1" dirty="0" smtClean="0"/>
              <a:t>INR should be monitored and don’t stop LMWH unless INR is between 2 – 3, and the introduction of warfarin or modern replacement such as </a:t>
            </a:r>
            <a:r>
              <a:rPr lang="en-US" i="1" dirty="0" err="1" smtClean="0"/>
              <a:t>fondaparinux</a:t>
            </a:r>
            <a:r>
              <a:rPr lang="en-US" i="1" dirty="0" smtClean="0"/>
              <a:t> or </a:t>
            </a:r>
            <a:r>
              <a:rPr lang="en-US" i="1" dirty="0" err="1" smtClean="0"/>
              <a:t>rivaroxaban</a:t>
            </a:r>
            <a:r>
              <a:rPr lang="en-US" i="1" dirty="0"/>
              <a:t> </a:t>
            </a:r>
            <a:r>
              <a:rPr lang="en-US" i="1" dirty="0" smtClean="0"/>
              <a:t>‘they have a quicker onset of action and less bleeding complications’ to maintain the </a:t>
            </a:r>
            <a:r>
              <a:rPr lang="en-US" i="1" dirty="0" err="1" smtClean="0"/>
              <a:t>anticoagulated</a:t>
            </a:r>
            <a:r>
              <a:rPr lang="en-US" i="1" dirty="0" smtClean="0"/>
              <a:t> sate of the patient. </a:t>
            </a:r>
            <a:endParaRPr lang="en-US" i="1" dirty="0"/>
          </a:p>
          <a:p>
            <a:pPr algn="l" rtl="0">
              <a:buNone/>
            </a:pPr>
            <a:endParaRPr lang="en-US" dirty="0"/>
          </a:p>
          <a:p>
            <a:pPr algn="l" rtl="0">
              <a:buNone/>
            </a:pPr>
            <a:endParaRPr lang="en-US" dirty="0"/>
          </a:p>
          <a:p>
            <a:pPr algn="l" rtl="0">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l" rtl="0">
              <a:buFont typeface="Wingdings" pitchFamily="2" charset="2"/>
              <a:buChar char="q"/>
            </a:pPr>
            <a:r>
              <a:rPr lang="en-US" b="1" dirty="0" smtClean="0">
                <a:solidFill>
                  <a:schemeClr val="tx1">
                    <a:lumMod val="95000"/>
                    <a:lumOff val="5000"/>
                  </a:schemeClr>
                </a:solidFill>
              </a:rPr>
              <a:t> Thrombolysis</a:t>
            </a:r>
            <a:r>
              <a:rPr lang="en-US" b="1" dirty="0">
                <a:solidFill>
                  <a:schemeClr val="tx1">
                    <a:lumMod val="95000"/>
                    <a:lumOff val="5000"/>
                  </a:schemeClr>
                </a:solidFill>
              </a:rPr>
              <a:t>, </a:t>
            </a:r>
            <a:r>
              <a:rPr lang="en-US" dirty="0"/>
              <a:t>tissue plasminogen </a:t>
            </a:r>
            <a:r>
              <a:rPr lang="en-US" dirty="0" smtClean="0"/>
              <a:t>activator (</a:t>
            </a:r>
            <a:r>
              <a:rPr lang="en-US" dirty="0" err="1" smtClean="0"/>
              <a:t>tPA</a:t>
            </a:r>
            <a:r>
              <a:rPr lang="en-US" dirty="0" smtClean="0"/>
              <a:t>) </a:t>
            </a:r>
            <a:r>
              <a:rPr lang="en-US" dirty="0"/>
              <a:t>(or more usually </a:t>
            </a:r>
            <a:r>
              <a:rPr lang="en-US" dirty="0" err="1"/>
              <a:t>urokinase</a:t>
            </a:r>
            <a:r>
              <a:rPr lang="en-US" dirty="0"/>
              <a:t> in the United States) is </a:t>
            </a:r>
            <a:r>
              <a:rPr lang="en-US" u="sng" dirty="0">
                <a:effectLst>
                  <a:outerShdw blurRad="38100" dist="38100" dir="2700000" algn="tl">
                    <a:srgbClr val="000000">
                      <a:alpha val="43137"/>
                    </a:srgbClr>
                  </a:outerShdw>
                </a:effectLst>
              </a:rPr>
              <a:t>administered directly into the thrombus</a:t>
            </a:r>
            <a:r>
              <a:rPr lang="en-US" dirty="0"/>
              <a:t>, either via the popliteal vein or by direct puncture in the groin. </a:t>
            </a:r>
            <a:r>
              <a:rPr lang="en-US" i="1" dirty="0">
                <a:solidFill>
                  <a:srgbClr val="FF0000"/>
                </a:solidFill>
                <a:effectLst>
                  <a:outerShdw blurRad="38100" dist="38100" dir="2700000" algn="tl">
                    <a:srgbClr val="000000">
                      <a:alpha val="43137"/>
                    </a:srgbClr>
                  </a:outerShdw>
                </a:effectLst>
              </a:rPr>
              <a:t>Is used when the limb is threatened and where PE is a danger.</a:t>
            </a:r>
          </a:p>
          <a:p>
            <a:pPr algn="l" rtl="0">
              <a:buNone/>
            </a:pPr>
            <a:endParaRPr lang="en-US" dirty="0"/>
          </a:p>
          <a:p>
            <a:pPr algn="l" rtl="0">
              <a:buFont typeface="Wingdings" pitchFamily="2" charset="2"/>
              <a:buChar char="q"/>
            </a:pPr>
            <a:r>
              <a:rPr lang="en-US" dirty="0" smtClean="0"/>
              <a:t> Removal </a:t>
            </a:r>
            <a:r>
              <a:rPr lang="en-US" dirty="0"/>
              <a:t>of the thrombus by </a:t>
            </a:r>
            <a:r>
              <a:rPr lang="en-US" b="1" dirty="0">
                <a:solidFill>
                  <a:schemeClr val="accent6">
                    <a:lumMod val="75000"/>
                  </a:schemeClr>
                </a:solidFill>
                <a:effectLst>
                  <a:outerShdw blurRad="38100" dist="38100" dir="2700000" algn="tl">
                    <a:srgbClr val="000000">
                      <a:alpha val="43137"/>
                    </a:srgbClr>
                  </a:outerShdw>
                </a:effectLst>
              </a:rPr>
              <a:t>surgery or percutaneous (catheter-based) methods </a:t>
            </a:r>
            <a:r>
              <a:rPr lang="en-US" dirty="0">
                <a:solidFill>
                  <a:schemeClr val="accent6">
                    <a:lumMod val="75000"/>
                  </a:schemeClr>
                </a:solidFill>
                <a:effectLst>
                  <a:outerShdw blurRad="38100" dist="38100" dir="2700000" algn="tl">
                    <a:srgbClr val="000000">
                      <a:alpha val="43137"/>
                    </a:srgbClr>
                  </a:outerShdw>
                </a:effectLst>
              </a:rPr>
              <a:t>are used in case of threat to life or limb and failure to respond to non-operative management.</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459432"/>
            <a:ext cx="7543800" cy="3886200"/>
          </a:xfrm>
        </p:spPr>
        <p:txBody>
          <a:bodyPr/>
          <a:lstStyle/>
          <a:p>
            <a:pPr algn="l" rtl="0">
              <a:buFont typeface="Wingdings" pitchFamily="2" charset="2"/>
              <a:buChar char="q"/>
            </a:pPr>
            <a:r>
              <a:rPr lang="en-US" b="1" dirty="0" smtClean="0"/>
              <a:t>Inferior vena cava (IVC) </a:t>
            </a:r>
            <a:r>
              <a:rPr lang="en-US" b="1" dirty="0"/>
              <a:t>filter placement:</a:t>
            </a:r>
          </a:p>
          <a:p>
            <a:pPr algn="l" rtl="0">
              <a:buNone/>
            </a:pPr>
            <a:r>
              <a:rPr lang="en-US" dirty="0"/>
              <a:t>In patients with proven VTE with a </a:t>
            </a:r>
            <a:r>
              <a:rPr lang="en-US" b="1" i="1" dirty="0">
                <a:effectLst>
                  <a:outerShdw blurRad="38100" dist="38100" dir="2700000" algn="tl">
                    <a:srgbClr val="000000">
                      <a:alpha val="43137"/>
                    </a:srgbClr>
                  </a:outerShdw>
                </a:effectLst>
              </a:rPr>
              <a:t>contraindication for anticoagulation</a:t>
            </a:r>
            <a:r>
              <a:rPr lang="en-US" dirty="0"/>
              <a:t>, a </a:t>
            </a:r>
            <a:r>
              <a:rPr lang="en-US" b="1" i="1" dirty="0">
                <a:effectLst>
                  <a:outerShdw blurRad="38100" dist="38100" dir="2700000" algn="tl">
                    <a:srgbClr val="000000">
                      <a:alpha val="43137"/>
                    </a:srgbClr>
                  </a:outerShdw>
                </a:effectLst>
              </a:rPr>
              <a:t>complication of anticoagulation</a:t>
            </a:r>
            <a:r>
              <a:rPr lang="en-US" dirty="0"/>
              <a:t>, or </a:t>
            </a:r>
            <a:r>
              <a:rPr lang="en-US" b="1" i="1" dirty="0">
                <a:effectLst>
                  <a:outerShdw blurRad="38100" dist="38100" dir="2700000" algn="tl">
                    <a:srgbClr val="000000">
                      <a:alpha val="43137"/>
                    </a:srgbClr>
                  </a:outerShdw>
                </a:effectLst>
              </a:rPr>
              <a:t>recurrent VTE despite adequate anticoagulation</a:t>
            </a:r>
            <a:r>
              <a:rPr lang="en-US" dirty="0"/>
              <a:t>.</a:t>
            </a:r>
          </a:p>
        </p:txBody>
      </p:sp>
      <p:pic>
        <p:nvPicPr>
          <p:cNvPr id="6146" name="Picture 2" descr="Understanding Inferior Vena Cava (IVC) Filter Plac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708920"/>
            <a:ext cx="28575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ok Medical defends its products after another IVC filter company loses  court case - Venous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636912"/>
            <a:ext cx="4392488" cy="29359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51" y="404664"/>
            <a:ext cx="8229600" cy="868346"/>
          </a:xfrm>
        </p:spPr>
        <p:txBody>
          <a:bodyPr>
            <a:normAutofit fontScale="90000"/>
          </a:bodyPr>
          <a:lstStyle/>
          <a:p>
            <a:r>
              <a:rPr lang="en-US" dirty="0">
                <a:effectLst>
                  <a:outerShdw blurRad="38100" dist="38100" dir="2700000" algn="tl">
                    <a:srgbClr val="000000">
                      <a:alpha val="43137"/>
                    </a:srgbClr>
                  </a:outerShdw>
                </a:effectLst>
              </a:rPr>
              <a:t>Prophylaxis</a:t>
            </a:r>
            <a:endParaRPr lang="ar-JO"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19" y="1268760"/>
            <a:ext cx="4244331" cy="4757758"/>
          </a:xfrm>
        </p:spPr>
        <p:txBody>
          <a:bodyPr>
            <a:normAutofit/>
          </a:bodyPr>
          <a:lstStyle/>
          <a:p>
            <a:pPr algn="l" rtl="0">
              <a:buFont typeface="Wingdings" pitchFamily="2" charset="2"/>
              <a:buChar char="q"/>
            </a:pPr>
            <a:r>
              <a:rPr lang="en-US" dirty="0"/>
              <a:t>Patients who are being admitted for surgery can be graded as low, moderate or high </a:t>
            </a:r>
            <a:r>
              <a:rPr lang="en-US" dirty="0" smtClean="0"/>
              <a:t>risk.</a:t>
            </a:r>
            <a:endParaRPr lang="en-US" dirty="0"/>
          </a:p>
          <a:p>
            <a:pPr algn="l" rtl="0">
              <a:buFont typeface="Wingdings" pitchFamily="2" charset="2"/>
              <a:buChar char="q"/>
            </a:pPr>
            <a:r>
              <a:rPr lang="en-US" dirty="0"/>
              <a:t>Patients in the </a:t>
            </a:r>
            <a:r>
              <a:rPr lang="en-US" b="1" dirty="0">
                <a:effectLst>
                  <a:outerShdw blurRad="38100" dist="38100" dir="2700000" algn="tl">
                    <a:srgbClr val="000000">
                      <a:alpha val="43137"/>
                    </a:srgbClr>
                  </a:outerShdw>
                </a:effectLst>
              </a:rPr>
              <a:t>medium or high risk groups should be considered for anticoagulation prophylaxis</a:t>
            </a:r>
            <a:r>
              <a:rPr lang="en-US" dirty="0"/>
              <a:t>.</a:t>
            </a:r>
          </a:p>
          <a:p>
            <a:pPr algn="l" rtl="0">
              <a:buNone/>
            </a:pPr>
            <a:r>
              <a:rPr lang="en-US" dirty="0"/>
              <a:t>Prophylactic methods can be divided into </a:t>
            </a:r>
            <a:r>
              <a:rPr lang="en-US" i="1" dirty="0">
                <a:effectLst>
                  <a:outerShdw blurRad="38100" dist="38100" dir="2700000" algn="tl">
                    <a:srgbClr val="000000">
                      <a:alpha val="43137"/>
                    </a:srgbClr>
                  </a:outerShdw>
                </a:effectLst>
              </a:rPr>
              <a:t>mechanical and pharmacological</a:t>
            </a:r>
            <a:r>
              <a:rPr lang="en-US" dirty="0"/>
              <a:t>. </a:t>
            </a:r>
          </a:p>
        </p:txBody>
      </p:sp>
      <p:pic>
        <p:nvPicPr>
          <p:cNvPr id="4" name="Picture 2"/>
          <p:cNvPicPr>
            <a:picLocks noChangeAspect="1" noChangeArrowheads="1"/>
          </p:cNvPicPr>
          <p:nvPr/>
        </p:nvPicPr>
        <p:blipFill>
          <a:blip r:embed="rId2" cstate="print"/>
          <a:srcRect/>
          <a:stretch>
            <a:fillRect/>
          </a:stretch>
        </p:blipFill>
        <p:spPr bwMode="auto">
          <a:xfrm>
            <a:off x="4495851" y="692696"/>
            <a:ext cx="4500562" cy="5429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908721"/>
            <a:ext cx="8229600" cy="5472608"/>
          </a:xfrm>
        </p:spPr>
        <p:txBody>
          <a:bodyPr>
            <a:normAutofit lnSpcReduction="10000"/>
          </a:bodyPr>
          <a:lstStyle/>
          <a:p>
            <a:pPr algn="l" rtl="0">
              <a:buFont typeface="Wingdings" pitchFamily="2" charset="2"/>
              <a:buChar char="q"/>
            </a:pPr>
            <a:r>
              <a:rPr lang="en-US" dirty="0" smtClean="0"/>
              <a:t> A </a:t>
            </a:r>
            <a:r>
              <a:rPr lang="en-US" dirty="0"/>
              <a:t>variety of </a:t>
            </a:r>
            <a:r>
              <a:rPr lang="en-US" b="1" dirty="0"/>
              <a:t>mechanical methods </a:t>
            </a:r>
            <a:r>
              <a:rPr lang="en-US" dirty="0"/>
              <a:t>have been tried but only the use of </a:t>
            </a:r>
            <a:r>
              <a:rPr lang="en-US" b="1" dirty="0">
                <a:solidFill>
                  <a:srgbClr val="FF0000"/>
                </a:solidFill>
                <a:effectLst>
                  <a:outerShdw blurRad="38100" dist="38100" dir="2700000" algn="tl">
                    <a:srgbClr val="000000">
                      <a:alpha val="43137"/>
                    </a:srgbClr>
                  </a:outerShdw>
                </a:effectLst>
              </a:rPr>
              <a:t>graduated elastic compression stockings </a:t>
            </a:r>
            <a:r>
              <a:rPr lang="en-US" dirty="0"/>
              <a:t>and </a:t>
            </a:r>
            <a:r>
              <a:rPr lang="en-US" b="1" dirty="0">
                <a:solidFill>
                  <a:schemeClr val="accent6">
                    <a:lumMod val="75000"/>
                  </a:schemeClr>
                </a:solidFill>
                <a:effectLst>
                  <a:outerShdw blurRad="38100" dist="38100" dir="2700000" algn="tl">
                    <a:srgbClr val="000000">
                      <a:alpha val="43137"/>
                    </a:srgbClr>
                  </a:outerShdw>
                </a:effectLst>
              </a:rPr>
              <a:t>external pneumatic compression</a:t>
            </a:r>
            <a:r>
              <a:rPr lang="en-US" dirty="0">
                <a:solidFill>
                  <a:srgbClr val="FF0000"/>
                </a:solidFill>
              </a:rPr>
              <a:t> </a:t>
            </a:r>
            <a:r>
              <a:rPr lang="en-US" dirty="0"/>
              <a:t>have been shown to be worthwhile by reducing the incidence of thrombosis.</a:t>
            </a:r>
          </a:p>
          <a:p>
            <a:pPr algn="l" rtl="0">
              <a:buNone/>
            </a:pPr>
            <a:endParaRPr lang="en-US" b="1" dirty="0"/>
          </a:p>
          <a:p>
            <a:pPr algn="l" rtl="0">
              <a:buFont typeface="Wingdings" pitchFamily="2" charset="2"/>
              <a:buChar char="q"/>
            </a:pPr>
            <a:r>
              <a:rPr lang="en-US" b="1" dirty="0" smtClean="0"/>
              <a:t> Pharmacological </a:t>
            </a:r>
            <a:r>
              <a:rPr lang="en-US" b="1" dirty="0"/>
              <a:t>methods </a:t>
            </a:r>
            <a:r>
              <a:rPr lang="en-US" dirty="0">
                <a:solidFill>
                  <a:srgbClr val="FF0000"/>
                </a:solidFill>
              </a:rPr>
              <a:t>are </a:t>
            </a:r>
            <a:r>
              <a:rPr lang="en-US" u="sng" dirty="0">
                <a:solidFill>
                  <a:srgbClr val="FF0000"/>
                </a:solidFill>
              </a:rPr>
              <a:t>more effective </a:t>
            </a:r>
            <a:r>
              <a:rPr lang="en-US" dirty="0"/>
              <a:t>than mechanical methods at risk reduction although they carry an increased risk of bleeding. </a:t>
            </a:r>
          </a:p>
          <a:p>
            <a:pPr algn="l" rtl="0">
              <a:buFont typeface="Wingdings" pitchFamily="2" charset="2"/>
              <a:buChar char="q"/>
            </a:pPr>
            <a:r>
              <a:rPr lang="en-US" dirty="0" smtClean="0"/>
              <a:t> Most </a:t>
            </a:r>
            <a:r>
              <a:rPr lang="en-US" dirty="0"/>
              <a:t>patients now start on </a:t>
            </a:r>
            <a:r>
              <a:rPr lang="en-US" b="1" dirty="0">
                <a:solidFill>
                  <a:srgbClr val="FF0000"/>
                </a:solidFill>
              </a:rPr>
              <a:t>low molecular weight heparin </a:t>
            </a:r>
            <a:r>
              <a:rPr lang="en-US" dirty="0">
                <a:solidFill>
                  <a:srgbClr val="FF0000"/>
                </a:solidFill>
              </a:rPr>
              <a:t>given </a:t>
            </a:r>
            <a:r>
              <a:rPr lang="en-US" dirty="0"/>
              <a:t>subcutaneously, with the dose based on the patient’s weight. </a:t>
            </a:r>
            <a:r>
              <a:rPr lang="en-US" dirty="0" err="1"/>
              <a:t>Unfractionated</a:t>
            </a:r>
            <a:r>
              <a:rPr lang="en-US" dirty="0"/>
              <a:t> heparin and </a:t>
            </a:r>
            <a:r>
              <a:rPr lang="en-US" dirty="0" err="1"/>
              <a:t>warfarin</a:t>
            </a:r>
            <a:r>
              <a:rPr lang="en-US" dirty="0"/>
              <a:t> are now rarely used in the prophylaxis of deep vein thrombosis. </a:t>
            </a:r>
          </a:p>
          <a:p>
            <a:pPr algn="l" rtl="0">
              <a:buFont typeface="Wingdings" pitchFamily="2" charset="2"/>
              <a:buChar char="q"/>
            </a:pPr>
            <a:r>
              <a:rPr lang="en-US" dirty="0" smtClean="0"/>
              <a:t> A </a:t>
            </a:r>
            <a:r>
              <a:rPr lang="en-US" dirty="0">
                <a:solidFill>
                  <a:srgbClr val="FF0000"/>
                </a:solidFill>
              </a:rPr>
              <a:t>combination of mechanical and pharmacological </a:t>
            </a:r>
            <a:r>
              <a:rPr lang="en-US" dirty="0"/>
              <a:t>treatment with heparin can be used in patients considered at </a:t>
            </a:r>
            <a:r>
              <a:rPr lang="en-US" dirty="0">
                <a:solidFill>
                  <a:srgbClr val="FF0000"/>
                </a:solidFill>
              </a:rPr>
              <a:t>high risk</a:t>
            </a:r>
            <a:r>
              <a:rPr lang="en-US" dirty="0"/>
              <a:t>.</a:t>
            </a:r>
            <a:endParaRPr lang="ar-JO" dirty="0"/>
          </a:p>
          <a:p>
            <a:pPr algn="l" rtl="0">
              <a:buNone/>
            </a:pPr>
            <a:endParaRPr lang="ar-JO"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85728"/>
            <a:ext cx="8229600" cy="5807568"/>
          </a:xfrm>
        </p:spPr>
        <p:txBody>
          <a:bodyPr>
            <a:normAutofit/>
          </a:bodyPr>
          <a:lstStyle/>
          <a:p>
            <a:pPr algn="ctr" rtl="0">
              <a:buNone/>
            </a:pPr>
            <a:r>
              <a:rPr lang="en-US" sz="3600" b="1" i="1" u="sng" dirty="0">
                <a:effectLst>
                  <a:outerShdw blurRad="38100" dist="38100" dir="2700000" algn="tl">
                    <a:srgbClr val="000000">
                      <a:alpha val="43137"/>
                    </a:srgbClr>
                  </a:outerShdw>
                </a:effectLst>
              </a:rPr>
              <a:t>Superficial thrombophlebitis</a:t>
            </a:r>
          </a:p>
          <a:p>
            <a:pPr algn="l" rtl="0">
              <a:buNone/>
            </a:pPr>
            <a:endParaRPr lang="en-US" b="1" dirty="0"/>
          </a:p>
          <a:p>
            <a:pPr algn="l" rtl="0">
              <a:buFont typeface="Wingdings" pitchFamily="2" charset="2"/>
              <a:buChar char="q"/>
            </a:pPr>
            <a:r>
              <a:rPr lang="en-US" dirty="0" smtClean="0"/>
              <a:t> This </a:t>
            </a:r>
            <a:r>
              <a:rPr lang="en-US" dirty="0"/>
              <a:t>is a </a:t>
            </a:r>
            <a:r>
              <a:rPr lang="en-US" b="1" u="sng" dirty="0">
                <a:effectLst>
                  <a:outerShdw blurRad="38100" dist="38100" dir="2700000" algn="tl">
                    <a:srgbClr val="000000">
                      <a:alpha val="43137"/>
                    </a:srgbClr>
                  </a:outerShdw>
                </a:effectLst>
              </a:rPr>
              <a:t>superficial venous thrombosis</a:t>
            </a:r>
            <a:r>
              <a:rPr lang="en-US" dirty="0"/>
              <a:t>. The term ‘thrombophlebitis’ implies a </a:t>
            </a:r>
            <a:r>
              <a:rPr lang="en-US" b="1" i="1" dirty="0">
                <a:effectLst>
                  <a:outerShdw blurRad="38100" dist="38100" dir="2700000" algn="tl">
                    <a:srgbClr val="000000">
                      <a:alpha val="43137"/>
                    </a:srgbClr>
                  </a:outerShdw>
                </a:effectLst>
              </a:rPr>
              <a:t>major inflammatory component</a:t>
            </a:r>
            <a:r>
              <a:rPr lang="en-US" dirty="0"/>
              <a:t>; however, this is rarely seen.</a:t>
            </a:r>
          </a:p>
          <a:p>
            <a:pPr algn="l" rtl="0">
              <a:buNone/>
            </a:pPr>
            <a:r>
              <a:rPr lang="en-US" dirty="0"/>
              <a:t> </a:t>
            </a:r>
          </a:p>
          <a:p>
            <a:pPr algn="l" rtl="0">
              <a:buNone/>
            </a:pPr>
            <a:r>
              <a:rPr lang="en-US" dirty="0">
                <a:solidFill>
                  <a:srgbClr val="FF0000"/>
                </a:solidFill>
              </a:rPr>
              <a:t>Common causes </a:t>
            </a:r>
            <a:r>
              <a:rPr lang="en-US" dirty="0"/>
              <a:t>include:</a:t>
            </a:r>
          </a:p>
          <a:p>
            <a:pPr algn="l" rtl="0">
              <a:buNone/>
            </a:pPr>
            <a:r>
              <a:rPr lang="en-US" dirty="0"/>
              <a:t>-</a:t>
            </a:r>
            <a:r>
              <a:rPr lang="en-US" b="1" i="1" u="sng" dirty="0"/>
              <a:t>Stasis</a:t>
            </a:r>
            <a:r>
              <a:rPr lang="en-US" dirty="0"/>
              <a:t> –</a:t>
            </a:r>
            <a:r>
              <a:rPr lang="en-US" dirty="0" err="1"/>
              <a:t>e.g</a:t>
            </a:r>
            <a:r>
              <a:rPr lang="en-US" dirty="0"/>
              <a:t> Varicose veins</a:t>
            </a:r>
          </a:p>
          <a:p>
            <a:pPr algn="l" rtl="0">
              <a:buNone/>
            </a:pPr>
            <a:r>
              <a:rPr lang="en-US" dirty="0"/>
              <a:t>-</a:t>
            </a:r>
            <a:r>
              <a:rPr lang="en-US" b="1" i="1" u="sng" dirty="0"/>
              <a:t>Local trauma and inflammation </a:t>
            </a:r>
            <a:r>
              <a:rPr lang="en-US" dirty="0"/>
              <a:t>– IV therapy, The presence of an intravenous </a:t>
            </a:r>
            <a:r>
              <a:rPr lang="en-US" dirty="0" err="1"/>
              <a:t>cannula</a:t>
            </a:r>
            <a:r>
              <a:rPr lang="en-US" dirty="0"/>
              <a:t> for longer than 24–48 hours often leads to local thrombosis. </a:t>
            </a:r>
          </a:p>
          <a:p>
            <a:pPr algn="l" rtl="0">
              <a:buNone/>
            </a:pPr>
            <a:r>
              <a:rPr lang="en-US" dirty="0"/>
              <a:t>- </a:t>
            </a:r>
            <a:r>
              <a:rPr lang="en-US" b="1" i="1" u="sng" dirty="0" err="1"/>
              <a:t>Generalised</a:t>
            </a:r>
            <a:r>
              <a:rPr lang="en-US" b="1" i="1" u="sng" dirty="0"/>
              <a:t> </a:t>
            </a:r>
            <a:r>
              <a:rPr lang="en-US" b="1" i="1" u="sng" dirty="0" err="1"/>
              <a:t>hypercoagulability</a:t>
            </a:r>
            <a:r>
              <a:rPr lang="en-US" b="1" i="1" u="sng" dirty="0"/>
              <a:t> </a:t>
            </a:r>
            <a:r>
              <a:rPr lang="en-US" dirty="0"/>
              <a:t>– e.g. Malignancy (especially of the pancreas) and </a:t>
            </a:r>
            <a:r>
              <a:rPr lang="en-US" dirty="0" err="1"/>
              <a:t>thromboangiitis</a:t>
            </a:r>
            <a:r>
              <a:rPr lang="en-US" dirty="0"/>
              <a:t> </a:t>
            </a:r>
            <a:r>
              <a:rPr lang="en-US" dirty="0" err="1"/>
              <a:t>obliterans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764704"/>
            <a:ext cx="7992888" cy="5688632"/>
          </a:xfrm>
        </p:spPr>
        <p:txBody>
          <a:bodyPr>
            <a:normAutofit fontScale="92500" lnSpcReduction="10000"/>
          </a:bodyPr>
          <a:lstStyle/>
          <a:p>
            <a:pPr lvl="0" algn="l" rtl="0">
              <a:buNone/>
            </a:pPr>
            <a:r>
              <a:rPr lang="en-US" sz="3000" b="1" u="sng" dirty="0">
                <a:solidFill>
                  <a:srgbClr val="FF0000"/>
                </a:solidFill>
                <a:effectLst>
                  <a:outerShdw blurRad="38100" dist="38100" dir="2700000" algn="tl">
                    <a:srgbClr val="000000">
                      <a:alpha val="43137"/>
                    </a:srgbClr>
                  </a:outerShdw>
                </a:effectLst>
              </a:rPr>
              <a:t>Clinical features:</a:t>
            </a:r>
          </a:p>
          <a:p>
            <a:pPr algn="l" rtl="0">
              <a:buNone/>
            </a:pPr>
            <a:r>
              <a:rPr lang="en-US" sz="1900" dirty="0">
                <a:solidFill>
                  <a:prstClr val="black"/>
                </a:solidFill>
              </a:rPr>
              <a:t>-There is usually a </a:t>
            </a:r>
            <a:r>
              <a:rPr lang="en-US" sz="1900" u="sng" dirty="0">
                <a:solidFill>
                  <a:prstClr val="black"/>
                </a:solidFill>
                <a:effectLst>
                  <a:outerShdw blurRad="38100" dist="38100" dir="2700000" algn="tl">
                    <a:srgbClr val="000000">
                      <a:alpha val="43137"/>
                    </a:srgbClr>
                  </a:outerShdw>
                </a:effectLst>
              </a:rPr>
              <a:t>red line along the skin over the vein- </a:t>
            </a:r>
            <a:r>
              <a:rPr lang="en-US" sz="1900" dirty="0">
                <a:solidFill>
                  <a:prstClr val="black"/>
                </a:solidFill>
              </a:rPr>
              <a:t>this is </a:t>
            </a:r>
            <a:r>
              <a:rPr lang="en-US" sz="1900" b="1" dirty="0">
                <a:solidFill>
                  <a:srgbClr val="FF0000"/>
                </a:solidFill>
                <a:effectLst>
                  <a:outerShdw blurRad="38100" dist="38100" dir="2700000" algn="tl">
                    <a:srgbClr val="000000">
                      <a:alpha val="43137"/>
                    </a:srgbClr>
                  </a:outerShdw>
                </a:effectLst>
              </a:rPr>
              <a:t>tender and firm </a:t>
            </a:r>
            <a:r>
              <a:rPr lang="en-US" sz="1900" dirty="0">
                <a:solidFill>
                  <a:prstClr val="black"/>
                </a:solidFill>
              </a:rPr>
              <a:t>to the touch</a:t>
            </a:r>
            <a:r>
              <a:rPr lang="en-US" sz="1900" dirty="0" smtClean="0">
                <a:solidFill>
                  <a:prstClr val="black"/>
                </a:solidFill>
              </a:rPr>
              <a:t>. </a:t>
            </a:r>
            <a:r>
              <a:rPr lang="en-US" sz="1900" b="1" i="1" dirty="0" smtClean="0">
                <a:solidFill>
                  <a:prstClr val="black"/>
                </a:solidFill>
              </a:rPr>
              <a:t>(palpable cord)</a:t>
            </a:r>
            <a:endParaRPr lang="en-US" sz="1900" b="1" i="1" dirty="0">
              <a:solidFill>
                <a:prstClr val="black"/>
              </a:solidFill>
            </a:endParaRPr>
          </a:p>
          <a:p>
            <a:pPr lvl="0" algn="l" rtl="0">
              <a:buNone/>
            </a:pPr>
            <a:r>
              <a:rPr lang="en-US" sz="1900" dirty="0">
                <a:solidFill>
                  <a:prstClr val="black"/>
                </a:solidFill>
              </a:rPr>
              <a:t>-</a:t>
            </a:r>
            <a:r>
              <a:rPr lang="en-US" sz="1900" b="1" dirty="0">
                <a:solidFill>
                  <a:prstClr val="black"/>
                </a:solidFill>
                <a:effectLst>
                  <a:outerShdw blurRad="38100" dist="38100" dir="2700000" algn="tl">
                    <a:srgbClr val="000000">
                      <a:alpha val="43137"/>
                    </a:srgbClr>
                  </a:outerShdw>
                </a:effectLst>
              </a:rPr>
              <a:t>Pain and tenderness</a:t>
            </a:r>
          </a:p>
          <a:p>
            <a:pPr lvl="0" algn="l" rtl="0">
              <a:buNone/>
            </a:pPr>
            <a:r>
              <a:rPr lang="en-US" sz="1900" dirty="0">
                <a:solidFill>
                  <a:prstClr val="black"/>
                </a:solidFill>
              </a:rPr>
              <a:t>-There maybe </a:t>
            </a:r>
            <a:r>
              <a:rPr lang="en-US" sz="1900" b="1" i="1" dirty="0">
                <a:solidFill>
                  <a:srgbClr val="FF0000"/>
                </a:solidFill>
                <a:effectLst>
                  <a:outerShdw blurRad="38100" dist="38100" dir="2700000" algn="tl">
                    <a:srgbClr val="000000">
                      <a:alpha val="43137"/>
                    </a:srgbClr>
                  </a:outerShdw>
                </a:effectLst>
              </a:rPr>
              <a:t>fever</a:t>
            </a:r>
            <a:r>
              <a:rPr lang="en-US" sz="1900" dirty="0">
                <a:solidFill>
                  <a:prstClr val="black"/>
                </a:solidFill>
                <a:effectLst>
                  <a:outerShdw blurRad="38100" dist="38100" dir="2700000" algn="tl">
                    <a:srgbClr val="000000">
                      <a:alpha val="43137"/>
                    </a:srgbClr>
                  </a:outerShdw>
                </a:effectLst>
              </a:rPr>
              <a:t> </a:t>
            </a:r>
            <a:r>
              <a:rPr lang="en-US" sz="1900" dirty="0">
                <a:solidFill>
                  <a:prstClr val="black"/>
                </a:solidFill>
              </a:rPr>
              <a:t>and if the process is a pyogenic one, </a:t>
            </a:r>
            <a:r>
              <a:rPr lang="en-US" sz="1900" b="1" dirty="0">
                <a:solidFill>
                  <a:srgbClr val="FF0000"/>
                </a:solidFill>
                <a:effectLst>
                  <a:outerShdw blurRad="38100" dist="38100" dir="2700000" algn="tl">
                    <a:srgbClr val="000000">
                      <a:alpha val="43137"/>
                    </a:srgbClr>
                  </a:outerShdw>
                </a:effectLst>
              </a:rPr>
              <a:t>rigors</a:t>
            </a:r>
            <a:r>
              <a:rPr lang="en-US" sz="1900" dirty="0">
                <a:solidFill>
                  <a:prstClr val="black"/>
                </a:solidFill>
              </a:rPr>
              <a:t>, as bacteria are shed into the general </a:t>
            </a:r>
            <a:r>
              <a:rPr lang="en-US" sz="1900" dirty="0" smtClean="0">
                <a:solidFill>
                  <a:prstClr val="black"/>
                </a:solidFill>
              </a:rPr>
              <a:t>circulation, and </a:t>
            </a:r>
            <a:r>
              <a:rPr lang="en-US" sz="1900" b="1" i="1" dirty="0" smtClean="0">
                <a:solidFill>
                  <a:srgbClr val="FF0000"/>
                </a:solidFill>
                <a:effectLst>
                  <a:outerShdw blurRad="38100" dist="38100" dir="2700000" algn="tl">
                    <a:srgbClr val="000000">
                      <a:alpha val="43137"/>
                    </a:srgbClr>
                  </a:outerShdw>
                </a:effectLst>
              </a:rPr>
              <a:t>leukocytosis</a:t>
            </a:r>
            <a:r>
              <a:rPr lang="en-US" sz="1900" dirty="0" smtClean="0">
                <a:solidFill>
                  <a:prstClr val="black"/>
                </a:solidFill>
              </a:rPr>
              <a:t>.  </a:t>
            </a:r>
            <a:endParaRPr lang="en-US" sz="1900" dirty="0">
              <a:solidFill>
                <a:prstClr val="black"/>
              </a:solidFill>
            </a:endParaRPr>
          </a:p>
          <a:p>
            <a:pPr lvl="0" algn="l" rtl="0">
              <a:buFontTx/>
              <a:buChar char="-"/>
            </a:pPr>
            <a:r>
              <a:rPr lang="en-US" sz="1900" dirty="0">
                <a:solidFill>
                  <a:prstClr val="black"/>
                </a:solidFill>
              </a:rPr>
              <a:t>An </a:t>
            </a:r>
            <a:r>
              <a:rPr lang="en-US" sz="1900" b="1" i="1" u="sng" dirty="0">
                <a:solidFill>
                  <a:srgbClr val="FF0000"/>
                </a:solidFill>
                <a:effectLst>
                  <a:outerShdw blurRad="38100" dist="38100" dir="2700000" algn="tl">
                    <a:srgbClr val="000000">
                      <a:alpha val="43137"/>
                    </a:srgbClr>
                  </a:outerShdw>
                </a:effectLst>
              </a:rPr>
              <a:t>obvious cause </a:t>
            </a:r>
            <a:r>
              <a:rPr lang="en-US" sz="1900" dirty="0">
                <a:solidFill>
                  <a:prstClr val="black"/>
                </a:solidFill>
              </a:rPr>
              <a:t>, such as an </a:t>
            </a:r>
            <a:r>
              <a:rPr lang="en-US" sz="1900" i="1" u="sng" dirty="0">
                <a:solidFill>
                  <a:prstClr val="black"/>
                </a:solidFill>
              </a:rPr>
              <a:t>IV </a:t>
            </a:r>
            <a:r>
              <a:rPr lang="en-US" sz="1900" i="1" u="sng" dirty="0" err="1">
                <a:solidFill>
                  <a:prstClr val="black"/>
                </a:solidFill>
              </a:rPr>
              <a:t>cannula</a:t>
            </a:r>
            <a:r>
              <a:rPr lang="en-US" sz="1900" i="1" u="sng" dirty="0">
                <a:solidFill>
                  <a:prstClr val="black"/>
                </a:solidFill>
              </a:rPr>
              <a:t> and infusion</a:t>
            </a:r>
            <a:r>
              <a:rPr lang="en-US" sz="1900" dirty="0">
                <a:solidFill>
                  <a:prstClr val="black"/>
                </a:solidFill>
              </a:rPr>
              <a:t>, may be present.</a:t>
            </a:r>
          </a:p>
          <a:p>
            <a:pPr lvl="0" algn="l" rtl="0">
              <a:buNone/>
            </a:pPr>
            <a:r>
              <a:rPr lang="en-US" sz="2800" b="1" u="sng" dirty="0">
                <a:solidFill>
                  <a:srgbClr val="FF0000"/>
                </a:solidFill>
                <a:effectLst>
                  <a:outerShdw blurRad="38100" dist="38100" dir="2700000" algn="tl">
                    <a:srgbClr val="000000">
                      <a:alpha val="43137"/>
                    </a:srgbClr>
                  </a:outerShdw>
                </a:effectLst>
              </a:rPr>
              <a:t>Management:</a:t>
            </a:r>
          </a:p>
          <a:p>
            <a:pPr lvl="0" algn="l" rtl="0">
              <a:buNone/>
            </a:pPr>
            <a:r>
              <a:rPr lang="en-US" sz="1800" dirty="0" smtClean="0">
                <a:solidFill>
                  <a:prstClr val="black"/>
                </a:solidFill>
              </a:rPr>
              <a:t>- If </a:t>
            </a:r>
            <a:r>
              <a:rPr lang="en-US" sz="1800" dirty="0">
                <a:solidFill>
                  <a:prstClr val="black"/>
                </a:solidFill>
              </a:rPr>
              <a:t>there is a </a:t>
            </a:r>
            <a:r>
              <a:rPr lang="en-US" sz="1800" b="1" i="1" dirty="0">
                <a:solidFill>
                  <a:srgbClr val="FF0000"/>
                </a:solidFill>
                <a:effectLst>
                  <a:outerShdw blurRad="38100" dist="38100" dir="2700000" algn="tl">
                    <a:srgbClr val="000000">
                      <a:alpha val="43137"/>
                    </a:srgbClr>
                  </a:outerShdw>
                </a:effectLst>
              </a:rPr>
              <a:t>precipitating factor </a:t>
            </a:r>
            <a:r>
              <a:rPr lang="en-US" sz="1800" dirty="0">
                <a:solidFill>
                  <a:prstClr val="black"/>
                </a:solidFill>
              </a:rPr>
              <a:t>this should be </a:t>
            </a:r>
            <a:r>
              <a:rPr lang="en-US" sz="1800" i="1" dirty="0">
                <a:solidFill>
                  <a:srgbClr val="FF0000"/>
                </a:solidFill>
                <a:effectLst>
                  <a:outerShdw blurRad="38100" dist="38100" dir="2700000" algn="tl">
                    <a:srgbClr val="000000">
                      <a:alpha val="43137"/>
                    </a:srgbClr>
                  </a:outerShdw>
                </a:effectLst>
              </a:rPr>
              <a:t>removed</a:t>
            </a:r>
            <a:r>
              <a:rPr lang="en-US" sz="1800" dirty="0">
                <a:solidFill>
                  <a:prstClr val="black"/>
                </a:solidFill>
              </a:rPr>
              <a:t>. Thereafter the condition is </a:t>
            </a:r>
            <a:r>
              <a:rPr lang="en-US" sz="1800" b="1" dirty="0">
                <a:solidFill>
                  <a:srgbClr val="FF0000"/>
                </a:solidFill>
              </a:rPr>
              <a:t>self-limiting</a:t>
            </a:r>
            <a:r>
              <a:rPr lang="en-US" sz="1800" dirty="0">
                <a:solidFill>
                  <a:prstClr val="black"/>
                </a:solidFill>
              </a:rPr>
              <a:t> and is </a:t>
            </a:r>
            <a:r>
              <a:rPr lang="en-US" sz="1800" dirty="0">
                <a:solidFill>
                  <a:srgbClr val="FF0000"/>
                </a:solidFill>
              </a:rPr>
              <a:t>treated symptomatically </a:t>
            </a:r>
            <a:r>
              <a:rPr lang="en-US" sz="1800" dirty="0">
                <a:solidFill>
                  <a:prstClr val="black"/>
                </a:solidFill>
              </a:rPr>
              <a:t>with </a:t>
            </a:r>
            <a:r>
              <a:rPr lang="en-US" sz="1800" b="1" dirty="0" smtClean="0">
                <a:solidFill>
                  <a:srgbClr val="FF0000"/>
                </a:solidFill>
              </a:rPr>
              <a:t>NSAIDs</a:t>
            </a:r>
            <a:r>
              <a:rPr lang="en-US" sz="1800" dirty="0">
                <a:solidFill>
                  <a:prstClr val="black"/>
                </a:solidFill>
              </a:rPr>
              <a:t> </a:t>
            </a:r>
            <a:r>
              <a:rPr lang="en-US" sz="1800" dirty="0" err="1" smtClean="0">
                <a:solidFill>
                  <a:prstClr val="black"/>
                </a:solidFill>
              </a:rPr>
              <a:t>e.g</a:t>
            </a:r>
            <a:r>
              <a:rPr lang="en-US" sz="1800" dirty="0" smtClean="0">
                <a:solidFill>
                  <a:prstClr val="black"/>
                </a:solidFill>
              </a:rPr>
              <a:t>: indomethacin. </a:t>
            </a:r>
            <a:endParaRPr lang="en-US" sz="1800" dirty="0">
              <a:solidFill>
                <a:prstClr val="black"/>
              </a:solidFill>
            </a:endParaRPr>
          </a:p>
          <a:p>
            <a:pPr lvl="0" algn="l" rtl="0">
              <a:buNone/>
            </a:pPr>
            <a:r>
              <a:rPr lang="en-US" sz="1800" dirty="0" smtClean="0">
                <a:solidFill>
                  <a:prstClr val="black"/>
                </a:solidFill>
              </a:rPr>
              <a:t>- Spreading </a:t>
            </a:r>
            <a:r>
              <a:rPr lang="en-US" sz="1800" dirty="0">
                <a:solidFill>
                  <a:prstClr val="black"/>
                </a:solidFill>
              </a:rPr>
              <a:t>thrombophlebitis with systemic features may require </a:t>
            </a:r>
            <a:r>
              <a:rPr lang="en-US" sz="1800" dirty="0">
                <a:solidFill>
                  <a:srgbClr val="FF0000"/>
                </a:solidFill>
              </a:rPr>
              <a:t>blood culture </a:t>
            </a:r>
            <a:r>
              <a:rPr lang="en-US" sz="1800" dirty="0">
                <a:solidFill>
                  <a:prstClr val="black"/>
                </a:solidFill>
              </a:rPr>
              <a:t>and </a:t>
            </a:r>
            <a:r>
              <a:rPr lang="en-US" sz="1800" dirty="0">
                <a:solidFill>
                  <a:srgbClr val="FF0000"/>
                </a:solidFill>
              </a:rPr>
              <a:t>antibiotic therapy </a:t>
            </a:r>
            <a:r>
              <a:rPr lang="en-US" sz="1800" dirty="0">
                <a:solidFill>
                  <a:prstClr val="black"/>
                </a:solidFill>
              </a:rPr>
              <a:t>and occasionally there is suppuration for which </a:t>
            </a:r>
            <a:r>
              <a:rPr lang="en-US" sz="1800" dirty="0">
                <a:solidFill>
                  <a:srgbClr val="FF0000"/>
                </a:solidFill>
              </a:rPr>
              <a:t>drainage</a:t>
            </a:r>
            <a:r>
              <a:rPr lang="en-US" sz="1800" dirty="0">
                <a:solidFill>
                  <a:prstClr val="black"/>
                </a:solidFill>
              </a:rPr>
              <a:t> is necessary</a:t>
            </a:r>
            <a:r>
              <a:rPr lang="en-US" sz="1800" dirty="0" smtClean="0">
                <a:solidFill>
                  <a:prstClr val="black"/>
                </a:solidFill>
              </a:rPr>
              <a:t>.</a:t>
            </a:r>
          </a:p>
          <a:p>
            <a:pPr lvl="0" algn="l" rtl="0">
              <a:buNone/>
            </a:pPr>
            <a:r>
              <a:rPr lang="en-US" sz="1800" dirty="0" smtClean="0">
                <a:solidFill>
                  <a:prstClr val="black"/>
                </a:solidFill>
              </a:rPr>
              <a:t>- Anticoagulation me be required if it involves or extends to major veins </a:t>
            </a:r>
            <a:r>
              <a:rPr lang="en-US" sz="1800" dirty="0" err="1" smtClean="0">
                <a:solidFill>
                  <a:prstClr val="black"/>
                </a:solidFill>
              </a:rPr>
              <a:t>e.g</a:t>
            </a:r>
            <a:r>
              <a:rPr lang="en-US" sz="1800" dirty="0">
                <a:solidFill>
                  <a:prstClr val="black"/>
                </a:solidFill>
              </a:rPr>
              <a:t>:</a:t>
            </a:r>
            <a:r>
              <a:rPr lang="en-US" sz="1800" dirty="0" smtClean="0">
                <a:solidFill>
                  <a:prstClr val="black"/>
                </a:solidFill>
              </a:rPr>
              <a:t> femoral</a:t>
            </a:r>
            <a:endParaRPr lang="en-US" sz="1800" dirty="0">
              <a:solidFill>
                <a:prstClr val="black"/>
              </a:solidFill>
            </a:endParaRPr>
          </a:p>
          <a:p>
            <a:pPr lvl="0" algn="l" rtl="0">
              <a:buFontTx/>
              <a:buChar char="-"/>
            </a:pPr>
            <a:r>
              <a:rPr lang="en-US" sz="1800" b="1" dirty="0" smtClean="0">
                <a:solidFill>
                  <a:prstClr val="black"/>
                </a:solidFill>
                <a:effectLst>
                  <a:outerShdw blurRad="38100" dist="38100" dir="2700000" algn="tl">
                    <a:srgbClr val="000000">
                      <a:alpha val="43137"/>
                    </a:srgbClr>
                  </a:outerShdw>
                </a:effectLst>
              </a:rPr>
              <a:t>A </a:t>
            </a:r>
            <a:r>
              <a:rPr lang="en-US" sz="1800" b="1" dirty="0">
                <a:solidFill>
                  <a:prstClr val="black"/>
                </a:solidFill>
                <a:effectLst>
                  <a:outerShdw blurRad="38100" dist="38100" dir="2700000" algn="tl">
                    <a:srgbClr val="000000">
                      <a:alpha val="43137"/>
                    </a:srgbClr>
                  </a:outerShdw>
                </a:effectLst>
              </a:rPr>
              <a:t>full blood count, coagulation screen and duplex scan of the deep veins should usually be obtained. </a:t>
            </a:r>
            <a:r>
              <a:rPr lang="en-US" sz="1800" dirty="0">
                <a:solidFill>
                  <a:prstClr val="black"/>
                </a:solidFill>
              </a:rPr>
              <a:t>Any suggestion of </a:t>
            </a:r>
            <a:r>
              <a:rPr lang="en-US" sz="1800" b="1" dirty="0">
                <a:solidFill>
                  <a:prstClr val="black"/>
                </a:solidFill>
              </a:rPr>
              <a:t>an </a:t>
            </a:r>
            <a:r>
              <a:rPr lang="en-US" sz="1800" b="1" i="1" dirty="0">
                <a:solidFill>
                  <a:srgbClr val="FF0000"/>
                </a:solidFill>
                <a:effectLst>
                  <a:outerShdw blurRad="38100" dist="38100" dir="2700000" algn="tl">
                    <a:srgbClr val="000000">
                      <a:alpha val="43137"/>
                    </a:srgbClr>
                  </a:outerShdw>
                </a:effectLst>
              </a:rPr>
              <a:t>associated malignancy (migratory phlebitis) </a:t>
            </a:r>
            <a:r>
              <a:rPr lang="en-US" sz="1800" dirty="0">
                <a:solidFill>
                  <a:prstClr val="black"/>
                </a:solidFill>
              </a:rPr>
              <a:t>should be investigated using appropriate endoscopy and imaging studies, such as an abdominal </a:t>
            </a:r>
            <a:r>
              <a:rPr lang="en-US" sz="1800" b="1" dirty="0">
                <a:solidFill>
                  <a:srgbClr val="FF0000"/>
                </a:solidFill>
                <a:effectLst>
                  <a:outerShdw blurRad="38100" dist="38100" dir="2700000" algn="tl">
                    <a:srgbClr val="000000">
                      <a:alpha val="43137"/>
                    </a:srgbClr>
                  </a:outerShdw>
                </a:effectLst>
              </a:rPr>
              <a:t>CT scan. </a:t>
            </a:r>
            <a:endParaRPr lang="en-US" sz="1800" b="1" dirty="0" smtClean="0">
              <a:solidFill>
                <a:srgbClr val="FF0000"/>
              </a:solidFill>
              <a:effectLst>
                <a:outerShdw blurRad="38100" dist="38100" dir="2700000" algn="tl">
                  <a:srgbClr val="000000">
                    <a:alpha val="43137"/>
                  </a:srgbClr>
                </a:outerShdw>
              </a:effectLst>
            </a:endParaRPr>
          </a:p>
          <a:p>
            <a:pPr lvl="0">
              <a:buFontTx/>
              <a:buChar char="-"/>
            </a:pPr>
            <a:r>
              <a:rPr lang="en-US" sz="1800" b="1" i="1" dirty="0"/>
              <a:t>Excision of the vein </a:t>
            </a:r>
            <a:r>
              <a:rPr lang="en-US" sz="1800" dirty="0"/>
              <a:t>may be necessary but is usually </a:t>
            </a:r>
            <a:r>
              <a:rPr lang="en-US" sz="1800" b="1" dirty="0">
                <a:effectLst>
                  <a:outerShdw blurRad="38100" dist="38100" dir="2700000" algn="tl">
                    <a:srgbClr val="000000">
                      <a:alpha val="43137"/>
                    </a:srgbClr>
                  </a:outerShdw>
                </a:effectLst>
              </a:rPr>
              <a:t>reserved for patients with systemic symptoms </a:t>
            </a:r>
            <a:r>
              <a:rPr lang="en-US" sz="1800" b="1" dirty="0" smtClean="0">
                <a:effectLst>
                  <a:outerShdw blurRad="38100" dist="38100" dir="2700000" algn="tl">
                    <a:srgbClr val="000000">
                      <a:alpha val="43137"/>
                    </a:srgbClr>
                  </a:outerShdw>
                </a:effectLst>
              </a:rPr>
              <a:t>.</a:t>
            </a:r>
            <a:endParaRPr lang="en-US" sz="1800" b="1" dirty="0">
              <a:solidFill>
                <a:srgbClr val="FF0000"/>
              </a:solidFill>
              <a:effectLst>
                <a:outerShdw blurRad="38100" dist="38100" dir="2700000" algn="tl">
                  <a:srgbClr val="000000">
                    <a:alpha val="43137"/>
                  </a:srgbClr>
                </a:outerShdw>
              </a:effectLst>
            </a:endParaRPr>
          </a:p>
          <a:p>
            <a:pPr lvl="0" algn="l" rtl="0">
              <a:buNone/>
            </a:pPr>
            <a:endParaRPr lang="en-US" sz="1800" dirty="0">
              <a:solidFill>
                <a:prstClr val="black"/>
              </a:solidFill>
            </a:endParaRPr>
          </a:p>
          <a:p>
            <a:pPr lvl="0" algn="l" rtl="0">
              <a:buNone/>
            </a:pPr>
            <a:endParaRPr lang="en-US" dirty="0"/>
          </a:p>
        </p:txBody>
      </p:sp>
    </p:spTree>
    <p:extLst>
      <p:ext uri="{BB962C8B-B14F-4D97-AF65-F5344CB8AC3E}">
        <p14:creationId xmlns:p14="http://schemas.microsoft.com/office/powerpoint/2010/main" val="3155547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371600"/>
            <a:ext cx="7772400" cy="1470025"/>
          </a:xfrm>
        </p:spPr>
        <p:txBody>
          <a:bodyPr>
            <a:normAutofit/>
          </a:bodyPr>
          <a:lstStyle/>
          <a:p>
            <a:r>
              <a:rPr lang="en-US" sz="6000" dirty="0" smtClean="0">
                <a:solidFill>
                  <a:srgbClr val="FF0000"/>
                </a:solidFill>
                <a:latin typeface="Algerian" pitchFamily="82" charset="0"/>
              </a:rPr>
              <a:t>Aortic Aneurysm </a:t>
            </a:r>
            <a:endParaRPr lang="en-US" sz="6000" dirty="0">
              <a:solidFill>
                <a:srgbClr val="FF0000"/>
              </a:solidFill>
              <a:latin typeface="Algerian" pitchFamily="82" charset="0"/>
            </a:endParaRPr>
          </a:p>
        </p:txBody>
      </p:sp>
      <p:sp>
        <p:nvSpPr>
          <p:cNvPr id="3" name="Subtitle 2"/>
          <p:cNvSpPr>
            <a:spLocks noGrp="1"/>
          </p:cNvSpPr>
          <p:nvPr>
            <p:ph type="subTitle" idx="1"/>
          </p:nvPr>
        </p:nvSpPr>
        <p:spPr>
          <a:xfrm>
            <a:off x="609600" y="3657600"/>
            <a:ext cx="7162800" cy="1981200"/>
          </a:xfrm>
        </p:spPr>
        <p:txBody>
          <a:bodyPr/>
          <a:lstStyle/>
          <a:p>
            <a:pPr algn="l"/>
            <a:r>
              <a:rPr lang="en-US" dirty="0" err="1" smtClean="0">
                <a:solidFill>
                  <a:schemeClr val="tx1"/>
                </a:solidFill>
              </a:rPr>
              <a:t>Ibraheem</a:t>
            </a:r>
            <a:r>
              <a:rPr lang="en-US" dirty="0" smtClean="0">
                <a:solidFill>
                  <a:schemeClr val="tx1"/>
                </a:solidFill>
              </a:rPr>
              <a:t> </a:t>
            </a:r>
            <a:r>
              <a:rPr lang="en-US" dirty="0" err="1" smtClean="0">
                <a:solidFill>
                  <a:schemeClr val="tx1"/>
                </a:solidFill>
              </a:rPr>
              <a:t>Jwaied</a:t>
            </a:r>
            <a:endParaRPr lang="en-US" dirty="0">
              <a:solidFill>
                <a:schemeClr val="tx1"/>
              </a:solidFill>
            </a:endParaRPr>
          </a:p>
          <a:p>
            <a:pPr algn="l"/>
            <a:r>
              <a:rPr lang="en-US" dirty="0" smtClean="0">
                <a:solidFill>
                  <a:schemeClr val="tx1"/>
                </a:solidFill>
              </a:rPr>
              <a:t>Supervised by Dr. Ali </a:t>
            </a:r>
            <a:r>
              <a:rPr lang="en-US" dirty="0" err="1" smtClean="0">
                <a:solidFill>
                  <a:schemeClr val="tx1"/>
                </a:solidFill>
              </a:rPr>
              <a:t>Kayed</a:t>
            </a:r>
            <a:endParaRPr lang="en-US" dirty="0">
              <a:solidFill>
                <a:schemeClr val="tx1"/>
              </a:solidFill>
            </a:endParaRPr>
          </a:p>
        </p:txBody>
      </p:sp>
    </p:spTree>
    <p:extLst>
      <p:ext uri="{BB962C8B-B14F-4D97-AF65-F5344CB8AC3E}">
        <p14:creationId xmlns:p14="http://schemas.microsoft.com/office/powerpoint/2010/main" val="8188436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a:ln/>
        </p:spPr>
        <p:style>
          <a:lnRef idx="1">
            <a:schemeClr val="dk1"/>
          </a:lnRef>
          <a:fillRef idx="2">
            <a:schemeClr val="dk1"/>
          </a:fillRef>
          <a:effectRef idx="1">
            <a:schemeClr val="dk1"/>
          </a:effectRef>
          <a:fontRef idx="minor">
            <a:schemeClr val="dk1"/>
          </a:fontRef>
        </p:style>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	Definition </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3" name="Content Placeholder 2"/>
          <p:cNvSpPr>
            <a:spLocks noGrp="1"/>
          </p:cNvSpPr>
          <p:nvPr>
            <p:ph idx="1"/>
          </p:nvPr>
        </p:nvSpPr>
        <p:spPr/>
        <p:txBody>
          <a:bodyPr/>
          <a:lstStyle/>
          <a:p>
            <a:pPr>
              <a:buNone/>
            </a:pPr>
            <a:r>
              <a:rPr lang="en-US" dirty="0" smtClean="0"/>
              <a:t>Enlargement (dilation) of the </a:t>
            </a:r>
            <a:r>
              <a:rPr lang="en-US" b="1" dirty="0" smtClean="0"/>
              <a:t>aorta </a:t>
            </a:r>
            <a:r>
              <a:rPr lang="en-US" dirty="0" smtClean="0"/>
              <a:t>to greater than </a:t>
            </a:r>
            <a:r>
              <a:rPr lang="en-US" dirty="0" smtClean="0">
                <a:solidFill>
                  <a:srgbClr val="FF0000"/>
                </a:solidFill>
              </a:rPr>
              <a:t>1.5 times </a:t>
            </a:r>
            <a:r>
              <a:rPr lang="en-US" dirty="0" smtClean="0"/>
              <a:t>normal size (1.4- 2.5 cm).</a:t>
            </a:r>
          </a:p>
          <a:p>
            <a:pPr>
              <a:buNone/>
            </a:pPr>
            <a:r>
              <a:rPr lang="en-US" dirty="0" smtClean="0"/>
              <a:t> </a:t>
            </a:r>
          </a:p>
          <a:p>
            <a:pPr>
              <a:buNone/>
            </a:pPr>
            <a:r>
              <a:rPr lang="en-US" dirty="0" smtClean="0"/>
              <a:t>Arise from the </a:t>
            </a:r>
            <a:r>
              <a:rPr lang="en-US" dirty="0" smtClean="0">
                <a:solidFill>
                  <a:srgbClr val="FF0000"/>
                </a:solidFill>
              </a:rPr>
              <a:t>media</a:t>
            </a:r>
            <a:r>
              <a:rPr lang="en-US" dirty="0" smtClean="0"/>
              <a:t> layer which is responsible for the structural and elastic properties of the artery.</a:t>
            </a:r>
          </a:p>
          <a:p>
            <a:endParaRPr lang="en-US" dirty="0"/>
          </a:p>
        </p:txBody>
      </p:sp>
    </p:spTree>
    <p:extLst>
      <p:ext uri="{BB962C8B-B14F-4D97-AF65-F5344CB8AC3E}">
        <p14:creationId xmlns:p14="http://schemas.microsoft.com/office/powerpoint/2010/main" val="74545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erficial-Veins-of-the-Lower-Limb-Great-and-Small-Saphenous.jpg"/>
          <p:cNvPicPr>
            <a:picLocks noChangeAspect="1"/>
          </p:cNvPicPr>
          <p:nvPr/>
        </p:nvPicPr>
        <p:blipFill>
          <a:blip r:embed="rId2" cstate="print"/>
          <a:stretch>
            <a:fillRect/>
          </a:stretch>
        </p:blipFill>
        <p:spPr>
          <a:xfrm>
            <a:off x="899592" y="1844824"/>
            <a:ext cx="2976919" cy="4701538"/>
          </a:xfrm>
          <a:prstGeom prst="rect">
            <a:avLst/>
          </a:prstGeom>
        </p:spPr>
      </p:pic>
      <p:pic>
        <p:nvPicPr>
          <p:cNvPr id="5" name="Picture 4" descr="2136ab_Lower_Limb_Veins_Anterior_Posterior.jpg"/>
          <p:cNvPicPr>
            <a:picLocks noChangeAspect="1"/>
          </p:cNvPicPr>
          <p:nvPr/>
        </p:nvPicPr>
        <p:blipFill>
          <a:blip r:embed="rId3" cstate="print"/>
          <a:stretch>
            <a:fillRect/>
          </a:stretch>
        </p:blipFill>
        <p:spPr>
          <a:xfrm>
            <a:off x="4067944" y="1406910"/>
            <a:ext cx="4364544" cy="5279690"/>
          </a:xfrm>
          <a:prstGeom prst="rect">
            <a:avLst/>
          </a:prstGeom>
        </p:spPr>
      </p:pic>
      <p:sp>
        <p:nvSpPr>
          <p:cNvPr id="6" name="عنوان 1"/>
          <p:cNvSpPr>
            <a:spLocks noGrp="1"/>
          </p:cNvSpPr>
          <p:nvPr>
            <p:ph type="title"/>
          </p:nvPr>
        </p:nvSpPr>
        <p:spPr>
          <a:xfrm>
            <a:off x="1259632" y="-387424"/>
            <a:ext cx="6781800" cy="1600200"/>
          </a:xfrm>
        </p:spPr>
        <p:txBody>
          <a:bodyPr>
            <a:normAutofit fontScale="90000"/>
          </a:bodyPr>
          <a:lstStyle/>
          <a:p>
            <a:r>
              <a:rPr lang="en-US" dirty="0" smtClean="0">
                <a:effectLst>
                  <a:outerShdw blurRad="38100" dist="38100" dir="2700000" algn="tl">
                    <a:srgbClr val="000000">
                      <a:alpha val="43137"/>
                    </a:srgbClr>
                  </a:outerShdw>
                </a:effectLst>
              </a:rPr>
              <a:t>Leg veins Anatomy review</a:t>
            </a:r>
            <a:endParaRPr lang="ar-JO"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dirty="0" smtClean="0"/>
              <a:t>Classification </a:t>
            </a:r>
            <a:endParaRPr lang="en-US" dirty="0"/>
          </a:p>
        </p:txBody>
      </p:sp>
      <p:sp>
        <p:nvSpPr>
          <p:cNvPr id="3" name="Content Placeholder 2"/>
          <p:cNvSpPr>
            <a:spLocks noGrp="1"/>
          </p:cNvSpPr>
          <p:nvPr>
            <p:ph idx="1"/>
          </p:nvPr>
        </p:nvSpPr>
        <p:spPr>
          <a:xfrm>
            <a:off x="457200" y="1066800"/>
            <a:ext cx="8229600" cy="5059363"/>
          </a:xfrm>
        </p:spPr>
        <p:txBody>
          <a:bodyPr/>
          <a:lstStyle/>
          <a:p>
            <a:pPr algn="l" defTabSz="457200" eaLnBrk="0" fontAlgn="base">
              <a:spcBef>
                <a:spcPct val="0"/>
              </a:spcBef>
              <a:spcAft>
                <a:spcPct val="0"/>
              </a:spcAft>
              <a:buNone/>
            </a:pPr>
            <a:r>
              <a:rPr lang="en-US" dirty="0" smtClean="0"/>
              <a:t>1. According to the wall : </a:t>
            </a:r>
            <a:br>
              <a:rPr lang="en-US" dirty="0" smtClean="0"/>
            </a:br>
            <a:r>
              <a:rPr lang="en-US" altLang="en-US" sz="2000" b="1" u="sng" dirty="0" smtClean="0">
                <a:solidFill>
                  <a:schemeClr val="accent5">
                    <a:lumMod val="50000"/>
                  </a:schemeClr>
                </a:solidFill>
                <a:latin typeface="Tw Cen MT" pitchFamily="34" charset="0"/>
                <a:ea typeface="Tw Cen MT" pitchFamily="34" charset="0"/>
                <a:cs typeface="Tw Cen MT" pitchFamily="34" charset="0"/>
                <a:sym typeface="Tw Cen MT" pitchFamily="34" charset="0"/>
              </a:rPr>
              <a:t>1- </a:t>
            </a:r>
            <a:r>
              <a:rPr lang="en-US" altLang="en-US" sz="2000" b="1" i="1" u="sng" dirty="0" smtClean="0">
                <a:solidFill>
                  <a:schemeClr val="accent5">
                    <a:lumMod val="50000"/>
                  </a:schemeClr>
                </a:solidFill>
                <a:latin typeface="Tw Cen MT" pitchFamily="34" charset="0"/>
                <a:ea typeface="Tw Cen MT" pitchFamily="34" charset="0"/>
                <a:cs typeface="Tw Cen MT" pitchFamily="34" charset="0"/>
                <a:sym typeface="Tw Cen MT" pitchFamily="34" charset="0"/>
              </a:rPr>
              <a:t>True aneurysm </a:t>
            </a:r>
            <a:r>
              <a:rPr lang="en-US" altLang="en-US" sz="2000" b="1" u="sng" dirty="0" smtClean="0">
                <a:solidFill>
                  <a:srgbClr val="000000"/>
                </a:solidFill>
                <a:latin typeface="Tw Cen MT" pitchFamily="34" charset="0"/>
                <a:ea typeface="Tw Cen MT" pitchFamily="34" charset="0"/>
                <a:cs typeface="Tw Cen MT" pitchFamily="34" charset="0"/>
                <a:sym typeface="Tw Cen MT" pitchFamily="34" charset="0"/>
              </a:rPr>
              <a:t>: </a:t>
            </a:r>
            <a:r>
              <a:rPr lang="en-US" altLang="en-US" sz="2000" dirty="0" smtClean="0">
                <a:solidFill>
                  <a:srgbClr val="000000"/>
                </a:solidFill>
                <a:latin typeface="Tw Cen MT" pitchFamily="34" charset="0"/>
                <a:ea typeface="Tw Cen MT" pitchFamily="34" charset="0"/>
                <a:cs typeface="Tw Cen MT" pitchFamily="34" charset="0"/>
                <a:sym typeface="Tw Cen MT" pitchFamily="34" charset="0"/>
              </a:rPr>
              <a:t>containing the three layers of the arterial wall. (</a:t>
            </a:r>
            <a:r>
              <a:rPr lang="en-US" altLang="en-US" sz="2000" dirty="0" err="1" smtClean="0">
                <a:solidFill>
                  <a:srgbClr val="000000"/>
                </a:solidFill>
                <a:latin typeface="Tw Cen MT" pitchFamily="34" charset="0"/>
                <a:ea typeface="Tw Cen MT" pitchFamily="34" charset="0"/>
                <a:cs typeface="Tw Cen MT" pitchFamily="34" charset="0"/>
                <a:sym typeface="Tw Cen MT" pitchFamily="34" charset="0"/>
              </a:rPr>
              <a:t>intima</a:t>
            </a:r>
            <a:r>
              <a:rPr lang="en-US" altLang="en-US" sz="2000" dirty="0" smtClean="0">
                <a:solidFill>
                  <a:srgbClr val="000000"/>
                </a:solidFill>
                <a:latin typeface="Tw Cen MT" pitchFamily="34" charset="0"/>
                <a:ea typeface="Tw Cen MT" pitchFamily="34" charset="0"/>
                <a:cs typeface="Tw Cen MT" pitchFamily="34" charset="0"/>
                <a:sym typeface="Tw Cen MT" pitchFamily="34" charset="0"/>
              </a:rPr>
              <a:t> / media /adventitia )</a:t>
            </a:r>
          </a:p>
          <a:p>
            <a:pPr algn="l" defTabSz="457200" eaLnBrk="0" fontAlgn="base">
              <a:spcBef>
                <a:spcPct val="0"/>
              </a:spcBef>
              <a:spcAft>
                <a:spcPct val="0"/>
              </a:spcAft>
              <a:buNone/>
            </a:pPr>
            <a:r>
              <a:rPr lang="en-US" altLang="en-US" sz="2000" dirty="0">
                <a:solidFill>
                  <a:srgbClr val="000000"/>
                </a:solidFill>
                <a:latin typeface="Tw Cen MT" pitchFamily="34" charset="0"/>
                <a:ea typeface="Tw Cen MT" pitchFamily="34" charset="0"/>
                <a:cs typeface="Tw Cen MT" pitchFamily="34" charset="0"/>
                <a:sym typeface="Tw Cen MT" pitchFamily="34" charset="0"/>
              </a:rPr>
              <a:t> </a:t>
            </a:r>
            <a:r>
              <a:rPr lang="en-US" altLang="en-US" sz="2000" dirty="0" smtClean="0">
                <a:solidFill>
                  <a:srgbClr val="000000"/>
                </a:solidFill>
                <a:latin typeface="Tw Cen MT" pitchFamily="34" charset="0"/>
                <a:ea typeface="Tw Cen MT" pitchFamily="34" charset="0"/>
                <a:cs typeface="Tw Cen MT" pitchFamily="34" charset="0"/>
                <a:sym typeface="Tw Cen MT" pitchFamily="34" charset="0"/>
              </a:rPr>
              <a:t>    </a:t>
            </a:r>
            <a:r>
              <a:rPr lang="en-US" altLang="en-US" sz="2000" b="1" u="sng" dirty="0" smtClean="0">
                <a:solidFill>
                  <a:schemeClr val="accent5">
                    <a:lumMod val="50000"/>
                  </a:schemeClr>
                </a:solidFill>
                <a:latin typeface="Tw Cen MT" pitchFamily="34" charset="0"/>
                <a:ea typeface="Tw Cen MT" pitchFamily="34" charset="0"/>
                <a:cs typeface="Tw Cen MT" pitchFamily="34" charset="0"/>
                <a:sym typeface="Tw Cen MT" pitchFamily="34" charset="0"/>
              </a:rPr>
              <a:t>2- </a:t>
            </a:r>
            <a:r>
              <a:rPr lang="en-US" altLang="en-US" sz="2000" b="1" i="1" u="sng" dirty="0" smtClean="0">
                <a:solidFill>
                  <a:schemeClr val="accent5">
                    <a:lumMod val="50000"/>
                  </a:schemeClr>
                </a:solidFill>
                <a:latin typeface="Tw Cen MT" pitchFamily="34" charset="0"/>
                <a:ea typeface="Tw Cen MT" pitchFamily="34" charset="0"/>
                <a:cs typeface="Tw Cen MT" pitchFamily="34" charset="0"/>
                <a:sym typeface="Tw Cen MT" pitchFamily="34" charset="0"/>
              </a:rPr>
              <a:t>False aneurysm </a:t>
            </a:r>
            <a:r>
              <a:rPr lang="en-US" altLang="en-US" sz="2000" b="1" u="sng" dirty="0" smtClean="0">
                <a:solidFill>
                  <a:srgbClr val="000000"/>
                </a:solidFill>
                <a:latin typeface="Tw Cen MT" pitchFamily="34" charset="0"/>
                <a:ea typeface="Tw Cen MT" pitchFamily="34" charset="0"/>
                <a:cs typeface="Tw Cen MT" pitchFamily="34" charset="0"/>
                <a:sym typeface="Tw Cen MT" pitchFamily="34" charset="0"/>
              </a:rPr>
              <a:t>: </a:t>
            </a:r>
            <a:r>
              <a:rPr lang="en-US" altLang="en-US" sz="2000" dirty="0" smtClean="0">
                <a:solidFill>
                  <a:srgbClr val="000000"/>
                </a:solidFill>
                <a:latin typeface="Tw Cen MT" pitchFamily="34" charset="0"/>
                <a:ea typeface="Tw Cen MT" pitchFamily="34" charset="0"/>
                <a:cs typeface="Tw Cen MT" pitchFamily="34" charset="0"/>
                <a:sym typeface="Tw Cen MT" pitchFamily="34" charset="0"/>
              </a:rPr>
              <a:t>having single layer of fibrous tissue, e.g. aneurysm following trauma.</a:t>
            </a:r>
          </a:p>
          <a:p>
            <a:pPr algn="l" defTabSz="457200" eaLnBrk="0" fontAlgn="base">
              <a:spcBef>
                <a:spcPct val="0"/>
              </a:spcBef>
              <a:spcAft>
                <a:spcPct val="0"/>
              </a:spcAft>
              <a:buNone/>
            </a:pPr>
            <a:endParaRPr lang="en-US" altLang="en-US" sz="2000" b="1" u="sng" dirty="0">
              <a:solidFill>
                <a:srgbClr val="000000"/>
              </a:solidFill>
              <a:latin typeface="Tw Cen MT" pitchFamily="34" charset="0"/>
              <a:ea typeface="Tw Cen MT" pitchFamily="34" charset="0"/>
              <a:cs typeface="Tw Cen MT" pitchFamily="34" charset="0"/>
              <a:sym typeface="Tw Cen MT" pitchFamily="34" charset="0"/>
            </a:endParaRPr>
          </a:p>
          <a:p>
            <a:pPr algn="l" defTabSz="457200" eaLnBrk="0" fontAlgn="base">
              <a:spcBef>
                <a:spcPct val="0"/>
              </a:spcBef>
              <a:spcAft>
                <a:spcPct val="0"/>
              </a:spcAft>
              <a:buNone/>
            </a:pPr>
            <a:r>
              <a:rPr lang="en-US" altLang="en-US" sz="2000" b="1" dirty="0" smtClean="0">
                <a:solidFill>
                  <a:srgbClr val="000000"/>
                </a:solidFill>
                <a:latin typeface="Tw Cen MT" pitchFamily="34" charset="0"/>
                <a:ea typeface="Tw Cen MT" pitchFamily="34" charset="0"/>
                <a:cs typeface="Tw Cen MT" pitchFamily="34" charset="0"/>
                <a:sym typeface="Tw Cen MT" pitchFamily="34" charset="0"/>
              </a:rPr>
              <a:t>2. According to the morphology :            3. According to the etiology :</a:t>
            </a:r>
            <a:br>
              <a:rPr lang="en-US" altLang="en-US" sz="2000" b="1" dirty="0" smtClean="0">
                <a:solidFill>
                  <a:srgbClr val="000000"/>
                </a:solidFill>
                <a:latin typeface="Tw Cen MT" pitchFamily="34" charset="0"/>
                <a:ea typeface="Tw Cen MT" pitchFamily="34" charset="0"/>
                <a:cs typeface="Tw Cen MT" pitchFamily="34" charset="0"/>
                <a:sym typeface="Tw Cen MT" pitchFamily="34" charset="0"/>
              </a:rPr>
            </a:br>
            <a:r>
              <a:rPr lang="en-US" altLang="en-US" sz="2000" b="1" dirty="0" smtClean="0">
                <a:solidFill>
                  <a:srgbClr val="000000"/>
                </a:solidFill>
                <a:latin typeface="Tw Cen MT" pitchFamily="34" charset="0"/>
                <a:ea typeface="Tw Cen MT" pitchFamily="34" charset="0"/>
                <a:cs typeface="Tw Cen MT" pitchFamily="34" charset="0"/>
                <a:sym typeface="Tw Cen MT" pitchFamily="34" charset="0"/>
              </a:rPr>
              <a:t>                                                               </a:t>
            </a:r>
          </a:p>
          <a:p>
            <a:pPr>
              <a:buNone/>
            </a:pPr>
            <a:endParaRPr lang="en-US" dirty="0"/>
          </a:p>
        </p:txBody>
      </p:sp>
      <p:pic>
        <p:nvPicPr>
          <p:cNvPr id="5" name="Content Placeholder 3"/>
          <p:cNvPicPr>
            <a:picLocks noChangeAspect="1"/>
          </p:cNvPicPr>
          <p:nvPr/>
        </p:nvPicPr>
        <p:blipFill>
          <a:blip r:embed="rId2" cstate="print"/>
          <a:srcRect/>
          <a:stretch>
            <a:fillRect/>
          </a:stretch>
        </p:blipFill>
        <p:spPr>
          <a:xfrm>
            <a:off x="509496" y="3612354"/>
            <a:ext cx="3168352" cy="3057006"/>
          </a:xfrm>
          <a:prstGeom prst="rect">
            <a:avLst/>
          </a:prstGeom>
        </p:spPr>
      </p:pic>
      <p:sp>
        <p:nvSpPr>
          <p:cNvPr id="6" name="AutoShape 3"/>
          <p:cNvSpPr>
            <a:spLocks/>
          </p:cNvSpPr>
          <p:nvPr/>
        </p:nvSpPr>
        <p:spPr bwMode="auto">
          <a:xfrm>
            <a:off x="4876800" y="3581400"/>
            <a:ext cx="4267200" cy="2836862"/>
          </a:xfrm>
          <a:prstGeom prst="roundRect">
            <a:avLst>
              <a:gd name="adj" fmla="val 15000"/>
            </a:avLst>
          </a:prstGeom>
          <a:solidFill>
            <a:srgbClr val="FFFFFF"/>
          </a:solidFill>
          <a:ln w="19050">
            <a:solidFill>
              <a:schemeClr val="accent1"/>
            </a:solidFill>
            <a:round/>
            <a:headEnd/>
            <a:tailEnd/>
          </a:ln>
          <a:effectLst>
            <a:outerShdw blurRad="63500" dist="30000" dir="5400000" algn="ctr" rotWithShape="0">
              <a:srgbClr val="000000">
                <a:alpha val="45000"/>
              </a:srgbClr>
            </a:outerShdw>
          </a:effectLst>
        </p:spPr>
        <p:txBody>
          <a:bodyPr lIns="45720" rIns="45720" anchor="ctr"/>
          <a:lstStyle>
            <a:lvl1pPr defTabSz="457200" eaLnBrk="0">
              <a:defRPr>
                <a:solidFill>
                  <a:srgbClr val="000000"/>
                </a:solidFill>
                <a:latin typeface="Tw Cen MT" charset="0"/>
                <a:ea typeface="Tw Cen MT" charset="0"/>
                <a:cs typeface="Tw Cen MT" charset="0"/>
                <a:sym typeface="Tw Cen MT" charset="0"/>
              </a:defRPr>
            </a:lvl1pPr>
            <a:lvl2pPr marL="742950" indent="-285750" defTabSz="457200" eaLnBrk="0">
              <a:defRPr>
                <a:solidFill>
                  <a:srgbClr val="000000"/>
                </a:solidFill>
                <a:latin typeface="Tw Cen MT" charset="0"/>
                <a:ea typeface="Tw Cen MT" charset="0"/>
                <a:cs typeface="Tw Cen MT" charset="0"/>
                <a:sym typeface="Tw Cen MT" charset="0"/>
              </a:defRPr>
            </a:lvl2pPr>
            <a:lvl3pPr marL="1143000" indent="-228600" defTabSz="457200" eaLnBrk="0">
              <a:defRPr>
                <a:solidFill>
                  <a:srgbClr val="000000"/>
                </a:solidFill>
                <a:latin typeface="Tw Cen MT" charset="0"/>
                <a:ea typeface="Tw Cen MT" charset="0"/>
                <a:cs typeface="Tw Cen MT" charset="0"/>
                <a:sym typeface="Tw Cen MT" charset="0"/>
              </a:defRPr>
            </a:lvl3pPr>
            <a:lvl4pPr marL="1600200" indent="-228600" defTabSz="457200" eaLnBrk="0">
              <a:defRPr>
                <a:solidFill>
                  <a:srgbClr val="000000"/>
                </a:solidFill>
                <a:latin typeface="Tw Cen MT" charset="0"/>
                <a:ea typeface="Tw Cen MT" charset="0"/>
                <a:cs typeface="Tw Cen MT" charset="0"/>
                <a:sym typeface="Tw Cen MT" charset="0"/>
              </a:defRPr>
            </a:lvl4pPr>
            <a:lvl5pPr marL="2057400" indent="-228600" defTabSz="457200" eaLnBrk="0">
              <a:defRPr>
                <a:solidFill>
                  <a:srgbClr val="000000"/>
                </a:solidFill>
                <a:latin typeface="Tw Cen MT" charset="0"/>
                <a:ea typeface="Tw Cen MT" charset="0"/>
                <a:cs typeface="Tw Cen MT" charset="0"/>
                <a:sym typeface="Tw Cen MT" charset="0"/>
              </a:defRPr>
            </a:lvl5pPr>
            <a:lvl6pPr marL="2514600" indent="-228600" defTabSz="457200" eaLnBrk="0" fontAlgn="base" hangingPunct="0">
              <a:spcBef>
                <a:spcPct val="0"/>
              </a:spcBef>
              <a:spcAft>
                <a:spcPct val="0"/>
              </a:spcAft>
              <a:defRPr>
                <a:solidFill>
                  <a:srgbClr val="000000"/>
                </a:solidFill>
                <a:latin typeface="Tw Cen MT" charset="0"/>
                <a:ea typeface="Tw Cen MT" charset="0"/>
                <a:cs typeface="Tw Cen MT" charset="0"/>
                <a:sym typeface="Tw Cen MT" charset="0"/>
              </a:defRPr>
            </a:lvl6pPr>
            <a:lvl7pPr marL="2971800" indent="-228600" defTabSz="457200" eaLnBrk="0" fontAlgn="base" hangingPunct="0">
              <a:spcBef>
                <a:spcPct val="0"/>
              </a:spcBef>
              <a:spcAft>
                <a:spcPct val="0"/>
              </a:spcAft>
              <a:defRPr>
                <a:solidFill>
                  <a:srgbClr val="000000"/>
                </a:solidFill>
                <a:latin typeface="Tw Cen MT" charset="0"/>
                <a:ea typeface="Tw Cen MT" charset="0"/>
                <a:cs typeface="Tw Cen MT" charset="0"/>
                <a:sym typeface="Tw Cen MT" charset="0"/>
              </a:defRPr>
            </a:lvl7pPr>
            <a:lvl8pPr marL="3429000" indent="-228600" defTabSz="457200" eaLnBrk="0" fontAlgn="base" hangingPunct="0">
              <a:spcBef>
                <a:spcPct val="0"/>
              </a:spcBef>
              <a:spcAft>
                <a:spcPct val="0"/>
              </a:spcAft>
              <a:defRPr>
                <a:solidFill>
                  <a:srgbClr val="000000"/>
                </a:solidFill>
                <a:latin typeface="Tw Cen MT" charset="0"/>
                <a:ea typeface="Tw Cen MT" charset="0"/>
                <a:cs typeface="Tw Cen MT" charset="0"/>
                <a:sym typeface="Tw Cen MT" charset="0"/>
              </a:defRPr>
            </a:lvl8pPr>
            <a:lvl9pPr marL="3886200" indent="-228600" defTabSz="457200" eaLnBrk="0" fontAlgn="base" hangingPunct="0">
              <a:spcBef>
                <a:spcPct val="0"/>
              </a:spcBef>
              <a:spcAft>
                <a:spcPct val="0"/>
              </a:spcAft>
              <a:defRPr>
                <a:solidFill>
                  <a:srgbClr val="000000"/>
                </a:solidFill>
                <a:latin typeface="Tw Cen MT" charset="0"/>
                <a:ea typeface="Tw Cen MT" charset="0"/>
                <a:cs typeface="Tw Cen MT" charset="0"/>
                <a:sym typeface="Tw Cen MT" charset="0"/>
              </a:defRPr>
            </a:lvl9pPr>
          </a:lstStyle>
          <a:p>
            <a:pPr algn="just" rtl="0">
              <a:defRPr/>
            </a:pPr>
            <a:r>
              <a:rPr lang="en-US" altLang="en-US" sz="2000" dirty="0" smtClean="0"/>
              <a:t>1-Atheromatous degenerative</a:t>
            </a:r>
            <a:r>
              <a:rPr lang="en-US" altLang="en-US" sz="2000" dirty="0"/>
              <a:t>.</a:t>
            </a:r>
          </a:p>
          <a:p>
            <a:pPr algn="just" rtl="0">
              <a:defRPr/>
            </a:pPr>
            <a:r>
              <a:rPr lang="en-US" altLang="en-US" sz="2000" dirty="0"/>
              <a:t>2-Inflammatory.</a:t>
            </a:r>
          </a:p>
          <a:p>
            <a:pPr algn="just" rtl="0">
              <a:defRPr/>
            </a:pPr>
            <a:r>
              <a:rPr lang="en-US" altLang="en-US" sz="2000" dirty="0"/>
              <a:t>3- Idiopathic.</a:t>
            </a:r>
          </a:p>
          <a:p>
            <a:pPr algn="just" rtl="0">
              <a:defRPr/>
            </a:pPr>
            <a:r>
              <a:rPr lang="en-US" altLang="en-US" sz="2000" dirty="0"/>
              <a:t>4- Traumatic.</a:t>
            </a:r>
          </a:p>
          <a:p>
            <a:pPr algn="just" rtl="0">
              <a:defRPr/>
            </a:pPr>
            <a:r>
              <a:rPr lang="en-GB" altLang="en-US" sz="2000" dirty="0"/>
              <a:t>5- syphilitic</a:t>
            </a:r>
          </a:p>
          <a:p>
            <a:pPr algn="just" rtl="0">
              <a:defRPr/>
            </a:pPr>
            <a:r>
              <a:rPr lang="en-US" altLang="en-US" sz="2000" b="1" u="sng" dirty="0" smtClean="0"/>
              <a:t> </a:t>
            </a:r>
            <a:endParaRPr lang="en-US" altLang="en-US" sz="2000" b="1" u="sng" dirty="0"/>
          </a:p>
        </p:txBody>
      </p:sp>
    </p:spTree>
    <p:extLst>
      <p:ext uri="{BB962C8B-B14F-4D97-AF65-F5344CB8AC3E}">
        <p14:creationId xmlns:p14="http://schemas.microsoft.com/office/powerpoint/2010/main" val="3320907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5" descr="C:\Users\besho\Downloads\aneurysm1332361580793.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8217" y="1844824"/>
            <a:ext cx="8083550" cy="4829944"/>
          </a:xfrm>
          <a:noFill/>
        </p:spPr>
      </p:pic>
      <p:sp>
        <p:nvSpPr>
          <p:cNvPr id="2" name="TextBox 1"/>
          <p:cNvSpPr txBox="1"/>
          <p:nvPr/>
        </p:nvSpPr>
        <p:spPr>
          <a:xfrm>
            <a:off x="683568" y="404664"/>
            <a:ext cx="7632848" cy="1477328"/>
          </a:xfrm>
          <a:prstGeom prst="rect">
            <a:avLst/>
          </a:prstGeom>
          <a:noFill/>
        </p:spPr>
        <p:txBody>
          <a:bodyPr wrap="square" rtlCol="0">
            <a:spAutoFit/>
          </a:bodyPr>
          <a:lstStyle/>
          <a:p>
            <a:pPr algn="l" rtl="0"/>
            <a:r>
              <a:rPr lang="en-US" dirty="0">
                <a:solidFill>
                  <a:prstClr val="black"/>
                </a:solidFill>
              </a:rPr>
              <a:t>*Aneurysms occur </a:t>
            </a:r>
            <a:r>
              <a:rPr lang="en-US" dirty="0">
                <a:solidFill>
                  <a:srgbClr val="FF0000"/>
                </a:solidFill>
              </a:rPr>
              <a:t>all over the body </a:t>
            </a:r>
            <a:r>
              <a:rPr lang="en-US" dirty="0">
                <a:solidFill>
                  <a:prstClr val="black"/>
                </a:solidFill>
              </a:rPr>
              <a:t>in major vessels, including the aorta, and the iliac, femoral, popliteal, subclavian, axillary and carotid arteries. They may also occur in cerebral, mesenteric, splenic and renal arteries and their branches. </a:t>
            </a:r>
          </a:p>
          <a:p>
            <a:pPr algn="l" rtl="0"/>
            <a:r>
              <a:rPr lang="en-US" dirty="0">
                <a:solidFill>
                  <a:prstClr val="black"/>
                </a:solidFill>
              </a:rPr>
              <a:t>*The majority are </a:t>
            </a:r>
            <a:r>
              <a:rPr lang="en-US" dirty="0">
                <a:solidFill>
                  <a:srgbClr val="FF0000"/>
                </a:solidFill>
              </a:rPr>
              <a:t>true fusiform atherosclerotic aneurysm</a:t>
            </a:r>
          </a:p>
        </p:txBody>
      </p:sp>
    </p:spTree>
    <p:extLst>
      <p:ext uri="{BB962C8B-B14F-4D97-AF65-F5344CB8AC3E}">
        <p14:creationId xmlns:p14="http://schemas.microsoft.com/office/powerpoint/2010/main" val="610850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a:xfrm>
            <a:off x="800100" y="0"/>
            <a:ext cx="7543800" cy="1371600"/>
          </a:xfrm>
        </p:spPr>
        <p:txBody>
          <a:bodyPr/>
          <a:lstStyle/>
          <a:p>
            <a:pPr algn="ctr"/>
            <a:r>
              <a:rPr b="1" i="1" u="sng"/>
              <a:t>Abdominal Aortic Aneurysm</a:t>
            </a:r>
          </a:p>
        </p:txBody>
      </p:sp>
      <p:sp>
        <p:nvSpPr>
          <p:cNvPr id="3074" name="TextBox 4"/>
          <p:cNvSpPr txBox="1">
            <a:spLocks noChangeArrowheads="1"/>
          </p:cNvSpPr>
          <p:nvPr/>
        </p:nvSpPr>
        <p:spPr bwMode="auto">
          <a:xfrm>
            <a:off x="0" y="1225689"/>
            <a:ext cx="8827294" cy="5632311"/>
          </a:xfrm>
          <a:prstGeom prst="rect">
            <a:avLst/>
          </a:prstGeom>
          <a:noFill/>
          <a:ln w="9525">
            <a:noFill/>
            <a:miter lim="800000"/>
            <a:headEnd/>
            <a:tailEnd/>
          </a:ln>
        </p:spPr>
        <p:txBody>
          <a:bodyPr>
            <a:spAutoFit/>
          </a:bodyPr>
          <a:lstStyle/>
          <a:p>
            <a:pPr marL="285750" indent="-285750" algn="l" rtl="0" fontAlgn="base">
              <a:spcBef>
                <a:spcPct val="0"/>
              </a:spcBef>
              <a:spcAft>
                <a:spcPct val="0"/>
              </a:spcAft>
              <a:buFont typeface="Arial" pitchFamily="34" charset="0"/>
              <a:buChar char="•"/>
            </a:pPr>
            <a:r>
              <a:rPr lang="en-US" sz="2400" u="sng" dirty="0">
                <a:solidFill>
                  <a:prstClr val="black"/>
                </a:solidFill>
              </a:rPr>
              <a:t>Normal </a:t>
            </a:r>
            <a:r>
              <a:rPr lang="en-US" sz="2400" dirty="0">
                <a:solidFill>
                  <a:prstClr val="black"/>
                </a:solidFill>
              </a:rPr>
              <a:t>- </a:t>
            </a:r>
            <a:r>
              <a:rPr lang="en-US" sz="2400" dirty="0" smtClean="0">
                <a:solidFill>
                  <a:prstClr val="black"/>
                </a:solidFill>
              </a:rPr>
              <a:t>  Aorta 1.4 -2.5cm </a:t>
            </a:r>
            <a:r>
              <a:rPr lang="en-US" sz="2400" dirty="0">
                <a:solidFill>
                  <a:prstClr val="black"/>
                </a:solidFill>
              </a:rPr>
              <a:t>&amp; iliac 0.6-1.2cm</a:t>
            </a:r>
          </a:p>
          <a:p>
            <a:pPr marL="285750" indent="-285750" algn="l" rtl="0" fontAlgn="base">
              <a:spcBef>
                <a:spcPct val="0"/>
              </a:spcBef>
              <a:spcAft>
                <a:spcPct val="0"/>
              </a:spcAft>
              <a:buFont typeface="Arial" pitchFamily="34" charset="0"/>
              <a:buChar char="•"/>
            </a:pPr>
            <a:r>
              <a:rPr lang="en-US" sz="2400" u="sng" dirty="0">
                <a:solidFill>
                  <a:prstClr val="black"/>
                </a:solidFill>
              </a:rPr>
              <a:t>Aneurysm </a:t>
            </a:r>
            <a:r>
              <a:rPr lang="en-US" sz="2400" dirty="0">
                <a:solidFill>
                  <a:prstClr val="black"/>
                </a:solidFill>
              </a:rPr>
              <a:t>- Aorta &gt;3cm &amp; iliac &gt; 2cm</a:t>
            </a:r>
          </a:p>
          <a:p>
            <a:pPr marL="285750" indent="-285750" algn="l" rtl="0" fontAlgn="base">
              <a:spcBef>
                <a:spcPct val="0"/>
              </a:spcBef>
              <a:spcAft>
                <a:spcPct val="0"/>
              </a:spcAft>
              <a:buFont typeface="Arial" pitchFamily="34" charset="0"/>
              <a:buChar char="•"/>
            </a:pPr>
            <a:endParaRPr lang="en-US" sz="2400" dirty="0" smtClean="0">
              <a:solidFill>
                <a:prstClr val="black"/>
              </a:solidFill>
            </a:endParaRPr>
          </a:p>
          <a:p>
            <a:pPr marL="285750" indent="-285750" algn="l" rtl="0" fontAlgn="base">
              <a:spcBef>
                <a:spcPct val="0"/>
              </a:spcBef>
              <a:spcAft>
                <a:spcPct val="0"/>
              </a:spcAft>
              <a:buFont typeface="Arial" pitchFamily="34" charset="0"/>
              <a:buChar char="•"/>
            </a:pPr>
            <a:r>
              <a:rPr lang="en-US" sz="2400" dirty="0" smtClean="0">
                <a:solidFill>
                  <a:prstClr val="black"/>
                </a:solidFill>
              </a:rPr>
              <a:t>Abnormal </a:t>
            </a:r>
            <a:r>
              <a:rPr lang="en-US" sz="2400" dirty="0">
                <a:solidFill>
                  <a:prstClr val="black"/>
                </a:solidFill>
              </a:rPr>
              <a:t>dilatation of abdominal aorta </a:t>
            </a:r>
            <a:r>
              <a:rPr lang="en-US" sz="2400" b="1" dirty="0">
                <a:solidFill>
                  <a:srgbClr val="FF0000"/>
                </a:solidFill>
              </a:rPr>
              <a:t>more than 3 cm</a:t>
            </a:r>
            <a:r>
              <a:rPr lang="en-US" sz="2400" dirty="0">
                <a:solidFill>
                  <a:srgbClr val="FF0000"/>
                </a:solidFill>
              </a:rPr>
              <a:t> </a:t>
            </a:r>
            <a:r>
              <a:rPr lang="en-US" sz="2400" dirty="0">
                <a:solidFill>
                  <a:prstClr val="black"/>
                </a:solidFill>
              </a:rPr>
              <a:t>in diameter, involving of the three layers. </a:t>
            </a:r>
            <a:endParaRPr lang="en-US" sz="2400" dirty="0" smtClean="0">
              <a:solidFill>
                <a:prstClr val="black"/>
              </a:solidFill>
            </a:endParaRPr>
          </a:p>
          <a:p>
            <a:pPr marL="285750" indent="-285750" algn="l" rtl="0" fontAlgn="base">
              <a:spcBef>
                <a:spcPct val="0"/>
              </a:spcBef>
              <a:spcAft>
                <a:spcPct val="0"/>
              </a:spcAft>
              <a:buFont typeface="Arial" pitchFamily="34" charset="0"/>
              <a:buChar char="•"/>
            </a:pPr>
            <a:endParaRPr lang="en-US" sz="2400" dirty="0">
              <a:solidFill>
                <a:prstClr val="black"/>
              </a:solidFill>
            </a:endParaRPr>
          </a:p>
          <a:p>
            <a:pPr marL="285750" indent="-285750" algn="l" rtl="0" fontAlgn="base">
              <a:spcBef>
                <a:spcPct val="0"/>
              </a:spcBef>
              <a:spcAft>
                <a:spcPct val="0"/>
              </a:spcAft>
              <a:buFont typeface="Arial" pitchFamily="34" charset="0"/>
              <a:buChar char="•"/>
            </a:pPr>
            <a:r>
              <a:rPr lang="en-US" sz="2400" dirty="0" smtClean="0">
                <a:solidFill>
                  <a:prstClr val="black"/>
                </a:solidFill>
              </a:rPr>
              <a:t>Most </a:t>
            </a:r>
            <a:r>
              <a:rPr lang="en-US" sz="2400" dirty="0">
                <a:solidFill>
                  <a:prstClr val="black"/>
                </a:solidFill>
              </a:rPr>
              <a:t>common type of large vessel aneurysm</a:t>
            </a:r>
            <a:r>
              <a:rPr lang="en-US" sz="2400" dirty="0" smtClean="0">
                <a:solidFill>
                  <a:prstClr val="black"/>
                </a:solidFill>
              </a:rPr>
              <a:t>.</a:t>
            </a:r>
          </a:p>
          <a:p>
            <a:pPr marL="285750" indent="-285750" algn="l" rtl="0" fontAlgn="base">
              <a:spcBef>
                <a:spcPct val="0"/>
              </a:spcBef>
              <a:spcAft>
                <a:spcPct val="0"/>
              </a:spcAft>
              <a:buFont typeface="Arial" pitchFamily="34" charset="0"/>
              <a:buChar char="•"/>
            </a:pPr>
            <a:endParaRPr lang="en-US" sz="2400" dirty="0">
              <a:solidFill>
                <a:prstClr val="black"/>
              </a:solidFill>
            </a:endParaRPr>
          </a:p>
          <a:p>
            <a:pPr marL="285750" indent="-285750" algn="l" rtl="0" fontAlgn="base">
              <a:spcBef>
                <a:spcPct val="0"/>
              </a:spcBef>
              <a:spcAft>
                <a:spcPct val="0"/>
              </a:spcAft>
              <a:buFont typeface="Arial" pitchFamily="34" charset="0"/>
              <a:buChar char="•"/>
            </a:pPr>
            <a:r>
              <a:rPr lang="en-US" sz="2400" dirty="0" smtClean="0">
                <a:solidFill>
                  <a:prstClr val="black"/>
                </a:solidFill>
              </a:rPr>
              <a:t>Mostly </a:t>
            </a:r>
            <a:r>
              <a:rPr lang="en-US" sz="2400" dirty="0">
                <a:solidFill>
                  <a:prstClr val="black"/>
                </a:solidFill>
              </a:rPr>
              <a:t>at</a:t>
            </a:r>
            <a:r>
              <a:rPr lang="en-US" sz="2400" b="1" dirty="0">
                <a:solidFill>
                  <a:prstClr val="black"/>
                </a:solidFill>
              </a:rPr>
              <a:t> </a:t>
            </a:r>
            <a:r>
              <a:rPr lang="en-US" sz="2400" b="1" dirty="0">
                <a:solidFill>
                  <a:srgbClr val="FF0000"/>
                </a:solidFill>
              </a:rPr>
              <a:t>infra-renal</a:t>
            </a:r>
            <a:r>
              <a:rPr lang="en-US" sz="2400" b="1" dirty="0">
                <a:solidFill>
                  <a:prstClr val="black"/>
                </a:solidFill>
              </a:rPr>
              <a:t> </a:t>
            </a:r>
            <a:r>
              <a:rPr lang="en-US" sz="2400" dirty="0">
                <a:solidFill>
                  <a:prstClr val="black"/>
                </a:solidFill>
              </a:rPr>
              <a:t>region.</a:t>
            </a:r>
          </a:p>
          <a:p>
            <a:pPr marL="285750" indent="-285750" algn="l" rtl="0" fontAlgn="base">
              <a:spcBef>
                <a:spcPct val="0"/>
              </a:spcBef>
              <a:spcAft>
                <a:spcPct val="0"/>
              </a:spcAft>
              <a:buFont typeface="Arial" pitchFamily="34" charset="0"/>
              <a:buChar char="•"/>
            </a:pPr>
            <a:endParaRPr lang="en-US" sz="2400" dirty="0" smtClean="0">
              <a:solidFill>
                <a:prstClr val="black"/>
              </a:solidFill>
            </a:endParaRPr>
          </a:p>
          <a:p>
            <a:pPr marL="285750" indent="-285750" algn="l" rtl="0" fontAlgn="base">
              <a:spcBef>
                <a:spcPct val="0"/>
              </a:spcBef>
              <a:spcAft>
                <a:spcPct val="0"/>
              </a:spcAft>
              <a:buFont typeface="Arial" pitchFamily="34" charset="0"/>
              <a:buChar char="•"/>
            </a:pPr>
            <a:r>
              <a:rPr lang="en-US" sz="2400" dirty="0" smtClean="0">
                <a:solidFill>
                  <a:prstClr val="black"/>
                </a:solidFill>
              </a:rPr>
              <a:t>Occur </a:t>
            </a:r>
            <a:r>
              <a:rPr lang="en-US" sz="2400" dirty="0">
                <a:solidFill>
                  <a:prstClr val="black"/>
                </a:solidFill>
              </a:rPr>
              <a:t>in 3-9% of people above 50 YO</a:t>
            </a:r>
            <a:r>
              <a:rPr lang="en-US" sz="2400" dirty="0" smtClean="0">
                <a:solidFill>
                  <a:prstClr val="black"/>
                </a:solidFill>
              </a:rPr>
              <a:t>.</a:t>
            </a:r>
          </a:p>
          <a:p>
            <a:pPr marL="285750" indent="-285750" algn="l" rtl="0" fontAlgn="base">
              <a:spcBef>
                <a:spcPct val="0"/>
              </a:spcBef>
              <a:spcAft>
                <a:spcPct val="0"/>
              </a:spcAft>
              <a:buFont typeface="Arial" pitchFamily="34" charset="0"/>
              <a:buChar char="•"/>
            </a:pPr>
            <a:endParaRPr lang="en-US" sz="2400" dirty="0">
              <a:solidFill>
                <a:prstClr val="black"/>
              </a:solidFill>
            </a:endParaRPr>
          </a:p>
          <a:p>
            <a:pPr marL="285750" indent="-285750" algn="l" rtl="0" fontAlgn="base">
              <a:spcBef>
                <a:spcPct val="0"/>
              </a:spcBef>
              <a:spcAft>
                <a:spcPct val="0"/>
              </a:spcAft>
              <a:buFont typeface="Arial" pitchFamily="34" charset="0"/>
              <a:buChar char="•"/>
            </a:pPr>
            <a:r>
              <a:rPr lang="en-US" sz="2400" dirty="0" smtClean="0">
                <a:solidFill>
                  <a:prstClr val="black"/>
                </a:solidFill>
              </a:rPr>
              <a:t>90</a:t>
            </a:r>
            <a:r>
              <a:rPr lang="en-US" sz="2400" dirty="0">
                <a:solidFill>
                  <a:prstClr val="black"/>
                </a:solidFill>
              </a:rPr>
              <a:t>% are </a:t>
            </a:r>
            <a:r>
              <a:rPr lang="en-US" sz="2400" b="1" dirty="0">
                <a:solidFill>
                  <a:srgbClr val="FF0000"/>
                </a:solidFill>
              </a:rPr>
              <a:t>atheromatous degenerative</a:t>
            </a:r>
            <a:r>
              <a:rPr lang="en-US" sz="2400" dirty="0">
                <a:solidFill>
                  <a:srgbClr val="FF0000"/>
                </a:solidFill>
              </a:rPr>
              <a:t> </a:t>
            </a:r>
            <a:r>
              <a:rPr lang="en-US" sz="2400" dirty="0">
                <a:solidFill>
                  <a:prstClr val="black"/>
                </a:solidFill>
              </a:rPr>
              <a:t>in origin</a:t>
            </a:r>
            <a:r>
              <a:rPr lang="en-US" sz="2400" dirty="0" smtClean="0">
                <a:solidFill>
                  <a:prstClr val="black"/>
                </a:solidFill>
              </a:rPr>
              <a:t>.</a:t>
            </a:r>
          </a:p>
          <a:p>
            <a:pPr marL="285750" indent="-285750" algn="l" rtl="0" fontAlgn="base">
              <a:spcBef>
                <a:spcPct val="0"/>
              </a:spcBef>
              <a:spcAft>
                <a:spcPct val="0"/>
              </a:spcAft>
              <a:buFont typeface="Arial" pitchFamily="34" charset="0"/>
              <a:buChar char="•"/>
            </a:pPr>
            <a:endParaRPr lang="en-US" sz="2400" dirty="0">
              <a:solidFill>
                <a:prstClr val="black"/>
              </a:solidFill>
            </a:endParaRPr>
          </a:p>
          <a:p>
            <a:pPr marL="285750" indent="-285750" algn="l" rtl="0" fontAlgn="base">
              <a:spcBef>
                <a:spcPct val="0"/>
              </a:spcBef>
              <a:spcAft>
                <a:spcPct val="0"/>
              </a:spcAft>
              <a:buFont typeface="Arial" pitchFamily="34" charset="0"/>
              <a:buChar char="•"/>
            </a:pPr>
            <a:r>
              <a:rPr lang="en-US" sz="2400" dirty="0" smtClean="0">
                <a:solidFill>
                  <a:prstClr val="black"/>
                </a:solidFill>
              </a:rPr>
              <a:t>14</a:t>
            </a:r>
            <a:r>
              <a:rPr lang="en-US" sz="2400" dirty="0">
                <a:solidFill>
                  <a:prstClr val="black"/>
                </a:solidFill>
              </a:rPr>
              <a:t>% associated with peripheral aneurysms in femoral or </a:t>
            </a:r>
            <a:r>
              <a:rPr lang="en-US" sz="2400" dirty="0" err="1">
                <a:solidFill>
                  <a:prstClr val="black"/>
                </a:solidFill>
              </a:rPr>
              <a:t>popliteal</a:t>
            </a:r>
            <a:r>
              <a:rPr lang="en-US" sz="2000" dirty="0">
                <a:solidFill>
                  <a:prstClr val="black"/>
                </a:solidFill>
              </a:rPr>
              <a:t>.</a:t>
            </a:r>
          </a:p>
        </p:txBody>
      </p:sp>
    </p:spTree>
    <p:extLst>
      <p:ext uri="{BB962C8B-B14F-4D97-AF65-F5344CB8AC3E}">
        <p14:creationId xmlns:p14="http://schemas.microsoft.com/office/powerpoint/2010/main" val="2921328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Crawford’s Classification </a:t>
            </a:r>
            <a:endParaRPr lang="en-US" dirty="0"/>
          </a:p>
        </p:txBody>
      </p:sp>
      <p:pic>
        <p:nvPicPr>
          <p:cNvPr id="4" name="Content Placeholder 3" descr="crawfords classification.png"/>
          <p:cNvPicPr>
            <a:picLocks noGrp="1" noChangeAspect="1"/>
          </p:cNvPicPr>
          <p:nvPr>
            <p:ph idx="1"/>
          </p:nvPr>
        </p:nvPicPr>
        <p:blipFill>
          <a:blip r:embed="rId2" cstate="print"/>
          <a:stretch>
            <a:fillRect/>
          </a:stretch>
        </p:blipFill>
        <p:spPr>
          <a:xfrm>
            <a:off x="39098" y="1828800"/>
            <a:ext cx="9104902" cy="3581400"/>
          </a:xfrm>
        </p:spPr>
      </p:pic>
      <p:sp>
        <p:nvSpPr>
          <p:cNvPr id="5" name="Oval 4"/>
          <p:cNvSpPr/>
          <p:nvPr/>
        </p:nvSpPr>
        <p:spPr>
          <a:xfrm>
            <a:off x="7162800" y="5638800"/>
            <a:ext cx="18288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dirty="0" smtClean="0">
                <a:solidFill>
                  <a:prstClr val="black"/>
                </a:solidFill>
                <a:latin typeface="Algerian" pitchFamily="82" charset="0"/>
              </a:rPr>
              <a:t>Most Common</a:t>
            </a:r>
            <a:endParaRPr lang="en-US" dirty="0">
              <a:solidFill>
                <a:prstClr val="black"/>
              </a:solidFill>
              <a:latin typeface="Algerian" pitchFamily="82" charset="0"/>
            </a:endParaRPr>
          </a:p>
        </p:txBody>
      </p:sp>
    </p:spTree>
    <p:extLst>
      <p:ext uri="{BB962C8B-B14F-4D97-AF65-F5344CB8AC3E}">
        <p14:creationId xmlns:p14="http://schemas.microsoft.com/office/powerpoint/2010/main" val="2287430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lgn="l"/>
            <a:r>
              <a:rPr lang="en-US" b="1" i="1" u="sng" dirty="0">
                <a:solidFill>
                  <a:srgbClr val="FF0000"/>
                </a:solidFill>
              </a:rPr>
              <a:t>R</a:t>
            </a:r>
            <a:r>
              <a:rPr b="1" i="1" u="sng" dirty="0" smtClean="0">
                <a:solidFill>
                  <a:srgbClr val="FF0000"/>
                </a:solidFill>
              </a:rPr>
              <a:t>isk </a:t>
            </a:r>
            <a:r>
              <a:rPr b="1" i="1" u="sng" dirty="0">
                <a:solidFill>
                  <a:srgbClr val="FF0000"/>
                </a:solidFill>
              </a:rPr>
              <a:t>factors:</a:t>
            </a:r>
          </a:p>
        </p:txBody>
      </p:sp>
      <p:graphicFrame>
        <p:nvGraphicFramePr>
          <p:cNvPr id="4" name="Content Placeholder 3"/>
          <p:cNvGraphicFramePr>
            <a:graphicFrameLocks noGrp="1"/>
          </p:cNvGraphicFramePr>
          <p:nvPr>
            <p:ph idx="1"/>
          </p:nvPr>
        </p:nvGraphicFramePr>
        <p:xfrm>
          <a:off x="304800" y="1371601"/>
          <a:ext cx="8039100" cy="4676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5914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AA.jfif"/>
          <p:cNvPicPr>
            <a:picLocks noGrp="1" noChangeAspect="1"/>
          </p:cNvPicPr>
          <p:nvPr>
            <p:ph idx="1"/>
          </p:nvPr>
        </p:nvPicPr>
        <p:blipFill>
          <a:blip r:embed="rId2" cstate="print"/>
          <a:stretch>
            <a:fillRect/>
          </a:stretch>
        </p:blipFill>
        <p:spPr>
          <a:xfrm>
            <a:off x="0" y="1577181"/>
            <a:ext cx="9144000" cy="5280819"/>
          </a:xfrm>
        </p:spPr>
      </p:pic>
    </p:spTree>
    <p:extLst>
      <p:ext uri="{BB962C8B-B14F-4D97-AF65-F5344CB8AC3E}">
        <p14:creationId xmlns:p14="http://schemas.microsoft.com/office/powerpoint/2010/main" val="1145415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dirty="0" smtClean="0">
                <a:solidFill>
                  <a:srgbClr val="7030A0"/>
                </a:solidFill>
              </a:rPr>
              <a:t>Clinical Manifestation </a:t>
            </a:r>
            <a:endParaRPr lang="en-US" sz="4800" dirty="0">
              <a:solidFill>
                <a:srgbClr val="7030A0"/>
              </a:solidFill>
            </a:endParaRPr>
          </a:p>
        </p:txBody>
      </p:sp>
      <p:sp>
        <p:nvSpPr>
          <p:cNvPr id="3" name="Content Placeholder 2"/>
          <p:cNvSpPr>
            <a:spLocks noGrp="1"/>
          </p:cNvSpPr>
          <p:nvPr>
            <p:ph idx="1"/>
          </p:nvPr>
        </p:nvSpPr>
        <p:spPr>
          <a:xfrm>
            <a:off x="228600" y="1447800"/>
            <a:ext cx="8686800" cy="5181600"/>
          </a:xfrm>
        </p:spPr>
        <p:txBody>
          <a:bodyPr>
            <a:normAutofit/>
          </a:bodyPr>
          <a:lstStyle/>
          <a:p>
            <a:pPr>
              <a:buNone/>
            </a:pPr>
            <a:r>
              <a:rPr lang="en-US" dirty="0" smtClean="0"/>
              <a:t>Most AAAs are </a:t>
            </a:r>
            <a:r>
              <a:rPr lang="en-US" b="1" dirty="0" smtClean="0">
                <a:solidFill>
                  <a:srgbClr val="FF0000"/>
                </a:solidFill>
              </a:rPr>
              <a:t>asymptomatic </a:t>
            </a:r>
          </a:p>
          <a:p>
            <a:pPr>
              <a:buNone/>
            </a:pPr>
            <a:r>
              <a:rPr lang="en-US" dirty="0" smtClean="0"/>
              <a:t>Patients may describe a </a:t>
            </a:r>
            <a:r>
              <a:rPr lang="en-US" u="sng" dirty="0" smtClean="0"/>
              <a:t>pulse</a:t>
            </a:r>
            <a:r>
              <a:rPr lang="en-US" dirty="0" smtClean="0"/>
              <a:t> in their abdomen or may </a:t>
            </a:r>
            <a:r>
              <a:rPr lang="en-US" u="sng" dirty="0" smtClean="0"/>
              <a:t>palpate a </a:t>
            </a:r>
            <a:r>
              <a:rPr lang="en-US" u="sng" dirty="0" err="1" smtClean="0"/>
              <a:t>pulsatile</a:t>
            </a:r>
            <a:r>
              <a:rPr lang="en-US" u="sng" dirty="0" smtClean="0"/>
              <a:t> mass</a:t>
            </a:r>
            <a:r>
              <a:rPr lang="en-US" dirty="0" smtClean="0"/>
              <a:t>.</a:t>
            </a:r>
          </a:p>
          <a:p>
            <a:pPr>
              <a:buNone/>
            </a:pPr>
            <a:endParaRPr lang="en-US" dirty="0" smtClean="0"/>
          </a:p>
          <a:p>
            <a:pPr>
              <a:buNone/>
            </a:pPr>
            <a:r>
              <a:rPr lang="en-US" dirty="0" smtClean="0"/>
              <a:t>Classic presentation “ Triad “ of </a:t>
            </a:r>
            <a:r>
              <a:rPr lang="en-US" b="1" u="sng" dirty="0"/>
              <a:t>R</a:t>
            </a:r>
            <a:r>
              <a:rPr lang="en-US" b="1" u="sng" dirty="0" smtClean="0"/>
              <a:t>uptured AAA</a:t>
            </a:r>
            <a:r>
              <a:rPr lang="en-US" dirty="0" smtClean="0"/>
              <a:t> :</a:t>
            </a:r>
            <a:br>
              <a:rPr lang="en-US" dirty="0" smtClean="0"/>
            </a:br>
            <a:r>
              <a:rPr lang="en-US" b="1" dirty="0" smtClean="0">
                <a:ln w="18000">
                  <a:solidFill>
                    <a:schemeClr val="tx1"/>
                  </a:solidFill>
                  <a:prstDash val="solid"/>
                  <a:miter lim="800000"/>
                </a:ln>
                <a:solidFill>
                  <a:schemeClr val="tx2"/>
                </a:solidFill>
              </a:rPr>
              <a:t>1. Abdominal or back pain.</a:t>
            </a:r>
            <a:br>
              <a:rPr lang="en-US" b="1" dirty="0" smtClean="0">
                <a:ln w="18000">
                  <a:solidFill>
                    <a:schemeClr val="tx1"/>
                  </a:solidFill>
                  <a:prstDash val="solid"/>
                  <a:miter lim="800000"/>
                </a:ln>
                <a:solidFill>
                  <a:schemeClr val="tx2"/>
                </a:solidFill>
              </a:rPr>
            </a:br>
            <a:r>
              <a:rPr lang="en-US" b="1" dirty="0" smtClean="0">
                <a:ln w="18000">
                  <a:solidFill>
                    <a:schemeClr val="tx1"/>
                  </a:solidFill>
                  <a:prstDash val="solid"/>
                  <a:miter lim="800000"/>
                </a:ln>
                <a:solidFill>
                  <a:schemeClr val="tx2"/>
                </a:solidFill>
              </a:rPr>
              <a:t>2. Hypotension and shock. </a:t>
            </a:r>
            <a:br>
              <a:rPr lang="en-US" b="1" dirty="0" smtClean="0">
                <a:ln w="18000">
                  <a:solidFill>
                    <a:schemeClr val="tx1"/>
                  </a:solidFill>
                  <a:prstDash val="solid"/>
                  <a:miter lim="800000"/>
                </a:ln>
                <a:solidFill>
                  <a:schemeClr val="tx2"/>
                </a:solidFill>
              </a:rPr>
            </a:br>
            <a:r>
              <a:rPr lang="en-US" b="1" dirty="0" smtClean="0">
                <a:ln w="18000">
                  <a:solidFill>
                    <a:schemeClr val="tx1"/>
                  </a:solidFill>
                  <a:prstDash val="solid"/>
                  <a:miter lim="800000"/>
                </a:ln>
                <a:solidFill>
                  <a:schemeClr val="tx2"/>
                </a:solidFill>
              </a:rPr>
              <a:t>3. </a:t>
            </a:r>
            <a:r>
              <a:rPr lang="en-US" b="1" dirty="0" err="1" smtClean="0">
                <a:ln w="18000">
                  <a:solidFill>
                    <a:schemeClr val="tx1"/>
                  </a:solidFill>
                  <a:prstDash val="solid"/>
                  <a:miter lim="800000"/>
                </a:ln>
                <a:solidFill>
                  <a:schemeClr val="tx2"/>
                </a:solidFill>
              </a:rPr>
              <a:t>Pulsatile</a:t>
            </a:r>
            <a:r>
              <a:rPr lang="en-US" b="1" dirty="0" smtClean="0">
                <a:ln w="18000">
                  <a:solidFill>
                    <a:schemeClr val="tx1"/>
                  </a:solidFill>
                  <a:prstDash val="solid"/>
                  <a:miter lim="800000"/>
                </a:ln>
                <a:solidFill>
                  <a:schemeClr val="tx2"/>
                </a:solidFill>
              </a:rPr>
              <a:t> </a:t>
            </a:r>
            <a:r>
              <a:rPr lang="en-US" b="1" dirty="0">
                <a:ln w="18000">
                  <a:solidFill>
                    <a:schemeClr val="tx1"/>
                  </a:solidFill>
                  <a:prstDash val="solid"/>
                  <a:miter lim="800000"/>
                </a:ln>
                <a:solidFill>
                  <a:schemeClr val="tx2"/>
                </a:solidFill>
              </a:rPr>
              <a:t>a</a:t>
            </a:r>
            <a:r>
              <a:rPr lang="en-US" b="1" dirty="0" smtClean="0">
                <a:ln w="18000">
                  <a:solidFill>
                    <a:schemeClr val="tx1"/>
                  </a:solidFill>
                  <a:prstDash val="solid"/>
                  <a:miter lim="800000"/>
                </a:ln>
                <a:solidFill>
                  <a:schemeClr val="tx2"/>
                </a:solidFill>
              </a:rPr>
              <a:t>bdominal mass.</a:t>
            </a:r>
            <a:endParaRPr lang="en-US" dirty="0">
              <a:ln w="18000">
                <a:solidFill>
                  <a:schemeClr val="tx1"/>
                </a:solidFill>
                <a:prstDash val="solid"/>
                <a:miter lim="800000"/>
              </a:ln>
              <a:solidFill>
                <a:schemeClr val="tx2"/>
              </a:solidFill>
            </a:endParaRPr>
          </a:p>
          <a:p>
            <a:pPr>
              <a:buNone/>
            </a:pPr>
            <a:r>
              <a:rPr lang="en-US" dirty="0" smtClean="0"/>
              <a:t>* Less than 1/3 of the patients will have the triad.</a:t>
            </a:r>
            <a:endParaRPr lang="en-US" dirty="0"/>
          </a:p>
        </p:txBody>
      </p:sp>
    </p:spTree>
    <p:extLst>
      <p:ext uri="{BB962C8B-B14F-4D97-AF65-F5344CB8AC3E}">
        <p14:creationId xmlns:p14="http://schemas.microsoft.com/office/powerpoint/2010/main" val="1489501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dirty="0" smtClean="0">
                <a:solidFill>
                  <a:srgbClr val="7030A0"/>
                </a:solidFill>
              </a:rPr>
              <a:t>Clinical Manifestation</a:t>
            </a:r>
            <a:endParaRPr lang="en-US" sz="4800" dirty="0">
              <a:solidFill>
                <a:srgbClr val="7030A0"/>
              </a:solidFill>
            </a:endParaRPr>
          </a:p>
        </p:txBody>
      </p:sp>
      <p:sp>
        <p:nvSpPr>
          <p:cNvPr id="3" name="Content Placeholder 2"/>
          <p:cNvSpPr>
            <a:spLocks noGrp="1"/>
          </p:cNvSpPr>
          <p:nvPr>
            <p:ph idx="1"/>
          </p:nvPr>
        </p:nvSpPr>
        <p:spPr/>
        <p:txBody>
          <a:bodyPr>
            <a:normAutofit/>
          </a:bodyPr>
          <a:lstStyle/>
          <a:p>
            <a:pPr>
              <a:buNone/>
            </a:pPr>
            <a:r>
              <a:rPr lang="en-US" dirty="0" smtClean="0"/>
              <a:t>*Fever                    Inflammatory aneurysm.</a:t>
            </a:r>
          </a:p>
          <a:p>
            <a:pPr>
              <a:buNone/>
            </a:pPr>
            <a:endParaRPr lang="en-US" dirty="0"/>
          </a:p>
          <a:p>
            <a:pPr>
              <a:buNone/>
            </a:pPr>
            <a:r>
              <a:rPr lang="en-US" dirty="0" smtClean="0"/>
              <a:t>*GI bleeding                  </a:t>
            </a:r>
            <a:r>
              <a:rPr lang="en-US" dirty="0" err="1" smtClean="0"/>
              <a:t>Aortoenteric</a:t>
            </a:r>
            <a:r>
              <a:rPr lang="en-US" dirty="0" smtClean="0"/>
              <a:t> Fistula.</a:t>
            </a:r>
          </a:p>
          <a:p>
            <a:pPr>
              <a:buNone/>
            </a:pPr>
            <a:endParaRPr lang="en-US" dirty="0"/>
          </a:p>
          <a:p>
            <a:pPr>
              <a:buNone/>
            </a:pPr>
            <a:r>
              <a:rPr lang="en-US" altLang="en-US" dirty="0" smtClean="0">
                <a:solidFill>
                  <a:srgbClr val="000000"/>
                </a:solidFill>
                <a:latin typeface="Tw Cen MT" pitchFamily="34" charset="0"/>
                <a:ea typeface="Tw Cen MT" pitchFamily="34" charset="0"/>
                <a:cs typeface="Tw Cen MT" pitchFamily="34" charset="0"/>
                <a:sym typeface="Tw Cen MT" pitchFamily="34" charset="0"/>
              </a:rPr>
              <a:t>*Symptoms of distal </a:t>
            </a:r>
            <a:r>
              <a:rPr lang="en-US" altLang="en-US" dirty="0" err="1" smtClean="0">
                <a:solidFill>
                  <a:srgbClr val="000000"/>
                </a:solidFill>
                <a:latin typeface="Tw Cen MT" pitchFamily="34" charset="0"/>
                <a:ea typeface="Tw Cen MT" pitchFamily="34" charset="0"/>
                <a:cs typeface="Tw Cen MT" pitchFamily="34" charset="0"/>
                <a:sym typeface="Tw Cen MT" pitchFamily="34" charset="0"/>
              </a:rPr>
              <a:t>embolization</a:t>
            </a:r>
            <a:r>
              <a:rPr lang="en-US" altLang="en-US" dirty="0" smtClean="0">
                <a:solidFill>
                  <a:srgbClr val="000000"/>
                </a:solidFill>
                <a:latin typeface="Tw Cen MT" pitchFamily="34" charset="0"/>
                <a:ea typeface="Tw Cen MT" pitchFamily="34" charset="0"/>
                <a:cs typeface="Tw Cen MT" pitchFamily="34" charset="0"/>
                <a:sym typeface="Tw Cen MT" pitchFamily="34" charset="0"/>
              </a:rPr>
              <a:t>        blue-toe syndrome.</a:t>
            </a:r>
          </a:p>
          <a:p>
            <a:pPr>
              <a:buNone/>
            </a:pPr>
            <a:r>
              <a:rPr lang="en-US" altLang="en-US" dirty="0" smtClean="0">
                <a:solidFill>
                  <a:srgbClr val="000000"/>
                </a:solidFill>
                <a:latin typeface="Tw Cen MT" pitchFamily="34" charset="0"/>
                <a:ea typeface="Tw Cen MT" pitchFamily="34" charset="0"/>
                <a:cs typeface="Tw Cen MT" pitchFamily="34" charset="0"/>
                <a:sym typeface="Tw Cen MT" pitchFamily="34" charset="0"/>
              </a:rPr>
              <a:t>*Symptoms of compression on urinary, venous supply.</a:t>
            </a:r>
          </a:p>
          <a:p>
            <a:pPr>
              <a:buNone/>
            </a:pPr>
            <a:endParaRPr lang="en-US" dirty="0" smtClean="0"/>
          </a:p>
        </p:txBody>
      </p:sp>
      <p:sp>
        <p:nvSpPr>
          <p:cNvPr id="4" name="Right Arrow 3"/>
          <p:cNvSpPr/>
          <p:nvPr/>
        </p:nvSpPr>
        <p:spPr>
          <a:xfrm>
            <a:off x="1828800" y="1905000"/>
            <a:ext cx="1295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5" name="Right Arrow 4"/>
          <p:cNvSpPr/>
          <p:nvPr/>
        </p:nvSpPr>
        <p:spPr>
          <a:xfrm>
            <a:off x="2667000" y="3124200"/>
            <a:ext cx="1219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6" name="Right Arrow 5"/>
          <p:cNvSpPr/>
          <p:nvPr/>
        </p:nvSpPr>
        <p:spPr>
          <a:xfrm>
            <a:off x="6019800" y="42672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Tree>
    <p:extLst>
      <p:ext uri="{BB962C8B-B14F-4D97-AF65-F5344CB8AC3E}">
        <p14:creationId xmlns:p14="http://schemas.microsoft.com/office/powerpoint/2010/main" val="34060413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Blue-toe </a:t>
            </a:r>
            <a:r>
              <a:rPr lang="en-US" dirty="0" smtClean="0"/>
              <a:t>syndrome</a:t>
            </a:r>
            <a:endParaRPr lang="en-US" dirty="0"/>
          </a:p>
        </p:txBody>
      </p:sp>
      <p:pic>
        <p:nvPicPr>
          <p:cNvPr id="4" name="Content Placeholder 3"/>
          <p:cNvPicPr>
            <a:picLocks noGrp="1" noChangeAspect="1"/>
          </p:cNvPicPr>
          <p:nvPr>
            <p:ph idx="1"/>
          </p:nvPr>
        </p:nvPicPr>
        <p:blipFill>
          <a:blip r:embed="rId2" cstate="print"/>
          <a:srcRect/>
          <a:stretch>
            <a:fillRect/>
          </a:stretch>
        </p:blipFill>
        <p:spPr>
          <a:xfrm>
            <a:off x="1171861" y="1600200"/>
            <a:ext cx="6800278" cy="4525963"/>
          </a:xfrm>
        </p:spPr>
      </p:pic>
    </p:spTree>
    <p:extLst>
      <p:ext uri="{BB962C8B-B14F-4D97-AF65-F5344CB8AC3E}">
        <p14:creationId xmlns:p14="http://schemas.microsoft.com/office/powerpoint/2010/main" val="3805840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269" y="1598613"/>
            <a:ext cx="8089106" cy="4984750"/>
          </a:xfrm>
        </p:spPr>
        <p:txBody>
          <a:bodyPr>
            <a:noAutofit/>
          </a:bodyPr>
          <a:lstStyle/>
          <a:p>
            <a:pPr algn="just"/>
            <a:r>
              <a:rPr lang="en-US" altLang="en-US" sz="2400" dirty="0"/>
              <a:t>Palpable </a:t>
            </a:r>
            <a:r>
              <a:rPr lang="en-US" altLang="en-US" sz="2400" dirty="0" err="1"/>
              <a:t>pulsatile</a:t>
            </a:r>
            <a:r>
              <a:rPr lang="en-US" altLang="en-US" sz="2400" dirty="0"/>
              <a:t> abdominal mass at or above the umbilicus.</a:t>
            </a:r>
          </a:p>
          <a:p>
            <a:pPr algn="just"/>
            <a:endParaRPr lang="en-US" altLang="en-US" sz="2400" dirty="0"/>
          </a:p>
          <a:p>
            <a:pPr algn="just"/>
            <a:r>
              <a:rPr lang="en-US" altLang="en-US" sz="2400" dirty="0"/>
              <a:t>Bruit or </a:t>
            </a:r>
            <a:r>
              <a:rPr lang="en-US" altLang="en-US" sz="2400" dirty="0" err="1"/>
              <a:t>stenosis</a:t>
            </a:r>
            <a:r>
              <a:rPr lang="en-US" altLang="en-US" sz="2400" dirty="0"/>
              <a:t> of renal artery or other visceral arteries.</a:t>
            </a:r>
          </a:p>
          <a:p>
            <a:pPr algn="just"/>
            <a:endParaRPr lang="en-US" altLang="en-US" sz="2400" dirty="0"/>
          </a:p>
          <a:p>
            <a:pPr algn="just"/>
            <a:r>
              <a:rPr lang="en-US" altLang="en-US" sz="2400" dirty="0"/>
              <a:t>Grey-turner sign &gt;&gt; Retroperitoneal hemorrhage.</a:t>
            </a:r>
          </a:p>
          <a:p>
            <a:pPr algn="just"/>
            <a:endParaRPr lang="en-US" altLang="en-US" sz="2000" dirty="0"/>
          </a:p>
          <a:p>
            <a:endParaRPr lang="en-US" sz="2000" dirty="0" smtClean="0"/>
          </a:p>
        </p:txBody>
      </p:sp>
      <p:sp>
        <p:nvSpPr>
          <p:cNvPr id="4" name="Oval 3"/>
          <p:cNvSpPr>
            <a:spLocks/>
          </p:cNvSpPr>
          <p:nvPr/>
        </p:nvSpPr>
        <p:spPr bwMode="auto">
          <a:xfrm>
            <a:off x="609600" y="1"/>
            <a:ext cx="7162800" cy="1219200"/>
          </a:xfrm>
          <a:prstGeom prst="ellipse">
            <a:avLst/>
          </a:prstGeom>
          <a:solidFill>
            <a:srgbClr val="FFFFFF"/>
          </a:solidFill>
          <a:ln w="19050">
            <a:solidFill>
              <a:schemeClr val="accent1"/>
            </a:solidFill>
            <a:round/>
            <a:headEnd/>
            <a:tailEnd/>
          </a:ln>
          <a:effectLst>
            <a:outerShdw blurRad="63500" dist="30000" dir="5400000" algn="ctr" rotWithShape="0">
              <a:srgbClr val="000000">
                <a:alpha val="45000"/>
              </a:srgbClr>
            </a:outerShdw>
          </a:effectLst>
        </p:spPr>
        <p:txBody>
          <a:bodyPr lIns="45720" rIns="45720" anchor="ctr"/>
          <a:lstStyle/>
          <a:p>
            <a:pPr algn="ctr" rtl="0">
              <a:lnSpc>
                <a:spcPts val="3800"/>
              </a:lnSpc>
              <a:spcBef>
                <a:spcPts val="1200"/>
              </a:spcBef>
              <a:defRPr/>
            </a:pPr>
            <a:r>
              <a:rPr lang="en-US" altLang="en-US" sz="3600" u="sng" dirty="0">
                <a:solidFill>
                  <a:srgbClr val="0070C0"/>
                </a:solidFill>
                <a:latin typeface="Times" charset="0"/>
                <a:ea typeface="Times" charset="0"/>
                <a:cs typeface="Times" charset="0"/>
                <a:sym typeface="Times" charset="0"/>
              </a:rPr>
              <a:t>Physical examination: </a:t>
            </a:r>
          </a:p>
        </p:txBody>
      </p:sp>
      <p:pic>
        <p:nvPicPr>
          <p:cNvPr id="2" name="Picture 1"/>
          <p:cNvPicPr>
            <a:picLocks noChangeAspect="1"/>
          </p:cNvPicPr>
          <p:nvPr/>
        </p:nvPicPr>
        <p:blipFill>
          <a:blip r:embed="rId2" cstate="print"/>
          <a:stretch>
            <a:fillRect/>
          </a:stretch>
        </p:blipFill>
        <p:spPr>
          <a:xfrm>
            <a:off x="1981200" y="4191000"/>
            <a:ext cx="5029200" cy="2209800"/>
          </a:xfrm>
          <a:prstGeom prst="rect">
            <a:avLst/>
          </a:prstGeom>
        </p:spPr>
      </p:pic>
    </p:spTree>
    <p:extLst>
      <p:ext uri="{BB962C8B-B14F-4D97-AF65-F5344CB8AC3E}">
        <p14:creationId xmlns:p14="http://schemas.microsoft.com/office/powerpoint/2010/main" val="3031081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15616" y="-171400"/>
            <a:ext cx="6781800" cy="1600200"/>
          </a:xfrm>
        </p:spPr>
        <p:txBody>
          <a:bodyPr>
            <a:normAutofit/>
          </a:bodyPr>
          <a:lstStyle/>
          <a:p>
            <a:pPr algn="ctr"/>
            <a:r>
              <a:rPr lang="en-US" b="1" dirty="0" smtClean="0"/>
              <a:t>Etiology</a:t>
            </a:r>
            <a:endParaRPr lang="ar-JO" dirty="0"/>
          </a:p>
        </p:txBody>
      </p:sp>
      <p:sp>
        <p:nvSpPr>
          <p:cNvPr id="3" name="عنصر نائب للمحتوى 2"/>
          <p:cNvSpPr>
            <a:spLocks noGrp="1"/>
          </p:cNvSpPr>
          <p:nvPr>
            <p:ph idx="1"/>
          </p:nvPr>
        </p:nvSpPr>
        <p:spPr>
          <a:xfrm>
            <a:off x="457200" y="1600201"/>
            <a:ext cx="8229600" cy="3412975"/>
          </a:xfrm>
        </p:spPr>
        <p:txBody>
          <a:bodyPr>
            <a:normAutofit/>
          </a:bodyPr>
          <a:lstStyle/>
          <a:p>
            <a:pPr algn="l" rtl="0">
              <a:buNone/>
            </a:pPr>
            <a:r>
              <a:rPr lang="en-US" dirty="0"/>
              <a:t>The three factors described by Virchow over a century ago </a:t>
            </a:r>
            <a:r>
              <a:rPr lang="en-US" dirty="0" smtClean="0"/>
              <a:t>are still </a:t>
            </a:r>
            <a:r>
              <a:rPr lang="en-US" dirty="0"/>
              <a:t>relevant in the development of venous thrombosis. </a:t>
            </a:r>
            <a:endParaRPr lang="en-US" dirty="0" smtClean="0"/>
          </a:p>
          <a:p>
            <a:pPr algn="l" rtl="0">
              <a:buNone/>
            </a:pPr>
            <a:endParaRPr lang="en-US" dirty="0"/>
          </a:p>
          <a:p>
            <a:pPr algn="l" rtl="0">
              <a:buNone/>
            </a:pPr>
            <a:r>
              <a:rPr lang="en-US" b="1" i="1" dirty="0" smtClean="0">
                <a:solidFill>
                  <a:schemeClr val="accent1">
                    <a:lumMod val="75000"/>
                  </a:schemeClr>
                </a:solidFill>
                <a:effectLst>
                  <a:outerShdw blurRad="38100" dist="38100" dir="2700000" algn="tl">
                    <a:srgbClr val="000000">
                      <a:alpha val="43137"/>
                    </a:srgbClr>
                  </a:outerShdw>
                </a:effectLst>
              </a:rPr>
              <a:t>Virchow’s Triad:</a:t>
            </a:r>
            <a:endParaRPr lang="en-US" b="1" i="1" dirty="0">
              <a:solidFill>
                <a:schemeClr val="accent1">
                  <a:lumMod val="75000"/>
                </a:schemeClr>
              </a:solidFill>
              <a:effectLst>
                <a:outerShdw blurRad="38100" dist="38100" dir="2700000" algn="tl">
                  <a:srgbClr val="000000">
                    <a:alpha val="43137"/>
                  </a:srgbClr>
                </a:outerShdw>
              </a:effectLst>
            </a:endParaRPr>
          </a:p>
          <a:p>
            <a:pPr algn="l" rtl="0">
              <a:buNone/>
            </a:pPr>
            <a:r>
              <a:rPr lang="en-US" i="1" dirty="0" smtClean="0">
                <a:solidFill>
                  <a:schemeClr val="accent1">
                    <a:lumMod val="75000"/>
                  </a:schemeClr>
                </a:solidFill>
              </a:rPr>
              <a:t>• </a:t>
            </a:r>
            <a:r>
              <a:rPr lang="en-US" sz="2300" b="1" i="1" dirty="0">
                <a:solidFill>
                  <a:schemeClr val="accent1">
                    <a:lumMod val="75000"/>
                  </a:schemeClr>
                </a:solidFill>
                <a:effectLst>
                  <a:outerShdw blurRad="38100" dist="38100" dir="2700000" algn="tl">
                    <a:srgbClr val="000000">
                      <a:alpha val="43137"/>
                    </a:srgbClr>
                  </a:outerShdw>
                </a:effectLst>
              </a:rPr>
              <a:t>C</a:t>
            </a:r>
            <a:r>
              <a:rPr lang="en-US" sz="2300" b="1" i="1" dirty="0" smtClean="0">
                <a:solidFill>
                  <a:schemeClr val="accent1">
                    <a:lumMod val="75000"/>
                  </a:schemeClr>
                </a:solidFill>
                <a:effectLst>
                  <a:outerShdw blurRad="38100" dist="38100" dir="2700000" algn="tl">
                    <a:srgbClr val="000000">
                      <a:alpha val="43137"/>
                    </a:srgbClr>
                  </a:outerShdw>
                </a:effectLst>
              </a:rPr>
              <a:t>hanges in the vessel wall (endothelial damage).</a:t>
            </a:r>
          </a:p>
          <a:p>
            <a:pPr algn="l" rtl="0">
              <a:buNone/>
            </a:pPr>
            <a:r>
              <a:rPr lang="en-US" sz="2300" b="1" i="1" dirty="0" smtClean="0">
                <a:solidFill>
                  <a:schemeClr val="accent1">
                    <a:lumMod val="75000"/>
                  </a:schemeClr>
                </a:solidFill>
                <a:effectLst>
                  <a:outerShdw blurRad="38100" dist="38100" dir="2700000" algn="tl">
                    <a:srgbClr val="000000">
                      <a:alpha val="43137"/>
                    </a:srgbClr>
                  </a:outerShdw>
                </a:effectLst>
              </a:rPr>
              <a:t>• Stasis, which is diminished blood flow through the veins.</a:t>
            </a:r>
          </a:p>
          <a:p>
            <a:pPr algn="l" rtl="0">
              <a:buNone/>
            </a:pPr>
            <a:r>
              <a:rPr lang="en-US" sz="2300" b="1" i="1" dirty="0" smtClean="0">
                <a:solidFill>
                  <a:schemeClr val="accent1">
                    <a:lumMod val="75000"/>
                  </a:schemeClr>
                </a:solidFill>
                <a:effectLst>
                  <a:outerShdw blurRad="38100" dist="38100" dir="2700000" algn="tl">
                    <a:srgbClr val="000000">
                      <a:alpha val="43137"/>
                    </a:srgbClr>
                  </a:outerShdw>
                </a:effectLst>
              </a:rPr>
              <a:t>• Hypercoagulability of blood (thrombophilia).</a:t>
            </a:r>
          </a:p>
          <a:p>
            <a:pPr algn="l" rtl="0">
              <a:buNone/>
            </a:pPr>
            <a:endParaRPr lang="en-US" sz="2300" b="1" i="1" dirty="0">
              <a:solidFill>
                <a:schemeClr val="accent1">
                  <a:lumMod val="75000"/>
                </a:schemeClr>
              </a:solidFill>
              <a:effectLst>
                <a:outerShdw blurRad="38100" dist="38100" dir="2700000" algn="tl">
                  <a:srgbClr val="000000">
                    <a:alpha val="43137"/>
                  </a:srgbClr>
                </a:outerShdw>
              </a:effectLst>
            </a:endParaRPr>
          </a:p>
        </p:txBody>
      </p:sp>
      <p:pic>
        <p:nvPicPr>
          <p:cNvPr id="46082" name="Picture 2" descr="Image result for Virchow’s Triad"/>
          <p:cNvPicPr>
            <a:picLocks noChangeAspect="1" noChangeArrowheads="1"/>
          </p:cNvPicPr>
          <p:nvPr/>
        </p:nvPicPr>
        <p:blipFill>
          <a:blip r:embed="rId2" cstate="print"/>
          <a:srcRect/>
          <a:stretch>
            <a:fillRect/>
          </a:stretch>
        </p:blipFill>
        <p:spPr bwMode="auto">
          <a:xfrm>
            <a:off x="6732240" y="4293096"/>
            <a:ext cx="2123068" cy="165599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1219200"/>
            <a:ext cx="8229600" cy="4906963"/>
          </a:xfrm>
        </p:spPr>
        <p:txBody>
          <a:bodyPr>
            <a:normAutofit/>
          </a:bodyPr>
          <a:lstStyle/>
          <a:p>
            <a:pPr>
              <a:buFont typeface="Wingdings 2" pitchFamily="18" charset="2"/>
              <a:buNone/>
              <a:defRPr/>
            </a:pPr>
            <a:endParaRPr lang="en-US" baseline="30000" dirty="0" smtClean="0"/>
          </a:p>
          <a:p>
            <a:pPr>
              <a:defRPr/>
            </a:pPr>
            <a:r>
              <a:rPr lang="en-US" dirty="0" smtClean="0">
                <a:solidFill>
                  <a:schemeClr val="accent6">
                    <a:lumMod val="75000"/>
                  </a:schemeClr>
                </a:solidFill>
              </a:rPr>
              <a:t>Plain abdominal radiographs </a:t>
            </a:r>
            <a:r>
              <a:rPr lang="en-US" dirty="0" smtClean="0"/>
              <a:t>may show the outline of an aneurysm when its walls are calcified</a:t>
            </a:r>
          </a:p>
          <a:p>
            <a:pPr>
              <a:defRPr/>
            </a:pPr>
            <a:r>
              <a:rPr lang="en-US" dirty="0" smtClean="0">
                <a:solidFill>
                  <a:schemeClr val="accent6"/>
                </a:solidFill>
              </a:rPr>
              <a:t> US </a:t>
            </a:r>
            <a:r>
              <a:rPr lang="en-US" dirty="0" smtClean="0"/>
              <a:t>: is used to screen for aneurysms and to determine the size of any present, free peritoneal fluid can be detected, but the presence of bowel gas or obesity may limit its usefulness</a:t>
            </a:r>
          </a:p>
          <a:p>
            <a:pPr>
              <a:buFont typeface="Wingdings 2" pitchFamily="18" charset="2"/>
              <a:buNone/>
              <a:defRPr/>
            </a:pPr>
            <a:endParaRPr lang="en-US" dirty="0"/>
          </a:p>
        </p:txBody>
      </p:sp>
      <p:sp>
        <p:nvSpPr>
          <p:cNvPr id="3" name="عنوان 2"/>
          <p:cNvSpPr>
            <a:spLocks noGrp="1"/>
          </p:cNvSpPr>
          <p:nvPr>
            <p:ph type="title"/>
          </p:nvPr>
        </p:nvSpPr>
        <p:spPr/>
        <p:txBody>
          <a:bodyPr/>
          <a:lstStyle/>
          <a:p>
            <a:pPr>
              <a:defRPr/>
            </a:pPr>
            <a:r>
              <a:rPr dirty="0" smtClean="0">
                <a:solidFill>
                  <a:schemeClr val="accent2">
                    <a:lumMod val="75000"/>
                  </a:schemeClr>
                </a:solidFill>
              </a:rPr>
              <a:t>Diagnosis :</a:t>
            </a:r>
            <a:endParaRPr dirty="0">
              <a:solidFill>
                <a:schemeClr val="accent2">
                  <a:lumMod val="75000"/>
                </a:schemeClr>
              </a:solidFill>
            </a:endParaRPr>
          </a:p>
        </p:txBody>
      </p:sp>
    </p:spTree>
    <p:extLst>
      <p:ext uri="{BB962C8B-B14F-4D97-AF65-F5344CB8AC3E}">
        <p14:creationId xmlns:p14="http://schemas.microsoft.com/office/powerpoint/2010/main" val="4048997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1143000"/>
            <a:ext cx="8229600" cy="4953000"/>
          </a:xfrm>
        </p:spPr>
        <p:txBody>
          <a:bodyPr/>
          <a:lstStyle/>
          <a:p>
            <a:pPr>
              <a:defRPr/>
            </a:pPr>
            <a:r>
              <a:rPr lang="en-US" dirty="0" smtClean="0">
                <a:solidFill>
                  <a:schemeClr val="accent6"/>
                </a:solidFill>
              </a:rPr>
              <a:t>Ct</a:t>
            </a:r>
            <a:r>
              <a:rPr lang="en-US" dirty="0" smtClean="0"/>
              <a:t> :has a nearly 100% sensitivity for aneurysm and is also useful in preoperative planning, detailing the anatomy and possibility for endovascular repair. In the case of suspected rupture, it can also reliably detect retroperitoneal fluid</a:t>
            </a:r>
          </a:p>
          <a:p>
            <a:pPr>
              <a:defRPr/>
            </a:pPr>
            <a:r>
              <a:rPr lang="en-US" dirty="0" smtClean="0"/>
              <a:t>Alternative less often used methods for visualization of the aneurysm include </a:t>
            </a:r>
            <a:r>
              <a:rPr lang="en-US" dirty="0" smtClean="0">
                <a:hlinkClick r:id="rId2" tooltip="MRI"/>
              </a:rPr>
              <a:t>MRI</a:t>
            </a:r>
            <a:r>
              <a:rPr lang="en-US" dirty="0" smtClean="0"/>
              <a:t> and </a:t>
            </a:r>
            <a:r>
              <a:rPr lang="en-US" dirty="0" smtClean="0">
                <a:hlinkClick r:id="rId3" tooltip="Angiography"/>
              </a:rPr>
              <a:t>angiography</a:t>
            </a:r>
            <a:r>
              <a:rPr lang="en-US" dirty="0" smtClean="0"/>
              <a:t>.</a:t>
            </a:r>
            <a:endParaRPr lang="en-US" dirty="0"/>
          </a:p>
        </p:txBody>
      </p:sp>
    </p:spTree>
    <p:extLst>
      <p:ext uri="{BB962C8B-B14F-4D97-AF65-F5344CB8AC3E}">
        <p14:creationId xmlns:p14="http://schemas.microsoft.com/office/powerpoint/2010/main" val="447187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0000"/>
                </a:solidFill>
              </a:rPr>
              <a:t>INVESTIGATIONS:</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a:t>Full blood count, electrolytes, liver function tests, coagulation tests and blood lipid estimation are carried out, with a crossmatch if surgery is contemplated within a few days.</a:t>
            </a:r>
          </a:p>
          <a:p>
            <a:pPr marL="0" indent="0">
              <a:buNone/>
            </a:pPr>
            <a:endParaRPr lang="en-US" dirty="0"/>
          </a:p>
          <a:p>
            <a:r>
              <a:rPr lang="en-US" dirty="0"/>
              <a:t>Electrocardiography and cardiac assessment by echocardiography </a:t>
            </a:r>
            <a:r>
              <a:rPr lang="en-US" dirty="0" smtClean="0"/>
              <a:t>is useful</a:t>
            </a:r>
            <a:r>
              <a:rPr lang="en-US" dirty="0"/>
              <a:t>. </a:t>
            </a:r>
          </a:p>
          <a:p>
            <a:endParaRPr lang="en-US" dirty="0"/>
          </a:p>
          <a:p>
            <a:r>
              <a:rPr lang="en-US" dirty="0"/>
              <a:t>Chest radiography and pulmonary function tests should also be carried out.</a:t>
            </a:r>
          </a:p>
        </p:txBody>
      </p:sp>
    </p:spTree>
    <p:extLst>
      <p:ext uri="{BB962C8B-B14F-4D97-AF65-F5344CB8AC3E}">
        <p14:creationId xmlns:p14="http://schemas.microsoft.com/office/powerpoint/2010/main" val="3476251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8" descr="C:\Users\Dr.Rawan\Desktop\660px-RupturedAAAXray.png"/>
          <p:cNvPicPr>
            <a:picLocks noChangeAspect="1" noChangeArrowheads="1"/>
          </p:cNvPicPr>
          <p:nvPr/>
        </p:nvPicPr>
        <p:blipFill>
          <a:blip r:embed="rId2" cstate="print"/>
          <a:srcRect/>
          <a:stretch>
            <a:fillRect/>
          </a:stretch>
        </p:blipFill>
        <p:spPr bwMode="auto">
          <a:xfrm>
            <a:off x="179512" y="353360"/>
            <a:ext cx="3744416" cy="5379896"/>
          </a:xfrm>
          <a:prstGeom prst="rect">
            <a:avLst/>
          </a:prstGeom>
          <a:noFill/>
          <a:ln w="9525">
            <a:noFill/>
            <a:miter lim="800000"/>
            <a:headEnd/>
            <a:tailEnd/>
          </a:ln>
        </p:spPr>
      </p:pic>
      <p:pic>
        <p:nvPicPr>
          <p:cNvPr id="7" name="Picture 6"/>
          <p:cNvPicPr>
            <a:picLocks noChangeAspect="1"/>
          </p:cNvPicPr>
          <p:nvPr/>
        </p:nvPicPr>
        <p:blipFill>
          <a:blip r:embed="rId3" cstate="print"/>
          <a:stretch>
            <a:fillRect/>
          </a:stretch>
        </p:blipFill>
        <p:spPr>
          <a:xfrm>
            <a:off x="4067944" y="1124744"/>
            <a:ext cx="4392488" cy="3542083"/>
          </a:xfrm>
          <a:prstGeom prst="rect">
            <a:avLst/>
          </a:prstGeom>
        </p:spPr>
      </p:pic>
    </p:spTree>
    <p:extLst>
      <p:ext uri="{BB962C8B-B14F-4D97-AF65-F5344CB8AC3E}">
        <p14:creationId xmlns:p14="http://schemas.microsoft.com/office/powerpoint/2010/main" val="22293592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5796136" y="365495"/>
            <a:ext cx="2877561" cy="2959751"/>
          </a:xfrm>
          <a:prstGeom prst="rect">
            <a:avLst/>
          </a:prstGeom>
        </p:spPr>
      </p:pic>
      <p:pic>
        <p:nvPicPr>
          <p:cNvPr id="6" name="Picture 5"/>
          <p:cNvPicPr>
            <a:picLocks noChangeAspect="1"/>
          </p:cNvPicPr>
          <p:nvPr/>
        </p:nvPicPr>
        <p:blipFill>
          <a:blip r:embed="rId3" cstate="print"/>
          <a:stretch>
            <a:fillRect/>
          </a:stretch>
        </p:blipFill>
        <p:spPr>
          <a:xfrm>
            <a:off x="5799119" y="3429000"/>
            <a:ext cx="2877561" cy="2908044"/>
          </a:xfrm>
          <a:prstGeom prst="rect">
            <a:avLst/>
          </a:prstGeom>
        </p:spPr>
      </p:pic>
      <p:pic>
        <p:nvPicPr>
          <p:cNvPr id="8" name="Content Placeholder 7"/>
          <p:cNvPicPr>
            <a:picLocks noGrp="1" noChangeAspect="1"/>
          </p:cNvPicPr>
          <p:nvPr>
            <p:ph idx="1"/>
          </p:nvPr>
        </p:nvPicPr>
        <p:blipFill>
          <a:blip r:embed="rId4" cstate="print"/>
          <a:stretch>
            <a:fillRect/>
          </a:stretch>
        </p:blipFill>
        <p:spPr>
          <a:xfrm>
            <a:off x="180837" y="365495"/>
            <a:ext cx="3815099" cy="2631458"/>
          </a:xfrm>
          <a:prstGeom prst="rect">
            <a:avLst/>
          </a:prstGeom>
        </p:spPr>
      </p:pic>
      <p:pic>
        <p:nvPicPr>
          <p:cNvPr id="9" name="Picture 8"/>
          <p:cNvPicPr>
            <a:picLocks noChangeAspect="1"/>
          </p:cNvPicPr>
          <p:nvPr/>
        </p:nvPicPr>
        <p:blipFill>
          <a:blip r:embed="rId5" cstate="print"/>
          <a:stretch>
            <a:fillRect/>
          </a:stretch>
        </p:blipFill>
        <p:spPr>
          <a:xfrm>
            <a:off x="611560" y="3212976"/>
            <a:ext cx="2499577" cy="3645024"/>
          </a:xfrm>
          <a:prstGeom prst="rect">
            <a:avLst/>
          </a:prstGeom>
        </p:spPr>
      </p:pic>
    </p:spTree>
    <p:extLst>
      <p:ext uri="{BB962C8B-B14F-4D97-AF65-F5344CB8AC3E}">
        <p14:creationId xmlns:p14="http://schemas.microsoft.com/office/powerpoint/2010/main" val="16868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صر نائب للمحتوى 2"/>
          <p:cNvSpPr>
            <a:spLocks noGrp="1"/>
          </p:cNvSpPr>
          <p:nvPr>
            <p:ph idx="1"/>
          </p:nvPr>
        </p:nvSpPr>
        <p:spPr/>
        <p:txBody>
          <a:bodyPr/>
          <a:lstStyle/>
          <a:p>
            <a:pPr eaLnBrk="1" hangingPunct="1"/>
            <a:r>
              <a:rPr lang="en-US" dirty="0" smtClean="0">
                <a:ea typeface="Majalla UI"/>
                <a:cs typeface="Majalla UI"/>
              </a:rPr>
              <a:t>There are three treatment options for AAA: </a:t>
            </a:r>
          </a:p>
          <a:p>
            <a:pPr lvl="1" eaLnBrk="1" hangingPunct="1"/>
            <a:r>
              <a:rPr lang="en-US" b="1" dirty="0" smtClean="0">
                <a:solidFill>
                  <a:schemeClr val="accent6">
                    <a:lumMod val="75000"/>
                  </a:schemeClr>
                </a:solidFill>
                <a:ea typeface="Majalla UI"/>
                <a:cs typeface="Majalla UI"/>
              </a:rPr>
              <a:t>Watchful waiting.</a:t>
            </a:r>
          </a:p>
          <a:p>
            <a:pPr lvl="1" eaLnBrk="1" hangingPunct="1"/>
            <a:r>
              <a:rPr lang="en-US" b="1" dirty="0" smtClean="0">
                <a:solidFill>
                  <a:schemeClr val="accent6">
                    <a:lumMod val="75000"/>
                  </a:schemeClr>
                </a:solidFill>
                <a:cs typeface="Times New Roman" pitchFamily="18" charset="0"/>
              </a:rPr>
              <a:t>Medical</a:t>
            </a:r>
            <a:endParaRPr lang="en-US" b="1" dirty="0" smtClean="0">
              <a:solidFill>
                <a:schemeClr val="accent6">
                  <a:lumMod val="75000"/>
                </a:schemeClr>
              </a:solidFill>
              <a:ea typeface="Majalla UI"/>
              <a:cs typeface="Majalla UI"/>
            </a:endParaRPr>
          </a:p>
          <a:p>
            <a:pPr lvl="1" eaLnBrk="1" hangingPunct="1"/>
            <a:r>
              <a:rPr lang="en-US" b="1" dirty="0" smtClean="0">
                <a:solidFill>
                  <a:schemeClr val="accent6">
                    <a:lumMod val="75000"/>
                  </a:schemeClr>
                </a:solidFill>
                <a:ea typeface="Majalla UI"/>
                <a:cs typeface="Majalla UI"/>
              </a:rPr>
              <a:t>Open surgical procedure or </a:t>
            </a:r>
            <a:r>
              <a:rPr lang="en-US" b="1" dirty="0" err="1" smtClean="0">
                <a:solidFill>
                  <a:schemeClr val="accent6">
                    <a:lumMod val="75000"/>
                  </a:schemeClr>
                </a:solidFill>
                <a:ea typeface="Majalla UI"/>
                <a:cs typeface="Majalla UI"/>
              </a:rPr>
              <a:t>Endoluminal</a:t>
            </a:r>
            <a:r>
              <a:rPr lang="en-US" b="1" dirty="0" smtClean="0">
                <a:solidFill>
                  <a:schemeClr val="accent6">
                    <a:lumMod val="75000"/>
                  </a:schemeClr>
                </a:solidFill>
                <a:ea typeface="Majalla UI"/>
                <a:cs typeface="Majalla UI"/>
              </a:rPr>
              <a:t> procedure</a:t>
            </a:r>
            <a:endParaRPr lang="en-US" dirty="0" smtClean="0">
              <a:solidFill>
                <a:schemeClr val="accent6">
                  <a:lumMod val="75000"/>
                </a:schemeClr>
              </a:solidFill>
              <a:ea typeface="Majalla UI"/>
              <a:cs typeface="Majalla UI"/>
            </a:endParaRPr>
          </a:p>
        </p:txBody>
      </p:sp>
      <p:sp>
        <p:nvSpPr>
          <p:cNvPr id="2" name="عنوان 1"/>
          <p:cNvSpPr>
            <a:spLocks noGrp="1"/>
          </p:cNvSpPr>
          <p:nvPr>
            <p:ph type="title"/>
          </p:nvPr>
        </p:nvSpPr>
        <p:spPr/>
        <p:txBody>
          <a:bodyPr>
            <a:normAutofit fontScale="90000"/>
          </a:bodyPr>
          <a:lstStyle/>
          <a:p>
            <a:pPr eaLnBrk="1" fontAlgn="auto" hangingPunct="1">
              <a:spcAft>
                <a:spcPts val="0"/>
              </a:spcAft>
              <a:defRPr/>
            </a:pPr>
            <a:r>
              <a:rPr b="1" dirty="0" smtClean="0">
                <a:solidFill>
                  <a:schemeClr val="accent2">
                    <a:lumMod val="75000"/>
                  </a:schemeClr>
                </a:solidFill>
              </a:rPr>
              <a:t>AAA Management :</a:t>
            </a:r>
            <a:br>
              <a:rPr b="1" dirty="0" smtClean="0">
                <a:solidFill>
                  <a:schemeClr val="accent2">
                    <a:lumMod val="75000"/>
                  </a:schemeClr>
                </a:solidFill>
              </a:rPr>
            </a:br>
            <a:endParaRPr dirty="0">
              <a:solidFill>
                <a:schemeClr val="accent2">
                  <a:lumMod val="75000"/>
                </a:schemeClr>
              </a:solidFill>
            </a:endParaRPr>
          </a:p>
        </p:txBody>
      </p:sp>
    </p:spTree>
    <p:extLst>
      <p:ext uri="{BB962C8B-B14F-4D97-AF65-F5344CB8AC3E}">
        <p14:creationId xmlns:p14="http://schemas.microsoft.com/office/powerpoint/2010/main" val="16711741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لمحتوى 2"/>
          <p:cNvSpPr>
            <a:spLocks noGrp="1"/>
          </p:cNvSpPr>
          <p:nvPr>
            <p:ph idx="1"/>
          </p:nvPr>
        </p:nvSpPr>
        <p:spPr>
          <a:xfrm>
            <a:off x="457200" y="1143000"/>
            <a:ext cx="8229600" cy="4572000"/>
          </a:xfrm>
        </p:spPr>
        <p:txBody>
          <a:bodyPr>
            <a:normAutofit fontScale="77500" lnSpcReduction="20000"/>
          </a:bodyPr>
          <a:lstStyle/>
          <a:p>
            <a:pPr eaLnBrk="1" hangingPunct="1">
              <a:buFont typeface="Wingdings 2" pitchFamily="18" charset="2"/>
              <a:buNone/>
            </a:pPr>
            <a:r>
              <a:rPr lang="en-US" dirty="0" smtClean="0">
                <a:ea typeface="Majalla UI"/>
                <a:cs typeface="Majalla UI"/>
              </a:rPr>
              <a:t> </a:t>
            </a:r>
          </a:p>
          <a:p>
            <a:pPr eaLnBrk="1" hangingPunct="1"/>
            <a:r>
              <a:rPr lang="en-US" dirty="0" smtClean="0">
                <a:cs typeface="Times New Roman" pitchFamily="18" charset="0"/>
              </a:rPr>
              <a:t> Indicated in : </a:t>
            </a:r>
          </a:p>
          <a:p>
            <a:pPr eaLnBrk="1" hangingPunct="1">
              <a:buNone/>
            </a:pPr>
            <a:r>
              <a:rPr lang="en-US" dirty="0">
                <a:cs typeface="Times New Roman" pitchFamily="18" charset="0"/>
              </a:rPr>
              <a:t> </a:t>
            </a:r>
            <a:r>
              <a:rPr lang="en-US" dirty="0" smtClean="0">
                <a:cs typeface="Times New Roman" pitchFamily="18" charset="0"/>
              </a:rPr>
              <a:t>    1. patients where repair carries a high risk of mortality.</a:t>
            </a:r>
          </a:p>
          <a:p>
            <a:pPr eaLnBrk="1" hangingPunct="1">
              <a:buNone/>
            </a:pPr>
            <a:r>
              <a:rPr lang="en-US" dirty="0" smtClean="0">
                <a:cs typeface="Times New Roman" pitchFamily="18" charset="0"/>
              </a:rPr>
              <a:t>     2. in patients where repair is unlikely to improve life expectancy</a:t>
            </a:r>
          </a:p>
          <a:p>
            <a:pPr eaLnBrk="1" hangingPunct="1">
              <a:buNone/>
            </a:pPr>
            <a:r>
              <a:rPr lang="en-US" dirty="0" smtClean="0">
                <a:ea typeface="Majalla UI"/>
                <a:cs typeface="Majalla UI"/>
              </a:rPr>
              <a:t>     3. Small AAA's (less than 5 centimeters or about 2 inches), which are not rapidly growing or causing symptoms, have a low incidence of rupture and often require no treatment other than "watchful waiting“.</a:t>
            </a:r>
          </a:p>
          <a:p>
            <a:pPr eaLnBrk="1" hangingPunct="1">
              <a:buFont typeface="Wingdings 2" pitchFamily="18" charset="2"/>
              <a:buNone/>
            </a:pPr>
            <a:endParaRPr lang="en-US" dirty="0" smtClean="0">
              <a:ea typeface="Majalla UI"/>
              <a:cs typeface="Majalla UI"/>
            </a:endParaRPr>
          </a:p>
          <a:p>
            <a:r>
              <a:rPr lang="en-US" dirty="0" smtClean="0">
                <a:ea typeface="Majalla UI"/>
                <a:cs typeface="Majalla UI"/>
              </a:rPr>
              <a:t>This typically includes follow-up ultrasound exams at regular intervals ( Yearly ) and</a:t>
            </a:r>
            <a:r>
              <a:rPr lang="en-US" altLang="en-US" b="1" dirty="0" smtClean="0">
                <a:solidFill>
                  <a:srgbClr val="000000"/>
                </a:solidFill>
                <a:latin typeface="Tw Cen MT" pitchFamily="34" charset="0"/>
                <a:ea typeface="Tw Cen MT" pitchFamily="34" charset="0"/>
                <a:cs typeface="Tw Cen MT" pitchFamily="34" charset="0"/>
                <a:sym typeface="Tw Cen MT" pitchFamily="34" charset="0"/>
              </a:rPr>
              <a:t> </a:t>
            </a:r>
            <a:r>
              <a:rPr lang="en-US" altLang="en-US" dirty="0">
                <a:solidFill>
                  <a:srgbClr val="000000"/>
                </a:solidFill>
                <a:latin typeface="Tw Cen MT" pitchFamily="34" charset="0"/>
                <a:ea typeface="Tw Cen MT" pitchFamily="34" charset="0"/>
                <a:cs typeface="Tw Cen MT" pitchFamily="34" charset="0"/>
                <a:sym typeface="Tw Cen MT" pitchFamily="34" charset="0"/>
              </a:rPr>
              <a:t>m</a:t>
            </a:r>
            <a:r>
              <a:rPr lang="en-US" altLang="en-US" dirty="0" smtClean="0">
                <a:solidFill>
                  <a:srgbClr val="000000"/>
                </a:solidFill>
                <a:latin typeface="Tw Cen MT" pitchFamily="34" charset="0"/>
                <a:ea typeface="Tw Cen MT" pitchFamily="34" charset="0"/>
                <a:cs typeface="Tw Cen MT" pitchFamily="34" charset="0"/>
                <a:sym typeface="Tw Cen MT" pitchFamily="34" charset="0"/>
              </a:rPr>
              <a:t>odifying life-style such as smoking cessation, exercise.</a:t>
            </a:r>
          </a:p>
          <a:p>
            <a:pPr eaLnBrk="1" hangingPunct="1"/>
            <a:endParaRPr lang="en-US" dirty="0" smtClean="0">
              <a:ea typeface="Majalla UI"/>
              <a:cs typeface="Majalla UI"/>
            </a:endParaRPr>
          </a:p>
        </p:txBody>
      </p:sp>
      <p:sp>
        <p:nvSpPr>
          <p:cNvPr id="2" name="عنوان 1"/>
          <p:cNvSpPr>
            <a:spLocks noGrp="1"/>
          </p:cNvSpPr>
          <p:nvPr>
            <p:ph type="title"/>
          </p:nvPr>
        </p:nvSpPr>
        <p:spPr/>
        <p:txBody>
          <a:bodyPr/>
          <a:lstStyle/>
          <a:p>
            <a:pPr eaLnBrk="1" fontAlgn="auto" hangingPunct="1">
              <a:spcAft>
                <a:spcPts val="0"/>
              </a:spcAft>
              <a:defRPr/>
            </a:pPr>
            <a:r>
              <a:rPr lang="en-US" sz="6000" dirty="0">
                <a:solidFill>
                  <a:schemeClr val="accent2">
                    <a:lumMod val="75000"/>
                  </a:schemeClr>
                </a:solidFill>
              </a:rPr>
              <a:t>W</a:t>
            </a:r>
            <a:r>
              <a:rPr sz="6000" dirty="0" smtClean="0">
                <a:solidFill>
                  <a:schemeClr val="accent2">
                    <a:lumMod val="75000"/>
                  </a:schemeClr>
                </a:solidFill>
              </a:rPr>
              <a:t>atchful waiting</a:t>
            </a:r>
            <a:endParaRPr dirty="0">
              <a:solidFill>
                <a:schemeClr val="accent2">
                  <a:lumMod val="75000"/>
                </a:schemeClr>
              </a:solidFill>
            </a:endParaRPr>
          </a:p>
        </p:txBody>
      </p:sp>
    </p:spTree>
    <p:extLst>
      <p:ext uri="{BB962C8B-B14F-4D97-AF65-F5344CB8AC3E}">
        <p14:creationId xmlns:p14="http://schemas.microsoft.com/office/powerpoint/2010/main" val="10955058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228600"/>
            <a:ext cx="8229600" cy="1219200"/>
          </a:xfrm>
        </p:spPr>
        <p:txBody>
          <a:bodyPr/>
          <a:lstStyle/>
          <a:p>
            <a:pPr eaLnBrk="1" hangingPunct="1">
              <a:defRPr/>
            </a:pPr>
            <a:r>
              <a:rPr dirty="0" smtClean="0">
                <a:solidFill>
                  <a:schemeClr val="accent2">
                    <a:lumMod val="75000"/>
                  </a:schemeClr>
                </a:solidFill>
              </a:rPr>
              <a:t>Medical Management of AAA</a:t>
            </a:r>
          </a:p>
        </p:txBody>
      </p:sp>
      <p:sp>
        <p:nvSpPr>
          <p:cNvPr id="26627" name="Rectangle 3"/>
          <p:cNvSpPr>
            <a:spLocks noGrp="1" noChangeArrowheads="1"/>
          </p:cNvSpPr>
          <p:nvPr>
            <p:ph type="body" idx="1"/>
          </p:nvPr>
        </p:nvSpPr>
        <p:spPr/>
        <p:txBody>
          <a:bodyPr/>
          <a:lstStyle/>
          <a:p>
            <a:pPr eaLnBrk="1" hangingPunct="1">
              <a:lnSpc>
                <a:spcPct val="90000"/>
              </a:lnSpc>
              <a:defRPr/>
            </a:pPr>
            <a:r>
              <a:rPr lang="en-US" sz="2400" dirty="0" smtClean="0">
                <a:solidFill>
                  <a:schemeClr val="accent6">
                    <a:lumMod val="50000"/>
                  </a:schemeClr>
                </a:solidFill>
              </a:rPr>
              <a:t>Smoking Cessation-</a:t>
            </a:r>
            <a:r>
              <a:rPr lang="en-US" sz="2800" dirty="0" smtClean="0">
                <a:solidFill>
                  <a:schemeClr val="accent6">
                    <a:lumMod val="50000"/>
                  </a:schemeClr>
                </a:solidFill>
              </a:rPr>
              <a:t> </a:t>
            </a:r>
            <a:r>
              <a:rPr lang="en-US" sz="2000" dirty="0" smtClean="0"/>
              <a:t>Single most important modifiable risk factor</a:t>
            </a:r>
          </a:p>
          <a:p>
            <a:pPr eaLnBrk="1" hangingPunct="1">
              <a:lnSpc>
                <a:spcPct val="90000"/>
              </a:lnSpc>
              <a:defRPr/>
            </a:pPr>
            <a:r>
              <a:rPr lang="en-US" sz="2400" dirty="0" smtClean="0">
                <a:solidFill>
                  <a:schemeClr val="accent6">
                    <a:lumMod val="50000"/>
                  </a:schemeClr>
                </a:solidFill>
              </a:rPr>
              <a:t>Exercise Therapy- </a:t>
            </a:r>
            <a:r>
              <a:rPr lang="en-US" sz="2000" dirty="0" smtClean="0"/>
              <a:t>Evidence suggests may benefit small aneurysms</a:t>
            </a:r>
          </a:p>
          <a:p>
            <a:pPr eaLnBrk="1" hangingPunct="1">
              <a:lnSpc>
                <a:spcPct val="90000"/>
              </a:lnSpc>
              <a:defRPr/>
            </a:pPr>
            <a:r>
              <a:rPr lang="en-US" sz="2400" dirty="0" smtClean="0">
                <a:solidFill>
                  <a:schemeClr val="accent6">
                    <a:lumMod val="50000"/>
                  </a:schemeClr>
                </a:solidFill>
              </a:rPr>
              <a:t>Beta Blockers- </a:t>
            </a:r>
            <a:r>
              <a:rPr lang="en-US" sz="2000" dirty="0" smtClean="0"/>
              <a:t>May decrease the rate of expansion? Important cardiovascular effects thus use advocated.</a:t>
            </a:r>
          </a:p>
          <a:p>
            <a:pPr eaLnBrk="1" hangingPunct="1">
              <a:lnSpc>
                <a:spcPct val="90000"/>
              </a:lnSpc>
              <a:defRPr/>
            </a:pPr>
            <a:r>
              <a:rPr lang="en-US" sz="2400" dirty="0" smtClean="0">
                <a:solidFill>
                  <a:schemeClr val="accent6">
                    <a:lumMod val="50000"/>
                  </a:schemeClr>
                </a:solidFill>
              </a:rPr>
              <a:t>ACE inhibitors- </a:t>
            </a:r>
            <a:r>
              <a:rPr lang="en-US" sz="2000" dirty="0" smtClean="0"/>
              <a:t>Evidence is mixed, however, implicated in less aneurysm rupture.</a:t>
            </a:r>
          </a:p>
          <a:p>
            <a:pPr eaLnBrk="1" hangingPunct="1">
              <a:lnSpc>
                <a:spcPct val="90000"/>
              </a:lnSpc>
              <a:defRPr/>
            </a:pPr>
            <a:r>
              <a:rPr lang="en-US" sz="2400" dirty="0" err="1" smtClean="0">
                <a:solidFill>
                  <a:schemeClr val="accent6">
                    <a:lumMod val="50000"/>
                  </a:schemeClr>
                </a:solidFill>
              </a:rPr>
              <a:t>Doxycycline</a:t>
            </a:r>
            <a:endParaRPr lang="en-US" sz="2400" dirty="0" smtClean="0">
              <a:solidFill>
                <a:schemeClr val="accent6">
                  <a:lumMod val="50000"/>
                </a:schemeClr>
              </a:solidFill>
            </a:endParaRPr>
          </a:p>
          <a:p>
            <a:pPr lvl="1" eaLnBrk="1" hangingPunct="1">
              <a:lnSpc>
                <a:spcPct val="90000"/>
              </a:lnSpc>
              <a:defRPr/>
            </a:pPr>
            <a:r>
              <a:rPr lang="en-US" sz="2000" dirty="0" smtClean="0"/>
              <a:t>Antibiotic activity against chlamydia species</a:t>
            </a:r>
          </a:p>
          <a:p>
            <a:pPr lvl="1">
              <a:lnSpc>
                <a:spcPct val="90000"/>
              </a:lnSpc>
              <a:defRPr/>
            </a:pPr>
            <a:r>
              <a:rPr lang="en-US" sz="2000" dirty="0" smtClean="0"/>
              <a:t>Suppresses expression of MMP (</a:t>
            </a:r>
            <a:r>
              <a:rPr lang="en-US" sz="2000" dirty="0">
                <a:cs typeface="Arial" pitchFamily="34" charset="0"/>
              </a:rPr>
              <a:t>matrix </a:t>
            </a:r>
            <a:r>
              <a:rPr lang="en-US" sz="2000" dirty="0" smtClean="0">
                <a:cs typeface="Arial" pitchFamily="34" charset="0"/>
              </a:rPr>
              <a:t>metalloproteinase)</a:t>
            </a:r>
            <a:endParaRPr lang="en-US" sz="2000" dirty="0" smtClean="0"/>
          </a:p>
          <a:p>
            <a:pPr eaLnBrk="1" hangingPunct="1">
              <a:lnSpc>
                <a:spcPct val="90000"/>
              </a:lnSpc>
              <a:defRPr/>
            </a:pPr>
            <a:r>
              <a:rPr lang="en-US" sz="2400" dirty="0" err="1" smtClean="0">
                <a:solidFill>
                  <a:schemeClr val="accent6">
                    <a:lumMod val="50000"/>
                  </a:schemeClr>
                </a:solidFill>
              </a:rPr>
              <a:t>Statins</a:t>
            </a:r>
            <a:r>
              <a:rPr lang="en-US" sz="2400" dirty="0" smtClean="0">
                <a:solidFill>
                  <a:schemeClr val="accent6">
                    <a:lumMod val="50000"/>
                  </a:schemeClr>
                </a:solidFill>
              </a:rPr>
              <a:t> - </a:t>
            </a:r>
            <a:r>
              <a:rPr lang="en-US" sz="2000" dirty="0" smtClean="0"/>
              <a:t>associated with reduced aneurysm expansion rates. Decreases MMP-9 in aneurysm wall.</a:t>
            </a:r>
          </a:p>
          <a:p>
            <a:pPr lvl="1" eaLnBrk="1" hangingPunct="1">
              <a:lnSpc>
                <a:spcPct val="90000"/>
              </a:lnSpc>
              <a:defRPr/>
            </a:pPr>
            <a:endParaRPr lang="en-US" dirty="0" smtClean="0"/>
          </a:p>
        </p:txBody>
      </p:sp>
    </p:spTree>
    <p:extLst>
      <p:ext uri="{BB962C8B-B14F-4D97-AF65-F5344CB8AC3E}">
        <p14:creationId xmlns:p14="http://schemas.microsoft.com/office/powerpoint/2010/main" val="34394805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صر نائب للمحتوى 2"/>
          <p:cNvSpPr>
            <a:spLocks noGrp="1"/>
          </p:cNvSpPr>
          <p:nvPr>
            <p:ph idx="1"/>
          </p:nvPr>
        </p:nvSpPr>
        <p:spPr/>
        <p:txBody>
          <a:bodyPr/>
          <a:lstStyle/>
          <a:p>
            <a:pPr eaLnBrk="1" hangingPunct="1"/>
            <a:r>
              <a:rPr lang="en-US" sz="2400" dirty="0" smtClean="0">
                <a:cs typeface="Times New Roman" pitchFamily="18" charset="0"/>
              </a:rPr>
              <a:t>Open repair is indicated in:</a:t>
            </a:r>
          </a:p>
          <a:p>
            <a:pPr eaLnBrk="1" hangingPunct="1"/>
            <a:r>
              <a:rPr lang="en-US" sz="2400" dirty="0" smtClean="0">
                <a:cs typeface="Times New Roman" pitchFamily="18" charset="0"/>
              </a:rPr>
              <a:t>1. young patients as an elective procedure, </a:t>
            </a:r>
          </a:p>
          <a:p>
            <a:pPr eaLnBrk="1" hangingPunct="1">
              <a:buNone/>
            </a:pPr>
            <a:r>
              <a:rPr lang="en-US" sz="2400" dirty="0" smtClean="0">
                <a:cs typeface="Times New Roman" pitchFamily="18" charset="0"/>
              </a:rPr>
              <a:t>     2. in growing or large, symptomatic or ruptured aneurysms.</a:t>
            </a:r>
          </a:p>
          <a:p>
            <a:pPr eaLnBrk="1" hangingPunct="1">
              <a:buNone/>
            </a:pPr>
            <a:r>
              <a:rPr lang="en-US" sz="2400" dirty="0" smtClean="0">
                <a:cs typeface="Times New Roman" pitchFamily="18" charset="0"/>
              </a:rPr>
              <a:t> </a:t>
            </a:r>
          </a:p>
          <a:p>
            <a:pPr eaLnBrk="1" hangingPunct="1"/>
            <a:r>
              <a:rPr lang="en-US" sz="2400" dirty="0" smtClean="0">
                <a:cs typeface="Times New Roman" pitchFamily="18" charset="0"/>
              </a:rPr>
              <a:t>It involves removing the  dilated section of the AA &amp; replacing it with a prosthesis made of synthetic material (also known as a graft) that is sutured into place .This will allow blood to flow normally and the artery wall is used to cover the graft</a:t>
            </a:r>
          </a:p>
        </p:txBody>
      </p:sp>
      <p:sp>
        <p:nvSpPr>
          <p:cNvPr id="2" name="عنوان 1"/>
          <p:cNvSpPr>
            <a:spLocks noGrp="1"/>
          </p:cNvSpPr>
          <p:nvPr>
            <p:ph type="title"/>
          </p:nvPr>
        </p:nvSpPr>
        <p:spPr/>
        <p:txBody>
          <a:bodyPr/>
          <a:lstStyle/>
          <a:p>
            <a:pPr eaLnBrk="1" fontAlgn="auto" hangingPunct="1">
              <a:spcAft>
                <a:spcPts val="0"/>
              </a:spcAft>
              <a:defRPr/>
            </a:pPr>
            <a:r>
              <a:rPr b="1" i="1" smtClean="0">
                <a:solidFill>
                  <a:schemeClr val="accent2">
                    <a:lumMod val="75000"/>
                  </a:schemeClr>
                </a:solidFill>
              </a:rPr>
              <a:t>Open surgical procedure</a:t>
            </a:r>
            <a:endParaRPr>
              <a:solidFill>
                <a:schemeClr val="accent2">
                  <a:lumMod val="75000"/>
                </a:schemeClr>
              </a:solidFill>
            </a:endParaRPr>
          </a:p>
        </p:txBody>
      </p:sp>
    </p:spTree>
    <p:extLst>
      <p:ext uri="{BB962C8B-B14F-4D97-AF65-F5344CB8AC3E}">
        <p14:creationId xmlns:p14="http://schemas.microsoft.com/office/powerpoint/2010/main" val="12641893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228600"/>
            <a:ext cx="4572000" cy="64770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4572000" y="228600"/>
            <a:ext cx="4572000" cy="6477000"/>
          </a:xfrm>
          <a:prstGeom prst="rect">
            <a:avLst/>
          </a:prstGeom>
          <a:noFill/>
          <a:ln w="9525">
            <a:noFill/>
            <a:miter lim="800000"/>
            <a:headEnd/>
            <a:tailEnd/>
          </a:ln>
        </p:spPr>
      </p:pic>
    </p:spTree>
    <p:extLst>
      <p:ext uri="{BB962C8B-B14F-4D97-AF65-F5344CB8AC3E}">
        <p14:creationId xmlns:p14="http://schemas.microsoft.com/office/powerpoint/2010/main" val="1471818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32656"/>
            <a:ext cx="6781800" cy="1008112"/>
          </a:xfrm>
        </p:spPr>
        <p:txBody>
          <a:bodyPr/>
          <a:lstStyle/>
          <a:p>
            <a:pPr algn="ctr"/>
            <a:r>
              <a:rPr lang="en-US" dirty="0" smtClean="0">
                <a:effectLst>
                  <a:outerShdw blurRad="38100" dist="38100" dir="2700000" algn="tl">
                    <a:srgbClr val="000000">
                      <a:alpha val="43137"/>
                    </a:srgbClr>
                  </a:outerShdw>
                </a:effectLst>
              </a:rPr>
              <a:t>Risk factors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5576" y="1268760"/>
            <a:ext cx="7543800" cy="4896544"/>
          </a:xfrm>
        </p:spPr>
        <p:txBody>
          <a:bodyPr>
            <a:normAutofit fontScale="92500" lnSpcReduction="10000"/>
          </a:bodyPr>
          <a:lstStyle/>
          <a:p>
            <a:r>
              <a:rPr lang="en-US" dirty="0"/>
              <a:t>There are many predisposing causes for venous thrombosis. </a:t>
            </a:r>
            <a:r>
              <a:rPr lang="en-US" b="1" dirty="0" smtClean="0">
                <a:solidFill>
                  <a:schemeClr val="accent1">
                    <a:lumMod val="75000"/>
                  </a:schemeClr>
                </a:solidFill>
                <a:effectLst>
                  <a:outerShdw blurRad="38100" dist="38100" dir="2700000" algn="tl">
                    <a:srgbClr val="000000">
                      <a:alpha val="43137"/>
                    </a:srgbClr>
                  </a:outerShdw>
                </a:effectLst>
              </a:rPr>
              <a:t>The </a:t>
            </a:r>
            <a:r>
              <a:rPr lang="en-US" b="1" dirty="0">
                <a:solidFill>
                  <a:schemeClr val="accent1">
                    <a:lumMod val="75000"/>
                  </a:schemeClr>
                </a:solidFill>
                <a:effectLst>
                  <a:outerShdw blurRad="38100" dist="38100" dir="2700000" algn="tl">
                    <a:srgbClr val="000000">
                      <a:alpha val="43137"/>
                    </a:srgbClr>
                  </a:outerShdw>
                </a:effectLst>
              </a:rPr>
              <a:t>most important factor is a hospital admission for the treatment of a medical or surgical condition</a:t>
            </a:r>
            <a:r>
              <a:rPr lang="en-US" dirty="0"/>
              <a:t>. Injury, especially </a:t>
            </a:r>
            <a:r>
              <a:rPr lang="en-US" b="1" dirty="0">
                <a:solidFill>
                  <a:schemeClr val="accent1">
                    <a:lumMod val="75000"/>
                  </a:schemeClr>
                </a:solidFill>
                <a:effectLst>
                  <a:outerShdw blurRad="38100" dist="38100" dir="2700000" algn="tl">
                    <a:srgbClr val="000000">
                      <a:alpha val="43137"/>
                    </a:srgbClr>
                  </a:outerShdw>
                </a:effectLst>
              </a:rPr>
              <a:t>fractures of the lower limb and pelvis</a:t>
            </a:r>
            <a:r>
              <a:rPr lang="en-US" dirty="0"/>
              <a:t>, </a:t>
            </a:r>
            <a:r>
              <a:rPr lang="en-US" b="1" dirty="0">
                <a:solidFill>
                  <a:schemeClr val="accent1">
                    <a:lumMod val="75000"/>
                  </a:schemeClr>
                </a:solidFill>
                <a:effectLst>
                  <a:outerShdw blurRad="38100" dist="38100" dir="2700000" algn="tl">
                    <a:srgbClr val="000000">
                      <a:alpha val="43137"/>
                    </a:srgbClr>
                  </a:outerShdw>
                </a:effectLst>
              </a:rPr>
              <a:t>pregnancy</a:t>
            </a:r>
            <a:r>
              <a:rPr lang="en-US" dirty="0">
                <a:effectLst>
                  <a:outerShdw blurRad="38100" dist="38100" dir="2700000" algn="tl">
                    <a:srgbClr val="000000">
                      <a:alpha val="43137"/>
                    </a:srgbClr>
                  </a:outerShdw>
                </a:effectLst>
              </a:rPr>
              <a:t> </a:t>
            </a:r>
            <a:r>
              <a:rPr lang="en-US" dirty="0"/>
              <a:t>and the </a:t>
            </a:r>
            <a:r>
              <a:rPr lang="en-US" b="1" dirty="0">
                <a:solidFill>
                  <a:schemeClr val="accent1">
                    <a:lumMod val="75000"/>
                  </a:schemeClr>
                </a:solidFill>
                <a:effectLst>
                  <a:outerShdw blurRad="38100" dist="38100" dir="2700000" algn="tl">
                    <a:srgbClr val="000000">
                      <a:alpha val="43137"/>
                    </a:srgbClr>
                  </a:outerShdw>
                </a:effectLst>
              </a:rPr>
              <a:t>oral contraceptive pill </a:t>
            </a:r>
            <a:r>
              <a:rPr lang="en-US" dirty="0"/>
              <a:t>are other well-</a:t>
            </a:r>
            <a:r>
              <a:rPr lang="en-US" dirty="0" err="1"/>
              <a:t>recognised</a:t>
            </a:r>
            <a:r>
              <a:rPr lang="en-US" dirty="0"/>
              <a:t> predisposing factors. </a:t>
            </a:r>
            <a:endParaRPr lang="en-US" dirty="0" smtClean="0"/>
          </a:p>
          <a:p>
            <a:r>
              <a:rPr lang="en-US" b="1" dirty="0" smtClean="0">
                <a:solidFill>
                  <a:schemeClr val="accent1">
                    <a:lumMod val="75000"/>
                  </a:schemeClr>
                </a:solidFill>
                <a:effectLst>
                  <a:outerShdw blurRad="38100" dist="38100" dir="2700000" algn="tl">
                    <a:srgbClr val="000000">
                      <a:alpha val="43137"/>
                    </a:srgbClr>
                  </a:outerShdw>
                </a:effectLst>
              </a:rPr>
              <a:t>Endothelial damage (secondary </a:t>
            </a:r>
            <a:r>
              <a:rPr lang="en-US" b="1" dirty="0" err="1" smtClean="0">
                <a:solidFill>
                  <a:schemeClr val="accent1">
                    <a:lumMod val="75000"/>
                  </a:schemeClr>
                </a:solidFill>
                <a:effectLst>
                  <a:outerShdw blurRad="38100" dist="38100" dir="2700000" algn="tl">
                    <a:srgbClr val="000000">
                      <a:alpha val="43137"/>
                    </a:srgbClr>
                  </a:outerShdw>
                </a:effectLst>
              </a:rPr>
              <a:t>hypercoagulable</a:t>
            </a:r>
            <a:r>
              <a:rPr lang="en-US" b="1" dirty="0" smtClean="0">
                <a:solidFill>
                  <a:schemeClr val="accent1">
                    <a:lumMod val="75000"/>
                  </a:schemeClr>
                </a:solidFill>
                <a:effectLst>
                  <a:outerShdw blurRad="38100" dist="38100" dir="2700000" algn="tl">
                    <a:srgbClr val="000000">
                      <a:alpha val="43137"/>
                    </a:srgbClr>
                  </a:outerShdw>
                </a:effectLst>
              </a:rPr>
              <a:t> state) </a:t>
            </a:r>
            <a:r>
              <a:rPr lang="en-US" dirty="0"/>
              <a:t>is now known to be critically important. The interaction of the endothelium with inflammatory cells, or previous deep vein damage, renders the endothelial surface </a:t>
            </a:r>
            <a:r>
              <a:rPr lang="en-US" dirty="0" err="1"/>
              <a:t>hypercoagulable</a:t>
            </a:r>
            <a:r>
              <a:rPr lang="en-US" dirty="0"/>
              <a:t> and less </a:t>
            </a:r>
            <a:r>
              <a:rPr lang="en-US" dirty="0" err="1"/>
              <a:t>fibrinolytic</a:t>
            </a:r>
            <a:r>
              <a:rPr lang="en-US" dirty="0"/>
              <a:t>. </a:t>
            </a:r>
            <a:endParaRPr lang="en-US" dirty="0" smtClean="0"/>
          </a:p>
          <a:p>
            <a:r>
              <a:rPr lang="en-US" b="1" dirty="0" smtClean="0">
                <a:solidFill>
                  <a:schemeClr val="accent1">
                    <a:lumMod val="75000"/>
                  </a:schemeClr>
                </a:solidFill>
                <a:effectLst>
                  <a:outerShdw blurRad="38100" dist="38100" dir="2700000" algn="tl">
                    <a:srgbClr val="000000">
                      <a:alpha val="43137"/>
                    </a:srgbClr>
                  </a:outerShdw>
                </a:effectLst>
              </a:rPr>
              <a:t>Stasis </a:t>
            </a:r>
            <a:r>
              <a:rPr lang="en-US" b="1" dirty="0">
                <a:solidFill>
                  <a:schemeClr val="accent1">
                    <a:lumMod val="75000"/>
                  </a:schemeClr>
                </a:solidFill>
                <a:effectLst>
                  <a:outerShdw blurRad="38100" dist="38100" dir="2700000" algn="tl">
                    <a:srgbClr val="000000">
                      <a:alpha val="43137"/>
                    </a:srgbClr>
                  </a:outerShdw>
                </a:effectLst>
              </a:rPr>
              <a:t>is a predisposing factor </a:t>
            </a:r>
            <a:r>
              <a:rPr lang="en-US" dirty="0"/>
              <a:t>seen in many of the </a:t>
            </a:r>
            <a:r>
              <a:rPr lang="en-US" dirty="0" smtClean="0"/>
              <a:t>conditions, </a:t>
            </a:r>
            <a:r>
              <a:rPr lang="en-US" b="1" dirty="0">
                <a:solidFill>
                  <a:schemeClr val="accent1">
                    <a:lumMod val="75000"/>
                  </a:schemeClr>
                </a:solidFill>
                <a:effectLst>
                  <a:outerShdw blurRad="38100" dist="38100" dir="2700000" algn="tl">
                    <a:srgbClr val="000000">
                      <a:alpha val="43137"/>
                    </a:srgbClr>
                  </a:outerShdw>
                </a:effectLst>
              </a:rPr>
              <a:t>especially in the postoperative period, in patients with heart failure and in those with arterial </a:t>
            </a:r>
            <a:r>
              <a:rPr lang="en-US" b="1" dirty="0" err="1">
                <a:solidFill>
                  <a:schemeClr val="accent1">
                    <a:lumMod val="75000"/>
                  </a:schemeClr>
                </a:solidFill>
                <a:effectLst>
                  <a:outerShdw blurRad="38100" dist="38100" dir="2700000" algn="tl">
                    <a:srgbClr val="000000">
                      <a:alpha val="43137"/>
                    </a:srgbClr>
                  </a:outerShdw>
                </a:effectLst>
              </a:rPr>
              <a:t>ischaemia</a:t>
            </a:r>
            <a:r>
              <a:rPr lang="en-US" b="1" dirty="0">
                <a:solidFill>
                  <a:schemeClr val="accent1">
                    <a:lumMod val="7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515913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صر نائب للمحتوى 2"/>
          <p:cNvSpPr>
            <a:spLocks noGrp="1"/>
          </p:cNvSpPr>
          <p:nvPr>
            <p:ph idx="1"/>
          </p:nvPr>
        </p:nvSpPr>
        <p:spPr>
          <a:xfrm>
            <a:off x="457200" y="1219200"/>
            <a:ext cx="8229600" cy="4572000"/>
          </a:xfrm>
        </p:spPr>
        <p:txBody>
          <a:bodyPr/>
          <a:lstStyle/>
          <a:p>
            <a:pPr eaLnBrk="1" hangingPunct="1"/>
            <a:r>
              <a:rPr lang="en-US" sz="2400" dirty="0" smtClean="0">
                <a:cs typeface="Times New Roman" pitchFamily="18" charset="0"/>
              </a:rPr>
              <a:t> It is generally indicated in older, high-risk patients or patients unfit for open repair </a:t>
            </a:r>
          </a:p>
          <a:p>
            <a:pPr eaLnBrk="1" hangingPunct="1"/>
            <a:r>
              <a:rPr lang="en-US" sz="2400" dirty="0" smtClean="0">
                <a:ea typeface="Majalla UI"/>
                <a:cs typeface="Majalla UI"/>
              </a:rPr>
              <a:t>The aorta is accessed via the common femoral arteries, which are exposed surgically.</a:t>
            </a:r>
          </a:p>
          <a:p>
            <a:pPr eaLnBrk="1" hangingPunct="1"/>
            <a:r>
              <a:rPr lang="en-US" sz="2400" dirty="0" smtClean="0">
                <a:ea typeface="Majalla UI"/>
                <a:cs typeface="Majalla UI"/>
              </a:rPr>
              <a:t> Under radiological control, a delivery system is guided up into the aorta and an endovascular prosthesis (often termed a ‘stent graft’) placed within the aortic sac.</a:t>
            </a:r>
          </a:p>
        </p:txBody>
      </p:sp>
      <p:sp>
        <p:nvSpPr>
          <p:cNvPr id="2" name="عنوان 1"/>
          <p:cNvSpPr>
            <a:spLocks noGrp="1"/>
          </p:cNvSpPr>
          <p:nvPr>
            <p:ph type="title"/>
          </p:nvPr>
        </p:nvSpPr>
        <p:spPr>
          <a:xfrm>
            <a:off x="457200" y="0"/>
            <a:ext cx="8229600" cy="1219200"/>
          </a:xfrm>
        </p:spPr>
        <p:txBody>
          <a:bodyPr>
            <a:normAutofit fontScale="90000"/>
          </a:bodyPr>
          <a:lstStyle/>
          <a:p>
            <a:pPr eaLnBrk="1" fontAlgn="auto" hangingPunct="1">
              <a:spcAft>
                <a:spcPts val="0"/>
              </a:spcAft>
              <a:defRPr/>
            </a:pPr>
            <a:r>
              <a:rPr b="1" i="1" dirty="0" err="1" smtClean="0">
                <a:solidFill>
                  <a:schemeClr val="accent6">
                    <a:lumMod val="50000"/>
                  </a:schemeClr>
                </a:solidFill>
              </a:rPr>
              <a:t>Endoluminal</a:t>
            </a:r>
            <a:r>
              <a:rPr b="1" i="1" dirty="0" smtClean="0">
                <a:solidFill>
                  <a:schemeClr val="accent6">
                    <a:lumMod val="50000"/>
                  </a:schemeClr>
                </a:solidFill>
              </a:rPr>
              <a:t> procedure</a:t>
            </a:r>
            <a:r>
              <a:rPr lang="en-US" b="1" i="1" dirty="0" smtClean="0">
                <a:solidFill>
                  <a:schemeClr val="accent6">
                    <a:lumMod val="50000"/>
                  </a:schemeClr>
                </a:solidFill>
              </a:rPr>
              <a:t> </a:t>
            </a:r>
            <a:r>
              <a:rPr dirty="0" smtClean="0">
                <a:solidFill>
                  <a:schemeClr val="accent6">
                    <a:lumMod val="50000"/>
                  </a:schemeClr>
                </a:solidFill>
              </a:rPr>
              <a:t>(</a:t>
            </a:r>
            <a:r>
              <a:rPr sz="3100" dirty="0">
                <a:effectLst/>
              </a:rPr>
              <a:t>Endovascular stent graft</a:t>
            </a:r>
            <a:r>
              <a:rPr dirty="0" smtClean="0">
                <a:solidFill>
                  <a:schemeClr val="accent2">
                    <a:lumMod val="75000"/>
                  </a:schemeClr>
                </a:solidFill>
              </a:rPr>
              <a:t>)</a:t>
            </a:r>
            <a:endParaRPr dirty="0">
              <a:solidFill>
                <a:schemeClr val="accent2">
                  <a:lumMod val="75000"/>
                </a:schemeClr>
              </a:solidFill>
            </a:endParaRPr>
          </a:p>
        </p:txBody>
      </p:sp>
      <p:pic>
        <p:nvPicPr>
          <p:cNvPr id="22532" name="Picture 4" descr="C:\Users\Dr.Rawan\Desktop\evar-2coljpg.ashx"/>
          <p:cNvPicPr>
            <a:picLocks noChangeAspect="1" noChangeArrowheads="1"/>
          </p:cNvPicPr>
          <p:nvPr/>
        </p:nvPicPr>
        <p:blipFill>
          <a:blip r:embed="rId3" cstate="print"/>
          <a:srcRect/>
          <a:stretch>
            <a:fillRect/>
          </a:stretch>
        </p:blipFill>
        <p:spPr bwMode="auto">
          <a:xfrm>
            <a:off x="914400" y="4114800"/>
            <a:ext cx="6934200" cy="2495550"/>
          </a:xfrm>
          <a:prstGeom prst="rect">
            <a:avLst/>
          </a:prstGeom>
          <a:noFill/>
          <a:ln w="9525">
            <a:noFill/>
            <a:miter lim="800000"/>
            <a:headEnd/>
            <a:tailEnd/>
          </a:ln>
        </p:spPr>
      </p:pic>
    </p:spTree>
    <p:extLst>
      <p:ext uri="{BB962C8B-B14F-4D97-AF65-F5344CB8AC3E}">
        <p14:creationId xmlns:p14="http://schemas.microsoft.com/office/powerpoint/2010/main" val="15150236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Postoperative complications </a:t>
            </a:r>
          </a:p>
        </p:txBody>
      </p:sp>
      <p:sp>
        <p:nvSpPr>
          <p:cNvPr id="3" name="Content Placeholder 2"/>
          <p:cNvSpPr>
            <a:spLocks noGrp="1"/>
          </p:cNvSpPr>
          <p:nvPr>
            <p:ph idx="1"/>
          </p:nvPr>
        </p:nvSpPr>
        <p:spPr>
          <a:xfrm>
            <a:off x="228600" y="1600200"/>
            <a:ext cx="8610600" cy="4925145"/>
          </a:xfrm>
        </p:spPr>
        <p:txBody>
          <a:bodyPr>
            <a:normAutofit/>
          </a:bodyPr>
          <a:lstStyle/>
          <a:p>
            <a:r>
              <a:rPr lang="en-US" dirty="0"/>
              <a:t>The most common complications after open repair are </a:t>
            </a:r>
            <a:r>
              <a:rPr lang="en-US" dirty="0">
                <a:solidFill>
                  <a:srgbClr val="FF0000"/>
                </a:solidFill>
              </a:rPr>
              <a:t>respiratory</a:t>
            </a:r>
            <a:r>
              <a:rPr lang="en-US" dirty="0"/>
              <a:t> (lower lobe consolidation, atelectasis and ‘shock lung’) and </a:t>
            </a:r>
            <a:r>
              <a:rPr lang="en-US" dirty="0">
                <a:solidFill>
                  <a:srgbClr val="FF0000"/>
                </a:solidFill>
              </a:rPr>
              <a:t>cardiac</a:t>
            </a:r>
            <a:r>
              <a:rPr lang="en-US" dirty="0"/>
              <a:t> (</a:t>
            </a:r>
            <a:r>
              <a:rPr lang="en-US" dirty="0" err="1"/>
              <a:t>ischaemia</a:t>
            </a:r>
            <a:r>
              <a:rPr lang="en-US" dirty="0"/>
              <a:t> and infarction). </a:t>
            </a:r>
          </a:p>
          <a:p>
            <a:r>
              <a:rPr lang="en-US" dirty="0"/>
              <a:t>A degree of </a:t>
            </a:r>
            <a:r>
              <a:rPr lang="en-US" dirty="0">
                <a:solidFill>
                  <a:srgbClr val="FF0000"/>
                </a:solidFill>
              </a:rPr>
              <a:t>colonic </a:t>
            </a:r>
            <a:r>
              <a:rPr lang="en-US" dirty="0" err="1">
                <a:solidFill>
                  <a:srgbClr val="FF0000"/>
                </a:solidFill>
              </a:rPr>
              <a:t>ischaemia</a:t>
            </a:r>
            <a:r>
              <a:rPr lang="en-US" dirty="0">
                <a:solidFill>
                  <a:srgbClr val="FF0000"/>
                </a:solidFill>
              </a:rPr>
              <a:t> </a:t>
            </a:r>
            <a:r>
              <a:rPr lang="en-US" dirty="0"/>
              <a:t>because of lack of a collateral blood supply occurs in about 10% of patients but fortunately this usually resolves spontaneously</a:t>
            </a:r>
          </a:p>
          <a:p>
            <a:endParaRPr lang="en-US" sz="2800" dirty="0"/>
          </a:p>
        </p:txBody>
      </p:sp>
    </p:spTree>
    <p:extLst>
      <p:ext uri="{BB962C8B-B14F-4D97-AF65-F5344CB8AC3E}">
        <p14:creationId xmlns:p14="http://schemas.microsoft.com/office/powerpoint/2010/main" val="2205934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839200" cy="6629400"/>
          </a:xfrm>
        </p:spPr>
        <p:txBody>
          <a:bodyPr>
            <a:normAutofit/>
          </a:bodyPr>
          <a:lstStyle/>
          <a:p>
            <a:r>
              <a:rPr lang="en-US" sz="2000" b="1" dirty="0">
                <a:solidFill>
                  <a:srgbClr val="FF0000"/>
                </a:solidFill>
              </a:rPr>
              <a:t>Renal failure and infection </a:t>
            </a:r>
            <a:r>
              <a:rPr lang="en-US" sz="2000" b="1" dirty="0"/>
              <a:t>of the graft are rare events after elective procedures but they may complicate procedures undertaken for rupture</a:t>
            </a:r>
            <a:r>
              <a:rPr lang="en-US" sz="2000" b="1" dirty="0" smtClean="0"/>
              <a:t>. </a:t>
            </a:r>
          </a:p>
          <a:p>
            <a:pPr>
              <a:buNone/>
            </a:pPr>
            <a:r>
              <a:rPr lang="en-US" sz="2000" b="1" dirty="0" smtClean="0"/>
              <a:t> </a:t>
            </a:r>
            <a:endParaRPr lang="en-US" sz="2000" b="1" dirty="0"/>
          </a:p>
          <a:p>
            <a:r>
              <a:rPr lang="en-US" sz="2000" b="1" dirty="0">
                <a:solidFill>
                  <a:srgbClr val="FF0000"/>
                </a:solidFill>
              </a:rPr>
              <a:t>Neurological</a:t>
            </a:r>
            <a:r>
              <a:rPr lang="en-US" sz="2000" b="1" dirty="0"/>
              <a:t> complications include sexual dysfunction and spinal cord </a:t>
            </a:r>
            <a:r>
              <a:rPr lang="en-US" sz="2000" b="1" dirty="0" err="1"/>
              <a:t>ischaemia</a:t>
            </a:r>
            <a:r>
              <a:rPr lang="en-US" sz="2000" b="1" dirty="0" smtClean="0"/>
              <a:t>.</a:t>
            </a:r>
            <a:br>
              <a:rPr lang="en-US" sz="2000" b="1" dirty="0" smtClean="0"/>
            </a:br>
            <a:r>
              <a:rPr lang="en-US" sz="2000" b="1" dirty="0" smtClean="0"/>
              <a:t> </a:t>
            </a:r>
            <a:endParaRPr lang="en-US" sz="2000" b="1" dirty="0"/>
          </a:p>
          <a:p>
            <a:r>
              <a:rPr lang="en-US" sz="2000" b="1" dirty="0">
                <a:solidFill>
                  <a:srgbClr val="FF0000"/>
                </a:solidFill>
              </a:rPr>
              <a:t>An </a:t>
            </a:r>
            <a:r>
              <a:rPr lang="en-US" sz="2000" b="1" dirty="0" err="1">
                <a:solidFill>
                  <a:srgbClr val="FF0000"/>
                </a:solidFill>
              </a:rPr>
              <a:t>aortoduodenal</a:t>
            </a:r>
            <a:r>
              <a:rPr lang="en-US" sz="2000" b="1" dirty="0">
                <a:solidFill>
                  <a:srgbClr val="FF0000"/>
                </a:solidFill>
              </a:rPr>
              <a:t> ﬁstula </a:t>
            </a:r>
            <a:r>
              <a:rPr lang="en-US" sz="2000" b="1" dirty="0"/>
              <a:t>is an uncommon but treatable complication of abdominal aortic replacement surgery. It should be suspected whenever </a:t>
            </a:r>
            <a:r>
              <a:rPr lang="en-US" sz="2000" b="1" dirty="0" err="1">
                <a:solidFill>
                  <a:srgbClr val="FF0000"/>
                </a:solidFill>
              </a:rPr>
              <a:t>haematemesis</a:t>
            </a:r>
            <a:r>
              <a:rPr lang="en-US" sz="2000" b="1" dirty="0">
                <a:solidFill>
                  <a:srgbClr val="FF0000"/>
                </a:solidFill>
              </a:rPr>
              <a:t> or </a:t>
            </a:r>
            <a:r>
              <a:rPr lang="en-US" sz="2000" b="1" dirty="0" err="1">
                <a:solidFill>
                  <a:srgbClr val="FF0000"/>
                </a:solidFill>
              </a:rPr>
              <a:t>melaena</a:t>
            </a:r>
            <a:r>
              <a:rPr lang="en-US" sz="2000" b="1" dirty="0">
                <a:solidFill>
                  <a:srgbClr val="FF0000"/>
                </a:solidFill>
              </a:rPr>
              <a:t> </a:t>
            </a:r>
            <a:r>
              <a:rPr lang="en-US" sz="2000" b="1" dirty="0"/>
              <a:t>occurs in the months or years after operation</a:t>
            </a:r>
            <a:r>
              <a:rPr lang="en-US" sz="2000" b="1" dirty="0" smtClean="0"/>
              <a:t>.</a:t>
            </a:r>
            <a:br>
              <a:rPr lang="en-US" sz="2000" b="1" dirty="0" smtClean="0"/>
            </a:br>
            <a:r>
              <a:rPr lang="en-US" sz="2000" b="1" dirty="0" smtClean="0"/>
              <a:t> </a:t>
            </a:r>
            <a:endParaRPr lang="en-US" sz="2000" b="1" dirty="0"/>
          </a:p>
          <a:p>
            <a:r>
              <a:rPr lang="en-US" sz="2000" b="1" dirty="0">
                <a:solidFill>
                  <a:srgbClr val="FF0000"/>
                </a:solidFill>
              </a:rPr>
              <a:t>Prosthetic infection </a:t>
            </a:r>
            <a:r>
              <a:rPr lang="en-US" sz="2000" b="1" dirty="0"/>
              <a:t>also occurs uncommonly and may require removal of the graft, limb </a:t>
            </a:r>
            <a:r>
              <a:rPr lang="en-US" sz="2000" b="1" dirty="0" err="1"/>
              <a:t>revascularisation</a:t>
            </a:r>
            <a:r>
              <a:rPr lang="en-US" sz="2000" b="1" dirty="0"/>
              <a:t> being achieved by simultaneous insertion of an </a:t>
            </a:r>
            <a:r>
              <a:rPr lang="en-US" sz="2000" b="1" dirty="0" err="1"/>
              <a:t>axillo-bifemoral</a:t>
            </a:r>
            <a:r>
              <a:rPr lang="en-US" sz="2000" b="1" dirty="0"/>
              <a:t> bypass</a:t>
            </a:r>
            <a:r>
              <a:rPr lang="en-US" sz="2000" b="1" dirty="0" smtClean="0"/>
              <a:t>.</a:t>
            </a:r>
            <a:br>
              <a:rPr lang="en-US" sz="2000" b="1" dirty="0" smtClean="0"/>
            </a:br>
            <a:r>
              <a:rPr lang="en-US" sz="2000" b="1" dirty="0" smtClean="0"/>
              <a:t> </a:t>
            </a:r>
            <a:endParaRPr lang="en-US" sz="2000" b="1" dirty="0"/>
          </a:p>
          <a:p>
            <a:r>
              <a:rPr lang="en-US" sz="2000" b="1" dirty="0"/>
              <a:t>Cardiac, respiratory, renal and neurological complications occur</a:t>
            </a:r>
            <a:r>
              <a:rPr lang="en-US" sz="2000" b="1" dirty="0">
                <a:solidFill>
                  <a:srgbClr val="FF0000"/>
                </a:solidFill>
              </a:rPr>
              <a:t> less often with the endovascular</a:t>
            </a:r>
            <a:r>
              <a:rPr lang="en-US" sz="2000" b="1" dirty="0"/>
              <a:t> method but they are not obviated entirely by this minimally invasive technique. In the longer term, ﬁstula and prosthetic infection remain rare but signiﬁcant problems</a:t>
            </a:r>
          </a:p>
        </p:txBody>
      </p:sp>
    </p:spTree>
    <p:extLst>
      <p:ext uri="{BB962C8B-B14F-4D97-AF65-F5344CB8AC3E}">
        <p14:creationId xmlns:p14="http://schemas.microsoft.com/office/powerpoint/2010/main" val="19667083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758" y="2090738"/>
            <a:ext cx="6955631" cy="3408362"/>
          </a:xfrm>
        </p:spPr>
        <p:txBody>
          <a:bodyPr rtlCol="0">
            <a:normAutofit fontScale="90000"/>
          </a:bodyPr>
          <a:lstStyle/>
          <a:p>
            <a:pPr fontAlgn="auto">
              <a:spcAft>
                <a:spcPts val="0"/>
              </a:spcAft>
              <a:defRPr/>
            </a:pPr>
            <a:r>
              <a:rPr sz="8000" b="1" i="1" dirty="0">
                <a:latin typeface="Ayuthaya" charset="-34"/>
                <a:ea typeface="Ayuthaya" charset="-34"/>
                <a:cs typeface="Ayuthaya" charset="-34"/>
              </a:rPr>
              <a:t>Ruptured Aortic aneurysm</a:t>
            </a:r>
          </a:p>
        </p:txBody>
      </p:sp>
    </p:spTree>
    <p:extLst>
      <p:ext uri="{BB962C8B-B14F-4D97-AF65-F5344CB8AC3E}">
        <p14:creationId xmlns:p14="http://schemas.microsoft.com/office/powerpoint/2010/main" val="3142137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298" y="1581151"/>
            <a:ext cx="8435578" cy="4937125"/>
          </a:xfrm>
        </p:spPr>
        <p:txBody>
          <a:bodyPr>
            <a:normAutofit/>
          </a:bodyPr>
          <a:lstStyle/>
          <a:p>
            <a:pPr>
              <a:lnSpc>
                <a:spcPct val="80000"/>
              </a:lnSpc>
            </a:pPr>
            <a:r>
              <a:rPr lang="en-US" sz="1900" dirty="0"/>
              <a:t>AAA rupture is an important cause of unheralded deaths in people older than 55 years.</a:t>
            </a:r>
          </a:p>
          <a:p>
            <a:pPr>
              <a:lnSpc>
                <a:spcPct val="80000"/>
              </a:lnSpc>
              <a:buFont typeface="Garamond" pitchFamily="18" charset="0"/>
              <a:buNone/>
            </a:pPr>
            <a:endParaRPr lang="en-US" sz="1900" dirty="0"/>
          </a:p>
          <a:p>
            <a:pPr>
              <a:lnSpc>
                <a:spcPct val="80000"/>
              </a:lnSpc>
            </a:pPr>
            <a:r>
              <a:rPr lang="en-US" sz="1900" dirty="0"/>
              <a:t>Less than 50% of patients survive to reach the hospital.</a:t>
            </a:r>
          </a:p>
          <a:p>
            <a:pPr>
              <a:lnSpc>
                <a:spcPct val="80000"/>
              </a:lnSpc>
            </a:pPr>
            <a:r>
              <a:rPr lang="en-US" sz="1900" dirty="0"/>
              <a:t>Operative mortality 50%, overall combined mortality (community and hospital) is around 80-90%.</a:t>
            </a:r>
          </a:p>
          <a:p>
            <a:pPr>
              <a:lnSpc>
                <a:spcPct val="80000"/>
              </a:lnSpc>
            </a:pPr>
            <a:endParaRPr lang="en-US" sz="1900" dirty="0"/>
          </a:p>
          <a:p>
            <a:pPr>
              <a:lnSpc>
                <a:spcPct val="80000"/>
              </a:lnSpc>
            </a:pPr>
            <a:r>
              <a:rPr lang="en-US" sz="1900" dirty="0"/>
              <a:t>Rupture occur either </a:t>
            </a:r>
            <a:r>
              <a:rPr lang="en-US" sz="1900" b="1" u="sng" dirty="0"/>
              <a:t>anteriorly</a:t>
            </a:r>
            <a:r>
              <a:rPr lang="en-US" sz="1900" dirty="0"/>
              <a:t> into the peritoneal cavity (20%) or </a:t>
            </a:r>
            <a:r>
              <a:rPr lang="en-US" sz="1900" b="1" u="sng" dirty="0"/>
              <a:t>posteriorly</a:t>
            </a:r>
            <a:r>
              <a:rPr lang="en-US" sz="1900" dirty="0"/>
              <a:t> into the retroperitoneal space (80%).</a:t>
            </a:r>
          </a:p>
          <a:p>
            <a:pPr>
              <a:lnSpc>
                <a:spcPct val="80000"/>
              </a:lnSpc>
            </a:pPr>
            <a:endParaRPr lang="en-US" sz="1900" dirty="0"/>
          </a:p>
          <a:p>
            <a:pPr>
              <a:lnSpc>
                <a:spcPct val="80000"/>
              </a:lnSpc>
            </a:pPr>
            <a:r>
              <a:rPr lang="en-US" altLang="en-US" sz="1900" b="1" dirty="0">
                <a:solidFill>
                  <a:srgbClr val="000000"/>
                </a:solidFill>
                <a:ea typeface="Majalla UI"/>
                <a:cs typeface="Majalla UI"/>
              </a:rPr>
              <a:t>Anterior</a:t>
            </a:r>
            <a:r>
              <a:rPr lang="en-US" altLang="en-US" sz="1900" dirty="0">
                <a:solidFill>
                  <a:srgbClr val="000000"/>
                </a:solidFill>
                <a:ea typeface="Majalla UI"/>
                <a:cs typeface="Majalla UI"/>
              </a:rPr>
              <a:t> rupture results in free bleeding into the peritoneal cavity; very few patients reach hospital alive. </a:t>
            </a:r>
          </a:p>
          <a:p>
            <a:pPr>
              <a:lnSpc>
                <a:spcPct val="80000"/>
              </a:lnSpc>
            </a:pPr>
            <a:endParaRPr lang="en-US" altLang="en-US" sz="1900" dirty="0">
              <a:solidFill>
                <a:srgbClr val="000000"/>
              </a:solidFill>
              <a:ea typeface="Majalla UI"/>
              <a:cs typeface="Majalla UI"/>
            </a:endParaRPr>
          </a:p>
          <a:p>
            <a:pPr>
              <a:lnSpc>
                <a:spcPct val="80000"/>
              </a:lnSpc>
            </a:pPr>
            <a:r>
              <a:rPr lang="en-US" altLang="en-US" sz="1900" b="1" dirty="0">
                <a:solidFill>
                  <a:srgbClr val="000000"/>
                </a:solidFill>
                <a:ea typeface="Majalla UI"/>
                <a:cs typeface="Majalla UI"/>
              </a:rPr>
              <a:t>Posterior</a:t>
            </a:r>
            <a:r>
              <a:rPr lang="en-US" altLang="en-US" sz="1900" dirty="0">
                <a:solidFill>
                  <a:srgbClr val="000000"/>
                </a:solidFill>
                <a:ea typeface="Majalla UI"/>
                <a:cs typeface="Majalla UI"/>
              </a:rPr>
              <a:t> rupture on the other hand produces a retroperitoneal </a:t>
            </a:r>
            <a:r>
              <a:rPr lang="en-US" altLang="en-US" sz="1900" dirty="0" err="1">
                <a:solidFill>
                  <a:srgbClr val="000000"/>
                </a:solidFill>
                <a:ea typeface="Majalla UI"/>
                <a:cs typeface="Majalla UI"/>
              </a:rPr>
              <a:t>haematoma</a:t>
            </a:r>
            <a:r>
              <a:rPr lang="en-US" altLang="en-US" sz="1900" dirty="0">
                <a:solidFill>
                  <a:srgbClr val="000000"/>
                </a:solidFill>
                <a:ea typeface="Majalla UI"/>
                <a:cs typeface="Majalla UI"/>
              </a:rPr>
              <a:t>. </a:t>
            </a:r>
            <a:r>
              <a:rPr lang="en-US" altLang="en-US" sz="1900" b="1" dirty="0">
                <a:solidFill>
                  <a:srgbClr val="FF0000"/>
                </a:solidFill>
                <a:ea typeface="Majalla UI"/>
                <a:cs typeface="Majalla UI"/>
              </a:rPr>
              <a:t>Often a brief period ensues when a combination of moderate hypotension and the resistance of the retroperitoneal tissues arrests further </a:t>
            </a:r>
            <a:r>
              <a:rPr lang="en-US" altLang="en-US" sz="1900" b="1" dirty="0" err="1">
                <a:solidFill>
                  <a:srgbClr val="FF0000"/>
                </a:solidFill>
                <a:ea typeface="Majalla UI"/>
                <a:cs typeface="Majalla UI"/>
              </a:rPr>
              <a:t>haemorrhage</a:t>
            </a:r>
            <a:r>
              <a:rPr lang="en-US" altLang="en-US" sz="1900" dirty="0">
                <a:solidFill>
                  <a:srgbClr val="000000"/>
                </a:solidFill>
                <a:ea typeface="Majalla UI"/>
                <a:cs typeface="Majalla UI"/>
              </a:rPr>
              <a:t>. The patient may remain conscious but in severe pain.</a:t>
            </a:r>
          </a:p>
          <a:p>
            <a:pPr>
              <a:lnSpc>
                <a:spcPct val="80000"/>
              </a:lnSpc>
            </a:pPr>
            <a:endParaRPr lang="en-US" sz="1700" dirty="0"/>
          </a:p>
          <a:p>
            <a:pPr>
              <a:lnSpc>
                <a:spcPct val="80000"/>
              </a:lnSpc>
            </a:pPr>
            <a:endParaRPr lang="en-US" sz="1700" dirty="0"/>
          </a:p>
        </p:txBody>
      </p:sp>
      <p:sp>
        <p:nvSpPr>
          <p:cNvPr id="4" name="Oval 4"/>
          <p:cNvSpPr>
            <a:spLocks/>
          </p:cNvSpPr>
          <p:nvPr/>
        </p:nvSpPr>
        <p:spPr bwMode="auto">
          <a:xfrm>
            <a:off x="2352675" y="300038"/>
            <a:ext cx="4438650" cy="1123950"/>
          </a:xfrm>
          <a:prstGeom prst="ellipse">
            <a:avLst/>
          </a:prstGeom>
          <a:solidFill>
            <a:srgbClr val="FFFFFF"/>
          </a:solidFill>
          <a:ln w="19050">
            <a:solidFill>
              <a:schemeClr val="accent1"/>
            </a:solidFill>
            <a:round/>
            <a:headEnd/>
            <a:tailEnd/>
          </a:ln>
          <a:effectLst>
            <a:outerShdw blurRad="63500" dist="30000" dir="5400000" algn="ctr" rotWithShape="0">
              <a:srgbClr val="000000">
                <a:alpha val="45000"/>
              </a:srgbClr>
            </a:outerShdw>
          </a:effectLst>
        </p:spPr>
        <p:txBody>
          <a:bodyPr lIns="45720" rIns="45720" anchor="ctr"/>
          <a:lstStyle/>
          <a:p>
            <a:pPr algn="ctr" rtl="0">
              <a:lnSpc>
                <a:spcPts val="3800"/>
              </a:lnSpc>
              <a:spcBef>
                <a:spcPts val="1200"/>
              </a:spcBef>
              <a:defRPr/>
            </a:pPr>
            <a:r>
              <a:rPr lang="en-US" altLang="en-US" sz="3200" b="1" i="1" u="sng" dirty="0">
                <a:solidFill>
                  <a:srgbClr val="FF0000"/>
                </a:solidFill>
                <a:latin typeface="Times" charset="0"/>
                <a:ea typeface="Times" charset="0"/>
                <a:cs typeface="Times" charset="0"/>
                <a:sym typeface="Times" charset="0"/>
              </a:rPr>
              <a:t>EMERGENCY</a:t>
            </a:r>
          </a:p>
        </p:txBody>
      </p:sp>
    </p:spTree>
    <p:extLst>
      <p:ext uri="{BB962C8B-B14F-4D97-AF65-F5344CB8AC3E}">
        <p14:creationId xmlns:p14="http://schemas.microsoft.com/office/powerpoint/2010/main" val="21392231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idx="1"/>
          </p:nvPr>
        </p:nvSpPr>
        <p:spPr/>
        <p:txBody>
          <a:bodyPr/>
          <a:lstStyle/>
          <a:p>
            <a:pPr>
              <a:lnSpc>
                <a:spcPct val="90000"/>
              </a:lnSpc>
            </a:pPr>
            <a:r>
              <a:rPr lang="en-US" altLang="en-US" sz="2400" dirty="0">
                <a:solidFill>
                  <a:srgbClr val="000000"/>
                </a:solidFill>
                <a:cs typeface="Times New Roman" pitchFamily="18" charset="0"/>
              </a:rPr>
              <a:t>Size :</a:t>
            </a:r>
          </a:p>
          <a:p>
            <a:pPr lvl="1">
              <a:lnSpc>
                <a:spcPct val="90000"/>
              </a:lnSpc>
            </a:pPr>
            <a:r>
              <a:rPr lang="en-US" altLang="en-US" sz="2400" dirty="0">
                <a:solidFill>
                  <a:srgbClr val="000000"/>
                </a:solidFill>
                <a:cs typeface="Times New Roman" pitchFamily="18" charset="0"/>
              </a:rPr>
              <a:t>Aneurysm &gt; 5cm 6-16% and &gt; 7cm 33% annual rupture rate.</a:t>
            </a:r>
          </a:p>
          <a:p>
            <a:pPr>
              <a:lnSpc>
                <a:spcPct val="90000"/>
              </a:lnSpc>
            </a:pPr>
            <a:r>
              <a:rPr lang="en-US" altLang="en-US" sz="2400" dirty="0">
                <a:solidFill>
                  <a:srgbClr val="000000"/>
                </a:solidFill>
                <a:cs typeface="Times New Roman" pitchFamily="18" charset="0"/>
              </a:rPr>
              <a:t>Wall stress analysis.</a:t>
            </a:r>
          </a:p>
          <a:p>
            <a:pPr>
              <a:lnSpc>
                <a:spcPct val="90000"/>
              </a:lnSpc>
            </a:pPr>
            <a:r>
              <a:rPr lang="en-US" altLang="en-US" sz="2400" dirty="0">
                <a:solidFill>
                  <a:srgbClr val="000000"/>
                </a:solidFill>
                <a:cs typeface="Times New Roman" pitchFamily="18" charset="0"/>
              </a:rPr>
              <a:t>Saccular aneurysm have higher rate of rupture.</a:t>
            </a:r>
          </a:p>
          <a:p>
            <a:pPr>
              <a:lnSpc>
                <a:spcPct val="90000"/>
              </a:lnSpc>
            </a:pPr>
            <a:r>
              <a:rPr lang="en-US" altLang="en-US" sz="2400" dirty="0">
                <a:solidFill>
                  <a:srgbClr val="000000"/>
                </a:solidFill>
                <a:cs typeface="Times New Roman" pitchFamily="18" charset="0"/>
              </a:rPr>
              <a:t>HTN, COPD, active smoking are independent predictors of rupture</a:t>
            </a:r>
          </a:p>
          <a:p>
            <a:pPr>
              <a:lnSpc>
                <a:spcPct val="90000"/>
              </a:lnSpc>
            </a:pPr>
            <a:r>
              <a:rPr lang="en-US" altLang="en-US" sz="2400" dirty="0">
                <a:solidFill>
                  <a:srgbClr val="000000"/>
                </a:solidFill>
                <a:cs typeface="Times New Roman" pitchFamily="18" charset="0"/>
              </a:rPr>
              <a:t>(+) family </a:t>
            </a:r>
            <a:r>
              <a:rPr lang="en-US" altLang="en-US" sz="2400" dirty="0" err="1">
                <a:solidFill>
                  <a:srgbClr val="000000"/>
                </a:solidFill>
                <a:cs typeface="Times New Roman" pitchFamily="18" charset="0"/>
              </a:rPr>
              <a:t>hx</a:t>
            </a:r>
            <a:r>
              <a:rPr lang="en-US" altLang="en-US" sz="2400" dirty="0">
                <a:solidFill>
                  <a:srgbClr val="000000"/>
                </a:solidFill>
                <a:cs typeface="Times New Roman" pitchFamily="18" charset="0"/>
              </a:rPr>
              <a:t> tend to rupture</a:t>
            </a:r>
          </a:p>
          <a:p>
            <a:pPr>
              <a:lnSpc>
                <a:spcPct val="90000"/>
              </a:lnSpc>
            </a:pPr>
            <a:r>
              <a:rPr lang="en-US" altLang="en-US" sz="2400" dirty="0">
                <a:solidFill>
                  <a:srgbClr val="000000"/>
                </a:solidFill>
                <a:cs typeface="Times New Roman" pitchFamily="18" charset="0"/>
              </a:rPr>
              <a:t>Expansion rate </a:t>
            </a:r>
            <a:r>
              <a:rPr lang="ar-SA" altLang="en-US" sz="2400" dirty="0">
                <a:solidFill>
                  <a:srgbClr val="000000"/>
                </a:solidFill>
              </a:rPr>
              <a:t>&lt;</a:t>
            </a:r>
            <a:r>
              <a:rPr lang="en-US" altLang="en-US" sz="2400" dirty="0">
                <a:solidFill>
                  <a:srgbClr val="000000"/>
                </a:solidFill>
                <a:cs typeface="Times New Roman" pitchFamily="18" charset="0"/>
              </a:rPr>
              <a:t>0.5</a:t>
            </a:r>
            <a:r>
              <a:rPr lang="ar-SA" altLang="en-US" sz="2400" dirty="0">
                <a:solidFill>
                  <a:srgbClr val="000000"/>
                </a:solidFill>
              </a:rPr>
              <a:t> /</a:t>
            </a:r>
            <a:r>
              <a:rPr lang="en-US" altLang="en-US" sz="2400" dirty="0">
                <a:solidFill>
                  <a:srgbClr val="000000"/>
                </a:solidFill>
                <a:cs typeface="Times New Roman" pitchFamily="18" charset="0"/>
              </a:rPr>
              <a:t>6 </a:t>
            </a:r>
            <a:r>
              <a:rPr lang="en-US" altLang="en-US" sz="2400" dirty="0" err="1">
                <a:solidFill>
                  <a:srgbClr val="000000"/>
                </a:solidFill>
                <a:cs typeface="Times New Roman" pitchFamily="18" charset="0"/>
              </a:rPr>
              <a:t>mo</a:t>
            </a:r>
            <a:endParaRPr lang="en-US" altLang="en-US" sz="2400" dirty="0">
              <a:solidFill>
                <a:srgbClr val="000000"/>
              </a:solidFill>
              <a:cs typeface="Times New Roman" pitchFamily="18" charset="0"/>
            </a:endParaRPr>
          </a:p>
          <a:p>
            <a:pPr lvl="1">
              <a:lnSpc>
                <a:spcPct val="90000"/>
              </a:lnSpc>
            </a:pPr>
            <a:endParaRPr lang="en-US" altLang="en-US" sz="2400" dirty="0">
              <a:solidFill>
                <a:srgbClr val="000000"/>
              </a:solidFill>
              <a:cs typeface="Times New Roman" pitchFamily="18" charset="0"/>
            </a:endParaRPr>
          </a:p>
        </p:txBody>
      </p:sp>
      <p:sp>
        <p:nvSpPr>
          <p:cNvPr id="22530" name="Rectangle 2"/>
          <p:cNvSpPr>
            <a:spLocks noGrp="1" noChangeArrowheads="1"/>
          </p:cNvSpPr>
          <p:nvPr>
            <p:ph type="title"/>
          </p:nvPr>
        </p:nvSpPr>
        <p:spPr/>
        <p:txBody>
          <a:bodyPr rtlCol="0">
            <a:normAutofit/>
          </a:bodyPr>
          <a:lstStyle/>
          <a:p>
            <a:pPr fontAlgn="auto">
              <a:spcAft>
                <a:spcPts val="0"/>
              </a:spcAft>
              <a:defRPr/>
            </a:pPr>
            <a:r>
              <a:rPr>
                <a:solidFill>
                  <a:sysClr val="windowText" lastClr="000000"/>
                </a:solidFill>
                <a:ea typeface="+mj-ea"/>
              </a:rPr>
              <a:t> Risk of Rupture :</a:t>
            </a:r>
          </a:p>
        </p:txBody>
      </p:sp>
    </p:spTree>
    <p:extLst>
      <p:ext uri="{BB962C8B-B14F-4D97-AF65-F5344CB8AC3E}">
        <p14:creationId xmlns:p14="http://schemas.microsoft.com/office/powerpoint/2010/main" val="3936371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600201"/>
            <a:ext cx="4635624" cy="4435476"/>
          </a:xfrm>
        </p:spPr>
        <p:txBody>
          <a:bodyPr>
            <a:normAutofit fontScale="77500" lnSpcReduction="20000"/>
          </a:bodyPr>
          <a:lstStyle/>
          <a:p>
            <a:r>
              <a:rPr lang="en-US" dirty="0"/>
              <a:t> If there is doubt about the presence of an aneurysm an </a:t>
            </a:r>
            <a:r>
              <a:rPr lang="en-US" dirty="0" err="1">
                <a:solidFill>
                  <a:srgbClr val="FF0000"/>
                </a:solidFill>
              </a:rPr>
              <a:t>ultrasonogram</a:t>
            </a:r>
            <a:r>
              <a:rPr lang="en-US" dirty="0">
                <a:solidFill>
                  <a:srgbClr val="FF0000"/>
                </a:solidFill>
              </a:rPr>
              <a:t> </a:t>
            </a:r>
            <a:r>
              <a:rPr lang="en-US" dirty="0"/>
              <a:t>may help, but this test is not of use to detect rupture. </a:t>
            </a:r>
          </a:p>
          <a:p>
            <a:r>
              <a:rPr lang="en-US" dirty="0"/>
              <a:t>If there is doubt about rupture a </a:t>
            </a:r>
            <a:r>
              <a:rPr lang="en-US" dirty="0">
                <a:solidFill>
                  <a:srgbClr val="FF0000"/>
                </a:solidFill>
              </a:rPr>
              <a:t>CT scan </a:t>
            </a:r>
            <a:r>
              <a:rPr lang="en-US" dirty="0"/>
              <a:t>is of more help, but it is still far from being foolproof. </a:t>
            </a:r>
          </a:p>
          <a:p>
            <a:r>
              <a:rPr lang="en-US" dirty="0"/>
              <a:t>In practice, most diagnoses are reached on </a:t>
            </a:r>
            <a:r>
              <a:rPr lang="en-US" dirty="0">
                <a:solidFill>
                  <a:srgbClr val="FF0000"/>
                </a:solidFill>
              </a:rPr>
              <a:t>clinical grounds alone, without imaging. </a:t>
            </a:r>
          </a:p>
        </p:txBody>
      </p:sp>
      <p:pic>
        <p:nvPicPr>
          <p:cNvPr id="4" name="Picture 3"/>
          <p:cNvPicPr>
            <a:picLocks noChangeAspect="1"/>
          </p:cNvPicPr>
          <p:nvPr/>
        </p:nvPicPr>
        <p:blipFill>
          <a:blip r:embed="rId2" cstate="print"/>
          <a:stretch>
            <a:fillRect/>
          </a:stretch>
        </p:blipFill>
        <p:spPr>
          <a:xfrm>
            <a:off x="4680967" y="2590800"/>
            <a:ext cx="4463033" cy="3169543"/>
          </a:xfrm>
          <a:prstGeom prst="rect">
            <a:avLst/>
          </a:prstGeom>
        </p:spPr>
      </p:pic>
    </p:spTree>
    <p:extLst>
      <p:ext uri="{BB962C8B-B14F-4D97-AF65-F5344CB8AC3E}">
        <p14:creationId xmlns:p14="http://schemas.microsoft.com/office/powerpoint/2010/main" val="1784053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Grp="1" noChangeAspect="1" noChangeArrowheads="1"/>
          </p:cNvPicPr>
          <p:nvPr>
            <p:ph idx="1"/>
          </p:nvPr>
        </p:nvPicPr>
        <p:blipFill>
          <a:blip r:embed="rId2" cstate="print"/>
          <a:srcRect/>
          <a:stretch>
            <a:fillRect/>
          </a:stretch>
        </p:blipFill>
        <p:spPr>
          <a:xfrm>
            <a:off x="457200" y="381000"/>
            <a:ext cx="8036719" cy="5586413"/>
          </a:xfrm>
          <a:noFill/>
        </p:spPr>
      </p:pic>
    </p:spTree>
    <p:extLst>
      <p:ext uri="{BB962C8B-B14F-4D97-AF65-F5344CB8AC3E}">
        <p14:creationId xmlns:p14="http://schemas.microsoft.com/office/powerpoint/2010/main" val="23499299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8686800" cy="5668963"/>
          </a:xfrm>
        </p:spPr>
        <p:txBody>
          <a:bodyPr>
            <a:noAutofit/>
          </a:bodyPr>
          <a:lstStyle/>
          <a:p>
            <a:r>
              <a:rPr lang="en-US" sz="2800" dirty="0">
                <a:solidFill>
                  <a:srgbClr val="FF0000"/>
                </a:solidFill>
              </a:rPr>
              <a:t>Good venous access </a:t>
            </a:r>
            <a:r>
              <a:rPr lang="en-US" sz="2800" dirty="0"/>
              <a:t>is needed for infusion of saline or volume expanding ﬂuids, but the systolic blood pressure should not be raised any more than is necessary to maintain consciousness and permit cardiac perfusion </a:t>
            </a:r>
            <a:r>
              <a:rPr lang="en-US" sz="2800" dirty="0">
                <a:solidFill>
                  <a:srgbClr val="FF0000"/>
                </a:solidFill>
              </a:rPr>
              <a:t>(&lt;100mmHg). </a:t>
            </a:r>
            <a:r>
              <a:rPr lang="en-US" sz="2800" dirty="0"/>
              <a:t>Elevation into the normotensive range may provoke further uncontrolled </a:t>
            </a:r>
            <a:r>
              <a:rPr lang="en-US" sz="2800" dirty="0" err="1"/>
              <a:t>haemorrhage</a:t>
            </a:r>
            <a:r>
              <a:rPr lang="en-US" sz="2800" dirty="0"/>
              <a:t>. </a:t>
            </a:r>
          </a:p>
          <a:p>
            <a:r>
              <a:rPr lang="en-US" sz="2800" dirty="0"/>
              <a:t>A </a:t>
            </a:r>
            <a:r>
              <a:rPr lang="en-US" sz="2800" dirty="0">
                <a:solidFill>
                  <a:srgbClr val="FF0000"/>
                </a:solidFill>
              </a:rPr>
              <a:t>urinary catheter </a:t>
            </a:r>
            <a:r>
              <a:rPr lang="en-US" sz="2800" dirty="0"/>
              <a:t>is passed. </a:t>
            </a:r>
          </a:p>
          <a:p>
            <a:r>
              <a:rPr lang="en-US" sz="2800" dirty="0"/>
              <a:t>If the patient appears stable, </a:t>
            </a:r>
            <a:r>
              <a:rPr lang="en-US" sz="2800" dirty="0">
                <a:solidFill>
                  <a:srgbClr val="FF0000"/>
                </a:solidFill>
              </a:rPr>
              <a:t>surgery</a:t>
            </a:r>
            <a:r>
              <a:rPr lang="en-US" sz="2800" dirty="0"/>
              <a:t> may be delayed until </a:t>
            </a:r>
            <a:r>
              <a:rPr lang="en-US" dirty="0"/>
              <a:t>cross-matched</a:t>
            </a:r>
            <a:r>
              <a:rPr lang="en-US" sz="2800" dirty="0"/>
              <a:t> blood is ready but the patient should still be </a:t>
            </a:r>
            <a:r>
              <a:rPr lang="en-US" sz="2800" dirty="0">
                <a:solidFill>
                  <a:srgbClr val="FF0000"/>
                </a:solidFill>
              </a:rPr>
              <a:t>transferred immediately to the operating room </a:t>
            </a:r>
            <a:r>
              <a:rPr lang="en-US" sz="2800" dirty="0"/>
              <a:t>so that the procedure can commence immediately if </a:t>
            </a:r>
            <a:r>
              <a:rPr lang="en-US" sz="2800" dirty="0" err="1"/>
              <a:t>haemodynamic</a:t>
            </a:r>
            <a:r>
              <a:rPr lang="en-US" sz="2800" dirty="0"/>
              <a:t> instability develops. Always remember that the treatment of ruptured aneurysm is operation, not monitoring and resuscitation </a:t>
            </a:r>
          </a:p>
          <a:p>
            <a:endParaRPr lang="en-US" sz="2800" dirty="0"/>
          </a:p>
        </p:txBody>
      </p:sp>
    </p:spTree>
    <p:extLst>
      <p:ext uri="{BB962C8B-B14F-4D97-AF65-F5344CB8AC3E}">
        <p14:creationId xmlns:p14="http://schemas.microsoft.com/office/powerpoint/2010/main" val="3273465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ank you.jpg"/>
          <p:cNvPicPr>
            <a:picLocks noGrp="1" noChangeAspect="1"/>
          </p:cNvPicPr>
          <p:nvPr>
            <p:ph idx="1"/>
          </p:nvPr>
        </p:nvPicPr>
        <p:blipFill>
          <a:blip r:embed="rId2" cstate="print"/>
          <a:stretch>
            <a:fillRect/>
          </a:stretch>
        </p:blipFill>
        <p:spPr>
          <a:xfrm>
            <a:off x="0" y="-708818"/>
            <a:ext cx="9144000" cy="7566818"/>
          </a:xfrm>
        </p:spPr>
      </p:pic>
    </p:spTree>
    <p:extLst>
      <p:ext uri="{BB962C8B-B14F-4D97-AF65-F5344CB8AC3E}">
        <p14:creationId xmlns:p14="http://schemas.microsoft.com/office/powerpoint/2010/main" val="3265370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87424"/>
            <a:ext cx="6781800" cy="1600200"/>
          </a:xfrm>
        </p:spPr>
        <p:txBody>
          <a:bodyPr/>
          <a:lstStyle/>
          <a:p>
            <a:pPr algn="ctr"/>
            <a:r>
              <a:rPr lang="en-US" dirty="0" smtClean="0">
                <a:effectLst>
                  <a:outerShdw blurRad="38100" dist="38100" dir="2700000" algn="tl">
                    <a:srgbClr val="000000">
                      <a:alpha val="43137"/>
                    </a:srgbClr>
                  </a:outerShdw>
                </a:effectLst>
              </a:rPr>
              <a:t>Risk factors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5576" y="1196752"/>
            <a:ext cx="7543800" cy="4968552"/>
          </a:xfrm>
        </p:spPr>
        <p:txBody>
          <a:bodyPr>
            <a:normAutofit fontScale="85000" lnSpcReduction="20000"/>
          </a:bodyPr>
          <a:lstStyle/>
          <a:p>
            <a:pPr algn="just"/>
            <a:r>
              <a:rPr lang="en-US" b="1" dirty="0">
                <a:solidFill>
                  <a:schemeClr val="accent1">
                    <a:lumMod val="75000"/>
                  </a:schemeClr>
                </a:solidFill>
                <a:effectLst>
                  <a:outerShdw blurRad="38100" dist="38100" dir="2700000" algn="tl">
                    <a:srgbClr val="000000">
                      <a:alpha val="43137"/>
                    </a:srgbClr>
                  </a:outerShdw>
                </a:effectLst>
              </a:rPr>
              <a:t>A number of conditions are associated with increased </a:t>
            </a:r>
            <a:r>
              <a:rPr lang="en-US" b="1" dirty="0" err="1">
                <a:solidFill>
                  <a:schemeClr val="accent1">
                    <a:lumMod val="75000"/>
                  </a:schemeClr>
                </a:solidFill>
                <a:effectLst>
                  <a:outerShdw blurRad="38100" dist="38100" dir="2700000" algn="tl">
                    <a:srgbClr val="000000">
                      <a:alpha val="43137"/>
                    </a:srgbClr>
                  </a:outerShdw>
                </a:effectLst>
              </a:rPr>
              <a:t>coagulability</a:t>
            </a:r>
            <a:r>
              <a:rPr lang="en-US" b="1" dirty="0">
                <a:solidFill>
                  <a:schemeClr val="accent1">
                    <a:lumMod val="75000"/>
                  </a:schemeClr>
                </a:solidFill>
                <a:effectLst>
                  <a:outerShdw blurRad="38100" dist="38100" dir="2700000" algn="tl">
                    <a:srgbClr val="000000">
                      <a:alpha val="43137"/>
                    </a:srgbClr>
                  </a:outerShdw>
                </a:effectLst>
              </a:rPr>
              <a:t> of the blood (thrombophilia</a:t>
            </a:r>
            <a:r>
              <a:rPr lang="en-US" b="1" dirty="0" smtClean="0">
                <a:solidFill>
                  <a:schemeClr val="accent1">
                    <a:lumMod val="75000"/>
                  </a:schemeClr>
                </a:solidFill>
                <a:effectLst>
                  <a:outerShdw blurRad="38100" dist="38100" dir="2700000" algn="tl">
                    <a:srgbClr val="000000">
                      <a:alpha val="43137"/>
                    </a:srgbClr>
                  </a:outerShdw>
                </a:effectLst>
              </a:rPr>
              <a:t>) – Primary </a:t>
            </a:r>
            <a:r>
              <a:rPr lang="en-US" b="1" dirty="0" err="1" smtClean="0">
                <a:solidFill>
                  <a:schemeClr val="accent1">
                    <a:lumMod val="75000"/>
                  </a:schemeClr>
                </a:solidFill>
                <a:effectLst>
                  <a:outerShdw blurRad="38100" dist="38100" dir="2700000" algn="tl">
                    <a:srgbClr val="000000">
                      <a:alpha val="43137"/>
                    </a:srgbClr>
                  </a:outerShdw>
                </a:effectLst>
              </a:rPr>
              <a:t>hypercoagulable</a:t>
            </a:r>
            <a:r>
              <a:rPr lang="en-US" b="1" dirty="0" smtClean="0">
                <a:solidFill>
                  <a:schemeClr val="accent1">
                    <a:lumMod val="75000"/>
                  </a:schemeClr>
                </a:solidFill>
                <a:effectLst>
                  <a:outerShdw blurRad="38100" dist="38100" dir="2700000" algn="tl">
                    <a:srgbClr val="000000">
                      <a:alpha val="43137"/>
                    </a:srgbClr>
                  </a:outerShdw>
                </a:effectLst>
              </a:rPr>
              <a:t> state (mostly inherited conditions). </a:t>
            </a:r>
          </a:p>
          <a:p>
            <a:pPr algn="just"/>
            <a:r>
              <a:rPr lang="en-US" dirty="0" smtClean="0"/>
              <a:t>Causes of thrombophilia: Deficiencies </a:t>
            </a:r>
            <a:r>
              <a:rPr lang="en-US" dirty="0"/>
              <a:t>of </a:t>
            </a:r>
            <a:r>
              <a:rPr lang="en-US" dirty="0" err="1"/>
              <a:t>antithrombin</a:t>
            </a:r>
            <a:r>
              <a:rPr lang="en-US" dirty="0"/>
              <a:t>, activated protein C and protein S have all been shown to predispose to venous thrombosis in young patients. Activated protein C deficiency is associated with inheritance of the factor V Leiden gene and may account for the higher incidence of venous thrombosis in Caucasian populations (being present in 6–7 per cent). It results in a small increase in the risk of venous thrombosis, although it may act in concert with some of the other predisposing factors. </a:t>
            </a:r>
            <a:endParaRPr lang="en-US" dirty="0" smtClean="0"/>
          </a:p>
          <a:p>
            <a:pPr algn="just"/>
            <a:r>
              <a:rPr lang="en-US" b="1" dirty="0" smtClean="0">
                <a:solidFill>
                  <a:schemeClr val="accent1">
                    <a:lumMod val="75000"/>
                  </a:schemeClr>
                </a:solidFill>
                <a:effectLst>
                  <a:outerShdw blurRad="38100" dist="38100" dir="2700000" algn="tl">
                    <a:srgbClr val="000000">
                      <a:alpha val="43137"/>
                    </a:srgbClr>
                  </a:outerShdw>
                </a:effectLst>
              </a:rPr>
              <a:t>A </a:t>
            </a:r>
            <a:r>
              <a:rPr lang="en-US" b="1" dirty="0" err="1">
                <a:solidFill>
                  <a:schemeClr val="accent1">
                    <a:lumMod val="75000"/>
                  </a:schemeClr>
                </a:solidFill>
                <a:effectLst>
                  <a:outerShdw blurRad="38100" dist="38100" dir="2700000" algn="tl">
                    <a:srgbClr val="000000">
                      <a:alpha val="43137"/>
                    </a:srgbClr>
                  </a:outerShdw>
                </a:effectLst>
              </a:rPr>
              <a:t>thrombophilic</a:t>
            </a:r>
            <a:r>
              <a:rPr lang="en-US" b="1" dirty="0">
                <a:solidFill>
                  <a:schemeClr val="accent1">
                    <a:lumMod val="75000"/>
                  </a:schemeClr>
                </a:solidFill>
                <a:effectLst>
                  <a:outerShdw blurRad="38100" dist="38100" dir="2700000" algn="tl">
                    <a:srgbClr val="000000">
                      <a:alpha val="43137"/>
                    </a:srgbClr>
                  </a:outerShdw>
                </a:effectLst>
              </a:rPr>
              <a:t> cause should be sought in any patient presenting with an episode of venous thrombosis </a:t>
            </a:r>
            <a:r>
              <a:rPr lang="en-US" b="1" i="1" dirty="0">
                <a:solidFill>
                  <a:schemeClr val="accent1">
                    <a:lumMod val="75000"/>
                  </a:schemeClr>
                </a:solidFill>
                <a:effectLst>
                  <a:outerShdw blurRad="38100" dist="38100" dir="2700000" algn="tl">
                    <a:srgbClr val="000000">
                      <a:alpha val="43137"/>
                    </a:srgbClr>
                  </a:outerShdw>
                </a:effectLst>
              </a:rPr>
              <a:t>who gives a family history of deep vein thrombosis or in whom there is no other predisposing factor. </a:t>
            </a:r>
            <a:endParaRPr lang="en-US" b="1" i="1" dirty="0" smtClean="0">
              <a:solidFill>
                <a:schemeClr val="accent1">
                  <a:lumMod val="75000"/>
                </a:schemeClr>
              </a:solidFill>
              <a:effectLst>
                <a:outerShdw blurRad="38100" dist="38100" dir="2700000" algn="tl">
                  <a:srgbClr val="000000">
                    <a:alpha val="43137"/>
                  </a:srgbClr>
                </a:outerShdw>
              </a:effectLst>
            </a:endParaRPr>
          </a:p>
          <a:p>
            <a:pPr algn="just"/>
            <a:r>
              <a:rPr lang="en-US" dirty="0" smtClean="0"/>
              <a:t>Although </a:t>
            </a:r>
            <a:r>
              <a:rPr lang="en-US" dirty="0"/>
              <a:t>the development of deep vein thrombosis is probably multifactorial, </a:t>
            </a:r>
            <a:r>
              <a:rPr lang="en-US" b="1" dirty="0">
                <a:solidFill>
                  <a:schemeClr val="accent1">
                    <a:lumMod val="75000"/>
                  </a:schemeClr>
                </a:solidFill>
                <a:effectLst>
                  <a:outerShdw blurRad="38100" dist="38100" dir="2700000" algn="tl">
                    <a:srgbClr val="000000">
                      <a:alpha val="43137"/>
                    </a:srgbClr>
                  </a:outerShdw>
                </a:effectLst>
              </a:rPr>
              <a:t>immobility (and hence stasis) </a:t>
            </a:r>
            <a:r>
              <a:rPr lang="en-US" dirty="0"/>
              <a:t>remains one of the most important factors. </a:t>
            </a:r>
            <a:r>
              <a:rPr lang="en-US" i="1" dirty="0">
                <a:solidFill>
                  <a:schemeClr val="accent1">
                    <a:lumMod val="75000"/>
                  </a:schemeClr>
                </a:solidFill>
                <a:effectLst>
                  <a:outerShdw blurRad="38100" dist="38100" dir="2700000" algn="tl">
                    <a:srgbClr val="000000">
                      <a:alpha val="43137"/>
                    </a:srgbClr>
                  </a:outerShdw>
                </a:effectLst>
              </a:rPr>
              <a:t>Deep vein thrombosis is </a:t>
            </a:r>
            <a:r>
              <a:rPr lang="en-US" i="1" dirty="0" err="1">
                <a:solidFill>
                  <a:schemeClr val="accent1">
                    <a:lumMod val="75000"/>
                  </a:schemeClr>
                </a:solidFill>
                <a:effectLst>
                  <a:outerShdw blurRad="38100" dist="38100" dir="2700000" algn="tl">
                    <a:srgbClr val="000000">
                      <a:alpha val="43137"/>
                    </a:srgbClr>
                  </a:outerShdw>
                </a:effectLst>
              </a:rPr>
              <a:t>recognised</a:t>
            </a:r>
            <a:r>
              <a:rPr lang="en-US" i="1" dirty="0">
                <a:solidFill>
                  <a:schemeClr val="accent1">
                    <a:lumMod val="75000"/>
                  </a:schemeClr>
                </a:solidFill>
                <a:effectLst>
                  <a:outerShdw blurRad="38100" dist="38100" dir="2700000" algn="tl">
                    <a:srgbClr val="000000">
                      <a:alpha val="43137"/>
                    </a:srgbClr>
                  </a:outerShdw>
                </a:effectLst>
              </a:rPr>
              <a:t> as a complication of long-haul flights and other forms of travel. </a:t>
            </a:r>
          </a:p>
        </p:txBody>
      </p:sp>
    </p:spTree>
    <p:extLst>
      <p:ext uri="{BB962C8B-B14F-4D97-AF65-F5344CB8AC3E}">
        <p14:creationId xmlns:p14="http://schemas.microsoft.com/office/powerpoint/2010/main" val="38255060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11554" y="69600"/>
            <a:ext cx="8715871" cy="1056314"/>
          </a:xfrm>
        </p:spPr>
        <p:txBody>
          <a:bodyPr>
            <a:normAutofit/>
          </a:bodyPr>
          <a:lstStyle/>
          <a:p>
            <a:pPr eaLnBrk="1" fontAlgn="auto" hangingPunct="1">
              <a:spcAft>
                <a:spcPts val="0"/>
              </a:spcAft>
              <a:defRPr/>
            </a:pPr>
            <a:r>
              <a:rPr sz="6600" b="1" i="1" dirty="0">
                <a:solidFill>
                  <a:srgbClr val="C00000"/>
                </a:solidFill>
                <a:latin typeface="Candara" pitchFamily="34" charset="0"/>
                <a:cs typeface="Times New Roman" pitchFamily="18" charset="0"/>
              </a:rPr>
              <a:t>Aortic Dissection</a:t>
            </a:r>
            <a:endParaRPr lang="ar-JO" sz="6600" b="1" i="1" dirty="0">
              <a:solidFill>
                <a:srgbClr val="C00000"/>
              </a:solidFill>
              <a:latin typeface="Candara" pitchFamily="34" charset="0"/>
            </a:endParaRPr>
          </a:p>
        </p:txBody>
      </p:sp>
      <p:sp>
        <p:nvSpPr>
          <p:cNvPr id="5123"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B73DD949-96DE-44F9-885D-D841B80BC9DE}" type="slidenum">
              <a:rPr lang="ar-JO" smtClean="0">
                <a:solidFill>
                  <a:srgbClr val="FEFAC9"/>
                </a:solidFill>
              </a:rPr>
              <a:pPr/>
              <a:t>60</a:t>
            </a:fld>
            <a:endParaRPr lang="ar-JO">
              <a:solidFill>
                <a:srgbClr val="FEFAC9"/>
              </a:solidFill>
            </a:endParaRPr>
          </a:p>
        </p:txBody>
      </p:sp>
      <p:sp>
        <p:nvSpPr>
          <p:cNvPr id="2" name="TextBox 1"/>
          <p:cNvSpPr txBox="1"/>
          <p:nvPr/>
        </p:nvSpPr>
        <p:spPr>
          <a:xfrm>
            <a:off x="323528" y="5301208"/>
            <a:ext cx="7128792" cy="1200329"/>
          </a:xfrm>
          <a:prstGeom prst="rect">
            <a:avLst/>
          </a:prstGeom>
          <a:noFill/>
        </p:spPr>
        <p:txBody>
          <a:bodyPr wrap="square" rtlCol="0">
            <a:spAutoFit/>
          </a:bodyPr>
          <a:lstStyle/>
          <a:p>
            <a:r>
              <a:rPr lang="en-US" sz="3600" b="1" i="1" dirty="0" smtClean="0">
                <a:solidFill>
                  <a:srgbClr val="0070C0"/>
                </a:solidFill>
              </a:rPr>
              <a:t>DONE BY: MOHANAD AL-HADDADIN</a:t>
            </a:r>
          </a:p>
          <a:p>
            <a:pPr algn="l"/>
            <a:endParaRPr lang="en-US" sz="3600" b="1" i="1" dirty="0">
              <a:solidFill>
                <a:srgbClr val="0070C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186625"/>
            <a:ext cx="6840760" cy="3610527"/>
          </a:xfrm>
          <a:prstGeom prst="rect">
            <a:avLst/>
          </a:prstGeom>
        </p:spPr>
      </p:pic>
    </p:spTree>
    <p:extLst>
      <p:ext uri="{BB962C8B-B14F-4D97-AF65-F5344CB8AC3E}">
        <p14:creationId xmlns:p14="http://schemas.microsoft.com/office/powerpoint/2010/main" val="3326933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2808312"/>
          </a:xfrm>
        </p:spPr>
        <p:txBody>
          <a:bodyPr rtlCol="0">
            <a:normAutofit/>
          </a:bodyPr>
          <a:lstStyle/>
          <a:p>
            <a:pPr marL="274320" indent="-274320" eaLnBrk="1" fontAlgn="auto" hangingPunct="1">
              <a:spcAft>
                <a:spcPts val="0"/>
              </a:spcAft>
              <a:buClr>
                <a:schemeClr val="accent3"/>
              </a:buClr>
              <a:buFont typeface="Wingdings 2"/>
              <a:buChar char=""/>
              <a:defRPr/>
            </a:pPr>
            <a:r>
              <a:rPr lang="en-US" sz="3200" b="1" dirty="0"/>
              <a:t>It is a </a:t>
            </a:r>
            <a:r>
              <a:rPr lang="en-US" sz="3200" b="1" dirty="0" smtClean="0">
                <a:solidFill>
                  <a:srgbClr val="0070C0"/>
                </a:solidFill>
              </a:rPr>
              <a:t>tear</a:t>
            </a:r>
            <a:r>
              <a:rPr lang="en-US" sz="3200" dirty="0" smtClean="0"/>
              <a:t> </a:t>
            </a:r>
            <a:r>
              <a:rPr lang="en-US" sz="3200" b="1" dirty="0"/>
              <a:t>in</a:t>
            </a:r>
            <a:r>
              <a:rPr lang="en-US" sz="3200" dirty="0"/>
              <a:t> </a:t>
            </a:r>
            <a:r>
              <a:rPr lang="en-US" sz="3200" b="1" dirty="0"/>
              <a:t>the </a:t>
            </a:r>
            <a:r>
              <a:rPr lang="en-US" sz="3200" b="1" dirty="0">
                <a:solidFill>
                  <a:srgbClr val="FF0000"/>
                </a:solidFill>
              </a:rPr>
              <a:t>intima</a:t>
            </a:r>
            <a:r>
              <a:rPr lang="en-US" sz="3200" b="1" dirty="0"/>
              <a:t> </a:t>
            </a:r>
            <a:r>
              <a:rPr lang="en-US" sz="3200" b="1" dirty="0" smtClean="0"/>
              <a:t>allowing blood to travel between the intima and the media resulting in the creation of two flow channels: the true lumen and the “false lumen “. </a:t>
            </a:r>
            <a:r>
              <a:rPr lang="en-US" sz="3200" dirty="0" smtClean="0">
                <a:solidFill>
                  <a:srgbClr val="FF0000"/>
                </a:solidFill>
              </a:rPr>
              <a:t>(</a:t>
            </a:r>
            <a:r>
              <a:rPr lang="en-US" sz="3200" dirty="0">
                <a:solidFill>
                  <a:srgbClr val="FF0000"/>
                </a:solidFill>
              </a:rPr>
              <a:t>double-barreled aorta) </a:t>
            </a:r>
          </a:p>
          <a:p>
            <a:pPr marL="274320" indent="-274320" eaLnBrk="1" fontAlgn="auto" hangingPunct="1">
              <a:spcAft>
                <a:spcPts val="0"/>
              </a:spcAft>
              <a:buClr>
                <a:schemeClr val="accent3"/>
              </a:buClr>
              <a:buNone/>
              <a:defRPr/>
            </a:pPr>
            <a:endParaRPr lang="en-US" dirty="0"/>
          </a:p>
          <a:p>
            <a:pPr marL="274320" indent="-274320" eaLnBrk="1" fontAlgn="auto" hangingPunct="1">
              <a:spcAft>
                <a:spcPts val="0"/>
              </a:spcAft>
              <a:buClr>
                <a:schemeClr val="accent3"/>
              </a:buClr>
              <a:buFont typeface="Wingdings 2"/>
              <a:buChar char=""/>
              <a:defRPr/>
            </a:pPr>
            <a:endParaRPr lang="en-US" dirty="0"/>
          </a:p>
          <a:p>
            <a:pPr marL="0" indent="0" eaLnBrk="1" fontAlgn="auto" hangingPunct="1">
              <a:spcAft>
                <a:spcPts val="0"/>
              </a:spcAft>
              <a:buClr>
                <a:schemeClr val="accent3"/>
              </a:buClr>
              <a:buFont typeface="Wingdings 2" pitchFamily="18" charset="2"/>
              <a:buNone/>
              <a:defRPr/>
            </a:pPr>
            <a:endParaRPr lang="en-US" dirty="0"/>
          </a:p>
          <a:p>
            <a:pPr marL="274320" indent="-274320" eaLnBrk="1" fontAlgn="auto" hangingPunct="1">
              <a:spcAft>
                <a:spcPts val="0"/>
              </a:spcAft>
              <a:buClr>
                <a:schemeClr val="accent3"/>
              </a:buClr>
              <a:buFont typeface="Wingdings 2"/>
              <a:buChar char=""/>
              <a:defRPr/>
            </a:pPr>
            <a:endParaRPr lang="en-US" dirty="0"/>
          </a:p>
          <a:p>
            <a:pPr marL="0" indent="0" eaLnBrk="1" fontAlgn="auto" hangingPunct="1">
              <a:spcAft>
                <a:spcPts val="0"/>
              </a:spcAft>
              <a:buClr>
                <a:schemeClr val="accent3"/>
              </a:buClr>
              <a:buFont typeface="Wingdings 2" pitchFamily="18" charset="2"/>
              <a:buNone/>
              <a:defRPr/>
            </a:pPr>
            <a:endParaRPr lang="ar-JO" dirty="0"/>
          </a:p>
        </p:txBody>
      </p:sp>
      <p:sp>
        <p:nvSpPr>
          <p:cNvPr id="6147" name="Slide Number Placeholder 3"/>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1E40BB01-98CA-45F9-A95E-1915FA6EFEDA}" type="slidenum">
              <a:rPr lang="ar-JO" smtClean="0">
                <a:solidFill>
                  <a:srgbClr val="FEFAC9"/>
                </a:solidFill>
              </a:rPr>
              <a:pPr/>
              <a:t>61</a:t>
            </a:fld>
            <a:endParaRPr lang="ar-JO">
              <a:solidFill>
                <a:srgbClr val="FEFAC9"/>
              </a:solidFill>
            </a:endParaRPr>
          </a:p>
        </p:txBody>
      </p:sp>
      <p:pic>
        <p:nvPicPr>
          <p:cNvPr id="6148" name="Picture 3"/>
          <p:cNvPicPr>
            <a:picLocks noChangeAspect="1"/>
          </p:cNvPicPr>
          <p:nvPr/>
        </p:nvPicPr>
        <p:blipFill>
          <a:blip r:embed="rId3" cstate="print"/>
          <a:srcRect/>
          <a:stretch>
            <a:fillRect/>
          </a:stretch>
        </p:blipFill>
        <p:spPr bwMode="auto">
          <a:xfrm>
            <a:off x="971600" y="3356992"/>
            <a:ext cx="7543749" cy="3364484"/>
          </a:xfrm>
          <a:prstGeom prst="rect">
            <a:avLst/>
          </a:prstGeom>
          <a:noFill/>
          <a:ln w="9525">
            <a:noFill/>
            <a:miter lim="800000"/>
            <a:headEnd/>
            <a:tailEnd/>
          </a:ln>
        </p:spPr>
      </p:pic>
      <p:sp>
        <p:nvSpPr>
          <p:cNvPr id="2" name="TextBox 1"/>
          <p:cNvSpPr txBox="1"/>
          <p:nvPr/>
        </p:nvSpPr>
        <p:spPr>
          <a:xfrm>
            <a:off x="1115616" y="4090"/>
            <a:ext cx="6192688" cy="830997"/>
          </a:xfrm>
          <a:prstGeom prst="rect">
            <a:avLst/>
          </a:prstGeom>
          <a:noFill/>
        </p:spPr>
        <p:txBody>
          <a:bodyPr wrap="square" rtlCol="0">
            <a:spAutoFit/>
          </a:bodyPr>
          <a:lstStyle/>
          <a:p>
            <a:pPr algn="ctr"/>
            <a:r>
              <a:rPr lang="en-US" sz="4800" b="1" dirty="0" smtClean="0">
                <a:solidFill>
                  <a:srgbClr val="FF0000"/>
                </a:solidFill>
              </a:rPr>
              <a:t>DEFINITION</a:t>
            </a:r>
            <a:endParaRPr lang="en-US" sz="4800" b="1" dirty="0">
              <a:solidFill>
                <a:srgbClr val="FF0000"/>
              </a:solidFill>
            </a:endParaRPr>
          </a:p>
        </p:txBody>
      </p:sp>
    </p:spTree>
    <p:extLst>
      <p:ext uri="{BB962C8B-B14F-4D97-AF65-F5344CB8AC3E}">
        <p14:creationId xmlns:p14="http://schemas.microsoft.com/office/powerpoint/2010/main" val="2485911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9"/>
            <a:ext cx="9144000" cy="36507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5025"/>
            <a:ext cx="9144000" cy="3212975"/>
          </a:xfrm>
          <a:prstGeom prst="rect">
            <a:avLst/>
          </a:prstGeom>
        </p:spPr>
      </p:pic>
    </p:spTree>
    <p:extLst>
      <p:ext uri="{BB962C8B-B14F-4D97-AF65-F5344CB8AC3E}">
        <p14:creationId xmlns:p14="http://schemas.microsoft.com/office/powerpoint/2010/main" val="7461888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7886700" cy="759618"/>
          </a:xfrm>
        </p:spPr>
        <p:txBody>
          <a:bodyPr/>
          <a:lstStyle/>
          <a:p>
            <a:r>
              <a:rPr lang="en-US" b="1" dirty="0" smtClean="0">
                <a:solidFill>
                  <a:srgbClr val="FF0000"/>
                </a:solidFill>
              </a:rPr>
              <a:t>EPIDEMIOLOGY</a:t>
            </a:r>
            <a:endParaRPr lang="en-US" b="1" dirty="0">
              <a:solidFill>
                <a:srgbClr val="FF0000"/>
              </a:solidFill>
            </a:endParaRPr>
          </a:p>
        </p:txBody>
      </p:sp>
      <p:sp>
        <p:nvSpPr>
          <p:cNvPr id="3" name="Content Placeholder 2"/>
          <p:cNvSpPr>
            <a:spLocks noGrp="1"/>
          </p:cNvSpPr>
          <p:nvPr>
            <p:ph idx="1"/>
          </p:nvPr>
        </p:nvSpPr>
        <p:spPr>
          <a:xfrm>
            <a:off x="10219" y="1136898"/>
            <a:ext cx="6639621" cy="5100414"/>
          </a:xfrm>
        </p:spPr>
        <p:txBody>
          <a:bodyPr>
            <a:normAutofit/>
          </a:bodyPr>
          <a:lstStyle/>
          <a:p>
            <a:r>
              <a:rPr lang="en-US" b="1" dirty="0" smtClean="0"/>
              <a:t>The incidence is ~30 cases per million individuals per year and the natural history is marked by a high mortality rate, as high as 1% per hour over the first 24 hours.</a:t>
            </a:r>
          </a:p>
          <a:p>
            <a:r>
              <a:rPr lang="en-US" b="1" dirty="0"/>
              <a:t>The most common site of dissection is the </a:t>
            </a:r>
            <a:r>
              <a:rPr lang="en-US" b="1" dirty="0">
                <a:solidFill>
                  <a:srgbClr val="0070C0"/>
                </a:solidFill>
              </a:rPr>
              <a:t>first few centimeters of the ascending aorta</a:t>
            </a:r>
            <a:r>
              <a:rPr lang="en-US" b="1" dirty="0"/>
              <a:t>, with 90% occurring within 10 centimeters of the aortic </a:t>
            </a:r>
            <a:r>
              <a:rPr lang="en-US" b="1" dirty="0" smtClean="0"/>
              <a:t>valve.</a:t>
            </a:r>
          </a:p>
          <a:p>
            <a:r>
              <a:rPr lang="en-US" b="1" dirty="0"/>
              <a:t>It is also more common in men ( </a:t>
            </a:r>
            <a:r>
              <a:rPr lang="en-US" b="1" dirty="0" smtClean="0"/>
              <a:t>50-70yr) </a:t>
            </a:r>
          </a:p>
          <a:p>
            <a:r>
              <a:rPr lang="en-US" b="1" dirty="0"/>
              <a:t>Between 5% and 10% of dissections do not have an obvious intimal tear. </a:t>
            </a:r>
          </a:p>
          <a:p>
            <a:endParaRPr lang="en-US" b="1" dirty="0"/>
          </a:p>
          <a:p>
            <a:endParaRPr lang="en-US" b="1" dirty="0" smtClean="0"/>
          </a:p>
          <a:p>
            <a:endParaRPr lang="en-US" b="1" dirty="0"/>
          </a:p>
        </p:txBody>
      </p:sp>
      <p:pic>
        <p:nvPicPr>
          <p:cNvPr id="4" name="Picture 3"/>
          <p:cNvPicPr>
            <a:picLocks noChangeAspect="1"/>
          </p:cNvPicPr>
          <p:nvPr/>
        </p:nvPicPr>
        <p:blipFill>
          <a:blip r:embed="rId2"/>
          <a:stretch>
            <a:fillRect/>
          </a:stretch>
        </p:blipFill>
        <p:spPr>
          <a:xfrm>
            <a:off x="6649841" y="0"/>
            <a:ext cx="2494159" cy="2204864"/>
          </a:xfrm>
          <a:prstGeom prst="rect">
            <a:avLst/>
          </a:prstGeom>
        </p:spPr>
      </p:pic>
    </p:spTree>
    <p:extLst>
      <p:ext uri="{BB962C8B-B14F-4D97-AF65-F5344CB8AC3E}">
        <p14:creationId xmlns:p14="http://schemas.microsoft.com/office/powerpoint/2010/main" val="36564563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9512" y="188640"/>
            <a:ext cx="6511925" cy="431775"/>
          </a:xfrm>
        </p:spPr>
        <p:txBody>
          <a:bodyPr>
            <a:normAutofit fontScale="90000"/>
          </a:bodyPr>
          <a:lstStyle/>
          <a:p>
            <a:pPr eaLnBrk="1" hangingPunct="1">
              <a:defRPr/>
            </a:pPr>
            <a:r>
              <a:rPr sz="6000" b="1" dirty="0">
                <a:solidFill>
                  <a:srgbClr val="FF0000"/>
                </a:solidFill>
                <a:cs typeface="Traditional Arabic" pitchFamily="18" charset="-78"/>
              </a:rPr>
              <a:t>Etiology</a:t>
            </a:r>
            <a:endParaRPr lang="ar-JO" sz="6000" b="1" dirty="0">
              <a:solidFill>
                <a:srgbClr val="FF0000"/>
              </a:solidFill>
            </a:endParaRPr>
          </a:p>
        </p:txBody>
      </p:sp>
      <p:sp>
        <p:nvSpPr>
          <p:cNvPr id="9219" name="Content Placeholder 2"/>
          <p:cNvSpPr>
            <a:spLocks noGrp="1"/>
          </p:cNvSpPr>
          <p:nvPr>
            <p:ph idx="1"/>
          </p:nvPr>
        </p:nvSpPr>
        <p:spPr>
          <a:xfrm>
            <a:off x="428596" y="764704"/>
            <a:ext cx="8229600" cy="6093296"/>
          </a:xfrm>
        </p:spPr>
        <p:txBody>
          <a:bodyPr rtlCol="0">
            <a:normAutofit fontScale="85000" lnSpcReduction="10000"/>
          </a:bodyPr>
          <a:lstStyle/>
          <a:p>
            <a:pPr marL="514350" indent="-514350" eaLnBrk="1" fontAlgn="auto" hangingPunct="1">
              <a:spcAft>
                <a:spcPts val="0"/>
              </a:spcAft>
              <a:buClr>
                <a:schemeClr val="accent3"/>
              </a:buClr>
              <a:buFont typeface="+mj-lt"/>
              <a:buAutoNum type="arabicPeriod"/>
              <a:defRPr/>
            </a:pPr>
            <a:endParaRPr lang="en-US" dirty="0">
              <a:cs typeface="Majalla UI"/>
            </a:endParaRPr>
          </a:p>
          <a:p>
            <a:pPr marL="514350" indent="-514350" eaLnBrk="1" fontAlgn="auto" hangingPunct="1">
              <a:spcAft>
                <a:spcPts val="0"/>
              </a:spcAft>
              <a:buClr>
                <a:schemeClr val="accent3"/>
              </a:buClr>
              <a:buFont typeface="+mj-lt"/>
              <a:buAutoNum type="arabicPeriod"/>
              <a:defRPr/>
            </a:pPr>
            <a:r>
              <a:rPr lang="en-US" b="1" dirty="0" smtClean="0">
                <a:cs typeface="Majalla UI"/>
              </a:rPr>
              <a:t>Long-standing systemic </a:t>
            </a:r>
            <a:r>
              <a:rPr lang="en-US" b="1" dirty="0" smtClean="0">
                <a:solidFill>
                  <a:srgbClr val="0070C0"/>
                </a:solidFill>
                <a:cs typeface="Majalla UI"/>
              </a:rPr>
              <a:t>HTN</a:t>
            </a:r>
            <a:r>
              <a:rPr lang="en-US" b="1" dirty="0" smtClean="0">
                <a:cs typeface="Majalla UI"/>
              </a:rPr>
              <a:t> (</a:t>
            </a:r>
            <a:r>
              <a:rPr lang="en-US" b="1" dirty="0" smtClean="0">
                <a:solidFill>
                  <a:srgbClr val="FF0000"/>
                </a:solidFill>
                <a:cs typeface="Majalla UI"/>
              </a:rPr>
              <a:t>70% of patients</a:t>
            </a:r>
            <a:r>
              <a:rPr lang="en-US" b="1" dirty="0" smtClean="0">
                <a:cs typeface="Majalla UI"/>
              </a:rPr>
              <a:t>)??</a:t>
            </a:r>
            <a:r>
              <a:rPr lang="en-US" sz="2100" b="1" dirty="0" smtClean="0">
                <a:cs typeface="Majalla UI"/>
              </a:rPr>
              <a:t>hypertension results in hyaline arteriolosclerosis of the vasa </a:t>
            </a:r>
            <a:r>
              <a:rPr lang="en-US" sz="2100" b="1" dirty="0" err="1" smtClean="0">
                <a:cs typeface="Majalla UI"/>
              </a:rPr>
              <a:t>vasorum,decreased</a:t>
            </a:r>
            <a:r>
              <a:rPr lang="en-US" sz="2100" b="1" dirty="0" smtClean="0">
                <a:cs typeface="Majalla UI"/>
              </a:rPr>
              <a:t> flow causes atrophy of the media</a:t>
            </a:r>
            <a:endParaRPr lang="en-US" sz="2100" b="1" dirty="0">
              <a:cs typeface="Majalla UI"/>
            </a:endParaRPr>
          </a:p>
          <a:p>
            <a:pPr marL="514350" indent="-514350" eaLnBrk="1" fontAlgn="auto" hangingPunct="1">
              <a:spcAft>
                <a:spcPts val="0"/>
              </a:spcAft>
              <a:buClr>
                <a:schemeClr val="accent3"/>
              </a:buClr>
              <a:buFont typeface="+mj-lt"/>
              <a:buAutoNum type="arabicPeriod"/>
              <a:defRPr/>
            </a:pPr>
            <a:r>
              <a:rPr lang="en-US" b="1" dirty="0">
                <a:solidFill>
                  <a:srgbClr val="0070C0"/>
                </a:solidFill>
                <a:cs typeface="Majalla UI"/>
              </a:rPr>
              <a:t>Connective tissue </a:t>
            </a:r>
            <a:r>
              <a:rPr lang="en-US" b="1" dirty="0" smtClean="0">
                <a:solidFill>
                  <a:srgbClr val="0070C0"/>
                </a:solidFill>
                <a:cs typeface="Majalla UI"/>
              </a:rPr>
              <a:t>diseases </a:t>
            </a:r>
            <a:r>
              <a:rPr lang="en-US" b="1" dirty="0">
                <a:cs typeface="Majalla UI"/>
              </a:rPr>
              <a:t>(</a:t>
            </a:r>
            <a:r>
              <a:rPr lang="en-US" b="1" dirty="0">
                <a:solidFill>
                  <a:srgbClr val="FF0000"/>
                </a:solidFill>
                <a:cs typeface="Majalla UI"/>
              </a:rPr>
              <a:t>Marfan’s syndrome </a:t>
            </a:r>
            <a:r>
              <a:rPr lang="en-US" b="1" dirty="0">
                <a:cs typeface="Majalla UI"/>
              </a:rPr>
              <a:t>,</a:t>
            </a:r>
            <a:r>
              <a:rPr lang="en-US" b="1" dirty="0">
                <a:solidFill>
                  <a:srgbClr val="FF0000"/>
                </a:solidFill>
                <a:cs typeface="Majalla UI"/>
              </a:rPr>
              <a:t>Ehlers-</a:t>
            </a:r>
            <a:r>
              <a:rPr lang="en-US" b="1" dirty="0" err="1">
                <a:solidFill>
                  <a:srgbClr val="FF0000"/>
                </a:solidFill>
                <a:cs typeface="Majalla UI"/>
              </a:rPr>
              <a:t>Danlos</a:t>
            </a:r>
            <a:r>
              <a:rPr lang="en-US" b="1" dirty="0">
                <a:solidFill>
                  <a:srgbClr val="FF0000"/>
                </a:solidFill>
                <a:cs typeface="Majalla UI"/>
              </a:rPr>
              <a:t> </a:t>
            </a:r>
            <a:r>
              <a:rPr lang="en-US" b="1" dirty="0" smtClean="0">
                <a:solidFill>
                  <a:srgbClr val="FF0000"/>
                </a:solidFill>
                <a:cs typeface="Majalla UI"/>
              </a:rPr>
              <a:t>syndrome</a:t>
            </a:r>
            <a:r>
              <a:rPr lang="en-US" b="1" dirty="0" smtClean="0">
                <a:cs typeface="Majalla UI"/>
              </a:rPr>
              <a:t>)??lead to weakness of the connective tissue in the media –cystic medial necrosis-</a:t>
            </a:r>
          </a:p>
          <a:p>
            <a:pPr marL="514350" indent="-514350" eaLnBrk="1" fontAlgn="auto" hangingPunct="1">
              <a:spcAft>
                <a:spcPts val="0"/>
              </a:spcAft>
              <a:buClr>
                <a:schemeClr val="accent3"/>
              </a:buClr>
              <a:buFont typeface="+mj-lt"/>
              <a:buAutoNum type="arabicPeriod"/>
              <a:defRPr/>
            </a:pPr>
            <a:r>
              <a:rPr lang="en-US" b="1" dirty="0" smtClean="0">
                <a:cs typeface="Majalla UI"/>
              </a:rPr>
              <a:t> </a:t>
            </a:r>
            <a:r>
              <a:rPr lang="en-US" b="1" dirty="0">
                <a:solidFill>
                  <a:srgbClr val="0070C0"/>
                </a:solidFill>
                <a:cs typeface="Majalla UI"/>
              </a:rPr>
              <a:t>Coarctation of the aorta </a:t>
            </a:r>
            <a:endParaRPr lang="en-US" b="1" dirty="0" smtClean="0">
              <a:solidFill>
                <a:srgbClr val="0070C0"/>
              </a:solidFill>
              <a:cs typeface="Majalla UI"/>
            </a:endParaRPr>
          </a:p>
          <a:p>
            <a:pPr marL="514350" indent="-514350" eaLnBrk="1" fontAlgn="auto" hangingPunct="1">
              <a:spcAft>
                <a:spcPts val="0"/>
              </a:spcAft>
              <a:buClr>
                <a:schemeClr val="accent3"/>
              </a:buClr>
              <a:buFont typeface="+mj-lt"/>
              <a:buAutoNum type="arabicPeriod"/>
              <a:defRPr/>
            </a:pPr>
            <a:r>
              <a:rPr lang="en-US" b="1" dirty="0" smtClean="0">
                <a:solidFill>
                  <a:srgbClr val="0070C0"/>
                </a:solidFill>
                <a:cs typeface="Majalla UI"/>
              </a:rPr>
              <a:t>Atherosclerosis </a:t>
            </a:r>
            <a:r>
              <a:rPr lang="en-US" b="1" dirty="0">
                <a:cs typeface="Majalla UI"/>
              </a:rPr>
              <a:t>(Dyslipidemia ,</a:t>
            </a:r>
            <a:r>
              <a:rPr lang="en-US" b="1" dirty="0" smtClean="0">
                <a:cs typeface="Majalla UI"/>
              </a:rPr>
              <a:t>smoking)</a:t>
            </a:r>
          </a:p>
          <a:p>
            <a:pPr marL="514350" indent="-514350">
              <a:buClr>
                <a:schemeClr val="accent3"/>
              </a:buClr>
              <a:buFont typeface="+mj-lt"/>
              <a:buAutoNum type="arabicPeriod"/>
              <a:defRPr/>
            </a:pPr>
            <a:r>
              <a:rPr lang="en-US" b="1" dirty="0">
                <a:solidFill>
                  <a:srgbClr val="0070C0"/>
                </a:solidFill>
              </a:rPr>
              <a:t>Cocaine</a:t>
            </a:r>
            <a:r>
              <a:rPr lang="en-US" dirty="0"/>
              <a:t> due to its effect on aortic connective tissue and produce abrupt and severe hypertension</a:t>
            </a:r>
            <a:endParaRPr lang="en-US" b="1" dirty="0">
              <a:cs typeface="Majalla UI"/>
            </a:endParaRPr>
          </a:p>
          <a:p>
            <a:pPr marL="514350" indent="-514350" eaLnBrk="1" fontAlgn="auto" hangingPunct="1">
              <a:spcAft>
                <a:spcPts val="0"/>
              </a:spcAft>
              <a:buClr>
                <a:schemeClr val="accent3"/>
              </a:buClr>
              <a:buFont typeface="+mj-lt"/>
              <a:buAutoNum type="arabicPeriod"/>
              <a:defRPr/>
            </a:pPr>
            <a:r>
              <a:rPr lang="en-US" b="1" dirty="0">
                <a:solidFill>
                  <a:srgbClr val="0070C0"/>
                </a:solidFill>
              </a:rPr>
              <a:t>Iatrogenic</a:t>
            </a:r>
            <a:r>
              <a:rPr lang="en-US" b="1" dirty="0"/>
              <a:t> (Aortic catheterization ,Aortic valve </a:t>
            </a:r>
            <a:r>
              <a:rPr lang="en-US" b="1" dirty="0" smtClean="0"/>
              <a:t>surgery)</a:t>
            </a:r>
            <a:endParaRPr lang="en-US" b="1" dirty="0"/>
          </a:p>
          <a:p>
            <a:pPr marL="514350" indent="-514350" eaLnBrk="1" fontAlgn="auto" hangingPunct="1">
              <a:spcAft>
                <a:spcPts val="0"/>
              </a:spcAft>
              <a:buClr>
                <a:schemeClr val="accent3"/>
              </a:buClr>
              <a:buFont typeface="+mj-lt"/>
              <a:buAutoNum type="arabicPeriod"/>
              <a:defRPr/>
            </a:pPr>
            <a:r>
              <a:rPr lang="en-US" b="1" dirty="0">
                <a:solidFill>
                  <a:srgbClr val="0070C0"/>
                </a:solidFill>
                <a:cs typeface="Majalla UI"/>
              </a:rPr>
              <a:t>Trauma</a:t>
            </a:r>
            <a:r>
              <a:rPr lang="en-US" b="1" dirty="0">
                <a:cs typeface="Majalla UI"/>
              </a:rPr>
              <a:t> (deceleration injury</a:t>
            </a:r>
            <a:r>
              <a:rPr lang="en-US" b="1" dirty="0" smtClean="0">
                <a:cs typeface="Majalla UI"/>
              </a:rPr>
              <a:t>)</a:t>
            </a:r>
          </a:p>
          <a:p>
            <a:pPr marL="514350" indent="-514350">
              <a:buClr>
                <a:schemeClr val="accent3"/>
              </a:buClr>
              <a:buFont typeface="+mj-lt"/>
              <a:buAutoNum type="arabicPeriod"/>
              <a:defRPr/>
            </a:pPr>
            <a:r>
              <a:rPr lang="en-US" b="1" dirty="0" smtClean="0">
                <a:solidFill>
                  <a:srgbClr val="0070C0"/>
                </a:solidFill>
                <a:cs typeface="Majalla UI"/>
              </a:rPr>
              <a:t>Aging</a:t>
            </a:r>
            <a:r>
              <a:rPr lang="en-US" b="1" dirty="0">
                <a:solidFill>
                  <a:srgbClr val="0070C0"/>
                </a:solidFill>
                <a:cs typeface="Majalla UI"/>
              </a:rPr>
              <a:t>. </a:t>
            </a:r>
            <a:r>
              <a:rPr lang="en-US" b="1" dirty="0" smtClean="0">
                <a:cs typeface="Majalla UI"/>
              </a:rPr>
              <a:t>With </a:t>
            </a:r>
            <a:r>
              <a:rPr lang="en-US" b="1" dirty="0">
                <a:cs typeface="Majalla UI"/>
              </a:rPr>
              <a:t>aging, degenerative changes lead to breakdown of the collagen, elastin, and smooth muscle cells that contribute the intima, media, and adventitia</a:t>
            </a:r>
            <a:endParaRPr lang="en-US" b="1" dirty="0" smtClean="0">
              <a:cs typeface="Majalla UI"/>
            </a:endParaRPr>
          </a:p>
          <a:p>
            <a:pPr marL="0" indent="0">
              <a:buClr>
                <a:schemeClr val="accent3"/>
              </a:buClr>
              <a:buNone/>
              <a:defRPr/>
            </a:pPr>
            <a:r>
              <a:rPr lang="en-US" dirty="0">
                <a:solidFill>
                  <a:schemeClr val="bg1"/>
                </a:solidFill>
                <a:ea typeface="Majalla UI"/>
                <a:cs typeface="Majalla UI"/>
              </a:rPr>
              <a:t> </a:t>
            </a:r>
            <a:r>
              <a:rPr lang="en-US" dirty="0" smtClean="0">
                <a:solidFill>
                  <a:schemeClr val="bg1"/>
                </a:solidFill>
                <a:ea typeface="Majalla UI"/>
                <a:cs typeface="Majalla UI"/>
              </a:rPr>
              <a:t>  g</a:t>
            </a:r>
            <a:endParaRPr lang="en-US" b="1" dirty="0">
              <a:cs typeface="Majalla UI"/>
            </a:endParaRPr>
          </a:p>
        </p:txBody>
      </p:sp>
      <p:sp>
        <p:nvSpPr>
          <p:cNvPr id="10244"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2D5E33B4-048F-4EA2-91AC-E6E023DDA247}" type="slidenum">
              <a:rPr lang="ar-JO" smtClean="0">
                <a:solidFill>
                  <a:srgbClr val="FEFAC9"/>
                </a:solidFill>
              </a:rPr>
              <a:pPr/>
              <a:t>64</a:t>
            </a:fld>
            <a:endParaRPr lang="ar-JO">
              <a:solidFill>
                <a:srgbClr val="FEFAC9"/>
              </a:solidFill>
            </a:endParaRPr>
          </a:p>
        </p:txBody>
      </p:sp>
    </p:spTree>
    <p:extLst>
      <p:ext uri="{BB962C8B-B14F-4D97-AF65-F5344CB8AC3E}">
        <p14:creationId xmlns:p14="http://schemas.microsoft.com/office/powerpoint/2010/main" val="14415231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180528" y="0"/>
            <a:ext cx="8229600" cy="1008063"/>
          </a:xfrm>
        </p:spPr>
        <p:txBody>
          <a:bodyPr/>
          <a:lstStyle/>
          <a:p>
            <a:pPr algn="ctr" eaLnBrk="1" hangingPunct="1">
              <a:defRPr/>
            </a:pPr>
            <a:r>
              <a:rPr b="1" dirty="0">
                <a:solidFill>
                  <a:srgbClr val="FF0000"/>
                </a:solidFill>
                <a:cs typeface="Times New Roman" pitchFamily="18" charset="0"/>
              </a:rPr>
              <a:t>Clinical features</a:t>
            </a:r>
          </a:p>
        </p:txBody>
      </p:sp>
      <p:sp>
        <p:nvSpPr>
          <p:cNvPr id="4" name="Content Placeholder 3"/>
          <p:cNvSpPr>
            <a:spLocks noGrp="1"/>
          </p:cNvSpPr>
          <p:nvPr>
            <p:ph idx="1"/>
          </p:nvPr>
        </p:nvSpPr>
        <p:spPr>
          <a:xfrm>
            <a:off x="457200" y="1071546"/>
            <a:ext cx="8229600" cy="5572142"/>
          </a:xfrm>
        </p:spPr>
        <p:txBody>
          <a:bodyPr rtlCol="0">
            <a:normAutofit/>
          </a:bodyPr>
          <a:lstStyle/>
          <a:p>
            <a:r>
              <a:rPr lang="en-US" b="1" dirty="0" smtClean="0">
                <a:latin typeface="Andalus" pitchFamily="18" charset="-78"/>
                <a:cs typeface="Andalus" pitchFamily="18" charset="-78"/>
              </a:rPr>
              <a:t>1.</a:t>
            </a:r>
            <a:r>
              <a:rPr lang="en-US" b="1" dirty="0" smtClean="0">
                <a:solidFill>
                  <a:srgbClr val="FF0000"/>
                </a:solidFill>
                <a:latin typeface="Andalus" pitchFamily="18" charset="-78"/>
                <a:cs typeface="Andalus" pitchFamily="18" charset="-78"/>
              </a:rPr>
              <a:t>severe</a:t>
            </a:r>
            <a:r>
              <a:rPr lang="en-US" b="1" dirty="0" smtClean="0">
                <a:latin typeface="Andalus" pitchFamily="18" charset="-78"/>
                <a:cs typeface="Andalus" pitchFamily="18" charset="-78"/>
              </a:rPr>
              <a:t>,tearing/ripping/stabbing </a:t>
            </a:r>
            <a:r>
              <a:rPr lang="en-US" b="1" dirty="0" smtClean="0">
                <a:solidFill>
                  <a:srgbClr val="FF0000"/>
                </a:solidFill>
                <a:latin typeface="Andalus" pitchFamily="18" charset="-78"/>
                <a:cs typeface="Andalus" pitchFamily="18" charset="-78"/>
              </a:rPr>
              <a:t>pain</a:t>
            </a:r>
            <a:r>
              <a:rPr lang="en-US" b="1" dirty="0" smtClean="0">
                <a:latin typeface="Andalus" pitchFamily="18" charset="-78"/>
                <a:cs typeface="Andalus" pitchFamily="18" charset="-78"/>
              </a:rPr>
              <a:t>, typically abrupt in onset, either in the anterior or back of the chest (often the interscapular region)</a:t>
            </a:r>
          </a:p>
          <a:p>
            <a:r>
              <a:rPr lang="en-US" b="1" dirty="0" smtClean="0">
                <a:solidFill>
                  <a:srgbClr val="002060"/>
                </a:solidFill>
                <a:latin typeface="Andalus" pitchFamily="18" charset="-78"/>
                <a:cs typeface="Andalus" pitchFamily="18" charset="-78"/>
              </a:rPr>
              <a:t>A.anterior chest pain </a:t>
            </a:r>
            <a:r>
              <a:rPr lang="en-US" b="1" dirty="0" smtClean="0">
                <a:latin typeface="Andalus" pitchFamily="18" charset="-78"/>
                <a:cs typeface="Andalus" pitchFamily="18" charset="-78"/>
              </a:rPr>
              <a:t>is more common with proximal dissection(type A)</a:t>
            </a:r>
          </a:p>
          <a:p>
            <a:r>
              <a:rPr lang="en-US" b="1" dirty="0" smtClean="0">
                <a:solidFill>
                  <a:srgbClr val="002060"/>
                </a:solidFill>
                <a:latin typeface="Andalus" pitchFamily="18" charset="-78"/>
                <a:cs typeface="Andalus" pitchFamily="18" charset="-78"/>
              </a:rPr>
              <a:t>B.interscapular back pain </a:t>
            </a:r>
            <a:r>
              <a:rPr lang="en-US" b="1" dirty="0" smtClean="0">
                <a:latin typeface="Andalus" pitchFamily="18" charset="-78"/>
                <a:cs typeface="Andalus" pitchFamily="18" charset="-78"/>
              </a:rPr>
              <a:t>is more common with distal dissection (type B)</a:t>
            </a:r>
          </a:p>
          <a:p>
            <a:endParaRPr lang="en-US" b="1" dirty="0" smtClean="0">
              <a:latin typeface="Andalus" pitchFamily="18" charset="-78"/>
              <a:cs typeface="Andalus" pitchFamily="18" charset="-78"/>
            </a:endParaRPr>
          </a:p>
          <a:p>
            <a:r>
              <a:rPr lang="en-US" b="1" dirty="0" smtClean="0">
                <a:solidFill>
                  <a:srgbClr val="FF0000"/>
                </a:solidFill>
                <a:latin typeface="Andalus" pitchFamily="18" charset="-78"/>
                <a:cs typeface="Andalus" pitchFamily="18" charset="-78"/>
              </a:rPr>
              <a:t>2.diaphoresis</a:t>
            </a:r>
          </a:p>
          <a:p>
            <a:r>
              <a:rPr lang="en-US" b="1" dirty="0" smtClean="0">
                <a:latin typeface="Andalus" pitchFamily="18" charset="-78"/>
                <a:cs typeface="Andalus" pitchFamily="18" charset="-78"/>
              </a:rPr>
              <a:t>3.most are </a:t>
            </a:r>
            <a:r>
              <a:rPr lang="en-US" b="1" dirty="0" err="1" smtClean="0">
                <a:solidFill>
                  <a:srgbClr val="FF0000"/>
                </a:solidFill>
                <a:latin typeface="Andalus" pitchFamily="18" charset="-78"/>
                <a:cs typeface="Andalus" pitchFamily="18" charset="-78"/>
              </a:rPr>
              <a:t>hypertensive</a:t>
            </a:r>
            <a:r>
              <a:rPr lang="en-US" b="1" dirty="0" err="1" smtClean="0">
                <a:latin typeface="Andalus" pitchFamily="18" charset="-78"/>
                <a:cs typeface="Andalus" pitchFamily="18" charset="-78"/>
              </a:rPr>
              <a:t>,but</a:t>
            </a:r>
            <a:r>
              <a:rPr lang="en-US" b="1" dirty="0" smtClean="0">
                <a:latin typeface="Andalus" pitchFamily="18" charset="-78"/>
                <a:cs typeface="Andalus" pitchFamily="18" charset="-78"/>
              </a:rPr>
              <a:t> some may be hypotensive</a:t>
            </a:r>
          </a:p>
          <a:p>
            <a:r>
              <a:rPr lang="en-US" b="1" dirty="0" smtClean="0">
                <a:latin typeface="Andalus" pitchFamily="18" charset="-78"/>
                <a:cs typeface="Andalus" pitchFamily="18" charset="-78"/>
              </a:rPr>
              <a:t>4.</a:t>
            </a:r>
            <a:r>
              <a:rPr lang="en-US" b="1" dirty="0" smtClean="0">
                <a:solidFill>
                  <a:srgbClr val="FF0000"/>
                </a:solidFill>
                <a:latin typeface="Andalus" pitchFamily="18" charset="-78"/>
                <a:cs typeface="Andalus" pitchFamily="18" charset="-78"/>
              </a:rPr>
              <a:t>pulse or BP asymmetry between limbs</a:t>
            </a:r>
          </a:p>
          <a:p>
            <a:endParaRPr lang="en-US" b="1" dirty="0">
              <a:latin typeface="Andalus" pitchFamily="18" charset="-78"/>
              <a:cs typeface="Andalus" pitchFamily="18" charset="-78"/>
            </a:endParaRPr>
          </a:p>
          <a:p>
            <a:endParaRPr lang="en-US" sz="3600" dirty="0">
              <a:latin typeface="Andalus" pitchFamily="18" charset="-78"/>
              <a:cs typeface="Andalus" pitchFamily="18" charset="-78"/>
            </a:endParaRPr>
          </a:p>
          <a:p>
            <a:endParaRPr lang="en-US" sz="3600" dirty="0">
              <a:latin typeface="Andalus" pitchFamily="18" charset="-78"/>
              <a:cs typeface="Andalus" pitchFamily="18" charset="-78"/>
            </a:endParaRPr>
          </a:p>
          <a:p>
            <a:endParaRPr lang="ar-JO" sz="3600" dirty="0"/>
          </a:p>
          <a:p>
            <a:pPr marL="0" indent="0" eaLnBrk="1" fontAlgn="auto" hangingPunct="1">
              <a:spcAft>
                <a:spcPts val="0"/>
              </a:spcAft>
              <a:buClr>
                <a:schemeClr val="accent3"/>
              </a:buClr>
              <a:buFont typeface="Wingdings 2" pitchFamily="18" charset="2"/>
              <a:buNone/>
              <a:defRPr/>
            </a:pPr>
            <a:endParaRPr lang="en-US" sz="3600" dirty="0">
              <a:latin typeface="Andalus" pitchFamily="18" charset="-78"/>
              <a:cs typeface="Andalus" pitchFamily="18" charset="-78"/>
            </a:endParaRPr>
          </a:p>
          <a:p>
            <a:pPr marL="0" indent="0" eaLnBrk="1" fontAlgn="auto" hangingPunct="1">
              <a:spcAft>
                <a:spcPts val="0"/>
              </a:spcAft>
              <a:buClr>
                <a:schemeClr val="accent3"/>
              </a:buClr>
              <a:buFont typeface="Wingdings 2" pitchFamily="18" charset="2"/>
              <a:buNone/>
              <a:defRPr/>
            </a:pPr>
            <a:endParaRPr lang="en-US" sz="3600" dirty="0">
              <a:latin typeface="Andalus" pitchFamily="18" charset="-78"/>
              <a:cs typeface="Andalus" pitchFamily="18" charset="-78"/>
            </a:endParaRPr>
          </a:p>
          <a:p>
            <a:pPr marL="0" indent="0" eaLnBrk="1" fontAlgn="auto" hangingPunct="1">
              <a:spcAft>
                <a:spcPts val="0"/>
              </a:spcAft>
              <a:buClr>
                <a:schemeClr val="accent3"/>
              </a:buClr>
              <a:buFont typeface="Wingdings 2" pitchFamily="18" charset="2"/>
              <a:buNone/>
              <a:defRPr/>
            </a:pPr>
            <a:endParaRPr lang="en-US" sz="3600" dirty="0">
              <a:latin typeface="Andalus" pitchFamily="18" charset="-78"/>
              <a:cs typeface="Andalus" pitchFamily="18" charset="-78"/>
            </a:endParaRPr>
          </a:p>
        </p:txBody>
      </p:sp>
      <p:sp>
        <p:nvSpPr>
          <p:cNvPr id="14340"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0640BB00-B1AB-439A-9A2D-032F042F6F20}" type="slidenum">
              <a:rPr lang="ar-JO" smtClean="0">
                <a:solidFill>
                  <a:srgbClr val="FEFAC9"/>
                </a:solidFill>
              </a:rPr>
              <a:pPr/>
              <a:t>65</a:t>
            </a:fld>
            <a:endParaRPr lang="ar-JO">
              <a:solidFill>
                <a:srgbClr val="FEFAC9"/>
              </a:solidFill>
            </a:endParaRPr>
          </a:p>
        </p:txBody>
      </p:sp>
    </p:spTree>
    <p:extLst>
      <p:ext uri="{BB962C8B-B14F-4D97-AF65-F5344CB8AC3E}">
        <p14:creationId xmlns:p14="http://schemas.microsoft.com/office/powerpoint/2010/main" val="25441663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dirty="0" smtClean="0">
                <a:latin typeface="Andalus" pitchFamily="18" charset="-78"/>
                <a:cs typeface="Andalus" pitchFamily="18" charset="-78"/>
              </a:rPr>
              <a:t>5.</a:t>
            </a:r>
            <a:r>
              <a:rPr lang="en-US" b="1" dirty="0" smtClean="0">
                <a:solidFill>
                  <a:srgbClr val="FF0000"/>
                </a:solidFill>
                <a:latin typeface="Andalus" pitchFamily="18" charset="-78"/>
                <a:cs typeface="Andalus" pitchFamily="18" charset="-78"/>
              </a:rPr>
              <a:t>aortic regurgitation </a:t>
            </a:r>
            <a:r>
              <a:rPr lang="en-US" b="1" dirty="0" smtClean="0">
                <a:latin typeface="Andalus" pitchFamily="18" charset="-78"/>
                <a:cs typeface="Andalus" pitchFamily="18" charset="-78"/>
              </a:rPr>
              <a:t>(especially proximal type) so we could auscultate murmur</a:t>
            </a:r>
          </a:p>
          <a:p>
            <a:r>
              <a:rPr lang="en-US" b="1" dirty="0" smtClean="0">
                <a:latin typeface="Andalus" pitchFamily="18" charset="-78"/>
                <a:cs typeface="Andalus" pitchFamily="18" charset="-78"/>
              </a:rPr>
              <a:t>6.</a:t>
            </a:r>
            <a:r>
              <a:rPr lang="en-US" b="1" dirty="0" smtClean="0">
                <a:solidFill>
                  <a:srgbClr val="FF0000"/>
                </a:solidFill>
                <a:latin typeface="Andalus" pitchFamily="18" charset="-78"/>
                <a:cs typeface="Andalus" pitchFamily="18" charset="-78"/>
              </a:rPr>
              <a:t>Syncope</a:t>
            </a:r>
            <a:r>
              <a:rPr lang="en-US" b="1" dirty="0" smtClean="0">
                <a:latin typeface="Andalus" pitchFamily="18" charset="-78"/>
                <a:cs typeface="Andalus" pitchFamily="18" charset="-78"/>
              </a:rPr>
              <a:t> </a:t>
            </a:r>
            <a:r>
              <a:rPr lang="en-US" b="1" dirty="0">
                <a:latin typeface="Andalus" pitchFamily="18" charset="-78"/>
                <a:cs typeface="Andalus" pitchFamily="18" charset="-78"/>
              </a:rPr>
              <a:t>:due to sever pain ,aortic baroreceptor activation </a:t>
            </a:r>
            <a:endParaRPr lang="en-US" b="1" dirty="0" smtClean="0">
              <a:latin typeface="Andalus" pitchFamily="18" charset="-78"/>
              <a:cs typeface="Andalus" pitchFamily="18" charset="-78"/>
            </a:endParaRPr>
          </a:p>
          <a:p>
            <a:r>
              <a:rPr lang="en-US" b="1" dirty="0" smtClean="0">
                <a:latin typeface="Andalus" pitchFamily="18" charset="-78"/>
                <a:cs typeface="Andalus" pitchFamily="18" charset="-78"/>
              </a:rPr>
              <a:t>7.</a:t>
            </a:r>
            <a:r>
              <a:rPr lang="en-US" b="1" dirty="0" smtClean="0">
                <a:solidFill>
                  <a:srgbClr val="FF0000"/>
                </a:solidFill>
                <a:latin typeface="Andalus" pitchFamily="18" charset="-78"/>
                <a:cs typeface="Andalus" pitchFamily="18" charset="-78"/>
              </a:rPr>
              <a:t>Hypotention</a:t>
            </a:r>
            <a:r>
              <a:rPr lang="en-US" b="1" dirty="0" smtClean="0">
                <a:latin typeface="Andalus" pitchFamily="18" charset="-78"/>
                <a:cs typeface="Andalus" pitchFamily="18" charset="-78"/>
              </a:rPr>
              <a:t> </a:t>
            </a:r>
            <a:r>
              <a:rPr lang="en-US" b="1" dirty="0">
                <a:latin typeface="Andalus" pitchFamily="18" charset="-78"/>
                <a:cs typeface="Andalus" pitchFamily="18" charset="-78"/>
              </a:rPr>
              <a:t>and </a:t>
            </a:r>
            <a:r>
              <a:rPr lang="en-US" b="1" dirty="0">
                <a:solidFill>
                  <a:srgbClr val="FF0000"/>
                </a:solidFill>
                <a:latin typeface="Andalus" pitchFamily="18" charset="-78"/>
                <a:cs typeface="Andalus" pitchFamily="18" charset="-78"/>
              </a:rPr>
              <a:t>Tachycardia</a:t>
            </a:r>
            <a:r>
              <a:rPr lang="en-US" b="1" dirty="0">
                <a:latin typeface="Andalus" pitchFamily="18" charset="-78"/>
                <a:cs typeface="Andalus" pitchFamily="18" charset="-78"/>
              </a:rPr>
              <a:t> indicate </a:t>
            </a:r>
            <a:r>
              <a:rPr lang="en-US" b="1" dirty="0">
                <a:solidFill>
                  <a:srgbClr val="0070C0"/>
                </a:solidFill>
                <a:latin typeface="Andalus" pitchFamily="18" charset="-78"/>
                <a:cs typeface="Andalus" pitchFamily="18" charset="-78"/>
              </a:rPr>
              <a:t>active bleeding</a:t>
            </a:r>
          </a:p>
          <a:p>
            <a:endParaRPr lang="en-US" dirty="0"/>
          </a:p>
        </p:txBody>
      </p:sp>
    </p:spTree>
    <p:extLst>
      <p:ext uri="{BB962C8B-B14F-4D97-AF65-F5344CB8AC3E}">
        <p14:creationId xmlns:p14="http://schemas.microsoft.com/office/powerpoint/2010/main" val="34887428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428604"/>
            <a:ext cx="8229600" cy="5667396"/>
          </a:xfrm>
        </p:spPr>
        <p:txBody>
          <a:bodyPr>
            <a:normAutofit fontScale="92500" lnSpcReduction="20000"/>
          </a:bodyPr>
          <a:lstStyle/>
          <a:p>
            <a:r>
              <a:rPr lang="en-US" b="1" dirty="0"/>
              <a:t>The extent of arterial dissection may produce widespread symptoms and signs:</a:t>
            </a:r>
          </a:p>
          <a:p>
            <a:r>
              <a:rPr lang="en-US" b="1" dirty="0"/>
              <a:t>If extend </a:t>
            </a:r>
            <a:r>
              <a:rPr lang="en-US" b="1" dirty="0">
                <a:solidFill>
                  <a:srgbClr val="FF0000"/>
                </a:solidFill>
              </a:rPr>
              <a:t>distally</a:t>
            </a:r>
            <a:r>
              <a:rPr lang="en-US" b="1" dirty="0"/>
              <a:t> down the aorta may involve:</a:t>
            </a:r>
          </a:p>
          <a:p>
            <a:pPr>
              <a:buFont typeface="Wingdings" pitchFamily="2" charset="2"/>
              <a:buChar char="Ø"/>
            </a:pPr>
            <a:r>
              <a:rPr lang="en-US" b="1" dirty="0"/>
              <a:t>Renal a. (renal pain and renal failure)</a:t>
            </a:r>
          </a:p>
          <a:p>
            <a:pPr>
              <a:buFont typeface="Wingdings" pitchFamily="2" charset="2"/>
              <a:buChar char="Ø"/>
            </a:pPr>
            <a:r>
              <a:rPr lang="en-US" b="1" dirty="0" smtClean="0"/>
              <a:t>Mesenteric </a:t>
            </a:r>
            <a:r>
              <a:rPr lang="en-US" b="1" dirty="0"/>
              <a:t>a. (abdominal pain and bowel </a:t>
            </a:r>
            <a:r>
              <a:rPr lang="en-US" b="1" dirty="0" smtClean="0"/>
              <a:t>ischemia)</a:t>
            </a:r>
            <a:endParaRPr lang="en-US" b="1" dirty="0"/>
          </a:p>
          <a:p>
            <a:pPr>
              <a:buFont typeface="Wingdings" pitchFamily="2" charset="2"/>
              <a:buChar char="Ø"/>
            </a:pPr>
            <a:r>
              <a:rPr lang="en-US" b="1" dirty="0"/>
              <a:t>Spinal a. (paraplegia)</a:t>
            </a:r>
          </a:p>
          <a:p>
            <a:pPr>
              <a:buFont typeface="Wingdings" pitchFamily="2" charset="2"/>
              <a:buChar char="Ø"/>
            </a:pPr>
            <a:r>
              <a:rPr lang="en-US" b="1" dirty="0"/>
              <a:t>Iliac a. (leg </a:t>
            </a:r>
            <a:r>
              <a:rPr lang="en-US" b="1" dirty="0" err="1"/>
              <a:t>pain,pallor,loss</a:t>
            </a:r>
            <a:r>
              <a:rPr lang="en-US" b="1" dirty="0"/>
              <a:t> or reduced pulses and limb  ischemia )</a:t>
            </a:r>
          </a:p>
          <a:p>
            <a:r>
              <a:rPr lang="en-US" b="1" dirty="0"/>
              <a:t>If track </a:t>
            </a:r>
            <a:r>
              <a:rPr lang="en-US" b="1" dirty="0">
                <a:solidFill>
                  <a:srgbClr val="FF0000"/>
                </a:solidFill>
              </a:rPr>
              <a:t>proximally</a:t>
            </a:r>
            <a:r>
              <a:rPr lang="en-US" b="1" dirty="0"/>
              <a:t> :</a:t>
            </a:r>
          </a:p>
          <a:p>
            <a:pPr>
              <a:buFont typeface="Wingdings" pitchFamily="2" charset="2"/>
              <a:buChar char="Ø"/>
            </a:pPr>
            <a:r>
              <a:rPr lang="en-US" b="1" dirty="0"/>
              <a:t>Head and Neck vessels(TIA , stroke)</a:t>
            </a:r>
          </a:p>
          <a:p>
            <a:pPr>
              <a:buFont typeface="Wingdings" pitchFamily="2" charset="2"/>
              <a:buChar char="Ø"/>
            </a:pPr>
            <a:r>
              <a:rPr lang="en-US" b="1" dirty="0"/>
              <a:t>Coronary vessels (</a:t>
            </a:r>
            <a:r>
              <a:rPr lang="en-US" b="1" dirty="0" smtClean="0"/>
              <a:t>MI/angina)</a:t>
            </a:r>
            <a:endParaRPr lang="en-US" b="1" dirty="0"/>
          </a:p>
          <a:p>
            <a:pPr>
              <a:buFont typeface="Wingdings" pitchFamily="2" charset="2"/>
              <a:buChar char="Ø"/>
            </a:pPr>
            <a:r>
              <a:rPr lang="en-US" b="1" dirty="0"/>
              <a:t>Aortic root (aortic </a:t>
            </a:r>
            <a:r>
              <a:rPr lang="en-US" b="1" dirty="0" smtClean="0"/>
              <a:t>regurgitation.) </a:t>
            </a:r>
          </a:p>
          <a:p>
            <a:pPr marL="0" indent="0">
              <a:buNone/>
            </a:pPr>
            <a:endParaRPr lang="en-US" b="1" dirty="0" smtClean="0"/>
          </a:p>
          <a:p>
            <a:pPr>
              <a:buFont typeface="Wingdings" pitchFamily="2" charset="2"/>
              <a:buChar char="Ø"/>
            </a:pPr>
            <a:r>
              <a:rPr lang="en-US" b="1" dirty="0">
                <a:solidFill>
                  <a:srgbClr val="FF0000"/>
                </a:solidFill>
              </a:rPr>
              <a:t>If Ruptured externally into the pericardium </a:t>
            </a:r>
            <a:r>
              <a:rPr lang="en-US" b="1" dirty="0"/>
              <a:t>(</a:t>
            </a:r>
            <a:r>
              <a:rPr lang="en-US" b="1" dirty="0">
                <a:solidFill>
                  <a:srgbClr val="0070C0"/>
                </a:solidFill>
              </a:rPr>
              <a:t>cardiac </a:t>
            </a:r>
            <a:r>
              <a:rPr lang="en-US" b="1" dirty="0" smtClean="0">
                <a:solidFill>
                  <a:srgbClr val="0070C0"/>
                </a:solidFill>
              </a:rPr>
              <a:t>tamponade</a:t>
            </a:r>
            <a:r>
              <a:rPr lang="en-US" b="1" dirty="0" smtClean="0"/>
              <a:t>) </a:t>
            </a:r>
            <a:r>
              <a:rPr lang="en-US" b="1" dirty="0"/>
              <a:t>or </a:t>
            </a:r>
            <a:r>
              <a:rPr lang="en-US" b="1" dirty="0">
                <a:solidFill>
                  <a:srgbClr val="FF0000"/>
                </a:solidFill>
              </a:rPr>
              <a:t>to the </a:t>
            </a:r>
            <a:r>
              <a:rPr lang="en-US" b="1" dirty="0" err="1">
                <a:solidFill>
                  <a:srgbClr val="FF0000"/>
                </a:solidFill>
              </a:rPr>
              <a:t>medaistinum</a:t>
            </a:r>
            <a:r>
              <a:rPr lang="en-US" b="1" dirty="0">
                <a:solidFill>
                  <a:srgbClr val="FF0000"/>
                </a:solidFill>
              </a:rPr>
              <a:t> </a:t>
            </a:r>
            <a:r>
              <a:rPr lang="en-US" b="1" dirty="0"/>
              <a:t>(</a:t>
            </a:r>
            <a:r>
              <a:rPr lang="en-US" b="1" dirty="0">
                <a:solidFill>
                  <a:srgbClr val="0070C0"/>
                </a:solidFill>
              </a:rPr>
              <a:t>Lt hemothorax</a:t>
            </a:r>
            <a:r>
              <a:rPr lang="en-US" b="1" dirty="0"/>
              <a:t>)</a:t>
            </a:r>
          </a:p>
          <a:p>
            <a:pPr>
              <a:buFont typeface="Wingdings" pitchFamily="2" charset="2"/>
              <a:buChar char="Ø"/>
            </a:pPr>
            <a:endParaRPr lang="en-US" b="1" dirty="0"/>
          </a:p>
          <a:p>
            <a:endParaRPr lang="ar-JO" b="1" dirty="0"/>
          </a:p>
        </p:txBody>
      </p:sp>
    </p:spTree>
    <p:extLst>
      <p:ext uri="{BB962C8B-B14F-4D97-AF65-F5344CB8AC3E}">
        <p14:creationId xmlns:p14="http://schemas.microsoft.com/office/powerpoint/2010/main" val="27720741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0CCDFDDF-ACBE-44EE-9909-889FDDD40D01}" type="slidenum">
              <a:rPr lang="ar-JO" smtClean="0">
                <a:solidFill>
                  <a:srgbClr val="FEFAC9"/>
                </a:solidFill>
              </a:rPr>
              <a:pPr/>
              <a:t>68</a:t>
            </a:fld>
            <a:endParaRPr lang="ar-JO">
              <a:solidFill>
                <a:srgbClr val="FEFAC9"/>
              </a:solidFill>
            </a:endParaRPr>
          </a:p>
        </p:txBody>
      </p:sp>
      <p:sp>
        <p:nvSpPr>
          <p:cNvPr id="14339" name="Title 1"/>
          <p:cNvSpPr>
            <a:spLocks noGrp="1"/>
          </p:cNvSpPr>
          <p:nvPr>
            <p:ph type="title" idx="4294967295"/>
          </p:nvPr>
        </p:nvSpPr>
        <p:spPr>
          <a:xfrm>
            <a:off x="0" y="428625"/>
            <a:ext cx="8229600" cy="1143000"/>
          </a:xfrm>
        </p:spPr>
        <p:txBody>
          <a:bodyPr/>
          <a:lstStyle/>
          <a:p>
            <a:pPr algn="ctr" eaLnBrk="1" hangingPunct="1">
              <a:defRPr/>
            </a:pPr>
            <a:r>
              <a:rPr b="1" dirty="0">
                <a:solidFill>
                  <a:srgbClr val="FF0000"/>
                </a:solidFill>
                <a:cs typeface="Traditional Arabic" pitchFamily="18" charset="-78"/>
              </a:rPr>
              <a:t>Classification</a:t>
            </a:r>
          </a:p>
        </p:txBody>
      </p:sp>
      <p:sp>
        <p:nvSpPr>
          <p:cNvPr id="13316" name="Content Placeholder 2"/>
          <p:cNvSpPr>
            <a:spLocks noGrp="1"/>
          </p:cNvSpPr>
          <p:nvPr>
            <p:ph idx="4294967295"/>
          </p:nvPr>
        </p:nvSpPr>
        <p:spPr>
          <a:xfrm>
            <a:off x="19050" y="1412776"/>
            <a:ext cx="7467600" cy="5445224"/>
          </a:xfrm>
        </p:spPr>
        <p:txBody>
          <a:bodyPr>
            <a:normAutofit/>
          </a:bodyPr>
          <a:lstStyle/>
          <a:p>
            <a:r>
              <a:rPr lang="en-US" b="1" dirty="0" smtClean="0">
                <a:solidFill>
                  <a:srgbClr val="002060"/>
                </a:solidFill>
                <a:ea typeface="Majalla UI"/>
                <a:cs typeface="Majalla UI"/>
              </a:rPr>
              <a:t>DeBakey</a:t>
            </a:r>
            <a:r>
              <a:rPr lang="en-US" b="1" dirty="0">
                <a:solidFill>
                  <a:srgbClr val="002060"/>
                </a:solidFill>
                <a:ea typeface="Majalla UI"/>
                <a:cs typeface="Majalla UI"/>
              </a:rPr>
              <a:t> Classification</a:t>
            </a:r>
            <a:r>
              <a:rPr lang="en-US" b="1" dirty="0">
                <a:ea typeface="Majalla UI"/>
                <a:cs typeface="Majalla UI"/>
              </a:rPr>
              <a:t>(according to </a:t>
            </a:r>
            <a:r>
              <a:rPr lang="en-US" b="1" dirty="0" smtClean="0">
                <a:ea typeface="Majalla UI"/>
                <a:cs typeface="Majalla UI"/>
              </a:rPr>
              <a:t>origin)</a:t>
            </a:r>
            <a:endParaRPr lang="en-US" b="1" dirty="0">
              <a:ea typeface="Majalla UI"/>
              <a:cs typeface="Majalla UI"/>
            </a:endParaRPr>
          </a:p>
          <a:p>
            <a:pPr lvl="1" eaLnBrk="1" hangingPunct="1"/>
            <a:r>
              <a:rPr lang="en-US" dirty="0">
                <a:solidFill>
                  <a:srgbClr val="FF0000"/>
                </a:solidFill>
                <a:ea typeface="Majalla UI"/>
                <a:cs typeface="Majalla UI"/>
              </a:rPr>
              <a:t>Type I</a:t>
            </a:r>
            <a:r>
              <a:rPr lang="en-US" dirty="0">
                <a:ea typeface="Majalla UI"/>
                <a:cs typeface="Majalla UI"/>
              </a:rPr>
              <a:t>: start in the ascending and extend at least to the thoracic arch or beyond(most common).</a:t>
            </a:r>
          </a:p>
          <a:p>
            <a:pPr lvl="1" eaLnBrk="1" hangingPunct="1"/>
            <a:r>
              <a:rPr lang="en-US" dirty="0">
                <a:solidFill>
                  <a:srgbClr val="FF0000"/>
                </a:solidFill>
                <a:ea typeface="Majalla UI"/>
                <a:cs typeface="Majalla UI"/>
              </a:rPr>
              <a:t>Type II</a:t>
            </a:r>
            <a:r>
              <a:rPr lang="en-US" dirty="0">
                <a:ea typeface="Majalla UI"/>
                <a:cs typeface="Majalla UI"/>
              </a:rPr>
              <a:t>: start and confined to ascending aorta.</a:t>
            </a:r>
          </a:p>
          <a:p>
            <a:pPr lvl="1" eaLnBrk="1" hangingPunct="1"/>
            <a:r>
              <a:rPr lang="en-US" dirty="0">
                <a:solidFill>
                  <a:srgbClr val="FF0000"/>
                </a:solidFill>
                <a:ea typeface="Majalla UI"/>
                <a:cs typeface="Majalla UI"/>
              </a:rPr>
              <a:t>Type III</a:t>
            </a:r>
            <a:r>
              <a:rPr lang="en-US" dirty="0">
                <a:ea typeface="Majalla UI"/>
                <a:cs typeface="Majalla UI"/>
              </a:rPr>
              <a:t>: start in the distal </a:t>
            </a:r>
            <a:r>
              <a:rPr lang="en-US" dirty="0" smtClean="0">
                <a:ea typeface="Majalla UI"/>
                <a:cs typeface="Majalla UI"/>
              </a:rPr>
              <a:t>aorta</a:t>
            </a:r>
          </a:p>
          <a:p>
            <a:pPr marL="457200" lvl="1" indent="0">
              <a:buNone/>
            </a:pPr>
            <a:r>
              <a:rPr lang="en-US" dirty="0">
                <a:ea typeface="Majalla UI"/>
                <a:cs typeface="Majalla UI"/>
              </a:rPr>
              <a:t>1)Type </a:t>
            </a:r>
            <a:r>
              <a:rPr lang="en-US" dirty="0" smtClean="0">
                <a:ea typeface="Majalla UI"/>
                <a:cs typeface="Majalla UI"/>
              </a:rPr>
              <a:t>IIIA confined </a:t>
            </a:r>
            <a:r>
              <a:rPr lang="en-US" dirty="0">
                <a:ea typeface="Majalla UI"/>
                <a:cs typeface="Majalla UI"/>
              </a:rPr>
              <a:t>to the thoracic aorta </a:t>
            </a:r>
            <a:endParaRPr lang="en-US" dirty="0" smtClean="0">
              <a:ea typeface="Majalla UI"/>
              <a:cs typeface="Majalla UI"/>
            </a:endParaRPr>
          </a:p>
          <a:p>
            <a:pPr marL="457200" lvl="1" indent="0">
              <a:buNone/>
            </a:pPr>
            <a:r>
              <a:rPr lang="en-US" dirty="0" smtClean="0">
                <a:ea typeface="Majalla UI"/>
                <a:cs typeface="Majalla UI"/>
              </a:rPr>
              <a:t>2) Type </a:t>
            </a:r>
            <a:r>
              <a:rPr lang="en-US" dirty="0">
                <a:ea typeface="Majalla UI"/>
                <a:cs typeface="Majalla UI"/>
              </a:rPr>
              <a:t>IIIB extend below the </a:t>
            </a:r>
            <a:r>
              <a:rPr lang="en-US" dirty="0" err="1">
                <a:ea typeface="Majalla UI"/>
                <a:cs typeface="Majalla UI"/>
              </a:rPr>
              <a:t>diaphram</a:t>
            </a:r>
            <a:endParaRPr lang="en-US" dirty="0">
              <a:ea typeface="Majalla UI"/>
              <a:cs typeface="Majalla UI"/>
            </a:endParaRPr>
          </a:p>
          <a:p>
            <a:r>
              <a:rPr lang="en-US" b="1" dirty="0">
                <a:solidFill>
                  <a:srgbClr val="002060"/>
                </a:solidFill>
                <a:ea typeface="Majalla UI"/>
                <a:cs typeface="Majalla UI"/>
              </a:rPr>
              <a:t>Stanford Classification(</a:t>
            </a:r>
            <a:r>
              <a:rPr lang="en-US" b="1" dirty="0">
                <a:ea typeface="Majalla UI"/>
                <a:cs typeface="Majalla UI"/>
              </a:rPr>
              <a:t>according to ascending aorta </a:t>
            </a:r>
            <a:r>
              <a:rPr lang="en-US" b="1" dirty="0" smtClean="0">
                <a:ea typeface="Majalla UI"/>
                <a:cs typeface="Majalla UI"/>
              </a:rPr>
              <a:t>involvement</a:t>
            </a:r>
            <a:r>
              <a:rPr lang="en-US" b="1" dirty="0" smtClean="0">
                <a:solidFill>
                  <a:srgbClr val="002060"/>
                </a:solidFill>
                <a:ea typeface="Majalla UI"/>
                <a:cs typeface="Majalla UI"/>
              </a:rPr>
              <a:t>)</a:t>
            </a:r>
            <a:endParaRPr lang="en-US" b="1" dirty="0">
              <a:solidFill>
                <a:srgbClr val="002060"/>
              </a:solidFill>
              <a:ea typeface="Majalla UI"/>
              <a:cs typeface="Majalla UI"/>
            </a:endParaRPr>
          </a:p>
          <a:p>
            <a:pPr lvl="1" eaLnBrk="1" hangingPunct="1"/>
            <a:r>
              <a:rPr lang="en-US" dirty="0">
                <a:solidFill>
                  <a:srgbClr val="FF0000"/>
                </a:solidFill>
                <a:ea typeface="Majalla UI"/>
                <a:cs typeface="Majalla UI"/>
              </a:rPr>
              <a:t>Type A</a:t>
            </a:r>
            <a:r>
              <a:rPr lang="en-US" dirty="0">
                <a:ea typeface="Majalla UI"/>
                <a:cs typeface="Majalla UI"/>
              </a:rPr>
              <a:t>: </a:t>
            </a:r>
            <a:r>
              <a:rPr lang="en-US" dirty="0" smtClean="0">
                <a:ea typeface="Majalla UI"/>
                <a:cs typeface="Majalla UI"/>
              </a:rPr>
              <a:t>involve </a:t>
            </a:r>
            <a:r>
              <a:rPr lang="en-US" dirty="0">
                <a:ea typeface="Majalla UI"/>
                <a:cs typeface="Majalla UI"/>
              </a:rPr>
              <a:t>the ascending </a:t>
            </a:r>
            <a:r>
              <a:rPr lang="en-US" dirty="0" smtClean="0">
                <a:ea typeface="Majalla UI"/>
                <a:cs typeface="Majalla UI"/>
              </a:rPr>
              <a:t>aorta (most common 60%)</a:t>
            </a:r>
            <a:endParaRPr lang="en-US" dirty="0">
              <a:ea typeface="Majalla UI"/>
              <a:cs typeface="Majalla UI"/>
            </a:endParaRPr>
          </a:p>
          <a:p>
            <a:pPr lvl="1" eaLnBrk="1" hangingPunct="1"/>
            <a:r>
              <a:rPr lang="en-US" dirty="0">
                <a:solidFill>
                  <a:srgbClr val="FF0000"/>
                </a:solidFill>
                <a:ea typeface="Majalla UI"/>
                <a:cs typeface="Majalla UI"/>
              </a:rPr>
              <a:t>Type B</a:t>
            </a:r>
            <a:r>
              <a:rPr lang="en-US" dirty="0">
                <a:ea typeface="Majalla UI"/>
                <a:cs typeface="Majalla UI"/>
              </a:rPr>
              <a:t>: Confined </a:t>
            </a:r>
            <a:r>
              <a:rPr lang="en-US" dirty="0" smtClean="0">
                <a:ea typeface="Majalla UI"/>
                <a:cs typeface="Majalla UI"/>
              </a:rPr>
              <a:t>to the </a:t>
            </a:r>
            <a:r>
              <a:rPr lang="en-US" dirty="0">
                <a:ea typeface="Majalla UI"/>
                <a:cs typeface="Majalla UI"/>
              </a:rPr>
              <a:t>descending </a:t>
            </a:r>
            <a:r>
              <a:rPr lang="en-US" dirty="0" smtClean="0">
                <a:ea typeface="Majalla UI"/>
                <a:cs typeface="Majalla UI"/>
              </a:rPr>
              <a:t>aorta(distal to the left subclavian).</a:t>
            </a:r>
            <a:endParaRPr lang="en-US" dirty="0">
              <a:ea typeface="Majalla UI"/>
              <a:cs typeface="Majalla UI"/>
            </a:endParaRPr>
          </a:p>
          <a:p>
            <a:pPr eaLnBrk="1" hangingPunct="1">
              <a:buFont typeface="Wingdings 2" pitchFamily="18" charset="2"/>
              <a:buNone/>
            </a:pPr>
            <a:endParaRPr lang="en-US" dirty="0">
              <a:ea typeface="Majalla UI"/>
              <a:cs typeface="Majalla UI"/>
            </a:endParaRPr>
          </a:p>
        </p:txBody>
      </p:sp>
    </p:spTree>
    <p:extLst>
      <p:ext uri="{BB962C8B-B14F-4D97-AF65-F5344CB8AC3E}">
        <p14:creationId xmlns:p14="http://schemas.microsoft.com/office/powerpoint/2010/main" val="39080414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2"/>
          <p:cNvPicPr>
            <a:picLocks noGrp="1" noChangeAspect="1"/>
          </p:cNvPicPr>
          <p:nvPr>
            <p:ph idx="1"/>
          </p:nvPr>
        </p:nvPicPr>
        <p:blipFill>
          <a:blip r:embed="rId3" cstate="print"/>
          <a:srcRect/>
          <a:stretch>
            <a:fillRect/>
          </a:stretch>
        </p:blipFill>
        <p:spPr>
          <a:xfrm>
            <a:off x="457200" y="84138"/>
            <a:ext cx="7772400" cy="6238875"/>
          </a:xfrm>
        </p:spPr>
      </p:pic>
      <p:sp>
        <p:nvSpPr>
          <p:cNvPr id="12290"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135F8987-8235-4002-A156-A9D3CECFE7A0}" type="slidenum">
              <a:rPr lang="ar-JO" smtClean="0">
                <a:solidFill>
                  <a:srgbClr val="FEFAC9"/>
                </a:solidFill>
              </a:rPr>
              <a:pPr/>
              <a:t>69</a:t>
            </a:fld>
            <a:endParaRPr lang="ar-JO">
              <a:solidFill>
                <a:srgbClr val="FEFAC9"/>
              </a:solidFill>
            </a:endParaRPr>
          </a:p>
        </p:txBody>
      </p:sp>
      <p:pic>
        <p:nvPicPr>
          <p:cNvPr id="12292" name="Picture 3"/>
          <p:cNvPicPr>
            <a:picLocks noChangeAspect="1"/>
          </p:cNvPicPr>
          <p:nvPr/>
        </p:nvPicPr>
        <p:blipFill>
          <a:blip r:embed="rId4" cstate="print"/>
          <a:srcRect/>
          <a:stretch>
            <a:fillRect/>
          </a:stretch>
        </p:blipFill>
        <p:spPr bwMode="auto">
          <a:xfrm>
            <a:off x="0" y="27384"/>
            <a:ext cx="9144000" cy="6858000"/>
          </a:xfrm>
          <a:prstGeom prst="rect">
            <a:avLst/>
          </a:prstGeom>
          <a:noFill/>
          <a:ln w="9525">
            <a:noFill/>
            <a:miter lim="800000"/>
            <a:headEnd/>
            <a:tailEnd/>
          </a:ln>
        </p:spPr>
      </p:pic>
      <p:pic>
        <p:nvPicPr>
          <p:cNvPr id="12293" name="Picture 8"/>
          <p:cNvPicPr>
            <a:picLocks noChangeAspect="1" noChangeArrowheads="1"/>
          </p:cNvPicPr>
          <p:nvPr/>
        </p:nvPicPr>
        <p:blipFill>
          <a:blip r:embed="rId5" cstate="print"/>
          <a:srcRect/>
          <a:stretch>
            <a:fillRect/>
          </a:stretch>
        </p:blipFill>
        <p:spPr bwMode="auto">
          <a:xfrm>
            <a:off x="6248400" y="73025"/>
            <a:ext cx="1352550" cy="714375"/>
          </a:xfrm>
          <a:prstGeom prst="rect">
            <a:avLst/>
          </a:prstGeom>
          <a:noFill/>
          <a:ln w="9525">
            <a:noFill/>
            <a:miter lim="800000"/>
            <a:headEnd/>
            <a:tailEnd/>
          </a:ln>
          <a:effectLst/>
        </p:spPr>
      </p:pic>
    </p:spTree>
    <p:extLst>
      <p:ext uri="{BB962C8B-B14F-4D97-AF65-F5344CB8AC3E}">
        <p14:creationId xmlns:p14="http://schemas.microsoft.com/office/powerpoint/2010/main" val="802803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170" y="-603448"/>
            <a:ext cx="6197093" cy="819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784" y="1397643"/>
            <a:ext cx="712879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364088" y="2420888"/>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364088" y="1412776"/>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03110" y="3429000"/>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7003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defRPr/>
            </a:pPr>
            <a:r>
              <a:rPr b="1" dirty="0">
                <a:solidFill>
                  <a:srgbClr val="FF0000"/>
                </a:solidFill>
                <a:cs typeface="Times New Roman" pitchFamily="18" charset="0"/>
              </a:rPr>
              <a:t>Diagnosis</a:t>
            </a:r>
          </a:p>
        </p:txBody>
      </p:sp>
      <p:sp>
        <p:nvSpPr>
          <p:cNvPr id="3" name="Content Placeholder 2"/>
          <p:cNvSpPr>
            <a:spLocks noGrp="1"/>
          </p:cNvSpPr>
          <p:nvPr>
            <p:ph idx="1"/>
          </p:nvPr>
        </p:nvSpPr>
        <p:spPr>
          <a:xfrm>
            <a:off x="457200" y="1219200"/>
            <a:ext cx="8229600" cy="4572000"/>
          </a:xfrm>
        </p:spPr>
        <p:txBody>
          <a:bodyPr rtlCol="0">
            <a:normAutofit/>
          </a:bodyPr>
          <a:lstStyle/>
          <a:p>
            <a:pPr marL="0" indent="0" eaLnBrk="1" fontAlgn="auto" hangingPunct="1">
              <a:spcAft>
                <a:spcPts val="0"/>
              </a:spcAft>
              <a:buClr>
                <a:schemeClr val="accent3"/>
              </a:buClr>
              <a:buFont typeface="Wingdings 2" pitchFamily="18" charset="2"/>
              <a:buNone/>
              <a:defRPr/>
            </a:pPr>
            <a:endParaRPr lang="en-US" dirty="0"/>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r>
              <a:rPr lang="en-US" b="1" dirty="0">
                <a:solidFill>
                  <a:srgbClr val="0070C0"/>
                </a:solidFill>
              </a:rPr>
              <a:t>C</a:t>
            </a:r>
            <a:r>
              <a:rPr lang="en-US" b="1" i="1" dirty="0">
                <a:solidFill>
                  <a:srgbClr val="0070C0"/>
                </a:solidFill>
              </a:rPr>
              <a:t>X</a:t>
            </a:r>
            <a:r>
              <a:rPr lang="en-US" b="1" dirty="0">
                <a:solidFill>
                  <a:srgbClr val="0070C0"/>
                </a:solidFill>
              </a:rPr>
              <a:t>R</a:t>
            </a:r>
            <a:r>
              <a:rPr lang="en-US" dirty="0"/>
              <a:t>: </a:t>
            </a:r>
            <a:r>
              <a:rPr lang="en-US" dirty="0" smtClean="0"/>
              <a:t>shows </a:t>
            </a:r>
            <a:r>
              <a:rPr lang="en-US" dirty="0"/>
              <a:t>widened </a:t>
            </a:r>
            <a:r>
              <a:rPr lang="en-US" dirty="0" smtClean="0"/>
              <a:t>mediastinum(&gt;8</a:t>
            </a:r>
            <a:r>
              <a:rPr lang="en-US" dirty="0"/>
              <a:t>c</a:t>
            </a:r>
            <a:r>
              <a:rPr lang="en-US" dirty="0" smtClean="0"/>
              <a:t>m on AP view) </a:t>
            </a:r>
            <a:r>
              <a:rPr lang="en-US" dirty="0"/>
              <a:t>.</a:t>
            </a:r>
            <a:r>
              <a:rPr lang="en-US" dirty="0" smtClean="0"/>
              <a:t>occurs </a:t>
            </a:r>
            <a:r>
              <a:rPr lang="en-US" dirty="0"/>
              <a:t>in approximately </a:t>
            </a:r>
            <a:r>
              <a:rPr lang="en-US" b="1" dirty="0"/>
              <a:t>60% </a:t>
            </a:r>
            <a:r>
              <a:rPr lang="en-US" dirty="0"/>
              <a:t>of all aortic </a:t>
            </a:r>
            <a:r>
              <a:rPr lang="en-US" dirty="0" smtClean="0"/>
              <a:t>dissections, </a:t>
            </a:r>
            <a:r>
              <a:rPr lang="en-US" dirty="0"/>
              <a:t>Lt pleural effusion is common.</a:t>
            </a:r>
          </a:p>
          <a:p>
            <a:pPr marL="274320" indent="-274320" eaLnBrk="1" fontAlgn="auto" hangingPunct="1">
              <a:spcAft>
                <a:spcPts val="0"/>
              </a:spcAft>
              <a:buClr>
                <a:schemeClr val="accent3"/>
              </a:buClr>
              <a:buFont typeface="Wingdings 2"/>
              <a:buChar char=""/>
              <a:defRPr/>
            </a:pPr>
            <a:endParaRPr lang="en-US" dirty="0"/>
          </a:p>
          <a:p>
            <a:pPr eaLnBrk="1" hangingPunct="1">
              <a:lnSpc>
                <a:spcPct val="90000"/>
              </a:lnSpc>
              <a:defRPr/>
            </a:pPr>
            <a:r>
              <a:rPr lang="en-US" b="1" dirty="0">
                <a:solidFill>
                  <a:srgbClr val="0070C0"/>
                </a:solidFill>
                <a:cs typeface="Majalla UI"/>
              </a:rPr>
              <a:t>ECG</a:t>
            </a:r>
            <a:r>
              <a:rPr lang="en-US" dirty="0">
                <a:cs typeface="Majalla UI"/>
              </a:rPr>
              <a:t>: ischemic changes</a:t>
            </a:r>
            <a:r>
              <a:rPr lang="en-US" baseline="30000" dirty="0">
                <a:cs typeface="Majalla UI"/>
              </a:rPr>
              <a:t> </a:t>
            </a:r>
            <a:r>
              <a:rPr lang="en-US" dirty="0">
                <a:cs typeface="Majalla UI"/>
              </a:rPr>
              <a:t>present in </a:t>
            </a:r>
            <a:r>
              <a:rPr lang="en-US" b="1" dirty="0">
                <a:cs typeface="Majalla UI"/>
              </a:rPr>
              <a:t>20% </a:t>
            </a:r>
            <a:r>
              <a:rPr lang="en-US" dirty="0">
                <a:cs typeface="Majalla UI"/>
              </a:rPr>
              <a:t>of acute type A dissections (Acute inferior MI , Aortic </a:t>
            </a:r>
            <a:r>
              <a:rPr lang="en-US" dirty="0" err="1">
                <a:cs typeface="Majalla UI"/>
              </a:rPr>
              <a:t>insuffeciency</a:t>
            </a:r>
            <a:r>
              <a:rPr lang="en-US" dirty="0">
                <a:cs typeface="Majalla UI"/>
              </a:rPr>
              <a:t>)</a:t>
            </a:r>
          </a:p>
          <a:p>
            <a:pPr lvl="1" eaLnBrk="1" hangingPunct="1">
              <a:lnSpc>
                <a:spcPct val="90000"/>
              </a:lnSpc>
              <a:defRPr/>
            </a:pPr>
            <a:r>
              <a:rPr lang="en-US" dirty="0"/>
              <a:t>Absence of ECG changes usually helps distinguish dissection from angina .</a:t>
            </a:r>
          </a:p>
          <a:p>
            <a:pPr lvl="1" eaLnBrk="1" hangingPunct="1">
              <a:lnSpc>
                <a:spcPct val="90000"/>
              </a:lnSpc>
              <a:defRPr/>
            </a:pPr>
            <a:endParaRPr lang="en-US" dirty="0">
              <a:cs typeface="Majalla UI"/>
            </a:endParaRP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p:txBody>
      </p:sp>
      <p:sp>
        <p:nvSpPr>
          <p:cNvPr id="20484"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4F6FDC09-A094-41D3-965E-A04682FCC05E}" type="slidenum">
              <a:rPr lang="ar-JO" smtClean="0">
                <a:solidFill>
                  <a:srgbClr val="FEFAC9"/>
                </a:solidFill>
              </a:rPr>
              <a:pPr/>
              <a:t>70</a:t>
            </a:fld>
            <a:endParaRPr lang="ar-JO">
              <a:solidFill>
                <a:srgbClr val="FEFAC9"/>
              </a:solidFill>
            </a:endParaRPr>
          </a:p>
        </p:txBody>
      </p:sp>
    </p:spTree>
    <p:extLst>
      <p:ext uri="{BB962C8B-B14F-4D97-AF65-F5344CB8AC3E}">
        <p14:creationId xmlns:p14="http://schemas.microsoft.com/office/powerpoint/2010/main" val="19583151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p:cNvPicPr>
            <a:picLocks noGrp="1" noChangeAspect="1"/>
          </p:cNvPicPr>
          <p:nvPr>
            <p:ph idx="1"/>
          </p:nvPr>
        </p:nvPicPr>
        <p:blipFill>
          <a:blip r:embed="rId2" cstate="print"/>
          <a:srcRect/>
          <a:stretch>
            <a:fillRect/>
          </a:stretch>
        </p:blipFill>
        <p:spPr>
          <a:xfrm>
            <a:off x="0" y="0"/>
            <a:ext cx="9144000" cy="6858000"/>
          </a:xfrm>
        </p:spPr>
      </p:pic>
    </p:spTree>
    <p:extLst>
      <p:ext uri="{BB962C8B-B14F-4D97-AF65-F5344CB8AC3E}">
        <p14:creationId xmlns:p14="http://schemas.microsoft.com/office/powerpoint/2010/main" val="5598189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628650" y="404664"/>
            <a:ext cx="7886700" cy="5772299"/>
          </a:xfrm>
        </p:spPr>
        <p:txBody>
          <a:bodyPr>
            <a:normAutofit/>
          </a:bodyPr>
          <a:lstStyle/>
          <a:p>
            <a:pPr>
              <a:lnSpc>
                <a:spcPct val="80000"/>
              </a:lnSpc>
            </a:pPr>
            <a:r>
              <a:rPr lang="en-US" sz="3100" dirty="0">
                <a:latin typeface="Andalus" pitchFamily="18" charset="-78"/>
                <a:cs typeface="Andalus" pitchFamily="18" charset="-78"/>
              </a:rPr>
              <a:t>If CXR suggests dissection, Tracheoesophageal echocardiogram (TEE/TOE),CTA ,MRA is done immediately after stabilization . (Presence of intimal flap and double  lumen ) </a:t>
            </a:r>
          </a:p>
          <a:p>
            <a:pPr>
              <a:lnSpc>
                <a:spcPct val="80000"/>
              </a:lnSpc>
            </a:pPr>
            <a:r>
              <a:rPr lang="en-US" sz="3100" dirty="0">
                <a:solidFill>
                  <a:srgbClr val="FF0000"/>
                </a:solidFill>
                <a:latin typeface="Andalus" pitchFamily="18" charset="-78"/>
                <a:cs typeface="Andalus" pitchFamily="18" charset="-78"/>
              </a:rPr>
              <a:t>TEE</a:t>
            </a:r>
            <a:r>
              <a:rPr lang="en-US" sz="3100" dirty="0">
                <a:latin typeface="Andalus" pitchFamily="18" charset="-78"/>
                <a:cs typeface="Andalus" pitchFamily="18" charset="-78"/>
              </a:rPr>
              <a:t> : done at the bed side ,in &lt;20min ,not require </a:t>
            </a:r>
            <a:r>
              <a:rPr lang="en-US" sz="3100" dirty="0" smtClean="0">
                <a:latin typeface="Andalus" pitchFamily="18" charset="-78"/>
                <a:cs typeface="Andalus" pitchFamily="18" charset="-78"/>
              </a:rPr>
              <a:t>contrast and noninvasive.</a:t>
            </a:r>
          </a:p>
          <a:p>
            <a:pPr>
              <a:lnSpc>
                <a:spcPct val="80000"/>
              </a:lnSpc>
            </a:pPr>
            <a:r>
              <a:rPr lang="en-US" sz="3100" dirty="0">
                <a:solidFill>
                  <a:srgbClr val="FF0000"/>
                </a:solidFill>
                <a:latin typeface="Andalus" pitchFamily="18" charset="-78"/>
                <a:cs typeface="Andalus" pitchFamily="18" charset="-78"/>
              </a:rPr>
              <a:t>CTA</a:t>
            </a:r>
            <a:r>
              <a:rPr lang="en-US" sz="3100" dirty="0">
                <a:latin typeface="Andalus" pitchFamily="18" charset="-78"/>
                <a:cs typeface="Andalus" pitchFamily="18" charset="-78"/>
              </a:rPr>
              <a:t> :is typically the first line imaging modality</a:t>
            </a:r>
          </a:p>
          <a:p>
            <a:pPr>
              <a:lnSpc>
                <a:spcPct val="80000"/>
              </a:lnSpc>
            </a:pPr>
            <a:r>
              <a:rPr lang="en-US" sz="3100" dirty="0">
                <a:solidFill>
                  <a:srgbClr val="FF0000"/>
                </a:solidFill>
                <a:latin typeface="Andalus" pitchFamily="18" charset="-78"/>
                <a:cs typeface="Andalus" pitchFamily="18" charset="-78"/>
              </a:rPr>
              <a:t>MRA</a:t>
            </a:r>
            <a:r>
              <a:rPr lang="en-US" sz="3100" dirty="0">
                <a:latin typeface="Andalus" pitchFamily="18" charset="-78"/>
                <a:cs typeface="Andalus" pitchFamily="18" charset="-78"/>
              </a:rPr>
              <a:t> : 100%specificty and sensitivity but time consuming and ill-suited for </a:t>
            </a:r>
            <a:r>
              <a:rPr lang="en-US" sz="3100" dirty="0" smtClean="0">
                <a:latin typeface="Andalus" pitchFamily="18" charset="-78"/>
                <a:cs typeface="Andalus" pitchFamily="18" charset="-78"/>
              </a:rPr>
              <a:t>emergency</a:t>
            </a:r>
          </a:p>
          <a:p>
            <a:pPr>
              <a:lnSpc>
                <a:spcPct val="80000"/>
              </a:lnSpc>
            </a:pPr>
            <a:r>
              <a:rPr lang="en-US" sz="3100" dirty="0" smtClean="0">
                <a:solidFill>
                  <a:srgbClr val="FF0000"/>
                </a:solidFill>
                <a:latin typeface="Andalus" pitchFamily="18" charset="-78"/>
                <a:cs typeface="Andalus" pitchFamily="18" charset="-78"/>
              </a:rPr>
              <a:t>aortic </a:t>
            </a:r>
            <a:r>
              <a:rPr lang="en-US" sz="3100" dirty="0">
                <a:solidFill>
                  <a:srgbClr val="FF0000"/>
                </a:solidFill>
                <a:latin typeface="Andalus" pitchFamily="18" charset="-78"/>
                <a:cs typeface="Andalus" pitchFamily="18" charset="-78"/>
              </a:rPr>
              <a:t>angiography </a:t>
            </a:r>
            <a:r>
              <a:rPr lang="en-US" sz="3100" dirty="0">
                <a:latin typeface="Andalus" pitchFamily="18" charset="-78"/>
                <a:cs typeface="Andalus" pitchFamily="18" charset="-78"/>
              </a:rPr>
              <a:t>: is </a:t>
            </a:r>
            <a:r>
              <a:rPr lang="en-US" sz="3100" dirty="0" smtClean="0">
                <a:latin typeface="Andalus" pitchFamily="18" charset="-78"/>
                <a:cs typeface="Andalus" pitchFamily="18" charset="-78"/>
              </a:rPr>
              <a:t>invasive, but is the best test for determining the extent of the dissection for surgery.</a:t>
            </a:r>
            <a:endParaRPr lang="en-US" sz="3100" dirty="0">
              <a:latin typeface="Andalus" pitchFamily="18" charset="-78"/>
              <a:cs typeface="Andalus" pitchFamily="18" charset="-78"/>
            </a:endParaRPr>
          </a:p>
          <a:p>
            <a:pPr>
              <a:lnSpc>
                <a:spcPct val="80000"/>
              </a:lnSpc>
            </a:pPr>
            <a:endParaRPr lang="en-US" sz="3100" dirty="0">
              <a:latin typeface="Andalus" pitchFamily="18" charset="-78"/>
              <a:cs typeface="Andalus" pitchFamily="18" charset="-78"/>
            </a:endParaRPr>
          </a:p>
          <a:p>
            <a:pPr>
              <a:lnSpc>
                <a:spcPct val="80000"/>
              </a:lnSpc>
            </a:pPr>
            <a:endParaRPr lang="ar-JO" sz="3100" dirty="0">
              <a:solidFill>
                <a:schemeClr val="bg1"/>
              </a:solidFill>
              <a:latin typeface="Andalus" pitchFamily="18" charset="-78"/>
              <a:cs typeface="Andalus" pitchFamily="18" charset="-78"/>
            </a:endParaRPr>
          </a:p>
        </p:txBody>
      </p:sp>
    </p:spTree>
    <p:extLst>
      <p:ext uri="{BB962C8B-B14F-4D97-AF65-F5344CB8AC3E}">
        <p14:creationId xmlns:p14="http://schemas.microsoft.com/office/powerpoint/2010/main" val="17779685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a:p>
        </p:txBody>
      </p:sp>
      <p:pic>
        <p:nvPicPr>
          <p:cNvPr id="21506" name="Content Placeholder 3"/>
          <p:cNvPicPr>
            <a:picLocks noGrp="1" noChangeAspect="1"/>
          </p:cNvPicPr>
          <p:nvPr>
            <p:ph idx="1"/>
          </p:nvPr>
        </p:nvPicPr>
        <p:blipFill>
          <a:blip r:embed="rId2" cstate="print"/>
          <a:srcRect/>
          <a:stretch>
            <a:fillRect/>
          </a:stretch>
        </p:blipFill>
        <p:spPr>
          <a:xfrm>
            <a:off x="381000" y="304800"/>
            <a:ext cx="8305800" cy="6269038"/>
          </a:xfrm>
        </p:spPr>
      </p:pic>
    </p:spTree>
    <p:extLst>
      <p:ext uri="{BB962C8B-B14F-4D97-AF65-F5344CB8AC3E}">
        <p14:creationId xmlns:p14="http://schemas.microsoft.com/office/powerpoint/2010/main" val="730033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lstStyle/>
          <a:p>
            <a:r>
              <a:t>management</a:t>
            </a:r>
            <a:endParaRPr lang="ar-JO" dirty="0"/>
          </a:p>
        </p:txBody>
      </p:sp>
      <p:sp>
        <p:nvSpPr>
          <p:cNvPr id="2" name="عنصر نائب للمحتوى 1"/>
          <p:cNvSpPr>
            <a:spLocks noGrp="1"/>
          </p:cNvSpPr>
          <p:nvPr>
            <p:ph idx="1"/>
          </p:nvPr>
        </p:nvSpPr>
        <p:spPr/>
        <p:txBody>
          <a:bodyPr/>
          <a:lstStyle/>
          <a:p>
            <a:r>
              <a:rPr lang="en-US" dirty="0" smtClean="0">
                <a:latin typeface="Andalus" pitchFamily="18" charset="-78"/>
                <a:cs typeface="Andalus" pitchFamily="18" charset="-78"/>
              </a:rPr>
              <a:t>Admission </a:t>
            </a:r>
            <a:r>
              <a:rPr lang="en-US" dirty="0">
                <a:latin typeface="Andalus" pitchFamily="18" charset="-78"/>
                <a:cs typeface="Andalus" pitchFamily="18" charset="-78"/>
              </a:rPr>
              <a:t>to ICU</a:t>
            </a:r>
          </a:p>
          <a:p>
            <a:r>
              <a:rPr lang="en-US" dirty="0" smtClean="0">
                <a:latin typeface="Andalus" pitchFamily="18" charset="-78"/>
                <a:cs typeface="Andalus" pitchFamily="18" charset="-78"/>
              </a:rPr>
              <a:t>BP </a:t>
            </a:r>
            <a:r>
              <a:rPr lang="en-US" dirty="0">
                <a:latin typeface="Andalus" pitchFamily="18" charset="-78"/>
                <a:cs typeface="Andalus" pitchFamily="18" charset="-78"/>
              </a:rPr>
              <a:t>monitoring</a:t>
            </a:r>
          </a:p>
          <a:p>
            <a:r>
              <a:rPr lang="en-US" dirty="0">
                <a:latin typeface="Andalus" pitchFamily="18" charset="-78"/>
                <a:cs typeface="Andalus" pitchFamily="18" charset="-78"/>
              </a:rPr>
              <a:t>Urine </a:t>
            </a:r>
            <a:r>
              <a:rPr lang="en-US" dirty="0" smtClean="0">
                <a:latin typeface="Andalus" pitchFamily="18" charset="-78"/>
                <a:cs typeface="Andalus" pitchFamily="18" charset="-78"/>
              </a:rPr>
              <a:t>catheter </a:t>
            </a:r>
            <a:r>
              <a:rPr lang="en-US" dirty="0">
                <a:latin typeface="Andalus" pitchFamily="18" charset="-78"/>
                <a:cs typeface="Andalus" pitchFamily="18" charset="-78"/>
              </a:rPr>
              <a:t>Insertion</a:t>
            </a:r>
          </a:p>
          <a:p>
            <a:r>
              <a:rPr lang="en-US" dirty="0">
                <a:latin typeface="Andalus" pitchFamily="18" charset="-78"/>
                <a:cs typeface="Andalus" pitchFamily="18" charset="-78"/>
              </a:rPr>
              <a:t>Blood group and cross match for 4 -6 units when surgery is likely</a:t>
            </a:r>
          </a:p>
          <a:p>
            <a:r>
              <a:rPr lang="en-US" dirty="0">
                <a:latin typeface="Andalus" pitchFamily="18" charset="-78"/>
                <a:cs typeface="Andalus" pitchFamily="18" charset="-78"/>
              </a:rPr>
              <a:t>If hemodynamically unstable&gt;&gt;intubation</a:t>
            </a:r>
          </a:p>
        </p:txBody>
      </p:sp>
    </p:spTree>
    <p:extLst>
      <p:ext uri="{BB962C8B-B14F-4D97-AF65-F5344CB8AC3E}">
        <p14:creationId xmlns:p14="http://schemas.microsoft.com/office/powerpoint/2010/main" val="321678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06158855"/>
              </p:ext>
            </p:extLst>
          </p:nvPr>
        </p:nvGraphicFramePr>
        <p:xfrm>
          <a:off x="0" y="-1035496"/>
          <a:ext cx="9040504" cy="7455675"/>
        </p:xfrm>
        <a:graphic>
          <a:graphicData uri="http://schemas.openxmlformats.org/drawingml/2006/table">
            <a:tbl>
              <a:tblPr/>
              <a:tblGrid>
                <a:gridCol w="9040504">
                  <a:extLst>
                    <a:ext uri="{9D8B030D-6E8A-4147-A177-3AD203B41FA5}">
                      <a16:colId xmlns:a16="http://schemas.microsoft.com/office/drawing/2014/main" xmlns="" val="20000"/>
                    </a:ext>
                  </a:extLst>
                </a:gridCol>
              </a:tblGrid>
              <a:tr h="1452173">
                <a:tc>
                  <a:txBody>
                    <a:bodyPr/>
                    <a:lstStyle/>
                    <a:p>
                      <a:pPr fontAlgn="ctr"/>
                      <a:r>
                        <a:rPr lang="en-US" sz="2800" b="1" dirty="0">
                          <a:solidFill>
                            <a:schemeClr val="tx1"/>
                          </a:solidFill>
                          <a:effectLst/>
                        </a:rPr>
                        <a:t>Initial Management</a:t>
                      </a: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xmlns="" val="10000"/>
                  </a:ext>
                </a:extLst>
              </a:tr>
              <a:tr h="878524">
                <a:tc>
                  <a:txBody>
                    <a:bodyPr/>
                    <a:lstStyle/>
                    <a:p>
                      <a:pPr fontAlgn="t"/>
                      <a:r>
                        <a:rPr lang="en-US" sz="1600" b="1" dirty="0">
                          <a:solidFill>
                            <a:schemeClr val="tx1"/>
                          </a:solidFill>
                          <a:effectLst/>
                        </a:rPr>
                        <a:t>1-   Place two large bore </a:t>
                      </a:r>
                      <a:r>
                        <a:rPr lang="en-US" sz="1600" b="1" dirty="0" smtClean="0">
                          <a:solidFill>
                            <a:schemeClr val="tx1"/>
                          </a:solidFill>
                          <a:effectLst/>
                        </a:rPr>
                        <a:t>IV</a:t>
                      </a:r>
                      <a:r>
                        <a:rPr lang="en-US" sz="1600" b="1" baseline="0" dirty="0" smtClean="0">
                          <a:solidFill>
                            <a:schemeClr val="tx1"/>
                          </a:solidFill>
                          <a:effectLst/>
                        </a:rPr>
                        <a:t> cannulas</a:t>
                      </a:r>
                      <a:r>
                        <a:rPr lang="en-US" sz="1600" b="1" dirty="0" smtClean="0">
                          <a:solidFill>
                            <a:schemeClr val="tx1"/>
                          </a:solidFill>
                          <a:effectLst/>
                        </a:rPr>
                        <a:t>. </a:t>
                      </a:r>
                      <a:endParaRPr lang="en-US" sz="1600" b="1" dirty="0">
                        <a:solidFill>
                          <a:schemeClr val="tx1"/>
                        </a:solidFill>
                        <a:effectLst/>
                      </a:endParaRP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905548">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600" b="1" dirty="0">
                          <a:solidFill>
                            <a:schemeClr val="tx1"/>
                          </a:solidFill>
                          <a:effectLst/>
                        </a:rPr>
                        <a:t>2- Control heart rate and blood </a:t>
                      </a:r>
                      <a:r>
                        <a:rPr lang="en-US" sz="1600" b="1" dirty="0" smtClean="0">
                          <a:solidFill>
                            <a:schemeClr val="tx1"/>
                          </a:solidFill>
                          <a:effectLst/>
                        </a:rPr>
                        <a:t>pressure.  </a:t>
                      </a:r>
                      <a:endParaRPr lang="en-US" sz="1600" b="1" dirty="0">
                        <a:solidFill>
                          <a:schemeClr val="tx1"/>
                        </a:solidFill>
                        <a:effectLst/>
                      </a:endParaRPr>
                    </a:p>
                    <a:p>
                      <a:pPr fontAlgn="t"/>
                      <a:r>
                        <a:rPr lang="en-US" sz="1600" b="1" dirty="0">
                          <a:solidFill>
                            <a:schemeClr val="tx1"/>
                          </a:solidFill>
                          <a:effectLst/>
                        </a:rPr>
                        <a:t>-Maintain heart rate &lt;60 BPM </a:t>
                      </a:r>
                    </a:p>
                    <a:p>
                      <a:pPr fontAlgn="t"/>
                      <a:r>
                        <a:rPr lang="en-US" sz="1600" b="1" dirty="0">
                          <a:solidFill>
                            <a:schemeClr val="tx1"/>
                          </a:solidFill>
                          <a:effectLst/>
                        </a:rPr>
                        <a:t>-systolic blood pressure between 100 and 120 mmHg.</a:t>
                      </a: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1613916">
                <a:tc>
                  <a:txBody>
                    <a:bodyPr/>
                    <a:lstStyle/>
                    <a:p>
                      <a:pPr fontAlgn="t"/>
                      <a:r>
                        <a:rPr lang="en-US" sz="1600" b="1" dirty="0">
                          <a:solidFill>
                            <a:schemeClr val="tx1"/>
                          </a:solidFill>
                          <a:effectLst/>
                        </a:rPr>
                        <a:t>3- Administer IV  esmolol or labetolol  .&gt;&gt; </a:t>
                      </a:r>
                      <a:r>
                        <a:rPr lang="en-US" sz="1600" b="1" dirty="0" smtClean="0">
                          <a:solidFill>
                            <a:schemeClr val="tx1"/>
                          </a:solidFill>
                          <a:effectLst/>
                        </a:rPr>
                        <a:t>To</a:t>
                      </a:r>
                      <a:r>
                        <a:rPr lang="en-US" sz="1600" b="1" baseline="0" dirty="0" smtClean="0">
                          <a:solidFill>
                            <a:schemeClr val="tx1"/>
                          </a:solidFill>
                          <a:effectLst/>
                        </a:rPr>
                        <a:t> lower the heart </a:t>
                      </a:r>
                      <a:r>
                        <a:rPr lang="en-US" sz="1600" b="1" baseline="0" dirty="0">
                          <a:solidFill>
                            <a:schemeClr val="tx1"/>
                          </a:solidFill>
                          <a:effectLst/>
                        </a:rPr>
                        <a:t>rate </a:t>
                      </a:r>
                      <a:r>
                        <a:rPr lang="en-US" sz="1600" b="1" baseline="0" dirty="0" smtClean="0">
                          <a:solidFill>
                            <a:schemeClr val="tx1"/>
                          </a:solidFill>
                          <a:effectLst/>
                        </a:rPr>
                        <a:t>and diminish the force of left ventricular ejection</a:t>
                      </a:r>
                    </a:p>
                    <a:p>
                      <a:pPr fontAlgn="t"/>
                      <a:endParaRPr lang="en-US" sz="1600" b="1" dirty="0">
                        <a:solidFill>
                          <a:schemeClr val="tx1"/>
                        </a:solidFill>
                        <a:effectLst/>
                      </a:endParaRPr>
                    </a:p>
                    <a:p>
                      <a:pPr fontAlgn="t"/>
                      <a:r>
                        <a:rPr lang="en-US" sz="1600" b="1" dirty="0">
                          <a:solidFill>
                            <a:schemeClr val="tx1"/>
                          </a:solidFill>
                          <a:effectLst/>
                        </a:rPr>
                        <a:t>- If beta blockers are not tolerated, alternatives are verapamil, diltiazem, or nicardipine</a:t>
                      </a:r>
                      <a:r>
                        <a:rPr lang="en-US" sz="1600" b="1" dirty="0" smtClean="0">
                          <a:solidFill>
                            <a:schemeClr val="tx1"/>
                          </a:solidFill>
                          <a:effectLst/>
                        </a:rPr>
                        <a:t>. Which are calcium</a:t>
                      </a:r>
                      <a:r>
                        <a:rPr lang="en-US" sz="1600" b="1" baseline="0" dirty="0" smtClean="0">
                          <a:solidFill>
                            <a:schemeClr val="tx1"/>
                          </a:solidFill>
                          <a:effectLst/>
                        </a:rPr>
                        <a:t> channel blockers.</a:t>
                      </a:r>
                      <a:endParaRPr lang="en-US" sz="1600" b="1" dirty="0">
                        <a:solidFill>
                          <a:schemeClr val="tx1"/>
                        </a:solidFill>
                        <a:effectLst/>
                      </a:endParaRP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1613916">
                <a:tc>
                  <a:txBody>
                    <a:bodyPr/>
                    <a:lstStyle/>
                    <a:p>
                      <a:pPr fontAlgn="t"/>
                      <a:r>
                        <a:rPr lang="en-US" sz="1600" b="1" dirty="0">
                          <a:solidFill>
                            <a:schemeClr val="tx1"/>
                          </a:solidFill>
                          <a:effectLst/>
                        </a:rPr>
                        <a:t>4-</a:t>
                      </a:r>
                      <a:r>
                        <a:rPr lang="en-US" sz="1600" b="1" baseline="0" dirty="0">
                          <a:solidFill>
                            <a:schemeClr val="tx1"/>
                          </a:solidFill>
                          <a:effectLst/>
                        </a:rPr>
                        <a:t> </a:t>
                      </a:r>
                      <a:r>
                        <a:rPr lang="en-US" sz="1600" b="1" dirty="0">
                          <a:solidFill>
                            <a:schemeClr val="tx1"/>
                          </a:solidFill>
                          <a:effectLst/>
                        </a:rPr>
                        <a:t>give IV vasodilator therapy. (nitroprusside, nicardipine) </a:t>
                      </a:r>
                    </a:p>
                    <a:p>
                      <a:pPr marL="285750" indent="-285750" fontAlgn="t">
                        <a:buFontTx/>
                        <a:buChar char="-"/>
                      </a:pPr>
                      <a:r>
                        <a:rPr lang="en-US" sz="1600" b="1" dirty="0">
                          <a:solidFill>
                            <a:schemeClr val="tx1"/>
                          </a:solidFill>
                          <a:effectLst/>
                        </a:rPr>
                        <a:t>IF the systolic blood pressure remains above 120 mmHg,</a:t>
                      </a:r>
                    </a:p>
                    <a:p>
                      <a:pPr marL="285750" indent="-285750" fontAlgn="t">
                        <a:buFontTx/>
                        <a:buChar char="-"/>
                      </a:pPr>
                      <a:r>
                        <a:rPr lang="en-US" sz="1600" b="1" dirty="0">
                          <a:solidFill>
                            <a:schemeClr val="tx1"/>
                          </a:solidFill>
                          <a:effectLst/>
                        </a:rPr>
                        <a:t>should not be used without first controlling heart rate with beta </a:t>
                      </a:r>
                      <a:r>
                        <a:rPr lang="en-US" sz="1600" b="1" dirty="0" smtClean="0">
                          <a:solidFill>
                            <a:schemeClr val="tx1"/>
                          </a:solidFill>
                          <a:effectLst/>
                        </a:rPr>
                        <a:t>blocker</a:t>
                      </a:r>
                      <a:r>
                        <a:rPr lang="en-US" sz="1600" b="1" baseline="0" dirty="0" smtClean="0">
                          <a:solidFill>
                            <a:schemeClr val="tx1"/>
                          </a:solidFill>
                          <a:effectLst/>
                        </a:rPr>
                        <a:t> to prevent reflux tachycardia</a:t>
                      </a:r>
                      <a:r>
                        <a:rPr lang="en-US" sz="1600" b="1" dirty="0" smtClean="0">
                          <a:solidFill>
                            <a:schemeClr val="tx1"/>
                          </a:solidFill>
                          <a:effectLst/>
                        </a:rPr>
                        <a:t>.</a:t>
                      </a:r>
                      <a:endParaRPr lang="en-US" sz="1600" b="1" dirty="0">
                        <a:solidFill>
                          <a:schemeClr val="tx1"/>
                        </a:solidFill>
                        <a:effectLst/>
                      </a:endParaRP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495799">
                <a:tc>
                  <a:txBody>
                    <a:bodyPr/>
                    <a:lstStyle/>
                    <a:p>
                      <a:pPr fontAlgn="t"/>
                      <a:r>
                        <a:rPr lang="en-US" sz="1600" b="1" dirty="0">
                          <a:solidFill>
                            <a:schemeClr val="tx1"/>
                          </a:solidFill>
                          <a:effectLst/>
                        </a:rPr>
                        <a:t>5- Give IV opioids for analgesia (</a:t>
                      </a:r>
                      <a:r>
                        <a:rPr lang="en-US" sz="1600" b="1" dirty="0" err="1">
                          <a:solidFill>
                            <a:schemeClr val="tx1"/>
                          </a:solidFill>
                          <a:effectLst/>
                        </a:rPr>
                        <a:t>eg</a:t>
                      </a:r>
                      <a:r>
                        <a:rPr lang="en-US" sz="1600" b="1" dirty="0">
                          <a:solidFill>
                            <a:schemeClr val="tx1"/>
                          </a:solidFill>
                          <a:effectLst/>
                        </a:rPr>
                        <a:t>, fentanyl).</a:t>
                      </a: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495799">
                <a:tc>
                  <a:txBody>
                    <a:bodyPr/>
                    <a:lstStyle/>
                    <a:p>
                      <a:pPr fontAlgn="t"/>
                      <a:r>
                        <a:rPr lang="en-US" sz="1800" b="1" dirty="0" smtClean="0">
                          <a:solidFill>
                            <a:schemeClr val="tx1"/>
                          </a:solidFill>
                          <a:effectLst/>
                        </a:rPr>
                        <a:t>6-Place </a:t>
                      </a:r>
                      <a:r>
                        <a:rPr lang="en-US" sz="1800" b="1" dirty="0">
                          <a:solidFill>
                            <a:schemeClr val="tx1"/>
                          </a:solidFill>
                          <a:effectLst/>
                        </a:rPr>
                        <a:t>Foley catheter for assessment of urine output and kidney perfusion</a:t>
                      </a:r>
                    </a:p>
                  </a:txBody>
                  <a:tcPr marL="60401" marR="60401" marT="30200" marB="302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pic>
        <p:nvPicPr>
          <p:cNvPr id="25620" name="Picture 8"/>
          <p:cNvPicPr>
            <a:picLocks noChangeAspect="1" noChangeArrowheads="1"/>
          </p:cNvPicPr>
          <p:nvPr/>
        </p:nvPicPr>
        <p:blipFill>
          <a:blip r:embed="rId3" cstate="print"/>
          <a:srcRect/>
          <a:stretch>
            <a:fillRect/>
          </a:stretch>
        </p:blipFill>
        <p:spPr bwMode="auto">
          <a:xfrm>
            <a:off x="-1548680" y="-803275"/>
            <a:ext cx="1352550" cy="714375"/>
          </a:xfrm>
          <a:prstGeom prst="rect">
            <a:avLst/>
          </a:prstGeom>
          <a:noFill/>
          <a:ln w="9525">
            <a:noFill/>
            <a:miter lim="800000"/>
            <a:headEnd/>
            <a:tailEnd/>
          </a:ln>
          <a:effectLst/>
        </p:spPr>
      </p:pic>
    </p:spTree>
    <p:extLst>
      <p:ext uri="{BB962C8B-B14F-4D97-AF65-F5344CB8AC3E}">
        <p14:creationId xmlns:p14="http://schemas.microsoft.com/office/powerpoint/2010/main" val="3638590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74071" y="98409"/>
            <a:ext cx="8229600" cy="1219200"/>
          </a:xfrm>
        </p:spPr>
        <p:txBody>
          <a:bodyPr/>
          <a:lstStyle/>
          <a:p>
            <a:pPr algn="ctr" eaLnBrk="1" hangingPunct="1">
              <a:defRPr/>
            </a:pPr>
            <a:r>
              <a:rPr lang="en-US" dirty="0" smtClean="0">
                <a:solidFill>
                  <a:srgbClr val="FF0000"/>
                </a:solidFill>
                <a:cs typeface="Times New Roman" pitchFamily="18" charset="0"/>
              </a:rPr>
              <a:t>Management according to the type</a:t>
            </a:r>
            <a:endParaRPr dirty="0">
              <a:solidFill>
                <a:srgbClr val="FF0000"/>
              </a:solidFill>
              <a:cs typeface="Times New Roman" pitchFamily="18" charset="0"/>
            </a:endParaRPr>
          </a:p>
        </p:txBody>
      </p:sp>
      <p:sp>
        <p:nvSpPr>
          <p:cNvPr id="43010" name="Content Placeholder 2"/>
          <p:cNvSpPr>
            <a:spLocks noGrp="1"/>
          </p:cNvSpPr>
          <p:nvPr>
            <p:ph idx="1"/>
          </p:nvPr>
        </p:nvSpPr>
        <p:spPr>
          <a:xfrm>
            <a:off x="475389" y="1552555"/>
            <a:ext cx="8229600" cy="4986358"/>
          </a:xfrm>
        </p:spPr>
        <p:txBody>
          <a:bodyPr>
            <a:normAutofit fontScale="92500"/>
          </a:bodyPr>
          <a:lstStyle/>
          <a:p>
            <a:pPr eaLnBrk="1" hangingPunct="1">
              <a:defRPr/>
            </a:pPr>
            <a:r>
              <a:rPr lang="en-US" b="1" i="1" dirty="0">
                <a:solidFill>
                  <a:srgbClr val="FF0000"/>
                </a:solidFill>
                <a:cs typeface="Arial" pitchFamily="34" charset="0"/>
              </a:rPr>
              <a:t>Type </a:t>
            </a:r>
            <a:r>
              <a:rPr lang="en-US" b="1" i="1" dirty="0" smtClean="0">
                <a:solidFill>
                  <a:srgbClr val="FF0000"/>
                </a:solidFill>
                <a:cs typeface="Arial" pitchFamily="34" charset="0"/>
              </a:rPr>
              <a:t>A (emergent surgery)</a:t>
            </a:r>
            <a:endParaRPr lang="en-US" b="1" dirty="0" smtClean="0">
              <a:cs typeface="Arial" pitchFamily="34" charset="0"/>
            </a:endParaRPr>
          </a:p>
          <a:p>
            <a:pPr eaLnBrk="1" hangingPunct="1">
              <a:defRPr/>
            </a:pPr>
            <a:r>
              <a:rPr lang="en-US" b="1" dirty="0" smtClean="0">
                <a:cs typeface="Arial" pitchFamily="34" charset="0"/>
              </a:rPr>
              <a:t>The high mortality rate is due to the feared progression of retrograde dissection ,hemopericardium,and cardiac tamponade,MI,aortic regurgitation.</a:t>
            </a:r>
            <a:endParaRPr lang="en-US" b="1" dirty="0">
              <a:cs typeface="Arial" pitchFamily="34" charset="0"/>
            </a:endParaRPr>
          </a:p>
          <a:p>
            <a:pPr eaLnBrk="1" hangingPunct="1"/>
            <a:r>
              <a:rPr lang="en-US" b="1" dirty="0">
                <a:cs typeface="Arial" pitchFamily="34" charset="0"/>
              </a:rPr>
              <a:t>    </a:t>
            </a:r>
            <a:r>
              <a:rPr lang="en-US" dirty="0">
                <a:latin typeface="Andalus" pitchFamily="18" charset="-78"/>
                <a:cs typeface="Andalus" pitchFamily="18" charset="-78"/>
              </a:rPr>
              <a:t>The main objectives of operation are to remove the intimal tear site, to replace diseased or dilated aorta as necessary, to obliterate the false lumen and redirect blood flow into the true lumen, and to correct associated valvular insufficiency or coronary ischemia. </a:t>
            </a:r>
          </a:p>
          <a:p>
            <a:pPr eaLnBrk="1" hangingPunct="1"/>
            <a:r>
              <a:rPr lang="en-US" dirty="0">
                <a:latin typeface="Andalus" pitchFamily="18" charset="-78"/>
                <a:cs typeface="Andalus" pitchFamily="18" charset="-78"/>
              </a:rPr>
              <a:t>The technique includes internal replacement of the dissected aortic segment with a </a:t>
            </a:r>
            <a:r>
              <a:rPr lang="en-US" dirty="0">
                <a:solidFill>
                  <a:srgbClr val="0070C0"/>
                </a:solidFill>
                <a:latin typeface="Andalus" pitchFamily="18" charset="-78"/>
                <a:cs typeface="Andalus" pitchFamily="18" charset="-78"/>
              </a:rPr>
              <a:t>Dacron graft</a:t>
            </a:r>
            <a:r>
              <a:rPr lang="en-US" dirty="0">
                <a:latin typeface="Andalus" pitchFamily="18" charset="-78"/>
                <a:cs typeface="Andalus" pitchFamily="18" charset="-78"/>
              </a:rPr>
              <a:t>. </a:t>
            </a:r>
          </a:p>
          <a:p>
            <a:pPr marL="0" indent="0" eaLnBrk="1" hangingPunct="1">
              <a:buFont typeface="Wingdings 2" pitchFamily="18" charset="2"/>
              <a:buNone/>
              <a:defRPr/>
            </a:pPr>
            <a:r>
              <a:rPr lang="en-US" b="1" dirty="0">
                <a:cs typeface="Arial" pitchFamily="34" charset="0"/>
              </a:rPr>
              <a:t>    - </a:t>
            </a:r>
            <a:r>
              <a:rPr lang="en-US" dirty="0">
                <a:solidFill>
                  <a:srgbClr val="FF0000"/>
                </a:solidFill>
                <a:cs typeface="Arial" pitchFamily="34" charset="0"/>
              </a:rPr>
              <a:t>OPEN </a:t>
            </a:r>
            <a:r>
              <a:rPr lang="en-US" dirty="0" smtClean="0">
                <a:solidFill>
                  <a:srgbClr val="FF0000"/>
                </a:solidFill>
                <a:cs typeface="Arial" pitchFamily="34" charset="0"/>
              </a:rPr>
              <a:t>REPAIR surgery is still the standard of care.</a:t>
            </a:r>
            <a:endParaRPr lang="en-US" dirty="0">
              <a:solidFill>
                <a:srgbClr val="FF0000"/>
              </a:solidFill>
              <a:cs typeface="Arial" pitchFamily="34" charset="0"/>
            </a:endParaRPr>
          </a:p>
          <a:p>
            <a:pPr eaLnBrk="1" hangingPunct="1">
              <a:defRPr/>
            </a:pPr>
            <a:endParaRPr lang="en-US" dirty="0">
              <a:cs typeface="Arial" pitchFamily="34" charset="0"/>
            </a:endParaRPr>
          </a:p>
          <a:p>
            <a:pPr eaLnBrk="1" hangingPunct="1">
              <a:defRPr/>
            </a:pPr>
            <a:endParaRPr lang="en-US" dirty="0">
              <a:cs typeface="Arial" pitchFamily="34" charset="0"/>
            </a:endParaRPr>
          </a:p>
        </p:txBody>
      </p:sp>
      <p:sp>
        <p:nvSpPr>
          <p:cNvPr id="26628"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1C96F63D-62C0-45F1-917F-1AEC30CB3624}" type="slidenum">
              <a:rPr lang="ar-JO" smtClean="0">
                <a:solidFill>
                  <a:srgbClr val="FEFAC9"/>
                </a:solidFill>
              </a:rPr>
              <a:pPr/>
              <a:t>76</a:t>
            </a:fld>
            <a:endParaRPr lang="ar-JO">
              <a:solidFill>
                <a:srgbClr val="FEFAC9"/>
              </a:solidFill>
            </a:endParaRPr>
          </a:p>
        </p:txBody>
      </p:sp>
    </p:spTree>
    <p:extLst>
      <p:ext uri="{BB962C8B-B14F-4D97-AF65-F5344CB8AC3E}">
        <p14:creationId xmlns:p14="http://schemas.microsoft.com/office/powerpoint/2010/main" val="15467908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107504" y="188640"/>
            <a:ext cx="7886700" cy="6669360"/>
          </a:xfrm>
        </p:spPr>
        <p:txBody>
          <a:bodyPr>
            <a:normAutofit fontScale="92500" lnSpcReduction="20000"/>
          </a:bodyPr>
          <a:lstStyle/>
          <a:p>
            <a:pPr eaLnBrk="1" hangingPunct="1">
              <a:defRPr/>
            </a:pPr>
            <a:r>
              <a:rPr lang="en-US" b="1" i="1" dirty="0">
                <a:solidFill>
                  <a:srgbClr val="FF0000"/>
                </a:solidFill>
                <a:cs typeface="Arial" pitchFamily="34" charset="0"/>
              </a:rPr>
              <a:t>Type B</a:t>
            </a:r>
            <a:r>
              <a:rPr lang="en-US" dirty="0" smtClean="0">
                <a:latin typeface="Andalus" pitchFamily="18" charset="-78"/>
                <a:cs typeface="Andalus" pitchFamily="18" charset="-78"/>
              </a:rPr>
              <a:t>:</a:t>
            </a:r>
          </a:p>
          <a:p>
            <a:pPr eaLnBrk="1" hangingPunct="1">
              <a:defRPr/>
            </a:pPr>
            <a:r>
              <a:rPr lang="en-US" b="1" i="1" dirty="0" smtClean="0">
                <a:solidFill>
                  <a:srgbClr val="0070C0"/>
                </a:solidFill>
                <a:latin typeface="Andalus" pitchFamily="18" charset="-78"/>
                <a:cs typeface="Andalus" pitchFamily="18" charset="-78"/>
              </a:rPr>
              <a:t>Conservative</a:t>
            </a:r>
            <a:r>
              <a:rPr lang="en-US" b="1" dirty="0" smtClean="0">
                <a:solidFill>
                  <a:srgbClr val="0070C0"/>
                </a:solidFill>
                <a:latin typeface="Andalus" pitchFamily="18" charset="-78"/>
                <a:cs typeface="Andalus" pitchFamily="18" charset="-78"/>
              </a:rPr>
              <a:t> </a:t>
            </a:r>
            <a:r>
              <a:rPr lang="en-US" b="1" i="1" dirty="0" smtClean="0">
                <a:solidFill>
                  <a:srgbClr val="0070C0"/>
                </a:solidFill>
                <a:latin typeface="Andalus" pitchFamily="18" charset="-78"/>
                <a:cs typeface="Andalus" pitchFamily="18" charset="-78"/>
              </a:rPr>
              <a:t>if it is uncomplicated</a:t>
            </a:r>
            <a:endParaRPr lang="en-US" b="1" i="1" dirty="0">
              <a:solidFill>
                <a:srgbClr val="0070C0"/>
              </a:solidFill>
              <a:latin typeface="Andalus" pitchFamily="18" charset="-78"/>
              <a:cs typeface="Andalus" pitchFamily="18" charset="-78"/>
            </a:endParaRPr>
          </a:p>
          <a:p>
            <a:pPr eaLnBrk="1" hangingPunct="1">
              <a:defRPr/>
            </a:pPr>
            <a:r>
              <a:rPr lang="en-US" dirty="0">
                <a:latin typeface="Andalus" pitchFamily="18" charset="-78"/>
                <a:cs typeface="Andalus" pitchFamily="18" charset="-78"/>
              </a:rPr>
              <a:t> Admit to the ICU for medical management of </a:t>
            </a:r>
            <a:r>
              <a:rPr lang="en-US" dirty="0" smtClean="0">
                <a:latin typeface="Andalus" pitchFamily="18" charset="-78"/>
                <a:cs typeface="Andalus" pitchFamily="18" charset="-78"/>
              </a:rPr>
              <a:t>hypertension</a:t>
            </a:r>
            <a:r>
              <a:rPr lang="en-US" dirty="0">
                <a:latin typeface="Andalus" pitchFamily="18" charset="-78"/>
                <a:cs typeface="Andalus" pitchFamily="18" charset="-78"/>
              </a:rPr>
              <a:t> </a:t>
            </a:r>
            <a:r>
              <a:rPr lang="en-US" dirty="0" smtClean="0">
                <a:latin typeface="Andalus" pitchFamily="18" charset="-78"/>
                <a:cs typeface="Andalus" pitchFamily="18" charset="-78"/>
              </a:rPr>
              <a:t>including beta blockers.</a:t>
            </a:r>
          </a:p>
          <a:p>
            <a:pPr eaLnBrk="1" hangingPunct="1">
              <a:defRPr/>
            </a:pPr>
            <a:r>
              <a:rPr lang="en-US" dirty="0" smtClean="0">
                <a:latin typeface="Andalus" pitchFamily="18" charset="-78"/>
                <a:cs typeface="Andalus" pitchFamily="18" charset="-78"/>
              </a:rPr>
              <a:t>Long term antihypertensive regimens</a:t>
            </a:r>
          </a:p>
          <a:p>
            <a:pPr eaLnBrk="1" hangingPunct="1">
              <a:defRPr/>
            </a:pPr>
            <a:r>
              <a:rPr lang="en-US" b="1" i="1" dirty="0" smtClean="0">
                <a:solidFill>
                  <a:srgbClr val="0070C0"/>
                </a:solidFill>
                <a:latin typeface="Andalus" pitchFamily="18" charset="-78"/>
                <a:cs typeface="Andalus" pitchFamily="18" charset="-78"/>
              </a:rPr>
              <a:t>Surgery if it is complicated</a:t>
            </a:r>
            <a:endParaRPr lang="en-US" b="1" i="1" dirty="0">
              <a:solidFill>
                <a:srgbClr val="0070C0"/>
              </a:solidFill>
              <a:latin typeface="Andalus" pitchFamily="18" charset="-78"/>
              <a:cs typeface="Andalus" pitchFamily="18" charset="-78"/>
            </a:endParaRPr>
          </a:p>
          <a:p>
            <a:pPr eaLnBrk="1" hangingPunct="1">
              <a:defRPr/>
            </a:pPr>
            <a:r>
              <a:rPr lang="en-US" dirty="0">
                <a:latin typeface="Andalus" pitchFamily="18" charset="-78"/>
                <a:cs typeface="Andalus" pitchFamily="18" charset="-78"/>
              </a:rPr>
              <a:t>Surgery is indicated if complication occur(</a:t>
            </a:r>
            <a:r>
              <a:rPr lang="en-US" dirty="0" err="1">
                <a:latin typeface="Andalus" pitchFamily="18" charset="-78"/>
                <a:cs typeface="Andalus" pitchFamily="18" charset="-78"/>
              </a:rPr>
              <a:t>malperfusion</a:t>
            </a:r>
            <a:r>
              <a:rPr lang="en-US" dirty="0">
                <a:latin typeface="Andalus" pitchFamily="18" charset="-78"/>
                <a:cs typeface="Andalus" pitchFamily="18" charset="-78"/>
              </a:rPr>
              <a:t> </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persistant</a:t>
            </a:r>
            <a:r>
              <a:rPr lang="en-US" dirty="0" smtClean="0">
                <a:latin typeface="Andalus" pitchFamily="18" charset="-78"/>
                <a:cs typeface="Andalus" pitchFamily="18" charset="-78"/>
              </a:rPr>
              <a:t> </a:t>
            </a:r>
            <a:r>
              <a:rPr lang="en-US" dirty="0">
                <a:latin typeface="Andalus" pitchFamily="18" charset="-78"/>
                <a:cs typeface="Andalus" pitchFamily="18" charset="-78"/>
              </a:rPr>
              <a:t>HTN or pain ,</a:t>
            </a:r>
            <a:r>
              <a:rPr lang="en-US" dirty="0" smtClean="0">
                <a:latin typeface="Andalus" pitchFamily="18" charset="-78"/>
                <a:cs typeface="Andalus" pitchFamily="18" charset="-78"/>
              </a:rPr>
              <a:t>rapidly </a:t>
            </a:r>
            <a:r>
              <a:rPr lang="en-US" dirty="0">
                <a:latin typeface="Andalus" pitchFamily="18" charset="-78"/>
                <a:cs typeface="Andalus" pitchFamily="18" charset="-78"/>
              </a:rPr>
              <a:t>enlarging aortic diameter </a:t>
            </a:r>
            <a:r>
              <a:rPr lang="en-US" dirty="0" smtClean="0">
                <a:latin typeface="Andalus" pitchFamily="18" charset="-78"/>
                <a:cs typeface="Andalus" pitchFamily="18" charset="-78"/>
              </a:rPr>
              <a:t>,extension </a:t>
            </a:r>
            <a:r>
              <a:rPr lang="en-US" dirty="0">
                <a:latin typeface="Andalus" pitchFamily="18" charset="-78"/>
                <a:cs typeface="Andalus" pitchFamily="18" charset="-78"/>
              </a:rPr>
              <a:t>of the dissection and rupture )</a:t>
            </a:r>
          </a:p>
          <a:p>
            <a:pPr marL="709613" lvl="1" indent="-342900" eaLnBrk="1" hangingPunct="1">
              <a:buFontTx/>
              <a:buChar char="-"/>
              <a:defRPr/>
            </a:pPr>
            <a:r>
              <a:rPr lang="en-US" b="1" i="1" u="sng" dirty="0" smtClean="0">
                <a:solidFill>
                  <a:srgbClr val="FF0000"/>
                </a:solidFill>
                <a:cs typeface="Arial" pitchFamily="34" charset="0"/>
              </a:rPr>
              <a:t>ENDOVASCULER </a:t>
            </a:r>
            <a:r>
              <a:rPr lang="en-US" sz="2600" b="1" i="1" u="sng" dirty="0" smtClean="0">
                <a:solidFill>
                  <a:srgbClr val="FF0000"/>
                </a:solidFill>
                <a:cs typeface="Arial" pitchFamily="34" charset="0"/>
              </a:rPr>
              <a:t>coverage repair  </a:t>
            </a:r>
            <a:r>
              <a:rPr lang="en-US" sz="2600" b="1" i="1" dirty="0" smtClean="0">
                <a:solidFill>
                  <a:srgbClr val="FF0000"/>
                </a:solidFill>
                <a:cs typeface="Arial" pitchFamily="34" charset="0"/>
              </a:rPr>
              <a:t>which is a minimally invasive procedure using catheter to access the aorta and seal the tear using a cloth-covered stent graft.</a:t>
            </a:r>
          </a:p>
          <a:p>
            <a:pPr marL="823913" lvl="1" indent="-457200" eaLnBrk="1" hangingPunct="1">
              <a:buFontTx/>
              <a:buChar char="-"/>
              <a:defRPr/>
            </a:pPr>
            <a:endParaRPr lang="en-US" sz="2600" b="1" i="1" dirty="0">
              <a:solidFill>
                <a:srgbClr val="FF0000"/>
              </a:solidFill>
              <a:cs typeface="Arial" pitchFamily="34" charset="0"/>
            </a:endParaRPr>
          </a:p>
          <a:p>
            <a:pPr marL="823913" lvl="1" indent="-457200" eaLnBrk="1" hangingPunct="1">
              <a:buFontTx/>
              <a:buChar char="-"/>
              <a:defRPr/>
            </a:pPr>
            <a:endParaRPr lang="en-US" sz="2600" b="1" i="1" dirty="0" smtClean="0">
              <a:solidFill>
                <a:srgbClr val="FF0000"/>
              </a:solidFill>
              <a:cs typeface="Arial" pitchFamily="34" charset="0"/>
            </a:endParaRPr>
          </a:p>
          <a:p>
            <a:pPr marL="823913" lvl="1" indent="-457200" eaLnBrk="1" hangingPunct="1">
              <a:buFontTx/>
              <a:buChar char="-"/>
              <a:defRPr/>
            </a:pPr>
            <a:endParaRPr lang="en-US" sz="2600" b="1" i="1" dirty="0">
              <a:solidFill>
                <a:srgbClr val="FF0000"/>
              </a:solidFill>
              <a:cs typeface="Arial" pitchFamily="34" charset="0"/>
            </a:endParaRPr>
          </a:p>
          <a:p>
            <a:pPr marL="823913" lvl="1" indent="-457200" eaLnBrk="1" hangingPunct="1">
              <a:buFontTx/>
              <a:buChar char="-"/>
              <a:defRPr/>
            </a:pPr>
            <a:r>
              <a:rPr lang="en-US" sz="2600" b="1" i="1" dirty="0" smtClean="0">
                <a:solidFill>
                  <a:srgbClr val="FF0000"/>
                </a:solidFill>
              </a:rPr>
              <a:t>According to the latest updates endovascular coverage of the intimal tear in uncomplicated type B dissections has become the standard of treatment.</a:t>
            </a:r>
            <a:endParaRPr lang="en-US" sz="2600" b="1" i="1" dirty="0" smtClean="0">
              <a:solidFill>
                <a:srgbClr val="FF0000"/>
              </a:solidFill>
              <a:cs typeface="Arial" pitchFamily="34" charset="0"/>
            </a:endParaRPr>
          </a:p>
        </p:txBody>
      </p:sp>
    </p:spTree>
    <p:extLst>
      <p:ext uri="{BB962C8B-B14F-4D97-AF65-F5344CB8AC3E}">
        <p14:creationId xmlns:p14="http://schemas.microsoft.com/office/powerpoint/2010/main" val="8442330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37" y="0"/>
            <a:ext cx="3991372" cy="5085184"/>
          </a:xfrm>
          <a:prstGeom prst="rect">
            <a:avLst/>
          </a:prstGeom>
        </p:spPr>
      </p:pic>
      <p:sp>
        <p:nvSpPr>
          <p:cNvPr id="5" name="TextBox 4"/>
          <p:cNvSpPr txBox="1"/>
          <p:nvPr/>
        </p:nvSpPr>
        <p:spPr>
          <a:xfrm>
            <a:off x="9837" y="5229200"/>
            <a:ext cx="3528392" cy="400110"/>
          </a:xfrm>
          <a:prstGeom prst="rect">
            <a:avLst/>
          </a:prstGeom>
          <a:noFill/>
        </p:spPr>
        <p:txBody>
          <a:bodyPr wrap="square" rtlCol="0">
            <a:spAutoFit/>
          </a:bodyPr>
          <a:lstStyle/>
          <a:p>
            <a:r>
              <a:rPr lang="en-US" sz="2000" b="1" i="1" dirty="0" smtClean="0">
                <a:solidFill>
                  <a:srgbClr val="FF0000"/>
                </a:solidFill>
              </a:rPr>
              <a:t>Dacron graft type A surgery</a:t>
            </a:r>
            <a:endParaRPr lang="en-US" sz="2000" b="1" i="1" dirty="0">
              <a:solidFill>
                <a:srgbClr val="FF0000"/>
              </a:solidFill>
            </a:endParaRPr>
          </a:p>
        </p:txBody>
      </p:sp>
      <p:pic>
        <p:nvPicPr>
          <p:cNvPr id="6" name="Picture 5"/>
          <p:cNvPicPr>
            <a:picLocks noChangeAspect="1"/>
          </p:cNvPicPr>
          <p:nvPr/>
        </p:nvPicPr>
        <p:blipFill>
          <a:blip r:embed="rId3"/>
          <a:stretch>
            <a:fillRect/>
          </a:stretch>
        </p:blipFill>
        <p:spPr>
          <a:xfrm>
            <a:off x="4400587" y="3448"/>
            <a:ext cx="4772927" cy="4865712"/>
          </a:xfrm>
          <a:prstGeom prst="rect">
            <a:avLst/>
          </a:prstGeom>
        </p:spPr>
      </p:pic>
      <p:sp>
        <p:nvSpPr>
          <p:cNvPr id="7" name="TextBox 6"/>
          <p:cNvSpPr txBox="1"/>
          <p:nvPr/>
        </p:nvSpPr>
        <p:spPr>
          <a:xfrm>
            <a:off x="4932040" y="5167943"/>
            <a:ext cx="4032448" cy="400110"/>
          </a:xfrm>
          <a:prstGeom prst="rect">
            <a:avLst/>
          </a:prstGeom>
          <a:noFill/>
        </p:spPr>
        <p:txBody>
          <a:bodyPr wrap="square" rtlCol="0">
            <a:spAutoFit/>
          </a:bodyPr>
          <a:lstStyle/>
          <a:p>
            <a:r>
              <a:rPr lang="en-US" sz="2000" b="1" i="1" dirty="0" smtClean="0">
                <a:solidFill>
                  <a:srgbClr val="FF0000"/>
                </a:solidFill>
              </a:rPr>
              <a:t>Endovascular surgery type B</a:t>
            </a:r>
            <a:endParaRPr lang="en-US" sz="2000" b="1" i="1" dirty="0">
              <a:solidFill>
                <a:srgbClr val="FF0000"/>
              </a:solidFill>
            </a:endParaRPr>
          </a:p>
        </p:txBody>
      </p:sp>
    </p:spTree>
    <p:extLst>
      <p:ext uri="{BB962C8B-B14F-4D97-AF65-F5344CB8AC3E}">
        <p14:creationId xmlns:p14="http://schemas.microsoft.com/office/powerpoint/2010/main" val="18472452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468313" y="3175"/>
            <a:ext cx="8229600" cy="1143000"/>
          </a:xfrm>
        </p:spPr>
        <p:txBody>
          <a:bodyPr/>
          <a:lstStyle/>
          <a:p>
            <a:pPr eaLnBrk="1" hangingPunct="1">
              <a:defRPr/>
            </a:pPr>
            <a:r>
              <a:rPr b="1" dirty="0">
                <a:solidFill>
                  <a:srgbClr val="FF0000"/>
                </a:solidFill>
                <a:cs typeface="Traditional Arabic" pitchFamily="18" charset="-78"/>
              </a:rPr>
              <a:t>Surgical outcome</a:t>
            </a:r>
          </a:p>
        </p:txBody>
      </p:sp>
      <p:sp>
        <p:nvSpPr>
          <p:cNvPr id="49154" name="Rectangle 3"/>
          <p:cNvSpPr>
            <a:spLocks noGrp="1"/>
          </p:cNvSpPr>
          <p:nvPr>
            <p:ph idx="1"/>
          </p:nvPr>
        </p:nvSpPr>
        <p:spPr>
          <a:xfrm>
            <a:off x="457200" y="1196975"/>
            <a:ext cx="8229600" cy="5472113"/>
          </a:xfrm>
        </p:spPr>
        <p:txBody>
          <a:bodyPr/>
          <a:lstStyle/>
          <a:p>
            <a:pPr eaLnBrk="1" hangingPunct="1">
              <a:defRPr/>
            </a:pPr>
            <a:r>
              <a:rPr lang="en-US" sz="2800" dirty="0">
                <a:ea typeface="Majalla UI"/>
                <a:cs typeface="Majalla UI"/>
              </a:rPr>
              <a:t>Mortality if untreated is </a:t>
            </a:r>
          </a:p>
          <a:p>
            <a:pPr marL="0" indent="0" eaLnBrk="1" hangingPunct="1">
              <a:buFont typeface="Wingdings 2" pitchFamily="18" charset="2"/>
              <a:buNone/>
              <a:defRPr/>
            </a:pPr>
            <a:r>
              <a:rPr lang="en-US" sz="2800" dirty="0">
                <a:ea typeface="Majalla UI"/>
                <a:cs typeface="Majalla UI"/>
              </a:rPr>
              <a:t>-50% within 48 </a:t>
            </a:r>
            <a:r>
              <a:rPr lang="en-US" sz="2800" dirty="0" err="1">
                <a:ea typeface="Majalla UI"/>
                <a:cs typeface="Majalla UI"/>
              </a:rPr>
              <a:t>hrs</a:t>
            </a:r>
            <a:r>
              <a:rPr lang="en-US" sz="2800" dirty="0">
                <a:ea typeface="Majalla UI"/>
                <a:cs typeface="Majalla UI"/>
              </a:rPr>
              <a:t> of dissection </a:t>
            </a:r>
          </a:p>
          <a:p>
            <a:pPr marL="0" indent="0" eaLnBrk="1" hangingPunct="1">
              <a:buFont typeface="Wingdings 2" pitchFamily="18" charset="2"/>
              <a:buNone/>
              <a:defRPr/>
            </a:pPr>
            <a:r>
              <a:rPr lang="en-US" sz="2800" dirty="0">
                <a:ea typeface="Majalla UI"/>
                <a:cs typeface="Majalla UI"/>
              </a:rPr>
              <a:t>- 75% within 1-2 weeks.</a:t>
            </a:r>
          </a:p>
          <a:p>
            <a:pPr eaLnBrk="1" hangingPunct="1">
              <a:defRPr/>
            </a:pPr>
            <a:r>
              <a:rPr lang="en-US" sz="2800" dirty="0">
                <a:ea typeface="Majalla UI"/>
                <a:cs typeface="Majalla UI"/>
              </a:rPr>
              <a:t>Almost all patients with type A dissection will die if not operated on, whereas patients with type B dissection have better prognosis</a:t>
            </a:r>
            <a:br>
              <a:rPr lang="en-US" sz="2800" dirty="0">
                <a:ea typeface="Majalla UI"/>
                <a:cs typeface="Majalla UI"/>
              </a:rPr>
            </a:br>
            <a:endParaRPr lang="en-US" sz="2800" dirty="0">
              <a:ea typeface="Majalla UI"/>
              <a:cs typeface="Majalla UI"/>
            </a:endParaRPr>
          </a:p>
        </p:txBody>
      </p:sp>
      <p:sp>
        <p:nvSpPr>
          <p:cNvPr id="33796" name="Slide Number Placeholder 1"/>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EA62627F-BFC7-4078-AAE8-15748B1009E1}" type="slidenum">
              <a:rPr lang="ar-JO" smtClean="0">
                <a:solidFill>
                  <a:srgbClr val="FEFAC9"/>
                </a:solidFill>
              </a:rPr>
              <a:pPr/>
              <a:t>79</a:t>
            </a:fld>
            <a:endParaRPr lang="ar-JO">
              <a:solidFill>
                <a:srgbClr val="FEFAC9"/>
              </a:solidFill>
            </a:endParaRPr>
          </a:p>
        </p:txBody>
      </p:sp>
      <p:sp>
        <p:nvSpPr>
          <p:cNvPr id="30725" name="Rectangle 3"/>
          <p:cNvSpPr txBox="1">
            <a:spLocks noChangeArrowheads="1"/>
          </p:cNvSpPr>
          <p:nvPr/>
        </p:nvSpPr>
        <p:spPr bwMode="auto">
          <a:xfrm>
            <a:off x="285720" y="4357694"/>
            <a:ext cx="7356475" cy="719137"/>
          </a:xfrm>
          <a:prstGeom prst="rect">
            <a:avLst/>
          </a:prstGeom>
          <a:noFill/>
          <a:ln>
            <a:noFill/>
          </a:ln>
        </p:spPr>
        <p:txBody>
          <a:bodyPr/>
          <a:lstStyle>
            <a:lvl1pPr marL="342900" indent="-342900" eaLnBrk="0" hangingPunct="0">
              <a:defRPr>
                <a:solidFill>
                  <a:schemeClr val="tx1"/>
                </a:solidFill>
                <a:latin typeface="Arial" pitchFamily="34" charset="0"/>
                <a:ea typeface="Majalla UI"/>
                <a:cs typeface="Majalla UI"/>
              </a:defRPr>
            </a:lvl1pPr>
            <a:lvl2pPr marL="639763" indent="-246063" eaLnBrk="0" hangingPunct="0">
              <a:defRPr>
                <a:solidFill>
                  <a:schemeClr val="tx1"/>
                </a:solidFill>
                <a:latin typeface="Arial" pitchFamily="34" charset="0"/>
                <a:ea typeface="Majalla UI"/>
                <a:cs typeface="Majalla UI"/>
              </a:defRPr>
            </a:lvl2pPr>
            <a:lvl3pPr marL="1143000" indent="-228600" eaLnBrk="0" hangingPunct="0">
              <a:defRPr>
                <a:solidFill>
                  <a:schemeClr val="tx1"/>
                </a:solidFill>
                <a:latin typeface="Arial" pitchFamily="34" charset="0"/>
                <a:ea typeface="Majalla UI"/>
                <a:cs typeface="Majalla UI"/>
              </a:defRPr>
            </a:lvl3pPr>
            <a:lvl4pPr marL="1600200" indent="-228600" eaLnBrk="0" hangingPunct="0">
              <a:defRPr>
                <a:solidFill>
                  <a:schemeClr val="tx1"/>
                </a:solidFill>
                <a:latin typeface="Arial" pitchFamily="34" charset="0"/>
                <a:ea typeface="Majalla UI"/>
                <a:cs typeface="Majalla UI"/>
              </a:defRPr>
            </a:lvl4pPr>
            <a:lvl5pPr marL="2057400" indent="-228600" eaLnBrk="0" hangingPunct="0">
              <a:defRPr>
                <a:solidFill>
                  <a:schemeClr val="tx1"/>
                </a:solidFill>
                <a:latin typeface="Arial" pitchFamily="34" charset="0"/>
                <a:ea typeface="Majalla UI"/>
                <a:cs typeface="Majalla UI"/>
              </a:defRPr>
            </a:lvl5pPr>
            <a:lvl6pPr marL="2514600" indent="-228600" eaLnBrk="0" fontAlgn="base" hangingPunct="0">
              <a:spcBef>
                <a:spcPct val="0"/>
              </a:spcBef>
              <a:spcAft>
                <a:spcPct val="0"/>
              </a:spcAft>
              <a:defRPr>
                <a:solidFill>
                  <a:schemeClr val="tx1"/>
                </a:solidFill>
                <a:latin typeface="Arial" pitchFamily="34" charset="0"/>
                <a:ea typeface="Majalla UI"/>
                <a:cs typeface="Majalla UI"/>
              </a:defRPr>
            </a:lvl6pPr>
            <a:lvl7pPr marL="2971800" indent="-228600" eaLnBrk="0" fontAlgn="base" hangingPunct="0">
              <a:spcBef>
                <a:spcPct val="0"/>
              </a:spcBef>
              <a:spcAft>
                <a:spcPct val="0"/>
              </a:spcAft>
              <a:defRPr>
                <a:solidFill>
                  <a:schemeClr val="tx1"/>
                </a:solidFill>
                <a:latin typeface="Arial" pitchFamily="34" charset="0"/>
                <a:ea typeface="Majalla UI"/>
                <a:cs typeface="Majalla UI"/>
              </a:defRPr>
            </a:lvl7pPr>
            <a:lvl8pPr marL="3429000" indent="-228600" eaLnBrk="0" fontAlgn="base" hangingPunct="0">
              <a:spcBef>
                <a:spcPct val="0"/>
              </a:spcBef>
              <a:spcAft>
                <a:spcPct val="0"/>
              </a:spcAft>
              <a:defRPr>
                <a:solidFill>
                  <a:schemeClr val="tx1"/>
                </a:solidFill>
                <a:latin typeface="Arial" pitchFamily="34" charset="0"/>
                <a:ea typeface="Majalla UI"/>
                <a:cs typeface="Majalla UI"/>
              </a:defRPr>
            </a:lvl8pPr>
            <a:lvl9pPr marL="3886200" indent="-228600" eaLnBrk="0" fontAlgn="base" hangingPunct="0">
              <a:spcBef>
                <a:spcPct val="0"/>
              </a:spcBef>
              <a:spcAft>
                <a:spcPct val="0"/>
              </a:spcAft>
              <a:defRPr>
                <a:solidFill>
                  <a:schemeClr val="tx1"/>
                </a:solidFill>
                <a:latin typeface="Arial" pitchFamily="34" charset="0"/>
                <a:ea typeface="Majalla UI"/>
                <a:cs typeface="Majalla UI"/>
              </a:defRPr>
            </a:lvl9pPr>
          </a:lstStyle>
          <a:p>
            <a:pPr lvl="1" algn="l" rtl="0" eaLnBrk="1" fontAlgn="base" hangingPunct="1">
              <a:spcBef>
                <a:spcPct val="20000"/>
              </a:spcBef>
              <a:spcAft>
                <a:spcPct val="0"/>
              </a:spcAft>
              <a:buClr>
                <a:srgbClr val="A5B592"/>
              </a:buClr>
              <a:buSzPct val="85000"/>
              <a:buFont typeface="Wingdings 2" pitchFamily="18" charset="2"/>
              <a:buChar char=""/>
              <a:defRPr/>
            </a:pPr>
            <a:endParaRPr lang="en-US" sz="2400" dirty="0">
              <a:solidFill>
                <a:prstClr val="white"/>
              </a:solidFill>
              <a:latin typeface="Constantia" pitchFamily="18" charset="0"/>
            </a:endParaRPr>
          </a:p>
          <a:p>
            <a:pPr marL="393700" lvl="1" indent="0" algn="l" rtl="0" eaLnBrk="1" fontAlgn="base" hangingPunct="1">
              <a:spcBef>
                <a:spcPct val="20000"/>
              </a:spcBef>
              <a:spcAft>
                <a:spcPct val="0"/>
              </a:spcAft>
              <a:buClr>
                <a:srgbClr val="A5B592"/>
              </a:buClr>
              <a:buSzPct val="85000"/>
              <a:defRPr/>
            </a:pPr>
            <a:r>
              <a:rPr lang="en-US" sz="2400" dirty="0">
                <a:solidFill>
                  <a:prstClr val="black"/>
                </a:solidFill>
                <a:latin typeface="Constantia" pitchFamily="18" charset="0"/>
              </a:rPr>
              <a:t>Spontaneous healing of dissection is uncommon</a:t>
            </a:r>
          </a:p>
          <a:p>
            <a:pPr lvl="1" algn="l" rtl="0" eaLnBrk="1" fontAlgn="base" hangingPunct="1">
              <a:spcBef>
                <a:spcPct val="20000"/>
              </a:spcBef>
              <a:spcAft>
                <a:spcPct val="0"/>
              </a:spcAft>
              <a:buClr>
                <a:srgbClr val="A5B592"/>
              </a:buClr>
              <a:buSzPct val="85000"/>
              <a:buFont typeface="Wingdings 2" pitchFamily="18" charset="2"/>
              <a:buChar char=""/>
              <a:defRPr/>
            </a:pPr>
            <a:endParaRPr lang="en-US" sz="2400" dirty="0">
              <a:solidFill>
                <a:prstClr val="white"/>
              </a:solidFill>
              <a:latin typeface="Constantia" pitchFamily="18" charset="0"/>
            </a:endParaRPr>
          </a:p>
        </p:txBody>
      </p:sp>
    </p:spTree>
    <p:extLst>
      <p:ext uri="{BB962C8B-B14F-4D97-AF65-F5344CB8AC3E}">
        <p14:creationId xmlns:p14="http://schemas.microsoft.com/office/powerpoint/2010/main" val="2381411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200400" y="609600"/>
            <a:ext cx="2743200" cy="528638"/>
          </a:xfrm>
          <a:prstGeom prst="rect">
            <a:avLst/>
          </a:prstGeom>
          <a:solidFill>
            <a:srgbClr val="66FFFF"/>
          </a:solidFill>
          <a:ln w="9525">
            <a:solidFill>
              <a:srgbClr val="000099"/>
            </a:solidFill>
            <a:miter lim="800000"/>
            <a:headEnd/>
            <a:tailEnd/>
          </a:ln>
        </p:spPr>
        <p:txBody>
          <a:bodyPr>
            <a:spAutoFit/>
          </a:bodyPr>
          <a:lstStyle/>
          <a:p>
            <a:pPr algn="ctr">
              <a:spcBef>
                <a:spcPct val="50000"/>
              </a:spcBef>
            </a:pPr>
            <a:r>
              <a:rPr lang="en-US" sz="2800" dirty="0">
                <a:solidFill>
                  <a:srgbClr val="000099"/>
                </a:solidFill>
              </a:rPr>
              <a:t>Risk factor(s)</a:t>
            </a:r>
          </a:p>
        </p:txBody>
      </p:sp>
      <p:sp>
        <p:nvSpPr>
          <p:cNvPr id="11267" name="Line 3"/>
          <p:cNvSpPr>
            <a:spLocks noChangeShapeType="1"/>
          </p:cNvSpPr>
          <p:nvPr/>
        </p:nvSpPr>
        <p:spPr bwMode="auto">
          <a:xfrm>
            <a:off x="4572000" y="1295400"/>
            <a:ext cx="0" cy="1828800"/>
          </a:xfrm>
          <a:prstGeom prst="line">
            <a:avLst/>
          </a:prstGeom>
          <a:noFill/>
          <a:ln w="12700">
            <a:solidFill>
              <a:srgbClr val="000099"/>
            </a:solidFill>
            <a:round/>
            <a:headEnd/>
            <a:tailEnd type="triangle" w="med" len="med"/>
          </a:ln>
        </p:spPr>
        <p:txBody>
          <a:bodyPr wrap="none" anchor="ctr"/>
          <a:lstStyle/>
          <a:p>
            <a:endParaRPr lang="ar-JO"/>
          </a:p>
        </p:txBody>
      </p:sp>
      <p:sp>
        <p:nvSpPr>
          <p:cNvPr id="11268" name="Text Box 4"/>
          <p:cNvSpPr txBox="1">
            <a:spLocks noChangeArrowheads="1"/>
          </p:cNvSpPr>
          <p:nvPr/>
        </p:nvSpPr>
        <p:spPr bwMode="auto">
          <a:xfrm>
            <a:off x="2667000" y="3276600"/>
            <a:ext cx="3886200" cy="669925"/>
          </a:xfrm>
          <a:prstGeom prst="rect">
            <a:avLst/>
          </a:prstGeom>
          <a:solidFill>
            <a:srgbClr val="FFFFCC"/>
          </a:solidFill>
          <a:ln w="28575">
            <a:solidFill>
              <a:srgbClr val="000099"/>
            </a:solidFill>
            <a:miter lim="800000"/>
            <a:headEnd/>
            <a:tailEnd/>
          </a:ln>
        </p:spPr>
        <p:txBody>
          <a:bodyPr>
            <a:spAutoFit/>
          </a:bodyPr>
          <a:lstStyle/>
          <a:p>
            <a:pPr algn="ctr">
              <a:spcBef>
                <a:spcPct val="50000"/>
              </a:spcBef>
            </a:pPr>
            <a:r>
              <a:rPr lang="en-US" sz="3600" dirty="0">
                <a:solidFill>
                  <a:srgbClr val="000099"/>
                </a:solidFill>
              </a:rPr>
              <a:t>PROXIMAL DVT</a:t>
            </a:r>
          </a:p>
        </p:txBody>
      </p:sp>
      <p:sp>
        <p:nvSpPr>
          <p:cNvPr id="11269" name="Text Box 5"/>
          <p:cNvSpPr txBox="1">
            <a:spLocks noChangeArrowheads="1"/>
          </p:cNvSpPr>
          <p:nvPr/>
        </p:nvSpPr>
        <p:spPr bwMode="auto">
          <a:xfrm>
            <a:off x="1371600" y="1600200"/>
            <a:ext cx="1447800" cy="406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sz="2000" dirty="0">
                <a:solidFill>
                  <a:srgbClr val="000099"/>
                </a:solidFill>
              </a:rPr>
              <a:t>Calf DVT</a:t>
            </a:r>
            <a:endParaRPr lang="en-US" sz="1800" dirty="0">
              <a:solidFill>
                <a:srgbClr val="000099"/>
              </a:solidFill>
            </a:endParaRPr>
          </a:p>
        </p:txBody>
      </p:sp>
      <p:sp>
        <p:nvSpPr>
          <p:cNvPr id="11270" name="Line 6"/>
          <p:cNvSpPr>
            <a:spLocks noChangeShapeType="1"/>
          </p:cNvSpPr>
          <p:nvPr/>
        </p:nvSpPr>
        <p:spPr bwMode="auto">
          <a:xfrm flipH="1">
            <a:off x="2286000" y="838200"/>
            <a:ext cx="838200" cy="685800"/>
          </a:xfrm>
          <a:prstGeom prst="line">
            <a:avLst/>
          </a:prstGeom>
          <a:noFill/>
          <a:ln w="76200">
            <a:solidFill>
              <a:srgbClr val="000099"/>
            </a:solidFill>
            <a:round/>
            <a:headEnd/>
            <a:tailEnd type="triangle" w="med" len="med"/>
          </a:ln>
        </p:spPr>
        <p:txBody>
          <a:bodyPr wrap="none" anchor="ctr"/>
          <a:lstStyle/>
          <a:p>
            <a:endParaRPr lang="ar-JO"/>
          </a:p>
        </p:txBody>
      </p:sp>
      <p:sp>
        <p:nvSpPr>
          <p:cNvPr id="11271" name="Line 7"/>
          <p:cNvSpPr>
            <a:spLocks noChangeShapeType="1"/>
          </p:cNvSpPr>
          <p:nvPr/>
        </p:nvSpPr>
        <p:spPr bwMode="auto">
          <a:xfrm flipH="1">
            <a:off x="1066800" y="2057400"/>
            <a:ext cx="889000" cy="990600"/>
          </a:xfrm>
          <a:prstGeom prst="line">
            <a:avLst/>
          </a:prstGeom>
          <a:noFill/>
          <a:ln w="76200">
            <a:solidFill>
              <a:srgbClr val="000099"/>
            </a:solidFill>
            <a:round/>
            <a:headEnd/>
            <a:tailEnd type="triangle" w="med" len="med"/>
          </a:ln>
        </p:spPr>
        <p:txBody>
          <a:bodyPr wrap="none" anchor="ctr"/>
          <a:lstStyle/>
          <a:p>
            <a:endParaRPr lang="ar-JO"/>
          </a:p>
        </p:txBody>
      </p:sp>
      <p:sp>
        <p:nvSpPr>
          <p:cNvPr id="11272" name="Text Box 8"/>
          <p:cNvSpPr txBox="1">
            <a:spLocks noChangeArrowheads="1"/>
          </p:cNvSpPr>
          <p:nvPr/>
        </p:nvSpPr>
        <p:spPr bwMode="auto">
          <a:xfrm>
            <a:off x="76200" y="2922587"/>
            <a:ext cx="1981200" cy="1015663"/>
          </a:xfrm>
          <a:prstGeom prst="rect">
            <a:avLst/>
          </a:prstGeom>
          <a:noFill/>
          <a:ln w="9525">
            <a:noFill/>
            <a:miter lim="800000"/>
            <a:headEnd/>
            <a:tailEnd/>
          </a:ln>
        </p:spPr>
        <p:txBody>
          <a:bodyPr>
            <a:spAutoFit/>
          </a:bodyPr>
          <a:lstStyle/>
          <a:p>
            <a:pPr algn="ctr"/>
            <a:r>
              <a:rPr lang="en-US" sz="2000" dirty="0">
                <a:solidFill>
                  <a:srgbClr val="000099"/>
                </a:solidFill>
              </a:rPr>
              <a:t>Resolves</a:t>
            </a:r>
          </a:p>
          <a:p>
            <a:pPr algn="ctr"/>
            <a:r>
              <a:rPr lang="en-US" sz="2000" dirty="0" smtClean="0">
                <a:solidFill>
                  <a:srgbClr val="000099"/>
                </a:solidFill>
              </a:rPr>
              <a:t>Spontaneously by fibrinolysis</a:t>
            </a:r>
            <a:endParaRPr lang="en-US" sz="2000" dirty="0">
              <a:solidFill>
                <a:srgbClr val="000099"/>
              </a:solidFill>
            </a:endParaRPr>
          </a:p>
        </p:txBody>
      </p:sp>
      <p:sp>
        <p:nvSpPr>
          <p:cNvPr id="11273" name="Text Box 9"/>
          <p:cNvSpPr txBox="1">
            <a:spLocks noChangeArrowheads="1"/>
          </p:cNvSpPr>
          <p:nvPr/>
        </p:nvSpPr>
        <p:spPr bwMode="auto">
          <a:xfrm>
            <a:off x="128155" y="2209800"/>
            <a:ext cx="1524000" cy="396875"/>
          </a:xfrm>
          <a:prstGeom prst="rect">
            <a:avLst/>
          </a:prstGeom>
          <a:noFill/>
          <a:ln w="9525">
            <a:noFill/>
            <a:miter lim="800000"/>
            <a:headEnd/>
            <a:tailEnd/>
          </a:ln>
        </p:spPr>
        <p:txBody>
          <a:bodyPr>
            <a:spAutoFit/>
          </a:bodyPr>
          <a:lstStyle/>
          <a:p>
            <a:pPr>
              <a:spcBef>
                <a:spcPct val="50000"/>
              </a:spcBef>
            </a:pPr>
            <a:r>
              <a:rPr lang="en-US" sz="2000" dirty="0">
                <a:solidFill>
                  <a:srgbClr val="000099"/>
                </a:solidFill>
              </a:rPr>
              <a:t>80-90%</a:t>
            </a:r>
          </a:p>
        </p:txBody>
      </p:sp>
      <p:sp>
        <p:nvSpPr>
          <p:cNvPr id="11274" name="Text Box 10"/>
          <p:cNvSpPr txBox="1">
            <a:spLocks noChangeArrowheads="1"/>
          </p:cNvSpPr>
          <p:nvPr/>
        </p:nvSpPr>
        <p:spPr bwMode="auto">
          <a:xfrm>
            <a:off x="2209800" y="2209800"/>
            <a:ext cx="1524000" cy="396875"/>
          </a:xfrm>
          <a:prstGeom prst="rect">
            <a:avLst/>
          </a:prstGeom>
          <a:noFill/>
          <a:ln w="9525">
            <a:noFill/>
            <a:miter lim="800000"/>
            <a:headEnd/>
            <a:tailEnd/>
          </a:ln>
        </p:spPr>
        <p:txBody>
          <a:bodyPr>
            <a:spAutoFit/>
          </a:bodyPr>
          <a:lstStyle/>
          <a:p>
            <a:pPr>
              <a:spcBef>
                <a:spcPct val="50000"/>
              </a:spcBef>
            </a:pPr>
            <a:r>
              <a:rPr lang="en-US" sz="2000" dirty="0">
                <a:solidFill>
                  <a:srgbClr val="000099"/>
                </a:solidFill>
              </a:rPr>
              <a:t>10-20%</a:t>
            </a:r>
            <a:endParaRPr lang="en-US" sz="1800" dirty="0">
              <a:solidFill>
                <a:srgbClr val="000099"/>
              </a:solidFill>
            </a:endParaRPr>
          </a:p>
        </p:txBody>
      </p:sp>
      <p:sp>
        <p:nvSpPr>
          <p:cNvPr id="11275" name="Text Box 11"/>
          <p:cNvSpPr txBox="1">
            <a:spLocks noChangeArrowheads="1"/>
          </p:cNvSpPr>
          <p:nvPr/>
        </p:nvSpPr>
        <p:spPr bwMode="auto">
          <a:xfrm>
            <a:off x="2743200" y="4749800"/>
            <a:ext cx="3619500" cy="466725"/>
          </a:xfrm>
          <a:prstGeom prst="rect">
            <a:avLst/>
          </a:prstGeom>
          <a:solidFill>
            <a:srgbClr val="FFCCCC"/>
          </a:solidFill>
          <a:ln w="9525">
            <a:solidFill>
              <a:srgbClr val="000099"/>
            </a:solidFill>
            <a:miter lim="800000"/>
            <a:headEnd/>
            <a:tailEnd/>
          </a:ln>
        </p:spPr>
        <p:txBody>
          <a:bodyPr>
            <a:spAutoFit/>
          </a:bodyPr>
          <a:lstStyle/>
          <a:p>
            <a:pPr algn="ctr">
              <a:spcBef>
                <a:spcPct val="50000"/>
              </a:spcBef>
            </a:pPr>
            <a:r>
              <a:rPr lang="en-US" sz="2400" dirty="0">
                <a:solidFill>
                  <a:srgbClr val="000099"/>
                </a:solidFill>
              </a:rPr>
              <a:t>Pulmonary embolism</a:t>
            </a:r>
            <a:endParaRPr lang="en-US" sz="2800" dirty="0">
              <a:solidFill>
                <a:srgbClr val="000099"/>
              </a:solidFill>
            </a:endParaRPr>
          </a:p>
        </p:txBody>
      </p:sp>
      <p:sp>
        <p:nvSpPr>
          <p:cNvPr id="11276" name="Line 12"/>
          <p:cNvSpPr>
            <a:spLocks noChangeShapeType="1"/>
          </p:cNvSpPr>
          <p:nvPr/>
        </p:nvSpPr>
        <p:spPr bwMode="auto">
          <a:xfrm>
            <a:off x="4552950" y="5221720"/>
            <a:ext cx="0" cy="439528"/>
          </a:xfrm>
          <a:prstGeom prst="line">
            <a:avLst/>
          </a:prstGeom>
          <a:noFill/>
          <a:ln w="12700">
            <a:solidFill>
              <a:srgbClr val="000099"/>
            </a:solidFill>
            <a:prstDash val="dash"/>
            <a:round/>
            <a:headEnd/>
            <a:tailEnd type="triangle" w="med" len="med"/>
          </a:ln>
        </p:spPr>
        <p:txBody>
          <a:bodyPr wrap="none" anchor="ctr"/>
          <a:lstStyle/>
          <a:p>
            <a:endParaRPr lang="ar-JO"/>
          </a:p>
        </p:txBody>
      </p:sp>
      <p:sp>
        <p:nvSpPr>
          <p:cNvPr id="11277" name="Text Box 13"/>
          <p:cNvSpPr txBox="1">
            <a:spLocks noChangeArrowheads="1"/>
          </p:cNvSpPr>
          <p:nvPr/>
        </p:nvSpPr>
        <p:spPr bwMode="auto">
          <a:xfrm>
            <a:off x="2667000" y="5543550"/>
            <a:ext cx="3759200" cy="646331"/>
          </a:xfrm>
          <a:prstGeom prst="rect">
            <a:avLst/>
          </a:prstGeom>
          <a:noFill/>
          <a:ln w="9525">
            <a:noFill/>
            <a:miter lim="800000"/>
            <a:headEnd/>
            <a:tailEnd/>
          </a:ln>
        </p:spPr>
        <p:txBody>
          <a:bodyPr>
            <a:spAutoFit/>
          </a:bodyPr>
          <a:lstStyle/>
          <a:p>
            <a:pPr algn="ctr">
              <a:spcBef>
                <a:spcPct val="50000"/>
              </a:spcBef>
            </a:pPr>
            <a:r>
              <a:rPr lang="en-US" sz="3600" b="1" dirty="0">
                <a:solidFill>
                  <a:srgbClr val="CC0000"/>
                </a:solidFill>
                <a:effectLst>
                  <a:outerShdw blurRad="38100" dist="38100" dir="2700000" algn="tl">
                    <a:srgbClr val="000000">
                      <a:alpha val="43137"/>
                    </a:srgbClr>
                  </a:outerShdw>
                </a:effectLst>
              </a:rPr>
              <a:t>Death</a:t>
            </a:r>
          </a:p>
        </p:txBody>
      </p:sp>
      <p:sp>
        <p:nvSpPr>
          <p:cNvPr id="11278" name="Text Box 14"/>
          <p:cNvSpPr txBox="1">
            <a:spLocks noChangeArrowheads="1"/>
          </p:cNvSpPr>
          <p:nvPr/>
        </p:nvSpPr>
        <p:spPr bwMode="auto">
          <a:xfrm>
            <a:off x="4648200" y="4114800"/>
            <a:ext cx="990600" cy="396875"/>
          </a:xfrm>
          <a:prstGeom prst="rect">
            <a:avLst/>
          </a:prstGeom>
          <a:noFill/>
          <a:ln w="9525">
            <a:noFill/>
            <a:miter lim="800000"/>
            <a:headEnd/>
            <a:tailEnd/>
          </a:ln>
        </p:spPr>
        <p:txBody>
          <a:bodyPr>
            <a:spAutoFit/>
          </a:bodyPr>
          <a:lstStyle/>
          <a:p>
            <a:pPr algn="l">
              <a:spcBef>
                <a:spcPct val="50000"/>
              </a:spcBef>
            </a:pPr>
            <a:r>
              <a:rPr lang="en-US" sz="2000" u="sng" dirty="0">
                <a:solidFill>
                  <a:srgbClr val="000099"/>
                </a:solidFill>
                <a:latin typeface="Arial" pitchFamily="34" charset="0"/>
              </a:rPr>
              <a:t>&gt;</a:t>
            </a:r>
            <a:r>
              <a:rPr lang="en-US" sz="2000" dirty="0">
                <a:solidFill>
                  <a:srgbClr val="000099"/>
                </a:solidFill>
                <a:latin typeface="Arial" pitchFamily="34" charset="0"/>
              </a:rPr>
              <a:t>50%</a:t>
            </a:r>
            <a:endParaRPr lang="en-US" sz="2400" dirty="0">
              <a:solidFill>
                <a:srgbClr val="000099"/>
              </a:solidFill>
              <a:latin typeface="Arial" pitchFamily="34" charset="0"/>
            </a:endParaRPr>
          </a:p>
        </p:txBody>
      </p:sp>
      <p:sp>
        <p:nvSpPr>
          <p:cNvPr id="11279" name="Line 15"/>
          <p:cNvSpPr>
            <a:spLocks noChangeShapeType="1"/>
          </p:cNvSpPr>
          <p:nvPr/>
        </p:nvSpPr>
        <p:spPr bwMode="auto">
          <a:xfrm>
            <a:off x="4572000" y="3987800"/>
            <a:ext cx="0" cy="762000"/>
          </a:xfrm>
          <a:prstGeom prst="line">
            <a:avLst/>
          </a:prstGeom>
          <a:noFill/>
          <a:ln w="76200">
            <a:solidFill>
              <a:srgbClr val="000099"/>
            </a:solidFill>
            <a:round/>
            <a:headEnd/>
            <a:tailEnd type="triangle" w="med" len="med"/>
          </a:ln>
        </p:spPr>
        <p:txBody>
          <a:bodyPr wrap="none" anchor="ctr"/>
          <a:lstStyle/>
          <a:p>
            <a:endParaRPr lang="ar-JO"/>
          </a:p>
        </p:txBody>
      </p:sp>
      <p:sp>
        <p:nvSpPr>
          <p:cNvPr id="11280" name="Line 16"/>
          <p:cNvSpPr>
            <a:spLocks noChangeShapeType="1"/>
          </p:cNvSpPr>
          <p:nvPr/>
        </p:nvSpPr>
        <p:spPr bwMode="auto">
          <a:xfrm>
            <a:off x="2438400" y="2057400"/>
            <a:ext cx="990600" cy="1143000"/>
          </a:xfrm>
          <a:prstGeom prst="line">
            <a:avLst/>
          </a:prstGeom>
          <a:noFill/>
          <a:ln w="28575">
            <a:solidFill>
              <a:srgbClr val="000099"/>
            </a:solidFill>
            <a:round/>
            <a:headEnd/>
            <a:tailEnd type="triangle" w="med" len="med"/>
          </a:ln>
        </p:spPr>
        <p:txBody>
          <a:bodyPr wrap="none" anchor="ctr"/>
          <a:lstStyle/>
          <a:p>
            <a:endParaRPr lang="ar-JO"/>
          </a:p>
        </p:txBody>
      </p:sp>
      <p:sp>
        <p:nvSpPr>
          <p:cNvPr id="11281" name="Line 17"/>
          <p:cNvSpPr>
            <a:spLocks noChangeShapeType="1"/>
          </p:cNvSpPr>
          <p:nvPr/>
        </p:nvSpPr>
        <p:spPr bwMode="auto">
          <a:xfrm>
            <a:off x="2168236" y="2057400"/>
            <a:ext cx="651164" cy="2692400"/>
          </a:xfrm>
          <a:prstGeom prst="line">
            <a:avLst/>
          </a:prstGeom>
          <a:noFill/>
          <a:ln w="9525">
            <a:solidFill>
              <a:srgbClr val="000099"/>
            </a:solidFill>
            <a:round/>
            <a:headEnd/>
            <a:tailEnd type="triangle" w="med" len="med"/>
          </a:ln>
        </p:spPr>
        <p:txBody>
          <a:bodyPr wrap="none" anchor="ctr"/>
          <a:lstStyle/>
          <a:p>
            <a:endParaRPr lang="ar-JO"/>
          </a:p>
        </p:txBody>
      </p:sp>
      <p:sp>
        <p:nvSpPr>
          <p:cNvPr id="11282" name="Text Box 18"/>
          <p:cNvSpPr txBox="1">
            <a:spLocks noChangeArrowheads="1"/>
          </p:cNvSpPr>
          <p:nvPr/>
        </p:nvSpPr>
        <p:spPr bwMode="auto">
          <a:xfrm>
            <a:off x="2362200" y="4088245"/>
            <a:ext cx="685800" cy="396875"/>
          </a:xfrm>
          <a:prstGeom prst="rect">
            <a:avLst/>
          </a:prstGeom>
          <a:solidFill>
            <a:schemeClr val="bg1"/>
          </a:solidFill>
          <a:ln w="9525">
            <a:noFill/>
            <a:miter lim="800000"/>
            <a:headEnd/>
            <a:tailEnd/>
          </a:ln>
        </p:spPr>
        <p:txBody>
          <a:bodyPr>
            <a:spAutoFit/>
          </a:bodyPr>
          <a:lstStyle/>
          <a:p>
            <a:pPr algn="ctr">
              <a:spcBef>
                <a:spcPct val="50000"/>
              </a:spcBef>
            </a:pPr>
            <a:r>
              <a:rPr lang="en-US" sz="2000" dirty="0">
                <a:solidFill>
                  <a:srgbClr val="000099"/>
                </a:solidFill>
              </a:rPr>
              <a:t>rare</a:t>
            </a:r>
          </a:p>
        </p:txBody>
      </p:sp>
      <p:pic>
        <p:nvPicPr>
          <p:cNvPr id="11283" name="Picture 9" descr="IMG10025"/>
          <p:cNvPicPr>
            <a:picLocks noChangeAspect="1" noChangeArrowheads="1"/>
          </p:cNvPicPr>
          <p:nvPr/>
        </p:nvPicPr>
        <p:blipFill>
          <a:blip r:embed="rId3" cstate="print">
            <a:lum bright="36000" contrast="58000"/>
          </a:blip>
          <a:srcRect l="25781" t="1563" r="25781" b="48788"/>
          <a:stretch>
            <a:fillRect/>
          </a:stretch>
        </p:blipFill>
        <p:spPr bwMode="auto">
          <a:xfrm>
            <a:off x="6426200" y="748215"/>
            <a:ext cx="2552700" cy="2271354"/>
          </a:xfrm>
          <a:prstGeom prst="rect">
            <a:avLst/>
          </a:prstGeom>
          <a:noFill/>
          <a:ln w="9525">
            <a:solidFill>
              <a:schemeClr val="bg1"/>
            </a:solidFill>
            <a:miter lim="800000"/>
            <a:headEnd/>
            <a:tailEnd/>
          </a:ln>
        </p:spPr>
      </p:pic>
      <p:pic>
        <p:nvPicPr>
          <p:cNvPr id="11284" name="Picture 10" descr="tmp_3832_194"/>
          <p:cNvPicPr>
            <a:picLocks noChangeAspect="1" noChangeArrowheads="1"/>
          </p:cNvPicPr>
          <p:nvPr/>
        </p:nvPicPr>
        <p:blipFill>
          <a:blip r:embed="rId4" cstate="print"/>
          <a:srcRect/>
          <a:stretch>
            <a:fillRect/>
          </a:stretch>
        </p:blipFill>
        <p:spPr bwMode="auto">
          <a:xfrm>
            <a:off x="6464277" y="4034125"/>
            <a:ext cx="2667000" cy="20828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357166"/>
            <a:ext cx="8229600" cy="5738834"/>
          </a:xfrm>
        </p:spPr>
        <p:txBody>
          <a:bodyPr>
            <a:normAutofit lnSpcReduction="10000"/>
          </a:bodyPr>
          <a:lstStyle/>
          <a:p>
            <a:r>
              <a:rPr lang="en-US" dirty="0"/>
              <a:t>A 50 Y/O man arrives at ER complaining of sudden severe tearing chest pain for 1 h that radiates to his back. He is sweating profusely and feels nauseous.</a:t>
            </a:r>
          </a:p>
          <a:p>
            <a:r>
              <a:rPr lang="en-US" dirty="0"/>
              <a:t>Vitals are HR 130, BP 150/90(right arm) 120/85 (left arm), RR 19, T 37C </a:t>
            </a:r>
          </a:p>
          <a:p>
            <a:r>
              <a:rPr lang="en-US" dirty="0"/>
              <a:t>ECG within normal limits, </a:t>
            </a:r>
            <a:r>
              <a:rPr lang="en-US" dirty="0" err="1"/>
              <a:t>Troponin</a:t>
            </a:r>
            <a:r>
              <a:rPr lang="en-US" dirty="0"/>
              <a:t> : negative </a:t>
            </a:r>
          </a:p>
          <a:p>
            <a:r>
              <a:rPr lang="en-US" dirty="0"/>
              <a:t>CBC, Serum chemistries, BUN, </a:t>
            </a:r>
            <a:r>
              <a:rPr lang="en-US" dirty="0" err="1"/>
              <a:t>Creatinine</a:t>
            </a:r>
            <a:r>
              <a:rPr lang="en-US" dirty="0"/>
              <a:t>, and Amylase are within normal limits </a:t>
            </a:r>
          </a:p>
          <a:p>
            <a:r>
              <a:rPr lang="en-US" dirty="0"/>
              <a:t>The most likely diagnosis is :</a:t>
            </a:r>
          </a:p>
          <a:p>
            <a:pPr marL="514350" indent="-514350">
              <a:buFont typeface="+mj-lt"/>
              <a:buAutoNum type="alphaUcPeriod"/>
            </a:pPr>
            <a:r>
              <a:rPr lang="en-US" dirty="0"/>
              <a:t>MI</a:t>
            </a:r>
          </a:p>
          <a:p>
            <a:pPr marL="514350" indent="-514350">
              <a:buFont typeface="+mj-lt"/>
              <a:buAutoNum type="alphaUcPeriod"/>
            </a:pPr>
            <a:r>
              <a:rPr lang="en-US" dirty="0"/>
              <a:t>Tension </a:t>
            </a:r>
            <a:r>
              <a:rPr lang="en-US" dirty="0" err="1"/>
              <a:t>Pneumothorax</a:t>
            </a:r>
            <a:r>
              <a:rPr lang="en-US" dirty="0"/>
              <a:t> </a:t>
            </a:r>
          </a:p>
          <a:p>
            <a:pPr marL="514350" indent="-514350">
              <a:buFont typeface="+mj-lt"/>
              <a:buAutoNum type="alphaUcPeriod"/>
            </a:pPr>
            <a:r>
              <a:rPr lang="en-US" dirty="0"/>
              <a:t>Aortic dissection </a:t>
            </a:r>
          </a:p>
          <a:p>
            <a:pPr marL="514350" indent="-514350">
              <a:buFont typeface="+mj-lt"/>
              <a:buAutoNum type="alphaUcPeriod"/>
            </a:pPr>
            <a:r>
              <a:rPr lang="en-US" dirty="0"/>
              <a:t>Acute pancreatitis</a:t>
            </a:r>
          </a:p>
        </p:txBody>
      </p:sp>
    </p:spTree>
    <p:extLst>
      <p:ext uri="{BB962C8B-B14F-4D97-AF65-F5344CB8AC3E}">
        <p14:creationId xmlns:p14="http://schemas.microsoft.com/office/powerpoint/2010/main" val="35269741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عنصر نائب للمحتوى 1"/>
          <p:cNvSpPr>
            <a:spLocks noGrp="1"/>
          </p:cNvSpPr>
          <p:nvPr>
            <p:ph idx="1"/>
          </p:nvPr>
        </p:nvSpPr>
        <p:spPr>
          <a:xfrm>
            <a:off x="755576" y="5085184"/>
            <a:ext cx="7886700" cy="1451819"/>
          </a:xfrm>
        </p:spPr>
        <p:txBody>
          <a:bodyPr>
            <a:normAutofit fontScale="92500" lnSpcReduction="20000"/>
          </a:bodyPr>
          <a:lstStyle/>
          <a:p>
            <a:pPr>
              <a:buFont typeface="Wingdings 2" pitchFamily="18" charset="2"/>
              <a:buNone/>
            </a:pPr>
            <a:r>
              <a:rPr lang="en-GB" sz="2800" i="1" dirty="0">
                <a:solidFill>
                  <a:srgbClr val="FF0000"/>
                </a:solidFill>
                <a:cs typeface="Times New Roman" pitchFamily="18" charset="0"/>
              </a:rPr>
              <a:t>                             </a:t>
            </a:r>
          </a:p>
          <a:p>
            <a:pPr>
              <a:buFont typeface="Wingdings 2" pitchFamily="18" charset="2"/>
              <a:buNone/>
            </a:pPr>
            <a:endParaRPr lang="en-GB" sz="2800" i="1" dirty="0">
              <a:solidFill>
                <a:srgbClr val="FF0000"/>
              </a:solidFill>
              <a:cs typeface="Times New Roman" pitchFamily="18" charset="0"/>
            </a:endParaRPr>
          </a:p>
          <a:p>
            <a:pPr>
              <a:buFont typeface="Wingdings 2" pitchFamily="18" charset="2"/>
              <a:buNone/>
            </a:pPr>
            <a:r>
              <a:rPr lang="en-GB" sz="2800" i="1" dirty="0">
                <a:solidFill>
                  <a:srgbClr val="FF0000"/>
                </a:solidFill>
                <a:cs typeface="Times New Roman" pitchFamily="18" charset="0"/>
              </a:rPr>
              <a:t>                         </a:t>
            </a:r>
            <a:r>
              <a:rPr lang="en-GB" sz="5400" i="1" dirty="0">
                <a:solidFill>
                  <a:srgbClr val="FF0000"/>
                </a:solidFill>
                <a:cs typeface="Times New Roman" pitchFamily="18" charset="0"/>
              </a:rPr>
              <a:t>THANK YOU  </a:t>
            </a:r>
          </a:p>
          <a:p>
            <a:pPr>
              <a:buFont typeface="Wingdings 2" pitchFamily="18" charset="2"/>
              <a:buNone/>
            </a:pPr>
            <a:endParaRPr lang="en-US" dirty="0">
              <a:cs typeface="Times New Roman" pitchFamily="18" charset="0"/>
            </a:endParaRPr>
          </a:p>
        </p:txBody>
      </p:sp>
      <p:pic>
        <p:nvPicPr>
          <p:cNvPr id="2" name="Picture 1"/>
          <p:cNvPicPr>
            <a:picLocks noChangeAspect="1"/>
          </p:cNvPicPr>
          <p:nvPr/>
        </p:nvPicPr>
        <p:blipFill>
          <a:blip r:embed="rId2"/>
          <a:stretch>
            <a:fillRect/>
          </a:stretch>
        </p:blipFill>
        <p:spPr>
          <a:xfrm>
            <a:off x="0" y="22718"/>
            <a:ext cx="9144000" cy="4486402"/>
          </a:xfrm>
          <a:prstGeom prst="rect">
            <a:avLst/>
          </a:prstGeom>
        </p:spPr>
      </p:pic>
    </p:spTree>
    <p:extLst>
      <p:ext uri="{BB962C8B-B14F-4D97-AF65-F5344CB8AC3E}">
        <p14:creationId xmlns:p14="http://schemas.microsoft.com/office/powerpoint/2010/main" val="2004793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11560" y="188639"/>
            <a:ext cx="8229600" cy="6130387"/>
          </a:xfrm>
        </p:spPr>
        <p:txBody>
          <a:bodyPr>
            <a:normAutofit fontScale="85000" lnSpcReduction="10000"/>
          </a:bodyPr>
          <a:lstStyle/>
          <a:p>
            <a:pPr algn="l" rtl="0">
              <a:buNone/>
            </a:pPr>
            <a:r>
              <a:rPr lang="en-US" sz="4500" b="1" u="sng" dirty="0">
                <a:effectLst>
                  <a:outerShdw blurRad="38100" dist="38100" dir="2700000" algn="tl">
                    <a:srgbClr val="000000">
                      <a:alpha val="43137"/>
                    </a:srgbClr>
                  </a:outerShdw>
                </a:effectLst>
              </a:rPr>
              <a:t>Clinical presentation </a:t>
            </a:r>
            <a:r>
              <a:rPr lang="en-US" sz="4500" b="1" u="sng" dirty="0" smtClean="0">
                <a:effectLst>
                  <a:outerShdw blurRad="38100" dist="38100" dir="2700000" algn="tl">
                    <a:srgbClr val="000000">
                      <a:alpha val="43137"/>
                    </a:srgbClr>
                  </a:outerShdw>
                </a:effectLst>
              </a:rPr>
              <a:t>:</a:t>
            </a:r>
            <a:endParaRPr lang="en-US" b="1" u="sng" dirty="0">
              <a:effectLst>
                <a:outerShdw blurRad="38100" dist="38100" dir="2700000" algn="tl">
                  <a:srgbClr val="000000">
                    <a:alpha val="43137"/>
                  </a:srgbClr>
                </a:outerShdw>
              </a:effectLst>
            </a:endParaRPr>
          </a:p>
          <a:p>
            <a:pPr>
              <a:buFont typeface="Wingdings" pitchFamily="2" charset="2"/>
              <a:buChar char="q"/>
            </a:pPr>
            <a:r>
              <a:rPr lang="en-US" b="1" dirty="0">
                <a:solidFill>
                  <a:schemeClr val="accent6">
                    <a:lumMod val="75000"/>
                  </a:schemeClr>
                </a:solidFill>
                <a:effectLst>
                  <a:outerShdw blurRad="38100" dist="38100" dir="2700000" algn="tl">
                    <a:srgbClr val="000000">
                      <a:alpha val="43137"/>
                    </a:srgbClr>
                  </a:outerShdw>
                </a:effectLst>
              </a:rPr>
              <a:t>The most common presentation of a deep vein thrombosis is pain and swelling, especially in the calf – usually in one lower </a:t>
            </a:r>
            <a:r>
              <a:rPr lang="en-US" b="1" dirty="0" smtClean="0">
                <a:solidFill>
                  <a:schemeClr val="accent6">
                    <a:lumMod val="75000"/>
                  </a:schemeClr>
                </a:solidFill>
                <a:effectLst>
                  <a:outerShdw blurRad="38100" dist="38100" dir="2700000" algn="tl">
                    <a:srgbClr val="000000">
                      <a:alpha val="43137"/>
                    </a:srgbClr>
                  </a:outerShdw>
                </a:effectLst>
              </a:rPr>
              <a:t>limb</a:t>
            </a:r>
            <a:endParaRPr lang="en-US" b="1" dirty="0">
              <a:solidFill>
                <a:schemeClr val="accent6">
                  <a:lumMod val="75000"/>
                </a:schemeClr>
              </a:solidFill>
              <a:effectLst>
                <a:outerShdw blurRad="38100" dist="38100" dir="2700000" algn="tl">
                  <a:srgbClr val="000000">
                    <a:alpha val="43137"/>
                  </a:srgbClr>
                </a:outerShdw>
              </a:effectLst>
            </a:endParaRPr>
          </a:p>
          <a:p>
            <a:pPr algn="l" rtl="0">
              <a:buNone/>
            </a:pPr>
            <a:endParaRPr lang="en-US" dirty="0">
              <a:effectLst>
                <a:outerShdw blurRad="38100" dist="38100" dir="2700000" algn="tl">
                  <a:srgbClr val="000000">
                    <a:alpha val="43137"/>
                  </a:srgbClr>
                </a:outerShdw>
              </a:effectLst>
            </a:endParaRPr>
          </a:p>
          <a:p>
            <a:pPr>
              <a:buFont typeface="Wingdings" pitchFamily="2" charset="2"/>
              <a:buChar char="q"/>
            </a:pPr>
            <a:r>
              <a:rPr lang="en-US" dirty="0" smtClean="0"/>
              <a:t>bilateral </a:t>
            </a:r>
            <a:r>
              <a:rPr lang="en-US" dirty="0"/>
              <a:t>deep vein thromboses are </a:t>
            </a:r>
            <a:r>
              <a:rPr lang="en-US" b="1" i="1" dirty="0" smtClean="0">
                <a:solidFill>
                  <a:schemeClr val="accent6">
                    <a:lumMod val="75000"/>
                  </a:schemeClr>
                </a:solidFill>
                <a:effectLst>
                  <a:outerShdw blurRad="38100" dist="38100" dir="2700000" algn="tl">
                    <a:srgbClr val="000000">
                      <a:alpha val="43137"/>
                    </a:srgbClr>
                  </a:outerShdw>
                </a:effectLst>
              </a:rPr>
              <a:t>common (30 %). </a:t>
            </a:r>
            <a:r>
              <a:rPr lang="en-US" dirty="0" smtClean="0"/>
              <a:t>When </a:t>
            </a:r>
            <a:r>
              <a:rPr lang="en-US" dirty="0"/>
              <a:t>the swelling is bilateral, deep vein thromboses </a:t>
            </a:r>
            <a:r>
              <a:rPr lang="en-US" i="1" dirty="0">
                <a:effectLst>
                  <a:outerShdw blurRad="38100" dist="38100" dir="2700000" algn="tl">
                    <a:srgbClr val="000000">
                      <a:alpha val="43137"/>
                    </a:srgbClr>
                  </a:outerShdw>
                </a:effectLst>
              </a:rPr>
              <a:t>must be differentiated from other causes of systemic </a:t>
            </a:r>
            <a:r>
              <a:rPr lang="en-US" i="1" dirty="0" err="1">
                <a:effectLst>
                  <a:outerShdw blurRad="38100" dist="38100" dir="2700000" algn="tl">
                    <a:srgbClr val="000000">
                      <a:alpha val="43137"/>
                    </a:srgbClr>
                  </a:outerShdw>
                </a:effectLst>
              </a:rPr>
              <a:t>oedema</a:t>
            </a:r>
            <a:r>
              <a:rPr lang="en-US" i="1" dirty="0">
                <a:effectLst>
                  <a:outerShdw blurRad="38100" dist="38100" dir="2700000" algn="tl">
                    <a:srgbClr val="000000">
                      <a:alpha val="43137"/>
                    </a:srgbClr>
                  </a:outerShdw>
                </a:effectLst>
              </a:rPr>
              <a:t>, such as </a:t>
            </a:r>
            <a:r>
              <a:rPr lang="en-US" i="1" dirty="0" err="1">
                <a:effectLst>
                  <a:outerShdw blurRad="38100" dist="38100" dir="2700000" algn="tl">
                    <a:srgbClr val="000000">
                      <a:alpha val="43137"/>
                    </a:srgbClr>
                  </a:outerShdw>
                </a:effectLst>
              </a:rPr>
              <a:t>hypoproteinaemia</a:t>
            </a:r>
            <a:r>
              <a:rPr lang="en-US" i="1" dirty="0">
                <a:effectLst>
                  <a:outerShdw blurRad="38100" dist="38100" dir="2700000" algn="tl">
                    <a:srgbClr val="000000">
                      <a:alpha val="43137"/>
                    </a:srgbClr>
                  </a:outerShdw>
                </a:effectLst>
              </a:rPr>
              <a:t>, renal failure and heart failure.</a:t>
            </a:r>
          </a:p>
          <a:p>
            <a:pPr algn="l" rtl="0">
              <a:buNone/>
            </a:pPr>
            <a:endParaRPr lang="en-US" i="1" dirty="0">
              <a:effectLst>
                <a:outerShdw blurRad="38100" dist="38100" dir="2700000" algn="tl">
                  <a:srgbClr val="000000">
                    <a:alpha val="43137"/>
                  </a:srgbClr>
                </a:outerShdw>
              </a:effectLst>
            </a:endParaRPr>
          </a:p>
          <a:p>
            <a:pPr algn="l" rtl="0">
              <a:buFont typeface="Wingdings" pitchFamily="2" charset="2"/>
              <a:buChar char="q"/>
            </a:pPr>
            <a:r>
              <a:rPr lang="en-US" b="1" i="1" dirty="0">
                <a:solidFill>
                  <a:schemeClr val="accent6">
                    <a:lumMod val="75000"/>
                  </a:schemeClr>
                </a:solidFill>
                <a:effectLst>
                  <a:outerShdw blurRad="38100" dist="38100" dir="2700000" algn="tl">
                    <a:srgbClr val="000000">
                      <a:alpha val="43137"/>
                    </a:srgbClr>
                  </a:outerShdw>
                </a:effectLst>
              </a:rPr>
              <a:t>Some </a:t>
            </a:r>
            <a:r>
              <a:rPr lang="en-US" b="1" i="1" dirty="0" smtClean="0">
                <a:solidFill>
                  <a:schemeClr val="accent6">
                    <a:lumMod val="75000"/>
                  </a:schemeClr>
                </a:solidFill>
                <a:effectLst>
                  <a:outerShdw blurRad="38100" dist="38100" dir="2700000" algn="tl">
                    <a:srgbClr val="000000">
                      <a:alpha val="43137"/>
                    </a:srgbClr>
                  </a:outerShdw>
                </a:effectLst>
              </a:rPr>
              <a:t>patients </a:t>
            </a:r>
            <a:r>
              <a:rPr lang="en-US" b="1" i="1" u="sng" dirty="0" smtClean="0">
                <a:solidFill>
                  <a:schemeClr val="accent6">
                    <a:lumMod val="75000"/>
                  </a:schemeClr>
                </a:solidFill>
                <a:effectLst>
                  <a:outerShdw blurRad="38100" dist="38100" dir="2700000" algn="tl">
                    <a:srgbClr val="000000">
                      <a:alpha val="43137"/>
                    </a:srgbClr>
                  </a:outerShdw>
                </a:effectLst>
              </a:rPr>
              <a:t>may </a:t>
            </a:r>
            <a:r>
              <a:rPr lang="en-US" b="1" i="1" u="sng" dirty="0">
                <a:solidFill>
                  <a:schemeClr val="accent6">
                    <a:lumMod val="75000"/>
                  </a:schemeClr>
                </a:solidFill>
                <a:effectLst>
                  <a:outerShdw blurRad="38100" dist="38100" dir="2700000" algn="tl">
                    <a:srgbClr val="000000">
                      <a:alpha val="43137"/>
                    </a:srgbClr>
                  </a:outerShdw>
                </a:effectLst>
              </a:rPr>
              <a:t>have no symptoms of thrombosis</a:t>
            </a:r>
            <a:r>
              <a:rPr lang="en-US" b="1" i="1" dirty="0">
                <a:solidFill>
                  <a:schemeClr val="accent6">
                    <a:lumMod val="75000"/>
                  </a:schemeClr>
                </a:solidFill>
                <a:effectLst>
                  <a:outerShdw blurRad="38100" dist="38100" dir="2700000" algn="tl">
                    <a:srgbClr val="000000">
                      <a:alpha val="43137"/>
                    </a:srgbClr>
                  </a:outerShdw>
                </a:effectLst>
              </a:rPr>
              <a:t> and may first present with signs of a pulmonary embolism</a:t>
            </a:r>
            <a:r>
              <a:rPr lang="en-US" dirty="0"/>
              <a:t>, e.g. </a:t>
            </a:r>
            <a:r>
              <a:rPr lang="en-US" dirty="0" err="1"/>
              <a:t>pleuritic</a:t>
            </a:r>
            <a:r>
              <a:rPr lang="en-US" dirty="0"/>
              <a:t> chest pain, </a:t>
            </a:r>
            <a:r>
              <a:rPr lang="en-US" dirty="0" err="1"/>
              <a:t>haemoptysis</a:t>
            </a:r>
            <a:r>
              <a:rPr lang="en-US" dirty="0"/>
              <a:t> and shortness of breath. Patients may also develop shortness of breath from </a:t>
            </a:r>
            <a:r>
              <a:rPr lang="en-US" i="1" dirty="0"/>
              <a:t>chronic pulmonary hypertension</a:t>
            </a:r>
            <a:r>
              <a:rPr lang="en-US" dirty="0"/>
              <a:t>.</a:t>
            </a:r>
          </a:p>
          <a:p>
            <a:pPr algn="l" rtl="0">
              <a:buNone/>
            </a:pPr>
            <a:endParaRPr lang="en-US" dirty="0"/>
          </a:p>
          <a:p>
            <a:pPr algn="l" rtl="0">
              <a:buFont typeface="Wingdings" pitchFamily="2" charset="2"/>
              <a:buChar char="q"/>
            </a:pPr>
            <a:r>
              <a:rPr lang="en-US" dirty="0"/>
              <a:t>Sometimes the leg appears </a:t>
            </a:r>
            <a:r>
              <a:rPr lang="en-US" dirty="0" err="1"/>
              <a:t>cellulitic</a:t>
            </a:r>
            <a:r>
              <a:rPr lang="en-US" dirty="0"/>
              <a:t> and, very occasionally, it may be white or cyanosed: </a:t>
            </a:r>
            <a:r>
              <a:rPr lang="en-US" dirty="0" err="1">
                <a:solidFill>
                  <a:srgbClr val="FF0000"/>
                </a:solidFill>
              </a:rPr>
              <a:t>phlegmasia</a:t>
            </a:r>
            <a:r>
              <a:rPr lang="en-US" dirty="0">
                <a:solidFill>
                  <a:srgbClr val="FF0000"/>
                </a:solidFill>
              </a:rPr>
              <a:t> alba </a:t>
            </a:r>
            <a:r>
              <a:rPr lang="en-US" dirty="0" err="1">
                <a:solidFill>
                  <a:srgbClr val="FF0000"/>
                </a:solidFill>
              </a:rPr>
              <a:t>dolens</a:t>
            </a:r>
            <a:r>
              <a:rPr lang="en-US" dirty="0"/>
              <a:t> and </a:t>
            </a:r>
            <a:r>
              <a:rPr lang="en-US" dirty="0" err="1">
                <a:solidFill>
                  <a:srgbClr val="FF0000"/>
                </a:solidFill>
              </a:rPr>
              <a:t>phlegmasia</a:t>
            </a:r>
            <a:r>
              <a:rPr lang="en-US" dirty="0">
                <a:solidFill>
                  <a:srgbClr val="FF0000"/>
                </a:solidFill>
              </a:rPr>
              <a:t> </a:t>
            </a:r>
            <a:r>
              <a:rPr lang="en-US" dirty="0" err="1">
                <a:solidFill>
                  <a:srgbClr val="FF0000"/>
                </a:solidFill>
              </a:rPr>
              <a:t>cerulia</a:t>
            </a:r>
            <a:r>
              <a:rPr lang="en-US" dirty="0">
                <a:solidFill>
                  <a:srgbClr val="FF0000"/>
                </a:solidFill>
              </a:rPr>
              <a:t> </a:t>
            </a:r>
            <a:r>
              <a:rPr lang="en-US" dirty="0" err="1">
                <a:solidFill>
                  <a:srgbClr val="FF0000"/>
                </a:solidFill>
              </a:rPr>
              <a:t>dolens</a:t>
            </a:r>
            <a:r>
              <a:rPr lang="en-US" dirty="0"/>
              <a:t> . </a:t>
            </a:r>
          </a:p>
          <a:p>
            <a:pPr algn="l" rtl="0">
              <a:buNone/>
            </a:pPr>
            <a:endParaRPr lang="en-US" dirty="0"/>
          </a:p>
          <a:p>
            <a:pPr algn="l" rtl="0">
              <a:buFont typeface="Wingdings" pitchFamily="2" charset="2"/>
              <a:buChar char="q"/>
            </a:pPr>
            <a:r>
              <a:rPr lang="en-US" b="1" dirty="0">
                <a:solidFill>
                  <a:schemeClr val="accent6">
                    <a:lumMod val="75000"/>
                  </a:schemeClr>
                </a:solidFill>
                <a:effectLst>
                  <a:outerShdw blurRad="38100" dist="38100" dir="2700000" algn="tl">
                    <a:srgbClr val="000000">
                      <a:alpha val="43137"/>
                    </a:srgbClr>
                  </a:outerShdw>
                </a:effectLst>
              </a:rPr>
              <a:t>Patients who present with venous gangrene often have an underlying neoplasm.</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4.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8775</TotalTime>
  <Words>4392</Words>
  <Application>Microsoft Office PowerPoint</Application>
  <PresentationFormat>On-screen Show (4:3)</PresentationFormat>
  <Paragraphs>458</Paragraphs>
  <Slides>81</Slides>
  <Notes>15</Notes>
  <HiddenSlides>0</HiddenSlides>
  <MMClips>0</MMClips>
  <ScaleCrop>false</ScaleCrop>
  <HeadingPairs>
    <vt:vector size="4" baseType="variant">
      <vt:variant>
        <vt:lpstr>Theme</vt:lpstr>
      </vt:variant>
      <vt:variant>
        <vt:i4>3</vt:i4>
      </vt:variant>
      <vt:variant>
        <vt:lpstr>Slide Titles</vt:lpstr>
      </vt:variant>
      <vt:variant>
        <vt:i4>81</vt:i4>
      </vt:variant>
    </vt:vector>
  </HeadingPairs>
  <TitlesOfParts>
    <vt:vector size="84" baseType="lpstr">
      <vt:lpstr>NewsPrint</vt:lpstr>
      <vt:lpstr>Office Theme</vt:lpstr>
      <vt:lpstr>1_Office Theme</vt:lpstr>
      <vt:lpstr>Acute vascular disorders</vt:lpstr>
      <vt:lpstr>VENOUS THROMBOSIS</vt:lpstr>
      <vt:lpstr>Leg veins Anatomy review</vt:lpstr>
      <vt:lpstr>Etiology</vt:lpstr>
      <vt:lpstr>Risk factors</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DDx</vt:lpstr>
      <vt:lpstr>PowerPoint Presentation</vt:lpstr>
      <vt:lpstr>PowerPoint Presentation</vt:lpstr>
      <vt:lpstr>PowerPoint Presentation</vt:lpstr>
      <vt:lpstr>PowerPoint Presentation</vt:lpstr>
      <vt:lpstr>PowerPoint Presentation</vt:lpstr>
      <vt:lpstr>PowerPoint Presentation</vt:lpstr>
      <vt:lpstr>Treatment of a DVT</vt:lpstr>
      <vt:lpstr>PowerPoint Presentation</vt:lpstr>
      <vt:lpstr>PowerPoint Presentation</vt:lpstr>
      <vt:lpstr>Prophylaxis</vt:lpstr>
      <vt:lpstr>PowerPoint Presentation</vt:lpstr>
      <vt:lpstr>PowerPoint Presentation</vt:lpstr>
      <vt:lpstr>PowerPoint Presentation</vt:lpstr>
      <vt:lpstr>Aortic Aneurysm </vt:lpstr>
      <vt:lpstr> Definition </vt:lpstr>
      <vt:lpstr>Classification </vt:lpstr>
      <vt:lpstr>PowerPoint Presentation</vt:lpstr>
      <vt:lpstr>Abdominal Aortic Aneurysm</vt:lpstr>
      <vt:lpstr>Crawford’s Classification </vt:lpstr>
      <vt:lpstr>Risk factors:</vt:lpstr>
      <vt:lpstr>PowerPoint Presentation</vt:lpstr>
      <vt:lpstr>Clinical Manifestation </vt:lpstr>
      <vt:lpstr>Clinical Manifestation</vt:lpstr>
      <vt:lpstr>Blue-toe syndrome</vt:lpstr>
      <vt:lpstr>PowerPoint Presentation</vt:lpstr>
      <vt:lpstr>Diagnosis :</vt:lpstr>
      <vt:lpstr>PowerPoint Presentation</vt:lpstr>
      <vt:lpstr>INVESTIGATIONS:</vt:lpstr>
      <vt:lpstr>PowerPoint Presentation</vt:lpstr>
      <vt:lpstr>PowerPoint Presentation</vt:lpstr>
      <vt:lpstr>AAA Management : </vt:lpstr>
      <vt:lpstr>Watchful waiting</vt:lpstr>
      <vt:lpstr>Medical Management of AAA</vt:lpstr>
      <vt:lpstr>Open surgical procedure</vt:lpstr>
      <vt:lpstr>PowerPoint Presentation</vt:lpstr>
      <vt:lpstr>Endoluminal procedure (Endovascular stent graft)</vt:lpstr>
      <vt:lpstr>Postoperative complications </vt:lpstr>
      <vt:lpstr>PowerPoint Presentation</vt:lpstr>
      <vt:lpstr>Ruptured Aortic aneurysm</vt:lpstr>
      <vt:lpstr>PowerPoint Presentation</vt:lpstr>
      <vt:lpstr> Risk of Rupture :</vt:lpstr>
      <vt:lpstr>PowerPoint Presentation</vt:lpstr>
      <vt:lpstr>PowerPoint Presentation</vt:lpstr>
      <vt:lpstr>PowerPoint Presentation</vt:lpstr>
      <vt:lpstr>PowerPoint Presentation</vt:lpstr>
      <vt:lpstr>Aortic Dissection</vt:lpstr>
      <vt:lpstr>PowerPoint Presentation</vt:lpstr>
      <vt:lpstr>PowerPoint Presentation</vt:lpstr>
      <vt:lpstr>EPIDEMIOLOGY</vt:lpstr>
      <vt:lpstr>Etiology</vt:lpstr>
      <vt:lpstr>Clinical features</vt:lpstr>
      <vt:lpstr>PowerPoint Presentation</vt:lpstr>
      <vt:lpstr>PowerPoint Presentation</vt:lpstr>
      <vt:lpstr>Classification</vt:lpstr>
      <vt:lpstr>PowerPoint Presentation</vt:lpstr>
      <vt:lpstr>Diagnosis</vt:lpstr>
      <vt:lpstr>PowerPoint Presentation</vt:lpstr>
      <vt:lpstr>PowerPoint Presentation</vt:lpstr>
      <vt:lpstr>PowerPoint Presentation</vt:lpstr>
      <vt:lpstr>management</vt:lpstr>
      <vt:lpstr>PowerPoint Presentation</vt:lpstr>
      <vt:lpstr>Management according to the type</vt:lpstr>
      <vt:lpstr>PowerPoint Presentation</vt:lpstr>
      <vt:lpstr>PowerPoint Presentation</vt:lpstr>
      <vt:lpstr>Surgical outcome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DELL</dc:creator>
  <cp:lastModifiedBy>lenovo e550</cp:lastModifiedBy>
  <cp:revision>83</cp:revision>
  <dcterms:created xsi:type="dcterms:W3CDTF">2017-09-16T10:05:00Z</dcterms:created>
  <dcterms:modified xsi:type="dcterms:W3CDTF">2021-02-18T19:17:26Z</dcterms:modified>
</cp:coreProperties>
</file>