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1pPr>
    <a:lvl2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2pPr>
    <a:lvl3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3pPr>
    <a:lvl4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4pPr>
    <a:lvl5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5pPr>
    <a:lvl6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6pPr>
    <a:lvl7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7pPr>
    <a:lvl8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8pPr>
    <a:lvl9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xfrm>
            <a:off x="1143000" y="685800"/>
            <a:ext cx="4572000" cy="3429000"/>
          </a:xfrm>
          <a:prstGeom prst="rect">
            <a:avLst/>
          </a:prstGeom>
        </p:spPr>
        <p:txBody>
          <a:bodyPr/>
          <a:lstStyle/>
          <a:p>
            <a:endParaRPr/>
          </a:p>
        </p:txBody>
      </p:sp>
      <p:sp>
        <p:nvSpPr>
          <p:cNvPr id="156" name="Shape 1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73100" y="3835400"/>
            <a:ext cx="11658600" cy="3886200"/>
          </a:xfrm>
          <a:prstGeom prst="rect">
            <a:avLst/>
          </a:prstGeom>
        </p:spPr>
        <p:txBody>
          <a:bodyPr/>
          <a:lstStyle>
            <a:lvl1pPr>
              <a:defRPr sz="10400" spc="208">
                <a:solidFill>
                  <a:srgbClr val="FFFFFF"/>
                </a:solidFill>
              </a:defRPr>
            </a:lvl1pPr>
          </a:lstStyle>
          <a:p>
            <a:r>
              <a:t>Title Text</a:t>
            </a:r>
          </a:p>
        </p:txBody>
      </p:sp>
      <p:sp>
        <p:nvSpPr>
          <p:cNvPr id="12" name="Body Level One…"/>
          <p:cNvSpPr txBox="1">
            <a:spLocks noGrp="1"/>
          </p:cNvSpPr>
          <p:nvPr>
            <p:ph type="body" sz="quarter" idx="1"/>
          </p:nvPr>
        </p:nvSpPr>
        <p:spPr>
          <a:xfrm>
            <a:off x="673100" y="2070100"/>
            <a:ext cx="11658600" cy="1778000"/>
          </a:xfrm>
          <a:prstGeom prst="rect">
            <a:avLst/>
          </a:prstGeom>
        </p:spPr>
        <p:txBody>
          <a:bodyPr anchor="b"/>
          <a:lstStyle>
            <a:lvl1pPr marL="0" indent="0" algn="ctr">
              <a:spcBef>
                <a:spcPts val="0"/>
              </a:spcBef>
              <a:buSzTx/>
              <a:buNone/>
              <a:defRPr sz="5400" cap="all" spc="215">
                <a:solidFill>
                  <a:srgbClr val="FFFFFF"/>
                </a:solidFill>
                <a:latin typeface="+mn-lt"/>
                <a:ea typeface="+mn-ea"/>
                <a:cs typeface="+mn-cs"/>
                <a:sym typeface="Futura"/>
              </a:defRPr>
            </a:lvl1pPr>
            <a:lvl2pPr marL="0" indent="0" algn="ctr">
              <a:spcBef>
                <a:spcPts val="0"/>
              </a:spcBef>
              <a:buSzTx/>
              <a:buNone/>
              <a:defRPr sz="5400" cap="all" spc="215">
                <a:solidFill>
                  <a:srgbClr val="FFFFFF"/>
                </a:solidFill>
                <a:latin typeface="+mn-lt"/>
                <a:ea typeface="+mn-ea"/>
                <a:cs typeface="+mn-cs"/>
                <a:sym typeface="Futura"/>
              </a:defRPr>
            </a:lvl2pPr>
            <a:lvl3pPr marL="0" indent="0" algn="ctr">
              <a:spcBef>
                <a:spcPts val="0"/>
              </a:spcBef>
              <a:buSzTx/>
              <a:buNone/>
              <a:defRPr sz="5400" cap="all" spc="215">
                <a:solidFill>
                  <a:srgbClr val="FFFFFF"/>
                </a:solidFill>
                <a:latin typeface="+mn-lt"/>
                <a:ea typeface="+mn-ea"/>
                <a:cs typeface="+mn-cs"/>
                <a:sym typeface="Futura"/>
              </a:defRPr>
            </a:lvl3pPr>
            <a:lvl4pPr marL="0" indent="0" algn="ctr">
              <a:spcBef>
                <a:spcPts val="0"/>
              </a:spcBef>
              <a:buSzTx/>
              <a:buNone/>
              <a:defRPr sz="5400" cap="all" spc="215">
                <a:solidFill>
                  <a:srgbClr val="FFFFFF"/>
                </a:solidFill>
                <a:latin typeface="+mn-lt"/>
                <a:ea typeface="+mn-ea"/>
                <a:cs typeface="+mn-cs"/>
                <a:sym typeface="Futura"/>
              </a:defRPr>
            </a:lvl4pPr>
            <a:lvl5pPr marL="0" indent="0" algn="ctr">
              <a:spcBef>
                <a:spcPts val="0"/>
              </a:spcBef>
              <a:buSzTx/>
              <a:buNone/>
              <a:defRPr sz="5400" cap="all" spc="215">
                <a:solidFill>
                  <a:srgbClr val="FFFFFF"/>
                </a:solidFill>
                <a:latin typeface="+mn-lt"/>
                <a:ea typeface="+mn-ea"/>
                <a:cs typeface="+mn-cs"/>
                <a:sym typeface="Futura"/>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96" name="Body Level One…"/>
          <p:cNvSpPr txBox="1">
            <a:spLocks noGrp="1"/>
          </p:cNvSpPr>
          <p:nvPr>
            <p:ph type="body" idx="1"/>
          </p:nvPr>
        </p:nvSpPr>
        <p:spPr>
          <a:xfrm>
            <a:off x="673100" y="1320800"/>
            <a:ext cx="11658600" cy="7467600"/>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xfrm>
            <a:off x="6338817" y="9235547"/>
            <a:ext cx="327168" cy="3376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4" name="Image"/>
          <p:cNvSpPr>
            <a:spLocks noGrp="1"/>
          </p:cNvSpPr>
          <p:nvPr>
            <p:ph type="pic" sz="half" idx="13"/>
          </p:nvPr>
        </p:nvSpPr>
        <p:spPr>
          <a:xfrm>
            <a:off x="6172200" y="4787900"/>
            <a:ext cx="6375400" cy="4145675"/>
          </a:xfrm>
          <a:prstGeom prst="rect">
            <a:avLst/>
          </a:prstGeom>
          <a:effectLst>
            <a:outerShdw blurRad="127000" dist="76200" dir="2700000" rotWithShape="0">
              <a:srgbClr val="000000">
                <a:alpha val="75000"/>
              </a:srgbClr>
            </a:outerShdw>
          </a:effectLst>
        </p:spPr>
        <p:txBody>
          <a:bodyPr lIns="91439" tIns="45719" rIns="91439" bIns="45719">
            <a:noAutofit/>
          </a:bodyPr>
          <a:lstStyle/>
          <a:p>
            <a:endParaRPr/>
          </a:p>
        </p:txBody>
      </p:sp>
      <p:sp>
        <p:nvSpPr>
          <p:cNvPr id="105" name="Image"/>
          <p:cNvSpPr>
            <a:spLocks noGrp="1"/>
          </p:cNvSpPr>
          <p:nvPr>
            <p:ph type="pic" sz="quarter" idx="14"/>
          </p:nvPr>
        </p:nvSpPr>
        <p:spPr>
          <a:xfrm>
            <a:off x="6333919" y="1079498"/>
            <a:ext cx="5918201" cy="3429001"/>
          </a:xfrm>
          <a:prstGeom prst="rect">
            <a:avLst/>
          </a:prstGeom>
          <a:effectLst>
            <a:outerShdw blurRad="127000" dist="76200" dir="2700000" rotWithShape="0">
              <a:srgbClr val="000000">
                <a:alpha val="75000"/>
              </a:srgbClr>
            </a:outerShdw>
          </a:effectLst>
        </p:spPr>
        <p:txBody>
          <a:bodyPr lIns="91439" tIns="45719" rIns="91439" bIns="45719">
            <a:noAutofit/>
          </a:bodyPr>
          <a:lstStyle/>
          <a:p>
            <a:endParaRPr/>
          </a:p>
        </p:txBody>
      </p:sp>
      <p:sp>
        <p:nvSpPr>
          <p:cNvPr id="106" name="Image"/>
          <p:cNvSpPr>
            <a:spLocks noGrp="1"/>
          </p:cNvSpPr>
          <p:nvPr>
            <p:ph type="pic" idx="15"/>
          </p:nvPr>
        </p:nvSpPr>
        <p:spPr>
          <a:xfrm>
            <a:off x="-321934" y="1080867"/>
            <a:ext cx="7686496" cy="7807542"/>
          </a:xfrm>
          <a:prstGeom prst="rect">
            <a:avLst/>
          </a:prstGeom>
          <a:effectLst>
            <a:outerShdw blurRad="127000" dist="76200" dir="2700000" rotWithShape="0">
              <a:srgbClr val="000000">
                <a:alpha val="75000"/>
              </a:srgbClr>
            </a:outerShdw>
          </a:effectLst>
        </p:spPr>
        <p:txBody>
          <a:bodyPr lIns="91439" tIns="45719" rIns="91439" bIns="45719">
            <a:noAutofit/>
          </a:bodyPr>
          <a:lstStyle/>
          <a:p>
            <a:endParaRPr/>
          </a:p>
        </p:txBody>
      </p:sp>
      <p:sp>
        <p:nvSpPr>
          <p:cNvPr id="107" name="Slide Number"/>
          <p:cNvSpPr txBox="1">
            <a:spLocks noGrp="1"/>
          </p:cNvSpPr>
          <p:nvPr>
            <p:ph type="sldNum" sz="quarter" idx="2"/>
          </p:nvPr>
        </p:nvSpPr>
        <p:spPr>
          <a:xfrm>
            <a:off x="6338817" y="9235547"/>
            <a:ext cx="327168" cy="3376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2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 name="Image"/>
          <p:cNvSpPr>
            <a:spLocks noGrp="1"/>
          </p:cNvSpPr>
          <p:nvPr>
            <p:ph type="pic" idx="13"/>
          </p:nvPr>
        </p:nvSpPr>
        <p:spPr>
          <a:xfrm>
            <a:off x="5556601" y="1079500"/>
            <a:ext cx="7701342" cy="7785100"/>
          </a:xfrm>
          <a:prstGeom prst="rect">
            <a:avLst/>
          </a:prstGeom>
          <a:effectLst>
            <a:outerShdw blurRad="127000" dist="76200" dir="2700000" rotWithShape="0">
              <a:srgbClr val="000000">
                <a:alpha val="75000"/>
              </a:srgbClr>
            </a:outerShdw>
          </a:effectLst>
        </p:spPr>
        <p:txBody>
          <a:bodyPr lIns="91439" tIns="45719" rIns="91439" bIns="45719">
            <a:noAutofit/>
          </a:bodyPr>
          <a:lstStyle/>
          <a:p>
            <a:endParaRPr/>
          </a:p>
        </p:txBody>
      </p:sp>
      <p:sp>
        <p:nvSpPr>
          <p:cNvPr id="115" name="Image"/>
          <p:cNvSpPr>
            <a:spLocks noGrp="1"/>
          </p:cNvSpPr>
          <p:nvPr>
            <p:ph type="pic" idx="14"/>
          </p:nvPr>
        </p:nvSpPr>
        <p:spPr>
          <a:xfrm>
            <a:off x="299347" y="1003300"/>
            <a:ext cx="7793714" cy="7899400"/>
          </a:xfrm>
          <a:prstGeom prst="rect">
            <a:avLst/>
          </a:prstGeom>
          <a:effectLst>
            <a:outerShdw blurRad="127000" dist="76200" dir="2700000" rotWithShape="0">
              <a:srgbClr val="000000">
                <a:alpha val="75000"/>
              </a:srgbClr>
            </a:outerShdw>
          </a:effectLst>
        </p:spPr>
        <p:txBody>
          <a:bodyPr lIns="91439" tIns="45719" rIns="91439" bIns="45719">
            <a:noAutofit/>
          </a:bodyPr>
          <a:lstStyle/>
          <a:p>
            <a:endParaRPr/>
          </a:p>
        </p:txBody>
      </p:sp>
      <p:sp>
        <p:nvSpPr>
          <p:cNvPr id="116" name="Slide Number"/>
          <p:cNvSpPr txBox="1">
            <a:spLocks noGrp="1"/>
          </p:cNvSpPr>
          <p:nvPr>
            <p:ph type="sldNum" sz="quarter" idx="2"/>
          </p:nvPr>
        </p:nvSpPr>
        <p:spPr>
          <a:xfrm>
            <a:off x="6335522" y="9235547"/>
            <a:ext cx="327168" cy="3376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3" name="— Johnny Appleseed"/>
          <p:cNvSpPr txBox="1">
            <a:spLocks noGrp="1"/>
          </p:cNvSpPr>
          <p:nvPr>
            <p:ph type="body" sz="quarter" idx="13"/>
          </p:nvPr>
        </p:nvSpPr>
        <p:spPr>
          <a:xfrm>
            <a:off x="673100" y="6483350"/>
            <a:ext cx="11658600" cy="558800"/>
          </a:xfrm>
          <a:prstGeom prst="rect">
            <a:avLst/>
          </a:prstGeom>
        </p:spPr>
        <p:txBody>
          <a:bodyPr anchor="ctr">
            <a:spAutoFit/>
          </a:bodyPr>
          <a:lstStyle>
            <a:lvl1pPr marL="0" indent="0" algn="ctr">
              <a:spcBef>
                <a:spcPts val="0"/>
              </a:spcBef>
              <a:buClrTx/>
              <a:buSzTx/>
              <a:buNone/>
              <a:defRPr sz="2600" i="1" spc="52">
                <a:solidFill>
                  <a:schemeClr val="accent5">
                    <a:satOff val="-10854"/>
                    <a:lumOff val="-10463"/>
                  </a:schemeClr>
                </a:solidFill>
              </a:defRPr>
            </a:lvl1pPr>
          </a:lstStyle>
          <a:p>
            <a:r>
              <a:t>— Johnny Appleseed</a:t>
            </a:r>
          </a:p>
        </p:txBody>
      </p:sp>
      <p:sp>
        <p:nvSpPr>
          <p:cNvPr id="124" name="Type a quote here."/>
          <p:cNvSpPr txBox="1">
            <a:spLocks noGrp="1"/>
          </p:cNvSpPr>
          <p:nvPr>
            <p:ph type="body" sz="quarter" idx="14"/>
          </p:nvPr>
        </p:nvSpPr>
        <p:spPr>
          <a:xfrm>
            <a:off x="673100" y="5317839"/>
            <a:ext cx="11658600" cy="1057561"/>
          </a:xfrm>
          <a:prstGeom prst="rect">
            <a:avLst/>
          </a:prstGeom>
        </p:spPr>
        <p:txBody>
          <a:bodyPr anchor="b">
            <a:spAutoFit/>
          </a:bodyPr>
          <a:lstStyle>
            <a:lvl1pPr marL="0" indent="0" algn="ctr">
              <a:spcBef>
                <a:spcPts val="0"/>
              </a:spcBef>
              <a:buClrTx/>
              <a:buSzTx/>
              <a:buNone/>
              <a:defRPr sz="5800" cap="all" spc="464">
                <a:latin typeface="+mn-lt"/>
                <a:ea typeface="+mn-ea"/>
                <a:cs typeface="+mn-cs"/>
                <a:sym typeface="Futura"/>
              </a:defRPr>
            </a:lvl1pPr>
          </a:lstStyle>
          <a:p>
            <a:pPr defTabSz="914400"/>
            <a:r>
              <a:t>Type a quote here.</a:t>
            </a:r>
          </a:p>
        </p:txBody>
      </p:sp>
      <p:sp>
        <p:nvSpPr>
          <p:cNvPr id="125" name="”"/>
          <p:cNvSpPr txBox="1">
            <a:spLocks noGrp="1"/>
          </p:cNvSpPr>
          <p:nvPr>
            <p:ph type="body" sz="quarter" idx="15"/>
          </p:nvPr>
        </p:nvSpPr>
        <p:spPr>
          <a:xfrm>
            <a:off x="6113659" y="7061200"/>
            <a:ext cx="779541" cy="1409700"/>
          </a:xfrm>
          <a:prstGeom prst="rect">
            <a:avLst/>
          </a:prstGeom>
        </p:spPr>
        <p:txBody>
          <a:bodyPr wrap="none">
            <a:spAutoFit/>
          </a:bodyPr>
          <a:lstStyle>
            <a:lvl1pPr marL="0" indent="0" algn="ctr" defTabSz="647700">
              <a:spcBef>
                <a:spcPts val="0"/>
              </a:spcBef>
              <a:buClrTx/>
              <a:buSzTx/>
              <a:buNone/>
              <a:defRPr sz="9000" spc="180">
                <a:latin typeface="Baskerville SemiBold"/>
                <a:ea typeface="Baskerville SemiBold"/>
                <a:cs typeface="Baskerville SemiBold"/>
                <a:sym typeface="Baskerville SemiBold"/>
              </a:defRPr>
            </a:lvl1pPr>
          </a:lstStyle>
          <a:p>
            <a:r>
              <a:t>”</a:t>
            </a:r>
          </a:p>
        </p:txBody>
      </p:sp>
      <p:sp>
        <p:nvSpPr>
          <p:cNvPr id="126" name="“"/>
          <p:cNvSpPr txBox="1">
            <a:spLocks noGrp="1"/>
          </p:cNvSpPr>
          <p:nvPr>
            <p:ph type="body" sz="quarter" idx="16"/>
          </p:nvPr>
        </p:nvSpPr>
        <p:spPr>
          <a:xfrm>
            <a:off x="6113659" y="2565400"/>
            <a:ext cx="779541" cy="1409700"/>
          </a:xfrm>
          <a:prstGeom prst="rect">
            <a:avLst/>
          </a:prstGeom>
        </p:spPr>
        <p:txBody>
          <a:bodyPr wrap="none">
            <a:spAutoFit/>
          </a:bodyPr>
          <a:lstStyle>
            <a:lvl1pPr marL="0" indent="0" algn="ctr" defTabSz="647700">
              <a:spcBef>
                <a:spcPts val="0"/>
              </a:spcBef>
              <a:buClrTx/>
              <a:buSzTx/>
              <a:buNone/>
              <a:defRPr sz="9000" spc="180">
                <a:latin typeface="Baskerville SemiBold"/>
                <a:ea typeface="Baskerville SemiBold"/>
                <a:cs typeface="Baskerville SemiBold"/>
                <a:sym typeface="Baskerville SemiBold"/>
              </a:defRPr>
            </a:lvl1pPr>
          </a:lstStyle>
          <a:p>
            <a:r>
              <a:t>“</a:t>
            </a:r>
          </a:p>
        </p:txBody>
      </p:sp>
      <p:sp>
        <p:nvSpPr>
          <p:cNvPr id="127" name="Slide Number"/>
          <p:cNvSpPr txBox="1">
            <a:spLocks noGrp="1"/>
          </p:cNvSpPr>
          <p:nvPr>
            <p:ph type="sldNum" sz="quarter" idx="2"/>
          </p:nvPr>
        </p:nvSpPr>
        <p:spPr>
          <a:xfrm>
            <a:off x="6338817" y="9235547"/>
            <a:ext cx="327168" cy="3376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13"/>
          </p:nvPr>
        </p:nvSpPr>
        <p:spPr>
          <a:xfrm>
            <a:off x="0" y="0"/>
            <a:ext cx="15312005" cy="9956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6338817" y="9235547"/>
            <a:ext cx="327168" cy="3376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9" name="Slide Number"/>
          <p:cNvSpPr txBox="1">
            <a:spLocks noGrp="1"/>
          </p:cNvSpPr>
          <p:nvPr>
            <p:ph type="sldNum" sz="quarter" idx="2"/>
          </p:nvPr>
        </p:nvSpPr>
        <p:spPr>
          <a:xfrm>
            <a:off x="6338817" y="9235547"/>
            <a:ext cx="327168" cy="3376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idx="13"/>
          </p:nvPr>
        </p:nvSpPr>
        <p:spPr>
          <a:xfrm>
            <a:off x="533400" y="3492500"/>
            <a:ext cx="11938000" cy="7762817"/>
          </a:xfrm>
          <a:prstGeom prst="rect">
            <a:avLst/>
          </a:prstGeom>
          <a:effectLst>
            <a:outerShdw blurRad="127000" dist="76200" dir="2700000" rotWithShape="0">
              <a:srgbClr val="000000">
                <a:alpha val="75000"/>
              </a:srgbClr>
            </a:outerShdw>
          </a:effectLst>
        </p:spPr>
        <p:txBody>
          <a:bodyPr lIns="91439" tIns="45719" rIns="91439" bIns="45719">
            <a:noAutofit/>
          </a:bodyPr>
          <a:lstStyle/>
          <a:p>
            <a:endParaRPr/>
          </a:p>
        </p:txBody>
      </p:sp>
      <p:sp>
        <p:nvSpPr>
          <p:cNvPr id="21" name="Title Text"/>
          <p:cNvSpPr txBox="1">
            <a:spLocks noGrp="1"/>
          </p:cNvSpPr>
          <p:nvPr>
            <p:ph type="title"/>
          </p:nvPr>
        </p:nvSpPr>
        <p:spPr>
          <a:xfrm>
            <a:off x="673100" y="1168400"/>
            <a:ext cx="11658600" cy="1333500"/>
          </a:xfrm>
          <a:prstGeom prst="rect">
            <a:avLst/>
          </a:prstGeom>
        </p:spPr>
        <p:txBody>
          <a:bodyPr/>
          <a:lstStyle>
            <a:lvl1pPr>
              <a:lnSpc>
                <a:spcPct val="80000"/>
              </a:lnSpc>
              <a:defRPr sz="7400" spc="148">
                <a:solidFill>
                  <a:srgbClr val="FFFFFF"/>
                </a:solidFill>
              </a:defRPr>
            </a:lvl1pPr>
          </a:lstStyle>
          <a:p>
            <a:r>
              <a:t>Title Text</a:t>
            </a:r>
          </a:p>
        </p:txBody>
      </p:sp>
      <p:sp>
        <p:nvSpPr>
          <p:cNvPr id="22" name="Body Level One…"/>
          <p:cNvSpPr txBox="1">
            <a:spLocks noGrp="1"/>
          </p:cNvSpPr>
          <p:nvPr>
            <p:ph type="body" sz="quarter" idx="1"/>
          </p:nvPr>
        </p:nvSpPr>
        <p:spPr>
          <a:xfrm>
            <a:off x="673100" y="508000"/>
            <a:ext cx="11658600" cy="673100"/>
          </a:xfrm>
          <a:prstGeom prst="rect">
            <a:avLst/>
          </a:prstGeom>
        </p:spPr>
        <p:txBody>
          <a:bodyPr/>
          <a:lstStyle>
            <a:lvl1pPr marL="0" indent="0" algn="ctr">
              <a:spcBef>
                <a:spcPts val="0"/>
              </a:spcBef>
              <a:buClrTx/>
              <a:buSzTx/>
              <a:buNone/>
              <a:defRPr sz="4000" cap="all" spc="79">
                <a:solidFill>
                  <a:srgbClr val="FFFFFF"/>
                </a:solidFill>
                <a:latin typeface="+mn-lt"/>
                <a:ea typeface="+mn-ea"/>
                <a:cs typeface="+mn-cs"/>
                <a:sym typeface="Futura"/>
              </a:defRPr>
            </a:lvl1pPr>
            <a:lvl2pPr marL="0" indent="0" algn="ctr">
              <a:spcBef>
                <a:spcPts val="0"/>
              </a:spcBef>
              <a:buClrTx/>
              <a:buSzTx/>
              <a:buNone/>
              <a:defRPr sz="4000" cap="all" spc="79">
                <a:solidFill>
                  <a:srgbClr val="FFFFFF"/>
                </a:solidFill>
                <a:latin typeface="+mn-lt"/>
                <a:ea typeface="+mn-ea"/>
                <a:cs typeface="+mn-cs"/>
                <a:sym typeface="Futura"/>
              </a:defRPr>
            </a:lvl2pPr>
            <a:lvl3pPr marL="0" indent="0" algn="ctr">
              <a:spcBef>
                <a:spcPts val="0"/>
              </a:spcBef>
              <a:buClrTx/>
              <a:buSzTx/>
              <a:buNone/>
              <a:defRPr sz="4000" cap="all" spc="79">
                <a:solidFill>
                  <a:srgbClr val="FFFFFF"/>
                </a:solidFill>
                <a:latin typeface="+mn-lt"/>
                <a:ea typeface="+mn-ea"/>
                <a:cs typeface="+mn-cs"/>
                <a:sym typeface="Futura"/>
              </a:defRPr>
            </a:lvl3pPr>
            <a:lvl4pPr marL="0" indent="0" algn="ctr">
              <a:spcBef>
                <a:spcPts val="0"/>
              </a:spcBef>
              <a:buClrTx/>
              <a:buSzTx/>
              <a:buNone/>
              <a:defRPr sz="4000" cap="all" spc="79">
                <a:solidFill>
                  <a:srgbClr val="FFFFFF"/>
                </a:solidFill>
                <a:latin typeface="+mn-lt"/>
                <a:ea typeface="+mn-ea"/>
                <a:cs typeface="+mn-cs"/>
                <a:sym typeface="Futura"/>
              </a:defRPr>
            </a:lvl4pPr>
            <a:lvl5pPr marL="0" indent="0" algn="ctr">
              <a:spcBef>
                <a:spcPts val="0"/>
              </a:spcBef>
              <a:buClrTx/>
              <a:buSzTx/>
              <a:buNone/>
              <a:defRPr sz="4000" cap="all" spc="79">
                <a:solidFill>
                  <a:srgbClr val="FFFFFF"/>
                </a:solidFill>
                <a:latin typeface="+mn-lt"/>
                <a:ea typeface="+mn-ea"/>
                <a:cs typeface="+mn-cs"/>
                <a:sym typeface="Futura"/>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Image"/>
          <p:cNvSpPr>
            <a:spLocks noGrp="1"/>
          </p:cNvSpPr>
          <p:nvPr>
            <p:ph type="pic" idx="13"/>
          </p:nvPr>
        </p:nvSpPr>
        <p:spPr>
          <a:xfrm>
            <a:off x="876300" y="2304347"/>
            <a:ext cx="11239500" cy="7308610"/>
          </a:xfrm>
          <a:prstGeom prst="rect">
            <a:avLst/>
          </a:prstGeom>
          <a:effectLst>
            <a:outerShdw blurRad="127000" dist="76200" dir="2700000" rotWithShape="0">
              <a:srgbClr val="000000">
                <a:alpha val="75000"/>
              </a:srgbClr>
            </a:outerShdw>
          </a:effectLst>
        </p:spPr>
        <p:txBody>
          <a:bodyPr lIns="91439" tIns="45719" rIns="91439" bIns="45719">
            <a:noAutofit/>
          </a:bodyPr>
          <a:lstStyle/>
          <a:p>
            <a:endParaRPr/>
          </a:p>
        </p:txBody>
      </p:sp>
      <p:sp>
        <p:nvSpPr>
          <p:cNvPr id="31" name="Title Text"/>
          <p:cNvSpPr txBox="1">
            <a:spLocks noGrp="1"/>
          </p:cNvSpPr>
          <p:nvPr>
            <p:ph type="title"/>
          </p:nvPr>
        </p:nvSpPr>
        <p:spPr>
          <a:prstGeom prst="rect">
            <a:avLst/>
          </a:prstGeom>
        </p:spPr>
        <p:txBody>
          <a:bodyPr/>
          <a:lstStyle/>
          <a:p>
            <a:r>
              <a:t>Title Text</a:t>
            </a:r>
          </a:p>
        </p:txBody>
      </p:sp>
      <p:sp>
        <p:nvSpPr>
          <p:cNvPr id="32" name="Body Level One…"/>
          <p:cNvSpPr txBox="1">
            <a:spLocks noGrp="1"/>
          </p:cNvSpPr>
          <p:nvPr>
            <p:ph type="body" sz="quarter" idx="1"/>
          </p:nvPr>
        </p:nvSpPr>
        <p:spPr>
          <a:xfrm>
            <a:off x="673100" y="1320800"/>
            <a:ext cx="11658600" cy="495300"/>
          </a:xfrm>
          <a:prstGeom prst="rect">
            <a:avLst/>
          </a:prstGeom>
        </p:spPr>
        <p:txBody>
          <a:bodyPr/>
          <a:lstStyle>
            <a:lvl1pPr marL="0" indent="0" algn="ctr">
              <a:spcBef>
                <a:spcPts val="0"/>
              </a:spcBef>
              <a:buSzTx/>
              <a:buNone/>
              <a:defRPr sz="2600" cap="all" spc="234">
                <a:latin typeface="+mn-lt"/>
                <a:ea typeface="+mn-ea"/>
                <a:cs typeface="+mn-cs"/>
                <a:sym typeface="Futura"/>
              </a:defRPr>
            </a:lvl1pPr>
            <a:lvl2pPr marL="0" indent="0" algn="ctr">
              <a:spcBef>
                <a:spcPts val="0"/>
              </a:spcBef>
              <a:buSzTx/>
              <a:buNone/>
              <a:defRPr sz="2600" cap="all" spc="234">
                <a:latin typeface="+mn-lt"/>
                <a:ea typeface="+mn-ea"/>
                <a:cs typeface="+mn-cs"/>
                <a:sym typeface="Futura"/>
              </a:defRPr>
            </a:lvl2pPr>
            <a:lvl3pPr marL="0" indent="0" algn="ctr">
              <a:spcBef>
                <a:spcPts val="0"/>
              </a:spcBef>
              <a:buSzTx/>
              <a:buNone/>
              <a:defRPr sz="2600" cap="all" spc="234">
                <a:latin typeface="+mn-lt"/>
                <a:ea typeface="+mn-ea"/>
                <a:cs typeface="+mn-cs"/>
                <a:sym typeface="Futura"/>
              </a:defRPr>
            </a:lvl3pPr>
            <a:lvl4pPr marL="0" indent="0" algn="ctr">
              <a:spcBef>
                <a:spcPts val="0"/>
              </a:spcBef>
              <a:buSzTx/>
              <a:buNone/>
              <a:defRPr sz="2600" cap="all" spc="234">
                <a:latin typeface="+mn-lt"/>
                <a:ea typeface="+mn-ea"/>
                <a:cs typeface="+mn-cs"/>
                <a:sym typeface="Futura"/>
              </a:defRPr>
            </a:lvl4pPr>
            <a:lvl5pPr marL="0" indent="0" algn="ctr">
              <a:spcBef>
                <a:spcPts val="0"/>
              </a:spcBef>
              <a:buSzTx/>
              <a:buNone/>
              <a:defRPr sz="2600" cap="all" spc="234">
                <a:latin typeface="+mn-lt"/>
                <a:ea typeface="+mn-ea"/>
                <a:cs typeface="+mn-cs"/>
                <a:sym typeface="Futura"/>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 name="Title Text"/>
          <p:cNvSpPr txBox="1">
            <a:spLocks noGrp="1"/>
          </p:cNvSpPr>
          <p:nvPr>
            <p:ph type="title"/>
          </p:nvPr>
        </p:nvSpPr>
        <p:spPr>
          <a:xfrm>
            <a:off x="673100" y="3086100"/>
            <a:ext cx="11658600" cy="3568700"/>
          </a:xfrm>
          <a:prstGeom prst="rect">
            <a:avLst/>
          </a:prstGeom>
        </p:spPr>
        <p:txBody>
          <a:bodyPr anchor="ctr"/>
          <a:lstStyle>
            <a:lvl1pPr>
              <a:defRPr sz="10400" spc="208">
                <a:solidFill>
                  <a:srgbClr val="FFFFFF"/>
                </a:solidFill>
              </a:defRPr>
            </a:lvl1pPr>
          </a:lstStyle>
          <a:p>
            <a:r>
              <a:t>Title Text</a:t>
            </a:r>
          </a:p>
        </p:txBody>
      </p:sp>
      <p:sp>
        <p:nvSpPr>
          <p:cNvPr id="41"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Center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673100" y="3086100"/>
            <a:ext cx="11658600" cy="3568700"/>
          </a:xfrm>
          <a:prstGeom prst="rect">
            <a:avLst/>
          </a:prstGeom>
        </p:spPr>
        <p:txBody>
          <a:bodyPr anchor="ctr"/>
          <a:lstStyle>
            <a:lvl1pPr>
              <a:defRPr sz="10400" spc="208"/>
            </a:lvl1p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 name="Image"/>
          <p:cNvSpPr>
            <a:spLocks noGrp="1"/>
          </p:cNvSpPr>
          <p:nvPr>
            <p:ph type="pic" idx="13"/>
          </p:nvPr>
        </p:nvSpPr>
        <p:spPr>
          <a:xfrm>
            <a:off x="3630632" y="977900"/>
            <a:ext cx="10604501" cy="7881475"/>
          </a:xfrm>
          <a:prstGeom prst="rect">
            <a:avLst/>
          </a:prstGeom>
          <a:effectLst>
            <a:outerShdw blurRad="127000" dist="76200" dir="2700000" rotWithShape="0">
              <a:srgbClr val="000000">
                <a:alpha val="75000"/>
              </a:srgbClr>
            </a:outerShdw>
          </a:effectLst>
        </p:spPr>
        <p:txBody>
          <a:bodyPr lIns="91439" tIns="45719" rIns="91439" bIns="45719">
            <a:noAutofit/>
          </a:bodyPr>
          <a:lstStyle/>
          <a:p>
            <a:endParaRPr/>
          </a:p>
        </p:txBody>
      </p:sp>
      <p:sp>
        <p:nvSpPr>
          <p:cNvPr id="57" name="Title Text"/>
          <p:cNvSpPr txBox="1">
            <a:spLocks noGrp="1"/>
          </p:cNvSpPr>
          <p:nvPr>
            <p:ph type="title"/>
          </p:nvPr>
        </p:nvSpPr>
        <p:spPr>
          <a:xfrm>
            <a:off x="673100" y="4191000"/>
            <a:ext cx="4889500" cy="3581400"/>
          </a:xfrm>
          <a:prstGeom prst="rect">
            <a:avLst/>
          </a:prstGeom>
        </p:spPr>
        <p:txBody>
          <a:bodyPr/>
          <a:lstStyle>
            <a:lvl1pPr algn="l">
              <a:lnSpc>
                <a:spcPct val="80000"/>
              </a:lnSpc>
              <a:defRPr sz="7400" spc="148"/>
            </a:lvl1pPr>
          </a:lstStyle>
          <a:p>
            <a:r>
              <a:t>Title Text</a:t>
            </a:r>
          </a:p>
        </p:txBody>
      </p:sp>
      <p:sp>
        <p:nvSpPr>
          <p:cNvPr id="58" name="Body Level One…"/>
          <p:cNvSpPr txBox="1">
            <a:spLocks noGrp="1"/>
          </p:cNvSpPr>
          <p:nvPr>
            <p:ph type="body" sz="quarter" idx="1"/>
          </p:nvPr>
        </p:nvSpPr>
        <p:spPr>
          <a:xfrm>
            <a:off x="673100" y="2844800"/>
            <a:ext cx="4889500" cy="1358900"/>
          </a:xfrm>
          <a:prstGeom prst="rect">
            <a:avLst/>
          </a:prstGeom>
        </p:spPr>
        <p:txBody>
          <a:bodyPr anchor="b"/>
          <a:lstStyle>
            <a:lvl1pPr marL="0" indent="0">
              <a:spcBef>
                <a:spcPts val="0"/>
              </a:spcBef>
              <a:buClrTx/>
              <a:buSzTx/>
              <a:buNone/>
              <a:defRPr sz="4000" cap="all" spc="79">
                <a:latin typeface="+mn-lt"/>
                <a:ea typeface="+mn-ea"/>
                <a:cs typeface="+mn-cs"/>
                <a:sym typeface="Futura"/>
              </a:defRPr>
            </a:lvl1pPr>
            <a:lvl2pPr marL="0" indent="0">
              <a:spcBef>
                <a:spcPts val="0"/>
              </a:spcBef>
              <a:buClrTx/>
              <a:buSzTx/>
              <a:buNone/>
              <a:defRPr sz="4000" cap="all" spc="79">
                <a:latin typeface="+mn-lt"/>
                <a:ea typeface="+mn-ea"/>
                <a:cs typeface="+mn-cs"/>
                <a:sym typeface="Futura"/>
              </a:defRPr>
            </a:lvl2pPr>
            <a:lvl3pPr marL="0" indent="0">
              <a:spcBef>
                <a:spcPts val="0"/>
              </a:spcBef>
              <a:buClrTx/>
              <a:buSzTx/>
              <a:buNone/>
              <a:defRPr sz="4000" cap="all" spc="79">
                <a:latin typeface="+mn-lt"/>
                <a:ea typeface="+mn-ea"/>
                <a:cs typeface="+mn-cs"/>
                <a:sym typeface="Futura"/>
              </a:defRPr>
            </a:lvl3pPr>
            <a:lvl4pPr marL="0" indent="0">
              <a:spcBef>
                <a:spcPts val="0"/>
              </a:spcBef>
              <a:buClrTx/>
              <a:buSzTx/>
              <a:buNone/>
              <a:defRPr sz="4000" cap="all" spc="79">
                <a:latin typeface="+mn-lt"/>
                <a:ea typeface="+mn-ea"/>
                <a:cs typeface="+mn-cs"/>
                <a:sym typeface="Futura"/>
              </a:defRPr>
            </a:lvl4pPr>
            <a:lvl5pPr marL="0" indent="0">
              <a:spcBef>
                <a:spcPts val="0"/>
              </a:spcBef>
              <a:buClrTx/>
              <a:buSzTx/>
              <a:buNone/>
              <a:defRPr sz="4000" cap="all" spc="79">
                <a:latin typeface="+mn-lt"/>
                <a:ea typeface="+mn-ea"/>
                <a:cs typeface="+mn-cs"/>
                <a:sym typeface="Futura"/>
              </a:defRPr>
            </a:lvl5p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6" name="donec quis nunc"/>
          <p:cNvSpPr txBox="1">
            <a:spLocks noGrp="1"/>
          </p:cNvSpPr>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sz="2600" cap="all" spc="234">
                <a:latin typeface="+mn-lt"/>
                <a:ea typeface="+mn-ea"/>
                <a:cs typeface="+mn-cs"/>
                <a:sym typeface="Futura"/>
              </a:defRPr>
            </a:lvl1pPr>
          </a:lstStyle>
          <a:p>
            <a:r>
              <a:t>donec quis nunc</a:t>
            </a:r>
          </a:p>
        </p:txBody>
      </p:sp>
      <p:sp>
        <p:nvSpPr>
          <p:cNvPr id="67" name="Title Text"/>
          <p:cNvSpPr txBox="1">
            <a:spLocks noGrp="1"/>
          </p:cNvSpPr>
          <p:nvPr>
            <p:ph type="title"/>
          </p:nvPr>
        </p:nvSpPr>
        <p:spPr>
          <a:prstGeom prst="rect">
            <a:avLst/>
          </a:prstGeom>
        </p:spPr>
        <p:txBody>
          <a:bodyPr/>
          <a:lstStyle/>
          <a:p>
            <a:r>
              <a:t>Title Text</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5" name="donec quis nunc"/>
          <p:cNvSpPr txBox="1">
            <a:spLocks noGrp="1"/>
          </p:cNvSpPr>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sz="2600" cap="all" spc="234">
                <a:latin typeface="+mn-lt"/>
                <a:ea typeface="+mn-ea"/>
                <a:cs typeface="+mn-cs"/>
                <a:sym typeface="Futura"/>
              </a:defRPr>
            </a:lvl1pPr>
          </a:lstStyle>
          <a:p>
            <a:r>
              <a:t>donec quis nunc</a:t>
            </a:r>
          </a:p>
        </p:txBody>
      </p:sp>
      <p:sp>
        <p:nvSpPr>
          <p:cNvPr id="76" name="Title Text"/>
          <p:cNvSpPr txBox="1">
            <a:spLocks noGrp="1"/>
          </p:cNvSpPr>
          <p:nvPr>
            <p:ph type="title"/>
          </p:nvPr>
        </p:nvSpPr>
        <p:spPr>
          <a:prstGeom prst="rect">
            <a:avLst/>
          </a:prstGeom>
        </p:spPr>
        <p:txBody>
          <a:bodyPr/>
          <a:lstStyle/>
          <a:p>
            <a:r>
              <a:t>Title Text</a:t>
            </a:r>
          </a:p>
        </p:txBody>
      </p:sp>
      <p:sp>
        <p:nvSpPr>
          <p:cNvPr id="7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xfrm>
            <a:off x="6338817" y="9235547"/>
            <a:ext cx="327168" cy="3376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5" name="Image"/>
          <p:cNvSpPr>
            <a:spLocks noGrp="1"/>
          </p:cNvSpPr>
          <p:nvPr>
            <p:ph type="pic" idx="13"/>
          </p:nvPr>
        </p:nvSpPr>
        <p:spPr>
          <a:xfrm>
            <a:off x="4701080" y="2297102"/>
            <a:ext cx="8877139" cy="6597667"/>
          </a:xfrm>
          <a:prstGeom prst="rect">
            <a:avLst/>
          </a:prstGeom>
          <a:effectLst>
            <a:outerShdw blurRad="127000" dist="76200" dir="2700000" rotWithShape="0">
              <a:srgbClr val="000000">
                <a:alpha val="75000"/>
              </a:srgbClr>
            </a:outerShdw>
          </a:effectLst>
        </p:spPr>
        <p:txBody>
          <a:bodyPr lIns="91439" tIns="45719" rIns="91439" bIns="45719">
            <a:noAutofit/>
          </a:bodyPr>
          <a:lstStyle/>
          <a:p>
            <a:endParaRPr/>
          </a:p>
        </p:txBody>
      </p:sp>
      <p:sp>
        <p:nvSpPr>
          <p:cNvPr id="86" name="donec quis nunc"/>
          <p:cNvSpPr txBox="1">
            <a:spLocks noGrp="1"/>
          </p:cNvSpPr>
          <p:nvPr>
            <p:ph type="body" sz="quarter" idx="14"/>
          </p:nvPr>
        </p:nvSpPr>
        <p:spPr>
          <a:xfrm>
            <a:off x="673100" y="1320800"/>
            <a:ext cx="11658600" cy="536265"/>
          </a:xfrm>
          <a:prstGeom prst="rect">
            <a:avLst/>
          </a:prstGeom>
        </p:spPr>
        <p:txBody>
          <a:bodyPr>
            <a:spAutoFit/>
          </a:bodyPr>
          <a:lstStyle>
            <a:lvl1pPr marL="0" indent="0" algn="ctr">
              <a:spcBef>
                <a:spcPts val="0"/>
              </a:spcBef>
              <a:buClrTx/>
              <a:buSzTx/>
              <a:buNone/>
              <a:defRPr sz="2600" cap="all" spc="234">
                <a:latin typeface="+mn-lt"/>
                <a:ea typeface="+mn-ea"/>
                <a:cs typeface="+mn-cs"/>
                <a:sym typeface="Futura"/>
              </a:defRPr>
            </a:lvl1pPr>
          </a:lstStyle>
          <a:p>
            <a:r>
              <a:t>donec quis nunc</a:t>
            </a:r>
          </a:p>
        </p:txBody>
      </p:sp>
      <p:sp>
        <p:nvSpPr>
          <p:cNvPr id="87" name="Title Text"/>
          <p:cNvSpPr txBox="1">
            <a:spLocks noGrp="1"/>
          </p:cNvSpPr>
          <p:nvPr>
            <p:ph type="title"/>
          </p:nvPr>
        </p:nvSpPr>
        <p:spPr>
          <a:prstGeom prst="rect">
            <a:avLst/>
          </a:prstGeom>
        </p:spPr>
        <p:txBody>
          <a:bodyPr/>
          <a:lstStyle/>
          <a:p>
            <a:r>
              <a:t>Title Text</a:t>
            </a:r>
          </a:p>
        </p:txBody>
      </p:sp>
      <p:sp>
        <p:nvSpPr>
          <p:cNvPr id="88" name="Body Level One…"/>
          <p:cNvSpPr txBox="1">
            <a:spLocks noGrp="1"/>
          </p:cNvSpPr>
          <p:nvPr>
            <p:ph type="body" sz="half" idx="1"/>
          </p:nvPr>
        </p:nvSpPr>
        <p:spPr>
          <a:xfrm>
            <a:off x="673100" y="2603500"/>
            <a:ext cx="4775200" cy="6019800"/>
          </a:xfrm>
          <a:prstGeom prst="rect">
            <a:avLst/>
          </a:prstGeom>
        </p:spPr>
        <p:txBody>
          <a:bodyPr/>
          <a:lstStyle>
            <a:lvl1pPr>
              <a:spcBef>
                <a:spcPts val="2800"/>
              </a:spcBef>
              <a:defRPr sz="2400" spc="48"/>
            </a:lvl1pPr>
            <a:lvl2pPr>
              <a:spcBef>
                <a:spcPts val="2800"/>
              </a:spcBef>
              <a:defRPr sz="2400" spc="48"/>
            </a:lvl2pPr>
            <a:lvl3pPr>
              <a:spcBef>
                <a:spcPts val="2800"/>
              </a:spcBef>
              <a:defRPr sz="2400" spc="48"/>
            </a:lvl3pPr>
            <a:lvl4pPr>
              <a:spcBef>
                <a:spcPts val="2800"/>
              </a:spcBef>
              <a:defRPr sz="2400" spc="48"/>
            </a:lvl4pPr>
            <a:lvl5pPr>
              <a:spcBef>
                <a:spcPts val="2800"/>
              </a:spcBef>
              <a:defRPr sz="2400" spc="48"/>
            </a:lvl5pPr>
          </a:lstStyle>
          <a:p>
            <a:r>
              <a:t>Body Level One</a:t>
            </a:r>
          </a:p>
          <a:p>
            <a:pPr lvl="1"/>
            <a:r>
              <a:t>Body Level Two</a:t>
            </a:r>
          </a:p>
          <a:p>
            <a:pPr lvl="2"/>
            <a:r>
              <a:t>Body Level Three</a:t>
            </a:r>
          </a:p>
          <a:p>
            <a:pPr lvl="3"/>
            <a:r>
              <a:t>Body Level Four</a:t>
            </a:r>
          </a:p>
          <a:p>
            <a:pPr lvl="4"/>
            <a:r>
              <a:t>Body Level Five</a:t>
            </a:r>
          </a:p>
        </p:txBody>
      </p:sp>
      <p:sp>
        <p:nvSpPr>
          <p:cNvPr id="89" name="Slide Number"/>
          <p:cNvSpPr txBox="1">
            <a:spLocks noGrp="1"/>
          </p:cNvSpPr>
          <p:nvPr>
            <p:ph type="sldNum" sz="quarter" idx="2"/>
          </p:nvPr>
        </p:nvSpPr>
        <p:spPr>
          <a:xfrm>
            <a:off x="6338817" y="9235547"/>
            <a:ext cx="327168" cy="337606"/>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image" Target="../media/image2.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73100" y="584200"/>
            <a:ext cx="11658600" cy="749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673100" y="2387600"/>
            <a:ext cx="11658600" cy="6451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38817" y="9234278"/>
            <a:ext cx="327168" cy="337605"/>
          </a:xfrm>
          <a:prstGeom prst="rect">
            <a:avLst/>
          </a:prstGeom>
          <a:ln w="12700">
            <a:miter lim="400000"/>
          </a:ln>
        </p:spPr>
        <p:txBody>
          <a:bodyPr wrap="none" lIns="50800" tIns="50800" rIns="50800" bIns="50800" anchor="ctr">
            <a:spAutoFit/>
          </a:bodyPr>
          <a:lstStyle>
            <a:lvl1pPr>
              <a:defRPr sz="1400" cap="all" spc="28">
                <a:solidFill>
                  <a:srgbClr val="9A958E"/>
                </a:solidFill>
                <a:latin typeface="+mn-lt"/>
                <a:ea typeface="+mn-ea"/>
                <a:cs typeface="+mn-cs"/>
                <a:sym typeface="Futur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ctr" defTabSz="457200" rtl="0" latinLnBrk="0">
        <a:lnSpc>
          <a:spcPct val="100000"/>
        </a:lnSpc>
        <a:spcBef>
          <a:spcPts val="0"/>
        </a:spcBef>
        <a:spcAft>
          <a:spcPts val="0"/>
        </a:spcAft>
        <a:buClrTx/>
        <a:buSzTx/>
        <a:buFontTx/>
        <a:buNone/>
        <a:tabLst/>
        <a:defRPr sz="4000" b="0" i="0" u="none" strike="noStrike" cap="all" spc="79" baseline="0">
          <a:solidFill>
            <a:srgbClr val="5B5854"/>
          </a:solidFill>
          <a:uFillTx/>
          <a:latin typeface="+mn-lt"/>
          <a:ea typeface="+mn-ea"/>
          <a:cs typeface="+mn-cs"/>
          <a:sym typeface="Futura"/>
        </a:defRPr>
      </a:lvl1pPr>
      <a:lvl2pPr marL="0" marR="0" indent="342900" algn="ctr" defTabSz="457200" rtl="0" latinLnBrk="0">
        <a:lnSpc>
          <a:spcPct val="100000"/>
        </a:lnSpc>
        <a:spcBef>
          <a:spcPts val="0"/>
        </a:spcBef>
        <a:spcAft>
          <a:spcPts val="0"/>
        </a:spcAft>
        <a:buClrTx/>
        <a:buSzTx/>
        <a:buFontTx/>
        <a:buNone/>
        <a:tabLst/>
        <a:defRPr sz="4000" b="0" i="0" u="none" strike="noStrike" cap="all" spc="79" baseline="0">
          <a:solidFill>
            <a:srgbClr val="5B5854"/>
          </a:solidFill>
          <a:uFillTx/>
          <a:latin typeface="+mn-lt"/>
          <a:ea typeface="+mn-ea"/>
          <a:cs typeface="+mn-cs"/>
          <a:sym typeface="Futura"/>
        </a:defRPr>
      </a:lvl2pPr>
      <a:lvl3pPr marL="0" marR="0" indent="685800" algn="ctr" defTabSz="457200" rtl="0" latinLnBrk="0">
        <a:lnSpc>
          <a:spcPct val="100000"/>
        </a:lnSpc>
        <a:spcBef>
          <a:spcPts val="0"/>
        </a:spcBef>
        <a:spcAft>
          <a:spcPts val="0"/>
        </a:spcAft>
        <a:buClrTx/>
        <a:buSzTx/>
        <a:buFontTx/>
        <a:buNone/>
        <a:tabLst/>
        <a:defRPr sz="4000" b="0" i="0" u="none" strike="noStrike" cap="all" spc="79" baseline="0">
          <a:solidFill>
            <a:srgbClr val="5B5854"/>
          </a:solidFill>
          <a:uFillTx/>
          <a:latin typeface="+mn-lt"/>
          <a:ea typeface="+mn-ea"/>
          <a:cs typeface="+mn-cs"/>
          <a:sym typeface="Futura"/>
        </a:defRPr>
      </a:lvl3pPr>
      <a:lvl4pPr marL="0" marR="0" indent="1028700" algn="ctr" defTabSz="457200" rtl="0" latinLnBrk="0">
        <a:lnSpc>
          <a:spcPct val="100000"/>
        </a:lnSpc>
        <a:spcBef>
          <a:spcPts val="0"/>
        </a:spcBef>
        <a:spcAft>
          <a:spcPts val="0"/>
        </a:spcAft>
        <a:buClrTx/>
        <a:buSzTx/>
        <a:buFontTx/>
        <a:buNone/>
        <a:tabLst/>
        <a:defRPr sz="4000" b="0" i="0" u="none" strike="noStrike" cap="all" spc="79" baseline="0">
          <a:solidFill>
            <a:srgbClr val="5B5854"/>
          </a:solidFill>
          <a:uFillTx/>
          <a:latin typeface="+mn-lt"/>
          <a:ea typeface="+mn-ea"/>
          <a:cs typeface="+mn-cs"/>
          <a:sym typeface="Futura"/>
        </a:defRPr>
      </a:lvl4pPr>
      <a:lvl5pPr marL="0" marR="0" indent="1371600" algn="ctr" defTabSz="457200" rtl="0" latinLnBrk="0">
        <a:lnSpc>
          <a:spcPct val="100000"/>
        </a:lnSpc>
        <a:spcBef>
          <a:spcPts val="0"/>
        </a:spcBef>
        <a:spcAft>
          <a:spcPts val="0"/>
        </a:spcAft>
        <a:buClrTx/>
        <a:buSzTx/>
        <a:buFontTx/>
        <a:buNone/>
        <a:tabLst/>
        <a:defRPr sz="4000" b="0" i="0" u="none" strike="noStrike" cap="all" spc="79" baseline="0">
          <a:solidFill>
            <a:srgbClr val="5B5854"/>
          </a:solidFill>
          <a:uFillTx/>
          <a:latin typeface="+mn-lt"/>
          <a:ea typeface="+mn-ea"/>
          <a:cs typeface="+mn-cs"/>
          <a:sym typeface="Futura"/>
        </a:defRPr>
      </a:lvl5pPr>
      <a:lvl6pPr marL="0" marR="0" indent="1714500" algn="ctr" defTabSz="457200" rtl="0" latinLnBrk="0">
        <a:lnSpc>
          <a:spcPct val="100000"/>
        </a:lnSpc>
        <a:spcBef>
          <a:spcPts val="0"/>
        </a:spcBef>
        <a:spcAft>
          <a:spcPts val="0"/>
        </a:spcAft>
        <a:buClrTx/>
        <a:buSzTx/>
        <a:buFontTx/>
        <a:buNone/>
        <a:tabLst/>
        <a:defRPr sz="4000" b="0" i="0" u="none" strike="noStrike" cap="all" spc="79" baseline="0">
          <a:solidFill>
            <a:srgbClr val="5B5854"/>
          </a:solidFill>
          <a:uFillTx/>
          <a:latin typeface="+mn-lt"/>
          <a:ea typeface="+mn-ea"/>
          <a:cs typeface="+mn-cs"/>
          <a:sym typeface="Futura"/>
        </a:defRPr>
      </a:lvl6pPr>
      <a:lvl7pPr marL="0" marR="0" indent="2057400" algn="ctr" defTabSz="457200" rtl="0" latinLnBrk="0">
        <a:lnSpc>
          <a:spcPct val="100000"/>
        </a:lnSpc>
        <a:spcBef>
          <a:spcPts val="0"/>
        </a:spcBef>
        <a:spcAft>
          <a:spcPts val="0"/>
        </a:spcAft>
        <a:buClrTx/>
        <a:buSzTx/>
        <a:buFontTx/>
        <a:buNone/>
        <a:tabLst/>
        <a:defRPr sz="4000" b="0" i="0" u="none" strike="noStrike" cap="all" spc="79" baseline="0">
          <a:solidFill>
            <a:srgbClr val="5B5854"/>
          </a:solidFill>
          <a:uFillTx/>
          <a:latin typeface="+mn-lt"/>
          <a:ea typeface="+mn-ea"/>
          <a:cs typeface="+mn-cs"/>
          <a:sym typeface="Futura"/>
        </a:defRPr>
      </a:lvl7pPr>
      <a:lvl8pPr marL="0" marR="0" indent="2400300" algn="ctr" defTabSz="457200" rtl="0" latinLnBrk="0">
        <a:lnSpc>
          <a:spcPct val="100000"/>
        </a:lnSpc>
        <a:spcBef>
          <a:spcPts val="0"/>
        </a:spcBef>
        <a:spcAft>
          <a:spcPts val="0"/>
        </a:spcAft>
        <a:buClrTx/>
        <a:buSzTx/>
        <a:buFontTx/>
        <a:buNone/>
        <a:tabLst/>
        <a:defRPr sz="4000" b="0" i="0" u="none" strike="noStrike" cap="all" spc="79" baseline="0">
          <a:solidFill>
            <a:srgbClr val="5B5854"/>
          </a:solidFill>
          <a:uFillTx/>
          <a:latin typeface="+mn-lt"/>
          <a:ea typeface="+mn-ea"/>
          <a:cs typeface="+mn-cs"/>
          <a:sym typeface="Futura"/>
        </a:defRPr>
      </a:lvl8pPr>
      <a:lvl9pPr marL="0" marR="0" indent="2743200" algn="ctr" defTabSz="457200" rtl="0" latinLnBrk="0">
        <a:lnSpc>
          <a:spcPct val="100000"/>
        </a:lnSpc>
        <a:spcBef>
          <a:spcPts val="0"/>
        </a:spcBef>
        <a:spcAft>
          <a:spcPts val="0"/>
        </a:spcAft>
        <a:buClrTx/>
        <a:buSzTx/>
        <a:buFontTx/>
        <a:buNone/>
        <a:tabLst/>
        <a:defRPr sz="4000" b="0" i="0" u="none" strike="noStrike" cap="all" spc="79" baseline="0">
          <a:solidFill>
            <a:srgbClr val="5B5854"/>
          </a:solidFill>
          <a:uFillTx/>
          <a:latin typeface="+mn-lt"/>
          <a:ea typeface="+mn-ea"/>
          <a:cs typeface="+mn-cs"/>
          <a:sym typeface="Futura"/>
        </a:defRPr>
      </a:lvl9pPr>
    </p:titleStyle>
    <p:bodyStyle>
      <a:lvl1pPr marL="381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solidFill>
            <a:srgbClr val="5B5854"/>
          </a:solidFill>
          <a:uFillTx/>
          <a:latin typeface="Avenir Medium"/>
          <a:ea typeface="Avenir Medium"/>
          <a:cs typeface="Avenir Medium"/>
          <a:sym typeface="Avenir Medium"/>
        </a:defRPr>
      </a:lvl1pPr>
      <a:lvl2pPr marL="762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solidFill>
            <a:srgbClr val="5B5854"/>
          </a:solidFill>
          <a:uFillTx/>
          <a:latin typeface="Avenir Medium"/>
          <a:ea typeface="Avenir Medium"/>
          <a:cs typeface="Avenir Medium"/>
          <a:sym typeface="Avenir Medium"/>
        </a:defRPr>
      </a:lvl2pPr>
      <a:lvl3pPr marL="1143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solidFill>
            <a:srgbClr val="5B5854"/>
          </a:solidFill>
          <a:uFillTx/>
          <a:latin typeface="Avenir Medium"/>
          <a:ea typeface="Avenir Medium"/>
          <a:cs typeface="Avenir Medium"/>
          <a:sym typeface="Avenir Medium"/>
        </a:defRPr>
      </a:lvl3pPr>
      <a:lvl4pPr marL="1524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solidFill>
            <a:srgbClr val="5B5854"/>
          </a:solidFill>
          <a:uFillTx/>
          <a:latin typeface="Avenir Medium"/>
          <a:ea typeface="Avenir Medium"/>
          <a:cs typeface="Avenir Medium"/>
          <a:sym typeface="Avenir Medium"/>
        </a:defRPr>
      </a:lvl4pPr>
      <a:lvl5pPr marL="1905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solidFill>
            <a:srgbClr val="5B5854"/>
          </a:solidFill>
          <a:uFillTx/>
          <a:latin typeface="Avenir Medium"/>
          <a:ea typeface="Avenir Medium"/>
          <a:cs typeface="Avenir Medium"/>
          <a:sym typeface="Avenir Medium"/>
        </a:defRPr>
      </a:lvl5pPr>
      <a:lvl6pPr marL="2286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solidFill>
            <a:srgbClr val="5B5854"/>
          </a:solidFill>
          <a:uFillTx/>
          <a:latin typeface="Avenir Medium"/>
          <a:ea typeface="Avenir Medium"/>
          <a:cs typeface="Avenir Medium"/>
          <a:sym typeface="Avenir Medium"/>
        </a:defRPr>
      </a:lvl6pPr>
      <a:lvl7pPr marL="2667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solidFill>
            <a:srgbClr val="5B5854"/>
          </a:solidFill>
          <a:uFillTx/>
          <a:latin typeface="Avenir Medium"/>
          <a:ea typeface="Avenir Medium"/>
          <a:cs typeface="Avenir Medium"/>
          <a:sym typeface="Avenir Medium"/>
        </a:defRPr>
      </a:lvl7pPr>
      <a:lvl8pPr marL="3048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solidFill>
            <a:srgbClr val="5B5854"/>
          </a:solidFill>
          <a:uFillTx/>
          <a:latin typeface="Avenir Medium"/>
          <a:ea typeface="Avenir Medium"/>
          <a:cs typeface="Avenir Medium"/>
          <a:sym typeface="Avenir Medium"/>
        </a:defRPr>
      </a:lvl8pPr>
      <a:lvl9pPr marL="3429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solidFill>
            <a:srgbClr val="5B5854"/>
          </a:solidFill>
          <a:uFillTx/>
          <a:latin typeface="Avenir Medium"/>
          <a:ea typeface="Avenir Medium"/>
          <a:cs typeface="Avenir Medium"/>
          <a:sym typeface="Avenir Medium"/>
        </a:defRPr>
      </a:lvl9pPr>
    </p:bodyStyle>
    <p:otherStyle>
      <a:lvl1pPr marL="0" marR="0" indent="0" algn="ctr" defTabSz="457200" latinLnBrk="0">
        <a:lnSpc>
          <a:spcPct val="100000"/>
        </a:lnSpc>
        <a:spcBef>
          <a:spcPts val="0"/>
        </a:spcBef>
        <a:spcAft>
          <a:spcPts val="0"/>
        </a:spcAft>
        <a:buClrTx/>
        <a:buSzTx/>
        <a:buFontTx/>
        <a:buNone/>
        <a:tabLst/>
        <a:defRPr sz="1400" b="0" i="0" u="none" strike="noStrike" cap="all" spc="28" baseline="0">
          <a:solidFill>
            <a:schemeClr val="tx1"/>
          </a:solidFill>
          <a:uFillTx/>
          <a:latin typeface="+mn-lt"/>
          <a:ea typeface="+mn-ea"/>
          <a:cs typeface="+mn-cs"/>
          <a:sym typeface="Futura"/>
        </a:defRPr>
      </a:lvl1pPr>
      <a:lvl2pPr marL="0" marR="0" indent="228600" algn="ctr" defTabSz="457200" latinLnBrk="0">
        <a:lnSpc>
          <a:spcPct val="100000"/>
        </a:lnSpc>
        <a:spcBef>
          <a:spcPts val="0"/>
        </a:spcBef>
        <a:spcAft>
          <a:spcPts val="0"/>
        </a:spcAft>
        <a:buClrTx/>
        <a:buSzTx/>
        <a:buFontTx/>
        <a:buNone/>
        <a:tabLst/>
        <a:defRPr sz="1400" b="0" i="0" u="none" strike="noStrike" cap="all" spc="28" baseline="0">
          <a:solidFill>
            <a:schemeClr val="tx1"/>
          </a:solidFill>
          <a:uFillTx/>
          <a:latin typeface="+mn-lt"/>
          <a:ea typeface="+mn-ea"/>
          <a:cs typeface="+mn-cs"/>
          <a:sym typeface="Futura"/>
        </a:defRPr>
      </a:lvl2pPr>
      <a:lvl3pPr marL="0" marR="0" indent="457200" algn="ctr" defTabSz="457200" latinLnBrk="0">
        <a:lnSpc>
          <a:spcPct val="100000"/>
        </a:lnSpc>
        <a:spcBef>
          <a:spcPts val="0"/>
        </a:spcBef>
        <a:spcAft>
          <a:spcPts val="0"/>
        </a:spcAft>
        <a:buClrTx/>
        <a:buSzTx/>
        <a:buFontTx/>
        <a:buNone/>
        <a:tabLst/>
        <a:defRPr sz="1400" b="0" i="0" u="none" strike="noStrike" cap="all" spc="28" baseline="0">
          <a:solidFill>
            <a:schemeClr val="tx1"/>
          </a:solidFill>
          <a:uFillTx/>
          <a:latin typeface="+mn-lt"/>
          <a:ea typeface="+mn-ea"/>
          <a:cs typeface="+mn-cs"/>
          <a:sym typeface="Futura"/>
        </a:defRPr>
      </a:lvl3pPr>
      <a:lvl4pPr marL="0" marR="0" indent="685800" algn="ctr" defTabSz="457200" latinLnBrk="0">
        <a:lnSpc>
          <a:spcPct val="100000"/>
        </a:lnSpc>
        <a:spcBef>
          <a:spcPts val="0"/>
        </a:spcBef>
        <a:spcAft>
          <a:spcPts val="0"/>
        </a:spcAft>
        <a:buClrTx/>
        <a:buSzTx/>
        <a:buFontTx/>
        <a:buNone/>
        <a:tabLst/>
        <a:defRPr sz="1400" b="0" i="0" u="none" strike="noStrike" cap="all" spc="28" baseline="0">
          <a:solidFill>
            <a:schemeClr val="tx1"/>
          </a:solidFill>
          <a:uFillTx/>
          <a:latin typeface="+mn-lt"/>
          <a:ea typeface="+mn-ea"/>
          <a:cs typeface="+mn-cs"/>
          <a:sym typeface="Futura"/>
        </a:defRPr>
      </a:lvl4pPr>
      <a:lvl5pPr marL="0" marR="0" indent="914400" algn="ctr" defTabSz="457200" latinLnBrk="0">
        <a:lnSpc>
          <a:spcPct val="100000"/>
        </a:lnSpc>
        <a:spcBef>
          <a:spcPts val="0"/>
        </a:spcBef>
        <a:spcAft>
          <a:spcPts val="0"/>
        </a:spcAft>
        <a:buClrTx/>
        <a:buSzTx/>
        <a:buFontTx/>
        <a:buNone/>
        <a:tabLst/>
        <a:defRPr sz="1400" b="0" i="0" u="none" strike="noStrike" cap="all" spc="28" baseline="0">
          <a:solidFill>
            <a:schemeClr val="tx1"/>
          </a:solidFill>
          <a:uFillTx/>
          <a:latin typeface="+mn-lt"/>
          <a:ea typeface="+mn-ea"/>
          <a:cs typeface="+mn-cs"/>
          <a:sym typeface="Futura"/>
        </a:defRPr>
      </a:lvl5pPr>
      <a:lvl6pPr marL="0" marR="0" indent="1143000" algn="ctr" defTabSz="457200" latinLnBrk="0">
        <a:lnSpc>
          <a:spcPct val="100000"/>
        </a:lnSpc>
        <a:spcBef>
          <a:spcPts val="0"/>
        </a:spcBef>
        <a:spcAft>
          <a:spcPts val="0"/>
        </a:spcAft>
        <a:buClrTx/>
        <a:buSzTx/>
        <a:buFontTx/>
        <a:buNone/>
        <a:tabLst/>
        <a:defRPr sz="1400" b="0" i="0" u="none" strike="noStrike" cap="all" spc="28" baseline="0">
          <a:solidFill>
            <a:schemeClr val="tx1"/>
          </a:solidFill>
          <a:uFillTx/>
          <a:latin typeface="+mn-lt"/>
          <a:ea typeface="+mn-ea"/>
          <a:cs typeface="+mn-cs"/>
          <a:sym typeface="Futura"/>
        </a:defRPr>
      </a:lvl6pPr>
      <a:lvl7pPr marL="0" marR="0" indent="1371600" algn="ctr" defTabSz="457200" latinLnBrk="0">
        <a:lnSpc>
          <a:spcPct val="100000"/>
        </a:lnSpc>
        <a:spcBef>
          <a:spcPts val="0"/>
        </a:spcBef>
        <a:spcAft>
          <a:spcPts val="0"/>
        </a:spcAft>
        <a:buClrTx/>
        <a:buSzTx/>
        <a:buFontTx/>
        <a:buNone/>
        <a:tabLst/>
        <a:defRPr sz="1400" b="0" i="0" u="none" strike="noStrike" cap="all" spc="28" baseline="0">
          <a:solidFill>
            <a:schemeClr val="tx1"/>
          </a:solidFill>
          <a:uFillTx/>
          <a:latin typeface="+mn-lt"/>
          <a:ea typeface="+mn-ea"/>
          <a:cs typeface="+mn-cs"/>
          <a:sym typeface="Futura"/>
        </a:defRPr>
      </a:lvl7pPr>
      <a:lvl8pPr marL="0" marR="0" indent="1600200" algn="ctr" defTabSz="457200" latinLnBrk="0">
        <a:lnSpc>
          <a:spcPct val="100000"/>
        </a:lnSpc>
        <a:spcBef>
          <a:spcPts val="0"/>
        </a:spcBef>
        <a:spcAft>
          <a:spcPts val="0"/>
        </a:spcAft>
        <a:buClrTx/>
        <a:buSzTx/>
        <a:buFontTx/>
        <a:buNone/>
        <a:tabLst/>
        <a:defRPr sz="1400" b="0" i="0" u="none" strike="noStrike" cap="all" spc="28" baseline="0">
          <a:solidFill>
            <a:schemeClr val="tx1"/>
          </a:solidFill>
          <a:uFillTx/>
          <a:latin typeface="+mn-lt"/>
          <a:ea typeface="+mn-ea"/>
          <a:cs typeface="+mn-cs"/>
          <a:sym typeface="Futura"/>
        </a:defRPr>
      </a:lvl8pPr>
      <a:lvl9pPr marL="0" marR="0" indent="1828800" algn="ctr" defTabSz="457200" latinLnBrk="0">
        <a:lnSpc>
          <a:spcPct val="100000"/>
        </a:lnSpc>
        <a:spcBef>
          <a:spcPts val="0"/>
        </a:spcBef>
        <a:spcAft>
          <a:spcPts val="0"/>
        </a:spcAft>
        <a:buClrTx/>
        <a:buSzTx/>
        <a:buFontTx/>
        <a:buNone/>
        <a:tabLst/>
        <a:defRPr sz="1400" b="0" i="0" u="none" strike="noStrike" cap="all" spc="28" baseline="0">
          <a:solidFill>
            <a:schemeClr val="tx1"/>
          </a:solidFill>
          <a:uFillTx/>
          <a:latin typeface="+mn-lt"/>
          <a:ea typeface="+mn-ea"/>
          <a:cs typeface="+mn-cs"/>
          <a:sym typeface="Futur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8.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8.xml" /></Relationships>
</file>

<file path=ppt/slides/_rels/slide19.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8.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20.xml.rels><?xml version="1.0" encoding="UTF-8" standalone="yes"?>
<Relationships xmlns="http://schemas.openxmlformats.org/package/2006/relationships"><Relationship Id="rId2" Type="http://schemas.openxmlformats.org/officeDocument/2006/relationships/image" Target="../media/image12.gif" /><Relationship Id="rId1" Type="http://schemas.openxmlformats.org/officeDocument/2006/relationships/slideLayout" Target="../slideLayouts/slideLayout8.xml" /></Relationships>
</file>

<file path=ppt/slides/_rels/slide2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8.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3.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8.xml" /></Relationships>
</file>

<file path=ppt/slides/_rels/slide24.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8.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8.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58" name="LOWER gastrointestinal BLEEDING"/>
          <p:cNvSpPr txBox="1">
            <a:spLocks noGrp="1"/>
          </p:cNvSpPr>
          <p:nvPr>
            <p:ph type="ctrTitle"/>
          </p:nvPr>
        </p:nvSpPr>
        <p:spPr>
          <a:xfrm>
            <a:off x="199900" y="1122345"/>
            <a:ext cx="12605000" cy="5045490"/>
          </a:xfrm>
          <a:prstGeom prst="rect">
            <a:avLst/>
          </a:prstGeom>
        </p:spPr>
        <p:txBody>
          <a:bodyPr/>
          <a:lstStyle>
            <a:lvl1pPr defTabSz="429768">
              <a:defRPr sz="9776" spc="195"/>
            </a:lvl1pPr>
          </a:lstStyle>
          <a:p>
            <a:r>
              <a:t>LOWER gastrointestinal BLEEDING</a:t>
            </a:r>
          </a:p>
        </p:txBody>
      </p:sp>
      <p:sp>
        <p:nvSpPr>
          <p:cNvPr id="159" name="supervised BY DR. EMAD ABU-RAJOoH…"/>
          <p:cNvSpPr txBox="1">
            <a:spLocks noGrp="1"/>
          </p:cNvSpPr>
          <p:nvPr>
            <p:ph type="subTitle" sz="quarter" idx="1"/>
          </p:nvPr>
        </p:nvSpPr>
        <p:spPr>
          <a:xfrm>
            <a:off x="673100" y="6747674"/>
            <a:ext cx="11658600" cy="2118529"/>
          </a:xfrm>
          <a:prstGeom prst="rect">
            <a:avLst/>
          </a:prstGeom>
        </p:spPr>
        <p:txBody>
          <a:bodyPr/>
          <a:lstStyle/>
          <a:p>
            <a:pPr defTabSz="182880">
              <a:defRPr sz="1880" spc="75">
                <a:solidFill>
                  <a:srgbClr val="941100"/>
                </a:solidFill>
                <a:latin typeface="Futura Bold"/>
                <a:ea typeface="Futura Bold"/>
                <a:cs typeface="Futura Bold"/>
                <a:sym typeface="Futura Bold"/>
              </a:defRPr>
            </a:pPr>
            <a:r>
              <a:t>supervised BY DR. EMAD ABU-RAJOoH</a:t>
            </a:r>
          </a:p>
          <a:p>
            <a:pPr defTabSz="182880">
              <a:defRPr sz="1880" spc="75">
                <a:solidFill>
                  <a:srgbClr val="941100"/>
                </a:solidFill>
                <a:latin typeface="Futura Bold"/>
                <a:ea typeface="Futura Bold"/>
                <a:cs typeface="Futura Bold"/>
                <a:sym typeface="Futura Bold"/>
              </a:defRPr>
            </a:pPr>
            <a:r>
              <a:t>DONE BY: </a:t>
            </a:r>
          </a:p>
          <a:p>
            <a:pPr defTabSz="182880">
              <a:defRPr sz="1880" spc="75">
                <a:solidFill>
                  <a:srgbClr val="941100"/>
                </a:solidFill>
              </a:defRPr>
            </a:pPr>
            <a:r>
              <a:t>SALWA AZZAWI </a:t>
            </a:r>
          </a:p>
          <a:p>
            <a:pPr defTabSz="182880">
              <a:defRPr sz="1880" spc="75">
                <a:solidFill>
                  <a:srgbClr val="941100"/>
                </a:solidFill>
              </a:defRPr>
            </a:pPr>
            <a:r>
              <a:t>SARA ZAIDEEN </a:t>
            </a:r>
          </a:p>
          <a:p>
            <a:pPr defTabSz="182880">
              <a:defRPr sz="1880" spc="75">
                <a:solidFill>
                  <a:srgbClr val="941100"/>
                </a:solidFill>
              </a:defRPr>
            </a:pPr>
            <a:r>
              <a:t>BALKEES NASER</a:t>
            </a:r>
          </a:p>
          <a:p>
            <a:pPr defTabSz="182880">
              <a:defRPr sz="1880" spc="75">
                <a:solidFill>
                  <a:srgbClr val="941100"/>
                </a:solidFill>
              </a:defRPr>
            </a:pPr>
            <a:r>
              <a:t>YALA JAWAZNEH</a:t>
            </a:r>
          </a:p>
          <a:p>
            <a:pPr defTabSz="182880">
              <a:defRPr sz="1360" spc="54"/>
            </a:pPr>
            <a:endParaRPr/>
          </a:p>
          <a:p>
            <a:pPr defTabSz="182880">
              <a:defRPr sz="1360" spc="54"/>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85" name="approach"/>
          <p:cNvSpPr txBox="1">
            <a:spLocks noGrp="1"/>
          </p:cNvSpPr>
          <p:nvPr>
            <p:ph type="title"/>
          </p:nvPr>
        </p:nvSpPr>
        <p:spPr>
          <a:prstGeom prst="rect">
            <a:avLst/>
          </a:prstGeom>
        </p:spPr>
        <p:txBody>
          <a:bodyPr/>
          <a:lstStyle>
            <a:lvl1pPr defTabSz="182880">
              <a:defRPr sz="4160" spc="83">
                <a:solidFill>
                  <a:srgbClr val="FFFFFF"/>
                </a:solidFill>
              </a:defRPr>
            </a:lvl1pPr>
          </a:lstStyle>
          <a:p>
            <a:r>
              <a:t>approach</a:t>
            </a:r>
          </a:p>
        </p:txBody>
      </p:sp>
      <p:sp>
        <p:nvSpPr>
          <p:cNvPr id="186" name="History…"/>
          <p:cNvSpPr txBox="1">
            <a:spLocks noGrp="1"/>
          </p:cNvSpPr>
          <p:nvPr>
            <p:ph type="body" idx="1"/>
          </p:nvPr>
        </p:nvSpPr>
        <p:spPr>
          <a:xfrm>
            <a:off x="598059" y="1356115"/>
            <a:ext cx="11522336" cy="8044119"/>
          </a:xfrm>
          <a:prstGeom prst="rect">
            <a:avLst/>
          </a:prstGeom>
        </p:spPr>
        <p:txBody>
          <a:bodyPr/>
          <a:lstStyle/>
          <a:p>
            <a:pPr marL="0" indent="0" defTabSz="214884">
              <a:spcBef>
                <a:spcPts val="1500"/>
              </a:spcBef>
              <a:buClrTx/>
              <a:buSzTx/>
              <a:buNone/>
              <a:defRPr sz="2867" spc="57">
                <a:solidFill>
                  <a:srgbClr val="941100"/>
                </a:solidFill>
                <a:latin typeface="Avenir Black"/>
                <a:ea typeface="Avenir Black"/>
                <a:cs typeface="Avenir Black"/>
                <a:sym typeface="Avenir Black"/>
              </a:defRPr>
            </a:pPr>
            <a:r>
              <a:t>History</a:t>
            </a:r>
          </a:p>
          <a:p>
            <a:pPr marL="211046" indent="-211046" defTabSz="214884">
              <a:spcBef>
                <a:spcPts val="1500"/>
              </a:spcBef>
              <a:buClr>
                <a:srgbClr val="FFFFFF"/>
              </a:buClr>
              <a:defRPr sz="1879" spc="37">
                <a:solidFill>
                  <a:srgbClr val="FFFFFF"/>
                </a:solidFill>
              </a:defRPr>
            </a:pPr>
            <a:r>
              <a:t>Important historical points to assess include: </a:t>
            </a:r>
          </a:p>
          <a:p>
            <a:pPr marL="0" indent="0" defTabSz="214884">
              <a:spcBef>
                <a:spcPts val="1500"/>
              </a:spcBef>
              <a:buClrTx/>
              <a:buSzTx/>
              <a:buNone/>
              <a:defRPr sz="1879" spc="37">
                <a:solidFill>
                  <a:srgbClr val="FFFFFF"/>
                </a:solidFill>
              </a:defRPr>
            </a:pPr>
            <a:r>
              <a:rPr sz="2209" spc="44"/>
              <a:t>1</a:t>
            </a:r>
            <a:r>
              <a:t>. Abdominal pain and weight loss (non-specific, but may suggest inflammatory bowel disease, ischemia, and/or malignancy).</a:t>
            </a:r>
          </a:p>
          <a:p>
            <a:pPr marL="0" indent="0" defTabSz="214884">
              <a:spcBef>
                <a:spcPts val="1500"/>
              </a:spcBef>
              <a:buClrTx/>
              <a:buSzTx/>
              <a:buNone/>
              <a:defRPr sz="1879" spc="37">
                <a:solidFill>
                  <a:srgbClr val="FFFFFF"/>
                </a:solidFill>
              </a:defRPr>
            </a:pPr>
            <a:r>
              <a:rPr sz="2068" spc="41"/>
              <a:t>2.</a:t>
            </a:r>
            <a:r>
              <a:t> Medication use (NSAIDS and other medications that can cause ulcers or intestinal ischemia). </a:t>
            </a:r>
          </a:p>
          <a:p>
            <a:pPr marL="0" indent="0" defTabSz="214884">
              <a:spcBef>
                <a:spcPts val="1500"/>
              </a:spcBef>
              <a:buClrTx/>
              <a:buSzTx/>
              <a:buNone/>
              <a:defRPr sz="1879" spc="37">
                <a:solidFill>
                  <a:srgbClr val="FFFFFF"/>
                </a:solidFill>
              </a:defRPr>
            </a:pPr>
            <a:r>
              <a:rPr sz="2068" spc="41"/>
              <a:t>3</a:t>
            </a:r>
            <a:r>
              <a:t>. Recent colonoscopy with polypectomy (post-polypectomy bleed), prior abdominal/pelvic radiation (radiation proctitis/colitis).</a:t>
            </a:r>
          </a:p>
          <a:p>
            <a:pPr marL="0" indent="0" defTabSz="214884">
              <a:spcBef>
                <a:spcPts val="1500"/>
              </a:spcBef>
              <a:buClrTx/>
              <a:buSzTx/>
              <a:buNone/>
              <a:defRPr sz="1879" spc="37">
                <a:solidFill>
                  <a:srgbClr val="FFFFFF"/>
                </a:solidFill>
              </a:defRPr>
            </a:pPr>
            <a:r>
              <a:rPr sz="2068" spc="41"/>
              <a:t>4</a:t>
            </a:r>
            <a:r>
              <a:t>. Prior operations (possible anastomotic ulcers).</a:t>
            </a:r>
          </a:p>
          <a:p>
            <a:pPr marL="0" indent="0" defTabSz="214884">
              <a:spcBef>
                <a:spcPts val="1500"/>
              </a:spcBef>
              <a:buClrTx/>
              <a:buSzTx/>
              <a:buNone/>
              <a:defRPr sz="1879" spc="37">
                <a:solidFill>
                  <a:srgbClr val="FFFFFF"/>
                </a:solidFill>
              </a:defRPr>
            </a:pPr>
            <a:r>
              <a:rPr sz="2068" spc="41"/>
              <a:t>5</a:t>
            </a:r>
            <a:r>
              <a:t>. History of abdominal aortic aneurysm with or without surgical repair (possible aorto-enteric fistula). </a:t>
            </a:r>
          </a:p>
          <a:p>
            <a:pPr marL="0" indent="0" defTabSz="214884">
              <a:spcBef>
                <a:spcPts val="1500"/>
              </a:spcBef>
              <a:buClrTx/>
              <a:buSzTx/>
              <a:buNone/>
              <a:defRPr sz="1879" spc="37">
                <a:solidFill>
                  <a:srgbClr val="FFFFFF"/>
                </a:solidFill>
              </a:defRPr>
            </a:pPr>
            <a:r>
              <a:rPr sz="2068" spc="41"/>
              <a:t>6</a:t>
            </a:r>
            <a:r>
              <a:t>. History of alcoholism or chronic liver disease raises the suspicion for bleeding due to portal hypertension.</a:t>
            </a:r>
          </a:p>
          <a:p>
            <a:pPr marL="0" indent="0" defTabSz="214884">
              <a:spcBef>
                <a:spcPts val="1500"/>
              </a:spcBef>
              <a:buClrTx/>
              <a:buSzTx/>
              <a:buNone/>
              <a:defRPr sz="1879" spc="37">
                <a:solidFill>
                  <a:srgbClr val="FFFFFF"/>
                </a:solidFill>
              </a:defRPr>
            </a:pPr>
            <a:r>
              <a:t> </a:t>
            </a:r>
            <a:r>
              <a:rPr sz="2068" spc="41"/>
              <a:t>7</a:t>
            </a:r>
            <a:r>
              <a:t>. The manner in which the patient with bleeding presents can also suggest potential etiologies. Bright red blood is more often seen from ano-rectal and distal colonic sources, but brisk upper GI bleeding can also manifest this way. </a:t>
            </a:r>
          </a:p>
          <a:p>
            <a:pPr marL="0" indent="0" defTabSz="214884">
              <a:spcBef>
                <a:spcPts val="1500"/>
              </a:spcBef>
              <a:buClrTx/>
              <a:buSzTx/>
              <a:buNone/>
              <a:defRPr sz="1879" spc="37">
                <a:solidFill>
                  <a:srgbClr val="FFFFFF"/>
                </a:solidFill>
              </a:defRPr>
            </a:pPr>
            <a:r>
              <a:rPr sz="2068" spc="41"/>
              <a:t>8</a:t>
            </a:r>
            <a:r>
              <a:t>. Painless severe bleeding with clots is more common with diverticular hemorrhage. Bloody diarrhea often occurs with ischemic and inflammatory colitides.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88" name="approach"/>
          <p:cNvSpPr txBox="1">
            <a:spLocks noGrp="1"/>
          </p:cNvSpPr>
          <p:nvPr>
            <p:ph type="title"/>
          </p:nvPr>
        </p:nvSpPr>
        <p:spPr>
          <a:prstGeom prst="rect">
            <a:avLst/>
          </a:prstGeom>
        </p:spPr>
        <p:txBody>
          <a:bodyPr/>
          <a:lstStyle>
            <a:lvl1pPr defTabSz="182880">
              <a:defRPr sz="4160" spc="83">
                <a:solidFill>
                  <a:srgbClr val="FFFFFF"/>
                </a:solidFill>
              </a:defRPr>
            </a:lvl1pPr>
          </a:lstStyle>
          <a:p>
            <a:r>
              <a:t>approach</a:t>
            </a:r>
          </a:p>
        </p:txBody>
      </p:sp>
      <p:sp>
        <p:nvSpPr>
          <p:cNvPr id="189" name="Physical examination…"/>
          <p:cNvSpPr txBox="1">
            <a:spLocks noGrp="1"/>
          </p:cNvSpPr>
          <p:nvPr>
            <p:ph type="body" idx="1"/>
          </p:nvPr>
        </p:nvSpPr>
        <p:spPr>
          <a:xfrm>
            <a:off x="510549" y="1522275"/>
            <a:ext cx="11983702" cy="7440837"/>
          </a:xfrm>
          <a:prstGeom prst="rect">
            <a:avLst/>
          </a:prstGeom>
        </p:spPr>
        <p:txBody>
          <a:bodyPr/>
          <a:lstStyle/>
          <a:p>
            <a:pPr marL="0" indent="0" defTabSz="182880">
              <a:spcBef>
                <a:spcPts val="1300"/>
              </a:spcBef>
              <a:buClrTx/>
              <a:buSzTx/>
              <a:buNone/>
              <a:defRPr sz="2600" spc="52">
                <a:solidFill>
                  <a:srgbClr val="941100"/>
                </a:solidFill>
                <a:latin typeface="Avenir Black"/>
                <a:ea typeface="Avenir Black"/>
                <a:cs typeface="Avenir Black"/>
                <a:sym typeface="Avenir Black"/>
              </a:defRPr>
            </a:pPr>
            <a:r>
              <a:t>Physical examination </a:t>
            </a:r>
          </a:p>
          <a:p>
            <a:pPr marL="0" indent="0" defTabSz="182880">
              <a:spcBef>
                <a:spcPts val="1300"/>
              </a:spcBef>
              <a:buClrTx/>
              <a:buSzTx/>
              <a:buNone/>
              <a:defRPr sz="2000" spc="39">
                <a:solidFill>
                  <a:srgbClr val="FFFFFF"/>
                </a:solidFill>
              </a:defRPr>
            </a:pPr>
            <a:r>
              <a:t>should include measurement of orthostatic vital signs in patients without overt shock. </a:t>
            </a:r>
          </a:p>
          <a:p>
            <a:pPr marL="0" indent="0" defTabSz="182880">
              <a:spcBef>
                <a:spcPts val="1300"/>
              </a:spcBef>
              <a:buClrTx/>
              <a:buSzTx/>
              <a:buNone/>
              <a:defRPr sz="2000" spc="39">
                <a:solidFill>
                  <a:srgbClr val="FFFFFF"/>
                </a:solidFill>
              </a:defRPr>
            </a:pPr>
            <a:r>
              <a:t>Pertinent findings on physical examination may include:</a:t>
            </a:r>
          </a:p>
          <a:p>
            <a:pPr marL="0" indent="0" defTabSz="182880">
              <a:spcBef>
                <a:spcPts val="1300"/>
              </a:spcBef>
              <a:buClrTx/>
              <a:buSzTx/>
              <a:buNone/>
              <a:defRPr sz="2000" spc="39">
                <a:solidFill>
                  <a:srgbClr val="FFFFFF"/>
                </a:solidFill>
              </a:defRPr>
            </a:pPr>
            <a:r>
              <a:t>1. Scars from previous abdominal incisions.</a:t>
            </a:r>
          </a:p>
          <a:p>
            <a:pPr marL="0" indent="0" defTabSz="182880">
              <a:spcBef>
                <a:spcPts val="1300"/>
              </a:spcBef>
              <a:buClrTx/>
              <a:buSzTx/>
              <a:buNone/>
              <a:defRPr sz="2000" spc="39">
                <a:solidFill>
                  <a:srgbClr val="FFFFFF"/>
                </a:solidFill>
              </a:defRPr>
            </a:pPr>
            <a:r>
              <a:t>2. The presence of abdominal masses, or skin and oral lesions suggestive of polyposis syndromes.</a:t>
            </a:r>
          </a:p>
          <a:p>
            <a:pPr marL="0" indent="0" defTabSz="182880">
              <a:spcBef>
                <a:spcPts val="1300"/>
              </a:spcBef>
              <a:buClrTx/>
              <a:buSzTx/>
              <a:buNone/>
              <a:defRPr sz="2000" spc="39">
                <a:solidFill>
                  <a:srgbClr val="FFFFFF"/>
                </a:solidFill>
              </a:defRPr>
            </a:pPr>
            <a:r>
              <a:t>3. Stigmata of cirrhosis suggestive of bleeding from hemorrhoids or varices secondary to portal hypertension should be considered.</a:t>
            </a:r>
          </a:p>
          <a:p>
            <a:pPr marL="0" indent="0" defTabSz="182880">
              <a:spcBef>
                <a:spcPts val="1300"/>
              </a:spcBef>
              <a:buClrTx/>
              <a:buSzTx/>
              <a:buNone/>
              <a:defRPr sz="2000" spc="39">
                <a:solidFill>
                  <a:srgbClr val="FFFFFF"/>
                </a:solidFill>
              </a:defRPr>
            </a:pPr>
            <a:r>
              <a:t>4. The rectal examination is important to identify any anorectal pathology, including tumors, ulcers, or polyps.</a:t>
            </a:r>
          </a:p>
          <a:p>
            <a:pPr marL="0" indent="0" defTabSz="182880">
              <a:spcBef>
                <a:spcPts val="1300"/>
              </a:spcBef>
              <a:buClrTx/>
              <a:buSzTx/>
              <a:buNone/>
              <a:defRPr sz="2000" spc="39">
                <a:solidFill>
                  <a:srgbClr val="FFFFFF"/>
                </a:solidFill>
              </a:defRPr>
            </a:pPr>
            <a:r>
              <a:t>5. The color of the rectal contents and the presence of formed stool or blood clot should also be noted.</a:t>
            </a:r>
          </a:p>
          <a:p>
            <a:pPr marL="0" indent="0" defTabSz="182880">
              <a:spcBef>
                <a:spcPts val="1300"/>
              </a:spcBef>
              <a:buClrTx/>
              <a:buSzTx/>
              <a:buNone/>
              <a:defRPr sz="2000" spc="39">
                <a:solidFill>
                  <a:srgbClr val="FFFFFF"/>
                </a:solidFill>
              </a:defRPr>
            </a:pPr>
            <a:r>
              <a:t>6. Anoscopic examination to exclude hemorrhage from hemorrhoids should be completed.</a:t>
            </a:r>
          </a:p>
          <a:p>
            <a:pPr marL="0" indent="0" defTabSz="182880">
              <a:spcBef>
                <a:spcPts val="1300"/>
              </a:spcBef>
              <a:buClrTx/>
              <a:buSzTx/>
              <a:buNone/>
              <a:defRPr sz="2000" spc="39">
                <a:solidFill>
                  <a:srgbClr val="FFFFFF"/>
                </a:solidFill>
              </a:defRPr>
            </a:pPr>
            <a:r>
              <a:t>7. A nosogastric tube should be inserted to look for blood or coffee ground-like material to exclude an upper gastrointestinal source.</a:t>
            </a:r>
          </a:p>
          <a:p>
            <a:pPr marL="0" indent="0" defTabSz="182880">
              <a:spcBef>
                <a:spcPts val="1300"/>
              </a:spcBef>
              <a:buClrTx/>
              <a:buSzTx/>
              <a:buNone/>
              <a:defRPr sz="2000" spc="39">
                <a:solidFill>
                  <a:srgbClr val="FFFFFF"/>
                </a:solidFill>
              </a:defRPr>
            </a:pPr>
            <a:r>
              <a:t>8. In patients with hematochezia and hemodynamic instability, emergency upper endoscopy is required.</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91" name="approach"/>
          <p:cNvSpPr txBox="1">
            <a:spLocks noGrp="1"/>
          </p:cNvSpPr>
          <p:nvPr>
            <p:ph type="title"/>
          </p:nvPr>
        </p:nvSpPr>
        <p:spPr>
          <a:prstGeom prst="rect">
            <a:avLst/>
          </a:prstGeom>
        </p:spPr>
        <p:txBody>
          <a:bodyPr/>
          <a:lstStyle>
            <a:lvl1pPr defTabSz="182880">
              <a:defRPr sz="4160" spc="83">
                <a:solidFill>
                  <a:srgbClr val="FFFFFF"/>
                </a:solidFill>
              </a:defRPr>
            </a:lvl1pPr>
          </a:lstStyle>
          <a:p>
            <a:r>
              <a:t>approach</a:t>
            </a:r>
          </a:p>
        </p:txBody>
      </p:sp>
      <p:sp>
        <p:nvSpPr>
          <p:cNvPr id="192" name="Investigations…"/>
          <p:cNvSpPr txBox="1">
            <a:spLocks noGrp="1"/>
          </p:cNvSpPr>
          <p:nvPr>
            <p:ph type="body" idx="1"/>
          </p:nvPr>
        </p:nvSpPr>
        <p:spPr>
          <a:xfrm>
            <a:off x="643606" y="1488377"/>
            <a:ext cx="11926689" cy="7825967"/>
          </a:xfrm>
          <a:prstGeom prst="rect">
            <a:avLst/>
          </a:prstGeom>
        </p:spPr>
        <p:txBody>
          <a:bodyPr/>
          <a:lstStyle/>
          <a:p>
            <a:pPr marL="0" indent="0" defTabSz="224027">
              <a:spcBef>
                <a:spcPts val="1600"/>
              </a:spcBef>
              <a:buClrTx/>
              <a:buSzTx/>
              <a:buNone/>
              <a:defRPr sz="3675" spc="73">
                <a:solidFill>
                  <a:srgbClr val="941100"/>
                </a:solidFill>
                <a:latin typeface="Avenir Black"/>
                <a:ea typeface="Avenir Black"/>
                <a:cs typeface="Avenir Black"/>
                <a:sym typeface="Avenir Black"/>
              </a:defRPr>
            </a:pPr>
            <a:r>
              <a:t>Investigations </a:t>
            </a:r>
          </a:p>
          <a:p>
            <a:pPr marL="0" indent="0" defTabSz="224027">
              <a:spcBef>
                <a:spcPts val="1600"/>
              </a:spcBef>
              <a:buClrTx/>
              <a:buSzTx/>
              <a:buNone/>
              <a:defRPr sz="2107" spc="42">
                <a:solidFill>
                  <a:srgbClr val="FFFFFF"/>
                </a:solidFill>
              </a:defRPr>
            </a:pPr>
            <a:r>
              <a:t>Patients with presumed LGIB may undergo:</a:t>
            </a:r>
          </a:p>
          <a:p>
            <a:pPr marL="0" indent="0" defTabSz="224027">
              <a:spcBef>
                <a:spcPts val="1600"/>
              </a:spcBef>
              <a:buClrTx/>
              <a:buSzTx/>
              <a:buNone/>
              <a:defRPr sz="2107" spc="42">
                <a:solidFill>
                  <a:srgbClr val="FFFFFF"/>
                </a:solidFill>
              </a:defRPr>
            </a:pPr>
            <a:r>
              <a:t>1. </a:t>
            </a:r>
            <a:r>
              <a:rPr sz="2597" spc="51">
                <a:latin typeface="Avenir Black"/>
                <a:ea typeface="Avenir Black"/>
                <a:cs typeface="Avenir Black"/>
                <a:sym typeface="Avenir Black"/>
              </a:rPr>
              <a:t>Early sigmoidoscopy</a:t>
            </a:r>
            <a:r>
              <a:rPr>
                <a:solidFill>
                  <a:srgbClr val="000000"/>
                </a:solidFill>
              </a:rPr>
              <a:t> </a:t>
            </a:r>
            <a:r>
              <a:t>for the detection of obvious, low-lying lesions. However, the procedure is difficult with brisk bleeding, and it is usually not possible to identify the area of bleeding. Sigmoidoscopy is useful primarily in patients &lt;40 years with minor bleeding. </a:t>
            </a:r>
          </a:p>
          <a:p>
            <a:pPr marL="0" indent="0" defTabSz="224027">
              <a:spcBef>
                <a:spcPts val="1600"/>
              </a:spcBef>
              <a:buClrTx/>
              <a:buSzTx/>
              <a:buNone/>
              <a:defRPr sz="2107" spc="42">
                <a:solidFill>
                  <a:srgbClr val="FFFFFF"/>
                </a:solidFill>
              </a:defRPr>
            </a:pPr>
            <a:r>
              <a:t>2. Patients with hematochezia and hemodynamic instability (acute LGIB) should have </a:t>
            </a:r>
            <a:r>
              <a:rPr sz="2597" spc="51">
                <a:latin typeface="Avenir Black"/>
                <a:ea typeface="Avenir Black"/>
                <a:cs typeface="Avenir Black"/>
                <a:sym typeface="Avenir Black"/>
              </a:rPr>
              <a:t>upper endoscopy</a:t>
            </a:r>
            <a:r>
              <a:rPr sz="2597" spc="51"/>
              <a:t> </a:t>
            </a:r>
            <a:r>
              <a:t>to rule out an upper Gl source before evaluation of the lower Gl tract, upper endoscopy is also indicated in patients with chronic LGIB suspected to have UGIB. </a:t>
            </a:r>
          </a:p>
          <a:p>
            <a:pPr marL="0" indent="0" defTabSz="224027">
              <a:spcBef>
                <a:spcPts val="1600"/>
              </a:spcBef>
              <a:buClrTx/>
              <a:buSzTx/>
              <a:buNone/>
              <a:defRPr sz="2107" spc="42">
                <a:solidFill>
                  <a:srgbClr val="FFFFFF"/>
                </a:solidFill>
              </a:defRPr>
            </a:pPr>
            <a:r>
              <a:t>3. You can use</a:t>
            </a:r>
            <a:r>
              <a:rPr sz="2597" spc="51">
                <a:latin typeface="Avenir Black"/>
                <a:ea typeface="Avenir Black"/>
                <a:cs typeface="Avenir Black"/>
                <a:sym typeface="Avenir Black"/>
              </a:rPr>
              <a:t> NGT</a:t>
            </a:r>
            <a:r>
              <a:t>: if suction is blood this mean UGIB, if bile most likely no UGIB, if clear fluid can’t rule out.</a:t>
            </a:r>
          </a:p>
          <a:p>
            <a:pPr marL="0" indent="0" defTabSz="224027">
              <a:spcBef>
                <a:spcPts val="1600"/>
              </a:spcBef>
              <a:buClrTx/>
              <a:buSzTx/>
              <a:buNone/>
              <a:defRPr sz="2107" spc="42">
                <a:solidFill>
                  <a:srgbClr val="FFFFFF"/>
                </a:solidFill>
              </a:defRPr>
            </a:pPr>
            <a:r>
              <a:t>4. </a:t>
            </a:r>
            <a:r>
              <a:rPr sz="2597" spc="51">
                <a:latin typeface="Avenir Black"/>
                <a:ea typeface="Avenir Black"/>
                <a:cs typeface="Avenir Black"/>
                <a:sym typeface="Avenir Black"/>
              </a:rPr>
              <a:t>Colonoscopy</a:t>
            </a:r>
            <a:r>
              <a:t> after an oral lavage solution is the procedure of choice in patients admitted with LGIB unless bleeding is too massive or unless sigmoidoscopy has disclosed an obvious actively bleeding lesion, colonoscopy provides both a diagnostic and therapeutic tool.</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94" name="approach"/>
          <p:cNvSpPr txBox="1">
            <a:spLocks noGrp="1"/>
          </p:cNvSpPr>
          <p:nvPr>
            <p:ph type="title"/>
          </p:nvPr>
        </p:nvSpPr>
        <p:spPr>
          <a:prstGeom prst="rect">
            <a:avLst/>
          </a:prstGeom>
        </p:spPr>
        <p:txBody>
          <a:bodyPr/>
          <a:lstStyle>
            <a:lvl1pPr defTabSz="182880">
              <a:defRPr sz="4160" spc="83">
                <a:solidFill>
                  <a:srgbClr val="FFFFFF"/>
                </a:solidFill>
              </a:defRPr>
            </a:lvl1pPr>
          </a:lstStyle>
          <a:p>
            <a:r>
              <a:t>approach</a:t>
            </a:r>
          </a:p>
        </p:txBody>
      </p:sp>
      <p:sp>
        <p:nvSpPr>
          <p:cNvPr id="195" name="Investigations…"/>
          <p:cNvSpPr txBox="1">
            <a:spLocks noGrp="1"/>
          </p:cNvSpPr>
          <p:nvPr>
            <p:ph type="body" idx="1"/>
          </p:nvPr>
        </p:nvSpPr>
        <p:spPr>
          <a:xfrm>
            <a:off x="539056" y="1488377"/>
            <a:ext cx="11926688" cy="7825967"/>
          </a:xfrm>
          <a:prstGeom prst="rect">
            <a:avLst/>
          </a:prstGeom>
        </p:spPr>
        <p:txBody>
          <a:bodyPr/>
          <a:lstStyle/>
          <a:p>
            <a:pPr marL="0" indent="0">
              <a:buClrTx/>
              <a:buSzTx/>
              <a:buNone/>
              <a:defRPr sz="3600" spc="72">
                <a:solidFill>
                  <a:srgbClr val="941100"/>
                </a:solidFill>
                <a:latin typeface="Avenir Black"/>
                <a:ea typeface="Avenir Black"/>
                <a:cs typeface="Avenir Black"/>
                <a:sym typeface="Avenir Black"/>
              </a:defRPr>
            </a:pPr>
            <a:r>
              <a:t>Investigations </a:t>
            </a:r>
          </a:p>
          <a:p>
            <a:pPr marL="0" indent="0">
              <a:buClrTx/>
              <a:buSzTx/>
              <a:buNone/>
              <a:defRPr>
                <a:solidFill>
                  <a:srgbClr val="FFFFFF"/>
                </a:solidFill>
              </a:defRPr>
            </a:pPr>
            <a:r>
              <a:t>5. </a:t>
            </a:r>
            <a:r>
              <a:rPr sz="3100" spc="62">
                <a:latin typeface="Avenir Black"/>
                <a:ea typeface="Avenir Black"/>
                <a:cs typeface="Avenir Black"/>
                <a:sym typeface="Avenir Black"/>
              </a:rPr>
              <a:t>99MTc-labeled red cell scan </a:t>
            </a:r>
            <a:r>
              <a:t>allows repeated imaging for up to 24 h reveals bleeding even with a low rate of blood lose(01ml/min).it does localize the site of the lesion but not identify the cause.</a:t>
            </a:r>
          </a:p>
          <a:p>
            <a:pPr marL="0" indent="0">
              <a:buClrTx/>
              <a:buSzTx/>
              <a:buNone/>
              <a:defRPr>
                <a:solidFill>
                  <a:srgbClr val="FFFFFF"/>
                </a:solidFill>
              </a:defRPr>
            </a:pPr>
            <a:r>
              <a:t>6. In active LGIB, </a:t>
            </a:r>
            <a:r>
              <a:rPr sz="3100" spc="62">
                <a:latin typeface="Avenir Black"/>
                <a:ea typeface="Avenir Black"/>
                <a:cs typeface="Avenir Black"/>
                <a:sym typeface="Avenir Black"/>
              </a:rPr>
              <a:t>angiography</a:t>
            </a:r>
            <a:r>
              <a:t> can detect the site of bleeding (extravasation of contrast into the gut) and permits treatment with intraarterial infusion of vasopressin or embolization. Even after bleeding has stopped, angiography may identify lesions with abnormal vasculature, such as vascular ectasias or tumours.</a:t>
            </a:r>
          </a:p>
          <a:p>
            <a:pPr marL="0" indent="0">
              <a:buClrTx/>
              <a:buSzTx/>
              <a:buNone/>
              <a:defRPr>
                <a:solidFill>
                  <a:srgbClr val="FFFFFF"/>
                </a:solidFill>
              </a:defRPr>
            </a:pPr>
            <a:r>
              <a:t>7. Occasionally, the LGIB source is in the small intestine. </a:t>
            </a:r>
            <a:r>
              <a:rPr sz="3100" spc="62">
                <a:latin typeface="Avenir Black"/>
                <a:ea typeface="Avenir Black"/>
                <a:cs typeface="Avenir Black"/>
                <a:sym typeface="Avenir Black"/>
              </a:rPr>
              <a:t>Push enteroscopy and capsule endoscopy</a:t>
            </a:r>
            <a:r>
              <a:t> have been used for the assessment of obscure bleeding.</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97" name="classification of causes"/>
          <p:cNvSpPr txBox="1">
            <a:spLocks noGrp="1"/>
          </p:cNvSpPr>
          <p:nvPr>
            <p:ph type="title"/>
          </p:nvPr>
        </p:nvSpPr>
        <p:spPr>
          <a:xfrm>
            <a:off x="1512091" y="3355727"/>
            <a:ext cx="9980618" cy="3042146"/>
          </a:xfrm>
          <a:prstGeom prst="rect">
            <a:avLst/>
          </a:prstGeom>
        </p:spPr>
        <p:txBody>
          <a:bodyPr/>
          <a:lstStyle>
            <a:lvl1pPr defTabSz="384047">
              <a:defRPr sz="8736" spc="174"/>
            </a:lvl1pPr>
          </a:lstStyle>
          <a:p>
            <a:r>
              <a:t>classification of causes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99" name="21-lower-gi-bleeding-10-638.jpg" descr="21-lower-gi-bleeding-10-638.jpg"/>
          <p:cNvPicPr>
            <a:picLocks noChangeAspect="1"/>
          </p:cNvPicPr>
          <p:nvPr/>
        </p:nvPicPr>
        <p:blipFill>
          <a:blip r:embed="rId2"/>
          <a:stretch>
            <a:fillRect/>
          </a:stretch>
        </p:blipFill>
        <p:spPr>
          <a:xfrm>
            <a:off x="1633164" y="1221057"/>
            <a:ext cx="9738472" cy="7311486"/>
          </a:xfrm>
          <a:prstGeom prst="rect">
            <a:avLst/>
          </a:prstGeom>
          <a:ln w="12700">
            <a:miter lim="400000"/>
          </a:ln>
          <a:effectLst>
            <a:outerShdw blurRad="127000" dist="76200" dir="2700000" rotWithShape="0">
              <a:srgbClr val="000000">
                <a:alpha val="75000"/>
              </a:srgbClr>
            </a:outerShdw>
          </a:effec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01" name="classification by severity"/>
          <p:cNvSpPr txBox="1">
            <a:spLocks noGrp="1"/>
          </p:cNvSpPr>
          <p:nvPr>
            <p:ph type="title"/>
          </p:nvPr>
        </p:nvSpPr>
        <p:spPr>
          <a:xfrm>
            <a:off x="673100" y="852852"/>
            <a:ext cx="11658600" cy="749301"/>
          </a:xfrm>
          <a:prstGeom prst="rect">
            <a:avLst/>
          </a:prstGeom>
        </p:spPr>
        <p:txBody>
          <a:bodyPr/>
          <a:lstStyle>
            <a:lvl1pPr defTabSz="182880">
              <a:defRPr sz="4160" spc="83">
                <a:solidFill>
                  <a:srgbClr val="FFFFFF"/>
                </a:solidFill>
              </a:defRPr>
            </a:lvl1pPr>
          </a:lstStyle>
          <a:p>
            <a:r>
              <a:t>classification by severity</a:t>
            </a:r>
          </a:p>
        </p:txBody>
      </p:sp>
      <p:graphicFrame>
        <p:nvGraphicFramePr>
          <p:cNvPr id="202" name="Table"/>
          <p:cNvGraphicFramePr/>
          <p:nvPr/>
        </p:nvGraphicFramePr>
        <p:xfrm>
          <a:off x="2528989" y="2387600"/>
          <a:ext cx="7959522" cy="6464300"/>
        </p:xfrm>
        <a:graphic>
          <a:graphicData uri="http://schemas.openxmlformats.org/drawingml/2006/table">
            <a:tbl>
              <a:tblPr firstCol="1">
                <a:tableStyleId>{33BA23B1-9221-436E-865A-0063620EA4FD}</a:tableStyleId>
              </a:tblPr>
              <a:tblGrid>
                <a:gridCol w="3973410">
                  <a:extLst>
                    <a:ext uri="{9D8B030D-6E8A-4147-A177-3AD203B41FA5}">
                      <a16:colId xmlns:a16="http://schemas.microsoft.com/office/drawing/2014/main" val="20000"/>
                    </a:ext>
                  </a:extLst>
                </a:gridCol>
                <a:gridCol w="3973410">
                  <a:extLst>
                    <a:ext uri="{9D8B030D-6E8A-4147-A177-3AD203B41FA5}">
                      <a16:colId xmlns:a16="http://schemas.microsoft.com/office/drawing/2014/main" val="20001"/>
                    </a:ext>
                  </a:extLst>
                </a:gridCol>
              </a:tblGrid>
              <a:tr h="1075266">
                <a:tc>
                  <a:txBody>
                    <a:bodyPr/>
                    <a:lstStyle/>
                    <a:p>
                      <a:pPr defTabSz="914400">
                        <a:defRPr sz="1800" b="0" cap="none" spc="0">
                          <a:solidFill>
                            <a:srgbClr val="000000"/>
                          </a:solidFill>
                        </a:defRPr>
                      </a:pPr>
                      <a:r>
                        <a:rPr sz="3100">
                          <a:solidFill>
                            <a:srgbClr val="5E5E5E"/>
                          </a:solidFill>
                          <a:sym typeface="Avenir Next Demi Bold"/>
                        </a:rPr>
                        <a:t>Acute</a:t>
                      </a:r>
                    </a:p>
                  </a:txBody>
                  <a:tcPr marL="50800" marR="50800" marT="50800" marB="50800" anchor="ctr" horzOverflow="overflow"/>
                </a:tc>
                <a:tc>
                  <a:txBody>
                    <a:bodyPr/>
                    <a:lstStyle/>
                    <a:p>
                      <a:pPr defTabSz="914400">
                        <a:defRPr sz="1800" cap="none" spc="0">
                          <a:solidFill>
                            <a:srgbClr val="000000"/>
                          </a:solidFill>
                        </a:defRPr>
                      </a:pPr>
                      <a:r>
                        <a:rPr sz="2600" b="1">
                          <a:solidFill>
                            <a:srgbClr val="5E5E5E"/>
                          </a:solidFill>
                          <a:latin typeface="Avenir Next"/>
                          <a:ea typeface="Avenir Next"/>
                          <a:cs typeface="Avenir Next"/>
                          <a:sym typeface="Avenir Next"/>
                        </a:rPr>
                        <a:t>Subacute/Chronic </a:t>
                      </a:r>
                    </a:p>
                  </a:txBody>
                  <a:tcPr marL="50800" marR="50800" marT="50800" marB="50800" anchor="ctr" horzOverflow="overflow">
                    <a:lnR w="12700">
                      <a:solidFill>
                        <a:srgbClr val="FFFFFF"/>
                      </a:solidFill>
                      <a:miter lim="400000"/>
                    </a:lnR>
                  </a:tcPr>
                </a:tc>
                <a:extLst>
                  <a:ext uri="{0D108BD9-81ED-4DB2-BD59-A6C34878D82A}">
                    <a16:rowId xmlns:a16="http://schemas.microsoft.com/office/drawing/2014/main" val="10000"/>
                  </a:ext>
                </a:extLst>
              </a:tr>
              <a:tr h="1075266">
                <a:tc>
                  <a:txBody>
                    <a:bodyPr/>
                    <a:lstStyle/>
                    <a:p>
                      <a:pPr defTabSz="914400">
                        <a:defRPr sz="1800" b="0" cap="none" spc="0">
                          <a:solidFill>
                            <a:srgbClr val="000000"/>
                          </a:solidFill>
                        </a:defRPr>
                      </a:pPr>
                      <a:r>
                        <a:rPr sz="2200">
                          <a:solidFill>
                            <a:srgbClr val="FF2600"/>
                          </a:solidFill>
                          <a:sym typeface="Avenir Next Demi Bold"/>
                        </a:rPr>
                        <a:t>Diverticular disease </a:t>
                      </a:r>
                    </a:p>
                  </a:txBody>
                  <a:tcPr marL="50800" marR="50800" marT="50800" marB="50800" anchor="ctr" horzOverflow="overflow"/>
                </a:tc>
                <a:tc>
                  <a:txBody>
                    <a:bodyPr/>
                    <a:lstStyle/>
                    <a:p>
                      <a:pPr defTabSz="914400">
                        <a:defRPr sz="1800" cap="none" spc="0">
                          <a:solidFill>
                            <a:srgbClr val="000000"/>
                          </a:solidFill>
                        </a:defRPr>
                      </a:pPr>
                      <a:r>
                        <a:rPr sz="2200">
                          <a:solidFill>
                            <a:srgbClr val="5B5854"/>
                          </a:solidFill>
                          <a:latin typeface="Avenir Next Demi Bold"/>
                          <a:ea typeface="Avenir Next Demi Bold"/>
                          <a:cs typeface="Avenir Next Demi Bold"/>
                          <a:sym typeface="Avenir Next Demi Bold"/>
                        </a:rPr>
                        <a:t>Anal disease</a:t>
                      </a:r>
                    </a:p>
                  </a:txBody>
                  <a:tcPr marL="50800" marR="50800" marT="50800" marB="50800" anchor="ctr" horzOverflow="overflow">
                    <a:lnR w="12700">
                      <a:solidFill>
                        <a:srgbClr val="FFFFFF"/>
                      </a:solidFill>
                      <a:miter lim="400000"/>
                    </a:lnR>
                  </a:tcPr>
                </a:tc>
                <a:extLst>
                  <a:ext uri="{0D108BD9-81ED-4DB2-BD59-A6C34878D82A}">
                    <a16:rowId xmlns:a16="http://schemas.microsoft.com/office/drawing/2014/main" val="10001"/>
                  </a:ext>
                </a:extLst>
              </a:tr>
              <a:tr h="1075266">
                <a:tc>
                  <a:txBody>
                    <a:bodyPr/>
                    <a:lstStyle/>
                    <a:p>
                      <a:pPr defTabSz="914400">
                        <a:defRPr sz="1800" b="0" cap="none" spc="0">
                          <a:solidFill>
                            <a:srgbClr val="000000"/>
                          </a:solidFill>
                        </a:defRPr>
                      </a:pPr>
                      <a:r>
                        <a:rPr sz="2200">
                          <a:solidFill>
                            <a:srgbClr val="FF2600"/>
                          </a:solidFill>
                          <a:sym typeface="Avenir Next Demi Bold"/>
                        </a:rPr>
                        <a:t>Angiodysplasia</a:t>
                      </a:r>
                    </a:p>
                  </a:txBody>
                  <a:tcPr marL="50800" marR="50800" marT="50800" marB="50800" anchor="ctr" horzOverflow="overflow"/>
                </a:tc>
                <a:tc>
                  <a:txBody>
                    <a:bodyPr/>
                    <a:lstStyle/>
                    <a:p>
                      <a:pPr defTabSz="914400">
                        <a:defRPr sz="1800" cap="none" spc="0">
                          <a:solidFill>
                            <a:srgbClr val="000000"/>
                          </a:solidFill>
                        </a:defRPr>
                      </a:pPr>
                      <a:r>
                        <a:rPr sz="2200">
                          <a:solidFill>
                            <a:srgbClr val="5B5854"/>
                          </a:solidFill>
                          <a:latin typeface="Avenir Next Demi Bold"/>
                          <a:ea typeface="Avenir Next Demi Bold"/>
                          <a:cs typeface="Avenir Next Demi Bold"/>
                          <a:sym typeface="Avenir Next Demi Bold"/>
                        </a:rPr>
                        <a:t>Polyps</a:t>
                      </a:r>
                    </a:p>
                  </a:txBody>
                  <a:tcPr marL="50800" marR="50800" marT="50800" marB="50800" anchor="ctr" horzOverflow="overflow">
                    <a:lnR w="12700">
                      <a:solidFill>
                        <a:srgbClr val="FFFFFF"/>
                      </a:solidFill>
                      <a:miter lim="400000"/>
                    </a:lnR>
                  </a:tcPr>
                </a:tc>
                <a:extLst>
                  <a:ext uri="{0D108BD9-81ED-4DB2-BD59-A6C34878D82A}">
                    <a16:rowId xmlns:a16="http://schemas.microsoft.com/office/drawing/2014/main" val="10002"/>
                  </a:ext>
                </a:extLst>
              </a:tr>
              <a:tr h="1075266">
                <a:tc>
                  <a:txBody>
                    <a:bodyPr/>
                    <a:lstStyle/>
                    <a:p>
                      <a:pPr defTabSz="914400">
                        <a:defRPr sz="1800" b="0" cap="none" spc="0">
                          <a:solidFill>
                            <a:srgbClr val="000000"/>
                          </a:solidFill>
                        </a:defRPr>
                      </a:pPr>
                      <a:r>
                        <a:rPr sz="2200">
                          <a:solidFill>
                            <a:srgbClr val="5B5854"/>
                          </a:solidFill>
                          <a:sym typeface="Avenir Next Demi Bold"/>
                        </a:rPr>
                        <a:t>Meckel’s diverticulum</a:t>
                      </a:r>
                    </a:p>
                  </a:txBody>
                  <a:tcPr marL="50800" marR="50800" marT="50800" marB="50800" anchor="ctr" horzOverflow="overflow"/>
                </a:tc>
                <a:tc>
                  <a:txBody>
                    <a:bodyPr/>
                    <a:lstStyle/>
                    <a:p>
                      <a:pPr defTabSz="914400">
                        <a:defRPr sz="1800" cap="none" spc="0">
                          <a:solidFill>
                            <a:srgbClr val="000000"/>
                          </a:solidFill>
                        </a:defRPr>
                      </a:pPr>
                      <a:r>
                        <a:rPr sz="2200">
                          <a:solidFill>
                            <a:srgbClr val="FF2600"/>
                          </a:solidFill>
                          <a:latin typeface="Avenir Next Demi Bold"/>
                          <a:ea typeface="Avenir Next Demi Bold"/>
                          <a:cs typeface="Avenir Next Demi Bold"/>
                          <a:sym typeface="Avenir Next Demi Bold"/>
                        </a:rPr>
                        <a:t>Carcinoma </a:t>
                      </a:r>
                    </a:p>
                  </a:txBody>
                  <a:tcPr marL="50800" marR="50800" marT="50800" marB="50800" anchor="ctr" horzOverflow="overflow">
                    <a:lnR w="12700">
                      <a:solidFill>
                        <a:srgbClr val="FFFFFF"/>
                      </a:solidFill>
                      <a:miter lim="400000"/>
                    </a:lnR>
                  </a:tcPr>
                </a:tc>
                <a:extLst>
                  <a:ext uri="{0D108BD9-81ED-4DB2-BD59-A6C34878D82A}">
                    <a16:rowId xmlns:a16="http://schemas.microsoft.com/office/drawing/2014/main" val="10003"/>
                  </a:ext>
                </a:extLst>
              </a:tr>
              <a:tr h="1075266">
                <a:tc>
                  <a:txBody>
                    <a:bodyPr/>
                    <a:lstStyle/>
                    <a:p>
                      <a:pPr defTabSz="914400">
                        <a:defRPr sz="1800" b="0" cap="none" spc="0">
                          <a:solidFill>
                            <a:srgbClr val="000000"/>
                          </a:solidFill>
                        </a:defRPr>
                      </a:pPr>
                      <a:r>
                        <a:rPr sz="2200">
                          <a:solidFill>
                            <a:srgbClr val="5B5854"/>
                          </a:solidFill>
                          <a:sym typeface="Avenir Next Demi Bold"/>
                        </a:rPr>
                        <a:t>Ischemic colitis</a:t>
                      </a:r>
                    </a:p>
                  </a:txBody>
                  <a:tcPr marL="50800" marR="50800" marT="50800" marB="50800" anchor="ctr" horzOverflow="overflow"/>
                </a:tc>
                <a:tc>
                  <a:txBody>
                    <a:bodyPr/>
                    <a:lstStyle/>
                    <a:p>
                      <a:pPr defTabSz="914400">
                        <a:defRPr sz="1800" cap="none" spc="0">
                          <a:solidFill>
                            <a:srgbClr val="000000"/>
                          </a:solidFill>
                        </a:defRPr>
                      </a:pPr>
                      <a:r>
                        <a:rPr sz="2200">
                          <a:solidFill>
                            <a:srgbClr val="5B5854"/>
                          </a:solidFill>
                          <a:latin typeface="Avenir Next Demi Bold"/>
                          <a:ea typeface="Avenir Next Demi Bold"/>
                          <a:cs typeface="Avenir Next Demi Bold"/>
                          <a:sym typeface="Avenir Next Demi Bold"/>
                        </a:rPr>
                        <a:t>Solitary rectal ulcer</a:t>
                      </a:r>
                    </a:p>
                  </a:txBody>
                  <a:tcPr marL="50800" marR="50800" marT="50800" marB="50800" anchor="ctr" horzOverflow="overflow">
                    <a:lnR w="12700">
                      <a:solidFill>
                        <a:srgbClr val="FFFFFF"/>
                      </a:solidFill>
                      <a:miter lim="400000"/>
                    </a:lnR>
                  </a:tcPr>
                </a:tc>
                <a:extLst>
                  <a:ext uri="{0D108BD9-81ED-4DB2-BD59-A6C34878D82A}">
                    <a16:rowId xmlns:a16="http://schemas.microsoft.com/office/drawing/2014/main" val="10004"/>
                  </a:ext>
                </a:extLst>
              </a:tr>
              <a:tr h="1075266">
                <a:tc>
                  <a:txBody>
                    <a:bodyPr/>
                    <a:lstStyle/>
                    <a:p>
                      <a:pPr defTabSz="914400">
                        <a:defRPr sz="1800" b="0" cap="none" spc="0">
                          <a:solidFill>
                            <a:srgbClr val="000000"/>
                          </a:solidFill>
                        </a:defRPr>
                      </a:pPr>
                      <a:r>
                        <a:rPr sz="2200">
                          <a:solidFill>
                            <a:srgbClr val="5B5854"/>
                          </a:solidFill>
                          <a:sym typeface="Avenir Next Demi Bold"/>
                        </a:rPr>
                        <a:t>Mesenteric ischemia </a:t>
                      </a:r>
                    </a:p>
                  </a:txBody>
                  <a:tcPr marL="50800" marR="50800" marT="50800" marB="50800" anchor="ctr" horzOverflow="overflow"/>
                </a:tc>
                <a:tc>
                  <a:txBody>
                    <a:bodyPr/>
                    <a:lstStyle/>
                    <a:p>
                      <a:pPr defTabSz="914400">
                        <a:defRPr sz="1800" cap="none" spc="0">
                          <a:solidFill>
                            <a:srgbClr val="000000"/>
                          </a:solidFill>
                        </a:defRPr>
                      </a:pPr>
                      <a:r>
                        <a:rPr sz="2200">
                          <a:solidFill>
                            <a:srgbClr val="5B5854"/>
                          </a:solidFill>
                          <a:latin typeface="Avenir Next Demi Bold"/>
                          <a:ea typeface="Avenir Next Demi Bold"/>
                          <a:cs typeface="Avenir Next Demi Bold"/>
                          <a:sym typeface="Avenir Next Demi Bold"/>
                        </a:rPr>
                        <a:t>Radiation enteritis</a:t>
                      </a:r>
                    </a:p>
                  </a:txBody>
                  <a:tcPr marL="50800" marR="50800" marT="50800" marB="50800" anchor="ctr" horzOverflow="overflow">
                    <a:lnR w="12700">
                      <a:solidFill>
                        <a:srgbClr val="FFFFFF"/>
                      </a:solidFill>
                      <a:miter lim="400000"/>
                    </a:lnR>
                  </a:tcPr>
                </a:tc>
                <a:extLst>
                  <a:ext uri="{0D108BD9-81ED-4DB2-BD59-A6C34878D82A}">
                    <a16:rowId xmlns:a16="http://schemas.microsoft.com/office/drawing/2014/main" val="10005"/>
                  </a:ext>
                </a:extLst>
              </a:tr>
            </a:tbl>
          </a:graphicData>
        </a:graphic>
      </p:graphicFrame>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04" name="Most common causes"/>
          <p:cNvSpPr txBox="1">
            <a:spLocks noGrp="1"/>
          </p:cNvSpPr>
          <p:nvPr>
            <p:ph type="title"/>
          </p:nvPr>
        </p:nvSpPr>
        <p:spPr>
          <a:xfrm>
            <a:off x="673100" y="3092450"/>
            <a:ext cx="11658600" cy="3568700"/>
          </a:xfrm>
          <a:prstGeom prst="rect">
            <a:avLst/>
          </a:prstGeom>
        </p:spPr>
        <p:txBody>
          <a:bodyPr/>
          <a:lstStyle/>
          <a:p>
            <a:r>
              <a:t>Most common causes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06" name="Diverticular disease"/>
          <p:cNvSpPr txBox="1">
            <a:spLocks noGrp="1"/>
          </p:cNvSpPr>
          <p:nvPr>
            <p:ph type="title"/>
          </p:nvPr>
        </p:nvSpPr>
        <p:spPr>
          <a:prstGeom prst="rect">
            <a:avLst/>
          </a:prstGeom>
        </p:spPr>
        <p:txBody>
          <a:bodyPr/>
          <a:lstStyle>
            <a:lvl1pPr defTabSz="182880">
              <a:defRPr sz="4160" spc="83">
                <a:solidFill>
                  <a:srgbClr val="FFFFFF"/>
                </a:solidFill>
              </a:defRPr>
            </a:lvl1pPr>
          </a:lstStyle>
          <a:p>
            <a:r>
              <a:t>Diverticular disease </a:t>
            </a:r>
          </a:p>
        </p:txBody>
      </p:sp>
      <p:sp>
        <p:nvSpPr>
          <p:cNvPr id="207" name="In the United States, diverticula are the most common cause of significant lower GI bleeding. In the past diverticula were thought to be rare in patients  younger than 40 years, but it is now an increasingly common diagnosis in this age group. Only 3% to 15% of individuals  with diverticulosis experience any bleeding. Bleeding generally occurs at the neck of the diverticulum  and is believed to be secondary  to bleeding from the vasa recti as they penetrate through the submucosa."/>
          <p:cNvSpPr txBox="1">
            <a:spLocks noGrp="1"/>
          </p:cNvSpPr>
          <p:nvPr>
            <p:ph type="body" idx="1"/>
          </p:nvPr>
        </p:nvSpPr>
        <p:spPr>
          <a:xfrm>
            <a:off x="673100" y="2515680"/>
            <a:ext cx="11658600" cy="6451601"/>
          </a:xfrm>
          <a:prstGeom prst="rect">
            <a:avLst/>
          </a:prstGeom>
        </p:spPr>
        <p:txBody>
          <a:bodyPr/>
          <a:lstStyle>
            <a:lvl1pPr marL="0" indent="0">
              <a:buClrTx/>
              <a:buSzTx/>
              <a:buNone/>
              <a:defRPr sz="2500" spc="50">
                <a:solidFill>
                  <a:srgbClr val="FFFFFF"/>
                </a:solidFill>
              </a:defRPr>
            </a:lvl1pPr>
          </a:lstStyle>
          <a:p>
            <a:r>
              <a:t>In the United States, diverticula are the most common cause of significant lower GI bleeding. In the past diverticula were thought to be rare in patients  younger than 40 years, but it is now an increasingly common diagnosis in this age group. Only 3% to 15% of individuals  with diverticulosis experience any bleeding. Bleeding generally occurs at the neck of the diverticulum  and is believed to be secondary  to bleeding from the vasa recti as they penetrate through the submucosa.</a:t>
            </a:r>
          </a:p>
        </p:txBody>
      </p:sp>
      <p:pic>
        <p:nvPicPr>
          <p:cNvPr id="208" name="147053931-highlights1601-diverticulitis-diverticulosis-diverticulum.jpg" descr="147053931-highlights1601-diverticulitis-diverticulosis-diverticulum.jpg"/>
          <p:cNvPicPr>
            <a:picLocks noChangeAspect="1"/>
          </p:cNvPicPr>
          <p:nvPr/>
        </p:nvPicPr>
        <p:blipFill>
          <a:blip r:embed="rId2"/>
          <a:stretch>
            <a:fillRect/>
          </a:stretch>
        </p:blipFill>
        <p:spPr>
          <a:xfrm>
            <a:off x="3888434" y="6109159"/>
            <a:ext cx="5227932" cy="2940712"/>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10" name="Diverticular disease"/>
          <p:cNvSpPr txBox="1">
            <a:spLocks noGrp="1"/>
          </p:cNvSpPr>
          <p:nvPr>
            <p:ph type="title"/>
          </p:nvPr>
        </p:nvSpPr>
        <p:spPr>
          <a:prstGeom prst="rect">
            <a:avLst/>
          </a:prstGeom>
        </p:spPr>
        <p:txBody>
          <a:bodyPr/>
          <a:lstStyle>
            <a:lvl1pPr defTabSz="182880">
              <a:defRPr sz="4160" spc="83">
                <a:solidFill>
                  <a:srgbClr val="FFFFFF"/>
                </a:solidFill>
              </a:defRPr>
            </a:lvl1pPr>
          </a:lstStyle>
          <a:p>
            <a:r>
              <a:t>Diverticular disease </a:t>
            </a:r>
          </a:p>
        </p:txBody>
      </p:sp>
      <p:sp>
        <p:nvSpPr>
          <p:cNvPr id="211" name="Of those that bleed, more than 75% stop spontaneously, although approximately 10% will rebleed within a year and almost  50% within 10 years.…"/>
          <p:cNvSpPr txBox="1">
            <a:spLocks noGrp="1"/>
          </p:cNvSpPr>
          <p:nvPr>
            <p:ph type="body" sz="half" idx="1"/>
          </p:nvPr>
        </p:nvSpPr>
        <p:spPr>
          <a:xfrm>
            <a:off x="673100" y="2387600"/>
            <a:ext cx="6142187" cy="6451600"/>
          </a:xfrm>
          <a:prstGeom prst="rect">
            <a:avLst/>
          </a:prstGeom>
        </p:spPr>
        <p:txBody>
          <a:bodyPr/>
          <a:lstStyle/>
          <a:p>
            <a:pPr>
              <a:buClr>
                <a:srgbClr val="FFFFFF"/>
              </a:buClr>
              <a:defRPr>
                <a:solidFill>
                  <a:srgbClr val="FFFFFF"/>
                </a:solidFill>
              </a:defRPr>
            </a:pPr>
            <a:r>
              <a:t>Of those that bleed, more than 75% stop spontaneously, although approximately 10% will rebleed within a year and almost  50% within 10 years.</a:t>
            </a:r>
          </a:p>
          <a:p>
            <a:pPr>
              <a:buClr>
                <a:srgbClr val="FFFFFF"/>
              </a:buClr>
              <a:defRPr>
                <a:solidFill>
                  <a:srgbClr val="FFFFFF"/>
                </a:solidFill>
              </a:defRPr>
            </a:pPr>
            <a:r>
              <a:t> Although diverticular disease is much more  common on the left side, right-sided disease is responsible for more than half the bleeding.</a:t>
            </a:r>
          </a:p>
        </p:txBody>
      </p:sp>
      <p:pic>
        <p:nvPicPr>
          <p:cNvPr id="212" name="diverticulosis.jpg" descr="diverticulosis.jpg"/>
          <p:cNvPicPr>
            <a:picLocks noChangeAspect="1"/>
          </p:cNvPicPr>
          <p:nvPr/>
        </p:nvPicPr>
        <p:blipFill>
          <a:blip r:embed="rId2"/>
          <a:stretch>
            <a:fillRect/>
          </a:stretch>
        </p:blipFill>
        <p:spPr>
          <a:xfrm>
            <a:off x="7615464" y="3489321"/>
            <a:ext cx="4445001" cy="3213101"/>
          </a:xfrm>
          <a:prstGeom prst="rect">
            <a:avLst/>
          </a:prstGeom>
          <a:ln w="12700">
            <a:miter lim="400000"/>
          </a:ln>
          <a:effectLst>
            <a:outerShdw blurRad="127000" dist="76200" dir="2700000" rotWithShape="0">
              <a:srgbClr val="000000">
                <a:alpha val="75000"/>
              </a:srgbClr>
            </a:outerShdw>
          </a:effec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1" name="Definition…"/>
          <p:cNvSpPr txBox="1">
            <a:spLocks noGrp="1"/>
          </p:cNvSpPr>
          <p:nvPr>
            <p:ph type="body" idx="1"/>
          </p:nvPr>
        </p:nvSpPr>
        <p:spPr>
          <a:xfrm>
            <a:off x="520700" y="1485900"/>
            <a:ext cx="11658600" cy="7467600"/>
          </a:xfrm>
          <a:prstGeom prst="rect">
            <a:avLst/>
          </a:prstGeom>
        </p:spPr>
        <p:txBody>
          <a:bodyPr/>
          <a:lstStyle/>
          <a:p>
            <a:pPr>
              <a:buClr>
                <a:srgbClr val="FFFFFF"/>
              </a:buClr>
              <a:defRPr sz="3500" spc="70">
                <a:solidFill>
                  <a:srgbClr val="FFFFFF"/>
                </a:solidFill>
              </a:defRPr>
            </a:pPr>
            <a:r>
              <a:t>Definition </a:t>
            </a:r>
          </a:p>
          <a:p>
            <a:pPr>
              <a:buClr>
                <a:srgbClr val="FFFFFF"/>
              </a:buClr>
              <a:defRPr sz="3500" spc="70">
                <a:solidFill>
                  <a:srgbClr val="FFFFFF"/>
                </a:solidFill>
              </a:defRPr>
            </a:pPr>
            <a:r>
              <a:t>Approach</a:t>
            </a:r>
          </a:p>
          <a:p>
            <a:pPr>
              <a:buClr>
                <a:srgbClr val="FFFFFF"/>
              </a:buClr>
              <a:defRPr sz="3500" spc="70">
                <a:solidFill>
                  <a:srgbClr val="FFFFFF"/>
                </a:solidFill>
              </a:defRPr>
            </a:pPr>
            <a:r>
              <a:t>Classification</a:t>
            </a:r>
          </a:p>
          <a:p>
            <a:pPr>
              <a:buClr>
                <a:srgbClr val="FFFFFF"/>
              </a:buClr>
              <a:defRPr sz="3500" spc="70">
                <a:solidFill>
                  <a:srgbClr val="FFFFFF"/>
                </a:solidFill>
              </a:defRPr>
            </a:pPr>
            <a:r>
              <a:t>Most common causes</a:t>
            </a:r>
          </a:p>
          <a:p>
            <a:pPr>
              <a:buClr>
                <a:srgbClr val="FFFFFF"/>
              </a:buClr>
              <a:defRPr sz="3500" spc="70">
                <a:solidFill>
                  <a:srgbClr val="FFFFFF"/>
                </a:solidFill>
              </a:defRPr>
            </a:pPr>
            <a:r>
              <a:t>Management </a:t>
            </a:r>
          </a:p>
        </p:txBody>
      </p:sp>
      <p:sp>
        <p:nvSpPr>
          <p:cNvPr id="162" name="Objectives"/>
          <p:cNvSpPr txBox="1"/>
          <p:nvPr/>
        </p:nvSpPr>
        <p:spPr>
          <a:xfrm>
            <a:off x="3737882" y="730250"/>
            <a:ext cx="5224236" cy="945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defRPr sz="10400" cap="all" spc="208">
                <a:solidFill>
                  <a:srgbClr val="FFFFFF"/>
                </a:solidFill>
                <a:latin typeface="+mn-lt"/>
                <a:ea typeface="+mn-ea"/>
                <a:cs typeface="+mn-cs"/>
                <a:sym typeface="Futura"/>
              </a:defRPr>
            </a:pPr>
            <a:r>
              <a:rPr sz="5100" spc="102"/>
              <a:t>Objectives</a:t>
            </a:r>
            <a:r>
              <a:rPr sz="4500" spc="90"/>
              <a:t>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14" name="Angiodysplasia"/>
          <p:cNvSpPr txBox="1">
            <a:spLocks noGrp="1"/>
          </p:cNvSpPr>
          <p:nvPr>
            <p:ph type="title"/>
          </p:nvPr>
        </p:nvSpPr>
        <p:spPr>
          <a:xfrm>
            <a:off x="673100" y="590550"/>
            <a:ext cx="11658600" cy="749300"/>
          </a:xfrm>
          <a:prstGeom prst="rect">
            <a:avLst/>
          </a:prstGeom>
        </p:spPr>
        <p:txBody>
          <a:bodyPr/>
          <a:lstStyle>
            <a:lvl1pPr defTabSz="182880">
              <a:defRPr sz="4160" spc="83">
                <a:solidFill>
                  <a:srgbClr val="FFFFFF"/>
                </a:solidFill>
              </a:defRPr>
            </a:lvl1pPr>
          </a:lstStyle>
          <a:p>
            <a:r>
              <a:t>Angiodysplasia</a:t>
            </a:r>
          </a:p>
        </p:txBody>
      </p:sp>
      <p:sp>
        <p:nvSpPr>
          <p:cNvPr id="215" name="Angiodysplasias of the intestine, also referred to as arteriovenous malformations, are distinct from hemangiomas and true congenital arteriovenous malformations.…"/>
          <p:cNvSpPr txBox="1">
            <a:spLocks noGrp="1"/>
          </p:cNvSpPr>
          <p:nvPr>
            <p:ph type="body" sz="half" idx="1"/>
          </p:nvPr>
        </p:nvSpPr>
        <p:spPr>
          <a:xfrm>
            <a:off x="684273" y="1875894"/>
            <a:ext cx="6999782" cy="6782854"/>
          </a:xfrm>
          <a:prstGeom prst="rect">
            <a:avLst/>
          </a:prstGeom>
        </p:spPr>
        <p:txBody>
          <a:bodyPr/>
          <a:lstStyle/>
          <a:p>
            <a:pPr marL="299357" indent="-299357" defTabSz="182880">
              <a:spcBef>
                <a:spcPts val="1300"/>
              </a:spcBef>
              <a:buClr>
                <a:srgbClr val="FFFFFF"/>
              </a:buClr>
              <a:defRPr sz="2200" spc="44">
                <a:solidFill>
                  <a:srgbClr val="FFFFFF"/>
                </a:solidFill>
              </a:defRPr>
            </a:pPr>
            <a:endParaRPr/>
          </a:p>
          <a:p>
            <a:pPr marL="299357" indent="-299357" defTabSz="182880">
              <a:spcBef>
                <a:spcPts val="1300"/>
              </a:spcBef>
              <a:buClr>
                <a:srgbClr val="FFFFFF"/>
              </a:buClr>
              <a:defRPr sz="2200" spc="44">
                <a:solidFill>
                  <a:srgbClr val="FFFFFF"/>
                </a:solidFill>
              </a:defRPr>
            </a:pPr>
            <a:r>
              <a:t> Angiodysplasias of the intestine, also referred to as arteriovenous malformations, are distinct from hemangiomas and true congenital arteriovenous malformations.</a:t>
            </a:r>
          </a:p>
          <a:p>
            <a:pPr marL="299357" indent="-299357" defTabSz="182880">
              <a:spcBef>
                <a:spcPts val="1300"/>
              </a:spcBef>
              <a:buClr>
                <a:srgbClr val="FFFFFF"/>
              </a:buClr>
              <a:defRPr sz="2200" spc="44">
                <a:solidFill>
                  <a:srgbClr val="FFFFFF"/>
                </a:solidFill>
              </a:defRPr>
            </a:pPr>
            <a:r>
              <a:t> They are thought to be acquired degenerative lesions secondary to progressive dilation of normal blood vessels within the submucosa of the intestine. Angiodysplasias have an equal gender distribution and</a:t>
            </a:r>
          </a:p>
          <a:p>
            <a:pPr marL="299357" indent="-299357" defTabSz="182880">
              <a:spcBef>
                <a:spcPts val="1300"/>
              </a:spcBef>
              <a:buClr>
                <a:srgbClr val="FFFFFF"/>
              </a:buClr>
              <a:defRPr sz="2200" spc="44">
                <a:solidFill>
                  <a:srgbClr val="FFFFFF"/>
                </a:solidFill>
              </a:defRPr>
            </a:pPr>
            <a:r>
              <a:t>are almost uniformly found in patients older than 50 years. These lesions are notably associated with aortic stenosis and renal failure especially in the elderly.</a:t>
            </a:r>
          </a:p>
          <a:p>
            <a:pPr marL="0" indent="0" defTabSz="182880">
              <a:spcBef>
                <a:spcPts val="1300"/>
              </a:spcBef>
              <a:buClrTx/>
              <a:buSzTx/>
              <a:buNone/>
              <a:defRPr sz="1400" spc="28">
                <a:solidFill>
                  <a:srgbClr val="FFFFFF"/>
                </a:solidFill>
              </a:defRPr>
            </a:pPr>
            <a:endParaRPr/>
          </a:p>
          <a:p>
            <a:pPr marL="0" indent="0" defTabSz="182880">
              <a:spcBef>
                <a:spcPts val="0"/>
              </a:spcBef>
              <a:buClrTx/>
              <a:buSzTx/>
              <a:buNone/>
              <a:defRPr sz="1400" spc="0">
                <a:solidFill>
                  <a:srgbClr val="1C1E21"/>
                </a:solidFill>
                <a:latin typeface="Helvetica Neue"/>
                <a:ea typeface="Helvetica Neue"/>
                <a:cs typeface="Helvetica Neue"/>
                <a:sym typeface="Helvetica Neue"/>
              </a:defRPr>
            </a:pPr>
            <a:endParaRPr/>
          </a:p>
          <a:p>
            <a:pPr marL="0" indent="0" defTabSz="182880">
              <a:spcBef>
                <a:spcPts val="0"/>
              </a:spcBef>
              <a:buClrTx/>
              <a:buSzTx/>
              <a:buNone/>
              <a:defRPr sz="1400" spc="0">
                <a:solidFill>
                  <a:srgbClr val="1C1E21"/>
                </a:solidFill>
                <a:latin typeface="Helvetica Neue"/>
                <a:ea typeface="Helvetica Neue"/>
                <a:cs typeface="Helvetica Neue"/>
                <a:sym typeface="Helvetica Neue"/>
              </a:defRPr>
            </a:pPr>
            <a:endParaRPr/>
          </a:p>
          <a:p>
            <a:pPr marL="0" indent="0" defTabSz="182880">
              <a:spcBef>
                <a:spcPts val="0"/>
              </a:spcBef>
              <a:buClrTx/>
              <a:buSzTx/>
              <a:buNone/>
              <a:defRPr sz="2000" spc="0">
                <a:solidFill>
                  <a:srgbClr val="1C1E21"/>
                </a:solidFill>
                <a:latin typeface="Helvetica Neue"/>
                <a:ea typeface="Helvetica Neue"/>
                <a:cs typeface="Helvetica Neue"/>
                <a:sym typeface="Helvetica Neue"/>
              </a:defRPr>
            </a:pPr>
            <a:endParaRPr/>
          </a:p>
          <a:p>
            <a:pPr marL="0" indent="0" defTabSz="182880">
              <a:spcBef>
                <a:spcPts val="0"/>
              </a:spcBef>
              <a:buClrTx/>
              <a:buSzTx/>
              <a:buNone/>
              <a:defRPr sz="2000" spc="0">
                <a:solidFill>
                  <a:srgbClr val="1C1E21"/>
                </a:solidFill>
                <a:latin typeface="Helvetica Neue"/>
                <a:ea typeface="Helvetica Neue"/>
                <a:cs typeface="Helvetica Neue"/>
                <a:sym typeface="Helvetica Neue"/>
              </a:defRPr>
            </a:pPr>
            <a:endParaRPr/>
          </a:p>
          <a:p>
            <a:pPr marL="0" indent="0" defTabSz="182880">
              <a:spcBef>
                <a:spcPts val="0"/>
              </a:spcBef>
              <a:buClrTx/>
              <a:buSzTx/>
              <a:buNone/>
              <a:defRPr sz="2000" spc="0">
                <a:solidFill>
                  <a:srgbClr val="1C1E21"/>
                </a:solidFill>
                <a:latin typeface="Helvetica Neue"/>
                <a:ea typeface="Helvetica Neue"/>
                <a:cs typeface="Helvetica Neue"/>
                <a:sym typeface="Helvetica Neue"/>
              </a:defRPr>
            </a:pPr>
            <a:endParaRPr/>
          </a:p>
          <a:p>
            <a:pPr marL="0" indent="0" defTabSz="182880">
              <a:spcBef>
                <a:spcPts val="0"/>
              </a:spcBef>
              <a:buClrTx/>
              <a:buSzTx/>
              <a:buNone/>
              <a:defRPr sz="2000" spc="0">
                <a:solidFill>
                  <a:srgbClr val="1C1E21"/>
                </a:solidFill>
                <a:latin typeface="Helvetica Neue"/>
                <a:ea typeface="Helvetica Neue"/>
                <a:cs typeface="Helvetica Neue"/>
                <a:sym typeface="Helvetica Neue"/>
              </a:defRPr>
            </a:pPr>
            <a:endParaRPr/>
          </a:p>
        </p:txBody>
      </p:sp>
      <p:pic>
        <p:nvPicPr>
          <p:cNvPr id="216" name="unnamed.gif" descr="unnamed.gif"/>
          <p:cNvPicPr>
            <a:picLocks noChangeAspect="1"/>
          </p:cNvPicPr>
          <p:nvPr/>
        </p:nvPicPr>
        <p:blipFill>
          <a:blip r:embed="rId2"/>
          <a:stretch>
            <a:fillRect/>
          </a:stretch>
        </p:blipFill>
        <p:spPr>
          <a:xfrm>
            <a:off x="8588981" y="3313323"/>
            <a:ext cx="3807217" cy="3907996"/>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18" name="Angiodysplasia"/>
          <p:cNvSpPr txBox="1">
            <a:spLocks noGrp="1"/>
          </p:cNvSpPr>
          <p:nvPr>
            <p:ph type="title"/>
          </p:nvPr>
        </p:nvSpPr>
        <p:spPr>
          <a:prstGeom prst="rect">
            <a:avLst/>
          </a:prstGeom>
        </p:spPr>
        <p:txBody>
          <a:bodyPr/>
          <a:lstStyle>
            <a:lvl1pPr defTabSz="182880">
              <a:defRPr sz="4160" spc="83">
                <a:solidFill>
                  <a:srgbClr val="FFFFFF"/>
                </a:solidFill>
              </a:defRPr>
            </a:lvl1pPr>
          </a:lstStyle>
          <a:p>
            <a:r>
              <a:t>Angiodysplasia</a:t>
            </a:r>
          </a:p>
        </p:txBody>
      </p:sp>
      <p:sp>
        <p:nvSpPr>
          <p:cNvPr id="219" name="The hemorrhage tends to arise from the right side of the colon, with the cecum being the most common location, although they can occur in the rest of the colon and small bowel.…"/>
          <p:cNvSpPr txBox="1">
            <a:spLocks noGrp="1"/>
          </p:cNvSpPr>
          <p:nvPr>
            <p:ph type="body" sz="half" idx="1"/>
          </p:nvPr>
        </p:nvSpPr>
        <p:spPr>
          <a:xfrm>
            <a:off x="673100" y="2387600"/>
            <a:ext cx="5971803" cy="6451600"/>
          </a:xfrm>
          <a:prstGeom prst="rect">
            <a:avLst/>
          </a:prstGeom>
        </p:spPr>
        <p:txBody>
          <a:bodyPr/>
          <a:lstStyle/>
          <a:p>
            <a:pPr marL="340178" indent="-340178">
              <a:buClr>
                <a:srgbClr val="FFFFFF"/>
              </a:buClr>
              <a:defRPr sz="2500" spc="50">
                <a:solidFill>
                  <a:srgbClr val="FFFFFF"/>
                </a:solidFill>
              </a:defRPr>
            </a:pPr>
            <a:r>
              <a:t>The hemorrhage tends to arise from the right side of the colon, with the cecum being the most common location, although they can occur in the rest of the colon and small bowel. </a:t>
            </a:r>
          </a:p>
          <a:p>
            <a:pPr marL="340178" indent="-340178">
              <a:buClr>
                <a:srgbClr val="FFFFFF"/>
              </a:buClr>
              <a:defRPr sz="2500" spc="50">
                <a:solidFill>
                  <a:srgbClr val="FFFFFF"/>
                </a:solidFill>
              </a:defRPr>
            </a:pPr>
            <a:r>
              <a:t>Most patients present with chronic bleeding, but in up to 15%, hemorrhage may be massive. Bleeding stops spontaneously in most cases, but approximately 50% will rebleed within 5 years.</a:t>
            </a:r>
          </a:p>
        </p:txBody>
      </p:sp>
      <p:pic>
        <p:nvPicPr>
          <p:cNvPr id="220" name="SaudiJKidneyDisTranspl_2016_27_4_748_185237_u4.jpg" descr="SaudiJKidneyDisTranspl_2016_27_4_748_185237_u4.jpg"/>
          <p:cNvPicPr>
            <a:picLocks noChangeAspect="1"/>
          </p:cNvPicPr>
          <p:nvPr/>
        </p:nvPicPr>
        <p:blipFill>
          <a:blip r:embed="rId2"/>
          <a:stretch>
            <a:fillRect/>
          </a:stretch>
        </p:blipFill>
        <p:spPr>
          <a:xfrm>
            <a:off x="8048196" y="3307045"/>
            <a:ext cx="4025532" cy="3840524"/>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22" name="management"/>
          <p:cNvSpPr txBox="1">
            <a:spLocks noGrp="1"/>
          </p:cNvSpPr>
          <p:nvPr>
            <p:ph type="title"/>
          </p:nvPr>
        </p:nvSpPr>
        <p:spPr>
          <a:xfrm>
            <a:off x="673100" y="3092450"/>
            <a:ext cx="11658600" cy="3568700"/>
          </a:xfrm>
          <a:prstGeom prst="rect">
            <a:avLst/>
          </a:prstGeom>
        </p:spPr>
        <p:txBody>
          <a:bodyPr/>
          <a:lstStyle/>
          <a:p>
            <a:r>
              <a:t>management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24" name="Body"/>
          <p:cNvSpPr txBox="1">
            <a:spLocks noGrp="1"/>
          </p:cNvSpPr>
          <p:nvPr>
            <p:ph type="body" idx="1"/>
          </p:nvPr>
        </p:nvSpPr>
        <p:spPr>
          <a:prstGeom prst="rect">
            <a:avLst/>
          </a:prstGeom>
        </p:spPr>
        <p:txBody>
          <a:bodyPr/>
          <a:lstStyle/>
          <a:p>
            <a:endParaRPr/>
          </a:p>
        </p:txBody>
      </p:sp>
      <p:pic>
        <p:nvPicPr>
          <p:cNvPr id="225" name="Screen Shot 2021-01-30 at 11.42.48 AM.png" descr="Screen Shot 2021-01-30 at 11.42.48 AM.png"/>
          <p:cNvPicPr>
            <a:picLocks noChangeAspect="1"/>
          </p:cNvPicPr>
          <p:nvPr/>
        </p:nvPicPr>
        <p:blipFill>
          <a:blip r:embed="rId2"/>
          <a:stretch>
            <a:fillRect/>
          </a:stretch>
        </p:blipFill>
        <p:spPr>
          <a:xfrm>
            <a:off x="1162050" y="2482850"/>
            <a:ext cx="10680700" cy="4787900"/>
          </a:xfrm>
          <a:prstGeom prst="rect">
            <a:avLst/>
          </a:prstGeom>
          <a:ln w="12700">
            <a:miter lim="400000"/>
          </a:ln>
          <a:effectLst>
            <a:outerShdw blurRad="127000" dist="76200" dir="2700000" rotWithShape="0">
              <a:srgbClr val="000000">
                <a:alpha val="75000"/>
              </a:srgbClr>
            </a:outerShdw>
          </a:effectLst>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27" name="MANAGEMENT"/>
          <p:cNvSpPr txBox="1">
            <a:spLocks noGrp="1"/>
          </p:cNvSpPr>
          <p:nvPr>
            <p:ph type="title"/>
          </p:nvPr>
        </p:nvSpPr>
        <p:spPr>
          <a:prstGeom prst="rect">
            <a:avLst/>
          </a:prstGeom>
        </p:spPr>
        <p:txBody>
          <a:bodyPr/>
          <a:lstStyle>
            <a:lvl1pPr defTabSz="182880">
              <a:defRPr sz="4160" spc="83">
                <a:solidFill>
                  <a:srgbClr val="FFFFFF"/>
                </a:solidFill>
              </a:defRPr>
            </a:lvl1pPr>
          </a:lstStyle>
          <a:p>
            <a:r>
              <a:t>MANAGEMENT </a:t>
            </a:r>
          </a:p>
        </p:txBody>
      </p:sp>
      <p:sp>
        <p:nvSpPr>
          <p:cNvPr id="228" name="In diverticular disease:…"/>
          <p:cNvSpPr txBox="1">
            <a:spLocks noGrp="1"/>
          </p:cNvSpPr>
          <p:nvPr>
            <p:ph type="body" idx="1"/>
          </p:nvPr>
        </p:nvSpPr>
        <p:spPr>
          <a:xfrm>
            <a:off x="793675" y="1872430"/>
            <a:ext cx="11417450" cy="4706105"/>
          </a:xfrm>
          <a:prstGeom prst="rect">
            <a:avLst/>
          </a:prstGeom>
        </p:spPr>
        <p:txBody>
          <a:bodyPr/>
          <a:lstStyle/>
          <a:p>
            <a:pPr marL="0" indent="0" defTabSz="182880">
              <a:spcBef>
                <a:spcPts val="1300"/>
              </a:spcBef>
              <a:buClrTx/>
              <a:buSzTx/>
              <a:buNone/>
              <a:defRPr>
                <a:solidFill>
                  <a:srgbClr val="941100"/>
                </a:solidFill>
                <a:latin typeface="Avenir Black"/>
                <a:ea typeface="Avenir Black"/>
                <a:cs typeface="Avenir Black"/>
                <a:sym typeface="Avenir Black"/>
              </a:defRPr>
            </a:pPr>
            <a:r>
              <a:t>In diverticular disease: </a:t>
            </a:r>
          </a:p>
          <a:p>
            <a:pPr marL="304800" indent="-304800" defTabSz="182880">
              <a:spcBef>
                <a:spcPts val="1300"/>
              </a:spcBef>
              <a:buClr>
                <a:srgbClr val="FFFFFF"/>
              </a:buClr>
              <a:defRPr sz="2240" spc="44">
                <a:solidFill>
                  <a:srgbClr val="FFFFFF"/>
                </a:solidFill>
              </a:defRPr>
            </a:pPr>
            <a:r>
              <a:t>The best method of diagnosis and treatment is </a:t>
            </a:r>
            <a:r>
              <a:rPr sz="3120" spc="62">
                <a:latin typeface="Avenir Black"/>
                <a:ea typeface="Avenir Black"/>
                <a:cs typeface="Avenir Black"/>
                <a:sym typeface="Avenir Black"/>
              </a:rPr>
              <a:t>colonoscopy</a:t>
            </a:r>
            <a:r>
              <a:t>, although success is sometimes limited by the large amount of bleeding. If the bleeding diverticulum can be identified, epinephrine injection may control the bleeding. </a:t>
            </a:r>
          </a:p>
          <a:p>
            <a:pPr marL="375557" indent="-375557" defTabSz="182880">
              <a:spcBef>
                <a:spcPts val="1300"/>
              </a:spcBef>
              <a:buClr>
                <a:srgbClr val="FFFFFF"/>
              </a:buClr>
              <a:defRPr sz="2240" spc="44">
                <a:solidFill>
                  <a:srgbClr val="FFFFFF"/>
                </a:solidFill>
              </a:defRPr>
            </a:pPr>
            <a:r>
              <a:rPr sz="2760" spc="55">
                <a:latin typeface="Avenir Black"/>
                <a:ea typeface="Avenir Black"/>
                <a:cs typeface="Avenir Black"/>
                <a:sym typeface="Avenir Black"/>
              </a:rPr>
              <a:t>Electrocautery</a:t>
            </a:r>
            <a:r>
              <a:t> can also be used, and most recently, </a:t>
            </a:r>
            <a:r>
              <a:rPr sz="2800" spc="56">
                <a:latin typeface="Avenir Black"/>
                <a:ea typeface="Avenir Black"/>
                <a:cs typeface="Avenir Black"/>
                <a:sym typeface="Avenir Black"/>
              </a:rPr>
              <a:t>endoscopic clips</a:t>
            </a:r>
            <a:r>
              <a:t> have been successfully applied to control the hemorrhage. If bleeding ceases with these maneuvers or spontaneously, expectant management may be appropriate; however, this requires clinical judgment based on the magnitude of the hemorrhage and the patient’s comorbidities, particularly cardiac disease.</a:t>
            </a:r>
          </a:p>
        </p:txBody>
      </p:sp>
      <p:pic>
        <p:nvPicPr>
          <p:cNvPr id="229" name="8-Figure3-1.png" descr="8-Figure3-1.png"/>
          <p:cNvPicPr>
            <a:picLocks noChangeAspect="1"/>
          </p:cNvPicPr>
          <p:nvPr/>
        </p:nvPicPr>
        <p:blipFill>
          <a:blip r:embed="rId2"/>
          <a:stretch>
            <a:fillRect/>
          </a:stretch>
        </p:blipFill>
        <p:spPr>
          <a:xfrm>
            <a:off x="2536694" y="6635940"/>
            <a:ext cx="7931412" cy="2369492"/>
          </a:xfrm>
          <a:prstGeom prst="rect">
            <a:avLst/>
          </a:prstGeom>
          <a:ln w="12700">
            <a:miter lim="400000"/>
          </a:ln>
          <a:effectLst>
            <a:outerShdw blurRad="127000" dist="76200" dir="2700000" rotWithShape="0">
              <a:srgbClr val="000000">
                <a:alpha val="75000"/>
              </a:srgbClr>
            </a:outerShdw>
          </a:effec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31" name="In diverticular disease:…"/>
          <p:cNvSpPr txBox="1">
            <a:spLocks noGrp="1"/>
          </p:cNvSpPr>
          <p:nvPr>
            <p:ph type="body" idx="1"/>
          </p:nvPr>
        </p:nvSpPr>
        <p:spPr>
          <a:xfrm>
            <a:off x="555859" y="1477926"/>
            <a:ext cx="11634385" cy="7089991"/>
          </a:xfrm>
          <a:prstGeom prst="rect">
            <a:avLst/>
          </a:prstGeom>
        </p:spPr>
        <p:txBody>
          <a:bodyPr/>
          <a:lstStyle/>
          <a:p>
            <a:pPr marL="0" indent="0" defTabSz="333756">
              <a:spcBef>
                <a:spcPts val="2400"/>
              </a:spcBef>
              <a:buClrTx/>
              <a:buSzTx/>
              <a:buNone/>
              <a:defRPr sz="2920" spc="58">
                <a:solidFill>
                  <a:srgbClr val="941100"/>
                </a:solidFill>
                <a:latin typeface="Avenir Black"/>
                <a:ea typeface="Avenir Black"/>
                <a:cs typeface="Avenir Black"/>
                <a:sym typeface="Avenir Black"/>
              </a:defRPr>
            </a:pPr>
            <a:r>
              <a:t>In diverticular disease: </a:t>
            </a:r>
          </a:p>
          <a:p>
            <a:pPr marL="218530" indent="-218530" defTabSz="333756">
              <a:spcBef>
                <a:spcPts val="2400"/>
              </a:spcBef>
              <a:buClr>
                <a:srgbClr val="FFFFFF"/>
              </a:buClr>
              <a:defRPr sz="2044" spc="40">
                <a:solidFill>
                  <a:srgbClr val="FFFFFF"/>
                </a:solidFill>
              </a:defRPr>
            </a:pPr>
            <a:r>
              <a:t>If none of these maneuvers is successful or if hemorrhage recurs, </a:t>
            </a:r>
            <a:r>
              <a:rPr sz="3212" spc="64">
                <a:latin typeface="Avenir Black"/>
                <a:ea typeface="Avenir Black"/>
                <a:cs typeface="Avenir Black"/>
                <a:sym typeface="Avenir Black"/>
              </a:rPr>
              <a:t>angiography</a:t>
            </a:r>
            <a:r>
              <a:t> with embolization can be considered. </a:t>
            </a:r>
          </a:p>
          <a:p>
            <a:pPr marL="304382" indent="-304382" defTabSz="333756">
              <a:spcBef>
                <a:spcPts val="2400"/>
              </a:spcBef>
              <a:buClr>
                <a:srgbClr val="FFFFFF"/>
              </a:buClr>
              <a:defRPr sz="2044" spc="40">
                <a:solidFill>
                  <a:srgbClr val="FFFFFF"/>
                </a:solidFill>
              </a:defRPr>
            </a:pPr>
            <a:r>
              <a:rPr sz="2847" spc="56">
                <a:latin typeface="Avenir Black"/>
                <a:ea typeface="Avenir Black"/>
                <a:cs typeface="Avenir Black"/>
                <a:sym typeface="Avenir Black"/>
              </a:rPr>
              <a:t>Superselective embolization</a:t>
            </a:r>
            <a:r>
              <a:t> of the bleeding colonic vessel has gained popularity with high success rates (&gt;90%), although the risk of ischemic complications continues to be of concern. Under these circumstances, colonic resection is indicated. Certainty of the site of bleeding is critical. </a:t>
            </a:r>
          </a:p>
          <a:p>
            <a:pPr marL="0" indent="0" defTabSz="333756">
              <a:spcBef>
                <a:spcPts val="2400"/>
              </a:spcBef>
              <a:buClrTx/>
              <a:buSzTx/>
              <a:buNone/>
              <a:defRPr sz="2847" spc="56">
                <a:solidFill>
                  <a:srgbClr val="FFFFFF"/>
                </a:solidFill>
              </a:defRPr>
            </a:pPr>
            <a:r>
              <a:t>As surgery: </a:t>
            </a:r>
          </a:p>
          <a:p>
            <a:pPr marL="0" indent="0" defTabSz="333756">
              <a:spcBef>
                <a:spcPts val="2400"/>
              </a:spcBef>
              <a:buClrTx/>
              <a:buSzTx/>
              <a:buNone/>
              <a:defRPr sz="2044" spc="40">
                <a:solidFill>
                  <a:srgbClr val="FFFFFF"/>
                </a:solidFill>
              </a:defRPr>
            </a:pPr>
            <a:r>
              <a:rPr sz="3139" spc="62">
                <a:latin typeface="Avenir Black"/>
                <a:ea typeface="Avenir Black"/>
                <a:cs typeface="Avenir Black"/>
                <a:sym typeface="Avenir Black"/>
              </a:rPr>
              <a:t>Blind hemicolectomy</a:t>
            </a:r>
            <a:r>
              <a:t> is associated with rebleeding in more than 50% of patients, and operation based on RBC scan localization alone can result in recurrent hemorrhage in up to one third of patients. Subtotal colectomy does not eliminate the risk of recurrent hemorrhage and, compared with segmental resection, is accompanied by a significant increase in morbidity, particularly diarrhea in older patients, in whom the remaining rectum may never adapt.</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33" name="MANAGEMENT"/>
          <p:cNvSpPr txBox="1">
            <a:spLocks noGrp="1"/>
          </p:cNvSpPr>
          <p:nvPr>
            <p:ph type="title"/>
          </p:nvPr>
        </p:nvSpPr>
        <p:spPr>
          <a:prstGeom prst="rect">
            <a:avLst/>
          </a:prstGeom>
        </p:spPr>
        <p:txBody>
          <a:bodyPr/>
          <a:lstStyle>
            <a:lvl1pPr defTabSz="182880">
              <a:defRPr sz="4160" spc="83">
                <a:solidFill>
                  <a:srgbClr val="FFFFFF"/>
                </a:solidFill>
              </a:defRPr>
            </a:lvl1pPr>
          </a:lstStyle>
          <a:p>
            <a:r>
              <a:t>MANAGEMENT </a:t>
            </a:r>
          </a:p>
        </p:txBody>
      </p:sp>
      <p:sp>
        <p:nvSpPr>
          <p:cNvPr id="234" name="In angiodysphagia :…"/>
          <p:cNvSpPr txBox="1">
            <a:spLocks noGrp="1"/>
          </p:cNvSpPr>
          <p:nvPr>
            <p:ph type="body" idx="1"/>
          </p:nvPr>
        </p:nvSpPr>
        <p:spPr>
          <a:xfrm>
            <a:off x="736271" y="1830707"/>
            <a:ext cx="11532258" cy="7222938"/>
          </a:xfrm>
          <a:prstGeom prst="rect">
            <a:avLst/>
          </a:prstGeom>
        </p:spPr>
        <p:txBody>
          <a:bodyPr/>
          <a:lstStyle/>
          <a:p>
            <a:pPr marL="0" indent="0" defTabSz="297179">
              <a:spcBef>
                <a:spcPts val="2200"/>
              </a:spcBef>
              <a:buClrTx/>
              <a:buSzTx/>
              <a:buNone/>
              <a:defRPr sz="2015" spc="40">
                <a:solidFill>
                  <a:srgbClr val="941100"/>
                </a:solidFill>
                <a:latin typeface="Avenir Black"/>
                <a:ea typeface="Avenir Black"/>
                <a:cs typeface="Avenir Black"/>
                <a:sym typeface="Avenir Black"/>
              </a:defRPr>
            </a:pPr>
            <a:r>
              <a:t>In angiodysphagia :</a:t>
            </a:r>
          </a:p>
          <a:p>
            <a:pPr marL="0" indent="0" defTabSz="297179">
              <a:spcBef>
                <a:spcPts val="2200"/>
              </a:spcBef>
              <a:buClrTx/>
              <a:buSzTx/>
              <a:buNone/>
              <a:defRPr sz="1819" spc="36">
                <a:solidFill>
                  <a:srgbClr val="FFFFFF"/>
                </a:solidFill>
              </a:defRPr>
            </a:pPr>
            <a:r>
              <a:t>These lesions can be diagnosed by either colonoscopy or angiography. During colonoscopy, they appear as red stellate lesions with a surrounding rim of pale mucosa and can be treated with sclerotherapy or electrocautery. Angiography demonstrates dilated, slowly emptying veins and sometimes early venous filling. If these lesions are discovered incidentally, no further therapy is indicated.</a:t>
            </a:r>
          </a:p>
          <a:p>
            <a:pPr marL="0" indent="0" defTabSz="297179">
              <a:spcBef>
                <a:spcPts val="2200"/>
              </a:spcBef>
              <a:buClrTx/>
              <a:buSzTx/>
              <a:buNone/>
              <a:defRPr sz="1819" spc="36">
                <a:solidFill>
                  <a:srgbClr val="FFFFFF"/>
                </a:solidFill>
              </a:defRPr>
            </a:pPr>
            <a:r>
              <a:t>In acutely bleeding patients, they have been successfully treated with:</a:t>
            </a:r>
          </a:p>
          <a:p>
            <a:pPr marL="330200" indent="-330200" defTabSz="297179">
              <a:spcBef>
                <a:spcPts val="2200"/>
              </a:spcBef>
              <a:buClrTx/>
              <a:buSzPct val="100000"/>
              <a:buAutoNum type="arabicPeriod"/>
              <a:defRPr sz="1819" spc="36">
                <a:solidFill>
                  <a:srgbClr val="FFFFFF"/>
                </a:solidFill>
              </a:defRPr>
            </a:pPr>
            <a:r>
              <a:t> Intra-arterial vasopressin (as a drug) </a:t>
            </a:r>
          </a:p>
          <a:p>
            <a:pPr marL="330200" indent="-330200" defTabSz="297179">
              <a:spcBef>
                <a:spcPts val="2200"/>
              </a:spcBef>
              <a:buClrTx/>
              <a:buSzPct val="100000"/>
              <a:buAutoNum type="arabicPeriod"/>
              <a:defRPr sz="1819" spc="36">
                <a:solidFill>
                  <a:srgbClr val="FFFFFF"/>
                </a:solidFill>
              </a:defRPr>
            </a:pPr>
            <a:r>
              <a:t>Selective gel foam embolization</a:t>
            </a:r>
          </a:p>
          <a:p>
            <a:pPr marL="330200" indent="-330200" defTabSz="297179">
              <a:spcBef>
                <a:spcPts val="2200"/>
              </a:spcBef>
              <a:buClrTx/>
              <a:buSzPct val="100000"/>
              <a:buAutoNum type="arabicPeriod"/>
              <a:defRPr sz="1819" spc="36">
                <a:solidFill>
                  <a:srgbClr val="FFFFFF"/>
                </a:solidFill>
              </a:defRPr>
            </a:pPr>
            <a:r>
              <a:t>Endoscopic electrocoagulation</a:t>
            </a:r>
          </a:p>
          <a:p>
            <a:pPr marL="330200" indent="-330200" defTabSz="297179">
              <a:spcBef>
                <a:spcPts val="2200"/>
              </a:spcBef>
              <a:buClrTx/>
              <a:buSzPct val="100000"/>
              <a:buAutoNum type="arabicPeriod"/>
              <a:defRPr sz="1819" spc="36">
                <a:solidFill>
                  <a:srgbClr val="FFFFFF"/>
                </a:solidFill>
              </a:defRPr>
            </a:pPr>
            <a:r>
              <a:t>Injection with sclerosing agents.</a:t>
            </a:r>
          </a:p>
          <a:p>
            <a:pPr marL="0" indent="0" defTabSz="297179">
              <a:spcBef>
                <a:spcPts val="2200"/>
              </a:spcBef>
              <a:buClrTx/>
              <a:buSzTx/>
              <a:buNone/>
              <a:defRPr sz="2924" spc="58">
                <a:solidFill>
                  <a:srgbClr val="FFFFFF"/>
                </a:solidFill>
              </a:defRPr>
            </a:pPr>
            <a:r>
              <a:t>As Surgery:</a:t>
            </a:r>
          </a:p>
          <a:p>
            <a:pPr marL="0" indent="0" defTabSz="297179">
              <a:spcBef>
                <a:spcPts val="2200"/>
              </a:spcBef>
              <a:buClrTx/>
              <a:buSzTx/>
              <a:buNone/>
              <a:defRPr sz="1819" spc="36">
                <a:solidFill>
                  <a:srgbClr val="FFFFFF"/>
                </a:solidFill>
              </a:defRPr>
            </a:pPr>
            <a:r>
              <a:t>If these measures fail or bleeding recurs and the lesion has been localized, </a:t>
            </a:r>
            <a:r>
              <a:rPr sz="2534" spc="50">
                <a:latin typeface="Avenir Black"/>
                <a:ea typeface="Avenir Black"/>
                <a:cs typeface="Avenir Black"/>
                <a:sym typeface="Avenir Black"/>
              </a:rPr>
              <a:t>segmental resection</a:t>
            </a:r>
            <a:r>
              <a:t>, most commonly right colectomy, is effective.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36" name="Thank you"/>
          <p:cNvSpPr txBox="1">
            <a:spLocks noGrp="1"/>
          </p:cNvSpPr>
          <p:nvPr>
            <p:ph type="title"/>
          </p:nvPr>
        </p:nvSpPr>
        <p:spPr>
          <a:prstGeom prst="rect">
            <a:avLst/>
          </a:prstGeom>
        </p:spPr>
        <p:txBody>
          <a:bodyPr/>
          <a:lstStyle/>
          <a:p>
            <a:r>
              <a:t>Thank you </a:t>
            </a:r>
          </a:p>
        </p:txBody>
      </p:sp>
      <p:sp>
        <p:nvSpPr>
          <p:cNvPr id="237" name="References:…"/>
          <p:cNvSpPr txBox="1"/>
          <p:nvPr/>
        </p:nvSpPr>
        <p:spPr>
          <a:xfrm>
            <a:off x="2687066" y="7576773"/>
            <a:ext cx="7630669" cy="135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a:defRPr>
                <a:solidFill>
                  <a:srgbClr val="FFFFFF"/>
                </a:solidFill>
              </a:defRPr>
            </a:pPr>
            <a:r>
              <a:t>References:</a:t>
            </a:r>
          </a:p>
          <a:p>
            <a:pPr>
              <a:defRPr>
                <a:solidFill>
                  <a:srgbClr val="FFFFFF"/>
                </a:solidFill>
              </a:defRPr>
            </a:pPr>
            <a:r>
              <a:t> Sabiston Textbook of Surgery</a:t>
            </a:r>
          </a:p>
          <a:p>
            <a:pPr>
              <a:defRPr>
                <a:solidFill>
                  <a:srgbClr val="FFFFFF"/>
                </a:solidFill>
              </a:defRPr>
            </a:pPr>
            <a:r>
              <a:t>National Center for Biotechnology Information (NCBI)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4" name="Definition"/>
          <p:cNvSpPr txBox="1">
            <a:spLocks noGrp="1"/>
          </p:cNvSpPr>
          <p:nvPr>
            <p:ph type="title"/>
          </p:nvPr>
        </p:nvSpPr>
        <p:spPr>
          <a:xfrm>
            <a:off x="673100" y="2477857"/>
            <a:ext cx="11658600" cy="3568701"/>
          </a:xfrm>
          <a:prstGeom prst="rect">
            <a:avLst/>
          </a:prstGeom>
        </p:spPr>
        <p:txBody>
          <a:bodyPr/>
          <a:lstStyle/>
          <a:p>
            <a:r>
              <a:t>Definition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6" name="Definition"/>
          <p:cNvSpPr txBox="1">
            <a:spLocks noGrp="1"/>
          </p:cNvSpPr>
          <p:nvPr>
            <p:ph type="title"/>
          </p:nvPr>
        </p:nvSpPr>
        <p:spPr>
          <a:xfrm>
            <a:off x="673100" y="762000"/>
            <a:ext cx="11658600" cy="749300"/>
          </a:xfrm>
          <a:prstGeom prst="rect">
            <a:avLst/>
          </a:prstGeom>
        </p:spPr>
        <p:txBody>
          <a:bodyPr/>
          <a:lstStyle>
            <a:lvl1pPr defTabSz="361188">
              <a:defRPr sz="3950" spc="79">
                <a:solidFill>
                  <a:srgbClr val="FFFFFF"/>
                </a:solidFill>
                <a:latin typeface="Futura Bold"/>
                <a:ea typeface="Futura Bold"/>
                <a:cs typeface="Futura Bold"/>
                <a:sym typeface="Futura Bold"/>
              </a:defRPr>
            </a:lvl1pPr>
          </a:lstStyle>
          <a:p>
            <a:r>
              <a:t>Definition</a:t>
            </a:r>
          </a:p>
        </p:txBody>
      </p:sp>
      <p:sp>
        <p:nvSpPr>
          <p:cNvPr id="167" name="Acute lower gastrointestinal bleeding is hemorrhage arising  distal to the ligament of Treitz.…"/>
          <p:cNvSpPr txBox="1">
            <a:spLocks noGrp="1"/>
          </p:cNvSpPr>
          <p:nvPr>
            <p:ph type="body" sz="half" idx="1"/>
          </p:nvPr>
        </p:nvSpPr>
        <p:spPr>
          <a:xfrm>
            <a:off x="976326" y="2716839"/>
            <a:ext cx="5585380" cy="6451601"/>
          </a:xfrm>
          <a:prstGeom prst="rect">
            <a:avLst/>
          </a:prstGeom>
        </p:spPr>
        <p:txBody>
          <a:bodyPr/>
          <a:lstStyle/>
          <a:p>
            <a:pPr marL="380999" indent="-380999">
              <a:buClr>
                <a:srgbClr val="FFFFFF"/>
              </a:buClr>
              <a:defRPr sz="2700" spc="53">
                <a:solidFill>
                  <a:srgbClr val="FFFFFF"/>
                </a:solidFill>
              </a:defRPr>
            </a:pPr>
            <a:r>
              <a:t>Acute lower gastrointestinal bleeding is hemorrhage arising  distal to the ligament of Treitz.</a:t>
            </a:r>
          </a:p>
          <a:p>
            <a:pPr marL="380999" indent="-380999">
              <a:buClr>
                <a:srgbClr val="FFFFFF"/>
              </a:buClr>
              <a:defRPr sz="2700" spc="53">
                <a:solidFill>
                  <a:srgbClr val="FFFFFF"/>
                </a:solidFill>
              </a:defRPr>
            </a:pPr>
            <a:r>
              <a:t>The colon is the source of hemorrhage in more than 95% to 97% of cases, with the remaining 3 to 5%arising in small bowel sites.</a:t>
            </a:r>
          </a:p>
        </p:txBody>
      </p:sp>
      <p:pic>
        <p:nvPicPr>
          <p:cNvPr id="168" name="suspensory-ligament-of-Trietz.png" descr="suspensory-ligament-of-Trietz.png"/>
          <p:cNvPicPr>
            <a:picLocks noChangeAspect="1"/>
          </p:cNvPicPr>
          <p:nvPr/>
        </p:nvPicPr>
        <p:blipFill>
          <a:blip r:embed="rId2"/>
          <a:stretch>
            <a:fillRect/>
          </a:stretch>
        </p:blipFill>
        <p:spPr>
          <a:xfrm>
            <a:off x="7264817" y="2754408"/>
            <a:ext cx="5266910" cy="4535032"/>
          </a:xfrm>
          <a:prstGeom prst="rect">
            <a:avLst/>
          </a:prstGeom>
          <a:ln w="25400">
            <a:solidFill>
              <a:srgbClr val="FFFFFF"/>
            </a:solidFill>
            <a:miter lim="400000"/>
          </a:ln>
          <a:effectLst>
            <a:outerShdw blurRad="63500" dist="25400" dir="5400000" rotWithShape="0">
              <a:srgbClr val="000000">
                <a:alpha val="50000"/>
              </a:srgbClr>
            </a:outerShdw>
          </a:effec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0" name="Definition"/>
          <p:cNvSpPr txBox="1">
            <a:spLocks noGrp="1"/>
          </p:cNvSpPr>
          <p:nvPr>
            <p:ph type="title"/>
          </p:nvPr>
        </p:nvSpPr>
        <p:spPr>
          <a:xfrm>
            <a:off x="673100" y="762000"/>
            <a:ext cx="11658600" cy="749300"/>
          </a:xfrm>
          <a:prstGeom prst="rect">
            <a:avLst/>
          </a:prstGeom>
        </p:spPr>
        <p:txBody>
          <a:bodyPr/>
          <a:lstStyle>
            <a:lvl1pPr defTabSz="361188">
              <a:defRPr sz="3950" spc="79">
                <a:solidFill>
                  <a:srgbClr val="FFFFFF"/>
                </a:solidFill>
                <a:latin typeface="Futura Bold"/>
                <a:ea typeface="Futura Bold"/>
                <a:cs typeface="Futura Bold"/>
                <a:sym typeface="Futura Bold"/>
              </a:defRPr>
            </a:lvl1pPr>
          </a:lstStyle>
          <a:p>
            <a:r>
              <a:t>Definition</a:t>
            </a:r>
          </a:p>
        </p:txBody>
      </p:sp>
      <p:sp>
        <p:nvSpPr>
          <p:cNvPr id="171" name="Massive LGIB is defined as follows:…"/>
          <p:cNvSpPr txBox="1">
            <a:spLocks noGrp="1"/>
          </p:cNvSpPr>
          <p:nvPr>
            <p:ph type="body" sz="half" idx="1"/>
          </p:nvPr>
        </p:nvSpPr>
        <p:spPr>
          <a:xfrm>
            <a:off x="932361" y="3127181"/>
            <a:ext cx="11424793" cy="3863894"/>
          </a:xfrm>
          <a:prstGeom prst="rect">
            <a:avLst/>
          </a:prstGeom>
        </p:spPr>
        <p:txBody>
          <a:bodyPr/>
          <a:lstStyle/>
          <a:p>
            <a:pPr marL="712838" indent="-712838" algn="ctr">
              <a:buClr>
                <a:srgbClr val="FFFFFF"/>
              </a:buClr>
              <a:defRPr sz="3100" spc="62">
                <a:solidFill>
                  <a:srgbClr val="FFFFFF"/>
                </a:solidFill>
              </a:defRPr>
            </a:pPr>
            <a:r>
              <a:rPr sz="5800" spc="116">
                <a:latin typeface="Avenir Black"/>
                <a:ea typeface="Avenir Black"/>
                <a:cs typeface="Avenir Black"/>
                <a:sym typeface="Avenir Black"/>
              </a:rPr>
              <a:t>Massive LGIB</a:t>
            </a:r>
            <a:r>
              <a:t> </a:t>
            </a:r>
            <a:r>
              <a:rPr sz="2800" spc="56"/>
              <a:t>is defined as follows: </a:t>
            </a:r>
          </a:p>
          <a:p>
            <a:pPr marL="0" indent="0" algn="ctr">
              <a:buClrTx/>
              <a:buSzTx/>
              <a:buNone/>
              <a:defRPr>
                <a:solidFill>
                  <a:srgbClr val="FFFFFF"/>
                </a:solidFill>
              </a:defRPr>
            </a:pPr>
            <a:r>
              <a:t>Passage of a large volume of red or maroon blood through the rectum with hemodynamic instability and shock.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3" name="Differentiation"/>
          <p:cNvSpPr txBox="1">
            <a:spLocks noGrp="1"/>
          </p:cNvSpPr>
          <p:nvPr>
            <p:ph type="title"/>
          </p:nvPr>
        </p:nvSpPr>
        <p:spPr>
          <a:prstGeom prst="rect">
            <a:avLst/>
          </a:prstGeom>
        </p:spPr>
        <p:txBody>
          <a:bodyPr/>
          <a:lstStyle>
            <a:lvl1pPr defTabSz="182880">
              <a:defRPr sz="4160" spc="83">
                <a:solidFill>
                  <a:srgbClr val="FFFFFF"/>
                </a:solidFill>
              </a:defRPr>
            </a:lvl1pPr>
          </a:lstStyle>
          <a:p>
            <a:r>
              <a:t>Differentiation </a:t>
            </a:r>
          </a:p>
        </p:txBody>
      </p:sp>
      <p:graphicFrame>
        <p:nvGraphicFramePr>
          <p:cNvPr id="174" name="Table"/>
          <p:cNvGraphicFramePr/>
          <p:nvPr/>
        </p:nvGraphicFramePr>
        <p:xfrm>
          <a:off x="3587750" y="1920103"/>
          <a:ext cx="5842000" cy="7399294"/>
        </p:xfrm>
        <a:graphic>
          <a:graphicData uri="http://schemas.openxmlformats.org/drawingml/2006/table">
            <a:tbl>
              <a:tblPr firstCol="1">
                <a:tableStyleId>{33BA23B1-9221-436E-865A-0063620EA4FD}</a:tableStyleId>
              </a:tblPr>
              <a:tblGrid>
                <a:gridCol w="2914650">
                  <a:extLst>
                    <a:ext uri="{9D8B030D-6E8A-4147-A177-3AD203B41FA5}">
                      <a16:colId xmlns:a16="http://schemas.microsoft.com/office/drawing/2014/main" val="20000"/>
                    </a:ext>
                  </a:extLst>
                </a:gridCol>
                <a:gridCol w="2914650">
                  <a:extLst>
                    <a:ext uri="{9D8B030D-6E8A-4147-A177-3AD203B41FA5}">
                      <a16:colId xmlns:a16="http://schemas.microsoft.com/office/drawing/2014/main" val="20001"/>
                    </a:ext>
                  </a:extLst>
                </a:gridCol>
              </a:tblGrid>
              <a:tr h="1477318">
                <a:tc>
                  <a:txBody>
                    <a:bodyPr/>
                    <a:lstStyle/>
                    <a:p>
                      <a:pPr defTabSz="914400">
                        <a:defRPr sz="1800" b="0" cap="none" spc="0">
                          <a:solidFill>
                            <a:srgbClr val="000000"/>
                          </a:solidFill>
                        </a:defRPr>
                      </a:pPr>
                      <a:r>
                        <a:rPr sz="3100" b="1">
                          <a:solidFill>
                            <a:srgbClr val="FFFFFF"/>
                          </a:solidFill>
                          <a:latin typeface="Avenir Next"/>
                          <a:ea typeface="Avenir Next"/>
                          <a:cs typeface="Avenir Next"/>
                          <a:sym typeface="Avenir Next"/>
                        </a:rPr>
                        <a:t>Upper GI bleeding</a:t>
                      </a:r>
                    </a:p>
                  </a:txBody>
                  <a:tcPr marL="50800" marR="50800" marT="50800" marB="50800" anchor="ctr" horzOverflow="overflow"/>
                </a:tc>
                <a:tc>
                  <a:txBody>
                    <a:bodyPr/>
                    <a:lstStyle/>
                    <a:p>
                      <a:pPr defTabSz="914400">
                        <a:defRPr sz="1800" cap="none" spc="0">
                          <a:solidFill>
                            <a:srgbClr val="000000"/>
                          </a:solidFill>
                        </a:defRPr>
                      </a:pPr>
                      <a:r>
                        <a:rPr sz="3100" b="1">
                          <a:solidFill>
                            <a:srgbClr val="FFFFFF"/>
                          </a:solidFill>
                          <a:latin typeface="Avenir Next"/>
                          <a:ea typeface="Avenir Next"/>
                          <a:cs typeface="Avenir Next"/>
                          <a:sym typeface="Avenir Next"/>
                        </a:rPr>
                        <a:t>Lower GI bleeding</a:t>
                      </a:r>
                    </a:p>
                  </a:txBody>
                  <a:tcPr marL="50800" marR="50800" marT="50800" marB="50800" anchor="ctr" horzOverflow="overflow">
                    <a:lnR w="12700">
                      <a:solidFill>
                        <a:srgbClr val="FFFFFF"/>
                      </a:solidFill>
                      <a:miter lim="400000"/>
                    </a:lnR>
                  </a:tcPr>
                </a:tc>
                <a:extLst>
                  <a:ext uri="{0D108BD9-81ED-4DB2-BD59-A6C34878D82A}">
                    <a16:rowId xmlns:a16="http://schemas.microsoft.com/office/drawing/2014/main" val="10000"/>
                  </a:ext>
                </a:extLst>
              </a:tr>
              <a:tr h="1477318">
                <a:tc>
                  <a:txBody>
                    <a:bodyPr/>
                    <a:lstStyle/>
                    <a:p>
                      <a:pPr defTabSz="914400">
                        <a:defRPr sz="1800" b="0" cap="none" spc="0">
                          <a:solidFill>
                            <a:srgbClr val="000000"/>
                          </a:solidFill>
                        </a:defRPr>
                      </a:pPr>
                      <a:r>
                        <a:rPr sz="2200">
                          <a:solidFill>
                            <a:srgbClr val="5B5854"/>
                          </a:solidFill>
                          <a:sym typeface="Avenir Next Demi Bold"/>
                        </a:rPr>
                        <a:t>More common 
4:1</a:t>
                      </a:r>
                    </a:p>
                  </a:txBody>
                  <a:tcPr marL="50800" marR="50800" marT="50800" marB="50800" anchor="ctr" horzOverflow="overflow"/>
                </a:tc>
                <a:tc>
                  <a:txBody>
                    <a:bodyPr/>
                    <a:lstStyle/>
                    <a:p>
                      <a:pPr defTabSz="914400">
                        <a:defRPr sz="1800" cap="none" spc="0">
                          <a:solidFill>
                            <a:srgbClr val="000000"/>
                          </a:solidFill>
                        </a:defRPr>
                      </a:pPr>
                      <a:r>
                        <a:rPr sz="2200">
                          <a:solidFill>
                            <a:srgbClr val="5B5854"/>
                          </a:solidFill>
                          <a:latin typeface="Avenir Next Demi Bold"/>
                          <a:ea typeface="Avenir Next Demi Bold"/>
                          <a:cs typeface="Avenir Next Demi Bold"/>
                          <a:sym typeface="Avenir Next Demi Bold"/>
                        </a:rPr>
                        <a:t>Less common</a:t>
                      </a:r>
                    </a:p>
                  </a:txBody>
                  <a:tcPr marL="50800" marR="50800" marT="50800" marB="50800" anchor="ctr" horzOverflow="overflow">
                    <a:lnR w="12700">
                      <a:solidFill>
                        <a:srgbClr val="FFFFFF"/>
                      </a:solidFill>
                      <a:miter lim="400000"/>
                    </a:lnR>
                  </a:tcPr>
                </a:tc>
                <a:extLst>
                  <a:ext uri="{0D108BD9-81ED-4DB2-BD59-A6C34878D82A}">
                    <a16:rowId xmlns:a16="http://schemas.microsoft.com/office/drawing/2014/main" val="10001"/>
                  </a:ext>
                </a:extLst>
              </a:tr>
              <a:tr h="1477318">
                <a:tc>
                  <a:txBody>
                    <a:bodyPr/>
                    <a:lstStyle/>
                    <a:p>
                      <a:pPr defTabSz="914400">
                        <a:defRPr sz="1800" b="0" cap="none" spc="0">
                          <a:solidFill>
                            <a:srgbClr val="000000"/>
                          </a:solidFill>
                        </a:defRPr>
                      </a:pPr>
                      <a:r>
                        <a:rPr sz="2200">
                          <a:solidFill>
                            <a:srgbClr val="5B5854"/>
                          </a:solidFill>
                          <a:sym typeface="Avenir Next Demi Bold"/>
                        </a:rPr>
                        <a:t>From nose to Treitz </a:t>
                      </a:r>
                    </a:p>
                  </a:txBody>
                  <a:tcPr marL="50800" marR="50800" marT="50800" marB="50800" anchor="ctr" horzOverflow="overflow"/>
                </a:tc>
                <a:tc>
                  <a:txBody>
                    <a:bodyPr/>
                    <a:lstStyle/>
                    <a:p>
                      <a:pPr defTabSz="914400">
                        <a:defRPr sz="1800" cap="none" spc="0">
                          <a:solidFill>
                            <a:srgbClr val="000000"/>
                          </a:solidFill>
                        </a:defRPr>
                      </a:pPr>
                      <a:r>
                        <a:rPr sz="2200">
                          <a:solidFill>
                            <a:srgbClr val="5B5854"/>
                          </a:solidFill>
                          <a:latin typeface="Avenir Next Demi Bold"/>
                          <a:ea typeface="Avenir Next Demi Bold"/>
                          <a:cs typeface="Avenir Next Demi Bold"/>
                          <a:sym typeface="Avenir Next Demi Bold"/>
                        </a:rPr>
                        <a:t>Distal to Teritz</a:t>
                      </a:r>
                    </a:p>
                  </a:txBody>
                  <a:tcPr marL="50800" marR="50800" marT="50800" marB="50800" anchor="ctr" horzOverflow="overflow">
                    <a:lnR w="12700">
                      <a:solidFill>
                        <a:srgbClr val="FFFFFF"/>
                      </a:solidFill>
                      <a:miter lim="400000"/>
                    </a:lnR>
                  </a:tcPr>
                </a:tc>
                <a:extLst>
                  <a:ext uri="{0D108BD9-81ED-4DB2-BD59-A6C34878D82A}">
                    <a16:rowId xmlns:a16="http://schemas.microsoft.com/office/drawing/2014/main" val="10002"/>
                  </a:ext>
                </a:extLst>
              </a:tr>
              <a:tr h="1477318">
                <a:tc>
                  <a:txBody>
                    <a:bodyPr/>
                    <a:lstStyle/>
                    <a:p>
                      <a:pPr defTabSz="914400">
                        <a:defRPr sz="1800" b="0" cap="none" spc="0">
                          <a:solidFill>
                            <a:srgbClr val="000000"/>
                          </a:solidFill>
                        </a:defRPr>
                      </a:pPr>
                      <a:r>
                        <a:rPr sz="2200">
                          <a:solidFill>
                            <a:srgbClr val="5B5854"/>
                          </a:solidFill>
                          <a:sym typeface="Avenir Next Demi Bold"/>
                        </a:rPr>
                        <a:t>Hematamesis &amp; Melena</a:t>
                      </a:r>
                    </a:p>
                  </a:txBody>
                  <a:tcPr marL="50800" marR="50800" marT="50800" marB="50800" anchor="ctr" horzOverflow="overflow"/>
                </a:tc>
                <a:tc>
                  <a:txBody>
                    <a:bodyPr/>
                    <a:lstStyle/>
                    <a:p>
                      <a:pPr defTabSz="914400">
                        <a:defRPr sz="1800" cap="none" spc="0">
                          <a:solidFill>
                            <a:srgbClr val="000000"/>
                          </a:solidFill>
                        </a:defRPr>
                      </a:pPr>
                      <a:r>
                        <a:rPr sz="2200">
                          <a:solidFill>
                            <a:srgbClr val="5B5854"/>
                          </a:solidFill>
                          <a:latin typeface="Avenir Next Demi Bold"/>
                          <a:ea typeface="Avenir Next Demi Bold"/>
                          <a:cs typeface="Avenir Next Demi Bold"/>
                          <a:sym typeface="Avenir Next Demi Bold"/>
                        </a:rPr>
                        <a:t>Hematocezia +/- Melena</a:t>
                      </a:r>
                    </a:p>
                  </a:txBody>
                  <a:tcPr marL="50800" marR="50800" marT="50800" marB="50800" anchor="ctr" horzOverflow="overflow">
                    <a:lnR w="12700">
                      <a:solidFill>
                        <a:srgbClr val="FFFFFF"/>
                      </a:solidFill>
                      <a:miter lim="400000"/>
                    </a:lnR>
                  </a:tcPr>
                </a:tc>
                <a:extLst>
                  <a:ext uri="{0D108BD9-81ED-4DB2-BD59-A6C34878D82A}">
                    <a16:rowId xmlns:a16="http://schemas.microsoft.com/office/drawing/2014/main" val="10003"/>
                  </a:ext>
                </a:extLst>
              </a:tr>
              <a:tr h="1477318">
                <a:tc>
                  <a:txBody>
                    <a:bodyPr/>
                    <a:lstStyle/>
                    <a:p>
                      <a:pPr defTabSz="914400">
                        <a:defRPr sz="1800" b="0" cap="none" spc="0">
                          <a:solidFill>
                            <a:srgbClr val="000000"/>
                          </a:solidFill>
                        </a:defRPr>
                      </a:pPr>
                      <a:r>
                        <a:rPr sz="2200">
                          <a:solidFill>
                            <a:srgbClr val="5B5854"/>
                          </a:solidFill>
                          <a:sym typeface="Avenir Next Demi Bold"/>
                        </a:rPr>
                        <a:t>Elevated BUN: Creatinine ratio &gt;30</a:t>
                      </a:r>
                    </a:p>
                  </a:txBody>
                  <a:tcPr marL="50800" marR="50800" marT="50800" marB="50800" anchor="ctr" horzOverflow="overflow"/>
                </a:tc>
                <a:tc>
                  <a:txBody>
                    <a:bodyPr/>
                    <a:lstStyle/>
                    <a:p>
                      <a:pPr defTabSz="914400">
                        <a:defRPr sz="2200" cap="none" spc="0">
                          <a:latin typeface="Avenir Next Demi Bold"/>
                          <a:ea typeface="Avenir Next Demi Bold"/>
                          <a:cs typeface="Avenir Next Demi Bold"/>
                          <a:sym typeface="Avenir Next Demi Bold"/>
                        </a:defRPr>
                      </a:pPr>
                      <a:endParaRPr/>
                    </a:p>
                  </a:txBody>
                  <a:tcPr marL="50800" marR="50800" marT="50800" marB="50800" anchor="ctr" horzOverflow="overflow">
                    <a:lnR w="12700">
                      <a:solidFill>
                        <a:srgbClr val="FFFFFF"/>
                      </a:solidFill>
                      <a:miter lim="400000"/>
                    </a:lnR>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6" name="Approach"/>
          <p:cNvSpPr txBox="1">
            <a:spLocks noGrp="1"/>
          </p:cNvSpPr>
          <p:nvPr>
            <p:ph type="title"/>
          </p:nvPr>
        </p:nvSpPr>
        <p:spPr>
          <a:xfrm>
            <a:off x="673100" y="2873776"/>
            <a:ext cx="11658600" cy="3568701"/>
          </a:xfrm>
          <a:prstGeom prst="rect">
            <a:avLst/>
          </a:prstGeom>
        </p:spPr>
        <p:txBody>
          <a:bodyPr/>
          <a:lstStyle/>
          <a:p>
            <a:r>
              <a:t>Approach </a:t>
            </a:r>
          </a:p>
        </p:txBody>
      </p:sp>
      <p:sp>
        <p:nvSpPr>
          <p:cNvPr id="177" name="Emergency department…"/>
          <p:cNvSpPr txBox="1"/>
          <p:nvPr/>
        </p:nvSpPr>
        <p:spPr>
          <a:xfrm>
            <a:off x="4787483" y="6474278"/>
            <a:ext cx="3429834" cy="14152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a:defRPr sz="1900" cap="all" spc="38">
                <a:solidFill>
                  <a:srgbClr val="FFFFFF"/>
                </a:solidFill>
                <a:latin typeface="+mn-lt"/>
                <a:ea typeface="+mn-ea"/>
                <a:cs typeface="+mn-cs"/>
                <a:sym typeface="Futura"/>
              </a:defRPr>
            </a:pPr>
            <a:r>
              <a:t>Emergency department </a:t>
            </a:r>
          </a:p>
          <a:p>
            <a:pPr>
              <a:defRPr sz="1900" cap="all" spc="38">
                <a:solidFill>
                  <a:srgbClr val="FFFFFF"/>
                </a:solidFill>
                <a:latin typeface="+mn-lt"/>
                <a:ea typeface="+mn-ea"/>
                <a:cs typeface="+mn-cs"/>
                <a:sym typeface="Futura"/>
              </a:defRPr>
            </a:pPr>
            <a:r>
              <a:t>History</a:t>
            </a:r>
          </a:p>
          <a:p>
            <a:pPr>
              <a:defRPr sz="1900" cap="all" spc="38">
                <a:solidFill>
                  <a:srgbClr val="FFFFFF"/>
                </a:solidFill>
                <a:latin typeface="+mn-lt"/>
                <a:ea typeface="+mn-ea"/>
                <a:cs typeface="+mn-cs"/>
                <a:sym typeface="Futura"/>
              </a:defRPr>
            </a:pPr>
            <a:r>
              <a:t>Physical examination </a:t>
            </a:r>
          </a:p>
          <a:p>
            <a:pPr>
              <a:defRPr sz="1900" cap="all" spc="38">
                <a:solidFill>
                  <a:srgbClr val="FFFFFF"/>
                </a:solidFill>
                <a:latin typeface="+mn-lt"/>
                <a:ea typeface="+mn-ea"/>
                <a:cs typeface="+mn-cs"/>
                <a:sym typeface="Futura"/>
              </a:defRPr>
            </a:pPr>
            <a:r>
              <a:t>investigation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9" name="Approach"/>
          <p:cNvSpPr txBox="1">
            <a:spLocks noGrp="1"/>
          </p:cNvSpPr>
          <p:nvPr>
            <p:ph type="title"/>
          </p:nvPr>
        </p:nvSpPr>
        <p:spPr>
          <a:prstGeom prst="rect">
            <a:avLst/>
          </a:prstGeom>
        </p:spPr>
        <p:txBody>
          <a:bodyPr/>
          <a:lstStyle>
            <a:lvl1pPr defTabSz="182880">
              <a:defRPr sz="4480" spc="89">
                <a:solidFill>
                  <a:srgbClr val="FFFFFF"/>
                </a:solidFill>
              </a:defRPr>
            </a:lvl1pPr>
          </a:lstStyle>
          <a:p>
            <a:r>
              <a:t>Approach</a:t>
            </a:r>
          </a:p>
        </p:txBody>
      </p:sp>
      <p:sp>
        <p:nvSpPr>
          <p:cNvPr id="180" name="Most cases of acute colonic bleeding will stop spontaneously, thereby allowing non-urgent evaluation. However, for patients with severe hematochezia, defined as continued bleeding within the first 24 h of hospitalization with a drop in the hemoglobin of at least 4-6 g/dL and/or a transfusion requirement of at least 2 units of packed red blood cells, urgent diagnosis and intervention are required to control the bleeding.…"/>
          <p:cNvSpPr txBox="1">
            <a:spLocks noGrp="1"/>
          </p:cNvSpPr>
          <p:nvPr>
            <p:ph type="body" idx="1"/>
          </p:nvPr>
        </p:nvSpPr>
        <p:spPr>
          <a:prstGeom prst="rect">
            <a:avLst/>
          </a:prstGeom>
        </p:spPr>
        <p:txBody>
          <a:bodyPr/>
          <a:lstStyle/>
          <a:p>
            <a:pPr marL="358140" indent="-358140" defTabSz="429768">
              <a:spcBef>
                <a:spcPts val="3100"/>
              </a:spcBef>
              <a:buClr>
                <a:srgbClr val="FFFFFF"/>
              </a:buClr>
              <a:defRPr sz="2632" spc="52">
                <a:solidFill>
                  <a:srgbClr val="FFFFFF"/>
                </a:solidFill>
              </a:defRPr>
            </a:pPr>
            <a:r>
              <a:t>Most cases of acute colonic bleeding will stop spontaneously, thereby allowing non-urgent evaluation. However, for patients with severe hematochezia, defined as continued bleeding within the first 24 h of hospitalization with a drop in the hemoglobin of at least 4-6 g/dL and/or a transfusion requirement of at least 2 units of packed red blood cells, urgent diagnosis and intervention are required to control the bleeding. </a:t>
            </a:r>
          </a:p>
          <a:p>
            <a:pPr marL="358140" indent="-358140" defTabSz="429768">
              <a:spcBef>
                <a:spcPts val="3100"/>
              </a:spcBef>
              <a:buClr>
                <a:srgbClr val="FFFFFF"/>
              </a:buClr>
              <a:defRPr sz="2632" spc="52">
                <a:solidFill>
                  <a:srgbClr val="FFFFFF"/>
                </a:solidFill>
              </a:defRPr>
            </a:pPr>
            <a:r>
              <a:t>Clinical factors predictive of severe colonic bleeding include aspirin use, at least two comorbid illnesses, pulse greater than 100/minute, and systolic blood pressure &lt;115 mmHg. The overall mortality rate from colonic bleeding is 2.4–3.9 % . Independent predictors of inhospital mortality are age over 70 years, intestinal ischemia, and two or more comorbidities.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82" name="Approach"/>
          <p:cNvSpPr txBox="1">
            <a:spLocks noGrp="1"/>
          </p:cNvSpPr>
          <p:nvPr>
            <p:ph type="title"/>
          </p:nvPr>
        </p:nvSpPr>
        <p:spPr>
          <a:prstGeom prst="rect">
            <a:avLst/>
          </a:prstGeom>
        </p:spPr>
        <p:txBody>
          <a:bodyPr/>
          <a:lstStyle>
            <a:lvl1pPr defTabSz="182880">
              <a:defRPr sz="4680" spc="93">
                <a:solidFill>
                  <a:srgbClr val="FFFFFF"/>
                </a:solidFill>
              </a:defRPr>
            </a:lvl1pPr>
          </a:lstStyle>
          <a:p>
            <a:r>
              <a:t>Approach </a:t>
            </a:r>
          </a:p>
        </p:txBody>
      </p:sp>
      <p:sp>
        <p:nvSpPr>
          <p:cNvPr id="183" name="Emergency Department…"/>
          <p:cNvSpPr txBox="1">
            <a:spLocks noGrp="1"/>
          </p:cNvSpPr>
          <p:nvPr>
            <p:ph type="body" idx="1"/>
          </p:nvPr>
        </p:nvSpPr>
        <p:spPr>
          <a:xfrm>
            <a:off x="427425" y="2387600"/>
            <a:ext cx="12149950" cy="6886351"/>
          </a:xfrm>
          <a:prstGeom prst="rect">
            <a:avLst/>
          </a:prstGeom>
        </p:spPr>
        <p:txBody>
          <a:bodyPr/>
          <a:lstStyle/>
          <a:p>
            <a:pPr marL="0" indent="0" defTabSz="260604">
              <a:spcBef>
                <a:spcPts val="1900"/>
              </a:spcBef>
              <a:buClrTx/>
              <a:buSzTx/>
              <a:buNone/>
              <a:defRPr sz="3420" spc="68">
                <a:solidFill>
                  <a:srgbClr val="941100"/>
                </a:solidFill>
                <a:latin typeface="Avenir Black"/>
                <a:ea typeface="Avenir Black"/>
                <a:cs typeface="Avenir Black"/>
                <a:sym typeface="Avenir Black"/>
              </a:defRPr>
            </a:pPr>
            <a:r>
              <a:t>Emergency Department </a:t>
            </a:r>
          </a:p>
          <a:p>
            <a:pPr marL="217169" indent="-217169" defTabSz="260604">
              <a:spcBef>
                <a:spcPts val="1900"/>
              </a:spcBef>
              <a:buClr>
                <a:srgbClr val="FFFFFF"/>
              </a:buClr>
              <a:defRPr sz="2565" spc="51">
                <a:solidFill>
                  <a:srgbClr val="FFFFFF"/>
                </a:solidFill>
              </a:defRPr>
            </a:pPr>
            <a:r>
              <a:t>patients with acute LGIB, who might have signs of hemodynamic instability should be resuscitated thoroughly according to the extent of blood loss.</a:t>
            </a:r>
          </a:p>
          <a:p>
            <a:pPr marL="289559" indent="-289559" defTabSz="260604">
              <a:spcBef>
                <a:spcPts val="1900"/>
              </a:spcBef>
              <a:buClrTx/>
              <a:buSzPct val="100000"/>
              <a:buAutoNum type="arabicPeriod"/>
              <a:defRPr sz="2565" spc="51">
                <a:solidFill>
                  <a:srgbClr val="FFFFFF"/>
                </a:solidFill>
              </a:defRPr>
            </a:pPr>
            <a:r>
              <a:t> Two wide bore cannulas are installed, </a:t>
            </a:r>
          </a:p>
          <a:p>
            <a:pPr marL="289559" indent="-289559" defTabSz="260604">
              <a:spcBef>
                <a:spcPts val="1900"/>
              </a:spcBef>
              <a:buClrTx/>
              <a:buSzPct val="100000"/>
              <a:buAutoNum type="arabicPeriod"/>
              <a:defRPr sz="2565" spc="51">
                <a:solidFill>
                  <a:srgbClr val="FFFFFF"/>
                </a:solidFill>
              </a:defRPr>
            </a:pPr>
            <a:r>
              <a:t>  Blood is withdrawn for CBC, cross-match, coagulation profile and urea and electrolytes</a:t>
            </a:r>
          </a:p>
          <a:p>
            <a:pPr marL="289559" indent="-289559" defTabSz="260604">
              <a:spcBef>
                <a:spcPts val="1900"/>
              </a:spcBef>
              <a:buClrTx/>
              <a:buSzPct val="100000"/>
              <a:buAutoNum type="arabicPeriod"/>
              <a:defRPr sz="2565" spc="51">
                <a:solidFill>
                  <a:srgbClr val="FFFFFF"/>
                </a:solidFill>
              </a:defRPr>
            </a:pPr>
            <a:r>
              <a:t>  Proper replacement with I.V fluids or blood products is done </a:t>
            </a:r>
          </a:p>
          <a:p>
            <a:pPr marL="289559" indent="-289559" defTabSz="260604">
              <a:spcBef>
                <a:spcPts val="1900"/>
              </a:spcBef>
              <a:buClrTx/>
              <a:buSzPct val="100000"/>
              <a:buAutoNum type="arabicPeriod"/>
              <a:defRPr sz="2565" spc="51">
                <a:solidFill>
                  <a:srgbClr val="FFFFFF"/>
                </a:solidFill>
              </a:defRPr>
            </a:pPr>
            <a:r>
              <a:t>  Urinary catheter is important for input-output charts</a:t>
            </a:r>
          </a:p>
          <a:p>
            <a:pPr marL="289559" indent="-289559" defTabSz="260604">
              <a:spcBef>
                <a:spcPts val="1900"/>
              </a:spcBef>
              <a:buClrTx/>
              <a:buSzPct val="100000"/>
              <a:buAutoNum type="arabicPeriod"/>
              <a:defRPr sz="2565" spc="51">
                <a:solidFill>
                  <a:srgbClr val="FFFFFF"/>
                </a:solidFill>
              </a:defRPr>
            </a:pPr>
            <a:r>
              <a:t>  Oxygen is administered as needed.</a:t>
            </a:r>
          </a:p>
          <a:p>
            <a:pPr marL="217170" indent="-217170" defTabSz="260604">
              <a:spcBef>
                <a:spcPts val="1900"/>
              </a:spcBef>
              <a:buClr>
                <a:srgbClr val="FFFFFF"/>
              </a:buClr>
              <a:defRPr sz="1596" spc="31">
                <a:solidFill>
                  <a:srgbClr val="FFFFFF"/>
                </a:solidFill>
              </a:defRPr>
            </a:pPr>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 /></Relationships>
</file>

<file path=ppt/theme/_rels/theme2.xml.rels><?xml version="1.0" encoding="UTF-8" standalone="yes"?>
<Relationships xmlns="http://schemas.openxmlformats.org/package/2006/relationships"><Relationship Id="rId1" Type="http://schemas.openxmlformats.org/officeDocument/2006/relationships/image" Target="../media/image1.png" /></Relationships>
</file>

<file path=ppt/theme/theme1.xml><?xml version="1.0" encoding="utf-8"?>
<a:theme xmlns:a="http://schemas.openxmlformats.org/drawingml/2006/main" name="New_Template8">
  <a:themeElements>
    <a:clrScheme name="New_Template8">
      <a:dk1>
        <a:srgbClr val="5B5854"/>
      </a:dk1>
      <a:lt1>
        <a:srgbClr val="072B5B"/>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1600" b="0" i="0" u="none" strike="noStrike" cap="all" spc="32" normalizeH="0" baseline="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1600" b="0" i="0" u="none" strike="noStrike" cap="all" spc="32" normalizeH="0" baseline="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27</Slides>
  <Notes>0</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New_Template8</vt:lpstr>
      <vt:lpstr>LOWER gastrointestinal BLEEDING</vt:lpstr>
      <vt:lpstr>PowerPoint Presentation</vt:lpstr>
      <vt:lpstr>Definition</vt:lpstr>
      <vt:lpstr>Definition</vt:lpstr>
      <vt:lpstr>Definition</vt:lpstr>
      <vt:lpstr>Differentiation </vt:lpstr>
      <vt:lpstr>Approach </vt:lpstr>
      <vt:lpstr>Approach</vt:lpstr>
      <vt:lpstr>Approach </vt:lpstr>
      <vt:lpstr>approach</vt:lpstr>
      <vt:lpstr>approach</vt:lpstr>
      <vt:lpstr>approach</vt:lpstr>
      <vt:lpstr>approach</vt:lpstr>
      <vt:lpstr>classification of causes </vt:lpstr>
      <vt:lpstr>PowerPoint Presentation</vt:lpstr>
      <vt:lpstr>classification by severity</vt:lpstr>
      <vt:lpstr>Most common causes</vt:lpstr>
      <vt:lpstr>Diverticular disease </vt:lpstr>
      <vt:lpstr>Diverticular disease </vt:lpstr>
      <vt:lpstr>Angiodysplasia</vt:lpstr>
      <vt:lpstr>Angiodysplasia</vt:lpstr>
      <vt:lpstr>management</vt:lpstr>
      <vt:lpstr>PowerPoint Presentation</vt:lpstr>
      <vt:lpstr>MANAGEMENT </vt:lpstr>
      <vt:lpstr>PowerPoint Presentation</vt:lpstr>
      <vt:lpstr>MANAGEMENT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LOWER gastrointestinal BLEEDING</dc:title>
  <cp:lastModifiedBy>بلقيس نصر</cp:lastModifiedBy>
  <cp:revision>1</cp:revision>
  <dcterms:modified xsi:type="dcterms:W3CDTF">2021-02-16T15:23:20Z</dcterms:modified>
</cp:coreProperties>
</file>