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2" r:id="rId1"/>
  </p:sldMasterIdLst>
  <p:notesMasterIdLst>
    <p:notesMasterId r:id="rId100"/>
  </p:notesMasterIdLst>
  <p:sldIdLst>
    <p:sldId id="338" r:id="rId2"/>
    <p:sldId id="257" r:id="rId3"/>
    <p:sldId id="341" r:id="rId4"/>
    <p:sldId id="261" r:id="rId5"/>
    <p:sldId id="259" r:id="rId6"/>
    <p:sldId id="260" r:id="rId7"/>
    <p:sldId id="343" r:id="rId8"/>
    <p:sldId id="342" r:id="rId9"/>
    <p:sldId id="284" r:id="rId10"/>
    <p:sldId id="262" r:id="rId11"/>
    <p:sldId id="263" r:id="rId12"/>
    <p:sldId id="336" r:id="rId13"/>
    <p:sldId id="265" r:id="rId14"/>
    <p:sldId id="273" r:id="rId15"/>
    <p:sldId id="272" r:id="rId16"/>
    <p:sldId id="266" r:id="rId17"/>
    <p:sldId id="339" r:id="rId18"/>
    <p:sldId id="340" r:id="rId19"/>
    <p:sldId id="267" r:id="rId20"/>
    <p:sldId id="268" r:id="rId21"/>
    <p:sldId id="269" r:id="rId22"/>
    <p:sldId id="270" r:id="rId23"/>
    <p:sldId id="271" r:id="rId24"/>
    <p:sldId id="274" r:id="rId25"/>
    <p:sldId id="275" r:id="rId26"/>
    <p:sldId id="276" r:id="rId27"/>
    <p:sldId id="337" r:id="rId28"/>
    <p:sldId id="410" r:id="rId29"/>
    <p:sldId id="332" r:id="rId30"/>
    <p:sldId id="333" r:id="rId31"/>
    <p:sldId id="334" r:id="rId32"/>
    <p:sldId id="335" r:id="rId33"/>
    <p:sldId id="285" r:id="rId34"/>
    <p:sldId id="286" r:id="rId35"/>
    <p:sldId id="287" r:id="rId36"/>
    <p:sldId id="288" r:id="rId37"/>
    <p:sldId id="289" r:id="rId38"/>
    <p:sldId id="290" r:id="rId39"/>
    <p:sldId id="291" r:id="rId40"/>
    <p:sldId id="293" r:id="rId41"/>
    <p:sldId id="256" r:id="rId42"/>
    <p:sldId id="277" r:id="rId43"/>
    <p:sldId id="278" r:id="rId44"/>
    <p:sldId id="279" r:id="rId45"/>
    <p:sldId id="411" r:id="rId46"/>
    <p:sldId id="412" r:id="rId47"/>
    <p:sldId id="294" r:id="rId48"/>
    <p:sldId id="295" r:id="rId49"/>
    <p:sldId id="296" r:id="rId50"/>
    <p:sldId id="297" r:id="rId51"/>
    <p:sldId id="298" r:id="rId52"/>
    <p:sldId id="299" r:id="rId53"/>
    <p:sldId id="300" r:id="rId54"/>
    <p:sldId id="310" r:id="rId55"/>
    <p:sldId id="311" r:id="rId56"/>
    <p:sldId id="312" r:id="rId57"/>
    <p:sldId id="314" r:id="rId58"/>
    <p:sldId id="304" r:id="rId59"/>
    <p:sldId id="305" r:id="rId60"/>
    <p:sldId id="306" r:id="rId61"/>
    <p:sldId id="307" r:id="rId62"/>
    <p:sldId id="308" r:id="rId63"/>
    <p:sldId id="377" r:id="rId64"/>
    <p:sldId id="378" r:id="rId65"/>
    <p:sldId id="379" r:id="rId66"/>
    <p:sldId id="380" r:id="rId67"/>
    <p:sldId id="381" r:id="rId68"/>
    <p:sldId id="382" r:id="rId69"/>
    <p:sldId id="383" r:id="rId70"/>
    <p:sldId id="384" r:id="rId71"/>
    <p:sldId id="385" r:id="rId72"/>
    <p:sldId id="386" r:id="rId73"/>
    <p:sldId id="387" r:id="rId74"/>
    <p:sldId id="388" r:id="rId75"/>
    <p:sldId id="389" r:id="rId76"/>
    <p:sldId id="390" r:id="rId77"/>
    <p:sldId id="391" r:id="rId78"/>
    <p:sldId id="392" r:id="rId79"/>
    <p:sldId id="393" r:id="rId80"/>
    <p:sldId id="394" r:id="rId81"/>
    <p:sldId id="395" r:id="rId82"/>
    <p:sldId id="396" r:id="rId83"/>
    <p:sldId id="397" r:id="rId84"/>
    <p:sldId id="280" r:id="rId85"/>
    <p:sldId id="281" r:id="rId86"/>
    <p:sldId id="282" r:id="rId87"/>
    <p:sldId id="398" r:id="rId88"/>
    <p:sldId id="399" r:id="rId89"/>
    <p:sldId id="400" r:id="rId90"/>
    <p:sldId id="401" r:id="rId91"/>
    <p:sldId id="402" r:id="rId92"/>
    <p:sldId id="403" r:id="rId93"/>
    <p:sldId id="404" r:id="rId94"/>
    <p:sldId id="405" r:id="rId95"/>
    <p:sldId id="406" r:id="rId96"/>
    <p:sldId id="407" r:id="rId97"/>
    <p:sldId id="408" r:id="rId98"/>
    <p:sldId id="409"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249" autoAdjust="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81ADB8-610C-427A-B547-12C6007276C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289929A5-E195-4E25-9789-C8BD35EBE6EA}">
      <dgm:prSet phldrT="[Text]"/>
      <dgm:spPr/>
      <dgm:t>
        <a:bodyPr/>
        <a:lstStyle/>
        <a:p>
          <a:r>
            <a:rPr lang="en-GB" b="1" dirty="0">
              <a:solidFill>
                <a:srgbClr val="00B050"/>
              </a:solidFill>
            </a:rPr>
            <a:t>dysphagia</a:t>
          </a:r>
          <a:endParaRPr lang="en-US" b="1" dirty="0">
            <a:solidFill>
              <a:srgbClr val="00B050"/>
            </a:solidFill>
          </a:endParaRPr>
        </a:p>
      </dgm:t>
    </dgm:pt>
    <dgm:pt modelId="{58F35CEE-27A4-491B-912A-94A586EEFFE6}" type="parTrans" cxnId="{D037033B-D4DD-4C82-8964-4A927EAE9CE0}">
      <dgm:prSet/>
      <dgm:spPr/>
      <dgm:t>
        <a:bodyPr/>
        <a:lstStyle/>
        <a:p>
          <a:endParaRPr lang="en-US"/>
        </a:p>
      </dgm:t>
    </dgm:pt>
    <dgm:pt modelId="{1E3F1C81-7025-49B8-9138-63102A43BF9D}" type="sibTrans" cxnId="{D037033B-D4DD-4C82-8964-4A927EAE9CE0}">
      <dgm:prSet/>
      <dgm:spPr/>
      <dgm:t>
        <a:bodyPr/>
        <a:lstStyle/>
        <a:p>
          <a:endParaRPr lang="en-US"/>
        </a:p>
      </dgm:t>
    </dgm:pt>
    <dgm:pt modelId="{1DDA8BB2-737A-4D29-A7DC-15A7F25A181F}">
      <dgm:prSet phldrT="[Text]"/>
      <dgm:spPr/>
      <dgm:t>
        <a:bodyPr/>
        <a:lstStyle/>
        <a:p>
          <a:r>
            <a:rPr lang="en-GB" b="1" dirty="0"/>
            <a:t>oropharyngeal</a:t>
          </a:r>
          <a:endParaRPr lang="en-US" b="1" dirty="0"/>
        </a:p>
      </dgm:t>
    </dgm:pt>
    <dgm:pt modelId="{0BE97C7F-49E0-4A2E-A512-71CAA99CE6FA}" type="parTrans" cxnId="{144B47AF-F0FB-4ECD-8C97-8B2B68B8A289}">
      <dgm:prSet/>
      <dgm:spPr/>
      <dgm:t>
        <a:bodyPr/>
        <a:lstStyle/>
        <a:p>
          <a:endParaRPr lang="en-US"/>
        </a:p>
      </dgm:t>
    </dgm:pt>
    <dgm:pt modelId="{CBA54407-ED86-4701-A612-09A6C0FFCB4C}" type="sibTrans" cxnId="{144B47AF-F0FB-4ECD-8C97-8B2B68B8A289}">
      <dgm:prSet/>
      <dgm:spPr/>
      <dgm:t>
        <a:bodyPr/>
        <a:lstStyle/>
        <a:p>
          <a:endParaRPr lang="en-US"/>
        </a:p>
      </dgm:t>
    </dgm:pt>
    <dgm:pt modelId="{95923C49-F164-4A7E-BCE0-741BC7499372}">
      <dgm:prSet phldrT="[Text]"/>
      <dgm:spPr/>
      <dgm:t>
        <a:bodyPr/>
        <a:lstStyle/>
        <a:p>
          <a:r>
            <a:rPr lang="en-GB" b="1" dirty="0">
              <a:latin typeface="Arial Black" panose="020B0A04020102020204" pitchFamily="34" charset="0"/>
            </a:rPr>
            <a:t>oesophageal</a:t>
          </a:r>
          <a:endParaRPr lang="en-US" dirty="0"/>
        </a:p>
      </dgm:t>
    </dgm:pt>
    <dgm:pt modelId="{3320F352-4D65-4DC8-B798-5D218930F81D}" type="parTrans" cxnId="{7BCF3C25-F9DA-4147-80FA-46317FBEE9B6}">
      <dgm:prSet/>
      <dgm:spPr/>
      <dgm:t>
        <a:bodyPr/>
        <a:lstStyle/>
        <a:p>
          <a:endParaRPr lang="en-US"/>
        </a:p>
      </dgm:t>
    </dgm:pt>
    <dgm:pt modelId="{0D3938FF-B776-4FF5-9D74-E433FB5261ED}" type="sibTrans" cxnId="{7BCF3C25-F9DA-4147-80FA-46317FBEE9B6}">
      <dgm:prSet/>
      <dgm:spPr/>
      <dgm:t>
        <a:bodyPr/>
        <a:lstStyle/>
        <a:p>
          <a:endParaRPr lang="en-US"/>
        </a:p>
      </dgm:t>
    </dgm:pt>
    <dgm:pt modelId="{1563A525-474F-4A33-8D46-6D7C65E388A5}">
      <dgm:prSet phldrT="[Text]"/>
      <dgm:spPr/>
      <dgm:t>
        <a:bodyPr/>
        <a:lstStyle/>
        <a:p>
          <a:pPr algn="l"/>
          <a:r>
            <a:rPr lang="en-GB" dirty="0"/>
            <a:t>1)Difficulty in initiating swallowing</a:t>
          </a:r>
        </a:p>
        <a:p>
          <a:pPr algn="l"/>
          <a:r>
            <a:rPr lang="en-GB" dirty="0"/>
            <a:t>2)coughing, Choking or nasal regurgitation  </a:t>
          </a:r>
          <a:endParaRPr lang="en-US" dirty="0"/>
        </a:p>
      </dgm:t>
    </dgm:pt>
    <dgm:pt modelId="{78EC3B37-60BB-4DFF-B323-6B2810CD54C9}" type="sibTrans" cxnId="{AC6A3F19-A61E-4862-9A0C-BF222FCAE883}">
      <dgm:prSet/>
      <dgm:spPr/>
      <dgm:t>
        <a:bodyPr/>
        <a:lstStyle/>
        <a:p>
          <a:endParaRPr lang="en-US"/>
        </a:p>
      </dgm:t>
    </dgm:pt>
    <dgm:pt modelId="{714B1B7E-F7CA-44B3-B2DD-785DC5A0D3A1}" type="parTrans" cxnId="{AC6A3F19-A61E-4862-9A0C-BF222FCAE883}">
      <dgm:prSet/>
      <dgm:spPr/>
      <dgm:t>
        <a:bodyPr/>
        <a:lstStyle/>
        <a:p>
          <a:endParaRPr lang="en-US"/>
        </a:p>
      </dgm:t>
    </dgm:pt>
    <dgm:pt modelId="{B8DEE86A-6809-4100-82A6-91D9D05418BF}">
      <dgm:prSet phldrT="[Text]"/>
      <dgm:spPr/>
      <dgm:t>
        <a:bodyPr/>
        <a:lstStyle/>
        <a:p>
          <a:r>
            <a:rPr lang="en-GB" dirty="0"/>
            <a:t>Sensation of food getting stuck in the oesophagus after seconds from swallowing</a:t>
          </a:r>
          <a:endParaRPr lang="en-US" dirty="0"/>
        </a:p>
      </dgm:t>
    </dgm:pt>
    <dgm:pt modelId="{EE7A4A2F-9210-43E3-970C-014D088EF8C3}" type="sibTrans" cxnId="{FA4071D2-2287-4AE9-90AB-7ADFD06CBCDD}">
      <dgm:prSet/>
      <dgm:spPr/>
      <dgm:t>
        <a:bodyPr/>
        <a:lstStyle/>
        <a:p>
          <a:endParaRPr lang="en-US"/>
        </a:p>
      </dgm:t>
    </dgm:pt>
    <dgm:pt modelId="{6B6ADC9B-B836-464E-9AAA-7AA021BEEC1C}" type="parTrans" cxnId="{FA4071D2-2287-4AE9-90AB-7ADFD06CBCDD}">
      <dgm:prSet/>
      <dgm:spPr/>
      <dgm:t>
        <a:bodyPr/>
        <a:lstStyle/>
        <a:p>
          <a:endParaRPr lang="en-US"/>
        </a:p>
      </dgm:t>
    </dgm:pt>
    <dgm:pt modelId="{92E232A6-2A10-4A79-B408-F039EC04ADAA}" type="pres">
      <dgm:prSet presAssocID="{0E81ADB8-610C-427A-B547-12C6007276C2}" presName="hierChild1" presStyleCnt="0">
        <dgm:presLayoutVars>
          <dgm:chPref val="1"/>
          <dgm:dir/>
          <dgm:animOne val="branch"/>
          <dgm:animLvl val="lvl"/>
          <dgm:resizeHandles/>
        </dgm:presLayoutVars>
      </dgm:prSet>
      <dgm:spPr/>
    </dgm:pt>
    <dgm:pt modelId="{31530E7D-1FEB-4DD2-AB9B-B89F472472C8}" type="pres">
      <dgm:prSet presAssocID="{289929A5-E195-4E25-9789-C8BD35EBE6EA}" presName="hierRoot1" presStyleCnt="0"/>
      <dgm:spPr/>
    </dgm:pt>
    <dgm:pt modelId="{B7BAADA6-E1C7-4645-BA3E-5BC2E81D7CE5}" type="pres">
      <dgm:prSet presAssocID="{289929A5-E195-4E25-9789-C8BD35EBE6EA}" presName="composite" presStyleCnt="0"/>
      <dgm:spPr/>
    </dgm:pt>
    <dgm:pt modelId="{B93DD7CC-F46F-43AE-B86E-6118FB0799F3}" type="pres">
      <dgm:prSet presAssocID="{289929A5-E195-4E25-9789-C8BD35EBE6EA}" presName="background" presStyleLbl="node0" presStyleIdx="0" presStyleCnt="1"/>
      <dgm:spPr/>
    </dgm:pt>
    <dgm:pt modelId="{66E07A98-49E7-4EED-A7A6-95B1C7C21BA2}" type="pres">
      <dgm:prSet presAssocID="{289929A5-E195-4E25-9789-C8BD35EBE6EA}" presName="text" presStyleLbl="fgAcc0" presStyleIdx="0" presStyleCnt="1" custScaleX="195334">
        <dgm:presLayoutVars>
          <dgm:chPref val="3"/>
        </dgm:presLayoutVars>
      </dgm:prSet>
      <dgm:spPr/>
    </dgm:pt>
    <dgm:pt modelId="{6E4ACFA9-8FBE-453B-AAAA-7E50440EA07C}" type="pres">
      <dgm:prSet presAssocID="{289929A5-E195-4E25-9789-C8BD35EBE6EA}" presName="hierChild2" presStyleCnt="0"/>
      <dgm:spPr/>
    </dgm:pt>
    <dgm:pt modelId="{688089DA-AD3C-421E-86C9-B398698C331D}" type="pres">
      <dgm:prSet presAssocID="{0BE97C7F-49E0-4A2E-A512-71CAA99CE6FA}" presName="Name10" presStyleLbl="parChTrans1D2" presStyleIdx="0" presStyleCnt="2"/>
      <dgm:spPr/>
    </dgm:pt>
    <dgm:pt modelId="{56F1F804-83DB-466E-B693-5C964F162F97}" type="pres">
      <dgm:prSet presAssocID="{1DDA8BB2-737A-4D29-A7DC-15A7F25A181F}" presName="hierRoot2" presStyleCnt="0"/>
      <dgm:spPr/>
    </dgm:pt>
    <dgm:pt modelId="{8F053372-EC87-4565-A5EE-965797CB3628}" type="pres">
      <dgm:prSet presAssocID="{1DDA8BB2-737A-4D29-A7DC-15A7F25A181F}" presName="composite2" presStyleCnt="0"/>
      <dgm:spPr/>
    </dgm:pt>
    <dgm:pt modelId="{347874A8-BC79-4BDD-85B2-C8C11FA1FFF9}" type="pres">
      <dgm:prSet presAssocID="{1DDA8BB2-737A-4D29-A7DC-15A7F25A181F}" presName="background2" presStyleLbl="node2" presStyleIdx="0" presStyleCnt="2"/>
      <dgm:spPr/>
    </dgm:pt>
    <dgm:pt modelId="{3EBA345C-4C97-4DEB-BBFB-F93A073E1ACE}" type="pres">
      <dgm:prSet presAssocID="{1DDA8BB2-737A-4D29-A7DC-15A7F25A181F}" presName="text2" presStyleLbl="fgAcc2" presStyleIdx="0" presStyleCnt="2" custScaleX="231250" custLinFactNeighborX="-46450" custLinFactNeighborY="-25932">
        <dgm:presLayoutVars>
          <dgm:chPref val="3"/>
        </dgm:presLayoutVars>
      </dgm:prSet>
      <dgm:spPr/>
    </dgm:pt>
    <dgm:pt modelId="{9B8DEB34-19EA-48D5-83AE-1F69FA36879B}" type="pres">
      <dgm:prSet presAssocID="{1DDA8BB2-737A-4D29-A7DC-15A7F25A181F}" presName="hierChild3" presStyleCnt="0"/>
      <dgm:spPr/>
    </dgm:pt>
    <dgm:pt modelId="{9ECF223A-D4C2-4719-B9C8-CF36BE11BCD2}" type="pres">
      <dgm:prSet presAssocID="{714B1B7E-F7CA-44B3-B2DD-785DC5A0D3A1}" presName="Name17" presStyleLbl="parChTrans1D3" presStyleIdx="0" presStyleCnt="2"/>
      <dgm:spPr/>
    </dgm:pt>
    <dgm:pt modelId="{A7F2519D-87B4-4175-A37F-0018C2A52634}" type="pres">
      <dgm:prSet presAssocID="{1563A525-474F-4A33-8D46-6D7C65E388A5}" presName="hierRoot3" presStyleCnt="0"/>
      <dgm:spPr/>
    </dgm:pt>
    <dgm:pt modelId="{F0961D54-033E-4EB2-9BD1-E5118C6A2516}" type="pres">
      <dgm:prSet presAssocID="{1563A525-474F-4A33-8D46-6D7C65E388A5}" presName="composite3" presStyleCnt="0"/>
      <dgm:spPr/>
    </dgm:pt>
    <dgm:pt modelId="{00632642-B6E4-4BB6-BF00-30158362E178}" type="pres">
      <dgm:prSet presAssocID="{1563A525-474F-4A33-8D46-6D7C65E388A5}" presName="background3" presStyleLbl="node3" presStyleIdx="0" presStyleCnt="2"/>
      <dgm:spPr/>
    </dgm:pt>
    <dgm:pt modelId="{5DCDD2FD-5334-4A9D-857B-EA35FFE52962}" type="pres">
      <dgm:prSet presAssocID="{1563A525-474F-4A33-8D46-6D7C65E388A5}" presName="text3" presStyleLbl="fgAcc3" presStyleIdx="0" presStyleCnt="2" custScaleX="347735" custScaleY="145614" custLinFactX="-31734" custLinFactNeighborX="-100000" custLinFactNeighborY="-6483">
        <dgm:presLayoutVars>
          <dgm:chPref val="3"/>
        </dgm:presLayoutVars>
      </dgm:prSet>
      <dgm:spPr/>
    </dgm:pt>
    <dgm:pt modelId="{A5C38FF4-FB7C-4625-9A0E-06EA532721E5}" type="pres">
      <dgm:prSet presAssocID="{1563A525-474F-4A33-8D46-6D7C65E388A5}" presName="hierChild4" presStyleCnt="0"/>
      <dgm:spPr/>
    </dgm:pt>
    <dgm:pt modelId="{3C5E50C3-9E74-4A10-AEAB-F583D9E39D5D}" type="pres">
      <dgm:prSet presAssocID="{3320F352-4D65-4DC8-B798-5D218930F81D}" presName="Name10" presStyleLbl="parChTrans1D2" presStyleIdx="1" presStyleCnt="2"/>
      <dgm:spPr/>
    </dgm:pt>
    <dgm:pt modelId="{DFF57549-6BA1-4BD4-AB7E-BC66CE8DCE80}" type="pres">
      <dgm:prSet presAssocID="{95923C49-F164-4A7E-BCE0-741BC7499372}" presName="hierRoot2" presStyleCnt="0"/>
      <dgm:spPr/>
    </dgm:pt>
    <dgm:pt modelId="{9758503E-5B03-4595-858E-8AD473E2337C}" type="pres">
      <dgm:prSet presAssocID="{95923C49-F164-4A7E-BCE0-741BC7499372}" presName="composite2" presStyleCnt="0"/>
      <dgm:spPr/>
    </dgm:pt>
    <dgm:pt modelId="{B65D045C-818F-4383-917C-56011742EF91}" type="pres">
      <dgm:prSet presAssocID="{95923C49-F164-4A7E-BCE0-741BC7499372}" presName="background2" presStyleLbl="node2" presStyleIdx="1" presStyleCnt="2"/>
      <dgm:spPr/>
    </dgm:pt>
    <dgm:pt modelId="{41A1AB77-4FDE-45E6-A27F-7D51D912084D}" type="pres">
      <dgm:prSet presAssocID="{95923C49-F164-4A7E-BCE0-741BC7499372}" presName="text2" presStyleLbl="fgAcc2" presStyleIdx="1" presStyleCnt="2" custScaleX="236795" custScaleY="94505" custLinFactNeighborX="13379" custLinFactNeighborY="-21070">
        <dgm:presLayoutVars>
          <dgm:chPref val="3"/>
        </dgm:presLayoutVars>
      </dgm:prSet>
      <dgm:spPr/>
    </dgm:pt>
    <dgm:pt modelId="{F4BD2973-FBA2-45B1-A79A-648A8B7D3043}" type="pres">
      <dgm:prSet presAssocID="{95923C49-F164-4A7E-BCE0-741BC7499372}" presName="hierChild3" presStyleCnt="0"/>
      <dgm:spPr/>
    </dgm:pt>
    <dgm:pt modelId="{B75D6C26-8BCE-4B14-9DB8-16507772394E}" type="pres">
      <dgm:prSet presAssocID="{6B6ADC9B-B836-464E-9AAA-7AA021BEEC1C}" presName="Name17" presStyleLbl="parChTrans1D3" presStyleIdx="1" presStyleCnt="2"/>
      <dgm:spPr/>
    </dgm:pt>
    <dgm:pt modelId="{E1D67866-4D8C-4D9D-8A40-F881E05DA9E5}" type="pres">
      <dgm:prSet presAssocID="{B8DEE86A-6809-4100-82A6-91D9D05418BF}" presName="hierRoot3" presStyleCnt="0"/>
      <dgm:spPr/>
    </dgm:pt>
    <dgm:pt modelId="{08772F11-95F7-4FB3-A9F7-8FE71B3F9CF5}" type="pres">
      <dgm:prSet presAssocID="{B8DEE86A-6809-4100-82A6-91D9D05418BF}" presName="composite3" presStyleCnt="0"/>
      <dgm:spPr/>
    </dgm:pt>
    <dgm:pt modelId="{CF31678C-EADB-401D-A672-491CEF077016}" type="pres">
      <dgm:prSet presAssocID="{B8DEE86A-6809-4100-82A6-91D9D05418BF}" presName="background3" presStyleLbl="node3" presStyleIdx="1" presStyleCnt="2"/>
      <dgm:spPr/>
    </dgm:pt>
    <dgm:pt modelId="{DD501E68-E019-4C17-8A84-DD91BC4C1F15}" type="pres">
      <dgm:prSet presAssocID="{B8DEE86A-6809-4100-82A6-91D9D05418BF}" presName="text3" presStyleLbl="fgAcc3" presStyleIdx="1" presStyleCnt="2" custScaleX="369739" custScaleY="132240" custLinFactX="31735" custLinFactNeighborX="100000" custLinFactNeighborY="3242">
        <dgm:presLayoutVars>
          <dgm:chPref val="3"/>
        </dgm:presLayoutVars>
      </dgm:prSet>
      <dgm:spPr/>
    </dgm:pt>
    <dgm:pt modelId="{EF72093F-9D60-4831-9DB6-BFE3AC09579F}" type="pres">
      <dgm:prSet presAssocID="{B8DEE86A-6809-4100-82A6-91D9D05418BF}" presName="hierChild4" presStyleCnt="0"/>
      <dgm:spPr/>
    </dgm:pt>
  </dgm:ptLst>
  <dgm:cxnLst>
    <dgm:cxn modelId="{0B2FF204-1521-4B1E-8BEE-1A9FCC65A62C}" type="presOf" srcId="{0BE97C7F-49E0-4A2E-A512-71CAA99CE6FA}" destId="{688089DA-AD3C-421E-86C9-B398698C331D}" srcOrd="0" destOrd="0" presId="urn:microsoft.com/office/officeart/2005/8/layout/hierarchy1"/>
    <dgm:cxn modelId="{AC6A3F19-A61E-4862-9A0C-BF222FCAE883}" srcId="{1DDA8BB2-737A-4D29-A7DC-15A7F25A181F}" destId="{1563A525-474F-4A33-8D46-6D7C65E388A5}" srcOrd="0" destOrd="0" parTransId="{714B1B7E-F7CA-44B3-B2DD-785DC5A0D3A1}" sibTransId="{78EC3B37-60BB-4DFF-B323-6B2810CD54C9}"/>
    <dgm:cxn modelId="{7BCF3C25-F9DA-4147-80FA-46317FBEE9B6}" srcId="{289929A5-E195-4E25-9789-C8BD35EBE6EA}" destId="{95923C49-F164-4A7E-BCE0-741BC7499372}" srcOrd="1" destOrd="0" parTransId="{3320F352-4D65-4DC8-B798-5D218930F81D}" sibTransId="{0D3938FF-B776-4FF5-9D74-E433FB5261ED}"/>
    <dgm:cxn modelId="{1D85882F-77F1-4947-A2C7-339CEAE594E8}" type="presOf" srcId="{3320F352-4D65-4DC8-B798-5D218930F81D}" destId="{3C5E50C3-9E74-4A10-AEAB-F583D9E39D5D}" srcOrd="0" destOrd="0" presId="urn:microsoft.com/office/officeart/2005/8/layout/hierarchy1"/>
    <dgm:cxn modelId="{D037033B-D4DD-4C82-8964-4A927EAE9CE0}" srcId="{0E81ADB8-610C-427A-B547-12C6007276C2}" destId="{289929A5-E195-4E25-9789-C8BD35EBE6EA}" srcOrd="0" destOrd="0" parTransId="{58F35CEE-27A4-491B-912A-94A586EEFFE6}" sibTransId="{1E3F1C81-7025-49B8-9138-63102A43BF9D}"/>
    <dgm:cxn modelId="{26714443-BF45-4602-8F08-0FE41712DC27}" type="presOf" srcId="{1563A525-474F-4A33-8D46-6D7C65E388A5}" destId="{5DCDD2FD-5334-4A9D-857B-EA35FFE52962}" srcOrd="0" destOrd="0" presId="urn:microsoft.com/office/officeart/2005/8/layout/hierarchy1"/>
    <dgm:cxn modelId="{50A0B854-8F34-4D91-B40E-97723FA90ED1}" type="presOf" srcId="{714B1B7E-F7CA-44B3-B2DD-785DC5A0D3A1}" destId="{9ECF223A-D4C2-4719-B9C8-CF36BE11BCD2}" srcOrd="0" destOrd="0" presId="urn:microsoft.com/office/officeart/2005/8/layout/hierarchy1"/>
    <dgm:cxn modelId="{7345A598-2213-4CB0-8404-32F9CA8B3937}" type="presOf" srcId="{1DDA8BB2-737A-4D29-A7DC-15A7F25A181F}" destId="{3EBA345C-4C97-4DEB-BBFB-F93A073E1ACE}" srcOrd="0" destOrd="0" presId="urn:microsoft.com/office/officeart/2005/8/layout/hierarchy1"/>
    <dgm:cxn modelId="{8F8ADC99-7421-436C-9EFD-F480BA1E13A0}" type="presOf" srcId="{95923C49-F164-4A7E-BCE0-741BC7499372}" destId="{41A1AB77-4FDE-45E6-A27F-7D51D912084D}" srcOrd="0" destOrd="0" presId="urn:microsoft.com/office/officeart/2005/8/layout/hierarchy1"/>
    <dgm:cxn modelId="{D3E6889B-9821-46F8-9F30-089D7A4E5FD9}" type="presOf" srcId="{B8DEE86A-6809-4100-82A6-91D9D05418BF}" destId="{DD501E68-E019-4C17-8A84-DD91BC4C1F15}" srcOrd="0" destOrd="0" presId="urn:microsoft.com/office/officeart/2005/8/layout/hierarchy1"/>
    <dgm:cxn modelId="{144B47AF-F0FB-4ECD-8C97-8B2B68B8A289}" srcId="{289929A5-E195-4E25-9789-C8BD35EBE6EA}" destId="{1DDA8BB2-737A-4D29-A7DC-15A7F25A181F}" srcOrd="0" destOrd="0" parTransId="{0BE97C7F-49E0-4A2E-A512-71CAA99CE6FA}" sibTransId="{CBA54407-ED86-4701-A612-09A6C0FFCB4C}"/>
    <dgm:cxn modelId="{FA4071D2-2287-4AE9-90AB-7ADFD06CBCDD}" srcId="{95923C49-F164-4A7E-BCE0-741BC7499372}" destId="{B8DEE86A-6809-4100-82A6-91D9D05418BF}" srcOrd="0" destOrd="0" parTransId="{6B6ADC9B-B836-464E-9AAA-7AA021BEEC1C}" sibTransId="{EE7A4A2F-9210-43E3-970C-014D088EF8C3}"/>
    <dgm:cxn modelId="{DA5B1CD6-639C-443A-AEAA-339302AA8289}" type="presOf" srcId="{289929A5-E195-4E25-9789-C8BD35EBE6EA}" destId="{66E07A98-49E7-4EED-A7A6-95B1C7C21BA2}" srcOrd="0" destOrd="0" presId="urn:microsoft.com/office/officeart/2005/8/layout/hierarchy1"/>
    <dgm:cxn modelId="{E0B04ED6-1498-49DB-BCE1-3E23E1838902}" type="presOf" srcId="{0E81ADB8-610C-427A-B547-12C6007276C2}" destId="{92E232A6-2A10-4A79-B408-F039EC04ADAA}" srcOrd="0" destOrd="0" presId="urn:microsoft.com/office/officeart/2005/8/layout/hierarchy1"/>
    <dgm:cxn modelId="{37A93CDF-6CC7-4578-A9FE-80A919E9216F}" type="presOf" srcId="{6B6ADC9B-B836-464E-9AAA-7AA021BEEC1C}" destId="{B75D6C26-8BCE-4B14-9DB8-16507772394E}" srcOrd="0" destOrd="0" presId="urn:microsoft.com/office/officeart/2005/8/layout/hierarchy1"/>
    <dgm:cxn modelId="{3E4DA30A-31D7-478B-AC2F-DFC86DFFDD1C}" type="presParOf" srcId="{92E232A6-2A10-4A79-B408-F039EC04ADAA}" destId="{31530E7D-1FEB-4DD2-AB9B-B89F472472C8}" srcOrd="0" destOrd="0" presId="urn:microsoft.com/office/officeart/2005/8/layout/hierarchy1"/>
    <dgm:cxn modelId="{E4DB13CB-C4C7-4303-8D5D-44FE5FEAE2E2}" type="presParOf" srcId="{31530E7D-1FEB-4DD2-AB9B-B89F472472C8}" destId="{B7BAADA6-E1C7-4645-BA3E-5BC2E81D7CE5}" srcOrd="0" destOrd="0" presId="urn:microsoft.com/office/officeart/2005/8/layout/hierarchy1"/>
    <dgm:cxn modelId="{29FF9D44-B192-4288-9504-11CE52525E9E}" type="presParOf" srcId="{B7BAADA6-E1C7-4645-BA3E-5BC2E81D7CE5}" destId="{B93DD7CC-F46F-43AE-B86E-6118FB0799F3}" srcOrd="0" destOrd="0" presId="urn:microsoft.com/office/officeart/2005/8/layout/hierarchy1"/>
    <dgm:cxn modelId="{0C216687-9400-494E-B226-8B2AA5BC8751}" type="presParOf" srcId="{B7BAADA6-E1C7-4645-BA3E-5BC2E81D7CE5}" destId="{66E07A98-49E7-4EED-A7A6-95B1C7C21BA2}" srcOrd="1" destOrd="0" presId="urn:microsoft.com/office/officeart/2005/8/layout/hierarchy1"/>
    <dgm:cxn modelId="{264F6E31-95D3-475D-951A-79537265519A}" type="presParOf" srcId="{31530E7D-1FEB-4DD2-AB9B-B89F472472C8}" destId="{6E4ACFA9-8FBE-453B-AAAA-7E50440EA07C}" srcOrd="1" destOrd="0" presId="urn:microsoft.com/office/officeart/2005/8/layout/hierarchy1"/>
    <dgm:cxn modelId="{2E02D68E-2E94-45B7-88FD-0BD9F9C694F1}" type="presParOf" srcId="{6E4ACFA9-8FBE-453B-AAAA-7E50440EA07C}" destId="{688089DA-AD3C-421E-86C9-B398698C331D}" srcOrd="0" destOrd="0" presId="urn:microsoft.com/office/officeart/2005/8/layout/hierarchy1"/>
    <dgm:cxn modelId="{C7A52ECC-5A4A-481A-864F-C2B3E0A94026}" type="presParOf" srcId="{6E4ACFA9-8FBE-453B-AAAA-7E50440EA07C}" destId="{56F1F804-83DB-466E-B693-5C964F162F97}" srcOrd="1" destOrd="0" presId="urn:microsoft.com/office/officeart/2005/8/layout/hierarchy1"/>
    <dgm:cxn modelId="{D7C4F891-253B-43FC-8BB6-D071A097ADAD}" type="presParOf" srcId="{56F1F804-83DB-466E-B693-5C964F162F97}" destId="{8F053372-EC87-4565-A5EE-965797CB3628}" srcOrd="0" destOrd="0" presId="urn:microsoft.com/office/officeart/2005/8/layout/hierarchy1"/>
    <dgm:cxn modelId="{72A210B1-0424-4B0F-8C3D-33F0767A6928}" type="presParOf" srcId="{8F053372-EC87-4565-A5EE-965797CB3628}" destId="{347874A8-BC79-4BDD-85B2-C8C11FA1FFF9}" srcOrd="0" destOrd="0" presId="urn:microsoft.com/office/officeart/2005/8/layout/hierarchy1"/>
    <dgm:cxn modelId="{E934E19E-96C8-4AFC-9369-079233209BA0}" type="presParOf" srcId="{8F053372-EC87-4565-A5EE-965797CB3628}" destId="{3EBA345C-4C97-4DEB-BBFB-F93A073E1ACE}" srcOrd="1" destOrd="0" presId="urn:microsoft.com/office/officeart/2005/8/layout/hierarchy1"/>
    <dgm:cxn modelId="{6D867370-8C4B-40DF-ADD2-ABE5AD4C7681}" type="presParOf" srcId="{56F1F804-83DB-466E-B693-5C964F162F97}" destId="{9B8DEB34-19EA-48D5-83AE-1F69FA36879B}" srcOrd="1" destOrd="0" presId="urn:microsoft.com/office/officeart/2005/8/layout/hierarchy1"/>
    <dgm:cxn modelId="{D7E9729B-93E7-4E8E-B53A-0F1B7E897A15}" type="presParOf" srcId="{9B8DEB34-19EA-48D5-83AE-1F69FA36879B}" destId="{9ECF223A-D4C2-4719-B9C8-CF36BE11BCD2}" srcOrd="0" destOrd="0" presId="urn:microsoft.com/office/officeart/2005/8/layout/hierarchy1"/>
    <dgm:cxn modelId="{C94CE93B-E7D6-4DC7-BA8D-88FA27970CD2}" type="presParOf" srcId="{9B8DEB34-19EA-48D5-83AE-1F69FA36879B}" destId="{A7F2519D-87B4-4175-A37F-0018C2A52634}" srcOrd="1" destOrd="0" presId="urn:microsoft.com/office/officeart/2005/8/layout/hierarchy1"/>
    <dgm:cxn modelId="{315FE74A-7D1D-407F-9019-742857A5E51A}" type="presParOf" srcId="{A7F2519D-87B4-4175-A37F-0018C2A52634}" destId="{F0961D54-033E-4EB2-9BD1-E5118C6A2516}" srcOrd="0" destOrd="0" presId="urn:microsoft.com/office/officeart/2005/8/layout/hierarchy1"/>
    <dgm:cxn modelId="{2FE220CF-7F12-4AAD-9D63-263AE84CC4E4}" type="presParOf" srcId="{F0961D54-033E-4EB2-9BD1-E5118C6A2516}" destId="{00632642-B6E4-4BB6-BF00-30158362E178}" srcOrd="0" destOrd="0" presId="urn:microsoft.com/office/officeart/2005/8/layout/hierarchy1"/>
    <dgm:cxn modelId="{E46FA48E-BD2D-4A3D-9F16-D69DFAE75F12}" type="presParOf" srcId="{F0961D54-033E-4EB2-9BD1-E5118C6A2516}" destId="{5DCDD2FD-5334-4A9D-857B-EA35FFE52962}" srcOrd="1" destOrd="0" presId="urn:microsoft.com/office/officeart/2005/8/layout/hierarchy1"/>
    <dgm:cxn modelId="{B17B838A-38E8-4750-BFD7-6DAF60137090}" type="presParOf" srcId="{A7F2519D-87B4-4175-A37F-0018C2A52634}" destId="{A5C38FF4-FB7C-4625-9A0E-06EA532721E5}" srcOrd="1" destOrd="0" presId="urn:microsoft.com/office/officeart/2005/8/layout/hierarchy1"/>
    <dgm:cxn modelId="{C514FA53-031E-44C0-B18E-CD2ED80F928D}" type="presParOf" srcId="{6E4ACFA9-8FBE-453B-AAAA-7E50440EA07C}" destId="{3C5E50C3-9E74-4A10-AEAB-F583D9E39D5D}" srcOrd="2" destOrd="0" presId="urn:microsoft.com/office/officeart/2005/8/layout/hierarchy1"/>
    <dgm:cxn modelId="{490FD128-8300-40BB-AB0C-701B0DC91BCF}" type="presParOf" srcId="{6E4ACFA9-8FBE-453B-AAAA-7E50440EA07C}" destId="{DFF57549-6BA1-4BD4-AB7E-BC66CE8DCE80}" srcOrd="3" destOrd="0" presId="urn:microsoft.com/office/officeart/2005/8/layout/hierarchy1"/>
    <dgm:cxn modelId="{A25F2176-AE17-4574-BB69-F23746FADE9D}" type="presParOf" srcId="{DFF57549-6BA1-4BD4-AB7E-BC66CE8DCE80}" destId="{9758503E-5B03-4595-858E-8AD473E2337C}" srcOrd="0" destOrd="0" presId="urn:microsoft.com/office/officeart/2005/8/layout/hierarchy1"/>
    <dgm:cxn modelId="{5F5159E2-87E6-4C2B-A1EC-CF93D4D4B297}" type="presParOf" srcId="{9758503E-5B03-4595-858E-8AD473E2337C}" destId="{B65D045C-818F-4383-917C-56011742EF91}" srcOrd="0" destOrd="0" presId="urn:microsoft.com/office/officeart/2005/8/layout/hierarchy1"/>
    <dgm:cxn modelId="{153A3EDC-E6C9-43C4-A13C-77C867AE91B0}" type="presParOf" srcId="{9758503E-5B03-4595-858E-8AD473E2337C}" destId="{41A1AB77-4FDE-45E6-A27F-7D51D912084D}" srcOrd="1" destOrd="0" presId="urn:microsoft.com/office/officeart/2005/8/layout/hierarchy1"/>
    <dgm:cxn modelId="{B167D221-EA51-4D8E-B554-7DE9F1B6CB5D}" type="presParOf" srcId="{DFF57549-6BA1-4BD4-AB7E-BC66CE8DCE80}" destId="{F4BD2973-FBA2-45B1-A79A-648A8B7D3043}" srcOrd="1" destOrd="0" presId="urn:microsoft.com/office/officeart/2005/8/layout/hierarchy1"/>
    <dgm:cxn modelId="{80C584EF-C3B6-435E-9FD4-687023B82044}" type="presParOf" srcId="{F4BD2973-FBA2-45B1-A79A-648A8B7D3043}" destId="{B75D6C26-8BCE-4B14-9DB8-16507772394E}" srcOrd="0" destOrd="0" presId="urn:microsoft.com/office/officeart/2005/8/layout/hierarchy1"/>
    <dgm:cxn modelId="{D5E23CE9-5128-4982-89CE-DB7B6022B5F7}" type="presParOf" srcId="{F4BD2973-FBA2-45B1-A79A-648A8B7D3043}" destId="{E1D67866-4D8C-4D9D-8A40-F881E05DA9E5}" srcOrd="1" destOrd="0" presId="urn:microsoft.com/office/officeart/2005/8/layout/hierarchy1"/>
    <dgm:cxn modelId="{C0549453-5D34-4267-AFAF-E3FF9AE6B312}" type="presParOf" srcId="{E1D67866-4D8C-4D9D-8A40-F881E05DA9E5}" destId="{08772F11-95F7-4FB3-A9F7-8FE71B3F9CF5}" srcOrd="0" destOrd="0" presId="urn:microsoft.com/office/officeart/2005/8/layout/hierarchy1"/>
    <dgm:cxn modelId="{9E527C13-032D-4667-A543-B3CF43ACDF1A}" type="presParOf" srcId="{08772F11-95F7-4FB3-A9F7-8FE71B3F9CF5}" destId="{CF31678C-EADB-401D-A672-491CEF077016}" srcOrd="0" destOrd="0" presId="urn:microsoft.com/office/officeart/2005/8/layout/hierarchy1"/>
    <dgm:cxn modelId="{B29AB8BD-C7B6-4C3D-A9D7-4E9DB37BFAA5}" type="presParOf" srcId="{08772F11-95F7-4FB3-A9F7-8FE71B3F9CF5}" destId="{DD501E68-E019-4C17-8A84-DD91BC4C1F15}" srcOrd="1" destOrd="0" presId="urn:microsoft.com/office/officeart/2005/8/layout/hierarchy1"/>
    <dgm:cxn modelId="{5655F74A-43B8-4383-B638-0A057CC99F61}" type="presParOf" srcId="{E1D67866-4D8C-4D9D-8A40-F881E05DA9E5}" destId="{EF72093F-9D60-4831-9DB6-BFE3AC09579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D6C26-8BCE-4B14-9DB8-16507772394E}">
      <dsp:nvSpPr>
        <dsp:cNvPr id="0" name=""/>
        <dsp:cNvSpPr/>
      </dsp:nvSpPr>
      <dsp:spPr>
        <a:xfrm>
          <a:off x="7837548" y="1927600"/>
          <a:ext cx="91440" cy="615529"/>
        </a:xfrm>
        <a:custGeom>
          <a:avLst/>
          <a:gdLst/>
          <a:ahLst/>
          <a:cxnLst/>
          <a:rect l="0" t="0" r="0" b="0"/>
          <a:pathLst>
            <a:path>
              <a:moveTo>
                <a:pt x="124421" y="0"/>
              </a:moveTo>
              <a:lnTo>
                <a:pt x="124421" y="487451"/>
              </a:lnTo>
              <a:lnTo>
                <a:pt x="45720" y="487451"/>
              </a:lnTo>
              <a:lnTo>
                <a:pt x="45720" y="6155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5E50C3-9E74-4A10-AEAB-F583D9E39D5D}">
      <dsp:nvSpPr>
        <dsp:cNvPr id="0" name=""/>
        <dsp:cNvSpPr/>
      </dsp:nvSpPr>
      <dsp:spPr>
        <a:xfrm>
          <a:off x="5162698" y="880812"/>
          <a:ext cx="2799271" cy="217113"/>
        </a:xfrm>
        <a:custGeom>
          <a:avLst/>
          <a:gdLst/>
          <a:ahLst/>
          <a:cxnLst/>
          <a:rect l="0" t="0" r="0" b="0"/>
          <a:pathLst>
            <a:path>
              <a:moveTo>
                <a:pt x="0" y="0"/>
              </a:moveTo>
              <a:lnTo>
                <a:pt x="0" y="89035"/>
              </a:lnTo>
              <a:lnTo>
                <a:pt x="2799271" y="89035"/>
              </a:lnTo>
              <a:lnTo>
                <a:pt x="2799271" y="2171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CF223A-D4C2-4719-B9C8-CF36BE11BCD2}">
      <dsp:nvSpPr>
        <dsp:cNvPr id="0" name=""/>
        <dsp:cNvSpPr/>
      </dsp:nvSpPr>
      <dsp:spPr>
        <a:xfrm>
          <a:off x="1867873" y="1933157"/>
          <a:ext cx="382306" cy="572836"/>
        </a:xfrm>
        <a:custGeom>
          <a:avLst/>
          <a:gdLst/>
          <a:ahLst/>
          <a:cxnLst/>
          <a:rect l="0" t="0" r="0" b="0"/>
          <a:pathLst>
            <a:path>
              <a:moveTo>
                <a:pt x="0" y="0"/>
              </a:moveTo>
              <a:lnTo>
                <a:pt x="0" y="444758"/>
              </a:lnTo>
              <a:lnTo>
                <a:pt x="382306" y="444758"/>
              </a:lnTo>
              <a:lnTo>
                <a:pt x="382306" y="57283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8089DA-AD3C-421E-86C9-B398698C331D}">
      <dsp:nvSpPr>
        <dsp:cNvPr id="0" name=""/>
        <dsp:cNvSpPr/>
      </dsp:nvSpPr>
      <dsp:spPr>
        <a:xfrm>
          <a:off x="1867873" y="880812"/>
          <a:ext cx="3294824" cy="174428"/>
        </a:xfrm>
        <a:custGeom>
          <a:avLst/>
          <a:gdLst/>
          <a:ahLst/>
          <a:cxnLst/>
          <a:rect l="0" t="0" r="0" b="0"/>
          <a:pathLst>
            <a:path>
              <a:moveTo>
                <a:pt x="3294824" y="0"/>
              </a:moveTo>
              <a:lnTo>
                <a:pt x="3294824" y="46351"/>
              </a:lnTo>
              <a:lnTo>
                <a:pt x="0" y="46351"/>
              </a:lnTo>
              <a:lnTo>
                <a:pt x="0" y="1744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3DD7CC-F46F-43AE-B86E-6118FB0799F3}">
      <dsp:nvSpPr>
        <dsp:cNvPr id="0" name=""/>
        <dsp:cNvSpPr/>
      </dsp:nvSpPr>
      <dsp:spPr>
        <a:xfrm>
          <a:off x="3812407" y="2896"/>
          <a:ext cx="2700580" cy="877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E07A98-49E7-4EED-A7A6-95B1C7C21BA2}">
      <dsp:nvSpPr>
        <dsp:cNvPr id="0" name=""/>
        <dsp:cNvSpPr/>
      </dsp:nvSpPr>
      <dsp:spPr>
        <a:xfrm>
          <a:off x="3966023" y="148831"/>
          <a:ext cx="2700580" cy="8779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rgbClr val="00B050"/>
              </a:solidFill>
            </a:rPr>
            <a:t>dysphagia</a:t>
          </a:r>
          <a:endParaRPr lang="en-US" sz="2100" b="1" kern="1200" dirty="0">
            <a:solidFill>
              <a:srgbClr val="00B050"/>
            </a:solidFill>
          </a:endParaRPr>
        </a:p>
      </dsp:txBody>
      <dsp:txXfrm>
        <a:off x="3991736" y="174544"/>
        <a:ext cx="2649154" cy="826490"/>
      </dsp:txXfrm>
    </dsp:sp>
    <dsp:sp modelId="{347874A8-BC79-4BDD-85B2-C8C11FA1FFF9}">
      <dsp:nvSpPr>
        <dsp:cNvPr id="0" name=""/>
        <dsp:cNvSpPr/>
      </dsp:nvSpPr>
      <dsp:spPr>
        <a:xfrm>
          <a:off x="269305" y="1055241"/>
          <a:ext cx="3197135" cy="877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BA345C-4C97-4DEB-BBFB-F93A073E1ACE}">
      <dsp:nvSpPr>
        <dsp:cNvPr id="0" name=""/>
        <dsp:cNvSpPr/>
      </dsp:nvSpPr>
      <dsp:spPr>
        <a:xfrm>
          <a:off x="422922" y="1201176"/>
          <a:ext cx="3197135" cy="8779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t>oropharyngeal</a:t>
          </a:r>
          <a:endParaRPr lang="en-US" sz="2100" b="1" kern="1200" dirty="0"/>
        </a:p>
      </dsp:txBody>
      <dsp:txXfrm>
        <a:off x="448635" y="1226889"/>
        <a:ext cx="3145709" cy="826490"/>
      </dsp:txXfrm>
    </dsp:sp>
    <dsp:sp modelId="{00632642-B6E4-4BB6-BF00-30158362E178}">
      <dsp:nvSpPr>
        <dsp:cNvPr id="0" name=""/>
        <dsp:cNvSpPr/>
      </dsp:nvSpPr>
      <dsp:spPr>
        <a:xfrm>
          <a:off x="-153616" y="2505993"/>
          <a:ext cx="4807593" cy="12783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CDD2FD-5334-4A9D-857B-EA35FFE52962}">
      <dsp:nvSpPr>
        <dsp:cNvPr id="0" name=""/>
        <dsp:cNvSpPr/>
      </dsp:nvSpPr>
      <dsp:spPr>
        <a:xfrm>
          <a:off x="0" y="2651928"/>
          <a:ext cx="4807593" cy="127836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1)Difficulty in initiating swallowing</a:t>
          </a:r>
        </a:p>
        <a:p>
          <a:pPr marL="0" lvl="0" indent="0" algn="l" defTabSz="933450">
            <a:lnSpc>
              <a:spcPct val="90000"/>
            </a:lnSpc>
            <a:spcBef>
              <a:spcPct val="0"/>
            </a:spcBef>
            <a:spcAft>
              <a:spcPct val="35000"/>
            </a:spcAft>
            <a:buNone/>
          </a:pPr>
          <a:r>
            <a:rPr lang="en-GB" sz="2100" kern="1200" dirty="0"/>
            <a:t>2)coughing, Choking or nasal regurgitation  </a:t>
          </a:r>
          <a:endParaRPr lang="en-US" sz="2100" kern="1200" dirty="0"/>
        </a:p>
      </dsp:txBody>
      <dsp:txXfrm>
        <a:off x="37442" y="2689370"/>
        <a:ext cx="4732709" cy="1203484"/>
      </dsp:txXfrm>
    </dsp:sp>
    <dsp:sp modelId="{B65D045C-818F-4383-917C-56011742EF91}">
      <dsp:nvSpPr>
        <dsp:cNvPr id="0" name=""/>
        <dsp:cNvSpPr/>
      </dsp:nvSpPr>
      <dsp:spPr>
        <a:xfrm>
          <a:off x="6325071" y="1097925"/>
          <a:ext cx="3273797" cy="8296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A1AB77-4FDE-45E6-A27F-7D51D912084D}">
      <dsp:nvSpPr>
        <dsp:cNvPr id="0" name=""/>
        <dsp:cNvSpPr/>
      </dsp:nvSpPr>
      <dsp:spPr>
        <a:xfrm>
          <a:off x="6478687" y="1243860"/>
          <a:ext cx="3273797" cy="8296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latin typeface="Arial Black" panose="020B0A04020102020204" pitchFamily="34" charset="0"/>
            </a:rPr>
            <a:t>oesophageal</a:t>
          </a:r>
          <a:endParaRPr lang="en-US" sz="2100" kern="1200" dirty="0"/>
        </a:p>
      </dsp:txBody>
      <dsp:txXfrm>
        <a:off x="6502987" y="1268160"/>
        <a:ext cx="3225197" cy="781074"/>
      </dsp:txXfrm>
    </dsp:sp>
    <dsp:sp modelId="{CF31678C-EADB-401D-A672-491CEF077016}">
      <dsp:nvSpPr>
        <dsp:cNvPr id="0" name=""/>
        <dsp:cNvSpPr/>
      </dsp:nvSpPr>
      <dsp:spPr>
        <a:xfrm>
          <a:off x="5327364" y="2543129"/>
          <a:ext cx="5111808" cy="11609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501E68-E019-4C17-8A84-DD91BC4C1F15}">
      <dsp:nvSpPr>
        <dsp:cNvPr id="0" name=""/>
        <dsp:cNvSpPr/>
      </dsp:nvSpPr>
      <dsp:spPr>
        <a:xfrm>
          <a:off x="5480980" y="2689064"/>
          <a:ext cx="5111808" cy="11609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Sensation of food getting stuck in the oesophagus after seconds from swallowing</a:t>
          </a:r>
          <a:endParaRPr lang="en-US" sz="2100" kern="1200" dirty="0"/>
        </a:p>
      </dsp:txBody>
      <dsp:txXfrm>
        <a:off x="5514983" y="2723067"/>
        <a:ext cx="5043802" cy="109295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JO"/>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87F8806E-4576-4050-B7C5-9A2080844BFF}" type="datetimeFigureOut">
              <a:rPr lang="ar-JO" smtClean="0"/>
              <a:t>22/03/1443</a:t>
            </a:fld>
            <a:endParaRPr lang="ar-J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J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JO"/>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95598DE2-996B-4A95-B168-1A1C9E95BE7F}" type="slidenum">
              <a:rPr lang="ar-JO" smtClean="0"/>
              <a:t>‹#›</a:t>
            </a:fld>
            <a:endParaRPr lang="ar-JO"/>
          </a:p>
        </p:txBody>
      </p:sp>
    </p:spTree>
    <p:extLst>
      <p:ext uri="{BB962C8B-B14F-4D97-AF65-F5344CB8AC3E}">
        <p14:creationId xmlns:p14="http://schemas.microsoft.com/office/powerpoint/2010/main" val="422371122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598DE2-996B-4A95-B168-1A1C9E95BE7F}" type="slidenum">
              <a:rPr lang="ar-JO" smtClean="0"/>
              <a:t>1</a:t>
            </a:fld>
            <a:endParaRPr lang="ar-JO"/>
          </a:p>
        </p:txBody>
      </p:sp>
    </p:spTree>
    <p:extLst>
      <p:ext uri="{BB962C8B-B14F-4D97-AF65-F5344CB8AC3E}">
        <p14:creationId xmlns:p14="http://schemas.microsoft.com/office/powerpoint/2010/main" val="3710616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Strongest</a:t>
            </a:r>
            <a:r>
              <a:rPr lang="en-GB" baseline="0" dirty="0"/>
              <a:t> layer is submucosa(no adventitia) means that injury cause leak so any lesion far from mucosa we prefer doing surgery externally    </a:t>
            </a:r>
          </a:p>
          <a:p>
            <a:endParaRPr lang="en-US" dirty="0"/>
          </a:p>
        </p:txBody>
      </p:sp>
      <p:sp>
        <p:nvSpPr>
          <p:cNvPr id="4" name="Slide Number Placeholder 3"/>
          <p:cNvSpPr>
            <a:spLocks noGrp="1"/>
          </p:cNvSpPr>
          <p:nvPr>
            <p:ph type="sldNum" sz="quarter" idx="10"/>
          </p:nvPr>
        </p:nvSpPr>
        <p:spPr/>
        <p:txBody>
          <a:bodyPr/>
          <a:lstStyle/>
          <a:p>
            <a:fld id="{FA638BF9-A2EA-4857-A5DC-DEC0FA374027}" type="slidenum">
              <a:rPr lang="en-US" smtClean="0"/>
              <a:t>3</a:t>
            </a:fld>
            <a:endParaRPr lang="en-US"/>
          </a:p>
        </p:txBody>
      </p:sp>
    </p:spTree>
    <p:extLst>
      <p:ext uri="{BB962C8B-B14F-4D97-AF65-F5344CB8AC3E}">
        <p14:creationId xmlns:p14="http://schemas.microsoft.com/office/powerpoint/2010/main" val="3468022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a:r>
              <a:rPr lang="en-US" sz="1200" dirty="0">
                <a:solidFill>
                  <a:schemeClr val="bg1"/>
                </a:solidFill>
                <a:latin typeface="Arial Black" panose="020B0A04020102020204" pitchFamily="34" charset="0"/>
              </a:rPr>
              <a:t>swallowing food consists of 2 stages:</a:t>
            </a:r>
          </a:p>
          <a:p>
            <a:pPr algn="l" rtl="0"/>
            <a:endParaRPr lang="en-US" sz="1200" dirty="0">
              <a:solidFill>
                <a:schemeClr val="bg1"/>
              </a:solidFill>
              <a:latin typeface="Arial Black" panose="020B0A04020102020204" pitchFamily="34" charset="0"/>
            </a:endParaRPr>
          </a:p>
          <a:p>
            <a:pPr marL="0" indent="0" algn="l" rtl="0">
              <a:buNone/>
            </a:pPr>
            <a:r>
              <a:rPr lang="en-US" sz="1200" dirty="0">
                <a:solidFill>
                  <a:schemeClr val="bg1"/>
                </a:solidFill>
                <a:latin typeface="Arial Black" panose="020B0A04020102020204" pitchFamily="34" charset="0"/>
              </a:rPr>
              <a:t>1-  </a:t>
            </a:r>
            <a:r>
              <a:rPr lang="en-US" sz="1200" dirty="0">
                <a:solidFill>
                  <a:srgbClr val="FFC000"/>
                </a:solidFill>
                <a:latin typeface="Arial Black" panose="020B0A04020102020204" pitchFamily="34" charset="0"/>
              </a:rPr>
              <a:t>The</a:t>
            </a:r>
            <a:r>
              <a:rPr lang="en-US" sz="1200" dirty="0">
                <a:solidFill>
                  <a:schemeClr val="bg1"/>
                </a:solidFill>
                <a:latin typeface="Arial Black" panose="020B0A04020102020204" pitchFamily="34" charset="0"/>
              </a:rPr>
              <a:t> </a:t>
            </a:r>
            <a:r>
              <a:rPr lang="en-US" sz="1200" dirty="0">
                <a:solidFill>
                  <a:srgbClr val="FFC000"/>
                </a:solidFill>
                <a:latin typeface="Arial Black" panose="020B0A04020102020204" pitchFamily="34" charset="0"/>
              </a:rPr>
              <a:t>oropharyngeal</a:t>
            </a:r>
            <a:r>
              <a:rPr lang="en-US" sz="1200" dirty="0">
                <a:solidFill>
                  <a:schemeClr val="bg1"/>
                </a:solidFill>
                <a:latin typeface="Arial Black" panose="020B0A04020102020204" pitchFamily="34" charset="0"/>
              </a:rPr>
              <a:t> </a:t>
            </a:r>
            <a:r>
              <a:rPr lang="en-US" sz="1200" dirty="0">
                <a:solidFill>
                  <a:srgbClr val="FFC000"/>
                </a:solidFill>
                <a:latin typeface="Arial Black" panose="020B0A04020102020204" pitchFamily="34" charset="0"/>
              </a:rPr>
              <a:t>stage</a:t>
            </a:r>
            <a:r>
              <a:rPr lang="en-US" sz="1200" dirty="0">
                <a:solidFill>
                  <a:schemeClr val="bg1"/>
                </a:solidFill>
                <a:latin typeface="Arial Black" panose="020B0A04020102020204" pitchFamily="34" charset="0"/>
              </a:rPr>
              <a:t> : This is under </a:t>
            </a:r>
            <a:r>
              <a:rPr lang="en-US" sz="1200" u="sng" dirty="0">
                <a:solidFill>
                  <a:schemeClr val="bg1"/>
                </a:solidFill>
                <a:latin typeface="Arial Black" panose="020B0A04020102020204" pitchFamily="34" charset="0"/>
              </a:rPr>
              <a:t>voluntary</a:t>
            </a:r>
            <a:r>
              <a:rPr lang="en-US" sz="1200" dirty="0">
                <a:solidFill>
                  <a:schemeClr val="bg1"/>
                </a:solidFill>
                <a:latin typeface="Arial Black" panose="020B0A04020102020204" pitchFamily="34" charset="0"/>
              </a:rPr>
              <a:t> control and moves the food bolus from the mouth to the esophagus.</a:t>
            </a:r>
          </a:p>
          <a:p>
            <a:pPr marL="0" indent="0">
              <a:buNone/>
            </a:pPr>
            <a:endParaRPr lang="en-US" sz="1200" dirty="0">
              <a:solidFill>
                <a:schemeClr val="bg1"/>
              </a:solidFill>
              <a:latin typeface="Arial Black" panose="020B0A04020102020204" pitchFamily="34" charset="0"/>
            </a:endParaRPr>
          </a:p>
          <a:p>
            <a:pPr marL="0" indent="0" algn="l" rtl="0">
              <a:buNone/>
            </a:pPr>
            <a:r>
              <a:rPr lang="en-US" sz="1200" dirty="0">
                <a:solidFill>
                  <a:schemeClr val="bg1"/>
                </a:solidFill>
                <a:latin typeface="Arial Black" panose="020B0A04020102020204" pitchFamily="34" charset="0"/>
              </a:rPr>
              <a:t>2- </a:t>
            </a:r>
            <a:r>
              <a:rPr lang="en-US" sz="1200" dirty="0">
                <a:solidFill>
                  <a:srgbClr val="FFC000"/>
                </a:solidFill>
                <a:latin typeface="Arial Black" panose="020B0A04020102020204" pitchFamily="34" charset="0"/>
              </a:rPr>
              <a:t>The</a:t>
            </a:r>
            <a:r>
              <a:rPr lang="en-US" sz="1200" dirty="0">
                <a:solidFill>
                  <a:schemeClr val="bg1"/>
                </a:solidFill>
                <a:latin typeface="Arial Black" panose="020B0A04020102020204" pitchFamily="34" charset="0"/>
              </a:rPr>
              <a:t> </a:t>
            </a:r>
            <a:r>
              <a:rPr lang="en-US" sz="1200" dirty="0">
                <a:solidFill>
                  <a:srgbClr val="FFC000"/>
                </a:solidFill>
                <a:latin typeface="Arial Black" panose="020B0A04020102020204" pitchFamily="34" charset="0"/>
              </a:rPr>
              <a:t>esophageal</a:t>
            </a:r>
            <a:r>
              <a:rPr lang="en-US" sz="1200" dirty="0">
                <a:solidFill>
                  <a:schemeClr val="bg1"/>
                </a:solidFill>
                <a:latin typeface="Arial Black" panose="020B0A04020102020204" pitchFamily="34" charset="0"/>
              </a:rPr>
              <a:t> </a:t>
            </a:r>
            <a:r>
              <a:rPr lang="en-US" sz="1200" dirty="0">
                <a:solidFill>
                  <a:srgbClr val="FFC000"/>
                </a:solidFill>
                <a:latin typeface="Arial Black" panose="020B0A04020102020204" pitchFamily="34" charset="0"/>
              </a:rPr>
              <a:t>stage</a:t>
            </a:r>
            <a:r>
              <a:rPr lang="en-US" sz="1200" dirty="0">
                <a:solidFill>
                  <a:schemeClr val="bg1"/>
                </a:solidFill>
                <a:latin typeface="Arial Black" panose="020B0A04020102020204" pitchFamily="34" charset="0"/>
              </a:rPr>
              <a:t> : This is </a:t>
            </a:r>
            <a:r>
              <a:rPr lang="en-US" sz="1200" u="sng" dirty="0">
                <a:solidFill>
                  <a:schemeClr val="bg1"/>
                </a:solidFill>
                <a:latin typeface="Arial Black" panose="020B0A04020102020204" pitchFamily="34" charset="0"/>
              </a:rPr>
              <a:t>involuntary</a:t>
            </a:r>
            <a:r>
              <a:rPr lang="en-US" sz="1200" dirty="0">
                <a:solidFill>
                  <a:schemeClr val="bg1"/>
                </a:solidFill>
                <a:latin typeface="Arial Black" panose="020B0A04020102020204" pitchFamily="34" charset="0"/>
              </a:rPr>
              <a:t> and refers to the movement of food through the esophagus into the stomach</a:t>
            </a:r>
            <a:endParaRPr lang="en-US" sz="1200" b="1" dirty="0">
              <a:solidFill>
                <a:schemeClr val="bg1"/>
              </a:solidFill>
              <a:latin typeface="Arial Black" panose="020B0A04020102020204" pitchFamily="34" charset="0"/>
            </a:endParaRPr>
          </a:p>
          <a:p>
            <a:endParaRPr lang="en-US" dirty="0"/>
          </a:p>
        </p:txBody>
      </p:sp>
      <p:sp>
        <p:nvSpPr>
          <p:cNvPr id="4" name="Slide Number Placeholder 3"/>
          <p:cNvSpPr>
            <a:spLocks noGrp="1"/>
          </p:cNvSpPr>
          <p:nvPr>
            <p:ph type="sldNum" sz="quarter" idx="10"/>
          </p:nvPr>
        </p:nvSpPr>
        <p:spPr/>
        <p:txBody>
          <a:bodyPr/>
          <a:lstStyle/>
          <a:p>
            <a:fld id="{FA638BF9-A2EA-4857-A5DC-DEC0FA374027}" type="slidenum">
              <a:rPr lang="en-US" smtClean="0"/>
              <a:t>4</a:t>
            </a:fld>
            <a:endParaRPr lang="en-US"/>
          </a:p>
        </p:txBody>
      </p:sp>
    </p:spTree>
    <p:extLst>
      <p:ext uri="{BB962C8B-B14F-4D97-AF65-F5344CB8AC3E}">
        <p14:creationId xmlns:p14="http://schemas.microsoft.com/office/powerpoint/2010/main" val="2227801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638BF9-A2EA-4857-A5DC-DEC0FA374027}" type="slidenum">
              <a:rPr lang="en-US" smtClean="0"/>
              <a:t>8</a:t>
            </a:fld>
            <a:endParaRPr lang="en-US"/>
          </a:p>
        </p:txBody>
      </p:sp>
    </p:spTree>
    <p:extLst>
      <p:ext uri="{BB962C8B-B14F-4D97-AF65-F5344CB8AC3E}">
        <p14:creationId xmlns:p14="http://schemas.microsoft.com/office/powerpoint/2010/main" val="1798122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598DE2-996B-4A95-B168-1A1C9E95BE7F}" type="slidenum">
              <a:rPr lang="ar-JO" smtClean="0"/>
              <a:t>9</a:t>
            </a:fld>
            <a:endParaRPr lang="ar-JO"/>
          </a:p>
        </p:txBody>
      </p:sp>
    </p:spTree>
    <p:extLst>
      <p:ext uri="{BB962C8B-B14F-4D97-AF65-F5344CB8AC3E}">
        <p14:creationId xmlns:p14="http://schemas.microsoft.com/office/powerpoint/2010/main" val="3811110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JO"/>
          </a:p>
        </p:txBody>
      </p:sp>
      <p:sp>
        <p:nvSpPr>
          <p:cNvPr id="4" name="Slide Number Placeholder 3"/>
          <p:cNvSpPr>
            <a:spLocks noGrp="1"/>
          </p:cNvSpPr>
          <p:nvPr>
            <p:ph type="sldNum" sz="quarter" idx="10"/>
          </p:nvPr>
        </p:nvSpPr>
        <p:spPr/>
        <p:txBody>
          <a:bodyPr/>
          <a:lstStyle/>
          <a:p>
            <a:fld id="{95598DE2-996B-4A95-B168-1A1C9E95BE7F}" type="slidenum">
              <a:rPr lang="ar-JO" smtClean="0"/>
              <a:t>26</a:t>
            </a:fld>
            <a:endParaRPr lang="ar-JO"/>
          </a:p>
        </p:txBody>
      </p:sp>
    </p:spTree>
    <p:extLst>
      <p:ext uri="{BB962C8B-B14F-4D97-AF65-F5344CB8AC3E}">
        <p14:creationId xmlns:p14="http://schemas.microsoft.com/office/powerpoint/2010/main" val="4220313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en-US" dirty="0"/>
              <a:t>because the lack of a </a:t>
            </a:r>
            <a:r>
              <a:rPr lang="en-US" dirty="0" err="1"/>
              <a:t>serosal</a:t>
            </a:r>
            <a:r>
              <a:rPr lang="en-US" dirty="0"/>
              <a:t> layer on the esophagus allows the smooth muscle to dilate with ease</a:t>
            </a:r>
            <a:endParaRPr lang="ar-SA" dirty="0"/>
          </a:p>
        </p:txBody>
      </p:sp>
      <p:sp>
        <p:nvSpPr>
          <p:cNvPr id="4" name="عنصر نائب لرقم الشريحة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CBD7598E-E4D4-4597-B51F-5ED12592075B}" type="slidenum">
              <a:rPr kumimoji="0" lang="ar-SA"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71</a:t>
            </a:fld>
            <a:endPar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595662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DBB37-CF78-48AD-8A8A-E27716D612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8BB2F2-8F5C-474E-91A5-F7F1606A7D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7B2CD9-530C-4496-A4B6-2DC320BC49D3}"/>
              </a:ext>
            </a:extLst>
          </p:cNvPr>
          <p:cNvSpPr>
            <a:spLocks noGrp="1"/>
          </p:cNvSpPr>
          <p:nvPr>
            <p:ph type="dt" sz="half" idx="10"/>
          </p:nvPr>
        </p:nvSpPr>
        <p:spPr/>
        <p:txBody>
          <a:bodyPr/>
          <a:lstStyle/>
          <a:p>
            <a:fld id="{B61BEF0D-F0BB-DE4B-95CE-6DB70DBA9567}" type="datetimeFigureOut">
              <a:rPr lang="en-US" smtClean="0"/>
              <a:pPr/>
              <a:t>10/28/2021</a:t>
            </a:fld>
            <a:endParaRPr lang="en-US" dirty="0"/>
          </a:p>
        </p:txBody>
      </p:sp>
      <p:sp>
        <p:nvSpPr>
          <p:cNvPr id="5" name="Footer Placeholder 4">
            <a:extLst>
              <a:ext uri="{FF2B5EF4-FFF2-40B4-BE49-F238E27FC236}">
                <a16:creationId xmlns:a16="http://schemas.microsoft.com/office/drawing/2014/main" id="{4CD0F7E0-8D7F-4591-9F5C-A28F7E8027D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150A263-CB9D-4C07-8CC3-29B99D63C9A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63570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4DE2B-EE62-4410-9948-57663FBC01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F683E0-89CA-46B0-A455-1A1B8F9EBD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745EEC-1480-40CE-803C-584657B6E9FD}"/>
              </a:ext>
            </a:extLst>
          </p:cNvPr>
          <p:cNvSpPr>
            <a:spLocks noGrp="1"/>
          </p:cNvSpPr>
          <p:nvPr>
            <p:ph type="dt" sz="half" idx="10"/>
          </p:nvPr>
        </p:nvSpPr>
        <p:spPr/>
        <p:txBody>
          <a:bodyPr/>
          <a:lstStyle/>
          <a:p>
            <a:fld id="{B61BEF0D-F0BB-DE4B-95CE-6DB70DBA9567}" type="datetimeFigureOut">
              <a:rPr lang="en-US" smtClean="0"/>
              <a:pPr/>
              <a:t>10/28/2021</a:t>
            </a:fld>
            <a:endParaRPr lang="en-US" dirty="0"/>
          </a:p>
        </p:txBody>
      </p:sp>
      <p:sp>
        <p:nvSpPr>
          <p:cNvPr id="5" name="Footer Placeholder 4">
            <a:extLst>
              <a:ext uri="{FF2B5EF4-FFF2-40B4-BE49-F238E27FC236}">
                <a16:creationId xmlns:a16="http://schemas.microsoft.com/office/drawing/2014/main" id="{F8E3E1A5-E587-45A7-96C8-0F43D97B9AF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A86C6F-1E13-4D48-8988-C0319B34E8E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12638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7D7D33-F781-4520-9166-4ACF59FA18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D60976-5C1F-4304-929D-17648D4CB0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021A7-457F-4C98-8A61-112737645981}"/>
              </a:ext>
            </a:extLst>
          </p:cNvPr>
          <p:cNvSpPr>
            <a:spLocks noGrp="1"/>
          </p:cNvSpPr>
          <p:nvPr>
            <p:ph type="dt" sz="half" idx="10"/>
          </p:nvPr>
        </p:nvSpPr>
        <p:spPr/>
        <p:txBody>
          <a:bodyPr/>
          <a:lstStyle/>
          <a:p>
            <a:fld id="{B61BEF0D-F0BB-DE4B-95CE-6DB70DBA9567}" type="datetimeFigureOut">
              <a:rPr lang="en-US" smtClean="0"/>
              <a:pPr/>
              <a:t>10/28/2021</a:t>
            </a:fld>
            <a:endParaRPr lang="en-US" dirty="0"/>
          </a:p>
        </p:txBody>
      </p:sp>
      <p:sp>
        <p:nvSpPr>
          <p:cNvPr id="5" name="Footer Placeholder 4">
            <a:extLst>
              <a:ext uri="{FF2B5EF4-FFF2-40B4-BE49-F238E27FC236}">
                <a16:creationId xmlns:a16="http://schemas.microsoft.com/office/drawing/2014/main" id="{85BAF1D6-032C-4F27-B662-5265164E05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9D381F-CB70-4FD6-BD58-16AC5A6C930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3823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F1C9B-D63E-4BCC-BAD7-DA778E8EF8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F8E7EA-41FB-472F-9FFD-910A324695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A36948-744A-45A3-8EE6-B1735A4DCF5B}"/>
              </a:ext>
            </a:extLst>
          </p:cNvPr>
          <p:cNvSpPr>
            <a:spLocks noGrp="1"/>
          </p:cNvSpPr>
          <p:nvPr>
            <p:ph type="dt" sz="half" idx="10"/>
          </p:nvPr>
        </p:nvSpPr>
        <p:spPr/>
        <p:txBody>
          <a:bodyPr/>
          <a:lstStyle/>
          <a:p>
            <a:fld id="{B61BEF0D-F0BB-DE4B-95CE-6DB70DBA9567}" type="datetimeFigureOut">
              <a:rPr lang="en-US" smtClean="0"/>
              <a:pPr/>
              <a:t>10/28/2021</a:t>
            </a:fld>
            <a:endParaRPr lang="en-US" dirty="0"/>
          </a:p>
        </p:txBody>
      </p:sp>
      <p:sp>
        <p:nvSpPr>
          <p:cNvPr id="5" name="Footer Placeholder 4">
            <a:extLst>
              <a:ext uri="{FF2B5EF4-FFF2-40B4-BE49-F238E27FC236}">
                <a16:creationId xmlns:a16="http://schemas.microsoft.com/office/drawing/2014/main" id="{52857756-5287-4AB9-ABBA-AB0C2AF545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3AE1EF2-3855-4A69-919C-F4036C339130}"/>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7073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43AAB-0ED2-4F2C-8AB6-8AB0A39480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171861-B6F5-4363-94BA-A5CB15B826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6D9C5C-E527-4EE6-AFA4-D37FE08B2E70}"/>
              </a:ext>
            </a:extLst>
          </p:cNvPr>
          <p:cNvSpPr>
            <a:spLocks noGrp="1"/>
          </p:cNvSpPr>
          <p:nvPr>
            <p:ph type="dt" sz="half" idx="10"/>
          </p:nvPr>
        </p:nvSpPr>
        <p:spPr/>
        <p:txBody>
          <a:bodyPr/>
          <a:lstStyle/>
          <a:p>
            <a:fld id="{B61BEF0D-F0BB-DE4B-95CE-6DB70DBA9567}" type="datetimeFigureOut">
              <a:rPr lang="en-US" smtClean="0"/>
              <a:pPr/>
              <a:t>10/28/2021</a:t>
            </a:fld>
            <a:endParaRPr lang="en-US" dirty="0"/>
          </a:p>
        </p:txBody>
      </p:sp>
      <p:sp>
        <p:nvSpPr>
          <p:cNvPr id="5" name="Footer Placeholder 4">
            <a:extLst>
              <a:ext uri="{FF2B5EF4-FFF2-40B4-BE49-F238E27FC236}">
                <a16:creationId xmlns:a16="http://schemas.microsoft.com/office/drawing/2014/main" id="{1996E087-5E59-48A4-A0A9-69A3E9202F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63B6034-87A6-4C2F-9CCF-4FB412AE01B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64146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22A6A-7C3C-4CAB-B08B-6AC4B96AB4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D9B91D-AEA4-4A6E-98A8-8848FDC76E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C1F39C-8D90-40FE-ABD2-C3A62F8E15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9E92D8-ACA3-4C4A-81FF-601248F149CD}"/>
              </a:ext>
            </a:extLst>
          </p:cNvPr>
          <p:cNvSpPr>
            <a:spLocks noGrp="1"/>
          </p:cNvSpPr>
          <p:nvPr>
            <p:ph type="dt" sz="half" idx="10"/>
          </p:nvPr>
        </p:nvSpPr>
        <p:spPr/>
        <p:txBody>
          <a:bodyPr/>
          <a:lstStyle/>
          <a:p>
            <a:fld id="{B61BEF0D-F0BB-DE4B-95CE-6DB70DBA9567}" type="datetimeFigureOut">
              <a:rPr lang="en-US" smtClean="0"/>
              <a:pPr/>
              <a:t>10/28/2021</a:t>
            </a:fld>
            <a:endParaRPr lang="en-US" dirty="0"/>
          </a:p>
        </p:txBody>
      </p:sp>
      <p:sp>
        <p:nvSpPr>
          <p:cNvPr id="6" name="Footer Placeholder 5">
            <a:extLst>
              <a:ext uri="{FF2B5EF4-FFF2-40B4-BE49-F238E27FC236}">
                <a16:creationId xmlns:a16="http://schemas.microsoft.com/office/drawing/2014/main" id="{D225E05C-889A-4E11-AD88-839E6E3C463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D1A99F8-3A09-4C07-B8BE-DDAF89F861E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04923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CF5B7-F16E-470D-B67D-A093BD2E59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9E2ECC-2488-4C78-8F46-90E0756493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93B45C-8CF9-4EE3-82AA-9562B8377F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BB1445-C84D-4E5A-BB6E-A43CA0FF97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16C0E7-D0DA-4F88-BD7B-6B5AB38447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A6F3FF-8CC2-4698-9B85-0CE95E524990}"/>
              </a:ext>
            </a:extLst>
          </p:cNvPr>
          <p:cNvSpPr>
            <a:spLocks noGrp="1"/>
          </p:cNvSpPr>
          <p:nvPr>
            <p:ph type="dt" sz="half" idx="10"/>
          </p:nvPr>
        </p:nvSpPr>
        <p:spPr/>
        <p:txBody>
          <a:bodyPr/>
          <a:lstStyle/>
          <a:p>
            <a:fld id="{B61BEF0D-F0BB-DE4B-95CE-6DB70DBA9567}" type="datetimeFigureOut">
              <a:rPr lang="en-US" smtClean="0"/>
              <a:pPr/>
              <a:t>10/28/2021</a:t>
            </a:fld>
            <a:endParaRPr lang="en-US" dirty="0"/>
          </a:p>
        </p:txBody>
      </p:sp>
      <p:sp>
        <p:nvSpPr>
          <p:cNvPr id="8" name="Footer Placeholder 7">
            <a:extLst>
              <a:ext uri="{FF2B5EF4-FFF2-40B4-BE49-F238E27FC236}">
                <a16:creationId xmlns:a16="http://schemas.microsoft.com/office/drawing/2014/main" id="{B1B02C72-28ED-41DB-87FB-B7CE6F6D18D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5FE5960-12EB-4D2F-8188-498FC0F1C56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09386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3D691-8C71-4344-B0CC-8F4D90BBC1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56F5A0-8C27-4A51-83C7-9FCE735E470B}"/>
              </a:ext>
            </a:extLst>
          </p:cNvPr>
          <p:cNvSpPr>
            <a:spLocks noGrp="1"/>
          </p:cNvSpPr>
          <p:nvPr>
            <p:ph type="dt" sz="half" idx="10"/>
          </p:nvPr>
        </p:nvSpPr>
        <p:spPr/>
        <p:txBody>
          <a:bodyPr/>
          <a:lstStyle/>
          <a:p>
            <a:fld id="{B61BEF0D-F0BB-DE4B-95CE-6DB70DBA9567}" type="datetimeFigureOut">
              <a:rPr lang="en-US" smtClean="0"/>
              <a:pPr/>
              <a:t>10/28/2021</a:t>
            </a:fld>
            <a:endParaRPr lang="en-US" dirty="0"/>
          </a:p>
        </p:txBody>
      </p:sp>
      <p:sp>
        <p:nvSpPr>
          <p:cNvPr id="4" name="Footer Placeholder 3">
            <a:extLst>
              <a:ext uri="{FF2B5EF4-FFF2-40B4-BE49-F238E27FC236}">
                <a16:creationId xmlns:a16="http://schemas.microsoft.com/office/drawing/2014/main" id="{71FB374B-D27C-4142-89BF-59F16A14C0E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405BCB2-9126-46A2-837F-F4240BCA4C20}"/>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8798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D076A8-F226-4E2B-AA4C-D1FD5EA41A32}"/>
              </a:ext>
            </a:extLst>
          </p:cNvPr>
          <p:cNvSpPr>
            <a:spLocks noGrp="1"/>
          </p:cNvSpPr>
          <p:nvPr>
            <p:ph type="dt" sz="half" idx="10"/>
          </p:nvPr>
        </p:nvSpPr>
        <p:spPr/>
        <p:txBody>
          <a:bodyPr/>
          <a:lstStyle/>
          <a:p>
            <a:fld id="{B61BEF0D-F0BB-DE4B-95CE-6DB70DBA9567}" type="datetimeFigureOut">
              <a:rPr lang="en-US" smtClean="0"/>
              <a:pPr/>
              <a:t>10/28/2021</a:t>
            </a:fld>
            <a:endParaRPr lang="en-US" dirty="0"/>
          </a:p>
        </p:txBody>
      </p:sp>
      <p:sp>
        <p:nvSpPr>
          <p:cNvPr id="3" name="Footer Placeholder 2">
            <a:extLst>
              <a:ext uri="{FF2B5EF4-FFF2-40B4-BE49-F238E27FC236}">
                <a16:creationId xmlns:a16="http://schemas.microsoft.com/office/drawing/2014/main" id="{61768A9E-EA19-454A-BAC2-14A14A51940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362E05-0E45-464E-8BAD-7D3D8C5794C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16796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B667F-153B-4657-880D-982C78A50C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F9B2FA-6127-4575-A5AC-C25BF70C46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BA139A-E9A1-4B3D-A09B-EBA3BD86D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35BADE-F580-4F3A-9823-3196FFBCECAE}"/>
              </a:ext>
            </a:extLst>
          </p:cNvPr>
          <p:cNvSpPr>
            <a:spLocks noGrp="1"/>
          </p:cNvSpPr>
          <p:nvPr>
            <p:ph type="dt" sz="half" idx="10"/>
          </p:nvPr>
        </p:nvSpPr>
        <p:spPr/>
        <p:txBody>
          <a:bodyPr/>
          <a:lstStyle/>
          <a:p>
            <a:fld id="{B61BEF0D-F0BB-DE4B-95CE-6DB70DBA9567}" type="datetimeFigureOut">
              <a:rPr lang="en-US" smtClean="0"/>
              <a:pPr/>
              <a:t>10/28/2021</a:t>
            </a:fld>
            <a:endParaRPr lang="en-US" dirty="0"/>
          </a:p>
        </p:txBody>
      </p:sp>
      <p:sp>
        <p:nvSpPr>
          <p:cNvPr id="6" name="Footer Placeholder 5">
            <a:extLst>
              <a:ext uri="{FF2B5EF4-FFF2-40B4-BE49-F238E27FC236}">
                <a16:creationId xmlns:a16="http://schemas.microsoft.com/office/drawing/2014/main" id="{D41149F5-9E20-409D-A71E-1972D74D213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B6EB943-E64F-4EFF-A337-40A006070E7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5211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BF39A-FF67-4849-A491-1EDDCF97DA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2EBC40-51D7-473A-BF76-CA23C374D1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239935-921E-4415-A8EA-D6F24ABBB5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ECDB3B-71A8-4CA3-B690-0A4E6A9F4FBA}"/>
              </a:ext>
            </a:extLst>
          </p:cNvPr>
          <p:cNvSpPr>
            <a:spLocks noGrp="1"/>
          </p:cNvSpPr>
          <p:nvPr>
            <p:ph type="dt" sz="half" idx="10"/>
          </p:nvPr>
        </p:nvSpPr>
        <p:spPr/>
        <p:txBody>
          <a:bodyPr/>
          <a:lstStyle/>
          <a:p>
            <a:fld id="{B61BEF0D-F0BB-DE4B-95CE-6DB70DBA9567}" type="datetimeFigureOut">
              <a:rPr lang="en-US" smtClean="0"/>
              <a:pPr/>
              <a:t>10/28/2021</a:t>
            </a:fld>
            <a:endParaRPr lang="en-US" dirty="0"/>
          </a:p>
        </p:txBody>
      </p:sp>
      <p:sp>
        <p:nvSpPr>
          <p:cNvPr id="6" name="Footer Placeholder 5">
            <a:extLst>
              <a:ext uri="{FF2B5EF4-FFF2-40B4-BE49-F238E27FC236}">
                <a16:creationId xmlns:a16="http://schemas.microsoft.com/office/drawing/2014/main" id="{B250B352-F50D-4C70-92B6-C655E93A38F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2BAD3CD-53CF-4758-A8BA-FD542CA8BDF7}"/>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06795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353C9D-FBED-4082-8DB5-45DAF99757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B05C5E-1B14-4FA7-A2CB-A6D7A964A2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2D9C20-6108-462A-8973-640C1868F9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10/28/2021</a:t>
            </a:fld>
            <a:endParaRPr lang="en-US" dirty="0"/>
          </a:p>
        </p:txBody>
      </p:sp>
      <p:sp>
        <p:nvSpPr>
          <p:cNvPr id="5" name="Footer Placeholder 4">
            <a:extLst>
              <a:ext uri="{FF2B5EF4-FFF2-40B4-BE49-F238E27FC236}">
                <a16:creationId xmlns:a16="http://schemas.microsoft.com/office/drawing/2014/main" id="{313ADBAA-BDEC-4715-BBAA-690A3ECB42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B7E9C23-E21B-4EAA-84A6-F892EBCCB3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4428628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490837" y="673779"/>
            <a:ext cx="5956438" cy="1630907"/>
          </a:xfrm>
        </p:spPr>
        <p:txBody>
          <a:bodyPr>
            <a:noAutofit/>
          </a:bodyPr>
          <a:lstStyle/>
          <a:p>
            <a:r>
              <a:rPr lang="en-US" sz="4800" b="1" dirty="0">
                <a:latin typeface="Arial" panose="020B0604020202020204" pitchFamily="34" charset="0"/>
                <a:cs typeface="Arial" panose="020B0604020202020204" pitchFamily="34" charset="0"/>
              </a:rPr>
              <a:t>Dysphagia</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5536862" y="3223093"/>
            <a:ext cx="6158207" cy="559656"/>
          </a:xfrm>
        </p:spPr>
        <p:txBody>
          <a:bodyPr>
            <a:noAutofit/>
          </a:bodyPr>
          <a:lstStyle/>
          <a:p>
            <a:r>
              <a:rPr lang="en-US" sz="2400" b="1" dirty="0">
                <a:solidFill>
                  <a:schemeClr val="bg1"/>
                </a:solidFill>
              </a:rPr>
              <a:t>Supervised by :dr.mohammad nofal </a:t>
            </a:r>
          </a:p>
        </p:txBody>
      </p:sp>
      <p:sp>
        <p:nvSpPr>
          <p:cNvPr id="4" name="Rectangle 3"/>
          <p:cNvSpPr/>
          <p:nvPr/>
        </p:nvSpPr>
        <p:spPr>
          <a:xfrm>
            <a:off x="1842052" y="3061679"/>
            <a:ext cx="6400800" cy="3145733"/>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Presented by:</a:t>
            </a:r>
          </a:p>
          <a:p>
            <a:pPr marL="342900" indent="-342900">
              <a:lnSpc>
                <a:spcPct val="200000"/>
              </a:lnSpc>
              <a:buFont typeface="+mj-lt"/>
              <a:buAutoNum type="arabicPeriod"/>
            </a:pPr>
            <a:r>
              <a:rPr lang="en-US" b="1" dirty="0">
                <a:latin typeface="Arial" panose="020B0604020202020204" pitchFamily="34" charset="0"/>
                <a:cs typeface="Arial" panose="020B0604020202020204" pitchFamily="34" charset="0"/>
              </a:rPr>
              <a:t>Sarah Khirfan</a:t>
            </a:r>
          </a:p>
          <a:p>
            <a:pPr marL="342900" indent="-342900">
              <a:lnSpc>
                <a:spcPct val="200000"/>
              </a:lnSpc>
              <a:buFont typeface="+mj-lt"/>
              <a:buAutoNum type="arabicPeriod"/>
            </a:pPr>
            <a:r>
              <a:rPr lang="en-US" b="1" dirty="0">
                <a:latin typeface="Arial" panose="020B0604020202020204" pitchFamily="34" charset="0"/>
                <a:cs typeface="Arial" panose="020B0604020202020204" pitchFamily="34" charset="0"/>
              </a:rPr>
              <a:t>Mahmood abo Khadra</a:t>
            </a:r>
          </a:p>
          <a:p>
            <a:pPr marL="342900" indent="-342900">
              <a:lnSpc>
                <a:spcPct val="200000"/>
              </a:lnSpc>
              <a:buFont typeface="+mj-lt"/>
              <a:buAutoNum type="arabicPeriod"/>
            </a:pPr>
            <a:r>
              <a:rPr lang="en-US" b="1" dirty="0">
                <a:latin typeface="Arial" panose="020B0604020202020204" pitchFamily="34" charset="0"/>
                <a:cs typeface="Arial" panose="020B0604020202020204" pitchFamily="34" charset="0"/>
              </a:rPr>
              <a:t>Laith </a:t>
            </a:r>
            <a:r>
              <a:rPr lang="en-US" b="1" dirty="0" err="1">
                <a:latin typeface="Arial" panose="020B0604020202020204" pitchFamily="34" charset="0"/>
                <a:cs typeface="Arial" panose="020B0604020202020204" pitchFamily="34" charset="0"/>
              </a:rPr>
              <a:t>Naimat</a:t>
            </a:r>
            <a:endParaRPr lang="en-US" b="1" dirty="0">
              <a:latin typeface="Arial" panose="020B0604020202020204" pitchFamily="34" charset="0"/>
              <a:cs typeface="Arial" panose="020B0604020202020204" pitchFamily="34" charset="0"/>
            </a:endParaRPr>
          </a:p>
          <a:p>
            <a:pPr marL="342900" indent="-342900">
              <a:lnSpc>
                <a:spcPct val="200000"/>
              </a:lnSpc>
              <a:buFont typeface="+mj-lt"/>
              <a:buAutoNum type="arabicPeriod"/>
            </a:pPr>
            <a:r>
              <a:rPr lang="en-US" b="1" dirty="0">
                <a:latin typeface="Arial" panose="020B0604020202020204" pitchFamily="34" charset="0"/>
                <a:cs typeface="Arial" panose="020B0604020202020204" pitchFamily="34" charset="0"/>
              </a:rPr>
              <a:t>Bayan Tarawneh</a:t>
            </a:r>
          </a:p>
          <a:p>
            <a:pPr>
              <a:lnSpc>
                <a:spcPct val="200000"/>
              </a:lnSpc>
            </a:pPr>
            <a:r>
              <a:rPr lang="en-US" b="1" dirty="0">
                <a:latin typeface="Arial" panose="020B0604020202020204" pitchFamily="34" charset="0"/>
                <a:cs typeface="Arial" panose="020B0604020202020204" pitchFamily="34" charset="0"/>
              </a:rPr>
              <a:t>Supervised by doctor: Mohammad </a:t>
            </a:r>
            <a:r>
              <a:rPr lang="en-US" b="1" dirty="0" err="1">
                <a:latin typeface="Arial" panose="020B0604020202020204" pitchFamily="34" charset="0"/>
                <a:cs typeface="Arial" panose="020B0604020202020204" pitchFamily="34" charset="0"/>
              </a:rPr>
              <a:t>Nofal</a:t>
            </a:r>
            <a:endParaRPr lang="ar-JO"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0485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84472" y="745833"/>
            <a:ext cx="5288627" cy="584775"/>
          </a:xfrm>
          <a:prstGeom prst="rect">
            <a:avLst/>
          </a:prstGeom>
        </p:spPr>
        <p:txBody>
          <a:bodyPr wrap="none">
            <a:spAutoFit/>
          </a:bodyPr>
          <a:lstStyle/>
          <a:p>
            <a:pPr marL="514350" indent="-514350">
              <a:buFont typeface="+mj-lt"/>
              <a:buAutoNum type="arabicPeriod" startAt="2"/>
            </a:pPr>
            <a:r>
              <a:rPr lang="en-US" sz="3200" dirty="0">
                <a:solidFill>
                  <a:schemeClr val="tx1">
                    <a:lumMod val="95000"/>
                    <a:lumOff val="5000"/>
                  </a:schemeClr>
                </a:solidFill>
                <a:effectLst>
                  <a:outerShdw blurRad="38100" dist="38100" dir="2700000" algn="tl">
                    <a:srgbClr val="000000">
                      <a:alpha val="43137"/>
                    </a:srgbClr>
                  </a:outerShdw>
                </a:effectLst>
              </a:rPr>
              <a:t>Esophageal dysphagia</a:t>
            </a:r>
            <a:endParaRPr lang="ar-JO" sz="3200" dirty="0">
              <a:solidFill>
                <a:schemeClr val="tx1">
                  <a:lumMod val="95000"/>
                  <a:lumOff val="5000"/>
                </a:schemeClr>
              </a:solidFill>
            </a:endParaRPr>
          </a:p>
        </p:txBody>
      </p:sp>
      <p:sp>
        <p:nvSpPr>
          <p:cNvPr id="4" name="TextBox 3"/>
          <p:cNvSpPr txBox="1"/>
          <p:nvPr/>
        </p:nvSpPr>
        <p:spPr>
          <a:xfrm>
            <a:off x="1951580" y="1647978"/>
            <a:ext cx="5956047" cy="523220"/>
          </a:xfrm>
          <a:prstGeom prst="rect">
            <a:avLst/>
          </a:prstGeom>
          <a:noFill/>
        </p:spPr>
        <p:txBody>
          <a:bodyPr wrap="square" rtlCol="1">
            <a:spAutoFit/>
          </a:bodyPr>
          <a:lstStyle/>
          <a:p>
            <a:pPr marL="342900" indent="-342900">
              <a:buFont typeface="+mj-lt"/>
              <a:buAutoNum type="alphaUcPeriod"/>
            </a:pPr>
            <a:r>
              <a:rPr lang="en-US" sz="2800" b="1" dirty="0"/>
              <a:t>Neuromuscular disorders</a:t>
            </a:r>
            <a:endParaRPr lang="ar-JO" sz="2800" b="1" dirty="0"/>
          </a:p>
        </p:txBody>
      </p:sp>
      <p:sp>
        <p:nvSpPr>
          <p:cNvPr id="5" name="TextBox 4"/>
          <p:cNvSpPr txBox="1"/>
          <p:nvPr/>
        </p:nvSpPr>
        <p:spPr>
          <a:xfrm>
            <a:off x="2446984" y="2215167"/>
            <a:ext cx="6194739" cy="2341347"/>
          </a:xfrm>
          <a:prstGeom prst="rect">
            <a:avLst/>
          </a:prstGeom>
          <a:noFill/>
        </p:spPr>
        <p:txBody>
          <a:bodyPr wrap="square" rtlCol="1">
            <a:spAutoFit/>
          </a:bodyPr>
          <a:lstStyle/>
          <a:p>
            <a:pPr marL="285750" indent="-285750">
              <a:lnSpc>
                <a:spcPct val="150000"/>
              </a:lnSpc>
              <a:buFont typeface="Arial" panose="020B0604020202020204" pitchFamily="34" charset="0"/>
              <a:buChar char="•"/>
            </a:pPr>
            <a:r>
              <a:rPr lang="en-US" sz="2000" dirty="0"/>
              <a:t>Achalasia</a:t>
            </a:r>
          </a:p>
          <a:p>
            <a:pPr marL="285750" indent="-285750">
              <a:lnSpc>
                <a:spcPct val="150000"/>
              </a:lnSpc>
              <a:buFont typeface="Arial" panose="020B0604020202020204" pitchFamily="34" charset="0"/>
              <a:buChar char="•"/>
            </a:pPr>
            <a:r>
              <a:rPr lang="en-US" sz="2000" dirty="0"/>
              <a:t>Diffuse esophageal spasm </a:t>
            </a:r>
          </a:p>
          <a:p>
            <a:pPr marL="285750" indent="-285750">
              <a:lnSpc>
                <a:spcPct val="150000"/>
              </a:lnSpc>
              <a:buFont typeface="Arial" panose="020B0604020202020204" pitchFamily="34" charset="0"/>
              <a:buChar char="•"/>
            </a:pPr>
            <a:r>
              <a:rPr lang="en-US" sz="2000" dirty="0"/>
              <a:t>Nutcracker esophagus </a:t>
            </a:r>
          </a:p>
          <a:p>
            <a:pPr marL="285750" indent="-285750">
              <a:lnSpc>
                <a:spcPct val="150000"/>
              </a:lnSpc>
              <a:buFont typeface="Arial" panose="020B0604020202020204" pitchFamily="34" charset="0"/>
              <a:buChar char="•"/>
            </a:pPr>
            <a:r>
              <a:rPr lang="en-US" sz="2000" dirty="0"/>
              <a:t>Hypertensive lower esophageal sphincter </a:t>
            </a:r>
          </a:p>
          <a:p>
            <a:pPr marL="285750" indent="-285750">
              <a:lnSpc>
                <a:spcPct val="150000"/>
              </a:lnSpc>
              <a:buFont typeface="Arial" panose="020B0604020202020204" pitchFamily="34" charset="0"/>
              <a:buChar char="•"/>
            </a:pPr>
            <a:r>
              <a:rPr lang="en-US" sz="2000" dirty="0"/>
              <a:t>scleroderma</a:t>
            </a:r>
            <a:endParaRPr lang="ar-JO" sz="2000" dirty="0"/>
          </a:p>
        </p:txBody>
      </p:sp>
      <p:sp>
        <p:nvSpPr>
          <p:cNvPr id="6" name="TextBox 5"/>
          <p:cNvSpPr txBox="1"/>
          <p:nvPr/>
        </p:nvSpPr>
        <p:spPr>
          <a:xfrm>
            <a:off x="1951580" y="4450345"/>
            <a:ext cx="5241701" cy="523220"/>
          </a:xfrm>
          <a:prstGeom prst="rect">
            <a:avLst/>
          </a:prstGeom>
          <a:noFill/>
        </p:spPr>
        <p:txBody>
          <a:bodyPr wrap="square" rtlCol="1">
            <a:spAutoFit/>
          </a:bodyPr>
          <a:lstStyle/>
          <a:p>
            <a:pPr marL="342900" indent="-342900">
              <a:buFont typeface="+mj-lt"/>
              <a:buAutoNum type="alphaUcPeriod" startAt="2"/>
            </a:pPr>
            <a:r>
              <a:rPr lang="en-US" sz="2800" b="1" dirty="0"/>
              <a:t>Mechanical or obstructive </a:t>
            </a:r>
            <a:r>
              <a:rPr lang="en-US" dirty="0"/>
              <a:t>:</a:t>
            </a:r>
            <a:endParaRPr lang="ar-JO" dirty="0"/>
          </a:p>
        </p:txBody>
      </p:sp>
      <p:sp>
        <p:nvSpPr>
          <p:cNvPr id="8" name="TextBox 7"/>
          <p:cNvSpPr txBox="1"/>
          <p:nvPr/>
        </p:nvSpPr>
        <p:spPr>
          <a:xfrm>
            <a:off x="2067491" y="4973565"/>
            <a:ext cx="7920507" cy="1631216"/>
          </a:xfrm>
          <a:prstGeom prst="rect">
            <a:avLst/>
          </a:prstGeom>
          <a:noFill/>
        </p:spPr>
        <p:txBody>
          <a:bodyPr wrap="square" rtlCol="1">
            <a:spAutoFit/>
          </a:bodyPr>
          <a:lstStyle/>
          <a:p>
            <a:pPr marL="285750" indent="-285750">
              <a:lnSpc>
                <a:spcPct val="150000"/>
              </a:lnSpc>
              <a:buFont typeface="Arial" panose="020B0604020202020204" pitchFamily="34" charset="0"/>
              <a:buChar char="•"/>
            </a:pPr>
            <a:r>
              <a:rPr lang="en-US" sz="2000" dirty="0"/>
              <a:t>Disorders of wall (esophageal stricture , diverticula)</a:t>
            </a:r>
          </a:p>
          <a:p>
            <a:pPr marL="285750" indent="-285750">
              <a:lnSpc>
                <a:spcPct val="150000"/>
              </a:lnSpc>
              <a:buFont typeface="Arial" panose="020B0604020202020204" pitchFamily="34" charset="0"/>
              <a:buChar char="•"/>
            </a:pPr>
            <a:r>
              <a:rPr lang="en-US" sz="2000" dirty="0"/>
              <a:t>External compression(hiatus hernia , mediastinal growth)</a:t>
            </a:r>
          </a:p>
          <a:p>
            <a:pPr marL="285750" indent="-285750">
              <a:buFont typeface="Arial" panose="020B0604020202020204" pitchFamily="34" charset="0"/>
              <a:buChar char="•"/>
            </a:pPr>
            <a:r>
              <a:rPr lang="en-US" sz="2000" dirty="0"/>
              <a:t>Luminal obstruction (foreign bodies , esophageal webs , schatzki rings , carcinoma esophagus )</a:t>
            </a:r>
            <a:endParaRPr lang="ar-JO" sz="2000" dirty="0"/>
          </a:p>
        </p:txBody>
      </p:sp>
    </p:spTree>
    <p:extLst>
      <p:ext uri="{BB962C8B-B14F-4D97-AF65-F5344CB8AC3E}">
        <p14:creationId xmlns:p14="http://schemas.microsoft.com/office/powerpoint/2010/main" val="1095113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2841" y="423862"/>
            <a:ext cx="5251750" cy="1015663"/>
          </a:xfrm>
          <a:prstGeom prst="rect">
            <a:avLst/>
          </a:prstGeom>
        </p:spPr>
        <p:txBody>
          <a:bodyPr wrap="square">
            <a:spAutoFit/>
          </a:bodyPr>
          <a:lstStyle/>
          <a:p>
            <a:r>
              <a:rPr lang="en-US" sz="6000" b="1" dirty="0">
                <a:solidFill>
                  <a:schemeClr val="accent3">
                    <a:lumMod val="75000"/>
                  </a:schemeClr>
                </a:solidFill>
                <a:latin typeface="Arial Black" panose="020B0A04020102020204" pitchFamily="34" charset="0"/>
              </a:rPr>
              <a:t>Approach:</a:t>
            </a:r>
            <a:endParaRPr lang="ar-JO" sz="6000" dirty="0">
              <a:solidFill>
                <a:schemeClr val="accent3">
                  <a:lumMod val="75000"/>
                </a:schemeClr>
              </a:solidFill>
            </a:endParaRPr>
          </a:p>
        </p:txBody>
      </p:sp>
      <p:sp>
        <p:nvSpPr>
          <p:cNvPr id="3" name="Rectangle 2"/>
          <p:cNvSpPr/>
          <p:nvPr/>
        </p:nvSpPr>
        <p:spPr>
          <a:xfrm>
            <a:off x="2146479" y="1439525"/>
            <a:ext cx="6096000" cy="2585323"/>
          </a:xfrm>
          <a:prstGeom prst="rect">
            <a:avLst/>
          </a:prstGeom>
        </p:spPr>
        <p:txBody>
          <a:bodyPr>
            <a:spAutoFit/>
          </a:bodyPr>
          <a:lstStyle/>
          <a:p>
            <a:pPr marL="685800" indent="-685800">
              <a:buFont typeface="Arial" panose="020B0604020202020204" pitchFamily="34" charset="0"/>
              <a:buChar char="•"/>
            </a:pPr>
            <a:r>
              <a:rPr lang="en-GB" sz="5400" dirty="0">
                <a:solidFill>
                  <a:schemeClr val="bg2">
                    <a:lumMod val="50000"/>
                  </a:schemeClr>
                </a:solidFill>
                <a:latin typeface="Andalus" panose="02020603050405020304" pitchFamily="18" charset="-78"/>
                <a:cs typeface="Andalus" panose="02020603050405020304" pitchFamily="18" charset="-78"/>
              </a:rPr>
              <a:t>HISTORY</a:t>
            </a:r>
          </a:p>
          <a:p>
            <a:pPr marL="685800" indent="-685800">
              <a:buFont typeface="Arial" panose="020B0604020202020204" pitchFamily="34" charset="0"/>
              <a:buChar char="•"/>
            </a:pPr>
            <a:r>
              <a:rPr lang="en-GB" sz="5400" dirty="0">
                <a:solidFill>
                  <a:schemeClr val="bg2">
                    <a:lumMod val="50000"/>
                  </a:schemeClr>
                </a:solidFill>
                <a:latin typeface="Andalus" panose="02020603050405020304" pitchFamily="18" charset="-78"/>
                <a:cs typeface="Andalus" panose="02020603050405020304" pitchFamily="18" charset="-78"/>
              </a:rPr>
              <a:t>EXAMINATION</a:t>
            </a:r>
          </a:p>
          <a:p>
            <a:pPr marL="685800" indent="-685800">
              <a:buFont typeface="Arial" panose="020B0604020202020204" pitchFamily="34" charset="0"/>
              <a:buChar char="•"/>
            </a:pPr>
            <a:r>
              <a:rPr lang="en-GB" sz="5400" dirty="0">
                <a:solidFill>
                  <a:schemeClr val="bg2">
                    <a:lumMod val="50000"/>
                  </a:schemeClr>
                </a:solidFill>
                <a:latin typeface="Andalus" panose="02020603050405020304" pitchFamily="18" charset="-78"/>
                <a:cs typeface="Andalus" panose="02020603050405020304" pitchFamily="18" charset="-78"/>
              </a:rPr>
              <a:t>INVESTIGATION</a:t>
            </a:r>
            <a:endParaRPr lang="en-US" sz="5400" dirty="0">
              <a:solidFill>
                <a:schemeClr val="bg2">
                  <a:lumMod val="50000"/>
                </a:schemeClr>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1194626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4254" y="617043"/>
            <a:ext cx="4506156" cy="923330"/>
          </a:xfrm>
          <a:prstGeom prst="rect">
            <a:avLst/>
          </a:prstGeom>
        </p:spPr>
        <p:txBody>
          <a:bodyPr wrap="square">
            <a:spAutoFit/>
          </a:bodyPr>
          <a:lstStyle/>
          <a:p>
            <a:r>
              <a:rPr lang="en-GB" sz="5400" dirty="0">
                <a:solidFill>
                  <a:schemeClr val="bg2">
                    <a:lumMod val="50000"/>
                  </a:schemeClr>
                </a:solidFill>
                <a:latin typeface="Andalus" panose="02020603050405020304" pitchFamily="18" charset="-78"/>
                <a:cs typeface="Andalus" panose="02020603050405020304" pitchFamily="18" charset="-78"/>
              </a:rPr>
              <a:t>HISTORY</a:t>
            </a:r>
          </a:p>
        </p:txBody>
      </p:sp>
      <p:sp>
        <p:nvSpPr>
          <p:cNvPr id="3" name="TextBox 2"/>
          <p:cNvSpPr txBox="1"/>
          <p:nvPr/>
        </p:nvSpPr>
        <p:spPr>
          <a:xfrm>
            <a:off x="1674254" y="1797768"/>
            <a:ext cx="5537915" cy="523220"/>
          </a:xfrm>
          <a:prstGeom prst="rect">
            <a:avLst/>
          </a:prstGeom>
          <a:noFill/>
        </p:spPr>
        <p:txBody>
          <a:bodyPr wrap="square" rtlCol="1">
            <a:spAutoFit/>
          </a:bodyPr>
          <a:lstStyle/>
          <a:p>
            <a:pPr marL="457200" indent="-457200">
              <a:buFont typeface="Wingdings" panose="05000000000000000000" pitchFamily="2" charset="2"/>
              <a:buChar char="v"/>
            </a:pPr>
            <a:r>
              <a:rPr lang="en-US" sz="2800" dirty="0"/>
              <a:t>Age of patient</a:t>
            </a:r>
            <a:r>
              <a:rPr lang="en-US" dirty="0"/>
              <a:t>:</a:t>
            </a:r>
            <a:endParaRPr lang="ar-JO" dirty="0"/>
          </a:p>
        </p:txBody>
      </p:sp>
      <p:sp>
        <p:nvSpPr>
          <p:cNvPr id="4" name="TextBox 3"/>
          <p:cNvSpPr txBox="1"/>
          <p:nvPr/>
        </p:nvSpPr>
        <p:spPr>
          <a:xfrm>
            <a:off x="1983347" y="2333685"/>
            <a:ext cx="10208653" cy="4524315"/>
          </a:xfrm>
          <a:prstGeom prst="rect">
            <a:avLst/>
          </a:prstGeom>
          <a:noFill/>
        </p:spPr>
        <p:txBody>
          <a:bodyPr wrap="square" rtlCol="1">
            <a:spAutoFit/>
          </a:bodyPr>
          <a:lstStyle/>
          <a:p>
            <a:pPr marL="285750" indent="-285750">
              <a:lnSpc>
                <a:spcPct val="200000"/>
              </a:lnSpc>
              <a:buFont typeface="Courier New" panose="02070309020205020404" pitchFamily="49" charset="0"/>
              <a:buChar char="o"/>
            </a:pPr>
            <a:r>
              <a:rPr lang="en-US" sz="2400" dirty="0"/>
              <a:t>Children: foreign body or congenital malformations.</a:t>
            </a:r>
          </a:p>
          <a:p>
            <a:pPr marL="285750" indent="-285750">
              <a:lnSpc>
                <a:spcPct val="200000"/>
              </a:lnSpc>
              <a:buFont typeface="Courier New" panose="02070309020205020404" pitchFamily="49" charset="0"/>
              <a:buChar char="o"/>
            </a:pPr>
            <a:r>
              <a:rPr lang="en-US" sz="2400" dirty="0"/>
              <a:t>Middle aged patient: reflux esophagitis , hiatus hernia , anemia or achalasia.</a:t>
            </a:r>
          </a:p>
          <a:p>
            <a:pPr marL="285750" indent="-285750">
              <a:lnSpc>
                <a:spcPct val="200000"/>
              </a:lnSpc>
              <a:buFont typeface="Courier New" panose="02070309020205020404" pitchFamily="49" charset="0"/>
              <a:buChar char="o"/>
            </a:pPr>
            <a:r>
              <a:rPr lang="en-US" sz="2400" dirty="0"/>
              <a:t>Elderly patient : malignancy , stricture formation from long standing reflux , motility disorders ass. With aging and neurological disorders.</a:t>
            </a:r>
            <a:endParaRPr lang="ar-JO" sz="2400" dirty="0"/>
          </a:p>
        </p:txBody>
      </p:sp>
    </p:spTree>
    <p:extLst>
      <p:ext uri="{BB962C8B-B14F-4D97-AF65-F5344CB8AC3E}">
        <p14:creationId xmlns:p14="http://schemas.microsoft.com/office/powerpoint/2010/main" val="3986751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0098" y="642801"/>
            <a:ext cx="2965877" cy="923330"/>
          </a:xfrm>
          <a:prstGeom prst="rect">
            <a:avLst/>
          </a:prstGeom>
        </p:spPr>
        <p:txBody>
          <a:bodyPr wrap="none">
            <a:spAutoFit/>
          </a:bodyPr>
          <a:lstStyle/>
          <a:p>
            <a:r>
              <a:rPr lang="en-GB" sz="5400" dirty="0">
                <a:solidFill>
                  <a:schemeClr val="bg2">
                    <a:lumMod val="50000"/>
                  </a:schemeClr>
                </a:solidFill>
                <a:latin typeface="Andalus" panose="02020603050405020304" pitchFamily="18" charset="-78"/>
                <a:cs typeface="Andalus" panose="02020603050405020304" pitchFamily="18" charset="-78"/>
              </a:rPr>
              <a:t>HISTORY</a:t>
            </a:r>
            <a:r>
              <a:rPr lang="ar-JO" sz="5400" dirty="0">
                <a:solidFill>
                  <a:schemeClr val="bg2">
                    <a:lumMod val="50000"/>
                  </a:schemeClr>
                </a:solidFill>
                <a:latin typeface="Andalus" panose="02020603050405020304" pitchFamily="18" charset="-78"/>
                <a:cs typeface="Andalus" panose="02020603050405020304" pitchFamily="18" charset="-78"/>
              </a:rPr>
              <a:t>:</a:t>
            </a:r>
            <a:endParaRPr lang="en-GB" sz="5400" dirty="0">
              <a:solidFill>
                <a:schemeClr val="bg2">
                  <a:lumMod val="50000"/>
                </a:schemeClr>
              </a:solidFill>
              <a:latin typeface="Andalus" panose="02020603050405020304" pitchFamily="18" charset="-78"/>
              <a:cs typeface="Andalus" panose="02020603050405020304" pitchFamily="18" charset="-78"/>
            </a:endParaRPr>
          </a:p>
        </p:txBody>
      </p:sp>
      <p:sp>
        <p:nvSpPr>
          <p:cNvPr id="3" name="TextBox 2"/>
          <p:cNvSpPr txBox="1"/>
          <p:nvPr/>
        </p:nvSpPr>
        <p:spPr>
          <a:xfrm>
            <a:off x="1648495" y="1646940"/>
            <a:ext cx="5008432" cy="461665"/>
          </a:xfrm>
          <a:prstGeom prst="rect">
            <a:avLst/>
          </a:prstGeom>
          <a:noFill/>
        </p:spPr>
        <p:txBody>
          <a:bodyPr wrap="square" rtlCol="1">
            <a:spAutoFit/>
          </a:bodyPr>
          <a:lstStyle/>
          <a:p>
            <a:r>
              <a:rPr lang="en-US" sz="2400" dirty="0"/>
              <a:t>Difficulty in initiating swallow</a:t>
            </a:r>
            <a:endParaRPr lang="ar-JO" sz="2400" dirty="0"/>
          </a:p>
        </p:txBody>
      </p:sp>
      <p:sp>
        <p:nvSpPr>
          <p:cNvPr id="4" name="TextBox 3"/>
          <p:cNvSpPr txBox="1"/>
          <p:nvPr/>
        </p:nvSpPr>
        <p:spPr>
          <a:xfrm>
            <a:off x="1571222" y="2332424"/>
            <a:ext cx="5447763" cy="461665"/>
          </a:xfrm>
          <a:prstGeom prst="rect">
            <a:avLst/>
          </a:prstGeom>
          <a:noFill/>
        </p:spPr>
        <p:txBody>
          <a:bodyPr wrap="square" rtlCol="1">
            <a:spAutoFit/>
          </a:bodyPr>
          <a:lstStyle/>
          <a:p>
            <a:r>
              <a:rPr lang="en-US" sz="2400" dirty="0"/>
              <a:t>Food stuck after swallow in chest</a:t>
            </a:r>
            <a:endParaRPr lang="ar-JO" sz="2400" dirty="0"/>
          </a:p>
        </p:txBody>
      </p:sp>
      <p:sp>
        <p:nvSpPr>
          <p:cNvPr id="13" name="Right Arrow 12"/>
          <p:cNvSpPr/>
          <p:nvPr/>
        </p:nvSpPr>
        <p:spPr>
          <a:xfrm>
            <a:off x="6053070" y="1749444"/>
            <a:ext cx="1931831" cy="372659"/>
          </a:xfrm>
          <a:prstGeom prst="right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15" name="Right Arrow 14"/>
          <p:cNvSpPr/>
          <p:nvPr/>
        </p:nvSpPr>
        <p:spPr>
          <a:xfrm>
            <a:off x="6053068" y="3865108"/>
            <a:ext cx="1931831" cy="372660"/>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16" name="Right Arrow 15"/>
          <p:cNvSpPr/>
          <p:nvPr/>
        </p:nvSpPr>
        <p:spPr>
          <a:xfrm>
            <a:off x="6095202" y="4619885"/>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dirty="0"/>
          </a:p>
        </p:txBody>
      </p:sp>
      <p:sp>
        <p:nvSpPr>
          <p:cNvPr id="20" name="Right Arrow 19"/>
          <p:cNvSpPr/>
          <p:nvPr/>
        </p:nvSpPr>
        <p:spPr>
          <a:xfrm>
            <a:off x="6053069" y="2483765"/>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dirty="0"/>
          </a:p>
        </p:txBody>
      </p:sp>
      <p:sp>
        <p:nvSpPr>
          <p:cNvPr id="22" name="TextBox 21"/>
          <p:cNvSpPr txBox="1"/>
          <p:nvPr/>
        </p:nvSpPr>
        <p:spPr>
          <a:xfrm>
            <a:off x="7997781" y="1704940"/>
            <a:ext cx="4194219" cy="461665"/>
          </a:xfrm>
          <a:prstGeom prst="rect">
            <a:avLst/>
          </a:prstGeom>
          <a:noFill/>
        </p:spPr>
        <p:txBody>
          <a:bodyPr wrap="square" rtlCol="1">
            <a:spAutoFit/>
          </a:bodyPr>
          <a:lstStyle/>
          <a:p>
            <a:r>
              <a:rPr lang="en-US" sz="2400" dirty="0"/>
              <a:t>Oropharyngeal dysphagia</a:t>
            </a:r>
            <a:endParaRPr lang="ar-JO" sz="2400" dirty="0"/>
          </a:p>
        </p:txBody>
      </p:sp>
      <p:sp>
        <p:nvSpPr>
          <p:cNvPr id="23" name="TextBox 22"/>
          <p:cNvSpPr txBox="1"/>
          <p:nvPr/>
        </p:nvSpPr>
        <p:spPr>
          <a:xfrm>
            <a:off x="8493615" y="2406414"/>
            <a:ext cx="3726981" cy="461665"/>
          </a:xfrm>
          <a:prstGeom prst="rect">
            <a:avLst/>
          </a:prstGeom>
          <a:noFill/>
        </p:spPr>
        <p:txBody>
          <a:bodyPr wrap="square" rtlCol="1">
            <a:spAutoFit/>
          </a:bodyPr>
          <a:lstStyle/>
          <a:p>
            <a:r>
              <a:rPr lang="en-US" sz="2400" dirty="0"/>
              <a:t>Esophageal dysphagia</a:t>
            </a:r>
            <a:endParaRPr lang="ar-JO" sz="2400" dirty="0"/>
          </a:p>
        </p:txBody>
      </p:sp>
      <p:sp>
        <p:nvSpPr>
          <p:cNvPr id="5" name="Rectangle 4"/>
          <p:cNvSpPr/>
          <p:nvPr/>
        </p:nvSpPr>
        <p:spPr>
          <a:xfrm>
            <a:off x="1571222" y="3776103"/>
            <a:ext cx="4963218" cy="461665"/>
          </a:xfrm>
          <a:prstGeom prst="rect">
            <a:avLst/>
          </a:prstGeom>
        </p:spPr>
        <p:txBody>
          <a:bodyPr wrap="none">
            <a:spAutoFit/>
          </a:bodyPr>
          <a:lstStyle/>
          <a:p>
            <a:r>
              <a:rPr lang="en-US" sz="2400" dirty="0"/>
              <a:t>Dysphagia related to solid food </a:t>
            </a:r>
            <a:endParaRPr lang="ar-JO" sz="2400" dirty="0"/>
          </a:p>
        </p:txBody>
      </p:sp>
      <p:sp>
        <p:nvSpPr>
          <p:cNvPr id="9" name="Rectangle 8"/>
          <p:cNvSpPr/>
          <p:nvPr/>
        </p:nvSpPr>
        <p:spPr>
          <a:xfrm>
            <a:off x="2204742" y="4619885"/>
            <a:ext cx="2529860" cy="461665"/>
          </a:xfrm>
          <a:prstGeom prst="rect">
            <a:avLst/>
          </a:prstGeom>
        </p:spPr>
        <p:txBody>
          <a:bodyPr wrap="none">
            <a:spAutoFit/>
          </a:bodyPr>
          <a:lstStyle/>
          <a:p>
            <a:r>
              <a:rPr lang="en-US" sz="2400" dirty="0"/>
              <a:t>Solid and liquid </a:t>
            </a:r>
            <a:endParaRPr lang="ar-JO" sz="2400" dirty="0"/>
          </a:p>
        </p:txBody>
      </p:sp>
      <p:sp>
        <p:nvSpPr>
          <p:cNvPr id="10" name="Rectangle 9"/>
          <p:cNvSpPr/>
          <p:nvPr/>
        </p:nvSpPr>
        <p:spPr>
          <a:xfrm>
            <a:off x="8621410" y="3743982"/>
            <a:ext cx="1901483" cy="461665"/>
          </a:xfrm>
          <a:prstGeom prst="rect">
            <a:avLst/>
          </a:prstGeom>
        </p:spPr>
        <p:txBody>
          <a:bodyPr wrap="none">
            <a:spAutoFit/>
          </a:bodyPr>
          <a:lstStyle/>
          <a:p>
            <a:r>
              <a:rPr lang="en-US" sz="2400" dirty="0"/>
              <a:t>Obstructive</a:t>
            </a:r>
            <a:endParaRPr lang="ar-JO" sz="2400" dirty="0"/>
          </a:p>
        </p:txBody>
      </p:sp>
      <p:sp>
        <p:nvSpPr>
          <p:cNvPr id="11" name="Rectangle 10"/>
          <p:cNvSpPr/>
          <p:nvPr/>
        </p:nvSpPr>
        <p:spPr>
          <a:xfrm>
            <a:off x="8493615" y="4619885"/>
            <a:ext cx="2401619" cy="461665"/>
          </a:xfrm>
          <a:prstGeom prst="rect">
            <a:avLst/>
          </a:prstGeom>
        </p:spPr>
        <p:txBody>
          <a:bodyPr wrap="none">
            <a:spAutoFit/>
          </a:bodyPr>
          <a:lstStyle/>
          <a:p>
            <a:r>
              <a:rPr lang="en-US" sz="2400" dirty="0"/>
              <a:t>neuromuscular</a:t>
            </a:r>
            <a:endParaRPr lang="ar-JO" sz="2400" dirty="0"/>
          </a:p>
        </p:txBody>
      </p:sp>
    </p:spTree>
    <p:extLst>
      <p:ext uri="{BB962C8B-B14F-4D97-AF65-F5344CB8AC3E}">
        <p14:creationId xmlns:p14="http://schemas.microsoft.com/office/powerpoint/2010/main" val="4119296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7894" y="4565137"/>
            <a:ext cx="5069397" cy="1200329"/>
          </a:xfrm>
          <a:prstGeom prst="rect">
            <a:avLst/>
          </a:prstGeom>
        </p:spPr>
        <p:txBody>
          <a:bodyPr wrap="square">
            <a:spAutoFit/>
          </a:bodyPr>
          <a:lstStyle/>
          <a:p>
            <a:r>
              <a:rPr lang="en-US" sz="2400" dirty="0"/>
              <a:t>Ass. Symptoms: aspiration , chocking ,drooling or nasopharyngeal regurgitation</a:t>
            </a:r>
          </a:p>
        </p:txBody>
      </p:sp>
      <p:sp>
        <p:nvSpPr>
          <p:cNvPr id="6" name="Right Arrow 5"/>
          <p:cNvSpPr/>
          <p:nvPr/>
        </p:nvSpPr>
        <p:spPr>
          <a:xfrm>
            <a:off x="5669433" y="6031624"/>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11" name="Rectangle 10"/>
          <p:cNvSpPr/>
          <p:nvPr/>
        </p:nvSpPr>
        <p:spPr>
          <a:xfrm>
            <a:off x="1272141" y="6016884"/>
            <a:ext cx="4201380" cy="461665"/>
          </a:xfrm>
          <a:prstGeom prst="rect">
            <a:avLst/>
          </a:prstGeom>
        </p:spPr>
        <p:txBody>
          <a:bodyPr wrap="square">
            <a:spAutoFit/>
          </a:bodyPr>
          <a:lstStyle/>
          <a:p>
            <a:r>
              <a:rPr lang="en-US" sz="2400" dirty="0"/>
              <a:t>Weight loss: </a:t>
            </a:r>
          </a:p>
        </p:txBody>
      </p:sp>
      <p:sp>
        <p:nvSpPr>
          <p:cNvPr id="12" name="Rectangle 11"/>
          <p:cNvSpPr/>
          <p:nvPr/>
        </p:nvSpPr>
        <p:spPr>
          <a:xfrm>
            <a:off x="3121103" y="6016884"/>
            <a:ext cx="2539478" cy="461665"/>
          </a:xfrm>
          <a:prstGeom prst="rect">
            <a:avLst/>
          </a:prstGeom>
        </p:spPr>
        <p:txBody>
          <a:bodyPr wrap="none">
            <a:spAutoFit/>
          </a:bodyPr>
          <a:lstStyle/>
          <a:p>
            <a:r>
              <a:rPr lang="en-US" sz="2400" dirty="0"/>
              <a:t>In elder patient </a:t>
            </a:r>
          </a:p>
        </p:txBody>
      </p:sp>
      <p:sp>
        <p:nvSpPr>
          <p:cNvPr id="13" name="Rectangle 12"/>
          <p:cNvSpPr/>
          <p:nvPr/>
        </p:nvSpPr>
        <p:spPr>
          <a:xfrm>
            <a:off x="7948086" y="5942618"/>
            <a:ext cx="1970411" cy="461665"/>
          </a:xfrm>
          <a:prstGeom prst="rect">
            <a:avLst/>
          </a:prstGeom>
        </p:spPr>
        <p:txBody>
          <a:bodyPr wrap="none">
            <a:spAutoFit/>
          </a:bodyPr>
          <a:lstStyle/>
          <a:p>
            <a:r>
              <a:rPr lang="en-US" sz="2400" dirty="0"/>
              <a:t>Carcinoma </a:t>
            </a:r>
            <a:endParaRPr lang="ar-JO" sz="2400" dirty="0"/>
          </a:p>
        </p:txBody>
      </p:sp>
      <p:sp>
        <p:nvSpPr>
          <p:cNvPr id="16" name="Right Arrow 15"/>
          <p:cNvSpPr/>
          <p:nvPr/>
        </p:nvSpPr>
        <p:spPr>
          <a:xfrm>
            <a:off x="5220360" y="1668498"/>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17" name="TextBox 16"/>
          <p:cNvSpPr txBox="1"/>
          <p:nvPr/>
        </p:nvSpPr>
        <p:spPr>
          <a:xfrm>
            <a:off x="7860751" y="4934469"/>
            <a:ext cx="2897747" cy="830997"/>
          </a:xfrm>
          <a:prstGeom prst="rect">
            <a:avLst/>
          </a:prstGeom>
          <a:noFill/>
        </p:spPr>
        <p:txBody>
          <a:bodyPr wrap="square" rtlCol="1">
            <a:spAutoFit/>
          </a:bodyPr>
          <a:lstStyle/>
          <a:p>
            <a:r>
              <a:rPr lang="en-US" sz="2400" dirty="0"/>
              <a:t>Oropharyngeal dysphagia</a:t>
            </a:r>
            <a:endParaRPr lang="ar-JO" sz="2400" dirty="0"/>
          </a:p>
        </p:txBody>
      </p:sp>
      <p:sp>
        <p:nvSpPr>
          <p:cNvPr id="3" name="Rectangle 2"/>
          <p:cNvSpPr/>
          <p:nvPr/>
        </p:nvSpPr>
        <p:spPr>
          <a:xfrm>
            <a:off x="1816362" y="737704"/>
            <a:ext cx="1149674" cy="461665"/>
          </a:xfrm>
          <a:prstGeom prst="rect">
            <a:avLst/>
          </a:prstGeom>
        </p:spPr>
        <p:txBody>
          <a:bodyPr wrap="none">
            <a:spAutoFit/>
          </a:bodyPr>
          <a:lstStyle/>
          <a:p>
            <a:r>
              <a:rPr lang="en-US" sz="2400" dirty="0"/>
              <a:t>Onset:</a:t>
            </a:r>
            <a:endParaRPr lang="ar-JO" sz="2400" dirty="0"/>
          </a:p>
        </p:txBody>
      </p:sp>
      <p:sp>
        <p:nvSpPr>
          <p:cNvPr id="4" name="Rectangle 3"/>
          <p:cNvSpPr/>
          <p:nvPr/>
        </p:nvSpPr>
        <p:spPr>
          <a:xfrm>
            <a:off x="1462068" y="1608654"/>
            <a:ext cx="3501280" cy="461665"/>
          </a:xfrm>
          <a:prstGeom prst="rect">
            <a:avLst/>
          </a:prstGeom>
        </p:spPr>
        <p:txBody>
          <a:bodyPr wrap="none">
            <a:spAutoFit/>
          </a:bodyPr>
          <a:lstStyle/>
          <a:p>
            <a:r>
              <a:rPr lang="en-US" sz="2400" dirty="0"/>
              <a:t>Progressive dysphagia</a:t>
            </a:r>
            <a:endParaRPr lang="ar-JO" sz="2400" dirty="0"/>
          </a:p>
        </p:txBody>
      </p:sp>
      <p:sp>
        <p:nvSpPr>
          <p:cNvPr id="7" name="Rectangle 6"/>
          <p:cNvSpPr/>
          <p:nvPr/>
        </p:nvSpPr>
        <p:spPr>
          <a:xfrm>
            <a:off x="1816362" y="2107204"/>
            <a:ext cx="3004349" cy="461665"/>
          </a:xfrm>
          <a:prstGeom prst="rect">
            <a:avLst/>
          </a:prstGeom>
        </p:spPr>
        <p:txBody>
          <a:bodyPr wrap="none">
            <a:spAutoFit/>
          </a:bodyPr>
          <a:lstStyle/>
          <a:p>
            <a:r>
              <a:rPr lang="en-US" sz="2400" dirty="0"/>
              <a:t>Sudden dysphagia</a:t>
            </a:r>
            <a:endParaRPr lang="ar-JO" sz="2400" dirty="0"/>
          </a:p>
        </p:txBody>
      </p:sp>
      <p:sp>
        <p:nvSpPr>
          <p:cNvPr id="24" name="TextBox 23"/>
          <p:cNvSpPr txBox="1"/>
          <p:nvPr/>
        </p:nvSpPr>
        <p:spPr>
          <a:xfrm>
            <a:off x="1353335" y="2912242"/>
            <a:ext cx="4198513" cy="461665"/>
          </a:xfrm>
          <a:prstGeom prst="rect">
            <a:avLst/>
          </a:prstGeom>
          <a:noFill/>
        </p:spPr>
        <p:txBody>
          <a:bodyPr wrap="square" rtlCol="1">
            <a:spAutoFit/>
          </a:bodyPr>
          <a:lstStyle/>
          <a:p>
            <a:r>
              <a:rPr lang="en-US" sz="2400" dirty="0"/>
              <a:t>Intermittent dysphagia </a:t>
            </a:r>
            <a:endParaRPr lang="ar-JO" sz="2400" dirty="0"/>
          </a:p>
        </p:txBody>
      </p:sp>
      <p:sp>
        <p:nvSpPr>
          <p:cNvPr id="25" name="TextBox 24"/>
          <p:cNvSpPr txBox="1"/>
          <p:nvPr/>
        </p:nvSpPr>
        <p:spPr>
          <a:xfrm>
            <a:off x="7257243" y="1616351"/>
            <a:ext cx="4426039" cy="461665"/>
          </a:xfrm>
          <a:prstGeom prst="rect">
            <a:avLst/>
          </a:prstGeom>
          <a:noFill/>
        </p:spPr>
        <p:txBody>
          <a:bodyPr wrap="square" rtlCol="1">
            <a:spAutoFit/>
          </a:bodyPr>
          <a:lstStyle/>
          <a:p>
            <a:r>
              <a:rPr lang="en-US" sz="2400" dirty="0"/>
              <a:t>Neuromuscular , carcinoma</a:t>
            </a:r>
            <a:endParaRPr lang="ar-JO" sz="2400" dirty="0"/>
          </a:p>
        </p:txBody>
      </p:sp>
      <p:sp>
        <p:nvSpPr>
          <p:cNvPr id="26" name="TextBox 25"/>
          <p:cNvSpPr txBox="1"/>
          <p:nvPr/>
        </p:nvSpPr>
        <p:spPr>
          <a:xfrm>
            <a:off x="7495504" y="2262664"/>
            <a:ext cx="4696496" cy="461665"/>
          </a:xfrm>
          <a:prstGeom prst="rect">
            <a:avLst/>
          </a:prstGeom>
          <a:noFill/>
        </p:spPr>
        <p:txBody>
          <a:bodyPr wrap="square" rtlCol="1">
            <a:spAutoFit/>
          </a:bodyPr>
          <a:lstStyle/>
          <a:p>
            <a:r>
              <a:rPr lang="en-US" sz="2400" dirty="0"/>
              <a:t>Foreign body , esophagitis</a:t>
            </a:r>
            <a:endParaRPr lang="ar-JO" sz="2400" dirty="0"/>
          </a:p>
        </p:txBody>
      </p:sp>
      <p:sp>
        <p:nvSpPr>
          <p:cNvPr id="27" name="TextBox 26"/>
          <p:cNvSpPr txBox="1"/>
          <p:nvPr/>
        </p:nvSpPr>
        <p:spPr>
          <a:xfrm>
            <a:off x="6995025" y="2795007"/>
            <a:ext cx="4950474" cy="1200329"/>
          </a:xfrm>
          <a:prstGeom prst="rect">
            <a:avLst/>
          </a:prstGeom>
          <a:noFill/>
        </p:spPr>
        <p:txBody>
          <a:bodyPr wrap="square" rtlCol="1">
            <a:spAutoFit/>
          </a:bodyPr>
          <a:lstStyle/>
          <a:p>
            <a:r>
              <a:rPr lang="en-US" sz="2400" dirty="0"/>
              <a:t>Rings and webs , diffuse esophageal spasm , nutcracker esophagus </a:t>
            </a:r>
            <a:endParaRPr lang="ar-JO" sz="2400" dirty="0"/>
          </a:p>
        </p:txBody>
      </p:sp>
      <p:sp>
        <p:nvSpPr>
          <p:cNvPr id="28" name="Right Arrow 27"/>
          <p:cNvSpPr/>
          <p:nvPr/>
        </p:nvSpPr>
        <p:spPr>
          <a:xfrm>
            <a:off x="5192192" y="2231752"/>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29" name="Right Arrow 28"/>
          <p:cNvSpPr/>
          <p:nvPr/>
        </p:nvSpPr>
        <p:spPr>
          <a:xfrm>
            <a:off x="5021375" y="2912242"/>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30" name="Right Arrow 29"/>
          <p:cNvSpPr/>
          <p:nvPr/>
        </p:nvSpPr>
        <p:spPr>
          <a:xfrm>
            <a:off x="5669433" y="5032817"/>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Tree>
    <p:extLst>
      <p:ext uri="{BB962C8B-B14F-4D97-AF65-F5344CB8AC3E}">
        <p14:creationId xmlns:p14="http://schemas.microsoft.com/office/powerpoint/2010/main" val="1620368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58344" y="1802055"/>
            <a:ext cx="4790941" cy="461665"/>
          </a:xfrm>
          <a:prstGeom prst="rect">
            <a:avLst/>
          </a:prstGeom>
          <a:noFill/>
        </p:spPr>
        <p:txBody>
          <a:bodyPr wrap="square" rtlCol="1">
            <a:spAutoFit/>
          </a:bodyPr>
          <a:lstStyle/>
          <a:p>
            <a:r>
              <a:rPr lang="en-US" sz="2400" dirty="0"/>
              <a:t>Pain after swallowing</a:t>
            </a:r>
            <a:endParaRPr lang="ar-JO" sz="2400" dirty="0"/>
          </a:p>
        </p:txBody>
      </p:sp>
      <p:sp>
        <p:nvSpPr>
          <p:cNvPr id="4" name="TextBox 3"/>
          <p:cNvSpPr txBox="1"/>
          <p:nvPr/>
        </p:nvSpPr>
        <p:spPr>
          <a:xfrm>
            <a:off x="1423116" y="2779412"/>
            <a:ext cx="4230710" cy="830997"/>
          </a:xfrm>
          <a:prstGeom prst="rect">
            <a:avLst/>
          </a:prstGeom>
          <a:noFill/>
        </p:spPr>
        <p:txBody>
          <a:bodyPr wrap="square" rtlCol="1">
            <a:spAutoFit/>
          </a:bodyPr>
          <a:lstStyle/>
          <a:p>
            <a:r>
              <a:rPr lang="en-US" sz="2400" dirty="0"/>
              <a:t>Regurgitation of old food with halitosis</a:t>
            </a:r>
            <a:endParaRPr lang="ar-JO" sz="2400" dirty="0"/>
          </a:p>
        </p:txBody>
      </p:sp>
      <p:sp>
        <p:nvSpPr>
          <p:cNvPr id="5" name="TextBox 4"/>
          <p:cNvSpPr txBox="1"/>
          <p:nvPr/>
        </p:nvSpPr>
        <p:spPr>
          <a:xfrm>
            <a:off x="1423116" y="4123038"/>
            <a:ext cx="6555347" cy="461665"/>
          </a:xfrm>
          <a:prstGeom prst="rect">
            <a:avLst/>
          </a:prstGeom>
          <a:noFill/>
        </p:spPr>
        <p:txBody>
          <a:bodyPr wrap="square" rtlCol="1">
            <a:spAutoFit/>
          </a:bodyPr>
          <a:lstStyle/>
          <a:p>
            <a:r>
              <a:rPr lang="en-US" sz="2400" dirty="0"/>
              <a:t>History of heartburn</a:t>
            </a:r>
            <a:endParaRPr lang="ar-JO" sz="2400" dirty="0"/>
          </a:p>
        </p:txBody>
      </p:sp>
      <p:sp>
        <p:nvSpPr>
          <p:cNvPr id="7" name="Right Arrow 6"/>
          <p:cNvSpPr/>
          <p:nvPr/>
        </p:nvSpPr>
        <p:spPr>
          <a:xfrm>
            <a:off x="5567526" y="1790116"/>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8" name="Right Arrow 7"/>
          <p:cNvSpPr/>
          <p:nvPr/>
        </p:nvSpPr>
        <p:spPr>
          <a:xfrm>
            <a:off x="5908814" y="2956577"/>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9" name="Right Arrow 8"/>
          <p:cNvSpPr/>
          <p:nvPr/>
        </p:nvSpPr>
        <p:spPr>
          <a:xfrm>
            <a:off x="5908814" y="4289242"/>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13" name="TextBox 12"/>
          <p:cNvSpPr txBox="1"/>
          <p:nvPr/>
        </p:nvSpPr>
        <p:spPr>
          <a:xfrm>
            <a:off x="8259211" y="1701110"/>
            <a:ext cx="2248373" cy="461665"/>
          </a:xfrm>
          <a:prstGeom prst="rect">
            <a:avLst/>
          </a:prstGeom>
          <a:noFill/>
        </p:spPr>
        <p:txBody>
          <a:bodyPr wrap="square" rtlCol="1">
            <a:spAutoFit/>
          </a:bodyPr>
          <a:lstStyle/>
          <a:p>
            <a:r>
              <a:rPr lang="en-US" sz="2400" dirty="0"/>
              <a:t>Esophagitis </a:t>
            </a:r>
            <a:endParaRPr lang="ar-JO" sz="2400" dirty="0"/>
          </a:p>
        </p:txBody>
      </p:sp>
      <p:sp>
        <p:nvSpPr>
          <p:cNvPr id="14" name="TextBox 13"/>
          <p:cNvSpPr txBox="1"/>
          <p:nvPr/>
        </p:nvSpPr>
        <p:spPr>
          <a:xfrm>
            <a:off x="8723859" y="2674675"/>
            <a:ext cx="2275266" cy="830997"/>
          </a:xfrm>
          <a:prstGeom prst="rect">
            <a:avLst/>
          </a:prstGeom>
          <a:noFill/>
        </p:spPr>
        <p:txBody>
          <a:bodyPr wrap="square" rtlCol="1">
            <a:spAutoFit/>
          </a:bodyPr>
          <a:lstStyle/>
          <a:p>
            <a:r>
              <a:rPr lang="en-US" sz="2400" dirty="0" err="1"/>
              <a:t>Zenkers</a:t>
            </a:r>
            <a:r>
              <a:rPr lang="en-US" sz="2400" dirty="0"/>
              <a:t> diverticulum</a:t>
            </a:r>
            <a:endParaRPr lang="ar-JO" sz="2400" dirty="0"/>
          </a:p>
        </p:txBody>
      </p:sp>
      <p:sp>
        <p:nvSpPr>
          <p:cNvPr id="15" name="TextBox 14"/>
          <p:cNvSpPr txBox="1"/>
          <p:nvPr/>
        </p:nvSpPr>
        <p:spPr>
          <a:xfrm>
            <a:off x="9164893" y="4060072"/>
            <a:ext cx="1834232" cy="830997"/>
          </a:xfrm>
          <a:prstGeom prst="rect">
            <a:avLst/>
          </a:prstGeom>
          <a:noFill/>
        </p:spPr>
        <p:txBody>
          <a:bodyPr wrap="square" rtlCol="1">
            <a:spAutoFit/>
          </a:bodyPr>
          <a:lstStyle/>
          <a:p>
            <a:r>
              <a:rPr lang="en-US" sz="2400" dirty="0"/>
              <a:t>Peptic stricture</a:t>
            </a:r>
            <a:endParaRPr lang="ar-JO" sz="2400" dirty="0"/>
          </a:p>
        </p:txBody>
      </p:sp>
      <p:sp>
        <p:nvSpPr>
          <p:cNvPr id="2" name="Rectangle 1"/>
          <p:cNvSpPr/>
          <p:nvPr/>
        </p:nvSpPr>
        <p:spPr>
          <a:xfrm>
            <a:off x="1844163" y="697268"/>
            <a:ext cx="2244525" cy="707886"/>
          </a:xfrm>
          <a:prstGeom prst="rect">
            <a:avLst/>
          </a:prstGeom>
        </p:spPr>
        <p:txBody>
          <a:bodyPr wrap="none">
            <a:spAutoFit/>
          </a:bodyPr>
          <a:lstStyle/>
          <a:p>
            <a:r>
              <a:rPr lang="en-GB" sz="4000" dirty="0">
                <a:solidFill>
                  <a:schemeClr val="bg2">
                    <a:lumMod val="50000"/>
                  </a:schemeClr>
                </a:solidFill>
                <a:latin typeface="Andalus" panose="02020603050405020304" pitchFamily="18" charset="-78"/>
                <a:cs typeface="Andalus" panose="02020603050405020304" pitchFamily="18" charset="-78"/>
              </a:rPr>
              <a:t>HISTORY</a:t>
            </a:r>
            <a:r>
              <a:rPr lang="ar-JO" sz="4000" dirty="0">
                <a:solidFill>
                  <a:schemeClr val="bg2">
                    <a:lumMod val="50000"/>
                  </a:schemeClr>
                </a:solidFill>
                <a:latin typeface="Andalus" panose="02020603050405020304" pitchFamily="18" charset="-78"/>
                <a:cs typeface="Andalus" panose="02020603050405020304" pitchFamily="18" charset="-78"/>
              </a:rPr>
              <a:t>:</a:t>
            </a:r>
            <a:endParaRPr lang="en-GB" sz="4000" dirty="0">
              <a:solidFill>
                <a:schemeClr val="bg2">
                  <a:lumMod val="50000"/>
                </a:schemeClr>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1599672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4957" y="1144871"/>
            <a:ext cx="6096000" cy="2862322"/>
          </a:xfrm>
          <a:prstGeom prst="rect">
            <a:avLst/>
          </a:prstGeom>
        </p:spPr>
        <p:txBody>
          <a:bodyPr>
            <a:spAutoFit/>
          </a:bodyPr>
          <a:lstStyle/>
          <a:p>
            <a:pPr marL="285750" indent="-285750">
              <a:buFont typeface="Arial" panose="020B0604020202020204" pitchFamily="34" charset="0"/>
              <a:buChar char="•"/>
            </a:pPr>
            <a:r>
              <a:rPr lang="en-GB" sz="3600" b="1" dirty="0">
                <a:solidFill>
                  <a:schemeClr val="accent3">
                    <a:lumMod val="75000"/>
                  </a:schemeClr>
                </a:solidFill>
              </a:rPr>
              <a:t>Surgical </a:t>
            </a:r>
            <a:r>
              <a:rPr lang="en-GB" sz="3600" b="1" dirty="0" err="1">
                <a:solidFill>
                  <a:schemeClr val="accent3">
                    <a:lumMod val="75000"/>
                  </a:schemeClr>
                </a:solidFill>
              </a:rPr>
              <a:t>hx</a:t>
            </a:r>
            <a:endParaRPr lang="en-GB" sz="3600" b="1" dirty="0">
              <a:solidFill>
                <a:schemeClr val="accent3">
                  <a:lumMod val="75000"/>
                </a:schemeClr>
              </a:solidFill>
            </a:endParaRPr>
          </a:p>
          <a:p>
            <a:pPr marL="285750" indent="-285750">
              <a:buFont typeface="Arial" panose="020B0604020202020204" pitchFamily="34" charset="0"/>
              <a:buChar char="•"/>
            </a:pPr>
            <a:endParaRPr lang="en-GB" sz="3600" b="1" dirty="0">
              <a:solidFill>
                <a:schemeClr val="accent3">
                  <a:lumMod val="75000"/>
                </a:schemeClr>
              </a:solidFill>
            </a:endParaRPr>
          </a:p>
          <a:p>
            <a:pPr marL="285750" indent="-285750">
              <a:buFont typeface="Arial" panose="020B0604020202020204" pitchFamily="34" charset="0"/>
              <a:buChar char="•"/>
            </a:pPr>
            <a:r>
              <a:rPr lang="en-US" sz="3600" b="1" dirty="0">
                <a:solidFill>
                  <a:schemeClr val="accent3">
                    <a:lumMod val="75000"/>
                  </a:schemeClr>
                </a:solidFill>
              </a:rPr>
              <a:t>medical </a:t>
            </a:r>
            <a:r>
              <a:rPr lang="en-US" sz="3600" b="1" dirty="0" err="1">
                <a:solidFill>
                  <a:schemeClr val="accent3">
                    <a:lumMod val="75000"/>
                  </a:schemeClr>
                </a:solidFill>
              </a:rPr>
              <a:t>hx</a:t>
            </a:r>
            <a:endParaRPr lang="en-US" sz="3600" b="1" dirty="0">
              <a:solidFill>
                <a:schemeClr val="accent3">
                  <a:lumMod val="75000"/>
                </a:schemeClr>
              </a:solidFill>
            </a:endParaRPr>
          </a:p>
          <a:p>
            <a:pPr marL="285750" indent="-285750">
              <a:buFont typeface="Arial" panose="020B0604020202020204" pitchFamily="34" charset="0"/>
              <a:buChar char="•"/>
            </a:pPr>
            <a:endParaRPr lang="en-GB" sz="3600" b="1" dirty="0">
              <a:solidFill>
                <a:schemeClr val="accent3">
                  <a:lumMod val="75000"/>
                </a:schemeClr>
              </a:solidFill>
            </a:endParaRPr>
          </a:p>
          <a:p>
            <a:pPr marL="285750" indent="-285750">
              <a:buFont typeface="Arial" panose="020B0604020202020204" pitchFamily="34" charset="0"/>
              <a:buChar char="•"/>
            </a:pPr>
            <a:r>
              <a:rPr lang="en-GB" sz="3600" b="1" dirty="0">
                <a:solidFill>
                  <a:schemeClr val="accent3">
                    <a:lumMod val="75000"/>
                  </a:schemeClr>
                </a:solidFill>
              </a:rPr>
              <a:t>Drug </a:t>
            </a:r>
            <a:r>
              <a:rPr lang="en-GB" sz="3600" b="1" dirty="0" err="1">
                <a:solidFill>
                  <a:schemeClr val="accent3">
                    <a:lumMod val="75000"/>
                  </a:schemeClr>
                </a:solidFill>
              </a:rPr>
              <a:t>hx</a:t>
            </a:r>
            <a:endParaRPr lang="en-GB" sz="3600" b="1" dirty="0">
              <a:solidFill>
                <a:schemeClr val="accent3">
                  <a:lumMod val="75000"/>
                </a:scheme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3825" y="2189408"/>
            <a:ext cx="6538175" cy="4559122"/>
          </a:xfrm>
          <a:prstGeom prst="rect">
            <a:avLst/>
          </a:prstGeom>
        </p:spPr>
      </p:pic>
    </p:spTree>
    <p:extLst>
      <p:ext uri="{BB962C8B-B14F-4D97-AF65-F5344CB8AC3E}">
        <p14:creationId xmlns:p14="http://schemas.microsoft.com/office/powerpoint/2010/main" val="3850676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7" name="Rectangle 3"/>
          <p:cNvSpPr>
            <a:spLocks noGrp="1" noChangeArrowheads="1"/>
          </p:cNvSpPr>
          <p:nvPr>
            <p:ph idx="1"/>
          </p:nvPr>
        </p:nvSpPr>
        <p:spPr>
          <a:xfrm>
            <a:off x="221944" y="1604572"/>
            <a:ext cx="11700883" cy="4926192"/>
          </a:xfrm>
        </p:spPr>
        <p:txBody>
          <a:bodyPr>
            <a:normAutofit/>
          </a:bodyPr>
          <a:lstStyle/>
          <a:p>
            <a:r>
              <a:rPr lang="en-GB" sz="3733" dirty="0">
                <a:latin typeface="Arial" panose="020B0604020202020204" pitchFamily="34" charset="0"/>
                <a:cs typeface="Arial" panose="020B0604020202020204" pitchFamily="34" charset="0"/>
              </a:rPr>
              <a:t>Achalasia:                   scleroderma:</a:t>
            </a:r>
          </a:p>
          <a:p>
            <a:pPr marL="0" indent="0">
              <a:buNone/>
            </a:pPr>
            <a:r>
              <a:rPr lang="en-GB" sz="3200" dirty="0">
                <a:latin typeface="Arial" panose="020B0604020202020204" pitchFamily="34" charset="0"/>
                <a:cs typeface="Arial" panose="020B0604020202020204" pitchFamily="34" charset="0"/>
              </a:rPr>
              <a:t>1-solid and liquid                   1-solid and liquid persistent dysphagia                              dysphagia</a:t>
            </a:r>
          </a:p>
          <a:p>
            <a:pPr marL="0" indent="0">
              <a:buNone/>
            </a:pPr>
            <a:r>
              <a:rPr lang="en-GB" sz="3200" dirty="0">
                <a:latin typeface="Arial" panose="020B0604020202020204" pitchFamily="34" charset="0"/>
                <a:cs typeface="Arial" panose="020B0604020202020204" pitchFamily="34" charset="0"/>
              </a:rPr>
              <a:t>2- regurgitation                      2- no regurgitation</a:t>
            </a:r>
          </a:p>
          <a:p>
            <a:pPr marL="0" indent="0">
              <a:buNone/>
            </a:pPr>
            <a:r>
              <a:rPr lang="en-GB" sz="3200" i="1" dirty="0">
                <a:latin typeface="Arial" panose="020B0604020202020204" pitchFamily="34" charset="0"/>
                <a:cs typeface="Arial" panose="020B0604020202020204" pitchFamily="34" charset="0"/>
              </a:rPr>
              <a:t>3- no heartburn</a:t>
            </a:r>
            <a:r>
              <a:rPr lang="en-GB" sz="3200" dirty="0">
                <a:latin typeface="Arial" panose="020B0604020202020204" pitchFamily="34" charset="0"/>
                <a:cs typeface="Arial" panose="020B0604020202020204" pitchFamily="34" charset="0"/>
              </a:rPr>
              <a:t>                      </a:t>
            </a:r>
            <a:r>
              <a:rPr lang="en-GB" sz="3200" i="1" dirty="0">
                <a:latin typeface="Arial" panose="020B0604020202020204" pitchFamily="34" charset="0"/>
                <a:cs typeface="Arial" panose="020B0604020202020204" pitchFamily="34" charset="0"/>
              </a:rPr>
              <a:t>3- chronic heartburn</a:t>
            </a:r>
          </a:p>
          <a:p>
            <a:pPr marL="0" indent="0">
              <a:buNone/>
            </a:pPr>
            <a:r>
              <a:rPr lang="en-GB" sz="2933" dirty="0">
                <a:latin typeface="Arial" panose="020B0604020202020204" pitchFamily="34" charset="0"/>
                <a:cs typeface="Arial" panose="020B0604020202020204" pitchFamily="34" charset="0"/>
              </a:rPr>
              <a:t>4- mild degree of weight loss</a:t>
            </a:r>
          </a:p>
        </p:txBody>
      </p:sp>
      <p:sp>
        <p:nvSpPr>
          <p:cNvPr id="1048618" name="Text Box 4"/>
          <p:cNvSpPr txBox="1">
            <a:spLocks noChangeArrowheads="1"/>
          </p:cNvSpPr>
          <p:nvPr/>
        </p:nvSpPr>
        <p:spPr bwMode="auto">
          <a:xfrm>
            <a:off x="1282535" y="168282"/>
            <a:ext cx="9025247" cy="748988"/>
          </a:xfrm>
          <a:prstGeom prst="rect">
            <a:avLst/>
          </a:prstGeom>
          <a:noFill/>
          <a:ln>
            <a:noFill/>
          </a:ln>
          <a:effectLst/>
        </p:spPr>
        <p:txBody>
          <a:bodyPr wrap="square">
            <a:spAutoFit/>
          </a:bodyPr>
          <a:lstStyle/>
          <a:p>
            <a:pPr algn="ctr">
              <a:spcBef>
                <a:spcPct val="50000"/>
              </a:spcBef>
            </a:pPr>
            <a:r>
              <a:rPr lang="en-GB" sz="4267" dirty="0">
                <a:latin typeface="Arial" panose="020B0604020202020204" pitchFamily="34" charset="0"/>
                <a:cs typeface="Arial" panose="020B0604020202020204" pitchFamily="34" charset="0"/>
              </a:rPr>
              <a:t>characters for some diseases</a:t>
            </a:r>
            <a:endParaRPr lang="en-US" sz="4267" dirty="0">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9" name="Content Placeholder 2"/>
          <p:cNvSpPr>
            <a:spLocks noGrp="1"/>
          </p:cNvSpPr>
          <p:nvPr>
            <p:ph idx="1"/>
          </p:nvPr>
        </p:nvSpPr>
        <p:spPr>
          <a:xfrm>
            <a:off x="0" y="1298368"/>
            <a:ext cx="12192000" cy="4684512"/>
          </a:xfrm>
        </p:spPr>
        <p:txBody>
          <a:bodyPr>
            <a:normAutofit/>
          </a:bodyPr>
          <a:lstStyle/>
          <a:p>
            <a:r>
              <a:rPr lang="en-AU" dirty="0" err="1">
                <a:latin typeface="Arial" panose="020B0604020202020204" pitchFamily="34" charset="0"/>
                <a:cs typeface="Arial" panose="020B0604020202020204" pitchFamily="34" charset="0"/>
              </a:rPr>
              <a:t>Esophageal</a:t>
            </a:r>
            <a:r>
              <a:rPr lang="en-AU" dirty="0">
                <a:latin typeface="Arial" panose="020B0604020202020204" pitchFamily="34" charset="0"/>
                <a:cs typeface="Arial" panose="020B0604020202020204" pitchFamily="34" charset="0"/>
              </a:rPr>
              <a:t> ca:                             stricture:</a:t>
            </a:r>
          </a:p>
          <a:p>
            <a:pPr marL="609585" indent="-609585">
              <a:buAutoNum type="arabicParenR"/>
            </a:pPr>
            <a:r>
              <a:rPr lang="en-AU" dirty="0">
                <a:latin typeface="Arial" panose="020B0604020202020204" pitchFamily="34" charset="0"/>
                <a:cs typeface="Arial" panose="020B0604020202020204" pitchFamily="34" charset="0"/>
              </a:rPr>
              <a:t>Old age                                      1)solid food dysphagia</a:t>
            </a:r>
          </a:p>
          <a:p>
            <a:pPr marL="609585" indent="-609585">
              <a:buAutoNum type="arabicParenR"/>
            </a:pPr>
            <a:r>
              <a:rPr lang="en-AU" dirty="0">
                <a:latin typeface="Arial" panose="020B0604020202020204" pitchFamily="34" charset="0"/>
                <a:cs typeface="Arial" panose="020B0604020202020204" pitchFamily="34" charset="0"/>
              </a:rPr>
              <a:t>Solid food persistent dysphagia 2) heartburn </a:t>
            </a:r>
          </a:p>
          <a:p>
            <a:pPr marL="609585" indent="-609585">
              <a:buAutoNum type="arabicParenR"/>
            </a:pPr>
            <a:r>
              <a:rPr lang="en-AU" dirty="0">
                <a:latin typeface="Arial" panose="020B0604020202020204" pitchFamily="34" charset="0"/>
                <a:cs typeface="Arial" panose="020B0604020202020204" pitchFamily="34" charset="0"/>
              </a:rPr>
              <a:t>Rapid progression                      3)history of NSAIDS use</a:t>
            </a:r>
          </a:p>
          <a:p>
            <a:pPr marL="609585" indent="-609585">
              <a:buAutoNum type="arabicParenR"/>
            </a:pPr>
            <a:r>
              <a:rPr lang="en-AU" dirty="0">
                <a:latin typeface="Arial" panose="020B0604020202020204" pitchFamily="34" charset="0"/>
                <a:cs typeface="Arial" panose="020B0604020202020204" pitchFamily="34" charset="0"/>
              </a:rPr>
              <a:t>Weight loss &amp; anorexia</a:t>
            </a:r>
          </a:p>
          <a:p>
            <a:pPr marL="609585" indent="-609585">
              <a:buAutoNum type="arabicParenR"/>
            </a:pPr>
            <a:r>
              <a:rPr lang="en-AU" dirty="0">
                <a:latin typeface="Arial" panose="020B0604020202020204" pitchFamily="34" charset="0"/>
                <a:cs typeface="Arial" panose="020B0604020202020204" pitchFamily="34" charset="0"/>
              </a:rPr>
              <a:t>No heartburn</a:t>
            </a:r>
          </a:p>
          <a:p>
            <a:pPr marL="609585" indent="-609585">
              <a:buAutoNum type="arabicParenR"/>
            </a:pPr>
            <a:endParaRPr lang="en-AU" dirty="0">
              <a:latin typeface="Arial" panose="020B0604020202020204" pitchFamily="34" charset="0"/>
              <a:cs typeface="Arial" panose="020B0604020202020204" pitchFamily="34" charset="0"/>
            </a:endParaRPr>
          </a:p>
        </p:txBody>
      </p:sp>
      <p:sp>
        <p:nvSpPr>
          <p:cNvPr id="1048620" name="Title 1"/>
          <p:cNvSpPr>
            <a:spLocks noGrp="1"/>
          </p:cNvSpPr>
          <p:nvPr>
            <p:ph type="title"/>
          </p:nvPr>
        </p:nvSpPr>
        <p:spPr>
          <a:xfrm>
            <a:off x="387148" y="285007"/>
            <a:ext cx="11393173" cy="939620"/>
          </a:xfrm>
        </p:spPr>
        <p:txBody>
          <a:bodyPr>
            <a:normAutofit/>
          </a:bodyPr>
          <a:lstStyle/>
          <a:p>
            <a:pPr>
              <a:spcBef>
                <a:spcPct val="50000"/>
              </a:spcBef>
            </a:pPr>
            <a:r>
              <a:rPr lang="en-GB" sz="2400" dirty="0">
                <a:latin typeface="Arial" panose="020B0604020202020204" pitchFamily="34" charset="0"/>
                <a:cs typeface="Arial" panose="020B0604020202020204" pitchFamily="34" charset="0"/>
              </a:rPr>
              <a:t>characters for some diseases</a:t>
            </a: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4775" y="797348"/>
            <a:ext cx="5148589" cy="584775"/>
          </a:xfrm>
          <a:prstGeom prst="rect">
            <a:avLst/>
          </a:prstGeom>
        </p:spPr>
        <p:txBody>
          <a:bodyPr wrap="none">
            <a:spAutoFit/>
          </a:bodyPr>
          <a:lstStyle/>
          <a:p>
            <a:r>
              <a:rPr lang="en-US" sz="3200" dirty="0">
                <a:solidFill>
                  <a:schemeClr val="tx1">
                    <a:lumMod val="95000"/>
                    <a:lumOff val="5000"/>
                  </a:schemeClr>
                </a:solidFill>
                <a:latin typeface="Arial Black" panose="020B0A04020102020204" pitchFamily="34" charset="0"/>
              </a:rPr>
              <a:t>Physical Examination:</a:t>
            </a:r>
            <a:endParaRPr lang="ar-JO" sz="3200" dirty="0">
              <a:solidFill>
                <a:schemeClr val="tx1">
                  <a:lumMod val="95000"/>
                  <a:lumOff val="5000"/>
                </a:schemeClr>
              </a:solidFill>
            </a:endParaRPr>
          </a:p>
        </p:txBody>
      </p:sp>
      <p:sp>
        <p:nvSpPr>
          <p:cNvPr id="3" name="Rectangle 2"/>
          <p:cNvSpPr/>
          <p:nvPr/>
        </p:nvSpPr>
        <p:spPr>
          <a:xfrm>
            <a:off x="1953296" y="1969777"/>
            <a:ext cx="6096000" cy="4893647"/>
          </a:xfrm>
          <a:prstGeom prst="rect">
            <a:avLst/>
          </a:prstGeom>
        </p:spPr>
        <p:txBody>
          <a:bodyPr>
            <a:spAutoFit/>
          </a:bodyPr>
          <a:lstStyle/>
          <a:p>
            <a:pPr marL="342900" indent="-342900">
              <a:lnSpc>
                <a:spcPct val="200000"/>
              </a:lnSpc>
              <a:buFont typeface="Arial" panose="020B0604020202020204" pitchFamily="34" charset="0"/>
              <a:buChar char="•"/>
            </a:pPr>
            <a:r>
              <a:rPr lang="en-US" sz="2400" b="1" dirty="0">
                <a:solidFill>
                  <a:schemeClr val="tx1">
                    <a:lumMod val="95000"/>
                    <a:lumOff val="5000"/>
                  </a:schemeClr>
                </a:solidFill>
                <a:latin typeface="Arial" panose="020B0604020202020204" pitchFamily="34" charset="0"/>
                <a:cs typeface="Arial" panose="020B0604020202020204" pitchFamily="34" charset="0"/>
              </a:rPr>
              <a:t>Genaral inspection:</a:t>
            </a:r>
          </a:p>
          <a:p>
            <a:pPr marL="342900" indent="-342900">
              <a:lnSpc>
                <a:spcPct val="200000"/>
              </a:lnSpc>
              <a:buFont typeface="Arial" panose="020B0604020202020204" pitchFamily="34" charset="0"/>
              <a:buChar char="•"/>
            </a:pPr>
            <a:r>
              <a:rPr lang="en-GB" sz="2400" b="1" dirty="0">
                <a:solidFill>
                  <a:schemeClr val="tx1">
                    <a:lumMod val="95000"/>
                    <a:lumOff val="5000"/>
                  </a:schemeClr>
                </a:solidFill>
                <a:latin typeface="Arial" panose="020B0604020202020204" pitchFamily="34" charset="0"/>
                <a:cs typeface="Arial" panose="020B0604020202020204" pitchFamily="34" charset="0"/>
              </a:rPr>
              <a:t>Cranial nerve examination</a:t>
            </a:r>
          </a:p>
          <a:p>
            <a:pPr marL="342900" indent="-342900">
              <a:lnSpc>
                <a:spcPct val="200000"/>
              </a:lnSpc>
              <a:buFont typeface="Arial" panose="020B0604020202020204" pitchFamily="34" charset="0"/>
              <a:buChar char="•"/>
            </a:pPr>
            <a:r>
              <a:rPr lang="en-GB" sz="2400" b="1" dirty="0">
                <a:solidFill>
                  <a:schemeClr val="tx1">
                    <a:lumMod val="95000"/>
                    <a:lumOff val="5000"/>
                  </a:schemeClr>
                </a:solidFill>
                <a:latin typeface="Arial" panose="020B0604020202020204" pitchFamily="34" charset="0"/>
                <a:cs typeface="Arial" panose="020B0604020202020204" pitchFamily="34" charset="0"/>
              </a:rPr>
              <a:t>Neurological examination</a:t>
            </a:r>
          </a:p>
          <a:p>
            <a:pPr marL="342900" indent="-342900">
              <a:lnSpc>
                <a:spcPct val="200000"/>
              </a:lnSpc>
              <a:buFont typeface="Arial" panose="020B0604020202020204" pitchFamily="34" charset="0"/>
              <a:buChar char="•"/>
            </a:pPr>
            <a:r>
              <a:rPr lang="en-GB" sz="2400" b="1" dirty="0">
                <a:solidFill>
                  <a:schemeClr val="tx1">
                    <a:lumMod val="95000"/>
                    <a:lumOff val="5000"/>
                  </a:schemeClr>
                </a:solidFill>
                <a:latin typeface="Arial" panose="020B0604020202020204" pitchFamily="34" charset="0"/>
                <a:cs typeface="Arial" panose="020B0604020202020204" pitchFamily="34" charset="0"/>
              </a:rPr>
              <a:t>Oral cavity examination</a:t>
            </a:r>
          </a:p>
          <a:p>
            <a:pPr marL="342900" indent="-342900">
              <a:lnSpc>
                <a:spcPct val="200000"/>
              </a:lnSpc>
              <a:buFont typeface="Arial" panose="020B0604020202020204" pitchFamily="34" charset="0"/>
              <a:buChar char="•"/>
            </a:pPr>
            <a:r>
              <a:rPr lang="en-US" sz="2400" b="1" dirty="0">
                <a:solidFill>
                  <a:schemeClr val="tx1">
                    <a:lumMod val="95000"/>
                    <a:lumOff val="5000"/>
                  </a:schemeClr>
                </a:solidFill>
                <a:latin typeface="Arial" panose="020B0604020202020204" pitchFamily="34" charset="0"/>
                <a:cs typeface="Arial" panose="020B0604020202020204" pitchFamily="34" charset="0"/>
              </a:rPr>
              <a:t>direct observation of the act of swallowing  </a:t>
            </a:r>
          </a:p>
          <a:p>
            <a:endParaRPr lang="en-AU" sz="2400" b="1" dirty="0">
              <a:solidFill>
                <a:schemeClr val="tx1">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2441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4253" y="702661"/>
            <a:ext cx="7469747" cy="523220"/>
          </a:xfrm>
          <a:prstGeom prst="rect">
            <a:avLst/>
          </a:prstGeom>
          <a:noFill/>
        </p:spPr>
        <p:txBody>
          <a:bodyPr wrap="square" rtlCol="1">
            <a:spAutoFit/>
          </a:bodyPr>
          <a:lstStyle/>
          <a:p>
            <a:r>
              <a:rPr lang="en-US" sz="2800" dirty="0">
                <a:latin typeface="Bernard MT Condensed" panose="02050806060905020404" pitchFamily="18" charset="0"/>
              </a:rPr>
              <a:t>Anatomy:</a:t>
            </a:r>
            <a:endParaRPr lang="ar-JO" sz="2800" dirty="0">
              <a:latin typeface="Bernard MT Condensed" panose="02050806060905020404" pitchFamily="18" charset="0"/>
            </a:endParaRPr>
          </a:p>
        </p:txBody>
      </p:sp>
      <p:sp>
        <p:nvSpPr>
          <p:cNvPr id="3" name="TextBox 2"/>
          <p:cNvSpPr txBox="1"/>
          <p:nvPr/>
        </p:nvSpPr>
        <p:spPr>
          <a:xfrm>
            <a:off x="837126" y="1365161"/>
            <a:ext cx="7714446" cy="646331"/>
          </a:xfrm>
          <a:prstGeom prst="rect">
            <a:avLst/>
          </a:prstGeom>
          <a:noFill/>
        </p:spPr>
        <p:txBody>
          <a:bodyPr wrap="square" rtlCol="1">
            <a:spAutoFit/>
          </a:bodyPr>
          <a:lstStyle/>
          <a:p>
            <a:r>
              <a:rPr lang="en-US" dirty="0">
                <a:latin typeface="Arial" panose="020B0604020202020204" pitchFamily="34" charset="0"/>
                <a:cs typeface="Arial" panose="020B0604020202020204" pitchFamily="34" charset="0"/>
              </a:rPr>
              <a:t>Three normal areas of esophageal narrowing are evident</a:t>
            </a:r>
          </a:p>
          <a:p>
            <a:r>
              <a:rPr lang="en-US" dirty="0">
                <a:latin typeface="Arial" panose="020B0604020202020204" pitchFamily="34" charset="0"/>
                <a:cs typeface="Arial" panose="020B0604020202020204" pitchFamily="34" charset="0"/>
              </a:rPr>
              <a:t>on the barium esophagogram or during esophagoscopy:</a:t>
            </a:r>
            <a:endParaRPr lang="ar-JO" dirty="0">
              <a:latin typeface="Arial" panose="020B0604020202020204" pitchFamily="34" charset="0"/>
              <a:cs typeface="Arial" panose="020B0604020202020204" pitchFamily="34" charset="0"/>
            </a:endParaRPr>
          </a:p>
        </p:txBody>
      </p:sp>
      <p:sp>
        <p:nvSpPr>
          <p:cNvPr id="5" name="TextBox 4"/>
          <p:cNvSpPr txBox="1"/>
          <p:nvPr/>
        </p:nvSpPr>
        <p:spPr>
          <a:xfrm>
            <a:off x="648238" y="2334810"/>
            <a:ext cx="7753080" cy="3416320"/>
          </a:xfrm>
          <a:prstGeom prst="rect">
            <a:avLst/>
          </a:prstGeom>
          <a:noFill/>
        </p:spPr>
        <p:txBody>
          <a:bodyPr wrap="square" rtlCol="1">
            <a:spAutoFit/>
          </a:bodyPr>
          <a:lstStyle/>
          <a:p>
            <a:pPr marL="285750" indent="-285750">
              <a:lnSpc>
                <a:spcPct val="150000"/>
              </a:lnSpc>
              <a:buFont typeface="Wingdings" panose="05000000000000000000" pitchFamily="2" charset="2"/>
              <a:buChar char="v"/>
            </a:pPr>
            <a:r>
              <a:rPr lang="en-US" dirty="0">
                <a:latin typeface="Arial" panose="020B0604020202020204" pitchFamily="34" charset="0"/>
                <a:cs typeface="Arial" panose="020B0604020202020204" pitchFamily="34" charset="0"/>
              </a:rPr>
              <a:t>The uppermost narrowing is located at the entrance into the esophagus and is caused by the cricopharyngeal muscle</a:t>
            </a:r>
          </a:p>
          <a:p>
            <a:pPr marL="285750" indent="-285750">
              <a:lnSpc>
                <a:spcPct val="150000"/>
              </a:lnSpc>
              <a:buFont typeface="Wingdings" panose="05000000000000000000" pitchFamily="2" charset="2"/>
              <a:buChar char="v"/>
            </a:pPr>
            <a:r>
              <a:rPr lang="en-US" dirty="0">
                <a:latin typeface="Arial" panose="020B0604020202020204" pitchFamily="34" charset="0"/>
                <a:cs typeface="Arial" panose="020B0604020202020204" pitchFamily="34" charset="0"/>
              </a:rPr>
              <a:t> The by the middle narrowing is due to an indentation of the anterior and left lateral esophageal wall caused  crossing of the left main stem bronchus and aortic arch. </a:t>
            </a:r>
          </a:p>
          <a:p>
            <a:pPr marL="285750" indent="-285750">
              <a:lnSpc>
                <a:spcPct val="150000"/>
              </a:lnSpc>
              <a:buFont typeface="Wingdings" panose="05000000000000000000" pitchFamily="2" charset="2"/>
              <a:buChar char="v"/>
            </a:pPr>
            <a:r>
              <a:rPr lang="en-US" dirty="0">
                <a:latin typeface="Arial" panose="020B0604020202020204" pitchFamily="34" charset="0"/>
                <a:cs typeface="Arial" panose="020B0604020202020204" pitchFamily="34" charset="0"/>
              </a:rPr>
              <a:t>The lowermost narrowing is at the hiatus of</a:t>
            </a:r>
          </a:p>
          <a:p>
            <a:pPr>
              <a:lnSpc>
                <a:spcPct val="150000"/>
              </a:lnSpc>
            </a:pPr>
            <a:r>
              <a:rPr lang="en-US" dirty="0">
                <a:latin typeface="Arial" panose="020B0604020202020204" pitchFamily="34" charset="0"/>
                <a:cs typeface="Arial" panose="020B0604020202020204" pitchFamily="34" charset="0"/>
              </a:rPr>
              <a:t>the diaphragm and is caused by the gastroesophageal sphincter</a:t>
            </a:r>
          </a:p>
          <a:p>
            <a:pPr>
              <a:lnSpc>
                <a:spcPct val="150000"/>
              </a:lnSpc>
            </a:pPr>
            <a:r>
              <a:rPr lang="en-US" dirty="0">
                <a:latin typeface="Arial" panose="020B0604020202020204" pitchFamily="34" charset="0"/>
                <a:cs typeface="Arial" panose="020B0604020202020204" pitchFamily="34" charset="0"/>
              </a:rPr>
              <a:t>mechanism</a:t>
            </a:r>
            <a:endParaRPr lang="ar-JO"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8813546" y="964271"/>
            <a:ext cx="3258358" cy="5047031"/>
          </a:xfrm>
          <a:prstGeom prst="rect">
            <a:avLst/>
          </a:prstGeom>
        </p:spPr>
      </p:pic>
    </p:spTree>
    <p:extLst>
      <p:ext uri="{BB962C8B-B14F-4D97-AF65-F5344CB8AC3E}">
        <p14:creationId xmlns:p14="http://schemas.microsoft.com/office/powerpoint/2010/main" val="2936455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1454" y="1801693"/>
            <a:ext cx="6096000" cy="461665"/>
          </a:xfrm>
          <a:prstGeom prst="rect">
            <a:avLst/>
          </a:prstGeom>
        </p:spPr>
        <p:txBody>
          <a:bodyPr>
            <a:spAutoFit/>
          </a:bodyPr>
          <a:lstStyle/>
          <a:p>
            <a:r>
              <a:rPr lang="en-US" sz="2400" b="1" dirty="0">
                <a:solidFill>
                  <a:schemeClr val="tx1">
                    <a:lumMod val="95000"/>
                    <a:lumOff val="5000"/>
                  </a:schemeClr>
                </a:solidFill>
                <a:latin typeface="Arial" panose="020B0604020202020204" pitchFamily="34" charset="0"/>
                <a:cs typeface="Arial" panose="020B0604020202020204" pitchFamily="34" charset="0"/>
              </a:rPr>
              <a:t>Neck examination:</a:t>
            </a:r>
            <a:endParaRPr lang="en-AU" sz="24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3" name="Rectangle 2"/>
          <p:cNvSpPr/>
          <p:nvPr/>
        </p:nvSpPr>
        <p:spPr>
          <a:xfrm>
            <a:off x="1671454" y="681438"/>
            <a:ext cx="5148589" cy="584775"/>
          </a:xfrm>
          <a:prstGeom prst="rect">
            <a:avLst/>
          </a:prstGeom>
        </p:spPr>
        <p:txBody>
          <a:bodyPr wrap="none">
            <a:spAutoFit/>
          </a:bodyPr>
          <a:lstStyle/>
          <a:p>
            <a:r>
              <a:rPr lang="en-US" sz="3200" dirty="0">
                <a:solidFill>
                  <a:schemeClr val="tx1">
                    <a:lumMod val="95000"/>
                    <a:lumOff val="5000"/>
                  </a:schemeClr>
                </a:solidFill>
                <a:latin typeface="Arial Black" panose="020B0A04020102020204" pitchFamily="34" charset="0"/>
              </a:rPr>
              <a:t>Physical Examination:</a:t>
            </a:r>
            <a:endParaRPr lang="ar-JO" sz="3200" dirty="0">
              <a:solidFill>
                <a:schemeClr val="tx1">
                  <a:lumMod val="95000"/>
                  <a:lumOff val="5000"/>
                </a:schemeClr>
              </a:solidFill>
            </a:endParaRPr>
          </a:p>
        </p:txBody>
      </p:sp>
      <p:sp>
        <p:nvSpPr>
          <p:cNvPr id="5" name="TextBox 4"/>
          <p:cNvSpPr txBox="1"/>
          <p:nvPr/>
        </p:nvSpPr>
        <p:spPr>
          <a:xfrm>
            <a:off x="1671454" y="2730321"/>
            <a:ext cx="7421031" cy="2191947"/>
          </a:xfrm>
          <a:prstGeom prst="rect">
            <a:avLst/>
          </a:prstGeom>
          <a:noFill/>
        </p:spPr>
        <p:txBody>
          <a:bodyPr wrap="square" rtlCol="1">
            <a:spAutoFit/>
          </a:bodyPr>
          <a:lstStyle/>
          <a:p>
            <a:pPr marL="514350" indent="-514350">
              <a:lnSpc>
                <a:spcPct val="200000"/>
              </a:lnSpc>
              <a:buFont typeface="+mj-lt"/>
              <a:buAutoNum type="romanUcPeriod"/>
            </a:pPr>
            <a:r>
              <a:rPr lang="en-US" sz="2400" dirty="0"/>
              <a:t>Lymph node enlargement </a:t>
            </a:r>
          </a:p>
          <a:p>
            <a:pPr marL="514350" indent="-514350">
              <a:lnSpc>
                <a:spcPct val="200000"/>
              </a:lnSpc>
              <a:buFont typeface="+mj-lt"/>
              <a:buAutoNum type="romanUcPeriod"/>
            </a:pPr>
            <a:r>
              <a:rPr lang="en-US" sz="2400" dirty="0"/>
              <a:t>Neck mases </a:t>
            </a:r>
          </a:p>
          <a:p>
            <a:pPr marL="514350" indent="-514350">
              <a:lnSpc>
                <a:spcPct val="200000"/>
              </a:lnSpc>
              <a:buFont typeface="+mj-lt"/>
              <a:buAutoNum type="romanUcPeriod"/>
            </a:pPr>
            <a:r>
              <a:rPr lang="en-US" sz="2400" dirty="0"/>
              <a:t>Thyroid enlargement </a:t>
            </a:r>
          </a:p>
        </p:txBody>
      </p:sp>
    </p:spTree>
    <p:extLst>
      <p:ext uri="{BB962C8B-B14F-4D97-AF65-F5344CB8AC3E}">
        <p14:creationId xmlns:p14="http://schemas.microsoft.com/office/powerpoint/2010/main" val="1379531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4605" y="604165"/>
            <a:ext cx="4522392" cy="830997"/>
          </a:xfrm>
          <a:prstGeom prst="rect">
            <a:avLst/>
          </a:prstGeom>
        </p:spPr>
        <p:txBody>
          <a:bodyPr wrap="none">
            <a:spAutoFit/>
          </a:bodyPr>
          <a:lstStyle/>
          <a:p>
            <a:r>
              <a:rPr lang="en-GB" sz="4800" b="1" dirty="0">
                <a:solidFill>
                  <a:schemeClr val="tx1">
                    <a:lumMod val="95000"/>
                    <a:lumOff val="5000"/>
                  </a:schemeClr>
                </a:solidFill>
                <a:latin typeface="Andalus" panose="02020603050405020304" pitchFamily="18" charset="-78"/>
                <a:cs typeface="Andalus" panose="02020603050405020304" pitchFamily="18" charset="-78"/>
              </a:rPr>
              <a:t>INVESTIGATION:</a:t>
            </a:r>
            <a:endParaRPr lang="en-US" sz="4800" b="1" dirty="0">
              <a:solidFill>
                <a:schemeClr val="tx1">
                  <a:lumMod val="95000"/>
                  <a:lumOff val="5000"/>
                </a:schemeClr>
              </a:solidFill>
              <a:latin typeface="Andalus" panose="02020603050405020304" pitchFamily="18" charset="-78"/>
              <a:cs typeface="Andalus" panose="02020603050405020304" pitchFamily="18" charset="-78"/>
            </a:endParaRPr>
          </a:p>
        </p:txBody>
      </p:sp>
      <p:sp>
        <p:nvSpPr>
          <p:cNvPr id="3" name="TextBox 2"/>
          <p:cNvSpPr txBox="1"/>
          <p:nvPr/>
        </p:nvSpPr>
        <p:spPr>
          <a:xfrm>
            <a:off x="1918952" y="1777285"/>
            <a:ext cx="6941713" cy="3970318"/>
          </a:xfrm>
          <a:prstGeom prst="rect">
            <a:avLst/>
          </a:prstGeom>
          <a:noFill/>
        </p:spPr>
        <p:txBody>
          <a:bodyPr wrap="square" rtlCol="1">
            <a:spAutoFit/>
          </a:bodyPr>
          <a:lstStyle/>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Blood test to exclude anemia ? Cause or effect </a:t>
            </a: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ESR or CRP raised in malignancy or chronic inflammatory process .</a:t>
            </a:r>
          </a:p>
          <a:p>
            <a:pPr marL="285750" indent="-28575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LFT , KFT along with Serum calcium when nutrition is impaired or metastasis is suspected </a:t>
            </a:r>
          </a:p>
          <a:p>
            <a:pPr marL="285750" indent="-28575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Thyroid function tests if suspected is caused by goiter or malignancy of thyroid. </a:t>
            </a:r>
            <a:endParaRPr lang="ar-JO"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6205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D4D6CE2-C4FB-4B4D-991A-84C9705CD7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7888099" y="978408"/>
            <a:ext cx="3721608" cy="1106424"/>
          </a:xfrm>
          <a:prstGeom prst="rect">
            <a:avLst/>
          </a:prstGeom>
          <a:ln>
            <a:noFill/>
          </a:ln>
        </p:spPr>
        <p:txBody>
          <a:bodyPr vert="horz" lIns="91440" tIns="45720" rIns="91440" bIns="45720" rtlCol="0" anchor="b">
            <a:normAutofit/>
          </a:bodyPr>
          <a:lstStyle/>
          <a:p>
            <a:pPr marL="457200" indent="-457200">
              <a:lnSpc>
                <a:spcPct val="90000"/>
              </a:lnSpc>
              <a:spcBef>
                <a:spcPct val="0"/>
              </a:spcBef>
              <a:spcAft>
                <a:spcPts val="600"/>
              </a:spcAft>
            </a:pPr>
            <a:r>
              <a:rPr lang="en-US" sz="2800" b="1" kern="1200">
                <a:solidFill>
                  <a:schemeClr val="tx1"/>
                </a:solidFill>
                <a:latin typeface="+mj-lt"/>
                <a:ea typeface="+mj-ea"/>
                <a:cs typeface="+mj-cs"/>
              </a:rPr>
              <a:t>Radiographic studies</a:t>
            </a:r>
            <a:r>
              <a:rPr lang="en-US" sz="2800" kern="1200">
                <a:solidFill>
                  <a:schemeClr val="tx1"/>
                </a:solidFill>
                <a:latin typeface="+mj-lt"/>
                <a:ea typeface="+mj-ea"/>
                <a:cs typeface="+mj-cs"/>
              </a:rPr>
              <a:t>:</a:t>
            </a:r>
          </a:p>
        </p:txBody>
      </p:sp>
      <p:pic>
        <p:nvPicPr>
          <p:cNvPr id="5" name="Picture 4">
            <a:extLst>
              <a:ext uri="{FF2B5EF4-FFF2-40B4-BE49-F238E27FC236}">
                <a16:creationId xmlns:a16="http://schemas.microsoft.com/office/drawing/2014/main" id="{6EA16CA4-3F0F-44DE-B098-782ED0C86B4F}"/>
              </a:ext>
            </a:extLst>
          </p:cNvPr>
          <p:cNvPicPr>
            <a:picLocks noChangeAspect="1"/>
          </p:cNvPicPr>
          <p:nvPr/>
        </p:nvPicPr>
        <p:blipFill rotWithShape="1">
          <a:blip r:embed="rId2" cstate="print"/>
          <a:srcRect r="11284" b="-1"/>
          <a:stretch/>
        </p:blipFill>
        <p:spPr>
          <a:xfrm>
            <a:off x="400847" y="630936"/>
            <a:ext cx="3785616" cy="5495544"/>
          </a:xfrm>
          <a:prstGeom prst="rect">
            <a:avLst/>
          </a:prstGeom>
        </p:spPr>
      </p:pic>
      <p:pic>
        <p:nvPicPr>
          <p:cNvPr id="7" name="Picture 6" descr="A close-up of a fetus&#10;&#10;Description automatically generated with low confidence">
            <a:extLst>
              <a:ext uri="{FF2B5EF4-FFF2-40B4-BE49-F238E27FC236}">
                <a16:creationId xmlns:a16="http://schemas.microsoft.com/office/drawing/2014/main" id="{6F7746B9-E15E-40CA-925C-3B0E6CD1CA5C}"/>
              </a:ext>
            </a:extLst>
          </p:cNvPr>
          <p:cNvPicPr>
            <a:picLocks noChangeAspect="1"/>
          </p:cNvPicPr>
          <p:nvPr/>
        </p:nvPicPr>
        <p:blipFill rotWithShape="1">
          <a:blip r:embed="rId3"/>
          <a:srcRect r="3424" b="3"/>
          <a:stretch/>
        </p:blipFill>
        <p:spPr>
          <a:xfrm>
            <a:off x="4361688" y="630936"/>
            <a:ext cx="2651760" cy="2679192"/>
          </a:xfrm>
          <a:prstGeom prst="rect">
            <a:avLst/>
          </a:prstGeom>
        </p:spPr>
      </p:pic>
      <p:pic>
        <p:nvPicPr>
          <p:cNvPr id="4" name="Picture 3">
            <a:extLst>
              <a:ext uri="{FF2B5EF4-FFF2-40B4-BE49-F238E27FC236}">
                <a16:creationId xmlns:a16="http://schemas.microsoft.com/office/drawing/2014/main" id="{7A32A593-0F60-42CE-BD1B-6CEED834808E}"/>
              </a:ext>
            </a:extLst>
          </p:cNvPr>
          <p:cNvPicPr>
            <a:picLocks noChangeAspect="1"/>
          </p:cNvPicPr>
          <p:nvPr/>
        </p:nvPicPr>
        <p:blipFill rotWithShape="1">
          <a:blip r:embed="rId4" cstate="print"/>
          <a:srcRect t="18520" r="2" b="233"/>
          <a:stretch/>
        </p:blipFill>
        <p:spPr>
          <a:xfrm>
            <a:off x="4361688" y="3447288"/>
            <a:ext cx="2651760" cy="2679192"/>
          </a:xfrm>
          <a:prstGeom prst="rect">
            <a:avLst/>
          </a:prstGeom>
        </p:spPr>
      </p:pic>
      <p:cxnSp>
        <p:nvCxnSpPr>
          <p:cNvPr id="14" name="Straight Connector 13">
            <a:extLst>
              <a:ext uri="{FF2B5EF4-FFF2-40B4-BE49-F238E27FC236}">
                <a16:creationId xmlns:a16="http://schemas.microsoft.com/office/drawing/2014/main" id="{11A9DAB5-E11B-41CA-85F3-20711F7902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51084"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888099" y="2368296"/>
            <a:ext cx="3721608" cy="3502152"/>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1700"/>
              <a:t>Plain  X-ray</a:t>
            </a:r>
          </a:p>
          <a:p>
            <a:pPr marL="342900" indent="-228600">
              <a:lnSpc>
                <a:spcPct val="90000"/>
              </a:lnSpc>
              <a:spcAft>
                <a:spcPts val="600"/>
              </a:spcAft>
              <a:buFont typeface="Arial" panose="020B0604020202020204" pitchFamily="34" charset="0"/>
              <a:buChar char="•"/>
            </a:pPr>
            <a:r>
              <a:rPr lang="en-US" sz="1700"/>
              <a:t>Barium esophagus</a:t>
            </a:r>
          </a:p>
          <a:p>
            <a:pPr marL="342900" indent="-228600">
              <a:lnSpc>
                <a:spcPct val="90000"/>
              </a:lnSpc>
              <a:spcAft>
                <a:spcPts val="600"/>
              </a:spcAft>
              <a:buFont typeface="Arial" panose="020B0604020202020204" pitchFamily="34" charset="0"/>
              <a:buChar char="•"/>
            </a:pPr>
            <a:r>
              <a:rPr lang="en-US" sz="1700"/>
              <a:t>Modified barium swallow(gold standard)</a:t>
            </a:r>
          </a:p>
          <a:p>
            <a:pPr marL="342900" indent="-228600">
              <a:lnSpc>
                <a:spcPct val="90000"/>
              </a:lnSpc>
              <a:spcAft>
                <a:spcPts val="600"/>
              </a:spcAft>
              <a:buFont typeface="Arial" panose="020B0604020202020204" pitchFamily="34" charset="0"/>
              <a:buChar char="•"/>
            </a:pPr>
            <a:r>
              <a:rPr lang="en-US" sz="1700"/>
              <a:t>MRI</a:t>
            </a:r>
          </a:p>
          <a:p>
            <a:pPr marL="342900" indent="-228600">
              <a:lnSpc>
                <a:spcPct val="90000"/>
              </a:lnSpc>
              <a:spcAft>
                <a:spcPts val="600"/>
              </a:spcAft>
              <a:buFont typeface="Arial" panose="020B0604020202020204" pitchFamily="34" charset="0"/>
              <a:buChar char="•"/>
            </a:pPr>
            <a:r>
              <a:rPr lang="en-US" sz="1700"/>
              <a:t>CT</a:t>
            </a:r>
          </a:p>
          <a:p>
            <a:pPr marL="285750" indent="-228600">
              <a:lnSpc>
                <a:spcPct val="90000"/>
              </a:lnSpc>
              <a:spcAft>
                <a:spcPts val="600"/>
              </a:spcAft>
              <a:buFont typeface="Arial" panose="020B0604020202020204" pitchFamily="34" charset="0"/>
              <a:buChar char="•"/>
            </a:pPr>
            <a:endParaRPr lang="en-US" sz="1700"/>
          </a:p>
          <a:p>
            <a:pPr marL="285750" indent="-228600">
              <a:lnSpc>
                <a:spcPct val="90000"/>
              </a:lnSpc>
              <a:spcAft>
                <a:spcPts val="600"/>
              </a:spcAft>
              <a:buFont typeface="Arial" panose="020B0604020202020204" pitchFamily="34" charset="0"/>
              <a:buChar char="•"/>
            </a:pPr>
            <a:endParaRPr lang="en-US" sz="1700"/>
          </a:p>
        </p:txBody>
      </p:sp>
    </p:spTree>
    <p:extLst>
      <p:ext uri="{BB962C8B-B14F-4D97-AF65-F5344CB8AC3E}">
        <p14:creationId xmlns:p14="http://schemas.microsoft.com/office/powerpoint/2010/main" val="308683955"/>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695" y="128789"/>
            <a:ext cx="8596549" cy="6729211"/>
          </a:xfrm>
          <a:prstGeom prst="rect">
            <a:avLst/>
          </a:prstGeom>
        </p:spPr>
      </p:pic>
    </p:spTree>
    <p:extLst>
      <p:ext uri="{BB962C8B-B14F-4D97-AF65-F5344CB8AC3E}">
        <p14:creationId xmlns:p14="http://schemas.microsoft.com/office/powerpoint/2010/main" val="238160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4406" y="619374"/>
            <a:ext cx="6053071" cy="707886"/>
          </a:xfrm>
          <a:prstGeom prst="rect">
            <a:avLst/>
          </a:prstGeom>
          <a:noFill/>
        </p:spPr>
        <p:txBody>
          <a:bodyPr wrap="square" rtlCol="1">
            <a:spAutoFit/>
          </a:bodyPr>
          <a:lstStyle/>
          <a:p>
            <a:r>
              <a:rPr lang="en-US" sz="4000" b="1" dirty="0"/>
              <a:t>Endoscopy:</a:t>
            </a:r>
            <a:endParaRPr lang="ar-JO" sz="4000" b="1" dirty="0"/>
          </a:p>
        </p:txBody>
      </p:sp>
      <p:sp>
        <p:nvSpPr>
          <p:cNvPr id="3" name="TextBox 2"/>
          <p:cNvSpPr txBox="1"/>
          <p:nvPr/>
        </p:nvSpPr>
        <p:spPr>
          <a:xfrm>
            <a:off x="2099256" y="1493949"/>
            <a:ext cx="4494727" cy="1301959"/>
          </a:xfrm>
          <a:prstGeom prst="rect">
            <a:avLst/>
          </a:prstGeom>
          <a:noFill/>
        </p:spPr>
        <p:txBody>
          <a:bodyPr wrap="square" rtlCol="1">
            <a:spAutoFit/>
          </a:bodyPr>
          <a:lstStyle/>
          <a:p>
            <a:pPr marL="285750" indent="-285750">
              <a:lnSpc>
                <a:spcPct val="150000"/>
              </a:lnSpc>
              <a:buFont typeface="Arial" panose="020B0604020202020204" pitchFamily="34" charset="0"/>
              <a:buChar char="•"/>
            </a:pPr>
            <a:r>
              <a:rPr lang="en-US" sz="2800" dirty="0"/>
              <a:t>Rigid</a:t>
            </a:r>
          </a:p>
          <a:p>
            <a:pPr marL="285750" indent="-285750">
              <a:lnSpc>
                <a:spcPct val="150000"/>
              </a:lnSpc>
              <a:buFont typeface="Arial" panose="020B0604020202020204" pitchFamily="34" charset="0"/>
              <a:buChar char="•"/>
            </a:pPr>
            <a:r>
              <a:rPr lang="en-US" sz="2800" dirty="0"/>
              <a:t>flexible</a:t>
            </a:r>
            <a:endParaRPr lang="ar-JO" sz="2800" dirty="0"/>
          </a:p>
        </p:txBody>
      </p:sp>
      <p:sp>
        <p:nvSpPr>
          <p:cNvPr id="4" name="TextBox 3"/>
          <p:cNvSpPr txBox="1"/>
          <p:nvPr/>
        </p:nvSpPr>
        <p:spPr>
          <a:xfrm>
            <a:off x="2292439" y="2976665"/>
            <a:ext cx="5215944" cy="3277820"/>
          </a:xfrm>
          <a:prstGeom prst="rect">
            <a:avLst/>
          </a:prstGeom>
          <a:noFill/>
        </p:spPr>
        <p:txBody>
          <a:bodyPr wrap="square" rtlCol="1">
            <a:spAutoFit/>
          </a:bodyPr>
          <a:lstStyle/>
          <a:p>
            <a:pPr marL="342900" indent="-342900">
              <a:lnSpc>
                <a:spcPct val="150000"/>
              </a:lnSpc>
              <a:buFont typeface="+mj-lt"/>
              <a:buAutoNum type="arabicPeriod"/>
            </a:pPr>
            <a:r>
              <a:rPr lang="en-US" sz="2400" dirty="0"/>
              <a:t>Diagnostic:</a:t>
            </a:r>
          </a:p>
          <a:p>
            <a:pPr marL="285750" indent="-285750">
              <a:lnSpc>
                <a:spcPct val="150000"/>
              </a:lnSpc>
              <a:buFont typeface="Wingdings" panose="05000000000000000000" pitchFamily="2" charset="2"/>
              <a:buChar char="§"/>
            </a:pPr>
            <a:r>
              <a:rPr lang="en-US" dirty="0"/>
              <a:t>Visual</a:t>
            </a:r>
          </a:p>
          <a:p>
            <a:pPr marL="285750" indent="-285750">
              <a:lnSpc>
                <a:spcPct val="150000"/>
              </a:lnSpc>
              <a:buFont typeface="Wingdings" panose="05000000000000000000" pitchFamily="2" charset="2"/>
              <a:buChar char="§"/>
            </a:pPr>
            <a:r>
              <a:rPr lang="en-US" dirty="0"/>
              <a:t>Biopsy</a:t>
            </a:r>
          </a:p>
          <a:p>
            <a:pPr marL="342900" indent="-342900">
              <a:lnSpc>
                <a:spcPct val="150000"/>
              </a:lnSpc>
              <a:buFont typeface="+mj-lt"/>
              <a:buAutoNum type="arabicPeriod" startAt="2"/>
            </a:pPr>
            <a:r>
              <a:rPr lang="en-US" sz="2400" dirty="0"/>
              <a:t>Therapeutic:</a:t>
            </a:r>
          </a:p>
          <a:p>
            <a:pPr marL="285750" indent="-285750">
              <a:lnSpc>
                <a:spcPct val="150000"/>
              </a:lnSpc>
              <a:buFont typeface="Arial" panose="020B0604020202020204" pitchFamily="34" charset="0"/>
              <a:buChar char="•"/>
            </a:pPr>
            <a:r>
              <a:rPr lang="en-US" dirty="0"/>
              <a:t>Foreign body dis-impaction.</a:t>
            </a:r>
          </a:p>
          <a:p>
            <a:pPr marL="285750" indent="-285750">
              <a:lnSpc>
                <a:spcPct val="150000"/>
              </a:lnSpc>
              <a:buFont typeface="Arial" panose="020B0604020202020204" pitchFamily="34" charset="0"/>
              <a:buChar char="•"/>
            </a:pPr>
            <a:r>
              <a:rPr lang="en-US" dirty="0"/>
              <a:t>Stenting</a:t>
            </a:r>
          </a:p>
          <a:p>
            <a:pPr marL="285750" indent="-285750">
              <a:lnSpc>
                <a:spcPct val="150000"/>
              </a:lnSpc>
              <a:buFont typeface="Arial" panose="020B0604020202020204" pitchFamily="34" charset="0"/>
              <a:buChar char="•"/>
            </a:pPr>
            <a:r>
              <a:rPr lang="en-US" dirty="0"/>
              <a:t>dilatation</a:t>
            </a:r>
            <a:endParaRPr lang="ar-JO"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532" y="193183"/>
            <a:ext cx="5189852" cy="6375042"/>
          </a:xfrm>
          <a:prstGeom prst="rect">
            <a:avLst/>
          </a:prstGeom>
        </p:spPr>
      </p:pic>
    </p:spTree>
    <p:extLst>
      <p:ext uri="{BB962C8B-B14F-4D97-AF65-F5344CB8AC3E}">
        <p14:creationId xmlns:p14="http://schemas.microsoft.com/office/powerpoint/2010/main" val="12155481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4253" y="695459"/>
            <a:ext cx="3863662" cy="646331"/>
          </a:xfrm>
          <a:prstGeom prst="rect">
            <a:avLst/>
          </a:prstGeom>
          <a:noFill/>
        </p:spPr>
        <p:txBody>
          <a:bodyPr wrap="square" rtlCol="1">
            <a:spAutoFit/>
          </a:bodyPr>
          <a:lstStyle/>
          <a:p>
            <a:pPr marL="571500" indent="-571500">
              <a:buFont typeface="Wingdings" panose="05000000000000000000" pitchFamily="2" charset="2"/>
              <a:buChar char="q"/>
            </a:pPr>
            <a:r>
              <a:rPr lang="en-US" sz="3600" b="1" dirty="0"/>
              <a:t>Manometry:</a:t>
            </a:r>
            <a:endParaRPr lang="ar-JO" sz="3600" b="1" dirty="0"/>
          </a:p>
        </p:txBody>
      </p:sp>
      <p:sp>
        <p:nvSpPr>
          <p:cNvPr id="3" name="TextBox 2"/>
          <p:cNvSpPr txBox="1"/>
          <p:nvPr/>
        </p:nvSpPr>
        <p:spPr>
          <a:xfrm>
            <a:off x="1854558" y="1764406"/>
            <a:ext cx="4919730" cy="4770537"/>
          </a:xfrm>
          <a:prstGeom prst="rect">
            <a:avLst/>
          </a:prstGeom>
          <a:noFill/>
        </p:spPr>
        <p:txBody>
          <a:bodyPr wrap="square" rtlCol="1">
            <a:spAutoFit/>
          </a:bodyPr>
          <a:lstStyle/>
          <a:p>
            <a:pPr marL="285750" indent="-285750">
              <a:buFont typeface="Wingdings" panose="05000000000000000000" pitchFamily="2" charset="2"/>
              <a:buChar char="v"/>
            </a:pPr>
            <a:r>
              <a:rPr lang="en-US" sz="2800" dirty="0"/>
              <a:t>Indications:</a:t>
            </a:r>
          </a:p>
          <a:p>
            <a:pPr marL="285750" indent="-285750">
              <a:lnSpc>
                <a:spcPct val="20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Achalasia of the cardia</a:t>
            </a:r>
          </a:p>
          <a:p>
            <a:pPr marL="285750" indent="-285750">
              <a:lnSpc>
                <a:spcPct val="20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diffuse esophageal spasm</a:t>
            </a:r>
          </a:p>
          <a:p>
            <a:pPr marL="285750" indent="-285750">
              <a:lnSpc>
                <a:spcPct val="20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nutcracker esophagus</a:t>
            </a:r>
          </a:p>
          <a:p>
            <a:pPr marL="285750" indent="-285750">
              <a:lnSpc>
                <a:spcPct val="200000"/>
              </a:lnSpc>
              <a:buFont typeface="Wingdings" panose="05000000000000000000" pitchFamily="2" charset="2"/>
              <a:buChar char="q"/>
            </a:pPr>
            <a:r>
              <a:rPr lang="en-US" sz="2400" dirty="0">
                <a:latin typeface="Arial" panose="020B0604020202020204" pitchFamily="34" charset="0"/>
                <a:cs typeface="Arial" panose="020B0604020202020204" pitchFamily="34" charset="0"/>
              </a:rPr>
              <a:t>Hypertensive esophageal sphincter</a:t>
            </a:r>
          </a:p>
          <a:p>
            <a:endParaRPr lang="en-US" dirty="0"/>
          </a:p>
          <a:p>
            <a:endParaRPr lang="ar-JO"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2163" y="0"/>
            <a:ext cx="5829837" cy="6858000"/>
          </a:xfrm>
          <a:prstGeom prst="rect">
            <a:avLst/>
          </a:prstGeom>
        </p:spPr>
      </p:pic>
    </p:spTree>
    <p:extLst>
      <p:ext uri="{BB962C8B-B14F-4D97-AF65-F5344CB8AC3E}">
        <p14:creationId xmlns:p14="http://schemas.microsoft.com/office/powerpoint/2010/main" val="4279250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31831" y="656823"/>
            <a:ext cx="6671256" cy="861774"/>
          </a:xfrm>
          <a:prstGeom prst="rect">
            <a:avLst/>
          </a:prstGeom>
          <a:noFill/>
        </p:spPr>
        <p:txBody>
          <a:bodyPr wrap="square" rtlCol="1">
            <a:spAutoFit/>
          </a:bodyPr>
          <a:lstStyle/>
          <a:p>
            <a:pPr marL="457200" indent="-457200">
              <a:buFont typeface="Wingdings" panose="05000000000000000000" pitchFamily="2" charset="2"/>
              <a:buChar char="q"/>
            </a:pPr>
            <a:r>
              <a:rPr lang="en-US" sz="2800" b="1" dirty="0"/>
              <a:t>Endoscopic ultrasound</a:t>
            </a:r>
            <a:r>
              <a:rPr lang="en-US" sz="3200" b="1" dirty="0"/>
              <a:t>:</a:t>
            </a:r>
          </a:p>
          <a:p>
            <a:endParaRPr lang="ar-JO" dirty="0"/>
          </a:p>
        </p:txBody>
      </p:sp>
      <p:sp>
        <p:nvSpPr>
          <p:cNvPr id="3" name="TextBox 2"/>
          <p:cNvSpPr txBox="1"/>
          <p:nvPr/>
        </p:nvSpPr>
        <p:spPr>
          <a:xfrm>
            <a:off x="1764405" y="1700011"/>
            <a:ext cx="7984901" cy="1131848"/>
          </a:xfrm>
          <a:prstGeom prst="rect">
            <a:avLst/>
          </a:prstGeom>
          <a:noFill/>
        </p:spPr>
        <p:txBody>
          <a:bodyPr wrap="square" rtlCol="1">
            <a:spAutoFit/>
          </a:bodyPr>
          <a:lstStyle/>
          <a:p>
            <a:pPr marL="285750" indent="-285750">
              <a:lnSpc>
                <a:spcPct val="150000"/>
              </a:lnSpc>
              <a:buFont typeface="Wingdings" panose="05000000000000000000" pitchFamily="2" charset="2"/>
              <a:buChar char="ü"/>
            </a:pPr>
            <a:r>
              <a:rPr lang="en-US" sz="2400" dirty="0">
                <a:latin typeface="Arial" panose="020B0604020202020204" pitchFamily="34" charset="0"/>
                <a:cs typeface="Arial" panose="020B0604020202020204" pitchFamily="34" charset="0"/>
              </a:rPr>
              <a:t>Used for dysphagia due to carcinoma for T,N staging</a:t>
            </a:r>
          </a:p>
          <a:p>
            <a:pPr marL="285750" indent="-285750">
              <a:lnSpc>
                <a:spcPct val="150000"/>
              </a:lnSpc>
              <a:buFont typeface="Wingdings" panose="05000000000000000000" pitchFamily="2" charset="2"/>
              <a:buChar char="ü"/>
            </a:pPr>
            <a:r>
              <a:rPr lang="en-US" sz="2400" dirty="0">
                <a:latin typeface="Arial" panose="020B0604020202020204" pitchFamily="34" charset="0"/>
                <a:cs typeface="Arial" panose="020B0604020202020204" pitchFamily="34" charset="0"/>
              </a:rPr>
              <a:t>Biopsy can also be taken</a:t>
            </a:r>
            <a:endParaRPr lang="ar-JO"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4440" y="2900340"/>
            <a:ext cx="5087154" cy="3850783"/>
          </a:xfrm>
          <a:prstGeom prst="rect">
            <a:avLst/>
          </a:prstGeom>
        </p:spPr>
      </p:pic>
      <p:sp>
        <p:nvSpPr>
          <p:cNvPr id="5" name="TextBox 4"/>
          <p:cNvSpPr txBox="1"/>
          <p:nvPr/>
        </p:nvSpPr>
        <p:spPr>
          <a:xfrm>
            <a:off x="2060620" y="3670479"/>
            <a:ext cx="4803820" cy="523220"/>
          </a:xfrm>
          <a:prstGeom prst="rect">
            <a:avLst/>
          </a:prstGeom>
          <a:noFill/>
        </p:spPr>
        <p:txBody>
          <a:bodyPr wrap="square" rtlCol="1">
            <a:spAutoFit/>
          </a:bodyPr>
          <a:lstStyle/>
          <a:p>
            <a:pPr marL="457200" indent="-457200">
              <a:buFont typeface="Wingdings" panose="05000000000000000000" pitchFamily="2" charset="2"/>
              <a:buChar char="q"/>
            </a:pPr>
            <a:r>
              <a:rPr lang="en-US" sz="2800" b="1" dirty="0"/>
              <a:t>24 hour PH monitoring</a:t>
            </a:r>
            <a:endParaRPr lang="ar-JO" sz="2800" b="1" dirty="0"/>
          </a:p>
        </p:txBody>
      </p:sp>
    </p:spTree>
    <p:extLst>
      <p:ext uri="{BB962C8B-B14F-4D97-AF65-F5344CB8AC3E}">
        <p14:creationId xmlns:p14="http://schemas.microsoft.com/office/powerpoint/2010/main" val="2051184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756030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2057400" y="1"/>
            <a:ext cx="7772400" cy="609600"/>
          </a:xfrm>
        </p:spPr>
        <p:txBody>
          <a:bodyPr>
            <a:normAutofit fontScale="90000"/>
          </a:bodyPr>
          <a:lstStyle/>
          <a:p>
            <a:pPr algn="l"/>
            <a:r>
              <a:rPr lang="en-US" dirty="0"/>
              <a:t>Causes of dysphasia</a:t>
            </a:r>
          </a:p>
        </p:txBody>
      </p:sp>
      <p:sp>
        <p:nvSpPr>
          <p:cNvPr id="4" name="مربع نص 3"/>
          <p:cNvSpPr txBox="1"/>
          <p:nvPr/>
        </p:nvSpPr>
        <p:spPr>
          <a:xfrm>
            <a:off x="2438400" y="1143001"/>
            <a:ext cx="2057400" cy="5355312"/>
          </a:xfrm>
          <a:prstGeom prst="rect">
            <a:avLst/>
          </a:prstGeom>
          <a:noFill/>
        </p:spPr>
        <p:txBody>
          <a:bodyPr wrap="square" rtlCol="0">
            <a:spAutoFit/>
          </a:bodyPr>
          <a:lstStyle/>
          <a:p>
            <a:pPr defTabSz="914377"/>
            <a:r>
              <a:rPr lang="en-US" b="1" dirty="0" err="1">
                <a:solidFill>
                  <a:srgbClr val="00B050"/>
                </a:solidFill>
                <a:latin typeface="Gill Sans MT"/>
              </a:rPr>
              <a:t>Oropharyngeal</a:t>
            </a:r>
            <a:r>
              <a:rPr lang="en-US" b="1" dirty="0">
                <a:solidFill>
                  <a:srgbClr val="00B050"/>
                </a:solidFill>
                <a:latin typeface="Gill Sans MT"/>
              </a:rPr>
              <a:t> </a:t>
            </a:r>
            <a:r>
              <a:rPr lang="en-US" b="1" dirty="0" err="1">
                <a:solidFill>
                  <a:srgbClr val="00B050"/>
                </a:solidFill>
                <a:latin typeface="Gill Sans MT"/>
              </a:rPr>
              <a:t>dysphagia</a:t>
            </a:r>
            <a:r>
              <a:rPr lang="en-US" b="1" dirty="0">
                <a:solidFill>
                  <a:srgbClr val="00B050"/>
                </a:solidFill>
                <a:latin typeface="Gill Sans MT"/>
              </a:rPr>
              <a:t>: </a:t>
            </a:r>
          </a:p>
          <a:p>
            <a:pPr defTabSz="914377"/>
            <a:r>
              <a:rPr lang="en-US" b="1" dirty="0">
                <a:solidFill>
                  <a:srgbClr val="FEB80A"/>
                </a:solidFill>
                <a:latin typeface="Gill Sans MT"/>
              </a:rPr>
              <a:t>Neurological: </a:t>
            </a:r>
          </a:p>
          <a:p>
            <a:pPr defTabSz="914377"/>
            <a:r>
              <a:rPr lang="en-US" dirty="0">
                <a:solidFill>
                  <a:prstClr val="black"/>
                </a:solidFill>
                <a:latin typeface="Gill Sans MT"/>
              </a:rPr>
              <a:t>*stroke</a:t>
            </a:r>
          </a:p>
          <a:p>
            <a:pPr defTabSz="914377"/>
            <a:r>
              <a:rPr lang="en-US" dirty="0">
                <a:solidFill>
                  <a:prstClr val="black"/>
                </a:solidFill>
                <a:latin typeface="Gill Sans MT"/>
              </a:rPr>
              <a:t>*Parkinson’s disease </a:t>
            </a:r>
          </a:p>
          <a:p>
            <a:pPr defTabSz="914377"/>
            <a:r>
              <a:rPr lang="en-US" dirty="0">
                <a:solidFill>
                  <a:prstClr val="black"/>
                </a:solidFill>
                <a:latin typeface="Gill Sans MT"/>
              </a:rPr>
              <a:t>*multiple sclerosis </a:t>
            </a:r>
          </a:p>
          <a:p>
            <a:pPr marL="285744" indent="-285744" defTabSz="914377">
              <a:buFont typeface="Arial" panose="020B0604020202020204" pitchFamily="34" charset="0"/>
              <a:buChar char="•"/>
            </a:pPr>
            <a:r>
              <a:rPr lang="en-US" dirty="0">
                <a:solidFill>
                  <a:prstClr val="black"/>
                </a:solidFill>
                <a:latin typeface="Gill Sans MT"/>
              </a:rPr>
              <a:t>Motor neurons diseases  </a:t>
            </a:r>
          </a:p>
          <a:p>
            <a:pPr marL="285744" indent="-285744" defTabSz="914377">
              <a:buFont typeface="Arial" panose="020B0604020202020204" pitchFamily="34" charset="0"/>
              <a:buChar char="•"/>
            </a:pPr>
            <a:endParaRPr lang="en-US" dirty="0">
              <a:solidFill>
                <a:prstClr val="black"/>
              </a:solidFill>
              <a:latin typeface="Gill Sans MT"/>
            </a:endParaRPr>
          </a:p>
          <a:p>
            <a:pPr marL="285744" indent="-285744" defTabSz="914377">
              <a:buFont typeface="Arial" panose="020B0604020202020204" pitchFamily="34" charset="0"/>
              <a:buChar char="•"/>
            </a:pPr>
            <a:r>
              <a:rPr lang="en-US" b="1" dirty="0">
                <a:solidFill>
                  <a:srgbClr val="FEB80A"/>
                </a:solidFill>
                <a:latin typeface="Gill Sans MT"/>
              </a:rPr>
              <a:t>Muscular:</a:t>
            </a:r>
          </a:p>
          <a:p>
            <a:pPr marL="285744" indent="-285744" defTabSz="914377">
              <a:buFont typeface="Arial" panose="020B0604020202020204" pitchFamily="34" charset="0"/>
              <a:buChar char="•"/>
            </a:pPr>
            <a:r>
              <a:rPr lang="en-US" dirty="0">
                <a:solidFill>
                  <a:prstClr val="black"/>
                </a:solidFill>
                <a:latin typeface="Gill Sans MT"/>
              </a:rPr>
              <a:t>Myasthenia graves </a:t>
            </a:r>
          </a:p>
          <a:p>
            <a:pPr marL="285744" indent="-285744" defTabSz="914377">
              <a:buFont typeface="Arial" panose="020B0604020202020204" pitchFamily="34" charset="0"/>
              <a:buChar char="•"/>
            </a:pPr>
            <a:r>
              <a:rPr lang="en-US" dirty="0" err="1">
                <a:solidFill>
                  <a:prstClr val="black"/>
                </a:solidFill>
                <a:latin typeface="Gill Sans MT"/>
              </a:rPr>
              <a:t>Dermatomyositis</a:t>
            </a:r>
            <a:r>
              <a:rPr lang="en-US" dirty="0">
                <a:solidFill>
                  <a:prstClr val="black"/>
                </a:solidFill>
                <a:latin typeface="Gill Sans MT"/>
              </a:rPr>
              <a:t> </a:t>
            </a:r>
          </a:p>
          <a:p>
            <a:pPr marL="285744" indent="-285744" defTabSz="914377">
              <a:buFont typeface="Arial" panose="020B0604020202020204" pitchFamily="34" charset="0"/>
              <a:buChar char="•"/>
            </a:pPr>
            <a:r>
              <a:rPr lang="en-US" dirty="0">
                <a:solidFill>
                  <a:prstClr val="black"/>
                </a:solidFill>
                <a:latin typeface="Gill Sans MT"/>
              </a:rPr>
              <a:t>Muscular dystrophy </a:t>
            </a:r>
          </a:p>
          <a:p>
            <a:pPr marL="285744" indent="-285744" defTabSz="914377">
              <a:buFont typeface="Arial" panose="020B0604020202020204" pitchFamily="34" charset="0"/>
              <a:buChar char="•"/>
            </a:pPr>
            <a:r>
              <a:rPr lang="en-US" dirty="0" err="1">
                <a:solidFill>
                  <a:prstClr val="black"/>
                </a:solidFill>
                <a:latin typeface="Gill Sans MT"/>
              </a:rPr>
              <a:t>Cricopharyngeal</a:t>
            </a:r>
            <a:r>
              <a:rPr lang="en-US" dirty="0">
                <a:solidFill>
                  <a:prstClr val="black"/>
                </a:solidFill>
                <a:latin typeface="Gill Sans MT"/>
              </a:rPr>
              <a:t> </a:t>
            </a:r>
            <a:r>
              <a:rPr lang="en-US" dirty="0" err="1">
                <a:solidFill>
                  <a:prstClr val="black"/>
                </a:solidFill>
                <a:latin typeface="Gill Sans MT"/>
              </a:rPr>
              <a:t>incoordination</a:t>
            </a:r>
            <a:r>
              <a:rPr lang="en-US" dirty="0">
                <a:solidFill>
                  <a:prstClr val="black"/>
                </a:solidFill>
                <a:latin typeface="Gill Sans MT"/>
              </a:rPr>
              <a:t> </a:t>
            </a:r>
          </a:p>
          <a:p>
            <a:pPr marL="285744" indent="-285744" defTabSz="914377">
              <a:buFont typeface="Arial" panose="020B0604020202020204" pitchFamily="34" charset="0"/>
              <a:buChar char="•"/>
            </a:pPr>
            <a:endParaRPr lang="en-US" dirty="0">
              <a:solidFill>
                <a:prstClr val="black"/>
              </a:solidFill>
              <a:latin typeface="Gill Sans MT"/>
            </a:endParaRPr>
          </a:p>
        </p:txBody>
      </p:sp>
      <p:sp>
        <p:nvSpPr>
          <p:cNvPr id="6" name="مربع نص 5"/>
          <p:cNvSpPr txBox="1"/>
          <p:nvPr/>
        </p:nvSpPr>
        <p:spPr>
          <a:xfrm>
            <a:off x="6553200" y="914401"/>
            <a:ext cx="3581400" cy="369332"/>
          </a:xfrm>
          <a:prstGeom prst="rect">
            <a:avLst/>
          </a:prstGeom>
          <a:noFill/>
        </p:spPr>
        <p:txBody>
          <a:bodyPr wrap="square" rtlCol="0">
            <a:spAutoFit/>
          </a:bodyPr>
          <a:lstStyle/>
          <a:p>
            <a:pPr defTabSz="914377"/>
            <a:r>
              <a:rPr lang="en-US" b="1" dirty="0">
                <a:solidFill>
                  <a:srgbClr val="00B050"/>
                </a:solidFill>
                <a:latin typeface="Gill Sans MT"/>
              </a:rPr>
              <a:t>Esophageal </a:t>
            </a:r>
            <a:r>
              <a:rPr lang="en-US" b="1" dirty="0" err="1">
                <a:solidFill>
                  <a:srgbClr val="00B050"/>
                </a:solidFill>
                <a:latin typeface="Gill Sans MT"/>
              </a:rPr>
              <a:t>dysphagia</a:t>
            </a:r>
            <a:r>
              <a:rPr lang="en-US" b="1" dirty="0">
                <a:solidFill>
                  <a:srgbClr val="00B050"/>
                </a:solidFill>
                <a:latin typeface="Gill Sans MT"/>
              </a:rPr>
              <a:t>:</a:t>
            </a:r>
          </a:p>
        </p:txBody>
      </p:sp>
      <p:cxnSp>
        <p:nvCxnSpPr>
          <p:cNvPr id="8" name="رابط كسهم مستقيم 7"/>
          <p:cNvCxnSpPr/>
          <p:nvPr/>
        </p:nvCxnSpPr>
        <p:spPr>
          <a:xfrm>
            <a:off x="6172200" y="609600"/>
            <a:ext cx="4572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رابط كسهم مستقيم 10"/>
          <p:cNvCxnSpPr/>
          <p:nvPr/>
        </p:nvCxnSpPr>
        <p:spPr>
          <a:xfrm rot="10800000" flipV="1">
            <a:off x="3810000" y="533400"/>
            <a:ext cx="4572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مربع نص 11"/>
          <p:cNvSpPr txBox="1"/>
          <p:nvPr/>
        </p:nvSpPr>
        <p:spPr>
          <a:xfrm>
            <a:off x="6019800" y="2133600"/>
            <a:ext cx="1295400" cy="3970318"/>
          </a:xfrm>
          <a:prstGeom prst="rect">
            <a:avLst/>
          </a:prstGeom>
          <a:noFill/>
        </p:spPr>
        <p:txBody>
          <a:bodyPr wrap="square" rtlCol="0">
            <a:spAutoFit/>
          </a:bodyPr>
          <a:lstStyle/>
          <a:p>
            <a:pPr defTabSz="914377"/>
            <a:r>
              <a:rPr lang="en-US" dirty="0">
                <a:solidFill>
                  <a:srgbClr val="FEB80A"/>
                </a:solidFill>
                <a:latin typeface="Gill Sans MT"/>
              </a:rPr>
              <a:t>Motility disorder:</a:t>
            </a:r>
          </a:p>
          <a:p>
            <a:pPr marL="285744" indent="-285744" defTabSz="914377">
              <a:buFont typeface="Arial" panose="020B0604020202020204" pitchFamily="34" charset="0"/>
              <a:buChar char="•"/>
            </a:pPr>
            <a:r>
              <a:rPr lang="en-US" dirty="0" err="1">
                <a:solidFill>
                  <a:prstClr val="black"/>
                </a:solidFill>
                <a:latin typeface="Gill Sans MT"/>
              </a:rPr>
              <a:t>Achalasia</a:t>
            </a:r>
            <a:r>
              <a:rPr lang="en-US" dirty="0">
                <a:solidFill>
                  <a:prstClr val="black"/>
                </a:solidFill>
                <a:latin typeface="Gill Sans MT"/>
              </a:rPr>
              <a:t> </a:t>
            </a:r>
          </a:p>
          <a:p>
            <a:pPr marL="285744" indent="-285744" defTabSz="914377">
              <a:buFont typeface="Arial" panose="020B0604020202020204" pitchFamily="34" charset="0"/>
              <a:buChar char="•"/>
            </a:pPr>
            <a:r>
              <a:rPr lang="en-US" dirty="0">
                <a:solidFill>
                  <a:prstClr val="black"/>
                </a:solidFill>
                <a:latin typeface="Gill Sans MT"/>
              </a:rPr>
              <a:t>Diffuse esophageal spasm </a:t>
            </a:r>
          </a:p>
          <a:p>
            <a:pPr marL="285744" indent="-285744" defTabSz="914377">
              <a:buFont typeface="Arial" panose="020B0604020202020204" pitchFamily="34" charset="0"/>
              <a:buChar char="•"/>
            </a:pPr>
            <a:r>
              <a:rPr lang="en-US" dirty="0">
                <a:solidFill>
                  <a:prstClr val="black"/>
                </a:solidFill>
                <a:latin typeface="Gill Sans MT"/>
              </a:rPr>
              <a:t>Systemic sclerosis </a:t>
            </a:r>
          </a:p>
          <a:p>
            <a:pPr marL="285744" indent="-285744" defTabSz="914377">
              <a:buFont typeface="Arial" panose="020B0604020202020204" pitchFamily="34" charset="0"/>
              <a:buChar char="•"/>
            </a:pPr>
            <a:r>
              <a:rPr lang="en-US" dirty="0" err="1">
                <a:solidFill>
                  <a:prstClr val="black"/>
                </a:solidFill>
                <a:latin typeface="Gill Sans MT"/>
              </a:rPr>
              <a:t>Esnophilic</a:t>
            </a:r>
            <a:r>
              <a:rPr lang="en-US" dirty="0">
                <a:solidFill>
                  <a:prstClr val="black"/>
                </a:solidFill>
                <a:latin typeface="Gill Sans MT"/>
              </a:rPr>
              <a:t> </a:t>
            </a:r>
            <a:r>
              <a:rPr lang="en-US" dirty="0" err="1">
                <a:solidFill>
                  <a:prstClr val="black"/>
                </a:solidFill>
                <a:latin typeface="Gill Sans MT"/>
              </a:rPr>
              <a:t>esophagitis</a:t>
            </a:r>
            <a:r>
              <a:rPr lang="en-US" dirty="0">
                <a:solidFill>
                  <a:prstClr val="black"/>
                </a:solidFill>
                <a:latin typeface="Gill Sans MT"/>
              </a:rPr>
              <a:t> </a:t>
            </a:r>
          </a:p>
        </p:txBody>
      </p:sp>
      <p:sp>
        <p:nvSpPr>
          <p:cNvPr id="13" name="مربع نص 12"/>
          <p:cNvSpPr txBox="1"/>
          <p:nvPr/>
        </p:nvSpPr>
        <p:spPr>
          <a:xfrm>
            <a:off x="8153400" y="2133602"/>
            <a:ext cx="2514600" cy="369332"/>
          </a:xfrm>
          <a:prstGeom prst="rect">
            <a:avLst/>
          </a:prstGeom>
          <a:noFill/>
        </p:spPr>
        <p:txBody>
          <a:bodyPr wrap="square" rtlCol="0">
            <a:spAutoFit/>
          </a:bodyPr>
          <a:lstStyle/>
          <a:p>
            <a:pPr defTabSz="914377"/>
            <a:r>
              <a:rPr lang="en-US" dirty="0">
                <a:solidFill>
                  <a:srgbClr val="FEB80A"/>
                </a:solidFill>
                <a:latin typeface="Gill Sans MT"/>
              </a:rPr>
              <a:t>Mechanical obstruction:</a:t>
            </a:r>
          </a:p>
        </p:txBody>
      </p:sp>
      <p:sp>
        <p:nvSpPr>
          <p:cNvPr id="14" name="مربع نص 13"/>
          <p:cNvSpPr txBox="1"/>
          <p:nvPr/>
        </p:nvSpPr>
        <p:spPr>
          <a:xfrm>
            <a:off x="7924800" y="2667001"/>
            <a:ext cx="2743200" cy="1477328"/>
          </a:xfrm>
          <a:prstGeom prst="rect">
            <a:avLst/>
          </a:prstGeom>
          <a:noFill/>
        </p:spPr>
        <p:txBody>
          <a:bodyPr wrap="square" rtlCol="0">
            <a:spAutoFit/>
          </a:bodyPr>
          <a:lstStyle/>
          <a:p>
            <a:pPr defTabSz="914377"/>
            <a:r>
              <a:rPr lang="en-US" dirty="0">
                <a:solidFill>
                  <a:srgbClr val="FEB80A"/>
                </a:solidFill>
                <a:latin typeface="Gill Sans MT"/>
              </a:rPr>
              <a:t>Extramural:</a:t>
            </a:r>
          </a:p>
          <a:p>
            <a:pPr defTabSz="914377"/>
            <a:r>
              <a:rPr lang="en-US" dirty="0">
                <a:solidFill>
                  <a:prstClr val="black"/>
                </a:solidFill>
                <a:latin typeface="Gill Sans MT"/>
              </a:rPr>
              <a:t>Enlarge left </a:t>
            </a:r>
            <a:r>
              <a:rPr lang="en-US" dirty="0" err="1">
                <a:solidFill>
                  <a:prstClr val="black"/>
                </a:solidFill>
                <a:latin typeface="Gill Sans MT"/>
              </a:rPr>
              <a:t>atrial</a:t>
            </a:r>
            <a:endParaRPr lang="en-US" dirty="0">
              <a:solidFill>
                <a:prstClr val="black"/>
              </a:solidFill>
              <a:latin typeface="Gill Sans MT"/>
            </a:endParaRPr>
          </a:p>
          <a:p>
            <a:pPr defTabSz="914377"/>
            <a:r>
              <a:rPr lang="en-US" dirty="0">
                <a:solidFill>
                  <a:prstClr val="black"/>
                </a:solidFill>
                <a:latin typeface="Gill Sans MT"/>
              </a:rPr>
              <a:t>Aortic aneurysm </a:t>
            </a:r>
          </a:p>
          <a:p>
            <a:pPr defTabSz="914377"/>
            <a:r>
              <a:rPr lang="en-US" dirty="0" err="1">
                <a:solidFill>
                  <a:prstClr val="black"/>
                </a:solidFill>
                <a:latin typeface="Gill Sans MT"/>
              </a:rPr>
              <a:t>Substernal</a:t>
            </a:r>
            <a:r>
              <a:rPr lang="en-US" dirty="0">
                <a:solidFill>
                  <a:prstClr val="black"/>
                </a:solidFill>
                <a:latin typeface="Gill Sans MT"/>
              </a:rPr>
              <a:t> thyroid </a:t>
            </a:r>
          </a:p>
          <a:p>
            <a:pPr defTabSz="914377"/>
            <a:r>
              <a:rPr lang="en-US" dirty="0">
                <a:solidFill>
                  <a:prstClr val="black"/>
                </a:solidFill>
                <a:latin typeface="Gill Sans MT"/>
              </a:rPr>
              <a:t>Thoracic tumors </a:t>
            </a:r>
          </a:p>
        </p:txBody>
      </p:sp>
      <p:sp>
        <p:nvSpPr>
          <p:cNvPr id="15" name="مربع نص 14"/>
          <p:cNvSpPr txBox="1"/>
          <p:nvPr/>
        </p:nvSpPr>
        <p:spPr>
          <a:xfrm>
            <a:off x="7924800" y="4191000"/>
            <a:ext cx="2514600" cy="1477328"/>
          </a:xfrm>
          <a:prstGeom prst="rect">
            <a:avLst/>
          </a:prstGeom>
          <a:noFill/>
        </p:spPr>
        <p:txBody>
          <a:bodyPr wrap="square" rtlCol="0">
            <a:spAutoFit/>
          </a:bodyPr>
          <a:lstStyle/>
          <a:p>
            <a:pPr defTabSz="914377"/>
            <a:r>
              <a:rPr lang="en-US" dirty="0">
                <a:solidFill>
                  <a:srgbClr val="FEB80A"/>
                </a:solidFill>
                <a:latin typeface="Gill Sans MT"/>
              </a:rPr>
              <a:t>Intramural</a:t>
            </a:r>
            <a:r>
              <a:rPr lang="en-US" dirty="0">
                <a:solidFill>
                  <a:prstClr val="black"/>
                </a:solidFill>
                <a:latin typeface="Gill Sans MT"/>
              </a:rPr>
              <a:t>:</a:t>
            </a:r>
          </a:p>
          <a:p>
            <a:pPr defTabSz="914377"/>
            <a:r>
              <a:rPr lang="en-US" dirty="0">
                <a:solidFill>
                  <a:prstClr val="black"/>
                </a:solidFill>
                <a:latin typeface="Gill Sans MT"/>
              </a:rPr>
              <a:t>Benign esophageal  stricture</a:t>
            </a:r>
          </a:p>
          <a:p>
            <a:pPr defTabSz="914377"/>
            <a:r>
              <a:rPr lang="en-US" dirty="0">
                <a:solidFill>
                  <a:prstClr val="black"/>
                </a:solidFill>
                <a:latin typeface="Gill Sans MT"/>
              </a:rPr>
              <a:t>Esophageal cancer</a:t>
            </a:r>
          </a:p>
          <a:p>
            <a:pPr defTabSz="914377"/>
            <a:r>
              <a:rPr lang="en-US" dirty="0">
                <a:solidFill>
                  <a:prstClr val="black"/>
                </a:solidFill>
                <a:latin typeface="Gill Sans MT"/>
              </a:rPr>
              <a:t>Lower esophageal ring </a:t>
            </a:r>
          </a:p>
        </p:txBody>
      </p:sp>
      <p:sp>
        <p:nvSpPr>
          <p:cNvPr id="16" name="مربع نص 15"/>
          <p:cNvSpPr txBox="1"/>
          <p:nvPr/>
        </p:nvSpPr>
        <p:spPr>
          <a:xfrm>
            <a:off x="8229600" y="5943602"/>
            <a:ext cx="1524000" cy="646331"/>
          </a:xfrm>
          <a:prstGeom prst="rect">
            <a:avLst/>
          </a:prstGeom>
          <a:noFill/>
        </p:spPr>
        <p:txBody>
          <a:bodyPr wrap="square" rtlCol="0">
            <a:spAutoFit/>
          </a:bodyPr>
          <a:lstStyle/>
          <a:p>
            <a:pPr defTabSz="914377"/>
            <a:r>
              <a:rPr lang="en-US" dirty="0" err="1">
                <a:solidFill>
                  <a:srgbClr val="FEB80A"/>
                </a:solidFill>
                <a:latin typeface="Gill Sans MT"/>
              </a:rPr>
              <a:t>Intraluminal</a:t>
            </a:r>
            <a:r>
              <a:rPr lang="en-US" dirty="0">
                <a:solidFill>
                  <a:srgbClr val="FEB80A"/>
                </a:solidFill>
                <a:latin typeface="Gill Sans MT"/>
              </a:rPr>
              <a:t>:</a:t>
            </a:r>
          </a:p>
          <a:p>
            <a:pPr defTabSz="914377"/>
            <a:r>
              <a:rPr lang="en-US" dirty="0">
                <a:solidFill>
                  <a:prstClr val="black"/>
                </a:solidFill>
                <a:latin typeface="Gill Sans MT"/>
              </a:rPr>
              <a:t>Foreign body </a:t>
            </a:r>
          </a:p>
        </p:txBody>
      </p:sp>
      <p:cxnSp>
        <p:nvCxnSpPr>
          <p:cNvPr id="18" name="رابط كسهم مستقيم 17"/>
          <p:cNvCxnSpPr/>
          <p:nvPr/>
        </p:nvCxnSpPr>
        <p:spPr>
          <a:xfrm rot="10800000" flipV="1">
            <a:off x="6781800" y="1371600"/>
            <a:ext cx="4572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رابط كسهم مستقيم 19"/>
          <p:cNvCxnSpPr/>
          <p:nvPr/>
        </p:nvCxnSpPr>
        <p:spPr>
          <a:xfrm>
            <a:off x="8839200" y="1371600"/>
            <a:ext cx="7620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1866900" y="344510"/>
            <a:ext cx="7772400" cy="914400"/>
          </a:xfrm>
        </p:spPr>
        <p:txBody>
          <a:bodyPr>
            <a:noAutofit/>
          </a:bodyPr>
          <a:lstStyle/>
          <a:p>
            <a:pPr algn="l"/>
            <a:r>
              <a:rPr lang="en-US" sz="3200" b="1" dirty="0">
                <a:solidFill>
                  <a:schemeClr val="tx1">
                    <a:lumMod val="95000"/>
                    <a:lumOff val="5000"/>
                  </a:schemeClr>
                </a:solidFill>
              </a:rPr>
              <a:t>Benign esophageal stricture:</a:t>
            </a:r>
            <a:br>
              <a:rPr lang="en-US" sz="3200" b="1" dirty="0">
                <a:solidFill>
                  <a:schemeClr val="accent6"/>
                </a:solidFill>
              </a:rPr>
            </a:br>
            <a:endParaRPr lang="en-US" sz="3200" dirty="0"/>
          </a:p>
        </p:txBody>
      </p:sp>
      <p:sp>
        <p:nvSpPr>
          <p:cNvPr id="3" name="عنوان فرعي 2"/>
          <p:cNvSpPr>
            <a:spLocks noGrp="1"/>
          </p:cNvSpPr>
          <p:nvPr>
            <p:ph type="subTitle" idx="1"/>
          </p:nvPr>
        </p:nvSpPr>
        <p:spPr>
          <a:xfrm>
            <a:off x="1866900" y="1143000"/>
            <a:ext cx="9221810" cy="5562600"/>
          </a:xfrm>
        </p:spPr>
        <p:txBody>
          <a:bodyPr>
            <a:normAutofit/>
          </a:bodyPr>
          <a:lstStyle/>
          <a:p>
            <a:pPr algn="l"/>
            <a:r>
              <a:rPr lang="en-US" sz="2400" dirty="0"/>
              <a:t>-</a:t>
            </a:r>
            <a:r>
              <a:rPr lang="en-US" sz="2400" dirty="0">
                <a:solidFill>
                  <a:schemeClr val="tx1">
                    <a:lumMod val="95000"/>
                    <a:lumOff val="5000"/>
                  </a:schemeClr>
                </a:solidFill>
                <a:latin typeface="Andalus" panose="02020603050405020304" pitchFamily="18" charset="-78"/>
                <a:cs typeface="Andalus" panose="02020603050405020304" pitchFamily="18" charset="-78"/>
              </a:rPr>
              <a:t>Benign esophageal stricture describes a narrowing or tightening of the esophagus. Benign esophageal stricture typically occurs when stomach acid and other irritants damage the lining of the esophagus over time. This leads to inflammation (esophagitis) and scar tissue, which causes the esophagus to narrow.</a:t>
            </a:r>
          </a:p>
          <a:p>
            <a:pPr algn="l"/>
            <a:r>
              <a:rPr lang="en-US" sz="2400" dirty="0">
                <a:solidFill>
                  <a:schemeClr val="tx1">
                    <a:lumMod val="95000"/>
                    <a:lumOff val="5000"/>
                  </a:schemeClr>
                </a:solidFill>
                <a:latin typeface="Andalus" panose="02020603050405020304" pitchFamily="18" charset="-78"/>
                <a:cs typeface="Andalus" panose="02020603050405020304" pitchFamily="18" charset="-78"/>
              </a:rPr>
              <a:t>The most common cause of stricture 80%  is gastroesophageal reflux disease (GERD), also known as acid reflux.</a:t>
            </a:r>
          </a:p>
          <a:p>
            <a:pPr algn="l"/>
            <a:r>
              <a:rPr lang="en-US" sz="2400" dirty="0">
                <a:solidFill>
                  <a:schemeClr val="tx1">
                    <a:lumMod val="95000"/>
                    <a:lumOff val="5000"/>
                  </a:schemeClr>
                </a:solidFill>
                <a:latin typeface="Andalus" panose="02020603050405020304" pitchFamily="18" charset="-78"/>
                <a:cs typeface="Andalus" panose="02020603050405020304" pitchFamily="18" charset="-78"/>
              </a:rPr>
              <a:t>Others: radiotherapy, corrosive ingestion, eosinophilic esophagitis, </a:t>
            </a:r>
          </a:p>
          <a:p>
            <a:pPr algn="l"/>
            <a:endParaRPr lang="en-US" sz="2400" dirty="0">
              <a:solidFill>
                <a:schemeClr val="tx1">
                  <a:lumMod val="95000"/>
                  <a:lumOff val="5000"/>
                </a:schemeClr>
              </a:solidFill>
              <a:latin typeface="Andalus" panose="02020603050405020304" pitchFamily="18" charset="-78"/>
              <a:cs typeface="Andalus" panose="02020603050405020304" pitchFamily="18" charset="-78"/>
            </a:endParaRPr>
          </a:p>
          <a:p>
            <a:pPr algn="l"/>
            <a:endParaRPr lang="en-US" sz="2400" dirty="0"/>
          </a:p>
        </p:txBody>
      </p:sp>
    </p:spTree>
    <p:extLst>
      <p:ext uri="{BB962C8B-B14F-4D97-AF65-F5344CB8AC3E}">
        <p14:creationId xmlns:p14="http://schemas.microsoft.com/office/powerpoint/2010/main" val="1393228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3" name="Content Placeholder 4"/>
          <p:cNvPicPr>
            <a:picLocks noGrp="1" noChangeAspect="1"/>
          </p:cNvPicPr>
          <p:nvPr>
            <p:ph idx="1"/>
          </p:nvPr>
        </p:nvPicPr>
        <p:blipFill>
          <a:blip r:embed="rId3"/>
          <a:stretch>
            <a:fillRect/>
          </a:stretch>
        </p:blipFill>
        <p:spPr>
          <a:xfrm>
            <a:off x="961624" y="547787"/>
            <a:ext cx="7502085" cy="5844429"/>
          </a:xfrm>
          <a:prstGeom prst="rect">
            <a:avLst/>
          </a:prstGeom>
        </p:spPr>
      </p:pic>
      <p:sp>
        <p:nvSpPr>
          <p:cNvPr id="1048598" name="TextBox 4"/>
          <p:cNvSpPr txBox="1"/>
          <p:nvPr/>
        </p:nvSpPr>
        <p:spPr>
          <a:xfrm>
            <a:off x="8534402" y="3129567"/>
            <a:ext cx="3262649" cy="666786"/>
          </a:xfrm>
          <a:prstGeom prst="rect">
            <a:avLst/>
          </a:prstGeom>
          <a:noFill/>
        </p:spPr>
        <p:txBody>
          <a:bodyPr wrap="square" rtlCol="0">
            <a:spAutoFit/>
          </a:bodyPr>
          <a:lstStyle/>
          <a:p>
            <a:r>
              <a:rPr lang="en-US" sz="3733" b="1" dirty="0"/>
              <a:t>Esophagus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661376" y="1"/>
            <a:ext cx="8189913" cy="6858000"/>
          </a:xfrm>
        </p:spPr>
        <p:txBody>
          <a:bodyPr>
            <a:normAutofit/>
          </a:bodyPr>
          <a:lstStyle/>
          <a:p>
            <a:pPr>
              <a:lnSpc>
                <a:spcPct val="150000"/>
              </a:lnSpc>
            </a:pPr>
            <a:r>
              <a:rPr lang="en-US" sz="3000" b="1" u="sng" dirty="0">
                <a:solidFill>
                  <a:schemeClr val="tx1">
                    <a:lumMod val="95000"/>
                    <a:lumOff val="5000"/>
                  </a:schemeClr>
                </a:solidFill>
              </a:rPr>
              <a:t>Symptoms of benign esophageal stricture</a:t>
            </a:r>
            <a:br>
              <a:rPr lang="en-US" sz="2400" b="1" u="sng" dirty="0">
                <a:solidFill>
                  <a:schemeClr val="tx1">
                    <a:lumMod val="95000"/>
                    <a:lumOff val="5000"/>
                  </a:schemeClr>
                </a:solidFill>
              </a:rPr>
            </a:br>
            <a:r>
              <a:rPr lang="en-US" sz="2400" u="sng" dirty="0"/>
              <a:t>-</a:t>
            </a:r>
            <a:r>
              <a:rPr lang="en-US" sz="2400" dirty="0">
                <a:solidFill>
                  <a:schemeClr val="tx1">
                    <a:lumMod val="95000"/>
                    <a:lumOff val="5000"/>
                  </a:schemeClr>
                </a:solidFill>
              </a:rPr>
              <a:t>difficult or painful swallowing</a:t>
            </a:r>
            <a:br>
              <a:rPr lang="en-US" sz="2400" dirty="0">
                <a:solidFill>
                  <a:schemeClr val="tx1">
                    <a:lumMod val="95000"/>
                    <a:lumOff val="5000"/>
                  </a:schemeClr>
                </a:solidFill>
              </a:rPr>
            </a:br>
            <a:r>
              <a:rPr lang="en-US" sz="2400" dirty="0">
                <a:solidFill>
                  <a:schemeClr val="tx1">
                    <a:lumMod val="95000"/>
                    <a:lumOff val="5000"/>
                  </a:schemeClr>
                </a:solidFill>
              </a:rPr>
              <a:t>- heartburn </a:t>
            </a:r>
            <a:br>
              <a:rPr lang="en-US" sz="2400" dirty="0">
                <a:solidFill>
                  <a:schemeClr val="tx1">
                    <a:lumMod val="95000"/>
                    <a:lumOff val="5000"/>
                  </a:schemeClr>
                </a:solidFill>
              </a:rPr>
            </a:br>
            <a:r>
              <a:rPr lang="en-US" sz="2400" dirty="0">
                <a:solidFill>
                  <a:schemeClr val="tx1">
                    <a:lumMod val="95000"/>
                    <a:lumOff val="5000"/>
                  </a:schemeClr>
                </a:solidFill>
              </a:rPr>
              <a:t>-unintended weight loss</a:t>
            </a:r>
            <a:br>
              <a:rPr lang="en-US" sz="2400" dirty="0">
                <a:solidFill>
                  <a:schemeClr val="tx1">
                    <a:lumMod val="95000"/>
                    <a:lumOff val="5000"/>
                  </a:schemeClr>
                </a:solidFill>
              </a:rPr>
            </a:br>
            <a:r>
              <a:rPr lang="en-US" sz="2400" dirty="0">
                <a:solidFill>
                  <a:schemeClr val="tx1">
                    <a:lumMod val="95000"/>
                    <a:lumOff val="5000"/>
                  </a:schemeClr>
                </a:solidFill>
              </a:rPr>
              <a:t>-regurgitation of food or liquids</a:t>
            </a:r>
            <a:br>
              <a:rPr lang="en-US" sz="2400" dirty="0">
                <a:solidFill>
                  <a:schemeClr val="tx1">
                    <a:lumMod val="95000"/>
                    <a:lumOff val="5000"/>
                  </a:schemeClr>
                </a:solidFill>
              </a:rPr>
            </a:br>
            <a:r>
              <a:rPr lang="en-US" sz="2400" dirty="0">
                <a:solidFill>
                  <a:schemeClr val="tx1">
                    <a:lumMod val="95000"/>
                    <a:lumOff val="5000"/>
                  </a:schemeClr>
                </a:solidFill>
              </a:rPr>
              <a:t>-sensation of something stuck in the chest after you eat</a:t>
            </a:r>
            <a:br>
              <a:rPr lang="en-US" sz="2400" dirty="0">
                <a:solidFill>
                  <a:schemeClr val="tx1">
                    <a:lumMod val="95000"/>
                    <a:lumOff val="5000"/>
                  </a:schemeClr>
                </a:solidFill>
              </a:rPr>
            </a:br>
            <a:r>
              <a:rPr lang="en-US" sz="2400" dirty="0">
                <a:solidFill>
                  <a:schemeClr val="tx1">
                    <a:lumMod val="95000"/>
                    <a:lumOff val="5000"/>
                  </a:schemeClr>
                </a:solidFill>
              </a:rPr>
              <a:t>-frequent burping or hiccups</a:t>
            </a:r>
            <a:br>
              <a:rPr lang="en-US" sz="2400" dirty="0">
                <a:solidFill>
                  <a:schemeClr val="tx1">
                    <a:lumMod val="95000"/>
                    <a:lumOff val="5000"/>
                  </a:schemeClr>
                </a:solidFill>
              </a:rPr>
            </a:br>
            <a:br>
              <a:rPr lang="ar-JO" sz="2400" dirty="0">
                <a:solidFill>
                  <a:schemeClr val="tx1">
                    <a:lumMod val="95000"/>
                    <a:lumOff val="5000"/>
                  </a:schemeClr>
                </a:solidFill>
              </a:rPr>
            </a:br>
            <a:endParaRPr lang="en-US" sz="2400" dirty="0">
              <a:solidFill>
                <a:schemeClr val="tx1">
                  <a:lumMod val="95000"/>
                  <a:lumOff val="5000"/>
                </a:schemeClr>
              </a:solidFill>
            </a:endParaRPr>
          </a:p>
        </p:txBody>
      </p:sp>
    </p:spTree>
    <p:extLst>
      <p:ext uri="{BB962C8B-B14F-4D97-AF65-F5344CB8AC3E}">
        <p14:creationId xmlns:p14="http://schemas.microsoft.com/office/powerpoint/2010/main" val="1050825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نص 2"/>
          <p:cNvSpPr>
            <a:spLocks noGrp="1"/>
          </p:cNvSpPr>
          <p:nvPr>
            <p:ph type="body" idx="1"/>
          </p:nvPr>
        </p:nvSpPr>
        <p:spPr>
          <a:xfrm>
            <a:off x="1524000" y="228601"/>
            <a:ext cx="7772400" cy="914400"/>
          </a:xfrm>
        </p:spPr>
        <p:txBody>
          <a:bodyPr>
            <a:normAutofit/>
          </a:bodyPr>
          <a:lstStyle/>
          <a:p>
            <a:r>
              <a:rPr lang="en-US" sz="3600" dirty="0"/>
              <a:t>Investigation</a:t>
            </a:r>
          </a:p>
        </p:txBody>
      </p:sp>
      <p:pic>
        <p:nvPicPr>
          <p:cNvPr id="4" name="عنصر نائب للمحتوى 3">
            <a:extLst>
              <a:ext uri="{FF2B5EF4-FFF2-40B4-BE49-F238E27FC236}">
                <a16:creationId xmlns:a16="http://schemas.microsoft.com/office/drawing/2014/main" id="{4CD1C9A5-A508-8C41-9F26-82F74F4A27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1" y="1524001"/>
            <a:ext cx="3048000" cy="5147052"/>
          </a:xfrm>
          <a:prstGeom prst="rect">
            <a:avLst/>
          </a:prstGeom>
        </p:spPr>
      </p:pic>
      <p:pic>
        <p:nvPicPr>
          <p:cNvPr id="5" name="عنصر نائب للمحتوى 3">
            <a:extLst>
              <a:ext uri="{FF2B5EF4-FFF2-40B4-BE49-F238E27FC236}">
                <a16:creationId xmlns:a16="http://schemas.microsoft.com/office/drawing/2014/main" id="{9B8F0E2E-2761-DF49-8170-6686705F57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1" y="1530576"/>
            <a:ext cx="5486400" cy="4819425"/>
          </a:xfrm>
          <a:prstGeom prst="rect">
            <a:avLst/>
          </a:prstGeom>
        </p:spPr>
      </p:pic>
      <p:sp>
        <p:nvSpPr>
          <p:cNvPr id="6" name="مربع نص 5"/>
          <p:cNvSpPr txBox="1"/>
          <p:nvPr/>
        </p:nvSpPr>
        <p:spPr>
          <a:xfrm>
            <a:off x="2438400" y="990601"/>
            <a:ext cx="1981200" cy="369332"/>
          </a:xfrm>
          <a:prstGeom prst="rect">
            <a:avLst/>
          </a:prstGeom>
          <a:noFill/>
        </p:spPr>
        <p:txBody>
          <a:bodyPr wrap="square" rtlCol="0">
            <a:spAutoFit/>
          </a:bodyPr>
          <a:lstStyle/>
          <a:p>
            <a:pPr defTabSz="914377"/>
            <a:r>
              <a:rPr lang="en-US" dirty="0">
                <a:solidFill>
                  <a:prstClr val="black"/>
                </a:solidFill>
                <a:latin typeface="Gill Sans MT"/>
              </a:rPr>
              <a:t>1. barium swallow </a:t>
            </a:r>
          </a:p>
        </p:txBody>
      </p:sp>
      <p:sp>
        <p:nvSpPr>
          <p:cNvPr id="7" name="مربع نص 6"/>
          <p:cNvSpPr txBox="1"/>
          <p:nvPr/>
        </p:nvSpPr>
        <p:spPr>
          <a:xfrm>
            <a:off x="5715000" y="990600"/>
            <a:ext cx="1981200" cy="369332"/>
          </a:xfrm>
          <a:prstGeom prst="rect">
            <a:avLst/>
          </a:prstGeom>
          <a:noFill/>
        </p:spPr>
        <p:txBody>
          <a:bodyPr wrap="square" rtlCol="0">
            <a:spAutoFit/>
          </a:bodyPr>
          <a:lstStyle/>
          <a:p>
            <a:pPr defTabSz="914377"/>
            <a:r>
              <a:rPr lang="en-US" dirty="0">
                <a:solidFill>
                  <a:prstClr val="black"/>
                </a:solidFill>
                <a:latin typeface="Gill Sans MT"/>
              </a:rPr>
              <a:t>2. endoscopy </a:t>
            </a:r>
          </a:p>
        </p:txBody>
      </p:sp>
      <p:sp>
        <p:nvSpPr>
          <p:cNvPr id="8" name="مربع نص 7"/>
          <p:cNvSpPr txBox="1"/>
          <p:nvPr/>
        </p:nvSpPr>
        <p:spPr>
          <a:xfrm>
            <a:off x="8153400" y="914401"/>
            <a:ext cx="2209800" cy="646331"/>
          </a:xfrm>
          <a:prstGeom prst="rect">
            <a:avLst/>
          </a:prstGeom>
          <a:noFill/>
        </p:spPr>
        <p:txBody>
          <a:bodyPr wrap="square" rtlCol="0">
            <a:spAutoFit/>
          </a:bodyPr>
          <a:lstStyle/>
          <a:p>
            <a:pPr defTabSz="914377"/>
            <a:r>
              <a:rPr lang="en-US" dirty="0">
                <a:solidFill>
                  <a:prstClr val="black"/>
                </a:solidFill>
                <a:latin typeface="Gill Sans MT"/>
              </a:rPr>
              <a:t>3. Esophageal pH monitoring</a:t>
            </a:r>
          </a:p>
        </p:txBody>
      </p:sp>
    </p:spTree>
    <p:extLst>
      <p:ext uri="{BB962C8B-B14F-4D97-AF65-F5344CB8AC3E}">
        <p14:creationId xmlns:p14="http://schemas.microsoft.com/office/powerpoint/2010/main" val="424083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ctrTitle"/>
          </p:nvPr>
        </p:nvSpPr>
        <p:spPr>
          <a:xfrm>
            <a:off x="1981200" y="359898"/>
            <a:ext cx="8382000" cy="859303"/>
          </a:xfrm>
        </p:spPr>
        <p:txBody>
          <a:bodyPr>
            <a:normAutofit/>
          </a:bodyPr>
          <a:lstStyle/>
          <a:p>
            <a:r>
              <a:rPr lang="en-US" sz="3200" dirty="0"/>
              <a:t>Treatment of esophageal stricture</a:t>
            </a:r>
          </a:p>
        </p:txBody>
      </p:sp>
      <p:sp>
        <p:nvSpPr>
          <p:cNvPr id="3" name="عنوان فرعي 2"/>
          <p:cNvSpPr>
            <a:spLocks noGrp="1"/>
          </p:cNvSpPr>
          <p:nvPr>
            <p:ph type="subTitle" idx="1"/>
          </p:nvPr>
        </p:nvSpPr>
        <p:spPr>
          <a:xfrm>
            <a:off x="1828800" y="1295400"/>
            <a:ext cx="8458200" cy="5105400"/>
          </a:xfrm>
        </p:spPr>
        <p:txBody>
          <a:bodyPr>
            <a:normAutofit/>
          </a:bodyPr>
          <a:lstStyle/>
          <a:p>
            <a:r>
              <a:rPr lang="en-US" sz="2400" b="1" dirty="0"/>
              <a:t>Esophageal dilatation</a:t>
            </a:r>
          </a:p>
          <a:p>
            <a:endParaRPr lang="en-US" sz="2400" b="1" dirty="0"/>
          </a:p>
          <a:p>
            <a:endParaRPr lang="en-US" sz="2400" b="1" dirty="0"/>
          </a:p>
          <a:p>
            <a:endParaRPr lang="en-US" sz="2400" b="1" dirty="0"/>
          </a:p>
          <a:p>
            <a:endParaRPr lang="en-US" sz="2400" b="1" dirty="0"/>
          </a:p>
          <a:p>
            <a:endParaRPr lang="en-US" sz="2400" b="1" dirty="0"/>
          </a:p>
          <a:p>
            <a:r>
              <a:rPr lang="en-US" sz="2400" b="1" dirty="0"/>
              <a:t>Esophageal stent</a:t>
            </a:r>
          </a:p>
          <a:p>
            <a:r>
              <a:rPr lang="en-US" sz="2400" b="1" dirty="0"/>
              <a:t>Esophageal stent  </a:t>
            </a:r>
          </a:p>
          <a:p>
            <a:endParaRPr lang="en-US" sz="2400" b="1" dirty="0"/>
          </a:p>
          <a:p>
            <a:pPr algn="l"/>
            <a:endParaRPr lang="en-US" dirty="0"/>
          </a:p>
        </p:txBody>
      </p:sp>
      <p:pic>
        <p:nvPicPr>
          <p:cNvPr id="5" name="صورة 3">
            <a:extLst>
              <a:ext uri="{FF2B5EF4-FFF2-40B4-BE49-F238E27FC236}">
                <a16:creationId xmlns:a16="http://schemas.microsoft.com/office/drawing/2014/main" id="{721CDD24-6C62-4541-A191-84ACFFBEA1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828800"/>
            <a:ext cx="6781800" cy="2514600"/>
          </a:xfrm>
          <a:prstGeom prst="rect">
            <a:avLst/>
          </a:prstGeom>
        </p:spPr>
      </p:pic>
      <p:pic>
        <p:nvPicPr>
          <p:cNvPr id="6" name="عنصر نائب للمحتوى 4">
            <a:extLst>
              <a:ext uri="{FF2B5EF4-FFF2-40B4-BE49-F238E27FC236}">
                <a16:creationId xmlns:a16="http://schemas.microsoft.com/office/drawing/2014/main" id="{A5BE617C-6AD9-594A-8F59-9A9A6EF437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4724400"/>
            <a:ext cx="8001000" cy="2133600"/>
          </a:xfrm>
          <a:prstGeom prst="rect">
            <a:avLst/>
          </a:prstGeom>
        </p:spPr>
      </p:pic>
    </p:spTree>
    <p:extLst>
      <p:ext uri="{BB962C8B-B14F-4D97-AF65-F5344CB8AC3E}">
        <p14:creationId xmlns:p14="http://schemas.microsoft.com/office/powerpoint/2010/main" val="12286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8DD0E-C66D-4FB8-B412-8CB990B49658}"/>
              </a:ext>
            </a:extLst>
          </p:cNvPr>
          <p:cNvSpPr>
            <a:spLocks noGrp="1"/>
          </p:cNvSpPr>
          <p:nvPr>
            <p:ph type="title"/>
          </p:nvPr>
        </p:nvSpPr>
        <p:spPr>
          <a:xfrm>
            <a:off x="2278600" y="586010"/>
            <a:ext cx="8911687" cy="1280890"/>
          </a:xfrm>
        </p:spPr>
        <p:txBody>
          <a:bodyPr>
            <a:normAutofit/>
          </a:bodyPr>
          <a:lstStyle/>
          <a:p>
            <a:r>
              <a:rPr lang="en-US" sz="4800" b="1" dirty="0"/>
              <a:t>Achalasia of esophagus</a:t>
            </a:r>
          </a:p>
        </p:txBody>
      </p:sp>
      <p:sp>
        <p:nvSpPr>
          <p:cNvPr id="3" name="Content Placeholder 2">
            <a:extLst>
              <a:ext uri="{FF2B5EF4-FFF2-40B4-BE49-F238E27FC236}">
                <a16:creationId xmlns:a16="http://schemas.microsoft.com/office/drawing/2014/main" id="{717152F0-E0BC-49CC-AF17-604473575020}"/>
              </a:ext>
            </a:extLst>
          </p:cNvPr>
          <p:cNvSpPr>
            <a:spLocks noGrp="1"/>
          </p:cNvSpPr>
          <p:nvPr>
            <p:ph idx="1"/>
          </p:nvPr>
        </p:nvSpPr>
        <p:spPr>
          <a:xfrm>
            <a:off x="1000125" y="2009774"/>
            <a:ext cx="10782300" cy="4981575"/>
          </a:xfrm>
        </p:spPr>
        <p:txBody>
          <a:bodyPr>
            <a:normAutofit/>
          </a:bodyPr>
          <a:lstStyle/>
          <a:p>
            <a:pPr algn="l" rtl="0"/>
            <a:r>
              <a:rPr lang="en-US" sz="3200" b="1" i="0" u="none" strike="noStrike" baseline="0" dirty="0">
                <a:solidFill>
                  <a:schemeClr val="tx2"/>
                </a:solidFill>
                <a:latin typeface="Cambria" panose="02040503050406030204" pitchFamily="18" charset="0"/>
                <a:ea typeface="Cambria" panose="02040503050406030204" pitchFamily="18" charset="0"/>
              </a:rPr>
              <a:t>Achalasia </a:t>
            </a:r>
            <a:r>
              <a:rPr lang="en-US" sz="2800" b="0" i="0" u="none" strike="noStrike" baseline="0" dirty="0">
                <a:solidFill>
                  <a:schemeClr val="tx1">
                    <a:lumMod val="95000"/>
                    <a:lumOff val="5000"/>
                  </a:schemeClr>
                </a:solidFill>
                <a:latin typeface="Cambria" panose="02040503050406030204" pitchFamily="18" charset="0"/>
                <a:ea typeface="Cambria" panose="02040503050406030204" pitchFamily="18" charset="0"/>
              </a:rPr>
              <a:t>(Greek ‘failure to relax’)</a:t>
            </a:r>
          </a:p>
          <a:p>
            <a:pPr algn="l" rtl="0"/>
            <a:r>
              <a:rPr lang="en-US" sz="2800" dirty="0">
                <a:solidFill>
                  <a:schemeClr val="tx1"/>
                </a:solidFill>
                <a:latin typeface="Cambria" panose="02040503050406030204" pitchFamily="18" charset="0"/>
                <a:ea typeface="Cambria" panose="02040503050406030204" pitchFamily="18" charset="0"/>
              </a:rPr>
              <a:t>It is motility (functional) disorder of esophagus characterized by absence of peristalsis and failure of relaxation of lower esophageal sphincter. this causes obstruction at level of esophago-gastric junction.</a:t>
            </a:r>
          </a:p>
          <a:p>
            <a:pPr algn="l" rtl="0"/>
            <a:endParaRPr lang="en-US" sz="2800" dirty="0">
              <a:solidFill>
                <a:schemeClr val="tx1"/>
              </a:solidFill>
              <a:latin typeface="Cambria" panose="02040503050406030204" pitchFamily="18" charset="0"/>
              <a:ea typeface="Cambria" panose="02040503050406030204" pitchFamily="18" charset="0"/>
            </a:endParaRPr>
          </a:p>
          <a:p>
            <a:pPr algn="l" rtl="0"/>
            <a:r>
              <a:rPr lang="en-US" sz="2800" dirty="0">
                <a:solidFill>
                  <a:schemeClr val="tx1"/>
                </a:solidFill>
                <a:latin typeface="Cambria" panose="02040503050406030204" pitchFamily="18" charset="0"/>
                <a:ea typeface="Cambria" panose="02040503050406030204" pitchFamily="18" charset="0"/>
              </a:rPr>
              <a:t>common in adults (age 25-40 yrs.).</a:t>
            </a:r>
          </a:p>
          <a:p>
            <a:pPr algn="l" rtl="0"/>
            <a:r>
              <a:rPr lang="en-US" sz="2800" dirty="0">
                <a:solidFill>
                  <a:schemeClr val="tx1"/>
                </a:solidFill>
                <a:latin typeface="Cambria" panose="02040503050406030204" pitchFamily="18" charset="0"/>
                <a:ea typeface="Cambria" panose="02040503050406030204" pitchFamily="18" charset="0"/>
              </a:rPr>
              <a:t> only 5% in children.</a:t>
            </a:r>
          </a:p>
        </p:txBody>
      </p:sp>
      <p:pic>
        <p:nvPicPr>
          <p:cNvPr id="4" name="Picture 3">
            <a:extLst>
              <a:ext uri="{FF2B5EF4-FFF2-40B4-BE49-F238E27FC236}">
                <a16:creationId xmlns:a16="http://schemas.microsoft.com/office/drawing/2014/main" id="{D8EC1976-7AEB-4D63-8205-87062B33DE34}"/>
              </a:ext>
            </a:extLst>
          </p:cNvPr>
          <p:cNvPicPr>
            <a:picLocks noChangeAspect="1"/>
          </p:cNvPicPr>
          <p:nvPr/>
        </p:nvPicPr>
        <p:blipFill>
          <a:blip r:embed="rId2"/>
          <a:stretch>
            <a:fillRect/>
          </a:stretch>
        </p:blipFill>
        <p:spPr>
          <a:xfrm>
            <a:off x="7609674" y="4133850"/>
            <a:ext cx="3934626" cy="2590800"/>
          </a:xfrm>
          <a:prstGeom prst="rect">
            <a:avLst/>
          </a:prstGeom>
        </p:spPr>
      </p:pic>
    </p:spTree>
    <p:extLst>
      <p:ext uri="{BB962C8B-B14F-4D97-AF65-F5344CB8AC3E}">
        <p14:creationId xmlns:p14="http://schemas.microsoft.com/office/powerpoint/2010/main" val="19229609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CA410-81DF-4544-8883-3338E4FD459D}"/>
              </a:ext>
            </a:extLst>
          </p:cNvPr>
          <p:cNvSpPr>
            <a:spLocks noGrp="1"/>
          </p:cNvSpPr>
          <p:nvPr>
            <p:ph type="title"/>
          </p:nvPr>
        </p:nvSpPr>
        <p:spPr/>
        <p:txBody>
          <a:bodyPr>
            <a:normAutofit/>
          </a:bodyPr>
          <a:lstStyle/>
          <a:p>
            <a:r>
              <a:rPr lang="en-US" sz="4800" b="1" dirty="0"/>
              <a:t>Achalasia of esophagus</a:t>
            </a:r>
          </a:p>
        </p:txBody>
      </p:sp>
      <p:sp>
        <p:nvSpPr>
          <p:cNvPr id="3" name="Content Placeholder 2">
            <a:extLst>
              <a:ext uri="{FF2B5EF4-FFF2-40B4-BE49-F238E27FC236}">
                <a16:creationId xmlns:a16="http://schemas.microsoft.com/office/drawing/2014/main" id="{EE391D53-F059-471D-85A6-DD5B0731BC21}"/>
              </a:ext>
            </a:extLst>
          </p:cNvPr>
          <p:cNvSpPr>
            <a:spLocks noGrp="1"/>
          </p:cNvSpPr>
          <p:nvPr>
            <p:ph idx="1"/>
          </p:nvPr>
        </p:nvSpPr>
        <p:spPr>
          <a:xfrm>
            <a:off x="1590675" y="1805126"/>
            <a:ext cx="9150458" cy="4967150"/>
          </a:xfrm>
        </p:spPr>
        <p:txBody>
          <a:bodyPr>
            <a:normAutofit fontScale="92500" lnSpcReduction="10000"/>
          </a:bodyPr>
          <a:lstStyle/>
          <a:p>
            <a:pPr algn="l" rtl="0"/>
            <a:r>
              <a:rPr lang="en-US" sz="3500" b="1" dirty="0">
                <a:solidFill>
                  <a:schemeClr val="tx2"/>
                </a:solidFill>
              </a:rPr>
              <a:t>Pathophysiology:</a:t>
            </a:r>
          </a:p>
          <a:p>
            <a:pPr algn="l" rtl="0"/>
            <a:r>
              <a:rPr lang="en-US" sz="2200" dirty="0">
                <a:solidFill>
                  <a:schemeClr val="tx1"/>
                </a:solidFill>
                <a:latin typeface="Cambria" panose="02040503050406030204" pitchFamily="18" charset="0"/>
                <a:ea typeface="Cambria" panose="02040503050406030204" pitchFamily="18" charset="0"/>
              </a:rPr>
              <a:t>myenteric plexus lies in b/w longitudinal and circular layers. </a:t>
            </a:r>
            <a:endParaRPr lang="en-US" sz="2200" dirty="0">
              <a:solidFill>
                <a:schemeClr val="tx1"/>
              </a:solidFill>
              <a:latin typeface="Cambria" panose="02040503050406030204" pitchFamily="18" charset="0"/>
              <a:ea typeface="Cambria" panose="02040503050406030204" pitchFamily="18" charset="0"/>
              <a:cs typeface="Arial" panose="020B0604020202020204" pitchFamily="34" charset="0"/>
            </a:endParaRPr>
          </a:p>
          <a:p>
            <a:pPr algn="l" rtl="0"/>
            <a:r>
              <a:rPr lang="en-US" sz="2200" dirty="0">
                <a:solidFill>
                  <a:schemeClr val="tx1"/>
                </a:solidFill>
                <a:latin typeface="Cambria" panose="02040503050406030204" pitchFamily="18" charset="0"/>
                <a:ea typeface="Cambria" panose="02040503050406030204" pitchFamily="18" charset="0"/>
                <a:cs typeface="Arial" panose="020B0604020202020204" pitchFamily="34" charset="0"/>
              </a:rPr>
              <a:t>acetylcholine and substance ‘p’ are excitatory neurotransmitters causing contractions of the esophagus.</a:t>
            </a:r>
          </a:p>
          <a:p>
            <a:pPr algn="l" rtl="0"/>
            <a:r>
              <a:rPr lang="en-US" sz="2200" dirty="0">
                <a:solidFill>
                  <a:schemeClr val="tx1"/>
                </a:solidFill>
                <a:latin typeface="Cambria" panose="02040503050406030204" pitchFamily="18" charset="0"/>
                <a:ea typeface="Cambria" panose="02040503050406030204" pitchFamily="18" charset="0"/>
                <a:cs typeface="Arial" panose="020B0604020202020204" pitchFamily="34" charset="0"/>
              </a:rPr>
              <a:t>nitric oxide (NO) and vasoactive intestinal peptide (VIP) are inhibitory neurotransmitters and responsible for relaxation of the L.E.S and coordinated esophageal peristalsis.</a:t>
            </a:r>
          </a:p>
          <a:p>
            <a:pPr algn="l" rtl="0"/>
            <a:r>
              <a:rPr lang="en-US" sz="2200" dirty="0">
                <a:solidFill>
                  <a:schemeClr val="tx1"/>
                </a:solidFill>
                <a:latin typeface="Cambria" panose="02040503050406030204" pitchFamily="18" charset="0"/>
                <a:ea typeface="Cambria" panose="02040503050406030204" pitchFamily="18" charset="0"/>
              </a:rPr>
              <a:t>exact cause is not known. </a:t>
            </a:r>
          </a:p>
          <a:p>
            <a:pPr algn="l" rtl="0"/>
            <a:r>
              <a:rPr lang="en-US" sz="2200" dirty="0">
                <a:solidFill>
                  <a:schemeClr val="tx1"/>
                </a:solidFill>
                <a:latin typeface="Cambria" panose="02040503050406030204" pitchFamily="18" charset="0"/>
                <a:ea typeface="Cambria" panose="02040503050406030204" pitchFamily="18" charset="0"/>
              </a:rPr>
              <a:t> degeneration of myenteric plexus. the loss of inhibitory neurons allows unopposed stimulation by cholinergic neurons, which leads to failure in </a:t>
            </a:r>
            <a:r>
              <a:rPr lang="en-US" sz="2200" dirty="0" err="1">
                <a:solidFill>
                  <a:schemeClr val="tx1"/>
                </a:solidFill>
                <a:latin typeface="Cambria" panose="02040503050406030204" pitchFamily="18" charset="0"/>
                <a:ea typeface="Cambria" panose="02040503050406030204" pitchFamily="18" charset="0"/>
              </a:rPr>
              <a:t>l.e.s</a:t>
            </a:r>
            <a:r>
              <a:rPr lang="en-US" sz="2200" dirty="0">
                <a:solidFill>
                  <a:schemeClr val="tx1"/>
                </a:solidFill>
                <a:latin typeface="Cambria" panose="02040503050406030204" pitchFamily="18" charset="0"/>
                <a:ea typeface="Cambria" panose="02040503050406030204" pitchFamily="18" charset="0"/>
              </a:rPr>
              <a:t> relaxation and aperistalsis of distal esophagus.</a:t>
            </a:r>
          </a:p>
          <a:p>
            <a:pPr algn="l" rtl="0"/>
            <a:r>
              <a:rPr lang="en-US" sz="2200" dirty="0">
                <a:solidFill>
                  <a:schemeClr val="tx1"/>
                </a:solidFill>
                <a:latin typeface="Cambria" panose="02040503050406030204" pitchFamily="18" charset="0"/>
                <a:ea typeface="Cambria" panose="02040503050406030204" pitchFamily="18" charset="0"/>
                <a:cs typeface="Arial" panose="020B0604020202020204" pitchFamily="34" charset="0"/>
              </a:rPr>
              <a:t>So no  bolus with </a:t>
            </a:r>
            <a:r>
              <a:rPr lang="en-US" sz="2200" b="0" i="0" u="none" strike="noStrike" baseline="0" dirty="0">
                <a:solidFill>
                  <a:schemeClr val="tx1"/>
                </a:solidFill>
                <a:latin typeface="Cambria" panose="02040503050406030204" pitchFamily="18" charset="0"/>
                <a:ea typeface="Cambria" panose="02040503050406030204" pitchFamily="18" charset="0"/>
              </a:rPr>
              <a:t>accompanying normal gas passes through the sphincter and this lead megaesophagus’ becomes tortuous with a persistent retention</a:t>
            </a:r>
          </a:p>
          <a:p>
            <a:pPr algn="l" rtl="0"/>
            <a:r>
              <a:rPr lang="en-US" sz="2200" b="0" i="0" u="none" strike="noStrike" baseline="0" dirty="0">
                <a:solidFill>
                  <a:schemeClr val="tx1"/>
                </a:solidFill>
                <a:latin typeface="Cambria" panose="02040503050406030204" pitchFamily="18" charset="0"/>
                <a:ea typeface="Cambria" panose="02040503050406030204" pitchFamily="18" charset="0"/>
              </a:rPr>
              <a:t>esophagitis due to fermentation of food residues this may account for the increased incidence of carcinoma of the esophagus</a:t>
            </a:r>
            <a:endParaRPr lang="en-US" sz="22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436367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731CD-A0B0-452D-969D-83C7A1AFA1DE}"/>
              </a:ext>
            </a:extLst>
          </p:cNvPr>
          <p:cNvSpPr>
            <a:spLocks noGrp="1"/>
          </p:cNvSpPr>
          <p:nvPr>
            <p:ph type="title"/>
          </p:nvPr>
        </p:nvSpPr>
        <p:spPr/>
        <p:txBody>
          <a:bodyPr>
            <a:normAutofit/>
          </a:bodyPr>
          <a:lstStyle/>
          <a:p>
            <a:r>
              <a:rPr lang="en-US" sz="4800" b="1" dirty="0"/>
              <a:t>Achalasia of esophagus</a:t>
            </a:r>
            <a:endParaRPr lang="en-US" sz="4800" dirty="0"/>
          </a:p>
        </p:txBody>
      </p:sp>
      <p:sp>
        <p:nvSpPr>
          <p:cNvPr id="3" name="Content Placeholder 2">
            <a:extLst>
              <a:ext uri="{FF2B5EF4-FFF2-40B4-BE49-F238E27FC236}">
                <a16:creationId xmlns:a16="http://schemas.microsoft.com/office/drawing/2014/main" id="{1DE04B1E-55CF-4A36-A0AD-56A486A90C4F}"/>
              </a:ext>
            </a:extLst>
          </p:cNvPr>
          <p:cNvSpPr>
            <a:spLocks noGrp="1"/>
          </p:cNvSpPr>
          <p:nvPr>
            <p:ph idx="1"/>
          </p:nvPr>
        </p:nvSpPr>
        <p:spPr>
          <a:xfrm>
            <a:off x="1540476" y="1480671"/>
            <a:ext cx="9483315" cy="4918246"/>
          </a:xfrm>
        </p:spPr>
        <p:txBody>
          <a:bodyPr>
            <a:normAutofit/>
          </a:bodyPr>
          <a:lstStyle/>
          <a:p>
            <a:pPr marL="0" indent="0" algn="l">
              <a:buNone/>
            </a:pPr>
            <a:r>
              <a:rPr lang="en-US" sz="3900" b="1" dirty="0">
                <a:solidFill>
                  <a:schemeClr val="tx2"/>
                </a:solidFill>
              </a:rPr>
              <a:t>Clinical feature:</a:t>
            </a:r>
            <a:endParaRPr lang="ar-BH" sz="3900" b="1" dirty="0">
              <a:solidFill>
                <a:schemeClr val="tx2"/>
              </a:solidFill>
            </a:endParaRPr>
          </a:p>
          <a:p>
            <a:pPr algn="l" rtl="0"/>
            <a:r>
              <a:rPr lang="en-US" sz="3200" b="1" dirty="0">
                <a:solidFill>
                  <a:schemeClr val="tx1">
                    <a:lumMod val="95000"/>
                    <a:lumOff val="5000"/>
                  </a:schemeClr>
                </a:solidFill>
                <a:latin typeface="Cambria" panose="02040503050406030204" pitchFamily="18" charset="0"/>
                <a:ea typeface="Cambria" panose="02040503050406030204" pitchFamily="18" charset="0"/>
              </a:rPr>
              <a:t>1</a:t>
            </a:r>
            <a:r>
              <a:rPr lang="en-US" sz="3200" dirty="0">
                <a:solidFill>
                  <a:schemeClr val="tx1">
                    <a:lumMod val="95000"/>
                    <a:lumOff val="5000"/>
                  </a:schemeClr>
                </a:solidFill>
                <a:latin typeface="Cambria" panose="02040503050406030204" pitchFamily="18" charset="0"/>
                <a:ea typeface="Cambria" panose="02040503050406030204" pitchFamily="18" charset="0"/>
              </a:rPr>
              <a:t>-dysphagia: gradual </a:t>
            </a:r>
            <a:r>
              <a:rPr lang="en-US" sz="3200" dirty="0" err="1">
                <a:solidFill>
                  <a:schemeClr val="tx1">
                    <a:lumMod val="95000"/>
                    <a:lumOff val="5000"/>
                  </a:schemeClr>
                </a:solidFill>
                <a:latin typeface="Cambria" panose="02040503050406030204" pitchFamily="18" charset="0"/>
                <a:ea typeface="Cambria" panose="02040503050406030204" pitchFamily="18" charset="0"/>
              </a:rPr>
              <a:t>onset,progressive</a:t>
            </a:r>
            <a:r>
              <a:rPr lang="en-US" sz="3200" dirty="0">
                <a:solidFill>
                  <a:schemeClr val="tx1">
                    <a:lumMod val="95000"/>
                    <a:lumOff val="5000"/>
                  </a:schemeClr>
                </a:solidFill>
                <a:latin typeface="Cambria" panose="02040503050406030204" pitchFamily="18" charset="0"/>
                <a:ea typeface="Cambria" panose="02040503050406030204" pitchFamily="18" charset="0"/>
              </a:rPr>
              <a:t>,  more for solids, and worsening</a:t>
            </a:r>
          </a:p>
          <a:p>
            <a:pPr algn="l" rtl="0"/>
            <a:r>
              <a:rPr lang="en-US" sz="3200" b="1" dirty="0">
                <a:solidFill>
                  <a:schemeClr val="tx1">
                    <a:lumMod val="95000"/>
                    <a:lumOff val="5000"/>
                  </a:schemeClr>
                </a:solidFill>
                <a:latin typeface="Cambria" panose="02040503050406030204" pitchFamily="18" charset="0"/>
                <a:ea typeface="Cambria" panose="02040503050406030204" pitchFamily="18" charset="0"/>
              </a:rPr>
              <a:t>2-</a:t>
            </a:r>
            <a:r>
              <a:rPr lang="en-US" sz="3200" dirty="0">
                <a:solidFill>
                  <a:schemeClr val="tx1">
                    <a:lumMod val="95000"/>
                    <a:lumOff val="5000"/>
                  </a:schemeClr>
                </a:solidFill>
                <a:latin typeface="Cambria" panose="02040503050406030204" pitchFamily="18" charset="0"/>
                <a:ea typeface="Cambria" panose="02040503050406030204" pitchFamily="18" charset="0"/>
              </a:rPr>
              <a:t> chest (retrosternal) pain – </a:t>
            </a:r>
            <a:r>
              <a:rPr lang="en-US" sz="3200" dirty="0" err="1">
                <a:solidFill>
                  <a:schemeClr val="tx1">
                    <a:lumMod val="95000"/>
                    <a:lumOff val="5000"/>
                  </a:schemeClr>
                </a:solidFill>
                <a:latin typeface="Cambria" panose="02040503050406030204" pitchFamily="18" charset="0"/>
                <a:ea typeface="Cambria" panose="02040503050406030204" pitchFamily="18" charset="0"/>
              </a:rPr>
              <a:t>esophagitis,stasis</a:t>
            </a:r>
            <a:r>
              <a:rPr lang="en-US" sz="3200" dirty="0">
                <a:solidFill>
                  <a:schemeClr val="tx1">
                    <a:lumMod val="95000"/>
                    <a:lumOff val="5000"/>
                  </a:schemeClr>
                </a:solidFill>
                <a:latin typeface="Cambria" panose="02040503050406030204" pitchFamily="18" charset="0"/>
                <a:ea typeface="Cambria" panose="02040503050406030204" pitchFamily="18" charset="0"/>
              </a:rPr>
              <a:t> </a:t>
            </a:r>
            <a:r>
              <a:rPr lang="en-US" sz="3200" b="1" dirty="0">
                <a:solidFill>
                  <a:schemeClr val="tx1">
                    <a:lumMod val="95000"/>
                    <a:lumOff val="5000"/>
                  </a:schemeClr>
                </a:solidFill>
                <a:latin typeface="Cambria" panose="02040503050406030204" pitchFamily="18" charset="0"/>
                <a:ea typeface="Cambria" panose="02040503050406030204" pitchFamily="18" charset="0"/>
              </a:rPr>
              <a:t>3</a:t>
            </a:r>
            <a:r>
              <a:rPr lang="en-US" sz="3200" dirty="0">
                <a:solidFill>
                  <a:schemeClr val="tx1">
                    <a:lumMod val="95000"/>
                    <a:lumOff val="5000"/>
                  </a:schemeClr>
                </a:solidFill>
                <a:latin typeface="Cambria" panose="02040503050406030204" pitchFamily="18" charset="0"/>
                <a:ea typeface="Cambria" panose="02040503050406030204" pitchFamily="18" charset="0"/>
              </a:rPr>
              <a:t>-regurgitation of food.  especially at night</a:t>
            </a:r>
          </a:p>
          <a:p>
            <a:pPr algn="l" rtl="0"/>
            <a:r>
              <a:rPr lang="en-US" sz="3200" dirty="0">
                <a:solidFill>
                  <a:schemeClr val="tx1">
                    <a:lumMod val="95000"/>
                    <a:lumOff val="5000"/>
                  </a:schemeClr>
                </a:solidFill>
                <a:latin typeface="Cambria" panose="02040503050406030204" pitchFamily="18" charset="0"/>
                <a:ea typeface="Cambria" panose="02040503050406030204" pitchFamily="18" charset="0"/>
              </a:rPr>
              <a:t>4- halitosis due to stasis of food</a:t>
            </a:r>
          </a:p>
          <a:p>
            <a:pPr algn="l" rtl="0"/>
            <a:r>
              <a:rPr lang="en-GB" sz="3200" b="1" dirty="0">
                <a:solidFill>
                  <a:schemeClr val="tx1">
                    <a:lumMod val="95000"/>
                    <a:lumOff val="5000"/>
                  </a:schemeClr>
                </a:solidFill>
                <a:latin typeface="Cambria" panose="02040503050406030204" pitchFamily="18" charset="0"/>
                <a:ea typeface="Cambria" panose="02040503050406030204" pitchFamily="18" charset="0"/>
              </a:rPr>
              <a:t>5</a:t>
            </a:r>
            <a:r>
              <a:rPr lang="aa-ET" sz="3200" b="1" dirty="0">
                <a:solidFill>
                  <a:schemeClr val="tx1">
                    <a:lumMod val="95000"/>
                    <a:lumOff val="5000"/>
                  </a:schemeClr>
                </a:solidFill>
                <a:latin typeface="Cambria" panose="02040503050406030204" pitchFamily="18" charset="0"/>
                <a:ea typeface="Cambria" panose="02040503050406030204" pitchFamily="18" charset="0"/>
              </a:rPr>
              <a:t>-</a:t>
            </a:r>
            <a:r>
              <a:rPr lang="en-US" sz="3200" dirty="0">
                <a:solidFill>
                  <a:schemeClr val="tx1">
                    <a:lumMod val="95000"/>
                    <a:lumOff val="5000"/>
                  </a:schemeClr>
                </a:solidFill>
                <a:latin typeface="Cambria" panose="02040503050406030204" pitchFamily="18" charset="0"/>
                <a:ea typeface="Cambria" panose="02040503050406030204" pitchFamily="18" charset="0"/>
              </a:rPr>
              <a:t>sensation of food sticking in lower esophagus. </a:t>
            </a:r>
          </a:p>
        </p:txBody>
      </p:sp>
    </p:spTree>
    <p:extLst>
      <p:ext uri="{BB962C8B-B14F-4D97-AF65-F5344CB8AC3E}">
        <p14:creationId xmlns:p14="http://schemas.microsoft.com/office/powerpoint/2010/main" val="2767174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90ABC-1D36-45AA-B09E-4DA92BB2F3EF}"/>
              </a:ext>
            </a:extLst>
          </p:cNvPr>
          <p:cNvSpPr>
            <a:spLocks noGrp="1"/>
          </p:cNvSpPr>
          <p:nvPr>
            <p:ph type="title"/>
          </p:nvPr>
        </p:nvSpPr>
        <p:spPr>
          <a:xfrm>
            <a:off x="2483197" y="455249"/>
            <a:ext cx="8911687" cy="1280890"/>
          </a:xfrm>
        </p:spPr>
        <p:txBody>
          <a:bodyPr>
            <a:normAutofit/>
          </a:bodyPr>
          <a:lstStyle/>
          <a:p>
            <a:r>
              <a:rPr lang="en-US" sz="4800" b="1" dirty="0"/>
              <a:t>Achalasia of esophagus</a:t>
            </a:r>
            <a:endParaRPr lang="en-US" sz="4800" dirty="0"/>
          </a:p>
        </p:txBody>
      </p:sp>
      <p:sp>
        <p:nvSpPr>
          <p:cNvPr id="3" name="Content Placeholder 2">
            <a:extLst>
              <a:ext uri="{FF2B5EF4-FFF2-40B4-BE49-F238E27FC236}">
                <a16:creationId xmlns:a16="http://schemas.microsoft.com/office/drawing/2014/main" id="{6BA6C5F5-430D-4717-B813-1CD014395F0A}"/>
              </a:ext>
            </a:extLst>
          </p:cNvPr>
          <p:cNvSpPr>
            <a:spLocks noGrp="1"/>
          </p:cNvSpPr>
          <p:nvPr>
            <p:ph idx="1"/>
          </p:nvPr>
        </p:nvSpPr>
        <p:spPr>
          <a:xfrm>
            <a:off x="1368101" y="2926497"/>
            <a:ext cx="6320901" cy="3931503"/>
          </a:xfrm>
        </p:spPr>
        <p:txBody>
          <a:bodyPr>
            <a:normAutofit/>
          </a:bodyPr>
          <a:lstStyle/>
          <a:p>
            <a:pPr algn="l" rtl="0"/>
            <a:r>
              <a:rPr lang="en-US" sz="3200" b="1" dirty="0"/>
              <a:t> </a:t>
            </a:r>
            <a:r>
              <a:rPr lang="en-US" sz="3200" b="1" dirty="0">
                <a:solidFill>
                  <a:schemeClr val="tx2"/>
                </a:solidFill>
              </a:rPr>
              <a:t>CHEST X-RAY:</a:t>
            </a:r>
          </a:p>
          <a:p>
            <a:pPr algn="l" rtl="0"/>
            <a:r>
              <a:rPr lang="en-US" sz="3200" dirty="0">
                <a:solidFill>
                  <a:schemeClr val="tx1"/>
                </a:solidFill>
              </a:rPr>
              <a:t> </a:t>
            </a:r>
            <a:r>
              <a:rPr lang="en-US" sz="3200" b="0" i="0" dirty="0">
                <a:solidFill>
                  <a:schemeClr val="tx1"/>
                </a:solidFill>
                <a:effectLst/>
                <a:latin typeface="Open Sans"/>
              </a:rPr>
              <a:t>Mediastinal widening. A trace amount of gastric air-bubble is seen</a:t>
            </a:r>
            <a:endParaRPr lang="en-US" sz="3200" dirty="0">
              <a:solidFill>
                <a:schemeClr val="tx1"/>
              </a:solidFill>
            </a:endParaRPr>
          </a:p>
          <a:p>
            <a:endParaRPr lang="en-US" dirty="0"/>
          </a:p>
        </p:txBody>
      </p:sp>
      <p:pic>
        <p:nvPicPr>
          <p:cNvPr id="1026" name="Picture 2">
            <a:extLst>
              <a:ext uri="{FF2B5EF4-FFF2-40B4-BE49-F238E27FC236}">
                <a16:creationId xmlns:a16="http://schemas.microsoft.com/office/drawing/2014/main" id="{A733B3F9-7E1C-4BB4-8AB0-0DA929A7E7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2953" y="1736139"/>
            <a:ext cx="3412243" cy="47804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C38F509-E958-4529-B409-D3F38CB22559}"/>
              </a:ext>
            </a:extLst>
          </p:cNvPr>
          <p:cNvSpPr txBox="1"/>
          <p:nvPr/>
        </p:nvSpPr>
        <p:spPr>
          <a:xfrm flipH="1">
            <a:off x="1288588" y="1712285"/>
            <a:ext cx="280795885" cy="830997"/>
          </a:xfrm>
          <a:prstGeom prst="rect">
            <a:avLst/>
          </a:prstGeom>
          <a:noFill/>
        </p:spPr>
        <p:txBody>
          <a:bodyPr wrap="square" rtlCol="0">
            <a:spAutoFit/>
          </a:bodyPr>
          <a:lstStyle/>
          <a:p>
            <a:r>
              <a:rPr lang="en-US" sz="4800" b="1" dirty="0">
                <a:solidFill>
                  <a:schemeClr val="tx2"/>
                </a:solidFill>
              </a:rPr>
              <a:t>Diagnosis:</a:t>
            </a:r>
            <a:endParaRPr lang="en-US" sz="4800" dirty="0">
              <a:solidFill>
                <a:schemeClr val="tx2"/>
              </a:solidFill>
            </a:endParaRPr>
          </a:p>
        </p:txBody>
      </p:sp>
    </p:spTree>
    <p:extLst>
      <p:ext uri="{BB962C8B-B14F-4D97-AF65-F5344CB8AC3E}">
        <p14:creationId xmlns:p14="http://schemas.microsoft.com/office/powerpoint/2010/main" val="28848308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56848-89A1-409A-ABD4-587B1587C919}"/>
              </a:ext>
            </a:extLst>
          </p:cNvPr>
          <p:cNvSpPr>
            <a:spLocks noGrp="1"/>
          </p:cNvSpPr>
          <p:nvPr>
            <p:ph type="title"/>
          </p:nvPr>
        </p:nvSpPr>
        <p:spPr/>
        <p:txBody>
          <a:bodyPr>
            <a:normAutofit/>
          </a:bodyPr>
          <a:lstStyle/>
          <a:p>
            <a:r>
              <a:rPr lang="en-US" sz="4800" b="1" dirty="0"/>
              <a:t>Achalasia of esophagus</a:t>
            </a:r>
            <a:endParaRPr lang="en-US" sz="4800" dirty="0"/>
          </a:p>
        </p:txBody>
      </p:sp>
      <p:pic>
        <p:nvPicPr>
          <p:cNvPr id="4" name="Content Placeholder 3">
            <a:extLst>
              <a:ext uri="{FF2B5EF4-FFF2-40B4-BE49-F238E27FC236}">
                <a16:creationId xmlns:a16="http://schemas.microsoft.com/office/drawing/2014/main" id="{95FF1858-2D6D-4086-87C8-D2EA5E1769C7}"/>
              </a:ext>
            </a:extLst>
          </p:cNvPr>
          <p:cNvPicPr>
            <a:picLocks noGrp="1" noChangeAspect="1"/>
          </p:cNvPicPr>
          <p:nvPr>
            <p:ph idx="1"/>
          </p:nvPr>
        </p:nvPicPr>
        <p:blipFill>
          <a:blip r:embed="rId2"/>
          <a:stretch>
            <a:fillRect/>
          </a:stretch>
        </p:blipFill>
        <p:spPr>
          <a:xfrm>
            <a:off x="8496375" y="1718834"/>
            <a:ext cx="2234536" cy="4787804"/>
          </a:xfrm>
          <a:prstGeom prst="rect">
            <a:avLst/>
          </a:prstGeom>
        </p:spPr>
      </p:pic>
      <p:sp>
        <p:nvSpPr>
          <p:cNvPr id="6" name="TextBox 5">
            <a:extLst>
              <a:ext uri="{FF2B5EF4-FFF2-40B4-BE49-F238E27FC236}">
                <a16:creationId xmlns:a16="http://schemas.microsoft.com/office/drawing/2014/main" id="{81BE7AAF-1BB4-4CAD-870C-688D63491E57}"/>
              </a:ext>
            </a:extLst>
          </p:cNvPr>
          <p:cNvSpPr txBox="1"/>
          <p:nvPr/>
        </p:nvSpPr>
        <p:spPr>
          <a:xfrm>
            <a:off x="1461089" y="2632904"/>
            <a:ext cx="5983088" cy="3600986"/>
          </a:xfrm>
          <a:prstGeom prst="rect">
            <a:avLst/>
          </a:prstGeom>
          <a:noFill/>
        </p:spPr>
        <p:txBody>
          <a:bodyPr wrap="square">
            <a:spAutoFit/>
          </a:bodyPr>
          <a:lstStyle/>
          <a:p>
            <a:r>
              <a:rPr lang="en-US" sz="3200" b="1" dirty="0"/>
              <a:t>1-</a:t>
            </a:r>
            <a:r>
              <a:rPr lang="en-US" sz="3200" dirty="0"/>
              <a:t>Dilated Esophagus  </a:t>
            </a:r>
          </a:p>
          <a:p>
            <a:r>
              <a:rPr lang="en-US" sz="3200" b="1" dirty="0"/>
              <a:t>2-</a:t>
            </a:r>
            <a:r>
              <a:rPr lang="en-US" sz="3200" dirty="0"/>
              <a:t>incoordinated esophageal contractions </a:t>
            </a:r>
          </a:p>
          <a:p>
            <a:r>
              <a:rPr lang="en-US" sz="3200" dirty="0"/>
              <a:t> </a:t>
            </a:r>
            <a:r>
              <a:rPr lang="en-US" sz="3200" b="1" dirty="0"/>
              <a:t>3-</a:t>
            </a:r>
            <a:r>
              <a:rPr lang="en-US" sz="3200" dirty="0"/>
              <a:t>obstruction at the esophagogastric junction</a:t>
            </a:r>
          </a:p>
          <a:p>
            <a:endParaRPr lang="en-US" sz="3200" dirty="0"/>
          </a:p>
          <a:p>
            <a:r>
              <a:rPr lang="en-US" sz="3200" dirty="0"/>
              <a:t>Describe as </a:t>
            </a:r>
            <a:r>
              <a:rPr lang="en-US" sz="3600" dirty="0">
                <a:solidFill>
                  <a:schemeClr val="tx2"/>
                </a:solidFill>
              </a:rPr>
              <a:t>“</a:t>
            </a:r>
            <a:r>
              <a:rPr lang="en-US" sz="3600" b="1" dirty="0">
                <a:solidFill>
                  <a:schemeClr val="tx2"/>
                </a:solidFill>
              </a:rPr>
              <a:t>birds beak”</a:t>
            </a:r>
          </a:p>
        </p:txBody>
      </p:sp>
      <p:sp>
        <p:nvSpPr>
          <p:cNvPr id="3" name="TextBox 2">
            <a:extLst>
              <a:ext uri="{FF2B5EF4-FFF2-40B4-BE49-F238E27FC236}">
                <a16:creationId xmlns:a16="http://schemas.microsoft.com/office/drawing/2014/main" id="{DC67EAB8-B094-450F-85FE-AD6BD5090D63}"/>
              </a:ext>
            </a:extLst>
          </p:cNvPr>
          <p:cNvSpPr txBox="1"/>
          <p:nvPr/>
        </p:nvSpPr>
        <p:spPr>
          <a:xfrm>
            <a:off x="1271619" y="1718834"/>
            <a:ext cx="4955530" cy="769441"/>
          </a:xfrm>
          <a:prstGeom prst="rect">
            <a:avLst/>
          </a:prstGeom>
          <a:noFill/>
        </p:spPr>
        <p:txBody>
          <a:bodyPr wrap="square" rtlCol="0">
            <a:spAutoFit/>
          </a:bodyPr>
          <a:lstStyle/>
          <a:p>
            <a:pPr algn="l"/>
            <a:r>
              <a:rPr lang="en-US" sz="4400" b="1" i="0" u="none" strike="noStrike" baseline="0" dirty="0">
                <a:solidFill>
                  <a:schemeClr val="tx2"/>
                </a:solidFill>
                <a:latin typeface="GoudyStd"/>
              </a:rPr>
              <a:t>Barium radiology</a:t>
            </a:r>
          </a:p>
        </p:txBody>
      </p:sp>
    </p:spTree>
    <p:extLst>
      <p:ext uri="{BB962C8B-B14F-4D97-AF65-F5344CB8AC3E}">
        <p14:creationId xmlns:p14="http://schemas.microsoft.com/office/powerpoint/2010/main" val="9940487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E8BEA-D95C-4654-B921-BECD74E31861}"/>
              </a:ext>
            </a:extLst>
          </p:cNvPr>
          <p:cNvSpPr>
            <a:spLocks noGrp="1"/>
          </p:cNvSpPr>
          <p:nvPr>
            <p:ph type="title"/>
          </p:nvPr>
        </p:nvSpPr>
        <p:spPr>
          <a:xfrm>
            <a:off x="1868130" y="446088"/>
            <a:ext cx="7413522" cy="976312"/>
          </a:xfrm>
        </p:spPr>
        <p:txBody>
          <a:bodyPr>
            <a:noAutofit/>
          </a:bodyPr>
          <a:lstStyle/>
          <a:p>
            <a:r>
              <a:rPr lang="en-US" sz="4400" b="1" dirty="0"/>
              <a:t>Achalasia of esophagus</a:t>
            </a:r>
            <a:endParaRPr lang="en-US" sz="4400" dirty="0"/>
          </a:p>
        </p:txBody>
      </p:sp>
      <p:sp>
        <p:nvSpPr>
          <p:cNvPr id="12" name="Content Placeholder 11">
            <a:extLst>
              <a:ext uri="{FF2B5EF4-FFF2-40B4-BE49-F238E27FC236}">
                <a16:creationId xmlns:a16="http://schemas.microsoft.com/office/drawing/2014/main" id="{2D9B9A3C-261C-4DE7-8B72-8A18AFB1E881}"/>
              </a:ext>
            </a:extLst>
          </p:cNvPr>
          <p:cNvSpPr>
            <a:spLocks noGrp="1"/>
          </p:cNvSpPr>
          <p:nvPr>
            <p:ph idx="1"/>
          </p:nvPr>
        </p:nvSpPr>
        <p:spPr>
          <a:xfrm>
            <a:off x="6558116" y="1203171"/>
            <a:ext cx="5152103" cy="5414963"/>
          </a:xfrm>
        </p:spPr>
        <p:txBody>
          <a:bodyPr/>
          <a:lstStyle/>
          <a:p>
            <a:pPr algn="ctr" rtl="0"/>
            <a:r>
              <a:rPr lang="en-US" sz="4800" b="1" dirty="0">
                <a:solidFill>
                  <a:schemeClr val="accent3">
                    <a:lumMod val="75000"/>
                  </a:schemeClr>
                </a:solidFill>
                <a:latin typeface="GoudyStd"/>
              </a:rPr>
              <a:t>F</a:t>
            </a:r>
            <a:r>
              <a:rPr lang="en-US" sz="4800" b="1" i="0" u="none" strike="noStrike" baseline="0" dirty="0">
                <a:solidFill>
                  <a:schemeClr val="accent3">
                    <a:lumMod val="75000"/>
                  </a:schemeClr>
                </a:solidFill>
                <a:latin typeface="GoudyStd"/>
              </a:rPr>
              <a:t>irm </a:t>
            </a:r>
            <a:r>
              <a:rPr lang="en-US" sz="4800" b="1" dirty="0">
                <a:solidFill>
                  <a:schemeClr val="accent3">
                    <a:lumMod val="75000"/>
                  </a:schemeClr>
                </a:solidFill>
                <a:latin typeface="GoudyStd"/>
              </a:rPr>
              <a:t>D</a:t>
            </a:r>
            <a:r>
              <a:rPr lang="en-US" sz="4800" b="1" i="0" u="none" strike="noStrike" baseline="0" dirty="0">
                <a:solidFill>
                  <a:schemeClr val="accent3">
                    <a:lumMod val="75000"/>
                  </a:schemeClr>
                </a:solidFill>
                <a:latin typeface="GoudyStd"/>
              </a:rPr>
              <a:t>iagnosis</a:t>
            </a:r>
          </a:p>
          <a:p>
            <a:pPr algn="ctr" rtl="0"/>
            <a:r>
              <a:rPr lang="en-US" sz="4800" b="1" i="0" u="none" strike="noStrike" baseline="0" dirty="0">
                <a:solidFill>
                  <a:schemeClr val="accent3">
                    <a:lumMod val="75000"/>
                  </a:schemeClr>
                </a:solidFill>
                <a:latin typeface="GoudyStd"/>
              </a:rPr>
              <a:t>is established by       high-resolution esophageal manometry</a:t>
            </a:r>
            <a:endParaRPr lang="en-US" sz="4800" b="1" dirty="0">
              <a:solidFill>
                <a:schemeClr val="accent3">
                  <a:lumMod val="75000"/>
                </a:schemeClr>
              </a:solidFill>
            </a:endParaRPr>
          </a:p>
          <a:p>
            <a:endParaRPr lang="en-US" dirty="0"/>
          </a:p>
        </p:txBody>
      </p:sp>
      <p:sp>
        <p:nvSpPr>
          <p:cNvPr id="3" name="Content Placeholder 2">
            <a:extLst>
              <a:ext uri="{FF2B5EF4-FFF2-40B4-BE49-F238E27FC236}">
                <a16:creationId xmlns:a16="http://schemas.microsoft.com/office/drawing/2014/main" id="{1AB57E2A-3638-4490-8708-A942A358A6F5}"/>
              </a:ext>
            </a:extLst>
          </p:cNvPr>
          <p:cNvSpPr>
            <a:spLocks noGrp="1"/>
          </p:cNvSpPr>
          <p:nvPr>
            <p:ph type="body" sz="half" idx="2"/>
          </p:nvPr>
        </p:nvSpPr>
        <p:spPr>
          <a:xfrm>
            <a:off x="1447735" y="2001097"/>
            <a:ext cx="4186150" cy="4410815"/>
          </a:xfrm>
        </p:spPr>
        <p:txBody>
          <a:bodyPr>
            <a:normAutofit/>
          </a:bodyPr>
          <a:lstStyle/>
          <a:p>
            <a:pPr algn="l" rtl="0"/>
            <a:r>
              <a:rPr lang="en-US" sz="2800" b="1" i="0" u="none" strike="noStrike" baseline="0" dirty="0">
                <a:solidFill>
                  <a:schemeClr val="tx1"/>
                </a:solidFill>
                <a:latin typeface="Cambria" panose="02040503050406030204" pitchFamily="18" charset="0"/>
                <a:ea typeface="Cambria" panose="02040503050406030204" pitchFamily="18" charset="0"/>
              </a:rPr>
              <a:t>high-resolution esophageal manometry</a:t>
            </a:r>
            <a:r>
              <a:rPr lang="en-US" sz="2800" b="1" i="0" u="none" strike="noStrike" baseline="0" dirty="0">
                <a:latin typeface="Cambria" panose="02040503050406030204" pitchFamily="18" charset="0"/>
                <a:ea typeface="Cambria" panose="02040503050406030204" pitchFamily="18" charset="0"/>
              </a:rPr>
              <a:t>:</a:t>
            </a:r>
          </a:p>
          <a:p>
            <a:pPr algn="l" rtl="0"/>
            <a:r>
              <a:rPr lang="en-US" sz="2400" b="0" i="0" u="none" strike="noStrike" baseline="0" dirty="0">
                <a:solidFill>
                  <a:srgbClr val="000000"/>
                </a:solidFill>
                <a:latin typeface="Cambria" panose="02040503050406030204" pitchFamily="18" charset="0"/>
                <a:ea typeface="Cambria" panose="02040503050406030204" pitchFamily="18" charset="0"/>
              </a:rPr>
              <a:t>the LOS does not relax completely on swallowing</a:t>
            </a:r>
          </a:p>
          <a:p>
            <a:pPr algn="l" rtl="0"/>
            <a:r>
              <a:rPr lang="en-US" sz="2400" b="0" i="0" u="none" strike="noStrike" baseline="0" dirty="0">
                <a:solidFill>
                  <a:srgbClr val="000000"/>
                </a:solidFill>
                <a:latin typeface="Cambria" panose="02040503050406030204" pitchFamily="18" charset="0"/>
                <a:ea typeface="Cambria" panose="02040503050406030204" pitchFamily="18" charset="0"/>
              </a:rPr>
              <a:t>there is no peristalsis and there is a raised resting pressure in esophagus</a:t>
            </a:r>
          </a:p>
        </p:txBody>
      </p:sp>
      <p:sp>
        <p:nvSpPr>
          <p:cNvPr id="5" name="TextBox 4">
            <a:extLst>
              <a:ext uri="{FF2B5EF4-FFF2-40B4-BE49-F238E27FC236}">
                <a16:creationId xmlns:a16="http://schemas.microsoft.com/office/drawing/2014/main" id="{C8C9BC66-9125-491E-861E-BD1234916CBC}"/>
              </a:ext>
            </a:extLst>
          </p:cNvPr>
          <p:cNvSpPr txBox="1"/>
          <p:nvPr/>
        </p:nvSpPr>
        <p:spPr>
          <a:xfrm>
            <a:off x="2905431" y="3757363"/>
            <a:ext cx="5987846" cy="707886"/>
          </a:xfrm>
          <a:prstGeom prst="rect">
            <a:avLst/>
          </a:prstGeom>
          <a:noFill/>
        </p:spPr>
        <p:txBody>
          <a:bodyPr wrap="square">
            <a:spAutoFit/>
          </a:bodyPr>
          <a:lstStyle/>
          <a:p>
            <a:pPr algn="l"/>
            <a:r>
              <a:rPr lang="en-US" sz="4000" b="1" dirty="0">
                <a:latin typeface="GoudyStd"/>
              </a:rPr>
              <a:t>      </a:t>
            </a:r>
            <a:endParaRPr lang="en-US" sz="4000" b="1" dirty="0"/>
          </a:p>
        </p:txBody>
      </p:sp>
    </p:spTree>
    <p:extLst>
      <p:ext uri="{BB962C8B-B14F-4D97-AF65-F5344CB8AC3E}">
        <p14:creationId xmlns:p14="http://schemas.microsoft.com/office/powerpoint/2010/main" val="4383690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16649F-7160-4355-A5B4-A3A54F1D80A2}"/>
              </a:ext>
            </a:extLst>
          </p:cNvPr>
          <p:cNvSpPr>
            <a:spLocks noGrp="1"/>
          </p:cNvSpPr>
          <p:nvPr>
            <p:ph type="title"/>
          </p:nvPr>
        </p:nvSpPr>
        <p:spPr>
          <a:xfrm>
            <a:off x="2359742" y="352491"/>
            <a:ext cx="6666271" cy="976312"/>
          </a:xfrm>
        </p:spPr>
        <p:txBody>
          <a:bodyPr>
            <a:normAutofit/>
          </a:bodyPr>
          <a:lstStyle/>
          <a:p>
            <a:r>
              <a:rPr lang="en-US" sz="4800" b="1" dirty="0"/>
              <a:t>Achalasia of esophagus</a:t>
            </a:r>
            <a:endParaRPr lang="en-US" sz="4800" dirty="0"/>
          </a:p>
        </p:txBody>
      </p:sp>
      <p:sp>
        <p:nvSpPr>
          <p:cNvPr id="6" name="Content Placeholder 5">
            <a:extLst>
              <a:ext uri="{FF2B5EF4-FFF2-40B4-BE49-F238E27FC236}">
                <a16:creationId xmlns:a16="http://schemas.microsoft.com/office/drawing/2014/main" id="{9CB25225-38E7-4E6C-9EC0-8C8C8B24AAFE}"/>
              </a:ext>
            </a:extLst>
          </p:cNvPr>
          <p:cNvSpPr>
            <a:spLocks noGrp="1"/>
          </p:cNvSpPr>
          <p:nvPr>
            <p:ph idx="1"/>
          </p:nvPr>
        </p:nvSpPr>
        <p:spPr>
          <a:xfrm>
            <a:off x="1181959" y="2135249"/>
            <a:ext cx="5012364" cy="4401406"/>
          </a:xfrm>
        </p:spPr>
        <p:txBody>
          <a:bodyPr>
            <a:normAutofit fontScale="62500" lnSpcReduction="20000"/>
          </a:bodyPr>
          <a:lstStyle/>
          <a:p>
            <a:pPr marL="0" indent="0">
              <a:buNone/>
            </a:pPr>
            <a:endParaRPr lang="en-US" sz="4000" b="1" dirty="0">
              <a:solidFill>
                <a:schemeClr val="accent3">
                  <a:lumMod val="75000"/>
                </a:schemeClr>
              </a:solidFill>
            </a:endParaRPr>
          </a:p>
          <a:p>
            <a:pPr algn="l" rtl="0"/>
            <a:r>
              <a:rPr lang="en-US" sz="2900" b="1" dirty="0">
                <a:solidFill>
                  <a:schemeClr val="bg2">
                    <a:lumMod val="50000"/>
                  </a:schemeClr>
                </a:solidFill>
                <a:latin typeface="Cambria" panose="02040503050406030204" pitchFamily="18" charset="0"/>
                <a:ea typeface="Cambria" panose="02040503050406030204" pitchFamily="18" charset="0"/>
              </a:rPr>
              <a:t>1</a:t>
            </a:r>
            <a:r>
              <a:rPr lang="en-US" sz="2900" dirty="0">
                <a:latin typeface="Cambria" panose="02040503050406030204" pitchFamily="18" charset="0"/>
                <a:ea typeface="Cambria" panose="02040503050406030204" pitchFamily="18" charset="0"/>
              </a:rPr>
              <a:t>--</a:t>
            </a:r>
            <a:r>
              <a:rPr lang="en-US" sz="2900" b="1" i="0" u="none" strike="noStrike" baseline="0" dirty="0">
                <a:solidFill>
                  <a:srgbClr val="6E8AAA"/>
                </a:solidFill>
                <a:latin typeface="Cambria" panose="02040503050406030204" pitchFamily="18" charset="0"/>
                <a:ea typeface="Cambria" panose="02040503050406030204" pitchFamily="18" charset="0"/>
              </a:rPr>
              <a:t>PNEUMATIC DILATATION: </a:t>
            </a:r>
            <a:r>
              <a:rPr lang="en-US" sz="2900" i="0" u="none" strike="noStrike" baseline="0" dirty="0">
                <a:solidFill>
                  <a:schemeClr val="tx1">
                    <a:lumMod val="95000"/>
                    <a:lumOff val="5000"/>
                  </a:schemeClr>
                </a:solidFill>
                <a:latin typeface="Cambria" panose="02040503050406030204" pitchFamily="18" charset="0"/>
                <a:ea typeface="Cambria" panose="02040503050406030204" pitchFamily="18" charset="0"/>
              </a:rPr>
              <a:t>this</a:t>
            </a:r>
            <a:r>
              <a:rPr lang="en-US" sz="2900" b="1" i="0" u="none" strike="noStrike" baseline="0" dirty="0">
                <a:solidFill>
                  <a:schemeClr val="tx1">
                    <a:lumMod val="95000"/>
                    <a:lumOff val="5000"/>
                  </a:schemeClr>
                </a:solidFill>
                <a:latin typeface="Cambria" panose="02040503050406030204" pitchFamily="18" charset="0"/>
                <a:ea typeface="Cambria" panose="02040503050406030204" pitchFamily="18" charset="0"/>
              </a:rPr>
              <a:t> </a:t>
            </a:r>
            <a:r>
              <a:rPr lang="en-US" sz="2900" b="0" i="0" u="none" strike="noStrike" baseline="0" dirty="0">
                <a:solidFill>
                  <a:schemeClr val="tx1">
                    <a:lumMod val="95000"/>
                    <a:lumOff val="5000"/>
                  </a:schemeClr>
                </a:solidFill>
                <a:latin typeface="Cambria" panose="02040503050406030204" pitchFamily="18" charset="0"/>
                <a:ea typeface="Cambria" panose="02040503050406030204" pitchFamily="18" charset="0"/>
              </a:rPr>
              <a:t>involves stretching the cardia with a balloon to disrupt</a:t>
            </a:r>
          </a:p>
          <a:p>
            <a:pPr algn="l" rtl="0"/>
            <a:r>
              <a:rPr lang="en-US" sz="2900" b="0" i="0" u="none" strike="noStrike" baseline="0" dirty="0">
                <a:solidFill>
                  <a:schemeClr val="tx1">
                    <a:lumMod val="95000"/>
                    <a:lumOff val="5000"/>
                  </a:schemeClr>
                </a:solidFill>
                <a:latin typeface="Cambria" panose="02040503050406030204" pitchFamily="18" charset="0"/>
                <a:ea typeface="Cambria" panose="02040503050406030204" pitchFamily="18" charset="0"/>
              </a:rPr>
              <a:t>the muscle and render it less competent.</a:t>
            </a:r>
          </a:p>
          <a:p>
            <a:pPr algn="l" rtl="0"/>
            <a:r>
              <a:rPr lang="en-US" sz="2900" b="0" i="0" u="none" strike="noStrike" baseline="0" dirty="0">
                <a:solidFill>
                  <a:schemeClr val="tx1">
                    <a:lumMod val="95000"/>
                    <a:lumOff val="5000"/>
                  </a:schemeClr>
                </a:solidFill>
                <a:latin typeface="Cambria" panose="02040503050406030204" pitchFamily="18" charset="0"/>
                <a:ea typeface="Cambria" panose="02040503050406030204" pitchFamily="18" charset="0"/>
              </a:rPr>
              <a:t>Perforation is the major complication. </a:t>
            </a:r>
          </a:p>
          <a:p>
            <a:pPr algn="l" rtl="0"/>
            <a:endParaRPr lang="en-US" sz="2900" b="0" i="0" u="none" strike="noStrike" baseline="0" dirty="0">
              <a:solidFill>
                <a:schemeClr val="tx1">
                  <a:lumMod val="95000"/>
                  <a:lumOff val="5000"/>
                </a:schemeClr>
              </a:solidFill>
              <a:latin typeface="Cambria" panose="02040503050406030204" pitchFamily="18" charset="0"/>
              <a:ea typeface="Cambria" panose="02040503050406030204" pitchFamily="18" charset="0"/>
            </a:endParaRPr>
          </a:p>
          <a:p>
            <a:pPr algn="l" rtl="0"/>
            <a:r>
              <a:rPr lang="en-US" sz="2900" b="1" dirty="0">
                <a:solidFill>
                  <a:schemeClr val="bg2">
                    <a:lumMod val="50000"/>
                  </a:schemeClr>
                </a:solidFill>
                <a:latin typeface="Cambria" panose="02040503050406030204" pitchFamily="18" charset="0"/>
                <a:ea typeface="Cambria" panose="02040503050406030204" pitchFamily="18" charset="0"/>
              </a:rPr>
              <a:t>2</a:t>
            </a:r>
            <a:r>
              <a:rPr lang="en-US" sz="2900" dirty="0">
                <a:solidFill>
                  <a:schemeClr val="tx1">
                    <a:lumMod val="95000"/>
                    <a:lumOff val="5000"/>
                  </a:schemeClr>
                </a:solidFill>
                <a:latin typeface="Cambria" panose="02040503050406030204" pitchFamily="18" charset="0"/>
                <a:ea typeface="Cambria" panose="02040503050406030204" pitchFamily="18" charset="0"/>
              </a:rPr>
              <a:t>-</a:t>
            </a:r>
            <a:r>
              <a:rPr lang="en-US" sz="2900" b="1" i="0" u="none" strike="noStrike" baseline="0" dirty="0">
                <a:solidFill>
                  <a:srgbClr val="6E8AAA"/>
                </a:solidFill>
                <a:latin typeface="Cambria" panose="02040503050406030204" pitchFamily="18" charset="0"/>
                <a:ea typeface="Cambria" panose="02040503050406030204" pitchFamily="18" charset="0"/>
              </a:rPr>
              <a:t>HELLER’S MYOTOMY: This </a:t>
            </a:r>
            <a:r>
              <a:rPr lang="en-US" sz="2900" b="0" i="0" u="none" strike="noStrike" baseline="0" dirty="0">
                <a:solidFill>
                  <a:srgbClr val="000000"/>
                </a:solidFill>
                <a:latin typeface="Cambria" panose="02040503050406030204" pitchFamily="18" charset="0"/>
                <a:ea typeface="Cambria" panose="02040503050406030204" pitchFamily="18" charset="0"/>
              </a:rPr>
              <a:t>involves cutting the muscle of the lower esophagus</a:t>
            </a:r>
            <a:r>
              <a:rPr lang="en-US" sz="2900" dirty="0">
                <a:solidFill>
                  <a:srgbClr val="000000"/>
                </a:solidFill>
                <a:latin typeface="Cambria" panose="02040503050406030204" pitchFamily="18" charset="0"/>
                <a:ea typeface="Cambria" panose="02040503050406030204" pitchFamily="18" charset="0"/>
              </a:rPr>
              <a:t> </a:t>
            </a:r>
            <a:r>
              <a:rPr lang="en-US" sz="2900" b="0" i="0" u="none" strike="noStrike" baseline="0" dirty="0">
                <a:solidFill>
                  <a:srgbClr val="000000"/>
                </a:solidFill>
                <a:latin typeface="Cambria" panose="02040503050406030204" pitchFamily="18" charset="0"/>
                <a:ea typeface="Cambria" panose="02040503050406030204" pitchFamily="18" charset="0"/>
              </a:rPr>
              <a:t>and cardia</a:t>
            </a:r>
          </a:p>
          <a:p>
            <a:pPr algn="l" rtl="0"/>
            <a:r>
              <a:rPr lang="en-US" sz="3200" b="0" i="0" u="none" strike="noStrike" baseline="0" dirty="0">
                <a:latin typeface="Cambria" panose="02040503050406030204" pitchFamily="18" charset="0"/>
                <a:ea typeface="Cambria" panose="02040503050406030204" pitchFamily="18" charset="0"/>
              </a:rPr>
              <a:t>most surgeons therefore add a</a:t>
            </a:r>
          </a:p>
          <a:p>
            <a:pPr algn="l" rtl="0"/>
            <a:r>
              <a:rPr lang="en-US" sz="3200" b="0" i="0" u="none" strike="noStrike" baseline="0" dirty="0">
                <a:latin typeface="Cambria" panose="02040503050406030204" pitchFamily="18" charset="0"/>
                <a:ea typeface="Cambria" panose="02040503050406030204" pitchFamily="18" charset="0"/>
              </a:rPr>
              <a:t>partial anterior fundoplication (</a:t>
            </a:r>
            <a:r>
              <a:rPr lang="en-US" sz="3200" b="1" i="0" u="none" strike="noStrike" baseline="0" dirty="0">
                <a:solidFill>
                  <a:schemeClr val="tx2"/>
                </a:solidFill>
                <a:latin typeface="Cambria" panose="02040503050406030204" pitchFamily="18" charset="0"/>
                <a:ea typeface="Cambria" panose="02040503050406030204" pitchFamily="18" charset="0"/>
              </a:rPr>
              <a:t>Heller–Dor operation).</a:t>
            </a:r>
          </a:p>
          <a:p>
            <a:pPr algn="l" rtl="0"/>
            <a:r>
              <a:rPr lang="en-US" sz="3200" b="0" i="0" u="none" strike="noStrike" baseline="0" dirty="0">
                <a:latin typeface="Cambria" panose="02040503050406030204" pitchFamily="18" charset="0"/>
                <a:ea typeface="Cambria" panose="02040503050406030204" pitchFamily="18" charset="0"/>
              </a:rPr>
              <a:t>The major complication is gastroesophageal reflux</a:t>
            </a:r>
            <a:endParaRPr lang="en-US" sz="3200" dirty="0">
              <a:solidFill>
                <a:schemeClr val="tx1">
                  <a:lumMod val="95000"/>
                  <a:lumOff val="5000"/>
                </a:schemeClr>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2837AA77-A9D2-4BE3-862C-7528BE48505E}"/>
              </a:ext>
            </a:extLst>
          </p:cNvPr>
          <p:cNvPicPr>
            <a:picLocks noChangeAspect="1"/>
          </p:cNvPicPr>
          <p:nvPr/>
        </p:nvPicPr>
        <p:blipFill>
          <a:blip r:embed="rId2"/>
          <a:stretch>
            <a:fillRect/>
          </a:stretch>
        </p:blipFill>
        <p:spPr>
          <a:xfrm>
            <a:off x="7113772" y="4071816"/>
            <a:ext cx="4361768" cy="2641600"/>
          </a:xfrm>
          <a:prstGeom prst="rect">
            <a:avLst/>
          </a:prstGeom>
        </p:spPr>
      </p:pic>
      <p:sp>
        <p:nvSpPr>
          <p:cNvPr id="10" name="TextBox 9">
            <a:extLst>
              <a:ext uri="{FF2B5EF4-FFF2-40B4-BE49-F238E27FC236}">
                <a16:creationId xmlns:a16="http://schemas.microsoft.com/office/drawing/2014/main" id="{466A5CEF-283F-4996-A860-24E529303ED5}"/>
              </a:ext>
            </a:extLst>
          </p:cNvPr>
          <p:cNvSpPr txBox="1"/>
          <p:nvPr/>
        </p:nvSpPr>
        <p:spPr>
          <a:xfrm>
            <a:off x="1306526" y="1630335"/>
            <a:ext cx="6093912" cy="830997"/>
          </a:xfrm>
          <a:prstGeom prst="rect">
            <a:avLst/>
          </a:prstGeom>
          <a:noFill/>
        </p:spPr>
        <p:txBody>
          <a:bodyPr wrap="square">
            <a:spAutoFit/>
          </a:bodyPr>
          <a:lstStyle/>
          <a:p>
            <a:r>
              <a:rPr lang="en-US" sz="4800" b="1" dirty="0">
                <a:solidFill>
                  <a:schemeClr val="tx2"/>
                </a:solidFill>
              </a:rPr>
              <a:t>Treatment</a:t>
            </a:r>
          </a:p>
        </p:txBody>
      </p:sp>
      <p:pic>
        <p:nvPicPr>
          <p:cNvPr id="2" name="Picture 1">
            <a:extLst>
              <a:ext uri="{FF2B5EF4-FFF2-40B4-BE49-F238E27FC236}">
                <a16:creationId xmlns:a16="http://schemas.microsoft.com/office/drawing/2014/main" id="{D38B0681-989A-4DD4-A645-BAC8F40CD0C8}"/>
              </a:ext>
            </a:extLst>
          </p:cNvPr>
          <p:cNvPicPr>
            <a:picLocks noChangeAspect="1"/>
          </p:cNvPicPr>
          <p:nvPr/>
        </p:nvPicPr>
        <p:blipFill>
          <a:blip r:embed="rId3"/>
          <a:stretch>
            <a:fillRect/>
          </a:stretch>
        </p:blipFill>
        <p:spPr>
          <a:xfrm>
            <a:off x="7113772" y="1468116"/>
            <a:ext cx="4241982" cy="2450161"/>
          </a:xfrm>
          <a:prstGeom prst="rect">
            <a:avLst/>
          </a:prstGeom>
        </p:spPr>
      </p:pic>
      <p:cxnSp>
        <p:nvCxnSpPr>
          <p:cNvPr id="9" name="Connector: Curved 8">
            <a:extLst>
              <a:ext uri="{FF2B5EF4-FFF2-40B4-BE49-F238E27FC236}">
                <a16:creationId xmlns:a16="http://schemas.microsoft.com/office/drawing/2014/main" id="{301AD0D8-C998-41B3-BB41-B255681491C1}"/>
              </a:ext>
            </a:extLst>
          </p:cNvPr>
          <p:cNvCxnSpPr>
            <a:cxnSpLocks/>
          </p:cNvCxnSpPr>
          <p:nvPr/>
        </p:nvCxnSpPr>
        <p:spPr>
          <a:xfrm flipV="1">
            <a:off x="6096000" y="2764066"/>
            <a:ext cx="832022" cy="502508"/>
          </a:xfrm>
          <a:prstGeom prst="curvedConnector3">
            <a:avLst/>
          </a:prstGeom>
          <a:ln>
            <a:tailEnd type="triangle"/>
          </a:ln>
        </p:spPr>
        <p:style>
          <a:lnRef idx="3">
            <a:schemeClr val="dk1"/>
          </a:lnRef>
          <a:fillRef idx="0">
            <a:schemeClr val="dk1"/>
          </a:fillRef>
          <a:effectRef idx="2">
            <a:schemeClr val="dk1"/>
          </a:effectRef>
          <a:fontRef idx="minor">
            <a:schemeClr val="tx1"/>
          </a:fontRef>
        </p:style>
      </p:cxnSp>
      <p:cxnSp>
        <p:nvCxnSpPr>
          <p:cNvPr id="11" name="Connector: Curved 10">
            <a:extLst>
              <a:ext uri="{FF2B5EF4-FFF2-40B4-BE49-F238E27FC236}">
                <a16:creationId xmlns:a16="http://schemas.microsoft.com/office/drawing/2014/main" id="{E89259A1-2DDB-45BE-B2D0-DD4F4EF92B7F}"/>
              </a:ext>
            </a:extLst>
          </p:cNvPr>
          <p:cNvCxnSpPr>
            <a:cxnSpLocks/>
          </p:cNvCxnSpPr>
          <p:nvPr/>
        </p:nvCxnSpPr>
        <p:spPr>
          <a:xfrm flipV="1">
            <a:off x="6116169" y="4799893"/>
            <a:ext cx="832022" cy="502508"/>
          </a:xfrm>
          <a:prstGeom prst="curvedConnector3">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34980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0" name="Title 2"/>
          <p:cNvSpPr>
            <a:spLocks noGrp="1"/>
          </p:cNvSpPr>
          <p:nvPr>
            <p:ph type="title"/>
          </p:nvPr>
        </p:nvSpPr>
        <p:spPr/>
        <p:txBody>
          <a:bodyPr>
            <a:normAutofit/>
          </a:bodyPr>
          <a:lstStyle/>
          <a:p>
            <a:br>
              <a:rPr lang="en-US" dirty="0">
                <a:effectLst/>
              </a:rPr>
            </a:br>
            <a:endParaRPr lang="en-US" dirty="0"/>
          </a:p>
        </p:txBody>
      </p:sp>
      <p:pic>
        <p:nvPicPr>
          <p:cNvPr id="1026" name="Picture 2" descr="C:\Users\shamsan\Desktop\waleed\surgery\dysphagia\78761044_440511226897197_7384714039428907008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 y="0"/>
            <a:ext cx="295768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a:xfrm>
            <a:off x="2957694" y="3420534"/>
            <a:ext cx="1264353" cy="13885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27" name="Picture 3" descr="C:\Users\shamsan\Desktop\waleed\surgery\dysphagia\79267283_412122069676052_4513921357200752640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047" y="2"/>
            <a:ext cx="3047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a:off x="7270047" y="3547534"/>
            <a:ext cx="1580447" cy="12615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28" name="Picture 4" descr="C:\Users\shamsan\Desktop\waleed\surgery\dysphagia\78352779_584602592323277_564523032438112256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0493" y="2"/>
            <a:ext cx="3341511" cy="67983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000"/>
                                        <p:tgtEl>
                                          <p:spTgt spid="1027"/>
                                        </p:tgtEl>
                                      </p:cBhvr>
                                    </p:animEffect>
                                    <p:anim calcmode="lin" valueType="num">
                                      <p:cBhvr>
                                        <p:cTn id="20" dur="1000" fill="hold"/>
                                        <p:tgtEl>
                                          <p:spTgt spid="1027"/>
                                        </p:tgtEl>
                                        <p:attrNameLst>
                                          <p:attrName>ppt_x</p:attrName>
                                        </p:attrNameLst>
                                      </p:cBhvr>
                                      <p:tavLst>
                                        <p:tav tm="0">
                                          <p:val>
                                            <p:strVal val="#ppt_x"/>
                                          </p:val>
                                        </p:tav>
                                        <p:tav tm="100000">
                                          <p:val>
                                            <p:strVal val="#ppt_x"/>
                                          </p:val>
                                        </p:tav>
                                      </p:tavLst>
                                    </p:anim>
                                    <p:anim calcmode="lin" valueType="num">
                                      <p:cBhvr>
                                        <p:cTn id="21"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fade">
                                      <p:cBhvr>
                                        <p:cTn id="31" dur="1000"/>
                                        <p:tgtEl>
                                          <p:spTgt spid="1028"/>
                                        </p:tgtEl>
                                      </p:cBhvr>
                                    </p:animEffect>
                                    <p:anim calcmode="lin" valueType="num">
                                      <p:cBhvr>
                                        <p:cTn id="32" dur="1000" fill="hold"/>
                                        <p:tgtEl>
                                          <p:spTgt spid="1028"/>
                                        </p:tgtEl>
                                        <p:attrNameLst>
                                          <p:attrName>ppt_x</p:attrName>
                                        </p:attrNameLst>
                                      </p:cBhvr>
                                      <p:tavLst>
                                        <p:tav tm="0">
                                          <p:val>
                                            <p:strVal val="#ppt_x"/>
                                          </p:val>
                                        </p:tav>
                                        <p:tav tm="100000">
                                          <p:val>
                                            <p:strVal val="#ppt_x"/>
                                          </p:val>
                                        </p:tav>
                                      </p:tavLst>
                                    </p:anim>
                                    <p:anim calcmode="lin" valueType="num">
                                      <p:cBhvr>
                                        <p:cTn id="33"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1DCB9-16D2-4EB6-B77C-A61B61742633}"/>
              </a:ext>
            </a:extLst>
          </p:cNvPr>
          <p:cNvSpPr>
            <a:spLocks noGrp="1"/>
          </p:cNvSpPr>
          <p:nvPr>
            <p:ph type="title"/>
          </p:nvPr>
        </p:nvSpPr>
        <p:spPr>
          <a:xfrm>
            <a:off x="2284413" y="381794"/>
            <a:ext cx="7069138" cy="976312"/>
          </a:xfrm>
        </p:spPr>
        <p:txBody>
          <a:bodyPr>
            <a:noAutofit/>
          </a:bodyPr>
          <a:lstStyle/>
          <a:p>
            <a:r>
              <a:rPr lang="en-US" sz="4400" b="1" dirty="0"/>
              <a:t>Achalasia of esophagus</a:t>
            </a:r>
            <a:endParaRPr lang="en-US" sz="4400" dirty="0"/>
          </a:p>
        </p:txBody>
      </p:sp>
      <p:sp>
        <p:nvSpPr>
          <p:cNvPr id="4" name="Text Placeholder 3">
            <a:extLst>
              <a:ext uri="{FF2B5EF4-FFF2-40B4-BE49-F238E27FC236}">
                <a16:creationId xmlns:a16="http://schemas.microsoft.com/office/drawing/2014/main" id="{1DD69C66-D19C-48F5-BE2F-33FDD52CFCB2}"/>
              </a:ext>
            </a:extLst>
          </p:cNvPr>
          <p:cNvSpPr>
            <a:spLocks noGrp="1"/>
          </p:cNvSpPr>
          <p:nvPr>
            <p:ph type="body" sz="half" idx="2"/>
          </p:nvPr>
        </p:nvSpPr>
        <p:spPr>
          <a:xfrm>
            <a:off x="1276597" y="1994695"/>
            <a:ext cx="8174039" cy="3386930"/>
          </a:xfrm>
        </p:spPr>
        <p:txBody>
          <a:bodyPr>
            <a:normAutofit fontScale="77500" lnSpcReduction="20000"/>
          </a:bodyPr>
          <a:lstStyle/>
          <a:p>
            <a:pPr algn="l"/>
            <a:r>
              <a:rPr lang="en-US" sz="4600" b="1" i="0" u="none" strike="noStrike" baseline="0" dirty="0">
                <a:solidFill>
                  <a:schemeClr val="bg2">
                    <a:lumMod val="50000"/>
                  </a:schemeClr>
                </a:solidFill>
                <a:latin typeface="ArialUnicodeMS"/>
              </a:rPr>
              <a:t>4-botulinum toxin </a:t>
            </a:r>
          </a:p>
          <a:p>
            <a:pPr marL="457200" indent="-457200" algn="l">
              <a:buFont typeface="Arial" panose="020B0604020202020204" pitchFamily="34" charset="0"/>
              <a:buChar char="•"/>
            </a:pPr>
            <a:r>
              <a:rPr lang="en-US" sz="3600" b="0" i="0" u="none" strike="noStrike" baseline="0" dirty="0">
                <a:solidFill>
                  <a:schemeClr val="tx1">
                    <a:lumMod val="95000"/>
                    <a:lumOff val="5000"/>
                  </a:schemeClr>
                </a:solidFill>
                <a:latin typeface="ArialUnicodeMS"/>
              </a:rPr>
              <a:t>is injected into the lower esophageal sphincter using endoscope and causes local relaxation</a:t>
            </a:r>
          </a:p>
          <a:p>
            <a:pPr marL="457200" indent="-457200" algn="l">
              <a:buFont typeface="Arial" panose="020B0604020202020204" pitchFamily="34" charset="0"/>
              <a:buChar char="•"/>
            </a:pPr>
            <a:r>
              <a:rPr lang="en-US" sz="3600" b="0" i="0" u="none" strike="noStrike" baseline="0" dirty="0">
                <a:solidFill>
                  <a:schemeClr val="tx1">
                    <a:lumMod val="95000"/>
                    <a:lumOff val="5000"/>
                  </a:schemeClr>
                </a:solidFill>
                <a:latin typeface="ArialUnicodeMS"/>
              </a:rPr>
              <a:t>it is effective in 90% but effect wears off after several months.</a:t>
            </a:r>
          </a:p>
          <a:p>
            <a:pPr marL="457200" indent="-457200" algn="l">
              <a:buFont typeface="Arial" panose="020B0604020202020204" pitchFamily="34" charset="0"/>
              <a:buChar char="•"/>
            </a:pPr>
            <a:r>
              <a:rPr lang="en-US" sz="3600" b="0" i="0" u="none" strike="noStrike" baseline="0" dirty="0">
                <a:solidFill>
                  <a:schemeClr val="tx1">
                    <a:lumMod val="95000"/>
                    <a:lumOff val="5000"/>
                  </a:schemeClr>
                </a:solidFill>
                <a:latin typeface="ArialUnicodeMS"/>
              </a:rPr>
              <a:t>50% of patients will require another Tx</a:t>
            </a:r>
            <a:r>
              <a:rPr lang="en-US" sz="3600" dirty="0">
                <a:solidFill>
                  <a:schemeClr val="tx1">
                    <a:lumMod val="95000"/>
                    <a:lumOff val="5000"/>
                  </a:schemeClr>
                </a:solidFill>
                <a:latin typeface="ArialUnicodeMS"/>
              </a:rPr>
              <a:t> </a:t>
            </a:r>
            <a:r>
              <a:rPr lang="en-US" sz="3600" b="0" i="0" u="none" strike="noStrike" baseline="0" dirty="0">
                <a:solidFill>
                  <a:schemeClr val="tx1">
                    <a:lumMod val="95000"/>
                    <a:lumOff val="5000"/>
                  </a:schemeClr>
                </a:solidFill>
                <a:latin typeface="ArialUnicodeMS"/>
              </a:rPr>
              <a:t>within a year.</a:t>
            </a:r>
          </a:p>
          <a:p>
            <a:pPr marL="457200" indent="-457200" algn="l">
              <a:buFont typeface="Arial" panose="020B0604020202020204" pitchFamily="34" charset="0"/>
              <a:buChar char="•"/>
            </a:pPr>
            <a:r>
              <a:rPr lang="en-US" sz="3600" b="1" i="0" u="none" strike="noStrike" baseline="0" dirty="0">
                <a:solidFill>
                  <a:schemeClr val="tx2"/>
                </a:solidFill>
                <a:latin typeface="ArialUnicodeMS"/>
              </a:rPr>
              <a:t>side effect </a:t>
            </a:r>
            <a:r>
              <a:rPr lang="en-US" sz="3600" b="0" i="0" u="none" strike="noStrike" baseline="0" dirty="0">
                <a:solidFill>
                  <a:schemeClr val="tx1">
                    <a:lumMod val="95000"/>
                    <a:lumOff val="5000"/>
                  </a:schemeClr>
                </a:solidFill>
                <a:latin typeface="ArialUnicodeMS"/>
              </a:rPr>
              <a:t>is chest pain after injection.</a:t>
            </a:r>
            <a:endParaRPr lang="en-US" sz="3600" dirty="0">
              <a:solidFill>
                <a:schemeClr val="tx1">
                  <a:lumMod val="95000"/>
                  <a:lumOff val="5000"/>
                </a:schemeClr>
              </a:solidFill>
            </a:endParaRPr>
          </a:p>
        </p:txBody>
      </p:sp>
      <p:sp>
        <p:nvSpPr>
          <p:cNvPr id="5" name="TextBox 4">
            <a:extLst>
              <a:ext uri="{FF2B5EF4-FFF2-40B4-BE49-F238E27FC236}">
                <a16:creationId xmlns:a16="http://schemas.microsoft.com/office/drawing/2014/main" id="{6C3E3AAA-0153-4BE5-94F0-219AA01B5FA2}"/>
              </a:ext>
            </a:extLst>
          </p:cNvPr>
          <p:cNvSpPr txBox="1"/>
          <p:nvPr/>
        </p:nvSpPr>
        <p:spPr>
          <a:xfrm>
            <a:off x="1284288" y="5381625"/>
            <a:ext cx="8250238" cy="954107"/>
          </a:xfrm>
          <a:prstGeom prst="rect">
            <a:avLst/>
          </a:prstGeom>
          <a:noFill/>
        </p:spPr>
        <p:txBody>
          <a:bodyPr wrap="square" rtlCol="0">
            <a:spAutoFit/>
          </a:bodyPr>
          <a:lstStyle/>
          <a:p>
            <a:pPr algn="l"/>
            <a:r>
              <a:rPr lang="en-US" sz="2800" b="1" i="0" u="none" strike="noStrike" baseline="0" dirty="0">
                <a:solidFill>
                  <a:schemeClr val="tx2"/>
                </a:solidFill>
                <a:latin typeface="GoudyStd"/>
              </a:rPr>
              <a:t>5-Drugs </a:t>
            </a:r>
            <a:r>
              <a:rPr lang="en-US" sz="2800" b="0" i="0" u="none" strike="noStrike" baseline="0" dirty="0">
                <a:latin typeface="GoudyStd"/>
              </a:rPr>
              <a:t>such as calcium channel antagonists have been used but are ineffective for long-term use.</a:t>
            </a:r>
            <a:endParaRPr lang="en-US" sz="2800" dirty="0"/>
          </a:p>
        </p:txBody>
      </p:sp>
      <p:pic>
        <p:nvPicPr>
          <p:cNvPr id="6" name="Picture 5">
            <a:extLst>
              <a:ext uri="{FF2B5EF4-FFF2-40B4-BE49-F238E27FC236}">
                <a16:creationId xmlns:a16="http://schemas.microsoft.com/office/drawing/2014/main" id="{3967AB9D-17C4-4F45-8BBB-1123FBAEC86E}"/>
              </a:ext>
            </a:extLst>
          </p:cNvPr>
          <p:cNvPicPr>
            <a:picLocks noChangeAspect="1"/>
          </p:cNvPicPr>
          <p:nvPr/>
        </p:nvPicPr>
        <p:blipFill>
          <a:blip r:embed="rId2"/>
          <a:stretch>
            <a:fillRect/>
          </a:stretch>
        </p:blipFill>
        <p:spPr>
          <a:xfrm>
            <a:off x="9534526" y="2273926"/>
            <a:ext cx="2124075" cy="3225968"/>
          </a:xfrm>
          <a:prstGeom prst="rect">
            <a:avLst/>
          </a:prstGeom>
        </p:spPr>
      </p:pic>
    </p:spTree>
    <p:extLst>
      <p:ext uri="{BB962C8B-B14F-4D97-AF65-F5344CB8AC3E}">
        <p14:creationId xmlns:p14="http://schemas.microsoft.com/office/powerpoint/2010/main" val="26772098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2929" y="379644"/>
            <a:ext cx="9527895" cy="1280890"/>
          </a:xfrm>
        </p:spPr>
        <p:txBody>
          <a:bodyPr>
            <a:normAutofit/>
          </a:bodyPr>
          <a:lstStyle/>
          <a:p>
            <a:r>
              <a:rPr lang="en-US" sz="6000" b="1" dirty="0"/>
              <a:t>Plummer Vinson syndrome</a:t>
            </a:r>
            <a:endParaRPr lang="ar-JO" sz="6000" b="1" dirty="0"/>
          </a:p>
        </p:txBody>
      </p:sp>
      <p:sp>
        <p:nvSpPr>
          <p:cNvPr id="10" name="Text Placeholder 9"/>
          <p:cNvSpPr>
            <a:spLocks noGrp="1"/>
          </p:cNvSpPr>
          <p:nvPr>
            <p:ph type="body" idx="1"/>
          </p:nvPr>
        </p:nvSpPr>
        <p:spPr>
          <a:xfrm>
            <a:off x="1182322" y="1254430"/>
            <a:ext cx="10268502" cy="1936376"/>
          </a:xfrm>
        </p:spPr>
        <p:txBody>
          <a:bodyPr/>
          <a:lstStyle/>
          <a:p>
            <a:pPr algn="l"/>
            <a:r>
              <a:rPr lang="en-US" sz="2000" dirty="0">
                <a:latin typeface="Cambria" panose="02040503050406030204" pitchFamily="18" charset="0"/>
                <a:ea typeface="Cambria" panose="02040503050406030204" pitchFamily="18" charset="0"/>
              </a:rPr>
              <a:t>The association of upper esophageal webs, beefy red tongue (atrophic glossitis), and iron deficiency anemia</a:t>
            </a:r>
          </a:p>
          <a:p>
            <a:pPr algn="l"/>
            <a:r>
              <a:rPr lang="en-US" sz="2000" dirty="0">
                <a:latin typeface="Cambria" panose="02040503050406030204" pitchFamily="18" charset="0"/>
                <a:ea typeface="Cambria" panose="02040503050406030204" pitchFamily="18" charset="0"/>
              </a:rPr>
              <a:t>The pathogenesis of (PVS) is unclear .</a:t>
            </a:r>
          </a:p>
          <a:p>
            <a:pPr algn="l"/>
            <a:r>
              <a:rPr lang="en-US" sz="2000" dirty="0">
                <a:latin typeface="Cambria" panose="02040503050406030204" pitchFamily="18" charset="0"/>
                <a:ea typeface="Cambria" panose="02040503050406030204" pitchFamily="18" charset="0"/>
              </a:rPr>
              <a:t>The etiopathogenic mechanisms include iron and nutritional deficiency, genetic predisposition, and autoimmune</a:t>
            </a:r>
            <a:endParaRPr lang="ar-JO" sz="2000" dirty="0">
              <a:latin typeface="Cambria" panose="02040503050406030204" pitchFamily="18" charset="0"/>
              <a:ea typeface="Cambria" panose="02040503050406030204" pitchFamily="18" charset="0"/>
            </a:endParaRPr>
          </a:p>
        </p:txBody>
      </p:sp>
      <p:sp>
        <p:nvSpPr>
          <p:cNvPr id="13" name="Text Placeholder 7"/>
          <p:cNvSpPr>
            <a:spLocks noGrp="1"/>
          </p:cNvSpPr>
          <p:nvPr>
            <p:ph sz="half" idx="2"/>
          </p:nvPr>
        </p:nvSpPr>
        <p:spPr>
          <a:xfrm>
            <a:off x="1411942" y="3509681"/>
            <a:ext cx="3402106" cy="3017883"/>
          </a:xfrm>
        </p:spPr>
        <p:txBody>
          <a:bodyPr>
            <a:normAutofit/>
          </a:bodyPr>
          <a:lstStyle/>
          <a:p>
            <a:pPr marL="0" lvl="0" indent="0" algn="l" rtl="0">
              <a:buClr>
                <a:srgbClr val="A53010"/>
              </a:buClr>
              <a:buNone/>
            </a:pPr>
            <a:r>
              <a:rPr lang="en-US" sz="3600" b="1" dirty="0">
                <a:solidFill>
                  <a:schemeClr val="tx2">
                    <a:lumMod val="75000"/>
                  </a:schemeClr>
                </a:solidFill>
                <a:latin typeface="Cambria" panose="02040503050406030204" pitchFamily="18" charset="0"/>
                <a:ea typeface="Cambria" panose="02040503050406030204" pitchFamily="18" charset="0"/>
              </a:rPr>
              <a:t>Signs</a:t>
            </a:r>
            <a:r>
              <a:rPr lang="en-US" sz="1500" dirty="0">
                <a:solidFill>
                  <a:prstClr val="black">
                    <a:lumMod val="65000"/>
                    <a:lumOff val="35000"/>
                  </a:prstClr>
                </a:solidFill>
              </a:rPr>
              <a:t>:</a:t>
            </a:r>
          </a:p>
          <a:p>
            <a:pPr marL="0" lvl="0" indent="0" algn="l" rtl="0">
              <a:buClr>
                <a:srgbClr val="A53010"/>
              </a:buClr>
              <a:buNone/>
            </a:pPr>
            <a:r>
              <a:rPr lang="en-US" sz="2400" dirty="0">
                <a:solidFill>
                  <a:prstClr val="black">
                    <a:lumMod val="65000"/>
                    <a:lumOff val="35000"/>
                  </a:prstClr>
                </a:solidFill>
                <a:latin typeface="Cambria" panose="02040503050406030204" pitchFamily="18" charset="0"/>
                <a:ea typeface="Cambria" panose="02040503050406030204" pitchFamily="18" charset="0"/>
              </a:rPr>
              <a:t>Angular stomatitis </a:t>
            </a:r>
          </a:p>
          <a:p>
            <a:pPr marL="0" lvl="0" indent="0" algn="l" rtl="0">
              <a:buClr>
                <a:srgbClr val="A53010"/>
              </a:buClr>
              <a:buNone/>
            </a:pPr>
            <a:r>
              <a:rPr lang="en-US" sz="2400" dirty="0">
                <a:solidFill>
                  <a:prstClr val="black">
                    <a:lumMod val="65000"/>
                    <a:lumOff val="35000"/>
                  </a:prstClr>
                </a:solidFill>
                <a:latin typeface="Cambria" panose="02040503050406030204" pitchFamily="18" charset="0"/>
                <a:ea typeface="Cambria" panose="02040503050406030204" pitchFamily="18" charset="0"/>
              </a:rPr>
              <a:t>Glossitis</a:t>
            </a:r>
          </a:p>
          <a:p>
            <a:pPr marL="0" lvl="0" indent="0" algn="l" rtl="0">
              <a:buClr>
                <a:srgbClr val="A53010"/>
              </a:buClr>
              <a:buNone/>
            </a:pPr>
            <a:r>
              <a:rPr lang="en-US" sz="2400" dirty="0">
                <a:solidFill>
                  <a:prstClr val="black">
                    <a:lumMod val="65000"/>
                    <a:lumOff val="35000"/>
                  </a:prstClr>
                </a:solidFill>
                <a:latin typeface="Cambria" panose="02040503050406030204" pitchFamily="18" charset="0"/>
                <a:ea typeface="Cambria" panose="02040503050406030204" pitchFamily="18" charset="0"/>
              </a:rPr>
              <a:t>Koilonychias</a:t>
            </a:r>
          </a:p>
          <a:p>
            <a:pPr marL="0" lvl="0" indent="0" algn="l" rtl="0">
              <a:buClr>
                <a:srgbClr val="A53010"/>
              </a:buClr>
              <a:buNone/>
            </a:pPr>
            <a:r>
              <a:rPr lang="en-US" sz="2400" dirty="0">
                <a:solidFill>
                  <a:prstClr val="black">
                    <a:lumMod val="65000"/>
                    <a:lumOff val="35000"/>
                  </a:prstClr>
                </a:solidFill>
                <a:latin typeface="Cambria" panose="02040503050406030204" pitchFamily="18" charset="0"/>
                <a:ea typeface="Cambria" panose="02040503050406030204" pitchFamily="18" charset="0"/>
              </a:rPr>
              <a:t>Pallor</a:t>
            </a:r>
          </a:p>
          <a:p>
            <a:pPr marL="0" lvl="0" indent="0" algn="l" rtl="0">
              <a:buClr>
                <a:srgbClr val="A53010"/>
              </a:buClr>
              <a:buNone/>
            </a:pPr>
            <a:r>
              <a:rPr lang="en-US" sz="2400" dirty="0">
                <a:solidFill>
                  <a:prstClr val="black">
                    <a:lumMod val="65000"/>
                    <a:lumOff val="35000"/>
                  </a:prstClr>
                </a:solidFill>
                <a:latin typeface="Cambria" panose="02040503050406030204" pitchFamily="18" charset="0"/>
                <a:ea typeface="Cambria" panose="02040503050406030204" pitchFamily="18" charset="0"/>
              </a:rPr>
              <a:t>Postcricoid webs</a:t>
            </a:r>
          </a:p>
          <a:p>
            <a:pPr algn="l"/>
            <a:endParaRPr lang="ar-JO" dirty="0"/>
          </a:p>
        </p:txBody>
      </p:sp>
      <p:sp>
        <p:nvSpPr>
          <p:cNvPr id="11" name="Content Placeholder 10"/>
          <p:cNvSpPr>
            <a:spLocks noGrp="1"/>
          </p:cNvSpPr>
          <p:nvPr>
            <p:ph sz="quarter" idx="4"/>
          </p:nvPr>
        </p:nvSpPr>
        <p:spPr>
          <a:xfrm>
            <a:off x="6858000" y="3375212"/>
            <a:ext cx="4646611" cy="3855845"/>
          </a:xfrm>
        </p:spPr>
        <p:txBody>
          <a:bodyPr/>
          <a:lstStyle/>
          <a:p>
            <a:pPr marL="0" lvl="0" indent="0" algn="l" rtl="0">
              <a:buClr>
                <a:srgbClr val="A53010"/>
              </a:buClr>
              <a:buNone/>
            </a:pPr>
            <a:r>
              <a:rPr lang="en-US" sz="3600" b="1" dirty="0">
                <a:solidFill>
                  <a:schemeClr val="tx2">
                    <a:lumMod val="75000"/>
                  </a:schemeClr>
                </a:solidFill>
                <a:latin typeface="Cambria" panose="02040503050406030204" pitchFamily="18" charset="0"/>
                <a:ea typeface="Cambria" panose="02040503050406030204" pitchFamily="18" charset="0"/>
              </a:rPr>
              <a:t>Symptoms:</a:t>
            </a:r>
          </a:p>
          <a:p>
            <a:pPr marL="0" lvl="0" indent="0" algn="l" rtl="0">
              <a:buClr>
                <a:srgbClr val="A53010"/>
              </a:buClr>
              <a:buNone/>
            </a:pPr>
            <a:r>
              <a:rPr lang="en-US" sz="2400" dirty="0">
                <a:solidFill>
                  <a:prstClr val="black">
                    <a:lumMod val="65000"/>
                    <a:lumOff val="35000"/>
                  </a:prstClr>
                </a:solidFill>
                <a:latin typeface="Cambria" panose="02040503050406030204" pitchFamily="18" charset="0"/>
                <a:ea typeface="Cambria" panose="02040503050406030204" pitchFamily="18" charset="0"/>
              </a:rPr>
              <a:t>1-dysphagia is typically intermittent and usually to solids </a:t>
            </a:r>
          </a:p>
          <a:p>
            <a:pPr marL="0" lvl="0" indent="0" algn="l" rtl="0">
              <a:buClr>
                <a:srgbClr val="A53010"/>
              </a:buClr>
              <a:buNone/>
            </a:pPr>
            <a:r>
              <a:rPr lang="en-US" sz="2400" dirty="0">
                <a:solidFill>
                  <a:prstClr val="black">
                    <a:lumMod val="65000"/>
                    <a:lumOff val="35000"/>
                  </a:prstClr>
                </a:solidFill>
                <a:latin typeface="Cambria" panose="02040503050406030204" pitchFamily="18" charset="0"/>
                <a:ea typeface="Cambria" panose="02040503050406030204" pitchFamily="18" charset="0"/>
              </a:rPr>
              <a:t>2-odynophagia </a:t>
            </a:r>
          </a:p>
          <a:p>
            <a:pPr marL="0" lvl="0" indent="0" algn="l" rtl="0">
              <a:buClr>
                <a:srgbClr val="A53010"/>
              </a:buClr>
              <a:buNone/>
            </a:pPr>
            <a:r>
              <a:rPr lang="en-US" sz="2400" dirty="0">
                <a:solidFill>
                  <a:prstClr val="black">
                    <a:lumMod val="65000"/>
                    <a:lumOff val="35000"/>
                  </a:prstClr>
                </a:solidFill>
                <a:latin typeface="Cambria" panose="02040503050406030204" pitchFamily="18" charset="0"/>
                <a:ea typeface="Cambria" panose="02040503050406030204" pitchFamily="18" charset="0"/>
              </a:rPr>
              <a:t>3-weakness,fatigue and dyspnea are secondary to iron deficiency anemia </a:t>
            </a:r>
          </a:p>
          <a:p>
            <a:endParaRPr lang="ar-JO" dirty="0"/>
          </a:p>
        </p:txBody>
      </p:sp>
      <p:pic>
        <p:nvPicPr>
          <p:cNvPr id="16" name="Picture 15"/>
          <p:cNvPicPr>
            <a:picLocks noChangeAspect="1"/>
          </p:cNvPicPr>
          <p:nvPr/>
        </p:nvPicPr>
        <p:blipFill>
          <a:blip r:embed="rId2"/>
          <a:stretch>
            <a:fillRect/>
          </a:stretch>
        </p:blipFill>
        <p:spPr>
          <a:xfrm>
            <a:off x="4249272" y="3694085"/>
            <a:ext cx="2293283" cy="2649073"/>
          </a:xfrm>
          <a:prstGeom prst="rect">
            <a:avLst/>
          </a:prstGeom>
        </p:spPr>
      </p:pic>
    </p:spTree>
    <p:extLst>
      <p:ext uri="{BB962C8B-B14F-4D97-AF65-F5344CB8AC3E}">
        <p14:creationId xmlns:p14="http://schemas.microsoft.com/office/powerpoint/2010/main" val="494944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5695" y="624110"/>
            <a:ext cx="9648918" cy="1280890"/>
          </a:xfrm>
        </p:spPr>
        <p:txBody>
          <a:bodyPr>
            <a:normAutofit/>
          </a:bodyPr>
          <a:lstStyle/>
          <a:p>
            <a:r>
              <a:rPr lang="en-US" sz="5400" b="1" dirty="0">
                <a:solidFill>
                  <a:srgbClr val="31B4E6">
                    <a:lumMod val="75000"/>
                  </a:srgbClr>
                </a:solidFill>
              </a:rPr>
              <a:t>Plummer Vinson syndrome</a:t>
            </a:r>
            <a:endParaRPr lang="ar-JO" dirty="0"/>
          </a:p>
        </p:txBody>
      </p:sp>
      <p:sp>
        <p:nvSpPr>
          <p:cNvPr id="3" name="Content Placeholder 2"/>
          <p:cNvSpPr>
            <a:spLocks noGrp="1"/>
          </p:cNvSpPr>
          <p:nvPr>
            <p:ph idx="1"/>
          </p:nvPr>
        </p:nvSpPr>
        <p:spPr>
          <a:xfrm>
            <a:off x="1304365" y="1904999"/>
            <a:ext cx="7433235" cy="4953001"/>
          </a:xfrm>
        </p:spPr>
        <p:txBody>
          <a:bodyPr/>
          <a:lstStyle/>
          <a:p>
            <a:pPr marL="0" indent="0" algn="l">
              <a:buNone/>
            </a:pPr>
            <a:r>
              <a:rPr lang="en-US" dirty="0"/>
              <a:t> </a:t>
            </a:r>
            <a:r>
              <a:rPr lang="en-US" sz="2400" b="1" dirty="0">
                <a:solidFill>
                  <a:schemeClr val="tx2">
                    <a:lumMod val="75000"/>
                  </a:schemeClr>
                </a:solidFill>
                <a:latin typeface="Cambria" panose="02040503050406030204" pitchFamily="18" charset="0"/>
                <a:ea typeface="Cambria" panose="02040503050406030204" pitchFamily="18" charset="0"/>
              </a:rPr>
              <a:t>complete blood cell (CBC) counts</a:t>
            </a:r>
            <a:r>
              <a:rPr lang="en-US" sz="2000" dirty="0">
                <a:latin typeface="Cambria" panose="02040503050406030204" pitchFamily="18" charset="0"/>
                <a:ea typeface="Cambria" panose="02040503050406030204" pitchFamily="18" charset="0"/>
              </a:rPr>
              <a:t>: decrease value of hemoglobin,hematocrit,mean corpuscular volume</a:t>
            </a:r>
          </a:p>
          <a:p>
            <a:pPr marL="0" indent="0" algn="l">
              <a:buNone/>
            </a:pPr>
            <a:r>
              <a:rPr lang="en-US" sz="2000" b="1" dirty="0">
                <a:latin typeface="Cambria" panose="02040503050406030204" pitchFamily="18" charset="0"/>
                <a:ea typeface="Cambria" panose="02040503050406030204" pitchFamily="18" charset="0"/>
              </a:rPr>
              <a:t>Peripheral blood smear</a:t>
            </a:r>
            <a:r>
              <a:rPr lang="en-US" sz="2000" dirty="0">
                <a:latin typeface="Cambria" panose="02040503050406030204" pitchFamily="18" charset="0"/>
                <a:ea typeface="Cambria" panose="02040503050406030204" pitchFamily="18" charset="0"/>
              </a:rPr>
              <a:t>: microcytic hypochromic anemia</a:t>
            </a:r>
          </a:p>
          <a:p>
            <a:pPr marL="0" indent="0" algn="l">
              <a:buNone/>
            </a:pPr>
            <a:r>
              <a:rPr lang="en-US" sz="2000" dirty="0">
                <a:latin typeface="Cambria" panose="02040503050406030204" pitchFamily="18" charset="0"/>
                <a:ea typeface="Cambria" panose="02040503050406030204" pitchFamily="18" charset="0"/>
              </a:rPr>
              <a:t>Decrease value of iron and ferritin</a:t>
            </a:r>
          </a:p>
          <a:p>
            <a:pPr marL="0" indent="0" algn="l">
              <a:buNone/>
            </a:pPr>
            <a:r>
              <a:rPr lang="en-US" sz="4800" b="1" dirty="0">
                <a:solidFill>
                  <a:schemeClr val="tx2">
                    <a:lumMod val="75000"/>
                  </a:schemeClr>
                </a:solidFill>
                <a:latin typeface="Cambria" panose="02040503050406030204" pitchFamily="18" charset="0"/>
                <a:ea typeface="Cambria" panose="02040503050406030204" pitchFamily="18" charset="0"/>
              </a:rPr>
              <a:t>Imaging studies:</a:t>
            </a:r>
          </a:p>
          <a:p>
            <a:pPr marL="0" indent="0" algn="l">
              <a:buNone/>
            </a:pPr>
            <a:r>
              <a:rPr lang="en-US" sz="2400" b="1" dirty="0">
                <a:latin typeface="Cambria" panose="02040503050406030204" pitchFamily="18" charset="0"/>
                <a:ea typeface="Cambria" panose="02040503050406030204" pitchFamily="18" charset="0"/>
              </a:rPr>
              <a:t>Barium swallow: barium</a:t>
            </a:r>
            <a:r>
              <a:rPr lang="en-US" dirty="0">
                <a:solidFill>
                  <a:srgbClr val="2A2A2A"/>
                </a:solidFill>
                <a:latin typeface="Cambria" panose="02040503050406030204" pitchFamily="18" charset="0"/>
                <a:ea typeface="Cambria" panose="02040503050406030204" pitchFamily="18" charset="0"/>
              </a:rPr>
              <a:t> </a:t>
            </a:r>
            <a:r>
              <a:rPr lang="en-US" sz="2000" dirty="0">
                <a:solidFill>
                  <a:srgbClr val="2A2A2A"/>
                </a:solidFill>
                <a:latin typeface="Cambria" panose="02040503050406030204" pitchFamily="18" charset="0"/>
                <a:ea typeface="Cambria" panose="02040503050406030204" pitchFamily="18" charset="0"/>
              </a:rPr>
              <a:t>swallow may detect the web,</a:t>
            </a:r>
          </a:p>
          <a:p>
            <a:pPr marL="0" indent="0" algn="l">
              <a:buNone/>
            </a:pPr>
            <a:r>
              <a:rPr lang="en-US" sz="2000" dirty="0">
                <a:solidFill>
                  <a:srgbClr val="2A2A2A"/>
                </a:solidFill>
                <a:latin typeface="Cambria" panose="02040503050406030204" pitchFamily="18" charset="0"/>
                <a:ea typeface="Cambria" panose="02040503050406030204" pitchFamily="18" charset="0"/>
              </a:rPr>
              <a:t> which characteristically appears as a thin </a:t>
            </a:r>
            <a:r>
              <a:rPr lang="en-US" sz="2000" dirty="0" err="1">
                <a:solidFill>
                  <a:srgbClr val="2A2A2A"/>
                </a:solidFill>
                <a:latin typeface="Cambria" panose="02040503050406030204" pitchFamily="18" charset="0"/>
                <a:ea typeface="Cambria" panose="02040503050406030204" pitchFamily="18" charset="0"/>
              </a:rPr>
              <a:t>postcricoid</a:t>
            </a:r>
            <a:r>
              <a:rPr lang="en-US" sz="2000" dirty="0">
                <a:solidFill>
                  <a:srgbClr val="2A2A2A"/>
                </a:solidFill>
                <a:latin typeface="Cambria" panose="02040503050406030204" pitchFamily="18" charset="0"/>
                <a:ea typeface="Cambria" panose="02040503050406030204" pitchFamily="18" charset="0"/>
              </a:rPr>
              <a:t> </a:t>
            </a:r>
            <a:r>
              <a:rPr lang="en-US" sz="2000" dirty="0" err="1">
                <a:solidFill>
                  <a:srgbClr val="2A2A2A"/>
                </a:solidFill>
                <a:latin typeface="Cambria" panose="02040503050406030204" pitchFamily="18" charset="0"/>
                <a:ea typeface="Cambria" panose="02040503050406030204" pitchFamily="18" charset="0"/>
              </a:rPr>
              <a:t>identations</a:t>
            </a:r>
            <a:r>
              <a:rPr lang="en-US" sz="2000" dirty="0">
                <a:solidFill>
                  <a:srgbClr val="2A2A2A"/>
                </a:solidFill>
                <a:latin typeface="Cambria" panose="02040503050406030204" pitchFamily="18" charset="0"/>
                <a:ea typeface="Cambria" panose="02040503050406030204" pitchFamily="18" charset="0"/>
              </a:rPr>
              <a:t>. </a:t>
            </a:r>
          </a:p>
          <a:p>
            <a:pPr marL="0" indent="0" algn="l">
              <a:buNone/>
            </a:pPr>
            <a:endParaRPr lang="en-US" dirty="0"/>
          </a:p>
        </p:txBody>
      </p:sp>
      <p:pic>
        <p:nvPicPr>
          <p:cNvPr id="4" name="Picture 3"/>
          <p:cNvPicPr>
            <a:picLocks noChangeAspect="1"/>
          </p:cNvPicPr>
          <p:nvPr/>
        </p:nvPicPr>
        <p:blipFill>
          <a:blip r:embed="rId2"/>
          <a:stretch>
            <a:fillRect/>
          </a:stretch>
        </p:blipFill>
        <p:spPr>
          <a:xfrm>
            <a:off x="8526379" y="2049863"/>
            <a:ext cx="3162627" cy="4402192"/>
          </a:xfrm>
          <a:prstGeom prst="rect">
            <a:avLst/>
          </a:prstGeom>
        </p:spPr>
      </p:pic>
    </p:spTree>
    <p:extLst>
      <p:ext uri="{BB962C8B-B14F-4D97-AF65-F5344CB8AC3E}">
        <p14:creationId xmlns:p14="http://schemas.microsoft.com/office/powerpoint/2010/main" val="3182589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5690" y="462745"/>
            <a:ext cx="8911687" cy="1280890"/>
          </a:xfrm>
        </p:spPr>
        <p:txBody>
          <a:bodyPr>
            <a:normAutofit/>
          </a:bodyPr>
          <a:lstStyle/>
          <a:p>
            <a:r>
              <a:rPr lang="en-US" sz="5400" b="1" dirty="0">
                <a:solidFill>
                  <a:srgbClr val="31B4E6">
                    <a:lumMod val="75000"/>
                  </a:srgbClr>
                </a:solidFill>
              </a:rPr>
              <a:t>Plummer Vinson syndrome</a:t>
            </a:r>
            <a:endParaRPr lang="ar-JO" dirty="0"/>
          </a:p>
        </p:txBody>
      </p:sp>
      <p:sp>
        <p:nvSpPr>
          <p:cNvPr id="3" name="Content Placeholder 2"/>
          <p:cNvSpPr>
            <a:spLocks noGrp="1"/>
          </p:cNvSpPr>
          <p:nvPr>
            <p:ph idx="1"/>
          </p:nvPr>
        </p:nvSpPr>
        <p:spPr>
          <a:xfrm>
            <a:off x="754624" y="1694329"/>
            <a:ext cx="6025204" cy="4867835"/>
          </a:xfrm>
        </p:spPr>
        <p:txBody>
          <a:bodyPr>
            <a:normAutofit/>
          </a:bodyPr>
          <a:lstStyle/>
          <a:p>
            <a:pPr marL="0" indent="0" algn="l">
              <a:buNone/>
            </a:pPr>
            <a:r>
              <a:rPr lang="en-US" sz="3200" b="1" dirty="0">
                <a:solidFill>
                  <a:schemeClr val="tx2">
                    <a:lumMod val="75000"/>
                  </a:schemeClr>
                </a:solidFill>
                <a:latin typeface="Cambria" panose="02040503050406030204" pitchFamily="18" charset="0"/>
                <a:ea typeface="Cambria" panose="02040503050406030204" pitchFamily="18" charset="0"/>
              </a:rPr>
              <a:t>Esophagogastroduodenoscopy</a:t>
            </a:r>
            <a:r>
              <a:rPr lang="en-US" sz="3200" b="1" dirty="0">
                <a:solidFill>
                  <a:srgbClr val="2A2A2A"/>
                </a:solidFill>
                <a:latin typeface="Cambria" panose="02040503050406030204" pitchFamily="18" charset="0"/>
                <a:ea typeface="Cambria" panose="02040503050406030204" pitchFamily="18" charset="0"/>
              </a:rPr>
              <a:t>:</a:t>
            </a:r>
          </a:p>
          <a:p>
            <a:pPr marL="0" indent="0" algn="l">
              <a:buNone/>
            </a:pPr>
            <a:r>
              <a:rPr lang="en-US" sz="2800" dirty="0">
                <a:solidFill>
                  <a:srgbClr val="2A2A2A"/>
                </a:solidFill>
                <a:latin typeface="Cambria" panose="02040503050406030204" pitchFamily="18" charset="0"/>
                <a:ea typeface="Cambria" panose="02040503050406030204" pitchFamily="18" charset="0"/>
              </a:rPr>
              <a:t>may be used to evaluate patients with suspected Plummer-Vinson syndrome (PVS).</a:t>
            </a:r>
          </a:p>
          <a:p>
            <a:pPr marL="0" indent="0" algn="l">
              <a:buNone/>
            </a:pPr>
            <a:r>
              <a:rPr lang="en-US" sz="2800" dirty="0">
                <a:solidFill>
                  <a:srgbClr val="2A2A2A"/>
                </a:solidFill>
                <a:latin typeface="Cambria" panose="02040503050406030204" pitchFamily="18" charset="0"/>
                <a:ea typeface="Cambria" panose="02040503050406030204" pitchFamily="18" charset="0"/>
              </a:rPr>
              <a:t>If webbing is suspected, the endoscope should be advanced carefully </a:t>
            </a:r>
          </a:p>
          <a:p>
            <a:pPr marL="0" indent="0" algn="l">
              <a:buNone/>
            </a:pPr>
            <a:r>
              <a:rPr lang="en-US" sz="2800" dirty="0">
                <a:solidFill>
                  <a:srgbClr val="2A2A2A"/>
                </a:solidFill>
                <a:latin typeface="Cambria" panose="02040503050406030204" pitchFamily="18" charset="0"/>
                <a:ea typeface="Cambria" panose="02040503050406030204" pitchFamily="18" charset="0"/>
              </a:rPr>
              <a:t>under direct vision through the upper esophageal sphincter</a:t>
            </a:r>
          </a:p>
          <a:p>
            <a:pPr marL="0" indent="0" algn="l">
              <a:buNone/>
            </a:pPr>
            <a:endParaRPr lang="ar-JO" sz="2000" dirty="0"/>
          </a:p>
        </p:txBody>
      </p:sp>
      <p:pic>
        <p:nvPicPr>
          <p:cNvPr id="4" name="Picture 3"/>
          <p:cNvPicPr>
            <a:picLocks noChangeAspect="1"/>
          </p:cNvPicPr>
          <p:nvPr/>
        </p:nvPicPr>
        <p:blipFill>
          <a:blip r:embed="rId2"/>
          <a:stretch>
            <a:fillRect/>
          </a:stretch>
        </p:blipFill>
        <p:spPr>
          <a:xfrm>
            <a:off x="6981533" y="1527420"/>
            <a:ext cx="4835355" cy="4867835"/>
          </a:xfrm>
          <a:prstGeom prst="rect">
            <a:avLst/>
          </a:prstGeom>
        </p:spPr>
      </p:pic>
    </p:spTree>
    <p:extLst>
      <p:ext uri="{BB962C8B-B14F-4D97-AF65-F5344CB8AC3E}">
        <p14:creationId xmlns:p14="http://schemas.microsoft.com/office/powerpoint/2010/main" val="7859519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rgbClr val="31B4E6">
                    <a:lumMod val="75000"/>
                  </a:srgbClr>
                </a:solidFill>
              </a:rPr>
              <a:t>Plummer Vinson syndrome</a:t>
            </a:r>
            <a:endParaRPr lang="ar-JO" dirty="0"/>
          </a:p>
        </p:txBody>
      </p:sp>
      <p:sp>
        <p:nvSpPr>
          <p:cNvPr id="3" name="Content Placeholder 2"/>
          <p:cNvSpPr>
            <a:spLocks noGrp="1"/>
          </p:cNvSpPr>
          <p:nvPr>
            <p:ph idx="1"/>
          </p:nvPr>
        </p:nvSpPr>
        <p:spPr>
          <a:xfrm>
            <a:off x="1513745" y="1824790"/>
            <a:ext cx="7157014" cy="4710952"/>
          </a:xfrm>
        </p:spPr>
        <p:txBody>
          <a:bodyPr>
            <a:normAutofit fontScale="92500" lnSpcReduction="20000"/>
          </a:bodyPr>
          <a:lstStyle/>
          <a:p>
            <a:pPr algn="l" rtl="0"/>
            <a:r>
              <a:rPr lang="en-US" sz="2800" dirty="0">
                <a:solidFill>
                  <a:srgbClr val="2A2A2A"/>
                </a:solidFill>
                <a:latin typeface="Cambria" panose="02040503050406030204" pitchFamily="18" charset="0"/>
                <a:ea typeface="Cambria" panose="02040503050406030204" pitchFamily="18" charset="0"/>
              </a:rPr>
              <a:t>Treat </a:t>
            </a:r>
            <a:r>
              <a:rPr lang="en-US" sz="3000" b="1" dirty="0">
                <a:solidFill>
                  <a:schemeClr val="tx2">
                    <a:lumMod val="75000"/>
                  </a:schemeClr>
                </a:solidFill>
                <a:latin typeface="Cambria" panose="02040503050406030204" pitchFamily="18" charset="0"/>
                <a:ea typeface="Cambria" panose="02040503050406030204" pitchFamily="18" charset="0"/>
              </a:rPr>
              <a:t>iron deficiency </a:t>
            </a:r>
            <a:r>
              <a:rPr lang="en-US" sz="2800" dirty="0">
                <a:solidFill>
                  <a:srgbClr val="2A2A2A"/>
                </a:solidFill>
                <a:latin typeface="Cambria" panose="02040503050406030204" pitchFamily="18" charset="0"/>
                <a:ea typeface="Cambria" panose="02040503050406030204" pitchFamily="18" charset="0"/>
              </a:rPr>
              <a:t>and its underlying cause:</a:t>
            </a:r>
          </a:p>
          <a:p>
            <a:pPr marL="0" indent="0" algn="l" rtl="0">
              <a:buNone/>
            </a:pPr>
            <a:r>
              <a:rPr lang="en-US" sz="2800" dirty="0">
                <a:solidFill>
                  <a:srgbClr val="2A2A2A"/>
                </a:solidFill>
                <a:latin typeface="Cambria" panose="02040503050406030204" pitchFamily="18" charset="0"/>
                <a:ea typeface="Cambria" panose="02040503050406030204" pitchFamily="18" charset="0"/>
              </a:rPr>
              <a:t>Iron replacement is necessary to correct the anemia</a:t>
            </a:r>
          </a:p>
          <a:p>
            <a:pPr marL="0" indent="0" algn="l" rtl="0">
              <a:buNone/>
            </a:pPr>
            <a:endParaRPr lang="en-US" sz="2800" dirty="0">
              <a:solidFill>
                <a:srgbClr val="2A2A2A"/>
              </a:solidFill>
              <a:latin typeface="Cambria" panose="02040503050406030204" pitchFamily="18" charset="0"/>
              <a:ea typeface="Cambria" panose="02040503050406030204" pitchFamily="18" charset="0"/>
            </a:endParaRPr>
          </a:p>
          <a:p>
            <a:pPr algn="l" rtl="0"/>
            <a:r>
              <a:rPr lang="en-US" sz="2800" dirty="0">
                <a:solidFill>
                  <a:srgbClr val="2A2A2A"/>
                </a:solidFill>
                <a:latin typeface="Cambria" panose="02040503050406030204" pitchFamily="18" charset="0"/>
                <a:ea typeface="Cambria" panose="02040503050406030204" pitchFamily="18" charset="0"/>
              </a:rPr>
              <a:t>Treat </a:t>
            </a:r>
            <a:r>
              <a:rPr lang="en-US" sz="3000" b="1" dirty="0">
                <a:solidFill>
                  <a:schemeClr val="tx2">
                    <a:lumMod val="75000"/>
                  </a:schemeClr>
                </a:solidFill>
                <a:latin typeface="Cambria" panose="02040503050406030204" pitchFamily="18" charset="0"/>
                <a:ea typeface="Cambria" panose="02040503050406030204" pitchFamily="18" charset="0"/>
              </a:rPr>
              <a:t>dysphagia</a:t>
            </a:r>
            <a:r>
              <a:rPr lang="en-US" sz="2800" b="1" dirty="0">
                <a:solidFill>
                  <a:schemeClr val="tx2">
                    <a:lumMod val="75000"/>
                  </a:schemeClr>
                </a:solidFill>
                <a:latin typeface="Cambria" panose="02040503050406030204" pitchFamily="18" charset="0"/>
                <a:ea typeface="Cambria" panose="02040503050406030204" pitchFamily="18" charset="0"/>
              </a:rPr>
              <a:t> </a:t>
            </a:r>
            <a:r>
              <a:rPr lang="en-US" sz="2800" dirty="0">
                <a:solidFill>
                  <a:srgbClr val="2A2A2A"/>
                </a:solidFill>
                <a:latin typeface="Cambria" panose="02040503050406030204" pitchFamily="18" charset="0"/>
                <a:ea typeface="Cambria" panose="02040503050406030204" pitchFamily="18" charset="0"/>
              </a:rPr>
              <a:t>and </a:t>
            </a:r>
            <a:r>
              <a:rPr lang="en-US" sz="3000" b="1" dirty="0">
                <a:solidFill>
                  <a:schemeClr val="tx2">
                    <a:lumMod val="75000"/>
                  </a:schemeClr>
                </a:solidFill>
                <a:latin typeface="Cambria" panose="02040503050406030204" pitchFamily="18" charset="0"/>
                <a:ea typeface="Cambria" panose="02040503050406030204" pitchFamily="18" charset="0"/>
              </a:rPr>
              <a:t>the web</a:t>
            </a:r>
            <a:endParaRPr lang="ar-JO" sz="3000" b="1" dirty="0">
              <a:solidFill>
                <a:schemeClr val="tx2">
                  <a:lumMod val="75000"/>
                </a:schemeClr>
              </a:solidFill>
              <a:latin typeface="Cambria" panose="02040503050406030204" pitchFamily="18" charset="0"/>
              <a:ea typeface="Cambria" panose="02040503050406030204" pitchFamily="18" charset="0"/>
            </a:endParaRPr>
          </a:p>
          <a:p>
            <a:pPr algn="l" rtl="0"/>
            <a:r>
              <a:rPr lang="en-US" sz="2800" dirty="0">
                <a:solidFill>
                  <a:srgbClr val="2A2A2A"/>
                </a:solidFill>
                <a:latin typeface="Cambria" panose="02040503050406030204" pitchFamily="18" charset="0"/>
                <a:ea typeface="Cambria" panose="02040503050406030204" pitchFamily="18" charset="0"/>
              </a:rPr>
              <a:t>Aside from iron replacement, diet modification may be sufficient in mildly symptomatic patients. Those with significant and long-standing dysphagia usually require:</a:t>
            </a:r>
            <a:endParaRPr lang="ar-JO" sz="2800" dirty="0">
              <a:solidFill>
                <a:srgbClr val="2A2A2A"/>
              </a:solidFill>
              <a:latin typeface="Cambria" panose="02040503050406030204" pitchFamily="18" charset="0"/>
              <a:ea typeface="Cambria" panose="02040503050406030204" pitchFamily="18" charset="0"/>
            </a:endParaRPr>
          </a:p>
          <a:p>
            <a:pPr marL="0" indent="0" algn="l">
              <a:buNone/>
            </a:pPr>
            <a:r>
              <a:rPr lang="en-US" sz="3000" b="1" dirty="0">
                <a:solidFill>
                  <a:schemeClr val="tx2">
                    <a:lumMod val="75000"/>
                  </a:schemeClr>
                </a:solidFill>
                <a:latin typeface="Cambria" panose="02040503050406030204" pitchFamily="18" charset="0"/>
                <a:ea typeface="Cambria" panose="02040503050406030204" pitchFamily="18" charset="0"/>
              </a:rPr>
              <a:t>1- mechanical dilation   </a:t>
            </a:r>
            <a:endParaRPr lang="ar-JO" sz="3000" b="1" dirty="0">
              <a:solidFill>
                <a:schemeClr val="tx2">
                  <a:lumMod val="75000"/>
                </a:schemeClr>
              </a:solidFill>
              <a:latin typeface="Cambria" panose="02040503050406030204" pitchFamily="18" charset="0"/>
              <a:ea typeface="Cambria" panose="02040503050406030204" pitchFamily="18" charset="0"/>
            </a:endParaRPr>
          </a:p>
          <a:p>
            <a:pPr marL="0" indent="0" algn="l">
              <a:buNone/>
            </a:pPr>
            <a:r>
              <a:rPr lang="en-US" sz="3000" b="1" dirty="0">
                <a:solidFill>
                  <a:schemeClr val="tx2">
                    <a:lumMod val="75000"/>
                  </a:schemeClr>
                </a:solidFill>
                <a:latin typeface="Cambria" panose="02040503050406030204" pitchFamily="18" charset="0"/>
                <a:ea typeface="Cambria" panose="02040503050406030204" pitchFamily="18" charset="0"/>
              </a:rPr>
              <a:t>2- bougie(Savary dilator)</a:t>
            </a:r>
          </a:p>
          <a:p>
            <a:pPr marL="0" indent="0" algn="l">
              <a:buNone/>
            </a:pPr>
            <a:r>
              <a:rPr lang="en-US" sz="3000" b="1" dirty="0">
                <a:solidFill>
                  <a:schemeClr val="tx2">
                    <a:lumMod val="75000"/>
                  </a:schemeClr>
                </a:solidFill>
                <a:latin typeface="Cambria" panose="02040503050406030204" pitchFamily="18" charset="0"/>
                <a:ea typeface="Cambria" panose="02040503050406030204" pitchFamily="18" charset="0"/>
              </a:rPr>
              <a:t>3- ND:YAG laser therapy</a:t>
            </a:r>
          </a:p>
          <a:p>
            <a:pPr marL="0" indent="0" algn="l">
              <a:buNone/>
            </a:pPr>
            <a:endParaRPr lang="en-US" sz="2400" dirty="0">
              <a:solidFill>
                <a:srgbClr val="2A2A2A"/>
              </a:solidFill>
              <a:latin typeface="proxima_nova_rgregular"/>
            </a:endParaRPr>
          </a:p>
          <a:p>
            <a:pPr marL="0" indent="0" algn="l">
              <a:buNone/>
            </a:pPr>
            <a:endParaRPr lang="en-US" sz="2400" dirty="0">
              <a:solidFill>
                <a:srgbClr val="2A2A2A"/>
              </a:solidFill>
              <a:latin typeface="proxima_nova_ltsemibold"/>
            </a:endParaRPr>
          </a:p>
          <a:p>
            <a:endParaRPr lang="ar-JO" dirty="0"/>
          </a:p>
        </p:txBody>
      </p:sp>
      <p:pic>
        <p:nvPicPr>
          <p:cNvPr id="5" name="Picture 4">
            <a:extLst>
              <a:ext uri="{FF2B5EF4-FFF2-40B4-BE49-F238E27FC236}">
                <a16:creationId xmlns:a16="http://schemas.microsoft.com/office/drawing/2014/main" id="{9D0117EC-3276-4996-9B96-0BBA89A532E7}"/>
              </a:ext>
            </a:extLst>
          </p:cNvPr>
          <p:cNvPicPr>
            <a:picLocks noChangeAspect="1"/>
          </p:cNvPicPr>
          <p:nvPr/>
        </p:nvPicPr>
        <p:blipFill>
          <a:blip r:embed="rId2"/>
          <a:stretch>
            <a:fillRect/>
          </a:stretch>
        </p:blipFill>
        <p:spPr>
          <a:xfrm>
            <a:off x="8414084" y="2277980"/>
            <a:ext cx="3495675" cy="4339389"/>
          </a:xfrm>
          <a:prstGeom prst="rect">
            <a:avLst/>
          </a:prstGeom>
        </p:spPr>
      </p:pic>
    </p:spTree>
    <p:extLst>
      <p:ext uri="{BB962C8B-B14F-4D97-AF65-F5344CB8AC3E}">
        <p14:creationId xmlns:p14="http://schemas.microsoft.com/office/powerpoint/2010/main" val="15399691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a:r>
              <a:rPr lang="en-US" dirty="0"/>
              <a:t>Foreign body</a:t>
            </a:r>
          </a:p>
        </p:txBody>
      </p:sp>
      <p:sp>
        <p:nvSpPr>
          <p:cNvPr id="3" name="عنصر نائب للمحتوى 2"/>
          <p:cNvSpPr>
            <a:spLocks noGrp="1"/>
          </p:cNvSpPr>
          <p:nvPr>
            <p:ph idx="1"/>
          </p:nvPr>
        </p:nvSpPr>
        <p:spPr/>
        <p:txBody>
          <a:bodyPr>
            <a:normAutofit lnSpcReduction="10000"/>
          </a:bodyPr>
          <a:lstStyle/>
          <a:p>
            <a:pPr algn="l"/>
            <a:r>
              <a:rPr lang="en-US" sz="2800" dirty="0"/>
              <a:t>All manner of foreign bodies have become arrested in the esophagus</a:t>
            </a:r>
          </a:p>
          <a:p>
            <a:pPr algn="l"/>
            <a:r>
              <a:rPr lang="en-US" sz="2800" dirty="0"/>
              <a:t>Its cause </a:t>
            </a:r>
            <a:r>
              <a:rPr lang="en-US" sz="2800" dirty="0">
                <a:solidFill>
                  <a:srgbClr val="FF0000"/>
                </a:solidFill>
              </a:rPr>
              <a:t>sudden</a:t>
            </a:r>
            <a:r>
              <a:rPr lang="en-US" sz="2800" dirty="0"/>
              <a:t> onset dysphasia</a:t>
            </a:r>
          </a:p>
          <a:p>
            <a:pPr algn="l"/>
            <a:r>
              <a:rPr lang="en-US" sz="2800" dirty="0"/>
              <a:t>Common in pediatric age group</a:t>
            </a:r>
          </a:p>
          <a:p>
            <a:pPr algn="l"/>
            <a:r>
              <a:rPr lang="en-US" sz="2800" b="1" dirty="0">
                <a:solidFill>
                  <a:srgbClr val="FF0000"/>
                </a:solidFill>
              </a:rPr>
              <a:t>Button batteries </a:t>
            </a:r>
            <a:r>
              <a:rPr lang="en-US" sz="2800" b="1" dirty="0"/>
              <a:t>may be a </a:t>
            </a:r>
            <a:r>
              <a:rPr lang="en-US" sz="2800" b="1" dirty="0">
                <a:solidFill>
                  <a:srgbClr val="FF0000"/>
                </a:solidFill>
              </a:rPr>
              <a:t>troublesom</a:t>
            </a:r>
            <a:r>
              <a:rPr lang="en-US" sz="2800" b="1" dirty="0"/>
              <a:t>e</a:t>
            </a:r>
          </a:p>
          <a:p>
            <a:pPr algn="l">
              <a:buNone/>
            </a:pPr>
            <a:r>
              <a:rPr lang="en-US" sz="2800" dirty="0"/>
              <a:t>problem in </a:t>
            </a:r>
            <a:r>
              <a:rPr lang="en-US" sz="2800" dirty="0">
                <a:solidFill>
                  <a:srgbClr val="FF0000"/>
                </a:solidFill>
              </a:rPr>
              <a:t>children</a:t>
            </a:r>
            <a:r>
              <a:rPr lang="en-US" sz="2800" dirty="0"/>
              <a:t>. </a:t>
            </a:r>
          </a:p>
          <a:p>
            <a:pPr algn="l"/>
            <a:r>
              <a:rPr lang="en-US" sz="2800" dirty="0"/>
              <a:t>The </a:t>
            </a:r>
            <a:r>
              <a:rPr lang="en-US" sz="2800" dirty="0">
                <a:solidFill>
                  <a:srgbClr val="FF0000"/>
                </a:solidFill>
              </a:rPr>
              <a:t>most</a:t>
            </a:r>
            <a:r>
              <a:rPr lang="en-US" sz="2800" dirty="0"/>
              <a:t> common is </a:t>
            </a:r>
            <a:r>
              <a:rPr lang="en-US" sz="2800" dirty="0">
                <a:solidFill>
                  <a:srgbClr val="FF0000"/>
                </a:solidFill>
              </a:rPr>
              <a:t>a food bolus</a:t>
            </a:r>
            <a:r>
              <a:rPr lang="en-US" sz="2800" dirty="0"/>
              <a:t>, which usually signifies </a:t>
            </a:r>
            <a:r>
              <a:rPr lang="en-US" sz="2800" dirty="0">
                <a:solidFill>
                  <a:srgbClr val="FF0000"/>
                </a:solidFill>
              </a:rPr>
              <a:t>UNDERLYING DIEASE</a:t>
            </a:r>
          </a:p>
          <a:p>
            <a:pPr algn="l"/>
            <a:r>
              <a:rPr lang="en-US" sz="2800" dirty="0"/>
              <a:t>It is usually possible to remove foreign bodies </a:t>
            </a:r>
            <a:r>
              <a:rPr lang="en-US" sz="2800" dirty="0">
                <a:solidFill>
                  <a:srgbClr val="FF0000"/>
                </a:solidFill>
              </a:rPr>
              <a:t>by flexible endoscopy</a:t>
            </a:r>
            <a:endParaRPr lang="en-US" sz="2800" dirty="0"/>
          </a:p>
          <a:p>
            <a:pPr algn="l"/>
            <a:r>
              <a:rPr lang="en-US" sz="2800" dirty="0"/>
              <a:t>●●</a:t>
            </a:r>
            <a:r>
              <a:rPr lang="en-US" sz="2800" dirty="0">
                <a:solidFill>
                  <a:srgbClr val="FF0000"/>
                </a:solidFill>
              </a:rPr>
              <a:t> Beware </a:t>
            </a:r>
            <a:r>
              <a:rPr lang="en-US" sz="2800" dirty="0"/>
              <a:t>of button batteries in the </a:t>
            </a:r>
            <a:r>
              <a:rPr lang="en-US" sz="2800" dirty="0" err="1"/>
              <a:t>oesophagus</a:t>
            </a:r>
            <a:endParaRPr lang="en-US" sz="28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عنوان فرعي 9"/>
          <p:cNvSpPr>
            <a:spLocks noGrp="1"/>
          </p:cNvSpPr>
          <p:nvPr>
            <p:ph type="subTitle" idx="1"/>
          </p:nvPr>
        </p:nvSpPr>
        <p:spPr>
          <a:xfrm>
            <a:off x="2743199" y="1876610"/>
            <a:ext cx="7530353" cy="2468283"/>
          </a:xfrm>
        </p:spPr>
        <p:txBody>
          <a:bodyPr>
            <a:normAutofit fontScale="85000" lnSpcReduction="20000"/>
          </a:bodyPr>
          <a:lstStyle/>
          <a:p>
            <a:pPr algn="l"/>
            <a:endParaRPr lang="en-US" sz="2400" dirty="0"/>
          </a:p>
          <a:p>
            <a:r>
              <a:rPr lang="en-US" sz="2400" dirty="0"/>
              <a:t>-</a:t>
            </a:r>
            <a:r>
              <a:rPr lang="en-US" sz="2400" dirty="0">
                <a:solidFill>
                  <a:srgbClr val="FF0000"/>
                </a:solidFill>
              </a:rPr>
              <a:t>Button batteries </a:t>
            </a:r>
            <a:r>
              <a:rPr lang="en-US" sz="2400" dirty="0"/>
              <a:t>can be a particular </a:t>
            </a:r>
            <a:r>
              <a:rPr lang="en-US" sz="2400" dirty="0">
                <a:solidFill>
                  <a:srgbClr val="FF0000"/>
                </a:solidFill>
              </a:rPr>
              <a:t>worry</a:t>
            </a:r>
          </a:p>
          <a:p>
            <a:r>
              <a:rPr lang="en-US" sz="2400" dirty="0"/>
              <a:t>because they are difficult to</a:t>
            </a:r>
            <a:r>
              <a:rPr lang="en-US" sz="2400" dirty="0">
                <a:solidFill>
                  <a:srgbClr val="FF0000"/>
                </a:solidFill>
              </a:rPr>
              <a:t> grasp</a:t>
            </a:r>
            <a:r>
              <a:rPr lang="en-US" sz="2400" dirty="0"/>
              <a:t>, and it is tempting to push</a:t>
            </a:r>
          </a:p>
          <a:p>
            <a:r>
              <a:rPr lang="en-US" sz="2400" dirty="0"/>
              <a:t>them on into the stomach. However, an </a:t>
            </a:r>
            <a:r>
              <a:rPr lang="en-US" sz="2400" dirty="0">
                <a:solidFill>
                  <a:srgbClr val="FF0000"/>
                </a:solidFill>
              </a:rPr>
              <a:t>exhausted battery</a:t>
            </a:r>
          </a:p>
          <a:p>
            <a:r>
              <a:rPr lang="en-US" sz="2400" dirty="0"/>
              <a:t>may rapidly corrode in the GI tract and is best extracted. A</a:t>
            </a:r>
          </a:p>
          <a:p>
            <a:r>
              <a:rPr lang="en-US" sz="2400" dirty="0" err="1">
                <a:solidFill>
                  <a:srgbClr val="FF0000"/>
                </a:solidFill>
              </a:rPr>
              <a:t>multiwire</a:t>
            </a:r>
            <a:r>
              <a:rPr lang="en-US" sz="2400" dirty="0">
                <a:solidFill>
                  <a:srgbClr val="FF0000"/>
                </a:solidFill>
              </a:rPr>
              <a:t> basket </a:t>
            </a:r>
            <a:r>
              <a:rPr lang="en-US" sz="2400" dirty="0"/>
              <a:t>of the type used for gallstone retrieval nearly</a:t>
            </a:r>
          </a:p>
          <a:p>
            <a:r>
              <a:rPr lang="en-US" sz="2400" dirty="0"/>
              <a:t>always works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E2809D-38FC-4E1E-8111-2209902A5DA6}"/>
              </a:ext>
            </a:extLst>
          </p:cNvPr>
          <p:cNvSpPr>
            <a:spLocks noGrp="1"/>
          </p:cNvSpPr>
          <p:nvPr>
            <p:ph type="title"/>
          </p:nvPr>
        </p:nvSpPr>
        <p:spPr>
          <a:xfrm>
            <a:off x="2095500" y="540402"/>
            <a:ext cx="9409112" cy="1280890"/>
          </a:xfrm>
        </p:spPr>
        <p:txBody>
          <a:bodyPr>
            <a:normAutofit/>
          </a:bodyPr>
          <a:lstStyle/>
          <a:p>
            <a:r>
              <a:rPr lang="en-US" sz="4400" b="1" dirty="0"/>
              <a:t>Diffuse Esophageal Spasm </a:t>
            </a:r>
          </a:p>
        </p:txBody>
      </p:sp>
      <p:sp>
        <p:nvSpPr>
          <p:cNvPr id="6" name="Content Placeholder 5">
            <a:extLst>
              <a:ext uri="{FF2B5EF4-FFF2-40B4-BE49-F238E27FC236}">
                <a16:creationId xmlns:a16="http://schemas.microsoft.com/office/drawing/2014/main" id="{EEE3C10D-3879-4CC4-8E6C-D4CDBD91C275}"/>
              </a:ext>
            </a:extLst>
          </p:cNvPr>
          <p:cNvSpPr>
            <a:spLocks noGrp="1"/>
          </p:cNvSpPr>
          <p:nvPr>
            <p:ph idx="1"/>
          </p:nvPr>
        </p:nvSpPr>
        <p:spPr>
          <a:xfrm>
            <a:off x="1190625" y="1495425"/>
            <a:ext cx="10313987" cy="3276600"/>
          </a:xfrm>
        </p:spPr>
        <p:txBody>
          <a:bodyPr>
            <a:normAutofit/>
          </a:bodyPr>
          <a:lstStyle/>
          <a:p>
            <a:pPr algn="l" rtl="0"/>
            <a:r>
              <a:rPr lang="en-US" sz="2000" dirty="0">
                <a:solidFill>
                  <a:schemeClr val="tx1">
                    <a:lumMod val="95000"/>
                    <a:lumOff val="5000"/>
                  </a:schemeClr>
                </a:solidFill>
                <a:latin typeface="Cambria" panose="02040503050406030204" pitchFamily="18" charset="0"/>
                <a:ea typeface="Cambria" panose="02040503050406030204" pitchFamily="18" charset="0"/>
              </a:rPr>
              <a:t>Incoordinate contractions of the esophagus, causing dysphagia and/or chest pain </a:t>
            </a:r>
          </a:p>
          <a:p>
            <a:pPr algn="l" rtl="0"/>
            <a:r>
              <a:rPr lang="en-US" sz="2000" i="0" u="none" strike="noStrike" baseline="0" dirty="0">
                <a:solidFill>
                  <a:schemeClr val="tx1">
                    <a:lumMod val="95000"/>
                    <a:lumOff val="5000"/>
                  </a:schemeClr>
                </a:solidFill>
                <a:latin typeface="Cambria" panose="02040503050406030204" pitchFamily="18" charset="0"/>
                <a:ea typeface="Cambria" panose="02040503050406030204" pitchFamily="18" charset="0"/>
              </a:rPr>
              <a:t>These abnormal contractions are more common in the distal two-thirds of f the esophageal body</a:t>
            </a:r>
            <a:r>
              <a:rPr lang="aa-ET" sz="2000" i="0" u="none" strike="noStrike" baseline="0" dirty="0">
                <a:solidFill>
                  <a:schemeClr val="tx1">
                    <a:lumMod val="95000"/>
                    <a:lumOff val="5000"/>
                  </a:schemeClr>
                </a:solidFill>
                <a:latin typeface="Cambria" panose="02040503050406030204" pitchFamily="18" charset="0"/>
                <a:ea typeface="Cambria" panose="02040503050406030204" pitchFamily="18" charset="0"/>
              </a:rPr>
              <a:t> </a:t>
            </a:r>
          </a:p>
          <a:p>
            <a:pPr algn="l" rtl="0"/>
            <a:r>
              <a:rPr lang="en-US" sz="2000" b="0" i="0" u="none" strike="noStrike" dirty="0">
                <a:solidFill>
                  <a:schemeClr val="tx1"/>
                </a:solidFill>
                <a:effectLst/>
                <a:latin typeface="Cambria" panose="02040503050406030204" pitchFamily="18" charset="0"/>
                <a:ea typeface="Cambria" panose="02040503050406030204" pitchFamily="18" charset="0"/>
              </a:rPr>
              <a:t>Intermittent not progressive dysphagia</a:t>
            </a:r>
            <a:endParaRPr lang="en-US" sz="2000" dirty="0">
              <a:solidFill>
                <a:schemeClr val="tx1"/>
              </a:solidFill>
              <a:latin typeface="Cambria" panose="02040503050406030204" pitchFamily="18" charset="0"/>
              <a:ea typeface="Cambria" panose="02040503050406030204" pitchFamily="18" charset="0"/>
            </a:endParaRPr>
          </a:p>
          <a:p>
            <a:pPr algn="l" rtl="0"/>
            <a:r>
              <a:rPr lang="en-US" sz="4000" b="1" dirty="0">
                <a:solidFill>
                  <a:schemeClr val="tx2"/>
                </a:solidFill>
              </a:rPr>
              <a:t>Diagnosis:</a:t>
            </a:r>
          </a:p>
          <a:p>
            <a:pPr marL="0" indent="0" algn="l" rtl="0">
              <a:buNone/>
            </a:pPr>
            <a:r>
              <a:rPr lang="en-US" sz="2400" b="1" dirty="0">
                <a:solidFill>
                  <a:schemeClr val="tx2"/>
                </a:solidFill>
                <a:latin typeface="Cambria Math" panose="02040503050406030204" pitchFamily="18" charset="0"/>
                <a:ea typeface="Cambria Math" panose="02040503050406030204" pitchFamily="18" charset="0"/>
              </a:rPr>
              <a:t>     1-barium swallow</a:t>
            </a:r>
            <a:r>
              <a:rPr lang="en-US" sz="2000" dirty="0">
                <a:solidFill>
                  <a:schemeClr val="tx1"/>
                </a:solidFill>
                <a:latin typeface="Cambria Math" panose="02040503050406030204" pitchFamily="18" charset="0"/>
                <a:ea typeface="Cambria Math" panose="02040503050406030204" pitchFamily="18" charset="0"/>
              </a:rPr>
              <a:t>: Marked</a:t>
            </a:r>
            <a:r>
              <a:rPr lang="en-US" sz="2200" dirty="0">
                <a:solidFill>
                  <a:schemeClr val="tx1"/>
                </a:solidFill>
                <a:latin typeface="Cambria Math" panose="02040503050406030204" pitchFamily="18" charset="0"/>
                <a:ea typeface="Cambria Math" panose="02040503050406030204" pitchFamily="18" charset="0"/>
              </a:rPr>
              <a:t> hypertrophy of the </a:t>
            </a:r>
          </a:p>
          <a:p>
            <a:pPr marL="0" indent="0" algn="l" rtl="0">
              <a:buNone/>
            </a:pPr>
            <a:r>
              <a:rPr lang="en-US" sz="2200" dirty="0">
                <a:solidFill>
                  <a:schemeClr val="tx1"/>
                </a:solidFill>
                <a:latin typeface="Cambria Math" panose="02040503050406030204" pitchFamily="18" charset="0"/>
                <a:ea typeface="Cambria Math" panose="02040503050406030204" pitchFamily="18" charset="0"/>
              </a:rPr>
              <a:t>     circular muscle and a corkscrew esophagus </a:t>
            </a:r>
          </a:p>
          <a:p>
            <a:pPr algn="l" rtl="0"/>
            <a:endParaRPr lang="en-US" sz="2200" dirty="0">
              <a:solidFill>
                <a:schemeClr val="tx1"/>
              </a:solidFill>
              <a:latin typeface="Cambria Math" panose="02040503050406030204" pitchFamily="18" charset="0"/>
              <a:ea typeface="Cambria Math" panose="02040503050406030204" pitchFamily="18" charset="0"/>
            </a:endParaRPr>
          </a:p>
          <a:p>
            <a:pPr algn="l" rtl="0"/>
            <a:endParaRPr lang="en-US" dirty="0">
              <a:latin typeface="Cambria Math" panose="02040503050406030204" pitchFamily="18" charset="0"/>
              <a:ea typeface="Cambria Math" panose="02040503050406030204" pitchFamily="18" charset="0"/>
            </a:endParaRPr>
          </a:p>
          <a:p>
            <a:endParaRPr lang="en-US" dirty="0"/>
          </a:p>
        </p:txBody>
      </p:sp>
      <p:pic>
        <p:nvPicPr>
          <p:cNvPr id="7" name="Picture 6">
            <a:extLst>
              <a:ext uri="{FF2B5EF4-FFF2-40B4-BE49-F238E27FC236}">
                <a16:creationId xmlns:a16="http://schemas.microsoft.com/office/drawing/2014/main" id="{8DDAFC1F-C5BF-45DB-99CA-37C7E7E19632}"/>
              </a:ext>
            </a:extLst>
          </p:cNvPr>
          <p:cNvPicPr>
            <a:picLocks noChangeAspect="1"/>
          </p:cNvPicPr>
          <p:nvPr/>
        </p:nvPicPr>
        <p:blipFill>
          <a:blip r:embed="rId2"/>
          <a:stretch>
            <a:fillRect/>
          </a:stretch>
        </p:blipFill>
        <p:spPr>
          <a:xfrm flipH="1">
            <a:off x="7793714" y="2776315"/>
            <a:ext cx="3207660" cy="3791590"/>
          </a:xfrm>
          <a:prstGeom prst="rect">
            <a:avLst/>
          </a:prstGeom>
        </p:spPr>
      </p:pic>
      <p:sp>
        <p:nvSpPr>
          <p:cNvPr id="8" name="TextBox 7">
            <a:extLst>
              <a:ext uri="{FF2B5EF4-FFF2-40B4-BE49-F238E27FC236}">
                <a16:creationId xmlns:a16="http://schemas.microsoft.com/office/drawing/2014/main" id="{7F16BE9E-0FC5-4F61-9357-D983CAC3E2A3}"/>
              </a:ext>
            </a:extLst>
          </p:cNvPr>
          <p:cNvSpPr txBox="1"/>
          <p:nvPr/>
        </p:nvSpPr>
        <p:spPr>
          <a:xfrm>
            <a:off x="1563077" y="4836194"/>
            <a:ext cx="5670420" cy="1938992"/>
          </a:xfrm>
          <a:prstGeom prst="rect">
            <a:avLst/>
          </a:prstGeom>
          <a:noFill/>
        </p:spPr>
        <p:txBody>
          <a:bodyPr wrap="square" rtlCol="0">
            <a:spAutoFit/>
          </a:bodyPr>
          <a:lstStyle/>
          <a:p>
            <a:r>
              <a:rPr lang="en-US" sz="2400" b="1" i="0" dirty="0">
                <a:solidFill>
                  <a:schemeClr val="tx2"/>
                </a:solidFill>
                <a:effectLst/>
                <a:latin typeface="Cambria" panose="02040503050406030204" pitchFamily="18" charset="0"/>
                <a:ea typeface="Cambria" panose="02040503050406030204" pitchFamily="18" charset="0"/>
              </a:rPr>
              <a:t>2-Esophageal</a:t>
            </a:r>
            <a:r>
              <a:rPr lang="aa-ET" sz="2400" b="1" dirty="0">
                <a:solidFill>
                  <a:schemeClr val="tx2"/>
                </a:solidFill>
                <a:latin typeface="Cambria" panose="02040503050406030204" pitchFamily="18" charset="0"/>
                <a:ea typeface="Cambria" panose="02040503050406030204" pitchFamily="18" charset="0"/>
              </a:rPr>
              <a:t> </a:t>
            </a:r>
            <a:r>
              <a:rPr lang="en-US" sz="2400" b="1" i="0" dirty="0">
                <a:solidFill>
                  <a:schemeClr val="tx2"/>
                </a:solidFill>
                <a:effectLst/>
                <a:latin typeface="Cambria" panose="02040503050406030204" pitchFamily="18" charset="0"/>
                <a:ea typeface="Cambria" panose="02040503050406030204" pitchFamily="18" charset="0"/>
              </a:rPr>
              <a:t>manometry:</a:t>
            </a:r>
            <a:r>
              <a:rPr lang="aa-ET" sz="2400" b="1" i="0" dirty="0">
                <a:solidFill>
                  <a:schemeClr val="tx2"/>
                </a:solidFill>
                <a:effectLst/>
                <a:latin typeface="Cambria" panose="02040503050406030204" pitchFamily="18" charset="0"/>
                <a:ea typeface="Cambria" panose="02040503050406030204" pitchFamily="18" charset="0"/>
              </a:rPr>
              <a:t> </a:t>
            </a:r>
            <a:r>
              <a:rPr lang="en-US" sz="2000" b="0" i="0" u="none" strike="noStrike" baseline="0" dirty="0">
                <a:solidFill>
                  <a:schemeClr val="tx1"/>
                </a:solidFill>
                <a:latin typeface="Cambria" panose="02040503050406030204" pitchFamily="18" charset="0"/>
                <a:ea typeface="Cambria" panose="02040503050406030204" pitchFamily="18" charset="0"/>
              </a:rPr>
              <a:t>simultaneous contractions first in the mid- and distal segments of the esophagus </a:t>
            </a:r>
          </a:p>
          <a:p>
            <a:r>
              <a:rPr lang="en-US" b="1" i="0" u="none" strike="noStrike" baseline="0" dirty="0">
                <a:solidFill>
                  <a:schemeClr val="tx2"/>
                </a:solidFill>
                <a:latin typeface="Cambria" panose="02040503050406030204" pitchFamily="18" charset="0"/>
                <a:ea typeface="Cambria" panose="02040503050406030204" pitchFamily="18" charset="0"/>
              </a:rPr>
              <a:t>required</a:t>
            </a:r>
            <a:r>
              <a:rPr lang="en-US" sz="2000" b="0" i="0" u="none" strike="noStrike" baseline="0" dirty="0">
                <a:solidFill>
                  <a:schemeClr val="tx1"/>
                </a:solidFill>
                <a:latin typeface="Cambria" panose="02040503050406030204" pitchFamily="18" charset="0"/>
                <a:ea typeface="Cambria" panose="02040503050406030204" pitchFamily="18" charset="0"/>
              </a:rPr>
              <a:t> </a:t>
            </a:r>
            <a:r>
              <a:rPr lang="en-US" b="1" i="0" u="none" strike="noStrike" baseline="0" dirty="0">
                <a:solidFill>
                  <a:schemeClr val="tx2"/>
                </a:solidFill>
                <a:latin typeface="Cambria" panose="02040503050406030204" pitchFamily="18" charset="0"/>
                <a:ea typeface="Cambria" panose="02040503050406030204" pitchFamily="18" charset="0"/>
              </a:rPr>
              <a:t>findings show 20% or more uncoordinated contraction during 10 wet swallow accompanied y intermittent normal peristalsis</a:t>
            </a:r>
            <a:endParaRPr lang="en-US" b="1" dirty="0">
              <a:solidFill>
                <a:schemeClr val="tx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092379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42F0C-03FC-45BA-9AF2-870DAB02D0D1}"/>
              </a:ext>
            </a:extLst>
          </p:cNvPr>
          <p:cNvSpPr>
            <a:spLocks noGrp="1"/>
          </p:cNvSpPr>
          <p:nvPr>
            <p:ph type="title"/>
          </p:nvPr>
        </p:nvSpPr>
        <p:spPr>
          <a:xfrm>
            <a:off x="2589212" y="795560"/>
            <a:ext cx="8911687" cy="1280890"/>
          </a:xfrm>
        </p:spPr>
        <p:txBody>
          <a:bodyPr>
            <a:normAutofit/>
          </a:bodyPr>
          <a:lstStyle/>
          <a:p>
            <a:r>
              <a:rPr lang="en-US" sz="4800" b="1" dirty="0"/>
              <a:t>Diffuse Esophageal Spasm</a:t>
            </a:r>
            <a:endParaRPr lang="en-US" sz="4800" dirty="0"/>
          </a:p>
        </p:txBody>
      </p:sp>
      <p:sp>
        <p:nvSpPr>
          <p:cNvPr id="3" name="Content Placeholder 2">
            <a:extLst>
              <a:ext uri="{FF2B5EF4-FFF2-40B4-BE49-F238E27FC236}">
                <a16:creationId xmlns:a16="http://schemas.microsoft.com/office/drawing/2014/main" id="{8619EA84-4667-4015-B7DF-65505EE28DE5}"/>
              </a:ext>
            </a:extLst>
          </p:cNvPr>
          <p:cNvSpPr>
            <a:spLocks noGrp="1"/>
          </p:cNvSpPr>
          <p:nvPr>
            <p:ph idx="1"/>
          </p:nvPr>
        </p:nvSpPr>
        <p:spPr>
          <a:xfrm>
            <a:off x="1276350" y="1647825"/>
            <a:ext cx="10304463" cy="5029199"/>
          </a:xfrm>
        </p:spPr>
        <p:txBody>
          <a:bodyPr>
            <a:normAutofit/>
          </a:bodyPr>
          <a:lstStyle/>
          <a:p>
            <a:pPr algn="l" rtl="0"/>
            <a:r>
              <a:rPr lang="en-US" sz="4300" b="1" dirty="0">
                <a:solidFill>
                  <a:schemeClr val="tx2"/>
                </a:solidFill>
              </a:rPr>
              <a:t>Treatment: </a:t>
            </a:r>
          </a:p>
          <a:p>
            <a:pPr algn="l" rtl="0"/>
            <a:r>
              <a:rPr lang="en-US" sz="2800" dirty="0">
                <a:latin typeface="Cambria Math" panose="02040503050406030204" pitchFamily="18" charset="0"/>
                <a:ea typeface="Cambria Math" panose="02040503050406030204" pitchFamily="18" charset="0"/>
              </a:rPr>
              <a:t>No proven pharmacological or endoscopic treatment .</a:t>
            </a:r>
          </a:p>
          <a:p>
            <a:pPr algn="l" rtl="0"/>
            <a:r>
              <a:rPr lang="en-US" sz="2800" dirty="0">
                <a:latin typeface="Cambria Math" panose="02040503050406030204" pitchFamily="18" charset="0"/>
                <a:ea typeface="Cambria Math" panose="02040503050406030204" pitchFamily="18" charset="0"/>
              </a:rPr>
              <a:t>Calcium channel antagonists, vasodilators and endoscopic dilatation have only transient effects.</a:t>
            </a:r>
          </a:p>
          <a:p>
            <a:pPr algn="l" rtl="0"/>
            <a:r>
              <a:rPr lang="en-US" sz="2800" dirty="0">
                <a:latin typeface="Cambria Math" panose="02040503050406030204" pitchFamily="18" charset="0"/>
                <a:ea typeface="Cambria Math" panose="02040503050406030204" pitchFamily="18" charset="0"/>
              </a:rPr>
              <a:t>S</a:t>
            </a:r>
            <a:r>
              <a:rPr lang="en-US" sz="2800" b="0" i="0" u="none" strike="noStrike" baseline="0" dirty="0">
                <a:latin typeface="Cambria Math" panose="02040503050406030204" pitchFamily="18" charset="0"/>
                <a:ea typeface="Cambria Math" panose="02040503050406030204" pitchFamily="18" charset="0"/>
              </a:rPr>
              <a:t>ometimes the combination of chest pain and dysphagia</a:t>
            </a:r>
          </a:p>
          <a:p>
            <a:pPr marL="0" indent="0" algn="l" rtl="0">
              <a:buNone/>
            </a:pPr>
            <a:r>
              <a:rPr lang="en-US" sz="2800" b="0" i="0" u="none" strike="noStrike" baseline="0" dirty="0">
                <a:latin typeface="Cambria Math" panose="02040503050406030204" pitchFamily="18" charset="0"/>
                <a:ea typeface="Cambria Math" panose="02040503050406030204" pitchFamily="18" charset="0"/>
              </a:rPr>
              <a:t>is sufficiently severe that malnutrition begins. </a:t>
            </a:r>
          </a:p>
          <a:p>
            <a:pPr marL="0" indent="0" algn="l" rtl="0">
              <a:buNone/>
            </a:pPr>
            <a:r>
              <a:rPr lang="en-US" sz="2800" b="0" i="0" u="none" strike="noStrike" baseline="0" dirty="0">
                <a:latin typeface="Cambria Math" panose="02040503050406030204" pitchFamily="18" charset="0"/>
                <a:ea typeface="Cambria Math" panose="02040503050406030204" pitchFamily="18" charset="0"/>
              </a:rPr>
              <a:t>In these patients, extended esophageal myotomy up to the aortic</a:t>
            </a:r>
          </a:p>
          <a:p>
            <a:pPr marL="0" indent="0" algn="l" rtl="0">
              <a:buNone/>
            </a:pPr>
            <a:r>
              <a:rPr lang="en-US" sz="2800" b="0" i="0" u="none" strike="noStrike" baseline="0" dirty="0">
                <a:latin typeface="Cambria Math" panose="02040503050406030204" pitchFamily="18" charset="0"/>
                <a:ea typeface="Cambria Math" panose="02040503050406030204" pitchFamily="18" charset="0"/>
              </a:rPr>
              <a:t>arch may be required.</a:t>
            </a:r>
            <a:endParaRPr lang="en-US" sz="280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156280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D9C59-F14A-47BA-A879-813F1DD22800}"/>
              </a:ext>
            </a:extLst>
          </p:cNvPr>
          <p:cNvSpPr>
            <a:spLocks noGrp="1"/>
          </p:cNvSpPr>
          <p:nvPr>
            <p:ph type="title"/>
          </p:nvPr>
        </p:nvSpPr>
        <p:spPr>
          <a:xfrm>
            <a:off x="2493109" y="331788"/>
            <a:ext cx="7963876" cy="1145320"/>
          </a:xfrm>
        </p:spPr>
        <p:txBody>
          <a:bodyPr>
            <a:noAutofit/>
          </a:bodyPr>
          <a:lstStyle/>
          <a:p>
            <a:r>
              <a:rPr lang="en-US" sz="4800" b="1" dirty="0"/>
              <a:t>Nutcracker Esophagus</a:t>
            </a:r>
          </a:p>
        </p:txBody>
      </p:sp>
      <p:sp>
        <p:nvSpPr>
          <p:cNvPr id="3" name="Content Placeholder 2">
            <a:extLst>
              <a:ext uri="{FF2B5EF4-FFF2-40B4-BE49-F238E27FC236}">
                <a16:creationId xmlns:a16="http://schemas.microsoft.com/office/drawing/2014/main" id="{AE1E9C17-FF8D-4574-A4A2-C82ED0AD9E69}"/>
              </a:ext>
            </a:extLst>
          </p:cNvPr>
          <p:cNvSpPr>
            <a:spLocks noGrp="1"/>
          </p:cNvSpPr>
          <p:nvPr>
            <p:ph idx="1"/>
          </p:nvPr>
        </p:nvSpPr>
        <p:spPr>
          <a:xfrm>
            <a:off x="1113083" y="3031637"/>
            <a:ext cx="5599110" cy="4137026"/>
          </a:xfrm>
        </p:spPr>
        <p:txBody>
          <a:bodyPr>
            <a:normAutofit/>
          </a:bodyPr>
          <a:lstStyle/>
          <a:p>
            <a:pPr algn="l" rtl="0"/>
            <a:r>
              <a:rPr lang="en-US" sz="2000" dirty="0">
                <a:solidFill>
                  <a:schemeClr val="tx1">
                    <a:lumMod val="95000"/>
                    <a:lumOff val="5000"/>
                  </a:schemeClr>
                </a:solidFill>
                <a:latin typeface="Cambria Math" panose="02040503050406030204" pitchFamily="18" charset="0"/>
                <a:ea typeface="Cambria Math" panose="02040503050406030204" pitchFamily="18" charset="0"/>
              </a:rPr>
              <a:t>This is leads to episodic chest pain and dysphagia • Most painful of all esophageal motility disorders</a:t>
            </a:r>
          </a:p>
          <a:p>
            <a:pPr algn="l" rtl="0"/>
            <a:r>
              <a:rPr lang="en-US" sz="2000" dirty="0">
                <a:solidFill>
                  <a:schemeClr val="tx1">
                    <a:lumMod val="95000"/>
                    <a:lumOff val="5000"/>
                  </a:schemeClr>
                </a:solidFill>
                <a:latin typeface="Cambria Math" panose="02040503050406030204" pitchFamily="18" charset="0"/>
                <a:ea typeface="Cambria Math" panose="02040503050406030204" pitchFamily="18" charset="0"/>
              </a:rPr>
              <a:t>I</a:t>
            </a:r>
            <a:r>
              <a:rPr lang="en-US" sz="2000" b="0" i="0" dirty="0">
                <a:solidFill>
                  <a:schemeClr val="tx1">
                    <a:lumMod val="95000"/>
                    <a:lumOff val="5000"/>
                  </a:schemeClr>
                </a:solidFill>
                <a:effectLst/>
                <a:latin typeface="Cambria Math" panose="02040503050406030204" pitchFamily="18" charset="0"/>
                <a:ea typeface="Cambria Math" panose="02040503050406030204" pitchFamily="18" charset="0"/>
              </a:rPr>
              <a:t>t’s closely related to diffuse esophageal spasms. The main difference between the two conditions is that nutcracker esophagus usually doesn’t cause you to regurgitate food liquids, and diffuse esophageal spasms </a:t>
            </a:r>
            <a:r>
              <a:rPr lang="en-US" sz="2000" b="0" i="0" dirty="0">
                <a:solidFill>
                  <a:srgbClr val="231F20"/>
                </a:solidFill>
                <a:effectLst/>
                <a:latin typeface="Cambria" panose="02040503050406030204" pitchFamily="18" charset="0"/>
                <a:ea typeface="Cambria" panose="02040503050406030204" pitchFamily="18" charset="0"/>
              </a:rPr>
              <a:t>often do</a:t>
            </a:r>
          </a:p>
          <a:p>
            <a:pPr algn="l" rtl="0"/>
            <a:r>
              <a:rPr lang="en-US" sz="2000" dirty="0">
                <a:solidFill>
                  <a:srgbClr val="231F20"/>
                </a:solidFill>
                <a:latin typeface="Cambria" panose="02040503050406030204" pitchFamily="18" charset="0"/>
                <a:ea typeface="Cambria" panose="02040503050406030204" pitchFamily="18" charset="0"/>
              </a:rPr>
              <a:t>Diagnosis and treatment as same as </a:t>
            </a:r>
            <a:r>
              <a:rPr lang="en-US" sz="2000" b="1" dirty="0">
                <a:solidFill>
                  <a:schemeClr val="tx2"/>
                </a:solidFill>
                <a:latin typeface="Cambria" panose="02040503050406030204" pitchFamily="18" charset="0"/>
                <a:ea typeface="Cambria" panose="02040503050406030204" pitchFamily="18" charset="0"/>
              </a:rPr>
              <a:t>DES</a:t>
            </a:r>
          </a:p>
        </p:txBody>
      </p:sp>
      <p:pic>
        <p:nvPicPr>
          <p:cNvPr id="4" name="Picture 3">
            <a:extLst>
              <a:ext uri="{FF2B5EF4-FFF2-40B4-BE49-F238E27FC236}">
                <a16:creationId xmlns:a16="http://schemas.microsoft.com/office/drawing/2014/main" id="{73407879-43D9-427A-8D42-6A4F79535B19}"/>
              </a:ext>
            </a:extLst>
          </p:cNvPr>
          <p:cNvPicPr>
            <a:picLocks noChangeAspect="1"/>
          </p:cNvPicPr>
          <p:nvPr/>
        </p:nvPicPr>
        <p:blipFill>
          <a:blip r:embed="rId2"/>
          <a:stretch>
            <a:fillRect/>
          </a:stretch>
        </p:blipFill>
        <p:spPr>
          <a:xfrm>
            <a:off x="7847939" y="2024183"/>
            <a:ext cx="3637378" cy="4212494"/>
          </a:xfrm>
          <a:prstGeom prst="rect">
            <a:avLst/>
          </a:prstGeom>
        </p:spPr>
      </p:pic>
      <p:sp>
        <p:nvSpPr>
          <p:cNvPr id="8" name="TextBox 7">
            <a:extLst>
              <a:ext uri="{FF2B5EF4-FFF2-40B4-BE49-F238E27FC236}">
                <a16:creationId xmlns:a16="http://schemas.microsoft.com/office/drawing/2014/main" id="{B4A6E312-412E-438D-B02E-E7A6956C7321}"/>
              </a:ext>
            </a:extLst>
          </p:cNvPr>
          <p:cNvSpPr txBox="1"/>
          <p:nvPr/>
        </p:nvSpPr>
        <p:spPr>
          <a:xfrm>
            <a:off x="2247900" y="1695450"/>
            <a:ext cx="2533650" cy="847723"/>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AA4F3917-BA79-4471-85B7-F2B6C21996FB}"/>
              </a:ext>
            </a:extLst>
          </p:cNvPr>
          <p:cNvSpPr txBox="1"/>
          <p:nvPr/>
        </p:nvSpPr>
        <p:spPr>
          <a:xfrm>
            <a:off x="1390872" y="1540364"/>
            <a:ext cx="6179277" cy="1631216"/>
          </a:xfrm>
          <a:prstGeom prst="rect">
            <a:avLst/>
          </a:prstGeom>
          <a:noFill/>
        </p:spPr>
        <p:txBody>
          <a:bodyPr wrap="square" rtlCol="0">
            <a:spAutoFit/>
          </a:bodyPr>
          <a:lstStyle/>
          <a:p>
            <a:endParaRPr lang="en-US" sz="2000" dirty="0">
              <a:solidFill>
                <a:schemeClr val="tx1">
                  <a:lumMod val="95000"/>
                  <a:lumOff val="5000"/>
                </a:schemeClr>
              </a:solidFill>
              <a:latin typeface="Cambria Math" panose="02040503050406030204" pitchFamily="18" charset="0"/>
              <a:ea typeface="Cambria Math" panose="02040503050406030204" pitchFamily="18" charset="0"/>
            </a:endParaRPr>
          </a:p>
          <a:p>
            <a:r>
              <a:rPr lang="en-US" sz="2000" b="1" dirty="0">
                <a:solidFill>
                  <a:schemeClr val="tx1">
                    <a:lumMod val="95000"/>
                    <a:lumOff val="5000"/>
                  </a:schemeClr>
                </a:solidFill>
                <a:latin typeface="Cambria Math" panose="02040503050406030204" pitchFamily="18" charset="0"/>
                <a:ea typeface="Cambria Math" panose="02040503050406030204" pitchFamily="18" charset="0"/>
              </a:rPr>
              <a:t>Described as an esophagus with hypertensive peristalsis or high amplitude peristaltic contractions in which peristaltic pressures of more than 180 mmHg develop</a:t>
            </a:r>
          </a:p>
        </p:txBody>
      </p:sp>
    </p:spTree>
    <p:extLst>
      <p:ext uri="{BB962C8B-B14F-4D97-AF65-F5344CB8AC3E}">
        <p14:creationId xmlns:p14="http://schemas.microsoft.com/office/powerpoint/2010/main" val="3288361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4886" y="645131"/>
            <a:ext cx="4262908" cy="707886"/>
          </a:xfrm>
          <a:prstGeom prst="rect">
            <a:avLst/>
          </a:prstGeom>
          <a:noFill/>
        </p:spPr>
        <p:txBody>
          <a:bodyPr wrap="square" rtlCol="1">
            <a:spAutoFit/>
          </a:bodyPr>
          <a:lstStyle/>
          <a:p>
            <a:pPr algn="ctr"/>
            <a:r>
              <a:rPr lang="en-US" sz="4000" b="1" dirty="0">
                <a:ln w="18415" cmpd="sng">
                  <a:solidFill>
                    <a:srgbClr val="FFFFFF"/>
                  </a:solidFill>
                  <a:prstDash val="solid"/>
                </a:ln>
                <a:solidFill>
                  <a:schemeClr val="tx1">
                    <a:lumMod val="95000"/>
                    <a:lumOff val="5000"/>
                  </a:schemeClr>
                </a:solidFill>
                <a:effectLst>
                  <a:outerShdw blurRad="63500" dir="3600000" algn="tl" rotWithShape="0">
                    <a:srgbClr val="000000">
                      <a:alpha val="70000"/>
                    </a:srgbClr>
                  </a:outerShdw>
                </a:effectLst>
              </a:rPr>
              <a:t>Dysphagia:</a:t>
            </a:r>
          </a:p>
        </p:txBody>
      </p:sp>
      <p:sp>
        <p:nvSpPr>
          <p:cNvPr id="3" name="TextBox 2"/>
          <p:cNvSpPr txBox="1"/>
          <p:nvPr/>
        </p:nvSpPr>
        <p:spPr>
          <a:xfrm>
            <a:off x="1332965" y="1555975"/>
            <a:ext cx="8358388" cy="3108543"/>
          </a:xfrm>
          <a:prstGeom prst="rect">
            <a:avLst/>
          </a:prstGeom>
          <a:noFill/>
        </p:spPr>
        <p:txBody>
          <a:bodyPr wrap="square" rtlCol="1">
            <a:spAutoFit/>
          </a:bodyPr>
          <a:lstStyle/>
          <a:p>
            <a:pPr defTabSz="914400">
              <a:defRPr/>
            </a:pPr>
            <a:r>
              <a:rPr lang="en-US" sz="2800" dirty="0">
                <a:solidFill>
                  <a:schemeClr val="tx1">
                    <a:lumMod val="95000"/>
                    <a:lumOff val="5000"/>
                  </a:schemeClr>
                </a:solidFill>
                <a:latin typeface="Andalus" panose="02020603050405020304" pitchFamily="18" charset="-78"/>
                <a:cs typeface="Andalus" panose="02020603050405020304" pitchFamily="18" charset="-78"/>
              </a:rPr>
              <a:t> a subjective sensation of difficulty or abnormality of swallowing or transferring food from the mouth to the stomach.</a:t>
            </a:r>
          </a:p>
          <a:p>
            <a:r>
              <a:rPr lang="en-US" sz="2800" dirty="0">
                <a:solidFill>
                  <a:schemeClr val="tx1">
                    <a:lumMod val="95000"/>
                    <a:lumOff val="5000"/>
                  </a:schemeClr>
                </a:solidFill>
                <a:latin typeface="Andalus" panose="02020603050405020304" pitchFamily="18" charset="-78"/>
                <a:cs typeface="Andalus" panose="02020603050405020304" pitchFamily="18" charset="-78"/>
              </a:rPr>
              <a:t>objectively as an abnormal delay in transit of a liquid or solid bolus during the oropharyngeal or esophageal stages of swallowing.</a:t>
            </a:r>
          </a:p>
          <a:p>
            <a:endParaRPr lang="en-US" sz="2800" dirty="0">
              <a:latin typeface="Andalus" panose="02020603050405020304" pitchFamily="18" charset="-78"/>
              <a:cs typeface="Andalus" panose="02020603050405020304" pitchFamily="18"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9842" y="3747753"/>
            <a:ext cx="5512158" cy="3110247"/>
          </a:xfrm>
          <a:prstGeom prst="rect">
            <a:avLst/>
          </a:prstGeom>
        </p:spPr>
      </p:pic>
    </p:spTree>
    <p:extLst>
      <p:ext uri="{BB962C8B-B14F-4D97-AF65-F5344CB8AC3E}">
        <p14:creationId xmlns:p14="http://schemas.microsoft.com/office/powerpoint/2010/main" val="27150924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71FAC1E-4408-43CF-BDF1-E2BF6E6FB9C5}"/>
              </a:ext>
            </a:extLst>
          </p:cNvPr>
          <p:cNvSpPr>
            <a:spLocks noGrp="1"/>
          </p:cNvSpPr>
          <p:nvPr>
            <p:ph type="title"/>
          </p:nvPr>
        </p:nvSpPr>
        <p:spPr>
          <a:xfrm>
            <a:off x="1923875" y="615721"/>
            <a:ext cx="10503243" cy="1280890"/>
          </a:xfrm>
        </p:spPr>
        <p:txBody>
          <a:bodyPr>
            <a:noAutofit/>
          </a:bodyPr>
          <a:lstStyle/>
          <a:p>
            <a:r>
              <a:rPr lang="en-US" sz="4000" b="1" dirty="0"/>
              <a:t>paraoesophageal (rolling)hiatus hernia</a:t>
            </a:r>
          </a:p>
        </p:txBody>
      </p:sp>
      <p:sp>
        <p:nvSpPr>
          <p:cNvPr id="8" name="Content Placeholder 7">
            <a:extLst>
              <a:ext uri="{FF2B5EF4-FFF2-40B4-BE49-F238E27FC236}">
                <a16:creationId xmlns:a16="http://schemas.microsoft.com/office/drawing/2014/main" id="{1E07E30A-602B-4E6F-A08F-971186273499}"/>
              </a:ext>
            </a:extLst>
          </p:cNvPr>
          <p:cNvSpPr>
            <a:spLocks noGrp="1"/>
          </p:cNvSpPr>
          <p:nvPr>
            <p:ph sz="half" idx="1"/>
          </p:nvPr>
        </p:nvSpPr>
        <p:spPr>
          <a:xfrm>
            <a:off x="1686188" y="2133600"/>
            <a:ext cx="5922628" cy="4250422"/>
          </a:xfrm>
        </p:spPr>
        <p:txBody>
          <a:bodyPr>
            <a:normAutofit/>
          </a:bodyPr>
          <a:lstStyle/>
          <a:p>
            <a:pPr algn="l" rtl="0"/>
            <a:r>
              <a:rPr lang="en-US" sz="2800" b="0" i="0" u="none" strike="noStrike" baseline="0" dirty="0">
                <a:solidFill>
                  <a:schemeClr val="tx1"/>
                </a:solidFill>
                <a:latin typeface="Cambria" panose="02040503050406030204" pitchFamily="18" charset="0"/>
                <a:ea typeface="Cambria" panose="02040503050406030204" pitchFamily="18" charset="0"/>
              </a:rPr>
              <a:t>If the cardia remains in its normal anatomical position this condition is rare</a:t>
            </a:r>
          </a:p>
          <a:p>
            <a:pPr algn="l" rtl="0"/>
            <a:r>
              <a:rPr lang="en-US" sz="2800" b="0" i="0" u="none" strike="noStrike" baseline="0" dirty="0">
                <a:solidFill>
                  <a:srgbClr val="000000"/>
                </a:solidFill>
                <a:latin typeface="Cambria" panose="02040503050406030204" pitchFamily="18" charset="0"/>
                <a:ea typeface="Cambria" panose="02040503050406030204" pitchFamily="18" charset="0"/>
              </a:rPr>
              <a:t>majority of rolling hernias are mixed hernias in which the cardia is displaced into the chest and the greater curve of the stomach rolls into the mediastinum</a:t>
            </a:r>
            <a:endParaRPr lang="en-US" sz="2800" dirty="0">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2D1991F8-5A43-4E24-8759-99068D9398A8}"/>
              </a:ext>
            </a:extLst>
          </p:cNvPr>
          <p:cNvPicPr>
            <a:picLocks noChangeAspect="1"/>
          </p:cNvPicPr>
          <p:nvPr/>
        </p:nvPicPr>
        <p:blipFill>
          <a:blip r:embed="rId2"/>
          <a:stretch>
            <a:fillRect/>
          </a:stretch>
        </p:blipFill>
        <p:spPr>
          <a:xfrm>
            <a:off x="7993806" y="2056173"/>
            <a:ext cx="3830128" cy="4186106"/>
          </a:xfrm>
          <a:prstGeom prst="rect">
            <a:avLst/>
          </a:prstGeom>
        </p:spPr>
      </p:pic>
    </p:spTree>
    <p:extLst>
      <p:ext uri="{BB962C8B-B14F-4D97-AF65-F5344CB8AC3E}">
        <p14:creationId xmlns:p14="http://schemas.microsoft.com/office/powerpoint/2010/main" val="16517219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500883-E3AB-436B-A012-28211695D936}"/>
              </a:ext>
            </a:extLst>
          </p:cNvPr>
          <p:cNvSpPr>
            <a:spLocks noGrp="1"/>
          </p:cNvSpPr>
          <p:nvPr>
            <p:ph type="title"/>
          </p:nvPr>
        </p:nvSpPr>
        <p:spPr>
          <a:xfrm>
            <a:off x="1770077" y="0"/>
            <a:ext cx="10363200" cy="1391101"/>
          </a:xfrm>
        </p:spPr>
        <p:txBody>
          <a:bodyPr>
            <a:noAutofit/>
          </a:bodyPr>
          <a:lstStyle/>
          <a:p>
            <a:r>
              <a:rPr lang="en-US" sz="4000" b="1" dirty="0"/>
              <a:t>paraoesophageal (rolling)hiatus hernia</a:t>
            </a:r>
            <a:endParaRPr lang="en-US" sz="4000" dirty="0"/>
          </a:p>
        </p:txBody>
      </p:sp>
      <p:pic>
        <p:nvPicPr>
          <p:cNvPr id="8" name="Content Placeholder 7">
            <a:extLst>
              <a:ext uri="{FF2B5EF4-FFF2-40B4-BE49-F238E27FC236}">
                <a16:creationId xmlns:a16="http://schemas.microsoft.com/office/drawing/2014/main" id="{7DB4D6FE-0E21-4D20-8873-EE5ECA73BDE9}"/>
              </a:ext>
            </a:extLst>
          </p:cNvPr>
          <p:cNvPicPr>
            <a:picLocks noGrp="1" noChangeAspect="1"/>
          </p:cNvPicPr>
          <p:nvPr>
            <p:ph idx="1"/>
          </p:nvPr>
        </p:nvPicPr>
        <p:blipFill>
          <a:blip r:embed="rId2"/>
          <a:stretch>
            <a:fillRect/>
          </a:stretch>
        </p:blipFill>
        <p:spPr>
          <a:xfrm>
            <a:off x="7642225" y="2253456"/>
            <a:ext cx="2543175" cy="1800225"/>
          </a:xfrm>
          <a:prstGeom prst="rect">
            <a:avLst/>
          </a:prstGeom>
        </p:spPr>
      </p:pic>
      <p:sp>
        <p:nvSpPr>
          <p:cNvPr id="7" name="Text Placeholder 6">
            <a:extLst>
              <a:ext uri="{FF2B5EF4-FFF2-40B4-BE49-F238E27FC236}">
                <a16:creationId xmlns:a16="http://schemas.microsoft.com/office/drawing/2014/main" id="{1B51DD04-6594-4986-A947-FECE07ACD5CD}"/>
              </a:ext>
            </a:extLst>
          </p:cNvPr>
          <p:cNvSpPr>
            <a:spLocks noGrp="1"/>
          </p:cNvSpPr>
          <p:nvPr>
            <p:ph type="body" sz="half" idx="2"/>
          </p:nvPr>
        </p:nvSpPr>
        <p:spPr>
          <a:xfrm>
            <a:off x="1850288" y="2856134"/>
            <a:ext cx="5946176" cy="5044879"/>
          </a:xfrm>
        </p:spPr>
        <p:txBody>
          <a:bodyPr>
            <a:noAutofit/>
          </a:bodyPr>
          <a:lstStyle/>
          <a:p>
            <a:pPr marL="457200" indent="-457200" algn="l" rtl="0">
              <a:buFont typeface="Wingdings" panose="05000000000000000000" pitchFamily="2" charset="2"/>
              <a:buChar char="Ø"/>
            </a:pPr>
            <a:r>
              <a:rPr lang="en-US" sz="2800" dirty="0">
                <a:solidFill>
                  <a:schemeClr val="tx1"/>
                </a:solidFill>
                <a:latin typeface="Cambria" panose="02040503050406030204" pitchFamily="18" charset="0"/>
                <a:ea typeface="Cambria" panose="02040503050406030204" pitchFamily="18" charset="0"/>
              </a:rPr>
              <a:t>Usually asymptomatic due to normal GE junction</a:t>
            </a:r>
          </a:p>
          <a:p>
            <a:pPr marL="457200" indent="-457200" algn="l" rtl="0">
              <a:buFont typeface="Wingdings" panose="05000000000000000000" pitchFamily="2" charset="2"/>
              <a:buChar char="Ø"/>
            </a:pPr>
            <a:r>
              <a:rPr lang="en-US" sz="2800" b="0" i="0" u="none" strike="noStrike" baseline="0" dirty="0">
                <a:solidFill>
                  <a:schemeClr val="tx1"/>
                </a:solidFill>
                <a:latin typeface="Cambria" panose="02040503050406030204" pitchFamily="18" charset="0"/>
                <a:ea typeface="Cambria" panose="02040503050406030204" pitchFamily="18" charset="0"/>
              </a:rPr>
              <a:t>Dysphagia</a:t>
            </a:r>
            <a:r>
              <a:rPr lang="en-US" sz="2800" dirty="0">
                <a:solidFill>
                  <a:schemeClr val="tx1"/>
                </a:solidFill>
                <a:latin typeface="Cambria" panose="02040503050406030204" pitchFamily="18" charset="0"/>
                <a:ea typeface="Cambria" panose="02040503050406030204" pitchFamily="18" charset="0"/>
              </a:rPr>
              <a:t> </a:t>
            </a:r>
            <a:r>
              <a:rPr lang="en-US" sz="2800" b="0" i="0" u="none" strike="noStrike" baseline="0" dirty="0">
                <a:solidFill>
                  <a:schemeClr val="tx1"/>
                </a:solidFill>
                <a:latin typeface="Cambria" panose="02040503050406030204" pitchFamily="18" charset="0"/>
                <a:ea typeface="Cambria" panose="02040503050406030204" pitchFamily="18" charset="0"/>
              </a:rPr>
              <a:t>is common.</a:t>
            </a:r>
          </a:p>
          <a:p>
            <a:pPr marL="457200" indent="-457200" algn="l" rtl="0">
              <a:buFont typeface="Wingdings" panose="05000000000000000000" pitchFamily="2" charset="2"/>
              <a:buChar char="Ø"/>
            </a:pPr>
            <a:r>
              <a:rPr lang="en-US" sz="2800" dirty="0">
                <a:solidFill>
                  <a:schemeClr val="tx1"/>
                </a:solidFill>
                <a:latin typeface="Cambria" panose="02040503050406030204" pitchFamily="18" charset="0"/>
                <a:ea typeface="Cambria" panose="02040503050406030204" pitchFamily="18" charset="0"/>
              </a:rPr>
              <a:t>Pressure sensation in lower chest</a:t>
            </a:r>
          </a:p>
          <a:p>
            <a:pPr marL="457200" indent="-457200" algn="l" rtl="0">
              <a:buFont typeface="Wingdings" panose="05000000000000000000" pitchFamily="2" charset="2"/>
              <a:buChar char="Ø"/>
            </a:pPr>
            <a:r>
              <a:rPr lang="en-US" sz="2800" dirty="0">
                <a:solidFill>
                  <a:schemeClr val="tx1"/>
                </a:solidFill>
                <a:latin typeface="Cambria" panose="02040503050406030204" pitchFamily="18" charset="0"/>
                <a:ea typeface="Cambria" panose="02040503050406030204" pitchFamily="18" charset="0"/>
              </a:rPr>
              <a:t>Chest pain and this pain relieved by loud belch</a:t>
            </a:r>
          </a:p>
        </p:txBody>
      </p:sp>
      <p:sp>
        <p:nvSpPr>
          <p:cNvPr id="2" name="TextBox 1">
            <a:extLst>
              <a:ext uri="{FF2B5EF4-FFF2-40B4-BE49-F238E27FC236}">
                <a16:creationId xmlns:a16="http://schemas.microsoft.com/office/drawing/2014/main" id="{6285DC47-3236-4EF1-9276-6B9A25BFB221}"/>
              </a:ext>
            </a:extLst>
          </p:cNvPr>
          <p:cNvSpPr txBox="1"/>
          <p:nvPr/>
        </p:nvSpPr>
        <p:spPr>
          <a:xfrm>
            <a:off x="1700462" y="1860610"/>
            <a:ext cx="4692316" cy="646331"/>
          </a:xfrm>
          <a:prstGeom prst="rect">
            <a:avLst/>
          </a:prstGeom>
          <a:noFill/>
        </p:spPr>
        <p:txBody>
          <a:bodyPr wrap="square" rtlCol="0">
            <a:spAutoFit/>
          </a:bodyPr>
          <a:lstStyle/>
          <a:p>
            <a:r>
              <a:rPr lang="en-US" sz="3600" b="1" dirty="0">
                <a:solidFill>
                  <a:schemeClr val="tx2"/>
                </a:solidFill>
              </a:rPr>
              <a:t>Clinical features</a:t>
            </a:r>
          </a:p>
        </p:txBody>
      </p:sp>
    </p:spTree>
    <p:extLst>
      <p:ext uri="{BB962C8B-B14F-4D97-AF65-F5344CB8AC3E}">
        <p14:creationId xmlns:p14="http://schemas.microsoft.com/office/powerpoint/2010/main" val="30633671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7259B-B959-4394-8169-78F5E317EFCE}"/>
              </a:ext>
            </a:extLst>
          </p:cNvPr>
          <p:cNvSpPr>
            <a:spLocks noGrp="1"/>
          </p:cNvSpPr>
          <p:nvPr>
            <p:ph type="title"/>
          </p:nvPr>
        </p:nvSpPr>
        <p:spPr>
          <a:xfrm>
            <a:off x="1943259" y="395755"/>
            <a:ext cx="10047631" cy="976312"/>
          </a:xfrm>
        </p:spPr>
        <p:txBody>
          <a:bodyPr>
            <a:noAutofit/>
          </a:bodyPr>
          <a:lstStyle/>
          <a:p>
            <a:r>
              <a:rPr lang="en-US" sz="4000" b="1" dirty="0"/>
              <a:t>paraoesophageal (rolling)hiatus hernia</a:t>
            </a:r>
          </a:p>
        </p:txBody>
      </p:sp>
      <p:pic>
        <p:nvPicPr>
          <p:cNvPr id="6" name="Content Placeholder 5">
            <a:extLst>
              <a:ext uri="{FF2B5EF4-FFF2-40B4-BE49-F238E27FC236}">
                <a16:creationId xmlns:a16="http://schemas.microsoft.com/office/drawing/2014/main" id="{4B1263AE-BB44-4EAD-8150-B80ADE181123}"/>
              </a:ext>
            </a:extLst>
          </p:cNvPr>
          <p:cNvPicPr>
            <a:picLocks noGrp="1" noChangeAspect="1"/>
          </p:cNvPicPr>
          <p:nvPr>
            <p:ph idx="1"/>
          </p:nvPr>
        </p:nvPicPr>
        <p:blipFill>
          <a:blip r:embed="rId2"/>
          <a:stretch>
            <a:fillRect/>
          </a:stretch>
        </p:blipFill>
        <p:spPr>
          <a:xfrm>
            <a:off x="7857745" y="2284564"/>
            <a:ext cx="2112135" cy="1738009"/>
          </a:xfrm>
        </p:spPr>
      </p:pic>
      <p:sp>
        <p:nvSpPr>
          <p:cNvPr id="4" name="Text Placeholder 3">
            <a:extLst>
              <a:ext uri="{FF2B5EF4-FFF2-40B4-BE49-F238E27FC236}">
                <a16:creationId xmlns:a16="http://schemas.microsoft.com/office/drawing/2014/main" id="{376987F2-CB28-49F0-845D-1141F16ABAF0}"/>
              </a:ext>
            </a:extLst>
          </p:cNvPr>
          <p:cNvSpPr>
            <a:spLocks noGrp="1"/>
          </p:cNvSpPr>
          <p:nvPr>
            <p:ph type="body" sz="half" idx="2"/>
          </p:nvPr>
        </p:nvSpPr>
        <p:spPr>
          <a:xfrm>
            <a:off x="947738" y="1485129"/>
            <a:ext cx="5645791" cy="5603630"/>
          </a:xfrm>
        </p:spPr>
        <p:txBody>
          <a:bodyPr>
            <a:normAutofit/>
          </a:bodyPr>
          <a:lstStyle/>
          <a:p>
            <a:pPr algn="l"/>
            <a:r>
              <a:rPr lang="en-US" sz="3200" b="1" dirty="0">
                <a:solidFill>
                  <a:schemeClr val="tx2"/>
                </a:solidFill>
              </a:rPr>
              <a:t>Investigations:  </a:t>
            </a:r>
          </a:p>
          <a:p>
            <a:pPr algn="l"/>
            <a:r>
              <a:rPr lang="en-US" sz="2400" b="1" dirty="0">
                <a:solidFill>
                  <a:schemeClr val="tx2"/>
                </a:solidFill>
              </a:rPr>
              <a:t>1-chest x ray</a:t>
            </a:r>
            <a:r>
              <a:rPr lang="en-US" sz="2400" dirty="0"/>
              <a:t>: </a:t>
            </a:r>
            <a:r>
              <a:rPr lang="en-US" sz="2400" b="0" i="0" u="none" strike="noStrike" baseline="0" dirty="0">
                <a:solidFill>
                  <a:schemeClr val="tx1"/>
                </a:solidFill>
                <a:latin typeface="GoudyStd"/>
              </a:rPr>
              <a:t>The hernia may be visible as gas bubbles with a fluid level behind the heart</a:t>
            </a:r>
          </a:p>
          <a:p>
            <a:pPr algn="l"/>
            <a:r>
              <a:rPr lang="en-US" sz="2400" b="1" dirty="0">
                <a:solidFill>
                  <a:schemeClr val="tx2"/>
                </a:solidFill>
                <a:latin typeface="GoudyStd"/>
              </a:rPr>
              <a:t>2-</a:t>
            </a:r>
            <a:r>
              <a:rPr lang="en-US" sz="2400" b="1" i="0" u="none" strike="noStrike" baseline="0" dirty="0">
                <a:solidFill>
                  <a:schemeClr val="tx2"/>
                </a:solidFill>
                <a:latin typeface="GoudyStd"/>
              </a:rPr>
              <a:t>CT scan </a:t>
            </a:r>
            <a:r>
              <a:rPr lang="en-US" sz="2400" b="0" i="0" u="none" strike="noStrike" baseline="0" dirty="0">
                <a:solidFill>
                  <a:schemeClr val="tx1"/>
                </a:solidFill>
                <a:latin typeface="GoudyStd"/>
              </a:rPr>
              <a:t>with oral contrast is the best method of diagnosis </a:t>
            </a:r>
            <a:r>
              <a:rPr lang="en-US" sz="2400" dirty="0">
                <a:solidFill>
                  <a:schemeClr val="tx1"/>
                </a:solidFill>
              </a:rPr>
              <a:t>identify the size of the hernia and other organs which may be involved.</a:t>
            </a:r>
          </a:p>
          <a:p>
            <a:pPr algn="l"/>
            <a:r>
              <a:rPr lang="en-US" sz="2400" b="1" dirty="0">
                <a:solidFill>
                  <a:schemeClr val="tx2"/>
                </a:solidFill>
              </a:rPr>
              <a:t>3endoscopy</a:t>
            </a:r>
            <a:r>
              <a:rPr lang="en-US" sz="2400" dirty="0"/>
              <a:t>(</a:t>
            </a:r>
            <a:r>
              <a:rPr lang="en-US" sz="2400" b="1" i="0" dirty="0">
                <a:solidFill>
                  <a:srgbClr val="32323C"/>
                </a:solidFill>
                <a:effectLst/>
                <a:latin typeface="acumin-pro"/>
              </a:rPr>
              <a:t>Esophagogastroduodenoscopy</a:t>
            </a:r>
            <a:r>
              <a:rPr lang="en-US" sz="2400" b="0" i="0" dirty="0">
                <a:solidFill>
                  <a:srgbClr val="32323C"/>
                </a:solidFill>
                <a:effectLst/>
                <a:latin typeface="acumin-pro"/>
              </a:rPr>
              <a:t> (OGD</a:t>
            </a:r>
            <a:r>
              <a:rPr lang="en-US" sz="2400" b="0" i="0" dirty="0">
                <a:solidFill>
                  <a:schemeClr val="tx1"/>
                </a:solidFill>
                <a:effectLst/>
                <a:latin typeface="acumin-pro"/>
              </a:rPr>
              <a:t>)</a:t>
            </a:r>
            <a:r>
              <a:rPr lang="en-US" sz="2400" dirty="0">
                <a:solidFill>
                  <a:schemeClr val="tx1"/>
                </a:solidFill>
              </a:rPr>
              <a:t>:s</a:t>
            </a:r>
            <a:r>
              <a:rPr lang="en-US" sz="2400" b="0" i="0" dirty="0">
                <a:solidFill>
                  <a:schemeClr val="tx1"/>
                </a:solidFill>
                <a:effectLst/>
                <a:latin typeface="acumin-pro"/>
              </a:rPr>
              <a:t>howing upward displacement of the Gastro-</a:t>
            </a:r>
            <a:r>
              <a:rPr lang="en-US" sz="2400" b="0" i="0" dirty="0" err="1">
                <a:solidFill>
                  <a:schemeClr val="tx1"/>
                </a:solidFill>
                <a:effectLst/>
                <a:latin typeface="acumin-pro"/>
              </a:rPr>
              <a:t>Oesophageal</a:t>
            </a:r>
            <a:r>
              <a:rPr lang="en-US" sz="2400" b="0" i="0" dirty="0">
                <a:solidFill>
                  <a:schemeClr val="tx1"/>
                </a:solidFill>
                <a:effectLst/>
                <a:latin typeface="acumin-pro"/>
              </a:rPr>
              <a:t> Junction </a:t>
            </a:r>
            <a:endParaRPr lang="en-US" sz="2400" dirty="0">
              <a:solidFill>
                <a:schemeClr val="tx1"/>
              </a:solidFill>
            </a:endParaRPr>
          </a:p>
        </p:txBody>
      </p:sp>
      <p:sp>
        <p:nvSpPr>
          <p:cNvPr id="7" name="TextBox 6">
            <a:extLst>
              <a:ext uri="{FF2B5EF4-FFF2-40B4-BE49-F238E27FC236}">
                <a16:creationId xmlns:a16="http://schemas.microsoft.com/office/drawing/2014/main" id="{644275CB-221F-485F-B5A0-D806C9B393CC}"/>
              </a:ext>
            </a:extLst>
          </p:cNvPr>
          <p:cNvSpPr txBox="1"/>
          <p:nvPr/>
        </p:nvSpPr>
        <p:spPr>
          <a:xfrm>
            <a:off x="7323590" y="6211669"/>
            <a:ext cx="3858935" cy="646331"/>
          </a:xfrm>
          <a:prstGeom prst="rect">
            <a:avLst/>
          </a:prstGeom>
          <a:noFill/>
        </p:spPr>
        <p:txBody>
          <a:bodyPr wrap="square" rtlCol="0">
            <a:spAutoFit/>
          </a:bodyPr>
          <a:lstStyle/>
          <a:p>
            <a:pPr algn="ctr"/>
            <a:r>
              <a:rPr lang="en-US" sz="1800" b="1" i="0" u="none" strike="noStrike" baseline="0" dirty="0">
                <a:solidFill>
                  <a:schemeClr val="tx2"/>
                </a:solidFill>
                <a:latin typeface="HelveticaNeueLTStd-Roman"/>
              </a:rPr>
              <a:t>A gas bubble seen on a plain chest radiograph</a:t>
            </a:r>
            <a:endParaRPr lang="en-US" b="1" dirty="0">
              <a:solidFill>
                <a:schemeClr val="tx2"/>
              </a:solidFill>
            </a:endParaRPr>
          </a:p>
        </p:txBody>
      </p:sp>
    </p:spTree>
    <p:extLst>
      <p:ext uri="{BB962C8B-B14F-4D97-AF65-F5344CB8AC3E}">
        <p14:creationId xmlns:p14="http://schemas.microsoft.com/office/powerpoint/2010/main" val="21722082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BF3AC-1396-46FE-9766-EEEBB628DA80}"/>
              </a:ext>
            </a:extLst>
          </p:cNvPr>
          <p:cNvSpPr>
            <a:spLocks noGrp="1"/>
          </p:cNvSpPr>
          <p:nvPr>
            <p:ph type="title"/>
          </p:nvPr>
        </p:nvSpPr>
        <p:spPr>
          <a:xfrm>
            <a:off x="1783963" y="319325"/>
            <a:ext cx="10181967" cy="976312"/>
          </a:xfrm>
        </p:spPr>
        <p:txBody>
          <a:bodyPr>
            <a:noAutofit/>
          </a:bodyPr>
          <a:lstStyle/>
          <a:p>
            <a:r>
              <a:rPr lang="en-US" sz="4000" b="1" dirty="0"/>
              <a:t>paraoesophageal (rolling)hiatus hernia</a:t>
            </a:r>
            <a:endParaRPr lang="en-US" sz="4000" dirty="0"/>
          </a:p>
        </p:txBody>
      </p:sp>
      <p:pic>
        <p:nvPicPr>
          <p:cNvPr id="5" name="Content Placeholder 4">
            <a:extLst>
              <a:ext uri="{FF2B5EF4-FFF2-40B4-BE49-F238E27FC236}">
                <a16:creationId xmlns:a16="http://schemas.microsoft.com/office/drawing/2014/main" id="{85D49DF2-8D0E-4783-A4E4-22D5A7CF7C14}"/>
              </a:ext>
            </a:extLst>
          </p:cNvPr>
          <p:cNvPicPr>
            <a:picLocks noGrp="1" noChangeAspect="1"/>
          </p:cNvPicPr>
          <p:nvPr>
            <p:ph idx="1"/>
          </p:nvPr>
        </p:nvPicPr>
        <p:blipFill>
          <a:blip r:embed="rId2"/>
          <a:stretch>
            <a:fillRect/>
          </a:stretch>
        </p:blipFill>
        <p:spPr>
          <a:xfrm>
            <a:off x="6794500" y="2148681"/>
            <a:ext cx="4238625" cy="2009775"/>
          </a:xfrm>
          <a:prstGeom prst="rect">
            <a:avLst/>
          </a:prstGeom>
        </p:spPr>
      </p:pic>
      <p:sp>
        <p:nvSpPr>
          <p:cNvPr id="4" name="Text Placeholder 3">
            <a:extLst>
              <a:ext uri="{FF2B5EF4-FFF2-40B4-BE49-F238E27FC236}">
                <a16:creationId xmlns:a16="http://schemas.microsoft.com/office/drawing/2014/main" id="{00B43832-1D0A-4A3F-81CD-E87F08B7D149}"/>
              </a:ext>
            </a:extLst>
          </p:cNvPr>
          <p:cNvSpPr>
            <a:spLocks noGrp="1"/>
          </p:cNvSpPr>
          <p:nvPr>
            <p:ph type="body" sz="half" idx="2"/>
          </p:nvPr>
        </p:nvSpPr>
        <p:spPr>
          <a:xfrm>
            <a:off x="1133374" y="1578709"/>
            <a:ext cx="5582931" cy="4959966"/>
          </a:xfrm>
        </p:spPr>
        <p:txBody>
          <a:bodyPr>
            <a:normAutofit lnSpcReduction="10000"/>
          </a:bodyPr>
          <a:lstStyle/>
          <a:p>
            <a:pPr algn="l"/>
            <a:r>
              <a:rPr lang="en-US" sz="4800" b="1" dirty="0">
                <a:solidFill>
                  <a:schemeClr val="tx2"/>
                </a:solidFill>
                <a:latin typeface="Cambria" panose="02040503050406030204" pitchFamily="18" charset="0"/>
                <a:ea typeface="Cambria" panose="02040503050406030204" pitchFamily="18" charset="0"/>
              </a:rPr>
              <a:t>Treatment:</a:t>
            </a:r>
          </a:p>
          <a:p>
            <a:pPr algn="l"/>
            <a:r>
              <a:rPr lang="en-US" sz="2400" b="1" dirty="0">
                <a:latin typeface="Cambria" panose="02040503050406030204" pitchFamily="18" charset="0"/>
                <a:ea typeface="Cambria" panose="02040503050406030204" pitchFamily="18" charset="0"/>
              </a:rPr>
              <a:t>Paraoesophageal hiatal hernia</a:t>
            </a:r>
            <a:r>
              <a:rPr lang="en-US" sz="2400" dirty="0">
                <a:latin typeface="Cambria" panose="02040503050406030204" pitchFamily="18" charset="0"/>
                <a:ea typeface="Cambria" panose="02040503050406030204" pitchFamily="18" charset="0"/>
              </a:rPr>
              <a:t> is treated surgically.</a:t>
            </a:r>
          </a:p>
          <a:p>
            <a:pPr algn="l"/>
            <a:r>
              <a:rPr lang="en-US" sz="3000" b="1" dirty="0">
                <a:solidFill>
                  <a:schemeClr val="tx2"/>
                </a:solidFill>
                <a:latin typeface="Cambria" panose="02040503050406030204" pitchFamily="18" charset="0"/>
                <a:ea typeface="Cambria" panose="02040503050406030204" pitchFamily="18" charset="0"/>
              </a:rPr>
              <a:t>Hiatal Hernia repair:</a:t>
            </a:r>
          </a:p>
          <a:p>
            <a:pPr algn="l"/>
            <a:r>
              <a:rPr lang="en-US" sz="2600" dirty="0">
                <a:solidFill>
                  <a:schemeClr val="tx1"/>
                </a:solidFill>
                <a:latin typeface="Cambria" panose="02040503050406030204" pitchFamily="18" charset="0"/>
                <a:ea typeface="Cambria" panose="02040503050406030204" pitchFamily="18" charset="0"/>
              </a:rPr>
              <a:t>I. Reduce the stomach and other content of the hernia into the abdominal cavity</a:t>
            </a:r>
          </a:p>
          <a:p>
            <a:pPr algn="l"/>
            <a:r>
              <a:rPr lang="en-US" sz="2600" dirty="0">
                <a:solidFill>
                  <a:schemeClr val="tx1"/>
                </a:solidFill>
                <a:latin typeface="Cambria" panose="02040503050406030204" pitchFamily="18" charset="0"/>
                <a:ea typeface="Cambria" panose="02040503050406030204" pitchFamily="18" charset="0"/>
              </a:rPr>
              <a:t> ii. Excise the hernia sac </a:t>
            </a:r>
          </a:p>
          <a:p>
            <a:pPr algn="l"/>
            <a:r>
              <a:rPr lang="en-US" sz="2600" dirty="0">
                <a:solidFill>
                  <a:schemeClr val="tx1"/>
                </a:solidFill>
                <a:latin typeface="Cambria" panose="02040503050406030204" pitchFamily="18" charset="0"/>
                <a:ea typeface="Cambria" panose="02040503050406030204" pitchFamily="18" charset="0"/>
              </a:rPr>
              <a:t>iii. Repair the defect on the diaphragm</a:t>
            </a:r>
          </a:p>
          <a:p>
            <a:pPr algn="l"/>
            <a:r>
              <a:rPr lang="en-US" sz="3500" b="1" i="0" u="none" strike="noStrike" baseline="0" dirty="0">
                <a:solidFill>
                  <a:schemeClr val="tx2"/>
                </a:solidFill>
                <a:latin typeface="Cambria" panose="02040503050406030204" pitchFamily="18" charset="0"/>
                <a:ea typeface="Cambria" panose="02040503050406030204" pitchFamily="18" charset="0"/>
              </a:rPr>
              <a:t>Fundoplication:</a:t>
            </a:r>
            <a:endParaRPr lang="en-US" sz="1800" b="0" i="0" u="none" strike="noStrike" baseline="0" dirty="0">
              <a:latin typeface="Cambria" panose="02040503050406030204" pitchFamily="18" charset="0"/>
              <a:ea typeface="Cambria" panose="02040503050406030204" pitchFamily="18" charset="0"/>
            </a:endParaRPr>
          </a:p>
          <a:p>
            <a:pPr algn="l"/>
            <a:r>
              <a:rPr lang="en-US" sz="2600" b="0" i="0" u="none" strike="noStrike" baseline="0" dirty="0">
                <a:solidFill>
                  <a:schemeClr val="tx1"/>
                </a:solidFill>
                <a:latin typeface="Cambria" panose="02040503050406030204" pitchFamily="18" charset="0"/>
                <a:ea typeface="Cambria" panose="02040503050406030204" pitchFamily="18" charset="0"/>
              </a:rPr>
              <a:t>it deals with the associated GORD</a:t>
            </a:r>
            <a:endParaRPr lang="en-US" sz="2600" b="1" dirty="0">
              <a:solidFill>
                <a:schemeClr val="tx1"/>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1132A3C4-D945-4080-BC1C-2E8447B64783}"/>
              </a:ext>
            </a:extLst>
          </p:cNvPr>
          <p:cNvSpPr txBox="1"/>
          <p:nvPr/>
        </p:nvSpPr>
        <p:spPr>
          <a:xfrm>
            <a:off x="7471719" y="6211330"/>
            <a:ext cx="3830595" cy="461665"/>
          </a:xfrm>
          <a:prstGeom prst="rect">
            <a:avLst/>
          </a:prstGeom>
          <a:noFill/>
        </p:spPr>
        <p:txBody>
          <a:bodyPr wrap="square" rtlCol="0">
            <a:spAutoFit/>
          </a:bodyPr>
          <a:lstStyle/>
          <a:p>
            <a:r>
              <a:rPr lang="en-US" sz="1200" b="1" i="0" dirty="0">
                <a:solidFill>
                  <a:schemeClr val="tx2"/>
                </a:solidFill>
                <a:effectLst/>
                <a:latin typeface="acumin-pro"/>
              </a:rPr>
              <a:t>Fundoplication, wrapping the fundus of the stomach around the lower esophagus and suturing in place</a:t>
            </a:r>
            <a:endParaRPr lang="en-US" sz="1200" b="1" dirty="0">
              <a:solidFill>
                <a:schemeClr val="tx2"/>
              </a:solidFill>
            </a:endParaRPr>
          </a:p>
        </p:txBody>
      </p:sp>
    </p:spTree>
    <p:extLst>
      <p:ext uri="{BB962C8B-B14F-4D97-AF65-F5344CB8AC3E}">
        <p14:creationId xmlns:p14="http://schemas.microsoft.com/office/powerpoint/2010/main" val="22468061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786178" y="785861"/>
            <a:ext cx="8911687" cy="1280890"/>
          </a:xfrm>
        </p:spPr>
        <p:txBody>
          <a:bodyPr>
            <a:normAutofit/>
          </a:bodyPr>
          <a:lstStyle/>
          <a:p>
            <a:r>
              <a:rPr lang="en-US" sz="4400" b="1" dirty="0">
                <a:solidFill>
                  <a:schemeClr val="tx2"/>
                </a:solidFill>
                <a:latin typeface="Cambria" panose="02040503050406030204" pitchFamily="18" charset="0"/>
                <a:ea typeface="Cambria" panose="02040503050406030204" pitchFamily="18" charset="0"/>
              </a:rPr>
              <a:t>Zenker diverticulum</a:t>
            </a:r>
          </a:p>
        </p:txBody>
      </p:sp>
      <p:sp>
        <p:nvSpPr>
          <p:cNvPr id="3" name="عنصر نائب للمحتوى 2"/>
          <p:cNvSpPr>
            <a:spLocks noGrp="1"/>
          </p:cNvSpPr>
          <p:nvPr>
            <p:ph idx="1"/>
          </p:nvPr>
        </p:nvSpPr>
        <p:spPr>
          <a:xfrm>
            <a:off x="1080498" y="2172677"/>
            <a:ext cx="7133471" cy="3671696"/>
          </a:xfrm>
        </p:spPr>
        <p:txBody>
          <a:bodyPr>
            <a:noAutofit/>
          </a:bodyPr>
          <a:lstStyle/>
          <a:p>
            <a:pPr marL="0" indent="0" algn="l">
              <a:lnSpc>
                <a:spcPct val="150000"/>
              </a:lnSpc>
              <a:buNone/>
            </a:pPr>
            <a:r>
              <a:rPr lang="en-US" sz="2800" dirty="0">
                <a:solidFill>
                  <a:schemeClr val="tx1">
                    <a:lumMod val="95000"/>
                    <a:lumOff val="5000"/>
                  </a:schemeClr>
                </a:solidFill>
                <a:latin typeface="Cambria" panose="02040503050406030204" pitchFamily="18" charset="0"/>
                <a:ea typeface="Cambria" panose="02040503050406030204" pitchFamily="18" charset="0"/>
              </a:rPr>
              <a:t>Zenker diverticulum, a pulsion diverticulum of the hypopharynx, is a rare lesion that occurs in elderly populations. The condition results in a classic presentation of symptoms, with complications that include aspiration and pneumonia</a:t>
            </a:r>
          </a:p>
        </p:txBody>
      </p:sp>
      <p:pic>
        <p:nvPicPr>
          <p:cNvPr id="4" name="Picture 2"/>
          <p:cNvPicPr>
            <a:picLocks noChangeAspect="1" noChangeArrowheads="1"/>
          </p:cNvPicPr>
          <p:nvPr/>
        </p:nvPicPr>
        <p:blipFill>
          <a:blip r:embed="rId2"/>
          <a:srcRect/>
          <a:stretch>
            <a:fillRect/>
          </a:stretch>
        </p:blipFill>
        <p:spPr bwMode="auto">
          <a:xfrm>
            <a:off x="8446655" y="973122"/>
            <a:ext cx="3454400" cy="5736386"/>
          </a:xfrm>
          <a:prstGeom prst="rect">
            <a:avLst/>
          </a:prstGeom>
          <a:noFill/>
          <a:ln w="9525">
            <a:noFill/>
            <a:miter lim="800000"/>
            <a:headEnd/>
            <a:tailEnd/>
          </a:ln>
          <a:effectLst/>
        </p:spPr>
      </p:pic>
    </p:spTree>
    <p:extLst>
      <p:ext uri="{BB962C8B-B14F-4D97-AF65-F5344CB8AC3E}">
        <p14:creationId xmlns:p14="http://schemas.microsoft.com/office/powerpoint/2010/main" val="4912140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888149" y="714262"/>
            <a:ext cx="8911687" cy="1280890"/>
          </a:xfrm>
        </p:spPr>
        <p:txBody>
          <a:bodyPr>
            <a:normAutofit/>
          </a:bodyPr>
          <a:lstStyle/>
          <a:p>
            <a:r>
              <a:rPr lang="en-US" sz="4800" b="1" dirty="0">
                <a:solidFill>
                  <a:schemeClr val="tx2"/>
                </a:solidFill>
              </a:rPr>
              <a:t>The pathophysiology </a:t>
            </a:r>
          </a:p>
        </p:txBody>
      </p:sp>
      <p:sp>
        <p:nvSpPr>
          <p:cNvPr id="3" name="عنصر نائب للمحتوى 2"/>
          <p:cNvSpPr>
            <a:spLocks noGrp="1"/>
          </p:cNvSpPr>
          <p:nvPr>
            <p:ph idx="1"/>
          </p:nvPr>
        </p:nvSpPr>
        <p:spPr>
          <a:xfrm>
            <a:off x="978794" y="1634543"/>
            <a:ext cx="11037195" cy="4251101"/>
          </a:xfrm>
        </p:spPr>
        <p:txBody>
          <a:bodyPr>
            <a:noAutofit/>
          </a:bodyPr>
          <a:lstStyle/>
          <a:p>
            <a:endParaRPr lang="en-US" sz="2400" dirty="0"/>
          </a:p>
          <a:p>
            <a:pPr marL="0" indent="0" algn="l">
              <a:lnSpc>
                <a:spcPct val="150000"/>
              </a:lnSpc>
              <a:buNone/>
            </a:pPr>
            <a:r>
              <a:rPr lang="en-US" sz="2400" dirty="0">
                <a:solidFill>
                  <a:schemeClr val="tx1">
                    <a:lumMod val="95000"/>
                    <a:lumOff val="5000"/>
                  </a:schemeClr>
                </a:solidFill>
                <a:latin typeface="Cambria" panose="02040503050406030204" pitchFamily="18" charset="0"/>
                <a:ea typeface="Cambria" panose="02040503050406030204" pitchFamily="18" charset="0"/>
              </a:rPr>
              <a:t>The pathologic process in Zenker diverticulum involves herniation of the esophageal mucosa posteriorly between the cricopharyngeal (CP) muscle and the inferior pharyngeal constrictor muscles. </a:t>
            </a:r>
          </a:p>
          <a:p>
            <a:pPr marL="0" indent="0" algn="l">
              <a:lnSpc>
                <a:spcPct val="150000"/>
              </a:lnSpc>
              <a:buNone/>
            </a:pPr>
            <a:r>
              <a:rPr lang="en-US" sz="2400" dirty="0">
                <a:solidFill>
                  <a:schemeClr val="tx1">
                    <a:lumMod val="95000"/>
                    <a:lumOff val="5000"/>
                  </a:schemeClr>
                </a:solidFill>
                <a:latin typeface="Cambria" panose="02040503050406030204" pitchFamily="18" charset="0"/>
                <a:ea typeface="Cambria" panose="02040503050406030204" pitchFamily="18" charset="0"/>
              </a:rPr>
              <a:t>Therefore, by strict definition, a Zenker diverticulum is a false diverticulum.</a:t>
            </a:r>
          </a:p>
          <a:p>
            <a:pPr marL="0" indent="0" algn="l">
              <a:buNone/>
            </a:pPr>
            <a:r>
              <a:rPr lang="en-US" sz="2400" dirty="0">
                <a:solidFill>
                  <a:schemeClr val="tx1">
                    <a:lumMod val="95000"/>
                    <a:lumOff val="5000"/>
                  </a:schemeClr>
                </a:solidFill>
                <a:latin typeface="Cambria" panose="02040503050406030204" pitchFamily="18" charset="0"/>
                <a:ea typeface="Cambria" panose="02040503050406030204" pitchFamily="18" charset="0"/>
              </a:rPr>
              <a:t> The retention of food elements and secretions within the lesion’s pouch frequently leads to halitosis, regurgitation, aspiration, and </a:t>
            </a:r>
            <a:r>
              <a:rPr lang="en-US" sz="2400" dirty="0" err="1">
                <a:solidFill>
                  <a:schemeClr val="tx1">
                    <a:lumMod val="95000"/>
                    <a:lumOff val="5000"/>
                  </a:schemeClr>
                </a:solidFill>
                <a:latin typeface="Cambria" panose="02040503050406030204" pitchFamily="18" charset="0"/>
                <a:ea typeface="Cambria" panose="02040503050406030204" pitchFamily="18" charset="0"/>
              </a:rPr>
              <a:t>dysphagia</a:t>
            </a:r>
            <a:r>
              <a:rPr lang="en-US" sz="2400" dirty="0">
                <a:solidFill>
                  <a:schemeClr val="tx1">
                    <a:lumMod val="95000"/>
                    <a:lumOff val="5000"/>
                  </a:schemeClr>
                </a:solidFill>
                <a:latin typeface="Cambria" panose="02040503050406030204" pitchFamily="18" charset="0"/>
                <a:ea typeface="Cambria" panose="02040503050406030204" pitchFamily="18" charset="0"/>
              </a:rPr>
              <a:t> in patients.</a:t>
            </a:r>
          </a:p>
        </p:txBody>
      </p:sp>
    </p:spTree>
    <p:extLst>
      <p:ext uri="{BB962C8B-B14F-4D97-AF65-F5344CB8AC3E}">
        <p14:creationId xmlns:p14="http://schemas.microsoft.com/office/powerpoint/2010/main" val="36097009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755798" y="662747"/>
            <a:ext cx="8911687" cy="1280890"/>
          </a:xfrm>
        </p:spPr>
        <p:txBody>
          <a:bodyPr>
            <a:normAutofit/>
          </a:bodyPr>
          <a:lstStyle/>
          <a:p>
            <a:r>
              <a:rPr lang="en-US" sz="5400" b="1" dirty="0">
                <a:solidFill>
                  <a:schemeClr val="tx2"/>
                </a:solidFill>
              </a:rPr>
              <a:t>Diagnosis </a:t>
            </a:r>
          </a:p>
        </p:txBody>
      </p:sp>
      <p:sp>
        <p:nvSpPr>
          <p:cNvPr id="3" name="عنصر نائب للمحتوى 2"/>
          <p:cNvSpPr>
            <a:spLocks noGrp="1"/>
          </p:cNvSpPr>
          <p:nvPr>
            <p:ph idx="1"/>
          </p:nvPr>
        </p:nvSpPr>
        <p:spPr>
          <a:xfrm>
            <a:off x="1284813" y="2153635"/>
            <a:ext cx="7702182" cy="3777622"/>
          </a:xfrm>
        </p:spPr>
        <p:txBody>
          <a:bodyPr>
            <a:normAutofit/>
          </a:bodyPr>
          <a:lstStyle/>
          <a:p>
            <a:pPr marL="0" indent="0" algn="l">
              <a:buNone/>
            </a:pPr>
            <a:r>
              <a:rPr lang="en-US" sz="2800" dirty="0">
                <a:solidFill>
                  <a:schemeClr val="tx1">
                    <a:lumMod val="95000"/>
                    <a:lumOff val="5000"/>
                  </a:schemeClr>
                </a:solidFill>
                <a:latin typeface="Cambria" panose="02040503050406030204" pitchFamily="18" charset="0"/>
                <a:ea typeface="Cambria" panose="02040503050406030204" pitchFamily="18" charset="0"/>
              </a:rPr>
              <a:t>The criterion standard of confirmatory evaluations is the barium swallow with video fluoroscopy. </a:t>
            </a:r>
          </a:p>
          <a:p>
            <a:pPr marL="0" indent="0" algn="l">
              <a:buNone/>
            </a:pPr>
            <a:endParaRPr lang="en-US" sz="2800" dirty="0">
              <a:solidFill>
                <a:schemeClr val="tx1">
                  <a:lumMod val="95000"/>
                  <a:lumOff val="5000"/>
                </a:schemeClr>
              </a:solidFill>
              <a:latin typeface="Cambria" panose="02040503050406030204" pitchFamily="18" charset="0"/>
              <a:ea typeface="Cambria" panose="02040503050406030204" pitchFamily="18" charset="0"/>
            </a:endParaRPr>
          </a:p>
          <a:p>
            <a:pPr marL="0" indent="0" algn="l">
              <a:buNone/>
            </a:pPr>
            <a:r>
              <a:rPr lang="en-US" sz="2800" dirty="0">
                <a:solidFill>
                  <a:schemeClr val="tx1">
                    <a:lumMod val="95000"/>
                    <a:lumOff val="5000"/>
                  </a:schemeClr>
                </a:solidFill>
                <a:latin typeface="Cambria" panose="02040503050406030204" pitchFamily="18" charset="0"/>
                <a:ea typeface="Cambria" panose="02040503050406030204" pitchFamily="18" charset="0"/>
              </a:rPr>
              <a:t>This study provides information about the size, location, and character of the mucosal lining of the Zenker diverticulum, </a:t>
            </a:r>
          </a:p>
        </p:txBody>
      </p:sp>
      <p:pic>
        <p:nvPicPr>
          <p:cNvPr id="4" name="Picture 2"/>
          <p:cNvPicPr>
            <a:picLocks noChangeAspect="1" noChangeArrowheads="1"/>
          </p:cNvPicPr>
          <p:nvPr/>
        </p:nvPicPr>
        <p:blipFill>
          <a:blip r:embed="rId2"/>
          <a:stretch>
            <a:fillRect/>
          </a:stretch>
        </p:blipFill>
        <p:spPr bwMode="auto">
          <a:xfrm>
            <a:off x="8640954" y="1490344"/>
            <a:ext cx="3254062" cy="4914363"/>
          </a:xfrm>
          <a:prstGeom prst="rect">
            <a:avLst/>
          </a:prstGeom>
          <a:noFill/>
          <a:ln w="9525">
            <a:noFill/>
            <a:miter lim="800000"/>
            <a:headEnd/>
            <a:tailEnd/>
          </a:ln>
          <a:effectLst/>
        </p:spPr>
      </p:pic>
    </p:spTree>
    <p:extLst>
      <p:ext uri="{BB962C8B-B14F-4D97-AF65-F5344CB8AC3E}">
        <p14:creationId xmlns:p14="http://schemas.microsoft.com/office/powerpoint/2010/main" val="13526353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815680" y="624110"/>
            <a:ext cx="8911687" cy="1280890"/>
          </a:xfrm>
        </p:spPr>
        <p:txBody>
          <a:bodyPr>
            <a:normAutofit/>
          </a:bodyPr>
          <a:lstStyle/>
          <a:p>
            <a:r>
              <a:rPr lang="en-US" sz="5400" b="1" dirty="0">
                <a:solidFill>
                  <a:schemeClr val="tx2"/>
                </a:solidFill>
              </a:rPr>
              <a:t>Surgical intervention </a:t>
            </a:r>
          </a:p>
        </p:txBody>
      </p:sp>
      <p:sp>
        <p:nvSpPr>
          <p:cNvPr id="3" name="عنصر نائب للمحتوى 2"/>
          <p:cNvSpPr>
            <a:spLocks noGrp="1"/>
          </p:cNvSpPr>
          <p:nvPr>
            <p:ph idx="1"/>
          </p:nvPr>
        </p:nvSpPr>
        <p:spPr>
          <a:xfrm>
            <a:off x="2202845" y="1682840"/>
            <a:ext cx="8915400" cy="4551050"/>
          </a:xfrm>
        </p:spPr>
        <p:txBody>
          <a:bodyPr>
            <a:normAutofit fontScale="92500"/>
          </a:bodyPr>
          <a:lstStyle/>
          <a:p>
            <a:endParaRPr lang="en-US" dirty="0"/>
          </a:p>
          <a:p>
            <a:pPr marL="0" indent="0" algn="l" rtl="0">
              <a:lnSpc>
                <a:spcPct val="150000"/>
              </a:lnSpc>
              <a:buNone/>
            </a:pPr>
            <a:r>
              <a:rPr lang="en-US" sz="2800" dirty="0">
                <a:solidFill>
                  <a:schemeClr val="tx1">
                    <a:lumMod val="95000"/>
                    <a:lumOff val="5000"/>
                  </a:schemeClr>
                </a:solidFill>
                <a:latin typeface="Cambria" panose="02040503050406030204" pitchFamily="18" charset="0"/>
                <a:ea typeface="Cambria" panose="02040503050406030204" pitchFamily="18" charset="0"/>
              </a:rPr>
              <a:t>Zenker diverticula require intervention only if they produce symptoms. In general, small (</a:t>
            </a:r>
            <a:r>
              <a:rPr lang="en-US" sz="2800" dirty="0" err="1">
                <a:solidFill>
                  <a:schemeClr val="tx1">
                    <a:lumMod val="95000"/>
                    <a:lumOff val="5000"/>
                  </a:schemeClr>
                </a:solidFill>
                <a:latin typeface="Cambria" panose="02040503050406030204" pitchFamily="18" charset="0"/>
                <a:ea typeface="Cambria" panose="02040503050406030204" pitchFamily="18" charset="0"/>
              </a:rPr>
              <a:t>ie</a:t>
            </a:r>
            <a:r>
              <a:rPr lang="en-US" sz="2800" dirty="0">
                <a:solidFill>
                  <a:schemeClr val="tx1">
                    <a:lumMod val="95000"/>
                    <a:lumOff val="5000"/>
                  </a:schemeClr>
                </a:solidFill>
                <a:latin typeface="Cambria" panose="02040503050406030204" pitchFamily="18" charset="0"/>
                <a:ea typeface="Cambria" panose="02040503050406030204" pitchFamily="18" charset="0"/>
              </a:rPr>
              <a:t>, &lt; 2 cm) lesions found incidentally require no intervention. However, some surgeons contend that because these lesions are likely to become larger with time, intervention ought to be considered in younger, healthier, asymptomatic patients with Zenker diverticula.</a:t>
            </a:r>
          </a:p>
        </p:txBody>
      </p:sp>
    </p:spTree>
    <p:extLst>
      <p:ext uri="{BB962C8B-B14F-4D97-AF65-F5344CB8AC3E}">
        <p14:creationId xmlns:p14="http://schemas.microsoft.com/office/powerpoint/2010/main" val="17272108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305170" y="1752323"/>
            <a:ext cx="6200861" cy="5105677"/>
          </a:xfrm>
        </p:spPr>
        <p:txBody>
          <a:bodyPr>
            <a:noAutofit/>
          </a:bodyPr>
          <a:lstStyle/>
          <a:p>
            <a:pPr algn="l" rtl="0"/>
            <a:r>
              <a:rPr lang="en-US" sz="2800" dirty="0">
                <a:latin typeface="Cambria" panose="02040503050406030204" pitchFamily="18" charset="0"/>
                <a:ea typeface="Cambria" panose="02040503050406030204" pitchFamily="18" charset="0"/>
              </a:rPr>
              <a:t>Schatzki ring is a benign, thin,</a:t>
            </a:r>
          </a:p>
          <a:p>
            <a:pPr algn="l" rtl="0">
              <a:buNone/>
            </a:pPr>
            <a:r>
              <a:rPr lang="en-US" sz="2800" dirty="0">
                <a:latin typeface="Cambria" panose="02040503050406030204" pitchFamily="18" charset="0"/>
                <a:ea typeface="Cambria" panose="02040503050406030204" pitchFamily="18" charset="0"/>
              </a:rPr>
              <a:t> circular mucosal and submucosal</a:t>
            </a:r>
          </a:p>
          <a:p>
            <a:pPr algn="l" rtl="0">
              <a:buNone/>
            </a:pPr>
            <a:r>
              <a:rPr lang="en-US" sz="2800" dirty="0">
                <a:latin typeface="Cambria" panose="02040503050406030204" pitchFamily="18" charset="0"/>
                <a:ea typeface="Cambria" panose="02040503050406030204" pitchFamily="18" charset="0"/>
              </a:rPr>
              <a:t> membrane seen at the</a:t>
            </a:r>
          </a:p>
          <a:p>
            <a:pPr algn="l" rtl="0">
              <a:buNone/>
            </a:pPr>
            <a:r>
              <a:rPr lang="en-US" sz="2800" dirty="0">
                <a:latin typeface="Cambria" panose="02040503050406030204" pitchFamily="18" charset="0"/>
                <a:ea typeface="Cambria" panose="02040503050406030204" pitchFamily="18" charset="0"/>
              </a:rPr>
              <a:t> squamocolumnar junction of the distal esophagus</a:t>
            </a:r>
          </a:p>
          <a:p>
            <a:pPr algn="l" rtl="0">
              <a:buNone/>
            </a:pPr>
            <a:r>
              <a:rPr lang="en-US" sz="2800" dirty="0">
                <a:latin typeface="Cambria" panose="02040503050406030204" pitchFamily="18" charset="0"/>
                <a:ea typeface="Cambria" panose="02040503050406030204" pitchFamily="18" charset="0"/>
              </a:rPr>
              <a:t> that does not contain muscularis propria.</a:t>
            </a:r>
            <a:r>
              <a:rPr lang="en-US" sz="2800" baseline="30000" dirty="0">
                <a:latin typeface="Cambria" panose="02040503050406030204" pitchFamily="18" charset="0"/>
                <a:ea typeface="Cambria" panose="02040503050406030204" pitchFamily="18" charset="0"/>
              </a:rPr>
              <a:t> </a:t>
            </a:r>
          </a:p>
          <a:p>
            <a:pPr marL="0" indent="0" algn="l">
              <a:buNone/>
            </a:pPr>
            <a:r>
              <a:rPr lang="en-US" sz="2800" dirty="0">
                <a:latin typeface="Cambria" panose="02040503050406030204" pitchFamily="18" charset="0"/>
                <a:ea typeface="Cambria" panose="02040503050406030204" pitchFamily="18" charset="0"/>
              </a:rPr>
              <a:t>And its located approximately 2cm above gastro esophageal junction </a:t>
            </a:r>
          </a:p>
        </p:txBody>
      </p:sp>
      <p:pic>
        <p:nvPicPr>
          <p:cNvPr id="4100" name="Picture 4"/>
          <p:cNvPicPr>
            <a:picLocks noChangeAspect="1" noChangeArrowheads="1"/>
          </p:cNvPicPr>
          <p:nvPr/>
        </p:nvPicPr>
        <p:blipFill>
          <a:blip r:embed="rId2"/>
          <a:srcRect/>
          <a:stretch>
            <a:fillRect/>
          </a:stretch>
        </p:blipFill>
        <p:spPr bwMode="auto">
          <a:xfrm>
            <a:off x="8128000" y="1752323"/>
            <a:ext cx="3860799" cy="4734446"/>
          </a:xfrm>
          <a:prstGeom prst="rect">
            <a:avLst/>
          </a:prstGeom>
          <a:noFill/>
          <a:ln w="9525">
            <a:noFill/>
            <a:miter lim="800000"/>
            <a:headEnd/>
            <a:tailEnd/>
          </a:ln>
          <a:effectLst/>
        </p:spPr>
      </p:pic>
      <p:sp>
        <p:nvSpPr>
          <p:cNvPr id="2" name="Rectangle 1"/>
          <p:cNvSpPr/>
          <p:nvPr/>
        </p:nvSpPr>
        <p:spPr>
          <a:xfrm>
            <a:off x="1929301" y="516377"/>
            <a:ext cx="5046894" cy="923330"/>
          </a:xfrm>
          <a:prstGeom prst="rect">
            <a:avLst/>
          </a:prstGeom>
        </p:spPr>
        <p:txBody>
          <a:bodyPr wrap="none">
            <a:spAutoFit/>
          </a:bodyPr>
          <a:lstStyle/>
          <a:p>
            <a:r>
              <a:rPr lang="en-US" sz="5400" b="1" dirty="0">
                <a:solidFill>
                  <a:schemeClr val="tx2"/>
                </a:solidFill>
                <a:latin typeface="Arial Black" panose="020B0A04020102020204" pitchFamily="34" charset="0"/>
              </a:rPr>
              <a:t>schatzki ring</a:t>
            </a:r>
            <a:endParaRPr lang="ar-JO" sz="5400" b="1" dirty="0">
              <a:solidFill>
                <a:schemeClr val="tx2"/>
              </a:solidFill>
              <a:latin typeface="Arial Black" panose="020B0A04020102020204" pitchFamily="34" charset="0"/>
            </a:endParaRPr>
          </a:p>
        </p:txBody>
      </p:sp>
    </p:spTree>
    <p:extLst>
      <p:ext uri="{BB962C8B-B14F-4D97-AF65-F5344CB8AC3E}">
        <p14:creationId xmlns:p14="http://schemas.microsoft.com/office/powerpoint/2010/main" val="961400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715731" y="760687"/>
            <a:ext cx="8911687" cy="1280890"/>
          </a:xfrm>
        </p:spPr>
        <p:txBody>
          <a:bodyPr>
            <a:normAutofit/>
          </a:bodyPr>
          <a:lstStyle/>
          <a:p>
            <a:r>
              <a:rPr lang="en-US" sz="4800" b="1" dirty="0">
                <a:solidFill>
                  <a:schemeClr val="tx2"/>
                </a:solidFill>
              </a:rPr>
              <a:t>Pathophysiology</a:t>
            </a:r>
            <a:endParaRPr lang="en-US" sz="4800" dirty="0">
              <a:solidFill>
                <a:schemeClr val="tx2"/>
              </a:solidFill>
            </a:endParaRPr>
          </a:p>
        </p:txBody>
      </p:sp>
      <p:sp>
        <p:nvSpPr>
          <p:cNvPr id="3" name="عنصر نائب للمحتوى 2"/>
          <p:cNvSpPr>
            <a:spLocks noGrp="1"/>
          </p:cNvSpPr>
          <p:nvPr>
            <p:ph idx="1"/>
          </p:nvPr>
        </p:nvSpPr>
        <p:spPr>
          <a:xfrm>
            <a:off x="1351722" y="2271011"/>
            <a:ext cx="11232406" cy="4414811"/>
          </a:xfrm>
        </p:spPr>
        <p:txBody>
          <a:bodyPr>
            <a:normAutofit/>
          </a:bodyPr>
          <a:lstStyle/>
          <a:p>
            <a:pPr algn="l" rtl="0"/>
            <a:r>
              <a:rPr lang="en-US" sz="3600" dirty="0">
                <a:latin typeface="Cambria" panose="02040503050406030204" pitchFamily="18" charset="0"/>
                <a:ea typeface="Cambria" panose="02040503050406030204" pitchFamily="18" charset="0"/>
              </a:rPr>
              <a:t>The pathogenesis is not clear but there are many hypotheses as :</a:t>
            </a:r>
          </a:p>
          <a:p>
            <a:pPr algn="l" rtl="0"/>
            <a:r>
              <a:rPr lang="en-US" sz="3600" dirty="0">
                <a:latin typeface="Cambria" panose="02040503050406030204" pitchFamily="18" charset="0"/>
                <a:ea typeface="Cambria" panose="02040503050406030204" pitchFamily="18" charset="0"/>
              </a:rPr>
              <a:t>The ring is congenital in origin </a:t>
            </a:r>
          </a:p>
          <a:p>
            <a:pPr algn="l" rtl="0"/>
            <a:r>
              <a:rPr lang="en-US" sz="3600" dirty="0">
                <a:latin typeface="Cambria" panose="02040503050406030204" pitchFamily="18" charset="0"/>
                <a:ea typeface="Cambria" panose="02040503050406030204" pitchFamily="18" charset="0"/>
              </a:rPr>
              <a:t>The ring is a complication of gastroesophageal reflux disease or pill induced esophagitis </a:t>
            </a:r>
          </a:p>
        </p:txBody>
      </p:sp>
    </p:spTree>
    <p:extLst>
      <p:ext uri="{BB962C8B-B14F-4D97-AF65-F5344CB8AC3E}">
        <p14:creationId xmlns:p14="http://schemas.microsoft.com/office/powerpoint/2010/main" val="803660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74254" y="617044"/>
            <a:ext cx="2155185" cy="707886"/>
          </a:xfrm>
          <a:prstGeom prst="rect">
            <a:avLst/>
          </a:prstGeom>
        </p:spPr>
        <p:txBody>
          <a:bodyPr wrap="square">
            <a:spAutoFit/>
          </a:bodyPr>
          <a:lstStyle/>
          <a:p>
            <a:r>
              <a:rPr lang="en-US" sz="4000" b="1" dirty="0"/>
              <a:t>Types:</a:t>
            </a:r>
            <a:endParaRPr lang="ar-JO" sz="4000" dirty="0"/>
          </a:p>
        </p:txBody>
      </p:sp>
      <p:sp>
        <p:nvSpPr>
          <p:cNvPr id="4" name="TextBox 3"/>
          <p:cNvSpPr txBox="1"/>
          <p:nvPr/>
        </p:nvSpPr>
        <p:spPr>
          <a:xfrm>
            <a:off x="2421228" y="1687132"/>
            <a:ext cx="6581104" cy="584775"/>
          </a:xfrm>
          <a:prstGeom prst="rect">
            <a:avLst/>
          </a:prstGeom>
          <a:noFill/>
        </p:spPr>
        <p:txBody>
          <a:bodyPr wrap="square" rtlCol="1">
            <a:spAutoFit/>
          </a:bodyPr>
          <a:lstStyle/>
          <a:p>
            <a:pPr marL="514350" indent="-514350">
              <a:buFont typeface="+mj-lt"/>
              <a:buAutoNum type="arabicPeriod"/>
            </a:pPr>
            <a:r>
              <a:rPr lang="en-GB" sz="3200" dirty="0">
                <a:solidFill>
                  <a:schemeClr val="tx1">
                    <a:lumMod val="95000"/>
                    <a:lumOff val="5000"/>
                  </a:schemeClr>
                </a:solidFill>
                <a:effectLst>
                  <a:outerShdw blurRad="38100" dist="38100" dir="2700000" algn="tl">
                    <a:srgbClr val="000000">
                      <a:alpha val="43137"/>
                    </a:srgbClr>
                  </a:outerShdw>
                </a:effectLst>
              </a:rPr>
              <a:t>Oropharyngeal dysphagia </a:t>
            </a:r>
            <a:endParaRPr lang="ar-JO" sz="3200" dirty="0">
              <a:solidFill>
                <a:schemeClr val="tx1">
                  <a:lumMod val="95000"/>
                  <a:lumOff val="5000"/>
                </a:schemeClr>
              </a:solidFill>
            </a:endParaRPr>
          </a:p>
        </p:txBody>
      </p:sp>
      <p:sp>
        <p:nvSpPr>
          <p:cNvPr id="5" name="TextBox 4"/>
          <p:cNvSpPr txBox="1"/>
          <p:nvPr/>
        </p:nvSpPr>
        <p:spPr>
          <a:xfrm>
            <a:off x="2421228" y="2572554"/>
            <a:ext cx="9040969" cy="584775"/>
          </a:xfrm>
          <a:prstGeom prst="rect">
            <a:avLst/>
          </a:prstGeom>
          <a:noFill/>
        </p:spPr>
        <p:txBody>
          <a:bodyPr wrap="square" rtlCol="1">
            <a:spAutoFit/>
          </a:bodyPr>
          <a:lstStyle/>
          <a:p>
            <a:pPr marL="514350" indent="-514350">
              <a:buFont typeface="+mj-lt"/>
              <a:buAutoNum type="arabicPeriod" startAt="2"/>
            </a:pPr>
            <a:r>
              <a:rPr lang="en-US" sz="3200" dirty="0">
                <a:solidFill>
                  <a:schemeClr val="tx1">
                    <a:lumMod val="95000"/>
                    <a:lumOff val="5000"/>
                  </a:schemeClr>
                </a:solidFill>
                <a:effectLst>
                  <a:outerShdw blurRad="38100" dist="38100" dir="2700000" algn="tl">
                    <a:srgbClr val="000000">
                      <a:alpha val="43137"/>
                    </a:srgbClr>
                  </a:outerShdw>
                </a:effectLst>
              </a:rPr>
              <a:t>Esophageal dysphagia</a:t>
            </a:r>
            <a:endParaRPr lang="ar-JO" sz="3200" dirty="0">
              <a:solidFill>
                <a:schemeClr val="tx1">
                  <a:lumMod val="95000"/>
                  <a:lumOff val="5000"/>
                </a:schemeClr>
              </a:solidFill>
            </a:endParaRPr>
          </a:p>
        </p:txBody>
      </p:sp>
    </p:spTree>
    <p:extLst>
      <p:ext uri="{BB962C8B-B14F-4D97-AF65-F5344CB8AC3E}">
        <p14:creationId xmlns:p14="http://schemas.microsoft.com/office/powerpoint/2010/main" val="32757288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871709" y="521079"/>
            <a:ext cx="8911687" cy="1280890"/>
          </a:xfrm>
        </p:spPr>
        <p:txBody>
          <a:bodyPr>
            <a:normAutofit/>
          </a:bodyPr>
          <a:lstStyle/>
          <a:p>
            <a:r>
              <a:rPr lang="en-US" sz="5400" b="1" dirty="0">
                <a:solidFill>
                  <a:schemeClr val="tx2"/>
                </a:solidFill>
              </a:rPr>
              <a:t>Prognosis </a:t>
            </a:r>
          </a:p>
        </p:txBody>
      </p:sp>
      <p:sp>
        <p:nvSpPr>
          <p:cNvPr id="3" name="عنصر نائب للمحتوى 2"/>
          <p:cNvSpPr>
            <a:spLocks noGrp="1"/>
          </p:cNvSpPr>
          <p:nvPr>
            <p:ph idx="1"/>
          </p:nvPr>
        </p:nvSpPr>
        <p:spPr>
          <a:xfrm>
            <a:off x="2055522" y="1801969"/>
            <a:ext cx="8229600" cy="4525963"/>
          </a:xfrm>
        </p:spPr>
        <p:txBody>
          <a:bodyPr>
            <a:normAutofit/>
          </a:bodyPr>
          <a:lstStyle/>
          <a:p>
            <a:pPr algn="l" rtl="0"/>
            <a:r>
              <a:rPr lang="en-US" sz="3600" dirty="0">
                <a:latin typeface="Arial" panose="020B0604020202020204" pitchFamily="34" charset="0"/>
                <a:cs typeface="Arial" panose="020B0604020202020204" pitchFamily="34" charset="0"/>
              </a:rPr>
              <a:t>The result of dilatation are excellent for schatzki ring </a:t>
            </a:r>
          </a:p>
          <a:p>
            <a:pPr algn="l" rtl="0"/>
            <a:r>
              <a:rPr lang="en-US" sz="3600" dirty="0">
                <a:latin typeface="Arial" panose="020B0604020202020204" pitchFamily="34" charset="0"/>
                <a:cs typeface="Arial" panose="020B0604020202020204" pitchFamily="34" charset="0"/>
              </a:rPr>
              <a:t>No mortality has been described to this disease </a:t>
            </a:r>
          </a:p>
          <a:p>
            <a:pPr algn="l" rtl="0"/>
            <a:r>
              <a:rPr lang="en-US" sz="3600" dirty="0">
                <a:latin typeface="Arial" panose="020B0604020202020204" pitchFamily="34" charset="0"/>
                <a:cs typeface="Arial" panose="020B0604020202020204" pitchFamily="34" charset="0"/>
              </a:rPr>
              <a:t>Morbidity is variable but most episodes of dysphagia are short lived </a:t>
            </a:r>
          </a:p>
        </p:txBody>
      </p:sp>
    </p:spTree>
    <p:extLst>
      <p:ext uri="{BB962C8B-B14F-4D97-AF65-F5344CB8AC3E}">
        <p14:creationId xmlns:p14="http://schemas.microsoft.com/office/powerpoint/2010/main" val="30481919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640156" y="764787"/>
            <a:ext cx="8911687" cy="1280890"/>
          </a:xfrm>
        </p:spPr>
        <p:txBody>
          <a:bodyPr>
            <a:normAutofit/>
          </a:bodyPr>
          <a:lstStyle/>
          <a:p>
            <a:r>
              <a:rPr lang="en-US" sz="4800" b="1" dirty="0">
                <a:solidFill>
                  <a:schemeClr val="tx2"/>
                </a:solidFill>
              </a:rPr>
              <a:t>History  and imaging studies </a:t>
            </a:r>
          </a:p>
        </p:txBody>
      </p:sp>
      <p:sp>
        <p:nvSpPr>
          <p:cNvPr id="3" name="عنصر نائب للمحتوى 2"/>
          <p:cNvSpPr>
            <a:spLocks noGrp="1"/>
          </p:cNvSpPr>
          <p:nvPr>
            <p:ph idx="1"/>
          </p:nvPr>
        </p:nvSpPr>
        <p:spPr>
          <a:xfrm>
            <a:off x="2148579" y="2248877"/>
            <a:ext cx="8915400" cy="3777622"/>
          </a:xfrm>
        </p:spPr>
        <p:txBody>
          <a:bodyPr>
            <a:normAutofit/>
          </a:bodyPr>
          <a:lstStyle/>
          <a:p>
            <a:pPr marL="0" indent="0" algn="l">
              <a:lnSpc>
                <a:spcPct val="150000"/>
              </a:lnSpc>
              <a:buNone/>
            </a:pPr>
            <a:r>
              <a:rPr lang="en-US" sz="2800" dirty="0">
                <a:solidFill>
                  <a:schemeClr val="tx1">
                    <a:lumMod val="95000"/>
                    <a:lumOff val="5000"/>
                  </a:schemeClr>
                </a:solidFill>
                <a:latin typeface="Cambria" panose="02040503050406030204" pitchFamily="18" charset="0"/>
                <a:ea typeface="Cambria" panose="02040503050406030204" pitchFamily="18" charset="0"/>
              </a:rPr>
              <a:t>Typically the patient ate a meal in hurried fashion </a:t>
            </a:r>
          </a:p>
          <a:p>
            <a:pPr marL="0" indent="0" algn="l">
              <a:lnSpc>
                <a:spcPct val="150000"/>
              </a:lnSpc>
              <a:buNone/>
            </a:pPr>
            <a:r>
              <a:rPr lang="en-US" sz="2800" dirty="0">
                <a:solidFill>
                  <a:schemeClr val="tx1">
                    <a:lumMod val="95000"/>
                    <a:lumOff val="5000"/>
                  </a:schemeClr>
                </a:solidFill>
                <a:latin typeface="Cambria" panose="02040503050406030204" pitchFamily="18" charset="0"/>
                <a:ea typeface="Cambria" panose="02040503050406030204" pitchFamily="18" charset="0"/>
              </a:rPr>
              <a:t>Dysphagia may not recur for months or years  and daily dysphagia is unlikely </a:t>
            </a:r>
          </a:p>
          <a:p>
            <a:pPr marL="0" indent="0" algn="l">
              <a:lnSpc>
                <a:spcPct val="150000"/>
              </a:lnSpc>
              <a:buNone/>
            </a:pPr>
            <a:r>
              <a:rPr lang="en-US" sz="2800" dirty="0">
                <a:solidFill>
                  <a:schemeClr val="tx1">
                    <a:lumMod val="95000"/>
                    <a:lumOff val="5000"/>
                  </a:schemeClr>
                </a:solidFill>
                <a:latin typeface="Cambria" panose="02040503050406030204" pitchFamily="18" charset="0"/>
                <a:ea typeface="Cambria" panose="02040503050406030204" pitchFamily="18" charset="0"/>
              </a:rPr>
              <a:t>the most common method to diagnose it ,are Barium swallow and endoscopy</a:t>
            </a:r>
          </a:p>
          <a:p>
            <a:pPr>
              <a:lnSpc>
                <a:spcPct val="200000"/>
              </a:lnSpc>
            </a:pPr>
            <a:endParaRPr lang="en-US" dirty="0"/>
          </a:p>
        </p:txBody>
      </p:sp>
    </p:spTree>
    <p:extLst>
      <p:ext uri="{BB962C8B-B14F-4D97-AF65-F5344CB8AC3E}">
        <p14:creationId xmlns:p14="http://schemas.microsoft.com/office/powerpoint/2010/main" val="16345595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588372" y="636989"/>
            <a:ext cx="8911687" cy="1280890"/>
          </a:xfrm>
        </p:spPr>
        <p:txBody>
          <a:bodyPr>
            <a:normAutofit/>
          </a:bodyPr>
          <a:lstStyle/>
          <a:p>
            <a:r>
              <a:rPr lang="en-US" sz="5400" b="1" dirty="0">
                <a:solidFill>
                  <a:schemeClr val="tx2"/>
                </a:solidFill>
              </a:rPr>
              <a:t>Management </a:t>
            </a:r>
          </a:p>
        </p:txBody>
      </p:sp>
      <p:sp>
        <p:nvSpPr>
          <p:cNvPr id="3" name="عنصر نائب للمحتوى 2"/>
          <p:cNvSpPr>
            <a:spLocks noGrp="1"/>
          </p:cNvSpPr>
          <p:nvPr>
            <p:ph idx="1"/>
          </p:nvPr>
        </p:nvSpPr>
        <p:spPr>
          <a:xfrm>
            <a:off x="1833071" y="1605566"/>
            <a:ext cx="8915400" cy="3777622"/>
          </a:xfrm>
        </p:spPr>
        <p:txBody>
          <a:bodyPr>
            <a:noAutofit/>
          </a:bodyPr>
          <a:lstStyle/>
          <a:p>
            <a:pPr marL="0" indent="0" algn="l">
              <a:lnSpc>
                <a:spcPct val="150000"/>
              </a:lnSpc>
              <a:buNone/>
            </a:pPr>
            <a:r>
              <a:rPr lang="en-US" sz="3200" dirty="0">
                <a:solidFill>
                  <a:schemeClr val="tx1">
                    <a:lumMod val="95000"/>
                    <a:lumOff val="5000"/>
                  </a:schemeClr>
                </a:solidFill>
                <a:latin typeface="Cambria" panose="02040503050406030204" pitchFamily="18" charset="0"/>
                <a:ea typeface="Cambria" panose="02040503050406030204" pitchFamily="18" charset="0"/>
              </a:rPr>
              <a:t>Treatment is aimed at reducing the diameter of ring  through esophageal dilation French mercury bougie or balloon </a:t>
            </a:r>
          </a:p>
          <a:p>
            <a:pPr marL="0" indent="0" algn="l">
              <a:lnSpc>
                <a:spcPct val="150000"/>
              </a:lnSpc>
              <a:buNone/>
            </a:pPr>
            <a:r>
              <a:rPr lang="en-US" sz="3200" dirty="0">
                <a:solidFill>
                  <a:schemeClr val="tx1">
                    <a:lumMod val="95000"/>
                    <a:lumOff val="5000"/>
                  </a:schemeClr>
                </a:solidFill>
                <a:latin typeface="Cambria" panose="02040503050406030204" pitchFamily="18" charset="0"/>
                <a:ea typeface="Cambria" panose="02040503050406030204" pitchFamily="18" charset="0"/>
              </a:rPr>
              <a:t> no specific drug therapy exists for schatzki ring, but if reflux disease is  suspected we give proton pump inhibitor </a:t>
            </a:r>
          </a:p>
        </p:txBody>
      </p:sp>
    </p:spTree>
    <p:extLst>
      <p:ext uri="{BB962C8B-B14F-4D97-AF65-F5344CB8AC3E}">
        <p14:creationId xmlns:p14="http://schemas.microsoft.com/office/powerpoint/2010/main" val="26151782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en-US" dirty="0"/>
              <a:t>Esophageal cancer</a:t>
            </a:r>
            <a:endParaRPr lang="ar-SA" dirty="0"/>
          </a:p>
        </p:txBody>
      </p:sp>
      <p:sp>
        <p:nvSpPr>
          <p:cNvPr id="3" name="عنوان فرعي 2"/>
          <p:cNvSpPr>
            <a:spLocks noGrp="1"/>
          </p:cNvSpPr>
          <p:nvPr>
            <p:ph type="subTitle" idx="1"/>
          </p:nvPr>
        </p:nvSpPr>
        <p:spPr/>
        <p:txBody>
          <a:bodyPr/>
          <a:lstStyle/>
          <a:p>
            <a:r>
              <a:rPr lang="en-US" dirty="0"/>
              <a:t>Done by : bayan al </a:t>
            </a:r>
            <a:r>
              <a:rPr lang="en-US" dirty="0" err="1"/>
              <a:t>tarawneh</a:t>
            </a:r>
            <a:endParaRPr lang="en-US" dirty="0"/>
          </a:p>
          <a:p>
            <a:r>
              <a:rPr lang="en-US" dirty="0" err="1"/>
              <a:t>Superviser</a:t>
            </a:r>
            <a:r>
              <a:rPr lang="en-US" dirty="0"/>
              <a:t> :Dr. </a:t>
            </a:r>
            <a:r>
              <a:rPr lang="en-US" dirty="0" err="1"/>
              <a:t>mohammad</a:t>
            </a:r>
            <a:r>
              <a:rPr lang="en-US" dirty="0"/>
              <a:t> </a:t>
            </a:r>
            <a:r>
              <a:rPr lang="en-US" dirty="0" err="1"/>
              <a:t>Nofal</a:t>
            </a:r>
            <a:r>
              <a:rPr lang="en-US" dirty="0"/>
              <a:t> </a:t>
            </a:r>
            <a:endParaRPr lang="ar-SA" dirty="0"/>
          </a:p>
        </p:txBody>
      </p:sp>
    </p:spTree>
    <p:extLst>
      <p:ext uri="{BB962C8B-B14F-4D97-AF65-F5344CB8AC3E}">
        <p14:creationId xmlns:p14="http://schemas.microsoft.com/office/powerpoint/2010/main" val="27274894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pPr algn="l" rtl="0"/>
            <a:r>
              <a:rPr lang="en-US" dirty="0"/>
              <a:t>1-Epidemiology </a:t>
            </a:r>
          </a:p>
          <a:p>
            <a:pPr algn="l" rtl="0"/>
            <a:r>
              <a:rPr lang="en-US" dirty="0"/>
              <a:t>2-Risk factors</a:t>
            </a:r>
          </a:p>
          <a:p>
            <a:pPr algn="l" rtl="0"/>
            <a:r>
              <a:rPr lang="en-US" dirty="0"/>
              <a:t>3-Pathology </a:t>
            </a:r>
          </a:p>
          <a:p>
            <a:pPr algn="l" rtl="0"/>
            <a:r>
              <a:rPr lang="en-US" dirty="0"/>
              <a:t>4-Clinical manifestations</a:t>
            </a:r>
            <a:br>
              <a:rPr lang="en-US" dirty="0"/>
            </a:br>
            <a:r>
              <a:rPr lang="en-US" dirty="0"/>
              <a:t>5-Diagnosis </a:t>
            </a:r>
          </a:p>
          <a:p>
            <a:pPr algn="l" rtl="0"/>
            <a:r>
              <a:rPr lang="en-US" dirty="0"/>
              <a:t>6-Staging </a:t>
            </a:r>
          </a:p>
          <a:p>
            <a:pPr algn="l" rtl="0"/>
            <a:r>
              <a:rPr lang="en-US" dirty="0"/>
              <a:t>7-General Approach to Esophageal Cancer</a:t>
            </a:r>
          </a:p>
          <a:p>
            <a:pPr algn="l" rtl="0"/>
            <a:r>
              <a:rPr lang="en-US" dirty="0"/>
              <a:t>8-treatment </a:t>
            </a:r>
          </a:p>
          <a:p>
            <a:pPr algn="l" rtl="0"/>
            <a:endParaRPr lang="ar-SA" dirty="0"/>
          </a:p>
        </p:txBody>
      </p:sp>
    </p:spTree>
    <p:extLst>
      <p:ext uri="{BB962C8B-B14F-4D97-AF65-F5344CB8AC3E}">
        <p14:creationId xmlns:p14="http://schemas.microsoft.com/office/powerpoint/2010/main" val="30124564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a:bodyPr>
          <a:lstStyle/>
          <a:p>
            <a:pPr algn="l" rtl="0"/>
            <a:r>
              <a:rPr lang="en-US" dirty="0"/>
              <a:t>Cancer of the </a:t>
            </a:r>
            <a:r>
              <a:rPr lang="en-US" dirty="0" err="1"/>
              <a:t>oesophagus</a:t>
            </a:r>
            <a:r>
              <a:rPr lang="en-US" dirty="0"/>
              <a:t> is the </a:t>
            </a:r>
            <a:r>
              <a:rPr lang="en-US" b="1" dirty="0">
                <a:solidFill>
                  <a:srgbClr val="FF0000"/>
                </a:solidFill>
              </a:rPr>
              <a:t>sixth</a:t>
            </a:r>
            <a:r>
              <a:rPr lang="en-US" dirty="0"/>
              <a:t> most common cancer in the world. In general, it is a disease of </a:t>
            </a:r>
            <a:r>
              <a:rPr lang="en-US" b="1" dirty="0">
                <a:solidFill>
                  <a:srgbClr val="FF0000"/>
                </a:solidFill>
              </a:rPr>
              <a:t>mid to late </a:t>
            </a:r>
            <a:r>
              <a:rPr lang="en-US" b="1" dirty="0" err="1">
                <a:solidFill>
                  <a:srgbClr val="FF0000"/>
                </a:solidFill>
              </a:rPr>
              <a:t>adulthood</a:t>
            </a:r>
            <a:r>
              <a:rPr lang="en-US" dirty="0" err="1"/>
              <a:t>,with</a:t>
            </a:r>
            <a:r>
              <a:rPr lang="en-US" dirty="0"/>
              <a:t> a poor survival rate. Only 5–10% of those diagnosed will survive for 5 years</a:t>
            </a:r>
          </a:p>
          <a:p>
            <a:pPr algn="l" rtl="0"/>
            <a:r>
              <a:rPr lang="en-US" dirty="0"/>
              <a:t>Squamous carcinoma accounts for the majority of esophageal carcinomas worldwide.</a:t>
            </a:r>
          </a:p>
          <a:p>
            <a:pPr algn="l" rtl="0"/>
            <a:r>
              <a:rPr lang="en-US" dirty="0"/>
              <a:t>incidence is approximately 20 per 100,000 in the United States. While it is higher in certain parts of South Africa China, and Kazakhstan .</a:t>
            </a:r>
          </a:p>
          <a:p>
            <a:pPr algn="l" rtl="0"/>
            <a:endParaRPr lang="en-US" dirty="0"/>
          </a:p>
          <a:p>
            <a:pPr algn="l" rtl="0"/>
            <a:endParaRPr lang="ar-SA" dirty="0"/>
          </a:p>
        </p:txBody>
      </p:sp>
    </p:spTree>
    <p:extLst>
      <p:ext uri="{BB962C8B-B14F-4D97-AF65-F5344CB8AC3E}">
        <p14:creationId xmlns:p14="http://schemas.microsoft.com/office/powerpoint/2010/main" val="26136424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a:bodyPr>
          <a:lstStyle/>
          <a:p>
            <a:pPr algn="l" rtl="0"/>
            <a:r>
              <a:rPr lang="en-US" dirty="0"/>
              <a:t>Adenocarcinoma of the esophagus, once an unusual malignancy, is diagnosed with increasing frequency and now accounts for more than 50% of esophageal cancer in most Western countries</a:t>
            </a:r>
            <a:endParaRPr lang="ar-SA" dirty="0"/>
          </a:p>
        </p:txBody>
      </p:sp>
    </p:spTree>
    <p:extLst>
      <p:ext uri="{BB962C8B-B14F-4D97-AF65-F5344CB8AC3E}">
        <p14:creationId xmlns:p14="http://schemas.microsoft.com/office/powerpoint/2010/main" val="44747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lnSpcReduction="10000"/>
          </a:bodyPr>
          <a:lstStyle/>
          <a:p>
            <a:pPr marL="0" indent="0">
              <a:buNone/>
            </a:pPr>
            <a:r>
              <a:rPr lang="en-US" b="1" dirty="0"/>
              <a:t>Risk factors for squamous cell esophageal cancer include</a:t>
            </a:r>
          </a:p>
          <a:p>
            <a:pPr marL="0" indent="0">
              <a:buNone/>
            </a:pPr>
            <a:r>
              <a:rPr lang="en-US" dirty="0"/>
              <a:t> African American </a:t>
            </a:r>
            <a:r>
              <a:rPr lang="en-US" dirty="0" err="1"/>
              <a:t>race,alcohol</a:t>
            </a:r>
            <a:r>
              <a:rPr lang="en-US" dirty="0"/>
              <a:t> and cigarette use, </a:t>
            </a:r>
            <a:r>
              <a:rPr lang="en-US" dirty="0" err="1"/>
              <a:t>tylosis</a:t>
            </a:r>
            <a:r>
              <a:rPr lang="en-US" dirty="0"/>
              <a:t>(an autosomal dominant disorder characterized by hyperkeratosis of the palms and soles), achalasia, caustic esophageal injury, Plummer–Vinson syndrome, nutritional deficiencies, and ingestion of nitrosamines and fungal toxins. Geographic location also represents a risk factor, likely as a result of local</a:t>
            </a:r>
          </a:p>
          <a:p>
            <a:pPr marL="0" indent="0">
              <a:buNone/>
            </a:pPr>
            <a:r>
              <a:rPr lang="en-US" dirty="0"/>
              <a:t>dietary customs, with a high incidence noted in certain areas of China, Western Kenya, South Africa, Iran, France, and Japan</a:t>
            </a:r>
          </a:p>
          <a:p>
            <a:pPr marL="0" indent="0">
              <a:buNone/>
            </a:pPr>
            <a:r>
              <a:rPr lang="en-US" dirty="0"/>
              <a:t> </a:t>
            </a:r>
            <a:r>
              <a:rPr lang="en-US" b="1" dirty="0"/>
              <a:t>Risk factors for adenocarcinoma of the esophagus </a:t>
            </a:r>
            <a:r>
              <a:rPr lang="en-US" dirty="0"/>
              <a:t>include white race, GER, Barrett esophagus, obesity, and cigarette smoking.</a:t>
            </a:r>
          </a:p>
          <a:p>
            <a:pPr marL="0" indent="0">
              <a:buNone/>
            </a:pPr>
            <a:endParaRPr lang="ar-SA" dirty="0"/>
          </a:p>
        </p:txBody>
      </p:sp>
    </p:spTree>
    <p:extLst>
      <p:ext uri="{BB962C8B-B14F-4D97-AF65-F5344CB8AC3E}">
        <p14:creationId xmlns:p14="http://schemas.microsoft.com/office/powerpoint/2010/main" val="27318789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Pathology</a:t>
            </a:r>
            <a:endParaRPr lang="ar-SA" dirty="0"/>
          </a:p>
        </p:txBody>
      </p:sp>
      <p:sp>
        <p:nvSpPr>
          <p:cNvPr id="3" name="عنصر نائب للمحتوى 2"/>
          <p:cNvSpPr>
            <a:spLocks noGrp="1"/>
          </p:cNvSpPr>
          <p:nvPr>
            <p:ph idx="1"/>
          </p:nvPr>
        </p:nvSpPr>
        <p:spPr/>
        <p:txBody>
          <a:bodyPr>
            <a:normAutofit fontScale="92500" lnSpcReduction="10000"/>
          </a:bodyPr>
          <a:lstStyle/>
          <a:p>
            <a:pPr marL="0" indent="0">
              <a:buNone/>
            </a:pPr>
            <a:endParaRPr lang="en-US" dirty="0"/>
          </a:p>
          <a:p>
            <a:pPr algn="l" rtl="0"/>
            <a:r>
              <a:rPr lang="en-US" dirty="0"/>
              <a:t>1. Squamous cell carcinoma was previously the </a:t>
            </a:r>
            <a:r>
              <a:rPr lang="en-US" b="1" dirty="0">
                <a:solidFill>
                  <a:srgbClr val="FF0000"/>
                </a:solidFill>
              </a:rPr>
              <a:t>most common </a:t>
            </a:r>
            <a:r>
              <a:rPr lang="en-US" dirty="0"/>
              <a:t>type of esophageal carcinoma. It tends to </a:t>
            </a:r>
            <a:r>
              <a:rPr lang="en-US" b="1" dirty="0">
                <a:solidFill>
                  <a:srgbClr val="FF0000"/>
                </a:solidFill>
              </a:rPr>
              <a:t>be </a:t>
            </a:r>
            <a:r>
              <a:rPr lang="en-US" b="1" dirty="0" err="1">
                <a:solidFill>
                  <a:srgbClr val="FF0000"/>
                </a:solidFill>
              </a:rPr>
              <a:t>multicentric</a:t>
            </a:r>
            <a:r>
              <a:rPr lang="en-US" b="1" dirty="0">
                <a:solidFill>
                  <a:srgbClr val="FF0000"/>
                </a:solidFill>
              </a:rPr>
              <a:t> </a:t>
            </a:r>
            <a:r>
              <a:rPr lang="en-US" dirty="0"/>
              <a:t>and most frequently involves the </a:t>
            </a:r>
            <a:r>
              <a:rPr lang="en-US" b="1" dirty="0">
                <a:solidFill>
                  <a:srgbClr val="FF0000"/>
                </a:solidFill>
              </a:rPr>
              <a:t>middle third of the esophagus</a:t>
            </a:r>
            <a:r>
              <a:rPr lang="en-US" dirty="0"/>
              <a:t>.</a:t>
            </a:r>
          </a:p>
          <a:p>
            <a:pPr algn="l" rtl="0"/>
            <a:r>
              <a:rPr lang="en-US" dirty="0"/>
              <a:t>2. Adenocarcinoma </a:t>
            </a:r>
            <a:r>
              <a:rPr lang="en-US" b="1" dirty="0">
                <a:solidFill>
                  <a:srgbClr val="FF0000"/>
                </a:solidFill>
              </a:rPr>
              <a:t>now constitutes the majority of malignant </a:t>
            </a:r>
            <a:r>
              <a:rPr lang="en-US" dirty="0"/>
              <a:t>esophageal tumors and is the carcinoma with the greatest rate of increase in the United States. It is </a:t>
            </a:r>
            <a:r>
              <a:rPr lang="en-US" b="1" dirty="0">
                <a:solidFill>
                  <a:srgbClr val="FF0000"/>
                </a:solidFill>
              </a:rPr>
              <a:t>less likely to be </a:t>
            </a:r>
            <a:r>
              <a:rPr lang="en-US" b="1" dirty="0" err="1">
                <a:solidFill>
                  <a:srgbClr val="FF0000"/>
                </a:solidFill>
              </a:rPr>
              <a:t>multicentric</a:t>
            </a:r>
            <a:r>
              <a:rPr lang="en-US" dirty="0"/>
              <a:t>, but it typically </a:t>
            </a:r>
            <a:r>
              <a:rPr lang="en-US" b="1" dirty="0">
                <a:solidFill>
                  <a:srgbClr val="FF0000"/>
                </a:solidFill>
              </a:rPr>
              <a:t>exhibits extensive proximal and </a:t>
            </a:r>
            <a:r>
              <a:rPr lang="en-US" b="1" dirty="0" err="1">
                <a:solidFill>
                  <a:srgbClr val="FF0000"/>
                </a:solidFill>
              </a:rPr>
              <a:t>dista</a:t>
            </a:r>
            <a:r>
              <a:rPr lang="en-US" b="1" dirty="0">
                <a:solidFill>
                  <a:srgbClr val="FF0000"/>
                </a:solidFill>
              </a:rPr>
              <a:t> </a:t>
            </a:r>
            <a:r>
              <a:rPr lang="en-US" b="1" dirty="0" err="1">
                <a:solidFill>
                  <a:srgbClr val="FF0000"/>
                </a:solidFill>
              </a:rPr>
              <a:t>submucosal</a:t>
            </a:r>
            <a:r>
              <a:rPr lang="en-US" b="1" dirty="0">
                <a:solidFill>
                  <a:srgbClr val="FF0000"/>
                </a:solidFill>
              </a:rPr>
              <a:t> invasion</a:t>
            </a:r>
            <a:r>
              <a:rPr lang="en-US" dirty="0"/>
              <a:t>. Adenocarcinoma most commonly involves the </a:t>
            </a:r>
            <a:r>
              <a:rPr lang="en-US" b="1" dirty="0">
                <a:solidFill>
                  <a:srgbClr val="FF0000"/>
                </a:solidFill>
              </a:rPr>
              <a:t>distal esophagus</a:t>
            </a:r>
            <a:r>
              <a:rPr lang="en-US" dirty="0"/>
              <a:t>.</a:t>
            </a:r>
          </a:p>
          <a:p>
            <a:pPr algn="l" rtl="0"/>
            <a:r>
              <a:rPr lang="en-US" dirty="0"/>
              <a:t>3. Less common malignant esophageal tumors include </a:t>
            </a:r>
            <a:r>
              <a:rPr lang="en-US" b="1" dirty="0">
                <a:solidFill>
                  <a:srgbClr val="FF0000"/>
                </a:solidFill>
              </a:rPr>
              <a:t>small-cell carcinoma</a:t>
            </a:r>
            <a:r>
              <a:rPr lang="en-US" dirty="0"/>
              <a:t>, </a:t>
            </a:r>
            <a:r>
              <a:rPr lang="en-US" b="1" dirty="0">
                <a:solidFill>
                  <a:srgbClr val="FF0000"/>
                </a:solidFill>
              </a:rPr>
              <a:t>melanoma</a:t>
            </a:r>
            <a:r>
              <a:rPr lang="en-US" dirty="0"/>
              <a:t>, </a:t>
            </a:r>
            <a:r>
              <a:rPr lang="en-US" b="1" dirty="0" err="1">
                <a:solidFill>
                  <a:srgbClr val="FF0000"/>
                </a:solidFill>
              </a:rPr>
              <a:t>leiomyosarcoma</a:t>
            </a:r>
            <a:r>
              <a:rPr lang="en-US" dirty="0"/>
              <a:t>, </a:t>
            </a:r>
            <a:r>
              <a:rPr lang="en-US" b="1" dirty="0">
                <a:solidFill>
                  <a:srgbClr val="FF0000"/>
                </a:solidFill>
              </a:rPr>
              <a:t>lymphoma</a:t>
            </a:r>
            <a:r>
              <a:rPr lang="en-US" dirty="0"/>
              <a:t>, and esophageal involvement </a:t>
            </a:r>
            <a:r>
              <a:rPr lang="en-US" b="1" dirty="0">
                <a:solidFill>
                  <a:srgbClr val="FF0000"/>
                </a:solidFill>
              </a:rPr>
              <a:t>by metastatic cancer</a:t>
            </a:r>
            <a:r>
              <a:rPr lang="en-US" dirty="0"/>
              <a:t>.</a:t>
            </a:r>
            <a:endParaRPr lang="ar-SA" dirty="0"/>
          </a:p>
        </p:txBody>
      </p:sp>
    </p:spTree>
    <p:extLst>
      <p:ext uri="{BB962C8B-B14F-4D97-AF65-F5344CB8AC3E}">
        <p14:creationId xmlns:p14="http://schemas.microsoft.com/office/powerpoint/2010/main" val="14366198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Clinical Manifestations</a:t>
            </a:r>
            <a:endParaRPr lang="ar-SA" dirty="0"/>
          </a:p>
        </p:txBody>
      </p:sp>
      <p:sp>
        <p:nvSpPr>
          <p:cNvPr id="3" name="عنصر نائب للمحتوى 2"/>
          <p:cNvSpPr>
            <a:spLocks noGrp="1"/>
          </p:cNvSpPr>
          <p:nvPr>
            <p:ph idx="1"/>
          </p:nvPr>
        </p:nvSpPr>
        <p:spPr/>
        <p:txBody>
          <a:bodyPr>
            <a:normAutofit fontScale="92500" lnSpcReduction="20000"/>
          </a:bodyPr>
          <a:lstStyle/>
          <a:p>
            <a:pPr algn="l" rtl="0"/>
            <a:r>
              <a:rPr lang="en-US" b="1" dirty="0">
                <a:solidFill>
                  <a:srgbClr val="FF0000"/>
                </a:solidFill>
              </a:rPr>
              <a:t>Progressive dysphagia </a:t>
            </a:r>
            <a:r>
              <a:rPr lang="en-US" b="1" dirty="0"/>
              <a:t>is most common</a:t>
            </a:r>
          </a:p>
          <a:p>
            <a:pPr algn="l" rtl="0"/>
            <a:r>
              <a:rPr lang="en-US" b="1" dirty="0"/>
              <a:t>Initially with meat, then soft foods and liquids</a:t>
            </a:r>
          </a:p>
          <a:p>
            <a:pPr algn="l" rtl="0"/>
            <a:r>
              <a:rPr lang="en-US" b="1" dirty="0"/>
              <a:t>- Pain develops late</a:t>
            </a:r>
          </a:p>
          <a:p>
            <a:pPr algn="l" rtl="0"/>
            <a:r>
              <a:rPr lang="en-US" b="1" dirty="0" err="1">
                <a:solidFill>
                  <a:srgbClr val="FF0000"/>
                </a:solidFill>
              </a:rPr>
              <a:t>Substernal</a:t>
            </a:r>
            <a:r>
              <a:rPr lang="en-US" b="1" dirty="0">
                <a:solidFill>
                  <a:srgbClr val="FF0000"/>
                </a:solidFill>
              </a:rPr>
              <a:t>, </a:t>
            </a:r>
            <a:r>
              <a:rPr lang="en-US" b="1" dirty="0" err="1">
                <a:solidFill>
                  <a:srgbClr val="FF0000"/>
                </a:solidFill>
              </a:rPr>
              <a:t>epigastric</a:t>
            </a:r>
            <a:r>
              <a:rPr lang="en-US" b="1" dirty="0">
                <a:solidFill>
                  <a:srgbClr val="FF0000"/>
                </a:solidFill>
              </a:rPr>
              <a:t>, or back area Increases with swallowing</a:t>
            </a:r>
          </a:p>
          <a:p>
            <a:pPr algn="l" rtl="0"/>
            <a:r>
              <a:rPr lang="en-US" b="1" dirty="0">
                <a:solidFill>
                  <a:srgbClr val="FF0000"/>
                </a:solidFill>
              </a:rPr>
              <a:t>asymptomatic</a:t>
            </a:r>
            <a:r>
              <a:rPr lang="en-US" dirty="0"/>
              <a:t> </a:t>
            </a:r>
          </a:p>
          <a:p>
            <a:pPr algn="l" rtl="0"/>
            <a:r>
              <a:rPr lang="en-US" b="1" dirty="0">
                <a:solidFill>
                  <a:srgbClr val="FF0000"/>
                </a:solidFill>
              </a:rPr>
              <a:t>nonspecific upper GI symptoms </a:t>
            </a:r>
          </a:p>
          <a:p>
            <a:pPr algn="l" rtl="0"/>
            <a:r>
              <a:rPr lang="en-US" b="1" dirty="0">
                <a:solidFill>
                  <a:srgbClr val="FF0000"/>
                </a:solidFill>
              </a:rPr>
              <a:t>stridor, </a:t>
            </a:r>
            <a:r>
              <a:rPr lang="en-US" b="1" dirty="0" err="1">
                <a:solidFill>
                  <a:srgbClr val="FF0000"/>
                </a:solidFill>
              </a:rPr>
              <a:t>tracheoesophageal</a:t>
            </a:r>
            <a:r>
              <a:rPr lang="en-US" b="1" dirty="0">
                <a:solidFill>
                  <a:srgbClr val="FF0000"/>
                </a:solidFill>
              </a:rPr>
              <a:t> fistula </a:t>
            </a:r>
            <a:r>
              <a:rPr lang="en-US" dirty="0"/>
              <a:t>and </a:t>
            </a:r>
            <a:r>
              <a:rPr lang="en-US" b="1" dirty="0">
                <a:solidFill>
                  <a:srgbClr val="FF0000"/>
                </a:solidFill>
              </a:rPr>
              <a:t>coughing</a:t>
            </a:r>
            <a:r>
              <a:rPr lang="en-US" dirty="0"/>
              <a:t>, </a:t>
            </a:r>
            <a:r>
              <a:rPr lang="en-US" b="1" dirty="0">
                <a:solidFill>
                  <a:srgbClr val="FF0000"/>
                </a:solidFill>
              </a:rPr>
              <a:t>choking</a:t>
            </a:r>
            <a:r>
              <a:rPr lang="en-US" dirty="0"/>
              <a:t>, and </a:t>
            </a:r>
            <a:r>
              <a:rPr lang="en-US" b="1" dirty="0">
                <a:solidFill>
                  <a:srgbClr val="FF0000"/>
                </a:solidFill>
              </a:rPr>
              <a:t>aspiration pneumonia</a:t>
            </a:r>
            <a:r>
              <a:rPr lang="en-US" dirty="0"/>
              <a:t> :Extension of the primary tumor into the</a:t>
            </a:r>
          </a:p>
          <a:p>
            <a:pPr algn="l" rtl="0"/>
            <a:r>
              <a:rPr lang="en-US" dirty="0"/>
              <a:t>tracheobronchial tree </a:t>
            </a:r>
          </a:p>
          <a:p>
            <a:pPr algn="l" rtl="0"/>
            <a:r>
              <a:rPr lang="en-US" b="1" dirty="0">
                <a:solidFill>
                  <a:srgbClr val="FF0000"/>
                </a:solidFill>
              </a:rPr>
              <a:t>severe bleeding :  </a:t>
            </a:r>
            <a:r>
              <a:rPr lang="en-US" dirty="0"/>
              <a:t>from the primary tumor or from erosion into the aorta or pulmonary vessels occurs</a:t>
            </a:r>
            <a:endParaRPr lang="ar-SA" dirty="0"/>
          </a:p>
        </p:txBody>
      </p:sp>
    </p:spTree>
    <p:extLst>
      <p:ext uri="{BB962C8B-B14F-4D97-AF65-F5344CB8AC3E}">
        <p14:creationId xmlns:p14="http://schemas.microsoft.com/office/powerpoint/2010/main" val="3069450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EA6FFF-F66B-422C-8938-632A1D5956A0}"/>
              </a:ext>
            </a:extLst>
          </p:cNvPr>
          <p:cNvSpPr>
            <a:spLocks noGrp="1"/>
          </p:cNvSpPr>
          <p:nvPr>
            <p:ph type="title"/>
          </p:nvPr>
        </p:nvSpPr>
        <p:spPr>
          <a:xfrm>
            <a:off x="558018" y="244621"/>
            <a:ext cx="10795782" cy="872832"/>
          </a:xfrm>
        </p:spPr>
        <p:txBody>
          <a:bodyPr>
            <a:normAutofit fontScale="90000"/>
          </a:bodyPr>
          <a:lstStyle/>
          <a:p>
            <a:r>
              <a:rPr lang="en-US" dirty="0"/>
              <a:t>The first step in evaluation is to differentiate oropharyngeal and esophageal dysphagia </a:t>
            </a:r>
          </a:p>
        </p:txBody>
      </p:sp>
      <p:pic>
        <p:nvPicPr>
          <p:cNvPr id="6" name="Picture 2">
            <a:extLst>
              <a:ext uri="{FF2B5EF4-FFF2-40B4-BE49-F238E27FC236}">
                <a16:creationId xmlns:a16="http://schemas.microsoft.com/office/drawing/2014/main" id="{55829A70-5841-4850-BC74-78413725344F}"/>
              </a:ext>
            </a:extLst>
          </p:cNvPr>
          <p:cNvPicPr>
            <a:picLocks noChangeAspect="1"/>
          </p:cNvPicPr>
          <p:nvPr/>
        </p:nvPicPr>
        <p:blipFill>
          <a:blip r:embed="rId2"/>
          <a:stretch>
            <a:fillRect/>
          </a:stretch>
        </p:blipFill>
        <p:spPr>
          <a:xfrm>
            <a:off x="106680" y="1299698"/>
            <a:ext cx="9965788" cy="5849742"/>
          </a:xfrm>
          <a:prstGeom prst="rect">
            <a:avLst/>
          </a:prstGeom>
        </p:spPr>
      </p:pic>
    </p:spTree>
    <p:extLst>
      <p:ext uri="{BB962C8B-B14F-4D97-AF65-F5344CB8AC3E}">
        <p14:creationId xmlns:p14="http://schemas.microsoft.com/office/powerpoint/2010/main" val="26742802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a:bodyPr>
          <a:lstStyle/>
          <a:p>
            <a:pPr algn="l" rtl="0"/>
            <a:r>
              <a:rPr lang="en-US" dirty="0"/>
              <a:t>Vocal cord may be invaded, causing </a:t>
            </a:r>
            <a:r>
              <a:rPr lang="en-US" b="1" dirty="0">
                <a:solidFill>
                  <a:srgbClr val="FF0000"/>
                </a:solidFill>
              </a:rPr>
              <a:t>paralysis</a:t>
            </a:r>
            <a:r>
              <a:rPr lang="en-US" dirty="0"/>
              <a:t>, but most commonly, paralysis is caused by invasion of the </a:t>
            </a:r>
            <a:r>
              <a:rPr lang="en-US" b="1" dirty="0">
                <a:solidFill>
                  <a:srgbClr val="FF0000"/>
                </a:solidFill>
              </a:rPr>
              <a:t>left recurrent laryngeal nerve </a:t>
            </a:r>
            <a:r>
              <a:rPr lang="en-US" dirty="0"/>
              <a:t>by the primary tumor or LN metastasis.</a:t>
            </a:r>
          </a:p>
          <a:p>
            <a:pPr algn="l" rtl="0"/>
            <a:r>
              <a:rPr lang="en-US" dirty="0"/>
              <a:t> Systemic organ metastases are usually manifested by </a:t>
            </a:r>
            <a:r>
              <a:rPr lang="en-US" b="1" dirty="0">
                <a:solidFill>
                  <a:srgbClr val="FF0000"/>
                </a:solidFill>
              </a:rPr>
              <a:t>jaundice or bone pain</a:t>
            </a:r>
            <a:r>
              <a:rPr lang="en-US" dirty="0"/>
              <a:t>..</a:t>
            </a:r>
            <a:endParaRPr lang="ar-SA" dirty="0"/>
          </a:p>
        </p:txBody>
      </p:sp>
    </p:spTree>
    <p:extLst>
      <p:ext uri="{BB962C8B-B14F-4D97-AF65-F5344CB8AC3E}">
        <p14:creationId xmlns:p14="http://schemas.microsoft.com/office/powerpoint/2010/main" val="36563938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a:bodyPr>
          <a:lstStyle/>
          <a:p>
            <a:pPr algn="l" rtl="0"/>
            <a:r>
              <a:rPr lang="en-US" dirty="0"/>
              <a:t>Dysphagia usually presents late only when more than 60% of the esophageal circumference is infiltrated with cancer. With tumors of the </a:t>
            </a:r>
            <a:r>
              <a:rPr lang="en-US" dirty="0" err="1"/>
              <a:t>cardia</a:t>
            </a:r>
            <a:r>
              <a:rPr lang="en-US" dirty="0"/>
              <a:t>, anorexia and weight loss usually precede the onset of dysphagia.</a:t>
            </a:r>
          </a:p>
          <a:p>
            <a:pPr algn="l" rtl="0"/>
            <a:r>
              <a:rPr lang="en-US" dirty="0"/>
              <a:t>. </a:t>
            </a:r>
            <a:endParaRPr lang="ar-SA" dirty="0"/>
          </a:p>
        </p:txBody>
      </p:sp>
    </p:spTree>
    <p:extLst>
      <p:ext uri="{BB962C8B-B14F-4D97-AF65-F5344CB8AC3E}">
        <p14:creationId xmlns:p14="http://schemas.microsoft.com/office/powerpoint/2010/main" val="26285287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Diagnosis </a:t>
            </a:r>
            <a:endParaRPr lang="ar-SA" dirty="0"/>
          </a:p>
        </p:txBody>
      </p:sp>
      <p:sp>
        <p:nvSpPr>
          <p:cNvPr id="3" name="عنصر نائب للمحتوى 2"/>
          <p:cNvSpPr>
            <a:spLocks noGrp="1"/>
          </p:cNvSpPr>
          <p:nvPr>
            <p:ph idx="1"/>
          </p:nvPr>
        </p:nvSpPr>
        <p:spPr/>
        <p:txBody>
          <a:bodyPr>
            <a:normAutofit/>
          </a:bodyPr>
          <a:lstStyle/>
          <a:p>
            <a:pPr algn="l" rtl="0"/>
            <a:r>
              <a:rPr lang="en-US" dirty="0"/>
              <a:t>starts with the history and physical.</a:t>
            </a:r>
          </a:p>
          <a:p>
            <a:pPr algn="l" rtl="0"/>
            <a:r>
              <a:rPr lang="en-US" dirty="0"/>
              <a:t> LN disease remote from the tumor, particularly in the cervical region, may be palpable on neck examination and generally indicates cancer dissemination. This is often referred to as M1a disease, indicating that these patients should not be treated with therapy directed toward locally advanced cancer. Other metastatic LNs are rarely palpable but are equally ominous, especially the umbilical LN in GEJ cancer.</a:t>
            </a:r>
            <a:endParaRPr lang="ar-SA" dirty="0"/>
          </a:p>
        </p:txBody>
      </p:sp>
    </p:spTree>
    <p:extLst>
      <p:ext uri="{BB962C8B-B14F-4D97-AF65-F5344CB8AC3E}">
        <p14:creationId xmlns:p14="http://schemas.microsoft.com/office/powerpoint/2010/main" val="32092552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dirty="0"/>
          </a:p>
        </p:txBody>
      </p:sp>
      <p:sp>
        <p:nvSpPr>
          <p:cNvPr id="3" name="عنصر نائب للمحتوى 2"/>
          <p:cNvSpPr>
            <a:spLocks noGrp="1"/>
          </p:cNvSpPr>
          <p:nvPr>
            <p:ph idx="1"/>
          </p:nvPr>
        </p:nvSpPr>
        <p:spPr/>
        <p:txBody>
          <a:bodyPr/>
          <a:lstStyle/>
          <a:p>
            <a:pPr algn="l" rtl="0"/>
            <a:r>
              <a:rPr lang="en-US" dirty="0"/>
              <a:t>DIAGNOSTIC TESTING  — </a:t>
            </a:r>
          </a:p>
          <a:p>
            <a:pPr algn="l" rtl="0"/>
            <a:r>
              <a:rPr lang="en-US" dirty="0"/>
              <a:t> Barium studies may suggest the presence of esophageal cancer, but the diagnosis is established with endoscopic biopsy .</a:t>
            </a:r>
          </a:p>
          <a:p>
            <a:pPr algn="l" rtl="0"/>
            <a:r>
              <a:rPr lang="en-US" dirty="0"/>
              <a:t> Early esophageal cancers appear </a:t>
            </a:r>
            <a:r>
              <a:rPr lang="en-US" dirty="0" err="1"/>
              <a:t>endoscopically</a:t>
            </a:r>
            <a:r>
              <a:rPr lang="en-US" dirty="0"/>
              <a:t> as superficial plaques, nodules, or ulcerations . Advanced lesions appear as strictures , ulcerated masses , circumferential masses , or large ulcerations</a:t>
            </a:r>
            <a:br>
              <a:rPr lang="en-US" dirty="0"/>
            </a:br>
            <a:endParaRPr lang="en-US" dirty="0"/>
          </a:p>
          <a:p>
            <a:pPr algn="l" rtl="0"/>
            <a:endParaRPr lang="ar-SA" dirty="0"/>
          </a:p>
        </p:txBody>
      </p:sp>
    </p:spTree>
    <p:extLst>
      <p:ext uri="{BB962C8B-B14F-4D97-AF65-F5344CB8AC3E}">
        <p14:creationId xmlns:p14="http://schemas.microsoft.com/office/powerpoint/2010/main" val="24573312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63552" y="764705"/>
            <a:ext cx="3603048" cy="333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692697"/>
            <a:ext cx="3791273" cy="314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3553" y="4077073"/>
            <a:ext cx="2880320" cy="252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12026" y="4077073"/>
            <a:ext cx="3194447" cy="2780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70757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Staging of Esophageal Cancer</a:t>
            </a:r>
            <a:endParaRPr lang="ar-SA" dirty="0"/>
          </a:p>
        </p:txBody>
      </p:sp>
      <p:sp>
        <p:nvSpPr>
          <p:cNvPr id="3" name="عنصر نائب للمحتوى 2"/>
          <p:cNvSpPr>
            <a:spLocks noGrp="1"/>
          </p:cNvSpPr>
          <p:nvPr>
            <p:ph idx="1"/>
          </p:nvPr>
        </p:nvSpPr>
        <p:spPr/>
        <p:txBody>
          <a:bodyPr>
            <a:normAutofit/>
          </a:bodyPr>
          <a:lstStyle/>
          <a:p>
            <a:pPr algn="l" rtl="0"/>
            <a:r>
              <a:rPr lang="en-US" b="1" dirty="0">
                <a:solidFill>
                  <a:srgbClr val="FF0000"/>
                </a:solidFill>
              </a:rPr>
              <a:t>Computed tomographic (CT) </a:t>
            </a:r>
            <a:r>
              <a:rPr lang="en-US" dirty="0"/>
              <a:t>scanning of the chest, abdomen, and pelvis provides information on local invasion of the primary cancer, LN involvement, or disseminated disease. The most common sites of esophageal cancer metastases </a:t>
            </a:r>
            <a:r>
              <a:rPr lang="en-US" dirty="0">
                <a:solidFill>
                  <a:srgbClr val="FF0000"/>
                </a:solidFill>
              </a:rPr>
              <a:t>are lung, liver, and peritoneal surfaces, including the </a:t>
            </a:r>
            <a:r>
              <a:rPr lang="en-US" dirty="0" err="1">
                <a:solidFill>
                  <a:srgbClr val="FF0000"/>
                </a:solidFill>
              </a:rPr>
              <a:t>omentum</a:t>
            </a:r>
            <a:r>
              <a:rPr lang="en-US" dirty="0">
                <a:solidFill>
                  <a:srgbClr val="FF0000"/>
                </a:solidFill>
              </a:rPr>
              <a:t> and small bowel mesentery. </a:t>
            </a:r>
            <a:r>
              <a:rPr lang="en-US" dirty="0"/>
              <a:t>If masses are identified that are </a:t>
            </a:r>
            <a:r>
              <a:rPr lang="en-US" u="sng" dirty="0"/>
              <a:t>not characteristic </a:t>
            </a:r>
            <a:r>
              <a:rPr lang="en-US" dirty="0"/>
              <a:t>for cancer or are in a location that precludes resection with the cancer specimen, </a:t>
            </a:r>
            <a:r>
              <a:rPr lang="en-US" b="1" dirty="0">
                <a:solidFill>
                  <a:srgbClr val="FF0000"/>
                </a:solidFill>
              </a:rPr>
              <a:t>positron emission tomography (PET) </a:t>
            </a:r>
            <a:r>
              <a:rPr lang="en-US" dirty="0"/>
              <a:t>scanning may be able to tell whether the masses are metabolically active (likely to be cancer) or not. A PET active focus corresponding to a mass on CT scan outside of the field of esophageal resection should be biopsied before resection is performed</a:t>
            </a:r>
            <a:endParaRPr lang="ar-SA" dirty="0"/>
          </a:p>
        </p:txBody>
      </p:sp>
    </p:spTree>
    <p:extLst>
      <p:ext uri="{BB962C8B-B14F-4D97-AF65-F5344CB8AC3E}">
        <p14:creationId xmlns:p14="http://schemas.microsoft.com/office/powerpoint/2010/main" val="3463958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fontScale="92500" lnSpcReduction="10000"/>
          </a:bodyPr>
          <a:lstStyle/>
          <a:p>
            <a:pPr marL="0" indent="0">
              <a:buNone/>
            </a:pPr>
            <a:endParaRPr lang="en-US" dirty="0"/>
          </a:p>
          <a:p>
            <a:pPr algn="l" rtl="0"/>
            <a:r>
              <a:rPr lang="en-US" dirty="0"/>
              <a:t>The introduction of </a:t>
            </a:r>
            <a:r>
              <a:rPr lang="en-US" b="1" dirty="0">
                <a:solidFill>
                  <a:srgbClr val="FF0000"/>
                </a:solidFill>
              </a:rPr>
              <a:t>endoscopic ultrasound (EUS</a:t>
            </a:r>
            <a:r>
              <a:rPr lang="en-US" dirty="0">
                <a:solidFill>
                  <a:srgbClr val="FF0000"/>
                </a:solidFill>
              </a:rPr>
              <a:t>)</a:t>
            </a:r>
            <a:r>
              <a:rPr lang="en-US" dirty="0"/>
              <a:t> has made it possible to identify patients who are potentially curable before surgical therapy. </a:t>
            </a:r>
          </a:p>
          <a:p>
            <a:pPr algn="l" rtl="0"/>
            <a:r>
              <a:rPr lang="en-US" dirty="0"/>
              <a:t>Using an endoscope, the depth of the wall penetration by the tumor and the presence of LN metastases can be determined with 80% accuracy. A curative resection should be encouraged if EUS indicates that the tumor has not invaded adjacent organs (T4b), and/or fewer than six enlarged LNs are imaged.</a:t>
            </a:r>
          </a:p>
          <a:p>
            <a:pPr algn="l" rtl="0"/>
            <a:r>
              <a:rPr lang="en-US" dirty="0"/>
              <a:t> </a:t>
            </a:r>
            <a:r>
              <a:rPr lang="en-US" b="1" dirty="0" err="1">
                <a:solidFill>
                  <a:srgbClr val="FF0000"/>
                </a:solidFill>
              </a:rPr>
              <a:t>Thoracoscopic</a:t>
            </a:r>
            <a:r>
              <a:rPr lang="en-US" b="1" dirty="0">
                <a:solidFill>
                  <a:srgbClr val="FF0000"/>
                </a:solidFill>
              </a:rPr>
              <a:t> and laparoscopic </a:t>
            </a:r>
            <a:r>
              <a:rPr lang="en-US" dirty="0"/>
              <a:t>staging of esophageal cancer may add benefit when the nature of enlarged LNs remote from the cancer cannot be determined, or when advanced imaging systems (PET and high-resolution spiral CT) are not available.</a:t>
            </a:r>
            <a:endParaRPr lang="ar-SA" dirty="0"/>
          </a:p>
        </p:txBody>
      </p:sp>
    </p:spTree>
    <p:extLst>
      <p:ext uri="{BB962C8B-B14F-4D97-AF65-F5344CB8AC3E}">
        <p14:creationId xmlns:p14="http://schemas.microsoft.com/office/powerpoint/2010/main" val="25907079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91545" y="511423"/>
            <a:ext cx="3181491" cy="491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1631505" y="5733258"/>
            <a:ext cx="4494991" cy="923330"/>
          </a:xfrm>
          <a:prstGeom prst="rect">
            <a:avLst/>
          </a:prstGeom>
        </p:spPr>
        <p:txBody>
          <a:bodyPr wrap="square">
            <a:spAutoFit/>
          </a:bodyPr>
          <a:lstStyle/>
          <a:p>
            <a:pPr defTabSz="914377"/>
            <a:r>
              <a:rPr lang="en-US" dirty="0">
                <a:solidFill>
                  <a:prstClr val="black"/>
                </a:solidFill>
                <a:latin typeface="Constantia"/>
              </a:rPr>
              <a:t>Classic appearance of a large </a:t>
            </a:r>
            <a:r>
              <a:rPr lang="en-US" dirty="0" err="1">
                <a:solidFill>
                  <a:prstClr val="black"/>
                </a:solidFill>
                <a:latin typeface="Constantia"/>
              </a:rPr>
              <a:t>oesophageal</a:t>
            </a:r>
            <a:r>
              <a:rPr lang="en-US" dirty="0">
                <a:solidFill>
                  <a:prstClr val="black"/>
                </a:solidFill>
                <a:latin typeface="Constantia"/>
              </a:rPr>
              <a:t> gastrointestinal stromal </a:t>
            </a:r>
            <a:r>
              <a:rPr lang="en-US" dirty="0" err="1">
                <a:solidFill>
                  <a:prstClr val="black"/>
                </a:solidFill>
                <a:latin typeface="Constantia"/>
              </a:rPr>
              <a:t>tumour</a:t>
            </a:r>
            <a:r>
              <a:rPr lang="en-US" dirty="0">
                <a:solidFill>
                  <a:prstClr val="black"/>
                </a:solidFill>
                <a:latin typeface="Constantia"/>
              </a:rPr>
              <a:t> on barium swallow</a:t>
            </a:r>
            <a:endParaRPr lang="ar-SA" dirty="0">
              <a:solidFill>
                <a:prstClr val="black"/>
              </a:solidFill>
              <a:latin typeface="Constantia"/>
            </a:endParaRPr>
          </a:p>
        </p:txBody>
      </p:sp>
      <p:sp>
        <p:nvSpPr>
          <p:cNvPr id="5" name="مستطيل 4"/>
          <p:cNvSpPr/>
          <p:nvPr/>
        </p:nvSpPr>
        <p:spPr>
          <a:xfrm>
            <a:off x="6126495" y="5743332"/>
            <a:ext cx="4572000" cy="646331"/>
          </a:xfrm>
          <a:prstGeom prst="rect">
            <a:avLst/>
          </a:prstGeom>
        </p:spPr>
        <p:txBody>
          <a:bodyPr>
            <a:spAutoFit/>
          </a:bodyPr>
          <a:lstStyle/>
          <a:p>
            <a:pPr defTabSz="914377"/>
            <a:r>
              <a:rPr lang="en-US" dirty="0">
                <a:solidFill>
                  <a:prstClr val="black"/>
                </a:solidFill>
                <a:latin typeface="Constantia"/>
              </a:rPr>
              <a:t>The classic appearances of a </a:t>
            </a:r>
            <a:r>
              <a:rPr lang="en-US" dirty="0" err="1">
                <a:solidFill>
                  <a:prstClr val="black"/>
                </a:solidFill>
                <a:latin typeface="Constantia"/>
              </a:rPr>
              <a:t>midoesophageal</a:t>
            </a:r>
            <a:r>
              <a:rPr lang="en-US" dirty="0">
                <a:solidFill>
                  <a:prstClr val="black"/>
                </a:solidFill>
                <a:latin typeface="Constantia"/>
              </a:rPr>
              <a:t> proliferative squamous cell carcinoma</a:t>
            </a:r>
            <a:endParaRPr lang="ar-SA" dirty="0">
              <a:solidFill>
                <a:prstClr val="black"/>
              </a:solidFill>
              <a:latin typeface="Constantia"/>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040" y="548680"/>
            <a:ext cx="3096344"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39682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a:xfrm>
            <a:off x="1981200" y="5229200"/>
            <a:ext cx="8229600" cy="1095400"/>
          </a:xfrm>
        </p:spPr>
        <p:txBody>
          <a:bodyPr/>
          <a:lstStyle/>
          <a:p>
            <a:r>
              <a:rPr lang="en-US" dirty="0"/>
              <a:t>Adenocarcinoma of the lower </a:t>
            </a:r>
            <a:r>
              <a:rPr lang="en-US" dirty="0" err="1"/>
              <a:t>oesophagus</a:t>
            </a:r>
            <a:r>
              <a:rPr lang="en-US" dirty="0"/>
              <a:t>, spreading</a:t>
            </a:r>
          </a:p>
          <a:p>
            <a:r>
              <a:rPr lang="en-US" dirty="0"/>
              <a:t>upwards from the </a:t>
            </a:r>
            <a:r>
              <a:rPr lang="en-US" dirty="0" err="1"/>
              <a:t>cardia</a:t>
            </a:r>
            <a:r>
              <a:rPr lang="en-US" dirty="0"/>
              <a:t>.</a:t>
            </a:r>
          </a:p>
          <a:p>
            <a:endParaRPr lang="ar-SA"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9657" y="116632"/>
            <a:ext cx="2736304"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67642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a:bodyPr>
          <a:lstStyle/>
          <a:p>
            <a:pPr algn="l" rtl="0"/>
            <a:r>
              <a:rPr lang="en-US" dirty="0"/>
              <a:t>Occasionally, diagnostic laparoscopy and </a:t>
            </a:r>
            <a:r>
              <a:rPr lang="en-US" dirty="0" err="1"/>
              <a:t>jejunostomy</a:t>
            </a:r>
            <a:r>
              <a:rPr lang="en-US" dirty="0"/>
              <a:t> tube placement may precede induction </a:t>
            </a:r>
            <a:r>
              <a:rPr lang="en-US" dirty="0" err="1"/>
              <a:t>chemoradiation</a:t>
            </a:r>
            <a:r>
              <a:rPr lang="en-US" dirty="0"/>
              <a:t> in the patient with severe dysphagia and weight loss from a locally advanced cancer.</a:t>
            </a:r>
            <a:endParaRPr lang="ar-SA" dirty="0"/>
          </a:p>
        </p:txBody>
      </p:sp>
    </p:spTree>
    <p:extLst>
      <p:ext uri="{BB962C8B-B14F-4D97-AF65-F5344CB8AC3E}">
        <p14:creationId xmlns:p14="http://schemas.microsoft.com/office/powerpoint/2010/main" val="2889612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1" name="Rectangle 3"/>
          <p:cNvSpPr>
            <a:spLocks noGrp="1" noChangeArrowheads="1"/>
          </p:cNvSpPr>
          <p:nvPr>
            <p:ph idx="1"/>
          </p:nvPr>
        </p:nvSpPr>
        <p:spPr>
          <a:xfrm>
            <a:off x="665290" y="1456489"/>
            <a:ext cx="9142281" cy="4576176"/>
          </a:xfrm>
        </p:spPr>
        <p:txBody>
          <a:bodyPr>
            <a:normAutofit/>
          </a:bodyPr>
          <a:lstStyle/>
          <a:p>
            <a:r>
              <a:rPr lang="en-GB" sz="3733" b="1" dirty="0">
                <a:latin typeface="Arial Black" panose="020B0A04020102020204" pitchFamily="34" charset="0"/>
              </a:rPr>
              <a:t>Oropharyngeal vs oesophageal</a:t>
            </a:r>
          </a:p>
          <a:p>
            <a:endParaRPr lang="en-GB" sz="3733" b="1" dirty="0">
              <a:latin typeface="Arial Black" panose="020B0A04020102020204" pitchFamily="34" charset="0"/>
            </a:endParaRPr>
          </a:p>
          <a:p>
            <a:endParaRPr lang="en-GB" sz="3733" b="1" dirty="0">
              <a:latin typeface="Arial Black" panose="020B0A04020102020204" pitchFamily="34" charset="0"/>
            </a:endParaRPr>
          </a:p>
          <a:p>
            <a:endParaRPr lang="en-US" sz="3733" b="1" dirty="0">
              <a:latin typeface="Arial Black" panose="020B0A04020102020204" pitchFamily="34" charset="0"/>
            </a:endParaRPr>
          </a:p>
        </p:txBody>
      </p:sp>
      <p:sp>
        <p:nvSpPr>
          <p:cNvPr id="1048612" name="Text Box 4"/>
          <p:cNvSpPr txBox="1">
            <a:spLocks noChangeArrowheads="1"/>
          </p:cNvSpPr>
          <p:nvPr/>
        </p:nvSpPr>
        <p:spPr bwMode="auto">
          <a:xfrm>
            <a:off x="2022986" y="605737"/>
            <a:ext cx="8064500" cy="523220"/>
          </a:xfrm>
          <a:prstGeom prst="rect">
            <a:avLst/>
          </a:prstGeom>
          <a:noFill/>
          <a:ln>
            <a:noFill/>
          </a:ln>
          <a:effectLst/>
        </p:spPr>
        <p:txBody>
          <a:bodyPr>
            <a:spAutoFit/>
          </a:bodyPr>
          <a:lstStyle/>
          <a:p>
            <a:pPr algn="ctr" rtl="0">
              <a:spcBef>
                <a:spcPct val="50000"/>
              </a:spcBef>
            </a:pPr>
            <a:r>
              <a:rPr lang="en-US" sz="2800" b="1" dirty="0">
                <a:latin typeface="Arial Black" panose="020B0A04020102020204" pitchFamily="34" charset="0"/>
              </a:rPr>
              <a:t>HISTORY</a:t>
            </a:r>
          </a:p>
        </p:txBody>
      </p:sp>
      <p:graphicFrame>
        <p:nvGraphicFramePr>
          <p:cNvPr id="2" name="Diagram 1"/>
          <p:cNvGraphicFramePr/>
          <p:nvPr/>
        </p:nvGraphicFramePr>
        <p:xfrm>
          <a:off x="490847" y="2438400"/>
          <a:ext cx="10592789" cy="39901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48611">
                                            <p:txEl>
                                              <p:pRg st="0" end="0"/>
                                            </p:txEl>
                                          </p:spTgt>
                                        </p:tgtEl>
                                        <p:attrNameLst>
                                          <p:attrName>style.visibility</p:attrName>
                                        </p:attrNameLst>
                                      </p:cBhvr>
                                      <p:to>
                                        <p:strVal val="visible"/>
                                      </p:to>
                                    </p:set>
                                    <p:animEffect transition="in" filter="barn(inVertical)">
                                      <p:cBhvr>
                                        <p:cTn id="7" dur="500"/>
                                        <p:tgtEl>
                                          <p:spTgt spid="10486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graphicEl>
                                              <a:dgm id="{B93DD7CC-F46F-43AE-B86E-6118FB0799F3}"/>
                                            </p:graphicEl>
                                          </p:spTgt>
                                        </p:tgtEl>
                                        <p:attrNameLst>
                                          <p:attrName>style.visibility</p:attrName>
                                        </p:attrNameLst>
                                      </p:cBhvr>
                                      <p:to>
                                        <p:strVal val="visible"/>
                                      </p:to>
                                    </p:set>
                                    <p:animEffect transition="in" filter="fade">
                                      <p:cBhvr>
                                        <p:cTn id="12" dur="1000"/>
                                        <p:tgtEl>
                                          <p:spTgt spid="2">
                                            <p:graphicEl>
                                              <a:dgm id="{B93DD7CC-F46F-43AE-B86E-6118FB0799F3}"/>
                                            </p:graphicEl>
                                          </p:spTgt>
                                        </p:tgtEl>
                                      </p:cBhvr>
                                    </p:animEffect>
                                    <p:anim calcmode="lin" valueType="num">
                                      <p:cBhvr>
                                        <p:cTn id="13" dur="1000" fill="hold"/>
                                        <p:tgtEl>
                                          <p:spTgt spid="2">
                                            <p:graphicEl>
                                              <a:dgm id="{B93DD7CC-F46F-43AE-B86E-6118FB0799F3}"/>
                                            </p:graphicEl>
                                          </p:spTgt>
                                        </p:tgtEl>
                                        <p:attrNameLst>
                                          <p:attrName>ppt_x</p:attrName>
                                        </p:attrNameLst>
                                      </p:cBhvr>
                                      <p:tavLst>
                                        <p:tav tm="0">
                                          <p:val>
                                            <p:strVal val="#ppt_x"/>
                                          </p:val>
                                        </p:tav>
                                        <p:tav tm="100000">
                                          <p:val>
                                            <p:strVal val="#ppt_x"/>
                                          </p:val>
                                        </p:tav>
                                      </p:tavLst>
                                    </p:anim>
                                    <p:anim calcmode="lin" valueType="num">
                                      <p:cBhvr>
                                        <p:cTn id="14" dur="1000" fill="hold"/>
                                        <p:tgtEl>
                                          <p:spTgt spid="2">
                                            <p:graphicEl>
                                              <a:dgm id="{B93DD7CC-F46F-43AE-B86E-6118FB0799F3}"/>
                                            </p:graphic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graphicEl>
                                              <a:dgm id="{66E07A98-49E7-4EED-A7A6-95B1C7C21BA2}"/>
                                            </p:graphicEl>
                                          </p:spTgt>
                                        </p:tgtEl>
                                        <p:attrNameLst>
                                          <p:attrName>style.visibility</p:attrName>
                                        </p:attrNameLst>
                                      </p:cBhvr>
                                      <p:to>
                                        <p:strVal val="visible"/>
                                      </p:to>
                                    </p:set>
                                    <p:animEffect transition="in" filter="fade">
                                      <p:cBhvr>
                                        <p:cTn id="17" dur="1000"/>
                                        <p:tgtEl>
                                          <p:spTgt spid="2">
                                            <p:graphicEl>
                                              <a:dgm id="{66E07A98-49E7-4EED-A7A6-95B1C7C21BA2}"/>
                                            </p:graphicEl>
                                          </p:spTgt>
                                        </p:tgtEl>
                                      </p:cBhvr>
                                    </p:animEffect>
                                    <p:anim calcmode="lin" valueType="num">
                                      <p:cBhvr>
                                        <p:cTn id="18" dur="1000" fill="hold"/>
                                        <p:tgtEl>
                                          <p:spTgt spid="2">
                                            <p:graphicEl>
                                              <a:dgm id="{66E07A98-49E7-4EED-A7A6-95B1C7C21BA2}"/>
                                            </p:graphicEl>
                                          </p:spTgt>
                                        </p:tgtEl>
                                        <p:attrNameLst>
                                          <p:attrName>ppt_x</p:attrName>
                                        </p:attrNameLst>
                                      </p:cBhvr>
                                      <p:tavLst>
                                        <p:tav tm="0">
                                          <p:val>
                                            <p:strVal val="#ppt_x"/>
                                          </p:val>
                                        </p:tav>
                                        <p:tav tm="100000">
                                          <p:val>
                                            <p:strVal val="#ppt_x"/>
                                          </p:val>
                                        </p:tav>
                                      </p:tavLst>
                                    </p:anim>
                                    <p:anim calcmode="lin" valueType="num">
                                      <p:cBhvr>
                                        <p:cTn id="19" dur="1000" fill="hold"/>
                                        <p:tgtEl>
                                          <p:spTgt spid="2">
                                            <p:graphicEl>
                                              <a:dgm id="{66E07A98-49E7-4EED-A7A6-95B1C7C21BA2}"/>
                                            </p:graphic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graphicEl>
                                              <a:dgm id="{688089DA-AD3C-421E-86C9-B398698C331D}"/>
                                            </p:graphicEl>
                                          </p:spTgt>
                                        </p:tgtEl>
                                        <p:attrNameLst>
                                          <p:attrName>style.visibility</p:attrName>
                                        </p:attrNameLst>
                                      </p:cBhvr>
                                      <p:to>
                                        <p:strVal val="visible"/>
                                      </p:to>
                                    </p:set>
                                    <p:animEffect transition="in" filter="fade">
                                      <p:cBhvr>
                                        <p:cTn id="24" dur="1000"/>
                                        <p:tgtEl>
                                          <p:spTgt spid="2">
                                            <p:graphicEl>
                                              <a:dgm id="{688089DA-AD3C-421E-86C9-B398698C331D}"/>
                                            </p:graphicEl>
                                          </p:spTgt>
                                        </p:tgtEl>
                                      </p:cBhvr>
                                    </p:animEffect>
                                    <p:anim calcmode="lin" valueType="num">
                                      <p:cBhvr>
                                        <p:cTn id="25" dur="1000" fill="hold"/>
                                        <p:tgtEl>
                                          <p:spTgt spid="2">
                                            <p:graphicEl>
                                              <a:dgm id="{688089DA-AD3C-421E-86C9-B398698C331D}"/>
                                            </p:graphicEl>
                                          </p:spTgt>
                                        </p:tgtEl>
                                        <p:attrNameLst>
                                          <p:attrName>ppt_x</p:attrName>
                                        </p:attrNameLst>
                                      </p:cBhvr>
                                      <p:tavLst>
                                        <p:tav tm="0">
                                          <p:val>
                                            <p:strVal val="#ppt_x"/>
                                          </p:val>
                                        </p:tav>
                                        <p:tav tm="100000">
                                          <p:val>
                                            <p:strVal val="#ppt_x"/>
                                          </p:val>
                                        </p:tav>
                                      </p:tavLst>
                                    </p:anim>
                                    <p:anim calcmode="lin" valueType="num">
                                      <p:cBhvr>
                                        <p:cTn id="26" dur="1000" fill="hold"/>
                                        <p:tgtEl>
                                          <p:spTgt spid="2">
                                            <p:graphicEl>
                                              <a:dgm id="{688089DA-AD3C-421E-86C9-B398698C331D}"/>
                                            </p:graphic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
                                            <p:graphicEl>
                                              <a:dgm id="{347874A8-BC79-4BDD-85B2-C8C11FA1FFF9}"/>
                                            </p:graphicEl>
                                          </p:spTgt>
                                        </p:tgtEl>
                                        <p:attrNameLst>
                                          <p:attrName>style.visibility</p:attrName>
                                        </p:attrNameLst>
                                      </p:cBhvr>
                                      <p:to>
                                        <p:strVal val="visible"/>
                                      </p:to>
                                    </p:set>
                                    <p:animEffect transition="in" filter="fade">
                                      <p:cBhvr>
                                        <p:cTn id="29" dur="1000"/>
                                        <p:tgtEl>
                                          <p:spTgt spid="2">
                                            <p:graphicEl>
                                              <a:dgm id="{347874A8-BC79-4BDD-85B2-C8C11FA1FFF9}"/>
                                            </p:graphicEl>
                                          </p:spTgt>
                                        </p:tgtEl>
                                      </p:cBhvr>
                                    </p:animEffect>
                                    <p:anim calcmode="lin" valueType="num">
                                      <p:cBhvr>
                                        <p:cTn id="30" dur="1000" fill="hold"/>
                                        <p:tgtEl>
                                          <p:spTgt spid="2">
                                            <p:graphicEl>
                                              <a:dgm id="{347874A8-BC79-4BDD-85B2-C8C11FA1FFF9}"/>
                                            </p:graphicEl>
                                          </p:spTgt>
                                        </p:tgtEl>
                                        <p:attrNameLst>
                                          <p:attrName>ppt_x</p:attrName>
                                        </p:attrNameLst>
                                      </p:cBhvr>
                                      <p:tavLst>
                                        <p:tav tm="0">
                                          <p:val>
                                            <p:strVal val="#ppt_x"/>
                                          </p:val>
                                        </p:tav>
                                        <p:tav tm="100000">
                                          <p:val>
                                            <p:strVal val="#ppt_x"/>
                                          </p:val>
                                        </p:tav>
                                      </p:tavLst>
                                    </p:anim>
                                    <p:anim calcmode="lin" valueType="num">
                                      <p:cBhvr>
                                        <p:cTn id="31" dur="1000" fill="hold"/>
                                        <p:tgtEl>
                                          <p:spTgt spid="2">
                                            <p:graphicEl>
                                              <a:dgm id="{347874A8-BC79-4BDD-85B2-C8C11FA1FFF9}"/>
                                            </p:graphic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
                                            <p:graphicEl>
                                              <a:dgm id="{3EBA345C-4C97-4DEB-BBFB-F93A073E1ACE}"/>
                                            </p:graphicEl>
                                          </p:spTgt>
                                        </p:tgtEl>
                                        <p:attrNameLst>
                                          <p:attrName>style.visibility</p:attrName>
                                        </p:attrNameLst>
                                      </p:cBhvr>
                                      <p:to>
                                        <p:strVal val="visible"/>
                                      </p:to>
                                    </p:set>
                                    <p:animEffect transition="in" filter="fade">
                                      <p:cBhvr>
                                        <p:cTn id="34" dur="1000"/>
                                        <p:tgtEl>
                                          <p:spTgt spid="2">
                                            <p:graphicEl>
                                              <a:dgm id="{3EBA345C-4C97-4DEB-BBFB-F93A073E1ACE}"/>
                                            </p:graphicEl>
                                          </p:spTgt>
                                        </p:tgtEl>
                                      </p:cBhvr>
                                    </p:animEffect>
                                    <p:anim calcmode="lin" valueType="num">
                                      <p:cBhvr>
                                        <p:cTn id="35" dur="1000" fill="hold"/>
                                        <p:tgtEl>
                                          <p:spTgt spid="2">
                                            <p:graphicEl>
                                              <a:dgm id="{3EBA345C-4C97-4DEB-BBFB-F93A073E1ACE}"/>
                                            </p:graphicEl>
                                          </p:spTgt>
                                        </p:tgtEl>
                                        <p:attrNameLst>
                                          <p:attrName>ppt_x</p:attrName>
                                        </p:attrNameLst>
                                      </p:cBhvr>
                                      <p:tavLst>
                                        <p:tav tm="0">
                                          <p:val>
                                            <p:strVal val="#ppt_x"/>
                                          </p:val>
                                        </p:tav>
                                        <p:tav tm="100000">
                                          <p:val>
                                            <p:strVal val="#ppt_x"/>
                                          </p:val>
                                        </p:tav>
                                      </p:tavLst>
                                    </p:anim>
                                    <p:anim calcmode="lin" valueType="num">
                                      <p:cBhvr>
                                        <p:cTn id="36" dur="1000" fill="hold"/>
                                        <p:tgtEl>
                                          <p:spTgt spid="2">
                                            <p:graphicEl>
                                              <a:dgm id="{3EBA345C-4C97-4DEB-BBFB-F93A073E1ACE}"/>
                                            </p:graphic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
                                            <p:graphicEl>
                                              <a:dgm id="{9ECF223A-D4C2-4719-B9C8-CF36BE11BCD2}"/>
                                            </p:graphicEl>
                                          </p:spTgt>
                                        </p:tgtEl>
                                        <p:attrNameLst>
                                          <p:attrName>style.visibility</p:attrName>
                                        </p:attrNameLst>
                                      </p:cBhvr>
                                      <p:to>
                                        <p:strVal val="visible"/>
                                      </p:to>
                                    </p:set>
                                    <p:animEffect transition="in" filter="fade">
                                      <p:cBhvr>
                                        <p:cTn id="41" dur="1000"/>
                                        <p:tgtEl>
                                          <p:spTgt spid="2">
                                            <p:graphicEl>
                                              <a:dgm id="{9ECF223A-D4C2-4719-B9C8-CF36BE11BCD2}"/>
                                            </p:graphicEl>
                                          </p:spTgt>
                                        </p:tgtEl>
                                      </p:cBhvr>
                                    </p:animEffect>
                                    <p:anim calcmode="lin" valueType="num">
                                      <p:cBhvr>
                                        <p:cTn id="42" dur="1000" fill="hold"/>
                                        <p:tgtEl>
                                          <p:spTgt spid="2">
                                            <p:graphicEl>
                                              <a:dgm id="{9ECF223A-D4C2-4719-B9C8-CF36BE11BCD2}"/>
                                            </p:graphicEl>
                                          </p:spTgt>
                                        </p:tgtEl>
                                        <p:attrNameLst>
                                          <p:attrName>ppt_x</p:attrName>
                                        </p:attrNameLst>
                                      </p:cBhvr>
                                      <p:tavLst>
                                        <p:tav tm="0">
                                          <p:val>
                                            <p:strVal val="#ppt_x"/>
                                          </p:val>
                                        </p:tav>
                                        <p:tav tm="100000">
                                          <p:val>
                                            <p:strVal val="#ppt_x"/>
                                          </p:val>
                                        </p:tav>
                                      </p:tavLst>
                                    </p:anim>
                                    <p:anim calcmode="lin" valueType="num">
                                      <p:cBhvr>
                                        <p:cTn id="43" dur="1000" fill="hold"/>
                                        <p:tgtEl>
                                          <p:spTgt spid="2">
                                            <p:graphicEl>
                                              <a:dgm id="{9ECF223A-D4C2-4719-B9C8-CF36BE11BCD2}"/>
                                            </p:graphic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
                                            <p:graphicEl>
                                              <a:dgm id="{00632642-B6E4-4BB6-BF00-30158362E178}"/>
                                            </p:graphicEl>
                                          </p:spTgt>
                                        </p:tgtEl>
                                        <p:attrNameLst>
                                          <p:attrName>style.visibility</p:attrName>
                                        </p:attrNameLst>
                                      </p:cBhvr>
                                      <p:to>
                                        <p:strVal val="visible"/>
                                      </p:to>
                                    </p:set>
                                    <p:animEffect transition="in" filter="fade">
                                      <p:cBhvr>
                                        <p:cTn id="46" dur="1000"/>
                                        <p:tgtEl>
                                          <p:spTgt spid="2">
                                            <p:graphicEl>
                                              <a:dgm id="{00632642-B6E4-4BB6-BF00-30158362E178}"/>
                                            </p:graphicEl>
                                          </p:spTgt>
                                        </p:tgtEl>
                                      </p:cBhvr>
                                    </p:animEffect>
                                    <p:anim calcmode="lin" valueType="num">
                                      <p:cBhvr>
                                        <p:cTn id="47" dur="1000" fill="hold"/>
                                        <p:tgtEl>
                                          <p:spTgt spid="2">
                                            <p:graphicEl>
                                              <a:dgm id="{00632642-B6E4-4BB6-BF00-30158362E178}"/>
                                            </p:graphicEl>
                                          </p:spTgt>
                                        </p:tgtEl>
                                        <p:attrNameLst>
                                          <p:attrName>ppt_x</p:attrName>
                                        </p:attrNameLst>
                                      </p:cBhvr>
                                      <p:tavLst>
                                        <p:tav tm="0">
                                          <p:val>
                                            <p:strVal val="#ppt_x"/>
                                          </p:val>
                                        </p:tav>
                                        <p:tav tm="100000">
                                          <p:val>
                                            <p:strVal val="#ppt_x"/>
                                          </p:val>
                                        </p:tav>
                                      </p:tavLst>
                                    </p:anim>
                                    <p:anim calcmode="lin" valueType="num">
                                      <p:cBhvr>
                                        <p:cTn id="48" dur="1000" fill="hold"/>
                                        <p:tgtEl>
                                          <p:spTgt spid="2">
                                            <p:graphicEl>
                                              <a:dgm id="{00632642-B6E4-4BB6-BF00-30158362E178}"/>
                                            </p:graphic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
                                            <p:graphicEl>
                                              <a:dgm id="{5DCDD2FD-5334-4A9D-857B-EA35FFE52962}"/>
                                            </p:graphicEl>
                                          </p:spTgt>
                                        </p:tgtEl>
                                        <p:attrNameLst>
                                          <p:attrName>style.visibility</p:attrName>
                                        </p:attrNameLst>
                                      </p:cBhvr>
                                      <p:to>
                                        <p:strVal val="visible"/>
                                      </p:to>
                                    </p:set>
                                    <p:animEffect transition="in" filter="fade">
                                      <p:cBhvr>
                                        <p:cTn id="51" dur="1000"/>
                                        <p:tgtEl>
                                          <p:spTgt spid="2">
                                            <p:graphicEl>
                                              <a:dgm id="{5DCDD2FD-5334-4A9D-857B-EA35FFE52962}"/>
                                            </p:graphicEl>
                                          </p:spTgt>
                                        </p:tgtEl>
                                      </p:cBhvr>
                                    </p:animEffect>
                                    <p:anim calcmode="lin" valueType="num">
                                      <p:cBhvr>
                                        <p:cTn id="52" dur="1000" fill="hold"/>
                                        <p:tgtEl>
                                          <p:spTgt spid="2">
                                            <p:graphicEl>
                                              <a:dgm id="{5DCDD2FD-5334-4A9D-857B-EA35FFE52962}"/>
                                            </p:graphicEl>
                                          </p:spTgt>
                                        </p:tgtEl>
                                        <p:attrNameLst>
                                          <p:attrName>ppt_x</p:attrName>
                                        </p:attrNameLst>
                                      </p:cBhvr>
                                      <p:tavLst>
                                        <p:tav tm="0">
                                          <p:val>
                                            <p:strVal val="#ppt_x"/>
                                          </p:val>
                                        </p:tav>
                                        <p:tav tm="100000">
                                          <p:val>
                                            <p:strVal val="#ppt_x"/>
                                          </p:val>
                                        </p:tav>
                                      </p:tavLst>
                                    </p:anim>
                                    <p:anim calcmode="lin" valueType="num">
                                      <p:cBhvr>
                                        <p:cTn id="53" dur="1000" fill="hold"/>
                                        <p:tgtEl>
                                          <p:spTgt spid="2">
                                            <p:graphicEl>
                                              <a:dgm id="{5DCDD2FD-5334-4A9D-857B-EA35FFE52962}"/>
                                            </p:graphic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
                                            <p:graphicEl>
                                              <a:dgm id="{3C5E50C3-9E74-4A10-AEAB-F583D9E39D5D}"/>
                                            </p:graphicEl>
                                          </p:spTgt>
                                        </p:tgtEl>
                                        <p:attrNameLst>
                                          <p:attrName>style.visibility</p:attrName>
                                        </p:attrNameLst>
                                      </p:cBhvr>
                                      <p:to>
                                        <p:strVal val="visible"/>
                                      </p:to>
                                    </p:set>
                                    <p:animEffect transition="in" filter="fade">
                                      <p:cBhvr>
                                        <p:cTn id="58" dur="1000"/>
                                        <p:tgtEl>
                                          <p:spTgt spid="2">
                                            <p:graphicEl>
                                              <a:dgm id="{3C5E50C3-9E74-4A10-AEAB-F583D9E39D5D}"/>
                                            </p:graphicEl>
                                          </p:spTgt>
                                        </p:tgtEl>
                                      </p:cBhvr>
                                    </p:animEffect>
                                    <p:anim calcmode="lin" valueType="num">
                                      <p:cBhvr>
                                        <p:cTn id="59" dur="1000" fill="hold"/>
                                        <p:tgtEl>
                                          <p:spTgt spid="2">
                                            <p:graphicEl>
                                              <a:dgm id="{3C5E50C3-9E74-4A10-AEAB-F583D9E39D5D}"/>
                                            </p:graphicEl>
                                          </p:spTgt>
                                        </p:tgtEl>
                                        <p:attrNameLst>
                                          <p:attrName>ppt_x</p:attrName>
                                        </p:attrNameLst>
                                      </p:cBhvr>
                                      <p:tavLst>
                                        <p:tav tm="0">
                                          <p:val>
                                            <p:strVal val="#ppt_x"/>
                                          </p:val>
                                        </p:tav>
                                        <p:tav tm="100000">
                                          <p:val>
                                            <p:strVal val="#ppt_x"/>
                                          </p:val>
                                        </p:tav>
                                      </p:tavLst>
                                    </p:anim>
                                    <p:anim calcmode="lin" valueType="num">
                                      <p:cBhvr>
                                        <p:cTn id="60" dur="1000" fill="hold"/>
                                        <p:tgtEl>
                                          <p:spTgt spid="2">
                                            <p:graphicEl>
                                              <a:dgm id="{3C5E50C3-9E74-4A10-AEAB-F583D9E39D5D}"/>
                                            </p:graphicEl>
                                          </p:spTgt>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
                                            <p:graphicEl>
                                              <a:dgm id="{B65D045C-818F-4383-917C-56011742EF91}"/>
                                            </p:graphicEl>
                                          </p:spTgt>
                                        </p:tgtEl>
                                        <p:attrNameLst>
                                          <p:attrName>style.visibility</p:attrName>
                                        </p:attrNameLst>
                                      </p:cBhvr>
                                      <p:to>
                                        <p:strVal val="visible"/>
                                      </p:to>
                                    </p:set>
                                    <p:animEffect transition="in" filter="fade">
                                      <p:cBhvr>
                                        <p:cTn id="63" dur="1000"/>
                                        <p:tgtEl>
                                          <p:spTgt spid="2">
                                            <p:graphicEl>
                                              <a:dgm id="{B65D045C-818F-4383-917C-56011742EF91}"/>
                                            </p:graphicEl>
                                          </p:spTgt>
                                        </p:tgtEl>
                                      </p:cBhvr>
                                    </p:animEffect>
                                    <p:anim calcmode="lin" valueType="num">
                                      <p:cBhvr>
                                        <p:cTn id="64" dur="1000" fill="hold"/>
                                        <p:tgtEl>
                                          <p:spTgt spid="2">
                                            <p:graphicEl>
                                              <a:dgm id="{B65D045C-818F-4383-917C-56011742EF91}"/>
                                            </p:graphicEl>
                                          </p:spTgt>
                                        </p:tgtEl>
                                        <p:attrNameLst>
                                          <p:attrName>ppt_x</p:attrName>
                                        </p:attrNameLst>
                                      </p:cBhvr>
                                      <p:tavLst>
                                        <p:tav tm="0">
                                          <p:val>
                                            <p:strVal val="#ppt_x"/>
                                          </p:val>
                                        </p:tav>
                                        <p:tav tm="100000">
                                          <p:val>
                                            <p:strVal val="#ppt_x"/>
                                          </p:val>
                                        </p:tav>
                                      </p:tavLst>
                                    </p:anim>
                                    <p:anim calcmode="lin" valueType="num">
                                      <p:cBhvr>
                                        <p:cTn id="65" dur="1000" fill="hold"/>
                                        <p:tgtEl>
                                          <p:spTgt spid="2">
                                            <p:graphicEl>
                                              <a:dgm id="{B65D045C-818F-4383-917C-56011742EF91}"/>
                                            </p:graphicEl>
                                          </p:spTgt>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
                                            <p:graphicEl>
                                              <a:dgm id="{41A1AB77-4FDE-45E6-A27F-7D51D912084D}"/>
                                            </p:graphicEl>
                                          </p:spTgt>
                                        </p:tgtEl>
                                        <p:attrNameLst>
                                          <p:attrName>style.visibility</p:attrName>
                                        </p:attrNameLst>
                                      </p:cBhvr>
                                      <p:to>
                                        <p:strVal val="visible"/>
                                      </p:to>
                                    </p:set>
                                    <p:animEffect transition="in" filter="fade">
                                      <p:cBhvr>
                                        <p:cTn id="68" dur="1000"/>
                                        <p:tgtEl>
                                          <p:spTgt spid="2">
                                            <p:graphicEl>
                                              <a:dgm id="{41A1AB77-4FDE-45E6-A27F-7D51D912084D}"/>
                                            </p:graphicEl>
                                          </p:spTgt>
                                        </p:tgtEl>
                                      </p:cBhvr>
                                    </p:animEffect>
                                    <p:anim calcmode="lin" valueType="num">
                                      <p:cBhvr>
                                        <p:cTn id="69" dur="1000" fill="hold"/>
                                        <p:tgtEl>
                                          <p:spTgt spid="2">
                                            <p:graphicEl>
                                              <a:dgm id="{41A1AB77-4FDE-45E6-A27F-7D51D912084D}"/>
                                            </p:graphicEl>
                                          </p:spTgt>
                                        </p:tgtEl>
                                        <p:attrNameLst>
                                          <p:attrName>ppt_x</p:attrName>
                                        </p:attrNameLst>
                                      </p:cBhvr>
                                      <p:tavLst>
                                        <p:tav tm="0">
                                          <p:val>
                                            <p:strVal val="#ppt_x"/>
                                          </p:val>
                                        </p:tav>
                                        <p:tav tm="100000">
                                          <p:val>
                                            <p:strVal val="#ppt_x"/>
                                          </p:val>
                                        </p:tav>
                                      </p:tavLst>
                                    </p:anim>
                                    <p:anim calcmode="lin" valueType="num">
                                      <p:cBhvr>
                                        <p:cTn id="70" dur="1000" fill="hold"/>
                                        <p:tgtEl>
                                          <p:spTgt spid="2">
                                            <p:graphicEl>
                                              <a:dgm id="{41A1AB77-4FDE-45E6-A27F-7D51D912084D}"/>
                                            </p:graphic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
                                            <p:graphicEl>
                                              <a:dgm id="{B75D6C26-8BCE-4B14-9DB8-16507772394E}"/>
                                            </p:graphicEl>
                                          </p:spTgt>
                                        </p:tgtEl>
                                        <p:attrNameLst>
                                          <p:attrName>style.visibility</p:attrName>
                                        </p:attrNameLst>
                                      </p:cBhvr>
                                      <p:to>
                                        <p:strVal val="visible"/>
                                      </p:to>
                                    </p:set>
                                    <p:animEffect transition="in" filter="fade">
                                      <p:cBhvr>
                                        <p:cTn id="75" dur="1000"/>
                                        <p:tgtEl>
                                          <p:spTgt spid="2">
                                            <p:graphicEl>
                                              <a:dgm id="{B75D6C26-8BCE-4B14-9DB8-16507772394E}"/>
                                            </p:graphicEl>
                                          </p:spTgt>
                                        </p:tgtEl>
                                      </p:cBhvr>
                                    </p:animEffect>
                                    <p:anim calcmode="lin" valueType="num">
                                      <p:cBhvr>
                                        <p:cTn id="76" dur="1000" fill="hold"/>
                                        <p:tgtEl>
                                          <p:spTgt spid="2">
                                            <p:graphicEl>
                                              <a:dgm id="{B75D6C26-8BCE-4B14-9DB8-16507772394E}"/>
                                            </p:graphicEl>
                                          </p:spTgt>
                                        </p:tgtEl>
                                        <p:attrNameLst>
                                          <p:attrName>ppt_x</p:attrName>
                                        </p:attrNameLst>
                                      </p:cBhvr>
                                      <p:tavLst>
                                        <p:tav tm="0">
                                          <p:val>
                                            <p:strVal val="#ppt_x"/>
                                          </p:val>
                                        </p:tav>
                                        <p:tav tm="100000">
                                          <p:val>
                                            <p:strVal val="#ppt_x"/>
                                          </p:val>
                                        </p:tav>
                                      </p:tavLst>
                                    </p:anim>
                                    <p:anim calcmode="lin" valueType="num">
                                      <p:cBhvr>
                                        <p:cTn id="77" dur="1000" fill="hold"/>
                                        <p:tgtEl>
                                          <p:spTgt spid="2">
                                            <p:graphicEl>
                                              <a:dgm id="{B75D6C26-8BCE-4B14-9DB8-16507772394E}"/>
                                            </p:graphicEl>
                                          </p:spTgt>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2">
                                            <p:graphicEl>
                                              <a:dgm id="{CF31678C-EADB-401D-A672-491CEF077016}"/>
                                            </p:graphicEl>
                                          </p:spTgt>
                                        </p:tgtEl>
                                        <p:attrNameLst>
                                          <p:attrName>style.visibility</p:attrName>
                                        </p:attrNameLst>
                                      </p:cBhvr>
                                      <p:to>
                                        <p:strVal val="visible"/>
                                      </p:to>
                                    </p:set>
                                    <p:animEffect transition="in" filter="fade">
                                      <p:cBhvr>
                                        <p:cTn id="80" dur="1000"/>
                                        <p:tgtEl>
                                          <p:spTgt spid="2">
                                            <p:graphicEl>
                                              <a:dgm id="{CF31678C-EADB-401D-A672-491CEF077016}"/>
                                            </p:graphicEl>
                                          </p:spTgt>
                                        </p:tgtEl>
                                      </p:cBhvr>
                                    </p:animEffect>
                                    <p:anim calcmode="lin" valueType="num">
                                      <p:cBhvr>
                                        <p:cTn id="81" dur="1000" fill="hold"/>
                                        <p:tgtEl>
                                          <p:spTgt spid="2">
                                            <p:graphicEl>
                                              <a:dgm id="{CF31678C-EADB-401D-A672-491CEF077016}"/>
                                            </p:graphicEl>
                                          </p:spTgt>
                                        </p:tgtEl>
                                        <p:attrNameLst>
                                          <p:attrName>ppt_x</p:attrName>
                                        </p:attrNameLst>
                                      </p:cBhvr>
                                      <p:tavLst>
                                        <p:tav tm="0">
                                          <p:val>
                                            <p:strVal val="#ppt_x"/>
                                          </p:val>
                                        </p:tav>
                                        <p:tav tm="100000">
                                          <p:val>
                                            <p:strVal val="#ppt_x"/>
                                          </p:val>
                                        </p:tav>
                                      </p:tavLst>
                                    </p:anim>
                                    <p:anim calcmode="lin" valueType="num">
                                      <p:cBhvr>
                                        <p:cTn id="82" dur="1000" fill="hold"/>
                                        <p:tgtEl>
                                          <p:spTgt spid="2">
                                            <p:graphicEl>
                                              <a:dgm id="{CF31678C-EADB-401D-A672-491CEF077016}"/>
                                            </p:graphicEl>
                                          </p:spTgt>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2">
                                            <p:graphicEl>
                                              <a:dgm id="{DD501E68-E019-4C17-8A84-DD91BC4C1F15}"/>
                                            </p:graphicEl>
                                          </p:spTgt>
                                        </p:tgtEl>
                                        <p:attrNameLst>
                                          <p:attrName>style.visibility</p:attrName>
                                        </p:attrNameLst>
                                      </p:cBhvr>
                                      <p:to>
                                        <p:strVal val="visible"/>
                                      </p:to>
                                    </p:set>
                                    <p:animEffect transition="in" filter="fade">
                                      <p:cBhvr>
                                        <p:cTn id="85" dur="1000"/>
                                        <p:tgtEl>
                                          <p:spTgt spid="2">
                                            <p:graphicEl>
                                              <a:dgm id="{DD501E68-E019-4C17-8A84-DD91BC4C1F15}"/>
                                            </p:graphicEl>
                                          </p:spTgt>
                                        </p:tgtEl>
                                      </p:cBhvr>
                                    </p:animEffect>
                                    <p:anim calcmode="lin" valueType="num">
                                      <p:cBhvr>
                                        <p:cTn id="86" dur="1000" fill="hold"/>
                                        <p:tgtEl>
                                          <p:spTgt spid="2">
                                            <p:graphicEl>
                                              <a:dgm id="{DD501E68-E019-4C17-8A84-DD91BC4C1F15}"/>
                                            </p:graphicEl>
                                          </p:spTgt>
                                        </p:tgtEl>
                                        <p:attrNameLst>
                                          <p:attrName>ppt_x</p:attrName>
                                        </p:attrNameLst>
                                      </p:cBhvr>
                                      <p:tavLst>
                                        <p:tav tm="0">
                                          <p:val>
                                            <p:strVal val="#ppt_x"/>
                                          </p:val>
                                        </p:tav>
                                        <p:tav tm="100000">
                                          <p:val>
                                            <p:strVal val="#ppt_x"/>
                                          </p:val>
                                        </p:tav>
                                      </p:tavLst>
                                    </p:anim>
                                    <p:anim calcmode="lin" valueType="num">
                                      <p:cBhvr>
                                        <p:cTn id="87" dur="1000" fill="hold"/>
                                        <p:tgtEl>
                                          <p:spTgt spid="2">
                                            <p:graphicEl>
                                              <a:dgm id="{DD501E68-E019-4C17-8A84-DD91BC4C1F15}"/>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2024767"/>
            <a:ext cx="8229600" cy="4210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26626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2032644"/>
            <a:ext cx="8229600" cy="4194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3217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02775" y="2788645"/>
            <a:ext cx="7986452" cy="2682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22919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919536" y="476672"/>
            <a:ext cx="8291264" cy="2088232"/>
          </a:xfrm>
        </p:spPr>
        <p:txBody>
          <a:bodyPr>
            <a:normAutofit/>
          </a:bodyPr>
          <a:lstStyle/>
          <a:p>
            <a:r>
              <a:rPr lang="en-US" dirty="0"/>
              <a:t>General Approach to Esophageal Cancer</a:t>
            </a:r>
            <a:br>
              <a:rPr lang="en-US" dirty="0"/>
            </a:br>
            <a:endParaRPr lang="ar-SA" dirty="0"/>
          </a:p>
        </p:txBody>
      </p:sp>
      <p:sp>
        <p:nvSpPr>
          <p:cNvPr id="3" name="عنصر نائب للمحتوى 2"/>
          <p:cNvSpPr>
            <a:spLocks noGrp="1"/>
          </p:cNvSpPr>
          <p:nvPr>
            <p:ph idx="1"/>
          </p:nvPr>
        </p:nvSpPr>
        <p:spPr/>
        <p:txBody>
          <a:bodyPr>
            <a:normAutofit fontScale="77500" lnSpcReduction="20000"/>
          </a:bodyPr>
          <a:lstStyle/>
          <a:p>
            <a:pPr algn="l" rtl="0"/>
            <a:r>
              <a:rPr lang="en-US" dirty="0"/>
              <a:t>Therapy of esophageal cancer is dictated by the stage of the cancer at the time of diagnosis. Put simply, one needs to determine if the disease is confined to the esophagus, (T1–T2, N0), locally advanced (T1–3, N1), or disseminated (any T, any N, M1). </a:t>
            </a:r>
          </a:p>
          <a:p>
            <a:pPr algn="l" rtl="0"/>
            <a:r>
              <a:rPr lang="en-US" dirty="0"/>
              <a:t>If cancer is confined to the esophagus, removal of the tumor with adjacent lymph nodes may be curative. Very early tumors confined to the mucosa (T in situ, T1a, </a:t>
            </a:r>
            <a:r>
              <a:rPr lang="en-US" dirty="0" err="1"/>
              <a:t>intramucosal</a:t>
            </a:r>
            <a:r>
              <a:rPr lang="en-US" dirty="0"/>
              <a:t> cancer) may be addressed with endoscopic treatment. </a:t>
            </a:r>
          </a:p>
          <a:p>
            <a:pPr algn="l" rtl="0"/>
            <a:r>
              <a:rPr lang="en-US" dirty="0"/>
              <a:t>When the tumor is locally aggressive, modern therapy dictates a multimodality approach in a surgically fit patient. Multimodality therapy is either chemotherapy followed by surgery or radiation and chemotherapy followed by surgery.</a:t>
            </a:r>
          </a:p>
          <a:p>
            <a:pPr algn="l" rtl="0"/>
            <a:r>
              <a:rPr lang="en-US" dirty="0"/>
              <a:t> For disseminated cancer, treatment is aimed at palliation of symptoms. If the patient has dysphagia, as many do, the most rapid form of palliation is the endoscopic placement of an expandable esophageal stent.</a:t>
            </a:r>
          </a:p>
          <a:p>
            <a:pPr algn="l" rtl="0"/>
            <a:r>
              <a:rPr lang="en-US" dirty="0"/>
              <a:t> For palliation of GEJ cancer, radiation may be the first choice, as stents placed across the GEJ create a great deal of </a:t>
            </a:r>
            <a:r>
              <a:rPr lang="en-US" dirty="0" err="1"/>
              <a:t>gastroesophageal</a:t>
            </a:r>
            <a:r>
              <a:rPr lang="en-US" dirty="0"/>
              <a:t> reflux.</a:t>
            </a:r>
            <a:endParaRPr lang="ar-SA" dirty="0"/>
          </a:p>
        </p:txBody>
      </p:sp>
    </p:spTree>
    <p:extLst>
      <p:ext uri="{BB962C8B-B14F-4D97-AF65-F5344CB8AC3E}">
        <p14:creationId xmlns:p14="http://schemas.microsoft.com/office/powerpoint/2010/main" val="18508565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2"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73790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dirty="0"/>
              <a:t>Treatment :</a:t>
            </a:r>
            <a:endParaRPr lang="ar-SA" dirty="0"/>
          </a:p>
        </p:txBody>
      </p:sp>
      <p:sp>
        <p:nvSpPr>
          <p:cNvPr id="3" name="عنصر نائب للمحتوى 2"/>
          <p:cNvSpPr>
            <a:spLocks noGrp="1"/>
          </p:cNvSpPr>
          <p:nvPr>
            <p:ph idx="1"/>
          </p:nvPr>
        </p:nvSpPr>
        <p:spPr/>
        <p:txBody>
          <a:bodyPr/>
          <a:lstStyle/>
          <a:p>
            <a:pPr algn="l" rtl="0"/>
            <a:r>
              <a:rPr lang="en-US" dirty="0"/>
              <a:t>The selection of a curative vs. a palliative operation for cancer of the esophagus is based on the </a:t>
            </a:r>
            <a:r>
              <a:rPr lang="en-US" b="1" dirty="0">
                <a:solidFill>
                  <a:srgbClr val="FF0000"/>
                </a:solidFill>
              </a:rPr>
              <a:t>location</a:t>
            </a:r>
            <a:r>
              <a:rPr lang="en-US" dirty="0"/>
              <a:t> of the tumor, the patient’s </a:t>
            </a:r>
            <a:r>
              <a:rPr lang="en-US" b="1" dirty="0">
                <a:solidFill>
                  <a:srgbClr val="FF0000"/>
                </a:solidFill>
              </a:rPr>
              <a:t>age</a:t>
            </a:r>
            <a:r>
              <a:rPr lang="en-US" dirty="0">
                <a:solidFill>
                  <a:srgbClr val="FF0000"/>
                </a:solidFill>
              </a:rPr>
              <a:t> </a:t>
            </a:r>
            <a:r>
              <a:rPr lang="en-US" dirty="0"/>
              <a:t>and </a:t>
            </a:r>
            <a:r>
              <a:rPr lang="en-US" b="1" dirty="0">
                <a:solidFill>
                  <a:srgbClr val="FF0000"/>
                </a:solidFill>
              </a:rPr>
              <a:t>health</a:t>
            </a:r>
            <a:r>
              <a:rPr lang="en-US" dirty="0"/>
              <a:t>, the </a:t>
            </a:r>
            <a:r>
              <a:rPr lang="en-US" b="1" dirty="0">
                <a:solidFill>
                  <a:srgbClr val="FF0000"/>
                </a:solidFill>
              </a:rPr>
              <a:t>extent</a:t>
            </a:r>
            <a:r>
              <a:rPr lang="en-US" dirty="0">
                <a:solidFill>
                  <a:srgbClr val="FF0000"/>
                </a:solidFill>
              </a:rPr>
              <a:t> </a:t>
            </a:r>
            <a:r>
              <a:rPr lang="en-US" dirty="0"/>
              <a:t>of the disease, and </a:t>
            </a:r>
            <a:r>
              <a:rPr lang="en-US" b="1" dirty="0">
                <a:solidFill>
                  <a:srgbClr val="FF0000"/>
                </a:solidFill>
              </a:rPr>
              <a:t>preoperative</a:t>
            </a:r>
            <a:r>
              <a:rPr lang="en-US" dirty="0">
                <a:solidFill>
                  <a:srgbClr val="FF0000"/>
                </a:solidFill>
              </a:rPr>
              <a:t> </a:t>
            </a:r>
            <a:r>
              <a:rPr lang="en-US" b="1" dirty="0">
                <a:solidFill>
                  <a:srgbClr val="FF0000"/>
                </a:solidFill>
              </a:rPr>
              <a:t>staging</a:t>
            </a:r>
            <a:r>
              <a:rPr lang="en-US" dirty="0"/>
              <a:t>.</a:t>
            </a:r>
          </a:p>
          <a:p>
            <a:pPr algn="l" rtl="0"/>
            <a:endParaRPr lang="ar-SA" dirty="0"/>
          </a:p>
        </p:txBody>
      </p:sp>
    </p:spTree>
    <p:extLst>
      <p:ext uri="{BB962C8B-B14F-4D97-AF65-F5344CB8AC3E}">
        <p14:creationId xmlns:p14="http://schemas.microsoft.com/office/powerpoint/2010/main" val="19232789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pPr algn="l" rtl="0"/>
            <a:r>
              <a:rPr lang="en-US" dirty="0"/>
              <a:t>It is estimated that </a:t>
            </a:r>
            <a:r>
              <a:rPr lang="en-US" b="1" dirty="0">
                <a:solidFill>
                  <a:srgbClr val="FF0000"/>
                </a:solidFill>
              </a:rPr>
              <a:t>8% of the primary malignant </a:t>
            </a:r>
            <a:r>
              <a:rPr lang="en-US" dirty="0"/>
              <a:t>tumors of the esophagus occur in the </a:t>
            </a:r>
            <a:r>
              <a:rPr lang="en-US" b="1" dirty="0">
                <a:solidFill>
                  <a:srgbClr val="FF0000"/>
                </a:solidFill>
              </a:rPr>
              <a:t>cervical portion</a:t>
            </a:r>
            <a:r>
              <a:rPr lang="en-US" dirty="0"/>
              <a:t>.</a:t>
            </a:r>
          </a:p>
          <a:p>
            <a:pPr algn="l" rtl="0"/>
            <a:r>
              <a:rPr lang="en-US" dirty="0"/>
              <a:t>They are almost always </a:t>
            </a:r>
            <a:r>
              <a:rPr lang="en-US" b="1" dirty="0">
                <a:solidFill>
                  <a:srgbClr val="FF0000"/>
                </a:solidFill>
              </a:rPr>
              <a:t>squamous cell cancer</a:t>
            </a:r>
            <a:r>
              <a:rPr lang="en-US" dirty="0"/>
              <a:t>, with a </a:t>
            </a:r>
            <a:r>
              <a:rPr lang="en-US" dirty="0">
                <a:solidFill>
                  <a:srgbClr val="FF0000"/>
                </a:solidFill>
              </a:rPr>
              <a:t>rare </a:t>
            </a:r>
            <a:r>
              <a:rPr lang="en-US" dirty="0"/>
              <a:t>adenocarcinoma arising from a </a:t>
            </a:r>
            <a:r>
              <a:rPr lang="en-US" dirty="0">
                <a:solidFill>
                  <a:srgbClr val="FF0000"/>
                </a:solidFill>
              </a:rPr>
              <a:t>congenital inlet patch of columnar lining.</a:t>
            </a:r>
          </a:p>
          <a:p>
            <a:pPr algn="l" rtl="0"/>
            <a:endParaRPr lang="ar-SA" dirty="0"/>
          </a:p>
        </p:txBody>
      </p:sp>
    </p:spTree>
    <p:extLst>
      <p:ext uri="{BB962C8B-B14F-4D97-AF65-F5344CB8AC3E}">
        <p14:creationId xmlns:p14="http://schemas.microsoft.com/office/powerpoint/2010/main" val="35809094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a:bodyPr>
          <a:lstStyle/>
          <a:p>
            <a:r>
              <a:rPr lang="en-US" sz="2500" dirty="0">
                <a:solidFill>
                  <a:prstClr val="black"/>
                </a:solidFill>
                <a:latin typeface="Lucida Sans Unicode"/>
              </a:rPr>
              <a:t>These tumors, particularly those in the </a:t>
            </a:r>
            <a:r>
              <a:rPr lang="en-US" sz="2500" dirty="0" err="1">
                <a:solidFill>
                  <a:prstClr val="black"/>
                </a:solidFill>
                <a:latin typeface="Lucida Sans Unicode"/>
              </a:rPr>
              <a:t>postcricoid</a:t>
            </a:r>
            <a:r>
              <a:rPr lang="en-US" sz="2500" dirty="0">
                <a:solidFill>
                  <a:prstClr val="black"/>
                </a:solidFill>
                <a:latin typeface="Lucida Sans Unicode"/>
              </a:rPr>
              <a:t> area, represent a separate pathologic entity for two reasons: (a) They are more common in </a:t>
            </a:r>
            <a:r>
              <a:rPr lang="en-US" sz="2500" b="1" dirty="0">
                <a:solidFill>
                  <a:srgbClr val="FF0000"/>
                </a:solidFill>
                <a:latin typeface="Lucida Sans Unicode"/>
              </a:rPr>
              <a:t>females</a:t>
            </a:r>
            <a:r>
              <a:rPr lang="en-US" sz="2500" dirty="0">
                <a:solidFill>
                  <a:prstClr val="black"/>
                </a:solidFill>
                <a:latin typeface="Lucida Sans Unicode"/>
              </a:rPr>
              <a:t> and appear to be a unique entity in this regard; and (b) The efferent </a:t>
            </a:r>
            <a:r>
              <a:rPr lang="en-US" sz="2500" b="1" dirty="0" err="1">
                <a:solidFill>
                  <a:srgbClr val="FF0000"/>
                </a:solidFill>
                <a:latin typeface="Lucida Sans Unicode"/>
              </a:rPr>
              <a:t>lymphatics</a:t>
            </a:r>
            <a:r>
              <a:rPr lang="en-US" sz="2500" b="1" dirty="0">
                <a:solidFill>
                  <a:srgbClr val="FF0000"/>
                </a:solidFill>
                <a:latin typeface="Lucida Sans Unicode"/>
              </a:rPr>
              <a:t> from the cervical esophagus drain completely differently from those of the thoracic esophagus.</a:t>
            </a:r>
            <a:r>
              <a:rPr lang="en-US" sz="2500" dirty="0">
                <a:solidFill>
                  <a:prstClr val="black"/>
                </a:solidFill>
                <a:latin typeface="Lucida Sans Unicode"/>
              </a:rPr>
              <a:t> The latter drain directly into the </a:t>
            </a:r>
            <a:r>
              <a:rPr lang="en-US" sz="2500" dirty="0" err="1">
                <a:solidFill>
                  <a:prstClr val="black"/>
                </a:solidFill>
                <a:latin typeface="Lucida Sans Unicode"/>
              </a:rPr>
              <a:t>paratracheal</a:t>
            </a:r>
            <a:r>
              <a:rPr lang="en-US" sz="2500" dirty="0">
                <a:solidFill>
                  <a:prstClr val="black"/>
                </a:solidFill>
                <a:latin typeface="Lucida Sans Unicode"/>
              </a:rPr>
              <a:t> and deep cervical or internal jugular LNs with minimal flow in a longitudinal direction. Except in advanced disease, it is unusual for </a:t>
            </a:r>
            <a:r>
              <a:rPr lang="en-US" sz="2500" dirty="0" err="1">
                <a:solidFill>
                  <a:prstClr val="black"/>
                </a:solidFill>
                <a:latin typeface="Lucida Sans Unicode"/>
              </a:rPr>
              <a:t>intrathoracic</a:t>
            </a:r>
            <a:r>
              <a:rPr lang="en-US" sz="2500" dirty="0">
                <a:solidFill>
                  <a:prstClr val="black"/>
                </a:solidFill>
                <a:latin typeface="Lucida Sans Unicode"/>
              </a:rPr>
              <a:t> LNs to be involved</a:t>
            </a:r>
            <a:endParaRPr lang="ar-SA" dirty="0"/>
          </a:p>
        </p:txBody>
      </p:sp>
    </p:spTree>
    <p:extLst>
      <p:ext uri="{BB962C8B-B14F-4D97-AF65-F5344CB8AC3E}">
        <p14:creationId xmlns:p14="http://schemas.microsoft.com/office/powerpoint/2010/main" val="24597400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pPr marL="365751" indent="-256026">
              <a:spcBef>
                <a:spcPts val="400"/>
              </a:spcBef>
              <a:buClr>
                <a:srgbClr val="2DA2BF"/>
              </a:buClr>
              <a:buSzPct val="68000"/>
              <a:buFont typeface="Wingdings 3"/>
              <a:buChar char=""/>
            </a:pPr>
            <a:r>
              <a:rPr lang="en-US" sz="2500" dirty="0">
                <a:solidFill>
                  <a:prstClr val="black"/>
                </a:solidFill>
                <a:latin typeface="Lucida Sans Unicode"/>
              </a:rPr>
              <a:t>Cervical esophageal cancer is frequently </a:t>
            </a:r>
            <a:r>
              <a:rPr lang="en-US" sz="2500" b="1" dirty="0" err="1">
                <a:solidFill>
                  <a:srgbClr val="FF0000"/>
                </a:solidFill>
                <a:latin typeface="Lucida Sans Unicode"/>
              </a:rPr>
              <a:t>unresectable</a:t>
            </a:r>
            <a:r>
              <a:rPr lang="en-US" sz="2500" dirty="0">
                <a:solidFill>
                  <a:prstClr val="black"/>
                </a:solidFill>
                <a:latin typeface="Lucida Sans Unicode"/>
              </a:rPr>
              <a:t> because of </a:t>
            </a:r>
            <a:r>
              <a:rPr lang="en-US" sz="2500" b="1" dirty="0">
                <a:solidFill>
                  <a:srgbClr val="FF0000"/>
                </a:solidFill>
                <a:latin typeface="Lucida Sans Unicode"/>
              </a:rPr>
              <a:t>early invasion of the larynx, great vessels, or trachea</a:t>
            </a:r>
            <a:r>
              <a:rPr lang="en-US" sz="2500" dirty="0">
                <a:solidFill>
                  <a:prstClr val="black"/>
                </a:solidFill>
                <a:latin typeface="Lucida Sans Unicode"/>
              </a:rPr>
              <a:t>.</a:t>
            </a:r>
          </a:p>
          <a:p>
            <a:pPr marL="365751" indent="-256026">
              <a:spcBef>
                <a:spcPts val="400"/>
              </a:spcBef>
              <a:buClr>
                <a:srgbClr val="2DA2BF"/>
              </a:buClr>
              <a:buSzPct val="68000"/>
              <a:buFont typeface="Wingdings 3"/>
              <a:buChar char=""/>
            </a:pPr>
            <a:r>
              <a:rPr lang="en-US" sz="2500" dirty="0">
                <a:solidFill>
                  <a:prstClr val="black"/>
                </a:solidFill>
                <a:latin typeface="Lucida Sans Unicode"/>
              </a:rPr>
              <a:t>Radical surgery, including </a:t>
            </a:r>
            <a:r>
              <a:rPr lang="en-US" sz="2500" dirty="0" err="1">
                <a:solidFill>
                  <a:prstClr val="black"/>
                </a:solidFill>
                <a:latin typeface="Lucida Sans Unicode"/>
              </a:rPr>
              <a:t>esophagolaryngectomy</a:t>
            </a:r>
            <a:r>
              <a:rPr lang="en-US" sz="2500" dirty="0">
                <a:solidFill>
                  <a:prstClr val="black"/>
                </a:solidFill>
                <a:latin typeface="Lucida Sans Unicode"/>
              </a:rPr>
              <a:t> may occasionally be performed for these lesions, but the ensuing morbidity makes this a less than desirable approach in the face of uncertain cure. Thus, for most patients with cervical esophageal cancer, </a:t>
            </a:r>
            <a:r>
              <a:rPr lang="en-US" sz="2500" b="1" dirty="0">
                <a:solidFill>
                  <a:srgbClr val="FF0000"/>
                </a:solidFill>
                <a:latin typeface="Lucida Sans Unicode"/>
              </a:rPr>
              <a:t>stereotactic radiation with concomitant chemotherapy is the most desirable treatment</a:t>
            </a:r>
            <a:endParaRPr lang="ar-SA" b="1" dirty="0">
              <a:solidFill>
                <a:srgbClr val="FF0000"/>
              </a:solidFill>
            </a:endParaRPr>
          </a:p>
        </p:txBody>
      </p:sp>
    </p:spTree>
    <p:extLst>
      <p:ext uri="{BB962C8B-B14F-4D97-AF65-F5344CB8AC3E}">
        <p14:creationId xmlns:p14="http://schemas.microsoft.com/office/powerpoint/2010/main" val="26460863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a:bodyPr>
          <a:lstStyle/>
          <a:p>
            <a:pPr marL="365751" indent="-256026">
              <a:spcBef>
                <a:spcPts val="400"/>
              </a:spcBef>
              <a:buClr>
                <a:srgbClr val="2DA2BF"/>
              </a:buClr>
              <a:buSzPct val="68000"/>
              <a:buFont typeface="Wingdings 3"/>
              <a:buChar char=""/>
            </a:pPr>
            <a:r>
              <a:rPr lang="en-US" sz="2500" dirty="0">
                <a:solidFill>
                  <a:prstClr val="black"/>
                </a:solidFill>
                <a:latin typeface="Lucida Sans Unicode"/>
              </a:rPr>
              <a:t>Tumors that arise within the </a:t>
            </a:r>
            <a:r>
              <a:rPr lang="en-US" sz="2500" b="1" dirty="0">
                <a:solidFill>
                  <a:srgbClr val="FF0000"/>
                </a:solidFill>
                <a:latin typeface="Lucida Sans Unicode"/>
              </a:rPr>
              <a:t>middle third </a:t>
            </a:r>
            <a:r>
              <a:rPr lang="en-US" sz="2500" dirty="0">
                <a:solidFill>
                  <a:prstClr val="black"/>
                </a:solidFill>
                <a:latin typeface="Lucida Sans Unicode"/>
              </a:rPr>
              <a:t>of the esophagus are </a:t>
            </a:r>
            <a:r>
              <a:rPr lang="en-US" sz="2500" b="1" dirty="0">
                <a:solidFill>
                  <a:srgbClr val="FF0000"/>
                </a:solidFill>
                <a:latin typeface="Lucida Sans Unicode"/>
              </a:rPr>
              <a:t>squamous carcinomas </a:t>
            </a:r>
            <a:r>
              <a:rPr lang="en-US" sz="2500" dirty="0">
                <a:solidFill>
                  <a:prstClr val="black"/>
                </a:solidFill>
                <a:latin typeface="Lucida Sans Unicode"/>
              </a:rPr>
              <a:t>most commonly and are frequently associated </a:t>
            </a:r>
            <a:r>
              <a:rPr lang="en-US" sz="2500" b="1" dirty="0">
                <a:solidFill>
                  <a:srgbClr val="FF0000"/>
                </a:solidFill>
                <a:latin typeface="Lucida Sans Unicode"/>
              </a:rPr>
              <a:t>with LN metastasis</a:t>
            </a:r>
            <a:r>
              <a:rPr lang="en-US" sz="2500" dirty="0">
                <a:solidFill>
                  <a:prstClr val="black"/>
                </a:solidFill>
                <a:latin typeface="Lucida Sans Unicode"/>
              </a:rPr>
              <a:t>, which are usually in the thorax but may be in the neck or abdomen, and may skip areas in between. Although it is generally felt that individuals with </a:t>
            </a:r>
            <a:r>
              <a:rPr lang="en-US" sz="2500" dirty="0" err="1">
                <a:solidFill>
                  <a:prstClr val="black"/>
                </a:solidFill>
                <a:latin typeface="Lucida Sans Unicode"/>
              </a:rPr>
              <a:t>midthoracic</a:t>
            </a:r>
            <a:r>
              <a:rPr lang="en-US" sz="2500" dirty="0">
                <a:solidFill>
                  <a:prstClr val="black"/>
                </a:solidFill>
                <a:latin typeface="Lucida Sans Unicode"/>
              </a:rPr>
              <a:t> cancer and abdominal LN metastases are incurable with surgery, there are some emerging data that suggest that cervical LN metastases, if isolated, can be resected with benefit.</a:t>
            </a:r>
          </a:p>
          <a:p>
            <a:pPr marL="365751" indent="-256026">
              <a:spcBef>
                <a:spcPts val="400"/>
              </a:spcBef>
              <a:buClr>
                <a:srgbClr val="2DA2BF"/>
              </a:buClr>
              <a:buSzPct val="68000"/>
              <a:buFont typeface="Wingdings 3"/>
              <a:buChar char=""/>
            </a:pPr>
            <a:r>
              <a:rPr lang="en-US" sz="2500" dirty="0">
                <a:solidFill>
                  <a:prstClr val="black"/>
                </a:solidFill>
                <a:latin typeface="Lucida Sans Unicode"/>
              </a:rPr>
              <a:t>.</a:t>
            </a:r>
            <a:endParaRPr lang="ar-SA" sz="2500" dirty="0">
              <a:solidFill>
                <a:prstClr val="black"/>
              </a:solidFill>
              <a:latin typeface="Lucida Sans Unicode"/>
              <a:cs typeface="Arial"/>
            </a:endParaRPr>
          </a:p>
          <a:p>
            <a:endParaRPr lang="ar-SA" dirty="0"/>
          </a:p>
        </p:txBody>
      </p:sp>
    </p:spTree>
    <p:extLst>
      <p:ext uri="{BB962C8B-B14F-4D97-AF65-F5344CB8AC3E}">
        <p14:creationId xmlns:p14="http://schemas.microsoft.com/office/powerpoint/2010/main" val="3634864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645" y="795797"/>
            <a:ext cx="6777817" cy="646331"/>
          </a:xfrm>
          <a:prstGeom prst="rect">
            <a:avLst/>
          </a:prstGeom>
        </p:spPr>
        <p:txBody>
          <a:bodyPr wrap="none">
            <a:spAutoFit/>
          </a:bodyPr>
          <a:lstStyle/>
          <a:p>
            <a:pPr marL="514350" indent="-514350">
              <a:buFont typeface="+mj-lt"/>
              <a:buAutoNum type="arabicPeriod"/>
            </a:pPr>
            <a:r>
              <a:rPr lang="en-GB" sz="3600" dirty="0">
                <a:solidFill>
                  <a:schemeClr val="tx1">
                    <a:lumMod val="95000"/>
                    <a:lumOff val="5000"/>
                  </a:schemeClr>
                </a:solidFill>
                <a:effectLst>
                  <a:outerShdw blurRad="38100" dist="38100" dir="2700000" algn="tl">
                    <a:srgbClr val="000000">
                      <a:alpha val="43137"/>
                    </a:srgbClr>
                  </a:outerShdw>
                </a:effectLst>
              </a:rPr>
              <a:t>Oropharyngeal dysphagia </a:t>
            </a:r>
            <a:endParaRPr lang="ar-JO" sz="3600" dirty="0">
              <a:solidFill>
                <a:schemeClr val="tx1">
                  <a:lumMod val="95000"/>
                  <a:lumOff val="5000"/>
                </a:schemeClr>
              </a:solidFill>
            </a:endParaRPr>
          </a:p>
        </p:txBody>
      </p:sp>
      <p:sp>
        <p:nvSpPr>
          <p:cNvPr id="6" name="TextBox 5"/>
          <p:cNvSpPr txBox="1"/>
          <p:nvPr/>
        </p:nvSpPr>
        <p:spPr>
          <a:xfrm>
            <a:off x="2221605" y="1724475"/>
            <a:ext cx="7482626" cy="800219"/>
          </a:xfrm>
          <a:prstGeom prst="rect">
            <a:avLst/>
          </a:prstGeom>
          <a:noFill/>
        </p:spPr>
        <p:txBody>
          <a:bodyPr wrap="square" rtlCol="1">
            <a:spAutoFit/>
          </a:bodyPr>
          <a:lstStyle/>
          <a:p>
            <a:pPr marL="342900" indent="-342900">
              <a:buFont typeface="+mj-lt"/>
              <a:buAutoNum type="alphaUcPeriod"/>
            </a:pPr>
            <a:r>
              <a:rPr lang="en-US" sz="2800" b="1" dirty="0">
                <a:latin typeface="Arial Rounded MT Bold" panose="020F0704030504030204" pitchFamily="34" charset="0"/>
                <a:cs typeface="Arial" panose="020B0604020202020204" pitchFamily="34" charset="0"/>
              </a:rPr>
              <a:t>Neuromuscular:</a:t>
            </a:r>
          </a:p>
          <a:p>
            <a:pPr marL="342900" indent="-342900">
              <a:buFont typeface="+mj-lt"/>
              <a:buAutoNum type="alphaUcPeriod"/>
            </a:pPr>
            <a:endParaRPr lang="ar-JO" dirty="0"/>
          </a:p>
        </p:txBody>
      </p:sp>
      <p:sp>
        <p:nvSpPr>
          <p:cNvPr id="7" name="TextBox 6"/>
          <p:cNvSpPr txBox="1"/>
          <p:nvPr/>
        </p:nvSpPr>
        <p:spPr>
          <a:xfrm>
            <a:off x="2629692" y="2232307"/>
            <a:ext cx="6130344" cy="1938992"/>
          </a:xfrm>
          <a:prstGeom prst="rect">
            <a:avLst/>
          </a:prstGeom>
          <a:noFill/>
        </p:spPr>
        <p:txBody>
          <a:bodyPr wrap="square" rtlCol="1">
            <a:spAutoFit/>
          </a:bodyPr>
          <a:lstStyle/>
          <a:p>
            <a:pPr marL="285750" indent="-285750">
              <a:buFont typeface="Arial" panose="020B0604020202020204" pitchFamily="34" charset="0"/>
              <a:buChar char="•"/>
            </a:pPr>
            <a:r>
              <a:rPr lang="en-US" sz="2000" dirty="0"/>
              <a:t>CVA</a:t>
            </a:r>
          </a:p>
          <a:p>
            <a:pPr marL="285750" indent="-285750">
              <a:buFont typeface="Arial" panose="020B0604020202020204" pitchFamily="34" charset="0"/>
              <a:buChar char="•"/>
            </a:pPr>
            <a:r>
              <a:rPr lang="en-US" sz="2000" dirty="0"/>
              <a:t>MI</a:t>
            </a:r>
          </a:p>
          <a:p>
            <a:pPr marL="285750" indent="-285750">
              <a:buFont typeface="Arial" panose="020B0604020202020204" pitchFamily="34" charset="0"/>
              <a:buChar char="•"/>
            </a:pPr>
            <a:r>
              <a:rPr lang="en-US" sz="2000" dirty="0"/>
              <a:t>Myasthenia gravis</a:t>
            </a:r>
          </a:p>
          <a:p>
            <a:pPr marL="285750" indent="-285750">
              <a:buFont typeface="Arial" panose="020B0604020202020204" pitchFamily="34" charset="0"/>
              <a:buChar char="•"/>
            </a:pPr>
            <a:r>
              <a:rPr lang="en-US" sz="2000" dirty="0"/>
              <a:t>Poliomyelitis </a:t>
            </a:r>
          </a:p>
          <a:p>
            <a:pPr marL="285750" indent="-285750">
              <a:buFont typeface="Arial" panose="020B0604020202020204" pitchFamily="34" charset="0"/>
              <a:buChar char="•"/>
            </a:pPr>
            <a:r>
              <a:rPr lang="en-US" sz="2000" dirty="0"/>
              <a:t>Primary myositis </a:t>
            </a:r>
          </a:p>
          <a:p>
            <a:pPr marL="285750" indent="-285750">
              <a:buFont typeface="Arial" panose="020B0604020202020204" pitchFamily="34" charset="0"/>
              <a:buChar char="•"/>
            </a:pPr>
            <a:r>
              <a:rPr lang="en-US" sz="2000" dirty="0"/>
              <a:t>Oculopharengeal muscular dystrophy</a:t>
            </a:r>
            <a:endParaRPr lang="ar-JO" sz="2000" dirty="0"/>
          </a:p>
        </p:txBody>
      </p:sp>
      <p:sp>
        <p:nvSpPr>
          <p:cNvPr id="8" name="TextBox 7"/>
          <p:cNvSpPr txBox="1"/>
          <p:nvPr/>
        </p:nvSpPr>
        <p:spPr>
          <a:xfrm>
            <a:off x="2221605" y="4224270"/>
            <a:ext cx="6538431" cy="523220"/>
          </a:xfrm>
          <a:prstGeom prst="rect">
            <a:avLst/>
          </a:prstGeom>
          <a:noFill/>
        </p:spPr>
        <p:txBody>
          <a:bodyPr wrap="square" rtlCol="1">
            <a:spAutoFit/>
          </a:bodyPr>
          <a:lstStyle/>
          <a:p>
            <a:pPr marL="342900" indent="-342900">
              <a:buFont typeface="+mj-lt"/>
              <a:buAutoNum type="alphaUcPeriod" startAt="2"/>
            </a:pPr>
            <a:r>
              <a:rPr lang="en-US" sz="2800" b="1" dirty="0">
                <a:latin typeface="Arial Rounded MT Bold" panose="020F0704030504030204" pitchFamily="34" charset="0"/>
              </a:rPr>
              <a:t>Mechanical or obstructive lesions :</a:t>
            </a:r>
            <a:endParaRPr lang="ar-JO" sz="2800" b="1" dirty="0">
              <a:latin typeface="Arial Rounded MT Bold" panose="020F0704030504030204" pitchFamily="34" charset="0"/>
            </a:endParaRPr>
          </a:p>
        </p:txBody>
      </p:sp>
      <p:sp>
        <p:nvSpPr>
          <p:cNvPr id="9" name="TextBox 8"/>
          <p:cNvSpPr txBox="1"/>
          <p:nvPr/>
        </p:nvSpPr>
        <p:spPr>
          <a:xfrm>
            <a:off x="2735127" y="4696633"/>
            <a:ext cx="7155848" cy="1631216"/>
          </a:xfrm>
          <a:prstGeom prst="rect">
            <a:avLst/>
          </a:prstGeom>
          <a:noFill/>
        </p:spPr>
        <p:txBody>
          <a:bodyPr wrap="square" rtlCol="1">
            <a:spAutoFit/>
          </a:bodyPr>
          <a:lstStyle/>
          <a:p>
            <a:pPr marL="285750" indent="-285750">
              <a:buFont typeface="Arial" panose="020B0604020202020204" pitchFamily="34" charset="0"/>
              <a:buChar char="•"/>
            </a:pPr>
            <a:r>
              <a:rPr lang="en-US" sz="2000" dirty="0"/>
              <a:t>Inflammatory(pharyngitis , abscess)</a:t>
            </a:r>
          </a:p>
          <a:p>
            <a:pPr marL="285750" indent="-285750">
              <a:buFont typeface="Arial" panose="020B0604020202020204" pitchFamily="34" charset="0"/>
              <a:buChar char="•"/>
            </a:pPr>
            <a:r>
              <a:rPr lang="en-US" sz="2000" dirty="0"/>
              <a:t>Neoplastic</a:t>
            </a:r>
          </a:p>
          <a:p>
            <a:pPr marL="285750" indent="-285750">
              <a:buFont typeface="Arial" panose="020B0604020202020204" pitchFamily="34" charset="0"/>
              <a:buChar char="•"/>
            </a:pPr>
            <a:r>
              <a:rPr lang="en-US" sz="2000" dirty="0"/>
              <a:t>Plummer-</a:t>
            </a:r>
            <a:r>
              <a:rPr lang="en-US" sz="2000" dirty="0" err="1"/>
              <a:t>vinson</a:t>
            </a:r>
            <a:r>
              <a:rPr lang="en-US" sz="2000" dirty="0"/>
              <a:t> syndrome </a:t>
            </a:r>
          </a:p>
          <a:p>
            <a:pPr marL="285750" indent="-285750">
              <a:buFont typeface="Arial" panose="020B0604020202020204" pitchFamily="34" charset="0"/>
              <a:buChar char="•"/>
            </a:pPr>
            <a:r>
              <a:rPr lang="en-US" sz="2000" dirty="0"/>
              <a:t>Extrinsic compression (goiter , cervical osteophytes)</a:t>
            </a:r>
          </a:p>
          <a:p>
            <a:pPr marL="285750" indent="-285750">
              <a:buFont typeface="Arial" panose="020B0604020202020204" pitchFamily="34" charset="0"/>
              <a:buChar char="•"/>
            </a:pPr>
            <a:r>
              <a:rPr lang="en-US" sz="2000" dirty="0" err="1"/>
              <a:t>Diorder</a:t>
            </a:r>
            <a:r>
              <a:rPr lang="en-US" sz="2000" dirty="0"/>
              <a:t> of upper esophageal sphincter.</a:t>
            </a:r>
            <a:endParaRPr lang="ar-JO" sz="20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4603" y="0"/>
            <a:ext cx="3537397" cy="2383402"/>
          </a:xfrm>
          <a:prstGeom prst="rect">
            <a:avLst/>
          </a:prstGeom>
        </p:spPr>
      </p:pic>
    </p:spTree>
    <p:extLst>
      <p:ext uri="{BB962C8B-B14F-4D97-AF65-F5344CB8AC3E}">
        <p14:creationId xmlns:p14="http://schemas.microsoft.com/office/powerpoint/2010/main" val="16353514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a:bodyPr>
          <a:lstStyle/>
          <a:p>
            <a:pPr algn="l" rtl="0"/>
            <a:r>
              <a:rPr lang="en-US" dirty="0"/>
              <a:t>Generally, T1 and T2 cancers without LN metastases are treated with resection only, but there is more and more data to suggest that LN involvement or </a:t>
            </a:r>
            <a:r>
              <a:rPr lang="en-US" dirty="0" err="1"/>
              <a:t>transmural</a:t>
            </a:r>
            <a:r>
              <a:rPr lang="en-US" dirty="0"/>
              <a:t> cancer (T3) warrants treatment with </a:t>
            </a:r>
            <a:r>
              <a:rPr lang="en-US" dirty="0" err="1"/>
              <a:t>neoadjuvant</a:t>
            </a:r>
            <a:r>
              <a:rPr lang="en-US" dirty="0"/>
              <a:t> </a:t>
            </a:r>
            <a:r>
              <a:rPr lang="en-US" dirty="0" err="1"/>
              <a:t>chemoradiation</a:t>
            </a:r>
            <a:r>
              <a:rPr lang="en-US" dirty="0"/>
              <a:t> therapy followed by resection. Although some surgeons prefer a </a:t>
            </a:r>
            <a:r>
              <a:rPr lang="en-US" dirty="0" err="1"/>
              <a:t>transhiatal</a:t>
            </a:r>
            <a:r>
              <a:rPr lang="en-US" dirty="0"/>
              <a:t> </a:t>
            </a:r>
            <a:r>
              <a:rPr lang="en-US" dirty="0" err="1"/>
              <a:t>esophagectomy</a:t>
            </a:r>
            <a:r>
              <a:rPr lang="en-US" dirty="0"/>
              <a:t> for all tumor locations, most surgeons believe that resection of </a:t>
            </a:r>
            <a:r>
              <a:rPr lang="en-US" dirty="0" err="1"/>
              <a:t>midesophageal</a:t>
            </a:r>
            <a:r>
              <a:rPr lang="en-US" dirty="0"/>
              <a:t> cancer should be performed under direct vision with either </a:t>
            </a:r>
            <a:r>
              <a:rPr lang="en-US" dirty="0" err="1"/>
              <a:t>thoracoscopy</a:t>
            </a:r>
            <a:r>
              <a:rPr lang="en-US" dirty="0"/>
              <a:t> </a:t>
            </a:r>
            <a:r>
              <a:rPr lang="en-US" dirty="0">
                <a:solidFill>
                  <a:srgbClr val="FF0000"/>
                </a:solidFill>
              </a:rPr>
              <a:t>(video-assisted thoracic surgery [VATS]) </a:t>
            </a:r>
            <a:r>
              <a:rPr lang="en-US" dirty="0"/>
              <a:t>or with thoracotomy</a:t>
            </a:r>
          </a:p>
          <a:p>
            <a:pPr algn="l" rtl="0"/>
            <a:endParaRPr lang="ar-SA" dirty="0"/>
          </a:p>
        </p:txBody>
      </p:sp>
    </p:spTree>
    <p:extLst>
      <p:ext uri="{BB962C8B-B14F-4D97-AF65-F5344CB8AC3E}">
        <p14:creationId xmlns:p14="http://schemas.microsoft.com/office/powerpoint/2010/main" val="4136678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a:bodyPr>
          <a:lstStyle/>
          <a:p>
            <a:pPr marL="365751" indent="-256026">
              <a:spcBef>
                <a:spcPts val="400"/>
              </a:spcBef>
              <a:buClr>
                <a:srgbClr val="2DA2BF"/>
              </a:buClr>
              <a:buSzPct val="68000"/>
              <a:buFont typeface="Wingdings 3"/>
              <a:buChar char=""/>
            </a:pPr>
            <a:r>
              <a:rPr lang="en-US" sz="2500" dirty="0">
                <a:solidFill>
                  <a:prstClr val="black"/>
                </a:solidFill>
                <a:latin typeface="Lucida Sans Unicode"/>
              </a:rPr>
              <a:t>Tumors of the lower esophagus and </a:t>
            </a:r>
            <a:r>
              <a:rPr lang="en-US" sz="2500" dirty="0" err="1">
                <a:solidFill>
                  <a:prstClr val="black"/>
                </a:solidFill>
                <a:latin typeface="Lucida Sans Unicode"/>
              </a:rPr>
              <a:t>cardia</a:t>
            </a:r>
            <a:r>
              <a:rPr lang="en-US" sz="2500" dirty="0">
                <a:solidFill>
                  <a:prstClr val="black"/>
                </a:solidFill>
                <a:latin typeface="Lucida Sans Unicode"/>
              </a:rPr>
              <a:t> are usually </a:t>
            </a:r>
            <a:r>
              <a:rPr lang="en-US" sz="2500" dirty="0">
                <a:solidFill>
                  <a:srgbClr val="FF0000"/>
                </a:solidFill>
                <a:latin typeface="Lucida Sans Unicode"/>
              </a:rPr>
              <a:t>adenocarcinomas. </a:t>
            </a:r>
            <a:r>
              <a:rPr lang="en-US" sz="2500" dirty="0">
                <a:solidFill>
                  <a:prstClr val="black"/>
                </a:solidFill>
                <a:latin typeface="Lucida Sans Unicode"/>
              </a:rPr>
              <a:t>Unless preoperative and intraoperative staging clearly demonstrate an incurable lesion, resection in continuity with a LN dissection should be performed. Because of the propensity of GI tumors to spread for long distances </a:t>
            </a:r>
            <a:r>
              <a:rPr lang="en-US" sz="2500" dirty="0" err="1">
                <a:solidFill>
                  <a:prstClr val="black"/>
                </a:solidFill>
                <a:latin typeface="Lucida Sans Unicode"/>
              </a:rPr>
              <a:t>submucosally</a:t>
            </a:r>
            <a:r>
              <a:rPr lang="en-US" sz="2500" dirty="0">
                <a:solidFill>
                  <a:prstClr val="black"/>
                </a:solidFill>
                <a:latin typeface="Lucida Sans Unicode"/>
              </a:rPr>
              <a:t>, long lengths of grossly normal GI tract should be resected The longitudinal lymph flow in the esophagus can result in skip areas, with small foci of tumor above the primary lesion, which underscores the importance of a wide resection of esophageal tumors.</a:t>
            </a:r>
            <a:endParaRPr lang="ar-SA" sz="2500" dirty="0">
              <a:solidFill>
                <a:prstClr val="black"/>
              </a:solidFill>
              <a:latin typeface="Lucida Sans Unicode"/>
              <a:cs typeface="Arial"/>
            </a:endParaRPr>
          </a:p>
          <a:p>
            <a:endParaRPr lang="ar-SA" dirty="0"/>
          </a:p>
        </p:txBody>
      </p:sp>
    </p:spTree>
    <p:extLst>
      <p:ext uri="{BB962C8B-B14F-4D97-AF65-F5344CB8AC3E}">
        <p14:creationId xmlns:p14="http://schemas.microsoft.com/office/powerpoint/2010/main" val="25076082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Treatment</a:t>
            </a:r>
            <a:endParaRPr lang="ar-SA" dirty="0"/>
          </a:p>
        </p:txBody>
      </p:sp>
      <p:sp>
        <p:nvSpPr>
          <p:cNvPr id="3" name="عنصر نائب للمحتوى 2"/>
          <p:cNvSpPr>
            <a:spLocks noGrp="1"/>
          </p:cNvSpPr>
          <p:nvPr>
            <p:ph idx="1"/>
          </p:nvPr>
        </p:nvSpPr>
        <p:spPr/>
        <p:txBody>
          <a:bodyPr>
            <a:normAutofit fontScale="92500" lnSpcReduction="20000"/>
          </a:bodyPr>
          <a:lstStyle/>
          <a:p>
            <a:pPr algn="l" rtl="0"/>
            <a:r>
              <a:rPr lang="en-US" dirty="0"/>
              <a:t>1. </a:t>
            </a:r>
            <a:r>
              <a:rPr lang="en-US" b="1" dirty="0">
                <a:solidFill>
                  <a:srgbClr val="FF0000"/>
                </a:solidFill>
              </a:rPr>
              <a:t>Surgical resection </a:t>
            </a:r>
            <a:r>
              <a:rPr lang="en-US" dirty="0"/>
              <a:t>remains a mainstay of curative treatment of patients with localized disease. It offers the best opportunity for cure and provides substantial palliation when cure is not possible. The overall 5-year survival rate is 19% to 32%, with higher rates for patients with lower stages of disease  </a:t>
            </a:r>
          </a:p>
          <a:p>
            <a:pPr algn="l" rtl="0"/>
            <a:r>
              <a:rPr lang="en-US" dirty="0"/>
              <a:t>a. Options for resection include a standard </a:t>
            </a:r>
            <a:r>
              <a:rPr lang="en-US" b="1" dirty="0">
                <a:solidFill>
                  <a:srgbClr val="FF0000"/>
                </a:solidFill>
              </a:rPr>
              <a:t>transthoracic </a:t>
            </a:r>
            <a:r>
              <a:rPr lang="en-US" b="1" dirty="0" err="1">
                <a:solidFill>
                  <a:srgbClr val="FF0000"/>
                </a:solidFill>
              </a:rPr>
              <a:t>esophagectomy</a:t>
            </a:r>
            <a:r>
              <a:rPr lang="en-US" dirty="0"/>
              <a:t>, a </a:t>
            </a:r>
            <a:r>
              <a:rPr lang="en-US" b="1" dirty="0" err="1">
                <a:solidFill>
                  <a:srgbClr val="FF0000"/>
                </a:solidFill>
              </a:rPr>
              <a:t>transhiatal</a:t>
            </a:r>
            <a:r>
              <a:rPr lang="en-US" b="1" dirty="0">
                <a:solidFill>
                  <a:srgbClr val="FF0000"/>
                </a:solidFill>
              </a:rPr>
              <a:t> </a:t>
            </a:r>
            <a:r>
              <a:rPr lang="en-US" b="1" dirty="0" err="1">
                <a:solidFill>
                  <a:srgbClr val="FF0000"/>
                </a:solidFill>
              </a:rPr>
              <a:t>esophagectomy</a:t>
            </a:r>
            <a:r>
              <a:rPr lang="en-US" dirty="0"/>
              <a:t>, or an en bloc </a:t>
            </a:r>
            <a:r>
              <a:rPr lang="en-US" dirty="0" err="1"/>
              <a:t>esophagectomy</a:t>
            </a:r>
            <a:r>
              <a:rPr lang="en-US" dirty="0"/>
              <a:t>. Total </a:t>
            </a:r>
            <a:r>
              <a:rPr lang="en-US" dirty="0" err="1"/>
              <a:t>esophagectomy</a:t>
            </a:r>
            <a:r>
              <a:rPr lang="en-US" dirty="0"/>
              <a:t> with a cervical </a:t>
            </a:r>
            <a:r>
              <a:rPr lang="en-US" dirty="0" err="1"/>
              <a:t>esophagogastric</a:t>
            </a:r>
            <a:r>
              <a:rPr lang="en-US" dirty="0"/>
              <a:t> anastomosis and subtotal resection with a high </a:t>
            </a:r>
            <a:r>
              <a:rPr lang="en-US" dirty="0" err="1"/>
              <a:t>intrathoracic</a:t>
            </a:r>
            <a:r>
              <a:rPr lang="en-US" dirty="0"/>
              <a:t> anastomosis have become the most common resections and produce the best long-term functional results as well as the best chance for cure.</a:t>
            </a:r>
          </a:p>
          <a:p>
            <a:pPr algn="l" rtl="0"/>
            <a:r>
              <a:rPr lang="en-US" dirty="0"/>
              <a:t>b. Options for esophageal replacement include the stomach, colon, and jejunum</a:t>
            </a:r>
          </a:p>
          <a:p>
            <a:pPr algn="l" rtl="0"/>
            <a:endParaRPr lang="ar-SA" dirty="0"/>
          </a:p>
        </p:txBody>
      </p:sp>
    </p:spTree>
    <p:extLst>
      <p:ext uri="{BB962C8B-B14F-4D97-AF65-F5344CB8AC3E}">
        <p14:creationId xmlns:p14="http://schemas.microsoft.com/office/powerpoint/2010/main" val="38947166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07569" y="188640"/>
            <a:ext cx="7722825" cy="5919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56002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lnSpcReduction="10000"/>
          </a:bodyPr>
          <a:lstStyle/>
          <a:p>
            <a:pPr algn="l" rtl="0"/>
            <a:r>
              <a:rPr lang="en-US" dirty="0"/>
              <a:t>2. </a:t>
            </a:r>
            <a:r>
              <a:rPr lang="en-US" b="1" dirty="0" err="1">
                <a:solidFill>
                  <a:srgbClr val="FF0000"/>
                </a:solidFill>
              </a:rPr>
              <a:t>Neoadjuvant</a:t>
            </a:r>
            <a:r>
              <a:rPr lang="en-US" b="1" dirty="0">
                <a:solidFill>
                  <a:srgbClr val="FF0000"/>
                </a:solidFill>
              </a:rPr>
              <a:t> therapy </a:t>
            </a:r>
            <a:r>
              <a:rPr lang="en-US" dirty="0"/>
              <a:t>with preoperative chemotherapy or </a:t>
            </a:r>
            <a:r>
              <a:rPr lang="en-US" dirty="0" err="1"/>
              <a:t>chemoradiotherapy</a:t>
            </a:r>
            <a:r>
              <a:rPr lang="en-US" dirty="0"/>
              <a:t> has been evaluated in a number of trials. Although it may enhance </a:t>
            </a:r>
            <a:r>
              <a:rPr lang="en-US" b="1" dirty="0">
                <a:solidFill>
                  <a:srgbClr val="FF0000"/>
                </a:solidFill>
              </a:rPr>
              <a:t>local control and </a:t>
            </a:r>
            <a:r>
              <a:rPr lang="en-US" b="1" dirty="0" err="1">
                <a:solidFill>
                  <a:srgbClr val="FF0000"/>
                </a:solidFill>
              </a:rPr>
              <a:t>resectability</a:t>
            </a:r>
            <a:r>
              <a:rPr lang="en-US" b="1" dirty="0">
                <a:solidFill>
                  <a:srgbClr val="FF0000"/>
                </a:solidFill>
              </a:rPr>
              <a:t>,</a:t>
            </a:r>
            <a:r>
              <a:rPr lang="en-US" dirty="0"/>
              <a:t> the survival benefit is still debated. </a:t>
            </a:r>
          </a:p>
          <a:p>
            <a:pPr algn="l" rtl="0"/>
            <a:r>
              <a:rPr lang="en-US" dirty="0"/>
              <a:t>A recent prospective, randomized study demonstrated a survival advantage of </a:t>
            </a:r>
            <a:r>
              <a:rPr lang="en-US" dirty="0" err="1"/>
              <a:t>trimodal</a:t>
            </a:r>
            <a:r>
              <a:rPr lang="en-US" dirty="0"/>
              <a:t> </a:t>
            </a:r>
            <a:r>
              <a:rPr lang="en-US" dirty="0" err="1"/>
              <a:t>neoadjuvant</a:t>
            </a:r>
            <a:r>
              <a:rPr lang="en-US" dirty="0"/>
              <a:t> chemotherapy (</a:t>
            </a:r>
            <a:r>
              <a:rPr lang="en-US" dirty="0" err="1"/>
              <a:t>cisplatin</a:t>
            </a:r>
            <a:r>
              <a:rPr lang="en-US" dirty="0"/>
              <a:t> and fluorouracil) and radiation (50.4 </a:t>
            </a:r>
            <a:r>
              <a:rPr lang="en-US" dirty="0" err="1"/>
              <a:t>Gy</a:t>
            </a:r>
            <a:r>
              <a:rPr lang="en-US" dirty="0"/>
              <a:t>) followed by surgery versus surgery alone. Although the study only had 30 patients in the </a:t>
            </a:r>
            <a:r>
              <a:rPr lang="en-US" dirty="0" err="1"/>
              <a:t>trimodal</a:t>
            </a:r>
            <a:r>
              <a:rPr lang="en-US" dirty="0"/>
              <a:t> arm and 36 patients in the surgery alone arm, there was a 5-year survival advantage of 39% for </a:t>
            </a:r>
            <a:r>
              <a:rPr lang="en-US" dirty="0" err="1"/>
              <a:t>trimodal</a:t>
            </a:r>
            <a:r>
              <a:rPr lang="en-US" dirty="0"/>
              <a:t> therapy versus 16% for surgery alone.</a:t>
            </a:r>
            <a:endParaRPr lang="ar-SA" dirty="0"/>
          </a:p>
        </p:txBody>
      </p:sp>
    </p:spTree>
    <p:extLst>
      <p:ext uri="{BB962C8B-B14F-4D97-AF65-F5344CB8AC3E}">
        <p14:creationId xmlns:p14="http://schemas.microsoft.com/office/powerpoint/2010/main" val="5490844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a:bodyPr>
          <a:lstStyle/>
          <a:p>
            <a:pPr algn="l" rtl="0"/>
            <a:r>
              <a:rPr lang="en-US" dirty="0"/>
              <a:t>3. </a:t>
            </a:r>
            <a:r>
              <a:rPr lang="en-US" b="1" dirty="0">
                <a:solidFill>
                  <a:srgbClr val="FF0000"/>
                </a:solidFill>
              </a:rPr>
              <a:t>Radiotherapy</a:t>
            </a:r>
            <a:r>
              <a:rPr lang="en-US" dirty="0"/>
              <a:t> is used worldwide for attempted cure and palliation of patients with squamous cell esophageal cancer deemed unsuitable for resection. The 5-year survival rate is 5% to 10%. Palliation of dysphagia is successful temporarily in 80% of patients but rarely provides relief for longer than several months. Combination therapy involving radiation and concurrent administration of 5-fluorouracil with </a:t>
            </a:r>
            <a:r>
              <a:rPr lang="en-US" dirty="0" err="1"/>
              <a:t>mitomycin</a:t>
            </a:r>
            <a:r>
              <a:rPr lang="en-US" dirty="0"/>
              <a:t> C or </a:t>
            </a:r>
            <a:r>
              <a:rPr lang="en-US" dirty="0" err="1"/>
              <a:t>cisplatin</a:t>
            </a:r>
            <a:r>
              <a:rPr lang="en-US" dirty="0"/>
              <a:t> has been suggested to improve results and has replaced radiation alone in most protocols.</a:t>
            </a:r>
            <a:endParaRPr lang="ar-SA" dirty="0"/>
          </a:p>
        </p:txBody>
      </p:sp>
    </p:spTree>
    <p:extLst>
      <p:ext uri="{BB962C8B-B14F-4D97-AF65-F5344CB8AC3E}">
        <p14:creationId xmlns:p14="http://schemas.microsoft.com/office/powerpoint/2010/main" val="5387275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a:bodyPr>
          <a:lstStyle/>
          <a:p>
            <a:pPr algn="l" rtl="0"/>
            <a:r>
              <a:rPr lang="en-US" dirty="0"/>
              <a:t>4. The goal of </a:t>
            </a:r>
            <a:r>
              <a:rPr lang="en-US" b="1" dirty="0">
                <a:solidFill>
                  <a:srgbClr val="FF0000"/>
                </a:solidFill>
              </a:rPr>
              <a:t>palliative treatment </a:t>
            </a:r>
            <a:r>
              <a:rPr lang="en-US" dirty="0"/>
              <a:t>is the relief of obstruction and dysphagia.</a:t>
            </a:r>
          </a:p>
          <a:p>
            <a:pPr marL="0" indent="0">
              <a:buNone/>
            </a:pPr>
            <a:r>
              <a:rPr lang="en-US" dirty="0"/>
              <a:t>a. Radiotherapy and chemotherapy work best in patients with squamous cell carcinoma, particularly when it is located above the carina. Adenocarcinoma is less responsive to radiation, and the acute morbidity (nausea and vomiting) of external-beam irradiation of the </a:t>
            </a:r>
            <a:r>
              <a:rPr lang="en-US" dirty="0" err="1"/>
              <a:t>epigastric</a:t>
            </a:r>
            <a:r>
              <a:rPr lang="en-US" dirty="0"/>
              <a:t> area is substantial. </a:t>
            </a:r>
          </a:p>
          <a:p>
            <a:pPr marL="0" indent="0">
              <a:buNone/>
            </a:pPr>
            <a:r>
              <a:rPr lang="en-US" dirty="0"/>
              <a:t>b. Esophageal bypass procedures have been largely abandoned due to excessive complication rates.</a:t>
            </a:r>
            <a:endParaRPr lang="ar-SA" dirty="0"/>
          </a:p>
        </p:txBody>
      </p:sp>
    </p:spTree>
    <p:extLst>
      <p:ext uri="{BB962C8B-B14F-4D97-AF65-F5344CB8AC3E}">
        <p14:creationId xmlns:p14="http://schemas.microsoft.com/office/powerpoint/2010/main" val="4410562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lnSpcReduction="10000"/>
          </a:bodyPr>
          <a:lstStyle/>
          <a:p>
            <a:pPr algn="l" rtl="0"/>
            <a:r>
              <a:rPr lang="en-US" dirty="0"/>
              <a:t>c. </a:t>
            </a:r>
            <a:r>
              <a:rPr lang="en-US" b="1" dirty="0">
                <a:solidFill>
                  <a:srgbClr val="FF0000"/>
                </a:solidFill>
              </a:rPr>
              <a:t>Intraluminal prostheses </a:t>
            </a:r>
            <a:r>
              <a:rPr lang="en-US" dirty="0"/>
              <a:t>have been developed to intubate the esophagus and stent the obstruction. Self-expanding wire-mesh stents, often with a soft silicone (</a:t>
            </a:r>
            <a:r>
              <a:rPr lang="en-US" dirty="0" err="1"/>
              <a:t>Silastic</a:t>
            </a:r>
            <a:r>
              <a:rPr lang="en-US" dirty="0"/>
              <a:t>) coating, have been used with greater ease of insertion and satisfactory results. None of these prostheses allows normal swallowing, and in most cases no more than a </a:t>
            </a:r>
            <a:r>
              <a:rPr lang="en-US" dirty="0">
                <a:solidFill>
                  <a:srgbClr val="FF0000"/>
                </a:solidFill>
              </a:rPr>
              <a:t>pureed diet </a:t>
            </a:r>
            <a:r>
              <a:rPr lang="en-US" dirty="0"/>
              <a:t>can be tolerated.</a:t>
            </a:r>
          </a:p>
          <a:p>
            <a:pPr marL="0" indent="0">
              <a:buNone/>
            </a:pPr>
            <a:r>
              <a:rPr lang="en-US" dirty="0"/>
              <a:t> Potential complications include </a:t>
            </a:r>
            <a:r>
              <a:rPr lang="en-US" dirty="0">
                <a:solidFill>
                  <a:srgbClr val="FF0000"/>
                </a:solidFill>
              </a:rPr>
              <a:t>perforation</a:t>
            </a:r>
            <a:r>
              <a:rPr lang="en-US" dirty="0"/>
              <a:t>, </a:t>
            </a:r>
            <a:r>
              <a:rPr lang="en-US" dirty="0">
                <a:solidFill>
                  <a:srgbClr val="FF0000"/>
                </a:solidFill>
              </a:rPr>
              <a:t>erosion</a:t>
            </a:r>
            <a:r>
              <a:rPr lang="en-US" dirty="0"/>
              <a:t> or </a:t>
            </a:r>
            <a:r>
              <a:rPr lang="en-US" dirty="0">
                <a:solidFill>
                  <a:srgbClr val="FF0000"/>
                </a:solidFill>
              </a:rPr>
              <a:t>migration of the stent</a:t>
            </a:r>
            <a:r>
              <a:rPr lang="en-US" dirty="0"/>
              <a:t>, and </a:t>
            </a:r>
            <a:r>
              <a:rPr lang="en-US" dirty="0">
                <a:solidFill>
                  <a:srgbClr val="FF0000"/>
                </a:solidFill>
              </a:rPr>
              <a:t>obstruction</a:t>
            </a:r>
            <a:r>
              <a:rPr lang="en-US" dirty="0"/>
              <a:t> of the tube by food or proximal tumor growth.</a:t>
            </a:r>
          </a:p>
          <a:p>
            <a:pPr algn="l" rtl="0"/>
            <a:r>
              <a:rPr lang="en-US" dirty="0"/>
              <a:t>d. </a:t>
            </a:r>
            <a:r>
              <a:rPr lang="en-US" b="1" dirty="0">
                <a:solidFill>
                  <a:srgbClr val="FF0000"/>
                </a:solidFill>
              </a:rPr>
              <a:t>Endoscopic laser techniques </a:t>
            </a:r>
            <a:r>
              <a:rPr lang="en-US" dirty="0"/>
              <a:t>can restore an esophageal lumen successfully 90% of the time, with only a 4% to 5% perforation rate.</a:t>
            </a:r>
            <a:endParaRPr lang="ar-SA" dirty="0"/>
          </a:p>
        </p:txBody>
      </p:sp>
    </p:spTree>
    <p:extLst>
      <p:ext uri="{BB962C8B-B14F-4D97-AF65-F5344CB8AC3E}">
        <p14:creationId xmlns:p14="http://schemas.microsoft.com/office/powerpoint/2010/main" val="9774914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a:xfrm>
            <a:off x="1981200" y="3861048"/>
            <a:ext cx="8229600" cy="2463552"/>
          </a:xfrm>
        </p:spPr>
        <p:txBody>
          <a:bodyPr/>
          <a:lstStyle/>
          <a:p>
            <a:pPr algn="l" rtl="0"/>
            <a:r>
              <a:rPr lang="en-US" dirty="0"/>
              <a:t>Sources:</a:t>
            </a:r>
          </a:p>
          <a:p>
            <a:pPr algn="l" rtl="0"/>
            <a:r>
              <a:rPr lang="en-US" dirty="0"/>
              <a:t>-Baily and love's short practice of surgery ;27th edition. </a:t>
            </a:r>
          </a:p>
          <a:p>
            <a:pPr algn="l" rtl="0"/>
            <a:r>
              <a:rPr lang="en-US" dirty="0"/>
              <a:t>-The </a:t>
            </a:r>
            <a:r>
              <a:rPr lang="en-US" dirty="0" err="1"/>
              <a:t>washington</a:t>
            </a:r>
            <a:r>
              <a:rPr lang="en-US" dirty="0"/>
              <a:t> manual of surgery 6th edition.</a:t>
            </a:r>
          </a:p>
          <a:p>
            <a:pPr algn="l" rtl="0"/>
            <a:r>
              <a:rPr lang="en-US" dirty="0"/>
              <a:t>-Schwartz’s principle of surgery </a:t>
            </a:r>
            <a:r>
              <a:rPr lang="en-US"/>
              <a:t>10</a:t>
            </a:r>
            <a:r>
              <a:rPr lang="en-US" baseline="30000"/>
              <a:t>th</a:t>
            </a:r>
            <a:r>
              <a:rPr lang="en-US"/>
              <a:t> edition </a:t>
            </a:r>
            <a:endParaRPr lang="en-US" dirty="0"/>
          </a:p>
          <a:p>
            <a:endParaRPr lang="ar-SA"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673" y="476673"/>
            <a:ext cx="4369668"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33274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1706</TotalTime>
  <Words>4906</Words>
  <Application>Microsoft Office PowerPoint</Application>
  <PresentationFormat>Widescreen</PresentationFormat>
  <Paragraphs>501</Paragraphs>
  <Slides>98</Slides>
  <Notes>7</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98</vt:i4>
      </vt:variant>
    </vt:vector>
  </HeadingPairs>
  <TitlesOfParts>
    <vt:vector size="121" baseType="lpstr">
      <vt:lpstr>acumin-pro</vt:lpstr>
      <vt:lpstr>Andalus</vt:lpstr>
      <vt:lpstr>Arial</vt:lpstr>
      <vt:lpstr>Arial Black</vt:lpstr>
      <vt:lpstr>Arial Rounded MT Bold</vt:lpstr>
      <vt:lpstr>ArialUnicodeMS</vt:lpstr>
      <vt:lpstr>Bernard MT Condensed</vt:lpstr>
      <vt:lpstr>Calibri</vt:lpstr>
      <vt:lpstr>Calibri Light</vt:lpstr>
      <vt:lpstr>Cambria</vt:lpstr>
      <vt:lpstr>Cambria Math</vt:lpstr>
      <vt:lpstr>Constantia</vt:lpstr>
      <vt:lpstr>Courier New</vt:lpstr>
      <vt:lpstr>Gill Sans MT</vt:lpstr>
      <vt:lpstr>GoudyStd</vt:lpstr>
      <vt:lpstr>HelveticaNeueLTStd-Roman</vt:lpstr>
      <vt:lpstr>Lucida Sans Unicode</vt:lpstr>
      <vt:lpstr>Open Sans</vt:lpstr>
      <vt:lpstr>proxima_nova_ltsemibold</vt:lpstr>
      <vt:lpstr>proxima_nova_rgregular</vt:lpstr>
      <vt:lpstr>Wingdings</vt:lpstr>
      <vt:lpstr>Wingdings 3</vt:lpstr>
      <vt:lpstr>Office Theme</vt:lpstr>
      <vt:lpstr>Dysphagia</vt:lpstr>
      <vt:lpstr>PowerPoint Presentation</vt:lpstr>
      <vt:lpstr>PowerPoint Presentation</vt:lpstr>
      <vt:lpstr> </vt:lpstr>
      <vt:lpstr>PowerPoint Presentation</vt:lpstr>
      <vt:lpstr>PowerPoint Presentation</vt:lpstr>
      <vt:lpstr>The first step in evaluation is to differentiate oropharyngeal and esophageal dysphagia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characters for some diseases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Causes of dysphasia</vt:lpstr>
      <vt:lpstr>Benign esophageal stricture: </vt:lpstr>
      <vt:lpstr>Symptoms of benign esophageal stricture -difficult or painful swallowing - heartburn  -unintended weight loss -regurgitation of food or liquids -sensation of something stuck in the chest after you eat -frequent burping or hiccups  </vt:lpstr>
      <vt:lpstr>PowerPoint Presentation</vt:lpstr>
      <vt:lpstr>Treatment of esophageal stricture</vt:lpstr>
      <vt:lpstr>Achalasia of esophagus</vt:lpstr>
      <vt:lpstr>Achalasia of esophagus</vt:lpstr>
      <vt:lpstr>Achalasia of esophagus</vt:lpstr>
      <vt:lpstr>Achalasia of esophagus</vt:lpstr>
      <vt:lpstr>Achalasia of esophagus</vt:lpstr>
      <vt:lpstr>Achalasia of esophagus</vt:lpstr>
      <vt:lpstr>Achalasia of esophagus</vt:lpstr>
      <vt:lpstr>Achalasia of esophagus</vt:lpstr>
      <vt:lpstr>Plummer Vinson syndrome</vt:lpstr>
      <vt:lpstr>Plummer Vinson syndrome</vt:lpstr>
      <vt:lpstr>Plummer Vinson syndrome</vt:lpstr>
      <vt:lpstr>Plummer Vinson syndrome</vt:lpstr>
      <vt:lpstr>Foreign body</vt:lpstr>
      <vt:lpstr>PowerPoint Presentation</vt:lpstr>
      <vt:lpstr>Diffuse Esophageal Spasm </vt:lpstr>
      <vt:lpstr>Diffuse Esophageal Spasm</vt:lpstr>
      <vt:lpstr>Nutcracker Esophagus</vt:lpstr>
      <vt:lpstr>paraoesophageal (rolling)hiatus hernia</vt:lpstr>
      <vt:lpstr>paraoesophageal (rolling)hiatus hernia</vt:lpstr>
      <vt:lpstr>paraoesophageal (rolling)hiatus hernia</vt:lpstr>
      <vt:lpstr>paraoesophageal (rolling)hiatus hernia</vt:lpstr>
      <vt:lpstr>Zenker diverticulum</vt:lpstr>
      <vt:lpstr>The pathophysiology </vt:lpstr>
      <vt:lpstr>Diagnosis </vt:lpstr>
      <vt:lpstr>Surgical intervention </vt:lpstr>
      <vt:lpstr>PowerPoint Presentation</vt:lpstr>
      <vt:lpstr>Pathophysiology</vt:lpstr>
      <vt:lpstr>Prognosis </vt:lpstr>
      <vt:lpstr>History  and imaging studies </vt:lpstr>
      <vt:lpstr>Management </vt:lpstr>
      <vt:lpstr>Esophageal cancer</vt:lpstr>
      <vt:lpstr>PowerPoint Presentation</vt:lpstr>
      <vt:lpstr>PowerPoint Presentation</vt:lpstr>
      <vt:lpstr>PowerPoint Presentation</vt:lpstr>
      <vt:lpstr>PowerPoint Presentation</vt:lpstr>
      <vt:lpstr>Pathology</vt:lpstr>
      <vt:lpstr>Clinical Manifestations</vt:lpstr>
      <vt:lpstr>PowerPoint Presentation</vt:lpstr>
      <vt:lpstr>PowerPoint Presentation</vt:lpstr>
      <vt:lpstr>Diagnosis </vt:lpstr>
      <vt:lpstr>PowerPoint Presentation</vt:lpstr>
      <vt:lpstr>PowerPoint Presentation</vt:lpstr>
      <vt:lpstr>Staging of Esophageal Cancer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General Approach to Esophageal Cancer </vt:lpstr>
      <vt:lpstr>PowerPoint Presentation</vt:lpstr>
      <vt:lpstr>Treatment :</vt:lpstr>
      <vt:lpstr>PowerPoint Presentation</vt:lpstr>
      <vt:lpstr>PowerPoint Presentation</vt:lpstr>
      <vt:lpstr>PowerPoint Presentation</vt:lpstr>
      <vt:lpstr>PowerPoint Presentation</vt:lpstr>
      <vt:lpstr>PowerPoint Presentation</vt:lpstr>
      <vt:lpstr>PowerPoint Presentation</vt:lpstr>
      <vt:lpstr>Treatment</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Sarah Khirfan</cp:lastModifiedBy>
  <cp:revision>72</cp:revision>
  <dcterms:created xsi:type="dcterms:W3CDTF">2021-02-17T18:09:42Z</dcterms:created>
  <dcterms:modified xsi:type="dcterms:W3CDTF">2021-10-28T05:15:08Z</dcterms:modified>
</cp:coreProperties>
</file>