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</p:sldMasterIdLst>
  <p:notesMasterIdLst>
    <p:notesMasterId r:id="rId33"/>
  </p:notesMasterIdLst>
  <p:sldIdLst>
    <p:sldId id="259" r:id="rId2"/>
    <p:sldId id="258" r:id="rId3"/>
    <p:sldId id="260" r:id="rId4"/>
    <p:sldId id="283" r:id="rId5"/>
    <p:sldId id="284" r:id="rId6"/>
    <p:sldId id="317" r:id="rId7"/>
    <p:sldId id="268" r:id="rId8"/>
    <p:sldId id="288" r:id="rId9"/>
    <p:sldId id="289" r:id="rId10"/>
    <p:sldId id="329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273" r:id="rId23"/>
    <p:sldId id="300" r:id="rId24"/>
    <p:sldId id="330" r:id="rId25"/>
    <p:sldId id="305" r:id="rId26"/>
    <p:sldId id="332" r:id="rId27"/>
    <p:sldId id="301" r:id="rId28"/>
    <p:sldId id="304" r:id="rId29"/>
    <p:sldId id="303" r:id="rId30"/>
    <p:sldId id="333" r:id="rId31"/>
    <p:sldId id="311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0909" autoAdjust="0"/>
  </p:normalViewPr>
  <p:slideViewPr>
    <p:cSldViewPr snapToGrid="0">
      <p:cViewPr varScale="1">
        <p:scale>
          <a:sx n="78" d="100"/>
          <a:sy n="78" d="100"/>
        </p:scale>
        <p:origin x="4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76F1F8-F5D3-6949-9CA6-7166F3CFC24B}" type="doc">
      <dgm:prSet loTypeId="urn:microsoft.com/office/officeart/2009/3/layout/PlusandMinus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02286D0-F82B-E341-946D-75431F6960E7}">
      <dgm:prSet phldrT="[Text]" custT="1"/>
      <dgm:spPr/>
      <dgm:t>
        <a:bodyPr/>
        <a:lstStyle/>
        <a:p>
          <a:pPr rtl="0"/>
          <a:r>
            <a:rPr lang="en-US" sz="2400" b="1" dirty="0">
              <a:solidFill>
                <a:schemeClr val="accent1">
                  <a:lumMod val="75000"/>
                </a:schemeClr>
              </a:solidFill>
            </a:rPr>
            <a:t>Advantage:
1.Keeps wound dry
2.Blockage less
3.Prevent bacterial accession</a:t>
          </a:r>
        </a:p>
      </dgm:t>
    </dgm:pt>
    <dgm:pt modelId="{B3C1FB91-31E7-F64B-84E4-FB3A341DAF4F}" type="parTrans" cxnId="{9B12DCDF-30E5-974D-8529-3B6182C495CA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A9FB671F-0F60-F84F-AB31-4467477D9D04}" type="sibTrans" cxnId="{9B12DCDF-30E5-974D-8529-3B6182C495CA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CC5EE248-6E42-C549-A41A-4BF9238B5861}">
      <dgm:prSet phldrT="[Text]" custT="1"/>
      <dgm:spPr/>
      <dgm:t>
        <a:bodyPr/>
        <a:lstStyle/>
        <a:p>
          <a:pPr rtl="0"/>
          <a:r>
            <a:rPr lang="en-US" sz="2300" b="1" dirty="0">
              <a:solidFill>
                <a:schemeClr val="accent1">
                  <a:lumMod val="75000"/>
                </a:schemeClr>
              </a:solidFill>
            </a:rPr>
            <a:t>Disadvantage
1.Causes tissue injury due to high negative pressure
2.Prevent fistula closure</a:t>
          </a:r>
        </a:p>
        <a:p>
          <a:pPr rtl="0"/>
          <a:r>
            <a:rPr lang="en-US" sz="2300" b="1" dirty="0">
              <a:solidFill>
                <a:schemeClr val="accent1">
                  <a:lumMod val="75000"/>
                </a:schemeClr>
              </a:solidFill>
            </a:rPr>
            <a:t>3. Drain clogged by tissue</a:t>
          </a:r>
        </a:p>
      </dgm:t>
    </dgm:pt>
    <dgm:pt modelId="{D6B9AEC7-0AC7-1147-951A-00321FE490DD}" type="parTrans" cxnId="{072DC16D-BBD5-784B-B851-C00490E9C180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CCEAF6F1-AF4F-104A-BFED-F0041494CC23}" type="sibTrans" cxnId="{072DC16D-BBD5-784B-B851-C00490E9C180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0A26ADCB-76AF-A84F-A6CA-B3F4CD9480E1}" type="pres">
      <dgm:prSet presAssocID="{4276F1F8-F5D3-6949-9CA6-7166F3CFC24B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DD4AD71B-FF79-5B45-B62F-EDB04F13E811}" type="pres">
      <dgm:prSet presAssocID="{4276F1F8-F5D3-6949-9CA6-7166F3CFC24B}" presName="Background" presStyleLbl="bgImgPlace1" presStyleIdx="0" presStyleCnt="1" custScaleX="108619"/>
      <dgm:spPr/>
    </dgm:pt>
    <dgm:pt modelId="{00FE7B81-8F25-8B46-99E1-14AB34C7533A}" type="pres">
      <dgm:prSet presAssocID="{4276F1F8-F5D3-6949-9CA6-7166F3CFC24B}" presName="ParentText1" presStyleLbl="revTx" presStyleIdx="0" presStyleCnt="2" custScaleX="119768" custScaleY="120792" custLinFactNeighborX="1126" custLinFactNeighborY="505">
        <dgm:presLayoutVars>
          <dgm:chMax val="0"/>
          <dgm:chPref val="0"/>
          <dgm:bulletEnabled val="1"/>
        </dgm:presLayoutVars>
      </dgm:prSet>
      <dgm:spPr/>
    </dgm:pt>
    <dgm:pt modelId="{26805CC9-4356-9242-8BAE-9B63C7F8ABB8}" type="pres">
      <dgm:prSet presAssocID="{4276F1F8-F5D3-6949-9CA6-7166F3CFC24B}" presName="ParentText2" presStyleLbl="revTx" presStyleIdx="1" presStyleCnt="2" custScaleX="113907" custScaleY="117167" custLinFactNeighborX="8223" custLinFactNeighborY="-641">
        <dgm:presLayoutVars>
          <dgm:chMax val="0"/>
          <dgm:chPref val="0"/>
          <dgm:bulletEnabled val="1"/>
        </dgm:presLayoutVars>
      </dgm:prSet>
      <dgm:spPr/>
    </dgm:pt>
    <dgm:pt modelId="{2C336290-FB8E-B849-98BA-A3F7E35C5766}" type="pres">
      <dgm:prSet presAssocID="{4276F1F8-F5D3-6949-9CA6-7166F3CFC24B}" presName="Plus" presStyleLbl="alignNode1" presStyleIdx="0" presStyleCnt="2" custScaleX="39958" custScaleY="39582" custLinFactNeighborX="-22748" custLinFactNeighborY="9853"/>
      <dgm:spPr/>
    </dgm:pt>
    <dgm:pt modelId="{CDD77CCA-1F2B-4041-B6D5-FC8601875531}" type="pres">
      <dgm:prSet presAssocID="{4276F1F8-F5D3-6949-9CA6-7166F3CFC24B}" presName="Minus" presStyleLbl="alignNode1" presStyleIdx="1" presStyleCnt="2" custScaleX="66199" custScaleY="68380" custLinFactNeighborX="35549" custLinFactNeighborY="10429"/>
      <dgm:spPr/>
    </dgm:pt>
    <dgm:pt modelId="{FF81901C-64AC-4E4C-9AE7-EA3501B1FCF2}" type="pres">
      <dgm:prSet presAssocID="{4276F1F8-F5D3-6949-9CA6-7166F3CFC24B}" presName="Divider" presStyleLbl="parChTrans1D1" presStyleIdx="0" presStyleCnt="1"/>
      <dgm:spPr/>
    </dgm:pt>
  </dgm:ptLst>
  <dgm:cxnLst>
    <dgm:cxn modelId="{D8954E22-13A4-5348-B61A-915A8528FA40}" type="presOf" srcId="{902286D0-F82B-E341-946D-75431F6960E7}" destId="{00FE7B81-8F25-8B46-99E1-14AB34C7533A}" srcOrd="0" destOrd="0" presId="urn:microsoft.com/office/officeart/2009/3/layout/PlusandMinus"/>
    <dgm:cxn modelId="{072DC16D-BBD5-784B-B851-C00490E9C180}" srcId="{4276F1F8-F5D3-6949-9CA6-7166F3CFC24B}" destId="{CC5EE248-6E42-C549-A41A-4BF9238B5861}" srcOrd="1" destOrd="0" parTransId="{D6B9AEC7-0AC7-1147-951A-00321FE490DD}" sibTransId="{CCEAF6F1-AF4F-104A-BFED-F0041494CC23}"/>
    <dgm:cxn modelId="{39B86893-7784-3742-A587-AA9DB09210D4}" type="presOf" srcId="{CC5EE248-6E42-C549-A41A-4BF9238B5861}" destId="{26805CC9-4356-9242-8BAE-9B63C7F8ABB8}" srcOrd="0" destOrd="0" presId="urn:microsoft.com/office/officeart/2009/3/layout/PlusandMinus"/>
    <dgm:cxn modelId="{9B12DCDF-30E5-974D-8529-3B6182C495CA}" srcId="{4276F1F8-F5D3-6949-9CA6-7166F3CFC24B}" destId="{902286D0-F82B-E341-946D-75431F6960E7}" srcOrd="0" destOrd="0" parTransId="{B3C1FB91-31E7-F64B-84E4-FB3A341DAF4F}" sibTransId="{A9FB671F-0F60-F84F-AB31-4467477D9D04}"/>
    <dgm:cxn modelId="{27019DF6-A240-0848-886E-5B3A9A6C2E60}" type="presOf" srcId="{4276F1F8-F5D3-6949-9CA6-7166F3CFC24B}" destId="{0A26ADCB-76AF-A84F-A6CA-B3F4CD9480E1}" srcOrd="0" destOrd="0" presId="urn:microsoft.com/office/officeart/2009/3/layout/PlusandMinus"/>
    <dgm:cxn modelId="{6316871D-810B-5F4E-BF3C-B4402A8EBC52}" type="presParOf" srcId="{0A26ADCB-76AF-A84F-A6CA-B3F4CD9480E1}" destId="{DD4AD71B-FF79-5B45-B62F-EDB04F13E811}" srcOrd="0" destOrd="0" presId="urn:microsoft.com/office/officeart/2009/3/layout/PlusandMinus"/>
    <dgm:cxn modelId="{B21C1A3A-332B-E141-AF74-0E806A95F7B6}" type="presParOf" srcId="{0A26ADCB-76AF-A84F-A6CA-B3F4CD9480E1}" destId="{00FE7B81-8F25-8B46-99E1-14AB34C7533A}" srcOrd="1" destOrd="0" presId="urn:microsoft.com/office/officeart/2009/3/layout/PlusandMinus"/>
    <dgm:cxn modelId="{33DDFEB6-6674-4241-B593-E1A582B5ED19}" type="presParOf" srcId="{0A26ADCB-76AF-A84F-A6CA-B3F4CD9480E1}" destId="{26805CC9-4356-9242-8BAE-9B63C7F8ABB8}" srcOrd="2" destOrd="0" presId="urn:microsoft.com/office/officeart/2009/3/layout/PlusandMinus"/>
    <dgm:cxn modelId="{906F56F1-0ED7-1441-8B26-86701D416C87}" type="presParOf" srcId="{0A26ADCB-76AF-A84F-A6CA-B3F4CD9480E1}" destId="{2C336290-FB8E-B849-98BA-A3F7E35C5766}" srcOrd="3" destOrd="0" presId="urn:microsoft.com/office/officeart/2009/3/layout/PlusandMinus"/>
    <dgm:cxn modelId="{0244C5F1-B7D4-A645-8C54-E13095308432}" type="presParOf" srcId="{0A26ADCB-76AF-A84F-A6CA-B3F4CD9480E1}" destId="{CDD77CCA-1F2B-4041-B6D5-FC8601875531}" srcOrd="4" destOrd="0" presId="urn:microsoft.com/office/officeart/2009/3/layout/PlusandMinus"/>
    <dgm:cxn modelId="{74D534D0-02DE-9E46-9E24-0329BEAB92BF}" type="presParOf" srcId="{0A26ADCB-76AF-A84F-A6CA-B3F4CD9480E1}" destId="{FF81901C-64AC-4E4C-9AE7-EA3501B1FCF2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AD71B-FF79-5B45-B62F-EDB04F13E811}">
      <dsp:nvSpPr>
        <dsp:cNvPr id="0" name=""/>
        <dsp:cNvSpPr/>
      </dsp:nvSpPr>
      <dsp:spPr>
        <a:xfrm>
          <a:off x="1628777" y="380158"/>
          <a:ext cx="6548284" cy="3115581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FE7B81-8F25-8B46-99E1-14AB34C7533A}">
      <dsp:nvSpPr>
        <dsp:cNvPr id="0" name=""/>
        <dsp:cNvSpPr/>
      </dsp:nvSpPr>
      <dsp:spPr>
        <a:xfrm>
          <a:off x="1823568" y="480900"/>
          <a:ext cx="3352931" cy="3219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1">
                  <a:lumMod val="75000"/>
                </a:schemeClr>
              </a:solidFill>
            </a:rPr>
            <a:t>Advantage:
1.Keeps wound dry
2.Blockage less
3.Prevent bacterial accession</a:t>
          </a:r>
        </a:p>
      </dsp:txBody>
      <dsp:txXfrm>
        <a:off x="1823568" y="480900"/>
        <a:ext cx="3352931" cy="3219520"/>
      </dsp:txXfrm>
    </dsp:sp>
    <dsp:sp modelId="{26805CC9-4356-9242-8BAE-9B63C7F8ABB8}">
      <dsp:nvSpPr>
        <dsp:cNvPr id="0" name=""/>
        <dsp:cNvSpPr/>
      </dsp:nvSpPr>
      <dsp:spPr>
        <a:xfrm>
          <a:off x="4966177" y="498665"/>
          <a:ext cx="3188851" cy="3122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accent1">
                  <a:lumMod val="75000"/>
                </a:schemeClr>
              </a:solidFill>
            </a:rPr>
            <a:t>Disadvantage
1.Causes tissue injury due to high negative pressure
2.Prevent fistula closure</a:t>
          </a:r>
        </a:p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accent1">
                  <a:lumMod val="75000"/>
                </a:schemeClr>
              </a:solidFill>
            </a:rPr>
            <a:t>3. Drain clogged by tissue</a:t>
          </a:r>
        </a:p>
      </dsp:txBody>
      <dsp:txXfrm>
        <a:off x="4966177" y="498665"/>
        <a:ext cx="3188851" cy="3122901"/>
      </dsp:txXfrm>
    </dsp:sp>
    <dsp:sp modelId="{2C336290-FB8E-B849-98BA-A3F7E35C5766}">
      <dsp:nvSpPr>
        <dsp:cNvPr id="0" name=""/>
        <dsp:cNvSpPr/>
      </dsp:nvSpPr>
      <dsp:spPr>
        <a:xfrm>
          <a:off x="1350604" y="228599"/>
          <a:ext cx="470711" cy="466282"/>
        </a:xfrm>
        <a:prstGeom prst="plus">
          <a:avLst>
            <a:gd name="adj" fmla="val 328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D77CCA-1F2B-4041-B6D5-FC8601875531}">
      <dsp:nvSpPr>
        <dsp:cNvPr id="0" name=""/>
        <dsp:cNvSpPr/>
      </dsp:nvSpPr>
      <dsp:spPr>
        <a:xfrm>
          <a:off x="7667234" y="280000"/>
          <a:ext cx="733962" cy="2598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81901C-64AC-4E4C-9AE7-EA3501B1FCF2}">
      <dsp:nvSpPr>
        <dsp:cNvPr id="0" name=""/>
        <dsp:cNvSpPr/>
      </dsp:nvSpPr>
      <dsp:spPr>
        <a:xfrm>
          <a:off x="4902919" y="750228"/>
          <a:ext cx="692" cy="2545658"/>
        </a:xfrm>
        <a:prstGeom prst="line">
          <a:avLst/>
        </a:pr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0B5A7-E7C6-C74B-8B76-FDB19D6EA4CA}" type="datetimeFigureOut">
              <a:rPr lang="x-none" smtClean="0"/>
              <a:pPr/>
              <a:t>4/8/2023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80233-6400-3F4C-B2AC-BF44336150E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64276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13bc6d06bf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13bc6d06bfe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10f9e629ec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10f9e629ec3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6193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10f9e629ec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10f9e629ec3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1572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10f9e629ec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10f9e629ec3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3710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10f9e629ec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10f9e629ec3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3602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10f9e629ec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10f9e629ec3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07986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10f9e629ec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10f9e629ec3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04179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10f9e629ec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10f9e629ec3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62082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10f9e629ec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10f9e629ec3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56065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10f9e629ec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10f9e629ec3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0584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10f9e629ec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10f9e629ec3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8029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10f9e629ec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10f9e629ec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g13bc6d06bf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3" name="Google Shape;1463;g13bc6d06bf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10f9e629ec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10f9e629ec3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22229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10f9e629ec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10f9e629ec3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33698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10f9e629ec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10f9e629ec3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25803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10f9e629ec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10f9e629ec3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65590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10f9e629ec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10f9e629ec3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36682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280233-6400-3F4C-B2AC-BF44336150E3}" type="slidenum">
              <a:rPr lang="x-none" smtClean="0"/>
              <a:pPr/>
              <a:t>30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18741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10f9e629ec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10f9e629ec3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11360713c04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11360713c04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>
                <a:effectLst/>
                <a:latin typeface="Goudy"/>
              </a:rPr>
              <a:t>Protagonists suggest that the use of drains may: </a:t>
            </a:r>
            <a:endParaRPr lang="en-US" dirty="0">
              <a:effectLst/>
            </a:endParaRPr>
          </a:p>
          <a:p>
            <a:pPr fontAlgn="auto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19FF"/>
                </a:solidFill>
                <a:effectLst/>
                <a:latin typeface="Goudy"/>
                <a:cs typeface="Futura" panose="020B0602020204020303" pitchFamily="34" charset="-79"/>
              </a:rPr>
              <a:t>remove any intraperitoneal or wound collection of ascites, serum, bile, chyle, pancreatic or intestinal secretion; </a:t>
            </a:r>
            <a:endParaRPr lang="en-US" sz="1800" dirty="0">
              <a:solidFill>
                <a:srgbClr val="0019FF"/>
              </a:solidFill>
              <a:effectLst/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fontAlgn="auto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19FF"/>
                </a:solidFill>
                <a:effectLst/>
                <a:latin typeface="Goudy"/>
                <a:cs typeface="Futura" panose="020B0602020204020303" pitchFamily="34" charset="-79"/>
              </a:rPr>
              <a:t>act as a signal for any postoperative </a:t>
            </a:r>
            <a:r>
              <a:rPr lang="en-US" sz="1800" dirty="0" err="1">
                <a:solidFill>
                  <a:srgbClr val="0019FF"/>
                </a:solidFill>
                <a:effectLst/>
                <a:latin typeface="Goudy"/>
                <a:cs typeface="Futura" panose="020B0602020204020303" pitchFamily="34" charset="-79"/>
              </a:rPr>
              <a:t>haemorrhage</a:t>
            </a:r>
            <a:r>
              <a:rPr lang="en-US" sz="1800" dirty="0">
                <a:solidFill>
                  <a:srgbClr val="0019FF"/>
                </a:solidFill>
                <a:effectLst/>
                <a:latin typeface="Goudy"/>
                <a:cs typeface="Futura" panose="020B0602020204020303" pitchFamily="34" charset="-79"/>
              </a:rPr>
              <a:t> or anastomotic leakage; </a:t>
            </a:r>
            <a:endParaRPr lang="en-US" sz="1800" dirty="0">
              <a:solidFill>
                <a:srgbClr val="0019FF"/>
              </a:solidFill>
              <a:effectLst/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fontAlgn="auto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19FF"/>
                </a:solidFill>
                <a:effectLst/>
                <a:latin typeface="Goudy"/>
                <a:cs typeface="Futura" panose="020B0602020204020303" pitchFamily="34" charset="-79"/>
              </a:rPr>
              <a:t>provide a track for later drainage.</a:t>
            </a:r>
          </a:p>
          <a:p>
            <a:pPr fontAlgn="auto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19FF"/>
              </a:solidFill>
              <a:effectLst/>
              <a:latin typeface="Goudy"/>
              <a:cs typeface="Futura" panose="020B0602020204020303" pitchFamily="34" charset="-79"/>
            </a:endParaRPr>
          </a:p>
          <a:p>
            <a:pPr fontAlgn="auto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19FF"/>
                </a:solidFill>
                <a:effectLst/>
                <a:latin typeface="Goudy"/>
                <a:cs typeface="Futura" panose="020B0602020204020303" pitchFamily="34" charset="-79"/>
              </a:rPr>
              <a:t>However, the antagonists claim that the presence of a drain may: </a:t>
            </a:r>
            <a:endParaRPr lang="en-US" sz="1800" dirty="0">
              <a:solidFill>
                <a:srgbClr val="0019FF"/>
              </a:solidFill>
              <a:effectLst/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fontAlgn="auto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19FF"/>
                </a:solidFill>
                <a:effectLst/>
                <a:latin typeface="Goudy"/>
                <a:cs typeface="Futura" panose="020B0602020204020303" pitchFamily="34" charset="-79"/>
              </a:rPr>
              <a:t>increase intra-abdominal and wound infections; </a:t>
            </a:r>
            <a:endParaRPr lang="en-US" sz="1800" dirty="0">
              <a:solidFill>
                <a:srgbClr val="0019FF"/>
              </a:solidFill>
              <a:effectLst/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fontAlgn="auto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19FF"/>
                </a:solidFill>
                <a:effectLst/>
                <a:latin typeface="Goudy"/>
                <a:cs typeface="Futura" panose="020B0602020204020303" pitchFamily="34" charset="-79"/>
              </a:rPr>
              <a:t>increase anastomotic insufficiency; </a:t>
            </a:r>
            <a:endParaRPr lang="en-US" sz="1800" dirty="0">
              <a:solidFill>
                <a:srgbClr val="0019FF"/>
              </a:solidFill>
              <a:effectLst/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fontAlgn="auto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19FF"/>
                </a:solidFill>
                <a:effectLst/>
                <a:latin typeface="Goudy"/>
                <a:cs typeface="Futura" panose="020B0602020204020303" pitchFamily="34" charset="-79"/>
              </a:rPr>
              <a:t>increase abdominal pain; </a:t>
            </a:r>
            <a:endParaRPr lang="en-US" sz="1800" dirty="0">
              <a:solidFill>
                <a:srgbClr val="0019FF"/>
              </a:solidFill>
              <a:effectLst/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fontAlgn="auto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19FF"/>
                </a:solidFill>
                <a:effectLst/>
                <a:latin typeface="Goudy"/>
                <a:cs typeface="Futura" panose="020B0602020204020303" pitchFamily="34" charset="-79"/>
              </a:rPr>
              <a:t>increase hospital stay; </a:t>
            </a:r>
            <a:endParaRPr lang="en-US" sz="1800" dirty="0">
              <a:solidFill>
                <a:srgbClr val="0019FF"/>
              </a:solidFill>
              <a:effectLst/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fontAlgn="auto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19FF"/>
                </a:solidFill>
                <a:effectLst/>
                <a:latin typeface="Goudy"/>
                <a:cs typeface="Futura" panose="020B0602020204020303" pitchFamily="34" charset="-79"/>
              </a:rPr>
              <a:t>decrease pulmonary function. </a:t>
            </a:r>
            <a:endParaRPr lang="en-US" sz="1800" dirty="0">
              <a:solidFill>
                <a:srgbClr val="0019FF"/>
              </a:solidFill>
              <a:effectLst/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fontAlgn="auto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19FF"/>
              </a:solidFill>
              <a:effectLst/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10f9e629ec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10f9e629ec3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4282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g13bc6d06b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4" name="Google Shape;1264;g13bc6d06bf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10f9e629ec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10f9e629ec3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930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10f9e629ec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10f9e629ec3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5060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10f9e629ec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10f9e629ec3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7934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52841-DD74-DB44-9D35-D45D3DA597F8}" type="datetimeFigureOut">
              <a:rPr lang="x-none" smtClean="0"/>
              <a:pPr/>
              <a:t>4/8/2023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8034-3CF1-F247-886D-6D82914622DF}" type="slidenum">
              <a:rPr lang="x-none" smtClean="0"/>
              <a:pPr/>
              <a:t>‹#›</a:t>
            </a:fld>
            <a:endParaRPr lang="x-non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234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52841-DD74-DB44-9D35-D45D3DA597F8}" type="datetimeFigureOut">
              <a:rPr lang="x-none" smtClean="0"/>
              <a:pPr/>
              <a:t>4/8/2023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8034-3CF1-F247-886D-6D82914622D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97441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52841-DD74-DB44-9D35-D45D3DA597F8}" type="datetimeFigureOut">
              <a:rPr lang="x-none" smtClean="0"/>
              <a:pPr/>
              <a:t>4/8/2023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8034-3CF1-F247-886D-6D82914622D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24867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2978600" y="3604067"/>
            <a:ext cx="6234800" cy="1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5362333" y="2288967"/>
            <a:ext cx="1467600" cy="106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2978600" y="4421667"/>
            <a:ext cx="6234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361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3"/>
          <p:cNvSpPr txBox="1">
            <a:spLocks noGrp="1"/>
          </p:cNvSpPr>
          <p:nvPr>
            <p:ph type="title" idx="2" hasCustomPrompt="1"/>
          </p:nvPr>
        </p:nvSpPr>
        <p:spPr>
          <a:xfrm>
            <a:off x="2021533" y="2098200"/>
            <a:ext cx="979200" cy="47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0" name="Google Shape;140;p13"/>
          <p:cNvSpPr txBox="1">
            <a:spLocks noGrp="1"/>
          </p:cNvSpPr>
          <p:nvPr>
            <p:ph type="subTitle" idx="1"/>
          </p:nvPr>
        </p:nvSpPr>
        <p:spPr>
          <a:xfrm>
            <a:off x="959900" y="3119467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title" idx="3" hasCustomPrompt="1"/>
          </p:nvPr>
        </p:nvSpPr>
        <p:spPr>
          <a:xfrm>
            <a:off x="5606433" y="2098200"/>
            <a:ext cx="979200" cy="47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2" name="Google Shape;142;p13"/>
          <p:cNvSpPr txBox="1">
            <a:spLocks noGrp="1"/>
          </p:cNvSpPr>
          <p:nvPr>
            <p:ph type="subTitle" idx="4"/>
          </p:nvPr>
        </p:nvSpPr>
        <p:spPr>
          <a:xfrm>
            <a:off x="4538417" y="3119467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title" idx="5" hasCustomPrompt="1"/>
          </p:nvPr>
        </p:nvSpPr>
        <p:spPr>
          <a:xfrm>
            <a:off x="3813967" y="4424517"/>
            <a:ext cx="979200" cy="47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3"/>
          <p:cNvSpPr txBox="1">
            <a:spLocks noGrp="1"/>
          </p:cNvSpPr>
          <p:nvPr>
            <p:ph type="subTitle" idx="6"/>
          </p:nvPr>
        </p:nvSpPr>
        <p:spPr>
          <a:xfrm>
            <a:off x="2745967" y="54210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3"/>
          <p:cNvSpPr txBox="1">
            <a:spLocks noGrp="1"/>
          </p:cNvSpPr>
          <p:nvPr>
            <p:ph type="title" idx="7" hasCustomPrompt="1"/>
          </p:nvPr>
        </p:nvSpPr>
        <p:spPr>
          <a:xfrm>
            <a:off x="7398867" y="4424467"/>
            <a:ext cx="979200" cy="47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6" name="Google Shape;146;p13"/>
          <p:cNvSpPr txBox="1">
            <a:spLocks noGrp="1"/>
          </p:cNvSpPr>
          <p:nvPr>
            <p:ph type="subTitle" idx="8"/>
          </p:nvPr>
        </p:nvSpPr>
        <p:spPr>
          <a:xfrm>
            <a:off x="6330884" y="54210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9"/>
          </p:nvPr>
        </p:nvSpPr>
        <p:spPr>
          <a:xfrm>
            <a:off x="960000" y="2843333"/>
            <a:ext cx="3115200" cy="47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3200">
                <a:solidFill>
                  <a:schemeClr val="lt2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32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32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32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32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32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32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32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32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subTitle" idx="13"/>
          </p:nvPr>
        </p:nvSpPr>
        <p:spPr>
          <a:xfrm>
            <a:off x="4538433" y="2843333"/>
            <a:ext cx="3115200" cy="47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3200">
                <a:solidFill>
                  <a:schemeClr val="lt2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32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32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32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32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32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32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32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32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149" name="Google Shape;149;p13"/>
          <p:cNvSpPr txBox="1">
            <a:spLocks noGrp="1"/>
          </p:cNvSpPr>
          <p:nvPr>
            <p:ph type="subTitle" idx="14"/>
          </p:nvPr>
        </p:nvSpPr>
        <p:spPr>
          <a:xfrm>
            <a:off x="2745933" y="5149967"/>
            <a:ext cx="3115200" cy="47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3200">
                <a:solidFill>
                  <a:schemeClr val="lt2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32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32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32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32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32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32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32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32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subTitle" idx="15"/>
          </p:nvPr>
        </p:nvSpPr>
        <p:spPr>
          <a:xfrm>
            <a:off x="6330933" y="5149867"/>
            <a:ext cx="3115200" cy="47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3200">
                <a:solidFill>
                  <a:schemeClr val="lt2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32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32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32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32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32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32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32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32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title" idx="16" hasCustomPrompt="1"/>
          </p:nvPr>
        </p:nvSpPr>
        <p:spPr>
          <a:xfrm>
            <a:off x="9191333" y="2098200"/>
            <a:ext cx="979200" cy="47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2" name="Google Shape;152;p13"/>
          <p:cNvSpPr txBox="1">
            <a:spLocks noGrp="1"/>
          </p:cNvSpPr>
          <p:nvPr>
            <p:ph type="subTitle" idx="17"/>
          </p:nvPr>
        </p:nvSpPr>
        <p:spPr>
          <a:xfrm>
            <a:off x="8116933" y="3119467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3"/>
          <p:cNvSpPr txBox="1">
            <a:spLocks noGrp="1"/>
          </p:cNvSpPr>
          <p:nvPr>
            <p:ph type="subTitle" idx="18"/>
          </p:nvPr>
        </p:nvSpPr>
        <p:spPr>
          <a:xfrm>
            <a:off x="8116933" y="2843333"/>
            <a:ext cx="3115200" cy="47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3200">
                <a:solidFill>
                  <a:schemeClr val="lt2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32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32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32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32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32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32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32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32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2045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9"/>
          <p:cNvSpPr txBox="1">
            <a:spLocks noGrp="1"/>
          </p:cNvSpPr>
          <p:nvPr>
            <p:ph type="title"/>
          </p:nvPr>
        </p:nvSpPr>
        <p:spPr>
          <a:xfrm>
            <a:off x="4918133" y="1998951"/>
            <a:ext cx="6320400" cy="1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subTitle" idx="1"/>
          </p:nvPr>
        </p:nvSpPr>
        <p:spPr>
          <a:xfrm>
            <a:off x="4918000" y="2954633"/>
            <a:ext cx="6320400" cy="19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8966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 only 9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896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1199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896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1492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8"/>
          <p:cNvSpPr txBox="1">
            <a:spLocks noGrp="1"/>
          </p:cNvSpPr>
          <p:nvPr>
            <p:ph type="title"/>
          </p:nvPr>
        </p:nvSpPr>
        <p:spPr>
          <a:xfrm>
            <a:off x="2885033" y="1885967"/>
            <a:ext cx="6422000" cy="30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9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9682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52841-DD74-DB44-9D35-D45D3DA597F8}" type="datetimeFigureOut">
              <a:rPr lang="x-none" smtClean="0"/>
              <a:pPr/>
              <a:t>4/8/2023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8034-3CF1-F247-886D-6D82914622D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48756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52841-DD74-DB44-9D35-D45D3DA597F8}" type="datetimeFigureOut">
              <a:rPr lang="x-none" smtClean="0"/>
              <a:pPr/>
              <a:t>4/8/2023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8034-3CF1-F247-886D-6D82914622DF}" type="slidenum">
              <a:rPr lang="x-none" smtClean="0"/>
              <a:pPr/>
              <a:t>‹#›</a:t>
            </a:fld>
            <a:endParaRPr lang="x-non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814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52841-DD74-DB44-9D35-D45D3DA597F8}" type="datetimeFigureOut">
              <a:rPr lang="x-none" smtClean="0"/>
              <a:pPr/>
              <a:t>4/8/2023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8034-3CF1-F247-886D-6D82914622D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71062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52841-DD74-DB44-9D35-D45D3DA597F8}" type="datetimeFigureOut">
              <a:rPr lang="x-none" smtClean="0"/>
              <a:pPr/>
              <a:t>4/8/2023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8034-3CF1-F247-886D-6D82914622D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9167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52841-DD74-DB44-9D35-D45D3DA597F8}" type="datetimeFigureOut">
              <a:rPr lang="x-none" smtClean="0"/>
              <a:pPr/>
              <a:t>4/8/2023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8034-3CF1-F247-886D-6D82914622D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38497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52841-DD74-DB44-9D35-D45D3DA597F8}" type="datetimeFigureOut">
              <a:rPr lang="x-none" smtClean="0"/>
              <a:pPr/>
              <a:t>4/8/2023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8034-3CF1-F247-886D-6D82914622D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18276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E552841-DD74-DB44-9D35-D45D3DA597F8}" type="datetimeFigureOut">
              <a:rPr lang="x-none" smtClean="0"/>
              <a:pPr/>
              <a:t>4/8/2023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E68034-3CF1-F247-886D-6D82914622D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83027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52841-DD74-DB44-9D35-D45D3DA597F8}" type="datetimeFigureOut">
              <a:rPr lang="x-none" smtClean="0"/>
              <a:pPr/>
              <a:t>4/8/2023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8034-3CF1-F247-886D-6D82914622D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26380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E552841-DD74-DB44-9D35-D45D3DA597F8}" type="datetimeFigureOut">
              <a:rPr lang="x-none" smtClean="0"/>
              <a:pPr/>
              <a:t>4/8/2023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BE68034-3CF1-F247-886D-6D82914622DF}" type="slidenum">
              <a:rPr lang="x-none" smtClean="0"/>
              <a:pPr/>
              <a:t>‹#›</a:t>
            </a:fld>
            <a:endParaRPr lang="x-non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776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47"/>
          <p:cNvSpPr/>
          <p:nvPr/>
        </p:nvSpPr>
        <p:spPr>
          <a:xfrm>
            <a:off x="2703786" y="1764000"/>
            <a:ext cx="6718400" cy="3330000"/>
          </a:xfrm>
          <a:prstGeom prst="roundRect">
            <a:avLst>
              <a:gd name="adj" fmla="val 4895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3" name="Google Shape;713;p47"/>
          <p:cNvSpPr/>
          <p:nvPr/>
        </p:nvSpPr>
        <p:spPr>
          <a:xfrm>
            <a:off x="3547241" y="685017"/>
            <a:ext cx="4713890" cy="1479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4933">
              <a:latin typeface="Preahvihear"/>
              <a:ea typeface="Preahvihear"/>
              <a:cs typeface="Preahvihear"/>
              <a:sym typeface="Preahvihear"/>
            </a:endParaRPr>
          </a:p>
        </p:txBody>
      </p:sp>
      <p:sp>
        <p:nvSpPr>
          <p:cNvPr id="714" name="Google Shape;714;p47"/>
          <p:cNvSpPr txBox="1">
            <a:spLocks noGrp="1"/>
          </p:cNvSpPr>
          <p:nvPr>
            <p:ph type="title"/>
          </p:nvPr>
        </p:nvSpPr>
        <p:spPr>
          <a:xfrm>
            <a:off x="2978600" y="2109000"/>
            <a:ext cx="6234800" cy="2985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Done by :</a:t>
            </a:r>
            <a:b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ra’ad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lababneh</a:t>
            </a:r>
            <a:b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ali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alkharabsheh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</a:br>
            <a:endParaRPr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16" name="Google Shape;716;p47"/>
          <p:cNvSpPr txBox="1">
            <a:spLocks noGrp="1"/>
          </p:cNvSpPr>
          <p:nvPr>
            <p:ph type="title" idx="2"/>
          </p:nvPr>
        </p:nvSpPr>
        <p:spPr>
          <a:xfrm>
            <a:off x="2703786" y="749850"/>
            <a:ext cx="6400800" cy="1065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Surgical Drains</a:t>
            </a:r>
            <a:endParaRPr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15" name="Google Shape;715;p47"/>
          <p:cNvSpPr txBox="1">
            <a:spLocks noGrp="1"/>
          </p:cNvSpPr>
          <p:nvPr>
            <p:ph type="subTitle" idx="1"/>
          </p:nvPr>
        </p:nvSpPr>
        <p:spPr>
          <a:xfrm>
            <a:off x="2869786" y="4520581"/>
            <a:ext cx="6234800" cy="86696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Supervised by :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dr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mohamed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asem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E7225-8578-7115-60CB-6E1601962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3765"/>
            <a:ext cx="10515600" cy="1325563"/>
          </a:xfrm>
        </p:spPr>
        <p:txBody>
          <a:bodyPr/>
          <a:lstStyle/>
          <a:p>
            <a:pPr algn="l"/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passive drains:</a:t>
            </a:r>
            <a:endParaRPr lang="en-US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9DED6-4CDC-82D7-EA1C-632057D59F41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spcFirstLastPara="1" vert="horz" wrap="square" lIns="91440" tIns="45720" rIns="91440" bIns="45720" rtlCol="0" anchor="t" anchorCtr="0">
            <a:normAutofit lnSpcReduction="10000"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Drains by means of gravity between body cavities and  exterior or pressure differential, they have no suction force.</a:t>
            </a:r>
          </a:p>
          <a:p>
            <a:pPr algn="l"/>
            <a:endParaRPr lang="en-US" sz="3200" b="1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0" indent="0" algn="l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There are two types of passive drains:</a:t>
            </a:r>
          </a:p>
          <a:p>
            <a:pPr marL="0" indent="0" algn="l"/>
            <a:endParaRPr lang="en-US" sz="3200" b="1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algn="l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Open:  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Penrose drains, Corrugated drains, setons, yates drain, wick.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algn="l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Closed: Robinson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 drain. </a:t>
            </a:r>
          </a:p>
          <a:p>
            <a:pPr algn="l"/>
            <a:endParaRPr lang="en-US" sz="3200" b="1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0" indent="0" algn="l"/>
            <a:endParaRPr lang="en-US" sz="3200" b="1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6074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0FE6662-101C-D4DB-96AD-5A2239116441}"/>
              </a:ext>
            </a:extLst>
          </p:cNvPr>
          <p:cNvSpPr txBox="1">
            <a:spLocks/>
          </p:cNvSpPr>
          <p:nvPr/>
        </p:nvSpPr>
        <p:spPr>
          <a:xfrm>
            <a:off x="1246824" y="978747"/>
            <a:ext cx="5012308" cy="180052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pPr algn="l"/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Open passive drains: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85DE2CD-B14B-6BEE-11FC-9EDF9547D540}"/>
              </a:ext>
            </a:extLst>
          </p:cNvPr>
          <p:cNvSpPr txBox="1">
            <a:spLocks/>
          </p:cNvSpPr>
          <p:nvPr/>
        </p:nvSpPr>
        <p:spPr>
          <a:xfrm>
            <a:off x="1246823" y="2623381"/>
            <a:ext cx="5012307" cy="3553581"/>
          </a:xfrm>
          <a:prstGeom prst="rect">
            <a:avLst/>
          </a:prstGeom>
        </p:spPr>
        <p:txBody>
          <a:bodyPr spcFirstLastPara="1" vert="horz" wrap="square" lIns="91440" tIns="45720" rIns="91440" bIns="45720" rtlCol="0" anchor="t" anchorCtr="0">
            <a:norm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Gauze wick:</a:t>
            </a:r>
          </a:p>
          <a:p>
            <a:pPr marL="0" indent="0" algn="l"/>
            <a:endParaRPr lang="en-US" b="1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0" indent="0" algn="l"/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Usage: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l"/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Discharging sinuses</a:t>
            </a:r>
          </a:p>
          <a:p>
            <a:pPr marL="0" indent="0" algn="l"/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Abscess cavity</a:t>
            </a:r>
          </a:p>
        </p:txBody>
      </p:sp>
      <p:pic>
        <p:nvPicPr>
          <p:cNvPr id="1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AF8DB71-4BEB-89CD-FFB9-1F5F41A0B5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82" r="18493" b="-2"/>
          <a:stretch/>
        </p:blipFill>
        <p:spPr>
          <a:xfrm>
            <a:off x="7700211" y="1129289"/>
            <a:ext cx="3848322" cy="1573363"/>
          </a:xfrm>
          <a:prstGeom prst="rect">
            <a:avLst/>
          </a:prstGeom>
        </p:spPr>
      </p:pic>
      <p:pic>
        <p:nvPicPr>
          <p:cNvPr id="1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93BE1227-B4A5-26FE-7644-CA95DC51D5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86" r="-1" b="-1"/>
          <a:stretch/>
        </p:blipFill>
        <p:spPr>
          <a:xfrm>
            <a:off x="7700211" y="3974932"/>
            <a:ext cx="3848322" cy="195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51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8675A64-03FE-158B-2E23-8DBE90B7C4A7}"/>
              </a:ext>
            </a:extLst>
          </p:cNvPr>
          <p:cNvSpPr txBox="1">
            <a:spLocks/>
          </p:cNvSpPr>
          <p:nvPr/>
        </p:nvSpPr>
        <p:spPr>
          <a:xfrm>
            <a:off x="838201" y="2623381"/>
            <a:ext cx="3888528" cy="3553581"/>
          </a:xfrm>
          <a:prstGeom prst="rect">
            <a:avLst/>
          </a:prstGeom>
        </p:spPr>
        <p:txBody>
          <a:bodyPr spcFirstLastPara="1" vert="horz" wrap="square" lIns="91440" tIns="45720" rIns="91440" bIns="45720" rtlCol="0" anchor="t" anchorCtr="0">
            <a:norm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b="1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Corrugated drains:</a:t>
            </a:r>
          </a:p>
          <a:p>
            <a:pPr marL="0" indent="0"/>
            <a:endParaRPr lang="en-US" b="1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29969472-DA31-10F0-B989-B6A2B6EAE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9630" y="643234"/>
            <a:ext cx="1665919" cy="2624899"/>
          </a:xfrm>
          <a:prstGeom prst="rect">
            <a:avLst/>
          </a:prstGeom>
        </p:spPr>
      </p:pic>
      <p:pic>
        <p:nvPicPr>
          <p:cNvPr id="4" name="Picture 8" descr="A picture containing person&#10;&#10;Description automatically generated">
            <a:extLst>
              <a:ext uri="{FF2B5EF4-FFF2-40B4-BE49-F238E27FC236}">
                <a16:creationId xmlns:a16="http://schemas.microsoft.com/office/drawing/2014/main" id="{2AC1654E-3753-18C5-8594-6D69EFF26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2556" y="3589867"/>
            <a:ext cx="4140067" cy="258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65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BE5D409-4DEF-4350-CB57-CCAF4D1F1F49}"/>
              </a:ext>
            </a:extLst>
          </p:cNvPr>
          <p:cNvSpPr txBox="1">
            <a:spLocks/>
          </p:cNvSpPr>
          <p:nvPr/>
        </p:nvSpPr>
        <p:spPr>
          <a:xfrm>
            <a:off x="838201" y="2265037"/>
            <a:ext cx="5234271" cy="3911925"/>
          </a:xfrm>
          <a:prstGeom prst="rect">
            <a:avLst/>
          </a:prstGeom>
        </p:spPr>
        <p:txBody>
          <a:bodyPr spcFirstLastPara="1" vert="horz" wrap="square" lIns="91440" tIns="45720" rIns="91440" bIns="45720" rtlCol="0" anchor="t" anchorCtr="0">
            <a:norm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Penrose drains: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Calibri" panose="020F0502020204030204"/>
              </a:rPr>
              <a:t>It is empties into an absorptive dressing material.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Calibri" panose="020F0502020204030204"/>
              </a:rPr>
              <a:t>Soft and flexible.</a:t>
            </a:r>
          </a:p>
        </p:txBody>
      </p:sp>
      <p:pic>
        <p:nvPicPr>
          <p:cNvPr id="3" name="Picture 5" descr="A picture containing tool&#10;&#10;Description automatically generated">
            <a:extLst>
              <a:ext uri="{FF2B5EF4-FFF2-40B4-BE49-F238E27FC236}">
                <a16:creationId xmlns:a16="http://schemas.microsoft.com/office/drawing/2014/main" id="{869D9591-BCD8-C25A-E70C-DE48E6AD9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200" y="1359673"/>
            <a:ext cx="2636417" cy="2194560"/>
          </a:xfrm>
          <a:prstGeom prst="rect">
            <a:avLst/>
          </a:prstGeom>
        </p:spPr>
      </p:pic>
      <p:pic>
        <p:nvPicPr>
          <p:cNvPr id="4" name="Picture 4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7D7B5B0B-9AD8-9406-9B84-363A91859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3359" y="4002587"/>
            <a:ext cx="3064102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142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3250A1D-5879-D9C1-8B27-36C7919A368B}"/>
              </a:ext>
            </a:extLst>
          </p:cNvPr>
          <p:cNvSpPr txBox="1">
            <a:spLocks/>
          </p:cNvSpPr>
          <p:nvPr/>
        </p:nvSpPr>
        <p:spPr>
          <a:xfrm>
            <a:off x="838201" y="2265037"/>
            <a:ext cx="5234271" cy="3911925"/>
          </a:xfrm>
          <a:prstGeom prst="rect">
            <a:avLst/>
          </a:prstGeom>
        </p:spPr>
        <p:txBody>
          <a:bodyPr spcFirstLastPara="1" vert="horz" wrap="square" lIns="91440" tIns="45720" rIns="91440" bIns="45720" rtlCol="0" anchor="t" anchorCtr="0">
            <a:norm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Setons drain:</a:t>
            </a:r>
          </a:p>
          <a:p>
            <a:pPr marL="0" indent="0"/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Used for fistulas.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6987035F-AEF4-0C2C-04D6-E138A5936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302" y="1359673"/>
            <a:ext cx="2628214" cy="2194560"/>
          </a:xfrm>
          <a:prstGeom prst="rect">
            <a:avLst/>
          </a:prstGeom>
        </p:spPr>
      </p:pic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BE87327F-4F58-7192-3C0B-D60BF5FC25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757" y="4002587"/>
            <a:ext cx="3497306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060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48CC681-5664-5556-F876-1993D55B0C7D}"/>
              </a:ext>
            </a:extLst>
          </p:cNvPr>
          <p:cNvSpPr txBox="1">
            <a:spLocks/>
          </p:cNvSpPr>
          <p:nvPr/>
        </p:nvSpPr>
        <p:spPr>
          <a:xfrm>
            <a:off x="643468" y="1782981"/>
            <a:ext cx="6901193" cy="4393982"/>
          </a:xfrm>
          <a:prstGeom prst="rect">
            <a:avLst/>
          </a:prstGeom>
        </p:spPr>
        <p:txBody>
          <a:bodyPr spcFirstLastPara="1" vert="horz" wrap="square" lIns="91440" tIns="45720" rIns="91440" bIns="45720" rtlCol="0" anchor="t" anchorCtr="0">
            <a:norm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Yates drain: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Parallel tubes, act by capillary action.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7E81228A-0C61-5EE5-DFF2-69192F1D1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9870" y="811355"/>
            <a:ext cx="3428663" cy="2537210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9833A0E4-ED72-B422-2F32-ECCFE3980A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9870" y="3509433"/>
            <a:ext cx="3428663" cy="212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07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B9217-EDF4-4C1C-C571-6D5108EC2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z="5400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Let's match them</a:t>
            </a:r>
          </a:p>
        </p:txBody>
      </p:sp>
      <p:pic>
        <p:nvPicPr>
          <p:cNvPr id="3" name="Picture 4" descr="Diagram&#10;&#10;Description automatically generated">
            <a:extLst>
              <a:ext uri="{FF2B5EF4-FFF2-40B4-BE49-F238E27FC236}">
                <a16:creationId xmlns:a16="http://schemas.microsoft.com/office/drawing/2014/main" id="{A9A541BE-D693-6119-3B9D-C694FB6A6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290" y="1942534"/>
            <a:ext cx="4362450" cy="34861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8A5CF1-7240-48B6-E579-1CA6DA4A3BB5}"/>
              </a:ext>
            </a:extLst>
          </p:cNvPr>
          <p:cNvSpPr txBox="1"/>
          <p:nvPr/>
        </p:nvSpPr>
        <p:spPr>
          <a:xfrm>
            <a:off x="7500183" y="2620662"/>
            <a:ext cx="4095750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A- corrugated drain.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B- Penrose drain.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C- yates drain.</a:t>
            </a:r>
          </a:p>
        </p:txBody>
      </p:sp>
    </p:spTree>
    <p:extLst>
      <p:ext uri="{BB962C8B-B14F-4D97-AF65-F5344CB8AC3E}">
        <p14:creationId xmlns:p14="http://schemas.microsoft.com/office/powerpoint/2010/main" val="1838931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7FC2D-500F-6C56-9C95-D4D19F753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156" y="365125"/>
            <a:ext cx="5827643" cy="1433433"/>
          </a:xfrm>
        </p:spPr>
        <p:txBody>
          <a:bodyPr anchor="b">
            <a:normAutofit/>
          </a:bodyPr>
          <a:lstStyle/>
          <a:p>
            <a:pPr algn="l"/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Closed passive drains:</a:t>
            </a:r>
            <a:endParaRPr lang="en-US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9F65CB88-FEEF-21C9-BACD-6F2200C80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6" y="2988361"/>
            <a:ext cx="4309533" cy="303822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5919F16-46E0-2C33-6DD4-B43AD80FFF72}"/>
              </a:ext>
            </a:extLst>
          </p:cNvPr>
          <p:cNvSpPr txBox="1">
            <a:spLocks/>
          </p:cNvSpPr>
          <p:nvPr/>
        </p:nvSpPr>
        <p:spPr>
          <a:xfrm>
            <a:off x="5526156" y="2055813"/>
            <a:ext cx="5827644" cy="4121149"/>
          </a:xfrm>
          <a:prstGeom prst="rect">
            <a:avLst/>
          </a:prstGeom>
        </p:spPr>
        <p:txBody>
          <a:bodyPr spcFirstLastPara="1" vert="horz" wrap="square" lIns="91440" tIns="45720" rIns="91440" bIns="45720" rtlCol="0" anchor="t" anchorCtr="0">
            <a:norm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Robinson drain:</a:t>
            </a:r>
          </a:p>
          <a:p>
            <a:pPr algn="l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Used for anticipated fluid collection into a bag like to prevent seroma formation after a surgery.</a:t>
            </a:r>
          </a:p>
          <a:p>
            <a:pPr algn="l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e.g. pelvic surgery, abdominal surgery.</a:t>
            </a:r>
          </a:p>
          <a:p>
            <a:pPr marL="0" indent="0" algn="l"/>
            <a:endParaRPr lang="en-US" sz="2400" b="1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algn="l"/>
            <a:endParaRPr lang="en-US" sz="2400" b="1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8804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E655E-400C-AB42-650E-DF4C25439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7249"/>
            <a:ext cx="10515600" cy="1325563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Active drains: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6F9EF-BF14-7671-EF38-52270A6F8DA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spcFirstLastPara="1" vert="horz" wrap="square" lIns="91440" tIns="45720" rIns="91440" bIns="45720" rtlCol="0" anchor="t" anchorCtr="0">
            <a:norm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>
                <a:solidFill>
                  <a:schemeClr val="accent1">
                    <a:lumMod val="50000"/>
                  </a:schemeClr>
                </a:solidFill>
                <a:cs typeface="Calibri"/>
              </a:rPr>
              <a:t>Maintained under suction force, regardless of the pressure difference existence.</a:t>
            </a:r>
          </a:p>
          <a:p>
            <a:pPr algn="l"/>
            <a:endParaRPr lang="en-US" b="1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algn="l"/>
            <a:endParaRPr lang="en-US" b="1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algn="l"/>
            <a:r>
              <a:rPr lang="en-US" b="1">
                <a:solidFill>
                  <a:schemeClr val="accent1">
                    <a:lumMod val="50000"/>
                  </a:schemeClr>
                </a:solidFill>
                <a:cs typeface="Calibri"/>
              </a:rPr>
              <a:t>There are two types of active drains:</a:t>
            </a:r>
          </a:p>
          <a:p>
            <a:pPr algn="l"/>
            <a:r>
              <a:rPr lang="en-US" b="1">
                <a:solidFill>
                  <a:schemeClr val="accent1">
                    <a:lumMod val="50000"/>
                  </a:schemeClr>
                </a:solidFill>
                <a:cs typeface="Calibri"/>
              </a:rPr>
              <a:t>Open: sump drain.</a:t>
            </a:r>
          </a:p>
          <a:p>
            <a:pPr algn="l"/>
            <a:r>
              <a:rPr lang="en-US" b="1">
                <a:solidFill>
                  <a:schemeClr val="accent1">
                    <a:lumMod val="50000"/>
                  </a:schemeClr>
                </a:solidFill>
                <a:cs typeface="Calibri"/>
              </a:rPr>
              <a:t>Closed: Redivac, Jackson Pratt drain.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512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172CAFE-C946-898F-EE64-FF5DAD064B0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Sump drain:</a:t>
            </a:r>
          </a:p>
          <a:p>
            <a:pPr algn="l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b="1" baseline="30000" dirty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lumen for suction drainage.</a:t>
            </a:r>
          </a:p>
          <a:p>
            <a:pPr algn="l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b="1" baseline="30000" dirty="0">
                <a:solidFill>
                  <a:schemeClr val="accent1">
                    <a:lumMod val="50000"/>
                  </a:schemeClr>
                </a:solidFill>
              </a:rPr>
              <a:t>nd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lumen is air vent</a:t>
            </a:r>
          </a:p>
          <a:p>
            <a:pPr algn="l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to prevent the blockage in the suction lumen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37CCAD-AFC4-D299-DE05-6436081CB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334" y="4358355"/>
            <a:ext cx="3709466" cy="2051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D17F2E-E029-DE8A-362D-5ECED7A654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593" y="117903"/>
            <a:ext cx="2530059" cy="294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185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46"/>
          <p:cNvSpPr/>
          <p:nvPr/>
        </p:nvSpPr>
        <p:spPr>
          <a:xfrm>
            <a:off x="3913527" y="4279315"/>
            <a:ext cx="780000" cy="763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4933">
              <a:latin typeface="Preahvihear"/>
              <a:ea typeface="Preahvihear"/>
              <a:cs typeface="Preahvihear"/>
              <a:sym typeface="Preahvihear"/>
            </a:endParaRPr>
          </a:p>
        </p:txBody>
      </p:sp>
      <p:sp>
        <p:nvSpPr>
          <p:cNvPr id="686" name="Google Shape;686;p46"/>
          <p:cNvSpPr/>
          <p:nvPr/>
        </p:nvSpPr>
        <p:spPr>
          <a:xfrm>
            <a:off x="7498527" y="4279281"/>
            <a:ext cx="780000" cy="763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4933">
              <a:latin typeface="Preahvihear"/>
              <a:ea typeface="Preahvihear"/>
              <a:cs typeface="Preahvihear"/>
              <a:sym typeface="Preahvihear"/>
            </a:endParaRPr>
          </a:p>
        </p:txBody>
      </p:sp>
      <p:sp>
        <p:nvSpPr>
          <p:cNvPr id="687" name="Google Shape;687;p46"/>
          <p:cNvSpPr/>
          <p:nvPr/>
        </p:nvSpPr>
        <p:spPr>
          <a:xfrm>
            <a:off x="5705977" y="1953015"/>
            <a:ext cx="780000" cy="763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4933">
              <a:latin typeface="Preahvihear"/>
              <a:ea typeface="Preahvihear"/>
              <a:cs typeface="Preahvihear"/>
              <a:sym typeface="Preahvihear"/>
            </a:endParaRPr>
          </a:p>
        </p:txBody>
      </p:sp>
      <p:sp>
        <p:nvSpPr>
          <p:cNvPr id="688" name="Google Shape;688;p46"/>
          <p:cNvSpPr/>
          <p:nvPr/>
        </p:nvSpPr>
        <p:spPr>
          <a:xfrm>
            <a:off x="9290960" y="1953015"/>
            <a:ext cx="780000" cy="763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4933">
              <a:latin typeface="Preahvihear"/>
              <a:ea typeface="Preahvihear"/>
              <a:cs typeface="Preahvihear"/>
              <a:sym typeface="Preahvihear"/>
            </a:endParaRPr>
          </a:p>
        </p:txBody>
      </p:sp>
      <p:sp>
        <p:nvSpPr>
          <p:cNvPr id="689" name="Google Shape;689;p46"/>
          <p:cNvSpPr/>
          <p:nvPr/>
        </p:nvSpPr>
        <p:spPr>
          <a:xfrm>
            <a:off x="2121193" y="1953015"/>
            <a:ext cx="780000" cy="763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4933">
              <a:latin typeface="Preahvihear"/>
              <a:ea typeface="Preahvihear"/>
              <a:cs typeface="Preahvihear"/>
              <a:sym typeface="Preahvihear"/>
            </a:endParaRPr>
          </a:p>
        </p:txBody>
      </p:sp>
      <p:sp>
        <p:nvSpPr>
          <p:cNvPr id="701" name="Google Shape;701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TABLE OF CONTENTS</a:t>
            </a:r>
            <a:endParaRPr/>
          </a:p>
        </p:txBody>
      </p:sp>
      <p:sp>
        <p:nvSpPr>
          <p:cNvPr id="694" name="Google Shape;694;p46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solidFill>
                  <a:schemeClr val="accent1">
                    <a:lumMod val="50000"/>
                  </a:schemeClr>
                </a:solidFill>
              </a:rPr>
              <a:t>01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90" name="Google Shape;690;p46"/>
          <p:cNvSpPr txBox="1">
            <a:spLocks noGrp="1"/>
          </p:cNvSpPr>
          <p:nvPr>
            <p:ph type="subTitle" idx="1"/>
          </p:nvPr>
        </p:nvSpPr>
        <p:spPr>
          <a:xfrm>
            <a:off x="959900" y="3094683"/>
            <a:ext cx="3115200" cy="47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Definition</a:t>
            </a:r>
            <a:endParaRPr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95" name="Google Shape;695;p46"/>
          <p:cNvSpPr txBox="1">
            <a:spLocks noGrp="1"/>
          </p:cNvSpPr>
          <p:nvPr>
            <p:ph type="title" idx="3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>
                <a:solidFill>
                  <a:schemeClr val="accent1">
                    <a:lumMod val="50000"/>
                  </a:schemeClr>
                </a:solidFill>
              </a:rPr>
              <a:t>02</a:t>
            </a:r>
            <a:endParaRPr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91" name="Google Shape;691;p46"/>
          <p:cNvSpPr txBox="1">
            <a:spLocks noGrp="1"/>
          </p:cNvSpPr>
          <p:nvPr>
            <p:ph type="subTitle" idx="4"/>
          </p:nvPr>
        </p:nvSpPr>
        <p:spPr>
          <a:xfrm>
            <a:off x="4538433" y="3094683"/>
            <a:ext cx="3115200" cy="47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en" b="1" dirty="0">
                <a:solidFill>
                  <a:schemeClr val="accent1">
                    <a:lumMod val="50000"/>
                  </a:schemeClr>
                </a:solidFill>
              </a:rPr>
              <a:t>Indications</a:t>
            </a:r>
            <a:endParaRPr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97" name="Google Shape;697;p46"/>
          <p:cNvSpPr txBox="1">
            <a:spLocks noGrp="1"/>
          </p:cNvSpPr>
          <p:nvPr>
            <p:ph type="title" idx="5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>
                <a:solidFill>
                  <a:schemeClr val="accent1">
                    <a:lumMod val="50000"/>
                  </a:schemeClr>
                </a:solidFill>
              </a:rPr>
              <a:t>04</a:t>
            </a:r>
            <a:endParaRPr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92" name="Google Shape;692;p46"/>
          <p:cNvSpPr txBox="1">
            <a:spLocks noGrp="1"/>
          </p:cNvSpPr>
          <p:nvPr>
            <p:ph type="subTitle" idx="6"/>
          </p:nvPr>
        </p:nvSpPr>
        <p:spPr>
          <a:xfrm>
            <a:off x="2745933" y="5401317"/>
            <a:ext cx="3115200" cy="47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" b="1" dirty="0" err="1">
                <a:solidFill>
                  <a:schemeClr val="accent1">
                    <a:lumMod val="50000"/>
                  </a:schemeClr>
                </a:solidFill>
              </a:rPr>
              <a:t>pecial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</a:rPr>
              <a:t> types</a:t>
            </a:r>
            <a:endParaRPr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99" name="Google Shape;699;p46"/>
          <p:cNvSpPr txBox="1">
            <a:spLocks noGrp="1"/>
          </p:cNvSpPr>
          <p:nvPr>
            <p:ph type="title" idx="7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>
                <a:solidFill>
                  <a:schemeClr val="accent1">
                    <a:lumMod val="50000"/>
                  </a:schemeClr>
                </a:solidFill>
              </a:rPr>
              <a:t>05</a:t>
            </a:r>
            <a:endParaRPr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93" name="Google Shape;693;p46"/>
          <p:cNvSpPr txBox="1">
            <a:spLocks noGrp="1"/>
          </p:cNvSpPr>
          <p:nvPr>
            <p:ph type="subTitle" idx="8"/>
          </p:nvPr>
        </p:nvSpPr>
        <p:spPr>
          <a:xfrm>
            <a:off x="6330933" y="5401217"/>
            <a:ext cx="3115200" cy="47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" b="1" dirty="0" err="1">
                <a:solidFill>
                  <a:schemeClr val="accent1">
                    <a:lumMod val="50000"/>
                  </a:schemeClr>
                </a:solidFill>
              </a:rPr>
              <a:t>omplications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05" name="Google Shape;705;p46"/>
          <p:cNvSpPr txBox="1">
            <a:spLocks noGrp="1"/>
          </p:cNvSpPr>
          <p:nvPr>
            <p:ph type="subTitle" idx="9"/>
          </p:nvPr>
        </p:nvSpPr>
        <p:spPr>
          <a:xfrm>
            <a:off x="8116933" y="3094683"/>
            <a:ext cx="3115200" cy="47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en-US" sz="1867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M</a:t>
            </a:r>
            <a:r>
              <a:rPr lang="en" sz="1867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ain Types</a:t>
            </a:r>
            <a:endParaRPr sz="1867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03" name="Google Shape;703;p46"/>
          <p:cNvSpPr txBox="1">
            <a:spLocks noGrp="1"/>
          </p:cNvSpPr>
          <p:nvPr>
            <p:ph type="title" idx="16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>
                <a:solidFill>
                  <a:schemeClr val="accent1">
                    <a:lumMod val="50000"/>
                  </a:schemeClr>
                </a:solidFill>
              </a:rPr>
              <a:t>03</a:t>
            </a:r>
            <a:endParaRPr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06" name="Google Shape;706;p46"/>
          <p:cNvSpPr/>
          <p:nvPr/>
        </p:nvSpPr>
        <p:spPr>
          <a:xfrm>
            <a:off x="959933" y="2838133"/>
            <a:ext cx="3115200" cy="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07" name="Google Shape;707;p46"/>
          <p:cNvSpPr/>
          <p:nvPr/>
        </p:nvSpPr>
        <p:spPr>
          <a:xfrm>
            <a:off x="959933" y="3102151"/>
            <a:ext cx="31152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E139C92-C65E-266F-D25E-EE8AFA660C67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7117080" cy="435133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Redivac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ar-JO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Closed suction drainage system depends on negative pressure.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Used for Drainage of the wound to prevent anticipated collection.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D3B0DC-C7D5-6360-B476-31790A855F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471" y="3620248"/>
            <a:ext cx="3303828" cy="32377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0FB906-74E6-E50C-BBD5-733319D6F9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385" y="398266"/>
            <a:ext cx="2710174" cy="303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83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FF06713-69E5-C385-C3B6-7B1FFE833BC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7178040" cy="435133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Jackson Pratt drain:</a:t>
            </a:r>
          </a:p>
          <a:p>
            <a:pPr marL="0" indent="0" algn="l"/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Used for removing fluids that build up in an area of the body after surgery, depending on negative pressure.</a:t>
            </a:r>
          </a:p>
          <a:p>
            <a:pPr marL="0" indent="0" algn="l"/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Common uses in:</a:t>
            </a:r>
          </a:p>
          <a:p>
            <a:pPr marL="0" indent="0" algn="l"/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Abdominal surgery.</a:t>
            </a:r>
          </a:p>
          <a:p>
            <a:pPr marL="0" indent="0" algn="l"/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Mastectomy.</a:t>
            </a:r>
          </a:p>
          <a:p>
            <a:pPr marL="0" indent="0" algn="l"/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Thoracic surgery. 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4E6923-C750-64A9-BD09-F0CC05C6B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192" y="3215324"/>
            <a:ext cx="5166808" cy="36426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81CECC-5F0C-8B85-FF2F-0EA8802989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002" y="261113"/>
            <a:ext cx="3553430" cy="287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05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p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solidFill>
                  <a:schemeClr val="accent1">
                    <a:lumMod val="50000"/>
                  </a:schemeClr>
                </a:solidFill>
              </a:rPr>
              <a:t>Special</a:t>
            </a:r>
            <a:br>
              <a:rPr lang="en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" dirty="0">
                <a:solidFill>
                  <a:schemeClr val="accent1">
                    <a:lumMod val="50000"/>
                  </a:schemeClr>
                </a:solidFill>
              </a:rPr>
              <a:t>Drains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50" name="Google Shape;1650;p61"/>
          <p:cNvSpPr/>
          <p:nvPr/>
        </p:nvSpPr>
        <p:spPr>
          <a:xfrm rot="1932490">
            <a:off x="8322901" y="5579500"/>
            <a:ext cx="677985" cy="816064"/>
          </a:xfrm>
          <a:custGeom>
            <a:avLst/>
            <a:gdLst/>
            <a:ahLst/>
            <a:cxnLst/>
            <a:rect l="l" t="t" r="r" b="b"/>
            <a:pathLst>
              <a:path w="3442" h="4143" extrusionOk="0">
                <a:moveTo>
                  <a:pt x="1943" y="0"/>
                </a:moveTo>
                <a:cubicBezTo>
                  <a:pt x="1302" y="0"/>
                  <a:pt x="627" y="453"/>
                  <a:pt x="351" y="1210"/>
                </a:cubicBezTo>
                <a:cubicBezTo>
                  <a:pt x="131" y="1814"/>
                  <a:pt x="0" y="2484"/>
                  <a:pt x="197" y="3096"/>
                </a:cubicBezTo>
                <a:cubicBezTo>
                  <a:pt x="378" y="3661"/>
                  <a:pt x="910" y="4143"/>
                  <a:pt x="1491" y="4143"/>
                </a:cubicBezTo>
                <a:cubicBezTo>
                  <a:pt x="1540" y="4143"/>
                  <a:pt x="1588" y="4140"/>
                  <a:pt x="1637" y="4133"/>
                </a:cubicBezTo>
                <a:cubicBezTo>
                  <a:pt x="2149" y="4061"/>
                  <a:pt x="2541" y="3639"/>
                  <a:pt x="2815" y="3201"/>
                </a:cubicBezTo>
                <a:cubicBezTo>
                  <a:pt x="3195" y="2591"/>
                  <a:pt x="3441" y="1846"/>
                  <a:pt x="3256" y="1151"/>
                </a:cubicBezTo>
                <a:cubicBezTo>
                  <a:pt x="3042" y="350"/>
                  <a:pt x="2506" y="0"/>
                  <a:pt x="19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51" name="Google Shape;1651;p61"/>
          <p:cNvSpPr/>
          <p:nvPr/>
        </p:nvSpPr>
        <p:spPr>
          <a:xfrm rot="7870648">
            <a:off x="2148479" y="2216803"/>
            <a:ext cx="519024" cy="624719"/>
          </a:xfrm>
          <a:custGeom>
            <a:avLst/>
            <a:gdLst/>
            <a:ahLst/>
            <a:cxnLst/>
            <a:rect l="l" t="t" r="r" b="b"/>
            <a:pathLst>
              <a:path w="3442" h="4143" extrusionOk="0">
                <a:moveTo>
                  <a:pt x="1943" y="0"/>
                </a:moveTo>
                <a:cubicBezTo>
                  <a:pt x="1302" y="0"/>
                  <a:pt x="627" y="453"/>
                  <a:pt x="351" y="1210"/>
                </a:cubicBezTo>
                <a:cubicBezTo>
                  <a:pt x="131" y="1814"/>
                  <a:pt x="0" y="2484"/>
                  <a:pt x="197" y="3096"/>
                </a:cubicBezTo>
                <a:cubicBezTo>
                  <a:pt x="378" y="3661"/>
                  <a:pt x="910" y="4143"/>
                  <a:pt x="1491" y="4143"/>
                </a:cubicBezTo>
                <a:cubicBezTo>
                  <a:pt x="1540" y="4143"/>
                  <a:pt x="1588" y="4140"/>
                  <a:pt x="1637" y="4133"/>
                </a:cubicBezTo>
                <a:cubicBezTo>
                  <a:pt x="2149" y="4061"/>
                  <a:pt x="2541" y="3639"/>
                  <a:pt x="2815" y="3201"/>
                </a:cubicBezTo>
                <a:cubicBezTo>
                  <a:pt x="3195" y="2591"/>
                  <a:pt x="3441" y="1846"/>
                  <a:pt x="3256" y="1151"/>
                </a:cubicBezTo>
                <a:cubicBezTo>
                  <a:pt x="3042" y="350"/>
                  <a:pt x="2506" y="0"/>
                  <a:pt x="19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52" name="Google Shape;1652;p61"/>
          <p:cNvSpPr/>
          <p:nvPr/>
        </p:nvSpPr>
        <p:spPr>
          <a:xfrm rot="-5400000">
            <a:off x="9405076" y="4306103"/>
            <a:ext cx="844317" cy="665207"/>
          </a:xfrm>
          <a:custGeom>
            <a:avLst/>
            <a:gdLst/>
            <a:ahLst/>
            <a:cxnLst/>
            <a:rect l="l" t="t" r="r" b="b"/>
            <a:pathLst>
              <a:path w="10157" h="8002" extrusionOk="0">
                <a:moveTo>
                  <a:pt x="4516" y="1"/>
                </a:moveTo>
                <a:cubicBezTo>
                  <a:pt x="1685" y="1"/>
                  <a:pt x="0" y="3627"/>
                  <a:pt x="1423" y="5974"/>
                </a:cubicBezTo>
                <a:cubicBezTo>
                  <a:pt x="2140" y="7157"/>
                  <a:pt x="3480" y="7920"/>
                  <a:pt x="4861" y="7996"/>
                </a:cubicBezTo>
                <a:cubicBezTo>
                  <a:pt x="4935" y="8000"/>
                  <a:pt x="5009" y="8002"/>
                  <a:pt x="5082" y="8002"/>
                </a:cubicBezTo>
                <a:cubicBezTo>
                  <a:pt x="6407" y="8002"/>
                  <a:pt x="7739" y="7367"/>
                  <a:pt x="8476" y="6267"/>
                </a:cubicBezTo>
                <a:cubicBezTo>
                  <a:pt x="10156" y="3762"/>
                  <a:pt x="7731" y="446"/>
                  <a:pt x="5028" y="40"/>
                </a:cubicBezTo>
                <a:cubicBezTo>
                  <a:pt x="4854" y="13"/>
                  <a:pt x="4683" y="1"/>
                  <a:pt x="451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48"/>
          <p:cNvSpPr txBox="1">
            <a:spLocks noGrp="1"/>
          </p:cNvSpPr>
          <p:nvPr>
            <p:ph type="title"/>
          </p:nvPr>
        </p:nvSpPr>
        <p:spPr>
          <a:xfrm>
            <a:off x="734556" y="726200"/>
            <a:ext cx="9701048" cy="112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Chest tube</a:t>
            </a:r>
            <a:endParaRPr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22" name="Google Shape;722;p48"/>
          <p:cNvSpPr txBox="1">
            <a:spLocks noGrp="1"/>
          </p:cNvSpPr>
          <p:nvPr>
            <p:ph type="subTitle" idx="1"/>
          </p:nvPr>
        </p:nvSpPr>
        <p:spPr>
          <a:xfrm>
            <a:off x="499241" y="1287400"/>
            <a:ext cx="11193517" cy="112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300" b="1" i="0" u="none" strike="noStrike" baseline="0" dirty="0">
                <a:solidFill>
                  <a:schemeClr val="accent1">
                    <a:lumMod val="50000"/>
                  </a:schemeClr>
                </a:solidFill>
                <a:latin typeface="Goudy"/>
              </a:rPr>
              <a:t>These are indicated for a pneumothorax, pleural effusion, </a:t>
            </a:r>
            <a:r>
              <a:rPr lang="en-US" sz="2300" b="1" i="0" u="none" strike="noStrike" baseline="0" dirty="0" err="1">
                <a:solidFill>
                  <a:schemeClr val="accent1">
                    <a:lumMod val="50000"/>
                  </a:schemeClr>
                </a:solidFill>
                <a:latin typeface="Goudy"/>
              </a:rPr>
              <a:t>haemothorax</a:t>
            </a:r>
            <a:r>
              <a:rPr lang="en-US" sz="2300" b="1" i="0" u="none" strike="noStrike" baseline="0" dirty="0">
                <a:solidFill>
                  <a:schemeClr val="accent1">
                    <a:lumMod val="50000"/>
                  </a:schemeClr>
                </a:solidFill>
                <a:latin typeface="Goudy"/>
              </a:rPr>
              <a:t> or to prevent the collection of fluid or air after thoracotomy.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300" b="1" dirty="0">
              <a:solidFill>
                <a:schemeClr val="accent1">
                  <a:lumMod val="50000"/>
                </a:schemeClr>
              </a:solidFill>
              <a:latin typeface="Goudy"/>
            </a:endParaRP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How it works : </a:t>
            </a:r>
          </a:p>
          <a:p>
            <a:pPr algn="l"/>
            <a:r>
              <a:rPr lang="en-US" sz="2400" b="1" dirty="0">
                <a:solidFill>
                  <a:srgbClr val="FF0000"/>
                </a:solidFill>
              </a:rPr>
              <a:t>-expiratory pressure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from the patient helps push air and fluid out of the chest (cough, Valsalva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Manuer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) </a:t>
            </a:r>
          </a:p>
          <a:p>
            <a:pPr algn="l"/>
            <a:r>
              <a:rPr lang="en-US" sz="2400" b="1" dirty="0">
                <a:solidFill>
                  <a:srgbClr val="FF0000"/>
                </a:solidFill>
              </a:rPr>
              <a:t>-Gravity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helps fluid drainage as long as the chest drainage system is below the level of the chest </a:t>
            </a:r>
          </a:p>
          <a:p>
            <a:pPr algn="l"/>
            <a:r>
              <a:rPr lang="en-US" sz="2400" b="1" dirty="0">
                <a:solidFill>
                  <a:srgbClr val="FF0000"/>
                </a:solidFill>
              </a:rPr>
              <a:t>-Suction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can improve the speed at which air and fluid are pulled from the chest </a:t>
            </a:r>
          </a:p>
          <a:p>
            <a:pPr algn="l"/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9455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محتوى 2">
            <a:extLst>
              <a:ext uri="{FF2B5EF4-FFF2-40B4-BE49-F238E27FC236}">
                <a16:creationId xmlns:a16="http://schemas.microsoft.com/office/drawing/2014/main" id="{7AC3BEF5-C20B-76B8-A949-F6D323019519}"/>
              </a:ext>
            </a:extLst>
          </p:cNvPr>
          <p:cNvSpPr txBox="1">
            <a:spLocks/>
          </p:cNvSpPr>
          <p:nvPr/>
        </p:nvSpPr>
        <p:spPr>
          <a:xfrm>
            <a:off x="426720" y="547657"/>
            <a:ext cx="11765280" cy="530450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endParaRPr lang="en-US" sz="2300" b="1" dirty="0">
              <a:solidFill>
                <a:schemeClr val="accent1">
                  <a:lumMod val="50000"/>
                </a:schemeClr>
              </a:solidFill>
              <a:latin typeface="Goudy"/>
            </a:endParaRPr>
          </a:p>
          <a:p>
            <a:pPr algn="l"/>
            <a:endParaRPr lang="en-US" sz="2300" b="1" dirty="0">
              <a:solidFill>
                <a:schemeClr val="accent1">
                  <a:lumMod val="50000"/>
                </a:schemeClr>
              </a:solidFill>
              <a:latin typeface="Goudy"/>
            </a:endParaRPr>
          </a:p>
          <a:p>
            <a:pPr algn="l"/>
            <a:endParaRPr lang="en-US" sz="2300" b="1" dirty="0">
              <a:solidFill>
                <a:schemeClr val="accent1">
                  <a:lumMod val="50000"/>
                </a:schemeClr>
              </a:solidFill>
              <a:latin typeface="Goudy"/>
            </a:endParaRPr>
          </a:p>
          <a:p>
            <a:pPr algn="l"/>
            <a:r>
              <a:rPr lang="en-US" sz="2300" dirty="0">
                <a:solidFill>
                  <a:schemeClr val="accent1">
                    <a:lumMod val="50000"/>
                  </a:schemeClr>
                </a:solidFill>
                <a:latin typeface="Goudy"/>
              </a:rPr>
              <a:t>For 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Goudy"/>
              </a:rPr>
              <a:t>pneumothorax</a:t>
            </a:r>
            <a:r>
              <a:rPr lang="en-US" sz="2300" dirty="0">
                <a:solidFill>
                  <a:schemeClr val="accent1">
                    <a:lumMod val="50000"/>
                  </a:schemeClr>
                </a:solidFill>
                <a:latin typeface="Goudy"/>
              </a:rPr>
              <a:t>, the tube is usually inserted in the 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Goudy"/>
              </a:rPr>
              <a:t>4th intercostal space</a:t>
            </a:r>
            <a:r>
              <a:rPr lang="en-US" sz="2300" dirty="0">
                <a:solidFill>
                  <a:schemeClr val="accent1">
                    <a:lumMod val="50000"/>
                  </a:schemeClr>
                </a:solidFill>
                <a:latin typeface="Goudy"/>
              </a:rPr>
              <a:t>, and for 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Goudy"/>
              </a:rPr>
              <a:t>other indications in the 5th intercostal space</a:t>
            </a:r>
            <a:r>
              <a:rPr lang="en-US" sz="2300" dirty="0">
                <a:solidFill>
                  <a:schemeClr val="accent1">
                    <a:lumMod val="50000"/>
                  </a:schemeClr>
                </a:solidFill>
                <a:latin typeface="Goudy"/>
              </a:rPr>
              <a:t>, 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Goudy"/>
              </a:rPr>
              <a:t>in the mid-axillary or anterior axillary line</a:t>
            </a:r>
            <a:r>
              <a:rPr lang="en-US" sz="2300" dirty="0">
                <a:solidFill>
                  <a:schemeClr val="accent1">
                    <a:lumMod val="50000"/>
                  </a:schemeClr>
                </a:solidFill>
                <a:latin typeface="Goudy"/>
              </a:rPr>
              <a:t>. Mark the insertion site direct it </a:t>
            </a:r>
            <a:r>
              <a:rPr lang="en-US" sz="2300" dirty="0" err="1">
                <a:solidFill>
                  <a:schemeClr val="accent1">
                    <a:lumMod val="50000"/>
                  </a:schemeClr>
                </a:solidFill>
                <a:latin typeface="Goudy"/>
              </a:rPr>
              <a:t>inferoposteriorly</a:t>
            </a:r>
            <a:r>
              <a:rPr lang="en-US" sz="2300" dirty="0">
                <a:solidFill>
                  <a:schemeClr val="accent1">
                    <a:lumMod val="50000"/>
                  </a:schemeClr>
                </a:solidFill>
                <a:latin typeface="Goudy"/>
              </a:rPr>
              <a:t> for effusions, or apically for pneumothorax, until all of the tube’s holes are inside the chest wall. </a:t>
            </a: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Goudy"/>
              </a:rPr>
              <a:t>Contraindication :</a:t>
            </a:r>
          </a:p>
          <a:p>
            <a:pPr algn="l"/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Goudy"/>
              </a:rPr>
              <a:t> </a:t>
            </a:r>
            <a:r>
              <a:rPr lang="en-US" sz="2300" dirty="0">
                <a:solidFill>
                  <a:schemeClr val="accent1">
                    <a:lumMod val="50000"/>
                  </a:schemeClr>
                </a:solidFill>
                <a:latin typeface="Goudy"/>
              </a:rPr>
              <a:t>• Bleeding diathesis </a:t>
            </a:r>
          </a:p>
          <a:p>
            <a:pPr algn="l"/>
            <a:r>
              <a:rPr lang="en-US" sz="2300" dirty="0">
                <a:solidFill>
                  <a:schemeClr val="accent1">
                    <a:lumMod val="50000"/>
                  </a:schemeClr>
                </a:solidFill>
                <a:latin typeface="Goudy"/>
              </a:rPr>
              <a:t>• Cardiac </a:t>
            </a:r>
            <a:r>
              <a:rPr lang="en-US" sz="2300" dirty="0" err="1">
                <a:solidFill>
                  <a:schemeClr val="accent1">
                    <a:lumMod val="50000"/>
                  </a:schemeClr>
                </a:solidFill>
                <a:latin typeface="Goudy"/>
              </a:rPr>
              <a:t>temponade</a:t>
            </a:r>
            <a:r>
              <a:rPr lang="en-US" sz="2300" dirty="0">
                <a:solidFill>
                  <a:schemeClr val="accent1">
                    <a:lumMod val="50000"/>
                  </a:schemeClr>
                </a:solidFill>
                <a:latin typeface="Goudy"/>
              </a:rPr>
              <a:t> </a:t>
            </a:r>
          </a:p>
          <a:p>
            <a:pPr algn="l"/>
            <a:r>
              <a:rPr lang="en-US" sz="2300" dirty="0">
                <a:solidFill>
                  <a:schemeClr val="accent1">
                    <a:lumMod val="50000"/>
                  </a:schemeClr>
                </a:solidFill>
                <a:latin typeface="Goudy"/>
              </a:rPr>
              <a:t>• Coagulopathy </a:t>
            </a:r>
          </a:p>
          <a:p>
            <a:pPr algn="l"/>
            <a:r>
              <a:rPr lang="en-US" sz="2300" dirty="0">
                <a:solidFill>
                  <a:schemeClr val="accent1">
                    <a:lumMod val="50000"/>
                  </a:schemeClr>
                </a:solidFill>
                <a:latin typeface="Goudy"/>
              </a:rPr>
              <a:t>• atelectasis </a:t>
            </a:r>
          </a:p>
          <a:p>
            <a:pPr algn="l"/>
            <a:endParaRPr lang="en-US" sz="2800" b="1" i="0" u="none" strike="noStrike" baseline="0" dirty="0">
              <a:solidFill>
                <a:schemeClr val="accent1">
                  <a:lumMod val="50000"/>
                </a:schemeClr>
              </a:solidFill>
              <a:latin typeface="Goudy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D5AD23-B30D-2C78-0DF2-53D396AF0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614" y="4214890"/>
            <a:ext cx="8685657" cy="163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1899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00748-DE7D-7333-9435-0781D79B1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EFECBD-7241-F2C7-4C3A-AC6C7D9141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عنصر نائب للمحتوى 4">
            <a:extLst>
              <a:ext uri="{FF2B5EF4-FFF2-40B4-BE49-F238E27FC236}">
                <a16:creationId xmlns:a16="http://schemas.microsoft.com/office/drawing/2014/main" id="{9DD6DB36-2505-3235-E351-BDBAF38DF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74" y="1253331"/>
            <a:ext cx="5968169" cy="4351338"/>
          </a:xfrm>
          <a:prstGeom prst="rect">
            <a:avLst/>
          </a:prstGeom>
        </p:spPr>
      </p:pic>
      <p:pic>
        <p:nvPicPr>
          <p:cNvPr id="5" name="صورة 6">
            <a:extLst>
              <a:ext uri="{FF2B5EF4-FFF2-40B4-BE49-F238E27FC236}">
                <a16:creationId xmlns:a16="http://schemas.microsoft.com/office/drawing/2014/main" id="{9D955217-4F3C-0B47-4BB1-0A0D78B25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32387"/>
            <a:ext cx="4626077" cy="457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641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C9B465-35D6-A366-145D-948B799F2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139" y="806621"/>
            <a:ext cx="6320400" cy="1122400"/>
          </a:xfrm>
        </p:spPr>
        <p:txBody>
          <a:bodyPr/>
          <a:lstStyle/>
          <a:p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Goudy"/>
                <a:ea typeface="+mn-ea"/>
                <a:cs typeface="+mn-cs"/>
              </a:rPr>
              <a:t>pigtail catheter</a:t>
            </a:r>
            <a:endParaRPr lang="ar-JO" sz="5400" dirty="0">
              <a:solidFill>
                <a:schemeClr val="accent1">
                  <a:lumMod val="50000"/>
                </a:schemeClr>
              </a:solidFill>
              <a:latin typeface="Goudy"/>
              <a:ea typeface="+mn-ea"/>
              <a:cs typeface="+mn-cs"/>
            </a:endParaRP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8ACC5EF-9FE9-35DD-6BEE-941CDC608F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003161"/>
            <a:ext cx="8927687" cy="3891011"/>
          </a:xfrm>
        </p:spPr>
        <p:txBody>
          <a:bodyPr/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Goudy"/>
              </a:rPr>
              <a:t>A pigtail is a type of catheter for removing unwanted body fluids from an organ, duct or abscess. </a:t>
            </a: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Goudy"/>
              </a:rPr>
              <a:t>for example, urine to drain directly from a kidney , if the ureter is diseased or blocked </a:t>
            </a:r>
          </a:p>
          <a:p>
            <a:pPr algn="l"/>
            <a:endParaRPr lang="en-US" dirty="0">
              <a:solidFill>
                <a:schemeClr val="accent1">
                  <a:lumMod val="50000"/>
                </a:schemeClr>
              </a:solidFill>
              <a:latin typeface="Goudy"/>
            </a:endParaRPr>
          </a:p>
          <a:p>
            <a:pPr algn="l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Goudy"/>
              </a:rPr>
              <a:t>Pigtail drains are inserted under strict radiological guidance to ensure correct positioning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52FAD992-FCC8-0E05-6BC8-997155AAB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0806" y="79966"/>
            <a:ext cx="2530728" cy="23172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21285D-0BB9-F8C9-82EA-43B7C38EB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4905" y="2545832"/>
            <a:ext cx="2972220" cy="371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084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angle 1041">
            <a:extLst>
              <a:ext uri="{FF2B5EF4-FFF2-40B4-BE49-F238E27FC236}">
                <a16:creationId xmlns:a16="http://schemas.microsoft.com/office/drawing/2014/main" id="{7C2DC10F-CD76-43DC-9E0B-CB291F740C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1C18170A-08B7-4230-A012-B24C20E393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46" name="Straight Connector 1045">
            <a:extLst>
              <a:ext uri="{FF2B5EF4-FFF2-40B4-BE49-F238E27FC236}">
                <a16:creationId xmlns:a16="http://schemas.microsoft.com/office/drawing/2014/main" id="{52188B95-E375-4977-9E9C-E28CE956F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48" name="Rectangle 1047">
            <a:extLst>
              <a:ext uri="{FF2B5EF4-FFF2-40B4-BE49-F238E27FC236}">
                <a16:creationId xmlns:a16="http://schemas.microsoft.com/office/drawing/2014/main" id="{E5958DBC-F4DA-42A8-8C52-860179790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1" name="Google Shape;721;p48"/>
          <p:cNvSpPr txBox="1">
            <a:spLocks noGrp="1"/>
          </p:cNvSpPr>
          <p:nvPr>
            <p:ph type="title"/>
          </p:nvPr>
        </p:nvSpPr>
        <p:spPr>
          <a:xfrm>
            <a:off x="5144679" y="634946"/>
            <a:ext cx="6405063" cy="1450757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algn="l">
              <a:spcBef>
                <a:spcPct val="0"/>
              </a:spcBef>
            </a:pPr>
            <a:r>
              <a:rPr lang="en-US"/>
              <a:t>T-tube</a:t>
            </a:r>
            <a:endParaRPr lang="en-US" b="1"/>
          </a:p>
        </p:txBody>
      </p:sp>
      <p:pic>
        <p:nvPicPr>
          <p:cNvPr id="1028" name="Picture 4" descr="Simplex T-Tube Drain">
            <a:extLst>
              <a:ext uri="{FF2B5EF4-FFF2-40B4-BE49-F238E27FC236}">
                <a16:creationId xmlns:a16="http://schemas.microsoft.com/office/drawing/2014/main" id="{055AF7F5-0010-5D3A-620A-BA176D04EA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82" b="5"/>
          <a:stretch/>
        </p:blipFill>
        <p:spPr bwMode="auto">
          <a:xfrm>
            <a:off x="1525893" y="581098"/>
            <a:ext cx="2236508" cy="24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50" name="Straight Connector 1049">
            <a:extLst>
              <a:ext uri="{FF2B5EF4-FFF2-40B4-BE49-F238E27FC236}">
                <a16:creationId xmlns:a16="http://schemas.microsoft.com/office/drawing/2014/main" id="{79FCC9A9-2031-4283-9B27-34B62BB7F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صورة 4" descr="Icon&#10;&#10;Description automatically generated">
            <a:extLst>
              <a:ext uri="{FF2B5EF4-FFF2-40B4-BE49-F238E27FC236}">
                <a16:creationId xmlns:a16="http://schemas.microsoft.com/office/drawing/2014/main" id="{8F2BC887-9162-9548-FE07-D8E32048FA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079" y="3218101"/>
            <a:ext cx="2476136" cy="2476136"/>
          </a:xfrm>
          <a:prstGeom prst="rect">
            <a:avLst/>
          </a:prstGeom>
        </p:spPr>
      </p:pic>
      <p:sp>
        <p:nvSpPr>
          <p:cNvPr id="722" name="Google Shape;722;p48"/>
          <p:cNvSpPr txBox="1">
            <a:spLocks noGrp="1"/>
          </p:cNvSpPr>
          <p:nvPr>
            <p:ph type="subTitle" idx="1"/>
          </p:nvPr>
        </p:nvSpPr>
        <p:spPr>
          <a:xfrm>
            <a:off x="5144679" y="2198914"/>
            <a:ext cx="6405063" cy="3670180"/>
          </a:xfrm>
          <a:prstGeom prst="rect">
            <a:avLst/>
          </a:prstGeom>
        </p:spPr>
        <p:txBody>
          <a:bodyPr spcFirstLastPara="1" vert="horz" lIns="0" tIns="45720" rIns="0" bIns="45720" rtlCol="0" anchorCtr="0"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T tube: a tube consisting of a stem and a cross head is placed in to the common bile duct while the stem is connected to a small pouch (i.e. bile bag) 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endParaRPr lang="en-US" dirty="0"/>
          </a:p>
          <a:p>
            <a:pPr marL="0" indent="0" algn="l"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  <a:buNone/>
            </a:pPr>
            <a:r>
              <a:rPr lang="en-US" b="0" i="0" u="none" strike="noStrike" baseline="0" dirty="0"/>
              <a:t>After exploration of the common bile duct, a T-tube may be inserted into the duct which allows bile to drain while the sphincter of Oddi is in spasm postoperatively. </a:t>
            </a:r>
          </a:p>
          <a:p>
            <a:pPr marL="0" indent="0" algn="l"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  <a:buNone/>
            </a:pPr>
            <a:endParaRPr lang="en-US" b="0" i="0" u="none" strike="noStrike" baseline="0" dirty="0"/>
          </a:p>
          <a:p>
            <a:pPr marL="0" indent="0" algn="l"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  <a:buNone/>
            </a:pPr>
            <a:r>
              <a:rPr lang="en-US" b="0" i="0" u="none" strike="noStrike" baseline="0" dirty="0"/>
              <a:t>Once the sphincter relaxes, bile drains normally down the bile duct and into the duodenum. </a:t>
            </a:r>
            <a:endParaRPr lang="en-US" dirty="0"/>
          </a:p>
        </p:txBody>
      </p:sp>
      <p:sp>
        <p:nvSpPr>
          <p:cNvPr id="1052" name="Rectangle 1051">
            <a:extLst>
              <a:ext uri="{FF2B5EF4-FFF2-40B4-BE49-F238E27FC236}">
                <a16:creationId xmlns:a16="http://schemas.microsoft.com/office/drawing/2014/main" id="{51DDD252-D7C8-4CE5-9C61-D60D722BC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4" name="Rectangle 1053">
            <a:extLst>
              <a:ext uri="{FF2B5EF4-FFF2-40B4-BE49-F238E27FC236}">
                <a16:creationId xmlns:a16="http://schemas.microsoft.com/office/drawing/2014/main" id="{2FBD75F5-C49C-4F6A-8D43-7A5939C23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48575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48"/>
          <p:cNvSpPr txBox="1">
            <a:spLocks noGrp="1"/>
          </p:cNvSpPr>
          <p:nvPr>
            <p:ph type="title"/>
          </p:nvPr>
        </p:nvSpPr>
        <p:spPr>
          <a:xfrm>
            <a:off x="751490" y="946334"/>
            <a:ext cx="9701048" cy="112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en-US" sz="4800" b="1" i="0" u="none" strike="noStrike" baseline="0" dirty="0">
                <a:solidFill>
                  <a:schemeClr val="accent1">
                    <a:lumMod val="50000"/>
                  </a:schemeClr>
                </a:solidFill>
                <a:latin typeface="Futura-Bold"/>
              </a:rPr>
              <a:t>Removal of drains</a:t>
            </a:r>
            <a:br>
              <a:rPr lang="en-US" sz="4800" b="1" i="0" u="none" strike="noStrike" baseline="0" dirty="0">
                <a:solidFill>
                  <a:schemeClr val="accent1">
                    <a:lumMod val="50000"/>
                  </a:schemeClr>
                </a:solidFill>
                <a:latin typeface="Futura-Bold"/>
              </a:rPr>
            </a:br>
            <a:endParaRPr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22" name="Google Shape;722;p48"/>
          <p:cNvSpPr txBox="1">
            <a:spLocks noGrp="1"/>
          </p:cNvSpPr>
          <p:nvPr>
            <p:ph type="subTitle" idx="1"/>
          </p:nvPr>
        </p:nvSpPr>
        <p:spPr>
          <a:xfrm>
            <a:off x="499241" y="2068734"/>
            <a:ext cx="11193517" cy="190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Goudy"/>
              </a:rPr>
              <a:t>Generally, drains should be removed once the drainage has stopped or becomes less than about 25 ml/day. Drains can be 'shortened' by withdrawing them gradually (typically by 2 cm per day) and so, in theory, allowing the site to heal gradually 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2300" b="1" i="0" u="none" strike="noStrike" dirty="0">
              <a:solidFill>
                <a:schemeClr val="accent1">
                  <a:lumMod val="50000"/>
                </a:schemeClr>
              </a:solidFill>
              <a:effectLst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9343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2">
            <a:extLst>
              <a:ext uri="{FF2B5EF4-FFF2-40B4-BE49-F238E27FC236}">
                <a16:creationId xmlns:a16="http://schemas.microsoft.com/office/drawing/2014/main" id="{CC692A32-E1A1-B98C-042E-9A3F9141ED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475" y="322553"/>
            <a:ext cx="11195050" cy="5817476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Goudy"/>
              </a:rPr>
              <a:t>Time of drain remove </a:t>
            </a:r>
          </a:p>
          <a:p>
            <a:pPr marL="0" indent="0" algn="l" rtl="0">
              <a:buNone/>
            </a:pPr>
            <a:endParaRPr lang="en-US" sz="1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l" rtl="0">
              <a:buNone/>
            </a:pPr>
            <a:r>
              <a:rPr lang="en-US" sz="24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Futura-Condensed"/>
              </a:rPr>
              <a:t>• </a:t>
            </a:r>
            <a:r>
              <a:rPr lang="en-US" sz="24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Goudy"/>
              </a:rPr>
              <a:t>Drains put in to cover perioperative bleeding may usually be removed after 24 hours, e.g. thyroidectomy.</a:t>
            </a:r>
          </a:p>
          <a:p>
            <a:pPr marL="0" indent="0" algn="l" rtl="0">
              <a:buNone/>
            </a:pPr>
            <a:endParaRPr lang="en-US" sz="2400" b="0" i="0" u="none" strike="noStrike" baseline="0" dirty="0">
              <a:solidFill>
                <a:schemeClr val="accent1">
                  <a:lumMod val="50000"/>
                </a:schemeClr>
              </a:solidFill>
              <a:latin typeface="Futura-Condensed"/>
            </a:endParaRPr>
          </a:p>
          <a:p>
            <a:pPr marL="0" indent="0" algn="l" rtl="0">
              <a:buNone/>
            </a:pPr>
            <a:r>
              <a:rPr lang="en-US" sz="24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Futura-Condensed"/>
              </a:rPr>
              <a:t>• </a:t>
            </a:r>
            <a:r>
              <a:rPr lang="en-US" sz="24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Goudy"/>
              </a:rPr>
              <a:t>Drains put in to drain serous collections usually can be removed after 5 days, e.g. mastectomy.</a:t>
            </a:r>
          </a:p>
          <a:p>
            <a:pPr marL="0" indent="0" algn="l" rtl="0">
              <a:buNone/>
            </a:pPr>
            <a:endParaRPr lang="en-US" sz="2400" b="0" i="0" u="none" strike="noStrike" baseline="0" dirty="0">
              <a:solidFill>
                <a:schemeClr val="accent1">
                  <a:lumMod val="50000"/>
                </a:schemeClr>
              </a:solidFill>
              <a:latin typeface="Futura-Condensed"/>
            </a:endParaRPr>
          </a:p>
          <a:p>
            <a:pPr marL="0" indent="0" algn="l" rtl="0">
              <a:buNone/>
            </a:pPr>
            <a:r>
              <a:rPr lang="en-US" sz="24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Futura-Condensed"/>
              </a:rPr>
              <a:t>• </a:t>
            </a:r>
            <a:r>
              <a:rPr lang="en-US" sz="24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Goudy"/>
              </a:rPr>
              <a:t>Drains put in because of infection should be left until the infection is subsiding or the drainage is minimal.</a:t>
            </a:r>
          </a:p>
          <a:p>
            <a:pPr marL="0" indent="0" algn="l" rtl="0">
              <a:buNone/>
            </a:pPr>
            <a:endParaRPr lang="en-US" sz="2400" b="0" i="0" u="none" strike="noStrike" baseline="0" dirty="0">
              <a:solidFill>
                <a:schemeClr val="accent1">
                  <a:lumMod val="50000"/>
                </a:schemeClr>
              </a:solidFill>
              <a:latin typeface="Futura-Condensed"/>
            </a:endParaRPr>
          </a:p>
          <a:p>
            <a:pPr marL="0" indent="0" algn="l" rtl="0">
              <a:buNone/>
            </a:pPr>
            <a:r>
              <a:rPr lang="en-US" sz="24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Futura-Condensed"/>
              </a:rPr>
              <a:t>• </a:t>
            </a:r>
            <a:r>
              <a:rPr lang="en-US" sz="24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Goudy"/>
              </a:rPr>
              <a:t>Drains put in to cover colorectal anastomoses should be removed at about 5–7 days. </a:t>
            </a:r>
          </a:p>
          <a:p>
            <a:pPr marL="0" indent="0" algn="l" rtl="0">
              <a:buNone/>
            </a:pPr>
            <a:endParaRPr lang="en-US" sz="2400" b="0" i="0" u="none" strike="noStrike" baseline="0" dirty="0">
              <a:solidFill>
                <a:schemeClr val="accent1">
                  <a:lumMod val="50000"/>
                </a:schemeClr>
              </a:solidFill>
              <a:latin typeface="Futura-Condensed"/>
            </a:endParaRPr>
          </a:p>
          <a:p>
            <a:pPr marL="0" indent="0" algn="l" rtl="0">
              <a:buNone/>
            </a:pPr>
            <a:r>
              <a:rPr lang="en-US" sz="24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Futura-Condensed"/>
              </a:rPr>
              <a:t>• </a:t>
            </a:r>
            <a:r>
              <a:rPr lang="en-US" sz="24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Goudy"/>
              </a:rPr>
              <a:t>Common bile duct T-tubes should remain in for 10 days. </a:t>
            </a:r>
          </a:p>
          <a:p>
            <a:pPr marL="0" indent="0" algn="l" rtl="0">
              <a:buNone/>
            </a:pPr>
            <a:endParaRPr lang="en-US" sz="2400" b="0" i="0" u="none" strike="noStrike" baseline="0" dirty="0">
              <a:solidFill>
                <a:schemeClr val="accent1">
                  <a:lumMod val="50000"/>
                </a:schemeClr>
              </a:solidFill>
              <a:latin typeface="Futura-Condensed"/>
            </a:endParaRPr>
          </a:p>
          <a:p>
            <a:pPr marL="0" indent="0" algn="l" rtl="0">
              <a:buNone/>
            </a:pPr>
            <a:r>
              <a:rPr lang="en-US" sz="24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Futura-Condensed"/>
              </a:rPr>
              <a:t>• </a:t>
            </a:r>
            <a:r>
              <a:rPr lang="en-US" sz="24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Goudy"/>
              </a:rPr>
              <a:t>Any suction drain should have the suction taken off prior to removal of the drain.</a:t>
            </a:r>
          </a:p>
          <a:p>
            <a:pPr marL="0" indent="0" algn="l" rtl="0">
              <a:buNone/>
            </a:pPr>
            <a:endParaRPr lang="en-US" sz="2400" b="0" i="0" u="none" strike="noStrike" baseline="0" dirty="0">
              <a:solidFill>
                <a:schemeClr val="accent1">
                  <a:lumMod val="50000"/>
                </a:schemeClr>
              </a:solidFill>
              <a:latin typeface="Futura-Condensed"/>
            </a:endParaRPr>
          </a:p>
          <a:p>
            <a:endParaRPr lang="ar-JO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719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48"/>
          <p:cNvSpPr txBox="1">
            <a:spLocks noGrp="1"/>
          </p:cNvSpPr>
          <p:nvPr>
            <p:ph type="title"/>
          </p:nvPr>
        </p:nvSpPr>
        <p:spPr>
          <a:xfrm>
            <a:off x="751490" y="946334"/>
            <a:ext cx="6320400" cy="112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" sz="4800" b="1" dirty="0">
                <a:solidFill>
                  <a:schemeClr val="accent1">
                    <a:lumMod val="50000"/>
                  </a:schemeClr>
                </a:solidFill>
              </a:rPr>
              <a:t>hat is a Surgical Drain </a:t>
            </a:r>
            <a:endParaRPr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22" name="Google Shape;722;p48"/>
          <p:cNvSpPr txBox="1">
            <a:spLocks noGrp="1"/>
          </p:cNvSpPr>
          <p:nvPr>
            <p:ph type="subTitle" idx="1"/>
          </p:nvPr>
        </p:nvSpPr>
        <p:spPr>
          <a:xfrm>
            <a:off x="499241" y="1784954"/>
            <a:ext cx="11193517" cy="190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457200" indent="-457200" algn="l">
              <a:buFont typeface="Wingdings" pitchFamily="2" charset="2"/>
              <a:buChar char="v"/>
            </a:pPr>
            <a:r>
              <a:rPr lang="en-US" sz="2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Tubes</a:t>
            </a:r>
            <a:r>
              <a:rPr lang="en-US" sz="27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used to remove pus, blood or other fluid, preventing it from accumulating in the body.</a:t>
            </a:r>
          </a:p>
          <a:p>
            <a:pPr marL="457200" indent="-457200" algn="l">
              <a:buFont typeface="Wingdings" pitchFamily="2" charset="2"/>
              <a:buChar char="v"/>
            </a:pPr>
            <a:endParaRPr lang="en-US" sz="2700" b="0" i="0" u="none" strike="noStrike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457200" indent="-457200" algn="l">
              <a:buFont typeface="Wingdings" pitchFamily="2" charset="2"/>
              <a:buChar char="v"/>
            </a:pPr>
            <a:r>
              <a:rPr lang="en-US" sz="2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They may be placed through the wound or through a separate incision, although it has been clearly shown that placing them through the wound leads to an increased risk of wound infection. </a:t>
            </a:r>
          </a:p>
          <a:p>
            <a:pPr marL="0" indent="0" algn="l"/>
            <a:endParaRPr lang="en-US" sz="2700" b="0" i="0" u="none" strike="noStrike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457200" indent="-457200" algn="l">
              <a:buFont typeface="Wingdings" pitchFamily="2" charset="2"/>
              <a:buChar char="v"/>
            </a:pPr>
            <a:r>
              <a:rPr lang="en-US" sz="27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The type of drainage system inserted is based on the needs of patient, type of surgery, type of wound, amount of drainage expected and surgeon preference. </a:t>
            </a:r>
          </a:p>
          <a:p>
            <a:pPr marL="0" indent="0" algn="l"/>
            <a:br>
              <a:rPr lang="en-US" sz="2700" dirty="0">
                <a:solidFill>
                  <a:schemeClr val="accent1">
                    <a:lumMod val="50000"/>
                  </a:schemeClr>
                </a:solidFill>
              </a:rPr>
            </a:br>
            <a:endParaRPr sz="27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368F8-3B9F-DE30-C737-C088590C1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7257" y="431408"/>
            <a:ext cx="6437933" cy="1122400"/>
          </a:xfrm>
        </p:spPr>
        <p:txBody>
          <a:bodyPr/>
          <a:lstStyle/>
          <a:p>
            <a:r>
              <a:rPr lang="en-US" dirty="0"/>
              <a:t>Complications after using drains</a:t>
            </a:r>
            <a:endParaRPr lang="en-A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2C0C81-0805-4969-BFB2-792B84A506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5643" y="1553807"/>
            <a:ext cx="10160714" cy="4979727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002060"/>
                </a:solidFill>
              </a:rPr>
              <a:t>-pain </a:t>
            </a:r>
          </a:p>
          <a:p>
            <a:pPr algn="l"/>
            <a:r>
              <a:rPr lang="en-US" sz="2400" dirty="0">
                <a:solidFill>
                  <a:srgbClr val="002060"/>
                </a:solidFill>
              </a:rPr>
              <a:t>-irritation</a:t>
            </a:r>
          </a:p>
          <a:p>
            <a:pPr algn="l"/>
            <a:r>
              <a:rPr lang="en-US" sz="2400" dirty="0">
                <a:solidFill>
                  <a:srgbClr val="002060"/>
                </a:solidFill>
              </a:rPr>
              <a:t>-bleeding</a:t>
            </a:r>
          </a:p>
          <a:p>
            <a:pPr algn="l"/>
            <a:r>
              <a:rPr lang="en-US" sz="2400" dirty="0">
                <a:solidFill>
                  <a:srgbClr val="002060"/>
                </a:solidFill>
              </a:rPr>
              <a:t>-displacement</a:t>
            </a:r>
          </a:p>
          <a:p>
            <a:pPr algn="l"/>
            <a:r>
              <a:rPr lang="en-US" sz="2400" dirty="0">
                <a:solidFill>
                  <a:srgbClr val="002060"/>
                </a:solidFill>
              </a:rPr>
              <a:t>-perforated or injury to adjacent structures</a:t>
            </a:r>
          </a:p>
          <a:p>
            <a:pPr algn="l"/>
            <a:r>
              <a:rPr lang="en-US" sz="2400" dirty="0">
                <a:solidFill>
                  <a:srgbClr val="002060"/>
                </a:solidFill>
              </a:rPr>
              <a:t>-OCCLUSION</a:t>
            </a:r>
          </a:p>
          <a:p>
            <a:pPr algn="l"/>
            <a:r>
              <a:rPr lang="en-US" sz="2400" dirty="0">
                <a:solidFill>
                  <a:srgbClr val="002060"/>
                </a:solidFill>
              </a:rPr>
              <a:t>-infection</a:t>
            </a:r>
          </a:p>
          <a:p>
            <a:pPr algn="l"/>
            <a:r>
              <a:rPr lang="en-US" sz="2400" dirty="0">
                <a:solidFill>
                  <a:srgbClr val="002060"/>
                </a:solidFill>
              </a:rPr>
              <a:t>-leaking around drain               </a:t>
            </a:r>
          </a:p>
          <a:p>
            <a:pPr algn="l"/>
            <a:r>
              <a:rPr lang="en-US" sz="2400" dirty="0">
                <a:solidFill>
                  <a:srgbClr val="002060"/>
                </a:solidFill>
              </a:rPr>
              <a:t>-loss of </a:t>
            </a:r>
            <a:r>
              <a:rPr lang="en-US" sz="2400" dirty="0" err="1">
                <a:solidFill>
                  <a:srgbClr val="002060"/>
                </a:solidFill>
              </a:rPr>
              <a:t>fluid,electrolytes</a:t>
            </a:r>
            <a:r>
              <a:rPr lang="en-US" sz="2400" dirty="0">
                <a:solidFill>
                  <a:srgbClr val="002060"/>
                </a:solidFill>
              </a:rPr>
              <a:t> and proteins</a:t>
            </a:r>
          </a:p>
          <a:p>
            <a:pPr algn="l"/>
            <a:endParaRPr lang="en-AE" sz="4000" b="1" dirty="0"/>
          </a:p>
        </p:txBody>
      </p:sp>
    </p:spTree>
    <p:extLst>
      <p:ext uri="{BB962C8B-B14F-4D97-AF65-F5344CB8AC3E}">
        <p14:creationId xmlns:p14="http://schemas.microsoft.com/office/powerpoint/2010/main" val="20076741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BF3E3-5D2F-2977-F078-2D528FCDA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THANK 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YOU</a:t>
            </a:r>
            <a:endParaRPr lang="x-none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748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" name="Google Shape;2151;p71"/>
          <p:cNvSpPr txBox="1">
            <a:spLocks noGrp="1"/>
          </p:cNvSpPr>
          <p:nvPr>
            <p:ph type="title"/>
          </p:nvPr>
        </p:nvSpPr>
        <p:spPr>
          <a:xfrm>
            <a:off x="959048" y="1052313"/>
            <a:ext cx="8964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6000" b="1" dirty="0">
                <a:solidFill>
                  <a:schemeClr val="accent1">
                    <a:lumMod val="50000"/>
                  </a:schemeClr>
                </a:solidFill>
              </a:rPr>
              <a:t>INDICATIONS :</a:t>
            </a:r>
            <a:endParaRPr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52" name="Google Shape;2152;p71"/>
          <p:cNvSpPr txBox="1"/>
          <p:nvPr/>
        </p:nvSpPr>
        <p:spPr>
          <a:xfrm>
            <a:off x="959048" y="2805545"/>
            <a:ext cx="28188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en" sz="3200" b="1" dirty="0">
                <a:solidFill>
                  <a:schemeClr val="accent1">
                    <a:lumMod val="50000"/>
                  </a:schemeClr>
                </a:solidFill>
                <a:latin typeface="Kanit"/>
                <a:ea typeface="Kanit"/>
                <a:cs typeface="Kanit"/>
                <a:sym typeface="Kanit"/>
              </a:rPr>
              <a:t>Therapeutic</a:t>
            </a:r>
            <a:endParaRPr sz="3200" b="1" dirty="0">
              <a:solidFill>
                <a:schemeClr val="accent1">
                  <a:lumMod val="50000"/>
                </a:schemeClr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2156" name="Google Shape;2156;p71"/>
          <p:cNvSpPr txBox="1"/>
          <p:nvPr/>
        </p:nvSpPr>
        <p:spPr>
          <a:xfrm>
            <a:off x="4785952" y="2805545"/>
            <a:ext cx="28188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en" sz="3200" b="1" dirty="0">
                <a:solidFill>
                  <a:schemeClr val="accent1">
                    <a:lumMod val="50000"/>
                  </a:schemeClr>
                </a:solidFill>
                <a:latin typeface="Kanit"/>
                <a:ea typeface="Kanit"/>
                <a:cs typeface="Kanit"/>
                <a:sym typeface="Kanit"/>
              </a:rPr>
              <a:t>Prophylactic</a:t>
            </a:r>
            <a:endParaRPr sz="3200" b="1" dirty="0">
              <a:solidFill>
                <a:schemeClr val="accent1">
                  <a:lumMod val="50000"/>
                </a:schemeClr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F5C54B-293D-29FB-A866-3F223B1F436B}"/>
              </a:ext>
            </a:extLst>
          </p:cNvPr>
          <p:cNvSpPr txBox="1"/>
          <p:nvPr/>
        </p:nvSpPr>
        <p:spPr>
          <a:xfrm>
            <a:off x="375557" y="3321545"/>
            <a:ext cx="42617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Eg</a:t>
            </a:r>
            <a:r>
              <a:rPr lang="en-US" sz="4400" dirty="0"/>
              <a:t>:</a:t>
            </a:r>
          </a:p>
          <a:p>
            <a:r>
              <a:rPr lang="en-US" sz="2800" dirty="0"/>
              <a:t>1)Tension pneumothorax</a:t>
            </a:r>
          </a:p>
          <a:p>
            <a:r>
              <a:rPr lang="en-US" sz="2800" dirty="0"/>
              <a:t>2)Acute urinary retention</a:t>
            </a:r>
          </a:p>
          <a:p>
            <a:r>
              <a:rPr lang="en-US" sz="2800" dirty="0"/>
              <a:t>3)Massive hemothorax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851269-DCB6-8D97-EB3C-4F18270053F8}"/>
              </a:ext>
            </a:extLst>
          </p:cNvPr>
          <p:cNvSpPr txBox="1"/>
          <p:nvPr/>
        </p:nvSpPr>
        <p:spPr>
          <a:xfrm>
            <a:off x="5257799" y="3468502"/>
            <a:ext cx="43107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Eg</a:t>
            </a:r>
            <a:r>
              <a:rPr lang="en-US" sz="4000" dirty="0"/>
              <a:t>:</a:t>
            </a:r>
          </a:p>
          <a:p>
            <a:r>
              <a:rPr lang="en-US" sz="2800" dirty="0"/>
              <a:t>1)Post thyroidectomy</a:t>
            </a:r>
          </a:p>
          <a:p>
            <a:r>
              <a:rPr lang="en-US" sz="2800" dirty="0"/>
              <a:t>2)Post splenectomy</a:t>
            </a:r>
            <a:endParaRPr lang="en-AE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48"/>
          <p:cNvSpPr txBox="1">
            <a:spLocks noGrp="1"/>
          </p:cNvSpPr>
          <p:nvPr>
            <p:ph type="title"/>
          </p:nvPr>
        </p:nvSpPr>
        <p:spPr>
          <a:xfrm>
            <a:off x="751490" y="946334"/>
            <a:ext cx="6320400" cy="112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</a:rPr>
              <a:t>Classification of Drains :</a:t>
            </a:r>
            <a:endParaRPr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22" name="Google Shape;722;p48"/>
          <p:cNvSpPr txBox="1">
            <a:spLocks noGrp="1"/>
          </p:cNvSpPr>
          <p:nvPr>
            <p:ph type="subTitle" idx="1"/>
          </p:nvPr>
        </p:nvSpPr>
        <p:spPr>
          <a:xfrm>
            <a:off x="499241" y="1784954"/>
            <a:ext cx="11193517" cy="190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457200" indent="-457200" algn="l">
              <a:buFont typeface="Wingdings" pitchFamily="2" charset="2"/>
              <a:buChar char="v"/>
            </a:pPr>
            <a:endParaRPr sz="27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8207B35-ABA6-578E-CC8B-189529C293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47611"/>
              </p:ext>
            </p:extLst>
          </p:nvPr>
        </p:nvGraphicFramePr>
        <p:xfrm>
          <a:off x="977463" y="1851467"/>
          <a:ext cx="10179267" cy="4612398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393089">
                  <a:extLst>
                    <a:ext uri="{9D8B030D-6E8A-4147-A177-3AD203B41FA5}">
                      <a16:colId xmlns:a16="http://schemas.microsoft.com/office/drawing/2014/main" val="4022010454"/>
                    </a:ext>
                  </a:extLst>
                </a:gridCol>
                <a:gridCol w="3393089">
                  <a:extLst>
                    <a:ext uri="{9D8B030D-6E8A-4147-A177-3AD203B41FA5}">
                      <a16:colId xmlns:a16="http://schemas.microsoft.com/office/drawing/2014/main" val="668333924"/>
                    </a:ext>
                  </a:extLst>
                </a:gridCol>
                <a:gridCol w="3393089">
                  <a:extLst>
                    <a:ext uri="{9D8B030D-6E8A-4147-A177-3AD203B41FA5}">
                      <a16:colId xmlns:a16="http://schemas.microsoft.com/office/drawing/2014/main" val="2221768081"/>
                    </a:ext>
                  </a:extLst>
                </a:gridCol>
              </a:tblGrid>
              <a:tr h="768733">
                <a:tc>
                  <a:txBody>
                    <a:bodyPr/>
                    <a:lstStyle/>
                    <a:p>
                      <a:pPr algn="ctr"/>
                      <a:r>
                        <a:rPr lang="x-none" sz="4000" dirty="0"/>
                        <a:t>Basis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x-none" sz="4000" dirty="0"/>
                        <a:t>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6390622"/>
                  </a:ext>
                </a:extLst>
              </a:tr>
              <a:tr h="768733">
                <a:tc>
                  <a:txBody>
                    <a:bodyPr/>
                    <a:lstStyle/>
                    <a:p>
                      <a:pPr algn="ctr"/>
                      <a:r>
                        <a:rPr lang="x-none" sz="4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Rationale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Prophylactic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</a:t>
                      </a:r>
                      <a:r>
                        <a:rPr lang="x-none" sz="4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herapeutic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5275838"/>
                  </a:ext>
                </a:extLst>
              </a:tr>
              <a:tr h="768733">
                <a:tc>
                  <a:txBody>
                    <a:bodyPr/>
                    <a:lstStyle/>
                    <a:p>
                      <a:pPr algn="ctr"/>
                      <a:r>
                        <a:rPr lang="x-none" sz="4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Mechanism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</a:t>
                      </a:r>
                      <a:r>
                        <a:rPr lang="x-none" sz="4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assive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Active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6891246"/>
                  </a:ext>
                </a:extLst>
              </a:tr>
              <a:tr h="768733">
                <a:tc>
                  <a:txBody>
                    <a:bodyPr/>
                    <a:lstStyle/>
                    <a:p>
                      <a:pPr algn="ctr"/>
                      <a:r>
                        <a:rPr lang="x-none" sz="4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Disposition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</a:t>
                      </a:r>
                      <a:r>
                        <a:rPr lang="x-none" sz="4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pen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</a:t>
                      </a:r>
                      <a:r>
                        <a:rPr lang="x-none" sz="4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losed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7820598"/>
                  </a:ext>
                </a:extLst>
              </a:tr>
              <a:tr h="768733">
                <a:tc>
                  <a:txBody>
                    <a:bodyPr/>
                    <a:lstStyle/>
                    <a:p>
                      <a:pPr algn="ctr"/>
                      <a:r>
                        <a:rPr lang="x-none" sz="4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Nature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</a:t>
                      </a:r>
                      <a:r>
                        <a:rPr lang="x-none" sz="4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ube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</a:t>
                      </a:r>
                      <a:r>
                        <a:rPr lang="x-none" sz="4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heet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0894978"/>
                  </a:ext>
                </a:extLst>
              </a:tr>
              <a:tr h="768733">
                <a:tc>
                  <a:txBody>
                    <a:bodyPr/>
                    <a:lstStyle/>
                    <a:p>
                      <a:pPr algn="ctr"/>
                      <a:r>
                        <a:rPr lang="x-none" sz="4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Location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</a:t>
                      </a:r>
                      <a:r>
                        <a:rPr lang="x-none" sz="4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nternal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x-none" sz="4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xternal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6456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5907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B2E36B3-9851-0254-CA09-70DC26B0E7C9}"/>
              </a:ext>
            </a:extLst>
          </p:cNvPr>
          <p:cNvSpPr txBox="1">
            <a:spLocks/>
          </p:cNvSpPr>
          <p:nvPr/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pPr algn="l"/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Types of drains: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A2B857-ED00-D041-273F-13AF747762C2}"/>
              </a:ext>
            </a:extLst>
          </p:cNvPr>
          <p:cNvSpPr txBox="1">
            <a:spLocks/>
          </p:cNvSpPr>
          <p:nvPr/>
        </p:nvSpPr>
        <p:spPr>
          <a:xfrm>
            <a:off x="838200" y="2006600"/>
            <a:ext cx="10515600" cy="4351338"/>
          </a:xfrm>
          <a:prstGeom prst="rect">
            <a:avLst/>
          </a:prstGeom>
        </p:spPr>
        <p:txBody>
          <a:bodyPr spcFirstLastPara="1" vert="horz" wrap="square" lIns="91440" tIns="45720" rIns="91440" bIns="45720" rtlCol="0" anchor="t" anchorCtr="0">
            <a:norm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Active vs passive drains</a:t>
            </a:r>
          </a:p>
          <a:p>
            <a:pPr algn="l"/>
            <a:endParaRPr lang="en-US" b="1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algn="l"/>
            <a:endParaRPr lang="en-US" b="1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algn="l"/>
            <a:endParaRPr lang="en-US" b="1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0" indent="0" algn="l"/>
            <a:endParaRPr lang="en-US" b="1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algn="l"/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Closed vs open drains</a:t>
            </a:r>
          </a:p>
        </p:txBody>
      </p:sp>
    </p:spTree>
    <p:extLst>
      <p:ext uri="{BB962C8B-B14F-4D97-AF65-F5344CB8AC3E}">
        <p14:creationId xmlns:p14="http://schemas.microsoft.com/office/powerpoint/2010/main" val="2590004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56"/>
          <p:cNvSpPr/>
          <p:nvPr/>
        </p:nvSpPr>
        <p:spPr>
          <a:xfrm>
            <a:off x="6139553" y="1010517"/>
            <a:ext cx="5558566" cy="4836966"/>
          </a:xfrm>
          <a:prstGeom prst="roundRect">
            <a:avLst>
              <a:gd name="adj" fmla="val 4457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67" name="Google Shape;1267;p56"/>
          <p:cNvSpPr/>
          <p:nvPr/>
        </p:nvSpPr>
        <p:spPr>
          <a:xfrm>
            <a:off x="487058" y="1017417"/>
            <a:ext cx="5558567" cy="4823166"/>
          </a:xfrm>
          <a:prstGeom prst="roundRect">
            <a:avLst>
              <a:gd name="adj" fmla="val 4457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68" name="Google Shape;1268;p56"/>
          <p:cNvSpPr/>
          <p:nvPr/>
        </p:nvSpPr>
        <p:spPr>
          <a:xfrm>
            <a:off x="628506" y="1065112"/>
            <a:ext cx="5166684" cy="558800"/>
          </a:xfrm>
          <a:prstGeom prst="roundRect">
            <a:avLst>
              <a:gd name="adj" fmla="val 10394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71" name="Google Shape;1271;p56"/>
          <p:cNvSpPr txBox="1">
            <a:spLocks noGrp="1"/>
          </p:cNvSpPr>
          <p:nvPr>
            <p:ph type="title"/>
          </p:nvPr>
        </p:nvSpPr>
        <p:spPr>
          <a:xfrm>
            <a:off x="960000" y="246760"/>
            <a:ext cx="8964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-US" sz="4800" b="1" dirty="0">
                <a:solidFill>
                  <a:schemeClr val="accent1">
                    <a:lumMod val="50000"/>
                  </a:schemeClr>
                </a:solidFill>
              </a:rPr>
              <a:t>OPEN VS CLOSED</a:t>
            </a:r>
            <a:endParaRPr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76" name="Google Shape;1276;p56"/>
          <p:cNvSpPr txBox="1"/>
          <p:nvPr/>
        </p:nvSpPr>
        <p:spPr>
          <a:xfrm>
            <a:off x="628506" y="1033128"/>
            <a:ext cx="5166684" cy="5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3200" b="1" dirty="0">
                <a:solidFill>
                  <a:schemeClr val="bg1"/>
                </a:solidFill>
                <a:latin typeface="Kanit"/>
                <a:ea typeface="Kanit"/>
                <a:cs typeface="Kanit"/>
                <a:sym typeface="Kanit"/>
              </a:rPr>
              <a:t>OPEN</a:t>
            </a:r>
            <a:endParaRPr sz="3200" b="1" dirty="0">
              <a:solidFill>
                <a:schemeClr val="bg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277" name="Google Shape;1277;p56"/>
          <p:cNvSpPr/>
          <p:nvPr/>
        </p:nvSpPr>
        <p:spPr>
          <a:xfrm>
            <a:off x="6281001" y="1052561"/>
            <a:ext cx="5275669" cy="558800"/>
          </a:xfrm>
          <a:prstGeom prst="roundRect">
            <a:avLst>
              <a:gd name="adj" fmla="val 10394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78" name="Google Shape;1278;p56"/>
          <p:cNvSpPr txBox="1"/>
          <p:nvPr/>
        </p:nvSpPr>
        <p:spPr>
          <a:xfrm>
            <a:off x="6448103" y="1031539"/>
            <a:ext cx="5108568" cy="5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3200" b="1" dirty="0">
                <a:solidFill>
                  <a:schemeClr val="bg1"/>
                </a:solidFill>
                <a:latin typeface="Kanit"/>
                <a:ea typeface="Kanit"/>
                <a:cs typeface="Kanit"/>
                <a:sym typeface="Kanit"/>
              </a:rPr>
              <a:t>CLOSED</a:t>
            </a:r>
            <a:endParaRPr sz="3200" b="1" dirty="0">
              <a:solidFill>
                <a:schemeClr val="bg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BBC853-E8A3-FC5A-4027-FB9953B55F5C}"/>
              </a:ext>
            </a:extLst>
          </p:cNvPr>
          <p:cNvSpPr txBox="1"/>
          <p:nvPr/>
        </p:nvSpPr>
        <p:spPr>
          <a:xfrm>
            <a:off x="628506" y="1623912"/>
            <a:ext cx="54674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x-none" sz="2400" b="1" dirty="0">
                <a:solidFill>
                  <a:schemeClr val="accent1">
                    <a:lumMod val="50000"/>
                  </a:schemeClr>
                </a:solidFill>
              </a:rPr>
              <a:t>rains empty directly to the exterior into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x-none" sz="2400" b="1" dirty="0">
                <a:solidFill>
                  <a:schemeClr val="accent1">
                    <a:lumMod val="50000"/>
                  </a:schemeClr>
                </a:solidFill>
              </a:rPr>
              <a:t>the overlying wound dressing or stoma bag.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(connect to the outer atmosphere)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x-none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x-none" sz="2400" b="1" dirty="0">
                <a:solidFill>
                  <a:schemeClr val="accent1">
                    <a:lumMod val="50000"/>
                  </a:schemeClr>
                </a:solidFill>
              </a:rPr>
              <a:t>ncreased risk of infection .</a:t>
            </a:r>
          </a:p>
          <a:p>
            <a:endParaRPr lang="x-none" sz="2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x-none" sz="2400" b="1" dirty="0">
                <a:solidFill>
                  <a:schemeClr val="accent1">
                    <a:lumMod val="50000"/>
                  </a:schemeClr>
                </a:solidFill>
              </a:rPr>
              <a:t>_____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x-none" sz="2400" b="1" dirty="0">
                <a:solidFill>
                  <a:schemeClr val="accent1">
                    <a:lumMod val="50000"/>
                  </a:schemeClr>
                </a:solidFill>
              </a:rPr>
              <a:t>E.G: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x-none" sz="2400" b="1" dirty="0">
                <a:solidFill>
                  <a:schemeClr val="accent1">
                    <a:lumMod val="50000"/>
                  </a:schemeClr>
                </a:solidFill>
              </a:rPr>
              <a:t>orrugated drain.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x-none" sz="2400" b="1" dirty="0">
                <a:solidFill>
                  <a:schemeClr val="accent1">
                    <a:lumMod val="50000"/>
                  </a:schemeClr>
                </a:solidFill>
              </a:rPr>
              <a:t>enrose drain.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x-none" sz="2400" b="1" dirty="0">
                <a:solidFill>
                  <a:schemeClr val="accent1">
                    <a:lumMod val="50000"/>
                  </a:schemeClr>
                </a:solidFill>
              </a:rPr>
              <a:t>auze wick drain.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0B9E80-6098-3511-7AD9-DFE76D3AFD99}"/>
              </a:ext>
            </a:extLst>
          </p:cNvPr>
          <p:cNvSpPr txBox="1"/>
          <p:nvPr/>
        </p:nvSpPr>
        <p:spPr>
          <a:xfrm>
            <a:off x="6281001" y="1697077"/>
            <a:ext cx="54674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Those drain externally into sealed container or reservoir.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Lower risk for infection.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Easier to care.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Accurate assessment of fluid drainage.</a:t>
            </a:r>
          </a:p>
          <a:p>
            <a:r>
              <a:rPr lang="x-none" sz="2400" b="1" dirty="0">
                <a:solidFill>
                  <a:schemeClr val="accent1">
                    <a:lumMod val="50000"/>
                  </a:schemeClr>
                </a:solidFill>
              </a:rPr>
              <a:t>_____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x-none" sz="2400" b="1" dirty="0">
                <a:solidFill>
                  <a:schemeClr val="accent1">
                    <a:lumMod val="50000"/>
                  </a:schemeClr>
                </a:solidFill>
              </a:rPr>
              <a:t>E.G: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x-none" sz="2400" b="1" dirty="0">
                <a:solidFill>
                  <a:schemeClr val="accent1">
                    <a:lumMod val="50000"/>
                  </a:schemeClr>
                </a:solidFill>
              </a:rPr>
              <a:t>edivac (hemovac) drain.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x-none" sz="2400" b="1" dirty="0">
                <a:solidFill>
                  <a:schemeClr val="accent1">
                    <a:lumMod val="50000"/>
                  </a:schemeClr>
                </a:solidFill>
              </a:rPr>
              <a:t>Jackson pratt drain.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x-none" sz="2400" b="1" dirty="0">
                <a:solidFill>
                  <a:schemeClr val="accent1">
                    <a:lumMod val="50000"/>
                  </a:schemeClr>
                </a:solidFill>
              </a:rPr>
              <a:t>Chest drain 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48"/>
          <p:cNvSpPr txBox="1">
            <a:spLocks noGrp="1"/>
          </p:cNvSpPr>
          <p:nvPr>
            <p:ph type="title"/>
          </p:nvPr>
        </p:nvSpPr>
        <p:spPr>
          <a:xfrm>
            <a:off x="783021" y="552196"/>
            <a:ext cx="9701048" cy="112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</a:rPr>
              <a:t>Active VS Passive</a:t>
            </a:r>
            <a:endParaRPr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22" name="Google Shape;722;p48"/>
          <p:cNvSpPr txBox="1">
            <a:spLocks noGrp="1"/>
          </p:cNvSpPr>
          <p:nvPr>
            <p:ph type="subTitle" idx="1"/>
          </p:nvPr>
        </p:nvSpPr>
        <p:spPr>
          <a:xfrm>
            <a:off x="173421" y="1382710"/>
            <a:ext cx="11519337" cy="190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457200" indent="-457200" algn="l">
              <a:buAutoNum type="arabicPeriod"/>
            </a:pPr>
            <a:r>
              <a:rPr lang="en-US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Lato" panose="020F0502020204030203" pitchFamily="34" charset="0"/>
              </a:rPr>
              <a:t>Mechanis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</a:rPr>
              <a:t>m : </a:t>
            </a:r>
            <a:r>
              <a:rPr lang="en-US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Lato" panose="020F0502020204030203" pitchFamily="34" charset="0"/>
              </a:rPr>
              <a:t>Active Drains :</a:t>
            </a:r>
          </a:p>
          <a:p>
            <a:pPr marL="0" indent="0" algn="l"/>
            <a:r>
              <a:rPr lang="en-US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Lato" panose="020F0502020204030203" pitchFamily="34" charset="0"/>
              </a:rPr>
              <a:t>Maintained under negative pressure- High/Low</a:t>
            </a:r>
          </a:p>
          <a:p>
            <a:pPr marL="0" indent="0" algn="l"/>
            <a:r>
              <a:rPr lang="en-US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Lato" panose="020F0502020204030203" pitchFamily="34" charset="0"/>
              </a:rPr>
              <a:t>• Closed (Jackson-</a:t>
            </a:r>
            <a:r>
              <a:rPr lang="en-US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Lato" panose="020F0502020204030203" pitchFamily="34" charset="0"/>
              </a:rPr>
              <a:t>pratt</a:t>
            </a:r>
            <a:r>
              <a:rPr lang="en-US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Lato" panose="020F0502020204030203" pitchFamily="34" charset="0"/>
              </a:rPr>
              <a:t>, </a:t>
            </a:r>
            <a:r>
              <a:rPr lang="en-US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Lato" panose="020F0502020204030203" pitchFamily="34" charset="0"/>
              </a:rPr>
              <a:t>hemovac</a:t>
            </a:r>
            <a:r>
              <a:rPr lang="en-US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Lato" panose="020F0502020204030203" pitchFamily="34" charset="0"/>
              </a:rPr>
              <a:t> drain)</a:t>
            </a:r>
          </a:p>
          <a:p>
            <a:pPr marL="0" indent="0" algn="l"/>
            <a:r>
              <a:rPr lang="en-US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Lato" panose="020F0502020204030203" pitchFamily="34" charset="0"/>
              </a:rPr>
              <a:t>• Open( Sump drain)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chemeClr val="accent1">
                  <a:lumMod val="50000"/>
                </a:schemeClr>
              </a:solidFill>
              <a:effectLst/>
              <a:latin typeface="Lato" panose="020F050202020403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6C5EAFD-CC39-2914-3EFE-6F3D6E21CD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9975340"/>
              </p:ext>
            </p:extLst>
          </p:nvPr>
        </p:nvGraphicFramePr>
        <p:xfrm>
          <a:off x="499242" y="3287110"/>
          <a:ext cx="9795642" cy="3799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7E9CEBC3-E9EB-BB2E-9B92-2265CB84F0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39403" y="1272634"/>
            <a:ext cx="44577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457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21;p48">
            <a:extLst>
              <a:ext uri="{FF2B5EF4-FFF2-40B4-BE49-F238E27FC236}">
                <a16:creationId xmlns:a16="http://schemas.microsoft.com/office/drawing/2014/main" id="{7C7B4A96-05A9-D49F-7539-B836711E56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0888" y="504716"/>
            <a:ext cx="9701212" cy="112236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</a:rPr>
              <a:t>Active VS Passive</a:t>
            </a:r>
            <a:endParaRPr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22" name="Google Shape;722;p48"/>
          <p:cNvSpPr txBox="1">
            <a:spLocks noGrp="1"/>
          </p:cNvSpPr>
          <p:nvPr>
            <p:ph type="subTitle" idx="1"/>
          </p:nvPr>
        </p:nvSpPr>
        <p:spPr>
          <a:xfrm>
            <a:off x="499241" y="1877710"/>
            <a:ext cx="11193517" cy="190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2. Mechanism: Passive Drain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• Drains by capillary action, pressure gradient or gravity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• </a:t>
            </a:r>
            <a:r>
              <a:rPr lang="en-US" sz="24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Passive drains </a:t>
            </a:r>
            <a:r>
              <a:rPr lang="en-US" sz="24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rely on gravity, body movement, pressure differentials, or overflow to move fluid or gas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Examples 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• Closed (NG tube, Under water seal drain)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• Open( Penrose, corrugated drain, gauze wick drain)</a:t>
            </a:r>
            <a:endParaRPr lang="en-US" sz="2400" b="0" i="0" u="none" strike="noStrike" dirty="0">
              <a:solidFill>
                <a:schemeClr val="accent1">
                  <a:lumMod val="50000"/>
                </a:schemeClr>
              </a:solidFill>
              <a:effectLst/>
              <a:latin typeface="Lato" panose="020F050202020403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chemeClr val="accent1">
                  <a:lumMod val="50000"/>
                </a:schemeClr>
              </a:solidFill>
              <a:effectLst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04731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2619</TotalTime>
  <Words>1285</Words>
  <Application>Microsoft Office PowerPoint</Application>
  <PresentationFormat>Widescreen</PresentationFormat>
  <Paragraphs>215</Paragraphs>
  <Slides>31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5" baseType="lpstr">
      <vt:lpstr>Arial</vt:lpstr>
      <vt:lpstr>Arial</vt:lpstr>
      <vt:lpstr>Calibri</vt:lpstr>
      <vt:lpstr>Calibri Light</vt:lpstr>
      <vt:lpstr>Courier New</vt:lpstr>
      <vt:lpstr>Futura</vt:lpstr>
      <vt:lpstr>Futura-Bold</vt:lpstr>
      <vt:lpstr>Futura-Condensed</vt:lpstr>
      <vt:lpstr>Goudy</vt:lpstr>
      <vt:lpstr>Kanit</vt:lpstr>
      <vt:lpstr>Lato</vt:lpstr>
      <vt:lpstr>Preahvihear</vt:lpstr>
      <vt:lpstr>Wingdings</vt:lpstr>
      <vt:lpstr>Retrospect</vt:lpstr>
      <vt:lpstr>Done by : ra’ad lababneh ali alkharabsheh  </vt:lpstr>
      <vt:lpstr>TABLE OF CONTENTS</vt:lpstr>
      <vt:lpstr>What is a Surgical Drain </vt:lpstr>
      <vt:lpstr>INDICATIONS :</vt:lpstr>
      <vt:lpstr>Classification of Drains :</vt:lpstr>
      <vt:lpstr>PowerPoint Presentation</vt:lpstr>
      <vt:lpstr>OPEN VS CLOSED</vt:lpstr>
      <vt:lpstr>Active VS Passive</vt:lpstr>
      <vt:lpstr>Active VS Passive</vt:lpstr>
      <vt:lpstr>passive drains: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Let's match them</vt:lpstr>
      <vt:lpstr>Closed passive drains:</vt:lpstr>
      <vt:lpstr>Active drains:</vt:lpstr>
      <vt:lpstr>PowerPoint Presentation</vt:lpstr>
      <vt:lpstr>PowerPoint Presentation</vt:lpstr>
      <vt:lpstr>PowerPoint Presentation</vt:lpstr>
      <vt:lpstr>Special Drains</vt:lpstr>
      <vt:lpstr>Chest tube</vt:lpstr>
      <vt:lpstr>PowerPoint Presentation</vt:lpstr>
      <vt:lpstr>PowerPoint Presentation</vt:lpstr>
      <vt:lpstr>pigtail catheter</vt:lpstr>
      <vt:lpstr>T-tube</vt:lpstr>
      <vt:lpstr>Removal of drains </vt:lpstr>
      <vt:lpstr>PowerPoint Presentation</vt:lpstr>
      <vt:lpstr>Complications after using drains</vt:lpstr>
      <vt:lpstr>THANK 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Surgical Drains</dc:title>
  <dc:creator>Lujin ad</dc:creator>
  <cp:lastModifiedBy>Ali Kh</cp:lastModifiedBy>
  <cp:revision>28</cp:revision>
  <dcterms:created xsi:type="dcterms:W3CDTF">2022-10-15T10:50:01Z</dcterms:created>
  <dcterms:modified xsi:type="dcterms:W3CDTF">2023-04-09T18:30:39Z</dcterms:modified>
</cp:coreProperties>
</file>