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0" r:id="rId4"/>
  </p:sldMasterIdLst>
  <p:notesMasterIdLst>
    <p:notesMasterId r:id="rId16"/>
  </p:notesMasterIdLst>
  <p:sldIdLst>
    <p:sldId id="256" r:id="rId5"/>
    <p:sldId id="257" r:id="rId6"/>
    <p:sldId id="304" r:id="rId7"/>
    <p:sldId id="305" r:id="rId8"/>
    <p:sldId id="306" r:id="rId9"/>
    <p:sldId id="307" r:id="rId10"/>
    <p:sldId id="310" r:id="rId11"/>
    <p:sldId id="308" r:id="rId12"/>
    <p:sldId id="311" r:id="rId13"/>
    <p:sldId id="309" r:id="rId14"/>
    <p:sldId id="296" r:id="rId15"/>
  </p:sldIdLst>
  <p:sldSz cx="9144000" cy="5143500" type="screen16x9"/>
  <p:notesSz cx="6858000" cy="9144000"/>
  <p:embeddedFontLst>
    <p:embeddedFont>
      <p:font typeface="Calibri"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AE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E84C8AE5-3B9D-472B-8AFB-D0E228A2648C}">
  <a:tblStyle styleId="{E84C8AE5-3B9D-472B-8AFB-D0E228A2648C}"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p:cViewPr>
        <p:scale>
          <a:sx n="109" d="100"/>
          <a:sy n="109" d="100"/>
        </p:scale>
        <p:origin x="-18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2.fntdata"/><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1.fntdata"/><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font" Target="fonts/font3.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91329654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61946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98022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94331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75113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26195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56966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3067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57740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05602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56403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597819"/>
            <a:ext cx="7772400" cy="1102519"/>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798E273C-4512-4D36-80DF-38A3FF1C4BFE}" type="datetimeFigureOut">
              <a:rPr lang="en-US" smtClean="0"/>
              <a:t>1/3/2021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19771493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98E273C-4512-4D36-80DF-38A3FF1C4BFE}" type="datetimeFigureOut">
              <a:rPr lang="en-US" smtClean="0"/>
              <a:t>1/3/2021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69090974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05979"/>
            <a:ext cx="2057400" cy="4388644"/>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05979"/>
            <a:ext cx="6019800" cy="43886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98E273C-4512-4D36-80DF-38A3FF1C4BFE}" type="datetimeFigureOut">
              <a:rPr lang="en-US" smtClean="0"/>
              <a:t>1/3/2021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55820713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1" name="Google Shape;11;p2"/>
          <p:cNvSpPr txBox="1">
            <a:spLocks noGrp="1"/>
          </p:cNvSpPr>
          <p:nvPr>
            <p:ph type="ctrTitle"/>
          </p:nvPr>
        </p:nvSpPr>
        <p:spPr>
          <a:xfrm>
            <a:off x="685800" y="1991825"/>
            <a:ext cx="4539000" cy="1159800"/>
          </a:xfrm>
          <a:prstGeom prst="rect">
            <a:avLst/>
          </a:prstGeom>
        </p:spPr>
        <p:txBody>
          <a:bodyPr spcFirstLastPara="1" wrap="square" lIns="0" tIns="0" rIns="0" bIns="0" anchor="ctr" anchorCtr="0">
            <a:noAutofit/>
          </a:bodyPr>
          <a:lstStyle>
            <a:lvl1pPr lvl="0">
              <a:spcBef>
                <a:spcPts val="0"/>
              </a:spcBef>
              <a:spcAft>
                <a:spcPts val="0"/>
              </a:spcAft>
              <a:buSzPts val="5000"/>
              <a:buNone/>
              <a:defRPr sz="5000"/>
            </a:lvl1pPr>
            <a:lvl2pPr lvl="1">
              <a:spcBef>
                <a:spcPts val="0"/>
              </a:spcBef>
              <a:spcAft>
                <a:spcPts val="0"/>
              </a:spcAft>
              <a:buSzPts val="5000"/>
              <a:buNone/>
              <a:defRPr sz="5000"/>
            </a:lvl2pPr>
            <a:lvl3pPr lvl="2">
              <a:spcBef>
                <a:spcPts val="0"/>
              </a:spcBef>
              <a:spcAft>
                <a:spcPts val="0"/>
              </a:spcAft>
              <a:buSzPts val="5000"/>
              <a:buNone/>
              <a:defRPr sz="5000"/>
            </a:lvl3pPr>
            <a:lvl4pPr lvl="3">
              <a:spcBef>
                <a:spcPts val="0"/>
              </a:spcBef>
              <a:spcAft>
                <a:spcPts val="0"/>
              </a:spcAft>
              <a:buSzPts val="5000"/>
              <a:buNone/>
              <a:defRPr sz="5000"/>
            </a:lvl4pPr>
            <a:lvl5pPr lvl="4">
              <a:spcBef>
                <a:spcPts val="0"/>
              </a:spcBef>
              <a:spcAft>
                <a:spcPts val="0"/>
              </a:spcAft>
              <a:buSzPts val="5000"/>
              <a:buNone/>
              <a:defRPr sz="5000"/>
            </a:lvl5pPr>
            <a:lvl6pPr lvl="5">
              <a:spcBef>
                <a:spcPts val="0"/>
              </a:spcBef>
              <a:spcAft>
                <a:spcPts val="0"/>
              </a:spcAft>
              <a:buSzPts val="5000"/>
              <a:buNone/>
              <a:defRPr sz="5000"/>
            </a:lvl6pPr>
            <a:lvl7pPr lvl="6">
              <a:spcBef>
                <a:spcPts val="0"/>
              </a:spcBef>
              <a:spcAft>
                <a:spcPts val="0"/>
              </a:spcAft>
              <a:buSzPts val="5000"/>
              <a:buNone/>
              <a:defRPr sz="5000"/>
            </a:lvl7pPr>
            <a:lvl8pPr lvl="7">
              <a:spcBef>
                <a:spcPts val="0"/>
              </a:spcBef>
              <a:spcAft>
                <a:spcPts val="0"/>
              </a:spcAft>
              <a:buSzPts val="5000"/>
              <a:buNone/>
              <a:defRPr sz="5000"/>
            </a:lvl8pPr>
            <a:lvl9pPr lvl="8">
              <a:spcBef>
                <a:spcPts val="0"/>
              </a:spcBef>
              <a:spcAft>
                <a:spcPts val="0"/>
              </a:spcAft>
              <a:buSzPts val="5000"/>
              <a:buNone/>
              <a:defRPr sz="50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27"/>
        <p:cNvGrpSpPr/>
        <p:nvPr/>
      </p:nvGrpSpPr>
      <p:grpSpPr>
        <a:xfrm>
          <a:off x="0" y="0"/>
          <a:ext cx="0" cy="0"/>
          <a:chOff x="0" y="0"/>
          <a:chExt cx="0" cy="0"/>
        </a:xfrm>
      </p:grpSpPr>
      <p:sp>
        <p:nvSpPr>
          <p:cNvPr id="29" name="Google Shape;29;p6"/>
          <p:cNvSpPr txBox="1">
            <a:spLocks noGrp="1"/>
          </p:cNvSpPr>
          <p:nvPr>
            <p:ph type="title"/>
          </p:nvPr>
        </p:nvSpPr>
        <p:spPr>
          <a:xfrm>
            <a:off x="580550" y="205975"/>
            <a:ext cx="6014400" cy="857400"/>
          </a:xfrm>
          <a:prstGeom prst="rect">
            <a:avLst/>
          </a:prstGeom>
        </p:spPr>
        <p:txBody>
          <a:bodyPr spcFirstLastPara="1" wrap="square" lIns="0" tIns="0" rIns="0" bIns="0"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0" name="Google Shape;30;p6"/>
          <p:cNvSpPr txBox="1">
            <a:spLocks noGrp="1"/>
          </p:cNvSpPr>
          <p:nvPr>
            <p:ph type="body" idx="1"/>
          </p:nvPr>
        </p:nvSpPr>
        <p:spPr>
          <a:xfrm>
            <a:off x="580550" y="1352550"/>
            <a:ext cx="2841000" cy="31551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1" name="Google Shape;31;p6"/>
          <p:cNvSpPr txBox="1">
            <a:spLocks noGrp="1"/>
          </p:cNvSpPr>
          <p:nvPr>
            <p:ph type="body" idx="2"/>
          </p:nvPr>
        </p:nvSpPr>
        <p:spPr>
          <a:xfrm>
            <a:off x="3753943" y="1352550"/>
            <a:ext cx="2841000" cy="31551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2" name="Google Shape;32;p6"/>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98E273C-4512-4D36-80DF-38A3FF1C4BFE}" type="datetimeFigureOut">
              <a:rPr lang="en-US" smtClean="0"/>
              <a:t>1/3/2021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63174211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3305176"/>
            <a:ext cx="7772400" cy="1021556"/>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98E273C-4512-4D36-80DF-38A3FF1C4BFE}" type="datetimeFigureOut">
              <a:rPr lang="en-US" smtClean="0"/>
              <a:t>1/3/2021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88123541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798E273C-4512-4D36-80DF-38A3FF1C4BFE}" type="datetimeFigureOut">
              <a:rPr lang="en-US" smtClean="0"/>
              <a:t>1/3/2021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1492062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798E273C-4512-4D36-80DF-38A3FF1C4BFE}" type="datetimeFigureOut">
              <a:rPr lang="en-US" smtClean="0"/>
              <a:t>1/3/2021</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428520795"/>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798E273C-4512-4D36-80DF-38A3FF1C4BFE}" type="datetimeFigureOut">
              <a:rPr lang="en-US" smtClean="0"/>
              <a:t>1/3/2021</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76207859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98E273C-4512-4D36-80DF-38A3FF1C4BFE}" type="datetimeFigureOut">
              <a:rPr lang="en-US" smtClean="0"/>
              <a:t>1/3/2021</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69908079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1" y="204787"/>
            <a:ext cx="3008313" cy="8715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98E273C-4512-4D36-80DF-38A3FF1C4BFE}" type="datetimeFigureOut">
              <a:rPr lang="en-US" smtClean="0"/>
              <a:t>1/3/2021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36979846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3600450"/>
            <a:ext cx="5486400" cy="425054"/>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98E273C-4512-4D36-80DF-38A3FF1C4BFE}" type="datetimeFigureOut">
              <a:rPr lang="en-US" smtClean="0"/>
              <a:t>1/3/2021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22189695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98E273C-4512-4D36-80DF-38A3FF1C4BFE}" type="datetimeFigureOut">
              <a:rPr lang="en-US" smtClean="0"/>
              <a:t>1/3/2021</a:t>
            </a:fld>
            <a:endParaRPr lang="en-US"/>
          </a:p>
        </p:txBody>
      </p:sp>
      <p:sp>
        <p:nvSpPr>
          <p:cNvPr id="5" name="عنصر نائب للتذييل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7779354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fade thruBlk="1"/>
  </p:transition>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3"/>
          <p:cNvSpPr txBox="1">
            <a:spLocks noGrp="1"/>
          </p:cNvSpPr>
          <p:nvPr>
            <p:ph type="ctrTitle"/>
          </p:nvPr>
        </p:nvSpPr>
        <p:spPr>
          <a:xfrm>
            <a:off x="395536" y="1563638"/>
            <a:ext cx="4752528" cy="1159800"/>
          </a:xfrm>
          <a:prstGeom prst="rect">
            <a:avLst/>
          </a:prstGeom>
        </p:spPr>
        <p:txBody>
          <a:bodyPr spcFirstLastPara="1" wrap="square" lIns="0" tIns="0" rIns="0" bIns="0" anchor="ctr" anchorCtr="0">
            <a:noAutofit/>
          </a:bodyPr>
          <a:lstStyle/>
          <a:p>
            <a:pPr lvl="0" algn="ctr"/>
            <a:r>
              <a:rPr lang="en-US" sz="3200" dirty="0" smtClean="0">
                <a:solidFill>
                  <a:schemeClr val="tx1">
                    <a:lumMod val="90000"/>
                    <a:lumOff val="10000"/>
                  </a:schemeClr>
                </a:solidFill>
              </a:rPr>
              <a:t/>
            </a:r>
            <a:br>
              <a:rPr lang="en-US" sz="3200" dirty="0" smtClean="0">
                <a:solidFill>
                  <a:schemeClr val="tx1">
                    <a:lumMod val="90000"/>
                    <a:lumOff val="10000"/>
                  </a:schemeClr>
                </a:solidFill>
              </a:rPr>
            </a:br>
            <a:r>
              <a:rPr lang="en-US" sz="3200" dirty="0">
                <a:solidFill>
                  <a:schemeClr val="tx1">
                    <a:lumMod val="90000"/>
                    <a:lumOff val="10000"/>
                  </a:schemeClr>
                </a:solidFill>
              </a:rPr>
              <a:t/>
            </a:r>
            <a:br>
              <a:rPr lang="en-US" sz="3200" dirty="0">
                <a:solidFill>
                  <a:schemeClr val="tx1">
                    <a:lumMod val="90000"/>
                    <a:lumOff val="10000"/>
                  </a:schemeClr>
                </a:solidFill>
              </a:rPr>
            </a:br>
            <a:r>
              <a:rPr lang="en-US" sz="3200" dirty="0" smtClean="0">
                <a:solidFill>
                  <a:schemeClr val="tx1">
                    <a:lumMod val="90000"/>
                    <a:lumOff val="10000"/>
                  </a:schemeClr>
                </a:solidFill>
              </a:rPr>
              <a:t/>
            </a:r>
            <a:br>
              <a:rPr lang="en-US" sz="3200" dirty="0" smtClean="0">
                <a:solidFill>
                  <a:schemeClr val="tx1">
                    <a:lumMod val="90000"/>
                    <a:lumOff val="10000"/>
                  </a:schemeClr>
                </a:solidFill>
              </a:rPr>
            </a:br>
            <a:r>
              <a:rPr lang="en-US" sz="3200" dirty="0" smtClean="0">
                <a:solidFill>
                  <a:schemeClr val="tx1">
                    <a:lumMod val="90000"/>
                    <a:lumOff val="10000"/>
                  </a:schemeClr>
                </a:solidFill>
              </a:rPr>
              <a:t>3- </a:t>
            </a:r>
            <a:r>
              <a:rPr lang="en-US" sz="3200" dirty="0">
                <a:solidFill>
                  <a:schemeClr val="tx1">
                    <a:lumMod val="90000"/>
                    <a:lumOff val="10000"/>
                  </a:schemeClr>
                </a:solidFill>
                <a:latin typeface="Times New Roman" panose="02020603050405020304" pitchFamily="18" charset="0"/>
                <a:ea typeface="Calibri" panose="020F0502020204030204" pitchFamily="34" charset="0"/>
              </a:rPr>
              <a:t>Visceral sensation and referred pain</a:t>
            </a:r>
            <a:r>
              <a:rPr lang="en-US" sz="3200" dirty="0" smtClean="0">
                <a:solidFill>
                  <a:schemeClr val="tx1">
                    <a:lumMod val="90000"/>
                    <a:lumOff val="10000"/>
                  </a:schemeClr>
                </a:solidFill>
                <a:latin typeface="Times New Roman" panose="02020603050405020304" pitchFamily="18" charset="0"/>
                <a:ea typeface="Calibri" panose="020F0502020204030204" pitchFamily="34" charset="0"/>
              </a:rPr>
              <a:t>.</a:t>
            </a:r>
            <a:r>
              <a:rPr lang="en-US" sz="3200" dirty="0" smtClean="0">
                <a:latin typeface="Times New Roman" panose="02020603050405020304" pitchFamily="18" charset="0"/>
                <a:ea typeface="Calibri" panose="020F0502020204030204" pitchFamily="34" charset="0"/>
              </a:rPr>
              <a:t/>
            </a:r>
            <a:br>
              <a:rPr lang="en-US" sz="3200" dirty="0" smtClean="0">
                <a:latin typeface="Times New Roman" panose="02020603050405020304" pitchFamily="18" charset="0"/>
                <a:ea typeface="Calibri" panose="020F0502020204030204" pitchFamily="34" charset="0"/>
              </a:rPr>
            </a:br>
            <a:r>
              <a:rPr lang="en-US" sz="3200" dirty="0" smtClean="0">
                <a:latin typeface="Times New Roman" panose="02020603050405020304" pitchFamily="18" charset="0"/>
                <a:ea typeface="Calibri" panose="020F0502020204030204" pitchFamily="34" charset="0"/>
              </a:rPr>
              <a:t/>
            </a:r>
            <a:br>
              <a:rPr lang="en-US" sz="3200" dirty="0" smtClean="0">
                <a:latin typeface="Times New Roman" panose="02020603050405020304" pitchFamily="18" charset="0"/>
                <a:ea typeface="Calibri" panose="020F0502020204030204" pitchFamily="34" charset="0"/>
              </a:rPr>
            </a:br>
            <a:r>
              <a:rPr lang="en-US" sz="2800" dirty="0" smtClean="0">
                <a:solidFill>
                  <a:schemeClr val="tx1">
                    <a:lumMod val="90000"/>
                    <a:lumOff val="10000"/>
                  </a:schemeClr>
                </a:solidFill>
              </a:rPr>
              <a:t>By</a:t>
            </a:r>
            <a:br>
              <a:rPr lang="en-US" sz="2800" dirty="0" smtClean="0">
                <a:solidFill>
                  <a:schemeClr val="tx1">
                    <a:lumMod val="90000"/>
                    <a:lumOff val="10000"/>
                  </a:schemeClr>
                </a:solidFill>
              </a:rPr>
            </a:br>
            <a:r>
              <a:rPr lang="en-US" sz="2800" dirty="0" smtClean="0">
                <a:solidFill>
                  <a:schemeClr val="tx1">
                    <a:lumMod val="90000"/>
                    <a:lumOff val="10000"/>
                  </a:schemeClr>
                </a:solidFill>
              </a:rPr>
              <a:t>Prof. Sherif W. Mansour</a:t>
            </a:r>
            <a:br>
              <a:rPr lang="en-US" sz="2800" dirty="0" smtClean="0">
                <a:solidFill>
                  <a:schemeClr val="tx1">
                    <a:lumMod val="90000"/>
                    <a:lumOff val="10000"/>
                  </a:schemeClr>
                </a:solidFill>
              </a:rPr>
            </a:br>
            <a:r>
              <a:rPr lang="en-US" sz="1800" dirty="0" smtClean="0">
                <a:solidFill>
                  <a:schemeClr val="tx1">
                    <a:lumMod val="90000"/>
                    <a:lumOff val="10000"/>
                  </a:schemeClr>
                </a:solidFill>
              </a:rPr>
              <a:t>Physiology dpt., Mutah school of Medicine.</a:t>
            </a:r>
            <a:r>
              <a:rPr lang="en" sz="1800" dirty="0" smtClean="0">
                <a:solidFill>
                  <a:schemeClr val="tx1">
                    <a:lumMod val="90000"/>
                    <a:lumOff val="10000"/>
                  </a:schemeClr>
                </a:solidFill>
              </a:rPr>
              <a:t> </a:t>
            </a:r>
            <a:endParaRPr sz="1800" dirty="0">
              <a:solidFill>
                <a:schemeClr val="tx1">
                  <a:lumMod val="90000"/>
                  <a:lumOff val="10000"/>
                </a:schemeClr>
              </a:solidFill>
            </a:endParaRPr>
          </a:p>
        </p:txBody>
      </p:sp>
      <p:pic>
        <p:nvPicPr>
          <p:cNvPr id="62" name="Google Shape;62;p13"/>
          <p:cNvPicPr preferRelativeResize="0"/>
          <p:nvPr/>
        </p:nvPicPr>
        <p:blipFill>
          <a:blip r:embed="rId3">
            <a:alphaModFix/>
          </a:blip>
          <a:stretch>
            <a:fillRect/>
          </a:stretch>
        </p:blipFill>
        <p:spPr>
          <a:xfrm>
            <a:off x="5320814" y="378324"/>
            <a:ext cx="662500" cy="726550"/>
          </a:xfrm>
          <a:prstGeom prst="rect">
            <a:avLst/>
          </a:prstGeom>
          <a:noFill/>
          <a:ln>
            <a:noFill/>
          </a:ln>
        </p:spPr>
      </p:pic>
      <p:pic>
        <p:nvPicPr>
          <p:cNvPr id="63" name="Google Shape;63;p13"/>
          <p:cNvPicPr preferRelativeResize="0"/>
          <p:nvPr/>
        </p:nvPicPr>
        <p:blipFill>
          <a:blip r:embed="rId4">
            <a:alphaModFix/>
          </a:blip>
          <a:stretch>
            <a:fillRect/>
          </a:stretch>
        </p:blipFill>
        <p:spPr>
          <a:xfrm>
            <a:off x="7593770" y="884611"/>
            <a:ext cx="482075" cy="525200"/>
          </a:xfrm>
          <a:prstGeom prst="rect">
            <a:avLst/>
          </a:prstGeom>
          <a:noFill/>
          <a:ln>
            <a:noFill/>
          </a:ln>
        </p:spPr>
      </p:pic>
      <p:pic>
        <p:nvPicPr>
          <p:cNvPr id="65" name="Google Shape;65;p13"/>
          <p:cNvPicPr preferRelativeResize="0"/>
          <p:nvPr/>
        </p:nvPicPr>
        <p:blipFill>
          <a:blip r:embed="rId5">
            <a:alphaModFix/>
          </a:blip>
          <a:stretch>
            <a:fillRect/>
          </a:stretch>
        </p:blipFill>
        <p:spPr>
          <a:xfrm>
            <a:off x="8404399" y="3624439"/>
            <a:ext cx="321850" cy="448425"/>
          </a:xfrm>
          <a:prstGeom prst="rect">
            <a:avLst/>
          </a:prstGeom>
          <a:noFill/>
          <a:ln>
            <a:noFill/>
          </a:ln>
        </p:spPr>
      </p:pic>
      <p:pic>
        <p:nvPicPr>
          <p:cNvPr id="66" name="Google Shape;66;p13"/>
          <p:cNvPicPr preferRelativeResize="0"/>
          <p:nvPr/>
        </p:nvPicPr>
        <p:blipFill>
          <a:blip r:embed="rId5">
            <a:alphaModFix/>
          </a:blip>
          <a:stretch>
            <a:fillRect/>
          </a:stretch>
        </p:blipFill>
        <p:spPr>
          <a:xfrm>
            <a:off x="8664593" y="3757882"/>
            <a:ext cx="321850" cy="448425"/>
          </a:xfrm>
          <a:prstGeom prst="rect">
            <a:avLst/>
          </a:prstGeom>
          <a:noFill/>
          <a:ln>
            <a:noFill/>
          </a:ln>
        </p:spPr>
      </p:pic>
      <p:pic>
        <p:nvPicPr>
          <p:cNvPr id="1026" name="Picture 2" descr="C:\Users\Dr Sherif\Desktop\مؤتة.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1920" y="97365"/>
            <a:ext cx="1085906" cy="108108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rotWithShape="1">
          <a:blip r:embed="rId7">
            <a:extLst>
              <a:ext uri="{28A0092B-C50C-407E-A947-70E740481C1C}">
                <a14:useLocalDpi xmlns:a14="http://schemas.microsoft.com/office/drawing/2010/main" val="0"/>
              </a:ext>
            </a:extLst>
          </a:blip>
          <a:srcRect l="23001" t="7330" r="19625" b="12032"/>
          <a:stretch/>
        </p:blipFill>
        <p:spPr>
          <a:xfrm>
            <a:off x="6516216" y="1923678"/>
            <a:ext cx="967344" cy="136566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207337" y="528997"/>
            <a:ext cx="8801334" cy="3435846"/>
          </a:xfrm>
        </p:spPr>
        <p:txBody>
          <a:bodyPr/>
          <a:lstStyle/>
          <a:p>
            <a:pPr marL="0" indent="0" algn="justLow">
              <a:lnSpc>
                <a:spcPct val="150000"/>
              </a:lnSpc>
              <a:spcBef>
                <a:spcPts val="0"/>
              </a:spcBef>
              <a:buNone/>
            </a:pPr>
            <a:r>
              <a:rPr lang="en-US" sz="1600" b="1"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Ill- Gate theory of pain inhibition:-</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48895" indent="0" algn="justLow">
              <a:lnSpc>
                <a:spcPct val="150000"/>
              </a:lnSpc>
              <a:spcBef>
                <a:spcPts val="530"/>
              </a:spcBef>
              <a:buNone/>
            </a:pPr>
            <a:r>
              <a:rPr lang="en-US" sz="16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It is known that the first gate of pain sensation </a:t>
            </a:r>
            <a:r>
              <a:rPr lang="en-US" sz="16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is the S.G.R in laminae II &amp; III of dorsal horn cells. The pain impulses can </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be inhibited at this level before reaching the spinothalamic </a:t>
            </a:r>
            <a:r>
              <a:rPr lang="en-US" sz="1600" spc="-1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tract by many ways :</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76200" indent="0" algn="justLow">
              <a:lnSpc>
                <a:spcPct val="150000"/>
              </a:lnSpc>
              <a:spcBef>
                <a:spcPts val="505"/>
              </a:spcBef>
              <a:buNone/>
            </a:pPr>
            <a:r>
              <a:rPr lang="en-US" sz="1600"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1600" u="sng"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By proprioceptive   impulses</a:t>
            </a:r>
            <a:r>
              <a:rPr lang="en-US" sz="1600"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that are carried by group "A" </a:t>
            </a:r>
            <a:r>
              <a:rPr lang="en-US" sz="16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fibers from the skin and deep structures during rubbing the </a:t>
            </a:r>
            <a:r>
              <a:rPr lang="en-US" sz="16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skin or inserting the specific needles of </a:t>
            </a:r>
            <a:r>
              <a:rPr lang="en-US" sz="1600" b="1"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acupuncture.</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67310" marR="64135" indent="0" algn="justLow">
              <a:lnSpc>
                <a:spcPct val="150000"/>
              </a:lnSpc>
              <a:spcBef>
                <a:spcPts val="575"/>
              </a:spcBef>
              <a:buNone/>
            </a:pPr>
            <a:r>
              <a:rPr lang="en-US" sz="1600" u="sng" spc="-9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 From </a:t>
            </a:r>
            <a:r>
              <a:rPr lang="en-US" sz="1600" u="sng"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 descending fibers</a:t>
            </a:r>
            <a:r>
              <a:rPr lang="en-US" sz="1600"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that come from nucleus </a:t>
            </a:r>
            <a:r>
              <a:rPr lang="en-US" sz="1600" spc="-9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magnus</a:t>
            </a:r>
            <a:r>
              <a:rPr lang="en-US" sz="1600"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or </a:t>
            </a:r>
            <a:r>
              <a:rPr lang="en-US" sz="16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middle raphe </a:t>
            </a:r>
            <a:r>
              <a:rPr lang="en-US" sz="1600" spc="-7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meucli</a:t>
            </a:r>
            <a:r>
              <a:rPr lang="en-US" sz="16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analgesic system</a:t>
            </a:r>
            <a:r>
              <a:rPr lang="en-US" sz="16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These fibers cause </a:t>
            </a:r>
            <a:r>
              <a:rPr lang="en-US" sz="16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inhibition to S.G.R through activating specific interneuron </a:t>
            </a:r>
            <a:r>
              <a:rPr lang="en-US" sz="16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 the spinal cord to secrete GABA or </a:t>
            </a:r>
            <a:r>
              <a:rPr lang="en-US" sz="1600" spc="-4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enkephalin</a:t>
            </a:r>
            <a:r>
              <a:rPr lang="en-US" sz="16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causing </a:t>
            </a:r>
            <a:r>
              <a:rPr lang="en-US" sz="1600" spc="-9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presynaptic inhibition.</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48895" marR="125095" indent="0" algn="justLow">
              <a:lnSpc>
                <a:spcPct val="150000"/>
              </a:lnSpc>
              <a:spcBef>
                <a:spcPts val="530"/>
              </a:spcBef>
              <a:buNone/>
            </a:pPr>
            <a:r>
              <a:rPr lang="en-US" sz="1600" u="sng" spc="-6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 Circulating   </a:t>
            </a:r>
            <a:r>
              <a:rPr lang="en-US" sz="1600" u="sng"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opioids   peptides</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like   </a:t>
            </a:r>
            <a:r>
              <a:rPr lang="en-US" sz="1600" spc="-6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endorphine</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which are </a:t>
            </a:r>
            <a:r>
              <a:rPr lang="en-US" sz="1600"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secreted from hypothalamus or pre-</a:t>
            </a:r>
            <a:r>
              <a:rPr lang="en-US" sz="1600" spc="-9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aqueductal</a:t>
            </a:r>
            <a:r>
              <a:rPr lang="en-US" sz="1600"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area in C.N.S.</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101600" indent="0">
              <a:buNone/>
            </a:pPr>
            <a:endParaRPr lang="en-US" sz="1600" dirty="0">
              <a:solidFill>
                <a:schemeClr val="tx1">
                  <a:lumMod val="90000"/>
                  <a:lumOff val="10000"/>
                </a:schemeClr>
              </a:solidFill>
              <a:latin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10</a:t>
            </a:fld>
            <a:endParaRPr/>
          </a:p>
        </p:txBody>
      </p:sp>
    </p:spTree>
    <p:extLst>
      <p:ext uri="{BB962C8B-B14F-4D97-AF65-F5344CB8AC3E}">
        <p14:creationId xmlns:p14="http://schemas.microsoft.com/office/powerpoint/2010/main" val="33061421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1">
                    <a:lumMod val="50000"/>
                  </a:schemeClr>
                </a:solidFill>
                <a:effectLst>
                  <a:outerShdw blurRad="38100" dist="38100" dir="2700000" algn="tl">
                    <a:srgbClr val="000000">
                      <a:alpha val="43137"/>
                    </a:srgbClr>
                  </a:outerShdw>
                </a:effectLst>
              </a:rPr>
              <a:t>Thank You</a:t>
            </a:r>
            <a:endParaRPr lang="en-US"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874556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CAE14"/>
            </a:gs>
            <a:gs pos="48000">
              <a:srgbClr val="FFC000"/>
            </a:gs>
            <a:gs pos="100000">
              <a:srgbClr val="0A2F9E"/>
            </a:gs>
          </a:gsLst>
          <a:lin ang="13500000" scaled="1"/>
          <a:tileRect/>
        </a:gradFill>
        <a:effectLst/>
      </p:bgPr>
    </p:bg>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a:t>
            </a:fld>
            <a:endParaRPr/>
          </a:p>
        </p:txBody>
      </p:sp>
      <p:sp>
        <p:nvSpPr>
          <p:cNvPr id="5" name="Rectangle 2"/>
          <p:cNvSpPr>
            <a:spLocks noChangeArrowheads="1"/>
          </p:cNvSpPr>
          <p:nvPr/>
        </p:nvSpPr>
        <p:spPr bwMode="auto">
          <a:xfrm>
            <a:off x="36767" y="2441267"/>
            <a:ext cx="89644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01613" eaLnBrk="0" fontAlgn="base" hangingPunct="0">
              <a:spcBef>
                <a:spcPct val="0"/>
              </a:spcBef>
              <a:spcAft>
                <a:spcPct val="0"/>
              </a:spcAft>
              <a:tabLst>
                <a:tab pos="5403850"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5403850"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5403850"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5403850"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5403850"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5403850"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5403850"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5403850"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5403850" algn="l"/>
              </a:tabLst>
              <a:defRPr>
                <a:solidFill>
                  <a:schemeClr val="tx1"/>
                </a:solidFill>
                <a:latin typeface="Arial" panose="020B0604020202020204" pitchFamily="34" charset="0"/>
              </a:defRPr>
            </a:lvl9pPr>
          </a:lstStyle>
          <a:p>
            <a:pPr marL="0" marR="0" lvl="0" indent="201613" algn="ctr" defTabSz="914400" rtl="0" eaLnBrk="0" fontAlgn="base" latinLnBrk="0" hangingPunct="0">
              <a:lnSpc>
                <a:spcPct val="100000"/>
              </a:lnSpc>
              <a:spcBef>
                <a:spcPct val="0"/>
              </a:spcBef>
              <a:spcAft>
                <a:spcPct val="0"/>
              </a:spcAft>
              <a:buClrTx/>
              <a:buSzTx/>
              <a:buFontTx/>
              <a:buNone/>
              <a:tabLst>
                <a:tab pos="5403850" algn="l"/>
              </a:tabLst>
            </a:pP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2" name="Rectangle 1"/>
          <p:cNvSpPr/>
          <p:nvPr/>
        </p:nvSpPr>
        <p:spPr>
          <a:xfrm>
            <a:off x="103179" y="51470"/>
            <a:ext cx="8893751" cy="4983416"/>
          </a:xfrm>
          <a:prstGeom prst="rect">
            <a:avLst/>
          </a:prstGeom>
        </p:spPr>
        <p:txBody>
          <a:bodyPr wrap="square">
            <a:spAutoFit/>
          </a:bodyPr>
          <a:lstStyle/>
          <a:p>
            <a:pPr marL="240665" marR="30480" indent="-189230" algn="justLow">
              <a:lnSpc>
                <a:spcPct val="150000"/>
              </a:lnSpc>
              <a:spcBef>
                <a:spcPts val="600"/>
              </a:spcBef>
            </a:pPr>
            <a:r>
              <a:rPr lang="en-US" sz="1600" b="1"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Visceral pain : </a:t>
            </a:r>
            <a:endParaRPr lang="en-US" sz="1600" b="1" spc="-8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240665" marR="30480" indent="-189230" algn="justLow">
              <a:lnSpc>
                <a:spcPct val="150000"/>
              </a:lnSpc>
              <a:spcBef>
                <a:spcPts val="600"/>
              </a:spcBef>
            </a:pPr>
            <a:r>
              <a:rPr lang="en-US" sz="1600" spc="-8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pain </a:t>
            </a:r>
            <a:r>
              <a:rPr lang="en-US" sz="16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from the viscera. Free nerve endings in </a:t>
            </a:r>
            <a:r>
              <a:rPr lang="en-US" sz="16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viscera is much less than that in the skin, however pleura and </a:t>
            </a:r>
            <a:r>
              <a:rPr lang="en-US" sz="1600"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peritoneum are rich in pain receptors, liver, parenchyma, lung </a:t>
            </a:r>
            <a:r>
              <a:rPr lang="en-US" sz="16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alveoli are devoid of free nerve endings. Sensory cortex is </a:t>
            </a:r>
            <a:r>
              <a:rPr lang="en-US" sz="1600" spc="-7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poorly aware of the visceral pain and the stimuli which cause </a:t>
            </a:r>
            <a:r>
              <a:rPr lang="en-US" sz="16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severe cutaneous pain may even not cause any visceral pain </a:t>
            </a:r>
            <a:r>
              <a:rPr lang="en-US" sz="1600" spc="-8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e.g</a:t>
            </a:r>
            <a:r>
              <a:rPr lang="en-US" sz="1600"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cutting the viscera with a knife or cauterization of cervical </a:t>
            </a:r>
            <a:r>
              <a:rPr lang="en-US" sz="16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erosion is not painful. On the other hand some stimuli which </a:t>
            </a:r>
            <a:r>
              <a:rPr lang="en-US" sz="16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cause visceral pain like bacterial toxins may not cause any </a:t>
            </a:r>
            <a:r>
              <a:rPr lang="en-US" sz="1600" spc="-9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cutaneous Pain</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12065" algn="justLow">
              <a:lnSpc>
                <a:spcPct val="150000"/>
              </a:lnSpc>
              <a:spcBef>
                <a:spcPts val="145"/>
              </a:spcBef>
            </a:pPr>
            <a:r>
              <a:rPr lang="en-US" sz="1600" b="1"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5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b="1"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Visceral pain is produced by :</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6350" lvl="0" algn="justLow">
              <a:lnSpc>
                <a:spcPct val="150000"/>
              </a:lnSpc>
              <a:spcBef>
                <a:spcPts val="25"/>
              </a:spcBef>
            </a:pPr>
            <a:r>
              <a:rPr lang="en-US" sz="1600"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 0verdistension of hollow organs (stomach</a:t>
            </a:r>
            <a:r>
              <a:rPr lang="en-US" sz="1600" spc="-8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spc="-8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a:t>
            </a:r>
            <a:r>
              <a:rPr lang="en-US" sz="16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Spasm of intestine or ureters</a:t>
            </a:r>
            <a:r>
              <a:rPr lang="en-US" sz="1600" spc="-8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spc="-115" dirty="0" smtClean="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1600" spc="-115" dirty="0" err="1">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rPr>
              <a:t>Ischaemia</a:t>
            </a:r>
            <a:r>
              <a:rPr lang="en-US" sz="1600" spc="-11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endParaRPr>
          </a:p>
          <a:p>
            <a:pPr marL="6350" algn="justLow">
              <a:lnSpc>
                <a:spcPct val="150000"/>
              </a:lnSpc>
              <a:spcBef>
                <a:spcPts val="25"/>
              </a:spcBef>
            </a:pPr>
            <a:r>
              <a:rPr lang="en-US" sz="1600" spc="-9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d) </a:t>
            </a:r>
            <a:r>
              <a:rPr lang="en-US" sz="1600" spc="-9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Toxins or chemicals in contact with mucosa</a:t>
            </a:r>
            <a:r>
              <a:rPr lang="en-US" sz="1600" spc="-9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spc="-8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e</a:t>
            </a:r>
            <a:r>
              <a:rPr lang="en-US" sz="16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Traction on peritoneum or mesentery by a big tumor</a:t>
            </a:r>
            <a:r>
              <a:rPr lang="en-US" sz="1600" spc="-8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Low">
              <a:lnSpc>
                <a:spcPct val="150000"/>
              </a:lnSpc>
            </a:pPr>
            <a:r>
              <a:rPr lang="en-US" sz="1600" spc="-8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-Visceral </a:t>
            </a:r>
            <a:r>
              <a:rPr lang="en-US" sz="16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pain is characterized by being dull aching, not </a:t>
            </a:r>
            <a:r>
              <a:rPr lang="en-US" sz="1600" spc="-8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well </a:t>
            </a:r>
            <a:r>
              <a:rPr lang="en-US" sz="1600" spc="-10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localized </a:t>
            </a:r>
            <a:r>
              <a:rPr lang="en-US" sz="1600" spc="-10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and sometimes is very severe, also it is usually </a:t>
            </a:r>
            <a:r>
              <a:rPr lang="en-US" sz="1600" spc="-10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referred </a:t>
            </a:r>
            <a:r>
              <a:rPr lang="en-US" sz="1600" spc="-4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to </a:t>
            </a:r>
            <a:r>
              <a:rPr lang="en-US" sz="16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other site. It is transmitted by afferent sympathetic </a:t>
            </a:r>
            <a:r>
              <a:rPr lang="en-US" sz="1600" spc="-4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or </a:t>
            </a:r>
            <a:r>
              <a:rPr lang="en-US" sz="1600" spc="-8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parasympathetic </a:t>
            </a:r>
            <a:r>
              <a:rPr lang="en-US" sz="1600"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nerve endings and sometimes by </a:t>
            </a:r>
            <a:r>
              <a:rPr lang="en-US" sz="1600" spc="-8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somatic </a:t>
            </a:r>
            <a:r>
              <a:rPr lang="en-US" sz="1600" spc="-7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afferent</a:t>
            </a:r>
            <a:r>
              <a:rPr lang="en-US" sz="16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Visceral pain is usually accompanied by </a:t>
            </a:r>
            <a:r>
              <a:rPr lang="en-US" sz="1600" spc="-7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nausea, </a:t>
            </a:r>
            <a:r>
              <a:rPr lang="en-US" sz="1600" spc="-13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vomiting </a:t>
            </a:r>
            <a:r>
              <a:rPr lang="en-US" sz="1600" spc="-1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bradycardia and shows phenomenon of referred pain.	</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128117" y="411510"/>
            <a:ext cx="8901167" cy="3435846"/>
          </a:xfrm>
        </p:spPr>
        <p:txBody>
          <a:bodyPr/>
          <a:lstStyle/>
          <a:p>
            <a:pPr marL="0" indent="0" algn="justLow">
              <a:lnSpc>
                <a:spcPct val="150000"/>
              </a:lnSpc>
              <a:spcBef>
                <a:spcPts val="455"/>
              </a:spcBef>
              <a:buNone/>
            </a:pPr>
            <a:r>
              <a:rPr lang="en-US" sz="1600" b="1" u="sng" spc="-1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-Referred pain:</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spcBef>
                <a:spcPts val="550"/>
              </a:spcBef>
              <a:buNone/>
            </a:pPr>
            <a:r>
              <a:rPr lang="en-US" sz="1600"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It is pain which is felt in a site other than the diseased one that it originate from.</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spcBef>
                <a:spcPts val="430"/>
              </a:spcBef>
              <a:buNone/>
            </a:pPr>
            <a:r>
              <a:rPr lang="en-US" sz="1600" b="1"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-Examples:</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94615" indent="0" algn="justLow">
              <a:lnSpc>
                <a:spcPct val="150000"/>
              </a:lnSpc>
              <a:spcBef>
                <a:spcPts val="575"/>
              </a:spcBef>
              <a:buNone/>
            </a:pPr>
            <a:r>
              <a:rPr lang="en-US" sz="16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1. </a:t>
            </a:r>
            <a:r>
              <a:rPr lang="en-US" sz="1600" spc="-6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Anginal</a:t>
            </a:r>
            <a:r>
              <a:rPr lang="en-US" sz="16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pain (cardiac </a:t>
            </a:r>
            <a:r>
              <a:rPr lang="en-US" sz="1600" spc="-6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ischeamia</a:t>
            </a:r>
            <a:r>
              <a:rPr lang="en-US" sz="16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is referred to </a:t>
            </a:r>
            <a:r>
              <a:rPr lang="en-US" sz="1600" spc="-6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retrosernum</a:t>
            </a:r>
            <a:r>
              <a:rPr lang="en-US" sz="16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the medial side of left arm with little finger, jaw or root of </a:t>
            </a:r>
            <a:r>
              <a:rPr lang="en-US" sz="1600" spc="-10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 neck and back of left scapula.</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spcBef>
                <a:spcPts val="145"/>
              </a:spcBef>
              <a:buNone/>
            </a:pPr>
            <a:r>
              <a:rPr lang="en-US" sz="16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2. Gall bladder pain is referred to the tip of right shoulder.</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spcBef>
                <a:spcPts val="25"/>
              </a:spcBef>
              <a:buNone/>
            </a:pPr>
            <a:r>
              <a:rPr lang="en-US" sz="1600" spc="-7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3. Renal pain is referred to the testicles and loin.</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buNone/>
            </a:pPr>
            <a:r>
              <a:rPr lang="en-US" sz="1600" spc="-7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4. Appendicular pain is referred to the umbilicus and epigastrium.</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buNone/>
            </a:pPr>
            <a:r>
              <a:rPr lang="en-US" sz="1600" spc="-9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5. Uterine and </a:t>
            </a:r>
            <a:r>
              <a:rPr lang="en-US" sz="1600" spc="-9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labour</a:t>
            </a:r>
            <a:r>
              <a:rPr lang="en-US" sz="1600" spc="-9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pain is referred to the back. </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a:t>
            </a:fld>
            <a:endParaRPr/>
          </a:p>
        </p:txBody>
      </p:sp>
    </p:spTree>
    <p:extLst>
      <p:ext uri="{BB962C8B-B14F-4D97-AF65-F5344CB8AC3E}">
        <p14:creationId xmlns:p14="http://schemas.microsoft.com/office/powerpoint/2010/main" val="3866596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207337" y="0"/>
            <a:ext cx="8801334" cy="2411538"/>
          </a:xfrm>
        </p:spPr>
        <p:txBody>
          <a:bodyPr/>
          <a:lstStyle/>
          <a:p>
            <a:pPr marL="0" indent="0" algn="justLow">
              <a:lnSpc>
                <a:spcPct val="150000"/>
              </a:lnSpc>
              <a:buNone/>
            </a:pPr>
            <a:r>
              <a:rPr lang="en-US" sz="1600" spc="-9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b="1" u="sng"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Mechanism of referred pain :</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buNone/>
            </a:pPr>
            <a:r>
              <a:rPr lang="en-US" sz="1600" b="1"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spc="-9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1. Branching dorsal root theory :</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15240" marR="48895" indent="0" algn="justLow">
              <a:lnSpc>
                <a:spcPct val="150000"/>
              </a:lnSpc>
              <a:spcBef>
                <a:spcPts val="530"/>
              </a:spcBef>
              <a:buNone/>
            </a:pPr>
            <a:r>
              <a:rPr lang="en-US" sz="16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Pain from the viscera enters the spinal cord in a certain dorsal </a:t>
            </a:r>
            <a:r>
              <a:rPr lang="en-US" sz="16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root. Also the pain from certain area of the skin enters the cord </a:t>
            </a:r>
            <a:r>
              <a:rPr lang="en-US" sz="16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through the same dorsal root. The sensory cortex is adapted that </a:t>
            </a:r>
            <a:r>
              <a:rPr lang="en-US" sz="16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if pain comes from this dorsal root it means that it comes from </a:t>
            </a:r>
            <a:r>
              <a:rPr lang="en-US" sz="1600"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that area of the skin </a:t>
            </a:r>
            <a:r>
              <a:rPr lang="en-US" sz="16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(usually the skin is exposed to trauma) also the brain is not aware about the existence of our viscera. The referred pain </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here is felt according to the dermatomal distribution.</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101600" indent="0">
              <a:buNone/>
            </a:pPr>
            <a:endParaRPr lang="en-US" sz="1600" dirty="0">
              <a:solidFill>
                <a:schemeClr val="tx1">
                  <a:lumMod val="90000"/>
                  <a:lumOff val="10000"/>
                </a:schemeClr>
              </a:solidFill>
              <a:latin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4</a:t>
            </a:fld>
            <a:endParaRPr/>
          </a:p>
        </p:txBody>
      </p:sp>
      <p:pic>
        <p:nvPicPr>
          <p:cNvPr id="7" name="Picture 6"/>
          <p:cNvPicPr>
            <a:picLocks noChangeAspect="1"/>
          </p:cNvPicPr>
          <p:nvPr/>
        </p:nvPicPr>
        <p:blipFill rotWithShape="1">
          <a:blip r:embed="rId3"/>
          <a:srcRect r="23857" b="8235"/>
          <a:stretch/>
        </p:blipFill>
        <p:spPr>
          <a:xfrm>
            <a:off x="3707904" y="2402911"/>
            <a:ext cx="5256584" cy="2687815"/>
          </a:xfrm>
          <a:prstGeom prst="rect">
            <a:avLst/>
          </a:prstGeom>
        </p:spPr>
      </p:pic>
      <p:sp>
        <p:nvSpPr>
          <p:cNvPr id="8" name="TextBox 7"/>
          <p:cNvSpPr txBox="1"/>
          <p:nvPr/>
        </p:nvSpPr>
        <p:spPr>
          <a:xfrm>
            <a:off x="207337" y="3559782"/>
            <a:ext cx="3428559" cy="1190069"/>
          </a:xfrm>
          <a:prstGeom prst="rect">
            <a:avLst/>
          </a:prstGeom>
          <a:noFill/>
        </p:spPr>
        <p:txBody>
          <a:bodyPr wrap="square" rtlCol="0">
            <a:spAutoFit/>
          </a:bodyPr>
          <a:lstStyle/>
          <a:p>
            <a:pPr marL="60960" algn="justLow">
              <a:lnSpc>
                <a:spcPct val="150000"/>
              </a:lnSpc>
              <a:spcBef>
                <a:spcPts val="480"/>
              </a:spcBef>
            </a:pPr>
            <a:r>
              <a:rPr lang="en-US" b="1" spc="-115" dirty="0" smtClean="0">
                <a:solidFill>
                  <a:schemeClr val="tx1">
                    <a:lumMod val="90000"/>
                    <a:lumOff val="10000"/>
                  </a:schemeClr>
                </a:solidFill>
                <a:latin typeface="Arial" panose="020B0604020202020204" pitchFamily="34" charset="0"/>
                <a:ea typeface="Times New Roman" panose="02020603050405020304" pitchFamily="18" charset="0"/>
              </a:rPr>
              <a:t>Figure: Mechanism </a:t>
            </a:r>
            <a:r>
              <a:rPr lang="en-US" b="1" spc="-115" dirty="0">
                <a:solidFill>
                  <a:schemeClr val="tx1">
                    <a:lumMod val="90000"/>
                    <a:lumOff val="10000"/>
                  </a:schemeClr>
                </a:solidFill>
                <a:latin typeface="Arial" panose="020B0604020202020204" pitchFamily="34" charset="0"/>
                <a:ea typeface="Times New Roman" panose="02020603050405020304" pitchFamily="18" charset="0"/>
              </a:rPr>
              <a:t>of Referred Pain: </a:t>
            </a:r>
            <a:endParaRPr lang="en-US" b="1" spc="-115" dirty="0" smtClean="0">
              <a:solidFill>
                <a:schemeClr val="tx1">
                  <a:lumMod val="90000"/>
                  <a:lumOff val="10000"/>
                </a:schemeClr>
              </a:solidFill>
              <a:latin typeface="Arial" panose="020B0604020202020204" pitchFamily="34" charset="0"/>
              <a:ea typeface="Times New Roman" panose="02020603050405020304" pitchFamily="18" charset="0"/>
            </a:endParaRPr>
          </a:p>
          <a:p>
            <a:pPr marL="60960" algn="justLow">
              <a:lnSpc>
                <a:spcPct val="150000"/>
              </a:lnSpc>
              <a:spcBef>
                <a:spcPts val="480"/>
              </a:spcBef>
            </a:pPr>
            <a:r>
              <a:rPr lang="en-US" b="1" spc="-115" dirty="0" smtClean="0">
                <a:solidFill>
                  <a:schemeClr val="tx1">
                    <a:lumMod val="90000"/>
                    <a:lumOff val="10000"/>
                  </a:schemeClr>
                </a:solidFill>
                <a:latin typeface="Arial" panose="020B0604020202020204" pitchFamily="34" charset="0"/>
                <a:ea typeface="Times New Roman" panose="02020603050405020304" pitchFamily="18" charset="0"/>
              </a:rPr>
              <a:t>(</a:t>
            </a:r>
            <a:r>
              <a:rPr lang="en-US" b="1" spc="-115" dirty="0">
                <a:solidFill>
                  <a:schemeClr val="tx1">
                    <a:lumMod val="90000"/>
                    <a:lumOff val="10000"/>
                  </a:schemeClr>
                </a:solidFill>
                <a:latin typeface="Arial" panose="020B0604020202020204" pitchFamily="34" charset="0"/>
                <a:ea typeface="Times New Roman" panose="02020603050405020304" pitchFamily="18" charset="0"/>
              </a:rPr>
              <a:t>A) Branching of Dorsal Root </a:t>
            </a:r>
            <a:r>
              <a:rPr lang="en-US" b="1" spc="-115" dirty="0" smtClean="0">
                <a:solidFill>
                  <a:schemeClr val="tx1">
                    <a:lumMod val="90000"/>
                    <a:lumOff val="10000"/>
                  </a:schemeClr>
                </a:solidFill>
                <a:latin typeface="Arial" panose="020B0604020202020204" pitchFamily="34" charset="0"/>
                <a:ea typeface="Times New Roman" panose="02020603050405020304" pitchFamily="18" charset="0"/>
              </a:rPr>
              <a:t>.                                                                            </a:t>
            </a:r>
          </a:p>
          <a:p>
            <a:pPr marL="60960" algn="justLow">
              <a:lnSpc>
                <a:spcPct val="150000"/>
              </a:lnSpc>
              <a:spcBef>
                <a:spcPts val="480"/>
              </a:spcBef>
            </a:pPr>
            <a:r>
              <a:rPr lang="en-US" b="1" spc="-115" dirty="0" smtClean="0">
                <a:solidFill>
                  <a:schemeClr val="tx1">
                    <a:lumMod val="90000"/>
                    <a:lumOff val="10000"/>
                  </a:schemeClr>
                </a:solidFill>
                <a:latin typeface="Arial" panose="020B0604020202020204" pitchFamily="34" charset="0"/>
                <a:ea typeface="Times New Roman" panose="02020603050405020304" pitchFamily="18" charset="0"/>
              </a:rPr>
              <a:t> </a:t>
            </a:r>
            <a:r>
              <a:rPr lang="en-US" b="1" spc="-115" dirty="0">
                <a:solidFill>
                  <a:schemeClr val="tx1">
                    <a:lumMod val="90000"/>
                    <a:lumOff val="10000"/>
                  </a:schemeClr>
                </a:solidFill>
                <a:latin typeface="Arial" panose="020B0604020202020204" pitchFamily="34" charset="0"/>
                <a:ea typeface="Times New Roman" panose="02020603050405020304" pitchFamily="18" charset="0"/>
              </a:rPr>
              <a:t>(B) Convergence Projection Theory </a:t>
            </a:r>
            <a:endParaRPr lang="en-US" sz="1000" dirty="0">
              <a:solidFill>
                <a:schemeClr val="tx1">
                  <a:lumMod val="90000"/>
                  <a:lumOff val="10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80467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207337" y="411510"/>
            <a:ext cx="5228759" cy="3435846"/>
          </a:xfrm>
        </p:spPr>
        <p:txBody>
          <a:bodyPr/>
          <a:lstStyle/>
          <a:p>
            <a:pPr marL="0" indent="0" algn="justLow">
              <a:lnSpc>
                <a:spcPct val="150000"/>
              </a:lnSpc>
              <a:spcBef>
                <a:spcPts val="550"/>
              </a:spcBef>
              <a:buNone/>
            </a:pPr>
            <a:r>
              <a:rPr lang="en-US" sz="1600" b="1"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2. Convergence -projection theory:</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R="67310" indent="0" algn="justLow">
              <a:lnSpc>
                <a:spcPct val="150000"/>
              </a:lnSpc>
              <a:spcBef>
                <a:spcPts val="550"/>
              </a:spcBef>
              <a:buNone/>
            </a:pPr>
            <a:r>
              <a:rPr lang="en-US" sz="16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Pain from the viscera enters the spinal cord via certain dorsal root then the nerve fibers carrying it converge on the dorsal horn cell</a:t>
            </a:r>
            <a:r>
              <a:rPr lang="en-US" sz="16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Also normal sensations from certain area </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of the skin enter spinal cord via different dorsal root but it converge on the same </a:t>
            </a:r>
            <a:r>
              <a:rPr lang="en-US" sz="16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dorsal horn cell</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Now pain sensations reach sensory cortex from this neuron, the cortex will project pain sensation as if it originate from the skin and not from the viscera because usually the skin is that organ which is always exposed to trauma and most pain that reach the cortex is </a:t>
            </a:r>
            <a:r>
              <a:rPr lang="en-US" sz="1600"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coming from it.</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101600" indent="0">
              <a:buNone/>
            </a:pPr>
            <a:endParaRPr lang="en-US" sz="1600" dirty="0">
              <a:solidFill>
                <a:schemeClr val="tx1">
                  <a:lumMod val="90000"/>
                  <a:lumOff val="10000"/>
                </a:schemeClr>
              </a:solidFill>
              <a:latin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5</a:t>
            </a:fld>
            <a:endParaRPr/>
          </a:p>
        </p:txBody>
      </p:sp>
      <p:pic>
        <p:nvPicPr>
          <p:cNvPr id="2" name="Picture 1"/>
          <p:cNvPicPr>
            <a:picLocks noChangeAspect="1"/>
          </p:cNvPicPr>
          <p:nvPr/>
        </p:nvPicPr>
        <p:blipFill>
          <a:blip r:embed="rId3">
            <a:lum bright="-20000" contrast="40000"/>
          </a:blip>
          <a:stretch>
            <a:fillRect/>
          </a:stretch>
        </p:blipFill>
        <p:spPr>
          <a:xfrm>
            <a:off x="5676963" y="843558"/>
            <a:ext cx="3118665" cy="3891588"/>
          </a:xfrm>
          <a:prstGeom prst="rect">
            <a:avLst/>
          </a:prstGeom>
        </p:spPr>
      </p:pic>
      <p:sp>
        <p:nvSpPr>
          <p:cNvPr id="4" name="Rectangle 3"/>
          <p:cNvSpPr/>
          <p:nvPr/>
        </p:nvSpPr>
        <p:spPr>
          <a:xfrm>
            <a:off x="6012160" y="4371950"/>
            <a:ext cx="216024"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83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207337" y="-19665"/>
            <a:ext cx="8801334" cy="3435846"/>
          </a:xfrm>
        </p:spPr>
        <p:txBody>
          <a:bodyPr/>
          <a:lstStyle/>
          <a:p>
            <a:pPr marL="0" marR="15240" indent="0" algn="ctr">
              <a:lnSpc>
                <a:spcPct val="150000"/>
              </a:lnSpc>
              <a:spcBef>
                <a:spcPts val="575"/>
              </a:spcBef>
              <a:buNone/>
            </a:pPr>
            <a:r>
              <a:rPr lang="en-US" sz="1800" b="1"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Pain control system</a:t>
            </a:r>
            <a:endParaRPr lang="en-US" sz="18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15240" indent="0" algn="justLow">
              <a:lnSpc>
                <a:spcPct val="150000"/>
              </a:lnSpc>
              <a:spcBef>
                <a:spcPts val="575"/>
              </a:spcBef>
              <a:buNone/>
            </a:pPr>
            <a:r>
              <a:rPr lang="en-US" sz="1600" b="1" u="sng"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1-   Analgesia system </a:t>
            </a:r>
            <a:r>
              <a:rPr lang="en-US" sz="1600" b="1" u="sng" spc="-3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 the upper pons and in the </a:t>
            </a:r>
            <a:r>
              <a:rPr lang="en-US" sz="1600" u="sng"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pre-</a:t>
            </a:r>
            <a:r>
              <a:rPr lang="en-US" sz="1600" u="sng"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aqueductal</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area around </a:t>
            </a:r>
            <a:r>
              <a:rPr lang="en-US" sz="160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sylvian</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fissure in midbrain, there are many neurons that are sensitive to </a:t>
            </a:r>
            <a:r>
              <a:rPr lang="en-US" sz="1600"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neurotransmitter called "</a:t>
            </a:r>
            <a:r>
              <a:rPr lang="en-US" sz="1600" b="1"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B-endorphin</a:t>
            </a:r>
            <a:r>
              <a:rPr lang="en-US" sz="1600"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which is released from </a:t>
            </a:r>
            <a:r>
              <a:rPr lang="en-US" sz="16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hypothalamus or pituitary on exposure to pain.</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54610" indent="0" algn="justLow">
              <a:lnSpc>
                <a:spcPct val="150000"/>
              </a:lnSpc>
              <a:spcBef>
                <a:spcPts val="550"/>
              </a:spcBef>
              <a:buNone/>
            </a:pPr>
            <a:r>
              <a:rPr lang="en-US" sz="1600"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When this B-endorphin sensitive neuron are stimulated, they </a:t>
            </a:r>
            <a:r>
              <a:rPr lang="en-US" sz="1600"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send nerve impulses to area located in the mid line of upper </a:t>
            </a:r>
            <a:r>
              <a:rPr lang="en-US" sz="1600"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medulla called </a:t>
            </a:r>
            <a:r>
              <a:rPr lang="en-US" sz="1600" b="1" u="sng"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raphe </a:t>
            </a:r>
            <a:r>
              <a:rPr lang="en-US" sz="1600" b="1" u="sng" spc="-3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magnus</a:t>
            </a:r>
            <a:r>
              <a:rPr lang="en-US" sz="1600" b="1" u="sng"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nucleus</a:t>
            </a:r>
            <a:r>
              <a:rPr lang="en-US" sz="1600" b="1"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or </a:t>
            </a:r>
            <a:r>
              <a:rPr lang="en-US" sz="1600" b="1"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middle raphe </a:t>
            </a:r>
            <a:r>
              <a:rPr lang="en-US" sz="1600" b="1" spc="-3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neucli</a:t>
            </a:r>
            <a:r>
              <a:rPr lang="en-US" sz="1600"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Middle raphe nuclei are stimulated </a:t>
            </a:r>
            <a:r>
              <a:rPr lang="en-US" sz="16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also from substantia </a:t>
            </a:r>
            <a:r>
              <a:rPr lang="en-US" sz="1600" spc="-4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nigra</a:t>
            </a:r>
            <a:r>
              <a:rPr lang="en-US" sz="16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through release of </a:t>
            </a:r>
            <a:r>
              <a:rPr lang="en-US" sz="1600" b="1"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dopamine</a:t>
            </a:r>
            <a:r>
              <a:rPr lang="en-US" sz="16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 indent="0" algn="justLow">
              <a:lnSpc>
                <a:spcPct val="150000"/>
              </a:lnSpc>
              <a:spcBef>
                <a:spcPts val="550"/>
              </a:spcBef>
              <a:buNone/>
            </a:pPr>
            <a:r>
              <a:rPr lang="en-US" sz="1600" spc="-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When  </a:t>
            </a:r>
            <a:r>
              <a:rPr lang="en-US" sz="1600" spc="-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neurons </a:t>
            </a:r>
            <a:r>
              <a:rPr lang="en-US" sz="1600" spc="-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of middle raphe nuclei are stimulated, they </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send strong stimulation to an area called </a:t>
            </a:r>
            <a:r>
              <a:rPr lang="en-US" sz="1600" u="sng"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b="1" u="sng"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pain inhibitory complex area"</a:t>
            </a:r>
            <a:r>
              <a:rPr lang="en-US" sz="160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which is found in the dorsal horn along the whole length of the spinal cord. The chemical transmitter </a:t>
            </a:r>
            <a:r>
              <a:rPr lang="en-US" sz="16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here is serotonin.</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51435" marR="21590" indent="0" algn="justLow">
              <a:lnSpc>
                <a:spcPct val="150000"/>
              </a:lnSpc>
              <a:spcBef>
                <a:spcPts val="530"/>
              </a:spcBef>
              <a:buNone/>
            </a:pPr>
            <a:r>
              <a:rPr lang="en-US" sz="1600" spc="-1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These areas in the dorsal horn consist of many interneurons </a:t>
            </a:r>
            <a:r>
              <a:rPr lang="en-US" sz="16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and when they are stimulated from middle raphe nucleus they </a:t>
            </a:r>
            <a:r>
              <a:rPr lang="en-US" sz="1600"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release, chemical transmitter called </a:t>
            </a:r>
            <a:r>
              <a:rPr lang="en-US" sz="1600" b="1" u="sng" spc="-2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enkephalin</a:t>
            </a:r>
            <a:r>
              <a:rPr lang="en-US" sz="1600"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which causes </a:t>
            </a:r>
            <a:r>
              <a:rPr lang="en-US" sz="1600" b="1"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pre-synaptic inhibition </a:t>
            </a:r>
            <a:r>
              <a:rPr lang="en-US" sz="16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b="1"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blocking Ca </a:t>
            </a:r>
            <a:r>
              <a:rPr lang="en-US" sz="1600" b="1" spc="-10" baseline="300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b="1"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-channels</a:t>
            </a:r>
            <a:r>
              <a:rPr lang="en-US" sz="16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of </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nerve terminals carrying pain sensations when they enter the </a:t>
            </a:r>
            <a:r>
              <a:rPr lang="en-US" sz="16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spinal cord.</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101600" indent="0">
              <a:buNone/>
            </a:pPr>
            <a:endParaRPr lang="en-US" sz="1400" dirty="0">
              <a:solidFill>
                <a:schemeClr val="tx1">
                  <a:lumMod val="90000"/>
                  <a:lumOff val="10000"/>
                </a:schemeClr>
              </a:solidFill>
              <a:latin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6</a:t>
            </a:fld>
            <a:endParaRPr/>
          </a:p>
        </p:txBody>
      </p:sp>
    </p:spTree>
    <p:extLst>
      <p:ext uri="{BB962C8B-B14F-4D97-AF65-F5344CB8AC3E}">
        <p14:creationId xmlns:p14="http://schemas.microsoft.com/office/powerpoint/2010/main" val="31666072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7</a:t>
            </a:fld>
            <a:endParaRPr/>
          </a:p>
        </p:txBody>
      </p:sp>
      <p:pic>
        <p:nvPicPr>
          <p:cNvPr id="2050" name="Picture 2" descr="2"/>
          <p:cNvPicPr>
            <a:picLocks noChangeAspect="1" noChangeArrowheads="1"/>
          </p:cNvPicPr>
          <p:nvPr/>
        </p:nvPicPr>
        <p:blipFill rotWithShape="1">
          <a:blip r:embed="rId3">
            <a:lum bright="-54000" contrast="90000"/>
            <a:extLst>
              <a:ext uri="{28A0092B-C50C-407E-A947-70E740481C1C}">
                <a14:useLocalDpi xmlns:a14="http://schemas.microsoft.com/office/drawing/2010/main" val="0"/>
              </a:ext>
            </a:extLst>
          </a:blip>
          <a:srcRect l="1275" r="3111" b="4486"/>
          <a:stretch/>
        </p:blipFill>
        <p:spPr bwMode="auto">
          <a:xfrm>
            <a:off x="1691680" y="123478"/>
            <a:ext cx="5400601" cy="4839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779912" y="4371950"/>
            <a:ext cx="432048"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004320" y="4622646"/>
            <a:ext cx="207640" cy="1272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4"/>
          <a:stretch>
            <a:fillRect/>
          </a:stretch>
        </p:blipFill>
        <p:spPr>
          <a:xfrm>
            <a:off x="2559565" y="4622646"/>
            <a:ext cx="432854" cy="146317"/>
          </a:xfrm>
          <a:prstGeom prst="rect">
            <a:avLst/>
          </a:prstGeom>
        </p:spPr>
      </p:pic>
    </p:spTree>
    <p:extLst>
      <p:ext uri="{BB962C8B-B14F-4D97-AF65-F5344CB8AC3E}">
        <p14:creationId xmlns:p14="http://schemas.microsoft.com/office/powerpoint/2010/main" val="1027545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200778" y="8387"/>
            <a:ext cx="8801334" cy="3435846"/>
          </a:xfrm>
        </p:spPr>
        <p:txBody>
          <a:bodyPr/>
          <a:lstStyle/>
          <a:p>
            <a:pPr marL="66675" marR="3175" lvl="0" indent="0" algn="justLow">
              <a:lnSpc>
                <a:spcPct val="150000"/>
              </a:lnSpc>
              <a:spcBef>
                <a:spcPts val="1390"/>
              </a:spcBef>
              <a:buClr>
                <a:srgbClr val="A458FF"/>
              </a:buClr>
              <a:buNone/>
            </a:pPr>
            <a:r>
              <a:rPr lang="en-US" sz="1600" spc="-1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rPr>
              <a:t>- Inhibition of these nerve terminals prevent release of </a:t>
            </a:r>
            <a:r>
              <a:rPr lang="en-US" sz="1600" b="1" u="sng" spc="-3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rPr>
              <a:t>substance "P"</a:t>
            </a:r>
            <a:r>
              <a:rPr lang="en-US" sz="1600" spc="-3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rPr>
              <a:t> which is the major transmitter inside C.N.S, thus </a:t>
            </a:r>
            <a:r>
              <a:rPr lang="en-US" sz="1600" spc="-2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rPr>
              <a:t>preventing pain sensation from the start and prevent </a:t>
            </a:r>
            <a:r>
              <a:rPr lang="en-US" sz="1600" spc="-65"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rPr>
              <a:t>occurrence of withdrawal reflexes.</a:t>
            </a:r>
            <a:endParaRPr lang="en-US" sz="1600" dirty="0">
              <a:solidFill>
                <a:srgbClr val="050060">
                  <a:lumMod val="90000"/>
                  <a:lumOff val="10000"/>
                </a:srgb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spcBef>
                <a:spcPts val="480"/>
              </a:spcBef>
              <a:buNone/>
            </a:pPr>
            <a:r>
              <a:rPr lang="en-US" sz="1600" b="1" u="sng" spc="-5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II- </a:t>
            </a:r>
            <a:r>
              <a:rPr lang="en-US" sz="1600" b="1" u="sng"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Brain opiate system</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70485" indent="0" algn="justLow">
              <a:lnSpc>
                <a:spcPct val="150000"/>
              </a:lnSpc>
              <a:spcBef>
                <a:spcPts val="505"/>
              </a:spcBef>
              <a:buNone/>
            </a:pPr>
            <a:r>
              <a:rPr lang="en-US" sz="16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It was </a:t>
            </a:r>
            <a:r>
              <a:rPr lang="en-US" sz="1600" spc="-1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discovered </a:t>
            </a:r>
            <a:r>
              <a:rPr lang="en-US" sz="16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recently inside C.N.S and other many </a:t>
            </a:r>
            <a:r>
              <a:rPr lang="en-US" sz="1600"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tissues in the body a certain type of receptors called "opiate </a:t>
            </a:r>
            <a:r>
              <a:rPr lang="en-US" sz="1600" u="sng"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receptors",</a:t>
            </a:r>
            <a:r>
              <a:rPr lang="en-US" sz="16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they are so called because they are </a:t>
            </a:r>
            <a:r>
              <a:rPr lang="en-US" sz="16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stimulated by opium and it's derivatives.</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64135" marR="6350" indent="0" algn="justLow">
              <a:lnSpc>
                <a:spcPct val="150000"/>
              </a:lnSpc>
              <a:buNone/>
            </a:pP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Also inside the body it was discovered that a group of </a:t>
            </a:r>
            <a:r>
              <a:rPr lang="en-US" sz="16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chemical transmitters can stimulate these opiate receptors and </a:t>
            </a:r>
            <a:r>
              <a:rPr lang="en-US" sz="1600"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they are called </a:t>
            </a:r>
            <a:r>
              <a:rPr lang="en-US" sz="1600" u="sng"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"Opioid peptides"</a:t>
            </a:r>
            <a:r>
              <a:rPr lang="en-US" sz="1600"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and they are widely </a:t>
            </a:r>
            <a:r>
              <a:rPr lang="en-US" sz="16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distributed inside C.N.S and in </a:t>
            </a:r>
            <a:r>
              <a:rPr lang="en-US" sz="1600" spc="-5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G.I.T </a:t>
            </a:r>
            <a:r>
              <a:rPr lang="en-US" sz="16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 the from of secretory </a:t>
            </a:r>
            <a:r>
              <a:rPr lang="en-US" sz="16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vesicles or in the circulation as neuro-hormones. Combination </a:t>
            </a:r>
            <a:r>
              <a:rPr lang="en-US" sz="16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of these opioid peptides with their receptors leads to marked </a:t>
            </a:r>
            <a:r>
              <a:rPr lang="en-US" sz="1600" u="sng"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inhibition of pain</a:t>
            </a:r>
            <a:r>
              <a:rPr lang="en-US" sz="1600"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sensations </a:t>
            </a:r>
            <a:r>
              <a:rPr lang="en-US" sz="1600" u="sng"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by both pre and post synaptic </a:t>
            </a:r>
            <a:r>
              <a:rPr lang="en-US" sz="1600" u="sng" spc="-7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inhibition.</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buNone/>
            </a:pPr>
            <a:r>
              <a:rPr lang="en-US" sz="1600" spc="-6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 most important types of </a:t>
            </a:r>
            <a:r>
              <a:rPr lang="en-US" sz="1600" b="1"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opioid peptides </a:t>
            </a:r>
            <a:r>
              <a:rPr lang="en-US" sz="16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are</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p>
          <a:p>
            <a:pPr marL="0" indent="0" algn="justLow">
              <a:lnSpc>
                <a:spcPct val="150000"/>
              </a:lnSpc>
              <a:spcBef>
                <a:spcPts val="0"/>
              </a:spcBef>
              <a:buNone/>
            </a:pPr>
            <a:r>
              <a:rPr lang="en-US" sz="16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1-Enkephalines (Met- and </a:t>
            </a:r>
            <a:r>
              <a:rPr lang="en-US" sz="1600" spc="-7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leu</a:t>
            </a:r>
            <a:r>
              <a:rPr lang="en-US" sz="16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spc="-7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spc="-6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2-Endorphins </a:t>
            </a:r>
            <a:r>
              <a:rPr lang="en-US" sz="16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as  B-Endorphins </a:t>
            </a:r>
            <a:r>
              <a:rPr lang="en-US" sz="1600" spc="-65"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spc="-6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3 </a:t>
            </a:r>
            <a:r>
              <a:rPr lang="en-US" sz="16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spc="-6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Dynorphins</a:t>
            </a:r>
            <a:r>
              <a:rPr lang="en-US" sz="16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spcBef>
                <a:spcPts val="385"/>
              </a:spcBef>
              <a:buNone/>
            </a:pPr>
            <a:r>
              <a:rPr lang="en-US" sz="16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b="1"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Opiate receptors </a:t>
            </a:r>
            <a:r>
              <a:rPr lang="en-US" sz="16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are: </a:t>
            </a:r>
            <a:r>
              <a:rPr lang="en-US" sz="1600" spc="-1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Mu- </a:t>
            </a:r>
            <a:r>
              <a:rPr lang="en-US" sz="16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Delta -</a:t>
            </a:r>
            <a:r>
              <a:rPr lang="en-US" sz="16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kappa – Sigma</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µ-ζ-κ-θ).</a:t>
            </a: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101600" indent="0">
              <a:buNone/>
            </a:pPr>
            <a:endParaRPr lang="en-US" sz="1600" dirty="0">
              <a:solidFill>
                <a:schemeClr val="tx1">
                  <a:lumMod val="90000"/>
                  <a:lumOff val="10000"/>
                </a:schemeClr>
              </a:solidFill>
              <a:latin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8</a:t>
            </a:fld>
            <a:endParaRPr/>
          </a:p>
        </p:txBody>
      </p:sp>
    </p:spTree>
    <p:extLst>
      <p:ext uri="{BB962C8B-B14F-4D97-AF65-F5344CB8AC3E}">
        <p14:creationId xmlns:p14="http://schemas.microsoft.com/office/powerpoint/2010/main" val="2867297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9</a:t>
            </a:fld>
            <a:endParaRPr/>
          </a:p>
        </p:txBody>
      </p:sp>
      <p:pic>
        <p:nvPicPr>
          <p:cNvPr id="2" name="Picture 1"/>
          <p:cNvPicPr>
            <a:picLocks noChangeAspect="1"/>
          </p:cNvPicPr>
          <p:nvPr/>
        </p:nvPicPr>
        <p:blipFill>
          <a:blip r:embed="rId3">
            <a:lum bright="-20000" contrast="40000"/>
          </a:blip>
          <a:stretch>
            <a:fillRect/>
          </a:stretch>
        </p:blipFill>
        <p:spPr>
          <a:xfrm>
            <a:off x="1763688" y="195485"/>
            <a:ext cx="5256585" cy="4752529"/>
          </a:xfrm>
          <a:prstGeom prst="rect">
            <a:avLst/>
          </a:prstGeom>
        </p:spPr>
      </p:pic>
    </p:spTree>
    <p:extLst>
      <p:ext uri="{BB962C8B-B14F-4D97-AF65-F5344CB8AC3E}">
        <p14:creationId xmlns:p14="http://schemas.microsoft.com/office/powerpoint/2010/main" val="879380865"/>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D260A3FABA4A04CA8C8F93AF1FDCBA7" ma:contentTypeVersion="2" ma:contentTypeDescription="Create a new document." ma:contentTypeScope="" ma:versionID="f41312c69caf1ffd3d49f2fb3aed95f3">
  <xsd:schema xmlns:xsd="http://www.w3.org/2001/XMLSchema" xmlns:xs="http://www.w3.org/2001/XMLSchema" xmlns:p="http://schemas.microsoft.com/office/2006/metadata/properties" xmlns:ns2="20a449d1-f8ac-4040-aa3d-c83356f31b04" targetNamespace="http://schemas.microsoft.com/office/2006/metadata/properties" ma:root="true" ma:fieldsID="6b6fb25973389350444f2df26890bd63" ns2:_="">
    <xsd:import namespace="20a449d1-f8ac-4040-aa3d-c83356f31b0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a449d1-f8ac-4040-aa3d-c83356f31b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CF071B-1D0C-40A4-A17B-028EA37665B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F1CBC27-5685-4505-8870-B1426546F9A2}">
  <ds:schemaRefs>
    <ds:schemaRef ds:uri="http://schemas.microsoft.com/sharepoint/v3/contenttype/forms"/>
  </ds:schemaRefs>
</ds:datastoreItem>
</file>

<file path=customXml/itemProps3.xml><?xml version="1.0" encoding="utf-8"?>
<ds:datastoreItem xmlns:ds="http://schemas.openxmlformats.org/officeDocument/2006/customXml" ds:itemID="{EDBDDB44-3106-4398-B05A-E1AF787E51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a449d1-f8ac-4040-aa3d-c83356f31b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613</TotalTime>
  <Words>978</Words>
  <Application>Microsoft Office PowerPoint</Application>
  <PresentationFormat>عرض على الشاشة (9:16)‏</PresentationFormat>
  <Paragraphs>59</Paragraphs>
  <Slides>11</Slides>
  <Notes>10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11</vt:i4>
      </vt:variant>
    </vt:vector>
  </HeadingPairs>
  <TitlesOfParts>
    <vt:vector size="15" baseType="lpstr">
      <vt:lpstr>Arial</vt:lpstr>
      <vt:lpstr>Calibri</vt:lpstr>
      <vt:lpstr>Times New Roman</vt:lpstr>
      <vt:lpstr>نسق Office</vt:lpstr>
      <vt:lpstr>   3- Visceral sensation and referred pain.  By Prof. Sherif W. Mansour Physiology dpt., Mutah school of Medicine. </vt:lpstr>
      <vt:lpstr>    </vt:lpstr>
      <vt:lpstr>    </vt:lpstr>
      <vt:lpstr>    </vt:lpstr>
      <vt:lpstr>    </vt:lpstr>
      <vt:lpstr>    </vt:lpstr>
      <vt:lpstr>    </vt:lpstr>
      <vt:lpstr>    </vt:lpstr>
      <vt:lpstr>    </vt:lpstr>
      <vt:lpstr>    </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The pulmonary circulation  By Prof. Sherif W. Mansour  Physiology dpt., Mutah school of Medicine .</dc:title>
  <dc:creator>Dr Sherif</dc:creator>
  <cp:lastModifiedBy>al-monther</cp:lastModifiedBy>
  <cp:revision>73</cp:revision>
  <dcterms:modified xsi:type="dcterms:W3CDTF">2021-01-03T09:35:35Z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0x0101005D260A3FABA4A04CA8C8F93AF1FDCBA7</vt:lpwstr>
  </property>
</Properties>
</file>