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63" r:id="rId4"/>
    <p:sldId id="259" r:id="rId5"/>
    <p:sldId id="264" r:id="rId6"/>
    <p:sldId id="288" r:id="rId7"/>
    <p:sldId id="289" r:id="rId8"/>
    <p:sldId id="290" r:id="rId9"/>
    <p:sldId id="261" r:id="rId10"/>
    <p:sldId id="262" r:id="rId11"/>
    <p:sldId id="291" r:id="rId12"/>
    <p:sldId id="265" r:id="rId13"/>
    <p:sldId id="266" r:id="rId14"/>
    <p:sldId id="299" r:id="rId15"/>
    <p:sldId id="267" r:id="rId16"/>
    <p:sldId id="268" r:id="rId17"/>
    <p:sldId id="269" r:id="rId18"/>
    <p:sldId id="270" r:id="rId19"/>
    <p:sldId id="271" r:id="rId20"/>
    <p:sldId id="300" r:id="rId21"/>
    <p:sldId id="292" r:id="rId22"/>
    <p:sldId id="272" r:id="rId23"/>
    <p:sldId id="273" r:id="rId24"/>
    <p:sldId id="275" r:id="rId25"/>
    <p:sldId id="274" r:id="rId26"/>
    <p:sldId id="276" r:id="rId27"/>
    <p:sldId id="295" r:id="rId28"/>
    <p:sldId id="277" r:id="rId29"/>
    <p:sldId id="296" r:id="rId30"/>
    <p:sldId id="278" r:id="rId31"/>
    <p:sldId id="279" r:id="rId32"/>
    <p:sldId id="280" r:id="rId33"/>
    <p:sldId id="281" r:id="rId34"/>
    <p:sldId id="282" r:id="rId35"/>
    <p:sldId id="283" r:id="rId36"/>
    <p:sldId id="285" r:id="rId37"/>
    <p:sldId id="284" r:id="rId38"/>
    <p:sldId id="301" r:id="rId39"/>
    <p:sldId id="302" r:id="rId40"/>
    <p:sldId id="293" r:id="rId41"/>
    <p:sldId id="286" r:id="rId42"/>
    <p:sldId id="303" r:id="rId43"/>
    <p:sldId id="287" r:id="rId44"/>
    <p:sldId id="29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theme" Target="theme/theme1.xml" /><Relationship Id="rId8" Type="http://schemas.openxmlformats.org/officeDocument/2006/relationships/slide" Target="slides/slide7.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917DD69-4819-433D-86DF-FB5E9C264C1E}"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F9910-D432-49DD-B879-BD852CE70B12}" type="slidenum">
              <a:rPr lang="en-US" smtClean="0"/>
              <a:t>‹#›</a:t>
            </a:fld>
            <a:endParaRPr lang="en-US"/>
          </a:p>
        </p:txBody>
      </p:sp>
    </p:spTree>
    <p:extLst>
      <p:ext uri="{BB962C8B-B14F-4D97-AF65-F5344CB8AC3E}">
        <p14:creationId xmlns:p14="http://schemas.microsoft.com/office/powerpoint/2010/main" val="85810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17DD69-4819-433D-86DF-FB5E9C264C1E}"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F9910-D432-49DD-B879-BD852CE70B12}" type="slidenum">
              <a:rPr lang="en-US" smtClean="0"/>
              <a:t>‹#›</a:t>
            </a:fld>
            <a:endParaRPr lang="en-US"/>
          </a:p>
        </p:txBody>
      </p:sp>
    </p:spTree>
    <p:extLst>
      <p:ext uri="{BB962C8B-B14F-4D97-AF65-F5344CB8AC3E}">
        <p14:creationId xmlns:p14="http://schemas.microsoft.com/office/powerpoint/2010/main" val="3456021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17DD69-4819-433D-86DF-FB5E9C264C1E}"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F9910-D432-49DD-B879-BD852CE70B12}" type="slidenum">
              <a:rPr lang="en-US" smtClean="0"/>
              <a:t>‹#›</a:t>
            </a:fld>
            <a:endParaRPr lang="en-US"/>
          </a:p>
        </p:txBody>
      </p:sp>
    </p:spTree>
    <p:extLst>
      <p:ext uri="{BB962C8B-B14F-4D97-AF65-F5344CB8AC3E}">
        <p14:creationId xmlns:p14="http://schemas.microsoft.com/office/powerpoint/2010/main" val="1260973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17DD69-4819-433D-86DF-FB5E9C264C1E}"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F9910-D432-49DD-B879-BD852CE70B12}" type="slidenum">
              <a:rPr lang="en-US" smtClean="0"/>
              <a:t>‹#›</a:t>
            </a:fld>
            <a:endParaRPr lang="en-US"/>
          </a:p>
        </p:txBody>
      </p:sp>
    </p:spTree>
    <p:extLst>
      <p:ext uri="{BB962C8B-B14F-4D97-AF65-F5344CB8AC3E}">
        <p14:creationId xmlns:p14="http://schemas.microsoft.com/office/powerpoint/2010/main" val="3698408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17DD69-4819-433D-86DF-FB5E9C264C1E}"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F9910-D432-49DD-B879-BD852CE70B12}" type="slidenum">
              <a:rPr lang="en-US" smtClean="0"/>
              <a:t>‹#›</a:t>
            </a:fld>
            <a:endParaRPr lang="en-US"/>
          </a:p>
        </p:txBody>
      </p:sp>
    </p:spTree>
    <p:extLst>
      <p:ext uri="{BB962C8B-B14F-4D97-AF65-F5344CB8AC3E}">
        <p14:creationId xmlns:p14="http://schemas.microsoft.com/office/powerpoint/2010/main" val="2670027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17DD69-4819-433D-86DF-FB5E9C264C1E}"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F9910-D432-49DD-B879-BD852CE70B12}" type="slidenum">
              <a:rPr lang="en-US" smtClean="0"/>
              <a:t>‹#›</a:t>
            </a:fld>
            <a:endParaRPr lang="en-US"/>
          </a:p>
        </p:txBody>
      </p:sp>
    </p:spTree>
    <p:extLst>
      <p:ext uri="{BB962C8B-B14F-4D97-AF65-F5344CB8AC3E}">
        <p14:creationId xmlns:p14="http://schemas.microsoft.com/office/powerpoint/2010/main" val="903767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17DD69-4819-433D-86DF-FB5E9C264C1E}" type="datetimeFigureOut">
              <a:rPr lang="en-US" smtClean="0"/>
              <a:t>3/5/2023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CF9910-D432-49DD-B879-BD852CE70B12}" type="slidenum">
              <a:rPr lang="en-US" smtClean="0"/>
              <a:t>‹#›</a:t>
            </a:fld>
            <a:endParaRPr lang="en-US"/>
          </a:p>
        </p:txBody>
      </p:sp>
    </p:spTree>
    <p:extLst>
      <p:ext uri="{BB962C8B-B14F-4D97-AF65-F5344CB8AC3E}">
        <p14:creationId xmlns:p14="http://schemas.microsoft.com/office/powerpoint/2010/main" val="979899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17DD69-4819-433D-86DF-FB5E9C264C1E}" type="datetimeFigureOut">
              <a:rPr lang="en-US" smtClean="0"/>
              <a:t>3/5/2023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CF9910-D432-49DD-B879-BD852CE70B12}" type="slidenum">
              <a:rPr lang="en-US" smtClean="0"/>
              <a:t>‹#›</a:t>
            </a:fld>
            <a:endParaRPr lang="en-US"/>
          </a:p>
        </p:txBody>
      </p:sp>
    </p:spTree>
    <p:extLst>
      <p:ext uri="{BB962C8B-B14F-4D97-AF65-F5344CB8AC3E}">
        <p14:creationId xmlns:p14="http://schemas.microsoft.com/office/powerpoint/2010/main" val="3795379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17DD69-4819-433D-86DF-FB5E9C264C1E}" type="datetimeFigureOut">
              <a:rPr lang="en-US" smtClean="0"/>
              <a:t>3/5/2023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CF9910-D432-49DD-B879-BD852CE70B12}" type="slidenum">
              <a:rPr lang="en-US" smtClean="0"/>
              <a:t>‹#›</a:t>
            </a:fld>
            <a:endParaRPr lang="en-US"/>
          </a:p>
        </p:txBody>
      </p:sp>
    </p:spTree>
    <p:extLst>
      <p:ext uri="{BB962C8B-B14F-4D97-AF65-F5344CB8AC3E}">
        <p14:creationId xmlns:p14="http://schemas.microsoft.com/office/powerpoint/2010/main" val="3776236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17DD69-4819-433D-86DF-FB5E9C264C1E}"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F9910-D432-49DD-B879-BD852CE70B12}" type="slidenum">
              <a:rPr lang="en-US" smtClean="0"/>
              <a:t>‹#›</a:t>
            </a:fld>
            <a:endParaRPr lang="en-US"/>
          </a:p>
        </p:txBody>
      </p:sp>
    </p:spTree>
    <p:extLst>
      <p:ext uri="{BB962C8B-B14F-4D97-AF65-F5344CB8AC3E}">
        <p14:creationId xmlns:p14="http://schemas.microsoft.com/office/powerpoint/2010/main" val="2730535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17DD69-4819-433D-86DF-FB5E9C264C1E}"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F9910-D432-49DD-B879-BD852CE70B12}" type="slidenum">
              <a:rPr lang="en-US" smtClean="0"/>
              <a:t>‹#›</a:t>
            </a:fld>
            <a:endParaRPr lang="en-US"/>
          </a:p>
        </p:txBody>
      </p:sp>
    </p:spTree>
    <p:extLst>
      <p:ext uri="{BB962C8B-B14F-4D97-AF65-F5344CB8AC3E}">
        <p14:creationId xmlns:p14="http://schemas.microsoft.com/office/powerpoint/2010/main" val="2550835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17DD69-4819-433D-86DF-FB5E9C264C1E}" type="datetimeFigureOut">
              <a:rPr lang="en-US" smtClean="0"/>
              <a:t>3/5/2023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F9910-D432-49DD-B879-BD852CE70B12}" type="slidenum">
              <a:rPr lang="en-US" smtClean="0"/>
              <a:t>‹#›</a:t>
            </a:fld>
            <a:endParaRPr lang="en-US"/>
          </a:p>
        </p:txBody>
      </p:sp>
    </p:spTree>
    <p:extLst>
      <p:ext uri="{BB962C8B-B14F-4D97-AF65-F5344CB8AC3E}">
        <p14:creationId xmlns:p14="http://schemas.microsoft.com/office/powerpoint/2010/main" val="3418633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png"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7.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7.xml" /></Relationships>
</file>

<file path=ppt/slides/_rels/slide39.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7.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7.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1044" y="985886"/>
            <a:ext cx="9144000" cy="2387600"/>
          </a:xfrm>
          <a:ln>
            <a:solidFill>
              <a:schemeClr val="tx1"/>
            </a:solidFill>
          </a:ln>
        </p:spPr>
        <p:txBody>
          <a:bodyPr/>
          <a:lstStyle/>
          <a:p>
            <a:r>
              <a:rPr lang="en-US" dirty="0"/>
              <a:t>DISORDERS OF SKELETAL MUSCLES</a:t>
            </a:r>
          </a:p>
        </p:txBody>
      </p:sp>
      <p:sp>
        <p:nvSpPr>
          <p:cNvPr id="3" name="Subtitle 2"/>
          <p:cNvSpPr>
            <a:spLocks noGrp="1"/>
          </p:cNvSpPr>
          <p:nvPr>
            <p:ph type="subTitle" idx="1"/>
          </p:nvPr>
        </p:nvSpPr>
        <p:spPr>
          <a:xfrm>
            <a:off x="2052850" y="3509962"/>
            <a:ext cx="6858000" cy="1758073"/>
          </a:xfrm>
        </p:spPr>
        <p:txBody>
          <a:bodyPr>
            <a:normAutofit fontScale="92500" lnSpcReduction="10000"/>
          </a:bodyPr>
          <a:lstStyle/>
          <a:p>
            <a:r>
              <a:rPr lang="en" sz="2800" b="1" dirty="0"/>
              <a:t>Dr. Omar Hamdan</a:t>
            </a:r>
          </a:p>
          <a:p>
            <a:r>
              <a:rPr lang="en-US" b="1" dirty="0"/>
              <a:t>Gastrointestinal and liver pathologist</a:t>
            </a:r>
            <a:br>
              <a:rPr lang="en" b="1" dirty="0"/>
            </a:br>
            <a:r>
              <a:rPr lang="en" sz="2800" dirty="0"/>
              <a:t>Mutah University</a:t>
            </a:r>
            <a:br>
              <a:rPr lang="en" sz="2800" dirty="0"/>
            </a:br>
            <a:r>
              <a:rPr lang="en-US" sz="2800" dirty="0"/>
              <a:t>S</a:t>
            </a:r>
            <a:r>
              <a:rPr lang="en" sz="2800" dirty="0"/>
              <a:t>chool of Medicine-</a:t>
            </a:r>
            <a:r>
              <a:rPr lang="en-US" sz="2800" dirty="0"/>
              <a:t>Pathology </a:t>
            </a:r>
            <a:r>
              <a:rPr lang="en" sz="2800" dirty="0"/>
              <a:t>Department</a:t>
            </a:r>
            <a:br>
              <a:rPr lang="en" sz="2800" dirty="0"/>
            </a:br>
            <a:r>
              <a:rPr lang="en-US" sz="2800" dirty="0"/>
              <a:t>U</a:t>
            </a:r>
            <a:r>
              <a:rPr lang="en" sz="2800" dirty="0"/>
              <a:t>ndergraduate Lectures 2023</a:t>
            </a:r>
            <a:endParaRPr lang="en-US" sz="2800" dirty="0"/>
          </a:p>
          <a:p>
            <a:endParaRPr lang="en" sz="2800" b="1" dirty="0"/>
          </a:p>
        </p:txBody>
      </p:sp>
      <p:pic>
        <p:nvPicPr>
          <p:cNvPr id="4" name="Picture 3"/>
          <p:cNvPicPr>
            <a:picLocks noChangeAspect="1"/>
          </p:cNvPicPr>
          <p:nvPr/>
        </p:nvPicPr>
        <p:blipFill rotWithShape="1">
          <a:blip r:embed="rId2"/>
          <a:srcRect l="53620" t="35615" r="19515" b="22573"/>
          <a:stretch/>
        </p:blipFill>
        <p:spPr>
          <a:xfrm>
            <a:off x="9234985" y="4388998"/>
            <a:ext cx="2081284" cy="2149523"/>
          </a:xfrm>
          <a:prstGeom prst="rect">
            <a:avLst/>
          </a:prstGeom>
        </p:spPr>
      </p:pic>
    </p:spTree>
    <p:extLst>
      <p:ext uri="{BB962C8B-B14F-4D97-AF65-F5344CB8AC3E}">
        <p14:creationId xmlns:p14="http://schemas.microsoft.com/office/powerpoint/2010/main" val="1983507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Myopathy versus neuropathy </a:t>
            </a:r>
          </a:p>
        </p:txBody>
      </p:sp>
      <p:sp>
        <p:nvSpPr>
          <p:cNvPr id="3" name="Content Placeholder 2"/>
          <p:cNvSpPr>
            <a:spLocks noGrp="1"/>
          </p:cNvSpPr>
          <p:nvPr>
            <p:ph idx="1"/>
          </p:nvPr>
        </p:nvSpPr>
        <p:spPr/>
        <p:txBody>
          <a:bodyPr>
            <a:normAutofit/>
          </a:bodyPr>
          <a:lstStyle/>
          <a:p>
            <a:r>
              <a:rPr lang="en-US" sz="2000" dirty="0"/>
              <a:t>Myopathic conditions are often associated with segmental necrosis and regeneration of individual muscle fibers. Some myopathies are also associated with other morphologic features, such as inflammatory infiltrates or intracellular inclusions. </a:t>
            </a:r>
          </a:p>
          <a:p>
            <a:endParaRPr lang="en-US" sz="2000" dirty="0"/>
          </a:p>
          <a:p>
            <a:r>
              <a:rPr lang="en-US" sz="2000" dirty="0"/>
              <a:t>Disruption of muscle by endomysial fibrosis and fatty replacement is reflective of disease chronicity that can occur both in myopathic as well as neuropathic conditions.</a:t>
            </a:r>
          </a:p>
          <a:p>
            <a:endParaRPr lang="en-US" sz="2000" dirty="0"/>
          </a:p>
          <a:p>
            <a:r>
              <a:rPr lang="en-US" sz="2000" dirty="0"/>
              <a:t>Both neuropathic and myopathic processes cause muscle fiber atrophy. </a:t>
            </a:r>
          </a:p>
        </p:txBody>
      </p:sp>
    </p:spTree>
    <p:extLst>
      <p:ext uri="{BB962C8B-B14F-4D97-AF65-F5344CB8AC3E}">
        <p14:creationId xmlns:p14="http://schemas.microsoft.com/office/powerpoint/2010/main" val="1333089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Myopathy Vs Neuropathy</a:t>
            </a:r>
          </a:p>
        </p:txBody>
      </p:sp>
      <p:pic>
        <p:nvPicPr>
          <p:cNvPr id="4" name="Content Placeholder 3"/>
          <p:cNvPicPr>
            <a:picLocks noGrp="1" noChangeAspect="1"/>
          </p:cNvPicPr>
          <p:nvPr>
            <p:ph idx="1"/>
          </p:nvPr>
        </p:nvPicPr>
        <p:blipFill rotWithShape="1">
          <a:blip r:embed="rId2"/>
          <a:srcRect l="32943" t="35297" r="34624" b="31603"/>
          <a:stretch/>
        </p:blipFill>
        <p:spPr>
          <a:xfrm>
            <a:off x="1688123" y="1631852"/>
            <a:ext cx="8651631" cy="4726745"/>
          </a:xfrm>
          <a:prstGeom prst="rect">
            <a:avLst/>
          </a:prstGeom>
        </p:spPr>
      </p:pic>
    </p:spTree>
    <p:extLst>
      <p:ext uri="{BB962C8B-B14F-4D97-AF65-F5344CB8AC3E}">
        <p14:creationId xmlns:p14="http://schemas.microsoft.com/office/powerpoint/2010/main" val="1206394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Inherited Disorders of Skeletal Muscle</a:t>
            </a:r>
          </a:p>
        </p:txBody>
      </p:sp>
      <p:sp>
        <p:nvSpPr>
          <p:cNvPr id="3" name="Content Placeholder 2"/>
          <p:cNvSpPr>
            <a:spLocks noGrp="1"/>
          </p:cNvSpPr>
          <p:nvPr>
            <p:ph idx="1"/>
          </p:nvPr>
        </p:nvSpPr>
        <p:spPr/>
        <p:txBody>
          <a:bodyPr/>
          <a:lstStyle/>
          <a:p>
            <a:r>
              <a:rPr lang="en-US" dirty="0"/>
              <a:t>In some of these disorders, skeletal muscle is the main site of disease, while in others multiple organs are involved.</a:t>
            </a:r>
          </a:p>
          <a:p>
            <a:endParaRPr lang="en-US" dirty="0"/>
          </a:p>
          <a:p>
            <a:r>
              <a:rPr lang="en-US" dirty="0"/>
              <a:t>There is not a simple one-to-one correspondence between genotypes and phenotypes. Instead mutations in several different genes can, for example, present as autosomal recessive limb-girdle muscular dystrophy; conversely different mutations in a single gene (such as dystrophin) can lead to very different clinical phenotypes, as illustrated by Duchenne and Becker types of muscular dystrophy.</a:t>
            </a:r>
          </a:p>
        </p:txBody>
      </p:sp>
    </p:spTree>
    <p:extLst>
      <p:ext uri="{BB962C8B-B14F-4D97-AF65-F5344CB8AC3E}">
        <p14:creationId xmlns:p14="http://schemas.microsoft.com/office/powerpoint/2010/main" val="2137585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Dystrophinopathies: Duchenne and Becker Muscular Dystrophy</a:t>
            </a:r>
          </a:p>
        </p:txBody>
      </p:sp>
      <p:sp>
        <p:nvSpPr>
          <p:cNvPr id="3" name="Content Placeholder 2"/>
          <p:cNvSpPr>
            <a:spLocks noGrp="1"/>
          </p:cNvSpPr>
          <p:nvPr>
            <p:ph idx="1"/>
          </p:nvPr>
        </p:nvSpPr>
        <p:spPr>
          <a:xfrm>
            <a:off x="729018" y="1690688"/>
            <a:ext cx="10515600" cy="4351338"/>
          </a:xfrm>
        </p:spPr>
        <p:txBody>
          <a:bodyPr>
            <a:normAutofit fontScale="92500"/>
          </a:bodyPr>
          <a:lstStyle/>
          <a:p>
            <a:r>
              <a:rPr lang="en-US" dirty="0"/>
              <a:t>The most common muscular dystrophies are</a:t>
            </a:r>
            <a:r>
              <a:rPr lang="en-US" dirty="0">
                <a:solidFill>
                  <a:srgbClr val="FF0000"/>
                </a:solidFill>
              </a:rPr>
              <a:t> X-linked </a:t>
            </a:r>
            <a:r>
              <a:rPr lang="en-US" dirty="0"/>
              <a:t>and are caused by mutations that disrupt the function of a large structural protein called dystrophin. Duchenne muscular dystrophy </a:t>
            </a:r>
            <a:r>
              <a:rPr lang="en-US" dirty="0">
                <a:solidFill>
                  <a:srgbClr val="FF0000"/>
                </a:solidFill>
              </a:rPr>
              <a:t>(DMD) </a:t>
            </a:r>
            <a:r>
              <a:rPr lang="en-US" dirty="0"/>
              <a:t>and Becker muscular dystrophy </a:t>
            </a:r>
            <a:r>
              <a:rPr lang="en-US" dirty="0">
                <a:solidFill>
                  <a:srgbClr val="FF0000"/>
                </a:solidFill>
              </a:rPr>
              <a:t>(BMD) </a:t>
            </a:r>
            <a:r>
              <a:rPr lang="en-US" dirty="0"/>
              <a:t>are the two most important diseases in this group. </a:t>
            </a:r>
          </a:p>
          <a:p>
            <a:r>
              <a:rPr lang="en-US" dirty="0"/>
              <a:t>DMD has an incidence of about 1 per 3500 live male births and follows an invariably fatal course. It becomes clinically evident in early childhood; most patients are wheelchair-bound by the time they are teenagers and are dead of their disease by early adulthood. </a:t>
            </a:r>
          </a:p>
          <a:p>
            <a:endParaRPr lang="en-US" dirty="0"/>
          </a:p>
          <a:p>
            <a:r>
              <a:rPr lang="en-US" dirty="0"/>
              <a:t>The Becker type of muscular dystrophy is less common and less severe.</a:t>
            </a:r>
          </a:p>
        </p:txBody>
      </p:sp>
    </p:spTree>
    <p:extLst>
      <p:ext uri="{BB962C8B-B14F-4D97-AF65-F5344CB8AC3E}">
        <p14:creationId xmlns:p14="http://schemas.microsoft.com/office/powerpoint/2010/main" val="3297343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7761" t="17298" r="23992" b="21379"/>
          <a:stretch/>
        </p:blipFill>
        <p:spPr>
          <a:xfrm>
            <a:off x="1801504" y="486696"/>
            <a:ext cx="8065828" cy="5763979"/>
          </a:xfrm>
          <a:prstGeom prst="rect">
            <a:avLst/>
          </a:prstGeom>
        </p:spPr>
      </p:pic>
    </p:spTree>
    <p:extLst>
      <p:ext uri="{BB962C8B-B14F-4D97-AF65-F5344CB8AC3E}">
        <p14:creationId xmlns:p14="http://schemas.microsoft.com/office/powerpoint/2010/main" val="899716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prstClr val="black"/>
                </a:solidFill>
              </a:rPr>
              <a:t>Dystrophinopathies: Duchenne and Becker Muscular Dystrophy</a:t>
            </a:r>
            <a:endParaRPr lang="en-US" dirty="0"/>
          </a:p>
        </p:txBody>
      </p:sp>
      <p:sp>
        <p:nvSpPr>
          <p:cNvPr id="3" name="Content Placeholder 2"/>
          <p:cNvSpPr>
            <a:spLocks noGrp="1"/>
          </p:cNvSpPr>
          <p:nvPr>
            <p:ph idx="1"/>
          </p:nvPr>
        </p:nvSpPr>
        <p:spPr/>
        <p:txBody>
          <a:bodyPr>
            <a:normAutofit lnSpcReduction="10000"/>
          </a:bodyPr>
          <a:lstStyle/>
          <a:p>
            <a:r>
              <a:rPr lang="en-US" dirty="0"/>
              <a:t>The histologic alterations in skeletal muscles affected by DMD and BMD are similar, except that the changes are </a:t>
            </a:r>
            <a:r>
              <a:rPr lang="en-US" dirty="0">
                <a:solidFill>
                  <a:srgbClr val="FF0000"/>
                </a:solidFill>
              </a:rPr>
              <a:t>milder</a:t>
            </a:r>
            <a:r>
              <a:rPr lang="en-US" dirty="0"/>
              <a:t> in BMD.</a:t>
            </a:r>
          </a:p>
          <a:p>
            <a:r>
              <a:rPr lang="en-US" dirty="0"/>
              <a:t> The </a:t>
            </a:r>
            <a:r>
              <a:rPr lang="en-US" u="sng" dirty="0"/>
              <a:t>hallmarks</a:t>
            </a:r>
            <a:r>
              <a:rPr lang="en-US" dirty="0"/>
              <a:t> of these as well as other muscular dystrophies are ongoing myofiber necrosis and regeneration. Progressive replacement of muscle tissue by fibrosis and fat.</a:t>
            </a:r>
          </a:p>
          <a:p>
            <a:r>
              <a:rPr lang="en-US" dirty="0"/>
              <a:t>Muscles typically show marked variation in myofiber size and abnormal internally placed nuclei as a result of ongoing repair. </a:t>
            </a:r>
          </a:p>
          <a:p>
            <a:endParaRPr lang="en-US" dirty="0"/>
          </a:p>
          <a:p>
            <a:r>
              <a:rPr lang="en-US" dirty="0"/>
              <a:t>Both DMD and BMD also affect </a:t>
            </a:r>
            <a:r>
              <a:rPr lang="en-US" dirty="0">
                <a:solidFill>
                  <a:srgbClr val="FF0000"/>
                </a:solidFill>
              </a:rPr>
              <a:t>cardiac muscles</a:t>
            </a:r>
            <a:r>
              <a:rPr lang="en-US" dirty="0"/>
              <a:t>, which show variable degrees of myocyte hypertrophy and interstitial fibrosis.</a:t>
            </a:r>
          </a:p>
        </p:txBody>
      </p:sp>
    </p:spTree>
    <p:extLst>
      <p:ext uri="{BB962C8B-B14F-4D97-AF65-F5344CB8AC3E}">
        <p14:creationId xmlns:p14="http://schemas.microsoft.com/office/powerpoint/2010/main" val="247584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8321" t="18890" r="8881" b="29941"/>
          <a:stretch/>
        </p:blipFill>
        <p:spPr>
          <a:xfrm>
            <a:off x="464024" y="368489"/>
            <a:ext cx="10658902" cy="6155141"/>
          </a:xfrm>
          <a:prstGeom prst="rect">
            <a:avLst/>
          </a:prstGeom>
        </p:spPr>
      </p:pic>
    </p:spTree>
    <p:extLst>
      <p:ext uri="{BB962C8B-B14F-4D97-AF65-F5344CB8AC3E}">
        <p14:creationId xmlns:p14="http://schemas.microsoft.com/office/powerpoint/2010/main" val="87105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Pathogenesis</a:t>
            </a:r>
          </a:p>
        </p:txBody>
      </p:sp>
      <p:sp>
        <p:nvSpPr>
          <p:cNvPr id="3" name="Content Placeholder 2"/>
          <p:cNvSpPr>
            <a:spLocks noGrp="1"/>
          </p:cNvSpPr>
          <p:nvPr>
            <p:ph idx="1"/>
          </p:nvPr>
        </p:nvSpPr>
        <p:spPr/>
        <p:txBody>
          <a:bodyPr>
            <a:normAutofit/>
          </a:bodyPr>
          <a:lstStyle/>
          <a:p>
            <a:r>
              <a:rPr lang="en-US" sz="2000" dirty="0"/>
              <a:t>Both DMD and BMD are caused by mutations disrupting the function of the dystrophin gene located on the short arm of the X chromosome</a:t>
            </a:r>
            <a:r>
              <a:rPr lang="en-US" sz="2000" b="1" dirty="0"/>
              <a:t> (Xp21</a:t>
            </a:r>
            <a:r>
              <a:rPr lang="en-US" sz="2000" dirty="0"/>
              <a:t>). Dystrophin is a very large protein (427 </a:t>
            </a:r>
            <a:r>
              <a:rPr lang="en-US" sz="2000" dirty="0" err="1"/>
              <a:t>kD</a:t>
            </a:r>
            <a:r>
              <a:rPr lang="en-US" sz="2000" dirty="0"/>
              <a:t> in molecular weight) found in skeletal and cardiac muscle, brain, and peripheral nerves; it is part of the dystrophin-glycoprotein complex. </a:t>
            </a:r>
          </a:p>
          <a:p>
            <a:r>
              <a:rPr lang="en-US" sz="2000" dirty="0"/>
              <a:t>This complex stabilizes the muscle cell during contraction and may be involved in cell signaling through interactions with other proteins. </a:t>
            </a:r>
            <a:r>
              <a:rPr lang="en-US" sz="2000" i="1" dirty="0"/>
              <a:t>Dystrophin-glycoprotein complex defects </a:t>
            </a:r>
            <a:r>
              <a:rPr lang="en-US" sz="2000" dirty="0"/>
              <a:t>are thought to make muscle cells vulnerable to transient membrane tears during contraction that lead to calcium influx, and they may also disrupt intracellular signaling. </a:t>
            </a:r>
          </a:p>
          <a:p>
            <a:r>
              <a:rPr lang="en-US" sz="2000" dirty="0"/>
              <a:t>The result is </a:t>
            </a:r>
            <a:r>
              <a:rPr lang="en-US" sz="2000" b="1" dirty="0"/>
              <a:t>myofiber degeneration </a:t>
            </a:r>
            <a:r>
              <a:rPr lang="en-US" sz="2000" dirty="0"/>
              <a:t>that with time outpaces the capacity for repair. The dystrophin-glycoprotein complex also is important </a:t>
            </a:r>
            <a:r>
              <a:rPr lang="en-US" sz="2000" b="1" dirty="0"/>
              <a:t>for cardiac muscle function</a:t>
            </a:r>
            <a:r>
              <a:rPr lang="en-US" sz="2000" dirty="0"/>
              <a:t>; this explains why cardiomyopathy eventually develops in many patients.</a:t>
            </a:r>
          </a:p>
        </p:txBody>
      </p:sp>
    </p:spTree>
    <p:extLst>
      <p:ext uri="{BB962C8B-B14F-4D97-AF65-F5344CB8AC3E}">
        <p14:creationId xmlns:p14="http://schemas.microsoft.com/office/powerpoint/2010/main" val="4024797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Dystrophin gene</a:t>
            </a:r>
          </a:p>
        </p:txBody>
      </p:sp>
      <p:sp>
        <p:nvSpPr>
          <p:cNvPr id="3" name="Content Placeholder 2"/>
          <p:cNvSpPr>
            <a:spLocks noGrp="1"/>
          </p:cNvSpPr>
          <p:nvPr>
            <p:ph idx="1"/>
          </p:nvPr>
        </p:nvSpPr>
        <p:spPr/>
        <p:txBody>
          <a:bodyPr>
            <a:normAutofit/>
          </a:bodyPr>
          <a:lstStyle/>
          <a:p>
            <a:r>
              <a:rPr lang="en-US" sz="2000" dirty="0"/>
              <a:t>The dystrophin gene spans roughly 2.4 megabases (about 1% of the X chromosome), making it one of the largest human genes. Its large size may make it more prone to sporadic </a:t>
            </a:r>
            <a:r>
              <a:rPr lang="en-US" sz="2000" b="1" dirty="0"/>
              <a:t>mutations</a:t>
            </a:r>
            <a:endParaRPr lang="en-US" sz="2000" dirty="0">
              <a:solidFill>
                <a:srgbClr val="FF0000"/>
              </a:solidFill>
            </a:endParaRPr>
          </a:p>
          <a:p>
            <a:r>
              <a:rPr lang="en-US" sz="2000" dirty="0">
                <a:solidFill>
                  <a:srgbClr val="FF0000"/>
                </a:solidFill>
              </a:rPr>
              <a:t>The most common mutations </a:t>
            </a:r>
            <a:r>
              <a:rPr lang="en-US" sz="2000" dirty="0"/>
              <a:t>are deletions. Patients with DMD usually show complete absence of dystrophin on a muscle biopsy. Patients with BMD often have point mutations and make residual but defective forms. </a:t>
            </a:r>
          </a:p>
          <a:p>
            <a:r>
              <a:rPr lang="en-US" sz="2000" dirty="0"/>
              <a:t>The severity of disease correlates with genotype and extent of dystrophin deficiency.</a:t>
            </a:r>
          </a:p>
        </p:txBody>
      </p:sp>
    </p:spTree>
    <p:extLst>
      <p:ext uri="{BB962C8B-B14F-4D97-AF65-F5344CB8AC3E}">
        <p14:creationId xmlns:p14="http://schemas.microsoft.com/office/powerpoint/2010/main" val="1583442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 DMD</a:t>
            </a:r>
          </a:p>
        </p:txBody>
      </p:sp>
      <p:sp>
        <p:nvSpPr>
          <p:cNvPr id="3" name="Content Placeholder 2"/>
          <p:cNvSpPr>
            <a:spLocks noGrp="1"/>
          </p:cNvSpPr>
          <p:nvPr>
            <p:ph idx="1"/>
          </p:nvPr>
        </p:nvSpPr>
        <p:spPr/>
        <p:txBody>
          <a:bodyPr>
            <a:normAutofit/>
          </a:bodyPr>
          <a:lstStyle/>
          <a:p>
            <a:r>
              <a:rPr lang="en-US" sz="2000" dirty="0"/>
              <a:t>Often the first symptoms of DMD are clumsiness and an inability to keep up with peers because of muscle weakness. </a:t>
            </a:r>
          </a:p>
          <a:p>
            <a:endParaRPr lang="en-US" sz="2000" dirty="0"/>
          </a:p>
          <a:p>
            <a:r>
              <a:rPr lang="en-US" sz="2000" dirty="0"/>
              <a:t>The weakness typically begins in the pelvic girdle and next involves the shoulder girdle.</a:t>
            </a:r>
          </a:p>
          <a:p>
            <a:endParaRPr lang="en-US" sz="2000" dirty="0"/>
          </a:p>
          <a:p>
            <a:r>
              <a:rPr lang="en-US" sz="2000" dirty="0"/>
              <a:t>Enlargement of the calves, termed pseudo hypertrophy, is an early physical finding. </a:t>
            </a:r>
          </a:p>
          <a:p>
            <a:endParaRPr lang="en-US" sz="2000" dirty="0"/>
          </a:p>
          <a:p>
            <a:r>
              <a:rPr lang="en-US" sz="2000" dirty="0"/>
              <a:t>The increased muscle bulk initially stems from myofiber hypertrophy, but as </a:t>
            </a:r>
            <a:r>
              <a:rPr lang="en-US" sz="2000" dirty="0" err="1"/>
              <a:t>myofibers</a:t>
            </a:r>
            <a:r>
              <a:rPr lang="en-US" sz="2000" dirty="0"/>
              <a:t> progressively degenerate, an increasing part of the muscle is replaced by adipose tissue and endomysial fibrosis. </a:t>
            </a:r>
          </a:p>
        </p:txBody>
      </p:sp>
    </p:spTree>
    <p:extLst>
      <p:ext uri="{BB962C8B-B14F-4D97-AF65-F5344CB8AC3E}">
        <p14:creationId xmlns:p14="http://schemas.microsoft.com/office/powerpoint/2010/main" val="4250473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t>
            </a:r>
          </a:p>
        </p:txBody>
      </p:sp>
      <p:sp>
        <p:nvSpPr>
          <p:cNvPr id="3" name="Content Placeholder 2"/>
          <p:cNvSpPr>
            <a:spLocks noGrp="1"/>
          </p:cNvSpPr>
          <p:nvPr>
            <p:ph idx="1"/>
          </p:nvPr>
        </p:nvSpPr>
        <p:spPr/>
        <p:txBody>
          <a:bodyPr/>
          <a:lstStyle/>
          <a:p>
            <a:r>
              <a:rPr lang="en-US" dirty="0"/>
              <a:t>The principal component of the motor system is the </a:t>
            </a:r>
            <a:r>
              <a:rPr lang="en-US" dirty="0">
                <a:solidFill>
                  <a:srgbClr val="FF0000"/>
                </a:solidFill>
              </a:rPr>
              <a:t>motor unit</a:t>
            </a:r>
            <a:r>
              <a:rPr lang="en-US" dirty="0"/>
              <a:t>, which is composed of one </a:t>
            </a:r>
            <a:r>
              <a:rPr lang="en-US" dirty="0">
                <a:solidFill>
                  <a:srgbClr val="FF0000"/>
                </a:solidFill>
              </a:rPr>
              <a:t>lower motor neuron </a:t>
            </a:r>
            <a:r>
              <a:rPr lang="en-US" dirty="0"/>
              <a:t>together with the associated </a:t>
            </a:r>
            <a:r>
              <a:rPr lang="en-US" dirty="0">
                <a:solidFill>
                  <a:srgbClr val="FF0000"/>
                </a:solidFill>
              </a:rPr>
              <a:t>axon</a:t>
            </a:r>
            <a:r>
              <a:rPr lang="en-US" dirty="0"/>
              <a:t>, its neuromuscular junctions, and the </a:t>
            </a:r>
            <a:r>
              <a:rPr lang="en-US" dirty="0">
                <a:solidFill>
                  <a:srgbClr val="FF0000"/>
                </a:solidFill>
              </a:rPr>
              <a:t>skeletal muscle fibers</a:t>
            </a:r>
            <a:r>
              <a:rPr lang="en-US" dirty="0"/>
              <a:t> it innervates.</a:t>
            </a:r>
          </a:p>
          <a:p>
            <a:endParaRPr lang="en-US" dirty="0"/>
          </a:p>
          <a:p>
            <a:r>
              <a:rPr lang="en-US" dirty="0"/>
              <a:t>Skeletal muscle consists of different fiber types broadly classified as </a:t>
            </a:r>
            <a:r>
              <a:rPr lang="en-US" dirty="0">
                <a:solidFill>
                  <a:srgbClr val="FF0000"/>
                </a:solidFill>
              </a:rPr>
              <a:t>slow twitch type I </a:t>
            </a:r>
            <a:r>
              <a:rPr lang="en-US" dirty="0"/>
              <a:t>and </a:t>
            </a:r>
            <a:r>
              <a:rPr lang="en-US" dirty="0">
                <a:solidFill>
                  <a:srgbClr val="FF0000"/>
                </a:solidFill>
              </a:rPr>
              <a:t>fast twitch type II fibers </a:t>
            </a:r>
          </a:p>
        </p:txBody>
      </p:sp>
    </p:spTree>
    <p:extLst>
      <p:ext uri="{BB962C8B-B14F-4D97-AF65-F5344CB8AC3E}">
        <p14:creationId xmlns:p14="http://schemas.microsoft.com/office/powerpoint/2010/main" val="4061534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3918" t="9333" r="34291" b="6048"/>
          <a:stretch/>
        </p:blipFill>
        <p:spPr>
          <a:xfrm>
            <a:off x="518616" y="0"/>
            <a:ext cx="6141494" cy="6646460"/>
          </a:xfrm>
          <a:prstGeom prst="rect">
            <a:avLst/>
          </a:prstGeom>
        </p:spPr>
      </p:pic>
      <p:pic>
        <p:nvPicPr>
          <p:cNvPr id="5" name="Picture 4"/>
          <p:cNvPicPr>
            <a:picLocks noChangeAspect="1"/>
          </p:cNvPicPr>
          <p:nvPr/>
        </p:nvPicPr>
        <p:blipFill rotWithShape="1">
          <a:blip r:embed="rId3"/>
          <a:srcRect l="30224" t="30240" r="23881" b="22175"/>
          <a:stretch/>
        </p:blipFill>
        <p:spPr>
          <a:xfrm>
            <a:off x="6951258" y="1392071"/>
            <a:ext cx="5240742" cy="4954137"/>
          </a:xfrm>
          <a:prstGeom prst="rect">
            <a:avLst/>
          </a:prstGeom>
        </p:spPr>
      </p:pic>
    </p:spTree>
    <p:extLst>
      <p:ext uri="{BB962C8B-B14F-4D97-AF65-F5344CB8AC3E}">
        <p14:creationId xmlns:p14="http://schemas.microsoft.com/office/powerpoint/2010/main" val="2447881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3955" t="32628" r="10895" b="9632"/>
          <a:stretch/>
        </p:blipFill>
        <p:spPr>
          <a:xfrm>
            <a:off x="1378424" y="477672"/>
            <a:ext cx="9239534" cy="6155139"/>
          </a:xfrm>
          <a:prstGeom prst="rect">
            <a:avLst/>
          </a:prstGeom>
        </p:spPr>
      </p:pic>
    </p:spTree>
    <p:extLst>
      <p:ext uri="{BB962C8B-B14F-4D97-AF65-F5344CB8AC3E}">
        <p14:creationId xmlns:p14="http://schemas.microsoft.com/office/powerpoint/2010/main" val="1169438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 DMD</a:t>
            </a:r>
          </a:p>
        </p:txBody>
      </p:sp>
      <p:sp>
        <p:nvSpPr>
          <p:cNvPr id="3" name="Content Placeholder 2"/>
          <p:cNvSpPr>
            <a:spLocks noGrp="1"/>
          </p:cNvSpPr>
          <p:nvPr>
            <p:ph idx="1"/>
          </p:nvPr>
        </p:nvSpPr>
        <p:spPr/>
        <p:txBody>
          <a:bodyPr/>
          <a:lstStyle/>
          <a:p>
            <a:r>
              <a:rPr lang="en-US" sz="2000" dirty="0"/>
              <a:t>Cardiac muscle damage and fibrosis may lead to heart failure and arrhythmias, which may prove fatal. </a:t>
            </a:r>
          </a:p>
          <a:p>
            <a:r>
              <a:rPr lang="en-US" sz="2000" dirty="0"/>
              <a:t> Cognitive impairment also may occur and may be severe enough to be classified as mental retardation.</a:t>
            </a:r>
          </a:p>
          <a:p>
            <a:endParaRPr lang="en-US" sz="2000" dirty="0"/>
          </a:p>
          <a:p>
            <a:r>
              <a:rPr lang="en-US" sz="2000" dirty="0"/>
              <a:t>High serum </a:t>
            </a:r>
            <a:r>
              <a:rPr lang="en-US" sz="2000" dirty="0" err="1"/>
              <a:t>creatine</a:t>
            </a:r>
            <a:r>
              <a:rPr lang="en-US" sz="2000" dirty="0"/>
              <a:t> kinase levels are present at birth and persist through the first decade of life but fall as muscle mass is lost as the disease progresses. </a:t>
            </a:r>
          </a:p>
          <a:p>
            <a:endParaRPr lang="en-US" sz="2000" dirty="0"/>
          </a:p>
          <a:p>
            <a:r>
              <a:rPr lang="en-US" sz="2000" dirty="0"/>
              <a:t>Death results from respiratory insufficiency, pneumonia, and cardiac decompensation</a:t>
            </a:r>
            <a:r>
              <a:rPr lang="en-US" dirty="0"/>
              <a:t>.</a:t>
            </a:r>
          </a:p>
        </p:txBody>
      </p:sp>
    </p:spTree>
    <p:extLst>
      <p:ext uri="{BB962C8B-B14F-4D97-AF65-F5344CB8AC3E}">
        <p14:creationId xmlns:p14="http://schemas.microsoft.com/office/powerpoint/2010/main" val="3163580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 BMD</a:t>
            </a:r>
          </a:p>
        </p:txBody>
      </p:sp>
      <p:sp>
        <p:nvSpPr>
          <p:cNvPr id="3" name="Content Placeholder 2"/>
          <p:cNvSpPr>
            <a:spLocks noGrp="1"/>
          </p:cNvSpPr>
          <p:nvPr>
            <p:ph idx="1"/>
          </p:nvPr>
        </p:nvSpPr>
        <p:spPr/>
        <p:txBody>
          <a:bodyPr/>
          <a:lstStyle/>
          <a:p>
            <a:r>
              <a:rPr lang="en-US" dirty="0"/>
              <a:t>BMD becomes symptomatic later in childhood or adolescence and progresses at a slower and more variable rate. </a:t>
            </a:r>
          </a:p>
          <a:p>
            <a:r>
              <a:rPr lang="en-US" dirty="0"/>
              <a:t>Many patients live well into adulthood and have a nearly normal life span. </a:t>
            </a:r>
          </a:p>
          <a:p>
            <a:r>
              <a:rPr lang="en-US" dirty="0"/>
              <a:t>Cardiac involvement may be the dominant clinical feature and may result in death, even in the absence of significant skeletal muscle weakness.</a:t>
            </a:r>
          </a:p>
        </p:txBody>
      </p:sp>
    </p:spTree>
    <p:extLst>
      <p:ext uri="{BB962C8B-B14F-4D97-AF65-F5344CB8AC3E}">
        <p14:creationId xmlns:p14="http://schemas.microsoft.com/office/powerpoint/2010/main" val="4057552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a:t>
            </a:r>
          </a:p>
        </p:txBody>
      </p:sp>
      <p:sp>
        <p:nvSpPr>
          <p:cNvPr id="3" name="Content Placeholder 2"/>
          <p:cNvSpPr>
            <a:spLocks noGrp="1"/>
          </p:cNvSpPr>
          <p:nvPr>
            <p:ph idx="1"/>
          </p:nvPr>
        </p:nvSpPr>
        <p:spPr/>
        <p:txBody>
          <a:bodyPr>
            <a:normAutofit/>
          </a:bodyPr>
          <a:lstStyle/>
          <a:p>
            <a:r>
              <a:rPr lang="en-US" sz="2000" dirty="0"/>
              <a:t>Treatment is </a:t>
            </a:r>
            <a:r>
              <a:rPr lang="en-US" sz="2000" u="sng" dirty="0"/>
              <a:t>challenging. </a:t>
            </a:r>
          </a:p>
          <a:p>
            <a:r>
              <a:rPr lang="en-US" sz="2000" dirty="0"/>
              <a:t>Current treatment consists primarily of </a:t>
            </a:r>
            <a:r>
              <a:rPr lang="en-US" sz="2000" u="sng" dirty="0"/>
              <a:t>supportive</a:t>
            </a:r>
            <a:r>
              <a:rPr lang="en-US" sz="2000" dirty="0"/>
              <a:t> care. </a:t>
            </a:r>
          </a:p>
          <a:p>
            <a:endParaRPr lang="en-US" sz="2000" dirty="0"/>
          </a:p>
          <a:p>
            <a:r>
              <a:rPr lang="en-US" sz="2000" dirty="0"/>
              <a:t>Definitive therapy requires restoration of dystrophin levels in skeletal and cardiac muscle fibers. </a:t>
            </a:r>
          </a:p>
          <a:p>
            <a:endParaRPr lang="en-US" sz="2000" dirty="0"/>
          </a:p>
          <a:p>
            <a:r>
              <a:rPr lang="en-US" sz="2000" dirty="0"/>
              <a:t>Genetic approaches to accomplish this are being tested in clinical trials. </a:t>
            </a:r>
          </a:p>
        </p:txBody>
      </p:sp>
    </p:spTree>
    <p:extLst>
      <p:ext uri="{BB962C8B-B14F-4D97-AF65-F5344CB8AC3E}">
        <p14:creationId xmlns:p14="http://schemas.microsoft.com/office/powerpoint/2010/main" val="3406921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Other X-Linked and Autosomal Muscular Dystrophies</a:t>
            </a:r>
          </a:p>
        </p:txBody>
      </p:sp>
      <p:sp>
        <p:nvSpPr>
          <p:cNvPr id="3" name="Content Placeholder 2"/>
          <p:cNvSpPr>
            <a:spLocks noGrp="1"/>
          </p:cNvSpPr>
          <p:nvPr>
            <p:ph idx="1"/>
          </p:nvPr>
        </p:nvSpPr>
        <p:spPr/>
        <p:txBody>
          <a:bodyPr/>
          <a:lstStyle/>
          <a:p>
            <a:r>
              <a:rPr lang="en-US" dirty="0"/>
              <a:t>Share features with DMD and BMD but have distinct clinical, genetic, and pathologic features.</a:t>
            </a:r>
          </a:p>
          <a:p>
            <a:endParaRPr lang="en-US" b="1" dirty="0"/>
          </a:p>
          <a:p>
            <a:r>
              <a:rPr lang="en-US" b="1" dirty="0"/>
              <a:t>Myotonic dystrophy: </a:t>
            </a:r>
            <a:r>
              <a:rPr lang="en-US" dirty="0" err="1"/>
              <a:t>Myotonia</a:t>
            </a:r>
            <a:r>
              <a:rPr lang="en-US" dirty="0"/>
              <a:t>, the sustained involuntary contraction of a group of muscles, is the cardinal neuromuscular symptom in myotonic dystrophy. Patients often complain of stiffness and difficulty in relaxing their grip, for example, after a handshake.</a:t>
            </a:r>
          </a:p>
        </p:txBody>
      </p:sp>
    </p:spTree>
    <p:extLst>
      <p:ext uri="{BB962C8B-B14F-4D97-AF65-F5344CB8AC3E}">
        <p14:creationId xmlns:p14="http://schemas.microsoft.com/office/powerpoint/2010/main" val="619050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Myotonic dystrophy</a:t>
            </a:r>
          </a:p>
        </p:txBody>
      </p:sp>
      <p:sp>
        <p:nvSpPr>
          <p:cNvPr id="3" name="Content Placeholder 2"/>
          <p:cNvSpPr>
            <a:spLocks noGrp="1"/>
          </p:cNvSpPr>
          <p:nvPr>
            <p:ph idx="1"/>
          </p:nvPr>
        </p:nvSpPr>
        <p:spPr/>
        <p:txBody>
          <a:bodyPr>
            <a:normAutofit/>
          </a:bodyPr>
          <a:lstStyle/>
          <a:p>
            <a:r>
              <a:rPr lang="en-US" sz="2000" dirty="0"/>
              <a:t>a nucleotide repeat expansion disease, inherited as an autosomal dominant trait. More than 95% of patients with myotonic dystrophy have mutations in the gene that encodes the </a:t>
            </a:r>
            <a:r>
              <a:rPr lang="en-US" sz="2000" dirty="0" err="1"/>
              <a:t>dystrophia</a:t>
            </a:r>
            <a:r>
              <a:rPr lang="en-US" sz="2000" dirty="0"/>
              <a:t> </a:t>
            </a:r>
            <a:r>
              <a:rPr lang="en-US" sz="2000" dirty="0" err="1"/>
              <a:t>myotonica</a:t>
            </a:r>
            <a:r>
              <a:rPr lang="en-US" sz="2000" dirty="0"/>
              <a:t> protein kinase (DMPK). In normal subjects, this gene contains 5 to 37 CTG repeats, whereas affected patients usually carry 45 to several thousand.</a:t>
            </a:r>
          </a:p>
          <a:p>
            <a:r>
              <a:rPr lang="en-US" sz="2000" dirty="0"/>
              <a:t>Characterized by worsening of the disease manifestations with each passing generation because of further trinucleotide repeat expansion. </a:t>
            </a:r>
          </a:p>
          <a:p>
            <a:endParaRPr lang="en-US" sz="2000" dirty="0"/>
          </a:p>
          <a:p>
            <a:r>
              <a:rPr lang="en-US" sz="2000" dirty="0"/>
              <a:t>The CTG repeat is located in the 3′ untranslated region of the DMPK mRNA. </a:t>
            </a:r>
          </a:p>
        </p:txBody>
      </p:sp>
    </p:spTree>
    <p:extLst>
      <p:ext uri="{BB962C8B-B14F-4D97-AF65-F5344CB8AC3E}">
        <p14:creationId xmlns:p14="http://schemas.microsoft.com/office/powerpoint/2010/main" val="952825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004955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a:t>
            </a:r>
          </a:p>
        </p:txBody>
      </p:sp>
      <p:sp>
        <p:nvSpPr>
          <p:cNvPr id="3" name="Content Placeholder 2"/>
          <p:cNvSpPr>
            <a:spLocks noGrp="1"/>
          </p:cNvSpPr>
          <p:nvPr>
            <p:ph idx="1"/>
          </p:nvPr>
        </p:nvSpPr>
        <p:spPr/>
        <p:txBody>
          <a:bodyPr>
            <a:normAutofit/>
          </a:bodyPr>
          <a:lstStyle/>
          <a:p>
            <a:r>
              <a:rPr lang="en-US" sz="2000" dirty="0"/>
              <a:t>Myotonic dystrophy often manifests in late childhood with gait abnormalities due to weakness of foot </a:t>
            </a:r>
            <a:r>
              <a:rPr lang="en-US" sz="2000" dirty="0" err="1"/>
              <a:t>dorsiflexors</a:t>
            </a:r>
            <a:r>
              <a:rPr lang="en-US" sz="2000" dirty="0"/>
              <a:t>, with subsequent progression to weakness of the intrinsic muscles of the hands and wrist extensors, atrophy of the facial muscles, and ptosis. </a:t>
            </a:r>
          </a:p>
          <a:p>
            <a:endParaRPr lang="en-US" sz="2000" dirty="0"/>
          </a:p>
          <a:p>
            <a:r>
              <a:rPr lang="en-US" sz="2000" dirty="0"/>
              <a:t>Involvement of other organ systems results in potentially fatal cardiac arrhythmias, cataracts, early frontal balding, </a:t>
            </a:r>
            <a:r>
              <a:rPr lang="en-US" sz="2000" dirty="0" err="1"/>
              <a:t>endocrinopathies</a:t>
            </a:r>
            <a:r>
              <a:rPr lang="en-US" sz="2000" dirty="0"/>
              <a:t>, and testicular atrophy.</a:t>
            </a:r>
          </a:p>
        </p:txBody>
      </p:sp>
    </p:spTree>
    <p:extLst>
      <p:ext uri="{BB962C8B-B14F-4D97-AF65-F5344CB8AC3E}">
        <p14:creationId xmlns:p14="http://schemas.microsoft.com/office/powerpoint/2010/main" val="1014681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783214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60112" t="25262" r="8993" b="24167"/>
          <a:stretch/>
        </p:blipFill>
        <p:spPr>
          <a:xfrm>
            <a:off x="709684" y="95534"/>
            <a:ext cx="10836322" cy="6605517"/>
          </a:xfrm>
          <a:prstGeom prst="rect">
            <a:avLst/>
          </a:prstGeom>
        </p:spPr>
      </p:pic>
    </p:spTree>
    <p:extLst>
      <p:ext uri="{BB962C8B-B14F-4D97-AF65-F5344CB8AC3E}">
        <p14:creationId xmlns:p14="http://schemas.microsoft.com/office/powerpoint/2010/main" val="1327098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Limb-girdle muscular dystrophies</a:t>
            </a:r>
            <a:endParaRPr lang="en-US" dirty="0"/>
          </a:p>
        </p:txBody>
      </p:sp>
      <p:sp>
        <p:nvSpPr>
          <p:cNvPr id="3" name="Content Placeholder 2"/>
          <p:cNvSpPr>
            <a:spLocks noGrp="1"/>
          </p:cNvSpPr>
          <p:nvPr>
            <p:ph idx="1"/>
          </p:nvPr>
        </p:nvSpPr>
        <p:spPr/>
        <p:txBody>
          <a:bodyPr>
            <a:normAutofit/>
          </a:bodyPr>
          <a:lstStyle/>
          <a:p>
            <a:r>
              <a:rPr lang="en-US" sz="2000" dirty="0"/>
              <a:t>These preferentially affect the proximal musculature of the trunk and limbs.</a:t>
            </a:r>
          </a:p>
          <a:p>
            <a:pPr marL="0" indent="0">
              <a:buNone/>
            </a:pPr>
            <a:endParaRPr lang="en-US" sz="2000" dirty="0"/>
          </a:p>
          <a:p>
            <a:r>
              <a:rPr lang="en-US" sz="2000" dirty="0"/>
              <a:t>Their genetic basis is heterogeneous. </a:t>
            </a:r>
          </a:p>
          <a:p>
            <a:pPr marL="0" indent="0">
              <a:buNone/>
            </a:pPr>
            <a:endParaRPr lang="en-US" sz="2000" dirty="0"/>
          </a:p>
          <a:p>
            <a:r>
              <a:rPr lang="en-US" sz="2000" dirty="0"/>
              <a:t>The growing list includes at least 7 dominant subtypes and 15 autosomal recessive subtypes. </a:t>
            </a:r>
          </a:p>
          <a:p>
            <a:endParaRPr lang="en-US" sz="2000" dirty="0"/>
          </a:p>
          <a:p>
            <a:r>
              <a:rPr lang="en-US" sz="2000" dirty="0"/>
              <a:t>Some of the responsible mutations affect components of the dystrophin-glycoprotein complex other than dystrophin. Others affect proteins involved in vesicle transport and repair of cell membrane after injury (caveolin-3 and </a:t>
            </a:r>
            <a:r>
              <a:rPr lang="en-US" sz="2000" dirty="0" err="1"/>
              <a:t>dysferlin</a:t>
            </a:r>
            <a:r>
              <a:rPr lang="en-US" sz="2000" dirty="0"/>
              <a:t>), cytoskeletal proteins, or posttranslational modification of </a:t>
            </a:r>
            <a:r>
              <a:rPr lang="en-US" sz="2000" dirty="0" err="1"/>
              <a:t>dystroglycan</a:t>
            </a:r>
            <a:r>
              <a:rPr lang="en-US" sz="2000" dirty="0"/>
              <a:t>, a component of the dystrophin-glycoprotein complex.</a:t>
            </a:r>
          </a:p>
        </p:txBody>
      </p:sp>
    </p:spTree>
    <p:extLst>
      <p:ext uri="{BB962C8B-B14F-4D97-AF65-F5344CB8AC3E}">
        <p14:creationId xmlns:p14="http://schemas.microsoft.com/office/powerpoint/2010/main" val="842753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Emery-</a:t>
            </a:r>
            <a:r>
              <a:rPr lang="en-US" b="1" dirty="0" err="1"/>
              <a:t>Dreifuss</a:t>
            </a:r>
            <a:r>
              <a:rPr lang="en-US" b="1" dirty="0"/>
              <a:t> muscular dystrophy (EMD):</a:t>
            </a:r>
            <a:endParaRPr lang="en-US" dirty="0"/>
          </a:p>
        </p:txBody>
      </p:sp>
      <p:sp>
        <p:nvSpPr>
          <p:cNvPr id="3" name="Content Placeholder 2"/>
          <p:cNvSpPr>
            <a:spLocks noGrp="1"/>
          </p:cNvSpPr>
          <p:nvPr>
            <p:ph idx="1"/>
          </p:nvPr>
        </p:nvSpPr>
        <p:spPr/>
        <p:txBody>
          <a:bodyPr>
            <a:normAutofit/>
          </a:bodyPr>
          <a:lstStyle/>
          <a:p>
            <a:r>
              <a:rPr lang="en-US" sz="2000" dirty="0"/>
              <a:t>A genetically heterogeneous disorder caused by mutations affecting structural proteins found in the nucleus. </a:t>
            </a:r>
          </a:p>
          <a:p>
            <a:endParaRPr lang="en-US" sz="2000" dirty="0"/>
          </a:p>
          <a:p>
            <a:r>
              <a:rPr lang="en-US" sz="2000" dirty="0"/>
              <a:t>An </a:t>
            </a:r>
            <a:r>
              <a:rPr lang="en-US" sz="2000" dirty="0">
                <a:solidFill>
                  <a:srgbClr val="FF0000"/>
                </a:solidFill>
              </a:rPr>
              <a:t>X-linked</a:t>
            </a:r>
            <a:r>
              <a:rPr lang="en-US" sz="2000" dirty="0"/>
              <a:t> form results from mutations in the gene encoding the protein </a:t>
            </a:r>
            <a:r>
              <a:rPr lang="en-US" sz="2000" dirty="0" err="1">
                <a:solidFill>
                  <a:srgbClr val="FF0000"/>
                </a:solidFill>
              </a:rPr>
              <a:t>emerin</a:t>
            </a:r>
            <a:r>
              <a:rPr lang="en-US" sz="2000" dirty="0"/>
              <a:t>, whereas an </a:t>
            </a:r>
            <a:r>
              <a:rPr lang="en-US" sz="2000" dirty="0">
                <a:solidFill>
                  <a:srgbClr val="FF0000"/>
                </a:solidFill>
              </a:rPr>
              <a:t>autosomal dominant </a:t>
            </a:r>
            <a:r>
              <a:rPr lang="en-US" sz="2000" dirty="0"/>
              <a:t>form is caused by mutations in the gene encoding </a:t>
            </a:r>
            <a:r>
              <a:rPr lang="en-US" sz="2000" dirty="0" err="1">
                <a:solidFill>
                  <a:srgbClr val="FF0000"/>
                </a:solidFill>
              </a:rPr>
              <a:t>lamin</a:t>
            </a:r>
            <a:r>
              <a:rPr lang="en-US" sz="2000" dirty="0"/>
              <a:t>. </a:t>
            </a:r>
          </a:p>
          <a:p>
            <a:pPr marL="0" indent="0">
              <a:buNone/>
            </a:pPr>
            <a:endParaRPr lang="en-US" sz="2000" dirty="0"/>
          </a:p>
          <a:p>
            <a:r>
              <a:rPr lang="en-US" sz="2000" dirty="0"/>
              <a:t>It is hypothesized that defects in these proteins compromise the structural integrity of the nucleus in cells that are subjected to repetitive mechanical stress (e.g., cardiac and skeletal muscle). </a:t>
            </a:r>
          </a:p>
        </p:txBody>
      </p:sp>
    </p:spTree>
    <p:extLst>
      <p:ext uri="{BB962C8B-B14F-4D97-AF65-F5344CB8AC3E}">
        <p14:creationId xmlns:p14="http://schemas.microsoft.com/office/powerpoint/2010/main" val="183163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Emery-</a:t>
            </a:r>
            <a:r>
              <a:rPr lang="en-US" b="1" dirty="0" err="1"/>
              <a:t>Dreifuss</a:t>
            </a:r>
            <a:r>
              <a:rPr lang="en-US" b="1" dirty="0"/>
              <a:t> muscular dystrophy (EMD):</a:t>
            </a:r>
            <a:endParaRPr lang="en-US" dirty="0"/>
          </a:p>
        </p:txBody>
      </p:sp>
      <p:sp>
        <p:nvSpPr>
          <p:cNvPr id="3" name="Content Placeholder 2"/>
          <p:cNvSpPr>
            <a:spLocks noGrp="1"/>
          </p:cNvSpPr>
          <p:nvPr>
            <p:ph idx="1"/>
          </p:nvPr>
        </p:nvSpPr>
        <p:spPr/>
        <p:txBody>
          <a:bodyPr/>
          <a:lstStyle/>
          <a:p>
            <a:r>
              <a:rPr lang="en-US" dirty="0"/>
              <a:t>These proteins may also regulate chromatin structure and there by affect gene expression patterns. </a:t>
            </a:r>
          </a:p>
          <a:p>
            <a:pPr marL="0" indent="0">
              <a:buNone/>
            </a:pPr>
            <a:endParaRPr lang="en-US" dirty="0"/>
          </a:p>
          <a:p>
            <a:r>
              <a:rPr lang="en-US" dirty="0"/>
              <a:t>The clinical picture is characterized by progressive muscle weakness and wasting, contractures of the elbows and ankles, and cardiac disease. The cardiac involvement is severe, being associated with cardiomyopathy and arrhythmias that lead to sudden death in up to 40% of patients.</a:t>
            </a:r>
          </a:p>
        </p:txBody>
      </p:sp>
    </p:spTree>
    <p:extLst>
      <p:ext uri="{BB962C8B-B14F-4D97-AF65-F5344CB8AC3E}">
        <p14:creationId xmlns:p14="http://schemas.microsoft.com/office/powerpoint/2010/main" val="4292585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Facioscapulohumeral dystrophy</a:t>
            </a:r>
            <a:r>
              <a:rPr lang="en-US" dirty="0"/>
              <a:t>:</a:t>
            </a:r>
          </a:p>
        </p:txBody>
      </p:sp>
      <p:sp>
        <p:nvSpPr>
          <p:cNvPr id="3" name="Content Placeholder 2"/>
          <p:cNvSpPr>
            <a:spLocks noGrp="1"/>
          </p:cNvSpPr>
          <p:nvPr>
            <p:ph idx="1"/>
          </p:nvPr>
        </p:nvSpPr>
        <p:spPr/>
        <p:txBody>
          <a:bodyPr>
            <a:normAutofit/>
          </a:bodyPr>
          <a:lstStyle/>
          <a:p>
            <a:r>
              <a:rPr lang="en-US" sz="2000" dirty="0">
                <a:solidFill>
                  <a:srgbClr val="FF0000"/>
                </a:solidFill>
              </a:rPr>
              <a:t>Autosomal dominant </a:t>
            </a:r>
            <a:r>
              <a:rPr lang="en-US" sz="2000" dirty="0"/>
              <a:t>form of muscular dystrophy that is caused by complex genetic changes that allow expression of the transcription factor </a:t>
            </a:r>
            <a:r>
              <a:rPr lang="en-US" sz="2000" dirty="0">
                <a:solidFill>
                  <a:srgbClr val="FF0000"/>
                </a:solidFill>
              </a:rPr>
              <a:t>DUX4</a:t>
            </a:r>
            <a:r>
              <a:rPr lang="en-US" sz="2000" dirty="0"/>
              <a:t> that is normally repressed in mature tissues.</a:t>
            </a:r>
          </a:p>
          <a:p>
            <a:r>
              <a:rPr lang="en-US" sz="2000" dirty="0"/>
              <a:t>Thought to be caused by over expression of DUX4 target genes.</a:t>
            </a:r>
          </a:p>
          <a:p>
            <a:r>
              <a:rPr lang="en-US" sz="2000" dirty="0"/>
              <a:t>Most patients become symptomatic by the age of 20 years, usually owing to weakness in the facial muscles and the shoulder.</a:t>
            </a:r>
          </a:p>
          <a:p>
            <a:r>
              <a:rPr lang="en-US" sz="2000" dirty="0"/>
              <a:t>weakness in the lower trunk and the </a:t>
            </a:r>
            <a:r>
              <a:rPr lang="en-US" sz="2000" dirty="0" err="1"/>
              <a:t>dorsiflexors</a:t>
            </a:r>
            <a:r>
              <a:rPr lang="en-US" sz="2000" dirty="0"/>
              <a:t> of the foot. </a:t>
            </a:r>
          </a:p>
          <a:p>
            <a:r>
              <a:rPr lang="en-US" sz="2000" dirty="0"/>
              <a:t>Most affected persons have a normal life expectancy. </a:t>
            </a:r>
          </a:p>
        </p:txBody>
      </p:sp>
    </p:spTree>
    <p:extLst>
      <p:ext uri="{BB962C8B-B14F-4D97-AF65-F5344CB8AC3E}">
        <p14:creationId xmlns:p14="http://schemas.microsoft.com/office/powerpoint/2010/main" val="851862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Acquired Disorders of Skeletal Muscle</a:t>
            </a:r>
          </a:p>
        </p:txBody>
      </p:sp>
      <p:sp>
        <p:nvSpPr>
          <p:cNvPr id="3" name="Content Placeholder 2"/>
          <p:cNvSpPr>
            <a:spLocks noGrp="1"/>
          </p:cNvSpPr>
          <p:nvPr>
            <p:ph idx="1"/>
          </p:nvPr>
        </p:nvSpPr>
        <p:spPr/>
        <p:txBody>
          <a:bodyPr/>
          <a:lstStyle/>
          <a:p>
            <a:r>
              <a:rPr lang="en-US" dirty="0"/>
              <a:t>A diverse group of acquired disorders may manifest with muscle weakness, muscle cramping, or muscle pain. </a:t>
            </a:r>
          </a:p>
          <a:p>
            <a:r>
              <a:rPr lang="en-US" dirty="0"/>
              <a:t>These include inflammatory myopathies, toxic muscle injuries, post-infectious rhabdomyolysis, and muscle infarction in the setting of diabetes. </a:t>
            </a:r>
          </a:p>
          <a:p>
            <a:r>
              <a:rPr lang="en-US" dirty="0"/>
              <a:t>In most instances these are disorders of adults with acute or subacute onsets.</a:t>
            </a:r>
          </a:p>
        </p:txBody>
      </p:sp>
    </p:spTree>
    <p:extLst>
      <p:ext uri="{BB962C8B-B14F-4D97-AF65-F5344CB8AC3E}">
        <p14:creationId xmlns:p14="http://schemas.microsoft.com/office/powerpoint/2010/main" val="1733368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Inflammatory Myopathies (</a:t>
            </a:r>
            <a:r>
              <a:rPr lang="en-US" b="1" dirty="0"/>
              <a:t>Polymyositis)</a:t>
            </a:r>
            <a:endParaRPr lang="en-US" dirty="0"/>
          </a:p>
        </p:txBody>
      </p:sp>
      <p:sp>
        <p:nvSpPr>
          <p:cNvPr id="3" name="Content Placeholder 2"/>
          <p:cNvSpPr>
            <a:spLocks noGrp="1"/>
          </p:cNvSpPr>
          <p:nvPr>
            <p:ph idx="1"/>
          </p:nvPr>
        </p:nvSpPr>
        <p:spPr/>
        <p:txBody>
          <a:bodyPr/>
          <a:lstStyle/>
          <a:p>
            <a:r>
              <a:rPr lang="en-US" dirty="0"/>
              <a:t>Autoimmune disorder associated with increased expression of MHC class I molecules on </a:t>
            </a:r>
            <a:r>
              <a:rPr lang="en-US" dirty="0" err="1"/>
              <a:t>myofibers</a:t>
            </a:r>
            <a:r>
              <a:rPr lang="en-US" dirty="0"/>
              <a:t> and predominantly endomysial inflammatory infiltrates containing CD8+ cytotoxic T cells.</a:t>
            </a:r>
          </a:p>
          <a:p>
            <a:r>
              <a:rPr lang="en-US" dirty="0"/>
              <a:t>The autoimmune attack leads to myofiber necrosis and subsequent regeneration. </a:t>
            </a:r>
          </a:p>
          <a:p>
            <a:r>
              <a:rPr lang="en-US" dirty="0"/>
              <a:t>Patients with polymyositis are often successfully treated with corticosteroids or other immunosuppressive agents.</a:t>
            </a:r>
          </a:p>
        </p:txBody>
      </p:sp>
    </p:spTree>
    <p:extLst>
      <p:ext uri="{BB962C8B-B14F-4D97-AF65-F5344CB8AC3E}">
        <p14:creationId xmlns:p14="http://schemas.microsoft.com/office/powerpoint/2010/main" val="2571477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Dermatomyositis</a:t>
            </a:r>
            <a:r>
              <a:rPr lang="en-US" dirty="0"/>
              <a:t>:</a:t>
            </a:r>
          </a:p>
        </p:txBody>
      </p:sp>
      <p:sp>
        <p:nvSpPr>
          <p:cNvPr id="3" name="Content Placeholder 2"/>
          <p:cNvSpPr>
            <a:spLocks noGrp="1"/>
          </p:cNvSpPr>
          <p:nvPr>
            <p:ph idx="1"/>
          </p:nvPr>
        </p:nvSpPr>
        <p:spPr/>
        <p:txBody>
          <a:bodyPr>
            <a:normAutofit fontScale="92500" lnSpcReduction="10000"/>
          </a:bodyPr>
          <a:lstStyle/>
          <a:p>
            <a:r>
              <a:rPr lang="en-US" dirty="0"/>
              <a:t>The most common inflammatory myopathy in children, in whom it appears as an isolated entity. </a:t>
            </a:r>
          </a:p>
          <a:p>
            <a:r>
              <a:rPr lang="en-US" dirty="0"/>
              <a:t>In adults, it often manifests as a paraneoplastic disorder. In both contexts, it is believed to have an autoimmune basis. </a:t>
            </a:r>
          </a:p>
          <a:p>
            <a:r>
              <a:rPr lang="en-US" dirty="0"/>
              <a:t>The disease is typically associated with skin manifestations, as implied by the name, and may also have systemic manifestations such as interstitial lung disease. </a:t>
            </a:r>
          </a:p>
          <a:p>
            <a:r>
              <a:rPr lang="en-US" dirty="0"/>
              <a:t>On microscopic examination and ultrastructural studies, it is associated with perivascular mononuclear cell infiltrates with plasma cells, “dropout” of capillaries, the presence of so-called “</a:t>
            </a:r>
            <a:r>
              <a:rPr lang="en-US" dirty="0" err="1"/>
              <a:t>tubuloreticular</a:t>
            </a:r>
            <a:r>
              <a:rPr lang="en-US" dirty="0"/>
              <a:t> inclusions” in endothelial cells, and myofiber damage.</a:t>
            </a:r>
          </a:p>
        </p:txBody>
      </p:sp>
    </p:spTree>
    <p:extLst>
      <p:ext uri="{BB962C8B-B14F-4D97-AF65-F5344CB8AC3E}">
        <p14:creationId xmlns:p14="http://schemas.microsoft.com/office/powerpoint/2010/main" val="4159264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Dermatomyositis</a:t>
            </a:r>
            <a:r>
              <a:rPr lang="en-US" dirty="0"/>
              <a:t>:</a:t>
            </a:r>
          </a:p>
        </p:txBody>
      </p:sp>
      <p:sp>
        <p:nvSpPr>
          <p:cNvPr id="3" name="Content Placeholder 2"/>
          <p:cNvSpPr>
            <a:spLocks noGrp="1"/>
          </p:cNvSpPr>
          <p:nvPr>
            <p:ph idx="1"/>
          </p:nvPr>
        </p:nvSpPr>
        <p:spPr/>
        <p:txBody>
          <a:bodyPr/>
          <a:lstStyle/>
          <a:p>
            <a:r>
              <a:rPr lang="en-US" dirty="0"/>
              <a:t>As with some other autoimmune diseases such as SLE, </a:t>
            </a:r>
            <a:r>
              <a:rPr lang="en-US" dirty="0">
                <a:solidFill>
                  <a:srgbClr val="FF0000"/>
                </a:solidFill>
              </a:rPr>
              <a:t>type 1 interferon-induced gene products </a:t>
            </a:r>
            <a:r>
              <a:rPr lang="en-US" dirty="0"/>
              <a:t>are strongly upregulated in affected muscles</a:t>
            </a:r>
          </a:p>
          <a:p>
            <a:r>
              <a:rPr lang="en-US" dirty="0"/>
              <a:t>Some patients have autoantibodies that are relatively specific for dermatomyositis; these include antibodies against Mi-2 (a nuclear helicase) and p155 and p140, proteins with uncertain functions.</a:t>
            </a:r>
          </a:p>
        </p:txBody>
      </p:sp>
    </p:spTree>
    <p:extLst>
      <p:ext uri="{BB962C8B-B14F-4D97-AF65-F5344CB8AC3E}">
        <p14:creationId xmlns:p14="http://schemas.microsoft.com/office/powerpoint/2010/main" val="2468318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4739" t="11922" r="26343" b="19189"/>
          <a:stretch/>
        </p:blipFill>
        <p:spPr>
          <a:xfrm>
            <a:off x="2156347" y="389978"/>
            <a:ext cx="7246961" cy="5737867"/>
          </a:xfrm>
          <a:prstGeom prst="rect">
            <a:avLst/>
          </a:prstGeom>
        </p:spPr>
      </p:pic>
      <p:sp>
        <p:nvSpPr>
          <p:cNvPr id="5" name="Rectangle 4"/>
          <p:cNvSpPr/>
          <p:nvPr/>
        </p:nvSpPr>
        <p:spPr>
          <a:xfrm>
            <a:off x="1824506" y="6127845"/>
            <a:ext cx="9560417" cy="646331"/>
          </a:xfrm>
          <a:prstGeom prst="rect">
            <a:avLst/>
          </a:prstGeom>
        </p:spPr>
        <p:txBody>
          <a:bodyPr wrap="square">
            <a:spAutoFit/>
          </a:bodyPr>
          <a:lstStyle/>
          <a:p>
            <a:pPr algn="ctr"/>
            <a:r>
              <a:rPr lang="en-US" dirty="0"/>
              <a:t> </a:t>
            </a:r>
            <a:r>
              <a:rPr lang="en-US" dirty="0" err="1"/>
              <a:t>Gottron's</a:t>
            </a:r>
            <a:r>
              <a:rPr lang="en-US" dirty="0"/>
              <a:t> papules. Discrete erythematous papules overlying the metacarpal and interphalangeal joints in a patient with juvenile dermatomyositis</a:t>
            </a:r>
          </a:p>
        </p:txBody>
      </p:sp>
    </p:spTree>
    <p:extLst>
      <p:ext uri="{BB962C8B-B14F-4D97-AF65-F5344CB8AC3E}">
        <p14:creationId xmlns:p14="http://schemas.microsoft.com/office/powerpoint/2010/main" val="40812070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pinimg.com/originals/84/62/fe/8462fe01333e0889da4e81f64e7897c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473" y="327569"/>
            <a:ext cx="11361456" cy="6340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821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t>
            </a:r>
          </a:p>
        </p:txBody>
      </p:sp>
      <p:sp>
        <p:nvSpPr>
          <p:cNvPr id="3" name="Content Placeholder 2"/>
          <p:cNvSpPr>
            <a:spLocks noGrp="1"/>
          </p:cNvSpPr>
          <p:nvPr>
            <p:ph idx="1"/>
          </p:nvPr>
        </p:nvSpPr>
        <p:spPr/>
        <p:txBody>
          <a:bodyPr/>
          <a:lstStyle/>
          <a:p>
            <a:r>
              <a:rPr lang="en-US" dirty="0"/>
              <a:t>A number of proteins and protein complexes are crucial for the unique structure. These include proteins that make up the sarcomeres and the </a:t>
            </a:r>
            <a:r>
              <a:rPr lang="en-US" dirty="0" err="1"/>
              <a:t>dystrophinglycoprotein</a:t>
            </a:r>
            <a:r>
              <a:rPr lang="en-US" dirty="0"/>
              <a:t> complex.</a:t>
            </a:r>
          </a:p>
        </p:txBody>
      </p:sp>
    </p:spTree>
    <p:extLst>
      <p:ext uri="{BB962C8B-B14F-4D97-AF65-F5344CB8AC3E}">
        <p14:creationId xmlns:p14="http://schemas.microsoft.com/office/powerpoint/2010/main" val="36822593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455" t="17720" r="27127" b="21379"/>
          <a:stretch/>
        </p:blipFill>
        <p:spPr>
          <a:xfrm>
            <a:off x="177420" y="559559"/>
            <a:ext cx="11177517" cy="5827594"/>
          </a:xfrm>
          <a:prstGeom prst="rect">
            <a:avLst/>
          </a:prstGeom>
        </p:spPr>
      </p:pic>
    </p:spTree>
    <p:extLst>
      <p:ext uri="{BB962C8B-B14F-4D97-AF65-F5344CB8AC3E}">
        <p14:creationId xmlns:p14="http://schemas.microsoft.com/office/powerpoint/2010/main" val="33096987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Inclusion body myositis:</a:t>
            </a:r>
            <a:endParaRPr lang="en-US" dirty="0"/>
          </a:p>
        </p:txBody>
      </p:sp>
      <p:sp>
        <p:nvSpPr>
          <p:cNvPr id="3" name="Content Placeholder 2"/>
          <p:cNvSpPr>
            <a:spLocks noGrp="1"/>
          </p:cNvSpPr>
          <p:nvPr>
            <p:ph idx="1"/>
          </p:nvPr>
        </p:nvSpPr>
        <p:spPr/>
        <p:txBody>
          <a:bodyPr>
            <a:normAutofit/>
          </a:bodyPr>
          <a:lstStyle/>
          <a:p>
            <a:r>
              <a:rPr lang="en-US" sz="2000" dirty="0"/>
              <a:t>The most common inflammatory myopathy in patients </a:t>
            </a:r>
            <a:r>
              <a:rPr lang="en-US" sz="2000" dirty="0">
                <a:solidFill>
                  <a:srgbClr val="FF0000"/>
                </a:solidFill>
              </a:rPr>
              <a:t>older than 60 years of age</a:t>
            </a:r>
            <a:r>
              <a:rPr lang="en-US" sz="2000" dirty="0"/>
              <a:t>. </a:t>
            </a:r>
          </a:p>
          <a:p>
            <a:r>
              <a:rPr lang="en-US" sz="2000" dirty="0"/>
              <a:t>The morphologic hallmark of inclusion body myositis is the presence of </a:t>
            </a:r>
            <a:r>
              <a:rPr lang="en-US" sz="2000" dirty="0">
                <a:solidFill>
                  <a:srgbClr val="FF0000"/>
                </a:solidFill>
              </a:rPr>
              <a:t>rimmed vacuoles </a:t>
            </a:r>
            <a:r>
              <a:rPr lang="en-US" sz="2000" dirty="0"/>
              <a:t>that contain aggregates of the same proteins that accumulate in the brains of patients with neurodegenerative diseases—</a:t>
            </a:r>
            <a:r>
              <a:rPr lang="en-US" sz="2000" dirty="0" err="1"/>
              <a:t>hyperphosphorylated</a:t>
            </a:r>
            <a:r>
              <a:rPr lang="en-US" sz="2000" dirty="0"/>
              <a:t> tau, amyloid derived from β-amyloid precursor protein, and TDP-43 leading some to speculate that this is a degenerative disorder of aging. Other features typical of chronic inflammatory myopathies, including </a:t>
            </a:r>
            <a:r>
              <a:rPr lang="en-US" sz="2000" dirty="0" err="1"/>
              <a:t>myopathic</a:t>
            </a:r>
            <a:r>
              <a:rPr lang="en-US" sz="2000" dirty="0"/>
              <a:t> changes, mononuclear cell infiltrates, endomysial fibrosis, and fatty replacement, also are evident. </a:t>
            </a:r>
          </a:p>
          <a:p>
            <a:r>
              <a:rPr lang="en-US" sz="2000" dirty="0"/>
              <a:t>The disease follows a chronic, progressive course and generally does </a:t>
            </a:r>
            <a:r>
              <a:rPr lang="en-US" sz="2000" dirty="0">
                <a:solidFill>
                  <a:srgbClr val="FF0000"/>
                </a:solidFill>
              </a:rPr>
              <a:t>not respond well to immunosuppressive agents</a:t>
            </a:r>
            <a:r>
              <a:rPr lang="en-US" sz="2000" dirty="0"/>
              <a:t>, another feature suggesting that inflammation is a secondary event.</a:t>
            </a:r>
          </a:p>
        </p:txBody>
      </p:sp>
    </p:spTree>
    <p:extLst>
      <p:ext uri="{BB962C8B-B14F-4D97-AF65-F5344CB8AC3E}">
        <p14:creationId xmlns:p14="http://schemas.microsoft.com/office/powerpoint/2010/main" val="37419259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593" t="16956" r="59342" b="42065"/>
          <a:stretch/>
        </p:blipFill>
        <p:spPr>
          <a:xfrm>
            <a:off x="764275" y="678170"/>
            <a:ext cx="10536072" cy="5490620"/>
          </a:xfrm>
          <a:prstGeom prst="rect">
            <a:avLst/>
          </a:prstGeom>
        </p:spPr>
      </p:pic>
    </p:spTree>
    <p:extLst>
      <p:ext uri="{BB962C8B-B14F-4D97-AF65-F5344CB8AC3E}">
        <p14:creationId xmlns:p14="http://schemas.microsoft.com/office/powerpoint/2010/main" val="21171908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Toxic Myopathies</a:t>
            </a:r>
          </a:p>
        </p:txBody>
      </p:sp>
      <p:sp>
        <p:nvSpPr>
          <p:cNvPr id="3" name="Content Placeholder 2"/>
          <p:cNvSpPr>
            <a:spLocks noGrp="1"/>
          </p:cNvSpPr>
          <p:nvPr>
            <p:ph idx="1"/>
          </p:nvPr>
        </p:nvSpPr>
        <p:spPr/>
        <p:txBody>
          <a:bodyPr/>
          <a:lstStyle/>
          <a:p>
            <a:r>
              <a:rPr lang="en-US" dirty="0"/>
              <a:t>A number of causative insults including intrinsic factors (e.g., thyroxine) and extrinsic factors (e.g., acute alcohol intoxication, various drugs).</a:t>
            </a:r>
          </a:p>
          <a:p>
            <a:r>
              <a:rPr lang="en-US" dirty="0"/>
              <a:t>Drug myopathy can be produced by a variety of agents. For example, myopathy is the most common complication of statins (e.g., atorvastatin, simvastatin, pravastatin), occurring in approximately 1.5% of users. Two forms of statin associated myopathy are recognized: (1) toxicity of the drug and (2) statin-induced HMG-CoA reductase autoantibodies causing an immune mediated myopathy.</a:t>
            </a:r>
          </a:p>
        </p:txBody>
      </p:sp>
    </p:spTree>
    <p:extLst>
      <p:ext uri="{BB962C8B-B14F-4D97-AF65-F5344CB8AC3E}">
        <p14:creationId xmlns:p14="http://schemas.microsoft.com/office/powerpoint/2010/main" val="28843339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a:t>
            </a:r>
          </a:p>
        </p:txBody>
      </p:sp>
      <p:sp>
        <p:nvSpPr>
          <p:cNvPr id="5" name="Text Placeholder 4"/>
          <p:cNvSpPr>
            <a:spLocks noGrp="1"/>
          </p:cNvSpPr>
          <p:nvPr>
            <p:ph type="body" idx="1"/>
          </p:nvPr>
        </p:nvSpPr>
        <p:spPr/>
        <p:txBody>
          <a:bodyPr/>
          <a:lstStyle/>
          <a:p>
            <a:r>
              <a:rPr lang="en-US" dirty="0"/>
              <a:t>Your questions </a:t>
            </a:r>
          </a:p>
        </p:txBody>
      </p:sp>
    </p:spTree>
    <p:extLst>
      <p:ext uri="{BB962C8B-B14F-4D97-AF65-F5344CB8AC3E}">
        <p14:creationId xmlns:p14="http://schemas.microsoft.com/office/powerpoint/2010/main" val="1115211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61008" t="23867" r="9105" b="18193"/>
          <a:stretch/>
        </p:blipFill>
        <p:spPr>
          <a:xfrm>
            <a:off x="464024" y="218365"/>
            <a:ext cx="11300346" cy="6509982"/>
          </a:xfrm>
          <a:prstGeom prst="rect">
            <a:avLst/>
          </a:prstGeom>
        </p:spPr>
      </p:pic>
    </p:spTree>
    <p:extLst>
      <p:ext uri="{BB962C8B-B14F-4D97-AF65-F5344CB8AC3E}">
        <p14:creationId xmlns:p14="http://schemas.microsoft.com/office/powerpoint/2010/main" val="55337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Myopathy</a:t>
            </a:r>
          </a:p>
        </p:txBody>
      </p:sp>
      <p:sp>
        <p:nvSpPr>
          <p:cNvPr id="3" name="Content Placeholder 2"/>
          <p:cNvSpPr>
            <a:spLocks noGrp="1"/>
          </p:cNvSpPr>
          <p:nvPr>
            <p:ph idx="1"/>
          </p:nvPr>
        </p:nvSpPr>
        <p:spPr/>
        <p:txBody>
          <a:bodyPr/>
          <a:lstStyle/>
          <a:p>
            <a:r>
              <a:rPr lang="en-US" dirty="0"/>
              <a:t>Definition : a clinical disorder characterized by primary dysfunction of skeletal muscle.</a:t>
            </a:r>
          </a:p>
          <a:p>
            <a:endParaRPr lang="en-US" dirty="0"/>
          </a:p>
          <a:p>
            <a:r>
              <a:rPr lang="en-US" dirty="0"/>
              <a:t>Etiology and epidemiology:</a:t>
            </a:r>
          </a:p>
          <a:p>
            <a:pPr>
              <a:buFont typeface="Wingdings" panose="05000000000000000000" pitchFamily="2" charset="2"/>
              <a:buChar char="§"/>
            </a:pPr>
            <a:r>
              <a:rPr lang="en-US" dirty="0"/>
              <a:t>Infancy: </a:t>
            </a:r>
            <a:r>
              <a:rPr lang="en-US" dirty="0" err="1"/>
              <a:t>Mitochandrial</a:t>
            </a:r>
            <a:r>
              <a:rPr lang="en-US" dirty="0"/>
              <a:t> and congenital myopathy e.g. </a:t>
            </a:r>
            <a:r>
              <a:rPr lang="en-US" dirty="0" err="1"/>
              <a:t>nemaline</a:t>
            </a:r>
            <a:r>
              <a:rPr lang="en-US" dirty="0"/>
              <a:t> myopathy.</a:t>
            </a:r>
          </a:p>
          <a:p>
            <a:pPr>
              <a:buFont typeface="Wingdings" panose="05000000000000000000" pitchFamily="2" charset="2"/>
              <a:buChar char="§"/>
            </a:pPr>
            <a:r>
              <a:rPr lang="en-US" dirty="0"/>
              <a:t>Childhood: e.g. Duchenne and Becher muscular dystrophy.</a:t>
            </a:r>
          </a:p>
          <a:p>
            <a:pPr>
              <a:buFont typeface="Wingdings" panose="05000000000000000000" pitchFamily="2" charset="2"/>
              <a:buChar char="§"/>
            </a:pPr>
            <a:r>
              <a:rPr lang="en-US" dirty="0"/>
              <a:t>Adulthood: endocrine myopathies and inflammatory myopathies.</a:t>
            </a:r>
          </a:p>
        </p:txBody>
      </p:sp>
    </p:spTree>
    <p:extLst>
      <p:ext uri="{BB962C8B-B14F-4D97-AF65-F5344CB8AC3E}">
        <p14:creationId xmlns:p14="http://schemas.microsoft.com/office/powerpoint/2010/main" val="3542711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a:t>
            </a:r>
          </a:p>
        </p:txBody>
      </p:sp>
      <p:sp>
        <p:nvSpPr>
          <p:cNvPr id="3" name="Content Placeholder 2"/>
          <p:cNvSpPr>
            <a:spLocks noGrp="1"/>
          </p:cNvSpPr>
          <p:nvPr>
            <p:ph sz="half" idx="1"/>
          </p:nvPr>
        </p:nvSpPr>
        <p:spPr/>
        <p:txBody>
          <a:bodyPr>
            <a:normAutofit/>
          </a:bodyPr>
          <a:lstStyle/>
          <a:p>
            <a:r>
              <a:rPr lang="en-US" dirty="0"/>
              <a:t>Inherited:</a:t>
            </a:r>
          </a:p>
          <a:p>
            <a:pPr>
              <a:buFontTx/>
              <a:buChar char="-"/>
            </a:pPr>
            <a:r>
              <a:rPr lang="en-US" sz="1800" dirty="0"/>
              <a:t>Dystrophy (Duchenne, Becker and </a:t>
            </a:r>
            <a:r>
              <a:rPr lang="en-US" sz="1800" dirty="0" err="1"/>
              <a:t>fascioscapulohumeral</a:t>
            </a:r>
            <a:r>
              <a:rPr lang="en-US" sz="1800" dirty="0"/>
              <a:t>)</a:t>
            </a:r>
          </a:p>
          <a:p>
            <a:pPr>
              <a:buFontTx/>
              <a:buChar char="-"/>
            </a:pPr>
            <a:r>
              <a:rPr lang="en-US" sz="1800" dirty="0"/>
              <a:t>Congenital (</a:t>
            </a:r>
            <a:r>
              <a:rPr lang="en-US" sz="1800" dirty="0" err="1"/>
              <a:t>nemaline</a:t>
            </a:r>
            <a:r>
              <a:rPr lang="en-US" sz="1800" dirty="0"/>
              <a:t>)</a:t>
            </a:r>
          </a:p>
          <a:p>
            <a:pPr>
              <a:buFontTx/>
              <a:buChar char="-"/>
            </a:pPr>
            <a:r>
              <a:rPr lang="en-US" sz="1800" dirty="0"/>
              <a:t>Metabolic</a:t>
            </a:r>
          </a:p>
          <a:p>
            <a:pPr>
              <a:buFontTx/>
              <a:buChar char="-"/>
            </a:pPr>
            <a:r>
              <a:rPr lang="en-US" sz="1800" dirty="0" err="1"/>
              <a:t>Mitochanderial</a:t>
            </a:r>
            <a:endParaRPr lang="en-US" sz="1800" dirty="0"/>
          </a:p>
          <a:p>
            <a:pPr>
              <a:buFontTx/>
              <a:buChar char="-"/>
            </a:pPr>
            <a:r>
              <a:rPr lang="en-US" sz="1800" dirty="0" err="1"/>
              <a:t>Channelopathies</a:t>
            </a:r>
            <a:endParaRPr lang="en-US" dirty="0"/>
          </a:p>
          <a:p>
            <a:pPr>
              <a:buFontTx/>
              <a:buChar char="-"/>
            </a:pPr>
            <a:endParaRPr lang="en-US" dirty="0"/>
          </a:p>
        </p:txBody>
      </p:sp>
      <p:sp>
        <p:nvSpPr>
          <p:cNvPr id="4" name="Content Placeholder 3"/>
          <p:cNvSpPr>
            <a:spLocks noGrp="1"/>
          </p:cNvSpPr>
          <p:nvPr>
            <p:ph sz="half" idx="2"/>
          </p:nvPr>
        </p:nvSpPr>
        <p:spPr/>
        <p:txBody>
          <a:bodyPr>
            <a:normAutofit/>
          </a:bodyPr>
          <a:lstStyle/>
          <a:p>
            <a:r>
              <a:rPr lang="en-US" dirty="0"/>
              <a:t>Acquired:</a:t>
            </a:r>
          </a:p>
          <a:p>
            <a:pPr>
              <a:buFontTx/>
              <a:buChar char="-"/>
            </a:pPr>
            <a:r>
              <a:rPr lang="en-US" sz="1800" dirty="0"/>
              <a:t>Inflammatory (dermatomyositis and polymyositis)</a:t>
            </a:r>
          </a:p>
          <a:p>
            <a:pPr>
              <a:buFontTx/>
              <a:buChar char="-"/>
            </a:pPr>
            <a:r>
              <a:rPr lang="en-US" sz="1800" dirty="0"/>
              <a:t>Infective (viral)</a:t>
            </a:r>
          </a:p>
          <a:p>
            <a:pPr>
              <a:buFontTx/>
              <a:buChar char="-"/>
            </a:pPr>
            <a:r>
              <a:rPr lang="en-US" sz="1800" dirty="0"/>
              <a:t>Toxic (medication)</a:t>
            </a:r>
          </a:p>
          <a:p>
            <a:pPr>
              <a:buFontTx/>
              <a:buChar char="-"/>
            </a:pPr>
            <a:r>
              <a:rPr lang="en-US" sz="1800" dirty="0"/>
              <a:t>Systemic (Endocrine disease)</a:t>
            </a:r>
          </a:p>
        </p:txBody>
      </p:sp>
    </p:spTree>
    <p:extLst>
      <p:ext uri="{BB962C8B-B14F-4D97-AF65-F5344CB8AC3E}">
        <p14:creationId xmlns:p14="http://schemas.microsoft.com/office/powerpoint/2010/main" val="1088812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Pathophysiology</a:t>
            </a:r>
          </a:p>
        </p:txBody>
      </p:sp>
      <p:sp>
        <p:nvSpPr>
          <p:cNvPr id="3" name="Content Placeholder 2"/>
          <p:cNvSpPr>
            <a:spLocks noGrp="1"/>
          </p:cNvSpPr>
          <p:nvPr>
            <p:ph idx="1"/>
          </p:nvPr>
        </p:nvSpPr>
        <p:spPr/>
        <p:txBody>
          <a:bodyPr/>
          <a:lstStyle/>
          <a:p>
            <a:r>
              <a:rPr lang="en-US" dirty="0"/>
              <a:t>Metabolic </a:t>
            </a:r>
          </a:p>
          <a:p>
            <a:pPr marL="0" indent="0">
              <a:buNone/>
            </a:pPr>
            <a:r>
              <a:rPr lang="en-US" sz="1800" b="1" dirty="0"/>
              <a:t>Mitochondrial myopathies: </a:t>
            </a:r>
            <a:r>
              <a:rPr lang="en-US" sz="1800" dirty="0"/>
              <a:t>mutation in mitochondrial and nuclear genome        proteins involved in oxidative phosphorylation          Impaired ATP production, excess free radical production and lactic acidosis in muscles and other tissue.</a:t>
            </a:r>
          </a:p>
          <a:p>
            <a:pPr marL="0" indent="0">
              <a:buNone/>
            </a:pPr>
            <a:endParaRPr lang="en-US" sz="1800" dirty="0"/>
          </a:p>
          <a:p>
            <a:r>
              <a:rPr lang="en-US" dirty="0"/>
              <a:t>Muscular dystrophy</a:t>
            </a:r>
          </a:p>
          <a:p>
            <a:pPr marL="0" indent="0">
              <a:buNone/>
            </a:pPr>
            <a:r>
              <a:rPr lang="en-US" sz="1800" b="1" dirty="0"/>
              <a:t>X-linked defect            </a:t>
            </a:r>
            <a:r>
              <a:rPr lang="en-US" sz="1800" dirty="0"/>
              <a:t>Absence of dystrophin            Poor structure stability of Dystroglycan complex          Persistent depolarization and calcium influx            Degradation of muscle fibers.</a:t>
            </a:r>
          </a:p>
          <a:p>
            <a:pPr marL="0" indent="0">
              <a:buNone/>
            </a:pPr>
            <a:endParaRPr lang="en-US" sz="1800" dirty="0"/>
          </a:p>
          <a:p>
            <a:r>
              <a:rPr lang="en-US" dirty="0" err="1"/>
              <a:t>Thyrotoxic</a:t>
            </a:r>
            <a:endParaRPr lang="en-US" dirty="0"/>
          </a:p>
          <a:p>
            <a:pPr marL="0" indent="0">
              <a:buNone/>
            </a:pPr>
            <a:r>
              <a:rPr lang="en-US" sz="1800" dirty="0"/>
              <a:t>Reduce levels of acetylcholinesterase             Overstimulation of muscle fibers</a:t>
            </a:r>
          </a:p>
        </p:txBody>
      </p:sp>
      <p:cxnSp>
        <p:nvCxnSpPr>
          <p:cNvPr id="7" name="Straight Arrow Connector 6"/>
          <p:cNvCxnSpPr/>
          <p:nvPr/>
        </p:nvCxnSpPr>
        <p:spPr>
          <a:xfrm>
            <a:off x="7997587" y="2497539"/>
            <a:ext cx="354842" cy="1364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504363" y="2743200"/>
            <a:ext cx="423081" cy="1364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415654" y="4271749"/>
            <a:ext cx="491319" cy="1364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120186" y="4258101"/>
            <a:ext cx="491319" cy="1364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0167582" y="4258101"/>
            <a:ext cx="409433" cy="1364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017154" y="4531059"/>
            <a:ext cx="491319" cy="2729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484219" y="5757817"/>
            <a:ext cx="477671" cy="1364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424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Myopathy versus neuropathy </a:t>
            </a:r>
          </a:p>
        </p:txBody>
      </p:sp>
      <p:sp>
        <p:nvSpPr>
          <p:cNvPr id="3" name="Content Placeholder 2"/>
          <p:cNvSpPr>
            <a:spLocks noGrp="1"/>
          </p:cNvSpPr>
          <p:nvPr>
            <p:ph idx="1"/>
          </p:nvPr>
        </p:nvSpPr>
        <p:spPr/>
        <p:txBody>
          <a:bodyPr/>
          <a:lstStyle/>
          <a:p>
            <a:r>
              <a:rPr lang="en-US" u="sng" dirty="0"/>
              <a:t>Primary muscle diseases or myopathies </a:t>
            </a:r>
            <a:r>
              <a:rPr lang="en-US" dirty="0"/>
              <a:t>have to be distinguished from </a:t>
            </a:r>
            <a:r>
              <a:rPr lang="en-US" u="sng" dirty="0"/>
              <a:t>secondary neuropathic changes </a:t>
            </a:r>
            <a:r>
              <a:rPr lang="en-US" dirty="0"/>
              <a:t>caused by disorders that disrupt muscle innervation.</a:t>
            </a:r>
          </a:p>
          <a:p>
            <a:endParaRPr lang="en-US" dirty="0"/>
          </a:p>
          <a:p>
            <a:r>
              <a:rPr lang="en-US" dirty="0">
                <a:solidFill>
                  <a:srgbClr val="FF0000"/>
                </a:solidFill>
              </a:rPr>
              <a:t>Both</a:t>
            </a:r>
            <a:r>
              <a:rPr lang="en-US" dirty="0"/>
              <a:t> are associated with altered muscle function and morphology, but each has </a:t>
            </a:r>
            <a:r>
              <a:rPr lang="en-US" dirty="0">
                <a:solidFill>
                  <a:srgbClr val="FF0000"/>
                </a:solidFill>
              </a:rPr>
              <a:t>distinctive</a:t>
            </a:r>
            <a:r>
              <a:rPr lang="en-US" dirty="0"/>
              <a:t> features </a:t>
            </a:r>
          </a:p>
        </p:txBody>
      </p:sp>
    </p:spTree>
    <p:extLst>
      <p:ext uri="{BB962C8B-B14F-4D97-AF65-F5344CB8AC3E}">
        <p14:creationId xmlns:p14="http://schemas.microsoft.com/office/powerpoint/2010/main" val="914197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3734</TotalTime>
  <Words>2227</Words>
  <Application>Microsoft Office PowerPoint</Application>
  <PresentationFormat>شاشة عريضة</PresentationFormat>
  <Paragraphs>160</Paragraphs>
  <Slides>44</Slides>
  <Notes>0</Notes>
  <HiddenSlides>0</HiddenSlides>
  <MMClips>0</MMClips>
  <ScaleCrop>false</ScaleCrop>
  <HeadingPairs>
    <vt:vector size="4" baseType="variant">
      <vt:variant>
        <vt:lpstr>نسق</vt:lpstr>
      </vt:variant>
      <vt:variant>
        <vt:i4>1</vt:i4>
      </vt:variant>
      <vt:variant>
        <vt:lpstr>عناوين الشرائح</vt:lpstr>
      </vt:variant>
      <vt:variant>
        <vt:i4>44</vt:i4>
      </vt:variant>
    </vt:vector>
  </HeadingPairs>
  <TitlesOfParts>
    <vt:vector size="45" baseType="lpstr">
      <vt:lpstr>Office Theme</vt:lpstr>
      <vt:lpstr>DISORDERS OF SKELETAL MUSCLES</vt:lpstr>
      <vt:lpstr>Introduction </vt:lpstr>
      <vt:lpstr>عرض تقديمي في PowerPoint</vt:lpstr>
      <vt:lpstr>Introduction </vt:lpstr>
      <vt:lpstr>عرض تقديمي في PowerPoint</vt:lpstr>
      <vt:lpstr>Myopathy</vt:lpstr>
      <vt:lpstr>Classification</vt:lpstr>
      <vt:lpstr>Pathophysiology</vt:lpstr>
      <vt:lpstr>Myopathy versus neuropathy </vt:lpstr>
      <vt:lpstr>Myopathy versus neuropathy </vt:lpstr>
      <vt:lpstr>Myopathy Vs Neuropathy</vt:lpstr>
      <vt:lpstr>Inherited Disorders of Skeletal Muscle</vt:lpstr>
      <vt:lpstr>Dystrophinopathies: Duchenne and Becker Muscular Dystrophy</vt:lpstr>
      <vt:lpstr>عرض تقديمي في PowerPoint</vt:lpstr>
      <vt:lpstr>Dystrophinopathies: Duchenne and Becker Muscular Dystrophy</vt:lpstr>
      <vt:lpstr>عرض تقديمي في PowerPoint</vt:lpstr>
      <vt:lpstr>Pathogenesis</vt:lpstr>
      <vt:lpstr>Dystrophin gene</vt:lpstr>
      <vt:lpstr>Clinical Features: DMD</vt:lpstr>
      <vt:lpstr>عرض تقديمي في PowerPoint</vt:lpstr>
      <vt:lpstr>عرض تقديمي في PowerPoint</vt:lpstr>
      <vt:lpstr>Clinical Features: DMD</vt:lpstr>
      <vt:lpstr>Clinical Features: BMD</vt:lpstr>
      <vt:lpstr>Treatment </vt:lpstr>
      <vt:lpstr>Other X-Linked and Autosomal Muscular Dystrophies</vt:lpstr>
      <vt:lpstr>Myotonic dystrophy</vt:lpstr>
      <vt:lpstr>عرض تقديمي في PowerPoint</vt:lpstr>
      <vt:lpstr>Clinical</vt:lpstr>
      <vt:lpstr>عرض تقديمي في PowerPoint</vt:lpstr>
      <vt:lpstr>Limb-girdle muscular dystrophies</vt:lpstr>
      <vt:lpstr>Emery-Dreifuss muscular dystrophy (EMD):</vt:lpstr>
      <vt:lpstr>Emery-Dreifuss muscular dystrophy (EMD):</vt:lpstr>
      <vt:lpstr>Facioscapulohumeral dystrophy:</vt:lpstr>
      <vt:lpstr>Acquired Disorders of Skeletal Muscle</vt:lpstr>
      <vt:lpstr>Inflammatory Myopathies (Polymyositis)</vt:lpstr>
      <vt:lpstr>Dermatomyositis:</vt:lpstr>
      <vt:lpstr>Dermatomyositis:</vt:lpstr>
      <vt:lpstr>عرض تقديمي في PowerPoint</vt:lpstr>
      <vt:lpstr>عرض تقديمي في PowerPoint</vt:lpstr>
      <vt:lpstr>عرض تقديمي في PowerPoint</vt:lpstr>
      <vt:lpstr>Inclusion body myositis:</vt:lpstr>
      <vt:lpstr>عرض تقديمي في PowerPoint</vt:lpstr>
      <vt:lpstr>Toxic Myopathies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DISORDERS OF SKELETAL MUSCLE</dc:title>
  <dc:creator>User</dc:creator>
  <cp:lastModifiedBy>Qutaipa Borgol</cp:lastModifiedBy>
  <cp:revision>45</cp:revision>
  <dcterms:created xsi:type="dcterms:W3CDTF">2023-02-28T06:13:24Z</dcterms:created>
  <dcterms:modified xsi:type="dcterms:W3CDTF">2023-03-05T05:45:31Z</dcterms:modified>
</cp:coreProperties>
</file>