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247136" y="2481452"/>
            <a:ext cx="2649727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20745" y="540765"/>
            <a:ext cx="3385185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69" y="1534413"/>
            <a:ext cx="8074660" cy="4293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609600" y="1371600"/>
            <a:ext cx="5791200" cy="124457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6510" algn="ctr">
              <a:lnSpc>
                <a:spcPct val="100000"/>
              </a:lnSpc>
              <a:spcBef>
                <a:spcPts val="105"/>
              </a:spcBef>
            </a:pPr>
            <a:r>
              <a:rPr sz="8000" b="1" spc="-95" dirty="0" smtClean="0"/>
              <a:t>P</a:t>
            </a:r>
            <a:r>
              <a:rPr sz="8000" b="1" dirty="0" smtClean="0"/>
              <a:t>a</a:t>
            </a:r>
            <a:r>
              <a:rPr sz="8000" b="1" spc="-85" dirty="0" smtClean="0"/>
              <a:t>r</a:t>
            </a:r>
            <a:r>
              <a:rPr sz="8000" b="1" spc="-40" dirty="0" smtClean="0"/>
              <a:t>a</a:t>
            </a:r>
            <a:r>
              <a:rPr sz="8000" b="1" dirty="0" smtClean="0"/>
              <a:t>t</a:t>
            </a:r>
            <a:r>
              <a:rPr sz="8000" b="1" spc="-80" dirty="0" smtClean="0"/>
              <a:t>h</a:t>
            </a:r>
            <a:r>
              <a:rPr sz="8000" b="1" dirty="0" smtClean="0"/>
              <a:t>y</a:t>
            </a:r>
            <a:r>
              <a:rPr sz="8000" b="1" spc="-75" dirty="0" smtClean="0"/>
              <a:t>r</a:t>
            </a:r>
            <a:r>
              <a:rPr sz="8000" b="1" spc="-5" dirty="0" smtClean="0"/>
              <a:t>oid</a:t>
            </a:r>
            <a:r>
              <a:rPr lang="ar-JO" sz="8000" b="1" spc="-5" dirty="0" smtClean="0"/>
              <a:t> </a:t>
            </a:r>
            <a:endParaRPr b="1"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2667000" y="3894201"/>
            <a:ext cx="39624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3200" dirty="0">
              <a:latin typeface="Calibri"/>
              <a:cs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66800" y="4158181"/>
            <a:ext cx="4572000" cy="169277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rtl="1">
              <a:buSzPts val="2030"/>
            </a:pPr>
            <a:r>
              <a:rPr lang="en-US" sz="3200" b="1" dirty="0">
                <a:solidFill>
                  <a:srgbClr val="FF0000"/>
                </a:solidFill>
              </a:rPr>
              <a:t>Dr. </a:t>
            </a:r>
            <a:r>
              <a:rPr lang="en-US" sz="3200" b="1" dirty="0" err="1">
                <a:solidFill>
                  <a:srgbClr val="FF0000"/>
                </a:solidFill>
              </a:rPr>
              <a:t>Yousef</a:t>
            </a:r>
            <a:r>
              <a:rPr lang="en-US" sz="3200" b="1" dirty="0">
                <a:solidFill>
                  <a:srgbClr val="FF0000"/>
                </a:solidFill>
              </a:rPr>
              <a:t> AL-</a:t>
            </a:r>
            <a:r>
              <a:rPr lang="en-US" sz="3200" b="1" dirty="0" err="1">
                <a:solidFill>
                  <a:srgbClr val="FF0000"/>
                </a:solidFill>
              </a:rPr>
              <a:t>Bustanji</a:t>
            </a:r>
            <a:endParaRPr lang="en-US" sz="3200" b="1" dirty="0">
              <a:solidFill>
                <a:srgbClr val="FF0000"/>
              </a:solidFill>
            </a:endParaRPr>
          </a:p>
          <a:p>
            <a:pPr lvl="0" rtl="1">
              <a:buSzPts val="2030"/>
            </a:pPr>
            <a:r>
              <a:rPr lang="en-US" sz="2400" b="1" dirty="0" err="1">
                <a:solidFill>
                  <a:srgbClr val="FF0000"/>
                </a:solidFill>
              </a:rPr>
              <a:t>Mu'tah</a:t>
            </a:r>
            <a:r>
              <a:rPr lang="en-US" sz="2400" b="1" dirty="0">
                <a:solidFill>
                  <a:srgbClr val="FF0000"/>
                </a:solidFill>
              </a:rPr>
              <a:t> University </a:t>
            </a:r>
          </a:p>
          <a:p>
            <a:pPr lvl="0" rtl="1">
              <a:buSzPts val="2030"/>
            </a:pPr>
            <a:r>
              <a:rPr lang="en-US" sz="2400" b="1" dirty="0">
                <a:solidFill>
                  <a:srgbClr val="FF0000"/>
                </a:solidFill>
              </a:rPr>
              <a:t>Faculty Of Medicine </a:t>
            </a:r>
          </a:p>
          <a:p>
            <a:pPr lvl="0" rtl="1">
              <a:buSzPts val="2030"/>
            </a:pPr>
            <a:r>
              <a:rPr lang="en-US" sz="2400" b="1" dirty="0">
                <a:solidFill>
                  <a:srgbClr val="FF0000"/>
                </a:solidFill>
              </a:rPr>
              <a:t>Department of General Surgery</a:t>
            </a:r>
            <a:r>
              <a:rPr lang="en-US" sz="2400" b="1" dirty="0"/>
              <a:t> </a:t>
            </a:r>
          </a:p>
        </p:txBody>
      </p:sp>
      <p:pic>
        <p:nvPicPr>
          <p:cNvPr id="5" name="Picture 2" descr="Mutah University | German Jordanian Universi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00554"/>
            <a:ext cx="2400300" cy="2571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96236" y="461899"/>
            <a:ext cx="53505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PTH-Calcium</a:t>
            </a:r>
            <a:r>
              <a:rPr sz="4400" spc="-60" dirty="0"/>
              <a:t> </a:t>
            </a:r>
            <a:r>
              <a:rPr sz="4400" spc="-10" dirty="0"/>
              <a:t>regulation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34413"/>
            <a:ext cx="7927340" cy="4951227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7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calcium-sensing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receptor</a:t>
            </a:r>
            <a:r>
              <a:rPr sz="2800" spc="-5" dirty="0">
                <a:latin typeface="Calibri"/>
                <a:cs typeface="Calibri"/>
              </a:rPr>
              <a:t> (CASR)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is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expressed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on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surface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 the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parathyroid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cell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senses </a:t>
            </a:r>
            <a:r>
              <a:rPr sz="2800" spc="-5" dirty="0">
                <a:latin typeface="Calibri"/>
                <a:cs typeface="Calibri"/>
              </a:rPr>
              <a:t> fluctuations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in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concentration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-10" dirty="0">
                <a:latin typeface="Calibri"/>
                <a:cs typeface="Calibri"/>
              </a:rPr>
              <a:t> extracellular </a:t>
            </a:r>
            <a:r>
              <a:rPr sz="2800" spc="-5" dirty="0">
                <a:latin typeface="Calibri"/>
                <a:cs typeface="Calibri"/>
              </a:rPr>
              <a:t> calcium</a:t>
            </a:r>
            <a:r>
              <a:rPr sz="2800" spc="-5" dirty="0" smtClean="0">
                <a:latin typeface="Calibri"/>
                <a:cs typeface="Calibri"/>
              </a:rPr>
              <a:t>.</a:t>
            </a:r>
            <a:endParaRPr lang="en-US" sz="2800" spc="-5" dirty="0" smtClean="0">
              <a:latin typeface="Calibri"/>
              <a:cs typeface="Calibri"/>
            </a:endParaRPr>
          </a:p>
          <a:p>
            <a:pPr marL="355600" marR="5080" indent="-342900">
              <a:lnSpc>
                <a:spcPct val="80000"/>
              </a:lnSpc>
              <a:spcBef>
                <a:spcPts val="7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endParaRPr sz="2800" dirty="0">
              <a:latin typeface="Calibri"/>
              <a:cs typeface="Calibri"/>
            </a:endParaRPr>
          </a:p>
          <a:p>
            <a:pPr marL="355600" marR="167005" indent="-342900">
              <a:lnSpc>
                <a:spcPct val="800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b="1" spc="-10" dirty="0">
                <a:latin typeface="Calibri"/>
                <a:cs typeface="Calibri"/>
              </a:rPr>
              <a:t>Increased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PTH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secretion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leads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increase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in 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serum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calcium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levels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by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increasing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bone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resorption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enhancing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renal</a:t>
            </a:r>
            <a:r>
              <a:rPr sz="2800" spc="-5" dirty="0">
                <a:latin typeface="Calibri"/>
                <a:cs typeface="Calibri"/>
              </a:rPr>
              <a:t> calcium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reabsorption</a:t>
            </a:r>
            <a:r>
              <a:rPr sz="2800" spc="-10" dirty="0" smtClean="0">
                <a:latin typeface="Calibri"/>
                <a:cs typeface="Calibri"/>
              </a:rPr>
              <a:t>.</a:t>
            </a:r>
            <a:endParaRPr lang="en-US" sz="2800" spc="-10" dirty="0" smtClean="0">
              <a:latin typeface="Calibri"/>
              <a:cs typeface="Calibri"/>
            </a:endParaRPr>
          </a:p>
          <a:p>
            <a:pPr marL="355600" marR="167005" indent="-342900">
              <a:lnSpc>
                <a:spcPct val="800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endParaRPr sz="2800" dirty="0">
              <a:latin typeface="Calibri"/>
              <a:cs typeface="Calibri"/>
            </a:endParaRPr>
          </a:p>
          <a:p>
            <a:pPr marL="355600" marR="297815" indent="-342900">
              <a:lnSpc>
                <a:spcPct val="80000"/>
              </a:lnSpc>
              <a:spcBef>
                <a:spcPts val="6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Calibri"/>
                <a:cs typeface="Calibri"/>
              </a:rPr>
              <a:t>PTH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also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stimulates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renal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1-</a:t>
            </a:r>
            <a:r>
              <a:rPr sz="2800" spc="-10" dirty="0">
                <a:latin typeface="Symbol"/>
                <a:cs typeface="Symbol"/>
              </a:rPr>
              <a:t>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Hydroxylase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activity,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leading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to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increase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in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1,25-dihydroxy</a:t>
            </a:r>
            <a:r>
              <a:rPr sz="2800" spc="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vitamin </a:t>
            </a:r>
            <a:r>
              <a:rPr sz="2800" spc="-40" dirty="0">
                <a:latin typeface="Calibri"/>
                <a:cs typeface="Calibri"/>
              </a:rPr>
              <a:t>D,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which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also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exerts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 </a:t>
            </a:r>
            <a:r>
              <a:rPr sz="2800" spc="-20" dirty="0">
                <a:latin typeface="Calibri"/>
                <a:cs typeface="Calibri"/>
              </a:rPr>
              <a:t>negative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feedback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on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PTH 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0" dirty="0" smtClean="0">
                <a:latin typeface="Calibri"/>
                <a:cs typeface="Calibri"/>
              </a:rPr>
              <a:t>secretion</a:t>
            </a:r>
            <a:r>
              <a:rPr lang="en-US" sz="2800" spc="-10" dirty="0" smtClean="0">
                <a:latin typeface="Calibri"/>
                <a:cs typeface="Calibri"/>
              </a:rPr>
              <a:t>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8200" y="457200"/>
            <a:ext cx="7391400" cy="617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61413" y="461899"/>
            <a:ext cx="48298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5" dirty="0"/>
              <a:t>Hyperparathyroidism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34413"/>
            <a:ext cx="8032115" cy="3524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20" dirty="0">
                <a:latin typeface="Calibri"/>
                <a:cs typeface="Calibri"/>
              </a:rPr>
              <a:t>Affects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approximately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100,000</a:t>
            </a:r>
            <a:r>
              <a:rPr sz="2800" spc="6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patients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year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3300">
              <a:latin typeface="Calibri"/>
              <a:cs typeface="Calibri"/>
            </a:endParaRPr>
          </a:p>
          <a:p>
            <a:pPr marL="355600" marR="5080" indent="-342900">
              <a:lnSpc>
                <a:spcPct val="8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Calibri"/>
                <a:cs typeface="Calibri"/>
              </a:rPr>
              <a:t>Primary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hyperparathyroidism</a:t>
            </a:r>
            <a:r>
              <a:rPr sz="2800" spc="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occurs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in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0.1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to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0.3%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of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general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population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is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more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common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in 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women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(1:500)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than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in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men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(1:2000).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3300">
              <a:latin typeface="Calibri"/>
              <a:cs typeface="Calibri"/>
            </a:endParaRPr>
          </a:p>
          <a:p>
            <a:pPr marL="355600" marR="612775" indent="-342900" algn="just">
              <a:lnSpc>
                <a:spcPct val="80000"/>
              </a:lnSpc>
              <a:buFont typeface="Arial MT"/>
              <a:buChar char="•"/>
              <a:tabLst>
                <a:tab pos="355600" algn="l"/>
              </a:tabLst>
            </a:pPr>
            <a:r>
              <a:rPr sz="2800" spc="-5" dirty="0">
                <a:latin typeface="Calibri"/>
                <a:cs typeface="Calibri"/>
              </a:rPr>
              <a:t>Primary </a:t>
            </a:r>
            <a:r>
              <a:rPr sz="2800" spc="-20" dirty="0">
                <a:latin typeface="Calibri"/>
                <a:cs typeface="Calibri"/>
              </a:rPr>
              <a:t>hyperparathyroidism </a:t>
            </a:r>
            <a:r>
              <a:rPr sz="2800" spc="-5" dirty="0">
                <a:latin typeface="Calibri"/>
                <a:cs typeface="Calibri"/>
              </a:rPr>
              <a:t>is </a:t>
            </a:r>
            <a:r>
              <a:rPr sz="2800" spc="-15" dirty="0">
                <a:latin typeface="Calibri"/>
                <a:cs typeface="Calibri"/>
              </a:rPr>
              <a:t>characterized </a:t>
            </a:r>
            <a:r>
              <a:rPr sz="2800" spc="-10" dirty="0">
                <a:latin typeface="Calibri"/>
                <a:cs typeface="Calibri"/>
              </a:rPr>
              <a:t>by 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increased </a:t>
            </a:r>
            <a:r>
              <a:rPr sz="2800" spc="-25" dirty="0">
                <a:latin typeface="Calibri"/>
                <a:cs typeface="Calibri"/>
              </a:rPr>
              <a:t>parathyroid </a:t>
            </a:r>
            <a:r>
              <a:rPr sz="2800" spc="-5" dirty="0">
                <a:latin typeface="Calibri"/>
                <a:cs typeface="Calibri"/>
              </a:rPr>
              <a:t>cell </a:t>
            </a:r>
            <a:r>
              <a:rPr sz="2800" spc="-20" dirty="0">
                <a:latin typeface="Calibri"/>
                <a:cs typeface="Calibri"/>
              </a:rPr>
              <a:t>proliferation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PTH 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secretion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which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is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independent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calcium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levels.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87217" y="461899"/>
            <a:ext cx="337312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Hypercalcemia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457200" y="1371600"/>
            <a:ext cx="8534400" cy="5105400"/>
          </a:xfrm>
          <a:custGeom>
            <a:avLst/>
            <a:gdLst/>
            <a:ahLst/>
            <a:cxnLst/>
            <a:rect l="l" t="t" r="r" b="b"/>
            <a:pathLst>
              <a:path w="8534400" h="5105400">
                <a:moveTo>
                  <a:pt x="0" y="5105400"/>
                </a:moveTo>
                <a:lnTo>
                  <a:pt x="8534400" y="5105400"/>
                </a:lnTo>
                <a:lnTo>
                  <a:pt x="8534400" y="0"/>
                </a:lnTo>
                <a:lnTo>
                  <a:pt x="0" y="0"/>
                </a:lnTo>
                <a:lnTo>
                  <a:pt x="0" y="5105400"/>
                </a:lnTo>
                <a:close/>
              </a:path>
            </a:pathLst>
          </a:custGeom>
          <a:ln w="9525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40" y="1333245"/>
            <a:ext cx="7512684" cy="3257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9225" indent="-137160">
              <a:lnSpc>
                <a:spcPts val="2160"/>
              </a:lnSpc>
              <a:spcBef>
                <a:spcPts val="105"/>
              </a:spcBef>
              <a:buSzPct val="95000"/>
              <a:buAutoNum type="romanUcPeriod"/>
              <a:tabLst>
                <a:tab pos="149860" algn="l"/>
              </a:tabLst>
            </a:pPr>
            <a:r>
              <a:rPr sz="2000" b="1" spc="-10" dirty="0">
                <a:latin typeface="Calibri"/>
                <a:cs typeface="Calibri"/>
              </a:rPr>
              <a:t>Hyperparatyhyroidism</a:t>
            </a:r>
            <a:endParaRPr sz="2000">
              <a:latin typeface="Calibri"/>
              <a:cs typeface="Calibri"/>
            </a:endParaRPr>
          </a:p>
          <a:p>
            <a:pPr marL="355600" marR="4050029">
              <a:lnSpc>
                <a:spcPts val="1920"/>
              </a:lnSpc>
              <a:spcBef>
                <a:spcPts val="220"/>
              </a:spcBef>
            </a:pPr>
            <a:r>
              <a:rPr sz="2000" spc="-5" dirty="0">
                <a:latin typeface="Calibri"/>
                <a:cs typeface="Calibri"/>
              </a:rPr>
              <a:t>-Primary </a:t>
            </a:r>
            <a:r>
              <a:rPr sz="2000" spc="-10" dirty="0">
                <a:latin typeface="Calibri"/>
                <a:cs typeface="Calibri"/>
              </a:rPr>
              <a:t>hyperparathyroidism </a:t>
            </a:r>
            <a:r>
              <a:rPr sz="2000" spc="-4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Tertiary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HPT</a:t>
            </a:r>
            <a:endParaRPr sz="2000">
              <a:latin typeface="Calibri"/>
              <a:cs typeface="Calibri"/>
            </a:endParaRPr>
          </a:p>
          <a:p>
            <a:pPr marL="259079" indent="-247015">
              <a:lnSpc>
                <a:spcPts val="2160"/>
              </a:lnSpc>
              <a:spcBef>
                <a:spcPts val="20"/>
              </a:spcBef>
              <a:buFont typeface="Calibri"/>
              <a:buAutoNum type="romanUcPeriod" startAt="2"/>
              <a:tabLst>
                <a:tab pos="259715" algn="l"/>
              </a:tabLst>
            </a:pPr>
            <a:r>
              <a:rPr sz="2000" b="1" spc="-10" dirty="0">
                <a:latin typeface="Calibri"/>
                <a:cs typeface="Calibri"/>
              </a:rPr>
              <a:t>Malignancy-related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ts val="1920"/>
              </a:lnSpc>
            </a:pPr>
            <a:r>
              <a:rPr sz="2000" spc="-5" dirty="0">
                <a:latin typeface="Calibri"/>
                <a:cs typeface="Calibri"/>
              </a:rPr>
              <a:t>-Solid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tumor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with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metastases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(breast)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ts val="1920"/>
              </a:lnSpc>
            </a:pPr>
            <a:r>
              <a:rPr sz="2000" spc="-5" dirty="0">
                <a:latin typeface="Calibri"/>
                <a:cs typeface="Calibri"/>
              </a:rPr>
              <a:t>-Solid </a:t>
            </a:r>
            <a:r>
              <a:rPr sz="2000" dirty="0">
                <a:latin typeface="Calibri"/>
                <a:cs typeface="Calibri"/>
              </a:rPr>
              <a:t>tumor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with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humoral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mediation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of hypercalcemia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(lung,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kidney)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ts val="2160"/>
              </a:lnSpc>
            </a:pPr>
            <a:r>
              <a:rPr sz="2000" spc="-10" dirty="0">
                <a:latin typeface="Calibri"/>
                <a:cs typeface="Calibri"/>
              </a:rPr>
              <a:t>-Hematologic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malignancies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(multiple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myeloma, </a:t>
            </a:r>
            <a:r>
              <a:rPr sz="2000" dirty="0">
                <a:latin typeface="Calibri"/>
                <a:cs typeface="Calibri"/>
              </a:rPr>
              <a:t>lymphoma,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leukemia)</a:t>
            </a:r>
            <a:endParaRPr sz="2000">
              <a:latin typeface="Calibri"/>
              <a:cs typeface="Calibri"/>
            </a:endParaRPr>
          </a:p>
          <a:p>
            <a:pPr marL="323215" indent="-311150">
              <a:lnSpc>
                <a:spcPts val="2160"/>
              </a:lnSpc>
              <a:buFont typeface="Calibri"/>
              <a:buAutoNum type="romanUcPeriod" startAt="3"/>
              <a:tabLst>
                <a:tab pos="323850" algn="l"/>
              </a:tabLst>
            </a:pPr>
            <a:r>
              <a:rPr sz="2000" b="1" dirty="0">
                <a:latin typeface="Calibri"/>
                <a:cs typeface="Calibri"/>
              </a:rPr>
              <a:t>Endocrine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diseases: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ts val="2160"/>
              </a:lnSpc>
            </a:pPr>
            <a:r>
              <a:rPr sz="2000" spc="-5" dirty="0">
                <a:latin typeface="Calibri"/>
                <a:cs typeface="Calibri"/>
              </a:rPr>
              <a:t>Hyperthyroidism.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Addisonian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crisis.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pheochromocytoma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latin typeface="Calibri"/>
                <a:cs typeface="Calibri"/>
              </a:rPr>
              <a:t>IV- </a:t>
            </a:r>
            <a:r>
              <a:rPr sz="2000" b="1" spc="-10" dirty="0">
                <a:latin typeface="Calibri"/>
                <a:cs typeface="Calibri"/>
              </a:rPr>
              <a:t>Granulomatous </a:t>
            </a:r>
            <a:r>
              <a:rPr sz="2000" b="1" dirty="0">
                <a:latin typeface="Calibri"/>
                <a:cs typeface="Calibri"/>
              </a:rPr>
              <a:t>diseases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Sarcoidosis.T.B.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160"/>
              </a:lnSpc>
            </a:pPr>
            <a:r>
              <a:rPr sz="2000" spc="-70" dirty="0">
                <a:latin typeface="Calibri"/>
                <a:cs typeface="Calibri"/>
              </a:rPr>
              <a:t>IV.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Iatrogenic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ts val="2160"/>
              </a:lnSpc>
            </a:pPr>
            <a:r>
              <a:rPr sz="2000" spc="-10" dirty="0">
                <a:latin typeface="Calibri"/>
                <a:cs typeface="Calibri"/>
              </a:rPr>
              <a:t>Excessive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intake</a:t>
            </a:r>
            <a:r>
              <a:rPr sz="2000" spc="-5" dirty="0">
                <a:latin typeface="Calibri"/>
                <a:cs typeface="Calibri"/>
              </a:rPr>
              <a:t> of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Vit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or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calcium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4503801"/>
            <a:ext cx="4087495" cy="1916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>
              <a:lnSpc>
                <a:spcPts val="216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-Rx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with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lithium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ts val="2160"/>
              </a:lnSpc>
            </a:pPr>
            <a:r>
              <a:rPr sz="2000" spc="-5" dirty="0">
                <a:latin typeface="Calibri"/>
                <a:cs typeface="Calibri"/>
              </a:rPr>
              <a:t>-Thiazide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diuretics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160"/>
              </a:lnSpc>
              <a:spcBef>
                <a:spcPts val="5"/>
              </a:spcBef>
            </a:pPr>
            <a:r>
              <a:rPr sz="2000" spc="-204" dirty="0">
                <a:latin typeface="Calibri"/>
                <a:cs typeface="Calibri"/>
              </a:rPr>
              <a:t>V</a:t>
            </a:r>
            <a:r>
              <a:rPr sz="2000" dirty="0">
                <a:latin typeface="Calibri"/>
                <a:cs typeface="Calibri"/>
              </a:rPr>
              <a:t>.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10" dirty="0">
                <a:latin typeface="Calibri"/>
                <a:cs typeface="Calibri"/>
              </a:rPr>
              <a:t>s</a:t>
            </a:r>
            <a:r>
              <a:rPr sz="2000" spc="-5" dirty="0">
                <a:latin typeface="Calibri"/>
                <a:cs typeface="Calibri"/>
              </a:rPr>
              <a:t>oci</a:t>
            </a:r>
            <a:r>
              <a:rPr sz="2000" spc="-30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t</a:t>
            </a:r>
            <a:r>
              <a:rPr sz="2000" dirty="0">
                <a:latin typeface="Calibri"/>
                <a:cs typeface="Calibri"/>
              </a:rPr>
              <a:t>ed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</a:t>
            </a:r>
            <a:r>
              <a:rPr sz="2000" dirty="0">
                <a:latin typeface="Calibri"/>
                <a:cs typeface="Calibri"/>
              </a:rPr>
              <a:t>ith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dirty="0">
                <a:latin typeface="Calibri"/>
                <a:cs typeface="Calibri"/>
              </a:rPr>
              <a:t>enal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40" dirty="0">
                <a:latin typeface="Calibri"/>
                <a:cs typeface="Calibri"/>
              </a:rPr>
              <a:t>f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dirty="0">
                <a:latin typeface="Calibri"/>
                <a:cs typeface="Calibri"/>
              </a:rPr>
              <a:t>lu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dirty="0">
                <a:latin typeface="Calibri"/>
                <a:cs typeface="Calibri"/>
              </a:rPr>
              <a:t>e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ts val="1920"/>
              </a:lnSpc>
            </a:pPr>
            <a:r>
              <a:rPr sz="2000" spc="-20" dirty="0">
                <a:latin typeface="Calibri"/>
                <a:cs typeface="Calibri"/>
              </a:rPr>
              <a:t>-Tertiary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hyperparathyroidism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ts val="2160"/>
              </a:lnSpc>
            </a:pPr>
            <a:r>
              <a:rPr sz="2000" dirty="0">
                <a:latin typeface="Calibri"/>
                <a:cs typeface="Calibri"/>
              </a:rPr>
              <a:t>-Aluminum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intoxication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160"/>
              </a:lnSpc>
            </a:pPr>
            <a:r>
              <a:rPr sz="2000" spc="-10" dirty="0">
                <a:latin typeface="Calibri"/>
                <a:cs typeface="Calibri"/>
              </a:rPr>
              <a:t>VI-</a:t>
            </a:r>
            <a:r>
              <a:rPr sz="2000" b="1" spc="-10" dirty="0">
                <a:latin typeface="Calibri"/>
                <a:cs typeface="Calibri"/>
              </a:rPr>
              <a:t>Familial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hypocalcuric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hypercalcemia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ts val="2160"/>
              </a:lnSpc>
            </a:pPr>
            <a:r>
              <a:rPr sz="2000" spc="-5" dirty="0">
                <a:latin typeface="Calibri"/>
                <a:cs typeface="Calibri"/>
              </a:rPr>
              <a:t>-</a:t>
            </a:r>
            <a:r>
              <a:rPr sz="2000" b="1" spc="-5" dirty="0">
                <a:latin typeface="Calibri"/>
                <a:cs typeface="Calibri"/>
              </a:rPr>
              <a:t>Milk-alkali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syndrome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37428" y="4512945"/>
            <a:ext cx="3279775" cy="14859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99800"/>
              </a:lnSpc>
              <a:spcBef>
                <a:spcPts val="105"/>
              </a:spcBef>
            </a:pPr>
            <a:r>
              <a:rPr sz="2400" b="1" u="sng" spc="-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**</a:t>
            </a:r>
            <a:r>
              <a:rPr sz="2400" b="1" u="sng" spc="-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Primary </a:t>
            </a:r>
            <a:r>
              <a:rPr sz="2400" b="1" u="sng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u="sng" spc="-1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hyperparathyroidism </a:t>
            </a:r>
            <a:r>
              <a:rPr sz="2400" b="1" u="sng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and </a:t>
            </a:r>
            <a:r>
              <a:rPr sz="2400" b="1" u="sng" spc="-5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u="sng" spc="-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cancer</a:t>
            </a:r>
            <a:r>
              <a:rPr sz="2400" b="1" u="sng" spc="-4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sng" spc="-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account</a:t>
            </a:r>
            <a:r>
              <a:rPr sz="2400" b="1" u="sng" spc="-2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sng" spc="-1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for</a:t>
            </a:r>
            <a:r>
              <a:rPr sz="2400" b="1" u="sng" spc="-3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sng" spc="-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90%</a:t>
            </a:r>
            <a:r>
              <a:rPr sz="2400" b="1" u="sng" spc="-2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sng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 </a:t>
            </a:r>
            <a:r>
              <a:rPr sz="2400" b="1" u="sng" spc="-5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u="sng" spc="-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cases</a:t>
            </a:r>
            <a:r>
              <a:rPr sz="2400" b="1" u="sng" spc="-2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sng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400" b="1" u="sng" spc="-1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hypercalcemia</a:t>
            </a:r>
            <a:endParaRPr sz="2400" u="sng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61413" y="461899"/>
            <a:ext cx="48298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5" dirty="0"/>
              <a:t>Hyperparathyroidism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34413"/>
            <a:ext cx="7856220" cy="429323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7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Calibri"/>
                <a:cs typeface="Calibri"/>
              </a:rPr>
              <a:t>Etiology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unknown,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but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radiation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exposure,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lithium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implicated,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associated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with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MEN1,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MEN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2A</a:t>
            </a:r>
            <a:endParaRPr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 MT"/>
              <a:buChar char="•"/>
            </a:pPr>
            <a:endParaRPr sz="3200" dirty="0">
              <a:latin typeface="Calibri"/>
              <a:cs typeface="Calibri"/>
            </a:endParaRPr>
          </a:p>
          <a:p>
            <a:pPr marL="355600" marR="1059180" indent="-342900">
              <a:lnSpc>
                <a:spcPts val="269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15" dirty="0">
                <a:latin typeface="Calibri"/>
                <a:cs typeface="Calibri"/>
              </a:rPr>
              <a:t>Enlargement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single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gland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or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parathyroid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adenoma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in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approximately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80%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cases</a:t>
            </a:r>
            <a:r>
              <a:rPr sz="2800" spc="-5" dirty="0">
                <a:latin typeface="Calibri"/>
                <a:cs typeface="Calibri"/>
              </a:rPr>
              <a:t>,</a:t>
            </a:r>
            <a:endParaRPr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3300" dirty="0">
              <a:latin typeface="Calibri"/>
              <a:cs typeface="Calibri"/>
            </a:endParaRPr>
          </a:p>
          <a:p>
            <a:pPr marL="355600" marR="249554" indent="-342900">
              <a:lnSpc>
                <a:spcPct val="8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lang="en-US" sz="2800" b="1" spc="-5" dirty="0" smtClean="0">
                <a:latin typeface="Calibri"/>
                <a:cs typeface="Calibri"/>
              </a:rPr>
              <a:t>M</a:t>
            </a:r>
            <a:r>
              <a:rPr sz="2800" b="1" spc="-5" dirty="0" smtClean="0">
                <a:latin typeface="Calibri"/>
                <a:cs typeface="Calibri"/>
              </a:rPr>
              <a:t>ultiple</a:t>
            </a:r>
            <a:r>
              <a:rPr sz="2800" b="1" spc="10" dirty="0" smtClean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adenomas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or </a:t>
            </a:r>
            <a:r>
              <a:rPr sz="2800" spc="-10" dirty="0">
                <a:latin typeface="Calibri"/>
                <a:cs typeface="Calibri"/>
              </a:rPr>
              <a:t>hyperplasia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in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15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20%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of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patients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parathyroid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carcinoma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1%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 smtClean="0">
                <a:latin typeface="Calibri"/>
                <a:cs typeface="Calibri"/>
              </a:rPr>
              <a:t>patients</a:t>
            </a:r>
            <a:r>
              <a:rPr lang="en-US" sz="2800" b="1" spc="-10" dirty="0" smtClean="0">
                <a:latin typeface="Calibri"/>
                <a:cs typeface="Calibri"/>
              </a:rPr>
              <a:t>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7305" y="461899"/>
            <a:ext cx="65500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0" dirty="0"/>
              <a:t>Hyperparathyroidism</a:t>
            </a:r>
            <a:r>
              <a:rPr sz="4400" spc="-35" dirty="0"/>
              <a:t> </a:t>
            </a:r>
            <a:r>
              <a:rPr sz="4400" spc="-10" dirty="0"/>
              <a:t>Clinical</a:t>
            </a:r>
            <a:endParaRPr sz="440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34669" y="1534413"/>
            <a:ext cx="8074660" cy="5198346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356870" marR="560705" indent="-342900">
              <a:lnSpc>
                <a:spcPts val="2690"/>
              </a:lnSpc>
              <a:spcBef>
                <a:spcPts val="740"/>
              </a:spcBef>
              <a:buFont typeface="Arial MT"/>
              <a:buChar char="•"/>
              <a:tabLst>
                <a:tab pos="356235" algn="l"/>
                <a:tab pos="356870" algn="l"/>
              </a:tabLst>
            </a:pPr>
            <a:r>
              <a:rPr sz="2800" b="1" spc="-10" dirty="0">
                <a:latin typeface="Calibri"/>
                <a:cs typeface="Calibri"/>
              </a:rPr>
              <a:t>Kidney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stones,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painful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bones,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abdominal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groans,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psychic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moans, and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fatigue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 smtClean="0">
                <a:latin typeface="Calibri"/>
                <a:cs typeface="Calibri"/>
              </a:rPr>
              <a:t>overtones</a:t>
            </a:r>
            <a:r>
              <a:rPr lang="en-US" sz="2800" b="1" spc="-10" dirty="0" smtClean="0">
                <a:latin typeface="Calibri"/>
                <a:cs typeface="Calibri"/>
              </a:rPr>
              <a:t>.</a:t>
            </a:r>
          </a:p>
          <a:p>
            <a:pPr marL="356870" marR="560705" indent="-342900">
              <a:lnSpc>
                <a:spcPts val="2690"/>
              </a:lnSpc>
              <a:spcBef>
                <a:spcPts val="740"/>
              </a:spcBef>
              <a:buFont typeface="Arial MT"/>
              <a:buChar char="•"/>
              <a:tabLst>
                <a:tab pos="356235" algn="l"/>
                <a:tab pos="356870" algn="l"/>
              </a:tabLst>
            </a:pPr>
            <a:endParaRPr sz="2800" dirty="0">
              <a:latin typeface="Calibri"/>
              <a:cs typeface="Calibri"/>
            </a:endParaRPr>
          </a:p>
          <a:p>
            <a:pPr marL="356870" indent="-342900">
              <a:lnSpc>
                <a:spcPct val="100000"/>
              </a:lnSpc>
              <a:spcBef>
                <a:spcPts val="25"/>
              </a:spcBef>
              <a:buFont typeface="Arial MT"/>
              <a:buChar char="•"/>
              <a:tabLst>
                <a:tab pos="356235" algn="l"/>
                <a:tab pos="356870" algn="l"/>
              </a:tabLst>
            </a:pPr>
            <a:r>
              <a:rPr sz="2800" spc="-10" dirty="0"/>
              <a:t>Kidney</a:t>
            </a:r>
            <a:r>
              <a:rPr sz="2800" spc="10" dirty="0"/>
              <a:t> </a:t>
            </a:r>
            <a:r>
              <a:rPr sz="2800" spc="-20" dirty="0"/>
              <a:t>stones</a:t>
            </a:r>
            <a:r>
              <a:rPr sz="2800" spc="30" dirty="0"/>
              <a:t> </a:t>
            </a:r>
            <a:r>
              <a:rPr sz="2800" spc="-5" dirty="0"/>
              <a:t>(calcium</a:t>
            </a:r>
            <a:r>
              <a:rPr sz="2800" spc="15" dirty="0"/>
              <a:t> </a:t>
            </a:r>
            <a:r>
              <a:rPr sz="2800" spc="-15" dirty="0"/>
              <a:t>phosphate</a:t>
            </a:r>
            <a:r>
              <a:rPr sz="2800" spc="50" dirty="0"/>
              <a:t> </a:t>
            </a:r>
            <a:r>
              <a:rPr sz="2800" spc="-5" dirty="0"/>
              <a:t>and</a:t>
            </a:r>
            <a:r>
              <a:rPr sz="2800" spc="30" dirty="0"/>
              <a:t> </a:t>
            </a:r>
            <a:r>
              <a:rPr sz="2800" spc="-25" dirty="0"/>
              <a:t>oxalate</a:t>
            </a:r>
            <a:r>
              <a:rPr sz="2800" spc="-25" dirty="0" smtClean="0"/>
              <a:t>)</a:t>
            </a:r>
            <a:r>
              <a:rPr lang="en-US" sz="2800" spc="-25" dirty="0" smtClean="0"/>
              <a:t>.</a:t>
            </a:r>
          </a:p>
          <a:p>
            <a:pPr marL="356870" marR="5080" indent="-342900">
              <a:lnSpc>
                <a:spcPct val="80000"/>
              </a:lnSpc>
              <a:spcBef>
                <a:spcPts val="675"/>
              </a:spcBef>
              <a:buFont typeface="Arial MT"/>
              <a:buChar char="•"/>
              <a:tabLst>
                <a:tab pos="356235" algn="l"/>
                <a:tab pos="356870" algn="l"/>
              </a:tabLst>
            </a:pPr>
            <a:r>
              <a:rPr sz="2800" spc="-10" dirty="0" smtClean="0"/>
              <a:t>Osteopenia</a:t>
            </a:r>
            <a:r>
              <a:rPr sz="2800" spc="-10" dirty="0"/>
              <a:t>,</a:t>
            </a:r>
            <a:r>
              <a:rPr sz="2800" spc="25" dirty="0"/>
              <a:t> </a:t>
            </a:r>
            <a:r>
              <a:rPr sz="2800" spc="-15" dirty="0"/>
              <a:t>osteoporosis,</a:t>
            </a:r>
            <a:r>
              <a:rPr sz="2800" spc="30" dirty="0"/>
              <a:t> </a:t>
            </a:r>
            <a:r>
              <a:rPr sz="2800" spc="-5" dirty="0"/>
              <a:t>and</a:t>
            </a:r>
            <a:r>
              <a:rPr sz="2800" spc="30" dirty="0"/>
              <a:t> </a:t>
            </a:r>
            <a:r>
              <a:rPr sz="2800" spc="-15" dirty="0"/>
              <a:t>osteitis</a:t>
            </a:r>
            <a:r>
              <a:rPr sz="2800" spc="10" dirty="0"/>
              <a:t> </a:t>
            </a:r>
            <a:r>
              <a:rPr sz="2800" spc="-15" dirty="0"/>
              <a:t>fibrosa</a:t>
            </a:r>
            <a:r>
              <a:rPr sz="2800" spc="35" dirty="0"/>
              <a:t> </a:t>
            </a:r>
            <a:r>
              <a:rPr sz="2800" spc="-15" dirty="0"/>
              <a:t>cystica. </a:t>
            </a:r>
            <a:r>
              <a:rPr sz="2800" spc="-620" dirty="0"/>
              <a:t> </a:t>
            </a:r>
            <a:r>
              <a:rPr sz="2800" spc="-10" dirty="0"/>
              <a:t>Increased</a:t>
            </a:r>
            <a:r>
              <a:rPr sz="2800" spc="10" dirty="0"/>
              <a:t> </a:t>
            </a:r>
            <a:r>
              <a:rPr sz="2800" spc="-10" dirty="0"/>
              <a:t>bone</a:t>
            </a:r>
            <a:r>
              <a:rPr sz="2800" spc="10" dirty="0"/>
              <a:t> </a:t>
            </a:r>
            <a:r>
              <a:rPr sz="2800" spc="-10" dirty="0"/>
              <a:t>turnover</a:t>
            </a:r>
            <a:r>
              <a:rPr sz="2800" spc="20" dirty="0"/>
              <a:t> </a:t>
            </a:r>
            <a:r>
              <a:rPr sz="2800" spc="-10" dirty="0"/>
              <a:t>can</a:t>
            </a:r>
            <a:r>
              <a:rPr sz="2800" spc="15" dirty="0"/>
              <a:t> </a:t>
            </a:r>
            <a:r>
              <a:rPr sz="2800" spc="-10" dirty="0"/>
              <a:t>usually</a:t>
            </a:r>
            <a:r>
              <a:rPr sz="2800" spc="25" dirty="0"/>
              <a:t> </a:t>
            </a:r>
            <a:r>
              <a:rPr sz="2800" spc="-5" dirty="0"/>
              <a:t>be</a:t>
            </a:r>
            <a:r>
              <a:rPr sz="2800" spc="10" dirty="0"/>
              <a:t> </a:t>
            </a:r>
            <a:r>
              <a:rPr sz="2800" spc="-10" dirty="0"/>
              <a:t>determined </a:t>
            </a:r>
            <a:r>
              <a:rPr sz="2800" spc="-5" dirty="0"/>
              <a:t> </a:t>
            </a:r>
            <a:r>
              <a:rPr sz="2800" spc="-15" dirty="0"/>
              <a:t>by</a:t>
            </a:r>
            <a:r>
              <a:rPr sz="2800" dirty="0"/>
              <a:t> </a:t>
            </a:r>
            <a:r>
              <a:rPr sz="2800" spc="-10" dirty="0"/>
              <a:t>documenting</a:t>
            </a:r>
            <a:r>
              <a:rPr sz="2800" spc="35" dirty="0"/>
              <a:t> </a:t>
            </a:r>
            <a:r>
              <a:rPr sz="2800" spc="-5" dirty="0"/>
              <a:t>an</a:t>
            </a:r>
            <a:r>
              <a:rPr sz="2800" spc="15" dirty="0"/>
              <a:t> </a:t>
            </a:r>
            <a:r>
              <a:rPr sz="2800" spc="-15" dirty="0"/>
              <a:t>elevated</a:t>
            </a:r>
            <a:r>
              <a:rPr sz="2800" spc="-25" dirty="0"/>
              <a:t> </a:t>
            </a:r>
            <a:r>
              <a:rPr sz="2800" spc="-10" dirty="0"/>
              <a:t>blood</a:t>
            </a:r>
            <a:r>
              <a:rPr sz="2800" spc="20" dirty="0"/>
              <a:t> </a:t>
            </a:r>
            <a:r>
              <a:rPr sz="2800" spc="-10" dirty="0"/>
              <a:t>alkaline </a:t>
            </a:r>
            <a:r>
              <a:rPr sz="2800" spc="-5" dirty="0"/>
              <a:t> </a:t>
            </a:r>
            <a:r>
              <a:rPr sz="2800" spc="-15" dirty="0"/>
              <a:t>phosphatase</a:t>
            </a:r>
            <a:r>
              <a:rPr sz="2800" spc="50" dirty="0"/>
              <a:t> </a:t>
            </a:r>
            <a:r>
              <a:rPr sz="2800" spc="-10" dirty="0"/>
              <a:t>level</a:t>
            </a:r>
            <a:r>
              <a:rPr sz="2800" spc="-10" dirty="0" smtClean="0"/>
              <a:t>.</a:t>
            </a:r>
            <a:endParaRPr lang="en-US" sz="2800" spc="-10" dirty="0" smtClean="0"/>
          </a:p>
          <a:p>
            <a:pPr marL="356870" marR="5080" indent="-342900">
              <a:lnSpc>
                <a:spcPct val="80000"/>
              </a:lnSpc>
              <a:spcBef>
                <a:spcPts val="675"/>
              </a:spcBef>
              <a:buFont typeface="Arial MT"/>
              <a:buChar char="•"/>
              <a:tabLst>
                <a:tab pos="356235" algn="l"/>
                <a:tab pos="356870" algn="l"/>
              </a:tabLst>
            </a:pPr>
            <a:endParaRPr sz="2800" dirty="0"/>
          </a:p>
          <a:p>
            <a:pPr marL="356870" indent="-342900">
              <a:lnSpc>
                <a:spcPct val="100000"/>
              </a:lnSpc>
              <a:buFont typeface="Arial MT"/>
              <a:buChar char="•"/>
              <a:tabLst>
                <a:tab pos="356235" algn="l"/>
                <a:tab pos="356870" algn="l"/>
              </a:tabLst>
            </a:pPr>
            <a:r>
              <a:rPr sz="2800" spc="-15" dirty="0"/>
              <a:t>Peptic</a:t>
            </a:r>
            <a:r>
              <a:rPr sz="2800" spc="15" dirty="0"/>
              <a:t> </a:t>
            </a:r>
            <a:r>
              <a:rPr sz="2800" spc="-5" dirty="0"/>
              <a:t>ulcer</a:t>
            </a:r>
            <a:r>
              <a:rPr sz="2800" spc="5" dirty="0"/>
              <a:t> </a:t>
            </a:r>
            <a:r>
              <a:rPr sz="2800" spc="-10" dirty="0"/>
              <a:t>disease,</a:t>
            </a:r>
            <a:r>
              <a:rPr sz="2800" spc="15" dirty="0"/>
              <a:t> </a:t>
            </a:r>
            <a:r>
              <a:rPr sz="2800" spc="-10" dirty="0"/>
              <a:t>pancreatitis,</a:t>
            </a:r>
            <a:r>
              <a:rPr sz="2800" spc="15" dirty="0"/>
              <a:t> </a:t>
            </a:r>
            <a:r>
              <a:rPr sz="2800" spc="-10" dirty="0" smtClean="0"/>
              <a:t>constipation</a:t>
            </a:r>
            <a:r>
              <a:rPr lang="en-US" sz="2800" spc="-10" dirty="0" smtClean="0"/>
              <a:t>.</a:t>
            </a:r>
            <a:endParaRPr sz="2800" dirty="0"/>
          </a:p>
          <a:p>
            <a:pPr marL="356870" marR="452755" indent="-342900">
              <a:lnSpc>
                <a:spcPct val="80000"/>
              </a:lnSpc>
              <a:spcBef>
                <a:spcPts val="670"/>
              </a:spcBef>
              <a:buFont typeface="Arial MT"/>
              <a:buChar char="•"/>
              <a:tabLst>
                <a:tab pos="356235" algn="l"/>
                <a:tab pos="356870" algn="l"/>
              </a:tabLst>
            </a:pPr>
            <a:r>
              <a:rPr sz="2800" spc="-20" dirty="0"/>
              <a:t>Psychiatric</a:t>
            </a:r>
            <a:r>
              <a:rPr sz="2800" spc="35" dirty="0"/>
              <a:t> </a:t>
            </a:r>
            <a:r>
              <a:rPr sz="2800" spc="-15" dirty="0"/>
              <a:t>manifestations</a:t>
            </a:r>
            <a:r>
              <a:rPr sz="2800" spc="30" dirty="0"/>
              <a:t> </a:t>
            </a:r>
            <a:r>
              <a:rPr sz="2800" spc="-10" dirty="0"/>
              <a:t>such</a:t>
            </a:r>
            <a:r>
              <a:rPr sz="2800" spc="25" dirty="0"/>
              <a:t> </a:t>
            </a:r>
            <a:r>
              <a:rPr sz="2800" spc="-5" dirty="0"/>
              <a:t>as</a:t>
            </a:r>
            <a:r>
              <a:rPr sz="2800" spc="15" dirty="0"/>
              <a:t> </a:t>
            </a:r>
            <a:r>
              <a:rPr sz="2800" spc="-10" dirty="0"/>
              <a:t>florid</a:t>
            </a:r>
            <a:r>
              <a:rPr sz="2800" spc="5" dirty="0"/>
              <a:t> </a:t>
            </a:r>
            <a:r>
              <a:rPr sz="2800" spc="-15" dirty="0"/>
              <a:t>psychosis, </a:t>
            </a:r>
            <a:r>
              <a:rPr sz="2800" spc="-620" dirty="0"/>
              <a:t> </a:t>
            </a:r>
            <a:r>
              <a:rPr sz="2800" spc="-10" dirty="0"/>
              <a:t>obtubdation,</a:t>
            </a:r>
            <a:r>
              <a:rPr sz="2800" spc="55" dirty="0"/>
              <a:t> </a:t>
            </a:r>
            <a:r>
              <a:rPr sz="2800" spc="-10" dirty="0"/>
              <a:t>coma,</a:t>
            </a:r>
            <a:r>
              <a:rPr sz="2800" spc="-5" dirty="0"/>
              <a:t> </a:t>
            </a:r>
            <a:r>
              <a:rPr sz="2800" spc="-10" dirty="0"/>
              <a:t>depression,</a:t>
            </a:r>
            <a:r>
              <a:rPr sz="2800" spc="40" dirty="0"/>
              <a:t> </a:t>
            </a:r>
            <a:r>
              <a:rPr sz="2800" spc="-35" dirty="0"/>
              <a:t>anxiety,</a:t>
            </a:r>
            <a:r>
              <a:rPr sz="2800" spc="10" dirty="0"/>
              <a:t> </a:t>
            </a:r>
            <a:r>
              <a:rPr sz="2800" spc="-15" dirty="0" smtClean="0"/>
              <a:t>fatigue</a:t>
            </a:r>
            <a:r>
              <a:rPr lang="en-US" sz="2800" spc="-15" dirty="0" smtClean="0"/>
              <a:t> </a:t>
            </a:r>
            <a:r>
              <a:rPr sz="2800" spc="-20" dirty="0" smtClean="0"/>
              <a:t>Polyuria,</a:t>
            </a:r>
            <a:r>
              <a:rPr sz="2800" dirty="0" smtClean="0"/>
              <a:t> </a:t>
            </a:r>
            <a:r>
              <a:rPr lang="en-US" sz="2800" dirty="0" smtClean="0"/>
              <a:t> </a:t>
            </a:r>
            <a:r>
              <a:rPr sz="2800" spc="-15" dirty="0" smtClean="0"/>
              <a:t>polydipsia</a:t>
            </a:r>
            <a:r>
              <a:rPr lang="en-US" sz="2800" spc="-15" dirty="0" smtClean="0"/>
              <a:t>.</a:t>
            </a:r>
            <a:endParaRPr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07742" y="510032"/>
            <a:ext cx="41332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Biochemical</a:t>
            </a:r>
            <a:r>
              <a:rPr sz="2400" spc="-50" dirty="0"/>
              <a:t> </a:t>
            </a:r>
            <a:r>
              <a:rPr sz="2400" spc="-15" dirty="0"/>
              <a:t>features</a:t>
            </a:r>
            <a:r>
              <a:rPr sz="2400" spc="-5" dirty="0"/>
              <a:t> of</a:t>
            </a:r>
            <a:r>
              <a:rPr sz="2400" spc="-20" dirty="0"/>
              <a:t> </a:t>
            </a:r>
            <a:r>
              <a:rPr sz="2400" spc="-5" dirty="0"/>
              <a:t>prim</a:t>
            </a:r>
            <a:r>
              <a:rPr sz="2400" spc="-25" dirty="0"/>
              <a:t> </a:t>
            </a:r>
            <a:r>
              <a:rPr sz="2400" spc="-10" dirty="0"/>
              <a:t>HPT</a:t>
            </a:r>
            <a:endParaRPr sz="2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87325" y="984250"/>
          <a:ext cx="8915400" cy="54579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0000"/>
                <a:gridCol w="5105400"/>
              </a:tblGrid>
              <a:tr h="3763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Serum</a:t>
                      </a:r>
                      <a:r>
                        <a:rPr sz="1800" b="1" spc="-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tests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Alteration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</a:tr>
              <a:tr h="37617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Calcium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Increased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3763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Intact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PTH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Increased(&gt;0.5mg/L)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3763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Phosphate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800" dirty="0">
                          <a:latin typeface="Wingdings"/>
                          <a:cs typeface="Wingdings"/>
                        </a:rPr>
                        <a:t></a:t>
                      </a:r>
                      <a:endParaRPr sz="1800">
                        <a:latin typeface="Wingdings"/>
                        <a:cs typeface="Wingdings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37617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Chloride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dirty="0">
                          <a:latin typeface="Wingdings"/>
                          <a:cs typeface="Wingdings"/>
                        </a:rPr>
                        <a:t></a:t>
                      </a:r>
                      <a:endParaRPr sz="1800">
                        <a:latin typeface="Wingdings"/>
                        <a:cs typeface="Wingdings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3763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CL:PO4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dirty="0">
                          <a:latin typeface="Wingdings"/>
                          <a:cs typeface="Wingdings"/>
                        </a:rPr>
                        <a:t></a:t>
                      </a:r>
                      <a:r>
                        <a:rPr sz="1800" spc="3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(&gt;33)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Alkaline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phosphatase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Wingdings"/>
                          <a:cs typeface="Wingdings"/>
                        </a:rPr>
                        <a:t>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(in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presence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bone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disease)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25602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Acid-base</a:t>
                      </a:r>
                      <a:r>
                        <a:rPr sz="1800" spc="3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status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91440" marR="989965">
                        <a:lnSpc>
                          <a:spcPct val="200000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Ca-:creatinine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clearance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ratio </a:t>
                      </a:r>
                      <a:r>
                        <a:rPr sz="1800" spc="-3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Urine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Test: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24h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urinary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Ca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Mild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hyperchloremic</a:t>
                      </a:r>
                      <a:r>
                        <a:rPr sz="18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metabolic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acidosis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95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&gt;0.02(vs&lt;0.01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in BFHH)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95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Wingdings"/>
                          <a:cs typeface="Wingdings"/>
                        </a:rPr>
                        <a:t></a:t>
                      </a:r>
                      <a:r>
                        <a:rPr sz="18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(&gt;250mg/24h)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21229" y="240918"/>
            <a:ext cx="47066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latin typeface="Arial MT"/>
                <a:cs typeface="Arial MT"/>
              </a:rPr>
              <a:t>Hyperparathyroidism</a:t>
            </a:r>
            <a:endParaRPr sz="40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37054" y="852042"/>
            <a:ext cx="44729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latin typeface="Arial MT"/>
                <a:cs typeface="Arial MT"/>
              </a:rPr>
              <a:t>Surgical</a:t>
            </a:r>
            <a:r>
              <a:rPr sz="3600" spc="-105" dirty="0">
                <a:latin typeface="Arial MT"/>
                <a:cs typeface="Arial MT"/>
              </a:rPr>
              <a:t> </a:t>
            </a:r>
            <a:r>
              <a:rPr sz="3600" dirty="0">
                <a:latin typeface="Arial MT"/>
                <a:cs typeface="Arial MT"/>
              </a:rPr>
              <a:t>Management</a:t>
            </a:r>
            <a:endParaRPr sz="36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7340" y="1625853"/>
            <a:ext cx="45529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  <a:tab pos="4432300" algn="l"/>
              </a:tabLst>
            </a:pPr>
            <a:r>
              <a:rPr sz="2400" spc="-5" dirty="0">
                <a:latin typeface="Arial MT"/>
                <a:cs typeface="Arial MT"/>
              </a:rPr>
              <a:t>S</a:t>
            </a:r>
            <a:r>
              <a:rPr sz="2400" spc="-15" dirty="0">
                <a:latin typeface="Arial MT"/>
                <a:cs typeface="Arial MT"/>
              </a:rPr>
              <a:t>e</a:t>
            </a:r>
            <a:r>
              <a:rPr sz="2400" spc="-5" dirty="0">
                <a:latin typeface="Arial MT"/>
                <a:cs typeface="Arial MT"/>
              </a:rPr>
              <a:t>rum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calci</a:t>
            </a:r>
            <a:r>
              <a:rPr sz="2400" spc="-15" dirty="0">
                <a:latin typeface="Arial MT"/>
                <a:cs typeface="Arial MT"/>
              </a:rPr>
              <a:t>u</a:t>
            </a:r>
            <a:r>
              <a:rPr sz="2400" dirty="0">
                <a:latin typeface="Arial MT"/>
                <a:cs typeface="Arial MT"/>
              </a:rPr>
              <a:t>m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&gt;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190" dirty="0">
                <a:latin typeface="Arial MT"/>
                <a:cs typeface="Arial MT"/>
              </a:rPr>
              <a:t>1</a:t>
            </a:r>
            <a:r>
              <a:rPr sz="2400" spc="-5" dirty="0">
                <a:latin typeface="Arial MT"/>
                <a:cs typeface="Arial MT"/>
              </a:rPr>
              <a:t>1.5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mg/</a:t>
            </a:r>
            <a:r>
              <a:rPr sz="2400" spc="-5" dirty="0">
                <a:latin typeface="Arial MT"/>
                <a:cs typeface="Arial MT"/>
              </a:rPr>
              <a:t>dl</a:t>
            </a:r>
            <a:r>
              <a:rPr sz="2400" dirty="0">
                <a:latin typeface="Arial MT"/>
                <a:cs typeface="Arial MT"/>
              </a:rPr>
              <a:t>	•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7340" y="2430907"/>
            <a:ext cx="4157979" cy="90360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 MT"/>
                <a:cs typeface="Arial MT"/>
              </a:rPr>
              <a:t>Hypercalciuria</a:t>
            </a:r>
            <a:r>
              <a:rPr sz="2400" spc="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&gt;</a:t>
            </a:r>
            <a:r>
              <a:rPr sz="2400" spc="-5" dirty="0">
                <a:latin typeface="Arial MT"/>
                <a:cs typeface="Arial MT"/>
              </a:rPr>
              <a:t> 400mg/day</a:t>
            </a:r>
            <a:endParaRPr sz="2400">
              <a:latin typeface="Arial MT"/>
              <a:cs typeface="Arial MT"/>
            </a:endParaRPr>
          </a:p>
          <a:p>
            <a:pPr marL="46990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Arial MT"/>
                <a:cs typeface="Arial MT"/>
              </a:rPr>
              <a:t>–</a:t>
            </a:r>
            <a:r>
              <a:rPr sz="2400" spc="24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Normal &lt;200 mg/day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7340" y="3821048"/>
            <a:ext cx="3869054" cy="2828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48895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b="1" spc="-5" dirty="0">
                <a:solidFill>
                  <a:srgbClr val="FF0000"/>
                </a:solidFill>
                <a:latin typeface="Arial MT"/>
                <a:cs typeface="Arial MT"/>
              </a:rPr>
              <a:t>Presence</a:t>
            </a:r>
            <a:r>
              <a:rPr sz="2400" b="1" spc="-1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 MT"/>
                <a:cs typeface="Arial MT"/>
              </a:rPr>
              <a:t>of</a:t>
            </a:r>
            <a:r>
              <a:rPr sz="2400" b="1" spc="-1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Arial MT"/>
                <a:cs typeface="Arial MT"/>
              </a:rPr>
              <a:t>signs</a:t>
            </a:r>
            <a:r>
              <a:rPr sz="2400" b="1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Arial MT"/>
                <a:cs typeface="Arial MT"/>
              </a:rPr>
              <a:t>and </a:t>
            </a:r>
            <a:r>
              <a:rPr sz="2400" b="1" spc="-65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 MT"/>
                <a:cs typeface="Arial MT"/>
              </a:rPr>
              <a:t>symptoms</a:t>
            </a:r>
          </a:p>
          <a:p>
            <a:pPr marL="756285" lvl="1" indent="-287020">
              <a:lnSpc>
                <a:spcPct val="100000"/>
              </a:lnSpc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sz="2400" b="1" spc="-5" dirty="0">
                <a:solidFill>
                  <a:srgbClr val="FF0000"/>
                </a:solidFill>
                <a:latin typeface="Arial MT"/>
                <a:cs typeface="Arial MT"/>
              </a:rPr>
              <a:t>Nephrolithiasis</a:t>
            </a:r>
            <a:endParaRPr sz="2400" b="1" dirty="0">
              <a:solidFill>
                <a:srgbClr val="FF0000"/>
              </a:solidFill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sz="2400" b="1" dirty="0">
                <a:solidFill>
                  <a:srgbClr val="FF0000"/>
                </a:solidFill>
                <a:latin typeface="Arial MT"/>
                <a:cs typeface="Arial MT"/>
              </a:rPr>
              <a:t>Osteitis</a:t>
            </a:r>
            <a:r>
              <a:rPr sz="2400" b="1" spc="-5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 MT"/>
                <a:cs typeface="Arial MT"/>
              </a:rPr>
              <a:t>fibrosa</a:t>
            </a:r>
            <a:r>
              <a:rPr sz="2400" b="1" spc="-4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 MT"/>
                <a:cs typeface="Arial MT"/>
              </a:rPr>
              <a:t>Cystica</a:t>
            </a:r>
          </a:p>
          <a:p>
            <a:pPr marL="756285" marR="1040130" lvl="1" indent="-287020">
              <a:lnSpc>
                <a:spcPct val="100000"/>
              </a:lnSpc>
              <a:spcBef>
                <a:spcPts val="580"/>
              </a:spcBef>
              <a:buChar char="–"/>
              <a:tabLst>
                <a:tab pos="756920" algn="l"/>
              </a:tabLst>
            </a:pPr>
            <a:r>
              <a:rPr sz="2400" b="1" spc="-5" dirty="0">
                <a:solidFill>
                  <a:srgbClr val="FF0000"/>
                </a:solidFill>
                <a:latin typeface="Arial MT"/>
                <a:cs typeface="Arial MT"/>
              </a:rPr>
              <a:t>N</a:t>
            </a:r>
            <a:r>
              <a:rPr sz="2400" b="1" spc="-15" dirty="0">
                <a:solidFill>
                  <a:srgbClr val="FF0000"/>
                </a:solidFill>
                <a:latin typeface="Arial MT"/>
                <a:cs typeface="Arial MT"/>
              </a:rPr>
              <a:t>e</a:t>
            </a:r>
            <a:r>
              <a:rPr sz="2400" b="1" spc="-5" dirty="0">
                <a:solidFill>
                  <a:srgbClr val="FF0000"/>
                </a:solidFill>
                <a:latin typeface="Arial MT"/>
                <a:cs typeface="Arial MT"/>
              </a:rPr>
              <a:t>uromuscul</a:t>
            </a:r>
            <a:r>
              <a:rPr sz="2400" b="1" spc="-15" dirty="0">
                <a:solidFill>
                  <a:srgbClr val="FF0000"/>
                </a:solidFill>
                <a:latin typeface="Arial MT"/>
                <a:cs typeface="Arial MT"/>
              </a:rPr>
              <a:t>a</a:t>
            </a:r>
            <a:r>
              <a:rPr sz="2400" b="1" dirty="0">
                <a:solidFill>
                  <a:srgbClr val="FF0000"/>
                </a:solidFill>
                <a:latin typeface="Arial MT"/>
                <a:cs typeface="Arial MT"/>
              </a:rPr>
              <a:t>r  symptoms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070728" y="1625853"/>
            <a:ext cx="350012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 MT"/>
                <a:cs typeface="Arial MT"/>
              </a:rPr>
              <a:t>Markedly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reduced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cortical </a:t>
            </a:r>
            <a:r>
              <a:rPr sz="2400" spc="-65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bone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density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27575" y="2869819"/>
            <a:ext cx="324929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  <a:tab pos="356235" algn="l"/>
              </a:tabLst>
            </a:pPr>
            <a:r>
              <a:rPr sz="2400" spc="-5" dirty="0">
                <a:latin typeface="Arial MT"/>
                <a:cs typeface="Arial MT"/>
              </a:rPr>
              <a:t>Decreased creatinine </a:t>
            </a:r>
            <a:r>
              <a:rPr sz="2400" spc="-65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clearance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27575" y="4113657"/>
            <a:ext cx="342772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  <a:tab pos="356235" algn="l"/>
              </a:tabLst>
            </a:pPr>
            <a:r>
              <a:rPr sz="2400" spc="-5" dirty="0">
                <a:latin typeface="Arial MT"/>
                <a:cs typeface="Arial MT"/>
              </a:rPr>
              <a:t>Patient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age</a:t>
            </a:r>
            <a:r>
              <a:rPr sz="2400" dirty="0">
                <a:latin typeface="Arial MT"/>
                <a:cs typeface="Arial MT"/>
              </a:rPr>
              <a:t> &lt;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50 years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727575" y="4991176"/>
            <a:ext cx="3623310" cy="1123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  <a:tab pos="356235" algn="l"/>
              </a:tabLst>
            </a:pPr>
            <a:r>
              <a:rPr sz="2400" spc="-5" dirty="0">
                <a:latin typeface="Arial MT"/>
                <a:cs typeface="Arial MT"/>
              </a:rPr>
              <a:t>Markedly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reduced</a:t>
            </a:r>
            <a:endParaRPr sz="2400">
              <a:latin typeface="Arial MT"/>
              <a:cs typeface="Arial MT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latin typeface="Arial MT"/>
                <a:cs typeface="Arial MT"/>
              </a:rPr>
              <a:t>cancellous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bone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density</a:t>
            </a:r>
            <a:endParaRPr sz="2400">
              <a:latin typeface="Arial MT"/>
              <a:cs typeface="Arial MT"/>
            </a:endParaRPr>
          </a:p>
          <a:p>
            <a:pPr marL="469900">
              <a:lnSpc>
                <a:spcPct val="100000"/>
              </a:lnSpc>
              <a:spcBef>
                <a:spcPts val="480"/>
              </a:spcBef>
              <a:tabLst>
                <a:tab pos="756285" algn="l"/>
              </a:tabLst>
            </a:pPr>
            <a:r>
              <a:rPr sz="2000" dirty="0">
                <a:latin typeface="Arial MT"/>
                <a:cs typeface="Arial MT"/>
              </a:rPr>
              <a:t>–	Spine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28010" y="112217"/>
            <a:ext cx="2893060" cy="758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spc="-15" dirty="0"/>
              <a:t>Pre-Operative</a:t>
            </a:r>
            <a:r>
              <a:rPr sz="2400" spc="-5" dirty="0"/>
              <a:t> Imaging-</a:t>
            </a:r>
            <a:endParaRPr sz="2400"/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400" spc="-10" dirty="0"/>
              <a:t>Localization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535940" y="1257045"/>
            <a:ext cx="7843520" cy="45383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b="1" spc="-5" dirty="0">
                <a:solidFill>
                  <a:srgbClr val="FF0000"/>
                </a:solidFill>
                <a:latin typeface="Calibri"/>
                <a:cs typeface="Calibri"/>
              </a:rPr>
              <a:t>High-resolution</a:t>
            </a:r>
            <a:r>
              <a:rPr sz="20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FF0000"/>
                </a:solidFill>
                <a:latin typeface="Calibri"/>
                <a:cs typeface="Calibri"/>
              </a:rPr>
              <a:t>ultrasound</a:t>
            </a:r>
            <a:endParaRPr sz="2000" b="1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buFont typeface="Arial MT"/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Calibri"/>
                <a:cs typeface="Calibri"/>
              </a:rPr>
              <a:t>Sensitivity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65-85%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for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adenoma</a:t>
            </a:r>
          </a:p>
          <a:p>
            <a:pPr marL="756285" lvl="1" indent="-287020">
              <a:lnSpc>
                <a:spcPts val="2160"/>
              </a:lnSpc>
              <a:buFont typeface="Arial MT"/>
              <a:buChar char="–"/>
              <a:tabLst>
                <a:tab pos="756285" algn="l"/>
                <a:tab pos="756920" algn="l"/>
              </a:tabLst>
            </a:pPr>
            <a:r>
              <a:rPr sz="2000" spc="-10" dirty="0">
                <a:latin typeface="Calibri"/>
                <a:cs typeface="Calibri"/>
              </a:rPr>
              <a:t>Results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suboptimal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pts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multinodular </a:t>
            </a:r>
            <a:r>
              <a:rPr sz="2000" spc="-15" dirty="0">
                <a:latin typeface="Calibri"/>
                <a:cs typeface="Calibri"/>
              </a:rPr>
              <a:t>thyroid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disease,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pts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</a:p>
          <a:p>
            <a:pPr marL="756285">
              <a:lnSpc>
                <a:spcPts val="2160"/>
              </a:lnSpc>
            </a:pPr>
            <a:r>
              <a:rPr sz="2000" spc="-5" dirty="0">
                <a:latin typeface="Calibri"/>
                <a:cs typeface="Calibri"/>
              </a:rPr>
              <a:t>short </a:t>
            </a:r>
            <a:r>
              <a:rPr sz="2000" dirty="0">
                <a:latin typeface="Calibri"/>
                <a:cs typeface="Calibri"/>
              </a:rPr>
              <a:t>thick</a:t>
            </a:r>
            <a:r>
              <a:rPr sz="2000" spc="-5" dirty="0">
                <a:latin typeface="Calibri"/>
                <a:cs typeface="Calibri"/>
              </a:rPr>
              <a:t> neck, ectopic </a:t>
            </a:r>
            <a:r>
              <a:rPr sz="2000" dirty="0">
                <a:latin typeface="Calibri"/>
                <a:cs typeface="Calibri"/>
              </a:rPr>
              <a:t>glands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(15-20%)</a:t>
            </a:r>
          </a:p>
          <a:p>
            <a:pPr marL="756285" lvl="1" indent="-287020">
              <a:lnSpc>
                <a:spcPct val="100000"/>
              </a:lnSpc>
              <a:buFont typeface="Arial MT"/>
              <a:buChar char="–"/>
              <a:tabLst>
                <a:tab pos="756285" algn="l"/>
                <a:tab pos="756920" algn="l"/>
              </a:tabLst>
            </a:pPr>
            <a:r>
              <a:rPr sz="2000" spc="-10" dirty="0">
                <a:latin typeface="Calibri"/>
                <a:cs typeface="Calibri"/>
              </a:rPr>
              <a:t>May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be useful </a:t>
            </a:r>
            <a:r>
              <a:rPr sz="2000" dirty="0">
                <a:latin typeface="Calibri"/>
                <a:cs typeface="Calibri"/>
              </a:rPr>
              <a:t>in </a:t>
            </a:r>
            <a:r>
              <a:rPr sz="2000" spc="-5" dirty="0">
                <a:latin typeface="Calibri"/>
                <a:cs typeface="Calibri"/>
              </a:rPr>
              <a:t>detecting </a:t>
            </a:r>
            <a:r>
              <a:rPr sz="2000" spc="-10" dirty="0">
                <a:latin typeface="Calibri"/>
                <a:cs typeface="Calibri"/>
              </a:rPr>
              <a:t>sestamibi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scan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negative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adenomas</a:t>
            </a: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b="1" spc="5" dirty="0">
                <a:solidFill>
                  <a:srgbClr val="FF0000"/>
                </a:solidFill>
                <a:latin typeface="Calibri"/>
                <a:cs typeface="Calibri"/>
              </a:rPr>
              <a:t>CT</a:t>
            </a:r>
            <a:r>
              <a:rPr sz="20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FF0000"/>
                </a:solidFill>
                <a:latin typeface="Calibri"/>
                <a:cs typeface="Calibri"/>
              </a:rPr>
              <a:t>with</a:t>
            </a:r>
            <a:r>
              <a:rPr sz="20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FF0000"/>
                </a:solidFill>
                <a:latin typeface="Calibri"/>
                <a:cs typeface="Calibri"/>
              </a:rPr>
              <a:t>contrast/thin</a:t>
            </a:r>
            <a:r>
              <a:rPr sz="20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endParaRPr sz="2000" b="1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buFont typeface="Arial MT"/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Calibri"/>
                <a:cs typeface="Calibri"/>
              </a:rPr>
              <a:t>Sensitivity of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46-87%</a:t>
            </a:r>
          </a:p>
          <a:p>
            <a:pPr marL="756285" lvl="1" indent="-287020">
              <a:lnSpc>
                <a:spcPct val="100000"/>
              </a:lnSpc>
              <a:buFont typeface="Arial MT"/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Calibri"/>
                <a:cs typeface="Calibri"/>
              </a:rPr>
              <a:t>Good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for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ectopic </a:t>
            </a:r>
            <a:r>
              <a:rPr sz="2000" dirty="0">
                <a:latin typeface="Calibri"/>
                <a:cs typeface="Calibri"/>
              </a:rPr>
              <a:t>glands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chest</a:t>
            </a:r>
            <a:endParaRPr sz="20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b="1" spc="5" dirty="0">
                <a:solidFill>
                  <a:srgbClr val="FF0000"/>
                </a:solidFill>
                <a:latin typeface="Calibri"/>
                <a:cs typeface="Calibri"/>
              </a:rPr>
              <a:t>MRI</a:t>
            </a:r>
            <a:endParaRPr sz="2000" b="1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buFont typeface="Arial MT"/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Calibri"/>
                <a:cs typeface="Calibri"/>
              </a:rPr>
              <a:t>Sensitivity of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65-80%</a:t>
            </a:r>
          </a:p>
          <a:p>
            <a:pPr marL="756285" lvl="1" indent="-287020">
              <a:lnSpc>
                <a:spcPct val="100000"/>
              </a:lnSpc>
              <a:buFont typeface="Arial MT"/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Calibri"/>
                <a:cs typeface="Calibri"/>
              </a:rPr>
              <a:t>Good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for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ectopic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glands</a:t>
            </a: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b="1" spc="-10" dirty="0" err="1" smtClean="0">
                <a:solidFill>
                  <a:srgbClr val="FF0000"/>
                </a:solidFill>
                <a:latin typeface="Calibri"/>
                <a:cs typeface="Calibri"/>
              </a:rPr>
              <a:t>Sestamibi</a:t>
            </a:r>
            <a:r>
              <a:rPr lang="en-US" sz="2000" b="1" spc="-10" dirty="0" smtClean="0">
                <a:solidFill>
                  <a:srgbClr val="FF0000"/>
                </a:solidFill>
                <a:latin typeface="Calibri"/>
                <a:cs typeface="Calibri"/>
              </a:rPr>
              <a:t> Scan</a:t>
            </a:r>
            <a:endParaRPr sz="2000" b="1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buFont typeface="Arial MT"/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Calibri"/>
                <a:cs typeface="Calibri"/>
              </a:rPr>
              <a:t>85-95%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accurate</a:t>
            </a:r>
            <a:r>
              <a:rPr sz="2000" dirty="0">
                <a:latin typeface="Calibri"/>
                <a:cs typeface="Calibri"/>
              </a:rPr>
              <a:t> in </a:t>
            </a:r>
            <a:r>
              <a:rPr sz="2000" spc="-5" dirty="0">
                <a:latin typeface="Calibri"/>
                <a:cs typeface="Calibri"/>
              </a:rPr>
              <a:t>localizing</a:t>
            </a:r>
            <a:r>
              <a:rPr sz="2000" dirty="0">
                <a:latin typeface="Calibri"/>
                <a:cs typeface="Calibri"/>
              </a:rPr>
              <a:t> adenoma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primary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HPT</a:t>
            </a:r>
            <a:endParaRPr sz="20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b="1" spc="-5" dirty="0">
                <a:solidFill>
                  <a:srgbClr val="FF0000"/>
                </a:solidFill>
                <a:latin typeface="Calibri"/>
                <a:cs typeface="Calibri"/>
              </a:rPr>
              <a:t>Sestamibi-SPECT(single</a:t>
            </a:r>
            <a:r>
              <a:rPr sz="20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FF0000"/>
                </a:solidFill>
                <a:latin typeface="Calibri"/>
                <a:cs typeface="Calibri"/>
              </a:rPr>
              <a:t>photone</a:t>
            </a:r>
            <a:r>
              <a:rPr sz="2000" b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FF0000"/>
                </a:solidFill>
                <a:latin typeface="Calibri"/>
                <a:cs typeface="Calibri"/>
              </a:rPr>
              <a:t>emission</a:t>
            </a:r>
            <a:r>
              <a:rPr sz="200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CT)</a:t>
            </a:r>
          </a:p>
          <a:p>
            <a:pPr marL="756285" lvl="1" indent="-287020">
              <a:lnSpc>
                <a:spcPct val="100000"/>
              </a:lnSpc>
              <a:buFont typeface="Arial MT"/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Calibri"/>
                <a:cs typeface="Calibri"/>
              </a:rPr>
              <a:t>Sensitivity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60%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for </a:t>
            </a:r>
            <a:r>
              <a:rPr sz="2000" spc="-5" dirty="0">
                <a:latin typeface="Calibri"/>
                <a:cs typeface="Calibri"/>
              </a:rPr>
              <a:t>enlarged</a:t>
            </a:r>
            <a:r>
              <a:rPr sz="2000" dirty="0">
                <a:latin typeface="Calibri"/>
                <a:cs typeface="Calibri"/>
              </a:rPr>
              <a:t> gland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98%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for </a:t>
            </a:r>
            <a:r>
              <a:rPr sz="2000" spc="-5" dirty="0">
                <a:latin typeface="Calibri"/>
                <a:cs typeface="Calibri"/>
              </a:rPr>
              <a:t>solitary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adenomas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780" y="461899"/>
            <a:ext cx="579183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0" dirty="0"/>
              <a:t>Pre-operative</a:t>
            </a:r>
            <a:r>
              <a:rPr sz="4400" spc="-40" dirty="0"/>
              <a:t> </a:t>
            </a:r>
            <a:r>
              <a:rPr sz="4400" spc="-15" dirty="0"/>
              <a:t>localization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48129"/>
            <a:ext cx="8060690" cy="3903345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355600" marR="5080" indent="-342900">
              <a:lnSpc>
                <a:spcPct val="80100"/>
              </a:lnSpc>
              <a:spcBef>
                <a:spcPts val="670"/>
              </a:spcBef>
              <a:buFont typeface="Arial MT"/>
              <a:buChar char="•"/>
              <a:tabLst>
                <a:tab pos="354965" algn="l"/>
                <a:tab pos="355600" algn="l"/>
                <a:tab pos="4760595" algn="l"/>
              </a:tabLst>
            </a:pPr>
            <a:r>
              <a:rPr sz="2400" b="1" spc="-15" dirty="0">
                <a:solidFill>
                  <a:srgbClr val="FF0000"/>
                </a:solidFill>
                <a:latin typeface="Calibri"/>
                <a:cs typeface="Calibri"/>
              </a:rPr>
              <a:t>99mTechnetium-labeled</a:t>
            </a:r>
            <a:r>
              <a:rPr sz="2400" b="1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Sestamibi	</a:t>
            </a:r>
            <a:r>
              <a:rPr sz="2400" spc="-10" dirty="0">
                <a:latin typeface="Calibri"/>
                <a:cs typeface="Calibri"/>
              </a:rPr>
              <a:t>was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initially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introduced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for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cardiac </a:t>
            </a:r>
            <a:r>
              <a:rPr sz="2400" dirty="0">
                <a:latin typeface="Calibri"/>
                <a:cs typeface="Calibri"/>
              </a:rPr>
              <a:t>imaging and is </a:t>
            </a:r>
            <a:r>
              <a:rPr sz="2400" spc="-15" dirty="0">
                <a:latin typeface="Calibri"/>
                <a:cs typeface="Calibri"/>
              </a:rPr>
              <a:t>concentrated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10" dirty="0">
                <a:latin typeface="Calibri"/>
                <a:cs typeface="Calibri"/>
              </a:rPr>
              <a:t>mitochondria-rich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tissue.</a:t>
            </a: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2800" dirty="0">
              <a:latin typeface="Calibri"/>
              <a:cs typeface="Calibri"/>
            </a:endParaRPr>
          </a:p>
          <a:p>
            <a:pPr marL="355600" marR="758825" indent="-342900">
              <a:lnSpc>
                <a:spcPct val="8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It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was</a:t>
            </a:r>
            <a:r>
              <a:rPr sz="2400" spc="-5" dirty="0">
                <a:latin typeface="Calibri"/>
                <a:cs typeface="Calibri"/>
              </a:rPr>
              <a:t> subsequently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noted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-5" dirty="0">
                <a:latin typeface="Calibri"/>
                <a:cs typeface="Calibri"/>
              </a:rPr>
              <a:t> be </a:t>
            </a:r>
            <a:r>
              <a:rPr sz="2400" b="1" spc="-10" dirty="0">
                <a:latin typeface="Calibri"/>
                <a:cs typeface="Calibri"/>
              </a:rPr>
              <a:t>useful</a:t>
            </a:r>
            <a:r>
              <a:rPr sz="2400" b="1" spc="5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for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parathyroid 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localization </a:t>
            </a:r>
            <a:r>
              <a:rPr sz="2400" b="1" spc="-5" dirty="0">
                <a:latin typeface="Calibri"/>
                <a:cs typeface="Calibri"/>
              </a:rPr>
              <a:t>because of </a:t>
            </a:r>
            <a:r>
              <a:rPr sz="2400" b="1" dirty="0">
                <a:latin typeface="Calibri"/>
                <a:cs typeface="Calibri"/>
              </a:rPr>
              <a:t>the </a:t>
            </a:r>
            <a:r>
              <a:rPr sz="2400" b="1" spc="-10" dirty="0">
                <a:latin typeface="Calibri"/>
                <a:cs typeface="Calibri"/>
              </a:rPr>
              <a:t>delayed </a:t>
            </a:r>
            <a:r>
              <a:rPr sz="2400" b="1" spc="-5" dirty="0">
                <a:latin typeface="Calibri"/>
                <a:cs typeface="Calibri"/>
              </a:rPr>
              <a:t>washout of </a:t>
            </a:r>
            <a:r>
              <a:rPr sz="2400" b="1" dirty="0">
                <a:latin typeface="Calibri"/>
                <a:cs typeface="Calibri"/>
              </a:rPr>
              <a:t>the </a:t>
            </a:r>
            <a:r>
              <a:rPr sz="2400" b="1" spc="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radionuclide</a:t>
            </a:r>
            <a:r>
              <a:rPr sz="2400" b="1" spc="5" dirty="0">
                <a:latin typeface="Calibri"/>
                <a:cs typeface="Calibri"/>
              </a:rPr>
              <a:t> </a:t>
            </a:r>
            <a:r>
              <a:rPr sz="2400" b="1" spc="-15" dirty="0">
                <a:latin typeface="Calibri"/>
                <a:cs typeface="Calibri"/>
              </a:rPr>
              <a:t>from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hypercellular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parathyroid</a:t>
            </a:r>
            <a:r>
              <a:rPr sz="2400" b="1" spc="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tissue </a:t>
            </a:r>
            <a:r>
              <a:rPr sz="2400" b="1" dirty="0">
                <a:latin typeface="Calibri"/>
                <a:cs typeface="Calibri"/>
              </a:rPr>
              <a:t>when </a:t>
            </a:r>
            <a:r>
              <a:rPr sz="2400" b="1" spc="-52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compared</a:t>
            </a:r>
            <a:r>
              <a:rPr sz="2400" b="1" spc="-15" dirty="0">
                <a:latin typeface="Calibri"/>
                <a:cs typeface="Calibri"/>
              </a:rPr>
              <a:t> to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15" dirty="0">
                <a:latin typeface="Calibri"/>
                <a:cs typeface="Calibri"/>
              </a:rPr>
              <a:t>thyroid</a:t>
            </a:r>
            <a:r>
              <a:rPr sz="2400" b="1" spc="-5" dirty="0">
                <a:latin typeface="Calibri"/>
                <a:cs typeface="Calibri"/>
              </a:rPr>
              <a:t> tissue.</a:t>
            </a:r>
            <a:endParaRPr sz="2400" b="1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2800" dirty="0">
              <a:latin typeface="Calibri"/>
              <a:cs typeface="Calibri"/>
            </a:endParaRPr>
          </a:p>
          <a:p>
            <a:pPr marL="355600" marR="92075" indent="-342900">
              <a:lnSpc>
                <a:spcPct val="8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In </a:t>
            </a:r>
            <a:r>
              <a:rPr sz="2400" spc="-5" dirty="0">
                <a:latin typeface="Calibri"/>
                <a:cs typeface="Calibri"/>
              </a:rPr>
              <a:t>one </a:t>
            </a:r>
            <a:r>
              <a:rPr sz="2400" spc="-10" dirty="0">
                <a:latin typeface="Calibri"/>
                <a:cs typeface="Calibri"/>
              </a:rPr>
              <a:t>prospective </a:t>
            </a:r>
            <a:r>
              <a:rPr sz="2400" spc="-5" dirty="0">
                <a:latin typeface="Calibri"/>
                <a:cs typeface="Calibri"/>
              </a:rPr>
              <a:t>study of 387 </a:t>
            </a:r>
            <a:r>
              <a:rPr sz="2400" spc="-10" dirty="0">
                <a:latin typeface="Calibri"/>
                <a:cs typeface="Calibri"/>
              </a:rPr>
              <a:t>patients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sensitivity </a:t>
            </a:r>
            <a:r>
              <a:rPr sz="2400" spc="-20" dirty="0">
                <a:latin typeface="Calibri"/>
                <a:cs typeface="Calibri"/>
              </a:rPr>
              <a:t>for 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single adenomas </a:t>
            </a:r>
            <a:r>
              <a:rPr sz="2400" spc="-10" dirty="0">
                <a:latin typeface="Calibri"/>
                <a:cs typeface="Calibri"/>
              </a:rPr>
              <a:t>was </a:t>
            </a:r>
            <a:r>
              <a:rPr sz="2400" spc="-5" dirty="0">
                <a:latin typeface="Calibri"/>
                <a:cs typeface="Calibri"/>
              </a:rPr>
              <a:t>90 </a:t>
            </a:r>
            <a:r>
              <a:rPr sz="2400" spc="-10" dirty="0">
                <a:latin typeface="Calibri"/>
                <a:cs typeface="Calibri"/>
              </a:rPr>
              <a:t>percent, </a:t>
            </a:r>
            <a:r>
              <a:rPr sz="2400" spc="-5" dirty="0">
                <a:latin typeface="Calibri"/>
                <a:cs typeface="Calibri"/>
              </a:rPr>
              <a:t>but 27 </a:t>
            </a:r>
            <a:r>
              <a:rPr sz="2400" spc="-10" dirty="0">
                <a:latin typeface="Calibri"/>
                <a:cs typeface="Calibri"/>
              </a:rPr>
              <a:t>percent </a:t>
            </a:r>
            <a:r>
              <a:rPr sz="2400" spc="-5" dirty="0">
                <a:latin typeface="Calibri"/>
                <a:cs typeface="Calibri"/>
              </a:rPr>
              <a:t>of double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adenomas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55</a:t>
            </a:r>
            <a:r>
              <a:rPr sz="2400" spc="-10" dirty="0">
                <a:latin typeface="Calibri"/>
                <a:cs typeface="Calibri"/>
              </a:rPr>
              <a:t> percent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hyperplastic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glands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were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missed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52850" y="461899"/>
            <a:ext cx="164274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5" dirty="0"/>
              <a:t>History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7261"/>
            <a:ext cx="6943090" cy="2660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  <a:tab pos="355600" algn="l"/>
                <a:tab pos="1364615" algn="l"/>
              </a:tabLst>
            </a:pPr>
            <a:r>
              <a:rPr sz="3200" dirty="0">
                <a:latin typeface="Calibri"/>
                <a:cs typeface="Calibri"/>
              </a:rPr>
              <a:t>1849	</a:t>
            </a:r>
            <a:r>
              <a:rPr sz="3200" spc="-5" dirty="0">
                <a:latin typeface="Calibri"/>
                <a:cs typeface="Calibri"/>
              </a:rPr>
              <a:t>description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5" dirty="0">
                <a:latin typeface="Calibri"/>
                <a:cs typeface="Calibri"/>
              </a:rPr>
              <a:t>normal </a:t>
            </a:r>
            <a:r>
              <a:rPr sz="3200" spc="-20" dirty="0">
                <a:latin typeface="Calibri"/>
                <a:cs typeface="Calibri"/>
              </a:rPr>
              <a:t>parathyroid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glands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in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animals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4400">
              <a:latin typeface="Calibri"/>
              <a:cs typeface="Calibri"/>
            </a:endParaRPr>
          </a:p>
          <a:p>
            <a:pPr marL="355600" marR="906144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1879 </a:t>
            </a:r>
            <a:r>
              <a:rPr sz="3200" spc="-30" dirty="0">
                <a:latin typeface="Calibri"/>
                <a:cs typeface="Calibri"/>
              </a:rPr>
              <a:t>tetany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in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patient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after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total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thyroidectomy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86400" y="2514600"/>
            <a:ext cx="2362955" cy="2264664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43000" y="2514600"/>
            <a:ext cx="3733800" cy="26449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780" y="461899"/>
            <a:ext cx="579183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0" dirty="0"/>
              <a:t>Pre-operative</a:t>
            </a:r>
            <a:r>
              <a:rPr sz="4400" spc="-40" dirty="0"/>
              <a:t> </a:t>
            </a:r>
            <a:r>
              <a:rPr sz="4400" spc="-15" dirty="0"/>
              <a:t>localization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22805"/>
            <a:ext cx="7787005" cy="22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  <a:tab pos="2421890" algn="l"/>
              </a:tabLst>
            </a:pP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Single-photon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emission computed tomography (SPECT</a:t>
            </a:r>
            <a:r>
              <a:rPr sz="2400" spc="-5" dirty="0">
                <a:latin typeface="Times New Roman"/>
                <a:cs typeface="Times New Roman"/>
              </a:rPr>
              <a:t>), </a:t>
            </a:r>
            <a:r>
              <a:rPr sz="2400" dirty="0">
                <a:latin typeface="Times New Roman"/>
                <a:cs typeface="Times New Roman"/>
              </a:rPr>
              <a:t> when used with	planar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sestamibi,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has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particular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utility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evaluation of ectopic parathyroid </a:t>
            </a:r>
            <a:r>
              <a:rPr sz="2400" spc="-5" dirty="0">
                <a:latin typeface="Times New Roman"/>
                <a:cs typeface="Times New Roman"/>
              </a:rPr>
              <a:t>adenomas, </a:t>
            </a:r>
            <a:r>
              <a:rPr sz="2400" dirty="0">
                <a:latin typeface="Times New Roman"/>
                <a:cs typeface="Times New Roman"/>
              </a:rPr>
              <a:t>such </a:t>
            </a:r>
            <a:r>
              <a:rPr sz="2400" spc="-5" dirty="0">
                <a:latin typeface="Times New Roman"/>
                <a:cs typeface="Times New Roman"/>
              </a:rPr>
              <a:t>as </a:t>
            </a:r>
            <a:r>
              <a:rPr sz="2400" dirty="0">
                <a:latin typeface="Times New Roman"/>
                <a:cs typeface="Times New Roman"/>
              </a:rPr>
              <a:t>those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located deep in the neck or in the </a:t>
            </a:r>
            <a:r>
              <a:rPr sz="2400" spc="-5" dirty="0">
                <a:latin typeface="Times New Roman"/>
                <a:cs typeface="Times New Roman"/>
              </a:rPr>
              <a:t>mediastinum. </a:t>
            </a:r>
            <a:r>
              <a:rPr sz="2400" spc="-15" dirty="0">
                <a:latin typeface="Times New Roman"/>
                <a:cs typeface="Times New Roman"/>
              </a:rPr>
              <a:t>Specifically,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SPECT </a:t>
            </a:r>
            <a:r>
              <a:rPr sz="2400" dirty="0">
                <a:latin typeface="Times New Roman"/>
                <a:cs typeface="Times New Roman"/>
              </a:rPr>
              <a:t>can indicate whether an </a:t>
            </a:r>
            <a:r>
              <a:rPr sz="2400" spc="-5" dirty="0">
                <a:latin typeface="Times New Roman"/>
                <a:cs typeface="Times New Roman"/>
              </a:rPr>
              <a:t>adenoma </a:t>
            </a:r>
            <a:r>
              <a:rPr sz="2400" dirty="0">
                <a:latin typeface="Times New Roman"/>
                <a:cs typeface="Times New Roman"/>
              </a:rPr>
              <a:t>is located in the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anterior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posterior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mediastinum.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03680" y="126619"/>
            <a:ext cx="6011545" cy="1367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22045" marR="5080" indent="-1109980">
              <a:lnSpc>
                <a:spcPct val="100000"/>
              </a:lnSpc>
              <a:spcBef>
                <a:spcPts val="100"/>
              </a:spcBef>
            </a:pPr>
            <a:r>
              <a:rPr sz="4400" spc="-20" dirty="0">
                <a:solidFill>
                  <a:srgbClr val="FF0000"/>
                </a:solidFill>
              </a:rPr>
              <a:t>Intraoperative </a:t>
            </a:r>
            <a:r>
              <a:rPr sz="4400" spc="-30" dirty="0">
                <a:solidFill>
                  <a:srgbClr val="FF0000"/>
                </a:solidFill>
              </a:rPr>
              <a:t>parathyroid </a:t>
            </a:r>
            <a:r>
              <a:rPr sz="4400" spc="-985" dirty="0">
                <a:solidFill>
                  <a:srgbClr val="FF0000"/>
                </a:solidFill>
              </a:rPr>
              <a:t> </a:t>
            </a:r>
            <a:r>
              <a:rPr sz="4400" dirty="0">
                <a:solidFill>
                  <a:srgbClr val="FF0000"/>
                </a:solidFill>
              </a:rPr>
              <a:t>hormone</a:t>
            </a:r>
            <a:r>
              <a:rPr sz="4400" spc="-35" dirty="0">
                <a:solidFill>
                  <a:srgbClr val="FF0000"/>
                </a:solidFill>
              </a:rPr>
              <a:t> </a:t>
            </a:r>
            <a:r>
              <a:rPr sz="4400" spc="-15" dirty="0">
                <a:solidFill>
                  <a:srgbClr val="FF0000"/>
                </a:solidFill>
              </a:rPr>
              <a:t>testing</a:t>
            </a:r>
            <a:endParaRPr sz="4400"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34947"/>
            <a:ext cx="8016875" cy="4767331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756285" lvl="1" indent="-287020">
              <a:lnSpc>
                <a:spcPct val="100000"/>
              </a:lnSpc>
              <a:spcBef>
                <a:spcPts val="67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5" dirty="0" smtClean="0">
                <a:latin typeface="Times New Roman"/>
                <a:cs typeface="Times New Roman"/>
              </a:rPr>
              <a:t>introduced</a:t>
            </a:r>
            <a:r>
              <a:rPr sz="2800" spc="-70" dirty="0" smtClean="0">
                <a:latin typeface="Times New Roman"/>
                <a:cs typeface="Times New Roman"/>
              </a:rPr>
              <a:t> </a:t>
            </a:r>
            <a:r>
              <a:rPr sz="2800" dirty="0" smtClean="0">
                <a:latin typeface="Times New Roman"/>
                <a:cs typeface="Times New Roman"/>
              </a:rPr>
              <a:t>1993</a:t>
            </a:r>
            <a:r>
              <a:rPr lang="en-US" sz="2800" dirty="0" smtClean="0">
                <a:latin typeface="Times New Roman"/>
                <a:cs typeface="Times New Roman"/>
              </a:rPr>
              <a:t>.</a:t>
            </a:r>
          </a:p>
          <a:p>
            <a:pPr marL="756285" lvl="1" indent="-287020">
              <a:lnSpc>
                <a:spcPct val="100000"/>
              </a:lnSpc>
              <a:spcBef>
                <a:spcPts val="675"/>
              </a:spcBef>
              <a:buFont typeface="Arial MT"/>
              <a:buChar char="–"/>
              <a:tabLst>
                <a:tab pos="756920" algn="l"/>
              </a:tabLst>
            </a:pPr>
            <a:endParaRPr sz="2800" dirty="0">
              <a:latin typeface="Times New Roman"/>
              <a:cs typeface="Times New Roman"/>
            </a:endParaRPr>
          </a:p>
          <a:p>
            <a:pPr marL="756285" marR="584835" lvl="1" indent="-287020">
              <a:lnSpc>
                <a:spcPct val="100000"/>
              </a:lnSpc>
              <a:spcBef>
                <a:spcPts val="670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5" dirty="0">
                <a:latin typeface="Times New Roman"/>
                <a:cs typeface="Times New Roman"/>
              </a:rPr>
              <a:t>Used to determine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adequacy of parathyroid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resection</a:t>
            </a:r>
            <a:r>
              <a:rPr sz="2800" spc="-5" dirty="0" smtClean="0">
                <a:latin typeface="Times New Roman"/>
                <a:cs typeface="Times New Roman"/>
              </a:rPr>
              <a:t>.</a:t>
            </a:r>
            <a:endParaRPr lang="en-US" sz="2800" spc="-5" dirty="0" smtClean="0">
              <a:latin typeface="Times New Roman"/>
              <a:cs typeface="Times New Roman"/>
            </a:endParaRPr>
          </a:p>
          <a:p>
            <a:pPr marL="756285" marR="584835" lvl="1" indent="-287020">
              <a:lnSpc>
                <a:spcPct val="100000"/>
              </a:lnSpc>
              <a:spcBef>
                <a:spcPts val="670"/>
              </a:spcBef>
              <a:buFont typeface="Arial MT"/>
              <a:buChar char="–"/>
              <a:tabLst>
                <a:tab pos="756920" algn="l"/>
              </a:tabLst>
            </a:pPr>
            <a:endParaRPr sz="2800" dirty="0">
              <a:latin typeface="Times New Roman"/>
              <a:cs typeface="Times New Roman"/>
            </a:endParaRPr>
          </a:p>
          <a:p>
            <a:pPr marL="756285" marR="5080" lvl="1" indent="-287020">
              <a:lnSpc>
                <a:spcPct val="100000"/>
              </a:lnSpc>
              <a:spcBef>
                <a:spcPts val="67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5" dirty="0">
                <a:latin typeface="Times New Roman"/>
                <a:cs typeface="Times New Roman"/>
              </a:rPr>
              <a:t>When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PTH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falls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by </a:t>
            </a:r>
            <a:r>
              <a:rPr sz="2800" dirty="0">
                <a:latin typeface="Times New Roman"/>
                <a:cs typeface="Times New Roman"/>
              </a:rPr>
              <a:t>50%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or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more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</a:t>
            </a:r>
            <a:r>
              <a:rPr sz="2800" dirty="0">
                <a:latin typeface="Times New Roman"/>
                <a:cs typeface="Times New Roman"/>
              </a:rPr>
              <a:t> 10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minutes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after removal</a:t>
            </a:r>
            <a:r>
              <a:rPr sz="2800" dirty="0">
                <a:latin typeface="Times New Roman"/>
                <a:cs typeface="Times New Roman"/>
              </a:rPr>
              <a:t> of</a:t>
            </a:r>
            <a:r>
              <a:rPr sz="2800" spc="-5" dirty="0">
                <a:latin typeface="Times New Roman"/>
                <a:cs typeface="Times New Roman"/>
              </a:rPr>
              <a:t> a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parathyroid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tumor,</a:t>
            </a:r>
            <a:r>
              <a:rPr sz="2800" spc="-5" dirty="0">
                <a:latin typeface="Times New Roman"/>
                <a:cs typeface="Times New Roman"/>
              </a:rPr>
              <a:t> as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compared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to the highest preremoval value, the </a:t>
            </a:r>
            <a:r>
              <a:rPr sz="2800" spc="-10" dirty="0">
                <a:latin typeface="Times New Roman"/>
                <a:cs typeface="Times New Roman"/>
              </a:rPr>
              <a:t>test </a:t>
            </a:r>
            <a:r>
              <a:rPr sz="2800" spc="-5" dirty="0">
                <a:latin typeface="Times New Roman"/>
                <a:cs typeface="Times New Roman"/>
              </a:rPr>
              <a:t>is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considered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positive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and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the</a:t>
            </a:r>
            <a:r>
              <a:rPr sz="2800" spc="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operation</a:t>
            </a:r>
            <a:r>
              <a:rPr sz="2800" spc="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is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terminated.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24201" y="461899"/>
            <a:ext cx="2743200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5" dirty="0">
                <a:solidFill>
                  <a:srgbClr val="FF0000"/>
                </a:solidFill>
              </a:rPr>
              <a:t>Su</a:t>
            </a:r>
            <a:r>
              <a:rPr sz="4400" b="1" spc="-55" dirty="0">
                <a:solidFill>
                  <a:srgbClr val="FF0000"/>
                </a:solidFill>
              </a:rPr>
              <a:t>r</a:t>
            </a:r>
            <a:r>
              <a:rPr sz="4400" b="1" spc="-35" dirty="0">
                <a:solidFill>
                  <a:srgbClr val="FF0000"/>
                </a:solidFill>
              </a:rPr>
              <a:t>g</a:t>
            </a:r>
            <a:r>
              <a:rPr sz="4400" b="1" dirty="0">
                <a:solidFill>
                  <a:srgbClr val="FF0000"/>
                </a:solidFill>
              </a:rPr>
              <a:t>e</a:t>
            </a:r>
            <a:r>
              <a:rPr sz="4400" b="1" spc="20" dirty="0">
                <a:solidFill>
                  <a:srgbClr val="FF0000"/>
                </a:solidFill>
              </a:rPr>
              <a:t>r</a:t>
            </a:r>
            <a:r>
              <a:rPr sz="4400" b="1" dirty="0">
                <a:solidFill>
                  <a:srgbClr val="FF0000"/>
                </a:solidFill>
              </a:rPr>
              <a:t>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708150"/>
            <a:ext cx="7452995" cy="38292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b="1" spc="-10" dirty="0">
                <a:latin typeface="Calibri"/>
                <a:cs typeface="Calibri"/>
              </a:rPr>
              <a:t>Bilateral</a:t>
            </a:r>
            <a:r>
              <a:rPr sz="2800" b="1" spc="-3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neck</a:t>
            </a:r>
            <a:r>
              <a:rPr sz="2800" b="1" spc="-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exploration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is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the</a:t>
            </a:r>
            <a:r>
              <a:rPr sz="2800" b="1" spc="-5" dirty="0">
                <a:latin typeface="Calibri"/>
                <a:cs typeface="Calibri"/>
              </a:rPr>
              <a:t> traditional</a:t>
            </a:r>
            <a:r>
              <a:rPr sz="2800" b="1" spc="-2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method.</a:t>
            </a: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lang="en-US" sz="3600" b="1" dirty="0" smtClean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lang="en-US" sz="3600" b="1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3600" b="1" dirty="0">
              <a:latin typeface="Calibri"/>
              <a:cs typeface="Calibri"/>
            </a:endParaRPr>
          </a:p>
          <a:p>
            <a:pPr marL="355600" marR="34798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b="1" spc="-15" dirty="0">
                <a:latin typeface="Calibri"/>
                <a:cs typeface="Calibri"/>
              </a:rPr>
              <a:t>Pre-operative </a:t>
            </a:r>
            <a:r>
              <a:rPr sz="2800" b="1" dirty="0">
                <a:latin typeface="Calibri"/>
                <a:cs typeface="Calibri"/>
              </a:rPr>
              <a:t>imaging </a:t>
            </a:r>
            <a:r>
              <a:rPr sz="2800" b="1" spc="-5" dirty="0">
                <a:latin typeface="Calibri"/>
                <a:cs typeface="Calibri"/>
              </a:rPr>
              <a:t>techniques </a:t>
            </a:r>
            <a:r>
              <a:rPr sz="2800" b="1" spc="-10" dirty="0">
                <a:latin typeface="Calibri"/>
                <a:cs typeface="Calibri"/>
              </a:rPr>
              <a:t>permitted </a:t>
            </a:r>
            <a:r>
              <a:rPr sz="2800" b="1" dirty="0">
                <a:latin typeface="Calibri"/>
                <a:cs typeface="Calibri"/>
              </a:rPr>
              <a:t>minimally </a:t>
            </a:r>
            <a:r>
              <a:rPr sz="2800" b="1" spc="-53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invasive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focused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surgery</a:t>
            </a:r>
            <a:r>
              <a:rPr sz="2800" b="1" spc="-15" dirty="0">
                <a:latin typeface="Calibri"/>
                <a:cs typeface="Calibri"/>
              </a:rPr>
              <a:t> towards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5" dirty="0" smtClean="0">
                <a:latin typeface="Calibri"/>
                <a:cs typeface="Calibri"/>
              </a:rPr>
              <a:t>adenoma</a:t>
            </a:r>
            <a:endParaRPr sz="2800" b="1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97985" y="461899"/>
            <a:ext cx="175323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Su</a:t>
            </a:r>
            <a:r>
              <a:rPr sz="4400" spc="-55" dirty="0"/>
              <a:t>r</a:t>
            </a:r>
            <a:r>
              <a:rPr sz="4400" spc="-35" dirty="0"/>
              <a:t>g</a:t>
            </a:r>
            <a:r>
              <a:rPr sz="4400" dirty="0"/>
              <a:t>e</a:t>
            </a:r>
            <a:r>
              <a:rPr sz="4400" spc="20" dirty="0"/>
              <a:t>r</a:t>
            </a:r>
            <a:r>
              <a:rPr sz="4400" dirty="0"/>
              <a:t>y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61845"/>
            <a:ext cx="7950200" cy="3501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Rush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medical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35" dirty="0">
                <a:latin typeface="Calibri"/>
                <a:cs typeface="Calibri"/>
              </a:rPr>
              <a:t>Center,</a:t>
            </a:r>
            <a:r>
              <a:rPr sz="2000" dirty="0">
                <a:latin typeface="Calibri"/>
                <a:cs typeface="Calibri"/>
              </a:rPr>
              <a:t> 2007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spc="5" dirty="0">
                <a:latin typeface="Calibri"/>
                <a:cs typeface="Calibri"/>
              </a:rPr>
              <a:t>220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patients,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49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had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BNE,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60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had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BNE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w/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ioPTH </a:t>
            </a:r>
            <a:r>
              <a:rPr sz="2000" spc="-10" dirty="0">
                <a:latin typeface="Calibri"/>
                <a:cs typeface="Calibri"/>
              </a:rPr>
              <a:t>level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monitoring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spc="5" dirty="0">
                <a:latin typeface="Calibri"/>
                <a:cs typeface="Calibri"/>
              </a:rPr>
              <a:t>110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had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MIPS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io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PTH level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monitoring</a:t>
            </a:r>
            <a:endParaRPr sz="2000">
              <a:latin typeface="Calibri"/>
              <a:cs typeface="Calibri"/>
            </a:endParaRPr>
          </a:p>
          <a:p>
            <a:pPr marL="355600" marR="230504" indent="-342900">
              <a:lnSpc>
                <a:spcPts val="1920"/>
              </a:lnSpc>
              <a:spcBef>
                <a:spcPts val="4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spc="-25" dirty="0">
                <a:latin typeface="Calibri"/>
                <a:cs typeface="Calibri"/>
              </a:rPr>
              <a:t>At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3</a:t>
            </a:r>
            <a:r>
              <a:rPr sz="2000" spc="-5" dirty="0">
                <a:latin typeface="Calibri"/>
                <a:cs typeface="Calibri"/>
              </a:rPr>
              <a:t> months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postoperatively,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mean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serum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calcium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intact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PTH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levels </a:t>
            </a:r>
            <a:r>
              <a:rPr sz="2000" spc="-434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were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similar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between </a:t>
            </a:r>
            <a:r>
              <a:rPr sz="2000" spc="-10" dirty="0">
                <a:latin typeface="Calibri"/>
                <a:cs typeface="Calibri"/>
              </a:rPr>
              <a:t>groups,</a:t>
            </a:r>
            <a:r>
              <a:rPr sz="2000" dirty="0">
                <a:latin typeface="Calibri"/>
                <a:cs typeface="Calibri"/>
              </a:rPr>
              <a:t> and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eucalcemia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rates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were </a:t>
            </a:r>
            <a:r>
              <a:rPr sz="2000" spc="-5" dirty="0">
                <a:latin typeface="Calibri"/>
                <a:cs typeface="Calibri"/>
              </a:rPr>
              <a:t>same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ultimate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rates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of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persistent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disease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recurrence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were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also </a:t>
            </a:r>
            <a:r>
              <a:rPr sz="2000" spc="-30" dirty="0">
                <a:latin typeface="Calibri"/>
                <a:cs typeface="Calibri"/>
              </a:rPr>
              <a:t>similar.</a:t>
            </a: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ct val="80000"/>
              </a:lnSpc>
              <a:spcBef>
                <a:spcPts val="4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spc="-10" dirty="0">
                <a:latin typeface="Calibri"/>
                <a:cs typeface="Calibri"/>
              </a:rPr>
              <a:t>Operative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time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was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shorter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10" dirty="0">
                <a:latin typeface="Calibri"/>
                <a:cs typeface="Calibri"/>
              </a:rPr>
              <a:t> group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3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compared</a:t>
            </a:r>
            <a:r>
              <a:rPr sz="2000" spc="-15" dirty="0">
                <a:latin typeface="Calibri"/>
                <a:cs typeface="Calibri"/>
              </a:rPr>
              <a:t> to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group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</a:t>
            </a:r>
            <a:r>
              <a:rPr sz="2000" i="1" dirty="0">
                <a:latin typeface="Calibri"/>
                <a:cs typeface="Calibri"/>
              </a:rPr>
              <a:t>P</a:t>
            </a:r>
            <a:r>
              <a:rPr sz="2000" i="1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&lt;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.001)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but </a:t>
            </a:r>
            <a:r>
              <a:rPr sz="2000" spc="-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10" dirty="0">
                <a:latin typeface="Calibri"/>
                <a:cs typeface="Calibri"/>
              </a:rPr>
              <a:t> group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1.</a:t>
            </a:r>
            <a:endParaRPr sz="2000">
              <a:latin typeface="Calibri"/>
              <a:cs typeface="Calibri"/>
            </a:endParaRPr>
          </a:p>
          <a:p>
            <a:pPr marL="355600" marR="245745" indent="-342900">
              <a:lnSpc>
                <a:spcPct val="80000"/>
              </a:lnSpc>
              <a:spcBef>
                <a:spcPts val="480"/>
              </a:spcBef>
              <a:buFont typeface="Arial MT"/>
              <a:buChar char="•"/>
              <a:tabLst>
                <a:tab pos="411480" algn="l"/>
                <a:tab pos="412115" algn="l"/>
              </a:tabLst>
            </a:pPr>
            <a:r>
              <a:rPr dirty="0"/>
              <a:t>	</a:t>
            </a:r>
            <a:r>
              <a:rPr sz="2000" spc="-20" dirty="0">
                <a:latin typeface="Calibri"/>
                <a:cs typeface="Calibri"/>
              </a:rPr>
              <a:t>Frozen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sections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 </a:t>
            </a:r>
            <a:r>
              <a:rPr sz="2000" spc="-10" dirty="0">
                <a:latin typeface="Calibri"/>
                <a:cs typeface="Calibri"/>
              </a:rPr>
              <a:t>patient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charges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were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significantly lower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in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group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3 </a:t>
            </a:r>
            <a:r>
              <a:rPr sz="2000" spc="-434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compared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to</a:t>
            </a:r>
            <a:r>
              <a:rPr sz="2000" spc="-5" dirty="0">
                <a:latin typeface="Calibri"/>
                <a:cs typeface="Calibri"/>
              </a:rPr>
              <a:t> groups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</a:t>
            </a:r>
            <a:r>
              <a:rPr sz="2000" i="1" dirty="0">
                <a:latin typeface="Calibri"/>
                <a:cs typeface="Calibri"/>
              </a:rPr>
              <a:t>P </a:t>
            </a:r>
            <a:r>
              <a:rPr sz="2000" dirty="0">
                <a:latin typeface="Calibri"/>
                <a:cs typeface="Calibri"/>
              </a:rPr>
              <a:t>&lt; .005).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10916" y="461899"/>
            <a:ext cx="5532883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35" dirty="0">
                <a:solidFill>
                  <a:srgbClr val="FF0000"/>
                </a:solidFill>
              </a:rPr>
              <a:t>Parathyroid</a:t>
            </a:r>
            <a:r>
              <a:rPr sz="4400" b="1" spc="-75" dirty="0">
                <a:solidFill>
                  <a:srgbClr val="FF0000"/>
                </a:solidFill>
              </a:rPr>
              <a:t> </a:t>
            </a:r>
            <a:r>
              <a:rPr sz="4400" b="1" spc="-10" dirty="0">
                <a:solidFill>
                  <a:srgbClr val="FF0000"/>
                </a:solidFill>
              </a:rPr>
              <a:t>carcinoma</a:t>
            </a:r>
            <a:endParaRPr sz="4400" b="1"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34413"/>
            <a:ext cx="8053070" cy="42081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1%</a:t>
            </a:r>
            <a:r>
              <a:rPr sz="28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-10" dirty="0">
                <a:latin typeface="Calibri"/>
                <a:cs typeface="Calibri"/>
              </a:rPr>
              <a:t> cases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primary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hyperparathyroidism</a:t>
            </a:r>
            <a:endParaRPr sz="2800" dirty="0">
              <a:latin typeface="Calibri"/>
              <a:cs typeface="Calibri"/>
            </a:endParaRPr>
          </a:p>
          <a:p>
            <a:pPr marL="355600" marR="556260" indent="-342900">
              <a:lnSpc>
                <a:spcPts val="2690"/>
              </a:lnSpc>
              <a:spcBef>
                <a:spcPts val="65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Calibri"/>
                <a:cs typeface="Calibri"/>
              </a:rPr>
              <a:t>15%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patients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have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lymph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node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metastases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33%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have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distant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metastases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at presentation.</a:t>
            </a:r>
            <a:endParaRPr sz="2800" dirty="0">
              <a:latin typeface="Calibri"/>
              <a:cs typeface="Calibri"/>
            </a:endParaRPr>
          </a:p>
          <a:p>
            <a:pPr marL="355600" marR="5080" indent="-342900">
              <a:lnSpc>
                <a:spcPct val="80000"/>
              </a:lnSpc>
              <a:spcBef>
                <a:spcPts val="695"/>
              </a:spcBef>
              <a:buFont typeface="Arial MT"/>
              <a:buChar char="•"/>
              <a:tabLst>
                <a:tab pos="436245" algn="l"/>
                <a:tab pos="436880" algn="l"/>
                <a:tab pos="4286250" algn="l"/>
              </a:tabLst>
            </a:pPr>
            <a:r>
              <a:rPr dirty="0"/>
              <a:t>	</a:t>
            </a:r>
            <a:r>
              <a:rPr sz="2800" spc="-30" dirty="0">
                <a:latin typeface="Calibri"/>
                <a:cs typeface="Calibri"/>
              </a:rPr>
              <a:t>Intraoperatively,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cancer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is	</a:t>
            </a:r>
            <a:r>
              <a:rPr sz="2800" spc="-15" dirty="0">
                <a:latin typeface="Calibri"/>
                <a:cs typeface="Calibri"/>
              </a:rPr>
              <a:t>suggested</a:t>
            </a:r>
            <a:r>
              <a:rPr sz="2800" spc="7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by</a:t>
            </a:r>
            <a:r>
              <a:rPr sz="2800" spc="9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presence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 a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large,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gray-white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gray-brown 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parathyroid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tumor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that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is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adherent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to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or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invasive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into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surrounding</a:t>
            </a:r>
            <a:r>
              <a:rPr sz="2800" spc="6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tissues</a:t>
            </a:r>
            <a:endParaRPr sz="2800" dirty="0">
              <a:latin typeface="Calibri"/>
              <a:cs typeface="Calibri"/>
            </a:endParaRPr>
          </a:p>
          <a:p>
            <a:pPr marL="355600" marR="487045" indent="-342900">
              <a:lnSpc>
                <a:spcPts val="2690"/>
              </a:lnSpc>
              <a:spcBef>
                <a:spcPts val="64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20" dirty="0">
                <a:latin typeface="Calibri"/>
                <a:cs typeface="Calibri"/>
              </a:rPr>
              <a:t>bilateral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neck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exploration,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with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en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bloc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excision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of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tumor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ipsilateral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thyroid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lobe.</a:t>
            </a:r>
            <a:endParaRPr sz="2800" dirty="0">
              <a:latin typeface="Calibri"/>
              <a:cs typeface="Calibri"/>
            </a:endParaRPr>
          </a:p>
          <a:p>
            <a:pPr marL="355600" marR="204470" indent="-342900">
              <a:lnSpc>
                <a:spcPts val="2690"/>
              </a:lnSpc>
              <a:spcBef>
                <a:spcPts val="6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Calibri"/>
                <a:cs typeface="Calibri"/>
              </a:rPr>
              <a:t>Modified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radical</a:t>
            </a:r>
            <a:r>
              <a:rPr sz="2800" spc="-5" dirty="0">
                <a:latin typeface="Calibri"/>
                <a:cs typeface="Calibri"/>
              </a:rPr>
              <a:t> neck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dissection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is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recommended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in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presence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 lymph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node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metastases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90800" y="304800"/>
            <a:ext cx="286042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800" b="1" spc="-5" dirty="0">
                <a:solidFill>
                  <a:srgbClr val="FF0000"/>
                </a:solidFill>
              </a:rPr>
              <a:t>Su</a:t>
            </a:r>
            <a:r>
              <a:rPr sz="4800" b="1" spc="-55" dirty="0">
                <a:solidFill>
                  <a:srgbClr val="FF0000"/>
                </a:solidFill>
              </a:rPr>
              <a:t>r</a:t>
            </a:r>
            <a:r>
              <a:rPr sz="4800" b="1" spc="-35" dirty="0">
                <a:solidFill>
                  <a:srgbClr val="FF0000"/>
                </a:solidFill>
              </a:rPr>
              <a:t>g</a:t>
            </a:r>
            <a:r>
              <a:rPr sz="4800" b="1" dirty="0">
                <a:solidFill>
                  <a:srgbClr val="FF0000"/>
                </a:solidFill>
              </a:rPr>
              <a:t>e</a:t>
            </a:r>
            <a:r>
              <a:rPr sz="4800" b="1" spc="20" dirty="0">
                <a:solidFill>
                  <a:srgbClr val="FF0000"/>
                </a:solidFill>
              </a:rPr>
              <a:t>r</a:t>
            </a:r>
            <a:r>
              <a:rPr sz="4800" b="1" dirty="0">
                <a:solidFill>
                  <a:srgbClr val="FF0000"/>
                </a:solidFill>
              </a:rPr>
              <a:t>y</a:t>
            </a:r>
            <a:endParaRPr sz="4400" b="1"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48129"/>
            <a:ext cx="8041005" cy="5320174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355600" marR="321310" indent="-342900">
              <a:lnSpc>
                <a:spcPct val="80100"/>
              </a:lnSpc>
              <a:spcBef>
                <a:spcPts val="6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If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on </a:t>
            </a:r>
            <a:r>
              <a:rPr sz="2400" spc="-10" dirty="0">
                <a:latin typeface="Calibri"/>
                <a:cs typeface="Calibri"/>
              </a:rPr>
              <a:t>exploration,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hyperplasia</a:t>
            </a:r>
            <a:r>
              <a:rPr sz="2400" spc="-15" dirty="0">
                <a:latin typeface="Calibri"/>
                <a:cs typeface="Calibri"/>
              </a:rPr>
              <a:t> found,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can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remove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and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reimplant, </a:t>
            </a:r>
            <a:r>
              <a:rPr sz="2400" spc="-5" dirty="0">
                <a:latin typeface="Calibri"/>
                <a:cs typeface="Calibri"/>
              </a:rPr>
              <a:t>or </a:t>
            </a:r>
            <a:r>
              <a:rPr sz="2400" spc="-15" dirty="0">
                <a:latin typeface="Calibri"/>
                <a:cs typeface="Calibri"/>
              </a:rPr>
              <a:t>subtotal parathyroidectomy </a:t>
            </a:r>
            <a:r>
              <a:rPr sz="2400" spc="-5" dirty="0">
                <a:latin typeface="Calibri"/>
                <a:cs typeface="Calibri"/>
              </a:rPr>
              <a:t>leaving </a:t>
            </a:r>
            <a:r>
              <a:rPr sz="2400" spc="-15" dirty="0">
                <a:latin typeface="Calibri"/>
                <a:cs typeface="Calibri"/>
              </a:rPr>
              <a:t>approx </a:t>
            </a:r>
            <a:r>
              <a:rPr sz="2400" spc="-10" dirty="0">
                <a:latin typeface="Calibri"/>
                <a:cs typeface="Calibri"/>
              </a:rPr>
              <a:t>50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mg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 tissue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(as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reimplantation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has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5%</a:t>
            </a:r>
            <a:r>
              <a:rPr sz="2400" spc="-15" dirty="0">
                <a:latin typeface="Calibri"/>
                <a:cs typeface="Calibri"/>
              </a:rPr>
              <a:t> failure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rate</a:t>
            </a:r>
            <a:r>
              <a:rPr sz="2400" spc="-15" dirty="0" smtClean="0">
                <a:latin typeface="Calibri"/>
                <a:cs typeface="Calibri"/>
              </a:rPr>
              <a:t>).</a:t>
            </a:r>
            <a:endParaRPr lang="en-US" sz="2400" spc="-15" dirty="0" smtClean="0">
              <a:latin typeface="Calibri"/>
              <a:cs typeface="Calibri"/>
            </a:endParaRPr>
          </a:p>
          <a:p>
            <a:pPr marL="355600" marR="321310" indent="-342900">
              <a:lnSpc>
                <a:spcPct val="80100"/>
              </a:lnSpc>
              <a:spcBef>
                <a:spcPts val="6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endParaRPr sz="2400" dirty="0">
              <a:latin typeface="Calibri"/>
              <a:cs typeface="Calibri"/>
            </a:endParaRPr>
          </a:p>
          <a:p>
            <a:pPr marL="355600" marR="37465" indent="-342900">
              <a:lnSpc>
                <a:spcPts val="2300"/>
              </a:lnSpc>
              <a:spcBef>
                <a:spcPts val="56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Bilateral </a:t>
            </a:r>
            <a:r>
              <a:rPr sz="2400" spc="-5" dirty="0">
                <a:latin typeface="Calibri"/>
                <a:cs typeface="Calibri"/>
              </a:rPr>
              <a:t>upper </a:t>
            </a:r>
            <a:r>
              <a:rPr sz="2400" dirty="0">
                <a:latin typeface="Calibri"/>
                <a:cs typeface="Calibri"/>
              </a:rPr>
              <a:t>cervical </a:t>
            </a:r>
            <a:r>
              <a:rPr sz="2400" spc="-15" dirty="0">
                <a:latin typeface="Calibri"/>
                <a:cs typeface="Calibri"/>
              </a:rPr>
              <a:t>thymectomy </a:t>
            </a:r>
            <a:r>
              <a:rPr sz="2400" dirty="0">
                <a:latin typeface="Calibri"/>
                <a:cs typeface="Calibri"/>
              </a:rPr>
              <a:t>also </a:t>
            </a:r>
            <a:r>
              <a:rPr sz="2400" spc="-10" dirty="0">
                <a:latin typeface="Calibri"/>
                <a:cs typeface="Calibri"/>
              </a:rPr>
              <a:t>performed </a:t>
            </a:r>
            <a:r>
              <a:rPr sz="2400" dirty="0">
                <a:latin typeface="Calibri"/>
                <a:cs typeface="Calibri"/>
              </a:rPr>
              <a:t>with 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hyperplasia </a:t>
            </a:r>
            <a:r>
              <a:rPr sz="2400" spc="-5" dirty="0">
                <a:latin typeface="Calibri"/>
                <a:cs typeface="Calibri"/>
              </a:rPr>
              <a:t>because of supernumerary </a:t>
            </a:r>
            <a:r>
              <a:rPr sz="2400" dirty="0">
                <a:latin typeface="Calibri"/>
                <a:cs typeface="Calibri"/>
              </a:rPr>
              <a:t>glands </a:t>
            </a:r>
            <a:r>
              <a:rPr sz="2400" spc="-5" dirty="0">
                <a:latin typeface="Calibri"/>
                <a:cs typeface="Calibri"/>
              </a:rPr>
              <a:t>occur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5" dirty="0">
                <a:latin typeface="Calibri"/>
                <a:cs typeface="Calibri"/>
              </a:rPr>
              <a:t>20% of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0" dirty="0" smtClean="0">
                <a:latin typeface="Calibri"/>
                <a:cs typeface="Calibri"/>
              </a:rPr>
              <a:t>patients</a:t>
            </a:r>
            <a:r>
              <a:rPr lang="en-US" sz="2400" spc="-10" dirty="0" smtClean="0">
                <a:latin typeface="Calibri"/>
                <a:cs typeface="Calibri"/>
              </a:rPr>
              <a:t>.</a:t>
            </a:r>
          </a:p>
          <a:p>
            <a:pPr marL="355600" marR="37465" indent="-342900">
              <a:lnSpc>
                <a:spcPts val="2300"/>
              </a:lnSpc>
              <a:spcBef>
                <a:spcPts val="56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endParaRPr sz="2400" dirty="0">
              <a:latin typeface="Calibri"/>
              <a:cs typeface="Calibri"/>
            </a:endParaRPr>
          </a:p>
          <a:p>
            <a:pPr marL="355600" indent="-342900">
              <a:lnSpc>
                <a:spcPts val="2595"/>
              </a:lnSpc>
              <a:spcBef>
                <a:spcPts val="3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With </a:t>
            </a:r>
            <a:r>
              <a:rPr sz="2400" spc="-10" dirty="0">
                <a:latin typeface="Calibri"/>
                <a:cs typeface="Calibri"/>
              </a:rPr>
              <a:t>autotransplantation,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12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14 pieces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inserted </a:t>
            </a:r>
            <a:r>
              <a:rPr sz="2400" spc="-15" dirty="0">
                <a:latin typeface="Calibri"/>
                <a:cs typeface="Calibri"/>
              </a:rPr>
              <a:t>into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belly</a:t>
            </a:r>
            <a:endParaRPr sz="2400" dirty="0">
              <a:latin typeface="Calibri"/>
              <a:cs typeface="Calibri"/>
            </a:endParaRPr>
          </a:p>
          <a:p>
            <a:pPr marL="355600">
              <a:lnSpc>
                <a:spcPts val="2595"/>
              </a:lnSpc>
            </a:pP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 err="1">
                <a:latin typeface="Calibri"/>
                <a:cs typeface="Calibri"/>
              </a:rPr>
              <a:t>brachioradialis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 smtClean="0">
                <a:latin typeface="Calibri"/>
                <a:cs typeface="Calibri"/>
              </a:rPr>
              <a:t>muscle</a:t>
            </a:r>
            <a:r>
              <a:rPr lang="en-US" sz="2400" dirty="0" smtClean="0">
                <a:latin typeface="Calibri"/>
                <a:cs typeface="Calibri"/>
              </a:rPr>
              <a:t>.</a:t>
            </a:r>
          </a:p>
          <a:p>
            <a:pPr marL="355600">
              <a:lnSpc>
                <a:spcPts val="2595"/>
              </a:lnSpc>
            </a:pPr>
            <a:endParaRPr sz="2400" dirty="0">
              <a:latin typeface="Calibri"/>
              <a:cs typeface="Calibri"/>
            </a:endParaRPr>
          </a:p>
          <a:p>
            <a:pPr marL="355600" marR="5080" indent="-342900" algn="just">
              <a:lnSpc>
                <a:spcPts val="2300"/>
              </a:lnSpc>
              <a:spcBef>
                <a:spcPts val="560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spc="-15" dirty="0">
                <a:latin typeface="Calibri"/>
                <a:cs typeface="Calibri"/>
              </a:rPr>
              <a:t>Sternotomy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may </a:t>
            </a:r>
            <a:r>
              <a:rPr sz="2400" spc="-5" dirty="0">
                <a:latin typeface="Calibri"/>
                <a:cs typeface="Calibri"/>
              </a:rPr>
              <a:t>be </a:t>
            </a:r>
            <a:r>
              <a:rPr sz="2400" dirty="0">
                <a:latin typeface="Calibri"/>
                <a:cs typeface="Calibri"/>
              </a:rPr>
              <a:t>needed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spc="-5" dirty="0">
                <a:latin typeface="Calibri"/>
                <a:cs typeface="Calibri"/>
              </a:rPr>
              <a:t>find </a:t>
            </a:r>
            <a:r>
              <a:rPr sz="2400" dirty="0">
                <a:latin typeface="Calibri"/>
                <a:cs typeface="Calibri"/>
              </a:rPr>
              <a:t>a missing gland, </a:t>
            </a:r>
            <a:r>
              <a:rPr sz="2400" spc="-10" dirty="0">
                <a:latin typeface="Calibri"/>
                <a:cs typeface="Calibri"/>
              </a:rPr>
              <a:t>generally </a:t>
            </a:r>
            <a:r>
              <a:rPr sz="2400" spc="-5" dirty="0">
                <a:latin typeface="Calibri"/>
                <a:cs typeface="Calibri"/>
              </a:rPr>
              <a:t> not </a:t>
            </a:r>
            <a:r>
              <a:rPr sz="2400" spc="-15" dirty="0">
                <a:latin typeface="Calibri"/>
                <a:cs typeface="Calibri"/>
              </a:rPr>
              <a:t>at </a:t>
            </a:r>
            <a:r>
              <a:rPr sz="2400" dirty="0">
                <a:latin typeface="Calibri"/>
                <a:cs typeface="Calibri"/>
              </a:rPr>
              <a:t>initial </a:t>
            </a:r>
            <a:r>
              <a:rPr sz="2400" spc="-10" dirty="0">
                <a:latin typeface="Calibri"/>
                <a:cs typeface="Calibri"/>
              </a:rPr>
              <a:t>operation,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spc="-10" dirty="0">
                <a:latin typeface="Calibri"/>
                <a:cs typeface="Calibri"/>
              </a:rPr>
              <a:t>after </a:t>
            </a:r>
            <a:r>
              <a:rPr sz="2400" spc="-5" dirty="0">
                <a:latin typeface="Calibri"/>
                <a:cs typeface="Calibri"/>
              </a:rPr>
              <a:t>localizing studies </a:t>
            </a:r>
            <a:r>
              <a:rPr sz="2400" spc="-10" dirty="0">
                <a:latin typeface="Calibri"/>
                <a:cs typeface="Calibri"/>
              </a:rPr>
              <a:t>performed,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thyroidectomy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may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also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performed.</a:t>
            </a:r>
            <a:endParaRPr sz="2400" dirty="0">
              <a:latin typeface="Calibri"/>
              <a:cs typeface="Calibri"/>
            </a:endParaRPr>
          </a:p>
          <a:p>
            <a:pPr marL="355600" indent="-342900" algn="just">
              <a:lnSpc>
                <a:spcPts val="2595"/>
              </a:lnSpc>
              <a:spcBef>
                <a:spcPts val="30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spc="-15" dirty="0">
                <a:latin typeface="Calibri"/>
                <a:cs typeface="Calibri"/>
              </a:rPr>
              <a:t>Intra-op</a:t>
            </a:r>
            <a:r>
              <a:rPr sz="2400" spc="-10" dirty="0">
                <a:latin typeface="Calibri"/>
                <a:cs typeface="Calibri"/>
              </a:rPr>
              <a:t> PTH</a:t>
            </a:r>
            <a:r>
              <a:rPr sz="2400" dirty="0">
                <a:latin typeface="Calibri"/>
                <a:cs typeface="Calibri"/>
              </a:rPr>
              <a:t> measuring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helpful</a:t>
            </a:r>
            <a:r>
              <a:rPr sz="2400" dirty="0">
                <a:latin typeface="Calibri"/>
                <a:cs typeface="Calibri"/>
              </a:rPr>
              <a:t> as </a:t>
            </a:r>
            <a:r>
              <a:rPr sz="2400" spc="-10" dirty="0">
                <a:latin typeface="Calibri"/>
                <a:cs typeface="Calibri"/>
              </a:rPr>
              <a:t>well </a:t>
            </a:r>
            <a:r>
              <a:rPr sz="2400" spc="-5" dirty="0">
                <a:latin typeface="Calibri"/>
                <a:cs typeface="Calibri"/>
              </a:rPr>
              <a:t>during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sternotomy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</a:t>
            </a:r>
            <a:endParaRPr sz="2400" dirty="0">
              <a:latin typeface="Calibri"/>
              <a:cs typeface="Calibri"/>
            </a:endParaRPr>
          </a:p>
          <a:p>
            <a:pPr marL="355600" algn="just">
              <a:lnSpc>
                <a:spcPts val="2595"/>
              </a:lnSpc>
            </a:pPr>
            <a:r>
              <a:rPr sz="2400" spc="-20" dirty="0">
                <a:latin typeface="Calibri"/>
                <a:cs typeface="Calibri"/>
              </a:rPr>
              <a:t>make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sure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got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 smtClean="0">
                <a:latin typeface="Calibri"/>
                <a:cs typeface="Calibri"/>
              </a:rPr>
              <a:t>gland</a:t>
            </a:r>
            <a:r>
              <a:rPr lang="en-US" sz="2400" dirty="0" smtClean="0">
                <a:latin typeface="Calibri"/>
                <a:cs typeface="Calibri"/>
              </a:rPr>
              <a:t>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51453" y="461899"/>
            <a:ext cx="26454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95" dirty="0"/>
              <a:t>P</a:t>
            </a:r>
            <a:r>
              <a:rPr sz="4400" dirty="0"/>
              <a:t>a</a:t>
            </a:r>
            <a:r>
              <a:rPr sz="4400" spc="-85" dirty="0"/>
              <a:t>r</a:t>
            </a:r>
            <a:r>
              <a:rPr sz="4400" spc="-40" dirty="0"/>
              <a:t>a</a:t>
            </a:r>
            <a:r>
              <a:rPr sz="4400" dirty="0"/>
              <a:t>t</a:t>
            </a:r>
            <a:r>
              <a:rPr sz="4400" spc="-80" dirty="0"/>
              <a:t>h</a:t>
            </a:r>
            <a:r>
              <a:rPr sz="4400" dirty="0"/>
              <a:t>y</a:t>
            </a:r>
            <a:r>
              <a:rPr sz="4400" spc="-75" dirty="0"/>
              <a:t>r</a:t>
            </a:r>
            <a:r>
              <a:rPr sz="4400" spc="-5" dirty="0"/>
              <a:t>oid</a:t>
            </a:r>
            <a:endParaRPr sz="44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76400" y="1676400"/>
            <a:ext cx="58674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3282" y="461899"/>
            <a:ext cx="7544918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5" dirty="0">
                <a:solidFill>
                  <a:srgbClr val="FF0000"/>
                </a:solidFill>
              </a:rPr>
              <a:t>Secondary</a:t>
            </a:r>
            <a:r>
              <a:rPr sz="4400" b="1" spc="-20" dirty="0">
                <a:solidFill>
                  <a:srgbClr val="FF0000"/>
                </a:solidFill>
              </a:rPr>
              <a:t> Hyperparathyroidism</a:t>
            </a:r>
            <a:endParaRPr sz="4400" b="1"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09941"/>
            <a:ext cx="7452995" cy="3866442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9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In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pts </a:t>
            </a:r>
            <a:r>
              <a:rPr sz="3200" dirty="0">
                <a:latin typeface="Calibri"/>
                <a:cs typeface="Calibri"/>
              </a:rPr>
              <a:t>with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chronic renal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15" dirty="0">
                <a:solidFill>
                  <a:srgbClr val="FF0000"/>
                </a:solidFill>
                <a:latin typeface="Calibri"/>
                <a:cs typeface="Calibri"/>
              </a:rPr>
              <a:t>failure</a:t>
            </a:r>
            <a:endParaRPr sz="3200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Deficiency of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1,25-dihydroxy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vitamin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D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as a </a:t>
            </a:r>
            <a:r>
              <a:rPr sz="3200" spc="-70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result of </a:t>
            </a:r>
            <a:r>
              <a:rPr sz="3200" dirty="0">
                <a:latin typeface="Calibri"/>
                <a:cs typeface="Calibri"/>
              </a:rPr>
              <a:t>loss </a:t>
            </a:r>
            <a:r>
              <a:rPr sz="3200" spc="-5" dirty="0">
                <a:latin typeface="Calibri"/>
                <a:cs typeface="Calibri"/>
              </a:rPr>
              <a:t>of </a:t>
            </a:r>
            <a:r>
              <a:rPr sz="3200" spc="-10" dirty="0">
                <a:latin typeface="Calibri"/>
                <a:cs typeface="Calibri"/>
              </a:rPr>
              <a:t>renal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tissue,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low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calcium 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intake,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decreased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calcium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absorption,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abnormal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parathyroid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cell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5" dirty="0" smtClean="0">
                <a:latin typeface="Calibri"/>
                <a:cs typeface="Calibri"/>
              </a:rPr>
              <a:t>response</a:t>
            </a:r>
            <a:r>
              <a:rPr lang="en-US" sz="3200" spc="-5" dirty="0" smtClean="0">
                <a:latin typeface="Calibri"/>
                <a:cs typeface="Calibri"/>
              </a:rPr>
              <a:t>.</a:t>
            </a: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endParaRPr sz="3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Normally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treated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medically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3282" y="461899"/>
            <a:ext cx="7849718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5" dirty="0">
                <a:solidFill>
                  <a:srgbClr val="FF0000"/>
                </a:solidFill>
              </a:rPr>
              <a:t>Secondary</a:t>
            </a:r>
            <a:r>
              <a:rPr sz="4400" b="1" spc="-20" dirty="0">
                <a:solidFill>
                  <a:srgbClr val="FF0000"/>
                </a:solidFill>
              </a:rPr>
              <a:t> Hyperparathyroidism</a:t>
            </a:r>
            <a:endParaRPr sz="4400" b="1"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34413"/>
            <a:ext cx="8060690" cy="262445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355600" marR="5080" indent="-342900">
              <a:lnSpc>
                <a:spcPts val="2690"/>
              </a:lnSpc>
              <a:spcBef>
                <a:spcPts val="74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Surgical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treatment</a:t>
            </a:r>
            <a:r>
              <a:rPr sz="2800" b="1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is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indicated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recommended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for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patients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with</a:t>
            </a:r>
            <a:endParaRPr sz="2800" dirty="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40"/>
              </a:spcBef>
              <a:buFont typeface="Arial MT"/>
              <a:buChar char="–"/>
              <a:tabLst>
                <a:tab pos="756920" algn="l"/>
              </a:tabLst>
            </a:pPr>
            <a:r>
              <a:rPr sz="2400" spc="-5" dirty="0">
                <a:latin typeface="Calibri"/>
                <a:cs typeface="Calibri"/>
              </a:rPr>
              <a:t>bone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pain,</a:t>
            </a:r>
            <a:endParaRPr sz="2400" dirty="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buFont typeface="Arial MT"/>
              <a:buChar char="–"/>
              <a:tabLst>
                <a:tab pos="756920" algn="l"/>
              </a:tabLst>
            </a:pPr>
            <a:r>
              <a:rPr sz="2400" spc="-5" dirty="0">
                <a:latin typeface="Calibri"/>
                <a:cs typeface="Calibri"/>
              </a:rPr>
              <a:t>pruritus,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calcium-phosphate product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&gt;=70,</a:t>
            </a:r>
          </a:p>
          <a:p>
            <a:pPr marL="756285" lvl="1" indent="-287020">
              <a:lnSpc>
                <a:spcPct val="100000"/>
              </a:lnSpc>
              <a:buFont typeface="Arial MT"/>
              <a:buChar char="–"/>
              <a:tabLst>
                <a:tab pos="756920" algn="l"/>
              </a:tabLst>
            </a:pPr>
            <a:r>
              <a:rPr sz="2400" spc="-5" dirty="0">
                <a:latin typeface="Calibri"/>
                <a:cs typeface="Calibri"/>
              </a:rPr>
              <a:t>Ca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greater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than </a:t>
            </a:r>
            <a:r>
              <a:rPr sz="2400" spc="-5" dirty="0">
                <a:latin typeface="Calibri"/>
                <a:cs typeface="Calibri"/>
              </a:rPr>
              <a:t>11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10" dirty="0">
                <a:latin typeface="Calibri"/>
                <a:cs typeface="Calibri"/>
              </a:rPr>
              <a:t>mg/dL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with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markedly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elevated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PTH</a:t>
            </a:r>
            <a:endParaRPr sz="2400" dirty="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buFont typeface="Arial MT"/>
              <a:buChar char="–"/>
              <a:tabLst>
                <a:tab pos="756920" algn="l"/>
              </a:tabLst>
            </a:pPr>
            <a:r>
              <a:rPr sz="2400" spc="-10" dirty="0">
                <a:latin typeface="Calibri"/>
                <a:cs typeface="Calibri"/>
              </a:rPr>
              <a:t>Calciphylaxis</a:t>
            </a:r>
            <a:endParaRPr sz="2400" dirty="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5"/>
              </a:spcBef>
              <a:buFont typeface="Arial MT"/>
              <a:buChar char="–"/>
              <a:tabLst>
                <a:tab pos="756920" algn="l"/>
              </a:tabLst>
            </a:pPr>
            <a:r>
              <a:rPr sz="2400" spc="-5" dirty="0">
                <a:latin typeface="Calibri"/>
                <a:cs typeface="Calibri"/>
              </a:rPr>
              <a:t>soft-tissue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calcification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52850" y="461899"/>
            <a:ext cx="164274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5" dirty="0"/>
              <a:t>History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7261"/>
            <a:ext cx="7919720" cy="31483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36957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Calcium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measurement possible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in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1909</a:t>
            </a:r>
            <a:r>
              <a:rPr sz="3200" spc="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association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with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parathyroids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established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44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1925- </a:t>
            </a:r>
            <a:r>
              <a:rPr sz="3200" spc="-20" dirty="0">
                <a:latin typeface="Calibri"/>
                <a:cs typeface="Calibri"/>
              </a:rPr>
              <a:t>1st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successful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parathyroidectomy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on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38 </a:t>
            </a:r>
            <a:r>
              <a:rPr sz="3200" spc="-70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yr </a:t>
            </a:r>
            <a:r>
              <a:rPr sz="3200" spc="-5" dirty="0">
                <a:latin typeface="Calibri"/>
                <a:cs typeface="Calibri"/>
              </a:rPr>
              <a:t>old </a:t>
            </a:r>
            <a:r>
              <a:rPr sz="3200" dirty="0">
                <a:latin typeface="Calibri"/>
                <a:cs typeface="Calibri"/>
              </a:rPr>
              <a:t>man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with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severe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bone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pain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secondary 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to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osteitis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fibrosa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cystica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798" y="461899"/>
            <a:ext cx="7059397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50" dirty="0">
                <a:solidFill>
                  <a:srgbClr val="FF0000"/>
                </a:solidFill>
              </a:rPr>
              <a:t>Tertiary</a:t>
            </a:r>
            <a:r>
              <a:rPr sz="4400" b="1" spc="5" dirty="0">
                <a:solidFill>
                  <a:srgbClr val="FF0000"/>
                </a:solidFill>
              </a:rPr>
              <a:t> </a:t>
            </a:r>
            <a:r>
              <a:rPr sz="4400" b="1" spc="-20" dirty="0">
                <a:solidFill>
                  <a:srgbClr val="FF0000"/>
                </a:solidFill>
              </a:rPr>
              <a:t>Hyperparathyroidism</a:t>
            </a:r>
            <a:endParaRPr sz="4400" b="1"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48129"/>
            <a:ext cx="7755255" cy="43140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Long</a:t>
            </a:r>
            <a:r>
              <a:rPr sz="2400" spc="-10" dirty="0">
                <a:latin typeface="Calibri"/>
                <a:cs typeface="Calibri"/>
              </a:rPr>
              <a:t> standing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renal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failure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lang="en-US" sz="2400" spc="-5" dirty="0" smtClean="0">
                <a:latin typeface="Calibri"/>
                <a:cs typeface="Calibri"/>
              </a:rPr>
              <a:t> &gt;&gt; </a:t>
            </a:r>
            <a:r>
              <a:rPr sz="2400" spc="-5" dirty="0" smtClean="0">
                <a:latin typeface="Calibri"/>
                <a:cs typeface="Calibri"/>
              </a:rPr>
              <a:t>s/p</a:t>
            </a:r>
            <a:r>
              <a:rPr sz="2400" spc="5" dirty="0" smtClean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renal </a:t>
            </a:r>
            <a:r>
              <a:rPr sz="2400" spc="-10" dirty="0" smtClean="0">
                <a:latin typeface="Calibri"/>
                <a:cs typeface="Calibri"/>
              </a:rPr>
              <a:t>transplant</a:t>
            </a:r>
            <a:r>
              <a:rPr lang="en-US" sz="2400" spc="-10" dirty="0" smtClean="0">
                <a:latin typeface="Calibri"/>
                <a:cs typeface="Calibri"/>
              </a:rPr>
              <a:t>.</a:t>
            </a: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endParaRPr sz="24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autonomous</a:t>
            </a:r>
            <a:r>
              <a:rPr sz="2400" spc="-15" dirty="0">
                <a:latin typeface="Calibri"/>
                <a:cs typeface="Calibri"/>
              </a:rPr>
              <a:t> parathyroid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gland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function</a:t>
            </a:r>
            <a:r>
              <a:rPr sz="2400" dirty="0">
                <a:latin typeface="Calibri"/>
                <a:cs typeface="Calibri"/>
              </a:rPr>
              <a:t> and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tertiary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70" dirty="0">
                <a:latin typeface="Calibri"/>
                <a:cs typeface="Calibri"/>
              </a:rPr>
              <a:t>HPT</a:t>
            </a:r>
            <a:r>
              <a:rPr sz="2400" spc="-70" dirty="0" smtClean="0">
                <a:latin typeface="Calibri"/>
                <a:cs typeface="Calibri"/>
              </a:rPr>
              <a:t>.</a:t>
            </a:r>
            <a:endParaRPr lang="en-US" sz="2400" spc="-70" dirty="0" smtClean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endParaRPr sz="24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Can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cause </a:t>
            </a:r>
            <a:r>
              <a:rPr sz="2400" spc="-10" dirty="0">
                <a:latin typeface="Calibri"/>
                <a:cs typeface="Calibri"/>
              </a:rPr>
              <a:t>problems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similar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primary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5" dirty="0" smtClean="0">
                <a:latin typeface="Calibri"/>
                <a:cs typeface="Calibri"/>
              </a:rPr>
              <a:t>hyperparathyroidism</a:t>
            </a:r>
            <a:r>
              <a:rPr lang="en-US" sz="2400" spc="-15" dirty="0" smtClean="0">
                <a:latin typeface="Calibri"/>
                <a:cs typeface="Calibri"/>
              </a:rPr>
              <a:t>.</a:t>
            </a: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endParaRPr sz="24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15" dirty="0">
                <a:latin typeface="Calibri"/>
                <a:cs typeface="Calibri"/>
              </a:rPr>
              <a:t>Operative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 smtClean="0">
                <a:latin typeface="Calibri"/>
                <a:cs typeface="Calibri"/>
              </a:rPr>
              <a:t>intervention</a:t>
            </a:r>
            <a:r>
              <a:rPr lang="en-US" sz="2400" spc="-5" dirty="0" smtClean="0">
                <a:latin typeface="Calibri"/>
                <a:cs typeface="Calibri"/>
              </a:rPr>
              <a:t>:</a:t>
            </a:r>
            <a:endParaRPr sz="2400" dirty="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buFont typeface="Arial MT"/>
              <a:buChar char="–"/>
              <a:tabLst>
                <a:tab pos="756920" algn="l"/>
              </a:tabLst>
            </a:pPr>
            <a:r>
              <a:rPr sz="2400" spc="-15" dirty="0">
                <a:latin typeface="Calibri"/>
                <a:cs typeface="Calibri"/>
              </a:rPr>
              <a:t>symptomatic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disease</a:t>
            </a:r>
            <a:endParaRPr sz="2400" dirty="0">
              <a:latin typeface="Calibri"/>
              <a:cs typeface="Calibri"/>
            </a:endParaRPr>
          </a:p>
          <a:p>
            <a:pPr marL="756285" lvl="1" indent="-287020">
              <a:lnSpc>
                <a:spcPts val="2595"/>
              </a:lnSpc>
              <a:buFont typeface="Arial MT"/>
              <a:buChar char="–"/>
              <a:tabLst>
                <a:tab pos="756920" algn="l"/>
              </a:tabLst>
            </a:pPr>
            <a:r>
              <a:rPr sz="2400" spc="-10" dirty="0">
                <a:latin typeface="Calibri"/>
                <a:cs typeface="Calibri"/>
              </a:rPr>
              <a:t>autonomous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PTH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secretion</a:t>
            </a:r>
            <a:r>
              <a:rPr sz="2400" spc="-15" dirty="0">
                <a:latin typeface="Calibri"/>
                <a:cs typeface="Calibri"/>
              </a:rPr>
              <a:t> persists </a:t>
            </a:r>
            <a:r>
              <a:rPr sz="2400" spc="-20" dirty="0">
                <a:latin typeface="Calibri"/>
                <a:cs typeface="Calibri"/>
              </a:rPr>
              <a:t>for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more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than</a:t>
            </a:r>
            <a:r>
              <a:rPr sz="2400" spc="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1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year</a:t>
            </a:r>
            <a:endParaRPr sz="2400" dirty="0">
              <a:latin typeface="Calibri"/>
              <a:cs typeface="Calibri"/>
            </a:endParaRPr>
          </a:p>
          <a:p>
            <a:pPr marL="756285">
              <a:lnSpc>
                <a:spcPts val="2595"/>
              </a:lnSpc>
            </a:pPr>
            <a:r>
              <a:rPr sz="2400" spc="-10" dirty="0">
                <a:latin typeface="Calibri"/>
                <a:cs typeface="Calibri"/>
              </a:rPr>
              <a:t>after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successful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transplant</a:t>
            </a:r>
            <a:endParaRPr sz="2400" dirty="0">
              <a:latin typeface="Calibri"/>
              <a:cs typeface="Calibri"/>
            </a:endParaRPr>
          </a:p>
          <a:p>
            <a:pPr marL="756285" marR="1967230" lvl="1" indent="-287020">
              <a:lnSpc>
                <a:spcPts val="2300"/>
              </a:lnSpc>
              <a:spcBef>
                <a:spcPts val="560"/>
              </a:spcBef>
              <a:buFont typeface="Arial MT"/>
              <a:buChar char="–"/>
              <a:tabLst>
                <a:tab pos="756920" algn="l"/>
              </a:tabLst>
            </a:pPr>
            <a:r>
              <a:rPr sz="2400" spc="-15" dirty="0">
                <a:latin typeface="Calibri"/>
                <a:cs typeface="Calibri"/>
              </a:rPr>
              <a:t>subtotal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or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total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parathyroidectomy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with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autotransplantation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7226" y="461899"/>
            <a:ext cx="66897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30" dirty="0">
                <a:solidFill>
                  <a:srgbClr val="FF0000"/>
                </a:solidFill>
              </a:rPr>
              <a:t>Post</a:t>
            </a:r>
            <a:r>
              <a:rPr sz="4400" spc="-10" dirty="0">
                <a:solidFill>
                  <a:srgbClr val="FF0000"/>
                </a:solidFill>
              </a:rPr>
              <a:t> </a:t>
            </a:r>
            <a:r>
              <a:rPr sz="4400" spc="-25" dirty="0">
                <a:solidFill>
                  <a:srgbClr val="FF0000"/>
                </a:solidFill>
              </a:rPr>
              <a:t>Operative </a:t>
            </a:r>
            <a:r>
              <a:rPr sz="4400" spc="-10" dirty="0">
                <a:solidFill>
                  <a:srgbClr val="FF0000"/>
                </a:solidFill>
              </a:rPr>
              <a:t>Complications</a:t>
            </a:r>
            <a:endParaRPr sz="4400"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04213"/>
            <a:ext cx="6995795" cy="3672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049655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5" dirty="0">
                <a:latin typeface="Calibri"/>
                <a:cs typeface="Calibri"/>
              </a:rPr>
              <a:t>Hypocalcemia </a:t>
            </a:r>
            <a:r>
              <a:rPr sz="3600" spc="-40" dirty="0">
                <a:latin typeface="Calibri"/>
                <a:cs typeface="Calibri"/>
              </a:rPr>
              <a:t>(Chvostek’s </a:t>
            </a:r>
            <a:r>
              <a:rPr sz="3600" dirty="0">
                <a:latin typeface="Calibri"/>
                <a:cs typeface="Calibri"/>
              </a:rPr>
              <a:t>and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0" dirty="0">
                <a:latin typeface="Calibri"/>
                <a:cs typeface="Calibri"/>
              </a:rPr>
              <a:t>Trousseau’s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sign</a:t>
            </a:r>
            <a:r>
              <a:rPr sz="3600" spc="-5" dirty="0" smtClean="0">
                <a:latin typeface="Calibri"/>
                <a:cs typeface="Calibri"/>
              </a:rPr>
              <a:t>)</a:t>
            </a:r>
            <a:r>
              <a:rPr lang="en-US" sz="3600" spc="-5" dirty="0" smtClean="0">
                <a:latin typeface="Calibri"/>
                <a:cs typeface="Calibri"/>
              </a:rPr>
              <a:t>.</a:t>
            </a:r>
          </a:p>
          <a:p>
            <a:pPr marL="355600" marR="1049655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endParaRPr sz="3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70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40" dirty="0">
                <a:latin typeface="Calibri"/>
                <a:cs typeface="Calibri"/>
              </a:rPr>
              <a:t>Vocal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spc="-20" dirty="0">
                <a:latin typeface="Calibri"/>
                <a:cs typeface="Calibri"/>
              </a:rPr>
              <a:t>cord </a:t>
            </a:r>
            <a:r>
              <a:rPr sz="3600" spc="-15" dirty="0">
                <a:latin typeface="Calibri"/>
                <a:cs typeface="Calibri"/>
              </a:rPr>
              <a:t>paralysis</a:t>
            </a:r>
            <a:r>
              <a:rPr sz="3600" spc="-35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after</a:t>
            </a:r>
            <a:r>
              <a:rPr sz="3600" dirty="0">
                <a:latin typeface="Calibri"/>
                <a:cs typeface="Calibri"/>
              </a:rPr>
              <a:t> RLN injury</a:t>
            </a: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495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5600" algn="l"/>
              </a:tabLst>
            </a:pPr>
            <a:r>
              <a:rPr sz="3600" dirty="0">
                <a:latin typeface="Calibri"/>
                <a:cs typeface="Calibri"/>
              </a:rPr>
              <a:t>Bone</a:t>
            </a:r>
            <a:r>
              <a:rPr sz="3600" spc="-1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Hunger</a:t>
            </a:r>
            <a:r>
              <a:rPr sz="3600" spc="-45" dirty="0">
                <a:latin typeface="Calibri"/>
                <a:cs typeface="Calibri"/>
              </a:rPr>
              <a:t> </a:t>
            </a:r>
            <a:r>
              <a:rPr sz="3600" spc="-20" dirty="0">
                <a:latin typeface="Calibri"/>
                <a:cs typeface="Calibri"/>
              </a:rPr>
              <a:t>syndrome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4" name="AutoShape 2" descr="Trousseau&amp;#39;s Sign - Nurseship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338800"/>
            <a:ext cx="3581400" cy="22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>
                <a:solidFill>
                  <a:srgbClr val="FF0000"/>
                </a:solidFill>
              </a:rPr>
              <a:t>Hypoparathyroidism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61441" rIns="0" bIns="0" rtlCol="0">
            <a:spAutoFit/>
          </a:bodyPr>
          <a:lstStyle/>
          <a:p>
            <a:pPr marL="356235" marR="508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Deficient </a:t>
            </a:r>
            <a:r>
              <a:rPr spc="-5" dirty="0"/>
              <a:t>secretion of </a:t>
            </a:r>
            <a:r>
              <a:rPr dirty="0"/>
              <a:t>PTH which </a:t>
            </a:r>
            <a:r>
              <a:rPr spc="-15" dirty="0"/>
              <a:t>manifests </a:t>
            </a:r>
            <a:r>
              <a:rPr spc="-10" dirty="0"/>
              <a:t> </a:t>
            </a:r>
            <a:r>
              <a:rPr spc="-5" dirty="0"/>
              <a:t>itself</a:t>
            </a:r>
            <a:r>
              <a:rPr spc="5" dirty="0"/>
              <a:t> </a:t>
            </a:r>
            <a:r>
              <a:rPr spc="-5" dirty="0"/>
              <a:t>biochemically</a:t>
            </a:r>
            <a:r>
              <a:rPr dirty="0"/>
              <a:t> </a:t>
            </a:r>
            <a:r>
              <a:rPr spc="-5" dirty="0"/>
              <a:t>by hypocalcemia, </a:t>
            </a:r>
            <a:r>
              <a:rPr dirty="0"/>
              <a:t> </a:t>
            </a:r>
            <a:r>
              <a:rPr spc="-10" dirty="0"/>
              <a:t>hyperphospatemia</a:t>
            </a:r>
            <a:r>
              <a:rPr spc="25" dirty="0"/>
              <a:t> </a:t>
            </a:r>
            <a:r>
              <a:rPr spc="-5" dirty="0"/>
              <a:t>diminished</a:t>
            </a:r>
            <a:r>
              <a:rPr spc="35" dirty="0"/>
              <a:t> </a:t>
            </a:r>
            <a:r>
              <a:rPr spc="-5" dirty="0"/>
              <a:t>or absent </a:t>
            </a:r>
            <a:r>
              <a:rPr dirty="0"/>
              <a:t> </a:t>
            </a:r>
            <a:r>
              <a:rPr spc="-10" dirty="0"/>
              <a:t>circulating</a:t>
            </a:r>
            <a:r>
              <a:rPr spc="25" dirty="0"/>
              <a:t> </a:t>
            </a:r>
            <a:r>
              <a:rPr spc="-5" dirty="0"/>
              <a:t>iPTH</a:t>
            </a:r>
            <a:r>
              <a:rPr dirty="0"/>
              <a:t> and</a:t>
            </a:r>
            <a:r>
              <a:rPr spc="25" dirty="0"/>
              <a:t> </a:t>
            </a:r>
            <a:r>
              <a:rPr spc="-5" dirty="0"/>
              <a:t>clinically</a:t>
            </a:r>
            <a:r>
              <a:rPr spc="15" dirty="0"/>
              <a:t> </a:t>
            </a:r>
            <a:r>
              <a:rPr dirty="0"/>
              <a:t>the</a:t>
            </a:r>
            <a:r>
              <a:rPr spc="5" dirty="0"/>
              <a:t> </a:t>
            </a:r>
            <a:r>
              <a:rPr spc="-15" dirty="0"/>
              <a:t>symptoms</a:t>
            </a:r>
            <a:r>
              <a:rPr spc="25" dirty="0"/>
              <a:t> </a:t>
            </a:r>
            <a:r>
              <a:rPr spc="-5" dirty="0"/>
              <a:t>of </a:t>
            </a:r>
            <a:r>
              <a:rPr spc="-710" dirty="0"/>
              <a:t> </a:t>
            </a:r>
            <a:r>
              <a:rPr spc="-10" dirty="0"/>
              <a:t>neuromuscular</a:t>
            </a:r>
            <a:r>
              <a:rPr spc="15" dirty="0"/>
              <a:t> </a:t>
            </a:r>
            <a:r>
              <a:rPr spc="-25" dirty="0"/>
              <a:t>hyperactivity.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Hypoparathyroidism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918692"/>
            <a:ext cx="8042275" cy="3698875"/>
          </a:xfrm>
          <a:prstGeom prst="rect">
            <a:avLst/>
          </a:prstGeom>
        </p:spPr>
        <p:txBody>
          <a:bodyPr vert="horz" wrap="square" lIns="0" tIns="250825" rIns="0" bIns="0" rtlCol="0">
            <a:spAutoFit/>
          </a:bodyPr>
          <a:lstStyle/>
          <a:p>
            <a:pPr marL="317500">
              <a:lnSpc>
                <a:spcPct val="100000"/>
              </a:lnSpc>
              <a:spcBef>
                <a:spcPts val="1975"/>
              </a:spcBef>
            </a:pPr>
            <a:r>
              <a:rPr sz="3200" u="heavy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Causes</a:t>
            </a:r>
            <a:r>
              <a:rPr sz="3200" u="heavy" dirty="0">
                <a:solidFill>
                  <a:srgbClr val="FFFFCC"/>
                </a:solidFill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:</a:t>
            </a:r>
            <a:endParaRPr sz="32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18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Surgical </a:t>
            </a:r>
            <a:r>
              <a:rPr sz="3200" spc="-15" dirty="0">
                <a:solidFill>
                  <a:srgbClr val="FF0000"/>
                </a:solidFill>
                <a:latin typeface="Calibri"/>
                <a:cs typeface="Calibri"/>
              </a:rPr>
              <a:t>hypoparathyroidism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–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the</a:t>
            </a:r>
            <a:r>
              <a:rPr sz="3200" spc="-10" dirty="0">
                <a:latin typeface="Calibri"/>
                <a:cs typeface="Calibri"/>
              </a:rPr>
              <a:t> commonest</a:t>
            </a:r>
            <a:endParaRPr sz="3200" dirty="0">
              <a:latin typeface="Calibri"/>
              <a:cs typeface="Calibri"/>
            </a:endParaRPr>
          </a:p>
          <a:p>
            <a:pPr marL="756285" marR="64769" indent="-287020">
              <a:lnSpc>
                <a:spcPct val="100000"/>
              </a:lnSpc>
              <a:spcBef>
                <a:spcPts val="690"/>
              </a:spcBef>
            </a:pPr>
            <a:r>
              <a:rPr sz="2800" spc="-5" dirty="0">
                <a:latin typeface="Arial MT"/>
                <a:cs typeface="Arial MT"/>
              </a:rPr>
              <a:t>–</a:t>
            </a:r>
            <a:r>
              <a:rPr sz="2800" spc="-75" dirty="0">
                <a:latin typeface="Arial MT"/>
                <a:cs typeface="Arial MT"/>
              </a:rPr>
              <a:t> </a:t>
            </a:r>
            <a:r>
              <a:rPr sz="2800" spc="-10" dirty="0">
                <a:latin typeface="Calibri"/>
                <a:cs typeface="Calibri"/>
              </a:rPr>
              <a:t>After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anterior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neck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exploration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for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thyroidectomy,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abnormal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parathyroid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gland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removal,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excision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 a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neck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lesion.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It </a:t>
            </a:r>
            <a:r>
              <a:rPr sz="2800" spc="-15" dirty="0">
                <a:latin typeface="Calibri"/>
                <a:cs typeface="Calibri"/>
              </a:rPr>
              <a:t>could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be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due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to</a:t>
            </a:r>
            <a:r>
              <a:rPr sz="2800" spc="-5" dirty="0">
                <a:latin typeface="Calibri"/>
                <a:cs typeface="Calibri"/>
              </a:rPr>
              <a:t> the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removal</a:t>
            </a:r>
            <a:r>
              <a:rPr sz="2800" spc="-5" dirty="0">
                <a:latin typeface="Calibri"/>
                <a:cs typeface="Calibri"/>
              </a:rPr>
              <a:t> of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parathyroid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glands</a:t>
            </a:r>
            <a:r>
              <a:rPr sz="2800" dirty="0">
                <a:latin typeface="Calibri"/>
                <a:cs typeface="Calibri"/>
              </a:rPr>
              <a:t> or </a:t>
            </a:r>
            <a:r>
              <a:rPr sz="2800" spc="-10" dirty="0">
                <a:latin typeface="Calibri"/>
                <a:cs typeface="Calibri"/>
              </a:rPr>
              <a:t>due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spc="-10" dirty="0">
                <a:latin typeface="Calibri"/>
                <a:cs typeface="Calibri"/>
              </a:rPr>
              <a:t> interruption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 blood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supply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to</a:t>
            </a:r>
            <a:r>
              <a:rPr sz="2800" spc="-5" dirty="0">
                <a:latin typeface="Calibri"/>
                <a:cs typeface="Calibri"/>
              </a:rPr>
              <a:t> the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glands.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Hypoparathyroidism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918692"/>
            <a:ext cx="7607934" cy="4723130"/>
          </a:xfrm>
          <a:prstGeom prst="rect">
            <a:avLst/>
          </a:prstGeom>
        </p:spPr>
        <p:txBody>
          <a:bodyPr vert="horz" wrap="square" lIns="0" tIns="250825" rIns="0" bIns="0" rtlCol="0">
            <a:spAutoFit/>
          </a:bodyPr>
          <a:lstStyle/>
          <a:p>
            <a:pPr marL="317500">
              <a:lnSpc>
                <a:spcPct val="100000"/>
              </a:lnSpc>
              <a:spcBef>
                <a:spcPts val="1975"/>
              </a:spcBef>
            </a:pPr>
            <a:r>
              <a:rPr sz="3200" u="heavy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Causes:</a:t>
            </a:r>
            <a:endParaRPr sz="32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18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b="1" spc="-5" dirty="0">
                <a:solidFill>
                  <a:srgbClr val="FF0000"/>
                </a:solidFill>
                <a:latin typeface="Calibri"/>
                <a:cs typeface="Calibri"/>
              </a:rPr>
              <a:t>Idiopathic</a:t>
            </a:r>
            <a:r>
              <a:rPr sz="3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hypoparathyroidism</a:t>
            </a:r>
            <a:endParaRPr sz="3200" dirty="0">
              <a:latin typeface="Calibri"/>
              <a:cs typeface="Calibri"/>
            </a:endParaRPr>
          </a:p>
          <a:p>
            <a:pPr marL="756285" marR="5080" lvl="1" indent="-287020">
              <a:lnSpc>
                <a:spcPct val="100000"/>
              </a:lnSpc>
              <a:spcBef>
                <a:spcPts val="690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form</a:t>
            </a:r>
            <a:r>
              <a:rPr sz="2800" spc="-5" dirty="0">
                <a:latin typeface="Calibri"/>
                <a:cs typeface="Calibri"/>
              </a:rPr>
              <a:t> occuring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early</a:t>
            </a:r>
            <a:r>
              <a:rPr sz="2800" spc="-10" dirty="0">
                <a:latin typeface="Calibri"/>
                <a:cs typeface="Calibri"/>
              </a:rPr>
              <a:t> age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(genetic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origin) </a:t>
            </a:r>
            <a:r>
              <a:rPr sz="2800" spc="-5" dirty="0">
                <a:latin typeface="Calibri"/>
                <a:cs typeface="Calibri"/>
              </a:rPr>
              <a:t> with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autosomal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recessive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mode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5" dirty="0">
                <a:latin typeface="Calibri"/>
                <a:cs typeface="Calibri"/>
              </a:rPr>
              <a:t>transmission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“multiple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endocrine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deficiency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–autoimmune- 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candidiasis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(MEDAC)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syndrome”</a:t>
            </a:r>
            <a:endParaRPr sz="2800" dirty="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67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20" dirty="0">
                <a:latin typeface="Calibri"/>
                <a:cs typeface="Calibri"/>
              </a:rPr>
              <a:t>“Juvenile</a:t>
            </a:r>
            <a:r>
              <a:rPr sz="2800" spc="-15" dirty="0">
                <a:latin typeface="Calibri"/>
                <a:cs typeface="Calibri"/>
              </a:rPr>
              <a:t> familial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endocrinopathy”</a:t>
            </a:r>
            <a:endParaRPr sz="2800" dirty="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670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15" dirty="0">
                <a:latin typeface="Calibri"/>
                <a:cs typeface="Calibri"/>
              </a:rPr>
              <a:t>“Hypoparathyroidism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– </a:t>
            </a:r>
            <a:r>
              <a:rPr sz="2800" spc="-25" dirty="0">
                <a:latin typeface="Calibri"/>
                <a:cs typeface="Calibri"/>
              </a:rPr>
              <a:t>Addisson’s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disease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–</a:t>
            </a:r>
            <a:endParaRPr sz="2800" dirty="0">
              <a:latin typeface="Calibri"/>
              <a:cs typeface="Calibri"/>
            </a:endParaRPr>
          </a:p>
          <a:p>
            <a:pPr marL="756285">
              <a:lnSpc>
                <a:spcPct val="100000"/>
              </a:lnSpc>
              <a:spcBef>
                <a:spcPts val="5"/>
              </a:spcBef>
            </a:pPr>
            <a:r>
              <a:rPr sz="2800" spc="-10" dirty="0">
                <a:latin typeface="Calibri"/>
                <a:cs typeface="Calibri"/>
              </a:rPr>
              <a:t>mucocutaneous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candidiasis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(HAM)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syndrome”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01720" y="570991"/>
            <a:ext cx="338518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Hypoparathyroidism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967460"/>
            <a:ext cx="7885430" cy="4863465"/>
          </a:xfrm>
          <a:prstGeom prst="rect">
            <a:avLst/>
          </a:prstGeom>
        </p:spPr>
        <p:txBody>
          <a:bodyPr vert="horz" wrap="square" lIns="0" tIns="201930" rIns="0" bIns="0" rtlCol="0">
            <a:spAutoFit/>
          </a:bodyPr>
          <a:lstStyle/>
          <a:p>
            <a:pPr marL="317500">
              <a:lnSpc>
                <a:spcPct val="100000"/>
              </a:lnSpc>
              <a:spcBef>
                <a:spcPts val="1590"/>
              </a:spcBef>
            </a:pPr>
            <a:r>
              <a:rPr sz="3200" u="heavy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Causes:</a:t>
            </a:r>
            <a:endParaRPr sz="32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149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Idiopathic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hypoparathyroidism</a:t>
            </a:r>
            <a:endParaRPr sz="3200" dirty="0">
              <a:latin typeface="Calibri"/>
              <a:cs typeface="Calibri"/>
            </a:endParaRPr>
          </a:p>
          <a:p>
            <a:pPr marL="756285" marR="282575" lvl="1" indent="-287020">
              <a:lnSpc>
                <a:spcPts val="3020"/>
              </a:lnSpc>
              <a:spcBef>
                <a:spcPts val="73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10" dirty="0">
                <a:latin typeface="Calibri"/>
                <a:cs typeface="Calibri"/>
              </a:rPr>
              <a:t>The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late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onset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form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occurs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sporadically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without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circulating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glandular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autoantibodies.</a:t>
            </a:r>
            <a:endParaRPr sz="28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3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Functional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hypoparathyroidism</a:t>
            </a:r>
            <a:endParaRPr sz="3200" dirty="0">
              <a:latin typeface="Calibri"/>
              <a:cs typeface="Calibri"/>
            </a:endParaRPr>
          </a:p>
          <a:p>
            <a:pPr marL="756285" marR="172720" lvl="1" indent="-287020">
              <a:lnSpc>
                <a:spcPts val="3020"/>
              </a:lnSpc>
              <a:spcBef>
                <a:spcPts val="73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5" dirty="0">
                <a:latin typeface="Calibri"/>
                <a:cs typeface="Calibri"/>
              </a:rPr>
              <a:t>In </a:t>
            </a:r>
            <a:r>
              <a:rPr sz="2800" spc="-15" dirty="0">
                <a:latin typeface="Calibri"/>
                <a:cs typeface="Calibri"/>
              </a:rPr>
              <a:t>patients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who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has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chronic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hypomagesaemia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of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various</a:t>
            </a:r>
            <a:r>
              <a:rPr sz="2800" spc="-5" dirty="0">
                <a:latin typeface="Calibri"/>
                <a:cs typeface="Calibri"/>
              </a:rPr>
              <a:t> causes.</a:t>
            </a:r>
            <a:endParaRPr sz="2800" dirty="0">
              <a:latin typeface="Calibri"/>
              <a:cs typeface="Calibri"/>
            </a:endParaRPr>
          </a:p>
          <a:p>
            <a:pPr marL="756285" marR="5080" lvl="1" indent="-287020">
              <a:lnSpc>
                <a:spcPts val="3020"/>
              </a:lnSpc>
              <a:spcBef>
                <a:spcPts val="680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Magnesium</a:t>
            </a:r>
            <a:r>
              <a:rPr sz="2800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is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necessary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for</a:t>
            </a:r>
            <a:r>
              <a:rPr sz="2800" spc="-5" dirty="0">
                <a:latin typeface="Calibri"/>
                <a:cs typeface="Calibri"/>
              </a:rPr>
              <a:t> the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PTH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release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from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glands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also </a:t>
            </a:r>
            <a:r>
              <a:rPr sz="2800" spc="-25" dirty="0">
                <a:latin typeface="Calibri"/>
                <a:cs typeface="Calibri"/>
              </a:rPr>
              <a:t>for</a:t>
            </a:r>
            <a:r>
              <a:rPr sz="2800" spc="-5" dirty="0">
                <a:latin typeface="Calibri"/>
                <a:cs typeface="Calibri"/>
              </a:rPr>
              <a:t> the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peripheral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action</a:t>
            </a:r>
            <a:r>
              <a:rPr sz="2800" spc="-10" dirty="0">
                <a:latin typeface="Calibri"/>
                <a:cs typeface="Calibri"/>
              </a:rPr>
              <a:t> of </a:t>
            </a:r>
            <a:r>
              <a:rPr sz="2800" spc="-5" dirty="0">
                <a:latin typeface="Calibri"/>
                <a:cs typeface="Calibri"/>
              </a:rPr>
              <a:t> the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PTH.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Hypoparathyroidism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967460"/>
            <a:ext cx="7817484" cy="4625975"/>
          </a:xfrm>
          <a:prstGeom prst="rect">
            <a:avLst/>
          </a:prstGeom>
        </p:spPr>
        <p:txBody>
          <a:bodyPr vert="horz" wrap="square" lIns="0" tIns="201930" rIns="0" bIns="0" rtlCol="0">
            <a:spAutoFit/>
          </a:bodyPr>
          <a:lstStyle/>
          <a:p>
            <a:pPr marL="317500">
              <a:lnSpc>
                <a:spcPct val="100000"/>
              </a:lnSpc>
              <a:spcBef>
                <a:spcPts val="1590"/>
              </a:spcBef>
            </a:pPr>
            <a:r>
              <a:rPr sz="3200" u="heavy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Clinical</a:t>
            </a:r>
            <a:r>
              <a:rPr sz="3200" u="heavy" spc="-4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sz="3200" u="heavy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Features:</a:t>
            </a:r>
            <a:endParaRPr sz="3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495"/>
              </a:spcBef>
              <a:tabLst>
                <a:tab pos="622300" algn="l"/>
              </a:tabLst>
            </a:pPr>
            <a:r>
              <a:rPr sz="3200" spc="-5" dirty="0">
                <a:latin typeface="Calibri"/>
                <a:cs typeface="Calibri"/>
              </a:rPr>
              <a:t>A.	</a:t>
            </a:r>
            <a:r>
              <a:rPr sz="3200" spc="-10" dirty="0">
                <a:latin typeface="Calibri"/>
                <a:cs typeface="Calibri"/>
              </a:rPr>
              <a:t>Neuromuscular</a:t>
            </a:r>
            <a:endParaRPr sz="3200">
              <a:latin typeface="Calibri"/>
              <a:cs typeface="Calibri"/>
            </a:endParaRPr>
          </a:p>
          <a:p>
            <a:pPr marL="1003300" marR="473709" indent="-533400">
              <a:lnSpc>
                <a:spcPts val="3020"/>
              </a:lnSpc>
              <a:spcBef>
                <a:spcPts val="735"/>
              </a:spcBef>
              <a:buFont typeface="Arial MT"/>
              <a:buChar char="–"/>
              <a:tabLst>
                <a:tab pos="1003300" algn="l"/>
                <a:tab pos="1003935" algn="l"/>
              </a:tabLst>
            </a:pPr>
            <a:r>
              <a:rPr sz="2800" spc="-10" dirty="0">
                <a:latin typeface="Calibri"/>
                <a:cs typeface="Calibri"/>
              </a:rPr>
              <a:t>The </a:t>
            </a:r>
            <a:r>
              <a:rPr sz="2800" spc="-30" dirty="0">
                <a:latin typeface="Calibri"/>
                <a:cs typeface="Calibri"/>
              </a:rPr>
              <a:t>rate</a:t>
            </a:r>
            <a:r>
              <a:rPr sz="2800" spc="-5" dirty="0">
                <a:latin typeface="Calibri"/>
                <a:cs typeface="Calibri"/>
              </a:rPr>
              <a:t> of</a:t>
            </a:r>
            <a:r>
              <a:rPr sz="2800" spc="-10" dirty="0">
                <a:latin typeface="Calibri"/>
                <a:cs typeface="Calibri"/>
              </a:rPr>
              <a:t> decrease</a:t>
            </a:r>
            <a:r>
              <a:rPr sz="2800" spc="-5" dirty="0">
                <a:latin typeface="Calibri"/>
                <a:cs typeface="Calibri"/>
              </a:rPr>
              <a:t> in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serum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calcium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is the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major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determinant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for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development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of 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neuromuscular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complications.</a:t>
            </a:r>
            <a:endParaRPr sz="2800">
              <a:latin typeface="Calibri"/>
              <a:cs typeface="Calibri"/>
            </a:endParaRPr>
          </a:p>
          <a:p>
            <a:pPr marL="1003300" marR="5080" indent="-533400">
              <a:lnSpc>
                <a:spcPct val="90000"/>
              </a:lnSpc>
              <a:spcBef>
                <a:spcPts val="640"/>
              </a:spcBef>
              <a:buFont typeface="Arial MT"/>
              <a:buChar char="–"/>
              <a:tabLst>
                <a:tab pos="1003300" algn="l"/>
                <a:tab pos="1003935" algn="l"/>
              </a:tabLst>
            </a:pPr>
            <a:r>
              <a:rPr sz="2800" spc="-5" dirty="0">
                <a:latin typeface="Calibri"/>
                <a:cs typeface="Calibri"/>
              </a:rPr>
              <a:t>When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nerves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are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exposed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to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low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levels of </a:t>
            </a:r>
            <a:r>
              <a:rPr sz="2800" spc="-5" dirty="0">
                <a:latin typeface="Calibri"/>
                <a:cs typeface="Calibri"/>
              </a:rPr>
              <a:t> calcium</a:t>
            </a:r>
            <a:r>
              <a:rPr sz="2800" spc="-10" dirty="0">
                <a:latin typeface="Calibri"/>
                <a:cs typeface="Calibri"/>
              </a:rPr>
              <a:t> they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show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abnormal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neuronal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function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which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may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include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decrease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threshold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of 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excitation,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repetitive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response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to</a:t>
            </a:r>
            <a:r>
              <a:rPr sz="2800" spc="-5" dirty="0">
                <a:latin typeface="Calibri"/>
                <a:cs typeface="Calibri"/>
              </a:rPr>
              <a:t> a </a:t>
            </a:r>
            <a:r>
              <a:rPr sz="2800" spc="-10" dirty="0">
                <a:latin typeface="Calibri"/>
                <a:cs typeface="Calibri"/>
              </a:rPr>
              <a:t>single 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stimulus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rarely </a:t>
            </a:r>
            <a:r>
              <a:rPr sz="2800" spc="-10" dirty="0">
                <a:latin typeface="Calibri"/>
                <a:cs typeface="Calibri"/>
              </a:rPr>
              <a:t>continuous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activity.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0739" y="266191"/>
            <a:ext cx="5464810" cy="10229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92325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Hypoparathyroidism</a:t>
            </a: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u="heavy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Clinical</a:t>
            </a:r>
            <a:r>
              <a:rPr u="heavy" spc="-4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u="heavy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Features: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430026"/>
            <a:ext cx="7753350" cy="411734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622300" indent="-610235">
              <a:lnSpc>
                <a:spcPct val="100000"/>
              </a:lnSpc>
              <a:spcBef>
                <a:spcPts val="900"/>
              </a:spcBef>
              <a:buAutoNum type="alphaUcPeriod" startAt="2"/>
              <a:tabLst>
                <a:tab pos="622300" algn="l"/>
                <a:tab pos="622935" algn="l"/>
              </a:tabLst>
            </a:pPr>
            <a:r>
              <a:rPr sz="3200" spc="-5" dirty="0">
                <a:latin typeface="Calibri"/>
                <a:cs typeface="Calibri"/>
              </a:rPr>
              <a:t>Other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clinical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manifestation</a:t>
            </a:r>
            <a:endParaRPr sz="3200" dirty="0">
              <a:latin typeface="Calibri"/>
              <a:cs typeface="Calibri"/>
            </a:endParaRPr>
          </a:p>
          <a:p>
            <a:pPr marL="1003300" lvl="1" indent="-534035">
              <a:lnSpc>
                <a:spcPct val="100000"/>
              </a:lnSpc>
              <a:spcBef>
                <a:spcPts val="690"/>
              </a:spcBef>
              <a:buAutoNum type="arabicPeriod"/>
              <a:tabLst>
                <a:tab pos="1003300" algn="l"/>
                <a:tab pos="1003935" algn="l"/>
              </a:tabLst>
            </a:pPr>
            <a:r>
              <a:rPr sz="2800" spc="-20" dirty="0">
                <a:latin typeface="Calibri"/>
                <a:cs typeface="Calibri"/>
              </a:rPr>
              <a:t>Posterio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lenticular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cataract</a:t>
            </a:r>
            <a:endParaRPr sz="2800" dirty="0">
              <a:latin typeface="Calibri"/>
              <a:cs typeface="Calibri"/>
            </a:endParaRPr>
          </a:p>
          <a:p>
            <a:pPr marL="1003300" marR="2041525" lvl="1" indent="-533400">
              <a:lnSpc>
                <a:spcPct val="120000"/>
              </a:lnSpc>
              <a:buAutoNum type="arabicPeriod"/>
              <a:tabLst>
                <a:tab pos="1003300" algn="l"/>
                <a:tab pos="1003935" algn="l"/>
              </a:tabLst>
            </a:pPr>
            <a:r>
              <a:rPr sz="2800" spc="-15" dirty="0">
                <a:latin typeface="Calibri"/>
                <a:cs typeface="Calibri"/>
              </a:rPr>
              <a:t>Cardiac</a:t>
            </a:r>
            <a:r>
              <a:rPr sz="2800" spc="6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manifestation: </a:t>
            </a:r>
            <a:r>
              <a:rPr sz="2800" spc="-15" dirty="0">
                <a:latin typeface="Calibri"/>
                <a:cs typeface="Calibri"/>
              </a:rPr>
              <a:t> Prolonged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QT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interval </a:t>
            </a:r>
            <a:r>
              <a:rPr sz="2800" spc="-5" dirty="0">
                <a:latin typeface="Calibri"/>
                <a:cs typeface="Calibri"/>
              </a:rPr>
              <a:t>in the </a:t>
            </a:r>
            <a:r>
              <a:rPr sz="2800" spc="-25" dirty="0">
                <a:latin typeface="Calibri"/>
                <a:cs typeface="Calibri"/>
              </a:rPr>
              <a:t>ECG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Resistance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to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digitalis </a:t>
            </a:r>
            <a:r>
              <a:rPr sz="2800" spc="-10" dirty="0">
                <a:latin typeface="Calibri"/>
                <a:cs typeface="Calibri"/>
              </a:rPr>
              <a:t> Hypotension</a:t>
            </a:r>
            <a:endParaRPr sz="2800" dirty="0">
              <a:latin typeface="Calibri"/>
              <a:cs typeface="Calibri"/>
            </a:endParaRPr>
          </a:p>
          <a:p>
            <a:pPr marL="1003300" marR="5080">
              <a:lnSpc>
                <a:spcPct val="100000"/>
              </a:lnSpc>
              <a:spcBef>
                <a:spcPts val="675"/>
              </a:spcBef>
            </a:pPr>
            <a:r>
              <a:rPr sz="2800" spc="-20" dirty="0">
                <a:latin typeface="Calibri"/>
                <a:cs typeface="Calibri"/>
              </a:rPr>
              <a:t>Refractory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heart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failure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with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cardiomegally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can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occur.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20745" y="266191"/>
            <a:ext cx="338518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Hypoparathyroidism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40739" y="973277"/>
            <a:ext cx="7520305" cy="458394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u="heavy" spc="-15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Treatment:</a:t>
            </a:r>
            <a:endParaRPr sz="32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4100" dirty="0">
              <a:latin typeface="Arial MT"/>
              <a:cs typeface="Arial MT"/>
            </a:endParaRPr>
          </a:p>
          <a:p>
            <a:pPr marL="317500" marR="5080" algn="just">
              <a:lnSpc>
                <a:spcPct val="100000"/>
              </a:lnSpc>
            </a:pP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spc="-20" dirty="0">
                <a:latin typeface="Calibri"/>
                <a:cs typeface="Calibri"/>
              </a:rPr>
              <a:t>mainstay </a:t>
            </a:r>
            <a:r>
              <a:rPr sz="3200" spc="-5" dirty="0">
                <a:latin typeface="Calibri"/>
                <a:cs typeface="Calibri"/>
              </a:rPr>
              <a:t>of </a:t>
            </a:r>
            <a:r>
              <a:rPr sz="3200" spc="-10" dirty="0">
                <a:latin typeface="Calibri"/>
                <a:cs typeface="Calibri"/>
              </a:rPr>
              <a:t>treatment is </a:t>
            </a:r>
            <a:r>
              <a:rPr sz="3200" dirty="0">
                <a:latin typeface="Calibri"/>
                <a:cs typeface="Calibri"/>
              </a:rPr>
              <a:t>a </a:t>
            </a:r>
            <a:r>
              <a:rPr sz="3200" spc="-10" dirty="0">
                <a:latin typeface="Calibri"/>
                <a:cs typeface="Calibri"/>
              </a:rPr>
              <a:t>combination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of </a:t>
            </a:r>
            <a:r>
              <a:rPr sz="3200" spc="-20" dirty="0">
                <a:latin typeface="Calibri"/>
                <a:cs typeface="Calibri"/>
              </a:rPr>
              <a:t>oral </a:t>
            </a:r>
            <a:r>
              <a:rPr sz="3200" spc="-5" dirty="0">
                <a:latin typeface="Calibri"/>
                <a:cs typeface="Calibri"/>
              </a:rPr>
              <a:t>calcium </a:t>
            </a:r>
            <a:r>
              <a:rPr sz="3200" dirty="0">
                <a:latin typeface="Calibri"/>
                <a:cs typeface="Calibri"/>
              </a:rPr>
              <a:t>with </a:t>
            </a:r>
            <a:r>
              <a:rPr sz="3200" spc="-10" dirty="0">
                <a:latin typeface="Calibri"/>
                <a:cs typeface="Calibri"/>
              </a:rPr>
              <a:t>pharmacological </a:t>
            </a:r>
            <a:r>
              <a:rPr sz="3200" spc="-5" dirty="0">
                <a:latin typeface="Calibri"/>
                <a:cs typeface="Calibri"/>
              </a:rPr>
              <a:t>doses </a:t>
            </a:r>
            <a:r>
              <a:rPr sz="3200" dirty="0">
                <a:latin typeface="Calibri"/>
                <a:cs typeface="Calibri"/>
              </a:rPr>
              <a:t> of</a:t>
            </a:r>
            <a:r>
              <a:rPr sz="3200" spc="-10" dirty="0">
                <a:latin typeface="Calibri"/>
                <a:cs typeface="Calibri"/>
              </a:rPr>
              <a:t> vitamin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D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or</a:t>
            </a:r>
            <a:r>
              <a:rPr sz="3200" spc="-5" dirty="0">
                <a:latin typeface="Calibri"/>
                <a:cs typeface="Calibri"/>
              </a:rPr>
              <a:t> its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potent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analogues</a:t>
            </a:r>
            <a:r>
              <a:rPr sz="3200" dirty="0" smtClean="0">
                <a:latin typeface="Calibri"/>
                <a:cs typeface="Calibri"/>
              </a:rPr>
              <a:t>.</a:t>
            </a:r>
            <a:endParaRPr lang="en-US" sz="3200" dirty="0" smtClean="0">
              <a:latin typeface="Calibri"/>
              <a:cs typeface="Calibri"/>
            </a:endParaRPr>
          </a:p>
          <a:p>
            <a:pPr marL="317500" marR="5080" algn="just">
              <a:lnSpc>
                <a:spcPct val="100000"/>
              </a:lnSpc>
            </a:pPr>
            <a:endParaRPr sz="3200" dirty="0">
              <a:latin typeface="Calibri"/>
              <a:cs typeface="Calibri"/>
            </a:endParaRPr>
          </a:p>
          <a:p>
            <a:pPr marL="317500" marR="39370">
              <a:lnSpc>
                <a:spcPct val="100000"/>
              </a:lnSpc>
            </a:pPr>
            <a:r>
              <a:rPr sz="3200" spc="-10" dirty="0">
                <a:latin typeface="Calibri"/>
                <a:cs typeface="Calibri"/>
              </a:rPr>
              <a:t>Phosphate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restriction</a:t>
            </a:r>
            <a:r>
              <a:rPr sz="3200" dirty="0">
                <a:latin typeface="Calibri"/>
                <a:cs typeface="Calibri"/>
              </a:rPr>
              <a:t> in </a:t>
            </a:r>
            <a:r>
              <a:rPr sz="3200" spc="-10" dirty="0">
                <a:latin typeface="Calibri"/>
                <a:cs typeface="Calibri"/>
              </a:rPr>
              <a:t>diet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may</a:t>
            </a:r>
            <a:r>
              <a:rPr sz="3200" dirty="0">
                <a:latin typeface="Calibri"/>
                <a:cs typeface="Calibri"/>
              </a:rPr>
              <a:t> also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be 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useful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with </a:t>
            </a:r>
            <a:r>
              <a:rPr sz="3200" spc="-5" dirty="0">
                <a:latin typeface="Calibri"/>
                <a:cs typeface="Calibri"/>
              </a:rPr>
              <a:t>or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without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aluminum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hydroxide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gel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30" dirty="0">
                <a:latin typeface="Calibri"/>
                <a:cs typeface="Calibri"/>
              </a:rPr>
              <a:t>to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lower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serum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phosphate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level.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0739" y="47560"/>
            <a:ext cx="7219950" cy="4037644"/>
          </a:xfrm>
          <a:prstGeom prst="rect">
            <a:avLst/>
          </a:prstGeom>
        </p:spPr>
        <p:txBody>
          <a:bodyPr vert="horz" wrap="square" lIns="0" tIns="231775" rIns="0" bIns="0" rtlCol="0">
            <a:spAutoFit/>
          </a:bodyPr>
          <a:lstStyle/>
          <a:p>
            <a:pPr marL="391160">
              <a:lnSpc>
                <a:spcPct val="100000"/>
              </a:lnSpc>
              <a:spcBef>
                <a:spcPts val="1825"/>
              </a:spcBef>
            </a:pPr>
            <a:r>
              <a:rPr sz="3200" spc="-10" dirty="0">
                <a:latin typeface="Calibri"/>
                <a:cs typeface="Calibri"/>
              </a:rPr>
              <a:t>Emergency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35" dirty="0">
                <a:latin typeface="Calibri"/>
                <a:cs typeface="Calibri"/>
              </a:rPr>
              <a:t>Treatment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35" dirty="0">
                <a:latin typeface="Calibri"/>
                <a:cs typeface="Calibri"/>
              </a:rPr>
              <a:t>for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Hypocalcaemic</a:t>
            </a:r>
            <a:endParaRPr sz="3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730"/>
              </a:spcBef>
            </a:pPr>
            <a:r>
              <a:rPr sz="3200" u="heavy" spc="-55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Tetany:</a:t>
            </a:r>
            <a:endParaRPr sz="32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4100" dirty="0">
              <a:latin typeface="Arial MT"/>
              <a:cs typeface="Arial MT"/>
            </a:endParaRPr>
          </a:p>
          <a:p>
            <a:pPr marL="317500" marR="5080">
              <a:lnSpc>
                <a:spcPct val="100000"/>
              </a:lnSpc>
            </a:pP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Calcium</a:t>
            </a:r>
            <a:r>
              <a:rPr sz="32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should</a:t>
            </a:r>
            <a:r>
              <a:rPr sz="3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be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given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15" dirty="0">
                <a:solidFill>
                  <a:srgbClr val="FF0000"/>
                </a:solidFill>
                <a:latin typeface="Calibri"/>
                <a:cs typeface="Calibri"/>
              </a:rPr>
              <a:t>parenterally</a:t>
            </a:r>
            <a:r>
              <a:rPr sz="32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till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adequate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serum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calcium</a:t>
            </a:r>
            <a:r>
              <a:rPr sz="3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level</a:t>
            </a:r>
            <a:r>
              <a:rPr sz="32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is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 obtained </a:t>
            </a:r>
            <a:r>
              <a:rPr sz="3200" spc="-7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3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then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vitamin</a:t>
            </a:r>
            <a:r>
              <a:rPr sz="32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supplementation</a:t>
            </a:r>
            <a:r>
              <a:rPr sz="3200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with </a:t>
            </a:r>
            <a:r>
              <a:rPr sz="3200" spc="-7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15" dirty="0">
                <a:solidFill>
                  <a:srgbClr val="FF0000"/>
                </a:solidFill>
                <a:latin typeface="Calibri"/>
                <a:cs typeface="Calibri"/>
              </a:rPr>
              <a:t>oral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 calcium should</a:t>
            </a:r>
            <a:r>
              <a:rPr sz="32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be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 initiated</a:t>
            </a:r>
            <a:r>
              <a:rPr sz="3200" spc="-10" dirty="0">
                <a:latin typeface="Calibri"/>
                <a:cs typeface="Calibri"/>
              </a:rPr>
              <a:t>.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51453" y="461899"/>
            <a:ext cx="26454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95" dirty="0"/>
              <a:t>P</a:t>
            </a:r>
            <a:r>
              <a:rPr sz="4400" dirty="0"/>
              <a:t>a</a:t>
            </a:r>
            <a:r>
              <a:rPr sz="4400" spc="-85" dirty="0"/>
              <a:t>r</a:t>
            </a:r>
            <a:r>
              <a:rPr sz="4400" spc="-40" dirty="0"/>
              <a:t>a</a:t>
            </a:r>
            <a:r>
              <a:rPr sz="4400" dirty="0"/>
              <a:t>t</a:t>
            </a:r>
            <a:r>
              <a:rPr sz="4400" spc="-80" dirty="0"/>
              <a:t>h</a:t>
            </a:r>
            <a:r>
              <a:rPr sz="4400" dirty="0"/>
              <a:t>y</a:t>
            </a:r>
            <a:r>
              <a:rPr sz="4400" spc="-75" dirty="0"/>
              <a:t>r</a:t>
            </a:r>
            <a:r>
              <a:rPr sz="4400" spc="-5" dirty="0"/>
              <a:t>oid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02410"/>
            <a:ext cx="8054975" cy="4079875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355600" marR="912494" indent="-342900">
              <a:lnSpc>
                <a:spcPct val="70000"/>
              </a:lnSpc>
              <a:spcBef>
                <a:spcPts val="1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25" dirty="0">
                <a:latin typeface="Calibri"/>
                <a:cs typeface="Calibri"/>
              </a:rPr>
              <a:t>parathyroid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glands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develop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5" dirty="0">
                <a:latin typeface="Calibri"/>
                <a:cs typeface="Calibri"/>
              </a:rPr>
              <a:t> 6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weeks</a:t>
            </a:r>
            <a:r>
              <a:rPr sz="2800" spc="-5" dirty="0">
                <a:latin typeface="Calibri"/>
                <a:cs typeface="Calibri"/>
              </a:rPr>
              <a:t> and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migrate</a:t>
            </a:r>
            <a:r>
              <a:rPr sz="2800" spc="-5" dirty="0">
                <a:latin typeface="Calibri"/>
                <a:cs typeface="Calibri"/>
              </a:rPr>
              <a:t> caudally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8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weeks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3000">
              <a:latin typeface="Calibri"/>
              <a:cs typeface="Calibri"/>
            </a:endParaRPr>
          </a:p>
          <a:p>
            <a:pPr marL="355600" marR="12065" indent="-342900">
              <a:lnSpc>
                <a:spcPct val="7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paired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superior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parathyroid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glands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develop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with 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thyroid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gland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from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fourth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branchial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pouch 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are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generally consistent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in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position,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residing 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lateral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posterior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to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upper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pole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 the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thyroid.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3000">
              <a:latin typeface="Calibri"/>
              <a:cs typeface="Calibri"/>
            </a:endParaRPr>
          </a:p>
          <a:p>
            <a:pPr marL="355600" marR="5080" indent="-342900">
              <a:lnSpc>
                <a:spcPct val="7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paired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inferior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glands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descend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with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thymus 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from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third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branchial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pouch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occasionally 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migrate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to</a:t>
            </a:r>
            <a:r>
              <a:rPr sz="2800" spc="-5" dirty="0">
                <a:latin typeface="Calibri"/>
                <a:cs typeface="Calibri"/>
              </a:rPr>
              <a:t> the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level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aortic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arch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85" dirty="0">
                <a:latin typeface="Calibri"/>
                <a:cs typeface="Calibri"/>
              </a:rPr>
              <a:t>or,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rarely,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fail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to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migrate,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remaining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in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high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neck.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54857" y="589533"/>
            <a:ext cx="288544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latin typeface="Arial MT"/>
                <a:cs typeface="Arial MT"/>
              </a:rPr>
              <a:t>Parathyroid</a:t>
            </a:r>
            <a:endParaRPr sz="44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08828" y="1963038"/>
            <a:ext cx="3592195" cy="433578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355600" marR="102870" indent="-342900">
              <a:lnSpc>
                <a:spcPts val="302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 MT"/>
                <a:cs typeface="Arial MT"/>
              </a:rPr>
              <a:t>Four glands located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behind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the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thyroid</a:t>
            </a:r>
            <a:endParaRPr sz="28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2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 MT"/>
                <a:cs typeface="Arial MT"/>
              </a:rPr>
              <a:t>Length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6 millimeters</a:t>
            </a:r>
            <a:endParaRPr sz="28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33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 MT"/>
                <a:cs typeface="Arial MT"/>
              </a:rPr>
              <a:t>Width</a:t>
            </a:r>
            <a:r>
              <a:rPr sz="2800" spc="-4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3</a:t>
            </a:r>
            <a:r>
              <a:rPr sz="2800" spc="-3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millimeters</a:t>
            </a:r>
            <a:endParaRPr sz="2800">
              <a:latin typeface="Arial MT"/>
              <a:cs typeface="Arial MT"/>
            </a:endParaRPr>
          </a:p>
          <a:p>
            <a:pPr marL="355600" marR="1328420" indent="-342900">
              <a:lnSpc>
                <a:spcPts val="3020"/>
              </a:lnSpc>
              <a:spcBef>
                <a:spcPts val="72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 MT"/>
                <a:cs typeface="Arial MT"/>
              </a:rPr>
              <a:t>Thickness</a:t>
            </a:r>
            <a:r>
              <a:rPr sz="2800" spc="-4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2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millimeters</a:t>
            </a:r>
            <a:endParaRPr sz="2800">
              <a:latin typeface="Arial MT"/>
              <a:cs typeface="Arial MT"/>
            </a:endParaRPr>
          </a:p>
          <a:p>
            <a:pPr marL="355600" marR="401955" indent="-342900">
              <a:lnSpc>
                <a:spcPts val="3020"/>
              </a:lnSpc>
              <a:spcBef>
                <a:spcPts val="68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 MT"/>
                <a:cs typeface="Arial MT"/>
              </a:rPr>
              <a:t>Often</a:t>
            </a:r>
            <a:r>
              <a:rPr sz="2800" spc="-8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accidentally </a:t>
            </a:r>
            <a:r>
              <a:rPr sz="2800" spc="-76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removed</a:t>
            </a:r>
            <a:endParaRPr sz="2800">
              <a:latin typeface="Arial MT"/>
              <a:cs typeface="Arial MT"/>
            </a:endParaRPr>
          </a:p>
          <a:p>
            <a:pPr marL="355600" marR="5080" indent="-342900">
              <a:lnSpc>
                <a:spcPts val="3020"/>
              </a:lnSpc>
              <a:spcBef>
                <a:spcPts val="68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 MT"/>
                <a:cs typeface="Arial MT"/>
              </a:rPr>
              <a:t>Normal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function</a:t>
            </a:r>
            <a:r>
              <a:rPr sz="2800" spc="-3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with </a:t>
            </a:r>
            <a:r>
              <a:rPr sz="2800" spc="-76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at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least </a:t>
            </a:r>
            <a:r>
              <a:rPr sz="2800" spc="-5" dirty="0">
                <a:latin typeface="Arial MT"/>
                <a:cs typeface="Arial MT"/>
              </a:rPr>
              <a:t>2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glands</a:t>
            </a:r>
            <a:endParaRPr sz="2800">
              <a:latin typeface="Arial MT"/>
              <a:cs typeface="Arial M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90500" y="1866900"/>
            <a:ext cx="4572000" cy="4162425"/>
            <a:chOff x="190500" y="1866900"/>
            <a:chExt cx="4572000" cy="416242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8600" y="1905000"/>
              <a:ext cx="4495800" cy="4085844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209550" y="1885950"/>
              <a:ext cx="4533900" cy="4124325"/>
            </a:xfrm>
            <a:custGeom>
              <a:avLst/>
              <a:gdLst/>
              <a:ahLst/>
              <a:cxnLst/>
              <a:rect l="l" t="t" r="r" b="b"/>
              <a:pathLst>
                <a:path w="4533900" h="4124325">
                  <a:moveTo>
                    <a:pt x="0" y="4123944"/>
                  </a:moveTo>
                  <a:lnTo>
                    <a:pt x="4533900" y="4123944"/>
                  </a:lnTo>
                  <a:lnTo>
                    <a:pt x="4533900" y="0"/>
                  </a:lnTo>
                  <a:lnTo>
                    <a:pt x="0" y="0"/>
                  </a:lnTo>
                  <a:lnTo>
                    <a:pt x="0" y="4123944"/>
                  </a:lnTo>
                  <a:close/>
                </a:path>
              </a:pathLst>
            </a:custGeom>
            <a:ln w="38100">
              <a:solidFill>
                <a:srgbClr val="8000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37965" y="523747"/>
            <a:ext cx="2072639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An</a:t>
            </a:r>
            <a:r>
              <a:rPr sz="4400" spc="-35" dirty="0"/>
              <a:t>a</a:t>
            </a:r>
            <a:r>
              <a:rPr sz="4400" spc="-50" dirty="0"/>
              <a:t>t</a:t>
            </a:r>
            <a:r>
              <a:rPr sz="4400" spc="-5" dirty="0"/>
              <a:t>o</a:t>
            </a:r>
            <a:r>
              <a:rPr sz="4400" spc="-85" dirty="0"/>
              <a:t>m</a:t>
            </a:r>
            <a:r>
              <a:rPr sz="4400" dirty="0"/>
              <a:t>y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764540" y="1632026"/>
            <a:ext cx="7058025" cy="3757295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355600" marR="503555" indent="-343535">
              <a:lnSpc>
                <a:spcPts val="2310"/>
              </a:lnSpc>
              <a:spcBef>
                <a:spcPts val="65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400" spc="-5" dirty="0">
                <a:latin typeface="Calibri"/>
                <a:cs typeface="Calibri"/>
              </a:rPr>
              <a:t>The </a:t>
            </a:r>
            <a:r>
              <a:rPr sz="2400" spc="-20" dirty="0">
                <a:latin typeface="Calibri"/>
                <a:cs typeface="Calibri"/>
              </a:rPr>
              <a:t>parathyroid </a:t>
            </a:r>
            <a:r>
              <a:rPr sz="2400" dirty="0">
                <a:latin typeface="Calibri"/>
                <a:cs typeface="Calibri"/>
              </a:rPr>
              <a:t>glands </a:t>
            </a:r>
            <a:r>
              <a:rPr sz="2400" spc="-15" dirty="0">
                <a:latin typeface="Calibri"/>
                <a:cs typeface="Calibri"/>
              </a:rPr>
              <a:t>are </a:t>
            </a:r>
            <a:r>
              <a:rPr sz="2400" spc="-5" dirty="0">
                <a:latin typeface="Calibri"/>
                <a:cs typeface="Calibri"/>
              </a:rPr>
              <a:t>usually </a:t>
            </a:r>
            <a:r>
              <a:rPr sz="2400" dirty="0">
                <a:latin typeface="Calibri"/>
                <a:cs typeface="Calibri"/>
              </a:rPr>
              <a:t>embedded 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between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posterior </a:t>
            </a:r>
            <a:r>
              <a:rPr sz="2400" spc="-15" dirty="0">
                <a:latin typeface="Calibri"/>
                <a:cs typeface="Calibri"/>
              </a:rPr>
              <a:t>border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5" dirty="0">
                <a:latin typeface="Calibri"/>
                <a:cs typeface="Calibri"/>
              </a:rPr>
              <a:t>thyroid </a:t>
            </a:r>
            <a:r>
              <a:rPr sz="2400" dirty="0">
                <a:latin typeface="Calibri"/>
                <a:cs typeface="Calibri"/>
              </a:rPr>
              <a:t>gland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its</a:t>
            </a:r>
            <a:r>
              <a:rPr sz="2400" spc="11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f</a:t>
            </a:r>
            <a:r>
              <a:rPr sz="2400" spc="-10" dirty="0">
                <a:latin typeface="Arial MT"/>
                <a:cs typeface="Arial MT"/>
              </a:rPr>
              <a:t>i</a:t>
            </a:r>
            <a:r>
              <a:rPr sz="2400" spc="-10" dirty="0">
                <a:latin typeface="Calibri"/>
                <a:cs typeface="Calibri"/>
              </a:rPr>
              <a:t>brous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capsule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2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2450">
              <a:latin typeface="Calibri"/>
              <a:cs typeface="Calibri"/>
            </a:endParaRPr>
          </a:p>
          <a:p>
            <a:pPr marL="355600" marR="5080" indent="-343535" algn="just">
              <a:lnSpc>
                <a:spcPct val="80100"/>
              </a:lnSpc>
              <a:buFont typeface="Arial MT"/>
              <a:buChar char="•"/>
              <a:tabLst>
                <a:tab pos="356235" algn="l"/>
              </a:tabLst>
            </a:pPr>
            <a:r>
              <a:rPr sz="2400" spc="-30" dirty="0">
                <a:latin typeface="Calibri"/>
                <a:cs typeface="Calibri"/>
              </a:rPr>
              <a:t>At </a:t>
            </a:r>
            <a:r>
              <a:rPr sz="2400" dirty="0">
                <a:latin typeface="Calibri"/>
                <a:cs typeface="Calibri"/>
              </a:rPr>
              <a:t>times, the </a:t>
            </a:r>
            <a:r>
              <a:rPr sz="2400" spc="-20" dirty="0">
                <a:latin typeface="Calibri"/>
                <a:cs typeface="Calibri"/>
              </a:rPr>
              <a:t>parathyroids may </a:t>
            </a:r>
            <a:r>
              <a:rPr sz="2400" spc="-5" dirty="0">
                <a:latin typeface="Calibri"/>
                <a:cs typeface="Calibri"/>
              </a:rPr>
              <a:t>be </a:t>
            </a:r>
            <a:r>
              <a:rPr sz="2400" spc="-15" dirty="0">
                <a:latin typeface="Calibri"/>
                <a:cs typeface="Calibri"/>
              </a:rPr>
              <a:t>intrathyroidal. </a:t>
            </a:r>
            <a:r>
              <a:rPr sz="2400" spc="-10" dirty="0">
                <a:latin typeface="Calibri"/>
                <a:cs typeface="Calibri"/>
              </a:rPr>
              <a:t>They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measure </a:t>
            </a:r>
            <a:r>
              <a:rPr sz="2400" dirty="0">
                <a:latin typeface="Calibri"/>
                <a:cs typeface="Calibri"/>
              </a:rPr>
              <a:t>6 </a:t>
            </a:r>
            <a:r>
              <a:rPr sz="2400" spc="-10" dirty="0">
                <a:latin typeface="Arial MT"/>
                <a:cs typeface="Arial MT"/>
              </a:rPr>
              <a:t>x</a:t>
            </a:r>
            <a:r>
              <a:rPr sz="2400" spc="-10" dirty="0">
                <a:latin typeface="Calibri"/>
                <a:cs typeface="Calibri"/>
              </a:rPr>
              <a:t>4</a:t>
            </a:r>
            <a:r>
              <a:rPr sz="2400" spc="-10" dirty="0">
                <a:latin typeface="Arial MT"/>
                <a:cs typeface="Arial MT"/>
              </a:rPr>
              <a:t>x</a:t>
            </a:r>
            <a:r>
              <a:rPr sz="2400" spc="-10" dirty="0">
                <a:latin typeface="Calibri"/>
                <a:cs typeface="Calibri"/>
              </a:rPr>
              <a:t>2 </a:t>
            </a:r>
            <a:r>
              <a:rPr sz="2400" dirty="0">
                <a:latin typeface="Calibri"/>
                <a:cs typeface="Calibri"/>
              </a:rPr>
              <a:t>mm in </a:t>
            </a:r>
            <a:r>
              <a:rPr sz="2400" spc="-10" dirty="0">
                <a:latin typeface="Calibri"/>
                <a:cs typeface="Calibri"/>
              </a:rPr>
              <a:t>maximum diameter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spc="-5" dirty="0">
                <a:latin typeface="Calibri"/>
                <a:cs typeface="Calibri"/>
              </a:rPr>
              <a:t>weigh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25</a:t>
            </a:r>
            <a:r>
              <a:rPr sz="2400" spc="-5" dirty="0">
                <a:latin typeface="Arial MT"/>
                <a:cs typeface="Arial MT"/>
              </a:rPr>
              <a:t>-</a:t>
            </a:r>
            <a:r>
              <a:rPr sz="2400" spc="-5" dirty="0">
                <a:latin typeface="Calibri"/>
                <a:cs typeface="Calibri"/>
              </a:rPr>
              <a:t>40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mg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each.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2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20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400" dirty="0">
                <a:latin typeface="Calibri"/>
                <a:cs typeface="Calibri"/>
              </a:rPr>
              <a:t>Number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of</a:t>
            </a:r>
            <a:r>
              <a:rPr sz="2400" spc="-5" dirty="0">
                <a:latin typeface="Calibri"/>
                <a:cs typeface="Calibri"/>
              </a:rPr>
              <a:t> glands</a:t>
            </a:r>
            <a:r>
              <a:rPr sz="2400" spc="-10" dirty="0">
                <a:latin typeface="Calibri"/>
                <a:cs typeface="Calibri"/>
              </a:rPr>
              <a:t> can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vary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from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4-6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37965" y="461899"/>
            <a:ext cx="2072639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An</a:t>
            </a:r>
            <a:r>
              <a:rPr sz="4400" spc="-35" dirty="0"/>
              <a:t>a</a:t>
            </a:r>
            <a:r>
              <a:rPr sz="4400" spc="-50" dirty="0"/>
              <a:t>t</a:t>
            </a:r>
            <a:r>
              <a:rPr sz="4400" spc="-5" dirty="0"/>
              <a:t>o</a:t>
            </a:r>
            <a:r>
              <a:rPr sz="4400" spc="-85" dirty="0"/>
              <a:t>m</a:t>
            </a:r>
            <a:r>
              <a:rPr sz="4400" dirty="0"/>
              <a:t>y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10613"/>
            <a:ext cx="8070215" cy="521360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312420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Calibri"/>
                <a:cs typeface="Calibri"/>
              </a:rPr>
              <a:t>Superior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glands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usually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dorsal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to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RLN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level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of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cricoid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 smtClean="0">
                <a:latin typeface="Calibri"/>
                <a:cs typeface="Calibri"/>
              </a:rPr>
              <a:t>cartilage</a:t>
            </a:r>
            <a:r>
              <a:rPr lang="en-US" sz="2800" spc="-10" dirty="0" smtClean="0">
                <a:latin typeface="Calibri"/>
                <a:cs typeface="Calibri"/>
              </a:rPr>
              <a:t>.</a:t>
            </a:r>
          </a:p>
          <a:p>
            <a:pPr marL="355600" marR="312420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endParaRPr sz="28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15" dirty="0">
                <a:latin typeface="Calibri"/>
                <a:cs typeface="Calibri"/>
              </a:rPr>
              <a:t>Inferior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glands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located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ventral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to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 smtClean="0">
                <a:latin typeface="Calibri"/>
                <a:cs typeface="Calibri"/>
              </a:rPr>
              <a:t>nerve</a:t>
            </a:r>
            <a:r>
              <a:rPr lang="en-US" sz="2800" spc="-10" dirty="0" smtClean="0">
                <a:latin typeface="Calibri"/>
                <a:cs typeface="Calibri"/>
              </a:rPr>
              <a:t>.</a:t>
            </a: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endParaRPr sz="2800" dirty="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6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Calibri"/>
                <a:cs typeface="Calibri"/>
              </a:rPr>
              <a:t>Usually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derive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most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 blood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supply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from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branches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of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inferior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thyroid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artery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although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branches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from 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superior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thyroid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supply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least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20%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upper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glands</a:t>
            </a:r>
            <a:r>
              <a:rPr sz="2800" spc="-5" dirty="0" smtClean="0">
                <a:latin typeface="Calibri"/>
                <a:cs typeface="Calibri"/>
              </a:rPr>
              <a:t>.</a:t>
            </a:r>
            <a:endParaRPr lang="en-US" sz="2800" spc="-5" dirty="0" smtClean="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6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endParaRPr sz="2800" dirty="0">
              <a:latin typeface="Calibri"/>
              <a:cs typeface="Calibri"/>
            </a:endParaRPr>
          </a:p>
          <a:p>
            <a:pPr marL="355600" marR="527685" indent="-342900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Calibri"/>
                <a:cs typeface="Calibri"/>
              </a:rPr>
              <a:t>Glands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drain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ipsillaterally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by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superior,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middle,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inferior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thyroid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veins.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07485" y="461899"/>
            <a:ext cx="21304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5" dirty="0"/>
              <a:t>Histology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612140" y="1607261"/>
            <a:ext cx="7452359" cy="437619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libri"/>
                <a:cs typeface="Calibri"/>
              </a:rPr>
              <a:t>Composed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mostly</a:t>
            </a:r>
            <a:r>
              <a:rPr sz="3200" dirty="0">
                <a:latin typeface="Calibri"/>
                <a:cs typeface="Calibri"/>
              </a:rPr>
              <a:t> of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chief cells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and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oxyphil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cells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within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an adipose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20" dirty="0" err="1">
                <a:latin typeface="Calibri"/>
                <a:cs typeface="Calibri"/>
              </a:rPr>
              <a:t>stroma</a:t>
            </a:r>
            <a:r>
              <a:rPr sz="3200" spc="-20" dirty="0" smtClean="0">
                <a:latin typeface="Calibri"/>
                <a:cs typeface="Calibri"/>
              </a:rPr>
              <a:t>.</a:t>
            </a:r>
            <a:endParaRPr lang="en-US" sz="3200" spc="-20" dirty="0" smtClean="0">
              <a:latin typeface="Calibri"/>
              <a:cs typeface="Calibri"/>
            </a:endParaRPr>
          </a:p>
          <a:p>
            <a:pPr marL="355600" marR="5080" indent="-34353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endParaRPr sz="3200" dirty="0">
              <a:latin typeface="Calibri"/>
              <a:cs typeface="Calibri"/>
            </a:endParaRPr>
          </a:p>
          <a:p>
            <a:pPr marL="355600" marR="387350" indent="-3435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libri"/>
                <a:cs typeface="Calibri"/>
              </a:rPr>
              <a:t>Oxyphil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cells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derived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from</a:t>
            </a:r>
            <a:r>
              <a:rPr sz="3200" spc="-5" dirty="0">
                <a:latin typeface="Calibri"/>
                <a:cs typeface="Calibri"/>
              </a:rPr>
              <a:t> chief cells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increase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as one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5" dirty="0" smtClean="0">
                <a:latin typeface="Calibri"/>
                <a:cs typeface="Calibri"/>
              </a:rPr>
              <a:t>ages</a:t>
            </a:r>
            <a:r>
              <a:rPr lang="en-US" sz="3200" spc="-5" dirty="0" smtClean="0">
                <a:latin typeface="Calibri"/>
                <a:cs typeface="Calibri"/>
              </a:rPr>
              <a:t>.</a:t>
            </a:r>
          </a:p>
          <a:p>
            <a:pPr marL="355600" marR="387350" indent="-3435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endParaRPr lang="en-US" sz="3200" spc="-5" dirty="0">
              <a:latin typeface="Calibri"/>
              <a:cs typeface="Calibri"/>
            </a:endParaRPr>
          </a:p>
          <a:p>
            <a:pPr marL="355600" marR="387350" indent="-3435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endParaRPr sz="32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libri"/>
                <a:cs typeface="Calibri"/>
              </a:rPr>
              <a:t>Both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types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30" dirty="0">
                <a:latin typeface="Calibri"/>
                <a:cs typeface="Calibri"/>
              </a:rPr>
              <a:t>make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Parathyroid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hormone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2898" y="523747"/>
            <a:ext cx="39204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30" dirty="0"/>
              <a:t>Parath.</a:t>
            </a:r>
            <a:r>
              <a:rPr sz="4400" spc="-65" dirty="0"/>
              <a:t> </a:t>
            </a:r>
            <a:r>
              <a:rPr sz="4400" spc="-5" dirty="0"/>
              <a:t>Hormone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840739" y="1624329"/>
            <a:ext cx="7487920" cy="295211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marR="23495" indent="-343535">
              <a:lnSpc>
                <a:spcPct val="80000"/>
              </a:lnSpc>
              <a:spcBef>
                <a:spcPts val="67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400" spc="-10" dirty="0">
                <a:latin typeface="Calibri"/>
                <a:cs typeface="Calibri"/>
              </a:rPr>
              <a:t>PTH </a:t>
            </a:r>
            <a:r>
              <a:rPr sz="2400" dirty="0">
                <a:latin typeface="Calibri"/>
                <a:cs typeface="Calibri"/>
              </a:rPr>
              <a:t>is </a:t>
            </a:r>
            <a:r>
              <a:rPr sz="2400" spc="-15" dirty="0">
                <a:latin typeface="Calibri"/>
                <a:cs typeface="Calibri"/>
              </a:rPr>
              <a:t>synthesized </a:t>
            </a:r>
            <a:r>
              <a:rPr sz="2400" dirty="0">
                <a:latin typeface="Calibri"/>
                <a:cs typeface="Calibri"/>
              </a:rPr>
              <a:t>in the </a:t>
            </a:r>
            <a:r>
              <a:rPr sz="2400" spc="-20" dirty="0">
                <a:latin typeface="Calibri"/>
                <a:cs typeface="Calibri"/>
              </a:rPr>
              <a:t>parathyroid </a:t>
            </a:r>
            <a:r>
              <a:rPr sz="2400" dirty="0">
                <a:latin typeface="Calibri"/>
                <a:cs typeface="Calibri"/>
              </a:rPr>
              <a:t>gland as a </a:t>
            </a:r>
            <a:r>
              <a:rPr sz="2400" spc="-10" dirty="0">
                <a:latin typeface="Calibri"/>
                <a:cs typeface="Calibri"/>
              </a:rPr>
              <a:t>precursor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hormone,</a:t>
            </a:r>
            <a:r>
              <a:rPr sz="2400" b="1" spc="-10" dirty="0">
                <a:latin typeface="Calibri"/>
                <a:cs typeface="Calibri"/>
              </a:rPr>
              <a:t>preproparathyroid </a:t>
            </a:r>
            <a:r>
              <a:rPr sz="2400" spc="-5" dirty="0">
                <a:latin typeface="Calibri"/>
                <a:cs typeface="Calibri"/>
              </a:rPr>
              <a:t>hormone, </a:t>
            </a:r>
            <a:r>
              <a:rPr sz="2400" dirty="0">
                <a:latin typeface="Calibri"/>
                <a:cs typeface="Calibri"/>
              </a:rPr>
              <a:t>which is </a:t>
            </a:r>
            <a:r>
              <a:rPr sz="2400" spc="-10" dirty="0">
                <a:latin typeface="Calibri"/>
                <a:cs typeface="Calibri"/>
              </a:rPr>
              <a:t>cleaved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first to </a:t>
            </a:r>
            <a:r>
              <a:rPr sz="2400" b="1" spc="-15" dirty="0">
                <a:latin typeface="Calibri"/>
                <a:cs typeface="Calibri"/>
              </a:rPr>
              <a:t>proparathyroid </a:t>
            </a:r>
            <a:r>
              <a:rPr sz="2400" spc="-5" dirty="0">
                <a:latin typeface="Calibri"/>
                <a:cs typeface="Calibri"/>
              </a:rPr>
              <a:t>hormone </a:t>
            </a:r>
            <a:r>
              <a:rPr sz="2400" dirty="0">
                <a:latin typeface="Calibri"/>
                <a:cs typeface="Calibri"/>
              </a:rPr>
              <a:t>and then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final 84-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amino-acid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PTH.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2750">
              <a:latin typeface="Calibri"/>
              <a:cs typeface="Calibri"/>
            </a:endParaRPr>
          </a:p>
          <a:p>
            <a:pPr marL="355600" marR="5080" indent="-343535" algn="just">
              <a:lnSpc>
                <a:spcPts val="2300"/>
              </a:lnSpc>
              <a:buFont typeface="Arial MT"/>
              <a:buChar char="•"/>
              <a:tabLst>
                <a:tab pos="356235" algn="l"/>
              </a:tabLst>
            </a:pPr>
            <a:r>
              <a:rPr sz="2400" spc="-10" dirty="0">
                <a:latin typeface="Calibri"/>
                <a:cs typeface="Calibri"/>
              </a:rPr>
              <a:t>Secreted PTH </a:t>
            </a:r>
            <a:r>
              <a:rPr sz="2400" spc="-5" dirty="0">
                <a:latin typeface="Calibri"/>
                <a:cs typeface="Calibri"/>
              </a:rPr>
              <a:t>has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b="1" spc="-10" dirty="0">
                <a:latin typeface="Calibri"/>
                <a:cs typeface="Calibri"/>
              </a:rPr>
              <a:t>half-life </a:t>
            </a:r>
            <a:r>
              <a:rPr sz="2400" b="1" dirty="0">
                <a:latin typeface="Calibri"/>
                <a:cs typeface="Calibri"/>
              </a:rPr>
              <a:t>of 2 </a:t>
            </a:r>
            <a:r>
              <a:rPr sz="2400" b="1" spc="-15" dirty="0">
                <a:latin typeface="Calibri"/>
                <a:cs typeface="Calibri"/>
              </a:rPr>
              <a:t>to </a:t>
            </a:r>
            <a:r>
              <a:rPr sz="2400" b="1" dirty="0">
                <a:latin typeface="Calibri"/>
                <a:cs typeface="Calibri"/>
              </a:rPr>
              <a:t>4 </a:t>
            </a:r>
            <a:r>
              <a:rPr sz="2400" b="1" spc="-10" dirty="0">
                <a:latin typeface="Calibri"/>
                <a:cs typeface="Calibri"/>
              </a:rPr>
              <a:t>minutes</a:t>
            </a:r>
            <a:r>
              <a:rPr sz="2400" spc="-10" dirty="0">
                <a:latin typeface="Calibri"/>
                <a:cs typeface="Calibri"/>
              </a:rPr>
              <a:t>. </a:t>
            </a:r>
            <a:r>
              <a:rPr sz="2400" dirty="0">
                <a:latin typeface="Calibri"/>
                <a:cs typeface="Calibri"/>
              </a:rPr>
              <a:t>In the </a:t>
            </a:r>
            <a:r>
              <a:rPr sz="2400" spc="-40" dirty="0">
                <a:latin typeface="Calibri"/>
                <a:cs typeface="Calibri"/>
              </a:rPr>
              <a:t>liver,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PTH </a:t>
            </a:r>
            <a:r>
              <a:rPr sz="2400" dirty="0">
                <a:latin typeface="Calibri"/>
                <a:cs typeface="Calibri"/>
              </a:rPr>
              <a:t>is </a:t>
            </a:r>
            <a:r>
              <a:rPr sz="2400" spc="-10" dirty="0">
                <a:latin typeface="Calibri"/>
                <a:cs typeface="Calibri"/>
              </a:rPr>
              <a:t>metabolized </a:t>
            </a:r>
            <a:r>
              <a:rPr sz="2400" spc="-15" dirty="0">
                <a:latin typeface="Calibri"/>
                <a:cs typeface="Calibri"/>
              </a:rPr>
              <a:t>into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active N-terminal </a:t>
            </a:r>
            <a:r>
              <a:rPr sz="2400" spc="-10" dirty="0">
                <a:latin typeface="Calibri"/>
                <a:cs typeface="Calibri"/>
              </a:rPr>
              <a:t>component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relatively </a:t>
            </a:r>
            <a:r>
              <a:rPr sz="2400" spc="-5" dirty="0">
                <a:latin typeface="Calibri"/>
                <a:cs typeface="Calibri"/>
              </a:rPr>
              <a:t>inactive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C-terminal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fraction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1669</Words>
  <Application>Microsoft Office PowerPoint</Application>
  <PresentationFormat>On-screen Show (4:3)</PresentationFormat>
  <Paragraphs>280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Parathyroid </vt:lpstr>
      <vt:lpstr>History</vt:lpstr>
      <vt:lpstr>History</vt:lpstr>
      <vt:lpstr>Parathyroid</vt:lpstr>
      <vt:lpstr>Parathyroid</vt:lpstr>
      <vt:lpstr>Anatomy</vt:lpstr>
      <vt:lpstr>Anatomy</vt:lpstr>
      <vt:lpstr>Histology</vt:lpstr>
      <vt:lpstr>Parath. Hormone</vt:lpstr>
      <vt:lpstr>PTH-Calcium regulation</vt:lpstr>
      <vt:lpstr>PowerPoint Presentation</vt:lpstr>
      <vt:lpstr>Hyperparathyroidism</vt:lpstr>
      <vt:lpstr>Hypercalcemia</vt:lpstr>
      <vt:lpstr>Hyperparathyroidism</vt:lpstr>
      <vt:lpstr>Hyperparathyroidism Clinical</vt:lpstr>
      <vt:lpstr>Biochemical features of prim HPT</vt:lpstr>
      <vt:lpstr>Hyperparathyroidism</vt:lpstr>
      <vt:lpstr>Pre-Operative Imaging- Localization</vt:lpstr>
      <vt:lpstr>Pre-operative localization</vt:lpstr>
      <vt:lpstr>PowerPoint Presentation</vt:lpstr>
      <vt:lpstr>Pre-operative localization</vt:lpstr>
      <vt:lpstr>Intraoperative parathyroid  hormone testing</vt:lpstr>
      <vt:lpstr>Surgery</vt:lpstr>
      <vt:lpstr>Surgery</vt:lpstr>
      <vt:lpstr>Parathyroid carcinoma</vt:lpstr>
      <vt:lpstr>Surgery</vt:lpstr>
      <vt:lpstr>Parathyroid</vt:lpstr>
      <vt:lpstr>Secondary Hyperparathyroidism</vt:lpstr>
      <vt:lpstr>Secondary Hyperparathyroidism</vt:lpstr>
      <vt:lpstr>Tertiary Hyperparathyroidism</vt:lpstr>
      <vt:lpstr>Post Operative Complications</vt:lpstr>
      <vt:lpstr>Hypoparathyroidism</vt:lpstr>
      <vt:lpstr>Hypoparathyroidism</vt:lpstr>
      <vt:lpstr>Hypoparathyroidism</vt:lpstr>
      <vt:lpstr>Hypoparathyroidism</vt:lpstr>
      <vt:lpstr>Hypoparathyroidism</vt:lpstr>
      <vt:lpstr>Hypoparathyroidism Clinical Features:</vt:lpstr>
      <vt:lpstr>Hypoparathyroidism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Parathyroid</dc:title>
  <dc:creator>Ayman</dc:creator>
  <cp:lastModifiedBy>Ashbal</cp:lastModifiedBy>
  <cp:revision>8</cp:revision>
  <dcterms:created xsi:type="dcterms:W3CDTF">2021-11-19T21:04:27Z</dcterms:created>
  <dcterms:modified xsi:type="dcterms:W3CDTF">2021-12-12T20:54:20Z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2021-10-19T00:00:00Z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2021-11-19T00:00:00Z</vt:filetime>
  </property>
</Properties>
</file>